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2"/>
  </p:notesMasterIdLst>
  <p:sldIdLst>
    <p:sldId id="304" r:id="rId2"/>
    <p:sldId id="305" r:id="rId3"/>
    <p:sldId id="306" r:id="rId4"/>
    <p:sldId id="329" r:id="rId5"/>
    <p:sldId id="330" r:id="rId6"/>
    <p:sldId id="331" r:id="rId7"/>
    <p:sldId id="332" r:id="rId8"/>
    <p:sldId id="333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322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303" r:id="rId37"/>
    <p:sldId id="298" r:id="rId38"/>
    <p:sldId id="299" r:id="rId39"/>
    <p:sldId id="300" r:id="rId40"/>
    <p:sldId id="301" r:id="rId41"/>
    <p:sldId id="302" r:id="rId42"/>
    <p:sldId id="328" r:id="rId43"/>
    <p:sldId id="323" r:id="rId44"/>
    <p:sldId id="324" r:id="rId45"/>
    <p:sldId id="325" r:id="rId46"/>
    <p:sldId id="326" r:id="rId47"/>
    <p:sldId id="327" r:id="rId48"/>
    <p:sldId id="296" r:id="rId49"/>
    <p:sldId id="311" r:id="rId50"/>
    <p:sldId id="312" r:id="rId51"/>
    <p:sldId id="313" r:id="rId52"/>
    <p:sldId id="314" r:id="rId53"/>
    <p:sldId id="315" r:id="rId54"/>
    <p:sldId id="316" r:id="rId55"/>
    <p:sldId id="317" r:id="rId56"/>
    <p:sldId id="318" r:id="rId57"/>
    <p:sldId id="334" r:id="rId58"/>
    <p:sldId id="335" r:id="rId59"/>
    <p:sldId id="336" r:id="rId60"/>
    <p:sldId id="337" r:id="rId6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514" autoAdjust="0"/>
  </p:normalViewPr>
  <p:slideViewPr>
    <p:cSldViewPr>
      <p:cViewPr varScale="1">
        <p:scale>
          <a:sx n="55" d="100"/>
          <a:sy n="55" d="100"/>
        </p:scale>
        <p:origin x="-180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47BD53-5F91-491E-9283-2131D0E25C84}" type="datetimeFigureOut">
              <a:rPr lang="zh-TW" altLang="en-US" smtClean="0"/>
              <a:pPr/>
              <a:t>2011/6/7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287163-CC84-4F4A-96D5-5151693E19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今天我們要報告的主題是 </a:t>
            </a:r>
            <a:r>
              <a:rPr lang="en-US" altLang="zh-TW" dirty="0" smtClean="0"/>
              <a:t>Optimal</a:t>
            </a:r>
            <a:r>
              <a:rPr lang="en-US" altLang="zh-TW" baseline="0" dirty="0" smtClean="0"/>
              <a:t> alignments in linear space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0493A-21EF-4F9B-AC24-D18C624CD5DD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2958050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Compress -&gt; Huffman code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287163-CC84-4F4A-96D5-5151693E1938}" type="slidenum">
              <a:rPr lang="zh-TW" altLang="en-US" smtClean="0"/>
              <a:pPr/>
              <a:t>53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FC2888A-3BC8-4E73-9D5D-A0C5E4A0EACC}" type="slidenum">
              <a:rPr lang="en-US" altLang="zh-TW" smtClean="0">
                <a:ea typeface="新細明體" charset="-120"/>
              </a:rPr>
              <a:pPr/>
              <a:t>58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B8B7E5-00C8-4369-BED1-D984E7277BAE}" type="slidenum">
              <a:rPr lang="en-US" altLang="zh-TW"/>
              <a:pPr/>
              <a:t>60</a:t>
            </a:fld>
            <a:endParaRPr lang="en-US" altLang="zh-TW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baseline="0" dirty="0" smtClean="0"/>
              <a:t>這是我們的</a:t>
            </a:r>
            <a:r>
              <a:rPr lang="en-US" altLang="zh-TW" baseline="0" dirty="0" smtClean="0"/>
              <a:t>outline</a:t>
            </a:r>
            <a:r>
              <a:rPr lang="zh-TW" altLang="en-US" baseline="0" dirty="0" smtClean="0"/>
              <a:t>。首先介紹</a:t>
            </a:r>
            <a:r>
              <a:rPr lang="en-US" altLang="zh-TW" baseline="0" dirty="0" smtClean="0"/>
              <a:t>introduction</a:t>
            </a:r>
            <a:r>
              <a:rPr lang="zh-TW" altLang="en-US" baseline="0" dirty="0" smtClean="0"/>
              <a:t>，再來是</a:t>
            </a:r>
            <a:r>
              <a:rPr lang="en-US" altLang="zh-TW" baseline="0" dirty="0" smtClean="0"/>
              <a:t>paper</a:t>
            </a:r>
            <a:r>
              <a:rPr lang="zh-TW" altLang="en-US" baseline="0" dirty="0" smtClean="0"/>
              <a:t>用到的一般的</a:t>
            </a:r>
            <a:r>
              <a:rPr lang="en-US" altLang="zh-TW" baseline="0" dirty="0" err="1" smtClean="0"/>
              <a:t>Gotoh</a:t>
            </a:r>
            <a:r>
              <a:rPr lang="zh-TW" altLang="en-US" baseline="0" dirty="0" smtClean="0"/>
              <a:t>演算法和</a:t>
            </a:r>
            <a:r>
              <a:rPr lang="en-US" altLang="zh-TW" baseline="0" dirty="0" smtClean="0"/>
              <a:t>linear space</a:t>
            </a:r>
            <a:r>
              <a:rPr lang="zh-TW" altLang="en-US" baseline="0" dirty="0" smtClean="0"/>
              <a:t>的</a:t>
            </a:r>
            <a:r>
              <a:rPr lang="en-US" altLang="zh-TW" baseline="0" dirty="0" err="1" smtClean="0"/>
              <a:t>gotoh</a:t>
            </a:r>
            <a:r>
              <a:rPr lang="zh-TW" altLang="en-US" baseline="0" dirty="0" smtClean="0"/>
              <a:t>演算法，最後是相關的</a:t>
            </a:r>
            <a:r>
              <a:rPr lang="en-US" altLang="zh-TW" baseline="0" dirty="0" smtClean="0"/>
              <a:t>implementation</a:t>
            </a:r>
            <a:r>
              <a:rPr lang="zh-TW" altLang="en-US" baseline="0" dirty="0" smtClean="0"/>
              <a:t>。</a:t>
            </a:r>
            <a:endParaRPr lang="en-US" altLang="zh-TW" baseline="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0493A-21EF-4F9B-AC24-D18C624CD5DD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6448078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今天我們要報告的主題是 </a:t>
            </a:r>
            <a:r>
              <a:rPr lang="en-US" altLang="zh-TW" dirty="0" smtClean="0"/>
              <a:t>Optimal</a:t>
            </a:r>
            <a:r>
              <a:rPr lang="en-US" altLang="zh-TW" baseline="0" dirty="0" smtClean="0"/>
              <a:t> alignments in linear space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0493A-21EF-4F9B-AC24-D18C624CD5DD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2958050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baseline="0" dirty="0" smtClean="0"/>
              <a:t>在演算法中，我們通常都在空間和時間取得一個平衡。而今天我們要報告的主題主要是注重在空間的利用上。</a:t>
            </a:r>
            <a:endParaRPr lang="en-US" altLang="zh-TW" baseline="0" dirty="0" smtClean="0"/>
          </a:p>
          <a:p>
            <a:r>
              <a:rPr lang="zh-TW" altLang="en-US" baseline="0" dirty="0" smtClean="0"/>
              <a:t>課堂在老師教的是 </a:t>
            </a:r>
            <a:r>
              <a:rPr lang="en-US" altLang="zh-TW" baseline="0" dirty="0" err="1" smtClean="0"/>
              <a:t>hirschberg</a:t>
            </a:r>
            <a:r>
              <a:rPr lang="zh-TW" altLang="en-US" baseline="0" dirty="0" smtClean="0"/>
              <a:t>的演算法，在這裡使用的是</a:t>
            </a:r>
            <a:r>
              <a:rPr lang="en-US" altLang="zh-TW" baseline="0" dirty="0" err="1" smtClean="0"/>
              <a:t>Gotoh</a:t>
            </a:r>
            <a:r>
              <a:rPr lang="zh-TW" altLang="en-US" baseline="0" dirty="0" smtClean="0"/>
              <a:t>的演算法。他們兩個之間的差異在於</a:t>
            </a:r>
            <a:r>
              <a:rPr lang="en-US" altLang="zh-TW" baseline="0" dirty="0" err="1" smtClean="0"/>
              <a:t>hirschberg</a:t>
            </a:r>
            <a:r>
              <a:rPr lang="zh-TW" altLang="en-US" baseline="0" dirty="0" smtClean="0"/>
              <a:t>是最大化兩個</a:t>
            </a:r>
            <a:endParaRPr lang="en-US" altLang="zh-TW" baseline="0" dirty="0" smtClean="0"/>
          </a:p>
          <a:p>
            <a:r>
              <a:rPr lang="en-US" altLang="zh-TW" baseline="0" dirty="0" smtClean="0"/>
              <a:t>Alignment</a:t>
            </a:r>
            <a:r>
              <a:rPr lang="zh-TW" altLang="en-US" baseline="0" dirty="0" smtClean="0"/>
              <a:t>的分數，而</a:t>
            </a:r>
            <a:r>
              <a:rPr lang="en-US" altLang="zh-TW" baseline="0" dirty="0" err="1" smtClean="0"/>
              <a:t>Gotoh</a:t>
            </a:r>
            <a:r>
              <a:rPr lang="zh-TW" altLang="en-US" baseline="0" dirty="0" smtClean="0"/>
              <a:t>是去最小化從一個</a:t>
            </a:r>
            <a:r>
              <a:rPr lang="en-US" altLang="zh-TW" baseline="0" dirty="0" err="1" smtClean="0"/>
              <a:t>seqeucen</a:t>
            </a:r>
            <a:r>
              <a:rPr lang="zh-TW" altLang="en-US" baseline="0" dirty="0" smtClean="0"/>
              <a:t>轉換到另外一個</a:t>
            </a:r>
            <a:r>
              <a:rPr lang="en-US" altLang="zh-TW" baseline="0" dirty="0" smtClean="0"/>
              <a:t>sequence</a:t>
            </a:r>
            <a:r>
              <a:rPr lang="zh-TW" altLang="en-US" baseline="0" dirty="0" smtClean="0"/>
              <a:t>所需要的</a:t>
            </a:r>
            <a:r>
              <a:rPr lang="en-US" altLang="zh-TW" baseline="0" dirty="0" smtClean="0"/>
              <a:t>cost</a:t>
            </a:r>
            <a:r>
              <a:rPr lang="zh-TW" altLang="en-US" baseline="0" dirty="0" smtClean="0"/>
              <a:t>。這一片</a:t>
            </a:r>
            <a:r>
              <a:rPr lang="en-US" altLang="zh-TW" baseline="0" dirty="0" smtClean="0"/>
              <a:t>paper</a:t>
            </a:r>
            <a:r>
              <a:rPr lang="zh-TW" altLang="en-US" baseline="0" dirty="0" smtClean="0"/>
              <a:t>主要是去</a:t>
            </a:r>
            <a:endParaRPr lang="en-US" altLang="zh-TW" baseline="0" dirty="0" smtClean="0"/>
          </a:p>
          <a:p>
            <a:r>
              <a:rPr lang="zh-TW" altLang="en-US" baseline="0" dirty="0" smtClean="0"/>
              <a:t>實作</a:t>
            </a:r>
            <a:r>
              <a:rPr lang="en-US" altLang="zh-TW" baseline="0" dirty="0" err="1" smtClean="0"/>
              <a:t>gotoh</a:t>
            </a:r>
            <a:r>
              <a:rPr lang="zh-TW" altLang="en-US" baseline="0" dirty="0" smtClean="0"/>
              <a:t>的演算法來計算</a:t>
            </a:r>
            <a:r>
              <a:rPr lang="en-US" altLang="zh-TW" baseline="0" dirty="0" smtClean="0"/>
              <a:t>affine gap penalties</a:t>
            </a:r>
            <a:r>
              <a:rPr lang="zh-TW" altLang="en-US" baseline="0" dirty="0" smtClean="0"/>
              <a:t>，並且在</a:t>
            </a:r>
            <a:r>
              <a:rPr lang="en-US" altLang="zh-TW" baseline="0" dirty="0" smtClean="0"/>
              <a:t>linear space</a:t>
            </a:r>
            <a:r>
              <a:rPr lang="zh-TW" altLang="en-US" baseline="0" dirty="0" smtClean="0"/>
              <a:t>內完成。</a:t>
            </a:r>
            <a:r>
              <a:rPr lang="en-US" altLang="zh-TW" baseline="0" dirty="0" smtClean="0"/>
              <a:t>Paper</a:t>
            </a:r>
            <a:r>
              <a:rPr lang="zh-TW" altLang="en-US" baseline="0" dirty="0" smtClean="0"/>
              <a:t>中提到，在</a:t>
            </a:r>
            <a:r>
              <a:rPr lang="en-US" altLang="zh-TW" baseline="0" dirty="0" smtClean="0"/>
              <a:t>1 megabyte</a:t>
            </a:r>
            <a:r>
              <a:rPr lang="zh-TW" altLang="en-US" baseline="0" dirty="0" smtClean="0"/>
              <a:t>的記憶體中，</a:t>
            </a:r>
            <a:endParaRPr lang="en-US" altLang="zh-TW" baseline="0" dirty="0" smtClean="0"/>
          </a:p>
          <a:p>
            <a:r>
              <a:rPr lang="zh-TW" altLang="en-US" baseline="0" dirty="0" smtClean="0"/>
              <a:t>他們的程式可以計算長度為</a:t>
            </a:r>
            <a:r>
              <a:rPr lang="en-US" altLang="zh-TW" baseline="0" dirty="0" smtClean="0"/>
              <a:t>62500</a:t>
            </a:r>
            <a:r>
              <a:rPr lang="zh-TW" altLang="en-US" baseline="0" dirty="0" smtClean="0"/>
              <a:t>的</a:t>
            </a:r>
            <a:r>
              <a:rPr lang="en-US" altLang="zh-TW" baseline="0" dirty="0" smtClean="0"/>
              <a:t>sequence</a:t>
            </a:r>
            <a:r>
              <a:rPr lang="zh-TW" altLang="en-US" baseline="0" dirty="0" smtClean="0"/>
              <a:t>，而</a:t>
            </a:r>
            <a:r>
              <a:rPr lang="en-US" altLang="zh-TW" baseline="0" dirty="0" smtClean="0"/>
              <a:t>Erickson</a:t>
            </a:r>
            <a:r>
              <a:rPr lang="zh-TW" altLang="en-US" baseline="0" dirty="0" smtClean="0"/>
              <a:t>他們的程式只能計算小於</a:t>
            </a:r>
            <a:r>
              <a:rPr lang="en-US" altLang="zh-TW" baseline="0" dirty="0" smtClean="0"/>
              <a:t>1070</a:t>
            </a:r>
            <a:r>
              <a:rPr lang="zh-TW" altLang="en-US" baseline="0" dirty="0" smtClean="0"/>
              <a:t>的</a:t>
            </a:r>
            <a:r>
              <a:rPr lang="en-US" altLang="zh-TW" baseline="0" dirty="0" smtClean="0"/>
              <a:t>sequence</a:t>
            </a:r>
            <a:r>
              <a:rPr lang="zh-TW" altLang="en-US" baseline="0" dirty="0" smtClean="0"/>
              <a:t>。</a:t>
            </a:r>
            <a:endParaRPr lang="en-US" altLang="zh-TW" baseline="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0493A-21EF-4F9B-AC24-D18C624CD5DD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6448078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其實，</a:t>
            </a:r>
            <a:r>
              <a:rPr lang="en-US" altLang="zh-TW" dirty="0" err="1" smtClean="0"/>
              <a:t>hisberg</a:t>
            </a:r>
            <a:r>
              <a:rPr lang="zh-TW" altLang="en-US" dirty="0" smtClean="0"/>
              <a:t>跟</a:t>
            </a:r>
            <a:r>
              <a:rPr lang="en-US" altLang="zh-TW" dirty="0" err="1" smtClean="0"/>
              <a:t>gotoh</a:t>
            </a:r>
            <a:r>
              <a:rPr lang="zh-TW" altLang="en-US" dirty="0" smtClean="0"/>
              <a:t>是有相關性的。這裡我們先來解釋一下關於</a:t>
            </a:r>
            <a:r>
              <a:rPr lang="en-US" altLang="zh-TW" dirty="0" smtClean="0"/>
              <a:t>Hirschberg</a:t>
            </a:r>
            <a:r>
              <a:rPr lang="zh-TW" altLang="en-US" dirty="0" smtClean="0"/>
              <a:t>和</a:t>
            </a:r>
            <a:r>
              <a:rPr lang="en-US" altLang="zh-TW" dirty="0" err="1" smtClean="0"/>
              <a:t>Gotoh</a:t>
            </a:r>
            <a:r>
              <a:rPr lang="zh-TW" altLang="en-US" dirty="0" smtClean="0"/>
              <a:t>之間的一些轉換。</a:t>
            </a:r>
            <a:endParaRPr lang="en-US" altLang="zh-TW" smtClean="0"/>
          </a:p>
          <a:p>
            <a:r>
              <a:rPr lang="zh-TW" altLang="en-US" smtClean="0"/>
              <a:t>在</a:t>
            </a:r>
            <a:r>
              <a:rPr lang="en-US" altLang="zh-TW" dirty="0" err="1" smtClean="0"/>
              <a:t>Hirberg</a:t>
            </a:r>
            <a:r>
              <a:rPr lang="zh-TW" altLang="en-US" dirty="0" smtClean="0"/>
              <a:t>中，</a:t>
            </a:r>
            <a:r>
              <a:rPr lang="en-US" altLang="zh-TW" dirty="0" smtClean="0"/>
              <a:t>match</a:t>
            </a:r>
            <a:r>
              <a:rPr lang="zh-TW" altLang="en-US" dirty="0" smtClean="0"/>
              <a:t>和</a:t>
            </a:r>
            <a:r>
              <a:rPr lang="en-US" altLang="zh-TW" dirty="0" smtClean="0"/>
              <a:t>mismatch</a:t>
            </a:r>
            <a:r>
              <a:rPr lang="zh-TW" altLang="en-US" dirty="0" smtClean="0"/>
              <a:t>是</a:t>
            </a:r>
            <a:r>
              <a:rPr lang="en-US" altLang="zh-TW" dirty="0" smtClean="0"/>
              <a:t>#(</a:t>
            </a:r>
            <a:r>
              <a:rPr lang="en-US" altLang="zh-TW" dirty="0" err="1" smtClean="0"/>
              <a:t>a,b</a:t>
            </a:r>
            <a:r>
              <a:rPr lang="en-US" altLang="zh-TW" dirty="0" smtClean="0"/>
              <a:t>)</a:t>
            </a:r>
            <a:r>
              <a:rPr lang="zh-TW" altLang="en-US" dirty="0" smtClean="0"/>
              <a:t>而轉換到</a:t>
            </a:r>
            <a:r>
              <a:rPr lang="en-US" altLang="zh-TW" dirty="0" err="1" smtClean="0"/>
              <a:t>Gotoh</a:t>
            </a:r>
            <a:r>
              <a:rPr lang="zh-TW" altLang="en-US" dirty="0" smtClean="0"/>
              <a:t>會變成是</a:t>
            </a:r>
            <a:r>
              <a:rPr lang="en-US" altLang="zh-TW" dirty="0" smtClean="0"/>
              <a:t>w(</a:t>
            </a:r>
            <a:r>
              <a:rPr lang="en-US" altLang="zh-TW" dirty="0" err="1" smtClean="0"/>
              <a:t>a,b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，計算方式是</a:t>
            </a:r>
            <a:r>
              <a:rPr lang="en-US" altLang="zh-TW" dirty="0" smtClean="0"/>
              <a:t>XXX..</a:t>
            </a:r>
            <a:r>
              <a:rPr lang="en-US" altLang="zh-TW" baseline="0" dirty="0" smtClean="0"/>
              <a:t> </a:t>
            </a:r>
            <a:r>
              <a:rPr lang="en-US" altLang="zh-TW" baseline="0" dirty="0" err="1" smtClean="0"/>
              <a:t>Gotoh</a:t>
            </a:r>
            <a:r>
              <a:rPr lang="zh-TW" altLang="en-US" baseline="0" dirty="0" smtClean="0"/>
              <a:t>的演算法最不一樣的地方是他所有的</a:t>
            </a:r>
            <a:r>
              <a:rPr lang="en-US" altLang="zh-TW" baseline="0" dirty="0" smtClean="0"/>
              <a:t>cost</a:t>
            </a:r>
            <a:r>
              <a:rPr lang="zh-TW" altLang="en-US" baseline="0" dirty="0" smtClean="0"/>
              <a:t>都是正的。</a:t>
            </a:r>
            <a:endParaRPr lang="en-US" altLang="zh-TW" baseline="0" dirty="0" smtClean="0"/>
          </a:p>
          <a:p>
            <a:r>
              <a:rPr lang="zh-TW" altLang="en-US" baseline="0" dirty="0" smtClean="0"/>
              <a:t>所以，對於</a:t>
            </a:r>
            <a:r>
              <a:rPr lang="en-US" altLang="zh-TW" baseline="0" dirty="0" smtClean="0"/>
              <a:t>gap</a:t>
            </a:r>
            <a:r>
              <a:rPr lang="zh-TW" altLang="en-US" baseline="0" dirty="0" smtClean="0"/>
              <a:t>的</a:t>
            </a:r>
            <a:r>
              <a:rPr lang="en-US" altLang="zh-TW" baseline="0" dirty="0" smtClean="0"/>
              <a:t>penalties</a:t>
            </a:r>
            <a:r>
              <a:rPr lang="zh-TW" altLang="en-US" baseline="0" dirty="0" smtClean="0"/>
              <a:t>，會有以下的轉換。</a:t>
            </a:r>
            <a:r>
              <a:rPr lang="en-US" altLang="zh-TW" baseline="0" dirty="0" smtClean="0"/>
              <a:t>G = -Q, h = XXX</a:t>
            </a:r>
            <a:r>
              <a:rPr lang="zh-TW" altLang="en-US" baseline="0" dirty="0" smtClean="0"/>
              <a:t>，而</a:t>
            </a:r>
            <a:r>
              <a:rPr lang="en-US" altLang="zh-TW" baseline="0" dirty="0" smtClean="0"/>
              <a:t>H</a:t>
            </a:r>
            <a:r>
              <a:rPr lang="zh-TW" altLang="en-US" baseline="0" dirty="0" smtClean="0"/>
              <a:t>就是 </a:t>
            </a:r>
            <a:r>
              <a:rPr lang="en-US" altLang="zh-TW" baseline="0" dirty="0" smtClean="0"/>
              <a:t>XXX.</a:t>
            </a:r>
            <a:r>
              <a:rPr lang="zh-TW" altLang="en-US" baseline="0" dirty="0" smtClean="0"/>
              <a:t> 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而為什麼</a:t>
            </a:r>
            <a:r>
              <a:rPr lang="en-US" altLang="zh-TW" baseline="0" dirty="0" smtClean="0"/>
              <a:t>h</a:t>
            </a:r>
            <a:r>
              <a:rPr lang="zh-TW" altLang="en-US" baseline="0" dirty="0" smtClean="0"/>
              <a:t>還要加一個</a:t>
            </a:r>
            <a:r>
              <a:rPr lang="en-US" altLang="zh-TW" baseline="0" dirty="0" smtClean="0"/>
              <a:t>1/2max</a:t>
            </a:r>
            <a:r>
              <a:rPr lang="zh-TW" altLang="en-US" baseline="0" dirty="0" smtClean="0"/>
              <a:t>呢</a:t>
            </a:r>
            <a:r>
              <a:rPr lang="en-US" altLang="zh-TW" baseline="0" dirty="0" smtClean="0"/>
              <a:t>?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0493A-21EF-4F9B-AC24-D18C624CD5DD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5530927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不知道大家還記不記得上課老師說過的，</a:t>
            </a:r>
            <a:r>
              <a:rPr lang="en-US" altLang="zh-TW" dirty="0" err="1" smtClean="0"/>
              <a:t>hisberg</a:t>
            </a:r>
            <a:r>
              <a:rPr lang="zh-TW" altLang="en-US" dirty="0" smtClean="0"/>
              <a:t>中</a:t>
            </a:r>
            <a:r>
              <a:rPr lang="en-US" altLang="zh-TW" dirty="0" smtClean="0"/>
              <a:t>2</a:t>
            </a:r>
            <a:r>
              <a:rPr lang="zh-TW" altLang="en-US" dirty="0" smtClean="0"/>
              <a:t>倍的</a:t>
            </a:r>
            <a:r>
              <a:rPr lang="en-US" altLang="zh-TW" dirty="0" smtClean="0"/>
              <a:t>gap</a:t>
            </a:r>
            <a:r>
              <a:rPr lang="en-US" altLang="zh-TW" baseline="0" dirty="0" smtClean="0"/>
              <a:t> penalty</a:t>
            </a:r>
            <a:r>
              <a:rPr lang="zh-TW" altLang="en-US" baseline="0" dirty="0" smtClean="0"/>
              <a:t>扣的分數一定要多過</a:t>
            </a:r>
            <a:r>
              <a:rPr lang="en-US" altLang="zh-TW" baseline="0" dirty="0" smtClean="0"/>
              <a:t>mismatch</a:t>
            </a:r>
            <a:r>
              <a:rPr lang="zh-TW" altLang="en-US" baseline="0" dirty="0" smtClean="0"/>
              <a:t>扣的分數。</a:t>
            </a:r>
            <a:r>
              <a:rPr lang="en-US" altLang="zh-TW" baseline="0" dirty="0" smtClean="0"/>
              <a:t>W(</a:t>
            </a:r>
            <a:r>
              <a:rPr lang="en-US" altLang="zh-TW" baseline="0" dirty="0" err="1" smtClean="0"/>
              <a:t>a,b</a:t>
            </a:r>
            <a:r>
              <a:rPr lang="en-US" altLang="zh-TW" baseline="0" dirty="0" smtClean="0"/>
              <a:t>)</a:t>
            </a:r>
            <a:r>
              <a:rPr lang="zh-TW" altLang="en-US" baseline="0" dirty="0" smtClean="0"/>
              <a:t>就是</a:t>
            </a:r>
            <a:r>
              <a:rPr lang="en-US" altLang="zh-TW" baseline="0" dirty="0" err="1" smtClean="0"/>
              <a:t>gotoh</a:t>
            </a:r>
            <a:r>
              <a:rPr lang="zh-TW" altLang="en-US" baseline="0" dirty="0" smtClean="0"/>
              <a:t>中</a:t>
            </a:r>
            <a:r>
              <a:rPr lang="en-US" altLang="zh-TW" baseline="0" dirty="0" err="1" smtClean="0"/>
              <a:t>mimatch</a:t>
            </a:r>
            <a:r>
              <a:rPr lang="zh-TW" altLang="en-US" baseline="0" dirty="0" smtClean="0"/>
              <a:t>的分數。所以</a:t>
            </a:r>
            <a:r>
              <a:rPr lang="en-US" altLang="zh-TW" baseline="0" dirty="0" smtClean="0"/>
              <a:t>#max-2r</a:t>
            </a:r>
            <a:r>
              <a:rPr lang="zh-TW" altLang="en-US" baseline="0" dirty="0" smtClean="0"/>
              <a:t>是代表</a:t>
            </a:r>
            <a:r>
              <a:rPr lang="en-US" altLang="zh-TW" baseline="0" dirty="0" err="1" smtClean="0"/>
              <a:t>gotoh</a:t>
            </a:r>
            <a:r>
              <a:rPr lang="zh-TW" altLang="en-US" baseline="0" dirty="0" smtClean="0"/>
              <a:t>中的兩個</a:t>
            </a:r>
            <a:r>
              <a:rPr lang="en-US" altLang="zh-TW" baseline="0" dirty="0" smtClean="0"/>
              <a:t>gap</a:t>
            </a:r>
            <a:r>
              <a:rPr lang="zh-TW" altLang="en-US" baseline="0" dirty="0" smtClean="0"/>
              <a:t>，因此，一個</a:t>
            </a:r>
            <a:r>
              <a:rPr lang="en-US" altLang="zh-TW" baseline="0" dirty="0" smtClean="0"/>
              <a:t>gap</a:t>
            </a:r>
            <a:r>
              <a:rPr lang="zh-TW" altLang="en-US" baseline="0" dirty="0" smtClean="0"/>
              <a:t>的</a:t>
            </a:r>
            <a:r>
              <a:rPr lang="en-US" altLang="zh-TW" baseline="0" dirty="0" smtClean="0"/>
              <a:t>cost</a:t>
            </a:r>
            <a:r>
              <a:rPr lang="zh-TW" altLang="en-US" baseline="0" dirty="0" smtClean="0"/>
              <a:t>是這樣計算出來的。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0493A-21EF-4F9B-AC24-D18C624CD5DD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1548942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舉個例子來說，</a:t>
            </a:r>
            <a:r>
              <a:rPr lang="en-US" altLang="zh-TW" dirty="0" err="1" smtClean="0"/>
              <a:t>hisberg</a:t>
            </a:r>
            <a:r>
              <a:rPr lang="zh-TW" altLang="en-US" dirty="0" smtClean="0"/>
              <a:t>的</a:t>
            </a:r>
            <a:r>
              <a:rPr lang="en-US" altLang="zh-TW" dirty="0" smtClean="0"/>
              <a:t>match</a:t>
            </a:r>
            <a:r>
              <a:rPr lang="zh-TW" altLang="en-US" dirty="0" smtClean="0"/>
              <a:t>是</a:t>
            </a:r>
            <a:r>
              <a:rPr lang="en-US" altLang="zh-TW" dirty="0" smtClean="0"/>
              <a:t>8</a:t>
            </a:r>
            <a:r>
              <a:rPr lang="zh-TW" altLang="en-US" dirty="0" smtClean="0"/>
              <a:t>，對應到</a:t>
            </a:r>
            <a:r>
              <a:rPr lang="en-US" altLang="zh-TW" dirty="0" err="1" smtClean="0"/>
              <a:t>convertion</a:t>
            </a:r>
            <a:r>
              <a:rPr lang="zh-TW" altLang="en-US" baseline="0" dirty="0" smtClean="0"/>
              <a:t> </a:t>
            </a:r>
            <a:r>
              <a:rPr lang="en-US" altLang="zh-TW" baseline="0" dirty="0" smtClean="0"/>
              <a:t>cost</a:t>
            </a:r>
            <a:r>
              <a:rPr lang="zh-TW" altLang="en-US" baseline="0" dirty="0" smtClean="0"/>
              <a:t>是</a:t>
            </a:r>
            <a:r>
              <a:rPr lang="en-US" altLang="zh-TW" baseline="0" dirty="0" smtClean="0"/>
              <a:t>0</a:t>
            </a:r>
            <a:r>
              <a:rPr lang="zh-TW" altLang="en-US" baseline="0" dirty="0" smtClean="0"/>
              <a:t>，而</a:t>
            </a:r>
            <a:r>
              <a:rPr lang="en-US" altLang="zh-TW" baseline="0" dirty="0" smtClean="0"/>
              <a:t>mismatch</a:t>
            </a:r>
            <a:r>
              <a:rPr lang="zh-TW" altLang="en-US" baseline="0" dirty="0" smtClean="0"/>
              <a:t>的計算方式也是一樣。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0493A-21EF-4F9B-AC24-D18C624CD5DD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4988857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假設</a:t>
            </a:r>
            <a:r>
              <a:rPr lang="en-US" altLang="zh-TW" dirty="0" err="1" smtClean="0"/>
              <a:t>gotoh</a:t>
            </a:r>
            <a:r>
              <a:rPr lang="zh-TW" altLang="en-US" dirty="0" smtClean="0"/>
              <a:t>算出來的</a:t>
            </a:r>
            <a:r>
              <a:rPr lang="en-US" altLang="zh-TW" dirty="0" smtClean="0"/>
              <a:t>conversion </a:t>
            </a:r>
            <a:r>
              <a:rPr lang="en-US" altLang="zh-TW" baseline="0" dirty="0" smtClean="0"/>
              <a:t> cost</a:t>
            </a:r>
            <a:r>
              <a:rPr lang="zh-TW" altLang="en-US" baseline="0" dirty="0" smtClean="0"/>
              <a:t>是</a:t>
            </a:r>
            <a:r>
              <a:rPr lang="en-US" altLang="zh-TW" baseline="0" dirty="0" smtClean="0"/>
              <a:t>C</a:t>
            </a:r>
            <a:r>
              <a:rPr lang="zh-TW" altLang="en-US" baseline="0" dirty="0" smtClean="0"/>
              <a:t>，對照</a:t>
            </a:r>
            <a:r>
              <a:rPr lang="en-US" altLang="zh-TW" baseline="0" dirty="0" err="1" smtClean="0"/>
              <a:t>hisberg</a:t>
            </a:r>
            <a:r>
              <a:rPr lang="zh-TW" altLang="en-US" baseline="0" dirty="0" smtClean="0"/>
              <a:t> </a:t>
            </a:r>
            <a:r>
              <a:rPr lang="en-US" altLang="zh-TW" baseline="0" dirty="0" smtClean="0"/>
              <a:t>maximum score</a:t>
            </a:r>
            <a:r>
              <a:rPr lang="zh-TW" altLang="en-US" baseline="0" dirty="0" smtClean="0"/>
              <a:t> 可以利用這個公式算出。</a:t>
            </a:r>
            <a:r>
              <a:rPr lang="en-US" altLang="zh-TW" baseline="0" dirty="0" err="1" smtClean="0"/>
              <a:t>Mn</a:t>
            </a:r>
            <a:r>
              <a:rPr lang="zh-TW" altLang="en-US" baseline="0" dirty="0" smtClean="0"/>
              <a:t>就是兩個</a:t>
            </a:r>
            <a:r>
              <a:rPr lang="en-US" altLang="zh-TW" baseline="0" dirty="0" err="1" smtClean="0"/>
              <a:t>seq</a:t>
            </a:r>
            <a:r>
              <a:rPr lang="zh-TW" altLang="en-US" baseline="0" dirty="0" smtClean="0"/>
              <a:t>的長度。下面會舉個例子給大家看。</a:t>
            </a:r>
            <a:r>
              <a:rPr lang="zh-TW" altLang="en-US" dirty="0" smtClean="0"/>
              <a:t>對於</a:t>
            </a:r>
            <a:r>
              <a:rPr lang="en-US" altLang="zh-TW" dirty="0" smtClean="0"/>
              <a:t>1</a:t>
            </a:r>
            <a:r>
              <a:rPr lang="zh-TW" altLang="en-US" dirty="0" smtClean="0"/>
              <a:t>來說，兩個一樣的</a:t>
            </a:r>
            <a:r>
              <a:rPr lang="en-US" altLang="zh-TW" dirty="0" err="1" smtClean="0"/>
              <a:t>seq</a:t>
            </a:r>
            <a:r>
              <a:rPr lang="zh-TW" altLang="en-US" dirty="0" smtClean="0"/>
              <a:t>，他的</a:t>
            </a:r>
            <a:r>
              <a:rPr lang="en-US" altLang="zh-TW" dirty="0" smtClean="0"/>
              <a:t>conversion cost</a:t>
            </a:r>
            <a:r>
              <a:rPr lang="zh-TW" altLang="en-US" dirty="0" smtClean="0"/>
              <a:t>是</a:t>
            </a:r>
            <a:r>
              <a:rPr lang="en-US" altLang="zh-TW" dirty="0" smtClean="0"/>
              <a:t>0</a:t>
            </a:r>
            <a:r>
              <a:rPr lang="zh-TW" altLang="en-US" dirty="0" smtClean="0"/>
              <a:t>，而用公式轉得到的結果跟</a:t>
            </a:r>
            <a:r>
              <a:rPr lang="en-US" altLang="zh-TW" dirty="0" err="1" smtClean="0"/>
              <a:t>hisberg</a:t>
            </a:r>
            <a:r>
              <a:rPr lang="zh-TW" altLang="en-US" dirty="0" smtClean="0"/>
              <a:t>算出的一樣。而</a:t>
            </a:r>
            <a:r>
              <a:rPr lang="en-US" altLang="zh-TW" dirty="0" smtClean="0"/>
              <a:t>2</a:t>
            </a:r>
            <a:r>
              <a:rPr lang="zh-TW" altLang="en-US" dirty="0" smtClean="0"/>
              <a:t>有一個</a:t>
            </a:r>
            <a:r>
              <a:rPr lang="en-US" altLang="zh-TW" dirty="0" smtClean="0"/>
              <a:t>mismatch</a:t>
            </a:r>
            <a:r>
              <a:rPr lang="zh-TW" altLang="en-US" dirty="0" smtClean="0"/>
              <a:t>，</a:t>
            </a:r>
            <a:r>
              <a:rPr lang="en-US" altLang="zh-TW" dirty="0" err="1" smtClean="0"/>
              <a:t>hisrsbeg</a:t>
            </a:r>
            <a:r>
              <a:rPr lang="zh-TW" altLang="en-US" dirty="0" smtClean="0"/>
              <a:t>算出的答案是</a:t>
            </a:r>
            <a:r>
              <a:rPr lang="en-US" altLang="zh-TW" dirty="0" smtClean="0"/>
              <a:t>67</a:t>
            </a:r>
            <a:r>
              <a:rPr lang="zh-TW" altLang="en-US" dirty="0" smtClean="0"/>
              <a:t>，跟我們轉換的得到的一樣。</a:t>
            </a:r>
            <a:r>
              <a:rPr lang="en-US" altLang="zh-TW" dirty="0" smtClean="0"/>
              <a:t>3</a:t>
            </a:r>
            <a:r>
              <a:rPr lang="zh-TW" altLang="en-US" dirty="0" smtClean="0"/>
              <a:t>的例子存在著一個</a:t>
            </a:r>
            <a:r>
              <a:rPr lang="en-US" altLang="zh-TW" dirty="0" smtClean="0"/>
              <a:t>gap</a:t>
            </a:r>
            <a:r>
              <a:rPr lang="zh-TW" altLang="en-US" dirty="0" smtClean="0"/>
              <a:t>，他的</a:t>
            </a:r>
            <a:r>
              <a:rPr lang="en-US" altLang="zh-TW" dirty="0" smtClean="0"/>
              <a:t>Conversion cost</a:t>
            </a:r>
            <a:r>
              <a:rPr lang="zh-TW" altLang="en-US" dirty="0" smtClean="0"/>
              <a:t>是一個</a:t>
            </a:r>
            <a:r>
              <a:rPr lang="en-US" altLang="zh-TW" dirty="0" smtClean="0"/>
              <a:t>gap symbol</a:t>
            </a:r>
            <a:r>
              <a:rPr lang="zh-TW" altLang="en-US" dirty="0" smtClean="0"/>
              <a:t>和</a:t>
            </a:r>
            <a:r>
              <a:rPr lang="en-US" altLang="zh-TW" dirty="0" smtClean="0"/>
              <a:t>gap open</a:t>
            </a:r>
            <a:r>
              <a:rPr lang="zh-TW" altLang="en-US" dirty="0" smtClean="0"/>
              <a:t>。所以是</a:t>
            </a:r>
            <a:r>
              <a:rPr lang="en-US" altLang="zh-TW" dirty="0" smtClean="0"/>
              <a:t>11</a:t>
            </a:r>
            <a:r>
              <a:rPr lang="zh-TW" altLang="en-US" dirty="0" smtClean="0"/>
              <a:t>。而用</a:t>
            </a:r>
            <a:r>
              <a:rPr lang="en-US" altLang="zh-TW" dirty="0" err="1" smtClean="0"/>
              <a:t>hirsberg</a:t>
            </a:r>
            <a:r>
              <a:rPr lang="zh-TW" altLang="en-US" dirty="0" smtClean="0"/>
              <a:t>算出來的答案，也是跟他一樣。</a:t>
            </a:r>
            <a:endParaRPr lang="en-US" altLang="zh-TW" dirty="0" smtClean="0"/>
          </a:p>
          <a:p>
            <a:r>
              <a:rPr lang="zh-TW" altLang="en-US" dirty="0" smtClean="0"/>
              <a:t>接下來的所有報告中，我們都會使用</a:t>
            </a:r>
            <a:r>
              <a:rPr lang="en-US" altLang="zh-TW" dirty="0" err="1" smtClean="0"/>
              <a:t>Gotoh</a:t>
            </a:r>
            <a:r>
              <a:rPr lang="zh-TW" altLang="en-US" dirty="0" smtClean="0"/>
              <a:t>的演算法，也就是最小化</a:t>
            </a:r>
            <a:r>
              <a:rPr lang="en-US" altLang="zh-TW" dirty="0" smtClean="0"/>
              <a:t>conversion cost</a:t>
            </a:r>
            <a:r>
              <a:rPr lang="zh-TW" altLang="en-US" dirty="0" smtClean="0"/>
              <a:t>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0493A-21EF-4F9B-AC24-D18C624CD5DD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7584827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Linear space algorithm -&gt;</a:t>
            </a:r>
            <a:r>
              <a:rPr lang="en-US" altLang="zh-TW" baseline="0" dirty="0" smtClean="0"/>
              <a:t> space    not time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287163-CC84-4F4A-96D5-5151693E1938}" type="slidenum">
              <a:rPr lang="zh-TW" altLang="en-US" smtClean="0"/>
              <a:pPr/>
              <a:t>49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2011/6/7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2011/6/7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2011/6/7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2011/6/7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2011/6/7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2011/6/7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2011/6/7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2011/6/7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2011/6/7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2011/6/7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剪去並圓角化單一角落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2011/6/7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手繪多邊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手繪多邊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2011/6/7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手繪多邊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手繪多邊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8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20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2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i="1" dirty="0" smtClean="0"/>
              <a:t>Optimal alignments in linear space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i="1" dirty="0" smtClean="0"/>
              <a:t>Eugene </a:t>
            </a:r>
            <a:r>
              <a:rPr lang="en-US" altLang="zh-TW" i="1" dirty="0" err="1" smtClean="0"/>
              <a:t>W.Myers</a:t>
            </a:r>
            <a:r>
              <a:rPr lang="en-US" altLang="zh-TW" i="1" dirty="0" smtClean="0"/>
              <a:t> and Webb Miller</a:t>
            </a:r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128535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Some notations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i="1" dirty="0" smtClean="0"/>
              <a:t>       : the i-symbol prefix                     of  A </a:t>
            </a:r>
          </a:p>
          <a:p>
            <a:r>
              <a:rPr lang="en-US" altLang="zh-TW" i="1" dirty="0" smtClean="0"/>
              <a:t>       : the j-symbol prefix                     of  B</a:t>
            </a:r>
          </a:p>
          <a:p>
            <a:r>
              <a:rPr lang="en-US" altLang="zh-TW" i="1" dirty="0" smtClean="0"/>
              <a:t>C</a:t>
            </a:r>
            <a:r>
              <a:rPr lang="en-US" altLang="zh-TW" dirty="0" smtClean="0"/>
              <a:t>(</a:t>
            </a:r>
            <a:r>
              <a:rPr lang="en-US" altLang="zh-TW" i="1" dirty="0" err="1" smtClean="0"/>
              <a:t>i</a:t>
            </a:r>
            <a:r>
              <a:rPr lang="en-US" altLang="zh-TW" i="1" dirty="0" smtClean="0"/>
              <a:t>, j</a:t>
            </a:r>
            <a:r>
              <a:rPr lang="en-US" altLang="zh-TW" dirty="0" smtClean="0"/>
              <a:t>):minimum cost of a conversion of</a:t>
            </a:r>
          </a:p>
          <a:p>
            <a:pPr>
              <a:buNone/>
            </a:pPr>
            <a:r>
              <a:rPr lang="en-US" altLang="zh-TW" dirty="0" smtClean="0"/>
              <a:t>		            to </a:t>
            </a:r>
            <a:endParaRPr lang="en-US" altLang="zh-TW" i="1" dirty="0" smtClean="0"/>
          </a:p>
          <a:p>
            <a:endParaRPr lang="zh-TW" altLang="en-US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827584" y="1916832"/>
          <a:ext cx="504825" cy="503237"/>
        </p:xfrm>
        <a:graphic>
          <a:graphicData uri="http://schemas.openxmlformats.org/presentationml/2006/ole">
            <p:oleObj spid="_x0000_s1026" name="方程式" r:id="rId3" imgW="177480" imgH="17748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827584" y="2359100"/>
          <a:ext cx="504825" cy="539750"/>
        </p:xfrm>
        <a:graphic>
          <a:graphicData uri="http://schemas.openxmlformats.org/presentationml/2006/ole">
            <p:oleObj spid="_x0000_s1027" name="方程式" r:id="rId4" imgW="177480" imgH="190440" progId="Equation.3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4139952" y="1988840"/>
          <a:ext cx="1657350" cy="395287"/>
        </p:xfrm>
        <a:graphic>
          <a:graphicData uri="http://schemas.openxmlformats.org/presentationml/2006/ole">
            <p:oleObj spid="_x0000_s1028" name="方程式" r:id="rId5" imgW="583920" imgH="139680" progId="Equation.3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4139952" y="2420888"/>
          <a:ext cx="1585912" cy="539750"/>
        </p:xfrm>
        <a:graphic>
          <a:graphicData uri="http://schemas.openxmlformats.org/presentationml/2006/ole">
            <p:oleObj spid="_x0000_s1029" name="方程式" r:id="rId6" imgW="558720" imgH="190440" progId="Equation.3">
              <p:embed/>
            </p:oleObj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1763688" y="3356992"/>
          <a:ext cx="504825" cy="503238"/>
        </p:xfrm>
        <a:graphic>
          <a:graphicData uri="http://schemas.openxmlformats.org/presentationml/2006/ole">
            <p:oleObj spid="_x0000_s1030" name="方程式" r:id="rId7" imgW="177480" imgH="177480" progId="Equation.3">
              <p:embed/>
            </p:oleObj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2843808" y="3356992"/>
          <a:ext cx="504825" cy="539750"/>
        </p:xfrm>
        <a:graphic>
          <a:graphicData uri="http://schemas.openxmlformats.org/presentationml/2006/ole">
            <p:oleObj spid="_x0000_s1031" name="方程式" r:id="rId8" imgW="177480" imgH="1904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Simple gap(1/4)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gap(k)= h*k</a:t>
            </a:r>
            <a:endParaRPr lang="zh-TW" altLang="en-US" dirty="0"/>
          </a:p>
        </p:txBody>
      </p:sp>
      <p:graphicFrame>
        <p:nvGraphicFramePr>
          <p:cNvPr id="19459" name="內容版面配置區 4"/>
          <p:cNvGraphicFramePr>
            <a:graphicFrameLocks noChangeAspect="1"/>
          </p:cNvGraphicFramePr>
          <p:nvPr/>
        </p:nvGraphicFramePr>
        <p:xfrm>
          <a:off x="2171700" y="2700338"/>
          <a:ext cx="3432175" cy="1455737"/>
        </p:xfrm>
        <a:graphic>
          <a:graphicData uri="http://schemas.openxmlformats.org/presentationml/2006/ole">
            <p:oleObj spid="_x0000_s2050" name="方程式" r:id="rId3" imgW="1726920" imgH="711000" progId="Equation.3">
              <p:embed/>
            </p:oleObj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755576" y="3212976"/>
          <a:ext cx="1304925" cy="473075"/>
        </p:xfrm>
        <a:graphic>
          <a:graphicData uri="http://schemas.openxmlformats.org/presentationml/2006/ole">
            <p:oleObj spid="_x0000_s2051" name="方程式" r:id="rId4" imgW="55872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Simple gap(2/4)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52782689"/>
              </p:ext>
            </p:extLst>
          </p:nvPr>
        </p:nvGraphicFramePr>
        <p:xfrm>
          <a:off x="1547664" y="2348880"/>
          <a:ext cx="2160240" cy="28803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0060"/>
                <a:gridCol w="540060"/>
                <a:gridCol w="540060"/>
                <a:gridCol w="540060"/>
              </a:tblGrid>
              <a:tr h="4847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0.0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2.5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3.0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3.5</a:t>
                      </a:r>
                      <a:endParaRPr lang="zh-TW" altLang="en-US" sz="2000" b="1" dirty="0"/>
                    </a:p>
                  </a:txBody>
                  <a:tcPr/>
                </a:tc>
              </a:tr>
              <a:tr h="4847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2.5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0.0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2.5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3.0</a:t>
                      </a:r>
                      <a:endParaRPr lang="zh-TW" altLang="en-US" sz="2000" b="1" dirty="0"/>
                    </a:p>
                  </a:txBody>
                  <a:tcPr/>
                </a:tc>
              </a:tr>
              <a:tr h="4847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3.0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2.5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1.0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2.5</a:t>
                      </a:r>
                      <a:endParaRPr lang="zh-TW" altLang="en-US" sz="2000" b="1" dirty="0"/>
                    </a:p>
                  </a:txBody>
                  <a:tcPr/>
                </a:tc>
              </a:tr>
              <a:tr h="4847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3.5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3.0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3.5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2.0</a:t>
                      </a:r>
                      <a:endParaRPr lang="zh-TW" altLang="en-US" sz="2000" b="1" dirty="0"/>
                    </a:p>
                  </a:txBody>
                  <a:tcPr/>
                </a:tc>
              </a:tr>
              <a:tr h="4711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4.0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3.5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3.0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4.5</a:t>
                      </a:r>
                      <a:endParaRPr lang="zh-TW" altLang="en-US" sz="2000" b="1" dirty="0"/>
                    </a:p>
                  </a:txBody>
                  <a:tcPr/>
                </a:tc>
              </a:tr>
              <a:tr h="47025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4.5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4.0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4.5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4.0</a:t>
                      </a:r>
                      <a:endParaRPr lang="zh-TW" altLang="en-US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2123728" y="1844824"/>
            <a:ext cx="22045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/>
              <a:t>A    </a:t>
            </a:r>
            <a:r>
              <a:rPr lang="en-US" altLang="zh-TW" sz="3200" dirty="0" err="1" smtClean="0"/>
              <a:t>A</a:t>
            </a:r>
            <a:r>
              <a:rPr lang="en-US" altLang="zh-TW" sz="3200" dirty="0" smtClean="0"/>
              <a:t>  G</a:t>
            </a:r>
            <a:endParaRPr lang="zh-TW" altLang="en-US" sz="3200" dirty="0"/>
          </a:p>
        </p:txBody>
      </p:sp>
      <p:sp>
        <p:nvSpPr>
          <p:cNvPr id="6" name="文字方塊 5"/>
          <p:cNvSpPr txBox="1"/>
          <p:nvPr/>
        </p:nvSpPr>
        <p:spPr>
          <a:xfrm>
            <a:off x="1043608" y="2780928"/>
            <a:ext cx="5040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/>
              <a:t>A</a:t>
            </a:r>
          </a:p>
          <a:p>
            <a:r>
              <a:rPr lang="en-US" altLang="zh-TW" sz="3200" dirty="0" smtClean="0"/>
              <a:t>G</a:t>
            </a:r>
          </a:p>
          <a:p>
            <a:r>
              <a:rPr lang="en-US" altLang="zh-TW" sz="3200" dirty="0" smtClean="0"/>
              <a:t>T</a:t>
            </a:r>
          </a:p>
          <a:p>
            <a:r>
              <a:rPr lang="en-US" altLang="zh-TW" sz="3200" dirty="0" smtClean="0"/>
              <a:t>A</a:t>
            </a:r>
          </a:p>
          <a:p>
            <a:r>
              <a:rPr lang="en-US" altLang="zh-TW" sz="3200" dirty="0" smtClean="0"/>
              <a:t>C</a:t>
            </a:r>
            <a:endParaRPr lang="zh-TW" altLang="en-US" sz="3200" dirty="0"/>
          </a:p>
        </p:txBody>
      </p:sp>
      <p:sp>
        <p:nvSpPr>
          <p:cNvPr id="7" name="矩形 6"/>
          <p:cNvSpPr/>
          <p:nvPr/>
        </p:nvSpPr>
        <p:spPr>
          <a:xfrm>
            <a:off x="3851920" y="2708920"/>
            <a:ext cx="4824536" cy="93610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>
                <a:solidFill>
                  <a:srgbClr val="FFFF00"/>
                </a:solidFill>
              </a:rPr>
              <a:t>Space= O(n^2)</a:t>
            </a:r>
            <a:endParaRPr lang="zh-TW" alt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Simple gap(3/4)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1600" y="2060848"/>
            <a:ext cx="7067128" cy="3345235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zh-TW" altLang="en-US" dirty="0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1043608" y="3717032"/>
            <a:ext cx="6984776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0" y="3501008"/>
            <a:ext cx="973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 dirty="0"/>
              <a:t>m/2</a:t>
            </a:r>
          </a:p>
        </p:txBody>
      </p:sp>
      <p:sp>
        <p:nvSpPr>
          <p:cNvPr id="11" name="手繪多邊形 10"/>
          <p:cNvSpPr/>
          <p:nvPr/>
        </p:nvSpPr>
        <p:spPr>
          <a:xfrm>
            <a:off x="977462" y="2060028"/>
            <a:ext cx="7073462" cy="3331779"/>
          </a:xfrm>
          <a:custGeom>
            <a:avLst/>
            <a:gdLst>
              <a:gd name="connsiteX0" fmla="*/ 0 w 7073462"/>
              <a:gd name="connsiteY0" fmla="*/ 0 h 3331779"/>
              <a:gd name="connsiteX1" fmla="*/ 1723697 w 7073462"/>
              <a:gd name="connsiteY1" fmla="*/ 893379 h 3331779"/>
              <a:gd name="connsiteX2" fmla="*/ 2575035 w 7073462"/>
              <a:gd name="connsiteY2" fmla="*/ 1166648 h 3331779"/>
              <a:gd name="connsiteX3" fmla="*/ 3584028 w 7073462"/>
              <a:gd name="connsiteY3" fmla="*/ 1975944 h 3331779"/>
              <a:gd name="connsiteX4" fmla="*/ 4508938 w 7073462"/>
              <a:gd name="connsiteY4" fmla="*/ 2900855 h 3331779"/>
              <a:gd name="connsiteX5" fmla="*/ 7073462 w 7073462"/>
              <a:gd name="connsiteY5" fmla="*/ 3331779 h 3331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073462" h="3331779">
                <a:moveTo>
                  <a:pt x="0" y="0"/>
                </a:moveTo>
                <a:cubicBezTo>
                  <a:pt x="647262" y="349469"/>
                  <a:pt x="1294525" y="698938"/>
                  <a:pt x="1723697" y="893379"/>
                </a:cubicBezTo>
                <a:cubicBezTo>
                  <a:pt x="2152869" y="1087820"/>
                  <a:pt x="2264980" y="986221"/>
                  <a:pt x="2575035" y="1166648"/>
                </a:cubicBezTo>
                <a:cubicBezTo>
                  <a:pt x="2885090" y="1347075"/>
                  <a:pt x="3261711" y="1686909"/>
                  <a:pt x="3584028" y="1975944"/>
                </a:cubicBezTo>
                <a:cubicBezTo>
                  <a:pt x="3906345" y="2264979"/>
                  <a:pt x="3927366" y="2674883"/>
                  <a:pt x="4508938" y="2900855"/>
                </a:cubicBezTo>
                <a:cubicBezTo>
                  <a:pt x="5090510" y="3126827"/>
                  <a:pt x="6081986" y="3229303"/>
                  <a:pt x="7073462" y="3331779"/>
                </a:cubicBezTo>
              </a:path>
            </a:pathLst>
          </a:cu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Simple gap(4/4)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Forward score and backward score</a:t>
            </a:r>
          </a:p>
          <a:p>
            <a:r>
              <a:rPr lang="en-US" altLang="zh-TW" dirty="0" smtClean="0"/>
              <a:t>Space: O(</a:t>
            </a:r>
            <a:r>
              <a:rPr lang="en-US" altLang="zh-TW" dirty="0" err="1" smtClean="0"/>
              <a:t>m+n</a:t>
            </a:r>
            <a:r>
              <a:rPr lang="en-US" altLang="zh-TW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Affine gap(1/8)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 gap of length </a:t>
            </a:r>
            <a:r>
              <a:rPr lang="en-US" altLang="zh-TW" i="1" dirty="0" smtClean="0"/>
              <a:t>k</a:t>
            </a:r>
            <a:r>
              <a:rPr lang="en-US" altLang="zh-TW" dirty="0" smtClean="0"/>
              <a:t> : cost = </a:t>
            </a:r>
            <a:r>
              <a:rPr lang="en-US" altLang="zh-TW" i="1" dirty="0" smtClean="0"/>
              <a:t>g + k</a:t>
            </a:r>
            <a:r>
              <a:rPr lang="en-US" altLang="zh-TW" i="1" dirty="0" smtClean="0">
                <a:cs typeface="Times New Roman" pitchFamily="18" charset="0"/>
              </a:rPr>
              <a:t>*</a:t>
            </a:r>
            <a:r>
              <a:rPr lang="en-US" altLang="zh-TW" i="1" dirty="0" smtClean="0"/>
              <a:t>h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1691680" y="2924944"/>
            <a:ext cx="56886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 dirty="0" smtClean="0">
                <a:latin typeface="Courier New" pitchFamily="49" charset="0"/>
              </a:rPr>
              <a:t>A - - - T A </a:t>
            </a:r>
            <a:r>
              <a:rPr lang="en-US" altLang="zh-TW" sz="2400" dirty="0" err="1" smtClean="0">
                <a:latin typeface="Courier New" pitchFamily="49" charset="0"/>
              </a:rPr>
              <a:t>A</a:t>
            </a:r>
            <a:r>
              <a:rPr lang="en-US" altLang="zh-TW" sz="2400" dirty="0" smtClean="0">
                <a:latin typeface="Courier New" pitchFamily="49" charset="0"/>
              </a:rPr>
              <a:t> C T</a:t>
            </a:r>
            <a:br>
              <a:rPr lang="en-US" altLang="zh-TW" sz="2400" dirty="0" smtClean="0">
                <a:latin typeface="Courier New" pitchFamily="49" charset="0"/>
              </a:rPr>
            </a:br>
            <a:r>
              <a:rPr lang="en-US" altLang="zh-TW" sz="2400" dirty="0" smtClean="0">
                <a:latin typeface="Courier New" pitchFamily="49" charset="0"/>
              </a:rPr>
              <a:t>C G A A T C - - T </a:t>
            </a:r>
            <a:endParaRPr lang="en-US" altLang="zh-TW" sz="24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Affine gap(2/8)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i="1" dirty="0" smtClean="0"/>
              <a:t>C</a:t>
            </a:r>
            <a:r>
              <a:rPr lang="en-US" altLang="zh-TW" dirty="0" smtClean="0"/>
              <a:t>(</a:t>
            </a:r>
            <a:r>
              <a:rPr lang="en-US" altLang="zh-TW" i="1" dirty="0" err="1" smtClean="0"/>
              <a:t>i</a:t>
            </a:r>
            <a:r>
              <a:rPr lang="en-US" altLang="zh-TW" i="1" dirty="0" smtClean="0"/>
              <a:t>, j</a:t>
            </a:r>
            <a:r>
              <a:rPr lang="en-US" altLang="zh-TW" dirty="0" smtClean="0"/>
              <a:t>):minimum cost of a conversion of </a:t>
            </a:r>
            <a:endParaRPr lang="en-US" altLang="zh-TW" i="1" dirty="0" smtClean="0"/>
          </a:p>
          <a:p>
            <a:pPr>
              <a:buNone/>
            </a:pPr>
            <a:r>
              <a:rPr lang="en-US" altLang="zh-TW" i="1" dirty="0" smtClean="0"/>
              <a:t>			to </a:t>
            </a:r>
          </a:p>
          <a:p>
            <a:r>
              <a:rPr lang="en-US" altLang="zh-TW" i="1" dirty="0" smtClean="0"/>
              <a:t>D</a:t>
            </a:r>
            <a:r>
              <a:rPr lang="en-US" altLang="zh-TW" dirty="0" smtClean="0"/>
              <a:t>(</a:t>
            </a:r>
            <a:r>
              <a:rPr lang="en-US" altLang="zh-TW" i="1" dirty="0" err="1" smtClean="0"/>
              <a:t>i</a:t>
            </a:r>
            <a:r>
              <a:rPr lang="en-US" altLang="zh-TW" i="1" dirty="0" smtClean="0"/>
              <a:t>, j</a:t>
            </a:r>
            <a:r>
              <a:rPr lang="en-US" altLang="zh-TW" dirty="0" smtClean="0"/>
              <a:t>):minimum cost of a conversion of </a:t>
            </a:r>
          </a:p>
          <a:p>
            <a:pPr>
              <a:buNone/>
            </a:pPr>
            <a:r>
              <a:rPr lang="en-US" altLang="zh-TW" i="1" dirty="0" smtClean="0"/>
              <a:t>			to          </a:t>
            </a:r>
            <a:r>
              <a:rPr lang="en-US" altLang="zh-TW" dirty="0" smtClean="0"/>
              <a:t>that deletes</a:t>
            </a:r>
            <a:endParaRPr lang="en-US" altLang="zh-TW" i="1" dirty="0" smtClean="0"/>
          </a:p>
          <a:p>
            <a:r>
              <a:rPr lang="en-US" altLang="zh-TW" i="1" dirty="0" smtClean="0"/>
              <a:t>I</a:t>
            </a:r>
            <a:r>
              <a:rPr lang="en-US" altLang="zh-TW" dirty="0" smtClean="0"/>
              <a:t>(</a:t>
            </a:r>
            <a:r>
              <a:rPr lang="en-US" altLang="zh-TW" i="1" dirty="0" err="1" smtClean="0"/>
              <a:t>i</a:t>
            </a:r>
            <a:r>
              <a:rPr lang="en-US" altLang="zh-TW" i="1" dirty="0" smtClean="0"/>
              <a:t>, j</a:t>
            </a:r>
            <a:r>
              <a:rPr lang="en-US" altLang="zh-TW" dirty="0" smtClean="0"/>
              <a:t>):minimum cost of a conversion of </a:t>
            </a:r>
          </a:p>
          <a:p>
            <a:pPr>
              <a:buNone/>
            </a:pPr>
            <a:r>
              <a:rPr lang="en-US" altLang="zh-TW" i="1" dirty="0" smtClean="0"/>
              <a:t>			 to         </a:t>
            </a:r>
            <a:r>
              <a:rPr lang="en-US" altLang="zh-TW" dirty="0" smtClean="0"/>
              <a:t>that inserts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endParaRPr lang="zh-TW" altLang="en-US" dirty="0"/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/>
        </p:nvGraphicFramePr>
        <p:xfrm>
          <a:off x="1763688" y="2420888"/>
          <a:ext cx="504056" cy="504056"/>
        </p:xfrm>
        <a:graphic>
          <a:graphicData uri="http://schemas.openxmlformats.org/presentationml/2006/ole">
            <p:oleObj spid="_x0000_s3074" name="方程式" r:id="rId3" imgW="177480" imgH="177480" progId="Equation.3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771800" y="2420888"/>
          <a:ext cx="504825" cy="539750"/>
        </p:xfrm>
        <a:graphic>
          <a:graphicData uri="http://schemas.openxmlformats.org/presentationml/2006/ole">
            <p:oleObj spid="_x0000_s3075" name="方程式" r:id="rId4" imgW="177480" imgH="190440" progId="Equation.3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1835696" y="4365104"/>
          <a:ext cx="504825" cy="503237"/>
        </p:xfrm>
        <a:graphic>
          <a:graphicData uri="http://schemas.openxmlformats.org/presentationml/2006/ole">
            <p:oleObj spid="_x0000_s3076" name="方程式" r:id="rId5" imgW="177480" imgH="177480" progId="Equation.3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1835696" y="3356992"/>
          <a:ext cx="504825" cy="503237"/>
        </p:xfrm>
        <a:graphic>
          <a:graphicData uri="http://schemas.openxmlformats.org/presentationml/2006/ole">
            <p:oleObj spid="_x0000_s3077" name="方程式" r:id="rId6" imgW="177480" imgH="177480" progId="Equation.3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2843808" y="4365104"/>
          <a:ext cx="504825" cy="539750"/>
        </p:xfrm>
        <a:graphic>
          <a:graphicData uri="http://schemas.openxmlformats.org/presentationml/2006/ole">
            <p:oleObj spid="_x0000_s3078" name="方程式" r:id="rId7" imgW="177480" imgH="190440" progId="Equation.3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2771800" y="3356992"/>
          <a:ext cx="504825" cy="539750"/>
        </p:xfrm>
        <a:graphic>
          <a:graphicData uri="http://schemas.openxmlformats.org/presentationml/2006/ole">
            <p:oleObj spid="_x0000_s3079" name="方程式" r:id="rId8" imgW="177480" imgH="190440" progId="Equation.3">
              <p:embed/>
            </p:oleObj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5148064" y="3429000"/>
          <a:ext cx="433388" cy="395287"/>
        </p:xfrm>
        <a:graphic>
          <a:graphicData uri="http://schemas.openxmlformats.org/presentationml/2006/ole">
            <p:oleObj spid="_x0000_s3080" name="方程式" r:id="rId9" imgW="152280" imgH="139680" progId="Equation.3">
              <p:embed/>
            </p:oleObj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5220072" y="4293096"/>
          <a:ext cx="433387" cy="539750"/>
        </p:xfrm>
        <a:graphic>
          <a:graphicData uri="http://schemas.openxmlformats.org/presentationml/2006/ole">
            <p:oleObj spid="_x0000_s3081" name="方程式" r:id="rId10" imgW="152280" imgH="19044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50316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Affine gap(3/8)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TW" i="1" dirty="0" smtClean="0"/>
          </a:p>
          <a:p>
            <a:pPr>
              <a:buNone/>
            </a:pPr>
            <a:endParaRPr lang="en-US" altLang="zh-TW" i="1" dirty="0" smtClean="0"/>
          </a:p>
          <a:p>
            <a:pPr>
              <a:buNone/>
            </a:pPr>
            <a:r>
              <a:rPr lang="en-US" altLang="zh-TW" i="1" dirty="0" smtClean="0"/>
              <a:t>                                                                  if </a:t>
            </a:r>
            <a:r>
              <a:rPr lang="en-US" altLang="zh-TW" i="1" dirty="0" err="1" smtClean="0"/>
              <a:t>i</a:t>
            </a:r>
            <a:r>
              <a:rPr lang="en-US" altLang="zh-TW" i="1" dirty="0" smtClean="0"/>
              <a:t> &gt; 0 and j&gt; 0</a:t>
            </a:r>
          </a:p>
          <a:p>
            <a:pPr>
              <a:buNone/>
            </a:pPr>
            <a:r>
              <a:rPr lang="en-US" altLang="zh-TW" i="1" dirty="0" smtClean="0"/>
              <a:t>                                                                  if </a:t>
            </a:r>
            <a:r>
              <a:rPr lang="en-US" altLang="zh-TW" i="1" dirty="0" err="1" smtClean="0"/>
              <a:t>i</a:t>
            </a:r>
            <a:r>
              <a:rPr lang="en-US" altLang="zh-TW" i="1" dirty="0" smtClean="0"/>
              <a:t> = 0 and j&gt; 0</a:t>
            </a:r>
          </a:p>
          <a:p>
            <a:pPr>
              <a:buNone/>
            </a:pPr>
            <a:r>
              <a:rPr lang="en-US" altLang="zh-TW" i="1" dirty="0" smtClean="0"/>
              <a:t> 						           if </a:t>
            </a:r>
            <a:r>
              <a:rPr lang="en-US" altLang="zh-TW" i="1" dirty="0" err="1" smtClean="0"/>
              <a:t>i</a:t>
            </a:r>
            <a:r>
              <a:rPr lang="en-US" altLang="zh-TW" i="1" dirty="0" smtClean="0"/>
              <a:t> &gt; 0 and j= 0</a:t>
            </a:r>
          </a:p>
          <a:p>
            <a:pPr>
              <a:buNone/>
            </a:pPr>
            <a:r>
              <a:rPr lang="en-US" altLang="zh-TW" i="1" dirty="0" smtClean="0"/>
              <a:t> 						           if </a:t>
            </a:r>
            <a:r>
              <a:rPr lang="en-US" altLang="zh-TW" i="1" dirty="0" err="1" smtClean="0"/>
              <a:t>i</a:t>
            </a:r>
            <a:r>
              <a:rPr lang="en-US" altLang="zh-TW" i="1" dirty="0" smtClean="0"/>
              <a:t> = 0 and j= 0</a:t>
            </a:r>
          </a:p>
          <a:p>
            <a:endParaRPr lang="en-US" altLang="zh-TW" i="1" dirty="0" smtClean="0"/>
          </a:p>
          <a:p>
            <a:pPr>
              <a:buNone/>
            </a:pPr>
            <a:r>
              <a:rPr lang="en-US" altLang="zh-TW" i="1" dirty="0" smtClean="0"/>
              <a:t>			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endParaRPr lang="zh-TW" altLang="en-US" dirty="0"/>
          </a:p>
        </p:txBody>
      </p:sp>
      <p:graphicFrame>
        <p:nvGraphicFramePr>
          <p:cNvPr id="4106" name="內容版面配置區 4"/>
          <p:cNvGraphicFramePr>
            <a:graphicFrameLocks noChangeAspect="1"/>
          </p:cNvGraphicFramePr>
          <p:nvPr/>
        </p:nvGraphicFramePr>
        <p:xfrm>
          <a:off x="467544" y="2924944"/>
          <a:ext cx="5400600" cy="1872208"/>
        </p:xfrm>
        <a:graphic>
          <a:graphicData uri="http://schemas.openxmlformats.org/presentationml/2006/ole">
            <p:oleObj spid="_x0000_s4098" name="方程式" r:id="rId3" imgW="2717640" imgH="914400" progId="Equation.3">
              <p:embed/>
            </p:oleObj>
          </a:graphicData>
        </a:graphic>
      </p:graphicFrame>
      <p:graphicFrame>
        <p:nvGraphicFramePr>
          <p:cNvPr id="13" name="物件 12"/>
          <p:cNvGraphicFramePr>
            <a:graphicFrameLocks noChangeAspect="1"/>
          </p:cNvGraphicFramePr>
          <p:nvPr/>
        </p:nvGraphicFramePr>
        <p:xfrm>
          <a:off x="539552" y="2132856"/>
          <a:ext cx="1304925" cy="473075"/>
        </p:xfrm>
        <a:graphic>
          <a:graphicData uri="http://schemas.openxmlformats.org/presentationml/2006/ole">
            <p:oleObj spid="_x0000_s4099" name="方程式" r:id="rId4" imgW="558720" imgH="20304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50316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Affine gap(4/8)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TW" i="1" dirty="0" smtClean="0"/>
          </a:p>
          <a:p>
            <a:pPr>
              <a:buNone/>
            </a:pPr>
            <a:endParaRPr lang="en-US" altLang="zh-TW" i="1" dirty="0" smtClean="0"/>
          </a:p>
          <a:p>
            <a:pPr>
              <a:buNone/>
            </a:pPr>
            <a:r>
              <a:rPr lang="en-US" altLang="zh-TW" i="1" dirty="0" smtClean="0"/>
              <a:t>                                                         if </a:t>
            </a:r>
            <a:r>
              <a:rPr lang="en-US" altLang="zh-TW" i="1" dirty="0" err="1" smtClean="0"/>
              <a:t>i</a:t>
            </a:r>
            <a:r>
              <a:rPr lang="en-US" altLang="zh-TW" i="1" dirty="0" smtClean="0"/>
              <a:t> &gt; 0 and j&gt; 0</a:t>
            </a:r>
          </a:p>
          <a:p>
            <a:pPr>
              <a:buNone/>
            </a:pPr>
            <a:r>
              <a:rPr lang="en-US" altLang="zh-TW" i="1" dirty="0" smtClean="0"/>
              <a:t>                                                         if </a:t>
            </a:r>
            <a:r>
              <a:rPr lang="en-US" altLang="zh-TW" i="1" dirty="0" err="1" smtClean="0"/>
              <a:t>i</a:t>
            </a:r>
            <a:r>
              <a:rPr lang="en-US" altLang="zh-TW" i="1" dirty="0" smtClean="0"/>
              <a:t> = 0 and j&gt; 0</a:t>
            </a:r>
          </a:p>
          <a:p>
            <a:pPr>
              <a:buNone/>
            </a:pPr>
            <a:r>
              <a:rPr lang="en-US" altLang="zh-TW" i="1" dirty="0" smtClean="0"/>
              <a:t> 						</a:t>
            </a:r>
          </a:p>
          <a:p>
            <a:pPr>
              <a:buNone/>
            </a:pPr>
            <a:r>
              <a:rPr lang="en-US" altLang="zh-TW" i="1" dirty="0" smtClean="0"/>
              <a:t>			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endParaRPr lang="zh-TW" altLang="en-US" dirty="0"/>
          </a:p>
        </p:txBody>
      </p:sp>
      <p:graphicFrame>
        <p:nvGraphicFramePr>
          <p:cNvPr id="4106" name="內容版面配置區 4"/>
          <p:cNvGraphicFramePr>
            <a:graphicFrameLocks noChangeAspect="1"/>
          </p:cNvGraphicFramePr>
          <p:nvPr/>
        </p:nvGraphicFramePr>
        <p:xfrm>
          <a:off x="539552" y="2924944"/>
          <a:ext cx="4240213" cy="936625"/>
        </p:xfrm>
        <a:graphic>
          <a:graphicData uri="http://schemas.openxmlformats.org/presentationml/2006/ole">
            <p:oleObj spid="_x0000_s5122" name="方程式" r:id="rId3" imgW="2133360" imgH="457200" progId="Equation.3">
              <p:embed/>
            </p:oleObj>
          </a:graphicData>
        </a:graphic>
      </p:graphicFrame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596900" y="2349500"/>
          <a:ext cx="1333500" cy="473075"/>
        </p:xfrm>
        <a:graphic>
          <a:graphicData uri="http://schemas.openxmlformats.org/presentationml/2006/ole">
            <p:oleObj spid="_x0000_s5123" name="方程式" r:id="rId4" imgW="571320" imgH="20304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50316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Affine gap(5/8)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TW" i="1" dirty="0" smtClean="0"/>
          </a:p>
          <a:p>
            <a:pPr>
              <a:buNone/>
            </a:pPr>
            <a:endParaRPr lang="en-US" altLang="zh-TW" i="1" dirty="0" smtClean="0"/>
          </a:p>
          <a:p>
            <a:pPr>
              <a:buNone/>
            </a:pPr>
            <a:r>
              <a:rPr lang="en-US" altLang="zh-TW" i="1" dirty="0" smtClean="0"/>
              <a:t>                                                       if </a:t>
            </a:r>
            <a:r>
              <a:rPr lang="en-US" altLang="zh-TW" i="1" dirty="0" err="1" smtClean="0"/>
              <a:t>i</a:t>
            </a:r>
            <a:r>
              <a:rPr lang="en-US" altLang="zh-TW" i="1" dirty="0" smtClean="0"/>
              <a:t> &gt; 0 and j&gt; 0</a:t>
            </a:r>
          </a:p>
          <a:p>
            <a:pPr>
              <a:buNone/>
            </a:pPr>
            <a:r>
              <a:rPr lang="en-US" altLang="zh-TW" i="1" dirty="0" smtClean="0"/>
              <a:t>                                                       if </a:t>
            </a:r>
            <a:r>
              <a:rPr lang="en-US" altLang="zh-TW" i="1" dirty="0" err="1" smtClean="0"/>
              <a:t>i</a:t>
            </a:r>
            <a:r>
              <a:rPr lang="en-US" altLang="zh-TW" i="1" dirty="0" smtClean="0"/>
              <a:t> &gt; 0 and j= 0</a:t>
            </a:r>
          </a:p>
          <a:p>
            <a:pPr>
              <a:buNone/>
            </a:pPr>
            <a:r>
              <a:rPr lang="en-US" altLang="zh-TW" i="1" dirty="0" smtClean="0"/>
              <a:t> 						</a:t>
            </a:r>
          </a:p>
          <a:p>
            <a:pPr>
              <a:buNone/>
            </a:pPr>
            <a:r>
              <a:rPr lang="en-US" altLang="zh-TW" i="1" dirty="0" smtClean="0"/>
              <a:t>			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endParaRPr lang="zh-TW" altLang="en-US" dirty="0"/>
          </a:p>
        </p:txBody>
      </p:sp>
      <p:graphicFrame>
        <p:nvGraphicFramePr>
          <p:cNvPr id="4106" name="內容版面配置區 4"/>
          <p:cNvGraphicFramePr>
            <a:graphicFrameLocks noChangeAspect="1"/>
          </p:cNvGraphicFramePr>
          <p:nvPr/>
        </p:nvGraphicFramePr>
        <p:xfrm>
          <a:off x="577850" y="2924175"/>
          <a:ext cx="4164013" cy="936625"/>
        </p:xfrm>
        <a:graphic>
          <a:graphicData uri="http://schemas.openxmlformats.org/presentationml/2006/ole">
            <p:oleObj spid="_x0000_s6146" name="方程式" r:id="rId3" imgW="2095200" imgH="457200" progId="Equation.3">
              <p:embed/>
            </p:oleObj>
          </a:graphicData>
        </a:graphic>
      </p:graphicFrame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655638" y="2276475"/>
          <a:ext cx="1216025" cy="473075"/>
        </p:xfrm>
        <a:graphic>
          <a:graphicData uri="http://schemas.openxmlformats.org/presentationml/2006/ole">
            <p:oleObj spid="_x0000_s6147" name="方程式" r:id="rId4" imgW="520560" imgH="20304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50316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Introduction</a:t>
            </a:r>
          </a:p>
          <a:p>
            <a:r>
              <a:rPr lang="en-US" altLang="zh-TW" dirty="0" err="1" smtClean="0"/>
              <a:t>Gotoh's</a:t>
            </a:r>
            <a:r>
              <a:rPr lang="en-US" altLang="zh-TW" dirty="0" smtClean="0"/>
              <a:t> algorithm </a:t>
            </a:r>
          </a:p>
          <a:p>
            <a:r>
              <a:rPr lang="en-US" altLang="zh-TW" dirty="0" smtClean="0"/>
              <a:t>O(N) space </a:t>
            </a:r>
            <a:r>
              <a:rPr lang="en-US" altLang="zh-TW" dirty="0" err="1" smtClean="0"/>
              <a:t>Gotoh's</a:t>
            </a:r>
            <a:r>
              <a:rPr lang="en-US" altLang="zh-TW" dirty="0" smtClean="0"/>
              <a:t> algorithm</a:t>
            </a:r>
          </a:p>
          <a:p>
            <a:r>
              <a:rPr lang="en-US" altLang="zh-TW" dirty="0" smtClean="0"/>
              <a:t>Main algorithm</a:t>
            </a:r>
          </a:p>
          <a:p>
            <a:r>
              <a:rPr lang="en-US" altLang="zh-TW" dirty="0" smtClean="0"/>
              <a:t>Implementation</a:t>
            </a:r>
          </a:p>
          <a:p>
            <a:r>
              <a:rPr lang="en-US" altLang="zh-TW" dirty="0" smtClean="0"/>
              <a:t>Conclusion 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419137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Affine gap(6/8)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060848"/>
            <a:ext cx="3888432" cy="4314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Affine gap(7/8)</a:t>
            </a:r>
            <a:endParaRPr lang="zh-TW" altLang="en-US" dirty="0"/>
          </a:p>
        </p:txBody>
      </p:sp>
      <p:graphicFrame>
        <p:nvGraphicFramePr>
          <p:cNvPr id="10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72559981"/>
              </p:ext>
            </p:extLst>
          </p:nvPr>
        </p:nvGraphicFramePr>
        <p:xfrm>
          <a:off x="7131411" y="908720"/>
          <a:ext cx="1656184" cy="23762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4046"/>
                <a:gridCol w="414046"/>
                <a:gridCol w="414046"/>
                <a:gridCol w="414046"/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*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4.5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5.0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5.5</a:t>
                      </a:r>
                      <a:endParaRPr lang="zh-TW" altLang="en-US" sz="1400" b="1" dirty="0"/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*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5.0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5.5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6.0</a:t>
                      </a:r>
                      <a:endParaRPr lang="zh-TW" altLang="en-US" sz="1400" b="1" dirty="0"/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*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2.5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5.0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5.5</a:t>
                      </a:r>
                      <a:endParaRPr lang="zh-TW" altLang="en-US" sz="1400" b="1" dirty="0"/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*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3.0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3.5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5.0</a:t>
                      </a:r>
                      <a:endParaRPr lang="zh-TW" altLang="en-US" sz="1400" b="1" dirty="0"/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*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3.5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4.0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4.5</a:t>
                      </a:r>
                      <a:endParaRPr lang="zh-TW" altLang="en-US" sz="1400" b="1" dirty="0"/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*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4.0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4.5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5.0</a:t>
                      </a:r>
                      <a:endParaRPr lang="zh-TW" altLang="en-US" sz="1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52782689"/>
              </p:ext>
            </p:extLst>
          </p:nvPr>
        </p:nvGraphicFramePr>
        <p:xfrm>
          <a:off x="504056" y="2060848"/>
          <a:ext cx="2160240" cy="28803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0060"/>
                <a:gridCol w="540060"/>
                <a:gridCol w="540060"/>
                <a:gridCol w="540060"/>
              </a:tblGrid>
              <a:tr h="4847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0.0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2.5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3.0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3.5</a:t>
                      </a:r>
                      <a:endParaRPr lang="zh-TW" altLang="en-US" sz="2000" b="1" dirty="0"/>
                    </a:p>
                  </a:txBody>
                  <a:tcPr/>
                </a:tc>
              </a:tr>
              <a:tr h="4847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2.5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0.0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2.5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3.0</a:t>
                      </a:r>
                      <a:endParaRPr lang="zh-TW" altLang="en-US" sz="2000" b="1" dirty="0"/>
                    </a:p>
                  </a:txBody>
                  <a:tcPr/>
                </a:tc>
              </a:tr>
              <a:tr h="4847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3.0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2.5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1.0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2.5</a:t>
                      </a:r>
                      <a:endParaRPr lang="zh-TW" altLang="en-US" sz="2000" b="1" dirty="0"/>
                    </a:p>
                  </a:txBody>
                  <a:tcPr/>
                </a:tc>
              </a:tr>
              <a:tr h="4847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3.5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3.0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3.5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2.0</a:t>
                      </a:r>
                      <a:endParaRPr lang="zh-TW" altLang="en-US" sz="2000" b="1" dirty="0"/>
                    </a:p>
                  </a:txBody>
                  <a:tcPr/>
                </a:tc>
              </a:tr>
              <a:tr h="4711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4.0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3.5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3.0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4.5</a:t>
                      </a:r>
                      <a:endParaRPr lang="zh-TW" altLang="en-US" sz="2000" b="1" dirty="0"/>
                    </a:p>
                  </a:txBody>
                  <a:tcPr/>
                </a:tc>
              </a:tr>
              <a:tr h="47025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4.5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4.0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4.5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4.0</a:t>
                      </a:r>
                      <a:endParaRPr lang="zh-TW" altLang="en-US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文字方塊 7"/>
          <p:cNvSpPr txBox="1"/>
          <p:nvPr/>
        </p:nvSpPr>
        <p:spPr>
          <a:xfrm>
            <a:off x="971600" y="1556792"/>
            <a:ext cx="22045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 </a:t>
            </a:r>
            <a:r>
              <a:rPr lang="en-US" altLang="zh-TW" sz="3200" dirty="0" smtClean="0"/>
              <a:t>A  </a:t>
            </a:r>
            <a:r>
              <a:rPr lang="zh-TW" altLang="en-US" sz="3200" dirty="0" smtClean="0"/>
              <a:t>  </a:t>
            </a:r>
            <a:r>
              <a:rPr lang="en-US" altLang="zh-TW" sz="3200" dirty="0" smtClean="0"/>
              <a:t>A  G</a:t>
            </a:r>
            <a:endParaRPr lang="zh-TW" altLang="en-US" sz="32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0" y="2492896"/>
            <a:ext cx="5040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/>
              <a:t>A</a:t>
            </a:r>
          </a:p>
          <a:p>
            <a:r>
              <a:rPr lang="en-US" altLang="zh-TW" sz="3200" dirty="0" smtClean="0"/>
              <a:t>G</a:t>
            </a:r>
          </a:p>
          <a:p>
            <a:r>
              <a:rPr lang="en-US" altLang="zh-TW" sz="3200" dirty="0" smtClean="0"/>
              <a:t>T</a:t>
            </a:r>
          </a:p>
          <a:p>
            <a:r>
              <a:rPr lang="en-US" altLang="zh-TW" sz="3200" dirty="0" smtClean="0"/>
              <a:t>A</a:t>
            </a:r>
          </a:p>
          <a:p>
            <a:r>
              <a:rPr lang="en-US" altLang="zh-TW" sz="3200" dirty="0" smtClean="0"/>
              <a:t>C</a:t>
            </a:r>
            <a:endParaRPr lang="zh-TW" altLang="en-US" sz="3200" dirty="0"/>
          </a:p>
        </p:txBody>
      </p:sp>
      <p:graphicFrame>
        <p:nvGraphicFramePr>
          <p:cNvPr id="13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152122856"/>
              </p:ext>
            </p:extLst>
          </p:nvPr>
        </p:nvGraphicFramePr>
        <p:xfrm>
          <a:off x="7127055" y="4077072"/>
          <a:ext cx="1678316" cy="23857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9579"/>
                <a:gridCol w="419579"/>
                <a:gridCol w="419579"/>
                <a:gridCol w="419579"/>
              </a:tblGrid>
              <a:tr h="40149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*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*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*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*</a:t>
                      </a:r>
                      <a:endParaRPr lang="zh-TW" altLang="en-US" sz="1400" b="1" dirty="0"/>
                    </a:p>
                  </a:txBody>
                  <a:tcPr/>
                </a:tc>
              </a:tr>
              <a:tr h="40149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4.5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5.0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2.5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3.0</a:t>
                      </a:r>
                      <a:endParaRPr lang="zh-TW" altLang="en-US" sz="1400" b="1" dirty="0"/>
                    </a:p>
                  </a:txBody>
                  <a:tcPr/>
                </a:tc>
              </a:tr>
              <a:tr h="40149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5.0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5.5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5.0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3.5</a:t>
                      </a:r>
                      <a:endParaRPr lang="zh-TW" altLang="en-US" sz="1400" b="1" dirty="0"/>
                    </a:p>
                  </a:txBody>
                  <a:tcPr/>
                </a:tc>
              </a:tr>
              <a:tr h="40149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5.5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6.0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5.5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6.0</a:t>
                      </a:r>
                      <a:endParaRPr lang="zh-TW" altLang="en-US" sz="1400" b="1" dirty="0"/>
                    </a:p>
                  </a:txBody>
                  <a:tcPr/>
                </a:tc>
              </a:tr>
              <a:tr h="39027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6.0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6.5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6.0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5.5</a:t>
                      </a:r>
                      <a:endParaRPr lang="zh-TW" altLang="en-US" sz="1400" b="1" dirty="0"/>
                    </a:p>
                  </a:txBody>
                  <a:tcPr/>
                </a:tc>
              </a:tr>
              <a:tr h="38951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6.5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7.0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6.5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7.0</a:t>
                      </a:r>
                      <a:endParaRPr lang="zh-TW" altLang="en-US" sz="1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文字方塊 13"/>
          <p:cNvSpPr txBox="1"/>
          <p:nvPr/>
        </p:nvSpPr>
        <p:spPr>
          <a:xfrm>
            <a:off x="7524328" y="3645024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A    </a:t>
            </a:r>
            <a:r>
              <a:rPr lang="en-US" altLang="zh-TW" sz="2400" dirty="0" err="1" smtClean="0"/>
              <a:t>A</a:t>
            </a:r>
            <a:r>
              <a:rPr lang="en-US" altLang="zh-TW" sz="2400" dirty="0" smtClean="0"/>
              <a:t>   G</a:t>
            </a:r>
            <a:endParaRPr lang="zh-TW" altLang="en-US" sz="24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6732240" y="4437112"/>
            <a:ext cx="50405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/>
              <a:t>A</a:t>
            </a:r>
          </a:p>
          <a:p>
            <a:r>
              <a:rPr lang="en-US" altLang="zh-TW" sz="2500" dirty="0" smtClean="0"/>
              <a:t>G</a:t>
            </a:r>
          </a:p>
          <a:p>
            <a:r>
              <a:rPr lang="en-US" altLang="zh-TW" sz="2500" dirty="0" smtClean="0"/>
              <a:t>T</a:t>
            </a:r>
          </a:p>
          <a:p>
            <a:r>
              <a:rPr lang="en-US" altLang="zh-TW" sz="2500" dirty="0" smtClean="0"/>
              <a:t>A</a:t>
            </a:r>
          </a:p>
          <a:p>
            <a:r>
              <a:rPr lang="en-US" altLang="zh-TW" sz="2500" dirty="0" smtClean="0"/>
              <a:t>C</a:t>
            </a:r>
            <a:endParaRPr lang="zh-TW" altLang="en-US" sz="2500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7524328" y="476672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A    </a:t>
            </a:r>
            <a:r>
              <a:rPr lang="en-US" altLang="zh-TW" sz="2400" dirty="0" err="1" smtClean="0"/>
              <a:t>A</a:t>
            </a:r>
            <a:r>
              <a:rPr lang="en-US" altLang="zh-TW" sz="2400" dirty="0" smtClean="0"/>
              <a:t>   G</a:t>
            </a:r>
            <a:endParaRPr lang="zh-TW" altLang="en-US" sz="2400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6732240" y="1268760"/>
            <a:ext cx="50405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/>
              <a:t>A</a:t>
            </a:r>
          </a:p>
          <a:p>
            <a:r>
              <a:rPr lang="en-US" altLang="zh-TW" sz="2500" dirty="0" smtClean="0"/>
              <a:t>G</a:t>
            </a:r>
          </a:p>
          <a:p>
            <a:r>
              <a:rPr lang="en-US" altLang="zh-TW" sz="2500" dirty="0" smtClean="0"/>
              <a:t>T</a:t>
            </a:r>
          </a:p>
          <a:p>
            <a:r>
              <a:rPr lang="en-US" altLang="zh-TW" sz="2500" dirty="0" smtClean="0"/>
              <a:t>A</a:t>
            </a:r>
          </a:p>
          <a:p>
            <a:r>
              <a:rPr lang="en-US" altLang="zh-TW" sz="2500" dirty="0" smtClean="0"/>
              <a:t>C</a:t>
            </a:r>
            <a:endParaRPr lang="zh-TW" altLang="en-US" sz="25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988840"/>
            <a:ext cx="3698823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矩形 17"/>
          <p:cNvSpPr/>
          <p:nvPr/>
        </p:nvSpPr>
        <p:spPr>
          <a:xfrm>
            <a:off x="611560" y="2132856"/>
            <a:ext cx="432048" cy="2880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691680" y="2636912"/>
            <a:ext cx="432048" cy="2880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1115616" y="3140968"/>
            <a:ext cx="432048" cy="2880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115616" y="3573016"/>
            <a:ext cx="432048" cy="2880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691680" y="3573016"/>
            <a:ext cx="432048" cy="2880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2195736" y="3573016"/>
            <a:ext cx="432048" cy="2880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2195736" y="3140968"/>
            <a:ext cx="432048" cy="2880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2195736" y="2132856"/>
            <a:ext cx="432048" cy="2880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2195736" y="2636912"/>
            <a:ext cx="432048" cy="2880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611560" y="3140968"/>
            <a:ext cx="432048" cy="2880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611560" y="3573016"/>
            <a:ext cx="432048" cy="2880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2195736" y="4077072"/>
            <a:ext cx="432048" cy="2880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1115616" y="4077072"/>
            <a:ext cx="432048" cy="2880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691680" y="4077072"/>
            <a:ext cx="432048" cy="2880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611560" y="4077072"/>
            <a:ext cx="432048" cy="2880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1115616" y="4509120"/>
            <a:ext cx="432048" cy="2880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1115616" y="2132856"/>
            <a:ext cx="432048" cy="2880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611560" y="2636912"/>
            <a:ext cx="432048" cy="2880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1691680" y="3140968"/>
            <a:ext cx="432048" cy="2880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2195736" y="4509120"/>
            <a:ext cx="432048" cy="2880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1115616" y="2636912"/>
            <a:ext cx="432048" cy="2880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1691680" y="4509120"/>
            <a:ext cx="432048" cy="2880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1691680" y="2132856"/>
            <a:ext cx="432048" cy="2880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611560" y="4509120"/>
            <a:ext cx="432048" cy="2880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8028384" y="1772816"/>
            <a:ext cx="288032" cy="21602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7596336" y="1772816"/>
            <a:ext cx="288032" cy="21602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8028384" y="2564904"/>
            <a:ext cx="288032" cy="21602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8460432" y="1772816"/>
            <a:ext cx="288032" cy="21602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8460432" y="1340768"/>
            <a:ext cx="288032" cy="21602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8028384" y="980728"/>
            <a:ext cx="288032" cy="21602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8460432" y="980728"/>
            <a:ext cx="288032" cy="21602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8460432" y="2132856"/>
            <a:ext cx="288032" cy="21602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7596336" y="2132856"/>
            <a:ext cx="288032" cy="21602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7596336" y="2924944"/>
            <a:ext cx="288032" cy="21602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61" name="矩形 60"/>
          <p:cNvSpPr/>
          <p:nvPr/>
        </p:nvSpPr>
        <p:spPr>
          <a:xfrm>
            <a:off x="7596336" y="2564904"/>
            <a:ext cx="288032" cy="21602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7596336" y="980728"/>
            <a:ext cx="288032" cy="21602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8028384" y="2132856"/>
            <a:ext cx="288032" cy="21602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8460432" y="2564904"/>
            <a:ext cx="288032" cy="21602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7596336" y="1340768"/>
            <a:ext cx="288032" cy="21602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8028384" y="2924944"/>
            <a:ext cx="288032" cy="21602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8028384" y="1340768"/>
            <a:ext cx="288032" cy="21602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8460432" y="2924944"/>
            <a:ext cx="288032" cy="21602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8028384" y="4941168"/>
            <a:ext cx="288032" cy="21602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7030A0"/>
              </a:solidFill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7596336" y="4941168"/>
            <a:ext cx="288032" cy="21602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7030A0"/>
              </a:solidFill>
            </a:endParaRPr>
          </a:p>
        </p:txBody>
      </p:sp>
      <p:sp>
        <p:nvSpPr>
          <p:cNvPr id="73" name="矩形 72"/>
          <p:cNvSpPr/>
          <p:nvPr/>
        </p:nvSpPr>
        <p:spPr>
          <a:xfrm>
            <a:off x="8028384" y="5733256"/>
            <a:ext cx="288032" cy="21602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7030A0"/>
              </a:solidFill>
            </a:endParaRPr>
          </a:p>
        </p:txBody>
      </p:sp>
      <p:sp>
        <p:nvSpPr>
          <p:cNvPr id="74" name="矩形 73"/>
          <p:cNvSpPr/>
          <p:nvPr/>
        </p:nvSpPr>
        <p:spPr>
          <a:xfrm>
            <a:off x="8460432" y="4941168"/>
            <a:ext cx="288032" cy="21602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7030A0"/>
              </a:solidFill>
            </a:endParaRPr>
          </a:p>
        </p:txBody>
      </p:sp>
      <p:sp>
        <p:nvSpPr>
          <p:cNvPr id="75" name="矩形 74"/>
          <p:cNvSpPr/>
          <p:nvPr/>
        </p:nvSpPr>
        <p:spPr>
          <a:xfrm>
            <a:off x="8460432" y="4509120"/>
            <a:ext cx="288032" cy="21602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7030A0"/>
              </a:solidFill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8460432" y="5301208"/>
            <a:ext cx="288032" cy="21602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7030A0"/>
              </a:solidFill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7596336" y="5301208"/>
            <a:ext cx="288032" cy="21602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7030A0"/>
              </a:solidFill>
            </a:endParaRPr>
          </a:p>
        </p:txBody>
      </p:sp>
      <p:sp>
        <p:nvSpPr>
          <p:cNvPr id="80" name="矩形 79"/>
          <p:cNvSpPr/>
          <p:nvPr/>
        </p:nvSpPr>
        <p:spPr>
          <a:xfrm>
            <a:off x="7596336" y="6093296"/>
            <a:ext cx="288032" cy="21602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7030A0"/>
              </a:solidFill>
            </a:endParaRPr>
          </a:p>
        </p:txBody>
      </p:sp>
      <p:sp>
        <p:nvSpPr>
          <p:cNvPr id="81" name="矩形 80"/>
          <p:cNvSpPr/>
          <p:nvPr/>
        </p:nvSpPr>
        <p:spPr>
          <a:xfrm>
            <a:off x="7596336" y="5733256"/>
            <a:ext cx="288032" cy="21602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7030A0"/>
              </a:solidFill>
            </a:endParaRPr>
          </a:p>
        </p:txBody>
      </p:sp>
      <p:sp>
        <p:nvSpPr>
          <p:cNvPr id="83" name="矩形 82"/>
          <p:cNvSpPr/>
          <p:nvPr/>
        </p:nvSpPr>
        <p:spPr>
          <a:xfrm>
            <a:off x="8028384" y="5301208"/>
            <a:ext cx="288032" cy="21602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7030A0"/>
              </a:solidFill>
            </a:endParaRPr>
          </a:p>
        </p:txBody>
      </p:sp>
      <p:sp>
        <p:nvSpPr>
          <p:cNvPr id="84" name="矩形 83"/>
          <p:cNvSpPr/>
          <p:nvPr/>
        </p:nvSpPr>
        <p:spPr>
          <a:xfrm>
            <a:off x="8460432" y="5733256"/>
            <a:ext cx="288032" cy="21602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7030A0"/>
              </a:solidFill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7596336" y="4509120"/>
            <a:ext cx="288032" cy="21602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7030A0"/>
              </a:solidFill>
            </a:endParaRPr>
          </a:p>
        </p:txBody>
      </p:sp>
      <p:sp>
        <p:nvSpPr>
          <p:cNvPr id="86" name="矩形 85"/>
          <p:cNvSpPr/>
          <p:nvPr/>
        </p:nvSpPr>
        <p:spPr>
          <a:xfrm>
            <a:off x="8028384" y="6093296"/>
            <a:ext cx="288032" cy="21602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7030A0"/>
              </a:solidFill>
            </a:endParaRPr>
          </a:p>
        </p:txBody>
      </p:sp>
      <p:sp>
        <p:nvSpPr>
          <p:cNvPr id="87" name="矩形 86"/>
          <p:cNvSpPr/>
          <p:nvPr/>
        </p:nvSpPr>
        <p:spPr>
          <a:xfrm>
            <a:off x="8028384" y="4509120"/>
            <a:ext cx="288032" cy="21602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7030A0"/>
              </a:solidFill>
            </a:endParaRPr>
          </a:p>
        </p:txBody>
      </p:sp>
      <p:sp>
        <p:nvSpPr>
          <p:cNvPr id="88" name="矩形 87"/>
          <p:cNvSpPr/>
          <p:nvPr/>
        </p:nvSpPr>
        <p:spPr>
          <a:xfrm>
            <a:off x="8460432" y="6093296"/>
            <a:ext cx="288032" cy="21602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7030A0"/>
              </a:solidFill>
            </a:endParaRPr>
          </a:p>
        </p:txBody>
      </p:sp>
      <p:sp>
        <p:nvSpPr>
          <p:cNvPr id="89" name="矩形 88"/>
          <p:cNvSpPr/>
          <p:nvPr/>
        </p:nvSpPr>
        <p:spPr>
          <a:xfrm>
            <a:off x="7236296" y="4509120"/>
            <a:ext cx="288032" cy="21602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7030A0"/>
              </a:solidFill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7236296" y="4941168"/>
            <a:ext cx="288032" cy="21602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7030A0"/>
              </a:solidFill>
            </a:endParaRPr>
          </a:p>
        </p:txBody>
      </p:sp>
      <p:sp>
        <p:nvSpPr>
          <p:cNvPr id="91" name="矩形 90"/>
          <p:cNvSpPr/>
          <p:nvPr/>
        </p:nvSpPr>
        <p:spPr>
          <a:xfrm>
            <a:off x="7236296" y="5301208"/>
            <a:ext cx="288032" cy="21602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7030A0"/>
              </a:solidFill>
            </a:endParaRPr>
          </a:p>
        </p:txBody>
      </p:sp>
      <p:sp>
        <p:nvSpPr>
          <p:cNvPr id="92" name="矩形 91"/>
          <p:cNvSpPr/>
          <p:nvPr/>
        </p:nvSpPr>
        <p:spPr>
          <a:xfrm>
            <a:off x="7236296" y="5733256"/>
            <a:ext cx="288032" cy="21602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7030A0"/>
              </a:solidFill>
            </a:endParaRPr>
          </a:p>
        </p:txBody>
      </p:sp>
      <p:sp>
        <p:nvSpPr>
          <p:cNvPr id="93" name="矩形 92"/>
          <p:cNvSpPr/>
          <p:nvPr/>
        </p:nvSpPr>
        <p:spPr>
          <a:xfrm>
            <a:off x="7236296" y="6093296"/>
            <a:ext cx="288032" cy="21602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7030A0"/>
              </a:solidFill>
            </a:endParaRPr>
          </a:p>
        </p:txBody>
      </p:sp>
      <p:sp>
        <p:nvSpPr>
          <p:cNvPr id="76" name="文字方塊 75"/>
          <p:cNvSpPr txBox="1"/>
          <p:nvPr/>
        </p:nvSpPr>
        <p:spPr>
          <a:xfrm>
            <a:off x="0" y="1556792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rgbClr val="FF0000"/>
                </a:solidFill>
              </a:rPr>
              <a:t>C</a:t>
            </a:r>
            <a:endParaRPr lang="zh-TW" altLang="en-US" sz="3200" b="1" dirty="0">
              <a:solidFill>
                <a:srgbClr val="FF0000"/>
              </a:solidFill>
            </a:endParaRPr>
          </a:p>
        </p:txBody>
      </p:sp>
      <p:sp>
        <p:nvSpPr>
          <p:cNvPr id="77" name="文字方塊 76"/>
          <p:cNvSpPr txBox="1"/>
          <p:nvPr/>
        </p:nvSpPr>
        <p:spPr>
          <a:xfrm>
            <a:off x="6588224" y="404664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rgbClr val="FF0000"/>
                </a:solidFill>
              </a:rPr>
              <a:t>D</a:t>
            </a:r>
            <a:endParaRPr lang="zh-TW" altLang="en-US" sz="3200" b="1" dirty="0">
              <a:solidFill>
                <a:srgbClr val="FF0000"/>
              </a:solidFill>
            </a:endParaRPr>
          </a:p>
        </p:txBody>
      </p:sp>
      <p:sp>
        <p:nvSpPr>
          <p:cNvPr id="82" name="文字方塊 81"/>
          <p:cNvSpPr txBox="1"/>
          <p:nvPr/>
        </p:nvSpPr>
        <p:spPr>
          <a:xfrm>
            <a:off x="6588224" y="3501008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rgbClr val="FF0000"/>
                </a:solidFill>
              </a:rPr>
              <a:t>I</a:t>
            </a:r>
            <a:endParaRPr lang="zh-TW" alt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666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" dur="10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10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10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10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1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1" dur="1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3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9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5" dur="10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10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1"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7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5" grpId="0" animBg="1"/>
      <p:bldP spid="26" grpId="0" animBg="1"/>
      <p:bldP spid="27" grpId="0" animBg="1"/>
      <p:bldP spid="34" grpId="0" animBg="1"/>
      <p:bldP spid="35" grpId="0" animBg="1"/>
      <p:bldP spid="38" grpId="0" animBg="1"/>
      <p:bldP spid="41" grpId="0" animBg="1"/>
      <p:bldP spid="49" grpId="0" animBg="1"/>
      <p:bldP spid="52" grpId="0" animBg="1"/>
      <p:bldP spid="53" grpId="0" animBg="1"/>
      <p:bldP spid="54" grpId="0" animBg="1"/>
      <p:bldP spid="62" grpId="0" animBg="1"/>
      <p:bldP spid="66" grpId="0" animBg="1"/>
      <p:bldP spid="68" grpId="0" animBg="1"/>
      <p:bldP spid="72" grpId="0" animBg="1"/>
      <p:bldP spid="75" grpId="0" animBg="1"/>
      <p:bldP spid="85" grpId="0" animBg="1"/>
      <p:bldP spid="87" grpId="0" animBg="1"/>
      <p:bldP spid="89" grpId="0" animBg="1"/>
      <p:bldP spid="9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Affine gap(8/8)</a:t>
            </a:r>
            <a:endParaRPr lang="zh-TW" altLang="en-US" dirty="0"/>
          </a:p>
        </p:txBody>
      </p:sp>
      <p:graphicFrame>
        <p:nvGraphicFramePr>
          <p:cNvPr id="10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72559981"/>
              </p:ext>
            </p:extLst>
          </p:nvPr>
        </p:nvGraphicFramePr>
        <p:xfrm>
          <a:off x="7131411" y="908720"/>
          <a:ext cx="1656184" cy="23762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4046"/>
                <a:gridCol w="414046"/>
                <a:gridCol w="414046"/>
                <a:gridCol w="414046"/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*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4.5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5.0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5.5</a:t>
                      </a:r>
                      <a:endParaRPr lang="zh-TW" altLang="en-US" sz="1400" b="1" dirty="0"/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*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5.0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5.5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6.0</a:t>
                      </a:r>
                      <a:endParaRPr lang="zh-TW" altLang="en-US" sz="1400" b="1" dirty="0"/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*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2.5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5.0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5.5</a:t>
                      </a:r>
                      <a:endParaRPr lang="zh-TW" altLang="en-US" sz="1400" b="1" dirty="0"/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*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3.0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3.5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5.0</a:t>
                      </a:r>
                      <a:endParaRPr lang="zh-TW" altLang="en-US" sz="1400" b="1" dirty="0"/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*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3.5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4.0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4.5</a:t>
                      </a:r>
                      <a:endParaRPr lang="zh-TW" altLang="en-US" sz="1400" b="1" dirty="0"/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*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4.0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4.5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5.0</a:t>
                      </a:r>
                      <a:endParaRPr lang="zh-TW" altLang="en-US" sz="1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52782689"/>
              </p:ext>
            </p:extLst>
          </p:nvPr>
        </p:nvGraphicFramePr>
        <p:xfrm>
          <a:off x="504056" y="2060848"/>
          <a:ext cx="2160240" cy="28803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0060"/>
                <a:gridCol w="540060"/>
                <a:gridCol w="540060"/>
                <a:gridCol w="540060"/>
              </a:tblGrid>
              <a:tr h="4847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0.0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2.5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3.0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3.5</a:t>
                      </a:r>
                      <a:endParaRPr lang="zh-TW" altLang="en-US" sz="2000" b="1" dirty="0"/>
                    </a:p>
                  </a:txBody>
                  <a:tcPr/>
                </a:tc>
              </a:tr>
              <a:tr h="4847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2.5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0.0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2.5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3.0</a:t>
                      </a:r>
                      <a:endParaRPr lang="zh-TW" altLang="en-US" sz="2000" b="1" dirty="0"/>
                    </a:p>
                  </a:txBody>
                  <a:tcPr/>
                </a:tc>
              </a:tr>
              <a:tr h="4847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3.0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2.5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1.0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2.5</a:t>
                      </a:r>
                      <a:endParaRPr lang="zh-TW" altLang="en-US" sz="2000" b="1" dirty="0"/>
                    </a:p>
                  </a:txBody>
                  <a:tcPr/>
                </a:tc>
              </a:tr>
              <a:tr h="4847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3.5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3.0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3.5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2.0</a:t>
                      </a:r>
                      <a:endParaRPr lang="zh-TW" altLang="en-US" sz="2000" b="1" dirty="0"/>
                    </a:p>
                  </a:txBody>
                  <a:tcPr/>
                </a:tc>
              </a:tr>
              <a:tr h="4711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4.0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3.5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3.0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4.5</a:t>
                      </a:r>
                      <a:endParaRPr lang="zh-TW" altLang="en-US" sz="2000" b="1" dirty="0"/>
                    </a:p>
                  </a:txBody>
                  <a:tcPr/>
                </a:tc>
              </a:tr>
              <a:tr h="47025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4.5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4.0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4.5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4.0</a:t>
                      </a:r>
                      <a:endParaRPr lang="zh-TW" altLang="en-US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文字方塊 7"/>
          <p:cNvSpPr txBox="1"/>
          <p:nvPr/>
        </p:nvSpPr>
        <p:spPr>
          <a:xfrm>
            <a:off x="1115616" y="1556792"/>
            <a:ext cx="22045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/>
              <a:t>A   </a:t>
            </a:r>
            <a:r>
              <a:rPr lang="en-US" altLang="zh-TW" sz="3200" dirty="0" err="1" smtClean="0"/>
              <a:t>A</a:t>
            </a:r>
            <a:r>
              <a:rPr lang="en-US" altLang="zh-TW" sz="3200" dirty="0" smtClean="0"/>
              <a:t>   G</a:t>
            </a:r>
            <a:endParaRPr lang="zh-TW" altLang="en-US" sz="32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0" y="2492896"/>
            <a:ext cx="5040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/>
              <a:t>A</a:t>
            </a:r>
          </a:p>
          <a:p>
            <a:r>
              <a:rPr lang="en-US" altLang="zh-TW" sz="3200" dirty="0" smtClean="0"/>
              <a:t>G</a:t>
            </a:r>
          </a:p>
          <a:p>
            <a:r>
              <a:rPr lang="en-US" altLang="zh-TW" sz="3200" dirty="0" smtClean="0"/>
              <a:t>T</a:t>
            </a:r>
          </a:p>
          <a:p>
            <a:r>
              <a:rPr lang="en-US" altLang="zh-TW" sz="3200" dirty="0" smtClean="0"/>
              <a:t>A</a:t>
            </a:r>
          </a:p>
          <a:p>
            <a:r>
              <a:rPr lang="en-US" altLang="zh-TW" sz="3200" dirty="0" smtClean="0"/>
              <a:t>C</a:t>
            </a:r>
            <a:endParaRPr lang="zh-TW" altLang="en-US" sz="3200" dirty="0"/>
          </a:p>
        </p:txBody>
      </p:sp>
      <p:graphicFrame>
        <p:nvGraphicFramePr>
          <p:cNvPr id="13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152122856"/>
              </p:ext>
            </p:extLst>
          </p:nvPr>
        </p:nvGraphicFramePr>
        <p:xfrm>
          <a:off x="7127055" y="4077072"/>
          <a:ext cx="1678316" cy="23857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9579"/>
                <a:gridCol w="419579"/>
                <a:gridCol w="419579"/>
                <a:gridCol w="419579"/>
              </a:tblGrid>
              <a:tr h="40149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*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*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*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*</a:t>
                      </a:r>
                      <a:endParaRPr lang="zh-TW" altLang="en-US" sz="1400" b="1" dirty="0"/>
                    </a:p>
                  </a:txBody>
                  <a:tcPr/>
                </a:tc>
              </a:tr>
              <a:tr h="40149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4.5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5.0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2.5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3.0</a:t>
                      </a:r>
                      <a:endParaRPr lang="zh-TW" altLang="en-US" sz="1400" b="1" dirty="0"/>
                    </a:p>
                  </a:txBody>
                  <a:tcPr/>
                </a:tc>
              </a:tr>
              <a:tr h="40149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5.0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5.5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5.0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3.5</a:t>
                      </a:r>
                      <a:endParaRPr lang="zh-TW" altLang="en-US" sz="1400" b="1" dirty="0"/>
                    </a:p>
                  </a:txBody>
                  <a:tcPr/>
                </a:tc>
              </a:tr>
              <a:tr h="40149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5.5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6.0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5.5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6.0</a:t>
                      </a:r>
                      <a:endParaRPr lang="zh-TW" altLang="en-US" sz="1400" b="1" dirty="0"/>
                    </a:p>
                  </a:txBody>
                  <a:tcPr/>
                </a:tc>
              </a:tr>
              <a:tr h="39027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6.0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6.5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6.0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5.5</a:t>
                      </a:r>
                      <a:endParaRPr lang="zh-TW" altLang="en-US" sz="1400" b="1" dirty="0"/>
                    </a:p>
                  </a:txBody>
                  <a:tcPr/>
                </a:tc>
              </a:tr>
              <a:tr h="38951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6.5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7.0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6.5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7.0</a:t>
                      </a:r>
                      <a:endParaRPr lang="zh-TW" altLang="en-US" sz="1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文字方塊 13"/>
          <p:cNvSpPr txBox="1"/>
          <p:nvPr/>
        </p:nvSpPr>
        <p:spPr>
          <a:xfrm>
            <a:off x="7524328" y="3645024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A    </a:t>
            </a:r>
            <a:r>
              <a:rPr lang="en-US" altLang="zh-TW" sz="2400" dirty="0" err="1" smtClean="0"/>
              <a:t>A</a:t>
            </a:r>
            <a:r>
              <a:rPr lang="en-US" altLang="zh-TW" sz="2400" dirty="0" smtClean="0"/>
              <a:t>   G</a:t>
            </a:r>
            <a:endParaRPr lang="zh-TW" altLang="en-US" sz="24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6660232" y="4437112"/>
            <a:ext cx="50405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/>
              <a:t>A</a:t>
            </a:r>
          </a:p>
          <a:p>
            <a:r>
              <a:rPr lang="en-US" altLang="zh-TW" sz="2500" dirty="0" smtClean="0"/>
              <a:t>G</a:t>
            </a:r>
          </a:p>
          <a:p>
            <a:r>
              <a:rPr lang="en-US" altLang="zh-TW" sz="2500" dirty="0" smtClean="0"/>
              <a:t>T</a:t>
            </a:r>
          </a:p>
          <a:p>
            <a:r>
              <a:rPr lang="en-US" altLang="zh-TW" sz="2500" dirty="0" smtClean="0"/>
              <a:t>A</a:t>
            </a:r>
          </a:p>
          <a:p>
            <a:r>
              <a:rPr lang="en-US" altLang="zh-TW" sz="2500" dirty="0" smtClean="0"/>
              <a:t>C</a:t>
            </a:r>
            <a:endParaRPr lang="zh-TW" altLang="en-US" sz="2500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7596336" y="476672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A   </a:t>
            </a:r>
            <a:r>
              <a:rPr lang="en-US" altLang="zh-TW" sz="2400" dirty="0" err="1" smtClean="0"/>
              <a:t>A</a:t>
            </a:r>
            <a:r>
              <a:rPr lang="en-US" altLang="zh-TW" sz="2400" dirty="0" smtClean="0"/>
              <a:t>   G</a:t>
            </a:r>
            <a:endParaRPr lang="zh-TW" altLang="en-US" sz="2400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6732240" y="1268760"/>
            <a:ext cx="50405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/>
              <a:t>A</a:t>
            </a:r>
          </a:p>
          <a:p>
            <a:r>
              <a:rPr lang="en-US" altLang="zh-TW" sz="2500" dirty="0" smtClean="0"/>
              <a:t>G</a:t>
            </a:r>
          </a:p>
          <a:p>
            <a:r>
              <a:rPr lang="en-US" altLang="zh-TW" sz="2500" dirty="0" smtClean="0"/>
              <a:t>T</a:t>
            </a:r>
          </a:p>
          <a:p>
            <a:r>
              <a:rPr lang="en-US" altLang="zh-TW" sz="2500" dirty="0" smtClean="0"/>
              <a:t>A</a:t>
            </a:r>
          </a:p>
          <a:p>
            <a:r>
              <a:rPr lang="en-US" altLang="zh-TW" sz="2500" dirty="0" smtClean="0"/>
              <a:t>C</a:t>
            </a:r>
            <a:endParaRPr lang="zh-TW" altLang="en-US" sz="25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772816"/>
            <a:ext cx="3698823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文字方塊 17"/>
          <p:cNvSpPr txBox="1"/>
          <p:nvPr/>
        </p:nvSpPr>
        <p:spPr>
          <a:xfrm>
            <a:off x="6660232" y="3501008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rgbClr val="FF0000"/>
                </a:solidFill>
              </a:rPr>
              <a:t>I</a:t>
            </a:r>
            <a:endParaRPr lang="zh-TW" altLang="en-US" sz="3200" b="1" dirty="0">
              <a:solidFill>
                <a:srgbClr val="FF000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6588224" y="332656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rgbClr val="FF0000"/>
                </a:solidFill>
              </a:rPr>
              <a:t>D</a:t>
            </a:r>
            <a:endParaRPr lang="zh-TW" altLang="en-US" sz="3200" b="1" dirty="0">
              <a:solidFill>
                <a:srgbClr val="FF0000"/>
              </a:solidFill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179512" y="1484784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rgbClr val="FF0000"/>
                </a:solidFill>
              </a:rPr>
              <a:t>C</a:t>
            </a:r>
            <a:endParaRPr lang="zh-TW" alt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666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O(N) space </a:t>
            </a:r>
            <a:r>
              <a:rPr lang="en-US" altLang="zh-TW" dirty="0" err="1" smtClean="0"/>
              <a:t>Gotoh's</a:t>
            </a:r>
            <a:r>
              <a:rPr lang="en-US" altLang="zh-TW" dirty="0" smtClean="0"/>
              <a:t> algorithm 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R99922041</a:t>
            </a:r>
          </a:p>
          <a:p>
            <a:r>
              <a:rPr lang="zh-TW" altLang="en-US" dirty="0"/>
              <a:t>陳彥璋</a:t>
            </a:r>
          </a:p>
        </p:txBody>
      </p:sp>
    </p:spTree>
    <p:extLst>
      <p:ext uri="{BB962C8B-B14F-4D97-AF65-F5344CB8AC3E}">
        <p14:creationId xmlns:p14="http://schemas.microsoft.com/office/powerpoint/2010/main" xmlns="" val="827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Observation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i-</a:t>
            </a:r>
            <a:r>
              <a:rPr lang="en-US" altLang="zh-TW" dirty="0" err="1" smtClean="0"/>
              <a:t>th</a:t>
            </a:r>
            <a:r>
              <a:rPr lang="en-US" altLang="zh-TW" dirty="0" smtClean="0"/>
              <a:t> row of C and D depends only on row i and i-1.</a:t>
            </a:r>
          </a:p>
          <a:p>
            <a:r>
              <a:rPr lang="en-US" altLang="zh-TW" dirty="0"/>
              <a:t>i-</a:t>
            </a:r>
            <a:r>
              <a:rPr lang="en-US" altLang="zh-TW" dirty="0" err="1"/>
              <a:t>th</a:t>
            </a:r>
            <a:r>
              <a:rPr lang="en-US" altLang="zh-TW" dirty="0"/>
              <a:t> row of </a:t>
            </a:r>
            <a:r>
              <a:rPr lang="en-US" altLang="zh-TW" dirty="0" smtClean="0">
                <a:latin typeface="Cambria Math" pitchFamily="18" charset="0"/>
                <a:ea typeface="Cambria Math" pitchFamily="18" charset="0"/>
              </a:rPr>
              <a:t>I</a:t>
            </a:r>
            <a:r>
              <a:rPr lang="en-US" altLang="zh-TW" dirty="0" smtClean="0"/>
              <a:t> </a:t>
            </a:r>
            <a:r>
              <a:rPr lang="en-US" altLang="zh-TW" dirty="0"/>
              <a:t>depends only on row </a:t>
            </a:r>
            <a:r>
              <a:rPr lang="en-US" altLang="zh-TW" dirty="0" smtClean="0"/>
              <a:t>i.</a:t>
            </a:r>
            <a:endParaRPr lang="en-US" altLang="zh-TW" dirty="0"/>
          </a:p>
          <a:p>
            <a:endParaRPr lang="en-US" altLang="zh-TW" dirty="0" smtClean="0"/>
          </a:p>
        </p:txBody>
      </p:sp>
      <p:graphicFrame>
        <p:nvGraphicFramePr>
          <p:cNvPr id="4" name="內容版面配置區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83023192"/>
              </p:ext>
            </p:extLst>
          </p:nvPr>
        </p:nvGraphicFramePr>
        <p:xfrm>
          <a:off x="971600" y="4513137"/>
          <a:ext cx="1678316" cy="8029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9579"/>
                <a:gridCol w="419579"/>
                <a:gridCol w="419579"/>
                <a:gridCol w="419579"/>
              </a:tblGrid>
              <a:tr h="401499">
                <a:tc>
                  <a:txBody>
                    <a:bodyPr/>
                    <a:lstStyle/>
                    <a:p>
                      <a:pPr algn="ctr"/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/>
                    </a:p>
                  </a:txBody>
                  <a:tcPr/>
                </a:tc>
              </a:tr>
              <a:tr h="401499"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內容版面配置區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256403137"/>
              </p:ext>
            </p:extLst>
          </p:nvPr>
        </p:nvGraphicFramePr>
        <p:xfrm>
          <a:off x="3563888" y="4509120"/>
          <a:ext cx="1678316" cy="8029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9579"/>
                <a:gridCol w="419579"/>
                <a:gridCol w="419579"/>
                <a:gridCol w="419579"/>
              </a:tblGrid>
              <a:tr h="401499">
                <a:tc>
                  <a:txBody>
                    <a:bodyPr/>
                    <a:lstStyle/>
                    <a:p>
                      <a:pPr algn="ctr"/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/>
                    </a:p>
                  </a:txBody>
                  <a:tcPr/>
                </a:tc>
              </a:tr>
              <a:tr h="401499"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內容版面配置區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152131490"/>
              </p:ext>
            </p:extLst>
          </p:nvPr>
        </p:nvGraphicFramePr>
        <p:xfrm>
          <a:off x="6228184" y="4509120"/>
          <a:ext cx="1678316" cy="8029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9579"/>
                <a:gridCol w="419579"/>
                <a:gridCol w="419579"/>
                <a:gridCol w="419579"/>
              </a:tblGrid>
              <a:tr h="401499">
                <a:tc>
                  <a:txBody>
                    <a:bodyPr/>
                    <a:lstStyle/>
                    <a:p>
                      <a:pPr algn="ctr"/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/>
                    </a:p>
                  </a:txBody>
                  <a:tcPr/>
                </a:tc>
              </a:tr>
              <a:tr h="401499"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5940152" y="3928362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rgbClr val="FF0000"/>
                </a:solidFill>
              </a:rPr>
              <a:t>C</a:t>
            </a:r>
            <a:endParaRPr lang="zh-TW" alt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711271" y="3928359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chemeClr val="accent6">
                    <a:lumMod val="50000"/>
                  </a:schemeClr>
                </a:solidFill>
              </a:rPr>
              <a:t>D</a:t>
            </a:r>
            <a:endParaRPr lang="zh-TW" alt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275856" y="3928361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rgbClr val="0000FF"/>
                </a:solidFill>
              </a:rPr>
              <a:t>I</a:t>
            </a:r>
            <a:endParaRPr lang="zh-TW" altLang="en-US" sz="3200" b="1" dirty="0">
              <a:solidFill>
                <a:srgbClr val="0000FF"/>
              </a:solidFill>
            </a:endParaRPr>
          </a:p>
        </p:txBody>
      </p:sp>
      <p:cxnSp>
        <p:nvCxnSpPr>
          <p:cNvPr id="11" name="直線單箭頭接點 10"/>
          <p:cNvCxnSpPr/>
          <p:nvPr/>
        </p:nvCxnSpPr>
        <p:spPr>
          <a:xfrm>
            <a:off x="2038666" y="4653136"/>
            <a:ext cx="0" cy="504056"/>
          </a:xfrm>
          <a:prstGeom prst="straightConnector1">
            <a:avLst/>
          </a:prstGeom>
          <a:ln w="508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單箭頭接點 11"/>
          <p:cNvCxnSpPr/>
          <p:nvPr/>
        </p:nvCxnSpPr>
        <p:spPr>
          <a:xfrm>
            <a:off x="4211960" y="5085184"/>
            <a:ext cx="432048" cy="0"/>
          </a:xfrm>
          <a:prstGeom prst="straightConnector1">
            <a:avLst/>
          </a:prstGeom>
          <a:ln w="508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單箭頭接點 16"/>
          <p:cNvCxnSpPr/>
          <p:nvPr/>
        </p:nvCxnSpPr>
        <p:spPr>
          <a:xfrm>
            <a:off x="6876256" y="4653136"/>
            <a:ext cx="432048" cy="504056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單箭頭接點 18"/>
          <p:cNvCxnSpPr/>
          <p:nvPr/>
        </p:nvCxnSpPr>
        <p:spPr>
          <a:xfrm>
            <a:off x="4644008" y="5085184"/>
            <a:ext cx="2592288" cy="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單箭頭接點 19"/>
          <p:cNvCxnSpPr/>
          <p:nvPr/>
        </p:nvCxnSpPr>
        <p:spPr>
          <a:xfrm flipH="1">
            <a:off x="4644008" y="5085184"/>
            <a:ext cx="2222721" cy="0"/>
          </a:xfrm>
          <a:prstGeom prst="straightConnector1">
            <a:avLst/>
          </a:prstGeom>
          <a:ln w="508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單箭頭接點 20"/>
          <p:cNvCxnSpPr/>
          <p:nvPr/>
        </p:nvCxnSpPr>
        <p:spPr>
          <a:xfrm flipH="1">
            <a:off x="2038666" y="4653136"/>
            <a:ext cx="5197630" cy="504056"/>
          </a:xfrm>
          <a:prstGeom prst="straightConnector1">
            <a:avLst/>
          </a:prstGeom>
          <a:ln w="508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單箭頭接點 21"/>
          <p:cNvCxnSpPr/>
          <p:nvPr/>
        </p:nvCxnSpPr>
        <p:spPr>
          <a:xfrm flipV="1">
            <a:off x="4637481" y="5157192"/>
            <a:ext cx="2670823" cy="576064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接點 39"/>
          <p:cNvCxnSpPr/>
          <p:nvPr/>
        </p:nvCxnSpPr>
        <p:spPr>
          <a:xfrm>
            <a:off x="2038666" y="5157192"/>
            <a:ext cx="2605342" cy="57606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781938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Linear Space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Use two one-dimension arrays (CC and DD) and three variables.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155840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Linear Space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b="0" i="0" smtClean="0">
                        <a:latin typeface="Cambria Math"/>
                      </a:rPr>
                      <m:t>CC</m:t>
                    </m:r>
                    <m:d>
                      <m:d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altLang="zh-TW" b="0" i="0" smtClean="0">
                            <a:latin typeface="Cambria Math"/>
                          </a:rPr>
                          <m:t>k</m:t>
                        </m:r>
                      </m:e>
                    </m:d>
                    <m:r>
                      <a:rPr lang="en-US" altLang="zh-TW" b="0" i="0" smtClean="0">
                        <a:latin typeface="Cambria Math"/>
                      </a:rPr>
                      <m:t>= </m:t>
                    </m:r>
                    <m:d>
                      <m:dPr>
                        <m:begChr m:val="{"/>
                        <m:endChr m:val=""/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TW" b="0" i="1" smtClean="0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m:rPr>
                                <m:sty m:val="p"/>
                              </m:rPr>
                              <a:rPr lang="en-US" altLang="zh-TW" b="0" i="0" smtClean="0">
                                <a:latin typeface="Cambria Math"/>
                              </a:rPr>
                              <m:t>C</m:t>
                            </m:r>
                            <m:d>
                              <m:dPr>
                                <m:ctrlPr>
                                  <a:rPr lang="en-US" altLang="zh-TW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zh-TW" b="0" i="0" smtClean="0">
                                    <a:latin typeface="Cambria Math"/>
                                  </a:rPr>
                                  <m:t>i</m:t>
                                </m:r>
                                <m:r>
                                  <a:rPr lang="en-US" altLang="zh-TW" b="0" i="0" smtClean="0">
                                    <a:latin typeface="Cambria Math"/>
                                  </a:rPr>
                                  <m:t>,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TW" b="0" i="0" smtClean="0">
                                    <a:latin typeface="Cambria Math"/>
                                  </a:rPr>
                                  <m:t>k</m:t>
                                </m:r>
                              </m:e>
                            </m:d>
                            <m:r>
                              <a:rPr lang="en-US" altLang="zh-TW" b="0" i="0" smtClean="0">
                                <a:latin typeface="Cambria Math"/>
                              </a:rPr>
                              <m:t>         , </m:t>
                            </m:r>
                            <m:r>
                              <m:rPr>
                                <m:sty m:val="p"/>
                              </m:rPr>
                              <a:rPr lang="en-US" altLang="zh-TW" b="0" i="0" smtClean="0">
                                <a:latin typeface="Cambria Math"/>
                              </a:rPr>
                              <m:t>if</m:t>
                            </m:r>
                            <m:r>
                              <a:rPr lang="en-US" altLang="zh-TW" b="0" i="0" smtClean="0">
                                <a:latin typeface="Cambria Math"/>
                              </a:rPr>
                              <m:t>  </m:t>
                            </m:r>
                            <m:r>
                              <m:rPr>
                                <m:sty m:val="p"/>
                              </m:rPr>
                              <a:rPr lang="en-US" altLang="zh-TW" b="0" i="0" smtClean="0">
                                <a:latin typeface="Cambria Math"/>
                              </a:rPr>
                              <m:t>k</m:t>
                            </m:r>
                            <m:r>
                              <a:rPr lang="en-US" altLang="zh-TW" b="0" i="0" smtClean="0">
                                <a:latin typeface="Cambria Math"/>
                              </a:rPr>
                              <m:t>&lt;</m:t>
                            </m:r>
                            <m:r>
                              <m:rPr>
                                <m:sty m:val="p"/>
                              </m:rPr>
                              <a:rPr lang="en-US" altLang="zh-TW" b="0" i="0" smtClean="0">
                                <a:latin typeface="Cambria Math"/>
                              </a:rPr>
                              <m:t>j</m:t>
                            </m:r>
                          </m:e>
                          <m:e>
                            <m:r>
                              <m:rPr>
                                <m:sty m:val="p"/>
                              </m:rPr>
                              <a:rPr lang="en-US" altLang="zh-TW" b="0" i="0" smtClean="0">
                                <a:latin typeface="Cambria Math"/>
                              </a:rPr>
                              <m:t>C</m:t>
                            </m:r>
                            <m:d>
                              <m:dPr>
                                <m:ctrlPr>
                                  <a:rPr lang="en-US" altLang="zh-TW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zh-TW" b="0" i="0" smtClean="0">
                                    <a:latin typeface="Cambria Math"/>
                                  </a:rPr>
                                  <m:t>i</m:t>
                                </m:r>
                                <m:r>
                                  <a:rPr lang="en-US" altLang="zh-TW" b="0" i="0" smtClean="0">
                                    <a:latin typeface="Cambria Math"/>
                                  </a:rPr>
                                  <m:t>−1, 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TW" b="0" i="0" smtClean="0">
                                    <a:latin typeface="Cambria Math"/>
                                  </a:rPr>
                                  <m:t>k</m:t>
                                </m:r>
                              </m:e>
                            </m:d>
                            <m:r>
                              <a:rPr lang="en-US" altLang="zh-TW" b="0" i="0" smtClean="0">
                                <a:latin typeface="Cambria Math"/>
                              </a:rPr>
                              <m:t> , </m:t>
                            </m:r>
                            <m:r>
                              <m:rPr>
                                <m:sty m:val="p"/>
                              </m:rPr>
                              <a:rPr lang="en-US" altLang="zh-TW" b="0" i="0" smtClean="0">
                                <a:latin typeface="Cambria Math"/>
                              </a:rPr>
                              <m:t>if</m:t>
                            </m:r>
                            <m:r>
                              <a:rPr lang="en-US" altLang="zh-TW" b="0" i="0" smtClean="0">
                                <a:latin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altLang="zh-TW" b="0" i="0" smtClean="0">
                                <a:latin typeface="Cambria Math"/>
                              </a:rPr>
                              <m:t>k</m:t>
                            </m:r>
                            <m:r>
                              <a:rPr lang="en-US" altLang="zh-TW" b="0" i="0" smtClean="0">
                                <a:latin typeface="Cambria Math"/>
                              </a:rPr>
                              <m:t> ≧</m:t>
                            </m:r>
                            <m:r>
                              <m:rPr>
                                <m:sty m:val="p"/>
                              </m:rPr>
                              <a:rPr lang="en-US" altLang="zh-TW" b="0" i="0" smtClean="0">
                                <a:latin typeface="Cambria Math"/>
                              </a:rPr>
                              <m:t>j</m:t>
                            </m:r>
                          </m:e>
                        </m:eqArr>
                      </m:e>
                    </m:d>
                  </m:oMath>
                </a14:m>
                <a:endParaRPr lang="en-US" altLang="zh-TW" dirty="0"/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b="0" i="0" smtClean="0">
                        <a:latin typeface="Cambria Math"/>
                      </a:rPr>
                      <m:t>DD</m:t>
                    </m:r>
                    <m:d>
                      <m:dPr>
                        <m:ctrlPr>
                          <a:rPr lang="en-US" altLang="zh-TW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altLang="zh-TW" i="0">
                            <a:latin typeface="Cambria Math"/>
                          </a:rPr>
                          <m:t>k</m:t>
                        </m:r>
                      </m:e>
                    </m:d>
                    <m:r>
                      <a:rPr lang="en-US" altLang="zh-TW" i="0">
                        <a:latin typeface="Cambria Math"/>
                      </a:rPr>
                      <m:t>= </m:t>
                    </m:r>
                    <m:d>
                      <m:dPr>
                        <m:begChr m:val="{"/>
                        <m:endChr m:val=""/>
                        <m:ctrlPr>
                          <a:rPr lang="en-US" altLang="zh-TW" i="1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m:rPr>
                                <m:sty m:val="p"/>
                              </m:rPr>
                              <a:rPr lang="en-US" altLang="zh-TW" b="0" i="0" smtClean="0">
                                <a:latin typeface="Cambria Math"/>
                              </a:rPr>
                              <m:t>D</m:t>
                            </m:r>
                            <m:d>
                              <m:dPr>
                                <m:ctrlPr>
                                  <a:rPr lang="en-US" altLang="zh-TW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zh-TW" i="0">
                                    <a:latin typeface="Cambria Math"/>
                                  </a:rPr>
                                  <m:t>i</m:t>
                                </m:r>
                                <m:r>
                                  <a:rPr lang="en-US" altLang="zh-TW" i="0">
                                    <a:latin typeface="Cambria Math"/>
                                  </a:rPr>
                                  <m:t>,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TW" i="0">
                                    <a:latin typeface="Cambria Math"/>
                                  </a:rPr>
                                  <m:t>k</m:t>
                                </m:r>
                              </m:e>
                            </m:d>
                            <m:r>
                              <a:rPr lang="en-US" altLang="zh-TW" i="0">
                                <a:latin typeface="Cambria Math"/>
                              </a:rPr>
                              <m:t>         , </m:t>
                            </m:r>
                            <m:r>
                              <m:rPr>
                                <m:sty m:val="p"/>
                              </m:rPr>
                              <a:rPr lang="en-US" altLang="zh-TW" i="0">
                                <a:latin typeface="Cambria Math"/>
                              </a:rPr>
                              <m:t>if</m:t>
                            </m:r>
                            <m:r>
                              <a:rPr lang="en-US" altLang="zh-TW" i="0">
                                <a:latin typeface="Cambria Math"/>
                              </a:rPr>
                              <m:t>  </m:t>
                            </m:r>
                            <m:r>
                              <m:rPr>
                                <m:sty m:val="p"/>
                              </m:rPr>
                              <a:rPr lang="en-US" altLang="zh-TW" i="0">
                                <a:latin typeface="Cambria Math"/>
                              </a:rPr>
                              <m:t>k</m:t>
                            </m:r>
                            <m:r>
                              <a:rPr lang="en-US" altLang="zh-TW" i="0">
                                <a:latin typeface="Cambria Math"/>
                              </a:rPr>
                              <m:t>&lt;</m:t>
                            </m:r>
                            <m:r>
                              <m:rPr>
                                <m:sty m:val="p"/>
                              </m:rPr>
                              <a:rPr lang="en-US" altLang="zh-TW" i="0">
                                <a:latin typeface="Cambria Math"/>
                              </a:rPr>
                              <m:t>j</m:t>
                            </m:r>
                          </m:e>
                          <m:e>
                            <m:r>
                              <m:rPr>
                                <m:sty m:val="p"/>
                              </m:rPr>
                              <a:rPr lang="en-US" altLang="zh-TW" b="0" i="0" smtClean="0">
                                <a:latin typeface="Cambria Math"/>
                              </a:rPr>
                              <m:t>D</m:t>
                            </m:r>
                            <m:d>
                              <m:dPr>
                                <m:ctrlPr>
                                  <a:rPr lang="en-US" altLang="zh-TW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zh-TW" i="0">
                                    <a:latin typeface="Cambria Math"/>
                                  </a:rPr>
                                  <m:t>i</m:t>
                                </m:r>
                                <m:r>
                                  <a:rPr lang="en-US" altLang="zh-TW" i="0">
                                    <a:latin typeface="Cambria Math"/>
                                  </a:rPr>
                                  <m:t>−1, 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TW" i="0">
                                    <a:latin typeface="Cambria Math"/>
                                  </a:rPr>
                                  <m:t>k</m:t>
                                </m:r>
                              </m:e>
                            </m:d>
                            <m:r>
                              <a:rPr lang="en-US" altLang="zh-TW" i="0">
                                <a:latin typeface="Cambria Math"/>
                              </a:rPr>
                              <m:t> , </m:t>
                            </m:r>
                            <m:r>
                              <m:rPr>
                                <m:sty m:val="p"/>
                              </m:rPr>
                              <a:rPr lang="en-US" altLang="zh-TW" i="0">
                                <a:latin typeface="Cambria Math"/>
                              </a:rPr>
                              <m:t>if</m:t>
                            </m:r>
                            <m:r>
                              <a:rPr lang="en-US" altLang="zh-TW" i="0">
                                <a:latin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altLang="zh-TW" i="0">
                                <a:latin typeface="Cambria Math"/>
                              </a:rPr>
                              <m:t>k</m:t>
                            </m:r>
                            <m:r>
                              <a:rPr lang="en-US" altLang="zh-TW" i="0">
                                <a:latin typeface="Cambria Math"/>
                              </a:rPr>
                              <m:t> ≧</m:t>
                            </m:r>
                            <m:r>
                              <m:rPr>
                                <m:sty m:val="p"/>
                              </m:rPr>
                              <a:rPr lang="en-US" altLang="zh-TW" i="0">
                                <a:latin typeface="Cambria Math"/>
                              </a:rPr>
                              <m:t>j</m:t>
                            </m:r>
                          </m:e>
                        </m:eqArr>
                      </m:e>
                    </m:d>
                  </m:oMath>
                </a14:m>
                <a:endParaRPr lang="zh-TW" altLang="en-US" dirty="0"/>
              </a:p>
              <a:p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e = I(i , j-1)</a:t>
                </a:r>
              </a:p>
              <a:p>
                <a:r>
                  <a:rPr lang="en-US" altLang="zh-TW" dirty="0">
                    <a:latin typeface="Cambria Math" pitchFamily="18" charset="0"/>
                    <a:ea typeface="Cambria Math" pitchFamily="18" charset="0"/>
                  </a:rPr>
                  <a:t>c</a:t>
                </a:r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 = C</a:t>
                </a:r>
                <a:r>
                  <a:rPr lang="en-US" altLang="zh-TW" dirty="0">
                    <a:latin typeface="Cambria Math" pitchFamily="18" charset="0"/>
                    <a:ea typeface="Cambria Math" pitchFamily="18" charset="0"/>
                  </a:rPr>
                  <a:t>(i , j-1</a:t>
                </a:r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)</a:t>
                </a:r>
              </a:p>
              <a:p>
                <a:r>
                  <a:rPr lang="en-US" altLang="zh-TW" dirty="0">
                    <a:latin typeface="Cambria Math" pitchFamily="18" charset="0"/>
                    <a:ea typeface="Cambria Math" pitchFamily="18" charset="0"/>
                  </a:rPr>
                  <a:t>s</a:t>
                </a:r>
                <a:r>
                  <a:rPr lang="en-US" altLang="zh-TW" dirty="0" smtClean="0">
                    <a:latin typeface="Cambria Math" pitchFamily="18" charset="0"/>
                    <a:ea typeface="Cambria Math" pitchFamily="18" charset="0"/>
                  </a:rPr>
                  <a:t> = C(i-1 </a:t>
                </a:r>
                <a:r>
                  <a:rPr lang="en-US" altLang="zh-TW" dirty="0">
                    <a:latin typeface="Cambria Math" pitchFamily="18" charset="0"/>
                    <a:ea typeface="Cambria Math" pitchFamily="18" charset="0"/>
                  </a:rPr>
                  <a:t>, j-1)</a:t>
                </a:r>
                <a:endParaRPr lang="zh-TW" altLang="en-US" dirty="0">
                  <a:latin typeface="Cambria Math" pitchFamily="18" charset="0"/>
                </a:endParaRPr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17275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Algorithm</a:t>
            </a:r>
            <a:endParaRPr lang="zh-TW" altLang="en-US" dirty="0"/>
          </a:p>
        </p:txBody>
      </p:sp>
      <p:pic>
        <p:nvPicPr>
          <p:cNvPr id="7" name="內容版面配置區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64727" y="1935163"/>
            <a:ext cx="3414545" cy="4389437"/>
          </a:xfrm>
        </p:spPr>
      </p:pic>
    </p:spTree>
    <p:extLst>
      <p:ext uri="{BB962C8B-B14F-4D97-AF65-F5344CB8AC3E}">
        <p14:creationId xmlns:p14="http://schemas.microsoft.com/office/powerpoint/2010/main" xmlns="" val="276286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10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50225936"/>
              </p:ext>
            </p:extLst>
          </p:nvPr>
        </p:nvGraphicFramePr>
        <p:xfrm>
          <a:off x="7131411" y="908720"/>
          <a:ext cx="1656184" cy="23762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4046"/>
                <a:gridCol w="414046"/>
                <a:gridCol w="414046"/>
                <a:gridCol w="414046"/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*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4.5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5.0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5.5</a:t>
                      </a:r>
                      <a:endParaRPr lang="zh-TW" altLang="en-US" sz="1400" b="1" dirty="0"/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17495652"/>
              </p:ext>
            </p:extLst>
          </p:nvPr>
        </p:nvGraphicFramePr>
        <p:xfrm>
          <a:off x="4333845" y="2382852"/>
          <a:ext cx="2160240" cy="28803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0060"/>
                <a:gridCol w="540060"/>
                <a:gridCol w="540060"/>
                <a:gridCol w="540060"/>
              </a:tblGrid>
              <a:tr h="4847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0.0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2.5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3.0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3.5</a:t>
                      </a:r>
                      <a:endParaRPr lang="zh-TW" altLang="en-US" sz="2000" b="1" dirty="0"/>
                    </a:p>
                  </a:txBody>
                  <a:tcPr/>
                </a:tc>
              </a:tr>
              <a:tr h="4847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847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847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711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7025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文字方塊 7"/>
          <p:cNvSpPr txBox="1"/>
          <p:nvPr/>
        </p:nvSpPr>
        <p:spPr>
          <a:xfrm>
            <a:off x="4644008" y="1878796"/>
            <a:ext cx="22045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/>
              <a:t>A    </a:t>
            </a:r>
            <a:r>
              <a:rPr lang="en-US" altLang="zh-TW" sz="3200" dirty="0" err="1" smtClean="0"/>
              <a:t>A</a:t>
            </a:r>
            <a:r>
              <a:rPr lang="en-US" altLang="zh-TW" sz="3200" dirty="0" smtClean="0"/>
              <a:t>   G</a:t>
            </a:r>
            <a:endParaRPr lang="zh-TW" altLang="en-US" sz="32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3829789" y="2526868"/>
            <a:ext cx="5040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/>
              <a:t>A</a:t>
            </a:r>
          </a:p>
          <a:p>
            <a:r>
              <a:rPr lang="en-US" altLang="zh-TW" sz="3200" dirty="0" smtClean="0"/>
              <a:t>G</a:t>
            </a:r>
          </a:p>
          <a:p>
            <a:r>
              <a:rPr lang="en-US" altLang="zh-TW" sz="3200" dirty="0" smtClean="0"/>
              <a:t>T</a:t>
            </a:r>
          </a:p>
          <a:p>
            <a:r>
              <a:rPr lang="en-US" altLang="zh-TW" sz="3200" dirty="0" smtClean="0"/>
              <a:t>A</a:t>
            </a:r>
          </a:p>
          <a:p>
            <a:r>
              <a:rPr lang="en-US" altLang="zh-TW" sz="3200" dirty="0" smtClean="0"/>
              <a:t>C</a:t>
            </a:r>
            <a:endParaRPr lang="zh-TW" altLang="en-US" sz="3200" dirty="0"/>
          </a:p>
        </p:txBody>
      </p:sp>
      <p:graphicFrame>
        <p:nvGraphicFramePr>
          <p:cNvPr id="13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94778449"/>
              </p:ext>
            </p:extLst>
          </p:nvPr>
        </p:nvGraphicFramePr>
        <p:xfrm>
          <a:off x="7127055" y="4077072"/>
          <a:ext cx="1678316" cy="23857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9579"/>
                <a:gridCol w="419579"/>
                <a:gridCol w="419579"/>
                <a:gridCol w="419579"/>
              </a:tblGrid>
              <a:tr h="40149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*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*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*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*</a:t>
                      </a:r>
                      <a:endParaRPr lang="zh-TW" altLang="en-US" sz="1400" b="1" dirty="0"/>
                    </a:p>
                  </a:txBody>
                  <a:tcPr/>
                </a:tc>
              </a:tr>
              <a:tr h="40149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0149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0149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027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8951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文字方塊 13"/>
          <p:cNvSpPr txBox="1"/>
          <p:nvPr/>
        </p:nvSpPr>
        <p:spPr>
          <a:xfrm>
            <a:off x="7382049" y="3645024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A    </a:t>
            </a:r>
            <a:r>
              <a:rPr lang="en-US" altLang="zh-TW" sz="2400" dirty="0" err="1" smtClean="0"/>
              <a:t>A</a:t>
            </a:r>
            <a:r>
              <a:rPr lang="en-US" altLang="zh-TW" sz="2400" dirty="0" smtClean="0"/>
              <a:t>   G</a:t>
            </a:r>
            <a:endParaRPr lang="zh-TW" altLang="en-US" sz="24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6707650" y="4265512"/>
            <a:ext cx="50405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/>
              <a:t>A</a:t>
            </a:r>
          </a:p>
          <a:p>
            <a:r>
              <a:rPr lang="en-US" altLang="zh-TW" sz="2500" dirty="0" smtClean="0"/>
              <a:t>G</a:t>
            </a:r>
          </a:p>
          <a:p>
            <a:r>
              <a:rPr lang="en-US" altLang="zh-TW" sz="2500" dirty="0" smtClean="0"/>
              <a:t>T</a:t>
            </a:r>
          </a:p>
          <a:p>
            <a:r>
              <a:rPr lang="en-US" altLang="zh-TW" sz="2500" dirty="0" smtClean="0"/>
              <a:t>A</a:t>
            </a:r>
          </a:p>
          <a:p>
            <a:r>
              <a:rPr lang="en-US" altLang="zh-TW" sz="2500" dirty="0" smtClean="0"/>
              <a:t>C</a:t>
            </a:r>
            <a:endParaRPr lang="zh-TW" altLang="en-US" sz="2500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7382931" y="476672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A    </a:t>
            </a:r>
            <a:r>
              <a:rPr lang="en-US" altLang="zh-TW" sz="2400" dirty="0" err="1" smtClean="0"/>
              <a:t>A</a:t>
            </a:r>
            <a:r>
              <a:rPr lang="en-US" altLang="zh-TW" sz="2400" dirty="0" smtClean="0"/>
              <a:t>   G</a:t>
            </a:r>
            <a:endParaRPr lang="zh-TW" altLang="en-US" sz="2400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6746781" y="1124744"/>
            <a:ext cx="50405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/>
              <a:t>A</a:t>
            </a:r>
          </a:p>
          <a:p>
            <a:r>
              <a:rPr lang="en-US" altLang="zh-TW" sz="2500" dirty="0" smtClean="0"/>
              <a:t>G</a:t>
            </a:r>
          </a:p>
          <a:p>
            <a:r>
              <a:rPr lang="en-US" altLang="zh-TW" sz="2500" dirty="0" smtClean="0"/>
              <a:t>T</a:t>
            </a:r>
          </a:p>
          <a:p>
            <a:r>
              <a:rPr lang="en-US" altLang="zh-TW" sz="2500" dirty="0" smtClean="0"/>
              <a:t>A</a:t>
            </a:r>
          </a:p>
          <a:p>
            <a:r>
              <a:rPr lang="en-US" altLang="zh-TW" sz="2500" dirty="0" smtClean="0"/>
              <a:t>C</a:t>
            </a:r>
            <a:endParaRPr lang="zh-TW" altLang="en-US" sz="2500" dirty="0"/>
          </a:p>
        </p:txBody>
      </p:sp>
      <p:pic>
        <p:nvPicPr>
          <p:cNvPr id="18" name="圖片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8481" y="1311610"/>
            <a:ext cx="3630328" cy="4666828"/>
          </a:xfrm>
          <a:prstGeom prst="rect">
            <a:avLst/>
          </a:prstGeom>
        </p:spPr>
      </p:pic>
      <p:sp>
        <p:nvSpPr>
          <p:cNvPr id="19" name="文字方塊 18"/>
          <p:cNvSpPr txBox="1"/>
          <p:nvPr/>
        </p:nvSpPr>
        <p:spPr>
          <a:xfrm>
            <a:off x="3957699" y="1942093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rgbClr val="FF0000"/>
                </a:solidFill>
              </a:rPr>
              <a:t>C</a:t>
            </a:r>
            <a:endParaRPr lang="zh-TW" altLang="en-US" sz="3200" b="1" dirty="0">
              <a:solidFill>
                <a:srgbClr val="FF0000"/>
              </a:solidFill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6833665" y="464150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chemeClr val="accent6">
                    <a:lumMod val="50000"/>
                  </a:schemeClr>
                </a:solidFill>
              </a:rPr>
              <a:t>D</a:t>
            </a:r>
            <a:endParaRPr lang="zh-TW" alt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6855630" y="3583468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rgbClr val="0000FF"/>
                </a:solidFill>
              </a:rPr>
              <a:t>I</a:t>
            </a:r>
            <a:endParaRPr lang="zh-TW" altLang="en-US" sz="3200" b="1" dirty="0">
              <a:solidFill>
                <a:srgbClr val="0000FF"/>
              </a:solidFill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467544" y="679593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g</a:t>
            </a:r>
            <a:r>
              <a:rPr lang="en-US" altLang="zh-TW" dirty="0" smtClean="0">
                <a:solidFill>
                  <a:srgbClr val="FF0000"/>
                </a:solidFill>
              </a:rPr>
              <a:t> = 2.0     h = 0.5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899592" y="1878796"/>
            <a:ext cx="792088" cy="398076"/>
          </a:xfrm>
          <a:prstGeom prst="rect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矩形 23"/>
          <p:cNvSpPr/>
          <p:nvPr/>
        </p:nvSpPr>
        <p:spPr>
          <a:xfrm>
            <a:off x="4346167" y="2420888"/>
            <a:ext cx="513865" cy="36004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矩形 24"/>
          <p:cNvSpPr/>
          <p:nvPr/>
        </p:nvSpPr>
        <p:spPr>
          <a:xfrm>
            <a:off x="7181768" y="927987"/>
            <a:ext cx="270552" cy="293046"/>
          </a:xfrm>
          <a:prstGeom prst="rect">
            <a:avLst/>
          </a:prstGeom>
          <a:noFill/>
          <a:ln w="508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文字方塊 25"/>
          <p:cNvSpPr txBox="1"/>
          <p:nvPr/>
        </p:nvSpPr>
        <p:spPr>
          <a:xfrm>
            <a:off x="4283968" y="2708920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rgbClr val="FF0000"/>
                </a:solidFill>
              </a:rPr>
              <a:t>CC</a:t>
            </a:r>
            <a:endParaRPr lang="zh-TW" altLang="en-US" sz="3200" b="1" dirty="0">
              <a:solidFill>
                <a:srgbClr val="FF0000"/>
              </a:solidFill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7056276" y="1220037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chemeClr val="accent6">
                    <a:lumMod val="50000"/>
                  </a:schemeClr>
                </a:solidFill>
              </a:rPr>
              <a:t>DD</a:t>
            </a:r>
            <a:endParaRPr lang="zh-TW" alt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8" name="文字方塊 27"/>
          <p:cNvSpPr txBox="1"/>
          <p:nvPr/>
        </p:nvSpPr>
        <p:spPr>
          <a:xfrm>
            <a:off x="2195736" y="1811079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t = 2.0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2010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/>
      <p:bldP spid="27" grpId="0"/>
      <p:bldP spid="2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10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24499594"/>
              </p:ext>
            </p:extLst>
          </p:nvPr>
        </p:nvGraphicFramePr>
        <p:xfrm>
          <a:off x="7131411" y="908720"/>
          <a:ext cx="1656184" cy="23762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4046"/>
                <a:gridCol w="414046"/>
                <a:gridCol w="414046"/>
                <a:gridCol w="414046"/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*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4.5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5.0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5.5</a:t>
                      </a:r>
                      <a:endParaRPr lang="zh-TW" altLang="en-US" sz="1400" b="1" dirty="0"/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86990936"/>
              </p:ext>
            </p:extLst>
          </p:nvPr>
        </p:nvGraphicFramePr>
        <p:xfrm>
          <a:off x="4333845" y="2382852"/>
          <a:ext cx="2160240" cy="28803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0060"/>
                <a:gridCol w="540060"/>
                <a:gridCol w="540060"/>
                <a:gridCol w="540060"/>
              </a:tblGrid>
              <a:tr h="4847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0.0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2.5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3.0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3.5</a:t>
                      </a:r>
                      <a:endParaRPr lang="zh-TW" altLang="en-US" sz="2000" b="1" dirty="0"/>
                    </a:p>
                  </a:txBody>
                  <a:tcPr/>
                </a:tc>
              </a:tr>
              <a:tr h="4847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847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847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711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7025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文字方塊 7"/>
          <p:cNvSpPr txBox="1"/>
          <p:nvPr/>
        </p:nvSpPr>
        <p:spPr>
          <a:xfrm>
            <a:off x="4644008" y="1878796"/>
            <a:ext cx="22045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/>
              <a:t>A    </a:t>
            </a:r>
            <a:r>
              <a:rPr lang="en-US" altLang="zh-TW" sz="3200" dirty="0" err="1" smtClean="0"/>
              <a:t>A</a:t>
            </a:r>
            <a:r>
              <a:rPr lang="en-US" altLang="zh-TW" sz="3200" dirty="0" smtClean="0"/>
              <a:t>   G</a:t>
            </a:r>
            <a:endParaRPr lang="zh-TW" altLang="en-US" sz="32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3829789" y="2526868"/>
            <a:ext cx="5040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/>
              <a:t>A</a:t>
            </a:r>
          </a:p>
          <a:p>
            <a:r>
              <a:rPr lang="en-US" altLang="zh-TW" sz="3200" dirty="0" smtClean="0"/>
              <a:t>G</a:t>
            </a:r>
          </a:p>
          <a:p>
            <a:r>
              <a:rPr lang="en-US" altLang="zh-TW" sz="3200" dirty="0" smtClean="0"/>
              <a:t>T</a:t>
            </a:r>
          </a:p>
          <a:p>
            <a:r>
              <a:rPr lang="en-US" altLang="zh-TW" sz="3200" dirty="0" smtClean="0"/>
              <a:t>A</a:t>
            </a:r>
          </a:p>
          <a:p>
            <a:r>
              <a:rPr lang="en-US" altLang="zh-TW" sz="3200" dirty="0" smtClean="0"/>
              <a:t>C</a:t>
            </a:r>
            <a:endParaRPr lang="zh-TW" altLang="en-US" sz="3200" dirty="0"/>
          </a:p>
        </p:txBody>
      </p:sp>
      <p:graphicFrame>
        <p:nvGraphicFramePr>
          <p:cNvPr id="13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22916566"/>
              </p:ext>
            </p:extLst>
          </p:nvPr>
        </p:nvGraphicFramePr>
        <p:xfrm>
          <a:off x="7127055" y="4077072"/>
          <a:ext cx="1678316" cy="23857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9579"/>
                <a:gridCol w="419579"/>
                <a:gridCol w="419579"/>
                <a:gridCol w="419579"/>
              </a:tblGrid>
              <a:tr h="40149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*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*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*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*</a:t>
                      </a:r>
                      <a:endParaRPr lang="zh-TW" altLang="en-US" sz="1400" b="1" dirty="0"/>
                    </a:p>
                  </a:txBody>
                  <a:tcPr/>
                </a:tc>
              </a:tr>
              <a:tr h="40149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0149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0149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027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8951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文字方塊 13"/>
          <p:cNvSpPr txBox="1"/>
          <p:nvPr/>
        </p:nvSpPr>
        <p:spPr>
          <a:xfrm>
            <a:off x="7382049" y="3645024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A    </a:t>
            </a:r>
            <a:r>
              <a:rPr lang="en-US" altLang="zh-TW" sz="2400" dirty="0" err="1" smtClean="0"/>
              <a:t>A</a:t>
            </a:r>
            <a:r>
              <a:rPr lang="en-US" altLang="zh-TW" sz="2400" dirty="0" smtClean="0"/>
              <a:t>   G</a:t>
            </a:r>
            <a:endParaRPr lang="zh-TW" altLang="en-US" sz="24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6707650" y="4265512"/>
            <a:ext cx="50405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/>
              <a:t>A</a:t>
            </a:r>
          </a:p>
          <a:p>
            <a:r>
              <a:rPr lang="en-US" altLang="zh-TW" sz="2500" dirty="0" smtClean="0"/>
              <a:t>G</a:t>
            </a:r>
          </a:p>
          <a:p>
            <a:r>
              <a:rPr lang="en-US" altLang="zh-TW" sz="2500" dirty="0" smtClean="0"/>
              <a:t>T</a:t>
            </a:r>
          </a:p>
          <a:p>
            <a:r>
              <a:rPr lang="en-US" altLang="zh-TW" sz="2500" dirty="0" smtClean="0"/>
              <a:t>A</a:t>
            </a:r>
          </a:p>
          <a:p>
            <a:r>
              <a:rPr lang="en-US" altLang="zh-TW" sz="2500" dirty="0" smtClean="0"/>
              <a:t>C</a:t>
            </a:r>
            <a:endParaRPr lang="zh-TW" altLang="en-US" sz="2500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7382931" y="476672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A    </a:t>
            </a:r>
            <a:r>
              <a:rPr lang="en-US" altLang="zh-TW" sz="2400" dirty="0" err="1" smtClean="0"/>
              <a:t>A</a:t>
            </a:r>
            <a:r>
              <a:rPr lang="en-US" altLang="zh-TW" sz="2400" dirty="0" smtClean="0"/>
              <a:t>   G</a:t>
            </a:r>
            <a:endParaRPr lang="zh-TW" altLang="en-US" sz="2400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6746781" y="1124744"/>
            <a:ext cx="50405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/>
              <a:t>A</a:t>
            </a:r>
          </a:p>
          <a:p>
            <a:r>
              <a:rPr lang="en-US" altLang="zh-TW" sz="2500" dirty="0" smtClean="0"/>
              <a:t>G</a:t>
            </a:r>
          </a:p>
          <a:p>
            <a:r>
              <a:rPr lang="en-US" altLang="zh-TW" sz="2500" dirty="0" smtClean="0"/>
              <a:t>T</a:t>
            </a:r>
          </a:p>
          <a:p>
            <a:r>
              <a:rPr lang="en-US" altLang="zh-TW" sz="2500" dirty="0" smtClean="0"/>
              <a:t>A</a:t>
            </a:r>
          </a:p>
          <a:p>
            <a:r>
              <a:rPr lang="en-US" altLang="zh-TW" sz="2500" dirty="0" smtClean="0"/>
              <a:t>C</a:t>
            </a:r>
            <a:endParaRPr lang="zh-TW" altLang="en-US" sz="2500" dirty="0"/>
          </a:p>
        </p:txBody>
      </p:sp>
      <p:pic>
        <p:nvPicPr>
          <p:cNvPr id="18" name="圖片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8481" y="1311610"/>
            <a:ext cx="3630328" cy="4666828"/>
          </a:xfrm>
          <a:prstGeom prst="rect">
            <a:avLst/>
          </a:prstGeom>
        </p:spPr>
      </p:pic>
      <p:sp>
        <p:nvSpPr>
          <p:cNvPr id="19" name="文字方塊 18"/>
          <p:cNvSpPr txBox="1"/>
          <p:nvPr/>
        </p:nvSpPr>
        <p:spPr>
          <a:xfrm>
            <a:off x="3957699" y="1942093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rgbClr val="FF0000"/>
                </a:solidFill>
              </a:rPr>
              <a:t>C</a:t>
            </a:r>
            <a:endParaRPr lang="zh-TW" altLang="en-US" sz="3200" b="1" dirty="0">
              <a:solidFill>
                <a:srgbClr val="FF0000"/>
              </a:solidFill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6833665" y="464150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chemeClr val="accent6">
                    <a:lumMod val="50000"/>
                  </a:schemeClr>
                </a:solidFill>
              </a:rPr>
              <a:t>D</a:t>
            </a:r>
            <a:endParaRPr lang="zh-TW" alt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6855630" y="3583468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rgbClr val="0000FF"/>
                </a:solidFill>
              </a:rPr>
              <a:t>I</a:t>
            </a:r>
            <a:endParaRPr lang="zh-TW" altLang="en-US" sz="3200" b="1" dirty="0">
              <a:solidFill>
                <a:srgbClr val="0000FF"/>
              </a:solidFill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467544" y="679593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g</a:t>
            </a:r>
            <a:r>
              <a:rPr lang="en-US" altLang="zh-TW" dirty="0" smtClean="0">
                <a:solidFill>
                  <a:srgbClr val="FF0000"/>
                </a:solidFill>
              </a:rPr>
              <a:t> = 2.0     h = 0.5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211556" y="2437789"/>
            <a:ext cx="1344219" cy="398076"/>
          </a:xfrm>
          <a:prstGeom prst="rect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矩形 23"/>
          <p:cNvSpPr/>
          <p:nvPr/>
        </p:nvSpPr>
        <p:spPr>
          <a:xfrm>
            <a:off x="4346167" y="2420888"/>
            <a:ext cx="513865" cy="36004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矩形 24"/>
          <p:cNvSpPr/>
          <p:nvPr/>
        </p:nvSpPr>
        <p:spPr>
          <a:xfrm>
            <a:off x="7181768" y="927987"/>
            <a:ext cx="270552" cy="293046"/>
          </a:xfrm>
          <a:prstGeom prst="rect">
            <a:avLst/>
          </a:prstGeom>
          <a:noFill/>
          <a:ln w="508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文字方塊 25"/>
          <p:cNvSpPr txBox="1"/>
          <p:nvPr/>
        </p:nvSpPr>
        <p:spPr>
          <a:xfrm>
            <a:off x="4283968" y="2708920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rgbClr val="FF0000"/>
                </a:solidFill>
              </a:rPr>
              <a:t>CC</a:t>
            </a:r>
            <a:endParaRPr lang="zh-TW" altLang="en-US" sz="3200" b="1" dirty="0">
              <a:solidFill>
                <a:srgbClr val="FF0000"/>
              </a:solidFill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7056276" y="1220037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chemeClr val="accent6">
                    <a:lumMod val="50000"/>
                  </a:schemeClr>
                </a:solidFill>
              </a:rPr>
              <a:t>DD</a:t>
            </a:r>
            <a:endParaRPr lang="zh-TW" alt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8" name="文字方塊 27"/>
          <p:cNvSpPr txBox="1"/>
          <p:nvPr/>
        </p:nvSpPr>
        <p:spPr>
          <a:xfrm>
            <a:off x="2195736" y="1811079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t = 2.0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4346167" y="2420888"/>
            <a:ext cx="2110363" cy="36004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矩形 29"/>
          <p:cNvSpPr/>
          <p:nvPr/>
        </p:nvSpPr>
        <p:spPr>
          <a:xfrm>
            <a:off x="7181766" y="927987"/>
            <a:ext cx="1566697" cy="293046"/>
          </a:xfrm>
          <a:prstGeom prst="rect">
            <a:avLst/>
          </a:prstGeom>
          <a:noFill/>
          <a:ln w="508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253334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9" grpId="0" animBg="1"/>
      <p:bldP spid="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28014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10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9255398"/>
              </p:ext>
            </p:extLst>
          </p:nvPr>
        </p:nvGraphicFramePr>
        <p:xfrm>
          <a:off x="7131411" y="908720"/>
          <a:ext cx="1656184" cy="23762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4046"/>
                <a:gridCol w="414046"/>
                <a:gridCol w="414046"/>
                <a:gridCol w="414046"/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*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3.5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4.0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4.5</a:t>
                      </a:r>
                      <a:endParaRPr lang="zh-TW" altLang="en-US" sz="1400" b="1" dirty="0"/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*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28693137"/>
              </p:ext>
            </p:extLst>
          </p:nvPr>
        </p:nvGraphicFramePr>
        <p:xfrm>
          <a:off x="4333845" y="2382852"/>
          <a:ext cx="2160240" cy="28803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0060"/>
                <a:gridCol w="540060"/>
                <a:gridCol w="540060"/>
                <a:gridCol w="540060"/>
              </a:tblGrid>
              <a:tr h="4847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847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847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847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711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4.0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3.5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3.0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4.5</a:t>
                      </a:r>
                      <a:endParaRPr lang="zh-TW" altLang="en-US" sz="2000" b="1" dirty="0"/>
                    </a:p>
                  </a:txBody>
                  <a:tcPr/>
                </a:tc>
              </a:tr>
              <a:tr h="47025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4.5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文字方塊 7"/>
          <p:cNvSpPr txBox="1"/>
          <p:nvPr/>
        </p:nvSpPr>
        <p:spPr>
          <a:xfrm>
            <a:off x="4644008" y="1878796"/>
            <a:ext cx="22045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/>
              <a:t>A    </a:t>
            </a:r>
            <a:r>
              <a:rPr lang="en-US" altLang="zh-TW" sz="3200" dirty="0" err="1" smtClean="0"/>
              <a:t>A</a:t>
            </a:r>
            <a:r>
              <a:rPr lang="en-US" altLang="zh-TW" sz="3200" dirty="0" smtClean="0"/>
              <a:t>   G</a:t>
            </a:r>
            <a:endParaRPr lang="zh-TW" altLang="en-US" sz="32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3829789" y="2526868"/>
            <a:ext cx="5040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/>
              <a:t>A</a:t>
            </a:r>
          </a:p>
          <a:p>
            <a:r>
              <a:rPr lang="en-US" altLang="zh-TW" sz="3200" dirty="0" smtClean="0"/>
              <a:t>G</a:t>
            </a:r>
          </a:p>
          <a:p>
            <a:r>
              <a:rPr lang="en-US" altLang="zh-TW" sz="3200" dirty="0" smtClean="0"/>
              <a:t>T</a:t>
            </a:r>
          </a:p>
          <a:p>
            <a:r>
              <a:rPr lang="en-US" altLang="zh-TW" sz="3200" dirty="0" smtClean="0"/>
              <a:t>A</a:t>
            </a:r>
          </a:p>
          <a:p>
            <a:r>
              <a:rPr lang="en-US" altLang="zh-TW" sz="3200" dirty="0" smtClean="0"/>
              <a:t>C</a:t>
            </a:r>
            <a:endParaRPr lang="zh-TW" altLang="en-US" sz="3200" dirty="0"/>
          </a:p>
        </p:txBody>
      </p:sp>
      <p:graphicFrame>
        <p:nvGraphicFramePr>
          <p:cNvPr id="13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78527138"/>
              </p:ext>
            </p:extLst>
          </p:nvPr>
        </p:nvGraphicFramePr>
        <p:xfrm>
          <a:off x="7127055" y="4077072"/>
          <a:ext cx="1678316" cy="23857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9579"/>
                <a:gridCol w="419579"/>
                <a:gridCol w="419579"/>
                <a:gridCol w="419579"/>
              </a:tblGrid>
              <a:tr h="40149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0149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0149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0149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027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8951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6.5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文字方塊 13"/>
          <p:cNvSpPr txBox="1"/>
          <p:nvPr/>
        </p:nvSpPr>
        <p:spPr>
          <a:xfrm>
            <a:off x="7382049" y="3645024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A    </a:t>
            </a:r>
            <a:r>
              <a:rPr lang="en-US" altLang="zh-TW" sz="2400" dirty="0" err="1" smtClean="0"/>
              <a:t>A</a:t>
            </a:r>
            <a:r>
              <a:rPr lang="en-US" altLang="zh-TW" sz="2400" dirty="0" smtClean="0"/>
              <a:t>   G</a:t>
            </a:r>
            <a:endParaRPr lang="zh-TW" altLang="en-US" sz="24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6707650" y="4265512"/>
            <a:ext cx="50405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/>
              <a:t>A</a:t>
            </a:r>
          </a:p>
          <a:p>
            <a:r>
              <a:rPr lang="en-US" altLang="zh-TW" sz="2500" dirty="0" smtClean="0"/>
              <a:t>G</a:t>
            </a:r>
          </a:p>
          <a:p>
            <a:r>
              <a:rPr lang="en-US" altLang="zh-TW" sz="2500" dirty="0" smtClean="0"/>
              <a:t>T</a:t>
            </a:r>
          </a:p>
          <a:p>
            <a:r>
              <a:rPr lang="en-US" altLang="zh-TW" sz="2500" dirty="0" smtClean="0"/>
              <a:t>A</a:t>
            </a:r>
          </a:p>
          <a:p>
            <a:r>
              <a:rPr lang="en-US" altLang="zh-TW" sz="2500" dirty="0" smtClean="0"/>
              <a:t>C</a:t>
            </a:r>
            <a:endParaRPr lang="zh-TW" altLang="en-US" sz="2500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7382931" y="476672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A    </a:t>
            </a:r>
            <a:r>
              <a:rPr lang="en-US" altLang="zh-TW" sz="2400" dirty="0" err="1" smtClean="0"/>
              <a:t>A</a:t>
            </a:r>
            <a:r>
              <a:rPr lang="en-US" altLang="zh-TW" sz="2400" dirty="0" smtClean="0"/>
              <a:t>   G</a:t>
            </a:r>
            <a:endParaRPr lang="zh-TW" altLang="en-US" sz="2400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6746781" y="1124744"/>
            <a:ext cx="50405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/>
              <a:t>A</a:t>
            </a:r>
          </a:p>
          <a:p>
            <a:r>
              <a:rPr lang="en-US" altLang="zh-TW" sz="2500" dirty="0" smtClean="0"/>
              <a:t>G</a:t>
            </a:r>
          </a:p>
          <a:p>
            <a:r>
              <a:rPr lang="en-US" altLang="zh-TW" sz="2500" dirty="0" smtClean="0"/>
              <a:t>T</a:t>
            </a:r>
          </a:p>
          <a:p>
            <a:r>
              <a:rPr lang="en-US" altLang="zh-TW" sz="2500" dirty="0" smtClean="0"/>
              <a:t>A</a:t>
            </a:r>
          </a:p>
          <a:p>
            <a:r>
              <a:rPr lang="en-US" altLang="zh-TW" sz="2500" dirty="0" smtClean="0"/>
              <a:t>C</a:t>
            </a:r>
            <a:endParaRPr lang="zh-TW" altLang="en-US" sz="2500" dirty="0"/>
          </a:p>
        </p:txBody>
      </p:sp>
      <p:pic>
        <p:nvPicPr>
          <p:cNvPr id="18" name="圖片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8481" y="1311610"/>
            <a:ext cx="3630328" cy="4666828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4346167" y="4374339"/>
            <a:ext cx="2110363" cy="36004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矩形 18"/>
          <p:cNvSpPr/>
          <p:nvPr/>
        </p:nvSpPr>
        <p:spPr>
          <a:xfrm>
            <a:off x="4932040" y="4378786"/>
            <a:ext cx="1524490" cy="36004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矩形 19"/>
          <p:cNvSpPr/>
          <p:nvPr/>
        </p:nvSpPr>
        <p:spPr>
          <a:xfrm>
            <a:off x="4396217" y="4858749"/>
            <a:ext cx="426087" cy="36004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橢圓 3"/>
          <p:cNvSpPr/>
          <p:nvPr/>
        </p:nvSpPr>
        <p:spPr>
          <a:xfrm>
            <a:off x="4351847" y="4265512"/>
            <a:ext cx="535823" cy="473314"/>
          </a:xfrm>
          <a:prstGeom prst="ellipse">
            <a:avLst/>
          </a:prstGeom>
          <a:noFill/>
          <a:ln w="508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橢圓 20"/>
          <p:cNvSpPr/>
          <p:nvPr/>
        </p:nvSpPr>
        <p:spPr>
          <a:xfrm>
            <a:off x="7118253" y="6021288"/>
            <a:ext cx="410191" cy="430464"/>
          </a:xfrm>
          <a:prstGeom prst="ellipse">
            <a:avLst/>
          </a:prstGeom>
          <a:noFill/>
          <a:ln w="508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矩形 21"/>
          <p:cNvSpPr/>
          <p:nvPr/>
        </p:nvSpPr>
        <p:spPr>
          <a:xfrm>
            <a:off x="7596336" y="2526868"/>
            <a:ext cx="1152128" cy="293046"/>
          </a:xfrm>
          <a:prstGeom prst="rect">
            <a:avLst/>
          </a:prstGeom>
          <a:noFill/>
          <a:ln w="508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矩形 22"/>
          <p:cNvSpPr/>
          <p:nvPr/>
        </p:nvSpPr>
        <p:spPr>
          <a:xfrm>
            <a:off x="7181768" y="2924579"/>
            <a:ext cx="270552" cy="293046"/>
          </a:xfrm>
          <a:prstGeom prst="rect">
            <a:avLst/>
          </a:prstGeom>
          <a:noFill/>
          <a:ln w="508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1198604" y="3416531"/>
            <a:ext cx="805041" cy="216024"/>
          </a:xfrm>
          <a:prstGeom prst="rect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4333845" y="3822891"/>
            <a:ext cx="5981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 smtClean="0">
                <a:solidFill>
                  <a:srgbClr val="0000FF"/>
                </a:solidFill>
              </a:rPr>
              <a:t>s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24" name="橢圓 23"/>
          <p:cNvSpPr/>
          <p:nvPr/>
        </p:nvSpPr>
        <p:spPr>
          <a:xfrm>
            <a:off x="4351847" y="4802112"/>
            <a:ext cx="535823" cy="473314"/>
          </a:xfrm>
          <a:prstGeom prst="ellipse">
            <a:avLst/>
          </a:prstGeom>
          <a:noFill/>
          <a:ln w="508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4273932" y="5157192"/>
            <a:ext cx="5981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 smtClean="0">
                <a:solidFill>
                  <a:srgbClr val="00FF00"/>
                </a:solidFill>
              </a:rPr>
              <a:t>c</a:t>
            </a:r>
            <a:endParaRPr lang="zh-TW" altLang="en-US" sz="2800" b="1" dirty="0">
              <a:solidFill>
                <a:srgbClr val="00FF00"/>
              </a:solidFill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6811893" y="6190142"/>
            <a:ext cx="5981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 smtClean="0">
                <a:solidFill>
                  <a:srgbClr val="0000FF"/>
                </a:solidFill>
              </a:rPr>
              <a:t>e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1198603" y="3568931"/>
            <a:ext cx="1645205" cy="216024"/>
          </a:xfrm>
          <a:prstGeom prst="rect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矩形 28"/>
          <p:cNvSpPr/>
          <p:nvPr/>
        </p:nvSpPr>
        <p:spPr>
          <a:xfrm>
            <a:off x="1181043" y="3767844"/>
            <a:ext cx="726662" cy="216024"/>
          </a:xfrm>
          <a:prstGeom prst="rect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5401348" y="3830240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rgbClr val="FF0000"/>
                </a:solidFill>
              </a:rPr>
              <a:t>CC</a:t>
            </a:r>
            <a:endParaRPr lang="zh-TW" alt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7886987" y="1999251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chemeClr val="accent6">
                    <a:lumMod val="50000"/>
                  </a:schemeClr>
                </a:solidFill>
              </a:rPr>
              <a:t>DD</a:t>
            </a:r>
            <a:endParaRPr lang="zh-TW" alt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2" name="直線單箭頭接點 31"/>
          <p:cNvCxnSpPr/>
          <p:nvPr/>
        </p:nvCxnSpPr>
        <p:spPr>
          <a:xfrm flipV="1">
            <a:off x="2195736" y="3140968"/>
            <a:ext cx="288032" cy="491587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文字方塊 32"/>
          <p:cNvSpPr txBox="1"/>
          <p:nvPr/>
        </p:nvSpPr>
        <p:spPr>
          <a:xfrm>
            <a:off x="467544" y="679593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g</a:t>
            </a:r>
            <a:r>
              <a:rPr lang="en-US" altLang="zh-TW" dirty="0" smtClean="0">
                <a:solidFill>
                  <a:srgbClr val="FF0000"/>
                </a:solidFill>
              </a:rPr>
              <a:t> = 2.0     h = 0.5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4" name="文字方塊 33"/>
          <p:cNvSpPr txBox="1"/>
          <p:nvPr/>
        </p:nvSpPr>
        <p:spPr>
          <a:xfrm>
            <a:off x="188481" y="307817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i = 5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6" name="文字方塊 35"/>
          <p:cNvSpPr txBox="1"/>
          <p:nvPr/>
        </p:nvSpPr>
        <p:spPr>
          <a:xfrm>
            <a:off x="2373858" y="2848293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t = 4.5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5" name="文字方塊 34"/>
          <p:cNvSpPr txBox="1"/>
          <p:nvPr/>
        </p:nvSpPr>
        <p:spPr>
          <a:xfrm>
            <a:off x="3957699" y="1942093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rgbClr val="FF0000"/>
                </a:solidFill>
              </a:rPr>
              <a:t>C</a:t>
            </a:r>
            <a:endParaRPr lang="zh-TW" altLang="en-US" sz="3200" b="1" dirty="0">
              <a:solidFill>
                <a:srgbClr val="FF0000"/>
              </a:solidFill>
            </a:endParaRPr>
          </a:p>
        </p:txBody>
      </p:sp>
      <p:sp>
        <p:nvSpPr>
          <p:cNvPr id="37" name="文字方塊 36"/>
          <p:cNvSpPr txBox="1"/>
          <p:nvPr/>
        </p:nvSpPr>
        <p:spPr>
          <a:xfrm>
            <a:off x="6833665" y="464150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chemeClr val="accent6">
                    <a:lumMod val="50000"/>
                  </a:schemeClr>
                </a:solidFill>
              </a:rPr>
              <a:t>D</a:t>
            </a:r>
            <a:endParaRPr lang="zh-TW" alt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8" name="文字方塊 37"/>
          <p:cNvSpPr txBox="1"/>
          <p:nvPr/>
        </p:nvSpPr>
        <p:spPr>
          <a:xfrm>
            <a:off x="6855630" y="3583468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rgbClr val="0000FF"/>
                </a:solidFill>
              </a:rPr>
              <a:t>I</a:t>
            </a:r>
            <a:endParaRPr lang="zh-TW" altLang="en-US" sz="32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2140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9" grpId="0" animBg="1"/>
      <p:bldP spid="20" grpId="0" animBg="1"/>
      <p:bldP spid="4" grpId="0" animBg="1"/>
      <p:bldP spid="21" grpId="0" animBg="1"/>
      <p:bldP spid="5" grpId="0" animBg="1"/>
      <p:bldP spid="6" grpId="0"/>
      <p:bldP spid="24" grpId="0" animBg="1"/>
      <p:bldP spid="25" grpId="0"/>
      <p:bldP spid="26" grpId="0"/>
      <p:bldP spid="28" grpId="0" animBg="1"/>
      <p:bldP spid="28" grpId="1" animBg="1"/>
      <p:bldP spid="29" grpId="0" animBg="1"/>
      <p:bldP spid="3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10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79651231"/>
              </p:ext>
            </p:extLst>
          </p:nvPr>
        </p:nvGraphicFramePr>
        <p:xfrm>
          <a:off x="7131411" y="908720"/>
          <a:ext cx="1656184" cy="23762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4046"/>
                <a:gridCol w="414046"/>
                <a:gridCol w="414046"/>
                <a:gridCol w="414046"/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*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3.5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4.0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4.5</a:t>
                      </a:r>
                      <a:endParaRPr lang="zh-TW" altLang="en-US" sz="1400" b="1" dirty="0"/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*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4.0</a:t>
                      </a:r>
                      <a:endParaRPr lang="zh-TW" altLang="en-US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846088089"/>
              </p:ext>
            </p:extLst>
          </p:nvPr>
        </p:nvGraphicFramePr>
        <p:xfrm>
          <a:off x="4333845" y="2382852"/>
          <a:ext cx="2160240" cy="28803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0060"/>
                <a:gridCol w="540060"/>
                <a:gridCol w="540060"/>
                <a:gridCol w="540060"/>
              </a:tblGrid>
              <a:tr h="4847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847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847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847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711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4.0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3.5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3.0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4.5</a:t>
                      </a:r>
                      <a:endParaRPr lang="zh-TW" altLang="en-US" sz="2000" b="1" dirty="0"/>
                    </a:p>
                  </a:txBody>
                  <a:tcPr/>
                </a:tc>
              </a:tr>
              <a:tr h="47025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4.5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4.0</a:t>
                      </a:r>
                      <a:endParaRPr lang="zh-TW" altLang="en-US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文字方塊 7"/>
          <p:cNvSpPr txBox="1"/>
          <p:nvPr/>
        </p:nvSpPr>
        <p:spPr>
          <a:xfrm>
            <a:off x="4644008" y="1878796"/>
            <a:ext cx="22045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/>
              <a:t>A    </a:t>
            </a:r>
            <a:r>
              <a:rPr lang="en-US" altLang="zh-TW" sz="3200" dirty="0" err="1" smtClean="0"/>
              <a:t>A</a:t>
            </a:r>
            <a:r>
              <a:rPr lang="en-US" altLang="zh-TW" sz="3200" dirty="0" smtClean="0"/>
              <a:t>   G</a:t>
            </a:r>
            <a:endParaRPr lang="zh-TW" altLang="en-US" sz="32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3829789" y="2526868"/>
            <a:ext cx="5040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/>
              <a:t>A</a:t>
            </a:r>
          </a:p>
          <a:p>
            <a:r>
              <a:rPr lang="en-US" altLang="zh-TW" sz="3200" dirty="0" smtClean="0"/>
              <a:t>G</a:t>
            </a:r>
          </a:p>
          <a:p>
            <a:r>
              <a:rPr lang="en-US" altLang="zh-TW" sz="3200" dirty="0" smtClean="0"/>
              <a:t>T</a:t>
            </a:r>
          </a:p>
          <a:p>
            <a:r>
              <a:rPr lang="en-US" altLang="zh-TW" sz="3200" dirty="0" smtClean="0"/>
              <a:t>A</a:t>
            </a:r>
          </a:p>
          <a:p>
            <a:r>
              <a:rPr lang="en-US" altLang="zh-TW" sz="3200" dirty="0" smtClean="0"/>
              <a:t>C</a:t>
            </a:r>
            <a:endParaRPr lang="zh-TW" altLang="en-US" sz="3200" dirty="0"/>
          </a:p>
        </p:txBody>
      </p:sp>
      <p:graphicFrame>
        <p:nvGraphicFramePr>
          <p:cNvPr id="13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599872557"/>
              </p:ext>
            </p:extLst>
          </p:nvPr>
        </p:nvGraphicFramePr>
        <p:xfrm>
          <a:off x="7127055" y="4077072"/>
          <a:ext cx="1678316" cy="23857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9579"/>
                <a:gridCol w="419579"/>
                <a:gridCol w="419579"/>
                <a:gridCol w="419579"/>
              </a:tblGrid>
              <a:tr h="40149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0149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0149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0149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027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8951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6.5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7.0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文字方塊 13"/>
          <p:cNvSpPr txBox="1"/>
          <p:nvPr/>
        </p:nvSpPr>
        <p:spPr>
          <a:xfrm>
            <a:off x="7382049" y="3645024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A    </a:t>
            </a:r>
            <a:r>
              <a:rPr lang="en-US" altLang="zh-TW" sz="2400" dirty="0" err="1" smtClean="0"/>
              <a:t>A</a:t>
            </a:r>
            <a:r>
              <a:rPr lang="en-US" altLang="zh-TW" sz="2400" dirty="0" smtClean="0"/>
              <a:t>   G</a:t>
            </a:r>
            <a:endParaRPr lang="zh-TW" altLang="en-US" sz="24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6707650" y="4265512"/>
            <a:ext cx="50405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/>
              <a:t>A</a:t>
            </a:r>
          </a:p>
          <a:p>
            <a:r>
              <a:rPr lang="en-US" altLang="zh-TW" sz="2500" dirty="0" smtClean="0"/>
              <a:t>G</a:t>
            </a:r>
          </a:p>
          <a:p>
            <a:r>
              <a:rPr lang="en-US" altLang="zh-TW" sz="2500" dirty="0" smtClean="0"/>
              <a:t>T</a:t>
            </a:r>
          </a:p>
          <a:p>
            <a:r>
              <a:rPr lang="en-US" altLang="zh-TW" sz="2500" dirty="0" smtClean="0"/>
              <a:t>A</a:t>
            </a:r>
          </a:p>
          <a:p>
            <a:r>
              <a:rPr lang="en-US" altLang="zh-TW" sz="2500" dirty="0" smtClean="0"/>
              <a:t>C</a:t>
            </a:r>
            <a:endParaRPr lang="zh-TW" altLang="en-US" sz="2500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7382931" y="476672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A    </a:t>
            </a:r>
            <a:r>
              <a:rPr lang="en-US" altLang="zh-TW" sz="2400" dirty="0" err="1" smtClean="0"/>
              <a:t>A</a:t>
            </a:r>
            <a:r>
              <a:rPr lang="en-US" altLang="zh-TW" sz="2400" dirty="0" smtClean="0"/>
              <a:t>   G</a:t>
            </a:r>
            <a:endParaRPr lang="zh-TW" altLang="en-US" sz="2400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6746781" y="1124744"/>
            <a:ext cx="50405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/>
              <a:t>A</a:t>
            </a:r>
          </a:p>
          <a:p>
            <a:r>
              <a:rPr lang="en-US" altLang="zh-TW" sz="2500" dirty="0" smtClean="0"/>
              <a:t>G</a:t>
            </a:r>
          </a:p>
          <a:p>
            <a:r>
              <a:rPr lang="en-US" altLang="zh-TW" sz="2500" dirty="0" smtClean="0"/>
              <a:t>T</a:t>
            </a:r>
          </a:p>
          <a:p>
            <a:r>
              <a:rPr lang="en-US" altLang="zh-TW" sz="2500" dirty="0" smtClean="0"/>
              <a:t>A</a:t>
            </a:r>
          </a:p>
          <a:p>
            <a:r>
              <a:rPr lang="en-US" altLang="zh-TW" sz="2500" dirty="0" smtClean="0"/>
              <a:t>C</a:t>
            </a:r>
            <a:endParaRPr lang="zh-TW" altLang="en-US" sz="2500" dirty="0"/>
          </a:p>
        </p:txBody>
      </p:sp>
      <p:pic>
        <p:nvPicPr>
          <p:cNvPr id="18" name="圖片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8481" y="1311610"/>
            <a:ext cx="3630328" cy="4666828"/>
          </a:xfrm>
          <a:prstGeom prst="rect">
            <a:avLst/>
          </a:prstGeom>
        </p:spPr>
      </p:pic>
      <p:sp>
        <p:nvSpPr>
          <p:cNvPr id="19" name="矩形 18"/>
          <p:cNvSpPr/>
          <p:nvPr/>
        </p:nvSpPr>
        <p:spPr>
          <a:xfrm>
            <a:off x="4932040" y="4378786"/>
            <a:ext cx="1524490" cy="36004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矩形 19"/>
          <p:cNvSpPr/>
          <p:nvPr/>
        </p:nvSpPr>
        <p:spPr>
          <a:xfrm>
            <a:off x="4396217" y="4858749"/>
            <a:ext cx="426087" cy="36004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橢圓 3"/>
          <p:cNvSpPr/>
          <p:nvPr/>
        </p:nvSpPr>
        <p:spPr>
          <a:xfrm>
            <a:off x="4351847" y="4265512"/>
            <a:ext cx="535823" cy="473314"/>
          </a:xfrm>
          <a:prstGeom prst="ellipse">
            <a:avLst/>
          </a:prstGeom>
          <a:noFill/>
          <a:ln w="508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橢圓 20"/>
          <p:cNvSpPr/>
          <p:nvPr/>
        </p:nvSpPr>
        <p:spPr>
          <a:xfrm>
            <a:off x="7118253" y="6021288"/>
            <a:ext cx="410191" cy="430464"/>
          </a:xfrm>
          <a:prstGeom prst="ellipse">
            <a:avLst/>
          </a:prstGeom>
          <a:noFill/>
          <a:ln w="508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矩形 21"/>
          <p:cNvSpPr/>
          <p:nvPr/>
        </p:nvSpPr>
        <p:spPr>
          <a:xfrm>
            <a:off x="7596336" y="2526868"/>
            <a:ext cx="1152128" cy="293046"/>
          </a:xfrm>
          <a:prstGeom prst="rect">
            <a:avLst/>
          </a:prstGeom>
          <a:noFill/>
          <a:ln w="508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矩形 22"/>
          <p:cNvSpPr/>
          <p:nvPr/>
        </p:nvSpPr>
        <p:spPr>
          <a:xfrm>
            <a:off x="7181768" y="2924579"/>
            <a:ext cx="270552" cy="293046"/>
          </a:xfrm>
          <a:prstGeom prst="rect">
            <a:avLst/>
          </a:prstGeom>
          <a:noFill/>
          <a:ln w="508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4333845" y="3822891"/>
            <a:ext cx="5981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 smtClean="0">
                <a:solidFill>
                  <a:srgbClr val="0000FF"/>
                </a:solidFill>
              </a:rPr>
              <a:t>s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24" name="橢圓 23"/>
          <p:cNvSpPr/>
          <p:nvPr/>
        </p:nvSpPr>
        <p:spPr>
          <a:xfrm>
            <a:off x="4351847" y="4802112"/>
            <a:ext cx="535823" cy="473314"/>
          </a:xfrm>
          <a:prstGeom prst="ellipse">
            <a:avLst/>
          </a:prstGeom>
          <a:noFill/>
          <a:ln w="508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4273932" y="5157192"/>
            <a:ext cx="5981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 smtClean="0">
                <a:solidFill>
                  <a:srgbClr val="00FF00"/>
                </a:solidFill>
              </a:rPr>
              <a:t>c</a:t>
            </a:r>
            <a:endParaRPr lang="zh-TW" altLang="en-US" sz="2800" b="1" dirty="0">
              <a:solidFill>
                <a:srgbClr val="00FF00"/>
              </a:solidFill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6811893" y="6190142"/>
            <a:ext cx="5981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 smtClean="0">
                <a:solidFill>
                  <a:srgbClr val="0000FF"/>
                </a:solidFill>
              </a:rPr>
              <a:t>e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475656" y="4158315"/>
            <a:ext cx="1584176" cy="216024"/>
          </a:xfrm>
          <a:prstGeom prst="rect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5401348" y="3830240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rgbClr val="FF0000"/>
                </a:solidFill>
              </a:rPr>
              <a:t>CC</a:t>
            </a:r>
            <a:endParaRPr lang="zh-TW" alt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7886987" y="1999251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chemeClr val="accent6">
                    <a:lumMod val="50000"/>
                  </a:schemeClr>
                </a:solidFill>
              </a:rPr>
              <a:t>DD</a:t>
            </a:r>
            <a:endParaRPr lang="zh-TW" alt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3" name="文字方塊 32"/>
          <p:cNvSpPr txBox="1"/>
          <p:nvPr/>
        </p:nvSpPr>
        <p:spPr>
          <a:xfrm>
            <a:off x="2373858" y="2848293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t = 4.5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1" name="文字方塊 30"/>
          <p:cNvSpPr txBox="1"/>
          <p:nvPr/>
        </p:nvSpPr>
        <p:spPr>
          <a:xfrm>
            <a:off x="188481" y="307817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i = 5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4" name="文字方塊 33"/>
          <p:cNvSpPr txBox="1"/>
          <p:nvPr/>
        </p:nvSpPr>
        <p:spPr>
          <a:xfrm>
            <a:off x="188481" y="3899835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j</a:t>
            </a:r>
            <a:r>
              <a:rPr lang="en-US" altLang="zh-TW" dirty="0" smtClean="0">
                <a:solidFill>
                  <a:srgbClr val="FF0000"/>
                </a:solidFill>
              </a:rPr>
              <a:t> = 1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5" name="文字方塊 34"/>
          <p:cNvSpPr txBox="1"/>
          <p:nvPr/>
        </p:nvSpPr>
        <p:spPr>
          <a:xfrm>
            <a:off x="467544" y="679593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g</a:t>
            </a:r>
            <a:r>
              <a:rPr lang="en-US" altLang="zh-TW" dirty="0" smtClean="0">
                <a:solidFill>
                  <a:srgbClr val="FF0000"/>
                </a:solidFill>
              </a:rPr>
              <a:t> = 2.0     h = 0.5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1475655" y="4310715"/>
            <a:ext cx="2343153" cy="216024"/>
          </a:xfrm>
          <a:prstGeom prst="rect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橢圓 2"/>
          <p:cNvSpPr/>
          <p:nvPr/>
        </p:nvSpPr>
        <p:spPr>
          <a:xfrm>
            <a:off x="4887670" y="4284803"/>
            <a:ext cx="469308" cy="461372"/>
          </a:xfrm>
          <a:prstGeom prst="ellipse">
            <a:avLst/>
          </a:prstGeom>
          <a:noFill/>
          <a:ln w="508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橢圓 38"/>
          <p:cNvSpPr/>
          <p:nvPr/>
        </p:nvSpPr>
        <p:spPr>
          <a:xfrm>
            <a:off x="7525317" y="2442705"/>
            <a:ext cx="469308" cy="461372"/>
          </a:xfrm>
          <a:prstGeom prst="ellipse">
            <a:avLst/>
          </a:prstGeom>
          <a:noFill/>
          <a:ln w="508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矩形 39"/>
          <p:cNvSpPr/>
          <p:nvPr/>
        </p:nvSpPr>
        <p:spPr>
          <a:xfrm>
            <a:off x="7181767" y="2916095"/>
            <a:ext cx="756867" cy="293046"/>
          </a:xfrm>
          <a:prstGeom prst="rect">
            <a:avLst/>
          </a:prstGeom>
          <a:noFill/>
          <a:ln w="508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矩形 40"/>
          <p:cNvSpPr/>
          <p:nvPr/>
        </p:nvSpPr>
        <p:spPr>
          <a:xfrm>
            <a:off x="7994624" y="2521125"/>
            <a:ext cx="753839" cy="293046"/>
          </a:xfrm>
          <a:prstGeom prst="rect">
            <a:avLst/>
          </a:prstGeom>
          <a:noFill/>
          <a:ln w="508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3957699" y="1942093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rgbClr val="FF0000"/>
                </a:solidFill>
              </a:rPr>
              <a:t>C</a:t>
            </a:r>
            <a:endParaRPr lang="zh-TW" altLang="en-US" sz="3200" b="1" dirty="0">
              <a:solidFill>
                <a:srgbClr val="FF0000"/>
              </a:solidFill>
            </a:endParaRPr>
          </a:p>
        </p:txBody>
      </p:sp>
      <p:sp>
        <p:nvSpPr>
          <p:cNvPr id="43" name="文字方塊 42"/>
          <p:cNvSpPr txBox="1"/>
          <p:nvPr/>
        </p:nvSpPr>
        <p:spPr>
          <a:xfrm>
            <a:off x="6833665" y="464150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chemeClr val="accent6">
                    <a:lumMod val="50000"/>
                  </a:schemeClr>
                </a:solidFill>
              </a:rPr>
              <a:t>D</a:t>
            </a:r>
            <a:endParaRPr lang="zh-TW" alt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4" name="文字方塊 43"/>
          <p:cNvSpPr txBox="1"/>
          <p:nvPr/>
        </p:nvSpPr>
        <p:spPr>
          <a:xfrm>
            <a:off x="6855630" y="3583468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rgbClr val="0000FF"/>
                </a:solidFill>
              </a:rPr>
              <a:t>I</a:t>
            </a:r>
            <a:endParaRPr lang="zh-TW" altLang="en-US" sz="3200" b="1" dirty="0">
              <a:solidFill>
                <a:srgbClr val="0000FF"/>
              </a:solidFill>
            </a:endParaRPr>
          </a:p>
        </p:txBody>
      </p:sp>
      <p:sp>
        <p:nvSpPr>
          <p:cNvPr id="45" name="橢圓 44"/>
          <p:cNvSpPr/>
          <p:nvPr/>
        </p:nvSpPr>
        <p:spPr>
          <a:xfrm>
            <a:off x="4374606" y="4802112"/>
            <a:ext cx="469308" cy="461372"/>
          </a:xfrm>
          <a:prstGeom prst="ellipse">
            <a:avLst/>
          </a:prstGeom>
          <a:noFill/>
          <a:ln w="508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橢圓 45"/>
          <p:cNvSpPr/>
          <p:nvPr/>
        </p:nvSpPr>
        <p:spPr>
          <a:xfrm>
            <a:off x="7085767" y="5990380"/>
            <a:ext cx="469308" cy="461372"/>
          </a:xfrm>
          <a:prstGeom prst="ellipse">
            <a:avLst/>
          </a:prstGeom>
          <a:noFill/>
          <a:ln w="508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978354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44444E-6 L 0.04601 0.00255 " pathEditMode="fixed" rAng="0" ptsTypes="AA">
                                      <p:cBhvr>
                                        <p:cTn id="40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2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7.40741E-7 L 0.04566 0.00023 " pathEditMode="fixed" rAng="0" ptsTypes="AA">
                                      <p:cBhvr>
                                        <p:cTn id="4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74" y="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7.40741E-7 L 0.05313 0.01065 " pathEditMode="fixed" rAng="0" ptsTypes="AA">
                                      <p:cBhvr>
                                        <p:cTn id="5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6" y="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4.81481E-6 L -0.00208 0.05764 " pathEditMode="fixed" rAng="0" ptsTypes="AA">
                                      <p:cBhvr>
                                        <p:cTn id="94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2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6" grpId="0"/>
      <p:bldP spid="29" grpId="0" animBg="1"/>
      <p:bldP spid="38" grpId="0" animBg="1"/>
      <p:bldP spid="3" grpId="0" animBg="1"/>
      <p:bldP spid="3" grpId="1" animBg="1"/>
      <p:bldP spid="39" grpId="0" animBg="1"/>
      <p:bldP spid="39" grpId="1" animBg="1"/>
      <p:bldP spid="39" grpId="2" animBg="1"/>
      <p:bldP spid="40" grpId="0" animBg="1"/>
      <p:bldP spid="41" grpId="0" animBg="1"/>
      <p:bldP spid="45" grpId="0" animBg="1"/>
      <p:bldP spid="45" grpId="1" animBg="1"/>
      <p:bldP spid="46" grpId="0" animBg="1"/>
      <p:bldP spid="46" grpId="1" animBg="1"/>
      <p:bldP spid="46" grpId="2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10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94907171"/>
              </p:ext>
            </p:extLst>
          </p:nvPr>
        </p:nvGraphicFramePr>
        <p:xfrm>
          <a:off x="7131411" y="908720"/>
          <a:ext cx="1656184" cy="23762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4046"/>
                <a:gridCol w="414046"/>
                <a:gridCol w="414046"/>
                <a:gridCol w="414046"/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4.0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4.5</a:t>
                      </a:r>
                      <a:endParaRPr lang="zh-TW" altLang="en-US" sz="1400" b="1" dirty="0"/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*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4.0</a:t>
                      </a:r>
                      <a:endParaRPr lang="zh-TW" altLang="en-US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89388877"/>
              </p:ext>
            </p:extLst>
          </p:nvPr>
        </p:nvGraphicFramePr>
        <p:xfrm>
          <a:off x="4333845" y="2382852"/>
          <a:ext cx="2160240" cy="28803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0060"/>
                <a:gridCol w="540060"/>
                <a:gridCol w="540060"/>
                <a:gridCol w="540060"/>
              </a:tblGrid>
              <a:tr h="4847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847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847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847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711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4.0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3.5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3.0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4.5</a:t>
                      </a:r>
                      <a:endParaRPr lang="zh-TW" altLang="en-US" sz="2000" b="1" dirty="0"/>
                    </a:p>
                  </a:txBody>
                  <a:tcPr/>
                </a:tc>
              </a:tr>
              <a:tr h="47025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4.5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4.0</a:t>
                      </a:r>
                      <a:endParaRPr lang="zh-TW" altLang="en-US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文字方塊 7"/>
          <p:cNvSpPr txBox="1"/>
          <p:nvPr/>
        </p:nvSpPr>
        <p:spPr>
          <a:xfrm>
            <a:off x="4644008" y="1878796"/>
            <a:ext cx="22045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/>
              <a:t>A    </a:t>
            </a:r>
            <a:r>
              <a:rPr lang="en-US" altLang="zh-TW" sz="3200" dirty="0" err="1" smtClean="0"/>
              <a:t>A</a:t>
            </a:r>
            <a:r>
              <a:rPr lang="en-US" altLang="zh-TW" sz="3200" dirty="0" smtClean="0"/>
              <a:t>   G</a:t>
            </a:r>
            <a:endParaRPr lang="zh-TW" altLang="en-US" sz="32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3829789" y="2526868"/>
            <a:ext cx="5040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/>
              <a:t>A</a:t>
            </a:r>
          </a:p>
          <a:p>
            <a:r>
              <a:rPr lang="en-US" altLang="zh-TW" sz="3200" dirty="0" smtClean="0"/>
              <a:t>G</a:t>
            </a:r>
          </a:p>
          <a:p>
            <a:r>
              <a:rPr lang="en-US" altLang="zh-TW" sz="3200" dirty="0" smtClean="0"/>
              <a:t>T</a:t>
            </a:r>
          </a:p>
          <a:p>
            <a:r>
              <a:rPr lang="en-US" altLang="zh-TW" sz="3200" dirty="0" smtClean="0"/>
              <a:t>A</a:t>
            </a:r>
          </a:p>
          <a:p>
            <a:r>
              <a:rPr lang="en-US" altLang="zh-TW" sz="3200" dirty="0" smtClean="0"/>
              <a:t>C</a:t>
            </a:r>
            <a:endParaRPr lang="zh-TW" altLang="en-US" sz="3200" dirty="0"/>
          </a:p>
        </p:txBody>
      </p:sp>
      <p:graphicFrame>
        <p:nvGraphicFramePr>
          <p:cNvPr id="13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03304432"/>
              </p:ext>
            </p:extLst>
          </p:nvPr>
        </p:nvGraphicFramePr>
        <p:xfrm>
          <a:off x="7127055" y="4077072"/>
          <a:ext cx="1678316" cy="23857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9579"/>
                <a:gridCol w="419579"/>
                <a:gridCol w="419579"/>
                <a:gridCol w="419579"/>
              </a:tblGrid>
              <a:tr h="40149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0149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0149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0149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027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8951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7.0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文字方塊 13"/>
          <p:cNvSpPr txBox="1"/>
          <p:nvPr/>
        </p:nvSpPr>
        <p:spPr>
          <a:xfrm>
            <a:off x="7382049" y="3645024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A    </a:t>
            </a:r>
            <a:r>
              <a:rPr lang="en-US" altLang="zh-TW" sz="2400" dirty="0" err="1" smtClean="0"/>
              <a:t>A</a:t>
            </a:r>
            <a:r>
              <a:rPr lang="en-US" altLang="zh-TW" sz="2400" dirty="0" smtClean="0"/>
              <a:t>   G</a:t>
            </a:r>
            <a:endParaRPr lang="zh-TW" altLang="en-US" sz="24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6707650" y="4265512"/>
            <a:ext cx="50405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/>
              <a:t>A</a:t>
            </a:r>
          </a:p>
          <a:p>
            <a:r>
              <a:rPr lang="en-US" altLang="zh-TW" sz="2500" dirty="0" smtClean="0"/>
              <a:t>G</a:t>
            </a:r>
          </a:p>
          <a:p>
            <a:r>
              <a:rPr lang="en-US" altLang="zh-TW" sz="2500" dirty="0" smtClean="0"/>
              <a:t>T</a:t>
            </a:r>
          </a:p>
          <a:p>
            <a:r>
              <a:rPr lang="en-US" altLang="zh-TW" sz="2500" dirty="0" smtClean="0"/>
              <a:t>A</a:t>
            </a:r>
          </a:p>
          <a:p>
            <a:r>
              <a:rPr lang="en-US" altLang="zh-TW" sz="2500" dirty="0" smtClean="0"/>
              <a:t>C</a:t>
            </a:r>
            <a:endParaRPr lang="zh-TW" altLang="en-US" sz="2500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7382931" y="476672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A    </a:t>
            </a:r>
            <a:r>
              <a:rPr lang="en-US" altLang="zh-TW" sz="2400" dirty="0" err="1" smtClean="0"/>
              <a:t>A</a:t>
            </a:r>
            <a:r>
              <a:rPr lang="en-US" altLang="zh-TW" sz="2400" dirty="0" smtClean="0"/>
              <a:t>   G</a:t>
            </a:r>
            <a:endParaRPr lang="zh-TW" altLang="en-US" sz="2400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6746781" y="1124744"/>
            <a:ext cx="50405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/>
              <a:t>A</a:t>
            </a:r>
          </a:p>
          <a:p>
            <a:r>
              <a:rPr lang="en-US" altLang="zh-TW" sz="2500" dirty="0" smtClean="0"/>
              <a:t>G</a:t>
            </a:r>
          </a:p>
          <a:p>
            <a:r>
              <a:rPr lang="en-US" altLang="zh-TW" sz="2500" dirty="0" smtClean="0"/>
              <a:t>T</a:t>
            </a:r>
          </a:p>
          <a:p>
            <a:r>
              <a:rPr lang="en-US" altLang="zh-TW" sz="2500" dirty="0" smtClean="0"/>
              <a:t>A</a:t>
            </a:r>
          </a:p>
          <a:p>
            <a:r>
              <a:rPr lang="en-US" altLang="zh-TW" sz="2500" dirty="0" smtClean="0"/>
              <a:t>C</a:t>
            </a:r>
            <a:endParaRPr lang="zh-TW" altLang="en-US" sz="2500" dirty="0"/>
          </a:p>
        </p:txBody>
      </p:sp>
      <p:pic>
        <p:nvPicPr>
          <p:cNvPr id="18" name="圖片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8481" y="1311610"/>
            <a:ext cx="3630328" cy="4666828"/>
          </a:xfrm>
          <a:prstGeom prst="rect">
            <a:avLst/>
          </a:prstGeom>
        </p:spPr>
      </p:pic>
      <p:sp>
        <p:nvSpPr>
          <p:cNvPr id="19" name="矩形 18"/>
          <p:cNvSpPr/>
          <p:nvPr/>
        </p:nvSpPr>
        <p:spPr>
          <a:xfrm>
            <a:off x="4932040" y="4378786"/>
            <a:ext cx="1524490" cy="36004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矩形 19"/>
          <p:cNvSpPr/>
          <p:nvPr/>
        </p:nvSpPr>
        <p:spPr>
          <a:xfrm>
            <a:off x="4396217" y="4858749"/>
            <a:ext cx="426087" cy="36004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橢圓 3"/>
          <p:cNvSpPr/>
          <p:nvPr/>
        </p:nvSpPr>
        <p:spPr>
          <a:xfrm>
            <a:off x="4351847" y="4265512"/>
            <a:ext cx="535823" cy="473314"/>
          </a:xfrm>
          <a:prstGeom prst="ellipse">
            <a:avLst/>
          </a:prstGeom>
          <a:noFill/>
          <a:ln w="508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4333845" y="3822891"/>
            <a:ext cx="5981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 smtClean="0">
                <a:solidFill>
                  <a:srgbClr val="0000FF"/>
                </a:solidFill>
              </a:rPr>
              <a:t>s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24" name="橢圓 23"/>
          <p:cNvSpPr/>
          <p:nvPr/>
        </p:nvSpPr>
        <p:spPr>
          <a:xfrm>
            <a:off x="4351847" y="4802112"/>
            <a:ext cx="535823" cy="473314"/>
          </a:xfrm>
          <a:prstGeom prst="ellipse">
            <a:avLst/>
          </a:prstGeom>
          <a:noFill/>
          <a:ln w="508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4273932" y="5157192"/>
            <a:ext cx="5981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 smtClean="0">
                <a:solidFill>
                  <a:srgbClr val="00FF00"/>
                </a:solidFill>
              </a:rPr>
              <a:t>c</a:t>
            </a:r>
            <a:endParaRPr lang="zh-TW" altLang="en-US" sz="2800" b="1" dirty="0">
              <a:solidFill>
                <a:srgbClr val="00FF00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5401348" y="3830240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rgbClr val="FF0000"/>
                </a:solidFill>
              </a:rPr>
              <a:t>CC</a:t>
            </a:r>
            <a:endParaRPr lang="zh-TW" alt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7886987" y="1999251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chemeClr val="accent6">
                    <a:lumMod val="50000"/>
                  </a:schemeClr>
                </a:solidFill>
              </a:rPr>
              <a:t>DD</a:t>
            </a:r>
            <a:endParaRPr lang="zh-TW" alt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3" name="文字方塊 32"/>
          <p:cNvSpPr txBox="1"/>
          <p:nvPr/>
        </p:nvSpPr>
        <p:spPr>
          <a:xfrm>
            <a:off x="2373858" y="2848293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t = 4.5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1" name="文字方塊 30"/>
          <p:cNvSpPr txBox="1"/>
          <p:nvPr/>
        </p:nvSpPr>
        <p:spPr>
          <a:xfrm>
            <a:off x="188481" y="307817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i = 5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4" name="文字方塊 33"/>
          <p:cNvSpPr txBox="1"/>
          <p:nvPr/>
        </p:nvSpPr>
        <p:spPr>
          <a:xfrm>
            <a:off x="188481" y="3899835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j</a:t>
            </a:r>
            <a:r>
              <a:rPr lang="en-US" altLang="zh-TW" dirty="0" smtClean="0">
                <a:solidFill>
                  <a:srgbClr val="FF0000"/>
                </a:solidFill>
              </a:rPr>
              <a:t> = 1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5" name="文字方塊 34"/>
          <p:cNvSpPr txBox="1"/>
          <p:nvPr/>
        </p:nvSpPr>
        <p:spPr>
          <a:xfrm>
            <a:off x="467544" y="679593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g</a:t>
            </a:r>
            <a:r>
              <a:rPr lang="en-US" altLang="zh-TW" dirty="0" smtClean="0">
                <a:solidFill>
                  <a:srgbClr val="FF0000"/>
                </a:solidFill>
              </a:rPr>
              <a:t> = 2.0     h = 0.5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6" name="橢圓 35"/>
          <p:cNvSpPr/>
          <p:nvPr/>
        </p:nvSpPr>
        <p:spPr>
          <a:xfrm>
            <a:off x="7528444" y="6026761"/>
            <a:ext cx="410191" cy="430464"/>
          </a:xfrm>
          <a:prstGeom prst="ellipse">
            <a:avLst/>
          </a:prstGeom>
          <a:noFill/>
          <a:ln w="508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文字方塊 36"/>
          <p:cNvSpPr txBox="1"/>
          <p:nvPr/>
        </p:nvSpPr>
        <p:spPr>
          <a:xfrm>
            <a:off x="7389453" y="6336755"/>
            <a:ext cx="5981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 smtClean="0">
                <a:solidFill>
                  <a:srgbClr val="0000FF"/>
                </a:solidFill>
              </a:rPr>
              <a:t>e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1475655" y="4510899"/>
            <a:ext cx="2088233" cy="216024"/>
          </a:xfrm>
          <a:prstGeom prst="rect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矩形 39"/>
          <p:cNvSpPr/>
          <p:nvPr/>
        </p:nvSpPr>
        <p:spPr>
          <a:xfrm>
            <a:off x="7181767" y="2916095"/>
            <a:ext cx="756867" cy="293046"/>
          </a:xfrm>
          <a:prstGeom prst="rect">
            <a:avLst/>
          </a:prstGeom>
          <a:noFill/>
          <a:ln w="508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矩形 40"/>
          <p:cNvSpPr/>
          <p:nvPr/>
        </p:nvSpPr>
        <p:spPr>
          <a:xfrm>
            <a:off x="7994624" y="2521125"/>
            <a:ext cx="753839" cy="293046"/>
          </a:xfrm>
          <a:prstGeom prst="rect">
            <a:avLst/>
          </a:prstGeom>
          <a:noFill/>
          <a:ln w="508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橢圓 41"/>
          <p:cNvSpPr/>
          <p:nvPr/>
        </p:nvSpPr>
        <p:spPr>
          <a:xfrm>
            <a:off x="7525317" y="2831932"/>
            <a:ext cx="469308" cy="461372"/>
          </a:xfrm>
          <a:prstGeom prst="ellipse">
            <a:avLst/>
          </a:prstGeom>
          <a:noFill/>
          <a:ln w="508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文字方塊 38"/>
          <p:cNvSpPr txBox="1"/>
          <p:nvPr/>
        </p:nvSpPr>
        <p:spPr>
          <a:xfrm>
            <a:off x="3957699" y="1942093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rgbClr val="FF0000"/>
                </a:solidFill>
              </a:rPr>
              <a:t>C</a:t>
            </a:r>
            <a:endParaRPr lang="zh-TW" altLang="en-US" sz="3200" b="1" dirty="0">
              <a:solidFill>
                <a:srgbClr val="FF0000"/>
              </a:solidFill>
            </a:endParaRPr>
          </a:p>
        </p:txBody>
      </p:sp>
      <p:sp>
        <p:nvSpPr>
          <p:cNvPr id="45" name="文字方塊 44"/>
          <p:cNvSpPr txBox="1"/>
          <p:nvPr/>
        </p:nvSpPr>
        <p:spPr>
          <a:xfrm>
            <a:off x="6833665" y="464150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chemeClr val="accent6">
                    <a:lumMod val="50000"/>
                  </a:schemeClr>
                </a:solidFill>
              </a:rPr>
              <a:t>D</a:t>
            </a:r>
            <a:endParaRPr lang="zh-TW" alt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6" name="文字方塊 45"/>
          <p:cNvSpPr txBox="1"/>
          <p:nvPr/>
        </p:nvSpPr>
        <p:spPr>
          <a:xfrm>
            <a:off x="6855630" y="3583468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rgbClr val="0000FF"/>
                </a:solidFill>
              </a:rPr>
              <a:t>I</a:t>
            </a:r>
            <a:endParaRPr lang="zh-TW" altLang="en-US" sz="3200" b="1" dirty="0">
              <a:solidFill>
                <a:srgbClr val="0000FF"/>
              </a:solidFill>
            </a:endParaRPr>
          </a:p>
        </p:txBody>
      </p:sp>
      <p:sp>
        <p:nvSpPr>
          <p:cNvPr id="47" name="橢圓 46"/>
          <p:cNvSpPr/>
          <p:nvPr/>
        </p:nvSpPr>
        <p:spPr>
          <a:xfrm>
            <a:off x="4374606" y="4269167"/>
            <a:ext cx="469308" cy="461372"/>
          </a:xfrm>
          <a:prstGeom prst="ellipse">
            <a:avLst/>
          </a:prstGeom>
          <a:noFill/>
          <a:ln w="508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8" name="橢圓 47"/>
          <p:cNvSpPr/>
          <p:nvPr/>
        </p:nvSpPr>
        <p:spPr>
          <a:xfrm>
            <a:off x="7518340" y="6007115"/>
            <a:ext cx="469308" cy="461372"/>
          </a:xfrm>
          <a:prstGeom prst="ellipse">
            <a:avLst/>
          </a:prstGeom>
          <a:noFill/>
          <a:ln w="508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281620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22222E-6 L -0.28559 0.28449 " pathEditMode="fixed" rAng="0" ptsTypes="AA">
                                      <p:cBhvr>
                                        <p:cTn id="5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88" y="142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22222E-6 L 0.05781 -0.0037 " pathEditMode="fixed" rAng="0" ptsTypes="AA">
                                      <p:cBhvr>
                                        <p:cTn id="6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82" y="-185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7037E-6 L 0.05521 0.00393 " pathEditMode="fixed" rAng="0" ptsTypes="AA">
                                      <p:cBhvr>
                                        <p:cTn id="6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60" y="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/>
      <p:bldP spid="42" grpId="0" animBg="1"/>
      <p:bldP spid="42" grpId="1" animBg="1"/>
      <p:bldP spid="42" grpId="2" animBg="1"/>
      <p:bldP spid="47" grpId="0" animBg="1"/>
      <p:bldP spid="47" grpId="1" animBg="1"/>
      <p:bldP spid="48" grpId="0" animBg="1"/>
      <p:bldP spid="48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10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69502824"/>
              </p:ext>
            </p:extLst>
          </p:nvPr>
        </p:nvGraphicFramePr>
        <p:xfrm>
          <a:off x="7131411" y="908720"/>
          <a:ext cx="1656184" cy="23762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4046"/>
                <a:gridCol w="414046"/>
                <a:gridCol w="414046"/>
                <a:gridCol w="414046"/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4.0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4.5</a:t>
                      </a:r>
                      <a:endParaRPr lang="zh-TW" altLang="en-US" sz="1400" b="1" dirty="0"/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*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4.0</a:t>
                      </a:r>
                      <a:endParaRPr lang="zh-TW" altLang="en-US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41356502"/>
              </p:ext>
            </p:extLst>
          </p:nvPr>
        </p:nvGraphicFramePr>
        <p:xfrm>
          <a:off x="4333845" y="2382852"/>
          <a:ext cx="2160240" cy="28803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0060"/>
                <a:gridCol w="540060"/>
                <a:gridCol w="540060"/>
                <a:gridCol w="540060"/>
              </a:tblGrid>
              <a:tr h="4847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847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847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847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711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4.0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3.5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3.0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4.5</a:t>
                      </a:r>
                      <a:endParaRPr lang="zh-TW" altLang="en-US" sz="2000" b="1" dirty="0"/>
                    </a:p>
                  </a:txBody>
                  <a:tcPr/>
                </a:tc>
              </a:tr>
              <a:tr h="47025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4.5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4.0</a:t>
                      </a:r>
                      <a:endParaRPr lang="zh-TW" altLang="en-US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文字方塊 7"/>
          <p:cNvSpPr txBox="1"/>
          <p:nvPr/>
        </p:nvSpPr>
        <p:spPr>
          <a:xfrm>
            <a:off x="4644008" y="1878796"/>
            <a:ext cx="22045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/>
              <a:t>A    </a:t>
            </a:r>
            <a:r>
              <a:rPr lang="en-US" altLang="zh-TW" sz="3200" dirty="0" err="1" smtClean="0"/>
              <a:t>A</a:t>
            </a:r>
            <a:r>
              <a:rPr lang="en-US" altLang="zh-TW" sz="3200" dirty="0" smtClean="0"/>
              <a:t>   G</a:t>
            </a:r>
            <a:endParaRPr lang="zh-TW" altLang="en-US" sz="32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3829789" y="2526868"/>
            <a:ext cx="5040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/>
              <a:t>A</a:t>
            </a:r>
          </a:p>
          <a:p>
            <a:r>
              <a:rPr lang="en-US" altLang="zh-TW" sz="3200" dirty="0" smtClean="0"/>
              <a:t>G</a:t>
            </a:r>
          </a:p>
          <a:p>
            <a:r>
              <a:rPr lang="en-US" altLang="zh-TW" sz="3200" dirty="0" smtClean="0"/>
              <a:t>T</a:t>
            </a:r>
          </a:p>
          <a:p>
            <a:r>
              <a:rPr lang="en-US" altLang="zh-TW" sz="3200" dirty="0" smtClean="0"/>
              <a:t>A</a:t>
            </a:r>
          </a:p>
          <a:p>
            <a:r>
              <a:rPr lang="en-US" altLang="zh-TW" sz="3200" dirty="0" smtClean="0"/>
              <a:t>C</a:t>
            </a:r>
            <a:endParaRPr lang="zh-TW" altLang="en-US" sz="3200" dirty="0"/>
          </a:p>
        </p:txBody>
      </p:sp>
      <p:graphicFrame>
        <p:nvGraphicFramePr>
          <p:cNvPr id="13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562047352"/>
              </p:ext>
            </p:extLst>
          </p:nvPr>
        </p:nvGraphicFramePr>
        <p:xfrm>
          <a:off x="7127055" y="4077072"/>
          <a:ext cx="1678316" cy="23857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9579"/>
                <a:gridCol w="419579"/>
                <a:gridCol w="419579"/>
                <a:gridCol w="419579"/>
              </a:tblGrid>
              <a:tr h="40149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0149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0149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0149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027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8951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7.0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文字方塊 13"/>
          <p:cNvSpPr txBox="1"/>
          <p:nvPr/>
        </p:nvSpPr>
        <p:spPr>
          <a:xfrm>
            <a:off x="7382049" y="3645024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A    </a:t>
            </a:r>
            <a:r>
              <a:rPr lang="en-US" altLang="zh-TW" sz="2400" dirty="0" err="1" smtClean="0"/>
              <a:t>A</a:t>
            </a:r>
            <a:r>
              <a:rPr lang="en-US" altLang="zh-TW" sz="2400" dirty="0" smtClean="0"/>
              <a:t>   G</a:t>
            </a:r>
            <a:endParaRPr lang="zh-TW" altLang="en-US" sz="24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6707650" y="4265512"/>
            <a:ext cx="50405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/>
              <a:t>A</a:t>
            </a:r>
          </a:p>
          <a:p>
            <a:r>
              <a:rPr lang="en-US" altLang="zh-TW" sz="2500" dirty="0" smtClean="0"/>
              <a:t>G</a:t>
            </a:r>
          </a:p>
          <a:p>
            <a:r>
              <a:rPr lang="en-US" altLang="zh-TW" sz="2500" dirty="0" smtClean="0"/>
              <a:t>T</a:t>
            </a:r>
          </a:p>
          <a:p>
            <a:r>
              <a:rPr lang="en-US" altLang="zh-TW" sz="2500" dirty="0" smtClean="0"/>
              <a:t>A</a:t>
            </a:r>
          </a:p>
          <a:p>
            <a:r>
              <a:rPr lang="en-US" altLang="zh-TW" sz="2500" dirty="0" smtClean="0"/>
              <a:t>C</a:t>
            </a:r>
            <a:endParaRPr lang="zh-TW" altLang="en-US" sz="2500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7382931" y="476672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A    </a:t>
            </a:r>
            <a:r>
              <a:rPr lang="en-US" altLang="zh-TW" sz="2400" dirty="0" err="1" smtClean="0"/>
              <a:t>A</a:t>
            </a:r>
            <a:r>
              <a:rPr lang="en-US" altLang="zh-TW" sz="2400" dirty="0" smtClean="0"/>
              <a:t>   G</a:t>
            </a:r>
            <a:endParaRPr lang="zh-TW" altLang="en-US" sz="2400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6746781" y="1124744"/>
            <a:ext cx="50405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/>
              <a:t>A</a:t>
            </a:r>
          </a:p>
          <a:p>
            <a:r>
              <a:rPr lang="en-US" altLang="zh-TW" sz="2500" dirty="0" smtClean="0"/>
              <a:t>G</a:t>
            </a:r>
          </a:p>
          <a:p>
            <a:r>
              <a:rPr lang="en-US" altLang="zh-TW" sz="2500" dirty="0" smtClean="0"/>
              <a:t>T</a:t>
            </a:r>
          </a:p>
          <a:p>
            <a:r>
              <a:rPr lang="en-US" altLang="zh-TW" sz="2500" dirty="0" smtClean="0"/>
              <a:t>A</a:t>
            </a:r>
          </a:p>
          <a:p>
            <a:r>
              <a:rPr lang="en-US" altLang="zh-TW" sz="2500" dirty="0" smtClean="0"/>
              <a:t>C</a:t>
            </a:r>
            <a:endParaRPr lang="zh-TW" altLang="en-US" sz="2500" dirty="0"/>
          </a:p>
        </p:txBody>
      </p:sp>
      <p:pic>
        <p:nvPicPr>
          <p:cNvPr id="18" name="圖片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8481" y="1311610"/>
            <a:ext cx="3630328" cy="4666828"/>
          </a:xfrm>
          <a:prstGeom prst="rect">
            <a:avLst/>
          </a:prstGeom>
        </p:spPr>
      </p:pic>
      <p:sp>
        <p:nvSpPr>
          <p:cNvPr id="19" name="矩形 18"/>
          <p:cNvSpPr/>
          <p:nvPr/>
        </p:nvSpPr>
        <p:spPr>
          <a:xfrm>
            <a:off x="4932040" y="4378786"/>
            <a:ext cx="1524490" cy="36004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矩形 19"/>
          <p:cNvSpPr/>
          <p:nvPr/>
        </p:nvSpPr>
        <p:spPr>
          <a:xfrm>
            <a:off x="4396217" y="4858749"/>
            <a:ext cx="426087" cy="36004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橢圓 3"/>
          <p:cNvSpPr/>
          <p:nvPr/>
        </p:nvSpPr>
        <p:spPr>
          <a:xfrm>
            <a:off x="4351847" y="4265512"/>
            <a:ext cx="535823" cy="473314"/>
          </a:xfrm>
          <a:prstGeom prst="ellipse">
            <a:avLst/>
          </a:prstGeom>
          <a:noFill/>
          <a:ln w="508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4333845" y="3822891"/>
            <a:ext cx="5981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 smtClean="0">
                <a:solidFill>
                  <a:srgbClr val="0000FF"/>
                </a:solidFill>
              </a:rPr>
              <a:t>s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5401348" y="3830240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rgbClr val="FF0000"/>
                </a:solidFill>
              </a:rPr>
              <a:t>CC</a:t>
            </a:r>
            <a:endParaRPr lang="zh-TW" alt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7886987" y="1999251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chemeClr val="accent6">
                    <a:lumMod val="50000"/>
                  </a:schemeClr>
                </a:solidFill>
              </a:rPr>
              <a:t>DD</a:t>
            </a:r>
            <a:endParaRPr lang="zh-TW" alt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3" name="文字方塊 32"/>
          <p:cNvSpPr txBox="1"/>
          <p:nvPr/>
        </p:nvSpPr>
        <p:spPr>
          <a:xfrm>
            <a:off x="2373858" y="2848293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t = 4.5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1" name="文字方塊 30"/>
          <p:cNvSpPr txBox="1"/>
          <p:nvPr/>
        </p:nvSpPr>
        <p:spPr>
          <a:xfrm>
            <a:off x="188481" y="307817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i = 5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4" name="文字方塊 33"/>
          <p:cNvSpPr txBox="1"/>
          <p:nvPr/>
        </p:nvSpPr>
        <p:spPr>
          <a:xfrm>
            <a:off x="188481" y="3899835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j</a:t>
            </a:r>
            <a:r>
              <a:rPr lang="en-US" altLang="zh-TW" dirty="0" smtClean="0">
                <a:solidFill>
                  <a:srgbClr val="FF0000"/>
                </a:solidFill>
              </a:rPr>
              <a:t> = 1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5" name="文字方塊 34"/>
          <p:cNvSpPr txBox="1"/>
          <p:nvPr/>
        </p:nvSpPr>
        <p:spPr>
          <a:xfrm>
            <a:off x="467544" y="679593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g</a:t>
            </a:r>
            <a:r>
              <a:rPr lang="en-US" altLang="zh-TW" dirty="0" smtClean="0">
                <a:solidFill>
                  <a:srgbClr val="FF0000"/>
                </a:solidFill>
              </a:rPr>
              <a:t> = 2.0     h = 0.5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6" name="橢圓 35"/>
          <p:cNvSpPr/>
          <p:nvPr/>
        </p:nvSpPr>
        <p:spPr>
          <a:xfrm>
            <a:off x="7528444" y="6026761"/>
            <a:ext cx="410191" cy="430464"/>
          </a:xfrm>
          <a:prstGeom prst="ellipse">
            <a:avLst/>
          </a:prstGeom>
          <a:noFill/>
          <a:ln w="508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文字方塊 36"/>
          <p:cNvSpPr txBox="1"/>
          <p:nvPr/>
        </p:nvSpPr>
        <p:spPr>
          <a:xfrm>
            <a:off x="7389453" y="6336755"/>
            <a:ext cx="5981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 smtClean="0">
                <a:solidFill>
                  <a:srgbClr val="0000FF"/>
                </a:solidFill>
              </a:rPr>
              <a:t>e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1475655" y="4715698"/>
            <a:ext cx="792090" cy="216024"/>
          </a:xfrm>
          <a:prstGeom prst="rect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矩形 39"/>
          <p:cNvSpPr/>
          <p:nvPr/>
        </p:nvSpPr>
        <p:spPr>
          <a:xfrm>
            <a:off x="7181767" y="2916095"/>
            <a:ext cx="756867" cy="293046"/>
          </a:xfrm>
          <a:prstGeom prst="rect">
            <a:avLst/>
          </a:prstGeom>
          <a:noFill/>
          <a:ln w="508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矩形 40"/>
          <p:cNvSpPr/>
          <p:nvPr/>
        </p:nvSpPr>
        <p:spPr>
          <a:xfrm>
            <a:off x="7994624" y="2521125"/>
            <a:ext cx="753839" cy="293046"/>
          </a:xfrm>
          <a:prstGeom prst="rect">
            <a:avLst/>
          </a:prstGeom>
          <a:noFill/>
          <a:ln w="508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3" name="橢圓 42"/>
          <p:cNvSpPr/>
          <p:nvPr/>
        </p:nvSpPr>
        <p:spPr>
          <a:xfrm>
            <a:off x="4872127" y="4772977"/>
            <a:ext cx="535823" cy="473314"/>
          </a:xfrm>
          <a:prstGeom prst="ellipse">
            <a:avLst/>
          </a:prstGeom>
          <a:noFill/>
          <a:ln w="508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文字方塊 43"/>
          <p:cNvSpPr txBox="1"/>
          <p:nvPr/>
        </p:nvSpPr>
        <p:spPr>
          <a:xfrm>
            <a:off x="4932040" y="5188839"/>
            <a:ext cx="5981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 smtClean="0">
                <a:solidFill>
                  <a:srgbClr val="00FF00"/>
                </a:solidFill>
              </a:rPr>
              <a:t>c</a:t>
            </a:r>
            <a:endParaRPr lang="zh-TW" altLang="en-US" sz="2800" b="1" dirty="0">
              <a:solidFill>
                <a:srgbClr val="00FF00"/>
              </a:solidFill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1475655" y="4901622"/>
            <a:ext cx="792090" cy="216024"/>
          </a:xfrm>
          <a:prstGeom prst="rect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7" name="矩形 46"/>
          <p:cNvSpPr/>
          <p:nvPr/>
        </p:nvSpPr>
        <p:spPr>
          <a:xfrm>
            <a:off x="4396217" y="4854020"/>
            <a:ext cx="967871" cy="36004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8" name="矩形 47"/>
          <p:cNvSpPr/>
          <p:nvPr/>
        </p:nvSpPr>
        <p:spPr>
          <a:xfrm>
            <a:off x="5470322" y="4383770"/>
            <a:ext cx="986208" cy="36004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3957699" y="1942093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rgbClr val="FF0000"/>
                </a:solidFill>
              </a:rPr>
              <a:t>C</a:t>
            </a:r>
            <a:endParaRPr lang="zh-TW" altLang="en-US" sz="3200" b="1" dirty="0">
              <a:solidFill>
                <a:srgbClr val="FF0000"/>
              </a:solidFill>
            </a:endParaRPr>
          </a:p>
        </p:txBody>
      </p:sp>
      <p:sp>
        <p:nvSpPr>
          <p:cNvPr id="49" name="文字方塊 48"/>
          <p:cNvSpPr txBox="1"/>
          <p:nvPr/>
        </p:nvSpPr>
        <p:spPr>
          <a:xfrm>
            <a:off x="6833665" y="464150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chemeClr val="accent6">
                    <a:lumMod val="50000"/>
                  </a:schemeClr>
                </a:solidFill>
              </a:rPr>
              <a:t>D</a:t>
            </a:r>
            <a:endParaRPr lang="zh-TW" alt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0" name="文字方塊 49"/>
          <p:cNvSpPr txBox="1"/>
          <p:nvPr/>
        </p:nvSpPr>
        <p:spPr>
          <a:xfrm>
            <a:off x="6855630" y="3583468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rgbClr val="0000FF"/>
                </a:solidFill>
              </a:rPr>
              <a:t>I</a:t>
            </a:r>
            <a:endParaRPr lang="zh-TW" altLang="en-US" sz="32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2746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48148E-6 L 0.05781 0.00093 " pathEditMode="fixed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82" y="4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85185E-6 L 0.04861 -0.00116 " pathEditMode="fixed" rAng="0" ptsTypes="AA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1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4" grpId="0" animBg="1"/>
      <p:bldP spid="6" grpId="0"/>
      <p:bldP spid="38" grpId="0" animBg="1"/>
      <p:bldP spid="46" grpId="0" animBg="1"/>
      <p:bldP spid="47" grpId="0" animBg="1"/>
      <p:bldP spid="4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10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59372432"/>
              </p:ext>
            </p:extLst>
          </p:nvPr>
        </p:nvGraphicFramePr>
        <p:xfrm>
          <a:off x="7131411" y="908720"/>
          <a:ext cx="1656184" cy="23762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4046"/>
                <a:gridCol w="414046"/>
                <a:gridCol w="414046"/>
                <a:gridCol w="414046"/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*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4.0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4.5</a:t>
                      </a:r>
                      <a:endParaRPr lang="zh-TW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5.0</a:t>
                      </a:r>
                      <a:endParaRPr lang="zh-TW" altLang="en-US" sz="1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97683051"/>
              </p:ext>
            </p:extLst>
          </p:nvPr>
        </p:nvGraphicFramePr>
        <p:xfrm>
          <a:off x="4333845" y="2382852"/>
          <a:ext cx="2160240" cy="28803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0060"/>
                <a:gridCol w="540060"/>
                <a:gridCol w="540060"/>
                <a:gridCol w="540060"/>
              </a:tblGrid>
              <a:tr h="4847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847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847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8472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711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3.0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4.5</a:t>
                      </a:r>
                      <a:endParaRPr lang="zh-TW" alt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7025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4.5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4.0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4.5</a:t>
                      </a:r>
                      <a:endParaRPr lang="zh-TW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4.0</a:t>
                      </a:r>
                      <a:endParaRPr lang="zh-TW" altLang="en-US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文字方塊 7"/>
          <p:cNvSpPr txBox="1"/>
          <p:nvPr/>
        </p:nvSpPr>
        <p:spPr>
          <a:xfrm>
            <a:off x="4644008" y="1878796"/>
            <a:ext cx="22045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/>
              <a:t>A    </a:t>
            </a:r>
            <a:r>
              <a:rPr lang="en-US" altLang="zh-TW" sz="3200" dirty="0" err="1" smtClean="0"/>
              <a:t>A</a:t>
            </a:r>
            <a:r>
              <a:rPr lang="en-US" altLang="zh-TW" sz="3200" dirty="0" smtClean="0"/>
              <a:t>   G</a:t>
            </a:r>
            <a:endParaRPr lang="zh-TW" altLang="en-US" sz="32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3829789" y="2526868"/>
            <a:ext cx="5040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/>
              <a:t>A</a:t>
            </a:r>
          </a:p>
          <a:p>
            <a:r>
              <a:rPr lang="en-US" altLang="zh-TW" sz="3200" dirty="0" smtClean="0"/>
              <a:t>G</a:t>
            </a:r>
          </a:p>
          <a:p>
            <a:r>
              <a:rPr lang="en-US" altLang="zh-TW" sz="3200" dirty="0" smtClean="0"/>
              <a:t>T</a:t>
            </a:r>
          </a:p>
          <a:p>
            <a:r>
              <a:rPr lang="en-US" altLang="zh-TW" sz="3200" dirty="0" smtClean="0"/>
              <a:t>A</a:t>
            </a:r>
          </a:p>
          <a:p>
            <a:r>
              <a:rPr lang="en-US" altLang="zh-TW" sz="3200" dirty="0" smtClean="0"/>
              <a:t>C</a:t>
            </a:r>
            <a:endParaRPr lang="zh-TW" altLang="en-US" sz="3200" dirty="0"/>
          </a:p>
        </p:txBody>
      </p:sp>
      <p:graphicFrame>
        <p:nvGraphicFramePr>
          <p:cNvPr id="13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655973384"/>
              </p:ext>
            </p:extLst>
          </p:nvPr>
        </p:nvGraphicFramePr>
        <p:xfrm>
          <a:off x="7127055" y="4077072"/>
          <a:ext cx="1678316" cy="23857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9579"/>
                <a:gridCol w="419579"/>
                <a:gridCol w="419579"/>
                <a:gridCol w="419579"/>
              </a:tblGrid>
              <a:tr h="40149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*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0149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0149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0149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027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8951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7.0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6.5</a:t>
                      </a:r>
                      <a:endParaRPr lang="zh-TW" alt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7.0</a:t>
                      </a:r>
                      <a:endParaRPr lang="zh-TW" altLang="en-US" sz="1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文字方塊 13"/>
          <p:cNvSpPr txBox="1"/>
          <p:nvPr/>
        </p:nvSpPr>
        <p:spPr>
          <a:xfrm>
            <a:off x="7382049" y="3645024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A    </a:t>
            </a:r>
            <a:r>
              <a:rPr lang="en-US" altLang="zh-TW" sz="2400" dirty="0" err="1" smtClean="0"/>
              <a:t>A</a:t>
            </a:r>
            <a:r>
              <a:rPr lang="en-US" altLang="zh-TW" sz="2400" dirty="0" smtClean="0"/>
              <a:t>   G</a:t>
            </a:r>
            <a:endParaRPr lang="zh-TW" altLang="en-US" sz="24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6707650" y="4265512"/>
            <a:ext cx="50405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/>
              <a:t>A</a:t>
            </a:r>
          </a:p>
          <a:p>
            <a:r>
              <a:rPr lang="en-US" altLang="zh-TW" sz="2500" dirty="0" smtClean="0"/>
              <a:t>G</a:t>
            </a:r>
          </a:p>
          <a:p>
            <a:r>
              <a:rPr lang="en-US" altLang="zh-TW" sz="2500" dirty="0" smtClean="0"/>
              <a:t>T</a:t>
            </a:r>
          </a:p>
          <a:p>
            <a:r>
              <a:rPr lang="en-US" altLang="zh-TW" sz="2500" dirty="0" smtClean="0"/>
              <a:t>A</a:t>
            </a:r>
          </a:p>
          <a:p>
            <a:r>
              <a:rPr lang="en-US" altLang="zh-TW" sz="2500" dirty="0" smtClean="0"/>
              <a:t>C</a:t>
            </a:r>
            <a:endParaRPr lang="zh-TW" altLang="en-US" sz="2500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7382931" y="476672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A    </a:t>
            </a:r>
            <a:r>
              <a:rPr lang="en-US" altLang="zh-TW" sz="2400" dirty="0" err="1" smtClean="0"/>
              <a:t>A</a:t>
            </a:r>
            <a:r>
              <a:rPr lang="en-US" altLang="zh-TW" sz="2400" dirty="0" smtClean="0"/>
              <a:t>   G</a:t>
            </a:r>
            <a:endParaRPr lang="zh-TW" altLang="en-US" sz="2400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6746781" y="1124744"/>
            <a:ext cx="50405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500" dirty="0" smtClean="0"/>
              <a:t>A</a:t>
            </a:r>
          </a:p>
          <a:p>
            <a:r>
              <a:rPr lang="en-US" altLang="zh-TW" sz="2500" dirty="0" smtClean="0"/>
              <a:t>G</a:t>
            </a:r>
          </a:p>
          <a:p>
            <a:r>
              <a:rPr lang="en-US" altLang="zh-TW" sz="2500" dirty="0" smtClean="0"/>
              <a:t>T</a:t>
            </a:r>
          </a:p>
          <a:p>
            <a:r>
              <a:rPr lang="en-US" altLang="zh-TW" sz="2500" dirty="0" smtClean="0"/>
              <a:t>A</a:t>
            </a:r>
          </a:p>
          <a:p>
            <a:r>
              <a:rPr lang="en-US" altLang="zh-TW" sz="2500" dirty="0" smtClean="0"/>
              <a:t>C</a:t>
            </a:r>
            <a:endParaRPr lang="zh-TW" altLang="en-US" sz="2500" dirty="0"/>
          </a:p>
        </p:txBody>
      </p:sp>
      <p:pic>
        <p:nvPicPr>
          <p:cNvPr id="18" name="圖片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8481" y="1311610"/>
            <a:ext cx="3630328" cy="4666828"/>
          </a:xfrm>
          <a:prstGeom prst="rect">
            <a:avLst/>
          </a:prstGeom>
        </p:spPr>
      </p:pic>
      <p:sp>
        <p:nvSpPr>
          <p:cNvPr id="19" name="矩形 18"/>
          <p:cNvSpPr/>
          <p:nvPr/>
        </p:nvSpPr>
        <p:spPr>
          <a:xfrm>
            <a:off x="4396217" y="4854020"/>
            <a:ext cx="2047991" cy="36004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矩形 19"/>
          <p:cNvSpPr/>
          <p:nvPr/>
        </p:nvSpPr>
        <p:spPr>
          <a:xfrm>
            <a:off x="7181767" y="2916095"/>
            <a:ext cx="1566697" cy="293046"/>
          </a:xfrm>
          <a:prstGeom prst="rect">
            <a:avLst/>
          </a:prstGeom>
          <a:noFill/>
          <a:ln w="508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橢圓 20"/>
          <p:cNvSpPr/>
          <p:nvPr/>
        </p:nvSpPr>
        <p:spPr>
          <a:xfrm>
            <a:off x="5940152" y="4740746"/>
            <a:ext cx="535823" cy="473314"/>
          </a:xfrm>
          <a:prstGeom prst="ellipse">
            <a:avLst/>
          </a:prstGeom>
          <a:noFill/>
          <a:ln w="508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" name="直線單箭頭接點 3"/>
          <p:cNvCxnSpPr>
            <a:stCxn id="21" idx="3"/>
          </p:cNvCxnSpPr>
          <p:nvPr/>
        </p:nvCxnSpPr>
        <p:spPr>
          <a:xfrm flipH="1">
            <a:off x="4932040" y="5144745"/>
            <a:ext cx="1086581" cy="732527"/>
          </a:xfrm>
          <a:prstGeom prst="straightConnector1">
            <a:avLst/>
          </a:prstGeom>
          <a:ln w="508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字方塊 4"/>
          <p:cNvSpPr txBox="1"/>
          <p:nvPr/>
        </p:nvSpPr>
        <p:spPr>
          <a:xfrm>
            <a:off x="3131840" y="5747605"/>
            <a:ext cx="33441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/>
              <a:t>Optimal conversion </a:t>
            </a:r>
            <a:r>
              <a:rPr lang="en-US" altLang="zh-TW" sz="2400" b="1" dirty="0" smtClean="0">
                <a:solidFill>
                  <a:srgbClr val="FF0000"/>
                </a:solidFill>
              </a:rPr>
              <a:t>cost</a:t>
            </a:r>
            <a:r>
              <a:rPr lang="en-US" altLang="zh-TW" sz="2400" b="1" dirty="0" smtClean="0"/>
              <a:t>.</a:t>
            </a:r>
            <a:endParaRPr lang="zh-TW" altLang="en-US" sz="2400" b="1" dirty="0"/>
          </a:p>
        </p:txBody>
      </p:sp>
      <p:sp>
        <p:nvSpPr>
          <p:cNvPr id="22" name="矩形 21"/>
          <p:cNvSpPr/>
          <p:nvPr/>
        </p:nvSpPr>
        <p:spPr>
          <a:xfrm>
            <a:off x="899592" y="5448293"/>
            <a:ext cx="1440160" cy="205778"/>
          </a:xfrm>
          <a:prstGeom prst="rect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4803907" y="4269245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rgbClr val="FF0000"/>
                </a:solidFill>
              </a:rPr>
              <a:t>CC</a:t>
            </a:r>
            <a:endParaRPr lang="zh-TW" altLang="en-US" sz="3200" b="1" dirty="0">
              <a:solidFill>
                <a:srgbClr val="FF0000"/>
              </a:solidFill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7886105" y="2348880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chemeClr val="accent6">
                    <a:lumMod val="50000"/>
                  </a:schemeClr>
                </a:solidFill>
              </a:rPr>
              <a:t>DD</a:t>
            </a:r>
            <a:endParaRPr lang="zh-TW" alt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5" name="文字方塊 24"/>
          <p:cNvSpPr txBox="1"/>
          <p:nvPr/>
        </p:nvSpPr>
        <p:spPr>
          <a:xfrm>
            <a:off x="3957699" y="1942093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rgbClr val="FF0000"/>
                </a:solidFill>
              </a:rPr>
              <a:t>C</a:t>
            </a:r>
            <a:endParaRPr lang="zh-TW" altLang="en-US" sz="3200" b="1" dirty="0">
              <a:solidFill>
                <a:srgbClr val="FF0000"/>
              </a:solidFill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6833665" y="464150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chemeClr val="accent6">
                    <a:lumMod val="50000"/>
                  </a:schemeClr>
                </a:solidFill>
              </a:rPr>
              <a:t>D</a:t>
            </a:r>
            <a:endParaRPr lang="zh-TW" alt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6855630" y="3583468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rgbClr val="0000FF"/>
                </a:solidFill>
              </a:rPr>
              <a:t>I</a:t>
            </a:r>
            <a:endParaRPr lang="zh-TW" altLang="en-US" sz="32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7913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87624" y="764704"/>
            <a:ext cx="6840760" cy="2952328"/>
          </a:xfrm>
        </p:spPr>
        <p:txBody>
          <a:bodyPr/>
          <a:lstStyle/>
          <a:p>
            <a:r>
              <a:rPr lang="en-US" altLang="zh-TW" dirty="0" smtClean="0"/>
              <a:t>What is the conversion of AGTAC and AAG ?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123086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Main algorithm part 1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smtClean="0"/>
              <a:t>B95902077</a:t>
            </a:r>
          </a:p>
          <a:p>
            <a:r>
              <a:rPr lang="zh-TW" altLang="en-US" smtClean="0"/>
              <a:t>王</a:t>
            </a:r>
            <a:r>
              <a:rPr lang="zh-TW" altLang="en-US" dirty="0" smtClean="0"/>
              <a:t>柏易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827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內容版面配置區 9" descr="StartMap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24025" y="2887663"/>
            <a:ext cx="5695950" cy="3095625"/>
          </a:xfrm>
        </p:spPr>
      </p:pic>
      <p:pic>
        <p:nvPicPr>
          <p:cNvPr id="47" name="圖片 46" descr="Hirschberg_Calculat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4572000"/>
            <a:ext cx="48958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圖片 29" descr="Hirschberg_Forward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4400" y="4572000"/>
            <a:ext cx="247967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圖片 45" descr="Hirschberg_Calculat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3505200"/>
            <a:ext cx="48768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圖片 10" descr="Hirschberg_Forward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62200" y="3505200"/>
            <a:ext cx="2362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圖片 49" descr="Hirschberg_Subproblem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24400" y="4572000"/>
            <a:ext cx="2514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圖片 48" descr="Hirschberg_Subproblem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62200" y="3505200"/>
            <a:ext cx="234315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1" name="標題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ea typeface="新細明體" charset="-120"/>
              </a:rPr>
              <a:t>Midpoint</a:t>
            </a:r>
            <a:endParaRPr lang="zh-TW" altLang="en-US" dirty="0" smtClean="0">
              <a:ea typeface="新細明體" charset="-120"/>
            </a:endParaRPr>
          </a:p>
        </p:txBody>
      </p:sp>
      <p:sp>
        <p:nvSpPr>
          <p:cNvPr id="3082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838200"/>
          </a:xfrm>
        </p:spPr>
        <p:txBody>
          <a:bodyPr/>
          <a:lstStyle/>
          <a:p>
            <a:r>
              <a:rPr lang="en-US" altLang="zh-TW" smtClean="0">
                <a:ea typeface="新細明體" charset="-120"/>
              </a:rPr>
              <a:t>Hirschberg (1975): recursive divide-and-conquer</a:t>
            </a:r>
            <a:endParaRPr lang="zh-TW" altLang="en-US" smtClean="0">
              <a:ea typeface="新細明體" charset="-120"/>
            </a:endParaRPr>
          </a:p>
        </p:txBody>
      </p:sp>
      <p:cxnSp>
        <p:nvCxnSpPr>
          <p:cNvPr id="13" name="弧形接點 12"/>
          <p:cNvCxnSpPr/>
          <p:nvPr/>
        </p:nvCxnSpPr>
        <p:spPr bwMode="auto">
          <a:xfrm>
            <a:off x="2362200" y="3505200"/>
            <a:ext cx="2286000" cy="990600"/>
          </a:xfrm>
          <a:prstGeom prst="curvedConnector3">
            <a:avLst>
              <a:gd name="adj1" fmla="val 50000"/>
            </a:avLst>
          </a:prstGeom>
          <a:ln w="12700">
            <a:solidFill>
              <a:srgbClr val="C00000"/>
            </a:solidFill>
            <a:headEnd type="none" w="med" len="med"/>
            <a:tailEnd type="non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弧形接點 35"/>
          <p:cNvCxnSpPr>
            <a:endCxn id="48" idx="6"/>
          </p:cNvCxnSpPr>
          <p:nvPr/>
        </p:nvCxnSpPr>
        <p:spPr bwMode="auto">
          <a:xfrm rot="10800000">
            <a:off x="4800600" y="4533900"/>
            <a:ext cx="2438400" cy="1257300"/>
          </a:xfrm>
          <a:prstGeom prst="curvedConnector3">
            <a:avLst>
              <a:gd name="adj1" fmla="val 50000"/>
            </a:avLst>
          </a:prstGeom>
          <a:ln w="12700">
            <a:solidFill>
              <a:srgbClr val="C00000"/>
            </a:solidFill>
            <a:headEnd type="none" w="med" len="med"/>
            <a:tailEnd type="non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橢圓 47"/>
          <p:cNvSpPr>
            <a:spLocks noChangeArrowheads="1"/>
          </p:cNvSpPr>
          <p:nvPr/>
        </p:nvSpPr>
        <p:spPr bwMode="auto">
          <a:xfrm>
            <a:off x="4572000" y="4419600"/>
            <a:ext cx="228600" cy="228600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kumimoji="0" lang="zh-TW" altLang="en-US"/>
          </a:p>
        </p:txBody>
      </p:sp>
      <p:sp>
        <p:nvSpPr>
          <p:cNvPr id="54" name="文字方塊 53"/>
          <p:cNvSpPr txBox="1">
            <a:spLocks noChangeArrowheads="1"/>
          </p:cNvSpPr>
          <p:nvPr/>
        </p:nvSpPr>
        <p:spPr bwMode="auto">
          <a:xfrm>
            <a:off x="2743200" y="6019800"/>
            <a:ext cx="4114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n-US" altLang="zh-TW" sz="3200">
                <a:solidFill>
                  <a:srgbClr val="00B050"/>
                </a:solidFill>
              </a:rPr>
              <a:t>Backward Computing</a:t>
            </a:r>
            <a:endParaRPr kumimoji="0" lang="zh-TW" altLang="en-US" sz="3200">
              <a:solidFill>
                <a:srgbClr val="00B050"/>
              </a:solidFill>
            </a:endParaRPr>
          </a:p>
        </p:txBody>
      </p:sp>
      <p:sp>
        <p:nvSpPr>
          <p:cNvPr id="53" name="文字方塊 52"/>
          <p:cNvSpPr txBox="1">
            <a:spLocks noChangeArrowheads="1"/>
          </p:cNvSpPr>
          <p:nvPr/>
        </p:nvSpPr>
        <p:spPr bwMode="auto">
          <a:xfrm>
            <a:off x="2667000" y="2514600"/>
            <a:ext cx="3810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n-US" altLang="zh-TW" sz="3200">
                <a:solidFill>
                  <a:srgbClr val="00B050"/>
                </a:solidFill>
              </a:rPr>
              <a:t>Forward Computing</a:t>
            </a:r>
            <a:endParaRPr kumimoji="0" lang="zh-TW" altLang="en-US" sz="320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54" grpId="0"/>
      <p:bldP spid="54" grpId="1"/>
      <p:bldP spid="53" grpId="0"/>
      <p:bldP spid="53" grpId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ea typeface="新細明體" charset="-120"/>
              </a:rPr>
              <a:t>Gap Penalty</a:t>
            </a:r>
            <a:endParaRPr lang="zh-TW" altLang="en-US" dirty="0" smtClean="0">
              <a:ea typeface="新細明體" charset="-120"/>
            </a:endParaRP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19100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209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charset="-120"/>
                        </a:rPr>
                        <a:t>i-1, j-1</a:t>
                      </a:r>
                      <a:endParaRPr kumimoji="0" lang="zh-TW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charset="-120"/>
                        </a:rPr>
                        <a:t>i, j-1</a:t>
                      </a:r>
                      <a:endParaRPr kumimoji="0" lang="zh-TW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charset="-120"/>
                        </a:rPr>
                        <a:t>i-1, j</a:t>
                      </a:r>
                      <a:endParaRPr kumimoji="0" lang="zh-TW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新細明體" charset="-120"/>
                        </a:rPr>
                        <a:t>i, j</a:t>
                      </a:r>
                      <a:endParaRPr kumimoji="0" lang="zh-TW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新細明體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4110" name="直線單箭頭接點 19"/>
          <p:cNvCxnSpPr>
            <a:cxnSpLocks noChangeShapeType="1"/>
          </p:cNvCxnSpPr>
          <p:nvPr/>
        </p:nvCxnSpPr>
        <p:spPr bwMode="auto">
          <a:xfrm>
            <a:off x="3429000" y="2819400"/>
            <a:ext cx="2743200" cy="2057400"/>
          </a:xfrm>
          <a:prstGeom prst="straightConnector1">
            <a:avLst/>
          </a:prstGeom>
          <a:noFill/>
          <a:ln w="38100" algn="ctr">
            <a:solidFill>
              <a:srgbClr val="00B050"/>
            </a:solidFill>
            <a:round/>
            <a:headEnd type="oval" w="med" len="med"/>
            <a:tailEnd type="triangle" w="med" len="med"/>
          </a:ln>
        </p:spPr>
      </p:cxnSp>
      <p:cxnSp>
        <p:nvCxnSpPr>
          <p:cNvPr id="4111" name="直線單箭頭接點 20"/>
          <p:cNvCxnSpPr>
            <a:cxnSpLocks noChangeShapeType="1"/>
          </p:cNvCxnSpPr>
          <p:nvPr/>
        </p:nvCxnSpPr>
        <p:spPr bwMode="auto">
          <a:xfrm rot="5400000">
            <a:off x="5868987" y="3732213"/>
            <a:ext cx="1674813" cy="1588"/>
          </a:xfrm>
          <a:prstGeom prst="straightConnector1">
            <a:avLst/>
          </a:prstGeom>
          <a:noFill/>
          <a:ln w="38100" algn="ctr">
            <a:solidFill>
              <a:srgbClr val="00B050"/>
            </a:solidFill>
            <a:round/>
            <a:headEnd type="oval" w="med" len="med"/>
            <a:tailEnd type="triangle" w="med" len="med"/>
          </a:ln>
        </p:spPr>
      </p:cxnSp>
      <p:cxnSp>
        <p:nvCxnSpPr>
          <p:cNvPr id="4112" name="直線單箭頭接點 24"/>
          <p:cNvCxnSpPr>
            <a:cxnSpLocks noChangeShapeType="1"/>
          </p:cNvCxnSpPr>
          <p:nvPr/>
        </p:nvCxnSpPr>
        <p:spPr bwMode="auto">
          <a:xfrm>
            <a:off x="3124200" y="4876800"/>
            <a:ext cx="2209800" cy="1588"/>
          </a:xfrm>
          <a:prstGeom prst="straightConnector1">
            <a:avLst/>
          </a:prstGeom>
          <a:noFill/>
          <a:ln w="38100" algn="ctr">
            <a:solidFill>
              <a:srgbClr val="00B050"/>
            </a:solidFill>
            <a:round/>
            <a:headEnd type="oval" w="med" len="med"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>
                <a:ea typeface="新細明體" charset="-120"/>
              </a:rPr>
              <a:t>Gap Penalty</a:t>
            </a:r>
            <a:endParaRPr lang="zh-TW" altLang="en-US" smtClean="0">
              <a:ea typeface="新細明體" charset="-120"/>
            </a:endParaRPr>
          </a:p>
        </p:txBody>
      </p:sp>
      <p:sp>
        <p:nvSpPr>
          <p:cNvPr id="512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i="1" smtClean="0">
                <a:ea typeface="新細明體" charset="-120"/>
              </a:rPr>
              <a:t>CC( j) = minimum cost of a conversion of Ai* to Bj</a:t>
            </a:r>
          </a:p>
          <a:p>
            <a:r>
              <a:rPr lang="en-US" altLang="zh-TW" i="1" smtClean="0">
                <a:ea typeface="新細明體" charset="-120"/>
              </a:rPr>
              <a:t>DD( j) = minimum cost of a conversion of Ai* to Bj that </a:t>
            </a:r>
            <a:r>
              <a:rPr lang="en-US" altLang="zh-TW" i="1" smtClean="0">
                <a:solidFill>
                  <a:srgbClr val="FF0000"/>
                </a:solidFill>
                <a:ea typeface="新細明體" charset="-120"/>
              </a:rPr>
              <a:t>ends</a:t>
            </a:r>
            <a:r>
              <a:rPr lang="en-US" altLang="zh-TW" i="1" smtClean="0">
                <a:ea typeface="新細明體" charset="-120"/>
              </a:rPr>
              <a:t> with a delete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Space, not time </a:t>
            </a:r>
          </a:p>
          <a:p>
            <a:r>
              <a:rPr lang="en-US" altLang="zh-TW" dirty="0" smtClean="0"/>
              <a:t>Hirschberg’s Algorithm</a:t>
            </a:r>
          </a:p>
          <a:p>
            <a:pPr lvl="1"/>
            <a:r>
              <a:rPr lang="en-US" altLang="zh-TW" dirty="0" smtClean="0"/>
              <a:t>Maximizing the similarity score of an alignment</a:t>
            </a:r>
          </a:p>
          <a:p>
            <a:r>
              <a:rPr lang="en-US" altLang="zh-TW" dirty="0" smtClean="0"/>
              <a:t>Gotoh’s Algorithm</a:t>
            </a:r>
          </a:p>
          <a:p>
            <a:pPr lvl="1"/>
            <a:r>
              <a:rPr lang="en-US" altLang="zh-TW" dirty="0" smtClean="0"/>
              <a:t>Minimizing the difference score of a conversion</a:t>
            </a:r>
          </a:p>
          <a:p>
            <a:r>
              <a:rPr lang="en-US" altLang="zh-TW" dirty="0" smtClean="0"/>
              <a:t>Linear space version for affine gap penalties.</a:t>
            </a:r>
          </a:p>
          <a:p>
            <a:pPr lvl="1"/>
            <a:r>
              <a:rPr lang="en-US" altLang="zh-TW" dirty="0"/>
              <a:t>F</a:t>
            </a:r>
            <a:r>
              <a:rPr lang="en-US" altLang="zh-TW" dirty="0" smtClean="0"/>
              <a:t>or a megabyte of memory.</a:t>
            </a:r>
          </a:p>
          <a:p>
            <a:pPr lvl="2"/>
            <a:r>
              <a:rPr lang="en-US" altLang="zh-TW" dirty="0" err="1" smtClean="0"/>
              <a:t>W.Myers</a:t>
            </a:r>
            <a:r>
              <a:rPr lang="en-US" altLang="zh-TW" dirty="0" smtClean="0"/>
              <a:t> and Miller  : sequences of length 62500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lvl="2"/>
            <a:r>
              <a:rPr lang="en-US" altLang="zh-TW" dirty="0" err="1" smtClean="0"/>
              <a:t>Altschul</a:t>
            </a:r>
            <a:r>
              <a:rPr lang="en-US" altLang="zh-TW" dirty="0" smtClean="0"/>
              <a:t> and Erickson : </a:t>
            </a:r>
            <a:r>
              <a:rPr lang="en-US" altLang="zh-TW" dirty="0"/>
              <a:t>sequences </a:t>
            </a:r>
            <a:r>
              <a:rPr lang="en-US" altLang="zh-TW" dirty="0" smtClean="0"/>
              <a:t>length &lt; 1070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224865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>
                <a:ea typeface="新細明體" charset="-120"/>
              </a:rPr>
              <a:t>Gap Penalty</a:t>
            </a:r>
            <a:endParaRPr lang="zh-TW" altLang="en-US" smtClean="0">
              <a:ea typeface="新細明體" charset="-120"/>
            </a:endParaRPr>
          </a:p>
        </p:txBody>
      </p:sp>
      <p:sp>
        <p:nvSpPr>
          <p:cNvPr id="614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i="1" smtClean="0">
                <a:ea typeface="新細明體" charset="-120"/>
              </a:rPr>
              <a:t>RR(N - j) = minimum cost of a conversion of Ai*</a:t>
            </a:r>
            <a:r>
              <a:rPr lang="en-US" altLang="zh-TW" i="1" baseline="30000" smtClean="0">
                <a:ea typeface="新細明體" charset="-120"/>
              </a:rPr>
              <a:t>T</a:t>
            </a:r>
            <a:r>
              <a:rPr lang="en-US" altLang="zh-TW" i="1" smtClean="0">
                <a:ea typeface="新細明體" charset="-120"/>
              </a:rPr>
              <a:t> to Bj</a:t>
            </a:r>
            <a:r>
              <a:rPr lang="en-US" altLang="zh-TW" i="1" baseline="30000" smtClean="0">
                <a:ea typeface="新細明體" charset="-120"/>
              </a:rPr>
              <a:t>T</a:t>
            </a:r>
          </a:p>
          <a:p>
            <a:r>
              <a:rPr lang="en-US" altLang="zh-TW" i="1" smtClean="0">
                <a:ea typeface="新細明體" charset="-120"/>
              </a:rPr>
              <a:t>SS(N - j) = minimum cost of a conversion of Ai*</a:t>
            </a:r>
            <a:r>
              <a:rPr lang="en-US" altLang="zh-TW" i="1" baseline="30000" smtClean="0">
                <a:ea typeface="新細明體" charset="-120"/>
              </a:rPr>
              <a:t>T</a:t>
            </a:r>
            <a:r>
              <a:rPr lang="en-US" altLang="zh-TW" i="1" smtClean="0">
                <a:ea typeface="新細明體" charset="-120"/>
              </a:rPr>
              <a:t> to Bj</a:t>
            </a:r>
            <a:r>
              <a:rPr lang="en-US" altLang="zh-TW" i="1" baseline="30000" smtClean="0">
                <a:ea typeface="新細明體" charset="-120"/>
              </a:rPr>
              <a:t>T</a:t>
            </a:r>
            <a:r>
              <a:rPr lang="en-US" altLang="zh-TW" i="1" smtClean="0">
                <a:ea typeface="新細明體" charset="-120"/>
              </a:rPr>
              <a:t> that </a:t>
            </a:r>
            <a:r>
              <a:rPr lang="en-US" altLang="zh-TW" i="1" smtClean="0">
                <a:solidFill>
                  <a:srgbClr val="FF0000"/>
                </a:solidFill>
                <a:ea typeface="新細明體" charset="-120"/>
              </a:rPr>
              <a:t>begins</a:t>
            </a:r>
            <a:r>
              <a:rPr lang="en-US" altLang="zh-TW" i="1" smtClean="0">
                <a:ea typeface="新細明體" charset="-120"/>
              </a:rPr>
              <a:t> with a delete</a:t>
            </a:r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內容版面配置區 9" descr="StartMap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24025" y="2887663"/>
            <a:ext cx="5695950" cy="3095625"/>
          </a:xfrm>
        </p:spPr>
      </p:pic>
      <p:pic>
        <p:nvPicPr>
          <p:cNvPr id="47" name="圖片 46" descr="Hirschberg_Calculat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4572000"/>
            <a:ext cx="48958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圖片 29" descr="Hirschberg_Forward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4400" y="4572000"/>
            <a:ext cx="247967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圖片 45" descr="Hirschberg_Calculat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3505200"/>
            <a:ext cx="48768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圖片 10" descr="Hirschberg_Forward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62200" y="3505200"/>
            <a:ext cx="2362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圖片 49" descr="Hirschberg_Subproblem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24400" y="4572000"/>
            <a:ext cx="2514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圖片 48" descr="Hirschberg_Subproblem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62200" y="3505200"/>
            <a:ext cx="234315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7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smtClean="0">
                <a:ea typeface="新細明體" charset="-120"/>
              </a:rPr>
              <a:t>Find Midpoint with Gap Penalty</a:t>
            </a:r>
            <a:endParaRPr lang="zh-TW" altLang="en-US" smtClean="0">
              <a:ea typeface="新細明體" charset="-120"/>
            </a:endParaRPr>
          </a:p>
        </p:txBody>
      </p:sp>
      <p:cxnSp>
        <p:nvCxnSpPr>
          <p:cNvPr id="13" name="弧形接點 12"/>
          <p:cNvCxnSpPr/>
          <p:nvPr/>
        </p:nvCxnSpPr>
        <p:spPr bwMode="auto">
          <a:xfrm>
            <a:off x="2362200" y="3505200"/>
            <a:ext cx="2286000" cy="990600"/>
          </a:xfrm>
          <a:prstGeom prst="curvedConnector3">
            <a:avLst>
              <a:gd name="adj1" fmla="val 50000"/>
            </a:avLst>
          </a:prstGeom>
          <a:ln w="12700">
            <a:solidFill>
              <a:srgbClr val="C00000"/>
            </a:solidFill>
            <a:headEnd type="none" w="med" len="med"/>
            <a:tailEnd type="non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弧形接點 35"/>
          <p:cNvCxnSpPr>
            <a:endCxn id="48" idx="6"/>
          </p:cNvCxnSpPr>
          <p:nvPr/>
        </p:nvCxnSpPr>
        <p:spPr bwMode="auto">
          <a:xfrm rot="10800000">
            <a:off x="4800600" y="4533900"/>
            <a:ext cx="2438400" cy="1257300"/>
          </a:xfrm>
          <a:prstGeom prst="curvedConnector3">
            <a:avLst>
              <a:gd name="adj1" fmla="val 50000"/>
            </a:avLst>
          </a:prstGeom>
          <a:ln w="12700">
            <a:solidFill>
              <a:srgbClr val="C00000"/>
            </a:solidFill>
            <a:headEnd type="none" w="med" len="med"/>
            <a:tailEnd type="non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橢圓 47"/>
          <p:cNvSpPr>
            <a:spLocks noChangeArrowheads="1"/>
          </p:cNvSpPr>
          <p:nvPr/>
        </p:nvSpPr>
        <p:spPr bwMode="auto">
          <a:xfrm>
            <a:off x="4572000" y="4419600"/>
            <a:ext cx="228600" cy="228600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kumimoji="0" lang="zh-TW" altLang="en-US"/>
          </a:p>
        </p:txBody>
      </p:sp>
      <p:sp>
        <p:nvSpPr>
          <p:cNvPr id="54" name="文字方塊 53"/>
          <p:cNvSpPr txBox="1">
            <a:spLocks noChangeArrowheads="1"/>
          </p:cNvSpPr>
          <p:nvPr/>
        </p:nvSpPr>
        <p:spPr bwMode="auto">
          <a:xfrm>
            <a:off x="2743200" y="6019800"/>
            <a:ext cx="4114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n-US" altLang="zh-TW" sz="3200">
                <a:solidFill>
                  <a:srgbClr val="00B050"/>
                </a:solidFill>
              </a:rPr>
              <a:t>Backward Computing</a:t>
            </a:r>
            <a:endParaRPr kumimoji="0" lang="zh-TW" altLang="en-US" sz="3200">
              <a:solidFill>
                <a:srgbClr val="00B050"/>
              </a:solidFill>
            </a:endParaRPr>
          </a:p>
        </p:txBody>
      </p:sp>
      <p:sp>
        <p:nvSpPr>
          <p:cNvPr id="53" name="文字方塊 52"/>
          <p:cNvSpPr txBox="1">
            <a:spLocks noChangeArrowheads="1"/>
          </p:cNvSpPr>
          <p:nvPr/>
        </p:nvSpPr>
        <p:spPr bwMode="auto">
          <a:xfrm>
            <a:off x="2667000" y="2514600"/>
            <a:ext cx="3810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n-US" altLang="zh-TW" sz="3200">
                <a:solidFill>
                  <a:srgbClr val="00B050"/>
                </a:solidFill>
              </a:rPr>
              <a:t>Forward Computing</a:t>
            </a:r>
            <a:endParaRPr kumimoji="0" lang="zh-TW" altLang="en-US" sz="3200">
              <a:solidFill>
                <a:srgbClr val="00B050"/>
              </a:solidFill>
            </a:endParaRPr>
          </a:p>
        </p:txBody>
      </p:sp>
      <p:sp>
        <p:nvSpPr>
          <p:cNvPr id="16" name="文字方塊 15"/>
          <p:cNvSpPr txBox="1">
            <a:spLocks noChangeArrowheads="1"/>
          </p:cNvSpPr>
          <p:nvPr/>
        </p:nvSpPr>
        <p:spPr bwMode="auto">
          <a:xfrm>
            <a:off x="3048000" y="4800600"/>
            <a:ext cx="6858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n-US" altLang="zh-TW" sz="3200">
                <a:solidFill>
                  <a:srgbClr val="FF0000"/>
                </a:solidFill>
              </a:rPr>
              <a:t>How to compute the midpoint?</a:t>
            </a:r>
            <a:endParaRPr kumimoji="0" lang="zh-TW" altLang="en-US" sz="32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54" grpId="0"/>
      <p:bldP spid="54" grpId="1"/>
      <p:bldP spid="53" grpId="0"/>
      <p:bldP spid="53" grpId="1"/>
      <p:bldP spid="16" grpId="0"/>
      <p:bldP spid="16" grpId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Main algorithm part 2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R99922035</a:t>
            </a:r>
          </a:p>
          <a:p>
            <a:r>
              <a:rPr lang="zh-TW" altLang="en-US" dirty="0" smtClean="0"/>
              <a:t>李政緯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827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Midpoint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problem of calculating the midpoint is that when we concatenate two substrings into one, we may coalesce  two gaps into one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Which means that we may consider </a:t>
            </a:r>
          </a:p>
          <a:p>
            <a:pPr>
              <a:buNone/>
            </a:pPr>
            <a:r>
              <a:rPr lang="en-US" altLang="zh-TW" dirty="0" smtClean="0"/>
              <a:t>    min { CC + RR, DD  + SS - g, II + JJ - g}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Midpoint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Recall the above algorithm, we do save the space of II and JJ.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We can reduce it into </a:t>
            </a:r>
          </a:p>
          <a:p>
            <a:pPr>
              <a:buNone/>
            </a:pPr>
            <a:r>
              <a:rPr lang="en-US" altLang="zh-TW" dirty="0" smtClean="0"/>
              <a:t>	min {CC + RR, DD + SS - g}</a:t>
            </a:r>
          </a:p>
          <a:p>
            <a:pPr>
              <a:buNone/>
            </a:pPr>
            <a:r>
              <a:rPr lang="en-US" altLang="zh-TW" dirty="0" smtClean="0"/>
              <a:t>    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Midpoint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Remember that we should find </a:t>
            </a:r>
          </a:p>
          <a:p>
            <a:pPr>
              <a:buNone/>
            </a:pPr>
            <a:r>
              <a:rPr lang="en-US" altLang="zh-TW" dirty="0" smtClean="0"/>
              <a:t>    </a:t>
            </a:r>
            <a:r>
              <a:rPr lang="en-US" altLang="zh-TW" dirty="0" err="1" smtClean="0"/>
              <a:t>min</a:t>
            </a:r>
            <a:r>
              <a:rPr lang="en-US" altLang="zh-TW" baseline="-25000" dirty="0" err="1" smtClean="0"/>
              <a:t>j</a:t>
            </a:r>
            <a:r>
              <a:rPr lang="en-US" altLang="zh-TW" baseline="-25000" dirty="0" smtClean="0"/>
              <a:t> </a:t>
            </a:r>
            <a:r>
              <a:rPr lang="zh-TW" altLang="en-US" baseline="-25000" dirty="0" smtClean="0"/>
              <a:t>∈ </a:t>
            </a:r>
            <a:r>
              <a:rPr lang="en-US" altLang="zh-TW" baseline="-25000" dirty="0" smtClean="0"/>
              <a:t>[0, N]</a:t>
            </a:r>
            <a:r>
              <a:rPr lang="en-US" altLang="zh-TW" dirty="0" smtClean="0"/>
              <a:t>{min { CC + RR, DD  + SS - g, II + JJ - g}} </a:t>
            </a:r>
            <a:endParaRPr lang="zh-TW" alt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1043608" y="3356992"/>
          <a:ext cx="5472608" cy="1822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"/>
                <a:gridCol w="684076"/>
                <a:gridCol w="684076"/>
                <a:gridCol w="684076"/>
                <a:gridCol w="684076"/>
                <a:gridCol w="684076"/>
                <a:gridCol w="684076"/>
                <a:gridCol w="684076"/>
              </a:tblGrid>
              <a:tr h="607546">
                <a:tc>
                  <a:txBody>
                    <a:bodyPr/>
                    <a:lstStyle/>
                    <a:p>
                      <a:endParaRPr lang="zh-TW" altLang="en-US" sz="2900" dirty="0"/>
                    </a:p>
                  </a:txBody>
                  <a:tcPr marL="149806" marR="149806" marT="74903" marB="749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900"/>
                    </a:p>
                  </a:txBody>
                  <a:tcPr marL="149806" marR="149806" marT="74903" marB="749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900"/>
                    </a:p>
                  </a:txBody>
                  <a:tcPr marL="149806" marR="149806" marT="74903" marB="749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900"/>
                    </a:p>
                  </a:txBody>
                  <a:tcPr marL="149806" marR="149806" marT="74903" marB="749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900"/>
                    </a:p>
                  </a:txBody>
                  <a:tcPr marL="149806" marR="149806" marT="74903" marB="749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900"/>
                    </a:p>
                  </a:txBody>
                  <a:tcPr marL="149806" marR="149806" marT="74903" marB="749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900"/>
                    </a:p>
                  </a:txBody>
                  <a:tcPr marL="149806" marR="149806" marT="74903" marB="749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900"/>
                    </a:p>
                  </a:txBody>
                  <a:tcPr marL="149806" marR="149806" marT="74903" marB="749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7546">
                <a:tc>
                  <a:txBody>
                    <a:bodyPr/>
                    <a:lstStyle/>
                    <a:p>
                      <a:endParaRPr lang="zh-TW" altLang="en-US" sz="2900"/>
                    </a:p>
                  </a:txBody>
                  <a:tcPr marL="149806" marR="149806" marT="74903" marB="749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900"/>
                    </a:p>
                  </a:txBody>
                  <a:tcPr marL="149806" marR="149806" marT="74903" marB="749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900"/>
                    </a:p>
                  </a:txBody>
                  <a:tcPr marL="149806" marR="149806" marT="74903" marB="749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900" dirty="0"/>
                    </a:p>
                  </a:txBody>
                  <a:tcPr marL="149806" marR="149806" marT="74903" marB="749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900"/>
                    </a:p>
                  </a:txBody>
                  <a:tcPr marL="149806" marR="149806" marT="74903" marB="749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900"/>
                    </a:p>
                  </a:txBody>
                  <a:tcPr marL="149806" marR="149806" marT="74903" marB="749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900"/>
                    </a:p>
                  </a:txBody>
                  <a:tcPr marL="149806" marR="149806" marT="74903" marB="749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900" dirty="0"/>
                    </a:p>
                  </a:txBody>
                  <a:tcPr marL="149806" marR="149806" marT="74903" marB="749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7546">
                <a:tc>
                  <a:txBody>
                    <a:bodyPr/>
                    <a:lstStyle/>
                    <a:p>
                      <a:endParaRPr lang="zh-TW" altLang="en-US" sz="2900"/>
                    </a:p>
                  </a:txBody>
                  <a:tcPr marL="149806" marR="149806" marT="74903" marB="749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900"/>
                    </a:p>
                  </a:txBody>
                  <a:tcPr marL="149806" marR="149806" marT="74903" marB="749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900"/>
                    </a:p>
                  </a:txBody>
                  <a:tcPr marL="149806" marR="149806" marT="74903" marB="749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900"/>
                    </a:p>
                  </a:txBody>
                  <a:tcPr marL="149806" marR="149806" marT="74903" marB="749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900"/>
                    </a:p>
                  </a:txBody>
                  <a:tcPr marL="149806" marR="149806" marT="74903" marB="749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900"/>
                    </a:p>
                  </a:txBody>
                  <a:tcPr marL="149806" marR="149806" marT="74903" marB="749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900"/>
                    </a:p>
                  </a:txBody>
                  <a:tcPr marL="149806" marR="149806" marT="74903" marB="749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900" dirty="0"/>
                    </a:p>
                  </a:txBody>
                  <a:tcPr marL="149806" marR="149806" marT="74903" marB="749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9" name="直線單箭頭接點 8"/>
          <p:cNvCxnSpPr/>
          <p:nvPr/>
        </p:nvCxnSpPr>
        <p:spPr>
          <a:xfrm>
            <a:off x="1475656" y="3717031"/>
            <a:ext cx="1440160" cy="158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單箭頭接點 10"/>
          <p:cNvCxnSpPr/>
          <p:nvPr/>
        </p:nvCxnSpPr>
        <p:spPr>
          <a:xfrm rot="16200000" flipH="1">
            <a:off x="2987824" y="3717031"/>
            <a:ext cx="504056" cy="504056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單箭頭接點 13"/>
          <p:cNvCxnSpPr/>
          <p:nvPr/>
        </p:nvCxnSpPr>
        <p:spPr>
          <a:xfrm>
            <a:off x="3491880" y="4293095"/>
            <a:ext cx="2160240" cy="1588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單箭頭接點 15"/>
          <p:cNvCxnSpPr/>
          <p:nvPr/>
        </p:nvCxnSpPr>
        <p:spPr>
          <a:xfrm>
            <a:off x="5652120" y="4365103"/>
            <a:ext cx="504056" cy="432048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字方塊 16"/>
          <p:cNvSpPr txBox="1"/>
          <p:nvPr/>
        </p:nvSpPr>
        <p:spPr>
          <a:xfrm>
            <a:off x="6948264" y="4077072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err="1" smtClean="0"/>
              <a:t>i</a:t>
            </a:r>
            <a:r>
              <a:rPr lang="en-US" altLang="zh-TW" sz="2400" b="1" dirty="0" smtClean="0"/>
              <a:t>*</a:t>
            </a:r>
            <a:endParaRPr lang="zh-TW" altLang="en-US" sz="2400" b="1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3347864" y="5343599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/>
              <a:t>j       j+1</a:t>
            </a:r>
            <a:endParaRPr lang="zh-TW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Midpoint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Type 1 recurrence             Type 2 recurrence</a:t>
            </a:r>
            <a:endParaRPr lang="zh-TW" altLang="en-US" dirty="0" smtClean="0"/>
          </a:p>
          <a:p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	</a:t>
            </a:r>
          </a:p>
          <a:p>
            <a:endParaRPr lang="en-US" altLang="zh-TW" dirty="0" smtClean="0"/>
          </a:p>
          <a:p>
            <a:endParaRPr lang="en-US" altLang="zh-TW" dirty="0" smtClean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1043608" y="2708920"/>
          <a:ext cx="189587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174"/>
                <a:gridCol w="379174"/>
                <a:gridCol w="379174"/>
                <a:gridCol w="379174"/>
                <a:gridCol w="379174"/>
              </a:tblGrid>
              <a:tr h="363195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3195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3195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3195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63195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表格 11"/>
          <p:cNvGraphicFramePr>
            <a:graphicFrameLocks noGrp="1"/>
          </p:cNvGraphicFramePr>
          <p:nvPr/>
        </p:nvGraphicFramePr>
        <p:xfrm>
          <a:off x="5076056" y="2708920"/>
          <a:ext cx="189587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174"/>
                <a:gridCol w="379174"/>
                <a:gridCol w="379174"/>
                <a:gridCol w="379174"/>
                <a:gridCol w="379174"/>
              </a:tblGrid>
              <a:tr h="363195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3195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3195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3195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3195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13" name="文字方塊 12"/>
          <p:cNvSpPr txBox="1"/>
          <p:nvPr/>
        </p:nvSpPr>
        <p:spPr>
          <a:xfrm>
            <a:off x="3203848" y="3399383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err="1" smtClean="0"/>
              <a:t>i</a:t>
            </a:r>
            <a:r>
              <a:rPr lang="en-US" altLang="zh-TW" sz="2400" b="1" dirty="0" smtClean="0"/>
              <a:t>*</a:t>
            </a:r>
            <a:endParaRPr lang="zh-TW" altLang="en-US" sz="2400" b="1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1907704" y="4623519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/>
              <a:t>j*</a:t>
            </a:r>
            <a:endParaRPr lang="zh-TW" altLang="en-US" sz="2400" b="1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7164288" y="342900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err="1" smtClean="0"/>
              <a:t>i</a:t>
            </a:r>
            <a:r>
              <a:rPr lang="en-US" altLang="zh-TW" sz="2400" b="1" dirty="0" smtClean="0"/>
              <a:t>*</a:t>
            </a:r>
            <a:endParaRPr lang="zh-TW" altLang="en-US" sz="2400" b="1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5868144" y="4725144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/>
              <a:t>j*</a:t>
            </a:r>
            <a:endParaRPr lang="zh-TW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Example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dirty="0" smtClean="0"/>
              <a:t>         A = </a:t>
            </a:r>
            <a:r>
              <a:rPr lang="en-US" altLang="zh-TW" dirty="0" err="1" smtClean="0"/>
              <a:t>agtac</a:t>
            </a:r>
            <a:r>
              <a:rPr lang="en-US" altLang="zh-TW" dirty="0" smtClean="0"/>
              <a:t> , B = </a:t>
            </a:r>
            <a:r>
              <a:rPr lang="en-US" altLang="zh-TW" dirty="0" err="1" smtClean="0"/>
              <a:t>aag</a:t>
            </a:r>
            <a:r>
              <a:rPr lang="en-US" altLang="zh-TW" dirty="0" smtClean="0"/>
              <a:t>, 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* = 2</a:t>
            </a:r>
          </a:p>
          <a:p>
            <a:pPr>
              <a:buNone/>
            </a:pPr>
            <a:r>
              <a:rPr lang="en-US" altLang="zh-TW" dirty="0" smtClean="0"/>
              <a:t>	     </a:t>
            </a:r>
            <a:r>
              <a:rPr lang="en-US" altLang="zh-TW" dirty="0" err="1" smtClean="0"/>
              <a:t>agtac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	     </a:t>
            </a:r>
            <a:r>
              <a:rPr lang="en-US" altLang="zh-TW" dirty="0" err="1" smtClean="0"/>
              <a:t>a__ag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        </a:t>
            </a: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         </a:t>
            </a:r>
          </a:p>
          <a:p>
            <a:pPr>
              <a:buNone/>
            </a:pPr>
            <a:r>
              <a:rPr lang="en-US" altLang="zh-TW" dirty="0" smtClean="0"/>
              <a:t>		</a:t>
            </a:r>
            <a:r>
              <a:rPr lang="en-US" altLang="zh-TW" dirty="0" err="1" smtClean="0"/>
              <a:t>Recurrsive</a:t>
            </a:r>
            <a:r>
              <a:rPr lang="en-US" altLang="zh-TW" dirty="0" smtClean="0"/>
              <a:t> call on (a, a) and (ac, </a:t>
            </a:r>
            <a:r>
              <a:rPr lang="en-US" altLang="zh-TW" dirty="0" err="1" smtClean="0"/>
              <a:t>ag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924944"/>
            <a:ext cx="632070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3861048"/>
            <a:ext cx="4392488" cy="13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Implementation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R99922062</a:t>
            </a:r>
          </a:p>
          <a:p>
            <a:r>
              <a:rPr lang="zh-TW" altLang="en-US" dirty="0" smtClean="0"/>
              <a:t>涂宗瑋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827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Implementation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S</a:t>
            </a:r>
            <a:r>
              <a:rPr lang="en-US" altLang="zh-TW" dirty="0" smtClean="0"/>
              <a:t>torage Requirement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Memory </a:t>
            </a:r>
            <a:r>
              <a:rPr lang="en-US" altLang="zh-TW" dirty="0" err="1" smtClean="0"/>
              <a:t>v.s</a:t>
            </a:r>
            <a:r>
              <a:rPr lang="en-US" altLang="zh-TW" dirty="0" smtClean="0"/>
              <a:t>. Sequence length</a:t>
            </a:r>
          </a:p>
          <a:p>
            <a:endParaRPr lang="en-US" altLang="zh-TW" dirty="0"/>
          </a:p>
          <a:p>
            <a:r>
              <a:rPr lang="en-US" altLang="zh-TW" dirty="0" smtClean="0"/>
              <a:t>Compared with classic dynamic </a:t>
            </a:r>
            <a:r>
              <a:rPr lang="en-US" altLang="zh-TW" dirty="0"/>
              <a:t>programming algorithm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Transformation (1/2)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4" name="內容版面配置區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318622708"/>
                  </p:ext>
                </p:extLst>
              </p:nvPr>
            </p:nvGraphicFramePr>
            <p:xfrm>
              <a:off x="457200" y="1971680"/>
              <a:ext cx="8147248" cy="28974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47385"/>
                    <a:gridCol w="3443479"/>
                    <a:gridCol w="3456384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 smtClean="0"/>
                            <a:t>Hirschberg’s  Algorithm</a:t>
                          </a:r>
                          <a:endParaRPr lang="zh-TW" altLang="en-US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 err="1" smtClean="0"/>
                            <a:t>Gotoh’s</a:t>
                          </a:r>
                          <a:r>
                            <a:rPr lang="en-US" altLang="zh-TW" sz="2000" dirty="0" smtClean="0"/>
                            <a:t> Algorithm</a:t>
                          </a:r>
                          <a:endParaRPr lang="zh-TW" altLang="en-US" sz="2000" dirty="0"/>
                        </a:p>
                      </a:txBody>
                      <a:tcPr anchor="ctr" anchorCtr="1"/>
                    </a:tc>
                  </a:tr>
                  <a:tr h="64047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i="0" dirty="0" smtClean="0">
                              <a:latin typeface="Cambria Math"/>
                              <a:ea typeface="Cambria Math"/>
                            </a:rPr>
                            <a:t>Aligned</a:t>
                          </a:r>
                          <a:r>
                            <a:rPr lang="en-US" altLang="zh-TW" sz="2000" b="0" i="0" baseline="0" dirty="0" smtClean="0">
                              <a:latin typeface="Cambria Math"/>
                              <a:ea typeface="Cambria Math"/>
                            </a:rPr>
                            <a:t> Pair</a:t>
                          </a:r>
                          <a:endParaRPr lang="en-US" altLang="zh-TW" sz="2000" b="0" i="0" dirty="0" smtClean="0">
                            <a:latin typeface="Cambria Math"/>
                            <a:ea typeface="Cambria Math"/>
                          </a:endParaRP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000" b="0" i="1" smtClean="0">
                                    <a:latin typeface="Cambria Math"/>
                                    <a:ea typeface="Cambria Math"/>
                                  </a:rPr>
                                  <m:t>𝜎</m:t>
                                </m:r>
                                <m:d>
                                  <m:dPr>
                                    <m:ctrlPr>
                                      <a:rPr lang="en-US" altLang="zh-TW" sz="20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2000" b="0" i="1" smtClean="0">
                                        <a:latin typeface="Cambria Math"/>
                                        <a:ea typeface="Cambria Math"/>
                                      </a:rPr>
                                      <m:t>𝑎</m:t>
                                    </m:r>
                                    <m:r>
                                      <a:rPr lang="en-US" altLang="zh-TW" sz="2000" b="0" i="1" smtClean="0">
                                        <a:latin typeface="Cambria Math"/>
                                        <a:ea typeface="Cambria Math"/>
                                      </a:rPr>
                                      <m:t>,</m:t>
                                    </m:r>
                                    <m:r>
                                      <a:rPr lang="en-US" altLang="zh-TW" sz="2000" b="0" i="1" smtClean="0">
                                        <a:latin typeface="Cambria Math"/>
                                        <a:ea typeface="Cambria Math"/>
                                      </a:rPr>
                                      <m:t>𝑏</m:t>
                                    </m:r>
                                  </m:e>
                                </m:d>
                                <m:r>
                                  <a:rPr lang="en-US" altLang="zh-TW" sz="2000" b="0" i="0" smtClean="0">
                                    <a:latin typeface="Cambria Math"/>
                                    <a:ea typeface="Cambria Math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zh-TW" altLang="en-US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000" b="0" i="1" smtClean="0">
                                    <a:latin typeface="Cambria Math"/>
                                  </a:rPr>
                                  <m:t>𝑤</m:t>
                                </m:r>
                                <m:d>
                                  <m:dPr>
                                    <m:ctrlPr>
                                      <a:rPr lang="en-US" altLang="zh-TW" sz="2000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2000" b="0" i="1" smtClean="0">
                                        <a:latin typeface="Cambria Math"/>
                                      </a:rPr>
                                      <m:t>𝑎</m:t>
                                    </m:r>
                                    <m:r>
                                      <a:rPr lang="en-US" altLang="zh-TW" sz="2000" b="0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en-US" altLang="zh-TW" sz="2000" b="0" i="1" smtClean="0">
                                        <a:latin typeface="Cambria Math"/>
                                      </a:rPr>
                                      <m:t>𝑏</m:t>
                                    </m:r>
                                  </m:e>
                                </m:d>
                                <m:r>
                                  <a:rPr lang="en-US" altLang="zh-TW" sz="2000" b="0" i="1" smtClean="0">
                                    <a:latin typeface="Cambria Math"/>
                                  </a:rPr>
                                  <m:t>= </m:t>
                                </m:r>
                                <m:sSub>
                                  <m:sSubPr>
                                    <m:ctrlPr>
                                      <a:rPr lang="en-US" altLang="zh-TW" sz="20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b="0" i="1" smtClean="0">
                                        <a:latin typeface="Cambria Math"/>
                                        <a:ea typeface="Cambria Math"/>
                                      </a:rPr>
                                      <m:t>𝜎</m:t>
                                    </m:r>
                                  </m:e>
                                  <m:sub>
                                    <m:r>
                                      <a:rPr lang="en-US" altLang="zh-TW" sz="2000" b="0" i="1" smtClean="0">
                                        <a:latin typeface="Cambria Math"/>
                                      </a:rPr>
                                      <m:t>𝑚𝑎𝑥</m:t>
                                    </m:r>
                                  </m:sub>
                                </m:sSub>
                                <m:r>
                                  <a:rPr lang="en-US" altLang="zh-TW" sz="20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altLang="zh-TW" sz="2000" b="0" i="1" smtClean="0">
                                    <a:latin typeface="Cambria Math"/>
                                    <a:ea typeface="Cambria Math"/>
                                  </a:rPr>
                                  <m:t>𝜎</m:t>
                                </m:r>
                                <m:d>
                                  <m:dPr>
                                    <m:ctrlPr>
                                      <a:rPr lang="en-US" altLang="zh-TW" sz="20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2000" b="0" i="1" smtClean="0">
                                        <a:latin typeface="Cambria Math"/>
                                        <a:ea typeface="Cambria Math"/>
                                      </a:rPr>
                                      <m:t>𝑎</m:t>
                                    </m:r>
                                    <m:r>
                                      <a:rPr lang="en-US" altLang="zh-TW" sz="2000" b="0" i="1" smtClean="0">
                                        <a:latin typeface="Cambria Math"/>
                                        <a:ea typeface="Cambria Math"/>
                                      </a:rPr>
                                      <m:t>,</m:t>
                                    </m:r>
                                    <m:r>
                                      <a:rPr lang="en-US" altLang="zh-TW" sz="2000" b="0" i="1" smtClean="0">
                                        <a:latin typeface="Cambria Math"/>
                                        <a:ea typeface="Cambria Math"/>
                                      </a:rPr>
                                      <m:t>𝑏</m:t>
                                    </m:r>
                                  </m:e>
                                </m:d>
                                <m:r>
                                  <a:rPr lang="en-US" altLang="zh-TW" sz="2000" b="0" i="0" smtClean="0">
                                    <a:latin typeface="Cambria Math"/>
                                    <a:ea typeface="Cambria Math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en-US" altLang="zh-TW" sz="2000" b="0" i="0" dirty="0" smtClean="0">
                            <a:latin typeface="Cambria Math"/>
                            <a:ea typeface="Cambria Math"/>
                          </a:endParaRPr>
                        </a:p>
                      </a:txBody>
                      <a:tcPr anchor="ctr" anchorCtr="1"/>
                    </a:tc>
                  </a:tr>
                  <a:tr h="1800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 smtClean="0"/>
                            <a:t>Affine</a:t>
                          </a:r>
                          <a:r>
                            <a:rPr lang="en-US" altLang="zh-TW" sz="2000" baseline="0" dirty="0" smtClean="0"/>
                            <a:t> Gap Penalties 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000" i="1" baseline="0" dirty="0" smtClean="0">
                                    <a:latin typeface="Cambria Math"/>
                                  </a:rPr>
                                  <m:t>𝑔𝑎𝑝</m:t>
                                </m:r>
                                <m:r>
                                  <a:rPr lang="en-US" altLang="zh-TW" sz="2000" i="1" baseline="0" dirty="0" smtClean="0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altLang="zh-TW" sz="2000" i="1" baseline="0" dirty="0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altLang="zh-TW" sz="2000" i="1" baseline="0" dirty="0" smtClean="0">
                                    <a:latin typeface="Cambria Math"/>
                                  </a:rPr>
                                  <m:t>)=</m:t>
                                </m:r>
                                <m:r>
                                  <a:rPr lang="en-US" altLang="zh-TW" sz="2000" i="1" baseline="0" dirty="0" smtClean="0">
                                    <a:latin typeface="Cambria Math"/>
                                  </a:rPr>
                                  <m:t>𝑞</m:t>
                                </m:r>
                                <m:r>
                                  <a:rPr lang="en-US" altLang="zh-TW" sz="2000" i="1" baseline="0" dirty="0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altLang="zh-TW" sz="2000" i="1" baseline="0" dirty="0" err="1" smtClean="0">
                                    <a:latin typeface="Cambria Math"/>
                                  </a:rPr>
                                  <m:t>𝑟𝑘</m:t>
                                </m:r>
                              </m:oMath>
                            </m:oMathPara>
                          </a14:m>
                          <a:endParaRPr lang="zh-TW" altLang="en-US" sz="2000" dirty="0" smtClean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endParaRPr lang="en-US" altLang="zh-TW" sz="800" i="1" baseline="0" dirty="0" smtClean="0">
                            <a:latin typeface="Cambria Math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000" i="1" baseline="0" dirty="0" smtClean="0">
                                    <a:latin typeface="Cambria Math"/>
                                  </a:rPr>
                                  <m:t>𝑔𝑎𝑝</m:t>
                                </m:r>
                                <m:r>
                                  <a:rPr lang="en-US" altLang="zh-TW" sz="2000" i="1" baseline="0" dirty="0" smtClean="0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altLang="zh-TW" sz="2000" i="1" baseline="0" dirty="0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altLang="zh-TW" sz="2000" i="1" baseline="0" dirty="0" smtClean="0">
                                    <a:latin typeface="Cambria Math"/>
                                  </a:rPr>
                                  <m:t>)=</m:t>
                                </m:r>
                                <m:r>
                                  <a:rPr lang="en-US" altLang="zh-TW" sz="2000" i="1" baseline="0" dirty="0" smtClean="0">
                                    <a:latin typeface="Cambria Math"/>
                                  </a:rPr>
                                  <m:t>𝑔</m:t>
                                </m:r>
                                <m:r>
                                  <a:rPr lang="en-US" altLang="zh-TW" sz="2000" i="1" baseline="0" dirty="0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altLang="zh-TW" sz="2000" i="1" baseline="0" dirty="0" err="1" smtClean="0">
                                    <a:latin typeface="Cambria Math"/>
                                  </a:rPr>
                                  <m:t>h𝑘</m:t>
                                </m:r>
                              </m:oMath>
                            </m:oMathPara>
                          </a14:m>
                          <a:endParaRPr lang="en-US" altLang="zh-TW" sz="2000" baseline="0" dirty="0" smtClean="0"/>
                        </a:p>
                        <a:p>
                          <a:endParaRPr lang="en-US" altLang="zh-TW" sz="800" baseline="0" dirty="0" smtClean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000" i="1" baseline="0" dirty="0" smtClean="0">
                                    <a:latin typeface="Cambria Math"/>
                                  </a:rPr>
                                  <m:t>𝑔</m:t>
                                </m:r>
                                <m:r>
                                  <a:rPr lang="en-US" altLang="zh-TW" sz="2000" i="1" baseline="0" dirty="0" smtClean="0">
                                    <a:latin typeface="Cambria Math"/>
                                  </a:rPr>
                                  <m:t>=−</m:t>
                                </m:r>
                                <m:r>
                                  <a:rPr lang="en-US" altLang="zh-TW" sz="2000" i="1" baseline="0" dirty="0" smtClean="0">
                                    <a:latin typeface="Cambria Math"/>
                                  </a:rPr>
                                  <m:t>𝑞</m:t>
                                </m:r>
                              </m:oMath>
                            </m:oMathPara>
                          </a14:m>
                          <a:endParaRPr lang="en-US" altLang="zh-TW" sz="2000" baseline="0" dirty="0" smtClean="0"/>
                        </a:p>
                        <a:p>
                          <a:pPr algn="ctr"/>
                          <a:endParaRPr lang="en-US" altLang="zh-TW" sz="800" dirty="0" smtClean="0"/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000" i="1" dirty="0" smtClean="0">
                                    <a:latin typeface="Cambria Math"/>
                                  </a:rPr>
                                  <m:t>h</m:t>
                                </m:r>
                                <m:r>
                                  <a:rPr lang="en-US" altLang="zh-TW" sz="2000" i="1" baseline="0" dirty="0" smtClean="0">
                                    <a:latin typeface="Cambria Math"/>
                                  </a:rPr>
                                  <m:t> = </m:t>
                                </m:r>
                                <m:f>
                                  <m:fPr>
                                    <m:ctrlPr>
                                      <a:rPr lang="en-US" altLang="zh-TW" sz="2000" b="0" i="1" baseline="0" dirty="0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TW" sz="2000" b="0" i="1" baseline="0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altLang="zh-TW" sz="2000" b="0" i="1" baseline="0" dirty="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  <m:sSub>
                                  <m:sSubPr>
                                    <m:ctrlPr>
                                      <a:rPr lang="en-US" altLang="zh-TW" sz="2000" b="0" i="1" baseline="0" dirty="0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b="0" i="1" baseline="0" dirty="0" smtClean="0">
                                        <a:latin typeface="Cambria Math"/>
                                        <a:ea typeface="Cambria Math"/>
                                      </a:rPr>
                                      <m:t>𝜎</m:t>
                                    </m:r>
                                  </m:e>
                                  <m:sub>
                                    <m:r>
                                      <a:rPr lang="en-US" altLang="zh-TW" sz="2000" b="0" i="1" baseline="0" dirty="0" smtClean="0">
                                        <a:latin typeface="Cambria Math"/>
                                      </a:rPr>
                                      <m:t>𝑚𝑎𝑥</m:t>
                                    </m:r>
                                  </m:sub>
                                </m:sSub>
                                <m:r>
                                  <a:rPr lang="en-US" altLang="zh-TW" sz="2000" b="0" i="1" baseline="0" dirty="0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altLang="zh-TW" sz="2000" b="0" i="1" baseline="0" dirty="0" smtClean="0">
                                    <a:latin typeface="Cambria Math"/>
                                  </a:rPr>
                                  <m:t>𝑟</m:t>
                                </m:r>
                              </m:oMath>
                            </m:oMathPara>
                          </a14:m>
                          <a:endParaRPr lang="zh-TW" altLang="en-US" sz="2000" dirty="0"/>
                        </a:p>
                      </a:txBody>
                      <a:tcPr anchor="ctr" anchorCtr="1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內容版面配置區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xmlns="" val="2318622708"/>
                  </p:ext>
                </p:extLst>
              </p:nvPr>
            </p:nvGraphicFramePr>
            <p:xfrm>
              <a:off x="457200" y="1971680"/>
              <a:ext cx="8147248" cy="28974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47385"/>
                    <a:gridCol w="3443479"/>
                    <a:gridCol w="3456384"/>
                  </a:tblGrid>
                  <a:tr h="396240"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 smtClean="0"/>
                            <a:t>Hirschberg’s  Algorithm</a:t>
                          </a:r>
                          <a:endParaRPr lang="zh-TW" altLang="en-US" sz="2000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 err="1" smtClean="0"/>
                            <a:t>Gotoh’s</a:t>
                          </a:r>
                          <a:r>
                            <a:rPr lang="en-US" altLang="zh-TW" sz="2000" dirty="0" smtClean="0"/>
                            <a:t> Algorithm</a:t>
                          </a:r>
                          <a:endParaRPr lang="zh-TW" altLang="en-US" sz="2000" dirty="0"/>
                        </a:p>
                      </a:txBody>
                      <a:tcPr anchor="ctr" anchorCtr="1"/>
                    </a:tc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i="0" dirty="0" smtClean="0">
                              <a:latin typeface="Cambria Math"/>
                              <a:ea typeface="Cambria Math"/>
                            </a:rPr>
                            <a:t>Aligned</a:t>
                          </a:r>
                          <a:r>
                            <a:rPr lang="en-US" altLang="zh-TW" sz="2000" b="0" i="0" baseline="0" dirty="0" smtClean="0">
                              <a:latin typeface="Cambria Math"/>
                              <a:ea typeface="Cambria Math"/>
                            </a:rPr>
                            <a:t> Pair</a:t>
                          </a:r>
                          <a:endParaRPr lang="en-US" altLang="zh-TW" sz="2000" b="0" i="0" dirty="0" smtClean="0">
                            <a:latin typeface="Cambria Math"/>
                            <a:ea typeface="Cambria Math"/>
                          </a:endParaRP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 anchorCtr="1">
                        <a:blipFill rotWithShape="1">
                          <a:blip r:embed="rId3"/>
                          <a:stretch>
                            <a:fillRect l="-36348" t="-60870" r="-100709" b="-2573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 anchorCtr="1">
                        <a:blipFill rotWithShape="1">
                          <a:blip r:embed="rId3"/>
                          <a:stretch>
                            <a:fillRect l="-135626" t="-60870" r="-176" b="-257391"/>
                          </a:stretch>
                        </a:blipFill>
                      </a:tcPr>
                    </a:tc>
                  </a:tr>
                  <a:tr h="1800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dirty="0" smtClean="0"/>
                            <a:t>Affine</a:t>
                          </a:r>
                          <a:r>
                            <a:rPr lang="en-US" altLang="zh-TW" sz="2000" baseline="0" dirty="0" smtClean="0"/>
                            <a:t> Gap Penalties </a:t>
                          </a:r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 anchorCtr="1">
                        <a:blipFill rotWithShape="1">
                          <a:blip r:embed="rId3"/>
                          <a:stretch>
                            <a:fillRect l="-36348" t="-62500" r="-1007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 anchorCtr="1">
                        <a:blipFill rotWithShape="1">
                          <a:blip r:embed="rId3"/>
                          <a:stretch>
                            <a:fillRect l="-135626" t="-62500" r="-176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xmlns="" val="234432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Storage Requirement(1/4)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Vectors : CC,DD,RR</a:t>
            </a:r>
            <a:r>
              <a:rPr lang="en-US" altLang="zh-TW" dirty="0"/>
              <a:t>, and </a:t>
            </a:r>
            <a:r>
              <a:rPr lang="en-US" altLang="zh-TW" dirty="0" smtClean="0"/>
              <a:t>SS</a:t>
            </a:r>
          </a:p>
          <a:p>
            <a:pPr lvl="1"/>
            <a:r>
              <a:rPr lang="en-US" altLang="zh-TW" dirty="0" smtClean="0"/>
              <a:t>Space: 4N words</a:t>
            </a:r>
          </a:p>
          <a:p>
            <a:pPr lvl="1"/>
            <a:endParaRPr lang="en-US" altLang="zh-TW" dirty="0" smtClean="0"/>
          </a:p>
          <a:p>
            <a:r>
              <a:rPr lang="en-US" altLang="zh-TW" dirty="0"/>
              <a:t>M + N words for an optimal </a:t>
            </a:r>
            <a:r>
              <a:rPr lang="en-US" altLang="zh-TW" dirty="0" smtClean="0"/>
              <a:t>conversion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pPr lvl="1"/>
            <a:r>
              <a:rPr lang="en-US" altLang="zh-TW" dirty="0" smtClean="0"/>
              <a:t>M = N = 38</a:t>
            </a:r>
          </a:p>
        </p:txBody>
      </p:sp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717032"/>
            <a:ext cx="7809702" cy="1539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文字方塊 5"/>
          <p:cNvSpPr txBox="1"/>
          <p:nvPr/>
        </p:nvSpPr>
        <p:spPr>
          <a:xfrm>
            <a:off x="8172400" y="357301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40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Storage Requirement(2/4)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457200" y="1628800"/>
            <a:ext cx="8686800" cy="4497363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16384 words </a:t>
            </a:r>
            <a:r>
              <a:rPr lang="en-US" altLang="zh-TW" dirty="0"/>
              <a:t>for the </a:t>
            </a:r>
            <a:r>
              <a:rPr lang="en-US" altLang="zh-TW" dirty="0" smtClean="0"/>
              <a:t>table(w):replacement costs</a:t>
            </a:r>
          </a:p>
          <a:p>
            <a:pPr lvl="1"/>
            <a:r>
              <a:rPr lang="en-US" altLang="zh-TW" dirty="0" smtClean="0"/>
              <a:t>128*128</a:t>
            </a:r>
          </a:p>
          <a:p>
            <a:endParaRPr lang="en-US" altLang="zh-TW" dirty="0" smtClean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251520" y="2780928"/>
          <a:ext cx="8784976" cy="3660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1182844"/>
                <a:gridCol w="1239494"/>
                <a:gridCol w="1239494"/>
                <a:gridCol w="1239494"/>
                <a:gridCol w="1239494"/>
                <a:gridCol w="1348012"/>
              </a:tblGrid>
              <a:tr h="522889"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w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ASCII</a:t>
                      </a:r>
                      <a:r>
                        <a:rPr lang="en-US" altLang="zh-TW" sz="1800" b="1" baseline="0" dirty="0" smtClean="0"/>
                        <a:t> [1]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ASCII [2]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ASCII[3]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ASCII[4]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ASCII[…]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ASCII[128]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</a:tr>
              <a:tr h="522889"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ASCII [1]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W1,1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W1,2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W1,3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W1,4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W1,…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W1,128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</a:tr>
              <a:tr h="522889"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ASCII [2]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W2,1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W2,2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W2,3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W2,4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W2,…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W2,128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</a:tr>
              <a:tr h="522889"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ASCII [3]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W3,1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W3,2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W3,3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W3,4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W3,…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W3,128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</a:tr>
              <a:tr h="522889"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ASCII [4]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W4,1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W4,2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W4,3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W4,4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W4,…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W4,128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</a:tr>
              <a:tr h="5228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dirty="0" smtClean="0"/>
                        <a:t>ASCII[…]</a:t>
                      </a:r>
                      <a:endParaRPr lang="zh-TW" altLang="en-US" sz="1800" b="1" dirty="0" smtClean="0"/>
                    </a:p>
                  </a:txBody>
                  <a:tcPr marL="113713" marR="113713" marT="56856" marB="56856"/>
                </a:tc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W…,1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W…,2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W…,3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W…,4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W…,…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W…,128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</a:tr>
              <a:tr h="5228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dirty="0" smtClean="0"/>
                        <a:t>ASCII[128]</a:t>
                      </a:r>
                      <a:endParaRPr lang="zh-TW" altLang="en-US" sz="1800" b="1" dirty="0" smtClean="0"/>
                    </a:p>
                  </a:txBody>
                  <a:tcPr marL="113713" marR="113713" marT="56856" marB="56856"/>
                </a:tc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W128,1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W128,2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W128,3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W128,4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W128,…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  <a:tc>
                  <a:txBody>
                    <a:bodyPr/>
                    <a:lstStyle/>
                    <a:p>
                      <a:r>
                        <a:rPr lang="en-US" altLang="zh-TW" sz="1800" b="1" dirty="0" smtClean="0"/>
                        <a:t>W128,128</a:t>
                      </a:r>
                      <a:endParaRPr lang="zh-TW" altLang="en-US" sz="1800" b="1" dirty="0"/>
                    </a:p>
                  </a:txBody>
                  <a:tcPr marL="113713" marR="113713" marT="56856" marB="56856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Storage Requirement(3/4)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457200" y="1628800"/>
            <a:ext cx="8686800" cy="4497363"/>
          </a:xfrm>
        </p:spPr>
        <p:txBody>
          <a:bodyPr>
            <a:norm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16 words </a:t>
            </a:r>
            <a:r>
              <a:rPr lang="en-US" altLang="zh-TW" dirty="0"/>
              <a:t>for the </a:t>
            </a:r>
            <a:r>
              <a:rPr lang="en-US" altLang="zh-TW" dirty="0" smtClean="0"/>
              <a:t>table(w):replacement costs</a:t>
            </a: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4*4</a:t>
            </a:r>
          </a:p>
          <a:p>
            <a:endParaRPr lang="en-US" altLang="zh-TW" dirty="0" smtClean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1043608" y="3284984"/>
          <a:ext cx="7042955" cy="2142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8591"/>
                <a:gridCol w="1408591"/>
                <a:gridCol w="1408591"/>
                <a:gridCol w="1408591"/>
                <a:gridCol w="1408591"/>
              </a:tblGrid>
              <a:tr h="428446">
                <a:tc>
                  <a:txBody>
                    <a:bodyPr/>
                    <a:lstStyle/>
                    <a:p>
                      <a:endParaRPr lang="zh-TW" altLang="en-US" sz="2100" dirty="0"/>
                    </a:p>
                  </a:txBody>
                  <a:tcPr marL="105644" marR="105644" marT="52822" marB="52822"/>
                </a:tc>
                <a:tc>
                  <a:txBody>
                    <a:bodyPr/>
                    <a:lstStyle/>
                    <a:p>
                      <a:r>
                        <a:rPr lang="en-US" altLang="zh-TW" sz="2100" dirty="0" smtClean="0"/>
                        <a:t>A</a:t>
                      </a:r>
                      <a:endParaRPr lang="zh-TW" altLang="en-US" sz="2100" dirty="0"/>
                    </a:p>
                  </a:txBody>
                  <a:tcPr marL="105644" marR="105644" marT="52822" marB="52822"/>
                </a:tc>
                <a:tc>
                  <a:txBody>
                    <a:bodyPr/>
                    <a:lstStyle/>
                    <a:p>
                      <a:r>
                        <a:rPr lang="en-US" altLang="zh-TW" sz="2100" dirty="0" smtClean="0"/>
                        <a:t>T</a:t>
                      </a:r>
                      <a:endParaRPr lang="zh-TW" altLang="en-US" sz="2100" dirty="0"/>
                    </a:p>
                  </a:txBody>
                  <a:tcPr marL="105644" marR="105644" marT="52822" marB="52822"/>
                </a:tc>
                <a:tc>
                  <a:txBody>
                    <a:bodyPr/>
                    <a:lstStyle/>
                    <a:p>
                      <a:r>
                        <a:rPr lang="en-US" altLang="zh-TW" sz="2100" dirty="0" smtClean="0"/>
                        <a:t>C</a:t>
                      </a:r>
                      <a:endParaRPr lang="zh-TW" altLang="en-US" sz="2100" dirty="0"/>
                    </a:p>
                  </a:txBody>
                  <a:tcPr marL="105644" marR="105644" marT="52822" marB="52822"/>
                </a:tc>
                <a:tc>
                  <a:txBody>
                    <a:bodyPr/>
                    <a:lstStyle/>
                    <a:p>
                      <a:r>
                        <a:rPr lang="en-US" altLang="zh-TW" sz="2100" dirty="0" smtClean="0"/>
                        <a:t>G</a:t>
                      </a:r>
                      <a:endParaRPr lang="zh-TW" altLang="en-US" sz="2100" dirty="0"/>
                    </a:p>
                  </a:txBody>
                  <a:tcPr marL="105644" marR="105644" marT="52822" marB="52822"/>
                </a:tc>
              </a:tr>
              <a:tr h="428446">
                <a:tc>
                  <a:txBody>
                    <a:bodyPr/>
                    <a:lstStyle/>
                    <a:p>
                      <a:r>
                        <a:rPr lang="en-US" altLang="zh-TW" sz="2100" dirty="0" smtClean="0"/>
                        <a:t>A</a:t>
                      </a:r>
                      <a:endParaRPr lang="zh-TW" altLang="en-US" sz="2100" dirty="0"/>
                    </a:p>
                  </a:txBody>
                  <a:tcPr marL="105644" marR="105644" marT="52822" marB="52822"/>
                </a:tc>
                <a:tc>
                  <a:txBody>
                    <a:bodyPr/>
                    <a:lstStyle/>
                    <a:p>
                      <a:r>
                        <a:rPr lang="en-US" altLang="zh-TW" sz="2100" dirty="0" smtClean="0"/>
                        <a:t>W(A,A)</a:t>
                      </a:r>
                      <a:endParaRPr lang="zh-TW" altLang="en-US" sz="2100" dirty="0"/>
                    </a:p>
                  </a:txBody>
                  <a:tcPr marL="105644" marR="105644" marT="52822" marB="52822"/>
                </a:tc>
                <a:tc>
                  <a:txBody>
                    <a:bodyPr/>
                    <a:lstStyle/>
                    <a:p>
                      <a:r>
                        <a:rPr lang="en-US" altLang="zh-TW" sz="2100" dirty="0" smtClean="0"/>
                        <a:t>W(A,T)</a:t>
                      </a:r>
                      <a:endParaRPr lang="zh-TW" altLang="en-US" sz="2100" dirty="0"/>
                    </a:p>
                  </a:txBody>
                  <a:tcPr marL="105644" marR="105644" marT="52822" marB="52822"/>
                </a:tc>
                <a:tc>
                  <a:txBody>
                    <a:bodyPr/>
                    <a:lstStyle/>
                    <a:p>
                      <a:r>
                        <a:rPr lang="en-US" altLang="zh-TW" sz="2100" dirty="0" smtClean="0"/>
                        <a:t>W(A,C)</a:t>
                      </a:r>
                      <a:endParaRPr lang="zh-TW" altLang="en-US" sz="2100" dirty="0"/>
                    </a:p>
                  </a:txBody>
                  <a:tcPr marL="105644" marR="105644" marT="52822" marB="52822"/>
                </a:tc>
                <a:tc>
                  <a:txBody>
                    <a:bodyPr/>
                    <a:lstStyle/>
                    <a:p>
                      <a:r>
                        <a:rPr lang="en-US" altLang="zh-TW" sz="2100" dirty="0" smtClean="0"/>
                        <a:t>W(A,G)</a:t>
                      </a:r>
                      <a:endParaRPr lang="zh-TW" altLang="en-US" sz="2100" dirty="0"/>
                    </a:p>
                  </a:txBody>
                  <a:tcPr marL="105644" marR="105644" marT="52822" marB="52822"/>
                </a:tc>
              </a:tr>
              <a:tr h="428446">
                <a:tc>
                  <a:txBody>
                    <a:bodyPr/>
                    <a:lstStyle/>
                    <a:p>
                      <a:r>
                        <a:rPr lang="en-US" altLang="zh-TW" sz="2100" dirty="0" smtClean="0"/>
                        <a:t>T</a:t>
                      </a:r>
                      <a:endParaRPr lang="zh-TW" altLang="en-US" sz="2100" dirty="0"/>
                    </a:p>
                  </a:txBody>
                  <a:tcPr marL="105644" marR="105644" marT="52822" marB="52822"/>
                </a:tc>
                <a:tc>
                  <a:txBody>
                    <a:bodyPr/>
                    <a:lstStyle/>
                    <a:p>
                      <a:r>
                        <a:rPr lang="en-US" altLang="zh-TW" sz="2100" dirty="0" smtClean="0"/>
                        <a:t>W(T,A)</a:t>
                      </a:r>
                      <a:endParaRPr lang="zh-TW" altLang="en-US" sz="2100" dirty="0"/>
                    </a:p>
                  </a:txBody>
                  <a:tcPr marL="105644" marR="105644" marT="52822" marB="52822"/>
                </a:tc>
                <a:tc>
                  <a:txBody>
                    <a:bodyPr/>
                    <a:lstStyle/>
                    <a:p>
                      <a:r>
                        <a:rPr lang="en-US" altLang="zh-TW" sz="2100" dirty="0" smtClean="0"/>
                        <a:t>W(T,T)</a:t>
                      </a:r>
                      <a:endParaRPr lang="zh-TW" altLang="en-US" sz="2100" dirty="0"/>
                    </a:p>
                  </a:txBody>
                  <a:tcPr marL="105644" marR="105644" marT="52822" marB="52822"/>
                </a:tc>
                <a:tc>
                  <a:txBody>
                    <a:bodyPr/>
                    <a:lstStyle/>
                    <a:p>
                      <a:r>
                        <a:rPr lang="en-US" altLang="zh-TW" sz="2100" dirty="0" smtClean="0"/>
                        <a:t>W(T,C)</a:t>
                      </a:r>
                      <a:endParaRPr lang="zh-TW" altLang="en-US" sz="2100" dirty="0"/>
                    </a:p>
                  </a:txBody>
                  <a:tcPr marL="105644" marR="105644" marT="52822" marB="52822"/>
                </a:tc>
                <a:tc>
                  <a:txBody>
                    <a:bodyPr/>
                    <a:lstStyle/>
                    <a:p>
                      <a:r>
                        <a:rPr lang="en-US" altLang="zh-TW" sz="2100" dirty="0" smtClean="0"/>
                        <a:t>W(T,G)</a:t>
                      </a:r>
                      <a:endParaRPr lang="zh-TW" altLang="en-US" sz="2100" dirty="0"/>
                    </a:p>
                  </a:txBody>
                  <a:tcPr marL="105644" marR="105644" marT="52822" marB="52822"/>
                </a:tc>
              </a:tr>
              <a:tr h="428446">
                <a:tc>
                  <a:txBody>
                    <a:bodyPr/>
                    <a:lstStyle/>
                    <a:p>
                      <a:r>
                        <a:rPr lang="en-US" altLang="zh-TW" sz="2100" dirty="0" smtClean="0"/>
                        <a:t>C</a:t>
                      </a:r>
                      <a:endParaRPr lang="zh-TW" altLang="en-US" sz="2100" dirty="0"/>
                    </a:p>
                  </a:txBody>
                  <a:tcPr marL="105644" marR="105644" marT="52822" marB="52822"/>
                </a:tc>
                <a:tc>
                  <a:txBody>
                    <a:bodyPr/>
                    <a:lstStyle/>
                    <a:p>
                      <a:r>
                        <a:rPr lang="en-US" altLang="zh-TW" sz="2100" dirty="0" smtClean="0"/>
                        <a:t>W(C,A)</a:t>
                      </a:r>
                      <a:endParaRPr lang="zh-TW" altLang="en-US" sz="2100" dirty="0"/>
                    </a:p>
                  </a:txBody>
                  <a:tcPr marL="105644" marR="105644" marT="52822" marB="52822"/>
                </a:tc>
                <a:tc>
                  <a:txBody>
                    <a:bodyPr/>
                    <a:lstStyle/>
                    <a:p>
                      <a:r>
                        <a:rPr lang="en-US" altLang="zh-TW" sz="2100" dirty="0" smtClean="0"/>
                        <a:t>W(C,T)</a:t>
                      </a:r>
                      <a:endParaRPr lang="zh-TW" altLang="en-US" sz="2100" dirty="0"/>
                    </a:p>
                  </a:txBody>
                  <a:tcPr marL="105644" marR="105644" marT="52822" marB="52822"/>
                </a:tc>
                <a:tc>
                  <a:txBody>
                    <a:bodyPr/>
                    <a:lstStyle/>
                    <a:p>
                      <a:r>
                        <a:rPr lang="en-US" altLang="zh-TW" sz="2100" dirty="0" smtClean="0"/>
                        <a:t>W(C,C)</a:t>
                      </a:r>
                      <a:endParaRPr lang="zh-TW" altLang="en-US" sz="2100" dirty="0"/>
                    </a:p>
                  </a:txBody>
                  <a:tcPr marL="105644" marR="105644" marT="52822" marB="52822"/>
                </a:tc>
                <a:tc>
                  <a:txBody>
                    <a:bodyPr/>
                    <a:lstStyle/>
                    <a:p>
                      <a:r>
                        <a:rPr lang="en-US" altLang="zh-TW" sz="2100" dirty="0" smtClean="0"/>
                        <a:t>W(C,G)</a:t>
                      </a:r>
                      <a:endParaRPr lang="zh-TW" altLang="en-US" sz="2100" dirty="0"/>
                    </a:p>
                  </a:txBody>
                  <a:tcPr marL="105644" marR="105644" marT="52822" marB="52822"/>
                </a:tc>
              </a:tr>
              <a:tr h="428446">
                <a:tc>
                  <a:txBody>
                    <a:bodyPr/>
                    <a:lstStyle/>
                    <a:p>
                      <a:r>
                        <a:rPr lang="en-US" altLang="zh-TW" sz="2100" dirty="0" smtClean="0"/>
                        <a:t>G</a:t>
                      </a:r>
                      <a:endParaRPr lang="zh-TW" altLang="en-US" sz="2100" dirty="0"/>
                    </a:p>
                  </a:txBody>
                  <a:tcPr marL="105644" marR="105644" marT="52822" marB="52822"/>
                </a:tc>
                <a:tc>
                  <a:txBody>
                    <a:bodyPr/>
                    <a:lstStyle/>
                    <a:p>
                      <a:r>
                        <a:rPr lang="en-US" altLang="zh-TW" sz="2100" dirty="0" smtClean="0"/>
                        <a:t>W(G,A)</a:t>
                      </a:r>
                      <a:endParaRPr lang="zh-TW" altLang="en-US" sz="2100" dirty="0"/>
                    </a:p>
                  </a:txBody>
                  <a:tcPr marL="105644" marR="105644" marT="52822" marB="52822"/>
                </a:tc>
                <a:tc>
                  <a:txBody>
                    <a:bodyPr/>
                    <a:lstStyle/>
                    <a:p>
                      <a:r>
                        <a:rPr lang="en-US" altLang="zh-TW" sz="2100" dirty="0" smtClean="0"/>
                        <a:t>W(G,T)</a:t>
                      </a:r>
                      <a:endParaRPr lang="zh-TW" altLang="en-US" sz="2100" dirty="0"/>
                    </a:p>
                  </a:txBody>
                  <a:tcPr marL="105644" marR="105644" marT="52822" marB="52822"/>
                </a:tc>
                <a:tc>
                  <a:txBody>
                    <a:bodyPr/>
                    <a:lstStyle/>
                    <a:p>
                      <a:r>
                        <a:rPr lang="en-US" altLang="zh-TW" sz="2100" dirty="0" smtClean="0"/>
                        <a:t>W(G,C)</a:t>
                      </a:r>
                      <a:endParaRPr lang="zh-TW" altLang="en-US" sz="2100" dirty="0"/>
                    </a:p>
                  </a:txBody>
                  <a:tcPr marL="105644" marR="105644" marT="52822" marB="52822"/>
                </a:tc>
                <a:tc>
                  <a:txBody>
                    <a:bodyPr/>
                    <a:lstStyle/>
                    <a:p>
                      <a:r>
                        <a:rPr lang="en-US" altLang="zh-TW" sz="2100" dirty="0" smtClean="0"/>
                        <a:t>W(G,G)</a:t>
                      </a:r>
                      <a:endParaRPr lang="zh-TW" altLang="en-US" sz="2100" dirty="0"/>
                    </a:p>
                  </a:txBody>
                  <a:tcPr marL="105644" marR="105644" marT="52822" marB="52822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Storage Requirement(4/4)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M </a:t>
            </a:r>
            <a:r>
              <a:rPr lang="en-US" altLang="zh-TW" dirty="0"/>
              <a:t>+ N bytes for the sequences A and B</a:t>
            </a:r>
            <a:r>
              <a:rPr lang="en-US" altLang="zh-TW" dirty="0" smtClean="0"/>
              <a:t>.</a:t>
            </a:r>
          </a:p>
          <a:p>
            <a:pPr lvl="1"/>
            <a:r>
              <a:rPr lang="en-US" altLang="zh-TW" dirty="0" smtClean="0"/>
              <a:t>A and B could be compressed</a:t>
            </a:r>
          </a:p>
          <a:p>
            <a:pPr lvl="1"/>
            <a:r>
              <a:rPr lang="en-US" altLang="zh-TW" dirty="0" smtClean="0"/>
              <a:t>DNA sequences only 2(M + N) bits are necessary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Memory </a:t>
            </a:r>
            <a:r>
              <a:rPr lang="en-US" altLang="zh-TW" dirty="0" err="1" smtClean="0"/>
              <a:t>v.s</a:t>
            </a:r>
            <a:r>
              <a:rPr lang="en-US" altLang="zh-TW" dirty="0" smtClean="0"/>
              <a:t>. Sequence length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400" dirty="0" smtClean="0"/>
              <a:t>Maximum length of </a:t>
            </a:r>
            <a:r>
              <a:rPr lang="en-US" altLang="zh-TW" sz="2400" dirty="0"/>
              <a:t>sequences that can be aligned in a </a:t>
            </a:r>
            <a:r>
              <a:rPr lang="en-US" altLang="zh-TW" sz="2400" dirty="0" smtClean="0"/>
              <a:t>given amount </a:t>
            </a:r>
            <a:r>
              <a:rPr lang="en-US" altLang="zh-TW" sz="2400" dirty="0"/>
              <a:t>of </a:t>
            </a:r>
            <a:r>
              <a:rPr lang="en-US" altLang="zh-TW" sz="2400" dirty="0" smtClean="0"/>
              <a:t>memory</a:t>
            </a:r>
          </a:p>
          <a:p>
            <a:endParaRPr lang="en-US" altLang="zh-TW" sz="2400" dirty="0" smtClean="0"/>
          </a:p>
          <a:p>
            <a:endParaRPr lang="en-US" altLang="zh-TW" sz="2400" dirty="0"/>
          </a:p>
          <a:p>
            <a:endParaRPr lang="en-US" altLang="zh-TW" sz="2400" dirty="0" smtClean="0"/>
          </a:p>
          <a:p>
            <a:endParaRPr lang="en-US" altLang="zh-TW" sz="2400" dirty="0"/>
          </a:p>
          <a:p>
            <a:endParaRPr lang="en-US" altLang="zh-TW" sz="2400" dirty="0" smtClean="0"/>
          </a:p>
          <a:p>
            <a:endParaRPr lang="en-US" altLang="zh-TW" sz="2400" dirty="0"/>
          </a:p>
          <a:p>
            <a:endParaRPr lang="en-US" altLang="zh-TW" sz="2400" dirty="0" smtClean="0"/>
          </a:p>
          <a:p>
            <a:r>
              <a:rPr lang="en-US" altLang="zh-TW" sz="2400" dirty="0" err="1"/>
              <a:t>Altschul</a:t>
            </a:r>
            <a:r>
              <a:rPr lang="en-US" altLang="zh-TW" sz="2400" dirty="0"/>
              <a:t> and </a:t>
            </a:r>
            <a:r>
              <a:rPr lang="en-US" altLang="zh-TW" sz="2400" dirty="0" smtClean="0"/>
              <a:t>Erickson : </a:t>
            </a:r>
            <a:r>
              <a:rPr lang="en-US" altLang="zh-TW" sz="2400" dirty="0"/>
              <a:t>7MN-bit approach</a:t>
            </a:r>
            <a:endParaRPr lang="zh-TW" altLang="en-US" sz="24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827584" y="2680420"/>
          <a:ext cx="7776864" cy="2526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2232248"/>
                <a:gridCol w="2232248"/>
                <a:gridCol w="1584176"/>
              </a:tblGrid>
              <a:tr h="47165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Memory (bytes)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Linear Space(w/o op.)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Linear Space(with op.)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err="1" smtClean="0"/>
                        <a:t>Altschul</a:t>
                      </a:r>
                      <a:r>
                        <a:rPr lang="en-US" altLang="zh-TW" sz="1400" dirty="0" smtClean="0"/>
                        <a:t> and Erickson </a:t>
                      </a:r>
                      <a:endParaRPr lang="zh-TW" altLang="en-US" sz="1400" dirty="0"/>
                    </a:p>
                  </a:txBody>
                  <a:tcPr/>
                </a:tc>
              </a:tr>
              <a:tr h="471651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64K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4000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2666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270</a:t>
                      </a:r>
                      <a:endParaRPr lang="zh-TW" altLang="en-US" dirty="0"/>
                    </a:p>
                  </a:txBody>
                  <a:tcPr/>
                </a:tc>
              </a:tr>
              <a:tr h="47165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128k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8000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5333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382</a:t>
                      </a:r>
                      <a:endParaRPr lang="zh-TW" altLang="en-US" dirty="0"/>
                    </a:p>
                  </a:txBody>
                  <a:tcPr/>
                </a:tc>
              </a:tr>
              <a:tr h="47165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256k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16000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10666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540</a:t>
                      </a:r>
                      <a:endParaRPr lang="zh-TW" altLang="en-US" dirty="0"/>
                    </a:p>
                  </a:txBody>
                  <a:tcPr/>
                </a:tc>
              </a:tr>
              <a:tr h="47165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1000k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62500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41666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1069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圓角矩形圖說文字 5"/>
          <p:cNvSpPr/>
          <p:nvPr/>
        </p:nvSpPr>
        <p:spPr>
          <a:xfrm>
            <a:off x="2843808" y="1988840"/>
            <a:ext cx="2088232" cy="576064"/>
          </a:xfrm>
          <a:prstGeom prst="wedgeRoundRect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2843808" y="206084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N = Memory / 4*4</a:t>
            </a:r>
          </a:p>
        </p:txBody>
      </p:sp>
      <p:sp>
        <p:nvSpPr>
          <p:cNvPr id="8" name="圓角矩形圖說文字 7"/>
          <p:cNvSpPr/>
          <p:nvPr/>
        </p:nvSpPr>
        <p:spPr>
          <a:xfrm>
            <a:off x="5076056" y="1988840"/>
            <a:ext cx="2088232" cy="576064"/>
          </a:xfrm>
          <a:prstGeom prst="wedgeRoundRect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/>
          <p:cNvSpPr txBox="1"/>
          <p:nvPr/>
        </p:nvSpPr>
        <p:spPr>
          <a:xfrm>
            <a:off x="5076056" y="206084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N = Memory / 6*4</a:t>
            </a:r>
          </a:p>
        </p:txBody>
      </p:sp>
      <p:sp>
        <p:nvSpPr>
          <p:cNvPr id="10" name="圓角矩形圖說文字 9"/>
          <p:cNvSpPr/>
          <p:nvPr/>
        </p:nvSpPr>
        <p:spPr>
          <a:xfrm>
            <a:off x="6516216" y="1988840"/>
            <a:ext cx="2483768" cy="576064"/>
          </a:xfrm>
          <a:prstGeom prst="wedgeRoundRect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6588224" y="2060848"/>
            <a:ext cx="2772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N = </a:t>
            </a:r>
            <a:r>
              <a:rPr lang="en-US" altLang="zh-TW" dirty="0" err="1" smtClean="0"/>
              <a:t>sqrt</a:t>
            </a:r>
            <a:r>
              <a:rPr lang="en-US" altLang="zh-TW" dirty="0" smtClean="0"/>
              <a:t>(Memory *8 / 7)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/>
      <p:bldP spid="7" grpId="1"/>
      <p:bldP spid="8" grpId="0" animBg="1"/>
      <p:bldP spid="8" grpId="1" animBg="1"/>
      <p:bldP spid="9" grpId="0"/>
      <p:bldP spid="9" grpId="1"/>
      <p:bldP spid="10" grpId="0" animBg="1"/>
      <p:bldP spid="11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2600" dirty="0" smtClean="0"/>
              <a:t/>
            </a:r>
            <a:br>
              <a:rPr lang="en-US" altLang="zh-TW" sz="2600" dirty="0" smtClean="0"/>
            </a:br>
            <a:r>
              <a:rPr lang="en-US" altLang="zh-TW" sz="2600" dirty="0" smtClean="0"/>
              <a:t> Compared with classic dynamic programming algorithm</a:t>
            </a:r>
            <a:endParaRPr lang="zh-TW" altLang="en-US" sz="2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 smtClean="0"/>
              <a:t>classic dynamic programming algorithm</a:t>
            </a:r>
          </a:p>
          <a:p>
            <a:pPr lvl="1"/>
            <a:r>
              <a:rPr lang="en-US" altLang="zh-TW" sz="2400" i="1" dirty="0" smtClean="0"/>
              <a:t>(Wagner </a:t>
            </a:r>
            <a:r>
              <a:rPr lang="en-US" altLang="zh-TW" sz="2400" i="1" dirty="0"/>
              <a:t>and Fischer, 1974).</a:t>
            </a:r>
            <a:endParaRPr lang="zh-TW" altLang="en-US" sz="2400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763688" y="2784475"/>
          <a:ext cx="5486400" cy="4073525"/>
        </p:xfrm>
        <a:graphic>
          <a:graphicData uri="http://schemas.openxmlformats.org/presentationml/2006/ole">
            <p:oleObj spid="_x0000_s69634" name="Equation" r:id="rId3" imgW="2577960" imgH="19047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2600" dirty="0" smtClean="0"/>
              <a:t/>
            </a:r>
            <a:br>
              <a:rPr lang="en-US" altLang="zh-TW" sz="2600" dirty="0" smtClean="0"/>
            </a:br>
            <a:r>
              <a:rPr lang="en-US" altLang="zh-TW" sz="2600" dirty="0" smtClean="0"/>
              <a:t> Compared with classic dynamic programming algorithm</a:t>
            </a:r>
            <a:endParaRPr lang="zh-TW" altLang="en-US" sz="2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Space : </a:t>
            </a:r>
          </a:p>
          <a:p>
            <a:pPr lvl="1"/>
            <a:r>
              <a:rPr lang="en-US" altLang="zh-TW" dirty="0" smtClean="0"/>
              <a:t>classic dynamic programming algorithm : O(MN)</a:t>
            </a:r>
          </a:p>
          <a:p>
            <a:pPr lvl="1"/>
            <a:r>
              <a:rPr lang="en-US" altLang="zh-TW" dirty="0"/>
              <a:t>linear-space </a:t>
            </a:r>
            <a:r>
              <a:rPr lang="en-US" altLang="zh-TW" dirty="0" smtClean="0"/>
              <a:t>algorithm O(N + </a:t>
            </a:r>
            <a:r>
              <a:rPr lang="en-US" altLang="zh-TW" dirty="0" err="1" smtClean="0"/>
              <a:t>lgM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Time : </a:t>
            </a:r>
          </a:p>
          <a:p>
            <a:pPr lvl="1"/>
            <a:r>
              <a:rPr lang="en-US" altLang="zh-TW" dirty="0" smtClean="0"/>
              <a:t>Both O(MN)</a:t>
            </a:r>
          </a:p>
          <a:p>
            <a:pPr lvl="1"/>
            <a:r>
              <a:rPr lang="en-US" altLang="zh-TW" dirty="0" smtClean="0"/>
              <a:t>But in practice, linear-space slower than classic dynamic programming algorithm.</a:t>
            </a:r>
          </a:p>
          <a:p>
            <a:pPr lvl="1"/>
            <a:r>
              <a:rPr lang="en-US" altLang="zh-TW" dirty="0" smtClean="0"/>
              <a:t>linear-space : classic DP  =   2.84 : 1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 </a:t>
            </a:r>
            <a:br>
              <a:rPr lang="en-US" altLang="zh-TW" dirty="0" smtClean="0"/>
            </a:br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R99945020</a:t>
            </a:r>
          </a:p>
          <a:p>
            <a:r>
              <a:rPr lang="zh-TW" altLang="en-US" dirty="0" smtClean="0"/>
              <a:t>林澤豪</a:t>
            </a:r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827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211581B-E23E-4954-8A41-746FEE1C695C}" type="slidenum">
              <a:rPr lang="en-US" altLang="zh-TW" smtClean="0">
                <a:ea typeface="新細明體" charset="-120"/>
              </a:rPr>
              <a:pPr/>
              <a:t>58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16388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7772400" cy="4114800"/>
          </a:xfrm>
          <a:noFill/>
        </p:spPr>
        <p:txBody>
          <a:bodyPr/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dirty="0" smtClean="0"/>
              <a:t> </a:t>
            </a:r>
          </a:p>
        </p:txBody>
      </p:sp>
      <p:graphicFrame>
        <p:nvGraphicFramePr>
          <p:cNvPr id="82948" name="Group 4"/>
          <p:cNvGraphicFramePr>
            <a:graphicFrameLocks noGrp="1"/>
          </p:cNvGraphicFramePr>
          <p:nvPr/>
        </p:nvGraphicFramePr>
        <p:xfrm>
          <a:off x="1978025" y="1825625"/>
          <a:ext cx="5314950" cy="4703766"/>
        </p:xfrm>
        <a:graphic>
          <a:graphicData uri="http://schemas.openxmlformats.org/drawingml/2006/table">
            <a:tbl>
              <a:tblPr/>
              <a:tblGrid>
                <a:gridCol w="590550"/>
                <a:gridCol w="590550"/>
                <a:gridCol w="590550"/>
                <a:gridCol w="590550"/>
                <a:gridCol w="590550"/>
                <a:gridCol w="590550"/>
                <a:gridCol w="590550"/>
                <a:gridCol w="590550"/>
                <a:gridCol w="590550"/>
              </a:tblGrid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-18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6483" name="Text Box 98"/>
          <p:cNvSpPr txBox="1">
            <a:spLocks noChangeArrowheads="1"/>
          </p:cNvSpPr>
          <p:nvPr/>
        </p:nvSpPr>
        <p:spPr bwMode="auto">
          <a:xfrm>
            <a:off x="2635250" y="1370013"/>
            <a:ext cx="4832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TW" sz="2400"/>
              <a:t>C     G     G     A     T     C     A     T</a:t>
            </a:r>
          </a:p>
        </p:txBody>
      </p:sp>
      <p:sp>
        <p:nvSpPr>
          <p:cNvPr id="16484" name="Text Box 99"/>
          <p:cNvSpPr txBox="1">
            <a:spLocks noChangeArrowheads="1"/>
          </p:cNvSpPr>
          <p:nvPr/>
        </p:nvSpPr>
        <p:spPr bwMode="auto">
          <a:xfrm>
            <a:off x="1514475" y="2363788"/>
            <a:ext cx="508000" cy="405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5000"/>
              </a:lnSpc>
              <a:spcBef>
                <a:spcPct val="50000"/>
              </a:spcBef>
            </a:pPr>
            <a:r>
              <a:rPr lang="en-US" altLang="zh-TW" sz="2400"/>
              <a:t>C</a:t>
            </a:r>
            <a:br>
              <a:rPr lang="en-US" altLang="zh-TW" sz="2400"/>
            </a:br>
            <a:r>
              <a:rPr lang="en-US" altLang="zh-TW" sz="2400"/>
              <a:t>T</a:t>
            </a:r>
            <a:br>
              <a:rPr lang="en-US" altLang="zh-TW" sz="2400"/>
            </a:br>
            <a:r>
              <a:rPr lang="en-US" altLang="zh-TW" sz="2400"/>
              <a:t>T</a:t>
            </a:r>
            <a:br>
              <a:rPr lang="en-US" altLang="zh-TW" sz="2400"/>
            </a:br>
            <a:r>
              <a:rPr lang="en-US" altLang="zh-TW" sz="2400"/>
              <a:t>A</a:t>
            </a:r>
            <a:br>
              <a:rPr lang="en-US" altLang="zh-TW" sz="2400"/>
            </a:br>
            <a:r>
              <a:rPr lang="en-US" altLang="zh-TW" sz="2400"/>
              <a:t>A</a:t>
            </a:r>
            <a:br>
              <a:rPr lang="en-US" altLang="zh-TW" sz="2400"/>
            </a:br>
            <a:r>
              <a:rPr lang="en-US" altLang="zh-TW" sz="2400"/>
              <a:t>C</a:t>
            </a:r>
            <a:br>
              <a:rPr lang="en-US" altLang="zh-TW" sz="2400"/>
            </a:br>
            <a:r>
              <a:rPr lang="en-US" altLang="zh-TW" sz="2400"/>
              <a:t>T</a:t>
            </a:r>
          </a:p>
        </p:txBody>
      </p:sp>
      <p:sp>
        <p:nvSpPr>
          <p:cNvPr id="16485" name="Text Box 100"/>
          <p:cNvSpPr txBox="1">
            <a:spLocks noChangeArrowheads="1"/>
          </p:cNvSpPr>
          <p:nvPr/>
        </p:nvSpPr>
        <p:spPr bwMode="auto">
          <a:xfrm>
            <a:off x="696913" y="973138"/>
            <a:ext cx="2481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2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pPr algn="ctr"/>
            <a:r>
              <a:rPr lang="en-US" altLang="zh-TW" sz="5400" dirty="0" smtClean="0">
                <a:latin typeface="Comic Sans MS" pitchFamily="66" charset="0"/>
              </a:rPr>
              <a:t>Reduce problem</a:t>
            </a:r>
            <a:endParaRPr lang="zh-TW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sz="5400" dirty="0" smtClean="0">
                <a:latin typeface="Comic Sans MS" pitchFamily="66" charset="0"/>
              </a:rPr>
              <a:t>Reduce problem(cont.)</a:t>
            </a:r>
            <a:endParaRPr lang="zh-TW" altLang="en-US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060848"/>
            <a:ext cx="7364777" cy="3331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Transformation (2/2)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637776" y="2961272"/>
                <a:ext cx="8182695" cy="3597952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</a:rPr>
                      <m:t>         2</m:t>
                    </m:r>
                    <m:r>
                      <a:rPr lang="en-US" altLang="zh-TW" b="0" i="1" smtClean="0">
                        <a:latin typeface="Cambria Math"/>
                      </a:rPr>
                      <m:t>𝑟</m:t>
                    </m:r>
                    <m:r>
                      <a:rPr lang="en-US" altLang="zh-TW" b="0" i="1" smtClean="0">
                        <a:latin typeface="Cambria Math"/>
                      </a:rPr>
                      <m:t>&lt;</m:t>
                    </m:r>
                    <m:r>
                      <a:rPr lang="zh-TW" altLang="en-US" b="0" i="1" smtClean="0">
                        <a:latin typeface="Cambria Math"/>
                      </a:rPr>
                      <m:t>𝜎</m:t>
                    </m:r>
                    <m:d>
                      <m:dPr>
                        <m:ctrlPr>
                          <a:rPr lang="en-US" altLang="zh-TW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𝑎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,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𝑏</m:t>
                        </m:r>
                      </m:e>
                    </m:d>
                  </m:oMath>
                </a14:m>
                <a:r>
                  <a:rPr lang="zh-TW" altLang="en-US" b="0" i="1" dirty="0" smtClean="0">
                    <a:latin typeface="Cambria Math"/>
                  </a:rPr>
                  <a:t>                     </a:t>
                </a:r>
                <a:r>
                  <a:rPr lang="en-US" altLang="zh-TW" b="0" dirty="0" smtClean="0">
                    <a:latin typeface="Cambria Math"/>
                  </a:rPr>
                  <a:t>(</a:t>
                </a:r>
                <a:r>
                  <a:rPr lang="en-US" altLang="zh-TW" dirty="0"/>
                  <a:t>Hirschberg</a:t>
                </a:r>
                <a:r>
                  <a:rPr lang="en-US" altLang="zh-TW" b="0" dirty="0" smtClean="0">
                    <a:latin typeface="Cambria Math"/>
                  </a:rPr>
                  <a:t>)</a:t>
                </a:r>
                <a:r>
                  <a:rPr lang="zh-TW" altLang="en-US" b="0" i="1" dirty="0" smtClean="0">
                    <a:latin typeface="Cambria Math"/>
                  </a:rPr>
                  <a:t>    </a:t>
                </a:r>
                <a:r>
                  <a:rPr lang="en-US" altLang="zh-TW" b="0" i="1" dirty="0" smtClean="0">
                    <a:latin typeface="Cambria Math"/>
                  </a:rPr>
                  <a:t/>
                </a:r>
                <a:br>
                  <a:rPr lang="en-US" altLang="zh-TW" b="0" i="1" dirty="0" smtClean="0">
                    <a:latin typeface="Cambria Math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/>
                          <a:ea typeface="Cambria Math"/>
                        </a:rPr>
                        <m:t>=&gt; 2</m:t>
                      </m:r>
                      <m:r>
                        <a:rPr lang="en-US" altLang="zh-TW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altLang="zh-TW" b="0" i="1" smtClean="0">
                          <a:latin typeface="Cambria Math"/>
                          <a:ea typeface="Cambria Math"/>
                        </a:rPr>
                        <m:t>&lt; 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zh-TW" altLang="en-US" b="0" i="1" smtClean="0">
                              <a:latin typeface="Cambria Math"/>
                              <a:ea typeface="Cambria Math"/>
                            </a:rPr>
                            <m:t>𝜎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/>
                              <a:ea typeface="Cambria Math"/>
                            </a:rPr>
                            <m:t>𝑚𝑎𝑥</m:t>
                          </m:r>
                        </m:sub>
                      </m:sSub>
                      <m:r>
                        <a:rPr lang="en-US" altLang="zh-TW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altLang="zh-TW" b="0" i="1" smtClean="0">
                          <a:latin typeface="Cambria Math"/>
                          <a:ea typeface="Cambria Math"/>
                        </a:rPr>
                        <m:t>𝑤</m:t>
                      </m:r>
                      <m:d>
                        <m:dPr>
                          <m:ctrlPr>
                            <a:rPr lang="en-US" altLang="zh-TW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  <m:r>
                            <a:rPr lang="en-US" altLang="zh-TW" b="0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altLang="zh-TW" b="0" i="1" smtClean="0">
                              <a:latin typeface="Cambria Math"/>
                              <a:ea typeface="Cambria Math"/>
                            </a:rPr>
                            <m:t>𝑏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US" altLang="zh-TW" b="0" i="1" smtClean="0">
                          <a:latin typeface="Cambria Math"/>
                          <a:ea typeface="Cambria Math"/>
                        </a:rPr>
                        <m:t>=&gt;  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zh-TW" altLang="en-US" b="0" i="1" smtClean="0">
                              <a:latin typeface="Cambria Math"/>
                              <a:ea typeface="Cambria Math"/>
                            </a:rPr>
                            <m:t>𝜎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/>
                              <a:ea typeface="Cambria Math"/>
                            </a:rPr>
                            <m:t>𝑚𝑎𝑥</m:t>
                          </m:r>
                        </m:sub>
                      </m:sSub>
                      <m:r>
                        <a:rPr lang="en-US" altLang="zh-TW" b="0" i="1" smtClean="0">
                          <a:latin typeface="Cambria Math"/>
                          <a:ea typeface="Cambria Math"/>
                        </a:rPr>
                        <m:t>−2</m:t>
                      </m:r>
                      <m:r>
                        <a:rPr lang="en-US" altLang="zh-TW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altLang="zh-TW" b="0" i="1" smtClean="0">
                          <a:latin typeface="Cambria Math"/>
                          <a:ea typeface="Cambria Math"/>
                        </a:rPr>
                        <m:t>&gt;</m:t>
                      </m:r>
                      <m:r>
                        <a:rPr lang="en-US" altLang="zh-TW" b="0" i="1" smtClean="0">
                          <a:latin typeface="Cambria Math"/>
                          <a:ea typeface="Cambria Math"/>
                        </a:rPr>
                        <m:t>𝑤</m:t>
                      </m:r>
                      <m:d>
                        <m:dPr>
                          <m:ctrlPr>
                            <a:rPr lang="en-US" altLang="zh-TW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  <m:r>
                            <a:rPr lang="en-US" altLang="zh-TW" b="0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altLang="zh-TW" b="0" i="1" smtClean="0">
                              <a:latin typeface="Cambria Math"/>
                              <a:ea typeface="Cambria Math"/>
                            </a:rPr>
                            <m:t>𝑏</m:t>
                          </m:r>
                        </m:e>
                      </m:d>
                    </m:oMath>
                  </m:oMathPara>
                </a14:m>
                <a:endParaRPr lang="en-US" altLang="zh-TW" b="0" i="1" dirty="0" smtClean="0">
                  <a:latin typeface="Cambria Math"/>
                  <a:ea typeface="Cambria Math"/>
                </a:endParaRPr>
              </a:p>
              <a:p>
                <a:pPr marL="0" indent="0">
                  <a:buNone/>
                </a:pPr>
                <a:r>
                  <a:rPr lang="en-US" altLang="zh-TW" b="0" dirty="0" smtClean="0">
                    <a:ea typeface="Cambria Math"/>
                  </a:rPr>
                  <a:t/>
                </a:r>
                <a:br>
                  <a:rPr lang="en-US" altLang="zh-TW" b="0" dirty="0" smtClean="0">
                    <a:ea typeface="Cambria Math"/>
                  </a:rPr>
                </a:br>
                <a:r>
                  <a:rPr lang="en-US" altLang="zh-TW" b="0" dirty="0" smtClean="0">
                    <a:ea typeface="Cambria Math"/>
                  </a:rPr>
                  <a:t>   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/>
                        <a:ea typeface="Cambria Math"/>
                      </a:rPr>
                      <m:t>∴2</m:t>
                    </m:r>
                    <m:r>
                      <a:rPr lang="en-US" altLang="zh-TW" b="0" i="1" smtClean="0">
                        <a:latin typeface="Cambria Math"/>
                        <a:ea typeface="Cambria Math"/>
                      </a:rPr>
                      <m:t>h</m:t>
                    </m:r>
                    <m:r>
                      <a:rPr lang="en-US" altLang="zh-TW" b="0" i="1" smtClean="0">
                        <a:latin typeface="Cambria Math"/>
                        <a:ea typeface="Cambria Math"/>
                      </a:rPr>
                      <m:t>= </m:t>
                    </m:r>
                    <m:sSub>
                      <m:sSubPr>
                        <m:ctrlPr>
                          <a:rPr lang="en-US" altLang="zh-TW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zh-TW" altLang="en-US" b="0" i="1" smtClean="0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  <a:ea typeface="Cambria Math"/>
                          </a:rPr>
                          <m:t>𝑚𝑎𝑥</m:t>
                        </m:r>
                      </m:sub>
                    </m:sSub>
                    <m:r>
                      <a:rPr lang="en-US" altLang="zh-TW" b="0" i="1" smtClean="0">
                        <a:latin typeface="Cambria Math"/>
                        <a:ea typeface="Cambria Math"/>
                      </a:rPr>
                      <m:t>−2</m:t>
                    </m:r>
                    <m:r>
                      <a:rPr lang="en-US" altLang="zh-TW" b="0" i="1" smtClean="0">
                        <a:latin typeface="Cambria Math"/>
                        <a:ea typeface="Cambria Math"/>
                      </a:rPr>
                      <m:t>𝑟</m:t>
                    </m:r>
                  </m:oMath>
                </a14:m>
                <a:endParaRPr lang="en-US" altLang="zh-TW" b="0" dirty="0" smtClean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en-US" altLang="zh-TW" sz="800" b="0" dirty="0" smtClean="0">
                    <a:ea typeface="Cambria Math"/>
                  </a:rPr>
                  <a:t>    </a:t>
                </a:r>
                <a:r>
                  <a:rPr lang="en-US" altLang="zh-TW" b="0" dirty="0" smtClean="0">
                    <a:ea typeface="Cambria Math"/>
                  </a:rPr>
                  <a:t/>
                </a:r>
                <a:br>
                  <a:rPr lang="en-US" altLang="zh-TW" b="0" dirty="0" smtClean="0">
                    <a:ea typeface="Cambria Math"/>
                  </a:rPr>
                </a:br>
                <a14:m>
                  <m:oMath xmlns:m="http://schemas.openxmlformats.org/officeDocument/2006/math">
                    <m:r>
                      <a:rPr lang="en-US" altLang="zh-TW" b="0" i="0" smtClean="0">
                        <a:latin typeface="Cambria Math"/>
                        <a:ea typeface="Cambria Math"/>
                      </a:rPr>
                      <m:t>           </m:t>
                    </m:r>
                    <m:r>
                      <a:rPr lang="en-US" altLang="zh-TW" b="0" i="1" smtClean="0">
                        <a:latin typeface="Cambria Math"/>
                        <a:ea typeface="Cambria Math"/>
                      </a:rPr>
                      <m:t>h</m:t>
                    </m:r>
                    <m:r>
                      <a:rPr lang="en-US" altLang="zh-TW" b="0" i="1" smtClean="0">
                        <a:latin typeface="Cambria Math"/>
                        <a:ea typeface="Cambria Math"/>
                      </a:rPr>
                      <m:t>= </m:t>
                    </m:r>
                    <m:f>
                      <m:fPr>
                        <m:ctrlPr>
                          <a:rPr lang="en-US" altLang="zh-TW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altLang="zh-TW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altLang="zh-TW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altLang="zh-TW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zh-TW" altLang="en-US" b="0" i="1" smtClean="0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  <a:ea typeface="Cambria Math"/>
                          </a:rPr>
                          <m:t>𝑚𝑎𝑥</m:t>
                        </m:r>
                      </m:sub>
                    </m:sSub>
                    <m:r>
                      <a:rPr lang="en-US" altLang="zh-TW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altLang="zh-TW" b="0" i="1" smtClean="0">
                        <a:latin typeface="Cambria Math"/>
                        <a:ea typeface="Cambria Math"/>
                      </a:rPr>
                      <m:t>𝑟</m:t>
                    </m:r>
                    <m:r>
                      <a:rPr lang="en-US" altLang="zh-TW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altLang="zh-TW" b="0" dirty="0" smtClean="0"/>
                  <a:t> </a:t>
                </a:r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37776" y="2961272"/>
                <a:ext cx="8182695" cy="3597952"/>
              </a:xfrm>
              <a:blipFill rotWithShape="1">
                <a:blip r:embed="rId3" cstate="print"/>
                <a:stretch>
                  <a:fillRect t="-254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文字方塊 3"/>
          <p:cNvSpPr txBox="1"/>
          <p:nvPr/>
        </p:nvSpPr>
        <p:spPr>
          <a:xfrm>
            <a:off x="611560" y="1700808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Match = 8, Mismatch = -5, Gap Symbol = -3, Gap-open = -4</a:t>
            </a:r>
            <a:endParaRPr lang="zh-TW" altLang="en-US" sz="2400" dirty="0"/>
          </a:p>
        </p:txBody>
      </p:sp>
      <p:grpSp>
        <p:nvGrpSpPr>
          <p:cNvPr id="5" name="群組 12"/>
          <p:cNvGrpSpPr/>
          <p:nvPr/>
        </p:nvGrpSpPr>
        <p:grpSpPr>
          <a:xfrm>
            <a:off x="1187624" y="2279041"/>
            <a:ext cx="4464496" cy="630942"/>
            <a:chOff x="6300192" y="2279320"/>
            <a:chExt cx="3627403" cy="630300"/>
          </a:xfrm>
        </p:grpSpPr>
        <p:cxnSp>
          <p:nvCxnSpPr>
            <p:cNvPr id="6" name="直線單箭頭接點 5"/>
            <p:cNvCxnSpPr/>
            <p:nvPr/>
          </p:nvCxnSpPr>
          <p:spPr>
            <a:xfrm>
              <a:off x="6300192" y="2348880"/>
              <a:ext cx="432048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單箭頭接點 6"/>
            <p:cNvCxnSpPr/>
            <p:nvPr/>
          </p:nvCxnSpPr>
          <p:spPr>
            <a:xfrm>
              <a:off x="6732240" y="2348880"/>
              <a:ext cx="0" cy="423664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單箭頭接點 8"/>
            <p:cNvCxnSpPr/>
            <p:nvPr/>
          </p:nvCxnSpPr>
          <p:spPr>
            <a:xfrm>
              <a:off x="7812360" y="2348880"/>
              <a:ext cx="360040" cy="423664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文字方塊 11"/>
            <p:cNvSpPr txBox="1"/>
            <p:nvPr/>
          </p:nvSpPr>
          <p:spPr>
            <a:xfrm>
              <a:off x="7164288" y="2279320"/>
              <a:ext cx="2763307" cy="630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3500" dirty="0" smtClean="0"/>
                <a:t>&lt;</a:t>
              </a:r>
              <a:r>
                <a:rPr lang="zh-TW" altLang="en-US" sz="3500" dirty="0" smtClean="0"/>
                <a:t>                     </a:t>
              </a:r>
              <a:endParaRPr lang="zh-TW" altLang="en-US" sz="3500" dirty="0"/>
            </a:p>
          </p:txBody>
        </p:sp>
      </p:grp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4" name="文字方塊 13"/>
              <p:cNvSpPr txBox="1"/>
              <p:nvPr/>
            </p:nvSpPr>
            <p:spPr>
              <a:xfrm>
                <a:off x="3951623" y="2302124"/>
                <a:ext cx="295232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200" i="1">
                          <a:latin typeface="Cambria Math"/>
                        </a:rPr>
                        <m:t>(−6&lt;−5)</m:t>
                      </m:r>
                    </m:oMath>
                  </m:oMathPara>
                </a14:m>
                <a:endParaRPr lang="zh-TW" altLang="en-US" sz="3200" dirty="0"/>
              </a:p>
            </p:txBody>
          </p:sp>
        </mc:Choice>
        <mc:Fallback>
          <p:sp>
            <p:nvSpPr>
              <p:cNvPr id="14" name="文字方塊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1623" y="2302124"/>
                <a:ext cx="2952328" cy="584775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72696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853A7-0757-4174-AEBA-456B75DA903D}" type="slidenum">
              <a:rPr lang="en-US" altLang="zh-TW"/>
              <a:pPr/>
              <a:t>60</a:t>
            </a:fld>
            <a:endParaRPr lang="en-US" altLang="zh-TW"/>
          </a:p>
        </p:txBody>
      </p:sp>
      <p:sp>
        <p:nvSpPr>
          <p:cNvPr id="87042" name="Text Box 2"/>
          <p:cNvSpPr txBox="1">
            <a:spLocks noChangeArrowheads="1"/>
          </p:cNvSpPr>
          <p:nvPr/>
        </p:nvSpPr>
        <p:spPr bwMode="auto">
          <a:xfrm>
            <a:off x="1233488" y="493713"/>
            <a:ext cx="618331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4400" dirty="0" smtClean="0">
                <a:solidFill>
                  <a:schemeClr val="tx2"/>
                </a:solidFill>
                <a:latin typeface="Comic Sans MS" pitchFamily="66" charset="0"/>
              </a:rPr>
              <a:t>Reduce problem(cont.)</a:t>
            </a:r>
            <a:endParaRPr lang="en-US" altLang="zh-TW" sz="2400" dirty="0">
              <a:solidFill>
                <a:schemeClr val="tx2"/>
              </a:solidFill>
            </a:endParaRPr>
          </a:p>
        </p:txBody>
      </p:sp>
      <p:sp>
        <p:nvSpPr>
          <p:cNvPr id="87043" name="Rectangle 3"/>
          <p:cNvSpPr>
            <a:spLocks noChangeArrowheads="1"/>
          </p:cNvSpPr>
          <p:nvPr/>
        </p:nvSpPr>
        <p:spPr bwMode="auto">
          <a:xfrm>
            <a:off x="900113" y="1916113"/>
            <a:ext cx="6589712" cy="4281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7044" name="Line 4"/>
          <p:cNvSpPr>
            <a:spLocks noChangeShapeType="1"/>
          </p:cNvSpPr>
          <p:nvPr/>
        </p:nvSpPr>
        <p:spPr bwMode="auto">
          <a:xfrm>
            <a:off x="914400" y="4064000"/>
            <a:ext cx="6561138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87045" name="Freeform 5"/>
          <p:cNvSpPr>
            <a:spLocks/>
          </p:cNvSpPr>
          <p:nvPr/>
        </p:nvSpPr>
        <p:spPr bwMode="auto">
          <a:xfrm>
            <a:off x="914400" y="1930400"/>
            <a:ext cx="6607175" cy="4267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03" y="192"/>
              </a:cxn>
              <a:cxn ang="0">
                <a:pos x="1033" y="338"/>
              </a:cxn>
              <a:cxn ang="0">
                <a:pos x="1609" y="1060"/>
              </a:cxn>
              <a:cxn ang="0">
                <a:pos x="1902" y="1362"/>
              </a:cxn>
              <a:cxn ang="0">
                <a:pos x="2880" y="1956"/>
              </a:cxn>
              <a:cxn ang="0">
                <a:pos x="3950" y="2322"/>
              </a:cxn>
              <a:cxn ang="0">
                <a:pos x="4151" y="2688"/>
              </a:cxn>
            </a:cxnLst>
            <a:rect l="0" t="0" r="r" b="b"/>
            <a:pathLst>
              <a:path w="4162" h="2688">
                <a:moveTo>
                  <a:pt x="0" y="0"/>
                </a:moveTo>
                <a:cubicBezTo>
                  <a:pt x="165" y="68"/>
                  <a:pt x="331" y="136"/>
                  <a:pt x="503" y="192"/>
                </a:cubicBezTo>
                <a:cubicBezTo>
                  <a:pt x="675" y="248"/>
                  <a:pt x="849" y="193"/>
                  <a:pt x="1033" y="338"/>
                </a:cubicBezTo>
                <a:cubicBezTo>
                  <a:pt x="1217" y="483"/>
                  <a:pt x="1464" y="889"/>
                  <a:pt x="1609" y="1060"/>
                </a:cubicBezTo>
                <a:cubicBezTo>
                  <a:pt x="1754" y="1231"/>
                  <a:pt x="1690" y="1213"/>
                  <a:pt x="1902" y="1362"/>
                </a:cubicBezTo>
                <a:cubicBezTo>
                  <a:pt x="2114" y="1511"/>
                  <a:pt x="2539" y="1796"/>
                  <a:pt x="2880" y="1956"/>
                </a:cubicBezTo>
                <a:cubicBezTo>
                  <a:pt x="3221" y="2116"/>
                  <a:pt x="3738" y="2200"/>
                  <a:pt x="3950" y="2322"/>
                </a:cubicBezTo>
                <a:cubicBezTo>
                  <a:pt x="4162" y="2444"/>
                  <a:pt x="4118" y="2627"/>
                  <a:pt x="4151" y="2688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87046" name="Text Box 6"/>
          <p:cNvSpPr txBox="1">
            <a:spLocks noChangeArrowheads="1"/>
          </p:cNvSpPr>
          <p:nvPr/>
        </p:nvSpPr>
        <p:spPr bwMode="auto">
          <a:xfrm>
            <a:off x="288925" y="3844925"/>
            <a:ext cx="973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/>
              <a:t>m/2</a:t>
            </a:r>
          </a:p>
        </p:txBody>
      </p:sp>
      <p:sp>
        <p:nvSpPr>
          <p:cNvPr id="87047" name="Text Box 7"/>
          <p:cNvSpPr txBox="1">
            <a:spLocks noChangeArrowheads="1"/>
          </p:cNvSpPr>
          <p:nvPr/>
        </p:nvSpPr>
        <p:spPr bwMode="auto">
          <a:xfrm>
            <a:off x="7812088" y="3716338"/>
            <a:ext cx="13319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 dirty="0"/>
              <a:t>Partition line</a:t>
            </a:r>
          </a:p>
        </p:txBody>
      </p:sp>
      <p:sp>
        <p:nvSpPr>
          <p:cNvPr id="87049" name="Line 9"/>
          <p:cNvSpPr>
            <a:spLocks noChangeShapeType="1"/>
          </p:cNvSpPr>
          <p:nvPr/>
        </p:nvSpPr>
        <p:spPr bwMode="auto">
          <a:xfrm flipH="1">
            <a:off x="7524750" y="4076700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zh-TW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Example(1/2)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4" name="內容版面配置區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05320014"/>
                  </p:ext>
                </p:extLst>
              </p:nvPr>
            </p:nvGraphicFramePr>
            <p:xfrm>
              <a:off x="611560" y="1484785"/>
              <a:ext cx="8064896" cy="396043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80478"/>
                    <a:gridCol w="1538718"/>
                    <a:gridCol w="1730835"/>
                    <a:gridCol w="3414865"/>
                  </a:tblGrid>
                  <a:tr h="1082228"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dirty="0" smtClean="0"/>
                            <a:t>Hirschberg’s  Algorithm</a:t>
                          </a:r>
                          <a:endParaRPr lang="zh-TW" altLang="en-US" sz="1800" dirty="0" smtClean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dirty="0" err="1" smtClean="0"/>
                            <a:t>Gotoh’s</a:t>
                          </a:r>
                          <a:r>
                            <a:rPr lang="en-US" altLang="zh-TW" sz="1800" dirty="0" smtClean="0"/>
                            <a:t> Algorithm</a:t>
                          </a:r>
                          <a:endParaRPr lang="zh-TW" altLang="en-US" sz="1800" dirty="0" smtClean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z="1800" dirty="0" smtClean="0"/>
                        </a:p>
                      </a:txBody>
                      <a:tcPr anchor="ctr" anchorCtr="1"/>
                    </a:tc>
                  </a:tr>
                  <a:tr h="618416">
                    <a:tc>
                      <a:txBody>
                        <a:bodyPr/>
                        <a:lstStyle/>
                        <a:p>
                          <a:r>
                            <a:rPr lang="en-US" altLang="zh-TW" dirty="0" smtClean="0"/>
                            <a:t>Match</a:t>
                          </a:r>
                          <a:endParaRPr lang="zh-TW" alt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 smtClean="0"/>
                            <a:t>8</a:t>
                          </a:r>
                          <a:endParaRPr lang="zh-TW" alt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0</a:t>
                          </a:r>
                          <a:endParaRPr lang="en-US" altLang="zh-TW" sz="1800" b="0" i="0" dirty="0" smtClean="0">
                            <a:latin typeface="Cambria Math"/>
                            <a:ea typeface="Cambria Math"/>
                          </a:endParaRPr>
                        </a:p>
                      </a:txBody>
                      <a:tcPr anchor="ctr" anchorCtr="1"/>
                    </a:tc>
                    <a:tc rowSpan="2"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1600" b="0" i="1" smtClean="0">
                                    <a:latin typeface="Cambria Math"/>
                                  </a:rPr>
                                  <m:t>𝑤</m:t>
                                </m:r>
                                <m:d>
                                  <m:dPr>
                                    <m:ctrlPr>
                                      <a:rPr lang="en-US" altLang="zh-TW" sz="1600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1600" b="0" i="1" smtClean="0">
                                        <a:latin typeface="Cambria Math"/>
                                      </a:rPr>
                                      <m:t>𝑎</m:t>
                                    </m:r>
                                    <m:r>
                                      <a:rPr lang="en-US" altLang="zh-TW" sz="1600" b="0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en-US" altLang="zh-TW" sz="1600" b="0" i="1" smtClean="0">
                                        <a:latin typeface="Cambria Math"/>
                                      </a:rPr>
                                      <m:t>𝑏</m:t>
                                    </m:r>
                                  </m:e>
                                </m:d>
                                <m:r>
                                  <a:rPr lang="en-US" altLang="zh-TW" sz="1600" b="0" i="1" smtClean="0">
                                    <a:latin typeface="Cambria Math"/>
                                  </a:rPr>
                                  <m:t>= </m:t>
                                </m:r>
                                <m:sSub>
                                  <m:sSubPr>
                                    <m:ctrlPr>
                                      <a:rPr lang="en-US" altLang="zh-TW" sz="16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600" b="0" i="1" smtClean="0">
                                        <a:latin typeface="Cambria Math"/>
                                        <a:ea typeface="Cambria Math"/>
                                      </a:rPr>
                                      <m:t>𝜎</m:t>
                                    </m:r>
                                  </m:e>
                                  <m:sub>
                                    <m:r>
                                      <a:rPr lang="en-US" altLang="zh-TW" sz="1600" b="0" i="1" smtClean="0">
                                        <a:latin typeface="Cambria Math"/>
                                      </a:rPr>
                                      <m:t>𝑚𝑎𝑥</m:t>
                                    </m:r>
                                  </m:sub>
                                </m:sSub>
                                <m:r>
                                  <a:rPr lang="en-US" altLang="zh-TW" sz="16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altLang="zh-TW" sz="1600" b="0" i="1" smtClean="0">
                                    <a:latin typeface="Cambria Math"/>
                                    <a:ea typeface="Cambria Math"/>
                                  </a:rPr>
                                  <m:t>𝜎</m:t>
                                </m:r>
                                <m:d>
                                  <m:dPr>
                                    <m:ctrlPr>
                                      <a:rPr lang="en-US" altLang="zh-TW" sz="16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1600" b="0" i="1" smtClean="0">
                                        <a:latin typeface="Cambria Math"/>
                                        <a:ea typeface="Cambria Math"/>
                                      </a:rPr>
                                      <m:t>𝑎</m:t>
                                    </m:r>
                                    <m:r>
                                      <a:rPr lang="en-US" altLang="zh-TW" sz="1600" b="0" i="1" smtClean="0">
                                        <a:latin typeface="Cambria Math"/>
                                        <a:ea typeface="Cambria Math"/>
                                      </a:rPr>
                                      <m:t>,</m:t>
                                    </m:r>
                                    <m:r>
                                      <a:rPr lang="en-US" altLang="zh-TW" sz="1600" b="0" i="1" smtClean="0">
                                        <a:latin typeface="Cambria Math"/>
                                        <a:ea typeface="Cambria Math"/>
                                      </a:rPr>
                                      <m:t>𝑏</m:t>
                                    </m:r>
                                  </m:e>
                                </m:d>
                                <m:r>
                                  <a:rPr lang="en-US" altLang="zh-TW" sz="1600" b="0" i="0" smtClean="0">
                                    <a:latin typeface="Cambria Math"/>
                                    <a:ea typeface="Cambria Math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en-US" altLang="zh-TW" sz="1600" b="0" i="0" dirty="0" smtClean="0">
                            <a:latin typeface="Cambria Math"/>
                            <a:ea typeface="Cambria Math"/>
                          </a:endParaRPr>
                        </a:p>
                      </a:txBody>
                      <a:tcPr anchor="ctr" anchorCtr="1"/>
                    </a:tc>
                  </a:tr>
                  <a:tr h="618416">
                    <a:tc>
                      <a:txBody>
                        <a:bodyPr/>
                        <a:lstStyle/>
                        <a:p>
                          <a:r>
                            <a:rPr lang="en-US" altLang="zh-TW" dirty="0" smtClean="0"/>
                            <a:t>Mismatch</a:t>
                          </a:r>
                          <a:endParaRPr lang="zh-TW" alt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 smtClean="0"/>
                            <a:t>-5</a:t>
                          </a:r>
                          <a:endParaRPr lang="zh-TW" alt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 smtClean="0"/>
                            <a:t>13</a:t>
                          </a:r>
                          <a:endParaRPr lang="zh-TW" altLang="en-US" dirty="0"/>
                        </a:p>
                      </a:txBody>
                      <a:tcPr anchor="ctr" anchorCtr="1"/>
                    </a:tc>
                    <a:tc v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 anchor="ctr" anchorCtr="1"/>
                    </a:tc>
                  </a:tr>
                  <a:tr h="618416">
                    <a:tc>
                      <a:txBody>
                        <a:bodyPr/>
                        <a:lstStyle/>
                        <a:p>
                          <a:r>
                            <a:rPr lang="en-US" altLang="zh-TW" dirty="0" smtClean="0"/>
                            <a:t>Gap-open</a:t>
                          </a:r>
                          <a:endParaRPr lang="zh-TW" alt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 smtClean="0"/>
                            <a:t>-4</a:t>
                          </a:r>
                          <a:endParaRPr lang="zh-TW" alt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 smtClean="0"/>
                            <a:t>4</a:t>
                          </a:r>
                          <a:endParaRPr lang="zh-TW" alt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1800" i="1" baseline="0" dirty="0" smtClean="0">
                                    <a:latin typeface="Cambria Math"/>
                                  </a:rPr>
                                  <m:t>𝑔</m:t>
                                </m:r>
                                <m:r>
                                  <a:rPr lang="en-US" altLang="zh-TW" sz="1800" i="1" baseline="0" dirty="0" smtClean="0">
                                    <a:latin typeface="Cambria Math"/>
                                  </a:rPr>
                                  <m:t>=−</m:t>
                                </m:r>
                                <m:r>
                                  <a:rPr lang="en-US" altLang="zh-TW" sz="1800" i="1" baseline="0" dirty="0" smtClean="0">
                                    <a:latin typeface="Cambria Math"/>
                                  </a:rPr>
                                  <m:t>𝑞</m:t>
                                </m:r>
                              </m:oMath>
                            </m:oMathPara>
                          </a14:m>
                          <a:endParaRPr lang="en-US" altLang="zh-TW" sz="1800" baseline="0" dirty="0" smtClean="0"/>
                        </a:p>
                      </a:txBody>
                      <a:tcPr anchor="ctr" anchorCtr="1"/>
                    </a:tc>
                  </a:tr>
                  <a:tr h="1022963">
                    <a:tc>
                      <a:txBody>
                        <a:bodyPr/>
                        <a:lstStyle/>
                        <a:p>
                          <a:r>
                            <a:rPr lang="en-US" altLang="zh-TW" dirty="0" smtClean="0"/>
                            <a:t>Gap Symbol</a:t>
                          </a:r>
                          <a:endParaRPr lang="zh-TW" alt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 smtClean="0"/>
                            <a:t>-3</a:t>
                          </a:r>
                          <a:endParaRPr lang="zh-TW" alt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 smtClean="0"/>
                            <a:t>7</a:t>
                          </a:r>
                          <a:endParaRPr lang="zh-TW" alt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1800" i="1" dirty="0" smtClean="0">
                                    <a:latin typeface="Cambria Math"/>
                                  </a:rPr>
                                  <m:t>h</m:t>
                                </m:r>
                                <m:r>
                                  <a:rPr lang="en-US" altLang="zh-TW" sz="1800" i="1" baseline="0" dirty="0" smtClean="0">
                                    <a:latin typeface="Cambria Math"/>
                                  </a:rPr>
                                  <m:t> = </m:t>
                                </m:r>
                                <m:f>
                                  <m:fPr>
                                    <m:ctrlPr>
                                      <a:rPr lang="en-US" altLang="zh-TW" sz="1800" b="0" i="1" baseline="0" dirty="0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TW" sz="1800" b="0" i="1" baseline="0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altLang="zh-TW" sz="1800" b="0" i="1" baseline="0" dirty="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  <m:sSub>
                                  <m:sSubPr>
                                    <m:ctrlPr>
                                      <a:rPr lang="en-US" altLang="zh-TW" sz="1800" b="0" i="1" baseline="0" dirty="0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800" b="0" i="1" baseline="0" dirty="0" smtClean="0">
                                        <a:latin typeface="Cambria Math"/>
                                        <a:ea typeface="Cambria Math"/>
                                      </a:rPr>
                                      <m:t>𝜎</m:t>
                                    </m:r>
                                  </m:e>
                                  <m:sub>
                                    <m:r>
                                      <a:rPr lang="en-US" altLang="zh-TW" sz="1800" b="0" i="1" baseline="0" dirty="0" smtClean="0">
                                        <a:latin typeface="Cambria Math"/>
                                      </a:rPr>
                                      <m:t>𝑚𝑎𝑥</m:t>
                                    </m:r>
                                  </m:sub>
                                </m:sSub>
                                <m:r>
                                  <a:rPr lang="en-US" altLang="zh-TW" sz="1800" b="0" i="1" baseline="0" dirty="0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altLang="zh-TW" sz="1800" b="0" i="1" baseline="0" dirty="0" smtClean="0">
                                    <a:latin typeface="Cambria Math"/>
                                  </a:rPr>
                                  <m:t>𝑟</m:t>
                                </m:r>
                              </m:oMath>
                            </m:oMathPara>
                          </a14:m>
                          <a:endParaRPr lang="zh-TW" altLang="en-US" sz="1800" dirty="0"/>
                        </a:p>
                      </a:txBody>
                      <a:tcPr anchor="ctr" anchorCtr="1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內容版面配置區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xmlns="" val="105320014"/>
                  </p:ext>
                </p:extLst>
              </p:nvPr>
            </p:nvGraphicFramePr>
            <p:xfrm>
              <a:off x="611560" y="1484785"/>
              <a:ext cx="8064896" cy="396043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80478"/>
                    <a:gridCol w="1538718"/>
                    <a:gridCol w="1730835"/>
                    <a:gridCol w="3414865"/>
                  </a:tblGrid>
                  <a:tr h="1082228">
                    <a:tc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dirty="0" smtClean="0"/>
                            <a:t>Hirschberg’s  Algorithm</a:t>
                          </a:r>
                          <a:endParaRPr lang="zh-TW" altLang="en-US" sz="1800" dirty="0" smtClean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800" dirty="0" err="1" smtClean="0"/>
                            <a:t>Gotoh’s</a:t>
                          </a:r>
                          <a:r>
                            <a:rPr lang="en-US" altLang="zh-TW" sz="1800" dirty="0" smtClean="0"/>
                            <a:t> Algorithm</a:t>
                          </a:r>
                          <a:endParaRPr lang="zh-TW" altLang="en-US" sz="1800" dirty="0" smtClean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z="1800" dirty="0" smtClean="0"/>
                        </a:p>
                      </a:txBody>
                      <a:tcPr anchor="ctr" anchorCtr="1"/>
                    </a:tc>
                  </a:tr>
                  <a:tr h="618416">
                    <a:tc>
                      <a:txBody>
                        <a:bodyPr/>
                        <a:lstStyle/>
                        <a:p>
                          <a:r>
                            <a:rPr lang="en-US" altLang="zh-TW" dirty="0" smtClean="0"/>
                            <a:t>Match</a:t>
                          </a:r>
                          <a:endParaRPr lang="zh-TW" alt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 smtClean="0"/>
                            <a:t>8</a:t>
                          </a:r>
                          <a:endParaRPr lang="zh-TW" alt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0</a:t>
                          </a:r>
                          <a:endParaRPr lang="en-US" altLang="zh-TW" sz="1800" b="0" i="0" dirty="0" smtClean="0">
                            <a:latin typeface="Cambria Math"/>
                            <a:ea typeface="Cambria Math"/>
                          </a:endParaRPr>
                        </a:p>
                      </a:txBody>
                      <a:tcPr anchor="ctr" anchorCtr="1"/>
                    </a:tc>
                    <a:tc rowSpan="2"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 anchorCtr="1">
                        <a:blipFill rotWithShape="1">
                          <a:blip r:embed="rId3"/>
                          <a:stretch>
                            <a:fillRect l="-136250" t="-87685" r="-179" b="-133005"/>
                          </a:stretch>
                        </a:blipFill>
                      </a:tcPr>
                    </a:tc>
                  </a:tr>
                  <a:tr h="618416">
                    <a:tc>
                      <a:txBody>
                        <a:bodyPr/>
                        <a:lstStyle/>
                        <a:p>
                          <a:r>
                            <a:rPr lang="en-US" altLang="zh-TW" dirty="0" smtClean="0"/>
                            <a:t>Mismatch</a:t>
                          </a:r>
                          <a:endParaRPr lang="zh-TW" alt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 smtClean="0"/>
                            <a:t>-5</a:t>
                          </a:r>
                          <a:endParaRPr lang="zh-TW" alt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 smtClean="0"/>
                            <a:t>13</a:t>
                          </a:r>
                          <a:endParaRPr lang="zh-TW" altLang="en-US" dirty="0"/>
                        </a:p>
                      </a:txBody>
                      <a:tcPr anchor="ctr" anchorCtr="1"/>
                    </a:tc>
                    <a:tc v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 anchor="ctr" anchorCtr="1"/>
                    </a:tc>
                  </a:tr>
                  <a:tr h="618416">
                    <a:tc>
                      <a:txBody>
                        <a:bodyPr/>
                        <a:lstStyle/>
                        <a:p>
                          <a:r>
                            <a:rPr lang="en-US" altLang="zh-TW" dirty="0" smtClean="0"/>
                            <a:t>Gap-open</a:t>
                          </a:r>
                          <a:endParaRPr lang="zh-TW" alt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 smtClean="0"/>
                            <a:t>-4</a:t>
                          </a:r>
                          <a:endParaRPr lang="zh-TW" alt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 smtClean="0"/>
                            <a:t>4</a:t>
                          </a:r>
                          <a:endParaRPr lang="zh-TW" alt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 anchorCtr="1">
                        <a:blipFill rotWithShape="1">
                          <a:blip r:embed="rId3"/>
                          <a:stretch>
                            <a:fillRect l="-136250" t="-377228" r="-179" b="-167327"/>
                          </a:stretch>
                        </a:blipFill>
                      </a:tcPr>
                    </a:tc>
                  </a:tr>
                  <a:tr h="1022963">
                    <a:tc>
                      <a:txBody>
                        <a:bodyPr/>
                        <a:lstStyle/>
                        <a:p>
                          <a:r>
                            <a:rPr lang="en-US" altLang="zh-TW" dirty="0" smtClean="0"/>
                            <a:t>Gap Symbol</a:t>
                          </a:r>
                          <a:endParaRPr lang="zh-TW" alt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 smtClean="0"/>
                            <a:t>-3</a:t>
                          </a:r>
                          <a:endParaRPr lang="zh-TW" alt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 smtClean="0"/>
                            <a:t>7</a:t>
                          </a:r>
                          <a:endParaRPr lang="zh-TW" altLang="en-US" dirty="0"/>
                        </a:p>
                      </a:txBody>
                      <a:tcPr anchor="ctr" anchorCtr="1"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 anchorCtr="1">
                        <a:blipFill rotWithShape="1">
                          <a:blip r:embed="rId3"/>
                          <a:stretch>
                            <a:fillRect l="-136250" t="-286905" r="-179" b="-595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xmlns="" val="324717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305800" cy="1143000"/>
          </a:xfrm>
        </p:spPr>
        <p:txBody>
          <a:bodyPr/>
          <a:lstStyle/>
          <a:p>
            <a:r>
              <a:rPr lang="en-US" altLang="zh-TW" dirty="0" smtClean="0"/>
              <a:t>Example(2/2)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3" name="表格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50011179"/>
                  </p:ext>
                </p:extLst>
              </p:nvPr>
            </p:nvGraphicFramePr>
            <p:xfrm>
              <a:off x="611560" y="2996952"/>
              <a:ext cx="8136903" cy="308229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432048"/>
                    <a:gridCol w="2592288"/>
                    <a:gridCol w="5112567"/>
                  </a:tblGrid>
                  <a:tr h="792088">
                    <a:tc>
                      <a:txBody>
                        <a:bodyPr/>
                        <a:lstStyle/>
                        <a:p>
                          <a:r>
                            <a:rPr lang="en-US" altLang="zh-TW" b="0" dirty="0" smtClean="0">
                              <a:latin typeface="+mn-lt"/>
                            </a:rPr>
                            <a:t>1</a:t>
                          </a:r>
                          <a:endParaRPr lang="zh-TW" altLang="en-US" b="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b="0" dirty="0" smtClean="0">
                              <a:latin typeface="+mn-lt"/>
                            </a:rPr>
                            <a:t>A : ACGGTTCAAG</a:t>
                          </a: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b="0" dirty="0" smtClean="0">
                              <a:latin typeface="+mn-lt"/>
                            </a:rPr>
                            <a:t>B : ACGGTTCAAG</a:t>
                          </a:r>
                          <a:endParaRPr lang="zh-TW" altLang="en-US" b="0" dirty="0" smtClean="0">
                            <a:latin typeface="+mn-lt"/>
                          </a:endParaRPr>
                        </a:p>
                        <a:p>
                          <a:endParaRPr lang="zh-TW" altLang="en-US" b="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 smtClean="0"/>
                            <a:t>Hirschberg</a:t>
                          </a:r>
                          <a:r>
                            <a:rPr lang="en-US" altLang="zh-TW" baseline="0" dirty="0" smtClean="0"/>
                            <a:t> : 10x8 = </a:t>
                          </a:r>
                          <a:r>
                            <a:rPr lang="en-US" altLang="zh-TW" baseline="0" dirty="0" smtClean="0">
                              <a:solidFill>
                                <a:srgbClr val="FF0000"/>
                              </a:solidFill>
                            </a:rPr>
                            <a:t>80</a:t>
                          </a:r>
                          <a:endParaRPr lang="en-US" altLang="zh-TW" b="0" dirty="0" smtClean="0">
                            <a:solidFill>
                              <a:srgbClr val="FF0000"/>
                            </a:solidFill>
                            <a:latin typeface="+mn-lt"/>
                          </a:endParaRPr>
                        </a:p>
                        <a:p>
                          <a:r>
                            <a:rPr lang="en-US" altLang="zh-TW" b="0" dirty="0" smtClean="0">
                              <a:latin typeface="+mn-lt"/>
                            </a:rPr>
                            <a:t>C = 0     (conversion cost)</a:t>
                          </a:r>
                        </a:p>
                        <a:p>
                          <a14:m>
                            <m:oMath xmlns:m="http://schemas.openxmlformats.org/officeDocument/2006/math">
                              <m:r>
                                <a:rPr lang="zh-TW" altLang="en-US" b="0" smtClean="0">
                                  <a:latin typeface="Cambria Math"/>
                                </a:rPr>
                                <m:t>∴</m:t>
                              </m:r>
                              <m:f>
                                <m:fPr>
                                  <m:ctrlPr>
                                    <a:rPr lang="en-US" altLang="zh-TW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TW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zh-TW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US" altLang="zh-TW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b="0" i="1" smtClean="0">
                                      <a:latin typeface="Cambria Math"/>
                                    </a:rPr>
                                    <m:t>10</m:t>
                                  </m:r>
                                  <m:r>
                                    <a:rPr lang="en-US" altLang="zh-TW" b="0" smtClean="0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altLang="zh-TW" b="0" i="1" smtClean="0">
                                      <a:latin typeface="Cambria Math"/>
                                    </a:rPr>
                                    <m:t>10</m:t>
                                  </m:r>
                                </m:e>
                              </m:d>
                              <m:r>
                                <a:rPr lang="en-US" altLang="zh-TW" b="0" i="1" smtClean="0">
                                  <a:latin typeface="Cambria Math"/>
                                </a:rPr>
                                <m:t>8</m:t>
                              </m:r>
                              <m:r>
                                <a:rPr lang="en-US" altLang="zh-TW" b="0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altLang="zh-TW" b="0" i="1" smtClean="0">
                                  <a:latin typeface="Cambria Math"/>
                                </a:rPr>
                                <m:t>0</m:t>
                              </m:r>
                              <m:r>
                                <a:rPr lang="en-US" altLang="zh-TW" b="0" smtClean="0"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altLang="zh-TW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80</m:t>
                              </m:r>
                            </m:oMath>
                          </a14:m>
                          <a:r>
                            <a:rPr lang="zh-TW" altLang="en-US" b="0" dirty="0" smtClean="0">
                              <a:latin typeface="+mn-lt"/>
                            </a:rPr>
                            <a:t> </a:t>
                          </a:r>
                          <a:r>
                            <a:rPr lang="en-US" altLang="zh-TW" b="0" dirty="0" smtClean="0">
                              <a:latin typeface="+mn-lt"/>
                            </a:rPr>
                            <a:t>(Alignment score)</a:t>
                          </a:r>
                          <a:endParaRPr lang="zh-TW" altLang="en-US" b="0" dirty="0">
                            <a:latin typeface="+mn-lt"/>
                          </a:endParaRPr>
                        </a:p>
                      </a:txBody>
                      <a:tcPr/>
                    </a:tc>
                  </a:tr>
                  <a:tr h="792088">
                    <a:tc>
                      <a:txBody>
                        <a:bodyPr/>
                        <a:lstStyle/>
                        <a:p>
                          <a:r>
                            <a:rPr lang="en-US" altLang="zh-TW" b="0" dirty="0" smtClean="0">
                              <a:latin typeface="+mn-lt"/>
                            </a:rPr>
                            <a:t>2</a:t>
                          </a:r>
                          <a:endParaRPr lang="zh-TW" altLang="en-US" b="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b="0" dirty="0" smtClean="0">
                              <a:latin typeface="+mn-lt"/>
                            </a:rPr>
                            <a:t>A : ACGG</a:t>
                          </a:r>
                          <a:r>
                            <a:rPr lang="en-US" altLang="zh-TW" b="0" dirty="0" smtClean="0">
                              <a:solidFill>
                                <a:srgbClr val="FF0000"/>
                              </a:solidFill>
                              <a:latin typeface="+mn-lt"/>
                            </a:rPr>
                            <a:t>T</a:t>
                          </a:r>
                          <a:r>
                            <a:rPr lang="en-US" altLang="zh-TW" b="0" dirty="0" smtClean="0">
                              <a:latin typeface="+mn-lt"/>
                            </a:rPr>
                            <a:t>TCAAG</a:t>
                          </a: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b="0" dirty="0" smtClean="0">
                              <a:latin typeface="+mn-lt"/>
                            </a:rPr>
                            <a:t>B : ACGG</a:t>
                          </a:r>
                          <a:r>
                            <a:rPr lang="en-US" altLang="zh-TW" b="0" dirty="0" smtClean="0">
                              <a:solidFill>
                                <a:srgbClr val="FF0000"/>
                              </a:solidFill>
                              <a:latin typeface="+mn-lt"/>
                            </a:rPr>
                            <a:t>A</a:t>
                          </a:r>
                          <a:r>
                            <a:rPr lang="en-US" altLang="zh-TW" b="0" dirty="0" smtClean="0">
                              <a:latin typeface="+mn-lt"/>
                            </a:rPr>
                            <a:t>TCAAG</a:t>
                          </a:r>
                          <a:endParaRPr lang="zh-TW" altLang="en-US" b="0" dirty="0" smtClean="0">
                            <a:latin typeface="+mn-lt"/>
                          </a:endParaRPr>
                        </a:p>
                        <a:p>
                          <a:endParaRPr lang="zh-TW" altLang="en-US" b="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 smtClean="0"/>
                            <a:t>Hirschberg : 9x8 + (-5) = </a:t>
                          </a:r>
                          <a:r>
                            <a:rPr lang="en-US" altLang="zh-TW" dirty="0" smtClean="0">
                              <a:solidFill>
                                <a:srgbClr val="FF0000"/>
                              </a:solidFill>
                            </a:rPr>
                            <a:t>67</a:t>
                          </a:r>
                          <a:endParaRPr lang="en-US" altLang="zh-TW" b="0" dirty="0" smtClean="0">
                            <a:solidFill>
                              <a:srgbClr val="FF0000"/>
                            </a:solidFill>
                            <a:latin typeface="+mn-lt"/>
                          </a:endParaRPr>
                        </a:p>
                        <a:p>
                          <a:r>
                            <a:rPr lang="en-US" altLang="zh-TW" b="0" dirty="0" smtClean="0">
                              <a:latin typeface="+mn-lt"/>
                            </a:rPr>
                            <a:t>C = 13</a:t>
                          </a:r>
                        </a:p>
                        <a:p>
                          <a14:m>
                            <m:oMath xmlns:m="http://schemas.openxmlformats.org/officeDocument/2006/math">
                              <m:r>
                                <a:rPr lang="zh-TW" altLang="en-US" b="0" smtClean="0">
                                  <a:latin typeface="Cambria Math"/>
                                </a:rPr>
                                <m:t>∴</m:t>
                              </m:r>
                              <m:f>
                                <m:fPr>
                                  <m:ctrlPr>
                                    <a:rPr lang="en-US" altLang="zh-TW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TW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zh-TW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US" altLang="zh-TW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b="0" i="1" smtClean="0">
                                      <a:latin typeface="Cambria Math"/>
                                    </a:rPr>
                                    <m:t>10</m:t>
                                  </m:r>
                                  <m:r>
                                    <a:rPr lang="en-US" altLang="zh-TW" b="0" smtClean="0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altLang="zh-TW" b="0" i="1" smtClean="0">
                                      <a:latin typeface="Cambria Math"/>
                                    </a:rPr>
                                    <m:t>10</m:t>
                                  </m:r>
                                </m:e>
                              </m:d>
                              <m:r>
                                <a:rPr lang="en-US" altLang="zh-TW" b="0" i="1" smtClean="0">
                                  <a:latin typeface="Cambria Math"/>
                                </a:rPr>
                                <m:t>8</m:t>
                              </m:r>
                              <m:r>
                                <a:rPr lang="en-US" altLang="zh-TW" b="0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altLang="zh-TW" b="0" i="1" smtClean="0">
                                  <a:latin typeface="Cambria Math"/>
                                </a:rPr>
                                <m:t>13</m:t>
                              </m:r>
                              <m:r>
                                <a:rPr lang="en-US" altLang="zh-TW" b="0" smtClean="0"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altLang="zh-TW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67</m:t>
                              </m:r>
                            </m:oMath>
                          </a14:m>
                          <a:r>
                            <a:rPr lang="zh-TW" altLang="en-US" b="0" dirty="0" smtClean="0">
                              <a:latin typeface="+mn-lt"/>
                            </a:rPr>
                            <a:t> </a:t>
                          </a:r>
                          <a:endParaRPr lang="zh-TW" altLang="en-US" b="0" dirty="0">
                            <a:latin typeface="+mn-lt"/>
                          </a:endParaRPr>
                        </a:p>
                      </a:txBody>
                      <a:tcPr/>
                    </a:tc>
                  </a:tr>
                  <a:tr h="792088">
                    <a:tc>
                      <a:txBody>
                        <a:bodyPr/>
                        <a:lstStyle/>
                        <a:p>
                          <a:r>
                            <a:rPr lang="en-US" altLang="zh-TW" b="0" dirty="0" smtClean="0">
                              <a:latin typeface="+mn-lt"/>
                            </a:rPr>
                            <a:t>3</a:t>
                          </a:r>
                          <a:endParaRPr lang="zh-TW" altLang="en-US" b="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b="0" dirty="0" smtClean="0">
                              <a:latin typeface="+mn-lt"/>
                            </a:rPr>
                            <a:t>A : ACGGCTC</a:t>
                          </a:r>
                          <a:r>
                            <a:rPr lang="en-US" altLang="zh-TW" b="0" dirty="0" smtClean="0">
                              <a:solidFill>
                                <a:srgbClr val="FF0000"/>
                              </a:solidFill>
                              <a:latin typeface="+mn-lt"/>
                            </a:rPr>
                            <a:t>A</a:t>
                          </a:r>
                          <a:r>
                            <a:rPr lang="en-US" altLang="zh-TW" b="0" dirty="0" smtClean="0">
                              <a:latin typeface="+mn-lt"/>
                            </a:rPr>
                            <a:t>AG</a:t>
                          </a: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b="0" dirty="0" smtClean="0">
                              <a:latin typeface="+mn-lt"/>
                            </a:rPr>
                            <a:t>B : ACGGCTC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TW" b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−</m:t>
                              </m:r>
                            </m:oMath>
                          </a14:m>
                          <a:r>
                            <a:rPr lang="en-US" altLang="zh-TW" b="0" dirty="0" smtClean="0">
                              <a:latin typeface="+mn-lt"/>
                            </a:rPr>
                            <a:t>AG</a:t>
                          </a:r>
                          <a:endParaRPr lang="zh-TW" altLang="en-US" b="0" dirty="0" smtClean="0">
                            <a:latin typeface="+mn-lt"/>
                          </a:endParaRPr>
                        </a:p>
                        <a:p>
                          <a:endParaRPr lang="zh-TW" altLang="en-US" b="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 smtClean="0"/>
                            <a:t>Hirschberg</a:t>
                          </a:r>
                          <a:r>
                            <a:rPr lang="en-US" altLang="zh-TW" baseline="0" dirty="0" smtClean="0"/>
                            <a:t> : 9x8 + (-4-3) = </a:t>
                          </a:r>
                          <a:r>
                            <a:rPr lang="en-US" altLang="zh-TW" baseline="0" dirty="0" smtClean="0">
                              <a:solidFill>
                                <a:srgbClr val="FF0000"/>
                              </a:solidFill>
                            </a:rPr>
                            <a:t>65</a:t>
                          </a:r>
                          <a:endParaRPr lang="en-US" altLang="zh-TW" b="0" dirty="0" smtClean="0">
                            <a:solidFill>
                              <a:srgbClr val="FF0000"/>
                            </a:solidFill>
                            <a:latin typeface="+mn-lt"/>
                          </a:endParaRPr>
                        </a:p>
                        <a:p>
                          <a:r>
                            <a:rPr lang="en-US" altLang="zh-TW" b="0" dirty="0" smtClean="0">
                              <a:latin typeface="+mn-lt"/>
                            </a:rPr>
                            <a:t>C</a:t>
                          </a:r>
                          <a:r>
                            <a:rPr lang="zh-TW" altLang="en-US" b="0" baseline="0" dirty="0" smtClean="0">
                              <a:latin typeface="+mn-lt"/>
                            </a:rPr>
                            <a:t> </a:t>
                          </a:r>
                          <a:r>
                            <a:rPr lang="en-US" altLang="zh-TW" b="0" baseline="0" dirty="0" smtClean="0">
                              <a:latin typeface="+mn-lt"/>
                            </a:rPr>
                            <a:t>=</a:t>
                          </a:r>
                          <a:r>
                            <a:rPr lang="zh-TW" altLang="en-US" b="0" baseline="0" dirty="0" smtClean="0">
                              <a:latin typeface="+mn-lt"/>
                            </a:rPr>
                            <a:t> </a:t>
                          </a:r>
                          <a:r>
                            <a:rPr lang="en-US" altLang="zh-TW" b="0" baseline="0" dirty="0" smtClean="0">
                              <a:latin typeface="+mn-lt"/>
                            </a:rPr>
                            <a:t>11</a:t>
                          </a:r>
                          <a:r>
                            <a:rPr lang="zh-TW" altLang="en-US" b="0" baseline="0" dirty="0" smtClean="0">
                              <a:latin typeface="+mn-lt"/>
                            </a:rPr>
                            <a:t> </a:t>
                          </a:r>
                          <a:r>
                            <a:rPr lang="en-US" altLang="zh-TW" b="0" baseline="0" dirty="0" smtClean="0">
                              <a:latin typeface="+mn-lt"/>
                            </a:rPr>
                            <a:t>(7+4)</a:t>
                          </a:r>
                          <a:endParaRPr lang="en-US" altLang="zh-TW" b="0" dirty="0" smtClean="0">
                            <a:latin typeface="+mn-lt"/>
                          </a:endParaRPr>
                        </a:p>
                        <a:p>
                          <a14:m>
                            <m:oMath xmlns:m="http://schemas.openxmlformats.org/officeDocument/2006/math">
                              <m:r>
                                <a:rPr lang="zh-TW" altLang="en-US" b="0" smtClean="0">
                                  <a:latin typeface="Cambria Math"/>
                                </a:rPr>
                                <m:t>∴</m:t>
                              </m:r>
                              <m:f>
                                <m:fPr>
                                  <m:ctrlPr>
                                    <a:rPr lang="en-US" altLang="zh-TW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TW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zh-TW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US" altLang="zh-TW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b="0" i="1" smtClean="0">
                                      <a:latin typeface="Cambria Math"/>
                                    </a:rPr>
                                    <m:t>10</m:t>
                                  </m:r>
                                  <m:r>
                                    <a:rPr lang="en-US" altLang="zh-TW" b="0" smtClean="0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altLang="zh-TW" b="0" i="1" smtClean="0">
                                      <a:latin typeface="Cambria Math"/>
                                    </a:rPr>
                                    <m:t>9</m:t>
                                  </m:r>
                                </m:e>
                              </m:d>
                              <m:r>
                                <a:rPr lang="en-US" altLang="zh-TW" b="0" i="1" smtClean="0">
                                  <a:latin typeface="Cambria Math"/>
                                </a:rPr>
                                <m:t>8</m:t>
                              </m:r>
                              <m:r>
                                <a:rPr lang="en-US" altLang="zh-TW" b="0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altLang="zh-TW" b="0" i="1" smtClean="0">
                                  <a:latin typeface="Cambria Math"/>
                                </a:rPr>
                                <m:t>11</m:t>
                              </m:r>
                              <m:r>
                                <a:rPr lang="en-US" altLang="zh-TW" b="0" smtClean="0"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altLang="zh-TW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65</m:t>
                              </m:r>
                            </m:oMath>
                          </a14:m>
                          <a:r>
                            <a:rPr lang="zh-TW" altLang="en-US" b="0" dirty="0" smtClean="0">
                              <a:latin typeface="+mn-lt"/>
                            </a:rPr>
                            <a:t> </a:t>
                          </a:r>
                          <a:endParaRPr lang="zh-TW" altLang="en-US" b="0" dirty="0">
                            <a:latin typeface="+mn-lt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3" name="表格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xmlns="" val="4050011179"/>
                  </p:ext>
                </p:extLst>
              </p:nvPr>
            </p:nvGraphicFramePr>
            <p:xfrm>
              <a:off x="611560" y="2996952"/>
              <a:ext cx="8136903" cy="308229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432048"/>
                    <a:gridCol w="2592288"/>
                    <a:gridCol w="5112567"/>
                  </a:tblGrid>
                  <a:tr h="1027430">
                    <a:tc>
                      <a:txBody>
                        <a:bodyPr/>
                        <a:lstStyle/>
                        <a:p>
                          <a:r>
                            <a:rPr lang="en-US" altLang="zh-TW" b="0" dirty="0" smtClean="0">
                              <a:latin typeface="+mn-lt"/>
                            </a:rPr>
                            <a:t>1</a:t>
                          </a:r>
                          <a:endParaRPr lang="zh-TW" altLang="en-US" b="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b="0" dirty="0" smtClean="0">
                              <a:latin typeface="+mn-lt"/>
                            </a:rPr>
                            <a:t>A : ACGGTTCAAG</a:t>
                          </a: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b="0" dirty="0" smtClean="0">
                              <a:latin typeface="+mn-lt"/>
                            </a:rPr>
                            <a:t>B : ACGGTTCAAG</a:t>
                          </a:r>
                          <a:endParaRPr lang="zh-TW" altLang="en-US" b="0" dirty="0" smtClean="0">
                            <a:latin typeface="+mn-lt"/>
                          </a:endParaRPr>
                        </a:p>
                        <a:p>
                          <a:endParaRPr lang="zh-TW" altLang="en-US" b="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59118" t="-2976" r="-119" b="-202381"/>
                          </a:stretch>
                        </a:blipFill>
                      </a:tcPr>
                    </a:tc>
                  </a:tr>
                  <a:tr h="1027430">
                    <a:tc>
                      <a:txBody>
                        <a:bodyPr/>
                        <a:lstStyle/>
                        <a:p>
                          <a:r>
                            <a:rPr lang="en-US" altLang="zh-TW" b="0" dirty="0" smtClean="0">
                              <a:latin typeface="+mn-lt"/>
                            </a:rPr>
                            <a:t>2</a:t>
                          </a:r>
                          <a:endParaRPr lang="zh-TW" altLang="en-US" b="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b="0" dirty="0" smtClean="0">
                              <a:latin typeface="+mn-lt"/>
                            </a:rPr>
                            <a:t>A : ACGG</a:t>
                          </a:r>
                          <a:r>
                            <a:rPr lang="en-US" altLang="zh-TW" b="0" dirty="0" smtClean="0">
                              <a:solidFill>
                                <a:srgbClr val="FF0000"/>
                              </a:solidFill>
                              <a:latin typeface="+mn-lt"/>
                            </a:rPr>
                            <a:t>T</a:t>
                          </a:r>
                          <a:r>
                            <a:rPr lang="en-US" altLang="zh-TW" b="0" dirty="0" smtClean="0">
                              <a:latin typeface="+mn-lt"/>
                            </a:rPr>
                            <a:t>TCAAG</a:t>
                          </a: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b="0" dirty="0" smtClean="0">
                              <a:latin typeface="+mn-lt"/>
                            </a:rPr>
                            <a:t>B : ACGG</a:t>
                          </a:r>
                          <a:r>
                            <a:rPr lang="en-US" altLang="zh-TW" b="0" dirty="0" smtClean="0">
                              <a:solidFill>
                                <a:srgbClr val="FF0000"/>
                              </a:solidFill>
                              <a:latin typeface="+mn-lt"/>
                            </a:rPr>
                            <a:t>A</a:t>
                          </a:r>
                          <a:r>
                            <a:rPr lang="en-US" altLang="zh-TW" b="0" dirty="0" smtClean="0">
                              <a:latin typeface="+mn-lt"/>
                            </a:rPr>
                            <a:t>TCAAG</a:t>
                          </a:r>
                          <a:endParaRPr lang="zh-TW" altLang="en-US" b="0" dirty="0" smtClean="0">
                            <a:latin typeface="+mn-lt"/>
                          </a:endParaRPr>
                        </a:p>
                        <a:p>
                          <a:endParaRPr lang="zh-TW" altLang="en-US" b="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59118" t="-102367" r="-119" b="-101183"/>
                          </a:stretch>
                        </a:blipFill>
                      </a:tcPr>
                    </a:tc>
                  </a:tr>
                  <a:tr h="1027430">
                    <a:tc>
                      <a:txBody>
                        <a:bodyPr/>
                        <a:lstStyle/>
                        <a:p>
                          <a:r>
                            <a:rPr lang="en-US" altLang="zh-TW" b="0" dirty="0" smtClean="0">
                              <a:latin typeface="+mn-lt"/>
                            </a:rPr>
                            <a:t>3</a:t>
                          </a:r>
                          <a:endParaRPr lang="zh-TW" altLang="en-US" b="0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6706" t="-203571" r="-197647" b="-17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59118" t="-203571" r="-119" b="-1786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mc="http://schemas.openxmlformats.org/markup-compatibility/2006" xmlns="" val="3374925839"/>
              </p:ext>
            </p:extLst>
          </p:nvPr>
        </p:nvGraphicFramePr>
        <p:xfrm>
          <a:off x="611560" y="1412776"/>
          <a:ext cx="8219256" cy="1534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8410"/>
                <a:gridCol w="3473913"/>
                <a:gridCol w="3486933"/>
              </a:tblGrid>
              <a:tr h="567859"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/>
                        <a:t>Hirschberg’s  Algorithm</a:t>
                      </a:r>
                      <a:endParaRPr lang="zh-TW" alt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err="1" smtClean="0"/>
                        <a:t>Gotoh’s</a:t>
                      </a:r>
                      <a:r>
                        <a:rPr lang="en-US" altLang="zh-TW" sz="2000" dirty="0" smtClean="0"/>
                        <a:t> Algorithm</a:t>
                      </a:r>
                      <a:endParaRPr lang="zh-TW" altLang="en-US" sz="2000" dirty="0"/>
                    </a:p>
                  </a:txBody>
                  <a:tcPr anchor="ctr" anchorCtr="1"/>
                </a:tc>
              </a:tr>
              <a:tr h="9668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i="0" baseline="0" dirty="0" smtClean="0"/>
                        <a:t>Cost</a:t>
                      </a:r>
                      <a:endParaRPr lang="zh-TW" altLang="en-US" sz="2000" i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TW"/>
                    </a:p>
                  </a:txBody>
                  <a:tcPr anchor="ctr" anchorCtr="1">
                    <a:blipFill rotWithShape="1">
                      <a:blip r:embed="rId4"/>
                      <a:stretch>
                        <a:fillRect l="-36316" t="-58491" r="-100351" b="-4403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i="1" dirty="0" smtClean="0"/>
                        <a:t>C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i="0" baseline="0" dirty="0" smtClean="0"/>
                        <a:t>(minimum)</a:t>
                      </a:r>
                      <a:r>
                        <a:rPr lang="zh-TW" altLang="en-US" sz="2000" i="1" baseline="0" dirty="0" smtClean="0"/>
                        <a:t> </a:t>
                      </a:r>
                      <a:endParaRPr lang="zh-TW" altLang="en-US" sz="2000" i="1" dirty="0"/>
                    </a:p>
                  </a:txBody>
                  <a:tcPr anchor="ctr" anchorCtr="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3530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err="1" smtClean="0"/>
              <a:t>Gotoh's</a:t>
            </a:r>
            <a:r>
              <a:rPr lang="en-US" altLang="zh-TW" dirty="0" smtClean="0"/>
              <a:t> algorithm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R99922005</a:t>
            </a:r>
          </a:p>
          <a:p>
            <a:r>
              <a:rPr lang="zh-TW" altLang="en-US" dirty="0" smtClean="0"/>
              <a:t>黃博平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827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 古典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122</TotalTime>
  <Words>2741</Words>
  <Application>Microsoft Office PowerPoint</Application>
  <PresentationFormat>如螢幕大小 (4:3)</PresentationFormat>
  <Paragraphs>1372</Paragraphs>
  <Slides>60</Slides>
  <Notes>12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2</vt:i4>
      </vt:variant>
      <vt:variant>
        <vt:lpstr>投影片標題</vt:lpstr>
      </vt:variant>
      <vt:variant>
        <vt:i4>60</vt:i4>
      </vt:variant>
    </vt:vector>
  </HeadingPairs>
  <TitlesOfParts>
    <vt:vector size="63" baseType="lpstr">
      <vt:lpstr>流線</vt:lpstr>
      <vt:lpstr>方程式</vt:lpstr>
      <vt:lpstr>Equation</vt:lpstr>
      <vt:lpstr>Optimal alignments in linear space</vt:lpstr>
      <vt:lpstr>Outline</vt:lpstr>
      <vt:lpstr>Introduction</vt:lpstr>
      <vt:lpstr>Introduction</vt:lpstr>
      <vt:lpstr>Transformation (1/2)</vt:lpstr>
      <vt:lpstr>Transformation (2/2)</vt:lpstr>
      <vt:lpstr>Example(1/2)</vt:lpstr>
      <vt:lpstr>Example(2/2)</vt:lpstr>
      <vt:lpstr>Gotoh's algorithm</vt:lpstr>
      <vt:lpstr>Some notations</vt:lpstr>
      <vt:lpstr>Simple gap(1/4)</vt:lpstr>
      <vt:lpstr>Simple gap(2/4)</vt:lpstr>
      <vt:lpstr>Simple gap(3/4)</vt:lpstr>
      <vt:lpstr>Simple gap(4/4)</vt:lpstr>
      <vt:lpstr>Affine gap(1/8)</vt:lpstr>
      <vt:lpstr>Affine gap(2/8)</vt:lpstr>
      <vt:lpstr>Affine gap(3/8)</vt:lpstr>
      <vt:lpstr>Affine gap(4/8)</vt:lpstr>
      <vt:lpstr>Affine gap(5/8)</vt:lpstr>
      <vt:lpstr>Affine gap(6/8)</vt:lpstr>
      <vt:lpstr>Affine gap(7/8)</vt:lpstr>
      <vt:lpstr>Affine gap(8/8)</vt:lpstr>
      <vt:lpstr>O(N) space Gotoh's algorithm </vt:lpstr>
      <vt:lpstr>Observation</vt:lpstr>
      <vt:lpstr>Linear Space</vt:lpstr>
      <vt:lpstr>Linear Space</vt:lpstr>
      <vt:lpstr>Algorithm</vt:lpstr>
      <vt:lpstr>投影片 28</vt:lpstr>
      <vt:lpstr>投影片 29</vt:lpstr>
      <vt:lpstr>投影片 30</vt:lpstr>
      <vt:lpstr>投影片 31</vt:lpstr>
      <vt:lpstr>投影片 32</vt:lpstr>
      <vt:lpstr>投影片 33</vt:lpstr>
      <vt:lpstr>投影片 34</vt:lpstr>
      <vt:lpstr>What is the conversion of AGTAC and AAG ?</vt:lpstr>
      <vt:lpstr>Main algorithm part 1</vt:lpstr>
      <vt:lpstr>Midpoint</vt:lpstr>
      <vt:lpstr>Gap Penalty</vt:lpstr>
      <vt:lpstr>Gap Penalty</vt:lpstr>
      <vt:lpstr>Gap Penalty</vt:lpstr>
      <vt:lpstr>Find Midpoint with Gap Penalty</vt:lpstr>
      <vt:lpstr>Main algorithm part 2</vt:lpstr>
      <vt:lpstr>Midpoint</vt:lpstr>
      <vt:lpstr>Midpoint</vt:lpstr>
      <vt:lpstr>Midpoint</vt:lpstr>
      <vt:lpstr>Midpoint</vt:lpstr>
      <vt:lpstr>Example</vt:lpstr>
      <vt:lpstr>Implementation</vt:lpstr>
      <vt:lpstr>Implementation</vt:lpstr>
      <vt:lpstr>Storage Requirement(1/4)</vt:lpstr>
      <vt:lpstr>Storage Requirement(2/4)</vt:lpstr>
      <vt:lpstr>Storage Requirement(3/4)</vt:lpstr>
      <vt:lpstr>Storage Requirement(4/4)</vt:lpstr>
      <vt:lpstr>Memory v.s. Sequence length</vt:lpstr>
      <vt:lpstr>  Compared with classic dynamic programming algorithm</vt:lpstr>
      <vt:lpstr>  Compared with classic dynamic programming algorithm</vt:lpstr>
      <vt:lpstr>  Conclusion</vt:lpstr>
      <vt:lpstr>Reduce problem</vt:lpstr>
      <vt:lpstr>Reduce problem(cont.)</vt:lpstr>
      <vt:lpstr>投影片 60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cp:lastModifiedBy>hpttw</cp:lastModifiedBy>
  <cp:revision>47</cp:revision>
  <dcterms:modified xsi:type="dcterms:W3CDTF">2011-06-07T14:03:43Z</dcterms:modified>
</cp:coreProperties>
</file>