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handoutMasterIdLst>
    <p:handoutMasterId r:id="rId88"/>
  </p:handoutMasterIdLst>
  <p:sldIdLst>
    <p:sldId id="257" r:id="rId2"/>
    <p:sldId id="370" r:id="rId3"/>
    <p:sldId id="258" r:id="rId4"/>
    <p:sldId id="279" r:id="rId5"/>
    <p:sldId id="259" r:id="rId6"/>
    <p:sldId id="260" r:id="rId7"/>
    <p:sldId id="261" r:id="rId8"/>
    <p:sldId id="262" r:id="rId9"/>
    <p:sldId id="425" r:id="rId10"/>
    <p:sldId id="377" r:id="rId11"/>
    <p:sldId id="345" r:id="rId12"/>
    <p:sldId id="267" r:id="rId13"/>
    <p:sldId id="348" r:id="rId14"/>
    <p:sldId id="349" r:id="rId15"/>
    <p:sldId id="350" r:id="rId16"/>
    <p:sldId id="351" r:id="rId17"/>
    <p:sldId id="352" r:id="rId18"/>
    <p:sldId id="312" r:id="rId19"/>
    <p:sldId id="343" r:id="rId20"/>
    <p:sldId id="424" r:id="rId21"/>
    <p:sldId id="283" r:id="rId22"/>
    <p:sldId id="284" r:id="rId23"/>
    <p:sldId id="344" r:id="rId24"/>
    <p:sldId id="285" r:id="rId25"/>
    <p:sldId id="286" r:id="rId26"/>
    <p:sldId id="346" r:id="rId27"/>
    <p:sldId id="288" r:id="rId28"/>
    <p:sldId id="289" r:id="rId29"/>
    <p:sldId id="290" r:id="rId30"/>
    <p:sldId id="291" r:id="rId31"/>
    <p:sldId id="292" r:id="rId32"/>
    <p:sldId id="293" r:id="rId33"/>
    <p:sldId id="347" r:id="rId34"/>
    <p:sldId id="313" r:id="rId35"/>
    <p:sldId id="423" r:id="rId36"/>
    <p:sldId id="414" r:id="rId37"/>
    <p:sldId id="415" r:id="rId38"/>
    <p:sldId id="416" r:id="rId39"/>
    <p:sldId id="417" r:id="rId40"/>
    <p:sldId id="418" r:id="rId41"/>
    <p:sldId id="422" r:id="rId42"/>
    <p:sldId id="420" r:id="rId43"/>
    <p:sldId id="321" r:id="rId44"/>
    <p:sldId id="391" r:id="rId45"/>
    <p:sldId id="392" r:id="rId46"/>
    <p:sldId id="393" r:id="rId47"/>
    <p:sldId id="394" r:id="rId48"/>
    <p:sldId id="395" r:id="rId49"/>
    <p:sldId id="396" r:id="rId50"/>
    <p:sldId id="397" r:id="rId51"/>
    <p:sldId id="398" r:id="rId52"/>
    <p:sldId id="399" r:id="rId53"/>
    <p:sldId id="403" r:id="rId54"/>
    <p:sldId id="400" r:id="rId55"/>
    <p:sldId id="401" r:id="rId56"/>
    <p:sldId id="421" r:id="rId57"/>
    <p:sldId id="383" r:id="rId58"/>
    <p:sldId id="384" r:id="rId59"/>
    <p:sldId id="385" r:id="rId60"/>
    <p:sldId id="386" r:id="rId61"/>
    <p:sldId id="387" r:id="rId62"/>
    <p:sldId id="294" r:id="rId63"/>
    <p:sldId id="354" r:id="rId64"/>
    <p:sldId id="355" r:id="rId65"/>
    <p:sldId id="295" r:id="rId66"/>
    <p:sldId id="356" r:id="rId67"/>
    <p:sldId id="357" r:id="rId68"/>
    <p:sldId id="358" r:id="rId69"/>
    <p:sldId id="359" r:id="rId70"/>
    <p:sldId id="360" r:id="rId71"/>
    <p:sldId id="361" r:id="rId72"/>
    <p:sldId id="362" r:id="rId73"/>
    <p:sldId id="404" r:id="rId74"/>
    <p:sldId id="405" r:id="rId75"/>
    <p:sldId id="406" r:id="rId76"/>
    <p:sldId id="407" r:id="rId77"/>
    <p:sldId id="408" r:id="rId78"/>
    <p:sldId id="409" r:id="rId79"/>
    <p:sldId id="410" r:id="rId80"/>
    <p:sldId id="411" r:id="rId81"/>
    <p:sldId id="412" r:id="rId82"/>
    <p:sldId id="302" r:id="rId83"/>
    <p:sldId id="388" r:id="rId84"/>
    <p:sldId id="389" r:id="rId85"/>
    <p:sldId id="390" r:id="rId8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52" autoAdjust="0"/>
  </p:normalViewPr>
  <p:slideViewPr>
    <p:cSldViewPr>
      <p:cViewPr>
        <p:scale>
          <a:sx n="58" d="100"/>
          <a:sy n="58" d="100"/>
        </p:scale>
        <p:origin x="-846" y="-3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60A5D9-E498-4139-A462-08114AB92B93}" type="datetimeFigureOut">
              <a:rPr lang="zh-TW" altLang="en-US" smtClean="0"/>
              <a:t>2011/6/9</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A3A3EF-B5C0-40CC-AE65-950E17BEAF8B}" type="slidenum">
              <a:rPr lang="zh-TW" altLang="en-US" smtClean="0"/>
              <a:t>‹#›</a:t>
            </a:fld>
            <a:endParaRPr lang="zh-TW" altLang="en-US"/>
          </a:p>
        </p:txBody>
      </p:sp>
    </p:spTree>
    <p:extLst>
      <p:ext uri="{BB962C8B-B14F-4D97-AF65-F5344CB8AC3E}">
        <p14:creationId xmlns:p14="http://schemas.microsoft.com/office/powerpoint/2010/main" val="2756410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26B1E6-1181-423D-B489-0711007CBB14}" type="datetimeFigureOut">
              <a:rPr lang="zh-TW" altLang="en-US" smtClean="0"/>
              <a:t>2011/6/9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3B8F96-C8D4-4E20-B588-E38C70CDF141}" type="slidenum">
              <a:rPr lang="zh-TW" altLang="en-US" smtClean="0"/>
              <a:t>‹#›</a:t>
            </a:fld>
            <a:endParaRPr lang="zh-TW" altLang="en-US"/>
          </a:p>
        </p:txBody>
      </p:sp>
    </p:spTree>
    <p:extLst>
      <p:ext uri="{BB962C8B-B14F-4D97-AF65-F5344CB8AC3E}">
        <p14:creationId xmlns:p14="http://schemas.microsoft.com/office/powerpoint/2010/main" val="2530044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3B8F96-C8D4-4E20-B588-E38C70CDF141}" type="slidenum">
              <a:rPr lang="zh-TW" altLang="en-US" smtClean="0"/>
              <a:t>1</a:t>
            </a:fld>
            <a:endParaRPr lang="zh-TW" altLang="en-US"/>
          </a:p>
        </p:txBody>
      </p:sp>
    </p:spTree>
    <p:extLst>
      <p:ext uri="{BB962C8B-B14F-4D97-AF65-F5344CB8AC3E}">
        <p14:creationId xmlns:p14="http://schemas.microsoft.com/office/powerpoint/2010/main" val="1216572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0C982-F166-8547-ACA2-C73477B49FD8}" type="slidenum">
              <a:rPr lang="en-US" smtClean="0"/>
              <a:t>68</a:t>
            </a:fld>
            <a:endParaRPr lang="en-US"/>
          </a:p>
        </p:txBody>
      </p:sp>
    </p:spTree>
    <p:extLst>
      <p:ext uri="{BB962C8B-B14F-4D97-AF65-F5344CB8AC3E}">
        <p14:creationId xmlns:p14="http://schemas.microsoft.com/office/powerpoint/2010/main" val="2711772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0C982-F166-8547-ACA2-C73477B49FD8}" type="slidenum">
              <a:rPr lang="en-US" smtClean="0"/>
              <a:t>69</a:t>
            </a:fld>
            <a:endParaRPr lang="en-US"/>
          </a:p>
        </p:txBody>
      </p:sp>
    </p:spTree>
    <p:extLst>
      <p:ext uri="{BB962C8B-B14F-4D97-AF65-F5344CB8AC3E}">
        <p14:creationId xmlns:p14="http://schemas.microsoft.com/office/powerpoint/2010/main" val="2711772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0C982-F166-8547-ACA2-C73477B49FD8}" type="slidenum">
              <a:rPr lang="en-US" smtClean="0"/>
              <a:t>72</a:t>
            </a:fld>
            <a:endParaRPr lang="en-US"/>
          </a:p>
        </p:txBody>
      </p:sp>
    </p:spTree>
    <p:extLst>
      <p:ext uri="{BB962C8B-B14F-4D97-AF65-F5344CB8AC3E}">
        <p14:creationId xmlns:p14="http://schemas.microsoft.com/office/powerpoint/2010/main" val="2414582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胎兒血紅素是</a:t>
            </a:r>
            <a:r>
              <a:rPr lang="en-US" altLang="zh-TW" dirty="0" smtClean="0"/>
              <a:t>baby</a:t>
            </a:r>
            <a:r>
              <a:rPr lang="zh-TW" altLang="en-US" dirty="0" smtClean="0"/>
              <a:t>在子宮內的最後七個月～出生後六個月使用的血紅素，</a:t>
            </a:r>
            <a:endParaRPr lang="en-US" altLang="zh-TW" dirty="0" smtClean="0"/>
          </a:p>
          <a:p>
            <a:r>
              <a:rPr lang="zh-TW" altLang="en-US" dirty="0" smtClean="0"/>
              <a:t>通常大多會在出生後</a:t>
            </a:r>
            <a:r>
              <a:rPr lang="en-US" altLang="zh-TW" dirty="0" smtClean="0"/>
              <a:t>12</a:t>
            </a:r>
            <a:r>
              <a:rPr lang="zh-TW" altLang="en-US" dirty="0" smtClean="0"/>
              <a:t>周被成人血紅素取代。</a:t>
            </a:r>
            <a:endParaRPr lang="en-US" altLang="zh-TW" dirty="0" smtClean="0"/>
          </a:p>
          <a:p>
            <a:r>
              <a:rPr lang="zh-TW" altLang="en-US" dirty="0" smtClean="0"/>
              <a:t>有的人沒有這樣的替代過程，</a:t>
            </a:r>
            <a:endParaRPr lang="en-US" altLang="zh-TW" dirty="0" smtClean="0"/>
          </a:p>
          <a:p>
            <a:r>
              <a:rPr lang="zh-TW" altLang="en-US" dirty="0" smtClean="0"/>
              <a:t>一直到成人時期仍然使用胎兒血紅素。</a:t>
            </a:r>
            <a:endParaRPr lang="en-US" altLang="zh-TW" dirty="0" smtClean="0"/>
          </a:p>
        </p:txBody>
      </p:sp>
      <p:sp>
        <p:nvSpPr>
          <p:cNvPr id="4" name="Slide Number Placeholder 3"/>
          <p:cNvSpPr>
            <a:spLocks noGrp="1"/>
          </p:cNvSpPr>
          <p:nvPr>
            <p:ph type="sldNum" sz="quarter" idx="10"/>
          </p:nvPr>
        </p:nvSpPr>
        <p:spPr/>
        <p:txBody>
          <a:bodyPr/>
          <a:lstStyle/>
          <a:p>
            <a:fld id="{8E3B8F96-C8D4-4E20-B588-E38C70CDF141}" type="slidenum">
              <a:rPr lang="zh-TW" altLang="en-US" smtClean="0"/>
              <a:t>74</a:t>
            </a:fld>
            <a:endParaRPr lang="zh-TW" altLang="en-US"/>
          </a:p>
        </p:txBody>
      </p:sp>
    </p:spTree>
    <p:extLst>
      <p:ext uri="{BB962C8B-B14F-4D97-AF65-F5344CB8AC3E}">
        <p14:creationId xmlns:p14="http://schemas.microsoft.com/office/powerpoint/2010/main" val="2379044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這對健康沒什麼問題，</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由圖上可以看出其實胎兒血紅素攜氧律比成人血紅素高。</a:t>
            </a:r>
            <a:endParaRPr lang="en-US" altLang="zh-TW" dirty="0" smtClean="0"/>
          </a:p>
          <a:p>
            <a:r>
              <a:rPr lang="zh-TW" altLang="en-US" dirty="0" smtClean="0"/>
              <a:t>因為沒有健康問題，</a:t>
            </a:r>
            <a:endParaRPr lang="en-US" altLang="zh-TW" dirty="0" smtClean="0"/>
          </a:p>
          <a:p>
            <a:r>
              <a:rPr lang="zh-TW" altLang="en-US" dirty="0" smtClean="0"/>
              <a:t>很多被檢查出來的人都是因為有其他血液疾病，例如地中海型貧血，</a:t>
            </a:r>
            <a:endParaRPr lang="en-US" altLang="zh-TW" dirty="0" smtClean="0"/>
          </a:p>
          <a:p>
            <a:r>
              <a:rPr lang="zh-TW" altLang="en-US" dirty="0" smtClean="0"/>
              <a:t>但持續使用胎兒血紅素的人在症狀上反而比較輕微。</a:t>
            </a:r>
            <a:endParaRPr lang="en-US" altLang="zh-TW" dirty="0" smtClean="0"/>
          </a:p>
          <a:p>
            <a:r>
              <a:rPr lang="zh-TW" altLang="en-US" dirty="0" smtClean="0"/>
              <a:t>甚至鐮刀型紅血球疾病的一種治療方式就是用藥物重新讓身體製造胎兒血紅素。</a:t>
            </a:r>
            <a:endParaRPr lang="en-US" altLang="zh-TW" dirty="0" smtClean="0"/>
          </a:p>
          <a:p>
            <a:endParaRPr lang="en-US" dirty="0"/>
          </a:p>
        </p:txBody>
      </p:sp>
      <p:sp>
        <p:nvSpPr>
          <p:cNvPr id="4" name="Slide Number Placeholder 3"/>
          <p:cNvSpPr>
            <a:spLocks noGrp="1"/>
          </p:cNvSpPr>
          <p:nvPr>
            <p:ph type="sldNum" sz="quarter" idx="10"/>
          </p:nvPr>
        </p:nvSpPr>
        <p:spPr/>
        <p:txBody>
          <a:bodyPr/>
          <a:lstStyle/>
          <a:p>
            <a:fld id="{8E3B8F96-C8D4-4E20-B588-E38C70CDF141}" type="slidenum">
              <a:rPr lang="zh-TW" altLang="en-US" smtClean="0"/>
              <a:t>75</a:t>
            </a:fld>
            <a:endParaRPr lang="zh-TW" altLang="en-US"/>
          </a:p>
        </p:txBody>
      </p:sp>
    </p:spTree>
    <p:extLst>
      <p:ext uri="{BB962C8B-B14F-4D97-AF65-F5344CB8AC3E}">
        <p14:creationId xmlns:p14="http://schemas.microsoft.com/office/powerpoint/2010/main" val="2379044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這個</a:t>
            </a:r>
            <a:r>
              <a:rPr lang="en-US" altLang="zh-TW" dirty="0" smtClean="0"/>
              <a:t>example</a:t>
            </a:r>
            <a:r>
              <a:rPr lang="zh-TW" altLang="en-US" dirty="0" smtClean="0"/>
              <a:t>探討的</a:t>
            </a:r>
            <a:r>
              <a:rPr lang="en-US" altLang="zh-TW" dirty="0" smtClean="0"/>
              <a:t>sequence</a:t>
            </a:r>
            <a:r>
              <a:rPr lang="zh-TW" altLang="en-US" dirty="0" smtClean="0"/>
              <a:t>，</a:t>
            </a:r>
            <a:endParaRPr lang="en-US" altLang="zh-TW" dirty="0" smtClean="0"/>
          </a:p>
          <a:p>
            <a:r>
              <a:rPr lang="zh-TW" altLang="en-US" dirty="0" smtClean="0"/>
              <a:t>即是前面提到那些沒有幼兒血紅素轉換成人血紅素的人發生突變的位置，</a:t>
            </a:r>
            <a:endParaRPr lang="en-US" altLang="zh-TW" dirty="0" smtClean="0"/>
          </a:p>
          <a:p>
            <a:r>
              <a:rPr lang="zh-TW" altLang="en-US" dirty="0" smtClean="0"/>
              <a:t>因此被研究的很深入。</a:t>
            </a:r>
            <a:endParaRPr lang="en-US" dirty="0"/>
          </a:p>
        </p:txBody>
      </p:sp>
      <p:sp>
        <p:nvSpPr>
          <p:cNvPr id="4" name="Slide Number Placeholder 3"/>
          <p:cNvSpPr>
            <a:spLocks noGrp="1"/>
          </p:cNvSpPr>
          <p:nvPr>
            <p:ph type="sldNum" sz="quarter" idx="10"/>
          </p:nvPr>
        </p:nvSpPr>
        <p:spPr/>
        <p:txBody>
          <a:bodyPr/>
          <a:lstStyle/>
          <a:p>
            <a:fld id="{AE0CB1EC-4D83-F941-965F-349CA69C5A72}" type="slidenum">
              <a:rPr lang="en-US" smtClean="0"/>
              <a:t>76</a:t>
            </a:fld>
            <a:endParaRPr lang="en-US"/>
          </a:p>
        </p:txBody>
      </p:sp>
    </p:spTree>
    <p:extLst>
      <p:ext uri="{BB962C8B-B14F-4D97-AF65-F5344CB8AC3E}">
        <p14:creationId xmlns:p14="http://schemas.microsoft.com/office/powerpoint/2010/main" val="1152121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這個區段在</a:t>
            </a:r>
            <a:r>
              <a:rPr lang="en-US" altLang="zh-TW" dirty="0" smtClean="0"/>
              <a:t>1993</a:t>
            </a:r>
            <a:r>
              <a:rPr lang="zh-TW" altLang="en-US" dirty="0" smtClean="0"/>
              <a:t>年</a:t>
            </a:r>
            <a:r>
              <a:rPr lang="en-US" altLang="zh-TW" dirty="0" err="1" smtClean="0"/>
              <a:t>Hardison</a:t>
            </a:r>
            <a:r>
              <a:rPr lang="zh-TW" altLang="en-US" dirty="0" smtClean="0"/>
              <a:t>和</a:t>
            </a:r>
            <a:r>
              <a:rPr lang="en-US" altLang="zh-TW" dirty="0" smtClean="0"/>
              <a:t>Miller</a:t>
            </a:r>
            <a:r>
              <a:rPr lang="zh-TW" altLang="en-US" dirty="0" smtClean="0"/>
              <a:t>的</a:t>
            </a:r>
            <a:r>
              <a:rPr lang="en-US" altLang="zh-TW" dirty="0" smtClean="0"/>
              <a:t>work</a:t>
            </a:r>
            <a:r>
              <a:rPr lang="zh-TW" altLang="en-US" dirty="0" smtClean="0"/>
              <a:t>有做過許多哺乳類動物之間的</a:t>
            </a:r>
            <a:r>
              <a:rPr lang="en-US" altLang="zh-TW" dirty="0" smtClean="0"/>
              <a:t>pairwise</a:t>
            </a:r>
            <a:r>
              <a:rPr lang="en-US" altLang="zh-TW" baseline="0" dirty="0" smtClean="0"/>
              <a:t> </a:t>
            </a:r>
            <a:r>
              <a:rPr lang="en-US" altLang="zh-TW" dirty="0" smtClean="0"/>
              <a:t>sequence</a:t>
            </a:r>
            <a:r>
              <a:rPr lang="zh-TW" altLang="en-US" dirty="0" smtClean="0"/>
              <a:t> </a:t>
            </a:r>
            <a:r>
              <a:rPr lang="en-US" altLang="zh-TW" baseline="0" dirty="0" smtClean="0"/>
              <a:t> </a:t>
            </a:r>
            <a:r>
              <a:rPr lang="en-US" altLang="zh-TW" dirty="0" smtClean="0"/>
              <a:t>alignment</a:t>
            </a:r>
            <a:r>
              <a:rPr lang="zh-TW" altLang="en-US" dirty="0" smtClean="0"/>
              <a:t>，</a:t>
            </a:r>
            <a:endParaRPr lang="en-US" altLang="zh-TW" dirty="0" smtClean="0"/>
          </a:p>
          <a:p>
            <a:r>
              <a:rPr lang="en-US" altLang="zh-TW" dirty="0" smtClean="0"/>
              <a:t>1992</a:t>
            </a:r>
            <a:r>
              <a:rPr lang="zh-TW" altLang="en-US" dirty="0" smtClean="0"/>
              <a:t>年</a:t>
            </a:r>
            <a:r>
              <a:rPr lang="en-US" dirty="0" err="1" smtClean="0"/>
              <a:t>Gumucio</a:t>
            </a:r>
            <a:r>
              <a:rPr lang="zh-TW" altLang="en-US" dirty="0" smtClean="0"/>
              <a:t>在靈長類和兔子更有做過</a:t>
            </a:r>
            <a:r>
              <a:rPr lang="en-US" altLang="zh-TW" dirty="0" smtClean="0"/>
              <a:t>multiple</a:t>
            </a:r>
            <a:r>
              <a:rPr lang="zh-TW" altLang="en-US" dirty="0" smtClean="0"/>
              <a:t> </a:t>
            </a:r>
            <a:r>
              <a:rPr lang="en-US" altLang="zh-TW" dirty="0" smtClean="0"/>
              <a:t>sequence</a:t>
            </a:r>
            <a:r>
              <a:rPr lang="zh-TW" altLang="en-US" dirty="0" smtClean="0"/>
              <a:t> </a:t>
            </a:r>
            <a:r>
              <a:rPr lang="en-US" altLang="zh-TW" dirty="0" smtClean="0"/>
              <a:t>alignment</a:t>
            </a:r>
            <a:r>
              <a:rPr lang="zh-TW" altLang="en-US" dirty="0" smtClean="0"/>
              <a:t>。</a:t>
            </a:r>
            <a:endParaRPr lang="en-US" altLang="zh-TW" dirty="0" smtClean="0"/>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Virtually all the single-copy region between </a:t>
            </a:r>
            <a:r>
              <a:rPr lang="en-US" dirty="0" err="1" smtClean="0"/>
              <a:t>ε</a:t>
            </a:r>
            <a:r>
              <a:rPr lang="en-US" dirty="0" smtClean="0"/>
              <a:t>- and </a:t>
            </a:r>
            <a:r>
              <a:rPr lang="en-US" altLang="zh-TW" i="1" dirty="0" err="1" smtClean="0"/>
              <a:t>ϒ</a:t>
            </a:r>
            <a:r>
              <a:rPr lang="en-US" dirty="0" smtClean="0"/>
              <a:t>-globin genes aligns in pairwise comparisons among many mammals (reviewed in </a:t>
            </a:r>
            <a:r>
              <a:rPr lang="en-US" dirty="0" err="1" smtClean="0"/>
              <a:t>Hardison</a:t>
            </a:r>
            <a:r>
              <a:rPr lang="en-US" dirty="0" smtClean="0"/>
              <a:t> and Miller, 1993), and multiple alignments have been generated for the sequences from many primates and rabbits (e.g. </a:t>
            </a:r>
            <a:r>
              <a:rPr lang="en-US" dirty="0" err="1" smtClean="0"/>
              <a:t>Gumucio</a:t>
            </a:r>
            <a:r>
              <a:rPr lang="en-US" dirty="0" smtClean="0"/>
              <a:t> </a:t>
            </a:r>
            <a:r>
              <a:rPr lang="en-US" i="1" dirty="0" smtClean="0"/>
              <a:t>et al., </a:t>
            </a:r>
            <a:r>
              <a:rPr lang="en-US" dirty="0" smtClean="0"/>
              <a:t>1992).</a:t>
            </a:r>
          </a:p>
        </p:txBody>
      </p:sp>
      <p:sp>
        <p:nvSpPr>
          <p:cNvPr id="4" name="Slide Number Placeholder 3"/>
          <p:cNvSpPr>
            <a:spLocks noGrp="1"/>
          </p:cNvSpPr>
          <p:nvPr>
            <p:ph type="sldNum" sz="quarter" idx="10"/>
          </p:nvPr>
        </p:nvSpPr>
        <p:spPr/>
        <p:txBody>
          <a:bodyPr/>
          <a:lstStyle/>
          <a:p>
            <a:fld id="{AE0CB1EC-4D83-F941-965F-349CA69C5A72}" type="slidenum">
              <a:rPr lang="en-US" smtClean="0"/>
              <a:t>77</a:t>
            </a:fld>
            <a:endParaRPr lang="en-US"/>
          </a:p>
        </p:txBody>
      </p:sp>
    </p:spTree>
    <p:extLst>
      <p:ext uri="{BB962C8B-B14F-4D97-AF65-F5344CB8AC3E}">
        <p14:creationId xmlns:p14="http://schemas.microsoft.com/office/powerpoint/2010/main" val="1722318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1992</a:t>
            </a:r>
            <a:r>
              <a:rPr lang="zh-TW" altLang="en-US" dirty="0" smtClean="0"/>
              <a:t>年那篇</a:t>
            </a:r>
            <a:r>
              <a:rPr lang="en-US" altLang="zh-TW" dirty="0" smtClean="0"/>
              <a:t>paper</a:t>
            </a:r>
            <a:r>
              <a:rPr lang="zh-TW" altLang="en-US" dirty="0" smtClean="0"/>
              <a:t>的</a:t>
            </a:r>
            <a:r>
              <a:rPr lang="en-US" altLang="zh-TW" dirty="0" smtClean="0"/>
              <a:t>multiple</a:t>
            </a:r>
            <a:r>
              <a:rPr lang="zh-TW" altLang="en-US" dirty="0" smtClean="0"/>
              <a:t> </a:t>
            </a:r>
            <a:r>
              <a:rPr lang="en-US" altLang="zh-TW" dirty="0" smtClean="0"/>
              <a:t>alignment</a:t>
            </a:r>
            <a:r>
              <a:rPr lang="zh-TW" altLang="en-US" dirty="0" smtClean="0"/>
              <a:t>發現了許多哺乳類動物在這個</a:t>
            </a:r>
            <a:r>
              <a:rPr lang="en-US" altLang="zh-TW" dirty="0" smtClean="0"/>
              <a:t>sequence</a:t>
            </a:r>
            <a:r>
              <a:rPr lang="zh-TW" altLang="en-US" dirty="0" smtClean="0"/>
              <a:t>上都有共通的小片段，</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這些共通小片段是演化時留下來的足跡，稱為</a:t>
            </a:r>
            <a:r>
              <a:rPr lang="en-US" altLang="zh-TW" dirty="0" smtClean="0"/>
              <a:t>phylogenetic</a:t>
            </a:r>
            <a:r>
              <a:rPr lang="zh-TW" altLang="en-US" dirty="0" smtClean="0"/>
              <a:t> </a:t>
            </a:r>
            <a:r>
              <a:rPr lang="en-US" altLang="zh-TW" dirty="0" smtClean="0"/>
              <a:t>footprints</a:t>
            </a:r>
            <a:r>
              <a:rPr lang="zh-TW" altLang="en-US" dirty="0" smtClean="0"/>
              <a:t>。</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這是國中生物課本大家熟知的例子，</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馬演化的例子，</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雖然現代馬只有單趾，</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Hant" altLang="en-US" dirty="0" smtClean="0"/>
              <a:t>但仍有兩膨大的痕跡在蹄部</a:t>
            </a:r>
            <a:r>
              <a:rPr lang="zh-TW" altLang="en-US" dirty="0" smtClean="0"/>
              <a:t>。</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而這些</a:t>
            </a:r>
            <a:r>
              <a:rPr lang="en-US" altLang="zh-TW" dirty="0" smtClean="0"/>
              <a:t>phylogenetic</a:t>
            </a:r>
            <a:r>
              <a:rPr lang="zh-TW" altLang="en-US" dirty="0" smtClean="0"/>
              <a:t> </a:t>
            </a:r>
            <a:r>
              <a:rPr lang="en-US" altLang="zh-TW" dirty="0" smtClean="0"/>
              <a:t>footprints</a:t>
            </a:r>
            <a:r>
              <a:rPr lang="zh-TW" altLang="en-US" dirty="0" smtClean="0"/>
              <a:t>經過研究，</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發現大多都是</a:t>
            </a:r>
            <a:r>
              <a:rPr lang="en-US" altLang="zh-TW" dirty="0" smtClean="0"/>
              <a:t>protein</a:t>
            </a:r>
            <a:r>
              <a:rPr lang="zh-TW" altLang="en-US" dirty="0" smtClean="0"/>
              <a:t>的</a:t>
            </a:r>
            <a:r>
              <a:rPr lang="en-US" altLang="zh-TW" dirty="0" smtClean="0"/>
              <a:t>binding</a:t>
            </a:r>
            <a:r>
              <a:rPr lang="zh-TW" altLang="en-US" dirty="0" smtClean="0"/>
              <a:t> </a:t>
            </a:r>
            <a:r>
              <a:rPr lang="en-US" altLang="zh-TW" dirty="0" smtClean="0"/>
              <a:t>site</a:t>
            </a:r>
            <a:r>
              <a:rPr lang="zh-TW" altLang="en-US" dirty="0" smtClean="0"/>
              <a:t>。</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multiple alignments reveal ‘phylogenetic footprints’ of short segments that are invariant in the sequences aligned, and in the vast majority of cases examined these correspond</a:t>
            </a:r>
            <a:r>
              <a:rPr lang="zh-TW" altLang="en-US" dirty="0" smtClean="0"/>
              <a:t> </a:t>
            </a:r>
            <a:r>
              <a:rPr lang="en-US" dirty="0" smtClean="0"/>
              <a:t>to</a:t>
            </a:r>
            <a:r>
              <a:rPr lang="zh-TW" altLang="en-US" dirty="0" smtClean="0"/>
              <a:t> </a:t>
            </a:r>
            <a:r>
              <a:rPr lang="en-US" dirty="0" smtClean="0"/>
              <a:t>sites	for</a:t>
            </a:r>
            <a:r>
              <a:rPr lang="zh-TW" altLang="en-US" dirty="0" smtClean="0"/>
              <a:t> </a:t>
            </a:r>
            <a:r>
              <a:rPr lang="en-US" dirty="0" smtClean="0"/>
              <a:t>sequence-specific</a:t>
            </a:r>
            <a:r>
              <a:rPr lang="zh-TW" altLang="en-US" dirty="0" smtClean="0"/>
              <a:t> </a:t>
            </a:r>
            <a:r>
              <a:rPr lang="en-US" dirty="0" smtClean="0"/>
              <a:t>binding</a:t>
            </a:r>
            <a:r>
              <a:rPr lang="zh-TW" altLang="en-US" dirty="0" smtClean="0"/>
              <a:t> </a:t>
            </a:r>
            <a:r>
              <a:rPr lang="en-US" dirty="0" smtClean="0"/>
              <a:t>proteins (</a:t>
            </a:r>
            <a:r>
              <a:rPr lang="en-US" dirty="0" err="1" smtClean="0"/>
              <a:t>Gumucio</a:t>
            </a:r>
            <a:r>
              <a:rPr lang="en-US" dirty="0" smtClean="0"/>
              <a:t> </a:t>
            </a:r>
            <a:r>
              <a:rPr lang="en-US" i="1" dirty="0" smtClean="0"/>
              <a:t>et al., </a:t>
            </a:r>
            <a:r>
              <a:rPr lang="en-US" dirty="0" smtClean="0"/>
              <a:t>1992).</a:t>
            </a:r>
          </a:p>
          <a:p>
            <a:endParaRPr lang="en-US" dirty="0"/>
          </a:p>
        </p:txBody>
      </p:sp>
      <p:sp>
        <p:nvSpPr>
          <p:cNvPr id="4" name="Slide Number Placeholder 3"/>
          <p:cNvSpPr>
            <a:spLocks noGrp="1"/>
          </p:cNvSpPr>
          <p:nvPr>
            <p:ph type="sldNum" sz="quarter" idx="10"/>
          </p:nvPr>
        </p:nvSpPr>
        <p:spPr/>
        <p:txBody>
          <a:bodyPr/>
          <a:lstStyle/>
          <a:p>
            <a:fld id="{8E3B8F96-C8D4-4E20-B588-E38C70CDF141}" type="slidenum">
              <a:rPr lang="zh-TW" altLang="en-US" smtClean="0"/>
              <a:t>78</a:t>
            </a:fld>
            <a:endParaRPr lang="zh-TW" altLang="en-US"/>
          </a:p>
        </p:txBody>
      </p:sp>
    </p:spTree>
    <p:extLst>
      <p:ext uri="{BB962C8B-B14F-4D97-AF65-F5344CB8AC3E}">
        <p14:creationId xmlns:p14="http://schemas.microsoft.com/office/powerpoint/2010/main" val="1978076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1992</a:t>
            </a:r>
            <a:r>
              <a:rPr lang="zh-TW" altLang="en-US" dirty="0" smtClean="0"/>
              <a:t>年那篇</a:t>
            </a:r>
            <a:r>
              <a:rPr lang="en-US" altLang="zh-TW" dirty="0" smtClean="0"/>
              <a:t>paper</a:t>
            </a:r>
            <a:r>
              <a:rPr lang="zh-TW" altLang="en-US" dirty="0" smtClean="0"/>
              <a:t>的</a:t>
            </a:r>
            <a:r>
              <a:rPr lang="en-US" altLang="zh-TW" dirty="0" smtClean="0"/>
              <a:t>multiple</a:t>
            </a:r>
            <a:r>
              <a:rPr lang="zh-TW" altLang="en-US" dirty="0" smtClean="0"/>
              <a:t> </a:t>
            </a:r>
            <a:r>
              <a:rPr lang="en-US" altLang="zh-TW" dirty="0" smtClean="0"/>
              <a:t>alignment</a:t>
            </a:r>
            <a:r>
              <a:rPr lang="zh-TW" altLang="en-US" dirty="0" smtClean="0"/>
              <a:t>發現了許多哺乳類動物在這個</a:t>
            </a:r>
            <a:r>
              <a:rPr lang="en-US" altLang="zh-TW" dirty="0" smtClean="0"/>
              <a:t>sequence</a:t>
            </a:r>
            <a:r>
              <a:rPr lang="zh-TW" altLang="en-US" dirty="0" smtClean="0"/>
              <a:t>上都有共通的小片段，</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這些共通小片段是演化時留下來的足跡，稱為</a:t>
            </a:r>
            <a:r>
              <a:rPr lang="en-US" altLang="zh-TW" dirty="0" smtClean="0"/>
              <a:t>phylogenetic</a:t>
            </a:r>
            <a:r>
              <a:rPr lang="zh-TW" altLang="en-US" dirty="0" smtClean="0"/>
              <a:t> </a:t>
            </a:r>
            <a:r>
              <a:rPr lang="en-US" altLang="zh-TW" dirty="0" smtClean="0"/>
              <a:t>footprints</a:t>
            </a:r>
            <a:r>
              <a:rPr lang="zh-TW" altLang="en-US" dirty="0" smtClean="0"/>
              <a:t>。</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這是國中生物課本大家熟知的例子，</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馬演化的例子，</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雖然現代馬只有單趾，</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Hant" altLang="en-US" dirty="0" smtClean="0"/>
              <a:t>但仍有兩膨大的痕跡在蹄部</a:t>
            </a:r>
            <a:r>
              <a:rPr lang="zh-TW" altLang="en-US" dirty="0" smtClean="0"/>
              <a:t>。</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而這些</a:t>
            </a:r>
            <a:r>
              <a:rPr lang="en-US" altLang="zh-TW" dirty="0" smtClean="0"/>
              <a:t>phylogenetic</a:t>
            </a:r>
            <a:r>
              <a:rPr lang="zh-TW" altLang="en-US" dirty="0" smtClean="0"/>
              <a:t> </a:t>
            </a:r>
            <a:r>
              <a:rPr lang="en-US" altLang="zh-TW" dirty="0" smtClean="0"/>
              <a:t>footprints</a:t>
            </a:r>
            <a:r>
              <a:rPr lang="zh-TW" altLang="en-US" dirty="0" smtClean="0"/>
              <a:t>經過研究，</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發現大多都是</a:t>
            </a:r>
            <a:r>
              <a:rPr lang="en-US" altLang="zh-TW" dirty="0" smtClean="0"/>
              <a:t>protein</a:t>
            </a:r>
            <a:r>
              <a:rPr lang="zh-TW" altLang="en-US" dirty="0" smtClean="0"/>
              <a:t>的</a:t>
            </a:r>
            <a:r>
              <a:rPr lang="en-US" altLang="zh-TW" dirty="0" smtClean="0"/>
              <a:t>binding</a:t>
            </a:r>
            <a:r>
              <a:rPr lang="zh-TW" altLang="en-US" dirty="0" smtClean="0"/>
              <a:t> </a:t>
            </a:r>
            <a:r>
              <a:rPr lang="en-US" altLang="zh-TW" dirty="0" smtClean="0"/>
              <a:t>site</a:t>
            </a:r>
            <a:r>
              <a:rPr lang="zh-TW" altLang="en-US" dirty="0" smtClean="0"/>
              <a:t>。</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multiple alignments reveal ‘phylogenetic footprints’ of short segments that are invariant in the sequences aligned, and in the vast majority of cases examined these correspond</a:t>
            </a:r>
            <a:r>
              <a:rPr lang="zh-TW" altLang="en-US" dirty="0" smtClean="0"/>
              <a:t> </a:t>
            </a:r>
            <a:r>
              <a:rPr lang="en-US" dirty="0" smtClean="0"/>
              <a:t>to</a:t>
            </a:r>
            <a:r>
              <a:rPr lang="zh-TW" altLang="en-US" dirty="0" smtClean="0"/>
              <a:t> </a:t>
            </a:r>
            <a:r>
              <a:rPr lang="en-US" dirty="0" smtClean="0"/>
              <a:t>sites	for</a:t>
            </a:r>
            <a:r>
              <a:rPr lang="zh-TW" altLang="en-US" dirty="0" smtClean="0"/>
              <a:t> </a:t>
            </a:r>
            <a:r>
              <a:rPr lang="en-US" dirty="0" smtClean="0"/>
              <a:t>sequence-specific</a:t>
            </a:r>
            <a:r>
              <a:rPr lang="zh-TW" altLang="en-US" dirty="0" smtClean="0"/>
              <a:t> </a:t>
            </a:r>
            <a:r>
              <a:rPr lang="en-US" dirty="0" smtClean="0"/>
              <a:t>binding</a:t>
            </a:r>
            <a:r>
              <a:rPr lang="zh-TW" altLang="en-US" dirty="0" smtClean="0"/>
              <a:t> </a:t>
            </a:r>
            <a:r>
              <a:rPr lang="en-US" dirty="0" smtClean="0"/>
              <a:t>proteins (</a:t>
            </a:r>
            <a:r>
              <a:rPr lang="en-US" dirty="0" err="1" smtClean="0"/>
              <a:t>Gumucio</a:t>
            </a:r>
            <a:r>
              <a:rPr lang="en-US" dirty="0" smtClean="0"/>
              <a:t> </a:t>
            </a:r>
            <a:r>
              <a:rPr lang="en-US" i="1" dirty="0" smtClean="0"/>
              <a:t>et al., </a:t>
            </a:r>
            <a:r>
              <a:rPr lang="en-US" dirty="0" smtClean="0"/>
              <a:t>1992).</a:t>
            </a:r>
          </a:p>
          <a:p>
            <a:endParaRPr lang="en-US" dirty="0"/>
          </a:p>
        </p:txBody>
      </p:sp>
      <p:sp>
        <p:nvSpPr>
          <p:cNvPr id="4" name="Slide Number Placeholder 3"/>
          <p:cNvSpPr>
            <a:spLocks noGrp="1"/>
          </p:cNvSpPr>
          <p:nvPr>
            <p:ph type="sldNum" sz="quarter" idx="10"/>
          </p:nvPr>
        </p:nvSpPr>
        <p:spPr/>
        <p:txBody>
          <a:bodyPr/>
          <a:lstStyle/>
          <a:p>
            <a:fld id="{8E3B8F96-C8D4-4E20-B588-E38C70CDF141}" type="slidenum">
              <a:rPr lang="zh-TW" altLang="en-US" smtClean="0"/>
              <a:t>79</a:t>
            </a:fld>
            <a:endParaRPr lang="zh-TW" altLang="en-US"/>
          </a:p>
        </p:txBody>
      </p:sp>
    </p:spTree>
    <p:extLst>
      <p:ext uri="{BB962C8B-B14F-4D97-AF65-F5344CB8AC3E}">
        <p14:creationId xmlns:p14="http://schemas.microsoft.com/office/powerpoint/2010/main" val="1978076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人和兔子的</a:t>
            </a:r>
            <a:r>
              <a:rPr lang="en-US" altLang="zh-TW" dirty="0" smtClean="0"/>
              <a:t>pairwise</a:t>
            </a:r>
            <a:r>
              <a:rPr lang="zh-TW" altLang="en-US" dirty="0" smtClean="0"/>
              <a:t> </a:t>
            </a:r>
            <a:r>
              <a:rPr lang="en-US" altLang="zh-TW" dirty="0" smtClean="0"/>
              <a:t>sequence</a:t>
            </a:r>
            <a:r>
              <a:rPr lang="zh-TW" altLang="en-US" dirty="0" smtClean="0"/>
              <a:t> </a:t>
            </a:r>
            <a:r>
              <a:rPr lang="en-US" altLang="zh-TW" dirty="0" smtClean="0"/>
              <a:t>alignment</a:t>
            </a:r>
            <a:r>
              <a:rPr lang="zh-TW" altLang="en-US" dirty="0" smtClean="0"/>
              <a:t>，</a:t>
            </a:r>
            <a:endParaRPr lang="en-US" altLang="zh-TW" dirty="0" smtClean="0"/>
          </a:p>
          <a:p>
            <a:r>
              <a:rPr lang="zh-TW" altLang="en-US" dirty="0" smtClean="0"/>
              <a:t>下面的是把</a:t>
            </a:r>
            <a:r>
              <a:rPr lang="en-US" altLang="zh-TW" dirty="0" smtClean="0"/>
              <a:t>suboptimal</a:t>
            </a:r>
            <a:r>
              <a:rPr lang="zh-TW" altLang="en-US" dirty="0" smtClean="0"/>
              <a:t>的部份也考慮進去，</a:t>
            </a:r>
            <a:endParaRPr lang="en-US" altLang="zh-TW" dirty="0" smtClean="0"/>
          </a:p>
          <a:p>
            <a:r>
              <a:rPr lang="zh-TW" altLang="en-US" dirty="0" smtClean="0"/>
              <a:t>和前面的同學講的一樣有一些地方是沒有</a:t>
            </a:r>
            <a:r>
              <a:rPr lang="en-US" altLang="zh-TW" dirty="0" smtClean="0"/>
              <a:t>suboptimal</a:t>
            </a:r>
            <a:r>
              <a:rPr lang="zh-TW" altLang="en-US" dirty="0" smtClean="0"/>
              <a:t>，</a:t>
            </a:r>
            <a:endParaRPr lang="en-US" altLang="zh-TW" dirty="0" smtClean="0"/>
          </a:p>
          <a:p>
            <a:r>
              <a:rPr lang="zh-TW" altLang="en-US" dirty="0" smtClean="0"/>
              <a:t>這張圖上</a:t>
            </a:r>
            <a:r>
              <a:rPr lang="en-US" altLang="zh-TW" dirty="0" smtClean="0"/>
              <a:t>mark</a:t>
            </a:r>
            <a:r>
              <a:rPr lang="zh-TW" altLang="en-US" dirty="0" smtClean="0"/>
              <a:t>出來的</a:t>
            </a:r>
            <a:r>
              <a:rPr lang="en-US" altLang="zh-TW" dirty="0" smtClean="0"/>
              <a:t>-930</a:t>
            </a:r>
            <a:r>
              <a:rPr lang="zh-TW" altLang="en-US" dirty="0" smtClean="0"/>
              <a:t> </a:t>
            </a:r>
            <a:r>
              <a:rPr lang="en-US" altLang="zh-TW" dirty="0" smtClean="0"/>
              <a:t>-960</a:t>
            </a:r>
            <a:r>
              <a:rPr lang="zh-TW" altLang="en-US" dirty="0" smtClean="0"/>
              <a:t>和</a:t>
            </a:r>
            <a:r>
              <a:rPr lang="en-US" altLang="zh-TW" dirty="0" smtClean="0"/>
              <a:t>-1250</a:t>
            </a:r>
            <a:r>
              <a:rPr lang="zh-TW" altLang="en-US" dirty="0" smtClean="0"/>
              <a:t>即是前面提到大部分靈長類和兔子都一樣的</a:t>
            </a:r>
            <a:r>
              <a:rPr lang="en-US" dirty="0" smtClean="0"/>
              <a:t>phylogenetic footprints</a:t>
            </a:r>
            <a:endParaRPr lang="en-US" altLang="zh-TW" dirty="0" smtClean="0"/>
          </a:p>
        </p:txBody>
      </p:sp>
      <p:sp>
        <p:nvSpPr>
          <p:cNvPr id="4" name="Slide Number Placeholder 3"/>
          <p:cNvSpPr>
            <a:spLocks noGrp="1"/>
          </p:cNvSpPr>
          <p:nvPr>
            <p:ph type="sldNum" sz="quarter" idx="10"/>
          </p:nvPr>
        </p:nvSpPr>
        <p:spPr/>
        <p:txBody>
          <a:bodyPr/>
          <a:lstStyle/>
          <a:p>
            <a:fld id="{AE0CB1EC-4D83-F941-965F-349CA69C5A72}" type="slidenum">
              <a:rPr lang="en-US" smtClean="0"/>
              <a:t>80</a:t>
            </a:fld>
            <a:endParaRPr lang="en-US"/>
          </a:p>
        </p:txBody>
      </p:sp>
    </p:spTree>
    <p:extLst>
      <p:ext uri="{BB962C8B-B14F-4D97-AF65-F5344CB8AC3E}">
        <p14:creationId xmlns:p14="http://schemas.microsoft.com/office/powerpoint/2010/main" val="72406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E3B8F96-C8D4-4E20-B588-E38C70CDF141}" type="slidenum">
              <a:rPr lang="zh-TW" altLang="en-US" smtClean="0"/>
              <a:t>2</a:t>
            </a:fld>
            <a:endParaRPr lang="zh-TW" altLang="en-US"/>
          </a:p>
        </p:txBody>
      </p:sp>
    </p:spTree>
    <p:extLst>
      <p:ext uri="{BB962C8B-B14F-4D97-AF65-F5344CB8AC3E}">
        <p14:creationId xmlns:p14="http://schemas.microsoft.com/office/powerpoint/2010/main" val="2560033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dirty="0" smtClean="0"/>
              <a:t>-1250</a:t>
            </a:r>
            <a:r>
              <a:rPr lang="zh-TW" altLang="en-US" dirty="0" smtClean="0"/>
              <a:t>是</a:t>
            </a:r>
            <a:r>
              <a:rPr lang="en-US" dirty="0" smtClean="0"/>
              <a:t>phylogenetic footprints</a:t>
            </a:r>
            <a:r>
              <a:rPr lang="zh-TW" altLang="en-US" dirty="0" smtClean="0"/>
              <a:t>，也是</a:t>
            </a:r>
            <a:r>
              <a:rPr lang="en-US" altLang="zh-TW" dirty="0" smtClean="0"/>
              <a:t>CSBP1</a:t>
            </a:r>
            <a:r>
              <a:rPr lang="zh-TW" altLang="en-US" dirty="0" smtClean="0"/>
              <a:t>的</a:t>
            </a:r>
            <a:r>
              <a:rPr lang="en-US" altLang="zh-TW" dirty="0" smtClean="0"/>
              <a:t>binding</a:t>
            </a:r>
            <a:r>
              <a:rPr lang="zh-TW" altLang="en-US" dirty="0" smtClean="0"/>
              <a:t> </a:t>
            </a:r>
            <a:r>
              <a:rPr lang="en-US" altLang="zh-TW" dirty="0" smtClean="0"/>
              <a:t>site</a:t>
            </a:r>
          </a:p>
          <a:p>
            <a:r>
              <a:rPr lang="en-US" altLang="zh-TW" dirty="0" smtClean="0"/>
              <a:t>GATA1</a:t>
            </a:r>
            <a:r>
              <a:rPr lang="zh-TW" altLang="en-US" dirty="0" smtClean="0"/>
              <a:t>的</a:t>
            </a:r>
            <a:r>
              <a:rPr lang="en-US" altLang="zh-TW" dirty="0" smtClean="0"/>
              <a:t>binding</a:t>
            </a:r>
            <a:r>
              <a:rPr lang="zh-TW" altLang="en-US" dirty="0" smtClean="0"/>
              <a:t> </a:t>
            </a:r>
            <a:r>
              <a:rPr lang="en-US" altLang="zh-TW" dirty="0" smtClean="0"/>
              <a:t>site</a:t>
            </a:r>
          </a:p>
          <a:p>
            <a:r>
              <a:rPr lang="en-US" altLang="zh-TW" dirty="0" smtClean="0"/>
              <a:t>perfect</a:t>
            </a:r>
            <a:r>
              <a:rPr lang="zh-TW" altLang="en-US" dirty="0" smtClean="0"/>
              <a:t> </a:t>
            </a:r>
            <a:r>
              <a:rPr lang="en-US" altLang="zh-TW" dirty="0" smtClean="0"/>
              <a:t>match</a:t>
            </a:r>
            <a:r>
              <a:rPr lang="zh-TW" altLang="en-US" dirty="0" smtClean="0"/>
              <a:t> </a:t>
            </a:r>
            <a:r>
              <a:rPr lang="en-US" altLang="zh-TW" dirty="0" smtClean="0"/>
              <a:t>TCCCAGCTGT</a:t>
            </a:r>
            <a:r>
              <a:rPr lang="zh-TW" altLang="en-US" dirty="0" smtClean="0"/>
              <a:t>，這當中包含了</a:t>
            </a:r>
            <a:r>
              <a:rPr lang="en-US" altLang="zh-TW" dirty="0" smtClean="0"/>
              <a:t>E</a:t>
            </a:r>
            <a:r>
              <a:rPr lang="zh-TW" altLang="en-US" dirty="0" smtClean="0"/>
              <a:t> </a:t>
            </a:r>
            <a:r>
              <a:rPr lang="en-US" altLang="zh-TW" dirty="0" smtClean="0"/>
              <a:t>box</a:t>
            </a:r>
            <a:r>
              <a:rPr lang="zh-TW" altLang="en-US" dirty="0" smtClean="0"/>
              <a:t> </a:t>
            </a:r>
            <a:r>
              <a:rPr lang="en-US" altLang="zh-TW" dirty="0" smtClean="0"/>
              <a:t>(CANNTG)</a:t>
            </a:r>
            <a:r>
              <a:rPr lang="zh-TW" altLang="en-US" dirty="0" smtClean="0"/>
              <a:t>，也是某個蛋白質的</a:t>
            </a:r>
            <a:r>
              <a:rPr lang="en-US" altLang="zh-TW" dirty="0" smtClean="0"/>
              <a:t>binding</a:t>
            </a:r>
            <a:r>
              <a:rPr lang="zh-TW" altLang="en-US" dirty="0" smtClean="0"/>
              <a:t> </a:t>
            </a:r>
            <a:r>
              <a:rPr lang="en-US" altLang="zh-TW" dirty="0" smtClean="0"/>
              <a:t>site</a:t>
            </a:r>
          </a:p>
          <a:p>
            <a:endParaRPr lang="en-US" altLang="zh-TW"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dirty="0" smtClean="0"/>
              <a:t>-960</a:t>
            </a:r>
            <a:r>
              <a:rPr lang="zh-TW" altLang="en-US" dirty="0" smtClean="0"/>
              <a:t>和</a:t>
            </a:r>
            <a:r>
              <a:rPr lang="en-US" altLang="zh-TW" dirty="0" smtClean="0"/>
              <a:t>-930</a:t>
            </a:r>
            <a:r>
              <a:rPr lang="zh-TW" altLang="en-US" dirty="0" smtClean="0"/>
              <a:t>如同前面提到的是</a:t>
            </a:r>
            <a:r>
              <a:rPr lang="en-US" dirty="0" smtClean="0"/>
              <a:t>phylogenetic footprints</a:t>
            </a:r>
            <a:endParaRPr lang="en-US" altLang="zh-TW" dirty="0" smtClean="0"/>
          </a:p>
          <a:p>
            <a:r>
              <a:rPr lang="en-US" altLang="zh-TW" dirty="0" smtClean="0"/>
              <a:t>-960</a:t>
            </a:r>
            <a:r>
              <a:rPr lang="zh-TW" altLang="en-US" dirty="0" smtClean="0"/>
              <a:t>裡有</a:t>
            </a:r>
            <a:r>
              <a:rPr lang="en-US" altLang="zh-TW" dirty="0" smtClean="0"/>
              <a:t>CDP</a:t>
            </a:r>
            <a:r>
              <a:rPr lang="zh-TW" altLang="en-US" dirty="0" smtClean="0"/>
              <a:t>的</a:t>
            </a:r>
            <a:r>
              <a:rPr lang="en-US" altLang="zh-TW" dirty="0" smtClean="0"/>
              <a:t>binding</a:t>
            </a:r>
            <a:r>
              <a:rPr lang="zh-TW" altLang="en-US" dirty="0" smtClean="0"/>
              <a:t> </a:t>
            </a:r>
            <a:r>
              <a:rPr lang="en-US" altLang="zh-TW" dirty="0" smtClean="0"/>
              <a:t>site</a:t>
            </a:r>
          </a:p>
          <a:p>
            <a:r>
              <a:rPr lang="zh-TW" altLang="en-US" dirty="0" smtClean="0"/>
              <a:t>這個區段還包含兩個</a:t>
            </a:r>
            <a:r>
              <a:rPr lang="en-US" altLang="zh-TW" dirty="0" smtClean="0"/>
              <a:t>CAC</a:t>
            </a:r>
            <a:r>
              <a:rPr lang="zh-TW" altLang="en-US" dirty="0" smtClean="0"/>
              <a:t>的</a:t>
            </a:r>
            <a:r>
              <a:rPr lang="en-US" altLang="zh-TW" dirty="0" smtClean="0"/>
              <a:t>binding</a:t>
            </a:r>
            <a:r>
              <a:rPr lang="zh-TW" altLang="en-US" dirty="0" smtClean="0"/>
              <a:t> </a:t>
            </a:r>
            <a:r>
              <a:rPr lang="en-US" altLang="zh-TW" dirty="0" smtClean="0"/>
              <a:t>site</a:t>
            </a:r>
          </a:p>
          <a:p>
            <a:endParaRPr lang="en-US" altLang="zh-TW" dirty="0" smtClean="0"/>
          </a:p>
          <a:p>
            <a:r>
              <a:rPr lang="zh-TW" altLang="en-US" dirty="0" smtClean="0"/>
              <a:t>之前的</a:t>
            </a:r>
            <a:r>
              <a:rPr lang="en-US" altLang="zh-TW" dirty="0" smtClean="0"/>
              <a:t>paper</a:t>
            </a:r>
            <a:r>
              <a:rPr lang="zh-TW" altLang="en-US" dirty="0" smtClean="0"/>
              <a:t>也和這篇</a:t>
            </a:r>
            <a:r>
              <a:rPr lang="en-US" altLang="zh-TW" dirty="0" smtClean="0"/>
              <a:t>paper</a:t>
            </a:r>
            <a:r>
              <a:rPr lang="zh-TW" altLang="en-US" dirty="0" smtClean="0"/>
              <a:t>得到的</a:t>
            </a:r>
            <a:r>
              <a:rPr lang="en-US" altLang="zh-TW" dirty="0" smtClean="0"/>
              <a:t>alignment</a:t>
            </a:r>
            <a:r>
              <a:rPr lang="zh-TW" altLang="en-US" dirty="0" smtClean="0"/>
              <a:t>有許多共通點，</a:t>
            </a:r>
            <a:endParaRPr lang="en-US" altLang="zh-TW" dirty="0" smtClean="0"/>
          </a:p>
          <a:p>
            <a:r>
              <a:rPr lang="zh-TW" altLang="en-US" dirty="0" smtClean="0"/>
              <a:t>因此用這篇</a:t>
            </a:r>
            <a:r>
              <a:rPr lang="en-US" altLang="zh-TW" dirty="0" smtClean="0"/>
              <a:t>paper</a:t>
            </a:r>
            <a:r>
              <a:rPr lang="zh-TW" altLang="en-US" dirty="0" smtClean="0"/>
              <a:t>找到的重要</a:t>
            </a:r>
            <a:r>
              <a:rPr lang="en-US" altLang="zh-TW" dirty="0" smtClean="0"/>
              <a:t>sequence</a:t>
            </a:r>
            <a:r>
              <a:rPr lang="zh-TW" altLang="en-US" dirty="0" smtClean="0"/>
              <a:t>的確有生物上的意義。</a:t>
            </a:r>
            <a:endParaRPr lang="en-US" altLang="zh-TW" dirty="0" smtClean="0"/>
          </a:p>
        </p:txBody>
      </p:sp>
      <p:sp>
        <p:nvSpPr>
          <p:cNvPr id="4" name="Slide Number Placeholder 3"/>
          <p:cNvSpPr>
            <a:spLocks noGrp="1"/>
          </p:cNvSpPr>
          <p:nvPr>
            <p:ph type="sldNum" sz="quarter" idx="10"/>
          </p:nvPr>
        </p:nvSpPr>
        <p:spPr/>
        <p:txBody>
          <a:bodyPr/>
          <a:lstStyle/>
          <a:p>
            <a:fld id="{AE0CB1EC-4D83-F941-965F-349CA69C5A72}" type="slidenum">
              <a:rPr lang="en-US" smtClean="0"/>
              <a:t>81</a:t>
            </a:fld>
            <a:endParaRPr lang="en-US"/>
          </a:p>
        </p:txBody>
      </p:sp>
    </p:spTree>
    <p:extLst>
      <p:ext uri="{BB962C8B-B14F-4D97-AF65-F5344CB8AC3E}">
        <p14:creationId xmlns:p14="http://schemas.microsoft.com/office/powerpoint/2010/main" val="4118405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a:t>
            </a:r>
            <a:r>
              <a:rPr lang="zh-TW" altLang="en-US" dirty="0" smtClean="0"/>
              <a:t>原本的</a:t>
            </a:r>
            <a:r>
              <a:rPr lang="en-US" altLang="zh-TW" dirty="0" smtClean="0"/>
              <a:t>alignment</a:t>
            </a:r>
            <a:r>
              <a:rPr lang="zh-TW" altLang="en-US" dirty="0" smtClean="0"/>
              <a:t>其實不符合</a:t>
            </a:r>
            <a:r>
              <a:rPr lang="en-US" altLang="zh-TW" dirty="0" smtClean="0"/>
              <a:t>”</a:t>
            </a:r>
            <a:r>
              <a:rPr lang="zh-TW" altLang="en-US" dirty="0" smtClean="0"/>
              <a:t>結構</a:t>
            </a:r>
            <a:r>
              <a:rPr lang="en-US" altLang="zh-TW" dirty="0" smtClean="0"/>
              <a:t>”or”</a:t>
            </a:r>
            <a:r>
              <a:rPr lang="zh-TW" altLang="en-US" dirty="0" smtClean="0"/>
              <a:t>功能</a:t>
            </a:r>
            <a:r>
              <a:rPr lang="en-US" altLang="zh-TW" dirty="0" smtClean="0"/>
              <a:t>”</a:t>
            </a:r>
            <a:r>
              <a:rPr lang="zh-TW" altLang="en-US" dirty="0" smtClean="0"/>
              <a:t>的原則</a:t>
            </a:r>
            <a:endParaRPr lang="en-US" altLang="zh-TW" dirty="0" smtClean="0"/>
          </a:p>
          <a:p>
            <a:r>
              <a:rPr lang="en-US" altLang="zh-TW" dirty="0" smtClean="0"/>
              <a:t>‧</a:t>
            </a:r>
            <a:r>
              <a:rPr lang="zh-TW" altLang="en-US" dirty="0" smtClean="0"/>
              <a:t>擁有重要功能的</a:t>
            </a:r>
            <a:r>
              <a:rPr lang="en-US" altLang="zh-TW" dirty="0" smtClean="0"/>
              <a:t>region</a:t>
            </a:r>
          </a:p>
          <a:p>
            <a:endParaRPr lang="zh-TW" altLang="en-US" dirty="0"/>
          </a:p>
        </p:txBody>
      </p:sp>
      <p:sp>
        <p:nvSpPr>
          <p:cNvPr id="4" name="投影片編號版面配置區 3"/>
          <p:cNvSpPr>
            <a:spLocks noGrp="1"/>
          </p:cNvSpPr>
          <p:nvPr>
            <p:ph type="sldNum" sz="quarter" idx="10"/>
          </p:nvPr>
        </p:nvSpPr>
        <p:spPr/>
        <p:txBody>
          <a:bodyPr/>
          <a:lstStyle/>
          <a:p>
            <a:fld id="{8E3B8F96-C8D4-4E20-B588-E38C70CDF141}" type="slidenum">
              <a:rPr lang="zh-TW" altLang="en-US" smtClean="0"/>
              <a:pPr/>
              <a:t>83</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b="0" i="0" dirty="0" smtClean="0"/>
              <a:t>‧</a:t>
            </a:r>
            <a:r>
              <a:rPr lang="zh-TW" altLang="en-US" b="0" i="0" dirty="0" smtClean="0"/>
              <a:t>上課教的</a:t>
            </a:r>
            <a:r>
              <a:rPr lang="en-US" altLang="zh-TW" b="0" i="0" dirty="0" smtClean="0"/>
              <a:t>Dynamic-programming Method</a:t>
            </a:r>
          </a:p>
          <a:p>
            <a:r>
              <a:rPr lang="zh-TW" altLang="en-US" b="0" i="0" dirty="0" smtClean="0"/>
              <a:t>    </a:t>
            </a:r>
            <a:r>
              <a:rPr lang="zh-TW" altLang="en-US" b="0" i="0" baseline="0" dirty="0" smtClean="0"/>
              <a:t> </a:t>
            </a:r>
            <a:r>
              <a:rPr lang="en-US" altLang="zh-TW" b="0" i="0" dirty="0" smtClean="0"/>
              <a:t>Hirschberg </a:t>
            </a:r>
            <a:r>
              <a:rPr lang="zh-TW" altLang="en-US" b="0" i="0" dirty="0" smtClean="0"/>
              <a:t>的</a:t>
            </a:r>
            <a:r>
              <a:rPr lang="en-US" altLang="zh-TW" b="0" i="0" dirty="0" smtClean="0"/>
              <a:t>Space-saving Algorithm</a:t>
            </a:r>
            <a:r>
              <a:rPr lang="zh-TW" altLang="en-US" b="0" i="0" dirty="0" smtClean="0"/>
              <a:t>  </a:t>
            </a:r>
            <a:r>
              <a:rPr lang="en-US" altLang="zh-TW" b="0" i="0" dirty="0" smtClean="0"/>
              <a:t>score- score+</a:t>
            </a:r>
          </a:p>
          <a:p>
            <a:r>
              <a:rPr lang="en-US" altLang="zh-TW" b="0" i="0" dirty="0" smtClean="0"/>
              <a:t>     Affine Gap Penalties</a:t>
            </a:r>
          </a:p>
          <a:p>
            <a:r>
              <a:rPr lang="en-US" altLang="zh-TW" b="0" i="0" dirty="0" smtClean="0"/>
              <a:t>‧</a:t>
            </a:r>
            <a:r>
              <a:rPr lang="en-US" altLang="zh-TW" sz="1200" b="0" i="0" dirty="0" smtClean="0">
                <a:latin typeface="Times New Roman" pitchFamily="18" charset="0"/>
                <a:cs typeface="Times New Roman" pitchFamily="18" charset="0"/>
              </a:rPr>
              <a:t>suboptimal alignments</a:t>
            </a:r>
            <a:r>
              <a:rPr lang="zh-TW" altLang="en-US" sz="1200" b="0" i="0" dirty="0" smtClean="0">
                <a:latin typeface="Times New Roman" pitchFamily="18" charset="0"/>
                <a:cs typeface="Times New Roman" pitchFamily="18" charset="0"/>
              </a:rPr>
              <a:t>  </a:t>
            </a:r>
            <a:endParaRPr lang="en-US" altLang="zh-TW" sz="1200" b="0" i="0" dirty="0" smtClean="0">
              <a:latin typeface="Times New Roman" pitchFamily="18" charset="0"/>
              <a:cs typeface="Times New Roman" pitchFamily="18" charset="0"/>
            </a:endParaRPr>
          </a:p>
          <a:p>
            <a:r>
              <a:rPr lang="zh-TW" altLang="en-US" sz="1200" b="0" i="0" dirty="0" smtClean="0">
                <a:latin typeface="Times New Roman" pitchFamily="18" charset="0"/>
                <a:cs typeface="Times New Roman" pitchFamily="18" charset="0"/>
              </a:rPr>
              <a:t>    只考慮超過</a:t>
            </a:r>
            <a:r>
              <a:rPr lang="en-US" altLang="zh-TW" sz="1200" b="0" i="0" dirty="0" smtClean="0">
                <a:latin typeface="Times New Roman" pitchFamily="18" charset="0"/>
                <a:cs typeface="Times New Roman" pitchFamily="18" charset="0"/>
              </a:rPr>
              <a:t>threshold</a:t>
            </a:r>
            <a:r>
              <a:rPr lang="zh-TW" altLang="en-US" sz="1200" b="0" i="0" dirty="0" smtClean="0">
                <a:latin typeface="Times New Roman" pitchFamily="18" charset="0"/>
                <a:cs typeface="Times New Roman" pitchFamily="18" charset="0"/>
              </a:rPr>
              <a:t>的</a:t>
            </a:r>
            <a:r>
              <a:rPr lang="en-US" altLang="zh-TW" b="0" i="0" dirty="0" smtClean="0"/>
              <a:t>suboptimal paths </a:t>
            </a:r>
          </a:p>
          <a:p>
            <a:r>
              <a:rPr lang="en-US" altLang="zh-TW" b="0" i="0" dirty="0" smtClean="0"/>
              <a:t>‧good enough:</a:t>
            </a:r>
            <a:r>
              <a:rPr lang="zh-TW" altLang="en-US" b="0" i="0" dirty="0" smtClean="0"/>
              <a:t>  </a:t>
            </a:r>
            <a:r>
              <a:rPr lang="en-US" b="0" i="0" dirty="0" smtClean="0"/>
              <a:t>Robustness measure</a:t>
            </a:r>
            <a:r>
              <a:rPr lang="zh-TW" altLang="en-US" b="0" i="0" dirty="0" smtClean="0"/>
              <a:t> </a:t>
            </a:r>
            <a:r>
              <a:rPr lang="en-US" altLang="zh-TW" b="0" i="0" dirty="0" smtClean="0"/>
              <a:t>values</a:t>
            </a:r>
            <a:r>
              <a:rPr lang="zh-TW" altLang="en-US" b="0" i="0" dirty="0" smtClean="0"/>
              <a:t>  </a:t>
            </a:r>
            <a:r>
              <a:rPr lang="en-US" altLang="zh-TW" b="0" i="0" dirty="0" smtClean="0"/>
              <a:t>RM[</a:t>
            </a:r>
            <a:r>
              <a:rPr lang="en-US" altLang="zh-TW" b="0" i="0" dirty="0" err="1" smtClean="0"/>
              <a:t>i</a:t>
            </a:r>
            <a:r>
              <a:rPr lang="en-US" altLang="zh-TW" b="0" i="0" dirty="0" smtClean="0"/>
              <a:t>]</a:t>
            </a:r>
          </a:p>
          <a:p>
            <a:r>
              <a:rPr lang="en-US" altLang="zh-TW" b="0" i="0" dirty="0" smtClean="0"/>
              <a:t>    </a:t>
            </a:r>
            <a:r>
              <a:rPr lang="zh-TW" altLang="en-US" b="0" i="0" dirty="0" smtClean="0"/>
              <a:t>衍生出的問題</a:t>
            </a:r>
            <a:r>
              <a:rPr lang="en-US" altLang="zh-TW" b="0" i="0" dirty="0" smtClean="0"/>
              <a:t>:</a:t>
            </a:r>
            <a:r>
              <a:rPr lang="zh-TW" altLang="en-US" b="0" i="0" dirty="0" smtClean="0"/>
              <a:t>右上長方形漏網之魚  </a:t>
            </a:r>
            <a:r>
              <a:rPr lang="en-US" altLang="zh-TW" b="0" i="0" dirty="0" smtClean="0"/>
              <a:t>HR[</a:t>
            </a:r>
            <a:r>
              <a:rPr lang="en-US" altLang="zh-TW" b="0" i="0" dirty="0" err="1" smtClean="0"/>
              <a:t>i</a:t>
            </a:r>
            <a:r>
              <a:rPr lang="en-US" altLang="zh-TW" b="0" i="0" dirty="0" smtClean="0"/>
              <a:t>]</a:t>
            </a:r>
          </a:p>
          <a:p>
            <a:r>
              <a:rPr lang="en-US" altLang="zh-TW" b="0" i="0" dirty="0" smtClean="0"/>
              <a:t>‧</a:t>
            </a:r>
            <a:r>
              <a:rPr lang="zh-TW" altLang="en-US" b="0" i="0" dirty="0" smtClean="0"/>
              <a:t>小</a:t>
            </a:r>
            <a:r>
              <a:rPr lang="en-US" altLang="zh-TW" b="0" i="0" dirty="0" smtClean="0"/>
              <a:t>region(</a:t>
            </a:r>
            <a:r>
              <a:rPr lang="zh-TW" altLang="en-US" b="0" i="0" dirty="0" smtClean="0"/>
              <a:t>小長方形會被</a:t>
            </a:r>
            <a:r>
              <a:rPr lang="en-US" altLang="zh-TW" b="0" i="0" dirty="0" smtClean="0"/>
              <a:t>bound</a:t>
            </a:r>
            <a:r>
              <a:rPr lang="zh-TW" altLang="en-US" b="0" i="0" dirty="0" smtClean="0"/>
              <a:t>在</a:t>
            </a:r>
            <a:r>
              <a:rPr lang="en-US" altLang="zh-TW" b="0" i="0" dirty="0" smtClean="0"/>
              <a:t>left and right extents</a:t>
            </a:r>
            <a:r>
              <a:rPr lang="zh-TW" altLang="en-US" b="0" i="0" dirty="0" smtClean="0"/>
              <a:t>內</a:t>
            </a:r>
            <a:r>
              <a:rPr lang="en-US" altLang="zh-TW" b="0" i="0" dirty="0" smtClean="0"/>
              <a:t>)</a:t>
            </a:r>
          </a:p>
          <a:p>
            <a:endParaRPr lang="en-US" altLang="zh-TW" b="0" i="0" dirty="0" smtClean="0"/>
          </a:p>
          <a:p>
            <a:endParaRPr lang="en-US" altLang="zh-TW" b="0" dirty="0" smtClean="0"/>
          </a:p>
          <a:p>
            <a:endParaRPr lang="zh-TW" altLang="en-US" b="0" dirty="0"/>
          </a:p>
        </p:txBody>
      </p:sp>
      <p:sp>
        <p:nvSpPr>
          <p:cNvPr id="4" name="投影片編號版面配置區 3"/>
          <p:cNvSpPr>
            <a:spLocks noGrp="1"/>
          </p:cNvSpPr>
          <p:nvPr>
            <p:ph type="sldNum" sz="quarter" idx="10"/>
          </p:nvPr>
        </p:nvSpPr>
        <p:spPr/>
        <p:txBody>
          <a:bodyPr/>
          <a:lstStyle/>
          <a:p>
            <a:fld id="{8E3B8F96-C8D4-4E20-B588-E38C70CDF141}" type="slidenum">
              <a:rPr lang="zh-TW" altLang="en-US" smtClean="0"/>
              <a:pPr/>
              <a:t>84</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a:t>
            </a:r>
            <a:r>
              <a:rPr lang="en-US" altLang="zh-TW" dirty="0" smtClean="0">
                <a:solidFill>
                  <a:srgbClr val="FFFF00"/>
                </a:solidFill>
              </a:rPr>
              <a:t>Extents of suboptimal alignments </a:t>
            </a:r>
            <a:r>
              <a:rPr lang="zh-TW" altLang="en-US" dirty="0" smtClean="0">
                <a:solidFill>
                  <a:srgbClr val="FFFF00"/>
                </a:solidFill>
              </a:rPr>
              <a:t>這樣的方法 辨識出重要的</a:t>
            </a:r>
            <a:r>
              <a:rPr lang="en-US" altLang="zh-TW" dirty="0" smtClean="0">
                <a:solidFill>
                  <a:srgbClr val="FFFF00"/>
                </a:solidFill>
              </a:rPr>
              <a:t>sequence</a:t>
            </a:r>
            <a:endParaRPr lang="en-US" altLang="zh-TW" dirty="0" smtClean="0"/>
          </a:p>
          <a:p>
            <a:r>
              <a:rPr lang="en-US" altLang="zh-TW" dirty="0" smtClean="0"/>
              <a:t>    -core hypersensitive sites in the LCR </a:t>
            </a:r>
          </a:p>
          <a:p>
            <a:r>
              <a:rPr lang="en-US" altLang="zh-TW" dirty="0" smtClean="0"/>
              <a:t>     </a:t>
            </a:r>
            <a:r>
              <a:rPr lang="en-US" altLang="zh-TW" baseline="0" dirty="0" smtClean="0"/>
              <a:t> HS4 </a:t>
            </a:r>
            <a:r>
              <a:rPr lang="en-US" altLang="zh-TW" baseline="0" dirty="0" smtClean="0">
                <a:sym typeface="Wingdings" pitchFamily="2" charset="2"/>
              </a:rPr>
              <a:t></a:t>
            </a:r>
            <a:r>
              <a:rPr lang="en-US" altLang="zh-TW" baseline="0" dirty="0" smtClean="0"/>
              <a:t> </a:t>
            </a:r>
            <a:r>
              <a:rPr lang="en-US" altLang="zh-TW" dirty="0" smtClean="0"/>
              <a:t>binding sites</a:t>
            </a:r>
          </a:p>
          <a:p>
            <a:r>
              <a:rPr lang="en-US" altLang="zh-TW" baseline="0" dirty="0" smtClean="0"/>
              <a:t>    </a:t>
            </a:r>
            <a:r>
              <a:rPr lang="en-US" altLang="zh-TW" dirty="0" smtClean="0"/>
              <a:t>-</a:t>
            </a:r>
            <a:r>
              <a:rPr lang="en-US" altLang="zh-TW" dirty="0" err="1" smtClean="0"/>
              <a:t>exons</a:t>
            </a:r>
            <a:r>
              <a:rPr lang="en-US" altLang="zh-TW" dirty="0" smtClean="0"/>
              <a:t> of the γ -</a:t>
            </a:r>
            <a:r>
              <a:rPr lang="en-US" altLang="zh-TW" dirty="0" err="1" smtClean="0"/>
              <a:t>globin</a:t>
            </a:r>
            <a:r>
              <a:rPr lang="en-US" altLang="zh-TW" dirty="0" smtClean="0"/>
              <a:t> genes </a:t>
            </a:r>
          </a:p>
          <a:p>
            <a:r>
              <a:rPr lang="zh-TW" altLang="en-US" dirty="0" smtClean="0"/>
              <a:t>      </a:t>
            </a:r>
            <a:r>
              <a:rPr lang="en-US" altLang="zh-TW" dirty="0" smtClean="0"/>
              <a:t>5’ </a:t>
            </a:r>
            <a:r>
              <a:rPr lang="en-US" altLang="zh-TW" b="0" dirty="0" smtClean="0"/>
              <a:t>to </a:t>
            </a:r>
            <a:r>
              <a:rPr lang="en-US" b="0" dirty="0" smtClean="0"/>
              <a:t>ϒ-</a:t>
            </a:r>
            <a:r>
              <a:rPr lang="en-US" b="0" dirty="0" err="1" smtClean="0"/>
              <a:t>globin</a:t>
            </a:r>
            <a:r>
              <a:rPr lang="en-US" b="0" dirty="0" smtClean="0"/>
              <a:t> gene  </a:t>
            </a:r>
            <a:r>
              <a:rPr lang="en-US" b="0" dirty="0" smtClean="0">
                <a:sym typeface="Wingdings" pitchFamily="2" charset="2"/>
              </a:rPr>
              <a:t>  </a:t>
            </a:r>
            <a:r>
              <a:rPr lang="zh-TW" altLang="en-US" dirty="0" smtClean="0"/>
              <a:t>這些</a:t>
            </a:r>
            <a:r>
              <a:rPr lang="en-US" altLang="zh-TW" dirty="0" smtClean="0"/>
              <a:t>suboptimal alignments</a:t>
            </a:r>
            <a:r>
              <a:rPr lang="zh-TW" altLang="en-US" dirty="0" smtClean="0"/>
              <a:t>接近</a:t>
            </a:r>
            <a:r>
              <a:rPr lang="en-US" altLang="zh-TW" dirty="0" smtClean="0"/>
              <a:t>prominent </a:t>
            </a:r>
            <a:r>
              <a:rPr lang="en-US" altLang="zh-TW" dirty="0" err="1" smtClean="0"/>
              <a:t>phylogenetic</a:t>
            </a:r>
            <a:r>
              <a:rPr lang="en-US" altLang="zh-TW" dirty="0" smtClean="0"/>
              <a:t> footprints,</a:t>
            </a:r>
            <a:r>
              <a:rPr lang="en-US" altLang="zh-TW" baseline="0" dirty="0" smtClean="0"/>
              <a:t> </a:t>
            </a:r>
            <a:r>
              <a:rPr lang="zh-TW" altLang="en-US" dirty="0" smtClean="0"/>
              <a:t>並透露出其他的</a:t>
            </a:r>
            <a:r>
              <a:rPr lang="en-US" altLang="zh-TW" dirty="0" smtClean="0"/>
              <a:t>potential binding sites.</a:t>
            </a:r>
          </a:p>
          <a:p>
            <a:endParaRPr lang="en-US" altLang="zh-TW" dirty="0" smtClean="0"/>
          </a:p>
          <a:p>
            <a:r>
              <a:rPr lang="en-US" altLang="zh-TW" dirty="0" smtClean="0"/>
              <a:t>‧</a:t>
            </a:r>
            <a:r>
              <a:rPr lang="zh-TW" altLang="en-US" dirty="0" smtClean="0"/>
              <a:t>這篇</a:t>
            </a:r>
            <a:r>
              <a:rPr lang="en-US" altLang="zh-TW" dirty="0" smtClean="0"/>
              <a:t>paper</a:t>
            </a:r>
            <a:r>
              <a:rPr lang="zh-TW" altLang="en-US" dirty="0" smtClean="0"/>
              <a:t>找到的重要</a:t>
            </a:r>
            <a:r>
              <a:rPr lang="en-US" altLang="zh-TW" dirty="0" smtClean="0"/>
              <a:t>sequence</a:t>
            </a:r>
            <a:r>
              <a:rPr lang="zh-TW" altLang="en-US" dirty="0" smtClean="0"/>
              <a:t>的確有生物上的意義</a:t>
            </a:r>
            <a:endParaRPr lang="zh-TW" altLang="en-US" dirty="0"/>
          </a:p>
        </p:txBody>
      </p:sp>
      <p:sp>
        <p:nvSpPr>
          <p:cNvPr id="4" name="投影片編號版面配置區 3"/>
          <p:cNvSpPr>
            <a:spLocks noGrp="1"/>
          </p:cNvSpPr>
          <p:nvPr>
            <p:ph type="sldNum" sz="quarter" idx="10"/>
          </p:nvPr>
        </p:nvSpPr>
        <p:spPr/>
        <p:txBody>
          <a:bodyPr/>
          <a:lstStyle/>
          <a:p>
            <a:fld id="{8E3B8F96-C8D4-4E20-B588-E38C70CDF141}" type="slidenum">
              <a:rPr lang="zh-TW" altLang="en-US" smtClean="0"/>
              <a:pPr/>
              <a:t>85</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E3B8F96-C8D4-4E20-B588-E38C70CDF141}" type="slidenum">
              <a:rPr lang="zh-TW" altLang="en-US" smtClean="0"/>
              <a:t>6</a:t>
            </a:fld>
            <a:endParaRPr lang="zh-TW" altLang="en-US"/>
          </a:p>
        </p:txBody>
      </p:sp>
    </p:spTree>
    <p:extLst>
      <p:ext uri="{BB962C8B-B14F-4D97-AF65-F5344CB8AC3E}">
        <p14:creationId xmlns:p14="http://schemas.microsoft.com/office/powerpoint/2010/main" val="127648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E3B8F96-C8D4-4E20-B588-E38C70CDF141}" type="slidenum">
              <a:rPr lang="zh-TW" altLang="en-US" smtClean="0"/>
              <a:t>7</a:t>
            </a:fld>
            <a:endParaRPr lang="zh-TW" altLang="en-US"/>
          </a:p>
        </p:txBody>
      </p:sp>
    </p:spTree>
    <p:extLst>
      <p:ext uri="{BB962C8B-B14F-4D97-AF65-F5344CB8AC3E}">
        <p14:creationId xmlns:p14="http://schemas.microsoft.com/office/powerpoint/2010/main" val="2378534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為了在分子生物學的應用上</a:t>
            </a:r>
          </a:p>
        </p:txBody>
      </p:sp>
      <p:sp>
        <p:nvSpPr>
          <p:cNvPr id="133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fld id="{3CD2BBE3-3ACC-4E0E-9B5F-F08B1EA1932A}" type="slidenum">
              <a:rPr lang="zh-TW" altLang="en-US"/>
              <a:pPr eaLnBrk="1" hangingPunct="1"/>
              <a:t>16</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k- k’ +   k’-j+1    +  j-j’ &gt;   2(k’-j +1)</a:t>
            </a:r>
            <a:endParaRPr lang="zh-TW" altLang="en-US" dirty="0"/>
          </a:p>
        </p:txBody>
      </p:sp>
      <p:sp>
        <p:nvSpPr>
          <p:cNvPr id="4" name="投影片編號版面配置區 3"/>
          <p:cNvSpPr>
            <a:spLocks noGrp="1"/>
          </p:cNvSpPr>
          <p:nvPr>
            <p:ph type="sldNum" sz="quarter" idx="10"/>
          </p:nvPr>
        </p:nvSpPr>
        <p:spPr/>
        <p:txBody>
          <a:bodyPr/>
          <a:lstStyle/>
          <a:p>
            <a:fld id="{8E3B8F96-C8D4-4E20-B588-E38C70CDF141}" type="slidenum">
              <a:rPr lang="zh-TW" altLang="en-US" smtClean="0"/>
              <a:pPr/>
              <a:t>60</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0C982-F166-8547-ACA2-C73477B49FD8}" type="slidenum">
              <a:rPr lang="en-US" smtClean="0"/>
              <a:t>63</a:t>
            </a:fld>
            <a:endParaRPr lang="en-US"/>
          </a:p>
        </p:txBody>
      </p:sp>
    </p:spTree>
    <p:extLst>
      <p:ext uri="{BB962C8B-B14F-4D97-AF65-F5344CB8AC3E}">
        <p14:creationId xmlns:p14="http://schemas.microsoft.com/office/powerpoint/2010/main" val="3341230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TW" dirty="0" smtClean="0"/>
          </a:p>
        </p:txBody>
      </p:sp>
      <p:sp>
        <p:nvSpPr>
          <p:cNvPr id="4" name="Slide Number Placeholder 3"/>
          <p:cNvSpPr>
            <a:spLocks noGrp="1"/>
          </p:cNvSpPr>
          <p:nvPr>
            <p:ph type="sldNum" sz="quarter" idx="10"/>
          </p:nvPr>
        </p:nvSpPr>
        <p:spPr/>
        <p:txBody>
          <a:bodyPr/>
          <a:lstStyle/>
          <a:p>
            <a:fld id="{73B0C982-F166-8547-ACA2-C73477B49FD8}" type="slidenum">
              <a:rPr lang="en-US" smtClean="0"/>
              <a:t>66</a:t>
            </a:fld>
            <a:endParaRPr lang="en-US"/>
          </a:p>
        </p:txBody>
      </p:sp>
    </p:spTree>
    <p:extLst>
      <p:ext uri="{BB962C8B-B14F-4D97-AF65-F5344CB8AC3E}">
        <p14:creationId xmlns:p14="http://schemas.microsoft.com/office/powerpoint/2010/main" val="791220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0C982-F166-8547-ACA2-C73477B49FD8}" type="slidenum">
              <a:rPr lang="en-US" smtClean="0"/>
              <a:t>67</a:t>
            </a:fld>
            <a:endParaRPr lang="en-US"/>
          </a:p>
        </p:txBody>
      </p:sp>
    </p:spTree>
    <p:extLst>
      <p:ext uri="{BB962C8B-B14F-4D97-AF65-F5344CB8AC3E}">
        <p14:creationId xmlns:p14="http://schemas.microsoft.com/office/powerpoint/2010/main" val="4211484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7" name="Rectangle 16"/>
          <p:cNvSpPr/>
          <p:nvPr/>
        </p:nvSpPr>
        <p:spPr>
          <a:xfrm>
            <a:off x="0" y="2438400"/>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1" name="Rectangle 30"/>
          <p:cNvSpPr/>
          <p:nvPr/>
        </p:nvSpPr>
        <p:spPr>
          <a:xfrm>
            <a:off x="0" y="914400"/>
            <a:ext cx="9144000" cy="1524000"/>
          </a:xfrm>
          <a:prstGeom prst="rect">
            <a:avLst/>
          </a:prstGeom>
          <a:solidFill>
            <a:srgbClr val="000000">
              <a:alpha val="89800"/>
            </a:srgb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Date Placeholder 9"/>
          <p:cNvSpPr>
            <a:spLocks noGrp="1"/>
          </p:cNvSpPr>
          <p:nvPr>
            <p:ph type="dt" sz="half" idx="10"/>
          </p:nvPr>
        </p:nvSpPr>
        <p:spPr/>
        <p:txBody>
          <a:bodyPr rtlCol="0"/>
          <a:lstStyle/>
          <a:p>
            <a:fld id="{E13BC1C2-0661-42FB-892C-3E4BB8E67FEF}" type="datetime1">
              <a:rPr lang="zh-TW" altLang="en-US" smtClean="0"/>
              <a:t>2011/6/9</a:t>
            </a:fld>
            <a:endParaRPr lang="zh-TW" altLang="en-US"/>
          </a:p>
        </p:txBody>
      </p:sp>
      <p:sp>
        <p:nvSpPr>
          <p:cNvPr id="11" name="Slide Number Placeholder 10"/>
          <p:cNvSpPr>
            <a:spLocks noGrp="1"/>
          </p:cNvSpPr>
          <p:nvPr>
            <p:ph type="sldNum" sz="quarter" idx="11"/>
          </p:nvPr>
        </p:nvSpPr>
        <p:spPr/>
        <p:txBody>
          <a:bodyPr rtlCol="0"/>
          <a:lstStyle/>
          <a:p>
            <a:fld id="{DD6866B0-8155-4327-A208-A0391C6B85F1}" type="slidenum">
              <a:rPr lang="zh-TW" altLang="en-US" smtClean="0"/>
              <a:t>‹#›</a:t>
            </a:fld>
            <a:endParaRPr lang="zh-TW" altLang="en-US"/>
          </a:p>
        </p:txBody>
      </p:sp>
      <p:sp>
        <p:nvSpPr>
          <p:cNvPr id="12" name="Footer Placeholder 11"/>
          <p:cNvSpPr>
            <a:spLocks noGrp="1"/>
          </p:cNvSpPr>
          <p:nvPr>
            <p:ph type="ftr" sz="quarter" idx="12"/>
          </p:nvPr>
        </p:nvSpPr>
        <p:spPr/>
        <p:txBody>
          <a:bodyPr rtlCol="0"/>
          <a:lstStyle/>
          <a:p>
            <a:endParaRPr lang="zh-TW" altLang="en-US"/>
          </a:p>
        </p:txBody>
      </p:sp>
      <p:sp>
        <p:nvSpPr>
          <p:cNvPr id="9" name="Subtitle 8"/>
          <p:cNvSpPr>
            <a:spLocks noGrp="1"/>
          </p:cNvSpPr>
          <p:nvPr>
            <p:ph type="subTitle" idx="1"/>
          </p:nvPr>
        </p:nvSpPr>
        <p:spPr>
          <a:xfrm>
            <a:off x="457200" y="2476108"/>
            <a:ext cx="8305800" cy="381000"/>
          </a:xfrm>
        </p:spPr>
        <p:txBody>
          <a:bodyPr>
            <a:noAutofit/>
          </a:bodyPr>
          <a:lstStyle>
            <a:lvl1pPr marL="0" indent="0" algn="l">
              <a:buNone/>
              <a:defRPr sz="2000" spc="1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dirty="0"/>
          </a:p>
        </p:txBody>
      </p:sp>
      <p:sp>
        <p:nvSpPr>
          <p:cNvPr id="28" name="Title 27"/>
          <p:cNvSpPr>
            <a:spLocks noGrp="1"/>
          </p:cNvSpPr>
          <p:nvPr>
            <p:ph type="ctrTitle"/>
          </p:nvPr>
        </p:nvSpPr>
        <p:spPr>
          <a:xfrm>
            <a:off x="457200" y="1066800"/>
            <a:ext cx="8305800" cy="1295400"/>
          </a:xfrm>
        </p:spPr>
        <p:txBody>
          <a:bodyPr anchor="ctr" anchorCtr="0">
            <a:noAutofit/>
          </a:bodyPr>
          <a:lstStyle>
            <a:lvl1pPr algn="l">
              <a:defRPr sz="4800" cap="all" spc="-100" baseline="0">
                <a:solidFill>
                  <a:srgbClr val="FFFFFF"/>
                </a:solidFill>
              </a:defRPr>
            </a:lvl1pPr>
          </a:lstStyle>
          <a:p>
            <a:r>
              <a:rPr lang="zh-TW" altLang="en-US" smtClean="0"/>
              <a:t>按一下以編輯母片標題樣式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4099676-5350-4D81-97B6-68977859DC14}" type="datetime1">
              <a:rPr lang="zh-TW" altLang="en-US" smtClean="0"/>
              <a:t>2011/6/9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6866B0-8155-4327-A208-A0391C6B85F1}"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70529BF8-3FB6-470E-9478-E56E44F34A5A}" type="datetime1">
              <a:rPr lang="zh-TW" altLang="en-US" smtClean="0"/>
              <a:t>2011/6/9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6866B0-8155-4327-A208-A0391C6B85F1}"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Date Placeholder 9"/>
          <p:cNvSpPr>
            <a:spLocks noGrp="1"/>
          </p:cNvSpPr>
          <p:nvPr>
            <p:ph type="dt" sz="half" idx="14"/>
          </p:nvPr>
        </p:nvSpPr>
        <p:spPr/>
        <p:txBody>
          <a:bodyPr rtlCol="0"/>
          <a:lstStyle/>
          <a:p>
            <a:fld id="{3E979287-5C38-4D4C-B32F-39C016C03481}" type="datetime1">
              <a:rPr lang="zh-TW" altLang="en-US" smtClean="0"/>
              <a:t>2011/6/9</a:t>
            </a:fld>
            <a:endParaRPr lang="zh-TW" altLang="en-US" dirty="0"/>
          </a:p>
        </p:txBody>
      </p:sp>
      <p:sp>
        <p:nvSpPr>
          <p:cNvPr id="11" name="Slide Number Placeholder 10"/>
          <p:cNvSpPr>
            <a:spLocks noGrp="1"/>
          </p:cNvSpPr>
          <p:nvPr>
            <p:ph type="sldNum" sz="quarter" idx="15"/>
          </p:nvPr>
        </p:nvSpPr>
        <p:spPr/>
        <p:txBody>
          <a:bodyPr rtlCol="0"/>
          <a:lstStyle/>
          <a:p>
            <a:fld id="{DD6866B0-8155-4327-A208-A0391C6B85F1}" type="slidenum">
              <a:rPr lang="zh-TW" altLang="en-US" smtClean="0"/>
              <a:t>‹#›</a:t>
            </a:fld>
            <a:endParaRPr lang="zh-TW" altLang="en-US"/>
          </a:p>
        </p:txBody>
      </p:sp>
      <p:sp>
        <p:nvSpPr>
          <p:cNvPr id="12" name="Footer Placeholder 11"/>
          <p:cNvSpPr>
            <a:spLocks noGrp="1"/>
          </p:cNvSpPr>
          <p:nvPr>
            <p:ph type="ftr" sz="quarter" idx="16"/>
          </p:nvPr>
        </p:nvSpPr>
        <p:spPr/>
        <p:txBody>
          <a:bodyPr rtlCol="0"/>
          <a:lstStyle/>
          <a:p>
            <a:endParaRPr lang="zh-TW" altLang="en-US"/>
          </a:p>
        </p:txBody>
      </p:sp>
      <p:sp>
        <p:nvSpPr>
          <p:cNvPr id="2" name="Title 1"/>
          <p:cNvSpPr>
            <a:spLocks noGrp="1"/>
          </p:cNvSpPr>
          <p:nvPr>
            <p:ph type="title"/>
          </p:nvPr>
        </p:nvSpPr>
        <p:spPr>
          <a:xfrm>
            <a:off x="457200" y="158926"/>
            <a:ext cx="8229600" cy="1143000"/>
          </a:xfrm>
        </p:spPr>
        <p:txBody>
          <a:bodyPr/>
          <a:lstStyle>
            <a:lvl1pPr>
              <a:defRPr>
                <a:solidFill>
                  <a:schemeClr val="tx2"/>
                </a:solidFill>
              </a:defRPr>
            </a:lvl1pPr>
          </a:lstStyle>
          <a:p>
            <a:r>
              <a:rPr lang="zh-TW" altLang="en-US" smtClean="0"/>
              <a:t>按一下以編輯母片標題樣式</a:t>
            </a:r>
            <a:endParaRPr lang="en-US" dirty="0"/>
          </a:p>
        </p:txBody>
      </p:sp>
      <p:sp>
        <p:nvSpPr>
          <p:cNvPr id="9" name="Content Placeholder 8"/>
          <p:cNvSpPr>
            <a:spLocks noGrp="1"/>
          </p:cNvSpPr>
          <p:nvPr>
            <p:ph sz="quarter" idx="1"/>
          </p:nvPr>
        </p:nvSpPr>
        <p:spPr>
          <a:xfrm>
            <a:off x="457200" y="1524000"/>
            <a:ext cx="82296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6" name="Rectangle 25"/>
          <p:cNvSpPr/>
          <p:nvPr/>
        </p:nvSpPr>
        <p:spPr>
          <a:xfrm>
            <a:off x="0" y="4958864"/>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Rectangle 26"/>
          <p:cNvSpPr/>
          <p:nvPr/>
        </p:nvSpPr>
        <p:spPr>
          <a:xfrm>
            <a:off x="0" y="3429000"/>
            <a:ext cx="9144000" cy="1527048"/>
          </a:xfrm>
          <a:prstGeom prst="rect">
            <a:avLst/>
          </a:prstGeom>
          <a:solidFill>
            <a:srgbClr val="000000"/>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4" name="Date Placeholder 3"/>
          <p:cNvSpPr>
            <a:spLocks noGrp="1"/>
          </p:cNvSpPr>
          <p:nvPr>
            <p:ph type="dt" sz="half" idx="10"/>
          </p:nvPr>
        </p:nvSpPr>
        <p:spPr/>
        <p:txBody>
          <a:bodyPr/>
          <a:lstStyle/>
          <a:p>
            <a:fld id="{7AC1116B-4E7D-4E39-BEF9-569C962E3E1A}" type="datetime1">
              <a:rPr lang="zh-TW" altLang="en-US" smtClean="0"/>
              <a:t>2011/6/9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D6866B0-8155-4327-A208-A0391C6B85F1}" type="slidenum">
              <a:rPr lang="zh-TW" altLang="en-US" smtClean="0"/>
              <a:t>‹#›</a:t>
            </a:fld>
            <a:endParaRPr lang="zh-TW" altLang="en-US"/>
          </a:p>
        </p:txBody>
      </p:sp>
      <p:sp>
        <p:nvSpPr>
          <p:cNvPr id="2" name="Title 1"/>
          <p:cNvSpPr>
            <a:spLocks noGrp="1"/>
          </p:cNvSpPr>
          <p:nvPr>
            <p:ph type="title"/>
          </p:nvPr>
        </p:nvSpPr>
        <p:spPr>
          <a:xfrm>
            <a:off x="685800" y="3505200"/>
            <a:ext cx="7924800" cy="1371600"/>
          </a:xfrm>
        </p:spPr>
        <p:txBody>
          <a:bodyPr>
            <a:noAutofit/>
          </a:bodyPr>
          <a:lstStyle>
            <a:lvl1pPr algn="l">
              <a:buNone/>
              <a:defRPr sz="4200" b="0" cap="all">
                <a:solidFill>
                  <a:srgbClr val="FFFFFF"/>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4958864"/>
            <a:ext cx="79248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9" name="Rectangle 8"/>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7EB4A921-8CEB-4B0D-A851-453F985AA6E6}" type="datetime1">
              <a:rPr lang="zh-TW" altLang="en-US" smtClean="0"/>
              <a:t>2011/6/9</a:t>
            </a:fld>
            <a:endParaRPr lang="zh-TW" altLang="en-US"/>
          </a:p>
        </p:txBody>
      </p:sp>
      <p:sp>
        <p:nvSpPr>
          <p:cNvPr id="6" name="Footer Placeholder 5"/>
          <p:cNvSpPr>
            <a:spLocks noGrp="1"/>
          </p:cNvSpPr>
          <p:nvPr>
            <p:ph type="ftr" sz="quarter" idx="11"/>
          </p:nvPr>
        </p:nvSpPr>
        <p:spPr/>
        <p:txBody>
          <a:bodyPr/>
          <a:lstStyle/>
          <a:p>
            <a:endParaRPr lang="zh-TW" altLang="en-US" dirty="0"/>
          </a:p>
        </p:txBody>
      </p:sp>
      <p:sp>
        <p:nvSpPr>
          <p:cNvPr id="7" name="Slide Number Placeholder 6"/>
          <p:cNvSpPr>
            <a:spLocks noGrp="1"/>
          </p:cNvSpPr>
          <p:nvPr>
            <p:ph type="sldNum" sz="quarter" idx="12"/>
          </p:nvPr>
        </p:nvSpPr>
        <p:spPr/>
        <p:txBody>
          <a:bodyPr/>
          <a:lstStyle/>
          <a:p>
            <a:fld id="{DD6866B0-8155-4327-A208-A0391C6B85F1}" type="slidenum">
              <a:rPr lang="zh-TW" altLang="en-US" smtClean="0"/>
              <a:t>‹#›</a:t>
            </a:fld>
            <a:endParaRPr lang="zh-TW" altLang="en-US"/>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1" name="Content Placeholder 10"/>
          <p:cNvSpPr>
            <a:spLocks noGrp="1"/>
          </p:cNvSpPr>
          <p:nvPr>
            <p:ph sz="quarter" idx="1"/>
          </p:nvPr>
        </p:nvSpPr>
        <p:spPr>
          <a:xfrm>
            <a:off x="457200" y="1524000"/>
            <a:ext cx="4059936"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2"/>
          </p:nvPr>
        </p:nvSpPr>
        <p:spPr>
          <a:xfrm>
            <a:off x="4648200" y="1524000"/>
            <a:ext cx="4059936"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D6866B0-8155-4327-A208-A0391C6B85F1}" type="slidenum">
              <a:rPr lang="zh-TW" altLang="en-US" smtClean="0"/>
              <a:t>‹#›</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7" name="Date Placeholder 6"/>
          <p:cNvSpPr>
            <a:spLocks noGrp="1"/>
          </p:cNvSpPr>
          <p:nvPr>
            <p:ph type="dt" sz="half" idx="10"/>
          </p:nvPr>
        </p:nvSpPr>
        <p:spPr/>
        <p:txBody>
          <a:bodyPr/>
          <a:lstStyle/>
          <a:p>
            <a:fld id="{6C06DB16-AC00-48EB-9AE0-ED4B0AF48CFF}" type="datetime1">
              <a:rPr lang="zh-TW" altLang="en-US" smtClean="0"/>
              <a:t>2011/6/9</a:t>
            </a:fld>
            <a:endParaRPr lang="zh-TW" altLang="en-US"/>
          </a:p>
        </p:txBody>
      </p:sp>
      <p:sp>
        <p:nvSpPr>
          <p:cNvPr id="3" name="Text Placeholder 2"/>
          <p:cNvSpPr>
            <a:spLocks noGrp="1"/>
          </p:cNvSpPr>
          <p:nvPr>
            <p:ph type="body" idx="1"/>
          </p:nvPr>
        </p:nvSpPr>
        <p:spPr>
          <a:xfrm>
            <a:off x="457200" y="1371600"/>
            <a:ext cx="4040188" cy="838200"/>
          </a:xfrm>
          <a:solidFill>
            <a:schemeClr val="accent1">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32" name="Content Placeholder 31"/>
          <p:cNvSpPr>
            <a:spLocks noGrp="1"/>
          </p:cNvSpPr>
          <p:nvPr>
            <p:ph sz="quarter" idx="2"/>
          </p:nvPr>
        </p:nvSpPr>
        <p:spPr>
          <a:xfrm>
            <a:off x="457200" y="2220558"/>
            <a:ext cx="4038600" cy="391363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34" name="Content Placeholder 33"/>
          <p:cNvSpPr>
            <a:spLocks noGrp="1"/>
          </p:cNvSpPr>
          <p:nvPr>
            <p:ph sz="quarter" idx="4"/>
          </p:nvPr>
        </p:nvSpPr>
        <p:spPr>
          <a:xfrm>
            <a:off x="4649788" y="2220558"/>
            <a:ext cx="4038600" cy="391363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zh-TW" altLang="en-US" smtClean="0"/>
              <a:t>按一下以編輯母片標題樣式</a:t>
            </a:r>
            <a:endParaRPr lang="en-US" dirty="0"/>
          </a:p>
        </p:txBody>
      </p:sp>
      <p:sp>
        <p:nvSpPr>
          <p:cNvPr id="12" name="Text Placeholder 11"/>
          <p:cNvSpPr>
            <a:spLocks noGrp="1"/>
          </p:cNvSpPr>
          <p:nvPr>
            <p:ph type="body" idx="3"/>
          </p:nvPr>
        </p:nvSpPr>
        <p:spPr>
          <a:xfrm>
            <a:off x="4648200" y="1371600"/>
            <a:ext cx="4040188" cy="838200"/>
          </a:xfrm>
          <a:solidFill>
            <a:schemeClr val="accent2">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 name="Date Placeholder 2"/>
          <p:cNvSpPr>
            <a:spLocks noGrp="1"/>
          </p:cNvSpPr>
          <p:nvPr>
            <p:ph type="dt" sz="half" idx="10"/>
          </p:nvPr>
        </p:nvSpPr>
        <p:spPr/>
        <p:txBody>
          <a:bodyPr/>
          <a:lstStyle/>
          <a:p>
            <a:fld id="{A5EF07C3-DF64-4369-92EC-D24F1920E5CB}" type="datetime1">
              <a:rPr lang="zh-TW" altLang="en-US" smtClean="0"/>
              <a:t>2011/6/9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D6866B0-8155-4327-A208-A0391C6B85F1}" type="slidenum">
              <a:rPr lang="zh-TW" altLang="en-US" smtClean="0"/>
              <a:t>‹#›</a:t>
            </a:fld>
            <a:endParaRPr lang="zh-TW" altLang="en-US"/>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744F1-ACFB-481D-91A0-989CC14DD964}" type="datetime1">
              <a:rPr lang="zh-TW" altLang="en-US" smtClean="0"/>
              <a:t>2011/6/9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D6866B0-8155-4327-A208-A0391C6B85F1}"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8" name="Rectangle 17"/>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Rectangle 18"/>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0" name="Oval 19"/>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1" name="Oval 20"/>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Oval 21"/>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Oval 22"/>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4" name="Oval 2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0" name="Rectangle 29"/>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Oval 2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Oval 2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5" name="Date Placeholder 4"/>
          <p:cNvSpPr>
            <a:spLocks noGrp="1"/>
          </p:cNvSpPr>
          <p:nvPr>
            <p:ph type="dt" sz="half" idx="10"/>
          </p:nvPr>
        </p:nvSpPr>
        <p:spPr/>
        <p:txBody>
          <a:bodyPr/>
          <a:lstStyle/>
          <a:p>
            <a:fld id="{BA9863DE-F51B-4B61-A707-753ABD38832D}" type="datetime1">
              <a:rPr lang="zh-TW" altLang="en-US" smtClean="0"/>
              <a:t>2011/6/9</a:t>
            </a:fld>
            <a:endParaRPr lang="zh-TW" altLang="en-US"/>
          </a:p>
        </p:txBody>
      </p:sp>
      <p:sp>
        <p:nvSpPr>
          <p:cNvPr id="6" name="Footer Placeholder 5"/>
          <p:cNvSpPr>
            <a:spLocks noGrp="1"/>
          </p:cNvSpPr>
          <p:nvPr>
            <p:ph type="ftr" sz="quarter" idx="11"/>
          </p:nvPr>
        </p:nvSpPr>
        <p:spPr>
          <a:xfrm>
            <a:off x="2286000" y="6357144"/>
            <a:ext cx="3429000" cy="384048"/>
          </a:xfrm>
        </p:spPr>
        <p:txBody>
          <a:bodyPr/>
          <a:lstStyle/>
          <a:p>
            <a:endParaRPr lang="zh-TW" altLang="en-US"/>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DD6866B0-8155-4327-A208-A0391C6B85F1}" type="slidenum">
              <a:rPr lang="zh-TW" altLang="en-US" smtClean="0"/>
              <a:t>‹#›</a:t>
            </a:fld>
            <a:endParaRPr lang="zh-TW" altLang="en-US"/>
          </a:p>
        </p:txBody>
      </p:sp>
      <p:sp>
        <p:nvSpPr>
          <p:cNvPr id="29" name="Content Placeholder 28"/>
          <p:cNvSpPr>
            <a:spLocks noGrp="1"/>
          </p:cNvSpPr>
          <p:nvPr>
            <p:ph sz="quarter" idx="1"/>
          </p:nvPr>
        </p:nvSpPr>
        <p:spPr>
          <a:xfrm>
            <a:off x="2743200" y="228600"/>
            <a:ext cx="6248400" cy="5867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3" name="Text Placeholder 2"/>
          <p:cNvSpPr>
            <a:spLocks noGrp="1"/>
          </p:cNvSpPr>
          <p:nvPr>
            <p:ph type="body" idx="2"/>
          </p:nvPr>
        </p:nvSpPr>
        <p:spPr>
          <a:xfrm>
            <a:off x="301752" y="1600200"/>
            <a:ext cx="2057400" cy="3733800"/>
          </a:xfrm>
        </p:spPr>
        <p:txBody>
          <a:bodyPr tIns="45720" bIns="45720" anchor="t" anchorCtr="0"/>
          <a:lstStyle>
            <a:lvl1pPr marL="0" indent="0">
              <a:lnSpc>
                <a:spcPts val="2400"/>
              </a:lnSpc>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31" name="Title 30"/>
          <p:cNvSpPr>
            <a:spLocks noGrp="1"/>
          </p:cNvSpPr>
          <p:nvPr>
            <p:ph type="title"/>
          </p:nvPr>
        </p:nvSpPr>
        <p:spPr>
          <a:xfrm>
            <a:off x="301752" y="384048"/>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zh-TW" altLang="en-US" smtClean="0"/>
              <a:t>按一下以編輯母片標題樣式</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25" name="Rectangle 24"/>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6" name="Oval 25"/>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Rectangle 26"/>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Rectangle 27"/>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0" name="Oval 29"/>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1" name="Oval 30"/>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4" name="Oval 3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5" name="Oval 3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6" name="Rectangle 35"/>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8" name="Oval 3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1" name="Oval 20"/>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74929201-413E-4FE1-BE62-247066ABC27A}" type="datetime1">
              <a:rPr lang="zh-TW" altLang="en-US" smtClean="0"/>
              <a:t>2011/6/9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DD6866B0-8155-4327-A208-A0391C6B85F1}" type="slidenum">
              <a:rPr lang="zh-TW" altLang="en-US" smtClean="0"/>
              <a:t>‹#›</a:t>
            </a:fld>
            <a:endParaRPr lang="zh-TW" altLang="en-US"/>
          </a:p>
        </p:txBody>
      </p:sp>
      <p:sp>
        <p:nvSpPr>
          <p:cNvPr id="2" name="Title 1"/>
          <p:cNvSpPr>
            <a:spLocks noGrp="1"/>
          </p:cNvSpPr>
          <p:nvPr>
            <p:ph type="title"/>
          </p:nvPr>
        </p:nvSpPr>
        <p:spPr>
          <a:xfrm>
            <a:off x="304800" y="381000"/>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2590800" y="0"/>
            <a:ext cx="6553200" cy="5943600"/>
          </a:xfrm>
          <a:solidFill>
            <a:schemeClr val="bg2"/>
          </a:solidFill>
        </p:spPr>
        <p:txBody>
          <a:bodyPr/>
          <a:lstStyle>
            <a:lvl1pPr>
              <a:buNone/>
              <a:defRPr sz="3200"/>
            </a:lvl1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304800" y="1600200"/>
            <a:ext cx="2057400" cy="4267200"/>
          </a:xfrm>
        </p:spPr>
        <p:txBody>
          <a:bodyPr anchor="t" anchorCtr="0"/>
          <a:lstStyle>
            <a:lvl1pPr marL="0" indent="0">
              <a:lnSpc>
                <a:spcPts val="2400"/>
              </a:lnSpc>
              <a:spcAft>
                <a:spcPts val="1000"/>
              </a:spcAft>
              <a:buFontTx/>
              <a:buNone/>
              <a:defRPr sz="1600" b="0">
                <a:solidFill>
                  <a:srgbClr val="FFFFFF"/>
                </a:solidFill>
              </a:defRPr>
            </a:lvl1pPr>
            <a:lvl2pPr>
              <a:defRPr sz="1200"/>
            </a:lvl2pPr>
            <a:lvl3pPr>
              <a:defRPr sz="1000"/>
            </a:lvl3pPr>
            <a:lvl4pPr>
              <a:defRPr sz="900"/>
            </a:lvl4pPr>
            <a:lvl5pPr>
              <a:defRPr sz="900"/>
            </a:lvl5pPr>
          </a:lstStyle>
          <a:p>
            <a:pPr lvl="0"/>
            <a:r>
              <a:rPr lang="zh-TW" altLang="en-US" smtClean="0"/>
              <a:t>按一下以編輯母片文字樣式</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914400" y="2292526"/>
            <a:ext cx="2743200" cy="2127074"/>
          </a:xfrm>
          <a:prstGeom prst="rect">
            <a:avLst/>
          </a:prstGeom>
          <a:solidFill>
            <a:schemeClr val="accent1">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Oval 10"/>
          <p:cNvSpPr/>
          <p:nvPr/>
        </p:nvSpPr>
        <p:spPr>
          <a:xfrm>
            <a:off x="2977827" y="5072066"/>
            <a:ext cx="1758141" cy="1739481"/>
          </a:xfrm>
          <a:prstGeom prst="ellipse">
            <a:avLst/>
          </a:prstGeom>
          <a:solidFill>
            <a:schemeClr val="accent1">
              <a:tint val="90000"/>
              <a:shade val="45000"/>
              <a:satMod val="200000"/>
              <a:alpha val="13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3" name="Rectangle 12"/>
          <p:cNvSpPr/>
          <p:nvPr/>
        </p:nvSpPr>
        <p:spPr>
          <a:xfrm>
            <a:off x="5257800" y="0"/>
            <a:ext cx="3886200" cy="3048000"/>
          </a:xfrm>
          <a:prstGeom prst="rect">
            <a:avLst/>
          </a:prstGeom>
          <a:solidFill>
            <a:schemeClr val="accent1">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4" name="Rectangle 13"/>
          <p:cNvSpPr/>
          <p:nvPr/>
        </p:nvSpPr>
        <p:spPr>
          <a:xfrm>
            <a:off x="0" y="4114800"/>
            <a:ext cx="2362200" cy="2463018"/>
          </a:xfrm>
          <a:prstGeom prst="rect">
            <a:avLst/>
          </a:prstGeom>
          <a:solidFill>
            <a:schemeClr val="bg2">
              <a:tint val="60000"/>
              <a:alpha val="7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5" name="Oval 14"/>
          <p:cNvSpPr/>
          <p:nvPr/>
        </p:nvSpPr>
        <p:spPr>
          <a:xfrm>
            <a:off x="4178687" y="2389810"/>
            <a:ext cx="2174118" cy="2174118"/>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6" name="Oval 15"/>
          <p:cNvSpPr/>
          <p:nvPr/>
        </p:nvSpPr>
        <p:spPr>
          <a:xfrm>
            <a:off x="6384588" y="5842728"/>
            <a:ext cx="1011260" cy="101126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6322493" y="1427132"/>
            <a:ext cx="2047390" cy="2047390"/>
          </a:xfrm>
          <a:prstGeom prst="ellipse">
            <a:avLst/>
          </a:prstGeom>
          <a:solidFill>
            <a:srgbClr val="C1E8E4">
              <a:alpha val="10980"/>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8" name="Oval 17"/>
          <p:cNvSpPr/>
          <p:nvPr/>
        </p:nvSpPr>
        <p:spPr>
          <a:xfrm>
            <a:off x="114300" y="4803322"/>
            <a:ext cx="1959428" cy="1959428"/>
          </a:xfrm>
          <a:prstGeom prst="ellipse">
            <a:avLst/>
          </a:prstGeom>
          <a:solidFill>
            <a:srgbClr val="C1E8E4">
              <a:alpha val="12157"/>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Oval 18"/>
          <p:cNvSpPr/>
          <p:nvPr/>
        </p:nvSpPr>
        <p:spPr>
          <a:xfrm>
            <a:off x="2021092" y="4578526"/>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Oval 19"/>
          <p:cNvSpPr/>
          <p:nvPr/>
        </p:nvSpPr>
        <p:spPr>
          <a:xfrm>
            <a:off x="4172385" y="4626825"/>
            <a:ext cx="1515880" cy="1394583"/>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1" name="Rectangle 20"/>
          <p:cNvSpPr/>
          <p:nvPr/>
        </p:nvSpPr>
        <p:spPr>
          <a:xfrm>
            <a:off x="1906" y="361813"/>
            <a:ext cx="2512694"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3" name="Rectangle 22"/>
          <p:cNvSpPr/>
          <p:nvPr/>
        </p:nvSpPr>
        <p:spPr>
          <a:xfrm>
            <a:off x="1295400" y="0"/>
            <a:ext cx="1524000" cy="609600"/>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9403" y="212289"/>
            <a:ext cx="2022300" cy="2022300"/>
          </a:xfrm>
          <a:prstGeom prst="ellipse">
            <a:avLst/>
          </a:prstGeom>
          <a:solidFill>
            <a:schemeClr val="accent1">
              <a:tint val="100000"/>
              <a:satMod val="275000"/>
              <a:alpha val="15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76200" y="3962400"/>
            <a:ext cx="891076" cy="886968"/>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Oval 26"/>
          <p:cNvSpPr/>
          <p:nvPr/>
        </p:nvSpPr>
        <p:spPr>
          <a:xfrm>
            <a:off x="2121357" y="1507438"/>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8" name="Oval 27"/>
          <p:cNvSpPr/>
          <p:nvPr/>
        </p:nvSpPr>
        <p:spPr>
          <a:xfrm>
            <a:off x="3369253" y="466436"/>
            <a:ext cx="1595105" cy="1595105"/>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189756" y="2967572"/>
            <a:ext cx="3234945" cy="3234944"/>
          </a:xfrm>
          <a:prstGeom prst="ellipse">
            <a:avLst/>
          </a:prstGeom>
          <a:solidFill>
            <a:schemeClr val="accent1">
              <a:tint val="100000"/>
              <a:satMod val="18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0" name="Oval 29"/>
          <p:cNvSpPr/>
          <p:nvPr/>
        </p:nvSpPr>
        <p:spPr>
          <a:xfrm>
            <a:off x="55626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951220" y="4665220"/>
            <a:ext cx="2192780" cy="2192780"/>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3" name="Oval 32"/>
          <p:cNvSpPr/>
          <p:nvPr/>
        </p:nvSpPr>
        <p:spPr>
          <a:xfrm>
            <a:off x="1600200" y="3705807"/>
            <a:ext cx="1195876" cy="1198294"/>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4" name="Oval 33"/>
          <p:cNvSpPr/>
          <p:nvPr/>
        </p:nvSpPr>
        <p:spPr>
          <a:xfrm>
            <a:off x="6324600" y="228600"/>
            <a:ext cx="822960" cy="822960"/>
          </a:xfrm>
          <a:prstGeom prst="ellipse">
            <a:avLst/>
          </a:prstGeom>
          <a:solidFill>
            <a:schemeClr val="accent1">
              <a:tint val="90000"/>
              <a:satMod val="275000"/>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5" name="Oval 34"/>
          <p:cNvSpPr/>
          <p:nvPr/>
        </p:nvSpPr>
        <p:spPr>
          <a:xfrm>
            <a:off x="80772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6" name="Rectangle 35"/>
          <p:cNvSpPr/>
          <p:nvPr/>
        </p:nvSpPr>
        <p:spPr>
          <a:xfrm>
            <a:off x="5410200" y="6324600"/>
            <a:ext cx="1524000" cy="533400"/>
          </a:xfrm>
          <a:prstGeom prst="rect">
            <a:avLst/>
          </a:prstGeom>
          <a:solidFill>
            <a:schemeClr val="accent1">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3011692"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4" name="Date Placeholder 23"/>
          <p:cNvSpPr>
            <a:spLocks noGrp="1"/>
          </p:cNvSpPr>
          <p:nvPr>
            <p:ph type="dt" sz="half" idx="2"/>
          </p:nvPr>
        </p:nvSpPr>
        <p:spPr>
          <a:xfrm>
            <a:off x="5791200" y="6357144"/>
            <a:ext cx="2974848" cy="384048"/>
          </a:xfrm>
          <a:prstGeom prst="rect">
            <a:avLst/>
          </a:prstGeom>
        </p:spPr>
        <p:txBody>
          <a:bodyPr vert="horz" anchor="ctr" anchorCtr="0"/>
          <a:lstStyle>
            <a:lvl1pPr algn="l">
              <a:defRPr sz="1400">
                <a:solidFill>
                  <a:schemeClr val="tx2"/>
                </a:solidFill>
              </a:defRPr>
            </a:lvl1pPr>
          </a:lstStyle>
          <a:p>
            <a:fld id="{BBA3BA9D-166A-404A-AF8A-521D5811BD57}" type="datetime1">
              <a:rPr lang="zh-TW" altLang="en-US" smtClean="0"/>
              <a:t>2011/6/9</a:t>
            </a:fld>
            <a:endParaRPr lang="zh-TW" altLang="en-US"/>
          </a:p>
        </p:txBody>
      </p:sp>
      <p:sp>
        <p:nvSpPr>
          <p:cNvPr id="10" name="Footer Placeholder 9"/>
          <p:cNvSpPr>
            <a:spLocks noGrp="1"/>
          </p:cNvSpPr>
          <p:nvPr>
            <p:ph type="ftr" sz="quarter" idx="3"/>
          </p:nvPr>
        </p:nvSpPr>
        <p:spPr>
          <a:xfrm>
            <a:off x="2133600" y="6357144"/>
            <a:ext cx="3581400" cy="384048"/>
          </a:xfrm>
          <a:prstGeom prst="rect">
            <a:avLst/>
          </a:prstGeom>
        </p:spPr>
        <p:txBody>
          <a:bodyPr vert="horz" anchor="ctr" anchorCtr="0"/>
          <a:lstStyle>
            <a:lvl1pPr algn="r">
              <a:defRPr sz="1400">
                <a:solidFill>
                  <a:schemeClr val="tx2"/>
                </a:solidFill>
              </a:defRPr>
            </a:lvl1pPr>
          </a:lstStyle>
          <a:p>
            <a:endParaRPr lang="zh-TW" altLang="en-US"/>
          </a:p>
        </p:txBody>
      </p:sp>
      <p:sp>
        <p:nvSpPr>
          <p:cNvPr id="22" name="Slide Number Placeholder 21"/>
          <p:cNvSpPr>
            <a:spLocks noGrp="1"/>
          </p:cNvSpPr>
          <p:nvPr>
            <p:ph type="sldNum" sz="quarter" idx="4"/>
          </p:nvPr>
        </p:nvSpPr>
        <p:spPr>
          <a:xfrm>
            <a:off x="155448" y="6315075"/>
            <a:ext cx="1188720" cy="457200"/>
          </a:xfrm>
          <a:prstGeom prst="rect">
            <a:avLst/>
          </a:prstGeom>
          <a:noFill/>
        </p:spPr>
        <p:txBody>
          <a:bodyPr vert="horz" lIns="0" tIns="0" rIns="0" bIns="0" anchor="ctr" anchorCtr="1">
            <a:normAutofit/>
          </a:bodyPr>
          <a:lstStyle>
            <a:lvl1pPr algn="ctr">
              <a:defRPr sz="2800">
                <a:solidFill>
                  <a:schemeClr val="tx2"/>
                </a:solidFill>
              </a:defRPr>
            </a:lvl1pPr>
          </a:lstStyle>
          <a:p>
            <a:fld id="{DD6866B0-8155-4327-A208-A0391C6B85F1}" type="slidenum">
              <a:rPr lang="zh-TW" altLang="en-US" smtClean="0"/>
              <a:t>‹#›</a:t>
            </a:fld>
            <a:endParaRPr lang="zh-TW" altLang="en-US"/>
          </a:p>
        </p:txBody>
      </p:sp>
      <p:sp>
        <p:nvSpPr>
          <p:cNvPr id="5" name="Title Placeholder 4"/>
          <p:cNvSpPr>
            <a:spLocks noGrp="1"/>
          </p:cNvSpPr>
          <p:nvPr>
            <p:ph type="title"/>
          </p:nvPr>
        </p:nvSpPr>
        <p:spPr>
          <a:xfrm>
            <a:off x="457200" y="152400"/>
            <a:ext cx="8229600" cy="1143000"/>
          </a:xfrm>
          <a:prstGeom prst="rect">
            <a:avLst/>
          </a:prstGeom>
        </p:spPr>
        <p:txBody>
          <a:bodyPr vert="horz" anchor="b" anchorCtr="0">
            <a:normAutofit/>
          </a:bodyPr>
          <a:lstStyle/>
          <a:p>
            <a:r>
              <a:rPr lang="zh-TW" altLang="en-US" smtClean="0"/>
              <a:t>按一下以編輯母片標題樣式</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sz="3800" kern="1200" spc="-100" baseline="0">
          <a:solidFill>
            <a:schemeClr val="tx2"/>
          </a:solidFill>
          <a:latin typeface="+mj-lt"/>
          <a:ea typeface="+mj-ea"/>
          <a:cs typeface="+mj-cs"/>
        </a:defRPr>
      </a:lvl1pPr>
    </p:titleStyle>
    <p:bodyStyle>
      <a:lvl1pPr marL="274320" indent="-274320" algn="l" rtl="0" eaLnBrk="1" latinLnBrk="0" hangingPunct="1">
        <a:spcBef>
          <a:spcPts val="700"/>
        </a:spcBef>
        <a:buClr>
          <a:schemeClr val="accent2"/>
        </a:buClr>
        <a:buSzPct val="85000"/>
        <a:buFont typeface="Wingdings 2"/>
        <a:buChar char=""/>
        <a:defRPr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7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371600" y="3886200"/>
            <a:ext cx="6400800" cy="1919064"/>
          </a:xfrm>
        </p:spPr>
        <p:txBody>
          <a:bodyPr>
            <a:normAutofit/>
          </a:bodyPr>
          <a:lstStyle/>
          <a:p>
            <a:r>
              <a:rPr lang="en-US" altLang="zh-TW" i="1" dirty="0" smtClean="0"/>
              <a:t>2011.06.07</a:t>
            </a:r>
          </a:p>
          <a:p>
            <a:endParaRPr lang="en-US" altLang="zh-TW" dirty="0" smtClean="0"/>
          </a:p>
          <a:p>
            <a:r>
              <a:rPr lang="zh-TW" altLang="en-US" dirty="0" smtClean="0">
                <a:latin typeface="標楷體" pitchFamily="65" charset="-120"/>
                <a:ea typeface="標楷體" pitchFamily="65" charset="-120"/>
              </a:rPr>
              <a:t>林琬瑜、陳筱雯、何家全、賴宜萍</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魏昭寧</a:t>
            </a:r>
            <a:r>
              <a:rPr lang="zh-TW" altLang="en-US" dirty="0">
                <a:latin typeface="標楷體" pitchFamily="65" charset="-120"/>
                <a:ea typeface="標楷體" pitchFamily="65" charset="-120"/>
              </a:rPr>
              <a:t>、洪晧瑜</a:t>
            </a:r>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rPr>
              <a:t>吳冠龍、</a:t>
            </a:r>
            <a:r>
              <a:rPr lang="zh-TW" altLang="en-US" dirty="0" smtClean="0">
                <a:latin typeface="標楷體" pitchFamily="65" charset="-120"/>
                <a:ea typeface="標楷體" pitchFamily="65" charset="-120"/>
              </a:rPr>
              <a:t>蔡長蓉</a:t>
            </a:r>
            <a:endParaRPr lang="zh-TW" altLang="en-US" dirty="0">
              <a:latin typeface="標楷體" pitchFamily="65" charset="-120"/>
              <a:ea typeface="標楷體" pitchFamily="65" charset="-120"/>
            </a:endParaRPr>
          </a:p>
        </p:txBody>
      </p:sp>
      <p:sp>
        <p:nvSpPr>
          <p:cNvPr id="2" name="標題 1"/>
          <p:cNvSpPr>
            <a:spLocks noGrp="1"/>
          </p:cNvSpPr>
          <p:nvPr>
            <p:ph type="ctrTitle"/>
          </p:nvPr>
        </p:nvSpPr>
        <p:spPr/>
        <p:txBody>
          <a:bodyPr/>
          <a:lstStyle/>
          <a:p>
            <a:r>
              <a:rPr lang="en-US" altLang="zh-TW" sz="4400" b="1" dirty="0" smtClean="0"/>
              <a:t>Locating well-conserved regions within a pairwise alignment</a:t>
            </a:r>
            <a:endParaRPr lang="zh-TW" altLang="en-US" sz="4400" b="1" dirty="0"/>
          </a:p>
        </p:txBody>
      </p:sp>
      <p:sp>
        <p:nvSpPr>
          <p:cNvPr id="6" name="投影片編號版面配置區 5"/>
          <p:cNvSpPr>
            <a:spLocks noGrp="1"/>
          </p:cNvSpPr>
          <p:nvPr>
            <p:ph type="sldNum" sz="quarter" idx="11"/>
          </p:nvPr>
        </p:nvSpPr>
        <p:spPr/>
        <p:txBody>
          <a:bodyPr/>
          <a:lstStyle/>
          <a:p>
            <a:fld id="{DD6866B0-8155-4327-A208-A0391C6B85F1}" type="slidenum">
              <a:rPr lang="zh-TW" altLang="en-US" smtClean="0"/>
              <a:t>1</a:t>
            </a:fld>
            <a:endParaRPr lang="zh-TW" altLang="en-US" dirty="0"/>
          </a:p>
        </p:txBody>
      </p:sp>
    </p:spTree>
    <p:extLst>
      <p:ext uri="{BB962C8B-B14F-4D97-AF65-F5344CB8AC3E}">
        <p14:creationId xmlns:p14="http://schemas.microsoft.com/office/powerpoint/2010/main" val="197243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2"/>
                                        </p:tgtEl>
                                        <p:attrNameLst>
                                          <p:attrName>ppt_x</p:attrName>
                                          <p:attrName>ppt_y</p:attrName>
                                        </p:attrNameLst>
                                      </p:cBhvr>
                                    </p:animMotion>
                                  </p:childTnLst>
                                </p:cTn>
                              </p:par>
                            </p:childTnLst>
                          </p:cTn>
                        </p:par>
                        <p:par>
                          <p:cTn id="7" fill="hold">
                            <p:stCondLst>
                              <p:cond delay="2000"/>
                            </p:stCondLst>
                            <p:childTnLst>
                              <p:par>
                                <p:cTn id="8" presetID="22" presetClass="entr" presetSubtype="8"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par>
                          <p:cTn id="11" fill="hold">
                            <p:stCondLst>
                              <p:cond delay="2500"/>
                            </p:stCondLst>
                            <p:childTnLst>
                              <p:par>
                                <p:cTn id="12" presetID="6" presetClass="entr" presetSubtype="16"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circle(in)">
                                      <p:cBhvr>
                                        <p:cTn id="14" dur="1000"/>
                                        <p:tgtEl>
                                          <p:spTgt spid="3">
                                            <p:txEl>
                                              <p:pRg st="2" end="2"/>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5"/>
          </p:nvPr>
        </p:nvSpPr>
        <p:spPr/>
        <p:txBody>
          <a:bodyPr/>
          <a:lstStyle/>
          <a:p>
            <a:fld id="{DD6866B0-8155-4327-A208-A0391C6B85F1}" type="slidenum">
              <a:rPr lang="zh-TW" altLang="en-US" smtClean="0"/>
              <a:t>10</a:t>
            </a:fld>
            <a:endParaRPr lang="zh-TW" altLang="en-US"/>
          </a:p>
        </p:txBody>
      </p:sp>
      <p:sp>
        <p:nvSpPr>
          <p:cNvPr id="3" name="標題 2"/>
          <p:cNvSpPr>
            <a:spLocks noGrp="1"/>
          </p:cNvSpPr>
          <p:nvPr>
            <p:ph type="title"/>
          </p:nvPr>
        </p:nvSpPr>
        <p:spPr/>
        <p:txBody>
          <a:bodyPr/>
          <a:lstStyle/>
          <a:p>
            <a:r>
              <a:rPr lang="en-US" altLang="zh-TW" b="1" dirty="0" smtClean="0"/>
              <a:t>To illustrate the effectiveness</a:t>
            </a:r>
            <a:endParaRPr lang="zh-TW" altLang="en-US" b="1" dirty="0"/>
          </a:p>
        </p:txBody>
      </p:sp>
      <p:sp>
        <p:nvSpPr>
          <p:cNvPr id="4" name="內容版面配置區 3"/>
          <p:cNvSpPr>
            <a:spLocks noGrp="1"/>
          </p:cNvSpPr>
          <p:nvPr>
            <p:ph sz="quarter" idx="1"/>
          </p:nvPr>
        </p:nvSpPr>
        <p:spPr/>
        <p:txBody>
          <a:bodyPr/>
          <a:lstStyle/>
          <a:p>
            <a:r>
              <a:rPr lang="en-US" altLang="zh-TW" dirty="0" smtClean="0"/>
              <a:t>One of the methods is used to locate particularly well-conserved regions in:</a:t>
            </a:r>
          </a:p>
          <a:p>
            <a:pPr lvl="1"/>
            <a:r>
              <a:rPr lang="el-GR" altLang="zh-TW" dirty="0" smtClean="0"/>
              <a:t>β</a:t>
            </a:r>
            <a:r>
              <a:rPr lang="en-US" altLang="zh-TW" dirty="0" smtClean="0"/>
              <a:t>-globin gene</a:t>
            </a:r>
          </a:p>
          <a:p>
            <a:pPr lvl="2"/>
            <a:r>
              <a:rPr lang="en-US" altLang="zh-TW" dirty="0" smtClean="0"/>
              <a:t>Control region</a:t>
            </a:r>
          </a:p>
          <a:p>
            <a:pPr lvl="1"/>
            <a:r>
              <a:rPr lang="el-GR" altLang="zh-TW" dirty="0" smtClean="0"/>
              <a:t>γ</a:t>
            </a:r>
            <a:r>
              <a:rPr lang="en-US" altLang="zh-TW" dirty="0" smtClean="0"/>
              <a:t>-globin gene</a:t>
            </a:r>
          </a:p>
          <a:p>
            <a:pPr lvl="2"/>
            <a:r>
              <a:rPr lang="en-US" altLang="zh-TW" dirty="0" smtClean="0"/>
              <a:t>5’flank</a:t>
            </a:r>
            <a:endParaRPr lang="en-US" altLang="zh-TW" dirty="0"/>
          </a:p>
          <a:p>
            <a:pPr lvl="1"/>
            <a:endParaRPr lang="en-US" altLang="zh-TW" dirty="0"/>
          </a:p>
          <a:p>
            <a:endParaRPr lang="zh-TW" altLang="en-US" dirty="0"/>
          </a:p>
        </p:txBody>
      </p:sp>
    </p:spTree>
    <p:extLst>
      <p:ext uri="{BB962C8B-B14F-4D97-AF65-F5344CB8AC3E}">
        <p14:creationId xmlns:p14="http://schemas.microsoft.com/office/powerpoint/2010/main" val="497614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ctrTitle"/>
          </p:nvPr>
        </p:nvSpPr>
        <p:spPr/>
        <p:txBody>
          <a:bodyPr/>
          <a:lstStyle/>
          <a:p>
            <a:pPr eaLnBrk="1" hangingPunct="1"/>
            <a:r>
              <a:rPr lang="en-US" altLang="zh-TW" sz="4000" dirty="0" smtClean="0"/>
              <a:t>Algorithms </a:t>
            </a:r>
            <a:endParaRPr lang="zh-TW" altLang="en-US" sz="4000" dirty="0" smtClean="0"/>
          </a:p>
        </p:txBody>
      </p:sp>
      <p:sp>
        <p:nvSpPr>
          <p:cNvPr id="2" name="副標題 1"/>
          <p:cNvSpPr>
            <a:spLocks noGrp="1"/>
          </p:cNvSpPr>
          <p:nvPr>
            <p:ph type="subTitle" idx="1"/>
          </p:nvPr>
        </p:nvSpPr>
        <p:spPr/>
        <p:txBody>
          <a:bodyPr/>
          <a:lstStyle/>
          <a:p>
            <a:endParaRPr lang="zh-TW" altLang="en-US"/>
          </a:p>
        </p:txBody>
      </p:sp>
      <p:sp>
        <p:nvSpPr>
          <p:cNvPr id="4" name="文字方塊 3"/>
          <p:cNvSpPr txBox="1"/>
          <p:nvPr/>
        </p:nvSpPr>
        <p:spPr>
          <a:xfrm>
            <a:off x="539552" y="3009528"/>
            <a:ext cx="8280920" cy="3108543"/>
          </a:xfrm>
          <a:prstGeom prst="rect">
            <a:avLst/>
          </a:prstGeom>
          <a:noFill/>
        </p:spPr>
        <p:txBody>
          <a:bodyPr wrap="square" rtlCol="0">
            <a:spAutoFit/>
          </a:bodyPr>
          <a:lstStyle/>
          <a:p>
            <a:r>
              <a:rPr lang="en-US" altLang="zh-TW" sz="2800" dirty="0" smtClean="0"/>
              <a:t>Basic dynamic programming alignment</a:t>
            </a:r>
          </a:p>
          <a:p>
            <a:r>
              <a:rPr lang="en-US" altLang="zh-TW" sz="2800" dirty="0" smtClean="0"/>
              <a:t>Affined-gap penalty alignment</a:t>
            </a:r>
          </a:p>
          <a:p>
            <a:r>
              <a:rPr lang="en-US" altLang="zh-TW" sz="2800" dirty="0" smtClean="0"/>
              <a:t>Hirschberg’s optimal path method</a:t>
            </a:r>
          </a:p>
          <a:p>
            <a:r>
              <a:rPr lang="en-US" altLang="zh-TW" sz="2800" dirty="0" smtClean="0"/>
              <a:t>Suboptimal alignment</a:t>
            </a:r>
          </a:p>
          <a:p>
            <a:r>
              <a:rPr lang="en-US" altLang="zh-TW" sz="2800" dirty="0"/>
              <a:t>	L</a:t>
            </a:r>
            <a:r>
              <a:rPr lang="en-US" altLang="zh-TW" sz="2800" dirty="0" smtClean="0"/>
              <a:t>eft extent finding</a:t>
            </a:r>
          </a:p>
          <a:p>
            <a:r>
              <a:rPr lang="en-US" altLang="zh-TW" sz="2800" dirty="0"/>
              <a:t>	R</a:t>
            </a:r>
            <a:r>
              <a:rPr lang="en-US" altLang="zh-TW" sz="2800" dirty="0" smtClean="0"/>
              <a:t>ight extent finding</a:t>
            </a:r>
          </a:p>
          <a:p>
            <a:r>
              <a:rPr lang="en-US" altLang="zh-TW" sz="2800" dirty="0" smtClean="0"/>
              <a:t>Robustness and uniqueness</a:t>
            </a:r>
            <a:endParaRPr lang="zh-TW" altLang="en-US" sz="2800" dirty="0"/>
          </a:p>
        </p:txBody>
      </p:sp>
      <p:sp>
        <p:nvSpPr>
          <p:cNvPr id="6" name="投影片編號版面配置區 5"/>
          <p:cNvSpPr>
            <a:spLocks noGrp="1"/>
          </p:cNvSpPr>
          <p:nvPr>
            <p:ph type="sldNum" sz="quarter" idx="11"/>
          </p:nvPr>
        </p:nvSpPr>
        <p:spPr/>
        <p:txBody>
          <a:bodyPr/>
          <a:lstStyle/>
          <a:p>
            <a:fld id="{DD6866B0-8155-4327-A208-A0391C6B85F1}" type="slidenum">
              <a:rPr lang="zh-TW" altLang="en-US" smtClean="0"/>
              <a:t>11</a:t>
            </a:fld>
            <a:endParaRPr lang="zh-TW" altLang="en-US"/>
          </a:p>
        </p:txBody>
      </p:sp>
    </p:spTree>
    <p:extLst>
      <p:ext uri="{BB962C8B-B14F-4D97-AF65-F5344CB8AC3E}">
        <p14:creationId xmlns:p14="http://schemas.microsoft.com/office/powerpoint/2010/main" val="2908445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457200" y="2492896"/>
            <a:ext cx="8435280" cy="376828"/>
          </a:xfrm>
        </p:spPr>
        <p:txBody>
          <a:bodyPr rtlCol="0">
            <a:normAutofit fontScale="92500" lnSpcReduction="10000"/>
          </a:bodyPr>
          <a:lstStyle/>
          <a:p>
            <a:pPr>
              <a:defRPr/>
            </a:pPr>
            <a:r>
              <a:rPr lang="en-US" altLang="zh-TW" dirty="0" smtClean="0">
                <a:ea typeface="標楷體" pitchFamily="65" charset="-120"/>
              </a:rPr>
              <a:t>R99922073 </a:t>
            </a:r>
            <a:r>
              <a:rPr lang="zh-TW" altLang="en-US" dirty="0" smtClean="0">
                <a:ea typeface="標楷體" pitchFamily="65" charset="-120"/>
              </a:rPr>
              <a:t>陳筱雯</a:t>
            </a:r>
            <a:endParaRPr lang="en-US" altLang="zh-TW" dirty="0" smtClean="0">
              <a:ea typeface="標楷體" pitchFamily="65" charset="-120"/>
            </a:endParaRPr>
          </a:p>
        </p:txBody>
      </p:sp>
      <p:sp>
        <p:nvSpPr>
          <p:cNvPr id="2050" name="標題 1"/>
          <p:cNvSpPr>
            <a:spLocks noGrp="1"/>
          </p:cNvSpPr>
          <p:nvPr>
            <p:ph type="ctrTitle"/>
          </p:nvPr>
        </p:nvSpPr>
        <p:spPr/>
        <p:txBody>
          <a:bodyPr/>
          <a:lstStyle/>
          <a:p>
            <a:pPr eaLnBrk="1" hangingPunct="1"/>
            <a:r>
              <a:rPr lang="en-US" altLang="zh-TW" sz="4000" dirty="0" smtClean="0"/>
              <a:t>Algorithms – Basic Preface</a:t>
            </a:r>
            <a:endParaRPr lang="zh-TW" altLang="en-US" sz="4000" dirty="0" smtClean="0"/>
          </a:p>
        </p:txBody>
      </p:sp>
      <p:sp>
        <p:nvSpPr>
          <p:cNvPr id="5" name="投影片編號版面配置區 4"/>
          <p:cNvSpPr>
            <a:spLocks noGrp="1"/>
          </p:cNvSpPr>
          <p:nvPr>
            <p:ph type="sldNum" sz="quarter" idx="11"/>
          </p:nvPr>
        </p:nvSpPr>
        <p:spPr/>
        <p:txBody>
          <a:bodyPr/>
          <a:lstStyle/>
          <a:p>
            <a:fld id="{DD6866B0-8155-4327-A208-A0391C6B85F1}" type="slidenum">
              <a:rPr lang="zh-TW" altLang="en-US" smtClean="0"/>
              <a:t>12</a:t>
            </a:fld>
            <a:endParaRPr lang="zh-TW" altLang="en-US"/>
          </a:p>
        </p:txBody>
      </p:sp>
    </p:spTree>
    <p:extLst>
      <p:ext uri="{BB962C8B-B14F-4D97-AF65-F5344CB8AC3E}">
        <p14:creationId xmlns:p14="http://schemas.microsoft.com/office/powerpoint/2010/main" val="1258131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Algorithm Flow</a:t>
            </a:r>
            <a:endParaRPr lang="zh-TW" altLang="en-US" b="1" dirty="0"/>
          </a:p>
        </p:txBody>
      </p:sp>
      <p:sp>
        <p:nvSpPr>
          <p:cNvPr id="6" name="投影片編號版面配置區 5"/>
          <p:cNvSpPr>
            <a:spLocks noGrp="1"/>
          </p:cNvSpPr>
          <p:nvPr>
            <p:ph type="sldNum" sz="quarter" idx="15"/>
          </p:nvPr>
        </p:nvSpPr>
        <p:spPr/>
        <p:txBody>
          <a:bodyPr/>
          <a:lstStyle/>
          <a:p>
            <a:fld id="{DD6866B0-8155-4327-A208-A0391C6B85F1}" type="slidenum">
              <a:rPr lang="zh-TW" altLang="en-US" smtClean="0"/>
              <a:t>13</a:t>
            </a:fld>
            <a:endParaRPr lang="zh-TW" altLang="en-US"/>
          </a:p>
        </p:txBody>
      </p:sp>
      <p:grpSp>
        <p:nvGrpSpPr>
          <p:cNvPr id="44" name="群組 43"/>
          <p:cNvGrpSpPr/>
          <p:nvPr/>
        </p:nvGrpSpPr>
        <p:grpSpPr>
          <a:xfrm>
            <a:off x="611560" y="2004952"/>
            <a:ext cx="8568952" cy="432048"/>
            <a:chOff x="611560" y="2004952"/>
            <a:chExt cx="8568952" cy="432048"/>
          </a:xfrm>
        </p:grpSpPr>
        <p:grpSp>
          <p:nvGrpSpPr>
            <p:cNvPr id="14" name="群組 13"/>
            <p:cNvGrpSpPr/>
            <p:nvPr/>
          </p:nvGrpSpPr>
          <p:grpSpPr>
            <a:xfrm>
              <a:off x="5724128" y="2004952"/>
              <a:ext cx="3456384" cy="432048"/>
              <a:chOff x="5292080" y="1763524"/>
              <a:chExt cx="3456384" cy="432048"/>
            </a:xfrm>
          </p:grpSpPr>
          <p:sp>
            <p:nvSpPr>
              <p:cNvPr id="12" name="流程圖: 程序 11"/>
              <p:cNvSpPr/>
              <p:nvPr/>
            </p:nvSpPr>
            <p:spPr>
              <a:xfrm>
                <a:off x="5292080" y="1763524"/>
                <a:ext cx="3168352" cy="432048"/>
              </a:xfrm>
              <a:prstGeom prst="flowChart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11" name="文字方塊 10"/>
              <p:cNvSpPr txBox="1"/>
              <p:nvPr/>
            </p:nvSpPr>
            <p:spPr>
              <a:xfrm>
                <a:off x="5292080" y="1763524"/>
                <a:ext cx="3456384" cy="369332"/>
              </a:xfrm>
              <a:prstGeom prst="rect">
                <a:avLst/>
              </a:prstGeom>
              <a:noFill/>
            </p:spPr>
            <p:txBody>
              <a:bodyPr wrap="square" rtlCol="0">
                <a:spAutoFit/>
              </a:bodyPr>
              <a:lstStyle/>
              <a:p>
                <a:r>
                  <a:rPr lang="en-US" altLang="zh-TW" dirty="0" smtClean="0"/>
                  <a:t>Affine-gap penalty alignment</a:t>
                </a:r>
                <a:endParaRPr lang="zh-TW" altLang="en-US" dirty="0"/>
              </a:p>
            </p:txBody>
          </p:sp>
        </p:grpSp>
        <p:grpSp>
          <p:nvGrpSpPr>
            <p:cNvPr id="41" name="群組 40"/>
            <p:cNvGrpSpPr/>
            <p:nvPr/>
          </p:nvGrpSpPr>
          <p:grpSpPr>
            <a:xfrm>
              <a:off x="611560" y="2004952"/>
              <a:ext cx="4968552" cy="432048"/>
              <a:chOff x="611560" y="2004952"/>
              <a:chExt cx="4968552" cy="432048"/>
            </a:xfrm>
          </p:grpSpPr>
          <p:grpSp>
            <p:nvGrpSpPr>
              <p:cNvPr id="15" name="群組 14"/>
              <p:cNvGrpSpPr/>
              <p:nvPr/>
            </p:nvGrpSpPr>
            <p:grpSpPr>
              <a:xfrm>
                <a:off x="611560" y="2004952"/>
                <a:ext cx="4392488" cy="432048"/>
                <a:chOff x="179512" y="1700808"/>
                <a:chExt cx="4392488" cy="432048"/>
              </a:xfrm>
            </p:grpSpPr>
            <p:sp>
              <p:nvSpPr>
                <p:cNvPr id="5" name="流程圖: 程序 4"/>
                <p:cNvSpPr/>
                <p:nvPr/>
              </p:nvSpPr>
              <p:spPr>
                <a:xfrm>
                  <a:off x="179512" y="1700808"/>
                  <a:ext cx="4104456" cy="432048"/>
                </a:xfrm>
                <a:prstGeom prst="flowChart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7" name="文字方塊 6"/>
                <p:cNvSpPr txBox="1"/>
                <p:nvPr/>
              </p:nvSpPr>
              <p:spPr>
                <a:xfrm>
                  <a:off x="179512" y="1763524"/>
                  <a:ext cx="4392488" cy="369332"/>
                </a:xfrm>
                <a:prstGeom prst="rect">
                  <a:avLst/>
                </a:prstGeom>
                <a:noFill/>
              </p:spPr>
              <p:txBody>
                <a:bodyPr wrap="square" rtlCol="0">
                  <a:spAutoFit/>
                </a:bodyPr>
                <a:lstStyle/>
                <a:p>
                  <a:r>
                    <a:rPr lang="en-US" altLang="zh-TW" dirty="0" smtClean="0"/>
                    <a:t>Basic dynamic programming alignment</a:t>
                  </a:r>
                  <a:endParaRPr lang="zh-TW" altLang="en-US" dirty="0"/>
                </a:p>
              </p:txBody>
            </p:sp>
          </p:grpSp>
          <p:sp>
            <p:nvSpPr>
              <p:cNvPr id="16" name="向右箭號 15"/>
              <p:cNvSpPr/>
              <p:nvPr/>
            </p:nvSpPr>
            <p:spPr>
              <a:xfrm>
                <a:off x="4860032" y="2004952"/>
                <a:ext cx="720080" cy="432048"/>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grpSp>
      </p:grpSp>
      <p:grpSp>
        <p:nvGrpSpPr>
          <p:cNvPr id="18" name="群組 17"/>
          <p:cNvGrpSpPr/>
          <p:nvPr/>
        </p:nvGrpSpPr>
        <p:grpSpPr>
          <a:xfrm>
            <a:off x="3059832" y="3022356"/>
            <a:ext cx="1008112" cy="432048"/>
            <a:chOff x="179512" y="2564904"/>
            <a:chExt cx="1008112" cy="432048"/>
          </a:xfrm>
        </p:grpSpPr>
        <p:sp>
          <p:nvSpPr>
            <p:cNvPr id="13" name="流程圖: 程序 12"/>
            <p:cNvSpPr/>
            <p:nvPr/>
          </p:nvSpPr>
          <p:spPr>
            <a:xfrm>
              <a:off x="179512" y="2564904"/>
              <a:ext cx="1008112" cy="432048"/>
            </a:xfrm>
            <a:prstGeom prst="flowChart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17" name="文字方塊 16"/>
            <p:cNvSpPr txBox="1"/>
            <p:nvPr/>
          </p:nvSpPr>
          <p:spPr>
            <a:xfrm>
              <a:off x="251520" y="2564904"/>
              <a:ext cx="936104" cy="369332"/>
            </a:xfrm>
            <a:prstGeom prst="rect">
              <a:avLst/>
            </a:prstGeom>
            <a:noFill/>
          </p:spPr>
          <p:txBody>
            <a:bodyPr wrap="square" rtlCol="0">
              <a:spAutoFit/>
            </a:bodyPr>
            <a:lstStyle/>
            <a:p>
              <a:r>
                <a:rPr lang="en-US" altLang="zh-TW" dirty="0" smtClean="0"/>
                <a:t>L score</a:t>
              </a:r>
              <a:endParaRPr lang="zh-TW" altLang="en-US" dirty="0"/>
            </a:p>
          </p:txBody>
        </p:sp>
      </p:grpSp>
      <p:grpSp>
        <p:nvGrpSpPr>
          <p:cNvPr id="42" name="群組 41"/>
          <p:cNvGrpSpPr/>
          <p:nvPr/>
        </p:nvGrpSpPr>
        <p:grpSpPr>
          <a:xfrm>
            <a:off x="611560" y="3708967"/>
            <a:ext cx="4248472" cy="1680361"/>
            <a:chOff x="611560" y="3708967"/>
            <a:chExt cx="4248472" cy="1680361"/>
          </a:xfrm>
        </p:grpSpPr>
        <p:grpSp>
          <p:nvGrpSpPr>
            <p:cNvPr id="19" name="群組 18"/>
            <p:cNvGrpSpPr/>
            <p:nvPr/>
          </p:nvGrpSpPr>
          <p:grpSpPr>
            <a:xfrm>
              <a:off x="611560" y="3708967"/>
              <a:ext cx="1368152" cy="646331"/>
              <a:chOff x="179512" y="2564904"/>
              <a:chExt cx="1008112" cy="646331"/>
            </a:xfrm>
          </p:grpSpPr>
          <p:sp>
            <p:nvSpPr>
              <p:cNvPr id="20" name="流程圖: 程序 19"/>
              <p:cNvSpPr/>
              <p:nvPr/>
            </p:nvSpPr>
            <p:spPr>
              <a:xfrm>
                <a:off x="179512" y="2564904"/>
                <a:ext cx="1008112" cy="432048"/>
              </a:xfrm>
              <a:prstGeom prst="flowChart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21" name="文字方塊 20"/>
              <p:cNvSpPr txBox="1"/>
              <p:nvPr/>
            </p:nvSpPr>
            <p:spPr>
              <a:xfrm>
                <a:off x="251520" y="2564904"/>
                <a:ext cx="936104" cy="646331"/>
              </a:xfrm>
              <a:prstGeom prst="rect">
                <a:avLst/>
              </a:prstGeom>
              <a:noFill/>
            </p:spPr>
            <p:txBody>
              <a:bodyPr wrap="square" rtlCol="0">
                <a:spAutoFit/>
              </a:bodyPr>
              <a:lstStyle/>
              <a:p>
                <a:r>
                  <a:rPr lang="en-US" altLang="zh-TW" dirty="0" smtClean="0"/>
                  <a:t>HR score</a:t>
                </a:r>
                <a:endParaRPr lang="zh-TW" altLang="en-US" dirty="0"/>
              </a:p>
            </p:txBody>
          </p:sp>
        </p:grpSp>
        <p:sp>
          <p:nvSpPr>
            <p:cNvPr id="22" name="向右箭號 21"/>
            <p:cNvSpPr/>
            <p:nvPr/>
          </p:nvSpPr>
          <p:spPr>
            <a:xfrm>
              <a:off x="2123728" y="3708967"/>
              <a:ext cx="720080" cy="432048"/>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grpSp>
          <p:nvGrpSpPr>
            <p:cNvPr id="23" name="群組 22"/>
            <p:cNvGrpSpPr/>
            <p:nvPr/>
          </p:nvGrpSpPr>
          <p:grpSpPr>
            <a:xfrm>
              <a:off x="3059832" y="3708967"/>
              <a:ext cx="1008112" cy="432048"/>
              <a:chOff x="179512" y="2564904"/>
              <a:chExt cx="1008112" cy="432048"/>
            </a:xfrm>
          </p:grpSpPr>
          <p:sp>
            <p:nvSpPr>
              <p:cNvPr id="24" name="流程圖: 程序 23"/>
              <p:cNvSpPr/>
              <p:nvPr/>
            </p:nvSpPr>
            <p:spPr>
              <a:xfrm>
                <a:off x="179512" y="2564904"/>
                <a:ext cx="1008112" cy="432048"/>
              </a:xfrm>
              <a:prstGeom prst="flowChart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25" name="文字方塊 24"/>
              <p:cNvSpPr txBox="1"/>
              <p:nvPr/>
            </p:nvSpPr>
            <p:spPr>
              <a:xfrm>
                <a:off x="215516" y="2564904"/>
                <a:ext cx="936104" cy="369332"/>
              </a:xfrm>
              <a:prstGeom prst="rect">
                <a:avLst/>
              </a:prstGeom>
              <a:noFill/>
            </p:spPr>
            <p:txBody>
              <a:bodyPr wrap="square" rtlCol="0">
                <a:spAutoFit/>
              </a:bodyPr>
              <a:lstStyle/>
              <a:p>
                <a:r>
                  <a:rPr lang="en-US" altLang="zh-TW" dirty="0"/>
                  <a:t>R</a:t>
                </a:r>
                <a:r>
                  <a:rPr lang="en-US" altLang="zh-TW" dirty="0" smtClean="0"/>
                  <a:t> score</a:t>
                </a:r>
                <a:endParaRPr lang="zh-TW" altLang="en-US" dirty="0"/>
              </a:p>
            </p:txBody>
          </p:sp>
        </p:grpSp>
        <p:grpSp>
          <p:nvGrpSpPr>
            <p:cNvPr id="26" name="群組 25"/>
            <p:cNvGrpSpPr/>
            <p:nvPr/>
          </p:nvGrpSpPr>
          <p:grpSpPr>
            <a:xfrm>
              <a:off x="3059832" y="4669248"/>
              <a:ext cx="1800200" cy="720080"/>
              <a:chOff x="179512" y="2564904"/>
              <a:chExt cx="1095774" cy="720080"/>
            </a:xfrm>
          </p:grpSpPr>
          <p:sp>
            <p:nvSpPr>
              <p:cNvPr id="27" name="流程圖: 程序 26"/>
              <p:cNvSpPr/>
              <p:nvPr/>
            </p:nvSpPr>
            <p:spPr>
              <a:xfrm>
                <a:off x="179512" y="2564904"/>
                <a:ext cx="1008112" cy="720080"/>
              </a:xfrm>
              <a:prstGeom prst="flowChart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28" name="文字方塊 27"/>
              <p:cNvSpPr txBox="1"/>
              <p:nvPr/>
            </p:nvSpPr>
            <p:spPr>
              <a:xfrm>
                <a:off x="251520" y="2564904"/>
                <a:ext cx="1023766" cy="646331"/>
              </a:xfrm>
              <a:prstGeom prst="rect">
                <a:avLst/>
              </a:prstGeom>
              <a:noFill/>
            </p:spPr>
            <p:txBody>
              <a:bodyPr wrap="square" rtlCol="0">
                <a:spAutoFit/>
              </a:bodyPr>
              <a:lstStyle/>
              <a:p>
                <a:r>
                  <a:rPr lang="en-US" altLang="zh-TW" dirty="0" smtClean="0"/>
                  <a:t>Robustness Measure</a:t>
                </a:r>
                <a:endParaRPr lang="zh-TW" altLang="en-US" dirty="0"/>
              </a:p>
            </p:txBody>
          </p:sp>
        </p:grpSp>
        <p:sp>
          <p:nvSpPr>
            <p:cNvPr id="29" name="向右箭號 28"/>
            <p:cNvSpPr/>
            <p:nvPr/>
          </p:nvSpPr>
          <p:spPr>
            <a:xfrm rot="1848569">
              <a:off x="2123728" y="4560657"/>
              <a:ext cx="720080" cy="432048"/>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grpSp>
      <p:grpSp>
        <p:nvGrpSpPr>
          <p:cNvPr id="43" name="群組 42"/>
          <p:cNvGrpSpPr/>
          <p:nvPr/>
        </p:nvGrpSpPr>
        <p:grpSpPr>
          <a:xfrm>
            <a:off x="4932040" y="3147692"/>
            <a:ext cx="2664296" cy="2729580"/>
            <a:chOff x="4932040" y="3147692"/>
            <a:chExt cx="2664296" cy="2729580"/>
          </a:xfrm>
        </p:grpSpPr>
        <p:sp>
          <p:nvSpPr>
            <p:cNvPr id="30" name="向右箭號 29"/>
            <p:cNvSpPr/>
            <p:nvPr/>
          </p:nvSpPr>
          <p:spPr>
            <a:xfrm rot="636828">
              <a:off x="4970418" y="3147692"/>
              <a:ext cx="720080" cy="432048"/>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31" name="向右箭號 30"/>
            <p:cNvSpPr/>
            <p:nvPr/>
          </p:nvSpPr>
          <p:spPr>
            <a:xfrm>
              <a:off x="4932040" y="3708967"/>
              <a:ext cx="720080" cy="432048"/>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32" name="向右箭號 31"/>
            <p:cNvSpPr/>
            <p:nvPr/>
          </p:nvSpPr>
          <p:spPr>
            <a:xfrm rot="19347060">
              <a:off x="4989105" y="4411870"/>
              <a:ext cx="720080" cy="432048"/>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grpSp>
          <p:nvGrpSpPr>
            <p:cNvPr id="33" name="群組 32"/>
            <p:cNvGrpSpPr/>
            <p:nvPr/>
          </p:nvGrpSpPr>
          <p:grpSpPr>
            <a:xfrm>
              <a:off x="5796136" y="3533593"/>
              <a:ext cx="1800200" cy="720080"/>
              <a:chOff x="179512" y="2564904"/>
              <a:chExt cx="1095774" cy="720080"/>
            </a:xfrm>
          </p:grpSpPr>
          <p:sp>
            <p:nvSpPr>
              <p:cNvPr id="34" name="流程圖: 程序 33"/>
              <p:cNvSpPr/>
              <p:nvPr/>
            </p:nvSpPr>
            <p:spPr>
              <a:xfrm>
                <a:off x="179512" y="2564904"/>
                <a:ext cx="1008112" cy="720080"/>
              </a:xfrm>
              <a:prstGeom prst="flowChart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35" name="文字方塊 34"/>
              <p:cNvSpPr txBox="1"/>
              <p:nvPr/>
            </p:nvSpPr>
            <p:spPr>
              <a:xfrm>
                <a:off x="251520" y="2564904"/>
                <a:ext cx="1023766" cy="646331"/>
              </a:xfrm>
              <a:prstGeom prst="rect">
                <a:avLst/>
              </a:prstGeom>
              <a:noFill/>
            </p:spPr>
            <p:txBody>
              <a:bodyPr wrap="square" rtlCol="0">
                <a:spAutoFit/>
              </a:bodyPr>
              <a:lstStyle/>
              <a:p>
                <a:r>
                  <a:rPr lang="en-US" altLang="zh-TW" dirty="0" smtClean="0"/>
                  <a:t>Compute </a:t>
                </a:r>
              </a:p>
              <a:p>
                <a:r>
                  <a:rPr lang="en-US" altLang="zh-TW" dirty="0" smtClean="0"/>
                  <a:t>Region</a:t>
                </a:r>
                <a:endParaRPr lang="zh-TW" altLang="en-US" dirty="0"/>
              </a:p>
            </p:txBody>
          </p:sp>
        </p:grpSp>
        <p:sp>
          <p:nvSpPr>
            <p:cNvPr id="36" name="向右箭號 35"/>
            <p:cNvSpPr/>
            <p:nvPr/>
          </p:nvSpPr>
          <p:spPr>
            <a:xfrm rot="1588542">
              <a:off x="4989105" y="5179463"/>
              <a:ext cx="720080" cy="432048"/>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grpSp>
          <p:nvGrpSpPr>
            <p:cNvPr id="37" name="群組 36"/>
            <p:cNvGrpSpPr/>
            <p:nvPr/>
          </p:nvGrpSpPr>
          <p:grpSpPr>
            <a:xfrm>
              <a:off x="5868144" y="5445224"/>
              <a:ext cx="1008112" cy="432048"/>
              <a:chOff x="179512" y="2564904"/>
              <a:chExt cx="742819" cy="432048"/>
            </a:xfrm>
          </p:grpSpPr>
          <p:sp>
            <p:nvSpPr>
              <p:cNvPr id="38" name="流程圖: 程序 37"/>
              <p:cNvSpPr/>
              <p:nvPr/>
            </p:nvSpPr>
            <p:spPr>
              <a:xfrm>
                <a:off x="179512" y="2564904"/>
                <a:ext cx="742819" cy="432048"/>
              </a:xfrm>
              <a:prstGeom prst="flowChartProces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39" name="文字方塊 38"/>
              <p:cNvSpPr txBox="1"/>
              <p:nvPr/>
            </p:nvSpPr>
            <p:spPr>
              <a:xfrm>
                <a:off x="251519" y="2564904"/>
                <a:ext cx="670812" cy="369332"/>
              </a:xfrm>
              <a:prstGeom prst="rect">
                <a:avLst/>
              </a:prstGeom>
              <a:noFill/>
            </p:spPr>
            <p:txBody>
              <a:bodyPr wrap="square" rtlCol="0">
                <a:spAutoFit/>
              </a:bodyPr>
              <a:lstStyle/>
              <a:p>
                <a:r>
                  <a:rPr lang="en-US" altLang="zh-TW" dirty="0" smtClean="0"/>
                  <a:t>unique</a:t>
                </a:r>
                <a:endParaRPr lang="zh-TW" altLang="en-US" dirty="0"/>
              </a:p>
            </p:txBody>
          </p:sp>
        </p:grpSp>
        <p:sp>
          <p:nvSpPr>
            <p:cNvPr id="40" name="上-下雙向箭號 39"/>
            <p:cNvSpPr/>
            <p:nvPr/>
          </p:nvSpPr>
          <p:spPr>
            <a:xfrm rot="1355130">
              <a:off x="6408333" y="4355298"/>
              <a:ext cx="480293" cy="1034030"/>
            </a:xfrm>
            <a:prstGeom prst="up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02004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1000" fill="hold"/>
                                        <p:tgtEl>
                                          <p:spTgt spid="42"/>
                                        </p:tgtEl>
                                        <p:attrNameLst>
                                          <p:attrName>ppt_w</p:attrName>
                                        </p:attrNameLst>
                                      </p:cBhvr>
                                      <p:tavLst>
                                        <p:tav tm="0">
                                          <p:val>
                                            <p:fltVal val="0"/>
                                          </p:val>
                                        </p:tav>
                                        <p:tav tm="100000">
                                          <p:val>
                                            <p:strVal val="#ppt_w"/>
                                          </p:val>
                                        </p:tav>
                                      </p:tavLst>
                                    </p:anim>
                                    <p:anim calcmode="lin" valueType="num">
                                      <p:cBhvr>
                                        <p:cTn id="20" dur="1000" fill="hold"/>
                                        <p:tgtEl>
                                          <p:spTgt spid="42"/>
                                        </p:tgtEl>
                                        <p:attrNameLst>
                                          <p:attrName>ppt_h</p:attrName>
                                        </p:attrNameLst>
                                      </p:cBhvr>
                                      <p:tavLst>
                                        <p:tav tm="0">
                                          <p:val>
                                            <p:fltVal val="0"/>
                                          </p:val>
                                        </p:tav>
                                        <p:tav tm="100000">
                                          <p:val>
                                            <p:strVal val="#ppt_h"/>
                                          </p:val>
                                        </p:tav>
                                      </p:tavLst>
                                    </p:anim>
                                    <p:anim calcmode="lin" valueType="num">
                                      <p:cBhvr>
                                        <p:cTn id="21" dur="1000" fill="hold"/>
                                        <p:tgtEl>
                                          <p:spTgt spid="42"/>
                                        </p:tgtEl>
                                        <p:attrNameLst>
                                          <p:attrName>style.rotation</p:attrName>
                                        </p:attrNameLst>
                                      </p:cBhvr>
                                      <p:tavLst>
                                        <p:tav tm="0">
                                          <p:val>
                                            <p:fltVal val="90"/>
                                          </p:val>
                                        </p:tav>
                                        <p:tav tm="100000">
                                          <p:val>
                                            <p:fltVal val="0"/>
                                          </p:val>
                                        </p:tav>
                                      </p:tavLst>
                                    </p:anim>
                                    <p:animEffect transition="in" filter="fade">
                                      <p:cBhvr>
                                        <p:cTn id="22" dur="10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80">
                                          <p:stCondLst>
                                            <p:cond delay="0"/>
                                          </p:stCondLst>
                                        </p:cTn>
                                        <p:tgtEl>
                                          <p:spTgt spid="43"/>
                                        </p:tgtEl>
                                      </p:cBhvr>
                                    </p:animEffect>
                                    <p:anim calcmode="lin" valueType="num">
                                      <p:cBhvr>
                                        <p:cTn id="28"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3" dur="26">
                                          <p:stCondLst>
                                            <p:cond delay="650"/>
                                          </p:stCondLst>
                                        </p:cTn>
                                        <p:tgtEl>
                                          <p:spTgt spid="43"/>
                                        </p:tgtEl>
                                      </p:cBhvr>
                                      <p:to x="100000" y="60000"/>
                                    </p:animScale>
                                    <p:animScale>
                                      <p:cBhvr>
                                        <p:cTn id="34" dur="166" decel="50000">
                                          <p:stCondLst>
                                            <p:cond delay="676"/>
                                          </p:stCondLst>
                                        </p:cTn>
                                        <p:tgtEl>
                                          <p:spTgt spid="43"/>
                                        </p:tgtEl>
                                      </p:cBhvr>
                                      <p:to x="100000" y="100000"/>
                                    </p:animScale>
                                    <p:animScale>
                                      <p:cBhvr>
                                        <p:cTn id="35" dur="26">
                                          <p:stCondLst>
                                            <p:cond delay="1312"/>
                                          </p:stCondLst>
                                        </p:cTn>
                                        <p:tgtEl>
                                          <p:spTgt spid="43"/>
                                        </p:tgtEl>
                                      </p:cBhvr>
                                      <p:to x="100000" y="80000"/>
                                    </p:animScale>
                                    <p:animScale>
                                      <p:cBhvr>
                                        <p:cTn id="36" dur="166" decel="50000">
                                          <p:stCondLst>
                                            <p:cond delay="1338"/>
                                          </p:stCondLst>
                                        </p:cTn>
                                        <p:tgtEl>
                                          <p:spTgt spid="43"/>
                                        </p:tgtEl>
                                      </p:cBhvr>
                                      <p:to x="100000" y="100000"/>
                                    </p:animScale>
                                    <p:animScale>
                                      <p:cBhvr>
                                        <p:cTn id="37" dur="26">
                                          <p:stCondLst>
                                            <p:cond delay="1642"/>
                                          </p:stCondLst>
                                        </p:cTn>
                                        <p:tgtEl>
                                          <p:spTgt spid="43"/>
                                        </p:tgtEl>
                                      </p:cBhvr>
                                      <p:to x="100000" y="90000"/>
                                    </p:animScale>
                                    <p:animScale>
                                      <p:cBhvr>
                                        <p:cTn id="38" dur="166" decel="50000">
                                          <p:stCondLst>
                                            <p:cond delay="1668"/>
                                          </p:stCondLst>
                                        </p:cTn>
                                        <p:tgtEl>
                                          <p:spTgt spid="43"/>
                                        </p:tgtEl>
                                      </p:cBhvr>
                                      <p:to x="100000" y="100000"/>
                                    </p:animScale>
                                    <p:animScale>
                                      <p:cBhvr>
                                        <p:cTn id="39" dur="26">
                                          <p:stCondLst>
                                            <p:cond delay="1808"/>
                                          </p:stCondLst>
                                        </p:cTn>
                                        <p:tgtEl>
                                          <p:spTgt spid="43"/>
                                        </p:tgtEl>
                                      </p:cBhvr>
                                      <p:to x="100000" y="95000"/>
                                    </p:animScale>
                                    <p:animScale>
                                      <p:cBhvr>
                                        <p:cTn id="40" dur="166" decel="50000">
                                          <p:stCondLst>
                                            <p:cond delay="1834"/>
                                          </p:stCondLst>
                                        </p:cTn>
                                        <p:tgtEl>
                                          <p:spTgt spid="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Dynamic-programming Method</a:t>
            </a:r>
            <a:endParaRPr lang="zh-TW" altLang="en-US" b="1" dirty="0"/>
          </a:p>
        </p:txBody>
      </p:sp>
      <p:grpSp>
        <p:nvGrpSpPr>
          <p:cNvPr id="4" name="群組 3"/>
          <p:cNvGrpSpPr/>
          <p:nvPr/>
        </p:nvGrpSpPr>
        <p:grpSpPr>
          <a:xfrm>
            <a:off x="1511660" y="1484784"/>
            <a:ext cx="5760640" cy="4905255"/>
            <a:chOff x="1691680" y="1463192"/>
            <a:chExt cx="5760640" cy="4905255"/>
          </a:xfrm>
        </p:grpSpPr>
        <p:sp>
          <p:nvSpPr>
            <p:cNvPr id="5" name="矩形 4"/>
            <p:cNvSpPr/>
            <p:nvPr/>
          </p:nvSpPr>
          <p:spPr>
            <a:xfrm>
              <a:off x="2195736" y="1988840"/>
              <a:ext cx="4968552" cy="3888432"/>
            </a:xfrm>
            <a:prstGeom prst="rect">
              <a:avLst/>
            </a:prstGeom>
            <a:no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6" name="文字方塊 5"/>
            <p:cNvSpPr txBox="1"/>
            <p:nvPr/>
          </p:nvSpPr>
          <p:spPr>
            <a:xfrm>
              <a:off x="1691680" y="1463192"/>
              <a:ext cx="324036" cy="584775"/>
            </a:xfrm>
            <a:prstGeom prst="rect">
              <a:avLst/>
            </a:prstGeom>
            <a:noFill/>
          </p:spPr>
          <p:txBody>
            <a:bodyPr wrap="square" rtlCol="0">
              <a:spAutoFit/>
            </a:bodyPr>
            <a:lstStyle/>
            <a:p>
              <a:r>
                <a:rPr lang="en-US" altLang="zh-TW" sz="3200" dirty="0" smtClean="0"/>
                <a:t>0</a:t>
              </a:r>
              <a:endParaRPr lang="zh-TW" altLang="en-US" sz="3200" dirty="0"/>
            </a:p>
          </p:txBody>
        </p:sp>
        <p:sp>
          <p:nvSpPr>
            <p:cNvPr id="7" name="文字方塊 6"/>
            <p:cNvSpPr txBox="1"/>
            <p:nvPr/>
          </p:nvSpPr>
          <p:spPr>
            <a:xfrm>
              <a:off x="1691680" y="5783672"/>
              <a:ext cx="324036" cy="584775"/>
            </a:xfrm>
            <a:prstGeom prst="rect">
              <a:avLst/>
            </a:prstGeom>
            <a:noFill/>
          </p:spPr>
          <p:txBody>
            <a:bodyPr wrap="square" rtlCol="0">
              <a:spAutoFit/>
            </a:bodyPr>
            <a:lstStyle/>
            <a:p>
              <a:r>
                <a:rPr lang="en-US" altLang="zh-TW" sz="3200" dirty="0"/>
                <a:t>M</a:t>
              </a:r>
              <a:endParaRPr lang="zh-TW" altLang="en-US" sz="3200" dirty="0"/>
            </a:p>
          </p:txBody>
        </p:sp>
        <p:sp>
          <p:nvSpPr>
            <p:cNvPr id="8" name="文字方塊 7"/>
            <p:cNvSpPr txBox="1"/>
            <p:nvPr/>
          </p:nvSpPr>
          <p:spPr>
            <a:xfrm>
              <a:off x="7128284" y="1463192"/>
              <a:ext cx="324036" cy="584775"/>
            </a:xfrm>
            <a:prstGeom prst="rect">
              <a:avLst/>
            </a:prstGeom>
            <a:noFill/>
          </p:spPr>
          <p:txBody>
            <a:bodyPr wrap="square" rtlCol="0">
              <a:spAutoFit/>
            </a:bodyPr>
            <a:lstStyle/>
            <a:p>
              <a:r>
                <a:rPr lang="en-US" altLang="zh-TW" sz="3200" dirty="0"/>
                <a:t>N</a:t>
              </a:r>
              <a:endParaRPr lang="zh-TW" altLang="en-US" sz="3200" dirty="0"/>
            </a:p>
          </p:txBody>
        </p:sp>
      </p:grpSp>
      <p:sp>
        <p:nvSpPr>
          <p:cNvPr id="10" name="橢圓 9"/>
          <p:cNvSpPr/>
          <p:nvPr/>
        </p:nvSpPr>
        <p:spPr>
          <a:xfrm>
            <a:off x="4686558" y="3881795"/>
            <a:ext cx="497510" cy="44514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pSp>
        <p:nvGrpSpPr>
          <p:cNvPr id="3" name="群組 2"/>
          <p:cNvGrpSpPr/>
          <p:nvPr/>
        </p:nvGrpSpPr>
        <p:grpSpPr>
          <a:xfrm>
            <a:off x="3815916" y="3102799"/>
            <a:ext cx="1368152" cy="1224136"/>
            <a:chOff x="3815916" y="3102799"/>
            <a:chExt cx="1368152" cy="1224136"/>
          </a:xfrm>
        </p:grpSpPr>
        <p:sp>
          <p:nvSpPr>
            <p:cNvPr id="11" name="橢圓 10"/>
            <p:cNvSpPr/>
            <p:nvPr/>
          </p:nvSpPr>
          <p:spPr>
            <a:xfrm>
              <a:off x="4686558" y="3102799"/>
              <a:ext cx="497510" cy="44514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2" name="橢圓 11"/>
            <p:cNvSpPr/>
            <p:nvPr/>
          </p:nvSpPr>
          <p:spPr>
            <a:xfrm>
              <a:off x="3815916" y="3881795"/>
              <a:ext cx="497510" cy="44514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3" name="橢圓 12"/>
            <p:cNvSpPr/>
            <p:nvPr/>
          </p:nvSpPr>
          <p:spPr>
            <a:xfrm>
              <a:off x="3815916" y="3102799"/>
              <a:ext cx="497510" cy="44514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15" name="直線單箭頭接點 14"/>
            <p:cNvCxnSpPr>
              <a:stCxn id="11" idx="4"/>
              <a:endCxn id="10" idx="0"/>
            </p:cNvCxnSpPr>
            <p:nvPr/>
          </p:nvCxnSpPr>
          <p:spPr>
            <a:xfrm>
              <a:off x="4935313" y="3547939"/>
              <a:ext cx="0" cy="3338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8" name="直線單箭頭接點 17"/>
            <p:cNvCxnSpPr>
              <a:stCxn id="12" idx="6"/>
              <a:endCxn id="10" idx="2"/>
            </p:cNvCxnSpPr>
            <p:nvPr/>
          </p:nvCxnSpPr>
          <p:spPr>
            <a:xfrm>
              <a:off x="4313426" y="4104365"/>
              <a:ext cx="37313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直線單箭頭接點 20"/>
            <p:cNvCxnSpPr>
              <a:stCxn id="13" idx="5"/>
              <a:endCxn id="10" idx="1"/>
            </p:cNvCxnSpPr>
            <p:nvPr/>
          </p:nvCxnSpPr>
          <p:spPr>
            <a:xfrm>
              <a:off x="4240568" y="3482751"/>
              <a:ext cx="518849" cy="46423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sp>
        <p:nvSpPr>
          <p:cNvPr id="25" name="文字方塊 24"/>
          <p:cNvSpPr txBox="1"/>
          <p:nvPr/>
        </p:nvSpPr>
        <p:spPr>
          <a:xfrm>
            <a:off x="5292080" y="3852337"/>
            <a:ext cx="1296144" cy="584775"/>
          </a:xfrm>
          <a:prstGeom prst="rect">
            <a:avLst/>
          </a:prstGeom>
          <a:noFill/>
        </p:spPr>
        <p:txBody>
          <a:bodyPr wrap="square" rtlCol="0">
            <a:spAutoFit/>
          </a:bodyPr>
          <a:lstStyle/>
          <a:p>
            <a:r>
              <a:rPr lang="en-US" altLang="zh-TW" sz="3200" dirty="0" smtClean="0"/>
              <a:t>(i, j)</a:t>
            </a:r>
            <a:endParaRPr lang="zh-TW" altLang="en-US" sz="3200" dirty="0"/>
          </a:p>
        </p:txBody>
      </p:sp>
      <p:sp>
        <p:nvSpPr>
          <p:cNvPr id="26" name="文字方塊 25"/>
          <p:cNvSpPr txBox="1"/>
          <p:nvPr/>
        </p:nvSpPr>
        <p:spPr>
          <a:xfrm>
            <a:off x="5292080" y="3026436"/>
            <a:ext cx="1296144" cy="584775"/>
          </a:xfrm>
          <a:prstGeom prst="rect">
            <a:avLst/>
          </a:prstGeom>
          <a:noFill/>
        </p:spPr>
        <p:txBody>
          <a:bodyPr wrap="square" rtlCol="0">
            <a:spAutoFit/>
          </a:bodyPr>
          <a:lstStyle/>
          <a:p>
            <a:r>
              <a:rPr lang="en-US" altLang="zh-TW" sz="3200" dirty="0" smtClean="0"/>
              <a:t>(i-1, j)</a:t>
            </a:r>
            <a:endParaRPr lang="zh-TW" altLang="en-US" sz="3200" dirty="0"/>
          </a:p>
        </p:txBody>
      </p:sp>
      <p:sp>
        <p:nvSpPr>
          <p:cNvPr id="27" name="文字方塊 26"/>
          <p:cNvSpPr txBox="1"/>
          <p:nvPr/>
        </p:nvSpPr>
        <p:spPr>
          <a:xfrm>
            <a:off x="2591780" y="3852337"/>
            <a:ext cx="1296144" cy="584775"/>
          </a:xfrm>
          <a:prstGeom prst="rect">
            <a:avLst/>
          </a:prstGeom>
          <a:noFill/>
        </p:spPr>
        <p:txBody>
          <a:bodyPr wrap="square" rtlCol="0">
            <a:spAutoFit/>
          </a:bodyPr>
          <a:lstStyle/>
          <a:p>
            <a:r>
              <a:rPr lang="en-US" altLang="zh-TW" sz="3200" dirty="0" smtClean="0"/>
              <a:t>(i, j-1)</a:t>
            </a:r>
            <a:endParaRPr lang="zh-TW" altLang="en-US" sz="3200" dirty="0"/>
          </a:p>
        </p:txBody>
      </p:sp>
      <p:sp>
        <p:nvSpPr>
          <p:cNvPr id="28" name="文字方塊 27"/>
          <p:cNvSpPr txBox="1"/>
          <p:nvPr/>
        </p:nvSpPr>
        <p:spPr>
          <a:xfrm>
            <a:off x="2447764" y="3026436"/>
            <a:ext cx="1584176" cy="584775"/>
          </a:xfrm>
          <a:prstGeom prst="rect">
            <a:avLst/>
          </a:prstGeom>
          <a:noFill/>
        </p:spPr>
        <p:txBody>
          <a:bodyPr wrap="square" rtlCol="0">
            <a:spAutoFit/>
          </a:bodyPr>
          <a:lstStyle/>
          <a:p>
            <a:r>
              <a:rPr lang="en-US" altLang="zh-TW" sz="3200" dirty="0" smtClean="0"/>
              <a:t>(i-1, j-1)</a:t>
            </a:r>
            <a:endParaRPr lang="zh-TW" altLang="en-US" sz="3200" dirty="0"/>
          </a:p>
        </p:txBody>
      </p:sp>
      <p:sp>
        <p:nvSpPr>
          <p:cNvPr id="14" name="投影片編號版面配置區 13"/>
          <p:cNvSpPr>
            <a:spLocks noGrp="1"/>
          </p:cNvSpPr>
          <p:nvPr>
            <p:ph type="sldNum" sz="quarter" idx="15"/>
          </p:nvPr>
        </p:nvSpPr>
        <p:spPr/>
        <p:txBody>
          <a:bodyPr/>
          <a:lstStyle/>
          <a:p>
            <a:fld id="{DD6866B0-8155-4327-A208-A0391C6B85F1}" type="slidenum">
              <a:rPr lang="zh-TW" altLang="en-US" smtClean="0"/>
              <a:t>14</a:t>
            </a:fld>
            <a:endParaRPr lang="zh-TW" altLang="en-US"/>
          </a:p>
        </p:txBody>
      </p:sp>
    </p:spTree>
    <p:extLst>
      <p:ext uri="{BB962C8B-B14F-4D97-AF65-F5344CB8AC3E}">
        <p14:creationId xmlns:p14="http://schemas.microsoft.com/office/powerpoint/2010/main" val="242687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5"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Dynamic-programming Method</a:t>
            </a:r>
            <a:endParaRPr lang="zh-TW" altLang="en-US" b="1" dirty="0"/>
          </a:p>
        </p:txBody>
      </p:sp>
      <mc:AlternateContent xmlns:mc="http://schemas.openxmlformats.org/markup-compatibility/2006" xmlns:a14="http://schemas.microsoft.com/office/drawing/2010/main">
        <mc:Choice Requires="a14">
          <p:sp>
            <p:nvSpPr>
              <p:cNvPr id="3" name="內容版面配置區 2"/>
              <p:cNvSpPr>
                <a:spLocks noGrp="1"/>
              </p:cNvSpPr>
              <p:nvPr>
                <p:ph sz="quarter" idx="1"/>
              </p:nvPr>
            </p:nvSpPr>
            <p:spPr/>
            <p:txBody>
              <a:bodyPr/>
              <a:lstStyle/>
              <a:p>
                <a:r>
                  <a:rPr lang="en-US" altLang="zh-TW" dirty="0" smtClean="0"/>
                  <a:t>Time complexity</a:t>
                </a:r>
              </a:p>
              <a:p>
                <a:pPr lvl="1"/>
                <a14:m>
                  <m:oMath xmlns:m="http://schemas.openxmlformats.org/officeDocument/2006/math">
                    <m:r>
                      <a:rPr lang="en-US" altLang="zh-TW" b="0" i="1" smtClean="0">
                        <a:latin typeface="Cambria Math"/>
                      </a:rPr>
                      <m:t>𝑂</m:t>
                    </m:r>
                    <m:r>
                      <a:rPr lang="en-US" altLang="zh-TW" b="0" i="1" smtClean="0">
                        <a:latin typeface="Cambria Math"/>
                      </a:rPr>
                      <m:t>(</m:t>
                    </m:r>
                    <m:r>
                      <a:rPr lang="en-US" altLang="zh-TW" b="0" i="1" smtClean="0">
                        <a:latin typeface="Cambria Math"/>
                      </a:rPr>
                      <m:t>𝑀𝑁</m:t>
                    </m:r>
                    <m:r>
                      <a:rPr lang="en-US" altLang="zh-TW" b="0" i="1" smtClean="0">
                        <a:latin typeface="Cambria Math"/>
                      </a:rPr>
                      <m:t>)</m:t>
                    </m:r>
                  </m:oMath>
                </a14:m>
                <a:endParaRPr lang="en-US" altLang="zh-TW" dirty="0" smtClean="0"/>
              </a:p>
              <a:p>
                <a:pPr lvl="1"/>
                <a:endParaRPr lang="en-US" altLang="zh-TW" dirty="0" smtClean="0"/>
              </a:p>
              <a:p>
                <a:r>
                  <a:rPr lang="en-US" altLang="zh-TW" dirty="0" smtClean="0"/>
                  <a:t>Space complexity</a:t>
                </a:r>
              </a:p>
              <a:p>
                <a:pPr lvl="1"/>
                <a14:m>
                  <m:oMath xmlns:m="http://schemas.openxmlformats.org/officeDocument/2006/math">
                    <m:r>
                      <a:rPr lang="en-US" altLang="zh-TW" i="1">
                        <a:latin typeface="Cambria Math"/>
                      </a:rPr>
                      <m:t>𝑂</m:t>
                    </m:r>
                    <m:r>
                      <a:rPr lang="en-US" altLang="zh-TW" i="1">
                        <a:latin typeface="Cambria Math"/>
                      </a:rPr>
                      <m:t>(</m:t>
                    </m:r>
                    <m:r>
                      <a:rPr lang="en-US" altLang="zh-TW" b="0" i="1" smtClean="0">
                        <a:latin typeface="Cambria Math"/>
                      </a:rPr>
                      <m:t>𝑀𝑁</m:t>
                    </m:r>
                    <m:r>
                      <a:rPr lang="en-US" altLang="zh-TW" i="1">
                        <a:latin typeface="Cambria Math"/>
                      </a:rPr>
                      <m:t>)</m:t>
                    </m:r>
                  </m:oMath>
                </a14:m>
                <a:endParaRPr lang="en-US" altLang="zh-TW" dirty="0"/>
              </a:p>
            </p:txBody>
          </p:sp>
        </mc:Choice>
        <mc:Fallback xmlns="">
          <p:sp>
            <p:nvSpPr>
              <p:cNvPr id="3" name="內容版面配置區 2"/>
              <p:cNvSpPr>
                <a:spLocks noGrp="1" noRot="1" noChangeAspect="1" noMove="1" noResize="1" noEditPoints="1" noAdjustHandles="1" noChangeArrowheads="1" noChangeShapeType="1" noTextEdit="1"/>
              </p:cNvSpPr>
              <p:nvPr>
                <p:ph sz="quarter" idx="1"/>
              </p:nvPr>
            </p:nvSpPr>
            <p:spPr>
              <a:blipFill rotWithShape="1">
                <a:blip r:embed="rId2"/>
                <a:stretch>
                  <a:fillRect l="-815" t="-1200"/>
                </a:stretch>
              </a:blipFill>
            </p:spPr>
            <p:txBody>
              <a:bodyPr/>
              <a:lstStyle/>
              <a:p>
                <a:r>
                  <a:rPr lang="zh-TW" altLang="en-US">
                    <a:noFill/>
                  </a:rPr>
                  <a:t> </a:t>
                </a:r>
              </a:p>
            </p:txBody>
          </p:sp>
        </mc:Fallback>
      </mc:AlternateContent>
      <p:sp>
        <p:nvSpPr>
          <p:cNvPr id="6" name="投影片編號版面配置區 5"/>
          <p:cNvSpPr>
            <a:spLocks noGrp="1"/>
          </p:cNvSpPr>
          <p:nvPr>
            <p:ph type="sldNum" sz="quarter" idx="15"/>
          </p:nvPr>
        </p:nvSpPr>
        <p:spPr/>
        <p:txBody>
          <a:bodyPr/>
          <a:lstStyle/>
          <a:p>
            <a:fld id="{DD6866B0-8155-4327-A208-A0391C6B85F1}" type="slidenum">
              <a:rPr lang="zh-TW" altLang="en-US" smtClean="0"/>
              <a:t>15</a:t>
            </a:fld>
            <a:endParaRPr lang="zh-TW" altLang="en-US"/>
          </a:p>
        </p:txBody>
      </p:sp>
    </p:spTree>
    <p:extLst>
      <p:ext uri="{BB962C8B-B14F-4D97-AF65-F5344CB8AC3E}">
        <p14:creationId xmlns:p14="http://schemas.microsoft.com/office/powerpoint/2010/main" val="245598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標題 1"/>
          <p:cNvSpPr>
            <a:spLocks noGrp="1"/>
          </p:cNvSpPr>
          <p:nvPr>
            <p:ph type="title"/>
          </p:nvPr>
        </p:nvSpPr>
        <p:spPr/>
        <p:txBody>
          <a:bodyPr/>
          <a:lstStyle/>
          <a:p>
            <a:pPr eaLnBrk="1" hangingPunct="1"/>
            <a:r>
              <a:rPr lang="en-US" altLang="zh-TW" b="1" dirty="0" smtClean="0"/>
              <a:t>Affine Gap Penalties</a:t>
            </a:r>
            <a:endParaRPr lang="zh-TW" altLang="en-US" b="1" dirty="0" smtClean="0"/>
          </a:p>
        </p:txBody>
      </p:sp>
      <mc:AlternateContent xmlns:mc="http://schemas.openxmlformats.org/markup-compatibility/2006" xmlns:a14="http://schemas.microsoft.com/office/drawing/2010/main">
        <mc:Choice Requires="a14">
          <p:sp>
            <p:nvSpPr>
              <p:cNvPr id="3" name="內容版面配置區 2"/>
              <p:cNvSpPr>
                <a:spLocks noGrp="1"/>
              </p:cNvSpPr>
              <p:nvPr>
                <p:ph sz="quarter" idx="1"/>
              </p:nvPr>
            </p:nvSpPr>
            <p:spPr/>
            <p:txBody>
              <a:bodyPr/>
              <a:lstStyle/>
              <a:p>
                <a:r>
                  <a:rPr lang="en-US" altLang="zh-TW" dirty="0" smtClean="0"/>
                  <a:t>Myers and Miller (1989)</a:t>
                </a:r>
              </a:p>
              <a:p>
                <a:r>
                  <a:rPr lang="en-US" altLang="zh-TW" dirty="0" smtClean="0"/>
                  <a:t>Each gap is accessed with an additional penalty.</a:t>
                </a:r>
              </a:p>
              <a:p>
                <a:r>
                  <a:rPr lang="en-US" altLang="zh-TW" dirty="0" smtClean="0"/>
                  <a:t>Compute the highest score path from </a:t>
                </a:r>
                <a14:m>
                  <m:oMath xmlns:m="http://schemas.openxmlformats.org/officeDocument/2006/math">
                    <m:sSub>
                      <m:sSubPr>
                        <m:ctrlPr>
                          <a:rPr lang="en-US" altLang="zh-TW" i="1" smtClean="0">
                            <a:latin typeface="Cambria Math"/>
                          </a:rPr>
                        </m:ctrlPr>
                      </m:sSubPr>
                      <m:e>
                        <m:r>
                          <a:rPr lang="en-US" altLang="zh-TW" b="0" i="1" smtClean="0">
                            <a:latin typeface="Cambria Math"/>
                          </a:rPr>
                          <m:t>(0, 0)</m:t>
                        </m:r>
                      </m:e>
                      <m:sub>
                        <m:r>
                          <a:rPr lang="en-US" altLang="zh-TW" b="0" i="1" smtClean="0">
                            <a:latin typeface="Cambria Math"/>
                          </a:rPr>
                          <m:t>𝑠</m:t>
                        </m:r>
                      </m:sub>
                    </m:sSub>
                  </m:oMath>
                </a14:m>
                <a:r>
                  <a:rPr lang="en-US" altLang="zh-TW" dirty="0" smtClean="0"/>
                  <a:t> to </a:t>
                </a:r>
                <a14:m>
                  <m:oMath xmlns:m="http://schemas.openxmlformats.org/officeDocument/2006/math">
                    <m:sSub>
                      <m:sSubPr>
                        <m:ctrlPr>
                          <a:rPr lang="en-US" altLang="zh-TW" i="1" smtClean="0">
                            <a:latin typeface="Cambria Math"/>
                          </a:rPr>
                        </m:ctrlPr>
                      </m:sSubPr>
                      <m:e>
                        <m:r>
                          <a:rPr lang="en-US" altLang="zh-TW" b="0" i="1" smtClean="0">
                            <a:latin typeface="Cambria Math"/>
                          </a:rPr>
                          <m:t>(</m:t>
                        </m:r>
                        <m:r>
                          <a:rPr lang="en-US" altLang="zh-TW" b="0" i="1" smtClean="0">
                            <a:latin typeface="Cambria Math"/>
                          </a:rPr>
                          <m:t>𝑀</m:t>
                        </m:r>
                        <m:r>
                          <a:rPr lang="en-US" altLang="zh-TW" b="0" i="1" smtClean="0">
                            <a:latin typeface="Cambria Math"/>
                          </a:rPr>
                          <m:t>, </m:t>
                        </m:r>
                        <m:r>
                          <a:rPr lang="en-US" altLang="zh-TW" b="0" i="1" smtClean="0">
                            <a:latin typeface="Cambria Math"/>
                          </a:rPr>
                          <m:t>𝑁</m:t>
                        </m:r>
                        <m:r>
                          <a:rPr lang="en-US" altLang="zh-TW" b="0" i="1" smtClean="0">
                            <a:latin typeface="Cambria Math"/>
                          </a:rPr>
                          <m:t>)</m:t>
                        </m:r>
                      </m:e>
                      <m:sub>
                        <m:r>
                          <a:rPr lang="en-US" altLang="zh-TW" b="0" i="1" smtClean="0">
                            <a:latin typeface="Cambria Math"/>
                          </a:rPr>
                          <m:t>𝑠</m:t>
                        </m:r>
                      </m:sub>
                    </m:sSub>
                  </m:oMath>
                </a14:m>
                <a:r>
                  <a:rPr lang="en-US" altLang="zh-TW" dirty="0" smtClean="0"/>
                  <a:t>.</a:t>
                </a:r>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sz="quarter" idx="1"/>
              </p:nvPr>
            </p:nvSpPr>
            <p:spPr>
              <a:blipFill rotWithShape="1">
                <a:blip r:embed="rId3"/>
                <a:stretch>
                  <a:fillRect l="-815" t="-1200"/>
                </a:stretch>
              </a:blipFill>
            </p:spPr>
            <p:txBody>
              <a:bodyPr/>
              <a:lstStyle/>
              <a:p>
                <a:r>
                  <a:rPr lang="zh-TW" altLang="en-US">
                    <a:noFill/>
                  </a:rPr>
                  <a:t> </a:t>
                </a:r>
              </a:p>
            </p:txBody>
          </p:sp>
        </mc:Fallback>
      </mc:AlternateContent>
      <p:sp>
        <p:nvSpPr>
          <p:cNvPr id="5" name="投影片編號版面配置區 4"/>
          <p:cNvSpPr>
            <a:spLocks noGrp="1"/>
          </p:cNvSpPr>
          <p:nvPr>
            <p:ph type="sldNum" sz="quarter" idx="15"/>
          </p:nvPr>
        </p:nvSpPr>
        <p:spPr/>
        <p:txBody>
          <a:bodyPr/>
          <a:lstStyle/>
          <a:p>
            <a:fld id="{DD6866B0-8155-4327-A208-A0391C6B85F1}" type="slidenum">
              <a:rPr lang="zh-TW" altLang="en-US" smtClean="0"/>
              <a:t>16</a:t>
            </a:fld>
            <a:endParaRPr lang="zh-TW" altLang="en-US"/>
          </a:p>
        </p:txBody>
      </p:sp>
    </p:spTree>
    <p:extLst>
      <p:ext uri="{BB962C8B-B14F-4D97-AF65-F5344CB8AC3E}">
        <p14:creationId xmlns:p14="http://schemas.microsoft.com/office/powerpoint/2010/main" val="3590044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群組 15"/>
          <p:cNvGrpSpPr/>
          <p:nvPr/>
        </p:nvGrpSpPr>
        <p:grpSpPr>
          <a:xfrm>
            <a:off x="5724128" y="2348880"/>
            <a:ext cx="3240360" cy="3689830"/>
            <a:chOff x="5724128" y="2348880"/>
            <a:chExt cx="3240360" cy="3689830"/>
          </a:xfrm>
        </p:grpSpPr>
        <p:grpSp>
          <p:nvGrpSpPr>
            <p:cNvPr id="12" name="群組 11"/>
            <p:cNvGrpSpPr/>
            <p:nvPr/>
          </p:nvGrpSpPr>
          <p:grpSpPr>
            <a:xfrm>
              <a:off x="5724128" y="3005663"/>
              <a:ext cx="2952328" cy="2504228"/>
              <a:chOff x="5580112" y="3861048"/>
              <a:chExt cx="2952328" cy="2504228"/>
            </a:xfrm>
          </p:grpSpPr>
          <p:sp>
            <p:nvSpPr>
              <p:cNvPr id="8" name="橢圓 7"/>
              <p:cNvSpPr/>
              <p:nvPr/>
            </p:nvSpPr>
            <p:spPr>
              <a:xfrm>
                <a:off x="7230031" y="3861048"/>
                <a:ext cx="1302409" cy="11095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9" name="橢圓 8"/>
              <p:cNvSpPr/>
              <p:nvPr/>
            </p:nvSpPr>
            <p:spPr>
              <a:xfrm>
                <a:off x="7230031" y="5255736"/>
                <a:ext cx="1302409" cy="11095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0" name="橢圓 9"/>
              <p:cNvSpPr/>
              <p:nvPr/>
            </p:nvSpPr>
            <p:spPr>
              <a:xfrm>
                <a:off x="5580112" y="5255736"/>
                <a:ext cx="1302409" cy="11095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1" name="橢圓 10"/>
              <p:cNvSpPr/>
              <p:nvPr/>
            </p:nvSpPr>
            <p:spPr>
              <a:xfrm>
                <a:off x="5580112" y="3861048"/>
                <a:ext cx="1302409" cy="11095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pSp>
        <p:sp>
          <p:nvSpPr>
            <p:cNvPr id="14" name="橢圓 13"/>
            <p:cNvSpPr/>
            <p:nvPr/>
          </p:nvSpPr>
          <p:spPr>
            <a:xfrm>
              <a:off x="8100392" y="4580355"/>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smtClean="0"/>
                <a:t>D</a:t>
              </a:r>
              <a:endParaRPr lang="zh-TW" altLang="en-US" dirty="0"/>
            </a:p>
          </p:txBody>
        </p:sp>
        <p:sp>
          <p:nvSpPr>
            <p:cNvPr id="15" name="橢圓 14"/>
            <p:cNvSpPr/>
            <p:nvPr/>
          </p:nvSpPr>
          <p:spPr>
            <a:xfrm>
              <a:off x="8100392" y="3149679"/>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smtClean="0"/>
                <a:t>D</a:t>
              </a:r>
              <a:endParaRPr lang="zh-TW" altLang="en-US" dirty="0"/>
            </a:p>
          </p:txBody>
        </p:sp>
        <p:sp>
          <p:nvSpPr>
            <p:cNvPr id="20" name="橢圓 19"/>
            <p:cNvSpPr/>
            <p:nvPr/>
          </p:nvSpPr>
          <p:spPr>
            <a:xfrm>
              <a:off x="6426078" y="4580355"/>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smtClean="0"/>
                <a:t>D</a:t>
              </a:r>
              <a:endParaRPr lang="zh-TW" altLang="en-US" dirty="0"/>
            </a:p>
          </p:txBody>
        </p:sp>
        <p:sp>
          <p:nvSpPr>
            <p:cNvPr id="21" name="橢圓 20"/>
            <p:cNvSpPr/>
            <p:nvPr/>
          </p:nvSpPr>
          <p:spPr>
            <a:xfrm>
              <a:off x="6426078" y="3149679"/>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smtClean="0"/>
                <a:t>D</a:t>
              </a:r>
              <a:endParaRPr lang="zh-TW" altLang="en-US" dirty="0"/>
            </a:p>
          </p:txBody>
        </p:sp>
        <p:sp>
          <p:nvSpPr>
            <p:cNvPr id="22" name="橢圓 21"/>
            <p:cNvSpPr/>
            <p:nvPr/>
          </p:nvSpPr>
          <p:spPr>
            <a:xfrm>
              <a:off x="8100392" y="5084411"/>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S</a:t>
              </a:r>
              <a:endParaRPr lang="zh-TW" altLang="en-US" dirty="0"/>
            </a:p>
          </p:txBody>
        </p:sp>
        <p:sp>
          <p:nvSpPr>
            <p:cNvPr id="23" name="橢圓 22"/>
            <p:cNvSpPr/>
            <p:nvPr/>
          </p:nvSpPr>
          <p:spPr>
            <a:xfrm>
              <a:off x="8100392" y="3653735"/>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smtClean="0"/>
                <a:t>S</a:t>
              </a:r>
              <a:endParaRPr lang="zh-TW" altLang="en-US" dirty="0"/>
            </a:p>
          </p:txBody>
        </p:sp>
        <p:sp>
          <p:nvSpPr>
            <p:cNvPr id="24" name="橢圓 23"/>
            <p:cNvSpPr/>
            <p:nvPr/>
          </p:nvSpPr>
          <p:spPr>
            <a:xfrm>
              <a:off x="6426078" y="5084411"/>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S</a:t>
              </a:r>
              <a:endParaRPr lang="zh-TW" altLang="en-US" dirty="0"/>
            </a:p>
          </p:txBody>
        </p:sp>
        <p:sp>
          <p:nvSpPr>
            <p:cNvPr id="25" name="橢圓 24"/>
            <p:cNvSpPr/>
            <p:nvPr/>
          </p:nvSpPr>
          <p:spPr>
            <a:xfrm>
              <a:off x="6426078" y="3653735"/>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t>S</a:t>
              </a:r>
              <a:endParaRPr lang="zh-TW" altLang="en-US" dirty="0"/>
            </a:p>
          </p:txBody>
        </p:sp>
        <p:sp>
          <p:nvSpPr>
            <p:cNvPr id="26" name="橢圓 25"/>
            <p:cNvSpPr/>
            <p:nvPr/>
          </p:nvSpPr>
          <p:spPr>
            <a:xfrm>
              <a:off x="7596336" y="5096488"/>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smtClean="0"/>
                <a:t>I</a:t>
              </a:r>
              <a:endParaRPr lang="zh-TW" altLang="en-US" dirty="0"/>
            </a:p>
          </p:txBody>
        </p:sp>
        <p:sp>
          <p:nvSpPr>
            <p:cNvPr id="27" name="橢圓 26"/>
            <p:cNvSpPr/>
            <p:nvPr/>
          </p:nvSpPr>
          <p:spPr>
            <a:xfrm>
              <a:off x="7596336" y="3665812"/>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smtClean="0"/>
                <a:t>I</a:t>
              </a:r>
              <a:endParaRPr lang="zh-TW" altLang="en-US" dirty="0"/>
            </a:p>
          </p:txBody>
        </p:sp>
        <p:sp>
          <p:nvSpPr>
            <p:cNvPr id="28" name="橢圓 27"/>
            <p:cNvSpPr/>
            <p:nvPr/>
          </p:nvSpPr>
          <p:spPr>
            <a:xfrm>
              <a:off x="5922022" y="5096488"/>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smtClean="0"/>
                <a:t>I</a:t>
              </a:r>
              <a:endParaRPr lang="zh-TW" altLang="en-US" dirty="0"/>
            </a:p>
          </p:txBody>
        </p:sp>
        <p:sp>
          <p:nvSpPr>
            <p:cNvPr id="29" name="橢圓 28"/>
            <p:cNvSpPr/>
            <p:nvPr/>
          </p:nvSpPr>
          <p:spPr>
            <a:xfrm>
              <a:off x="5922022" y="3665812"/>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smtClean="0"/>
                <a:t>I</a:t>
              </a:r>
              <a:endParaRPr lang="zh-TW" altLang="en-US" dirty="0"/>
            </a:p>
          </p:txBody>
        </p:sp>
        <p:cxnSp>
          <p:nvCxnSpPr>
            <p:cNvPr id="50" name="直線單箭頭接點 49"/>
            <p:cNvCxnSpPr>
              <a:stCxn id="14" idx="4"/>
              <a:endCxn id="22" idx="0"/>
            </p:cNvCxnSpPr>
            <p:nvPr/>
          </p:nvCxnSpPr>
          <p:spPr>
            <a:xfrm>
              <a:off x="8253473" y="4877871"/>
              <a:ext cx="0" cy="20654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8" name="直線單箭頭接點 57"/>
            <p:cNvCxnSpPr>
              <a:endCxn id="22" idx="2"/>
            </p:cNvCxnSpPr>
            <p:nvPr/>
          </p:nvCxnSpPr>
          <p:spPr>
            <a:xfrm>
              <a:off x="7902498" y="5233169"/>
              <a:ext cx="197894"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8" name="文字方塊 67"/>
            <p:cNvSpPr txBox="1"/>
            <p:nvPr/>
          </p:nvSpPr>
          <p:spPr>
            <a:xfrm>
              <a:off x="5724128" y="2357591"/>
              <a:ext cx="1584176" cy="584775"/>
            </a:xfrm>
            <a:prstGeom prst="rect">
              <a:avLst/>
            </a:prstGeom>
            <a:noFill/>
          </p:spPr>
          <p:txBody>
            <a:bodyPr wrap="square" rtlCol="0">
              <a:spAutoFit/>
            </a:bodyPr>
            <a:lstStyle/>
            <a:p>
              <a:r>
                <a:rPr lang="en-US" altLang="zh-TW" sz="3200" dirty="0" smtClean="0"/>
                <a:t>(i-1, j-1)</a:t>
              </a:r>
              <a:endParaRPr lang="zh-TW" altLang="en-US" sz="3200" dirty="0"/>
            </a:p>
          </p:txBody>
        </p:sp>
        <p:sp>
          <p:nvSpPr>
            <p:cNvPr id="69" name="文字方塊 68"/>
            <p:cNvSpPr txBox="1"/>
            <p:nvPr/>
          </p:nvSpPr>
          <p:spPr>
            <a:xfrm>
              <a:off x="7524328" y="2348880"/>
              <a:ext cx="1296144" cy="584775"/>
            </a:xfrm>
            <a:prstGeom prst="rect">
              <a:avLst/>
            </a:prstGeom>
            <a:noFill/>
          </p:spPr>
          <p:txBody>
            <a:bodyPr wrap="square" rtlCol="0">
              <a:spAutoFit/>
            </a:bodyPr>
            <a:lstStyle/>
            <a:p>
              <a:r>
                <a:rPr lang="en-US" altLang="zh-TW" sz="3200" dirty="0" smtClean="0"/>
                <a:t>(i-1, j)</a:t>
              </a:r>
              <a:endParaRPr lang="zh-TW" altLang="en-US" sz="3200" dirty="0"/>
            </a:p>
          </p:txBody>
        </p:sp>
        <p:sp>
          <p:nvSpPr>
            <p:cNvPr id="70" name="文字方塊 69"/>
            <p:cNvSpPr txBox="1"/>
            <p:nvPr/>
          </p:nvSpPr>
          <p:spPr>
            <a:xfrm>
              <a:off x="5868144" y="5445224"/>
              <a:ext cx="1296144" cy="584775"/>
            </a:xfrm>
            <a:prstGeom prst="rect">
              <a:avLst/>
            </a:prstGeom>
            <a:noFill/>
          </p:spPr>
          <p:txBody>
            <a:bodyPr wrap="square" rtlCol="0">
              <a:spAutoFit/>
            </a:bodyPr>
            <a:lstStyle/>
            <a:p>
              <a:r>
                <a:rPr lang="en-US" altLang="zh-TW" sz="3200" dirty="0" smtClean="0"/>
                <a:t>(i, j-1)</a:t>
              </a:r>
              <a:endParaRPr lang="zh-TW" altLang="en-US" sz="3200" dirty="0"/>
            </a:p>
          </p:txBody>
        </p:sp>
        <p:sp>
          <p:nvSpPr>
            <p:cNvPr id="71" name="文字方塊 70"/>
            <p:cNvSpPr txBox="1"/>
            <p:nvPr/>
          </p:nvSpPr>
          <p:spPr>
            <a:xfrm>
              <a:off x="7668344" y="5453935"/>
              <a:ext cx="1296144" cy="584775"/>
            </a:xfrm>
            <a:prstGeom prst="rect">
              <a:avLst/>
            </a:prstGeom>
            <a:noFill/>
          </p:spPr>
          <p:txBody>
            <a:bodyPr wrap="square" rtlCol="0">
              <a:spAutoFit/>
            </a:bodyPr>
            <a:lstStyle/>
            <a:p>
              <a:r>
                <a:rPr lang="en-US" altLang="zh-TW" sz="3200" dirty="0" smtClean="0"/>
                <a:t>(i, j)</a:t>
              </a:r>
              <a:endParaRPr lang="zh-TW" altLang="en-US" sz="3200" dirty="0"/>
            </a:p>
          </p:txBody>
        </p:sp>
      </p:grpSp>
      <p:sp>
        <p:nvSpPr>
          <p:cNvPr id="2" name="標題 1"/>
          <p:cNvSpPr>
            <a:spLocks noGrp="1"/>
          </p:cNvSpPr>
          <p:nvPr>
            <p:ph type="title"/>
          </p:nvPr>
        </p:nvSpPr>
        <p:spPr/>
        <p:txBody>
          <a:bodyPr/>
          <a:lstStyle/>
          <a:p>
            <a:r>
              <a:rPr lang="en-US" altLang="zh-TW" b="1" dirty="0"/>
              <a:t>Affine Gap Penalties</a:t>
            </a:r>
            <a:endParaRPr lang="zh-TW" altLang="en-US" dirty="0"/>
          </a:p>
        </p:txBody>
      </p:sp>
      <mc:AlternateContent xmlns:mc="http://schemas.openxmlformats.org/markup-compatibility/2006" xmlns:a14="http://schemas.microsoft.com/office/drawing/2010/main">
        <mc:Choice Requires="a14">
          <p:sp>
            <p:nvSpPr>
              <p:cNvPr id="4" name="矩形 3"/>
              <p:cNvSpPr/>
              <p:nvPr/>
            </p:nvSpPr>
            <p:spPr>
              <a:xfrm>
                <a:off x="197260" y="2420888"/>
                <a:ext cx="5526868" cy="83080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altLang="zh-TW" sz="2400">
                          <a:latin typeface="Cambria Math"/>
                        </a:rPr>
                        <m:t>D</m:t>
                      </m:r>
                      <m:d>
                        <m:dPr>
                          <m:ctrlPr>
                            <a:rPr lang="zh-TW" altLang="zh-TW" sz="2400" i="1">
                              <a:latin typeface="Cambria Math"/>
                            </a:rPr>
                          </m:ctrlPr>
                        </m:dPr>
                        <m:e>
                          <m:r>
                            <m:rPr>
                              <m:sty m:val="p"/>
                            </m:rPr>
                            <a:rPr lang="en-US" altLang="zh-TW" sz="2400">
                              <a:latin typeface="Cambria Math"/>
                            </a:rPr>
                            <m:t>i</m:t>
                          </m:r>
                          <m:r>
                            <a:rPr lang="en-US" altLang="zh-TW" sz="2400">
                              <a:latin typeface="Cambria Math"/>
                            </a:rPr>
                            <m:t>, </m:t>
                          </m:r>
                          <m:r>
                            <m:rPr>
                              <m:sty m:val="p"/>
                            </m:rPr>
                            <a:rPr lang="en-US" altLang="zh-TW" sz="2400">
                              <a:latin typeface="Cambria Math"/>
                            </a:rPr>
                            <m:t>j</m:t>
                          </m:r>
                        </m:e>
                      </m:d>
                      <m:r>
                        <a:rPr lang="en-US" altLang="zh-TW" sz="2400" i="1">
                          <a:latin typeface="Cambria Math"/>
                        </a:rPr>
                        <m:t>=</m:t>
                      </m:r>
                      <m:r>
                        <a:rPr lang="en-US" altLang="zh-TW" sz="2400" i="1">
                          <a:latin typeface="Cambria Math"/>
                        </a:rPr>
                        <m:t>𝑚𝑎𝑥</m:t>
                      </m:r>
                      <m:d>
                        <m:dPr>
                          <m:begChr m:val="{"/>
                          <m:endChr m:val=""/>
                          <m:ctrlPr>
                            <a:rPr lang="zh-TW" altLang="zh-TW" sz="2400" i="1">
                              <a:latin typeface="Cambria Math"/>
                            </a:rPr>
                          </m:ctrlPr>
                        </m:dPr>
                        <m:e>
                          <m:eqArr>
                            <m:eqArrPr>
                              <m:ctrlPr>
                                <a:rPr lang="zh-TW" altLang="zh-TW" sz="2400" i="1">
                                  <a:latin typeface="Cambria Math"/>
                                </a:rPr>
                              </m:ctrlPr>
                            </m:eqArrPr>
                            <m:e>
                              <m:r>
                                <a:rPr lang="en-US" altLang="zh-TW" sz="2400" i="1">
                                  <a:latin typeface="Cambria Math"/>
                                </a:rPr>
                                <m:t>𝐷</m:t>
                              </m:r>
                              <m:d>
                                <m:dPr>
                                  <m:ctrlPr>
                                    <a:rPr lang="zh-TW" altLang="zh-TW" sz="2400" i="1">
                                      <a:latin typeface="Cambria Math"/>
                                    </a:rPr>
                                  </m:ctrlPr>
                                </m:dPr>
                                <m:e>
                                  <m:r>
                                    <a:rPr lang="en-US" altLang="zh-TW" sz="2400" i="1">
                                      <a:latin typeface="Cambria Math"/>
                                    </a:rPr>
                                    <m:t>𝑖</m:t>
                                  </m:r>
                                  <m:r>
                                    <a:rPr lang="en-US" altLang="zh-TW" sz="2400" i="1">
                                      <a:latin typeface="Cambria Math"/>
                                    </a:rPr>
                                    <m:t>−1, </m:t>
                                  </m:r>
                                  <m:r>
                                    <a:rPr lang="en-US" altLang="zh-TW" sz="2400" i="1">
                                      <a:latin typeface="Cambria Math"/>
                                    </a:rPr>
                                    <m:t>𝑗</m:t>
                                  </m:r>
                                </m:e>
                              </m:d>
                              <m:r>
                                <a:rPr lang="en-US" altLang="zh-TW" sz="2400" i="1">
                                  <a:latin typeface="Cambria Math"/>
                                </a:rPr>
                                <m:t>−</m:t>
                              </m:r>
                              <m:r>
                                <a:rPr lang="en-US" altLang="zh-TW" sz="2400" i="1">
                                  <a:latin typeface="Cambria Math"/>
                                </a:rPr>
                                <m:t>𝑦</m:t>
                              </m:r>
                            </m:e>
                            <m:e>
                              <m:r>
                                <a:rPr lang="en-US" altLang="zh-TW" sz="2400" i="1">
                                  <a:latin typeface="Cambria Math"/>
                                </a:rPr>
                                <m:t>𝑆</m:t>
                              </m:r>
                              <m:d>
                                <m:dPr>
                                  <m:ctrlPr>
                                    <a:rPr lang="zh-TW" altLang="zh-TW" sz="2400" i="1">
                                      <a:latin typeface="Cambria Math"/>
                                    </a:rPr>
                                  </m:ctrlPr>
                                </m:dPr>
                                <m:e>
                                  <m:r>
                                    <a:rPr lang="en-US" altLang="zh-TW" sz="2400" i="1">
                                      <a:latin typeface="Cambria Math"/>
                                    </a:rPr>
                                    <m:t>𝑖</m:t>
                                  </m:r>
                                  <m:r>
                                    <a:rPr lang="en-US" altLang="zh-TW" sz="2400" i="1">
                                      <a:latin typeface="Cambria Math"/>
                                    </a:rPr>
                                    <m:t>−1, </m:t>
                                  </m:r>
                                  <m:r>
                                    <a:rPr lang="en-US" altLang="zh-TW" sz="2400" i="1">
                                      <a:latin typeface="Cambria Math"/>
                                    </a:rPr>
                                    <m:t>𝑗</m:t>
                                  </m:r>
                                </m:e>
                              </m:d>
                              <m:r>
                                <a:rPr lang="en-US" altLang="zh-TW" sz="2400" i="1">
                                  <a:latin typeface="Cambria Math"/>
                                </a:rPr>
                                <m:t>−</m:t>
                              </m:r>
                              <m:r>
                                <a:rPr lang="en-US" altLang="zh-TW" sz="2400" i="1">
                                  <a:latin typeface="Cambria Math"/>
                                </a:rPr>
                                <m:t>𝑥</m:t>
                              </m:r>
                              <m:r>
                                <a:rPr lang="en-US" altLang="zh-TW" sz="2400" i="1">
                                  <a:latin typeface="Cambria Math"/>
                                </a:rPr>
                                <m:t>−</m:t>
                              </m:r>
                              <m:r>
                                <a:rPr lang="en-US" altLang="zh-TW" sz="2400" i="1">
                                  <a:latin typeface="Cambria Math"/>
                                </a:rPr>
                                <m:t>𝑦</m:t>
                              </m:r>
                            </m:e>
                          </m:eqArr>
                        </m:e>
                      </m:d>
                    </m:oMath>
                  </m:oMathPara>
                </a14:m>
                <a:endParaRPr lang="en-US" altLang="zh-TW" sz="2400" dirty="0" smtClean="0"/>
              </a:p>
            </p:txBody>
          </p:sp>
        </mc:Choice>
        <mc:Fallback xmlns="">
          <p:sp>
            <p:nvSpPr>
              <p:cNvPr id="4" name="矩形 3"/>
              <p:cNvSpPr>
                <a:spLocks noRot="1" noChangeAspect="1" noMove="1" noResize="1" noEditPoints="1" noAdjustHandles="1" noChangeArrowheads="1" noChangeShapeType="1" noTextEdit="1"/>
              </p:cNvSpPr>
              <p:nvPr/>
            </p:nvSpPr>
            <p:spPr>
              <a:xfrm>
                <a:off x="197260" y="2420888"/>
                <a:ext cx="5526868" cy="830805"/>
              </a:xfrm>
              <a:prstGeom prst="rect">
                <a:avLst/>
              </a:prstGeom>
              <a:blipFill rotWithShape="1">
                <a:blip r:embed="rId2"/>
                <a:stretch>
                  <a:fillRect/>
                </a:stretch>
              </a:blipFill>
            </p:spPr>
            <p:txBody>
              <a:bodyPr/>
              <a:lstStyle/>
              <a:p>
                <a:r>
                  <a:rPr lang="zh-TW" altLang="en-US">
                    <a:noFill/>
                  </a:rPr>
                  <a:t> </a:t>
                </a:r>
              </a:p>
            </p:txBody>
          </p:sp>
        </mc:Fallback>
      </mc:AlternateContent>
      <p:sp>
        <p:nvSpPr>
          <p:cNvPr id="6" name="文字方塊 5"/>
          <p:cNvSpPr txBox="1"/>
          <p:nvPr/>
        </p:nvSpPr>
        <p:spPr>
          <a:xfrm>
            <a:off x="1728192" y="1671191"/>
            <a:ext cx="6084168" cy="461665"/>
          </a:xfrm>
          <a:prstGeom prst="rect">
            <a:avLst/>
          </a:prstGeom>
          <a:noFill/>
        </p:spPr>
        <p:txBody>
          <a:bodyPr wrap="square" rtlCol="0">
            <a:spAutoFit/>
          </a:bodyPr>
          <a:lstStyle/>
          <a:p>
            <a:r>
              <a:rPr lang="en-US" altLang="zh-TW" sz="2400" dirty="0" smtClean="0"/>
              <a:t>Here, a gap of length k is penalized by </a:t>
            </a:r>
            <a:r>
              <a:rPr lang="en-US" altLang="zh-TW" sz="2400" dirty="0" err="1" smtClean="0"/>
              <a:t>x+ky</a:t>
            </a:r>
            <a:r>
              <a:rPr lang="en-US" altLang="zh-TW" sz="2400" dirty="0" smtClean="0"/>
              <a:t>.</a:t>
            </a:r>
            <a:endParaRPr lang="zh-TW" altLang="en-US" sz="2400" dirty="0"/>
          </a:p>
        </p:txBody>
      </p:sp>
      <p:cxnSp>
        <p:nvCxnSpPr>
          <p:cNvPr id="5" name="直線單箭頭接點 4"/>
          <p:cNvCxnSpPr>
            <a:stCxn id="23" idx="4"/>
            <a:endCxn id="14" idx="0"/>
          </p:cNvCxnSpPr>
          <p:nvPr/>
        </p:nvCxnSpPr>
        <p:spPr>
          <a:xfrm>
            <a:off x="8253473" y="3951251"/>
            <a:ext cx="0" cy="62910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6" name="直線單箭頭接點 45"/>
          <p:cNvCxnSpPr/>
          <p:nvPr/>
        </p:nvCxnSpPr>
        <p:spPr>
          <a:xfrm>
            <a:off x="8406554" y="3447195"/>
            <a:ext cx="0" cy="123064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3" name="直線單箭頭接點 52"/>
          <p:cNvCxnSpPr>
            <a:stCxn id="24" idx="6"/>
            <a:endCxn id="26" idx="2"/>
          </p:cNvCxnSpPr>
          <p:nvPr/>
        </p:nvCxnSpPr>
        <p:spPr>
          <a:xfrm>
            <a:off x="6732240" y="5233169"/>
            <a:ext cx="864096" cy="1207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1" name="直線單箭頭接點 60"/>
          <p:cNvCxnSpPr>
            <a:stCxn id="25" idx="5"/>
            <a:endCxn id="22" idx="1"/>
          </p:cNvCxnSpPr>
          <p:nvPr/>
        </p:nvCxnSpPr>
        <p:spPr>
          <a:xfrm>
            <a:off x="6687404" y="3907681"/>
            <a:ext cx="1457824" cy="12203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5" name="直線單箭頭接點 64"/>
          <p:cNvCxnSpPr>
            <a:stCxn id="28" idx="4"/>
          </p:cNvCxnSpPr>
          <p:nvPr/>
        </p:nvCxnSpPr>
        <p:spPr>
          <a:xfrm>
            <a:off x="6075103" y="5394004"/>
            <a:ext cx="1674314"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5" name="圓角矩形 74"/>
          <p:cNvSpPr/>
          <p:nvPr/>
        </p:nvSpPr>
        <p:spPr>
          <a:xfrm>
            <a:off x="8028384" y="3298437"/>
            <a:ext cx="507189" cy="1430676"/>
          </a:xfrm>
          <a:prstGeom prst="roundRect">
            <a:avLst/>
          </a:prstGeom>
          <a:noFill/>
          <a:ln>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圓角矩形 75"/>
          <p:cNvSpPr/>
          <p:nvPr/>
        </p:nvSpPr>
        <p:spPr>
          <a:xfrm>
            <a:off x="6012160" y="5055973"/>
            <a:ext cx="1800200" cy="461259"/>
          </a:xfrm>
          <a:prstGeom prst="roundRect">
            <a:avLst/>
          </a:prstGeom>
          <a:noFill/>
          <a:ln>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p:cNvSpPr/>
          <p:nvPr/>
        </p:nvSpPr>
        <p:spPr>
          <a:xfrm>
            <a:off x="6443273" y="6020628"/>
            <a:ext cx="1729127" cy="769441"/>
          </a:xfrm>
          <a:prstGeom prst="rect">
            <a:avLst/>
          </a:prstGeom>
          <a:noFill/>
        </p:spPr>
        <p:txBody>
          <a:bodyPr wrap="none" lIns="91440" tIns="45720" rIns="91440" bIns="45720">
            <a:spAutoFit/>
          </a:bodyPr>
          <a:lstStyle/>
          <a:p>
            <a:pPr algn="ctr"/>
            <a:r>
              <a:rPr lang="en-US" altLang="zh-TW"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Twins</a:t>
            </a:r>
            <a:endParaRPr lang="zh-TW" alt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3" name="投影片編號版面配置區 12"/>
          <p:cNvSpPr>
            <a:spLocks noGrp="1"/>
          </p:cNvSpPr>
          <p:nvPr>
            <p:ph type="sldNum" sz="quarter" idx="15"/>
          </p:nvPr>
        </p:nvSpPr>
        <p:spPr/>
        <p:txBody>
          <a:bodyPr/>
          <a:lstStyle/>
          <a:p>
            <a:fld id="{DD6866B0-8155-4327-A208-A0391C6B85F1}" type="slidenum">
              <a:rPr lang="zh-TW" altLang="en-US" smtClean="0"/>
              <a:t>17</a:t>
            </a:fld>
            <a:endParaRPr lang="zh-TW" altLang="en-US"/>
          </a:p>
        </p:txBody>
      </p:sp>
      <mc:AlternateContent xmlns:mc="http://schemas.openxmlformats.org/markup-compatibility/2006" xmlns:a14="http://schemas.microsoft.com/office/drawing/2010/main">
        <mc:Choice Requires="a14">
          <p:sp>
            <p:nvSpPr>
              <p:cNvPr id="3" name="文字方塊 2"/>
              <p:cNvSpPr txBox="1"/>
              <p:nvPr/>
            </p:nvSpPr>
            <p:spPr>
              <a:xfrm>
                <a:off x="197260" y="3558674"/>
                <a:ext cx="4464496" cy="83080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US" altLang="zh-TW" sz="2400">
                          <a:latin typeface="Cambria Math"/>
                        </a:rPr>
                        <m:t>I</m:t>
                      </m:r>
                      <m:d>
                        <m:dPr>
                          <m:ctrlPr>
                            <a:rPr lang="zh-TW" altLang="zh-TW" sz="2400" i="1">
                              <a:latin typeface="Cambria Math"/>
                            </a:rPr>
                          </m:ctrlPr>
                        </m:dPr>
                        <m:e>
                          <m:r>
                            <m:rPr>
                              <m:sty m:val="p"/>
                            </m:rPr>
                            <a:rPr lang="en-US" altLang="zh-TW" sz="2400">
                              <a:latin typeface="Cambria Math"/>
                            </a:rPr>
                            <m:t>i</m:t>
                          </m:r>
                          <m:r>
                            <a:rPr lang="en-US" altLang="zh-TW" sz="2400">
                              <a:latin typeface="Cambria Math"/>
                            </a:rPr>
                            <m:t>, </m:t>
                          </m:r>
                          <m:r>
                            <m:rPr>
                              <m:sty m:val="p"/>
                            </m:rPr>
                            <a:rPr lang="en-US" altLang="zh-TW" sz="2400">
                              <a:latin typeface="Cambria Math"/>
                            </a:rPr>
                            <m:t>j</m:t>
                          </m:r>
                        </m:e>
                      </m:d>
                      <m:r>
                        <a:rPr lang="en-US" altLang="zh-TW" sz="2400" i="1">
                          <a:latin typeface="Cambria Math"/>
                        </a:rPr>
                        <m:t>=</m:t>
                      </m:r>
                      <m:r>
                        <a:rPr lang="en-US" altLang="zh-TW" sz="2400" i="1">
                          <a:latin typeface="Cambria Math"/>
                        </a:rPr>
                        <m:t>𝑚𝑎𝑥</m:t>
                      </m:r>
                      <m:d>
                        <m:dPr>
                          <m:begChr m:val="{"/>
                          <m:endChr m:val=""/>
                          <m:ctrlPr>
                            <a:rPr lang="zh-TW" altLang="zh-TW" sz="2400" i="1">
                              <a:latin typeface="Cambria Math"/>
                            </a:rPr>
                          </m:ctrlPr>
                        </m:dPr>
                        <m:e>
                          <m:eqArr>
                            <m:eqArrPr>
                              <m:ctrlPr>
                                <a:rPr lang="zh-TW" altLang="zh-TW" sz="2400" i="1">
                                  <a:latin typeface="Cambria Math"/>
                                </a:rPr>
                              </m:ctrlPr>
                            </m:eqArrPr>
                            <m:e>
                              <m:r>
                                <a:rPr lang="en-US" altLang="zh-TW" sz="2400" i="1">
                                  <a:latin typeface="Cambria Math"/>
                                </a:rPr>
                                <m:t>𝐼</m:t>
                              </m:r>
                              <m:d>
                                <m:dPr>
                                  <m:ctrlPr>
                                    <a:rPr lang="zh-TW" altLang="zh-TW" sz="2400" i="1">
                                      <a:latin typeface="Cambria Math"/>
                                    </a:rPr>
                                  </m:ctrlPr>
                                </m:dPr>
                                <m:e>
                                  <m:r>
                                    <a:rPr lang="en-US" altLang="zh-TW" sz="2400" i="1">
                                      <a:latin typeface="Cambria Math"/>
                                    </a:rPr>
                                    <m:t>𝑖</m:t>
                                  </m:r>
                                  <m:r>
                                    <a:rPr lang="en-US" altLang="zh-TW" sz="2400" i="1">
                                      <a:latin typeface="Cambria Math"/>
                                    </a:rPr>
                                    <m:t>, </m:t>
                                  </m:r>
                                  <m:r>
                                    <a:rPr lang="en-US" altLang="zh-TW" sz="2400" i="1">
                                      <a:latin typeface="Cambria Math"/>
                                    </a:rPr>
                                    <m:t>𝑗</m:t>
                                  </m:r>
                                  <m:r>
                                    <a:rPr lang="en-US" altLang="zh-TW" sz="2400" i="1">
                                      <a:latin typeface="Cambria Math"/>
                                    </a:rPr>
                                    <m:t>−1</m:t>
                                  </m:r>
                                </m:e>
                              </m:d>
                              <m:r>
                                <a:rPr lang="en-US" altLang="zh-TW" sz="2400" i="1">
                                  <a:latin typeface="Cambria Math"/>
                                </a:rPr>
                                <m:t>−</m:t>
                              </m:r>
                              <m:r>
                                <a:rPr lang="en-US" altLang="zh-TW" sz="2400" i="1">
                                  <a:latin typeface="Cambria Math"/>
                                </a:rPr>
                                <m:t>𝑦</m:t>
                              </m:r>
                            </m:e>
                            <m:e>
                              <m:r>
                                <a:rPr lang="en-US" altLang="zh-TW" sz="2400" i="1">
                                  <a:latin typeface="Cambria Math"/>
                                </a:rPr>
                                <m:t>𝑆</m:t>
                              </m:r>
                              <m:d>
                                <m:dPr>
                                  <m:ctrlPr>
                                    <a:rPr lang="zh-TW" altLang="zh-TW" sz="2400" i="1">
                                      <a:latin typeface="Cambria Math"/>
                                    </a:rPr>
                                  </m:ctrlPr>
                                </m:dPr>
                                <m:e>
                                  <m:r>
                                    <a:rPr lang="en-US" altLang="zh-TW" sz="2400" i="1">
                                      <a:latin typeface="Cambria Math"/>
                                    </a:rPr>
                                    <m:t>𝑖</m:t>
                                  </m:r>
                                  <m:r>
                                    <a:rPr lang="en-US" altLang="zh-TW" sz="2400" i="1">
                                      <a:latin typeface="Cambria Math"/>
                                    </a:rPr>
                                    <m:t>, </m:t>
                                  </m:r>
                                  <m:r>
                                    <a:rPr lang="en-US" altLang="zh-TW" sz="2400" i="1">
                                      <a:latin typeface="Cambria Math"/>
                                    </a:rPr>
                                    <m:t>𝑗</m:t>
                                  </m:r>
                                  <m:r>
                                    <a:rPr lang="en-US" altLang="zh-TW" sz="2400" i="1">
                                      <a:latin typeface="Cambria Math"/>
                                    </a:rPr>
                                    <m:t>−1</m:t>
                                  </m:r>
                                </m:e>
                              </m:d>
                              <m:r>
                                <a:rPr lang="en-US" altLang="zh-TW" sz="2400" i="1">
                                  <a:latin typeface="Cambria Math"/>
                                </a:rPr>
                                <m:t>−</m:t>
                              </m:r>
                              <m:r>
                                <a:rPr lang="en-US" altLang="zh-TW" sz="2400" i="1">
                                  <a:latin typeface="Cambria Math"/>
                                </a:rPr>
                                <m:t>𝑥</m:t>
                              </m:r>
                              <m:r>
                                <a:rPr lang="en-US" altLang="zh-TW" sz="2400" i="1">
                                  <a:latin typeface="Cambria Math"/>
                                </a:rPr>
                                <m:t>−</m:t>
                              </m:r>
                              <m:r>
                                <a:rPr lang="en-US" altLang="zh-TW" sz="2400" i="1">
                                  <a:latin typeface="Cambria Math"/>
                                </a:rPr>
                                <m:t>𝑦</m:t>
                              </m:r>
                            </m:e>
                          </m:eqArr>
                        </m:e>
                      </m:d>
                    </m:oMath>
                  </m:oMathPara>
                </a14:m>
                <a:endParaRPr lang="en-US" altLang="zh-TW" sz="2400"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197260" y="3558674"/>
                <a:ext cx="4464496" cy="830805"/>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197260" y="4677842"/>
                <a:ext cx="5691764" cy="127143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US" altLang="zh-TW" sz="2400">
                          <a:latin typeface="Cambria Math"/>
                        </a:rPr>
                        <m:t>S</m:t>
                      </m:r>
                      <m:d>
                        <m:dPr>
                          <m:ctrlPr>
                            <a:rPr lang="zh-TW" altLang="zh-TW" sz="2400" i="1">
                              <a:latin typeface="Cambria Math"/>
                            </a:rPr>
                          </m:ctrlPr>
                        </m:dPr>
                        <m:e>
                          <m:r>
                            <m:rPr>
                              <m:sty m:val="p"/>
                            </m:rPr>
                            <a:rPr lang="en-US" altLang="zh-TW" sz="2400">
                              <a:latin typeface="Cambria Math"/>
                            </a:rPr>
                            <m:t>i</m:t>
                          </m:r>
                          <m:r>
                            <a:rPr lang="en-US" altLang="zh-TW" sz="2400">
                              <a:latin typeface="Cambria Math"/>
                            </a:rPr>
                            <m:t>, </m:t>
                          </m:r>
                          <m:r>
                            <m:rPr>
                              <m:sty m:val="p"/>
                            </m:rPr>
                            <a:rPr lang="en-US" altLang="zh-TW" sz="2400">
                              <a:latin typeface="Cambria Math"/>
                            </a:rPr>
                            <m:t>j</m:t>
                          </m:r>
                        </m:e>
                      </m:d>
                      <m:r>
                        <a:rPr lang="en-US" altLang="zh-TW" sz="2400" i="1">
                          <a:latin typeface="Cambria Math"/>
                        </a:rPr>
                        <m:t>=</m:t>
                      </m:r>
                      <m:r>
                        <a:rPr lang="en-US" altLang="zh-TW" sz="2400" i="1">
                          <a:latin typeface="Cambria Math"/>
                        </a:rPr>
                        <m:t>𝑚𝑎𝑥</m:t>
                      </m:r>
                      <m:d>
                        <m:dPr>
                          <m:begChr m:val="{"/>
                          <m:endChr m:val=""/>
                          <m:ctrlPr>
                            <a:rPr lang="zh-TW" altLang="zh-TW" sz="2400" i="1">
                              <a:latin typeface="Cambria Math"/>
                            </a:rPr>
                          </m:ctrlPr>
                        </m:dPr>
                        <m:e>
                          <m:eqArr>
                            <m:eqArrPr>
                              <m:ctrlPr>
                                <a:rPr lang="zh-TW" altLang="zh-TW" sz="2400" i="1">
                                  <a:latin typeface="Cambria Math"/>
                                </a:rPr>
                              </m:ctrlPr>
                            </m:eqArrPr>
                            <m:e>
                              <m:r>
                                <a:rPr lang="en-US" altLang="zh-TW" sz="2400" i="1">
                                  <a:latin typeface="Cambria Math"/>
                                </a:rPr>
                                <m:t>𝑆</m:t>
                              </m:r>
                              <m:d>
                                <m:dPr>
                                  <m:ctrlPr>
                                    <a:rPr lang="zh-TW" altLang="zh-TW" sz="2400" i="1">
                                      <a:latin typeface="Cambria Math"/>
                                    </a:rPr>
                                  </m:ctrlPr>
                                </m:dPr>
                                <m:e>
                                  <m:r>
                                    <a:rPr lang="en-US" altLang="zh-TW" sz="2400" i="1">
                                      <a:latin typeface="Cambria Math"/>
                                    </a:rPr>
                                    <m:t>𝑖</m:t>
                                  </m:r>
                                  <m:r>
                                    <a:rPr lang="en-US" altLang="zh-TW" sz="2400" i="1">
                                      <a:latin typeface="Cambria Math"/>
                                    </a:rPr>
                                    <m:t>−1, </m:t>
                                  </m:r>
                                  <m:r>
                                    <a:rPr lang="en-US" altLang="zh-TW" sz="2400" i="1">
                                      <a:latin typeface="Cambria Math"/>
                                    </a:rPr>
                                    <m:t>𝑗</m:t>
                                  </m:r>
                                  <m:r>
                                    <a:rPr lang="en-US" altLang="zh-TW" sz="2400" i="1">
                                      <a:latin typeface="Cambria Math"/>
                                    </a:rPr>
                                    <m:t>−1</m:t>
                                  </m:r>
                                </m:e>
                              </m:d>
                              <m:r>
                                <a:rPr lang="en-US" altLang="zh-TW" sz="2400" i="1">
                                  <a:latin typeface="Cambria Math"/>
                                </a:rPr>
                                <m:t>+</m:t>
                              </m:r>
                              <m:r>
                                <a:rPr lang="en-US" altLang="zh-TW" sz="2400" i="1">
                                  <a:latin typeface="Cambria Math"/>
                                </a:rPr>
                                <m:t>𝑤</m:t>
                              </m:r>
                              <m:r>
                                <a:rPr lang="en-US" altLang="zh-TW" sz="2400" i="1">
                                  <a:latin typeface="Cambria Math"/>
                                </a:rPr>
                                <m:t>(</m:t>
                              </m:r>
                              <m:sSub>
                                <m:sSubPr>
                                  <m:ctrlPr>
                                    <a:rPr lang="zh-TW" altLang="zh-TW" sz="2400" i="1">
                                      <a:latin typeface="Cambria Math"/>
                                    </a:rPr>
                                  </m:ctrlPr>
                                </m:sSubPr>
                                <m:e>
                                  <m:r>
                                    <a:rPr lang="en-US" altLang="zh-TW" sz="2400" i="1">
                                      <a:latin typeface="Cambria Math"/>
                                    </a:rPr>
                                    <m:t>𝑎</m:t>
                                  </m:r>
                                </m:e>
                                <m:sub>
                                  <m:r>
                                    <a:rPr lang="en-US" altLang="zh-TW" sz="2400" i="1">
                                      <a:latin typeface="Cambria Math"/>
                                    </a:rPr>
                                    <m:t>𝑖</m:t>
                                  </m:r>
                                </m:sub>
                              </m:sSub>
                              <m:r>
                                <a:rPr lang="en-US" altLang="zh-TW" sz="2400" i="1">
                                  <a:latin typeface="Cambria Math"/>
                                </a:rPr>
                                <m:t>,</m:t>
                              </m:r>
                              <m:sSub>
                                <m:sSubPr>
                                  <m:ctrlPr>
                                    <a:rPr lang="zh-TW" altLang="zh-TW" sz="2400" i="1">
                                      <a:latin typeface="Cambria Math"/>
                                    </a:rPr>
                                  </m:ctrlPr>
                                </m:sSubPr>
                                <m:e>
                                  <m:r>
                                    <a:rPr lang="en-US" altLang="zh-TW" sz="2400" i="1">
                                      <a:latin typeface="Cambria Math"/>
                                    </a:rPr>
                                    <m:t>𝑏</m:t>
                                  </m:r>
                                </m:e>
                                <m:sub>
                                  <m:r>
                                    <a:rPr lang="en-US" altLang="zh-TW" sz="2400" i="1">
                                      <a:latin typeface="Cambria Math"/>
                                    </a:rPr>
                                    <m:t>𝑗</m:t>
                                  </m:r>
                                </m:sub>
                              </m:sSub>
                              <m:r>
                                <a:rPr lang="en-US" altLang="zh-TW" sz="2400" i="1">
                                  <a:latin typeface="Cambria Math"/>
                                </a:rPr>
                                <m:t>)</m:t>
                              </m:r>
                            </m:e>
                            <m:e>
                              <m:r>
                                <a:rPr lang="en-US" altLang="zh-TW" sz="2400" i="1">
                                  <a:latin typeface="Cambria Math"/>
                                </a:rPr>
                                <m:t>𝐷</m:t>
                              </m:r>
                              <m:r>
                                <a:rPr lang="en-US" altLang="zh-TW" sz="2400" i="1">
                                  <a:latin typeface="Cambria Math"/>
                                </a:rPr>
                                <m:t>(</m:t>
                              </m:r>
                              <m:r>
                                <a:rPr lang="en-US" altLang="zh-TW" sz="2400" i="1">
                                  <a:latin typeface="Cambria Math"/>
                                </a:rPr>
                                <m:t>𝑖</m:t>
                              </m:r>
                              <m:r>
                                <a:rPr lang="en-US" altLang="zh-TW" sz="2400" i="1">
                                  <a:latin typeface="Cambria Math"/>
                                </a:rPr>
                                <m:t>, </m:t>
                              </m:r>
                              <m:r>
                                <a:rPr lang="en-US" altLang="zh-TW" sz="2400" i="1">
                                  <a:latin typeface="Cambria Math"/>
                                </a:rPr>
                                <m:t>𝑗</m:t>
                              </m:r>
                              <m:r>
                                <a:rPr lang="en-US" altLang="zh-TW" sz="2400" i="1">
                                  <a:latin typeface="Cambria Math"/>
                                </a:rPr>
                                <m:t>)</m:t>
                              </m:r>
                            </m:e>
                            <m:e>
                              <m:r>
                                <a:rPr lang="en-US" altLang="zh-TW" sz="2400" i="1">
                                  <a:latin typeface="Cambria Math"/>
                                </a:rPr>
                                <m:t>𝐼</m:t>
                              </m:r>
                              <m:r>
                                <a:rPr lang="en-US" altLang="zh-TW" sz="2400" i="1">
                                  <a:latin typeface="Cambria Math"/>
                                </a:rPr>
                                <m:t>(</m:t>
                              </m:r>
                              <m:r>
                                <a:rPr lang="en-US" altLang="zh-TW" sz="2400" i="1">
                                  <a:latin typeface="Cambria Math"/>
                                </a:rPr>
                                <m:t>𝑖</m:t>
                              </m:r>
                              <m:r>
                                <a:rPr lang="en-US" altLang="zh-TW" sz="2400" i="1">
                                  <a:latin typeface="Cambria Math"/>
                                </a:rPr>
                                <m:t>, </m:t>
                              </m:r>
                              <m:r>
                                <a:rPr lang="en-US" altLang="zh-TW" sz="2400" i="1">
                                  <a:latin typeface="Cambria Math"/>
                                </a:rPr>
                                <m:t>𝑗</m:t>
                              </m:r>
                              <m:r>
                                <a:rPr lang="en-US" altLang="zh-TW" sz="2400" i="1">
                                  <a:latin typeface="Cambria Math"/>
                                </a:rPr>
                                <m:t>)</m:t>
                              </m:r>
                            </m:e>
                          </m:eqArr>
                        </m:e>
                      </m:d>
                    </m:oMath>
                  </m:oMathPara>
                </a14:m>
                <a:endParaRPr lang="zh-TW" altLang="zh-TW" sz="24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197260" y="4677842"/>
                <a:ext cx="5691764" cy="1271438"/>
              </a:xfrm>
              <a:prstGeom prst="rect">
                <a:avLst/>
              </a:prstGeom>
              <a:blipFill rotWithShape="1">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31968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down)">
                                      <p:cBhvr>
                                        <p:cTn id="28" dur="580">
                                          <p:stCondLst>
                                            <p:cond delay="0"/>
                                          </p:stCondLst>
                                        </p:cTn>
                                        <p:tgtEl>
                                          <p:spTgt spid="46"/>
                                        </p:tgtEl>
                                      </p:cBhvr>
                                    </p:animEffect>
                                    <p:anim calcmode="lin" valueType="num">
                                      <p:cBhvr>
                                        <p:cTn id="29"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34" dur="26">
                                          <p:stCondLst>
                                            <p:cond delay="650"/>
                                          </p:stCondLst>
                                        </p:cTn>
                                        <p:tgtEl>
                                          <p:spTgt spid="46"/>
                                        </p:tgtEl>
                                      </p:cBhvr>
                                      <p:to x="100000" y="60000"/>
                                    </p:animScale>
                                    <p:animScale>
                                      <p:cBhvr>
                                        <p:cTn id="35" dur="166" decel="50000">
                                          <p:stCondLst>
                                            <p:cond delay="676"/>
                                          </p:stCondLst>
                                        </p:cTn>
                                        <p:tgtEl>
                                          <p:spTgt spid="46"/>
                                        </p:tgtEl>
                                      </p:cBhvr>
                                      <p:to x="100000" y="100000"/>
                                    </p:animScale>
                                    <p:animScale>
                                      <p:cBhvr>
                                        <p:cTn id="36" dur="26">
                                          <p:stCondLst>
                                            <p:cond delay="1312"/>
                                          </p:stCondLst>
                                        </p:cTn>
                                        <p:tgtEl>
                                          <p:spTgt spid="46"/>
                                        </p:tgtEl>
                                      </p:cBhvr>
                                      <p:to x="100000" y="80000"/>
                                    </p:animScale>
                                    <p:animScale>
                                      <p:cBhvr>
                                        <p:cTn id="37" dur="166" decel="50000">
                                          <p:stCondLst>
                                            <p:cond delay="1338"/>
                                          </p:stCondLst>
                                        </p:cTn>
                                        <p:tgtEl>
                                          <p:spTgt spid="46"/>
                                        </p:tgtEl>
                                      </p:cBhvr>
                                      <p:to x="100000" y="100000"/>
                                    </p:animScale>
                                    <p:animScale>
                                      <p:cBhvr>
                                        <p:cTn id="38" dur="26">
                                          <p:stCondLst>
                                            <p:cond delay="1642"/>
                                          </p:stCondLst>
                                        </p:cTn>
                                        <p:tgtEl>
                                          <p:spTgt spid="46"/>
                                        </p:tgtEl>
                                      </p:cBhvr>
                                      <p:to x="100000" y="90000"/>
                                    </p:animScale>
                                    <p:animScale>
                                      <p:cBhvr>
                                        <p:cTn id="39" dur="166" decel="50000">
                                          <p:stCondLst>
                                            <p:cond delay="1668"/>
                                          </p:stCondLst>
                                        </p:cTn>
                                        <p:tgtEl>
                                          <p:spTgt spid="46"/>
                                        </p:tgtEl>
                                      </p:cBhvr>
                                      <p:to x="100000" y="100000"/>
                                    </p:animScale>
                                    <p:animScale>
                                      <p:cBhvr>
                                        <p:cTn id="40" dur="26">
                                          <p:stCondLst>
                                            <p:cond delay="1808"/>
                                          </p:stCondLst>
                                        </p:cTn>
                                        <p:tgtEl>
                                          <p:spTgt spid="46"/>
                                        </p:tgtEl>
                                      </p:cBhvr>
                                      <p:to x="100000" y="95000"/>
                                    </p:animScale>
                                    <p:animScale>
                                      <p:cBhvr>
                                        <p:cTn id="41" dur="166" decel="50000">
                                          <p:stCondLst>
                                            <p:cond delay="1834"/>
                                          </p:stCondLst>
                                        </p:cTn>
                                        <p:tgtEl>
                                          <p:spTgt spid="46"/>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randombar(horizontal)">
                                      <p:cBhvr>
                                        <p:cTn id="46" dur="500"/>
                                        <p:tgtEl>
                                          <p:spTgt spid="7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randombar(horizontal)">
                                      <p:cBhvr>
                                        <p:cTn id="49" dur="500"/>
                                        <p:tgtEl>
                                          <p:spTgt spid="7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75"/>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7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down)">
                                      <p:cBhvr>
                                        <p:cTn id="65" dur="580">
                                          <p:stCondLst>
                                            <p:cond delay="0"/>
                                          </p:stCondLst>
                                        </p:cTn>
                                        <p:tgtEl>
                                          <p:spTgt spid="65"/>
                                        </p:tgtEl>
                                      </p:cBhvr>
                                    </p:animEffect>
                                    <p:anim calcmode="lin" valueType="num">
                                      <p:cBhvr>
                                        <p:cTn id="66"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71" dur="26">
                                          <p:stCondLst>
                                            <p:cond delay="650"/>
                                          </p:stCondLst>
                                        </p:cTn>
                                        <p:tgtEl>
                                          <p:spTgt spid="65"/>
                                        </p:tgtEl>
                                      </p:cBhvr>
                                      <p:to x="100000" y="60000"/>
                                    </p:animScale>
                                    <p:animScale>
                                      <p:cBhvr>
                                        <p:cTn id="72" dur="166" decel="50000">
                                          <p:stCondLst>
                                            <p:cond delay="676"/>
                                          </p:stCondLst>
                                        </p:cTn>
                                        <p:tgtEl>
                                          <p:spTgt spid="65"/>
                                        </p:tgtEl>
                                      </p:cBhvr>
                                      <p:to x="100000" y="100000"/>
                                    </p:animScale>
                                    <p:animScale>
                                      <p:cBhvr>
                                        <p:cTn id="73" dur="26">
                                          <p:stCondLst>
                                            <p:cond delay="1312"/>
                                          </p:stCondLst>
                                        </p:cTn>
                                        <p:tgtEl>
                                          <p:spTgt spid="65"/>
                                        </p:tgtEl>
                                      </p:cBhvr>
                                      <p:to x="100000" y="80000"/>
                                    </p:animScale>
                                    <p:animScale>
                                      <p:cBhvr>
                                        <p:cTn id="74" dur="166" decel="50000">
                                          <p:stCondLst>
                                            <p:cond delay="1338"/>
                                          </p:stCondLst>
                                        </p:cTn>
                                        <p:tgtEl>
                                          <p:spTgt spid="65"/>
                                        </p:tgtEl>
                                      </p:cBhvr>
                                      <p:to x="100000" y="100000"/>
                                    </p:animScale>
                                    <p:animScale>
                                      <p:cBhvr>
                                        <p:cTn id="75" dur="26">
                                          <p:stCondLst>
                                            <p:cond delay="1642"/>
                                          </p:stCondLst>
                                        </p:cTn>
                                        <p:tgtEl>
                                          <p:spTgt spid="65"/>
                                        </p:tgtEl>
                                      </p:cBhvr>
                                      <p:to x="100000" y="90000"/>
                                    </p:animScale>
                                    <p:animScale>
                                      <p:cBhvr>
                                        <p:cTn id="76" dur="166" decel="50000">
                                          <p:stCondLst>
                                            <p:cond delay="1668"/>
                                          </p:stCondLst>
                                        </p:cTn>
                                        <p:tgtEl>
                                          <p:spTgt spid="65"/>
                                        </p:tgtEl>
                                      </p:cBhvr>
                                      <p:to x="100000" y="100000"/>
                                    </p:animScale>
                                    <p:animScale>
                                      <p:cBhvr>
                                        <p:cTn id="77" dur="26">
                                          <p:stCondLst>
                                            <p:cond delay="1808"/>
                                          </p:stCondLst>
                                        </p:cTn>
                                        <p:tgtEl>
                                          <p:spTgt spid="65"/>
                                        </p:tgtEl>
                                      </p:cBhvr>
                                      <p:to x="100000" y="95000"/>
                                    </p:animScale>
                                    <p:animScale>
                                      <p:cBhvr>
                                        <p:cTn id="78" dur="166" decel="50000">
                                          <p:stCondLst>
                                            <p:cond delay="1834"/>
                                          </p:stCondLst>
                                        </p:cTn>
                                        <p:tgtEl>
                                          <p:spTgt spid="65"/>
                                        </p:tgtEl>
                                      </p:cBhvr>
                                      <p:to x="100000" y="100000"/>
                                    </p:animScale>
                                  </p:childTnLst>
                                </p:cTn>
                              </p:par>
                              <p:par>
                                <p:cTn id="79" presetID="26" presetClass="entr" presetSubtype="0"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wipe(down)">
                                      <p:cBhvr>
                                        <p:cTn id="81" dur="580">
                                          <p:stCondLst>
                                            <p:cond delay="0"/>
                                          </p:stCondLst>
                                        </p:cTn>
                                        <p:tgtEl>
                                          <p:spTgt spid="53"/>
                                        </p:tgtEl>
                                      </p:cBhvr>
                                    </p:animEffect>
                                    <p:anim calcmode="lin" valueType="num">
                                      <p:cBhvr>
                                        <p:cTn id="82"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87" dur="26">
                                          <p:stCondLst>
                                            <p:cond delay="650"/>
                                          </p:stCondLst>
                                        </p:cTn>
                                        <p:tgtEl>
                                          <p:spTgt spid="53"/>
                                        </p:tgtEl>
                                      </p:cBhvr>
                                      <p:to x="100000" y="60000"/>
                                    </p:animScale>
                                    <p:animScale>
                                      <p:cBhvr>
                                        <p:cTn id="88" dur="166" decel="50000">
                                          <p:stCondLst>
                                            <p:cond delay="676"/>
                                          </p:stCondLst>
                                        </p:cTn>
                                        <p:tgtEl>
                                          <p:spTgt spid="53"/>
                                        </p:tgtEl>
                                      </p:cBhvr>
                                      <p:to x="100000" y="100000"/>
                                    </p:animScale>
                                    <p:animScale>
                                      <p:cBhvr>
                                        <p:cTn id="89" dur="26">
                                          <p:stCondLst>
                                            <p:cond delay="1312"/>
                                          </p:stCondLst>
                                        </p:cTn>
                                        <p:tgtEl>
                                          <p:spTgt spid="53"/>
                                        </p:tgtEl>
                                      </p:cBhvr>
                                      <p:to x="100000" y="80000"/>
                                    </p:animScale>
                                    <p:animScale>
                                      <p:cBhvr>
                                        <p:cTn id="90" dur="166" decel="50000">
                                          <p:stCondLst>
                                            <p:cond delay="1338"/>
                                          </p:stCondLst>
                                        </p:cTn>
                                        <p:tgtEl>
                                          <p:spTgt spid="53"/>
                                        </p:tgtEl>
                                      </p:cBhvr>
                                      <p:to x="100000" y="100000"/>
                                    </p:animScale>
                                    <p:animScale>
                                      <p:cBhvr>
                                        <p:cTn id="91" dur="26">
                                          <p:stCondLst>
                                            <p:cond delay="1642"/>
                                          </p:stCondLst>
                                        </p:cTn>
                                        <p:tgtEl>
                                          <p:spTgt spid="53"/>
                                        </p:tgtEl>
                                      </p:cBhvr>
                                      <p:to x="100000" y="90000"/>
                                    </p:animScale>
                                    <p:animScale>
                                      <p:cBhvr>
                                        <p:cTn id="92" dur="166" decel="50000">
                                          <p:stCondLst>
                                            <p:cond delay="1668"/>
                                          </p:stCondLst>
                                        </p:cTn>
                                        <p:tgtEl>
                                          <p:spTgt spid="53"/>
                                        </p:tgtEl>
                                      </p:cBhvr>
                                      <p:to x="100000" y="100000"/>
                                    </p:animScale>
                                    <p:animScale>
                                      <p:cBhvr>
                                        <p:cTn id="93" dur="26">
                                          <p:stCondLst>
                                            <p:cond delay="1808"/>
                                          </p:stCondLst>
                                        </p:cTn>
                                        <p:tgtEl>
                                          <p:spTgt spid="53"/>
                                        </p:tgtEl>
                                      </p:cBhvr>
                                      <p:to x="100000" y="95000"/>
                                    </p:animScale>
                                    <p:animScale>
                                      <p:cBhvr>
                                        <p:cTn id="94" dur="166" decel="50000">
                                          <p:stCondLst>
                                            <p:cond delay="1834"/>
                                          </p:stCondLst>
                                        </p:cTn>
                                        <p:tgtEl>
                                          <p:spTgt spid="53"/>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randombar(horizontal)">
                                      <p:cBhvr>
                                        <p:cTn id="99" dur="500"/>
                                        <p:tgtEl>
                                          <p:spTgt spid="76"/>
                                        </p:tgtEl>
                                      </p:cBhvr>
                                    </p:animEffect>
                                  </p:childTnLst>
                                </p:cTn>
                              </p:par>
                              <p:par>
                                <p:cTn id="100" presetID="14" presetClass="entr" presetSubtype="10" fill="hold" grpId="2" nodeType="withEffect">
                                  <p:stCondLst>
                                    <p:cond delay="0"/>
                                  </p:stCondLst>
                                  <p:childTnLst>
                                    <p:set>
                                      <p:cBhvr>
                                        <p:cTn id="101" dur="1" fill="hold">
                                          <p:stCondLst>
                                            <p:cond delay="0"/>
                                          </p:stCondLst>
                                        </p:cTn>
                                        <p:tgtEl>
                                          <p:spTgt spid="78"/>
                                        </p:tgtEl>
                                        <p:attrNameLst>
                                          <p:attrName>style.visibility</p:attrName>
                                        </p:attrNameLst>
                                      </p:cBhvr>
                                      <p:to>
                                        <p:strVal val="visible"/>
                                      </p:to>
                                    </p:set>
                                    <p:animEffect transition="in" filter="randombar(horizontal)">
                                      <p:cBhvr>
                                        <p:cTn id="102" dur="500"/>
                                        <p:tgtEl>
                                          <p:spTgt spid="78"/>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3" nodeType="clickEffect">
                                  <p:stCondLst>
                                    <p:cond delay="0"/>
                                  </p:stCondLst>
                                  <p:childTnLst>
                                    <p:set>
                                      <p:cBhvr>
                                        <p:cTn id="106" dur="1" fill="hold">
                                          <p:stCondLst>
                                            <p:cond delay="0"/>
                                          </p:stCondLst>
                                        </p:cTn>
                                        <p:tgtEl>
                                          <p:spTgt spid="78"/>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76"/>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7"/>
                                        </p:tgtEl>
                                        <p:attrNameLst>
                                          <p:attrName>style.visibility</p:attrName>
                                        </p:attrNameLst>
                                      </p:cBhvr>
                                      <p:to>
                                        <p:strVal val="visible"/>
                                      </p:to>
                                    </p:set>
                                    <p:animEffect transition="in" filter="fade">
                                      <p:cBhvr>
                                        <p:cTn id="1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5" grpId="0" animBg="1"/>
      <p:bldP spid="75" grpId="1" animBg="1"/>
      <p:bldP spid="76" grpId="0" animBg="1"/>
      <p:bldP spid="76" grpId="1" animBg="1"/>
      <p:bldP spid="78" grpId="0"/>
      <p:bldP spid="78" grpId="1"/>
      <p:bldP spid="78" grpId="2"/>
      <p:bldP spid="78" grpId="3"/>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457200" y="2492896"/>
            <a:ext cx="8435280" cy="376828"/>
          </a:xfrm>
        </p:spPr>
        <p:txBody>
          <a:bodyPr rtlCol="0">
            <a:normAutofit fontScale="92500" lnSpcReduction="10000"/>
          </a:bodyPr>
          <a:lstStyle/>
          <a:p>
            <a:pPr>
              <a:defRPr/>
            </a:pPr>
            <a:r>
              <a:rPr lang="en-US" altLang="zh-TW" dirty="0" smtClean="0">
                <a:ea typeface="標楷體" pitchFamily="65" charset="-120"/>
              </a:rPr>
              <a:t>R99945005 </a:t>
            </a:r>
            <a:r>
              <a:rPr lang="zh-TW" altLang="en-US" dirty="0" smtClean="0">
                <a:ea typeface="標楷體" pitchFamily="65" charset="-120"/>
              </a:rPr>
              <a:t>何家全</a:t>
            </a:r>
            <a:endParaRPr lang="en-US" altLang="zh-TW" dirty="0" smtClean="0">
              <a:ea typeface="標楷體" pitchFamily="65" charset="-120"/>
            </a:endParaRPr>
          </a:p>
        </p:txBody>
      </p:sp>
      <p:sp>
        <p:nvSpPr>
          <p:cNvPr id="2050" name="標題 1"/>
          <p:cNvSpPr>
            <a:spLocks noGrp="1"/>
          </p:cNvSpPr>
          <p:nvPr>
            <p:ph type="ctrTitle"/>
          </p:nvPr>
        </p:nvSpPr>
        <p:spPr/>
        <p:txBody>
          <a:bodyPr/>
          <a:lstStyle/>
          <a:p>
            <a:pPr eaLnBrk="1" hangingPunct="1"/>
            <a:r>
              <a:rPr lang="en-US" altLang="zh-TW" sz="4000" dirty="0" smtClean="0"/>
              <a:t>The left extent of suboptimal alignments</a:t>
            </a:r>
            <a:endParaRPr lang="zh-TW" altLang="en-US" sz="4000" dirty="0" smtClean="0"/>
          </a:p>
        </p:txBody>
      </p:sp>
      <p:sp>
        <p:nvSpPr>
          <p:cNvPr id="5" name="投影片編號版面配置區 4"/>
          <p:cNvSpPr>
            <a:spLocks noGrp="1"/>
          </p:cNvSpPr>
          <p:nvPr>
            <p:ph type="sldNum" sz="quarter" idx="11"/>
          </p:nvPr>
        </p:nvSpPr>
        <p:spPr/>
        <p:txBody>
          <a:bodyPr/>
          <a:lstStyle/>
          <a:p>
            <a:fld id="{DD6866B0-8155-4327-A208-A0391C6B85F1}" type="slidenum">
              <a:rPr lang="zh-TW" altLang="en-US" smtClean="0"/>
              <a:t>18</a:t>
            </a:fld>
            <a:endParaRPr lang="zh-TW" altLang="en-US"/>
          </a:p>
        </p:txBody>
      </p:sp>
    </p:spTree>
    <p:extLst>
      <p:ext uri="{BB962C8B-B14F-4D97-AF65-F5344CB8AC3E}">
        <p14:creationId xmlns:p14="http://schemas.microsoft.com/office/powerpoint/2010/main" val="2096071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The optimal path</a:t>
            </a:r>
            <a:endParaRPr lang="zh-TW" altLang="en-US" dirty="0"/>
          </a:p>
        </p:txBody>
      </p:sp>
      <p:sp>
        <p:nvSpPr>
          <p:cNvPr id="3" name="內容版面配置區 2"/>
          <p:cNvSpPr>
            <a:spLocks noGrp="1"/>
          </p:cNvSpPr>
          <p:nvPr>
            <p:ph sz="quarter" idx="1"/>
          </p:nvPr>
        </p:nvSpPr>
        <p:spPr/>
        <p:txBody>
          <a:bodyPr/>
          <a:lstStyle/>
          <a:p>
            <a:r>
              <a:rPr lang="en-US" altLang="zh-TW" dirty="0" smtClean="0"/>
              <a:t>Since the time and space complexity for the simple dynamic programming is poor, we want a more efficient method for alignments.</a:t>
            </a:r>
          </a:p>
          <a:p>
            <a:endParaRPr lang="en-US" altLang="zh-TW" dirty="0"/>
          </a:p>
          <a:p>
            <a:r>
              <a:rPr lang="en-US" altLang="zh-TW" dirty="0" smtClean="0">
                <a:solidFill>
                  <a:srgbClr val="FFFF00"/>
                </a:solidFill>
              </a:rPr>
              <a:t>Hirschberg’s method </a:t>
            </a:r>
            <a:r>
              <a:rPr lang="en-US" altLang="zh-TW" dirty="0" smtClean="0"/>
              <a:t>might be a good choice to find optimal path.</a:t>
            </a:r>
            <a:endParaRPr lang="zh-TW" altLang="en-US" dirty="0"/>
          </a:p>
        </p:txBody>
      </p:sp>
      <p:sp>
        <p:nvSpPr>
          <p:cNvPr id="6" name="投影片編號版面配置區 5"/>
          <p:cNvSpPr>
            <a:spLocks noGrp="1"/>
          </p:cNvSpPr>
          <p:nvPr>
            <p:ph type="sldNum" sz="quarter" idx="15"/>
          </p:nvPr>
        </p:nvSpPr>
        <p:spPr/>
        <p:txBody>
          <a:bodyPr/>
          <a:lstStyle/>
          <a:p>
            <a:fld id="{DD6866B0-8155-4327-A208-A0391C6B85F1}" type="slidenum">
              <a:rPr lang="zh-TW" altLang="en-US" smtClean="0"/>
              <a:t>19</a:t>
            </a:fld>
            <a:endParaRPr lang="zh-TW" altLang="en-US"/>
          </a:p>
        </p:txBody>
      </p:sp>
    </p:spTree>
    <p:extLst>
      <p:ext uri="{BB962C8B-B14F-4D97-AF65-F5344CB8AC3E}">
        <p14:creationId xmlns:p14="http://schemas.microsoft.com/office/powerpoint/2010/main" val="295813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Paper Info</a:t>
            </a:r>
            <a:endParaRPr lang="zh-TW" altLang="en-US" b="1" dirty="0"/>
          </a:p>
        </p:txBody>
      </p:sp>
      <p:sp>
        <p:nvSpPr>
          <p:cNvPr id="3" name="內容版面配置區 2"/>
          <p:cNvSpPr>
            <a:spLocks noGrp="1"/>
          </p:cNvSpPr>
          <p:nvPr>
            <p:ph sz="quarter" idx="1"/>
          </p:nvPr>
        </p:nvSpPr>
        <p:spPr/>
        <p:txBody>
          <a:bodyPr/>
          <a:lstStyle/>
          <a:p>
            <a:r>
              <a:rPr lang="en-US" altLang="zh-TW" dirty="0" smtClean="0"/>
              <a:t>Author</a:t>
            </a:r>
          </a:p>
          <a:p>
            <a:pPr lvl="1"/>
            <a:r>
              <a:rPr lang="en-US" altLang="zh-TW" dirty="0" smtClean="0"/>
              <a:t>Kun-Mao Chao</a:t>
            </a:r>
            <a:r>
              <a:rPr lang="en-US" altLang="zh-TW" dirty="0"/>
              <a:t>, </a:t>
            </a:r>
            <a:r>
              <a:rPr lang="en-US" altLang="zh-TW" dirty="0" smtClean="0"/>
              <a:t>Ross C. </a:t>
            </a:r>
            <a:r>
              <a:rPr lang="en-US" altLang="zh-TW" dirty="0" err="1"/>
              <a:t>Hardison</a:t>
            </a:r>
            <a:r>
              <a:rPr lang="en-US" altLang="zh-TW" dirty="0"/>
              <a:t>, </a:t>
            </a:r>
            <a:r>
              <a:rPr lang="en-US" altLang="zh-TW" dirty="0" smtClean="0"/>
              <a:t>Webb Miller</a:t>
            </a:r>
          </a:p>
          <a:p>
            <a:pPr lvl="2"/>
            <a:r>
              <a:rPr lang="en-US" altLang="zh-TW" dirty="0"/>
              <a:t>Department of Computer Science, Pennsylvania State University, University Park 16802</a:t>
            </a:r>
            <a:r>
              <a:rPr lang="en-US" altLang="zh-TW" dirty="0" smtClean="0"/>
              <a:t>.</a:t>
            </a:r>
          </a:p>
          <a:p>
            <a:pPr lvl="2"/>
            <a:endParaRPr lang="en-US" altLang="zh-TW" dirty="0"/>
          </a:p>
          <a:p>
            <a:r>
              <a:rPr lang="en-US" altLang="zh-TW" dirty="0" smtClean="0"/>
              <a:t>Publication</a:t>
            </a:r>
          </a:p>
          <a:p>
            <a:pPr lvl="1"/>
            <a:r>
              <a:rPr lang="en-US" altLang="zh-TW" dirty="0" err="1"/>
              <a:t>Comput</a:t>
            </a:r>
            <a:r>
              <a:rPr lang="en-US" altLang="zh-TW" dirty="0"/>
              <a:t> </a:t>
            </a:r>
            <a:r>
              <a:rPr lang="en-US" altLang="zh-TW" dirty="0" err="1"/>
              <a:t>Appl</a:t>
            </a:r>
            <a:r>
              <a:rPr lang="en-US" altLang="zh-TW" dirty="0"/>
              <a:t> </a:t>
            </a:r>
            <a:r>
              <a:rPr lang="en-US" altLang="zh-TW" dirty="0" err="1"/>
              <a:t>Biosci</a:t>
            </a:r>
            <a:r>
              <a:rPr lang="en-US" altLang="zh-TW" dirty="0"/>
              <a:t> (1993) 9 (4): 387-396.</a:t>
            </a:r>
          </a:p>
          <a:p>
            <a:pPr lvl="1"/>
            <a:r>
              <a:rPr lang="en-US" altLang="zh-TW" dirty="0" err="1"/>
              <a:t>doi</a:t>
            </a:r>
            <a:r>
              <a:rPr lang="en-US" altLang="zh-TW" dirty="0"/>
              <a:t>: </a:t>
            </a:r>
            <a:r>
              <a:rPr lang="en-US" altLang="zh-TW" dirty="0" smtClean="0"/>
              <a:t>10.1093/bioinformatics/9.4.387</a:t>
            </a:r>
          </a:p>
          <a:p>
            <a:pPr lvl="1"/>
            <a:endParaRPr lang="en-US" altLang="zh-TW" dirty="0" smtClean="0"/>
          </a:p>
          <a:p>
            <a:r>
              <a:rPr lang="en-US" altLang="zh-TW" dirty="0" smtClean="0"/>
              <a:t>Cited by 21</a:t>
            </a:r>
          </a:p>
          <a:p>
            <a:endParaRPr lang="zh-TW" altLang="en-US" dirty="0"/>
          </a:p>
        </p:txBody>
      </p:sp>
      <p:sp>
        <p:nvSpPr>
          <p:cNvPr id="9" name="投影片編號版面配置區 8"/>
          <p:cNvSpPr>
            <a:spLocks noGrp="1"/>
          </p:cNvSpPr>
          <p:nvPr>
            <p:ph type="sldNum" sz="quarter" idx="15"/>
          </p:nvPr>
        </p:nvSpPr>
        <p:spPr/>
        <p:txBody>
          <a:bodyPr/>
          <a:lstStyle/>
          <a:p>
            <a:fld id="{DD6866B0-8155-4327-A208-A0391C6B85F1}" type="slidenum">
              <a:rPr lang="zh-TW" altLang="en-US" smtClean="0"/>
              <a:t>2</a:t>
            </a:fld>
            <a:endParaRPr lang="zh-TW" altLang="en-US"/>
          </a:p>
        </p:txBody>
      </p:sp>
    </p:spTree>
    <p:extLst>
      <p:ext uri="{BB962C8B-B14F-4D97-AF65-F5344CB8AC3E}">
        <p14:creationId xmlns:p14="http://schemas.microsoft.com/office/powerpoint/2010/main" val="2587265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Hirschberg’s method</a:t>
            </a:r>
            <a:endParaRPr lang="zh-TW" altLang="en-US" b="1" dirty="0"/>
          </a:p>
        </p:txBody>
      </p:sp>
      <p:grpSp>
        <p:nvGrpSpPr>
          <p:cNvPr id="4" name="群組 3"/>
          <p:cNvGrpSpPr/>
          <p:nvPr/>
        </p:nvGrpSpPr>
        <p:grpSpPr>
          <a:xfrm>
            <a:off x="1718066" y="1751224"/>
            <a:ext cx="5914274" cy="4310714"/>
            <a:chOff x="1718066" y="1751224"/>
            <a:chExt cx="5914274" cy="4310714"/>
          </a:xfrm>
        </p:grpSpPr>
        <p:sp>
          <p:nvSpPr>
            <p:cNvPr id="5" name="矩形 4"/>
            <p:cNvSpPr/>
            <p:nvPr/>
          </p:nvSpPr>
          <p:spPr>
            <a:xfrm>
              <a:off x="2195736" y="1988840"/>
              <a:ext cx="4968552" cy="38884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1727684" y="1844824"/>
              <a:ext cx="324036" cy="369332"/>
            </a:xfrm>
            <a:prstGeom prst="rect">
              <a:avLst/>
            </a:prstGeom>
            <a:noFill/>
          </p:spPr>
          <p:txBody>
            <a:bodyPr wrap="square" rtlCol="0">
              <a:spAutoFit/>
            </a:bodyPr>
            <a:lstStyle/>
            <a:p>
              <a:r>
                <a:rPr lang="en-US" altLang="zh-TW" dirty="0" smtClean="0"/>
                <a:t>0</a:t>
              </a:r>
              <a:endParaRPr lang="zh-TW" altLang="en-US" dirty="0"/>
            </a:p>
          </p:txBody>
        </p:sp>
        <p:sp>
          <p:nvSpPr>
            <p:cNvPr id="7" name="文字方塊 6"/>
            <p:cNvSpPr txBox="1"/>
            <p:nvPr/>
          </p:nvSpPr>
          <p:spPr>
            <a:xfrm>
              <a:off x="1718066" y="5692606"/>
              <a:ext cx="324036" cy="369332"/>
            </a:xfrm>
            <a:prstGeom prst="rect">
              <a:avLst/>
            </a:prstGeom>
            <a:noFill/>
          </p:spPr>
          <p:txBody>
            <a:bodyPr wrap="square" rtlCol="0">
              <a:spAutoFit/>
            </a:bodyPr>
            <a:lstStyle/>
            <a:p>
              <a:r>
                <a:rPr lang="en-US" altLang="zh-TW" dirty="0"/>
                <a:t>M</a:t>
              </a:r>
              <a:endParaRPr lang="zh-TW" altLang="en-US" dirty="0"/>
            </a:p>
          </p:txBody>
        </p:sp>
        <p:sp>
          <p:nvSpPr>
            <p:cNvPr id="8" name="文字方塊 7"/>
            <p:cNvSpPr txBox="1"/>
            <p:nvPr/>
          </p:nvSpPr>
          <p:spPr>
            <a:xfrm>
              <a:off x="7308304" y="1751224"/>
              <a:ext cx="324036" cy="369332"/>
            </a:xfrm>
            <a:prstGeom prst="rect">
              <a:avLst/>
            </a:prstGeom>
            <a:noFill/>
          </p:spPr>
          <p:txBody>
            <a:bodyPr wrap="square" rtlCol="0">
              <a:spAutoFit/>
            </a:bodyPr>
            <a:lstStyle/>
            <a:p>
              <a:r>
                <a:rPr lang="en-US" altLang="zh-TW" dirty="0"/>
                <a:t>N</a:t>
              </a:r>
              <a:endParaRPr lang="zh-TW" altLang="en-US" dirty="0"/>
            </a:p>
          </p:txBody>
        </p:sp>
      </p:grpSp>
      <p:cxnSp>
        <p:nvCxnSpPr>
          <p:cNvPr id="10" name="直線接點 9"/>
          <p:cNvCxnSpPr>
            <a:stCxn id="5" idx="1"/>
            <a:endCxn id="5" idx="3"/>
          </p:cNvCxnSpPr>
          <p:nvPr/>
        </p:nvCxnSpPr>
        <p:spPr>
          <a:xfrm>
            <a:off x="2195736" y="3933056"/>
            <a:ext cx="496855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1331640" y="3748390"/>
            <a:ext cx="720080" cy="369332"/>
          </a:xfrm>
          <a:prstGeom prst="rect">
            <a:avLst/>
          </a:prstGeom>
          <a:noFill/>
        </p:spPr>
        <p:txBody>
          <a:bodyPr wrap="square" rtlCol="0">
            <a:spAutoFit/>
          </a:bodyPr>
          <a:lstStyle/>
          <a:p>
            <a:r>
              <a:rPr lang="en-US" altLang="zh-TW" dirty="0" smtClean="0"/>
              <a:t>M/2</a:t>
            </a:r>
            <a:endParaRPr lang="zh-TW" altLang="en-US" dirty="0"/>
          </a:p>
        </p:txBody>
      </p:sp>
      <mc:AlternateContent xmlns:mc="http://schemas.openxmlformats.org/markup-compatibility/2006" xmlns:a14="http://schemas.microsoft.com/office/drawing/2010/main">
        <mc:Choice Requires="a14">
          <p:sp>
            <p:nvSpPr>
              <p:cNvPr id="3" name="矩形 2"/>
              <p:cNvSpPr/>
              <p:nvPr/>
            </p:nvSpPr>
            <p:spPr>
              <a:xfrm>
                <a:off x="2195736" y="1988840"/>
                <a:ext cx="4968552" cy="19442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zh-TW" altLang="zh-TW" sz="4400" i="1" smtClean="0">
                              <a:solidFill>
                                <a:schemeClr val="tx1"/>
                              </a:solidFill>
                              <a:latin typeface="Cambria Math"/>
                            </a:rPr>
                          </m:ctrlPr>
                        </m:sSupPr>
                        <m:e>
                          <m:r>
                            <a:rPr lang="en-US" altLang="zh-TW" sz="4400" i="1" smtClean="0">
                              <a:solidFill>
                                <a:schemeClr val="tx1"/>
                              </a:solidFill>
                              <a:latin typeface="Cambria Math"/>
                            </a:rPr>
                            <m:t>𝑆𝑐𝑜𝑟𝑒</m:t>
                          </m:r>
                        </m:e>
                        <m:sup>
                          <m:r>
                            <a:rPr lang="en-US" altLang="zh-TW" sz="4400" i="1">
                              <a:solidFill>
                                <a:schemeClr val="tx1"/>
                              </a:solidFill>
                              <a:latin typeface="Cambria Math"/>
                            </a:rPr>
                            <m:t>−</m:t>
                          </m:r>
                        </m:sup>
                      </m:sSup>
                    </m:oMath>
                  </m:oMathPara>
                </a14:m>
                <a:endParaRPr lang="zh-TW" altLang="zh-TW" sz="4400" dirty="0"/>
              </a:p>
            </p:txBody>
          </p:sp>
        </mc:Choice>
        <mc:Fallback xmlns="">
          <p:sp>
            <p:nvSpPr>
              <p:cNvPr id="3" name="矩形 2"/>
              <p:cNvSpPr>
                <a:spLocks noRot="1" noChangeAspect="1" noMove="1" noResize="1" noEditPoints="1" noAdjustHandles="1" noChangeArrowheads="1" noChangeShapeType="1" noTextEdit="1"/>
              </p:cNvSpPr>
              <p:nvPr/>
            </p:nvSpPr>
            <p:spPr>
              <a:xfrm>
                <a:off x="2195736" y="1988840"/>
                <a:ext cx="4968552" cy="1944216"/>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195736" y="3933056"/>
                <a:ext cx="4968552" cy="19442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zh-TW" altLang="zh-TW" sz="4400" i="1" smtClean="0">
                              <a:solidFill>
                                <a:schemeClr val="tx1"/>
                              </a:solidFill>
                              <a:latin typeface="Cambria Math"/>
                            </a:rPr>
                          </m:ctrlPr>
                        </m:sSupPr>
                        <m:e>
                          <m:r>
                            <a:rPr lang="en-US" altLang="zh-TW" sz="4400" i="1" smtClean="0">
                              <a:solidFill>
                                <a:schemeClr val="tx1"/>
                              </a:solidFill>
                              <a:latin typeface="Cambria Math"/>
                            </a:rPr>
                            <m:t>𝑆𝑐𝑜𝑟𝑒</m:t>
                          </m:r>
                        </m:e>
                        <m:sup>
                          <m:r>
                            <a:rPr lang="en-US" altLang="zh-TW" sz="4400" b="0" i="1" smtClean="0">
                              <a:solidFill>
                                <a:schemeClr val="tx1"/>
                              </a:solidFill>
                              <a:latin typeface="Cambria Math"/>
                            </a:rPr>
                            <m:t>+</m:t>
                          </m:r>
                        </m:sup>
                      </m:sSup>
                    </m:oMath>
                  </m:oMathPara>
                </a14:m>
                <a:endParaRPr lang="zh-TW" altLang="en-US" sz="4400" dirty="0"/>
              </a:p>
            </p:txBody>
          </p:sp>
        </mc:Choice>
        <mc:Fallback xmlns="">
          <p:sp>
            <p:nvSpPr>
              <p:cNvPr id="9" name="矩形 8"/>
              <p:cNvSpPr>
                <a:spLocks noRot="1" noChangeAspect="1" noMove="1" noResize="1" noEditPoints="1" noAdjustHandles="1" noChangeArrowheads="1" noChangeShapeType="1" noTextEdit="1"/>
              </p:cNvSpPr>
              <p:nvPr/>
            </p:nvSpPr>
            <p:spPr>
              <a:xfrm>
                <a:off x="2195736" y="3933056"/>
                <a:ext cx="4968552" cy="1944216"/>
              </a:xfrm>
              <a:prstGeom prst="rect">
                <a:avLst/>
              </a:prstGeom>
              <a:blipFill rotWithShape="1">
                <a:blip r:embed="rId3"/>
                <a:stretch>
                  <a:fillRect/>
                </a:stretch>
              </a:blipFill>
            </p:spPr>
            <p:txBody>
              <a:bodyPr/>
              <a:lstStyle/>
              <a:p>
                <a:r>
                  <a:rPr lang="zh-TW" altLang="en-US">
                    <a:noFill/>
                  </a:rPr>
                  <a:t> </a:t>
                </a:r>
              </a:p>
            </p:txBody>
          </p:sp>
        </mc:Fallback>
      </mc:AlternateContent>
      <p:sp>
        <p:nvSpPr>
          <p:cNvPr id="12" name="矩形 11"/>
          <p:cNvSpPr/>
          <p:nvPr/>
        </p:nvSpPr>
        <p:spPr>
          <a:xfrm>
            <a:off x="1187624" y="3748390"/>
            <a:ext cx="6444716"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投影片編號版面配置區 14"/>
          <p:cNvSpPr>
            <a:spLocks noGrp="1"/>
          </p:cNvSpPr>
          <p:nvPr>
            <p:ph type="sldNum" sz="quarter" idx="15"/>
          </p:nvPr>
        </p:nvSpPr>
        <p:spPr/>
        <p:txBody>
          <a:bodyPr/>
          <a:lstStyle/>
          <a:p>
            <a:fld id="{DD6866B0-8155-4327-A208-A0391C6B85F1}" type="slidenum">
              <a:rPr lang="zh-TW" altLang="en-US" smtClean="0"/>
              <a:t>20</a:t>
            </a:fld>
            <a:endParaRPr lang="zh-TW" altLang="en-US"/>
          </a:p>
        </p:txBody>
      </p:sp>
    </p:spTree>
    <p:extLst>
      <p:ext uri="{BB962C8B-B14F-4D97-AF65-F5344CB8AC3E}">
        <p14:creationId xmlns:p14="http://schemas.microsoft.com/office/powerpoint/2010/main" val="421396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t>The optimal path</a:t>
            </a:r>
            <a:endParaRPr lang="zh-TW" altLang="en-US" b="1" dirty="0"/>
          </a:p>
        </p:txBody>
      </p:sp>
      <p:grpSp>
        <p:nvGrpSpPr>
          <p:cNvPr id="4" name="群組 3"/>
          <p:cNvGrpSpPr/>
          <p:nvPr/>
        </p:nvGrpSpPr>
        <p:grpSpPr>
          <a:xfrm>
            <a:off x="1718066" y="1751224"/>
            <a:ext cx="5914274" cy="4310714"/>
            <a:chOff x="1718066" y="1751224"/>
            <a:chExt cx="5914274" cy="4310714"/>
          </a:xfrm>
        </p:grpSpPr>
        <p:sp>
          <p:nvSpPr>
            <p:cNvPr id="5" name="矩形 4"/>
            <p:cNvSpPr/>
            <p:nvPr/>
          </p:nvSpPr>
          <p:spPr>
            <a:xfrm>
              <a:off x="2195736" y="1988840"/>
              <a:ext cx="4968552" cy="38884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1727684" y="1844824"/>
              <a:ext cx="324036" cy="369332"/>
            </a:xfrm>
            <a:prstGeom prst="rect">
              <a:avLst/>
            </a:prstGeom>
            <a:noFill/>
          </p:spPr>
          <p:txBody>
            <a:bodyPr wrap="square" rtlCol="0">
              <a:spAutoFit/>
            </a:bodyPr>
            <a:lstStyle/>
            <a:p>
              <a:r>
                <a:rPr lang="en-US" altLang="zh-TW" dirty="0" smtClean="0"/>
                <a:t>0</a:t>
              </a:r>
              <a:endParaRPr lang="zh-TW" altLang="en-US" dirty="0"/>
            </a:p>
          </p:txBody>
        </p:sp>
        <p:sp>
          <p:nvSpPr>
            <p:cNvPr id="7" name="文字方塊 6"/>
            <p:cNvSpPr txBox="1"/>
            <p:nvPr/>
          </p:nvSpPr>
          <p:spPr>
            <a:xfrm>
              <a:off x="1718066" y="5692606"/>
              <a:ext cx="324036" cy="369332"/>
            </a:xfrm>
            <a:prstGeom prst="rect">
              <a:avLst/>
            </a:prstGeom>
            <a:noFill/>
          </p:spPr>
          <p:txBody>
            <a:bodyPr wrap="square" rtlCol="0">
              <a:spAutoFit/>
            </a:bodyPr>
            <a:lstStyle/>
            <a:p>
              <a:r>
                <a:rPr lang="en-US" altLang="zh-TW" dirty="0"/>
                <a:t>M</a:t>
              </a:r>
              <a:endParaRPr lang="zh-TW" altLang="en-US" dirty="0"/>
            </a:p>
          </p:txBody>
        </p:sp>
        <p:sp>
          <p:nvSpPr>
            <p:cNvPr id="8" name="文字方塊 7"/>
            <p:cNvSpPr txBox="1"/>
            <p:nvPr/>
          </p:nvSpPr>
          <p:spPr>
            <a:xfrm>
              <a:off x="7308304" y="1751224"/>
              <a:ext cx="324036" cy="369332"/>
            </a:xfrm>
            <a:prstGeom prst="rect">
              <a:avLst/>
            </a:prstGeom>
            <a:noFill/>
          </p:spPr>
          <p:txBody>
            <a:bodyPr wrap="square" rtlCol="0">
              <a:spAutoFit/>
            </a:bodyPr>
            <a:lstStyle/>
            <a:p>
              <a:r>
                <a:rPr lang="en-US" altLang="zh-TW" dirty="0"/>
                <a:t>N</a:t>
              </a:r>
              <a:endParaRPr lang="zh-TW" altLang="en-US" dirty="0"/>
            </a:p>
          </p:txBody>
        </p:sp>
      </p:grpSp>
      <p:cxnSp>
        <p:nvCxnSpPr>
          <p:cNvPr id="10" name="直線接點 9"/>
          <p:cNvCxnSpPr>
            <a:stCxn id="5" idx="1"/>
            <a:endCxn id="5" idx="3"/>
          </p:cNvCxnSpPr>
          <p:nvPr/>
        </p:nvCxnSpPr>
        <p:spPr>
          <a:xfrm>
            <a:off x="2195736" y="3933056"/>
            <a:ext cx="496855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1331640" y="3748390"/>
            <a:ext cx="720080" cy="369332"/>
          </a:xfrm>
          <a:prstGeom prst="rect">
            <a:avLst/>
          </a:prstGeom>
          <a:noFill/>
        </p:spPr>
        <p:txBody>
          <a:bodyPr wrap="square" rtlCol="0">
            <a:spAutoFit/>
          </a:bodyPr>
          <a:lstStyle/>
          <a:p>
            <a:r>
              <a:rPr lang="en-US" altLang="zh-TW" dirty="0" smtClean="0"/>
              <a:t>M/2</a:t>
            </a:r>
            <a:endParaRPr lang="zh-TW" altLang="en-US" dirty="0"/>
          </a:p>
        </p:txBody>
      </p:sp>
      <p:cxnSp>
        <p:nvCxnSpPr>
          <p:cNvPr id="13" name="弧形接點 12"/>
          <p:cNvCxnSpPr/>
          <p:nvPr/>
        </p:nvCxnSpPr>
        <p:spPr>
          <a:xfrm>
            <a:off x="2195736" y="2029490"/>
            <a:ext cx="4968552" cy="3847782"/>
          </a:xfrm>
          <a:prstGeom prst="curvedConnector3">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2195736" y="1988840"/>
            <a:ext cx="2484276" cy="1944216"/>
          </a:xfrm>
          <a:prstGeom prst="rect">
            <a:avLst/>
          </a:prstGeom>
          <a:solidFill>
            <a:srgbClr val="FFC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4700398" y="3933056"/>
            <a:ext cx="2484276" cy="1944216"/>
          </a:xfrm>
          <a:prstGeom prst="rect">
            <a:avLst/>
          </a:prstGeom>
          <a:solidFill>
            <a:srgbClr val="FFC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投影片編號版面配置區 11"/>
          <p:cNvSpPr>
            <a:spLocks noGrp="1"/>
          </p:cNvSpPr>
          <p:nvPr>
            <p:ph type="sldNum" sz="quarter" idx="15"/>
          </p:nvPr>
        </p:nvSpPr>
        <p:spPr/>
        <p:txBody>
          <a:bodyPr/>
          <a:lstStyle/>
          <a:p>
            <a:fld id="{DD6866B0-8155-4327-A208-A0391C6B85F1}" type="slidenum">
              <a:rPr lang="zh-TW" altLang="en-US" smtClean="0"/>
              <a:t>21</a:t>
            </a:fld>
            <a:endParaRPr lang="zh-TW" altLang="en-US"/>
          </a:p>
        </p:txBody>
      </p:sp>
    </p:spTree>
    <p:extLst>
      <p:ext uri="{BB962C8B-B14F-4D97-AF65-F5344CB8AC3E}">
        <p14:creationId xmlns:p14="http://schemas.microsoft.com/office/powerpoint/2010/main" val="401711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The optimal path</a:t>
            </a:r>
            <a:endParaRPr lang="zh-TW" altLang="en-US" b="1" dirty="0"/>
          </a:p>
        </p:txBody>
      </p:sp>
      <p:grpSp>
        <p:nvGrpSpPr>
          <p:cNvPr id="4" name="群組 3"/>
          <p:cNvGrpSpPr/>
          <p:nvPr/>
        </p:nvGrpSpPr>
        <p:grpSpPr>
          <a:xfrm>
            <a:off x="1718066" y="1751224"/>
            <a:ext cx="5914274" cy="4310714"/>
            <a:chOff x="1718066" y="1751224"/>
            <a:chExt cx="5914274" cy="4310714"/>
          </a:xfrm>
        </p:grpSpPr>
        <p:sp>
          <p:nvSpPr>
            <p:cNvPr id="5" name="矩形 4"/>
            <p:cNvSpPr/>
            <p:nvPr/>
          </p:nvSpPr>
          <p:spPr>
            <a:xfrm>
              <a:off x="2195736" y="1988840"/>
              <a:ext cx="4968552" cy="38884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1727684" y="1844824"/>
              <a:ext cx="324036" cy="369332"/>
            </a:xfrm>
            <a:prstGeom prst="rect">
              <a:avLst/>
            </a:prstGeom>
            <a:noFill/>
          </p:spPr>
          <p:txBody>
            <a:bodyPr wrap="square" rtlCol="0">
              <a:spAutoFit/>
            </a:bodyPr>
            <a:lstStyle/>
            <a:p>
              <a:r>
                <a:rPr lang="en-US" altLang="zh-TW" dirty="0" smtClean="0"/>
                <a:t>0</a:t>
              </a:r>
              <a:endParaRPr lang="zh-TW" altLang="en-US" dirty="0"/>
            </a:p>
          </p:txBody>
        </p:sp>
        <p:sp>
          <p:nvSpPr>
            <p:cNvPr id="7" name="文字方塊 6"/>
            <p:cNvSpPr txBox="1"/>
            <p:nvPr/>
          </p:nvSpPr>
          <p:spPr>
            <a:xfrm>
              <a:off x="1718066" y="5692606"/>
              <a:ext cx="324036" cy="369332"/>
            </a:xfrm>
            <a:prstGeom prst="rect">
              <a:avLst/>
            </a:prstGeom>
            <a:noFill/>
          </p:spPr>
          <p:txBody>
            <a:bodyPr wrap="square" rtlCol="0">
              <a:spAutoFit/>
            </a:bodyPr>
            <a:lstStyle/>
            <a:p>
              <a:r>
                <a:rPr lang="en-US" altLang="zh-TW" dirty="0"/>
                <a:t>M</a:t>
              </a:r>
              <a:endParaRPr lang="zh-TW" altLang="en-US" dirty="0"/>
            </a:p>
          </p:txBody>
        </p:sp>
        <p:sp>
          <p:nvSpPr>
            <p:cNvPr id="8" name="文字方塊 7"/>
            <p:cNvSpPr txBox="1"/>
            <p:nvPr/>
          </p:nvSpPr>
          <p:spPr>
            <a:xfrm>
              <a:off x="7308304" y="1751224"/>
              <a:ext cx="324036" cy="369332"/>
            </a:xfrm>
            <a:prstGeom prst="rect">
              <a:avLst/>
            </a:prstGeom>
            <a:noFill/>
          </p:spPr>
          <p:txBody>
            <a:bodyPr wrap="square" rtlCol="0">
              <a:spAutoFit/>
            </a:bodyPr>
            <a:lstStyle/>
            <a:p>
              <a:r>
                <a:rPr lang="en-US" altLang="zh-TW" dirty="0"/>
                <a:t>N</a:t>
              </a:r>
              <a:endParaRPr lang="zh-TW" altLang="en-US" dirty="0"/>
            </a:p>
          </p:txBody>
        </p:sp>
      </p:grpSp>
      <p:cxnSp>
        <p:nvCxnSpPr>
          <p:cNvPr id="10" name="直線接點 9"/>
          <p:cNvCxnSpPr>
            <a:stCxn id="5" idx="1"/>
            <a:endCxn id="5" idx="3"/>
          </p:cNvCxnSpPr>
          <p:nvPr/>
        </p:nvCxnSpPr>
        <p:spPr>
          <a:xfrm>
            <a:off x="2195736" y="3933056"/>
            <a:ext cx="496855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1331640" y="3748390"/>
            <a:ext cx="720080" cy="369332"/>
          </a:xfrm>
          <a:prstGeom prst="rect">
            <a:avLst/>
          </a:prstGeom>
          <a:noFill/>
        </p:spPr>
        <p:txBody>
          <a:bodyPr wrap="square" rtlCol="0">
            <a:spAutoFit/>
          </a:bodyPr>
          <a:lstStyle/>
          <a:p>
            <a:r>
              <a:rPr lang="en-US" altLang="zh-TW" dirty="0" smtClean="0"/>
              <a:t>M/2</a:t>
            </a:r>
            <a:endParaRPr lang="zh-TW" altLang="en-US" dirty="0"/>
          </a:p>
        </p:txBody>
      </p:sp>
      <p:cxnSp>
        <p:nvCxnSpPr>
          <p:cNvPr id="13" name="弧形接點 12"/>
          <p:cNvCxnSpPr/>
          <p:nvPr/>
        </p:nvCxnSpPr>
        <p:spPr>
          <a:xfrm>
            <a:off x="2195736" y="2029490"/>
            <a:ext cx="4968552" cy="3847782"/>
          </a:xfrm>
          <a:prstGeom prst="curvedConnector3">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2195736" y="1988840"/>
            <a:ext cx="2484276" cy="1944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4680012" y="3933056"/>
            <a:ext cx="2484276" cy="1944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接點 13"/>
          <p:cNvCxnSpPr/>
          <p:nvPr/>
        </p:nvCxnSpPr>
        <p:spPr>
          <a:xfrm>
            <a:off x="2195736" y="2960948"/>
            <a:ext cx="496855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1331640" y="2776282"/>
            <a:ext cx="720080" cy="369332"/>
          </a:xfrm>
          <a:prstGeom prst="rect">
            <a:avLst/>
          </a:prstGeom>
          <a:noFill/>
        </p:spPr>
        <p:txBody>
          <a:bodyPr wrap="square" rtlCol="0">
            <a:spAutoFit/>
          </a:bodyPr>
          <a:lstStyle/>
          <a:p>
            <a:r>
              <a:rPr lang="en-US" altLang="zh-TW" dirty="0" smtClean="0"/>
              <a:t>M/4</a:t>
            </a:r>
            <a:endParaRPr lang="zh-TW" altLang="en-US" dirty="0"/>
          </a:p>
        </p:txBody>
      </p:sp>
      <p:cxnSp>
        <p:nvCxnSpPr>
          <p:cNvPr id="18" name="直線接點 17"/>
          <p:cNvCxnSpPr/>
          <p:nvPr/>
        </p:nvCxnSpPr>
        <p:spPr>
          <a:xfrm>
            <a:off x="2186118" y="4905164"/>
            <a:ext cx="496855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a:xfrm>
            <a:off x="1322022" y="4720498"/>
            <a:ext cx="720080" cy="369332"/>
          </a:xfrm>
          <a:prstGeom prst="rect">
            <a:avLst/>
          </a:prstGeom>
          <a:noFill/>
        </p:spPr>
        <p:txBody>
          <a:bodyPr wrap="square" rtlCol="0">
            <a:spAutoFit/>
          </a:bodyPr>
          <a:lstStyle/>
          <a:p>
            <a:r>
              <a:rPr lang="en-US" altLang="zh-TW" dirty="0" smtClean="0"/>
              <a:t>3M/4</a:t>
            </a:r>
            <a:endParaRPr lang="zh-TW" altLang="en-US" dirty="0"/>
          </a:p>
        </p:txBody>
      </p:sp>
      <p:sp>
        <p:nvSpPr>
          <p:cNvPr id="3" name="矩形 2"/>
          <p:cNvSpPr/>
          <p:nvPr/>
        </p:nvSpPr>
        <p:spPr>
          <a:xfrm>
            <a:off x="2195736" y="1988840"/>
            <a:ext cx="2016224" cy="972108"/>
          </a:xfrm>
          <a:prstGeom prst="rect">
            <a:avLst/>
          </a:prstGeom>
          <a:solidFill>
            <a:srgbClr val="FFC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4211960" y="2960948"/>
            <a:ext cx="458434" cy="972108"/>
          </a:xfrm>
          <a:prstGeom prst="rect">
            <a:avLst/>
          </a:prstGeom>
          <a:solidFill>
            <a:srgbClr val="FFC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4670394" y="3933056"/>
            <a:ext cx="405662" cy="972108"/>
          </a:xfrm>
          <a:prstGeom prst="rect">
            <a:avLst/>
          </a:prstGeom>
          <a:solidFill>
            <a:srgbClr val="FFC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5076056" y="4905164"/>
            <a:ext cx="2078614" cy="972108"/>
          </a:xfrm>
          <a:prstGeom prst="rect">
            <a:avLst/>
          </a:prstGeom>
          <a:solidFill>
            <a:srgbClr val="FFC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投影片編號版面配置區 22"/>
          <p:cNvSpPr>
            <a:spLocks noGrp="1"/>
          </p:cNvSpPr>
          <p:nvPr>
            <p:ph type="sldNum" sz="quarter" idx="15"/>
          </p:nvPr>
        </p:nvSpPr>
        <p:spPr/>
        <p:txBody>
          <a:bodyPr/>
          <a:lstStyle/>
          <a:p>
            <a:fld id="{DD6866B0-8155-4327-A208-A0391C6B85F1}" type="slidenum">
              <a:rPr lang="zh-TW" altLang="en-US" smtClean="0"/>
              <a:t>22</a:t>
            </a:fld>
            <a:endParaRPr lang="zh-TW" altLang="en-US"/>
          </a:p>
        </p:txBody>
      </p:sp>
    </p:spTree>
    <p:extLst>
      <p:ext uri="{BB962C8B-B14F-4D97-AF65-F5344CB8AC3E}">
        <p14:creationId xmlns:p14="http://schemas.microsoft.com/office/powerpoint/2010/main" val="298147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3" grpId="0" animBg="1"/>
      <p:bldP spid="9" grpId="0" animBg="1"/>
      <p:bldP spid="12"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The optimal path</a:t>
            </a:r>
            <a:endParaRPr lang="zh-TW" altLang="en-US" b="1" dirty="0"/>
          </a:p>
        </p:txBody>
      </p:sp>
      <p:sp>
        <p:nvSpPr>
          <p:cNvPr id="3" name="內容版面配置區 2"/>
          <p:cNvSpPr>
            <a:spLocks noGrp="1"/>
          </p:cNvSpPr>
          <p:nvPr>
            <p:ph sz="quarter" idx="1"/>
          </p:nvPr>
        </p:nvSpPr>
        <p:spPr/>
        <p:txBody>
          <a:bodyPr/>
          <a:lstStyle/>
          <a:p>
            <a:r>
              <a:rPr lang="en-US" altLang="zh-TW" dirty="0" smtClean="0"/>
              <a:t>Space complexity:</a:t>
            </a:r>
          </a:p>
          <a:p>
            <a:pPr lvl="1"/>
            <a:r>
              <a:rPr lang="en-US" altLang="zh-TW" dirty="0" smtClean="0">
                <a:sym typeface="Wingdings" pitchFamily="2" charset="2"/>
              </a:rPr>
              <a:t>Only one row saved in memory </a:t>
            </a:r>
          </a:p>
          <a:p>
            <a:pPr lvl="1"/>
            <a:r>
              <a:rPr lang="en-US" altLang="zh-TW" i="1" dirty="0" smtClean="0">
                <a:sym typeface="Wingdings" pitchFamily="2" charset="2"/>
              </a:rPr>
              <a:t>O(N)</a:t>
            </a:r>
          </a:p>
          <a:p>
            <a:pPr lvl="1"/>
            <a:endParaRPr lang="en-US" altLang="zh-TW" dirty="0">
              <a:sym typeface="Wingdings" pitchFamily="2" charset="2"/>
            </a:endParaRPr>
          </a:p>
          <a:p>
            <a:r>
              <a:rPr lang="en-US" altLang="zh-TW" dirty="0" smtClean="0">
                <a:sym typeface="Wingdings" pitchFamily="2" charset="2"/>
              </a:rPr>
              <a:t>Time complexity:</a:t>
            </a:r>
          </a:p>
          <a:p>
            <a:pPr lvl="1"/>
            <a:r>
              <a:rPr lang="en-US" altLang="zh-TW" dirty="0" smtClean="0"/>
              <a:t>Each turn with half space removed</a:t>
            </a:r>
          </a:p>
          <a:p>
            <a:pPr lvl="1"/>
            <a:r>
              <a:rPr lang="en-US" altLang="zh-TW" dirty="0" smtClean="0"/>
              <a:t>MN+0.5MN+0.25MN+…=2MN</a:t>
            </a:r>
          </a:p>
          <a:p>
            <a:pPr lvl="1"/>
            <a:r>
              <a:rPr lang="en-US" altLang="zh-TW" i="1" dirty="0" smtClean="0"/>
              <a:t>O(MN)</a:t>
            </a:r>
            <a:endParaRPr lang="zh-TW" altLang="en-US" i="1" dirty="0"/>
          </a:p>
        </p:txBody>
      </p:sp>
      <p:sp>
        <p:nvSpPr>
          <p:cNvPr id="6" name="投影片編號版面配置區 5"/>
          <p:cNvSpPr>
            <a:spLocks noGrp="1"/>
          </p:cNvSpPr>
          <p:nvPr>
            <p:ph type="sldNum" sz="quarter" idx="15"/>
          </p:nvPr>
        </p:nvSpPr>
        <p:spPr/>
        <p:txBody>
          <a:bodyPr/>
          <a:lstStyle/>
          <a:p>
            <a:fld id="{DD6866B0-8155-4327-A208-A0391C6B85F1}" type="slidenum">
              <a:rPr lang="zh-TW" altLang="en-US" smtClean="0"/>
              <a:t>23</a:t>
            </a:fld>
            <a:endParaRPr lang="zh-TW" altLang="en-US"/>
          </a:p>
        </p:txBody>
      </p:sp>
    </p:spTree>
    <p:extLst>
      <p:ext uri="{BB962C8B-B14F-4D97-AF65-F5344CB8AC3E}">
        <p14:creationId xmlns:p14="http://schemas.microsoft.com/office/powerpoint/2010/main" val="322752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The optimal path</a:t>
            </a:r>
            <a:endParaRPr lang="zh-TW" altLang="en-US" dirty="0"/>
          </a:p>
        </p:txBody>
      </p:sp>
      <p:sp>
        <p:nvSpPr>
          <p:cNvPr id="3" name="內容版面配置區 2"/>
          <p:cNvSpPr>
            <a:spLocks noGrp="1"/>
          </p:cNvSpPr>
          <p:nvPr>
            <p:ph sz="quarter" idx="1"/>
          </p:nvPr>
        </p:nvSpPr>
        <p:spPr/>
        <p:txBody>
          <a:bodyPr/>
          <a:lstStyle/>
          <a:p>
            <a:endParaRPr lang="en-US" altLang="zh-TW" dirty="0"/>
          </a:p>
          <a:p>
            <a:r>
              <a:rPr lang="en-US" altLang="zh-TW" dirty="0" smtClean="0"/>
              <a:t>Optimal path is not enough for biologists.</a:t>
            </a:r>
          </a:p>
          <a:p>
            <a:endParaRPr lang="en-US" altLang="zh-TW" dirty="0"/>
          </a:p>
          <a:p>
            <a:pPr algn="ctr"/>
            <a:r>
              <a:rPr lang="en-US" altLang="zh-TW" sz="5400" dirty="0" smtClean="0"/>
              <a:t>WE WANT MORE!</a:t>
            </a:r>
          </a:p>
          <a:p>
            <a:endParaRPr lang="zh-TW" altLang="en-US" dirty="0"/>
          </a:p>
        </p:txBody>
      </p:sp>
      <p:sp>
        <p:nvSpPr>
          <p:cNvPr id="6" name="投影片編號版面配置區 5"/>
          <p:cNvSpPr>
            <a:spLocks noGrp="1"/>
          </p:cNvSpPr>
          <p:nvPr>
            <p:ph type="sldNum" sz="quarter" idx="15"/>
          </p:nvPr>
        </p:nvSpPr>
        <p:spPr/>
        <p:txBody>
          <a:bodyPr/>
          <a:lstStyle/>
          <a:p>
            <a:fld id="{DD6866B0-8155-4327-A208-A0391C6B85F1}" type="slidenum">
              <a:rPr lang="zh-TW" altLang="en-US" smtClean="0"/>
              <a:t>24</a:t>
            </a:fld>
            <a:endParaRPr lang="zh-TW" altLang="en-US"/>
          </a:p>
        </p:txBody>
      </p:sp>
    </p:spTree>
    <p:extLst>
      <p:ext uri="{BB962C8B-B14F-4D97-AF65-F5344CB8AC3E}">
        <p14:creationId xmlns:p14="http://schemas.microsoft.com/office/powerpoint/2010/main" val="239947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p:cTn id="1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The </a:t>
            </a:r>
            <a:r>
              <a:rPr lang="en-US" altLang="zh-TW" b="1" dirty="0" smtClean="0"/>
              <a:t>suboptimal path region</a:t>
            </a:r>
            <a:endParaRPr lang="zh-TW" altLang="en-US" dirty="0"/>
          </a:p>
        </p:txBody>
      </p:sp>
      <p:sp>
        <p:nvSpPr>
          <p:cNvPr id="3" name="內容版面配置區 2"/>
          <p:cNvSpPr>
            <a:spLocks noGrp="1"/>
          </p:cNvSpPr>
          <p:nvPr>
            <p:ph sz="quarter" idx="1"/>
          </p:nvPr>
        </p:nvSpPr>
        <p:spPr/>
        <p:txBody>
          <a:bodyPr/>
          <a:lstStyle/>
          <a:p>
            <a:endParaRPr lang="en-US" altLang="zh-TW" dirty="0" smtClean="0"/>
          </a:p>
          <a:p>
            <a:r>
              <a:rPr lang="en-US" altLang="zh-TW" dirty="0" smtClean="0"/>
              <a:t>We need to set a </a:t>
            </a:r>
            <a:r>
              <a:rPr lang="en-US" altLang="zh-TW" dirty="0" smtClean="0">
                <a:solidFill>
                  <a:srgbClr val="FFFF00"/>
                </a:solidFill>
              </a:rPr>
              <a:t>threshold</a:t>
            </a:r>
            <a:r>
              <a:rPr lang="en-US" altLang="zh-TW" dirty="0" smtClean="0"/>
              <a:t> value.</a:t>
            </a:r>
          </a:p>
          <a:p>
            <a:endParaRPr lang="en-US" altLang="zh-TW" dirty="0"/>
          </a:p>
          <a:p>
            <a:r>
              <a:rPr lang="en-US" altLang="zh-TW" dirty="0" smtClean="0"/>
              <a:t>All suboptimal paths with score higher than the threshold would be considered.</a:t>
            </a:r>
            <a:endParaRPr lang="zh-TW" altLang="en-US" dirty="0"/>
          </a:p>
        </p:txBody>
      </p:sp>
      <p:sp>
        <p:nvSpPr>
          <p:cNvPr id="6" name="投影片編號版面配置區 5"/>
          <p:cNvSpPr>
            <a:spLocks noGrp="1"/>
          </p:cNvSpPr>
          <p:nvPr>
            <p:ph type="sldNum" sz="quarter" idx="15"/>
          </p:nvPr>
        </p:nvSpPr>
        <p:spPr/>
        <p:txBody>
          <a:bodyPr/>
          <a:lstStyle/>
          <a:p>
            <a:fld id="{DD6866B0-8155-4327-A208-A0391C6B85F1}" type="slidenum">
              <a:rPr lang="zh-TW" altLang="en-US" smtClean="0"/>
              <a:t>25</a:t>
            </a:fld>
            <a:endParaRPr lang="zh-TW" altLang="en-US"/>
          </a:p>
        </p:txBody>
      </p:sp>
    </p:spTree>
    <p:extLst>
      <p:ext uri="{BB962C8B-B14F-4D97-AF65-F5344CB8AC3E}">
        <p14:creationId xmlns:p14="http://schemas.microsoft.com/office/powerpoint/2010/main" val="15580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The modified Hirschberg’s method</a:t>
            </a:r>
            <a:endParaRPr lang="zh-TW" altLang="en-US" b="1" dirty="0"/>
          </a:p>
        </p:txBody>
      </p:sp>
      <p:grpSp>
        <p:nvGrpSpPr>
          <p:cNvPr id="4" name="群組 3"/>
          <p:cNvGrpSpPr/>
          <p:nvPr/>
        </p:nvGrpSpPr>
        <p:grpSpPr>
          <a:xfrm>
            <a:off x="1718066" y="1751224"/>
            <a:ext cx="5914274" cy="4310714"/>
            <a:chOff x="1718066" y="1751224"/>
            <a:chExt cx="5914274" cy="4310714"/>
          </a:xfrm>
        </p:grpSpPr>
        <p:sp>
          <p:nvSpPr>
            <p:cNvPr id="5" name="矩形 4"/>
            <p:cNvSpPr/>
            <p:nvPr/>
          </p:nvSpPr>
          <p:spPr>
            <a:xfrm>
              <a:off x="2195736" y="1988840"/>
              <a:ext cx="4968552" cy="38884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1727684" y="1844824"/>
              <a:ext cx="324036" cy="369332"/>
            </a:xfrm>
            <a:prstGeom prst="rect">
              <a:avLst/>
            </a:prstGeom>
            <a:noFill/>
          </p:spPr>
          <p:txBody>
            <a:bodyPr wrap="square" rtlCol="0">
              <a:spAutoFit/>
            </a:bodyPr>
            <a:lstStyle/>
            <a:p>
              <a:r>
                <a:rPr lang="en-US" altLang="zh-TW" dirty="0" smtClean="0"/>
                <a:t>0</a:t>
              </a:r>
              <a:endParaRPr lang="zh-TW" altLang="en-US" dirty="0"/>
            </a:p>
          </p:txBody>
        </p:sp>
        <p:sp>
          <p:nvSpPr>
            <p:cNvPr id="7" name="文字方塊 6"/>
            <p:cNvSpPr txBox="1"/>
            <p:nvPr/>
          </p:nvSpPr>
          <p:spPr>
            <a:xfrm>
              <a:off x="1718066" y="5692606"/>
              <a:ext cx="324036" cy="369332"/>
            </a:xfrm>
            <a:prstGeom prst="rect">
              <a:avLst/>
            </a:prstGeom>
            <a:noFill/>
          </p:spPr>
          <p:txBody>
            <a:bodyPr wrap="square" rtlCol="0">
              <a:spAutoFit/>
            </a:bodyPr>
            <a:lstStyle/>
            <a:p>
              <a:r>
                <a:rPr lang="en-US" altLang="zh-TW" dirty="0"/>
                <a:t>M</a:t>
              </a:r>
              <a:endParaRPr lang="zh-TW" altLang="en-US" dirty="0"/>
            </a:p>
          </p:txBody>
        </p:sp>
        <p:sp>
          <p:nvSpPr>
            <p:cNvPr id="8" name="文字方塊 7"/>
            <p:cNvSpPr txBox="1"/>
            <p:nvPr/>
          </p:nvSpPr>
          <p:spPr>
            <a:xfrm>
              <a:off x="7308304" y="1751224"/>
              <a:ext cx="324036" cy="369332"/>
            </a:xfrm>
            <a:prstGeom prst="rect">
              <a:avLst/>
            </a:prstGeom>
            <a:noFill/>
          </p:spPr>
          <p:txBody>
            <a:bodyPr wrap="square" rtlCol="0">
              <a:spAutoFit/>
            </a:bodyPr>
            <a:lstStyle/>
            <a:p>
              <a:r>
                <a:rPr lang="en-US" altLang="zh-TW" dirty="0"/>
                <a:t>N</a:t>
              </a:r>
              <a:endParaRPr lang="zh-TW" altLang="en-US" dirty="0"/>
            </a:p>
          </p:txBody>
        </p:sp>
      </p:grpSp>
      <p:cxnSp>
        <p:nvCxnSpPr>
          <p:cNvPr id="10" name="直線接點 9"/>
          <p:cNvCxnSpPr>
            <a:stCxn id="5" idx="1"/>
            <a:endCxn id="5" idx="3"/>
          </p:cNvCxnSpPr>
          <p:nvPr/>
        </p:nvCxnSpPr>
        <p:spPr>
          <a:xfrm>
            <a:off x="2195736" y="3933056"/>
            <a:ext cx="496855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1331640" y="3748390"/>
            <a:ext cx="720080" cy="369332"/>
          </a:xfrm>
          <a:prstGeom prst="rect">
            <a:avLst/>
          </a:prstGeom>
          <a:noFill/>
        </p:spPr>
        <p:txBody>
          <a:bodyPr wrap="square" rtlCol="0">
            <a:spAutoFit/>
          </a:bodyPr>
          <a:lstStyle/>
          <a:p>
            <a:r>
              <a:rPr lang="en-US" altLang="zh-TW" dirty="0" smtClean="0"/>
              <a:t>M/2</a:t>
            </a:r>
            <a:endParaRPr lang="zh-TW" altLang="en-US" dirty="0"/>
          </a:p>
        </p:txBody>
      </p:sp>
      <p:cxnSp>
        <p:nvCxnSpPr>
          <p:cNvPr id="9" name="直線接點 8"/>
          <p:cNvCxnSpPr/>
          <p:nvPr/>
        </p:nvCxnSpPr>
        <p:spPr>
          <a:xfrm>
            <a:off x="3635896" y="3933056"/>
            <a:ext cx="216024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671900" y="4117722"/>
            <a:ext cx="2016224" cy="369332"/>
          </a:xfrm>
          <a:prstGeom prst="rect">
            <a:avLst/>
          </a:prstGeom>
          <a:noFill/>
        </p:spPr>
        <p:txBody>
          <a:bodyPr wrap="square" rtlCol="0">
            <a:spAutoFit/>
          </a:bodyPr>
          <a:lstStyle/>
          <a:p>
            <a:r>
              <a:rPr lang="en-US" altLang="zh-TW" dirty="0" smtClean="0"/>
              <a:t>Suboptimal regions</a:t>
            </a:r>
            <a:endParaRPr lang="zh-TW" altLang="en-US" dirty="0"/>
          </a:p>
        </p:txBody>
      </p:sp>
      <p:cxnSp>
        <p:nvCxnSpPr>
          <p:cNvPr id="18" name="弧形接點 17"/>
          <p:cNvCxnSpPr/>
          <p:nvPr/>
        </p:nvCxnSpPr>
        <p:spPr>
          <a:xfrm>
            <a:off x="2195736" y="1988840"/>
            <a:ext cx="4968552" cy="3888432"/>
          </a:xfrm>
          <a:prstGeom prst="curvedConnector3">
            <a:avLst>
              <a:gd name="adj1" fmla="val 72175"/>
            </a:avLst>
          </a:prstGeom>
          <a:ln>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弧形接點 20"/>
          <p:cNvCxnSpPr/>
          <p:nvPr/>
        </p:nvCxnSpPr>
        <p:spPr>
          <a:xfrm>
            <a:off x="2195736" y="1988840"/>
            <a:ext cx="4968552" cy="3888432"/>
          </a:xfrm>
          <a:prstGeom prst="curvedConnector3">
            <a:avLst>
              <a:gd name="adj1" fmla="val 29021"/>
            </a:avLst>
          </a:prstGeom>
          <a:ln>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弧形接點 23"/>
          <p:cNvCxnSpPr/>
          <p:nvPr/>
        </p:nvCxnSpPr>
        <p:spPr>
          <a:xfrm>
            <a:off x="2195736" y="1988840"/>
            <a:ext cx="4968552" cy="3888432"/>
          </a:xfrm>
          <a:prstGeom prst="curvedConnector3">
            <a:avLst/>
          </a:prstGeom>
          <a:ln>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手繪多邊形 25"/>
          <p:cNvSpPr/>
          <p:nvPr/>
        </p:nvSpPr>
        <p:spPr>
          <a:xfrm>
            <a:off x="2195736" y="1988839"/>
            <a:ext cx="4978787" cy="3902007"/>
          </a:xfrm>
          <a:custGeom>
            <a:avLst/>
            <a:gdLst>
              <a:gd name="connsiteX0" fmla="*/ 0 w 3499338"/>
              <a:gd name="connsiteY0" fmla="*/ 0 h 1969477"/>
              <a:gd name="connsiteX1" fmla="*/ 334107 w 3499338"/>
              <a:gd name="connsiteY1" fmla="*/ 685800 h 1969477"/>
              <a:gd name="connsiteX2" fmla="*/ 1213338 w 3499338"/>
              <a:gd name="connsiteY2" fmla="*/ 879231 h 1969477"/>
              <a:gd name="connsiteX3" fmla="*/ 2162907 w 3499338"/>
              <a:gd name="connsiteY3" fmla="*/ 1389185 h 1969477"/>
              <a:gd name="connsiteX4" fmla="*/ 3499338 w 3499338"/>
              <a:gd name="connsiteY4" fmla="*/ 1969477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338" h="1969477">
                <a:moveTo>
                  <a:pt x="0" y="0"/>
                </a:moveTo>
                <a:cubicBezTo>
                  <a:pt x="65942" y="269631"/>
                  <a:pt x="131884" y="539262"/>
                  <a:pt x="334107" y="685800"/>
                </a:cubicBezTo>
                <a:cubicBezTo>
                  <a:pt x="536330" y="832339"/>
                  <a:pt x="908538" y="762000"/>
                  <a:pt x="1213338" y="879231"/>
                </a:cubicBezTo>
                <a:cubicBezTo>
                  <a:pt x="1518138" y="996462"/>
                  <a:pt x="1781907" y="1207477"/>
                  <a:pt x="2162907" y="1389185"/>
                </a:cubicBezTo>
                <a:cubicBezTo>
                  <a:pt x="2543907" y="1570893"/>
                  <a:pt x="3021622" y="1770185"/>
                  <a:pt x="3499338" y="1969477"/>
                </a:cubicBezTo>
              </a:path>
            </a:pathLst>
          </a:custGeom>
          <a:ln>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投影片編號版面配置區 13"/>
          <p:cNvSpPr>
            <a:spLocks noGrp="1"/>
          </p:cNvSpPr>
          <p:nvPr>
            <p:ph type="sldNum" sz="quarter" idx="15"/>
          </p:nvPr>
        </p:nvSpPr>
        <p:spPr/>
        <p:txBody>
          <a:bodyPr/>
          <a:lstStyle/>
          <a:p>
            <a:fld id="{DD6866B0-8155-4327-A208-A0391C6B85F1}" type="slidenum">
              <a:rPr lang="zh-TW" altLang="en-US" smtClean="0"/>
              <a:t>26</a:t>
            </a:fld>
            <a:endParaRPr lang="zh-TW" altLang="en-US"/>
          </a:p>
        </p:txBody>
      </p:sp>
    </p:spTree>
    <p:extLst>
      <p:ext uri="{BB962C8B-B14F-4D97-AF65-F5344CB8AC3E}">
        <p14:creationId xmlns:p14="http://schemas.microsoft.com/office/powerpoint/2010/main" val="36196789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The modified Hirschberg’s method</a:t>
            </a:r>
            <a:endParaRPr lang="zh-TW" altLang="en-US" dirty="0"/>
          </a:p>
        </p:txBody>
      </p:sp>
      <p:sp>
        <p:nvSpPr>
          <p:cNvPr id="3" name="內容版面配置區 2"/>
          <p:cNvSpPr>
            <a:spLocks noGrp="1"/>
          </p:cNvSpPr>
          <p:nvPr>
            <p:ph sz="quarter" idx="1"/>
          </p:nvPr>
        </p:nvSpPr>
        <p:spPr/>
        <p:txBody>
          <a:bodyPr/>
          <a:lstStyle/>
          <a:p>
            <a:endParaRPr lang="en-US" altLang="zh-TW" dirty="0" smtClean="0"/>
          </a:p>
          <a:p>
            <a:r>
              <a:rPr lang="en-US" altLang="zh-TW" dirty="0" smtClean="0"/>
              <a:t>How could we solve the </a:t>
            </a:r>
            <a:r>
              <a:rPr lang="en-US" altLang="zh-TW" dirty="0" err="1" smtClean="0"/>
              <a:t>subproblems</a:t>
            </a:r>
            <a:r>
              <a:rPr lang="en-US" altLang="zh-TW" dirty="0" smtClean="0"/>
              <a:t> in the above figure?</a:t>
            </a:r>
            <a:endParaRPr lang="zh-TW" altLang="en-US" dirty="0"/>
          </a:p>
        </p:txBody>
      </p:sp>
      <p:sp>
        <p:nvSpPr>
          <p:cNvPr id="6" name="投影片編號版面配置區 5"/>
          <p:cNvSpPr>
            <a:spLocks noGrp="1"/>
          </p:cNvSpPr>
          <p:nvPr>
            <p:ph type="sldNum" sz="quarter" idx="15"/>
          </p:nvPr>
        </p:nvSpPr>
        <p:spPr/>
        <p:txBody>
          <a:bodyPr/>
          <a:lstStyle/>
          <a:p>
            <a:fld id="{DD6866B0-8155-4327-A208-A0391C6B85F1}" type="slidenum">
              <a:rPr lang="zh-TW" altLang="en-US" smtClean="0"/>
              <a:t>27</a:t>
            </a:fld>
            <a:endParaRPr lang="zh-TW" altLang="en-US"/>
          </a:p>
        </p:txBody>
      </p:sp>
    </p:spTree>
    <p:extLst>
      <p:ext uri="{BB962C8B-B14F-4D97-AF65-F5344CB8AC3E}">
        <p14:creationId xmlns:p14="http://schemas.microsoft.com/office/powerpoint/2010/main" val="1064360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The modified Hirschberg’s method</a:t>
            </a:r>
            <a:endParaRPr lang="zh-TW" altLang="en-US" b="1" dirty="0"/>
          </a:p>
        </p:txBody>
      </p:sp>
      <p:grpSp>
        <p:nvGrpSpPr>
          <p:cNvPr id="5" name="群組 4"/>
          <p:cNvGrpSpPr/>
          <p:nvPr/>
        </p:nvGrpSpPr>
        <p:grpSpPr>
          <a:xfrm>
            <a:off x="1718066" y="1751224"/>
            <a:ext cx="5914274" cy="4310714"/>
            <a:chOff x="1718066" y="1751224"/>
            <a:chExt cx="5914274" cy="4310714"/>
          </a:xfrm>
        </p:grpSpPr>
        <p:sp>
          <p:nvSpPr>
            <p:cNvPr id="6" name="矩形 5"/>
            <p:cNvSpPr/>
            <p:nvPr/>
          </p:nvSpPr>
          <p:spPr>
            <a:xfrm>
              <a:off x="2195736" y="1988840"/>
              <a:ext cx="4968552" cy="38884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727684" y="1844824"/>
              <a:ext cx="324036" cy="369332"/>
            </a:xfrm>
            <a:prstGeom prst="rect">
              <a:avLst/>
            </a:prstGeom>
            <a:noFill/>
          </p:spPr>
          <p:txBody>
            <a:bodyPr wrap="square" rtlCol="0">
              <a:spAutoFit/>
            </a:bodyPr>
            <a:lstStyle/>
            <a:p>
              <a:r>
                <a:rPr lang="en-US" altLang="zh-TW" dirty="0" smtClean="0"/>
                <a:t>0</a:t>
              </a:r>
              <a:endParaRPr lang="zh-TW" altLang="en-US" dirty="0"/>
            </a:p>
          </p:txBody>
        </p:sp>
        <p:sp>
          <p:nvSpPr>
            <p:cNvPr id="8" name="文字方塊 7"/>
            <p:cNvSpPr txBox="1"/>
            <p:nvPr/>
          </p:nvSpPr>
          <p:spPr>
            <a:xfrm>
              <a:off x="1718066" y="5692606"/>
              <a:ext cx="324036" cy="369332"/>
            </a:xfrm>
            <a:prstGeom prst="rect">
              <a:avLst/>
            </a:prstGeom>
            <a:noFill/>
          </p:spPr>
          <p:txBody>
            <a:bodyPr wrap="square" rtlCol="0">
              <a:spAutoFit/>
            </a:bodyPr>
            <a:lstStyle/>
            <a:p>
              <a:r>
                <a:rPr lang="en-US" altLang="zh-TW" dirty="0"/>
                <a:t>M</a:t>
              </a:r>
              <a:endParaRPr lang="zh-TW" altLang="en-US" dirty="0"/>
            </a:p>
          </p:txBody>
        </p:sp>
        <p:sp>
          <p:nvSpPr>
            <p:cNvPr id="9" name="文字方塊 8"/>
            <p:cNvSpPr txBox="1"/>
            <p:nvPr/>
          </p:nvSpPr>
          <p:spPr>
            <a:xfrm>
              <a:off x="7308304" y="1751224"/>
              <a:ext cx="324036" cy="369332"/>
            </a:xfrm>
            <a:prstGeom prst="rect">
              <a:avLst/>
            </a:prstGeom>
            <a:noFill/>
          </p:spPr>
          <p:txBody>
            <a:bodyPr wrap="square" rtlCol="0">
              <a:spAutoFit/>
            </a:bodyPr>
            <a:lstStyle/>
            <a:p>
              <a:r>
                <a:rPr lang="en-US" altLang="zh-TW" dirty="0"/>
                <a:t>N</a:t>
              </a:r>
              <a:endParaRPr lang="zh-TW" altLang="en-US" dirty="0"/>
            </a:p>
          </p:txBody>
        </p:sp>
      </p:grpSp>
      <p:sp>
        <p:nvSpPr>
          <p:cNvPr id="10" name="矩形 9"/>
          <p:cNvSpPr/>
          <p:nvPr/>
        </p:nvSpPr>
        <p:spPr>
          <a:xfrm>
            <a:off x="2195736" y="1988840"/>
            <a:ext cx="1944216" cy="2253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1" name="文字方塊 10"/>
              <p:cNvSpPr txBox="1"/>
              <p:nvPr/>
            </p:nvSpPr>
            <p:spPr>
              <a:xfrm>
                <a:off x="2663788" y="2332932"/>
                <a:ext cx="10081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zh-TW" altLang="zh-TW" i="1">
                              <a:latin typeface="Cambria Math"/>
                            </a:rPr>
                          </m:ctrlPr>
                        </m:sSupPr>
                        <m:e>
                          <m:r>
                            <a:rPr lang="en-US" altLang="zh-TW" i="1">
                              <a:latin typeface="Cambria Math"/>
                            </a:rPr>
                            <m:t>𝑆𝑐𝑜𝑟𝑒</m:t>
                          </m:r>
                        </m:e>
                        <m:sup>
                          <m:r>
                            <a:rPr lang="en-US" altLang="zh-TW" i="1">
                              <a:latin typeface="Cambria Math"/>
                            </a:rPr>
                            <m:t>−</m:t>
                          </m:r>
                        </m:sup>
                      </m:sSup>
                    </m:oMath>
                  </m:oMathPara>
                </a14:m>
                <a:endParaRPr lang="zh-TW" altLang="zh-TW" dirty="0"/>
              </a:p>
            </p:txBody>
          </p:sp>
        </mc:Choice>
        <mc:Fallback xmlns="">
          <p:sp>
            <p:nvSpPr>
              <p:cNvPr id="11" name="文字方塊 10"/>
              <p:cNvSpPr txBox="1">
                <a:spLocks noRot="1" noChangeAspect="1" noMove="1" noResize="1" noEditPoints="1" noAdjustHandles="1" noChangeArrowheads="1" noChangeShapeType="1" noTextEdit="1"/>
              </p:cNvSpPr>
              <p:nvPr/>
            </p:nvSpPr>
            <p:spPr>
              <a:xfrm>
                <a:off x="2663788" y="2332932"/>
                <a:ext cx="1008112" cy="369332"/>
              </a:xfrm>
              <a:prstGeom prst="rect">
                <a:avLst/>
              </a:prstGeom>
              <a:blipFill rotWithShape="1">
                <a:blip r:embed="rId2"/>
                <a:stretch>
                  <a:fillRect/>
                </a:stretch>
              </a:blipFill>
            </p:spPr>
            <p:txBody>
              <a:bodyPr/>
              <a:lstStyle/>
              <a:p>
                <a:r>
                  <a:rPr lang="zh-TW" altLang="en-US">
                    <a:noFill/>
                  </a:rPr>
                  <a:t> </a:t>
                </a:r>
              </a:p>
            </p:txBody>
          </p:sp>
        </mc:Fallback>
      </mc:AlternateContent>
      <p:sp>
        <p:nvSpPr>
          <p:cNvPr id="12" name="矩形 11"/>
          <p:cNvSpPr/>
          <p:nvPr/>
        </p:nvSpPr>
        <p:spPr>
          <a:xfrm>
            <a:off x="2195736" y="1988840"/>
            <a:ext cx="2484276" cy="71342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2195736" y="1988840"/>
            <a:ext cx="2952328" cy="10801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4" name="矩形 13"/>
              <p:cNvSpPr/>
              <p:nvPr/>
            </p:nvSpPr>
            <p:spPr>
              <a:xfrm>
                <a:off x="5930700" y="5157192"/>
                <a:ext cx="942822" cy="3789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TW" altLang="zh-TW" i="1" smtClean="0">
                              <a:latin typeface="Cambria Math"/>
                            </a:rPr>
                          </m:ctrlPr>
                        </m:sSupPr>
                        <m:e>
                          <m:r>
                            <a:rPr lang="en-US" altLang="zh-TW" i="1">
                              <a:latin typeface="Cambria Math"/>
                            </a:rPr>
                            <m:t>𝑆𝑐𝑜𝑟𝑒</m:t>
                          </m:r>
                        </m:e>
                        <m:sup>
                          <m:r>
                            <a:rPr lang="en-US" altLang="zh-TW" b="0" i="1" smtClean="0">
                              <a:latin typeface="Cambria Math"/>
                            </a:rPr>
                            <m:t>+</m:t>
                          </m:r>
                        </m:sup>
                      </m:sSup>
                    </m:oMath>
                  </m:oMathPara>
                </a14:m>
                <a:endParaRPr lang="zh-TW" altLang="zh-TW" dirty="0"/>
              </a:p>
            </p:txBody>
          </p:sp>
        </mc:Choice>
        <mc:Fallback xmlns="">
          <p:sp>
            <p:nvSpPr>
              <p:cNvPr id="14" name="矩形 13"/>
              <p:cNvSpPr>
                <a:spLocks noRot="1" noChangeAspect="1" noMove="1" noResize="1" noEditPoints="1" noAdjustHandles="1" noChangeArrowheads="1" noChangeShapeType="1" noTextEdit="1"/>
              </p:cNvSpPr>
              <p:nvPr/>
            </p:nvSpPr>
            <p:spPr>
              <a:xfrm>
                <a:off x="5930700" y="5157192"/>
                <a:ext cx="942822" cy="378950"/>
              </a:xfrm>
              <a:prstGeom prst="rect">
                <a:avLst/>
              </a:prstGeom>
              <a:blipFill rotWithShape="1">
                <a:blip r:embed="rId3"/>
                <a:stretch>
                  <a:fillRect/>
                </a:stretch>
              </a:blipFill>
            </p:spPr>
            <p:txBody>
              <a:bodyPr/>
              <a:lstStyle/>
              <a:p>
                <a:r>
                  <a:rPr lang="zh-TW" altLang="en-US">
                    <a:noFill/>
                  </a:rPr>
                  <a:t> </a:t>
                </a:r>
              </a:p>
            </p:txBody>
          </p:sp>
        </mc:Fallback>
      </mc:AlternateContent>
      <p:sp>
        <p:nvSpPr>
          <p:cNvPr id="15" name="矩形 14"/>
          <p:cNvSpPr/>
          <p:nvPr/>
        </p:nvSpPr>
        <p:spPr>
          <a:xfrm>
            <a:off x="5639934" y="5692606"/>
            <a:ext cx="1524354" cy="18466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4860032" y="5157192"/>
            <a:ext cx="2304256"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3779912" y="4581128"/>
            <a:ext cx="3384376" cy="129614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17"/>
          <p:cNvSpPr>
            <a:spLocks noGrp="1"/>
          </p:cNvSpPr>
          <p:nvPr>
            <p:ph type="sldNum" sz="quarter" idx="15"/>
          </p:nvPr>
        </p:nvSpPr>
        <p:spPr/>
        <p:txBody>
          <a:bodyPr/>
          <a:lstStyle/>
          <a:p>
            <a:fld id="{DD6866B0-8155-4327-A208-A0391C6B85F1}" type="slidenum">
              <a:rPr lang="zh-TW" altLang="en-US" smtClean="0"/>
              <a:t>28</a:t>
            </a:fld>
            <a:endParaRPr lang="zh-TW" altLang="en-US"/>
          </a:p>
        </p:txBody>
      </p:sp>
    </p:spTree>
    <p:extLst>
      <p:ext uri="{BB962C8B-B14F-4D97-AF65-F5344CB8AC3E}">
        <p14:creationId xmlns:p14="http://schemas.microsoft.com/office/powerpoint/2010/main" val="113526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P spid="12" grpId="0" animBg="1"/>
      <p:bldP spid="13" grpId="0" animBg="1"/>
      <p:bldP spid="14" grpId="0"/>
      <p:bldP spid="14" grpId="1"/>
      <p:bldP spid="15" grpId="0" animBg="1"/>
      <p:bldP spid="15" grpId="1"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The modified Hirschberg’s method</a:t>
            </a:r>
            <a:endParaRPr lang="zh-TW" altLang="en-US" b="1" dirty="0"/>
          </a:p>
        </p:txBody>
      </p:sp>
      <p:grpSp>
        <p:nvGrpSpPr>
          <p:cNvPr id="4" name="群組 3"/>
          <p:cNvGrpSpPr/>
          <p:nvPr/>
        </p:nvGrpSpPr>
        <p:grpSpPr>
          <a:xfrm>
            <a:off x="1718066" y="1751224"/>
            <a:ext cx="5914274" cy="4310714"/>
            <a:chOff x="1718066" y="1751224"/>
            <a:chExt cx="5914274" cy="4310714"/>
          </a:xfrm>
        </p:grpSpPr>
        <p:sp>
          <p:nvSpPr>
            <p:cNvPr id="5" name="矩形 4"/>
            <p:cNvSpPr/>
            <p:nvPr/>
          </p:nvSpPr>
          <p:spPr>
            <a:xfrm>
              <a:off x="2195736" y="1988840"/>
              <a:ext cx="4968552" cy="38884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1727684" y="1844824"/>
              <a:ext cx="324036" cy="369332"/>
            </a:xfrm>
            <a:prstGeom prst="rect">
              <a:avLst/>
            </a:prstGeom>
            <a:noFill/>
          </p:spPr>
          <p:txBody>
            <a:bodyPr wrap="square" rtlCol="0">
              <a:spAutoFit/>
            </a:bodyPr>
            <a:lstStyle/>
            <a:p>
              <a:r>
                <a:rPr lang="en-US" altLang="zh-TW" dirty="0" smtClean="0"/>
                <a:t>0</a:t>
              </a:r>
              <a:endParaRPr lang="zh-TW" altLang="en-US" dirty="0"/>
            </a:p>
          </p:txBody>
        </p:sp>
        <p:sp>
          <p:nvSpPr>
            <p:cNvPr id="7" name="文字方塊 6"/>
            <p:cNvSpPr txBox="1"/>
            <p:nvPr/>
          </p:nvSpPr>
          <p:spPr>
            <a:xfrm>
              <a:off x="1718066" y="5692606"/>
              <a:ext cx="324036" cy="369332"/>
            </a:xfrm>
            <a:prstGeom prst="rect">
              <a:avLst/>
            </a:prstGeom>
            <a:noFill/>
          </p:spPr>
          <p:txBody>
            <a:bodyPr wrap="square" rtlCol="0">
              <a:spAutoFit/>
            </a:bodyPr>
            <a:lstStyle/>
            <a:p>
              <a:r>
                <a:rPr lang="en-US" altLang="zh-TW" dirty="0"/>
                <a:t>M</a:t>
              </a:r>
              <a:endParaRPr lang="zh-TW" altLang="en-US" dirty="0"/>
            </a:p>
          </p:txBody>
        </p:sp>
        <p:sp>
          <p:nvSpPr>
            <p:cNvPr id="8" name="文字方塊 7"/>
            <p:cNvSpPr txBox="1"/>
            <p:nvPr/>
          </p:nvSpPr>
          <p:spPr>
            <a:xfrm>
              <a:off x="7308304" y="1751224"/>
              <a:ext cx="324036" cy="369332"/>
            </a:xfrm>
            <a:prstGeom prst="rect">
              <a:avLst/>
            </a:prstGeom>
            <a:noFill/>
          </p:spPr>
          <p:txBody>
            <a:bodyPr wrap="square" rtlCol="0">
              <a:spAutoFit/>
            </a:bodyPr>
            <a:lstStyle/>
            <a:p>
              <a:r>
                <a:rPr lang="en-US" altLang="zh-TW" dirty="0"/>
                <a:t>N</a:t>
              </a:r>
              <a:endParaRPr lang="zh-TW" altLang="en-US" dirty="0"/>
            </a:p>
          </p:txBody>
        </p:sp>
      </p:grpSp>
      <p:cxnSp>
        <p:nvCxnSpPr>
          <p:cNvPr id="10" name="直線接點 9"/>
          <p:cNvCxnSpPr>
            <a:stCxn id="5" idx="1"/>
            <a:endCxn id="5" idx="3"/>
          </p:cNvCxnSpPr>
          <p:nvPr/>
        </p:nvCxnSpPr>
        <p:spPr>
          <a:xfrm>
            <a:off x="2195736" y="3933056"/>
            <a:ext cx="496855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1331640" y="3748390"/>
            <a:ext cx="720080" cy="369332"/>
          </a:xfrm>
          <a:prstGeom prst="rect">
            <a:avLst/>
          </a:prstGeom>
          <a:noFill/>
        </p:spPr>
        <p:txBody>
          <a:bodyPr wrap="square" rtlCol="0">
            <a:spAutoFit/>
          </a:bodyPr>
          <a:lstStyle/>
          <a:p>
            <a:r>
              <a:rPr lang="en-US" altLang="zh-TW" dirty="0" smtClean="0"/>
              <a:t>M/2</a:t>
            </a:r>
            <a:endParaRPr lang="zh-TW" altLang="en-US" dirty="0"/>
          </a:p>
        </p:txBody>
      </p:sp>
      <mc:AlternateContent xmlns:mc="http://schemas.openxmlformats.org/markup-compatibility/2006" xmlns:a14="http://schemas.microsoft.com/office/drawing/2010/main">
        <mc:Choice Requires="a14">
          <p:sp>
            <p:nvSpPr>
              <p:cNvPr id="3" name="矩形 2"/>
              <p:cNvSpPr/>
              <p:nvPr/>
            </p:nvSpPr>
            <p:spPr>
              <a:xfrm>
                <a:off x="2195736" y="1988840"/>
                <a:ext cx="4968552" cy="19442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zh-TW" altLang="zh-TW" sz="4400" i="1" smtClean="0">
                              <a:solidFill>
                                <a:schemeClr val="tx1"/>
                              </a:solidFill>
                              <a:latin typeface="Cambria Math"/>
                            </a:rPr>
                          </m:ctrlPr>
                        </m:sSupPr>
                        <m:e>
                          <m:r>
                            <a:rPr lang="en-US" altLang="zh-TW" sz="4400" i="1" smtClean="0">
                              <a:solidFill>
                                <a:schemeClr val="tx1"/>
                              </a:solidFill>
                              <a:latin typeface="Cambria Math"/>
                            </a:rPr>
                            <m:t>𝑆𝑐𝑜𝑟𝑒</m:t>
                          </m:r>
                        </m:e>
                        <m:sup>
                          <m:r>
                            <a:rPr lang="en-US" altLang="zh-TW" sz="4400" i="1">
                              <a:solidFill>
                                <a:schemeClr val="tx1"/>
                              </a:solidFill>
                              <a:latin typeface="Cambria Math"/>
                            </a:rPr>
                            <m:t>−</m:t>
                          </m:r>
                        </m:sup>
                      </m:sSup>
                    </m:oMath>
                  </m:oMathPara>
                </a14:m>
                <a:endParaRPr lang="zh-TW" altLang="zh-TW" sz="4400" dirty="0"/>
              </a:p>
            </p:txBody>
          </p:sp>
        </mc:Choice>
        <mc:Fallback xmlns="">
          <p:sp>
            <p:nvSpPr>
              <p:cNvPr id="3" name="矩形 2"/>
              <p:cNvSpPr>
                <a:spLocks noRot="1" noChangeAspect="1" noMove="1" noResize="1" noEditPoints="1" noAdjustHandles="1" noChangeArrowheads="1" noChangeShapeType="1" noTextEdit="1"/>
              </p:cNvSpPr>
              <p:nvPr/>
            </p:nvSpPr>
            <p:spPr>
              <a:xfrm>
                <a:off x="2195736" y="1988840"/>
                <a:ext cx="4968552" cy="1944216"/>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195736" y="3933056"/>
                <a:ext cx="4968552" cy="19442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zh-TW" altLang="zh-TW" sz="4400" i="1" smtClean="0">
                              <a:solidFill>
                                <a:schemeClr val="tx1"/>
                              </a:solidFill>
                              <a:latin typeface="Cambria Math"/>
                            </a:rPr>
                          </m:ctrlPr>
                        </m:sSupPr>
                        <m:e>
                          <m:r>
                            <a:rPr lang="en-US" altLang="zh-TW" sz="4400" i="1" smtClean="0">
                              <a:solidFill>
                                <a:schemeClr val="tx1"/>
                              </a:solidFill>
                              <a:latin typeface="Cambria Math"/>
                            </a:rPr>
                            <m:t>𝑆𝑐𝑜𝑟𝑒</m:t>
                          </m:r>
                        </m:e>
                        <m:sup>
                          <m:r>
                            <a:rPr lang="en-US" altLang="zh-TW" sz="4400" b="0" i="1" smtClean="0">
                              <a:solidFill>
                                <a:schemeClr val="tx1"/>
                              </a:solidFill>
                              <a:latin typeface="Cambria Math"/>
                            </a:rPr>
                            <m:t>+</m:t>
                          </m:r>
                        </m:sup>
                      </m:sSup>
                    </m:oMath>
                  </m:oMathPara>
                </a14:m>
                <a:endParaRPr lang="zh-TW" altLang="en-US" sz="4400" dirty="0"/>
              </a:p>
            </p:txBody>
          </p:sp>
        </mc:Choice>
        <mc:Fallback xmlns="">
          <p:sp>
            <p:nvSpPr>
              <p:cNvPr id="9" name="矩形 8"/>
              <p:cNvSpPr>
                <a:spLocks noRot="1" noChangeAspect="1" noMove="1" noResize="1" noEditPoints="1" noAdjustHandles="1" noChangeArrowheads="1" noChangeShapeType="1" noTextEdit="1"/>
              </p:cNvSpPr>
              <p:nvPr/>
            </p:nvSpPr>
            <p:spPr>
              <a:xfrm>
                <a:off x="2195736" y="3933056"/>
                <a:ext cx="4968552" cy="1944216"/>
              </a:xfrm>
              <a:prstGeom prst="rect">
                <a:avLst/>
              </a:prstGeom>
              <a:blipFill rotWithShape="1">
                <a:blip r:embed="rId3"/>
                <a:stretch>
                  <a:fillRect/>
                </a:stretch>
              </a:blipFill>
            </p:spPr>
            <p:txBody>
              <a:bodyPr/>
              <a:lstStyle/>
              <a:p>
                <a:r>
                  <a:rPr lang="zh-TW" altLang="en-US">
                    <a:noFill/>
                  </a:rPr>
                  <a:t> </a:t>
                </a:r>
              </a:p>
            </p:txBody>
          </p:sp>
        </mc:Fallback>
      </mc:AlternateContent>
      <p:sp>
        <p:nvSpPr>
          <p:cNvPr id="12" name="矩形 11"/>
          <p:cNvSpPr/>
          <p:nvPr/>
        </p:nvSpPr>
        <p:spPr>
          <a:xfrm>
            <a:off x="1187624" y="3748390"/>
            <a:ext cx="6444716"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投影片編號版面配置區 14"/>
          <p:cNvSpPr>
            <a:spLocks noGrp="1"/>
          </p:cNvSpPr>
          <p:nvPr>
            <p:ph type="sldNum" sz="quarter" idx="15"/>
          </p:nvPr>
        </p:nvSpPr>
        <p:spPr/>
        <p:txBody>
          <a:bodyPr/>
          <a:lstStyle/>
          <a:p>
            <a:fld id="{DD6866B0-8155-4327-A208-A0391C6B85F1}" type="slidenum">
              <a:rPr lang="zh-TW" altLang="en-US" smtClean="0"/>
              <a:t>29</a:t>
            </a:fld>
            <a:endParaRPr lang="zh-TW" altLang="en-US"/>
          </a:p>
        </p:txBody>
      </p:sp>
    </p:spTree>
    <p:extLst>
      <p:ext uri="{BB962C8B-B14F-4D97-AF65-F5344CB8AC3E}">
        <p14:creationId xmlns:p14="http://schemas.microsoft.com/office/powerpoint/2010/main" val="413340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Outline</a:t>
            </a:r>
            <a:endParaRPr lang="zh-TW" altLang="en-US" b="1" dirty="0"/>
          </a:p>
        </p:txBody>
      </p:sp>
      <p:sp>
        <p:nvSpPr>
          <p:cNvPr id="3" name="內容版面配置區 2"/>
          <p:cNvSpPr>
            <a:spLocks noGrp="1"/>
          </p:cNvSpPr>
          <p:nvPr>
            <p:ph sz="quarter" idx="1"/>
          </p:nvPr>
        </p:nvSpPr>
        <p:spPr/>
        <p:txBody>
          <a:bodyPr>
            <a:normAutofit lnSpcReduction="10000"/>
          </a:bodyPr>
          <a:lstStyle/>
          <a:p>
            <a:r>
              <a:rPr lang="en-US" altLang="zh-TW" dirty="0" smtClean="0"/>
              <a:t>Introduction</a:t>
            </a:r>
          </a:p>
          <a:p>
            <a:r>
              <a:rPr lang="en-US" altLang="zh-TW" dirty="0" smtClean="0"/>
              <a:t>Algorithms</a:t>
            </a:r>
          </a:p>
          <a:p>
            <a:pPr lvl="1"/>
            <a:r>
              <a:rPr lang="en-US" altLang="zh-TW" dirty="0"/>
              <a:t>Basic dynamic programming alignment</a:t>
            </a:r>
          </a:p>
          <a:p>
            <a:pPr lvl="1"/>
            <a:r>
              <a:rPr lang="en-US" altLang="zh-TW" dirty="0"/>
              <a:t>Affined-gap penalty alignment</a:t>
            </a:r>
          </a:p>
          <a:p>
            <a:pPr lvl="1"/>
            <a:r>
              <a:rPr lang="en-US" altLang="zh-TW" dirty="0"/>
              <a:t>Hirschberg’s optimal path method</a:t>
            </a:r>
          </a:p>
          <a:p>
            <a:pPr lvl="1"/>
            <a:r>
              <a:rPr lang="en-US" altLang="zh-TW" dirty="0"/>
              <a:t>Suboptimal alignment</a:t>
            </a:r>
          </a:p>
          <a:p>
            <a:pPr lvl="1"/>
            <a:r>
              <a:rPr lang="en-US" altLang="zh-TW" dirty="0" smtClean="0"/>
              <a:t>Robustness </a:t>
            </a:r>
            <a:r>
              <a:rPr lang="en-US" altLang="zh-TW" dirty="0"/>
              <a:t>and uniqueness</a:t>
            </a:r>
            <a:endParaRPr lang="zh-TW" altLang="en-US" dirty="0"/>
          </a:p>
          <a:p>
            <a:r>
              <a:rPr lang="en-US" altLang="zh-TW" dirty="0" smtClean="0"/>
              <a:t>Implementation</a:t>
            </a:r>
          </a:p>
          <a:p>
            <a:r>
              <a:rPr lang="en-US" altLang="zh-TW" dirty="0" smtClean="0"/>
              <a:t>Examples</a:t>
            </a:r>
          </a:p>
          <a:p>
            <a:r>
              <a:rPr lang="en-US" altLang="zh-TW" dirty="0" smtClean="0"/>
              <a:t>Discussion &amp; Conclusion</a:t>
            </a:r>
            <a:endParaRPr lang="zh-TW" altLang="en-US" dirty="0"/>
          </a:p>
        </p:txBody>
      </p:sp>
      <p:sp>
        <p:nvSpPr>
          <p:cNvPr id="6" name="投影片編號版面配置區 5"/>
          <p:cNvSpPr>
            <a:spLocks noGrp="1"/>
          </p:cNvSpPr>
          <p:nvPr>
            <p:ph type="sldNum" sz="quarter" idx="15"/>
          </p:nvPr>
        </p:nvSpPr>
        <p:spPr/>
        <p:txBody>
          <a:bodyPr/>
          <a:lstStyle/>
          <a:p>
            <a:fld id="{DD6866B0-8155-4327-A208-A0391C6B85F1}" type="slidenum">
              <a:rPr lang="zh-TW" altLang="en-US" smtClean="0"/>
              <a:t>3</a:t>
            </a:fld>
            <a:endParaRPr lang="zh-TW" altLang="en-US"/>
          </a:p>
        </p:txBody>
      </p:sp>
    </p:spTree>
    <p:extLst>
      <p:ext uri="{BB962C8B-B14F-4D97-AF65-F5344CB8AC3E}">
        <p14:creationId xmlns:p14="http://schemas.microsoft.com/office/powerpoint/2010/main" val="399475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rgbClr val="00B0F0"/>
                                      </p:to>
                                    </p:animClr>
                                    <p:animClr clrSpc="rgb" dir="cw">
                                      <p:cBhvr>
                                        <p:cTn id="7" dur="250" autoRev="1" fill="remove"/>
                                        <p:tgtEl>
                                          <p:spTgt spid="3">
                                            <p:txEl>
                                              <p:pRg st="0" end="0"/>
                                            </p:txEl>
                                          </p:spTgt>
                                        </p:tgtEl>
                                        <p:attrNameLst>
                                          <p:attrName>fillcolor</p:attrName>
                                        </p:attrNameLst>
                                      </p:cBhvr>
                                      <p:to>
                                        <a:srgbClr val="00B0F0"/>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3">
                                            <p:txEl>
                                              <p:pRg st="1" end="1"/>
                                            </p:txEl>
                                          </p:spTgt>
                                        </p:tgtEl>
                                        <p:attrNameLst>
                                          <p:attrName>style.color</p:attrName>
                                        </p:attrNameLst>
                                      </p:cBhvr>
                                      <p:to>
                                        <a:srgbClr val="00B0F0"/>
                                      </p:to>
                                    </p:animClr>
                                    <p:animClr clrSpc="rgb" dir="cw">
                                      <p:cBhvr>
                                        <p:cTn id="14" dur="250" autoRev="1" fill="remove"/>
                                        <p:tgtEl>
                                          <p:spTgt spid="3">
                                            <p:txEl>
                                              <p:pRg st="1" end="1"/>
                                            </p:txEl>
                                          </p:spTgt>
                                        </p:tgtEl>
                                        <p:attrNameLst>
                                          <p:attrName>fillcolor</p:attrName>
                                        </p:attrNameLst>
                                      </p:cBhvr>
                                      <p:to>
                                        <a:srgbClr val="00B0F0"/>
                                      </p:to>
                                    </p:animClr>
                                    <p:set>
                                      <p:cBhvr>
                                        <p:cTn id="15" dur="250" autoRev="1" fill="remove"/>
                                        <p:tgtEl>
                                          <p:spTgt spid="3">
                                            <p:txEl>
                                              <p:pRg st="1" end="1"/>
                                            </p:txEl>
                                          </p:spTgt>
                                        </p:tgtEl>
                                        <p:attrNameLst>
                                          <p:attrName>fill.type</p:attrName>
                                        </p:attrNameLst>
                                      </p:cBhvr>
                                      <p:to>
                                        <p:strVal val="solid"/>
                                      </p:to>
                                    </p:set>
                                    <p:set>
                                      <p:cBhvr>
                                        <p:cTn id="16" dur="250" autoRev="1" fill="remove"/>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3">
                                            <p:txEl>
                                              <p:pRg st="2" end="2"/>
                                            </p:txEl>
                                          </p:spTgt>
                                        </p:tgtEl>
                                        <p:attrNameLst>
                                          <p:attrName>style.textDecorationUnderline</p:attrName>
                                        </p:attrNameLst>
                                      </p:cBhvr>
                                      <p:to>
                                        <p:strVal val="true"/>
                                      </p:to>
                                    </p:set>
                                  </p:childTnLst>
                                </p:cTn>
                              </p:par>
                              <p:par>
                                <p:cTn id="21" presetID="18" presetClass="emph" presetSubtype="0" fill="hold" nodeType="withEffect">
                                  <p:stCondLst>
                                    <p:cond delay="0"/>
                                  </p:stCondLst>
                                  <p:iterate type="lt">
                                    <p:tmPct val="4000"/>
                                  </p:iterate>
                                  <p:childTnLst>
                                    <p:set>
                                      <p:cBhvr override="childStyle">
                                        <p:cTn id="22" dur="500" fill="hold"/>
                                        <p:tgtEl>
                                          <p:spTgt spid="3">
                                            <p:txEl>
                                              <p:pRg st="3" end="3"/>
                                            </p:txEl>
                                          </p:spTgt>
                                        </p:tgtEl>
                                        <p:attrNameLst>
                                          <p:attrName>style.textDecorationUnderline</p:attrName>
                                        </p:attrNameLst>
                                      </p:cBhvr>
                                      <p:to>
                                        <p:strVal val="true"/>
                                      </p:to>
                                    </p:set>
                                  </p:childTnLst>
                                </p:cTn>
                              </p:par>
                              <p:par>
                                <p:cTn id="23" presetID="18" presetClass="emph" presetSubtype="0" fill="hold" nodeType="withEffect">
                                  <p:stCondLst>
                                    <p:cond delay="0"/>
                                  </p:stCondLst>
                                  <p:iterate type="lt">
                                    <p:tmPct val="4000"/>
                                  </p:iterate>
                                  <p:childTnLst>
                                    <p:set>
                                      <p:cBhvr override="childStyle">
                                        <p:cTn id="24" dur="500" fill="hold"/>
                                        <p:tgtEl>
                                          <p:spTgt spid="3">
                                            <p:txEl>
                                              <p:pRg st="4" end="4"/>
                                            </p:txEl>
                                          </p:spTgt>
                                        </p:tgtEl>
                                        <p:attrNameLst>
                                          <p:attrName>style.textDecorationUnderline</p:attrName>
                                        </p:attrNameLst>
                                      </p:cBhvr>
                                      <p:to>
                                        <p:strVal val="true"/>
                                      </p:to>
                                    </p:set>
                                  </p:childTnLst>
                                </p:cTn>
                              </p:par>
                              <p:par>
                                <p:cTn id="25" presetID="18" presetClass="emph" presetSubtype="0" fill="hold" nodeType="withEffect">
                                  <p:stCondLst>
                                    <p:cond delay="0"/>
                                  </p:stCondLst>
                                  <p:iterate type="lt">
                                    <p:tmPct val="4000"/>
                                  </p:iterate>
                                  <p:childTnLst>
                                    <p:set>
                                      <p:cBhvr override="childStyle">
                                        <p:cTn id="26" dur="500" fill="hold"/>
                                        <p:tgtEl>
                                          <p:spTgt spid="3">
                                            <p:txEl>
                                              <p:pRg st="5" end="5"/>
                                            </p:txEl>
                                          </p:spTgt>
                                        </p:tgtEl>
                                        <p:attrNameLst>
                                          <p:attrName>style.textDecorationUnderline</p:attrName>
                                        </p:attrNameLst>
                                      </p:cBhvr>
                                      <p:to>
                                        <p:strVal val="true"/>
                                      </p:to>
                                    </p:set>
                                  </p:childTnLst>
                                </p:cTn>
                              </p:par>
                              <p:par>
                                <p:cTn id="27" presetID="18" presetClass="emph" presetSubtype="0" fill="hold" nodeType="withEffect">
                                  <p:stCondLst>
                                    <p:cond delay="0"/>
                                  </p:stCondLst>
                                  <p:iterate type="lt">
                                    <p:tmPct val="4000"/>
                                  </p:iterate>
                                  <p:childTnLst>
                                    <p:set>
                                      <p:cBhvr override="childStyle">
                                        <p:cTn id="28" dur="500" fill="hold"/>
                                        <p:tgtEl>
                                          <p:spTgt spid="3">
                                            <p:txEl>
                                              <p:pRg st="6" end="6"/>
                                            </p:txEl>
                                          </p:spTgt>
                                        </p:tgtEl>
                                        <p:attrNameLst>
                                          <p:attrName>style.textDecorationUnderline</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7" presetClass="emph" presetSubtype="0" fill="remove" nodeType="clickEffect">
                                  <p:stCondLst>
                                    <p:cond delay="0"/>
                                  </p:stCondLst>
                                  <p:childTnLst>
                                    <p:animClr clrSpc="rgb" dir="cw">
                                      <p:cBhvr override="childStyle">
                                        <p:cTn id="32" dur="250" autoRev="1" fill="remove"/>
                                        <p:tgtEl>
                                          <p:spTgt spid="3">
                                            <p:txEl>
                                              <p:pRg st="7" end="7"/>
                                            </p:txEl>
                                          </p:spTgt>
                                        </p:tgtEl>
                                        <p:attrNameLst>
                                          <p:attrName>style.color</p:attrName>
                                        </p:attrNameLst>
                                      </p:cBhvr>
                                      <p:to>
                                        <a:srgbClr val="00B0F0"/>
                                      </p:to>
                                    </p:animClr>
                                    <p:animClr clrSpc="rgb" dir="cw">
                                      <p:cBhvr>
                                        <p:cTn id="33" dur="250" autoRev="1" fill="remove"/>
                                        <p:tgtEl>
                                          <p:spTgt spid="3">
                                            <p:txEl>
                                              <p:pRg st="7" end="7"/>
                                            </p:txEl>
                                          </p:spTgt>
                                        </p:tgtEl>
                                        <p:attrNameLst>
                                          <p:attrName>fillcolor</p:attrName>
                                        </p:attrNameLst>
                                      </p:cBhvr>
                                      <p:to>
                                        <a:srgbClr val="00B0F0"/>
                                      </p:to>
                                    </p:animClr>
                                    <p:set>
                                      <p:cBhvr>
                                        <p:cTn id="34" dur="250" autoRev="1" fill="remove"/>
                                        <p:tgtEl>
                                          <p:spTgt spid="3">
                                            <p:txEl>
                                              <p:pRg st="7" end="7"/>
                                            </p:txEl>
                                          </p:spTgt>
                                        </p:tgtEl>
                                        <p:attrNameLst>
                                          <p:attrName>fill.type</p:attrName>
                                        </p:attrNameLst>
                                      </p:cBhvr>
                                      <p:to>
                                        <p:strVal val="solid"/>
                                      </p:to>
                                    </p:set>
                                    <p:set>
                                      <p:cBhvr>
                                        <p:cTn id="35" dur="250" autoRev="1" fill="remove"/>
                                        <p:tgtEl>
                                          <p:spTgt spid="3">
                                            <p:txEl>
                                              <p:pRg st="7" end="7"/>
                                            </p:txEl>
                                          </p:spTgt>
                                        </p:tgtEl>
                                        <p:attrNameLst>
                                          <p:attrName>fill.on</p:attrName>
                                        </p:attrNameLst>
                                      </p:cBhvr>
                                      <p:to>
                                        <p:strVal val="true"/>
                                      </p:to>
                                    </p:set>
                                  </p:childTnLst>
                                </p:cTn>
                              </p:par>
                            </p:childTnLst>
                          </p:cTn>
                        </p:par>
                        <p:par>
                          <p:cTn id="36" fill="hold">
                            <p:stCondLst>
                              <p:cond delay="500"/>
                            </p:stCondLst>
                            <p:childTnLst>
                              <p:par>
                                <p:cTn id="37" presetID="27" presetClass="emph" presetSubtype="0" fill="remove" nodeType="afterEffect">
                                  <p:stCondLst>
                                    <p:cond delay="0"/>
                                  </p:stCondLst>
                                  <p:childTnLst>
                                    <p:animClr clrSpc="rgb" dir="cw">
                                      <p:cBhvr override="childStyle">
                                        <p:cTn id="38" dur="250" autoRev="1" fill="remove"/>
                                        <p:tgtEl>
                                          <p:spTgt spid="3">
                                            <p:txEl>
                                              <p:pRg st="8" end="8"/>
                                            </p:txEl>
                                          </p:spTgt>
                                        </p:tgtEl>
                                        <p:attrNameLst>
                                          <p:attrName>style.color</p:attrName>
                                        </p:attrNameLst>
                                      </p:cBhvr>
                                      <p:to>
                                        <a:srgbClr val="00B0F0"/>
                                      </p:to>
                                    </p:animClr>
                                    <p:animClr clrSpc="rgb" dir="cw">
                                      <p:cBhvr>
                                        <p:cTn id="39" dur="250" autoRev="1" fill="remove"/>
                                        <p:tgtEl>
                                          <p:spTgt spid="3">
                                            <p:txEl>
                                              <p:pRg st="8" end="8"/>
                                            </p:txEl>
                                          </p:spTgt>
                                        </p:tgtEl>
                                        <p:attrNameLst>
                                          <p:attrName>fillcolor</p:attrName>
                                        </p:attrNameLst>
                                      </p:cBhvr>
                                      <p:to>
                                        <a:srgbClr val="00B0F0"/>
                                      </p:to>
                                    </p:animClr>
                                    <p:set>
                                      <p:cBhvr>
                                        <p:cTn id="40" dur="250" autoRev="1" fill="remove"/>
                                        <p:tgtEl>
                                          <p:spTgt spid="3">
                                            <p:txEl>
                                              <p:pRg st="8" end="8"/>
                                            </p:txEl>
                                          </p:spTgt>
                                        </p:tgtEl>
                                        <p:attrNameLst>
                                          <p:attrName>fill.type</p:attrName>
                                        </p:attrNameLst>
                                      </p:cBhvr>
                                      <p:to>
                                        <p:strVal val="solid"/>
                                      </p:to>
                                    </p:set>
                                    <p:set>
                                      <p:cBhvr>
                                        <p:cTn id="41" dur="250" autoRev="1" fill="remove"/>
                                        <p:tgtEl>
                                          <p:spTgt spid="3">
                                            <p:txEl>
                                              <p:pRg st="8" end="8"/>
                                            </p:txEl>
                                          </p:spTgt>
                                        </p:tgtEl>
                                        <p:attrNameLst>
                                          <p:attrName>fill.on</p:attrName>
                                        </p:attrNameLst>
                                      </p:cBhvr>
                                      <p:to>
                                        <p:strVal val="true"/>
                                      </p:to>
                                    </p:set>
                                  </p:childTnLst>
                                </p:cTn>
                              </p:par>
                            </p:childTnLst>
                          </p:cTn>
                        </p:par>
                        <p:par>
                          <p:cTn id="42" fill="hold">
                            <p:stCondLst>
                              <p:cond delay="1000"/>
                            </p:stCondLst>
                            <p:childTnLst>
                              <p:par>
                                <p:cTn id="43" presetID="27" presetClass="emph" presetSubtype="0" fill="remove" nodeType="afterEffect">
                                  <p:stCondLst>
                                    <p:cond delay="0"/>
                                  </p:stCondLst>
                                  <p:childTnLst>
                                    <p:animClr clrSpc="rgb" dir="cw">
                                      <p:cBhvr override="childStyle">
                                        <p:cTn id="44" dur="250" autoRev="1" fill="remove"/>
                                        <p:tgtEl>
                                          <p:spTgt spid="3">
                                            <p:txEl>
                                              <p:pRg st="9" end="9"/>
                                            </p:txEl>
                                          </p:spTgt>
                                        </p:tgtEl>
                                        <p:attrNameLst>
                                          <p:attrName>style.color</p:attrName>
                                        </p:attrNameLst>
                                      </p:cBhvr>
                                      <p:to>
                                        <a:srgbClr val="00B0F0"/>
                                      </p:to>
                                    </p:animClr>
                                    <p:animClr clrSpc="rgb" dir="cw">
                                      <p:cBhvr>
                                        <p:cTn id="45" dur="250" autoRev="1" fill="remove"/>
                                        <p:tgtEl>
                                          <p:spTgt spid="3">
                                            <p:txEl>
                                              <p:pRg st="9" end="9"/>
                                            </p:txEl>
                                          </p:spTgt>
                                        </p:tgtEl>
                                        <p:attrNameLst>
                                          <p:attrName>fillcolor</p:attrName>
                                        </p:attrNameLst>
                                      </p:cBhvr>
                                      <p:to>
                                        <a:srgbClr val="00B0F0"/>
                                      </p:to>
                                    </p:animClr>
                                    <p:set>
                                      <p:cBhvr>
                                        <p:cTn id="46" dur="250" autoRev="1" fill="remove"/>
                                        <p:tgtEl>
                                          <p:spTgt spid="3">
                                            <p:txEl>
                                              <p:pRg st="9" end="9"/>
                                            </p:txEl>
                                          </p:spTgt>
                                        </p:tgtEl>
                                        <p:attrNameLst>
                                          <p:attrName>fill.type</p:attrName>
                                        </p:attrNameLst>
                                      </p:cBhvr>
                                      <p:to>
                                        <p:strVal val="solid"/>
                                      </p:to>
                                    </p:set>
                                    <p:set>
                                      <p:cBhvr>
                                        <p:cTn id="47" dur="250" autoRev="1" fill="remove"/>
                                        <p:tgtEl>
                                          <p:spTgt spid="3">
                                            <p:txEl>
                                              <p:pRg st="9" end="9"/>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The modified Hirschberg’s method</a:t>
            </a:r>
            <a:endParaRPr lang="zh-TW" altLang="en-US" b="1" dirty="0"/>
          </a:p>
        </p:txBody>
      </p:sp>
      <p:grpSp>
        <p:nvGrpSpPr>
          <p:cNvPr id="4" name="群組 3"/>
          <p:cNvGrpSpPr/>
          <p:nvPr/>
        </p:nvGrpSpPr>
        <p:grpSpPr>
          <a:xfrm>
            <a:off x="1718066" y="1751224"/>
            <a:ext cx="5914274" cy="4310714"/>
            <a:chOff x="1718066" y="1751224"/>
            <a:chExt cx="5914274" cy="4310714"/>
          </a:xfrm>
        </p:grpSpPr>
        <p:sp>
          <p:nvSpPr>
            <p:cNvPr id="5" name="矩形 4"/>
            <p:cNvSpPr/>
            <p:nvPr/>
          </p:nvSpPr>
          <p:spPr>
            <a:xfrm>
              <a:off x="2195736" y="1988840"/>
              <a:ext cx="4968552" cy="38884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1727684" y="1844824"/>
              <a:ext cx="324036" cy="369332"/>
            </a:xfrm>
            <a:prstGeom prst="rect">
              <a:avLst/>
            </a:prstGeom>
            <a:noFill/>
          </p:spPr>
          <p:txBody>
            <a:bodyPr wrap="square" rtlCol="0">
              <a:spAutoFit/>
            </a:bodyPr>
            <a:lstStyle/>
            <a:p>
              <a:r>
                <a:rPr lang="en-US" altLang="zh-TW" dirty="0" smtClean="0"/>
                <a:t>0</a:t>
              </a:r>
              <a:endParaRPr lang="zh-TW" altLang="en-US" dirty="0"/>
            </a:p>
          </p:txBody>
        </p:sp>
        <p:sp>
          <p:nvSpPr>
            <p:cNvPr id="7" name="文字方塊 6"/>
            <p:cNvSpPr txBox="1"/>
            <p:nvPr/>
          </p:nvSpPr>
          <p:spPr>
            <a:xfrm>
              <a:off x="1718066" y="5692606"/>
              <a:ext cx="324036" cy="369332"/>
            </a:xfrm>
            <a:prstGeom prst="rect">
              <a:avLst/>
            </a:prstGeom>
            <a:noFill/>
          </p:spPr>
          <p:txBody>
            <a:bodyPr wrap="square" rtlCol="0">
              <a:spAutoFit/>
            </a:bodyPr>
            <a:lstStyle/>
            <a:p>
              <a:r>
                <a:rPr lang="en-US" altLang="zh-TW" dirty="0"/>
                <a:t>M</a:t>
              </a:r>
              <a:endParaRPr lang="zh-TW" altLang="en-US" dirty="0"/>
            </a:p>
          </p:txBody>
        </p:sp>
        <p:sp>
          <p:nvSpPr>
            <p:cNvPr id="8" name="文字方塊 7"/>
            <p:cNvSpPr txBox="1"/>
            <p:nvPr/>
          </p:nvSpPr>
          <p:spPr>
            <a:xfrm>
              <a:off x="7308304" y="1751224"/>
              <a:ext cx="324036" cy="369332"/>
            </a:xfrm>
            <a:prstGeom prst="rect">
              <a:avLst/>
            </a:prstGeom>
            <a:noFill/>
          </p:spPr>
          <p:txBody>
            <a:bodyPr wrap="square" rtlCol="0">
              <a:spAutoFit/>
            </a:bodyPr>
            <a:lstStyle/>
            <a:p>
              <a:r>
                <a:rPr lang="en-US" altLang="zh-TW" dirty="0"/>
                <a:t>N</a:t>
              </a:r>
              <a:endParaRPr lang="zh-TW" altLang="en-US" dirty="0"/>
            </a:p>
          </p:txBody>
        </p:sp>
      </p:grpSp>
      <p:cxnSp>
        <p:nvCxnSpPr>
          <p:cNvPr id="10" name="直線接點 9"/>
          <p:cNvCxnSpPr>
            <a:stCxn id="5" idx="1"/>
            <a:endCxn id="5" idx="3"/>
          </p:cNvCxnSpPr>
          <p:nvPr/>
        </p:nvCxnSpPr>
        <p:spPr>
          <a:xfrm>
            <a:off x="2195736" y="3933056"/>
            <a:ext cx="496855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1331640" y="3748390"/>
            <a:ext cx="720080" cy="369332"/>
          </a:xfrm>
          <a:prstGeom prst="rect">
            <a:avLst/>
          </a:prstGeom>
          <a:noFill/>
        </p:spPr>
        <p:txBody>
          <a:bodyPr wrap="square" rtlCol="0">
            <a:spAutoFit/>
          </a:bodyPr>
          <a:lstStyle/>
          <a:p>
            <a:r>
              <a:rPr lang="en-US" altLang="zh-TW" dirty="0" smtClean="0"/>
              <a:t>M/2</a:t>
            </a:r>
            <a:endParaRPr lang="zh-TW" altLang="en-US" dirty="0"/>
          </a:p>
        </p:txBody>
      </p:sp>
      <p:cxnSp>
        <p:nvCxnSpPr>
          <p:cNvPr id="9" name="直線接點 8"/>
          <p:cNvCxnSpPr/>
          <p:nvPr/>
        </p:nvCxnSpPr>
        <p:spPr>
          <a:xfrm>
            <a:off x="3635896" y="3933056"/>
            <a:ext cx="216024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671900" y="4117722"/>
            <a:ext cx="2016224" cy="369332"/>
          </a:xfrm>
          <a:prstGeom prst="rect">
            <a:avLst/>
          </a:prstGeom>
          <a:noFill/>
        </p:spPr>
        <p:txBody>
          <a:bodyPr wrap="square" rtlCol="0">
            <a:spAutoFit/>
          </a:bodyPr>
          <a:lstStyle/>
          <a:p>
            <a:r>
              <a:rPr lang="en-US" altLang="zh-TW" dirty="0" smtClean="0"/>
              <a:t>Suboptimal regions</a:t>
            </a:r>
            <a:endParaRPr lang="zh-TW" altLang="en-US" dirty="0"/>
          </a:p>
        </p:txBody>
      </p:sp>
      <p:cxnSp>
        <p:nvCxnSpPr>
          <p:cNvPr id="18" name="弧形接點 17"/>
          <p:cNvCxnSpPr/>
          <p:nvPr/>
        </p:nvCxnSpPr>
        <p:spPr>
          <a:xfrm>
            <a:off x="2195736" y="1988840"/>
            <a:ext cx="4968552" cy="3888432"/>
          </a:xfrm>
          <a:prstGeom prst="curvedConnector3">
            <a:avLst>
              <a:gd name="adj1" fmla="val 72175"/>
            </a:avLst>
          </a:prstGeom>
          <a:ln>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弧形接點 20"/>
          <p:cNvCxnSpPr/>
          <p:nvPr/>
        </p:nvCxnSpPr>
        <p:spPr>
          <a:xfrm>
            <a:off x="2195736" y="1988840"/>
            <a:ext cx="4968552" cy="3888432"/>
          </a:xfrm>
          <a:prstGeom prst="curvedConnector3">
            <a:avLst>
              <a:gd name="adj1" fmla="val 29021"/>
            </a:avLst>
          </a:prstGeom>
          <a:ln>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弧形接點 23"/>
          <p:cNvCxnSpPr/>
          <p:nvPr/>
        </p:nvCxnSpPr>
        <p:spPr>
          <a:xfrm>
            <a:off x="2195736" y="1988840"/>
            <a:ext cx="4968552" cy="3888432"/>
          </a:xfrm>
          <a:prstGeom prst="curvedConnector3">
            <a:avLst/>
          </a:prstGeom>
          <a:ln>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手繪多邊形 25"/>
          <p:cNvSpPr/>
          <p:nvPr/>
        </p:nvSpPr>
        <p:spPr>
          <a:xfrm>
            <a:off x="2195736" y="1988839"/>
            <a:ext cx="4978787" cy="3902007"/>
          </a:xfrm>
          <a:custGeom>
            <a:avLst/>
            <a:gdLst>
              <a:gd name="connsiteX0" fmla="*/ 0 w 3499338"/>
              <a:gd name="connsiteY0" fmla="*/ 0 h 1969477"/>
              <a:gd name="connsiteX1" fmla="*/ 334107 w 3499338"/>
              <a:gd name="connsiteY1" fmla="*/ 685800 h 1969477"/>
              <a:gd name="connsiteX2" fmla="*/ 1213338 w 3499338"/>
              <a:gd name="connsiteY2" fmla="*/ 879231 h 1969477"/>
              <a:gd name="connsiteX3" fmla="*/ 2162907 w 3499338"/>
              <a:gd name="connsiteY3" fmla="*/ 1389185 h 1969477"/>
              <a:gd name="connsiteX4" fmla="*/ 3499338 w 3499338"/>
              <a:gd name="connsiteY4" fmla="*/ 1969477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338" h="1969477">
                <a:moveTo>
                  <a:pt x="0" y="0"/>
                </a:moveTo>
                <a:cubicBezTo>
                  <a:pt x="65942" y="269631"/>
                  <a:pt x="131884" y="539262"/>
                  <a:pt x="334107" y="685800"/>
                </a:cubicBezTo>
                <a:cubicBezTo>
                  <a:pt x="536330" y="832339"/>
                  <a:pt x="908538" y="762000"/>
                  <a:pt x="1213338" y="879231"/>
                </a:cubicBezTo>
                <a:cubicBezTo>
                  <a:pt x="1518138" y="996462"/>
                  <a:pt x="1781907" y="1207477"/>
                  <a:pt x="2162907" y="1389185"/>
                </a:cubicBezTo>
                <a:cubicBezTo>
                  <a:pt x="2543907" y="1570893"/>
                  <a:pt x="3021622" y="1770185"/>
                  <a:pt x="3499338" y="1969477"/>
                </a:cubicBezTo>
              </a:path>
            </a:pathLst>
          </a:custGeom>
          <a:ln>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投影片編號版面配置區 13"/>
          <p:cNvSpPr>
            <a:spLocks noGrp="1"/>
          </p:cNvSpPr>
          <p:nvPr>
            <p:ph type="sldNum" sz="quarter" idx="15"/>
          </p:nvPr>
        </p:nvSpPr>
        <p:spPr/>
        <p:txBody>
          <a:bodyPr/>
          <a:lstStyle/>
          <a:p>
            <a:fld id="{DD6866B0-8155-4327-A208-A0391C6B85F1}" type="slidenum">
              <a:rPr lang="zh-TW" altLang="en-US" smtClean="0"/>
              <a:t>30</a:t>
            </a:fld>
            <a:endParaRPr lang="zh-TW" altLang="en-US"/>
          </a:p>
        </p:txBody>
      </p:sp>
    </p:spTree>
    <p:extLst>
      <p:ext uri="{BB962C8B-B14F-4D97-AF65-F5344CB8AC3E}">
        <p14:creationId xmlns:p14="http://schemas.microsoft.com/office/powerpoint/2010/main" val="412161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The modified Hirschberg’s method</a:t>
            </a:r>
            <a:endParaRPr lang="zh-TW" altLang="en-US" b="1" dirty="0"/>
          </a:p>
        </p:txBody>
      </p:sp>
      <p:grpSp>
        <p:nvGrpSpPr>
          <p:cNvPr id="14" name="群組 13"/>
          <p:cNvGrpSpPr/>
          <p:nvPr/>
        </p:nvGrpSpPr>
        <p:grpSpPr>
          <a:xfrm>
            <a:off x="1718066" y="1751224"/>
            <a:ext cx="5914274" cy="4310714"/>
            <a:chOff x="1718066" y="1751224"/>
            <a:chExt cx="5914274" cy="4310714"/>
          </a:xfrm>
        </p:grpSpPr>
        <p:sp>
          <p:nvSpPr>
            <p:cNvPr id="17" name="矩形 16"/>
            <p:cNvSpPr/>
            <p:nvPr/>
          </p:nvSpPr>
          <p:spPr>
            <a:xfrm>
              <a:off x="2195736" y="1988840"/>
              <a:ext cx="4968552" cy="38884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1727684" y="1844824"/>
              <a:ext cx="324036" cy="369332"/>
            </a:xfrm>
            <a:prstGeom prst="rect">
              <a:avLst/>
            </a:prstGeom>
            <a:noFill/>
          </p:spPr>
          <p:txBody>
            <a:bodyPr wrap="square" rtlCol="0">
              <a:spAutoFit/>
            </a:bodyPr>
            <a:lstStyle/>
            <a:p>
              <a:r>
                <a:rPr lang="en-US" altLang="zh-TW" dirty="0" smtClean="0"/>
                <a:t>0</a:t>
              </a:r>
              <a:endParaRPr lang="zh-TW" altLang="en-US" dirty="0"/>
            </a:p>
          </p:txBody>
        </p:sp>
        <p:sp>
          <p:nvSpPr>
            <p:cNvPr id="19" name="文字方塊 18"/>
            <p:cNvSpPr txBox="1"/>
            <p:nvPr/>
          </p:nvSpPr>
          <p:spPr>
            <a:xfrm>
              <a:off x="1718066" y="5692606"/>
              <a:ext cx="324036" cy="369332"/>
            </a:xfrm>
            <a:prstGeom prst="rect">
              <a:avLst/>
            </a:prstGeom>
            <a:noFill/>
          </p:spPr>
          <p:txBody>
            <a:bodyPr wrap="square" rtlCol="0">
              <a:spAutoFit/>
            </a:bodyPr>
            <a:lstStyle/>
            <a:p>
              <a:r>
                <a:rPr lang="en-US" altLang="zh-TW" dirty="0"/>
                <a:t>M</a:t>
              </a:r>
              <a:endParaRPr lang="zh-TW" altLang="en-US" dirty="0"/>
            </a:p>
          </p:txBody>
        </p:sp>
        <p:sp>
          <p:nvSpPr>
            <p:cNvPr id="20" name="文字方塊 19"/>
            <p:cNvSpPr txBox="1"/>
            <p:nvPr/>
          </p:nvSpPr>
          <p:spPr>
            <a:xfrm>
              <a:off x="7308304" y="1751224"/>
              <a:ext cx="324036" cy="369332"/>
            </a:xfrm>
            <a:prstGeom prst="rect">
              <a:avLst/>
            </a:prstGeom>
            <a:noFill/>
          </p:spPr>
          <p:txBody>
            <a:bodyPr wrap="square" rtlCol="0">
              <a:spAutoFit/>
            </a:bodyPr>
            <a:lstStyle/>
            <a:p>
              <a:r>
                <a:rPr lang="en-US" altLang="zh-TW" dirty="0"/>
                <a:t>N</a:t>
              </a:r>
              <a:endParaRPr lang="zh-TW" altLang="en-US" dirty="0"/>
            </a:p>
          </p:txBody>
        </p:sp>
      </p:grpSp>
      <p:cxnSp>
        <p:nvCxnSpPr>
          <p:cNvPr id="21" name="直線接點 20"/>
          <p:cNvCxnSpPr>
            <a:stCxn id="17" idx="1"/>
            <a:endCxn id="17" idx="3"/>
          </p:cNvCxnSpPr>
          <p:nvPr/>
        </p:nvCxnSpPr>
        <p:spPr>
          <a:xfrm>
            <a:off x="2195736" y="3933056"/>
            <a:ext cx="4968552"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1331640" y="3748390"/>
            <a:ext cx="720080" cy="369332"/>
          </a:xfrm>
          <a:prstGeom prst="rect">
            <a:avLst/>
          </a:prstGeom>
          <a:noFill/>
        </p:spPr>
        <p:txBody>
          <a:bodyPr wrap="square" rtlCol="0">
            <a:spAutoFit/>
          </a:bodyPr>
          <a:lstStyle/>
          <a:p>
            <a:r>
              <a:rPr lang="en-US" altLang="zh-TW" dirty="0" smtClean="0"/>
              <a:t>M/2</a:t>
            </a:r>
            <a:endParaRPr lang="zh-TW" altLang="en-US" dirty="0"/>
          </a:p>
        </p:txBody>
      </p:sp>
      <p:cxnSp>
        <p:nvCxnSpPr>
          <p:cNvPr id="23" name="直線接點 22"/>
          <p:cNvCxnSpPr/>
          <p:nvPr/>
        </p:nvCxnSpPr>
        <p:spPr>
          <a:xfrm>
            <a:off x="3635896" y="3933056"/>
            <a:ext cx="216024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3671900" y="4117722"/>
            <a:ext cx="2016224" cy="369332"/>
          </a:xfrm>
          <a:prstGeom prst="rect">
            <a:avLst/>
          </a:prstGeom>
          <a:noFill/>
        </p:spPr>
        <p:txBody>
          <a:bodyPr wrap="square" rtlCol="0">
            <a:spAutoFit/>
          </a:bodyPr>
          <a:lstStyle/>
          <a:p>
            <a:r>
              <a:rPr lang="en-US" altLang="zh-TW" dirty="0" smtClean="0"/>
              <a:t>Suboptimal regions</a:t>
            </a:r>
            <a:endParaRPr lang="zh-TW" altLang="en-US" dirty="0"/>
          </a:p>
        </p:txBody>
      </p:sp>
      <p:cxnSp>
        <p:nvCxnSpPr>
          <p:cNvPr id="9" name="直線接點 8"/>
          <p:cNvCxnSpPr/>
          <p:nvPr/>
        </p:nvCxnSpPr>
        <p:spPr>
          <a:xfrm flipV="1">
            <a:off x="3635896" y="1988840"/>
            <a:ext cx="0" cy="38884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矩形 27"/>
              <p:cNvSpPr/>
              <p:nvPr/>
            </p:nvSpPr>
            <p:spPr>
              <a:xfrm>
                <a:off x="3671900" y="3943854"/>
                <a:ext cx="3492388" cy="10081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zh-TW" altLang="zh-TW" sz="2800" i="1" smtClean="0">
                              <a:solidFill>
                                <a:schemeClr val="tx1"/>
                              </a:solidFill>
                              <a:latin typeface="Cambria Math"/>
                            </a:rPr>
                          </m:ctrlPr>
                        </m:sSupPr>
                        <m:e>
                          <m:r>
                            <a:rPr lang="en-US" altLang="zh-TW" sz="2800" i="1" smtClean="0">
                              <a:solidFill>
                                <a:schemeClr val="tx1"/>
                              </a:solidFill>
                              <a:latin typeface="Cambria Math"/>
                            </a:rPr>
                            <m:t>𝑆𝑐𝑜𝑟𝑒</m:t>
                          </m:r>
                        </m:e>
                        <m:sup>
                          <m:r>
                            <a:rPr lang="en-US" altLang="zh-TW" sz="2800" i="1">
                              <a:solidFill>
                                <a:schemeClr val="tx1"/>
                              </a:solidFill>
                              <a:latin typeface="Cambria Math"/>
                            </a:rPr>
                            <m:t>−</m:t>
                          </m:r>
                        </m:sup>
                      </m:sSup>
                    </m:oMath>
                  </m:oMathPara>
                </a14:m>
                <a:endParaRPr lang="zh-TW" altLang="en-US" sz="2800" dirty="0"/>
              </a:p>
            </p:txBody>
          </p:sp>
        </mc:Choice>
        <mc:Fallback xmlns="">
          <p:sp>
            <p:nvSpPr>
              <p:cNvPr id="28" name="矩形 27"/>
              <p:cNvSpPr>
                <a:spLocks noRot="1" noChangeAspect="1" noMove="1" noResize="1" noEditPoints="1" noAdjustHandles="1" noChangeArrowheads="1" noChangeShapeType="1" noTextEdit="1"/>
              </p:cNvSpPr>
              <p:nvPr/>
            </p:nvSpPr>
            <p:spPr>
              <a:xfrm>
                <a:off x="3671900" y="3943854"/>
                <a:ext cx="3492388" cy="1008112"/>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矩形 28"/>
              <p:cNvSpPr/>
              <p:nvPr/>
            </p:nvSpPr>
            <p:spPr>
              <a:xfrm>
                <a:off x="2195736" y="2996952"/>
                <a:ext cx="1440160" cy="93610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zh-TW" altLang="zh-TW" sz="2800" i="1" smtClean="0">
                              <a:solidFill>
                                <a:schemeClr val="tx1"/>
                              </a:solidFill>
                              <a:latin typeface="Cambria Math"/>
                            </a:rPr>
                          </m:ctrlPr>
                        </m:sSupPr>
                        <m:e>
                          <m:r>
                            <a:rPr lang="en-US" altLang="zh-TW" sz="2800" i="1" smtClean="0">
                              <a:solidFill>
                                <a:schemeClr val="tx1"/>
                              </a:solidFill>
                              <a:latin typeface="Cambria Math"/>
                            </a:rPr>
                            <m:t>𝑆𝑐𝑜𝑟𝑒</m:t>
                          </m:r>
                        </m:e>
                        <m:sup>
                          <m:r>
                            <a:rPr lang="en-US" altLang="zh-TW" sz="2800" b="0" i="1" smtClean="0">
                              <a:solidFill>
                                <a:schemeClr val="tx1"/>
                              </a:solidFill>
                              <a:latin typeface="Cambria Math"/>
                            </a:rPr>
                            <m:t>+</m:t>
                          </m:r>
                        </m:sup>
                      </m:sSup>
                    </m:oMath>
                  </m:oMathPara>
                </a14:m>
                <a:endParaRPr lang="zh-TW" altLang="en-US" sz="2800" dirty="0"/>
              </a:p>
            </p:txBody>
          </p:sp>
        </mc:Choice>
        <mc:Fallback xmlns="">
          <p:sp>
            <p:nvSpPr>
              <p:cNvPr id="29" name="矩形 28"/>
              <p:cNvSpPr>
                <a:spLocks noRot="1" noChangeAspect="1" noMove="1" noResize="1" noEditPoints="1" noAdjustHandles="1" noChangeArrowheads="1" noChangeShapeType="1" noTextEdit="1"/>
              </p:cNvSpPr>
              <p:nvPr/>
            </p:nvSpPr>
            <p:spPr>
              <a:xfrm>
                <a:off x="2195736" y="2996952"/>
                <a:ext cx="1440160" cy="936104"/>
              </a:xfrm>
              <a:prstGeom prst="rect">
                <a:avLst/>
              </a:prstGeom>
              <a:blipFill rotWithShape="1">
                <a:blip r:embed="rId3"/>
                <a:stretch>
                  <a:fillRect/>
                </a:stretch>
              </a:blipFill>
            </p:spPr>
            <p:txBody>
              <a:bodyPr/>
              <a:lstStyle/>
              <a:p>
                <a:r>
                  <a:rPr lang="zh-TW" altLang="en-US">
                    <a:noFill/>
                  </a:rPr>
                  <a:t> </a:t>
                </a:r>
              </a:p>
            </p:txBody>
          </p:sp>
        </mc:Fallback>
      </mc:AlternateContent>
      <p:sp>
        <p:nvSpPr>
          <p:cNvPr id="3" name="橢圓 2"/>
          <p:cNvSpPr/>
          <p:nvPr/>
        </p:nvSpPr>
        <p:spPr>
          <a:xfrm>
            <a:off x="3275856" y="3465004"/>
            <a:ext cx="792088" cy="837384"/>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4067944" y="2996952"/>
            <a:ext cx="1350150" cy="523220"/>
          </a:xfrm>
          <a:prstGeom prst="rect">
            <a:avLst/>
          </a:prstGeom>
          <a:noFill/>
          <a:ln w="25400">
            <a:solidFill>
              <a:schemeClr val="tx1"/>
            </a:solidFill>
          </a:ln>
        </p:spPr>
        <p:txBody>
          <a:bodyPr wrap="square" rtlCol="0">
            <a:spAutoFit/>
          </a:bodyPr>
          <a:lstStyle/>
          <a:p>
            <a:r>
              <a:rPr lang="en-US" altLang="zh-TW" sz="2800" dirty="0" smtClean="0"/>
              <a:t>L-value</a:t>
            </a:r>
            <a:endParaRPr lang="zh-TW" altLang="en-US" sz="2800" dirty="0"/>
          </a:p>
        </p:txBody>
      </p:sp>
      <p:sp>
        <p:nvSpPr>
          <p:cNvPr id="7" name="投影片編號版面配置區 6"/>
          <p:cNvSpPr>
            <a:spLocks noGrp="1"/>
          </p:cNvSpPr>
          <p:nvPr>
            <p:ph type="sldNum" sz="quarter" idx="15"/>
          </p:nvPr>
        </p:nvSpPr>
        <p:spPr/>
        <p:txBody>
          <a:bodyPr/>
          <a:lstStyle/>
          <a:p>
            <a:fld id="{DD6866B0-8155-4327-A208-A0391C6B85F1}" type="slidenum">
              <a:rPr lang="zh-TW" altLang="en-US" smtClean="0"/>
              <a:t>31</a:t>
            </a:fld>
            <a:endParaRPr lang="zh-TW" altLang="en-US"/>
          </a:p>
        </p:txBody>
      </p:sp>
    </p:spTree>
    <p:extLst>
      <p:ext uri="{BB962C8B-B14F-4D97-AF65-F5344CB8AC3E}">
        <p14:creationId xmlns:p14="http://schemas.microsoft.com/office/powerpoint/2010/main" val="336275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The modified Hirschberg’s method</a:t>
            </a:r>
            <a:endParaRPr lang="zh-TW" altLang="en-US" dirty="0"/>
          </a:p>
        </p:txBody>
      </p:sp>
      <p:sp>
        <p:nvSpPr>
          <p:cNvPr id="3" name="內容版面配置區 2"/>
          <p:cNvSpPr>
            <a:spLocks noGrp="1"/>
          </p:cNvSpPr>
          <p:nvPr>
            <p:ph sz="quarter" idx="1"/>
          </p:nvPr>
        </p:nvSpPr>
        <p:spPr/>
        <p:txBody>
          <a:bodyPr/>
          <a:lstStyle/>
          <a:p>
            <a:r>
              <a:rPr lang="en-US" altLang="zh-TW" dirty="0" smtClean="0"/>
              <a:t>The </a:t>
            </a:r>
            <a:r>
              <a:rPr lang="en-US" altLang="zh-TW" dirty="0" smtClean="0">
                <a:solidFill>
                  <a:srgbClr val="FFFF00"/>
                </a:solidFill>
              </a:rPr>
              <a:t>L-value</a:t>
            </a:r>
            <a:r>
              <a:rPr lang="en-US" altLang="zh-TW" dirty="0" smtClean="0"/>
              <a:t> means the index of the leftmost column for certain row.</a:t>
            </a:r>
          </a:p>
          <a:p>
            <a:endParaRPr lang="en-US" altLang="zh-TW" dirty="0"/>
          </a:p>
          <a:p>
            <a:r>
              <a:rPr lang="en-US" altLang="zh-TW" dirty="0" smtClean="0"/>
              <a:t>In that, we could always get the L-values for each row of the concerned matrix.</a:t>
            </a:r>
            <a:endParaRPr lang="zh-TW" altLang="en-US" dirty="0"/>
          </a:p>
        </p:txBody>
      </p:sp>
      <p:sp>
        <p:nvSpPr>
          <p:cNvPr id="6" name="投影片編號版面配置區 5"/>
          <p:cNvSpPr>
            <a:spLocks noGrp="1"/>
          </p:cNvSpPr>
          <p:nvPr>
            <p:ph type="sldNum" sz="quarter" idx="15"/>
          </p:nvPr>
        </p:nvSpPr>
        <p:spPr/>
        <p:txBody>
          <a:bodyPr/>
          <a:lstStyle/>
          <a:p>
            <a:fld id="{DD6866B0-8155-4327-A208-A0391C6B85F1}" type="slidenum">
              <a:rPr lang="zh-TW" altLang="en-US" smtClean="0"/>
              <a:t>32</a:t>
            </a:fld>
            <a:endParaRPr lang="zh-TW" altLang="en-US"/>
          </a:p>
        </p:txBody>
      </p:sp>
    </p:spTree>
    <p:extLst>
      <p:ext uri="{BB962C8B-B14F-4D97-AF65-F5344CB8AC3E}">
        <p14:creationId xmlns:p14="http://schemas.microsoft.com/office/powerpoint/2010/main" val="53814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The modified Hirschberg’s method</a:t>
            </a:r>
            <a:endParaRPr lang="zh-TW" altLang="en-US" b="1" dirty="0"/>
          </a:p>
        </p:txBody>
      </p:sp>
      <p:grpSp>
        <p:nvGrpSpPr>
          <p:cNvPr id="4" name="群組 3"/>
          <p:cNvGrpSpPr/>
          <p:nvPr/>
        </p:nvGrpSpPr>
        <p:grpSpPr>
          <a:xfrm>
            <a:off x="1718066" y="1751224"/>
            <a:ext cx="5914274" cy="4310714"/>
            <a:chOff x="1718066" y="1751224"/>
            <a:chExt cx="5914274" cy="4310714"/>
          </a:xfrm>
        </p:grpSpPr>
        <p:sp>
          <p:nvSpPr>
            <p:cNvPr id="5" name="矩形 4"/>
            <p:cNvSpPr/>
            <p:nvPr/>
          </p:nvSpPr>
          <p:spPr>
            <a:xfrm>
              <a:off x="2195736" y="1988840"/>
              <a:ext cx="4968552" cy="38884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1727684" y="1844824"/>
              <a:ext cx="324036" cy="369332"/>
            </a:xfrm>
            <a:prstGeom prst="rect">
              <a:avLst/>
            </a:prstGeom>
            <a:noFill/>
          </p:spPr>
          <p:txBody>
            <a:bodyPr wrap="square" rtlCol="0">
              <a:spAutoFit/>
            </a:bodyPr>
            <a:lstStyle/>
            <a:p>
              <a:r>
                <a:rPr lang="en-US" altLang="zh-TW" dirty="0" smtClean="0"/>
                <a:t>0</a:t>
              </a:r>
              <a:endParaRPr lang="zh-TW" altLang="en-US" dirty="0"/>
            </a:p>
          </p:txBody>
        </p:sp>
        <p:sp>
          <p:nvSpPr>
            <p:cNvPr id="7" name="文字方塊 6"/>
            <p:cNvSpPr txBox="1"/>
            <p:nvPr/>
          </p:nvSpPr>
          <p:spPr>
            <a:xfrm>
              <a:off x="1718066" y="5692606"/>
              <a:ext cx="324036" cy="369332"/>
            </a:xfrm>
            <a:prstGeom prst="rect">
              <a:avLst/>
            </a:prstGeom>
            <a:noFill/>
          </p:spPr>
          <p:txBody>
            <a:bodyPr wrap="square" rtlCol="0">
              <a:spAutoFit/>
            </a:bodyPr>
            <a:lstStyle/>
            <a:p>
              <a:r>
                <a:rPr lang="en-US" altLang="zh-TW" dirty="0"/>
                <a:t>M</a:t>
              </a:r>
              <a:endParaRPr lang="zh-TW" altLang="en-US" dirty="0"/>
            </a:p>
          </p:txBody>
        </p:sp>
        <p:sp>
          <p:nvSpPr>
            <p:cNvPr id="8" name="文字方塊 7"/>
            <p:cNvSpPr txBox="1"/>
            <p:nvPr/>
          </p:nvSpPr>
          <p:spPr>
            <a:xfrm>
              <a:off x="7308304" y="1751224"/>
              <a:ext cx="324036" cy="369332"/>
            </a:xfrm>
            <a:prstGeom prst="rect">
              <a:avLst/>
            </a:prstGeom>
            <a:noFill/>
          </p:spPr>
          <p:txBody>
            <a:bodyPr wrap="square" rtlCol="0">
              <a:spAutoFit/>
            </a:bodyPr>
            <a:lstStyle/>
            <a:p>
              <a:r>
                <a:rPr lang="en-US" altLang="zh-TW" dirty="0"/>
                <a:t>N</a:t>
              </a:r>
              <a:endParaRPr lang="zh-TW" altLang="en-US" dirty="0"/>
            </a:p>
          </p:txBody>
        </p:sp>
      </p:grpSp>
      <p:cxnSp>
        <p:nvCxnSpPr>
          <p:cNvPr id="10" name="直線接點 9"/>
          <p:cNvCxnSpPr>
            <a:stCxn id="5" idx="1"/>
            <a:endCxn id="5" idx="3"/>
          </p:cNvCxnSpPr>
          <p:nvPr/>
        </p:nvCxnSpPr>
        <p:spPr>
          <a:xfrm>
            <a:off x="2195736" y="3933056"/>
            <a:ext cx="4968552" cy="0"/>
          </a:xfrm>
          <a:prstGeom prst="line">
            <a:avLst/>
          </a:prstGeom>
          <a:ln>
            <a:solidFill>
              <a:schemeClr val="tx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1331640" y="3748390"/>
            <a:ext cx="720080" cy="369332"/>
          </a:xfrm>
          <a:prstGeom prst="rect">
            <a:avLst/>
          </a:prstGeom>
          <a:noFill/>
        </p:spPr>
        <p:txBody>
          <a:bodyPr wrap="square" rtlCol="0">
            <a:spAutoFit/>
          </a:bodyPr>
          <a:lstStyle/>
          <a:p>
            <a:r>
              <a:rPr lang="en-US" altLang="zh-TW" dirty="0" smtClean="0"/>
              <a:t>M/2</a:t>
            </a:r>
            <a:endParaRPr lang="zh-TW" altLang="en-US" dirty="0"/>
          </a:p>
        </p:txBody>
      </p:sp>
      <p:cxnSp>
        <p:nvCxnSpPr>
          <p:cNvPr id="18" name="弧形接點 17"/>
          <p:cNvCxnSpPr/>
          <p:nvPr/>
        </p:nvCxnSpPr>
        <p:spPr>
          <a:xfrm>
            <a:off x="2195736" y="1988840"/>
            <a:ext cx="4968552" cy="3888432"/>
          </a:xfrm>
          <a:prstGeom prst="curvedConnector3">
            <a:avLst>
              <a:gd name="adj1" fmla="val 72175"/>
            </a:avLst>
          </a:prstGeom>
          <a:ln>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弧形接點 20"/>
          <p:cNvCxnSpPr/>
          <p:nvPr/>
        </p:nvCxnSpPr>
        <p:spPr>
          <a:xfrm>
            <a:off x="2195736" y="1988840"/>
            <a:ext cx="4968552" cy="3888432"/>
          </a:xfrm>
          <a:prstGeom prst="curvedConnector3">
            <a:avLst>
              <a:gd name="adj1" fmla="val 29021"/>
            </a:avLst>
          </a:prstGeom>
          <a:ln>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弧形接點 23"/>
          <p:cNvCxnSpPr/>
          <p:nvPr/>
        </p:nvCxnSpPr>
        <p:spPr>
          <a:xfrm>
            <a:off x="2195736" y="1988840"/>
            <a:ext cx="4968552" cy="3888432"/>
          </a:xfrm>
          <a:prstGeom prst="curvedConnector3">
            <a:avLst/>
          </a:prstGeom>
          <a:ln>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手繪多邊形 25"/>
          <p:cNvSpPr/>
          <p:nvPr/>
        </p:nvSpPr>
        <p:spPr>
          <a:xfrm>
            <a:off x="2195736" y="1988839"/>
            <a:ext cx="4978787" cy="3902007"/>
          </a:xfrm>
          <a:custGeom>
            <a:avLst/>
            <a:gdLst>
              <a:gd name="connsiteX0" fmla="*/ 0 w 3499338"/>
              <a:gd name="connsiteY0" fmla="*/ 0 h 1969477"/>
              <a:gd name="connsiteX1" fmla="*/ 334107 w 3499338"/>
              <a:gd name="connsiteY1" fmla="*/ 685800 h 1969477"/>
              <a:gd name="connsiteX2" fmla="*/ 1213338 w 3499338"/>
              <a:gd name="connsiteY2" fmla="*/ 879231 h 1969477"/>
              <a:gd name="connsiteX3" fmla="*/ 2162907 w 3499338"/>
              <a:gd name="connsiteY3" fmla="*/ 1389185 h 1969477"/>
              <a:gd name="connsiteX4" fmla="*/ 3499338 w 3499338"/>
              <a:gd name="connsiteY4" fmla="*/ 1969477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338" h="1969477">
                <a:moveTo>
                  <a:pt x="0" y="0"/>
                </a:moveTo>
                <a:cubicBezTo>
                  <a:pt x="65942" y="269631"/>
                  <a:pt x="131884" y="539262"/>
                  <a:pt x="334107" y="685800"/>
                </a:cubicBezTo>
                <a:cubicBezTo>
                  <a:pt x="536330" y="832339"/>
                  <a:pt x="908538" y="762000"/>
                  <a:pt x="1213338" y="879231"/>
                </a:cubicBezTo>
                <a:cubicBezTo>
                  <a:pt x="1518138" y="996462"/>
                  <a:pt x="1781907" y="1207477"/>
                  <a:pt x="2162907" y="1389185"/>
                </a:cubicBezTo>
                <a:cubicBezTo>
                  <a:pt x="2543907" y="1570893"/>
                  <a:pt x="3021622" y="1770185"/>
                  <a:pt x="3499338" y="1969477"/>
                </a:cubicBezTo>
              </a:path>
            </a:pathLst>
          </a:custGeom>
          <a:ln>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6" name="直線接點 15"/>
          <p:cNvCxnSpPr/>
          <p:nvPr/>
        </p:nvCxnSpPr>
        <p:spPr>
          <a:xfrm>
            <a:off x="2205971" y="2996952"/>
            <a:ext cx="4968552" cy="0"/>
          </a:xfrm>
          <a:prstGeom prst="line">
            <a:avLst/>
          </a:prstGeom>
          <a:ln>
            <a:solidFill>
              <a:schemeClr val="tx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2205971" y="4941168"/>
            <a:ext cx="4968552" cy="0"/>
          </a:xfrm>
          <a:prstGeom prst="line">
            <a:avLst/>
          </a:prstGeom>
          <a:ln>
            <a:solidFill>
              <a:schemeClr val="tx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五角星形 2"/>
          <p:cNvSpPr/>
          <p:nvPr/>
        </p:nvSpPr>
        <p:spPr>
          <a:xfrm>
            <a:off x="3491880" y="3795826"/>
            <a:ext cx="216024" cy="28803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五角星形 18"/>
          <p:cNvSpPr/>
          <p:nvPr/>
        </p:nvSpPr>
        <p:spPr>
          <a:xfrm>
            <a:off x="2339752" y="2852936"/>
            <a:ext cx="216024" cy="28803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五角星形 19"/>
          <p:cNvSpPr/>
          <p:nvPr/>
        </p:nvSpPr>
        <p:spPr>
          <a:xfrm>
            <a:off x="4139952" y="4814628"/>
            <a:ext cx="216024" cy="28803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手繪多邊形 27"/>
          <p:cNvSpPr/>
          <p:nvPr/>
        </p:nvSpPr>
        <p:spPr>
          <a:xfrm>
            <a:off x="2215662" y="1987062"/>
            <a:ext cx="4958861" cy="3903784"/>
          </a:xfrm>
          <a:custGeom>
            <a:avLst/>
            <a:gdLst>
              <a:gd name="connsiteX0" fmla="*/ 0 w 4958861"/>
              <a:gd name="connsiteY0" fmla="*/ 0 h 3903784"/>
              <a:gd name="connsiteX1" fmla="*/ 123092 w 4958861"/>
              <a:gd name="connsiteY1" fmla="*/ 615461 h 3903784"/>
              <a:gd name="connsiteX2" fmla="*/ 334107 w 4958861"/>
              <a:gd name="connsiteY2" fmla="*/ 1213338 h 3903784"/>
              <a:gd name="connsiteX3" fmla="*/ 650630 w 4958861"/>
              <a:gd name="connsiteY3" fmla="*/ 1494692 h 3903784"/>
              <a:gd name="connsiteX4" fmla="*/ 1019907 w 4958861"/>
              <a:gd name="connsiteY4" fmla="*/ 1582615 h 3903784"/>
              <a:gd name="connsiteX5" fmla="*/ 1389184 w 4958861"/>
              <a:gd name="connsiteY5" fmla="*/ 1635369 h 3903784"/>
              <a:gd name="connsiteX6" fmla="*/ 1477107 w 4958861"/>
              <a:gd name="connsiteY6" fmla="*/ 2233246 h 3903784"/>
              <a:gd name="connsiteX7" fmla="*/ 1688123 w 4958861"/>
              <a:gd name="connsiteY7" fmla="*/ 2602523 h 3903784"/>
              <a:gd name="connsiteX8" fmla="*/ 2127738 w 4958861"/>
              <a:gd name="connsiteY8" fmla="*/ 3042138 h 3903784"/>
              <a:gd name="connsiteX9" fmla="*/ 2971800 w 4958861"/>
              <a:gd name="connsiteY9" fmla="*/ 3499338 h 3903784"/>
              <a:gd name="connsiteX10" fmla="*/ 3622430 w 4958861"/>
              <a:gd name="connsiteY10" fmla="*/ 3727938 h 3903784"/>
              <a:gd name="connsiteX11" fmla="*/ 4958861 w 4958861"/>
              <a:gd name="connsiteY11" fmla="*/ 3903784 h 3903784"/>
              <a:gd name="connsiteX12" fmla="*/ 4958861 w 4958861"/>
              <a:gd name="connsiteY12" fmla="*/ 3903784 h 3903784"/>
              <a:gd name="connsiteX13" fmla="*/ 4958861 w 4958861"/>
              <a:gd name="connsiteY13" fmla="*/ 3903784 h 390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8861" h="3903784">
                <a:moveTo>
                  <a:pt x="0" y="0"/>
                </a:moveTo>
                <a:cubicBezTo>
                  <a:pt x="33704" y="206619"/>
                  <a:pt x="67408" y="413238"/>
                  <a:pt x="123092" y="615461"/>
                </a:cubicBezTo>
                <a:cubicBezTo>
                  <a:pt x="178777" y="817684"/>
                  <a:pt x="246184" y="1066800"/>
                  <a:pt x="334107" y="1213338"/>
                </a:cubicBezTo>
                <a:cubicBezTo>
                  <a:pt x="422030" y="1359877"/>
                  <a:pt x="536330" y="1433146"/>
                  <a:pt x="650630" y="1494692"/>
                </a:cubicBezTo>
                <a:cubicBezTo>
                  <a:pt x="764930" y="1556238"/>
                  <a:pt x="896815" y="1559169"/>
                  <a:pt x="1019907" y="1582615"/>
                </a:cubicBezTo>
                <a:cubicBezTo>
                  <a:pt x="1142999" y="1606061"/>
                  <a:pt x="1312984" y="1526931"/>
                  <a:pt x="1389184" y="1635369"/>
                </a:cubicBezTo>
                <a:cubicBezTo>
                  <a:pt x="1465384" y="1743807"/>
                  <a:pt x="1427284" y="2072054"/>
                  <a:pt x="1477107" y="2233246"/>
                </a:cubicBezTo>
                <a:cubicBezTo>
                  <a:pt x="1526930" y="2394438"/>
                  <a:pt x="1579685" y="2467708"/>
                  <a:pt x="1688123" y="2602523"/>
                </a:cubicBezTo>
                <a:cubicBezTo>
                  <a:pt x="1796561" y="2737338"/>
                  <a:pt x="1913792" y="2892669"/>
                  <a:pt x="2127738" y="3042138"/>
                </a:cubicBezTo>
                <a:cubicBezTo>
                  <a:pt x="2341684" y="3191607"/>
                  <a:pt x="2722685" y="3385038"/>
                  <a:pt x="2971800" y="3499338"/>
                </a:cubicBezTo>
                <a:cubicBezTo>
                  <a:pt x="3220915" y="3613638"/>
                  <a:pt x="3291253" y="3660530"/>
                  <a:pt x="3622430" y="3727938"/>
                </a:cubicBezTo>
                <a:cubicBezTo>
                  <a:pt x="3953607" y="3795346"/>
                  <a:pt x="4958861" y="3903784"/>
                  <a:pt x="4958861" y="3903784"/>
                </a:cubicBezTo>
                <a:lnTo>
                  <a:pt x="4958861" y="3903784"/>
                </a:lnTo>
                <a:lnTo>
                  <a:pt x="4958861" y="3903784"/>
                </a:lnTo>
              </a:path>
            </a:pathLst>
          </a:custGeom>
          <a:ln w="508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3" name="投影片編號版面配置區 12"/>
          <p:cNvSpPr>
            <a:spLocks noGrp="1"/>
          </p:cNvSpPr>
          <p:nvPr>
            <p:ph type="sldNum" sz="quarter" idx="15"/>
          </p:nvPr>
        </p:nvSpPr>
        <p:spPr/>
        <p:txBody>
          <a:bodyPr/>
          <a:lstStyle/>
          <a:p>
            <a:fld id="{DD6866B0-8155-4327-A208-A0391C6B85F1}" type="slidenum">
              <a:rPr lang="zh-TW" altLang="en-US" smtClean="0"/>
              <a:t>33</a:t>
            </a:fld>
            <a:endParaRPr lang="zh-TW" altLang="en-US"/>
          </a:p>
        </p:txBody>
      </p:sp>
    </p:spTree>
    <p:extLst>
      <p:ext uri="{BB962C8B-B14F-4D97-AF65-F5344CB8AC3E}">
        <p14:creationId xmlns:p14="http://schemas.microsoft.com/office/powerpoint/2010/main" val="117487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9" grpId="0" animBg="1"/>
      <p:bldP spid="19" grpId="1" animBg="1"/>
      <p:bldP spid="20" grpId="0" animBg="1"/>
      <p:bldP spid="20" grpId="1" animBg="1"/>
      <p:bldP spid="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457200" y="2492896"/>
            <a:ext cx="8435280" cy="376828"/>
          </a:xfrm>
        </p:spPr>
        <p:txBody>
          <a:bodyPr rtlCol="0">
            <a:normAutofit fontScale="92500" lnSpcReduction="10000"/>
          </a:bodyPr>
          <a:lstStyle/>
          <a:p>
            <a:pPr>
              <a:defRPr/>
            </a:pPr>
            <a:r>
              <a:rPr lang="en-US" altLang="zh-TW" dirty="0" smtClean="0">
                <a:ea typeface="標楷體" pitchFamily="65" charset="-120"/>
              </a:rPr>
              <a:t>R99945018 </a:t>
            </a:r>
            <a:r>
              <a:rPr lang="zh-TW" altLang="en-US" dirty="0" smtClean="0">
                <a:ea typeface="標楷體" pitchFamily="65" charset="-120"/>
              </a:rPr>
              <a:t>賴宜萍</a:t>
            </a:r>
            <a:endParaRPr lang="en-US" altLang="zh-TW" dirty="0" smtClean="0">
              <a:ea typeface="標楷體" pitchFamily="65" charset="-120"/>
            </a:endParaRPr>
          </a:p>
        </p:txBody>
      </p:sp>
      <p:sp>
        <p:nvSpPr>
          <p:cNvPr id="2050" name="標題 1"/>
          <p:cNvSpPr>
            <a:spLocks noGrp="1"/>
          </p:cNvSpPr>
          <p:nvPr>
            <p:ph type="ctrTitle"/>
          </p:nvPr>
        </p:nvSpPr>
        <p:spPr/>
        <p:txBody>
          <a:bodyPr/>
          <a:lstStyle/>
          <a:p>
            <a:pPr eaLnBrk="1" hangingPunct="1"/>
            <a:r>
              <a:rPr lang="en-US" altLang="zh-TW" sz="4000" dirty="0" smtClean="0"/>
              <a:t>The robustness measure for each edge of an optimal path</a:t>
            </a:r>
            <a:endParaRPr lang="zh-TW" altLang="en-US" sz="4000" dirty="0" smtClean="0"/>
          </a:p>
        </p:txBody>
      </p:sp>
      <p:sp>
        <p:nvSpPr>
          <p:cNvPr id="5" name="投影片編號版面配置區 4"/>
          <p:cNvSpPr>
            <a:spLocks noGrp="1"/>
          </p:cNvSpPr>
          <p:nvPr>
            <p:ph type="sldNum" sz="quarter" idx="11"/>
          </p:nvPr>
        </p:nvSpPr>
        <p:spPr/>
        <p:txBody>
          <a:bodyPr/>
          <a:lstStyle/>
          <a:p>
            <a:fld id="{DD6866B0-8155-4327-A208-A0391C6B85F1}" type="slidenum">
              <a:rPr lang="zh-TW" altLang="en-US" smtClean="0"/>
              <a:t>34</a:t>
            </a:fld>
            <a:endParaRPr lang="zh-TW" altLang="en-US"/>
          </a:p>
        </p:txBody>
      </p:sp>
    </p:spTree>
    <p:extLst>
      <p:ext uri="{BB962C8B-B14F-4D97-AF65-F5344CB8AC3E}">
        <p14:creationId xmlns:p14="http://schemas.microsoft.com/office/powerpoint/2010/main" val="2096071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Robustness measure</a:t>
            </a:r>
            <a:endParaRPr lang="en-US" b="1" dirty="0"/>
          </a:p>
        </p:txBody>
      </p:sp>
      <p:sp>
        <p:nvSpPr>
          <p:cNvPr id="3" name="Content Placeholder 2"/>
          <p:cNvSpPr>
            <a:spLocks noGrp="1"/>
          </p:cNvSpPr>
          <p:nvPr>
            <p:ph idx="1"/>
          </p:nvPr>
        </p:nvSpPr>
        <p:spPr/>
        <p:txBody>
          <a:bodyPr>
            <a:normAutofit/>
          </a:bodyPr>
          <a:lstStyle/>
          <a:p>
            <a:r>
              <a:rPr lang="en-US" b="0" i="0" u="none" strike="noStrike" baseline="0" dirty="0" smtClean="0"/>
              <a:t>For each edge of an optimal path,</a:t>
            </a:r>
            <a:r>
              <a:rPr lang="en-US" b="0" i="0" u="none" strike="noStrike" dirty="0" smtClean="0"/>
              <a:t> </a:t>
            </a:r>
            <a:r>
              <a:rPr lang="en-US" b="0" i="0" u="none" strike="noStrike" baseline="0" dirty="0" smtClean="0"/>
              <a:t>let the robustness measure of that edge be the </a:t>
            </a:r>
            <a:r>
              <a:rPr lang="en-US" b="0" i="0" u="none" strike="noStrike" baseline="0" dirty="0" smtClean="0">
                <a:solidFill>
                  <a:schemeClr val="tx2">
                    <a:lumMod val="50000"/>
                  </a:schemeClr>
                </a:solidFill>
              </a:rPr>
              <a:t>difference</a:t>
            </a:r>
            <a:r>
              <a:rPr lang="en-US" b="0" i="0" u="none" strike="noStrike" baseline="0" dirty="0" smtClean="0"/>
              <a:t> between</a:t>
            </a:r>
            <a:r>
              <a:rPr lang="en-US" b="0" i="0" u="none" strike="noStrike" dirty="0" smtClean="0"/>
              <a:t> </a:t>
            </a:r>
            <a:r>
              <a:rPr lang="en-US" b="0" i="0" u="none" strike="noStrike" baseline="0" dirty="0" smtClean="0"/>
              <a:t>the </a:t>
            </a:r>
            <a:r>
              <a:rPr lang="en-US" b="0" i="0" u="none" strike="noStrike" baseline="0" dirty="0" smtClean="0">
                <a:solidFill>
                  <a:srgbClr val="E8E800"/>
                </a:solidFill>
              </a:rPr>
              <a:t>optimal score </a:t>
            </a:r>
            <a:r>
              <a:rPr lang="en-US" b="0" i="0" u="none" strike="noStrike" baseline="0" dirty="0" smtClean="0"/>
              <a:t>and </a:t>
            </a:r>
            <a:r>
              <a:rPr lang="en-US" b="0" i="0" u="none" strike="noStrike" baseline="0" dirty="0" smtClean="0">
                <a:solidFill>
                  <a:srgbClr val="E8E800"/>
                </a:solidFill>
              </a:rPr>
              <a:t>the highest score </a:t>
            </a:r>
            <a:r>
              <a:rPr lang="en-US" b="0" i="0" u="none" strike="noStrike" baseline="0" dirty="0" smtClean="0"/>
              <a:t>of all paths [i.e. from</a:t>
            </a:r>
            <a:r>
              <a:rPr lang="en-US" b="0" i="0" u="none" strike="noStrike" dirty="0" smtClean="0"/>
              <a:t> </a:t>
            </a:r>
            <a:r>
              <a:rPr lang="en-US" b="0" i="0" u="none" strike="noStrike" baseline="0" dirty="0" smtClean="0"/>
              <a:t>(0,0)</a:t>
            </a:r>
            <a:r>
              <a:rPr lang="en-US" b="0" i="1" u="none" strike="noStrike" baseline="0" dirty="0" smtClean="0"/>
              <a:t>s</a:t>
            </a:r>
            <a:r>
              <a:rPr lang="en-US" b="0" i="0" u="none" strike="noStrike" baseline="0" dirty="0" smtClean="0"/>
              <a:t> to </a:t>
            </a:r>
            <a:r>
              <a:rPr lang="en-US" b="0" u="none" strike="noStrike" baseline="0" dirty="0" smtClean="0"/>
              <a:t>(</a:t>
            </a:r>
            <a:r>
              <a:rPr lang="en-US" b="0" i="1" u="none" strike="noStrike" baseline="0" dirty="0" smtClean="0"/>
              <a:t>M,N</a:t>
            </a:r>
            <a:r>
              <a:rPr lang="en-US" b="0" u="none" strike="noStrike" baseline="0" dirty="0" smtClean="0"/>
              <a:t>)</a:t>
            </a:r>
            <a:r>
              <a:rPr lang="en-US" b="0" i="1" u="none" strike="noStrike" baseline="0" dirty="0" smtClean="0"/>
              <a:t>s</a:t>
            </a:r>
            <a:r>
              <a:rPr lang="en-US" b="0" u="none" strike="noStrike" baseline="0" dirty="0" smtClean="0"/>
              <a:t>] </a:t>
            </a:r>
            <a:r>
              <a:rPr lang="en-US" b="0" i="0" u="none" strike="noStrike" baseline="0" dirty="0" smtClean="0"/>
              <a:t>that do not use the edge or its twin</a:t>
            </a:r>
            <a:endParaRPr lang="en-US" dirty="0" smtClean="0"/>
          </a:p>
          <a:p>
            <a:endParaRPr lang="en-US" sz="2700" i="1" dirty="0" smtClean="0">
              <a:solidFill>
                <a:srgbClr val="E8E800"/>
              </a:solidFill>
            </a:endParaRPr>
          </a:p>
          <a:p>
            <a:r>
              <a:rPr lang="en-US" sz="2700" i="1" dirty="0" smtClean="0"/>
              <a:t>RM value</a:t>
            </a:r>
            <a:endParaRPr lang="en-US" sz="2700" i="1" dirty="0"/>
          </a:p>
          <a:p>
            <a:pPr lvl="1"/>
            <a:r>
              <a:rPr lang="en-US" sz="2400" i="1" dirty="0" smtClean="0">
                <a:solidFill>
                  <a:srgbClr val="E8E800"/>
                </a:solidFill>
              </a:rPr>
              <a:t>RM</a:t>
            </a:r>
            <a:r>
              <a:rPr lang="en-US" sz="2400" i="1" dirty="0">
                <a:solidFill>
                  <a:srgbClr val="E8E800"/>
                </a:solidFill>
              </a:rPr>
              <a:t>[</a:t>
            </a:r>
            <a:r>
              <a:rPr lang="en-US" sz="2400" i="1" dirty="0" err="1">
                <a:solidFill>
                  <a:srgbClr val="E8E800"/>
                </a:solidFill>
              </a:rPr>
              <a:t>i</a:t>
            </a:r>
            <a:r>
              <a:rPr lang="en-US" sz="2400" i="1" dirty="0">
                <a:solidFill>
                  <a:srgbClr val="E8E800"/>
                </a:solidFill>
              </a:rPr>
              <a:t>] </a:t>
            </a:r>
            <a:r>
              <a:rPr lang="en-US" sz="2400" dirty="0">
                <a:solidFill>
                  <a:srgbClr val="E8E800"/>
                </a:solidFill>
              </a:rPr>
              <a:t>&gt;= 0 </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2" t="28578" r="15867"/>
          <a:stretch/>
        </p:blipFill>
        <p:spPr bwMode="auto">
          <a:xfrm>
            <a:off x="4283968" y="3861048"/>
            <a:ext cx="4183359" cy="2592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9" name="Group 38"/>
          <p:cNvGrpSpPr/>
          <p:nvPr/>
        </p:nvGrpSpPr>
        <p:grpSpPr>
          <a:xfrm>
            <a:off x="5508104" y="3212976"/>
            <a:ext cx="3168352" cy="3429182"/>
            <a:chOff x="5724128" y="2348880"/>
            <a:chExt cx="3240360" cy="3566720"/>
          </a:xfrm>
        </p:grpSpPr>
        <p:grpSp>
          <p:nvGrpSpPr>
            <p:cNvPr id="40" name="群組 72"/>
            <p:cNvGrpSpPr/>
            <p:nvPr/>
          </p:nvGrpSpPr>
          <p:grpSpPr>
            <a:xfrm>
              <a:off x="5724128" y="2348880"/>
              <a:ext cx="3240360" cy="3566720"/>
              <a:chOff x="5580112" y="3204265"/>
              <a:chExt cx="3240360" cy="3566720"/>
            </a:xfrm>
          </p:grpSpPr>
          <p:grpSp>
            <p:nvGrpSpPr>
              <p:cNvPr id="44" name="群組 11"/>
              <p:cNvGrpSpPr/>
              <p:nvPr/>
            </p:nvGrpSpPr>
            <p:grpSpPr>
              <a:xfrm>
                <a:off x="5580112" y="3861048"/>
                <a:ext cx="2952328" cy="2504228"/>
                <a:chOff x="5580112" y="3861048"/>
                <a:chExt cx="2952328" cy="2504228"/>
              </a:xfrm>
            </p:grpSpPr>
            <p:sp>
              <p:nvSpPr>
                <p:cNvPr id="68" name="橢圓 7"/>
                <p:cNvSpPr/>
                <p:nvPr/>
              </p:nvSpPr>
              <p:spPr>
                <a:xfrm>
                  <a:off x="7230031" y="3861048"/>
                  <a:ext cx="1302409" cy="11095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a:p>
              </p:txBody>
            </p:sp>
            <p:sp>
              <p:nvSpPr>
                <p:cNvPr id="69" name="橢圓 8"/>
                <p:cNvSpPr/>
                <p:nvPr/>
              </p:nvSpPr>
              <p:spPr>
                <a:xfrm>
                  <a:off x="7230031" y="5255736"/>
                  <a:ext cx="1302409" cy="11095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a:p>
              </p:txBody>
            </p:sp>
            <p:sp>
              <p:nvSpPr>
                <p:cNvPr id="70" name="橢圓 9"/>
                <p:cNvSpPr/>
                <p:nvPr/>
              </p:nvSpPr>
              <p:spPr>
                <a:xfrm>
                  <a:off x="5580112" y="5255736"/>
                  <a:ext cx="1302409" cy="11095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a:p>
              </p:txBody>
            </p:sp>
            <p:sp>
              <p:nvSpPr>
                <p:cNvPr id="71" name="橢圓 10"/>
                <p:cNvSpPr/>
                <p:nvPr/>
              </p:nvSpPr>
              <p:spPr>
                <a:xfrm>
                  <a:off x="5580112" y="3861048"/>
                  <a:ext cx="1302409" cy="11095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2400"/>
                </a:p>
              </p:txBody>
            </p:sp>
          </p:grpSp>
          <p:sp>
            <p:nvSpPr>
              <p:cNvPr id="45" name="橢圓 13"/>
              <p:cNvSpPr/>
              <p:nvPr/>
            </p:nvSpPr>
            <p:spPr>
              <a:xfrm>
                <a:off x="7956376" y="5435740"/>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smtClean="0"/>
                  <a:t>D</a:t>
                </a:r>
                <a:endParaRPr lang="zh-TW" altLang="en-US" sz="2400" dirty="0"/>
              </a:p>
            </p:txBody>
          </p:sp>
          <p:sp>
            <p:nvSpPr>
              <p:cNvPr id="46" name="橢圓 14"/>
              <p:cNvSpPr/>
              <p:nvPr/>
            </p:nvSpPr>
            <p:spPr>
              <a:xfrm>
                <a:off x="7956376" y="4005064"/>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smtClean="0"/>
                  <a:t>D</a:t>
                </a:r>
                <a:endParaRPr lang="zh-TW" altLang="en-US" sz="2400" dirty="0"/>
              </a:p>
            </p:txBody>
          </p:sp>
          <p:sp>
            <p:nvSpPr>
              <p:cNvPr id="47" name="橢圓 19"/>
              <p:cNvSpPr/>
              <p:nvPr/>
            </p:nvSpPr>
            <p:spPr>
              <a:xfrm>
                <a:off x="6282062" y="5435740"/>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smtClean="0"/>
                  <a:t>D</a:t>
                </a:r>
                <a:endParaRPr lang="zh-TW" altLang="en-US" sz="2400" dirty="0"/>
              </a:p>
            </p:txBody>
          </p:sp>
          <p:sp>
            <p:nvSpPr>
              <p:cNvPr id="48" name="橢圓 20"/>
              <p:cNvSpPr/>
              <p:nvPr/>
            </p:nvSpPr>
            <p:spPr>
              <a:xfrm>
                <a:off x="6282062" y="4005064"/>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smtClean="0"/>
                  <a:t>D</a:t>
                </a:r>
                <a:endParaRPr lang="zh-TW" altLang="en-US" sz="2400" dirty="0"/>
              </a:p>
            </p:txBody>
          </p:sp>
          <p:sp>
            <p:nvSpPr>
              <p:cNvPr id="49" name="橢圓 21"/>
              <p:cNvSpPr/>
              <p:nvPr/>
            </p:nvSpPr>
            <p:spPr>
              <a:xfrm>
                <a:off x="7956376" y="5939796"/>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a:t>S</a:t>
                </a:r>
                <a:endParaRPr lang="zh-TW" altLang="en-US" sz="2400" dirty="0"/>
              </a:p>
            </p:txBody>
          </p:sp>
          <p:sp>
            <p:nvSpPr>
              <p:cNvPr id="50" name="橢圓 22"/>
              <p:cNvSpPr/>
              <p:nvPr/>
            </p:nvSpPr>
            <p:spPr>
              <a:xfrm>
                <a:off x="7956376" y="4509120"/>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smtClean="0"/>
                  <a:t>S</a:t>
                </a:r>
                <a:endParaRPr lang="zh-TW" altLang="en-US" sz="2400" dirty="0"/>
              </a:p>
            </p:txBody>
          </p:sp>
          <p:sp>
            <p:nvSpPr>
              <p:cNvPr id="51" name="橢圓 23"/>
              <p:cNvSpPr/>
              <p:nvPr/>
            </p:nvSpPr>
            <p:spPr>
              <a:xfrm>
                <a:off x="6282062" y="5939796"/>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a:t>S</a:t>
                </a:r>
                <a:endParaRPr lang="zh-TW" altLang="en-US" sz="2400" dirty="0"/>
              </a:p>
            </p:txBody>
          </p:sp>
          <p:sp>
            <p:nvSpPr>
              <p:cNvPr id="52" name="橢圓 24"/>
              <p:cNvSpPr/>
              <p:nvPr/>
            </p:nvSpPr>
            <p:spPr>
              <a:xfrm>
                <a:off x="6282062" y="4509120"/>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a:t>S</a:t>
                </a:r>
                <a:endParaRPr lang="zh-TW" altLang="en-US" sz="2400" dirty="0"/>
              </a:p>
            </p:txBody>
          </p:sp>
          <p:sp>
            <p:nvSpPr>
              <p:cNvPr id="53" name="橢圓 25"/>
              <p:cNvSpPr/>
              <p:nvPr/>
            </p:nvSpPr>
            <p:spPr>
              <a:xfrm>
                <a:off x="7452320" y="5951873"/>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smtClean="0"/>
                  <a:t>I</a:t>
                </a:r>
                <a:endParaRPr lang="zh-TW" altLang="en-US" sz="2400" dirty="0"/>
              </a:p>
            </p:txBody>
          </p:sp>
          <p:sp>
            <p:nvSpPr>
              <p:cNvPr id="54" name="橢圓 26"/>
              <p:cNvSpPr/>
              <p:nvPr/>
            </p:nvSpPr>
            <p:spPr>
              <a:xfrm>
                <a:off x="7452320" y="4521197"/>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smtClean="0"/>
                  <a:t>I</a:t>
                </a:r>
                <a:endParaRPr lang="zh-TW" altLang="en-US" sz="2400" dirty="0"/>
              </a:p>
            </p:txBody>
          </p:sp>
          <p:sp>
            <p:nvSpPr>
              <p:cNvPr id="55" name="橢圓 27"/>
              <p:cNvSpPr/>
              <p:nvPr/>
            </p:nvSpPr>
            <p:spPr>
              <a:xfrm>
                <a:off x="5778006" y="5951873"/>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smtClean="0"/>
                  <a:t>I</a:t>
                </a:r>
                <a:endParaRPr lang="zh-TW" altLang="en-US" sz="2400" dirty="0"/>
              </a:p>
            </p:txBody>
          </p:sp>
          <p:sp>
            <p:nvSpPr>
              <p:cNvPr id="56" name="橢圓 28"/>
              <p:cNvSpPr/>
              <p:nvPr/>
            </p:nvSpPr>
            <p:spPr>
              <a:xfrm>
                <a:off x="5778006" y="4521197"/>
                <a:ext cx="306162" cy="2975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smtClean="0"/>
                  <a:t>I</a:t>
                </a:r>
                <a:endParaRPr lang="zh-TW" altLang="en-US" sz="2400" dirty="0"/>
              </a:p>
            </p:txBody>
          </p:sp>
          <p:cxnSp>
            <p:nvCxnSpPr>
              <p:cNvPr id="57" name="直線單箭頭接點 4"/>
              <p:cNvCxnSpPr>
                <a:stCxn id="50" idx="4"/>
                <a:endCxn id="45" idx="0"/>
              </p:cNvCxnSpPr>
              <p:nvPr/>
            </p:nvCxnSpPr>
            <p:spPr>
              <a:xfrm>
                <a:off x="8109457" y="4806636"/>
                <a:ext cx="0" cy="62910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8" name="直線單箭頭接點 45"/>
              <p:cNvCxnSpPr>
                <a:endCxn id="45" idx="7"/>
              </p:cNvCxnSpPr>
              <p:nvPr/>
            </p:nvCxnSpPr>
            <p:spPr>
              <a:xfrm flipH="1">
                <a:off x="8217702" y="4302580"/>
                <a:ext cx="44836" cy="117673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9" name="直線單箭頭接點 49"/>
              <p:cNvCxnSpPr>
                <a:stCxn id="45" idx="4"/>
                <a:endCxn id="49" idx="0"/>
              </p:cNvCxnSpPr>
              <p:nvPr/>
            </p:nvCxnSpPr>
            <p:spPr>
              <a:xfrm>
                <a:off x="8109457" y="5733256"/>
                <a:ext cx="0" cy="20654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0" name="直線單箭頭接點 52"/>
              <p:cNvCxnSpPr>
                <a:stCxn id="51" idx="6"/>
                <a:endCxn id="53" idx="2"/>
              </p:cNvCxnSpPr>
              <p:nvPr/>
            </p:nvCxnSpPr>
            <p:spPr>
              <a:xfrm>
                <a:off x="6588224" y="6088554"/>
                <a:ext cx="864096" cy="1207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1" name="直線單箭頭接點 57"/>
              <p:cNvCxnSpPr>
                <a:endCxn id="49" idx="2"/>
              </p:cNvCxnSpPr>
              <p:nvPr/>
            </p:nvCxnSpPr>
            <p:spPr>
              <a:xfrm>
                <a:off x="7758482" y="6088554"/>
                <a:ext cx="197894"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2" name="直線單箭頭接點 60"/>
              <p:cNvCxnSpPr>
                <a:stCxn id="52" idx="5"/>
                <a:endCxn id="49" idx="1"/>
              </p:cNvCxnSpPr>
              <p:nvPr/>
            </p:nvCxnSpPr>
            <p:spPr>
              <a:xfrm>
                <a:off x="6543388" y="4763066"/>
                <a:ext cx="1457824" cy="12203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3" name="直線單箭頭接點 64"/>
              <p:cNvCxnSpPr>
                <a:stCxn id="55" idx="4"/>
              </p:cNvCxnSpPr>
              <p:nvPr/>
            </p:nvCxnSpPr>
            <p:spPr>
              <a:xfrm>
                <a:off x="5931087" y="6249389"/>
                <a:ext cx="1674314"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4" name="文字方塊 67"/>
              <p:cNvSpPr txBox="1"/>
              <p:nvPr/>
            </p:nvSpPr>
            <p:spPr>
              <a:xfrm>
                <a:off x="5580112" y="3212976"/>
                <a:ext cx="1584176" cy="461665"/>
              </a:xfrm>
              <a:prstGeom prst="rect">
                <a:avLst/>
              </a:prstGeom>
              <a:noFill/>
            </p:spPr>
            <p:txBody>
              <a:bodyPr wrap="square" rtlCol="0">
                <a:spAutoFit/>
              </a:bodyPr>
              <a:lstStyle/>
              <a:p>
                <a:r>
                  <a:rPr lang="en-US" altLang="zh-TW" sz="2400" dirty="0" smtClean="0"/>
                  <a:t>(i-1, j-1)</a:t>
                </a:r>
                <a:endParaRPr lang="zh-TW" altLang="en-US" sz="2400" dirty="0"/>
              </a:p>
            </p:txBody>
          </p:sp>
          <p:sp>
            <p:nvSpPr>
              <p:cNvPr id="65" name="文字方塊 68"/>
              <p:cNvSpPr txBox="1"/>
              <p:nvPr/>
            </p:nvSpPr>
            <p:spPr>
              <a:xfrm>
                <a:off x="7380312" y="3204265"/>
                <a:ext cx="1296144" cy="461665"/>
              </a:xfrm>
              <a:prstGeom prst="rect">
                <a:avLst/>
              </a:prstGeom>
              <a:noFill/>
            </p:spPr>
            <p:txBody>
              <a:bodyPr wrap="square" rtlCol="0">
                <a:spAutoFit/>
              </a:bodyPr>
              <a:lstStyle/>
              <a:p>
                <a:r>
                  <a:rPr lang="en-US" altLang="zh-TW" sz="2400" dirty="0" smtClean="0"/>
                  <a:t>(i-1, j)</a:t>
                </a:r>
                <a:endParaRPr lang="zh-TW" altLang="en-US" sz="2400" dirty="0"/>
              </a:p>
            </p:txBody>
          </p:sp>
          <p:sp>
            <p:nvSpPr>
              <p:cNvPr id="66" name="文字方塊 69"/>
              <p:cNvSpPr txBox="1"/>
              <p:nvPr/>
            </p:nvSpPr>
            <p:spPr>
              <a:xfrm>
                <a:off x="5724128" y="6300609"/>
                <a:ext cx="1296144" cy="461665"/>
              </a:xfrm>
              <a:prstGeom prst="rect">
                <a:avLst/>
              </a:prstGeom>
              <a:noFill/>
            </p:spPr>
            <p:txBody>
              <a:bodyPr wrap="square" rtlCol="0">
                <a:spAutoFit/>
              </a:bodyPr>
              <a:lstStyle/>
              <a:p>
                <a:r>
                  <a:rPr lang="en-US" altLang="zh-TW" sz="2400" dirty="0" smtClean="0"/>
                  <a:t>(i, j-1)</a:t>
                </a:r>
                <a:endParaRPr lang="zh-TW" altLang="en-US" sz="2400" dirty="0"/>
              </a:p>
            </p:txBody>
          </p:sp>
          <p:sp>
            <p:nvSpPr>
              <p:cNvPr id="67" name="文字方塊 70"/>
              <p:cNvSpPr txBox="1"/>
              <p:nvPr/>
            </p:nvSpPr>
            <p:spPr>
              <a:xfrm>
                <a:off x="7524328" y="6309320"/>
                <a:ext cx="1296144" cy="461665"/>
              </a:xfrm>
              <a:prstGeom prst="rect">
                <a:avLst/>
              </a:prstGeom>
              <a:noFill/>
            </p:spPr>
            <p:txBody>
              <a:bodyPr wrap="square" rtlCol="0">
                <a:spAutoFit/>
              </a:bodyPr>
              <a:lstStyle/>
              <a:p>
                <a:r>
                  <a:rPr lang="en-US" altLang="zh-TW" sz="2400" dirty="0" smtClean="0"/>
                  <a:t>(i, j)</a:t>
                </a:r>
                <a:endParaRPr lang="zh-TW" altLang="en-US" sz="2400" dirty="0"/>
              </a:p>
            </p:txBody>
          </p:sp>
        </p:grpSp>
        <p:grpSp>
          <p:nvGrpSpPr>
            <p:cNvPr id="41" name="群組 76"/>
            <p:cNvGrpSpPr/>
            <p:nvPr/>
          </p:nvGrpSpPr>
          <p:grpSpPr>
            <a:xfrm>
              <a:off x="5797773" y="3022946"/>
              <a:ext cx="2734667" cy="2483453"/>
              <a:chOff x="5797773" y="3022946"/>
              <a:chExt cx="2734667" cy="2483453"/>
            </a:xfrm>
          </p:grpSpPr>
          <p:sp>
            <p:nvSpPr>
              <p:cNvPr id="42" name="圓角矩形 74"/>
              <p:cNvSpPr/>
              <p:nvPr/>
            </p:nvSpPr>
            <p:spPr>
              <a:xfrm>
                <a:off x="8025251" y="3022946"/>
                <a:ext cx="507189" cy="1947298"/>
              </a:xfrm>
              <a:prstGeom prst="roundRect">
                <a:avLst/>
              </a:prstGeom>
              <a:noFill/>
              <a:ln>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43" name="圓角矩形 75"/>
              <p:cNvSpPr/>
              <p:nvPr/>
            </p:nvSpPr>
            <p:spPr>
              <a:xfrm>
                <a:off x="5797773" y="5045140"/>
                <a:ext cx="2209335" cy="461259"/>
              </a:xfrm>
              <a:prstGeom prst="roundRect">
                <a:avLst/>
              </a:prstGeom>
              <a:noFill/>
              <a:ln>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grpSp>
      <p:sp>
        <p:nvSpPr>
          <p:cNvPr id="4" name="投影片編號版面配置區 3"/>
          <p:cNvSpPr>
            <a:spLocks noGrp="1"/>
          </p:cNvSpPr>
          <p:nvPr>
            <p:ph type="sldNum" sz="quarter" idx="15"/>
          </p:nvPr>
        </p:nvSpPr>
        <p:spPr/>
        <p:txBody>
          <a:bodyPr/>
          <a:lstStyle/>
          <a:p>
            <a:fld id="{DD6866B0-8155-4327-A208-A0391C6B85F1}" type="slidenum">
              <a:rPr lang="zh-TW" altLang="en-US" smtClean="0"/>
              <a:t>35</a:t>
            </a:fld>
            <a:endParaRPr lang="zh-TW" altLang="en-US"/>
          </a:p>
        </p:txBody>
      </p:sp>
      <p:sp>
        <p:nvSpPr>
          <p:cNvPr id="72" name="圓角矩形 75"/>
          <p:cNvSpPr/>
          <p:nvPr/>
        </p:nvSpPr>
        <p:spPr>
          <a:xfrm>
            <a:off x="4283968" y="5013176"/>
            <a:ext cx="3888432" cy="144016"/>
          </a:xfrm>
          <a:prstGeom prst="roundRect">
            <a:avLst/>
          </a:prstGeom>
          <a:noFill/>
          <a:ln w="31750" cmpd="sng">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5" name="Oval 4"/>
          <p:cNvSpPr/>
          <p:nvPr/>
        </p:nvSpPr>
        <p:spPr>
          <a:xfrm>
            <a:off x="5796136" y="4941168"/>
            <a:ext cx="288032" cy="288032"/>
          </a:xfrm>
          <a:prstGeom prst="ellipse">
            <a:avLst/>
          </a:prstGeom>
          <a:noFill/>
          <a:ln w="25908"/>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6732240" y="4941168"/>
            <a:ext cx="288032" cy="288032"/>
          </a:xfrm>
          <a:prstGeom prst="ellipse">
            <a:avLst/>
          </a:prstGeom>
          <a:noFill/>
          <a:ln w="25908"/>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02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39"/>
                                        </p:tgtEl>
                                      </p:cBhvr>
                                    </p:animEffect>
                                    <p:set>
                                      <p:cBhvr>
                                        <p:cTn id="11" dur="1" fill="hold">
                                          <p:stCondLst>
                                            <p:cond delay="499"/>
                                          </p:stCondLst>
                                        </p:cTn>
                                        <p:tgtEl>
                                          <p:spTgt spid="3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checkerboard(across)">
                                      <p:cBhvr>
                                        <p:cTn id="2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5"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t>The only problem is that </a:t>
            </a:r>
          </a:p>
        </p:txBody>
      </p:sp>
      <p:sp>
        <p:nvSpPr>
          <p:cNvPr id="3" name="Content Placeholder 2"/>
          <p:cNvSpPr>
            <a:spLocks noGrp="1"/>
          </p:cNvSpPr>
          <p:nvPr>
            <p:ph idx="1"/>
          </p:nvPr>
        </p:nvSpPr>
        <p:spPr/>
        <p:txBody>
          <a:bodyPr/>
          <a:lstStyle/>
          <a:p>
            <a:r>
              <a:rPr lang="en-US" dirty="0"/>
              <a:t>C</a:t>
            </a:r>
            <a:r>
              <a:rPr lang="en-US" b="0" i="0" u="none" strike="noStrike" baseline="0" dirty="0" smtClean="0"/>
              <a:t>annot guarantee that the second highest scoring edge entering</a:t>
            </a:r>
            <a:r>
              <a:rPr lang="en-US" b="0" i="0" u="none" strike="noStrike" dirty="0" smtClean="0"/>
              <a:t> </a:t>
            </a:r>
            <a:r>
              <a:rPr lang="en-US" b="0" i="0" u="none" strike="noStrike" baseline="0" dirty="0" smtClean="0"/>
              <a:t>row </a:t>
            </a:r>
            <a:r>
              <a:rPr lang="en-US" b="0" i="1" u="none" strike="noStrike" baseline="0" dirty="0" smtClean="0"/>
              <a:t>(s </a:t>
            </a:r>
            <a:r>
              <a:rPr lang="en-US" b="0" i="0" u="none" strike="noStrike" baseline="0" dirty="0" smtClean="0"/>
              <a:t>+ </a:t>
            </a:r>
            <a:r>
              <a:rPr lang="en-US" b="0" i="1" u="none" strike="noStrike" baseline="0" dirty="0" smtClean="0"/>
              <a:t>t)/</a:t>
            </a:r>
            <a:r>
              <a:rPr lang="en-US" b="0" i="1" u="none" strike="noStrike" dirty="0" smtClean="0"/>
              <a:t>2</a:t>
            </a:r>
            <a:r>
              <a:rPr lang="en-US" b="0" i="1" u="none" strike="noStrike" baseline="0" dirty="0" smtClean="0"/>
              <a:t> </a:t>
            </a:r>
            <a:r>
              <a:rPr lang="en-US" b="0" i="0" u="none" strike="noStrike" baseline="0" dirty="0" smtClean="0"/>
              <a:t>must lie within the </a:t>
            </a:r>
            <a:r>
              <a:rPr lang="en-US" dirty="0" smtClean="0"/>
              <a:t>rectangle</a:t>
            </a:r>
            <a:endParaRPr lang="en-US"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2" t="28578" r="15867"/>
          <a:stretch/>
        </p:blipFill>
        <p:spPr bwMode="auto">
          <a:xfrm>
            <a:off x="3419872" y="3284984"/>
            <a:ext cx="5112994" cy="3168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436096" y="3429000"/>
            <a:ext cx="2232248" cy="1368152"/>
          </a:xfrm>
          <a:prstGeom prst="rect">
            <a:avLst/>
          </a:prstGeom>
          <a:noFill/>
          <a:ln w="38608">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投影片編號版面配置區 3"/>
          <p:cNvSpPr>
            <a:spLocks noGrp="1"/>
          </p:cNvSpPr>
          <p:nvPr>
            <p:ph type="sldNum" sz="quarter" idx="15"/>
          </p:nvPr>
        </p:nvSpPr>
        <p:spPr/>
        <p:txBody>
          <a:bodyPr/>
          <a:lstStyle/>
          <a:p>
            <a:fld id="{DD6866B0-8155-4327-A208-A0391C6B85F1}" type="slidenum">
              <a:rPr lang="zh-TW" altLang="en-US" smtClean="0"/>
              <a:t>36</a:t>
            </a:fld>
            <a:endParaRPr lang="zh-TW" altLang="en-US"/>
          </a:p>
        </p:txBody>
      </p:sp>
    </p:spTree>
    <p:extLst>
      <p:ext uri="{BB962C8B-B14F-4D97-AF65-F5344CB8AC3E}">
        <p14:creationId xmlns:p14="http://schemas.microsoft.com/office/powerpoint/2010/main" val="153483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HR[</a:t>
            </a:r>
            <a:r>
              <a:rPr lang="en-US" b="1" dirty="0" err="1" smtClean="0"/>
              <a:t>i</a:t>
            </a:r>
            <a:r>
              <a:rPr lang="en-US" b="1" dirty="0" smtClean="0"/>
              <a:t>] value</a:t>
            </a:r>
            <a:endParaRPr lang="en-US" b="1" dirty="0"/>
          </a:p>
        </p:txBody>
      </p:sp>
      <p:sp>
        <p:nvSpPr>
          <p:cNvPr id="3" name="Content Placeholder 2"/>
          <p:cNvSpPr>
            <a:spLocks noGrp="1"/>
          </p:cNvSpPr>
          <p:nvPr>
            <p:ph idx="1"/>
          </p:nvPr>
        </p:nvSpPr>
        <p:spPr>
          <a:xfrm>
            <a:off x="457200" y="1524000"/>
            <a:ext cx="8229600" cy="4929336"/>
          </a:xfrm>
        </p:spPr>
        <p:txBody>
          <a:bodyPr>
            <a:normAutofit/>
          </a:bodyPr>
          <a:lstStyle/>
          <a:p>
            <a:r>
              <a:rPr lang="en-US" dirty="0"/>
              <a:t>T</a:t>
            </a:r>
            <a:r>
              <a:rPr lang="en-US" b="0" i="0" u="none" strike="noStrike" baseline="0" dirty="0" smtClean="0"/>
              <a:t>he highest score over all edges entering row </a:t>
            </a:r>
            <a:r>
              <a:rPr lang="en-US" i="1" dirty="0"/>
              <a:t>i</a:t>
            </a:r>
            <a:r>
              <a:rPr lang="en-US" b="0" i="1" u="none" strike="noStrike" baseline="0" dirty="0" smtClean="0"/>
              <a:t> </a:t>
            </a:r>
            <a:r>
              <a:rPr lang="en-US" b="0" i="0" u="none" strike="noStrike" baseline="0" dirty="0" smtClean="0"/>
              <a:t>that are not contained within a pending </a:t>
            </a:r>
            <a:r>
              <a:rPr lang="en-US" b="0" i="0" u="none" strike="noStrike" baseline="0" dirty="0" err="1" smtClean="0"/>
              <a:t>subproblem</a:t>
            </a:r>
            <a:endParaRPr lang="en-US" b="0" i="0" u="none" strike="noStrike" baseline="0" dirty="0" smtClean="0"/>
          </a:p>
          <a:p>
            <a:endParaRPr lang="en-US" dirty="0"/>
          </a:p>
          <a:p>
            <a:endParaRPr lang="en-US" b="0" i="0" u="none" strike="noStrike" baseline="0" dirty="0" smtClean="0"/>
          </a:p>
          <a:p>
            <a:endParaRPr lang="en-US" dirty="0"/>
          </a:p>
          <a:p>
            <a:pPr marL="0" indent="0">
              <a:buNone/>
            </a:pPr>
            <a:endParaRPr lang="en-US" b="0" i="0" u="none" strike="noStrike" baseline="0" dirty="0" smtClean="0"/>
          </a:p>
          <a:p>
            <a:r>
              <a:rPr lang="en-US" b="0" i="0" u="none" strike="noStrike" baseline="0" dirty="0" smtClean="0"/>
              <a:t>The only remaining problem is to </a:t>
            </a:r>
            <a:r>
              <a:rPr lang="en-US" b="0" i="0" u="none" strike="noStrike" baseline="0" dirty="0" smtClean="0">
                <a:solidFill>
                  <a:srgbClr val="E8E800"/>
                </a:solidFill>
              </a:rPr>
              <a:t>update </a:t>
            </a:r>
            <a:r>
              <a:rPr lang="en-US" b="0" i="1" u="none" strike="noStrike" baseline="0" dirty="0" smtClean="0">
                <a:solidFill>
                  <a:srgbClr val="E8E800"/>
                </a:solidFill>
              </a:rPr>
              <a:t>HR </a:t>
            </a:r>
            <a:r>
              <a:rPr lang="en-US" b="0" i="0" u="none" strike="noStrike" baseline="0" dirty="0" smtClean="0">
                <a:solidFill>
                  <a:srgbClr val="E8E800"/>
                </a:solidFill>
              </a:rPr>
              <a:t>in linear</a:t>
            </a:r>
            <a:r>
              <a:rPr lang="en-US" b="0" i="0" u="none" strike="noStrike" dirty="0" smtClean="0">
                <a:solidFill>
                  <a:srgbClr val="E8E800"/>
                </a:solidFill>
              </a:rPr>
              <a:t> </a:t>
            </a:r>
            <a:r>
              <a:rPr lang="en-US" b="0" i="0" u="none" strike="noStrike" baseline="0" dirty="0" smtClean="0">
                <a:solidFill>
                  <a:srgbClr val="E8E800"/>
                </a:solidFill>
              </a:rPr>
              <a:t>space and score-only time</a:t>
            </a:r>
            <a:r>
              <a:rPr lang="en-US" b="0" i="0" u="none" strike="noStrike" baseline="0" dirty="0" smtClean="0"/>
              <a:t> when a problem is subdivided</a:t>
            </a:r>
            <a:endParaRPr lang="en-US" dirty="0"/>
          </a:p>
        </p:txBody>
      </p:sp>
      <p:grpSp>
        <p:nvGrpSpPr>
          <p:cNvPr id="7" name="群組 6"/>
          <p:cNvGrpSpPr/>
          <p:nvPr/>
        </p:nvGrpSpPr>
        <p:grpSpPr>
          <a:xfrm>
            <a:off x="2915816" y="2564904"/>
            <a:ext cx="3096344" cy="1918701"/>
            <a:chOff x="4355976" y="2564904"/>
            <a:chExt cx="3096344" cy="1918701"/>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2" t="28578" r="15867"/>
            <a:stretch/>
          </p:blipFill>
          <p:spPr bwMode="auto">
            <a:xfrm>
              <a:off x="4355976" y="2564904"/>
              <a:ext cx="3096344" cy="1918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580112" y="2636912"/>
              <a:ext cx="1368152" cy="864096"/>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投影片編號版面配置區 5"/>
          <p:cNvSpPr>
            <a:spLocks noGrp="1"/>
          </p:cNvSpPr>
          <p:nvPr>
            <p:ph type="sldNum" sz="quarter" idx="15"/>
          </p:nvPr>
        </p:nvSpPr>
        <p:spPr/>
        <p:txBody>
          <a:bodyPr/>
          <a:lstStyle/>
          <a:p>
            <a:fld id="{DD6866B0-8155-4327-A208-A0391C6B85F1}" type="slidenum">
              <a:rPr lang="zh-TW" altLang="en-US" smtClean="0"/>
              <a:t>37</a:t>
            </a:fld>
            <a:endParaRPr lang="zh-TW" altLang="en-US"/>
          </a:p>
        </p:txBody>
      </p:sp>
    </p:spTree>
    <p:extLst>
      <p:ext uri="{BB962C8B-B14F-4D97-AF65-F5344CB8AC3E}">
        <p14:creationId xmlns:p14="http://schemas.microsoft.com/office/powerpoint/2010/main" val="93286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Strategy</a:t>
            </a:r>
            <a:endParaRPr lang="en-US" b="1" dirty="0"/>
          </a:p>
        </p:txBody>
      </p:sp>
      <p:sp>
        <p:nvSpPr>
          <p:cNvPr id="5" name="Content Placeholder 4"/>
          <p:cNvSpPr>
            <a:spLocks noGrp="1"/>
          </p:cNvSpPr>
          <p:nvPr>
            <p:ph idx="1"/>
          </p:nvPr>
        </p:nvSpPr>
        <p:spPr/>
        <p:txBody>
          <a:bodyPr/>
          <a:lstStyle/>
          <a:p>
            <a:r>
              <a:rPr lang="en-US" dirty="0"/>
              <a:t>A</a:t>
            </a:r>
            <a:r>
              <a:rPr lang="en-US" b="0" i="0" u="none" strike="noStrike" baseline="0" dirty="0" smtClean="0"/>
              <a:t>ccount for the scores of edges in the region denoted</a:t>
            </a:r>
            <a:r>
              <a:rPr lang="en-US" b="0" i="0" u="none" strike="noStrike" dirty="0" smtClean="0"/>
              <a:t> </a:t>
            </a:r>
            <a:r>
              <a:rPr lang="el-GR" b="1" i="0" u="none" strike="noStrike" dirty="0" smtClean="0">
                <a:solidFill>
                  <a:srgbClr val="00B0F0"/>
                </a:solidFill>
              </a:rPr>
              <a:t>Δ</a:t>
            </a:r>
            <a:r>
              <a:rPr lang="en-US" b="0" i="0" u="none" strike="noStrike" baseline="0" dirty="0" smtClean="0"/>
              <a:t>, and</a:t>
            </a:r>
            <a:r>
              <a:rPr lang="en-US" b="0" i="0" u="none" strike="noStrike" dirty="0" smtClean="0"/>
              <a:t> </a:t>
            </a:r>
            <a:r>
              <a:rPr lang="en-US" b="0" i="0" u="none" strike="noStrike" baseline="0" dirty="0" smtClean="0"/>
              <a:t>do this for all </a:t>
            </a:r>
            <a:r>
              <a:rPr lang="en-US" b="0" i="1" u="none" strike="noStrike" baseline="0" dirty="0" smtClean="0"/>
              <a:t>i </a:t>
            </a:r>
            <a:r>
              <a:rPr lang="en-US" b="0" i="0" u="none" strike="noStrike" baseline="0" dirty="0" smtClean="0"/>
              <a:t>between </a:t>
            </a:r>
            <a:r>
              <a:rPr lang="en-US" b="0" i="1" u="none" strike="noStrike" baseline="0" dirty="0" smtClean="0"/>
              <a:t>s </a:t>
            </a:r>
            <a:r>
              <a:rPr lang="en-US" b="0" i="0" u="none" strike="noStrike" baseline="0" dirty="0" smtClean="0"/>
              <a:t>and </a:t>
            </a:r>
          </a:p>
          <a:p>
            <a:pPr marL="0" indent="0">
              <a:buNone/>
            </a:pPr>
            <a:r>
              <a:rPr lang="en-US" dirty="0"/>
              <a:t> </a:t>
            </a:r>
            <a:r>
              <a:rPr lang="en-US" dirty="0" smtClean="0"/>
              <a:t> </a:t>
            </a:r>
            <a:r>
              <a:rPr lang="en-US" b="0" i="1" u="none" strike="noStrike" baseline="0" dirty="0" smtClean="0"/>
              <a:t>(s </a:t>
            </a:r>
            <a:r>
              <a:rPr lang="en-US" b="0" i="0" u="none" strike="noStrike" baseline="0" dirty="0" smtClean="0"/>
              <a:t>+ </a:t>
            </a:r>
            <a:r>
              <a:rPr lang="en-US" b="0" i="1" u="none" strike="noStrike" baseline="0" dirty="0" smtClean="0"/>
              <a:t>t)/2 </a:t>
            </a:r>
            <a:r>
              <a:rPr lang="en-US" b="0" i="0" u="none" strike="noStrike" baseline="0" dirty="0" smtClean="0"/>
              <a:t>in linear space</a:t>
            </a:r>
            <a:endParaRPr lang="en-US" dirty="0"/>
          </a:p>
        </p:txBody>
      </p:sp>
      <p:pic>
        <p:nvPicPr>
          <p:cNvPr id="8" name="Picture 7"/>
          <p:cNvPicPr>
            <a:picLocks noChangeAspect="1"/>
          </p:cNvPicPr>
          <p:nvPr/>
        </p:nvPicPr>
        <p:blipFill>
          <a:blip r:embed="rId2"/>
          <a:stretch>
            <a:fillRect/>
          </a:stretch>
        </p:blipFill>
        <p:spPr>
          <a:xfrm>
            <a:off x="283632" y="3140968"/>
            <a:ext cx="5841076" cy="31496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5105399" y="5226237"/>
            <a:ext cx="3967108" cy="1083083"/>
          </a:xfrm>
          <a:prstGeom prst="rect">
            <a:avLst/>
          </a:prstGeom>
          <a:ln>
            <a:noFill/>
          </a:ln>
          <a:effectLst>
            <a:outerShdw blurRad="292100" dist="139700" dir="2700000" algn="tl" rotWithShape="0">
              <a:srgbClr val="333333">
                <a:alpha val="65000"/>
              </a:srgbClr>
            </a:outerShdw>
          </a:effectLst>
        </p:spPr>
      </p:pic>
      <p:sp>
        <p:nvSpPr>
          <p:cNvPr id="4" name="投影片編號版面配置區 3"/>
          <p:cNvSpPr>
            <a:spLocks noGrp="1"/>
          </p:cNvSpPr>
          <p:nvPr>
            <p:ph type="sldNum" sz="quarter" idx="15"/>
          </p:nvPr>
        </p:nvSpPr>
        <p:spPr/>
        <p:txBody>
          <a:bodyPr/>
          <a:lstStyle/>
          <a:p>
            <a:fld id="{DD6866B0-8155-4327-A208-A0391C6B85F1}" type="slidenum">
              <a:rPr lang="zh-TW" altLang="en-US" smtClean="0"/>
              <a:t>38</a:t>
            </a:fld>
            <a:endParaRPr lang="zh-TW" altLang="en-US"/>
          </a:p>
        </p:txBody>
      </p:sp>
    </p:spTree>
    <p:extLst>
      <p:ext uri="{BB962C8B-B14F-4D97-AF65-F5344CB8AC3E}">
        <p14:creationId xmlns:p14="http://schemas.microsoft.com/office/powerpoint/2010/main" val="12560337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Strategy</a:t>
            </a:r>
            <a:endParaRPr lang="en-US" b="1" dirty="0"/>
          </a:p>
        </p:txBody>
      </p:sp>
      <p:sp>
        <p:nvSpPr>
          <p:cNvPr id="3" name="Content Placeholder 2"/>
          <p:cNvSpPr>
            <a:spLocks noGrp="1"/>
          </p:cNvSpPr>
          <p:nvPr>
            <p:ph idx="1"/>
          </p:nvPr>
        </p:nvSpPr>
        <p:spPr/>
        <p:txBody>
          <a:bodyPr/>
          <a:lstStyle/>
          <a:p>
            <a:r>
              <a:rPr lang="en-US" dirty="0"/>
              <a:t>M</a:t>
            </a:r>
            <a:r>
              <a:rPr lang="en-US" b="0" i="0" u="none" strike="noStrike" baseline="0" dirty="0" smtClean="0"/>
              <a:t>ake a forward pass to propagate values of </a:t>
            </a:r>
            <a:r>
              <a:rPr lang="en-US" b="0" i="1" u="none" strike="noStrike" baseline="0" dirty="0" smtClean="0">
                <a:solidFill>
                  <a:schemeClr val="tx2">
                    <a:lumMod val="75000"/>
                  </a:schemeClr>
                </a:solidFill>
              </a:rPr>
              <a:t>Score</a:t>
            </a:r>
            <a:r>
              <a:rPr lang="en-US" i="1" baseline="30000" dirty="0">
                <a:solidFill>
                  <a:schemeClr val="tx2">
                    <a:lumMod val="75000"/>
                  </a:schemeClr>
                </a:solidFill>
              </a:rPr>
              <a:t>-</a:t>
            </a:r>
            <a:r>
              <a:rPr lang="en-US" b="0" i="1" u="none" strike="noStrike" baseline="0" dirty="0" smtClean="0"/>
              <a:t> </a:t>
            </a:r>
            <a:r>
              <a:rPr lang="en-US" b="0" i="0" u="none" strike="noStrike" baseline="0" dirty="0" smtClean="0"/>
              <a:t>to</a:t>
            </a:r>
            <a:r>
              <a:rPr lang="en-US" b="0" i="0" u="none" strike="noStrike" dirty="0" smtClean="0"/>
              <a:t> </a:t>
            </a:r>
            <a:r>
              <a:rPr lang="en-US" b="0" i="0" u="none" strike="noStrike" baseline="0" dirty="0" smtClean="0"/>
              <a:t>nodes along the vertical segment from </a:t>
            </a:r>
            <a:r>
              <a:rPr lang="en-US" b="0" i="1" u="none" strike="noStrike" baseline="0" dirty="0" smtClean="0"/>
              <a:t>(s, </a:t>
            </a:r>
            <a:r>
              <a:rPr lang="en-US" i="1" dirty="0" err="1" smtClean="0"/>
              <a:t>j</a:t>
            </a:r>
            <a:r>
              <a:rPr lang="en-US" b="0" i="1" u="none" strike="noStrike" baseline="-25000" dirty="0" err="1" smtClean="0"/>
              <a:t>best</a:t>
            </a:r>
            <a:r>
              <a:rPr lang="en-US" b="0" i="1" u="none" strike="noStrike" baseline="0" dirty="0" smtClean="0"/>
              <a:t>) </a:t>
            </a:r>
            <a:r>
              <a:rPr lang="en-US" b="0" i="0" u="none" strike="noStrike" baseline="0" dirty="0" smtClean="0"/>
              <a:t>to</a:t>
            </a:r>
            <a:r>
              <a:rPr lang="en-US" b="0" i="0" u="none" strike="noStrike" dirty="0" smtClean="0"/>
              <a:t> </a:t>
            </a:r>
            <a:r>
              <a:rPr lang="fr-FR" b="0" i="1" u="none" strike="noStrike" baseline="0" dirty="0" smtClean="0"/>
              <a:t>((s + </a:t>
            </a:r>
            <a:r>
              <a:rPr lang="fr-FR" b="0" i="1" u="none" strike="noStrike" baseline="0" dirty="0" err="1" smtClean="0"/>
              <a:t>t</a:t>
            </a:r>
            <a:r>
              <a:rPr lang="fr-FR" b="0" i="1" u="none" strike="noStrike" baseline="0" dirty="0" smtClean="0"/>
              <a:t>)/2</a:t>
            </a:r>
            <a:r>
              <a:rPr lang="en-US" b="0" i="1" u="none" strike="noStrike" baseline="0" dirty="0" smtClean="0"/>
              <a:t>, </a:t>
            </a:r>
            <a:r>
              <a:rPr lang="en-US" i="1" dirty="0" err="1" smtClean="0"/>
              <a:t>j</a:t>
            </a:r>
            <a:r>
              <a:rPr lang="en-US" b="0" i="1" u="none" strike="noStrike" baseline="-25000" dirty="0" err="1" smtClean="0"/>
              <a:t>best</a:t>
            </a:r>
            <a:r>
              <a:rPr lang="fr-FR" b="0" i="1" u="none" strike="noStrike" baseline="0" dirty="0" smtClean="0"/>
              <a:t>)</a:t>
            </a:r>
            <a:endParaRPr lang="fr-FR" dirty="0" smtClean="0"/>
          </a:p>
          <a:p>
            <a:endParaRPr lang="en-US" b="0" i="0" u="none" strike="noStrike" baseline="0" dirty="0" smtClean="0"/>
          </a:p>
        </p:txBody>
      </p:sp>
      <p:pic>
        <p:nvPicPr>
          <p:cNvPr id="6" name="Picture 5"/>
          <p:cNvPicPr>
            <a:picLocks noChangeAspect="1"/>
          </p:cNvPicPr>
          <p:nvPr/>
        </p:nvPicPr>
        <p:blipFill>
          <a:blip r:embed="rId2"/>
          <a:stretch>
            <a:fillRect/>
          </a:stretch>
        </p:blipFill>
        <p:spPr>
          <a:xfrm>
            <a:off x="1871209" y="3335866"/>
            <a:ext cx="5841076" cy="3149600"/>
          </a:xfrm>
          <a:prstGeom prst="rect">
            <a:avLst/>
          </a:prstGeom>
          <a:ln>
            <a:noFill/>
          </a:ln>
          <a:effectLst>
            <a:outerShdw blurRad="292100" dist="139700" dir="2700000" algn="tl" rotWithShape="0">
              <a:srgbClr val="333333">
                <a:alpha val="65000"/>
              </a:srgbClr>
            </a:outerShdw>
          </a:effectLst>
        </p:spPr>
      </p:pic>
      <p:sp>
        <p:nvSpPr>
          <p:cNvPr id="4" name="投影片編號版面配置區 3"/>
          <p:cNvSpPr>
            <a:spLocks noGrp="1"/>
          </p:cNvSpPr>
          <p:nvPr>
            <p:ph type="sldNum" sz="quarter" idx="15"/>
          </p:nvPr>
        </p:nvSpPr>
        <p:spPr/>
        <p:txBody>
          <a:bodyPr/>
          <a:lstStyle/>
          <a:p>
            <a:fld id="{DD6866B0-8155-4327-A208-A0391C6B85F1}" type="slidenum">
              <a:rPr lang="zh-TW" altLang="en-US" smtClean="0"/>
              <a:t>39</a:t>
            </a:fld>
            <a:endParaRPr lang="zh-TW" altLang="en-US"/>
          </a:p>
        </p:txBody>
      </p:sp>
    </p:spTree>
    <p:extLst>
      <p:ext uri="{BB962C8B-B14F-4D97-AF65-F5344CB8AC3E}">
        <p14:creationId xmlns:p14="http://schemas.microsoft.com/office/powerpoint/2010/main" val="2722251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14672" y="2476108"/>
            <a:ext cx="8305800" cy="381000"/>
          </a:xfrm>
        </p:spPr>
        <p:txBody>
          <a:bodyPr rtlCol="0">
            <a:normAutofit lnSpcReduction="10000"/>
          </a:bodyPr>
          <a:lstStyle/>
          <a:p>
            <a:pPr eaLnBrk="1" fontAlgn="auto" hangingPunct="1">
              <a:spcAft>
                <a:spcPts val="0"/>
              </a:spcAft>
              <a:buFont typeface="Arial" pitchFamily="34" charset="0"/>
              <a:buNone/>
              <a:defRPr/>
            </a:pPr>
            <a:r>
              <a:rPr lang="en-US" altLang="zh-TW" dirty="0" smtClean="0"/>
              <a:t>R99944016 </a:t>
            </a:r>
            <a:r>
              <a:rPr lang="zh-TW" altLang="en-US" dirty="0" smtClean="0">
                <a:latin typeface="標楷體" pitchFamily="65" charset="-120"/>
                <a:ea typeface="標楷體" pitchFamily="65" charset="-120"/>
              </a:rPr>
              <a:t>林琬瑜</a:t>
            </a:r>
          </a:p>
        </p:txBody>
      </p:sp>
      <p:sp>
        <p:nvSpPr>
          <p:cNvPr id="2050" name="標題 1"/>
          <p:cNvSpPr>
            <a:spLocks noGrp="1"/>
          </p:cNvSpPr>
          <p:nvPr>
            <p:ph type="ctrTitle"/>
          </p:nvPr>
        </p:nvSpPr>
        <p:spPr/>
        <p:txBody>
          <a:bodyPr/>
          <a:lstStyle/>
          <a:p>
            <a:pPr eaLnBrk="1" hangingPunct="1"/>
            <a:r>
              <a:rPr lang="en-US" altLang="zh-TW" dirty="0" smtClean="0"/>
              <a:t>Introduction</a:t>
            </a:r>
            <a:endParaRPr lang="zh-TW" altLang="en-US" dirty="0" smtClean="0"/>
          </a:p>
        </p:txBody>
      </p:sp>
      <p:sp>
        <p:nvSpPr>
          <p:cNvPr id="5" name="投影片編號版面配置區 4"/>
          <p:cNvSpPr>
            <a:spLocks noGrp="1"/>
          </p:cNvSpPr>
          <p:nvPr>
            <p:ph type="sldNum" sz="quarter" idx="11"/>
          </p:nvPr>
        </p:nvSpPr>
        <p:spPr/>
        <p:txBody>
          <a:bodyPr/>
          <a:lstStyle/>
          <a:p>
            <a:fld id="{DD6866B0-8155-4327-A208-A0391C6B85F1}" type="slidenum">
              <a:rPr lang="zh-TW" altLang="en-US" smtClean="0"/>
              <a:t>4</a:t>
            </a:fld>
            <a:endParaRPr lang="zh-TW" altLang="en-US"/>
          </a:p>
        </p:txBody>
      </p:sp>
    </p:spTree>
    <p:extLst>
      <p:ext uri="{BB962C8B-B14F-4D97-AF65-F5344CB8AC3E}">
        <p14:creationId xmlns:p14="http://schemas.microsoft.com/office/powerpoint/2010/main" val="6146468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 backward pass beginning at row </a:t>
            </a:r>
            <a:r>
              <a:rPr lang="en-US" i="1" dirty="0"/>
              <a:t>(s + t</a:t>
            </a:r>
            <a:r>
              <a:rPr lang="en-US" i="1" dirty="0" smtClean="0"/>
              <a:t>)/2 </a:t>
            </a:r>
            <a:r>
              <a:rPr lang="en-US" dirty="0"/>
              <a:t>propagates values of </a:t>
            </a:r>
            <a:r>
              <a:rPr lang="en-US" i="1" dirty="0">
                <a:solidFill>
                  <a:srgbClr val="FFFF5E"/>
                </a:solidFill>
              </a:rPr>
              <a:t>Score</a:t>
            </a:r>
            <a:r>
              <a:rPr lang="en-US" i="1" baseline="30000" dirty="0">
                <a:solidFill>
                  <a:srgbClr val="FFFF5E"/>
                </a:solidFill>
              </a:rPr>
              <a:t>+</a:t>
            </a:r>
            <a:r>
              <a:rPr lang="en-US" i="1" dirty="0"/>
              <a:t> </a:t>
            </a:r>
            <a:r>
              <a:rPr lang="en-US" dirty="0"/>
              <a:t>to the right and bottom borders </a:t>
            </a:r>
            <a:r>
              <a:rPr lang="en-US" dirty="0" smtClean="0"/>
              <a:t>of </a:t>
            </a:r>
            <a:r>
              <a:rPr lang="el-GR" b="1" dirty="0" smtClean="0">
                <a:solidFill>
                  <a:srgbClr val="00B0F0"/>
                </a:solidFill>
              </a:rPr>
              <a:t>Γ</a:t>
            </a:r>
            <a:r>
              <a:rPr lang="en-US" dirty="0" smtClean="0"/>
              <a:t>, </a:t>
            </a:r>
            <a:r>
              <a:rPr lang="en-US" dirty="0"/>
              <a:t>so edges </a:t>
            </a:r>
            <a:r>
              <a:rPr lang="en-US" dirty="0" smtClean="0"/>
              <a:t>across </a:t>
            </a:r>
            <a:r>
              <a:rPr lang="el-GR" altLang="zh-TW" b="1" dirty="0">
                <a:solidFill>
                  <a:srgbClr val="00B0F0"/>
                </a:solidFill>
              </a:rPr>
              <a:t>Γ</a:t>
            </a:r>
            <a:r>
              <a:rPr lang="en-US" dirty="0" smtClean="0"/>
              <a:t> can </a:t>
            </a:r>
            <a:r>
              <a:rPr lang="en-US" dirty="0"/>
              <a:t>be </a:t>
            </a:r>
            <a:r>
              <a:rPr lang="en-US" dirty="0" smtClean="0"/>
              <a:t>scored</a:t>
            </a:r>
            <a:endParaRPr lang="en-US" dirty="0"/>
          </a:p>
          <a:p>
            <a:endParaRPr lang="en-US" dirty="0"/>
          </a:p>
        </p:txBody>
      </p:sp>
      <p:sp>
        <p:nvSpPr>
          <p:cNvPr id="4" name="Title 1"/>
          <p:cNvSpPr>
            <a:spLocks noGrp="1"/>
          </p:cNvSpPr>
          <p:nvPr>
            <p:ph type="title"/>
          </p:nvPr>
        </p:nvSpPr>
        <p:spPr/>
        <p:txBody>
          <a:bodyPr/>
          <a:lstStyle/>
          <a:p>
            <a:r>
              <a:rPr lang="en-US" b="1" dirty="0" smtClean="0"/>
              <a:t>Strategy</a:t>
            </a:r>
            <a:endParaRPr lang="en-US" b="1" dirty="0"/>
          </a:p>
        </p:txBody>
      </p:sp>
      <p:pic>
        <p:nvPicPr>
          <p:cNvPr id="7" name="Picture 6"/>
          <p:cNvPicPr>
            <a:picLocks noChangeAspect="1"/>
          </p:cNvPicPr>
          <p:nvPr/>
        </p:nvPicPr>
        <p:blipFill>
          <a:blip r:embed="rId2"/>
          <a:stretch>
            <a:fillRect/>
          </a:stretch>
        </p:blipFill>
        <p:spPr>
          <a:xfrm>
            <a:off x="1871209" y="3335866"/>
            <a:ext cx="5841076" cy="3149600"/>
          </a:xfrm>
          <a:prstGeom prst="rect">
            <a:avLst/>
          </a:prstGeom>
          <a:ln>
            <a:noFill/>
          </a:ln>
          <a:effectLst>
            <a:outerShdw blurRad="292100" dist="139700" dir="2700000" algn="tl" rotWithShape="0">
              <a:srgbClr val="333333">
                <a:alpha val="65000"/>
              </a:srgbClr>
            </a:outerShdw>
          </a:effectLst>
        </p:spPr>
      </p:pic>
      <p:sp>
        <p:nvSpPr>
          <p:cNvPr id="5" name="投影片編號版面配置區 4"/>
          <p:cNvSpPr>
            <a:spLocks noGrp="1"/>
          </p:cNvSpPr>
          <p:nvPr>
            <p:ph type="sldNum" sz="quarter" idx="15"/>
          </p:nvPr>
        </p:nvSpPr>
        <p:spPr/>
        <p:txBody>
          <a:bodyPr/>
          <a:lstStyle/>
          <a:p>
            <a:fld id="{DD6866B0-8155-4327-A208-A0391C6B85F1}" type="slidenum">
              <a:rPr lang="zh-TW" altLang="en-US" smtClean="0"/>
              <a:t>40</a:t>
            </a:fld>
            <a:endParaRPr lang="zh-TW" altLang="en-US"/>
          </a:p>
        </p:txBody>
      </p:sp>
    </p:spTree>
    <p:extLst>
      <p:ext uri="{BB962C8B-B14F-4D97-AF65-F5344CB8AC3E}">
        <p14:creationId xmlns:p14="http://schemas.microsoft.com/office/powerpoint/2010/main" val="3323248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6866B0-8155-4327-A208-A0391C6B85F1}" type="slidenum">
              <a:rPr lang="zh-TW" altLang="en-US" smtClean="0"/>
              <a:t>41</a:t>
            </a:fld>
            <a:endParaRPr lang="zh-TW" altLang="en-US"/>
          </a:p>
        </p:txBody>
      </p:sp>
      <p:sp>
        <p:nvSpPr>
          <p:cNvPr id="5" name="Title 4"/>
          <p:cNvSpPr>
            <a:spLocks noGrp="1"/>
          </p:cNvSpPr>
          <p:nvPr>
            <p:ph type="title"/>
          </p:nvPr>
        </p:nvSpPr>
        <p:spPr/>
        <p:txBody>
          <a:bodyPr/>
          <a:lstStyle/>
          <a:p>
            <a:r>
              <a:rPr lang="en-US" b="1" dirty="0"/>
              <a:t>Strategy</a:t>
            </a:r>
            <a:endParaRPr lang="en-US" dirty="0"/>
          </a:p>
        </p:txBody>
      </p:sp>
      <p:grpSp>
        <p:nvGrpSpPr>
          <p:cNvPr id="6" name="群組 13"/>
          <p:cNvGrpSpPr/>
          <p:nvPr/>
        </p:nvGrpSpPr>
        <p:grpSpPr>
          <a:xfrm>
            <a:off x="1718066" y="1751224"/>
            <a:ext cx="5914274" cy="4310714"/>
            <a:chOff x="1718066" y="1751224"/>
            <a:chExt cx="5914274" cy="4310714"/>
          </a:xfrm>
        </p:grpSpPr>
        <p:sp>
          <p:nvSpPr>
            <p:cNvPr id="7" name="矩形 16"/>
            <p:cNvSpPr/>
            <p:nvPr/>
          </p:nvSpPr>
          <p:spPr>
            <a:xfrm>
              <a:off x="2195736" y="1988840"/>
              <a:ext cx="4968552" cy="38884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17"/>
            <p:cNvSpPr txBox="1"/>
            <p:nvPr/>
          </p:nvSpPr>
          <p:spPr>
            <a:xfrm>
              <a:off x="1727684" y="1844824"/>
              <a:ext cx="324036" cy="369332"/>
            </a:xfrm>
            <a:prstGeom prst="rect">
              <a:avLst/>
            </a:prstGeom>
            <a:noFill/>
          </p:spPr>
          <p:txBody>
            <a:bodyPr wrap="square" rtlCol="0">
              <a:spAutoFit/>
            </a:bodyPr>
            <a:lstStyle/>
            <a:p>
              <a:r>
                <a:rPr lang="en-US" altLang="zh-TW" dirty="0" smtClean="0"/>
                <a:t>0</a:t>
              </a:r>
              <a:endParaRPr lang="zh-TW" altLang="en-US" dirty="0"/>
            </a:p>
          </p:txBody>
        </p:sp>
        <p:sp>
          <p:nvSpPr>
            <p:cNvPr id="9" name="文字方塊 18"/>
            <p:cNvSpPr txBox="1"/>
            <p:nvPr/>
          </p:nvSpPr>
          <p:spPr>
            <a:xfrm>
              <a:off x="1718066" y="5692606"/>
              <a:ext cx="324036" cy="369332"/>
            </a:xfrm>
            <a:prstGeom prst="rect">
              <a:avLst/>
            </a:prstGeom>
            <a:noFill/>
          </p:spPr>
          <p:txBody>
            <a:bodyPr wrap="square" rtlCol="0">
              <a:spAutoFit/>
            </a:bodyPr>
            <a:lstStyle/>
            <a:p>
              <a:r>
                <a:rPr lang="en-US" altLang="zh-TW" dirty="0"/>
                <a:t>M</a:t>
              </a:r>
              <a:endParaRPr lang="zh-TW" altLang="en-US" dirty="0"/>
            </a:p>
          </p:txBody>
        </p:sp>
        <p:sp>
          <p:nvSpPr>
            <p:cNvPr id="10" name="文字方塊 19"/>
            <p:cNvSpPr txBox="1"/>
            <p:nvPr/>
          </p:nvSpPr>
          <p:spPr>
            <a:xfrm>
              <a:off x="7308304" y="1751224"/>
              <a:ext cx="324036" cy="369332"/>
            </a:xfrm>
            <a:prstGeom prst="rect">
              <a:avLst/>
            </a:prstGeom>
            <a:noFill/>
          </p:spPr>
          <p:txBody>
            <a:bodyPr wrap="square" rtlCol="0">
              <a:spAutoFit/>
            </a:bodyPr>
            <a:lstStyle/>
            <a:p>
              <a:r>
                <a:rPr lang="en-US" altLang="zh-TW" dirty="0"/>
                <a:t>N</a:t>
              </a:r>
              <a:endParaRPr lang="zh-TW" altLang="en-US" dirty="0"/>
            </a:p>
          </p:txBody>
        </p:sp>
      </p:grpSp>
      <p:cxnSp>
        <p:nvCxnSpPr>
          <p:cNvPr id="11" name="直線接點 20"/>
          <p:cNvCxnSpPr>
            <a:stCxn id="7" idx="1"/>
            <a:endCxn id="7" idx="3"/>
          </p:cNvCxnSpPr>
          <p:nvPr/>
        </p:nvCxnSpPr>
        <p:spPr>
          <a:xfrm>
            <a:off x="2195736" y="3933056"/>
            <a:ext cx="496855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字方塊 21"/>
          <p:cNvSpPr txBox="1"/>
          <p:nvPr/>
        </p:nvSpPr>
        <p:spPr>
          <a:xfrm>
            <a:off x="1331640" y="3748390"/>
            <a:ext cx="720080" cy="369332"/>
          </a:xfrm>
          <a:prstGeom prst="rect">
            <a:avLst/>
          </a:prstGeom>
          <a:noFill/>
        </p:spPr>
        <p:txBody>
          <a:bodyPr wrap="square" rtlCol="0">
            <a:spAutoFit/>
          </a:bodyPr>
          <a:lstStyle/>
          <a:p>
            <a:r>
              <a:rPr lang="en-US" altLang="zh-TW" dirty="0" smtClean="0"/>
              <a:t>M/2</a:t>
            </a:r>
            <a:endParaRPr lang="zh-TW" altLang="en-US" dirty="0"/>
          </a:p>
        </p:txBody>
      </p:sp>
      <p:cxnSp>
        <p:nvCxnSpPr>
          <p:cNvPr id="15" name="直線接點 8"/>
          <p:cNvCxnSpPr/>
          <p:nvPr/>
        </p:nvCxnSpPr>
        <p:spPr>
          <a:xfrm flipV="1">
            <a:off x="3923928" y="1988840"/>
            <a:ext cx="0" cy="38884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矩形 27"/>
              <p:cNvSpPr/>
              <p:nvPr/>
            </p:nvSpPr>
            <p:spPr>
              <a:xfrm>
                <a:off x="3923928" y="2060848"/>
                <a:ext cx="1692188" cy="9361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zh-TW" altLang="zh-TW" sz="2800" i="1" smtClean="0">
                              <a:solidFill>
                                <a:schemeClr val="tx1"/>
                              </a:solidFill>
                              <a:latin typeface="Cambria Math"/>
                            </a:rPr>
                          </m:ctrlPr>
                        </m:sSupPr>
                        <m:e>
                          <m:r>
                            <a:rPr lang="en-US" altLang="zh-TW" sz="2800" i="1" smtClean="0">
                              <a:solidFill>
                                <a:schemeClr val="tx1"/>
                              </a:solidFill>
                              <a:latin typeface="Cambria Math"/>
                            </a:rPr>
                            <m:t>𝑆𝑐𝑜𝑟𝑒</m:t>
                          </m:r>
                        </m:e>
                        <m:sup>
                          <m:r>
                            <a:rPr lang="en-US" altLang="zh-TW" sz="2800" i="1">
                              <a:solidFill>
                                <a:schemeClr val="tx1"/>
                              </a:solidFill>
                              <a:latin typeface="Cambria Math"/>
                            </a:rPr>
                            <m:t>−</m:t>
                          </m:r>
                        </m:sup>
                      </m:sSup>
                    </m:oMath>
                  </m:oMathPara>
                </a14:m>
                <a:endParaRPr lang="zh-TW" altLang="en-US" sz="2800" dirty="0"/>
              </a:p>
            </p:txBody>
          </p:sp>
        </mc:Choice>
        <mc:Fallback xmlns="">
          <p:sp>
            <p:nvSpPr>
              <p:cNvPr id="16" name="矩形 27"/>
              <p:cNvSpPr>
                <a:spLocks noRot="1" noChangeAspect="1" noMove="1" noResize="1" noEditPoints="1" noAdjustHandles="1" noChangeArrowheads="1" noChangeShapeType="1" noTextEdit="1"/>
              </p:cNvSpPr>
              <p:nvPr/>
            </p:nvSpPr>
            <p:spPr>
              <a:xfrm>
                <a:off x="3923928" y="2060848"/>
                <a:ext cx="1692188" cy="93610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矩形 28"/>
              <p:cNvSpPr/>
              <p:nvPr/>
            </p:nvSpPr>
            <p:spPr>
              <a:xfrm>
                <a:off x="5652120" y="2996952"/>
                <a:ext cx="1440160" cy="93610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zh-TW" altLang="zh-TW" sz="2800" i="1" smtClean="0">
                              <a:solidFill>
                                <a:schemeClr val="tx1"/>
                              </a:solidFill>
                              <a:latin typeface="Cambria Math"/>
                            </a:rPr>
                          </m:ctrlPr>
                        </m:sSupPr>
                        <m:e>
                          <m:r>
                            <a:rPr lang="en-US" altLang="zh-TW" sz="2800" i="1" smtClean="0">
                              <a:solidFill>
                                <a:schemeClr val="tx1"/>
                              </a:solidFill>
                              <a:latin typeface="Cambria Math"/>
                            </a:rPr>
                            <m:t>𝑆𝑐𝑜𝑟𝑒</m:t>
                          </m:r>
                        </m:e>
                        <m:sup>
                          <m:r>
                            <a:rPr lang="en-US" altLang="zh-TW" sz="2800" b="0" i="1" smtClean="0">
                              <a:solidFill>
                                <a:schemeClr val="tx1"/>
                              </a:solidFill>
                              <a:latin typeface="Cambria Math"/>
                            </a:rPr>
                            <m:t>+</m:t>
                          </m:r>
                        </m:sup>
                      </m:sSup>
                    </m:oMath>
                  </m:oMathPara>
                </a14:m>
                <a:endParaRPr lang="zh-TW" altLang="en-US" sz="2800" dirty="0"/>
              </a:p>
            </p:txBody>
          </p:sp>
        </mc:Choice>
        <mc:Fallback xmlns="">
          <p:sp>
            <p:nvSpPr>
              <p:cNvPr id="17" name="矩形 28"/>
              <p:cNvSpPr>
                <a:spLocks noRot="1" noChangeAspect="1" noMove="1" noResize="1" noEditPoints="1" noAdjustHandles="1" noChangeArrowheads="1" noChangeShapeType="1" noTextEdit="1"/>
              </p:cNvSpPr>
              <p:nvPr/>
            </p:nvSpPr>
            <p:spPr>
              <a:xfrm>
                <a:off x="5652120" y="2996952"/>
                <a:ext cx="1440160" cy="936104"/>
              </a:xfrm>
              <a:prstGeom prst="rect">
                <a:avLst/>
              </a:prstGeom>
              <a:blipFill rotWithShape="1">
                <a:blip r:embed="rId3"/>
                <a:stretch>
                  <a:fillRect/>
                </a:stretch>
              </a:blipFill>
            </p:spPr>
            <p:txBody>
              <a:bodyPr/>
              <a:lstStyle/>
              <a:p>
                <a:r>
                  <a:rPr lang="en-US">
                    <a:noFill/>
                  </a:rPr>
                  <a:t> </a:t>
                </a:r>
              </a:p>
            </p:txBody>
          </p:sp>
        </mc:Fallback>
      </mc:AlternateContent>
      <p:sp>
        <p:nvSpPr>
          <p:cNvPr id="18" name="橢圓 2"/>
          <p:cNvSpPr/>
          <p:nvPr/>
        </p:nvSpPr>
        <p:spPr>
          <a:xfrm>
            <a:off x="5292080" y="2636912"/>
            <a:ext cx="648072" cy="648072"/>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3"/>
          <p:cNvSpPr txBox="1"/>
          <p:nvPr/>
        </p:nvSpPr>
        <p:spPr>
          <a:xfrm>
            <a:off x="5796136" y="2132856"/>
            <a:ext cx="1080120" cy="523220"/>
          </a:xfrm>
          <a:prstGeom prst="rect">
            <a:avLst/>
          </a:prstGeom>
          <a:noFill/>
          <a:ln w="25400">
            <a:solidFill>
              <a:schemeClr val="tx1"/>
            </a:solidFill>
          </a:ln>
        </p:spPr>
        <p:txBody>
          <a:bodyPr wrap="square" rtlCol="0">
            <a:spAutoFit/>
          </a:bodyPr>
          <a:lstStyle/>
          <a:p>
            <a:r>
              <a:rPr lang="en-US" altLang="zh-TW" sz="2800" dirty="0" smtClean="0"/>
              <a:t>HR[</a:t>
            </a:r>
            <a:r>
              <a:rPr lang="en-US" altLang="zh-TW" sz="2800" dirty="0" err="1" smtClean="0"/>
              <a:t>i</a:t>
            </a:r>
            <a:r>
              <a:rPr lang="en-US" altLang="zh-TW" sz="2800" dirty="0" smtClean="0"/>
              <a:t>]</a:t>
            </a:r>
            <a:endParaRPr lang="zh-TW" altLang="en-US" sz="2800" dirty="0"/>
          </a:p>
        </p:txBody>
      </p:sp>
      <p:cxnSp>
        <p:nvCxnSpPr>
          <p:cNvPr id="20" name="直線接點 20"/>
          <p:cNvCxnSpPr/>
          <p:nvPr/>
        </p:nvCxnSpPr>
        <p:spPr>
          <a:xfrm>
            <a:off x="3923928" y="2996952"/>
            <a:ext cx="3168352"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7236296" y="2708920"/>
            <a:ext cx="864096" cy="461665"/>
          </a:xfrm>
          <a:prstGeom prst="rect">
            <a:avLst/>
          </a:prstGeom>
          <a:noFill/>
        </p:spPr>
        <p:txBody>
          <a:bodyPr wrap="square" rtlCol="0">
            <a:spAutoFit/>
          </a:bodyPr>
          <a:lstStyle/>
          <a:p>
            <a:r>
              <a:rPr lang="en-US" altLang="zh-TW" sz="2400" dirty="0" err="1" smtClean="0"/>
              <a:t>i</a:t>
            </a:r>
            <a:endParaRPr lang="zh-TW" altLang="en-US" sz="2400" dirty="0"/>
          </a:p>
        </p:txBody>
      </p:sp>
    </p:spTree>
    <p:extLst>
      <p:ext uri="{BB962C8B-B14F-4D97-AF65-F5344CB8AC3E}">
        <p14:creationId xmlns:p14="http://schemas.microsoft.com/office/powerpoint/2010/main" val="287105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fltVal val="0"/>
                                          </p:val>
                                        </p:tav>
                                        <p:tav tm="100000">
                                          <p:val>
                                            <p:strVal val="#ppt_w"/>
                                          </p:val>
                                        </p:tav>
                                      </p:tavLst>
                                    </p:anim>
                                    <p:anim calcmode="lin" valueType="num">
                                      <p:cBhvr>
                                        <p:cTn id="22" dur="1000" fill="hold"/>
                                        <p:tgtEl>
                                          <p:spTgt spid="18"/>
                                        </p:tgtEl>
                                        <p:attrNameLst>
                                          <p:attrName>ppt_h</p:attrName>
                                        </p:attrNameLst>
                                      </p:cBhvr>
                                      <p:tavLst>
                                        <p:tav tm="0">
                                          <p:val>
                                            <p:fltVal val="0"/>
                                          </p:val>
                                        </p:tav>
                                        <p:tav tm="100000">
                                          <p:val>
                                            <p:strVal val="#ppt_h"/>
                                          </p:val>
                                        </p:tav>
                                      </p:tavLst>
                                    </p:anim>
                                    <p:anim calcmode="lin" valueType="num">
                                      <p:cBhvr>
                                        <p:cTn id="23" dur="1000" fill="hold"/>
                                        <p:tgtEl>
                                          <p:spTgt spid="18"/>
                                        </p:tgtEl>
                                        <p:attrNameLst>
                                          <p:attrName>style.rotation</p:attrName>
                                        </p:attrNameLst>
                                      </p:cBhvr>
                                      <p:tavLst>
                                        <p:tav tm="0">
                                          <p:val>
                                            <p:fltVal val="90"/>
                                          </p:val>
                                        </p:tav>
                                        <p:tav tm="100000">
                                          <p:val>
                                            <p:fltVal val="0"/>
                                          </p:val>
                                        </p:tav>
                                      </p:tavLst>
                                    </p:anim>
                                    <p:animEffect transition="in" filter="fade">
                                      <p:cBhvr>
                                        <p:cTn id="24" dur="1000"/>
                                        <p:tgtEl>
                                          <p:spTgt spid="18"/>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 calcmode="lin" valueType="num">
                                      <p:cBhvr>
                                        <p:cTn id="29" dur="1000" fill="hold"/>
                                        <p:tgtEl>
                                          <p:spTgt spid="19"/>
                                        </p:tgtEl>
                                        <p:attrNameLst>
                                          <p:attrName>style.rotation</p:attrName>
                                        </p:attrNameLst>
                                      </p:cBhvr>
                                      <p:tavLst>
                                        <p:tav tm="0">
                                          <p:val>
                                            <p:fltVal val="90"/>
                                          </p:val>
                                        </p:tav>
                                        <p:tav tm="100000">
                                          <p:val>
                                            <p:fltVal val="0"/>
                                          </p:val>
                                        </p:tav>
                                      </p:tavLst>
                                    </p:anim>
                                    <p:animEffect transition="in" filter="fade">
                                      <p:cBhvr>
                                        <p:cTn id="3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6866B0-8155-4327-A208-A0391C6B85F1}" type="slidenum">
              <a:rPr lang="zh-TW" altLang="en-US" smtClean="0"/>
              <a:t>42</a:t>
            </a:fld>
            <a:endParaRPr lang="zh-TW" altLang="en-US"/>
          </a:p>
        </p:txBody>
      </p:sp>
      <p:sp>
        <p:nvSpPr>
          <p:cNvPr id="3" name="Title 2"/>
          <p:cNvSpPr>
            <a:spLocks noGrp="1"/>
          </p:cNvSpPr>
          <p:nvPr>
            <p:ph type="title"/>
          </p:nvPr>
        </p:nvSpPr>
        <p:spPr/>
        <p:txBody>
          <a:bodyPr/>
          <a:lstStyle/>
          <a:p>
            <a:r>
              <a:rPr lang="en-US" b="1" dirty="0"/>
              <a:t>Robustness measure</a:t>
            </a:r>
            <a:endParaRPr lang="en-US" dirty="0"/>
          </a:p>
        </p:txBody>
      </p:sp>
      <p:grpSp>
        <p:nvGrpSpPr>
          <p:cNvPr id="4" name="群組 3"/>
          <p:cNvGrpSpPr/>
          <p:nvPr/>
        </p:nvGrpSpPr>
        <p:grpSpPr>
          <a:xfrm>
            <a:off x="1718066" y="1751224"/>
            <a:ext cx="5914274" cy="4310714"/>
            <a:chOff x="1718066" y="1751224"/>
            <a:chExt cx="5914274" cy="4310714"/>
          </a:xfrm>
        </p:grpSpPr>
        <p:sp>
          <p:nvSpPr>
            <p:cNvPr id="5" name="矩形 4"/>
            <p:cNvSpPr/>
            <p:nvPr/>
          </p:nvSpPr>
          <p:spPr>
            <a:xfrm>
              <a:off x="2195736" y="1988840"/>
              <a:ext cx="4968552" cy="38884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1727684" y="1844824"/>
              <a:ext cx="324036" cy="369332"/>
            </a:xfrm>
            <a:prstGeom prst="rect">
              <a:avLst/>
            </a:prstGeom>
            <a:noFill/>
          </p:spPr>
          <p:txBody>
            <a:bodyPr wrap="square" rtlCol="0">
              <a:spAutoFit/>
            </a:bodyPr>
            <a:lstStyle/>
            <a:p>
              <a:r>
                <a:rPr lang="en-US" altLang="zh-TW" dirty="0" smtClean="0"/>
                <a:t>0</a:t>
              </a:r>
              <a:endParaRPr lang="zh-TW" altLang="en-US" dirty="0"/>
            </a:p>
          </p:txBody>
        </p:sp>
        <p:sp>
          <p:nvSpPr>
            <p:cNvPr id="7" name="文字方塊 6"/>
            <p:cNvSpPr txBox="1"/>
            <p:nvPr/>
          </p:nvSpPr>
          <p:spPr>
            <a:xfrm>
              <a:off x="1718066" y="5692606"/>
              <a:ext cx="324036" cy="369332"/>
            </a:xfrm>
            <a:prstGeom prst="rect">
              <a:avLst/>
            </a:prstGeom>
            <a:noFill/>
          </p:spPr>
          <p:txBody>
            <a:bodyPr wrap="square" rtlCol="0">
              <a:spAutoFit/>
            </a:bodyPr>
            <a:lstStyle/>
            <a:p>
              <a:r>
                <a:rPr lang="en-US" altLang="zh-TW" dirty="0"/>
                <a:t>M</a:t>
              </a:r>
              <a:endParaRPr lang="zh-TW" altLang="en-US" dirty="0"/>
            </a:p>
          </p:txBody>
        </p:sp>
        <p:sp>
          <p:nvSpPr>
            <p:cNvPr id="8" name="文字方塊 7"/>
            <p:cNvSpPr txBox="1"/>
            <p:nvPr/>
          </p:nvSpPr>
          <p:spPr>
            <a:xfrm>
              <a:off x="7308304" y="1751224"/>
              <a:ext cx="324036" cy="369332"/>
            </a:xfrm>
            <a:prstGeom prst="rect">
              <a:avLst/>
            </a:prstGeom>
            <a:noFill/>
          </p:spPr>
          <p:txBody>
            <a:bodyPr wrap="square" rtlCol="0">
              <a:spAutoFit/>
            </a:bodyPr>
            <a:lstStyle/>
            <a:p>
              <a:r>
                <a:rPr lang="en-US" altLang="zh-TW" dirty="0"/>
                <a:t>N</a:t>
              </a:r>
              <a:endParaRPr lang="zh-TW" altLang="en-US" dirty="0"/>
            </a:p>
          </p:txBody>
        </p:sp>
      </p:grpSp>
      <p:cxnSp>
        <p:nvCxnSpPr>
          <p:cNvPr id="9" name="直線接點 9"/>
          <p:cNvCxnSpPr>
            <a:stCxn id="5" idx="1"/>
            <a:endCxn id="5" idx="3"/>
          </p:cNvCxnSpPr>
          <p:nvPr/>
        </p:nvCxnSpPr>
        <p:spPr>
          <a:xfrm>
            <a:off x="2195736" y="3933056"/>
            <a:ext cx="4968552" cy="0"/>
          </a:xfrm>
          <a:prstGeom prst="line">
            <a:avLst/>
          </a:prstGeom>
          <a:ln>
            <a:solidFill>
              <a:schemeClr val="tx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文字方塊 10"/>
          <p:cNvSpPr txBox="1"/>
          <p:nvPr/>
        </p:nvSpPr>
        <p:spPr>
          <a:xfrm>
            <a:off x="1331640" y="3748390"/>
            <a:ext cx="720080" cy="369332"/>
          </a:xfrm>
          <a:prstGeom prst="rect">
            <a:avLst/>
          </a:prstGeom>
          <a:noFill/>
        </p:spPr>
        <p:txBody>
          <a:bodyPr wrap="square" rtlCol="0">
            <a:spAutoFit/>
          </a:bodyPr>
          <a:lstStyle/>
          <a:p>
            <a:r>
              <a:rPr lang="en-US" altLang="zh-TW" dirty="0" smtClean="0"/>
              <a:t>M/2</a:t>
            </a:r>
            <a:endParaRPr lang="zh-TW" altLang="en-US" dirty="0"/>
          </a:p>
        </p:txBody>
      </p:sp>
      <p:cxnSp>
        <p:nvCxnSpPr>
          <p:cNvPr id="11" name="弧形接點 17"/>
          <p:cNvCxnSpPr/>
          <p:nvPr/>
        </p:nvCxnSpPr>
        <p:spPr>
          <a:xfrm>
            <a:off x="2123728" y="1988840"/>
            <a:ext cx="4968552" cy="3888432"/>
          </a:xfrm>
          <a:prstGeom prst="curvedConnector3">
            <a:avLst>
              <a:gd name="adj1" fmla="val 71294"/>
            </a:avLst>
          </a:prstGeom>
          <a:ln>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弧形接點 20"/>
          <p:cNvCxnSpPr/>
          <p:nvPr/>
        </p:nvCxnSpPr>
        <p:spPr>
          <a:xfrm>
            <a:off x="2195736" y="1988840"/>
            <a:ext cx="4968552" cy="3888432"/>
          </a:xfrm>
          <a:prstGeom prst="curvedConnector3">
            <a:avLst>
              <a:gd name="adj1" fmla="val 29021"/>
            </a:avLst>
          </a:prstGeom>
          <a:ln>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弧形接點 23"/>
          <p:cNvCxnSpPr/>
          <p:nvPr/>
        </p:nvCxnSpPr>
        <p:spPr>
          <a:xfrm>
            <a:off x="2195736" y="1988840"/>
            <a:ext cx="4968552" cy="3888432"/>
          </a:xfrm>
          <a:prstGeom prst="curvedConnector3">
            <a:avLst/>
          </a:prstGeom>
          <a:ln>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手繪多邊形 25"/>
          <p:cNvSpPr/>
          <p:nvPr/>
        </p:nvSpPr>
        <p:spPr>
          <a:xfrm flipH="1" flipV="1">
            <a:off x="2267744" y="1988840"/>
            <a:ext cx="4824536" cy="3888432"/>
          </a:xfrm>
          <a:custGeom>
            <a:avLst/>
            <a:gdLst>
              <a:gd name="connsiteX0" fmla="*/ 0 w 3499338"/>
              <a:gd name="connsiteY0" fmla="*/ 0 h 1969477"/>
              <a:gd name="connsiteX1" fmla="*/ 334107 w 3499338"/>
              <a:gd name="connsiteY1" fmla="*/ 685800 h 1969477"/>
              <a:gd name="connsiteX2" fmla="*/ 1213338 w 3499338"/>
              <a:gd name="connsiteY2" fmla="*/ 879231 h 1969477"/>
              <a:gd name="connsiteX3" fmla="*/ 2162907 w 3499338"/>
              <a:gd name="connsiteY3" fmla="*/ 1389185 h 1969477"/>
              <a:gd name="connsiteX4" fmla="*/ 3499338 w 3499338"/>
              <a:gd name="connsiteY4" fmla="*/ 1969477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338" h="1969477">
                <a:moveTo>
                  <a:pt x="0" y="0"/>
                </a:moveTo>
                <a:cubicBezTo>
                  <a:pt x="65942" y="269631"/>
                  <a:pt x="131884" y="539262"/>
                  <a:pt x="334107" y="685800"/>
                </a:cubicBezTo>
                <a:cubicBezTo>
                  <a:pt x="536330" y="832339"/>
                  <a:pt x="908538" y="762000"/>
                  <a:pt x="1213338" y="879231"/>
                </a:cubicBezTo>
                <a:cubicBezTo>
                  <a:pt x="1518138" y="996462"/>
                  <a:pt x="1781907" y="1207477"/>
                  <a:pt x="2162907" y="1389185"/>
                </a:cubicBezTo>
                <a:cubicBezTo>
                  <a:pt x="2543907" y="1570893"/>
                  <a:pt x="3021622" y="1770185"/>
                  <a:pt x="3499338" y="1969477"/>
                </a:cubicBezTo>
              </a:path>
            </a:pathLst>
          </a:custGeom>
          <a:ln>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5" name="直線接點 15"/>
          <p:cNvCxnSpPr/>
          <p:nvPr/>
        </p:nvCxnSpPr>
        <p:spPr>
          <a:xfrm>
            <a:off x="2205971" y="2996952"/>
            <a:ext cx="4968552" cy="0"/>
          </a:xfrm>
          <a:prstGeom prst="line">
            <a:avLst/>
          </a:prstGeom>
          <a:ln>
            <a:solidFill>
              <a:schemeClr val="tx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接點 16"/>
          <p:cNvCxnSpPr/>
          <p:nvPr/>
        </p:nvCxnSpPr>
        <p:spPr>
          <a:xfrm>
            <a:off x="2205971" y="4941168"/>
            <a:ext cx="4968552" cy="0"/>
          </a:xfrm>
          <a:prstGeom prst="line">
            <a:avLst/>
          </a:prstGeom>
          <a:ln>
            <a:solidFill>
              <a:schemeClr val="tx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五角星形 2"/>
          <p:cNvSpPr/>
          <p:nvPr/>
        </p:nvSpPr>
        <p:spPr>
          <a:xfrm>
            <a:off x="5508104" y="3717032"/>
            <a:ext cx="216024" cy="28803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五角星形 18"/>
          <p:cNvSpPr/>
          <p:nvPr/>
        </p:nvSpPr>
        <p:spPr>
          <a:xfrm>
            <a:off x="6732240" y="4797152"/>
            <a:ext cx="216024" cy="28803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五角星形 19"/>
          <p:cNvSpPr/>
          <p:nvPr/>
        </p:nvSpPr>
        <p:spPr>
          <a:xfrm>
            <a:off x="5148064" y="2852936"/>
            <a:ext cx="216024" cy="28803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手繪多邊形 27"/>
          <p:cNvSpPr/>
          <p:nvPr/>
        </p:nvSpPr>
        <p:spPr>
          <a:xfrm flipH="1" flipV="1">
            <a:off x="2123728" y="1988840"/>
            <a:ext cx="4968552" cy="3888432"/>
          </a:xfrm>
          <a:custGeom>
            <a:avLst/>
            <a:gdLst>
              <a:gd name="connsiteX0" fmla="*/ 0 w 4958861"/>
              <a:gd name="connsiteY0" fmla="*/ 0 h 3903784"/>
              <a:gd name="connsiteX1" fmla="*/ 123092 w 4958861"/>
              <a:gd name="connsiteY1" fmla="*/ 615461 h 3903784"/>
              <a:gd name="connsiteX2" fmla="*/ 334107 w 4958861"/>
              <a:gd name="connsiteY2" fmla="*/ 1213338 h 3903784"/>
              <a:gd name="connsiteX3" fmla="*/ 650630 w 4958861"/>
              <a:gd name="connsiteY3" fmla="*/ 1494692 h 3903784"/>
              <a:gd name="connsiteX4" fmla="*/ 1019907 w 4958861"/>
              <a:gd name="connsiteY4" fmla="*/ 1582615 h 3903784"/>
              <a:gd name="connsiteX5" fmla="*/ 1389184 w 4958861"/>
              <a:gd name="connsiteY5" fmla="*/ 1635369 h 3903784"/>
              <a:gd name="connsiteX6" fmla="*/ 1477107 w 4958861"/>
              <a:gd name="connsiteY6" fmla="*/ 2233246 h 3903784"/>
              <a:gd name="connsiteX7" fmla="*/ 1688123 w 4958861"/>
              <a:gd name="connsiteY7" fmla="*/ 2602523 h 3903784"/>
              <a:gd name="connsiteX8" fmla="*/ 2127738 w 4958861"/>
              <a:gd name="connsiteY8" fmla="*/ 3042138 h 3903784"/>
              <a:gd name="connsiteX9" fmla="*/ 2971800 w 4958861"/>
              <a:gd name="connsiteY9" fmla="*/ 3499338 h 3903784"/>
              <a:gd name="connsiteX10" fmla="*/ 3622430 w 4958861"/>
              <a:gd name="connsiteY10" fmla="*/ 3727938 h 3903784"/>
              <a:gd name="connsiteX11" fmla="*/ 4958861 w 4958861"/>
              <a:gd name="connsiteY11" fmla="*/ 3903784 h 3903784"/>
              <a:gd name="connsiteX12" fmla="*/ 4958861 w 4958861"/>
              <a:gd name="connsiteY12" fmla="*/ 3903784 h 3903784"/>
              <a:gd name="connsiteX13" fmla="*/ 4958861 w 4958861"/>
              <a:gd name="connsiteY13" fmla="*/ 3903784 h 390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8861" h="3903784">
                <a:moveTo>
                  <a:pt x="0" y="0"/>
                </a:moveTo>
                <a:cubicBezTo>
                  <a:pt x="33704" y="206619"/>
                  <a:pt x="67408" y="413238"/>
                  <a:pt x="123092" y="615461"/>
                </a:cubicBezTo>
                <a:cubicBezTo>
                  <a:pt x="178777" y="817684"/>
                  <a:pt x="246184" y="1066800"/>
                  <a:pt x="334107" y="1213338"/>
                </a:cubicBezTo>
                <a:cubicBezTo>
                  <a:pt x="422030" y="1359877"/>
                  <a:pt x="536330" y="1433146"/>
                  <a:pt x="650630" y="1494692"/>
                </a:cubicBezTo>
                <a:cubicBezTo>
                  <a:pt x="764930" y="1556238"/>
                  <a:pt x="896815" y="1559169"/>
                  <a:pt x="1019907" y="1582615"/>
                </a:cubicBezTo>
                <a:cubicBezTo>
                  <a:pt x="1142999" y="1606061"/>
                  <a:pt x="1312984" y="1526931"/>
                  <a:pt x="1389184" y="1635369"/>
                </a:cubicBezTo>
                <a:cubicBezTo>
                  <a:pt x="1465384" y="1743807"/>
                  <a:pt x="1427284" y="2072054"/>
                  <a:pt x="1477107" y="2233246"/>
                </a:cubicBezTo>
                <a:cubicBezTo>
                  <a:pt x="1526930" y="2394438"/>
                  <a:pt x="1579685" y="2467708"/>
                  <a:pt x="1688123" y="2602523"/>
                </a:cubicBezTo>
                <a:cubicBezTo>
                  <a:pt x="1796561" y="2737338"/>
                  <a:pt x="1913792" y="2892669"/>
                  <a:pt x="2127738" y="3042138"/>
                </a:cubicBezTo>
                <a:cubicBezTo>
                  <a:pt x="2341684" y="3191607"/>
                  <a:pt x="2722685" y="3385038"/>
                  <a:pt x="2971800" y="3499338"/>
                </a:cubicBezTo>
                <a:cubicBezTo>
                  <a:pt x="3220915" y="3613638"/>
                  <a:pt x="3291253" y="3660530"/>
                  <a:pt x="3622430" y="3727938"/>
                </a:cubicBezTo>
                <a:cubicBezTo>
                  <a:pt x="3953607" y="3795346"/>
                  <a:pt x="4958861" y="3903784"/>
                  <a:pt x="4958861" y="3903784"/>
                </a:cubicBezTo>
                <a:lnTo>
                  <a:pt x="4958861" y="3903784"/>
                </a:lnTo>
                <a:lnTo>
                  <a:pt x="4958861" y="3903784"/>
                </a:lnTo>
              </a:path>
            </a:pathLst>
          </a:custGeom>
          <a:ln w="508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26" name="Curved Connector 25"/>
          <p:cNvCxnSpPr/>
          <p:nvPr/>
        </p:nvCxnSpPr>
        <p:spPr>
          <a:xfrm>
            <a:off x="2267744" y="1988840"/>
            <a:ext cx="4752528" cy="3816424"/>
          </a:xfrm>
          <a:prstGeom prst="curvedConnector3">
            <a:avLst/>
          </a:prstGeom>
          <a:ln>
            <a:solidFill>
              <a:srgbClr val="66FF66"/>
            </a:solidFill>
          </a:ln>
        </p:spPr>
        <p:style>
          <a:lnRef idx="2">
            <a:schemeClr val="accent1"/>
          </a:lnRef>
          <a:fillRef idx="0">
            <a:schemeClr val="accent1"/>
          </a:fillRef>
          <a:effectRef idx="1">
            <a:schemeClr val="accent1"/>
          </a:effectRef>
          <a:fontRef idx="minor">
            <a:schemeClr val="tx1"/>
          </a:fontRef>
        </p:style>
      </p:cxnSp>
      <p:sp>
        <p:nvSpPr>
          <p:cNvPr id="38" name="文字方塊 3"/>
          <p:cNvSpPr txBox="1"/>
          <p:nvPr/>
        </p:nvSpPr>
        <p:spPr>
          <a:xfrm>
            <a:off x="5652120" y="3068960"/>
            <a:ext cx="1080120" cy="523220"/>
          </a:xfrm>
          <a:prstGeom prst="rect">
            <a:avLst/>
          </a:prstGeom>
          <a:noFill/>
          <a:ln w="25400">
            <a:solidFill>
              <a:schemeClr val="tx1"/>
            </a:solidFill>
          </a:ln>
        </p:spPr>
        <p:txBody>
          <a:bodyPr wrap="square" rtlCol="0">
            <a:spAutoFit/>
          </a:bodyPr>
          <a:lstStyle/>
          <a:p>
            <a:r>
              <a:rPr lang="en-US" altLang="zh-TW" sz="2800" dirty="0" smtClean="0"/>
              <a:t>HR[</a:t>
            </a:r>
            <a:r>
              <a:rPr lang="en-US" altLang="zh-TW" sz="2800" dirty="0" err="1" smtClean="0"/>
              <a:t>i</a:t>
            </a:r>
            <a:r>
              <a:rPr lang="en-US" altLang="zh-TW" sz="2800" dirty="0" smtClean="0"/>
              <a:t>]</a:t>
            </a:r>
            <a:endParaRPr lang="zh-TW" altLang="en-US" sz="2800" dirty="0"/>
          </a:p>
        </p:txBody>
      </p:sp>
      <p:sp>
        <p:nvSpPr>
          <p:cNvPr id="39" name="文字方塊 3"/>
          <p:cNvSpPr txBox="1"/>
          <p:nvPr/>
        </p:nvSpPr>
        <p:spPr>
          <a:xfrm>
            <a:off x="4283968" y="4293096"/>
            <a:ext cx="1080120" cy="523220"/>
          </a:xfrm>
          <a:prstGeom prst="rect">
            <a:avLst/>
          </a:prstGeom>
          <a:noFill/>
          <a:ln w="25400">
            <a:solidFill>
              <a:schemeClr val="tx1"/>
            </a:solidFill>
          </a:ln>
        </p:spPr>
        <p:txBody>
          <a:bodyPr wrap="square" rtlCol="0">
            <a:spAutoFit/>
          </a:bodyPr>
          <a:lstStyle/>
          <a:p>
            <a:r>
              <a:rPr lang="en-US" altLang="zh-TW" sz="2800" dirty="0" smtClean="0"/>
              <a:t>RM[</a:t>
            </a:r>
            <a:r>
              <a:rPr lang="en-US" altLang="zh-TW" sz="2800" dirty="0" err="1" smtClean="0"/>
              <a:t>i</a:t>
            </a:r>
            <a:r>
              <a:rPr lang="en-US" altLang="zh-TW" sz="2800" dirty="0" smtClean="0"/>
              <a:t>]</a:t>
            </a:r>
            <a:endParaRPr lang="zh-TW" altLang="en-US" sz="2800" dirty="0"/>
          </a:p>
        </p:txBody>
      </p:sp>
    </p:spTree>
    <p:extLst>
      <p:ext uri="{BB962C8B-B14F-4D97-AF65-F5344CB8AC3E}">
        <p14:creationId xmlns:p14="http://schemas.microsoft.com/office/powerpoint/2010/main" val="314778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1000" fill="hold"/>
                                        <p:tgtEl>
                                          <p:spTgt spid="38"/>
                                        </p:tgtEl>
                                        <p:attrNameLst>
                                          <p:attrName>ppt_w</p:attrName>
                                        </p:attrNameLst>
                                      </p:cBhvr>
                                      <p:tavLst>
                                        <p:tav tm="0">
                                          <p:val>
                                            <p:fltVal val="0"/>
                                          </p:val>
                                        </p:tav>
                                        <p:tav tm="100000">
                                          <p:val>
                                            <p:strVal val="#ppt_w"/>
                                          </p:val>
                                        </p:tav>
                                      </p:tavLst>
                                    </p:anim>
                                    <p:anim calcmode="lin" valueType="num">
                                      <p:cBhvr>
                                        <p:cTn id="29" dur="1000" fill="hold"/>
                                        <p:tgtEl>
                                          <p:spTgt spid="38"/>
                                        </p:tgtEl>
                                        <p:attrNameLst>
                                          <p:attrName>ppt_h</p:attrName>
                                        </p:attrNameLst>
                                      </p:cBhvr>
                                      <p:tavLst>
                                        <p:tav tm="0">
                                          <p:val>
                                            <p:fltVal val="0"/>
                                          </p:val>
                                        </p:tav>
                                        <p:tav tm="100000">
                                          <p:val>
                                            <p:strVal val="#ppt_h"/>
                                          </p:val>
                                        </p:tav>
                                      </p:tavLst>
                                    </p:anim>
                                    <p:anim calcmode="lin" valueType="num">
                                      <p:cBhvr>
                                        <p:cTn id="30" dur="1000" fill="hold"/>
                                        <p:tgtEl>
                                          <p:spTgt spid="38"/>
                                        </p:tgtEl>
                                        <p:attrNameLst>
                                          <p:attrName>style.rotation</p:attrName>
                                        </p:attrNameLst>
                                      </p:cBhvr>
                                      <p:tavLst>
                                        <p:tav tm="0">
                                          <p:val>
                                            <p:fltVal val="90"/>
                                          </p:val>
                                        </p:tav>
                                        <p:tav tm="100000">
                                          <p:val>
                                            <p:fltVal val="0"/>
                                          </p:val>
                                        </p:tav>
                                      </p:tavLst>
                                    </p:anim>
                                    <p:animEffect transition="in" filter="fade">
                                      <p:cBhvr>
                                        <p:cTn id="31" dur="10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par>
                                <p:cTn id="36" presetID="31"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1000" fill="hold"/>
                                        <p:tgtEl>
                                          <p:spTgt spid="39"/>
                                        </p:tgtEl>
                                        <p:attrNameLst>
                                          <p:attrName>ppt_w</p:attrName>
                                        </p:attrNameLst>
                                      </p:cBhvr>
                                      <p:tavLst>
                                        <p:tav tm="0">
                                          <p:val>
                                            <p:fltVal val="0"/>
                                          </p:val>
                                        </p:tav>
                                        <p:tav tm="100000">
                                          <p:val>
                                            <p:strVal val="#ppt_w"/>
                                          </p:val>
                                        </p:tav>
                                      </p:tavLst>
                                    </p:anim>
                                    <p:anim calcmode="lin" valueType="num">
                                      <p:cBhvr>
                                        <p:cTn id="39" dur="1000" fill="hold"/>
                                        <p:tgtEl>
                                          <p:spTgt spid="39"/>
                                        </p:tgtEl>
                                        <p:attrNameLst>
                                          <p:attrName>ppt_h</p:attrName>
                                        </p:attrNameLst>
                                      </p:cBhvr>
                                      <p:tavLst>
                                        <p:tav tm="0">
                                          <p:val>
                                            <p:fltVal val="0"/>
                                          </p:val>
                                        </p:tav>
                                        <p:tav tm="100000">
                                          <p:val>
                                            <p:strVal val="#ppt_h"/>
                                          </p:val>
                                        </p:tav>
                                      </p:tavLst>
                                    </p:anim>
                                    <p:anim calcmode="lin" valueType="num">
                                      <p:cBhvr>
                                        <p:cTn id="40" dur="1000" fill="hold"/>
                                        <p:tgtEl>
                                          <p:spTgt spid="39"/>
                                        </p:tgtEl>
                                        <p:attrNameLst>
                                          <p:attrName>style.rotation</p:attrName>
                                        </p:attrNameLst>
                                      </p:cBhvr>
                                      <p:tavLst>
                                        <p:tav tm="0">
                                          <p:val>
                                            <p:fltVal val="90"/>
                                          </p:val>
                                        </p:tav>
                                        <p:tav tm="100000">
                                          <p:val>
                                            <p:fltVal val="0"/>
                                          </p:val>
                                        </p:tav>
                                      </p:tavLst>
                                    </p:anim>
                                    <p:animEffect transition="in" filter="fade">
                                      <p:cBhvr>
                                        <p:cTn id="41"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38" grpId="0" animBg="1"/>
      <p:bldP spid="3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457200" y="2492896"/>
            <a:ext cx="8435280" cy="376828"/>
          </a:xfrm>
        </p:spPr>
        <p:txBody>
          <a:bodyPr rtlCol="0">
            <a:normAutofit fontScale="92500" lnSpcReduction="10000"/>
          </a:bodyPr>
          <a:lstStyle/>
          <a:p>
            <a:pPr>
              <a:defRPr/>
            </a:pPr>
            <a:r>
              <a:rPr lang="en-US" altLang="zh-TW" dirty="0" smtClean="0">
                <a:ea typeface="標楷體" pitchFamily="65" charset="-120"/>
              </a:rPr>
              <a:t>R99945053 </a:t>
            </a:r>
            <a:r>
              <a:rPr lang="zh-TW" altLang="en-US" dirty="0" smtClean="0">
                <a:ea typeface="標楷體" pitchFamily="65" charset="-120"/>
              </a:rPr>
              <a:t>魏昭寧 </a:t>
            </a:r>
            <a:endParaRPr lang="en-US" altLang="zh-TW" dirty="0" smtClean="0">
              <a:ea typeface="標楷體" pitchFamily="65" charset="-120"/>
            </a:endParaRPr>
          </a:p>
        </p:txBody>
      </p:sp>
      <p:sp>
        <p:nvSpPr>
          <p:cNvPr id="2050" name="標題 1"/>
          <p:cNvSpPr>
            <a:spLocks noGrp="1"/>
          </p:cNvSpPr>
          <p:nvPr>
            <p:ph type="ctrTitle"/>
          </p:nvPr>
        </p:nvSpPr>
        <p:spPr/>
        <p:txBody>
          <a:bodyPr/>
          <a:lstStyle/>
          <a:p>
            <a:pPr eaLnBrk="1" hangingPunct="1"/>
            <a:r>
              <a:rPr lang="en-US" altLang="zh-TW" sz="4000" dirty="0" smtClean="0"/>
              <a:t>Computation within a region</a:t>
            </a:r>
            <a:endParaRPr lang="zh-TW" altLang="en-US" sz="4000" dirty="0" smtClean="0"/>
          </a:p>
        </p:txBody>
      </p:sp>
      <p:sp>
        <p:nvSpPr>
          <p:cNvPr id="5" name="投影片編號版面配置區 4"/>
          <p:cNvSpPr>
            <a:spLocks noGrp="1"/>
          </p:cNvSpPr>
          <p:nvPr>
            <p:ph type="sldNum" sz="quarter" idx="11"/>
          </p:nvPr>
        </p:nvSpPr>
        <p:spPr/>
        <p:txBody>
          <a:bodyPr/>
          <a:lstStyle/>
          <a:p>
            <a:fld id="{DD6866B0-8155-4327-A208-A0391C6B85F1}" type="slidenum">
              <a:rPr lang="zh-TW" altLang="en-US" smtClean="0"/>
              <a:t>43</a:t>
            </a:fld>
            <a:endParaRPr lang="zh-TW" altLang="en-US"/>
          </a:p>
        </p:txBody>
      </p:sp>
    </p:spTree>
    <p:extLst>
      <p:ext uri="{BB962C8B-B14F-4D97-AF65-F5344CB8AC3E}">
        <p14:creationId xmlns:p14="http://schemas.microsoft.com/office/powerpoint/2010/main" val="22182802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Computation within a region</a:t>
            </a:r>
            <a:endParaRPr lang="zh-TW" altLang="en-US" b="1" dirty="0"/>
          </a:p>
        </p:txBody>
      </p:sp>
      <p:sp>
        <p:nvSpPr>
          <p:cNvPr id="3" name="內容版面配置區 2"/>
          <p:cNvSpPr>
            <a:spLocks noGrp="1"/>
          </p:cNvSpPr>
          <p:nvPr>
            <p:ph idx="1"/>
          </p:nvPr>
        </p:nvSpPr>
        <p:spPr/>
        <p:txBody>
          <a:bodyPr/>
          <a:lstStyle/>
          <a:p>
            <a:r>
              <a:rPr lang="en-US" altLang="zh-TW" dirty="0" smtClean="0"/>
              <a:t>Suppose  we  have  computed  the  left  and  right  extents  of  suboptimal  paths  relative  to a given threshold score and that we now want to repeat the process for a larger threshold.</a:t>
            </a:r>
            <a:endParaRPr lang="zh-TW" altLang="en-US" dirty="0"/>
          </a:p>
        </p:txBody>
      </p:sp>
      <p:sp>
        <p:nvSpPr>
          <p:cNvPr id="4" name="投影片編號版面配置區 3"/>
          <p:cNvSpPr>
            <a:spLocks noGrp="1"/>
          </p:cNvSpPr>
          <p:nvPr>
            <p:ph type="sldNum" sz="quarter" idx="15"/>
          </p:nvPr>
        </p:nvSpPr>
        <p:spPr/>
        <p:txBody>
          <a:bodyPr/>
          <a:lstStyle/>
          <a:p>
            <a:fld id="{DD6866B0-8155-4327-A208-A0391C6B85F1}" type="slidenum">
              <a:rPr lang="zh-TW" altLang="en-US" smtClean="0"/>
              <a:t>44</a:t>
            </a:fld>
            <a:endParaRPr lang="zh-TW" altLang="en-US"/>
          </a:p>
        </p:txBody>
      </p:sp>
    </p:spTree>
    <p:extLst>
      <p:ext uri="{BB962C8B-B14F-4D97-AF65-F5344CB8AC3E}">
        <p14:creationId xmlns:p14="http://schemas.microsoft.com/office/powerpoint/2010/main" val="31230509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Computation within a region</a:t>
            </a:r>
            <a:endParaRPr lang="zh-TW" altLang="en-US" dirty="0"/>
          </a:p>
        </p:txBody>
      </p:sp>
      <p:sp>
        <p:nvSpPr>
          <p:cNvPr id="3" name="內容版面配置區 2"/>
          <p:cNvSpPr>
            <a:spLocks noGrp="1"/>
          </p:cNvSpPr>
          <p:nvPr>
            <p:ph idx="1"/>
          </p:nvPr>
        </p:nvSpPr>
        <p:spPr/>
        <p:txBody>
          <a:bodyPr/>
          <a:lstStyle/>
          <a:p>
            <a:r>
              <a:rPr lang="en-US" altLang="zh-TW" dirty="0" smtClean="0"/>
              <a:t>Our strategy is to cover the region with a small number of non-intersecting upright</a:t>
            </a:r>
            <a:r>
              <a:rPr lang="zh-TW" altLang="en-US" dirty="0" smtClean="0"/>
              <a:t> </a:t>
            </a:r>
            <a:r>
              <a:rPr lang="en-US" altLang="zh-TW" dirty="0" smtClean="0"/>
              <a:t>rectangles whose total area does not exceed twice that of the rectangle’s intersection with</a:t>
            </a:r>
            <a:r>
              <a:rPr lang="zh-TW" altLang="en-US" dirty="0" smtClean="0"/>
              <a:t> </a:t>
            </a:r>
            <a:r>
              <a:rPr lang="en-US" altLang="zh-TW" dirty="0" smtClean="0"/>
              <a:t>the given region</a:t>
            </a:r>
            <a:endParaRPr lang="zh-TW" altLang="en-US" dirty="0"/>
          </a:p>
        </p:txBody>
      </p:sp>
      <p:sp>
        <p:nvSpPr>
          <p:cNvPr id="4" name="投影片編號版面配置區 3"/>
          <p:cNvSpPr>
            <a:spLocks noGrp="1"/>
          </p:cNvSpPr>
          <p:nvPr>
            <p:ph type="sldNum" sz="quarter" idx="15"/>
          </p:nvPr>
        </p:nvSpPr>
        <p:spPr/>
        <p:txBody>
          <a:bodyPr/>
          <a:lstStyle/>
          <a:p>
            <a:fld id="{DD6866B0-8155-4327-A208-A0391C6B85F1}" type="slidenum">
              <a:rPr lang="zh-TW" altLang="en-US" smtClean="0"/>
              <a:t>45</a:t>
            </a:fld>
            <a:endParaRPr lang="zh-TW" altLang="en-US"/>
          </a:p>
        </p:txBody>
      </p:sp>
      <p:grpSp>
        <p:nvGrpSpPr>
          <p:cNvPr id="5" name="群組 4"/>
          <p:cNvGrpSpPr/>
          <p:nvPr/>
        </p:nvGrpSpPr>
        <p:grpSpPr>
          <a:xfrm>
            <a:off x="2483768" y="3752816"/>
            <a:ext cx="4248472" cy="2556504"/>
            <a:chOff x="2411760" y="3492056"/>
            <a:chExt cx="1880035" cy="803394"/>
          </a:xfrm>
        </p:grpSpPr>
        <p:sp>
          <p:nvSpPr>
            <p:cNvPr id="6" name="矩形 5"/>
            <p:cNvSpPr/>
            <p:nvPr/>
          </p:nvSpPr>
          <p:spPr>
            <a:xfrm>
              <a:off x="2411760" y="3501008"/>
              <a:ext cx="1880035" cy="788776"/>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 name="手繪多邊形 6"/>
            <p:cNvSpPr/>
            <p:nvPr/>
          </p:nvSpPr>
          <p:spPr>
            <a:xfrm>
              <a:off x="2411760" y="3492056"/>
              <a:ext cx="1859233" cy="803394"/>
            </a:xfrm>
            <a:custGeom>
              <a:avLst/>
              <a:gdLst>
                <a:gd name="connsiteX0" fmla="*/ 0 w 1438275"/>
                <a:gd name="connsiteY0" fmla="*/ 0 h 1466850"/>
                <a:gd name="connsiteX1" fmla="*/ 733425 w 1438275"/>
                <a:gd name="connsiteY1" fmla="*/ 9525 h 1466850"/>
                <a:gd name="connsiteX2" fmla="*/ 1438275 w 1438275"/>
                <a:gd name="connsiteY2" fmla="*/ 1457325 h 1466850"/>
                <a:gd name="connsiteX3" fmla="*/ 742950 w 1438275"/>
                <a:gd name="connsiteY3" fmla="*/ 1466850 h 1466850"/>
                <a:gd name="connsiteX4" fmla="*/ 0 w 1438275"/>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5" h="1466850">
                  <a:moveTo>
                    <a:pt x="0" y="0"/>
                  </a:moveTo>
                  <a:lnTo>
                    <a:pt x="733425" y="9525"/>
                  </a:lnTo>
                  <a:lnTo>
                    <a:pt x="1438275" y="1457325"/>
                  </a:lnTo>
                  <a:lnTo>
                    <a:pt x="742950" y="1466850"/>
                  </a:lnTo>
                  <a:lnTo>
                    <a:pt x="0"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1290946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Computation within a region</a:t>
            </a:r>
            <a:endParaRPr lang="zh-TW" altLang="en-US" dirty="0"/>
          </a:p>
        </p:txBody>
      </p:sp>
      <p:sp>
        <p:nvSpPr>
          <p:cNvPr id="3" name="內容版面配置區 2"/>
          <p:cNvSpPr>
            <a:spLocks noGrp="1"/>
          </p:cNvSpPr>
          <p:nvPr>
            <p:ph idx="1"/>
          </p:nvPr>
        </p:nvSpPr>
        <p:spPr/>
        <p:txBody>
          <a:bodyPr>
            <a:normAutofit/>
          </a:bodyPr>
          <a:lstStyle/>
          <a:p>
            <a:pPr>
              <a:buNone/>
            </a:pPr>
            <a:r>
              <a:rPr lang="en-US" altLang="zh-TW" dirty="0" smtClean="0"/>
              <a:t> The total length of the dark segments in Figure  </a:t>
            </a:r>
            <a:r>
              <a:rPr lang="en-US" altLang="zh-TW" dirty="0" smtClean="0">
                <a:solidFill>
                  <a:srgbClr val="FF0000"/>
                </a:solidFill>
              </a:rPr>
              <a:t>is linear in N.</a:t>
            </a:r>
          </a:p>
          <a:p>
            <a:pPr>
              <a:buNone/>
            </a:pPr>
            <a:r>
              <a:rPr lang="en-US" altLang="zh-TW" dirty="0" smtClean="0"/>
              <a:t>    </a:t>
            </a:r>
          </a:p>
          <a:p>
            <a:pPr>
              <a:buNone/>
            </a:pPr>
            <a:endParaRPr lang="en-US" altLang="zh-TW" dirty="0" smtClean="0"/>
          </a:p>
          <a:p>
            <a:pPr>
              <a:buNone/>
            </a:pPr>
            <a:endParaRPr lang="en-US" altLang="zh-TW" dirty="0" smtClean="0"/>
          </a:p>
          <a:p>
            <a:pPr>
              <a:buNone/>
            </a:pPr>
            <a:endParaRPr lang="en-US" altLang="zh-TW" dirty="0" smtClean="0"/>
          </a:p>
          <a:p>
            <a:pPr>
              <a:buNone/>
            </a:pPr>
            <a:r>
              <a:rPr lang="en-US" altLang="zh-TW" dirty="0" smtClean="0"/>
              <a:t>   * Lemma.  The sum of the segment widths R[</a:t>
            </a:r>
            <a:r>
              <a:rPr lang="en-US" altLang="zh-TW" dirty="0" err="1" smtClean="0"/>
              <a:t>i</a:t>
            </a:r>
            <a:r>
              <a:rPr lang="en-US" altLang="zh-TW" dirty="0" smtClean="0"/>
              <a:t>] − L[</a:t>
            </a:r>
            <a:r>
              <a:rPr lang="en-US" altLang="zh-TW" dirty="0" err="1" smtClean="0"/>
              <a:t>i</a:t>
            </a:r>
            <a:r>
              <a:rPr lang="en-US" altLang="zh-TW" dirty="0" smtClean="0"/>
              <a:t>] + 1 for </a:t>
            </a:r>
            <a:r>
              <a:rPr lang="en-US" altLang="zh-TW" dirty="0" err="1" smtClean="0"/>
              <a:t>i</a:t>
            </a:r>
            <a:r>
              <a:rPr lang="en-US" altLang="zh-TW" dirty="0" smtClean="0"/>
              <a:t> ∈I is at most 3N.</a:t>
            </a:r>
            <a:endParaRPr lang="zh-TW" altLang="en-US" dirty="0"/>
          </a:p>
        </p:txBody>
      </p:sp>
      <p:sp>
        <p:nvSpPr>
          <p:cNvPr id="5" name="投影片編號版面配置區 4"/>
          <p:cNvSpPr>
            <a:spLocks noGrp="1"/>
          </p:cNvSpPr>
          <p:nvPr>
            <p:ph type="sldNum" sz="quarter" idx="15"/>
          </p:nvPr>
        </p:nvSpPr>
        <p:spPr/>
        <p:txBody>
          <a:bodyPr/>
          <a:lstStyle/>
          <a:p>
            <a:fld id="{DD6866B0-8155-4327-A208-A0391C6B85F1}" type="slidenum">
              <a:rPr lang="zh-TW" altLang="en-US" smtClean="0"/>
              <a:t>46</a:t>
            </a:fld>
            <a:endParaRPr lang="zh-TW" altLang="en-US"/>
          </a:p>
        </p:txBody>
      </p:sp>
      <p:grpSp>
        <p:nvGrpSpPr>
          <p:cNvPr id="6" name="群組 5"/>
          <p:cNvGrpSpPr/>
          <p:nvPr/>
        </p:nvGrpSpPr>
        <p:grpSpPr>
          <a:xfrm>
            <a:off x="2843808" y="1872210"/>
            <a:ext cx="5256584" cy="2547448"/>
            <a:chOff x="1835696" y="1484783"/>
            <a:chExt cx="5904656" cy="4905256"/>
          </a:xfrm>
        </p:grpSpPr>
        <p:grpSp>
          <p:nvGrpSpPr>
            <p:cNvPr id="7" name="群組 6"/>
            <p:cNvGrpSpPr/>
            <p:nvPr/>
          </p:nvGrpSpPr>
          <p:grpSpPr>
            <a:xfrm>
              <a:off x="1907704" y="1484783"/>
              <a:ext cx="5832648" cy="4414080"/>
              <a:chOff x="1511660" y="1484784"/>
              <a:chExt cx="5832648" cy="4414080"/>
            </a:xfrm>
          </p:grpSpPr>
          <p:sp>
            <p:nvSpPr>
              <p:cNvPr id="22" name="矩形 21"/>
              <p:cNvSpPr/>
              <p:nvPr/>
            </p:nvSpPr>
            <p:spPr>
              <a:xfrm>
                <a:off x="2015716" y="2010432"/>
                <a:ext cx="4968552" cy="3888432"/>
              </a:xfrm>
              <a:prstGeom prst="rect">
                <a:avLst/>
              </a:prstGeom>
              <a:no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23" name="文字方塊 22"/>
              <p:cNvSpPr txBox="1"/>
              <p:nvPr/>
            </p:nvSpPr>
            <p:spPr>
              <a:xfrm>
                <a:off x="1511660" y="1484784"/>
                <a:ext cx="324036" cy="584775"/>
              </a:xfrm>
              <a:prstGeom prst="rect">
                <a:avLst/>
              </a:prstGeom>
              <a:noFill/>
            </p:spPr>
            <p:txBody>
              <a:bodyPr wrap="square" rtlCol="0">
                <a:spAutoFit/>
              </a:bodyPr>
              <a:lstStyle/>
              <a:p>
                <a:r>
                  <a:rPr lang="en-US" altLang="zh-TW" sz="3200" dirty="0" smtClean="0"/>
                  <a:t>0</a:t>
                </a:r>
                <a:endParaRPr lang="zh-TW" altLang="en-US" sz="3200" dirty="0"/>
              </a:p>
            </p:txBody>
          </p:sp>
          <p:sp>
            <p:nvSpPr>
              <p:cNvPr id="24" name="文字方塊 23"/>
              <p:cNvSpPr txBox="1"/>
              <p:nvPr/>
            </p:nvSpPr>
            <p:spPr>
              <a:xfrm>
                <a:off x="7020272" y="1484784"/>
                <a:ext cx="324036" cy="584775"/>
              </a:xfrm>
              <a:prstGeom prst="rect">
                <a:avLst/>
              </a:prstGeom>
              <a:noFill/>
            </p:spPr>
            <p:txBody>
              <a:bodyPr wrap="square" rtlCol="0">
                <a:spAutoFit/>
              </a:bodyPr>
              <a:lstStyle/>
              <a:p>
                <a:r>
                  <a:rPr lang="en-US" altLang="zh-TW" sz="3200" dirty="0"/>
                  <a:t>N</a:t>
                </a:r>
                <a:endParaRPr lang="zh-TW" altLang="en-US" sz="3200" dirty="0"/>
              </a:p>
            </p:txBody>
          </p:sp>
        </p:grpSp>
        <p:grpSp>
          <p:nvGrpSpPr>
            <p:cNvPr id="8" name="群組 7"/>
            <p:cNvGrpSpPr/>
            <p:nvPr/>
          </p:nvGrpSpPr>
          <p:grpSpPr>
            <a:xfrm>
              <a:off x="1835696" y="1988840"/>
              <a:ext cx="5555704" cy="4401199"/>
              <a:chOff x="1835696" y="1988840"/>
              <a:chExt cx="5555704" cy="4401199"/>
            </a:xfrm>
          </p:grpSpPr>
          <p:sp>
            <p:nvSpPr>
              <p:cNvPr id="9" name="文字方塊 8"/>
              <p:cNvSpPr txBox="1"/>
              <p:nvPr/>
            </p:nvSpPr>
            <p:spPr>
              <a:xfrm>
                <a:off x="1835696" y="5805264"/>
                <a:ext cx="324036" cy="584775"/>
              </a:xfrm>
              <a:prstGeom prst="rect">
                <a:avLst/>
              </a:prstGeom>
              <a:noFill/>
            </p:spPr>
            <p:txBody>
              <a:bodyPr wrap="square" rtlCol="0">
                <a:spAutoFit/>
              </a:bodyPr>
              <a:lstStyle/>
              <a:p>
                <a:r>
                  <a:rPr lang="en-US" altLang="zh-TW" sz="3200" dirty="0"/>
                  <a:t>M</a:t>
                </a:r>
                <a:endParaRPr lang="zh-TW" altLang="en-US" sz="3200" dirty="0"/>
              </a:p>
            </p:txBody>
          </p:sp>
          <p:sp>
            <p:nvSpPr>
              <p:cNvPr id="10" name="矩形 9"/>
              <p:cNvSpPr/>
              <p:nvPr/>
            </p:nvSpPr>
            <p:spPr>
              <a:xfrm>
                <a:off x="3125598" y="2708920"/>
                <a:ext cx="1446402" cy="712621"/>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 name="矩形 10"/>
              <p:cNvSpPr/>
              <p:nvPr/>
            </p:nvSpPr>
            <p:spPr>
              <a:xfrm>
                <a:off x="3491880" y="3439795"/>
                <a:ext cx="2520280" cy="1789405"/>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grpSp>
            <p:nvGrpSpPr>
              <p:cNvPr id="12" name="群組 11"/>
              <p:cNvGrpSpPr/>
              <p:nvPr/>
            </p:nvGrpSpPr>
            <p:grpSpPr>
              <a:xfrm>
                <a:off x="2411760" y="1988840"/>
                <a:ext cx="1454367" cy="733425"/>
                <a:chOff x="3837712" y="2686050"/>
                <a:chExt cx="1454367" cy="1466850"/>
              </a:xfrm>
            </p:grpSpPr>
            <p:sp>
              <p:nvSpPr>
                <p:cNvPr id="20" name="矩形 19"/>
                <p:cNvSpPr/>
                <p:nvPr/>
              </p:nvSpPr>
              <p:spPr>
                <a:xfrm>
                  <a:off x="3837712" y="2708920"/>
                  <a:ext cx="1454367" cy="1440161"/>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21" name="手繪多邊形 20"/>
                <p:cNvSpPr/>
                <p:nvPr/>
              </p:nvSpPr>
              <p:spPr>
                <a:xfrm>
                  <a:off x="3838575" y="2686050"/>
                  <a:ext cx="1438275" cy="1466850"/>
                </a:xfrm>
                <a:custGeom>
                  <a:avLst/>
                  <a:gdLst>
                    <a:gd name="connsiteX0" fmla="*/ 0 w 1438275"/>
                    <a:gd name="connsiteY0" fmla="*/ 0 h 1466850"/>
                    <a:gd name="connsiteX1" fmla="*/ 733425 w 1438275"/>
                    <a:gd name="connsiteY1" fmla="*/ 9525 h 1466850"/>
                    <a:gd name="connsiteX2" fmla="*/ 1438275 w 1438275"/>
                    <a:gd name="connsiteY2" fmla="*/ 1457325 h 1466850"/>
                    <a:gd name="connsiteX3" fmla="*/ 742950 w 1438275"/>
                    <a:gd name="connsiteY3" fmla="*/ 1466850 h 1466850"/>
                    <a:gd name="connsiteX4" fmla="*/ 0 w 1438275"/>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5" h="1466850">
                      <a:moveTo>
                        <a:pt x="0" y="0"/>
                      </a:moveTo>
                      <a:lnTo>
                        <a:pt x="733425" y="9525"/>
                      </a:lnTo>
                      <a:lnTo>
                        <a:pt x="1438275" y="1457325"/>
                      </a:lnTo>
                      <a:lnTo>
                        <a:pt x="742950" y="1466850"/>
                      </a:lnTo>
                      <a:lnTo>
                        <a:pt x="0"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3" name="手繪多邊形 12"/>
              <p:cNvSpPr/>
              <p:nvPr/>
            </p:nvSpPr>
            <p:spPr>
              <a:xfrm>
                <a:off x="3133725" y="2695575"/>
                <a:ext cx="1419225" cy="742950"/>
              </a:xfrm>
              <a:custGeom>
                <a:avLst/>
                <a:gdLst>
                  <a:gd name="connsiteX0" fmla="*/ 0 w 1419225"/>
                  <a:gd name="connsiteY0" fmla="*/ 0 h 742950"/>
                  <a:gd name="connsiteX1" fmla="*/ 352425 w 1419225"/>
                  <a:gd name="connsiteY1" fmla="*/ 600075 h 742950"/>
                  <a:gd name="connsiteX2" fmla="*/ 371475 w 1419225"/>
                  <a:gd name="connsiteY2" fmla="*/ 733425 h 742950"/>
                  <a:gd name="connsiteX3" fmla="*/ 1419225 w 1419225"/>
                  <a:gd name="connsiteY3" fmla="*/ 742950 h 742950"/>
                  <a:gd name="connsiteX4" fmla="*/ 704850 w 1419225"/>
                  <a:gd name="connsiteY4" fmla="*/ 9525 h 742950"/>
                  <a:gd name="connsiteX5" fmla="*/ 0 w 1419225"/>
                  <a:gd name="connsiteY5"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9225" h="742950">
                    <a:moveTo>
                      <a:pt x="0" y="0"/>
                    </a:moveTo>
                    <a:lnTo>
                      <a:pt x="352425" y="600075"/>
                    </a:lnTo>
                    <a:lnTo>
                      <a:pt x="371475" y="733425"/>
                    </a:lnTo>
                    <a:lnTo>
                      <a:pt x="1419225" y="742950"/>
                    </a:lnTo>
                    <a:lnTo>
                      <a:pt x="704850" y="9525"/>
                    </a:lnTo>
                    <a:lnTo>
                      <a:pt x="0"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4552950" y="5229200"/>
                <a:ext cx="2827362" cy="669663"/>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5" name="手繪多邊形 14"/>
              <p:cNvSpPr/>
              <p:nvPr/>
            </p:nvSpPr>
            <p:spPr>
              <a:xfrm>
                <a:off x="3486150" y="3419475"/>
                <a:ext cx="2514600" cy="1828800"/>
              </a:xfrm>
              <a:custGeom>
                <a:avLst/>
                <a:gdLst>
                  <a:gd name="connsiteX0" fmla="*/ 9525 w 2514600"/>
                  <a:gd name="connsiteY0" fmla="*/ 0 h 1828800"/>
                  <a:gd name="connsiteX1" fmla="*/ 0 w 2514600"/>
                  <a:gd name="connsiteY1" fmla="*/ 723900 h 1828800"/>
                  <a:gd name="connsiteX2" fmla="*/ 771525 w 2514600"/>
                  <a:gd name="connsiteY2" fmla="*/ 723900 h 1828800"/>
                  <a:gd name="connsiteX3" fmla="*/ 771525 w 2514600"/>
                  <a:gd name="connsiteY3" fmla="*/ 1438275 h 1828800"/>
                  <a:gd name="connsiteX4" fmla="*/ 1076325 w 2514600"/>
                  <a:gd name="connsiteY4" fmla="*/ 1447800 h 1828800"/>
                  <a:gd name="connsiteX5" fmla="*/ 1076325 w 2514600"/>
                  <a:gd name="connsiteY5" fmla="*/ 1809750 h 1828800"/>
                  <a:gd name="connsiteX6" fmla="*/ 2514600 w 2514600"/>
                  <a:gd name="connsiteY6" fmla="*/ 1828800 h 1828800"/>
                  <a:gd name="connsiteX7" fmla="*/ 2514600 w 2514600"/>
                  <a:gd name="connsiteY7" fmla="*/ 733425 h 1828800"/>
                  <a:gd name="connsiteX8" fmla="*/ 1790700 w 2514600"/>
                  <a:gd name="connsiteY8" fmla="*/ 9525 h 1828800"/>
                  <a:gd name="connsiteX9" fmla="*/ 9525 w 2514600"/>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4600" h="1828800">
                    <a:moveTo>
                      <a:pt x="9525" y="0"/>
                    </a:moveTo>
                    <a:lnTo>
                      <a:pt x="0" y="723900"/>
                    </a:lnTo>
                    <a:lnTo>
                      <a:pt x="771525" y="723900"/>
                    </a:lnTo>
                    <a:lnTo>
                      <a:pt x="771525" y="1438275"/>
                    </a:lnTo>
                    <a:lnTo>
                      <a:pt x="1076325" y="1447800"/>
                    </a:lnTo>
                    <a:lnTo>
                      <a:pt x="1076325" y="1809750"/>
                    </a:lnTo>
                    <a:lnTo>
                      <a:pt x="2514600" y="1828800"/>
                    </a:lnTo>
                    <a:lnTo>
                      <a:pt x="2514600" y="733425"/>
                    </a:lnTo>
                    <a:lnTo>
                      <a:pt x="1790700" y="9525"/>
                    </a:lnTo>
                    <a:lnTo>
                      <a:pt x="9525"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手繪多邊形 15"/>
              <p:cNvSpPr/>
              <p:nvPr/>
            </p:nvSpPr>
            <p:spPr>
              <a:xfrm>
                <a:off x="4552950" y="5229225"/>
                <a:ext cx="2838450" cy="676275"/>
              </a:xfrm>
              <a:custGeom>
                <a:avLst/>
                <a:gdLst>
                  <a:gd name="connsiteX0" fmla="*/ 9525 w 2838450"/>
                  <a:gd name="connsiteY0" fmla="*/ 0 h 676275"/>
                  <a:gd name="connsiteX1" fmla="*/ 0 w 2838450"/>
                  <a:gd name="connsiteY1" fmla="*/ 152400 h 676275"/>
                  <a:gd name="connsiteX2" fmla="*/ 742950 w 2838450"/>
                  <a:gd name="connsiteY2" fmla="*/ 161925 h 676275"/>
                  <a:gd name="connsiteX3" fmla="*/ 742950 w 2838450"/>
                  <a:gd name="connsiteY3" fmla="*/ 657225 h 676275"/>
                  <a:gd name="connsiteX4" fmla="*/ 2838450 w 2838450"/>
                  <a:gd name="connsiteY4" fmla="*/ 676275 h 676275"/>
                  <a:gd name="connsiteX5" fmla="*/ 2333625 w 2838450"/>
                  <a:gd name="connsiteY5" fmla="*/ 0 h 676275"/>
                  <a:gd name="connsiteX6" fmla="*/ 9525 w 2838450"/>
                  <a:gd name="connsiteY6"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8450" h="676275">
                    <a:moveTo>
                      <a:pt x="9525" y="0"/>
                    </a:moveTo>
                    <a:lnTo>
                      <a:pt x="0" y="152400"/>
                    </a:lnTo>
                    <a:lnTo>
                      <a:pt x="742950" y="161925"/>
                    </a:lnTo>
                    <a:lnTo>
                      <a:pt x="742950" y="657225"/>
                    </a:lnTo>
                    <a:lnTo>
                      <a:pt x="2838450" y="676275"/>
                    </a:lnTo>
                    <a:lnTo>
                      <a:pt x="2333625" y="0"/>
                    </a:lnTo>
                    <a:lnTo>
                      <a:pt x="9525"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直線接點 16"/>
              <p:cNvCxnSpPr>
                <a:endCxn id="13" idx="4"/>
              </p:cNvCxnSpPr>
              <p:nvPr/>
            </p:nvCxnSpPr>
            <p:spPr>
              <a:xfrm flipV="1">
                <a:off x="3133725" y="2705100"/>
                <a:ext cx="704850" cy="382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a:stCxn id="15" idx="0"/>
                <a:endCxn id="13" idx="3"/>
              </p:cNvCxnSpPr>
              <p:nvPr/>
            </p:nvCxnSpPr>
            <p:spPr>
              <a:xfrm>
                <a:off x="3495675" y="3419475"/>
                <a:ext cx="1057275" cy="1905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a:stCxn id="16" idx="0"/>
              </p:cNvCxnSpPr>
              <p:nvPr/>
            </p:nvCxnSpPr>
            <p:spPr>
              <a:xfrm flipV="1">
                <a:off x="4562475" y="5229200"/>
                <a:ext cx="1404156" cy="2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987882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Computation within a region</a:t>
            </a:r>
            <a:endParaRPr lang="zh-TW" altLang="en-US" dirty="0"/>
          </a:p>
        </p:txBody>
      </p:sp>
      <p:sp>
        <p:nvSpPr>
          <p:cNvPr id="3" name="投影片編號版面配置區 2"/>
          <p:cNvSpPr>
            <a:spLocks noGrp="1"/>
          </p:cNvSpPr>
          <p:nvPr>
            <p:ph type="sldNum" sz="quarter" idx="15"/>
          </p:nvPr>
        </p:nvSpPr>
        <p:spPr/>
        <p:txBody>
          <a:bodyPr/>
          <a:lstStyle/>
          <a:p>
            <a:fld id="{DD6866B0-8155-4327-A208-A0391C6B85F1}" type="slidenum">
              <a:rPr lang="zh-TW" altLang="en-US" smtClean="0"/>
              <a:t>47</a:t>
            </a:fld>
            <a:endParaRPr lang="zh-TW" altLang="en-US"/>
          </a:p>
        </p:txBody>
      </p:sp>
      <p:grpSp>
        <p:nvGrpSpPr>
          <p:cNvPr id="6" name="群組 5"/>
          <p:cNvGrpSpPr/>
          <p:nvPr/>
        </p:nvGrpSpPr>
        <p:grpSpPr>
          <a:xfrm>
            <a:off x="971600" y="1340768"/>
            <a:ext cx="7632848" cy="5373217"/>
            <a:chOff x="1835696" y="1484783"/>
            <a:chExt cx="5904656" cy="4905256"/>
          </a:xfrm>
        </p:grpSpPr>
        <p:grpSp>
          <p:nvGrpSpPr>
            <p:cNvPr id="7" name="群組 6"/>
            <p:cNvGrpSpPr/>
            <p:nvPr/>
          </p:nvGrpSpPr>
          <p:grpSpPr>
            <a:xfrm>
              <a:off x="1907704" y="1484783"/>
              <a:ext cx="5832648" cy="4414080"/>
              <a:chOff x="1511660" y="1484784"/>
              <a:chExt cx="5832648" cy="4414080"/>
            </a:xfrm>
          </p:grpSpPr>
          <p:sp>
            <p:nvSpPr>
              <p:cNvPr id="22" name="矩形 21"/>
              <p:cNvSpPr/>
              <p:nvPr/>
            </p:nvSpPr>
            <p:spPr>
              <a:xfrm>
                <a:off x="2015716" y="2010432"/>
                <a:ext cx="4968552" cy="3888432"/>
              </a:xfrm>
              <a:prstGeom prst="rect">
                <a:avLst/>
              </a:prstGeom>
              <a:no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23" name="文字方塊 22"/>
              <p:cNvSpPr txBox="1"/>
              <p:nvPr/>
            </p:nvSpPr>
            <p:spPr>
              <a:xfrm>
                <a:off x="1511660" y="1484784"/>
                <a:ext cx="324036" cy="584775"/>
              </a:xfrm>
              <a:prstGeom prst="rect">
                <a:avLst/>
              </a:prstGeom>
              <a:noFill/>
            </p:spPr>
            <p:txBody>
              <a:bodyPr wrap="square" rtlCol="0">
                <a:spAutoFit/>
              </a:bodyPr>
              <a:lstStyle/>
              <a:p>
                <a:r>
                  <a:rPr lang="en-US" altLang="zh-TW" sz="3200" dirty="0" smtClean="0"/>
                  <a:t>0</a:t>
                </a:r>
                <a:endParaRPr lang="zh-TW" altLang="en-US" sz="3200" dirty="0"/>
              </a:p>
            </p:txBody>
          </p:sp>
          <p:sp>
            <p:nvSpPr>
              <p:cNvPr id="24" name="文字方塊 23"/>
              <p:cNvSpPr txBox="1"/>
              <p:nvPr/>
            </p:nvSpPr>
            <p:spPr>
              <a:xfrm>
                <a:off x="7020272" y="1484784"/>
                <a:ext cx="324036" cy="584775"/>
              </a:xfrm>
              <a:prstGeom prst="rect">
                <a:avLst/>
              </a:prstGeom>
              <a:noFill/>
            </p:spPr>
            <p:txBody>
              <a:bodyPr wrap="square" rtlCol="0">
                <a:spAutoFit/>
              </a:bodyPr>
              <a:lstStyle/>
              <a:p>
                <a:r>
                  <a:rPr lang="en-US" altLang="zh-TW" sz="3200" dirty="0"/>
                  <a:t>N</a:t>
                </a:r>
                <a:endParaRPr lang="zh-TW" altLang="en-US" sz="3200" dirty="0"/>
              </a:p>
            </p:txBody>
          </p:sp>
        </p:grpSp>
        <p:grpSp>
          <p:nvGrpSpPr>
            <p:cNvPr id="8" name="群組 7"/>
            <p:cNvGrpSpPr/>
            <p:nvPr/>
          </p:nvGrpSpPr>
          <p:grpSpPr>
            <a:xfrm>
              <a:off x="1835696" y="1988840"/>
              <a:ext cx="5555704" cy="4401199"/>
              <a:chOff x="1835696" y="1988840"/>
              <a:chExt cx="5555704" cy="4401199"/>
            </a:xfrm>
          </p:grpSpPr>
          <p:sp>
            <p:nvSpPr>
              <p:cNvPr id="9" name="文字方塊 8"/>
              <p:cNvSpPr txBox="1"/>
              <p:nvPr/>
            </p:nvSpPr>
            <p:spPr>
              <a:xfrm>
                <a:off x="1835696" y="5805264"/>
                <a:ext cx="324036" cy="584775"/>
              </a:xfrm>
              <a:prstGeom prst="rect">
                <a:avLst/>
              </a:prstGeom>
              <a:noFill/>
            </p:spPr>
            <p:txBody>
              <a:bodyPr wrap="square" rtlCol="0">
                <a:spAutoFit/>
              </a:bodyPr>
              <a:lstStyle/>
              <a:p>
                <a:r>
                  <a:rPr lang="en-US" altLang="zh-TW" sz="3200" dirty="0"/>
                  <a:t>M</a:t>
                </a:r>
                <a:endParaRPr lang="zh-TW" altLang="en-US" sz="3200" dirty="0"/>
              </a:p>
            </p:txBody>
          </p:sp>
          <p:sp>
            <p:nvSpPr>
              <p:cNvPr id="10" name="矩形 9"/>
              <p:cNvSpPr/>
              <p:nvPr/>
            </p:nvSpPr>
            <p:spPr>
              <a:xfrm>
                <a:off x="3125598" y="2708920"/>
                <a:ext cx="1446402" cy="712621"/>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 name="矩形 10"/>
              <p:cNvSpPr/>
              <p:nvPr/>
            </p:nvSpPr>
            <p:spPr>
              <a:xfrm>
                <a:off x="3491880" y="3439795"/>
                <a:ext cx="2520280" cy="1789405"/>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grpSp>
            <p:nvGrpSpPr>
              <p:cNvPr id="12" name="群組 11"/>
              <p:cNvGrpSpPr/>
              <p:nvPr/>
            </p:nvGrpSpPr>
            <p:grpSpPr>
              <a:xfrm>
                <a:off x="2411760" y="1988840"/>
                <a:ext cx="1454367" cy="733425"/>
                <a:chOff x="3837712" y="2686050"/>
                <a:chExt cx="1454367" cy="1466850"/>
              </a:xfrm>
            </p:grpSpPr>
            <p:sp>
              <p:nvSpPr>
                <p:cNvPr id="20" name="矩形 19"/>
                <p:cNvSpPr/>
                <p:nvPr/>
              </p:nvSpPr>
              <p:spPr>
                <a:xfrm>
                  <a:off x="3837712" y="2708920"/>
                  <a:ext cx="1454367" cy="1440161"/>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21" name="手繪多邊形 20"/>
                <p:cNvSpPr/>
                <p:nvPr/>
              </p:nvSpPr>
              <p:spPr>
                <a:xfrm>
                  <a:off x="3838575" y="2686050"/>
                  <a:ext cx="1438275" cy="1466850"/>
                </a:xfrm>
                <a:custGeom>
                  <a:avLst/>
                  <a:gdLst>
                    <a:gd name="connsiteX0" fmla="*/ 0 w 1438275"/>
                    <a:gd name="connsiteY0" fmla="*/ 0 h 1466850"/>
                    <a:gd name="connsiteX1" fmla="*/ 733425 w 1438275"/>
                    <a:gd name="connsiteY1" fmla="*/ 9525 h 1466850"/>
                    <a:gd name="connsiteX2" fmla="*/ 1438275 w 1438275"/>
                    <a:gd name="connsiteY2" fmla="*/ 1457325 h 1466850"/>
                    <a:gd name="connsiteX3" fmla="*/ 742950 w 1438275"/>
                    <a:gd name="connsiteY3" fmla="*/ 1466850 h 1466850"/>
                    <a:gd name="connsiteX4" fmla="*/ 0 w 1438275"/>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5" h="1466850">
                      <a:moveTo>
                        <a:pt x="0" y="0"/>
                      </a:moveTo>
                      <a:lnTo>
                        <a:pt x="733425" y="9525"/>
                      </a:lnTo>
                      <a:lnTo>
                        <a:pt x="1438275" y="1457325"/>
                      </a:lnTo>
                      <a:lnTo>
                        <a:pt x="742950" y="1466850"/>
                      </a:lnTo>
                      <a:lnTo>
                        <a:pt x="0"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3" name="手繪多邊形 12"/>
              <p:cNvSpPr/>
              <p:nvPr/>
            </p:nvSpPr>
            <p:spPr>
              <a:xfrm>
                <a:off x="3133725" y="2695575"/>
                <a:ext cx="1419225" cy="742950"/>
              </a:xfrm>
              <a:custGeom>
                <a:avLst/>
                <a:gdLst>
                  <a:gd name="connsiteX0" fmla="*/ 0 w 1419225"/>
                  <a:gd name="connsiteY0" fmla="*/ 0 h 742950"/>
                  <a:gd name="connsiteX1" fmla="*/ 352425 w 1419225"/>
                  <a:gd name="connsiteY1" fmla="*/ 600075 h 742950"/>
                  <a:gd name="connsiteX2" fmla="*/ 371475 w 1419225"/>
                  <a:gd name="connsiteY2" fmla="*/ 733425 h 742950"/>
                  <a:gd name="connsiteX3" fmla="*/ 1419225 w 1419225"/>
                  <a:gd name="connsiteY3" fmla="*/ 742950 h 742950"/>
                  <a:gd name="connsiteX4" fmla="*/ 704850 w 1419225"/>
                  <a:gd name="connsiteY4" fmla="*/ 9525 h 742950"/>
                  <a:gd name="connsiteX5" fmla="*/ 0 w 1419225"/>
                  <a:gd name="connsiteY5"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9225" h="742950">
                    <a:moveTo>
                      <a:pt x="0" y="0"/>
                    </a:moveTo>
                    <a:lnTo>
                      <a:pt x="352425" y="600075"/>
                    </a:lnTo>
                    <a:lnTo>
                      <a:pt x="371475" y="733425"/>
                    </a:lnTo>
                    <a:lnTo>
                      <a:pt x="1419225" y="742950"/>
                    </a:lnTo>
                    <a:lnTo>
                      <a:pt x="704850" y="9525"/>
                    </a:lnTo>
                    <a:lnTo>
                      <a:pt x="0"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4552950" y="5229200"/>
                <a:ext cx="2827362" cy="669663"/>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5" name="手繪多邊形 14"/>
              <p:cNvSpPr/>
              <p:nvPr/>
            </p:nvSpPr>
            <p:spPr>
              <a:xfrm>
                <a:off x="3486150" y="3419475"/>
                <a:ext cx="2514600" cy="1828800"/>
              </a:xfrm>
              <a:custGeom>
                <a:avLst/>
                <a:gdLst>
                  <a:gd name="connsiteX0" fmla="*/ 9525 w 2514600"/>
                  <a:gd name="connsiteY0" fmla="*/ 0 h 1828800"/>
                  <a:gd name="connsiteX1" fmla="*/ 0 w 2514600"/>
                  <a:gd name="connsiteY1" fmla="*/ 723900 h 1828800"/>
                  <a:gd name="connsiteX2" fmla="*/ 771525 w 2514600"/>
                  <a:gd name="connsiteY2" fmla="*/ 723900 h 1828800"/>
                  <a:gd name="connsiteX3" fmla="*/ 771525 w 2514600"/>
                  <a:gd name="connsiteY3" fmla="*/ 1438275 h 1828800"/>
                  <a:gd name="connsiteX4" fmla="*/ 1076325 w 2514600"/>
                  <a:gd name="connsiteY4" fmla="*/ 1447800 h 1828800"/>
                  <a:gd name="connsiteX5" fmla="*/ 1076325 w 2514600"/>
                  <a:gd name="connsiteY5" fmla="*/ 1809750 h 1828800"/>
                  <a:gd name="connsiteX6" fmla="*/ 2514600 w 2514600"/>
                  <a:gd name="connsiteY6" fmla="*/ 1828800 h 1828800"/>
                  <a:gd name="connsiteX7" fmla="*/ 2514600 w 2514600"/>
                  <a:gd name="connsiteY7" fmla="*/ 733425 h 1828800"/>
                  <a:gd name="connsiteX8" fmla="*/ 1790700 w 2514600"/>
                  <a:gd name="connsiteY8" fmla="*/ 9525 h 1828800"/>
                  <a:gd name="connsiteX9" fmla="*/ 9525 w 2514600"/>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4600" h="1828800">
                    <a:moveTo>
                      <a:pt x="9525" y="0"/>
                    </a:moveTo>
                    <a:lnTo>
                      <a:pt x="0" y="723900"/>
                    </a:lnTo>
                    <a:lnTo>
                      <a:pt x="771525" y="723900"/>
                    </a:lnTo>
                    <a:lnTo>
                      <a:pt x="771525" y="1438275"/>
                    </a:lnTo>
                    <a:lnTo>
                      <a:pt x="1076325" y="1447800"/>
                    </a:lnTo>
                    <a:lnTo>
                      <a:pt x="1076325" y="1809750"/>
                    </a:lnTo>
                    <a:lnTo>
                      <a:pt x="2514600" y="1828800"/>
                    </a:lnTo>
                    <a:lnTo>
                      <a:pt x="2514600" y="733425"/>
                    </a:lnTo>
                    <a:lnTo>
                      <a:pt x="1790700" y="9525"/>
                    </a:lnTo>
                    <a:lnTo>
                      <a:pt x="9525"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手繪多邊形 15"/>
              <p:cNvSpPr/>
              <p:nvPr/>
            </p:nvSpPr>
            <p:spPr>
              <a:xfrm>
                <a:off x="4552950" y="5229225"/>
                <a:ext cx="2838450" cy="676275"/>
              </a:xfrm>
              <a:custGeom>
                <a:avLst/>
                <a:gdLst>
                  <a:gd name="connsiteX0" fmla="*/ 9525 w 2838450"/>
                  <a:gd name="connsiteY0" fmla="*/ 0 h 676275"/>
                  <a:gd name="connsiteX1" fmla="*/ 0 w 2838450"/>
                  <a:gd name="connsiteY1" fmla="*/ 152400 h 676275"/>
                  <a:gd name="connsiteX2" fmla="*/ 742950 w 2838450"/>
                  <a:gd name="connsiteY2" fmla="*/ 161925 h 676275"/>
                  <a:gd name="connsiteX3" fmla="*/ 742950 w 2838450"/>
                  <a:gd name="connsiteY3" fmla="*/ 657225 h 676275"/>
                  <a:gd name="connsiteX4" fmla="*/ 2838450 w 2838450"/>
                  <a:gd name="connsiteY4" fmla="*/ 676275 h 676275"/>
                  <a:gd name="connsiteX5" fmla="*/ 2333625 w 2838450"/>
                  <a:gd name="connsiteY5" fmla="*/ 0 h 676275"/>
                  <a:gd name="connsiteX6" fmla="*/ 9525 w 2838450"/>
                  <a:gd name="connsiteY6"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8450" h="676275">
                    <a:moveTo>
                      <a:pt x="9525" y="0"/>
                    </a:moveTo>
                    <a:lnTo>
                      <a:pt x="0" y="152400"/>
                    </a:lnTo>
                    <a:lnTo>
                      <a:pt x="742950" y="161925"/>
                    </a:lnTo>
                    <a:lnTo>
                      <a:pt x="742950" y="657225"/>
                    </a:lnTo>
                    <a:lnTo>
                      <a:pt x="2838450" y="676275"/>
                    </a:lnTo>
                    <a:lnTo>
                      <a:pt x="2333625" y="0"/>
                    </a:lnTo>
                    <a:lnTo>
                      <a:pt x="9525"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直線接點 16"/>
              <p:cNvCxnSpPr>
                <a:endCxn id="13" idx="4"/>
              </p:cNvCxnSpPr>
              <p:nvPr/>
            </p:nvCxnSpPr>
            <p:spPr>
              <a:xfrm flipV="1">
                <a:off x="3133725" y="2705100"/>
                <a:ext cx="704850" cy="382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a:stCxn id="15" idx="0"/>
                <a:endCxn id="13" idx="3"/>
              </p:cNvCxnSpPr>
              <p:nvPr/>
            </p:nvCxnSpPr>
            <p:spPr>
              <a:xfrm>
                <a:off x="3495675" y="3419475"/>
                <a:ext cx="1057275" cy="1905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a:stCxn id="16" idx="0"/>
              </p:cNvCxnSpPr>
              <p:nvPr/>
            </p:nvCxnSpPr>
            <p:spPr>
              <a:xfrm flipV="1">
                <a:off x="4562475" y="5229200"/>
                <a:ext cx="1404156" cy="2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214561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群組 14"/>
          <p:cNvGrpSpPr/>
          <p:nvPr/>
        </p:nvGrpSpPr>
        <p:grpSpPr>
          <a:xfrm>
            <a:off x="552724" y="1164501"/>
            <a:ext cx="7632848" cy="5373217"/>
            <a:chOff x="1835696" y="1484783"/>
            <a:chExt cx="5904656" cy="4905256"/>
          </a:xfrm>
        </p:grpSpPr>
        <p:grpSp>
          <p:nvGrpSpPr>
            <p:cNvPr id="16" name="群組 15"/>
            <p:cNvGrpSpPr/>
            <p:nvPr/>
          </p:nvGrpSpPr>
          <p:grpSpPr>
            <a:xfrm>
              <a:off x="1907704" y="1484783"/>
              <a:ext cx="5832648" cy="4414080"/>
              <a:chOff x="1511660" y="1484784"/>
              <a:chExt cx="5832648" cy="4414080"/>
            </a:xfrm>
          </p:grpSpPr>
          <p:sp>
            <p:nvSpPr>
              <p:cNvPr id="31" name="矩形 30"/>
              <p:cNvSpPr/>
              <p:nvPr/>
            </p:nvSpPr>
            <p:spPr>
              <a:xfrm>
                <a:off x="2015716" y="2010432"/>
                <a:ext cx="4968552" cy="3888432"/>
              </a:xfrm>
              <a:prstGeom prst="rect">
                <a:avLst/>
              </a:prstGeom>
              <a:no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32" name="文字方塊 31"/>
              <p:cNvSpPr txBox="1"/>
              <p:nvPr/>
            </p:nvSpPr>
            <p:spPr>
              <a:xfrm>
                <a:off x="1511660" y="1484784"/>
                <a:ext cx="324036" cy="584775"/>
              </a:xfrm>
              <a:prstGeom prst="rect">
                <a:avLst/>
              </a:prstGeom>
              <a:noFill/>
            </p:spPr>
            <p:txBody>
              <a:bodyPr wrap="square" rtlCol="0">
                <a:spAutoFit/>
              </a:bodyPr>
              <a:lstStyle/>
              <a:p>
                <a:r>
                  <a:rPr lang="en-US" altLang="zh-TW" sz="3200" dirty="0" smtClean="0"/>
                  <a:t>0</a:t>
                </a:r>
                <a:endParaRPr lang="zh-TW" altLang="en-US" sz="3200" dirty="0"/>
              </a:p>
            </p:txBody>
          </p:sp>
          <p:sp>
            <p:nvSpPr>
              <p:cNvPr id="33" name="文字方塊 32"/>
              <p:cNvSpPr txBox="1"/>
              <p:nvPr/>
            </p:nvSpPr>
            <p:spPr>
              <a:xfrm>
                <a:off x="7020272" y="1484784"/>
                <a:ext cx="324036" cy="584775"/>
              </a:xfrm>
              <a:prstGeom prst="rect">
                <a:avLst/>
              </a:prstGeom>
              <a:noFill/>
            </p:spPr>
            <p:txBody>
              <a:bodyPr wrap="square" rtlCol="0">
                <a:spAutoFit/>
              </a:bodyPr>
              <a:lstStyle/>
              <a:p>
                <a:r>
                  <a:rPr lang="en-US" altLang="zh-TW" sz="3200" dirty="0"/>
                  <a:t>N</a:t>
                </a:r>
                <a:endParaRPr lang="zh-TW" altLang="en-US" sz="3200" dirty="0"/>
              </a:p>
            </p:txBody>
          </p:sp>
        </p:grpSp>
        <p:grpSp>
          <p:nvGrpSpPr>
            <p:cNvPr id="17" name="群組 16"/>
            <p:cNvGrpSpPr/>
            <p:nvPr/>
          </p:nvGrpSpPr>
          <p:grpSpPr>
            <a:xfrm>
              <a:off x="1835696" y="1988840"/>
              <a:ext cx="5555704" cy="4401199"/>
              <a:chOff x="1835696" y="1988840"/>
              <a:chExt cx="5555704" cy="4401199"/>
            </a:xfrm>
          </p:grpSpPr>
          <p:sp>
            <p:nvSpPr>
              <p:cNvPr id="18" name="文字方塊 17"/>
              <p:cNvSpPr txBox="1"/>
              <p:nvPr/>
            </p:nvSpPr>
            <p:spPr>
              <a:xfrm>
                <a:off x="1835696" y="5805264"/>
                <a:ext cx="324036" cy="584775"/>
              </a:xfrm>
              <a:prstGeom prst="rect">
                <a:avLst/>
              </a:prstGeom>
              <a:noFill/>
            </p:spPr>
            <p:txBody>
              <a:bodyPr wrap="square" rtlCol="0">
                <a:spAutoFit/>
              </a:bodyPr>
              <a:lstStyle/>
              <a:p>
                <a:r>
                  <a:rPr lang="en-US" altLang="zh-TW" sz="3200" dirty="0"/>
                  <a:t>M</a:t>
                </a:r>
                <a:endParaRPr lang="zh-TW" altLang="en-US" sz="3200" dirty="0"/>
              </a:p>
            </p:txBody>
          </p:sp>
          <p:sp>
            <p:nvSpPr>
              <p:cNvPr id="19" name="矩形 18"/>
              <p:cNvSpPr/>
              <p:nvPr/>
            </p:nvSpPr>
            <p:spPr>
              <a:xfrm>
                <a:off x="3125598" y="2708920"/>
                <a:ext cx="1446402" cy="712621"/>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20" name="矩形 19"/>
              <p:cNvSpPr/>
              <p:nvPr/>
            </p:nvSpPr>
            <p:spPr>
              <a:xfrm>
                <a:off x="3491880" y="3439795"/>
                <a:ext cx="2520280" cy="1789405"/>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grpSp>
            <p:nvGrpSpPr>
              <p:cNvPr id="21" name="群組 20"/>
              <p:cNvGrpSpPr/>
              <p:nvPr/>
            </p:nvGrpSpPr>
            <p:grpSpPr>
              <a:xfrm>
                <a:off x="2411760" y="1988840"/>
                <a:ext cx="1454367" cy="733425"/>
                <a:chOff x="3837712" y="2686050"/>
                <a:chExt cx="1454367" cy="1466850"/>
              </a:xfrm>
            </p:grpSpPr>
            <p:sp>
              <p:nvSpPr>
                <p:cNvPr id="29" name="矩形 28"/>
                <p:cNvSpPr/>
                <p:nvPr/>
              </p:nvSpPr>
              <p:spPr>
                <a:xfrm>
                  <a:off x="3837712" y="2708920"/>
                  <a:ext cx="1454367" cy="1440161"/>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0" name="手繪多邊形 29"/>
                <p:cNvSpPr/>
                <p:nvPr/>
              </p:nvSpPr>
              <p:spPr>
                <a:xfrm>
                  <a:off x="3838575" y="2686050"/>
                  <a:ext cx="1438275" cy="1466850"/>
                </a:xfrm>
                <a:custGeom>
                  <a:avLst/>
                  <a:gdLst>
                    <a:gd name="connsiteX0" fmla="*/ 0 w 1438275"/>
                    <a:gd name="connsiteY0" fmla="*/ 0 h 1466850"/>
                    <a:gd name="connsiteX1" fmla="*/ 733425 w 1438275"/>
                    <a:gd name="connsiteY1" fmla="*/ 9525 h 1466850"/>
                    <a:gd name="connsiteX2" fmla="*/ 1438275 w 1438275"/>
                    <a:gd name="connsiteY2" fmla="*/ 1457325 h 1466850"/>
                    <a:gd name="connsiteX3" fmla="*/ 742950 w 1438275"/>
                    <a:gd name="connsiteY3" fmla="*/ 1466850 h 1466850"/>
                    <a:gd name="connsiteX4" fmla="*/ 0 w 1438275"/>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5" h="1466850">
                      <a:moveTo>
                        <a:pt x="0" y="0"/>
                      </a:moveTo>
                      <a:lnTo>
                        <a:pt x="733425" y="9525"/>
                      </a:lnTo>
                      <a:lnTo>
                        <a:pt x="1438275" y="1457325"/>
                      </a:lnTo>
                      <a:lnTo>
                        <a:pt x="742950" y="1466850"/>
                      </a:lnTo>
                      <a:lnTo>
                        <a:pt x="0"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2" name="手繪多邊形 21"/>
              <p:cNvSpPr/>
              <p:nvPr/>
            </p:nvSpPr>
            <p:spPr>
              <a:xfrm>
                <a:off x="3133725" y="2695575"/>
                <a:ext cx="1419225" cy="742950"/>
              </a:xfrm>
              <a:custGeom>
                <a:avLst/>
                <a:gdLst>
                  <a:gd name="connsiteX0" fmla="*/ 0 w 1419225"/>
                  <a:gd name="connsiteY0" fmla="*/ 0 h 742950"/>
                  <a:gd name="connsiteX1" fmla="*/ 352425 w 1419225"/>
                  <a:gd name="connsiteY1" fmla="*/ 600075 h 742950"/>
                  <a:gd name="connsiteX2" fmla="*/ 371475 w 1419225"/>
                  <a:gd name="connsiteY2" fmla="*/ 733425 h 742950"/>
                  <a:gd name="connsiteX3" fmla="*/ 1419225 w 1419225"/>
                  <a:gd name="connsiteY3" fmla="*/ 742950 h 742950"/>
                  <a:gd name="connsiteX4" fmla="*/ 704850 w 1419225"/>
                  <a:gd name="connsiteY4" fmla="*/ 9525 h 742950"/>
                  <a:gd name="connsiteX5" fmla="*/ 0 w 1419225"/>
                  <a:gd name="connsiteY5"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9225" h="742950">
                    <a:moveTo>
                      <a:pt x="0" y="0"/>
                    </a:moveTo>
                    <a:lnTo>
                      <a:pt x="352425" y="600075"/>
                    </a:lnTo>
                    <a:lnTo>
                      <a:pt x="371475" y="733425"/>
                    </a:lnTo>
                    <a:lnTo>
                      <a:pt x="1419225" y="742950"/>
                    </a:lnTo>
                    <a:lnTo>
                      <a:pt x="704850" y="9525"/>
                    </a:lnTo>
                    <a:lnTo>
                      <a:pt x="0"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4552950" y="5229200"/>
                <a:ext cx="2827362" cy="669663"/>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24" name="手繪多邊形 23"/>
              <p:cNvSpPr/>
              <p:nvPr/>
            </p:nvSpPr>
            <p:spPr>
              <a:xfrm>
                <a:off x="3486150" y="3419475"/>
                <a:ext cx="2514600" cy="1828800"/>
              </a:xfrm>
              <a:custGeom>
                <a:avLst/>
                <a:gdLst>
                  <a:gd name="connsiteX0" fmla="*/ 9525 w 2514600"/>
                  <a:gd name="connsiteY0" fmla="*/ 0 h 1828800"/>
                  <a:gd name="connsiteX1" fmla="*/ 0 w 2514600"/>
                  <a:gd name="connsiteY1" fmla="*/ 723900 h 1828800"/>
                  <a:gd name="connsiteX2" fmla="*/ 771525 w 2514600"/>
                  <a:gd name="connsiteY2" fmla="*/ 723900 h 1828800"/>
                  <a:gd name="connsiteX3" fmla="*/ 771525 w 2514600"/>
                  <a:gd name="connsiteY3" fmla="*/ 1438275 h 1828800"/>
                  <a:gd name="connsiteX4" fmla="*/ 1076325 w 2514600"/>
                  <a:gd name="connsiteY4" fmla="*/ 1447800 h 1828800"/>
                  <a:gd name="connsiteX5" fmla="*/ 1076325 w 2514600"/>
                  <a:gd name="connsiteY5" fmla="*/ 1809750 h 1828800"/>
                  <a:gd name="connsiteX6" fmla="*/ 2514600 w 2514600"/>
                  <a:gd name="connsiteY6" fmla="*/ 1828800 h 1828800"/>
                  <a:gd name="connsiteX7" fmla="*/ 2514600 w 2514600"/>
                  <a:gd name="connsiteY7" fmla="*/ 733425 h 1828800"/>
                  <a:gd name="connsiteX8" fmla="*/ 1790700 w 2514600"/>
                  <a:gd name="connsiteY8" fmla="*/ 9525 h 1828800"/>
                  <a:gd name="connsiteX9" fmla="*/ 9525 w 2514600"/>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4600" h="1828800">
                    <a:moveTo>
                      <a:pt x="9525" y="0"/>
                    </a:moveTo>
                    <a:lnTo>
                      <a:pt x="0" y="723900"/>
                    </a:lnTo>
                    <a:lnTo>
                      <a:pt x="771525" y="723900"/>
                    </a:lnTo>
                    <a:lnTo>
                      <a:pt x="771525" y="1438275"/>
                    </a:lnTo>
                    <a:lnTo>
                      <a:pt x="1076325" y="1447800"/>
                    </a:lnTo>
                    <a:lnTo>
                      <a:pt x="1076325" y="1809750"/>
                    </a:lnTo>
                    <a:lnTo>
                      <a:pt x="2514600" y="1828800"/>
                    </a:lnTo>
                    <a:lnTo>
                      <a:pt x="2514600" y="733425"/>
                    </a:lnTo>
                    <a:lnTo>
                      <a:pt x="1790700" y="9525"/>
                    </a:lnTo>
                    <a:lnTo>
                      <a:pt x="9525"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手繪多邊形 24"/>
              <p:cNvSpPr/>
              <p:nvPr/>
            </p:nvSpPr>
            <p:spPr>
              <a:xfrm>
                <a:off x="4552950" y="5229225"/>
                <a:ext cx="2838450" cy="676275"/>
              </a:xfrm>
              <a:custGeom>
                <a:avLst/>
                <a:gdLst>
                  <a:gd name="connsiteX0" fmla="*/ 9525 w 2838450"/>
                  <a:gd name="connsiteY0" fmla="*/ 0 h 676275"/>
                  <a:gd name="connsiteX1" fmla="*/ 0 w 2838450"/>
                  <a:gd name="connsiteY1" fmla="*/ 152400 h 676275"/>
                  <a:gd name="connsiteX2" fmla="*/ 742950 w 2838450"/>
                  <a:gd name="connsiteY2" fmla="*/ 161925 h 676275"/>
                  <a:gd name="connsiteX3" fmla="*/ 742950 w 2838450"/>
                  <a:gd name="connsiteY3" fmla="*/ 657225 h 676275"/>
                  <a:gd name="connsiteX4" fmla="*/ 2838450 w 2838450"/>
                  <a:gd name="connsiteY4" fmla="*/ 676275 h 676275"/>
                  <a:gd name="connsiteX5" fmla="*/ 2333625 w 2838450"/>
                  <a:gd name="connsiteY5" fmla="*/ 0 h 676275"/>
                  <a:gd name="connsiteX6" fmla="*/ 9525 w 2838450"/>
                  <a:gd name="connsiteY6"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8450" h="676275">
                    <a:moveTo>
                      <a:pt x="9525" y="0"/>
                    </a:moveTo>
                    <a:lnTo>
                      <a:pt x="0" y="152400"/>
                    </a:lnTo>
                    <a:lnTo>
                      <a:pt x="742950" y="161925"/>
                    </a:lnTo>
                    <a:lnTo>
                      <a:pt x="742950" y="657225"/>
                    </a:lnTo>
                    <a:lnTo>
                      <a:pt x="2838450" y="676275"/>
                    </a:lnTo>
                    <a:lnTo>
                      <a:pt x="2333625" y="0"/>
                    </a:lnTo>
                    <a:lnTo>
                      <a:pt x="9525"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a:endCxn id="22" idx="4"/>
              </p:cNvCxnSpPr>
              <p:nvPr/>
            </p:nvCxnSpPr>
            <p:spPr>
              <a:xfrm flipV="1">
                <a:off x="3133725" y="2705100"/>
                <a:ext cx="704850" cy="382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a:stCxn id="24" idx="0"/>
                <a:endCxn id="22" idx="3"/>
              </p:cNvCxnSpPr>
              <p:nvPr/>
            </p:nvCxnSpPr>
            <p:spPr>
              <a:xfrm>
                <a:off x="3495675" y="3419475"/>
                <a:ext cx="1057275" cy="1905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a:stCxn id="25" idx="0"/>
              </p:cNvCxnSpPr>
              <p:nvPr/>
            </p:nvCxnSpPr>
            <p:spPr>
              <a:xfrm flipV="1">
                <a:off x="4562475" y="5229200"/>
                <a:ext cx="1404156" cy="2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標題 1"/>
          <p:cNvSpPr>
            <a:spLocks noGrp="1"/>
          </p:cNvSpPr>
          <p:nvPr>
            <p:ph type="title"/>
          </p:nvPr>
        </p:nvSpPr>
        <p:spPr/>
        <p:txBody>
          <a:bodyPr/>
          <a:lstStyle/>
          <a:p>
            <a:r>
              <a:rPr lang="en-US" altLang="zh-TW" b="1" dirty="0"/>
              <a:t>Computation within a region</a:t>
            </a:r>
            <a:endParaRPr lang="zh-TW" altLang="en-US" dirty="0"/>
          </a:p>
        </p:txBody>
      </p:sp>
      <p:sp>
        <p:nvSpPr>
          <p:cNvPr id="6" name="矩形 5"/>
          <p:cNvSpPr/>
          <p:nvPr/>
        </p:nvSpPr>
        <p:spPr>
          <a:xfrm>
            <a:off x="1259632" y="1700808"/>
            <a:ext cx="1008112" cy="144016"/>
          </a:xfrm>
          <a:prstGeom prst="rect">
            <a:avLst/>
          </a:prstGeom>
          <a:solidFill>
            <a:srgbClr val="FF0000">
              <a:alpha val="5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5400" b="1" dirty="0"/>
          </a:p>
        </p:txBody>
      </p:sp>
      <p:sp>
        <p:nvSpPr>
          <p:cNvPr id="7" name="矩形 6"/>
          <p:cNvSpPr/>
          <p:nvPr/>
        </p:nvSpPr>
        <p:spPr>
          <a:xfrm>
            <a:off x="1259632" y="1700808"/>
            <a:ext cx="144016"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403648" y="1700808"/>
            <a:ext cx="144016"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547664" y="1700808"/>
            <a:ext cx="144016"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1691680" y="1700808"/>
            <a:ext cx="144016"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1835696" y="1700808"/>
            <a:ext cx="144016"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1979712" y="1700808"/>
            <a:ext cx="144016"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2123728" y="1700808"/>
            <a:ext cx="144016"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p:cNvSpPr>
            <a:spLocks noGrp="1"/>
          </p:cNvSpPr>
          <p:nvPr>
            <p:ph type="sldNum" sz="quarter" idx="15"/>
          </p:nvPr>
        </p:nvSpPr>
        <p:spPr/>
        <p:txBody>
          <a:bodyPr/>
          <a:lstStyle/>
          <a:p>
            <a:fld id="{DD6866B0-8155-4327-A208-A0391C6B85F1}" type="slidenum">
              <a:rPr lang="zh-TW" altLang="en-US" smtClean="0"/>
              <a:t>48</a:t>
            </a:fld>
            <a:endParaRPr lang="zh-TW" altLang="en-US"/>
          </a:p>
        </p:txBody>
      </p:sp>
      <p:grpSp>
        <p:nvGrpSpPr>
          <p:cNvPr id="2048" name="群組 2047"/>
          <p:cNvGrpSpPr/>
          <p:nvPr/>
        </p:nvGrpSpPr>
        <p:grpSpPr>
          <a:xfrm>
            <a:off x="4985149" y="1683176"/>
            <a:ext cx="4080006" cy="2602902"/>
            <a:chOff x="4985149" y="1683176"/>
            <a:chExt cx="4080006" cy="2602902"/>
          </a:xfrm>
        </p:grpSpPr>
        <p:sp>
          <p:nvSpPr>
            <p:cNvPr id="5" name="雲朵形圖說文字 4"/>
            <p:cNvSpPr/>
            <p:nvPr/>
          </p:nvSpPr>
          <p:spPr>
            <a:xfrm>
              <a:off x="4985149" y="1683176"/>
              <a:ext cx="4080006" cy="2602902"/>
            </a:xfrm>
            <a:prstGeom prst="cloudCallout">
              <a:avLst>
                <a:gd name="adj1" fmla="val -110778"/>
                <a:gd name="adj2" fmla="val -4623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4" name="文字方塊 13"/>
                <p:cNvSpPr txBox="1"/>
                <p:nvPr/>
              </p:nvSpPr>
              <p:spPr>
                <a:xfrm>
                  <a:off x="5436096" y="2361654"/>
                  <a:ext cx="3600400" cy="9233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TW" b="1" i="1" smtClean="0">
                            <a:solidFill>
                              <a:schemeClr val="bg1"/>
                            </a:solidFill>
                            <a:latin typeface="Cambria Math"/>
                          </a:rPr>
                          <m:t>𝑰</m:t>
                        </m:r>
                        <m:r>
                          <a:rPr lang="en-US" altLang="zh-TW" b="1" i="1" smtClean="0">
                            <a:solidFill>
                              <a:schemeClr val="bg1"/>
                            </a:solidFill>
                            <a:latin typeface="Cambria Math"/>
                          </a:rPr>
                          <m:t> ←</m:t>
                        </m:r>
                        <m:r>
                          <a:rPr lang="en-US" altLang="zh-TW" b="1" i="1" smtClean="0">
                            <a:solidFill>
                              <a:schemeClr val="bg1"/>
                            </a:solidFill>
                            <a:latin typeface="Cambria Math"/>
                            <a:ea typeface="Cambria Math"/>
                          </a:rPr>
                          <m:t>𝒆𝒎𝒑𝒕𝒚</m:t>
                        </m:r>
                      </m:oMath>
                    </m:oMathPara>
                  </a14:m>
                  <a:endParaRPr lang="en-US" altLang="zh-TW" b="1" dirty="0" smtClean="0">
                    <a:solidFill>
                      <a:schemeClr val="bg1"/>
                    </a:solidFill>
                    <a:ea typeface="Cambria Math"/>
                  </a:endParaRPr>
                </a:p>
                <a:p>
                  <a:pPr/>
                  <a14:m>
                    <m:oMathPara xmlns:m="http://schemas.openxmlformats.org/officeDocument/2006/math">
                      <m:oMathParaPr>
                        <m:jc m:val="left"/>
                      </m:oMathParaPr>
                      <m:oMath xmlns:m="http://schemas.openxmlformats.org/officeDocument/2006/math">
                        <m:sSub>
                          <m:sSubPr>
                            <m:ctrlPr>
                              <a:rPr lang="en-US" altLang="zh-TW" b="1" i="1" smtClean="0">
                                <a:solidFill>
                                  <a:schemeClr val="bg1"/>
                                </a:solidFill>
                                <a:latin typeface="Cambria Math"/>
                              </a:rPr>
                            </m:ctrlPr>
                          </m:sSubPr>
                          <m:e>
                            <m:r>
                              <a:rPr lang="en-US" altLang="zh-TW" b="1" i="1" smtClean="0">
                                <a:solidFill>
                                  <a:schemeClr val="bg1"/>
                                </a:solidFill>
                                <a:latin typeface="Cambria Math"/>
                              </a:rPr>
                              <m:t>𝒊</m:t>
                            </m:r>
                          </m:e>
                          <m:sub>
                            <m:r>
                              <a:rPr lang="en-US" altLang="zh-TW" b="1" i="1" smtClean="0">
                                <a:solidFill>
                                  <a:schemeClr val="bg1"/>
                                </a:solidFill>
                                <a:latin typeface="Cambria Math"/>
                              </a:rPr>
                              <m:t>𝟎</m:t>
                            </m:r>
                          </m:sub>
                        </m:sSub>
                        <m:r>
                          <a:rPr lang="en-US" altLang="zh-TW" b="1" i="1" smtClean="0">
                            <a:solidFill>
                              <a:schemeClr val="bg1"/>
                            </a:solidFill>
                            <a:latin typeface="Cambria Math"/>
                          </a:rPr>
                          <m:t> </m:t>
                        </m:r>
                        <m:r>
                          <a:rPr lang="en-US" altLang="zh-TW" b="1" i="1" smtClean="0">
                            <a:solidFill>
                              <a:schemeClr val="bg1"/>
                            </a:solidFill>
                            <a:latin typeface="Cambria Math"/>
                            <a:ea typeface="Cambria Math"/>
                          </a:rPr>
                          <m:t>←</m:t>
                        </m:r>
                        <m:r>
                          <a:rPr lang="en-US" altLang="zh-TW" b="1" i="1" smtClean="0">
                            <a:solidFill>
                              <a:schemeClr val="bg1"/>
                            </a:solidFill>
                            <a:latin typeface="Cambria Math"/>
                            <a:ea typeface="Cambria Math"/>
                          </a:rPr>
                          <m:t>𝟎</m:t>
                        </m:r>
                      </m:oMath>
                    </m:oMathPara>
                  </a14:m>
                  <a:endParaRPr lang="en-US" altLang="zh-TW" b="1" dirty="0" smtClean="0">
                    <a:solidFill>
                      <a:schemeClr val="bg1"/>
                    </a:solidFill>
                  </a:endParaRPr>
                </a:p>
                <a:p>
                  <a:pPr/>
                  <a14:m>
                    <m:oMathPara xmlns:m="http://schemas.openxmlformats.org/officeDocument/2006/math">
                      <m:oMathParaPr>
                        <m:jc m:val="left"/>
                      </m:oMathParaPr>
                      <m:oMath xmlns:m="http://schemas.openxmlformats.org/officeDocument/2006/math">
                        <m:r>
                          <a:rPr lang="en-US" altLang="zh-TW" b="1" i="1" smtClean="0">
                            <a:solidFill>
                              <a:schemeClr val="bg1"/>
                            </a:solidFill>
                            <a:latin typeface="Cambria Math"/>
                          </a:rPr>
                          <m:t>𝒔𝒖𝒎𝒘𝒊𝒅𝒕𝒉𝒔</m:t>
                        </m:r>
                        <m:r>
                          <a:rPr lang="en-US" altLang="zh-TW" b="1" i="1" smtClean="0">
                            <a:solidFill>
                              <a:schemeClr val="bg1"/>
                            </a:solidFill>
                            <a:latin typeface="Cambria Math"/>
                            <a:ea typeface="Cambria Math"/>
                          </a:rPr>
                          <m:t>←</m:t>
                        </m:r>
                        <m:r>
                          <a:rPr lang="en-US" altLang="zh-TW" b="1" i="1" smtClean="0">
                            <a:solidFill>
                              <a:schemeClr val="bg1"/>
                            </a:solidFill>
                            <a:latin typeface="Cambria Math"/>
                            <a:ea typeface="Cambria Math"/>
                          </a:rPr>
                          <m:t>𝑹</m:t>
                        </m:r>
                        <m:d>
                          <m:dPr>
                            <m:begChr m:val="["/>
                            <m:endChr m:val="]"/>
                            <m:ctrlPr>
                              <a:rPr lang="en-US" altLang="zh-TW" b="1" i="1" smtClean="0">
                                <a:solidFill>
                                  <a:schemeClr val="bg1"/>
                                </a:solidFill>
                                <a:latin typeface="Cambria Math"/>
                                <a:ea typeface="Cambria Math"/>
                              </a:rPr>
                            </m:ctrlPr>
                          </m:dPr>
                          <m:e>
                            <m:r>
                              <a:rPr lang="en-US" altLang="zh-TW" b="1" i="1" smtClean="0">
                                <a:solidFill>
                                  <a:schemeClr val="bg1"/>
                                </a:solidFill>
                                <a:latin typeface="Cambria Math"/>
                                <a:ea typeface="Cambria Math"/>
                              </a:rPr>
                              <m:t>𝟎</m:t>
                            </m:r>
                          </m:e>
                        </m:d>
                        <m:r>
                          <a:rPr lang="en-US" altLang="zh-TW" b="1" i="1" smtClean="0">
                            <a:solidFill>
                              <a:schemeClr val="bg1"/>
                            </a:solidFill>
                            <a:latin typeface="Cambria Math"/>
                            <a:ea typeface="Cambria Math"/>
                          </a:rPr>
                          <m:t>−</m:t>
                        </m:r>
                        <m:r>
                          <a:rPr lang="en-US" altLang="zh-TW" b="1" i="1" smtClean="0">
                            <a:solidFill>
                              <a:schemeClr val="bg1"/>
                            </a:solidFill>
                            <a:latin typeface="Cambria Math"/>
                            <a:ea typeface="Cambria Math"/>
                          </a:rPr>
                          <m:t>𝑳</m:t>
                        </m:r>
                        <m:d>
                          <m:dPr>
                            <m:begChr m:val="["/>
                            <m:endChr m:val="]"/>
                            <m:ctrlPr>
                              <a:rPr lang="en-US" altLang="zh-TW" b="1" i="1" smtClean="0">
                                <a:solidFill>
                                  <a:schemeClr val="bg1"/>
                                </a:solidFill>
                                <a:latin typeface="Cambria Math"/>
                                <a:ea typeface="Cambria Math"/>
                              </a:rPr>
                            </m:ctrlPr>
                          </m:dPr>
                          <m:e>
                            <m:r>
                              <a:rPr lang="en-US" altLang="zh-TW" b="1" i="1" smtClean="0">
                                <a:solidFill>
                                  <a:schemeClr val="bg1"/>
                                </a:solidFill>
                                <a:latin typeface="Cambria Math"/>
                                <a:ea typeface="Cambria Math"/>
                              </a:rPr>
                              <m:t>𝟎</m:t>
                            </m:r>
                          </m:e>
                        </m:d>
                        <m:r>
                          <a:rPr lang="en-US" altLang="zh-TW" b="1" i="1" smtClean="0">
                            <a:solidFill>
                              <a:schemeClr val="bg1"/>
                            </a:solidFill>
                            <a:latin typeface="Cambria Math"/>
                            <a:ea typeface="Cambria Math"/>
                          </a:rPr>
                          <m:t>+</m:t>
                        </m:r>
                        <m:r>
                          <a:rPr lang="en-US" altLang="zh-TW" b="1" i="1" smtClean="0">
                            <a:solidFill>
                              <a:schemeClr val="bg1"/>
                            </a:solidFill>
                            <a:latin typeface="Cambria Math"/>
                            <a:ea typeface="Cambria Math"/>
                          </a:rPr>
                          <m:t>𝟏</m:t>
                        </m:r>
                      </m:oMath>
                    </m:oMathPara>
                  </a14:m>
                  <a:endParaRPr lang="en-US" altLang="zh-TW" b="1" dirty="0" smtClean="0">
                    <a:solidFill>
                      <a:schemeClr val="bg1"/>
                    </a:solidFill>
                  </a:endParaRPr>
                </a:p>
              </p:txBody>
            </p:sp>
          </mc:Choice>
          <mc:Fallback xmlns="">
            <p:sp>
              <p:nvSpPr>
                <p:cNvPr id="14" name="文字方塊 13"/>
                <p:cNvSpPr txBox="1">
                  <a:spLocks noRot="1" noChangeAspect="1" noMove="1" noResize="1" noEditPoints="1" noAdjustHandles="1" noChangeArrowheads="1" noChangeShapeType="1" noTextEdit="1"/>
                </p:cNvSpPr>
                <p:nvPr/>
              </p:nvSpPr>
              <p:spPr>
                <a:xfrm>
                  <a:off x="5436096" y="2361654"/>
                  <a:ext cx="3600400" cy="923330"/>
                </a:xfrm>
                <a:prstGeom prst="rect">
                  <a:avLst/>
                </a:prstGeom>
                <a:blipFill rotWithShape="1">
                  <a:blip r:embed="rId2"/>
                  <a:stretch>
                    <a:fillRect/>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379368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
                                        </p:tgtEl>
                                        <p:attrNameLst>
                                          <p:attrName>style.visibility</p:attrName>
                                        </p:attrNameLst>
                                      </p:cBhvr>
                                      <p:to>
                                        <p:strVal val="visible"/>
                                      </p:to>
                                    </p:set>
                                    <p:anim calcmode="lin" valueType="num">
                                      <p:cBhvr additive="base">
                                        <p:cTn id="7" dur="500" fill="hold"/>
                                        <p:tgtEl>
                                          <p:spTgt spid="2048"/>
                                        </p:tgtEl>
                                        <p:attrNameLst>
                                          <p:attrName>ppt_x</p:attrName>
                                        </p:attrNameLst>
                                      </p:cBhvr>
                                      <p:tavLst>
                                        <p:tav tm="0">
                                          <p:val>
                                            <p:strVal val="#ppt_x"/>
                                          </p:val>
                                        </p:tav>
                                        <p:tav tm="100000">
                                          <p:val>
                                            <p:strVal val="#ppt_x"/>
                                          </p:val>
                                        </p:tav>
                                      </p:tavLst>
                                    </p:anim>
                                    <p:anim calcmode="lin" valueType="num">
                                      <p:cBhvr additive="base">
                                        <p:cTn id="8" dur="500" fill="hold"/>
                                        <p:tgtEl>
                                          <p:spTgt spid="20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Computation within a region</a:t>
            </a:r>
            <a:endParaRPr lang="zh-TW" altLang="en-US" dirty="0"/>
          </a:p>
        </p:txBody>
      </p:sp>
      <p:sp>
        <p:nvSpPr>
          <p:cNvPr id="3" name="內容版面配置區 2"/>
          <p:cNvSpPr>
            <a:spLocks noGrp="1"/>
          </p:cNvSpPr>
          <p:nvPr>
            <p:ph idx="1"/>
          </p:nvPr>
        </p:nvSpPr>
        <p:spPr/>
        <p:txBody>
          <a:bodyPr/>
          <a:lstStyle/>
          <a:p>
            <a:r>
              <a:rPr lang="en-US" altLang="zh-TW" dirty="0" smtClean="0"/>
              <a:t>assume that L[0] = 0 ≤ R[0], L[M] ≤ N = R[M], and L and R are</a:t>
            </a:r>
            <a:r>
              <a:rPr lang="zh-TW" altLang="en-US" dirty="0" smtClean="0"/>
              <a:t> </a:t>
            </a:r>
            <a:r>
              <a:rPr lang="en-US" altLang="zh-TW" dirty="0" smtClean="0"/>
              <a:t>monotonic in the sense that, e.g., L[</a:t>
            </a:r>
            <a:r>
              <a:rPr lang="en-US" altLang="zh-TW" dirty="0" err="1" smtClean="0"/>
              <a:t>i</a:t>
            </a:r>
            <a:r>
              <a:rPr lang="en-US" altLang="zh-TW" dirty="0" smtClean="0"/>
              <a:t> − 1] ≤ L[</a:t>
            </a:r>
            <a:r>
              <a:rPr lang="en-US" altLang="zh-TW" dirty="0" err="1" smtClean="0"/>
              <a:t>i</a:t>
            </a:r>
            <a:r>
              <a:rPr lang="en-US" altLang="zh-TW" dirty="0" smtClean="0"/>
              <a:t>] for 1 ≤ </a:t>
            </a:r>
            <a:r>
              <a:rPr lang="en-US" altLang="zh-TW" dirty="0" err="1" smtClean="0"/>
              <a:t>i</a:t>
            </a:r>
            <a:r>
              <a:rPr lang="en-US" altLang="zh-TW" dirty="0" smtClean="0"/>
              <a:t> ≤ M.</a:t>
            </a:r>
            <a:br>
              <a:rPr lang="en-US" altLang="zh-TW" dirty="0" smtClean="0"/>
            </a:br>
            <a:endParaRPr lang="zh-TW" altLang="en-US" dirty="0"/>
          </a:p>
        </p:txBody>
      </p:sp>
      <p:sp>
        <p:nvSpPr>
          <p:cNvPr id="6" name="文字方塊 5"/>
          <p:cNvSpPr txBox="1"/>
          <p:nvPr/>
        </p:nvSpPr>
        <p:spPr>
          <a:xfrm>
            <a:off x="1907704" y="6084585"/>
            <a:ext cx="432048" cy="584775"/>
          </a:xfrm>
          <a:prstGeom prst="rect">
            <a:avLst/>
          </a:prstGeom>
          <a:noFill/>
        </p:spPr>
        <p:txBody>
          <a:bodyPr wrap="square" rtlCol="0">
            <a:spAutoFit/>
          </a:bodyPr>
          <a:lstStyle/>
          <a:p>
            <a:r>
              <a:rPr lang="en-US" altLang="zh-TW" sz="3200" b="1" dirty="0" smtClean="0"/>
              <a:t>M</a:t>
            </a:r>
            <a:endParaRPr lang="zh-TW" altLang="en-US" sz="3200" b="1" dirty="0"/>
          </a:p>
        </p:txBody>
      </p:sp>
      <p:sp>
        <p:nvSpPr>
          <p:cNvPr id="7" name="文字方塊 6"/>
          <p:cNvSpPr txBox="1"/>
          <p:nvPr/>
        </p:nvSpPr>
        <p:spPr>
          <a:xfrm>
            <a:off x="6804248" y="3132257"/>
            <a:ext cx="504056" cy="584775"/>
          </a:xfrm>
          <a:prstGeom prst="rect">
            <a:avLst/>
          </a:prstGeom>
          <a:noFill/>
        </p:spPr>
        <p:txBody>
          <a:bodyPr wrap="square" rtlCol="0">
            <a:spAutoFit/>
          </a:bodyPr>
          <a:lstStyle/>
          <a:p>
            <a:r>
              <a:rPr lang="en-US" altLang="zh-TW" sz="3200" b="1" dirty="0" smtClean="0"/>
              <a:t>N</a:t>
            </a:r>
            <a:endParaRPr lang="zh-TW" altLang="en-US" b="1" dirty="0"/>
          </a:p>
        </p:txBody>
      </p:sp>
      <p:sp>
        <p:nvSpPr>
          <p:cNvPr id="4" name="投影片編號版面配置區 3"/>
          <p:cNvSpPr>
            <a:spLocks noGrp="1"/>
          </p:cNvSpPr>
          <p:nvPr>
            <p:ph type="sldNum" sz="quarter" idx="15"/>
          </p:nvPr>
        </p:nvSpPr>
        <p:spPr/>
        <p:txBody>
          <a:bodyPr/>
          <a:lstStyle/>
          <a:p>
            <a:fld id="{DD6866B0-8155-4327-A208-A0391C6B85F1}" type="slidenum">
              <a:rPr lang="zh-TW" altLang="en-US" smtClean="0"/>
              <a:t>49</a:t>
            </a:fld>
            <a:endParaRPr lang="zh-TW" altLang="en-US"/>
          </a:p>
        </p:txBody>
      </p:sp>
      <p:grpSp>
        <p:nvGrpSpPr>
          <p:cNvPr id="8" name="群組 7"/>
          <p:cNvGrpSpPr/>
          <p:nvPr/>
        </p:nvGrpSpPr>
        <p:grpSpPr>
          <a:xfrm>
            <a:off x="2483768" y="3573016"/>
            <a:ext cx="4248472" cy="2556504"/>
            <a:chOff x="2411760" y="3492056"/>
            <a:chExt cx="1880035" cy="803394"/>
          </a:xfrm>
        </p:grpSpPr>
        <p:sp>
          <p:nvSpPr>
            <p:cNvPr id="9" name="矩形 8"/>
            <p:cNvSpPr/>
            <p:nvPr/>
          </p:nvSpPr>
          <p:spPr>
            <a:xfrm>
              <a:off x="2411760" y="3501008"/>
              <a:ext cx="1880035" cy="788776"/>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 name="手繪多邊形 9"/>
            <p:cNvSpPr/>
            <p:nvPr/>
          </p:nvSpPr>
          <p:spPr>
            <a:xfrm>
              <a:off x="2411760" y="3492056"/>
              <a:ext cx="1859233" cy="803394"/>
            </a:xfrm>
            <a:custGeom>
              <a:avLst/>
              <a:gdLst>
                <a:gd name="connsiteX0" fmla="*/ 0 w 1438275"/>
                <a:gd name="connsiteY0" fmla="*/ 0 h 1466850"/>
                <a:gd name="connsiteX1" fmla="*/ 733425 w 1438275"/>
                <a:gd name="connsiteY1" fmla="*/ 9525 h 1466850"/>
                <a:gd name="connsiteX2" fmla="*/ 1438275 w 1438275"/>
                <a:gd name="connsiteY2" fmla="*/ 1457325 h 1466850"/>
                <a:gd name="connsiteX3" fmla="*/ 742950 w 1438275"/>
                <a:gd name="connsiteY3" fmla="*/ 1466850 h 1466850"/>
                <a:gd name="connsiteX4" fmla="*/ 0 w 1438275"/>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5" h="1466850">
                  <a:moveTo>
                    <a:pt x="0" y="0"/>
                  </a:moveTo>
                  <a:lnTo>
                    <a:pt x="733425" y="9525"/>
                  </a:lnTo>
                  <a:lnTo>
                    <a:pt x="1438275" y="1457325"/>
                  </a:lnTo>
                  <a:lnTo>
                    <a:pt x="742950" y="1466850"/>
                  </a:lnTo>
                  <a:lnTo>
                    <a:pt x="0"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648958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Introduction</a:t>
            </a:r>
            <a:endParaRPr lang="zh-TW" altLang="en-US" b="1" dirty="0"/>
          </a:p>
        </p:txBody>
      </p:sp>
      <p:sp>
        <p:nvSpPr>
          <p:cNvPr id="3" name="內容版面配置區 2"/>
          <p:cNvSpPr>
            <a:spLocks noGrp="1"/>
          </p:cNvSpPr>
          <p:nvPr>
            <p:ph sz="quarter" idx="1"/>
          </p:nvPr>
        </p:nvSpPr>
        <p:spPr>
          <a:xfrm>
            <a:off x="457200" y="1600200"/>
            <a:ext cx="8229600" cy="4853136"/>
          </a:xfrm>
        </p:spPr>
        <p:txBody>
          <a:bodyPr>
            <a:normAutofit/>
          </a:bodyPr>
          <a:lstStyle/>
          <a:p>
            <a:r>
              <a:rPr lang="en-US" altLang="zh-TW" dirty="0" smtClean="0"/>
              <a:t>Within a single alignment of 2 DNA/protein sequences..</a:t>
            </a:r>
          </a:p>
          <a:p>
            <a:pPr lvl="1"/>
            <a:r>
              <a:rPr lang="en-US" altLang="zh-TW" dirty="0"/>
              <a:t>The optimal path does not necessarily yield the best equivalence of residues assessed by structural or functional </a:t>
            </a:r>
            <a:r>
              <a:rPr lang="en-US" altLang="zh-TW" dirty="0" smtClean="0"/>
              <a:t>criteria</a:t>
            </a:r>
          </a:p>
          <a:p>
            <a:pPr lvl="1"/>
            <a:r>
              <a:rPr lang="en-US" altLang="zh-TW" dirty="0" smtClean="0"/>
              <a:t>Some regions may be more conserved than others</a:t>
            </a:r>
          </a:p>
          <a:p>
            <a:pPr lvl="2"/>
            <a:r>
              <a:rPr lang="en-US" altLang="zh-TW" dirty="0" smtClean="0"/>
              <a:t>May reveal a region that possesses an important function</a:t>
            </a:r>
          </a:p>
          <a:p>
            <a:pPr lvl="2"/>
            <a:endParaRPr lang="en-US" altLang="zh-TW" dirty="0" smtClean="0"/>
          </a:p>
          <a:p>
            <a:r>
              <a:rPr lang="en-US" altLang="zh-TW" dirty="0"/>
              <a:t>An automatic process is needed to compute the conservation degree along the alignments</a:t>
            </a:r>
            <a:endParaRPr lang="zh-TW" altLang="en-US" dirty="0"/>
          </a:p>
        </p:txBody>
      </p:sp>
      <p:sp>
        <p:nvSpPr>
          <p:cNvPr id="6" name="投影片編號版面配置區 5"/>
          <p:cNvSpPr>
            <a:spLocks noGrp="1"/>
          </p:cNvSpPr>
          <p:nvPr>
            <p:ph type="sldNum" sz="quarter" idx="15"/>
          </p:nvPr>
        </p:nvSpPr>
        <p:spPr/>
        <p:txBody>
          <a:bodyPr/>
          <a:lstStyle/>
          <a:p>
            <a:fld id="{DD6866B0-8155-4327-A208-A0391C6B85F1}" type="slidenum">
              <a:rPr lang="zh-TW" altLang="en-US" smtClean="0"/>
              <a:t>5</a:t>
            </a:fld>
            <a:endParaRPr lang="zh-TW" altLang="en-US"/>
          </a:p>
        </p:txBody>
      </p:sp>
    </p:spTree>
    <p:extLst>
      <p:ext uri="{BB962C8B-B14F-4D97-AF65-F5344CB8AC3E}">
        <p14:creationId xmlns:p14="http://schemas.microsoft.com/office/powerpoint/2010/main" val="18235208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群組 14"/>
          <p:cNvGrpSpPr/>
          <p:nvPr/>
        </p:nvGrpSpPr>
        <p:grpSpPr>
          <a:xfrm>
            <a:off x="467544" y="1224135"/>
            <a:ext cx="7632848" cy="5373217"/>
            <a:chOff x="1835696" y="1484783"/>
            <a:chExt cx="5904656" cy="4905256"/>
          </a:xfrm>
        </p:grpSpPr>
        <p:grpSp>
          <p:nvGrpSpPr>
            <p:cNvPr id="16" name="群組 15"/>
            <p:cNvGrpSpPr/>
            <p:nvPr/>
          </p:nvGrpSpPr>
          <p:grpSpPr>
            <a:xfrm>
              <a:off x="1907704" y="1484783"/>
              <a:ext cx="5832648" cy="4414080"/>
              <a:chOff x="1511660" y="1484784"/>
              <a:chExt cx="5832648" cy="4414080"/>
            </a:xfrm>
          </p:grpSpPr>
          <p:sp>
            <p:nvSpPr>
              <p:cNvPr id="33" name="矩形 32"/>
              <p:cNvSpPr/>
              <p:nvPr/>
            </p:nvSpPr>
            <p:spPr>
              <a:xfrm>
                <a:off x="2015716" y="2010432"/>
                <a:ext cx="4968552" cy="3888432"/>
              </a:xfrm>
              <a:prstGeom prst="rect">
                <a:avLst/>
              </a:prstGeom>
              <a:no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34" name="文字方塊 33"/>
              <p:cNvSpPr txBox="1"/>
              <p:nvPr/>
            </p:nvSpPr>
            <p:spPr>
              <a:xfrm>
                <a:off x="1511660" y="1484784"/>
                <a:ext cx="324036" cy="584775"/>
              </a:xfrm>
              <a:prstGeom prst="rect">
                <a:avLst/>
              </a:prstGeom>
              <a:noFill/>
            </p:spPr>
            <p:txBody>
              <a:bodyPr wrap="square" rtlCol="0">
                <a:spAutoFit/>
              </a:bodyPr>
              <a:lstStyle/>
              <a:p>
                <a:r>
                  <a:rPr lang="en-US" altLang="zh-TW" sz="3200" dirty="0" smtClean="0"/>
                  <a:t>0</a:t>
                </a:r>
                <a:endParaRPr lang="zh-TW" altLang="en-US" sz="3200" dirty="0"/>
              </a:p>
            </p:txBody>
          </p:sp>
          <p:sp>
            <p:nvSpPr>
              <p:cNvPr id="35" name="文字方塊 34"/>
              <p:cNvSpPr txBox="1"/>
              <p:nvPr/>
            </p:nvSpPr>
            <p:spPr>
              <a:xfrm>
                <a:off x="7020272" y="1484784"/>
                <a:ext cx="324036" cy="584775"/>
              </a:xfrm>
              <a:prstGeom prst="rect">
                <a:avLst/>
              </a:prstGeom>
              <a:noFill/>
            </p:spPr>
            <p:txBody>
              <a:bodyPr wrap="square" rtlCol="0">
                <a:spAutoFit/>
              </a:bodyPr>
              <a:lstStyle/>
              <a:p>
                <a:r>
                  <a:rPr lang="en-US" altLang="zh-TW" sz="3200" dirty="0"/>
                  <a:t>N</a:t>
                </a:r>
                <a:endParaRPr lang="zh-TW" altLang="en-US" sz="3200" dirty="0"/>
              </a:p>
            </p:txBody>
          </p:sp>
        </p:grpSp>
        <p:grpSp>
          <p:nvGrpSpPr>
            <p:cNvPr id="19" name="群組 18"/>
            <p:cNvGrpSpPr/>
            <p:nvPr/>
          </p:nvGrpSpPr>
          <p:grpSpPr>
            <a:xfrm>
              <a:off x="1835696" y="1988840"/>
              <a:ext cx="5555704" cy="4401199"/>
              <a:chOff x="1835696" y="1988840"/>
              <a:chExt cx="5555704" cy="4401199"/>
            </a:xfrm>
          </p:grpSpPr>
          <p:sp>
            <p:nvSpPr>
              <p:cNvPr id="20" name="文字方塊 19"/>
              <p:cNvSpPr txBox="1"/>
              <p:nvPr/>
            </p:nvSpPr>
            <p:spPr>
              <a:xfrm>
                <a:off x="1835696" y="5805264"/>
                <a:ext cx="324036" cy="584775"/>
              </a:xfrm>
              <a:prstGeom prst="rect">
                <a:avLst/>
              </a:prstGeom>
              <a:noFill/>
            </p:spPr>
            <p:txBody>
              <a:bodyPr wrap="square" rtlCol="0">
                <a:spAutoFit/>
              </a:bodyPr>
              <a:lstStyle/>
              <a:p>
                <a:r>
                  <a:rPr lang="en-US" altLang="zh-TW" sz="3200" dirty="0"/>
                  <a:t>M</a:t>
                </a:r>
                <a:endParaRPr lang="zh-TW" altLang="en-US" sz="3200" dirty="0"/>
              </a:p>
            </p:txBody>
          </p:sp>
          <p:sp>
            <p:nvSpPr>
              <p:cNvPr id="21" name="矩形 20"/>
              <p:cNvSpPr/>
              <p:nvPr/>
            </p:nvSpPr>
            <p:spPr>
              <a:xfrm>
                <a:off x="3125598" y="2708920"/>
                <a:ext cx="1446402" cy="712621"/>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22" name="矩形 21"/>
              <p:cNvSpPr/>
              <p:nvPr/>
            </p:nvSpPr>
            <p:spPr>
              <a:xfrm>
                <a:off x="3491880" y="3439795"/>
                <a:ext cx="2520280" cy="1789405"/>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grpSp>
            <p:nvGrpSpPr>
              <p:cNvPr id="23" name="群組 22"/>
              <p:cNvGrpSpPr/>
              <p:nvPr/>
            </p:nvGrpSpPr>
            <p:grpSpPr>
              <a:xfrm>
                <a:off x="2411760" y="1988840"/>
                <a:ext cx="1454367" cy="733425"/>
                <a:chOff x="3837712" y="2686050"/>
                <a:chExt cx="1454367" cy="1466850"/>
              </a:xfrm>
            </p:grpSpPr>
            <p:sp>
              <p:nvSpPr>
                <p:cNvPr id="31" name="矩形 30"/>
                <p:cNvSpPr/>
                <p:nvPr/>
              </p:nvSpPr>
              <p:spPr>
                <a:xfrm>
                  <a:off x="3837712" y="2708920"/>
                  <a:ext cx="1454367" cy="1440161"/>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2" name="手繪多邊形 31"/>
                <p:cNvSpPr/>
                <p:nvPr/>
              </p:nvSpPr>
              <p:spPr>
                <a:xfrm>
                  <a:off x="3838575" y="2686050"/>
                  <a:ext cx="1438275" cy="1466850"/>
                </a:xfrm>
                <a:custGeom>
                  <a:avLst/>
                  <a:gdLst>
                    <a:gd name="connsiteX0" fmla="*/ 0 w 1438275"/>
                    <a:gd name="connsiteY0" fmla="*/ 0 h 1466850"/>
                    <a:gd name="connsiteX1" fmla="*/ 733425 w 1438275"/>
                    <a:gd name="connsiteY1" fmla="*/ 9525 h 1466850"/>
                    <a:gd name="connsiteX2" fmla="*/ 1438275 w 1438275"/>
                    <a:gd name="connsiteY2" fmla="*/ 1457325 h 1466850"/>
                    <a:gd name="connsiteX3" fmla="*/ 742950 w 1438275"/>
                    <a:gd name="connsiteY3" fmla="*/ 1466850 h 1466850"/>
                    <a:gd name="connsiteX4" fmla="*/ 0 w 1438275"/>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5" h="1466850">
                      <a:moveTo>
                        <a:pt x="0" y="0"/>
                      </a:moveTo>
                      <a:lnTo>
                        <a:pt x="733425" y="9525"/>
                      </a:lnTo>
                      <a:lnTo>
                        <a:pt x="1438275" y="1457325"/>
                      </a:lnTo>
                      <a:lnTo>
                        <a:pt x="742950" y="1466850"/>
                      </a:lnTo>
                      <a:lnTo>
                        <a:pt x="0"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4" name="手繪多邊形 23"/>
              <p:cNvSpPr/>
              <p:nvPr/>
            </p:nvSpPr>
            <p:spPr>
              <a:xfrm>
                <a:off x="3133725" y="2695575"/>
                <a:ext cx="1419225" cy="742950"/>
              </a:xfrm>
              <a:custGeom>
                <a:avLst/>
                <a:gdLst>
                  <a:gd name="connsiteX0" fmla="*/ 0 w 1419225"/>
                  <a:gd name="connsiteY0" fmla="*/ 0 h 742950"/>
                  <a:gd name="connsiteX1" fmla="*/ 352425 w 1419225"/>
                  <a:gd name="connsiteY1" fmla="*/ 600075 h 742950"/>
                  <a:gd name="connsiteX2" fmla="*/ 371475 w 1419225"/>
                  <a:gd name="connsiteY2" fmla="*/ 733425 h 742950"/>
                  <a:gd name="connsiteX3" fmla="*/ 1419225 w 1419225"/>
                  <a:gd name="connsiteY3" fmla="*/ 742950 h 742950"/>
                  <a:gd name="connsiteX4" fmla="*/ 704850 w 1419225"/>
                  <a:gd name="connsiteY4" fmla="*/ 9525 h 742950"/>
                  <a:gd name="connsiteX5" fmla="*/ 0 w 1419225"/>
                  <a:gd name="connsiteY5"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9225" h="742950">
                    <a:moveTo>
                      <a:pt x="0" y="0"/>
                    </a:moveTo>
                    <a:lnTo>
                      <a:pt x="352425" y="600075"/>
                    </a:lnTo>
                    <a:lnTo>
                      <a:pt x="371475" y="733425"/>
                    </a:lnTo>
                    <a:lnTo>
                      <a:pt x="1419225" y="742950"/>
                    </a:lnTo>
                    <a:lnTo>
                      <a:pt x="704850" y="9525"/>
                    </a:lnTo>
                    <a:lnTo>
                      <a:pt x="0"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4552950" y="5229200"/>
                <a:ext cx="2827362" cy="669663"/>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26" name="手繪多邊形 25"/>
              <p:cNvSpPr/>
              <p:nvPr/>
            </p:nvSpPr>
            <p:spPr>
              <a:xfrm>
                <a:off x="3486150" y="3419475"/>
                <a:ext cx="2514600" cy="1828800"/>
              </a:xfrm>
              <a:custGeom>
                <a:avLst/>
                <a:gdLst>
                  <a:gd name="connsiteX0" fmla="*/ 9525 w 2514600"/>
                  <a:gd name="connsiteY0" fmla="*/ 0 h 1828800"/>
                  <a:gd name="connsiteX1" fmla="*/ 0 w 2514600"/>
                  <a:gd name="connsiteY1" fmla="*/ 723900 h 1828800"/>
                  <a:gd name="connsiteX2" fmla="*/ 771525 w 2514600"/>
                  <a:gd name="connsiteY2" fmla="*/ 723900 h 1828800"/>
                  <a:gd name="connsiteX3" fmla="*/ 771525 w 2514600"/>
                  <a:gd name="connsiteY3" fmla="*/ 1438275 h 1828800"/>
                  <a:gd name="connsiteX4" fmla="*/ 1076325 w 2514600"/>
                  <a:gd name="connsiteY4" fmla="*/ 1447800 h 1828800"/>
                  <a:gd name="connsiteX5" fmla="*/ 1076325 w 2514600"/>
                  <a:gd name="connsiteY5" fmla="*/ 1809750 h 1828800"/>
                  <a:gd name="connsiteX6" fmla="*/ 2514600 w 2514600"/>
                  <a:gd name="connsiteY6" fmla="*/ 1828800 h 1828800"/>
                  <a:gd name="connsiteX7" fmla="*/ 2514600 w 2514600"/>
                  <a:gd name="connsiteY7" fmla="*/ 733425 h 1828800"/>
                  <a:gd name="connsiteX8" fmla="*/ 1790700 w 2514600"/>
                  <a:gd name="connsiteY8" fmla="*/ 9525 h 1828800"/>
                  <a:gd name="connsiteX9" fmla="*/ 9525 w 2514600"/>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4600" h="1828800">
                    <a:moveTo>
                      <a:pt x="9525" y="0"/>
                    </a:moveTo>
                    <a:lnTo>
                      <a:pt x="0" y="723900"/>
                    </a:lnTo>
                    <a:lnTo>
                      <a:pt x="771525" y="723900"/>
                    </a:lnTo>
                    <a:lnTo>
                      <a:pt x="771525" y="1438275"/>
                    </a:lnTo>
                    <a:lnTo>
                      <a:pt x="1076325" y="1447800"/>
                    </a:lnTo>
                    <a:lnTo>
                      <a:pt x="1076325" y="1809750"/>
                    </a:lnTo>
                    <a:lnTo>
                      <a:pt x="2514600" y="1828800"/>
                    </a:lnTo>
                    <a:lnTo>
                      <a:pt x="2514600" y="733425"/>
                    </a:lnTo>
                    <a:lnTo>
                      <a:pt x="1790700" y="9525"/>
                    </a:lnTo>
                    <a:lnTo>
                      <a:pt x="9525"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手繪多邊形 26"/>
              <p:cNvSpPr/>
              <p:nvPr/>
            </p:nvSpPr>
            <p:spPr>
              <a:xfrm>
                <a:off x="4552950" y="5229225"/>
                <a:ext cx="2838450" cy="676275"/>
              </a:xfrm>
              <a:custGeom>
                <a:avLst/>
                <a:gdLst>
                  <a:gd name="connsiteX0" fmla="*/ 9525 w 2838450"/>
                  <a:gd name="connsiteY0" fmla="*/ 0 h 676275"/>
                  <a:gd name="connsiteX1" fmla="*/ 0 w 2838450"/>
                  <a:gd name="connsiteY1" fmla="*/ 152400 h 676275"/>
                  <a:gd name="connsiteX2" fmla="*/ 742950 w 2838450"/>
                  <a:gd name="connsiteY2" fmla="*/ 161925 h 676275"/>
                  <a:gd name="connsiteX3" fmla="*/ 742950 w 2838450"/>
                  <a:gd name="connsiteY3" fmla="*/ 657225 h 676275"/>
                  <a:gd name="connsiteX4" fmla="*/ 2838450 w 2838450"/>
                  <a:gd name="connsiteY4" fmla="*/ 676275 h 676275"/>
                  <a:gd name="connsiteX5" fmla="*/ 2333625 w 2838450"/>
                  <a:gd name="connsiteY5" fmla="*/ 0 h 676275"/>
                  <a:gd name="connsiteX6" fmla="*/ 9525 w 2838450"/>
                  <a:gd name="connsiteY6"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8450" h="676275">
                    <a:moveTo>
                      <a:pt x="9525" y="0"/>
                    </a:moveTo>
                    <a:lnTo>
                      <a:pt x="0" y="152400"/>
                    </a:lnTo>
                    <a:lnTo>
                      <a:pt x="742950" y="161925"/>
                    </a:lnTo>
                    <a:lnTo>
                      <a:pt x="742950" y="657225"/>
                    </a:lnTo>
                    <a:lnTo>
                      <a:pt x="2838450" y="676275"/>
                    </a:lnTo>
                    <a:lnTo>
                      <a:pt x="2333625" y="0"/>
                    </a:lnTo>
                    <a:lnTo>
                      <a:pt x="9525"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8" name="直線接點 27"/>
              <p:cNvCxnSpPr>
                <a:endCxn id="24" idx="4"/>
              </p:cNvCxnSpPr>
              <p:nvPr/>
            </p:nvCxnSpPr>
            <p:spPr>
              <a:xfrm flipV="1">
                <a:off x="3133725" y="2705100"/>
                <a:ext cx="704850" cy="382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a:stCxn id="26" idx="0"/>
                <a:endCxn id="24" idx="3"/>
              </p:cNvCxnSpPr>
              <p:nvPr/>
            </p:nvCxnSpPr>
            <p:spPr>
              <a:xfrm>
                <a:off x="3495675" y="3419475"/>
                <a:ext cx="1057275" cy="1905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a:stCxn id="27" idx="0"/>
              </p:cNvCxnSpPr>
              <p:nvPr/>
            </p:nvCxnSpPr>
            <p:spPr>
              <a:xfrm flipV="1">
                <a:off x="4562475" y="5229200"/>
                <a:ext cx="1404156" cy="2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標題 1"/>
          <p:cNvSpPr>
            <a:spLocks noGrp="1"/>
          </p:cNvSpPr>
          <p:nvPr>
            <p:ph type="title"/>
          </p:nvPr>
        </p:nvSpPr>
        <p:spPr/>
        <p:txBody>
          <a:bodyPr/>
          <a:lstStyle/>
          <a:p>
            <a:r>
              <a:rPr lang="en-US" altLang="zh-TW" b="1" dirty="0"/>
              <a:t>Computation within a region</a:t>
            </a:r>
            <a:endParaRPr lang="zh-TW" altLang="en-US" dirty="0"/>
          </a:p>
        </p:txBody>
      </p:sp>
      <p:sp>
        <p:nvSpPr>
          <p:cNvPr id="7" name="矩形 6"/>
          <p:cNvSpPr/>
          <p:nvPr/>
        </p:nvSpPr>
        <p:spPr>
          <a:xfrm>
            <a:off x="1126866" y="1720682"/>
            <a:ext cx="1008112" cy="144016"/>
          </a:xfrm>
          <a:prstGeom prst="rect">
            <a:avLst/>
          </a:prstGeom>
          <a:solidFill>
            <a:srgbClr val="FF0000">
              <a:alpha val="7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5400" b="1" dirty="0"/>
          </a:p>
        </p:txBody>
      </p:sp>
      <p:sp>
        <p:nvSpPr>
          <p:cNvPr id="8" name="矩形 7"/>
          <p:cNvSpPr/>
          <p:nvPr/>
        </p:nvSpPr>
        <p:spPr>
          <a:xfrm>
            <a:off x="1475656" y="1962418"/>
            <a:ext cx="1008112" cy="144016"/>
          </a:xfrm>
          <a:prstGeom prst="rect">
            <a:avLst/>
          </a:prstGeom>
          <a:solidFill>
            <a:srgbClr val="FF0000">
              <a:alpha val="7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5400" b="1" dirty="0"/>
          </a:p>
        </p:txBody>
      </p:sp>
      <p:sp>
        <p:nvSpPr>
          <p:cNvPr id="9" name="文字方塊 8"/>
          <p:cNvSpPr txBox="1"/>
          <p:nvPr/>
        </p:nvSpPr>
        <p:spPr>
          <a:xfrm>
            <a:off x="2555776" y="1753652"/>
            <a:ext cx="792088" cy="523220"/>
          </a:xfrm>
          <a:prstGeom prst="rect">
            <a:avLst/>
          </a:prstGeom>
          <a:noFill/>
        </p:spPr>
        <p:txBody>
          <a:bodyPr wrap="square" rtlCol="0">
            <a:spAutoFit/>
          </a:bodyPr>
          <a:lstStyle/>
          <a:p>
            <a:r>
              <a:rPr lang="en-US" altLang="zh-TW" sz="2800" b="1" dirty="0" err="1">
                <a:solidFill>
                  <a:srgbClr val="FF0000"/>
                </a:solidFill>
              </a:rPr>
              <a:t>i</a:t>
            </a:r>
            <a:r>
              <a:rPr lang="en-US" altLang="zh-TW" sz="2800" b="1" dirty="0" smtClean="0">
                <a:solidFill>
                  <a:srgbClr val="FF0000"/>
                </a:solidFill>
              </a:rPr>
              <a:t>=1</a:t>
            </a:r>
            <a:endParaRPr lang="zh-TW" altLang="en-US" sz="2800" b="1" dirty="0">
              <a:solidFill>
                <a:srgbClr val="FF0000"/>
              </a:solidFill>
            </a:endParaRPr>
          </a:p>
        </p:txBody>
      </p:sp>
      <p:sp>
        <p:nvSpPr>
          <p:cNvPr id="3" name="投影片編號版面配置區 2"/>
          <p:cNvSpPr>
            <a:spLocks noGrp="1"/>
          </p:cNvSpPr>
          <p:nvPr>
            <p:ph type="sldNum" sz="quarter" idx="15"/>
          </p:nvPr>
        </p:nvSpPr>
        <p:spPr/>
        <p:txBody>
          <a:bodyPr/>
          <a:lstStyle/>
          <a:p>
            <a:fld id="{DD6866B0-8155-4327-A208-A0391C6B85F1}" type="slidenum">
              <a:rPr lang="zh-TW" altLang="en-US" smtClean="0"/>
              <a:t>50</a:t>
            </a:fld>
            <a:endParaRPr lang="zh-TW" altLang="en-US"/>
          </a:p>
        </p:txBody>
      </p:sp>
      <p:grpSp>
        <p:nvGrpSpPr>
          <p:cNvPr id="10" name="群組 9"/>
          <p:cNvGrpSpPr/>
          <p:nvPr/>
        </p:nvGrpSpPr>
        <p:grpSpPr>
          <a:xfrm>
            <a:off x="1763688" y="3068960"/>
            <a:ext cx="7254821" cy="3677281"/>
            <a:chOff x="1853683" y="3208103"/>
            <a:chExt cx="7254821" cy="3677281"/>
          </a:xfrm>
        </p:grpSpPr>
        <p:sp>
          <p:nvSpPr>
            <p:cNvPr id="6" name="雲朵形圖說文字 5"/>
            <p:cNvSpPr/>
            <p:nvPr/>
          </p:nvSpPr>
          <p:spPr>
            <a:xfrm>
              <a:off x="1853683" y="3208103"/>
              <a:ext cx="7254821" cy="3677281"/>
            </a:xfrm>
            <a:prstGeom prst="cloudCallout">
              <a:avLst>
                <a:gd name="adj1" fmla="val -27788"/>
                <a:gd name="adj2" fmla="val -6899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5" name="文字方塊 4"/>
                <p:cNvSpPr txBox="1"/>
                <p:nvPr/>
              </p:nvSpPr>
              <p:spPr>
                <a:xfrm>
                  <a:off x="2714638" y="3868013"/>
                  <a:ext cx="6393866" cy="258532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altLang="zh-TW" b="1" i="1" smtClean="0">
                            <a:solidFill>
                              <a:schemeClr val="bg1"/>
                            </a:solidFill>
                            <a:latin typeface="Cambria Math"/>
                          </a:rPr>
                          <m:t>𝒇𝒐𝒓</m:t>
                        </m:r>
                        <m:r>
                          <a:rPr lang="en-US" altLang="zh-TW" b="0" i="1" smtClean="0">
                            <a:solidFill>
                              <a:schemeClr val="bg1"/>
                            </a:solidFill>
                            <a:latin typeface="Cambria Math"/>
                          </a:rPr>
                          <m:t> </m:t>
                        </m:r>
                        <m:r>
                          <a:rPr lang="en-US" altLang="zh-TW" b="0" i="1" smtClean="0">
                            <a:solidFill>
                              <a:schemeClr val="bg1"/>
                            </a:solidFill>
                            <a:latin typeface="Cambria Math"/>
                          </a:rPr>
                          <m:t>𝑖</m:t>
                        </m:r>
                        <m:r>
                          <a:rPr lang="en-US" altLang="zh-TW" b="0" i="1" smtClean="0">
                            <a:solidFill>
                              <a:schemeClr val="bg1"/>
                            </a:solidFill>
                            <a:latin typeface="Cambria Math"/>
                          </a:rPr>
                          <m:t> ←1 </m:t>
                        </m:r>
                        <m:r>
                          <a:rPr lang="en-US" altLang="zh-TW" b="1" i="1" smtClean="0">
                            <a:solidFill>
                              <a:schemeClr val="bg1"/>
                            </a:solidFill>
                            <a:latin typeface="Cambria Math"/>
                            <a:ea typeface="Cambria Math"/>
                          </a:rPr>
                          <m:t>𝒕𝒐</m:t>
                        </m:r>
                        <m:r>
                          <a:rPr lang="en-US" altLang="zh-TW" b="0" i="1" smtClean="0">
                            <a:solidFill>
                              <a:schemeClr val="bg1"/>
                            </a:solidFill>
                            <a:latin typeface="Cambria Math"/>
                            <a:ea typeface="Cambria Math"/>
                          </a:rPr>
                          <m:t> </m:t>
                        </m:r>
                        <m:r>
                          <a:rPr lang="en-US" altLang="zh-TW" b="0" i="1" smtClean="0">
                            <a:solidFill>
                              <a:schemeClr val="bg1"/>
                            </a:solidFill>
                            <a:latin typeface="Cambria Math"/>
                            <a:ea typeface="Cambria Math"/>
                          </a:rPr>
                          <m:t>𝑀</m:t>
                        </m:r>
                        <m:r>
                          <a:rPr lang="en-US" altLang="zh-TW" b="0" i="1" smtClean="0">
                            <a:solidFill>
                              <a:schemeClr val="bg1"/>
                            </a:solidFill>
                            <a:latin typeface="Cambria Math"/>
                            <a:ea typeface="Cambria Math"/>
                          </a:rPr>
                          <m:t> </m:t>
                        </m:r>
                        <m:r>
                          <a:rPr lang="en-US" altLang="zh-TW" b="1" i="1" smtClean="0">
                            <a:solidFill>
                              <a:schemeClr val="bg1"/>
                            </a:solidFill>
                            <a:latin typeface="Cambria Math"/>
                            <a:ea typeface="Cambria Math"/>
                          </a:rPr>
                          <m:t>𝒅𝒐</m:t>
                        </m:r>
                      </m:oMath>
                    </m:oMathPara>
                  </a14:m>
                  <a:endParaRPr lang="en-US" altLang="zh-TW" b="1" dirty="0" smtClean="0">
                    <a:solidFill>
                      <a:schemeClr val="bg1"/>
                    </a:solidFill>
                  </a:endParaRPr>
                </a:p>
                <a:p>
                  <a:pPr/>
                  <a14:m>
                    <m:oMathPara xmlns:m="http://schemas.openxmlformats.org/officeDocument/2006/math">
                      <m:oMathParaPr>
                        <m:jc m:val="left"/>
                      </m:oMathParaPr>
                      <m:oMath xmlns:m="http://schemas.openxmlformats.org/officeDocument/2006/math">
                        <m:r>
                          <a:rPr lang="en-US" altLang="zh-TW" b="0" i="1" smtClean="0">
                            <a:solidFill>
                              <a:schemeClr val="bg1"/>
                            </a:solidFill>
                            <a:latin typeface="Cambria Math"/>
                          </a:rPr>
                          <m:t>    { </m:t>
                        </m:r>
                        <m:r>
                          <a:rPr lang="en-US" altLang="zh-TW" b="0" i="1" smtClean="0">
                            <a:solidFill>
                              <a:schemeClr val="bg1"/>
                            </a:solidFill>
                            <a:latin typeface="Cambria Math"/>
                          </a:rPr>
                          <m:t>𝑤𝑖𝑑𝑡h</m:t>
                        </m:r>
                        <m:r>
                          <a:rPr lang="en-US" altLang="zh-TW" b="0" i="1" smtClean="0">
                            <a:solidFill>
                              <a:schemeClr val="bg1"/>
                            </a:solidFill>
                            <a:latin typeface="Cambria Math"/>
                          </a:rPr>
                          <m:t> ←</m:t>
                        </m:r>
                        <m:r>
                          <a:rPr lang="en-US" altLang="zh-TW" b="0" i="1" smtClean="0">
                            <a:solidFill>
                              <a:schemeClr val="bg1"/>
                            </a:solidFill>
                            <a:latin typeface="Cambria Math"/>
                            <a:ea typeface="Cambria Math"/>
                          </a:rPr>
                          <m:t>𝑅</m:t>
                        </m:r>
                        <m:d>
                          <m:dPr>
                            <m:begChr m:val="["/>
                            <m:endChr m:val="]"/>
                            <m:ctrlPr>
                              <a:rPr lang="en-US" altLang="zh-TW" i="1" smtClean="0">
                                <a:solidFill>
                                  <a:schemeClr val="bg1"/>
                                </a:solidFill>
                                <a:latin typeface="Cambria Math"/>
                                <a:ea typeface="Cambria Math"/>
                              </a:rPr>
                            </m:ctrlPr>
                          </m:dPr>
                          <m:e>
                            <m:r>
                              <a:rPr lang="en-US" altLang="zh-TW" b="0" i="1" smtClean="0">
                                <a:solidFill>
                                  <a:schemeClr val="bg1"/>
                                </a:solidFill>
                                <a:latin typeface="Cambria Math"/>
                                <a:ea typeface="Cambria Math"/>
                              </a:rPr>
                              <m:t>𝑖</m:t>
                            </m:r>
                          </m:e>
                        </m:d>
                        <m:r>
                          <a:rPr lang="en-US" altLang="zh-TW" b="0" i="1" smtClean="0">
                            <a:solidFill>
                              <a:schemeClr val="bg1"/>
                            </a:solidFill>
                            <a:latin typeface="Cambria Math"/>
                            <a:ea typeface="Cambria Math"/>
                          </a:rPr>
                          <m:t>−</m:t>
                        </m:r>
                        <m:r>
                          <a:rPr lang="en-US" altLang="zh-TW" b="0" i="1" smtClean="0">
                            <a:solidFill>
                              <a:schemeClr val="bg1"/>
                            </a:solidFill>
                            <a:latin typeface="Cambria Math"/>
                            <a:ea typeface="Cambria Math"/>
                          </a:rPr>
                          <m:t>𝐿</m:t>
                        </m:r>
                        <m:d>
                          <m:dPr>
                            <m:begChr m:val="["/>
                            <m:endChr m:val="]"/>
                            <m:ctrlPr>
                              <a:rPr lang="en-US" altLang="zh-TW" i="1" smtClean="0">
                                <a:solidFill>
                                  <a:schemeClr val="bg1"/>
                                </a:solidFill>
                                <a:latin typeface="Cambria Math"/>
                                <a:ea typeface="Cambria Math"/>
                              </a:rPr>
                            </m:ctrlPr>
                          </m:dPr>
                          <m:e>
                            <m:r>
                              <a:rPr lang="en-US" altLang="zh-TW" b="0" i="1" smtClean="0">
                                <a:solidFill>
                                  <a:schemeClr val="bg1"/>
                                </a:solidFill>
                                <a:latin typeface="Cambria Math"/>
                                <a:ea typeface="Cambria Math"/>
                              </a:rPr>
                              <m:t>𝑖</m:t>
                            </m:r>
                          </m:e>
                        </m:d>
                        <m:r>
                          <a:rPr lang="en-US" altLang="zh-TW" b="0" i="1" smtClean="0">
                            <a:solidFill>
                              <a:schemeClr val="bg1"/>
                            </a:solidFill>
                            <a:latin typeface="Cambria Math"/>
                            <a:ea typeface="Cambria Math"/>
                          </a:rPr>
                          <m:t>+1</m:t>
                        </m:r>
                      </m:oMath>
                    </m:oMathPara>
                  </a14:m>
                  <a:endParaRPr lang="en-US" altLang="zh-TW" dirty="0" smtClean="0">
                    <a:solidFill>
                      <a:schemeClr val="bg1"/>
                    </a:solidFill>
                  </a:endParaRPr>
                </a:p>
                <a:p>
                  <a:r>
                    <a:rPr lang="en-US" altLang="zh-TW" dirty="0">
                      <a:solidFill>
                        <a:schemeClr val="bg1"/>
                      </a:solidFill>
                    </a:rPr>
                    <a:t> </a:t>
                  </a:r>
                  <a:r>
                    <a:rPr lang="en-US" altLang="zh-TW" dirty="0" smtClean="0">
                      <a:solidFill>
                        <a:schemeClr val="bg1"/>
                      </a:solidFill>
                    </a:rPr>
                    <a:t>     </a:t>
                  </a:r>
                  <a14:m>
                    <m:oMath xmlns:m="http://schemas.openxmlformats.org/officeDocument/2006/math">
                      <m:r>
                        <a:rPr lang="en-US" altLang="zh-TW" b="0" i="1" smtClean="0">
                          <a:solidFill>
                            <a:schemeClr val="bg1"/>
                          </a:solidFill>
                          <a:latin typeface="Cambria Math"/>
                        </a:rPr>
                        <m:t>𝑠𝑢𝑚𝑤𝑖𝑑𝑡h𝑠</m:t>
                      </m:r>
                      <m:r>
                        <a:rPr lang="en-US" altLang="zh-TW" b="0" i="1" smtClean="0">
                          <a:solidFill>
                            <a:schemeClr val="bg1"/>
                          </a:solidFill>
                          <a:latin typeface="Cambria Math"/>
                        </a:rPr>
                        <m:t> ←</m:t>
                      </m:r>
                      <m:r>
                        <a:rPr lang="en-US" altLang="zh-TW" b="0" i="1" smtClean="0">
                          <a:solidFill>
                            <a:schemeClr val="bg1"/>
                          </a:solidFill>
                          <a:latin typeface="Cambria Math"/>
                          <a:ea typeface="Cambria Math"/>
                        </a:rPr>
                        <m:t>𝑠𝑢𝑚𝑤𝑖𝑑𝑡h𝑠</m:t>
                      </m:r>
                      <m:r>
                        <a:rPr lang="en-US" altLang="zh-TW" b="0" i="1" smtClean="0">
                          <a:solidFill>
                            <a:schemeClr val="bg1"/>
                          </a:solidFill>
                          <a:latin typeface="Cambria Math"/>
                          <a:ea typeface="Cambria Math"/>
                        </a:rPr>
                        <m:t>+</m:t>
                      </m:r>
                      <m:r>
                        <a:rPr lang="en-US" altLang="zh-TW" b="0" i="1" smtClean="0">
                          <a:solidFill>
                            <a:schemeClr val="bg1"/>
                          </a:solidFill>
                          <a:latin typeface="Cambria Math"/>
                          <a:ea typeface="Cambria Math"/>
                        </a:rPr>
                        <m:t>𝑤𝑖𝑑𝑡h</m:t>
                      </m:r>
                    </m:oMath>
                  </a14:m>
                  <a:endParaRPr lang="en-US" altLang="zh-TW" dirty="0" smtClean="0">
                    <a:solidFill>
                      <a:schemeClr val="bg1"/>
                    </a:solidFill>
                  </a:endParaRPr>
                </a:p>
                <a:p>
                  <a:r>
                    <a:rPr lang="en-US" altLang="zh-TW" dirty="0">
                      <a:solidFill>
                        <a:schemeClr val="bg1"/>
                      </a:solidFill>
                    </a:rPr>
                    <a:t> </a:t>
                  </a:r>
                  <a:r>
                    <a:rPr lang="en-US" altLang="zh-TW" dirty="0" smtClean="0">
                      <a:solidFill>
                        <a:schemeClr val="bg1"/>
                      </a:solidFill>
                    </a:rPr>
                    <a:t>     </a:t>
                  </a:r>
                  <a14:m>
                    <m:oMath xmlns:m="http://schemas.openxmlformats.org/officeDocument/2006/math">
                      <m:r>
                        <a:rPr lang="en-US" altLang="zh-TW" b="1" i="1" smtClean="0">
                          <a:solidFill>
                            <a:schemeClr val="bg1"/>
                          </a:solidFill>
                          <a:latin typeface="Cambria Math"/>
                        </a:rPr>
                        <m:t>𝒊𝒇</m:t>
                      </m:r>
                      <m:d>
                        <m:dPr>
                          <m:ctrlPr>
                            <a:rPr lang="en-US" altLang="zh-TW" i="1" smtClean="0">
                              <a:solidFill>
                                <a:schemeClr val="bg1"/>
                              </a:solidFill>
                              <a:latin typeface="Cambria Math"/>
                            </a:rPr>
                          </m:ctrlPr>
                        </m:dPr>
                        <m:e>
                          <m:r>
                            <a:rPr lang="en-US" altLang="zh-TW" b="0" i="1" smtClean="0">
                              <a:solidFill>
                                <a:schemeClr val="bg1"/>
                              </a:solidFill>
                              <a:latin typeface="Cambria Math"/>
                            </a:rPr>
                            <m:t> </m:t>
                          </m:r>
                          <m:r>
                            <a:rPr lang="en-US" altLang="zh-TW" b="0" i="1" smtClean="0">
                              <a:solidFill>
                                <a:schemeClr val="bg1"/>
                              </a:solidFill>
                              <a:latin typeface="Cambria Math"/>
                            </a:rPr>
                            <m:t>𝑅</m:t>
                          </m:r>
                          <m:d>
                            <m:dPr>
                              <m:begChr m:val="["/>
                              <m:endChr m:val="]"/>
                              <m:ctrlPr>
                                <a:rPr lang="en-US" altLang="zh-TW" i="1" smtClean="0">
                                  <a:solidFill>
                                    <a:schemeClr val="bg1"/>
                                  </a:solidFill>
                                  <a:latin typeface="Cambria Math"/>
                                </a:rPr>
                              </m:ctrlPr>
                            </m:dPr>
                            <m:e>
                              <m:r>
                                <a:rPr lang="en-US" altLang="zh-TW" b="0" i="1" smtClean="0">
                                  <a:solidFill>
                                    <a:schemeClr val="bg1"/>
                                  </a:solidFill>
                                  <a:latin typeface="Cambria Math"/>
                                </a:rPr>
                                <m:t>𝑖</m:t>
                              </m:r>
                            </m:e>
                          </m:d>
                          <m:r>
                            <a:rPr lang="en-US" altLang="zh-TW" b="0" i="1" smtClean="0">
                              <a:solidFill>
                                <a:schemeClr val="bg1"/>
                              </a:solidFill>
                              <a:latin typeface="Cambria Math"/>
                            </a:rPr>
                            <m:t>−</m:t>
                          </m:r>
                          <m:r>
                            <a:rPr lang="en-US" altLang="zh-TW" b="0" i="1" smtClean="0">
                              <a:solidFill>
                                <a:schemeClr val="bg1"/>
                              </a:solidFill>
                              <a:latin typeface="Cambria Math"/>
                            </a:rPr>
                            <m:t>𝐿</m:t>
                          </m:r>
                          <m:d>
                            <m:dPr>
                              <m:begChr m:val="["/>
                              <m:endChr m:val="]"/>
                              <m:ctrlPr>
                                <a:rPr lang="en-US" altLang="zh-TW" i="1" smtClean="0">
                                  <a:solidFill>
                                    <a:schemeClr val="bg1"/>
                                  </a:solidFill>
                                  <a:latin typeface="Cambria Math"/>
                                </a:rPr>
                              </m:ctrlPr>
                            </m:dPr>
                            <m:e>
                              <m:sSub>
                                <m:sSubPr>
                                  <m:ctrlPr>
                                    <a:rPr lang="en-US" altLang="zh-TW" i="1" smtClean="0">
                                      <a:solidFill>
                                        <a:schemeClr val="bg1"/>
                                      </a:solidFill>
                                      <a:latin typeface="Cambria Math"/>
                                    </a:rPr>
                                  </m:ctrlPr>
                                </m:sSubPr>
                                <m:e>
                                  <m:r>
                                    <a:rPr lang="en-US" altLang="zh-TW" b="0" i="1" smtClean="0">
                                      <a:solidFill>
                                        <a:schemeClr val="bg1"/>
                                      </a:solidFill>
                                      <a:latin typeface="Cambria Math"/>
                                    </a:rPr>
                                    <m:t>𝑖</m:t>
                                  </m:r>
                                </m:e>
                                <m:sub>
                                  <m:r>
                                    <a:rPr lang="en-US" altLang="zh-TW" b="0" i="1" smtClean="0">
                                      <a:solidFill>
                                        <a:schemeClr val="bg1"/>
                                      </a:solidFill>
                                      <a:latin typeface="Cambria Math"/>
                                    </a:rPr>
                                    <m:t>0</m:t>
                                  </m:r>
                                </m:sub>
                              </m:sSub>
                            </m:e>
                          </m:d>
                          <m:r>
                            <a:rPr lang="en-US" altLang="zh-TW" b="0" i="1" smtClean="0">
                              <a:solidFill>
                                <a:schemeClr val="bg1"/>
                              </a:solidFill>
                              <a:latin typeface="Cambria Math"/>
                            </a:rPr>
                            <m:t>+1</m:t>
                          </m:r>
                        </m:e>
                      </m:d>
                      <m:r>
                        <a:rPr lang="en-US" altLang="zh-TW" b="0" i="1" smtClean="0">
                          <a:solidFill>
                            <a:schemeClr val="bg1"/>
                          </a:solidFill>
                          <a:latin typeface="Cambria Math"/>
                          <a:ea typeface="Cambria Math"/>
                        </a:rPr>
                        <m:t>×</m:t>
                      </m:r>
                      <m:d>
                        <m:dPr>
                          <m:ctrlPr>
                            <a:rPr lang="en-US" altLang="zh-TW" i="1" smtClean="0">
                              <a:solidFill>
                                <a:schemeClr val="bg1"/>
                              </a:solidFill>
                              <a:latin typeface="Cambria Math"/>
                              <a:ea typeface="Cambria Math"/>
                            </a:rPr>
                          </m:ctrlPr>
                        </m:dPr>
                        <m:e>
                          <m:r>
                            <a:rPr lang="en-US" altLang="zh-TW" b="0" i="1" smtClean="0">
                              <a:solidFill>
                                <a:schemeClr val="bg1"/>
                              </a:solidFill>
                              <a:latin typeface="Cambria Math"/>
                              <a:ea typeface="Cambria Math"/>
                            </a:rPr>
                            <m:t>𝑖</m:t>
                          </m:r>
                          <m:r>
                            <a:rPr lang="en-US" altLang="zh-TW" b="0" i="1" smtClean="0">
                              <a:solidFill>
                                <a:schemeClr val="bg1"/>
                              </a:solidFill>
                              <a:latin typeface="Cambria Math"/>
                              <a:ea typeface="Cambria Math"/>
                            </a:rPr>
                            <m:t> − </m:t>
                          </m:r>
                          <m:sSub>
                            <m:sSubPr>
                              <m:ctrlPr>
                                <a:rPr lang="en-US" altLang="zh-TW" i="1" smtClean="0">
                                  <a:solidFill>
                                    <a:schemeClr val="bg1"/>
                                  </a:solidFill>
                                  <a:latin typeface="Cambria Math"/>
                                  <a:ea typeface="Cambria Math"/>
                                </a:rPr>
                              </m:ctrlPr>
                            </m:sSubPr>
                            <m:e>
                              <m:r>
                                <a:rPr lang="en-US" altLang="zh-TW" b="0" i="1" smtClean="0">
                                  <a:solidFill>
                                    <a:schemeClr val="bg1"/>
                                  </a:solidFill>
                                  <a:latin typeface="Cambria Math"/>
                                  <a:ea typeface="Cambria Math"/>
                                </a:rPr>
                                <m:t>𝑖</m:t>
                              </m:r>
                            </m:e>
                            <m:sub>
                              <m:r>
                                <a:rPr lang="en-US" altLang="zh-TW" b="0" i="1" smtClean="0">
                                  <a:solidFill>
                                    <a:schemeClr val="bg1"/>
                                  </a:solidFill>
                                  <a:latin typeface="Cambria Math"/>
                                  <a:ea typeface="Cambria Math"/>
                                </a:rPr>
                                <m:t>0</m:t>
                              </m:r>
                            </m:sub>
                          </m:sSub>
                          <m:r>
                            <a:rPr lang="en-US" altLang="zh-TW" b="0" i="1" smtClean="0">
                              <a:solidFill>
                                <a:schemeClr val="bg1"/>
                              </a:solidFill>
                              <a:latin typeface="Cambria Math"/>
                              <a:ea typeface="Cambria Math"/>
                            </a:rPr>
                            <m:t>+1</m:t>
                          </m:r>
                        </m:e>
                      </m:d>
                      <m:r>
                        <a:rPr lang="en-US" altLang="zh-TW" b="0" i="1" smtClean="0">
                          <a:solidFill>
                            <a:schemeClr val="bg1"/>
                          </a:solidFill>
                          <a:latin typeface="Cambria Math"/>
                          <a:ea typeface="Cambria Math"/>
                        </a:rPr>
                        <m:t>&gt;2×</m:t>
                      </m:r>
                      <m:r>
                        <a:rPr lang="en-US" altLang="zh-TW" b="0" i="1" smtClean="0">
                          <a:solidFill>
                            <a:schemeClr val="bg1"/>
                          </a:solidFill>
                          <a:latin typeface="Cambria Math"/>
                          <a:ea typeface="Cambria Math"/>
                        </a:rPr>
                        <m:t>𝑠𝑢𝑚𝑤𝑖𝑑𝑡h𝑠</m:t>
                      </m:r>
                      <m:r>
                        <a:rPr lang="en-US" altLang="zh-TW" b="0" i="1" smtClean="0">
                          <a:solidFill>
                            <a:schemeClr val="bg1"/>
                          </a:solidFill>
                          <a:latin typeface="Cambria Math"/>
                          <a:ea typeface="Cambria Math"/>
                        </a:rPr>
                        <m:t> </m:t>
                      </m:r>
                      <m:r>
                        <a:rPr lang="en-US" altLang="zh-TW" b="1" i="1" smtClean="0">
                          <a:solidFill>
                            <a:schemeClr val="bg1"/>
                          </a:solidFill>
                          <a:latin typeface="Cambria Math"/>
                          <a:ea typeface="Cambria Math"/>
                        </a:rPr>
                        <m:t>𝒕𝒉𝒆𝒏</m:t>
                      </m:r>
                    </m:oMath>
                  </a14:m>
                  <a:endParaRPr lang="en-US" altLang="zh-TW" b="1" dirty="0" smtClean="0">
                    <a:solidFill>
                      <a:schemeClr val="bg1"/>
                    </a:solidFill>
                  </a:endParaRPr>
                </a:p>
                <a:p>
                  <a:r>
                    <a:rPr lang="en-US" altLang="zh-TW" dirty="0">
                      <a:solidFill>
                        <a:schemeClr val="bg1"/>
                      </a:solidFill>
                    </a:rPr>
                    <a:t> </a:t>
                  </a:r>
                  <a:r>
                    <a:rPr lang="en-US" altLang="zh-TW" dirty="0" smtClean="0">
                      <a:solidFill>
                        <a:schemeClr val="bg1"/>
                      </a:solidFill>
                    </a:rPr>
                    <a:t>         </a:t>
                  </a:r>
                  <a14:m>
                    <m:oMath xmlns:m="http://schemas.openxmlformats.org/officeDocument/2006/math">
                      <m:r>
                        <a:rPr lang="en-US" altLang="zh-TW" b="0" i="1" smtClean="0">
                          <a:solidFill>
                            <a:schemeClr val="bg1"/>
                          </a:solidFill>
                          <a:latin typeface="Cambria Math"/>
                        </a:rPr>
                        <m:t>{ </m:t>
                      </m:r>
                      <m:r>
                        <a:rPr lang="en-US" altLang="zh-TW" b="0" i="1" smtClean="0">
                          <a:solidFill>
                            <a:schemeClr val="bg1"/>
                          </a:solidFill>
                          <a:latin typeface="Cambria Math"/>
                        </a:rPr>
                        <m:t>𝐼</m:t>
                      </m:r>
                      <m:r>
                        <a:rPr lang="en-US" altLang="zh-TW" b="0" i="1" smtClean="0">
                          <a:solidFill>
                            <a:schemeClr val="bg1"/>
                          </a:solidFill>
                          <a:latin typeface="Cambria Math"/>
                        </a:rPr>
                        <m:t> ←</m:t>
                      </m:r>
                      <m:r>
                        <a:rPr lang="en-US" altLang="zh-TW" b="0" i="1" smtClean="0">
                          <a:solidFill>
                            <a:schemeClr val="bg1"/>
                          </a:solidFill>
                          <a:latin typeface="Cambria Math"/>
                          <a:ea typeface="Cambria Math"/>
                        </a:rPr>
                        <m:t>𝐼</m:t>
                      </m:r>
                      <m:r>
                        <a:rPr lang="en-US" altLang="zh-TW" b="0" i="1" smtClean="0">
                          <a:solidFill>
                            <a:schemeClr val="bg1"/>
                          </a:solidFill>
                          <a:latin typeface="Cambria Math"/>
                          <a:ea typeface="Cambria Math"/>
                        </a:rPr>
                        <m:t> ∪{</m:t>
                      </m:r>
                      <m:r>
                        <a:rPr lang="en-US" altLang="zh-TW" b="0" i="1" smtClean="0">
                          <a:solidFill>
                            <a:schemeClr val="bg1"/>
                          </a:solidFill>
                          <a:latin typeface="Cambria Math"/>
                          <a:ea typeface="Cambria Math"/>
                        </a:rPr>
                        <m:t>𝑖</m:t>
                      </m:r>
                      <m:r>
                        <a:rPr lang="en-US" altLang="zh-TW" b="0" i="1" smtClean="0">
                          <a:solidFill>
                            <a:schemeClr val="bg1"/>
                          </a:solidFill>
                          <a:latin typeface="Cambria Math"/>
                          <a:ea typeface="Cambria Math"/>
                        </a:rPr>
                        <m:t>}</m:t>
                      </m:r>
                    </m:oMath>
                  </a14:m>
                  <a:endParaRPr lang="en-US" altLang="zh-TW" b="0" dirty="0" smtClean="0">
                    <a:solidFill>
                      <a:schemeClr val="bg1"/>
                    </a:solidFill>
                    <a:ea typeface="Cambria Math"/>
                  </a:endParaRPr>
                </a:p>
                <a:p>
                  <a:r>
                    <a:rPr lang="en-US" altLang="zh-TW" dirty="0" smtClean="0">
                      <a:solidFill>
                        <a:schemeClr val="bg1"/>
                      </a:solidFill>
                    </a:rPr>
                    <a:t>            </a:t>
                  </a:r>
                  <a14:m>
                    <m:oMath xmlns:m="http://schemas.openxmlformats.org/officeDocument/2006/math">
                      <m:sSub>
                        <m:sSubPr>
                          <m:ctrlPr>
                            <a:rPr lang="en-US" altLang="zh-TW" b="0" i="1" smtClean="0">
                              <a:solidFill>
                                <a:schemeClr val="bg1"/>
                              </a:solidFill>
                              <a:latin typeface="Cambria Math"/>
                            </a:rPr>
                          </m:ctrlPr>
                        </m:sSubPr>
                        <m:e>
                          <m:r>
                            <a:rPr lang="en-US" altLang="zh-TW" b="0" i="1" smtClean="0">
                              <a:solidFill>
                                <a:schemeClr val="bg1"/>
                              </a:solidFill>
                              <a:latin typeface="Cambria Math"/>
                            </a:rPr>
                            <m:t>𝑖</m:t>
                          </m:r>
                        </m:e>
                        <m:sub>
                          <m:r>
                            <a:rPr lang="en-US" altLang="zh-TW" b="0" i="1" smtClean="0">
                              <a:solidFill>
                                <a:schemeClr val="bg1"/>
                              </a:solidFill>
                              <a:latin typeface="Cambria Math"/>
                            </a:rPr>
                            <m:t>0</m:t>
                          </m:r>
                        </m:sub>
                      </m:sSub>
                      <m:r>
                        <a:rPr lang="en-US" altLang="zh-TW" b="0" i="1" smtClean="0">
                          <a:solidFill>
                            <a:schemeClr val="bg1"/>
                          </a:solidFill>
                          <a:latin typeface="Cambria Math"/>
                        </a:rPr>
                        <m:t> </m:t>
                      </m:r>
                      <m:r>
                        <a:rPr lang="en-US" altLang="zh-TW" b="0" i="1" smtClean="0">
                          <a:solidFill>
                            <a:schemeClr val="bg1"/>
                          </a:solidFill>
                          <a:latin typeface="Cambria Math"/>
                          <a:ea typeface="Cambria Math"/>
                        </a:rPr>
                        <m:t>←</m:t>
                      </m:r>
                      <m:r>
                        <a:rPr lang="en-US" altLang="zh-TW" b="0" i="1" smtClean="0">
                          <a:solidFill>
                            <a:schemeClr val="bg1"/>
                          </a:solidFill>
                          <a:latin typeface="Cambria Math"/>
                          <a:ea typeface="Cambria Math"/>
                        </a:rPr>
                        <m:t>𝑖</m:t>
                      </m:r>
                    </m:oMath>
                  </a14:m>
                  <a:endParaRPr lang="en-US" altLang="zh-TW" b="0" dirty="0" smtClean="0">
                    <a:solidFill>
                      <a:schemeClr val="bg1"/>
                    </a:solidFill>
                    <a:ea typeface="Cambria Math"/>
                  </a:endParaRPr>
                </a:p>
                <a:p>
                  <a:r>
                    <a:rPr lang="en-US" altLang="zh-TW" dirty="0" smtClean="0">
                      <a:solidFill>
                        <a:schemeClr val="bg1"/>
                      </a:solidFill>
                    </a:rPr>
                    <a:t>            </a:t>
                  </a:r>
                  <a14:m>
                    <m:oMath xmlns:m="http://schemas.openxmlformats.org/officeDocument/2006/math">
                      <m:r>
                        <a:rPr lang="en-US" altLang="zh-TW" b="0" i="1" smtClean="0">
                          <a:solidFill>
                            <a:schemeClr val="bg1"/>
                          </a:solidFill>
                          <a:latin typeface="Cambria Math"/>
                        </a:rPr>
                        <m:t>𝑠𝑢𝑚𝑤𝑖𝑑𝑡h𝑠</m:t>
                      </m:r>
                      <m:r>
                        <a:rPr lang="en-US" altLang="zh-TW" b="0" i="1" smtClean="0">
                          <a:solidFill>
                            <a:schemeClr val="bg1"/>
                          </a:solidFill>
                          <a:latin typeface="Cambria Math"/>
                        </a:rPr>
                        <m:t> ←</m:t>
                      </m:r>
                      <m:r>
                        <a:rPr lang="en-US" altLang="zh-TW" b="0" i="1" smtClean="0">
                          <a:solidFill>
                            <a:schemeClr val="bg1"/>
                          </a:solidFill>
                          <a:latin typeface="Cambria Math"/>
                          <a:ea typeface="Cambria Math"/>
                        </a:rPr>
                        <m:t>𝑤𝑖𝑑𝑡h</m:t>
                      </m:r>
                    </m:oMath>
                  </a14:m>
                  <a:endParaRPr lang="en-US" altLang="zh-TW" b="0" dirty="0" smtClean="0">
                    <a:solidFill>
                      <a:schemeClr val="bg1"/>
                    </a:solidFill>
                    <a:ea typeface="Cambria Math"/>
                  </a:endParaRPr>
                </a:p>
                <a:p>
                  <a:r>
                    <a:rPr lang="en-US" altLang="zh-TW" dirty="0" smtClean="0">
                      <a:solidFill>
                        <a:schemeClr val="bg1"/>
                      </a:solidFill>
                    </a:rPr>
                    <a:t>          }</a:t>
                  </a:r>
                </a:p>
                <a:p>
                  <a:r>
                    <a:rPr lang="en-US" altLang="zh-TW" dirty="0">
                      <a:solidFill>
                        <a:schemeClr val="bg1"/>
                      </a:solidFill>
                    </a:rPr>
                    <a:t> </a:t>
                  </a:r>
                  <a:r>
                    <a:rPr lang="en-US" altLang="zh-TW" dirty="0" smtClean="0">
                      <a:solidFill>
                        <a:schemeClr val="bg1"/>
                      </a:solidFill>
                    </a:rPr>
                    <a:t>   }</a:t>
                  </a:r>
                </a:p>
              </p:txBody>
            </p:sp>
          </mc:Choice>
          <mc:Fallback xmlns="">
            <p:sp>
              <p:nvSpPr>
                <p:cNvPr id="5" name="文字方塊 4"/>
                <p:cNvSpPr txBox="1">
                  <a:spLocks noRot="1" noChangeAspect="1" noMove="1" noResize="1" noEditPoints="1" noAdjustHandles="1" noChangeArrowheads="1" noChangeShapeType="1" noTextEdit="1"/>
                </p:cNvSpPr>
                <p:nvPr/>
              </p:nvSpPr>
              <p:spPr>
                <a:xfrm>
                  <a:off x="2714638" y="3868013"/>
                  <a:ext cx="6393866" cy="2585323"/>
                </a:xfrm>
                <a:prstGeom prst="rect">
                  <a:avLst/>
                </a:prstGeom>
                <a:blipFill rotWithShape="1">
                  <a:blip r:embed="rId2"/>
                  <a:stretch>
                    <a:fillRect l="-286" r="-95" b="-2830"/>
                  </a:stretch>
                </a:blipFill>
              </p:spPr>
              <p:txBody>
                <a:bodyPr/>
                <a:lstStyle/>
                <a:p>
                  <a:r>
                    <a:rPr lang="zh-TW" altLang="en-US">
                      <a:noFill/>
                    </a:rPr>
                    <a:t> </a:t>
                  </a:r>
                </a:p>
              </p:txBody>
            </p:sp>
          </mc:Fallback>
        </mc:AlternateContent>
      </p:grpSp>
      <p:cxnSp>
        <p:nvCxnSpPr>
          <p:cNvPr id="40" name="直線接點 39"/>
          <p:cNvCxnSpPr/>
          <p:nvPr/>
        </p:nvCxnSpPr>
        <p:spPr>
          <a:xfrm>
            <a:off x="3059832" y="4365104"/>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4499992" y="4581128"/>
            <a:ext cx="11521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5940152" y="4581128"/>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a:off x="3056632" y="4594515"/>
            <a:ext cx="11697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38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ppt_w</p:attrName>
                                        </p:attrNameLst>
                                      </p:cBhvr>
                                      <p:tavLst>
                                        <p:tav tm="0" fmla="#ppt_w*sin(2.5*pi*$)">
                                          <p:val>
                                            <p:fltVal val="0"/>
                                          </p:val>
                                        </p:tav>
                                        <p:tav tm="100000">
                                          <p:val>
                                            <p:fltVal val="1"/>
                                          </p:val>
                                        </p:tav>
                                      </p:tavLst>
                                    </p:anim>
                                    <p:anim calcmode="lin" valueType="num">
                                      <p:cBhvr>
                                        <p:cTn id="1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26"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down)">
                                      <p:cBhvr>
                                        <p:cTn id="29" dur="580">
                                          <p:stCondLst>
                                            <p:cond delay="0"/>
                                          </p:stCondLst>
                                        </p:cTn>
                                        <p:tgtEl>
                                          <p:spTgt spid="40"/>
                                        </p:tgtEl>
                                      </p:cBhvr>
                                    </p:animEffect>
                                    <p:anim calcmode="lin" valueType="num">
                                      <p:cBhvr>
                                        <p:cTn id="30"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35" dur="26">
                                          <p:stCondLst>
                                            <p:cond delay="650"/>
                                          </p:stCondLst>
                                        </p:cTn>
                                        <p:tgtEl>
                                          <p:spTgt spid="40"/>
                                        </p:tgtEl>
                                      </p:cBhvr>
                                      <p:to x="100000" y="60000"/>
                                    </p:animScale>
                                    <p:animScale>
                                      <p:cBhvr>
                                        <p:cTn id="36" dur="166" decel="50000">
                                          <p:stCondLst>
                                            <p:cond delay="676"/>
                                          </p:stCondLst>
                                        </p:cTn>
                                        <p:tgtEl>
                                          <p:spTgt spid="40"/>
                                        </p:tgtEl>
                                      </p:cBhvr>
                                      <p:to x="100000" y="100000"/>
                                    </p:animScale>
                                    <p:animScale>
                                      <p:cBhvr>
                                        <p:cTn id="37" dur="26">
                                          <p:stCondLst>
                                            <p:cond delay="1312"/>
                                          </p:stCondLst>
                                        </p:cTn>
                                        <p:tgtEl>
                                          <p:spTgt spid="40"/>
                                        </p:tgtEl>
                                      </p:cBhvr>
                                      <p:to x="100000" y="80000"/>
                                    </p:animScale>
                                    <p:animScale>
                                      <p:cBhvr>
                                        <p:cTn id="38" dur="166" decel="50000">
                                          <p:stCondLst>
                                            <p:cond delay="1338"/>
                                          </p:stCondLst>
                                        </p:cTn>
                                        <p:tgtEl>
                                          <p:spTgt spid="40"/>
                                        </p:tgtEl>
                                      </p:cBhvr>
                                      <p:to x="100000" y="100000"/>
                                    </p:animScale>
                                    <p:animScale>
                                      <p:cBhvr>
                                        <p:cTn id="39" dur="26">
                                          <p:stCondLst>
                                            <p:cond delay="1642"/>
                                          </p:stCondLst>
                                        </p:cTn>
                                        <p:tgtEl>
                                          <p:spTgt spid="40"/>
                                        </p:tgtEl>
                                      </p:cBhvr>
                                      <p:to x="100000" y="90000"/>
                                    </p:animScale>
                                    <p:animScale>
                                      <p:cBhvr>
                                        <p:cTn id="40" dur="166" decel="50000">
                                          <p:stCondLst>
                                            <p:cond delay="1668"/>
                                          </p:stCondLst>
                                        </p:cTn>
                                        <p:tgtEl>
                                          <p:spTgt spid="40"/>
                                        </p:tgtEl>
                                      </p:cBhvr>
                                      <p:to x="100000" y="100000"/>
                                    </p:animScale>
                                    <p:animScale>
                                      <p:cBhvr>
                                        <p:cTn id="41" dur="26">
                                          <p:stCondLst>
                                            <p:cond delay="1808"/>
                                          </p:stCondLst>
                                        </p:cTn>
                                        <p:tgtEl>
                                          <p:spTgt spid="40"/>
                                        </p:tgtEl>
                                      </p:cBhvr>
                                      <p:to x="100000" y="95000"/>
                                    </p:animScale>
                                    <p:animScale>
                                      <p:cBhvr>
                                        <p:cTn id="42" dur="166" decel="50000">
                                          <p:stCondLst>
                                            <p:cond delay="1834"/>
                                          </p:stCondLst>
                                        </p:cTn>
                                        <p:tgtEl>
                                          <p:spTgt spid="40"/>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40"/>
                                        </p:tgtEl>
                                      </p:cBhvr>
                                    </p:animEffect>
                                    <p:set>
                                      <p:cBhvr>
                                        <p:cTn id="50" dur="1" fill="hold">
                                          <p:stCondLst>
                                            <p:cond delay="499"/>
                                          </p:stCondLst>
                                        </p:cTn>
                                        <p:tgtEl>
                                          <p:spTgt spid="40"/>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2000"/>
                                        <p:tgtEl>
                                          <p:spTgt spid="42"/>
                                        </p:tgtEl>
                                      </p:cBhvr>
                                    </p:animEffect>
                                    <p:anim calcmode="lin" valueType="num">
                                      <p:cBhvr>
                                        <p:cTn id="59" dur="2000" fill="hold"/>
                                        <p:tgtEl>
                                          <p:spTgt spid="42"/>
                                        </p:tgtEl>
                                        <p:attrNameLst>
                                          <p:attrName>ppt_w</p:attrName>
                                        </p:attrNameLst>
                                      </p:cBhvr>
                                      <p:tavLst>
                                        <p:tav tm="0" fmla="#ppt_w*sin(2.5*pi*$)">
                                          <p:val>
                                            <p:fltVal val="0"/>
                                          </p:val>
                                        </p:tav>
                                        <p:tav tm="100000">
                                          <p:val>
                                            <p:fltVal val="1"/>
                                          </p:val>
                                        </p:tav>
                                      </p:tavLst>
                                    </p:anim>
                                    <p:anim calcmode="lin" valueType="num">
                                      <p:cBhvr>
                                        <p:cTn id="60" dur="2000" fill="hold"/>
                                        <p:tgtEl>
                                          <p:spTgt spid="42"/>
                                        </p:tgtEl>
                                        <p:attrNameLst>
                                          <p:attrName>ppt_h</p:attrName>
                                        </p:attrNameLst>
                                      </p:cBhvr>
                                      <p:tavLst>
                                        <p:tav tm="0">
                                          <p:val>
                                            <p:strVal val="#ppt_h"/>
                                          </p:val>
                                        </p:tav>
                                        <p:tav tm="100000">
                                          <p:val>
                                            <p:strVal val="#ppt_h"/>
                                          </p:val>
                                        </p:tav>
                                      </p:tavLst>
                                    </p:anim>
                                  </p:childTnLst>
                                </p:cTn>
                              </p:par>
                              <p:par>
                                <p:cTn id="61" presetID="42" presetClass="entr" presetSubtype="0" fill="hold" grpId="2"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2000"/>
                                        <p:tgtEl>
                                          <p:spTgt spid="44"/>
                                        </p:tgtEl>
                                      </p:cBhvr>
                                    </p:animEffect>
                                    <p:anim calcmode="lin" valueType="num">
                                      <p:cBhvr>
                                        <p:cTn id="71" dur="2000" fill="hold"/>
                                        <p:tgtEl>
                                          <p:spTgt spid="44"/>
                                        </p:tgtEl>
                                        <p:attrNameLst>
                                          <p:attrName>ppt_w</p:attrName>
                                        </p:attrNameLst>
                                      </p:cBhvr>
                                      <p:tavLst>
                                        <p:tav tm="0" fmla="#ppt_w*sin(2.5*pi*$)">
                                          <p:val>
                                            <p:fltVal val="0"/>
                                          </p:val>
                                        </p:tav>
                                        <p:tav tm="100000">
                                          <p:val>
                                            <p:fltVal val="1"/>
                                          </p:val>
                                        </p:tav>
                                      </p:tavLst>
                                    </p:anim>
                                    <p:anim calcmode="lin" valueType="num">
                                      <p:cBhvr>
                                        <p:cTn id="72" dur="2000" fill="hold"/>
                                        <p:tgtEl>
                                          <p:spTgt spid="44"/>
                                        </p:tgtEl>
                                        <p:attrNameLst>
                                          <p:attrName>ppt_h</p:attrName>
                                        </p:attrNameLst>
                                      </p:cBhvr>
                                      <p:tavLst>
                                        <p:tav tm="0">
                                          <p:val>
                                            <p:strVal val="#ppt_h"/>
                                          </p:val>
                                        </p:tav>
                                        <p:tav tm="100000">
                                          <p:val>
                                            <p:strVal val="#ppt_h"/>
                                          </p:val>
                                        </p:tav>
                                      </p:tavLst>
                                    </p:anim>
                                  </p:childTnLst>
                                </p:cTn>
                              </p:par>
                              <p:par>
                                <p:cTn id="73" presetID="42" presetClass="entr" presetSubtype="0" fill="hold" grpId="2"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5" presetClass="entr" presetSubtype="0" fill="hold" nodeType="click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2000"/>
                                        <p:tgtEl>
                                          <p:spTgt spid="46"/>
                                        </p:tgtEl>
                                      </p:cBhvr>
                                    </p:animEffect>
                                    <p:anim calcmode="lin" valueType="num">
                                      <p:cBhvr>
                                        <p:cTn id="83" dur="2000" fill="hold"/>
                                        <p:tgtEl>
                                          <p:spTgt spid="46"/>
                                        </p:tgtEl>
                                        <p:attrNameLst>
                                          <p:attrName>ppt_w</p:attrName>
                                        </p:attrNameLst>
                                      </p:cBhvr>
                                      <p:tavLst>
                                        <p:tav tm="0" fmla="#ppt_w*sin(2.5*pi*$)">
                                          <p:val>
                                            <p:fltVal val="0"/>
                                          </p:val>
                                        </p:tav>
                                        <p:tav tm="100000">
                                          <p:val>
                                            <p:fltVal val="1"/>
                                          </p:val>
                                        </p:tav>
                                      </p:tavLst>
                                    </p:anim>
                                    <p:anim calcmode="lin" valueType="num">
                                      <p:cBhvr>
                                        <p:cTn id="84" dur="20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9" grpId="0"/>
      <p:bldP spid="9"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群組 19"/>
          <p:cNvGrpSpPr/>
          <p:nvPr/>
        </p:nvGrpSpPr>
        <p:grpSpPr>
          <a:xfrm>
            <a:off x="467544" y="1268760"/>
            <a:ext cx="7632848" cy="5373217"/>
            <a:chOff x="1835696" y="1484783"/>
            <a:chExt cx="5904656" cy="4905256"/>
          </a:xfrm>
        </p:grpSpPr>
        <p:grpSp>
          <p:nvGrpSpPr>
            <p:cNvPr id="27" name="群組 26"/>
            <p:cNvGrpSpPr/>
            <p:nvPr/>
          </p:nvGrpSpPr>
          <p:grpSpPr>
            <a:xfrm>
              <a:off x="1907704" y="1484783"/>
              <a:ext cx="5832648" cy="4414080"/>
              <a:chOff x="1511660" y="1484784"/>
              <a:chExt cx="5832648" cy="4414080"/>
            </a:xfrm>
          </p:grpSpPr>
          <p:sp>
            <p:nvSpPr>
              <p:cNvPr id="42" name="矩形 41"/>
              <p:cNvSpPr/>
              <p:nvPr/>
            </p:nvSpPr>
            <p:spPr>
              <a:xfrm>
                <a:off x="2015716" y="2010432"/>
                <a:ext cx="4968552" cy="3888432"/>
              </a:xfrm>
              <a:prstGeom prst="rect">
                <a:avLst/>
              </a:prstGeom>
              <a:no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43" name="文字方塊 42"/>
              <p:cNvSpPr txBox="1"/>
              <p:nvPr/>
            </p:nvSpPr>
            <p:spPr>
              <a:xfrm>
                <a:off x="1511660" y="1484784"/>
                <a:ext cx="324036" cy="533846"/>
              </a:xfrm>
              <a:prstGeom prst="rect">
                <a:avLst/>
              </a:prstGeom>
              <a:noFill/>
            </p:spPr>
            <p:txBody>
              <a:bodyPr wrap="square" rtlCol="0">
                <a:spAutoFit/>
              </a:bodyPr>
              <a:lstStyle/>
              <a:p>
                <a:endParaRPr lang="zh-TW" altLang="en-US" sz="3200" dirty="0"/>
              </a:p>
            </p:txBody>
          </p:sp>
          <p:sp>
            <p:nvSpPr>
              <p:cNvPr id="44" name="文字方塊 43"/>
              <p:cNvSpPr txBox="1"/>
              <p:nvPr/>
            </p:nvSpPr>
            <p:spPr>
              <a:xfrm>
                <a:off x="7020272" y="1484784"/>
                <a:ext cx="324036" cy="584775"/>
              </a:xfrm>
              <a:prstGeom prst="rect">
                <a:avLst/>
              </a:prstGeom>
              <a:noFill/>
            </p:spPr>
            <p:txBody>
              <a:bodyPr wrap="square" rtlCol="0">
                <a:spAutoFit/>
              </a:bodyPr>
              <a:lstStyle/>
              <a:p>
                <a:r>
                  <a:rPr lang="en-US" altLang="zh-TW" sz="3200" dirty="0"/>
                  <a:t>N</a:t>
                </a:r>
                <a:endParaRPr lang="zh-TW" altLang="en-US" sz="3200" dirty="0"/>
              </a:p>
            </p:txBody>
          </p:sp>
        </p:grpSp>
        <p:grpSp>
          <p:nvGrpSpPr>
            <p:cNvPr id="28" name="群組 27"/>
            <p:cNvGrpSpPr/>
            <p:nvPr/>
          </p:nvGrpSpPr>
          <p:grpSpPr>
            <a:xfrm>
              <a:off x="1835696" y="1988840"/>
              <a:ext cx="5555704" cy="4401199"/>
              <a:chOff x="1835696" y="1988840"/>
              <a:chExt cx="5555704" cy="4401199"/>
            </a:xfrm>
          </p:grpSpPr>
          <p:sp>
            <p:nvSpPr>
              <p:cNvPr id="29" name="文字方塊 28"/>
              <p:cNvSpPr txBox="1"/>
              <p:nvPr/>
            </p:nvSpPr>
            <p:spPr>
              <a:xfrm>
                <a:off x="1835696" y="5805264"/>
                <a:ext cx="324036" cy="584775"/>
              </a:xfrm>
              <a:prstGeom prst="rect">
                <a:avLst/>
              </a:prstGeom>
              <a:noFill/>
            </p:spPr>
            <p:txBody>
              <a:bodyPr wrap="square" rtlCol="0">
                <a:spAutoFit/>
              </a:bodyPr>
              <a:lstStyle/>
              <a:p>
                <a:r>
                  <a:rPr lang="en-US" altLang="zh-TW" sz="3200" dirty="0"/>
                  <a:t>M</a:t>
                </a:r>
                <a:endParaRPr lang="zh-TW" altLang="en-US" sz="3200" dirty="0"/>
              </a:p>
            </p:txBody>
          </p:sp>
          <p:sp>
            <p:nvSpPr>
              <p:cNvPr id="30" name="矩形 29"/>
              <p:cNvSpPr/>
              <p:nvPr/>
            </p:nvSpPr>
            <p:spPr>
              <a:xfrm>
                <a:off x="3125598" y="2708920"/>
                <a:ext cx="1446402" cy="712621"/>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1" name="矩形 30"/>
              <p:cNvSpPr/>
              <p:nvPr/>
            </p:nvSpPr>
            <p:spPr>
              <a:xfrm>
                <a:off x="3491880" y="3439795"/>
                <a:ext cx="2520280" cy="1789405"/>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grpSp>
            <p:nvGrpSpPr>
              <p:cNvPr id="32" name="群組 31"/>
              <p:cNvGrpSpPr/>
              <p:nvPr/>
            </p:nvGrpSpPr>
            <p:grpSpPr>
              <a:xfrm>
                <a:off x="2411760" y="1988840"/>
                <a:ext cx="1454367" cy="733425"/>
                <a:chOff x="3837712" y="2686050"/>
                <a:chExt cx="1454367" cy="1466850"/>
              </a:xfrm>
            </p:grpSpPr>
            <p:sp>
              <p:nvSpPr>
                <p:cNvPr id="40" name="矩形 39"/>
                <p:cNvSpPr/>
                <p:nvPr/>
              </p:nvSpPr>
              <p:spPr>
                <a:xfrm>
                  <a:off x="3837712" y="2708920"/>
                  <a:ext cx="1454367" cy="1440161"/>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41" name="手繪多邊形 40"/>
                <p:cNvSpPr/>
                <p:nvPr/>
              </p:nvSpPr>
              <p:spPr>
                <a:xfrm>
                  <a:off x="3838575" y="2686050"/>
                  <a:ext cx="1438275" cy="1466850"/>
                </a:xfrm>
                <a:custGeom>
                  <a:avLst/>
                  <a:gdLst>
                    <a:gd name="connsiteX0" fmla="*/ 0 w 1438275"/>
                    <a:gd name="connsiteY0" fmla="*/ 0 h 1466850"/>
                    <a:gd name="connsiteX1" fmla="*/ 733425 w 1438275"/>
                    <a:gd name="connsiteY1" fmla="*/ 9525 h 1466850"/>
                    <a:gd name="connsiteX2" fmla="*/ 1438275 w 1438275"/>
                    <a:gd name="connsiteY2" fmla="*/ 1457325 h 1466850"/>
                    <a:gd name="connsiteX3" fmla="*/ 742950 w 1438275"/>
                    <a:gd name="connsiteY3" fmla="*/ 1466850 h 1466850"/>
                    <a:gd name="connsiteX4" fmla="*/ 0 w 1438275"/>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5" h="1466850">
                      <a:moveTo>
                        <a:pt x="0" y="0"/>
                      </a:moveTo>
                      <a:lnTo>
                        <a:pt x="733425" y="9525"/>
                      </a:lnTo>
                      <a:lnTo>
                        <a:pt x="1438275" y="1457325"/>
                      </a:lnTo>
                      <a:lnTo>
                        <a:pt x="742950" y="1466850"/>
                      </a:lnTo>
                      <a:lnTo>
                        <a:pt x="0"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3" name="手繪多邊形 32"/>
              <p:cNvSpPr/>
              <p:nvPr/>
            </p:nvSpPr>
            <p:spPr>
              <a:xfrm>
                <a:off x="3133725" y="2695575"/>
                <a:ext cx="1419225" cy="742950"/>
              </a:xfrm>
              <a:custGeom>
                <a:avLst/>
                <a:gdLst>
                  <a:gd name="connsiteX0" fmla="*/ 0 w 1419225"/>
                  <a:gd name="connsiteY0" fmla="*/ 0 h 742950"/>
                  <a:gd name="connsiteX1" fmla="*/ 352425 w 1419225"/>
                  <a:gd name="connsiteY1" fmla="*/ 600075 h 742950"/>
                  <a:gd name="connsiteX2" fmla="*/ 371475 w 1419225"/>
                  <a:gd name="connsiteY2" fmla="*/ 733425 h 742950"/>
                  <a:gd name="connsiteX3" fmla="*/ 1419225 w 1419225"/>
                  <a:gd name="connsiteY3" fmla="*/ 742950 h 742950"/>
                  <a:gd name="connsiteX4" fmla="*/ 704850 w 1419225"/>
                  <a:gd name="connsiteY4" fmla="*/ 9525 h 742950"/>
                  <a:gd name="connsiteX5" fmla="*/ 0 w 1419225"/>
                  <a:gd name="connsiteY5"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9225" h="742950">
                    <a:moveTo>
                      <a:pt x="0" y="0"/>
                    </a:moveTo>
                    <a:lnTo>
                      <a:pt x="352425" y="600075"/>
                    </a:lnTo>
                    <a:lnTo>
                      <a:pt x="371475" y="733425"/>
                    </a:lnTo>
                    <a:lnTo>
                      <a:pt x="1419225" y="742950"/>
                    </a:lnTo>
                    <a:lnTo>
                      <a:pt x="704850" y="9525"/>
                    </a:lnTo>
                    <a:lnTo>
                      <a:pt x="0"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4552950" y="5229200"/>
                <a:ext cx="2827362" cy="669663"/>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5" name="手繪多邊形 34"/>
              <p:cNvSpPr/>
              <p:nvPr/>
            </p:nvSpPr>
            <p:spPr>
              <a:xfrm>
                <a:off x="3486150" y="3419475"/>
                <a:ext cx="2514600" cy="1828800"/>
              </a:xfrm>
              <a:custGeom>
                <a:avLst/>
                <a:gdLst>
                  <a:gd name="connsiteX0" fmla="*/ 9525 w 2514600"/>
                  <a:gd name="connsiteY0" fmla="*/ 0 h 1828800"/>
                  <a:gd name="connsiteX1" fmla="*/ 0 w 2514600"/>
                  <a:gd name="connsiteY1" fmla="*/ 723900 h 1828800"/>
                  <a:gd name="connsiteX2" fmla="*/ 771525 w 2514600"/>
                  <a:gd name="connsiteY2" fmla="*/ 723900 h 1828800"/>
                  <a:gd name="connsiteX3" fmla="*/ 771525 w 2514600"/>
                  <a:gd name="connsiteY3" fmla="*/ 1438275 h 1828800"/>
                  <a:gd name="connsiteX4" fmla="*/ 1076325 w 2514600"/>
                  <a:gd name="connsiteY4" fmla="*/ 1447800 h 1828800"/>
                  <a:gd name="connsiteX5" fmla="*/ 1076325 w 2514600"/>
                  <a:gd name="connsiteY5" fmla="*/ 1809750 h 1828800"/>
                  <a:gd name="connsiteX6" fmla="*/ 2514600 w 2514600"/>
                  <a:gd name="connsiteY6" fmla="*/ 1828800 h 1828800"/>
                  <a:gd name="connsiteX7" fmla="*/ 2514600 w 2514600"/>
                  <a:gd name="connsiteY7" fmla="*/ 733425 h 1828800"/>
                  <a:gd name="connsiteX8" fmla="*/ 1790700 w 2514600"/>
                  <a:gd name="connsiteY8" fmla="*/ 9525 h 1828800"/>
                  <a:gd name="connsiteX9" fmla="*/ 9525 w 2514600"/>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4600" h="1828800">
                    <a:moveTo>
                      <a:pt x="9525" y="0"/>
                    </a:moveTo>
                    <a:lnTo>
                      <a:pt x="0" y="723900"/>
                    </a:lnTo>
                    <a:lnTo>
                      <a:pt x="771525" y="723900"/>
                    </a:lnTo>
                    <a:lnTo>
                      <a:pt x="771525" y="1438275"/>
                    </a:lnTo>
                    <a:lnTo>
                      <a:pt x="1076325" y="1447800"/>
                    </a:lnTo>
                    <a:lnTo>
                      <a:pt x="1076325" y="1809750"/>
                    </a:lnTo>
                    <a:lnTo>
                      <a:pt x="2514600" y="1828800"/>
                    </a:lnTo>
                    <a:lnTo>
                      <a:pt x="2514600" y="733425"/>
                    </a:lnTo>
                    <a:lnTo>
                      <a:pt x="1790700" y="9525"/>
                    </a:lnTo>
                    <a:lnTo>
                      <a:pt x="9525"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手繪多邊形 35"/>
              <p:cNvSpPr/>
              <p:nvPr/>
            </p:nvSpPr>
            <p:spPr>
              <a:xfrm>
                <a:off x="4552950" y="5229225"/>
                <a:ext cx="2838450" cy="676275"/>
              </a:xfrm>
              <a:custGeom>
                <a:avLst/>
                <a:gdLst>
                  <a:gd name="connsiteX0" fmla="*/ 9525 w 2838450"/>
                  <a:gd name="connsiteY0" fmla="*/ 0 h 676275"/>
                  <a:gd name="connsiteX1" fmla="*/ 0 w 2838450"/>
                  <a:gd name="connsiteY1" fmla="*/ 152400 h 676275"/>
                  <a:gd name="connsiteX2" fmla="*/ 742950 w 2838450"/>
                  <a:gd name="connsiteY2" fmla="*/ 161925 h 676275"/>
                  <a:gd name="connsiteX3" fmla="*/ 742950 w 2838450"/>
                  <a:gd name="connsiteY3" fmla="*/ 657225 h 676275"/>
                  <a:gd name="connsiteX4" fmla="*/ 2838450 w 2838450"/>
                  <a:gd name="connsiteY4" fmla="*/ 676275 h 676275"/>
                  <a:gd name="connsiteX5" fmla="*/ 2333625 w 2838450"/>
                  <a:gd name="connsiteY5" fmla="*/ 0 h 676275"/>
                  <a:gd name="connsiteX6" fmla="*/ 9525 w 2838450"/>
                  <a:gd name="connsiteY6"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8450" h="676275">
                    <a:moveTo>
                      <a:pt x="9525" y="0"/>
                    </a:moveTo>
                    <a:lnTo>
                      <a:pt x="0" y="152400"/>
                    </a:lnTo>
                    <a:lnTo>
                      <a:pt x="742950" y="161925"/>
                    </a:lnTo>
                    <a:lnTo>
                      <a:pt x="742950" y="657225"/>
                    </a:lnTo>
                    <a:lnTo>
                      <a:pt x="2838450" y="676275"/>
                    </a:lnTo>
                    <a:lnTo>
                      <a:pt x="2333625" y="0"/>
                    </a:lnTo>
                    <a:lnTo>
                      <a:pt x="9525"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7" name="直線接點 36"/>
              <p:cNvCxnSpPr>
                <a:endCxn id="33" idx="4"/>
              </p:cNvCxnSpPr>
              <p:nvPr/>
            </p:nvCxnSpPr>
            <p:spPr>
              <a:xfrm flipV="1">
                <a:off x="3133725" y="2705100"/>
                <a:ext cx="704850" cy="382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a:stCxn id="35" idx="0"/>
                <a:endCxn id="33" idx="3"/>
              </p:cNvCxnSpPr>
              <p:nvPr/>
            </p:nvCxnSpPr>
            <p:spPr>
              <a:xfrm>
                <a:off x="3495675" y="3419475"/>
                <a:ext cx="1057275" cy="1905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a:stCxn id="36" idx="0"/>
              </p:cNvCxnSpPr>
              <p:nvPr/>
            </p:nvCxnSpPr>
            <p:spPr>
              <a:xfrm flipV="1">
                <a:off x="4562475" y="5229200"/>
                <a:ext cx="1404156" cy="2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5" name="群組 44"/>
          <p:cNvGrpSpPr/>
          <p:nvPr/>
        </p:nvGrpSpPr>
        <p:grpSpPr>
          <a:xfrm>
            <a:off x="1763688" y="3068960"/>
            <a:ext cx="7254821" cy="3677281"/>
            <a:chOff x="1853683" y="3208103"/>
            <a:chExt cx="7254821" cy="3677281"/>
          </a:xfrm>
        </p:grpSpPr>
        <p:sp>
          <p:nvSpPr>
            <p:cNvPr id="46" name="雲朵形圖說文字 45"/>
            <p:cNvSpPr/>
            <p:nvPr/>
          </p:nvSpPr>
          <p:spPr>
            <a:xfrm>
              <a:off x="1853683" y="3208103"/>
              <a:ext cx="7254821" cy="3677281"/>
            </a:xfrm>
            <a:prstGeom prst="cloudCallout">
              <a:avLst>
                <a:gd name="adj1" fmla="val -27788"/>
                <a:gd name="adj2" fmla="val -6899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7" name="文字方塊 46"/>
                <p:cNvSpPr txBox="1"/>
                <p:nvPr/>
              </p:nvSpPr>
              <p:spPr>
                <a:xfrm>
                  <a:off x="2714638" y="3868013"/>
                  <a:ext cx="6393866" cy="258532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altLang="zh-TW" b="1" i="1" smtClean="0">
                            <a:solidFill>
                              <a:schemeClr val="bg1"/>
                            </a:solidFill>
                            <a:latin typeface="Cambria Math"/>
                          </a:rPr>
                          <m:t>𝒇𝒐𝒓</m:t>
                        </m:r>
                        <m:r>
                          <a:rPr lang="en-US" altLang="zh-TW" b="0" i="1" smtClean="0">
                            <a:solidFill>
                              <a:schemeClr val="bg1"/>
                            </a:solidFill>
                            <a:latin typeface="Cambria Math"/>
                          </a:rPr>
                          <m:t> </m:t>
                        </m:r>
                        <m:r>
                          <a:rPr lang="en-US" altLang="zh-TW" b="0" i="1" smtClean="0">
                            <a:solidFill>
                              <a:schemeClr val="bg1"/>
                            </a:solidFill>
                            <a:latin typeface="Cambria Math"/>
                          </a:rPr>
                          <m:t>𝑖</m:t>
                        </m:r>
                        <m:r>
                          <a:rPr lang="en-US" altLang="zh-TW" b="0" i="1" smtClean="0">
                            <a:solidFill>
                              <a:schemeClr val="bg1"/>
                            </a:solidFill>
                            <a:latin typeface="Cambria Math"/>
                          </a:rPr>
                          <m:t> ←1 </m:t>
                        </m:r>
                        <m:r>
                          <a:rPr lang="en-US" altLang="zh-TW" b="1" i="1" smtClean="0">
                            <a:solidFill>
                              <a:schemeClr val="bg1"/>
                            </a:solidFill>
                            <a:latin typeface="Cambria Math"/>
                            <a:ea typeface="Cambria Math"/>
                          </a:rPr>
                          <m:t>𝒕𝒐</m:t>
                        </m:r>
                        <m:r>
                          <a:rPr lang="en-US" altLang="zh-TW" b="0" i="1" smtClean="0">
                            <a:solidFill>
                              <a:schemeClr val="bg1"/>
                            </a:solidFill>
                            <a:latin typeface="Cambria Math"/>
                            <a:ea typeface="Cambria Math"/>
                          </a:rPr>
                          <m:t> </m:t>
                        </m:r>
                        <m:r>
                          <a:rPr lang="en-US" altLang="zh-TW" b="0" i="1" smtClean="0">
                            <a:solidFill>
                              <a:schemeClr val="bg1"/>
                            </a:solidFill>
                            <a:latin typeface="Cambria Math"/>
                            <a:ea typeface="Cambria Math"/>
                          </a:rPr>
                          <m:t>𝑀</m:t>
                        </m:r>
                        <m:r>
                          <a:rPr lang="en-US" altLang="zh-TW" b="0" i="1" smtClean="0">
                            <a:solidFill>
                              <a:schemeClr val="bg1"/>
                            </a:solidFill>
                            <a:latin typeface="Cambria Math"/>
                            <a:ea typeface="Cambria Math"/>
                          </a:rPr>
                          <m:t> </m:t>
                        </m:r>
                        <m:r>
                          <a:rPr lang="en-US" altLang="zh-TW" b="1" i="1" smtClean="0">
                            <a:solidFill>
                              <a:schemeClr val="bg1"/>
                            </a:solidFill>
                            <a:latin typeface="Cambria Math"/>
                            <a:ea typeface="Cambria Math"/>
                          </a:rPr>
                          <m:t>𝒅𝒐</m:t>
                        </m:r>
                      </m:oMath>
                    </m:oMathPara>
                  </a14:m>
                  <a:endParaRPr lang="en-US" altLang="zh-TW" b="1" dirty="0" smtClean="0">
                    <a:solidFill>
                      <a:schemeClr val="bg1"/>
                    </a:solidFill>
                  </a:endParaRPr>
                </a:p>
                <a:p>
                  <a:pPr/>
                  <a14:m>
                    <m:oMathPara xmlns:m="http://schemas.openxmlformats.org/officeDocument/2006/math">
                      <m:oMathParaPr>
                        <m:jc m:val="left"/>
                      </m:oMathParaPr>
                      <m:oMath xmlns:m="http://schemas.openxmlformats.org/officeDocument/2006/math">
                        <m:r>
                          <a:rPr lang="en-US" altLang="zh-TW" b="0" i="1" smtClean="0">
                            <a:solidFill>
                              <a:schemeClr val="bg1"/>
                            </a:solidFill>
                            <a:latin typeface="Cambria Math"/>
                          </a:rPr>
                          <m:t>    { </m:t>
                        </m:r>
                        <m:r>
                          <a:rPr lang="en-US" altLang="zh-TW" b="0" i="1" smtClean="0">
                            <a:solidFill>
                              <a:schemeClr val="bg1"/>
                            </a:solidFill>
                            <a:latin typeface="Cambria Math"/>
                          </a:rPr>
                          <m:t>𝑤𝑖𝑑𝑡h</m:t>
                        </m:r>
                        <m:r>
                          <a:rPr lang="en-US" altLang="zh-TW" b="0" i="1" smtClean="0">
                            <a:solidFill>
                              <a:schemeClr val="bg1"/>
                            </a:solidFill>
                            <a:latin typeface="Cambria Math"/>
                          </a:rPr>
                          <m:t> ←</m:t>
                        </m:r>
                        <m:r>
                          <a:rPr lang="en-US" altLang="zh-TW" b="0" i="1" smtClean="0">
                            <a:solidFill>
                              <a:schemeClr val="bg1"/>
                            </a:solidFill>
                            <a:latin typeface="Cambria Math"/>
                            <a:ea typeface="Cambria Math"/>
                          </a:rPr>
                          <m:t>𝑅</m:t>
                        </m:r>
                        <m:d>
                          <m:dPr>
                            <m:begChr m:val="["/>
                            <m:endChr m:val="]"/>
                            <m:ctrlPr>
                              <a:rPr lang="en-US" altLang="zh-TW" i="1" smtClean="0">
                                <a:solidFill>
                                  <a:schemeClr val="bg1"/>
                                </a:solidFill>
                                <a:latin typeface="Cambria Math"/>
                                <a:ea typeface="Cambria Math"/>
                              </a:rPr>
                            </m:ctrlPr>
                          </m:dPr>
                          <m:e>
                            <m:r>
                              <a:rPr lang="en-US" altLang="zh-TW" b="0" i="1" smtClean="0">
                                <a:solidFill>
                                  <a:schemeClr val="bg1"/>
                                </a:solidFill>
                                <a:latin typeface="Cambria Math"/>
                                <a:ea typeface="Cambria Math"/>
                              </a:rPr>
                              <m:t>𝑖</m:t>
                            </m:r>
                          </m:e>
                        </m:d>
                        <m:r>
                          <a:rPr lang="en-US" altLang="zh-TW" b="0" i="1" smtClean="0">
                            <a:solidFill>
                              <a:schemeClr val="bg1"/>
                            </a:solidFill>
                            <a:latin typeface="Cambria Math"/>
                            <a:ea typeface="Cambria Math"/>
                          </a:rPr>
                          <m:t>+</m:t>
                        </m:r>
                        <m:r>
                          <a:rPr lang="en-US" altLang="zh-TW" b="0" i="1" smtClean="0">
                            <a:solidFill>
                              <a:schemeClr val="bg1"/>
                            </a:solidFill>
                            <a:latin typeface="Cambria Math"/>
                            <a:ea typeface="Cambria Math"/>
                          </a:rPr>
                          <m:t>𝐿</m:t>
                        </m:r>
                        <m:d>
                          <m:dPr>
                            <m:begChr m:val="["/>
                            <m:endChr m:val="]"/>
                            <m:ctrlPr>
                              <a:rPr lang="en-US" altLang="zh-TW" i="1" smtClean="0">
                                <a:solidFill>
                                  <a:schemeClr val="bg1"/>
                                </a:solidFill>
                                <a:latin typeface="Cambria Math"/>
                                <a:ea typeface="Cambria Math"/>
                              </a:rPr>
                            </m:ctrlPr>
                          </m:dPr>
                          <m:e>
                            <m:r>
                              <a:rPr lang="en-US" altLang="zh-TW" b="0" i="1" smtClean="0">
                                <a:solidFill>
                                  <a:schemeClr val="bg1"/>
                                </a:solidFill>
                                <a:latin typeface="Cambria Math"/>
                                <a:ea typeface="Cambria Math"/>
                              </a:rPr>
                              <m:t>𝑖</m:t>
                            </m:r>
                          </m:e>
                        </m:d>
                        <m:r>
                          <a:rPr lang="en-US" altLang="zh-TW" b="0" i="1" smtClean="0">
                            <a:solidFill>
                              <a:schemeClr val="bg1"/>
                            </a:solidFill>
                            <a:latin typeface="Cambria Math"/>
                            <a:ea typeface="Cambria Math"/>
                          </a:rPr>
                          <m:t>+1</m:t>
                        </m:r>
                      </m:oMath>
                    </m:oMathPara>
                  </a14:m>
                  <a:endParaRPr lang="en-US" altLang="zh-TW" dirty="0" smtClean="0">
                    <a:solidFill>
                      <a:schemeClr val="bg1"/>
                    </a:solidFill>
                  </a:endParaRPr>
                </a:p>
                <a:p>
                  <a:r>
                    <a:rPr lang="en-US" altLang="zh-TW" dirty="0">
                      <a:solidFill>
                        <a:schemeClr val="bg1"/>
                      </a:solidFill>
                    </a:rPr>
                    <a:t> </a:t>
                  </a:r>
                  <a:r>
                    <a:rPr lang="en-US" altLang="zh-TW" dirty="0" smtClean="0">
                      <a:solidFill>
                        <a:schemeClr val="bg1"/>
                      </a:solidFill>
                    </a:rPr>
                    <a:t>     </a:t>
                  </a:r>
                  <a14:m>
                    <m:oMath xmlns:m="http://schemas.openxmlformats.org/officeDocument/2006/math">
                      <m:r>
                        <a:rPr lang="en-US" altLang="zh-TW" b="0" i="1" smtClean="0">
                          <a:solidFill>
                            <a:schemeClr val="bg1"/>
                          </a:solidFill>
                          <a:latin typeface="Cambria Math"/>
                        </a:rPr>
                        <m:t>𝑠𝑢𝑚𝑤𝑖𝑑𝑡h𝑠</m:t>
                      </m:r>
                      <m:r>
                        <a:rPr lang="en-US" altLang="zh-TW" b="0" i="1" smtClean="0">
                          <a:solidFill>
                            <a:schemeClr val="bg1"/>
                          </a:solidFill>
                          <a:latin typeface="Cambria Math"/>
                        </a:rPr>
                        <m:t> ←</m:t>
                      </m:r>
                      <m:r>
                        <a:rPr lang="en-US" altLang="zh-TW" b="0" i="1" smtClean="0">
                          <a:solidFill>
                            <a:schemeClr val="bg1"/>
                          </a:solidFill>
                          <a:latin typeface="Cambria Math"/>
                          <a:ea typeface="Cambria Math"/>
                        </a:rPr>
                        <m:t>𝑠𝑢𝑚𝑤𝑖𝑑𝑡h𝑠</m:t>
                      </m:r>
                      <m:r>
                        <a:rPr lang="en-US" altLang="zh-TW" b="0" i="1" smtClean="0">
                          <a:solidFill>
                            <a:schemeClr val="bg1"/>
                          </a:solidFill>
                          <a:latin typeface="Cambria Math"/>
                          <a:ea typeface="Cambria Math"/>
                        </a:rPr>
                        <m:t>+</m:t>
                      </m:r>
                      <m:r>
                        <a:rPr lang="en-US" altLang="zh-TW" b="0" i="1" smtClean="0">
                          <a:solidFill>
                            <a:schemeClr val="bg1"/>
                          </a:solidFill>
                          <a:latin typeface="Cambria Math"/>
                          <a:ea typeface="Cambria Math"/>
                        </a:rPr>
                        <m:t>𝑤𝑖𝑑𝑡h</m:t>
                      </m:r>
                    </m:oMath>
                  </a14:m>
                  <a:endParaRPr lang="en-US" altLang="zh-TW" dirty="0" smtClean="0">
                    <a:solidFill>
                      <a:schemeClr val="bg1"/>
                    </a:solidFill>
                  </a:endParaRPr>
                </a:p>
                <a:p>
                  <a:r>
                    <a:rPr lang="en-US" altLang="zh-TW" dirty="0">
                      <a:solidFill>
                        <a:schemeClr val="bg1"/>
                      </a:solidFill>
                    </a:rPr>
                    <a:t> </a:t>
                  </a:r>
                  <a:r>
                    <a:rPr lang="en-US" altLang="zh-TW" dirty="0" smtClean="0">
                      <a:solidFill>
                        <a:schemeClr val="bg1"/>
                      </a:solidFill>
                    </a:rPr>
                    <a:t>     </a:t>
                  </a:r>
                  <a14:m>
                    <m:oMath xmlns:m="http://schemas.openxmlformats.org/officeDocument/2006/math">
                      <m:r>
                        <a:rPr lang="en-US" altLang="zh-TW" b="1" i="1" smtClean="0">
                          <a:solidFill>
                            <a:schemeClr val="bg1"/>
                          </a:solidFill>
                          <a:latin typeface="Cambria Math"/>
                        </a:rPr>
                        <m:t>𝒊𝒇</m:t>
                      </m:r>
                      <m:d>
                        <m:dPr>
                          <m:ctrlPr>
                            <a:rPr lang="en-US" altLang="zh-TW" i="1" smtClean="0">
                              <a:solidFill>
                                <a:schemeClr val="bg1"/>
                              </a:solidFill>
                              <a:latin typeface="Cambria Math"/>
                            </a:rPr>
                          </m:ctrlPr>
                        </m:dPr>
                        <m:e>
                          <m:r>
                            <a:rPr lang="en-US" altLang="zh-TW" b="0" i="1" smtClean="0">
                              <a:solidFill>
                                <a:schemeClr val="bg1"/>
                              </a:solidFill>
                              <a:latin typeface="Cambria Math"/>
                            </a:rPr>
                            <m:t> </m:t>
                          </m:r>
                          <m:r>
                            <a:rPr lang="en-US" altLang="zh-TW" b="0" i="1" smtClean="0">
                              <a:solidFill>
                                <a:schemeClr val="bg1"/>
                              </a:solidFill>
                              <a:latin typeface="Cambria Math"/>
                            </a:rPr>
                            <m:t>𝑅</m:t>
                          </m:r>
                          <m:d>
                            <m:dPr>
                              <m:begChr m:val="["/>
                              <m:endChr m:val="]"/>
                              <m:ctrlPr>
                                <a:rPr lang="en-US" altLang="zh-TW" i="1" smtClean="0">
                                  <a:solidFill>
                                    <a:schemeClr val="bg1"/>
                                  </a:solidFill>
                                  <a:latin typeface="Cambria Math"/>
                                </a:rPr>
                              </m:ctrlPr>
                            </m:dPr>
                            <m:e>
                              <m:r>
                                <a:rPr lang="en-US" altLang="zh-TW" b="0" i="1" smtClean="0">
                                  <a:solidFill>
                                    <a:schemeClr val="bg1"/>
                                  </a:solidFill>
                                  <a:latin typeface="Cambria Math"/>
                                </a:rPr>
                                <m:t>𝑖</m:t>
                              </m:r>
                            </m:e>
                          </m:d>
                          <m:r>
                            <a:rPr lang="en-US" altLang="zh-TW" b="0" i="1" smtClean="0">
                              <a:solidFill>
                                <a:schemeClr val="bg1"/>
                              </a:solidFill>
                              <a:latin typeface="Cambria Math"/>
                            </a:rPr>
                            <m:t>−</m:t>
                          </m:r>
                          <m:r>
                            <a:rPr lang="en-US" altLang="zh-TW" b="0" i="1" smtClean="0">
                              <a:solidFill>
                                <a:schemeClr val="bg1"/>
                              </a:solidFill>
                              <a:latin typeface="Cambria Math"/>
                            </a:rPr>
                            <m:t>𝐿</m:t>
                          </m:r>
                          <m:d>
                            <m:dPr>
                              <m:begChr m:val="["/>
                              <m:endChr m:val="]"/>
                              <m:ctrlPr>
                                <a:rPr lang="en-US" altLang="zh-TW" i="1" smtClean="0">
                                  <a:solidFill>
                                    <a:schemeClr val="bg1"/>
                                  </a:solidFill>
                                  <a:latin typeface="Cambria Math"/>
                                </a:rPr>
                              </m:ctrlPr>
                            </m:dPr>
                            <m:e>
                              <m:sSub>
                                <m:sSubPr>
                                  <m:ctrlPr>
                                    <a:rPr lang="en-US" altLang="zh-TW" i="1" smtClean="0">
                                      <a:solidFill>
                                        <a:schemeClr val="bg1"/>
                                      </a:solidFill>
                                      <a:latin typeface="Cambria Math"/>
                                    </a:rPr>
                                  </m:ctrlPr>
                                </m:sSubPr>
                                <m:e>
                                  <m:r>
                                    <a:rPr lang="en-US" altLang="zh-TW" b="0" i="1" smtClean="0">
                                      <a:solidFill>
                                        <a:schemeClr val="bg1"/>
                                      </a:solidFill>
                                      <a:latin typeface="Cambria Math"/>
                                    </a:rPr>
                                    <m:t>𝑖</m:t>
                                  </m:r>
                                </m:e>
                                <m:sub>
                                  <m:r>
                                    <a:rPr lang="en-US" altLang="zh-TW" b="0" i="1" smtClean="0">
                                      <a:solidFill>
                                        <a:schemeClr val="bg1"/>
                                      </a:solidFill>
                                      <a:latin typeface="Cambria Math"/>
                                    </a:rPr>
                                    <m:t>0</m:t>
                                  </m:r>
                                </m:sub>
                              </m:sSub>
                            </m:e>
                          </m:d>
                          <m:r>
                            <a:rPr lang="en-US" altLang="zh-TW" b="0" i="1" smtClean="0">
                              <a:solidFill>
                                <a:schemeClr val="bg1"/>
                              </a:solidFill>
                              <a:latin typeface="Cambria Math"/>
                            </a:rPr>
                            <m:t>+1</m:t>
                          </m:r>
                        </m:e>
                      </m:d>
                      <m:r>
                        <a:rPr lang="en-US" altLang="zh-TW" b="0" i="1" smtClean="0">
                          <a:solidFill>
                            <a:schemeClr val="bg1"/>
                          </a:solidFill>
                          <a:latin typeface="Cambria Math"/>
                          <a:ea typeface="Cambria Math"/>
                        </a:rPr>
                        <m:t>×</m:t>
                      </m:r>
                      <m:d>
                        <m:dPr>
                          <m:ctrlPr>
                            <a:rPr lang="en-US" altLang="zh-TW" i="1" smtClean="0">
                              <a:solidFill>
                                <a:schemeClr val="bg1"/>
                              </a:solidFill>
                              <a:latin typeface="Cambria Math"/>
                              <a:ea typeface="Cambria Math"/>
                            </a:rPr>
                          </m:ctrlPr>
                        </m:dPr>
                        <m:e>
                          <m:r>
                            <a:rPr lang="en-US" altLang="zh-TW" b="0" i="1" smtClean="0">
                              <a:solidFill>
                                <a:schemeClr val="bg1"/>
                              </a:solidFill>
                              <a:latin typeface="Cambria Math"/>
                              <a:ea typeface="Cambria Math"/>
                            </a:rPr>
                            <m:t>𝑖</m:t>
                          </m:r>
                          <m:r>
                            <a:rPr lang="en-US" altLang="zh-TW" b="0" i="1" smtClean="0">
                              <a:solidFill>
                                <a:schemeClr val="bg1"/>
                              </a:solidFill>
                              <a:latin typeface="Cambria Math"/>
                              <a:ea typeface="Cambria Math"/>
                            </a:rPr>
                            <m:t> − </m:t>
                          </m:r>
                          <m:sSub>
                            <m:sSubPr>
                              <m:ctrlPr>
                                <a:rPr lang="en-US" altLang="zh-TW" i="1" smtClean="0">
                                  <a:solidFill>
                                    <a:schemeClr val="bg1"/>
                                  </a:solidFill>
                                  <a:latin typeface="Cambria Math"/>
                                  <a:ea typeface="Cambria Math"/>
                                </a:rPr>
                              </m:ctrlPr>
                            </m:sSubPr>
                            <m:e>
                              <m:r>
                                <a:rPr lang="en-US" altLang="zh-TW" b="0" i="1" smtClean="0">
                                  <a:solidFill>
                                    <a:schemeClr val="bg1"/>
                                  </a:solidFill>
                                  <a:latin typeface="Cambria Math"/>
                                  <a:ea typeface="Cambria Math"/>
                                </a:rPr>
                                <m:t>𝑖</m:t>
                              </m:r>
                            </m:e>
                            <m:sub>
                              <m:r>
                                <a:rPr lang="en-US" altLang="zh-TW" b="0" i="1" smtClean="0">
                                  <a:solidFill>
                                    <a:schemeClr val="bg1"/>
                                  </a:solidFill>
                                  <a:latin typeface="Cambria Math"/>
                                  <a:ea typeface="Cambria Math"/>
                                </a:rPr>
                                <m:t>0</m:t>
                              </m:r>
                            </m:sub>
                          </m:sSub>
                          <m:r>
                            <a:rPr lang="en-US" altLang="zh-TW" b="0" i="1" smtClean="0">
                              <a:solidFill>
                                <a:schemeClr val="bg1"/>
                              </a:solidFill>
                              <a:latin typeface="Cambria Math"/>
                              <a:ea typeface="Cambria Math"/>
                            </a:rPr>
                            <m:t>+1</m:t>
                          </m:r>
                        </m:e>
                      </m:d>
                      <m:r>
                        <a:rPr lang="en-US" altLang="zh-TW" b="0" i="1" smtClean="0">
                          <a:solidFill>
                            <a:schemeClr val="bg1"/>
                          </a:solidFill>
                          <a:latin typeface="Cambria Math"/>
                          <a:ea typeface="Cambria Math"/>
                        </a:rPr>
                        <m:t>&gt;2×</m:t>
                      </m:r>
                      <m:r>
                        <a:rPr lang="en-US" altLang="zh-TW" b="0" i="1" smtClean="0">
                          <a:solidFill>
                            <a:schemeClr val="bg1"/>
                          </a:solidFill>
                          <a:latin typeface="Cambria Math"/>
                          <a:ea typeface="Cambria Math"/>
                        </a:rPr>
                        <m:t>𝑠𝑢𝑚𝑤𝑖𝑑𝑡h𝑠</m:t>
                      </m:r>
                      <m:r>
                        <a:rPr lang="en-US" altLang="zh-TW" b="0" i="1" smtClean="0">
                          <a:solidFill>
                            <a:schemeClr val="bg1"/>
                          </a:solidFill>
                          <a:latin typeface="Cambria Math"/>
                          <a:ea typeface="Cambria Math"/>
                        </a:rPr>
                        <m:t> </m:t>
                      </m:r>
                      <m:r>
                        <a:rPr lang="en-US" altLang="zh-TW" b="1" i="1" smtClean="0">
                          <a:solidFill>
                            <a:schemeClr val="bg1"/>
                          </a:solidFill>
                          <a:latin typeface="Cambria Math"/>
                          <a:ea typeface="Cambria Math"/>
                        </a:rPr>
                        <m:t>𝒕𝒉𝒆𝒏</m:t>
                      </m:r>
                    </m:oMath>
                  </a14:m>
                  <a:endParaRPr lang="en-US" altLang="zh-TW" b="1" dirty="0" smtClean="0">
                    <a:solidFill>
                      <a:schemeClr val="bg1"/>
                    </a:solidFill>
                  </a:endParaRPr>
                </a:p>
                <a:p>
                  <a:r>
                    <a:rPr lang="en-US" altLang="zh-TW" dirty="0">
                      <a:solidFill>
                        <a:schemeClr val="bg1"/>
                      </a:solidFill>
                    </a:rPr>
                    <a:t> </a:t>
                  </a:r>
                  <a:r>
                    <a:rPr lang="en-US" altLang="zh-TW" dirty="0" smtClean="0">
                      <a:solidFill>
                        <a:schemeClr val="bg1"/>
                      </a:solidFill>
                    </a:rPr>
                    <a:t>         </a:t>
                  </a:r>
                  <a14:m>
                    <m:oMath xmlns:m="http://schemas.openxmlformats.org/officeDocument/2006/math">
                      <m:r>
                        <a:rPr lang="en-US" altLang="zh-TW" b="0" i="1" smtClean="0">
                          <a:solidFill>
                            <a:schemeClr val="bg1"/>
                          </a:solidFill>
                          <a:latin typeface="Cambria Math"/>
                        </a:rPr>
                        <m:t>{ </m:t>
                      </m:r>
                      <m:r>
                        <a:rPr lang="en-US" altLang="zh-TW" b="0" i="1" smtClean="0">
                          <a:solidFill>
                            <a:schemeClr val="bg1"/>
                          </a:solidFill>
                          <a:latin typeface="Cambria Math"/>
                        </a:rPr>
                        <m:t>𝐼</m:t>
                      </m:r>
                      <m:r>
                        <a:rPr lang="en-US" altLang="zh-TW" b="0" i="1" smtClean="0">
                          <a:solidFill>
                            <a:schemeClr val="bg1"/>
                          </a:solidFill>
                          <a:latin typeface="Cambria Math"/>
                        </a:rPr>
                        <m:t> ←</m:t>
                      </m:r>
                      <m:r>
                        <a:rPr lang="en-US" altLang="zh-TW" b="0" i="1" smtClean="0">
                          <a:solidFill>
                            <a:schemeClr val="bg1"/>
                          </a:solidFill>
                          <a:latin typeface="Cambria Math"/>
                          <a:ea typeface="Cambria Math"/>
                        </a:rPr>
                        <m:t>𝐼</m:t>
                      </m:r>
                      <m:r>
                        <a:rPr lang="en-US" altLang="zh-TW" b="0" i="1" smtClean="0">
                          <a:solidFill>
                            <a:schemeClr val="bg1"/>
                          </a:solidFill>
                          <a:latin typeface="Cambria Math"/>
                          <a:ea typeface="Cambria Math"/>
                        </a:rPr>
                        <m:t> ∪{</m:t>
                      </m:r>
                      <m:r>
                        <a:rPr lang="en-US" altLang="zh-TW" b="0" i="1" smtClean="0">
                          <a:solidFill>
                            <a:schemeClr val="bg1"/>
                          </a:solidFill>
                          <a:latin typeface="Cambria Math"/>
                          <a:ea typeface="Cambria Math"/>
                        </a:rPr>
                        <m:t>𝑖</m:t>
                      </m:r>
                      <m:r>
                        <a:rPr lang="en-US" altLang="zh-TW" b="0" i="1" smtClean="0">
                          <a:solidFill>
                            <a:schemeClr val="bg1"/>
                          </a:solidFill>
                          <a:latin typeface="Cambria Math"/>
                          <a:ea typeface="Cambria Math"/>
                        </a:rPr>
                        <m:t>}</m:t>
                      </m:r>
                    </m:oMath>
                  </a14:m>
                  <a:endParaRPr lang="en-US" altLang="zh-TW" b="0" dirty="0" smtClean="0">
                    <a:solidFill>
                      <a:schemeClr val="bg1"/>
                    </a:solidFill>
                    <a:ea typeface="Cambria Math"/>
                  </a:endParaRPr>
                </a:p>
                <a:p>
                  <a:r>
                    <a:rPr lang="en-US" altLang="zh-TW" dirty="0" smtClean="0">
                      <a:solidFill>
                        <a:schemeClr val="bg1"/>
                      </a:solidFill>
                    </a:rPr>
                    <a:t>            </a:t>
                  </a:r>
                  <a14:m>
                    <m:oMath xmlns:m="http://schemas.openxmlformats.org/officeDocument/2006/math">
                      <m:sSub>
                        <m:sSubPr>
                          <m:ctrlPr>
                            <a:rPr lang="en-US" altLang="zh-TW" b="0" i="1" smtClean="0">
                              <a:solidFill>
                                <a:schemeClr val="bg1"/>
                              </a:solidFill>
                              <a:latin typeface="Cambria Math"/>
                            </a:rPr>
                          </m:ctrlPr>
                        </m:sSubPr>
                        <m:e>
                          <m:r>
                            <a:rPr lang="en-US" altLang="zh-TW" b="0" i="1" smtClean="0">
                              <a:solidFill>
                                <a:schemeClr val="bg1"/>
                              </a:solidFill>
                              <a:latin typeface="Cambria Math"/>
                            </a:rPr>
                            <m:t>𝑖</m:t>
                          </m:r>
                        </m:e>
                        <m:sub>
                          <m:r>
                            <a:rPr lang="en-US" altLang="zh-TW" b="0" i="1" smtClean="0">
                              <a:solidFill>
                                <a:schemeClr val="bg1"/>
                              </a:solidFill>
                              <a:latin typeface="Cambria Math"/>
                            </a:rPr>
                            <m:t>0</m:t>
                          </m:r>
                        </m:sub>
                      </m:sSub>
                      <m:r>
                        <a:rPr lang="en-US" altLang="zh-TW" b="0" i="1" smtClean="0">
                          <a:solidFill>
                            <a:schemeClr val="bg1"/>
                          </a:solidFill>
                          <a:latin typeface="Cambria Math"/>
                        </a:rPr>
                        <m:t> </m:t>
                      </m:r>
                      <m:r>
                        <a:rPr lang="en-US" altLang="zh-TW" b="0" i="1" smtClean="0">
                          <a:solidFill>
                            <a:schemeClr val="bg1"/>
                          </a:solidFill>
                          <a:latin typeface="Cambria Math"/>
                          <a:ea typeface="Cambria Math"/>
                        </a:rPr>
                        <m:t>←</m:t>
                      </m:r>
                      <m:r>
                        <a:rPr lang="en-US" altLang="zh-TW" b="0" i="1" smtClean="0">
                          <a:solidFill>
                            <a:schemeClr val="bg1"/>
                          </a:solidFill>
                          <a:latin typeface="Cambria Math"/>
                          <a:ea typeface="Cambria Math"/>
                        </a:rPr>
                        <m:t>𝑖</m:t>
                      </m:r>
                    </m:oMath>
                  </a14:m>
                  <a:endParaRPr lang="en-US" altLang="zh-TW" b="0" dirty="0" smtClean="0">
                    <a:solidFill>
                      <a:schemeClr val="bg1"/>
                    </a:solidFill>
                    <a:ea typeface="Cambria Math"/>
                  </a:endParaRPr>
                </a:p>
                <a:p>
                  <a:r>
                    <a:rPr lang="en-US" altLang="zh-TW" dirty="0" smtClean="0">
                      <a:solidFill>
                        <a:schemeClr val="bg1"/>
                      </a:solidFill>
                    </a:rPr>
                    <a:t>            </a:t>
                  </a:r>
                  <a14:m>
                    <m:oMath xmlns:m="http://schemas.openxmlformats.org/officeDocument/2006/math">
                      <m:r>
                        <a:rPr lang="en-US" altLang="zh-TW" b="0" i="1" smtClean="0">
                          <a:solidFill>
                            <a:schemeClr val="bg1"/>
                          </a:solidFill>
                          <a:latin typeface="Cambria Math"/>
                        </a:rPr>
                        <m:t>𝑠𝑢𝑚𝑤𝑖𝑑𝑡h𝑠</m:t>
                      </m:r>
                      <m:r>
                        <a:rPr lang="en-US" altLang="zh-TW" b="0" i="1" smtClean="0">
                          <a:solidFill>
                            <a:schemeClr val="bg1"/>
                          </a:solidFill>
                          <a:latin typeface="Cambria Math"/>
                        </a:rPr>
                        <m:t> ←</m:t>
                      </m:r>
                      <m:r>
                        <a:rPr lang="en-US" altLang="zh-TW" b="0" i="1" smtClean="0">
                          <a:solidFill>
                            <a:schemeClr val="bg1"/>
                          </a:solidFill>
                          <a:latin typeface="Cambria Math"/>
                          <a:ea typeface="Cambria Math"/>
                        </a:rPr>
                        <m:t>𝑤𝑖𝑑𝑡h</m:t>
                      </m:r>
                    </m:oMath>
                  </a14:m>
                  <a:endParaRPr lang="en-US" altLang="zh-TW" b="0" dirty="0" smtClean="0">
                    <a:solidFill>
                      <a:schemeClr val="bg1"/>
                    </a:solidFill>
                    <a:ea typeface="Cambria Math"/>
                  </a:endParaRPr>
                </a:p>
                <a:p>
                  <a:r>
                    <a:rPr lang="en-US" altLang="zh-TW" dirty="0" smtClean="0">
                      <a:solidFill>
                        <a:schemeClr val="bg1"/>
                      </a:solidFill>
                    </a:rPr>
                    <a:t>          }</a:t>
                  </a:r>
                </a:p>
                <a:p>
                  <a:r>
                    <a:rPr lang="en-US" altLang="zh-TW" dirty="0">
                      <a:solidFill>
                        <a:schemeClr val="bg1"/>
                      </a:solidFill>
                    </a:rPr>
                    <a:t> </a:t>
                  </a:r>
                  <a:r>
                    <a:rPr lang="en-US" altLang="zh-TW" dirty="0" smtClean="0">
                      <a:solidFill>
                        <a:schemeClr val="bg1"/>
                      </a:solidFill>
                    </a:rPr>
                    <a:t>   }</a:t>
                  </a:r>
                </a:p>
              </p:txBody>
            </p:sp>
          </mc:Choice>
          <mc:Fallback xmlns="">
            <p:sp>
              <p:nvSpPr>
                <p:cNvPr id="47" name="文字方塊 46"/>
                <p:cNvSpPr txBox="1">
                  <a:spLocks noRot="1" noChangeAspect="1" noMove="1" noResize="1" noEditPoints="1" noAdjustHandles="1" noChangeArrowheads="1" noChangeShapeType="1" noTextEdit="1"/>
                </p:cNvSpPr>
                <p:nvPr/>
              </p:nvSpPr>
              <p:spPr>
                <a:xfrm>
                  <a:off x="2714638" y="3868013"/>
                  <a:ext cx="6393866" cy="2585323"/>
                </a:xfrm>
                <a:prstGeom prst="rect">
                  <a:avLst/>
                </a:prstGeom>
                <a:blipFill rotWithShape="1">
                  <a:blip r:embed="rId2"/>
                  <a:stretch>
                    <a:fillRect l="-286" r="-95" b="-2830"/>
                  </a:stretch>
                </a:blipFill>
              </p:spPr>
              <p:txBody>
                <a:bodyPr/>
                <a:lstStyle/>
                <a:p>
                  <a:r>
                    <a:rPr lang="zh-TW" altLang="en-US">
                      <a:noFill/>
                    </a:rPr>
                    <a:t> </a:t>
                  </a:r>
                </a:p>
              </p:txBody>
            </p:sp>
          </mc:Fallback>
        </mc:AlternateContent>
      </p:grpSp>
      <p:sp>
        <p:nvSpPr>
          <p:cNvPr id="2" name="標題 1"/>
          <p:cNvSpPr>
            <a:spLocks noGrp="1"/>
          </p:cNvSpPr>
          <p:nvPr>
            <p:ph type="title"/>
          </p:nvPr>
        </p:nvSpPr>
        <p:spPr/>
        <p:txBody>
          <a:bodyPr/>
          <a:lstStyle/>
          <a:p>
            <a:r>
              <a:rPr lang="en-US" altLang="zh-TW" b="1" dirty="0"/>
              <a:t>Computation within a region</a:t>
            </a:r>
            <a:endParaRPr lang="zh-TW" altLang="en-US" dirty="0"/>
          </a:p>
        </p:txBody>
      </p:sp>
      <p:sp>
        <p:nvSpPr>
          <p:cNvPr id="14" name="矩形 13"/>
          <p:cNvSpPr/>
          <p:nvPr/>
        </p:nvSpPr>
        <p:spPr>
          <a:xfrm>
            <a:off x="1115616" y="1700808"/>
            <a:ext cx="288032" cy="288032"/>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5400" b="1" dirty="0"/>
          </a:p>
        </p:txBody>
      </p:sp>
      <p:sp>
        <p:nvSpPr>
          <p:cNvPr id="15" name="文字方塊 14"/>
          <p:cNvSpPr txBox="1"/>
          <p:nvPr/>
        </p:nvSpPr>
        <p:spPr>
          <a:xfrm>
            <a:off x="-108520" y="1321604"/>
            <a:ext cx="1539204" cy="523220"/>
          </a:xfrm>
          <a:prstGeom prst="rect">
            <a:avLst/>
          </a:prstGeom>
          <a:noFill/>
        </p:spPr>
        <p:txBody>
          <a:bodyPr wrap="none" rtlCol="0">
            <a:spAutoFit/>
          </a:bodyPr>
          <a:lstStyle/>
          <a:p>
            <a:r>
              <a:rPr lang="en-US" altLang="zh-TW" sz="2800" b="1" dirty="0" smtClean="0">
                <a:solidFill>
                  <a:srgbClr val="FF0000"/>
                </a:solidFill>
              </a:rPr>
              <a:t>(i</a:t>
            </a:r>
            <a:r>
              <a:rPr lang="en-US" altLang="zh-TW" sz="2800" b="1" baseline="-25000" dirty="0" smtClean="0">
                <a:solidFill>
                  <a:srgbClr val="FF0000"/>
                </a:solidFill>
              </a:rPr>
              <a:t>0</a:t>
            </a:r>
            <a:r>
              <a:rPr lang="en-US" altLang="zh-TW" sz="2800" b="1" dirty="0">
                <a:solidFill>
                  <a:srgbClr val="FF0000"/>
                </a:solidFill>
              </a:rPr>
              <a:t>,L[i</a:t>
            </a:r>
            <a:r>
              <a:rPr lang="en-US" altLang="zh-TW" sz="2800" b="1" baseline="-25000" dirty="0">
                <a:solidFill>
                  <a:srgbClr val="FF0000"/>
                </a:solidFill>
              </a:rPr>
              <a:t>0</a:t>
            </a:r>
            <a:r>
              <a:rPr lang="en-US" altLang="zh-TW" sz="2800" b="1" dirty="0" smtClean="0">
                <a:solidFill>
                  <a:srgbClr val="FF0000"/>
                </a:solidFill>
              </a:rPr>
              <a:t>])</a:t>
            </a:r>
            <a:endParaRPr lang="zh-TW" altLang="en-US" sz="2800" b="1" dirty="0">
              <a:solidFill>
                <a:srgbClr val="FF0000"/>
              </a:solidFill>
            </a:endParaRPr>
          </a:p>
        </p:txBody>
      </p:sp>
      <p:sp>
        <p:nvSpPr>
          <p:cNvPr id="16" name="矩形 15"/>
          <p:cNvSpPr/>
          <p:nvPr/>
        </p:nvSpPr>
        <p:spPr>
          <a:xfrm>
            <a:off x="2339752" y="1916832"/>
            <a:ext cx="288032" cy="288032"/>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5400" b="1" dirty="0"/>
          </a:p>
        </p:txBody>
      </p:sp>
      <p:sp>
        <p:nvSpPr>
          <p:cNvPr id="19" name="文字方塊 18"/>
          <p:cNvSpPr txBox="1"/>
          <p:nvPr/>
        </p:nvSpPr>
        <p:spPr>
          <a:xfrm>
            <a:off x="2987824" y="1825660"/>
            <a:ext cx="1114408" cy="523220"/>
          </a:xfrm>
          <a:prstGeom prst="rect">
            <a:avLst/>
          </a:prstGeom>
          <a:noFill/>
        </p:spPr>
        <p:txBody>
          <a:bodyPr wrap="none" rtlCol="0">
            <a:spAutoFit/>
          </a:bodyPr>
          <a:lstStyle/>
          <a:p>
            <a:r>
              <a:rPr lang="en-US" altLang="zh-TW" sz="2800" b="1" dirty="0" smtClean="0">
                <a:solidFill>
                  <a:srgbClr val="FF0000"/>
                </a:solidFill>
              </a:rPr>
              <a:t>(</a:t>
            </a:r>
            <a:r>
              <a:rPr lang="en-US" altLang="zh-TW" sz="2800" b="1" dirty="0" err="1" smtClean="0">
                <a:solidFill>
                  <a:srgbClr val="FF0000"/>
                </a:solidFill>
              </a:rPr>
              <a:t>i,R</a:t>
            </a:r>
            <a:r>
              <a:rPr lang="en-US" altLang="zh-TW" sz="2800" b="1" dirty="0" smtClean="0">
                <a:solidFill>
                  <a:srgbClr val="FF0000"/>
                </a:solidFill>
              </a:rPr>
              <a:t>[</a:t>
            </a:r>
            <a:r>
              <a:rPr lang="en-US" altLang="zh-TW" sz="2800" b="1" dirty="0" err="1" smtClean="0">
                <a:solidFill>
                  <a:srgbClr val="FF0000"/>
                </a:solidFill>
              </a:rPr>
              <a:t>i</a:t>
            </a:r>
            <a:r>
              <a:rPr lang="en-US" altLang="zh-TW" sz="2800" b="1" dirty="0" smtClean="0">
                <a:solidFill>
                  <a:srgbClr val="FF0000"/>
                </a:solidFill>
              </a:rPr>
              <a:t>])</a:t>
            </a:r>
            <a:endParaRPr lang="zh-TW" altLang="en-US" sz="2800" b="1" dirty="0">
              <a:solidFill>
                <a:srgbClr val="FF0000"/>
              </a:solidFill>
            </a:endParaRPr>
          </a:p>
        </p:txBody>
      </p:sp>
      <p:cxnSp>
        <p:nvCxnSpPr>
          <p:cNvPr id="21" name="直線接點 20"/>
          <p:cNvCxnSpPr/>
          <p:nvPr/>
        </p:nvCxnSpPr>
        <p:spPr>
          <a:xfrm>
            <a:off x="1187624" y="1700808"/>
            <a:ext cx="122413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rot="5400000">
            <a:off x="2195736" y="1916832"/>
            <a:ext cx="43204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187624" y="1700808"/>
            <a:ext cx="1296144" cy="43204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直線接點 16"/>
          <p:cNvCxnSpPr/>
          <p:nvPr/>
        </p:nvCxnSpPr>
        <p:spPr>
          <a:xfrm>
            <a:off x="3379478" y="4892083"/>
            <a:ext cx="313673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547664" y="1988840"/>
            <a:ext cx="864096" cy="144016"/>
          </a:xfrm>
          <a:prstGeom prst="rect">
            <a:avLst/>
          </a:prstGeom>
          <a:solidFill>
            <a:srgbClr val="FF0000">
              <a:alpha val="7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5400" b="1" dirty="0"/>
          </a:p>
        </p:txBody>
      </p:sp>
      <p:sp>
        <p:nvSpPr>
          <p:cNvPr id="23" name="矩形 22"/>
          <p:cNvSpPr/>
          <p:nvPr/>
        </p:nvSpPr>
        <p:spPr>
          <a:xfrm>
            <a:off x="1259632" y="1772816"/>
            <a:ext cx="864096" cy="144016"/>
          </a:xfrm>
          <a:prstGeom prst="rect">
            <a:avLst/>
          </a:prstGeom>
          <a:solidFill>
            <a:srgbClr val="FF0000">
              <a:alpha val="7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5400" b="1" dirty="0"/>
          </a:p>
        </p:txBody>
      </p:sp>
      <p:cxnSp>
        <p:nvCxnSpPr>
          <p:cNvPr id="25" name="直線接點 24"/>
          <p:cNvCxnSpPr/>
          <p:nvPr/>
        </p:nvCxnSpPr>
        <p:spPr>
          <a:xfrm>
            <a:off x="7217260" y="4892083"/>
            <a:ext cx="1171164" cy="155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投影片編號版面配置區 2"/>
          <p:cNvSpPr>
            <a:spLocks noGrp="1"/>
          </p:cNvSpPr>
          <p:nvPr>
            <p:ph type="sldNum" sz="quarter" idx="15"/>
          </p:nvPr>
        </p:nvSpPr>
        <p:spPr/>
        <p:txBody>
          <a:bodyPr/>
          <a:lstStyle/>
          <a:p>
            <a:fld id="{DD6866B0-8155-4327-A208-A0391C6B85F1}" type="slidenum">
              <a:rPr lang="zh-TW" altLang="en-US" smtClean="0"/>
              <a:t>51</a:t>
            </a:fld>
            <a:endParaRPr lang="zh-TW" altLang="en-US"/>
          </a:p>
        </p:txBody>
      </p:sp>
    </p:spTree>
    <p:extLst>
      <p:ext uri="{BB962C8B-B14F-4D97-AF65-F5344CB8AC3E}">
        <p14:creationId xmlns:p14="http://schemas.microsoft.com/office/powerpoint/2010/main" val="379372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anim calcmode="lin" valueType="num">
                                      <p:cBhvr>
                                        <p:cTn id="13" dur="2000" fill="hold"/>
                                        <p:tgtEl>
                                          <p:spTgt spid="15"/>
                                        </p:tgtEl>
                                        <p:attrNameLst>
                                          <p:attrName>ppt_w</p:attrName>
                                        </p:attrNameLst>
                                      </p:cBhvr>
                                      <p:tavLst>
                                        <p:tav tm="0" fmla="#ppt_w*sin(2.5*pi*$)">
                                          <p:val>
                                            <p:fltVal val="0"/>
                                          </p:val>
                                        </p:tav>
                                        <p:tav tm="100000">
                                          <p:val>
                                            <p:fltVal val="1"/>
                                          </p:val>
                                        </p:tav>
                                      </p:tavLst>
                                    </p:anim>
                                    <p:anim calcmode="lin" valueType="num">
                                      <p:cBhvr>
                                        <p:cTn id="14"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000"/>
                                        <p:tgtEl>
                                          <p:spTgt spid="19"/>
                                        </p:tgtEl>
                                      </p:cBhvr>
                                    </p:animEffect>
                                    <p:anim calcmode="lin" valueType="num">
                                      <p:cBhvr>
                                        <p:cTn id="25" dur="2000" fill="hold"/>
                                        <p:tgtEl>
                                          <p:spTgt spid="19"/>
                                        </p:tgtEl>
                                        <p:attrNameLst>
                                          <p:attrName>ppt_w</p:attrName>
                                        </p:attrNameLst>
                                      </p:cBhvr>
                                      <p:tavLst>
                                        <p:tav tm="0" fmla="#ppt_w*sin(2.5*pi*$)">
                                          <p:val>
                                            <p:fltVal val="0"/>
                                          </p:val>
                                        </p:tav>
                                        <p:tav tm="100000">
                                          <p:val>
                                            <p:fltVal val="1"/>
                                          </p:val>
                                        </p:tav>
                                      </p:tavLst>
                                    </p:anim>
                                    <p:anim calcmode="lin" valueType="num">
                                      <p:cBhvr>
                                        <p:cTn id="26"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anim calcmode="lin" valueType="num">
                                      <p:cBhvr>
                                        <p:cTn id="32" dur="2000" fill="hold"/>
                                        <p:tgtEl>
                                          <p:spTgt spid="21"/>
                                        </p:tgtEl>
                                        <p:attrNameLst>
                                          <p:attrName>ppt_w</p:attrName>
                                        </p:attrNameLst>
                                      </p:cBhvr>
                                      <p:tavLst>
                                        <p:tav tm="0" fmla="#ppt_w*sin(2.5*pi*$)">
                                          <p:val>
                                            <p:fltVal val="0"/>
                                          </p:val>
                                        </p:tav>
                                        <p:tav tm="100000">
                                          <p:val>
                                            <p:fltVal val="1"/>
                                          </p:val>
                                        </p:tav>
                                      </p:tavLst>
                                    </p:anim>
                                    <p:anim calcmode="lin" valueType="num">
                                      <p:cBhvr>
                                        <p:cTn id="33"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2000"/>
                                        <p:tgtEl>
                                          <p:spTgt spid="24"/>
                                        </p:tgtEl>
                                      </p:cBhvr>
                                    </p:animEffect>
                                    <p:anim calcmode="lin" valueType="num">
                                      <p:cBhvr>
                                        <p:cTn id="39" dur="2000" fill="hold"/>
                                        <p:tgtEl>
                                          <p:spTgt spid="24"/>
                                        </p:tgtEl>
                                        <p:attrNameLst>
                                          <p:attrName>ppt_w</p:attrName>
                                        </p:attrNameLst>
                                      </p:cBhvr>
                                      <p:tavLst>
                                        <p:tav tm="0" fmla="#ppt_w*sin(2.5*pi*$)">
                                          <p:val>
                                            <p:fltVal val="0"/>
                                          </p:val>
                                        </p:tav>
                                        <p:tav tm="100000">
                                          <p:val>
                                            <p:fltVal val="1"/>
                                          </p:val>
                                        </p:tav>
                                      </p:tavLst>
                                    </p:anim>
                                    <p:anim calcmode="lin" valueType="num">
                                      <p:cBhvr>
                                        <p:cTn id="40"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5" presetClass="exit" presetSubtype="0" fill="hold" nodeType="clickEffect">
                                  <p:stCondLst>
                                    <p:cond delay="0"/>
                                  </p:stCondLst>
                                  <p:childTnLst>
                                    <p:animEffect transition="out" filter="fade">
                                      <p:cBhvr>
                                        <p:cTn id="44" dur="2000"/>
                                        <p:tgtEl>
                                          <p:spTgt spid="21"/>
                                        </p:tgtEl>
                                      </p:cBhvr>
                                    </p:animEffect>
                                    <p:anim calcmode="lin" valueType="num">
                                      <p:cBhvr>
                                        <p:cTn id="45" dur="2000"/>
                                        <p:tgtEl>
                                          <p:spTgt spid="2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6" dur="2000"/>
                                        <p:tgtEl>
                                          <p:spTgt spid="21"/>
                                        </p:tgtEl>
                                        <p:attrNameLst>
                                          <p:attrName>ppt_h</p:attrName>
                                        </p:attrNameLst>
                                      </p:cBhvr>
                                      <p:tavLst>
                                        <p:tav tm="0">
                                          <p:val>
                                            <p:strVal val="ppt_h"/>
                                          </p:val>
                                        </p:tav>
                                        <p:tav tm="100000">
                                          <p:val>
                                            <p:strVal val="ppt_h"/>
                                          </p:val>
                                        </p:tav>
                                      </p:tavLst>
                                    </p:anim>
                                    <p:set>
                                      <p:cBhvr>
                                        <p:cTn id="47" dur="1" fill="hold">
                                          <p:stCondLst>
                                            <p:cond delay="1999"/>
                                          </p:stCondLst>
                                        </p:cTn>
                                        <p:tgtEl>
                                          <p:spTgt spid="21"/>
                                        </p:tgtEl>
                                        <p:attrNameLst>
                                          <p:attrName>style.visibility</p:attrName>
                                        </p:attrNameLst>
                                      </p:cBhvr>
                                      <p:to>
                                        <p:strVal val="hidden"/>
                                      </p:to>
                                    </p:set>
                                  </p:childTnLst>
                                </p:cTn>
                              </p:par>
                              <p:par>
                                <p:cTn id="48" presetID="45" presetClass="exit" presetSubtype="0" fill="hold" nodeType="withEffect">
                                  <p:stCondLst>
                                    <p:cond delay="0"/>
                                  </p:stCondLst>
                                  <p:childTnLst>
                                    <p:animEffect transition="out" filter="fade">
                                      <p:cBhvr>
                                        <p:cTn id="49" dur="2000"/>
                                        <p:tgtEl>
                                          <p:spTgt spid="24"/>
                                        </p:tgtEl>
                                      </p:cBhvr>
                                    </p:animEffect>
                                    <p:anim calcmode="lin" valueType="num">
                                      <p:cBhvr>
                                        <p:cTn id="50" dur="2000"/>
                                        <p:tgtEl>
                                          <p:spTgt spid="2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1" dur="2000"/>
                                        <p:tgtEl>
                                          <p:spTgt spid="24"/>
                                        </p:tgtEl>
                                        <p:attrNameLst>
                                          <p:attrName>ppt_h</p:attrName>
                                        </p:attrNameLst>
                                      </p:cBhvr>
                                      <p:tavLst>
                                        <p:tav tm="0">
                                          <p:val>
                                            <p:strVal val="ppt_h"/>
                                          </p:val>
                                        </p:tav>
                                        <p:tav tm="100000">
                                          <p:val>
                                            <p:strVal val="ppt_h"/>
                                          </p:val>
                                        </p:tav>
                                      </p:tavLst>
                                    </p:anim>
                                    <p:set>
                                      <p:cBhvr>
                                        <p:cTn id="52" dur="1" fill="hold">
                                          <p:stCondLst>
                                            <p:cond delay="1999"/>
                                          </p:stCondLst>
                                        </p:cTn>
                                        <p:tgtEl>
                                          <p:spTgt spid="2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2000"/>
                                        <p:tgtEl>
                                          <p:spTgt spid="17"/>
                                        </p:tgtEl>
                                      </p:cBhvr>
                                    </p:animEffect>
                                    <p:anim calcmode="lin" valueType="num">
                                      <p:cBhvr>
                                        <p:cTn id="58" dur="2000" fill="hold"/>
                                        <p:tgtEl>
                                          <p:spTgt spid="17"/>
                                        </p:tgtEl>
                                        <p:attrNameLst>
                                          <p:attrName>ppt_w</p:attrName>
                                        </p:attrNameLst>
                                      </p:cBhvr>
                                      <p:tavLst>
                                        <p:tav tm="0" fmla="#ppt_w*sin(2.5*pi*$)">
                                          <p:val>
                                            <p:fltVal val="0"/>
                                          </p:val>
                                        </p:tav>
                                        <p:tav tm="100000">
                                          <p:val>
                                            <p:fltVal val="1"/>
                                          </p:val>
                                        </p:tav>
                                      </p:tavLst>
                                    </p:anim>
                                    <p:anim calcmode="lin" valueType="num">
                                      <p:cBhvr>
                                        <p:cTn id="59" dur="2000" fill="hold"/>
                                        <p:tgtEl>
                                          <p:spTgt spid="17"/>
                                        </p:tgtEl>
                                        <p:attrNameLst>
                                          <p:attrName>ppt_h</p:attrName>
                                        </p:attrNameLst>
                                      </p:cBhvr>
                                      <p:tavLst>
                                        <p:tav tm="0">
                                          <p:val>
                                            <p:strVal val="#ppt_h"/>
                                          </p:val>
                                        </p:tav>
                                        <p:tav tm="100000">
                                          <p:val>
                                            <p:strVal val="#ppt_h"/>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1000"/>
                                        <p:tgtEl>
                                          <p:spTgt spid="23"/>
                                        </p:tgtEl>
                                      </p:cBhvr>
                                    </p:animEffect>
                                    <p:anim calcmode="lin" valueType="num">
                                      <p:cBhvr>
                                        <p:cTn id="70" dur="1000" fill="hold"/>
                                        <p:tgtEl>
                                          <p:spTgt spid="23"/>
                                        </p:tgtEl>
                                        <p:attrNameLst>
                                          <p:attrName>ppt_x</p:attrName>
                                        </p:attrNameLst>
                                      </p:cBhvr>
                                      <p:tavLst>
                                        <p:tav tm="0">
                                          <p:val>
                                            <p:strVal val="#ppt_x"/>
                                          </p:val>
                                        </p:tav>
                                        <p:tav tm="100000">
                                          <p:val>
                                            <p:strVal val="#ppt_x"/>
                                          </p:val>
                                        </p:tav>
                                      </p:tavLst>
                                    </p:anim>
                                    <p:anim calcmode="lin" valueType="num">
                                      <p:cBhvr>
                                        <p:cTn id="71" dur="1000" fill="hold"/>
                                        <p:tgtEl>
                                          <p:spTgt spid="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1000" fill="hold"/>
                                        <p:tgtEl>
                                          <p:spTgt spid="22"/>
                                        </p:tgtEl>
                                        <p:attrNameLst>
                                          <p:attrName>ppt_y</p:attrName>
                                        </p:attrNameLst>
                                      </p:cBhvr>
                                      <p:tavLst>
                                        <p:tav tm="0">
                                          <p:val>
                                            <p:strVal val="#ppt_y+.1"/>
                                          </p:val>
                                        </p:tav>
                                        <p:tav tm="100000">
                                          <p:val>
                                            <p:strVal val="#ppt_y"/>
                                          </p:val>
                                        </p:tav>
                                      </p:tavLst>
                                    </p:anim>
                                  </p:childTnLst>
                                </p:cTn>
                              </p:par>
                              <p:par>
                                <p:cTn id="77" presetID="45" presetClass="entr" presetSubtype="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2000"/>
                                        <p:tgtEl>
                                          <p:spTgt spid="25"/>
                                        </p:tgtEl>
                                      </p:cBhvr>
                                    </p:animEffect>
                                    <p:anim calcmode="lin" valueType="num">
                                      <p:cBhvr>
                                        <p:cTn id="80" dur="2000" fill="hold"/>
                                        <p:tgtEl>
                                          <p:spTgt spid="25"/>
                                        </p:tgtEl>
                                        <p:attrNameLst>
                                          <p:attrName>ppt_w</p:attrName>
                                        </p:attrNameLst>
                                      </p:cBhvr>
                                      <p:tavLst>
                                        <p:tav tm="0" fmla="#ppt_w*sin(2.5*pi*$)">
                                          <p:val>
                                            <p:fltVal val="0"/>
                                          </p:val>
                                        </p:tav>
                                        <p:tav tm="100000">
                                          <p:val>
                                            <p:fltVal val="1"/>
                                          </p:val>
                                        </p:tav>
                                      </p:tavLst>
                                    </p:anim>
                                    <p:anim calcmode="lin" valueType="num">
                                      <p:cBhvr>
                                        <p:cTn id="81"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9" grpId="0"/>
      <p:bldP spid="26" grpId="0" animBg="1"/>
      <p:bldP spid="22" grpId="0" animBg="1"/>
      <p:bldP spid="2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群組 21"/>
          <p:cNvGrpSpPr/>
          <p:nvPr/>
        </p:nvGrpSpPr>
        <p:grpSpPr>
          <a:xfrm>
            <a:off x="755576" y="1268760"/>
            <a:ext cx="7632848" cy="5373217"/>
            <a:chOff x="1835696" y="1484783"/>
            <a:chExt cx="5904656" cy="4905256"/>
          </a:xfrm>
        </p:grpSpPr>
        <p:grpSp>
          <p:nvGrpSpPr>
            <p:cNvPr id="26" name="群組 25"/>
            <p:cNvGrpSpPr/>
            <p:nvPr/>
          </p:nvGrpSpPr>
          <p:grpSpPr>
            <a:xfrm>
              <a:off x="1907704" y="1484783"/>
              <a:ext cx="5832648" cy="4414080"/>
              <a:chOff x="1511660" y="1484784"/>
              <a:chExt cx="5832648" cy="4414080"/>
            </a:xfrm>
          </p:grpSpPr>
          <p:sp>
            <p:nvSpPr>
              <p:cNvPr id="41" name="矩形 40"/>
              <p:cNvSpPr/>
              <p:nvPr/>
            </p:nvSpPr>
            <p:spPr>
              <a:xfrm>
                <a:off x="2015716" y="2010432"/>
                <a:ext cx="4968552" cy="3888432"/>
              </a:xfrm>
              <a:prstGeom prst="rect">
                <a:avLst/>
              </a:prstGeom>
              <a:no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42" name="文字方塊 41"/>
              <p:cNvSpPr txBox="1"/>
              <p:nvPr/>
            </p:nvSpPr>
            <p:spPr>
              <a:xfrm>
                <a:off x="1511660" y="1484784"/>
                <a:ext cx="324036" cy="533846"/>
              </a:xfrm>
              <a:prstGeom prst="rect">
                <a:avLst/>
              </a:prstGeom>
              <a:noFill/>
            </p:spPr>
            <p:txBody>
              <a:bodyPr wrap="square" rtlCol="0">
                <a:spAutoFit/>
              </a:bodyPr>
              <a:lstStyle/>
              <a:p>
                <a:endParaRPr lang="zh-TW" altLang="en-US" sz="3200" dirty="0"/>
              </a:p>
            </p:txBody>
          </p:sp>
          <p:sp>
            <p:nvSpPr>
              <p:cNvPr id="43" name="文字方塊 42"/>
              <p:cNvSpPr txBox="1"/>
              <p:nvPr/>
            </p:nvSpPr>
            <p:spPr>
              <a:xfrm>
                <a:off x="7020272" y="1484784"/>
                <a:ext cx="324036" cy="584775"/>
              </a:xfrm>
              <a:prstGeom prst="rect">
                <a:avLst/>
              </a:prstGeom>
              <a:noFill/>
            </p:spPr>
            <p:txBody>
              <a:bodyPr wrap="square" rtlCol="0">
                <a:spAutoFit/>
              </a:bodyPr>
              <a:lstStyle/>
              <a:p>
                <a:r>
                  <a:rPr lang="en-US" altLang="zh-TW" sz="3200" dirty="0"/>
                  <a:t>N</a:t>
                </a:r>
                <a:endParaRPr lang="zh-TW" altLang="en-US" sz="3200" dirty="0"/>
              </a:p>
            </p:txBody>
          </p:sp>
        </p:grpSp>
        <p:grpSp>
          <p:nvGrpSpPr>
            <p:cNvPr id="27" name="群組 26"/>
            <p:cNvGrpSpPr/>
            <p:nvPr/>
          </p:nvGrpSpPr>
          <p:grpSpPr>
            <a:xfrm>
              <a:off x="1835696" y="1988840"/>
              <a:ext cx="5555704" cy="4401199"/>
              <a:chOff x="1835696" y="1988840"/>
              <a:chExt cx="5555704" cy="4401199"/>
            </a:xfrm>
          </p:grpSpPr>
          <p:sp>
            <p:nvSpPr>
              <p:cNvPr id="28" name="文字方塊 27"/>
              <p:cNvSpPr txBox="1"/>
              <p:nvPr/>
            </p:nvSpPr>
            <p:spPr>
              <a:xfrm>
                <a:off x="1835696" y="5805264"/>
                <a:ext cx="324036" cy="584775"/>
              </a:xfrm>
              <a:prstGeom prst="rect">
                <a:avLst/>
              </a:prstGeom>
              <a:noFill/>
            </p:spPr>
            <p:txBody>
              <a:bodyPr wrap="square" rtlCol="0">
                <a:spAutoFit/>
              </a:bodyPr>
              <a:lstStyle/>
              <a:p>
                <a:r>
                  <a:rPr lang="en-US" altLang="zh-TW" sz="3200" dirty="0"/>
                  <a:t>M</a:t>
                </a:r>
                <a:endParaRPr lang="zh-TW" altLang="en-US" sz="3200" dirty="0"/>
              </a:p>
            </p:txBody>
          </p:sp>
          <p:sp>
            <p:nvSpPr>
              <p:cNvPr id="29" name="矩形 28"/>
              <p:cNvSpPr/>
              <p:nvPr/>
            </p:nvSpPr>
            <p:spPr>
              <a:xfrm>
                <a:off x="3125598" y="2708920"/>
                <a:ext cx="1446402" cy="712621"/>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0" name="矩形 29"/>
              <p:cNvSpPr/>
              <p:nvPr/>
            </p:nvSpPr>
            <p:spPr>
              <a:xfrm>
                <a:off x="3491880" y="3439795"/>
                <a:ext cx="2520280" cy="1789405"/>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grpSp>
            <p:nvGrpSpPr>
              <p:cNvPr id="31" name="群組 30"/>
              <p:cNvGrpSpPr/>
              <p:nvPr/>
            </p:nvGrpSpPr>
            <p:grpSpPr>
              <a:xfrm>
                <a:off x="2411760" y="1988840"/>
                <a:ext cx="1454367" cy="733425"/>
                <a:chOff x="3837712" y="2686050"/>
                <a:chExt cx="1454367" cy="1466850"/>
              </a:xfrm>
            </p:grpSpPr>
            <p:sp>
              <p:nvSpPr>
                <p:cNvPr id="39" name="矩形 38"/>
                <p:cNvSpPr/>
                <p:nvPr/>
              </p:nvSpPr>
              <p:spPr>
                <a:xfrm>
                  <a:off x="3837712" y="2708920"/>
                  <a:ext cx="1454367" cy="1440161"/>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40" name="手繪多邊形 39"/>
                <p:cNvSpPr/>
                <p:nvPr/>
              </p:nvSpPr>
              <p:spPr>
                <a:xfrm>
                  <a:off x="3838575" y="2686050"/>
                  <a:ext cx="1438275" cy="1466850"/>
                </a:xfrm>
                <a:custGeom>
                  <a:avLst/>
                  <a:gdLst>
                    <a:gd name="connsiteX0" fmla="*/ 0 w 1438275"/>
                    <a:gd name="connsiteY0" fmla="*/ 0 h 1466850"/>
                    <a:gd name="connsiteX1" fmla="*/ 733425 w 1438275"/>
                    <a:gd name="connsiteY1" fmla="*/ 9525 h 1466850"/>
                    <a:gd name="connsiteX2" fmla="*/ 1438275 w 1438275"/>
                    <a:gd name="connsiteY2" fmla="*/ 1457325 h 1466850"/>
                    <a:gd name="connsiteX3" fmla="*/ 742950 w 1438275"/>
                    <a:gd name="connsiteY3" fmla="*/ 1466850 h 1466850"/>
                    <a:gd name="connsiteX4" fmla="*/ 0 w 1438275"/>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5" h="1466850">
                      <a:moveTo>
                        <a:pt x="0" y="0"/>
                      </a:moveTo>
                      <a:lnTo>
                        <a:pt x="733425" y="9525"/>
                      </a:lnTo>
                      <a:lnTo>
                        <a:pt x="1438275" y="1457325"/>
                      </a:lnTo>
                      <a:lnTo>
                        <a:pt x="742950" y="1466850"/>
                      </a:lnTo>
                      <a:lnTo>
                        <a:pt x="0"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2" name="手繪多邊形 31"/>
              <p:cNvSpPr/>
              <p:nvPr/>
            </p:nvSpPr>
            <p:spPr>
              <a:xfrm>
                <a:off x="3133725" y="2695575"/>
                <a:ext cx="1419225" cy="742950"/>
              </a:xfrm>
              <a:custGeom>
                <a:avLst/>
                <a:gdLst>
                  <a:gd name="connsiteX0" fmla="*/ 0 w 1419225"/>
                  <a:gd name="connsiteY0" fmla="*/ 0 h 742950"/>
                  <a:gd name="connsiteX1" fmla="*/ 352425 w 1419225"/>
                  <a:gd name="connsiteY1" fmla="*/ 600075 h 742950"/>
                  <a:gd name="connsiteX2" fmla="*/ 371475 w 1419225"/>
                  <a:gd name="connsiteY2" fmla="*/ 733425 h 742950"/>
                  <a:gd name="connsiteX3" fmla="*/ 1419225 w 1419225"/>
                  <a:gd name="connsiteY3" fmla="*/ 742950 h 742950"/>
                  <a:gd name="connsiteX4" fmla="*/ 704850 w 1419225"/>
                  <a:gd name="connsiteY4" fmla="*/ 9525 h 742950"/>
                  <a:gd name="connsiteX5" fmla="*/ 0 w 1419225"/>
                  <a:gd name="connsiteY5"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9225" h="742950">
                    <a:moveTo>
                      <a:pt x="0" y="0"/>
                    </a:moveTo>
                    <a:lnTo>
                      <a:pt x="352425" y="600075"/>
                    </a:lnTo>
                    <a:lnTo>
                      <a:pt x="371475" y="733425"/>
                    </a:lnTo>
                    <a:lnTo>
                      <a:pt x="1419225" y="742950"/>
                    </a:lnTo>
                    <a:lnTo>
                      <a:pt x="704850" y="9525"/>
                    </a:lnTo>
                    <a:lnTo>
                      <a:pt x="0"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4552950" y="5229200"/>
                <a:ext cx="2827362" cy="669663"/>
              </a:xfrm>
              <a:prstGeom prst="rect">
                <a:avLst/>
              </a:prstGeom>
              <a:noFill/>
              <a:ln>
                <a:solidFill>
                  <a:srgbClr val="0070C0"/>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4" name="手繪多邊形 33"/>
              <p:cNvSpPr/>
              <p:nvPr/>
            </p:nvSpPr>
            <p:spPr>
              <a:xfrm>
                <a:off x="3486150" y="3419475"/>
                <a:ext cx="2514600" cy="1828800"/>
              </a:xfrm>
              <a:custGeom>
                <a:avLst/>
                <a:gdLst>
                  <a:gd name="connsiteX0" fmla="*/ 9525 w 2514600"/>
                  <a:gd name="connsiteY0" fmla="*/ 0 h 1828800"/>
                  <a:gd name="connsiteX1" fmla="*/ 0 w 2514600"/>
                  <a:gd name="connsiteY1" fmla="*/ 723900 h 1828800"/>
                  <a:gd name="connsiteX2" fmla="*/ 771525 w 2514600"/>
                  <a:gd name="connsiteY2" fmla="*/ 723900 h 1828800"/>
                  <a:gd name="connsiteX3" fmla="*/ 771525 w 2514600"/>
                  <a:gd name="connsiteY3" fmla="*/ 1438275 h 1828800"/>
                  <a:gd name="connsiteX4" fmla="*/ 1076325 w 2514600"/>
                  <a:gd name="connsiteY4" fmla="*/ 1447800 h 1828800"/>
                  <a:gd name="connsiteX5" fmla="*/ 1076325 w 2514600"/>
                  <a:gd name="connsiteY5" fmla="*/ 1809750 h 1828800"/>
                  <a:gd name="connsiteX6" fmla="*/ 2514600 w 2514600"/>
                  <a:gd name="connsiteY6" fmla="*/ 1828800 h 1828800"/>
                  <a:gd name="connsiteX7" fmla="*/ 2514600 w 2514600"/>
                  <a:gd name="connsiteY7" fmla="*/ 733425 h 1828800"/>
                  <a:gd name="connsiteX8" fmla="*/ 1790700 w 2514600"/>
                  <a:gd name="connsiteY8" fmla="*/ 9525 h 1828800"/>
                  <a:gd name="connsiteX9" fmla="*/ 9525 w 2514600"/>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4600" h="1828800">
                    <a:moveTo>
                      <a:pt x="9525" y="0"/>
                    </a:moveTo>
                    <a:lnTo>
                      <a:pt x="0" y="723900"/>
                    </a:lnTo>
                    <a:lnTo>
                      <a:pt x="771525" y="723900"/>
                    </a:lnTo>
                    <a:lnTo>
                      <a:pt x="771525" y="1438275"/>
                    </a:lnTo>
                    <a:lnTo>
                      <a:pt x="1076325" y="1447800"/>
                    </a:lnTo>
                    <a:lnTo>
                      <a:pt x="1076325" y="1809750"/>
                    </a:lnTo>
                    <a:lnTo>
                      <a:pt x="2514600" y="1828800"/>
                    </a:lnTo>
                    <a:lnTo>
                      <a:pt x="2514600" y="733425"/>
                    </a:lnTo>
                    <a:lnTo>
                      <a:pt x="1790700" y="9525"/>
                    </a:lnTo>
                    <a:lnTo>
                      <a:pt x="9525"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手繪多邊形 34"/>
              <p:cNvSpPr/>
              <p:nvPr/>
            </p:nvSpPr>
            <p:spPr>
              <a:xfrm>
                <a:off x="4552950" y="5229225"/>
                <a:ext cx="2838450" cy="676275"/>
              </a:xfrm>
              <a:custGeom>
                <a:avLst/>
                <a:gdLst>
                  <a:gd name="connsiteX0" fmla="*/ 9525 w 2838450"/>
                  <a:gd name="connsiteY0" fmla="*/ 0 h 676275"/>
                  <a:gd name="connsiteX1" fmla="*/ 0 w 2838450"/>
                  <a:gd name="connsiteY1" fmla="*/ 152400 h 676275"/>
                  <a:gd name="connsiteX2" fmla="*/ 742950 w 2838450"/>
                  <a:gd name="connsiteY2" fmla="*/ 161925 h 676275"/>
                  <a:gd name="connsiteX3" fmla="*/ 742950 w 2838450"/>
                  <a:gd name="connsiteY3" fmla="*/ 657225 h 676275"/>
                  <a:gd name="connsiteX4" fmla="*/ 2838450 w 2838450"/>
                  <a:gd name="connsiteY4" fmla="*/ 676275 h 676275"/>
                  <a:gd name="connsiteX5" fmla="*/ 2333625 w 2838450"/>
                  <a:gd name="connsiteY5" fmla="*/ 0 h 676275"/>
                  <a:gd name="connsiteX6" fmla="*/ 9525 w 2838450"/>
                  <a:gd name="connsiteY6"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8450" h="676275">
                    <a:moveTo>
                      <a:pt x="9525" y="0"/>
                    </a:moveTo>
                    <a:lnTo>
                      <a:pt x="0" y="152400"/>
                    </a:lnTo>
                    <a:lnTo>
                      <a:pt x="742950" y="161925"/>
                    </a:lnTo>
                    <a:lnTo>
                      <a:pt x="742950" y="657225"/>
                    </a:lnTo>
                    <a:lnTo>
                      <a:pt x="2838450" y="676275"/>
                    </a:lnTo>
                    <a:lnTo>
                      <a:pt x="2333625" y="0"/>
                    </a:lnTo>
                    <a:lnTo>
                      <a:pt x="9525"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 name="直線接點 35"/>
              <p:cNvCxnSpPr>
                <a:endCxn id="32" idx="4"/>
              </p:cNvCxnSpPr>
              <p:nvPr/>
            </p:nvCxnSpPr>
            <p:spPr>
              <a:xfrm flipV="1">
                <a:off x="3133725" y="2705100"/>
                <a:ext cx="704850" cy="382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a:stCxn id="34" idx="0"/>
                <a:endCxn id="32" idx="3"/>
              </p:cNvCxnSpPr>
              <p:nvPr/>
            </p:nvCxnSpPr>
            <p:spPr>
              <a:xfrm>
                <a:off x="3495675" y="3419475"/>
                <a:ext cx="1057275" cy="1905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a:stCxn id="35" idx="0"/>
              </p:cNvCxnSpPr>
              <p:nvPr/>
            </p:nvCxnSpPr>
            <p:spPr>
              <a:xfrm flipV="1">
                <a:off x="4562475" y="5229200"/>
                <a:ext cx="1404156" cy="2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5" name="群組 44"/>
          <p:cNvGrpSpPr/>
          <p:nvPr/>
        </p:nvGrpSpPr>
        <p:grpSpPr>
          <a:xfrm>
            <a:off x="1835696" y="3064087"/>
            <a:ext cx="7254821" cy="3677281"/>
            <a:chOff x="1853683" y="3208103"/>
            <a:chExt cx="7254821" cy="3677281"/>
          </a:xfrm>
        </p:grpSpPr>
        <p:sp>
          <p:nvSpPr>
            <p:cNvPr id="46" name="雲朵形圖說文字 45"/>
            <p:cNvSpPr/>
            <p:nvPr/>
          </p:nvSpPr>
          <p:spPr>
            <a:xfrm>
              <a:off x="1853683" y="3208103"/>
              <a:ext cx="7254821" cy="3677281"/>
            </a:xfrm>
            <a:prstGeom prst="cloudCallout">
              <a:avLst>
                <a:gd name="adj1" fmla="val -24862"/>
                <a:gd name="adj2" fmla="val -5167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7" name="文字方塊 46"/>
                <p:cNvSpPr txBox="1"/>
                <p:nvPr/>
              </p:nvSpPr>
              <p:spPr>
                <a:xfrm>
                  <a:off x="2714638" y="3868013"/>
                  <a:ext cx="6393866" cy="258532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altLang="zh-TW" b="1" i="1" smtClean="0">
                            <a:solidFill>
                              <a:schemeClr val="bg1"/>
                            </a:solidFill>
                            <a:latin typeface="Cambria Math"/>
                          </a:rPr>
                          <m:t>𝒇𝒐𝒓</m:t>
                        </m:r>
                        <m:r>
                          <a:rPr lang="en-US" altLang="zh-TW" b="0" i="1" smtClean="0">
                            <a:solidFill>
                              <a:schemeClr val="bg1"/>
                            </a:solidFill>
                            <a:latin typeface="Cambria Math"/>
                          </a:rPr>
                          <m:t> </m:t>
                        </m:r>
                        <m:r>
                          <a:rPr lang="en-US" altLang="zh-TW" b="0" i="1" smtClean="0">
                            <a:solidFill>
                              <a:schemeClr val="bg1"/>
                            </a:solidFill>
                            <a:latin typeface="Cambria Math"/>
                          </a:rPr>
                          <m:t>𝑖</m:t>
                        </m:r>
                        <m:r>
                          <a:rPr lang="en-US" altLang="zh-TW" b="0" i="1" smtClean="0">
                            <a:solidFill>
                              <a:schemeClr val="bg1"/>
                            </a:solidFill>
                            <a:latin typeface="Cambria Math"/>
                          </a:rPr>
                          <m:t> ←1 </m:t>
                        </m:r>
                        <m:r>
                          <a:rPr lang="en-US" altLang="zh-TW" b="1" i="1" smtClean="0">
                            <a:solidFill>
                              <a:schemeClr val="bg1"/>
                            </a:solidFill>
                            <a:latin typeface="Cambria Math"/>
                            <a:ea typeface="Cambria Math"/>
                          </a:rPr>
                          <m:t>𝒕𝒐</m:t>
                        </m:r>
                        <m:r>
                          <a:rPr lang="en-US" altLang="zh-TW" b="0" i="1" smtClean="0">
                            <a:solidFill>
                              <a:schemeClr val="bg1"/>
                            </a:solidFill>
                            <a:latin typeface="Cambria Math"/>
                            <a:ea typeface="Cambria Math"/>
                          </a:rPr>
                          <m:t> </m:t>
                        </m:r>
                        <m:r>
                          <a:rPr lang="en-US" altLang="zh-TW" b="0" i="1" smtClean="0">
                            <a:solidFill>
                              <a:schemeClr val="bg1"/>
                            </a:solidFill>
                            <a:latin typeface="Cambria Math"/>
                            <a:ea typeface="Cambria Math"/>
                          </a:rPr>
                          <m:t>𝑀</m:t>
                        </m:r>
                        <m:r>
                          <a:rPr lang="en-US" altLang="zh-TW" b="0" i="1" smtClean="0">
                            <a:solidFill>
                              <a:schemeClr val="bg1"/>
                            </a:solidFill>
                            <a:latin typeface="Cambria Math"/>
                            <a:ea typeface="Cambria Math"/>
                          </a:rPr>
                          <m:t> </m:t>
                        </m:r>
                        <m:r>
                          <a:rPr lang="en-US" altLang="zh-TW" b="1" i="1" smtClean="0">
                            <a:solidFill>
                              <a:schemeClr val="bg1"/>
                            </a:solidFill>
                            <a:latin typeface="Cambria Math"/>
                            <a:ea typeface="Cambria Math"/>
                          </a:rPr>
                          <m:t>𝒅𝒐</m:t>
                        </m:r>
                      </m:oMath>
                    </m:oMathPara>
                  </a14:m>
                  <a:endParaRPr lang="en-US" altLang="zh-TW" b="1" dirty="0" smtClean="0">
                    <a:solidFill>
                      <a:schemeClr val="bg1"/>
                    </a:solidFill>
                  </a:endParaRPr>
                </a:p>
                <a:p>
                  <a:pPr/>
                  <a14:m>
                    <m:oMathPara xmlns:m="http://schemas.openxmlformats.org/officeDocument/2006/math">
                      <m:oMathParaPr>
                        <m:jc m:val="left"/>
                      </m:oMathParaPr>
                      <m:oMath xmlns:m="http://schemas.openxmlformats.org/officeDocument/2006/math">
                        <m:r>
                          <a:rPr lang="en-US" altLang="zh-TW" b="0" i="1" smtClean="0">
                            <a:solidFill>
                              <a:schemeClr val="bg1"/>
                            </a:solidFill>
                            <a:latin typeface="Cambria Math"/>
                          </a:rPr>
                          <m:t>    { </m:t>
                        </m:r>
                        <m:r>
                          <a:rPr lang="en-US" altLang="zh-TW" b="0" i="1" smtClean="0">
                            <a:solidFill>
                              <a:schemeClr val="bg1"/>
                            </a:solidFill>
                            <a:latin typeface="Cambria Math"/>
                          </a:rPr>
                          <m:t>𝑤𝑖𝑑𝑡h</m:t>
                        </m:r>
                        <m:r>
                          <a:rPr lang="en-US" altLang="zh-TW" b="0" i="1" smtClean="0">
                            <a:solidFill>
                              <a:schemeClr val="bg1"/>
                            </a:solidFill>
                            <a:latin typeface="Cambria Math"/>
                          </a:rPr>
                          <m:t> ←</m:t>
                        </m:r>
                        <m:r>
                          <a:rPr lang="en-US" altLang="zh-TW" b="0" i="1" smtClean="0">
                            <a:solidFill>
                              <a:schemeClr val="bg1"/>
                            </a:solidFill>
                            <a:latin typeface="Cambria Math"/>
                            <a:ea typeface="Cambria Math"/>
                          </a:rPr>
                          <m:t>𝑅</m:t>
                        </m:r>
                        <m:d>
                          <m:dPr>
                            <m:begChr m:val="["/>
                            <m:endChr m:val="]"/>
                            <m:ctrlPr>
                              <a:rPr lang="en-US" altLang="zh-TW" i="1" smtClean="0">
                                <a:solidFill>
                                  <a:schemeClr val="bg1"/>
                                </a:solidFill>
                                <a:latin typeface="Cambria Math"/>
                                <a:ea typeface="Cambria Math"/>
                              </a:rPr>
                            </m:ctrlPr>
                          </m:dPr>
                          <m:e>
                            <m:r>
                              <a:rPr lang="en-US" altLang="zh-TW" b="0" i="1" smtClean="0">
                                <a:solidFill>
                                  <a:schemeClr val="bg1"/>
                                </a:solidFill>
                                <a:latin typeface="Cambria Math"/>
                                <a:ea typeface="Cambria Math"/>
                              </a:rPr>
                              <m:t>𝑖</m:t>
                            </m:r>
                          </m:e>
                        </m:d>
                        <m:r>
                          <a:rPr lang="en-US" altLang="zh-TW" b="0" i="1" smtClean="0">
                            <a:solidFill>
                              <a:schemeClr val="bg1"/>
                            </a:solidFill>
                            <a:latin typeface="Cambria Math"/>
                            <a:ea typeface="Cambria Math"/>
                          </a:rPr>
                          <m:t>−</m:t>
                        </m:r>
                        <m:r>
                          <a:rPr lang="en-US" altLang="zh-TW" b="0" i="1" smtClean="0">
                            <a:solidFill>
                              <a:schemeClr val="bg1"/>
                            </a:solidFill>
                            <a:latin typeface="Cambria Math"/>
                            <a:ea typeface="Cambria Math"/>
                          </a:rPr>
                          <m:t>𝐿</m:t>
                        </m:r>
                        <m:d>
                          <m:dPr>
                            <m:begChr m:val="["/>
                            <m:endChr m:val="]"/>
                            <m:ctrlPr>
                              <a:rPr lang="en-US" altLang="zh-TW" i="1" smtClean="0">
                                <a:solidFill>
                                  <a:schemeClr val="bg1"/>
                                </a:solidFill>
                                <a:latin typeface="Cambria Math"/>
                                <a:ea typeface="Cambria Math"/>
                              </a:rPr>
                            </m:ctrlPr>
                          </m:dPr>
                          <m:e>
                            <m:r>
                              <a:rPr lang="en-US" altLang="zh-TW" b="0" i="1" smtClean="0">
                                <a:solidFill>
                                  <a:schemeClr val="bg1"/>
                                </a:solidFill>
                                <a:latin typeface="Cambria Math"/>
                                <a:ea typeface="Cambria Math"/>
                              </a:rPr>
                              <m:t>𝑖</m:t>
                            </m:r>
                          </m:e>
                        </m:d>
                        <m:r>
                          <a:rPr lang="en-US" altLang="zh-TW" b="0" i="1" smtClean="0">
                            <a:solidFill>
                              <a:schemeClr val="bg1"/>
                            </a:solidFill>
                            <a:latin typeface="Cambria Math"/>
                            <a:ea typeface="Cambria Math"/>
                          </a:rPr>
                          <m:t>+1</m:t>
                        </m:r>
                      </m:oMath>
                    </m:oMathPara>
                  </a14:m>
                  <a:endParaRPr lang="en-US" altLang="zh-TW" dirty="0" smtClean="0">
                    <a:solidFill>
                      <a:schemeClr val="bg1"/>
                    </a:solidFill>
                  </a:endParaRPr>
                </a:p>
                <a:p>
                  <a:r>
                    <a:rPr lang="en-US" altLang="zh-TW" dirty="0">
                      <a:solidFill>
                        <a:schemeClr val="bg1"/>
                      </a:solidFill>
                    </a:rPr>
                    <a:t> </a:t>
                  </a:r>
                  <a:r>
                    <a:rPr lang="en-US" altLang="zh-TW" dirty="0" smtClean="0">
                      <a:solidFill>
                        <a:schemeClr val="bg1"/>
                      </a:solidFill>
                    </a:rPr>
                    <a:t>     </a:t>
                  </a:r>
                  <a14:m>
                    <m:oMath xmlns:m="http://schemas.openxmlformats.org/officeDocument/2006/math">
                      <m:r>
                        <a:rPr lang="en-US" altLang="zh-TW" b="0" i="1" smtClean="0">
                          <a:solidFill>
                            <a:schemeClr val="bg1"/>
                          </a:solidFill>
                          <a:latin typeface="Cambria Math"/>
                        </a:rPr>
                        <m:t>𝑠𝑢𝑚𝑤𝑖𝑑𝑡h𝑠</m:t>
                      </m:r>
                      <m:r>
                        <a:rPr lang="en-US" altLang="zh-TW" b="0" i="1" smtClean="0">
                          <a:solidFill>
                            <a:schemeClr val="bg1"/>
                          </a:solidFill>
                          <a:latin typeface="Cambria Math"/>
                        </a:rPr>
                        <m:t> ←</m:t>
                      </m:r>
                      <m:r>
                        <a:rPr lang="en-US" altLang="zh-TW" b="0" i="1" smtClean="0">
                          <a:solidFill>
                            <a:schemeClr val="bg1"/>
                          </a:solidFill>
                          <a:latin typeface="Cambria Math"/>
                          <a:ea typeface="Cambria Math"/>
                        </a:rPr>
                        <m:t>𝑠𝑢𝑚𝑤𝑖𝑑𝑡h𝑠</m:t>
                      </m:r>
                      <m:r>
                        <a:rPr lang="en-US" altLang="zh-TW" b="0" i="1" smtClean="0">
                          <a:solidFill>
                            <a:schemeClr val="bg1"/>
                          </a:solidFill>
                          <a:latin typeface="Cambria Math"/>
                          <a:ea typeface="Cambria Math"/>
                        </a:rPr>
                        <m:t>+</m:t>
                      </m:r>
                      <m:r>
                        <a:rPr lang="en-US" altLang="zh-TW" b="0" i="1" smtClean="0">
                          <a:solidFill>
                            <a:schemeClr val="bg1"/>
                          </a:solidFill>
                          <a:latin typeface="Cambria Math"/>
                          <a:ea typeface="Cambria Math"/>
                        </a:rPr>
                        <m:t>𝑤𝑖𝑑𝑡h</m:t>
                      </m:r>
                    </m:oMath>
                  </a14:m>
                  <a:endParaRPr lang="en-US" altLang="zh-TW" dirty="0" smtClean="0">
                    <a:solidFill>
                      <a:schemeClr val="bg1"/>
                    </a:solidFill>
                  </a:endParaRPr>
                </a:p>
                <a:p>
                  <a:r>
                    <a:rPr lang="en-US" altLang="zh-TW" dirty="0">
                      <a:solidFill>
                        <a:schemeClr val="bg1"/>
                      </a:solidFill>
                    </a:rPr>
                    <a:t> </a:t>
                  </a:r>
                  <a:r>
                    <a:rPr lang="en-US" altLang="zh-TW" dirty="0" smtClean="0">
                      <a:solidFill>
                        <a:schemeClr val="bg1"/>
                      </a:solidFill>
                    </a:rPr>
                    <a:t>     </a:t>
                  </a:r>
                  <a14:m>
                    <m:oMath xmlns:m="http://schemas.openxmlformats.org/officeDocument/2006/math">
                      <m:r>
                        <a:rPr lang="en-US" altLang="zh-TW" b="1" i="1" smtClean="0">
                          <a:solidFill>
                            <a:schemeClr val="bg1"/>
                          </a:solidFill>
                          <a:latin typeface="Cambria Math"/>
                        </a:rPr>
                        <m:t>𝒊𝒇</m:t>
                      </m:r>
                      <m:d>
                        <m:dPr>
                          <m:ctrlPr>
                            <a:rPr lang="en-US" altLang="zh-TW" i="1" smtClean="0">
                              <a:solidFill>
                                <a:schemeClr val="bg1"/>
                              </a:solidFill>
                              <a:latin typeface="Cambria Math"/>
                            </a:rPr>
                          </m:ctrlPr>
                        </m:dPr>
                        <m:e>
                          <m:r>
                            <a:rPr lang="en-US" altLang="zh-TW" b="0" i="1" smtClean="0">
                              <a:solidFill>
                                <a:schemeClr val="bg1"/>
                              </a:solidFill>
                              <a:latin typeface="Cambria Math"/>
                            </a:rPr>
                            <m:t> </m:t>
                          </m:r>
                          <m:r>
                            <a:rPr lang="en-US" altLang="zh-TW" b="0" i="1" smtClean="0">
                              <a:solidFill>
                                <a:schemeClr val="bg1"/>
                              </a:solidFill>
                              <a:latin typeface="Cambria Math"/>
                            </a:rPr>
                            <m:t>𝑅</m:t>
                          </m:r>
                          <m:d>
                            <m:dPr>
                              <m:begChr m:val="["/>
                              <m:endChr m:val="]"/>
                              <m:ctrlPr>
                                <a:rPr lang="en-US" altLang="zh-TW" i="1" smtClean="0">
                                  <a:solidFill>
                                    <a:schemeClr val="bg1"/>
                                  </a:solidFill>
                                  <a:latin typeface="Cambria Math"/>
                                </a:rPr>
                              </m:ctrlPr>
                            </m:dPr>
                            <m:e>
                              <m:r>
                                <a:rPr lang="en-US" altLang="zh-TW" b="0" i="1" smtClean="0">
                                  <a:solidFill>
                                    <a:schemeClr val="bg1"/>
                                  </a:solidFill>
                                  <a:latin typeface="Cambria Math"/>
                                </a:rPr>
                                <m:t>𝑖</m:t>
                              </m:r>
                            </m:e>
                          </m:d>
                          <m:r>
                            <a:rPr lang="en-US" altLang="zh-TW" b="0" i="1" smtClean="0">
                              <a:solidFill>
                                <a:schemeClr val="bg1"/>
                              </a:solidFill>
                              <a:latin typeface="Cambria Math"/>
                            </a:rPr>
                            <m:t>−</m:t>
                          </m:r>
                          <m:r>
                            <a:rPr lang="en-US" altLang="zh-TW" b="0" i="1" smtClean="0">
                              <a:solidFill>
                                <a:schemeClr val="bg1"/>
                              </a:solidFill>
                              <a:latin typeface="Cambria Math"/>
                            </a:rPr>
                            <m:t>𝐿</m:t>
                          </m:r>
                          <m:d>
                            <m:dPr>
                              <m:begChr m:val="["/>
                              <m:endChr m:val="]"/>
                              <m:ctrlPr>
                                <a:rPr lang="en-US" altLang="zh-TW" i="1" smtClean="0">
                                  <a:solidFill>
                                    <a:schemeClr val="bg1"/>
                                  </a:solidFill>
                                  <a:latin typeface="Cambria Math"/>
                                </a:rPr>
                              </m:ctrlPr>
                            </m:dPr>
                            <m:e>
                              <m:sSub>
                                <m:sSubPr>
                                  <m:ctrlPr>
                                    <a:rPr lang="en-US" altLang="zh-TW" i="1" smtClean="0">
                                      <a:solidFill>
                                        <a:schemeClr val="bg1"/>
                                      </a:solidFill>
                                      <a:latin typeface="Cambria Math"/>
                                    </a:rPr>
                                  </m:ctrlPr>
                                </m:sSubPr>
                                <m:e>
                                  <m:r>
                                    <a:rPr lang="en-US" altLang="zh-TW" b="0" i="1" smtClean="0">
                                      <a:solidFill>
                                        <a:schemeClr val="bg1"/>
                                      </a:solidFill>
                                      <a:latin typeface="Cambria Math"/>
                                    </a:rPr>
                                    <m:t>𝑖</m:t>
                                  </m:r>
                                </m:e>
                                <m:sub>
                                  <m:r>
                                    <a:rPr lang="en-US" altLang="zh-TW" b="0" i="1" smtClean="0">
                                      <a:solidFill>
                                        <a:schemeClr val="bg1"/>
                                      </a:solidFill>
                                      <a:latin typeface="Cambria Math"/>
                                    </a:rPr>
                                    <m:t>0</m:t>
                                  </m:r>
                                </m:sub>
                              </m:sSub>
                            </m:e>
                          </m:d>
                          <m:r>
                            <a:rPr lang="en-US" altLang="zh-TW" b="0" i="1" smtClean="0">
                              <a:solidFill>
                                <a:schemeClr val="bg1"/>
                              </a:solidFill>
                              <a:latin typeface="Cambria Math"/>
                            </a:rPr>
                            <m:t>+1</m:t>
                          </m:r>
                        </m:e>
                      </m:d>
                      <m:r>
                        <a:rPr lang="en-US" altLang="zh-TW" b="0" i="1" smtClean="0">
                          <a:solidFill>
                            <a:schemeClr val="bg1"/>
                          </a:solidFill>
                          <a:latin typeface="Cambria Math"/>
                          <a:ea typeface="Cambria Math"/>
                        </a:rPr>
                        <m:t>×</m:t>
                      </m:r>
                      <m:d>
                        <m:dPr>
                          <m:ctrlPr>
                            <a:rPr lang="en-US" altLang="zh-TW" i="1" smtClean="0">
                              <a:solidFill>
                                <a:schemeClr val="bg1"/>
                              </a:solidFill>
                              <a:latin typeface="Cambria Math"/>
                              <a:ea typeface="Cambria Math"/>
                            </a:rPr>
                          </m:ctrlPr>
                        </m:dPr>
                        <m:e>
                          <m:r>
                            <a:rPr lang="en-US" altLang="zh-TW" b="0" i="1" smtClean="0">
                              <a:solidFill>
                                <a:schemeClr val="bg1"/>
                              </a:solidFill>
                              <a:latin typeface="Cambria Math"/>
                              <a:ea typeface="Cambria Math"/>
                            </a:rPr>
                            <m:t>𝑖</m:t>
                          </m:r>
                          <m:r>
                            <a:rPr lang="en-US" altLang="zh-TW" b="0" i="1" smtClean="0">
                              <a:solidFill>
                                <a:schemeClr val="bg1"/>
                              </a:solidFill>
                              <a:latin typeface="Cambria Math"/>
                              <a:ea typeface="Cambria Math"/>
                            </a:rPr>
                            <m:t> − </m:t>
                          </m:r>
                          <m:sSub>
                            <m:sSubPr>
                              <m:ctrlPr>
                                <a:rPr lang="en-US" altLang="zh-TW" i="1" smtClean="0">
                                  <a:solidFill>
                                    <a:schemeClr val="bg1"/>
                                  </a:solidFill>
                                  <a:latin typeface="Cambria Math"/>
                                  <a:ea typeface="Cambria Math"/>
                                </a:rPr>
                              </m:ctrlPr>
                            </m:sSubPr>
                            <m:e>
                              <m:r>
                                <a:rPr lang="en-US" altLang="zh-TW" b="0" i="1" smtClean="0">
                                  <a:solidFill>
                                    <a:schemeClr val="bg1"/>
                                  </a:solidFill>
                                  <a:latin typeface="Cambria Math"/>
                                  <a:ea typeface="Cambria Math"/>
                                </a:rPr>
                                <m:t>𝑖</m:t>
                              </m:r>
                            </m:e>
                            <m:sub>
                              <m:r>
                                <a:rPr lang="en-US" altLang="zh-TW" b="0" i="1" smtClean="0">
                                  <a:solidFill>
                                    <a:schemeClr val="bg1"/>
                                  </a:solidFill>
                                  <a:latin typeface="Cambria Math"/>
                                  <a:ea typeface="Cambria Math"/>
                                </a:rPr>
                                <m:t>0</m:t>
                              </m:r>
                            </m:sub>
                          </m:sSub>
                          <m:r>
                            <a:rPr lang="en-US" altLang="zh-TW" b="0" i="1" smtClean="0">
                              <a:solidFill>
                                <a:schemeClr val="bg1"/>
                              </a:solidFill>
                              <a:latin typeface="Cambria Math"/>
                              <a:ea typeface="Cambria Math"/>
                            </a:rPr>
                            <m:t>+1</m:t>
                          </m:r>
                        </m:e>
                      </m:d>
                      <m:r>
                        <a:rPr lang="en-US" altLang="zh-TW" b="0" i="1" smtClean="0">
                          <a:solidFill>
                            <a:schemeClr val="bg1"/>
                          </a:solidFill>
                          <a:latin typeface="Cambria Math"/>
                          <a:ea typeface="Cambria Math"/>
                        </a:rPr>
                        <m:t>&gt;2×</m:t>
                      </m:r>
                      <m:r>
                        <a:rPr lang="en-US" altLang="zh-TW" b="0" i="1" smtClean="0">
                          <a:solidFill>
                            <a:schemeClr val="bg1"/>
                          </a:solidFill>
                          <a:latin typeface="Cambria Math"/>
                          <a:ea typeface="Cambria Math"/>
                        </a:rPr>
                        <m:t>𝑠𝑢𝑚𝑤𝑖𝑑𝑡h𝑠</m:t>
                      </m:r>
                      <m:r>
                        <a:rPr lang="en-US" altLang="zh-TW" b="0" i="1" smtClean="0">
                          <a:solidFill>
                            <a:schemeClr val="bg1"/>
                          </a:solidFill>
                          <a:latin typeface="Cambria Math"/>
                          <a:ea typeface="Cambria Math"/>
                        </a:rPr>
                        <m:t> </m:t>
                      </m:r>
                      <m:r>
                        <a:rPr lang="en-US" altLang="zh-TW" b="1" i="1" smtClean="0">
                          <a:solidFill>
                            <a:schemeClr val="bg1"/>
                          </a:solidFill>
                          <a:latin typeface="Cambria Math"/>
                          <a:ea typeface="Cambria Math"/>
                        </a:rPr>
                        <m:t>𝒕𝒉𝒆𝒏</m:t>
                      </m:r>
                    </m:oMath>
                  </a14:m>
                  <a:endParaRPr lang="en-US" altLang="zh-TW" b="1" dirty="0" smtClean="0">
                    <a:solidFill>
                      <a:schemeClr val="bg1"/>
                    </a:solidFill>
                  </a:endParaRPr>
                </a:p>
                <a:p>
                  <a:r>
                    <a:rPr lang="en-US" altLang="zh-TW" dirty="0">
                      <a:solidFill>
                        <a:schemeClr val="bg1"/>
                      </a:solidFill>
                    </a:rPr>
                    <a:t> </a:t>
                  </a:r>
                  <a:r>
                    <a:rPr lang="en-US" altLang="zh-TW" dirty="0" smtClean="0">
                      <a:solidFill>
                        <a:schemeClr val="bg1"/>
                      </a:solidFill>
                    </a:rPr>
                    <a:t>         </a:t>
                  </a:r>
                  <a14:m>
                    <m:oMath xmlns:m="http://schemas.openxmlformats.org/officeDocument/2006/math">
                      <m:r>
                        <a:rPr lang="en-US" altLang="zh-TW" b="0" i="1" smtClean="0">
                          <a:solidFill>
                            <a:schemeClr val="bg1"/>
                          </a:solidFill>
                          <a:latin typeface="Cambria Math"/>
                        </a:rPr>
                        <m:t>{ </m:t>
                      </m:r>
                      <m:r>
                        <a:rPr lang="en-US" altLang="zh-TW" b="0" i="1" smtClean="0">
                          <a:solidFill>
                            <a:schemeClr val="bg1"/>
                          </a:solidFill>
                          <a:latin typeface="Cambria Math"/>
                        </a:rPr>
                        <m:t>𝐼</m:t>
                      </m:r>
                      <m:r>
                        <a:rPr lang="en-US" altLang="zh-TW" b="0" i="1" smtClean="0">
                          <a:solidFill>
                            <a:schemeClr val="bg1"/>
                          </a:solidFill>
                          <a:latin typeface="Cambria Math"/>
                        </a:rPr>
                        <m:t> ←</m:t>
                      </m:r>
                      <m:r>
                        <a:rPr lang="en-US" altLang="zh-TW" b="0" i="1" smtClean="0">
                          <a:solidFill>
                            <a:schemeClr val="bg1"/>
                          </a:solidFill>
                          <a:latin typeface="Cambria Math"/>
                          <a:ea typeface="Cambria Math"/>
                        </a:rPr>
                        <m:t>𝐼</m:t>
                      </m:r>
                      <m:r>
                        <a:rPr lang="en-US" altLang="zh-TW" b="0" i="1" smtClean="0">
                          <a:solidFill>
                            <a:schemeClr val="bg1"/>
                          </a:solidFill>
                          <a:latin typeface="Cambria Math"/>
                          <a:ea typeface="Cambria Math"/>
                        </a:rPr>
                        <m:t> ∪{</m:t>
                      </m:r>
                      <m:r>
                        <a:rPr lang="en-US" altLang="zh-TW" b="0" i="1" smtClean="0">
                          <a:solidFill>
                            <a:schemeClr val="bg1"/>
                          </a:solidFill>
                          <a:latin typeface="Cambria Math"/>
                          <a:ea typeface="Cambria Math"/>
                        </a:rPr>
                        <m:t>𝑖</m:t>
                      </m:r>
                      <m:r>
                        <a:rPr lang="en-US" altLang="zh-TW" b="0" i="1" smtClean="0">
                          <a:solidFill>
                            <a:schemeClr val="bg1"/>
                          </a:solidFill>
                          <a:latin typeface="Cambria Math"/>
                          <a:ea typeface="Cambria Math"/>
                        </a:rPr>
                        <m:t>}</m:t>
                      </m:r>
                    </m:oMath>
                  </a14:m>
                  <a:endParaRPr lang="en-US" altLang="zh-TW" b="0" dirty="0" smtClean="0">
                    <a:solidFill>
                      <a:schemeClr val="bg1"/>
                    </a:solidFill>
                    <a:ea typeface="Cambria Math"/>
                  </a:endParaRPr>
                </a:p>
                <a:p>
                  <a:r>
                    <a:rPr lang="en-US" altLang="zh-TW" dirty="0" smtClean="0">
                      <a:solidFill>
                        <a:schemeClr val="bg1"/>
                      </a:solidFill>
                    </a:rPr>
                    <a:t>            </a:t>
                  </a:r>
                  <a14:m>
                    <m:oMath xmlns:m="http://schemas.openxmlformats.org/officeDocument/2006/math">
                      <m:sSub>
                        <m:sSubPr>
                          <m:ctrlPr>
                            <a:rPr lang="en-US" altLang="zh-TW" b="0" i="1" smtClean="0">
                              <a:solidFill>
                                <a:schemeClr val="bg1"/>
                              </a:solidFill>
                              <a:latin typeface="Cambria Math"/>
                            </a:rPr>
                          </m:ctrlPr>
                        </m:sSubPr>
                        <m:e>
                          <m:r>
                            <a:rPr lang="en-US" altLang="zh-TW" b="0" i="1" smtClean="0">
                              <a:solidFill>
                                <a:schemeClr val="bg1"/>
                              </a:solidFill>
                              <a:latin typeface="Cambria Math"/>
                            </a:rPr>
                            <m:t>𝑖</m:t>
                          </m:r>
                        </m:e>
                        <m:sub>
                          <m:r>
                            <a:rPr lang="en-US" altLang="zh-TW" b="0" i="1" smtClean="0">
                              <a:solidFill>
                                <a:schemeClr val="bg1"/>
                              </a:solidFill>
                              <a:latin typeface="Cambria Math"/>
                            </a:rPr>
                            <m:t>0</m:t>
                          </m:r>
                        </m:sub>
                      </m:sSub>
                      <m:r>
                        <a:rPr lang="en-US" altLang="zh-TW" b="0" i="1" smtClean="0">
                          <a:solidFill>
                            <a:schemeClr val="bg1"/>
                          </a:solidFill>
                          <a:latin typeface="Cambria Math"/>
                        </a:rPr>
                        <m:t> </m:t>
                      </m:r>
                      <m:r>
                        <a:rPr lang="en-US" altLang="zh-TW" b="0" i="1" smtClean="0">
                          <a:solidFill>
                            <a:schemeClr val="bg1"/>
                          </a:solidFill>
                          <a:latin typeface="Cambria Math"/>
                          <a:ea typeface="Cambria Math"/>
                        </a:rPr>
                        <m:t>←</m:t>
                      </m:r>
                      <m:r>
                        <a:rPr lang="en-US" altLang="zh-TW" b="0" i="1" smtClean="0">
                          <a:solidFill>
                            <a:schemeClr val="bg1"/>
                          </a:solidFill>
                          <a:latin typeface="Cambria Math"/>
                          <a:ea typeface="Cambria Math"/>
                        </a:rPr>
                        <m:t>𝑖</m:t>
                      </m:r>
                    </m:oMath>
                  </a14:m>
                  <a:endParaRPr lang="en-US" altLang="zh-TW" b="0" dirty="0" smtClean="0">
                    <a:solidFill>
                      <a:schemeClr val="bg1"/>
                    </a:solidFill>
                    <a:ea typeface="Cambria Math"/>
                  </a:endParaRPr>
                </a:p>
                <a:p>
                  <a:r>
                    <a:rPr lang="en-US" altLang="zh-TW" dirty="0" smtClean="0">
                      <a:solidFill>
                        <a:schemeClr val="bg1"/>
                      </a:solidFill>
                    </a:rPr>
                    <a:t>            </a:t>
                  </a:r>
                  <a14:m>
                    <m:oMath xmlns:m="http://schemas.openxmlformats.org/officeDocument/2006/math">
                      <m:r>
                        <a:rPr lang="en-US" altLang="zh-TW" b="0" i="1" smtClean="0">
                          <a:solidFill>
                            <a:schemeClr val="bg1"/>
                          </a:solidFill>
                          <a:latin typeface="Cambria Math"/>
                        </a:rPr>
                        <m:t>𝑠𝑢𝑚𝑤𝑖𝑑𝑡h𝑠</m:t>
                      </m:r>
                      <m:r>
                        <a:rPr lang="en-US" altLang="zh-TW" b="0" i="1" smtClean="0">
                          <a:solidFill>
                            <a:schemeClr val="bg1"/>
                          </a:solidFill>
                          <a:latin typeface="Cambria Math"/>
                        </a:rPr>
                        <m:t> ←</m:t>
                      </m:r>
                      <m:r>
                        <a:rPr lang="en-US" altLang="zh-TW" b="0" i="1" smtClean="0">
                          <a:solidFill>
                            <a:schemeClr val="bg1"/>
                          </a:solidFill>
                          <a:latin typeface="Cambria Math"/>
                          <a:ea typeface="Cambria Math"/>
                        </a:rPr>
                        <m:t>𝑤𝑖𝑑𝑡h</m:t>
                      </m:r>
                    </m:oMath>
                  </a14:m>
                  <a:endParaRPr lang="en-US" altLang="zh-TW" b="0" dirty="0" smtClean="0">
                    <a:solidFill>
                      <a:schemeClr val="bg1"/>
                    </a:solidFill>
                    <a:ea typeface="Cambria Math"/>
                  </a:endParaRPr>
                </a:p>
                <a:p>
                  <a:r>
                    <a:rPr lang="en-US" altLang="zh-TW" dirty="0" smtClean="0">
                      <a:solidFill>
                        <a:schemeClr val="bg1"/>
                      </a:solidFill>
                    </a:rPr>
                    <a:t>          }</a:t>
                  </a:r>
                </a:p>
                <a:p>
                  <a:r>
                    <a:rPr lang="en-US" altLang="zh-TW" dirty="0">
                      <a:solidFill>
                        <a:schemeClr val="bg1"/>
                      </a:solidFill>
                    </a:rPr>
                    <a:t> </a:t>
                  </a:r>
                  <a:r>
                    <a:rPr lang="en-US" altLang="zh-TW" dirty="0" smtClean="0">
                      <a:solidFill>
                        <a:schemeClr val="bg1"/>
                      </a:solidFill>
                    </a:rPr>
                    <a:t>   }</a:t>
                  </a:r>
                </a:p>
              </p:txBody>
            </p:sp>
          </mc:Choice>
          <mc:Fallback xmlns="">
            <p:sp>
              <p:nvSpPr>
                <p:cNvPr id="47" name="文字方塊 46"/>
                <p:cNvSpPr txBox="1">
                  <a:spLocks noRot="1" noChangeAspect="1" noMove="1" noResize="1" noEditPoints="1" noAdjustHandles="1" noChangeArrowheads="1" noChangeShapeType="1" noTextEdit="1"/>
                </p:cNvSpPr>
                <p:nvPr/>
              </p:nvSpPr>
              <p:spPr>
                <a:xfrm>
                  <a:off x="2714638" y="3868013"/>
                  <a:ext cx="6393866" cy="2585323"/>
                </a:xfrm>
                <a:prstGeom prst="rect">
                  <a:avLst/>
                </a:prstGeom>
                <a:blipFill rotWithShape="1">
                  <a:blip r:embed="rId2"/>
                  <a:stretch>
                    <a:fillRect l="-191" r="-95" b="-2830"/>
                  </a:stretch>
                </a:blipFill>
              </p:spPr>
              <p:txBody>
                <a:bodyPr/>
                <a:lstStyle/>
                <a:p>
                  <a:r>
                    <a:rPr lang="zh-TW" altLang="en-US">
                      <a:noFill/>
                    </a:rPr>
                    <a:t> </a:t>
                  </a:r>
                </a:p>
              </p:txBody>
            </p:sp>
          </mc:Fallback>
        </mc:AlternateContent>
      </p:grpSp>
      <p:sp>
        <p:nvSpPr>
          <p:cNvPr id="2" name="標題 1"/>
          <p:cNvSpPr>
            <a:spLocks noGrp="1"/>
          </p:cNvSpPr>
          <p:nvPr>
            <p:ph type="title"/>
          </p:nvPr>
        </p:nvSpPr>
        <p:spPr/>
        <p:txBody>
          <a:bodyPr/>
          <a:lstStyle/>
          <a:p>
            <a:r>
              <a:rPr lang="en-US" altLang="zh-TW" b="1" dirty="0"/>
              <a:t>Computation within a region</a:t>
            </a:r>
            <a:endParaRPr lang="zh-TW" altLang="en-US" dirty="0"/>
          </a:p>
        </p:txBody>
      </p:sp>
      <p:sp>
        <p:nvSpPr>
          <p:cNvPr id="14" name="矩形 13"/>
          <p:cNvSpPr/>
          <p:nvPr/>
        </p:nvSpPr>
        <p:spPr>
          <a:xfrm>
            <a:off x="1331640" y="1700808"/>
            <a:ext cx="288032" cy="288032"/>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5400" b="1" dirty="0"/>
          </a:p>
        </p:txBody>
      </p:sp>
      <p:sp>
        <p:nvSpPr>
          <p:cNvPr id="15" name="文字方塊 14"/>
          <p:cNvSpPr txBox="1"/>
          <p:nvPr/>
        </p:nvSpPr>
        <p:spPr>
          <a:xfrm>
            <a:off x="-108520" y="1412776"/>
            <a:ext cx="1308371" cy="523220"/>
          </a:xfrm>
          <a:prstGeom prst="rect">
            <a:avLst/>
          </a:prstGeom>
          <a:noFill/>
        </p:spPr>
        <p:txBody>
          <a:bodyPr wrap="none" rtlCol="0">
            <a:spAutoFit/>
          </a:bodyPr>
          <a:lstStyle/>
          <a:p>
            <a:r>
              <a:rPr lang="en-US" altLang="zh-TW" sz="2800" b="1" dirty="0" smtClean="0">
                <a:solidFill>
                  <a:srgbClr val="FF0000"/>
                </a:solidFill>
              </a:rPr>
              <a:t>(i</a:t>
            </a:r>
            <a:r>
              <a:rPr lang="en-US" altLang="zh-TW" sz="2800" b="1" baseline="-25000" dirty="0" smtClean="0">
                <a:solidFill>
                  <a:srgbClr val="FF0000"/>
                </a:solidFill>
              </a:rPr>
              <a:t>0</a:t>
            </a:r>
            <a:r>
              <a:rPr lang="en-US" altLang="zh-TW" sz="2800" b="1" dirty="0" smtClean="0">
                <a:solidFill>
                  <a:srgbClr val="FF0000"/>
                </a:solidFill>
              </a:rPr>
              <a:t>,L[i</a:t>
            </a:r>
            <a:r>
              <a:rPr lang="en-US" altLang="zh-TW" sz="2800" b="1" baseline="-25000" dirty="0" smtClean="0">
                <a:solidFill>
                  <a:srgbClr val="FF0000"/>
                </a:solidFill>
              </a:rPr>
              <a:t>0</a:t>
            </a:r>
            <a:r>
              <a:rPr lang="en-US" altLang="zh-TW" sz="2800" b="1" dirty="0" smtClean="0">
                <a:solidFill>
                  <a:srgbClr val="FF0000"/>
                </a:solidFill>
              </a:rPr>
              <a:t>])</a:t>
            </a:r>
            <a:endParaRPr lang="zh-TW" altLang="en-US" sz="2800" b="1" dirty="0">
              <a:solidFill>
                <a:srgbClr val="FF0000"/>
              </a:solidFill>
            </a:endParaRPr>
          </a:p>
        </p:txBody>
      </p:sp>
      <p:sp>
        <p:nvSpPr>
          <p:cNvPr id="16" name="矩形 15"/>
          <p:cNvSpPr/>
          <p:nvPr/>
        </p:nvSpPr>
        <p:spPr>
          <a:xfrm>
            <a:off x="3203848" y="2420888"/>
            <a:ext cx="288032" cy="288032"/>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5400" b="1" dirty="0"/>
          </a:p>
        </p:txBody>
      </p:sp>
      <p:sp>
        <p:nvSpPr>
          <p:cNvPr id="19" name="文字方塊 18"/>
          <p:cNvSpPr txBox="1"/>
          <p:nvPr/>
        </p:nvSpPr>
        <p:spPr>
          <a:xfrm>
            <a:off x="3601608" y="2101078"/>
            <a:ext cx="1114408" cy="523220"/>
          </a:xfrm>
          <a:prstGeom prst="rect">
            <a:avLst/>
          </a:prstGeom>
          <a:noFill/>
        </p:spPr>
        <p:txBody>
          <a:bodyPr wrap="none" rtlCol="0">
            <a:spAutoFit/>
          </a:bodyPr>
          <a:lstStyle/>
          <a:p>
            <a:r>
              <a:rPr lang="en-US" altLang="zh-TW" sz="2800" b="1" dirty="0" smtClean="0">
                <a:solidFill>
                  <a:srgbClr val="FF0000"/>
                </a:solidFill>
              </a:rPr>
              <a:t>(</a:t>
            </a:r>
            <a:r>
              <a:rPr lang="en-US" altLang="zh-TW" sz="2800" b="1" dirty="0" err="1" smtClean="0">
                <a:solidFill>
                  <a:srgbClr val="FF0000"/>
                </a:solidFill>
              </a:rPr>
              <a:t>i,R</a:t>
            </a:r>
            <a:r>
              <a:rPr lang="en-US" altLang="zh-TW" sz="2800" b="1" dirty="0" smtClean="0">
                <a:solidFill>
                  <a:srgbClr val="FF0000"/>
                </a:solidFill>
              </a:rPr>
              <a:t>[</a:t>
            </a:r>
            <a:r>
              <a:rPr lang="en-US" altLang="zh-TW" sz="2800" b="1" dirty="0" err="1" smtClean="0">
                <a:solidFill>
                  <a:srgbClr val="FF0000"/>
                </a:solidFill>
              </a:rPr>
              <a:t>i</a:t>
            </a:r>
            <a:r>
              <a:rPr lang="en-US" altLang="zh-TW" sz="2800" b="1" dirty="0" smtClean="0">
                <a:solidFill>
                  <a:srgbClr val="FF0000"/>
                </a:solidFill>
              </a:rPr>
              <a:t>])</a:t>
            </a:r>
            <a:endParaRPr lang="zh-TW" altLang="en-US" sz="2800" b="1" dirty="0">
              <a:solidFill>
                <a:srgbClr val="FF0000"/>
              </a:solidFill>
            </a:endParaRPr>
          </a:p>
        </p:txBody>
      </p:sp>
      <p:cxnSp>
        <p:nvCxnSpPr>
          <p:cNvPr id="21" name="直線接點 20"/>
          <p:cNvCxnSpPr/>
          <p:nvPr/>
        </p:nvCxnSpPr>
        <p:spPr>
          <a:xfrm>
            <a:off x="1547664" y="1700808"/>
            <a:ext cx="18002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rot="5400000">
            <a:off x="2879812" y="2168860"/>
            <a:ext cx="93610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475656" y="1700808"/>
            <a:ext cx="1872208" cy="936104"/>
          </a:xfrm>
          <a:prstGeom prst="rect">
            <a:avLst/>
          </a:prstGeom>
          <a:solidFill>
            <a:schemeClr val="bg1">
              <a:alpha val="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接點 19"/>
          <p:cNvCxnSpPr/>
          <p:nvPr/>
        </p:nvCxnSpPr>
        <p:spPr>
          <a:xfrm>
            <a:off x="3356918" y="4907600"/>
            <a:ext cx="315929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平行四邊形 22"/>
          <p:cNvSpPr/>
          <p:nvPr/>
        </p:nvSpPr>
        <p:spPr>
          <a:xfrm rot="2427166">
            <a:off x="1374760" y="1864119"/>
            <a:ext cx="1977811" cy="639678"/>
          </a:xfrm>
          <a:prstGeom prst="parallelogram">
            <a:avLst>
              <a:gd name="adj" fmla="val 1214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 name="直線接點 24"/>
          <p:cNvCxnSpPr/>
          <p:nvPr/>
        </p:nvCxnSpPr>
        <p:spPr>
          <a:xfrm>
            <a:off x="7179330" y="4907600"/>
            <a:ext cx="1137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投影片編號版面配置區 2"/>
          <p:cNvSpPr>
            <a:spLocks noGrp="1"/>
          </p:cNvSpPr>
          <p:nvPr>
            <p:ph type="sldNum" sz="quarter" idx="15"/>
          </p:nvPr>
        </p:nvSpPr>
        <p:spPr/>
        <p:txBody>
          <a:bodyPr/>
          <a:lstStyle/>
          <a:p>
            <a:fld id="{DD6866B0-8155-4327-A208-A0391C6B85F1}" type="slidenum">
              <a:rPr lang="zh-TW" altLang="en-US" smtClean="0"/>
              <a:t>52</a:t>
            </a:fld>
            <a:endParaRPr lang="zh-TW" altLang="en-US"/>
          </a:p>
        </p:txBody>
      </p:sp>
    </p:spTree>
    <p:extLst>
      <p:ext uri="{BB962C8B-B14F-4D97-AF65-F5344CB8AC3E}">
        <p14:creationId xmlns:p14="http://schemas.microsoft.com/office/powerpoint/2010/main" val="191330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anim calcmode="lin" valueType="num">
                                      <p:cBhvr>
                                        <p:cTn id="20" dur="2000" fill="hold"/>
                                        <p:tgtEl>
                                          <p:spTgt spid="19"/>
                                        </p:tgtEl>
                                        <p:attrNameLst>
                                          <p:attrName>ppt_w</p:attrName>
                                        </p:attrNameLst>
                                      </p:cBhvr>
                                      <p:tavLst>
                                        <p:tav tm="0" fmla="#ppt_w*sin(2.5*pi*$)">
                                          <p:val>
                                            <p:fltVal val="0"/>
                                          </p:val>
                                        </p:tav>
                                        <p:tav tm="100000">
                                          <p:val>
                                            <p:fltVal val="1"/>
                                          </p:val>
                                        </p:tav>
                                      </p:tavLst>
                                    </p:anim>
                                    <p:anim calcmode="lin" valueType="num">
                                      <p:cBhvr>
                                        <p:cTn id="21" dur="2000" fill="hold"/>
                                        <p:tgtEl>
                                          <p:spTgt spid="19"/>
                                        </p:tgtEl>
                                        <p:attrNameLst>
                                          <p:attrName>ppt_h</p:attrName>
                                        </p:attrNameLst>
                                      </p:cBhvr>
                                      <p:tavLst>
                                        <p:tav tm="0">
                                          <p:val>
                                            <p:strVal val="#ppt_h"/>
                                          </p:val>
                                        </p:tav>
                                        <p:tav tm="100000">
                                          <p:val>
                                            <p:strVal val="#ppt_h"/>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45" presetClass="exit" presetSubtype="0" fill="hold" nodeType="withEffect">
                                  <p:stCondLst>
                                    <p:cond delay="0"/>
                                  </p:stCondLst>
                                  <p:childTnLst>
                                    <p:animEffect transition="out" filter="fade">
                                      <p:cBhvr>
                                        <p:cTn id="45" dur="2000"/>
                                        <p:tgtEl>
                                          <p:spTgt spid="21"/>
                                        </p:tgtEl>
                                      </p:cBhvr>
                                    </p:animEffect>
                                    <p:anim calcmode="lin" valueType="num">
                                      <p:cBhvr>
                                        <p:cTn id="46" dur="2000"/>
                                        <p:tgtEl>
                                          <p:spTgt spid="2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7" dur="2000"/>
                                        <p:tgtEl>
                                          <p:spTgt spid="21"/>
                                        </p:tgtEl>
                                        <p:attrNameLst>
                                          <p:attrName>ppt_h</p:attrName>
                                        </p:attrNameLst>
                                      </p:cBhvr>
                                      <p:tavLst>
                                        <p:tav tm="0">
                                          <p:val>
                                            <p:strVal val="ppt_h"/>
                                          </p:val>
                                        </p:tav>
                                        <p:tav tm="100000">
                                          <p:val>
                                            <p:strVal val="ppt_h"/>
                                          </p:val>
                                        </p:tav>
                                      </p:tavLst>
                                    </p:anim>
                                    <p:set>
                                      <p:cBhvr>
                                        <p:cTn id="48" dur="1" fill="hold">
                                          <p:stCondLst>
                                            <p:cond delay="1999"/>
                                          </p:stCondLst>
                                        </p:cTn>
                                        <p:tgtEl>
                                          <p:spTgt spid="21"/>
                                        </p:tgtEl>
                                        <p:attrNameLst>
                                          <p:attrName>style.visibility</p:attrName>
                                        </p:attrNameLst>
                                      </p:cBhvr>
                                      <p:to>
                                        <p:strVal val="hidden"/>
                                      </p:to>
                                    </p:set>
                                  </p:childTnLst>
                                </p:cTn>
                              </p:par>
                              <p:par>
                                <p:cTn id="49" presetID="45" presetClass="exit" presetSubtype="0" fill="hold" nodeType="withEffect">
                                  <p:stCondLst>
                                    <p:cond delay="0"/>
                                  </p:stCondLst>
                                  <p:childTnLst>
                                    <p:animEffect transition="out" filter="fade">
                                      <p:cBhvr>
                                        <p:cTn id="50" dur="2000"/>
                                        <p:tgtEl>
                                          <p:spTgt spid="24"/>
                                        </p:tgtEl>
                                      </p:cBhvr>
                                    </p:animEffect>
                                    <p:anim calcmode="lin" valueType="num">
                                      <p:cBhvr>
                                        <p:cTn id="51" dur="2000"/>
                                        <p:tgtEl>
                                          <p:spTgt spid="2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2" dur="2000"/>
                                        <p:tgtEl>
                                          <p:spTgt spid="24"/>
                                        </p:tgtEl>
                                        <p:attrNameLst>
                                          <p:attrName>ppt_h</p:attrName>
                                        </p:attrNameLst>
                                      </p:cBhvr>
                                      <p:tavLst>
                                        <p:tav tm="0">
                                          <p:val>
                                            <p:strVal val="ppt_h"/>
                                          </p:val>
                                        </p:tav>
                                        <p:tav tm="100000">
                                          <p:val>
                                            <p:strVal val="ppt_h"/>
                                          </p:val>
                                        </p:tav>
                                      </p:tavLst>
                                    </p:anim>
                                    <p:set>
                                      <p:cBhvr>
                                        <p:cTn id="53" dur="1" fill="hold">
                                          <p:stCondLst>
                                            <p:cond delay="1999"/>
                                          </p:stCondLst>
                                        </p:cTn>
                                        <p:tgtEl>
                                          <p:spTgt spid="24"/>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5"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2000"/>
                                        <p:tgtEl>
                                          <p:spTgt spid="20"/>
                                        </p:tgtEl>
                                      </p:cBhvr>
                                    </p:animEffect>
                                    <p:anim calcmode="lin" valueType="num">
                                      <p:cBhvr>
                                        <p:cTn id="67" dur="2000" fill="hold"/>
                                        <p:tgtEl>
                                          <p:spTgt spid="20"/>
                                        </p:tgtEl>
                                        <p:attrNameLst>
                                          <p:attrName>ppt_w</p:attrName>
                                        </p:attrNameLst>
                                      </p:cBhvr>
                                      <p:tavLst>
                                        <p:tav tm="0" fmla="#ppt_w*sin(2.5*pi*$)">
                                          <p:val>
                                            <p:fltVal val="0"/>
                                          </p:val>
                                        </p:tav>
                                        <p:tav tm="100000">
                                          <p:val>
                                            <p:fltVal val="1"/>
                                          </p:val>
                                        </p:tav>
                                      </p:tavLst>
                                    </p:anim>
                                    <p:anim calcmode="lin" valueType="num">
                                      <p:cBhvr>
                                        <p:cTn id="68"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1000"/>
                                        <p:tgtEl>
                                          <p:spTgt spid="23"/>
                                        </p:tgtEl>
                                      </p:cBhvr>
                                    </p:animEffect>
                                    <p:anim calcmode="lin" valueType="num">
                                      <p:cBhvr>
                                        <p:cTn id="74" dur="1000" fill="hold"/>
                                        <p:tgtEl>
                                          <p:spTgt spid="23"/>
                                        </p:tgtEl>
                                        <p:attrNameLst>
                                          <p:attrName>ppt_x</p:attrName>
                                        </p:attrNameLst>
                                      </p:cBhvr>
                                      <p:tavLst>
                                        <p:tav tm="0">
                                          <p:val>
                                            <p:strVal val="#ppt_x"/>
                                          </p:val>
                                        </p:tav>
                                        <p:tav tm="100000">
                                          <p:val>
                                            <p:strVal val="#ppt_x"/>
                                          </p:val>
                                        </p:tav>
                                      </p:tavLst>
                                    </p:anim>
                                    <p:anim calcmode="lin" valueType="num">
                                      <p:cBhvr>
                                        <p:cTn id="75" dur="1000" fill="hold"/>
                                        <p:tgtEl>
                                          <p:spTgt spid="23"/>
                                        </p:tgtEl>
                                        <p:attrNameLst>
                                          <p:attrName>ppt_y</p:attrName>
                                        </p:attrNameLst>
                                      </p:cBhvr>
                                      <p:tavLst>
                                        <p:tav tm="0">
                                          <p:val>
                                            <p:strVal val="#ppt_y+.1"/>
                                          </p:val>
                                        </p:tav>
                                        <p:tav tm="100000">
                                          <p:val>
                                            <p:strVal val="#ppt_y"/>
                                          </p:val>
                                        </p:tav>
                                      </p:tavLst>
                                    </p:anim>
                                  </p:childTnLst>
                                </p:cTn>
                              </p:par>
                              <p:par>
                                <p:cTn id="76" presetID="45" presetClass="entr" presetSubtype="0"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2000"/>
                                        <p:tgtEl>
                                          <p:spTgt spid="25"/>
                                        </p:tgtEl>
                                      </p:cBhvr>
                                    </p:animEffect>
                                    <p:anim calcmode="lin" valueType="num">
                                      <p:cBhvr>
                                        <p:cTn id="79" dur="2000" fill="hold"/>
                                        <p:tgtEl>
                                          <p:spTgt spid="25"/>
                                        </p:tgtEl>
                                        <p:attrNameLst>
                                          <p:attrName>ppt_w</p:attrName>
                                        </p:attrNameLst>
                                      </p:cBhvr>
                                      <p:tavLst>
                                        <p:tav tm="0" fmla="#ppt_w*sin(2.5*pi*$)">
                                          <p:val>
                                            <p:fltVal val="0"/>
                                          </p:val>
                                        </p:tav>
                                        <p:tav tm="100000">
                                          <p:val>
                                            <p:fltVal val="1"/>
                                          </p:val>
                                        </p:tav>
                                      </p:tavLst>
                                    </p:anim>
                                    <p:anim calcmode="lin" valueType="num">
                                      <p:cBhvr>
                                        <p:cTn id="80"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p:bldP spid="16" grpId="0" animBg="1"/>
      <p:bldP spid="16" grpId="1" animBg="1"/>
      <p:bldP spid="19" grpId="0"/>
      <p:bldP spid="18" grpId="0" animBg="1"/>
      <p:bldP spid="2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457200" y="2492896"/>
            <a:ext cx="8435280" cy="376828"/>
          </a:xfrm>
        </p:spPr>
        <p:txBody>
          <a:bodyPr rtlCol="0">
            <a:normAutofit fontScale="92500" lnSpcReduction="10000"/>
          </a:bodyPr>
          <a:lstStyle/>
          <a:p>
            <a:pPr>
              <a:defRPr/>
            </a:pPr>
            <a:r>
              <a:rPr lang="en-US" altLang="zh-TW" dirty="0" smtClean="0">
                <a:ea typeface="標楷體" pitchFamily="65" charset="-120"/>
              </a:rPr>
              <a:t>R99945051 </a:t>
            </a:r>
            <a:r>
              <a:rPr lang="zh-TW" altLang="en-US" dirty="0" smtClean="0">
                <a:ea typeface="標楷體" pitchFamily="65" charset="-120"/>
              </a:rPr>
              <a:t>洪晧瑜</a:t>
            </a:r>
            <a:endParaRPr lang="en-US" altLang="zh-TW" dirty="0" smtClean="0">
              <a:ea typeface="標楷體" pitchFamily="65" charset="-120"/>
            </a:endParaRPr>
          </a:p>
        </p:txBody>
      </p:sp>
      <p:sp>
        <p:nvSpPr>
          <p:cNvPr id="2050" name="標題 1"/>
          <p:cNvSpPr>
            <a:spLocks noGrp="1"/>
          </p:cNvSpPr>
          <p:nvPr>
            <p:ph type="ctrTitle"/>
          </p:nvPr>
        </p:nvSpPr>
        <p:spPr/>
        <p:txBody>
          <a:bodyPr/>
          <a:lstStyle/>
          <a:p>
            <a:pPr eaLnBrk="1" hangingPunct="1"/>
            <a:r>
              <a:rPr lang="en-US" altLang="zh-TW" sz="4000" dirty="0" smtClean="0"/>
              <a:t>Proof</a:t>
            </a:r>
            <a:endParaRPr lang="zh-TW" altLang="en-US" sz="4000" dirty="0" smtClean="0"/>
          </a:p>
        </p:txBody>
      </p:sp>
      <p:sp>
        <p:nvSpPr>
          <p:cNvPr id="5" name="投影片編號版面配置區 4"/>
          <p:cNvSpPr>
            <a:spLocks noGrp="1"/>
          </p:cNvSpPr>
          <p:nvPr>
            <p:ph type="sldNum" sz="quarter" idx="11"/>
          </p:nvPr>
        </p:nvSpPr>
        <p:spPr/>
        <p:txBody>
          <a:bodyPr/>
          <a:lstStyle/>
          <a:p>
            <a:fld id="{DD6866B0-8155-4327-A208-A0391C6B85F1}" type="slidenum">
              <a:rPr lang="zh-TW" altLang="en-US" smtClean="0"/>
              <a:t>53</a:t>
            </a:fld>
            <a:endParaRPr lang="zh-TW" altLang="en-US"/>
          </a:p>
        </p:txBody>
      </p:sp>
    </p:spTree>
    <p:extLst>
      <p:ext uri="{BB962C8B-B14F-4D97-AF65-F5344CB8AC3E}">
        <p14:creationId xmlns:p14="http://schemas.microsoft.com/office/powerpoint/2010/main" val="14022654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Lemma</a:t>
            </a:r>
            <a:endParaRPr lang="zh-TW" altLang="en-US" b="1" dirty="0"/>
          </a:p>
        </p:txBody>
      </p:sp>
      <p:sp>
        <p:nvSpPr>
          <p:cNvPr id="3" name="內容版面配置區 2"/>
          <p:cNvSpPr>
            <a:spLocks noGrp="1"/>
          </p:cNvSpPr>
          <p:nvPr>
            <p:ph idx="1"/>
          </p:nvPr>
        </p:nvSpPr>
        <p:spPr/>
        <p:txBody>
          <a:bodyPr/>
          <a:lstStyle/>
          <a:p>
            <a:r>
              <a:rPr lang="en-US" altLang="zh-TW" dirty="0" smtClean="0"/>
              <a:t>Suppose </a:t>
            </a:r>
            <a:r>
              <a:rPr lang="en-US" altLang="zh-TW" dirty="0" err="1" smtClean="0"/>
              <a:t>i∈I</a:t>
            </a:r>
            <a:r>
              <a:rPr lang="en-US" altLang="zh-TW" dirty="0" smtClean="0"/>
              <a:t> , where I is computed by Figure 8. Let the intersection of row </a:t>
            </a:r>
            <a:r>
              <a:rPr lang="en-US" altLang="zh-TW" dirty="0" err="1" smtClean="0"/>
              <a:t>i</a:t>
            </a:r>
            <a:r>
              <a:rPr lang="en-US" altLang="zh-TW" dirty="0" smtClean="0"/>
              <a:t> with the given region extend from column j to column k, i.e., j = L[</a:t>
            </a:r>
            <a:r>
              <a:rPr lang="en-US" altLang="zh-TW" dirty="0" err="1" smtClean="0"/>
              <a:t>i</a:t>
            </a:r>
            <a:r>
              <a:rPr lang="en-US" altLang="zh-TW" dirty="0" smtClean="0"/>
              <a:t>] and k = R[</a:t>
            </a:r>
            <a:r>
              <a:rPr lang="en-US" altLang="zh-TW" dirty="0" err="1" smtClean="0"/>
              <a:t>i</a:t>
            </a:r>
            <a:r>
              <a:rPr lang="en-US" altLang="zh-TW" dirty="0" smtClean="0"/>
              <a:t>].</a:t>
            </a:r>
          </a:p>
          <a:p>
            <a:r>
              <a:rPr lang="en-US" altLang="zh-TW" dirty="0" err="1" smtClean="0"/>
              <a:t>Deﬁne</a:t>
            </a:r>
            <a:r>
              <a:rPr lang="en-US" altLang="zh-TW" dirty="0" smtClean="0"/>
              <a:t> c[</a:t>
            </a:r>
            <a:r>
              <a:rPr lang="en-US" altLang="zh-TW" dirty="0" err="1" smtClean="0"/>
              <a:t>i</a:t>
            </a:r>
            <a:r>
              <a:rPr lang="en-US" altLang="zh-TW" dirty="0" smtClean="0"/>
              <a:t>] to be k − j + 1 and </a:t>
            </a:r>
          </a:p>
          <a:p>
            <a:pPr>
              <a:buNone/>
            </a:pPr>
            <a:r>
              <a:rPr lang="en-US" altLang="zh-TW" dirty="0"/>
              <a:t>	</a:t>
            </a:r>
            <a:r>
              <a:rPr lang="en-US" altLang="zh-TW" dirty="0" smtClean="0"/>
              <a:t>C[</a:t>
            </a:r>
            <a:r>
              <a:rPr lang="en-US" altLang="zh-TW" dirty="0" err="1" smtClean="0"/>
              <a:t>i</a:t>
            </a:r>
            <a:r>
              <a:rPr lang="en-US" altLang="zh-TW" dirty="0" smtClean="0"/>
              <a:t>] = Σ{c[</a:t>
            </a:r>
            <a:r>
              <a:rPr lang="en-US" altLang="zh-TW" dirty="0" err="1" smtClean="0"/>
              <a:t>i</a:t>
            </a:r>
            <a:r>
              <a:rPr lang="en-US" altLang="zh-TW" dirty="0" smtClean="0"/>
              <a:t>] for </a:t>
            </a:r>
            <a:r>
              <a:rPr lang="en-US" altLang="zh-TW" dirty="0" err="1" smtClean="0"/>
              <a:t>q∈I</a:t>
            </a:r>
            <a:r>
              <a:rPr lang="en-US" altLang="zh-TW" dirty="0" smtClean="0"/>
              <a:t> and q ≤ </a:t>
            </a:r>
            <a:r>
              <a:rPr lang="en-US" altLang="zh-TW" dirty="0" err="1" smtClean="0"/>
              <a:t>i</a:t>
            </a:r>
            <a:r>
              <a:rPr lang="en-US" altLang="zh-TW" dirty="0" smtClean="0"/>
              <a:t>}</a:t>
            </a:r>
          </a:p>
          <a:p>
            <a:r>
              <a:rPr lang="en-US" altLang="zh-TW" dirty="0" smtClean="0"/>
              <a:t>Then </a:t>
            </a:r>
            <a:r>
              <a:rPr lang="en-US" altLang="zh-TW" dirty="0" smtClean="0">
                <a:solidFill>
                  <a:srgbClr val="FFFF00"/>
                </a:solidFill>
              </a:rPr>
              <a:t>C[</a:t>
            </a:r>
            <a:r>
              <a:rPr lang="en-US" altLang="zh-TW" dirty="0" err="1" smtClean="0">
                <a:solidFill>
                  <a:srgbClr val="FFFF00"/>
                </a:solidFill>
              </a:rPr>
              <a:t>i</a:t>
            </a:r>
            <a:r>
              <a:rPr lang="en-US" altLang="zh-TW" dirty="0" smtClean="0">
                <a:solidFill>
                  <a:srgbClr val="FFFF00"/>
                </a:solidFill>
              </a:rPr>
              <a:t>] ≤ j + 2k</a:t>
            </a:r>
            <a:r>
              <a:rPr lang="en-US" altLang="zh-TW" dirty="0" smtClean="0"/>
              <a:t>.</a:t>
            </a:r>
            <a:endParaRPr lang="zh-TW" altLang="en-US" dirty="0"/>
          </a:p>
        </p:txBody>
      </p:sp>
      <p:sp>
        <p:nvSpPr>
          <p:cNvPr id="4" name="投影片編號版面配置區 3"/>
          <p:cNvSpPr>
            <a:spLocks noGrp="1"/>
          </p:cNvSpPr>
          <p:nvPr>
            <p:ph type="sldNum" sz="quarter" idx="15"/>
          </p:nvPr>
        </p:nvSpPr>
        <p:spPr/>
        <p:txBody>
          <a:bodyPr/>
          <a:lstStyle/>
          <a:p>
            <a:fld id="{DD6866B0-8155-4327-A208-A0391C6B85F1}" type="slidenum">
              <a:rPr lang="zh-TW" altLang="en-US" smtClean="0"/>
              <a:t>54</a:t>
            </a:fld>
            <a:endParaRPr lang="zh-TW" altLang="en-US"/>
          </a:p>
        </p:txBody>
      </p:sp>
    </p:spTree>
    <p:extLst>
      <p:ext uri="{BB962C8B-B14F-4D97-AF65-F5344CB8AC3E}">
        <p14:creationId xmlns:p14="http://schemas.microsoft.com/office/powerpoint/2010/main" val="37726951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Compute I</a:t>
            </a:r>
            <a:endParaRPr lang="zh-TW" altLang="en-US" b="1" dirty="0"/>
          </a:p>
        </p:txBody>
      </p:sp>
      <p:sp>
        <p:nvSpPr>
          <p:cNvPr id="3" name="內容版面配置區 2"/>
          <p:cNvSpPr>
            <a:spLocks noGrp="1"/>
          </p:cNvSpPr>
          <p:nvPr>
            <p:ph idx="1"/>
          </p:nvPr>
        </p:nvSpPr>
        <p:spPr/>
        <p:txBody>
          <a:bodyPr/>
          <a:lstStyle/>
          <a:p>
            <a:endParaRPr lang="zh-TW" altLang="en-US"/>
          </a:p>
        </p:txBody>
      </p:sp>
      <p:pic>
        <p:nvPicPr>
          <p:cNvPr id="2051" name="Picture 3"/>
          <p:cNvPicPr>
            <a:picLocks noChangeAspect="1" noChangeArrowheads="1"/>
          </p:cNvPicPr>
          <p:nvPr/>
        </p:nvPicPr>
        <p:blipFill>
          <a:blip r:embed="rId2"/>
          <a:srcRect/>
          <a:stretch>
            <a:fillRect/>
          </a:stretch>
        </p:blipFill>
        <p:spPr bwMode="auto">
          <a:xfrm>
            <a:off x="1475656" y="1785926"/>
            <a:ext cx="6168649" cy="35719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2214546" y="5572140"/>
            <a:ext cx="4648200" cy="342900"/>
          </a:xfrm>
          <a:prstGeom prst="rect">
            <a:avLst/>
          </a:prstGeom>
          <a:noFill/>
          <a:ln w="9525">
            <a:noFill/>
            <a:miter lim="800000"/>
            <a:headEnd/>
            <a:tailEnd/>
          </a:ln>
          <a:effectLst/>
        </p:spPr>
      </p:pic>
      <p:sp>
        <p:nvSpPr>
          <p:cNvPr id="4" name="投影片編號版面配置區 3"/>
          <p:cNvSpPr>
            <a:spLocks noGrp="1"/>
          </p:cNvSpPr>
          <p:nvPr>
            <p:ph type="sldNum" sz="quarter" idx="15"/>
          </p:nvPr>
        </p:nvSpPr>
        <p:spPr/>
        <p:txBody>
          <a:bodyPr/>
          <a:lstStyle/>
          <a:p>
            <a:fld id="{DD6866B0-8155-4327-A208-A0391C6B85F1}" type="slidenum">
              <a:rPr lang="zh-TW" altLang="en-US" smtClean="0"/>
              <a:t>55</a:t>
            </a:fld>
            <a:endParaRPr lang="zh-TW" altLang="en-US"/>
          </a:p>
        </p:txBody>
      </p:sp>
    </p:spTree>
    <p:extLst>
      <p:ext uri="{BB962C8B-B14F-4D97-AF65-F5344CB8AC3E}">
        <p14:creationId xmlns:p14="http://schemas.microsoft.com/office/powerpoint/2010/main" val="41275528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a:t>
            </a:r>
            <a:endParaRPr lang="zh-TW" altLang="en-US" dirty="0"/>
          </a:p>
        </p:txBody>
      </p:sp>
      <p:sp>
        <p:nvSpPr>
          <p:cNvPr id="5" name="TextBox 4"/>
          <p:cNvSpPr txBox="1"/>
          <p:nvPr/>
        </p:nvSpPr>
        <p:spPr>
          <a:xfrm>
            <a:off x="10463826" y="4246557"/>
            <a:ext cx="184666" cy="369332"/>
          </a:xfrm>
          <a:prstGeom prst="rect">
            <a:avLst/>
          </a:prstGeom>
          <a:noFill/>
        </p:spPr>
        <p:txBody>
          <a:bodyPr wrap="none" rtlCol="0">
            <a:spAutoFit/>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857224" y="785794"/>
            <a:ext cx="7448550" cy="4733925"/>
          </a:xfrm>
          <a:prstGeom prst="rect">
            <a:avLst/>
          </a:prstGeom>
          <a:noFill/>
          <a:ln w="9525">
            <a:noFill/>
            <a:miter lim="800000"/>
            <a:headEnd/>
            <a:tailEnd/>
          </a:ln>
          <a:effectLst/>
        </p:spPr>
      </p:pic>
      <p:sp>
        <p:nvSpPr>
          <p:cNvPr id="11" name="文字方塊 10"/>
          <p:cNvSpPr txBox="1"/>
          <p:nvPr/>
        </p:nvSpPr>
        <p:spPr>
          <a:xfrm>
            <a:off x="785818" y="785794"/>
            <a:ext cx="571472" cy="584775"/>
          </a:xfrm>
          <a:prstGeom prst="rect">
            <a:avLst/>
          </a:prstGeom>
          <a:noFill/>
        </p:spPr>
        <p:txBody>
          <a:bodyPr wrap="square" rtlCol="0">
            <a:spAutoFit/>
          </a:bodyPr>
          <a:lstStyle/>
          <a:p>
            <a:r>
              <a:rPr lang="en-US" altLang="zh-TW" sz="3200" dirty="0" smtClean="0">
                <a:solidFill>
                  <a:srgbClr val="00B050"/>
                </a:solidFill>
              </a:rPr>
              <a:t>i</a:t>
            </a:r>
            <a:r>
              <a:rPr lang="en-US" altLang="zh-TW" sz="3200" baseline="-25000" dirty="0" smtClean="0">
                <a:solidFill>
                  <a:srgbClr val="00B050"/>
                </a:solidFill>
              </a:rPr>
              <a:t>0</a:t>
            </a:r>
            <a:endParaRPr lang="zh-TW" altLang="en-US" sz="3200" baseline="-25000" dirty="0">
              <a:solidFill>
                <a:srgbClr val="00B050"/>
              </a:solidFill>
            </a:endParaRPr>
          </a:p>
        </p:txBody>
      </p:sp>
      <p:cxnSp>
        <p:nvCxnSpPr>
          <p:cNvPr id="13" name="直線接點 12"/>
          <p:cNvCxnSpPr/>
          <p:nvPr/>
        </p:nvCxnSpPr>
        <p:spPr>
          <a:xfrm>
            <a:off x="1357290" y="1141396"/>
            <a:ext cx="928694" cy="1588"/>
          </a:xfrm>
          <a:prstGeom prst="line">
            <a:avLst/>
          </a:prstGeom>
        </p:spPr>
        <p:style>
          <a:lnRef idx="3">
            <a:schemeClr val="accent6"/>
          </a:lnRef>
          <a:fillRef idx="0">
            <a:schemeClr val="accent6"/>
          </a:fillRef>
          <a:effectRef idx="2">
            <a:schemeClr val="accent6"/>
          </a:effectRef>
          <a:fontRef idx="minor">
            <a:schemeClr val="tx1"/>
          </a:fontRef>
        </p:style>
      </p:cxnSp>
      <p:sp>
        <p:nvSpPr>
          <p:cNvPr id="14" name="文字方塊 13"/>
          <p:cNvSpPr txBox="1"/>
          <p:nvPr/>
        </p:nvSpPr>
        <p:spPr>
          <a:xfrm>
            <a:off x="785786" y="1643050"/>
            <a:ext cx="571472" cy="584775"/>
          </a:xfrm>
          <a:prstGeom prst="rect">
            <a:avLst/>
          </a:prstGeom>
          <a:noFill/>
        </p:spPr>
        <p:txBody>
          <a:bodyPr wrap="square" rtlCol="0">
            <a:spAutoFit/>
          </a:bodyPr>
          <a:lstStyle/>
          <a:p>
            <a:r>
              <a:rPr lang="en-US" altLang="zh-TW" sz="3200" dirty="0" smtClean="0">
                <a:solidFill>
                  <a:srgbClr val="00B050"/>
                </a:solidFill>
              </a:rPr>
              <a:t>i</a:t>
            </a:r>
            <a:r>
              <a:rPr lang="en-US" altLang="zh-TW" sz="3200" baseline="-25000" dirty="0" smtClean="0">
                <a:solidFill>
                  <a:srgbClr val="00B050"/>
                </a:solidFill>
              </a:rPr>
              <a:t>5</a:t>
            </a:r>
            <a:endParaRPr lang="zh-TW" altLang="en-US" sz="3200" baseline="-25000" dirty="0">
              <a:solidFill>
                <a:srgbClr val="00B050"/>
              </a:solidFill>
            </a:endParaRPr>
          </a:p>
        </p:txBody>
      </p:sp>
      <p:sp>
        <p:nvSpPr>
          <p:cNvPr id="15" name="文字方塊 14"/>
          <p:cNvSpPr txBox="1"/>
          <p:nvPr/>
        </p:nvSpPr>
        <p:spPr>
          <a:xfrm>
            <a:off x="785786" y="2214554"/>
            <a:ext cx="571472" cy="584775"/>
          </a:xfrm>
          <a:prstGeom prst="rect">
            <a:avLst/>
          </a:prstGeom>
          <a:noFill/>
        </p:spPr>
        <p:txBody>
          <a:bodyPr wrap="square" rtlCol="0">
            <a:spAutoFit/>
          </a:bodyPr>
          <a:lstStyle/>
          <a:p>
            <a:r>
              <a:rPr lang="en-US" altLang="zh-TW" sz="3200" dirty="0" smtClean="0">
                <a:solidFill>
                  <a:srgbClr val="00B050"/>
                </a:solidFill>
              </a:rPr>
              <a:t>i</a:t>
            </a:r>
            <a:r>
              <a:rPr lang="en-US" altLang="zh-TW" sz="3200" baseline="-25000" dirty="0" smtClean="0">
                <a:solidFill>
                  <a:srgbClr val="00B050"/>
                </a:solidFill>
              </a:rPr>
              <a:t>8</a:t>
            </a:r>
            <a:endParaRPr lang="zh-TW" altLang="en-US" sz="3200" baseline="-25000" dirty="0">
              <a:solidFill>
                <a:srgbClr val="00B050"/>
              </a:solidFill>
            </a:endParaRPr>
          </a:p>
        </p:txBody>
      </p:sp>
      <p:sp>
        <p:nvSpPr>
          <p:cNvPr id="16" name="文字方塊 15"/>
          <p:cNvSpPr txBox="1"/>
          <p:nvPr/>
        </p:nvSpPr>
        <p:spPr>
          <a:xfrm>
            <a:off x="785786" y="3929066"/>
            <a:ext cx="571472" cy="584775"/>
          </a:xfrm>
          <a:prstGeom prst="rect">
            <a:avLst/>
          </a:prstGeom>
          <a:noFill/>
        </p:spPr>
        <p:txBody>
          <a:bodyPr wrap="square" rtlCol="0">
            <a:spAutoFit/>
          </a:bodyPr>
          <a:lstStyle/>
          <a:p>
            <a:r>
              <a:rPr lang="en-US" altLang="zh-TW" sz="3200" dirty="0" smtClean="0">
                <a:solidFill>
                  <a:srgbClr val="00B050"/>
                </a:solidFill>
              </a:rPr>
              <a:t>i</a:t>
            </a:r>
            <a:r>
              <a:rPr lang="en-US" altLang="zh-TW" sz="3200" baseline="-25000" dirty="0" smtClean="0">
                <a:solidFill>
                  <a:srgbClr val="00B050"/>
                </a:solidFill>
              </a:rPr>
              <a:t>17</a:t>
            </a:r>
            <a:endParaRPr lang="zh-TW" altLang="en-US" sz="3200" baseline="-25000" dirty="0">
              <a:solidFill>
                <a:srgbClr val="00B050"/>
              </a:solidFill>
            </a:endParaRPr>
          </a:p>
        </p:txBody>
      </p:sp>
      <p:sp>
        <p:nvSpPr>
          <p:cNvPr id="17" name="框架 16"/>
          <p:cNvSpPr/>
          <p:nvPr/>
        </p:nvSpPr>
        <p:spPr>
          <a:xfrm>
            <a:off x="571472" y="785794"/>
            <a:ext cx="928694" cy="4643470"/>
          </a:xfrm>
          <a:prstGeom prst="fra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solidFill>
                <a:schemeClr val="tx1"/>
              </a:solidFill>
            </a:endParaRPr>
          </a:p>
        </p:txBody>
      </p:sp>
      <p:sp>
        <p:nvSpPr>
          <p:cNvPr id="18" name="向下箭號 17"/>
          <p:cNvSpPr/>
          <p:nvPr/>
        </p:nvSpPr>
        <p:spPr>
          <a:xfrm>
            <a:off x="785786" y="5500702"/>
            <a:ext cx="428628" cy="285752"/>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9" name="文字方塊 18"/>
          <p:cNvSpPr txBox="1"/>
          <p:nvPr/>
        </p:nvSpPr>
        <p:spPr>
          <a:xfrm>
            <a:off x="714348" y="5857892"/>
            <a:ext cx="571472" cy="584775"/>
          </a:xfrm>
          <a:prstGeom prst="rect">
            <a:avLst/>
          </a:prstGeom>
          <a:noFill/>
        </p:spPr>
        <p:txBody>
          <a:bodyPr wrap="square" rtlCol="0">
            <a:spAutoFit/>
          </a:bodyPr>
          <a:lstStyle/>
          <a:p>
            <a:r>
              <a:rPr lang="en-US" altLang="zh-TW" sz="3200" dirty="0" smtClean="0">
                <a:solidFill>
                  <a:srgbClr val="00B050"/>
                </a:solidFill>
              </a:rPr>
              <a:t> I</a:t>
            </a:r>
            <a:endParaRPr lang="zh-TW" altLang="en-US" sz="3200" baseline="-25000" dirty="0">
              <a:solidFill>
                <a:srgbClr val="00B050"/>
              </a:solidFill>
            </a:endParaRPr>
          </a:p>
        </p:txBody>
      </p:sp>
      <p:sp>
        <p:nvSpPr>
          <p:cNvPr id="21" name="文字方塊 20"/>
          <p:cNvSpPr txBox="1"/>
          <p:nvPr/>
        </p:nvSpPr>
        <p:spPr>
          <a:xfrm>
            <a:off x="3428992" y="1214422"/>
            <a:ext cx="1431040" cy="584776"/>
          </a:xfrm>
          <a:prstGeom prst="rect">
            <a:avLst/>
          </a:prstGeom>
          <a:noFill/>
        </p:spPr>
        <p:txBody>
          <a:bodyPr wrap="square" rtlCol="0">
            <a:spAutoFit/>
          </a:bodyPr>
          <a:lstStyle/>
          <a:p>
            <a:r>
              <a:rPr lang="en-US" altLang="zh-TW" sz="3200" dirty="0" smtClean="0">
                <a:solidFill>
                  <a:srgbClr val="00B050"/>
                </a:solidFill>
              </a:rPr>
              <a:t>C(i</a:t>
            </a:r>
            <a:r>
              <a:rPr lang="en-US" altLang="zh-TW" sz="3200" baseline="-25000" dirty="0">
                <a:solidFill>
                  <a:srgbClr val="00B050"/>
                </a:solidFill>
              </a:rPr>
              <a:t>8</a:t>
            </a:r>
            <a:r>
              <a:rPr lang="en-US" altLang="zh-TW" sz="3200" dirty="0" smtClean="0">
                <a:solidFill>
                  <a:srgbClr val="00B050"/>
                </a:solidFill>
              </a:rPr>
              <a:t>)</a:t>
            </a:r>
            <a:endParaRPr lang="zh-TW" altLang="en-US" sz="3200" baseline="-25000" dirty="0">
              <a:solidFill>
                <a:srgbClr val="00B050"/>
              </a:solidFill>
            </a:endParaRPr>
          </a:p>
        </p:txBody>
      </p:sp>
      <p:pic>
        <p:nvPicPr>
          <p:cNvPr id="1026" name="Picture 2"/>
          <p:cNvPicPr>
            <a:picLocks noChangeAspect="1" noChangeArrowheads="1"/>
          </p:cNvPicPr>
          <p:nvPr/>
        </p:nvPicPr>
        <p:blipFill>
          <a:blip r:embed="rId3"/>
          <a:srcRect/>
          <a:stretch>
            <a:fillRect/>
          </a:stretch>
        </p:blipFill>
        <p:spPr bwMode="auto">
          <a:xfrm>
            <a:off x="1785918" y="5786454"/>
            <a:ext cx="5857916" cy="714380"/>
          </a:xfrm>
          <a:prstGeom prst="rect">
            <a:avLst/>
          </a:prstGeom>
          <a:noFill/>
          <a:ln w="9525">
            <a:noFill/>
            <a:miter lim="800000"/>
            <a:headEnd/>
            <a:tailEnd/>
          </a:ln>
          <a:effectLst/>
        </p:spPr>
      </p:pic>
      <p:sp>
        <p:nvSpPr>
          <p:cNvPr id="3" name="投影片編號版面配置區 2"/>
          <p:cNvSpPr>
            <a:spLocks noGrp="1"/>
          </p:cNvSpPr>
          <p:nvPr>
            <p:ph type="sldNum" sz="quarter" idx="15"/>
          </p:nvPr>
        </p:nvSpPr>
        <p:spPr/>
        <p:txBody>
          <a:bodyPr/>
          <a:lstStyle/>
          <a:p>
            <a:fld id="{DD6866B0-8155-4327-A208-A0391C6B85F1}" type="slidenum">
              <a:rPr lang="zh-TW" altLang="en-US" smtClean="0"/>
              <a:t>56</a:t>
            </a:fld>
            <a:endParaRPr lang="zh-TW" altLang="en-US"/>
          </a:p>
        </p:txBody>
      </p:sp>
    </p:spTree>
    <p:extLst>
      <p:ext uri="{BB962C8B-B14F-4D97-AF65-F5344CB8AC3E}">
        <p14:creationId xmlns:p14="http://schemas.microsoft.com/office/powerpoint/2010/main" val="14506826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Proof (induction on i)</a:t>
            </a:r>
            <a:endParaRPr lang="zh-TW" altLang="en-US" b="1" dirty="0"/>
          </a:p>
        </p:txBody>
      </p:sp>
      <p:sp>
        <p:nvSpPr>
          <p:cNvPr id="3" name="內容版面配置區 2"/>
          <p:cNvSpPr>
            <a:spLocks noGrp="1"/>
          </p:cNvSpPr>
          <p:nvPr>
            <p:ph idx="1"/>
          </p:nvPr>
        </p:nvSpPr>
        <p:spPr/>
        <p:txBody>
          <a:bodyPr/>
          <a:lstStyle/>
          <a:p>
            <a:r>
              <a:rPr lang="en-US" altLang="zh-TW" dirty="0" err="1" smtClean="0"/>
              <a:t>i</a:t>
            </a:r>
            <a:r>
              <a:rPr lang="en-US" altLang="zh-TW" dirty="0" smtClean="0"/>
              <a:t> = i</a:t>
            </a:r>
            <a:r>
              <a:rPr lang="en-US" altLang="zh-TW" baseline="-25000" dirty="0" smtClean="0"/>
              <a:t>0</a:t>
            </a:r>
            <a:r>
              <a:rPr lang="en-US" altLang="zh-TW" dirty="0" smtClean="0"/>
              <a:t>(j = j</a:t>
            </a:r>
            <a:r>
              <a:rPr lang="en-US" altLang="zh-TW" baseline="-25000" dirty="0" smtClean="0"/>
              <a:t>0 </a:t>
            </a:r>
            <a:r>
              <a:rPr lang="en-US" altLang="zh-TW" dirty="0" smtClean="0"/>
              <a:t>= 0, k = k</a:t>
            </a:r>
            <a:r>
              <a:rPr lang="en-US" altLang="zh-TW" baseline="-25000" dirty="0" smtClean="0"/>
              <a:t>0</a:t>
            </a:r>
            <a:r>
              <a:rPr lang="en-US" altLang="zh-TW" dirty="0" smtClean="0"/>
              <a:t>)</a:t>
            </a:r>
          </a:p>
          <a:p>
            <a:r>
              <a:rPr lang="en-US" altLang="zh-TW" dirty="0" smtClean="0"/>
              <a:t>C[i</a:t>
            </a:r>
            <a:r>
              <a:rPr lang="en-US" altLang="zh-TW" baseline="-25000" dirty="0" smtClean="0"/>
              <a:t>0</a:t>
            </a:r>
            <a:r>
              <a:rPr lang="en-US" altLang="zh-TW" dirty="0" smtClean="0"/>
              <a:t>] = c[i</a:t>
            </a:r>
            <a:r>
              <a:rPr lang="en-US" altLang="zh-TW" baseline="-25000" dirty="0" smtClean="0"/>
              <a:t>0</a:t>
            </a:r>
            <a:r>
              <a:rPr lang="en-US" altLang="zh-TW" dirty="0" smtClean="0"/>
              <a:t>] </a:t>
            </a:r>
            <a:r>
              <a:rPr lang="zh-TW" altLang="en-US" dirty="0"/>
              <a:t>≤</a:t>
            </a:r>
            <a:r>
              <a:rPr lang="en-US" altLang="zh-TW" dirty="0" smtClean="0"/>
              <a:t> k</a:t>
            </a:r>
            <a:r>
              <a:rPr lang="en-US" altLang="zh-TW" baseline="-25000" dirty="0" smtClean="0"/>
              <a:t>0 </a:t>
            </a:r>
            <a:r>
              <a:rPr lang="en-US" altLang="zh-TW" dirty="0" smtClean="0"/>
              <a:t>+ 1 </a:t>
            </a:r>
            <a:r>
              <a:rPr lang="zh-TW" altLang="en-US" dirty="0" smtClean="0"/>
              <a:t>≤ </a:t>
            </a:r>
            <a:r>
              <a:rPr lang="en-US" altLang="zh-TW" dirty="0" smtClean="0"/>
              <a:t>j</a:t>
            </a:r>
            <a:r>
              <a:rPr lang="en-US" altLang="zh-TW" baseline="-25000" dirty="0" smtClean="0"/>
              <a:t>0 </a:t>
            </a:r>
            <a:r>
              <a:rPr lang="en-US" altLang="zh-TW" dirty="0" smtClean="0"/>
              <a:t>+ 2k</a:t>
            </a:r>
            <a:r>
              <a:rPr lang="en-US" altLang="zh-TW" baseline="-25000" dirty="0" smtClean="0"/>
              <a:t>0             </a:t>
            </a:r>
            <a:r>
              <a:rPr lang="en-US" altLang="zh-TW" dirty="0" smtClean="0"/>
              <a:t>Hold</a:t>
            </a:r>
          </a:p>
          <a:p>
            <a:endParaRPr lang="en-US" altLang="zh-TW" baseline="-25000" dirty="0"/>
          </a:p>
          <a:p>
            <a:endParaRPr lang="en-US" altLang="zh-TW" baseline="-25000" dirty="0" smtClean="0"/>
          </a:p>
          <a:p>
            <a:r>
              <a:rPr lang="en-US" altLang="zh-TW" dirty="0" smtClean="0"/>
              <a:t>Let </a:t>
            </a:r>
            <a:r>
              <a:rPr lang="en-US" altLang="zh-TW" dirty="0" err="1" smtClean="0"/>
              <a:t>i</a:t>
            </a:r>
            <a:r>
              <a:rPr lang="en-US" altLang="zh-TW" dirty="0" smtClean="0"/>
              <a:t> = </a:t>
            </a:r>
            <a:r>
              <a:rPr lang="en-US" altLang="zh-TW" dirty="0" err="1" smtClean="0"/>
              <a:t>i</a:t>
            </a:r>
            <a:r>
              <a:rPr lang="en-US" altLang="zh-TW" dirty="0" smtClean="0"/>
              <a:t>‘ (j = j’, k = k’) </a:t>
            </a:r>
          </a:p>
          <a:p>
            <a:r>
              <a:rPr lang="en-US" altLang="zh-TW" dirty="0" smtClean="0"/>
              <a:t>Suppose C[</a:t>
            </a:r>
            <a:r>
              <a:rPr lang="en-US" altLang="zh-TW" dirty="0" err="1" smtClean="0"/>
              <a:t>i</a:t>
            </a:r>
            <a:r>
              <a:rPr lang="en-US" altLang="zh-TW" dirty="0" smtClean="0"/>
              <a:t>‘] </a:t>
            </a:r>
            <a:r>
              <a:rPr lang="zh-TW" altLang="en-US" dirty="0" smtClean="0"/>
              <a:t>≤ </a:t>
            </a:r>
            <a:r>
              <a:rPr lang="en-US" altLang="zh-TW" dirty="0" smtClean="0"/>
              <a:t>j’ + 2k’        Hold</a:t>
            </a:r>
            <a:endParaRPr lang="zh-TW" altLang="en-US" dirty="0" smtClean="0"/>
          </a:p>
          <a:p>
            <a:pPr>
              <a:buNone/>
            </a:pPr>
            <a:endParaRPr lang="en-US" altLang="zh-TW" baseline="-25000" dirty="0" smtClean="0"/>
          </a:p>
          <a:p>
            <a:endParaRPr lang="zh-TW" altLang="en-US" dirty="0"/>
          </a:p>
        </p:txBody>
      </p:sp>
      <p:sp>
        <p:nvSpPr>
          <p:cNvPr id="4" name="向右箭號 3"/>
          <p:cNvSpPr/>
          <p:nvPr/>
        </p:nvSpPr>
        <p:spPr>
          <a:xfrm>
            <a:off x="5286380" y="2143116"/>
            <a:ext cx="428628" cy="35719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5" name="向右箭號 4"/>
          <p:cNvSpPr/>
          <p:nvPr/>
        </p:nvSpPr>
        <p:spPr>
          <a:xfrm>
            <a:off x="4357686" y="3929066"/>
            <a:ext cx="428628" cy="35719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5"/>
          </p:nvPr>
        </p:nvSpPr>
        <p:spPr/>
        <p:txBody>
          <a:bodyPr/>
          <a:lstStyle/>
          <a:p>
            <a:fld id="{DD6866B0-8155-4327-A208-A0391C6B85F1}" type="slidenum">
              <a:rPr lang="zh-TW" altLang="en-US" smtClean="0"/>
              <a:t>57</a:t>
            </a:fld>
            <a:endParaRPr lang="zh-TW" altLang="en-US"/>
          </a:p>
        </p:txBody>
      </p:sp>
    </p:spTree>
    <p:extLst>
      <p:ext uri="{BB962C8B-B14F-4D97-AF65-F5344CB8AC3E}">
        <p14:creationId xmlns:p14="http://schemas.microsoft.com/office/powerpoint/2010/main" val="25506009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Two cases</a:t>
            </a:r>
            <a:endParaRPr lang="zh-TW" altLang="en-US" b="1" dirty="0"/>
          </a:p>
        </p:txBody>
      </p:sp>
      <p:sp>
        <p:nvSpPr>
          <p:cNvPr id="3" name="內容版面配置區 2"/>
          <p:cNvSpPr>
            <a:spLocks noGrp="1"/>
          </p:cNvSpPr>
          <p:nvPr>
            <p:ph idx="1"/>
          </p:nvPr>
        </p:nvSpPr>
        <p:spPr/>
        <p:txBody>
          <a:bodyPr/>
          <a:lstStyle/>
          <a:p>
            <a:pPr>
              <a:buNone/>
            </a:pPr>
            <a:r>
              <a:rPr lang="en-US" altLang="zh-TW" dirty="0" smtClean="0"/>
              <a:t> Case1:                                </a:t>
            </a:r>
            <a:r>
              <a:rPr lang="en-US" altLang="zh-TW" dirty="0" smtClean="0"/>
              <a:t>     </a:t>
            </a:r>
            <a:r>
              <a:rPr lang="en-US" altLang="zh-TW" dirty="0" smtClean="0"/>
              <a:t>Case2:</a:t>
            </a:r>
            <a:endParaRPr lang="zh-TW" altLang="en-US" dirty="0" smtClean="0"/>
          </a:p>
          <a:p>
            <a:pPr>
              <a:buNone/>
            </a:pPr>
            <a:endParaRPr lang="zh-TW" altLang="en-US" dirty="0"/>
          </a:p>
        </p:txBody>
      </p:sp>
      <p:pic>
        <p:nvPicPr>
          <p:cNvPr id="4" name="Picture 4"/>
          <p:cNvPicPr>
            <a:picLocks noChangeAspect="1" noChangeArrowheads="1"/>
          </p:cNvPicPr>
          <p:nvPr/>
        </p:nvPicPr>
        <p:blipFill>
          <a:blip r:embed="rId2"/>
          <a:srcRect/>
          <a:stretch>
            <a:fillRect/>
          </a:stretch>
        </p:blipFill>
        <p:spPr bwMode="auto">
          <a:xfrm>
            <a:off x="571472" y="2214554"/>
            <a:ext cx="4000528" cy="2648077"/>
          </a:xfrm>
          <a:prstGeom prst="rect">
            <a:avLst/>
          </a:prstGeom>
          <a:noFill/>
          <a:ln w="9525">
            <a:noFill/>
            <a:miter lim="800000"/>
            <a:headEnd/>
            <a:tailEnd/>
          </a:ln>
          <a:effectLst/>
        </p:spPr>
      </p:pic>
      <p:sp>
        <p:nvSpPr>
          <p:cNvPr id="6" name="投影片編號版面配置區 5"/>
          <p:cNvSpPr>
            <a:spLocks noGrp="1"/>
          </p:cNvSpPr>
          <p:nvPr>
            <p:ph type="sldNum" sz="quarter" idx="15"/>
          </p:nvPr>
        </p:nvSpPr>
        <p:spPr/>
        <p:txBody>
          <a:bodyPr/>
          <a:lstStyle/>
          <a:p>
            <a:fld id="{DD6866B0-8155-4327-A208-A0391C6B85F1}" type="slidenum">
              <a:rPr lang="zh-TW" altLang="en-US" smtClean="0"/>
              <a:t>58</a:t>
            </a:fld>
            <a:endParaRPr lang="zh-TW"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315" y="2211685"/>
            <a:ext cx="366712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3684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Case1:</a:t>
            </a:r>
          </a:p>
        </p:txBody>
      </p:sp>
      <p:sp>
        <p:nvSpPr>
          <p:cNvPr id="3" name="內容版面配置區 2"/>
          <p:cNvSpPr>
            <a:spLocks noGrp="1"/>
          </p:cNvSpPr>
          <p:nvPr>
            <p:ph idx="1"/>
          </p:nvPr>
        </p:nvSpPr>
        <p:spPr/>
        <p:txBody>
          <a:bodyPr/>
          <a:lstStyle/>
          <a:p>
            <a:pPr>
              <a:buNone/>
            </a:pPr>
            <a:r>
              <a:rPr lang="en-US" altLang="zh-TW" dirty="0" smtClean="0"/>
              <a:t>C[</a:t>
            </a:r>
            <a:r>
              <a:rPr lang="en-US" altLang="zh-TW" dirty="0" err="1" smtClean="0"/>
              <a:t>i</a:t>
            </a:r>
            <a:r>
              <a:rPr lang="en-US" altLang="zh-TW" dirty="0"/>
              <a:t>] </a:t>
            </a:r>
            <a:r>
              <a:rPr lang="en-US" altLang="zh-TW" dirty="0" smtClean="0"/>
              <a:t>= </a:t>
            </a:r>
            <a:endParaRPr lang="en-US" altLang="zh-TW" dirty="0">
              <a:solidFill>
                <a:srgbClr val="FFFF00"/>
              </a:solidFill>
            </a:endParaRPr>
          </a:p>
          <a:p>
            <a:pPr>
              <a:buNone/>
            </a:pPr>
            <a:r>
              <a:rPr lang="en-US" altLang="zh-TW" dirty="0" smtClean="0"/>
              <a:t>	    ≤</a:t>
            </a:r>
            <a:endParaRPr lang="en-US" altLang="zh-TW" i="1" u="dotDashHeavy" dirty="0">
              <a:solidFill>
                <a:srgbClr val="00FF00"/>
              </a:solidFill>
              <a:uFill>
                <a:solidFill>
                  <a:schemeClr val="accent3">
                    <a:lumMod val="75000"/>
                  </a:schemeClr>
                </a:solidFill>
              </a:uFill>
            </a:endParaRPr>
          </a:p>
          <a:p>
            <a:pPr>
              <a:buNone/>
            </a:pPr>
            <a:r>
              <a:rPr lang="en-US" altLang="zh-TW" dirty="0" smtClean="0"/>
              <a:t>	</a:t>
            </a:r>
            <a:r>
              <a:rPr lang="en-US" altLang="zh-TW" dirty="0"/>
              <a:t> </a:t>
            </a:r>
            <a:r>
              <a:rPr lang="en-US" altLang="zh-TW" dirty="0" smtClean="0"/>
              <a:t>   ≤</a:t>
            </a:r>
            <a:endParaRPr lang="en-US" altLang="zh-TW" i="1" dirty="0">
              <a:solidFill>
                <a:srgbClr val="00FF00"/>
              </a:solidFill>
            </a:endParaRPr>
          </a:p>
          <a:p>
            <a:pPr>
              <a:buNone/>
            </a:pPr>
            <a:r>
              <a:rPr lang="en-US" altLang="zh-TW" dirty="0" smtClean="0"/>
              <a:t>	</a:t>
            </a:r>
            <a:r>
              <a:rPr lang="en-US" altLang="zh-TW" dirty="0"/>
              <a:t> </a:t>
            </a:r>
            <a:r>
              <a:rPr lang="en-US" altLang="zh-TW" dirty="0" smtClean="0"/>
              <a:t>   =</a:t>
            </a:r>
            <a:endParaRPr lang="zh-TW" altLang="en-US" dirty="0"/>
          </a:p>
        </p:txBody>
      </p:sp>
      <p:pic>
        <p:nvPicPr>
          <p:cNvPr id="3076" name="Picture 4"/>
          <p:cNvPicPr>
            <a:picLocks noChangeAspect="1" noChangeArrowheads="1"/>
          </p:cNvPicPr>
          <p:nvPr/>
        </p:nvPicPr>
        <p:blipFill>
          <a:blip r:embed="rId2"/>
          <a:srcRect/>
          <a:stretch>
            <a:fillRect/>
          </a:stretch>
        </p:blipFill>
        <p:spPr bwMode="auto">
          <a:xfrm>
            <a:off x="3571868" y="3500438"/>
            <a:ext cx="4857784" cy="3000396"/>
          </a:xfrm>
          <a:prstGeom prst="rect">
            <a:avLst/>
          </a:prstGeom>
          <a:noFill/>
          <a:ln w="9525">
            <a:noFill/>
            <a:miter lim="800000"/>
            <a:headEnd/>
            <a:tailEnd/>
          </a:ln>
          <a:effectLst/>
        </p:spPr>
      </p:pic>
      <p:cxnSp>
        <p:nvCxnSpPr>
          <p:cNvPr id="16" name="直線接點 15"/>
          <p:cNvCxnSpPr/>
          <p:nvPr/>
        </p:nvCxnSpPr>
        <p:spPr>
          <a:xfrm rot="5400000">
            <a:off x="5641358" y="4431214"/>
            <a:ext cx="890369" cy="1928"/>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群組 36"/>
          <p:cNvGrpSpPr/>
          <p:nvPr/>
        </p:nvGrpSpPr>
        <p:grpSpPr>
          <a:xfrm>
            <a:off x="6000761" y="4228922"/>
            <a:ext cx="1357322" cy="557400"/>
            <a:chOff x="6000761" y="4228922"/>
            <a:chExt cx="1357322" cy="557400"/>
          </a:xfrm>
        </p:grpSpPr>
        <p:cxnSp>
          <p:nvCxnSpPr>
            <p:cNvPr id="9" name="直線單箭頭接點 8"/>
            <p:cNvCxnSpPr/>
            <p:nvPr/>
          </p:nvCxnSpPr>
          <p:spPr>
            <a:xfrm>
              <a:off x="6087506" y="4228922"/>
              <a:ext cx="954208" cy="1799"/>
            </a:xfrm>
            <a:prstGeom prst="straightConnector1">
              <a:avLst/>
            </a:prstGeom>
            <a:ln>
              <a:solidFill>
                <a:srgbClr val="00FF00"/>
              </a:solidFill>
              <a:headEnd type="arrow"/>
              <a:tailEnd type="arrow"/>
            </a:ln>
          </p:spPr>
          <p:style>
            <a:lnRef idx="2">
              <a:schemeClr val="accent3"/>
            </a:lnRef>
            <a:fillRef idx="0">
              <a:schemeClr val="accent3"/>
            </a:fillRef>
            <a:effectRef idx="1">
              <a:schemeClr val="accent3"/>
            </a:effectRef>
            <a:fontRef idx="minor">
              <a:schemeClr val="tx1"/>
            </a:fontRef>
          </p:style>
        </p:cxnSp>
        <p:sp>
          <p:nvSpPr>
            <p:cNvPr id="20" name="文字方塊 19"/>
            <p:cNvSpPr txBox="1"/>
            <p:nvPr/>
          </p:nvSpPr>
          <p:spPr>
            <a:xfrm>
              <a:off x="6000761" y="4293879"/>
              <a:ext cx="1357322" cy="492443"/>
            </a:xfrm>
            <a:prstGeom prst="rect">
              <a:avLst/>
            </a:prstGeom>
            <a:noFill/>
          </p:spPr>
          <p:txBody>
            <a:bodyPr wrap="square" rtlCol="0">
              <a:spAutoFit/>
            </a:bodyPr>
            <a:lstStyle/>
            <a:p>
              <a:r>
                <a:rPr lang="en-US" altLang="zh-TW" sz="2600" b="1" dirty="0">
                  <a:solidFill>
                    <a:srgbClr val="00FF00"/>
                  </a:solidFill>
                </a:rPr>
                <a:t>k</a:t>
              </a:r>
              <a:r>
                <a:rPr lang="en-US" altLang="zh-TW" sz="2600" b="1" dirty="0" smtClean="0">
                  <a:solidFill>
                    <a:srgbClr val="00FF00"/>
                  </a:solidFill>
                </a:rPr>
                <a:t>’ – j + 1</a:t>
              </a:r>
              <a:endParaRPr lang="zh-TW" altLang="en-US" sz="2600" b="1" dirty="0">
                <a:solidFill>
                  <a:srgbClr val="00FF00"/>
                </a:solidFill>
              </a:endParaRPr>
            </a:p>
          </p:txBody>
        </p:sp>
      </p:grpSp>
      <p:grpSp>
        <p:nvGrpSpPr>
          <p:cNvPr id="5" name="群組 37"/>
          <p:cNvGrpSpPr/>
          <p:nvPr/>
        </p:nvGrpSpPr>
        <p:grpSpPr>
          <a:xfrm>
            <a:off x="4526076" y="4429132"/>
            <a:ext cx="1561431" cy="492443"/>
            <a:chOff x="4526076" y="4429132"/>
            <a:chExt cx="1561431" cy="492443"/>
          </a:xfrm>
        </p:grpSpPr>
        <p:cxnSp>
          <p:nvCxnSpPr>
            <p:cNvPr id="18" name="直線單箭頭接點 17"/>
            <p:cNvCxnSpPr/>
            <p:nvPr/>
          </p:nvCxnSpPr>
          <p:spPr>
            <a:xfrm>
              <a:off x="4526076" y="4471749"/>
              <a:ext cx="1561431" cy="1799"/>
            </a:xfrm>
            <a:prstGeom prst="straightConnector1">
              <a:avLst/>
            </a:prstGeom>
            <a:ln>
              <a:solidFill>
                <a:srgbClr val="00FF00"/>
              </a:solidFill>
              <a:headEnd type="arrow"/>
              <a:tailEnd type="arrow"/>
            </a:ln>
          </p:spPr>
          <p:style>
            <a:lnRef idx="2">
              <a:schemeClr val="accent3"/>
            </a:lnRef>
            <a:fillRef idx="0">
              <a:schemeClr val="accent3"/>
            </a:fillRef>
            <a:effectRef idx="1">
              <a:schemeClr val="accent3"/>
            </a:effectRef>
            <a:fontRef idx="minor">
              <a:schemeClr val="tx1"/>
            </a:fontRef>
          </p:style>
        </p:cxnSp>
        <p:sp>
          <p:nvSpPr>
            <p:cNvPr id="22" name="文字方塊 21"/>
            <p:cNvSpPr txBox="1"/>
            <p:nvPr/>
          </p:nvSpPr>
          <p:spPr>
            <a:xfrm>
              <a:off x="4873060" y="4429132"/>
              <a:ext cx="780715" cy="492443"/>
            </a:xfrm>
            <a:prstGeom prst="rect">
              <a:avLst/>
            </a:prstGeom>
            <a:noFill/>
          </p:spPr>
          <p:txBody>
            <a:bodyPr wrap="square" rtlCol="0">
              <a:spAutoFit/>
            </a:bodyPr>
            <a:lstStyle/>
            <a:p>
              <a:r>
                <a:rPr lang="en-US" altLang="zh-TW" sz="2600" b="1" dirty="0" smtClean="0">
                  <a:solidFill>
                    <a:srgbClr val="00FF00"/>
                  </a:solidFill>
                </a:rPr>
                <a:t>j - j’</a:t>
              </a:r>
              <a:endParaRPr lang="zh-TW" altLang="en-US" sz="2600" b="1" dirty="0">
                <a:solidFill>
                  <a:srgbClr val="00FF00"/>
                </a:solidFill>
              </a:endParaRPr>
            </a:p>
          </p:txBody>
        </p:sp>
      </p:grpSp>
      <p:sp>
        <p:nvSpPr>
          <p:cNvPr id="23" name="矩形 22"/>
          <p:cNvSpPr/>
          <p:nvPr/>
        </p:nvSpPr>
        <p:spPr>
          <a:xfrm rot="19854967">
            <a:off x="5668044" y="4431163"/>
            <a:ext cx="401072" cy="615553"/>
          </a:xfrm>
          <a:prstGeom prst="rect">
            <a:avLst/>
          </a:prstGeom>
        </p:spPr>
        <p:txBody>
          <a:bodyPr wrap="none">
            <a:spAutoFit/>
          </a:bodyPr>
          <a:lstStyle/>
          <a:p>
            <a:r>
              <a:rPr lang="zh-TW" altLang="en-US" sz="3400" b="1" dirty="0" smtClean="0">
                <a:solidFill>
                  <a:srgbClr val="FFC000"/>
                </a:solidFill>
              </a:rPr>
              <a:t>≥</a:t>
            </a:r>
            <a:endParaRPr lang="zh-TW" altLang="en-US" sz="3400" b="1" dirty="0">
              <a:solidFill>
                <a:srgbClr val="FFC000"/>
              </a:solidFill>
            </a:endParaRPr>
          </a:p>
        </p:txBody>
      </p:sp>
      <p:grpSp>
        <p:nvGrpSpPr>
          <p:cNvPr id="6" name="群組 34"/>
          <p:cNvGrpSpPr/>
          <p:nvPr/>
        </p:nvGrpSpPr>
        <p:grpSpPr>
          <a:xfrm>
            <a:off x="6072198" y="5000636"/>
            <a:ext cx="2143140" cy="563881"/>
            <a:chOff x="6072198" y="5000636"/>
            <a:chExt cx="2143140" cy="563881"/>
          </a:xfrm>
        </p:grpSpPr>
        <p:cxnSp>
          <p:nvCxnSpPr>
            <p:cNvPr id="13" name="直線單箭頭接點 12"/>
            <p:cNvCxnSpPr/>
            <p:nvPr/>
          </p:nvCxnSpPr>
          <p:spPr>
            <a:xfrm>
              <a:off x="6072198" y="5000636"/>
              <a:ext cx="2143140" cy="1588"/>
            </a:xfrm>
            <a:prstGeom prst="straightConnector1">
              <a:avLst/>
            </a:prstGeom>
            <a:ln>
              <a:solidFill>
                <a:srgbClr val="FFFF00"/>
              </a:solidFill>
              <a:headEnd type="arrow"/>
              <a:tailEnd type="arrow"/>
            </a:ln>
          </p:spPr>
          <p:style>
            <a:lnRef idx="2">
              <a:schemeClr val="accent3"/>
            </a:lnRef>
            <a:fillRef idx="0">
              <a:schemeClr val="accent3"/>
            </a:fillRef>
            <a:effectRef idx="1">
              <a:schemeClr val="accent3"/>
            </a:effectRef>
            <a:fontRef idx="minor">
              <a:schemeClr val="tx1"/>
            </a:fontRef>
          </p:style>
        </p:cxnSp>
        <p:sp>
          <p:nvSpPr>
            <p:cNvPr id="17" name="文字方塊 16"/>
            <p:cNvSpPr txBox="1"/>
            <p:nvPr/>
          </p:nvSpPr>
          <p:spPr>
            <a:xfrm>
              <a:off x="6500826" y="5072074"/>
              <a:ext cx="1571636" cy="49244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TW" sz="2600" b="1" dirty="0" smtClean="0">
                  <a:solidFill>
                    <a:srgbClr val="FFFF00"/>
                  </a:solidFill>
                </a:rPr>
                <a:t>k – j + 1</a:t>
              </a:r>
              <a:endParaRPr lang="zh-TW" altLang="en-US" sz="2600" b="1" dirty="0">
                <a:solidFill>
                  <a:srgbClr val="FFFF00"/>
                </a:solidFill>
              </a:endParaRPr>
            </a:p>
          </p:txBody>
        </p:sp>
      </p:grpSp>
      <p:grpSp>
        <p:nvGrpSpPr>
          <p:cNvPr id="7" name="群組 35"/>
          <p:cNvGrpSpPr/>
          <p:nvPr/>
        </p:nvGrpSpPr>
        <p:grpSpPr>
          <a:xfrm>
            <a:off x="7000892" y="4214818"/>
            <a:ext cx="1214446" cy="563881"/>
            <a:chOff x="7000892" y="4214818"/>
            <a:chExt cx="1214446" cy="563881"/>
          </a:xfrm>
        </p:grpSpPr>
        <p:cxnSp>
          <p:nvCxnSpPr>
            <p:cNvPr id="14" name="直線單箭頭接點 13"/>
            <p:cNvCxnSpPr/>
            <p:nvPr/>
          </p:nvCxnSpPr>
          <p:spPr>
            <a:xfrm>
              <a:off x="7000892" y="4214818"/>
              <a:ext cx="1214446" cy="1588"/>
            </a:xfrm>
            <a:prstGeom prst="straightConnector1">
              <a:avLst/>
            </a:prstGeom>
            <a:ln>
              <a:solidFill>
                <a:srgbClr val="FF09FF"/>
              </a:solidFill>
              <a:headEnd type="arrow"/>
              <a:tailEnd type="arrow"/>
            </a:ln>
          </p:spPr>
          <p:style>
            <a:lnRef idx="2">
              <a:schemeClr val="accent3"/>
            </a:lnRef>
            <a:fillRef idx="0">
              <a:schemeClr val="accent3"/>
            </a:fillRef>
            <a:effectRef idx="1">
              <a:schemeClr val="accent3"/>
            </a:effectRef>
            <a:fontRef idx="minor">
              <a:schemeClr val="tx1"/>
            </a:fontRef>
          </p:style>
        </p:cxnSp>
        <p:sp>
          <p:nvSpPr>
            <p:cNvPr id="19" name="文字方塊 18"/>
            <p:cNvSpPr txBox="1"/>
            <p:nvPr/>
          </p:nvSpPr>
          <p:spPr>
            <a:xfrm>
              <a:off x="7286644" y="4286256"/>
              <a:ext cx="928694" cy="492443"/>
            </a:xfrm>
            <a:prstGeom prst="rect">
              <a:avLst/>
            </a:prstGeom>
            <a:noFill/>
          </p:spPr>
          <p:txBody>
            <a:bodyPr wrap="square" rtlCol="0">
              <a:spAutoFit/>
            </a:bodyPr>
            <a:lstStyle/>
            <a:p>
              <a:r>
                <a:rPr lang="en-US" altLang="zh-TW" sz="2600" b="1" dirty="0" smtClean="0">
                  <a:solidFill>
                    <a:srgbClr val="FF09FF"/>
                  </a:solidFill>
                </a:rPr>
                <a:t>k - k’</a:t>
              </a:r>
              <a:endParaRPr lang="zh-TW" altLang="en-US" sz="2600" b="1" dirty="0">
                <a:solidFill>
                  <a:srgbClr val="FF09FF"/>
                </a:solidFill>
              </a:endParaRPr>
            </a:p>
          </p:txBody>
        </p:sp>
      </p:grpSp>
      <p:sp>
        <p:nvSpPr>
          <p:cNvPr id="25" name="文字方塊 24"/>
          <p:cNvSpPr txBox="1"/>
          <p:nvPr/>
        </p:nvSpPr>
        <p:spPr>
          <a:xfrm>
            <a:off x="2214546" y="1486903"/>
            <a:ext cx="2143140" cy="584775"/>
          </a:xfrm>
          <a:prstGeom prst="rect">
            <a:avLst/>
          </a:prstGeom>
          <a:noFill/>
        </p:spPr>
        <p:txBody>
          <a:bodyPr wrap="square" rtlCol="0">
            <a:spAutoFit/>
          </a:bodyPr>
          <a:lstStyle/>
          <a:p>
            <a:r>
              <a:rPr lang="en-US" altLang="zh-TW" sz="3200" dirty="0" smtClean="0"/>
              <a:t>+ </a:t>
            </a:r>
            <a:r>
              <a:rPr lang="en-US" altLang="zh-TW" sz="3200" dirty="0" smtClean="0">
                <a:solidFill>
                  <a:srgbClr val="FFFF00"/>
                </a:solidFill>
              </a:rPr>
              <a:t>(k – j + 1)</a:t>
            </a:r>
            <a:endParaRPr lang="zh-TW" altLang="en-US" sz="3200" dirty="0">
              <a:solidFill>
                <a:srgbClr val="FFFF00"/>
              </a:solidFill>
            </a:endParaRPr>
          </a:p>
        </p:txBody>
      </p:sp>
      <p:sp>
        <p:nvSpPr>
          <p:cNvPr id="26" name="文字方塊 25"/>
          <p:cNvSpPr txBox="1"/>
          <p:nvPr/>
        </p:nvSpPr>
        <p:spPr>
          <a:xfrm>
            <a:off x="4143372" y="1986969"/>
            <a:ext cx="2071702" cy="584775"/>
          </a:xfrm>
          <a:prstGeom prst="rect">
            <a:avLst/>
          </a:prstGeom>
          <a:noFill/>
        </p:spPr>
        <p:txBody>
          <a:bodyPr wrap="square" rtlCol="0">
            <a:spAutoFit/>
          </a:bodyPr>
          <a:lstStyle/>
          <a:p>
            <a:r>
              <a:rPr lang="en-US" altLang="zh-TW" sz="3200" dirty="0" smtClean="0"/>
              <a:t>+ </a:t>
            </a:r>
            <a:r>
              <a:rPr lang="en-US" altLang="zh-TW" sz="3200" dirty="0" smtClean="0">
                <a:solidFill>
                  <a:srgbClr val="00FF00"/>
                </a:solidFill>
              </a:rPr>
              <a:t>(k’ – j + 1)</a:t>
            </a:r>
            <a:endParaRPr lang="zh-TW" altLang="en-US" sz="3200" dirty="0">
              <a:solidFill>
                <a:srgbClr val="00FF00"/>
              </a:solidFill>
            </a:endParaRPr>
          </a:p>
        </p:txBody>
      </p:sp>
      <p:sp>
        <p:nvSpPr>
          <p:cNvPr id="27" name="文字方塊 26"/>
          <p:cNvSpPr txBox="1"/>
          <p:nvPr/>
        </p:nvSpPr>
        <p:spPr>
          <a:xfrm>
            <a:off x="2643174" y="2000240"/>
            <a:ext cx="1643074" cy="584775"/>
          </a:xfrm>
          <a:prstGeom prst="rect">
            <a:avLst/>
          </a:prstGeom>
          <a:noFill/>
        </p:spPr>
        <p:txBody>
          <a:bodyPr wrap="square" rtlCol="0">
            <a:spAutoFit/>
          </a:bodyPr>
          <a:lstStyle/>
          <a:p>
            <a:r>
              <a:rPr lang="en-US" altLang="zh-TW" sz="3200" dirty="0" smtClean="0"/>
              <a:t>+ </a:t>
            </a:r>
            <a:r>
              <a:rPr lang="en-US" altLang="zh-TW" sz="3200" dirty="0" smtClean="0">
                <a:solidFill>
                  <a:srgbClr val="FF09FF"/>
                </a:solidFill>
              </a:rPr>
              <a:t>(k - k’)</a:t>
            </a:r>
            <a:endParaRPr lang="zh-TW" altLang="en-US" sz="3200" dirty="0">
              <a:solidFill>
                <a:srgbClr val="FF09FF"/>
              </a:solidFill>
            </a:endParaRPr>
          </a:p>
        </p:txBody>
      </p:sp>
      <p:sp>
        <p:nvSpPr>
          <p:cNvPr id="28" name="矩形 27"/>
          <p:cNvSpPr/>
          <p:nvPr/>
        </p:nvSpPr>
        <p:spPr>
          <a:xfrm>
            <a:off x="3643306" y="500042"/>
            <a:ext cx="3143272" cy="584775"/>
          </a:xfrm>
          <a:prstGeom prst="rect">
            <a:avLst/>
          </a:prstGeom>
        </p:spPr>
        <p:txBody>
          <a:bodyPr wrap="square">
            <a:spAutoFit/>
          </a:bodyPr>
          <a:lstStyle/>
          <a:p>
            <a:r>
              <a:rPr lang="en-US" altLang="zh-TW" sz="3200" dirty="0" smtClean="0">
                <a:solidFill>
                  <a:srgbClr val="00FFFF"/>
                </a:solidFill>
              </a:rPr>
              <a:t>C[</a:t>
            </a:r>
            <a:r>
              <a:rPr lang="en-US" altLang="zh-TW" sz="3200" dirty="0" err="1" smtClean="0">
                <a:solidFill>
                  <a:srgbClr val="00FFFF"/>
                </a:solidFill>
              </a:rPr>
              <a:t>i</a:t>
            </a:r>
            <a:r>
              <a:rPr lang="en-US" altLang="zh-TW" sz="3200" dirty="0" smtClean="0">
                <a:solidFill>
                  <a:srgbClr val="00FFFF"/>
                </a:solidFill>
              </a:rPr>
              <a:t>‘] </a:t>
            </a:r>
            <a:r>
              <a:rPr lang="zh-TW" altLang="en-US" sz="3200" dirty="0" smtClean="0">
                <a:solidFill>
                  <a:srgbClr val="00FFFF"/>
                </a:solidFill>
              </a:rPr>
              <a:t>≤ </a:t>
            </a:r>
            <a:r>
              <a:rPr lang="en-US" altLang="zh-TW" sz="3200" dirty="0" smtClean="0">
                <a:solidFill>
                  <a:srgbClr val="00FFFF"/>
                </a:solidFill>
              </a:rPr>
              <a:t>j’ + 2k’ </a:t>
            </a:r>
            <a:endParaRPr lang="zh-TW" altLang="en-US" sz="3200" dirty="0">
              <a:solidFill>
                <a:srgbClr val="00FFFF"/>
              </a:solidFill>
            </a:endParaRPr>
          </a:p>
        </p:txBody>
      </p:sp>
      <p:sp>
        <p:nvSpPr>
          <p:cNvPr id="29" name="矩形 28"/>
          <p:cNvSpPr/>
          <p:nvPr/>
        </p:nvSpPr>
        <p:spPr>
          <a:xfrm>
            <a:off x="1428728" y="1500174"/>
            <a:ext cx="947695" cy="584775"/>
          </a:xfrm>
          <a:prstGeom prst="rect">
            <a:avLst/>
          </a:prstGeom>
        </p:spPr>
        <p:txBody>
          <a:bodyPr wrap="none">
            <a:spAutoFit/>
          </a:bodyPr>
          <a:lstStyle/>
          <a:p>
            <a:r>
              <a:rPr lang="en-US" altLang="zh-TW" sz="3200" dirty="0" smtClean="0">
                <a:solidFill>
                  <a:srgbClr val="00FFFF"/>
                </a:solidFill>
              </a:rPr>
              <a:t>C[</a:t>
            </a:r>
            <a:r>
              <a:rPr lang="en-US" altLang="zh-TW" sz="3200" dirty="0" err="1" smtClean="0">
                <a:solidFill>
                  <a:srgbClr val="00FFFF"/>
                </a:solidFill>
              </a:rPr>
              <a:t>i</a:t>
            </a:r>
            <a:r>
              <a:rPr lang="en-US" altLang="zh-TW" sz="3200" dirty="0" smtClean="0">
                <a:solidFill>
                  <a:srgbClr val="00FFFF"/>
                </a:solidFill>
              </a:rPr>
              <a:t>‘] </a:t>
            </a:r>
            <a:endParaRPr lang="zh-TW" altLang="en-US" sz="3200" dirty="0"/>
          </a:p>
        </p:txBody>
      </p:sp>
      <p:sp>
        <p:nvSpPr>
          <p:cNvPr id="30" name="矩形 29"/>
          <p:cNvSpPr/>
          <p:nvPr/>
        </p:nvSpPr>
        <p:spPr>
          <a:xfrm>
            <a:off x="1500166" y="2000240"/>
            <a:ext cx="1370503" cy="584775"/>
          </a:xfrm>
          <a:prstGeom prst="rect">
            <a:avLst/>
          </a:prstGeom>
        </p:spPr>
        <p:txBody>
          <a:bodyPr wrap="none">
            <a:spAutoFit/>
          </a:bodyPr>
          <a:lstStyle/>
          <a:p>
            <a:r>
              <a:rPr lang="en-US" altLang="zh-TW" sz="3200" dirty="0" smtClean="0">
                <a:solidFill>
                  <a:srgbClr val="00FFFF"/>
                </a:solidFill>
              </a:rPr>
              <a:t>j’ + 2k’ </a:t>
            </a:r>
            <a:endParaRPr lang="zh-TW" altLang="en-US" sz="3200" dirty="0"/>
          </a:p>
        </p:txBody>
      </p:sp>
      <p:sp>
        <p:nvSpPr>
          <p:cNvPr id="31" name="文字方塊 30"/>
          <p:cNvSpPr txBox="1"/>
          <p:nvPr/>
        </p:nvSpPr>
        <p:spPr>
          <a:xfrm>
            <a:off x="2643174" y="2500306"/>
            <a:ext cx="1928826" cy="584775"/>
          </a:xfrm>
          <a:prstGeom prst="rect">
            <a:avLst/>
          </a:prstGeom>
          <a:noFill/>
        </p:spPr>
        <p:txBody>
          <a:bodyPr wrap="square" rtlCol="0">
            <a:spAutoFit/>
          </a:bodyPr>
          <a:lstStyle/>
          <a:p>
            <a:r>
              <a:rPr lang="en-US" altLang="zh-TW" sz="3200" dirty="0" smtClean="0"/>
              <a:t>+ </a:t>
            </a:r>
            <a:r>
              <a:rPr lang="en-US" altLang="zh-TW" sz="3200" dirty="0" smtClean="0">
                <a:solidFill>
                  <a:srgbClr val="FF09FF"/>
                </a:solidFill>
              </a:rPr>
              <a:t>2(k - k’)</a:t>
            </a:r>
            <a:endParaRPr lang="zh-TW" altLang="en-US" sz="3200" dirty="0">
              <a:solidFill>
                <a:srgbClr val="FF09FF"/>
              </a:solidFill>
            </a:endParaRPr>
          </a:p>
        </p:txBody>
      </p:sp>
      <p:sp>
        <p:nvSpPr>
          <p:cNvPr id="32" name="文字方塊 31"/>
          <p:cNvSpPr txBox="1"/>
          <p:nvPr/>
        </p:nvSpPr>
        <p:spPr>
          <a:xfrm>
            <a:off x="4357686" y="2487035"/>
            <a:ext cx="1643074" cy="584775"/>
          </a:xfrm>
          <a:prstGeom prst="rect">
            <a:avLst/>
          </a:prstGeom>
          <a:noFill/>
        </p:spPr>
        <p:txBody>
          <a:bodyPr wrap="square" rtlCol="0">
            <a:spAutoFit/>
          </a:bodyPr>
          <a:lstStyle/>
          <a:p>
            <a:r>
              <a:rPr lang="en-US" altLang="zh-TW" sz="3200" dirty="0" smtClean="0"/>
              <a:t>+ </a:t>
            </a:r>
            <a:r>
              <a:rPr lang="en-US" altLang="zh-TW" sz="3200" dirty="0" smtClean="0">
                <a:solidFill>
                  <a:srgbClr val="00FF00"/>
                </a:solidFill>
              </a:rPr>
              <a:t>(j - j’)</a:t>
            </a:r>
            <a:endParaRPr lang="zh-TW" altLang="en-US" sz="3200" dirty="0">
              <a:solidFill>
                <a:srgbClr val="00FF00"/>
              </a:solidFill>
            </a:endParaRPr>
          </a:p>
        </p:txBody>
      </p:sp>
      <p:sp>
        <p:nvSpPr>
          <p:cNvPr id="33" name="矩形 32"/>
          <p:cNvSpPr/>
          <p:nvPr/>
        </p:nvSpPr>
        <p:spPr>
          <a:xfrm>
            <a:off x="1486985" y="2500306"/>
            <a:ext cx="1370503" cy="584775"/>
          </a:xfrm>
          <a:prstGeom prst="rect">
            <a:avLst/>
          </a:prstGeom>
        </p:spPr>
        <p:txBody>
          <a:bodyPr wrap="none">
            <a:spAutoFit/>
          </a:bodyPr>
          <a:lstStyle/>
          <a:p>
            <a:r>
              <a:rPr lang="en-US" altLang="zh-TW" sz="3200" dirty="0" smtClean="0"/>
              <a:t>j’ + 2k’ </a:t>
            </a:r>
            <a:endParaRPr lang="zh-TW" altLang="en-US" sz="3200" dirty="0"/>
          </a:p>
        </p:txBody>
      </p:sp>
      <p:sp>
        <p:nvSpPr>
          <p:cNvPr id="34" name="矩形 33"/>
          <p:cNvSpPr/>
          <p:nvPr/>
        </p:nvSpPr>
        <p:spPr>
          <a:xfrm>
            <a:off x="1500166" y="2987101"/>
            <a:ext cx="1143262" cy="584775"/>
          </a:xfrm>
          <a:prstGeom prst="rect">
            <a:avLst/>
          </a:prstGeom>
        </p:spPr>
        <p:txBody>
          <a:bodyPr wrap="none">
            <a:spAutoFit/>
          </a:bodyPr>
          <a:lstStyle/>
          <a:p>
            <a:r>
              <a:rPr lang="en-US" altLang="zh-TW" sz="3200" dirty="0" smtClean="0"/>
              <a:t>j + 2k</a:t>
            </a:r>
            <a:endParaRPr lang="zh-TW" altLang="en-US" sz="3200" dirty="0"/>
          </a:p>
        </p:txBody>
      </p:sp>
      <p:sp>
        <p:nvSpPr>
          <p:cNvPr id="8" name="投影片編號版面配置區 7"/>
          <p:cNvSpPr>
            <a:spLocks noGrp="1"/>
          </p:cNvSpPr>
          <p:nvPr>
            <p:ph type="sldNum" sz="quarter" idx="15"/>
          </p:nvPr>
        </p:nvSpPr>
        <p:spPr/>
        <p:txBody>
          <a:bodyPr/>
          <a:lstStyle/>
          <a:p>
            <a:fld id="{DD6866B0-8155-4327-A208-A0391C6B85F1}" type="slidenum">
              <a:rPr lang="zh-TW" altLang="en-US" smtClean="0"/>
              <a:t>59</a:t>
            </a:fld>
            <a:endParaRPr lang="zh-TW" altLang="en-US"/>
          </a:p>
        </p:txBody>
      </p:sp>
    </p:spTree>
    <p:extLst>
      <p:ext uri="{BB962C8B-B14F-4D97-AF65-F5344CB8AC3E}">
        <p14:creationId xmlns:p14="http://schemas.microsoft.com/office/powerpoint/2010/main" val="367345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iterate type="lt">
                                    <p:tmPct val="0"/>
                                  </p:iterate>
                                  <p:childTnLst>
                                    <p:set>
                                      <p:cBhvr>
                                        <p:cTn id="16" dur="1" fill="hold">
                                          <p:stCondLst>
                                            <p:cond delay="0"/>
                                          </p:stCondLst>
                                        </p:cTn>
                                        <p:tgtEl>
                                          <p:spTgt spid="25"/>
                                        </p:tgtEl>
                                        <p:attrNameLst>
                                          <p:attrName>style.visibility</p:attrName>
                                        </p:attrNameLst>
                                      </p:cBhvr>
                                      <p:to>
                                        <p:strVal val="visible"/>
                                      </p:to>
                                    </p:set>
                                    <p:animEffect transition="in" filter="box(i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290">
                                          <p:stCondLst>
                                            <p:cond delay="0"/>
                                          </p:stCondLst>
                                        </p:cTn>
                                        <p:tgtEl>
                                          <p:spTgt spid="28"/>
                                        </p:tgtEl>
                                      </p:cBhvr>
                                    </p:animEffect>
                                    <p:anim calcmode="lin" valueType="num">
                                      <p:cBhvr>
                                        <p:cTn id="23"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4"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5"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26"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27"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28" dur="13">
                                          <p:stCondLst>
                                            <p:cond delay="325"/>
                                          </p:stCondLst>
                                        </p:cTn>
                                        <p:tgtEl>
                                          <p:spTgt spid="28"/>
                                        </p:tgtEl>
                                      </p:cBhvr>
                                      <p:to x="100000" y="60000"/>
                                    </p:animScale>
                                    <p:animScale>
                                      <p:cBhvr>
                                        <p:cTn id="29" dur="83" decel="50000">
                                          <p:stCondLst>
                                            <p:cond delay="338"/>
                                          </p:stCondLst>
                                        </p:cTn>
                                        <p:tgtEl>
                                          <p:spTgt spid="28"/>
                                        </p:tgtEl>
                                      </p:cBhvr>
                                      <p:to x="100000" y="100000"/>
                                    </p:animScale>
                                    <p:animScale>
                                      <p:cBhvr>
                                        <p:cTn id="30" dur="13">
                                          <p:stCondLst>
                                            <p:cond delay="656"/>
                                          </p:stCondLst>
                                        </p:cTn>
                                        <p:tgtEl>
                                          <p:spTgt spid="28"/>
                                        </p:tgtEl>
                                      </p:cBhvr>
                                      <p:to x="100000" y="80000"/>
                                    </p:animScale>
                                    <p:animScale>
                                      <p:cBhvr>
                                        <p:cTn id="31" dur="83" decel="50000">
                                          <p:stCondLst>
                                            <p:cond delay="669"/>
                                          </p:stCondLst>
                                        </p:cTn>
                                        <p:tgtEl>
                                          <p:spTgt spid="28"/>
                                        </p:tgtEl>
                                      </p:cBhvr>
                                      <p:to x="100000" y="100000"/>
                                    </p:animScale>
                                    <p:animScale>
                                      <p:cBhvr>
                                        <p:cTn id="32" dur="13">
                                          <p:stCondLst>
                                            <p:cond delay="821"/>
                                          </p:stCondLst>
                                        </p:cTn>
                                        <p:tgtEl>
                                          <p:spTgt spid="28"/>
                                        </p:tgtEl>
                                      </p:cBhvr>
                                      <p:to x="100000" y="90000"/>
                                    </p:animScale>
                                    <p:animScale>
                                      <p:cBhvr>
                                        <p:cTn id="33" dur="83" decel="50000">
                                          <p:stCondLst>
                                            <p:cond delay="834"/>
                                          </p:stCondLst>
                                        </p:cTn>
                                        <p:tgtEl>
                                          <p:spTgt spid="28"/>
                                        </p:tgtEl>
                                      </p:cBhvr>
                                      <p:to x="100000" y="100000"/>
                                    </p:animScale>
                                    <p:animScale>
                                      <p:cBhvr>
                                        <p:cTn id="34" dur="13">
                                          <p:stCondLst>
                                            <p:cond delay="904"/>
                                          </p:stCondLst>
                                        </p:cTn>
                                        <p:tgtEl>
                                          <p:spTgt spid="28"/>
                                        </p:tgtEl>
                                      </p:cBhvr>
                                      <p:to x="100000" y="95000"/>
                                    </p:animScale>
                                    <p:animScale>
                                      <p:cBhvr>
                                        <p:cTn id="35" dur="83" decel="50000">
                                          <p:stCondLst>
                                            <p:cond delay="917"/>
                                          </p:stCondLst>
                                        </p:cTn>
                                        <p:tgtEl>
                                          <p:spTgt spid="28"/>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ox(in)">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32" presetClass="emph" presetSubtype="0" fill="hold" grpId="1" nodeType="clickEffect">
                                  <p:stCondLst>
                                    <p:cond delay="0"/>
                                  </p:stCondLst>
                                  <p:iterate type="lt">
                                    <p:tmPct val="0"/>
                                  </p:iterate>
                                  <p:childTnLst>
                                    <p:animClr clrSpc="rgb" dir="cw">
                                      <p:cBhvr override="childStyle">
                                        <p:cTn id="44" dur="100" fill="hold"/>
                                        <p:tgtEl>
                                          <p:spTgt spid="25"/>
                                        </p:tgtEl>
                                        <p:attrNameLst>
                                          <p:attrName>style.color</p:attrName>
                                        </p:attrNameLst>
                                      </p:cBhvr>
                                      <p:to>
                                        <a:srgbClr val="F8FE10"/>
                                      </p:to>
                                    </p:animClr>
                                    <p:animClr clrSpc="rgb" dir="cw">
                                      <p:cBhvr>
                                        <p:cTn id="45" dur="100" fill="hold"/>
                                        <p:tgtEl>
                                          <p:spTgt spid="25"/>
                                        </p:tgtEl>
                                        <p:attrNameLst>
                                          <p:attrName>fillcolor</p:attrName>
                                        </p:attrNameLst>
                                      </p:cBhvr>
                                      <p:to>
                                        <a:srgbClr val="F8FE10"/>
                                      </p:to>
                                    </p:animClr>
                                    <p:set>
                                      <p:cBhvr>
                                        <p:cTn id="46" dur="100" fill="hold"/>
                                        <p:tgtEl>
                                          <p:spTgt spid="25"/>
                                        </p:tgtEl>
                                        <p:attrNameLst>
                                          <p:attrName>fill.type</p:attrName>
                                        </p:attrNameLst>
                                      </p:cBhvr>
                                      <p:to>
                                        <p:strVal val="solid"/>
                                      </p:to>
                                    </p:set>
                                    <p:set>
                                      <p:cBhvr>
                                        <p:cTn id="47" dur="100" fill="hold"/>
                                        <p:tgtEl>
                                          <p:spTgt spid="25"/>
                                        </p:tgtEl>
                                        <p:attrNameLst>
                                          <p:attrName>fill.on</p:attrName>
                                        </p:attrNameLst>
                                      </p:cBhvr>
                                      <p:to>
                                        <p:strVal val="true"/>
                                      </p:to>
                                    </p:se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fill="hold" nodeType="withEffect">
                                  <p:stCondLst>
                                    <p:cond delay="0"/>
                                  </p:stCondLst>
                                  <p:childTnLst>
                                    <p:animClr clrSpc="rgb" dir="cw">
                                      <p:cBhvr override="childStyle">
                                        <p:cTn id="54" dur="100" fill="hold"/>
                                        <p:tgtEl>
                                          <p:spTgt spid="6"/>
                                        </p:tgtEl>
                                        <p:attrNameLst>
                                          <p:attrName>style.color</p:attrName>
                                        </p:attrNameLst>
                                      </p:cBhvr>
                                      <p:to>
                                        <a:srgbClr val="F8FE10"/>
                                      </p:to>
                                    </p:animClr>
                                    <p:animClr clrSpc="rgb" dir="cw">
                                      <p:cBhvr>
                                        <p:cTn id="55" dur="100" fill="hold"/>
                                        <p:tgtEl>
                                          <p:spTgt spid="6"/>
                                        </p:tgtEl>
                                        <p:attrNameLst>
                                          <p:attrName>fillcolor</p:attrName>
                                        </p:attrNameLst>
                                      </p:cBhvr>
                                      <p:to>
                                        <a:srgbClr val="F8FE10"/>
                                      </p:to>
                                    </p:animClr>
                                    <p:set>
                                      <p:cBhvr>
                                        <p:cTn id="56" dur="100" fill="hold"/>
                                        <p:tgtEl>
                                          <p:spTgt spid="6"/>
                                        </p:tgtEl>
                                        <p:attrNameLst>
                                          <p:attrName>fill.type</p:attrName>
                                        </p:attrNameLst>
                                      </p:cBhvr>
                                      <p:to>
                                        <p:strVal val="solid"/>
                                      </p:to>
                                    </p:set>
                                    <p:set>
                                      <p:cBhvr>
                                        <p:cTn id="57" dur="100" fill="hold"/>
                                        <p:tgtEl>
                                          <p:spTgt spid="6"/>
                                        </p:tgtEl>
                                        <p:attrNameLst>
                                          <p:attrName>fill.on</p:attrName>
                                        </p:attrNameLst>
                                      </p:cBhvr>
                                      <p:to>
                                        <p:strVal val="true"/>
                                      </p:to>
                                    </p:set>
                                    <p:animRot by="120000">
                                      <p:cBhvr>
                                        <p:cTn id="58" dur="100" fill="hold">
                                          <p:stCondLst>
                                            <p:cond delay="0"/>
                                          </p:stCondLst>
                                        </p:cTn>
                                        <p:tgtEl>
                                          <p:spTgt spid="6"/>
                                        </p:tgtEl>
                                        <p:attrNameLst>
                                          <p:attrName>r</p:attrName>
                                        </p:attrNameLst>
                                      </p:cBhvr>
                                    </p:animRot>
                                    <p:animRot by="-240000">
                                      <p:cBhvr>
                                        <p:cTn id="59" dur="200" fill="hold">
                                          <p:stCondLst>
                                            <p:cond delay="200"/>
                                          </p:stCondLst>
                                        </p:cTn>
                                        <p:tgtEl>
                                          <p:spTgt spid="6"/>
                                        </p:tgtEl>
                                        <p:attrNameLst>
                                          <p:attrName>r</p:attrName>
                                        </p:attrNameLst>
                                      </p:cBhvr>
                                    </p:animRot>
                                    <p:animRot by="240000">
                                      <p:cBhvr>
                                        <p:cTn id="60" dur="200" fill="hold">
                                          <p:stCondLst>
                                            <p:cond delay="400"/>
                                          </p:stCondLst>
                                        </p:cTn>
                                        <p:tgtEl>
                                          <p:spTgt spid="6"/>
                                        </p:tgtEl>
                                        <p:attrNameLst>
                                          <p:attrName>r</p:attrName>
                                        </p:attrNameLst>
                                      </p:cBhvr>
                                    </p:animRot>
                                    <p:animRot by="-240000">
                                      <p:cBhvr>
                                        <p:cTn id="61" dur="200" fill="hold">
                                          <p:stCondLst>
                                            <p:cond delay="600"/>
                                          </p:stCondLst>
                                        </p:cTn>
                                        <p:tgtEl>
                                          <p:spTgt spid="6"/>
                                        </p:tgtEl>
                                        <p:attrNameLst>
                                          <p:attrName>r</p:attrName>
                                        </p:attrNameLst>
                                      </p:cBhvr>
                                    </p:animRot>
                                    <p:animRot by="120000">
                                      <p:cBhvr>
                                        <p:cTn id="62" dur="200" fill="hold">
                                          <p:stCondLst>
                                            <p:cond delay="800"/>
                                          </p:stCondLst>
                                        </p:cTn>
                                        <p:tgtEl>
                                          <p:spTgt spid="6"/>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box(in)">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box(in)">
                                      <p:cBhvr>
                                        <p:cTn id="72" dur="500"/>
                                        <p:tgtEl>
                                          <p:spTgt spid="4"/>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iterate type="lt">
                                    <p:tmPct val="0"/>
                                  </p:iterate>
                                  <p:childTnLst>
                                    <p:set>
                                      <p:cBhvr>
                                        <p:cTn id="76" dur="1" fill="hold">
                                          <p:stCondLst>
                                            <p:cond delay="0"/>
                                          </p:stCondLst>
                                        </p:cTn>
                                        <p:tgtEl>
                                          <p:spTgt spid="27"/>
                                        </p:tgtEl>
                                        <p:attrNameLst>
                                          <p:attrName>style.visibility</p:attrName>
                                        </p:attrNameLst>
                                      </p:cBhvr>
                                      <p:to>
                                        <p:strVal val="visible"/>
                                      </p:to>
                                    </p:set>
                                    <p:animEffect transition="in" filter="box(in)">
                                      <p:cBhvr>
                                        <p:cTn id="77" dur="500"/>
                                        <p:tgtEl>
                                          <p:spTgt spid="27"/>
                                        </p:tgtEl>
                                      </p:cBhvr>
                                    </p:animEffect>
                                  </p:childTnLst>
                                </p:cTn>
                              </p:par>
                              <p:par>
                                <p:cTn id="78" presetID="4" presetClass="entr" presetSubtype="16" fill="hold" grpId="0" nodeType="withEffect">
                                  <p:stCondLst>
                                    <p:cond delay="0"/>
                                  </p:stCondLst>
                                  <p:iterate type="lt">
                                    <p:tmPct val="0"/>
                                  </p:iterate>
                                  <p:childTnLst>
                                    <p:set>
                                      <p:cBhvr>
                                        <p:cTn id="79" dur="1" fill="hold">
                                          <p:stCondLst>
                                            <p:cond delay="0"/>
                                          </p:stCondLst>
                                        </p:cTn>
                                        <p:tgtEl>
                                          <p:spTgt spid="26"/>
                                        </p:tgtEl>
                                        <p:attrNameLst>
                                          <p:attrName>style.visibility</p:attrName>
                                        </p:attrNameLst>
                                      </p:cBhvr>
                                      <p:to>
                                        <p:strVal val="visible"/>
                                      </p:to>
                                    </p:set>
                                    <p:animEffect transition="in" filter="box(in)">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box(in)">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36" presetClass="emph" presetSubtype="0" fill="hold" grpId="1" nodeType="clickEffect">
                                  <p:stCondLst>
                                    <p:cond delay="0"/>
                                  </p:stCondLst>
                                  <p:iterate type="lt">
                                    <p:tmPct val="10000"/>
                                  </p:iterate>
                                  <p:childTnLst>
                                    <p:animScale>
                                      <p:cBhvr>
                                        <p:cTn id="89" dur="250" autoRev="1" fill="hold">
                                          <p:stCondLst>
                                            <p:cond delay="0"/>
                                          </p:stCondLst>
                                        </p:cTn>
                                        <p:tgtEl>
                                          <p:spTgt spid="27"/>
                                        </p:tgtEl>
                                      </p:cBhvr>
                                      <p:to x="80000" y="100000"/>
                                    </p:animScale>
                                    <p:anim by="(#ppt_w*0.10)" calcmode="lin" valueType="num">
                                      <p:cBhvr>
                                        <p:cTn id="90" dur="250" autoRev="1" fill="hold">
                                          <p:stCondLst>
                                            <p:cond delay="0"/>
                                          </p:stCondLst>
                                        </p:cTn>
                                        <p:tgtEl>
                                          <p:spTgt spid="27"/>
                                        </p:tgtEl>
                                        <p:attrNameLst>
                                          <p:attrName>ppt_x</p:attrName>
                                        </p:attrNameLst>
                                      </p:cBhvr>
                                    </p:anim>
                                    <p:anim by="(-#ppt_w*0.10)" calcmode="lin" valueType="num">
                                      <p:cBhvr>
                                        <p:cTn id="91" dur="250" autoRev="1" fill="hold">
                                          <p:stCondLst>
                                            <p:cond delay="0"/>
                                          </p:stCondLst>
                                        </p:cTn>
                                        <p:tgtEl>
                                          <p:spTgt spid="27"/>
                                        </p:tgtEl>
                                        <p:attrNameLst>
                                          <p:attrName>ppt_y</p:attrName>
                                        </p:attrNameLst>
                                      </p:cBhvr>
                                    </p:anim>
                                    <p:animRot by="-480000">
                                      <p:cBhvr>
                                        <p:cTn id="92" dur="250" autoRev="1" fill="hold">
                                          <p:stCondLst>
                                            <p:cond delay="0"/>
                                          </p:stCondLst>
                                        </p:cTn>
                                        <p:tgtEl>
                                          <p:spTgt spid="27"/>
                                        </p:tgtEl>
                                        <p:attrNameLst>
                                          <p:attrName>r</p:attrName>
                                        </p:attrNameLst>
                                      </p:cBhvr>
                                    </p:animRo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box(in)">
                                      <p:cBhvr>
                                        <p:cTn id="97" dur="5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36" presetClass="emph" presetSubtype="0" fill="hold" grpId="1" nodeType="clickEffect">
                                  <p:stCondLst>
                                    <p:cond delay="0"/>
                                  </p:stCondLst>
                                  <p:iterate type="lt">
                                    <p:tmPct val="10000"/>
                                  </p:iterate>
                                  <p:childTnLst>
                                    <p:animScale>
                                      <p:cBhvr>
                                        <p:cTn id="101" dur="250" autoRev="1" fill="hold">
                                          <p:stCondLst>
                                            <p:cond delay="0"/>
                                          </p:stCondLst>
                                        </p:cTn>
                                        <p:tgtEl>
                                          <p:spTgt spid="26"/>
                                        </p:tgtEl>
                                      </p:cBhvr>
                                      <p:to x="80000" y="100000"/>
                                    </p:animScale>
                                    <p:anim by="(#ppt_w*0.10)" calcmode="lin" valueType="num">
                                      <p:cBhvr>
                                        <p:cTn id="102" dur="250" autoRev="1" fill="hold">
                                          <p:stCondLst>
                                            <p:cond delay="0"/>
                                          </p:stCondLst>
                                        </p:cTn>
                                        <p:tgtEl>
                                          <p:spTgt spid="26"/>
                                        </p:tgtEl>
                                        <p:attrNameLst>
                                          <p:attrName>ppt_x</p:attrName>
                                        </p:attrNameLst>
                                      </p:cBhvr>
                                    </p:anim>
                                    <p:anim by="(-#ppt_w*0.10)" calcmode="lin" valueType="num">
                                      <p:cBhvr>
                                        <p:cTn id="103" dur="250" autoRev="1" fill="hold">
                                          <p:stCondLst>
                                            <p:cond delay="0"/>
                                          </p:stCondLst>
                                        </p:cTn>
                                        <p:tgtEl>
                                          <p:spTgt spid="26"/>
                                        </p:tgtEl>
                                        <p:attrNameLst>
                                          <p:attrName>ppt_y</p:attrName>
                                        </p:attrNameLst>
                                      </p:cBhvr>
                                    </p:anim>
                                    <p:animRot by="-480000">
                                      <p:cBhvr>
                                        <p:cTn id="104" dur="250" autoRev="1" fill="hold">
                                          <p:stCondLst>
                                            <p:cond delay="0"/>
                                          </p:stCondLst>
                                        </p:cTn>
                                        <p:tgtEl>
                                          <p:spTgt spid="26"/>
                                        </p:tgtEl>
                                        <p:attrNameLst>
                                          <p:attrName>r</p:attrName>
                                        </p:attrNameLst>
                                      </p:cBhvr>
                                    </p:animRot>
                                  </p:childTnLst>
                                </p:cTn>
                              </p:par>
                            </p:childTnLst>
                          </p:cTn>
                        </p:par>
                      </p:childTnLst>
                    </p:cTn>
                  </p:par>
                  <p:par>
                    <p:cTn id="105" fill="hold">
                      <p:stCondLst>
                        <p:cond delay="indefinite"/>
                      </p:stCondLst>
                      <p:childTnLst>
                        <p:par>
                          <p:cTn id="106" fill="hold">
                            <p:stCondLst>
                              <p:cond delay="0"/>
                            </p:stCondLst>
                            <p:childTnLst>
                              <p:par>
                                <p:cTn id="107" presetID="4" presetClass="entr" presetSubtype="16" fill="hold" nodeType="click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box(in)">
                                      <p:cBhvr>
                                        <p:cTn id="109" dur="500"/>
                                        <p:tgtEl>
                                          <p:spTgt spid="5"/>
                                        </p:tgtEl>
                                      </p:cBhvr>
                                    </p:animEffect>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grpId="0" nodeType="click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wipe(down)">
                                      <p:cBhvr>
                                        <p:cTn id="114" dur="290">
                                          <p:stCondLst>
                                            <p:cond delay="0"/>
                                          </p:stCondLst>
                                        </p:cTn>
                                        <p:tgtEl>
                                          <p:spTgt spid="23"/>
                                        </p:tgtEl>
                                      </p:cBhvr>
                                    </p:animEffect>
                                    <p:anim calcmode="lin" valueType="num">
                                      <p:cBhvr>
                                        <p:cTn id="115"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16"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17"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118"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119"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120" dur="13">
                                          <p:stCondLst>
                                            <p:cond delay="325"/>
                                          </p:stCondLst>
                                        </p:cTn>
                                        <p:tgtEl>
                                          <p:spTgt spid="23"/>
                                        </p:tgtEl>
                                      </p:cBhvr>
                                      <p:to x="100000" y="60000"/>
                                    </p:animScale>
                                    <p:animScale>
                                      <p:cBhvr>
                                        <p:cTn id="121" dur="83" decel="50000">
                                          <p:stCondLst>
                                            <p:cond delay="338"/>
                                          </p:stCondLst>
                                        </p:cTn>
                                        <p:tgtEl>
                                          <p:spTgt spid="23"/>
                                        </p:tgtEl>
                                      </p:cBhvr>
                                      <p:to x="100000" y="100000"/>
                                    </p:animScale>
                                    <p:animScale>
                                      <p:cBhvr>
                                        <p:cTn id="122" dur="13">
                                          <p:stCondLst>
                                            <p:cond delay="656"/>
                                          </p:stCondLst>
                                        </p:cTn>
                                        <p:tgtEl>
                                          <p:spTgt spid="23"/>
                                        </p:tgtEl>
                                      </p:cBhvr>
                                      <p:to x="100000" y="80000"/>
                                    </p:animScale>
                                    <p:animScale>
                                      <p:cBhvr>
                                        <p:cTn id="123" dur="83" decel="50000">
                                          <p:stCondLst>
                                            <p:cond delay="669"/>
                                          </p:stCondLst>
                                        </p:cTn>
                                        <p:tgtEl>
                                          <p:spTgt spid="23"/>
                                        </p:tgtEl>
                                      </p:cBhvr>
                                      <p:to x="100000" y="100000"/>
                                    </p:animScale>
                                    <p:animScale>
                                      <p:cBhvr>
                                        <p:cTn id="124" dur="13">
                                          <p:stCondLst>
                                            <p:cond delay="821"/>
                                          </p:stCondLst>
                                        </p:cTn>
                                        <p:tgtEl>
                                          <p:spTgt spid="23"/>
                                        </p:tgtEl>
                                      </p:cBhvr>
                                      <p:to x="100000" y="90000"/>
                                    </p:animScale>
                                    <p:animScale>
                                      <p:cBhvr>
                                        <p:cTn id="125" dur="83" decel="50000">
                                          <p:stCondLst>
                                            <p:cond delay="834"/>
                                          </p:stCondLst>
                                        </p:cTn>
                                        <p:tgtEl>
                                          <p:spTgt spid="23"/>
                                        </p:tgtEl>
                                      </p:cBhvr>
                                      <p:to x="100000" y="100000"/>
                                    </p:animScale>
                                    <p:animScale>
                                      <p:cBhvr>
                                        <p:cTn id="126" dur="13">
                                          <p:stCondLst>
                                            <p:cond delay="904"/>
                                          </p:stCondLst>
                                        </p:cTn>
                                        <p:tgtEl>
                                          <p:spTgt spid="23"/>
                                        </p:tgtEl>
                                      </p:cBhvr>
                                      <p:to x="100000" y="95000"/>
                                    </p:animScale>
                                    <p:animScale>
                                      <p:cBhvr>
                                        <p:cTn id="127" dur="83" decel="50000">
                                          <p:stCondLst>
                                            <p:cond delay="917"/>
                                          </p:stCondLst>
                                        </p:cTn>
                                        <p:tgtEl>
                                          <p:spTgt spid="23"/>
                                        </p:tgtEl>
                                      </p:cBhvr>
                                      <p:to x="100000" y="100000"/>
                                    </p:animScale>
                                  </p:childTnLst>
                                </p:cTn>
                              </p:par>
                            </p:childTnLst>
                          </p:cTn>
                        </p:par>
                      </p:childTnLst>
                    </p:cTn>
                  </p:par>
                  <p:par>
                    <p:cTn id="128" fill="hold">
                      <p:stCondLst>
                        <p:cond delay="indefinite"/>
                      </p:stCondLst>
                      <p:childTnLst>
                        <p:par>
                          <p:cTn id="129" fill="hold">
                            <p:stCondLst>
                              <p:cond delay="0"/>
                            </p:stCondLst>
                            <p:childTnLst>
                              <p:par>
                                <p:cTn id="130" presetID="4" presetClass="entr" presetSubtype="16" fill="hold" grpId="0" nodeType="click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box(in)">
                                      <p:cBhvr>
                                        <p:cTn id="132" dur="500"/>
                                        <p:tgtEl>
                                          <p:spTgt spid="32"/>
                                        </p:tgtEl>
                                      </p:cBhvr>
                                    </p:animEffect>
                                  </p:childTnLst>
                                </p:cTn>
                              </p:par>
                            </p:childTnLst>
                          </p:cTn>
                        </p:par>
                      </p:childTnLst>
                    </p:cTn>
                  </p:par>
                  <p:par>
                    <p:cTn id="133" fill="hold">
                      <p:stCondLst>
                        <p:cond delay="indefinite"/>
                      </p:stCondLst>
                      <p:childTnLst>
                        <p:par>
                          <p:cTn id="134" fill="hold">
                            <p:stCondLst>
                              <p:cond delay="0"/>
                            </p:stCondLst>
                            <p:childTnLst>
                              <p:par>
                                <p:cTn id="135" presetID="4" presetClass="entr" presetSubtype="16"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box(in)">
                                      <p:cBhvr>
                                        <p:cTn id="1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5" grpId="1"/>
      <p:bldP spid="26" grpId="0"/>
      <p:bldP spid="26" grpId="1"/>
      <p:bldP spid="27" grpId="0"/>
      <p:bldP spid="27" grpId="1"/>
      <p:bldP spid="28" grpId="0"/>
      <p:bldP spid="29" grpId="0"/>
      <p:bldP spid="30" grpId="0"/>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Introduction</a:t>
            </a:r>
            <a:endParaRPr lang="zh-TW" altLang="en-US" b="1" dirty="0"/>
          </a:p>
        </p:txBody>
      </p:sp>
      <p:sp>
        <p:nvSpPr>
          <p:cNvPr id="3" name="內容版面配置區 2"/>
          <p:cNvSpPr>
            <a:spLocks noGrp="1"/>
          </p:cNvSpPr>
          <p:nvPr>
            <p:ph sz="quarter" idx="1"/>
          </p:nvPr>
        </p:nvSpPr>
        <p:spPr>
          <a:xfrm>
            <a:off x="457200" y="1600200"/>
            <a:ext cx="8229600" cy="5069160"/>
          </a:xfrm>
        </p:spPr>
        <p:txBody>
          <a:bodyPr>
            <a:normAutofit/>
          </a:bodyPr>
          <a:lstStyle/>
          <a:p>
            <a:r>
              <a:rPr lang="en-US" altLang="zh-TW" dirty="0" smtClean="0"/>
              <a:t>The reliability </a:t>
            </a:r>
            <a:r>
              <a:rPr lang="en-US" altLang="zh-TW" dirty="0"/>
              <a:t>of different regions within an alignment is widely appreciated</a:t>
            </a:r>
          </a:p>
          <a:p>
            <a:pPr lvl="1"/>
            <a:r>
              <a:rPr lang="en-US" altLang="zh-TW" dirty="0" err="1"/>
              <a:t>Vingron</a:t>
            </a:r>
            <a:r>
              <a:rPr lang="en-US" altLang="zh-TW" dirty="0"/>
              <a:t> and Argos, </a:t>
            </a:r>
            <a:r>
              <a:rPr lang="en-US" altLang="zh-TW" dirty="0" smtClean="0"/>
              <a:t>1990</a:t>
            </a:r>
          </a:p>
          <a:p>
            <a:pPr lvl="2"/>
            <a:r>
              <a:rPr lang="en-US" altLang="zh-TW" dirty="0" smtClean="0"/>
              <a:t>Determination of reliable regions in protein sequence alignment</a:t>
            </a:r>
            <a:endParaRPr lang="en-US" altLang="zh-TW" dirty="0"/>
          </a:p>
          <a:p>
            <a:pPr lvl="1"/>
            <a:r>
              <a:rPr lang="en-US" altLang="zh-TW" dirty="0" err="1"/>
              <a:t>Zuker</a:t>
            </a:r>
            <a:r>
              <a:rPr lang="en-US" altLang="zh-TW" dirty="0"/>
              <a:t>, </a:t>
            </a:r>
            <a:r>
              <a:rPr lang="en-US" altLang="zh-TW" dirty="0" smtClean="0"/>
              <a:t>1991</a:t>
            </a:r>
          </a:p>
          <a:p>
            <a:pPr lvl="2"/>
            <a:r>
              <a:rPr lang="en-US" altLang="zh-TW" dirty="0" smtClean="0"/>
              <a:t>Suboptimal sequence alignment in molecular biology: alignment with error analysis</a:t>
            </a:r>
            <a:endParaRPr lang="en-US" altLang="zh-TW" dirty="0"/>
          </a:p>
          <a:p>
            <a:pPr lvl="1"/>
            <a:r>
              <a:rPr lang="en-US" altLang="zh-TW" dirty="0" err="1"/>
              <a:t>Friemann</a:t>
            </a:r>
            <a:r>
              <a:rPr lang="en-US" altLang="zh-TW" dirty="0"/>
              <a:t> and Schmitz, </a:t>
            </a:r>
            <a:r>
              <a:rPr lang="en-US" altLang="zh-TW" dirty="0" smtClean="0"/>
              <a:t>1992</a:t>
            </a:r>
          </a:p>
          <a:p>
            <a:pPr lvl="2"/>
            <a:r>
              <a:rPr lang="en-US" altLang="zh-TW" dirty="0" smtClean="0"/>
              <a:t>A new approach for displaying identities and differences among aligned amino acid sequences</a:t>
            </a:r>
            <a:endParaRPr lang="en-US" altLang="zh-TW" dirty="0"/>
          </a:p>
          <a:p>
            <a:pPr lvl="1"/>
            <a:endParaRPr lang="en-US" altLang="zh-TW" dirty="0"/>
          </a:p>
          <a:p>
            <a:endParaRPr lang="zh-TW" altLang="en-US" dirty="0"/>
          </a:p>
        </p:txBody>
      </p:sp>
      <p:sp>
        <p:nvSpPr>
          <p:cNvPr id="6" name="投影片編號版面配置區 5"/>
          <p:cNvSpPr>
            <a:spLocks noGrp="1"/>
          </p:cNvSpPr>
          <p:nvPr>
            <p:ph type="sldNum" sz="quarter" idx="15"/>
          </p:nvPr>
        </p:nvSpPr>
        <p:spPr/>
        <p:txBody>
          <a:bodyPr/>
          <a:lstStyle/>
          <a:p>
            <a:fld id="{DD6866B0-8155-4327-A208-A0391C6B85F1}" type="slidenum">
              <a:rPr lang="zh-TW" altLang="en-US" smtClean="0"/>
              <a:t>6</a:t>
            </a:fld>
            <a:endParaRPr lang="zh-TW" altLang="en-US"/>
          </a:p>
        </p:txBody>
      </p:sp>
    </p:spTree>
    <p:extLst>
      <p:ext uri="{BB962C8B-B14F-4D97-AF65-F5344CB8AC3E}">
        <p14:creationId xmlns:p14="http://schemas.microsoft.com/office/powerpoint/2010/main" val="10525450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3857620" y="3786190"/>
            <a:ext cx="5072098" cy="2961809"/>
          </a:xfrm>
          <a:prstGeom prst="rect">
            <a:avLst/>
          </a:prstGeom>
          <a:noFill/>
          <a:ln w="9525">
            <a:noFill/>
            <a:miter lim="800000"/>
            <a:headEnd/>
            <a:tailEnd/>
          </a:ln>
          <a:effectLst/>
        </p:spPr>
      </p:pic>
      <p:sp>
        <p:nvSpPr>
          <p:cNvPr id="2" name="標題 1"/>
          <p:cNvSpPr>
            <a:spLocks noGrp="1"/>
          </p:cNvSpPr>
          <p:nvPr>
            <p:ph type="title"/>
          </p:nvPr>
        </p:nvSpPr>
        <p:spPr/>
        <p:txBody>
          <a:bodyPr/>
          <a:lstStyle/>
          <a:p>
            <a:r>
              <a:rPr lang="en-US" altLang="zh-TW" b="1" dirty="0" smtClean="0"/>
              <a:t>Case2: (1/2)</a:t>
            </a:r>
            <a:endParaRPr lang="zh-TW" altLang="en-US" b="1" dirty="0"/>
          </a:p>
        </p:txBody>
      </p:sp>
      <p:sp>
        <p:nvSpPr>
          <p:cNvPr id="3" name="內容版面配置區 2"/>
          <p:cNvSpPr>
            <a:spLocks noGrp="1"/>
          </p:cNvSpPr>
          <p:nvPr>
            <p:ph idx="1"/>
          </p:nvPr>
        </p:nvSpPr>
        <p:spPr/>
        <p:txBody>
          <a:bodyPr/>
          <a:lstStyle/>
          <a:p>
            <a:r>
              <a:rPr lang="en-US" altLang="zh-TW" dirty="0" smtClean="0">
                <a:solidFill>
                  <a:srgbClr val="00FFFF"/>
                </a:solidFill>
              </a:rPr>
              <a:t>(k − k’) + ( j − j’) </a:t>
            </a:r>
            <a:r>
              <a:rPr lang="en-US" altLang="zh-TW" dirty="0" smtClean="0"/>
              <a:t>≥</a:t>
            </a:r>
          </a:p>
          <a:p>
            <a:pPr>
              <a:buNone/>
            </a:pPr>
            <a:r>
              <a:rPr lang="en-US" altLang="zh-TW" dirty="0" smtClean="0"/>
              <a:t>				 </a:t>
            </a:r>
            <a:r>
              <a:rPr lang="pl-PL" altLang="zh-TW" dirty="0" smtClean="0"/>
              <a:t>=</a:t>
            </a:r>
          </a:p>
          <a:p>
            <a:pPr>
              <a:buNone/>
            </a:pPr>
            <a:r>
              <a:rPr lang="en-US" altLang="zh-TW" dirty="0" smtClean="0"/>
              <a:t>				 ≥</a:t>
            </a:r>
          </a:p>
          <a:p>
            <a:pPr>
              <a:buNone/>
            </a:pPr>
            <a:r>
              <a:rPr lang="en-US" altLang="zh-TW" dirty="0" smtClean="0"/>
              <a:t>      </a:t>
            </a:r>
            <a:endParaRPr lang="zh-TW" altLang="en-US" dirty="0"/>
          </a:p>
        </p:txBody>
      </p:sp>
      <p:sp>
        <p:nvSpPr>
          <p:cNvPr id="27" name="向右箭號 26"/>
          <p:cNvSpPr/>
          <p:nvPr/>
        </p:nvSpPr>
        <p:spPr>
          <a:xfrm>
            <a:off x="857224" y="3286124"/>
            <a:ext cx="428628" cy="35719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pic>
        <p:nvPicPr>
          <p:cNvPr id="2050" name="Picture 2"/>
          <p:cNvPicPr>
            <a:picLocks noChangeAspect="1" noChangeArrowheads="1"/>
          </p:cNvPicPr>
          <p:nvPr/>
        </p:nvPicPr>
        <p:blipFill>
          <a:blip r:embed="rId4"/>
          <a:srcRect/>
          <a:stretch>
            <a:fillRect/>
          </a:stretch>
        </p:blipFill>
        <p:spPr bwMode="auto">
          <a:xfrm>
            <a:off x="428596" y="4214818"/>
            <a:ext cx="3415373" cy="1928826"/>
          </a:xfrm>
          <a:prstGeom prst="rect">
            <a:avLst/>
          </a:prstGeom>
          <a:noFill/>
          <a:ln w="9525">
            <a:noFill/>
            <a:miter lim="800000"/>
            <a:headEnd/>
            <a:tailEnd/>
          </a:ln>
          <a:effectLst/>
        </p:spPr>
      </p:pic>
      <p:sp>
        <p:nvSpPr>
          <p:cNvPr id="15" name="矩形 14"/>
          <p:cNvSpPr/>
          <p:nvPr/>
        </p:nvSpPr>
        <p:spPr>
          <a:xfrm>
            <a:off x="500034" y="4286256"/>
            <a:ext cx="1214446" cy="45719"/>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1714480" y="5429264"/>
            <a:ext cx="1214446" cy="714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5572132" y="5357826"/>
            <a:ext cx="3000396" cy="714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4786314" y="4357694"/>
            <a:ext cx="2500330" cy="71438"/>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框架 19"/>
          <p:cNvSpPr/>
          <p:nvPr/>
        </p:nvSpPr>
        <p:spPr>
          <a:xfrm>
            <a:off x="357158" y="4143380"/>
            <a:ext cx="2643206" cy="1357322"/>
          </a:xfrm>
          <a:prstGeom prst="frame">
            <a:avLst>
              <a:gd name="adj1" fmla="val 580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1" name="平行四邊形 20"/>
          <p:cNvSpPr/>
          <p:nvPr/>
        </p:nvSpPr>
        <p:spPr>
          <a:xfrm flipH="1">
            <a:off x="500034" y="4286256"/>
            <a:ext cx="2214578" cy="1071570"/>
          </a:xfrm>
          <a:prstGeom prst="parallelogram">
            <a:avLst>
              <a:gd name="adj" fmla="val 98228"/>
            </a:avLst>
          </a:prstGeom>
          <a:solidFill>
            <a:srgbClr val="00FF00"/>
          </a:solidFill>
          <a:ln>
            <a:solidFill>
              <a:srgbClr val="00FF00"/>
            </a:solid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 name="群組 53"/>
          <p:cNvGrpSpPr/>
          <p:nvPr/>
        </p:nvGrpSpPr>
        <p:grpSpPr>
          <a:xfrm>
            <a:off x="5572132" y="4436755"/>
            <a:ext cx="1714512" cy="492443"/>
            <a:chOff x="5572132" y="4436755"/>
            <a:chExt cx="1714512" cy="492443"/>
          </a:xfrm>
        </p:grpSpPr>
        <p:cxnSp>
          <p:nvCxnSpPr>
            <p:cNvPr id="28" name="直線單箭頭接點 27"/>
            <p:cNvCxnSpPr/>
            <p:nvPr/>
          </p:nvCxnSpPr>
          <p:spPr>
            <a:xfrm>
              <a:off x="5572132" y="4500570"/>
              <a:ext cx="1714512" cy="1588"/>
            </a:xfrm>
            <a:prstGeom prst="straightConnector1">
              <a:avLst/>
            </a:prstGeom>
            <a:ln>
              <a:solidFill>
                <a:srgbClr val="FF09FF"/>
              </a:solidFill>
              <a:headEnd type="arrow"/>
              <a:tailEnd type="arrow"/>
            </a:ln>
          </p:spPr>
          <p:style>
            <a:lnRef idx="3">
              <a:schemeClr val="accent3"/>
            </a:lnRef>
            <a:fillRef idx="0">
              <a:schemeClr val="accent3"/>
            </a:fillRef>
            <a:effectRef idx="2">
              <a:schemeClr val="accent3"/>
            </a:effectRef>
            <a:fontRef idx="minor">
              <a:schemeClr val="tx1"/>
            </a:fontRef>
          </p:style>
        </p:cxnSp>
        <p:sp>
          <p:nvSpPr>
            <p:cNvPr id="31" name="矩形 30"/>
            <p:cNvSpPr/>
            <p:nvPr/>
          </p:nvSpPr>
          <p:spPr>
            <a:xfrm>
              <a:off x="5786446" y="4436755"/>
              <a:ext cx="1303562" cy="492443"/>
            </a:xfrm>
            <a:prstGeom prst="rect">
              <a:avLst/>
            </a:prstGeom>
          </p:spPr>
          <p:txBody>
            <a:bodyPr wrap="none">
              <a:spAutoFit/>
            </a:bodyPr>
            <a:lstStyle/>
            <a:p>
              <a:r>
                <a:rPr lang="en-US" altLang="zh-TW" sz="2600" i="1" dirty="0" smtClean="0">
                  <a:solidFill>
                    <a:srgbClr val="FF09FF"/>
                  </a:solidFill>
                </a:rPr>
                <a:t>k’− j + 1 </a:t>
              </a:r>
              <a:endParaRPr lang="zh-TW" altLang="en-US" sz="2600" dirty="0"/>
            </a:p>
          </p:txBody>
        </p:sp>
      </p:grpSp>
      <p:grpSp>
        <p:nvGrpSpPr>
          <p:cNvPr id="5" name="群組 51"/>
          <p:cNvGrpSpPr/>
          <p:nvPr/>
        </p:nvGrpSpPr>
        <p:grpSpPr>
          <a:xfrm>
            <a:off x="7215206" y="4467533"/>
            <a:ext cx="1285884" cy="461665"/>
            <a:chOff x="7215206" y="4467533"/>
            <a:chExt cx="1285884" cy="461665"/>
          </a:xfrm>
        </p:grpSpPr>
        <p:cxnSp>
          <p:nvCxnSpPr>
            <p:cNvPr id="23" name="直線單箭頭接點 22"/>
            <p:cNvCxnSpPr/>
            <p:nvPr/>
          </p:nvCxnSpPr>
          <p:spPr>
            <a:xfrm>
              <a:off x="7215206" y="4500570"/>
              <a:ext cx="1285884" cy="1588"/>
            </a:xfrm>
            <a:prstGeom prst="straightConnector1">
              <a:avLst/>
            </a:prstGeom>
            <a:ln>
              <a:solidFill>
                <a:srgbClr val="00FFFF"/>
              </a:solidFill>
              <a:headEnd type="arrow"/>
              <a:tailEnd type="arrow"/>
            </a:ln>
          </p:spPr>
          <p:style>
            <a:lnRef idx="3">
              <a:schemeClr val="accent3"/>
            </a:lnRef>
            <a:fillRef idx="0">
              <a:schemeClr val="accent3"/>
            </a:fillRef>
            <a:effectRef idx="2">
              <a:schemeClr val="accent3"/>
            </a:effectRef>
            <a:fontRef idx="minor">
              <a:schemeClr val="tx1"/>
            </a:fontRef>
          </p:style>
        </p:cxnSp>
        <p:sp>
          <p:nvSpPr>
            <p:cNvPr id="32" name="矩形 31"/>
            <p:cNvSpPr/>
            <p:nvPr/>
          </p:nvSpPr>
          <p:spPr>
            <a:xfrm>
              <a:off x="7500958" y="4467533"/>
              <a:ext cx="1000132" cy="461665"/>
            </a:xfrm>
            <a:prstGeom prst="rect">
              <a:avLst/>
            </a:prstGeom>
          </p:spPr>
          <p:txBody>
            <a:bodyPr wrap="square">
              <a:spAutoFit/>
            </a:bodyPr>
            <a:lstStyle/>
            <a:p>
              <a:r>
                <a:rPr lang="en-US" altLang="zh-TW" sz="2400" dirty="0" smtClean="0">
                  <a:solidFill>
                    <a:srgbClr val="00FFFF"/>
                  </a:solidFill>
                </a:rPr>
                <a:t>(</a:t>
              </a:r>
              <a:r>
                <a:rPr lang="en-US" altLang="zh-TW" sz="2400" i="1" dirty="0" smtClean="0">
                  <a:solidFill>
                    <a:srgbClr val="00FFFF"/>
                  </a:solidFill>
                </a:rPr>
                <a:t>k − k’) </a:t>
              </a:r>
              <a:endParaRPr lang="zh-TW" altLang="en-US" sz="2400" dirty="0"/>
            </a:p>
          </p:txBody>
        </p:sp>
      </p:grpSp>
      <p:grpSp>
        <p:nvGrpSpPr>
          <p:cNvPr id="6" name="群組 52"/>
          <p:cNvGrpSpPr/>
          <p:nvPr/>
        </p:nvGrpSpPr>
        <p:grpSpPr>
          <a:xfrm>
            <a:off x="4643438" y="4500570"/>
            <a:ext cx="1143008" cy="461665"/>
            <a:chOff x="4643438" y="4500570"/>
            <a:chExt cx="1143008" cy="461665"/>
          </a:xfrm>
        </p:grpSpPr>
        <p:cxnSp>
          <p:nvCxnSpPr>
            <p:cNvPr id="25" name="直線單箭頭接點 24"/>
            <p:cNvCxnSpPr/>
            <p:nvPr/>
          </p:nvCxnSpPr>
          <p:spPr>
            <a:xfrm>
              <a:off x="4786314" y="4500570"/>
              <a:ext cx="785818" cy="1588"/>
            </a:xfrm>
            <a:prstGeom prst="straightConnector1">
              <a:avLst/>
            </a:prstGeom>
            <a:ln>
              <a:solidFill>
                <a:srgbClr val="00FFFF"/>
              </a:solidFill>
              <a:headEnd type="arrow"/>
              <a:tailEnd type="arrow"/>
            </a:ln>
          </p:spPr>
          <p:style>
            <a:lnRef idx="3">
              <a:schemeClr val="accent3"/>
            </a:lnRef>
            <a:fillRef idx="0">
              <a:schemeClr val="accent3"/>
            </a:fillRef>
            <a:effectRef idx="2">
              <a:schemeClr val="accent3"/>
            </a:effectRef>
            <a:fontRef idx="minor">
              <a:schemeClr val="tx1"/>
            </a:fontRef>
          </p:style>
        </p:cxnSp>
        <p:sp>
          <p:nvSpPr>
            <p:cNvPr id="33" name="矩形 32"/>
            <p:cNvSpPr/>
            <p:nvPr/>
          </p:nvSpPr>
          <p:spPr>
            <a:xfrm>
              <a:off x="4643438" y="4500570"/>
              <a:ext cx="1143008" cy="461665"/>
            </a:xfrm>
            <a:prstGeom prst="rect">
              <a:avLst/>
            </a:prstGeom>
          </p:spPr>
          <p:txBody>
            <a:bodyPr wrap="square">
              <a:spAutoFit/>
            </a:bodyPr>
            <a:lstStyle/>
            <a:p>
              <a:r>
                <a:rPr lang="en-US" altLang="zh-TW" sz="2400" i="1" dirty="0" smtClean="0">
                  <a:solidFill>
                    <a:srgbClr val="00FFFF"/>
                  </a:solidFill>
                </a:rPr>
                <a:t>( j − j’) </a:t>
              </a:r>
              <a:endParaRPr lang="zh-TW" altLang="en-US" sz="2400" dirty="0"/>
            </a:p>
          </p:txBody>
        </p:sp>
      </p:grpSp>
      <p:grpSp>
        <p:nvGrpSpPr>
          <p:cNvPr id="8" name="群組 54"/>
          <p:cNvGrpSpPr/>
          <p:nvPr/>
        </p:nvGrpSpPr>
        <p:grpSpPr>
          <a:xfrm>
            <a:off x="6072198" y="4929198"/>
            <a:ext cx="1531606" cy="461665"/>
            <a:chOff x="6072198" y="4929198"/>
            <a:chExt cx="1531606" cy="461665"/>
          </a:xfrm>
        </p:grpSpPr>
        <p:sp>
          <p:nvSpPr>
            <p:cNvPr id="36" name="矩形 35"/>
            <p:cNvSpPr/>
            <p:nvPr/>
          </p:nvSpPr>
          <p:spPr>
            <a:xfrm>
              <a:off x="6357950" y="4929198"/>
              <a:ext cx="1245854" cy="461665"/>
            </a:xfrm>
            <a:prstGeom prst="rect">
              <a:avLst/>
            </a:prstGeom>
          </p:spPr>
          <p:txBody>
            <a:bodyPr wrap="none">
              <a:spAutoFit/>
            </a:bodyPr>
            <a:lstStyle/>
            <a:p>
              <a:r>
                <a:rPr lang="pl-PL" altLang="zh-TW" sz="2400" i="1" dirty="0" smtClean="0">
                  <a:solidFill>
                    <a:srgbClr val="FF09FF"/>
                  </a:solidFill>
                </a:rPr>
                <a:t>k</a:t>
              </a:r>
              <a:r>
                <a:rPr lang="en-US" altLang="zh-TW" sz="2400" i="1" dirty="0" smtClean="0">
                  <a:solidFill>
                    <a:srgbClr val="FF09FF"/>
                  </a:solidFill>
                </a:rPr>
                <a:t>’</a:t>
              </a:r>
              <a:r>
                <a:rPr lang="pl-PL" altLang="zh-TW" sz="2400" i="1" dirty="0" smtClean="0">
                  <a:solidFill>
                    <a:srgbClr val="FF09FF"/>
                  </a:solidFill>
                </a:rPr>
                <a:t>− m</a:t>
              </a:r>
              <a:r>
                <a:rPr lang="en-US" altLang="zh-TW" sz="2400" i="1" dirty="0" smtClean="0">
                  <a:solidFill>
                    <a:srgbClr val="FF09FF"/>
                  </a:solidFill>
                </a:rPr>
                <a:t>+1</a:t>
              </a:r>
              <a:r>
                <a:rPr lang="pl-PL" altLang="zh-TW" sz="2400" i="1" dirty="0" smtClean="0">
                  <a:solidFill>
                    <a:srgbClr val="FF09FF"/>
                  </a:solidFill>
                </a:rPr>
                <a:t> </a:t>
              </a:r>
              <a:endParaRPr lang="zh-TW" altLang="en-US" sz="2400" dirty="0">
                <a:solidFill>
                  <a:srgbClr val="FF09FF"/>
                </a:solidFill>
              </a:endParaRPr>
            </a:p>
          </p:txBody>
        </p:sp>
        <p:cxnSp>
          <p:nvCxnSpPr>
            <p:cNvPr id="37" name="直線單箭頭接點 36"/>
            <p:cNvCxnSpPr/>
            <p:nvPr/>
          </p:nvCxnSpPr>
          <p:spPr>
            <a:xfrm>
              <a:off x="6072198" y="4929198"/>
              <a:ext cx="1214446" cy="1588"/>
            </a:xfrm>
            <a:prstGeom prst="straightConnector1">
              <a:avLst/>
            </a:prstGeom>
            <a:ln>
              <a:solidFill>
                <a:srgbClr val="FF09FF"/>
              </a:solidFill>
              <a:headEnd type="arrow"/>
              <a:tailEnd type="arrow"/>
            </a:ln>
          </p:spPr>
          <p:style>
            <a:lnRef idx="3">
              <a:schemeClr val="accent3"/>
            </a:lnRef>
            <a:fillRef idx="0">
              <a:schemeClr val="accent3"/>
            </a:fillRef>
            <a:effectRef idx="2">
              <a:schemeClr val="accent3"/>
            </a:effectRef>
            <a:fontRef idx="minor">
              <a:schemeClr val="tx1"/>
            </a:fontRef>
          </p:style>
        </p:cxnSp>
      </p:grpSp>
      <p:grpSp>
        <p:nvGrpSpPr>
          <p:cNvPr id="9" name="群組 55"/>
          <p:cNvGrpSpPr/>
          <p:nvPr/>
        </p:nvGrpSpPr>
        <p:grpSpPr>
          <a:xfrm>
            <a:off x="5500694" y="4929198"/>
            <a:ext cx="785818" cy="461665"/>
            <a:chOff x="5500694" y="4929198"/>
            <a:chExt cx="785818" cy="461665"/>
          </a:xfrm>
        </p:grpSpPr>
        <p:cxnSp>
          <p:nvCxnSpPr>
            <p:cNvPr id="39" name="直線單箭頭接點 38"/>
            <p:cNvCxnSpPr/>
            <p:nvPr/>
          </p:nvCxnSpPr>
          <p:spPr>
            <a:xfrm>
              <a:off x="5572132" y="4929198"/>
              <a:ext cx="571504" cy="1588"/>
            </a:xfrm>
            <a:prstGeom prst="straightConnector1">
              <a:avLst/>
            </a:prstGeom>
            <a:ln>
              <a:solidFill>
                <a:srgbClr val="FF09FF"/>
              </a:solidFill>
              <a:headEnd type="arrow"/>
              <a:tailEnd type="arrow"/>
            </a:ln>
          </p:spPr>
          <p:style>
            <a:lnRef idx="3">
              <a:schemeClr val="accent3"/>
            </a:lnRef>
            <a:fillRef idx="0">
              <a:schemeClr val="accent3"/>
            </a:fillRef>
            <a:effectRef idx="2">
              <a:schemeClr val="accent3"/>
            </a:effectRef>
            <a:fontRef idx="minor">
              <a:schemeClr val="tx1"/>
            </a:fontRef>
          </p:style>
        </p:cxnSp>
        <p:sp>
          <p:nvSpPr>
            <p:cNvPr id="41" name="矩形 40"/>
            <p:cNvSpPr/>
            <p:nvPr/>
          </p:nvSpPr>
          <p:spPr>
            <a:xfrm>
              <a:off x="5500694" y="4929198"/>
              <a:ext cx="785818" cy="461665"/>
            </a:xfrm>
            <a:prstGeom prst="rect">
              <a:avLst/>
            </a:prstGeom>
          </p:spPr>
          <p:txBody>
            <a:bodyPr wrap="square">
              <a:spAutoFit/>
            </a:bodyPr>
            <a:lstStyle/>
            <a:p>
              <a:r>
                <a:rPr lang="en-US" altLang="zh-TW" sz="2400" i="1" dirty="0" smtClean="0">
                  <a:solidFill>
                    <a:srgbClr val="FF09FF"/>
                  </a:solidFill>
                </a:rPr>
                <a:t>m</a:t>
              </a:r>
              <a:r>
                <a:rPr lang="pl-PL" altLang="zh-TW" sz="2400" i="1" dirty="0" smtClean="0">
                  <a:solidFill>
                    <a:srgbClr val="FF09FF"/>
                  </a:solidFill>
                </a:rPr>
                <a:t>− </a:t>
              </a:r>
              <a:r>
                <a:rPr lang="en-US" altLang="zh-TW" sz="2400" i="1" dirty="0" smtClean="0">
                  <a:solidFill>
                    <a:srgbClr val="FF09FF"/>
                  </a:solidFill>
                </a:rPr>
                <a:t>j</a:t>
              </a:r>
              <a:r>
                <a:rPr lang="pl-PL" altLang="zh-TW" sz="2400" i="1" dirty="0" smtClean="0">
                  <a:solidFill>
                    <a:srgbClr val="FF09FF"/>
                  </a:solidFill>
                </a:rPr>
                <a:t>  </a:t>
              </a:r>
              <a:endParaRPr lang="zh-TW" altLang="en-US" sz="2400" dirty="0">
                <a:solidFill>
                  <a:srgbClr val="FF09FF"/>
                </a:solidFill>
              </a:endParaRPr>
            </a:p>
          </p:txBody>
        </p:sp>
      </p:grpSp>
      <p:sp>
        <p:nvSpPr>
          <p:cNvPr id="7" name="矩形 6"/>
          <p:cNvSpPr/>
          <p:nvPr/>
        </p:nvSpPr>
        <p:spPr>
          <a:xfrm rot="20771110" flipH="1">
            <a:off x="5800407" y="5545870"/>
            <a:ext cx="546325" cy="584775"/>
          </a:xfrm>
          <a:prstGeom prst="rect">
            <a:avLst/>
          </a:prstGeom>
        </p:spPr>
        <p:txBody>
          <a:bodyPr wrap="square">
            <a:spAutoFit/>
          </a:bodyPr>
          <a:lstStyle/>
          <a:p>
            <a:r>
              <a:rPr lang="en-US" altLang="zh-TW" sz="3200" dirty="0" smtClean="0">
                <a:solidFill>
                  <a:srgbClr val="00FF00"/>
                </a:solidFill>
              </a:rPr>
              <a:t>≤</a:t>
            </a:r>
            <a:endParaRPr lang="zh-TW" altLang="en-US" sz="3200" b="1" dirty="0">
              <a:solidFill>
                <a:srgbClr val="00FF00"/>
              </a:solidFill>
            </a:endParaRPr>
          </a:p>
        </p:txBody>
      </p:sp>
      <p:grpSp>
        <p:nvGrpSpPr>
          <p:cNvPr id="10" name="群組 57"/>
          <p:cNvGrpSpPr/>
          <p:nvPr/>
        </p:nvGrpSpPr>
        <p:grpSpPr>
          <a:xfrm>
            <a:off x="4786314" y="5500702"/>
            <a:ext cx="1214446" cy="675979"/>
            <a:chOff x="4786314" y="5500702"/>
            <a:chExt cx="1214446" cy="675979"/>
          </a:xfrm>
        </p:grpSpPr>
        <p:cxnSp>
          <p:nvCxnSpPr>
            <p:cNvPr id="43" name="直線單箭頭接點 42"/>
            <p:cNvCxnSpPr/>
            <p:nvPr/>
          </p:nvCxnSpPr>
          <p:spPr>
            <a:xfrm>
              <a:off x="4786314" y="5500702"/>
              <a:ext cx="1214446" cy="1588"/>
            </a:xfrm>
            <a:prstGeom prst="straightConnector1">
              <a:avLst/>
            </a:prstGeom>
            <a:ln>
              <a:solidFill>
                <a:srgbClr val="FFC000"/>
              </a:solidFill>
              <a:headEnd type="arrow"/>
              <a:tailEnd type="arrow"/>
            </a:ln>
          </p:spPr>
          <p:style>
            <a:lnRef idx="3">
              <a:schemeClr val="accent3"/>
            </a:lnRef>
            <a:fillRef idx="0">
              <a:schemeClr val="accent3"/>
            </a:fillRef>
            <a:effectRef idx="2">
              <a:schemeClr val="accent3"/>
            </a:effectRef>
            <a:fontRef idx="minor">
              <a:schemeClr val="tx1"/>
            </a:fontRef>
          </p:style>
        </p:cxnSp>
        <p:sp>
          <p:nvSpPr>
            <p:cNvPr id="50" name="矩形 49"/>
            <p:cNvSpPr/>
            <p:nvPr/>
          </p:nvSpPr>
          <p:spPr>
            <a:xfrm>
              <a:off x="5072066" y="5715016"/>
              <a:ext cx="785818" cy="461665"/>
            </a:xfrm>
            <a:prstGeom prst="rect">
              <a:avLst/>
            </a:prstGeom>
          </p:spPr>
          <p:txBody>
            <a:bodyPr wrap="square">
              <a:spAutoFit/>
            </a:bodyPr>
            <a:lstStyle/>
            <a:p>
              <a:r>
                <a:rPr lang="en-US" altLang="zh-TW" sz="2400" i="1" dirty="0" smtClean="0">
                  <a:solidFill>
                    <a:srgbClr val="FFC000"/>
                  </a:solidFill>
                </a:rPr>
                <a:t>m</a:t>
              </a:r>
              <a:r>
                <a:rPr lang="pl-PL" altLang="zh-TW" sz="2400" i="1" dirty="0" smtClean="0">
                  <a:solidFill>
                    <a:srgbClr val="FFC000"/>
                  </a:solidFill>
                </a:rPr>
                <a:t>− </a:t>
              </a:r>
              <a:r>
                <a:rPr lang="en-US" altLang="zh-TW" sz="2400" i="1" dirty="0" smtClean="0">
                  <a:solidFill>
                    <a:srgbClr val="FFC000"/>
                  </a:solidFill>
                </a:rPr>
                <a:t>j’</a:t>
              </a:r>
              <a:r>
                <a:rPr lang="pl-PL" altLang="zh-TW" sz="2400" i="1" dirty="0" smtClean="0">
                  <a:solidFill>
                    <a:srgbClr val="FFC000"/>
                  </a:solidFill>
                </a:rPr>
                <a:t>  </a:t>
              </a:r>
              <a:endParaRPr lang="zh-TW" altLang="en-US" sz="2400" dirty="0">
                <a:solidFill>
                  <a:srgbClr val="FFC000"/>
                </a:solidFill>
              </a:endParaRPr>
            </a:p>
          </p:txBody>
        </p:sp>
      </p:grpSp>
      <p:sp>
        <p:nvSpPr>
          <p:cNvPr id="59" name="矩形 58"/>
          <p:cNvSpPr/>
          <p:nvPr/>
        </p:nvSpPr>
        <p:spPr>
          <a:xfrm>
            <a:off x="3571868" y="2071678"/>
            <a:ext cx="1643074" cy="584775"/>
          </a:xfrm>
          <a:prstGeom prst="rect">
            <a:avLst/>
          </a:prstGeom>
        </p:spPr>
        <p:txBody>
          <a:bodyPr wrap="square">
            <a:spAutoFit/>
          </a:bodyPr>
          <a:lstStyle/>
          <a:p>
            <a:r>
              <a:rPr lang="en-US" altLang="zh-TW" sz="3200" dirty="0" smtClean="0">
                <a:solidFill>
                  <a:srgbClr val="FF09FF"/>
                </a:solidFill>
              </a:rPr>
              <a:t>(k’-m+1 )</a:t>
            </a:r>
            <a:endParaRPr lang="zh-TW" altLang="en-US" sz="3200" dirty="0">
              <a:solidFill>
                <a:srgbClr val="FF09FF"/>
              </a:solidFill>
            </a:endParaRPr>
          </a:p>
        </p:txBody>
      </p:sp>
      <p:sp>
        <p:nvSpPr>
          <p:cNvPr id="61" name="矩形 60"/>
          <p:cNvSpPr/>
          <p:nvPr/>
        </p:nvSpPr>
        <p:spPr>
          <a:xfrm>
            <a:off x="6572264" y="2058407"/>
            <a:ext cx="955494" cy="584775"/>
          </a:xfrm>
          <a:prstGeom prst="rect">
            <a:avLst/>
          </a:prstGeom>
        </p:spPr>
        <p:txBody>
          <a:bodyPr wrap="square">
            <a:spAutoFit/>
          </a:bodyPr>
          <a:lstStyle/>
          <a:p>
            <a:r>
              <a:rPr lang="en-US" altLang="zh-TW" sz="3200" dirty="0" smtClean="0"/>
              <a:t>+ 1</a:t>
            </a:r>
            <a:endParaRPr lang="zh-TW" altLang="en-US" sz="3200" dirty="0"/>
          </a:p>
        </p:txBody>
      </p:sp>
      <p:sp>
        <p:nvSpPr>
          <p:cNvPr id="62" name="矩形 61"/>
          <p:cNvSpPr/>
          <p:nvPr/>
        </p:nvSpPr>
        <p:spPr>
          <a:xfrm>
            <a:off x="3571868" y="2571744"/>
            <a:ext cx="1214446" cy="584775"/>
          </a:xfrm>
          <a:prstGeom prst="rect">
            <a:avLst/>
          </a:prstGeom>
        </p:spPr>
        <p:txBody>
          <a:bodyPr wrap="square">
            <a:spAutoFit/>
          </a:bodyPr>
          <a:lstStyle/>
          <a:p>
            <a:r>
              <a:rPr lang="en-US" altLang="zh-TW" sz="3200" dirty="0" smtClean="0">
                <a:solidFill>
                  <a:srgbClr val="FFC000"/>
                </a:solidFill>
              </a:rPr>
              <a:t>(m</a:t>
            </a:r>
            <a:r>
              <a:rPr lang="pl-PL" altLang="zh-TW" sz="3200" dirty="0" smtClean="0">
                <a:solidFill>
                  <a:srgbClr val="FFC000"/>
                </a:solidFill>
              </a:rPr>
              <a:t>− </a:t>
            </a:r>
            <a:r>
              <a:rPr lang="en-US" altLang="zh-TW" sz="3200" dirty="0" smtClean="0">
                <a:solidFill>
                  <a:srgbClr val="FFC000"/>
                </a:solidFill>
              </a:rPr>
              <a:t>j’)</a:t>
            </a:r>
            <a:r>
              <a:rPr lang="pl-PL" altLang="zh-TW" sz="3200" dirty="0" smtClean="0">
                <a:solidFill>
                  <a:srgbClr val="FFC000"/>
                </a:solidFill>
              </a:rPr>
              <a:t>  </a:t>
            </a:r>
            <a:endParaRPr lang="zh-TW" altLang="en-US" sz="3200" dirty="0">
              <a:solidFill>
                <a:srgbClr val="FFC000"/>
              </a:solidFill>
            </a:endParaRPr>
          </a:p>
        </p:txBody>
      </p:sp>
      <p:sp>
        <p:nvSpPr>
          <p:cNvPr id="63" name="矩形 62"/>
          <p:cNvSpPr/>
          <p:nvPr/>
        </p:nvSpPr>
        <p:spPr>
          <a:xfrm>
            <a:off x="3643306" y="1494526"/>
            <a:ext cx="1785950" cy="1077218"/>
          </a:xfrm>
          <a:prstGeom prst="rect">
            <a:avLst/>
          </a:prstGeom>
        </p:spPr>
        <p:txBody>
          <a:bodyPr wrap="square">
            <a:spAutoFit/>
          </a:bodyPr>
          <a:lstStyle/>
          <a:p>
            <a:r>
              <a:rPr lang="en-US" altLang="zh-TW" sz="3200" dirty="0" smtClean="0">
                <a:solidFill>
                  <a:srgbClr val="FF09FF"/>
                </a:solidFill>
              </a:rPr>
              <a:t>k’− j + 1</a:t>
            </a:r>
            <a:endParaRPr lang="zh-TW" altLang="en-US" sz="3200" dirty="0" smtClean="0"/>
          </a:p>
          <a:p>
            <a:r>
              <a:rPr lang="en-US" altLang="zh-TW" sz="3200" dirty="0" smtClean="0">
                <a:solidFill>
                  <a:srgbClr val="FF09FF"/>
                </a:solidFill>
              </a:rPr>
              <a:t> </a:t>
            </a:r>
            <a:endParaRPr lang="zh-TW" altLang="en-US" sz="3200" dirty="0"/>
          </a:p>
        </p:txBody>
      </p:sp>
      <p:sp>
        <p:nvSpPr>
          <p:cNvPr id="65" name="矩形 64"/>
          <p:cNvSpPr/>
          <p:nvPr/>
        </p:nvSpPr>
        <p:spPr>
          <a:xfrm>
            <a:off x="4786314" y="2571744"/>
            <a:ext cx="1571636" cy="584775"/>
          </a:xfrm>
          <a:prstGeom prst="rect">
            <a:avLst/>
          </a:prstGeom>
        </p:spPr>
        <p:txBody>
          <a:bodyPr wrap="square">
            <a:spAutoFit/>
          </a:bodyPr>
          <a:lstStyle/>
          <a:p>
            <a:r>
              <a:rPr lang="en-US" altLang="zh-TW" sz="3200" dirty="0" smtClean="0"/>
              <a:t>+(m</a:t>
            </a:r>
            <a:r>
              <a:rPr lang="pl-PL" altLang="zh-TW" sz="3200" dirty="0" smtClean="0"/>
              <a:t>− </a:t>
            </a:r>
            <a:r>
              <a:rPr lang="en-US" altLang="zh-TW" sz="3200" dirty="0" smtClean="0"/>
              <a:t>j)</a:t>
            </a:r>
            <a:r>
              <a:rPr lang="pl-PL" altLang="zh-TW" sz="3200" dirty="0" smtClean="0"/>
              <a:t>  </a:t>
            </a:r>
            <a:endParaRPr lang="zh-TW" altLang="en-US" sz="3200" dirty="0"/>
          </a:p>
        </p:txBody>
      </p:sp>
      <p:sp>
        <p:nvSpPr>
          <p:cNvPr id="66" name="矩形 65"/>
          <p:cNvSpPr/>
          <p:nvPr/>
        </p:nvSpPr>
        <p:spPr>
          <a:xfrm>
            <a:off x="6143636" y="2558473"/>
            <a:ext cx="955494" cy="584775"/>
          </a:xfrm>
          <a:prstGeom prst="rect">
            <a:avLst/>
          </a:prstGeom>
        </p:spPr>
        <p:txBody>
          <a:bodyPr wrap="square">
            <a:spAutoFit/>
          </a:bodyPr>
          <a:lstStyle/>
          <a:p>
            <a:r>
              <a:rPr lang="en-US" altLang="zh-TW" sz="3200" dirty="0" smtClean="0"/>
              <a:t>+ 1</a:t>
            </a:r>
            <a:endParaRPr lang="zh-TW" altLang="en-US" sz="3200" dirty="0"/>
          </a:p>
        </p:txBody>
      </p:sp>
      <p:sp>
        <p:nvSpPr>
          <p:cNvPr id="68" name="矩形 67"/>
          <p:cNvSpPr/>
          <p:nvPr/>
        </p:nvSpPr>
        <p:spPr>
          <a:xfrm>
            <a:off x="5072066" y="1486903"/>
            <a:ext cx="955494" cy="584775"/>
          </a:xfrm>
          <a:prstGeom prst="rect">
            <a:avLst/>
          </a:prstGeom>
        </p:spPr>
        <p:txBody>
          <a:bodyPr wrap="square">
            <a:spAutoFit/>
          </a:bodyPr>
          <a:lstStyle/>
          <a:p>
            <a:r>
              <a:rPr lang="en-US" altLang="zh-TW" sz="3200" dirty="0" smtClean="0"/>
              <a:t>+ 1</a:t>
            </a:r>
            <a:endParaRPr lang="zh-TW" altLang="en-US" sz="3200" dirty="0"/>
          </a:p>
        </p:txBody>
      </p:sp>
      <p:sp>
        <p:nvSpPr>
          <p:cNvPr id="70" name="矩形 69"/>
          <p:cNvSpPr/>
          <p:nvPr/>
        </p:nvSpPr>
        <p:spPr>
          <a:xfrm>
            <a:off x="5214942" y="2058407"/>
            <a:ext cx="1571636" cy="584775"/>
          </a:xfrm>
          <a:prstGeom prst="rect">
            <a:avLst/>
          </a:prstGeom>
        </p:spPr>
        <p:txBody>
          <a:bodyPr wrap="square">
            <a:spAutoFit/>
          </a:bodyPr>
          <a:lstStyle/>
          <a:p>
            <a:r>
              <a:rPr lang="en-US" altLang="zh-TW" sz="3200" dirty="0" smtClean="0"/>
              <a:t>+</a:t>
            </a:r>
            <a:r>
              <a:rPr lang="en-US" altLang="zh-TW" sz="3200" dirty="0" smtClean="0">
                <a:solidFill>
                  <a:srgbClr val="FF09FF"/>
                </a:solidFill>
              </a:rPr>
              <a:t>(m</a:t>
            </a:r>
            <a:r>
              <a:rPr lang="pl-PL" altLang="zh-TW" sz="3200" dirty="0" smtClean="0">
                <a:solidFill>
                  <a:srgbClr val="FF09FF"/>
                </a:solidFill>
              </a:rPr>
              <a:t>− </a:t>
            </a:r>
            <a:r>
              <a:rPr lang="en-US" altLang="zh-TW" sz="3200" dirty="0" smtClean="0">
                <a:solidFill>
                  <a:srgbClr val="FF09FF"/>
                </a:solidFill>
              </a:rPr>
              <a:t>j)</a:t>
            </a:r>
            <a:r>
              <a:rPr lang="pl-PL" altLang="zh-TW" sz="3200" dirty="0" smtClean="0">
                <a:solidFill>
                  <a:srgbClr val="FF09FF"/>
                </a:solidFill>
              </a:rPr>
              <a:t>  </a:t>
            </a:r>
            <a:endParaRPr lang="zh-TW" altLang="en-US" sz="3200" dirty="0">
              <a:solidFill>
                <a:srgbClr val="FF09FF"/>
              </a:solidFill>
            </a:endParaRPr>
          </a:p>
        </p:txBody>
      </p:sp>
      <p:sp>
        <p:nvSpPr>
          <p:cNvPr id="71" name="矩形 70"/>
          <p:cNvSpPr/>
          <p:nvPr/>
        </p:nvSpPr>
        <p:spPr>
          <a:xfrm>
            <a:off x="1428728" y="3143248"/>
            <a:ext cx="4643470" cy="584775"/>
          </a:xfrm>
          <a:prstGeom prst="rect">
            <a:avLst/>
          </a:prstGeom>
        </p:spPr>
        <p:txBody>
          <a:bodyPr wrap="square">
            <a:spAutoFit/>
          </a:bodyPr>
          <a:lstStyle/>
          <a:p>
            <a:r>
              <a:rPr lang="en-US" altLang="zh-TW" sz="3200" dirty="0" smtClean="0">
                <a:solidFill>
                  <a:srgbClr val="FFC000"/>
                </a:solidFill>
              </a:rPr>
              <a:t>k − k’ ≥ 2(m − j) + 1</a:t>
            </a:r>
            <a:endParaRPr lang="zh-TW" altLang="en-US" sz="3200" dirty="0">
              <a:solidFill>
                <a:srgbClr val="FFC000"/>
              </a:solidFill>
            </a:endParaRPr>
          </a:p>
        </p:txBody>
      </p:sp>
      <p:sp>
        <p:nvSpPr>
          <p:cNvPr id="42" name="矩形 41"/>
          <p:cNvSpPr/>
          <p:nvPr/>
        </p:nvSpPr>
        <p:spPr>
          <a:xfrm>
            <a:off x="2786050" y="285728"/>
            <a:ext cx="1214446" cy="523220"/>
          </a:xfrm>
          <a:prstGeom prst="rect">
            <a:avLst/>
          </a:prstGeom>
        </p:spPr>
        <p:txBody>
          <a:bodyPr wrap="square">
            <a:spAutoFit/>
          </a:bodyPr>
          <a:lstStyle/>
          <a:p>
            <a:r>
              <a:rPr lang="en-US" altLang="zh-TW" sz="2800" dirty="0" smtClean="0"/>
              <a:t>(k- k’)</a:t>
            </a:r>
            <a:endParaRPr lang="zh-TW" altLang="en-US" sz="2800" dirty="0"/>
          </a:p>
        </p:txBody>
      </p:sp>
      <p:sp>
        <p:nvSpPr>
          <p:cNvPr id="44" name="矩形 43"/>
          <p:cNvSpPr/>
          <p:nvPr/>
        </p:nvSpPr>
        <p:spPr>
          <a:xfrm>
            <a:off x="3786182" y="285728"/>
            <a:ext cx="1720343" cy="523220"/>
          </a:xfrm>
          <a:prstGeom prst="rect">
            <a:avLst/>
          </a:prstGeom>
        </p:spPr>
        <p:txBody>
          <a:bodyPr wrap="none">
            <a:spAutoFit/>
          </a:bodyPr>
          <a:lstStyle/>
          <a:p>
            <a:r>
              <a:rPr lang="en-US" altLang="zh-TW" sz="2800" dirty="0" smtClean="0"/>
              <a:t>+ (k’-j+1 ) </a:t>
            </a:r>
            <a:endParaRPr lang="zh-TW" altLang="en-US" sz="2800" dirty="0"/>
          </a:p>
        </p:txBody>
      </p:sp>
      <p:sp>
        <p:nvSpPr>
          <p:cNvPr id="45" name="矩形 44"/>
          <p:cNvSpPr/>
          <p:nvPr/>
        </p:nvSpPr>
        <p:spPr>
          <a:xfrm>
            <a:off x="5286380" y="285728"/>
            <a:ext cx="1325619" cy="523220"/>
          </a:xfrm>
          <a:prstGeom prst="rect">
            <a:avLst/>
          </a:prstGeom>
        </p:spPr>
        <p:txBody>
          <a:bodyPr wrap="none">
            <a:spAutoFit/>
          </a:bodyPr>
          <a:lstStyle/>
          <a:p>
            <a:r>
              <a:rPr lang="en-US" altLang="zh-TW" sz="2800" dirty="0" smtClean="0"/>
              <a:t>+ (j-j’ ) </a:t>
            </a:r>
            <a:endParaRPr lang="zh-TW" altLang="en-US" sz="2800" dirty="0"/>
          </a:p>
        </p:txBody>
      </p:sp>
      <p:sp>
        <p:nvSpPr>
          <p:cNvPr id="46" name="矩形 45"/>
          <p:cNvSpPr/>
          <p:nvPr/>
        </p:nvSpPr>
        <p:spPr>
          <a:xfrm>
            <a:off x="6429388" y="285728"/>
            <a:ext cx="383438" cy="523220"/>
          </a:xfrm>
          <a:prstGeom prst="rect">
            <a:avLst/>
          </a:prstGeom>
        </p:spPr>
        <p:txBody>
          <a:bodyPr wrap="none">
            <a:spAutoFit/>
          </a:bodyPr>
          <a:lstStyle/>
          <a:p>
            <a:r>
              <a:rPr lang="en-US" altLang="zh-TW" sz="2800" dirty="0" smtClean="0"/>
              <a:t>&gt;</a:t>
            </a:r>
            <a:endParaRPr lang="zh-TW" altLang="en-US" sz="2800" dirty="0"/>
          </a:p>
        </p:txBody>
      </p:sp>
      <p:sp>
        <p:nvSpPr>
          <p:cNvPr id="47" name="矩形 46"/>
          <p:cNvSpPr/>
          <p:nvPr/>
        </p:nvSpPr>
        <p:spPr>
          <a:xfrm>
            <a:off x="6786578" y="285728"/>
            <a:ext cx="359394" cy="523220"/>
          </a:xfrm>
          <a:prstGeom prst="rect">
            <a:avLst/>
          </a:prstGeom>
        </p:spPr>
        <p:txBody>
          <a:bodyPr wrap="none">
            <a:spAutoFit/>
          </a:bodyPr>
          <a:lstStyle/>
          <a:p>
            <a:r>
              <a:rPr lang="en-US" altLang="zh-TW" sz="2800" dirty="0" smtClean="0"/>
              <a:t>2</a:t>
            </a:r>
            <a:endParaRPr lang="zh-TW" altLang="en-US" sz="2800" dirty="0"/>
          </a:p>
        </p:txBody>
      </p:sp>
      <p:sp>
        <p:nvSpPr>
          <p:cNvPr id="48" name="矩形 47"/>
          <p:cNvSpPr/>
          <p:nvPr/>
        </p:nvSpPr>
        <p:spPr>
          <a:xfrm>
            <a:off x="7072330" y="285728"/>
            <a:ext cx="1342034" cy="523220"/>
          </a:xfrm>
          <a:prstGeom prst="rect">
            <a:avLst/>
          </a:prstGeom>
        </p:spPr>
        <p:txBody>
          <a:bodyPr wrap="none">
            <a:spAutoFit/>
          </a:bodyPr>
          <a:lstStyle/>
          <a:p>
            <a:r>
              <a:rPr lang="en-US" altLang="zh-TW" sz="2800" dirty="0" smtClean="0"/>
              <a:t>(k’-j +1)</a:t>
            </a:r>
            <a:endParaRPr lang="zh-TW" altLang="en-US" sz="2800" dirty="0"/>
          </a:p>
        </p:txBody>
      </p:sp>
      <p:cxnSp>
        <p:nvCxnSpPr>
          <p:cNvPr id="53" name="直線單箭頭接點 52"/>
          <p:cNvCxnSpPr/>
          <p:nvPr/>
        </p:nvCxnSpPr>
        <p:spPr>
          <a:xfrm>
            <a:off x="4786314" y="4000504"/>
            <a:ext cx="3714776"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54" name="直線單箭頭接點 53"/>
          <p:cNvCxnSpPr/>
          <p:nvPr/>
        </p:nvCxnSpPr>
        <p:spPr>
          <a:xfrm>
            <a:off x="5500694" y="4357694"/>
            <a:ext cx="1785950"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58" name="矩形 57"/>
          <p:cNvSpPr/>
          <p:nvPr/>
        </p:nvSpPr>
        <p:spPr>
          <a:xfrm>
            <a:off x="8215338" y="214290"/>
            <a:ext cx="955494" cy="584775"/>
          </a:xfrm>
          <a:prstGeom prst="rect">
            <a:avLst/>
          </a:prstGeom>
        </p:spPr>
        <p:txBody>
          <a:bodyPr wrap="square">
            <a:spAutoFit/>
          </a:bodyPr>
          <a:lstStyle/>
          <a:p>
            <a:r>
              <a:rPr lang="en-US" altLang="zh-TW" sz="3200" dirty="0" smtClean="0"/>
              <a:t>+ 1</a:t>
            </a:r>
            <a:endParaRPr lang="zh-TW" altLang="en-US" sz="3200" dirty="0"/>
          </a:p>
        </p:txBody>
      </p:sp>
      <p:sp>
        <p:nvSpPr>
          <p:cNvPr id="60" name="矩形 59"/>
          <p:cNvSpPr/>
          <p:nvPr/>
        </p:nvSpPr>
        <p:spPr>
          <a:xfrm>
            <a:off x="6429388" y="285728"/>
            <a:ext cx="383438" cy="523220"/>
          </a:xfrm>
          <a:prstGeom prst="rect">
            <a:avLst/>
          </a:prstGeom>
        </p:spPr>
        <p:txBody>
          <a:bodyPr wrap="none">
            <a:spAutoFit/>
          </a:bodyPr>
          <a:lstStyle/>
          <a:p>
            <a:r>
              <a:rPr lang="en-US" altLang="zh-TW" sz="2800" dirty="0" smtClean="0"/>
              <a:t>≥</a:t>
            </a:r>
            <a:endParaRPr lang="zh-TW" altLang="en-US" sz="2800" dirty="0"/>
          </a:p>
        </p:txBody>
      </p:sp>
      <p:sp>
        <p:nvSpPr>
          <p:cNvPr id="11" name="投影片編號版面配置區 10"/>
          <p:cNvSpPr>
            <a:spLocks noGrp="1"/>
          </p:cNvSpPr>
          <p:nvPr>
            <p:ph type="sldNum" sz="quarter" idx="15"/>
          </p:nvPr>
        </p:nvSpPr>
        <p:spPr/>
        <p:txBody>
          <a:bodyPr/>
          <a:lstStyle/>
          <a:p>
            <a:fld id="{DD6866B0-8155-4327-A208-A0391C6B85F1}" type="slidenum">
              <a:rPr lang="zh-TW" altLang="en-US" smtClean="0"/>
              <a:t>60</a:t>
            </a:fld>
            <a:endParaRPr lang="zh-TW" altLang="en-US"/>
          </a:p>
        </p:txBody>
      </p:sp>
    </p:spTree>
    <p:extLst>
      <p:ext uri="{BB962C8B-B14F-4D97-AF65-F5344CB8AC3E}">
        <p14:creationId xmlns:p14="http://schemas.microsoft.com/office/powerpoint/2010/main" val="214438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ox(i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ox(i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ox(in)">
                                      <p:cBhvr>
                                        <p:cTn id="23" dur="500"/>
                                        <p:tgtEl>
                                          <p:spTgt spid="4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box(in)">
                                      <p:cBhvr>
                                        <p:cTn id="26" dur="500"/>
                                        <p:tgtEl>
                                          <p:spTgt spid="44"/>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box(in)">
                                      <p:cBhvr>
                                        <p:cTn id="29" dur="500"/>
                                        <p:tgtEl>
                                          <p:spTgt spid="45"/>
                                        </p:tgtEl>
                                      </p:cBhvr>
                                    </p:animEffect>
                                  </p:childTnLst>
                                </p:cTn>
                              </p:par>
                              <p:par>
                                <p:cTn id="30" presetID="4" presetClass="entr" presetSubtype="16"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box(in)">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box(in)">
                                      <p:cBhvr>
                                        <p:cTn id="37" dur="500"/>
                                        <p:tgtEl>
                                          <p:spTgt spid="48"/>
                                        </p:tgtEl>
                                      </p:cBhvr>
                                    </p:animEffect>
                                  </p:childTnLst>
                                </p:cTn>
                              </p:par>
                              <p:par>
                                <p:cTn id="38" presetID="4" presetClass="entr" presetSubtype="16"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box(in)">
                                      <p:cBhvr>
                                        <p:cTn id="40" dur="500"/>
                                        <p:tgtEl>
                                          <p:spTgt spid="54"/>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ox(in)">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ox(in)">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box(in)">
                                      <p:cBhvr>
                                        <p:cTn id="55" dur="500"/>
                                        <p:tgtEl>
                                          <p:spTgt spid="46"/>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box(in)">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nodeType="clickEffect">
                                  <p:stCondLst>
                                    <p:cond delay="0"/>
                                  </p:stCondLst>
                                  <p:childTnLst>
                                    <p:animEffect transition="out" filter="box(in)">
                                      <p:cBhvr>
                                        <p:cTn id="62" dur="500"/>
                                        <p:tgtEl>
                                          <p:spTgt spid="53"/>
                                        </p:tgtEl>
                                      </p:cBhvr>
                                    </p:animEffect>
                                    <p:set>
                                      <p:cBhvr>
                                        <p:cTn id="63" dur="1" fill="hold">
                                          <p:stCondLst>
                                            <p:cond delay="499"/>
                                          </p:stCondLst>
                                        </p:cTn>
                                        <p:tgtEl>
                                          <p:spTgt spid="53"/>
                                        </p:tgtEl>
                                        <p:attrNameLst>
                                          <p:attrName>style.visibility</p:attrName>
                                        </p:attrNameLst>
                                      </p:cBhvr>
                                      <p:to>
                                        <p:strVal val="hidden"/>
                                      </p:to>
                                    </p:set>
                                  </p:childTnLst>
                                </p:cTn>
                              </p:par>
                              <p:par>
                                <p:cTn id="64" presetID="4" presetClass="exit" presetSubtype="16" fill="hold" nodeType="withEffect">
                                  <p:stCondLst>
                                    <p:cond delay="0"/>
                                  </p:stCondLst>
                                  <p:childTnLst>
                                    <p:animEffect transition="out" filter="box(in)">
                                      <p:cBhvr>
                                        <p:cTn id="65" dur="500"/>
                                        <p:tgtEl>
                                          <p:spTgt spid="54"/>
                                        </p:tgtEl>
                                      </p:cBhvr>
                                    </p:animEffect>
                                    <p:set>
                                      <p:cBhvr>
                                        <p:cTn id="66" dur="1" fill="hold">
                                          <p:stCondLst>
                                            <p:cond delay="499"/>
                                          </p:stCondLst>
                                        </p:cTn>
                                        <p:tgtEl>
                                          <p:spTgt spid="5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 presetClass="exit" presetSubtype="16" fill="hold" grpId="1" nodeType="clickEffect">
                                  <p:stCondLst>
                                    <p:cond delay="0"/>
                                  </p:stCondLst>
                                  <p:childTnLst>
                                    <p:animEffect transition="out" filter="box(in)">
                                      <p:cBhvr>
                                        <p:cTn id="70" dur="500"/>
                                        <p:tgtEl>
                                          <p:spTgt spid="44"/>
                                        </p:tgtEl>
                                      </p:cBhvr>
                                    </p:animEffect>
                                    <p:set>
                                      <p:cBhvr>
                                        <p:cTn id="71" dur="1" fill="hold">
                                          <p:stCondLst>
                                            <p:cond delay="499"/>
                                          </p:stCondLst>
                                        </p:cTn>
                                        <p:tgtEl>
                                          <p:spTgt spid="44"/>
                                        </p:tgtEl>
                                        <p:attrNameLst>
                                          <p:attrName>style.visibility</p:attrName>
                                        </p:attrNameLst>
                                      </p:cBhvr>
                                      <p:to>
                                        <p:strVal val="hidden"/>
                                      </p:to>
                                    </p:set>
                                  </p:childTnLst>
                                </p:cTn>
                              </p:par>
                              <p:par>
                                <p:cTn id="72" presetID="4" presetClass="exit" presetSubtype="16" fill="hold" grpId="1" nodeType="withEffect">
                                  <p:stCondLst>
                                    <p:cond delay="0"/>
                                  </p:stCondLst>
                                  <p:childTnLst>
                                    <p:animEffect transition="out" filter="box(in)">
                                      <p:cBhvr>
                                        <p:cTn id="73" dur="500"/>
                                        <p:tgtEl>
                                          <p:spTgt spid="47"/>
                                        </p:tgtEl>
                                      </p:cBhvr>
                                    </p:animEffect>
                                    <p:set>
                                      <p:cBhvr>
                                        <p:cTn id="74" dur="1" fill="hold">
                                          <p:stCondLst>
                                            <p:cond delay="499"/>
                                          </p:stCondLst>
                                        </p:cTn>
                                        <p:tgtEl>
                                          <p:spTgt spid="4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 presetClass="exit" presetSubtype="16" fill="hold" grpId="1" nodeType="clickEffect">
                                  <p:stCondLst>
                                    <p:cond delay="0"/>
                                  </p:stCondLst>
                                  <p:childTnLst>
                                    <p:animEffect transition="out" filter="box(in)">
                                      <p:cBhvr>
                                        <p:cTn id="78" dur="500"/>
                                        <p:tgtEl>
                                          <p:spTgt spid="46"/>
                                        </p:tgtEl>
                                      </p:cBhvr>
                                    </p:animEffect>
                                    <p:set>
                                      <p:cBhvr>
                                        <p:cTn id="79" dur="1" fill="hold">
                                          <p:stCondLst>
                                            <p:cond delay="499"/>
                                          </p:stCondLst>
                                        </p:cTn>
                                        <p:tgtEl>
                                          <p:spTgt spid="4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wipe(down)">
                                      <p:cBhvr>
                                        <p:cTn id="84" dur="290">
                                          <p:stCondLst>
                                            <p:cond delay="0"/>
                                          </p:stCondLst>
                                        </p:cTn>
                                        <p:tgtEl>
                                          <p:spTgt spid="60"/>
                                        </p:tgtEl>
                                      </p:cBhvr>
                                    </p:animEffect>
                                    <p:anim calcmode="lin" valueType="num">
                                      <p:cBhvr>
                                        <p:cTn id="85" dur="911"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86" dur="332"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87" dur="332" tmFilter="0, 0; 0.125,0.2665; 0.25,0.4; 0.375,0.465; 0.5,0.5;  0.625,0.535; 0.75,0.6; 0.875,0.7335; 1,1">
                                          <p:stCondLst>
                                            <p:cond delay="332"/>
                                          </p:stCondLst>
                                        </p:cTn>
                                        <p:tgtEl>
                                          <p:spTgt spid="60"/>
                                        </p:tgtEl>
                                        <p:attrNameLst>
                                          <p:attrName>ppt_y</p:attrName>
                                        </p:attrNameLst>
                                      </p:cBhvr>
                                      <p:tavLst>
                                        <p:tav tm="0" fmla="#ppt_y-sin(pi*$)/9">
                                          <p:val>
                                            <p:fltVal val="0"/>
                                          </p:val>
                                        </p:tav>
                                        <p:tav tm="100000">
                                          <p:val>
                                            <p:fltVal val="1"/>
                                          </p:val>
                                        </p:tav>
                                      </p:tavLst>
                                    </p:anim>
                                    <p:anim calcmode="lin" valueType="num">
                                      <p:cBhvr>
                                        <p:cTn id="88" dur="166" tmFilter="0, 0; 0.125,0.2665; 0.25,0.4; 0.375,0.465; 0.5,0.5;  0.625,0.535; 0.75,0.6; 0.875,0.7335; 1,1">
                                          <p:stCondLst>
                                            <p:cond delay="662"/>
                                          </p:stCondLst>
                                        </p:cTn>
                                        <p:tgtEl>
                                          <p:spTgt spid="60"/>
                                        </p:tgtEl>
                                        <p:attrNameLst>
                                          <p:attrName>ppt_y</p:attrName>
                                        </p:attrNameLst>
                                      </p:cBhvr>
                                      <p:tavLst>
                                        <p:tav tm="0" fmla="#ppt_y-sin(pi*$)/27">
                                          <p:val>
                                            <p:fltVal val="0"/>
                                          </p:val>
                                        </p:tav>
                                        <p:tav tm="100000">
                                          <p:val>
                                            <p:fltVal val="1"/>
                                          </p:val>
                                        </p:tav>
                                      </p:tavLst>
                                    </p:anim>
                                    <p:anim calcmode="lin" valueType="num">
                                      <p:cBhvr>
                                        <p:cTn id="89" dur="82" tmFilter="0, 0; 0.125,0.2665; 0.25,0.4; 0.375,0.465; 0.5,0.5;  0.625,0.535; 0.75,0.6; 0.875,0.7335; 1,1">
                                          <p:stCondLst>
                                            <p:cond delay="828"/>
                                          </p:stCondLst>
                                        </p:cTn>
                                        <p:tgtEl>
                                          <p:spTgt spid="60"/>
                                        </p:tgtEl>
                                        <p:attrNameLst>
                                          <p:attrName>ppt_y</p:attrName>
                                        </p:attrNameLst>
                                      </p:cBhvr>
                                      <p:tavLst>
                                        <p:tav tm="0" fmla="#ppt_y-sin(pi*$)/81">
                                          <p:val>
                                            <p:fltVal val="0"/>
                                          </p:val>
                                        </p:tav>
                                        <p:tav tm="100000">
                                          <p:val>
                                            <p:fltVal val="1"/>
                                          </p:val>
                                        </p:tav>
                                      </p:tavLst>
                                    </p:anim>
                                    <p:animScale>
                                      <p:cBhvr>
                                        <p:cTn id="90" dur="13">
                                          <p:stCondLst>
                                            <p:cond delay="325"/>
                                          </p:stCondLst>
                                        </p:cTn>
                                        <p:tgtEl>
                                          <p:spTgt spid="60"/>
                                        </p:tgtEl>
                                      </p:cBhvr>
                                      <p:to x="100000" y="60000"/>
                                    </p:animScale>
                                    <p:animScale>
                                      <p:cBhvr>
                                        <p:cTn id="91" dur="83" decel="50000">
                                          <p:stCondLst>
                                            <p:cond delay="338"/>
                                          </p:stCondLst>
                                        </p:cTn>
                                        <p:tgtEl>
                                          <p:spTgt spid="60"/>
                                        </p:tgtEl>
                                      </p:cBhvr>
                                      <p:to x="100000" y="100000"/>
                                    </p:animScale>
                                    <p:animScale>
                                      <p:cBhvr>
                                        <p:cTn id="92" dur="13">
                                          <p:stCondLst>
                                            <p:cond delay="656"/>
                                          </p:stCondLst>
                                        </p:cTn>
                                        <p:tgtEl>
                                          <p:spTgt spid="60"/>
                                        </p:tgtEl>
                                      </p:cBhvr>
                                      <p:to x="100000" y="80000"/>
                                    </p:animScale>
                                    <p:animScale>
                                      <p:cBhvr>
                                        <p:cTn id="93" dur="83" decel="50000">
                                          <p:stCondLst>
                                            <p:cond delay="669"/>
                                          </p:stCondLst>
                                        </p:cTn>
                                        <p:tgtEl>
                                          <p:spTgt spid="60"/>
                                        </p:tgtEl>
                                      </p:cBhvr>
                                      <p:to x="100000" y="100000"/>
                                    </p:animScale>
                                    <p:animScale>
                                      <p:cBhvr>
                                        <p:cTn id="94" dur="13">
                                          <p:stCondLst>
                                            <p:cond delay="821"/>
                                          </p:stCondLst>
                                        </p:cTn>
                                        <p:tgtEl>
                                          <p:spTgt spid="60"/>
                                        </p:tgtEl>
                                      </p:cBhvr>
                                      <p:to x="100000" y="90000"/>
                                    </p:animScale>
                                    <p:animScale>
                                      <p:cBhvr>
                                        <p:cTn id="95" dur="83" decel="50000">
                                          <p:stCondLst>
                                            <p:cond delay="834"/>
                                          </p:stCondLst>
                                        </p:cTn>
                                        <p:tgtEl>
                                          <p:spTgt spid="60"/>
                                        </p:tgtEl>
                                      </p:cBhvr>
                                      <p:to x="100000" y="100000"/>
                                    </p:animScale>
                                    <p:animScale>
                                      <p:cBhvr>
                                        <p:cTn id="96" dur="13">
                                          <p:stCondLst>
                                            <p:cond delay="904"/>
                                          </p:stCondLst>
                                        </p:cTn>
                                        <p:tgtEl>
                                          <p:spTgt spid="60"/>
                                        </p:tgtEl>
                                      </p:cBhvr>
                                      <p:to x="100000" y="95000"/>
                                    </p:animScale>
                                    <p:animScale>
                                      <p:cBhvr>
                                        <p:cTn id="97" dur="83" decel="50000">
                                          <p:stCondLst>
                                            <p:cond delay="917"/>
                                          </p:stCondLst>
                                        </p:cTn>
                                        <p:tgtEl>
                                          <p:spTgt spid="60"/>
                                        </p:tgtEl>
                                      </p:cBhvr>
                                      <p:to x="100000" y="100000"/>
                                    </p:animScale>
                                  </p:childTnLst>
                                </p:cTn>
                              </p:par>
                              <p:par>
                                <p:cTn id="98" presetID="26" presetClass="entr" presetSubtype="0" fill="hold" grpId="0" nodeType="with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wipe(down)">
                                      <p:cBhvr>
                                        <p:cTn id="100" dur="290">
                                          <p:stCondLst>
                                            <p:cond delay="0"/>
                                          </p:stCondLst>
                                        </p:cTn>
                                        <p:tgtEl>
                                          <p:spTgt spid="58"/>
                                        </p:tgtEl>
                                      </p:cBhvr>
                                    </p:animEffect>
                                    <p:anim calcmode="lin" valueType="num">
                                      <p:cBhvr>
                                        <p:cTn id="101" dur="911"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02" dur="332"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03" dur="332" tmFilter="0, 0; 0.125,0.2665; 0.25,0.4; 0.375,0.465; 0.5,0.5;  0.625,0.535; 0.75,0.6; 0.875,0.7335; 1,1">
                                          <p:stCondLst>
                                            <p:cond delay="332"/>
                                          </p:stCondLst>
                                        </p:cTn>
                                        <p:tgtEl>
                                          <p:spTgt spid="58"/>
                                        </p:tgtEl>
                                        <p:attrNameLst>
                                          <p:attrName>ppt_y</p:attrName>
                                        </p:attrNameLst>
                                      </p:cBhvr>
                                      <p:tavLst>
                                        <p:tav tm="0" fmla="#ppt_y-sin(pi*$)/9">
                                          <p:val>
                                            <p:fltVal val="0"/>
                                          </p:val>
                                        </p:tav>
                                        <p:tav tm="100000">
                                          <p:val>
                                            <p:fltVal val="1"/>
                                          </p:val>
                                        </p:tav>
                                      </p:tavLst>
                                    </p:anim>
                                    <p:anim calcmode="lin" valueType="num">
                                      <p:cBhvr>
                                        <p:cTn id="104" dur="166" tmFilter="0, 0; 0.125,0.2665; 0.25,0.4; 0.375,0.465; 0.5,0.5;  0.625,0.535; 0.75,0.6; 0.875,0.7335; 1,1">
                                          <p:stCondLst>
                                            <p:cond delay="662"/>
                                          </p:stCondLst>
                                        </p:cTn>
                                        <p:tgtEl>
                                          <p:spTgt spid="58"/>
                                        </p:tgtEl>
                                        <p:attrNameLst>
                                          <p:attrName>ppt_y</p:attrName>
                                        </p:attrNameLst>
                                      </p:cBhvr>
                                      <p:tavLst>
                                        <p:tav tm="0" fmla="#ppt_y-sin(pi*$)/27">
                                          <p:val>
                                            <p:fltVal val="0"/>
                                          </p:val>
                                        </p:tav>
                                        <p:tav tm="100000">
                                          <p:val>
                                            <p:fltVal val="1"/>
                                          </p:val>
                                        </p:tav>
                                      </p:tavLst>
                                    </p:anim>
                                    <p:anim calcmode="lin" valueType="num">
                                      <p:cBhvr>
                                        <p:cTn id="105" dur="82" tmFilter="0, 0; 0.125,0.2665; 0.25,0.4; 0.375,0.465; 0.5,0.5;  0.625,0.535; 0.75,0.6; 0.875,0.7335; 1,1">
                                          <p:stCondLst>
                                            <p:cond delay="828"/>
                                          </p:stCondLst>
                                        </p:cTn>
                                        <p:tgtEl>
                                          <p:spTgt spid="58"/>
                                        </p:tgtEl>
                                        <p:attrNameLst>
                                          <p:attrName>ppt_y</p:attrName>
                                        </p:attrNameLst>
                                      </p:cBhvr>
                                      <p:tavLst>
                                        <p:tav tm="0" fmla="#ppt_y-sin(pi*$)/81">
                                          <p:val>
                                            <p:fltVal val="0"/>
                                          </p:val>
                                        </p:tav>
                                        <p:tav tm="100000">
                                          <p:val>
                                            <p:fltVal val="1"/>
                                          </p:val>
                                        </p:tav>
                                      </p:tavLst>
                                    </p:anim>
                                    <p:animScale>
                                      <p:cBhvr>
                                        <p:cTn id="106" dur="13">
                                          <p:stCondLst>
                                            <p:cond delay="325"/>
                                          </p:stCondLst>
                                        </p:cTn>
                                        <p:tgtEl>
                                          <p:spTgt spid="58"/>
                                        </p:tgtEl>
                                      </p:cBhvr>
                                      <p:to x="100000" y="60000"/>
                                    </p:animScale>
                                    <p:animScale>
                                      <p:cBhvr>
                                        <p:cTn id="107" dur="83" decel="50000">
                                          <p:stCondLst>
                                            <p:cond delay="338"/>
                                          </p:stCondLst>
                                        </p:cTn>
                                        <p:tgtEl>
                                          <p:spTgt spid="58"/>
                                        </p:tgtEl>
                                      </p:cBhvr>
                                      <p:to x="100000" y="100000"/>
                                    </p:animScale>
                                    <p:animScale>
                                      <p:cBhvr>
                                        <p:cTn id="108" dur="13">
                                          <p:stCondLst>
                                            <p:cond delay="656"/>
                                          </p:stCondLst>
                                        </p:cTn>
                                        <p:tgtEl>
                                          <p:spTgt spid="58"/>
                                        </p:tgtEl>
                                      </p:cBhvr>
                                      <p:to x="100000" y="80000"/>
                                    </p:animScale>
                                    <p:animScale>
                                      <p:cBhvr>
                                        <p:cTn id="109" dur="83" decel="50000">
                                          <p:stCondLst>
                                            <p:cond delay="669"/>
                                          </p:stCondLst>
                                        </p:cTn>
                                        <p:tgtEl>
                                          <p:spTgt spid="58"/>
                                        </p:tgtEl>
                                      </p:cBhvr>
                                      <p:to x="100000" y="100000"/>
                                    </p:animScale>
                                    <p:animScale>
                                      <p:cBhvr>
                                        <p:cTn id="110" dur="13">
                                          <p:stCondLst>
                                            <p:cond delay="821"/>
                                          </p:stCondLst>
                                        </p:cTn>
                                        <p:tgtEl>
                                          <p:spTgt spid="58"/>
                                        </p:tgtEl>
                                      </p:cBhvr>
                                      <p:to x="100000" y="90000"/>
                                    </p:animScale>
                                    <p:animScale>
                                      <p:cBhvr>
                                        <p:cTn id="111" dur="83" decel="50000">
                                          <p:stCondLst>
                                            <p:cond delay="834"/>
                                          </p:stCondLst>
                                        </p:cTn>
                                        <p:tgtEl>
                                          <p:spTgt spid="58"/>
                                        </p:tgtEl>
                                      </p:cBhvr>
                                      <p:to x="100000" y="100000"/>
                                    </p:animScale>
                                    <p:animScale>
                                      <p:cBhvr>
                                        <p:cTn id="112" dur="13">
                                          <p:stCondLst>
                                            <p:cond delay="904"/>
                                          </p:stCondLst>
                                        </p:cTn>
                                        <p:tgtEl>
                                          <p:spTgt spid="58"/>
                                        </p:tgtEl>
                                      </p:cBhvr>
                                      <p:to x="100000" y="95000"/>
                                    </p:animScale>
                                    <p:animScale>
                                      <p:cBhvr>
                                        <p:cTn id="113" dur="83" decel="50000">
                                          <p:stCondLst>
                                            <p:cond delay="917"/>
                                          </p:stCondLst>
                                        </p:cTn>
                                        <p:tgtEl>
                                          <p:spTgt spid="58"/>
                                        </p:tgtEl>
                                      </p:cBhvr>
                                      <p:to x="100000" y="100000"/>
                                    </p:animScale>
                                  </p:childTnLst>
                                </p:cTn>
                              </p:par>
                            </p:childTnLst>
                          </p:cTn>
                        </p:par>
                      </p:childTnLst>
                    </p:cTn>
                  </p:par>
                  <p:par>
                    <p:cTn id="114" fill="hold">
                      <p:stCondLst>
                        <p:cond delay="indefinite"/>
                      </p:stCondLst>
                      <p:childTnLst>
                        <p:par>
                          <p:cTn id="115" fill="hold">
                            <p:stCondLst>
                              <p:cond delay="0"/>
                            </p:stCondLst>
                            <p:childTnLst>
                              <p:par>
                                <p:cTn id="116" presetID="35" presetClass="path" presetSubtype="0" accel="50000" decel="50000" fill="hold" grpId="1" nodeType="clickEffect">
                                  <p:stCondLst>
                                    <p:cond delay="0"/>
                                  </p:stCondLst>
                                  <p:childTnLst>
                                    <p:animMotion origin="layout" path="M -1.94444E-6 -1.11111E-6 L -0.1533 0.00023 " pathEditMode="relative" rAng="0" ptsTypes="AA">
                                      <p:cBhvr>
                                        <p:cTn id="117" dur="2000" fill="hold"/>
                                        <p:tgtEl>
                                          <p:spTgt spid="60"/>
                                        </p:tgtEl>
                                        <p:attrNameLst>
                                          <p:attrName>ppt_x</p:attrName>
                                          <p:attrName>ppt_y</p:attrName>
                                        </p:attrNameLst>
                                      </p:cBhvr>
                                      <p:rCtr x="-77" y="0"/>
                                    </p:animMotion>
                                  </p:childTnLst>
                                </p:cTn>
                              </p:par>
                              <p:par>
                                <p:cTn id="118" presetID="35" presetClass="path" presetSubtype="0" accel="50000" decel="50000" fill="hold" grpId="1" nodeType="withEffect">
                                  <p:stCondLst>
                                    <p:cond delay="0"/>
                                  </p:stCondLst>
                                  <p:childTnLst>
                                    <p:animMotion origin="layout" path="M -3.61111E-6 -1.11111E-6 L -0.15972 0.00023 " pathEditMode="relative" rAng="0" ptsTypes="AA">
                                      <p:cBhvr>
                                        <p:cTn id="119" dur="2000" fill="hold"/>
                                        <p:tgtEl>
                                          <p:spTgt spid="45"/>
                                        </p:tgtEl>
                                        <p:attrNameLst>
                                          <p:attrName>ppt_x</p:attrName>
                                          <p:attrName>ppt_y</p:attrName>
                                        </p:attrNameLst>
                                      </p:cBhvr>
                                      <p:rCtr x="-80" y="0"/>
                                    </p:animMotion>
                                  </p:childTnLst>
                                </p:cTn>
                              </p:par>
                              <p:par>
                                <p:cTn id="120" presetID="35" presetClass="path" presetSubtype="0" accel="50000" decel="50000" fill="hold" grpId="1" nodeType="withEffect">
                                  <p:stCondLst>
                                    <p:cond delay="0"/>
                                  </p:stCondLst>
                                  <p:childTnLst>
                                    <p:animMotion origin="layout" path="M 3.05556E-6 3.7037E-7 L -0.18229 0.00046 " pathEditMode="relative" rAng="0" ptsTypes="AA">
                                      <p:cBhvr>
                                        <p:cTn id="121" dur="2000" fill="hold"/>
                                        <p:tgtEl>
                                          <p:spTgt spid="48"/>
                                        </p:tgtEl>
                                        <p:attrNameLst>
                                          <p:attrName>ppt_x</p:attrName>
                                          <p:attrName>ppt_y</p:attrName>
                                        </p:attrNameLst>
                                      </p:cBhvr>
                                      <p:rCtr x="-91" y="0"/>
                                    </p:animMotion>
                                  </p:childTnLst>
                                </p:cTn>
                              </p:par>
                              <p:par>
                                <p:cTn id="122" presetID="63" presetClass="path" presetSubtype="0" accel="50000" decel="50000" fill="hold" grpId="1" nodeType="withEffect">
                                  <p:stCondLst>
                                    <p:cond delay="0"/>
                                  </p:stCondLst>
                                  <p:childTnLst>
                                    <p:animMotion origin="layout" path="M -3.61111E-6 -2.59259E-6 L -0.17309 -2.59259E-6 " pathEditMode="relative" rAng="0" ptsTypes="AA">
                                      <p:cBhvr>
                                        <p:cTn id="123" dur="2000" fill="hold"/>
                                        <p:tgtEl>
                                          <p:spTgt spid="58"/>
                                        </p:tgtEl>
                                        <p:attrNameLst>
                                          <p:attrName>ppt_x</p:attrName>
                                          <p:attrName>ppt_y</p:attrName>
                                        </p:attrNameLst>
                                      </p:cBhvr>
                                      <p:rCtr x="-87" y="0"/>
                                    </p:animMotion>
                                  </p:childTnLst>
                                </p:cTn>
                              </p:par>
                            </p:childTnLst>
                          </p:cTn>
                        </p:par>
                      </p:childTnLst>
                    </p:cTn>
                  </p:par>
                  <p:par>
                    <p:cTn id="124" fill="hold">
                      <p:stCondLst>
                        <p:cond delay="indefinite"/>
                      </p:stCondLst>
                      <p:childTnLst>
                        <p:par>
                          <p:cTn id="125" fill="hold">
                            <p:stCondLst>
                              <p:cond delay="0"/>
                            </p:stCondLst>
                            <p:childTnLst>
                              <p:par>
                                <p:cTn id="126" presetID="4" presetClass="entr" presetSubtype="16" fill="hold" nodeType="clickEffect">
                                  <p:stCondLst>
                                    <p:cond delay="0"/>
                                  </p:stCondLst>
                                  <p:childTnLst>
                                    <p:set>
                                      <p:cBhvr>
                                        <p:cTn id="127" dur="1" fill="hold">
                                          <p:stCondLst>
                                            <p:cond delay="0"/>
                                          </p:stCondLst>
                                        </p:cTn>
                                        <p:tgtEl>
                                          <p:spTgt spid="3">
                                            <p:txEl>
                                              <p:pRg st="0" end="0"/>
                                            </p:txEl>
                                          </p:spTgt>
                                        </p:tgtEl>
                                        <p:attrNameLst>
                                          <p:attrName>style.visibility</p:attrName>
                                        </p:attrNameLst>
                                      </p:cBhvr>
                                      <p:to>
                                        <p:strVal val="visible"/>
                                      </p:to>
                                    </p:set>
                                    <p:animEffect transition="in" filter="box(in)">
                                      <p:cBhvr>
                                        <p:cTn id="128" dur="500"/>
                                        <p:tgtEl>
                                          <p:spTgt spid="3">
                                            <p:txEl>
                                              <p:pRg st="0" end="0"/>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4" presetClass="entr" presetSubtype="16" fill="hold" nodeType="clickEffect">
                                  <p:stCondLst>
                                    <p:cond delay="0"/>
                                  </p:stCondLst>
                                  <p:childTnLst>
                                    <p:set>
                                      <p:cBhvr>
                                        <p:cTn id="132" dur="1" fill="hold">
                                          <p:stCondLst>
                                            <p:cond delay="0"/>
                                          </p:stCondLst>
                                        </p:cTn>
                                        <p:tgtEl>
                                          <p:spTgt spid="5"/>
                                        </p:tgtEl>
                                        <p:attrNameLst>
                                          <p:attrName>style.visibility</p:attrName>
                                        </p:attrNameLst>
                                      </p:cBhvr>
                                      <p:to>
                                        <p:strVal val="visible"/>
                                      </p:to>
                                    </p:set>
                                    <p:animEffect transition="in" filter="box(in)">
                                      <p:cBhvr>
                                        <p:cTn id="133" dur="500"/>
                                        <p:tgtEl>
                                          <p:spTgt spid="5"/>
                                        </p:tgtEl>
                                      </p:cBhvr>
                                    </p:animEffect>
                                  </p:childTnLst>
                                </p:cTn>
                              </p:par>
                              <p:par>
                                <p:cTn id="134" presetID="4" presetClass="entr" presetSubtype="16" fill="hold" nodeType="withEffect">
                                  <p:stCondLst>
                                    <p:cond delay="0"/>
                                  </p:stCondLst>
                                  <p:childTnLst>
                                    <p:set>
                                      <p:cBhvr>
                                        <p:cTn id="135" dur="1" fill="hold">
                                          <p:stCondLst>
                                            <p:cond delay="0"/>
                                          </p:stCondLst>
                                        </p:cTn>
                                        <p:tgtEl>
                                          <p:spTgt spid="6"/>
                                        </p:tgtEl>
                                        <p:attrNameLst>
                                          <p:attrName>style.visibility</p:attrName>
                                        </p:attrNameLst>
                                      </p:cBhvr>
                                      <p:to>
                                        <p:strVal val="visible"/>
                                      </p:to>
                                    </p:set>
                                    <p:animEffect transition="in" filter="box(in)">
                                      <p:cBhvr>
                                        <p:cTn id="136" dur="500"/>
                                        <p:tgtEl>
                                          <p:spTgt spid="6"/>
                                        </p:tgtEl>
                                      </p:cBhvr>
                                    </p:animEffect>
                                  </p:childTnLst>
                                </p:cTn>
                              </p:par>
                            </p:childTnLst>
                          </p:cTn>
                        </p:par>
                      </p:childTnLst>
                    </p:cTn>
                  </p:par>
                  <p:par>
                    <p:cTn id="137" fill="hold">
                      <p:stCondLst>
                        <p:cond delay="indefinite"/>
                      </p:stCondLst>
                      <p:childTnLst>
                        <p:par>
                          <p:cTn id="138" fill="hold">
                            <p:stCondLst>
                              <p:cond delay="0"/>
                            </p:stCondLst>
                            <p:childTnLst>
                              <p:par>
                                <p:cTn id="139" presetID="4" presetClass="entr" presetSubtype="16" fill="hold" grpId="0" nodeType="clickEffect">
                                  <p:stCondLst>
                                    <p:cond delay="0"/>
                                  </p:stCondLst>
                                  <p:iterate type="lt">
                                    <p:tmPct val="0"/>
                                  </p:iterate>
                                  <p:childTnLst>
                                    <p:set>
                                      <p:cBhvr>
                                        <p:cTn id="140" dur="1" fill="hold">
                                          <p:stCondLst>
                                            <p:cond delay="0"/>
                                          </p:stCondLst>
                                        </p:cTn>
                                        <p:tgtEl>
                                          <p:spTgt spid="63"/>
                                        </p:tgtEl>
                                        <p:attrNameLst>
                                          <p:attrName>style.visibility</p:attrName>
                                        </p:attrNameLst>
                                      </p:cBhvr>
                                      <p:to>
                                        <p:strVal val="visible"/>
                                      </p:to>
                                    </p:set>
                                    <p:animEffect transition="in" filter="box(in)">
                                      <p:cBhvr>
                                        <p:cTn id="141" dur="500"/>
                                        <p:tgtEl>
                                          <p:spTgt spid="63"/>
                                        </p:tgtEl>
                                      </p:cBhvr>
                                    </p:animEffect>
                                  </p:childTnLst>
                                </p:cTn>
                              </p:par>
                            </p:childTnLst>
                          </p:cTn>
                        </p:par>
                      </p:childTnLst>
                    </p:cTn>
                  </p:par>
                  <p:par>
                    <p:cTn id="142" fill="hold">
                      <p:stCondLst>
                        <p:cond delay="indefinite"/>
                      </p:stCondLst>
                      <p:childTnLst>
                        <p:par>
                          <p:cTn id="143" fill="hold">
                            <p:stCondLst>
                              <p:cond delay="0"/>
                            </p:stCondLst>
                            <p:childTnLst>
                              <p:par>
                                <p:cTn id="144" presetID="4" presetClass="entr" presetSubtype="16" fill="hold" nodeType="clickEffect">
                                  <p:stCondLst>
                                    <p:cond delay="0"/>
                                  </p:stCondLst>
                                  <p:childTnLst>
                                    <p:set>
                                      <p:cBhvr>
                                        <p:cTn id="145" dur="1" fill="hold">
                                          <p:stCondLst>
                                            <p:cond delay="0"/>
                                          </p:stCondLst>
                                        </p:cTn>
                                        <p:tgtEl>
                                          <p:spTgt spid="4"/>
                                        </p:tgtEl>
                                        <p:attrNameLst>
                                          <p:attrName>style.visibility</p:attrName>
                                        </p:attrNameLst>
                                      </p:cBhvr>
                                      <p:to>
                                        <p:strVal val="visible"/>
                                      </p:to>
                                    </p:set>
                                    <p:animEffect transition="in" filter="box(in)">
                                      <p:cBhvr>
                                        <p:cTn id="146" dur="500"/>
                                        <p:tgtEl>
                                          <p:spTgt spid="4"/>
                                        </p:tgtEl>
                                      </p:cBhvr>
                                    </p:animEffect>
                                  </p:childTnLst>
                                </p:cTn>
                              </p:par>
                            </p:childTnLst>
                          </p:cTn>
                        </p:par>
                      </p:childTnLst>
                    </p:cTn>
                  </p:par>
                  <p:par>
                    <p:cTn id="147" fill="hold">
                      <p:stCondLst>
                        <p:cond delay="indefinite"/>
                      </p:stCondLst>
                      <p:childTnLst>
                        <p:par>
                          <p:cTn id="148" fill="hold">
                            <p:stCondLst>
                              <p:cond delay="0"/>
                            </p:stCondLst>
                            <p:childTnLst>
                              <p:par>
                                <p:cTn id="149" presetID="4" presetClass="entr" presetSubtype="16" fill="hold" grpId="0" nodeType="clickEffect">
                                  <p:stCondLst>
                                    <p:cond delay="0"/>
                                  </p:stCondLst>
                                  <p:childTnLst>
                                    <p:set>
                                      <p:cBhvr>
                                        <p:cTn id="150" dur="1" fill="hold">
                                          <p:stCondLst>
                                            <p:cond delay="0"/>
                                          </p:stCondLst>
                                        </p:cTn>
                                        <p:tgtEl>
                                          <p:spTgt spid="68"/>
                                        </p:tgtEl>
                                        <p:attrNameLst>
                                          <p:attrName>style.visibility</p:attrName>
                                        </p:attrNameLst>
                                      </p:cBhvr>
                                      <p:to>
                                        <p:strVal val="visible"/>
                                      </p:to>
                                    </p:set>
                                    <p:animEffect transition="in" filter="box(in)">
                                      <p:cBhvr>
                                        <p:cTn id="151" dur="500"/>
                                        <p:tgtEl>
                                          <p:spTgt spid="68"/>
                                        </p:tgtEl>
                                      </p:cBhvr>
                                    </p:animEffect>
                                  </p:childTnLst>
                                </p:cTn>
                              </p:par>
                            </p:childTnLst>
                          </p:cTn>
                        </p:par>
                      </p:childTnLst>
                    </p:cTn>
                  </p:par>
                  <p:par>
                    <p:cTn id="152" fill="hold">
                      <p:stCondLst>
                        <p:cond delay="indefinite"/>
                      </p:stCondLst>
                      <p:childTnLst>
                        <p:par>
                          <p:cTn id="153" fill="hold">
                            <p:stCondLst>
                              <p:cond delay="0"/>
                            </p:stCondLst>
                            <p:childTnLst>
                              <p:par>
                                <p:cTn id="154" presetID="36" presetClass="emph" presetSubtype="0" fill="hold" grpId="1" nodeType="clickEffect">
                                  <p:stCondLst>
                                    <p:cond delay="0"/>
                                  </p:stCondLst>
                                  <p:iterate type="lt">
                                    <p:tmPct val="10000"/>
                                  </p:iterate>
                                  <p:childTnLst>
                                    <p:animScale>
                                      <p:cBhvr>
                                        <p:cTn id="155" dur="250" autoRev="1" fill="hold">
                                          <p:stCondLst>
                                            <p:cond delay="0"/>
                                          </p:stCondLst>
                                        </p:cTn>
                                        <p:tgtEl>
                                          <p:spTgt spid="63"/>
                                        </p:tgtEl>
                                      </p:cBhvr>
                                      <p:to x="80000" y="100000"/>
                                    </p:animScale>
                                    <p:anim by="(#ppt_w*0.10)" calcmode="lin" valueType="num">
                                      <p:cBhvr>
                                        <p:cTn id="156" dur="250" autoRev="1" fill="hold">
                                          <p:stCondLst>
                                            <p:cond delay="0"/>
                                          </p:stCondLst>
                                        </p:cTn>
                                        <p:tgtEl>
                                          <p:spTgt spid="63"/>
                                        </p:tgtEl>
                                        <p:attrNameLst>
                                          <p:attrName>ppt_x</p:attrName>
                                        </p:attrNameLst>
                                      </p:cBhvr>
                                    </p:anim>
                                    <p:anim by="(-#ppt_w*0.10)" calcmode="lin" valueType="num">
                                      <p:cBhvr>
                                        <p:cTn id="157" dur="250" autoRev="1" fill="hold">
                                          <p:stCondLst>
                                            <p:cond delay="0"/>
                                          </p:stCondLst>
                                        </p:cTn>
                                        <p:tgtEl>
                                          <p:spTgt spid="63"/>
                                        </p:tgtEl>
                                        <p:attrNameLst>
                                          <p:attrName>ppt_y</p:attrName>
                                        </p:attrNameLst>
                                      </p:cBhvr>
                                    </p:anim>
                                    <p:animRot by="-480000">
                                      <p:cBhvr>
                                        <p:cTn id="158" dur="250" autoRev="1" fill="hold">
                                          <p:stCondLst>
                                            <p:cond delay="0"/>
                                          </p:stCondLst>
                                        </p:cTn>
                                        <p:tgtEl>
                                          <p:spTgt spid="63"/>
                                        </p:tgtEl>
                                        <p:attrNameLst>
                                          <p:attrName>r</p:attrName>
                                        </p:attrNameLst>
                                      </p:cBhvr>
                                    </p:animRot>
                                  </p:childTnLst>
                                </p:cTn>
                              </p:par>
                            </p:childTnLst>
                          </p:cTn>
                        </p:par>
                      </p:childTnLst>
                    </p:cTn>
                  </p:par>
                  <p:par>
                    <p:cTn id="159" fill="hold">
                      <p:stCondLst>
                        <p:cond delay="indefinite"/>
                      </p:stCondLst>
                      <p:childTnLst>
                        <p:par>
                          <p:cTn id="160" fill="hold">
                            <p:stCondLst>
                              <p:cond delay="0"/>
                            </p:stCondLst>
                            <p:childTnLst>
                              <p:par>
                                <p:cTn id="161" presetID="32" presetClass="emph" presetSubtype="0" fill="hold" nodeType="clickEffect">
                                  <p:stCondLst>
                                    <p:cond delay="0"/>
                                  </p:stCondLst>
                                  <p:childTnLst>
                                    <p:animClr clrSpc="rgb" dir="cw">
                                      <p:cBhvr override="childStyle">
                                        <p:cTn id="162" dur="100" fill="hold"/>
                                        <p:tgtEl>
                                          <p:spTgt spid="4"/>
                                        </p:tgtEl>
                                        <p:attrNameLst>
                                          <p:attrName>style.color</p:attrName>
                                        </p:attrNameLst>
                                      </p:cBhvr>
                                      <p:to>
                                        <a:schemeClr val="accent2"/>
                                      </p:to>
                                    </p:animClr>
                                    <p:animClr clrSpc="rgb" dir="cw">
                                      <p:cBhvr>
                                        <p:cTn id="163" dur="100" fill="hold"/>
                                        <p:tgtEl>
                                          <p:spTgt spid="4"/>
                                        </p:tgtEl>
                                        <p:attrNameLst>
                                          <p:attrName>fillcolor</p:attrName>
                                        </p:attrNameLst>
                                      </p:cBhvr>
                                      <p:to>
                                        <a:schemeClr val="accent2"/>
                                      </p:to>
                                    </p:animClr>
                                    <p:set>
                                      <p:cBhvr>
                                        <p:cTn id="164" dur="100" fill="hold"/>
                                        <p:tgtEl>
                                          <p:spTgt spid="4"/>
                                        </p:tgtEl>
                                        <p:attrNameLst>
                                          <p:attrName>fill.type</p:attrName>
                                        </p:attrNameLst>
                                      </p:cBhvr>
                                      <p:to>
                                        <p:strVal val="solid"/>
                                      </p:to>
                                    </p:set>
                                    <p:set>
                                      <p:cBhvr>
                                        <p:cTn id="165" dur="100" fill="hold"/>
                                        <p:tgtEl>
                                          <p:spTgt spid="4"/>
                                        </p:tgtEl>
                                        <p:attrNameLst>
                                          <p:attrName>fill.on</p:attrName>
                                        </p:attrNameLst>
                                      </p:cBhvr>
                                      <p:to>
                                        <p:strVal val="true"/>
                                      </p:to>
                                    </p:set>
                                    <p:animRot by="120000">
                                      <p:cBhvr>
                                        <p:cTn id="166" dur="100" fill="hold">
                                          <p:stCondLst>
                                            <p:cond delay="0"/>
                                          </p:stCondLst>
                                        </p:cTn>
                                        <p:tgtEl>
                                          <p:spTgt spid="4"/>
                                        </p:tgtEl>
                                        <p:attrNameLst>
                                          <p:attrName>r</p:attrName>
                                        </p:attrNameLst>
                                      </p:cBhvr>
                                    </p:animRot>
                                    <p:animRot by="-240000">
                                      <p:cBhvr>
                                        <p:cTn id="167" dur="200" fill="hold">
                                          <p:stCondLst>
                                            <p:cond delay="200"/>
                                          </p:stCondLst>
                                        </p:cTn>
                                        <p:tgtEl>
                                          <p:spTgt spid="4"/>
                                        </p:tgtEl>
                                        <p:attrNameLst>
                                          <p:attrName>r</p:attrName>
                                        </p:attrNameLst>
                                      </p:cBhvr>
                                    </p:animRot>
                                    <p:animRot by="240000">
                                      <p:cBhvr>
                                        <p:cTn id="168" dur="200" fill="hold">
                                          <p:stCondLst>
                                            <p:cond delay="400"/>
                                          </p:stCondLst>
                                        </p:cTn>
                                        <p:tgtEl>
                                          <p:spTgt spid="4"/>
                                        </p:tgtEl>
                                        <p:attrNameLst>
                                          <p:attrName>r</p:attrName>
                                        </p:attrNameLst>
                                      </p:cBhvr>
                                    </p:animRot>
                                    <p:animRot by="-240000">
                                      <p:cBhvr>
                                        <p:cTn id="169" dur="200" fill="hold">
                                          <p:stCondLst>
                                            <p:cond delay="600"/>
                                          </p:stCondLst>
                                        </p:cTn>
                                        <p:tgtEl>
                                          <p:spTgt spid="4"/>
                                        </p:tgtEl>
                                        <p:attrNameLst>
                                          <p:attrName>r</p:attrName>
                                        </p:attrNameLst>
                                      </p:cBhvr>
                                    </p:animRot>
                                    <p:animRot by="120000">
                                      <p:cBhvr>
                                        <p:cTn id="170" dur="200" fill="hold">
                                          <p:stCondLst>
                                            <p:cond delay="800"/>
                                          </p:stCondLst>
                                        </p:cTn>
                                        <p:tgtEl>
                                          <p:spTgt spid="4"/>
                                        </p:tgtEl>
                                        <p:attrNameLst>
                                          <p:attrName>r</p:attrName>
                                        </p:attrNameLst>
                                      </p:cBhvr>
                                    </p:animRot>
                                  </p:childTnLst>
                                </p:cTn>
                              </p:par>
                            </p:childTnLst>
                          </p:cTn>
                        </p:par>
                      </p:childTnLst>
                    </p:cTn>
                  </p:par>
                  <p:par>
                    <p:cTn id="171" fill="hold">
                      <p:stCondLst>
                        <p:cond delay="indefinite"/>
                      </p:stCondLst>
                      <p:childTnLst>
                        <p:par>
                          <p:cTn id="172" fill="hold">
                            <p:stCondLst>
                              <p:cond delay="0"/>
                            </p:stCondLst>
                            <p:childTnLst>
                              <p:par>
                                <p:cTn id="173" presetID="4" presetClass="entr" presetSubtype="16" fill="hold" nodeType="clickEffect">
                                  <p:stCondLst>
                                    <p:cond delay="0"/>
                                  </p:stCondLst>
                                  <p:childTnLst>
                                    <p:set>
                                      <p:cBhvr>
                                        <p:cTn id="174" dur="1" fill="hold">
                                          <p:stCondLst>
                                            <p:cond delay="0"/>
                                          </p:stCondLst>
                                        </p:cTn>
                                        <p:tgtEl>
                                          <p:spTgt spid="9"/>
                                        </p:tgtEl>
                                        <p:attrNameLst>
                                          <p:attrName>style.visibility</p:attrName>
                                        </p:attrNameLst>
                                      </p:cBhvr>
                                      <p:to>
                                        <p:strVal val="visible"/>
                                      </p:to>
                                    </p:set>
                                    <p:animEffect transition="in" filter="box(in)">
                                      <p:cBhvr>
                                        <p:cTn id="175" dur="500"/>
                                        <p:tgtEl>
                                          <p:spTgt spid="9"/>
                                        </p:tgtEl>
                                      </p:cBhvr>
                                    </p:animEffect>
                                  </p:childTnLst>
                                </p:cTn>
                              </p:par>
                              <p:par>
                                <p:cTn id="176" presetID="4" presetClass="entr" presetSubtype="16" fill="hold" nodeType="withEffect">
                                  <p:stCondLst>
                                    <p:cond delay="0"/>
                                  </p:stCondLst>
                                  <p:childTnLst>
                                    <p:set>
                                      <p:cBhvr>
                                        <p:cTn id="177" dur="1" fill="hold">
                                          <p:stCondLst>
                                            <p:cond delay="0"/>
                                          </p:stCondLst>
                                        </p:cTn>
                                        <p:tgtEl>
                                          <p:spTgt spid="8"/>
                                        </p:tgtEl>
                                        <p:attrNameLst>
                                          <p:attrName>style.visibility</p:attrName>
                                        </p:attrNameLst>
                                      </p:cBhvr>
                                      <p:to>
                                        <p:strVal val="visible"/>
                                      </p:to>
                                    </p:set>
                                    <p:animEffect transition="in" filter="box(in)">
                                      <p:cBhvr>
                                        <p:cTn id="178" dur="500"/>
                                        <p:tgtEl>
                                          <p:spTgt spid="8"/>
                                        </p:tgtEl>
                                      </p:cBhvr>
                                    </p:animEffect>
                                  </p:childTnLst>
                                </p:cTn>
                              </p:par>
                            </p:childTnLst>
                          </p:cTn>
                        </p:par>
                      </p:childTnLst>
                    </p:cTn>
                  </p:par>
                  <p:par>
                    <p:cTn id="179" fill="hold">
                      <p:stCondLst>
                        <p:cond delay="indefinite"/>
                      </p:stCondLst>
                      <p:childTnLst>
                        <p:par>
                          <p:cTn id="180" fill="hold">
                            <p:stCondLst>
                              <p:cond delay="0"/>
                            </p:stCondLst>
                            <p:childTnLst>
                              <p:par>
                                <p:cTn id="181" presetID="4" presetClass="entr" presetSubtype="16" fill="hold" grpId="0" nodeType="clickEffect">
                                  <p:stCondLst>
                                    <p:cond delay="0"/>
                                  </p:stCondLst>
                                  <p:iterate type="lt">
                                    <p:tmPct val="0"/>
                                  </p:iterate>
                                  <p:childTnLst>
                                    <p:set>
                                      <p:cBhvr>
                                        <p:cTn id="182" dur="1" fill="hold">
                                          <p:stCondLst>
                                            <p:cond delay="0"/>
                                          </p:stCondLst>
                                        </p:cTn>
                                        <p:tgtEl>
                                          <p:spTgt spid="59"/>
                                        </p:tgtEl>
                                        <p:attrNameLst>
                                          <p:attrName>style.visibility</p:attrName>
                                        </p:attrNameLst>
                                      </p:cBhvr>
                                      <p:to>
                                        <p:strVal val="visible"/>
                                      </p:to>
                                    </p:set>
                                    <p:animEffect transition="in" filter="box(in)">
                                      <p:cBhvr>
                                        <p:cTn id="183" dur="500"/>
                                        <p:tgtEl>
                                          <p:spTgt spid="59"/>
                                        </p:tgtEl>
                                      </p:cBhvr>
                                    </p:animEffect>
                                  </p:childTnLst>
                                </p:cTn>
                              </p:par>
                              <p:par>
                                <p:cTn id="184" presetID="4" presetClass="entr" presetSubtype="16" fill="hold" grpId="0" nodeType="withEffect">
                                  <p:stCondLst>
                                    <p:cond delay="0"/>
                                  </p:stCondLst>
                                  <p:childTnLst>
                                    <p:set>
                                      <p:cBhvr>
                                        <p:cTn id="185" dur="1" fill="hold">
                                          <p:stCondLst>
                                            <p:cond delay="0"/>
                                          </p:stCondLst>
                                        </p:cTn>
                                        <p:tgtEl>
                                          <p:spTgt spid="70"/>
                                        </p:tgtEl>
                                        <p:attrNameLst>
                                          <p:attrName>style.visibility</p:attrName>
                                        </p:attrNameLst>
                                      </p:cBhvr>
                                      <p:to>
                                        <p:strVal val="visible"/>
                                      </p:to>
                                    </p:set>
                                    <p:animEffect transition="in" filter="box(in)">
                                      <p:cBhvr>
                                        <p:cTn id="186" dur="500"/>
                                        <p:tgtEl>
                                          <p:spTgt spid="70"/>
                                        </p:tgtEl>
                                      </p:cBhvr>
                                    </p:animEffect>
                                  </p:childTnLst>
                                </p:cTn>
                              </p:par>
                            </p:childTnLst>
                          </p:cTn>
                        </p:par>
                      </p:childTnLst>
                    </p:cTn>
                  </p:par>
                  <p:par>
                    <p:cTn id="187" fill="hold">
                      <p:stCondLst>
                        <p:cond delay="indefinite"/>
                      </p:stCondLst>
                      <p:childTnLst>
                        <p:par>
                          <p:cTn id="188" fill="hold">
                            <p:stCondLst>
                              <p:cond delay="0"/>
                            </p:stCondLst>
                            <p:childTnLst>
                              <p:par>
                                <p:cTn id="189" presetID="4" presetClass="entr" presetSubtype="16" fill="hold" grpId="0" nodeType="clickEffect">
                                  <p:stCondLst>
                                    <p:cond delay="0"/>
                                  </p:stCondLst>
                                  <p:childTnLst>
                                    <p:set>
                                      <p:cBhvr>
                                        <p:cTn id="190" dur="1" fill="hold">
                                          <p:stCondLst>
                                            <p:cond delay="0"/>
                                          </p:stCondLst>
                                        </p:cTn>
                                        <p:tgtEl>
                                          <p:spTgt spid="61"/>
                                        </p:tgtEl>
                                        <p:attrNameLst>
                                          <p:attrName>style.visibility</p:attrName>
                                        </p:attrNameLst>
                                      </p:cBhvr>
                                      <p:to>
                                        <p:strVal val="visible"/>
                                      </p:to>
                                    </p:set>
                                    <p:animEffect transition="in" filter="box(in)">
                                      <p:cBhvr>
                                        <p:cTn id="191" dur="500"/>
                                        <p:tgtEl>
                                          <p:spTgt spid="61"/>
                                        </p:tgtEl>
                                      </p:cBhvr>
                                    </p:animEffect>
                                  </p:childTnLst>
                                </p:cTn>
                              </p:par>
                            </p:childTnLst>
                          </p:cTn>
                        </p:par>
                      </p:childTnLst>
                    </p:cTn>
                  </p:par>
                  <p:par>
                    <p:cTn id="192" fill="hold">
                      <p:stCondLst>
                        <p:cond delay="indefinite"/>
                      </p:stCondLst>
                      <p:childTnLst>
                        <p:par>
                          <p:cTn id="193" fill="hold">
                            <p:stCondLst>
                              <p:cond delay="0"/>
                            </p:stCondLst>
                            <p:childTnLst>
                              <p:par>
                                <p:cTn id="194" presetID="36" presetClass="emph" presetSubtype="0" fill="hold" grpId="1" nodeType="clickEffect">
                                  <p:stCondLst>
                                    <p:cond delay="0"/>
                                  </p:stCondLst>
                                  <p:iterate type="lt">
                                    <p:tmPct val="10000"/>
                                  </p:iterate>
                                  <p:childTnLst>
                                    <p:animScale>
                                      <p:cBhvr>
                                        <p:cTn id="195" dur="250" autoRev="1" fill="hold">
                                          <p:stCondLst>
                                            <p:cond delay="0"/>
                                          </p:stCondLst>
                                        </p:cTn>
                                        <p:tgtEl>
                                          <p:spTgt spid="59"/>
                                        </p:tgtEl>
                                      </p:cBhvr>
                                      <p:to x="80000" y="100000"/>
                                    </p:animScale>
                                    <p:anim by="(#ppt_w*0.10)" calcmode="lin" valueType="num">
                                      <p:cBhvr>
                                        <p:cTn id="196" dur="250" autoRev="1" fill="hold">
                                          <p:stCondLst>
                                            <p:cond delay="0"/>
                                          </p:stCondLst>
                                        </p:cTn>
                                        <p:tgtEl>
                                          <p:spTgt spid="59"/>
                                        </p:tgtEl>
                                        <p:attrNameLst>
                                          <p:attrName>ppt_x</p:attrName>
                                        </p:attrNameLst>
                                      </p:cBhvr>
                                    </p:anim>
                                    <p:anim by="(-#ppt_w*0.10)" calcmode="lin" valueType="num">
                                      <p:cBhvr>
                                        <p:cTn id="197" dur="250" autoRev="1" fill="hold">
                                          <p:stCondLst>
                                            <p:cond delay="0"/>
                                          </p:stCondLst>
                                        </p:cTn>
                                        <p:tgtEl>
                                          <p:spTgt spid="59"/>
                                        </p:tgtEl>
                                        <p:attrNameLst>
                                          <p:attrName>ppt_y</p:attrName>
                                        </p:attrNameLst>
                                      </p:cBhvr>
                                    </p:anim>
                                    <p:animRot by="-480000">
                                      <p:cBhvr>
                                        <p:cTn id="198" dur="250" autoRev="1" fill="hold">
                                          <p:stCondLst>
                                            <p:cond delay="0"/>
                                          </p:stCondLst>
                                        </p:cTn>
                                        <p:tgtEl>
                                          <p:spTgt spid="59"/>
                                        </p:tgtEl>
                                        <p:attrNameLst>
                                          <p:attrName>r</p:attrName>
                                        </p:attrNameLst>
                                      </p:cBhvr>
                                    </p:animRot>
                                  </p:childTnLst>
                                </p:cTn>
                              </p:par>
                            </p:childTnLst>
                          </p:cTn>
                        </p:par>
                      </p:childTnLst>
                    </p:cTn>
                  </p:par>
                  <p:par>
                    <p:cTn id="199" fill="hold">
                      <p:stCondLst>
                        <p:cond delay="indefinite"/>
                      </p:stCondLst>
                      <p:childTnLst>
                        <p:par>
                          <p:cTn id="200" fill="hold">
                            <p:stCondLst>
                              <p:cond delay="0"/>
                            </p:stCondLst>
                            <p:childTnLst>
                              <p:par>
                                <p:cTn id="201" presetID="42" presetClass="path" presetSubtype="0" accel="50000" decel="50000" fill="hold" nodeType="clickEffect">
                                  <p:stCondLst>
                                    <p:cond delay="0"/>
                                  </p:stCondLst>
                                  <p:childTnLst>
                                    <p:animMotion origin="layout" path="M -0.00364 -0.02151 L -0.00382 0.08372 " pathEditMode="relative" rAng="0" ptsTypes="AA">
                                      <p:cBhvr>
                                        <p:cTn id="202" dur="1000" fill="hold"/>
                                        <p:tgtEl>
                                          <p:spTgt spid="8"/>
                                        </p:tgtEl>
                                        <p:attrNameLst>
                                          <p:attrName>ppt_x</p:attrName>
                                          <p:attrName>ppt_y</p:attrName>
                                        </p:attrNameLst>
                                      </p:cBhvr>
                                      <p:rCtr x="0" y="52"/>
                                    </p:animMotion>
                                  </p:childTnLst>
                                </p:cTn>
                              </p:par>
                            </p:childTnLst>
                          </p:cTn>
                        </p:par>
                      </p:childTnLst>
                    </p:cTn>
                  </p:par>
                  <p:par>
                    <p:cTn id="203" fill="hold">
                      <p:stCondLst>
                        <p:cond delay="indefinite"/>
                      </p:stCondLst>
                      <p:childTnLst>
                        <p:par>
                          <p:cTn id="204" fill="hold">
                            <p:stCondLst>
                              <p:cond delay="0"/>
                            </p:stCondLst>
                            <p:childTnLst>
                              <p:par>
                                <p:cTn id="205" presetID="4" presetClass="entr" presetSubtype="16" fill="hold" nodeType="clickEffect">
                                  <p:stCondLst>
                                    <p:cond delay="0"/>
                                  </p:stCondLst>
                                  <p:childTnLst>
                                    <p:set>
                                      <p:cBhvr>
                                        <p:cTn id="206" dur="1" fill="hold">
                                          <p:stCondLst>
                                            <p:cond delay="0"/>
                                          </p:stCondLst>
                                        </p:cTn>
                                        <p:tgtEl>
                                          <p:spTgt spid="10"/>
                                        </p:tgtEl>
                                        <p:attrNameLst>
                                          <p:attrName>style.visibility</p:attrName>
                                        </p:attrNameLst>
                                      </p:cBhvr>
                                      <p:to>
                                        <p:strVal val="visible"/>
                                      </p:to>
                                    </p:set>
                                    <p:animEffect transition="in" filter="box(in)">
                                      <p:cBhvr>
                                        <p:cTn id="207" dur="500"/>
                                        <p:tgtEl>
                                          <p:spTgt spid="10"/>
                                        </p:tgtEl>
                                      </p:cBhvr>
                                    </p:animEffect>
                                  </p:childTnLst>
                                </p:cTn>
                              </p:par>
                            </p:childTnLst>
                          </p:cTn>
                        </p:par>
                      </p:childTnLst>
                    </p:cTn>
                  </p:par>
                  <p:par>
                    <p:cTn id="208" fill="hold">
                      <p:stCondLst>
                        <p:cond delay="indefinite"/>
                      </p:stCondLst>
                      <p:childTnLst>
                        <p:par>
                          <p:cTn id="209" fill="hold">
                            <p:stCondLst>
                              <p:cond delay="0"/>
                            </p:stCondLst>
                            <p:childTnLst>
                              <p:par>
                                <p:cTn id="210" presetID="26" presetClass="entr" presetSubtype="0" fill="hold" grpId="0" nodeType="clickEffect">
                                  <p:stCondLst>
                                    <p:cond delay="0"/>
                                  </p:stCondLst>
                                  <p:childTnLst>
                                    <p:set>
                                      <p:cBhvr>
                                        <p:cTn id="211" dur="1" fill="hold">
                                          <p:stCondLst>
                                            <p:cond delay="0"/>
                                          </p:stCondLst>
                                        </p:cTn>
                                        <p:tgtEl>
                                          <p:spTgt spid="7"/>
                                        </p:tgtEl>
                                        <p:attrNameLst>
                                          <p:attrName>style.visibility</p:attrName>
                                        </p:attrNameLst>
                                      </p:cBhvr>
                                      <p:to>
                                        <p:strVal val="visible"/>
                                      </p:to>
                                    </p:set>
                                    <p:animEffect transition="in" filter="wipe(down)">
                                      <p:cBhvr>
                                        <p:cTn id="212" dur="290">
                                          <p:stCondLst>
                                            <p:cond delay="0"/>
                                          </p:stCondLst>
                                        </p:cTn>
                                        <p:tgtEl>
                                          <p:spTgt spid="7"/>
                                        </p:tgtEl>
                                      </p:cBhvr>
                                    </p:animEffect>
                                    <p:anim calcmode="lin" valueType="num">
                                      <p:cBhvr>
                                        <p:cTn id="213"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4"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5"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16"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17"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18" dur="13">
                                          <p:stCondLst>
                                            <p:cond delay="325"/>
                                          </p:stCondLst>
                                        </p:cTn>
                                        <p:tgtEl>
                                          <p:spTgt spid="7"/>
                                        </p:tgtEl>
                                      </p:cBhvr>
                                      <p:to x="100000" y="60000"/>
                                    </p:animScale>
                                    <p:animScale>
                                      <p:cBhvr>
                                        <p:cTn id="219" dur="83" decel="50000">
                                          <p:stCondLst>
                                            <p:cond delay="338"/>
                                          </p:stCondLst>
                                        </p:cTn>
                                        <p:tgtEl>
                                          <p:spTgt spid="7"/>
                                        </p:tgtEl>
                                      </p:cBhvr>
                                      <p:to x="100000" y="100000"/>
                                    </p:animScale>
                                    <p:animScale>
                                      <p:cBhvr>
                                        <p:cTn id="220" dur="13">
                                          <p:stCondLst>
                                            <p:cond delay="656"/>
                                          </p:stCondLst>
                                        </p:cTn>
                                        <p:tgtEl>
                                          <p:spTgt spid="7"/>
                                        </p:tgtEl>
                                      </p:cBhvr>
                                      <p:to x="100000" y="80000"/>
                                    </p:animScale>
                                    <p:animScale>
                                      <p:cBhvr>
                                        <p:cTn id="221" dur="83" decel="50000">
                                          <p:stCondLst>
                                            <p:cond delay="669"/>
                                          </p:stCondLst>
                                        </p:cTn>
                                        <p:tgtEl>
                                          <p:spTgt spid="7"/>
                                        </p:tgtEl>
                                      </p:cBhvr>
                                      <p:to x="100000" y="100000"/>
                                    </p:animScale>
                                    <p:animScale>
                                      <p:cBhvr>
                                        <p:cTn id="222" dur="13">
                                          <p:stCondLst>
                                            <p:cond delay="821"/>
                                          </p:stCondLst>
                                        </p:cTn>
                                        <p:tgtEl>
                                          <p:spTgt spid="7"/>
                                        </p:tgtEl>
                                      </p:cBhvr>
                                      <p:to x="100000" y="90000"/>
                                    </p:animScale>
                                    <p:animScale>
                                      <p:cBhvr>
                                        <p:cTn id="223" dur="83" decel="50000">
                                          <p:stCondLst>
                                            <p:cond delay="834"/>
                                          </p:stCondLst>
                                        </p:cTn>
                                        <p:tgtEl>
                                          <p:spTgt spid="7"/>
                                        </p:tgtEl>
                                      </p:cBhvr>
                                      <p:to x="100000" y="100000"/>
                                    </p:animScale>
                                    <p:animScale>
                                      <p:cBhvr>
                                        <p:cTn id="224" dur="13">
                                          <p:stCondLst>
                                            <p:cond delay="904"/>
                                          </p:stCondLst>
                                        </p:cTn>
                                        <p:tgtEl>
                                          <p:spTgt spid="7"/>
                                        </p:tgtEl>
                                      </p:cBhvr>
                                      <p:to x="100000" y="95000"/>
                                    </p:animScale>
                                    <p:animScale>
                                      <p:cBhvr>
                                        <p:cTn id="225" dur="83" decel="50000">
                                          <p:stCondLst>
                                            <p:cond delay="917"/>
                                          </p:stCondLst>
                                        </p:cTn>
                                        <p:tgtEl>
                                          <p:spTgt spid="7"/>
                                        </p:tgtEl>
                                      </p:cBhvr>
                                      <p:to x="100000" y="100000"/>
                                    </p:animScale>
                                  </p:childTnLst>
                                </p:cTn>
                              </p:par>
                            </p:childTnLst>
                          </p:cTn>
                        </p:par>
                      </p:childTnLst>
                    </p:cTn>
                  </p:par>
                  <p:par>
                    <p:cTn id="226" fill="hold">
                      <p:stCondLst>
                        <p:cond delay="indefinite"/>
                      </p:stCondLst>
                      <p:childTnLst>
                        <p:par>
                          <p:cTn id="227" fill="hold">
                            <p:stCondLst>
                              <p:cond delay="0"/>
                            </p:stCondLst>
                            <p:childTnLst>
                              <p:par>
                                <p:cTn id="228" presetID="4" presetClass="entr" presetSubtype="16" fill="hold" grpId="0" nodeType="clickEffect">
                                  <p:stCondLst>
                                    <p:cond delay="0"/>
                                  </p:stCondLst>
                                  <p:childTnLst>
                                    <p:set>
                                      <p:cBhvr>
                                        <p:cTn id="229" dur="1" fill="hold">
                                          <p:stCondLst>
                                            <p:cond delay="0"/>
                                          </p:stCondLst>
                                        </p:cTn>
                                        <p:tgtEl>
                                          <p:spTgt spid="62"/>
                                        </p:tgtEl>
                                        <p:attrNameLst>
                                          <p:attrName>style.visibility</p:attrName>
                                        </p:attrNameLst>
                                      </p:cBhvr>
                                      <p:to>
                                        <p:strVal val="visible"/>
                                      </p:to>
                                    </p:set>
                                    <p:animEffect transition="in" filter="box(in)">
                                      <p:cBhvr>
                                        <p:cTn id="230" dur="500"/>
                                        <p:tgtEl>
                                          <p:spTgt spid="62"/>
                                        </p:tgtEl>
                                      </p:cBhvr>
                                    </p:animEffect>
                                  </p:childTnLst>
                                </p:cTn>
                              </p:par>
                            </p:childTnLst>
                          </p:cTn>
                        </p:par>
                      </p:childTnLst>
                    </p:cTn>
                  </p:par>
                  <p:par>
                    <p:cTn id="231" fill="hold">
                      <p:stCondLst>
                        <p:cond delay="indefinite"/>
                      </p:stCondLst>
                      <p:childTnLst>
                        <p:par>
                          <p:cTn id="232" fill="hold">
                            <p:stCondLst>
                              <p:cond delay="0"/>
                            </p:stCondLst>
                            <p:childTnLst>
                              <p:par>
                                <p:cTn id="233" presetID="4" presetClass="entr" presetSubtype="16" fill="hold" grpId="0" nodeType="clickEffect">
                                  <p:stCondLst>
                                    <p:cond delay="0"/>
                                  </p:stCondLst>
                                  <p:childTnLst>
                                    <p:set>
                                      <p:cBhvr>
                                        <p:cTn id="234" dur="1" fill="hold">
                                          <p:stCondLst>
                                            <p:cond delay="0"/>
                                          </p:stCondLst>
                                        </p:cTn>
                                        <p:tgtEl>
                                          <p:spTgt spid="65"/>
                                        </p:tgtEl>
                                        <p:attrNameLst>
                                          <p:attrName>style.visibility</p:attrName>
                                        </p:attrNameLst>
                                      </p:cBhvr>
                                      <p:to>
                                        <p:strVal val="visible"/>
                                      </p:to>
                                    </p:set>
                                    <p:animEffect transition="in" filter="box(in)">
                                      <p:cBhvr>
                                        <p:cTn id="235" dur="500"/>
                                        <p:tgtEl>
                                          <p:spTgt spid="65"/>
                                        </p:tgtEl>
                                      </p:cBhvr>
                                    </p:animEffect>
                                  </p:childTnLst>
                                </p:cTn>
                              </p:par>
                              <p:par>
                                <p:cTn id="236" presetID="4" presetClass="entr" presetSubtype="16" fill="hold" grpId="0" nodeType="withEffect">
                                  <p:stCondLst>
                                    <p:cond delay="0"/>
                                  </p:stCondLst>
                                  <p:childTnLst>
                                    <p:set>
                                      <p:cBhvr>
                                        <p:cTn id="237" dur="1" fill="hold">
                                          <p:stCondLst>
                                            <p:cond delay="0"/>
                                          </p:stCondLst>
                                        </p:cTn>
                                        <p:tgtEl>
                                          <p:spTgt spid="66"/>
                                        </p:tgtEl>
                                        <p:attrNameLst>
                                          <p:attrName>style.visibility</p:attrName>
                                        </p:attrNameLst>
                                      </p:cBhvr>
                                      <p:to>
                                        <p:strVal val="visible"/>
                                      </p:to>
                                    </p:set>
                                    <p:animEffect transition="in" filter="box(in)">
                                      <p:cBhvr>
                                        <p:cTn id="238" dur="500"/>
                                        <p:tgtEl>
                                          <p:spTgt spid="66"/>
                                        </p:tgtEl>
                                      </p:cBhvr>
                                    </p:animEffect>
                                  </p:childTnLst>
                                </p:cTn>
                              </p:par>
                            </p:childTnLst>
                          </p:cTn>
                        </p:par>
                      </p:childTnLst>
                    </p:cTn>
                  </p:par>
                  <p:par>
                    <p:cTn id="239" fill="hold">
                      <p:stCondLst>
                        <p:cond delay="indefinite"/>
                      </p:stCondLst>
                      <p:childTnLst>
                        <p:par>
                          <p:cTn id="240" fill="hold">
                            <p:stCondLst>
                              <p:cond delay="0"/>
                            </p:stCondLst>
                            <p:childTnLst>
                              <p:par>
                                <p:cTn id="241" presetID="4" presetClass="entr" presetSubtype="16" fill="hold" grpId="0" nodeType="clickEffect">
                                  <p:stCondLst>
                                    <p:cond delay="0"/>
                                  </p:stCondLst>
                                  <p:childTnLst>
                                    <p:set>
                                      <p:cBhvr>
                                        <p:cTn id="242" dur="1" fill="hold">
                                          <p:stCondLst>
                                            <p:cond delay="0"/>
                                          </p:stCondLst>
                                        </p:cTn>
                                        <p:tgtEl>
                                          <p:spTgt spid="27"/>
                                        </p:tgtEl>
                                        <p:attrNameLst>
                                          <p:attrName>style.visibility</p:attrName>
                                        </p:attrNameLst>
                                      </p:cBhvr>
                                      <p:to>
                                        <p:strVal val="visible"/>
                                      </p:to>
                                    </p:set>
                                    <p:animEffect transition="in" filter="box(in)">
                                      <p:cBhvr>
                                        <p:cTn id="243" dur="500"/>
                                        <p:tgtEl>
                                          <p:spTgt spid="27"/>
                                        </p:tgtEl>
                                      </p:cBhvr>
                                    </p:animEffect>
                                  </p:childTnLst>
                                </p:cTn>
                              </p:par>
                              <p:par>
                                <p:cTn id="244" presetID="4" presetClass="entr" presetSubtype="16" fill="hold" grpId="0" nodeType="withEffect">
                                  <p:stCondLst>
                                    <p:cond delay="0"/>
                                  </p:stCondLst>
                                  <p:childTnLst>
                                    <p:set>
                                      <p:cBhvr>
                                        <p:cTn id="245" dur="1" fill="hold">
                                          <p:stCondLst>
                                            <p:cond delay="0"/>
                                          </p:stCondLst>
                                        </p:cTn>
                                        <p:tgtEl>
                                          <p:spTgt spid="71"/>
                                        </p:tgtEl>
                                        <p:attrNameLst>
                                          <p:attrName>style.visibility</p:attrName>
                                        </p:attrNameLst>
                                      </p:cBhvr>
                                      <p:to>
                                        <p:strVal val="visible"/>
                                      </p:to>
                                    </p:set>
                                    <p:animEffect transition="in" filter="box(in)">
                                      <p:cBhvr>
                                        <p:cTn id="24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5" grpId="0" animBg="1"/>
      <p:bldP spid="16" grpId="0" animBg="1"/>
      <p:bldP spid="17" grpId="0" animBg="1"/>
      <p:bldP spid="18" grpId="0" animBg="1"/>
      <p:bldP spid="20" grpId="0" animBg="1"/>
      <p:bldP spid="21" grpId="0" animBg="1"/>
      <p:bldP spid="7" grpId="0"/>
      <p:bldP spid="59" grpId="0"/>
      <p:bldP spid="59" grpId="1"/>
      <p:bldP spid="61" grpId="0"/>
      <p:bldP spid="62" grpId="0"/>
      <p:bldP spid="63" grpId="0"/>
      <p:bldP spid="63" grpId="1"/>
      <p:bldP spid="65" grpId="0"/>
      <p:bldP spid="66" grpId="0"/>
      <p:bldP spid="68" grpId="0"/>
      <p:bldP spid="70" grpId="0"/>
      <p:bldP spid="71" grpId="0"/>
      <p:bldP spid="42" grpId="0"/>
      <p:bldP spid="44" grpId="0"/>
      <p:bldP spid="44" grpId="1"/>
      <p:bldP spid="45" grpId="0"/>
      <p:bldP spid="45" grpId="1"/>
      <p:bldP spid="46" grpId="0"/>
      <p:bldP spid="46" grpId="1"/>
      <p:bldP spid="47" grpId="0"/>
      <p:bldP spid="47" grpId="1"/>
      <p:bldP spid="48" grpId="0"/>
      <p:bldP spid="48" grpId="1"/>
      <p:bldP spid="58" grpId="0"/>
      <p:bldP spid="58" grpId="1"/>
      <p:bldP spid="60" grpId="0"/>
      <p:bldP spid="60"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071934" y="4429132"/>
            <a:ext cx="4781550" cy="2257425"/>
          </a:xfrm>
          <a:prstGeom prst="rect">
            <a:avLst/>
          </a:prstGeom>
          <a:noFill/>
          <a:ln w="9525">
            <a:noFill/>
            <a:miter lim="800000"/>
            <a:headEnd/>
            <a:tailEnd/>
          </a:ln>
          <a:effectLst/>
        </p:spPr>
      </p:pic>
      <p:sp>
        <p:nvSpPr>
          <p:cNvPr id="2" name="標題 1"/>
          <p:cNvSpPr>
            <a:spLocks noGrp="1"/>
          </p:cNvSpPr>
          <p:nvPr>
            <p:ph type="title"/>
          </p:nvPr>
        </p:nvSpPr>
        <p:spPr/>
        <p:txBody>
          <a:bodyPr/>
          <a:lstStyle/>
          <a:p>
            <a:r>
              <a:rPr lang="en-US" altLang="zh-TW" b="1" dirty="0" smtClean="0"/>
              <a:t>Case2:</a:t>
            </a:r>
            <a:r>
              <a:rPr lang="zh-TW" altLang="en-US" b="1" dirty="0" smtClean="0"/>
              <a:t> </a:t>
            </a:r>
            <a:r>
              <a:rPr lang="en-US" altLang="zh-TW" b="1" dirty="0" smtClean="0"/>
              <a:t>(2/2)</a:t>
            </a:r>
            <a:endParaRPr lang="zh-TW" altLang="en-US" b="1" dirty="0"/>
          </a:p>
        </p:txBody>
      </p:sp>
      <p:sp>
        <p:nvSpPr>
          <p:cNvPr id="3" name="內容版面配置區 2"/>
          <p:cNvSpPr>
            <a:spLocks noGrp="1"/>
          </p:cNvSpPr>
          <p:nvPr>
            <p:ph idx="1"/>
          </p:nvPr>
        </p:nvSpPr>
        <p:spPr/>
        <p:txBody>
          <a:bodyPr/>
          <a:lstStyle/>
          <a:p>
            <a:r>
              <a:rPr lang="en-US" altLang="zh-TW" dirty="0"/>
              <a:t>C[</a:t>
            </a:r>
            <a:r>
              <a:rPr lang="en-US" altLang="zh-TW" dirty="0" err="1"/>
              <a:t>i</a:t>
            </a:r>
            <a:r>
              <a:rPr lang="en-US" altLang="zh-TW" dirty="0"/>
              <a:t>] </a:t>
            </a:r>
            <a:r>
              <a:rPr lang="en-US" altLang="zh-TW" dirty="0" smtClean="0"/>
              <a:t>=</a:t>
            </a:r>
            <a:endParaRPr lang="en-US" altLang="zh-TW" u="dotDashHeavy" dirty="0">
              <a:uFill>
                <a:solidFill>
                  <a:schemeClr val="accent2">
                    <a:lumMod val="75000"/>
                  </a:schemeClr>
                </a:solidFill>
              </a:uFill>
            </a:endParaRPr>
          </a:p>
          <a:p>
            <a:pPr>
              <a:buNone/>
            </a:pPr>
            <a:r>
              <a:rPr lang="en-US" altLang="zh-TW" dirty="0" smtClean="0"/>
              <a:t>		</a:t>
            </a:r>
            <a:r>
              <a:rPr lang="zh-TW" altLang="en-US" dirty="0" smtClean="0"/>
              <a:t> </a:t>
            </a:r>
            <a:r>
              <a:rPr lang="en-US" altLang="zh-TW" dirty="0" smtClean="0"/>
              <a:t>=</a:t>
            </a:r>
            <a:endParaRPr lang="en-US" altLang="zh-TW" u="dotDashHeavy" dirty="0">
              <a:uFill>
                <a:solidFill>
                  <a:schemeClr val="accent2">
                    <a:lumMod val="75000"/>
                  </a:schemeClr>
                </a:solidFill>
              </a:uFill>
            </a:endParaRPr>
          </a:p>
          <a:p>
            <a:pPr>
              <a:buNone/>
            </a:pPr>
            <a:r>
              <a:rPr lang="en-US" altLang="zh-TW" dirty="0" smtClean="0"/>
              <a:t>		</a:t>
            </a:r>
            <a:r>
              <a:rPr lang="zh-TW" altLang="en-US" dirty="0" smtClean="0"/>
              <a:t> </a:t>
            </a:r>
            <a:r>
              <a:rPr lang="en-US" altLang="zh-TW" dirty="0" smtClean="0"/>
              <a:t>≤</a:t>
            </a:r>
            <a:endParaRPr lang="en-US" altLang="zh-TW" dirty="0"/>
          </a:p>
          <a:p>
            <a:pPr>
              <a:buNone/>
            </a:pPr>
            <a:r>
              <a:rPr lang="en-US" altLang="zh-TW" dirty="0" smtClean="0"/>
              <a:t>		</a:t>
            </a:r>
            <a:r>
              <a:rPr lang="zh-TW" altLang="en-US" dirty="0" smtClean="0"/>
              <a:t> </a:t>
            </a:r>
            <a:r>
              <a:rPr lang="pl-PL" altLang="zh-TW" dirty="0" smtClean="0"/>
              <a:t>=</a:t>
            </a:r>
            <a:endParaRPr lang="pl-PL" altLang="zh-TW" dirty="0"/>
          </a:p>
          <a:p>
            <a:pPr>
              <a:buNone/>
            </a:pPr>
            <a:r>
              <a:rPr lang="en-US" altLang="zh-TW" dirty="0" smtClean="0"/>
              <a:t>		</a:t>
            </a:r>
            <a:r>
              <a:rPr lang="zh-TW" altLang="en-US" dirty="0" smtClean="0"/>
              <a:t> </a:t>
            </a:r>
            <a:r>
              <a:rPr lang="en-US" altLang="zh-TW" dirty="0" smtClean="0"/>
              <a:t>≤                             </a:t>
            </a:r>
          </a:p>
          <a:p>
            <a:pPr>
              <a:buNone/>
            </a:pPr>
            <a:r>
              <a:rPr lang="en-US" altLang="zh-TW" dirty="0"/>
              <a:t>	</a:t>
            </a:r>
            <a:r>
              <a:rPr lang="en-US" altLang="zh-TW" dirty="0" smtClean="0"/>
              <a:t>	</a:t>
            </a:r>
            <a:r>
              <a:rPr lang="zh-TW" altLang="en-US" dirty="0" smtClean="0"/>
              <a:t> </a:t>
            </a:r>
            <a:r>
              <a:rPr lang="en-US" altLang="zh-TW" dirty="0" smtClean="0"/>
              <a:t>=</a:t>
            </a:r>
            <a:endParaRPr lang="zh-TW" altLang="en-US" dirty="0"/>
          </a:p>
        </p:txBody>
      </p:sp>
      <p:sp>
        <p:nvSpPr>
          <p:cNvPr id="8" name="矩形 7"/>
          <p:cNvSpPr/>
          <p:nvPr/>
        </p:nvSpPr>
        <p:spPr>
          <a:xfrm>
            <a:off x="5357818" y="642918"/>
            <a:ext cx="2928958" cy="584775"/>
          </a:xfrm>
          <a:prstGeom prst="rect">
            <a:avLst/>
          </a:prstGeom>
        </p:spPr>
        <p:txBody>
          <a:bodyPr wrap="square">
            <a:spAutoFit/>
          </a:bodyPr>
          <a:lstStyle/>
          <a:p>
            <a:r>
              <a:rPr lang="en-US" altLang="zh-TW" sz="3200" dirty="0" smtClean="0">
                <a:solidFill>
                  <a:srgbClr val="FF09FF"/>
                </a:solidFill>
              </a:rPr>
              <a:t>C[</a:t>
            </a:r>
            <a:r>
              <a:rPr lang="en-US" altLang="zh-TW" sz="3200" dirty="0" err="1" smtClean="0">
                <a:solidFill>
                  <a:srgbClr val="FF09FF"/>
                </a:solidFill>
              </a:rPr>
              <a:t>i</a:t>
            </a:r>
            <a:r>
              <a:rPr lang="en-US" altLang="zh-TW" sz="3200" dirty="0" smtClean="0">
                <a:solidFill>
                  <a:srgbClr val="FF09FF"/>
                </a:solidFill>
              </a:rPr>
              <a:t>‘] </a:t>
            </a:r>
            <a:r>
              <a:rPr lang="zh-TW" altLang="en-US" sz="3200" dirty="0" smtClean="0">
                <a:solidFill>
                  <a:srgbClr val="FF09FF"/>
                </a:solidFill>
              </a:rPr>
              <a:t>≤ </a:t>
            </a:r>
            <a:r>
              <a:rPr lang="en-US" altLang="zh-TW" sz="3200" dirty="0" smtClean="0">
                <a:solidFill>
                  <a:srgbClr val="FF09FF"/>
                </a:solidFill>
              </a:rPr>
              <a:t>j’ + 2k’ </a:t>
            </a:r>
            <a:endParaRPr lang="zh-TW" altLang="en-US" sz="3200" dirty="0">
              <a:solidFill>
                <a:srgbClr val="FF09FF"/>
              </a:solidFill>
            </a:endParaRPr>
          </a:p>
        </p:txBody>
      </p:sp>
      <p:grpSp>
        <p:nvGrpSpPr>
          <p:cNvPr id="4" name="群組 68"/>
          <p:cNvGrpSpPr/>
          <p:nvPr/>
        </p:nvGrpSpPr>
        <p:grpSpPr>
          <a:xfrm>
            <a:off x="7429520" y="5141924"/>
            <a:ext cx="1285884" cy="501654"/>
            <a:chOff x="7429520" y="5141924"/>
            <a:chExt cx="1285884" cy="501654"/>
          </a:xfrm>
        </p:grpSpPr>
        <p:cxnSp>
          <p:nvCxnSpPr>
            <p:cNvPr id="26" name="直線單箭頭接點 25"/>
            <p:cNvCxnSpPr/>
            <p:nvPr/>
          </p:nvCxnSpPr>
          <p:spPr>
            <a:xfrm>
              <a:off x="7429520" y="5141924"/>
              <a:ext cx="1285884" cy="1588"/>
            </a:xfrm>
            <a:prstGeom prst="straightConnector1">
              <a:avLst/>
            </a:prstGeom>
            <a:ln>
              <a:solidFill>
                <a:srgbClr val="00FF00"/>
              </a:solidFill>
              <a:headEnd type="arrow"/>
              <a:tailEnd type="arrow"/>
            </a:ln>
          </p:spPr>
          <p:style>
            <a:lnRef idx="3">
              <a:schemeClr val="accent3"/>
            </a:lnRef>
            <a:fillRef idx="0">
              <a:schemeClr val="accent3"/>
            </a:fillRef>
            <a:effectRef idx="2">
              <a:schemeClr val="accent3"/>
            </a:effectRef>
            <a:fontRef idx="minor">
              <a:schemeClr val="tx1"/>
            </a:fontRef>
          </p:style>
        </p:cxnSp>
        <p:sp>
          <p:nvSpPr>
            <p:cNvPr id="30" name="矩形 29"/>
            <p:cNvSpPr/>
            <p:nvPr/>
          </p:nvSpPr>
          <p:spPr>
            <a:xfrm>
              <a:off x="7715272" y="5181913"/>
              <a:ext cx="928695" cy="461665"/>
            </a:xfrm>
            <a:prstGeom prst="rect">
              <a:avLst/>
            </a:prstGeom>
          </p:spPr>
          <p:txBody>
            <a:bodyPr wrap="square">
              <a:spAutoFit/>
            </a:bodyPr>
            <a:lstStyle/>
            <a:p>
              <a:r>
                <a:rPr lang="en-US" altLang="zh-TW" sz="2400" i="1" dirty="0" smtClean="0">
                  <a:solidFill>
                    <a:srgbClr val="00FF00"/>
                  </a:solidFill>
                </a:rPr>
                <a:t>k − k’ </a:t>
              </a:r>
              <a:endParaRPr lang="zh-TW" altLang="en-US" sz="2400" dirty="0">
                <a:solidFill>
                  <a:srgbClr val="00FF00"/>
                </a:solidFill>
              </a:endParaRPr>
            </a:p>
          </p:txBody>
        </p:sp>
      </p:grpSp>
      <p:grpSp>
        <p:nvGrpSpPr>
          <p:cNvPr id="5" name="群組 69"/>
          <p:cNvGrpSpPr/>
          <p:nvPr/>
        </p:nvGrpSpPr>
        <p:grpSpPr>
          <a:xfrm>
            <a:off x="6286512" y="5143512"/>
            <a:ext cx="1388730" cy="461665"/>
            <a:chOff x="6286512" y="5143512"/>
            <a:chExt cx="1388730" cy="461665"/>
          </a:xfrm>
        </p:grpSpPr>
        <p:sp>
          <p:nvSpPr>
            <p:cNvPr id="32" name="矩形 31"/>
            <p:cNvSpPr/>
            <p:nvPr/>
          </p:nvSpPr>
          <p:spPr>
            <a:xfrm>
              <a:off x="6429388" y="5143512"/>
              <a:ext cx="1245854" cy="461665"/>
            </a:xfrm>
            <a:prstGeom prst="rect">
              <a:avLst/>
            </a:prstGeom>
          </p:spPr>
          <p:txBody>
            <a:bodyPr wrap="none">
              <a:spAutoFit/>
            </a:bodyPr>
            <a:lstStyle/>
            <a:p>
              <a:r>
                <a:rPr lang="pl-PL" altLang="zh-TW" sz="2400" i="1" dirty="0" smtClean="0">
                  <a:solidFill>
                    <a:srgbClr val="00FF00"/>
                  </a:solidFill>
                </a:rPr>
                <a:t>k</a:t>
              </a:r>
              <a:r>
                <a:rPr lang="en-US" altLang="zh-TW" sz="2400" i="1" dirty="0" smtClean="0">
                  <a:solidFill>
                    <a:srgbClr val="00FF00"/>
                  </a:solidFill>
                </a:rPr>
                <a:t>’</a:t>
              </a:r>
              <a:r>
                <a:rPr lang="pl-PL" altLang="zh-TW" sz="2400" i="1" dirty="0" smtClean="0">
                  <a:solidFill>
                    <a:srgbClr val="00FF00"/>
                  </a:solidFill>
                </a:rPr>
                <a:t>− m</a:t>
              </a:r>
              <a:r>
                <a:rPr lang="en-US" altLang="zh-TW" sz="2400" i="1" dirty="0" smtClean="0">
                  <a:solidFill>
                    <a:srgbClr val="00FF00"/>
                  </a:solidFill>
                </a:rPr>
                <a:t>+1</a:t>
              </a:r>
              <a:r>
                <a:rPr lang="pl-PL" altLang="zh-TW" sz="2400" i="1" dirty="0" smtClean="0">
                  <a:solidFill>
                    <a:srgbClr val="00FF00"/>
                  </a:solidFill>
                </a:rPr>
                <a:t> </a:t>
              </a:r>
              <a:endParaRPr lang="zh-TW" altLang="en-US" sz="2400" dirty="0">
                <a:solidFill>
                  <a:srgbClr val="00FF00"/>
                </a:solidFill>
              </a:endParaRPr>
            </a:p>
          </p:txBody>
        </p:sp>
        <p:cxnSp>
          <p:nvCxnSpPr>
            <p:cNvPr id="33" name="直線單箭頭接點 32"/>
            <p:cNvCxnSpPr/>
            <p:nvPr/>
          </p:nvCxnSpPr>
          <p:spPr>
            <a:xfrm>
              <a:off x="6286512" y="5143512"/>
              <a:ext cx="1214446" cy="1588"/>
            </a:xfrm>
            <a:prstGeom prst="straightConnector1">
              <a:avLst/>
            </a:prstGeom>
            <a:ln>
              <a:solidFill>
                <a:srgbClr val="00FF00"/>
              </a:solidFill>
              <a:headEnd type="arrow"/>
              <a:tailEnd type="arrow"/>
            </a:ln>
          </p:spPr>
          <p:style>
            <a:lnRef idx="3">
              <a:schemeClr val="accent3"/>
            </a:lnRef>
            <a:fillRef idx="0">
              <a:schemeClr val="accent3"/>
            </a:fillRef>
            <a:effectRef idx="2">
              <a:schemeClr val="accent3"/>
            </a:effectRef>
            <a:fontRef idx="minor">
              <a:schemeClr val="tx1"/>
            </a:fontRef>
          </p:style>
        </p:cxnSp>
      </p:grpSp>
      <p:grpSp>
        <p:nvGrpSpPr>
          <p:cNvPr id="6" name="群組 70"/>
          <p:cNvGrpSpPr/>
          <p:nvPr/>
        </p:nvGrpSpPr>
        <p:grpSpPr>
          <a:xfrm>
            <a:off x="5715009" y="5143512"/>
            <a:ext cx="785818" cy="461665"/>
            <a:chOff x="5715009" y="5143512"/>
            <a:chExt cx="785818" cy="461665"/>
          </a:xfrm>
        </p:grpSpPr>
        <p:cxnSp>
          <p:nvCxnSpPr>
            <p:cNvPr id="34" name="直線單箭頭接點 33"/>
            <p:cNvCxnSpPr/>
            <p:nvPr/>
          </p:nvCxnSpPr>
          <p:spPr>
            <a:xfrm>
              <a:off x="5786446" y="5143512"/>
              <a:ext cx="571504" cy="1588"/>
            </a:xfrm>
            <a:prstGeom prst="straightConnector1">
              <a:avLst/>
            </a:prstGeom>
            <a:ln>
              <a:solidFill>
                <a:srgbClr val="00FF00"/>
              </a:solidFill>
              <a:headEnd type="arrow"/>
              <a:tailEnd type="arrow"/>
            </a:ln>
          </p:spPr>
          <p:style>
            <a:lnRef idx="3">
              <a:schemeClr val="accent3"/>
            </a:lnRef>
            <a:fillRef idx="0">
              <a:schemeClr val="accent3"/>
            </a:fillRef>
            <a:effectRef idx="2">
              <a:schemeClr val="accent3"/>
            </a:effectRef>
            <a:fontRef idx="minor">
              <a:schemeClr val="tx1"/>
            </a:fontRef>
          </p:style>
        </p:cxnSp>
        <p:sp>
          <p:nvSpPr>
            <p:cNvPr id="35" name="矩形 34"/>
            <p:cNvSpPr/>
            <p:nvPr/>
          </p:nvSpPr>
          <p:spPr>
            <a:xfrm>
              <a:off x="5715009" y="5143512"/>
              <a:ext cx="785818" cy="461665"/>
            </a:xfrm>
            <a:prstGeom prst="rect">
              <a:avLst/>
            </a:prstGeom>
          </p:spPr>
          <p:txBody>
            <a:bodyPr wrap="square">
              <a:spAutoFit/>
            </a:bodyPr>
            <a:lstStyle/>
            <a:p>
              <a:r>
                <a:rPr lang="en-US" altLang="zh-TW" sz="2400" i="1" dirty="0" smtClean="0">
                  <a:solidFill>
                    <a:srgbClr val="00FF00"/>
                  </a:solidFill>
                </a:rPr>
                <a:t>m</a:t>
              </a:r>
              <a:r>
                <a:rPr lang="pl-PL" altLang="zh-TW" sz="2400" i="1" dirty="0" smtClean="0">
                  <a:solidFill>
                    <a:srgbClr val="00FF00"/>
                  </a:solidFill>
                </a:rPr>
                <a:t>− </a:t>
              </a:r>
              <a:r>
                <a:rPr lang="en-US" altLang="zh-TW" sz="2400" i="1" dirty="0" smtClean="0">
                  <a:solidFill>
                    <a:srgbClr val="00FF00"/>
                  </a:solidFill>
                </a:rPr>
                <a:t>j</a:t>
              </a:r>
              <a:r>
                <a:rPr lang="pl-PL" altLang="zh-TW" sz="2400" i="1" dirty="0" smtClean="0">
                  <a:solidFill>
                    <a:srgbClr val="00FF00"/>
                  </a:solidFill>
                </a:rPr>
                <a:t>  </a:t>
              </a:r>
              <a:endParaRPr lang="zh-TW" altLang="en-US" sz="2400" dirty="0">
                <a:solidFill>
                  <a:srgbClr val="00FF00"/>
                </a:solidFill>
              </a:endParaRPr>
            </a:p>
          </p:txBody>
        </p:sp>
      </p:grpSp>
      <p:grpSp>
        <p:nvGrpSpPr>
          <p:cNvPr id="7" name="群組 36"/>
          <p:cNvGrpSpPr/>
          <p:nvPr/>
        </p:nvGrpSpPr>
        <p:grpSpPr>
          <a:xfrm>
            <a:off x="5786446" y="6072206"/>
            <a:ext cx="2857520" cy="571480"/>
            <a:chOff x="6072198" y="4993037"/>
            <a:chExt cx="2857520" cy="571480"/>
          </a:xfrm>
        </p:grpSpPr>
        <p:cxnSp>
          <p:nvCxnSpPr>
            <p:cNvPr id="38" name="直線單箭頭接點 37"/>
            <p:cNvCxnSpPr/>
            <p:nvPr/>
          </p:nvCxnSpPr>
          <p:spPr>
            <a:xfrm flipV="1">
              <a:off x="6072198" y="4993037"/>
              <a:ext cx="2857520" cy="7599"/>
            </a:xfrm>
            <a:prstGeom prst="straightConnector1">
              <a:avLst/>
            </a:prstGeom>
            <a:ln>
              <a:solidFill>
                <a:srgbClr val="FFFF00"/>
              </a:solidFill>
              <a:headEnd type="arrow"/>
              <a:tailEnd type="arrow"/>
            </a:ln>
          </p:spPr>
          <p:style>
            <a:lnRef idx="3">
              <a:schemeClr val="accent6"/>
            </a:lnRef>
            <a:fillRef idx="0">
              <a:schemeClr val="accent6"/>
            </a:fillRef>
            <a:effectRef idx="2">
              <a:schemeClr val="accent6"/>
            </a:effectRef>
            <a:fontRef idx="minor">
              <a:schemeClr val="tx1"/>
            </a:fontRef>
          </p:style>
        </p:cxnSp>
        <p:sp>
          <p:nvSpPr>
            <p:cNvPr id="39" name="文字方塊 38"/>
            <p:cNvSpPr txBox="1"/>
            <p:nvPr/>
          </p:nvSpPr>
          <p:spPr>
            <a:xfrm>
              <a:off x="6643702" y="5072074"/>
              <a:ext cx="1571636" cy="492443"/>
            </a:xfrm>
            <a:prstGeom prst="rect">
              <a:avLst/>
            </a:prstGeom>
            <a:noFill/>
          </p:spPr>
          <p:txBody>
            <a:bodyPr wrap="square" rtlCol="0">
              <a:spAutoFit/>
            </a:bodyPr>
            <a:lstStyle/>
            <a:p>
              <a:r>
                <a:rPr lang="en-US" altLang="zh-TW" sz="2600" b="1" dirty="0" smtClean="0">
                  <a:solidFill>
                    <a:srgbClr val="FFFF00"/>
                  </a:solidFill>
                </a:rPr>
                <a:t>k – j + 1</a:t>
              </a:r>
              <a:endParaRPr lang="zh-TW" altLang="en-US" sz="2600" b="1" dirty="0">
                <a:solidFill>
                  <a:srgbClr val="FFFF00"/>
                </a:solidFill>
              </a:endParaRPr>
            </a:p>
          </p:txBody>
        </p:sp>
      </p:grpSp>
      <p:sp>
        <p:nvSpPr>
          <p:cNvPr id="42" name="矩形 41"/>
          <p:cNvSpPr/>
          <p:nvPr/>
        </p:nvSpPr>
        <p:spPr>
          <a:xfrm>
            <a:off x="5214942" y="1428736"/>
            <a:ext cx="3313728" cy="584775"/>
          </a:xfrm>
          <a:prstGeom prst="rect">
            <a:avLst/>
          </a:prstGeom>
        </p:spPr>
        <p:txBody>
          <a:bodyPr wrap="none">
            <a:spAutoFit/>
          </a:bodyPr>
          <a:lstStyle/>
          <a:p>
            <a:r>
              <a:rPr lang="en-US" altLang="zh-TW" sz="3200" i="1" dirty="0" smtClean="0">
                <a:solidFill>
                  <a:srgbClr val="FFC000"/>
                </a:solidFill>
              </a:rPr>
              <a:t>k − k’ ≥ 2(m − j) + 1</a:t>
            </a:r>
            <a:endParaRPr lang="zh-TW" altLang="en-US" sz="3200" dirty="0">
              <a:solidFill>
                <a:srgbClr val="FFC000"/>
              </a:solidFill>
            </a:endParaRPr>
          </a:p>
        </p:txBody>
      </p:sp>
      <p:sp>
        <p:nvSpPr>
          <p:cNvPr id="43" name="文字方塊 42"/>
          <p:cNvSpPr txBox="1"/>
          <p:nvPr/>
        </p:nvSpPr>
        <p:spPr>
          <a:xfrm>
            <a:off x="2500298" y="1500174"/>
            <a:ext cx="2214578" cy="584775"/>
          </a:xfrm>
          <a:prstGeom prst="rect">
            <a:avLst/>
          </a:prstGeom>
          <a:noFill/>
        </p:spPr>
        <p:txBody>
          <a:bodyPr wrap="square" rtlCol="0">
            <a:spAutoFit/>
          </a:bodyPr>
          <a:lstStyle/>
          <a:p>
            <a:r>
              <a:rPr lang="en-US" altLang="zh-TW" sz="3200" dirty="0" smtClean="0"/>
              <a:t>+</a:t>
            </a:r>
            <a:r>
              <a:rPr lang="en-US" altLang="zh-TW" sz="3200" dirty="0" smtClean="0">
                <a:solidFill>
                  <a:srgbClr val="FFFF00"/>
                </a:solidFill>
              </a:rPr>
              <a:t> (k – j + 1)</a:t>
            </a:r>
            <a:endParaRPr lang="zh-TW" altLang="en-US" sz="3200" dirty="0">
              <a:solidFill>
                <a:srgbClr val="FFFF00"/>
              </a:solidFill>
            </a:endParaRPr>
          </a:p>
        </p:txBody>
      </p:sp>
      <p:sp>
        <p:nvSpPr>
          <p:cNvPr id="44" name="矩形 43"/>
          <p:cNvSpPr/>
          <p:nvPr/>
        </p:nvSpPr>
        <p:spPr>
          <a:xfrm>
            <a:off x="2500298" y="2045136"/>
            <a:ext cx="2000264" cy="584775"/>
          </a:xfrm>
          <a:prstGeom prst="rect">
            <a:avLst/>
          </a:prstGeom>
        </p:spPr>
        <p:txBody>
          <a:bodyPr wrap="square">
            <a:spAutoFit/>
          </a:bodyPr>
          <a:lstStyle/>
          <a:p>
            <a:r>
              <a:rPr lang="en-US" altLang="zh-TW" sz="3200" dirty="0" smtClean="0"/>
              <a:t>+</a:t>
            </a:r>
            <a:r>
              <a:rPr lang="en-US" altLang="zh-TW" sz="3200" dirty="0" smtClean="0">
                <a:solidFill>
                  <a:srgbClr val="00FF00"/>
                </a:solidFill>
              </a:rPr>
              <a:t> (m</a:t>
            </a:r>
            <a:r>
              <a:rPr lang="pl-PL" altLang="zh-TW" sz="3200" dirty="0" smtClean="0">
                <a:solidFill>
                  <a:srgbClr val="00FF00"/>
                </a:solidFill>
              </a:rPr>
              <a:t>− </a:t>
            </a:r>
            <a:r>
              <a:rPr lang="en-US" altLang="zh-TW" sz="3200" dirty="0" smtClean="0">
                <a:solidFill>
                  <a:srgbClr val="00FF00"/>
                </a:solidFill>
              </a:rPr>
              <a:t>j</a:t>
            </a:r>
            <a:r>
              <a:rPr lang="pl-PL" altLang="zh-TW" sz="3200" dirty="0" smtClean="0">
                <a:solidFill>
                  <a:srgbClr val="00FF00"/>
                </a:solidFill>
              </a:rPr>
              <a:t> </a:t>
            </a:r>
            <a:r>
              <a:rPr lang="en-US" altLang="zh-TW" sz="3200" dirty="0" smtClean="0">
                <a:solidFill>
                  <a:srgbClr val="00FF00"/>
                </a:solidFill>
              </a:rPr>
              <a:t>)</a:t>
            </a:r>
            <a:r>
              <a:rPr lang="pl-PL" altLang="zh-TW" sz="3200" dirty="0" smtClean="0">
                <a:solidFill>
                  <a:srgbClr val="00FF00"/>
                </a:solidFill>
              </a:rPr>
              <a:t> </a:t>
            </a:r>
            <a:endParaRPr lang="zh-TW" altLang="en-US" sz="3200" dirty="0">
              <a:solidFill>
                <a:srgbClr val="00FF00"/>
              </a:solidFill>
            </a:endParaRPr>
          </a:p>
        </p:txBody>
      </p:sp>
      <p:sp>
        <p:nvSpPr>
          <p:cNvPr id="45" name="矩形 44"/>
          <p:cNvSpPr/>
          <p:nvPr/>
        </p:nvSpPr>
        <p:spPr>
          <a:xfrm>
            <a:off x="4071934" y="2045136"/>
            <a:ext cx="2071702" cy="584775"/>
          </a:xfrm>
          <a:prstGeom prst="rect">
            <a:avLst/>
          </a:prstGeom>
        </p:spPr>
        <p:txBody>
          <a:bodyPr wrap="square">
            <a:spAutoFit/>
          </a:bodyPr>
          <a:lstStyle/>
          <a:p>
            <a:r>
              <a:rPr lang="en-US" altLang="zh-TW" sz="3200" dirty="0" smtClean="0"/>
              <a:t>+</a:t>
            </a:r>
            <a:r>
              <a:rPr lang="en-US" altLang="zh-TW" sz="3200" dirty="0" smtClean="0">
                <a:solidFill>
                  <a:srgbClr val="00FF00"/>
                </a:solidFill>
              </a:rPr>
              <a:t> (</a:t>
            </a:r>
            <a:r>
              <a:rPr lang="pl-PL" altLang="zh-TW" sz="3200" dirty="0" smtClean="0">
                <a:solidFill>
                  <a:srgbClr val="00FF00"/>
                </a:solidFill>
              </a:rPr>
              <a:t>k</a:t>
            </a:r>
            <a:r>
              <a:rPr lang="en-US" altLang="zh-TW" sz="3200" dirty="0" smtClean="0">
                <a:solidFill>
                  <a:srgbClr val="00FF00"/>
                </a:solidFill>
              </a:rPr>
              <a:t>’</a:t>
            </a:r>
            <a:r>
              <a:rPr lang="pl-PL" altLang="zh-TW" sz="3200" dirty="0" smtClean="0">
                <a:solidFill>
                  <a:srgbClr val="00FF00"/>
                </a:solidFill>
              </a:rPr>
              <a:t>− m</a:t>
            </a:r>
            <a:r>
              <a:rPr lang="en-US" altLang="zh-TW" sz="3200" dirty="0" smtClean="0">
                <a:solidFill>
                  <a:srgbClr val="00FF00"/>
                </a:solidFill>
              </a:rPr>
              <a:t>+1)</a:t>
            </a:r>
            <a:endParaRPr lang="zh-TW" altLang="en-US" sz="3200" dirty="0">
              <a:solidFill>
                <a:srgbClr val="00FF00"/>
              </a:solidFill>
            </a:endParaRPr>
          </a:p>
        </p:txBody>
      </p:sp>
      <p:sp>
        <p:nvSpPr>
          <p:cNvPr id="46" name="矩形 45"/>
          <p:cNvSpPr/>
          <p:nvPr/>
        </p:nvSpPr>
        <p:spPr>
          <a:xfrm>
            <a:off x="6143636" y="2058407"/>
            <a:ext cx="1643074" cy="584775"/>
          </a:xfrm>
          <a:prstGeom prst="rect">
            <a:avLst/>
          </a:prstGeom>
        </p:spPr>
        <p:txBody>
          <a:bodyPr wrap="square">
            <a:spAutoFit/>
          </a:bodyPr>
          <a:lstStyle/>
          <a:p>
            <a:r>
              <a:rPr lang="en-US" altLang="zh-TW" sz="3200" dirty="0" smtClean="0"/>
              <a:t>+ </a:t>
            </a:r>
            <a:r>
              <a:rPr lang="en-US" altLang="zh-TW" sz="3200" dirty="0" smtClean="0">
                <a:solidFill>
                  <a:srgbClr val="00FF00"/>
                </a:solidFill>
              </a:rPr>
              <a:t>(k − k’) </a:t>
            </a:r>
            <a:endParaRPr lang="zh-TW" altLang="en-US" sz="3200" dirty="0">
              <a:solidFill>
                <a:srgbClr val="00FF00"/>
              </a:solidFill>
            </a:endParaRPr>
          </a:p>
        </p:txBody>
      </p:sp>
      <p:sp>
        <p:nvSpPr>
          <p:cNvPr id="47" name="矩形 46"/>
          <p:cNvSpPr/>
          <p:nvPr/>
        </p:nvSpPr>
        <p:spPr>
          <a:xfrm>
            <a:off x="2500298" y="2585015"/>
            <a:ext cx="2000264" cy="584775"/>
          </a:xfrm>
          <a:prstGeom prst="rect">
            <a:avLst/>
          </a:prstGeom>
        </p:spPr>
        <p:txBody>
          <a:bodyPr wrap="square">
            <a:spAutoFit/>
          </a:bodyPr>
          <a:lstStyle/>
          <a:p>
            <a:r>
              <a:rPr lang="en-US" altLang="zh-TW" sz="3200" dirty="0" smtClean="0"/>
              <a:t>+ (m</a:t>
            </a:r>
            <a:r>
              <a:rPr lang="pl-PL" altLang="zh-TW" sz="3200" dirty="0" smtClean="0"/>
              <a:t>− </a:t>
            </a:r>
            <a:r>
              <a:rPr lang="en-US" altLang="zh-TW" sz="3200" dirty="0" smtClean="0"/>
              <a:t>j</a:t>
            </a:r>
            <a:r>
              <a:rPr lang="pl-PL" altLang="zh-TW" sz="3200" dirty="0" smtClean="0"/>
              <a:t> </a:t>
            </a:r>
            <a:r>
              <a:rPr lang="en-US" altLang="zh-TW" sz="3200" dirty="0" smtClean="0"/>
              <a:t>)</a:t>
            </a:r>
            <a:r>
              <a:rPr lang="pl-PL" altLang="zh-TW" sz="3200" dirty="0" smtClean="0"/>
              <a:t> </a:t>
            </a:r>
            <a:endParaRPr lang="zh-TW" altLang="en-US" sz="3200" dirty="0"/>
          </a:p>
        </p:txBody>
      </p:sp>
      <p:grpSp>
        <p:nvGrpSpPr>
          <p:cNvPr id="9" name="群組 72"/>
          <p:cNvGrpSpPr/>
          <p:nvPr/>
        </p:nvGrpSpPr>
        <p:grpSpPr>
          <a:xfrm>
            <a:off x="4643438" y="5643578"/>
            <a:ext cx="1143008" cy="461665"/>
            <a:chOff x="4643438" y="5643578"/>
            <a:chExt cx="1143008" cy="461665"/>
          </a:xfrm>
        </p:grpSpPr>
        <p:cxnSp>
          <p:nvCxnSpPr>
            <p:cNvPr id="48" name="直線單箭頭接點 47"/>
            <p:cNvCxnSpPr/>
            <p:nvPr/>
          </p:nvCxnSpPr>
          <p:spPr>
            <a:xfrm>
              <a:off x="5000628" y="5643578"/>
              <a:ext cx="785818" cy="1588"/>
            </a:xfrm>
            <a:prstGeom prst="straightConnector1">
              <a:avLst/>
            </a:prstGeom>
            <a:ln>
              <a:solidFill>
                <a:srgbClr val="00FFFF"/>
              </a:solidFill>
              <a:headEnd type="arrow"/>
              <a:tailEnd type="arrow"/>
            </a:ln>
          </p:spPr>
          <p:style>
            <a:lnRef idx="3">
              <a:schemeClr val="accent3"/>
            </a:lnRef>
            <a:fillRef idx="0">
              <a:schemeClr val="accent3"/>
            </a:fillRef>
            <a:effectRef idx="2">
              <a:schemeClr val="accent3"/>
            </a:effectRef>
            <a:fontRef idx="minor">
              <a:schemeClr val="tx1"/>
            </a:fontRef>
          </p:style>
        </p:cxnSp>
        <p:sp>
          <p:nvSpPr>
            <p:cNvPr id="53" name="矩形 52"/>
            <p:cNvSpPr/>
            <p:nvPr/>
          </p:nvSpPr>
          <p:spPr>
            <a:xfrm>
              <a:off x="4643438" y="5643578"/>
              <a:ext cx="1143008" cy="461665"/>
            </a:xfrm>
            <a:prstGeom prst="rect">
              <a:avLst/>
            </a:prstGeom>
          </p:spPr>
          <p:txBody>
            <a:bodyPr wrap="square">
              <a:spAutoFit/>
            </a:bodyPr>
            <a:lstStyle/>
            <a:p>
              <a:r>
                <a:rPr lang="en-US" altLang="zh-TW" sz="2400" i="1" dirty="0" smtClean="0">
                  <a:solidFill>
                    <a:srgbClr val="00FFFF"/>
                  </a:solidFill>
                </a:rPr>
                <a:t>( j − j’) </a:t>
              </a:r>
              <a:endParaRPr lang="zh-TW" altLang="en-US" sz="2400" dirty="0"/>
            </a:p>
          </p:txBody>
        </p:sp>
      </p:grpSp>
      <p:grpSp>
        <p:nvGrpSpPr>
          <p:cNvPr id="10" name="群組 73"/>
          <p:cNvGrpSpPr/>
          <p:nvPr/>
        </p:nvGrpSpPr>
        <p:grpSpPr>
          <a:xfrm>
            <a:off x="5786446" y="5643578"/>
            <a:ext cx="1143008" cy="461665"/>
            <a:chOff x="5786446" y="5643578"/>
            <a:chExt cx="1143008" cy="461665"/>
          </a:xfrm>
        </p:grpSpPr>
        <p:cxnSp>
          <p:nvCxnSpPr>
            <p:cNvPr id="50" name="直線單箭頭接點 49"/>
            <p:cNvCxnSpPr/>
            <p:nvPr/>
          </p:nvCxnSpPr>
          <p:spPr>
            <a:xfrm>
              <a:off x="5786446" y="5643578"/>
              <a:ext cx="571504" cy="1588"/>
            </a:xfrm>
            <a:prstGeom prst="straightConnector1">
              <a:avLst/>
            </a:prstGeom>
            <a:ln>
              <a:solidFill>
                <a:srgbClr val="00FFFF"/>
              </a:solidFill>
              <a:headEnd type="arrow"/>
              <a:tailEnd type="arrow"/>
            </a:ln>
          </p:spPr>
          <p:style>
            <a:lnRef idx="3">
              <a:schemeClr val="accent3"/>
            </a:lnRef>
            <a:fillRef idx="0">
              <a:schemeClr val="accent3"/>
            </a:fillRef>
            <a:effectRef idx="2">
              <a:schemeClr val="accent3"/>
            </a:effectRef>
            <a:fontRef idx="minor">
              <a:schemeClr val="tx1"/>
            </a:fontRef>
          </p:style>
        </p:cxnSp>
        <p:sp>
          <p:nvSpPr>
            <p:cNvPr id="54" name="矩形 53"/>
            <p:cNvSpPr/>
            <p:nvPr/>
          </p:nvSpPr>
          <p:spPr>
            <a:xfrm>
              <a:off x="5786446" y="5643578"/>
              <a:ext cx="1143008" cy="461665"/>
            </a:xfrm>
            <a:prstGeom prst="rect">
              <a:avLst/>
            </a:prstGeom>
          </p:spPr>
          <p:txBody>
            <a:bodyPr wrap="square">
              <a:spAutoFit/>
            </a:bodyPr>
            <a:lstStyle/>
            <a:p>
              <a:r>
                <a:rPr lang="en-US" altLang="zh-TW" sz="2400" i="1" dirty="0" smtClean="0">
                  <a:solidFill>
                    <a:srgbClr val="00FFFF"/>
                  </a:solidFill>
                </a:rPr>
                <a:t>(m− j+1) </a:t>
              </a:r>
              <a:endParaRPr lang="zh-TW" altLang="en-US" sz="2400" dirty="0"/>
            </a:p>
          </p:txBody>
        </p:sp>
      </p:grpSp>
      <p:sp>
        <p:nvSpPr>
          <p:cNvPr id="55" name="矩形 54"/>
          <p:cNvSpPr/>
          <p:nvPr/>
        </p:nvSpPr>
        <p:spPr>
          <a:xfrm>
            <a:off x="5572132" y="2585015"/>
            <a:ext cx="2428892" cy="584775"/>
          </a:xfrm>
          <a:prstGeom prst="rect">
            <a:avLst/>
          </a:prstGeom>
        </p:spPr>
        <p:txBody>
          <a:bodyPr wrap="square">
            <a:spAutoFit/>
          </a:bodyPr>
          <a:lstStyle/>
          <a:p>
            <a:r>
              <a:rPr lang="en-US" altLang="zh-TW" sz="3200" dirty="0" smtClean="0"/>
              <a:t>+</a:t>
            </a:r>
            <a:r>
              <a:rPr lang="en-US" altLang="zh-TW" sz="3200" dirty="0" smtClean="0">
                <a:solidFill>
                  <a:srgbClr val="00FFFF"/>
                </a:solidFill>
              </a:rPr>
              <a:t> (m− j+ 1) </a:t>
            </a:r>
            <a:endParaRPr lang="zh-TW" altLang="en-US" sz="3200" dirty="0">
              <a:solidFill>
                <a:srgbClr val="00FFFF"/>
              </a:solidFill>
            </a:endParaRPr>
          </a:p>
        </p:txBody>
      </p:sp>
      <p:sp>
        <p:nvSpPr>
          <p:cNvPr id="56" name="矩形 55"/>
          <p:cNvSpPr/>
          <p:nvPr/>
        </p:nvSpPr>
        <p:spPr>
          <a:xfrm>
            <a:off x="4071934" y="2585015"/>
            <a:ext cx="1500198" cy="584775"/>
          </a:xfrm>
          <a:prstGeom prst="rect">
            <a:avLst/>
          </a:prstGeom>
        </p:spPr>
        <p:txBody>
          <a:bodyPr wrap="square">
            <a:spAutoFit/>
          </a:bodyPr>
          <a:lstStyle/>
          <a:p>
            <a:r>
              <a:rPr lang="en-US" altLang="zh-TW" sz="3200" dirty="0" smtClean="0"/>
              <a:t>+</a:t>
            </a:r>
            <a:r>
              <a:rPr lang="en-US" altLang="zh-TW" sz="3200" dirty="0" smtClean="0">
                <a:solidFill>
                  <a:srgbClr val="00FFFF"/>
                </a:solidFill>
              </a:rPr>
              <a:t> ( j − j’) </a:t>
            </a:r>
            <a:endParaRPr lang="zh-TW" altLang="en-US" sz="3200" dirty="0"/>
          </a:p>
        </p:txBody>
      </p:sp>
      <p:sp>
        <p:nvSpPr>
          <p:cNvPr id="57" name="矩形 56"/>
          <p:cNvSpPr/>
          <p:nvPr/>
        </p:nvSpPr>
        <p:spPr>
          <a:xfrm>
            <a:off x="7500958" y="2571744"/>
            <a:ext cx="1643042" cy="584775"/>
          </a:xfrm>
          <a:prstGeom prst="rect">
            <a:avLst/>
          </a:prstGeom>
        </p:spPr>
        <p:txBody>
          <a:bodyPr wrap="square">
            <a:spAutoFit/>
          </a:bodyPr>
          <a:lstStyle/>
          <a:p>
            <a:r>
              <a:rPr lang="en-US" altLang="zh-TW" sz="3200" dirty="0" smtClean="0"/>
              <a:t>+ (k − k’)</a:t>
            </a:r>
            <a:endParaRPr lang="zh-TW" altLang="en-US" sz="3200" dirty="0"/>
          </a:p>
        </p:txBody>
      </p:sp>
      <p:sp>
        <p:nvSpPr>
          <p:cNvPr id="58" name="矩形 57"/>
          <p:cNvSpPr/>
          <p:nvPr/>
        </p:nvSpPr>
        <p:spPr>
          <a:xfrm>
            <a:off x="1762492" y="1500174"/>
            <a:ext cx="952120" cy="584775"/>
          </a:xfrm>
          <a:prstGeom prst="rect">
            <a:avLst/>
          </a:prstGeom>
        </p:spPr>
        <p:txBody>
          <a:bodyPr wrap="none">
            <a:spAutoFit/>
          </a:bodyPr>
          <a:lstStyle/>
          <a:p>
            <a:r>
              <a:rPr lang="en-US" altLang="zh-TW" sz="3200" dirty="0" smtClean="0"/>
              <a:t>C[</a:t>
            </a:r>
            <a:r>
              <a:rPr lang="en-US" altLang="zh-TW" sz="3200" dirty="0" err="1" smtClean="0"/>
              <a:t>i</a:t>
            </a:r>
            <a:r>
              <a:rPr lang="en-US" altLang="zh-TW" sz="3200" dirty="0" smtClean="0"/>
              <a:t>’] </a:t>
            </a:r>
            <a:endParaRPr lang="zh-TW" altLang="en-US" sz="3200" dirty="0"/>
          </a:p>
        </p:txBody>
      </p:sp>
      <p:sp>
        <p:nvSpPr>
          <p:cNvPr id="59" name="矩形 58"/>
          <p:cNvSpPr/>
          <p:nvPr/>
        </p:nvSpPr>
        <p:spPr>
          <a:xfrm>
            <a:off x="1762492" y="2045136"/>
            <a:ext cx="952120" cy="584775"/>
          </a:xfrm>
          <a:prstGeom prst="rect">
            <a:avLst/>
          </a:prstGeom>
        </p:spPr>
        <p:txBody>
          <a:bodyPr wrap="none">
            <a:spAutoFit/>
          </a:bodyPr>
          <a:lstStyle/>
          <a:p>
            <a:r>
              <a:rPr lang="en-US" altLang="zh-TW" sz="3200" dirty="0" smtClean="0"/>
              <a:t>C[</a:t>
            </a:r>
            <a:r>
              <a:rPr lang="en-US" altLang="zh-TW" sz="3200" dirty="0" err="1" smtClean="0"/>
              <a:t>i</a:t>
            </a:r>
            <a:r>
              <a:rPr lang="en-US" altLang="zh-TW" sz="3200" dirty="0" smtClean="0"/>
              <a:t>’] </a:t>
            </a:r>
            <a:endParaRPr lang="zh-TW" altLang="en-US" sz="3200" dirty="0"/>
          </a:p>
        </p:txBody>
      </p:sp>
      <p:sp>
        <p:nvSpPr>
          <p:cNvPr id="60" name="矩形 59"/>
          <p:cNvSpPr/>
          <p:nvPr/>
        </p:nvSpPr>
        <p:spPr>
          <a:xfrm>
            <a:off x="1785918" y="2585015"/>
            <a:ext cx="952120" cy="584775"/>
          </a:xfrm>
          <a:prstGeom prst="rect">
            <a:avLst/>
          </a:prstGeom>
        </p:spPr>
        <p:txBody>
          <a:bodyPr wrap="none">
            <a:spAutoFit/>
          </a:bodyPr>
          <a:lstStyle/>
          <a:p>
            <a:r>
              <a:rPr lang="en-US" altLang="zh-TW" sz="3200" dirty="0" smtClean="0"/>
              <a:t>C[</a:t>
            </a:r>
            <a:r>
              <a:rPr lang="en-US" altLang="zh-TW" sz="3200" dirty="0" err="1" smtClean="0"/>
              <a:t>i</a:t>
            </a:r>
            <a:r>
              <a:rPr lang="en-US" altLang="zh-TW" sz="3200" dirty="0" smtClean="0"/>
              <a:t>’] </a:t>
            </a:r>
            <a:endParaRPr lang="zh-TW" altLang="en-US" sz="3200" dirty="0"/>
          </a:p>
        </p:txBody>
      </p:sp>
      <p:sp>
        <p:nvSpPr>
          <p:cNvPr id="61" name="矩形 60"/>
          <p:cNvSpPr/>
          <p:nvPr/>
        </p:nvSpPr>
        <p:spPr>
          <a:xfrm>
            <a:off x="1785918" y="3143248"/>
            <a:ext cx="952120" cy="584775"/>
          </a:xfrm>
          <a:prstGeom prst="rect">
            <a:avLst/>
          </a:prstGeom>
        </p:spPr>
        <p:txBody>
          <a:bodyPr wrap="none">
            <a:spAutoFit/>
          </a:bodyPr>
          <a:lstStyle/>
          <a:p>
            <a:r>
              <a:rPr lang="en-US" altLang="zh-TW" sz="3200" dirty="0" smtClean="0">
                <a:solidFill>
                  <a:srgbClr val="FF09FF"/>
                </a:solidFill>
              </a:rPr>
              <a:t>C[</a:t>
            </a:r>
            <a:r>
              <a:rPr lang="en-US" altLang="zh-TW" sz="3200" dirty="0" err="1" smtClean="0">
                <a:solidFill>
                  <a:srgbClr val="FF09FF"/>
                </a:solidFill>
              </a:rPr>
              <a:t>i</a:t>
            </a:r>
            <a:r>
              <a:rPr lang="en-US" altLang="zh-TW" sz="3200" dirty="0" smtClean="0">
                <a:solidFill>
                  <a:srgbClr val="FF09FF"/>
                </a:solidFill>
              </a:rPr>
              <a:t>’] </a:t>
            </a:r>
            <a:endParaRPr lang="zh-TW" altLang="en-US" sz="3200" dirty="0">
              <a:solidFill>
                <a:srgbClr val="FF09FF"/>
              </a:solidFill>
            </a:endParaRPr>
          </a:p>
        </p:txBody>
      </p:sp>
      <p:sp>
        <p:nvSpPr>
          <p:cNvPr id="62" name="矩形 61"/>
          <p:cNvSpPr/>
          <p:nvPr/>
        </p:nvSpPr>
        <p:spPr>
          <a:xfrm>
            <a:off x="2500298" y="3143248"/>
            <a:ext cx="1500198" cy="584775"/>
          </a:xfrm>
          <a:prstGeom prst="rect">
            <a:avLst/>
          </a:prstGeom>
        </p:spPr>
        <p:txBody>
          <a:bodyPr wrap="square">
            <a:spAutoFit/>
          </a:bodyPr>
          <a:lstStyle/>
          <a:p>
            <a:r>
              <a:rPr lang="en-US" altLang="zh-TW" sz="3200" dirty="0" smtClean="0"/>
              <a:t>+</a:t>
            </a:r>
            <a:r>
              <a:rPr lang="en-US" altLang="zh-TW" sz="3200" dirty="0" smtClean="0">
                <a:solidFill>
                  <a:srgbClr val="00FFFF"/>
                </a:solidFill>
              </a:rPr>
              <a:t> ( j − j’) </a:t>
            </a:r>
            <a:endParaRPr lang="zh-TW" altLang="en-US" sz="3200" dirty="0"/>
          </a:p>
        </p:txBody>
      </p:sp>
      <p:sp>
        <p:nvSpPr>
          <p:cNvPr id="63" name="矩形 62"/>
          <p:cNvSpPr/>
          <p:nvPr/>
        </p:nvSpPr>
        <p:spPr>
          <a:xfrm>
            <a:off x="4049514" y="3143248"/>
            <a:ext cx="2451312" cy="584775"/>
          </a:xfrm>
          <a:prstGeom prst="rect">
            <a:avLst/>
          </a:prstGeom>
        </p:spPr>
        <p:txBody>
          <a:bodyPr wrap="none">
            <a:spAutoFit/>
          </a:bodyPr>
          <a:lstStyle/>
          <a:p>
            <a:r>
              <a:rPr lang="pl-PL" altLang="zh-TW" sz="3200" dirty="0" smtClean="0"/>
              <a:t>+ </a:t>
            </a:r>
            <a:r>
              <a:rPr lang="pl-PL" altLang="zh-TW" sz="3200" dirty="0" smtClean="0">
                <a:solidFill>
                  <a:srgbClr val="FFC000"/>
                </a:solidFill>
              </a:rPr>
              <a:t>2(m − j) + 1 </a:t>
            </a:r>
            <a:endParaRPr lang="zh-TW" altLang="en-US" sz="3200" dirty="0">
              <a:solidFill>
                <a:srgbClr val="FFC000"/>
              </a:solidFill>
            </a:endParaRPr>
          </a:p>
        </p:txBody>
      </p:sp>
      <p:sp>
        <p:nvSpPr>
          <p:cNvPr id="64" name="矩形 63"/>
          <p:cNvSpPr/>
          <p:nvPr/>
        </p:nvSpPr>
        <p:spPr>
          <a:xfrm>
            <a:off x="6357950" y="3143248"/>
            <a:ext cx="1928826" cy="584775"/>
          </a:xfrm>
          <a:prstGeom prst="rect">
            <a:avLst/>
          </a:prstGeom>
        </p:spPr>
        <p:txBody>
          <a:bodyPr wrap="square">
            <a:spAutoFit/>
          </a:bodyPr>
          <a:lstStyle/>
          <a:p>
            <a:r>
              <a:rPr lang="en-US" altLang="zh-TW" sz="3200" dirty="0" smtClean="0"/>
              <a:t>+ (k − k’)</a:t>
            </a:r>
            <a:endParaRPr lang="zh-TW" altLang="en-US" sz="3200" dirty="0"/>
          </a:p>
        </p:txBody>
      </p:sp>
      <p:sp>
        <p:nvSpPr>
          <p:cNvPr id="65" name="矩形 64"/>
          <p:cNvSpPr/>
          <p:nvPr/>
        </p:nvSpPr>
        <p:spPr>
          <a:xfrm>
            <a:off x="1857356" y="3630043"/>
            <a:ext cx="1514766" cy="584775"/>
          </a:xfrm>
          <a:prstGeom prst="rect">
            <a:avLst/>
          </a:prstGeom>
        </p:spPr>
        <p:txBody>
          <a:bodyPr wrap="square">
            <a:spAutoFit/>
          </a:bodyPr>
          <a:lstStyle/>
          <a:p>
            <a:r>
              <a:rPr lang="en-US" altLang="zh-TW" sz="3200" dirty="0" smtClean="0">
                <a:solidFill>
                  <a:srgbClr val="FF09FF"/>
                </a:solidFill>
              </a:rPr>
              <a:t>j’ + 2k’ </a:t>
            </a:r>
            <a:endParaRPr lang="zh-TW" altLang="en-US" sz="3200" dirty="0">
              <a:solidFill>
                <a:srgbClr val="FF09FF"/>
              </a:solidFill>
            </a:endParaRPr>
          </a:p>
        </p:txBody>
      </p:sp>
      <p:sp>
        <p:nvSpPr>
          <p:cNvPr id="66" name="矩形 65"/>
          <p:cNvSpPr/>
          <p:nvPr/>
        </p:nvSpPr>
        <p:spPr>
          <a:xfrm>
            <a:off x="2928926" y="3630043"/>
            <a:ext cx="1658114" cy="584775"/>
          </a:xfrm>
          <a:prstGeom prst="rect">
            <a:avLst/>
          </a:prstGeom>
        </p:spPr>
        <p:txBody>
          <a:bodyPr wrap="square">
            <a:spAutoFit/>
          </a:bodyPr>
          <a:lstStyle/>
          <a:p>
            <a:r>
              <a:rPr lang="en-US" altLang="zh-TW" sz="3200" dirty="0" smtClean="0"/>
              <a:t>+</a:t>
            </a:r>
            <a:r>
              <a:rPr lang="en-US" altLang="zh-TW" sz="3200" dirty="0" smtClean="0">
                <a:solidFill>
                  <a:srgbClr val="00FFFF"/>
                </a:solidFill>
              </a:rPr>
              <a:t> </a:t>
            </a:r>
            <a:r>
              <a:rPr lang="en-US" altLang="zh-TW" sz="3200" dirty="0" smtClean="0"/>
              <a:t>( j − j’) </a:t>
            </a:r>
            <a:endParaRPr lang="zh-TW" altLang="en-US" sz="3200" dirty="0"/>
          </a:p>
        </p:txBody>
      </p:sp>
      <p:sp>
        <p:nvSpPr>
          <p:cNvPr id="67" name="矩形 66"/>
          <p:cNvSpPr/>
          <p:nvPr/>
        </p:nvSpPr>
        <p:spPr>
          <a:xfrm>
            <a:off x="4429123" y="3630043"/>
            <a:ext cx="1714513" cy="584775"/>
          </a:xfrm>
          <a:prstGeom prst="rect">
            <a:avLst/>
          </a:prstGeom>
        </p:spPr>
        <p:txBody>
          <a:bodyPr wrap="square">
            <a:spAutoFit/>
          </a:bodyPr>
          <a:lstStyle/>
          <a:p>
            <a:r>
              <a:rPr lang="pl-PL" altLang="zh-TW" sz="3200" dirty="0" smtClean="0"/>
              <a:t>+ </a:t>
            </a:r>
            <a:r>
              <a:rPr lang="en-US" altLang="zh-TW" sz="3200" dirty="0" smtClean="0">
                <a:solidFill>
                  <a:srgbClr val="FFC000"/>
                </a:solidFill>
              </a:rPr>
              <a:t>(k - k’)</a:t>
            </a:r>
            <a:endParaRPr lang="zh-TW" altLang="en-US" sz="3200" dirty="0">
              <a:solidFill>
                <a:srgbClr val="FFC000"/>
              </a:solidFill>
            </a:endParaRPr>
          </a:p>
        </p:txBody>
      </p:sp>
      <p:sp>
        <p:nvSpPr>
          <p:cNvPr id="68" name="矩形 67"/>
          <p:cNvSpPr/>
          <p:nvPr/>
        </p:nvSpPr>
        <p:spPr>
          <a:xfrm>
            <a:off x="5929322" y="3630043"/>
            <a:ext cx="1785950" cy="584775"/>
          </a:xfrm>
          <a:prstGeom prst="rect">
            <a:avLst/>
          </a:prstGeom>
        </p:spPr>
        <p:txBody>
          <a:bodyPr wrap="square">
            <a:spAutoFit/>
          </a:bodyPr>
          <a:lstStyle/>
          <a:p>
            <a:r>
              <a:rPr lang="en-US" altLang="zh-TW" sz="3200" dirty="0" smtClean="0"/>
              <a:t>+ (k − k’)</a:t>
            </a:r>
            <a:endParaRPr lang="zh-TW" altLang="en-US" sz="3200" dirty="0"/>
          </a:p>
        </p:txBody>
      </p:sp>
      <p:sp>
        <p:nvSpPr>
          <p:cNvPr id="75" name="矩形 74"/>
          <p:cNvSpPr/>
          <p:nvPr/>
        </p:nvSpPr>
        <p:spPr>
          <a:xfrm rot="19854967">
            <a:off x="6410834" y="5345058"/>
            <a:ext cx="401072" cy="615553"/>
          </a:xfrm>
          <a:prstGeom prst="rect">
            <a:avLst/>
          </a:prstGeom>
        </p:spPr>
        <p:txBody>
          <a:bodyPr wrap="none">
            <a:spAutoFit/>
          </a:bodyPr>
          <a:lstStyle/>
          <a:p>
            <a:r>
              <a:rPr lang="zh-TW" altLang="en-US" sz="3400" b="1" dirty="0" smtClean="0">
                <a:solidFill>
                  <a:srgbClr val="FFC000"/>
                </a:solidFill>
              </a:rPr>
              <a:t>≥</a:t>
            </a:r>
            <a:endParaRPr lang="zh-TW" altLang="en-US" sz="3400" b="1" dirty="0">
              <a:solidFill>
                <a:srgbClr val="FFC000"/>
              </a:solidFill>
            </a:endParaRPr>
          </a:p>
        </p:txBody>
      </p:sp>
      <p:sp>
        <p:nvSpPr>
          <p:cNvPr id="76" name="矩形 75"/>
          <p:cNvSpPr/>
          <p:nvPr/>
        </p:nvSpPr>
        <p:spPr>
          <a:xfrm>
            <a:off x="1857356" y="4143380"/>
            <a:ext cx="1067921" cy="584775"/>
          </a:xfrm>
          <a:prstGeom prst="rect">
            <a:avLst/>
          </a:prstGeom>
        </p:spPr>
        <p:txBody>
          <a:bodyPr wrap="none">
            <a:spAutoFit/>
          </a:bodyPr>
          <a:lstStyle/>
          <a:p>
            <a:r>
              <a:rPr lang="en-US" altLang="zh-TW" sz="3200" dirty="0" smtClean="0"/>
              <a:t>j + 2k</a:t>
            </a:r>
            <a:endParaRPr lang="zh-TW" altLang="en-US" sz="3200" dirty="0"/>
          </a:p>
        </p:txBody>
      </p:sp>
      <p:sp>
        <p:nvSpPr>
          <p:cNvPr id="11" name="投影片編號版面配置區 10"/>
          <p:cNvSpPr>
            <a:spLocks noGrp="1"/>
          </p:cNvSpPr>
          <p:nvPr>
            <p:ph type="sldNum" sz="quarter" idx="15"/>
          </p:nvPr>
        </p:nvSpPr>
        <p:spPr/>
        <p:txBody>
          <a:bodyPr/>
          <a:lstStyle/>
          <a:p>
            <a:fld id="{DD6866B0-8155-4327-A208-A0391C6B85F1}" type="slidenum">
              <a:rPr lang="zh-TW" altLang="en-US" smtClean="0"/>
              <a:t>61</a:t>
            </a:fld>
            <a:endParaRPr lang="zh-TW" altLang="en-US"/>
          </a:p>
        </p:txBody>
      </p:sp>
    </p:spTree>
    <p:extLst>
      <p:ext uri="{BB962C8B-B14F-4D97-AF65-F5344CB8AC3E}">
        <p14:creationId xmlns:p14="http://schemas.microsoft.com/office/powerpoint/2010/main" val="47552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ox(in)">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iterate type="lt">
                                    <p:tmPct val="0"/>
                                  </p:iterate>
                                  <p:childTnLst>
                                    <p:set>
                                      <p:cBhvr>
                                        <p:cTn id="16" dur="1" fill="hold">
                                          <p:stCondLst>
                                            <p:cond delay="0"/>
                                          </p:stCondLst>
                                        </p:cTn>
                                        <p:tgtEl>
                                          <p:spTgt spid="43"/>
                                        </p:tgtEl>
                                        <p:attrNameLst>
                                          <p:attrName>style.visibility</p:attrName>
                                        </p:attrNameLst>
                                      </p:cBhvr>
                                      <p:to>
                                        <p:strVal val="visible"/>
                                      </p:to>
                                    </p:set>
                                    <p:animEffect transition="in" filter="box(in)">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ox(in)">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36" presetClass="emph" presetSubtype="0" fill="hold" grpId="1" nodeType="clickEffect">
                                  <p:stCondLst>
                                    <p:cond delay="0"/>
                                  </p:stCondLst>
                                  <p:iterate type="lt">
                                    <p:tmPct val="10000"/>
                                  </p:iterate>
                                  <p:childTnLst>
                                    <p:animScale>
                                      <p:cBhvr>
                                        <p:cTn id="26" dur="250" autoRev="1" fill="hold">
                                          <p:stCondLst>
                                            <p:cond delay="0"/>
                                          </p:stCondLst>
                                        </p:cTn>
                                        <p:tgtEl>
                                          <p:spTgt spid="43"/>
                                        </p:tgtEl>
                                      </p:cBhvr>
                                      <p:to x="80000" y="100000"/>
                                    </p:animScale>
                                    <p:anim by="(#ppt_w*0.10)" calcmode="lin" valueType="num">
                                      <p:cBhvr>
                                        <p:cTn id="27" dur="250" autoRev="1" fill="hold">
                                          <p:stCondLst>
                                            <p:cond delay="0"/>
                                          </p:stCondLst>
                                        </p:cTn>
                                        <p:tgtEl>
                                          <p:spTgt spid="43"/>
                                        </p:tgtEl>
                                        <p:attrNameLst>
                                          <p:attrName>ppt_x</p:attrName>
                                        </p:attrNameLst>
                                      </p:cBhvr>
                                    </p:anim>
                                    <p:anim by="(-#ppt_w*0.10)" calcmode="lin" valueType="num">
                                      <p:cBhvr>
                                        <p:cTn id="28" dur="250" autoRev="1" fill="hold">
                                          <p:stCondLst>
                                            <p:cond delay="0"/>
                                          </p:stCondLst>
                                        </p:cTn>
                                        <p:tgtEl>
                                          <p:spTgt spid="43"/>
                                        </p:tgtEl>
                                        <p:attrNameLst>
                                          <p:attrName>ppt_y</p:attrName>
                                        </p:attrNameLst>
                                      </p:cBhvr>
                                    </p:anim>
                                    <p:animRot by="-480000">
                                      <p:cBhvr>
                                        <p:cTn id="29" dur="250" autoRev="1" fill="hold">
                                          <p:stCondLst>
                                            <p:cond delay="0"/>
                                          </p:stCondLst>
                                        </p:cTn>
                                        <p:tgtEl>
                                          <p:spTgt spid="43"/>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Clr clrSpc="rgb" dir="cw">
                                      <p:cBhvr override="childStyle">
                                        <p:cTn id="33" dur="100" fill="hold"/>
                                        <p:tgtEl>
                                          <p:spTgt spid="7"/>
                                        </p:tgtEl>
                                        <p:attrNameLst>
                                          <p:attrName>style.color</p:attrName>
                                        </p:attrNameLst>
                                      </p:cBhvr>
                                      <p:to>
                                        <a:schemeClr val="accent2"/>
                                      </p:to>
                                    </p:animClr>
                                    <p:animClr clrSpc="rgb" dir="cw">
                                      <p:cBhvr>
                                        <p:cTn id="34" dur="100" fill="hold"/>
                                        <p:tgtEl>
                                          <p:spTgt spid="7"/>
                                        </p:tgtEl>
                                        <p:attrNameLst>
                                          <p:attrName>fillcolor</p:attrName>
                                        </p:attrNameLst>
                                      </p:cBhvr>
                                      <p:to>
                                        <a:schemeClr val="accent2"/>
                                      </p:to>
                                    </p:animClr>
                                    <p:set>
                                      <p:cBhvr>
                                        <p:cTn id="35" dur="100" fill="hold"/>
                                        <p:tgtEl>
                                          <p:spTgt spid="7"/>
                                        </p:tgtEl>
                                        <p:attrNameLst>
                                          <p:attrName>fill.type</p:attrName>
                                        </p:attrNameLst>
                                      </p:cBhvr>
                                      <p:to>
                                        <p:strVal val="solid"/>
                                      </p:to>
                                    </p:set>
                                    <p:set>
                                      <p:cBhvr>
                                        <p:cTn id="36" dur="100" fill="hold"/>
                                        <p:tgtEl>
                                          <p:spTgt spid="7"/>
                                        </p:tgtEl>
                                        <p:attrNameLst>
                                          <p:attrName>fill.on</p:attrName>
                                        </p:attrNameLst>
                                      </p:cBhvr>
                                      <p:to>
                                        <p:strVal val="true"/>
                                      </p:to>
                                    </p:set>
                                    <p:animRot by="120000">
                                      <p:cBhvr>
                                        <p:cTn id="37" dur="100" fill="hold">
                                          <p:stCondLst>
                                            <p:cond delay="0"/>
                                          </p:stCondLst>
                                        </p:cTn>
                                        <p:tgtEl>
                                          <p:spTgt spid="7"/>
                                        </p:tgtEl>
                                        <p:attrNameLst>
                                          <p:attrName>r</p:attrName>
                                        </p:attrNameLst>
                                      </p:cBhvr>
                                    </p:animRot>
                                    <p:animRot by="-240000">
                                      <p:cBhvr>
                                        <p:cTn id="38" dur="200" fill="hold">
                                          <p:stCondLst>
                                            <p:cond delay="200"/>
                                          </p:stCondLst>
                                        </p:cTn>
                                        <p:tgtEl>
                                          <p:spTgt spid="7"/>
                                        </p:tgtEl>
                                        <p:attrNameLst>
                                          <p:attrName>r</p:attrName>
                                        </p:attrNameLst>
                                      </p:cBhvr>
                                    </p:animRot>
                                    <p:animRot by="240000">
                                      <p:cBhvr>
                                        <p:cTn id="39" dur="200" fill="hold">
                                          <p:stCondLst>
                                            <p:cond delay="400"/>
                                          </p:stCondLst>
                                        </p:cTn>
                                        <p:tgtEl>
                                          <p:spTgt spid="7"/>
                                        </p:tgtEl>
                                        <p:attrNameLst>
                                          <p:attrName>r</p:attrName>
                                        </p:attrNameLst>
                                      </p:cBhvr>
                                    </p:animRot>
                                    <p:animRot by="-240000">
                                      <p:cBhvr>
                                        <p:cTn id="40" dur="200" fill="hold">
                                          <p:stCondLst>
                                            <p:cond delay="600"/>
                                          </p:stCondLst>
                                        </p:cTn>
                                        <p:tgtEl>
                                          <p:spTgt spid="7"/>
                                        </p:tgtEl>
                                        <p:attrNameLst>
                                          <p:attrName>r</p:attrName>
                                        </p:attrNameLst>
                                      </p:cBhvr>
                                    </p:animRot>
                                    <p:animRot by="120000">
                                      <p:cBhvr>
                                        <p:cTn id="41" dur="200" fill="hold">
                                          <p:stCondLst>
                                            <p:cond delay="800"/>
                                          </p:stCondLst>
                                        </p:cTn>
                                        <p:tgtEl>
                                          <p:spTgt spid="7"/>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ox(in)">
                                      <p:cBhvr>
                                        <p:cTn id="46" dur="500"/>
                                        <p:tgtEl>
                                          <p:spTgt spid="4"/>
                                        </p:tgtEl>
                                      </p:cBhvr>
                                    </p:animEffect>
                                  </p:childTnLst>
                                </p:cTn>
                              </p:par>
                              <p:par>
                                <p:cTn id="47" presetID="4" presetClass="entr" presetSubtype="16"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ox(in)">
                                      <p:cBhvr>
                                        <p:cTn id="49" dur="500"/>
                                        <p:tgtEl>
                                          <p:spTgt spid="5"/>
                                        </p:tgtEl>
                                      </p:cBhvr>
                                    </p:animEffect>
                                  </p:childTnLst>
                                </p:cTn>
                              </p:par>
                              <p:par>
                                <p:cTn id="50" presetID="4" presetClass="entr" presetSubtype="16"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ox(in)">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box(in)">
                                      <p:cBhvr>
                                        <p:cTn id="57" dur="500"/>
                                        <p:tgtEl>
                                          <p:spTgt spid="44"/>
                                        </p:tgtEl>
                                      </p:cBhvr>
                                    </p:animEffect>
                                  </p:childTnLst>
                                </p:cTn>
                              </p:par>
                              <p:par>
                                <p:cTn id="58" presetID="4" presetClass="entr" presetSubtype="16" fill="hold" grpId="0" nodeType="withEffect">
                                  <p:stCondLst>
                                    <p:cond delay="0"/>
                                  </p:stCondLst>
                                  <p:iterate type="lt">
                                    <p:tmPct val="0"/>
                                  </p:iterate>
                                  <p:childTnLst>
                                    <p:set>
                                      <p:cBhvr>
                                        <p:cTn id="59" dur="1" fill="hold">
                                          <p:stCondLst>
                                            <p:cond delay="0"/>
                                          </p:stCondLst>
                                        </p:cTn>
                                        <p:tgtEl>
                                          <p:spTgt spid="45"/>
                                        </p:tgtEl>
                                        <p:attrNameLst>
                                          <p:attrName>style.visibility</p:attrName>
                                        </p:attrNameLst>
                                      </p:cBhvr>
                                      <p:to>
                                        <p:strVal val="visible"/>
                                      </p:to>
                                    </p:set>
                                    <p:animEffect transition="in" filter="box(in)">
                                      <p:cBhvr>
                                        <p:cTn id="60" dur="500"/>
                                        <p:tgtEl>
                                          <p:spTgt spid="45"/>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box(in)">
                                      <p:cBhvr>
                                        <p:cTn id="63" dur="500"/>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box(in)">
                                      <p:cBhvr>
                                        <p:cTn id="68" dur="500"/>
                                        <p:tgtEl>
                                          <p:spTgt spid="60"/>
                                        </p:tgtEl>
                                      </p:cBhvr>
                                    </p:animEffect>
                                  </p:childTnLst>
                                </p:cTn>
                              </p:par>
                              <p:par>
                                <p:cTn id="69" presetID="4" presetClass="entr" presetSubtype="16" fill="hold" grpId="0" nodeType="withEffect">
                                  <p:stCondLst>
                                    <p:cond delay="0"/>
                                  </p:stCondLst>
                                  <p:iterate type="lt">
                                    <p:tmPct val="0"/>
                                  </p:iterate>
                                  <p:childTnLst>
                                    <p:set>
                                      <p:cBhvr>
                                        <p:cTn id="70" dur="1" fill="hold">
                                          <p:stCondLst>
                                            <p:cond delay="0"/>
                                          </p:stCondLst>
                                        </p:cTn>
                                        <p:tgtEl>
                                          <p:spTgt spid="47"/>
                                        </p:tgtEl>
                                        <p:attrNameLst>
                                          <p:attrName>style.visibility</p:attrName>
                                        </p:attrNameLst>
                                      </p:cBhvr>
                                      <p:to>
                                        <p:strVal val="visible"/>
                                      </p:to>
                                    </p:set>
                                    <p:animEffect transition="in" filter="box(in)">
                                      <p:cBhvr>
                                        <p:cTn id="71" dur="500"/>
                                        <p:tgtEl>
                                          <p:spTgt spid="47"/>
                                        </p:tgtEl>
                                      </p:cBhvr>
                                    </p:animEffect>
                                  </p:childTnLst>
                                </p:cTn>
                              </p:par>
                            </p:childTnLst>
                          </p:cTn>
                        </p:par>
                      </p:childTnLst>
                    </p:cTn>
                  </p:par>
                  <p:par>
                    <p:cTn id="72" fill="hold">
                      <p:stCondLst>
                        <p:cond delay="indefinite"/>
                      </p:stCondLst>
                      <p:childTnLst>
                        <p:par>
                          <p:cTn id="73" fill="hold">
                            <p:stCondLst>
                              <p:cond delay="0"/>
                            </p:stCondLst>
                            <p:childTnLst>
                              <p:par>
                                <p:cTn id="74" presetID="36" presetClass="emph" presetSubtype="0" fill="hold" grpId="1" nodeType="clickEffect">
                                  <p:stCondLst>
                                    <p:cond delay="0"/>
                                  </p:stCondLst>
                                  <p:iterate type="lt">
                                    <p:tmPct val="10000"/>
                                  </p:iterate>
                                  <p:childTnLst>
                                    <p:animScale>
                                      <p:cBhvr>
                                        <p:cTn id="75" dur="250" autoRev="1" fill="hold">
                                          <p:stCondLst>
                                            <p:cond delay="0"/>
                                          </p:stCondLst>
                                        </p:cTn>
                                        <p:tgtEl>
                                          <p:spTgt spid="45"/>
                                        </p:tgtEl>
                                      </p:cBhvr>
                                      <p:to x="80000" y="100000"/>
                                    </p:animScale>
                                    <p:anim by="(#ppt_w*0.10)" calcmode="lin" valueType="num">
                                      <p:cBhvr>
                                        <p:cTn id="76" dur="250" autoRev="1" fill="hold">
                                          <p:stCondLst>
                                            <p:cond delay="0"/>
                                          </p:stCondLst>
                                        </p:cTn>
                                        <p:tgtEl>
                                          <p:spTgt spid="45"/>
                                        </p:tgtEl>
                                        <p:attrNameLst>
                                          <p:attrName>ppt_x</p:attrName>
                                        </p:attrNameLst>
                                      </p:cBhvr>
                                    </p:anim>
                                    <p:anim by="(-#ppt_w*0.10)" calcmode="lin" valueType="num">
                                      <p:cBhvr>
                                        <p:cTn id="77" dur="250" autoRev="1" fill="hold">
                                          <p:stCondLst>
                                            <p:cond delay="0"/>
                                          </p:stCondLst>
                                        </p:cTn>
                                        <p:tgtEl>
                                          <p:spTgt spid="45"/>
                                        </p:tgtEl>
                                        <p:attrNameLst>
                                          <p:attrName>ppt_y</p:attrName>
                                        </p:attrNameLst>
                                      </p:cBhvr>
                                    </p:anim>
                                    <p:animRot by="-480000">
                                      <p:cBhvr>
                                        <p:cTn id="78" dur="250" autoRev="1" fill="hold">
                                          <p:stCondLst>
                                            <p:cond delay="0"/>
                                          </p:stCondLst>
                                        </p:cTn>
                                        <p:tgtEl>
                                          <p:spTgt spid="45"/>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32" presetClass="emph" presetSubtype="0" fill="hold" nodeType="clickEffect">
                                  <p:stCondLst>
                                    <p:cond delay="0"/>
                                  </p:stCondLst>
                                  <p:childTnLst>
                                    <p:animClr clrSpc="rgb" dir="cw">
                                      <p:cBhvr override="childStyle">
                                        <p:cTn id="82" dur="100" fill="hold"/>
                                        <p:tgtEl>
                                          <p:spTgt spid="5"/>
                                        </p:tgtEl>
                                        <p:attrNameLst>
                                          <p:attrName>style.color</p:attrName>
                                        </p:attrNameLst>
                                      </p:cBhvr>
                                      <p:to>
                                        <a:srgbClr val="66FF33"/>
                                      </p:to>
                                    </p:animClr>
                                    <p:animClr clrSpc="rgb" dir="cw">
                                      <p:cBhvr>
                                        <p:cTn id="83" dur="100" fill="hold"/>
                                        <p:tgtEl>
                                          <p:spTgt spid="5"/>
                                        </p:tgtEl>
                                        <p:attrNameLst>
                                          <p:attrName>fillcolor</p:attrName>
                                        </p:attrNameLst>
                                      </p:cBhvr>
                                      <p:to>
                                        <a:srgbClr val="66FF33"/>
                                      </p:to>
                                    </p:animClr>
                                    <p:set>
                                      <p:cBhvr>
                                        <p:cTn id="84" dur="100" fill="hold"/>
                                        <p:tgtEl>
                                          <p:spTgt spid="5"/>
                                        </p:tgtEl>
                                        <p:attrNameLst>
                                          <p:attrName>fill.type</p:attrName>
                                        </p:attrNameLst>
                                      </p:cBhvr>
                                      <p:to>
                                        <p:strVal val="solid"/>
                                      </p:to>
                                    </p:set>
                                    <p:set>
                                      <p:cBhvr>
                                        <p:cTn id="85" dur="100" fill="hold"/>
                                        <p:tgtEl>
                                          <p:spTgt spid="5"/>
                                        </p:tgtEl>
                                        <p:attrNameLst>
                                          <p:attrName>fill.on</p:attrName>
                                        </p:attrNameLst>
                                      </p:cBhvr>
                                      <p:to>
                                        <p:strVal val="true"/>
                                      </p:to>
                                    </p:set>
                                    <p:animRot by="120000">
                                      <p:cBhvr>
                                        <p:cTn id="86" dur="100" fill="hold">
                                          <p:stCondLst>
                                            <p:cond delay="0"/>
                                          </p:stCondLst>
                                        </p:cTn>
                                        <p:tgtEl>
                                          <p:spTgt spid="5"/>
                                        </p:tgtEl>
                                        <p:attrNameLst>
                                          <p:attrName>r</p:attrName>
                                        </p:attrNameLst>
                                      </p:cBhvr>
                                    </p:animRot>
                                    <p:animRot by="-240000">
                                      <p:cBhvr>
                                        <p:cTn id="87" dur="200" fill="hold">
                                          <p:stCondLst>
                                            <p:cond delay="200"/>
                                          </p:stCondLst>
                                        </p:cTn>
                                        <p:tgtEl>
                                          <p:spTgt spid="5"/>
                                        </p:tgtEl>
                                        <p:attrNameLst>
                                          <p:attrName>r</p:attrName>
                                        </p:attrNameLst>
                                      </p:cBhvr>
                                    </p:animRot>
                                    <p:animRot by="240000">
                                      <p:cBhvr>
                                        <p:cTn id="88" dur="200" fill="hold">
                                          <p:stCondLst>
                                            <p:cond delay="400"/>
                                          </p:stCondLst>
                                        </p:cTn>
                                        <p:tgtEl>
                                          <p:spTgt spid="5"/>
                                        </p:tgtEl>
                                        <p:attrNameLst>
                                          <p:attrName>r</p:attrName>
                                        </p:attrNameLst>
                                      </p:cBhvr>
                                    </p:animRot>
                                    <p:animRot by="-240000">
                                      <p:cBhvr>
                                        <p:cTn id="89" dur="200" fill="hold">
                                          <p:stCondLst>
                                            <p:cond delay="600"/>
                                          </p:stCondLst>
                                        </p:cTn>
                                        <p:tgtEl>
                                          <p:spTgt spid="5"/>
                                        </p:tgtEl>
                                        <p:attrNameLst>
                                          <p:attrName>r</p:attrName>
                                        </p:attrNameLst>
                                      </p:cBhvr>
                                    </p:animRot>
                                    <p:animRot by="120000">
                                      <p:cBhvr>
                                        <p:cTn id="90" dur="200" fill="hold">
                                          <p:stCondLst>
                                            <p:cond delay="800"/>
                                          </p:stCondLst>
                                        </p:cTn>
                                        <p:tgtEl>
                                          <p:spTgt spid="5"/>
                                        </p:tgtEl>
                                        <p:attrNameLst>
                                          <p:attrName>r</p:attrName>
                                        </p:attrNameLst>
                                      </p:cBhvr>
                                    </p:animRo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nodeType="click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box(in)">
                                      <p:cBhvr>
                                        <p:cTn id="95" dur="500"/>
                                        <p:tgtEl>
                                          <p:spTgt spid="9"/>
                                        </p:tgtEl>
                                      </p:cBhvr>
                                    </p:animEffect>
                                  </p:childTnLst>
                                </p:cTn>
                              </p:par>
                              <p:par>
                                <p:cTn id="96" presetID="4" presetClass="entr" presetSubtype="16"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box(in)">
                                      <p:cBhvr>
                                        <p:cTn id="98" dur="500"/>
                                        <p:tgtEl>
                                          <p:spTgt spid="10"/>
                                        </p:tgtEl>
                                      </p:cBhvr>
                                    </p:animEffect>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wipe(down)">
                                      <p:cBhvr>
                                        <p:cTn id="103" dur="290">
                                          <p:stCondLst>
                                            <p:cond delay="0"/>
                                          </p:stCondLst>
                                        </p:cTn>
                                        <p:tgtEl>
                                          <p:spTgt spid="75"/>
                                        </p:tgtEl>
                                      </p:cBhvr>
                                    </p:animEffect>
                                    <p:anim calcmode="lin" valueType="num">
                                      <p:cBhvr>
                                        <p:cTn id="104" dur="911"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105" dur="332"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106" dur="332" tmFilter="0, 0; 0.125,0.2665; 0.25,0.4; 0.375,0.465; 0.5,0.5;  0.625,0.535; 0.75,0.6; 0.875,0.7335; 1,1">
                                          <p:stCondLst>
                                            <p:cond delay="332"/>
                                          </p:stCondLst>
                                        </p:cTn>
                                        <p:tgtEl>
                                          <p:spTgt spid="75"/>
                                        </p:tgtEl>
                                        <p:attrNameLst>
                                          <p:attrName>ppt_y</p:attrName>
                                        </p:attrNameLst>
                                      </p:cBhvr>
                                      <p:tavLst>
                                        <p:tav tm="0" fmla="#ppt_y-sin(pi*$)/9">
                                          <p:val>
                                            <p:fltVal val="0"/>
                                          </p:val>
                                        </p:tav>
                                        <p:tav tm="100000">
                                          <p:val>
                                            <p:fltVal val="1"/>
                                          </p:val>
                                        </p:tav>
                                      </p:tavLst>
                                    </p:anim>
                                    <p:anim calcmode="lin" valueType="num">
                                      <p:cBhvr>
                                        <p:cTn id="107" dur="166" tmFilter="0, 0; 0.125,0.2665; 0.25,0.4; 0.375,0.465; 0.5,0.5;  0.625,0.535; 0.75,0.6; 0.875,0.7335; 1,1">
                                          <p:stCondLst>
                                            <p:cond delay="662"/>
                                          </p:stCondLst>
                                        </p:cTn>
                                        <p:tgtEl>
                                          <p:spTgt spid="75"/>
                                        </p:tgtEl>
                                        <p:attrNameLst>
                                          <p:attrName>ppt_y</p:attrName>
                                        </p:attrNameLst>
                                      </p:cBhvr>
                                      <p:tavLst>
                                        <p:tav tm="0" fmla="#ppt_y-sin(pi*$)/27">
                                          <p:val>
                                            <p:fltVal val="0"/>
                                          </p:val>
                                        </p:tav>
                                        <p:tav tm="100000">
                                          <p:val>
                                            <p:fltVal val="1"/>
                                          </p:val>
                                        </p:tav>
                                      </p:tavLst>
                                    </p:anim>
                                    <p:anim calcmode="lin" valueType="num">
                                      <p:cBhvr>
                                        <p:cTn id="108" dur="82" tmFilter="0, 0; 0.125,0.2665; 0.25,0.4; 0.375,0.465; 0.5,0.5;  0.625,0.535; 0.75,0.6; 0.875,0.7335; 1,1">
                                          <p:stCondLst>
                                            <p:cond delay="828"/>
                                          </p:stCondLst>
                                        </p:cTn>
                                        <p:tgtEl>
                                          <p:spTgt spid="75"/>
                                        </p:tgtEl>
                                        <p:attrNameLst>
                                          <p:attrName>ppt_y</p:attrName>
                                        </p:attrNameLst>
                                      </p:cBhvr>
                                      <p:tavLst>
                                        <p:tav tm="0" fmla="#ppt_y-sin(pi*$)/81">
                                          <p:val>
                                            <p:fltVal val="0"/>
                                          </p:val>
                                        </p:tav>
                                        <p:tav tm="100000">
                                          <p:val>
                                            <p:fltVal val="1"/>
                                          </p:val>
                                        </p:tav>
                                      </p:tavLst>
                                    </p:anim>
                                    <p:animScale>
                                      <p:cBhvr>
                                        <p:cTn id="109" dur="13">
                                          <p:stCondLst>
                                            <p:cond delay="325"/>
                                          </p:stCondLst>
                                        </p:cTn>
                                        <p:tgtEl>
                                          <p:spTgt spid="75"/>
                                        </p:tgtEl>
                                      </p:cBhvr>
                                      <p:to x="100000" y="60000"/>
                                    </p:animScale>
                                    <p:animScale>
                                      <p:cBhvr>
                                        <p:cTn id="110" dur="83" decel="50000">
                                          <p:stCondLst>
                                            <p:cond delay="338"/>
                                          </p:stCondLst>
                                        </p:cTn>
                                        <p:tgtEl>
                                          <p:spTgt spid="75"/>
                                        </p:tgtEl>
                                      </p:cBhvr>
                                      <p:to x="100000" y="100000"/>
                                    </p:animScale>
                                    <p:animScale>
                                      <p:cBhvr>
                                        <p:cTn id="111" dur="13">
                                          <p:stCondLst>
                                            <p:cond delay="656"/>
                                          </p:stCondLst>
                                        </p:cTn>
                                        <p:tgtEl>
                                          <p:spTgt spid="75"/>
                                        </p:tgtEl>
                                      </p:cBhvr>
                                      <p:to x="100000" y="80000"/>
                                    </p:animScale>
                                    <p:animScale>
                                      <p:cBhvr>
                                        <p:cTn id="112" dur="83" decel="50000">
                                          <p:stCondLst>
                                            <p:cond delay="669"/>
                                          </p:stCondLst>
                                        </p:cTn>
                                        <p:tgtEl>
                                          <p:spTgt spid="75"/>
                                        </p:tgtEl>
                                      </p:cBhvr>
                                      <p:to x="100000" y="100000"/>
                                    </p:animScale>
                                    <p:animScale>
                                      <p:cBhvr>
                                        <p:cTn id="113" dur="13">
                                          <p:stCondLst>
                                            <p:cond delay="821"/>
                                          </p:stCondLst>
                                        </p:cTn>
                                        <p:tgtEl>
                                          <p:spTgt spid="75"/>
                                        </p:tgtEl>
                                      </p:cBhvr>
                                      <p:to x="100000" y="90000"/>
                                    </p:animScale>
                                    <p:animScale>
                                      <p:cBhvr>
                                        <p:cTn id="114" dur="83" decel="50000">
                                          <p:stCondLst>
                                            <p:cond delay="834"/>
                                          </p:stCondLst>
                                        </p:cTn>
                                        <p:tgtEl>
                                          <p:spTgt spid="75"/>
                                        </p:tgtEl>
                                      </p:cBhvr>
                                      <p:to x="100000" y="100000"/>
                                    </p:animScale>
                                    <p:animScale>
                                      <p:cBhvr>
                                        <p:cTn id="115" dur="13">
                                          <p:stCondLst>
                                            <p:cond delay="904"/>
                                          </p:stCondLst>
                                        </p:cTn>
                                        <p:tgtEl>
                                          <p:spTgt spid="75"/>
                                        </p:tgtEl>
                                      </p:cBhvr>
                                      <p:to x="100000" y="95000"/>
                                    </p:animScale>
                                    <p:animScale>
                                      <p:cBhvr>
                                        <p:cTn id="116" dur="83" decel="50000">
                                          <p:stCondLst>
                                            <p:cond delay="917"/>
                                          </p:stCondLst>
                                        </p:cTn>
                                        <p:tgtEl>
                                          <p:spTgt spid="75"/>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4" presetClass="entr" presetSubtype="16" fill="hold" grpId="0" nodeType="clickEffect">
                                  <p:stCondLst>
                                    <p:cond delay="0"/>
                                  </p:stCondLst>
                                  <p:iterate type="lt">
                                    <p:tmPct val="0"/>
                                  </p:iterate>
                                  <p:childTnLst>
                                    <p:set>
                                      <p:cBhvr>
                                        <p:cTn id="120" dur="1" fill="hold">
                                          <p:stCondLst>
                                            <p:cond delay="0"/>
                                          </p:stCondLst>
                                        </p:cTn>
                                        <p:tgtEl>
                                          <p:spTgt spid="56"/>
                                        </p:tgtEl>
                                        <p:attrNameLst>
                                          <p:attrName>style.visibility</p:attrName>
                                        </p:attrNameLst>
                                      </p:cBhvr>
                                      <p:to>
                                        <p:strVal val="visible"/>
                                      </p:to>
                                    </p:set>
                                    <p:animEffect transition="in" filter="box(in)">
                                      <p:cBhvr>
                                        <p:cTn id="121" dur="500"/>
                                        <p:tgtEl>
                                          <p:spTgt spid="56"/>
                                        </p:tgtEl>
                                      </p:cBhvr>
                                    </p:animEffect>
                                  </p:childTnLst>
                                </p:cTn>
                              </p:par>
                              <p:par>
                                <p:cTn id="122" presetID="4" presetClass="entr" presetSubtype="16" fill="hold" grpId="0" nodeType="withEffect">
                                  <p:stCondLst>
                                    <p:cond delay="0"/>
                                  </p:stCondLst>
                                  <p:iterate type="lt">
                                    <p:tmPct val="0"/>
                                  </p:iterate>
                                  <p:childTnLst>
                                    <p:set>
                                      <p:cBhvr>
                                        <p:cTn id="123" dur="1" fill="hold">
                                          <p:stCondLst>
                                            <p:cond delay="0"/>
                                          </p:stCondLst>
                                        </p:cTn>
                                        <p:tgtEl>
                                          <p:spTgt spid="55"/>
                                        </p:tgtEl>
                                        <p:attrNameLst>
                                          <p:attrName>style.visibility</p:attrName>
                                        </p:attrNameLst>
                                      </p:cBhvr>
                                      <p:to>
                                        <p:strVal val="visible"/>
                                      </p:to>
                                    </p:set>
                                    <p:animEffect transition="in" filter="box(in)">
                                      <p:cBhvr>
                                        <p:cTn id="124" dur="500"/>
                                        <p:tgtEl>
                                          <p:spTgt spid="55"/>
                                        </p:tgtEl>
                                      </p:cBhvr>
                                    </p:animEffect>
                                  </p:childTnLst>
                                </p:cTn>
                              </p:par>
                            </p:childTnLst>
                          </p:cTn>
                        </p:par>
                      </p:childTnLst>
                    </p:cTn>
                  </p:par>
                  <p:par>
                    <p:cTn id="125" fill="hold">
                      <p:stCondLst>
                        <p:cond delay="indefinite"/>
                      </p:stCondLst>
                      <p:childTnLst>
                        <p:par>
                          <p:cTn id="126" fill="hold">
                            <p:stCondLst>
                              <p:cond delay="0"/>
                            </p:stCondLst>
                            <p:childTnLst>
                              <p:par>
                                <p:cTn id="127" presetID="4" presetClass="entr" presetSubtype="16" fill="hold" grpId="0" nodeType="clickEffect">
                                  <p:stCondLst>
                                    <p:cond delay="0"/>
                                  </p:stCondLst>
                                  <p:childTnLst>
                                    <p:set>
                                      <p:cBhvr>
                                        <p:cTn id="128" dur="1" fill="hold">
                                          <p:stCondLst>
                                            <p:cond delay="0"/>
                                          </p:stCondLst>
                                        </p:cTn>
                                        <p:tgtEl>
                                          <p:spTgt spid="57"/>
                                        </p:tgtEl>
                                        <p:attrNameLst>
                                          <p:attrName>style.visibility</p:attrName>
                                        </p:attrNameLst>
                                      </p:cBhvr>
                                      <p:to>
                                        <p:strVal val="visible"/>
                                      </p:to>
                                    </p:set>
                                    <p:animEffect transition="in" filter="box(in)">
                                      <p:cBhvr>
                                        <p:cTn id="129" dur="500"/>
                                        <p:tgtEl>
                                          <p:spTgt spid="57"/>
                                        </p:tgtEl>
                                      </p:cBhvr>
                                    </p:animEffect>
                                  </p:childTnLst>
                                </p:cTn>
                              </p:par>
                            </p:childTnLst>
                          </p:cTn>
                        </p:par>
                      </p:childTnLst>
                    </p:cTn>
                  </p:par>
                  <p:par>
                    <p:cTn id="130" fill="hold">
                      <p:stCondLst>
                        <p:cond delay="indefinite"/>
                      </p:stCondLst>
                      <p:childTnLst>
                        <p:par>
                          <p:cTn id="131" fill="hold">
                            <p:stCondLst>
                              <p:cond delay="0"/>
                            </p:stCondLst>
                            <p:childTnLst>
                              <p:par>
                                <p:cTn id="132" presetID="4" presetClass="entr" presetSubtype="16" fill="hold" grpId="0" nodeType="clickEffect">
                                  <p:stCondLst>
                                    <p:cond delay="0"/>
                                  </p:stCondLst>
                                  <p:iterate type="lt">
                                    <p:tmPct val="0"/>
                                  </p:iterate>
                                  <p:childTnLst>
                                    <p:set>
                                      <p:cBhvr>
                                        <p:cTn id="133" dur="1" fill="hold">
                                          <p:stCondLst>
                                            <p:cond delay="0"/>
                                          </p:stCondLst>
                                        </p:cTn>
                                        <p:tgtEl>
                                          <p:spTgt spid="61"/>
                                        </p:tgtEl>
                                        <p:attrNameLst>
                                          <p:attrName>style.visibility</p:attrName>
                                        </p:attrNameLst>
                                      </p:cBhvr>
                                      <p:to>
                                        <p:strVal val="visible"/>
                                      </p:to>
                                    </p:set>
                                    <p:animEffect transition="in" filter="box(in)">
                                      <p:cBhvr>
                                        <p:cTn id="134" dur="500"/>
                                        <p:tgtEl>
                                          <p:spTgt spid="61"/>
                                        </p:tgtEl>
                                      </p:cBhvr>
                                    </p:animEffect>
                                  </p:childTnLst>
                                </p:cTn>
                              </p:par>
                            </p:childTnLst>
                          </p:cTn>
                        </p:par>
                      </p:childTnLst>
                    </p:cTn>
                  </p:par>
                  <p:par>
                    <p:cTn id="135" fill="hold">
                      <p:stCondLst>
                        <p:cond delay="indefinite"/>
                      </p:stCondLst>
                      <p:childTnLst>
                        <p:par>
                          <p:cTn id="136" fill="hold">
                            <p:stCondLst>
                              <p:cond delay="0"/>
                            </p:stCondLst>
                            <p:childTnLst>
                              <p:par>
                                <p:cTn id="137" presetID="36" presetClass="emph" presetSubtype="0" fill="hold" grpId="1" nodeType="clickEffect">
                                  <p:stCondLst>
                                    <p:cond delay="0"/>
                                  </p:stCondLst>
                                  <p:iterate type="lt">
                                    <p:tmPct val="10000"/>
                                  </p:iterate>
                                  <p:childTnLst>
                                    <p:animScale>
                                      <p:cBhvr>
                                        <p:cTn id="138" dur="250" autoRev="1" fill="hold">
                                          <p:stCondLst>
                                            <p:cond delay="0"/>
                                          </p:stCondLst>
                                        </p:cTn>
                                        <p:tgtEl>
                                          <p:spTgt spid="56"/>
                                        </p:tgtEl>
                                      </p:cBhvr>
                                      <p:to x="80000" y="100000"/>
                                    </p:animScale>
                                    <p:anim by="(#ppt_w*0.10)" calcmode="lin" valueType="num">
                                      <p:cBhvr>
                                        <p:cTn id="139" dur="250" autoRev="1" fill="hold">
                                          <p:stCondLst>
                                            <p:cond delay="0"/>
                                          </p:stCondLst>
                                        </p:cTn>
                                        <p:tgtEl>
                                          <p:spTgt spid="56"/>
                                        </p:tgtEl>
                                        <p:attrNameLst>
                                          <p:attrName>ppt_x</p:attrName>
                                        </p:attrNameLst>
                                      </p:cBhvr>
                                    </p:anim>
                                    <p:anim by="(-#ppt_w*0.10)" calcmode="lin" valueType="num">
                                      <p:cBhvr>
                                        <p:cTn id="140" dur="250" autoRev="1" fill="hold">
                                          <p:stCondLst>
                                            <p:cond delay="0"/>
                                          </p:stCondLst>
                                        </p:cTn>
                                        <p:tgtEl>
                                          <p:spTgt spid="56"/>
                                        </p:tgtEl>
                                        <p:attrNameLst>
                                          <p:attrName>ppt_y</p:attrName>
                                        </p:attrNameLst>
                                      </p:cBhvr>
                                    </p:anim>
                                    <p:animRot by="-480000">
                                      <p:cBhvr>
                                        <p:cTn id="141" dur="250" autoRev="1" fill="hold">
                                          <p:stCondLst>
                                            <p:cond delay="0"/>
                                          </p:stCondLst>
                                        </p:cTn>
                                        <p:tgtEl>
                                          <p:spTgt spid="56"/>
                                        </p:tgtEl>
                                        <p:attrNameLst>
                                          <p:attrName>r</p:attrName>
                                        </p:attrNameLst>
                                      </p:cBhvr>
                                    </p:animRot>
                                  </p:childTnLst>
                                </p:cTn>
                              </p:par>
                            </p:childTnLst>
                          </p:cTn>
                        </p:par>
                      </p:childTnLst>
                    </p:cTn>
                  </p:par>
                  <p:par>
                    <p:cTn id="142" fill="hold">
                      <p:stCondLst>
                        <p:cond delay="indefinite"/>
                      </p:stCondLst>
                      <p:childTnLst>
                        <p:par>
                          <p:cTn id="143" fill="hold">
                            <p:stCondLst>
                              <p:cond delay="0"/>
                            </p:stCondLst>
                            <p:childTnLst>
                              <p:par>
                                <p:cTn id="144" presetID="4" presetClass="entr" presetSubtype="16" fill="hold" grpId="0" nodeType="clickEffect">
                                  <p:stCondLst>
                                    <p:cond delay="0"/>
                                  </p:stCondLst>
                                  <p:childTnLst>
                                    <p:set>
                                      <p:cBhvr>
                                        <p:cTn id="145" dur="1" fill="hold">
                                          <p:stCondLst>
                                            <p:cond delay="0"/>
                                          </p:stCondLst>
                                        </p:cTn>
                                        <p:tgtEl>
                                          <p:spTgt spid="62"/>
                                        </p:tgtEl>
                                        <p:attrNameLst>
                                          <p:attrName>style.visibility</p:attrName>
                                        </p:attrNameLst>
                                      </p:cBhvr>
                                      <p:to>
                                        <p:strVal val="visible"/>
                                      </p:to>
                                    </p:set>
                                    <p:animEffect transition="in" filter="box(in)">
                                      <p:cBhvr>
                                        <p:cTn id="146" dur="500"/>
                                        <p:tgtEl>
                                          <p:spTgt spid="62"/>
                                        </p:tgtEl>
                                      </p:cBhvr>
                                    </p:animEffect>
                                  </p:childTnLst>
                                </p:cTn>
                              </p:par>
                            </p:childTnLst>
                          </p:cTn>
                        </p:par>
                      </p:childTnLst>
                    </p:cTn>
                  </p:par>
                  <p:par>
                    <p:cTn id="147" fill="hold">
                      <p:stCondLst>
                        <p:cond delay="indefinite"/>
                      </p:stCondLst>
                      <p:childTnLst>
                        <p:par>
                          <p:cTn id="148" fill="hold">
                            <p:stCondLst>
                              <p:cond delay="0"/>
                            </p:stCondLst>
                            <p:childTnLst>
                              <p:par>
                                <p:cTn id="149" presetID="36" presetClass="emph" presetSubtype="0" fill="hold" grpId="1" nodeType="clickEffect">
                                  <p:stCondLst>
                                    <p:cond delay="0"/>
                                  </p:stCondLst>
                                  <p:iterate type="lt">
                                    <p:tmPct val="10000"/>
                                  </p:iterate>
                                  <p:childTnLst>
                                    <p:animScale>
                                      <p:cBhvr>
                                        <p:cTn id="150" dur="250" autoRev="1" fill="hold">
                                          <p:stCondLst>
                                            <p:cond delay="0"/>
                                          </p:stCondLst>
                                        </p:cTn>
                                        <p:tgtEl>
                                          <p:spTgt spid="47"/>
                                        </p:tgtEl>
                                      </p:cBhvr>
                                      <p:to x="80000" y="100000"/>
                                    </p:animScale>
                                    <p:anim by="(#ppt_w*0.10)" calcmode="lin" valueType="num">
                                      <p:cBhvr>
                                        <p:cTn id="151" dur="250" autoRev="1" fill="hold">
                                          <p:stCondLst>
                                            <p:cond delay="0"/>
                                          </p:stCondLst>
                                        </p:cTn>
                                        <p:tgtEl>
                                          <p:spTgt spid="47"/>
                                        </p:tgtEl>
                                        <p:attrNameLst>
                                          <p:attrName>ppt_x</p:attrName>
                                        </p:attrNameLst>
                                      </p:cBhvr>
                                    </p:anim>
                                    <p:anim by="(-#ppt_w*0.10)" calcmode="lin" valueType="num">
                                      <p:cBhvr>
                                        <p:cTn id="152" dur="250" autoRev="1" fill="hold">
                                          <p:stCondLst>
                                            <p:cond delay="0"/>
                                          </p:stCondLst>
                                        </p:cTn>
                                        <p:tgtEl>
                                          <p:spTgt spid="47"/>
                                        </p:tgtEl>
                                        <p:attrNameLst>
                                          <p:attrName>ppt_y</p:attrName>
                                        </p:attrNameLst>
                                      </p:cBhvr>
                                    </p:anim>
                                    <p:animRot by="-480000">
                                      <p:cBhvr>
                                        <p:cTn id="153" dur="250" autoRev="1" fill="hold">
                                          <p:stCondLst>
                                            <p:cond delay="0"/>
                                          </p:stCondLst>
                                        </p:cTn>
                                        <p:tgtEl>
                                          <p:spTgt spid="47"/>
                                        </p:tgtEl>
                                        <p:attrNameLst>
                                          <p:attrName>r</p:attrName>
                                        </p:attrNameLst>
                                      </p:cBhvr>
                                    </p:animRot>
                                  </p:childTnLst>
                                </p:cTn>
                              </p:par>
                              <p:par>
                                <p:cTn id="154" presetID="36" presetClass="emph" presetSubtype="0" fill="hold" grpId="1" nodeType="withEffect">
                                  <p:stCondLst>
                                    <p:cond delay="0"/>
                                  </p:stCondLst>
                                  <p:iterate type="lt">
                                    <p:tmPct val="10000"/>
                                  </p:iterate>
                                  <p:childTnLst>
                                    <p:animScale>
                                      <p:cBhvr>
                                        <p:cTn id="155" dur="250" autoRev="1" fill="hold">
                                          <p:stCondLst>
                                            <p:cond delay="0"/>
                                          </p:stCondLst>
                                        </p:cTn>
                                        <p:tgtEl>
                                          <p:spTgt spid="55"/>
                                        </p:tgtEl>
                                      </p:cBhvr>
                                      <p:to x="80000" y="100000"/>
                                    </p:animScale>
                                    <p:anim by="(#ppt_w*0.10)" calcmode="lin" valueType="num">
                                      <p:cBhvr>
                                        <p:cTn id="156" dur="250" autoRev="1" fill="hold">
                                          <p:stCondLst>
                                            <p:cond delay="0"/>
                                          </p:stCondLst>
                                        </p:cTn>
                                        <p:tgtEl>
                                          <p:spTgt spid="55"/>
                                        </p:tgtEl>
                                        <p:attrNameLst>
                                          <p:attrName>ppt_x</p:attrName>
                                        </p:attrNameLst>
                                      </p:cBhvr>
                                    </p:anim>
                                    <p:anim by="(-#ppt_w*0.10)" calcmode="lin" valueType="num">
                                      <p:cBhvr>
                                        <p:cTn id="157" dur="250" autoRev="1" fill="hold">
                                          <p:stCondLst>
                                            <p:cond delay="0"/>
                                          </p:stCondLst>
                                        </p:cTn>
                                        <p:tgtEl>
                                          <p:spTgt spid="55"/>
                                        </p:tgtEl>
                                        <p:attrNameLst>
                                          <p:attrName>ppt_y</p:attrName>
                                        </p:attrNameLst>
                                      </p:cBhvr>
                                    </p:anim>
                                    <p:animRot by="-480000">
                                      <p:cBhvr>
                                        <p:cTn id="158" dur="250" autoRev="1" fill="hold">
                                          <p:stCondLst>
                                            <p:cond delay="0"/>
                                          </p:stCondLst>
                                        </p:cTn>
                                        <p:tgtEl>
                                          <p:spTgt spid="55"/>
                                        </p:tgtEl>
                                        <p:attrNameLst>
                                          <p:attrName>r</p:attrName>
                                        </p:attrNameLst>
                                      </p:cBhvr>
                                    </p:animRot>
                                  </p:childTnLst>
                                </p:cTn>
                              </p:par>
                            </p:childTnLst>
                          </p:cTn>
                        </p:par>
                      </p:childTnLst>
                    </p:cTn>
                  </p:par>
                  <p:par>
                    <p:cTn id="159" fill="hold">
                      <p:stCondLst>
                        <p:cond delay="indefinite"/>
                      </p:stCondLst>
                      <p:childTnLst>
                        <p:par>
                          <p:cTn id="160" fill="hold">
                            <p:stCondLst>
                              <p:cond delay="0"/>
                            </p:stCondLst>
                            <p:childTnLst>
                              <p:par>
                                <p:cTn id="161" presetID="4" presetClass="entr" presetSubtype="16" fill="hold" grpId="0" nodeType="clickEffect">
                                  <p:stCondLst>
                                    <p:cond delay="0"/>
                                  </p:stCondLst>
                                  <p:iterate type="lt">
                                    <p:tmPct val="0"/>
                                  </p:iterate>
                                  <p:childTnLst>
                                    <p:set>
                                      <p:cBhvr>
                                        <p:cTn id="162" dur="1" fill="hold">
                                          <p:stCondLst>
                                            <p:cond delay="0"/>
                                          </p:stCondLst>
                                        </p:cTn>
                                        <p:tgtEl>
                                          <p:spTgt spid="63"/>
                                        </p:tgtEl>
                                        <p:attrNameLst>
                                          <p:attrName>style.visibility</p:attrName>
                                        </p:attrNameLst>
                                      </p:cBhvr>
                                      <p:to>
                                        <p:strVal val="visible"/>
                                      </p:to>
                                    </p:set>
                                    <p:animEffect transition="in" filter="box(in)">
                                      <p:cBhvr>
                                        <p:cTn id="163" dur="500"/>
                                        <p:tgtEl>
                                          <p:spTgt spid="63"/>
                                        </p:tgtEl>
                                      </p:cBhvr>
                                    </p:animEffect>
                                  </p:childTnLst>
                                </p:cTn>
                              </p:par>
                            </p:childTnLst>
                          </p:cTn>
                        </p:par>
                      </p:childTnLst>
                    </p:cTn>
                  </p:par>
                  <p:par>
                    <p:cTn id="164" fill="hold">
                      <p:stCondLst>
                        <p:cond delay="indefinite"/>
                      </p:stCondLst>
                      <p:childTnLst>
                        <p:par>
                          <p:cTn id="165" fill="hold">
                            <p:stCondLst>
                              <p:cond delay="0"/>
                            </p:stCondLst>
                            <p:childTnLst>
                              <p:par>
                                <p:cTn id="166" presetID="4" presetClass="entr" presetSubtype="16" fill="hold" grpId="0" nodeType="clickEffect">
                                  <p:stCondLst>
                                    <p:cond delay="0"/>
                                  </p:stCondLst>
                                  <p:childTnLst>
                                    <p:set>
                                      <p:cBhvr>
                                        <p:cTn id="167" dur="1" fill="hold">
                                          <p:stCondLst>
                                            <p:cond delay="0"/>
                                          </p:stCondLst>
                                        </p:cTn>
                                        <p:tgtEl>
                                          <p:spTgt spid="64"/>
                                        </p:tgtEl>
                                        <p:attrNameLst>
                                          <p:attrName>style.visibility</p:attrName>
                                        </p:attrNameLst>
                                      </p:cBhvr>
                                      <p:to>
                                        <p:strVal val="visible"/>
                                      </p:to>
                                    </p:set>
                                    <p:animEffect transition="in" filter="box(in)">
                                      <p:cBhvr>
                                        <p:cTn id="168" dur="500"/>
                                        <p:tgtEl>
                                          <p:spTgt spid="64"/>
                                        </p:tgtEl>
                                      </p:cBhvr>
                                    </p:animEffect>
                                  </p:childTnLst>
                                </p:cTn>
                              </p:par>
                            </p:childTnLst>
                          </p:cTn>
                        </p:par>
                      </p:childTnLst>
                    </p:cTn>
                  </p:par>
                  <p:par>
                    <p:cTn id="169" fill="hold">
                      <p:stCondLst>
                        <p:cond delay="indefinite"/>
                      </p:stCondLst>
                      <p:childTnLst>
                        <p:par>
                          <p:cTn id="170" fill="hold">
                            <p:stCondLst>
                              <p:cond delay="0"/>
                            </p:stCondLst>
                            <p:childTnLst>
                              <p:par>
                                <p:cTn id="171" presetID="36" presetClass="emph" presetSubtype="0" fill="hold" grpId="1" nodeType="clickEffect">
                                  <p:stCondLst>
                                    <p:cond delay="0"/>
                                  </p:stCondLst>
                                  <p:iterate type="lt">
                                    <p:tmPct val="10000"/>
                                  </p:iterate>
                                  <p:childTnLst>
                                    <p:animScale>
                                      <p:cBhvr>
                                        <p:cTn id="172" dur="250" autoRev="1" fill="hold">
                                          <p:stCondLst>
                                            <p:cond delay="0"/>
                                          </p:stCondLst>
                                        </p:cTn>
                                        <p:tgtEl>
                                          <p:spTgt spid="61"/>
                                        </p:tgtEl>
                                      </p:cBhvr>
                                      <p:to x="80000" y="100000"/>
                                    </p:animScale>
                                    <p:anim by="(#ppt_w*0.10)" calcmode="lin" valueType="num">
                                      <p:cBhvr>
                                        <p:cTn id="173" dur="250" autoRev="1" fill="hold">
                                          <p:stCondLst>
                                            <p:cond delay="0"/>
                                          </p:stCondLst>
                                        </p:cTn>
                                        <p:tgtEl>
                                          <p:spTgt spid="61"/>
                                        </p:tgtEl>
                                        <p:attrNameLst>
                                          <p:attrName>ppt_x</p:attrName>
                                        </p:attrNameLst>
                                      </p:cBhvr>
                                    </p:anim>
                                    <p:anim by="(-#ppt_w*0.10)" calcmode="lin" valueType="num">
                                      <p:cBhvr>
                                        <p:cTn id="174" dur="250" autoRev="1" fill="hold">
                                          <p:stCondLst>
                                            <p:cond delay="0"/>
                                          </p:stCondLst>
                                        </p:cTn>
                                        <p:tgtEl>
                                          <p:spTgt spid="61"/>
                                        </p:tgtEl>
                                        <p:attrNameLst>
                                          <p:attrName>ppt_y</p:attrName>
                                        </p:attrNameLst>
                                      </p:cBhvr>
                                    </p:anim>
                                    <p:animRot by="-480000">
                                      <p:cBhvr>
                                        <p:cTn id="175" dur="250" autoRev="1" fill="hold">
                                          <p:stCondLst>
                                            <p:cond delay="0"/>
                                          </p:stCondLst>
                                        </p:cTn>
                                        <p:tgtEl>
                                          <p:spTgt spid="61"/>
                                        </p:tgtEl>
                                        <p:attrNameLst>
                                          <p:attrName>r</p:attrName>
                                        </p:attrNameLst>
                                      </p:cBhvr>
                                    </p:animRot>
                                  </p:childTnLst>
                                </p:cTn>
                              </p:par>
                            </p:childTnLst>
                          </p:cTn>
                        </p:par>
                      </p:childTnLst>
                    </p:cTn>
                  </p:par>
                  <p:par>
                    <p:cTn id="176" fill="hold">
                      <p:stCondLst>
                        <p:cond delay="indefinite"/>
                      </p:stCondLst>
                      <p:childTnLst>
                        <p:par>
                          <p:cTn id="177" fill="hold">
                            <p:stCondLst>
                              <p:cond delay="0"/>
                            </p:stCondLst>
                            <p:childTnLst>
                              <p:par>
                                <p:cTn id="178" presetID="26" presetClass="entr" presetSubtype="0" fill="hold" grpId="0" nodeType="clickEffect">
                                  <p:stCondLst>
                                    <p:cond delay="0"/>
                                  </p:stCondLst>
                                  <p:childTnLst>
                                    <p:set>
                                      <p:cBhvr>
                                        <p:cTn id="179" dur="1" fill="hold">
                                          <p:stCondLst>
                                            <p:cond delay="0"/>
                                          </p:stCondLst>
                                        </p:cTn>
                                        <p:tgtEl>
                                          <p:spTgt spid="8"/>
                                        </p:tgtEl>
                                        <p:attrNameLst>
                                          <p:attrName>style.visibility</p:attrName>
                                        </p:attrNameLst>
                                      </p:cBhvr>
                                      <p:to>
                                        <p:strVal val="visible"/>
                                      </p:to>
                                    </p:set>
                                    <p:animEffect transition="in" filter="wipe(down)">
                                      <p:cBhvr>
                                        <p:cTn id="180" dur="290">
                                          <p:stCondLst>
                                            <p:cond delay="0"/>
                                          </p:stCondLst>
                                        </p:cTn>
                                        <p:tgtEl>
                                          <p:spTgt spid="8"/>
                                        </p:tgtEl>
                                      </p:cBhvr>
                                    </p:animEffect>
                                    <p:anim calcmode="lin" valueType="num">
                                      <p:cBhvr>
                                        <p:cTn id="181"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82"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3"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84"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85"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86" dur="13">
                                          <p:stCondLst>
                                            <p:cond delay="325"/>
                                          </p:stCondLst>
                                        </p:cTn>
                                        <p:tgtEl>
                                          <p:spTgt spid="8"/>
                                        </p:tgtEl>
                                      </p:cBhvr>
                                      <p:to x="100000" y="60000"/>
                                    </p:animScale>
                                    <p:animScale>
                                      <p:cBhvr>
                                        <p:cTn id="187" dur="83" decel="50000">
                                          <p:stCondLst>
                                            <p:cond delay="338"/>
                                          </p:stCondLst>
                                        </p:cTn>
                                        <p:tgtEl>
                                          <p:spTgt spid="8"/>
                                        </p:tgtEl>
                                      </p:cBhvr>
                                      <p:to x="100000" y="100000"/>
                                    </p:animScale>
                                    <p:animScale>
                                      <p:cBhvr>
                                        <p:cTn id="188" dur="13">
                                          <p:stCondLst>
                                            <p:cond delay="656"/>
                                          </p:stCondLst>
                                        </p:cTn>
                                        <p:tgtEl>
                                          <p:spTgt spid="8"/>
                                        </p:tgtEl>
                                      </p:cBhvr>
                                      <p:to x="100000" y="80000"/>
                                    </p:animScale>
                                    <p:animScale>
                                      <p:cBhvr>
                                        <p:cTn id="189" dur="83" decel="50000">
                                          <p:stCondLst>
                                            <p:cond delay="669"/>
                                          </p:stCondLst>
                                        </p:cTn>
                                        <p:tgtEl>
                                          <p:spTgt spid="8"/>
                                        </p:tgtEl>
                                      </p:cBhvr>
                                      <p:to x="100000" y="100000"/>
                                    </p:animScale>
                                    <p:animScale>
                                      <p:cBhvr>
                                        <p:cTn id="190" dur="13">
                                          <p:stCondLst>
                                            <p:cond delay="821"/>
                                          </p:stCondLst>
                                        </p:cTn>
                                        <p:tgtEl>
                                          <p:spTgt spid="8"/>
                                        </p:tgtEl>
                                      </p:cBhvr>
                                      <p:to x="100000" y="90000"/>
                                    </p:animScale>
                                    <p:animScale>
                                      <p:cBhvr>
                                        <p:cTn id="191" dur="83" decel="50000">
                                          <p:stCondLst>
                                            <p:cond delay="834"/>
                                          </p:stCondLst>
                                        </p:cTn>
                                        <p:tgtEl>
                                          <p:spTgt spid="8"/>
                                        </p:tgtEl>
                                      </p:cBhvr>
                                      <p:to x="100000" y="100000"/>
                                    </p:animScale>
                                    <p:animScale>
                                      <p:cBhvr>
                                        <p:cTn id="192" dur="13">
                                          <p:stCondLst>
                                            <p:cond delay="904"/>
                                          </p:stCondLst>
                                        </p:cTn>
                                        <p:tgtEl>
                                          <p:spTgt spid="8"/>
                                        </p:tgtEl>
                                      </p:cBhvr>
                                      <p:to x="100000" y="95000"/>
                                    </p:animScale>
                                    <p:animScale>
                                      <p:cBhvr>
                                        <p:cTn id="193" dur="83" decel="50000">
                                          <p:stCondLst>
                                            <p:cond delay="917"/>
                                          </p:stCondLst>
                                        </p:cTn>
                                        <p:tgtEl>
                                          <p:spTgt spid="8"/>
                                        </p:tgtEl>
                                      </p:cBhvr>
                                      <p:to x="100000" y="100000"/>
                                    </p:animScale>
                                  </p:childTnLst>
                                </p:cTn>
                              </p:par>
                            </p:childTnLst>
                          </p:cTn>
                        </p:par>
                      </p:childTnLst>
                    </p:cTn>
                  </p:par>
                  <p:par>
                    <p:cTn id="194" fill="hold">
                      <p:stCondLst>
                        <p:cond delay="indefinite"/>
                      </p:stCondLst>
                      <p:childTnLst>
                        <p:par>
                          <p:cTn id="195" fill="hold">
                            <p:stCondLst>
                              <p:cond delay="0"/>
                            </p:stCondLst>
                            <p:childTnLst>
                              <p:par>
                                <p:cTn id="196" presetID="4" presetClass="entr" presetSubtype="16" fill="hold" grpId="0" nodeType="clickEffect">
                                  <p:stCondLst>
                                    <p:cond delay="0"/>
                                  </p:stCondLst>
                                  <p:childTnLst>
                                    <p:set>
                                      <p:cBhvr>
                                        <p:cTn id="197" dur="1" fill="hold">
                                          <p:stCondLst>
                                            <p:cond delay="0"/>
                                          </p:stCondLst>
                                        </p:cTn>
                                        <p:tgtEl>
                                          <p:spTgt spid="65"/>
                                        </p:tgtEl>
                                        <p:attrNameLst>
                                          <p:attrName>style.visibility</p:attrName>
                                        </p:attrNameLst>
                                      </p:cBhvr>
                                      <p:to>
                                        <p:strVal val="visible"/>
                                      </p:to>
                                    </p:set>
                                    <p:animEffect transition="in" filter="box(in)">
                                      <p:cBhvr>
                                        <p:cTn id="198" dur="500"/>
                                        <p:tgtEl>
                                          <p:spTgt spid="65"/>
                                        </p:tgtEl>
                                      </p:cBhvr>
                                    </p:animEffect>
                                  </p:childTnLst>
                                </p:cTn>
                              </p:par>
                            </p:childTnLst>
                          </p:cTn>
                        </p:par>
                      </p:childTnLst>
                    </p:cTn>
                  </p:par>
                  <p:par>
                    <p:cTn id="199" fill="hold">
                      <p:stCondLst>
                        <p:cond delay="indefinite"/>
                      </p:stCondLst>
                      <p:childTnLst>
                        <p:par>
                          <p:cTn id="200" fill="hold">
                            <p:stCondLst>
                              <p:cond delay="0"/>
                            </p:stCondLst>
                            <p:childTnLst>
                              <p:par>
                                <p:cTn id="201" presetID="4" presetClass="entr" presetSubtype="16" fill="hold" grpId="0" nodeType="clickEffect">
                                  <p:stCondLst>
                                    <p:cond delay="0"/>
                                  </p:stCondLst>
                                  <p:childTnLst>
                                    <p:set>
                                      <p:cBhvr>
                                        <p:cTn id="202" dur="1" fill="hold">
                                          <p:stCondLst>
                                            <p:cond delay="0"/>
                                          </p:stCondLst>
                                        </p:cTn>
                                        <p:tgtEl>
                                          <p:spTgt spid="66"/>
                                        </p:tgtEl>
                                        <p:attrNameLst>
                                          <p:attrName>style.visibility</p:attrName>
                                        </p:attrNameLst>
                                      </p:cBhvr>
                                      <p:to>
                                        <p:strVal val="visible"/>
                                      </p:to>
                                    </p:set>
                                    <p:animEffect transition="in" filter="box(in)">
                                      <p:cBhvr>
                                        <p:cTn id="203" dur="500"/>
                                        <p:tgtEl>
                                          <p:spTgt spid="66"/>
                                        </p:tgtEl>
                                      </p:cBhvr>
                                    </p:animEffect>
                                  </p:childTnLst>
                                </p:cTn>
                              </p:par>
                            </p:childTnLst>
                          </p:cTn>
                        </p:par>
                      </p:childTnLst>
                    </p:cTn>
                  </p:par>
                  <p:par>
                    <p:cTn id="204" fill="hold">
                      <p:stCondLst>
                        <p:cond delay="indefinite"/>
                      </p:stCondLst>
                      <p:childTnLst>
                        <p:par>
                          <p:cTn id="205" fill="hold">
                            <p:stCondLst>
                              <p:cond delay="0"/>
                            </p:stCondLst>
                            <p:childTnLst>
                              <p:par>
                                <p:cTn id="206" presetID="36" presetClass="emph" presetSubtype="0" fill="hold" grpId="1" nodeType="clickEffect">
                                  <p:stCondLst>
                                    <p:cond delay="0"/>
                                  </p:stCondLst>
                                  <p:iterate type="lt">
                                    <p:tmPct val="10000"/>
                                  </p:iterate>
                                  <p:childTnLst>
                                    <p:animScale>
                                      <p:cBhvr>
                                        <p:cTn id="207" dur="250" autoRev="1" fill="hold">
                                          <p:stCondLst>
                                            <p:cond delay="0"/>
                                          </p:stCondLst>
                                        </p:cTn>
                                        <p:tgtEl>
                                          <p:spTgt spid="63"/>
                                        </p:tgtEl>
                                      </p:cBhvr>
                                      <p:to x="80000" y="100000"/>
                                    </p:animScale>
                                    <p:anim by="(#ppt_w*0.10)" calcmode="lin" valueType="num">
                                      <p:cBhvr>
                                        <p:cTn id="208" dur="250" autoRev="1" fill="hold">
                                          <p:stCondLst>
                                            <p:cond delay="0"/>
                                          </p:stCondLst>
                                        </p:cTn>
                                        <p:tgtEl>
                                          <p:spTgt spid="63"/>
                                        </p:tgtEl>
                                        <p:attrNameLst>
                                          <p:attrName>ppt_x</p:attrName>
                                        </p:attrNameLst>
                                      </p:cBhvr>
                                    </p:anim>
                                    <p:anim by="(-#ppt_w*0.10)" calcmode="lin" valueType="num">
                                      <p:cBhvr>
                                        <p:cTn id="209" dur="250" autoRev="1" fill="hold">
                                          <p:stCondLst>
                                            <p:cond delay="0"/>
                                          </p:stCondLst>
                                        </p:cTn>
                                        <p:tgtEl>
                                          <p:spTgt spid="63"/>
                                        </p:tgtEl>
                                        <p:attrNameLst>
                                          <p:attrName>ppt_y</p:attrName>
                                        </p:attrNameLst>
                                      </p:cBhvr>
                                    </p:anim>
                                    <p:animRot by="-480000">
                                      <p:cBhvr>
                                        <p:cTn id="210" dur="250" autoRev="1" fill="hold">
                                          <p:stCondLst>
                                            <p:cond delay="0"/>
                                          </p:stCondLst>
                                        </p:cTn>
                                        <p:tgtEl>
                                          <p:spTgt spid="63"/>
                                        </p:tgtEl>
                                        <p:attrNameLst>
                                          <p:attrName>r</p:attrName>
                                        </p:attrNameLst>
                                      </p:cBhvr>
                                    </p:animRot>
                                  </p:childTnLst>
                                </p:cTn>
                              </p:par>
                            </p:childTnLst>
                          </p:cTn>
                        </p:par>
                      </p:childTnLst>
                    </p:cTn>
                  </p:par>
                  <p:par>
                    <p:cTn id="211" fill="hold">
                      <p:stCondLst>
                        <p:cond delay="indefinite"/>
                      </p:stCondLst>
                      <p:childTnLst>
                        <p:par>
                          <p:cTn id="212" fill="hold">
                            <p:stCondLst>
                              <p:cond delay="0"/>
                            </p:stCondLst>
                            <p:childTnLst>
                              <p:par>
                                <p:cTn id="213" presetID="26" presetClass="entr" presetSubtype="0" fill="hold" grpId="0" nodeType="clickEffect">
                                  <p:stCondLst>
                                    <p:cond delay="0"/>
                                  </p:stCondLst>
                                  <p:childTnLst>
                                    <p:set>
                                      <p:cBhvr>
                                        <p:cTn id="214" dur="1" fill="hold">
                                          <p:stCondLst>
                                            <p:cond delay="0"/>
                                          </p:stCondLst>
                                        </p:cTn>
                                        <p:tgtEl>
                                          <p:spTgt spid="42"/>
                                        </p:tgtEl>
                                        <p:attrNameLst>
                                          <p:attrName>style.visibility</p:attrName>
                                        </p:attrNameLst>
                                      </p:cBhvr>
                                      <p:to>
                                        <p:strVal val="visible"/>
                                      </p:to>
                                    </p:set>
                                    <p:animEffect transition="in" filter="wipe(down)">
                                      <p:cBhvr>
                                        <p:cTn id="215" dur="290">
                                          <p:stCondLst>
                                            <p:cond delay="0"/>
                                          </p:stCondLst>
                                        </p:cTn>
                                        <p:tgtEl>
                                          <p:spTgt spid="42"/>
                                        </p:tgtEl>
                                      </p:cBhvr>
                                    </p:animEffect>
                                    <p:anim calcmode="lin" valueType="num">
                                      <p:cBhvr>
                                        <p:cTn id="216"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17"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18"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219"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220"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221" dur="13">
                                          <p:stCondLst>
                                            <p:cond delay="325"/>
                                          </p:stCondLst>
                                        </p:cTn>
                                        <p:tgtEl>
                                          <p:spTgt spid="42"/>
                                        </p:tgtEl>
                                      </p:cBhvr>
                                      <p:to x="100000" y="60000"/>
                                    </p:animScale>
                                    <p:animScale>
                                      <p:cBhvr>
                                        <p:cTn id="222" dur="83" decel="50000">
                                          <p:stCondLst>
                                            <p:cond delay="338"/>
                                          </p:stCondLst>
                                        </p:cTn>
                                        <p:tgtEl>
                                          <p:spTgt spid="42"/>
                                        </p:tgtEl>
                                      </p:cBhvr>
                                      <p:to x="100000" y="100000"/>
                                    </p:animScale>
                                    <p:animScale>
                                      <p:cBhvr>
                                        <p:cTn id="223" dur="13">
                                          <p:stCondLst>
                                            <p:cond delay="656"/>
                                          </p:stCondLst>
                                        </p:cTn>
                                        <p:tgtEl>
                                          <p:spTgt spid="42"/>
                                        </p:tgtEl>
                                      </p:cBhvr>
                                      <p:to x="100000" y="80000"/>
                                    </p:animScale>
                                    <p:animScale>
                                      <p:cBhvr>
                                        <p:cTn id="224" dur="83" decel="50000">
                                          <p:stCondLst>
                                            <p:cond delay="669"/>
                                          </p:stCondLst>
                                        </p:cTn>
                                        <p:tgtEl>
                                          <p:spTgt spid="42"/>
                                        </p:tgtEl>
                                      </p:cBhvr>
                                      <p:to x="100000" y="100000"/>
                                    </p:animScale>
                                    <p:animScale>
                                      <p:cBhvr>
                                        <p:cTn id="225" dur="13">
                                          <p:stCondLst>
                                            <p:cond delay="821"/>
                                          </p:stCondLst>
                                        </p:cTn>
                                        <p:tgtEl>
                                          <p:spTgt spid="42"/>
                                        </p:tgtEl>
                                      </p:cBhvr>
                                      <p:to x="100000" y="90000"/>
                                    </p:animScale>
                                    <p:animScale>
                                      <p:cBhvr>
                                        <p:cTn id="226" dur="83" decel="50000">
                                          <p:stCondLst>
                                            <p:cond delay="834"/>
                                          </p:stCondLst>
                                        </p:cTn>
                                        <p:tgtEl>
                                          <p:spTgt spid="42"/>
                                        </p:tgtEl>
                                      </p:cBhvr>
                                      <p:to x="100000" y="100000"/>
                                    </p:animScale>
                                    <p:animScale>
                                      <p:cBhvr>
                                        <p:cTn id="227" dur="13">
                                          <p:stCondLst>
                                            <p:cond delay="904"/>
                                          </p:stCondLst>
                                        </p:cTn>
                                        <p:tgtEl>
                                          <p:spTgt spid="42"/>
                                        </p:tgtEl>
                                      </p:cBhvr>
                                      <p:to x="100000" y="95000"/>
                                    </p:animScale>
                                    <p:animScale>
                                      <p:cBhvr>
                                        <p:cTn id="228" dur="83" decel="50000">
                                          <p:stCondLst>
                                            <p:cond delay="917"/>
                                          </p:stCondLst>
                                        </p:cTn>
                                        <p:tgtEl>
                                          <p:spTgt spid="42"/>
                                        </p:tgtEl>
                                      </p:cBhvr>
                                      <p:to x="100000" y="100000"/>
                                    </p:animScale>
                                  </p:childTnLst>
                                </p:cTn>
                              </p:par>
                            </p:childTnLst>
                          </p:cTn>
                        </p:par>
                      </p:childTnLst>
                    </p:cTn>
                  </p:par>
                  <p:par>
                    <p:cTn id="229" fill="hold">
                      <p:stCondLst>
                        <p:cond delay="indefinite"/>
                      </p:stCondLst>
                      <p:childTnLst>
                        <p:par>
                          <p:cTn id="230" fill="hold">
                            <p:stCondLst>
                              <p:cond delay="0"/>
                            </p:stCondLst>
                            <p:childTnLst>
                              <p:par>
                                <p:cTn id="231" presetID="4" presetClass="entr" presetSubtype="16" fill="hold" grpId="0" nodeType="clickEffect">
                                  <p:stCondLst>
                                    <p:cond delay="0"/>
                                  </p:stCondLst>
                                  <p:childTnLst>
                                    <p:set>
                                      <p:cBhvr>
                                        <p:cTn id="232" dur="1" fill="hold">
                                          <p:stCondLst>
                                            <p:cond delay="0"/>
                                          </p:stCondLst>
                                        </p:cTn>
                                        <p:tgtEl>
                                          <p:spTgt spid="67"/>
                                        </p:tgtEl>
                                        <p:attrNameLst>
                                          <p:attrName>style.visibility</p:attrName>
                                        </p:attrNameLst>
                                      </p:cBhvr>
                                      <p:to>
                                        <p:strVal val="visible"/>
                                      </p:to>
                                    </p:set>
                                    <p:animEffect transition="in" filter="box(in)">
                                      <p:cBhvr>
                                        <p:cTn id="233" dur="500"/>
                                        <p:tgtEl>
                                          <p:spTgt spid="67"/>
                                        </p:tgtEl>
                                      </p:cBhvr>
                                    </p:animEffect>
                                  </p:childTnLst>
                                </p:cTn>
                              </p:par>
                            </p:childTnLst>
                          </p:cTn>
                        </p:par>
                      </p:childTnLst>
                    </p:cTn>
                  </p:par>
                  <p:par>
                    <p:cTn id="234" fill="hold">
                      <p:stCondLst>
                        <p:cond delay="indefinite"/>
                      </p:stCondLst>
                      <p:childTnLst>
                        <p:par>
                          <p:cTn id="235" fill="hold">
                            <p:stCondLst>
                              <p:cond delay="0"/>
                            </p:stCondLst>
                            <p:childTnLst>
                              <p:par>
                                <p:cTn id="236" presetID="4" presetClass="entr" presetSubtype="16" fill="hold" grpId="0" nodeType="clickEffect">
                                  <p:stCondLst>
                                    <p:cond delay="0"/>
                                  </p:stCondLst>
                                  <p:childTnLst>
                                    <p:set>
                                      <p:cBhvr>
                                        <p:cTn id="237" dur="1" fill="hold">
                                          <p:stCondLst>
                                            <p:cond delay="0"/>
                                          </p:stCondLst>
                                        </p:cTn>
                                        <p:tgtEl>
                                          <p:spTgt spid="68"/>
                                        </p:tgtEl>
                                        <p:attrNameLst>
                                          <p:attrName>style.visibility</p:attrName>
                                        </p:attrNameLst>
                                      </p:cBhvr>
                                      <p:to>
                                        <p:strVal val="visible"/>
                                      </p:to>
                                    </p:set>
                                    <p:animEffect transition="in" filter="box(in)">
                                      <p:cBhvr>
                                        <p:cTn id="238" dur="500"/>
                                        <p:tgtEl>
                                          <p:spTgt spid="68"/>
                                        </p:tgtEl>
                                      </p:cBhvr>
                                    </p:animEffect>
                                  </p:childTnLst>
                                </p:cTn>
                              </p:par>
                            </p:childTnLst>
                          </p:cTn>
                        </p:par>
                      </p:childTnLst>
                    </p:cTn>
                  </p:par>
                  <p:par>
                    <p:cTn id="239" fill="hold">
                      <p:stCondLst>
                        <p:cond delay="indefinite"/>
                      </p:stCondLst>
                      <p:childTnLst>
                        <p:par>
                          <p:cTn id="240" fill="hold">
                            <p:stCondLst>
                              <p:cond delay="0"/>
                            </p:stCondLst>
                            <p:childTnLst>
                              <p:par>
                                <p:cTn id="241" presetID="4" presetClass="entr" presetSubtype="16" fill="hold" grpId="0" nodeType="clickEffect">
                                  <p:stCondLst>
                                    <p:cond delay="0"/>
                                  </p:stCondLst>
                                  <p:childTnLst>
                                    <p:set>
                                      <p:cBhvr>
                                        <p:cTn id="242" dur="1" fill="hold">
                                          <p:stCondLst>
                                            <p:cond delay="0"/>
                                          </p:stCondLst>
                                        </p:cTn>
                                        <p:tgtEl>
                                          <p:spTgt spid="76"/>
                                        </p:tgtEl>
                                        <p:attrNameLst>
                                          <p:attrName>style.visibility</p:attrName>
                                        </p:attrNameLst>
                                      </p:cBhvr>
                                      <p:to>
                                        <p:strVal val="visible"/>
                                      </p:to>
                                    </p:set>
                                    <p:animEffect transition="in" filter="box(in)">
                                      <p:cBhvr>
                                        <p:cTn id="24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P spid="43" grpId="0"/>
      <p:bldP spid="43" grpId="1"/>
      <p:bldP spid="44" grpId="0"/>
      <p:bldP spid="45" grpId="0"/>
      <p:bldP spid="45" grpId="1"/>
      <p:bldP spid="46" grpId="0"/>
      <p:bldP spid="47" grpId="0"/>
      <p:bldP spid="47" grpId="1"/>
      <p:bldP spid="55" grpId="0"/>
      <p:bldP spid="55" grpId="1"/>
      <p:bldP spid="56" grpId="0"/>
      <p:bldP spid="56" grpId="1"/>
      <p:bldP spid="57" grpId="0"/>
      <p:bldP spid="58" grpId="0"/>
      <p:bldP spid="59" grpId="0"/>
      <p:bldP spid="60" grpId="0"/>
      <p:bldP spid="61" grpId="0"/>
      <p:bldP spid="61" grpId="1"/>
      <p:bldP spid="62" grpId="0"/>
      <p:bldP spid="63" grpId="0"/>
      <p:bldP spid="63" grpId="1"/>
      <p:bldP spid="64" grpId="0"/>
      <p:bldP spid="65" grpId="0"/>
      <p:bldP spid="66" grpId="0"/>
      <p:bldP spid="67" grpId="0"/>
      <p:bldP spid="68" grpId="0"/>
      <p:bldP spid="75" grpId="0"/>
      <p:bldP spid="7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39552" y="2492896"/>
            <a:ext cx="8435280" cy="376828"/>
          </a:xfrm>
        </p:spPr>
        <p:txBody>
          <a:bodyPr rtlCol="0">
            <a:normAutofit fontScale="92500" lnSpcReduction="10000"/>
          </a:bodyPr>
          <a:lstStyle/>
          <a:p>
            <a:pPr eaLnBrk="1" fontAlgn="auto" hangingPunct="1">
              <a:spcAft>
                <a:spcPts val="0"/>
              </a:spcAft>
              <a:buFont typeface="Arial" pitchFamily="34" charset="0"/>
              <a:buNone/>
              <a:defRPr/>
            </a:pPr>
            <a:r>
              <a:rPr lang="en-US" altLang="zh-TW" dirty="0" smtClean="0">
                <a:ea typeface="標楷體" pitchFamily="65" charset="-120"/>
              </a:rPr>
              <a:t>R99944013 </a:t>
            </a:r>
            <a:r>
              <a:rPr lang="zh-TW" altLang="en-US" dirty="0" smtClean="0">
                <a:ea typeface="標楷體" pitchFamily="65" charset="-120"/>
              </a:rPr>
              <a:t>吳冠龍</a:t>
            </a:r>
            <a:endParaRPr lang="en-US" altLang="zh-TW" dirty="0" smtClean="0">
              <a:ea typeface="標楷體" pitchFamily="65" charset="-120"/>
            </a:endParaRPr>
          </a:p>
        </p:txBody>
      </p:sp>
      <p:sp>
        <p:nvSpPr>
          <p:cNvPr id="2050" name="標題 1"/>
          <p:cNvSpPr>
            <a:spLocks noGrp="1"/>
          </p:cNvSpPr>
          <p:nvPr>
            <p:ph type="ctrTitle"/>
          </p:nvPr>
        </p:nvSpPr>
        <p:spPr/>
        <p:txBody>
          <a:bodyPr/>
          <a:lstStyle/>
          <a:p>
            <a:pPr eaLnBrk="1" hangingPunct="1"/>
            <a:r>
              <a:rPr lang="en-US" altLang="zh-TW" sz="4000" dirty="0" smtClean="0"/>
              <a:t>Implementation</a:t>
            </a:r>
            <a:endParaRPr lang="zh-TW" altLang="en-US" sz="4000" dirty="0" smtClean="0"/>
          </a:p>
        </p:txBody>
      </p:sp>
      <p:sp>
        <p:nvSpPr>
          <p:cNvPr id="5" name="投影片編號版面配置區 4"/>
          <p:cNvSpPr>
            <a:spLocks noGrp="1"/>
          </p:cNvSpPr>
          <p:nvPr>
            <p:ph type="sldNum" sz="quarter" idx="11"/>
          </p:nvPr>
        </p:nvSpPr>
        <p:spPr/>
        <p:txBody>
          <a:bodyPr/>
          <a:lstStyle/>
          <a:p>
            <a:fld id="{DD6866B0-8155-4327-A208-A0391C6B85F1}" type="slidenum">
              <a:rPr lang="zh-TW" altLang="en-US" smtClean="0"/>
              <a:t>62</a:t>
            </a:fld>
            <a:endParaRPr lang="zh-TW" altLang="en-US"/>
          </a:p>
        </p:txBody>
      </p:sp>
    </p:spTree>
    <p:extLst>
      <p:ext uri="{BB962C8B-B14F-4D97-AF65-F5344CB8AC3E}">
        <p14:creationId xmlns:p14="http://schemas.microsoft.com/office/powerpoint/2010/main" val="33062698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t>Implementation</a:t>
            </a:r>
            <a:endParaRPr lang="en-US" b="1" dirty="0"/>
          </a:p>
        </p:txBody>
      </p:sp>
      <p:sp>
        <p:nvSpPr>
          <p:cNvPr id="3" name="Content Placeholder 2"/>
          <p:cNvSpPr>
            <a:spLocks noGrp="1"/>
          </p:cNvSpPr>
          <p:nvPr>
            <p:ph sz="quarter" idx="1"/>
          </p:nvPr>
        </p:nvSpPr>
        <p:spPr/>
        <p:txBody>
          <a:bodyPr>
            <a:normAutofit lnSpcReduction="10000"/>
          </a:bodyPr>
          <a:lstStyle/>
          <a:p>
            <a:r>
              <a:rPr lang="en-US" altLang="zh-TW" dirty="0" smtClean="0"/>
              <a:t>Left-right</a:t>
            </a:r>
          </a:p>
          <a:p>
            <a:pPr lvl="1"/>
            <a:r>
              <a:rPr lang="en-US" dirty="0" smtClean="0"/>
              <a:t>determin</a:t>
            </a:r>
            <a:r>
              <a:rPr lang="en-US" altLang="zh-TW" dirty="0" smtClean="0"/>
              <a:t>es</a:t>
            </a:r>
            <a:r>
              <a:rPr lang="en-US" dirty="0" smtClean="0"/>
              <a:t> </a:t>
            </a:r>
            <a:r>
              <a:rPr lang="en-US" dirty="0"/>
              <a:t>both the left and right boundaries</a:t>
            </a:r>
            <a:endParaRPr lang="en-US" altLang="zh-TW" dirty="0" smtClean="0"/>
          </a:p>
          <a:p>
            <a:r>
              <a:rPr lang="en-US" altLang="zh-TW" dirty="0"/>
              <a:t>R</a:t>
            </a:r>
            <a:r>
              <a:rPr lang="en-US" altLang="zh-TW" dirty="0" smtClean="0"/>
              <a:t>obust</a:t>
            </a:r>
          </a:p>
          <a:p>
            <a:pPr lvl="1"/>
            <a:r>
              <a:rPr lang="en-US" dirty="0" smtClean="0"/>
              <a:t>comput</a:t>
            </a:r>
            <a:r>
              <a:rPr lang="en-US" altLang="zh-TW" dirty="0" smtClean="0"/>
              <a:t>es</a:t>
            </a:r>
            <a:r>
              <a:rPr lang="en-US" dirty="0" smtClean="0"/>
              <a:t> </a:t>
            </a:r>
            <a:r>
              <a:rPr lang="en-US" dirty="0"/>
              <a:t>the robustness measure for all edges (including horizontal edges) of an optimal </a:t>
            </a:r>
            <a:r>
              <a:rPr lang="en-US" dirty="0" smtClean="0"/>
              <a:t>alignment</a:t>
            </a:r>
            <a:endParaRPr lang="en-US" altLang="zh-TW" dirty="0" smtClean="0"/>
          </a:p>
          <a:p>
            <a:r>
              <a:rPr lang="en-US" altLang="zh-TW" dirty="0"/>
              <a:t>U</a:t>
            </a:r>
            <a:r>
              <a:rPr lang="en-US" altLang="zh-TW" dirty="0" smtClean="0"/>
              <a:t>nique (substantially faster)</a:t>
            </a:r>
          </a:p>
          <a:p>
            <a:pPr lvl="1"/>
            <a:r>
              <a:rPr lang="en-US" dirty="0" smtClean="0"/>
              <a:t>only </a:t>
            </a:r>
            <a:r>
              <a:rPr lang="en-US" dirty="0"/>
              <a:t>a bit telling if the aligned pair is in all optimal </a:t>
            </a:r>
            <a:r>
              <a:rPr lang="en-US" dirty="0" smtClean="0"/>
              <a:t>alignments</a:t>
            </a:r>
          </a:p>
          <a:p>
            <a:pPr lvl="1"/>
            <a:r>
              <a:rPr lang="en-US" dirty="0" smtClean="0"/>
              <a:t>if </a:t>
            </a:r>
            <a:r>
              <a:rPr lang="en-US" dirty="0"/>
              <a:t>there is a unique optimal edge entering the middle row, then </a:t>
            </a:r>
            <a:r>
              <a:rPr lang="en-US" dirty="0" err="1"/>
              <a:t>recomputation</a:t>
            </a:r>
            <a:r>
              <a:rPr lang="en-US" dirty="0"/>
              <a:t> within the </a:t>
            </a:r>
            <a:r>
              <a:rPr lang="en-US" dirty="0" err="1"/>
              <a:t>subproblems</a:t>
            </a:r>
            <a:r>
              <a:rPr lang="en-US" dirty="0"/>
              <a:t> is not needed to complete the division </a:t>
            </a:r>
            <a:r>
              <a:rPr lang="en-US" dirty="0" smtClean="0"/>
              <a:t>step</a:t>
            </a:r>
          </a:p>
        </p:txBody>
      </p:sp>
      <p:sp>
        <p:nvSpPr>
          <p:cNvPr id="6" name="投影片編號版面配置區 5"/>
          <p:cNvSpPr>
            <a:spLocks noGrp="1"/>
          </p:cNvSpPr>
          <p:nvPr>
            <p:ph type="sldNum" sz="quarter" idx="15"/>
          </p:nvPr>
        </p:nvSpPr>
        <p:spPr/>
        <p:txBody>
          <a:bodyPr/>
          <a:lstStyle/>
          <a:p>
            <a:fld id="{DD6866B0-8155-4327-A208-A0391C6B85F1}" type="slidenum">
              <a:rPr lang="zh-TW" altLang="en-US" smtClean="0"/>
              <a:t>63</a:t>
            </a:fld>
            <a:endParaRPr lang="zh-TW" altLang="en-US"/>
          </a:p>
        </p:txBody>
      </p:sp>
    </p:spTree>
    <p:extLst>
      <p:ext uri="{BB962C8B-B14F-4D97-AF65-F5344CB8AC3E}">
        <p14:creationId xmlns:p14="http://schemas.microsoft.com/office/powerpoint/2010/main" val="28546338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Environment</a:t>
            </a:r>
            <a:endParaRPr lang="zh-TW" altLang="en-US" b="1" dirty="0"/>
          </a:p>
        </p:txBody>
      </p:sp>
      <p:sp>
        <p:nvSpPr>
          <p:cNvPr id="3" name="內容版面配置區 2"/>
          <p:cNvSpPr>
            <a:spLocks noGrp="1"/>
          </p:cNvSpPr>
          <p:nvPr>
            <p:ph sz="quarter" idx="1"/>
          </p:nvPr>
        </p:nvSpPr>
        <p:spPr/>
        <p:txBody>
          <a:bodyPr/>
          <a:lstStyle/>
          <a:p>
            <a:r>
              <a:rPr lang="en-US" altLang="zh-TW" dirty="0" smtClean="0"/>
              <a:t>Developed on Sun workstations running SunOS Unix</a:t>
            </a:r>
          </a:p>
          <a:p>
            <a:endParaRPr lang="en-US" altLang="zh-TW" dirty="0" smtClean="0"/>
          </a:p>
          <a:p>
            <a:r>
              <a:rPr lang="en-US" altLang="zh-TW" dirty="0"/>
              <a:t>Written in </a:t>
            </a:r>
            <a:r>
              <a:rPr lang="en-US" altLang="zh-TW" dirty="0" smtClean="0"/>
              <a:t>C</a:t>
            </a:r>
          </a:p>
          <a:p>
            <a:endParaRPr lang="en-US" altLang="zh-TW" dirty="0" smtClean="0"/>
          </a:p>
          <a:p>
            <a:r>
              <a:rPr lang="en-US" altLang="zh-TW" dirty="0" smtClean="0"/>
              <a:t>Tool</a:t>
            </a:r>
            <a:endParaRPr lang="en-US" altLang="zh-TW" dirty="0"/>
          </a:p>
          <a:p>
            <a:pPr lvl="1"/>
            <a:r>
              <a:rPr lang="en-US" dirty="0"/>
              <a:t>http://</a:t>
            </a:r>
            <a:r>
              <a:rPr lang="en-US" dirty="0" err="1"/>
              <a:t>www.csie.ntu.edu.tw</a:t>
            </a:r>
            <a:r>
              <a:rPr lang="en-US" dirty="0"/>
              <a:t>/~</a:t>
            </a:r>
            <a:r>
              <a:rPr lang="en-US" dirty="0" err="1"/>
              <a:t>kmchao</a:t>
            </a:r>
            <a:r>
              <a:rPr lang="en-US" dirty="0"/>
              <a:t>/tools/robust/</a:t>
            </a:r>
          </a:p>
          <a:p>
            <a:pPr marL="0" indent="0">
              <a:buNone/>
            </a:pPr>
            <a:endParaRPr lang="zh-TW" altLang="en-US" dirty="0"/>
          </a:p>
        </p:txBody>
      </p:sp>
      <p:sp>
        <p:nvSpPr>
          <p:cNvPr id="6" name="投影片編號版面配置區 5"/>
          <p:cNvSpPr>
            <a:spLocks noGrp="1"/>
          </p:cNvSpPr>
          <p:nvPr>
            <p:ph type="sldNum" sz="quarter" idx="15"/>
          </p:nvPr>
        </p:nvSpPr>
        <p:spPr/>
        <p:txBody>
          <a:bodyPr/>
          <a:lstStyle/>
          <a:p>
            <a:fld id="{DD6866B0-8155-4327-A208-A0391C6B85F1}" type="slidenum">
              <a:rPr lang="zh-TW" altLang="en-US" smtClean="0"/>
              <a:t>64</a:t>
            </a:fld>
            <a:endParaRPr lang="zh-TW" altLang="en-US"/>
          </a:p>
        </p:txBody>
      </p:sp>
    </p:spTree>
    <p:extLst>
      <p:ext uri="{BB962C8B-B14F-4D97-AF65-F5344CB8AC3E}">
        <p14:creationId xmlns:p14="http://schemas.microsoft.com/office/powerpoint/2010/main" val="31843709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39552" y="2492896"/>
            <a:ext cx="8435280" cy="376828"/>
          </a:xfrm>
        </p:spPr>
        <p:txBody>
          <a:bodyPr rtlCol="0">
            <a:normAutofit fontScale="92500" lnSpcReduction="10000"/>
          </a:bodyPr>
          <a:lstStyle/>
          <a:p>
            <a:pPr eaLnBrk="1" fontAlgn="auto" hangingPunct="1">
              <a:spcAft>
                <a:spcPts val="0"/>
              </a:spcAft>
              <a:buFont typeface="Arial" pitchFamily="34" charset="0"/>
              <a:buNone/>
              <a:defRPr/>
            </a:pPr>
            <a:r>
              <a:rPr lang="en-US" altLang="zh-TW" dirty="0" smtClean="0">
                <a:ea typeface="標楷體" pitchFamily="65" charset="-120"/>
              </a:rPr>
              <a:t>R99944013 </a:t>
            </a:r>
            <a:r>
              <a:rPr lang="zh-TW" altLang="en-US" dirty="0" smtClean="0">
                <a:ea typeface="標楷體" pitchFamily="65" charset="-120"/>
              </a:rPr>
              <a:t>吳冠龍</a:t>
            </a:r>
            <a:endParaRPr lang="en-US" altLang="zh-TW" dirty="0" smtClean="0">
              <a:ea typeface="標楷體" pitchFamily="65" charset="-120"/>
            </a:endParaRPr>
          </a:p>
        </p:txBody>
      </p:sp>
      <p:sp>
        <p:nvSpPr>
          <p:cNvPr id="2050" name="標題 1"/>
          <p:cNvSpPr>
            <a:spLocks noGrp="1"/>
          </p:cNvSpPr>
          <p:nvPr>
            <p:ph type="ctrTitle"/>
          </p:nvPr>
        </p:nvSpPr>
        <p:spPr/>
        <p:txBody>
          <a:bodyPr/>
          <a:lstStyle/>
          <a:p>
            <a:pPr eaLnBrk="1" hangingPunct="1"/>
            <a:r>
              <a:rPr lang="en-US" altLang="zh-TW" sz="4000" dirty="0" smtClean="0"/>
              <a:t>Example - </a:t>
            </a:r>
            <a:r>
              <a:rPr lang="en-US" altLang="zh-TW" sz="4000" dirty="0" smtClean="0">
                <a:latin typeface="Times New Roman" pitchFamily="18" charset="0"/>
                <a:cs typeface="Times New Roman" pitchFamily="18" charset="0"/>
              </a:rPr>
              <a:t>1</a:t>
            </a:r>
            <a:endParaRPr lang="zh-TW" altLang="en-US" sz="4000" dirty="0" smtClean="0"/>
          </a:p>
        </p:txBody>
      </p:sp>
      <p:sp>
        <p:nvSpPr>
          <p:cNvPr id="5" name="投影片編號版面配置區 4"/>
          <p:cNvSpPr>
            <a:spLocks noGrp="1"/>
          </p:cNvSpPr>
          <p:nvPr>
            <p:ph type="sldNum" sz="quarter" idx="11"/>
          </p:nvPr>
        </p:nvSpPr>
        <p:spPr/>
        <p:txBody>
          <a:bodyPr/>
          <a:lstStyle/>
          <a:p>
            <a:fld id="{DD6866B0-8155-4327-A208-A0391C6B85F1}" type="slidenum">
              <a:rPr lang="zh-TW" altLang="en-US" smtClean="0"/>
              <a:t>65</a:t>
            </a:fld>
            <a:endParaRPr lang="zh-TW" altLang="en-US"/>
          </a:p>
        </p:txBody>
      </p:sp>
    </p:spTree>
    <p:extLst>
      <p:ext uri="{BB962C8B-B14F-4D97-AF65-F5344CB8AC3E}">
        <p14:creationId xmlns:p14="http://schemas.microsoft.com/office/powerpoint/2010/main" val="40348262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t>Example - </a:t>
            </a:r>
            <a:r>
              <a:rPr lang="en-US" altLang="zh-TW" b="1" dirty="0" smtClean="0">
                <a:latin typeface="Times New Roman" pitchFamily="18" charset="0"/>
                <a:cs typeface="Times New Roman" pitchFamily="18" charset="0"/>
              </a:rPr>
              <a:t>1</a:t>
            </a:r>
            <a:endParaRPr lang="en-US" b="1" dirty="0"/>
          </a:p>
        </p:txBody>
      </p:sp>
      <p:sp>
        <p:nvSpPr>
          <p:cNvPr id="3" name="Content Placeholder 2"/>
          <p:cNvSpPr>
            <a:spLocks noGrp="1"/>
          </p:cNvSpPr>
          <p:nvPr>
            <p:ph sz="quarter" idx="1"/>
          </p:nvPr>
        </p:nvSpPr>
        <p:spPr/>
        <p:txBody>
          <a:bodyPr/>
          <a:lstStyle/>
          <a:p>
            <a:r>
              <a:rPr lang="en-US" altLang="zh-TW" dirty="0" smtClean="0"/>
              <a:t>A</a:t>
            </a:r>
            <a:r>
              <a:rPr lang="en-US" dirty="0" smtClean="0"/>
              <a:t>pplied to alignments between regulatory regions of the </a:t>
            </a:r>
            <a:r>
              <a:rPr lang="en-US" altLang="zh-TW" dirty="0" smtClean="0"/>
              <a:t>β</a:t>
            </a:r>
            <a:r>
              <a:rPr lang="en-US" dirty="0" smtClean="0"/>
              <a:t>-like globin gene clusters of humans and rabbit</a:t>
            </a:r>
          </a:p>
          <a:p>
            <a:pPr lvl="1"/>
            <a:endParaRPr lang="en-US" dirty="0" smtClean="0"/>
          </a:p>
          <a:p>
            <a:r>
              <a:rPr lang="en-US" altLang="zh-TW" dirty="0" smtClean="0"/>
              <a:t>R</a:t>
            </a:r>
            <a:r>
              <a:rPr lang="en-US" dirty="0" smtClean="0"/>
              <a:t>obustness </a:t>
            </a:r>
            <a:r>
              <a:rPr lang="en-US" dirty="0"/>
              <a:t>property is interpreted as indicating particularly well-conserved sections of the alignment.</a:t>
            </a:r>
          </a:p>
        </p:txBody>
      </p:sp>
      <p:sp>
        <p:nvSpPr>
          <p:cNvPr id="6" name="投影片編號版面配置區 5"/>
          <p:cNvSpPr>
            <a:spLocks noGrp="1"/>
          </p:cNvSpPr>
          <p:nvPr>
            <p:ph type="sldNum" sz="quarter" idx="15"/>
          </p:nvPr>
        </p:nvSpPr>
        <p:spPr/>
        <p:txBody>
          <a:bodyPr/>
          <a:lstStyle/>
          <a:p>
            <a:fld id="{DD6866B0-8155-4327-A208-A0391C6B85F1}" type="slidenum">
              <a:rPr lang="zh-TW" altLang="en-US" smtClean="0"/>
              <a:t>66</a:t>
            </a:fld>
            <a:endParaRPr lang="zh-TW" altLang="en-US"/>
          </a:p>
        </p:txBody>
      </p:sp>
    </p:spTree>
    <p:extLst>
      <p:ext uri="{BB962C8B-B14F-4D97-AF65-F5344CB8AC3E}">
        <p14:creationId xmlns:p14="http://schemas.microsoft.com/office/powerpoint/2010/main" val="11489374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t>DNA</a:t>
            </a:r>
            <a:r>
              <a:rPr lang="zh-TW" altLang="en-US" b="1" dirty="0" smtClean="0"/>
              <a:t> </a:t>
            </a:r>
            <a:r>
              <a:rPr lang="en-US" altLang="zh-TW" b="1" dirty="0" smtClean="0"/>
              <a:t>Binding</a:t>
            </a:r>
            <a:r>
              <a:rPr lang="zh-TW" altLang="en-US" b="1" dirty="0" smtClean="0"/>
              <a:t> </a:t>
            </a:r>
            <a:r>
              <a:rPr lang="en-US" altLang="zh-TW" b="1" dirty="0" smtClean="0"/>
              <a:t>Site</a:t>
            </a:r>
            <a:endParaRPr lang="en-US" b="1" dirty="0"/>
          </a:p>
        </p:txBody>
      </p:sp>
      <p:pic>
        <p:nvPicPr>
          <p:cNvPr id="5" name="Content Placeholder 4" descr="Screen shot 2011-06-01 at 上午11.59.50.png"/>
          <p:cNvPicPr>
            <a:picLocks noGrp="1" noChangeAspect="1"/>
          </p:cNvPicPr>
          <p:nvPr>
            <p:ph sz="quarter" idx="1"/>
          </p:nvPr>
        </p:nvPicPr>
        <p:blipFill>
          <a:blip r:embed="rId3">
            <a:extLst>
              <a:ext uri="{28A0092B-C50C-407E-A947-70E740481C1C}">
                <a14:useLocalDpi xmlns:a14="http://schemas.microsoft.com/office/drawing/2010/main" val="0"/>
              </a:ext>
            </a:extLst>
          </a:blip>
          <a:srcRect l="-6982" r="-6982"/>
          <a:stretch>
            <a:fillRect/>
          </a:stretch>
        </p:blipFill>
        <p:spPr/>
      </p:pic>
      <p:sp>
        <p:nvSpPr>
          <p:cNvPr id="13" name="TextBox 12"/>
          <p:cNvSpPr txBox="1"/>
          <p:nvPr/>
        </p:nvSpPr>
        <p:spPr>
          <a:xfrm>
            <a:off x="1679221" y="1693334"/>
            <a:ext cx="1509889" cy="430887"/>
          </a:xfrm>
          <a:prstGeom prst="rect">
            <a:avLst/>
          </a:prstGeom>
          <a:noFill/>
          <a:ln>
            <a:noFill/>
          </a:ln>
          <a:effectLst/>
        </p:spPr>
        <p:style>
          <a:lnRef idx="1">
            <a:schemeClr val="dk1"/>
          </a:lnRef>
          <a:fillRef idx="3">
            <a:schemeClr val="dk1"/>
          </a:fillRef>
          <a:effectRef idx="2">
            <a:schemeClr val="dk1"/>
          </a:effectRef>
          <a:fontRef idx="minor">
            <a:schemeClr val="lt1"/>
          </a:fontRef>
        </p:style>
        <p:txBody>
          <a:bodyPr wrap="square" rtlCol="0">
            <a:spAutoFit/>
          </a:bodyPr>
          <a:lstStyle/>
          <a:p>
            <a:r>
              <a:rPr lang="en-US" sz="2200" dirty="0" smtClean="0">
                <a:solidFill>
                  <a:schemeClr val="bg1"/>
                </a:solidFill>
              </a:rPr>
              <a:t>Repressor</a:t>
            </a:r>
            <a:endParaRPr lang="en-US" sz="2200" dirty="0">
              <a:solidFill>
                <a:schemeClr val="bg1"/>
              </a:solidFill>
            </a:endParaRPr>
          </a:p>
        </p:txBody>
      </p:sp>
      <p:sp>
        <p:nvSpPr>
          <p:cNvPr id="14" name="TextBox 13"/>
          <p:cNvSpPr txBox="1"/>
          <p:nvPr/>
        </p:nvSpPr>
        <p:spPr>
          <a:xfrm>
            <a:off x="1679221" y="4018845"/>
            <a:ext cx="1509889" cy="430887"/>
          </a:xfrm>
          <a:prstGeom prst="rect">
            <a:avLst/>
          </a:prstGeom>
          <a:noFill/>
          <a:ln>
            <a:noFill/>
          </a:ln>
          <a:effectLst/>
        </p:spPr>
        <p:style>
          <a:lnRef idx="1">
            <a:schemeClr val="dk1"/>
          </a:lnRef>
          <a:fillRef idx="3">
            <a:schemeClr val="dk1"/>
          </a:fillRef>
          <a:effectRef idx="2">
            <a:schemeClr val="dk1"/>
          </a:effectRef>
          <a:fontRef idx="minor">
            <a:schemeClr val="lt1"/>
          </a:fontRef>
        </p:style>
        <p:txBody>
          <a:bodyPr wrap="square" rtlCol="0">
            <a:spAutoFit/>
          </a:bodyPr>
          <a:lstStyle/>
          <a:p>
            <a:r>
              <a:rPr lang="en-US" sz="2200" dirty="0" smtClean="0">
                <a:solidFill>
                  <a:schemeClr val="bg1"/>
                </a:solidFill>
              </a:rPr>
              <a:t>Activator</a:t>
            </a:r>
            <a:endParaRPr lang="en-US" sz="2200" dirty="0">
              <a:solidFill>
                <a:schemeClr val="bg1"/>
              </a:solidFill>
            </a:endParaRPr>
          </a:p>
        </p:txBody>
      </p:sp>
      <p:sp>
        <p:nvSpPr>
          <p:cNvPr id="6" name="投影片編號版面配置區 5"/>
          <p:cNvSpPr>
            <a:spLocks noGrp="1"/>
          </p:cNvSpPr>
          <p:nvPr>
            <p:ph type="sldNum" sz="quarter" idx="15"/>
          </p:nvPr>
        </p:nvSpPr>
        <p:spPr/>
        <p:txBody>
          <a:bodyPr/>
          <a:lstStyle/>
          <a:p>
            <a:fld id="{DD6866B0-8155-4327-A208-A0391C6B85F1}" type="slidenum">
              <a:rPr lang="zh-TW" altLang="en-US" smtClean="0"/>
              <a:t>67</a:t>
            </a:fld>
            <a:endParaRPr lang="zh-TW" altLang="en-US"/>
          </a:p>
        </p:txBody>
      </p:sp>
    </p:spTree>
    <p:extLst>
      <p:ext uri="{BB962C8B-B14F-4D97-AF65-F5344CB8AC3E}">
        <p14:creationId xmlns:p14="http://schemas.microsoft.com/office/powerpoint/2010/main" val="21662070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Hypersensitive site 4 (HS4) by the</a:t>
            </a:r>
            <a:r>
              <a:rPr lang="zh-TW" altLang="en-US" b="1" dirty="0" smtClean="0"/>
              <a:t> </a:t>
            </a:r>
            <a:r>
              <a:rPr lang="en-US" altLang="zh-TW" b="1" dirty="0" smtClean="0"/>
              <a:t>β-</a:t>
            </a:r>
            <a:r>
              <a:rPr lang="en-US" b="1" dirty="0" smtClean="0"/>
              <a:t>globin locus control region</a:t>
            </a:r>
            <a:endParaRPr lang="en-US" b="1" dirty="0"/>
          </a:p>
        </p:txBody>
      </p:sp>
      <p:sp>
        <p:nvSpPr>
          <p:cNvPr id="3" name="Content Placeholder 2"/>
          <p:cNvSpPr>
            <a:spLocks noGrp="1"/>
          </p:cNvSpPr>
          <p:nvPr>
            <p:ph sz="quarter" idx="1"/>
          </p:nvPr>
        </p:nvSpPr>
        <p:spPr/>
        <p:txBody>
          <a:bodyPr>
            <a:normAutofit/>
          </a:bodyPr>
          <a:lstStyle/>
          <a:p>
            <a:r>
              <a:rPr lang="en-US" altLang="zh-TW" dirty="0" smtClean="0"/>
              <a:t>The</a:t>
            </a:r>
            <a:r>
              <a:rPr lang="zh-TW" altLang="en-US" dirty="0" smtClean="0"/>
              <a:t> </a:t>
            </a:r>
            <a:r>
              <a:rPr lang="en-US" altLang="zh-TW" dirty="0" smtClean="0"/>
              <a:t>study</a:t>
            </a:r>
            <a:r>
              <a:rPr lang="zh-TW" altLang="en-US" dirty="0" smtClean="0"/>
              <a:t> </a:t>
            </a:r>
            <a:r>
              <a:rPr lang="en-US" altLang="zh-TW" dirty="0" smtClean="0"/>
              <a:t>[</a:t>
            </a:r>
            <a:r>
              <a:rPr lang="en-US" dirty="0" err="1" smtClean="0"/>
              <a:t>Lowrey</a:t>
            </a:r>
            <a:r>
              <a:rPr lang="en-US" dirty="0" smtClean="0"/>
              <a:t> </a:t>
            </a:r>
            <a:r>
              <a:rPr lang="en-US" i="1" dirty="0"/>
              <a:t>et al.</a:t>
            </a:r>
            <a:r>
              <a:rPr lang="en-US" dirty="0"/>
              <a:t>, </a:t>
            </a:r>
            <a:r>
              <a:rPr lang="en-US" dirty="0" smtClean="0"/>
              <a:t>1992</a:t>
            </a:r>
            <a:r>
              <a:rPr lang="en-US" altLang="zh-TW" dirty="0" smtClean="0"/>
              <a:t>]</a:t>
            </a:r>
            <a:r>
              <a:rPr lang="zh-TW" altLang="en-US" dirty="0" smtClean="0"/>
              <a:t> </a:t>
            </a:r>
            <a:r>
              <a:rPr lang="en-US" dirty="0" smtClean="0"/>
              <a:t>has </a:t>
            </a:r>
            <a:r>
              <a:rPr lang="en-US" dirty="0"/>
              <a:t>implicated binding sites for the transcription factors NFE2/AP1 and GATA1 in HS4 </a:t>
            </a:r>
            <a:r>
              <a:rPr lang="en-US" dirty="0" smtClean="0"/>
              <a:t>function</a:t>
            </a:r>
          </a:p>
          <a:p>
            <a:endParaRPr lang="en-US" dirty="0" smtClean="0"/>
          </a:p>
          <a:p>
            <a:r>
              <a:rPr lang="en-US" altLang="zh-TW" dirty="0" smtClean="0"/>
              <a:t>T</a:t>
            </a:r>
            <a:r>
              <a:rPr lang="en-US" dirty="0" smtClean="0"/>
              <a:t>he </a:t>
            </a:r>
            <a:r>
              <a:rPr lang="en-US" dirty="0"/>
              <a:t>percent identity calculated for this HS4 core is no greater than for most other segments in this </a:t>
            </a:r>
            <a:r>
              <a:rPr lang="en-US" dirty="0" smtClean="0"/>
              <a:t>region</a:t>
            </a:r>
            <a:endParaRPr lang="en-US" altLang="zh-TW" dirty="0" smtClean="0"/>
          </a:p>
        </p:txBody>
      </p:sp>
      <p:sp>
        <p:nvSpPr>
          <p:cNvPr id="6" name="投影片編號版面配置區 5"/>
          <p:cNvSpPr>
            <a:spLocks noGrp="1"/>
          </p:cNvSpPr>
          <p:nvPr>
            <p:ph type="sldNum" sz="quarter" idx="15"/>
          </p:nvPr>
        </p:nvSpPr>
        <p:spPr/>
        <p:txBody>
          <a:bodyPr/>
          <a:lstStyle/>
          <a:p>
            <a:fld id="{DD6866B0-8155-4327-A208-A0391C6B85F1}" type="slidenum">
              <a:rPr lang="zh-TW" altLang="en-US" smtClean="0"/>
              <a:t>68</a:t>
            </a:fld>
            <a:endParaRPr lang="zh-TW" altLang="en-US"/>
          </a:p>
        </p:txBody>
      </p:sp>
    </p:spTree>
    <p:extLst>
      <p:ext uri="{BB962C8B-B14F-4D97-AF65-F5344CB8AC3E}">
        <p14:creationId xmlns:p14="http://schemas.microsoft.com/office/powerpoint/2010/main" val="38893637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Hypersensitive site 4 (HS4) by the</a:t>
            </a:r>
            <a:r>
              <a:rPr lang="zh-TW" altLang="en-US" b="1" dirty="0" smtClean="0"/>
              <a:t> </a:t>
            </a:r>
            <a:r>
              <a:rPr lang="en-US" altLang="zh-TW" b="1" dirty="0" smtClean="0"/>
              <a:t>β-</a:t>
            </a:r>
            <a:r>
              <a:rPr lang="en-US" b="1" dirty="0" smtClean="0"/>
              <a:t>globin locus control region</a:t>
            </a:r>
            <a:endParaRPr lang="en-US" b="1" dirty="0"/>
          </a:p>
        </p:txBody>
      </p:sp>
      <p:sp>
        <p:nvSpPr>
          <p:cNvPr id="3" name="Content Placeholder 2"/>
          <p:cNvSpPr>
            <a:spLocks noGrp="1"/>
          </p:cNvSpPr>
          <p:nvPr>
            <p:ph sz="quarter" idx="1"/>
          </p:nvPr>
        </p:nvSpPr>
        <p:spPr/>
        <p:txBody>
          <a:bodyPr/>
          <a:lstStyle/>
          <a:p>
            <a:endParaRPr lang="en-US" dirty="0"/>
          </a:p>
        </p:txBody>
      </p:sp>
      <p:grpSp>
        <p:nvGrpSpPr>
          <p:cNvPr id="10" name="Group 9"/>
          <p:cNvGrpSpPr/>
          <p:nvPr/>
        </p:nvGrpSpPr>
        <p:grpSpPr>
          <a:xfrm>
            <a:off x="1161957" y="1380115"/>
            <a:ext cx="7586507" cy="5361253"/>
            <a:chOff x="1100293" y="1508330"/>
            <a:chExt cx="7586507" cy="5361253"/>
          </a:xfrm>
        </p:grpSpPr>
        <p:pic>
          <p:nvPicPr>
            <p:cNvPr id="5" name="Picture 4" descr="Screen shot 2011-05-22 at 下午10.05.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294" y="1508331"/>
              <a:ext cx="7163470" cy="4769555"/>
            </a:xfrm>
            <a:prstGeom prst="rect">
              <a:avLst/>
            </a:prstGeom>
          </p:spPr>
        </p:pic>
        <p:pic>
          <p:nvPicPr>
            <p:cNvPr id="6" name="Picture 5" descr="Screen shot 2011-05-22 at 下午10.05.4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293" y="5764677"/>
              <a:ext cx="7220478" cy="1104906"/>
            </a:xfrm>
            <a:prstGeom prst="rect">
              <a:avLst/>
            </a:prstGeom>
          </p:spPr>
        </p:pic>
        <p:sp>
          <p:nvSpPr>
            <p:cNvPr id="4" name="TextBox 3"/>
            <p:cNvSpPr txBox="1"/>
            <p:nvPr/>
          </p:nvSpPr>
          <p:spPr>
            <a:xfrm>
              <a:off x="1166475" y="3761691"/>
              <a:ext cx="461665" cy="1991403"/>
            </a:xfrm>
            <a:prstGeom prst="rect">
              <a:avLst/>
            </a:prstGeom>
            <a:solidFill>
              <a:srgbClr val="FFFFFF"/>
            </a:solidFill>
          </p:spPr>
          <p:txBody>
            <a:bodyPr vert="vert270" wrap="none" rtlCol="0">
              <a:spAutoFit/>
            </a:bodyPr>
            <a:lstStyle/>
            <a:p>
              <a:r>
                <a:rPr lang="en-US" dirty="0" smtClean="0">
                  <a:solidFill>
                    <a:schemeClr val="bg1"/>
                  </a:solidFill>
                </a:rPr>
                <a:t>Rabbit HS4 region:</a:t>
              </a:r>
              <a:endParaRPr lang="en-US" dirty="0">
                <a:solidFill>
                  <a:schemeClr val="bg1"/>
                </a:solidFill>
              </a:endParaRPr>
            </a:p>
          </p:txBody>
        </p:sp>
        <p:sp>
          <p:nvSpPr>
            <p:cNvPr id="7" name="TextBox 6"/>
            <p:cNvSpPr txBox="1"/>
            <p:nvPr/>
          </p:nvSpPr>
          <p:spPr>
            <a:xfrm>
              <a:off x="1897431" y="1508331"/>
              <a:ext cx="3544560" cy="369332"/>
            </a:xfrm>
            <a:prstGeom prst="rect">
              <a:avLst/>
            </a:prstGeom>
            <a:solidFill>
              <a:srgbClr val="FFFFFF"/>
            </a:solidFill>
          </p:spPr>
          <p:txBody>
            <a:bodyPr vert="horz" wrap="none" rtlCol="0">
              <a:spAutoFit/>
            </a:bodyPr>
            <a:lstStyle/>
            <a:p>
              <a:r>
                <a:rPr lang="en-US" dirty="0" smtClean="0">
                  <a:solidFill>
                    <a:schemeClr val="bg1"/>
                  </a:solidFill>
                </a:rPr>
                <a:t>Human β-like globin gene cluster</a:t>
              </a:r>
              <a:endParaRPr lang="en-US" dirty="0">
                <a:solidFill>
                  <a:schemeClr val="bg1"/>
                </a:solidFill>
              </a:endParaRPr>
            </a:p>
          </p:txBody>
        </p:sp>
        <p:sp>
          <p:nvSpPr>
            <p:cNvPr id="8" name="TextBox 7"/>
            <p:cNvSpPr txBox="1"/>
            <p:nvPr/>
          </p:nvSpPr>
          <p:spPr>
            <a:xfrm>
              <a:off x="1166475" y="5936338"/>
              <a:ext cx="461665" cy="921662"/>
            </a:xfrm>
            <a:prstGeom prst="rect">
              <a:avLst/>
            </a:prstGeom>
            <a:solidFill>
              <a:srgbClr val="FFFFFF"/>
            </a:solidFill>
          </p:spPr>
          <p:txBody>
            <a:bodyPr vert="vert270" wrap="none" rtlCol="0">
              <a:spAutoFit/>
            </a:bodyPr>
            <a:lstStyle/>
            <a:p>
              <a:r>
                <a:rPr lang="en-US" dirty="0" smtClean="0">
                  <a:solidFill>
                    <a:schemeClr val="bg1"/>
                  </a:solidFill>
                </a:rPr>
                <a:t>% </a:t>
              </a:r>
              <a:r>
                <a:rPr lang="en-US" dirty="0" err="1" smtClean="0">
                  <a:solidFill>
                    <a:schemeClr val="bg1"/>
                  </a:solidFill>
                </a:rPr>
                <a:t>ident</a:t>
              </a:r>
              <a:r>
                <a:rPr lang="en-US" dirty="0" smtClean="0">
                  <a:solidFill>
                    <a:schemeClr val="bg1"/>
                  </a:solidFill>
                </a:rPr>
                <a:t>.</a:t>
              </a:r>
              <a:endParaRPr lang="en-US" dirty="0">
                <a:solidFill>
                  <a:schemeClr val="bg1"/>
                </a:solidFill>
              </a:endParaRPr>
            </a:p>
          </p:txBody>
        </p:sp>
        <p:sp>
          <p:nvSpPr>
            <p:cNvPr id="9" name="TextBox 8"/>
            <p:cNvSpPr txBox="1"/>
            <p:nvPr/>
          </p:nvSpPr>
          <p:spPr>
            <a:xfrm>
              <a:off x="8110430" y="1508330"/>
              <a:ext cx="576370" cy="5361253"/>
            </a:xfrm>
            <a:prstGeom prst="rect">
              <a:avLst/>
            </a:prstGeom>
            <a:solidFill>
              <a:srgbClr val="FFFFFF"/>
            </a:solidFill>
          </p:spPr>
          <p:txBody>
            <a:bodyPr vert="vert270" wrap="square" rtlCol="0">
              <a:spAutoFit/>
            </a:bodyPr>
            <a:lstStyle/>
            <a:p>
              <a:endParaRPr lang="en-US" dirty="0">
                <a:solidFill>
                  <a:schemeClr val="bg1"/>
                </a:solidFill>
              </a:endParaRPr>
            </a:p>
          </p:txBody>
        </p:sp>
      </p:grpSp>
      <p:sp>
        <p:nvSpPr>
          <p:cNvPr id="13" name="投影片編號版面配置區 12"/>
          <p:cNvSpPr>
            <a:spLocks noGrp="1"/>
          </p:cNvSpPr>
          <p:nvPr>
            <p:ph type="sldNum" sz="quarter" idx="15"/>
          </p:nvPr>
        </p:nvSpPr>
        <p:spPr/>
        <p:txBody>
          <a:bodyPr/>
          <a:lstStyle/>
          <a:p>
            <a:fld id="{DD6866B0-8155-4327-A208-A0391C6B85F1}" type="slidenum">
              <a:rPr lang="zh-TW" altLang="en-US" smtClean="0"/>
              <a:t>69</a:t>
            </a:fld>
            <a:endParaRPr lang="zh-TW" altLang="en-US"/>
          </a:p>
        </p:txBody>
      </p:sp>
    </p:spTree>
    <p:extLst>
      <p:ext uri="{BB962C8B-B14F-4D97-AF65-F5344CB8AC3E}">
        <p14:creationId xmlns:p14="http://schemas.microsoft.com/office/powerpoint/2010/main" val="4161838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Introduction</a:t>
            </a:r>
            <a:endParaRPr lang="zh-TW" altLang="en-US" b="1" dirty="0"/>
          </a:p>
        </p:txBody>
      </p:sp>
      <p:sp>
        <p:nvSpPr>
          <p:cNvPr id="3" name="內容版面配置區 2"/>
          <p:cNvSpPr>
            <a:spLocks noGrp="1"/>
          </p:cNvSpPr>
          <p:nvPr>
            <p:ph sz="quarter" idx="1"/>
          </p:nvPr>
        </p:nvSpPr>
        <p:spPr>
          <a:xfrm>
            <a:off x="457200" y="1600200"/>
            <a:ext cx="8229600" cy="4925144"/>
          </a:xfrm>
        </p:spPr>
        <p:txBody>
          <a:bodyPr>
            <a:normAutofit/>
          </a:bodyPr>
          <a:lstStyle/>
          <a:p>
            <a:r>
              <a:rPr lang="en-US" altLang="zh-TW" dirty="0" smtClean="0"/>
              <a:t>One </a:t>
            </a:r>
            <a:r>
              <a:rPr lang="en-US" altLang="zh-TW" dirty="0"/>
              <a:t>approach </a:t>
            </a:r>
            <a:r>
              <a:rPr lang="en-US" altLang="zh-TW" dirty="0" smtClean="0"/>
              <a:t>to obtain such information is </a:t>
            </a:r>
            <a:r>
              <a:rPr lang="en-US" altLang="zh-TW" dirty="0"/>
              <a:t>to determine </a:t>
            </a:r>
            <a:r>
              <a:rPr lang="en-US" altLang="zh-TW" dirty="0" smtClean="0"/>
              <a:t>suboptimal alignments</a:t>
            </a:r>
          </a:p>
          <a:p>
            <a:pPr lvl="1"/>
            <a:r>
              <a:rPr lang="en-US" altLang="zh-TW" dirty="0" smtClean="0"/>
              <a:t>Alignments come within a specified tolerance of the optimum score</a:t>
            </a:r>
          </a:p>
          <a:p>
            <a:pPr lvl="2"/>
            <a:r>
              <a:rPr lang="en-US" altLang="zh-TW" dirty="0" smtClean="0"/>
              <a:t>Waterman and Byers, 1985</a:t>
            </a:r>
          </a:p>
          <a:p>
            <a:pPr lvl="3"/>
            <a:r>
              <a:rPr lang="en-US" altLang="zh-TW" dirty="0" smtClean="0"/>
              <a:t>A dynamic programing algorithm to find all solutions in a neighborhood of the optimum</a:t>
            </a:r>
          </a:p>
          <a:p>
            <a:pPr lvl="2"/>
            <a:r>
              <a:rPr lang="en-US" altLang="zh-TW" dirty="0" err="1" smtClean="0"/>
              <a:t>Saqi</a:t>
            </a:r>
            <a:r>
              <a:rPr lang="en-US" altLang="zh-TW" dirty="0" smtClean="0"/>
              <a:t> and Sternberg, 1991</a:t>
            </a:r>
          </a:p>
          <a:p>
            <a:pPr lvl="3"/>
            <a:r>
              <a:rPr lang="en-US" altLang="zh-TW" dirty="0" smtClean="0"/>
              <a:t>A simple method to generate non-trivial alternative alignments of protein sequences</a:t>
            </a:r>
            <a:endParaRPr lang="en-US" altLang="zh-TW" dirty="0"/>
          </a:p>
          <a:p>
            <a:pPr lvl="1"/>
            <a:endParaRPr lang="en-US" altLang="zh-TW" dirty="0"/>
          </a:p>
          <a:p>
            <a:endParaRPr lang="zh-TW" altLang="en-US" dirty="0"/>
          </a:p>
        </p:txBody>
      </p:sp>
      <p:sp>
        <p:nvSpPr>
          <p:cNvPr id="6" name="投影片編號版面配置區 5"/>
          <p:cNvSpPr>
            <a:spLocks noGrp="1"/>
          </p:cNvSpPr>
          <p:nvPr>
            <p:ph type="sldNum" sz="quarter" idx="15"/>
          </p:nvPr>
        </p:nvSpPr>
        <p:spPr/>
        <p:txBody>
          <a:bodyPr/>
          <a:lstStyle/>
          <a:p>
            <a:fld id="{DD6866B0-8155-4327-A208-A0391C6B85F1}" type="slidenum">
              <a:rPr lang="zh-TW" altLang="en-US" smtClean="0"/>
              <a:t>7</a:t>
            </a:fld>
            <a:endParaRPr lang="zh-TW" altLang="en-US"/>
          </a:p>
        </p:txBody>
      </p:sp>
    </p:spTree>
    <p:extLst>
      <p:ext uri="{BB962C8B-B14F-4D97-AF65-F5344CB8AC3E}">
        <p14:creationId xmlns:p14="http://schemas.microsoft.com/office/powerpoint/2010/main" val="38398819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Hypersensitive site 4 (HS4) by the</a:t>
            </a:r>
            <a:r>
              <a:rPr lang="zh-TW" altLang="en-US" b="1" dirty="0" smtClean="0"/>
              <a:t> </a:t>
            </a:r>
            <a:r>
              <a:rPr lang="en-US" altLang="zh-TW" b="1" dirty="0" smtClean="0"/>
              <a:t>β-</a:t>
            </a:r>
            <a:r>
              <a:rPr lang="en-US" b="1" dirty="0" smtClean="0"/>
              <a:t>globin locus control region</a:t>
            </a:r>
            <a:endParaRPr lang="en-US" b="1" dirty="0"/>
          </a:p>
        </p:txBody>
      </p:sp>
      <p:sp>
        <p:nvSpPr>
          <p:cNvPr id="3" name="Content Placeholder 2"/>
          <p:cNvSpPr>
            <a:spLocks noGrp="1"/>
          </p:cNvSpPr>
          <p:nvPr>
            <p:ph sz="quarter" idx="1"/>
          </p:nvPr>
        </p:nvSpPr>
        <p:spPr/>
        <p:txBody>
          <a:bodyPr/>
          <a:lstStyle/>
          <a:p>
            <a:endParaRPr lang="en-US" dirty="0"/>
          </a:p>
        </p:txBody>
      </p:sp>
      <p:grpSp>
        <p:nvGrpSpPr>
          <p:cNvPr id="5" name="群組 4"/>
          <p:cNvGrpSpPr/>
          <p:nvPr/>
        </p:nvGrpSpPr>
        <p:grpSpPr>
          <a:xfrm>
            <a:off x="611561" y="1412776"/>
            <a:ext cx="7992888" cy="4882854"/>
            <a:chOff x="251520" y="1412776"/>
            <a:chExt cx="8606648" cy="5257800"/>
          </a:xfrm>
        </p:grpSpPr>
        <p:pic>
          <p:nvPicPr>
            <p:cNvPr id="4" name="Picture 3" descr="Screen shot 2011-05-22 at 下午10.06.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2776"/>
              <a:ext cx="8606648" cy="5257800"/>
            </a:xfrm>
            <a:prstGeom prst="rect">
              <a:avLst/>
            </a:prstGeom>
          </p:spPr>
        </p:pic>
        <p:cxnSp>
          <p:nvCxnSpPr>
            <p:cNvPr id="9" name="Straight Arrow Connector 8"/>
            <p:cNvCxnSpPr/>
            <p:nvPr/>
          </p:nvCxnSpPr>
          <p:spPr>
            <a:xfrm flipH="1">
              <a:off x="5220072" y="2276872"/>
              <a:ext cx="555670" cy="1402816"/>
            </a:xfrm>
            <a:prstGeom prst="straightConnector1">
              <a:avLst/>
            </a:prstGeom>
            <a:ln w="40894">
              <a:tailEnd type="oval"/>
            </a:ln>
            <a:effectLst>
              <a:outerShdw blurRad="38100" dist="38100" dir="5400000" algn="r" rotWithShape="0">
                <a:srgbClr val="000000">
                  <a:alpha val="60000"/>
                </a:srgbClr>
              </a:outerShdw>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5076056" y="3861048"/>
              <a:ext cx="862867" cy="910523"/>
            </a:xfrm>
            <a:prstGeom prst="straightConnector1">
              <a:avLst/>
            </a:prstGeom>
            <a:ln w="40894">
              <a:tailEnd type="oval"/>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5" idx="2"/>
            </p:cNvCxnSpPr>
            <p:nvPr/>
          </p:nvCxnSpPr>
          <p:spPr>
            <a:xfrm>
              <a:off x="4106679" y="3654316"/>
              <a:ext cx="638228" cy="512398"/>
            </a:xfrm>
            <a:prstGeom prst="straightConnector1">
              <a:avLst/>
            </a:prstGeom>
            <a:ln w="40894">
              <a:tailEnd type="ova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64088" y="1916832"/>
              <a:ext cx="877163" cy="369332"/>
            </a:xfrm>
            <a:prstGeom prst="rect">
              <a:avLst/>
            </a:prstGeom>
            <a:noFill/>
          </p:spPr>
          <p:txBody>
            <a:bodyPr wrap="none" rtlCol="0">
              <a:spAutoFit/>
            </a:bodyPr>
            <a:lstStyle/>
            <a:p>
              <a:r>
                <a:rPr lang="en-US" dirty="0" smtClean="0">
                  <a:solidFill>
                    <a:schemeClr val="bg1"/>
                  </a:solidFill>
                </a:rPr>
                <a:t>GATA1</a:t>
              </a:r>
              <a:endParaRPr lang="en-US" dirty="0">
                <a:solidFill>
                  <a:schemeClr val="bg1"/>
                </a:solidFill>
              </a:endParaRPr>
            </a:p>
          </p:txBody>
        </p:sp>
        <p:sp>
          <p:nvSpPr>
            <p:cNvPr id="14" name="TextBox 13"/>
            <p:cNvSpPr txBox="1"/>
            <p:nvPr/>
          </p:nvSpPr>
          <p:spPr>
            <a:xfrm>
              <a:off x="5720808" y="4797152"/>
              <a:ext cx="723400" cy="369332"/>
            </a:xfrm>
            <a:prstGeom prst="rect">
              <a:avLst/>
            </a:prstGeom>
            <a:noFill/>
          </p:spPr>
          <p:txBody>
            <a:bodyPr wrap="none" rtlCol="0">
              <a:spAutoFit/>
            </a:bodyPr>
            <a:lstStyle/>
            <a:p>
              <a:r>
                <a:rPr lang="en-US" dirty="0" smtClean="0">
                  <a:solidFill>
                    <a:schemeClr val="bg1"/>
                  </a:solidFill>
                </a:rPr>
                <a:t>AFE2</a:t>
              </a:r>
            </a:p>
          </p:txBody>
        </p:sp>
        <p:sp>
          <p:nvSpPr>
            <p:cNvPr id="15" name="TextBox 14"/>
            <p:cNvSpPr txBox="1"/>
            <p:nvPr/>
          </p:nvSpPr>
          <p:spPr>
            <a:xfrm>
              <a:off x="3785373" y="3284984"/>
              <a:ext cx="642611" cy="369332"/>
            </a:xfrm>
            <a:prstGeom prst="rect">
              <a:avLst/>
            </a:prstGeom>
            <a:noFill/>
          </p:spPr>
          <p:txBody>
            <a:bodyPr wrap="none" rtlCol="0">
              <a:spAutoFit/>
            </a:bodyPr>
            <a:lstStyle/>
            <a:p>
              <a:r>
                <a:rPr lang="en-US" dirty="0" smtClean="0">
                  <a:solidFill>
                    <a:schemeClr val="bg1"/>
                  </a:solidFill>
                </a:rPr>
                <a:t>CDP</a:t>
              </a:r>
            </a:p>
          </p:txBody>
        </p:sp>
      </p:grpSp>
      <p:sp>
        <p:nvSpPr>
          <p:cNvPr id="7" name="投影片編號版面配置區 6"/>
          <p:cNvSpPr>
            <a:spLocks noGrp="1"/>
          </p:cNvSpPr>
          <p:nvPr>
            <p:ph type="sldNum" sz="quarter" idx="15"/>
          </p:nvPr>
        </p:nvSpPr>
        <p:spPr/>
        <p:txBody>
          <a:bodyPr/>
          <a:lstStyle/>
          <a:p>
            <a:fld id="{DD6866B0-8155-4327-A208-A0391C6B85F1}" type="slidenum">
              <a:rPr lang="zh-TW" altLang="en-US" smtClean="0"/>
              <a:t>70</a:t>
            </a:fld>
            <a:endParaRPr lang="zh-TW" altLang="en-US"/>
          </a:p>
        </p:txBody>
      </p:sp>
    </p:spTree>
    <p:extLst>
      <p:ext uri="{BB962C8B-B14F-4D97-AF65-F5344CB8AC3E}">
        <p14:creationId xmlns:p14="http://schemas.microsoft.com/office/powerpoint/2010/main" val="29194060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Hypersensitive site 4 (HS4) by the</a:t>
            </a:r>
            <a:r>
              <a:rPr lang="zh-TW" altLang="en-US" b="1" dirty="0" smtClean="0"/>
              <a:t> </a:t>
            </a:r>
            <a:r>
              <a:rPr lang="en-US" altLang="zh-TW" b="1" dirty="0" smtClean="0"/>
              <a:t>β-</a:t>
            </a:r>
            <a:r>
              <a:rPr lang="en-US" b="1" dirty="0" smtClean="0"/>
              <a:t>globin locus control region</a:t>
            </a:r>
            <a:endParaRPr lang="en-US" b="1" dirty="0"/>
          </a:p>
        </p:txBody>
      </p:sp>
      <p:sp>
        <p:nvSpPr>
          <p:cNvPr id="3" name="Content Placeholder 2"/>
          <p:cNvSpPr>
            <a:spLocks noGrp="1"/>
          </p:cNvSpPr>
          <p:nvPr>
            <p:ph sz="quarter" idx="1"/>
          </p:nvPr>
        </p:nvSpPr>
        <p:spPr/>
        <p:txBody>
          <a:bodyPr/>
          <a:lstStyle/>
          <a:p>
            <a:r>
              <a:rPr lang="en-US" altLang="zh-TW" dirty="0" smtClean="0"/>
              <a:t>T</a:t>
            </a:r>
            <a:r>
              <a:rPr lang="en-US" dirty="0" smtClean="0"/>
              <a:t>he </a:t>
            </a:r>
            <a:r>
              <a:rPr lang="en-US" dirty="0"/>
              <a:t>extent of suboptimal alignments support the proposal that the NFE2/AP1 and GATA1 sites are important for HS4 </a:t>
            </a:r>
            <a:r>
              <a:rPr lang="en-US" dirty="0" smtClean="0"/>
              <a:t>function</a:t>
            </a:r>
            <a:r>
              <a:rPr lang="en-US" altLang="zh-TW" dirty="0" smtClean="0"/>
              <a:t>.</a:t>
            </a:r>
            <a:endParaRPr lang="en-US" dirty="0"/>
          </a:p>
        </p:txBody>
      </p:sp>
      <p:sp>
        <p:nvSpPr>
          <p:cNvPr id="6" name="投影片編號版面配置區 5"/>
          <p:cNvSpPr>
            <a:spLocks noGrp="1"/>
          </p:cNvSpPr>
          <p:nvPr>
            <p:ph type="sldNum" sz="quarter" idx="15"/>
          </p:nvPr>
        </p:nvSpPr>
        <p:spPr/>
        <p:txBody>
          <a:bodyPr/>
          <a:lstStyle/>
          <a:p>
            <a:fld id="{DD6866B0-8155-4327-A208-A0391C6B85F1}" type="slidenum">
              <a:rPr lang="zh-TW" altLang="en-US" smtClean="0"/>
              <a:t>71</a:t>
            </a:fld>
            <a:endParaRPr lang="zh-TW" altLang="en-US"/>
          </a:p>
        </p:txBody>
      </p:sp>
    </p:spTree>
    <p:extLst>
      <p:ext uri="{BB962C8B-B14F-4D97-AF65-F5344CB8AC3E}">
        <p14:creationId xmlns:p14="http://schemas.microsoft.com/office/powerpoint/2010/main" val="6821927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Alignments around constriction points in the comparison of </a:t>
            </a:r>
            <a:r>
              <a:rPr lang="en-US" b="1" dirty="0" smtClean="0"/>
              <a:t>HS4</a:t>
            </a:r>
            <a:endParaRPr lang="en-US" b="1" dirty="0"/>
          </a:p>
        </p:txBody>
      </p:sp>
      <p:pic>
        <p:nvPicPr>
          <p:cNvPr id="4" name="Content Placeholder 3" descr="Screen shot 2011-05-22 at 下午10.47.11.png"/>
          <p:cNvPicPr>
            <a:picLocks noGrp="1" noChangeAspect="1"/>
          </p:cNvPicPr>
          <p:nvPr>
            <p:ph sz="quarter" idx="1"/>
          </p:nvPr>
        </p:nvPicPr>
        <p:blipFill>
          <a:blip r:embed="rId3">
            <a:extLst>
              <a:ext uri="{28A0092B-C50C-407E-A947-70E740481C1C}">
                <a14:useLocalDpi xmlns:a14="http://schemas.microsoft.com/office/drawing/2010/main" val="0"/>
              </a:ext>
            </a:extLst>
          </a:blip>
          <a:srcRect t="-12485" b="-12485"/>
          <a:stretch>
            <a:fillRect/>
          </a:stretch>
        </p:blipFill>
        <p:spPr>
          <a:xfrm>
            <a:off x="57467" y="1301926"/>
            <a:ext cx="9086533" cy="5048074"/>
          </a:xfrm>
        </p:spPr>
      </p:pic>
      <p:sp>
        <p:nvSpPr>
          <p:cNvPr id="5" name="Rounded Rectangle 4"/>
          <p:cNvSpPr/>
          <p:nvPr/>
        </p:nvSpPr>
        <p:spPr>
          <a:xfrm>
            <a:off x="2282648" y="5001266"/>
            <a:ext cx="2605271" cy="822960"/>
          </a:xfrm>
          <a:prstGeom prst="roundRect">
            <a:avLst/>
          </a:prstGeom>
          <a:noFill/>
          <a:ln w="2794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Rounded Rectangle 5"/>
          <p:cNvSpPr/>
          <p:nvPr/>
        </p:nvSpPr>
        <p:spPr>
          <a:xfrm>
            <a:off x="5567865" y="4179299"/>
            <a:ext cx="3297100" cy="720876"/>
          </a:xfrm>
          <a:prstGeom prst="roundRect">
            <a:avLst/>
          </a:prstGeom>
          <a:noFill/>
          <a:ln w="2794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Rounded Rectangle 7"/>
          <p:cNvSpPr/>
          <p:nvPr/>
        </p:nvSpPr>
        <p:spPr>
          <a:xfrm>
            <a:off x="3432739" y="5170249"/>
            <a:ext cx="564327" cy="504214"/>
          </a:xfrm>
          <a:prstGeom prst="roundRect">
            <a:avLst/>
          </a:prstGeom>
          <a:noFill/>
          <a:ln w="27940">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ounded Rectangle 8"/>
          <p:cNvSpPr/>
          <p:nvPr/>
        </p:nvSpPr>
        <p:spPr>
          <a:xfrm>
            <a:off x="7123080" y="4355254"/>
            <a:ext cx="624559" cy="504214"/>
          </a:xfrm>
          <a:prstGeom prst="roundRect">
            <a:avLst/>
          </a:prstGeom>
          <a:noFill/>
          <a:ln w="27940">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ounded Rectangle 9"/>
          <p:cNvSpPr/>
          <p:nvPr/>
        </p:nvSpPr>
        <p:spPr>
          <a:xfrm>
            <a:off x="7684786" y="3530702"/>
            <a:ext cx="439596" cy="504214"/>
          </a:xfrm>
          <a:prstGeom prst="roundRect">
            <a:avLst/>
          </a:prstGeom>
          <a:noFill/>
          <a:ln w="27940">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投影片編號版面配置區 10"/>
          <p:cNvSpPr>
            <a:spLocks noGrp="1"/>
          </p:cNvSpPr>
          <p:nvPr>
            <p:ph type="sldNum" sz="quarter" idx="15"/>
          </p:nvPr>
        </p:nvSpPr>
        <p:spPr/>
        <p:txBody>
          <a:bodyPr/>
          <a:lstStyle/>
          <a:p>
            <a:fld id="{DD6866B0-8155-4327-A208-A0391C6B85F1}" type="slidenum">
              <a:rPr lang="zh-TW" altLang="en-US" smtClean="0"/>
              <a:t>72</a:t>
            </a:fld>
            <a:endParaRPr lang="zh-TW" altLang="en-US"/>
          </a:p>
        </p:txBody>
      </p:sp>
    </p:spTree>
    <p:extLst>
      <p:ext uri="{BB962C8B-B14F-4D97-AF65-F5344CB8AC3E}">
        <p14:creationId xmlns:p14="http://schemas.microsoft.com/office/powerpoint/2010/main" val="34455278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39552" y="2492896"/>
            <a:ext cx="8435280" cy="376828"/>
          </a:xfrm>
        </p:spPr>
        <p:txBody>
          <a:bodyPr rtlCol="0">
            <a:normAutofit fontScale="92500" lnSpcReduction="10000"/>
          </a:bodyPr>
          <a:lstStyle/>
          <a:p>
            <a:pPr eaLnBrk="1" fontAlgn="auto" hangingPunct="1">
              <a:spcAft>
                <a:spcPts val="0"/>
              </a:spcAft>
              <a:buFont typeface="Arial" pitchFamily="34" charset="0"/>
              <a:buNone/>
              <a:defRPr/>
            </a:pPr>
            <a:r>
              <a:rPr lang="en-US" altLang="zh-TW" dirty="0" smtClean="0">
                <a:ea typeface="標楷體" pitchFamily="65" charset="-120"/>
              </a:rPr>
              <a:t>R99922050 </a:t>
            </a:r>
            <a:r>
              <a:rPr lang="zh-TW" altLang="en-US" dirty="0" smtClean="0">
                <a:ea typeface="標楷體" pitchFamily="65" charset="-120"/>
              </a:rPr>
              <a:t>蔡長蓉</a:t>
            </a:r>
            <a:endParaRPr lang="en-US" altLang="zh-TW" dirty="0" smtClean="0">
              <a:ea typeface="標楷體" pitchFamily="65" charset="-120"/>
            </a:endParaRPr>
          </a:p>
        </p:txBody>
      </p:sp>
      <p:sp>
        <p:nvSpPr>
          <p:cNvPr id="2050" name="標題 1"/>
          <p:cNvSpPr>
            <a:spLocks noGrp="1"/>
          </p:cNvSpPr>
          <p:nvPr>
            <p:ph type="ctrTitle"/>
          </p:nvPr>
        </p:nvSpPr>
        <p:spPr/>
        <p:txBody>
          <a:bodyPr/>
          <a:lstStyle/>
          <a:p>
            <a:pPr eaLnBrk="1" hangingPunct="1"/>
            <a:r>
              <a:rPr lang="en-US" altLang="zh-TW" sz="4000" dirty="0" smtClean="0"/>
              <a:t>Example - </a:t>
            </a:r>
            <a:r>
              <a:rPr lang="en-US" altLang="zh-TW" sz="4000" dirty="0">
                <a:latin typeface="Times New Roman" pitchFamily="18" charset="0"/>
                <a:cs typeface="Times New Roman" pitchFamily="18" charset="0"/>
              </a:rPr>
              <a:t>2</a:t>
            </a:r>
            <a:endParaRPr lang="zh-TW" altLang="en-US" sz="4000" dirty="0" smtClean="0"/>
          </a:p>
        </p:txBody>
      </p:sp>
      <p:sp>
        <p:nvSpPr>
          <p:cNvPr id="5" name="投影片編號版面配置區 4"/>
          <p:cNvSpPr>
            <a:spLocks noGrp="1"/>
          </p:cNvSpPr>
          <p:nvPr>
            <p:ph type="sldNum" sz="quarter" idx="11"/>
          </p:nvPr>
        </p:nvSpPr>
        <p:spPr/>
        <p:txBody>
          <a:bodyPr/>
          <a:lstStyle/>
          <a:p>
            <a:fld id="{DD6866B0-8155-4327-A208-A0391C6B85F1}" type="slidenum">
              <a:rPr lang="zh-TW" altLang="en-US" smtClean="0"/>
              <a:t>73</a:t>
            </a:fld>
            <a:endParaRPr lang="zh-TW" altLang="en-US"/>
          </a:p>
        </p:txBody>
      </p:sp>
    </p:spTree>
    <p:extLst>
      <p:ext uri="{BB962C8B-B14F-4D97-AF65-F5344CB8AC3E}">
        <p14:creationId xmlns:p14="http://schemas.microsoft.com/office/powerpoint/2010/main" val="36958522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Before the </a:t>
            </a:r>
            <a:r>
              <a:rPr lang="en-US" altLang="zh-TW" b="1" dirty="0" smtClean="0"/>
              <a:t>S</a:t>
            </a:r>
            <a:r>
              <a:rPr lang="en-US" b="1" dirty="0" smtClean="0"/>
              <a:t>econd </a:t>
            </a:r>
            <a:r>
              <a:rPr lang="en-US" altLang="zh-TW" b="1" dirty="0" smtClean="0"/>
              <a:t>E</a:t>
            </a:r>
            <a:r>
              <a:rPr lang="en-US" b="1" dirty="0" smtClean="0"/>
              <a:t>xample</a:t>
            </a:r>
            <a:endParaRPr lang="en-US" b="1"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160060" y="1524000"/>
            <a:ext cx="6823880" cy="4572000"/>
          </a:xfrm>
          <a:prstGeom prst="rect">
            <a:avLst/>
          </a:prstGeom>
          <a:ln>
            <a:noFill/>
          </a:ln>
          <a:effectLst>
            <a:softEdge rad="112500"/>
          </a:effectLst>
        </p:spPr>
      </p:pic>
    </p:spTree>
    <p:extLst>
      <p:ext uri="{BB962C8B-B14F-4D97-AF65-F5344CB8AC3E}">
        <p14:creationId xmlns:p14="http://schemas.microsoft.com/office/powerpoint/2010/main" val="202296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Before the </a:t>
            </a:r>
            <a:r>
              <a:rPr lang="en-US" altLang="zh-TW" b="1" dirty="0" smtClean="0"/>
              <a:t>S</a:t>
            </a:r>
            <a:r>
              <a:rPr lang="en-US" b="1" dirty="0" smtClean="0"/>
              <a:t>econd </a:t>
            </a:r>
            <a:r>
              <a:rPr lang="en-US" altLang="zh-TW" b="1" dirty="0" smtClean="0"/>
              <a:t>E</a:t>
            </a:r>
            <a:r>
              <a:rPr lang="en-US" b="1" dirty="0" smtClean="0"/>
              <a:t>xample</a:t>
            </a:r>
            <a:endParaRPr lang="en-US" b="1" dirty="0"/>
          </a:p>
        </p:txBody>
      </p:sp>
      <p:pic>
        <p:nvPicPr>
          <p:cNvPr id="4" name="Content Placeholder 3" descr="HbA_vs_HbF_saturation_curve.png"/>
          <p:cNvPicPr>
            <a:picLocks noGrp="1" noChangeAspect="1"/>
          </p:cNvPicPr>
          <p:nvPr>
            <p:ph sz="quarter" idx="1"/>
          </p:nvPr>
        </p:nvPicPr>
        <p:blipFill>
          <a:blip r:embed="rId3">
            <a:extLst>
              <a:ext uri="{28A0092B-C50C-407E-A947-70E740481C1C}">
                <a14:useLocalDpi xmlns:a14="http://schemas.microsoft.com/office/drawing/2010/main" val="0"/>
              </a:ext>
            </a:extLst>
          </a:blip>
          <a:srcRect l="-26197" r="-26197"/>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41528377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5’ </a:t>
            </a:r>
            <a:r>
              <a:rPr lang="en-US" altLang="zh-TW" b="1" i="1" dirty="0" smtClean="0"/>
              <a:t>to</a:t>
            </a:r>
            <a:r>
              <a:rPr lang="zh-TW" altLang="en-US" b="1" i="1" dirty="0" smtClean="0"/>
              <a:t> </a:t>
            </a:r>
            <a:r>
              <a:rPr lang="en-US" b="1" i="1" dirty="0" smtClean="0"/>
              <a:t>the </a:t>
            </a:r>
            <a:r>
              <a:rPr lang="en-US" b="1" i="1" dirty="0" err="1" smtClean="0"/>
              <a:t>ϒ</a:t>
            </a:r>
            <a:r>
              <a:rPr lang="en-US" b="1" i="1" dirty="0" smtClean="0"/>
              <a:t>-globin gene</a:t>
            </a:r>
            <a:endParaRPr lang="en-US" b="1" dirty="0"/>
          </a:p>
        </p:txBody>
      </p:sp>
      <p:sp>
        <p:nvSpPr>
          <p:cNvPr id="3" name="Content Placeholder 2"/>
          <p:cNvSpPr>
            <a:spLocks noGrp="1"/>
          </p:cNvSpPr>
          <p:nvPr>
            <p:ph idx="1"/>
          </p:nvPr>
        </p:nvSpPr>
        <p:spPr/>
        <p:txBody>
          <a:bodyPr/>
          <a:lstStyle/>
          <a:p>
            <a:r>
              <a:rPr lang="en-US" altLang="zh-TW" dirty="0" smtClean="0"/>
              <a:t>S</a:t>
            </a:r>
            <a:r>
              <a:rPr lang="en-US" dirty="0" smtClean="0"/>
              <a:t>everal </a:t>
            </a:r>
            <a:r>
              <a:rPr lang="en-US" dirty="0"/>
              <a:t>mutations that </a:t>
            </a:r>
            <a:r>
              <a:rPr lang="en-US" dirty="0" smtClean="0"/>
              <a:t>lead</a:t>
            </a:r>
            <a:r>
              <a:rPr lang="zh-TW" altLang="en-US" dirty="0" smtClean="0"/>
              <a:t> </a:t>
            </a:r>
            <a:r>
              <a:rPr lang="en-US" dirty="0" smtClean="0"/>
              <a:t>to persistent expression of</a:t>
            </a:r>
            <a:r>
              <a:rPr lang="en-US" dirty="0"/>
              <a:t> </a:t>
            </a:r>
            <a:r>
              <a:rPr lang="en-US" dirty="0" smtClean="0"/>
              <a:t>fetal</a:t>
            </a:r>
            <a:r>
              <a:rPr lang="en-US" dirty="0"/>
              <a:t> </a:t>
            </a:r>
            <a:r>
              <a:rPr lang="en-US" dirty="0" smtClean="0"/>
              <a:t>hemoglobin </a:t>
            </a:r>
            <a:r>
              <a:rPr lang="en-US" altLang="zh-TW" i="1" dirty="0" smtClean="0"/>
              <a:t>(α</a:t>
            </a:r>
            <a:r>
              <a:rPr lang="en-US" altLang="zh-TW" i="1" baseline="-25000" dirty="0" smtClean="0"/>
              <a:t>2</a:t>
            </a:r>
            <a:r>
              <a:rPr lang="en-US" altLang="zh-TW" i="1" dirty="0" smtClean="0"/>
              <a:t>ϒ</a:t>
            </a:r>
            <a:r>
              <a:rPr lang="en-US" altLang="zh-TW" i="1" baseline="-25000" dirty="0" smtClean="0"/>
              <a:t>2</a:t>
            </a:r>
            <a:r>
              <a:rPr lang="en-US" i="1" dirty="0" smtClean="0"/>
              <a:t>)</a:t>
            </a:r>
            <a:r>
              <a:rPr lang="zh-TW" altLang="en-US" i="1" dirty="0" smtClean="0"/>
              <a:t> </a:t>
            </a:r>
            <a:r>
              <a:rPr lang="en-US" altLang="zh-TW" i="1" dirty="0" smtClean="0"/>
              <a:t>in</a:t>
            </a:r>
            <a:r>
              <a:rPr lang="zh-TW" altLang="en-US" i="1" dirty="0" smtClean="0"/>
              <a:t> </a:t>
            </a:r>
            <a:r>
              <a:rPr lang="en-US" dirty="0" smtClean="0"/>
              <a:t>adult </a:t>
            </a:r>
            <a:r>
              <a:rPr lang="en-US" dirty="0"/>
              <a:t>life map in this region. </a:t>
            </a:r>
            <a:endParaRPr lang="en-US" dirty="0" smtClean="0"/>
          </a:p>
          <a:p>
            <a:endParaRPr lang="en-US" dirty="0"/>
          </a:p>
        </p:txBody>
      </p:sp>
    </p:spTree>
    <p:extLst>
      <p:ext uri="{BB962C8B-B14F-4D97-AF65-F5344CB8AC3E}">
        <p14:creationId xmlns:p14="http://schemas.microsoft.com/office/powerpoint/2010/main" val="8413341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t>Alignments</a:t>
            </a:r>
            <a:endParaRPr lang="en-US" b="1" dirty="0"/>
          </a:p>
        </p:txBody>
      </p:sp>
      <p:sp>
        <p:nvSpPr>
          <p:cNvPr id="3" name="Content Placeholder 2"/>
          <p:cNvSpPr>
            <a:spLocks noGrp="1"/>
          </p:cNvSpPr>
          <p:nvPr>
            <p:ph idx="1"/>
          </p:nvPr>
        </p:nvSpPr>
        <p:spPr/>
        <p:txBody>
          <a:bodyPr/>
          <a:lstStyle/>
          <a:p>
            <a:r>
              <a:rPr lang="en-US" altLang="zh-TW" dirty="0" smtClean="0"/>
              <a:t>Pairwise</a:t>
            </a:r>
            <a:r>
              <a:rPr lang="zh-TW" altLang="en-US" dirty="0" smtClean="0"/>
              <a:t> </a:t>
            </a:r>
            <a:r>
              <a:rPr lang="en-US" altLang="zh-TW" dirty="0" smtClean="0"/>
              <a:t>Alignment</a:t>
            </a:r>
          </a:p>
          <a:p>
            <a:endParaRPr lang="en-US" dirty="0" smtClean="0"/>
          </a:p>
          <a:p>
            <a:endParaRPr lang="en-US" dirty="0"/>
          </a:p>
          <a:p>
            <a:endParaRPr lang="en-US" altLang="zh-TW" dirty="0" smtClean="0"/>
          </a:p>
          <a:p>
            <a:endParaRPr lang="en-US" altLang="zh-TW" dirty="0" smtClean="0"/>
          </a:p>
          <a:p>
            <a:r>
              <a:rPr lang="en-US" altLang="zh-TW" dirty="0" smtClean="0"/>
              <a:t>Multiple</a:t>
            </a:r>
            <a:r>
              <a:rPr lang="zh-TW" altLang="en-US" dirty="0" smtClean="0"/>
              <a:t> </a:t>
            </a:r>
            <a:r>
              <a:rPr lang="en-US" altLang="zh-TW" dirty="0" smtClean="0"/>
              <a:t>Alignment</a:t>
            </a:r>
          </a:p>
          <a:p>
            <a:endParaRPr lang="en-US" dirty="0"/>
          </a:p>
        </p:txBody>
      </p:sp>
      <p:pic>
        <p:nvPicPr>
          <p:cNvPr id="4" name="Picture 3" descr="rabbi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744885"/>
            <a:ext cx="2565967" cy="1924475"/>
          </a:xfrm>
          <a:prstGeom prst="rect">
            <a:avLst/>
          </a:prstGeom>
          <a:ln>
            <a:noFill/>
          </a:ln>
          <a:effectLst>
            <a:softEdge rad="112500"/>
          </a:effectLst>
        </p:spPr>
      </p:pic>
      <p:pic>
        <p:nvPicPr>
          <p:cNvPr id="5" name="Picture 4" descr="f_4164444_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4449382"/>
            <a:ext cx="1731268" cy="2291986"/>
          </a:xfrm>
          <a:prstGeom prst="rect">
            <a:avLst/>
          </a:prstGeom>
          <a:ln>
            <a:noFill/>
          </a:ln>
          <a:effectLst>
            <a:softEdge rad="112500"/>
          </a:effectLst>
        </p:spPr>
      </p:pic>
      <p:pic>
        <p:nvPicPr>
          <p:cNvPr id="6" name="Picture 5" descr="CuteBaby.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1646" y="4845332"/>
            <a:ext cx="2640457" cy="1752020"/>
          </a:xfrm>
          <a:prstGeom prst="rect">
            <a:avLst/>
          </a:prstGeom>
          <a:ln>
            <a:noFill/>
          </a:ln>
          <a:effectLst>
            <a:softEdge rad="112500"/>
          </a:effectLst>
        </p:spPr>
      </p:pic>
      <p:pic>
        <p:nvPicPr>
          <p:cNvPr id="7" name="Picture 6" descr="Irish_Goat.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6196" y="1556792"/>
            <a:ext cx="1836204" cy="2448272"/>
          </a:xfrm>
          <a:prstGeom prst="rect">
            <a:avLst/>
          </a:prstGeom>
          <a:ln>
            <a:noFill/>
          </a:ln>
          <a:effectLst>
            <a:softEdge rad="112500"/>
          </a:effectLst>
        </p:spPr>
      </p:pic>
      <p:pic>
        <p:nvPicPr>
          <p:cNvPr id="8" name="Picture 7" descr="老鼠.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600" y="2132856"/>
            <a:ext cx="2307675" cy="1728192"/>
          </a:xfrm>
          <a:prstGeom prst="rect">
            <a:avLst/>
          </a:prstGeom>
          <a:ln>
            <a:noFill/>
          </a:ln>
          <a:effectLst>
            <a:softEdge rad="112500"/>
          </a:effectLst>
        </p:spPr>
      </p:pic>
      <p:pic>
        <p:nvPicPr>
          <p:cNvPr id="9" name="Picture 8" descr="26886.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37188" y="1772816"/>
            <a:ext cx="2246980" cy="2160240"/>
          </a:xfrm>
          <a:prstGeom prst="rect">
            <a:avLst/>
          </a:prstGeom>
          <a:ln>
            <a:noFill/>
          </a:ln>
          <a:effectLst>
            <a:softEdge rad="112500"/>
          </a:effectLst>
        </p:spPr>
      </p:pic>
    </p:spTree>
    <p:extLst>
      <p:ext uri="{BB962C8B-B14F-4D97-AF65-F5344CB8AC3E}">
        <p14:creationId xmlns:p14="http://schemas.microsoft.com/office/powerpoint/2010/main" val="361543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t>P</a:t>
            </a:r>
            <a:r>
              <a:rPr lang="en-US" b="1" dirty="0" smtClean="0"/>
              <a:t>hylogenetic </a:t>
            </a:r>
            <a:r>
              <a:rPr lang="en-US" altLang="zh-TW" b="1" dirty="0" smtClean="0"/>
              <a:t>F</a:t>
            </a:r>
            <a:r>
              <a:rPr lang="en-US" b="1" dirty="0" smtClean="0"/>
              <a:t>ootprints</a:t>
            </a:r>
            <a:endParaRPr lang="en-US" b="1" dirty="0"/>
          </a:p>
        </p:txBody>
      </p:sp>
      <p:pic>
        <p:nvPicPr>
          <p:cNvPr id="4" name="Content Placeholder 3" descr="09000001807cdb86_pl.jpg"/>
          <p:cNvPicPr>
            <a:picLocks noGrp="1" noChangeAspect="1"/>
          </p:cNvPicPr>
          <p:nvPr>
            <p:ph idx="1"/>
          </p:nvPr>
        </p:nvPicPr>
        <p:blipFill>
          <a:blip r:embed="rId3">
            <a:extLst>
              <a:ext uri="{28A0092B-C50C-407E-A947-70E740481C1C}">
                <a14:useLocalDpi xmlns:a14="http://schemas.microsoft.com/office/drawing/2010/main" val="0"/>
              </a:ext>
            </a:extLst>
          </a:blip>
          <a:srcRect l="-27529" r="-27529"/>
          <a:stretch>
            <a:fillRect/>
          </a:stretch>
        </p:blipFill>
        <p:spPr>
          <a:xfrm>
            <a:off x="457200" y="1524000"/>
            <a:ext cx="8229600" cy="5001344"/>
          </a:xfrm>
        </p:spPr>
      </p:pic>
    </p:spTree>
    <p:extLst>
      <p:ext uri="{BB962C8B-B14F-4D97-AF65-F5344CB8AC3E}">
        <p14:creationId xmlns:p14="http://schemas.microsoft.com/office/powerpoint/2010/main" val="32152117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t>P</a:t>
            </a:r>
            <a:r>
              <a:rPr lang="en-US" b="1" dirty="0" smtClean="0"/>
              <a:t>hylogenetic </a:t>
            </a:r>
            <a:r>
              <a:rPr lang="en-US" altLang="zh-TW" b="1" dirty="0" smtClean="0"/>
              <a:t>F</a:t>
            </a:r>
            <a:r>
              <a:rPr lang="en-US" b="1" dirty="0" smtClean="0"/>
              <a:t>ootprints</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7771" y="1524000"/>
            <a:ext cx="6668458" cy="5001344"/>
          </a:xfrm>
        </p:spPr>
      </p:pic>
    </p:spTree>
    <p:extLst>
      <p:ext uri="{BB962C8B-B14F-4D97-AF65-F5344CB8AC3E}">
        <p14:creationId xmlns:p14="http://schemas.microsoft.com/office/powerpoint/2010/main" val="3039051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Introduction</a:t>
            </a:r>
            <a:endParaRPr lang="zh-TW" altLang="en-US" b="1" dirty="0"/>
          </a:p>
        </p:txBody>
      </p:sp>
      <p:sp>
        <p:nvSpPr>
          <p:cNvPr id="3" name="內容版面配置區 2"/>
          <p:cNvSpPr>
            <a:spLocks noGrp="1"/>
          </p:cNvSpPr>
          <p:nvPr>
            <p:ph sz="quarter" idx="1"/>
          </p:nvPr>
        </p:nvSpPr>
        <p:spPr/>
        <p:txBody>
          <a:bodyPr/>
          <a:lstStyle/>
          <a:p>
            <a:r>
              <a:rPr lang="en-US" altLang="zh-TW" dirty="0" smtClean="0"/>
              <a:t>Many of these earlier </a:t>
            </a:r>
            <a:r>
              <a:rPr lang="en-US" altLang="zh-TW" dirty="0"/>
              <a:t>papers modify the classic </a:t>
            </a:r>
            <a:r>
              <a:rPr lang="en-US" altLang="zh-TW" dirty="0" smtClean="0"/>
              <a:t>DP </a:t>
            </a:r>
            <a:r>
              <a:rPr lang="en-US" altLang="zh-TW" dirty="0"/>
              <a:t>for pairwise sequence alignment so that it computes </a:t>
            </a:r>
            <a:r>
              <a:rPr lang="en-US" altLang="zh-TW" dirty="0" smtClean="0"/>
              <a:t>additional </a:t>
            </a:r>
            <a:r>
              <a:rPr lang="en-US" altLang="zh-TW" dirty="0"/>
              <a:t>“robustness” information</a:t>
            </a:r>
          </a:p>
          <a:p>
            <a:pPr lvl="1"/>
            <a:r>
              <a:rPr lang="en-US" altLang="zh-TW" dirty="0" smtClean="0"/>
              <a:t>The problem is..</a:t>
            </a:r>
          </a:p>
          <a:p>
            <a:pPr lvl="2"/>
            <a:r>
              <a:rPr lang="en-US" altLang="zh-TW" dirty="0" smtClean="0"/>
              <a:t>Require </a:t>
            </a:r>
            <a:r>
              <a:rPr lang="en-US" altLang="zh-TW" dirty="0"/>
              <a:t>space proportional to the product of the sequence </a:t>
            </a:r>
            <a:r>
              <a:rPr lang="en-US" altLang="zh-TW" dirty="0" smtClean="0"/>
              <a:t>lengths</a:t>
            </a:r>
          </a:p>
          <a:p>
            <a:pPr lvl="3"/>
            <a:r>
              <a:rPr lang="en-US" altLang="zh-TW" dirty="0" smtClean="0"/>
              <a:t>Impractical for long protein sequence</a:t>
            </a:r>
          </a:p>
          <a:p>
            <a:pPr lvl="1"/>
            <a:endParaRPr lang="en-US" altLang="zh-TW" dirty="0"/>
          </a:p>
          <a:p>
            <a:endParaRPr lang="zh-TW" altLang="en-US" dirty="0"/>
          </a:p>
        </p:txBody>
      </p:sp>
      <p:sp>
        <p:nvSpPr>
          <p:cNvPr id="6" name="投影片編號版面配置區 5"/>
          <p:cNvSpPr>
            <a:spLocks noGrp="1"/>
          </p:cNvSpPr>
          <p:nvPr>
            <p:ph type="sldNum" sz="quarter" idx="15"/>
          </p:nvPr>
        </p:nvSpPr>
        <p:spPr/>
        <p:txBody>
          <a:bodyPr/>
          <a:lstStyle/>
          <a:p>
            <a:fld id="{DD6866B0-8155-4327-A208-A0391C6B85F1}" type="slidenum">
              <a:rPr lang="zh-TW" altLang="en-US" smtClean="0"/>
              <a:t>8</a:t>
            </a:fld>
            <a:endParaRPr lang="zh-TW" altLang="en-US"/>
          </a:p>
        </p:txBody>
      </p:sp>
    </p:spTree>
    <p:extLst>
      <p:ext uri="{BB962C8B-B14F-4D97-AF65-F5344CB8AC3E}">
        <p14:creationId xmlns:p14="http://schemas.microsoft.com/office/powerpoint/2010/main" val="87840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par>
                          <p:cTn id="25" fill="hold">
                            <p:stCondLst>
                              <p:cond delay="2500"/>
                            </p:stCondLst>
                            <p:childTnLst>
                              <p:par>
                                <p:cTn id="26" presetID="16" presetClass="entr" presetSubtype="21"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1-05-30 at 下午3.55.20.png"/>
          <p:cNvPicPr>
            <a:picLocks noGrp="1" noChangeAspect="1"/>
          </p:cNvPicPr>
          <p:nvPr>
            <p:ph idx="1"/>
          </p:nvPr>
        </p:nvPicPr>
        <p:blipFill>
          <a:blip r:embed="rId3">
            <a:extLst>
              <a:ext uri="{28A0092B-C50C-407E-A947-70E740481C1C}">
                <a14:useLocalDpi xmlns:a14="http://schemas.microsoft.com/office/drawing/2010/main" val="0"/>
              </a:ext>
            </a:extLst>
          </a:blip>
          <a:srcRect l="-57720" r="-57720"/>
          <a:stretch>
            <a:fillRect/>
          </a:stretch>
        </p:blipFill>
        <p:spPr>
          <a:xfrm>
            <a:off x="457200" y="260648"/>
            <a:ext cx="8229600" cy="635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85269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t>Human</a:t>
            </a:r>
            <a:r>
              <a:rPr lang="zh-TW" altLang="en-US" b="1" dirty="0" smtClean="0"/>
              <a:t> </a:t>
            </a:r>
            <a:r>
              <a:rPr lang="en-US" altLang="zh-TW" b="1" dirty="0" smtClean="0"/>
              <a:t>and</a:t>
            </a:r>
            <a:r>
              <a:rPr lang="zh-TW" altLang="en-US" b="1" dirty="0" smtClean="0"/>
              <a:t> </a:t>
            </a:r>
            <a:r>
              <a:rPr lang="en-US" altLang="zh-TW" b="1" dirty="0" smtClean="0"/>
              <a:t>Rabbit</a:t>
            </a:r>
            <a:r>
              <a:rPr lang="zh-TW" altLang="en-US" b="1" dirty="0" smtClean="0"/>
              <a:t> </a:t>
            </a:r>
            <a:r>
              <a:rPr lang="en-US" altLang="zh-TW" b="1" dirty="0" smtClean="0"/>
              <a:t>Alignment</a:t>
            </a:r>
            <a:endParaRPr lang="en-US" b="1" dirty="0"/>
          </a:p>
        </p:txBody>
      </p:sp>
      <p:pic>
        <p:nvPicPr>
          <p:cNvPr id="4" name="Content Placeholder 3" descr="Screen shot 2011-05-30 at 下午3.58.27.png"/>
          <p:cNvPicPr>
            <a:picLocks noGrp="1" noChangeAspect="1"/>
          </p:cNvPicPr>
          <p:nvPr>
            <p:ph idx="1"/>
          </p:nvPr>
        </p:nvPicPr>
        <p:blipFill>
          <a:blip r:embed="rId3">
            <a:extLst>
              <a:ext uri="{28A0092B-C50C-407E-A947-70E740481C1C}">
                <a14:useLocalDpi xmlns:a14="http://schemas.microsoft.com/office/drawing/2010/main" val="0"/>
              </a:ext>
            </a:extLst>
          </a:blip>
          <a:srcRect t="-22528" b="-22528"/>
          <a:stretch>
            <a:fillRect/>
          </a:stretch>
        </p:blipFill>
        <p:spPr>
          <a:xfrm>
            <a:off x="102633" y="1600200"/>
            <a:ext cx="8929112" cy="5031712"/>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971600" y="4869160"/>
            <a:ext cx="864096" cy="216024"/>
          </a:xfrm>
          <a:prstGeom prst="roundRect">
            <a:avLst/>
          </a:prstGeom>
          <a:noFill/>
          <a:ln w="57150" cmpd="sng">
            <a:solidFill>
              <a:srgbClr val="B94B2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Rounded Rectangle 9"/>
          <p:cNvSpPr/>
          <p:nvPr/>
        </p:nvSpPr>
        <p:spPr>
          <a:xfrm>
            <a:off x="3131840" y="4869160"/>
            <a:ext cx="864096" cy="216024"/>
          </a:xfrm>
          <a:prstGeom prst="roundRect">
            <a:avLst/>
          </a:prstGeom>
          <a:noFill/>
          <a:ln w="57150" cmpd="sng">
            <a:solidFill>
              <a:srgbClr val="B94B2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Rounded Rectangle 10"/>
          <p:cNvSpPr/>
          <p:nvPr/>
        </p:nvSpPr>
        <p:spPr>
          <a:xfrm>
            <a:off x="1763688" y="2420888"/>
            <a:ext cx="864096" cy="216024"/>
          </a:xfrm>
          <a:prstGeom prst="roundRect">
            <a:avLst/>
          </a:prstGeom>
          <a:noFill/>
          <a:ln w="57150" cmpd="sng">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Rounded Rectangle 11"/>
          <p:cNvSpPr/>
          <p:nvPr/>
        </p:nvSpPr>
        <p:spPr>
          <a:xfrm>
            <a:off x="3563888" y="2420888"/>
            <a:ext cx="864096" cy="216024"/>
          </a:xfrm>
          <a:prstGeom prst="roundRect">
            <a:avLst/>
          </a:prstGeom>
          <a:noFill/>
          <a:ln w="57150" cmpd="sng">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solidFill>
            </a:endParaRPr>
          </a:p>
        </p:txBody>
      </p:sp>
      <p:sp>
        <p:nvSpPr>
          <p:cNvPr id="13" name="Rounded Rectangle 12"/>
          <p:cNvSpPr/>
          <p:nvPr/>
        </p:nvSpPr>
        <p:spPr>
          <a:xfrm>
            <a:off x="6228184" y="2420888"/>
            <a:ext cx="864096" cy="216024"/>
          </a:xfrm>
          <a:prstGeom prst="roundRect">
            <a:avLst/>
          </a:prstGeom>
          <a:noFill/>
          <a:ln w="57150" cmpd="sng">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solidFill>
            </a:endParaRPr>
          </a:p>
        </p:txBody>
      </p:sp>
      <p:sp>
        <p:nvSpPr>
          <p:cNvPr id="14" name="Rounded Rectangle 13"/>
          <p:cNvSpPr/>
          <p:nvPr/>
        </p:nvSpPr>
        <p:spPr>
          <a:xfrm>
            <a:off x="2123728" y="4077072"/>
            <a:ext cx="864096" cy="216024"/>
          </a:xfrm>
          <a:prstGeom prst="roundRect">
            <a:avLst/>
          </a:prstGeom>
          <a:noFill/>
          <a:ln w="57150" cmpd="sng">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solidFill>
            </a:endParaRPr>
          </a:p>
        </p:txBody>
      </p:sp>
      <p:sp>
        <p:nvSpPr>
          <p:cNvPr id="15" name="Rounded Rectangle 14"/>
          <p:cNvSpPr/>
          <p:nvPr/>
        </p:nvSpPr>
        <p:spPr>
          <a:xfrm>
            <a:off x="5148064" y="4869160"/>
            <a:ext cx="864096" cy="216024"/>
          </a:xfrm>
          <a:prstGeom prst="roundRect">
            <a:avLst/>
          </a:prstGeom>
          <a:noFill/>
          <a:ln w="57150" cmpd="sng">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solidFill>
            </a:endParaRPr>
          </a:p>
        </p:txBody>
      </p:sp>
      <p:sp>
        <p:nvSpPr>
          <p:cNvPr id="16" name="Rounded Rectangle 15"/>
          <p:cNvSpPr/>
          <p:nvPr/>
        </p:nvSpPr>
        <p:spPr>
          <a:xfrm>
            <a:off x="8279904" y="4077072"/>
            <a:ext cx="864096" cy="216024"/>
          </a:xfrm>
          <a:prstGeom prst="roundRect">
            <a:avLst/>
          </a:prstGeom>
          <a:noFill/>
          <a:ln w="57150" cmpd="sng">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solidFill>
            </a:endParaRPr>
          </a:p>
        </p:txBody>
      </p:sp>
      <p:sp>
        <p:nvSpPr>
          <p:cNvPr id="17" name="Rounded Rectangle 16"/>
          <p:cNvSpPr/>
          <p:nvPr/>
        </p:nvSpPr>
        <p:spPr>
          <a:xfrm>
            <a:off x="6156176" y="2276872"/>
            <a:ext cx="1368152" cy="936104"/>
          </a:xfrm>
          <a:prstGeom prst="roundRect">
            <a:avLst/>
          </a:prstGeom>
          <a:noFill/>
          <a:ln w="57150" cmpd="sng">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solidFill>
            </a:endParaRPr>
          </a:p>
        </p:txBody>
      </p:sp>
    </p:spTree>
    <p:extLst>
      <p:ext uri="{BB962C8B-B14F-4D97-AF65-F5344CB8AC3E}">
        <p14:creationId xmlns:p14="http://schemas.microsoft.com/office/powerpoint/2010/main" val="377008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39552" y="2492896"/>
            <a:ext cx="8435280" cy="376828"/>
          </a:xfrm>
        </p:spPr>
        <p:txBody>
          <a:bodyPr rtlCol="0">
            <a:normAutofit fontScale="92500" lnSpcReduction="10000"/>
          </a:bodyPr>
          <a:lstStyle/>
          <a:p>
            <a:pPr eaLnBrk="1" fontAlgn="auto" hangingPunct="1">
              <a:spcAft>
                <a:spcPts val="0"/>
              </a:spcAft>
              <a:buFont typeface="Arial" pitchFamily="34" charset="0"/>
              <a:buNone/>
              <a:defRPr/>
            </a:pPr>
            <a:r>
              <a:rPr lang="en-US" altLang="zh-TW" dirty="0" smtClean="0">
                <a:ea typeface="標楷體" pitchFamily="65" charset="-120"/>
              </a:rPr>
              <a:t>R99945051 </a:t>
            </a:r>
            <a:r>
              <a:rPr lang="zh-TW" altLang="en-US" dirty="0">
                <a:ea typeface="標楷體" pitchFamily="65" charset="-120"/>
              </a:rPr>
              <a:t>洪晧瑜</a:t>
            </a:r>
            <a:endParaRPr lang="en-US" altLang="zh-TW" dirty="0" smtClean="0">
              <a:ea typeface="標楷體" pitchFamily="65" charset="-120"/>
            </a:endParaRPr>
          </a:p>
        </p:txBody>
      </p:sp>
      <p:sp>
        <p:nvSpPr>
          <p:cNvPr id="2050" name="標題 1"/>
          <p:cNvSpPr>
            <a:spLocks noGrp="1"/>
          </p:cNvSpPr>
          <p:nvPr>
            <p:ph type="ctrTitle"/>
          </p:nvPr>
        </p:nvSpPr>
        <p:spPr/>
        <p:txBody>
          <a:bodyPr/>
          <a:lstStyle/>
          <a:p>
            <a:pPr eaLnBrk="1" hangingPunct="1"/>
            <a:r>
              <a:rPr lang="en-US" altLang="zh-TW" dirty="0" smtClean="0"/>
              <a:t>Discussion &amp; Conclusion</a:t>
            </a:r>
            <a:endParaRPr lang="zh-TW" altLang="en-US" dirty="0" smtClean="0"/>
          </a:p>
        </p:txBody>
      </p:sp>
      <p:sp>
        <p:nvSpPr>
          <p:cNvPr id="5" name="投影片編號版面配置區 4"/>
          <p:cNvSpPr>
            <a:spLocks noGrp="1"/>
          </p:cNvSpPr>
          <p:nvPr>
            <p:ph type="sldNum" sz="quarter" idx="11"/>
          </p:nvPr>
        </p:nvSpPr>
        <p:spPr/>
        <p:txBody>
          <a:bodyPr/>
          <a:lstStyle/>
          <a:p>
            <a:fld id="{DD6866B0-8155-4327-A208-A0391C6B85F1}" type="slidenum">
              <a:rPr lang="zh-TW" altLang="en-US" smtClean="0"/>
              <a:t>82</a:t>
            </a:fld>
            <a:endParaRPr lang="zh-TW" altLang="en-US"/>
          </a:p>
        </p:txBody>
      </p:sp>
    </p:spTree>
    <p:extLst>
      <p:ext uri="{BB962C8B-B14F-4D97-AF65-F5344CB8AC3E}">
        <p14:creationId xmlns:p14="http://schemas.microsoft.com/office/powerpoint/2010/main" val="22990102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Conclusion(1/3)</a:t>
            </a:r>
            <a:endParaRPr lang="zh-TW" altLang="en-US" b="1" dirty="0"/>
          </a:p>
        </p:txBody>
      </p:sp>
      <p:sp>
        <p:nvSpPr>
          <p:cNvPr id="3" name="內容版面配置區 2"/>
          <p:cNvSpPr>
            <a:spLocks noGrp="1"/>
          </p:cNvSpPr>
          <p:nvPr>
            <p:ph sz="quarter" idx="1"/>
          </p:nvPr>
        </p:nvSpPr>
        <p:spPr/>
        <p:txBody>
          <a:bodyPr/>
          <a:lstStyle/>
          <a:p>
            <a:r>
              <a:rPr lang="en-US" altLang="zh-TW" dirty="0" smtClean="0"/>
              <a:t>Simple alignment:</a:t>
            </a:r>
          </a:p>
          <a:p>
            <a:pPr lvl="1"/>
            <a:r>
              <a:rPr lang="en-US" altLang="zh-TW" dirty="0" smtClean="0"/>
              <a:t>structural or functional criteria?</a:t>
            </a:r>
          </a:p>
          <a:p>
            <a:r>
              <a:rPr lang="en-US" altLang="zh-TW" dirty="0" smtClean="0"/>
              <a:t>More conserved</a:t>
            </a:r>
            <a:r>
              <a:rPr lang="zh-TW" altLang="en-US" dirty="0" smtClean="0"/>
              <a:t> </a:t>
            </a:r>
            <a:r>
              <a:rPr lang="en-US" altLang="zh-TW" dirty="0" smtClean="0"/>
              <a:t>region</a:t>
            </a:r>
          </a:p>
          <a:p>
            <a:pPr>
              <a:buNone/>
            </a:pPr>
            <a:r>
              <a:rPr lang="en-US" altLang="zh-TW" dirty="0" smtClean="0"/>
              <a:t>		</a:t>
            </a:r>
          </a:p>
          <a:p>
            <a:pPr>
              <a:buNone/>
            </a:pPr>
            <a:r>
              <a:rPr lang="en-US" altLang="zh-TW" dirty="0" smtClean="0"/>
              <a:t> 		extend Hirschberg’s approach </a:t>
            </a:r>
          </a:p>
          <a:p>
            <a:pPr>
              <a:buNone/>
            </a:pPr>
            <a:r>
              <a:rPr lang="en-US" altLang="zh-TW" dirty="0" smtClean="0"/>
              <a:t>		linear space and score-only time method</a:t>
            </a:r>
          </a:p>
        </p:txBody>
      </p:sp>
      <p:sp>
        <p:nvSpPr>
          <p:cNvPr id="4" name="向右箭號 3"/>
          <p:cNvSpPr/>
          <p:nvPr/>
        </p:nvSpPr>
        <p:spPr>
          <a:xfrm>
            <a:off x="857224" y="3643314"/>
            <a:ext cx="500066" cy="35719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5" name="向右箭號 4"/>
          <p:cNvSpPr/>
          <p:nvPr/>
        </p:nvSpPr>
        <p:spPr>
          <a:xfrm>
            <a:off x="857224" y="4143380"/>
            <a:ext cx="500066" cy="35719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5"/>
          </p:nvPr>
        </p:nvSpPr>
        <p:spPr/>
        <p:txBody>
          <a:bodyPr/>
          <a:lstStyle/>
          <a:p>
            <a:fld id="{DD6866B0-8155-4327-A208-A0391C6B85F1}" type="slidenum">
              <a:rPr lang="zh-TW" altLang="en-US" smtClean="0"/>
              <a:t>83</a:t>
            </a:fld>
            <a:endParaRPr lang="zh-TW" altLang="en-US"/>
          </a:p>
        </p:txBody>
      </p:sp>
    </p:spTree>
    <p:extLst>
      <p:ext uri="{BB962C8B-B14F-4D97-AF65-F5344CB8AC3E}">
        <p14:creationId xmlns:p14="http://schemas.microsoft.com/office/powerpoint/2010/main" val="33478909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Conclusion(2/3)</a:t>
            </a:r>
            <a:endParaRPr lang="zh-TW" altLang="en-US" b="1" dirty="0"/>
          </a:p>
        </p:txBody>
      </p:sp>
      <p:sp>
        <p:nvSpPr>
          <p:cNvPr id="3" name="內容版面配置區 2"/>
          <p:cNvSpPr>
            <a:spLocks noGrp="1"/>
          </p:cNvSpPr>
          <p:nvPr>
            <p:ph sz="quarter" idx="1"/>
          </p:nvPr>
        </p:nvSpPr>
        <p:spPr/>
        <p:txBody>
          <a:bodyPr>
            <a:normAutofit/>
          </a:bodyPr>
          <a:lstStyle/>
          <a:p>
            <a:r>
              <a:rPr lang="en-US" altLang="zh-TW" dirty="0" smtClean="0"/>
              <a:t>Basic </a:t>
            </a:r>
            <a:r>
              <a:rPr lang="en-US" altLang="zh-TW" dirty="0"/>
              <a:t>dynamic programming alignment</a:t>
            </a:r>
          </a:p>
          <a:p>
            <a:r>
              <a:rPr lang="en-US" altLang="zh-TW" dirty="0"/>
              <a:t>Affined-gap penalty alignment</a:t>
            </a:r>
          </a:p>
          <a:p>
            <a:r>
              <a:rPr lang="en-US" altLang="zh-TW" dirty="0"/>
              <a:t>Hirschberg’s optimal path method</a:t>
            </a:r>
          </a:p>
          <a:p>
            <a:r>
              <a:rPr lang="en-US" altLang="zh-TW" dirty="0"/>
              <a:t>Suboptimal alignment</a:t>
            </a:r>
          </a:p>
          <a:p>
            <a:r>
              <a:rPr lang="en-US" altLang="zh-TW" dirty="0"/>
              <a:t>Robustness and uniqueness</a:t>
            </a:r>
            <a:endParaRPr lang="en-US" altLang="zh-TW" dirty="0" smtClean="0"/>
          </a:p>
          <a:p>
            <a:endParaRPr lang="zh-TW" altLang="en-US" dirty="0"/>
          </a:p>
        </p:txBody>
      </p:sp>
      <p:sp>
        <p:nvSpPr>
          <p:cNvPr id="4" name="投影片編號版面配置區 3"/>
          <p:cNvSpPr>
            <a:spLocks noGrp="1"/>
          </p:cNvSpPr>
          <p:nvPr>
            <p:ph type="sldNum" sz="quarter" idx="15"/>
          </p:nvPr>
        </p:nvSpPr>
        <p:spPr/>
        <p:txBody>
          <a:bodyPr/>
          <a:lstStyle/>
          <a:p>
            <a:fld id="{DD6866B0-8155-4327-A208-A0391C6B85F1}" type="slidenum">
              <a:rPr lang="zh-TW" altLang="en-US" smtClean="0"/>
              <a:t>84</a:t>
            </a:fld>
            <a:endParaRPr lang="zh-TW" altLang="en-US"/>
          </a:p>
        </p:txBody>
      </p:sp>
    </p:spTree>
    <p:extLst>
      <p:ext uri="{BB962C8B-B14F-4D97-AF65-F5344CB8AC3E}">
        <p14:creationId xmlns:p14="http://schemas.microsoft.com/office/powerpoint/2010/main" val="35309878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Conclusion(3/3)</a:t>
            </a:r>
            <a:endParaRPr lang="zh-TW" altLang="en-US" b="1" dirty="0"/>
          </a:p>
        </p:txBody>
      </p:sp>
      <p:sp>
        <p:nvSpPr>
          <p:cNvPr id="3" name="內容版面配置區 2"/>
          <p:cNvSpPr>
            <a:spLocks noGrp="1"/>
          </p:cNvSpPr>
          <p:nvPr>
            <p:ph sz="quarter" idx="1"/>
          </p:nvPr>
        </p:nvSpPr>
        <p:spPr/>
        <p:txBody>
          <a:bodyPr/>
          <a:lstStyle/>
          <a:p>
            <a:r>
              <a:rPr lang="en-US" altLang="zh-TW" dirty="0" smtClean="0">
                <a:solidFill>
                  <a:srgbClr val="FFFF00"/>
                </a:solidFill>
              </a:rPr>
              <a:t>Extents of suboptimal alignments </a:t>
            </a:r>
            <a:r>
              <a:rPr lang="en-US" altLang="zh-TW" dirty="0" smtClean="0"/>
              <a:t>identifies some </a:t>
            </a:r>
            <a:r>
              <a:rPr lang="en-US" altLang="zh-TW" dirty="0" smtClean="0">
                <a:solidFill>
                  <a:srgbClr val="00FFFF"/>
                </a:solidFill>
              </a:rPr>
              <a:t>important sequences</a:t>
            </a:r>
            <a:r>
              <a:rPr lang="en-US" altLang="zh-TW" dirty="0" smtClean="0"/>
              <a:t>:</a:t>
            </a:r>
          </a:p>
          <a:p>
            <a:pPr lvl="1"/>
            <a:r>
              <a:rPr lang="en-US" altLang="zh-TW" dirty="0"/>
              <a:t>C</a:t>
            </a:r>
            <a:r>
              <a:rPr lang="en-US" altLang="zh-TW" dirty="0" smtClean="0"/>
              <a:t>ore hypersensitive sites in the LCR  (HS4)</a:t>
            </a:r>
          </a:p>
          <a:p>
            <a:pPr lvl="1"/>
            <a:r>
              <a:rPr lang="en-US" altLang="zh-TW" dirty="0"/>
              <a:t>E</a:t>
            </a:r>
            <a:r>
              <a:rPr lang="en-US" altLang="zh-TW" dirty="0" smtClean="0"/>
              <a:t>xons of the γ -globin genes (5’ </a:t>
            </a:r>
            <a:r>
              <a:rPr lang="en-US" altLang="zh-TW" b="1" dirty="0" smtClean="0"/>
              <a:t>to </a:t>
            </a:r>
            <a:r>
              <a:rPr lang="en-US" dirty="0" smtClean="0"/>
              <a:t>ϒ-globin</a:t>
            </a:r>
            <a:r>
              <a:rPr lang="en-US" b="1" dirty="0" smtClean="0"/>
              <a:t> </a:t>
            </a:r>
            <a:r>
              <a:rPr lang="en-US" dirty="0" smtClean="0"/>
              <a:t>gene</a:t>
            </a:r>
            <a:r>
              <a:rPr lang="en-US" altLang="zh-TW" dirty="0" smtClean="0"/>
              <a:t>)</a:t>
            </a:r>
          </a:p>
          <a:p>
            <a:r>
              <a:rPr lang="en-US" altLang="zh-TW" dirty="0" smtClean="0"/>
              <a:t>Obviously these are important DNA segments to subject to functional tests for effects on expression of </a:t>
            </a:r>
            <a:r>
              <a:rPr lang="en-US" altLang="zh-TW" dirty="0" err="1" smtClean="0"/>
              <a:t>globin</a:t>
            </a:r>
            <a:r>
              <a:rPr lang="en-US" altLang="zh-TW" dirty="0" smtClean="0"/>
              <a:t> genes.</a:t>
            </a:r>
            <a:endParaRPr lang="zh-TW" altLang="en-US" dirty="0" smtClean="0"/>
          </a:p>
          <a:p>
            <a:endParaRPr lang="en-US" altLang="zh-TW" dirty="0" smtClean="0"/>
          </a:p>
          <a:p>
            <a:endParaRPr lang="en-US" b="1" dirty="0" smtClean="0">
              <a:solidFill>
                <a:srgbClr val="FFFF00"/>
              </a:solidFill>
            </a:endParaRPr>
          </a:p>
        </p:txBody>
      </p:sp>
      <p:sp>
        <p:nvSpPr>
          <p:cNvPr id="4" name="投影片編號版面配置區 3"/>
          <p:cNvSpPr>
            <a:spLocks noGrp="1"/>
          </p:cNvSpPr>
          <p:nvPr>
            <p:ph type="sldNum" sz="quarter" idx="15"/>
          </p:nvPr>
        </p:nvSpPr>
        <p:spPr/>
        <p:txBody>
          <a:bodyPr/>
          <a:lstStyle/>
          <a:p>
            <a:fld id="{DD6866B0-8155-4327-A208-A0391C6B85F1}" type="slidenum">
              <a:rPr lang="zh-TW" altLang="en-US" smtClean="0"/>
              <a:t>85</a:t>
            </a:fld>
            <a:endParaRPr lang="zh-TW" altLang="en-US"/>
          </a:p>
        </p:txBody>
      </p:sp>
    </p:spTree>
    <p:extLst>
      <p:ext uri="{BB962C8B-B14F-4D97-AF65-F5344CB8AC3E}">
        <p14:creationId xmlns:p14="http://schemas.microsoft.com/office/powerpoint/2010/main" val="678935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t>Purpose of this paper</a:t>
            </a:r>
            <a:endParaRPr lang="zh-TW" altLang="en-US" b="1" dirty="0"/>
          </a:p>
        </p:txBody>
      </p:sp>
      <p:sp>
        <p:nvSpPr>
          <p:cNvPr id="3" name="內容版面配置區 2"/>
          <p:cNvSpPr>
            <a:spLocks noGrp="1"/>
          </p:cNvSpPr>
          <p:nvPr>
            <p:ph sz="quarter" idx="1"/>
          </p:nvPr>
        </p:nvSpPr>
        <p:spPr/>
        <p:txBody>
          <a:bodyPr>
            <a:normAutofit/>
          </a:bodyPr>
          <a:lstStyle/>
          <a:p>
            <a:r>
              <a:rPr lang="en-US" altLang="zh-TW" dirty="0" smtClean="0"/>
              <a:t>Extend </a:t>
            </a:r>
            <a:r>
              <a:rPr lang="en-US" altLang="zh-TW" dirty="0"/>
              <a:t>Hirschberg’s approach to compute additional information that in some sense indicates the degree to which the aligned residues are </a:t>
            </a:r>
            <a:r>
              <a:rPr lang="en-US" altLang="zh-TW" dirty="0" smtClean="0"/>
              <a:t>conserved.</a:t>
            </a:r>
          </a:p>
          <a:p>
            <a:pPr lvl="1"/>
            <a:r>
              <a:rPr lang="en-US" altLang="zh-TW" dirty="0" smtClean="0"/>
              <a:t>Two main methods are developed</a:t>
            </a:r>
          </a:p>
          <a:p>
            <a:pPr lvl="1"/>
            <a:r>
              <a:rPr lang="en-US" altLang="zh-TW" dirty="0"/>
              <a:t>Can also efficiently handle the case where alignments are constrained</a:t>
            </a:r>
          </a:p>
          <a:p>
            <a:pPr lvl="2"/>
            <a:r>
              <a:rPr lang="en-US" altLang="zh-TW" dirty="0"/>
              <a:t>For each position i of the 1</a:t>
            </a:r>
            <a:r>
              <a:rPr lang="en-US" altLang="zh-TW" baseline="30000" dirty="0"/>
              <a:t>st</a:t>
            </a:r>
            <a:r>
              <a:rPr lang="en-US" altLang="zh-TW" dirty="0"/>
              <a:t> sequence, can be aligned only to positions between L[i] and R[i] of the second </a:t>
            </a:r>
            <a:r>
              <a:rPr lang="en-US" altLang="zh-TW" dirty="0" smtClean="0"/>
              <a:t>sequence</a:t>
            </a:r>
          </a:p>
          <a:p>
            <a:pPr lvl="1"/>
            <a:r>
              <a:rPr lang="en-US" altLang="zh-TW" dirty="0" smtClean="0"/>
              <a:t>All </a:t>
            </a:r>
            <a:r>
              <a:rPr lang="en-US" altLang="zh-TW" dirty="0"/>
              <a:t>methods run in linear space and score-only </a:t>
            </a:r>
            <a:r>
              <a:rPr lang="en-US" altLang="zh-TW" dirty="0" smtClean="0"/>
              <a:t>time</a:t>
            </a:r>
          </a:p>
          <a:p>
            <a:pPr lvl="1"/>
            <a:endParaRPr lang="zh-TW" altLang="en-US" dirty="0"/>
          </a:p>
          <a:p>
            <a:endParaRPr lang="en-US" altLang="zh-TW" dirty="0" smtClean="0"/>
          </a:p>
        </p:txBody>
      </p:sp>
      <p:sp>
        <p:nvSpPr>
          <p:cNvPr id="6" name="投影片編號版面配置區 5"/>
          <p:cNvSpPr>
            <a:spLocks noGrp="1"/>
          </p:cNvSpPr>
          <p:nvPr>
            <p:ph type="sldNum" sz="quarter" idx="15"/>
          </p:nvPr>
        </p:nvSpPr>
        <p:spPr/>
        <p:txBody>
          <a:bodyPr/>
          <a:lstStyle/>
          <a:p>
            <a:fld id="{DD6866B0-8155-4327-A208-A0391C6B85F1}" type="slidenum">
              <a:rPr lang="zh-TW" altLang="en-US" smtClean="0"/>
              <a:t>9</a:t>
            </a:fld>
            <a:endParaRPr lang="zh-TW" altLang="en-US"/>
          </a:p>
        </p:txBody>
      </p:sp>
    </p:spTree>
    <p:extLst>
      <p:ext uri="{BB962C8B-B14F-4D97-AF65-F5344CB8AC3E}">
        <p14:creationId xmlns:p14="http://schemas.microsoft.com/office/powerpoint/2010/main" val="26867120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rrency">
  <a:themeElements>
    <a:clrScheme name="Twilight">
      <a:dk1>
        <a:sysClr val="windowText" lastClr="000000"/>
      </a:dk1>
      <a:lt1>
        <a:sysClr val="window" lastClr="FFFFFF"/>
      </a:lt1>
      <a:dk2>
        <a:srgbClr val="461455"/>
      </a:dk2>
      <a:lt2>
        <a:srgbClr val="FFFFD2"/>
      </a:lt2>
      <a:accent1>
        <a:srgbClr val="B94B2D"/>
      </a:accent1>
      <a:accent2>
        <a:srgbClr val="B95F91"/>
      </a:accent2>
      <a:accent3>
        <a:srgbClr val="C8AF3C"/>
      </a:accent3>
      <a:accent4>
        <a:srgbClr val="78AA64"/>
      </a:accent4>
      <a:accent5>
        <a:srgbClr val="8264AA"/>
      </a:accent5>
      <a:accent6>
        <a:srgbClr val="D29B46"/>
      </a:accent6>
      <a:hlink>
        <a:srgbClr val="0000FF"/>
      </a:hlink>
      <a:folHlink>
        <a:srgbClr val="800080"/>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isometricLeftDown" fov="0">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r:embed="rId1">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851</TotalTime>
  <Words>3592</Words>
  <Application>Microsoft Office PowerPoint</Application>
  <PresentationFormat>如螢幕大小 (4:3)</PresentationFormat>
  <Paragraphs>705</Paragraphs>
  <Slides>85</Slides>
  <Notes>23</Notes>
  <HiddenSlides>0</HiddenSlides>
  <MMClips>0</MMClips>
  <ScaleCrop>false</ScaleCrop>
  <HeadingPairs>
    <vt:vector size="4" baseType="variant">
      <vt:variant>
        <vt:lpstr>佈景主題</vt:lpstr>
      </vt:variant>
      <vt:variant>
        <vt:i4>1</vt:i4>
      </vt:variant>
      <vt:variant>
        <vt:lpstr>投影片標題</vt:lpstr>
      </vt:variant>
      <vt:variant>
        <vt:i4>85</vt:i4>
      </vt:variant>
    </vt:vector>
  </HeadingPairs>
  <TitlesOfParts>
    <vt:vector size="86" baseType="lpstr">
      <vt:lpstr>Currency</vt:lpstr>
      <vt:lpstr>Locating well-conserved regions within a pairwise alignment</vt:lpstr>
      <vt:lpstr>Paper Info</vt:lpstr>
      <vt:lpstr>Outline</vt:lpstr>
      <vt:lpstr>Introduction</vt:lpstr>
      <vt:lpstr>Introduction</vt:lpstr>
      <vt:lpstr>Introduction</vt:lpstr>
      <vt:lpstr>Introduction</vt:lpstr>
      <vt:lpstr>Introduction</vt:lpstr>
      <vt:lpstr>Purpose of this paper</vt:lpstr>
      <vt:lpstr>To illustrate the effectiveness</vt:lpstr>
      <vt:lpstr>Algorithms </vt:lpstr>
      <vt:lpstr>Algorithms – Basic Preface</vt:lpstr>
      <vt:lpstr>Algorithm Flow</vt:lpstr>
      <vt:lpstr>Dynamic-programming Method</vt:lpstr>
      <vt:lpstr>Dynamic-programming Method</vt:lpstr>
      <vt:lpstr>Affine Gap Penalties</vt:lpstr>
      <vt:lpstr>Affine Gap Penalties</vt:lpstr>
      <vt:lpstr>The left extent of suboptimal alignments</vt:lpstr>
      <vt:lpstr>The optimal path</vt:lpstr>
      <vt:lpstr>Hirschberg’s method</vt:lpstr>
      <vt:lpstr>The optimal path</vt:lpstr>
      <vt:lpstr>The optimal path</vt:lpstr>
      <vt:lpstr>The optimal path</vt:lpstr>
      <vt:lpstr>The optimal path</vt:lpstr>
      <vt:lpstr>The suboptimal path region</vt:lpstr>
      <vt:lpstr>The modified Hirschberg’s method</vt:lpstr>
      <vt:lpstr>The modified Hirschberg’s method</vt:lpstr>
      <vt:lpstr>The modified Hirschberg’s method</vt:lpstr>
      <vt:lpstr>The modified Hirschberg’s method</vt:lpstr>
      <vt:lpstr>The modified Hirschberg’s method</vt:lpstr>
      <vt:lpstr>The modified Hirschberg’s method</vt:lpstr>
      <vt:lpstr>The modified Hirschberg’s method</vt:lpstr>
      <vt:lpstr>The modified Hirschberg’s method</vt:lpstr>
      <vt:lpstr>The robustness measure for each edge of an optimal path</vt:lpstr>
      <vt:lpstr>Robustness measure</vt:lpstr>
      <vt:lpstr>The only problem is that </vt:lpstr>
      <vt:lpstr>HR[i] value</vt:lpstr>
      <vt:lpstr>Strategy</vt:lpstr>
      <vt:lpstr>Strategy</vt:lpstr>
      <vt:lpstr>Strategy</vt:lpstr>
      <vt:lpstr>Strategy</vt:lpstr>
      <vt:lpstr>Robustness measure</vt:lpstr>
      <vt:lpstr>Computation within a region</vt:lpstr>
      <vt:lpstr>Computation within a region</vt:lpstr>
      <vt:lpstr>Computation within a region</vt:lpstr>
      <vt:lpstr>Computation within a region</vt:lpstr>
      <vt:lpstr>Computation within a region</vt:lpstr>
      <vt:lpstr>Computation within a region</vt:lpstr>
      <vt:lpstr>Computation within a region</vt:lpstr>
      <vt:lpstr>Computation within a region</vt:lpstr>
      <vt:lpstr>Computation within a region</vt:lpstr>
      <vt:lpstr>Computation within a region</vt:lpstr>
      <vt:lpstr>Proof</vt:lpstr>
      <vt:lpstr>Lemma</vt:lpstr>
      <vt:lpstr>Compute I</vt:lpstr>
      <vt:lpstr>s</vt:lpstr>
      <vt:lpstr>Proof (induction on i)</vt:lpstr>
      <vt:lpstr>Two cases</vt:lpstr>
      <vt:lpstr>Case1:</vt:lpstr>
      <vt:lpstr>Case2: (1/2)</vt:lpstr>
      <vt:lpstr>Case2: (2/2)</vt:lpstr>
      <vt:lpstr>Implementation</vt:lpstr>
      <vt:lpstr>Implementation</vt:lpstr>
      <vt:lpstr>Environment</vt:lpstr>
      <vt:lpstr>Example - 1</vt:lpstr>
      <vt:lpstr>Example - 1</vt:lpstr>
      <vt:lpstr>DNA Binding Site</vt:lpstr>
      <vt:lpstr>Hypersensitive site 4 (HS4) by the β-globin locus control region</vt:lpstr>
      <vt:lpstr>Hypersensitive site 4 (HS4) by the β-globin locus control region</vt:lpstr>
      <vt:lpstr>Hypersensitive site 4 (HS4) by the β-globin locus control region</vt:lpstr>
      <vt:lpstr>Hypersensitive site 4 (HS4) by the β-globin locus control region</vt:lpstr>
      <vt:lpstr>Alignments around constriction points in the comparison of HS4</vt:lpstr>
      <vt:lpstr>Example - 2</vt:lpstr>
      <vt:lpstr>Before the Second Example</vt:lpstr>
      <vt:lpstr>Before the Second Example</vt:lpstr>
      <vt:lpstr>5’ to the ϒ-globin gene</vt:lpstr>
      <vt:lpstr>Alignments</vt:lpstr>
      <vt:lpstr>Phylogenetic Footprints</vt:lpstr>
      <vt:lpstr>Phylogenetic Footprints</vt:lpstr>
      <vt:lpstr>PowerPoint 簡報</vt:lpstr>
      <vt:lpstr>Human and Rabbit Alignment</vt:lpstr>
      <vt:lpstr>Discussion &amp; Conclusion</vt:lpstr>
      <vt:lpstr>Conclusion(1/3)</vt:lpstr>
      <vt:lpstr>Conclusion(2/3)</vt:lpstr>
      <vt:lpstr>Conclusion(3/3)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Locating well-conserved regions within a pairwise alignment</dc:title>
  <dc:creator>Ubiquitin</dc:creator>
  <cp:lastModifiedBy>Ubiquitin</cp:lastModifiedBy>
  <cp:revision>117</cp:revision>
  <dcterms:created xsi:type="dcterms:W3CDTF">2011-05-31T16:56:40Z</dcterms:created>
  <dcterms:modified xsi:type="dcterms:W3CDTF">2011-06-09T03:04:21Z</dcterms:modified>
</cp:coreProperties>
</file>