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3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30" r:id="rId59"/>
    <p:sldId id="332" r:id="rId60"/>
    <p:sldId id="333" r:id="rId61"/>
    <p:sldId id="334" r:id="rId62"/>
    <p:sldId id="336" r:id="rId63"/>
    <p:sldId id="335" r:id="rId64"/>
    <p:sldId id="337" r:id="rId65"/>
    <p:sldId id="338" r:id="rId66"/>
    <p:sldId id="339" r:id="rId67"/>
    <p:sldId id="341" r:id="rId68"/>
    <p:sldId id="342" r:id="rId69"/>
    <p:sldId id="343" r:id="rId70"/>
    <p:sldId id="344" r:id="rId71"/>
    <p:sldId id="345" r:id="rId72"/>
    <p:sldId id="346" r:id="rId73"/>
    <p:sldId id="328" r:id="rId74"/>
    <p:sldId id="293" r:id="rId75"/>
    <p:sldId id="294" r:id="rId76"/>
    <p:sldId id="295" r:id="rId77"/>
    <p:sldId id="296" r:id="rId78"/>
    <p:sldId id="347" r:id="rId79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504D"/>
    <a:srgbClr val="8064A2"/>
    <a:srgbClr val="4F81BD"/>
    <a:srgbClr val="91644B"/>
    <a:srgbClr val="385D8A"/>
    <a:srgbClr val="984807"/>
    <a:srgbClr val="FAC090"/>
    <a:srgbClr val="17375E"/>
    <a:srgbClr val="4BACC6"/>
    <a:srgbClr val="D59A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56" autoAdjust="0"/>
  </p:normalViewPr>
  <p:slideViewPr>
    <p:cSldViewPr>
      <p:cViewPr>
        <p:scale>
          <a:sx n="75" d="100"/>
          <a:sy n="75" d="100"/>
        </p:scale>
        <p:origin x="-101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5AE-35CD-4118-ADFD-D50DFA525312}" type="datetimeFigureOut">
              <a:rPr lang="zh-TW" altLang="en-US" smtClean="0"/>
              <a:pPr/>
              <a:t>2011/6/7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2983-DE9C-4353-BABA-BE031FD41A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5553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E5EEC-7460-470A-8EE1-FB07F5E4B35C}" type="datetimeFigureOut">
              <a:rPr lang="zh-TW" altLang="en-US" smtClean="0"/>
              <a:pPr/>
              <a:t>2011/6/7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D4C5F-5356-43BF-B8E3-9E3436FB7F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4105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B59B-B6DA-479B-9324-1A599725435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http://marknelson.us/1991/02/01/arithmetic-coding-statistical-modeling-data-compression/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B59B-B6DA-479B-9324-1A599725435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B59B-B6DA-479B-9324-1A599725435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4D867-4C34-421F-A12D-74D355E958F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zh-TW" altLang="en-US" dirty="0" smtClean="0"/>
              <a:t>在哪個範圍就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哪個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，先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確定的</a:t>
            </a:r>
            <a:r>
              <a:rPr lang="en-US" altLang="zh-TW" dirty="0" smtClean="0"/>
              <a:t>bit</a:t>
            </a:r>
          </a:p>
          <a:p>
            <a:pPr marL="228600" indent="-228600">
              <a:buAutoNum type="arabicPeriod"/>
            </a:pPr>
            <a:r>
              <a:rPr lang="zh-TW" altLang="en-US" dirty="0" smtClean="0"/>
              <a:t>只有</a:t>
            </a:r>
            <a:r>
              <a:rPr lang="en-US" altLang="zh-TW" dirty="0" smtClean="0"/>
              <a:t>p</a:t>
            </a:r>
            <a:r>
              <a:rPr lang="zh-TW" altLang="en-US" dirty="0" smtClean="0"/>
              <a:t>在</a:t>
            </a:r>
            <a:r>
              <a:rPr lang="en-US" altLang="zh-TW" dirty="0" smtClean="0"/>
              <a:t>alpha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1</a:t>
            </a:r>
            <a:r>
              <a:rPr lang="zh-TW" altLang="en-US" dirty="0" smtClean="0"/>
              <a:t>之間，而且</a:t>
            </a:r>
            <a:r>
              <a:rPr lang="en-US" altLang="zh-TW" dirty="0" smtClean="0"/>
              <a:t>input</a:t>
            </a:r>
            <a:r>
              <a:rPr lang="zh-TW" altLang="en-US" dirty="0" smtClean="0"/>
              <a:t>為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，才會跑到</a:t>
            </a:r>
            <a:r>
              <a:rPr lang="en-US" altLang="zh-TW" dirty="0" smtClean="0"/>
              <a:t>[0,3) state</a:t>
            </a:r>
            <a:r>
              <a:rPr lang="zh-TW" altLang="en-US" dirty="0" smtClean="0"/>
              <a:t>，而跑到</a:t>
            </a:r>
            <a:r>
              <a:rPr lang="en-US" altLang="zh-TW" dirty="0" smtClean="0"/>
              <a:t>[1,4)</a:t>
            </a:r>
            <a:r>
              <a:rPr lang="zh-TW" altLang="en-US" dirty="0" smtClean="0"/>
              <a:t>也只有一種狀況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[0,3) state </a:t>
            </a:r>
            <a:r>
              <a:rPr lang="zh-TW" altLang="en-US" dirty="0" smtClean="0"/>
              <a:t>時，</a:t>
            </a:r>
            <a:r>
              <a:rPr lang="en-US" altLang="zh-TW" dirty="0" smtClean="0"/>
              <a:t>input 0</a:t>
            </a:r>
            <a:r>
              <a:rPr lang="zh-TW" altLang="en-US" dirty="0" smtClean="0"/>
              <a:t>沒問題，</a:t>
            </a:r>
            <a:r>
              <a:rPr lang="en-US" altLang="zh-TW" dirty="0" smtClean="0"/>
              <a:t>input 1</a:t>
            </a:r>
            <a:r>
              <a:rPr lang="zh-TW" altLang="en-US" dirty="0" smtClean="0"/>
              <a:t>且</a:t>
            </a:r>
            <a:r>
              <a:rPr lang="en-US" altLang="zh-TW" dirty="0" smtClean="0"/>
              <a:t>0&lt;p&lt;1/2</a:t>
            </a:r>
            <a:r>
              <a:rPr lang="zh-TW" altLang="en-US" dirty="0" smtClean="0"/>
              <a:t>時才會無法判定是</a:t>
            </a:r>
            <a:r>
              <a:rPr lang="en-US" altLang="zh-TW" dirty="0" smtClean="0"/>
              <a:t>01</a:t>
            </a:r>
            <a:r>
              <a:rPr lang="zh-TW" altLang="en-US" dirty="0" smtClean="0"/>
              <a:t>或</a:t>
            </a:r>
            <a:r>
              <a:rPr lang="en-US" altLang="zh-TW" dirty="0" smtClean="0"/>
              <a:t>10</a:t>
            </a:r>
            <a:r>
              <a:rPr lang="zh-TW" altLang="en-US" dirty="0" smtClean="0"/>
              <a:t>，所以</a:t>
            </a:r>
            <a:r>
              <a:rPr lang="en-US" altLang="zh-TW" dirty="0" smtClean="0"/>
              <a:t>follow</a:t>
            </a:r>
            <a:r>
              <a:rPr lang="zh-TW" altLang="en-US" dirty="0" smtClean="0"/>
              <a:t>，回到</a:t>
            </a:r>
            <a:r>
              <a:rPr lang="en-US" altLang="zh-TW" dirty="0" smtClean="0"/>
              <a:t>[0,4)</a:t>
            </a:r>
          </a:p>
          <a:p>
            <a:pPr marL="228600" indent="-228600">
              <a:buAutoNum type="arabicPeriod"/>
            </a:pPr>
            <a:r>
              <a:rPr lang="en-US" altLang="zh-TW" dirty="0" smtClean="0"/>
              <a:t>[1,4) state </a:t>
            </a:r>
            <a:r>
              <a:rPr lang="zh-TW" altLang="en-US" dirty="0" smtClean="0"/>
              <a:t>時，</a:t>
            </a:r>
            <a:r>
              <a:rPr lang="en-US" altLang="zh-TW" dirty="0" smtClean="0"/>
              <a:t>input 1</a:t>
            </a:r>
            <a:r>
              <a:rPr lang="zh-TW" altLang="en-US" dirty="0" smtClean="0"/>
              <a:t>也沒問題，</a:t>
            </a:r>
            <a:r>
              <a:rPr lang="en-US" altLang="zh-TW" dirty="0" smtClean="0"/>
              <a:t>input 0</a:t>
            </a:r>
            <a:r>
              <a:rPr lang="zh-TW" altLang="en-US" dirty="0" smtClean="0"/>
              <a:t>且</a:t>
            </a:r>
            <a:r>
              <a:rPr lang="en-US" altLang="zh-TW" dirty="0" smtClean="0"/>
              <a:t>1/2&lt;p&lt;1</a:t>
            </a:r>
            <a:r>
              <a:rPr lang="zh-TW" altLang="en-US" dirty="0" smtClean="0"/>
              <a:t>才會無法判定是</a:t>
            </a:r>
            <a:r>
              <a:rPr lang="en-US" altLang="zh-TW" dirty="0" smtClean="0"/>
              <a:t>01</a:t>
            </a:r>
            <a:r>
              <a:rPr lang="zh-TW" altLang="en-US" dirty="0" smtClean="0"/>
              <a:t>或</a:t>
            </a:r>
            <a:r>
              <a:rPr lang="en-US" altLang="zh-TW" dirty="0" smtClean="0"/>
              <a:t>10</a:t>
            </a:r>
            <a:r>
              <a:rPr lang="zh-TW" altLang="en-US" dirty="0" smtClean="0"/>
              <a:t>，所以還是</a:t>
            </a:r>
            <a:r>
              <a:rPr lang="en-US" altLang="zh-TW" dirty="0" smtClean="0"/>
              <a:t>follow</a:t>
            </a:r>
            <a:r>
              <a:rPr lang="zh-TW" altLang="en-US" dirty="0" smtClean="0"/>
              <a:t>，回到</a:t>
            </a:r>
            <a:r>
              <a:rPr lang="en-US" altLang="zh-TW" dirty="0" smtClean="0"/>
              <a:t>[0,4)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4D867-4C34-421F-A12D-74D355E958F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None/>
            </a:pPr>
            <a:r>
              <a:rPr lang="zh-TW" altLang="en-US" dirty="0" smtClean="0"/>
              <a:t>大致與前一個</a:t>
            </a:r>
            <a:r>
              <a:rPr lang="en-US" altLang="zh-TW" dirty="0" smtClean="0"/>
              <a:t>example </a:t>
            </a:r>
            <a:r>
              <a:rPr lang="zh-TW" altLang="en-US" dirty="0" smtClean="0"/>
              <a:t>相同，除了左端點設為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，右端點設為</a:t>
            </a:r>
            <a:r>
              <a:rPr lang="en-US" altLang="zh-TW" dirty="0" smtClean="0"/>
              <a:t>0</a:t>
            </a:r>
          </a:p>
          <a:p>
            <a:pPr marL="228600" indent="-22860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紅色部份</a:t>
            </a:r>
            <a:r>
              <a:rPr lang="en-US" altLang="zh-TW" dirty="0" smtClean="0"/>
              <a:t>)</a:t>
            </a:r>
          </a:p>
          <a:p>
            <a:pPr marL="228600" indent="-228600">
              <a:buNone/>
            </a:pPr>
            <a:r>
              <a:rPr lang="en-US" altLang="zh-TW" dirty="0" smtClean="0"/>
              <a:t>[0,3) state </a:t>
            </a:r>
            <a:r>
              <a:rPr lang="zh-TW" altLang="en-US" dirty="0" smtClean="0"/>
              <a:t>時，</a:t>
            </a:r>
            <a:r>
              <a:rPr lang="en-US" altLang="zh-TW" dirty="0" smtClean="0"/>
              <a:t>input 0</a:t>
            </a:r>
            <a:r>
              <a:rPr lang="zh-TW" altLang="en-US" dirty="0" smtClean="0"/>
              <a:t>時先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端點的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，再</a:t>
            </a:r>
            <a:r>
              <a:rPr lang="en-US" altLang="zh-TW" dirty="0" smtClean="0"/>
              <a:t>output 0</a:t>
            </a:r>
          </a:p>
          <a:p>
            <a:pPr marL="228600" indent="-228600">
              <a:buNone/>
            </a:pPr>
            <a:r>
              <a:rPr lang="en-US" altLang="zh-TW" dirty="0" smtClean="0"/>
              <a:t>[1,4) state </a:t>
            </a:r>
            <a:r>
              <a:rPr lang="zh-TW" altLang="en-US" dirty="0" smtClean="0"/>
              <a:t>時，</a:t>
            </a:r>
            <a:r>
              <a:rPr lang="en-US" altLang="zh-TW" dirty="0" smtClean="0"/>
              <a:t>input 1</a:t>
            </a:r>
            <a:r>
              <a:rPr lang="zh-TW" altLang="en-US" dirty="0" smtClean="0"/>
              <a:t>時先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端點的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，再</a:t>
            </a:r>
            <a:r>
              <a:rPr lang="en-US" altLang="zh-TW" dirty="0" smtClean="0"/>
              <a:t>output 1</a:t>
            </a:r>
          </a:p>
          <a:p>
            <a:pPr marL="228600" indent="-22860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綠色部份</a:t>
            </a:r>
            <a:r>
              <a:rPr lang="en-US" altLang="zh-TW" dirty="0" smtClean="0"/>
              <a:t>)</a:t>
            </a:r>
          </a:p>
          <a:p>
            <a:pPr marL="228600" indent="-228600">
              <a:buNone/>
            </a:pPr>
            <a:r>
              <a:rPr lang="zh-TW" altLang="en-US" dirty="0" smtClean="0"/>
              <a:t>原始：</a:t>
            </a:r>
            <a:r>
              <a:rPr lang="en-US" altLang="zh-TW" dirty="0" smtClean="0"/>
              <a:t>[0,3) state </a:t>
            </a:r>
            <a:r>
              <a:rPr lang="zh-TW" altLang="en-US" dirty="0" smtClean="0"/>
              <a:t>時，</a:t>
            </a:r>
            <a:r>
              <a:rPr lang="en-US" altLang="zh-TW" dirty="0" smtClean="0"/>
              <a:t>input 0</a:t>
            </a:r>
            <a:r>
              <a:rPr lang="zh-TW" altLang="en-US" dirty="0" smtClean="0"/>
              <a:t>沒問題，</a:t>
            </a:r>
            <a:r>
              <a:rPr lang="en-US" altLang="zh-TW" dirty="0" smtClean="0"/>
              <a:t>input 1</a:t>
            </a:r>
            <a:r>
              <a:rPr lang="zh-TW" altLang="en-US" dirty="0" smtClean="0"/>
              <a:t>且</a:t>
            </a:r>
            <a:r>
              <a:rPr lang="en-US" altLang="zh-TW" dirty="0" smtClean="0"/>
              <a:t>0&lt;p&lt;1/2</a:t>
            </a:r>
            <a:r>
              <a:rPr lang="zh-TW" altLang="en-US" dirty="0" smtClean="0"/>
              <a:t>時才會無法判定是</a:t>
            </a:r>
            <a:r>
              <a:rPr lang="en-US" altLang="zh-TW" dirty="0" smtClean="0"/>
              <a:t>01</a:t>
            </a:r>
            <a:r>
              <a:rPr lang="zh-TW" altLang="en-US" dirty="0" smtClean="0"/>
              <a:t>或</a:t>
            </a:r>
            <a:r>
              <a:rPr lang="en-US" altLang="zh-TW" dirty="0" smtClean="0"/>
              <a:t>10</a:t>
            </a:r>
            <a:r>
              <a:rPr lang="zh-TW" altLang="en-US" dirty="0" smtClean="0"/>
              <a:t>，所以</a:t>
            </a:r>
            <a:r>
              <a:rPr lang="en-US" altLang="zh-TW" dirty="0" smtClean="0"/>
              <a:t>follow</a:t>
            </a:r>
            <a:r>
              <a:rPr lang="zh-TW" altLang="en-US" dirty="0" smtClean="0"/>
              <a:t>，回到</a:t>
            </a:r>
            <a:r>
              <a:rPr lang="en-US" altLang="zh-TW" dirty="0" smtClean="0"/>
              <a:t>[0,4)</a:t>
            </a:r>
          </a:p>
          <a:p>
            <a:pPr marL="228600" indent="-228600">
              <a:buNone/>
            </a:pPr>
            <a:r>
              <a:rPr lang="zh-TW" altLang="en-US" dirty="0" smtClean="0"/>
              <a:t>現在：</a:t>
            </a:r>
            <a:r>
              <a:rPr lang="en-US" altLang="zh-TW" dirty="0" smtClean="0"/>
              <a:t>10</a:t>
            </a:r>
            <a:r>
              <a:rPr lang="zh-TW" altLang="en-US" dirty="0" smtClean="0"/>
              <a:t>是最左邊的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[0,3)</a:t>
            </a:r>
            <a:r>
              <a:rPr lang="zh-TW" altLang="en-US" dirty="0" smtClean="0"/>
              <a:t>且</a:t>
            </a:r>
            <a:r>
              <a:rPr lang="en-US" altLang="zh-TW" dirty="0" smtClean="0"/>
              <a:t>input 0</a:t>
            </a:r>
            <a:r>
              <a:rPr lang="zh-TW" altLang="en-US" dirty="0" smtClean="0"/>
              <a:t>時會到；而</a:t>
            </a:r>
            <a:r>
              <a:rPr lang="en-US" altLang="zh-TW" dirty="0" smtClean="0"/>
              <a:t>01</a:t>
            </a:r>
            <a:r>
              <a:rPr lang="zh-TW" altLang="en-US" dirty="0" smtClean="0"/>
              <a:t>是最右邊的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[1,4)</a:t>
            </a:r>
            <a:r>
              <a:rPr lang="zh-TW" altLang="en-US" dirty="0" smtClean="0"/>
              <a:t>且</a:t>
            </a:r>
            <a:r>
              <a:rPr lang="en-US" altLang="zh-TW" dirty="0" smtClean="0"/>
              <a:t>input 1</a:t>
            </a:r>
            <a:r>
              <a:rPr lang="zh-TW" altLang="en-US" dirty="0" smtClean="0"/>
              <a:t>時會到</a:t>
            </a:r>
            <a:endParaRPr lang="en-US" altLang="zh-TW" dirty="0" smtClean="0"/>
          </a:p>
          <a:p>
            <a:pPr marL="228600" indent="-228600">
              <a:buNone/>
            </a:pPr>
            <a:r>
              <a:rPr lang="zh-TW" altLang="en-US" dirty="0" smtClean="0"/>
              <a:t>所以</a:t>
            </a:r>
            <a:r>
              <a:rPr lang="en-US" altLang="zh-TW" dirty="0" smtClean="0"/>
              <a:t>[0,3)</a:t>
            </a:r>
            <a:r>
              <a:rPr lang="zh-TW" altLang="en-US" dirty="0" smtClean="0"/>
              <a:t>且</a:t>
            </a:r>
            <a:r>
              <a:rPr lang="en-US" altLang="zh-TW" dirty="0" smtClean="0"/>
              <a:t>input 1</a:t>
            </a:r>
            <a:r>
              <a:rPr lang="zh-TW" altLang="en-US" dirty="0" smtClean="0"/>
              <a:t>就可以直接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前面的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，然後這個</a:t>
            </a:r>
            <a:r>
              <a:rPr lang="en-US" altLang="zh-TW" dirty="0" smtClean="0"/>
              <a:t>1</a:t>
            </a:r>
            <a:r>
              <a:rPr lang="zh-TW" altLang="en-US" dirty="0" smtClean="0"/>
              <a:t>就</a:t>
            </a:r>
            <a:r>
              <a:rPr lang="en-US" altLang="zh-TW" dirty="0" smtClean="0"/>
              <a:t>no output</a:t>
            </a:r>
            <a:r>
              <a:rPr lang="zh-TW" altLang="en-US" dirty="0" smtClean="0"/>
              <a:t>，直接回到</a:t>
            </a:r>
            <a:r>
              <a:rPr lang="en-US" altLang="zh-TW" dirty="0" smtClean="0"/>
              <a:t>[0,4)</a:t>
            </a:r>
          </a:p>
          <a:p>
            <a:pPr marL="228600" indent="-228600">
              <a:buNone/>
            </a:pPr>
            <a:r>
              <a:rPr lang="zh-TW" altLang="en-US" dirty="0" smtClean="0"/>
              <a:t>然後</a:t>
            </a:r>
            <a:r>
              <a:rPr lang="en-US" altLang="zh-TW" dirty="0" smtClean="0"/>
              <a:t>[1,4)</a:t>
            </a:r>
            <a:r>
              <a:rPr lang="zh-TW" altLang="en-US" dirty="0" smtClean="0"/>
              <a:t>且</a:t>
            </a:r>
            <a:r>
              <a:rPr lang="en-US" altLang="zh-TW" dirty="0" smtClean="0"/>
              <a:t>input 0</a:t>
            </a:r>
            <a:r>
              <a:rPr lang="zh-TW" altLang="en-US" dirty="0" smtClean="0"/>
              <a:t>就可以直接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前面的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，然後這個</a:t>
            </a:r>
            <a:r>
              <a:rPr lang="en-US" altLang="zh-TW" dirty="0" smtClean="0"/>
              <a:t>0</a:t>
            </a:r>
            <a:r>
              <a:rPr lang="zh-TW" altLang="en-US" dirty="0" smtClean="0"/>
              <a:t>就</a:t>
            </a:r>
            <a:r>
              <a:rPr lang="en-US" altLang="zh-TW" dirty="0" smtClean="0"/>
              <a:t>no output</a:t>
            </a:r>
            <a:r>
              <a:rPr lang="zh-TW" altLang="en-US" dirty="0" smtClean="0"/>
              <a:t>，直接回到</a:t>
            </a:r>
            <a:r>
              <a:rPr lang="en-US" altLang="zh-TW" dirty="0" smtClean="0"/>
              <a:t>[0,4)</a:t>
            </a:r>
          </a:p>
          <a:p>
            <a:pPr marL="228600" indent="-228600">
              <a:buNone/>
            </a:pPr>
            <a:r>
              <a:rPr lang="zh-TW" altLang="en-US" dirty="0" smtClean="0"/>
              <a:t>因此不需要進行</a:t>
            </a:r>
            <a:r>
              <a:rPr lang="en-US" altLang="zh-TW" dirty="0" smtClean="0"/>
              <a:t>follow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4D867-4C34-421F-A12D-74D355E958F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由於</a:t>
            </a:r>
            <a:r>
              <a:rPr lang="en-US" altLang="zh-TW" dirty="0" smtClean="0"/>
              <a:t>More Probable Symbol</a:t>
            </a:r>
            <a:r>
              <a:rPr lang="zh-TW" altLang="en-US" dirty="0" smtClean="0"/>
              <a:t>佔了一半以上的機率，我們可以只看另一半的可能性</a:t>
            </a:r>
            <a:endParaRPr lang="en-US" altLang="zh-TW" dirty="0" smtClean="0"/>
          </a:p>
          <a:p>
            <a:r>
              <a:rPr lang="zh-TW" altLang="en-US" dirty="0" smtClean="0"/>
              <a:t>   只要考慮一個中間點</a:t>
            </a:r>
            <a:r>
              <a:rPr lang="en-US" altLang="zh-TW" dirty="0" smtClean="0"/>
              <a:t>alpha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兩種情況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，不必考慮</a:t>
            </a:r>
            <a:r>
              <a:rPr lang="en-US" altLang="zh-TW" dirty="0" smtClean="0"/>
              <a:t>1-alpha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alpha</a:t>
            </a:r>
            <a:r>
              <a:rPr lang="zh-TW" altLang="en-US" dirty="0" smtClean="0"/>
              <a:t>兩個中間點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三種情況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  所以只需要 </a:t>
            </a:r>
            <a:r>
              <a:rPr lang="en-US" altLang="zh-TW" dirty="0" smtClean="0"/>
              <a:t>1 extra state</a:t>
            </a:r>
            <a:r>
              <a:rPr lang="zh-TW" altLang="en-US" dirty="0" smtClean="0"/>
              <a:t>，共 </a:t>
            </a:r>
            <a:r>
              <a:rPr lang="en-US" altLang="zh-TW" dirty="0" smtClean="0"/>
              <a:t>2 states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一開始收到</a:t>
            </a:r>
            <a:r>
              <a:rPr lang="en-US" altLang="zh-TW" dirty="0" smtClean="0"/>
              <a:t>MPS</a:t>
            </a:r>
            <a:r>
              <a:rPr lang="zh-TW" altLang="en-US" dirty="0" smtClean="0"/>
              <a:t>，如果機率在</a:t>
            </a:r>
            <a:r>
              <a:rPr lang="en-US" altLang="zh-TW" dirty="0" smtClean="0"/>
              <a:t>MPS</a:t>
            </a:r>
            <a:r>
              <a:rPr lang="zh-TW" altLang="en-US" dirty="0" smtClean="0"/>
              <a:t>直接</a:t>
            </a:r>
            <a:r>
              <a:rPr lang="en-US" altLang="zh-TW" dirty="0" smtClean="0"/>
              <a:t>output 1</a:t>
            </a:r>
            <a:r>
              <a:rPr lang="zh-TW" altLang="en-US" dirty="0" smtClean="0"/>
              <a:t>，否則先留著不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，只轉換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到</a:t>
            </a:r>
            <a:r>
              <a:rPr lang="en-US" altLang="zh-TW" dirty="0" smtClean="0"/>
              <a:t>[1,4)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   如果一開始收到</a:t>
            </a:r>
            <a:r>
              <a:rPr lang="en-US" altLang="zh-TW" dirty="0" smtClean="0"/>
              <a:t>LPS</a:t>
            </a:r>
            <a:r>
              <a:rPr lang="zh-TW" altLang="en-US" dirty="0" smtClean="0"/>
              <a:t>，機率在</a:t>
            </a:r>
            <a:r>
              <a:rPr lang="en-US" altLang="zh-TW" dirty="0" smtClean="0"/>
              <a:t>MPS</a:t>
            </a:r>
            <a:r>
              <a:rPr lang="zh-TW" altLang="en-US" dirty="0" smtClean="0"/>
              <a:t>就</a:t>
            </a:r>
            <a:r>
              <a:rPr lang="en-US" altLang="zh-TW" dirty="0" smtClean="0"/>
              <a:t>output 0</a:t>
            </a:r>
            <a:r>
              <a:rPr lang="zh-TW" altLang="en-US" dirty="0" smtClean="0"/>
              <a:t>，機率在</a:t>
            </a:r>
            <a:r>
              <a:rPr lang="en-US" altLang="zh-TW" dirty="0" smtClean="0"/>
              <a:t>LPS</a:t>
            </a:r>
            <a:r>
              <a:rPr lang="zh-TW" altLang="en-US" dirty="0" smtClean="0"/>
              <a:t>就可以很確定的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0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接著在</a:t>
            </a:r>
            <a:r>
              <a:rPr lang="en-US" altLang="zh-TW" dirty="0" smtClean="0"/>
              <a:t>[1,4)</a:t>
            </a:r>
            <a:r>
              <a:rPr lang="zh-TW" altLang="en-US" dirty="0" smtClean="0"/>
              <a:t>是個暫時的狀態，所以不用考慮機率函數，盡可能轉回原狀態</a:t>
            </a:r>
            <a:r>
              <a:rPr lang="en-US" altLang="zh-TW" dirty="0" smtClean="0"/>
              <a:t>[0,4)</a:t>
            </a:r>
          </a:p>
          <a:p>
            <a:r>
              <a:rPr lang="zh-TW" altLang="en-US" dirty="0" smtClean="0"/>
              <a:t>   如果收到</a:t>
            </a:r>
            <a:r>
              <a:rPr lang="en-US" altLang="zh-TW" dirty="0" smtClean="0"/>
              <a:t>MPS input</a:t>
            </a:r>
            <a:r>
              <a:rPr lang="zh-TW" altLang="en-US" dirty="0" smtClean="0"/>
              <a:t>，直接</a:t>
            </a:r>
            <a:r>
              <a:rPr lang="en-US" altLang="zh-TW" dirty="0" smtClean="0"/>
              <a:t>output 1</a:t>
            </a:r>
            <a:r>
              <a:rPr lang="zh-TW" altLang="en-US" dirty="0" smtClean="0"/>
              <a:t>回到原狀態</a:t>
            </a:r>
            <a:r>
              <a:rPr lang="en-US" altLang="zh-TW" dirty="0" smtClean="0"/>
              <a:t>[0,4)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 smtClean="0"/>
              <a:t>   如果收到</a:t>
            </a:r>
            <a:r>
              <a:rPr lang="en-US" altLang="zh-TW" dirty="0" smtClean="0"/>
              <a:t>LPS input</a:t>
            </a:r>
            <a:r>
              <a:rPr lang="zh-TW" altLang="en-US" dirty="0" smtClean="0"/>
              <a:t>，先</a:t>
            </a:r>
            <a:r>
              <a:rPr lang="en-US" altLang="zh-TW" dirty="0" smtClean="0"/>
              <a:t>output 0</a:t>
            </a:r>
            <a:r>
              <a:rPr lang="zh-TW" altLang="en-US" dirty="0" smtClean="0"/>
              <a:t>再輸出前面沒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，還是回到原狀態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4D867-4C34-421F-A12D-74D355E958F8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4EFC5-1168-4520-86AC-C41B236FBD38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4C5F-5356-43BF-B8E3-9E3436FB7F8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468949-A25E-4455-AA03-D3D8C24804D8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1D521D-0090-4074-99D8-8C50EB921FC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54C387-7330-4FC1-A294-591677CCAB0F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BDC3BD-1630-4263-A9A6-74B16AC8C48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CC378D-66AD-4F80-B948-249AE80ADBF5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FA46AD-9EC1-4CBE-89A7-18DECF62E2E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0BA3B5-FA23-4554-8D9A-3B96C130A017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D1865C-22EC-46CE-BE04-7D9988F2500C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D5800F-725A-444B-BB33-A7F8413BCBA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68090C-C1E0-4C3D-A41E-8E1471D5D4A6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EBD3CD-BFCA-476E-84B6-7204B9FBD9F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0B9DF6-C18E-45E2-98DD-C800DD02DD83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91EF76-A325-4B4B-B870-550BBB54C9C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68D039-49F8-4CFE-B565-F0AD0A978D21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6E0805-3673-4F40-9E3B-D0EC149C1E8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CA60D-3CA3-4754-A3F0-3AD5F9934FDC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62C8AC-6E6D-48D4-816A-14A928F3ADB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506C88-5D3E-41A4-99E2-9D064C48CE7C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D2654A-8834-4AA0-B3A3-E289B3AE964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E3B875-9F61-4ED6-9955-E6F15F4B95CA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52A041-5AB7-44F0-ABE1-8F45D5B7980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DD535C3-3B0F-4D2D-9E7B-2663544E8C7A}" type="datetime1">
              <a:rPr lang="zh-TW" altLang="en-US" smtClean="0"/>
              <a:pPr>
                <a:defRPr/>
              </a:pPr>
              <a:t>2011/6/7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1A92A13-4967-4089-951F-5B025B13AE9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File:Taiwan-1M-Yuan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upload.wikimedia.org/wikipedia/zh/4/49/50_3zz.jpg" TargetMode="Externa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 smtClean="0"/>
              <a:t>Practical Implementations of</a:t>
            </a:r>
            <a:br>
              <a:rPr lang="en-US" altLang="zh-TW" sz="5400" dirty="0" smtClean="0"/>
            </a:br>
            <a:r>
              <a:rPr lang="en-US" altLang="zh-TW" sz="5400" dirty="0" smtClean="0"/>
              <a:t>Arithmetic Coding</a:t>
            </a:r>
            <a:br>
              <a:rPr lang="en-US" altLang="zh-TW" sz="5400" dirty="0" smtClean="0"/>
            </a:br>
            <a:endParaRPr lang="zh-TW" altLang="en-US" sz="5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87624" y="321297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Paul G. Howard and Jeffrey Scott Vitter</a:t>
            </a:r>
          </a:p>
          <a:p>
            <a:pPr algn="ctr"/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788024" y="400506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吳浩庠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R99944019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楊鈞傑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R99922150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黃信博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B96902039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吳彥緯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D98922013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蔡佩真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B96901012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李枝新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D99945016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姚甯之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R99944014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朱民晃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R96943077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李佳憲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R99945042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D521D-0090-4074-99D8-8C50EB921FC9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Arithmetic Coding  </a:t>
            </a:r>
            <a:r>
              <a:rPr lang="en-US" altLang="zh-TW" sz="3200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403648" y="2006136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3296" y="508518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110191" y="3245429"/>
            <a:ext cx="468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98002" y="5591727"/>
            <a:ext cx="90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1.00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51862" y="2982143"/>
            <a:ext cx="65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0.4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51862" y="4823574"/>
            <a:ext cx="83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0.90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1862" y="1815411"/>
            <a:ext cx="73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0.00</a:t>
            </a:r>
            <a:endParaRPr lang="zh-TW" altLang="en-US" sz="2400" dirty="0"/>
          </a:p>
        </p:txBody>
      </p:sp>
      <p:sp>
        <p:nvSpPr>
          <p:cNvPr id="20" name="右大括弧 19"/>
          <p:cNvSpPr/>
          <p:nvPr/>
        </p:nvSpPr>
        <p:spPr>
          <a:xfrm>
            <a:off x="1403648" y="2046243"/>
            <a:ext cx="360040" cy="11991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右大括弧 20"/>
          <p:cNvSpPr/>
          <p:nvPr/>
        </p:nvSpPr>
        <p:spPr>
          <a:xfrm>
            <a:off x="1403648" y="3245429"/>
            <a:ext cx="360040" cy="18397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903579" y="2492896"/>
            <a:ext cx="43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904896" y="3914348"/>
            <a:ext cx="43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b</a:t>
            </a:r>
            <a:endParaRPr lang="zh-TW" altLang="en-US" sz="24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763688" y="5285239"/>
            <a:ext cx="72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EOF</a:t>
            </a:r>
            <a:endParaRPr lang="zh-TW" altLang="en-US" sz="2400" dirty="0"/>
          </a:p>
        </p:txBody>
      </p:sp>
      <p:sp>
        <p:nvSpPr>
          <p:cNvPr id="25" name="右大括弧 24"/>
          <p:cNvSpPr/>
          <p:nvPr/>
        </p:nvSpPr>
        <p:spPr>
          <a:xfrm>
            <a:off x="1403648" y="5085184"/>
            <a:ext cx="360040" cy="737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>
            <a:off x="3203848" y="2006136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1578243" y="2046243"/>
            <a:ext cx="1625605" cy="1199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578243" y="5054406"/>
            <a:ext cx="1625605" cy="692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260208" y="1815411"/>
            <a:ext cx="65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0.4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260208" y="5591727"/>
            <a:ext cx="83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0.90</a:t>
            </a:r>
            <a:endParaRPr lang="zh-TW" altLang="en-US" sz="2000" dirty="0"/>
          </a:p>
        </p:txBody>
      </p:sp>
      <p:cxnSp>
        <p:nvCxnSpPr>
          <p:cNvPr id="37" name="直線接點 36"/>
          <p:cNvCxnSpPr/>
          <p:nvPr/>
        </p:nvCxnSpPr>
        <p:spPr>
          <a:xfrm>
            <a:off x="2987824" y="3212975"/>
            <a:ext cx="601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2987824" y="5054406"/>
            <a:ext cx="601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2452316" y="2982143"/>
            <a:ext cx="74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0.6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2321148" y="4739952"/>
            <a:ext cx="74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0.85</a:t>
            </a:r>
            <a:endParaRPr lang="zh-TW" altLang="en-US" sz="2400" dirty="0"/>
          </a:p>
        </p:txBody>
      </p:sp>
      <p:sp>
        <p:nvSpPr>
          <p:cNvPr id="42" name="右大括弧 41"/>
          <p:cNvSpPr/>
          <p:nvPr/>
        </p:nvSpPr>
        <p:spPr>
          <a:xfrm>
            <a:off x="3201848" y="3212975"/>
            <a:ext cx="387524" cy="18414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3642454" y="3934473"/>
            <a:ext cx="43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b</a:t>
            </a:r>
            <a:endParaRPr lang="zh-TW" altLang="en-US" sz="2400" b="1" dirty="0"/>
          </a:p>
        </p:txBody>
      </p:sp>
      <p:cxnSp>
        <p:nvCxnSpPr>
          <p:cNvPr id="45" name="直線接點 44"/>
          <p:cNvCxnSpPr/>
          <p:nvPr/>
        </p:nvCxnSpPr>
        <p:spPr>
          <a:xfrm>
            <a:off x="5220072" y="2006136"/>
            <a:ext cx="0" cy="3943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stCxn id="40" idx="3"/>
          </p:cNvCxnSpPr>
          <p:nvPr/>
        </p:nvCxnSpPr>
        <p:spPr>
          <a:xfrm flipV="1">
            <a:off x="3201848" y="2046243"/>
            <a:ext cx="2018224" cy="1166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3201848" y="5054406"/>
            <a:ext cx="2018224" cy="894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249281" y="1775303"/>
            <a:ext cx="67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0.6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249281" y="5692263"/>
            <a:ext cx="74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0.85</a:t>
            </a:r>
            <a:endParaRPr lang="zh-TW" altLang="en-US" sz="2400" dirty="0"/>
          </a:p>
        </p:txBody>
      </p:sp>
      <p:cxnSp>
        <p:nvCxnSpPr>
          <p:cNvPr id="54" name="直線接點 53"/>
          <p:cNvCxnSpPr/>
          <p:nvPr/>
        </p:nvCxnSpPr>
        <p:spPr>
          <a:xfrm>
            <a:off x="5076056" y="3212975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5076056" y="505440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4372003" y="2954561"/>
            <a:ext cx="74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0.70</a:t>
            </a:r>
            <a:endParaRPr lang="zh-TW" altLang="en-US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4326524" y="4739951"/>
            <a:ext cx="89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0.825</a:t>
            </a:r>
            <a:endParaRPr lang="zh-TW" altLang="en-US" sz="2400" dirty="0"/>
          </a:p>
        </p:txBody>
      </p:sp>
      <p:sp>
        <p:nvSpPr>
          <p:cNvPr id="59" name="右大括弧 58"/>
          <p:cNvSpPr/>
          <p:nvPr/>
        </p:nvSpPr>
        <p:spPr>
          <a:xfrm>
            <a:off x="5220072" y="3245429"/>
            <a:ext cx="403975" cy="17253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5565814" y="389258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b</a:t>
            </a:r>
            <a:endParaRPr lang="zh-TW" altLang="en-US" sz="2400" b="1" dirty="0"/>
          </a:p>
        </p:txBody>
      </p:sp>
      <p:cxnSp>
        <p:nvCxnSpPr>
          <p:cNvPr id="62" name="直線接點 61"/>
          <p:cNvCxnSpPr/>
          <p:nvPr/>
        </p:nvCxnSpPr>
        <p:spPr>
          <a:xfrm>
            <a:off x="6804248" y="2006135"/>
            <a:ext cx="0" cy="3943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6660232" y="1760697"/>
            <a:ext cx="74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0.70</a:t>
            </a:r>
            <a:endParaRPr lang="zh-TW" altLang="en-US" sz="2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6660232" y="5692262"/>
            <a:ext cx="89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0.825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5754664" y="4854351"/>
            <a:ext cx="104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0.8125</a:t>
            </a:r>
            <a:endParaRPr lang="zh-TW" altLang="en-US" sz="2400" dirty="0"/>
          </a:p>
        </p:txBody>
      </p:sp>
      <p:cxnSp>
        <p:nvCxnSpPr>
          <p:cNvPr id="67" name="直線接點 66"/>
          <p:cNvCxnSpPr/>
          <p:nvPr/>
        </p:nvCxnSpPr>
        <p:spPr>
          <a:xfrm>
            <a:off x="6660232" y="5085184"/>
            <a:ext cx="37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右大括弧 67"/>
          <p:cNvSpPr/>
          <p:nvPr/>
        </p:nvSpPr>
        <p:spPr>
          <a:xfrm>
            <a:off x="6804248" y="5157890"/>
            <a:ext cx="302758" cy="534372"/>
          </a:xfrm>
          <a:prstGeom prst="rightBrace">
            <a:avLst>
              <a:gd name="adj1" fmla="val 8333"/>
              <a:gd name="adj2" fmla="val 543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7076553" y="5223038"/>
            <a:ext cx="73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EOF</a:t>
            </a:r>
            <a:endParaRPr lang="zh-TW" altLang="en-US" sz="2400" b="1" dirty="0"/>
          </a:p>
        </p:txBody>
      </p:sp>
      <p:cxnSp>
        <p:nvCxnSpPr>
          <p:cNvPr id="71" name="直線接點 70"/>
          <p:cNvCxnSpPr/>
          <p:nvPr/>
        </p:nvCxnSpPr>
        <p:spPr>
          <a:xfrm>
            <a:off x="8316416" y="1991529"/>
            <a:ext cx="0" cy="3931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7553781" y="1614785"/>
            <a:ext cx="110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0.8125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6" name="直線單箭頭接點 75"/>
          <p:cNvCxnSpPr>
            <a:stCxn id="59" idx="0"/>
            <a:endCxn id="63" idx="1"/>
          </p:cNvCxnSpPr>
          <p:nvPr/>
        </p:nvCxnSpPr>
        <p:spPr>
          <a:xfrm flipV="1">
            <a:off x="5220072" y="1991530"/>
            <a:ext cx="1440160" cy="125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/>
          <p:nvPr/>
        </p:nvCxnSpPr>
        <p:spPr>
          <a:xfrm>
            <a:off x="5247319" y="5087003"/>
            <a:ext cx="1584176" cy="952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stCxn id="65" idx="3"/>
          </p:cNvCxnSpPr>
          <p:nvPr/>
        </p:nvCxnSpPr>
        <p:spPr>
          <a:xfrm flipV="1">
            <a:off x="6804248" y="2046243"/>
            <a:ext cx="1512168" cy="3038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8209924" y="5591726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>
                <a:solidFill>
                  <a:srgbClr val="FF0000"/>
                </a:solidFill>
              </a:rPr>
              <a:t>0.825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85" name="直線單箭頭接點 84"/>
          <p:cNvCxnSpPr/>
          <p:nvPr/>
        </p:nvCxnSpPr>
        <p:spPr>
          <a:xfrm>
            <a:off x="6804248" y="5692263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投影片編號版面配置區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56084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1" grpId="0"/>
      <p:bldP spid="52" grpId="0"/>
      <p:bldP spid="63" grpId="0"/>
      <p:bldP spid="64" grpId="0"/>
      <p:bldP spid="74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Arithmetic Coding  </a:t>
            </a:r>
            <a:r>
              <a:rPr lang="en-US" altLang="zh-TW" sz="3200" dirty="0"/>
              <a:t>Example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8247594"/>
              </p:ext>
            </p:extLst>
          </p:nvPr>
        </p:nvGraphicFramePr>
        <p:xfrm>
          <a:off x="395536" y="1412776"/>
          <a:ext cx="8229600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536"/>
                <a:gridCol w="1141784"/>
                <a:gridCol w="1440160"/>
                <a:gridCol w="1512168"/>
                <a:gridCol w="1368152"/>
                <a:gridCol w="1028800"/>
              </a:tblGrid>
              <a:tr h="370840">
                <a:tc rowSpan="2">
                  <a:txBody>
                    <a:bodyPr/>
                    <a:lstStyle/>
                    <a:p>
                      <a:endParaRPr lang="en-US" altLang="zh-TW" sz="1800" dirty="0" smtClean="0"/>
                    </a:p>
                    <a:p>
                      <a:r>
                        <a:rPr lang="en-US" altLang="zh-TW" sz="1800" dirty="0" smtClean="0"/>
                        <a:t>Current</a:t>
                      </a:r>
                      <a:r>
                        <a:rPr lang="en-US" altLang="zh-TW" sz="1800" baseline="0" dirty="0" smtClean="0"/>
                        <a:t> Interval</a:t>
                      </a:r>
                    </a:p>
                    <a:p>
                      <a:pPr algn="ctr"/>
                      <a:r>
                        <a:rPr lang="en-US" altLang="zh-TW" sz="1800" baseline="0" dirty="0" smtClean="0"/>
                        <a:t>[L,H)</a:t>
                      </a:r>
                      <a:endParaRPr lang="zh-TW" altLang="en-US" sz="1800" b="1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TW" sz="1800" dirty="0" smtClean="0"/>
                    </a:p>
                    <a:p>
                      <a:pPr algn="ctr"/>
                      <a:r>
                        <a:rPr lang="en-US" altLang="zh-TW" sz="1800" dirty="0" smtClean="0"/>
                        <a:t>Action</a:t>
                      </a:r>
                      <a:endParaRPr lang="zh-TW" altLang="en-US" sz="1800" b="1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Subintervals</a:t>
                      </a:r>
                      <a:endParaRPr lang="zh-TW" altLang="en-US" sz="1800" dirty="0" smtClean="0"/>
                    </a:p>
                    <a:p>
                      <a:endParaRPr lang="zh-TW" altLang="en-US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r>
                        <a:rPr lang="en-US" altLang="zh-TW" sz="1800" dirty="0" smtClean="0"/>
                        <a:t>Input</a:t>
                      </a:r>
                      <a:endParaRPr lang="zh-TW" alt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latin typeface="+mn-lt"/>
                        </a:rPr>
                        <a:t>EOF</a:t>
                      </a:r>
                      <a:endParaRPr lang="zh-TW" altLang="en-US" sz="18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[0.000,1.000)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Subdivide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[0.000,0.400)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[0.400,0.900)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[0.900,1.000)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653256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[0.400,0.900)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Subdivide</a:t>
                      </a:r>
                      <a:endParaRPr lang="zh-TW" altLang="en-US" sz="1800" dirty="0" smtClean="0"/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[0.400,0.600)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[0.600,0.850)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[0.850,0.900)</a:t>
                      </a:r>
                      <a:endParaRPr lang="zh-TW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[0.600,0.850)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Subdivide</a:t>
                      </a:r>
                      <a:endParaRPr lang="zh-TW" altLang="en-US" sz="1800" dirty="0" smtClean="0"/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[0.600,0.700)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[0.700,0.825)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[0.825,0.850)</a:t>
                      </a:r>
                      <a:endParaRPr lang="zh-TW" altLang="en-US" sz="1800" dirty="0" smtClean="0"/>
                    </a:p>
                    <a:p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[0.700,0.825)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Subdivide</a:t>
                      </a:r>
                      <a:endParaRPr lang="zh-TW" altLang="en-US" sz="1800" dirty="0" smtClean="0"/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[0.700,0.750)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[0.750,0.812)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[0</a:t>
                      </a:r>
                      <a:r>
                        <a:rPr lang="en-US" altLang="zh-TW" sz="1800" dirty="0" smtClean="0"/>
                        <a:t>.812,0.825)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EOF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[0.8125,0.825)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943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Arithmetic Coding  </a:t>
            </a:r>
            <a:r>
              <a:rPr lang="en-US" altLang="zh-TW" sz="3200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 smtClean="0"/>
              <a:t>Final Interval = [0.8125,0.825)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                    = [0</a:t>
            </a:r>
            <a:r>
              <a:rPr lang="en-US" altLang="zh-TW" sz="2400" dirty="0" smtClean="0">
                <a:solidFill>
                  <a:srgbClr val="FF0000"/>
                </a:solidFill>
              </a:rPr>
              <a:t>.11010 0</a:t>
            </a:r>
            <a:r>
              <a:rPr lang="en-US" altLang="zh-TW" sz="2400" dirty="0" smtClean="0"/>
              <a:t>0000,0.</a:t>
            </a:r>
            <a:r>
              <a:rPr lang="en-US" altLang="zh-TW" sz="2400" dirty="0" smtClean="0">
                <a:solidFill>
                  <a:srgbClr val="FF0000"/>
                </a:solidFill>
              </a:rPr>
              <a:t>11010 0</a:t>
            </a:r>
            <a:r>
              <a:rPr lang="en-US" altLang="zh-TW" sz="2400" dirty="0" smtClean="0"/>
              <a:t>1100)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                                        </a:t>
            </a:r>
            <a:r>
              <a:rPr lang="en-US" altLang="zh-TW" sz="2000" dirty="0" smtClean="0">
                <a:solidFill>
                  <a:schemeClr val="accent1"/>
                </a:solidFill>
              </a:rPr>
              <a:t>(binary form)</a:t>
            </a:r>
          </a:p>
          <a:p>
            <a:pPr marL="0" indent="0">
              <a:buNone/>
            </a:pPr>
            <a:endParaRPr lang="en-US" altLang="zh-TW" sz="2000" dirty="0" smtClean="0">
              <a:solidFill>
                <a:schemeClr val="accent1"/>
              </a:solidFill>
            </a:endParaRPr>
          </a:p>
          <a:p>
            <a:r>
              <a:rPr lang="en-US" altLang="zh-TW" sz="2400" dirty="0"/>
              <a:t>We can uniquely identify this interval by </a:t>
            </a:r>
            <a:r>
              <a:rPr lang="en-US" altLang="zh-TW" sz="2400" dirty="0">
                <a:solidFill>
                  <a:srgbClr val="FF0000"/>
                </a:solidFill>
              </a:rPr>
              <a:t>1101000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Probability </a:t>
            </a:r>
            <a:r>
              <a:rPr lang="en-US" altLang="zh-TW" sz="2400" i="1" dirty="0" smtClean="0"/>
              <a:t>p</a:t>
            </a:r>
            <a:r>
              <a:rPr lang="en-US" altLang="zh-TW" sz="2400" dirty="0" smtClean="0"/>
              <a:t> = (0.5) x (0.5) x (0.5) x (0.1) </a:t>
            </a:r>
          </a:p>
          <a:p>
            <a:pPr marL="0" indent="0">
              <a:buNone/>
            </a:pPr>
            <a:r>
              <a:rPr lang="en-US" altLang="zh-TW" sz="2400" dirty="0" smtClean="0"/>
              <a:t>                          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0.0125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Code length = - </a:t>
            </a:r>
            <a:r>
              <a:rPr lang="en-US" altLang="zh-TW" sz="2400" dirty="0" err="1" smtClean="0"/>
              <a:t>lg</a:t>
            </a:r>
            <a:r>
              <a:rPr lang="en-US" altLang="zh-TW" sz="2400" dirty="0" smtClean="0"/>
              <a:t> p = 6.322</a:t>
            </a:r>
          </a:p>
          <a:p>
            <a:pPr marL="0" indent="0">
              <a:buNone/>
            </a:pPr>
            <a:r>
              <a:rPr lang="en-US" altLang="zh-TW" sz="2400" dirty="0" smtClean="0"/>
              <a:t>                         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982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US" altLang="zh-TW" smtClean="0"/>
              <a:t>Dynamic Interval expansion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 problem of basic arithmetic coding : </a:t>
            </a:r>
            <a:br>
              <a:rPr lang="en-US" altLang="zh-TW" dirty="0" smtClean="0"/>
            </a:br>
            <a:r>
              <a:rPr lang="en-US" altLang="zh-TW" dirty="0" smtClean="0"/>
              <a:t>the shrinking current interval requires the use of high precision arithmetic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IEEE 754 standard :</a:t>
            </a:r>
            <a:br>
              <a:rPr lang="en-US" altLang="zh-TW" dirty="0" smtClean="0"/>
            </a:br>
            <a:r>
              <a:rPr lang="en-US" altLang="zh-TW" dirty="0" smtClean="0"/>
              <a:t>	Single precision   =&gt; 10^</a:t>
            </a:r>
            <a:r>
              <a:rPr lang="en-US" altLang="zh-TW" baseline="30000" dirty="0" smtClean="0"/>
              <a:t>-7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	Double </a:t>
            </a:r>
            <a:r>
              <a:rPr lang="en-US" altLang="zh-TW" dirty="0" err="1" smtClean="0"/>
              <a:t>pricision</a:t>
            </a:r>
            <a:r>
              <a:rPr lang="en-US" altLang="zh-TW" dirty="0" smtClean="0"/>
              <a:t> =&gt; 10^</a:t>
            </a:r>
            <a:r>
              <a:rPr lang="en-US" altLang="zh-TW" baseline="30000" dirty="0" smtClean="0"/>
              <a:t>-16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Only less than 30 symbols can be coded!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We need Dynamic Interval expansion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US" altLang="zh-TW" smtClean="0"/>
              <a:t>Dynamic Interval expansion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Keep the current interval length a little larger than 1/2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609917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US" altLang="zh-TW" smtClean="0"/>
              <a:t>Dynamic Interval expansion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An example :</a:t>
            </a:r>
          </a:p>
          <a:p>
            <a:endParaRPr lang="en-US" altLang="zh-TW" smtClean="0"/>
          </a:p>
          <a:p>
            <a:endParaRPr lang="en-US" altLang="zh-TW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619268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What’s Arithmetic Coding for?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4544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It’s </a:t>
            </a:r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rgbClr val="FF0000"/>
                </a:solidFill>
              </a:rPr>
              <a:t>compression</a:t>
            </a:r>
            <a:r>
              <a:rPr lang="en-US" altLang="zh-TW" dirty="0" smtClean="0"/>
              <a:t>.</a:t>
            </a:r>
          </a:p>
        </p:txBody>
      </p:sp>
      <p:grpSp>
        <p:nvGrpSpPr>
          <p:cNvPr id="8" name="群組 33"/>
          <p:cNvGrpSpPr/>
          <p:nvPr/>
        </p:nvGrpSpPr>
        <p:grpSpPr>
          <a:xfrm>
            <a:off x="36512" y="3212976"/>
            <a:ext cx="8783960" cy="1535388"/>
            <a:chOff x="0" y="3199048"/>
            <a:chExt cx="8783960" cy="1535388"/>
          </a:xfrm>
        </p:grpSpPr>
        <p:grpSp>
          <p:nvGrpSpPr>
            <p:cNvPr id="9" name="群組 11"/>
            <p:cNvGrpSpPr/>
            <p:nvPr/>
          </p:nvGrpSpPr>
          <p:grpSpPr>
            <a:xfrm>
              <a:off x="1907704" y="3199048"/>
              <a:ext cx="1512168" cy="1526096"/>
              <a:chOff x="1907704" y="4639208"/>
              <a:chExt cx="1512168" cy="1526096"/>
            </a:xfrm>
          </p:grpSpPr>
          <p:pic>
            <p:nvPicPr>
              <p:cNvPr id="5" name="圖片 4" descr="MC900286891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07704" y="4639208"/>
                <a:ext cx="1512168" cy="1268233"/>
              </a:xfrm>
              <a:prstGeom prst="rect">
                <a:avLst/>
              </a:prstGeom>
            </p:spPr>
          </p:pic>
          <p:sp>
            <p:nvSpPr>
              <p:cNvPr id="6" name="文字方塊 5"/>
              <p:cNvSpPr txBox="1"/>
              <p:nvPr/>
            </p:nvSpPr>
            <p:spPr>
              <a:xfrm>
                <a:off x="2123728" y="579597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Encoder</a:t>
                </a:r>
                <a:endParaRPr lang="zh-TW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" name="群組 7"/>
            <p:cNvGrpSpPr/>
            <p:nvPr/>
          </p:nvGrpSpPr>
          <p:grpSpPr>
            <a:xfrm>
              <a:off x="5698287" y="3212976"/>
              <a:ext cx="1105961" cy="1491554"/>
              <a:chOff x="5338247" y="4683042"/>
              <a:chExt cx="1105961" cy="1491554"/>
            </a:xfrm>
          </p:grpSpPr>
          <p:pic>
            <p:nvPicPr>
              <p:cNvPr id="4" name="圖片 3" descr="MC900294959.WM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38247" y="4683042"/>
                <a:ext cx="889937" cy="1194230"/>
              </a:xfrm>
              <a:prstGeom prst="rect">
                <a:avLst/>
              </a:prstGeom>
            </p:spPr>
          </p:pic>
          <p:sp>
            <p:nvSpPr>
              <p:cNvPr id="7" name="文字方塊 6"/>
              <p:cNvSpPr txBox="1"/>
              <p:nvPr/>
            </p:nvSpPr>
            <p:spPr>
              <a:xfrm>
                <a:off x="5364088" y="5805264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Decoder</a:t>
                </a:r>
                <a:endParaRPr lang="zh-TW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" name="群組 24"/>
            <p:cNvGrpSpPr/>
            <p:nvPr/>
          </p:nvGrpSpPr>
          <p:grpSpPr>
            <a:xfrm>
              <a:off x="0" y="3429000"/>
              <a:ext cx="2051720" cy="1305436"/>
              <a:chOff x="0" y="4869160"/>
              <a:chExt cx="2051720" cy="1305436"/>
            </a:xfrm>
          </p:grpSpPr>
          <p:sp>
            <p:nvSpPr>
              <p:cNvPr id="11" name="文字方塊 10"/>
              <p:cNvSpPr txBox="1"/>
              <p:nvPr/>
            </p:nvSpPr>
            <p:spPr>
              <a:xfrm>
                <a:off x="0" y="5805264"/>
                <a:ext cx="205172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The file to be sent</a:t>
                </a:r>
                <a:endParaRPr lang="zh-TW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書卷 (垂直) 9"/>
              <p:cNvSpPr/>
              <p:nvPr/>
            </p:nvSpPr>
            <p:spPr>
              <a:xfrm>
                <a:off x="395536" y="4869160"/>
                <a:ext cx="936104" cy="936104"/>
              </a:xfrm>
              <a:prstGeom prst="vertic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/>
                  <a:t>bbb</a:t>
                </a:r>
                <a:endParaRPr lang="zh-TW" altLang="en-US" dirty="0"/>
              </a:p>
            </p:txBody>
          </p:sp>
        </p:grpSp>
        <p:cxnSp>
          <p:nvCxnSpPr>
            <p:cNvPr id="14" name="直線單箭頭接點 13"/>
            <p:cNvCxnSpPr/>
            <p:nvPr/>
          </p:nvCxnSpPr>
          <p:spPr>
            <a:xfrm>
              <a:off x="1331640" y="4005064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3347864" y="3933056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3779912" y="3717032"/>
              <a:ext cx="12596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0.8125/</a:t>
              </a:r>
            </a:p>
            <a:p>
              <a:pPr algn="ctr"/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1101000</a:t>
              </a:r>
              <a:endParaRPr lang="zh-TW" altLang="en-US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5004048" y="3933056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6660232" y="3933056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群組 25"/>
            <p:cNvGrpSpPr/>
            <p:nvPr/>
          </p:nvGrpSpPr>
          <p:grpSpPr>
            <a:xfrm>
              <a:off x="6876256" y="3429000"/>
              <a:ext cx="1907704" cy="1305436"/>
              <a:chOff x="6876256" y="4869160"/>
              <a:chExt cx="1907704" cy="1305436"/>
            </a:xfrm>
          </p:grpSpPr>
          <p:sp>
            <p:nvSpPr>
              <p:cNvPr id="22" name="書卷 (垂直) 21"/>
              <p:cNvSpPr/>
              <p:nvPr/>
            </p:nvSpPr>
            <p:spPr>
              <a:xfrm>
                <a:off x="7308304" y="4869160"/>
                <a:ext cx="936104" cy="936104"/>
              </a:xfrm>
              <a:prstGeom prst="vertic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/>
                  <a:t>bbb</a:t>
                </a:r>
                <a:endParaRPr lang="zh-TW" altLang="en-US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6876256" y="5805264"/>
                <a:ext cx="1907704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Received file</a:t>
                </a:r>
                <a:endParaRPr lang="zh-TW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3491880" y="4293096"/>
              <a:ext cx="190770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chemeClr val="accent1">
                      <a:lumMod val="75000"/>
                    </a:schemeClr>
                  </a:solidFill>
                </a:rPr>
                <a:t>Magic number</a:t>
              </a:r>
              <a:endParaRPr lang="zh-TW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6"/>
          <p:cNvGrpSpPr/>
          <p:nvPr/>
        </p:nvGrpSpPr>
        <p:grpSpPr>
          <a:xfrm>
            <a:off x="0" y="1"/>
            <a:ext cx="9219414" cy="7232578"/>
            <a:chOff x="0" y="1"/>
            <a:chExt cx="9219414" cy="7232578"/>
          </a:xfrm>
        </p:grpSpPr>
        <p:pic>
          <p:nvPicPr>
            <p:cNvPr id="1028" name="Picture 4" descr="http://www.morbleu.com/wp-content/uploads/2009/08/ascii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9219414" cy="7232578"/>
            </a:xfrm>
            <a:prstGeom prst="rect">
              <a:avLst/>
            </a:prstGeom>
            <a:noFill/>
          </p:spPr>
        </p:pic>
        <p:sp>
          <p:nvSpPr>
            <p:cNvPr id="5" name="圓角矩形 4"/>
            <p:cNvSpPr/>
            <p:nvPr/>
          </p:nvSpPr>
          <p:spPr>
            <a:xfrm>
              <a:off x="6660232" y="692696"/>
              <a:ext cx="1008112" cy="14401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6444208" y="2636912"/>
              <a:ext cx="1584176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0110   0010</a:t>
              </a:r>
              <a:br>
                <a:rPr lang="en-US" altLang="zh-TW" dirty="0" smtClean="0">
                  <a:solidFill>
                    <a:srgbClr val="FF0000"/>
                  </a:solidFill>
                </a:rPr>
              </a:br>
              <a:r>
                <a:rPr lang="en-US" altLang="zh-TW" dirty="0" smtClean="0">
                  <a:solidFill>
                    <a:srgbClr val="FF0000"/>
                  </a:solidFill>
                </a:rPr>
                <a:t>(6)    (2)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763688" y="1828800"/>
              <a:ext cx="1296144" cy="1600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What’s Arithmetic Coding for?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49504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Compression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Compression is usually fulfilled by making good use of symbol probabilities.</a:t>
            </a:r>
          </a:p>
          <a:p>
            <a:pPr lvl="1"/>
            <a:r>
              <a:rPr lang="en-US" altLang="zh-TW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Unbalanced symbol probabilities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imply </a:t>
            </a:r>
            <a:r>
              <a:rPr lang="en-US" altLang="zh-TW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better compression ratio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grpSp>
        <p:nvGrpSpPr>
          <p:cNvPr id="8" name="群組 34"/>
          <p:cNvGrpSpPr/>
          <p:nvPr/>
        </p:nvGrpSpPr>
        <p:grpSpPr>
          <a:xfrm>
            <a:off x="36512" y="3628181"/>
            <a:ext cx="8783960" cy="2969171"/>
            <a:chOff x="0" y="3199048"/>
            <a:chExt cx="8783960" cy="2969171"/>
          </a:xfrm>
        </p:grpSpPr>
        <p:grpSp>
          <p:nvGrpSpPr>
            <p:cNvPr id="9" name="群組 33"/>
            <p:cNvGrpSpPr/>
            <p:nvPr/>
          </p:nvGrpSpPr>
          <p:grpSpPr>
            <a:xfrm>
              <a:off x="0" y="3199048"/>
              <a:ext cx="8783960" cy="1535388"/>
              <a:chOff x="0" y="3199048"/>
              <a:chExt cx="8783960" cy="1535388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1907704" y="3199048"/>
                <a:ext cx="1512168" cy="1526096"/>
                <a:chOff x="1907704" y="4639208"/>
                <a:chExt cx="1512168" cy="1526096"/>
              </a:xfrm>
            </p:grpSpPr>
            <p:pic>
              <p:nvPicPr>
                <p:cNvPr id="5" name="圖片 4" descr="MC900286891.WMF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907704" y="4639208"/>
                  <a:ext cx="1512168" cy="1268233"/>
                </a:xfrm>
                <a:prstGeom prst="rect">
                  <a:avLst/>
                </a:prstGeom>
              </p:spPr>
            </p:pic>
            <p:sp>
              <p:nvSpPr>
                <p:cNvPr id="6" name="文字方塊 5"/>
                <p:cNvSpPr txBox="1"/>
                <p:nvPr/>
              </p:nvSpPr>
              <p:spPr>
                <a:xfrm>
                  <a:off x="2123728" y="5795972"/>
                  <a:ext cx="10801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Encoder</a:t>
                  </a:r>
                  <a:endParaRPr lang="zh-TW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群組 7"/>
              <p:cNvGrpSpPr/>
              <p:nvPr/>
            </p:nvGrpSpPr>
            <p:grpSpPr>
              <a:xfrm>
                <a:off x="5698287" y="3212976"/>
                <a:ext cx="1105961" cy="1491554"/>
                <a:chOff x="5338247" y="4683042"/>
                <a:chExt cx="1105961" cy="1491554"/>
              </a:xfrm>
            </p:grpSpPr>
            <p:pic>
              <p:nvPicPr>
                <p:cNvPr id="4" name="圖片 3" descr="MC900294959.WM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338247" y="4683042"/>
                  <a:ext cx="889937" cy="1194230"/>
                </a:xfrm>
                <a:prstGeom prst="rect">
                  <a:avLst/>
                </a:prstGeom>
              </p:spPr>
            </p:pic>
            <p:sp>
              <p:nvSpPr>
                <p:cNvPr id="7" name="文字方塊 6"/>
                <p:cNvSpPr txBox="1"/>
                <p:nvPr/>
              </p:nvSpPr>
              <p:spPr>
                <a:xfrm>
                  <a:off x="5364088" y="5805264"/>
                  <a:ext cx="10801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Decoder</a:t>
                  </a:r>
                  <a:endParaRPr lang="zh-TW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群組 24"/>
              <p:cNvGrpSpPr/>
              <p:nvPr/>
            </p:nvGrpSpPr>
            <p:grpSpPr>
              <a:xfrm>
                <a:off x="0" y="3429000"/>
                <a:ext cx="2051720" cy="1305436"/>
                <a:chOff x="0" y="4869160"/>
                <a:chExt cx="2051720" cy="1305436"/>
              </a:xfrm>
            </p:grpSpPr>
            <p:sp>
              <p:nvSpPr>
                <p:cNvPr id="11" name="文字方塊 10"/>
                <p:cNvSpPr txBox="1"/>
                <p:nvPr/>
              </p:nvSpPr>
              <p:spPr>
                <a:xfrm>
                  <a:off x="0" y="5805264"/>
                  <a:ext cx="205172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The file to be sent</a:t>
                  </a:r>
                  <a:endParaRPr lang="zh-TW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" name="書卷 (垂直) 9"/>
                <p:cNvSpPr/>
                <p:nvPr/>
              </p:nvSpPr>
              <p:spPr>
                <a:xfrm>
                  <a:off x="395536" y="4869160"/>
                  <a:ext cx="936104" cy="936104"/>
                </a:xfrm>
                <a:prstGeom prst="verticalScrol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err="1" smtClean="0"/>
                    <a:t>bbb</a:t>
                  </a:r>
                  <a:endParaRPr lang="zh-TW" altLang="en-US" dirty="0"/>
                </a:p>
              </p:txBody>
            </p:sp>
          </p:grpSp>
          <p:cxnSp>
            <p:nvCxnSpPr>
              <p:cNvPr id="14" name="直線單箭頭接點 13"/>
              <p:cNvCxnSpPr/>
              <p:nvPr/>
            </p:nvCxnSpPr>
            <p:spPr>
              <a:xfrm>
                <a:off x="1331640" y="4005064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3347864" y="3933056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文字方塊 18"/>
              <p:cNvSpPr txBox="1"/>
              <p:nvPr/>
            </p:nvSpPr>
            <p:spPr>
              <a:xfrm>
                <a:off x="3779912" y="3647939"/>
                <a:ext cx="12596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0.8125/</a:t>
                </a:r>
              </a:p>
              <a:p>
                <a:pPr algn="ctr"/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1101000</a:t>
                </a:r>
                <a:endParaRPr lang="zh-TW" alt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0" name="直線單箭頭接點 19"/>
              <p:cNvCxnSpPr/>
              <p:nvPr/>
            </p:nvCxnSpPr>
            <p:spPr>
              <a:xfrm>
                <a:off x="5004048" y="3933056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>
                <a:off x="6660232" y="3933056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群組 25"/>
              <p:cNvGrpSpPr/>
              <p:nvPr/>
            </p:nvGrpSpPr>
            <p:grpSpPr>
              <a:xfrm>
                <a:off x="6876256" y="3429000"/>
                <a:ext cx="1907704" cy="1305436"/>
                <a:chOff x="6876256" y="4869160"/>
                <a:chExt cx="1907704" cy="1305436"/>
              </a:xfrm>
            </p:grpSpPr>
            <p:sp>
              <p:nvSpPr>
                <p:cNvPr id="22" name="書卷 (垂直) 21"/>
                <p:cNvSpPr/>
                <p:nvPr/>
              </p:nvSpPr>
              <p:spPr>
                <a:xfrm>
                  <a:off x="7308304" y="4869160"/>
                  <a:ext cx="936104" cy="936104"/>
                </a:xfrm>
                <a:prstGeom prst="verticalScrol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err="1" smtClean="0"/>
                    <a:t>bbb</a:t>
                  </a:r>
                  <a:endParaRPr lang="zh-TW" altLang="en-US" dirty="0"/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>
                  <a:off x="6876256" y="5805264"/>
                  <a:ext cx="1907704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Received file</a:t>
                  </a:r>
                  <a:endParaRPr lang="zh-TW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文字方塊 23"/>
              <p:cNvSpPr txBox="1"/>
              <p:nvPr/>
            </p:nvSpPr>
            <p:spPr>
              <a:xfrm>
                <a:off x="3491880" y="4293096"/>
                <a:ext cx="1907704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Magic number</a:t>
                </a:r>
                <a:endParaRPr lang="zh-TW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143000" y="4783224"/>
              <a:ext cx="15121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01100010</a:t>
              </a:r>
            </a:p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01100010</a:t>
              </a:r>
              <a:endParaRPr lang="zh-TW" altLang="en-US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01100010</a:t>
              </a:r>
            </a:p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00011010</a:t>
              </a:r>
            </a:p>
            <a:p>
              <a:pPr algn="ctr"/>
              <a:endParaRPr lang="en-US" altLang="zh-TW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 bytes = 32bits</a:t>
              </a:r>
              <a:endPara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055768" y="4783224"/>
              <a:ext cx="15121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01100010</a:t>
              </a:r>
            </a:p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01100010</a:t>
              </a:r>
              <a:endParaRPr lang="zh-TW" altLang="en-US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01100010</a:t>
              </a:r>
            </a:p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00011010</a:t>
              </a:r>
            </a:p>
            <a:p>
              <a:endParaRPr lang="en-US" altLang="zh-TW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4bytes = 32bits</a:t>
              </a:r>
              <a:endPara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067944" y="5157192"/>
              <a:ext cx="936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1101000</a:t>
              </a:r>
            </a:p>
            <a:p>
              <a:pPr algn="ctr"/>
              <a:endParaRPr lang="en-US" altLang="zh-TW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7bits</a:t>
              </a:r>
              <a:endPara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Integer Arithmetic Coding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zh-TW" dirty="0" smtClean="0"/>
              <a:t>In practice, arithmetic coding is slow.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altLang="zh-TW" dirty="0" smtClean="0"/>
              <a:t>Too many floating-point operations</a:t>
            </a:r>
          </a:p>
          <a:p>
            <a:pPr marL="822960" lvl="3" indent="-274320">
              <a:buSzPct val="95000"/>
            </a:pPr>
            <a:r>
              <a:rPr lang="en-US" altLang="zh-TW" dirty="0" smtClean="0"/>
              <a:t>Solution1:  </a:t>
            </a:r>
            <a:r>
              <a:rPr lang="en-US" altLang="zh-TW" dirty="0" smtClean="0"/>
              <a:t>To buy </a:t>
            </a:r>
            <a:r>
              <a:rPr lang="en-US" altLang="zh-TW" dirty="0" smtClean="0"/>
              <a:t>powerful FP </a:t>
            </a:r>
            <a:r>
              <a:rPr lang="en-US" altLang="zh-TW" dirty="0" smtClean="0"/>
              <a:t>processors</a:t>
            </a:r>
          </a:p>
          <a:p>
            <a:pPr marL="822960" lvl="3" indent="-274320">
              <a:buSzPct val="95000"/>
            </a:pPr>
            <a:r>
              <a:rPr lang="en-US" altLang="zh-TW" dirty="0" smtClean="0"/>
              <a:t>Solution2:  </a:t>
            </a:r>
            <a:r>
              <a:rPr lang="en-US" altLang="zh-TW" dirty="0" smtClean="0"/>
              <a:t>Integer arithmetic coding</a:t>
            </a:r>
          </a:p>
          <a:p>
            <a:r>
              <a:rPr lang="en-US" altLang="zh-TW" dirty="0" smtClean="0"/>
              <a:t>Overview</a:t>
            </a:r>
          </a:p>
          <a:p>
            <a:pPr lvl="1"/>
            <a:endParaRPr lang="en-US" altLang="zh-TW" dirty="0" smtClean="0"/>
          </a:p>
          <a:p>
            <a:pPr lvl="2"/>
            <a:endParaRPr lang="en-US" altLang="zh-TW" dirty="0" smtClean="0"/>
          </a:p>
        </p:txBody>
      </p:sp>
      <p:grpSp>
        <p:nvGrpSpPr>
          <p:cNvPr id="8" name="群組 36"/>
          <p:cNvGrpSpPr/>
          <p:nvPr/>
        </p:nvGrpSpPr>
        <p:grpSpPr>
          <a:xfrm>
            <a:off x="1403648" y="4293096"/>
            <a:ext cx="6048672" cy="2376264"/>
            <a:chOff x="1619672" y="3717032"/>
            <a:chExt cx="6048672" cy="2376264"/>
          </a:xfrm>
        </p:grpSpPr>
        <p:grpSp>
          <p:nvGrpSpPr>
            <p:cNvPr id="9" name="群組 25"/>
            <p:cNvGrpSpPr/>
            <p:nvPr/>
          </p:nvGrpSpPr>
          <p:grpSpPr>
            <a:xfrm>
              <a:off x="1619672" y="4509120"/>
              <a:ext cx="6048672" cy="792088"/>
              <a:chOff x="0" y="4351176"/>
              <a:chExt cx="8783960" cy="1489221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1907704" y="4351176"/>
                <a:ext cx="1512168" cy="1433763"/>
                <a:chOff x="1907704" y="4639208"/>
                <a:chExt cx="1512168" cy="1433763"/>
              </a:xfrm>
            </p:grpSpPr>
            <p:pic>
              <p:nvPicPr>
                <p:cNvPr id="5" name="圖片 4" descr="MC900286891.WMF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907704" y="4639208"/>
                  <a:ext cx="1512168" cy="1268233"/>
                </a:xfrm>
                <a:prstGeom prst="rect">
                  <a:avLst/>
                </a:prstGeom>
              </p:spPr>
            </p:pic>
            <p:sp>
              <p:nvSpPr>
                <p:cNvPr id="6" name="文字方塊 5"/>
                <p:cNvSpPr txBox="1"/>
                <p:nvPr/>
              </p:nvSpPr>
              <p:spPr>
                <a:xfrm>
                  <a:off x="2123728" y="5795972"/>
                  <a:ext cx="10801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Encoder</a:t>
                  </a:r>
                  <a:endParaRPr lang="zh-TW" altLang="en-US" sz="1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群組 7"/>
              <p:cNvGrpSpPr/>
              <p:nvPr/>
            </p:nvGrpSpPr>
            <p:grpSpPr>
              <a:xfrm>
                <a:off x="5698287" y="4365104"/>
                <a:ext cx="1105961" cy="1399221"/>
                <a:chOff x="5338247" y="4683042"/>
                <a:chExt cx="1105961" cy="1399221"/>
              </a:xfrm>
            </p:grpSpPr>
            <p:pic>
              <p:nvPicPr>
                <p:cNvPr id="4" name="圖片 3" descr="MC900294959.WM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338247" y="4683042"/>
                  <a:ext cx="889937" cy="1194230"/>
                </a:xfrm>
                <a:prstGeom prst="rect">
                  <a:avLst/>
                </a:prstGeom>
              </p:spPr>
            </p:pic>
            <p:sp>
              <p:nvSpPr>
                <p:cNvPr id="7" name="文字方塊 6"/>
                <p:cNvSpPr txBox="1"/>
                <p:nvPr/>
              </p:nvSpPr>
              <p:spPr>
                <a:xfrm>
                  <a:off x="5364088" y="5805264"/>
                  <a:ext cx="10801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Decoder</a:t>
                  </a:r>
                  <a:endParaRPr lang="zh-TW" altLang="en-US" sz="1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群組 24"/>
              <p:cNvGrpSpPr/>
              <p:nvPr/>
            </p:nvGrpSpPr>
            <p:grpSpPr>
              <a:xfrm>
                <a:off x="0" y="4581128"/>
                <a:ext cx="2051720" cy="1259269"/>
                <a:chOff x="0" y="4869160"/>
                <a:chExt cx="2051720" cy="1259269"/>
              </a:xfrm>
            </p:grpSpPr>
            <p:sp>
              <p:nvSpPr>
                <p:cNvPr id="11" name="文字方塊 10"/>
                <p:cNvSpPr txBox="1"/>
                <p:nvPr/>
              </p:nvSpPr>
              <p:spPr>
                <a:xfrm>
                  <a:off x="0" y="5851430"/>
                  <a:ext cx="2051720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2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The file to be sent</a:t>
                  </a:r>
                  <a:endParaRPr lang="zh-TW" altLang="en-US" sz="1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" name="書卷 (垂直) 9"/>
                <p:cNvSpPr/>
                <p:nvPr/>
              </p:nvSpPr>
              <p:spPr>
                <a:xfrm>
                  <a:off x="395536" y="4869160"/>
                  <a:ext cx="936104" cy="936104"/>
                </a:xfrm>
                <a:prstGeom prst="verticalScrol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200" dirty="0" err="1" smtClean="0"/>
                    <a:t>bbb</a:t>
                  </a:r>
                  <a:endParaRPr lang="zh-TW" altLang="en-US" sz="1200" dirty="0"/>
                </a:p>
              </p:txBody>
            </p:sp>
          </p:grpSp>
          <p:cxnSp>
            <p:nvCxnSpPr>
              <p:cNvPr id="14" name="直線單箭頭接點 13"/>
              <p:cNvCxnSpPr/>
              <p:nvPr/>
            </p:nvCxnSpPr>
            <p:spPr>
              <a:xfrm>
                <a:off x="1331640" y="5157192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3347864" y="5085184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文字方塊 18"/>
              <p:cNvSpPr txBox="1"/>
              <p:nvPr/>
            </p:nvSpPr>
            <p:spPr>
              <a:xfrm>
                <a:off x="3869125" y="4725145"/>
                <a:ext cx="1200049" cy="86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0.8125/</a:t>
                </a:r>
              </a:p>
              <a:p>
                <a:pPr algn="ctr"/>
                <a:r>
                  <a:rPr lang="en-US" altLang="zh-TW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1101000</a:t>
                </a:r>
                <a:endParaRPr lang="zh-TW" alt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0" name="直線單箭頭接點 19"/>
              <p:cNvCxnSpPr/>
              <p:nvPr/>
            </p:nvCxnSpPr>
            <p:spPr>
              <a:xfrm>
                <a:off x="5004048" y="5085184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>
                <a:off x="6660232" y="5085184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群組 25"/>
              <p:cNvGrpSpPr/>
              <p:nvPr/>
            </p:nvGrpSpPr>
            <p:grpSpPr>
              <a:xfrm>
                <a:off x="6876256" y="4581128"/>
                <a:ext cx="1907704" cy="1259269"/>
                <a:chOff x="6876256" y="4869160"/>
                <a:chExt cx="1907704" cy="1259269"/>
              </a:xfrm>
            </p:grpSpPr>
            <p:sp>
              <p:nvSpPr>
                <p:cNvPr id="22" name="書卷 (垂直) 21"/>
                <p:cNvSpPr/>
                <p:nvPr/>
              </p:nvSpPr>
              <p:spPr>
                <a:xfrm>
                  <a:off x="7308304" y="4869160"/>
                  <a:ext cx="936104" cy="936104"/>
                </a:xfrm>
                <a:prstGeom prst="verticalScrol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200" dirty="0" err="1" smtClean="0"/>
                    <a:t>bbb</a:t>
                  </a:r>
                  <a:endParaRPr lang="zh-TW" altLang="en-US" sz="1200" dirty="0"/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>
                  <a:off x="6876256" y="5851430"/>
                  <a:ext cx="190770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2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Received file</a:t>
                  </a:r>
                  <a:endParaRPr lang="zh-TW" altLang="en-US" sz="1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文字方塊 23"/>
              <p:cNvSpPr txBox="1"/>
              <p:nvPr/>
            </p:nvSpPr>
            <p:spPr>
              <a:xfrm>
                <a:off x="3491880" y="5491390"/>
                <a:ext cx="190770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Magic number</a:t>
                </a:r>
                <a:endParaRPr lang="zh-TW" altLang="en-US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2" name="文字方塊 31"/>
            <p:cNvSpPr txBox="1"/>
            <p:nvPr/>
          </p:nvSpPr>
          <p:spPr>
            <a:xfrm>
              <a:off x="3131840" y="3717032"/>
              <a:ext cx="34563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maintain integral intervals here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向左箭號 32"/>
            <p:cNvSpPr/>
            <p:nvPr/>
          </p:nvSpPr>
          <p:spPr>
            <a:xfrm rot="18390870">
              <a:off x="3309595" y="4147676"/>
              <a:ext cx="288032" cy="216024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向左箭號 33"/>
            <p:cNvSpPr/>
            <p:nvPr/>
          </p:nvSpPr>
          <p:spPr>
            <a:xfrm rot="14238861">
              <a:off x="5608599" y="4149076"/>
              <a:ext cx="288032" cy="216024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向左箭號 34"/>
            <p:cNvSpPr/>
            <p:nvPr/>
          </p:nvSpPr>
          <p:spPr>
            <a:xfrm rot="5400000">
              <a:off x="4528479" y="5481228"/>
              <a:ext cx="288032" cy="21602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3059832" y="5723964"/>
              <a:ext cx="34563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B050"/>
                  </a:solidFill>
                </a:rPr>
                <a:t>still a real number here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Arithmetic Coding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Advantage</a:t>
            </a:r>
          </a:p>
          <a:p>
            <a:pPr lvl="1"/>
            <a:r>
              <a:rPr lang="en-US" altLang="zh-TW" dirty="0" smtClean="0"/>
              <a:t>Flexibility</a:t>
            </a:r>
          </a:p>
          <a:p>
            <a:pPr lvl="1"/>
            <a:r>
              <a:rPr lang="en-US" altLang="zh-TW" dirty="0"/>
              <a:t>O</a:t>
            </a:r>
            <a:r>
              <a:rPr lang="en-US" altLang="zh-TW" dirty="0" smtClean="0"/>
              <a:t>ptimality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Disadvantage</a:t>
            </a:r>
          </a:p>
          <a:p>
            <a:pPr lvl="1"/>
            <a:r>
              <a:rPr lang="en-US" altLang="zh-TW" smtClean="0"/>
              <a:t>Slowness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New interval calculation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General Arithmetic Coding</a:t>
            </a:r>
          </a:p>
          <a:p>
            <a:pPr lvl="1"/>
            <a:r>
              <a:rPr lang="en-US" altLang="zh-TW" dirty="0" smtClean="0"/>
              <a:t>New interval calculation requires FP operations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Integer Arithmetic Coding</a:t>
            </a:r>
          </a:p>
          <a:p>
            <a:pPr lvl="1"/>
            <a:r>
              <a:rPr lang="en-US" altLang="zh-TW" dirty="0" smtClean="0"/>
              <a:t>New interval calculation requires only INT operations</a:t>
            </a:r>
          </a:p>
        </p:txBody>
      </p:sp>
      <p:grpSp>
        <p:nvGrpSpPr>
          <p:cNvPr id="4" name="群組 17"/>
          <p:cNvGrpSpPr/>
          <p:nvPr/>
        </p:nvGrpSpPr>
        <p:grpSpPr>
          <a:xfrm>
            <a:off x="2538611" y="2996952"/>
            <a:ext cx="5129733" cy="837431"/>
            <a:chOff x="1835696" y="2996952"/>
            <a:chExt cx="5129733" cy="837431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3212976"/>
              <a:ext cx="33528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2996952"/>
              <a:ext cx="14001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104" y="3501008"/>
              <a:ext cx="14573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群組 19"/>
          <p:cNvGrpSpPr/>
          <p:nvPr/>
        </p:nvGrpSpPr>
        <p:grpSpPr>
          <a:xfrm>
            <a:off x="2543547" y="5500464"/>
            <a:ext cx="4980781" cy="1024880"/>
            <a:chOff x="1851298" y="4941168"/>
            <a:chExt cx="4980781" cy="1024880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1298" y="5299298"/>
              <a:ext cx="28575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t="8247"/>
            <a:stretch>
              <a:fillRect/>
            </a:stretch>
          </p:blipFill>
          <p:spPr bwMode="auto">
            <a:xfrm>
              <a:off x="5451698" y="4941168"/>
              <a:ext cx="1304925" cy="34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51698" y="5270571"/>
              <a:ext cx="13525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8104" y="5661248"/>
              <a:ext cx="1323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" y="116635"/>
          <a:ext cx="9036495" cy="789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819"/>
                <a:gridCol w="943623"/>
                <a:gridCol w="1233969"/>
                <a:gridCol w="1814660"/>
                <a:gridCol w="1814660"/>
                <a:gridCol w="1742074"/>
                <a:gridCol w="580690"/>
              </a:tblGrid>
              <a:tr h="7484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Current</a:t>
                      </a:r>
                      <a:r>
                        <a:rPr lang="en-US" altLang="zh-TW" sz="1400" baseline="0" dirty="0" smtClean="0"/>
                        <a:t> Interval-FP</a:t>
                      </a:r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3366FF"/>
                          </a:solidFill>
                        </a:rPr>
                        <a:t>Current</a:t>
                      </a:r>
                      <a:r>
                        <a:rPr lang="en-US" altLang="zh-TW" sz="14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 smtClean="0">
                          <a:solidFill>
                            <a:srgbClr val="3366FF"/>
                          </a:solidFill>
                        </a:rPr>
                        <a:t>Interval-INT</a:t>
                      </a:r>
                      <a:endParaRPr lang="zh-TW" altLang="en-US" sz="14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Action</a:t>
                      </a:r>
                      <a:endParaRPr lang="zh-TW" alt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Subinterval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a</a:t>
                      </a:r>
                      <a:r>
                        <a:rPr lang="en-US" altLang="zh-TW" sz="1400" baseline="0" dirty="0" smtClean="0"/>
                        <a:t>  (P</a:t>
                      </a:r>
                      <a:r>
                        <a:rPr lang="en-US" altLang="zh-TW" sz="1400" baseline="-25000" dirty="0" smtClean="0"/>
                        <a:t>a</a:t>
                      </a:r>
                      <a:r>
                        <a:rPr lang="en-US" altLang="zh-TW" sz="1400" baseline="0" dirty="0" smtClean="0"/>
                        <a:t> = 0.4)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Subinterval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n </a:t>
                      </a:r>
                      <a:r>
                        <a:rPr lang="en-US" altLang="zh-TW" sz="1400" baseline="0" dirty="0" smtClean="0"/>
                        <a:t>(</a:t>
                      </a:r>
                      <a:r>
                        <a:rPr lang="en-US" altLang="zh-TW" sz="1400" baseline="0" dirty="0" err="1" smtClean="0"/>
                        <a:t>P</a:t>
                      </a:r>
                      <a:r>
                        <a:rPr lang="en-US" altLang="zh-TW" sz="1400" baseline="-25000" dirty="0" err="1" smtClean="0"/>
                        <a:t>b</a:t>
                      </a:r>
                      <a:r>
                        <a:rPr lang="en-US" altLang="zh-TW" sz="1400" baseline="0" dirty="0" smtClean="0"/>
                        <a:t> = 0.5)</a:t>
                      </a:r>
                      <a:endParaRPr lang="zh-TW" alt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Subinterval</a:t>
                      </a:r>
                    </a:p>
                    <a:p>
                      <a:pPr algn="ctr"/>
                      <a:r>
                        <a:rPr lang="en-US" altLang="zh-TW" sz="1400" dirty="0" smtClean="0"/>
                        <a:t>EOF </a:t>
                      </a:r>
                      <a:r>
                        <a:rPr lang="en-US" altLang="zh-TW" sz="1400" baseline="0" dirty="0" smtClean="0"/>
                        <a:t>(P</a:t>
                      </a:r>
                      <a:r>
                        <a:rPr lang="en-US" altLang="zh-TW" sz="1400" baseline="-25000" dirty="0" smtClean="0"/>
                        <a:t>EOF</a:t>
                      </a:r>
                      <a:r>
                        <a:rPr lang="en-US" altLang="zh-TW" sz="1400" baseline="0" dirty="0" smtClean="0"/>
                        <a:t> = 0.1)</a:t>
                      </a:r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In-put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[0.00, 1.00)</a:t>
                      </a:r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[0000,9999)</a:t>
                      </a:r>
                      <a:endParaRPr lang="zh-TW" altLang="en-US" sz="1200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Subdivide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[0.00, 0.40)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[0000,4000)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[0.40, 0.90)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[4000,9000)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[0.90, 1.00)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 [9000,9999)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b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[0.40, 0.90)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[4000,9000)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Subdivide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[0.40, 0.60)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[4000,6000)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[0.60, 0.85)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[6000,8500)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[0.85, 0.90)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[8500,9000)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b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[0.60, 0.85)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[6000,8500)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Output </a:t>
                      </a:r>
                      <a:r>
                        <a:rPr lang="en-US" altLang="zh-TW" sz="1400" b="1" dirty="0" smtClean="0"/>
                        <a:t>1</a:t>
                      </a:r>
                      <a:endParaRPr lang="zh-TW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Expand [1/2,1)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[0.20, 0.70)</a:t>
                      </a:r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[2000,7000)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Subdivide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[0.20, 0.40)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[2000,4000)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[0.40, 0.65)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[4000,6500)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[0.65, 0.70)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[6500,7000)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b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[0.40, 0.65)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[4000,6500)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Follow</a:t>
                      </a:r>
                      <a:endParaRPr lang="zh-TW" alt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912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Expand [1/4,3/4)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[0.30, 0.80)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[3000,8000)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Subdivide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[0.30, 0.50)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[3000,5000)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[0.50, 0.75)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[5000,7500)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[0.75, 0.80) </a:t>
                      </a: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[7500,8000)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EOF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[0.75, 0.80)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[7500,8000)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Output </a:t>
                      </a:r>
                      <a:r>
                        <a:rPr lang="en-US" altLang="zh-TW" sz="1400" b="1" dirty="0" smtClean="0"/>
                        <a:t>1</a:t>
                      </a:r>
                      <a:r>
                        <a:rPr lang="en-US" altLang="zh-TW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Expand [1/2,1)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[0.50, 0.60)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[5000,6000)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Output </a:t>
                      </a:r>
                      <a:r>
                        <a:rPr lang="en-US" altLang="zh-TW" sz="1400" b="1" dirty="0" smtClean="0"/>
                        <a:t>1</a:t>
                      </a:r>
                      <a:endParaRPr lang="zh-TW" altLang="en-US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Expand [1/2,1)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[0.00, 0.20)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[0000,2000)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Output </a:t>
                      </a:r>
                      <a:r>
                        <a:rPr lang="en-US" altLang="zh-TW" sz="1400" b="1" dirty="0" smtClean="0"/>
                        <a:t>0</a:t>
                      </a:r>
                      <a:endParaRPr lang="zh-TW" altLang="en-US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Expand [0,1/2)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[0.00, 0.40)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[0000,4000)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Output </a:t>
                      </a:r>
                      <a:r>
                        <a:rPr lang="en-US" altLang="zh-TW" sz="1400" b="1" dirty="0" smtClean="0"/>
                        <a:t>0</a:t>
                      </a:r>
                      <a:endParaRPr lang="zh-TW" altLang="en-US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Expand [0,1/2)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[0.00, 0.80)</a:t>
                      </a:r>
                      <a:endParaRPr lang="zh-TW" altLang="en-US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[0000,8000)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Output </a:t>
                      </a:r>
                      <a:r>
                        <a:rPr lang="en-US" altLang="zh-TW" sz="1400" b="1" dirty="0" smtClean="0"/>
                        <a:t>0</a:t>
                      </a:r>
                      <a:endParaRPr lang="zh-TW" altLang="en-US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2" name="群組 9"/>
          <p:cNvGrpSpPr/>
          <p:nvPr/>
        </p:nvGrpSpPr>
        <p:grpSpPr>
          <a:xfrm>
            <a:off x="3635896" y="4377298"/>
            <a:ext cx="4392488" cy="1139934"/>
            <a:chOff x="3923928" y="3573016"/>
            <a:chExt cx="3888432" cy="1139934"/>
          </a:xfrm>
        </p:grpSpPr>
        <p:sp>
          <p:nvSpPr>
            <p:cNvPr id="7" name="文字方塊 6"/>
            <p:cNvSpPr txBox="1"/>
            <p:nvPr/>
          </p:nvSpPr>
          <p:spPr>
            <a:xfrm>
              <a:off x="3923928" y="4005064"/>
              <a:ext cx="3888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FF0000"/>
                  </a:solidFill>
                </a:rPr>
                <a:t>[3000+5000*4/10, 3000+5000*9/10)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向上箭號 8"/>
            <p:cNvSpPr/>
            <p:nvPr/>
          </p:nvSpPr>
          <p:spPr>
            <a:xfrm>
              <a:off x="5940152" y="3573016"/>
              <a:ext cx="432048" cy="43204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Drawback of Integer Arithmetic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there is gain, there is also lost.</a:t>
            </a:r>
          </a:p>
          <a:p>
            <a:r>
              <a:rPr lang="en-US" altLang="zh-TW" dirty="0" smtClean="0"/>
              <a:t>Approximation leads to </a:t>
            </a:r>
            <a:r>
              <a:rPr lang="en-US" altLang="zh-TW" dirty="0" smtClean="0">
                <a:solidFill>
                  <a:srgbClr val="FF0000"/>
                </a:solidFill>
              </a:rPr>
              <a:t>longer code length</a:t>
            </a:r>
          </a:p>
          <a:p>
            <a:pPr lvl="1"/>
            <a:r>
              <a:rPr lang="en-US" altLang="zh-TW" dirty="0" smtClean="0"/>
              <a:t>Optimal code length is obtained under</a:t>
            </a:r>
          </a:p>
          <a:p>
            <a:pPr lvl="2"/>
            <a:r>
              <a:rPr lang="en-US" altLang="zh-TW" dirty="0" smtClean="0"/>
              <a:t>accurate probability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323528" y="4437112"/>
          <a:ext cx="8064895" cy="1349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7"/>
                <a:gridCol w="1008113"/>
                <a:gridCol w="1800200"/>
                <a:gridCol w="1800200"/>
                <a:gridCol w="1728192"/>
                <a:gridCol w="576063"/>
              </a:tblGrid>
              <a:tr h="6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Current</a:t>
                      </a:r>
                      <a:r>
                        <a:rPr lang="en-US" altLang="zh-TW" sz="12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rgbClr val="3366FF"/>
                          </a:solidFill>
                        </a:rPr>
                        <a:t>Interval-INT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Action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Subinterval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a</a:t>
                      </a:r>
                      <a:r>
                        <a:rPr lang="en-US" altLang="zh-TW" sz="1200" baseline="0" dirty="0" smtClean="0"/>
                        <a:t>  (</a:t>
                      </a:r>
                      <a:r>
                        <a:rPr lang="en-US" altLang="zh-TW" sz="1200" b="1" baseline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altLang="zh-TW" sz="1200" b="1" baseline="-25000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en-US" altLang="zh-TW" sz="1200" b="1" baseline="0" dirty="0" smtClean="0">
                          <a:solidFill>
                            <a:srgbClr val="00B050"/>
                          </a:solidFill>
                        </a:rPr>
                        <a:t> = 0.88</a:t>
                      </a:r>
                      <a:r>
                        <a:rPr lang="en-US" altLang="zh-TW" sz="1200" baseline="0" dirty="0" smtClean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Subinterval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b </a:t>
                      </a:r>
                      <a:r>
                        <a:rPr lang="en-US" altLang="zh-TW" sz="1200" baseline="0" dirty="0" smtClean="0"/>
                        <a:t>(</a:t>
                      </a:r>
                      <a:r>
                        <a:rPr lang="en-US" altLang="zh-TW" sz="1200" b="1" baseline="0" dirty="0" err="1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altLang="zh-TW" sz="1200" b="1" baseline="-25000" dirty="0" err="1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altLang="zh-TW" sz="1200" b="1" baseline="0" dirty="0" smtClean="0">
                          <a:solidFill>
                            <a:srgbClr val="00B050"/>
                          </a:solidFill>
                        </a:rPr>
                        <a:t> = 0.02</a:t>
                      </a:r>
                      <a:r>
                        <a:rPr lang="en-US" altLang="zh-TW" sz="1200" baseline="0" dirty="0" smtClean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Subinterval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EOF </a:t>
                      </a:r>
                      <a:r>
                        <a:rPr lang="en-US" altLang="zh-TW" sz="1200" baseline="0" dirty="0" smtClean="0"/>
                        <a:t>(P</a:t>
                      </a:r>
                      <a:r>
                        <a:rPr lang="en-US" altLang="zh-TW" sz="1200" baseline="-25000" dirty="0" smtClean="0"/>
                        <a:t>EOF</a:t>
                      </a:r>
                      <a:r>
                        <a:rPr lang="en-US" altLang="zh-TW" sz="1200" baseline="0" dirty="0" smtClean="0"/>
                        <a:t> = 0.1)</a:t>
                      </a:r>
                      <a:endParaRPr lang="zh-TW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Input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[000,999)</a:t>
                      </a:r>
                      <a:endParaRPr lang="zh-TW" altLang="en-US" sz="1200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Subdivide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[000,880)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[880,900)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[900,999)</a:t>
                      </a: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a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</a:t>
                      </a:r>
                      <a:r>
                        <a:rPr kumimoji="0" lang="en-US" altLang="zh-TW" sz="1200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000,880)</a:t>
                      </a:r>
                      <a:endParaRPr kumimoji="0" lang="zh-TW" altLang="en-US" sz="1200" kern="1200" dirty="0" smtClean="0">
                        <a:solidFill>
                          <a:srgbClr val="33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Subdivide</a:t>
                      </a:r>
                      <a:endParaRPr lang="zh-TW" alt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strike="sngStrike" dirty="0" smtClean="0">
                          <a:solidFill>
                            <a:srgbClr val="3366FF"/>
                          </a:solidFill>
                        </a:rPr>
                        <a:t>[000,774.4)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FF0000"/>
                          </a:solidFill>
                        </a:rPr>
                        <a:t>[000,774)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strike="sngStrike" dirty="0" smtClean="0">
                          <a:solidFill>
                            <a:srgbClr val="3366FF"/>
                          </a:solidFill>
                        </a:rPr>
                        <a:t>[774.4,792)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FF0000"/>
                          </a:solidFill>
                        </a:rPr>
                        <a:t>[774,792)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rgbClr val="3366FF"/>
                          </a:solidFill>
                        </a:rPr>
                        <a:t>[792,880)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Fortunately, it’s limited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84296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8667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Event probabilities</a:t>
            </a:r>
            <a:br>
              <a:rPr lang="en-US" altLang="zh-TW" dirty="0" smtClean="0"/>
            </a:br>
            <a:r>
              <a:rPr lang="en-US" altLang="zh-TW" dirty="0" smtClean="0"/>
              <a:t>  -Generalized symbol probabilities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3356992"/>
            <a:ext cx="3610744" cy="2141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Happy Birthday to You </a:t>
            </a:r>
          </a:p>
          <a:p>
            <a:pPr algn="ctr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Happy Birthday to You </a:t>
            </a:r>
          </a:p>
          <a:p>
            <a:pPr algn="ctr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Happy Birthday to You </a:t>
            </a:r>
          </a:p>
          <a:p>
            <a:pPr algn="ctr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Happy Birthday to You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63688" y="206084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TW" sz="2000" dirty="0" smtClean="0">
                <a:solidFill>
                  <a:srgbClr val="C00000"/>
                </a:solidFill>
              </a:rPr>
              <a:t>Step1: </a:t>
            </a:r>
            <a:r>
              <a:rPr lang="en-US" altLang="zh-TW" sz="2000" dirty="0" smtClean="0">
                <a:solidFill>
                  <a:srgbClr val="C00000"/>
                </a:solidFill>
              </a:rPr>
              <a:t>Apply </a:t>
            </a:r>
            <a:r>
              <a:rPr lang="en-US" altLang="zh-TW" sz="2000" dirty="0" smtClean="0">
                <a:solidFill>
                  <a:srgbClr val="C00000"/>
                </a:solidFill>
              </a:rPr>
              <a:t>other methods to recognize events </a:t>
            </a:r>
          </a:p>
          <a:p>
            <a:pPr marL="342900" indent="-342900"/>
            <a:r>
              <a:rPr lang="en-US" altLang="zh-TW" sz="2000" dirty="0" smtClean="0">
                <a:solidFill>
                  <a:srgbClr val="C00000"/>
                </a:solidFill>
              </a:rPr>
              <a:t>Step2: Collect probabilities of events</a:t>
            </a:r>
          </a:p>
          <a:p>
            <a:pPr marL="342900" indent="-342900"/>
            <a:r>
              <a:rPr lang="en-US" altLang="zh-TW" sz="2000" dirty="0" smtClean="0">
                <a:solidFill>
                  <a:srgbClr val="C00000"/>
                </a:solidFill>
              </a:rPr>
              <a:t>Step3: Use arithmetic coding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[Advanced] Adaptive Model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033264" y="1935480"/>
            <a:ext cx="7211144" cy="4389120"/>
          </a:xfrm>
        </p:spPr>
        <p:txBody>
          <a:bodyPr/>
          <a:lstStyle/>
          <a:p>
            <a:r>
              <a:rPr lang="en-US" altLang="zh-TW" dirty="0" smtClean="0"/>
              <a:t>Take advantage of locality</a:t>
            </a:r>
          </a:p>
        </p:txBody>
      </p:sp>
      <p:grpSp>
        <p:nvGrpSpPr>
          <p:cNvPr id="3" name="群組 14"/>
          <p:cNvGrpSpPr/>
          <p:nvPr/>
        </p:nvGrpSpPr>
        <p:grpSpPr>
          <a:xfrm>
            <a:off x="1403648" y="3160957"/>
            <a:ext cx="5976664" cy="2788323"/>
            <a:chOff x="1259632" y="3232965"/>
            <a:chExt cx="5688632" cy="2788323"/>
          </a:xfrm>
        </p:grpSpPr>
        <p:sp>
          <p:nvSpPr>
            <p:cNvPr id="9" name="書卷 (垂直) 8"/>
            <p:cNvSpPr/>
            <p:nvPr/>
          </p:nvSpPr>
          <p:spPr>
            <a:xfrm>
              <a:off x="3203384" y="3232965"/>
              <a:ext cx="1872672" cy="2788323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bbbbaabbb</a:t>
              </a:r>
              <a:endParaRPr lang="en-US" altLang="zh-TW" dirty="0" smtClean="0"/>
            </a:p>
            <a:p>
              <a:pPr algn="ctr"/>
              <a:r>
                <a:rPr lang="en-US" altLang="zh-TW" dirty="0" err="1" smtClean="0"/>
                <a:t>bbbbaabbc</a:t>
              </a:r>
              <a:endParaRPr lang="en-US" altLang="zh-TW" dirty="0" smtClean="0"/>
            </a:p>
            <a:p>
              <a:pPr algn="ctr"/>
              <a:endParaRPr lang="en-US" altLang="zh-TW" dirty="0" smtClean="0"/>
            </a:p>
            <a:p>
              <a:pPr algn="ctr"/>
              <a:r>
                <a:rPr lang="en-US" altLang="zh-TW" dirty="0" err="1" smtClean="0"/>
                <a:t>aaaaaabbaa</a:t>
              </a:r>
              <a:endParaRPr lang="en-US" altLang="zh-TW" dirty="0" smtClean="0"/>
            </a:p>
            <a:p>
              <a:pPr algn="ctr"/>
              <a:r>
                <a:rPr lang="en-US" altLang="zh-TW" dirty="0" err="1" smtClean="0"/>
                <a:t>aaaaaabbac</a:t>
              </a:r>
              <a:endParaRPr lang="en-US" altLang="zh-TW" dirty="0" smtClean="0"/>
            </a:p>
            <a:p>
              <a:pPr algn="ctr"/>
              <a:endParaRPr lang="en-US" altLang="zh-TW" dirty="0" smtClean="0"/>
            </a:p>
            <a:p>
              <a:pPr algn="ctr"/>
              <a:r>
                <a:rPr lang="en-US" altLang="zh-TW" dirty="0" err="1" smtClean="0"/>
                <a:t>bbbbaabbb</a:t>
              </a:r>
              <a:endParaRPr lang="en-US" altLang="zh-TW" dirty="0" smtClean="0"/>
            </a:p>
            <a:p>
              <a:pPr algn="ctr"/>
              <a:r>
                <a:rPr lang="en-US" altLang="zh-TW" dirty="0" err="1" smtClean="0"/>
                <a:t>bbbbaabbc</a:t>
              </a:r>
              <a:endParaRPr lang="en-US" altLang="zh-TW" dirty="0" smtClean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220072" y="450912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a:0  b:10  c:11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220072" y="371703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b:0  a:10  c:11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292080" y="530120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b:0  a:10  c:11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259632" y="450912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b:0  a:10  c:11</a:t>
              </a:r>
            </a:p>
          </p:txBody>
        </p:sp>
        <p:sp>
          <p:nvSpPr>
            <p:cNvPr id="11" name="左大括弧 10"/>
            <p:cNvSpPr/>
            <p:nvPr/>
          </p:nvSpPr>
          <p:spPr>
            <a:xfrm>
              <a:off x="2771800" y="3429000"/>
              <a:ext cx="432048" cy="2592288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右大括弧 11"/>
            <p:cNvSpPr/>
            <p:nvPr/>
          </p:nvSpPr>
          <p:spPr>
            <a:xfrm>
              <a:off x="5004048" y="3645024"/>
              <a:ext cx="144016" cy="50405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右大括弧 12"/>
            <p:cNvSpPr/>
            <p:nvPr/>
          </p:nvSpPr>
          <p:spPr>
            <a:xfrm>
              <a:off x="5076056" y="4437112"/>
              <a:ext cx="144016" cy="50405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右大括弧 13"/>
            <p:cNvSpPr/>
            <p:nvPr/>
          </p:nvSpPr>
          <p:spPr>
            <a:xfrm>
              <a:off x="5076056" y="5229200"/>
              <a:ext cx="144016" cy="50405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[Advanced] Scaling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Maintain symbol counts is a problem</a:t>
            </a:r>
          </a:p>
          <a:p>
            <a:pPr lvl="1"/>
            <a:r>
              <a:rPr lang="en-US" altLang="zh-TW" dirty="0" smtClean="0"/>
              <a:t>It can be arbitrarily large</a:t>
            </a:r>
          </a:p>
          <a:p>
            <a:r>
              <a:rPr lang="en-US" altLang="zh-TW" dirty="0" smtClean="0"/>
              <a:t>By periodically reduce all symbol’s counts by the same factor, we can keep the relative frequencies approximately the same as usual.</a:t>
            </a:r>
            <a:endParaRPr lang="zh-TW" altLang="en-US" dirty="0"/>
          </a:p>
        </p:txBody>
      </p:sp>
      <p:grpSp>
        <p:nvGrpSpPr>
          <p:cNvPr id="4" name="群組 6"/>
          <p:cNvGrpSpPr/>
          <p:nvPr/>
        </p:nvGrpSpPr>
        <p:grpSpPr>
          <a:xfrm>
            <a:off x="3131840" y="4797152"/>
            <a:ext cx="1512168" cy="1412797"/>
            <a:chOff x="1475656" y="4725144"/>
            <a:chExt cx="1728192" cy="1916853"/>
          </a:xfrm>
        </p:grpSpPr>
        <p:pic>
          <p:nvPicPr>
            <p:cNvPr id="7170" name="Picture 2" descr="Taiwan-1M-Yu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4725144"/>
              <a:ext cx="792088" cy="1916853"/>
            </a:xfrm>
            <a:prstGeom prst="rect">
              <a:avLst/>
            </a:prstGeom>
            <a:noFill/>
          </p:spPr>
        </p:pic>
        <p:pic>
          <p:nvPicPr>
            <p:cNvPr id="5" name="Picture 2" descr="Taiwan-1M-Yu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4725144"/>
              <a:ext cx="792088" cy="1916853"/>
            </a:xfrm>
            <a:prstGeom prst="rect">
              <a:avLst/>
            </a:prstGeom>
            <a:noFill/>
          </p:spPr>
        </p:pic>
      </p:grpSp>
      <p:pic>
        <p:nvPicPr>
          <p:cNvPr id="7174" name="Picture 6" descr="File:50 3zz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9794" b="-673"/>
          <a:stretch>
            <a:fillRect/>
          </a:stretch>
        </p:blipFill>
        <p:spPr bwMode="auto">
          <a:xfrm>
            <a:off x="5200465" y="5085184"/>
            <a:ext cx="955711" cy="958190"/>
          </a:xfrm>
          <a:prstGeom prst="rect">
            <a:avLst/>
          </a:prstGeom>
          <a:noFill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[Advanced] High Order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7931224" cy="4389120"/>
          </a:xfrm>
        </p:spPr>
        <p:txBody>
          <a:bodyPr/>
          <a:lstStyle/>
          <a:p>
            <a:r>
              <a:rPr lang="en-US" altLang="zh-TW" dirty="0" smtClean="0"/>
              <a:t>P(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 &gt; P(</a:t>
            </a:r>
            <a:r>
              <a:rPr lang="zh-TW" altLang="en-US" dirty="0" smtClean="0"/>
              <a:t>萄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P(</a:t>
            </a:r>
            <a:r>
              <a:rPr lang="zh-TW" altLang="en-US" dirty="0" smtClean="0"/>
              <a:t>萄</a:t>
            </a:r>
            <a:r>
              <a:rPr lang="en-US" altLang="zh-TW" dirty="0" smtClean="0"/>
              <a:t>|last word = </a:t>
            </a:r>
            <a:r>
              <a:rPr lang="zh-TW" altLang="en-US" dirty="0" smtClean="0"/>
              <a:t>葡</a:t>
            </a:r>
            <a:r>
              <a:rPr lang="en-US" altLang="zh-TW" dirty="0" smtClean="0"/>
              <a:t>) is almost 100%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6105" t="34300" r="19868" b="27805"/>
          <a:stretch>
            <a:fillRect/>
          </a:stretch>
        </p:blipFill>
        <p:spPr bwMode="auto">
          <a:xfrm>
            <a:off x="1187624" y="3157572"/>
            <a:ext cx="7401798" cy="33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Reduced-precision</a:t>
            </a:r>
            <a:br>
              <a:rPr lang="en-US" altLang="zh-TW" dirty="0" smtClean="0"/>
            </a:br>
            <a:r>
              <a:rPr lang="en-US" altLang="zh-TW" sz="2400" dirty="0" smtClean="0"/>
              <a:t>ARITHMETIC CODING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3-1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800F-725A-444B-BB33-A7F8413BCBA5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 smtClean="0"/>
              <a:t>Reduced-Precision Arithmetic Coding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Arithmetic operations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table lookups</a:t>
            </a:r>
          </a:p>
          <a:p>
            <a:r>
              <a:rPr lang="en-US" altLang="zh-TW" dirty="0" smtClean="0"/>
              <a:t>Reduce the number of possible states</a:t>
            </a:r>
          </a:p>
          <a:p>
            <a:pPr lvl="1"/>
            <a:r>
              <a:rPr lang="en-US" altLang="zh-TW" dirty="0" smtClean="0"/>
              <a:t>Reduce N in</a:t>
            </a:r>
            <a:r>
              <a:rPr lang="zh-TW" altLang="en-US" dirty="0" smtClean="0"/>
              <a:t> </a:t>
            </a:r>
            <a:r>
              <a:rPr lang="en-US" altLang="zh-TW" dirty="0" smtClean="0"/>
              <a:t>[0,N) </a:t>
            </a:r>
          </a:p>
          <a:p>
            <a:pPr lvl="1"/>
            <a:r>
              <a:rPr lang="en-US" altLang="zh-TW" dirty="0" smtClean="0"/>
              <a:t>N must be even; 4-multiple is preferred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Still completely reversible</a:t>
            </a:r>
          </a:p>
          <a:p>
            <a:r>
              <a:rPr lang="en-US" altLang="zh-TW" dirty="0" smtClean="0"/>
              <a:t>Decoder makes the same assignment</a:t>
            </a:r>
          </a:p>
          <a:p>
            <a:r>
              <a:rPr lang="en-US" altLang="zh-TW" dirty="0" smtClean="0"/>
              <a:t>Only the average code length is reduced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Section  2 : Tutorial </a:t>
            </a:r>
            <a:r>
              <a:rPr lang="en-US" altLang="zh-TW" dirty="0" smtClean="0"/>
              <a:t>on </a:t>
            </a:r>
            <a:r>
              <a:rPr lang="en-US" altLang="zh-TW" smtClean="0"/>
              <a:t>Arithmetic coding</a:t>
            </a:r>
          </a:p>
          <a:p>
            <a:pPr lvl="1"/>
            <a:r>
              <a:rPr lang="en-US" altLang="zh-TW" smtClean="0"/>
              <a:t>Basic algorithm</a:t>
            </a:r>
          </a:p>
          <a:p>
            <a:pPr lvl="1"/>
            <a:r>
              <a:rPr lang="en-US" altLang="zh-TW" smtClean="0"/>
              <a:t>Dynamic Interval expansion</a:t>
            </a:r>
          </a:p>
          <a:p>
            <a:pPr lvl="1"/>
            <a:r>
              <a:rPr lang="en-US" altLang="zh-TW" smtClean="0"/>
              <a:t>Integer arithmetic coding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Section  3</a:t>
            </a:r>
          </a:p>
          <a:p>
            <a:pPr lvl="1"/>
            <a:r>
              <a:rPr lang="en-US" altLang="zh-TW" dirty="0" smtClean="0"/>
              <a:t>Improving the speed of Arithmetic coding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Definitions and Assumptions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Definitions</a:t>
            </a:r>
          </a:p>
          <a:p>
            <a:pPr lvl="1"/>
            <a:r>
              <a:rPr lang="en-US" altLang="zh-TW" dirty="0" smtClean="0"/>
              <a:t>Follow: follow-on case </a:t>
            </a:r>
          </a:p>
          <a:p>
            <a:pPr lvl="2"/>
            <a:r>
              <a:rPr lang="en-US" altLang="zh-TW" dirty="0" smtClean="0"/>
              <a:t>Process is described in Dynamic Interval expansion</a:t>
            </a:r>
          </a:p>
          <a:p>
            <a:pPr lvl="1"/>
            <a:r>
              <a:rPr lang="zh-TW" altLang="zh-TW" dirty="0" smtClean="0"/>
              <a:t>α</a:t>
            </a:r>
            <a:r>
              <a:rPr lang="en-US" altLang="zh-TW" dirty="0" smtClean="0"/>
              <a:t> : Cutoff probability between 1/2 and 3/4</a:t>
            </a:r>
          </a:p>
          <a:p>
            <a:pPr lvl="2"/>
            <a:r>
              <a:rPr lang="en-US" altLang="zh-TW" dirty="0" smtClean="0"/>
              <a:t>Excess code length is not very sensitive to</a:t>
            </a:r>
            <a:r>
              <a:rPr lang="zh-TW" altLang="en-US" dirty="0" smtClean="0"/>
              <a:t> </a:t>
            </a:r>
            <a:r>
              <a:rPr lang="zh-TW" altLang="zh-TW" dirty="0" smtClean="0"/>
              <a:t>α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“-”: no output</a:t>
            </a:r>
          </a:p>
          <a:p>
            <a:r>
              <a:rPr lang="en-US" altLang="zh-TW" dirty="0" smtClean="0"/>
              <a:t>Assumptions</a:t>
            </a:r>
          </a:p>
          <a:p>
            <a:pPr lvl="1"/>
            <a:r>
              <a:rPr lang="en-US" altLang="zh-TW" dirty="0" err="1" smtClean="0"/>
              <a:t>Prob</a:t>
            </a:r>
            <a:r>
              <a:rPr lang="en-US" altLang="zh-TW" dirty="0" smtClean="0"/>
              <a:t>{0} is uniformly distributed on (0,1)</a:t>
            </a:r>
          </a:p>
          <a:p>
            <a:pPr lvl="1"/>
            <a:r>
              <a:rPr lang="en-US" altLang="zh-TW" dirty="0" smtClean="0"/>
              <a:t>Input of 0 and 1 are equally likely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Simplest Non-Trivial Coder (N=4)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849" y="3140968"/>
            <a:ext cx="6886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8511446" cy="23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Eliminate the need of “follow”</a:t>
            </a:r>
            <a:endParaRPr lang="zh-TW" altLang="en-US" dirty="0"/>
          </a:p>
        </p:txBody>
      </p:sp>
      <p:grpSp>
        <p:nvGrpSpPr>
          <p:cNvPr id="4" name="群組 18"/>
          <p:cNvGrpSpPr/>
          <p:nvPr/>
        </p:nvGrpSpPr>
        <p:grpSpPr>
          <a:xfrm>
            <a:off x="1475656" y="3068960"/>
            <a:ext cx="6867525" cy="3200400"/>
            <a:chOff x="539552" y="2564904"/>
            <a:chExt cx="6867525" cy="3200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564904"/>
              <a:ext cx="6867525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3275856" y="4365104"/>
              <a:ext cx="360040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436096" y="5301208"/>
              <a:ext cx="360040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436096" y="4365104"/>
              <a:ext cx="360040" cy="28803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75856" y="5301208"/>
              <a:ext cx="360040" cy="28803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13"/>
          <p:cNvGrpSpPr/>
          <p:nvPr/>
        </p:nvGrpSpPr>
        <p:grpSpPr>
          <a:xfrm>
            <a:off x="8460432" y="4149080"/>
            <a:ext cx="648072" cy="578047"/>
            <a:chOff x="7596336" y="3590197"/>
            <a:chExt cx="648072" cy="578047"/>
          </a:xfrm>
        </p:grpSpPr>
        <p:sp>
          <p:nvSpPr>
            <p:cNvPr id="12" name="矩形圖說文字 11"/>
            <p:cNvSpPr/>
            <p:nvPr/>
          </p:nvSpPr>
          <p:spPr>
            <a:xfrm>
              <a:off x="7596336" y="3590197"/>
              <a:ext cx="576064" cy="558883"/>
            </a:xfrm>
            <a:prstGeom prst="wedgeRectCallout">
              <a:avLst>
                <a:gd name="adj1" fmla="val -332457"/>
                <a:gd name="adj2" fmla="val 108122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668344" y="364502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0-</a:t>
              </a:r>
              <a:endParaRPr lang="zh-TW" altLang="en-US" sz="2800" dirty="0"/>
            </a:p>
          </p:txBody>
        </p:sp>
      </p:grpSp>
      <p:grpSp>
        <p:nvGrpSpPr>
          <p:cNvPr id="8" name="群組 17"/>
          <p:cNvGrpSpPr/>
          <p:nvPr/>
        </p:nvGrpSpPr>
        <p:grpSpPr>
          <a:xfrm>
            <a:off x="1043608" y="5877272"/>
            <a:ext cx="576064" cy="558883"/>
            <a:chOff x="1259632" y="6309320"/>
            <a:chExt cx="576064" cy="558883"/>
          </a:xfrm>
        </p:grpSpPr>
        <p:sp>
          <p:nvSpPr>
            <p:cNvPr id="16" name="矩形圖說文字 15"/>
            <p:cNvSpPr/>
            <p:nvPr/>
          </p:nvSpPr>
          <p:spPr>
            <a:xfrm>
              <a:off x="1259632" y="6309320"/>
              <a:ext cx="576064" cy="558883"/>
            </a:xfrm>
            <a:prstGeom prst="wedgeRectCallout">
              <a:avLst>
                <a:gd name="adj1" fmla="val 487660"/>
                <a:gd name="adj2" fmla="val -3813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259632" y="630932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1</a:t>
              </a:r>
              <a:r>
                <a:rPr lang="en-US" altLang="zh-TW" sz="2800" dirty="0" smtClean="0"/>
                <a:t>-</a:t>
              </a:r>
              <a:endParaRPr lang="zh-TW" altLang="en-US" sz="2800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028971" y="1196752"/>
            <a:ext cx="8439573" cy="2232000"/>
            <a:chOff x="1100979" y="908720"/>
            <a:chExt cx="8439573" cy="2232000"/>
          </a:xfrm>
        </p:grpSpPr>
        <p:sp>
          <p:nvSpPr>
            <p:cNvPr id="21" name="矩形 20"/>
            <p:cNvSpPr/>
            <p:nvPr/>
          </p:nvSpPr>
          <p:spPr>
            <a:xfrm>
              <a:off x="2555776" y="2708920"/>
              <a:ext cx="288032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604448" y="2708920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0979" y="908720"/>
              <a:ext cx="8439573" cy="22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More/Less Probable Symbol 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000" dirty="0" smtClean="0"/>
              <a:t>More/Less Probable Symbol (MPS/LPS): 1/0</a:t>
            </a:r>
          </a:p>
          <a:p>
            <a:r>
              <a:rPr lang="en-US" altLang="zh-TW" sz="3000" dirty="0" smtClean="0"/>
              <a:t>Consider </a:t>
            </a:r>
            <a:r>
              <a:rPr lang="en-US" altLang="zh-TW" sz="3000" dirty="0" err="1" smtClean="0"/>
              <a:t>Prob</a:t>
            </a:r>
            <a:r>
              <a:rPr lang="en-US" altLang="zh-TW" sz="3000" dirty="0" smtClean="0"/>
              <a:t>{MPS} in [1/2, 1) only</a:t>
            </a:r>
          </a:p>
          <a:p>
            <a:r>
              <a:rPr lang="en-US" altLang="zh-TW" sz="3000" dirty="0" smtClean="0"/>
              <a:t>Combine transitions and eliminate states</a:t>
            </a:r>
          </a:p>
          <a:p>
            <a:endParaRPr lang="zh-TW" altLang="en-US" dirty="0"/>
          </a:p>
        </p:txBody>
      </p:sp>
      <p:grpSp>
        <p:nvGrpSpPr>
          <p:cNvPr id="4" name="群組 6"/>
          <p:cNvGrpSpPr/>
          <p:nvPr/>
        </p:nvGrpSpPr>
        <p:grpSpPr>
          <a:xfrm>
            <a:off x="1672158" y="4451945"/>
            <a:ext cx="6572250" cy="1857375"/>
            <a:chOff x="827584" y="4077072"/>
            <a:chExt cx="6572250" cy="18573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4077072"/>
              <a:ext cx="657225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1763688" y="4869160"/>
              <a:ext cx="360040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763688" y="5589240"/>
              <a:ext cx="36004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t="3846" r="8206"/>
          <a:stretch>
            <a:fillRect/>
          </a:stretch>
        </p:blipFill>
        <p:spPr bwMode="auto">
          <a:xfrm>
            <a:off x="827584" y="2924944"/>
            <a:ext cx="81369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304239"/>
              </p:ext>
            </p:extLst>
          </p:nvPr>
        </p:nvGraphicFramePr>
        <p:xfrm>
          <a:off x="323529" y="764704"/>
          <a:ext cx="8424934" cy="57496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3116"/>
                <a:gridCol w="1278783"/>
                <a:gridCol w="1354006"/>
                <a:gridCol w="1730119"/>
                <a:gridCol w="1354006"/>
                <a:gridCol w="1654904"/>
              </a:tblGrid>
              <a:tr h="109452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LPS input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MPS input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45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Next state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Next state</a:t>
                      </a:r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0945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[0, 4)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½≤p≤</a:t>
                      </a:r>
                      <a:r>
                        <a:rPr lang="el-GR" sz="2800" dirty="0" smtClean="0"/>
                        <a:t>α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[0, 4)</a:t>
                      </a:r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[0, 4)</a:t>
                      </a:r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9452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α</a:t>
                      </a:r>
                      <a:r>
                        <a:rPr lang="en-US" sz="2800" dirty="0" smtClean="0"/>
                        <a:t>&lt;p&lt;1</a:t>
                      </a:r>
                    </a:p>
                    <a:p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00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[0, 4)</a:t>
                      </a:r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[1, 4)</a:t>
                      </a:r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945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[1, 4)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01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[0, 4)</a:t>
                      </a:r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[0, 4)</a:t>
                      </a:r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7504" y="2996952"/>
            <a:ext cx="88569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31792"/>
              </p:ext>
            </p:extLst>
          </p:nvPr>
        </p:nvGraphicFramePr>
        <p:xfrm>
          <a:off x="323529" y="800708"/>
          <a:ext cx="8424934" cy="54726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3562"/>
                <a:gridCol w="1654897"/>
                <a:gridCol w="1955789"/>
                <a:gridCol w="1579673"/>
                <a:gridCol w="2031013"/>
              </a:tblGrid>
              <a:tr h="13681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State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LPS input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MPS input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681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Next state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Next state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[0, 4)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00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4)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[1, 4)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[1, 4)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4)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4)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手繪多邊形 8"/>
          <p:cNvSpPr/>
          <p:nvPr/>
        </p:nvSpPr>
        <p:spPr>
          <a:xfrm>
            <a:off x="1274164" y="3897443"/>
            <a:ext cx="1678898" cy="1049311"/>
          </a:xfrm>
          <a:custGeom>
            <a:avLst/>
            <a:gdLst>
              <a:gd name="connsiteX0" fmla="*/ 989351 w 1678898"/>
              <a:gd name="connsiteY0" fmla="*/ 794478 h 1049311"/>
              <a:gd name="connsiteX1" fmla="*/ 869429 w 1678898"/>
              <a:gd name="connsiteY1" fmla="*/ 854439 h 1049311"/>
              <a:gd name="connsiteX2" fmla="*/ 794479 w 1678898"/>
              <a:gd name="connsiteY2" fmla="*/ 884419 h 1049311"/>
              <a:gd name="connsiteX3" fmla="*/ 674557 w 1678898"/>
              <a:gd name="connsiteY3" fmla="*/ 899409 h 1049311"/>
              <a:gd name="connsiteX4" fmla="*/ 569626 w 1678898"/>
              <a:gd name="connsiteY4" fmla="*/ 914400 h 1049311"/>
              <a:gd name="connsiteX5" fmla="*/ 314793 w 1678898"/>
              <a:gd name="connsiteY5" fmla="*/ 899409 h 1049311"/>
              <a:gd name="connsiteX6" fmla="*/ 224852 w 1678898"/>
              <a:gd name="connsiteY6" fmla="*/ 869429 h 1049311"/>
              <a:gd name="connsiteX7" fmla="*/ 179882 w 1678898"/>
              <a:gd name="connsiteY7" fmla="*/ 839449 h 1049311"/>
              <a:gd name="connsiteX8" fmla="*/ 149902 w 1678898"/>
              <a:gd name="connsiteY8" fmla="*/ 809468 h 1049311"/>
              <a:gd name="connsiteX9" fmla="*/ 104931 w 1678898"/>
              <a:gd name="connsiteY9" fmla="*/ 794478 h 1049311"/>
              <a:gd name="connsiteX10" fmla="*/ 29980 w 1678898"/>
              <a:gd name="connsiteY10" fmla="*/ 734518 h 1049311"/>
              <a:gd name="connsiteX11" fmla="*/ 0 w 1678898"/>
              <a:gd name="connsiteY11" fmla="*/ 644577 h 1049311"/>
              <a:gd name="connsiteX12" fmla="*/ 14990 w 1678898"/>
              <a:gd name="connsiteY12" fmla="*/ 389744 h 1049311"/>
              <a:gd name="connsiteX13" fmla="*/ 44970 w 1678898"/>
              <a:gd name="connsiteY13" fmla="*/ 344773 h 1049311"/>
              <a:gd name="connsiteX14" fmla="*/ 119921 w 1678898"/>
              <a:gd name="connsiteY14" fmla="*/ 269823 h 1049311"/>
              <a:gd name="connsiteX15" fmla="*/ 149902 w 1678898"/>
              <a:gd name="connsiteY15" fmla="*/ 239842 h 1049311"/>
              <a:gd name="connsiteX16" fmla="*/ 239843 w 1678898"/>
              <a:gd name="connsiteY16" fmla="*/ 209862 h 1049311"/>
              <a:gd name="connsiteX17" fmla="*/ 344774 w 1678898"/>
              <a:gd name="connsiteY17" fmla="*/ 164891 h 1049311"/>
              <a:gd name="connsiteX18" fmla="*/ 404734 w 1678898"/>
              <a:gd name="connsiteY18" fmla="*/ 134911 h 1049311"/>
              <a:gd name="connsiteX19" fmla="*/ 509666 w 1678898"/>
              <a:gd name="connsiteY19" fmla="*/ 104931 h 1049311"/>
              <a:gd name="connsiteX20" fmla="*/ 599606 w 1678898"/>
              <a:gd name="connsiteY20" fmla="*/ 74950 h 1049311"/>
              <a:gd name="connsiteX21" fmla="*/ 749508 w 1678898"/>
              <a:gd name="connsiteY21" fmla="*/ 29980 h 1049311"/>
              <a:gd name="connsiteX22" fmla="*/ 989351 w 1678898"/>
              <a:gd name="connsiteY22" fmla="*/ 0 h 1049311"/>
              <a:gd name="connsiteX23" fmla="*/ 1469036 w 1678898"/>
              <a:gd name="connsiteY23" fmla="*/ 14990 h 1049311"/>
              <a:gd name="connsiteX24" fmla="*/ 1514006 w 1678898"/>
              <a:gd name="connsiteY24" fmla="*/ 29980 h 1049311"/>
              <a:gd name="connsiteX25" fmla="*/ 1573967 w 1678898"/>
              <a:gd name="connsiteY25" fmla="*/ 89941 h 1049311"/>
              <a:gd name="connsiteX26" fmla="*/ 1618938 w 1678898"/>
              <a:gd name="connsiteY26" fmla="*/ 119921 h 1049311"/>
              <a:gd name="connsiteX27" fmla="*/ 1633928 w 1678898"/>
              <a:gd name="connsiteY27" fmla="*/ 164891 h 1049311"/>
              <a:gd name="connsiteX28" fmla="*/ 1663908 w 1678898"/>
              <a:gd name="connsiteY28" fmla="*/ 194872 h 1049311"/>
              <a:gd name="connsiteX29" fmla="*/ 1678898 w 1678898"/>
              <a:gd name="connsiteY29" fmla="*/ 299803 h 1049311"/>
              <a:gd name="connsiteX30" fmla="*/ 1663908 w 1678898"/>
              <a:gd name="connsiteY30" fmla="*/ 509665 h 1049311"/>
              <a:gd name="connsiteX31" fmla="*/ 1603947 w 1678898"/>
              <a:gd name="connsiteY31" fmla="*/ 569626 h 1049311"/>
              <a:gd name="connsiteX32" fmla="*/ 1588957 w 1678898"/>
              <a:gd name="connsiteY32" fmla="*/ 614596 h 1049311"/>
              <a:gd name="connsiteX33" fmla="*/ 1469036 w 1678898"/>
              <a:gd name="connsiteY33" fmla="*/ 704537 h 1049311"/>
              <a:gd name="connsiteX34" fmla="*/ 1379095 w 1678898"/>
              <a:gd name="connsiteY34" fmla="*/ 749508 h 1049311"/>
              <a:gd name="connsiteX35" fmla="*/ 1289154 w 1678898"/>
              <a:gd name="connsiteY35" fmla="*/ 809468 h 1049311"/>
              <a:gd name="connsiteX36" fmla="*/ 1244184 w 1678898"/>
              <a:gd name="connsiteY36" fmla="*/ 824459 h 1049311"/>
              <a:gd name="connsiteX37" fmla="*/ 1154243 w 1678898"/>
              <a:gd name="connsiteY37" fmla="*/ 884419 h 1049311"/>
              <a:gd name="connsiteX38" fmla="*/ 1019331 w 1678898"/>
              <a:gd name="connsiteY38" fmla="*/ 914400 h 1049311"/>
              <a:gd name="connsiteX39" fmla="*/ 929390 w 1678898"/>
              <a:gd name="connsiteY39" fmla="*/ 944380 h 1049311"/>
              <a:gd name="connsiteX40" fmla="*/ 779488 w 1678898"/>
              <a:gd name="connsiteY40" fmla="*/ 989350 h 1049311"/>
              <a:gd name="connsiteX41" fmla="*/ 734518 w 1678898"/>
              <a:gd name="connsiteY41" fmla="*/ 1034321 h 1049311"/>
              <a:gd name="connsiteX42" fmla="*/ 659567 w 1678898"/>
              <a:gd name="connsiteY42" fmla="*/ 1049311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78898" h="1049311">
                <a:moveTo>
                  <a:pt x="989351" y="794478"/>
                </a:moveTo>
                <a:cubicBezTo>
                  <a:pt x="876055" y="862456"/>
                  <a:pt x="955488" y="822167"/>
                  <a:pt x="869429" y="854439"/>
                </a:cubicBezTo>
                <a:cubicBezTo>
                  <a:pt x="844234" y="863887"/>
                  <a:pt x="820698" y="878369"/>
                  <a:pt x="794479" y="884419"/>
                </a:cubicBezTo>
                <a:cubicBezTo>
                  <a:pt x="755226" y="893477"/>
                  <a:pt x="714489" y="894085"/>
                  <a:pt x="674557" y="899409"/>
                </a:cubicBezTo>
                <a:lnTo>
                  <a:pt x="569626" y="914400"/>
                </a:lnTo>
                <a:cubicBezTo>
                  <a:pt x="484682" y="909403"/>
                  <a:pt x="399169" y="910415"/>
                  <a:pt x="314793" y="899409"/>
                </a:cubicBezTo>
                <a:cubicBezTo>
                  <a:pt x="283456" y="895322"/>
                  <a:pt x="224852" y="869429"/>
                  <a:pt x="224852" y="869429"/>
                </a:cubicBezTo>
                <a:cubicBezTo>
                  <a:pt x="209862" y="859436"/>
                  <a:pt x="193950" y="850703"/>
                  <a:pt x="179882" y="839449"/>
                </a:cubicBezTo>
                <a:cubicBezTo>
                  <a:pt x="168846" y="830620"/>
                  <a:pt x="162021" y="816739"/>
                  <a:pt x="149902" y="809468"/>
                </a:cubicBezTo>
                <a:cubicBezTo>
                  <a:pt x="136353" y="801338"/>
                  <a:pt x="119921" y="799475"/>
                  <a:pt x="104931" y="794478"/>
                </a:cubicBezTo>
                <a:cubicBezTo>
                  <a:pt x="89046" y="783888"/>
                  <a:pt x="40659" y="755876"/>
                  <a:pt x="29980" y="734518"/>
                </a:cubicBezTo>
                <a:cubicBezTo>
                  <a:pt x="15847" y="706252"/>
                  <a:pt x="0" y="644577"/>
                  <a:pt x="0" y="644577"/>
                </a:cubicBezTo>
                <a:cubicBezTo>
                  <a:pt x="4997" y="559633"/>
                  <a:pt x="2368" y="473894"/>
                  <a:pt x="14990" y="389744"/>
                </a:cubicBezTo>
                <a:cubicBezTo>
                  <a:pt x="17662" y="371927"/>
                  <a:pt x="33106" y="358331"/>
                  <a:pt x="44970" y="344773"/>
                </a:cubicBezTo>
                <a:cubicBezTo>
                  <a:pt x="68236" y="318183"/>
                  <a:pt x="94937" y="294806"/>
                  <a:pt x="119921" y="269823"/>
                </a:cubicBezTo>
                <a:cubicBezTo>
                  <a:pt x="129915" y="259829"/>
                  <a:pt x="136494" y="244311"/>
                  <a:pt x="149902" y="239842"/>
                </a:cubicBezTo>
                <a:cubicBezTo>
                  <a:pt x="179882" y="229849"/>
                  <a:pt x="211577" y="223995"/>
                  <a:pt x="239843" y="209862"/>
                </a:cubicBezTo>
                <a:cubicBezTo>
                  <a:pt x="438701" y="110433"/>
                  <a:pt x="190379" y="231061"/>
                  <a:pt x="344774" y="164891"/>
                </a:cubicBezTo>
                <a:cubicBezTo>
                  <a:pt x="365313" y="156088"/>
                  <a:pt x="384195" y="143713"/>
                  <a:pt x="404734" y="134911"/>
                </a:cubicBezTo>
                <a:cubicBezTo>
                  <a:pt x="443917" y="118118"/>
                  <a:pt x="467405" y="117610"/>
                  <a:pt x="509666" y="104931"/>
                </a:cubicBezTo>
                <a:cubicBezTo>
                  <a:pt x="539935" y="95850"/>
                  <a:pt x="569626" y="84943"/>
                  <a:pt x="599606" y="74950"/>
                </a:cubicBezTo>
                <a:cubicBezTo>
                  <a:pt x="651126" y="57776"/>
                  <a:pt x="693753" y="42846"/>
                  <a:pt x="749508" y="29980"/>
                </a:cubicBezTo>
                <a:cubicBezTo>
                  <a:pt x="820613" y="13571"/>
                  <a:pt x="922166" y="6718"/>
                  <a:pt x="989351" y="0"/>
                </a:cubicBezTo>
                <a:cubicBezTo>
                  <a:pt x="1149246" y="4997"/>
                  <a:pt x="1309323" y="5864"/>
                  <a:pt x="1469036" y="14990"/>
                </a:cubicBezTo>
                <a:cubicBezTo>
                  <a:pt x="1484811" y="15891"/>
                  <a:pt x="1501148" y="20796"/>
                  <a:pt x="1514006" y="29980"/>
                </a:cubicBezTo>
                <a:cubicBezTo>
                  <a:pt x="1537007" y="46409"/>
                  <a:pt x="1553980" y="69954"/>
                  <a:pt x="1573967" y="89941"/>
                </a:cubicBezTo>
                <a:cubicBezTo>
                  <a:pt x="1586706" y="102680"/>
                  <a:pt x="1603948" y="109928"/>
                  <a:pt x="1618938" y="119921"/>
                </a:cubicBezTo>
                <a:cubicBezTo>
                  <a:pt x="1623935" y="134911"/>
                  <a:pt x="1625799" y="151342"/>
                  <a:pt x="1633928" y="164891"/>
                </a:cubicBezTo>
                <a:cubicBezTo>
                  <a:pt x="1641199" y="177010"/>
                  <a:pt x="1659439" y="181464"/>
                  <a:pt x="1663908" y="194872"/>
                </a:cubicBezTo>
                <a:cubicBezTo>
                  <a:pt x="1675081" y="228391"/>
                  <a:pt x="1673901" y="264826"/>
                  <a:pt x="1678898" y="299803"/>
                </a:cubicBezTo>
                <a:cubicBezTo>
                  <a:pt x="1673901" y="369757"/>
                  <a:pt x="1682678" y="442091"/>
                  <a:pt x="1663908" y="509665"/>
                </a:cubicBezTo>
                <a:cubicBezTo>
                  <a:pt x="1656343" y="536900"/>
                  <a:pt x="1603947" y="569626"/>
                  <a:pt x="1603947" y="569626"/>
                </a:cubicBezTo>
                <a:cubicBezTo>
                  <a:pt x="1598950" y="584616"/>
                  <a:pt x="1597086" y="601047"/>
                  <a:pt x="1588957" y="614596"/>
                </a:cubicBezTo>
                <a:cubicBezTo>
                  <a:pt x="1570469" y="645409"/>
                  <a:pt x="1476481" y="699573"/>
                  <a:pt x="1469036" y="704537"/>
                </a:cubicBezTo>
                <a:cubicBezTo>
                  <a:pt x="1410915" y="743284"/>
                  <a:pt x="1441160" y="728820"/>
                  <a:pt x="1379095" y="749508"/>
                </a:cubicBezTo>
                <a:cubicBezTo>
                  <a:pt x="1349115" y="769495"/>
                  <a:pt x="1323336" y="798073"/>
                  <a:pt x="1289154" y="809468"/>
                </a:cubicBezTo>
                <a:cubicBezTo>
                  <a:pt x="1274164" y="814465"/>
                  <a:pt x="1257996" y="816785"/>
                  <a:pt x="1244184" y="824459"/>
                </a:cubicBezTo>
                <a:cubicBezTo>
                  <a:pt x="1212687" y="841958"/>
                  <a:pt x="1189575" y="877353"/>
                  <a:pt x="1154243" y="884419"/>
                </a:cubicBezTo>
                <a:cubicBezTo>
                  <a:pt x="1111437" y="892980"/>
                  <a:pt x="1061681" y="901695"/>
                  <a:pt x="1019331" y="914400"/>
                </a:cubicBezTo>
                <a:cubicBezTo>
                  <a:pt x="989062" y="923481"/>
                  <a:pt x="960048" y="936716"/>
                  <a:pt x="929390" y="944380"/>
                </a:cubicBezTo>
                <a:cubicBezTo>
                  <a:pt x="838771" y="967034"/>
                  <a:pt x="888974" y="952855"/>
                  <a:pt x="779488" y="989350"/>
                </a:cubicBezTo>
                <a:cubicBezTo>
                  <a:pt x="764498" y="1004340"/>
                  <a:pt x="753479" y="1024840"/>
                  <a:pt x="734518" y="1034321"/>
                </a:cubicBezTo>
                <a:cubicBezTo>
                  <a:pt x="711729" y="1045715"/>
                  <a:pt x="659567" y="1049311"/>
                  <a:pt x="659567" y="1049311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998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396552" y="1268760"/>
            <a:ext cx="9865096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977419" y="1263376"/>
            <a:ext cx="144016" cy="31017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97210" y="3902322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α</a:t>
            </a:r>
            <a:endParaRPr 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2555776" y="1263922"/>
            <a:ext cx="144016" cy="27411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/>
          <p:cNvSpPr/>
          <p:nvPr/>
        </p:nvSpPr>
        <p:spPr>
          <a:xfrm>
            <a:off x="4139952" y="1263922"/>
            <a:ext cx="144016" cy="31011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/>
          <p:cNvSpPr/>
          <p:nvPr/>
        </p:nvSpPr>
        <p:spPr>
          <a:xfrm>
            <a:off x="5801955" y="1263376"/>
            <a:ext cx="144016" cy="2741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7530148" y="4797152"/>
            <a:ext cx="1749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1303467" y="4383203"/>
            <a:ext cx="820261" cy="1000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2915816" y="4014762"/>
            <a:ext cx="776155" cy="1368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4572000" y="4405957"/>
            <a:ext cx="816307" cy="97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6156176" y="4014762"/>
            <a:ext cx="1080120" cy="1368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1303467" y="1263376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2799702" y="1236114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4496038" y="1246768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6250101" y="1225460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1403648" y="5583969"/>
            <a:ext cx="720080" cy="72535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sz="4400" dirty="0"/>
          </a:p>
        </p:txBody>
      </p:sp>
      <p:sp>
        <p:nvSpPr>
          <p:cNvPr id="46" name="橢圓 45"/>
          <p:cNvSpPr/>
          <p:nvPr/>
        </p:nvSpPr>
        <p:spPr>
          <a:xfrm>
            <a:off x="4718026" y="5583968"/>
            <a:ext cx="720080" cy="72535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sz="4400" dirty="0"/>
          </a:p>
        </p:txBody>
      </p:sp>
      <p:sp>
        <p:nvSpPr>
          <p:cNvPr id="47" name="橢圓 46"/>
          <p:cNvSpPr/>
          <p:nvPr/>
        </p:nvSpPr>
        <p:spPr>
          <a:xfrm>
            <a:off x="3054013" y="5583967"/>
            <a:ext cx="720080" cy="72535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8" name="橢圓 47"/>
          <p:cNvSpPr/>
          <p:nvPr/>
        </p:nvSpPr>
        <p:spPr>
          <a:xfrm>
            <a:off x="6336195" y="5583966"/>
            <a:ext cx="720080" cy="72535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9" name="橢圓 48"/>
          <p:cNvSpPr/>
          <p:nvPr/>
        </p:nvSpPr>
        <p:spPr>
          <a:xfrm>
            <a:off x="683568" y="249300"/>
            <a:ext cx="720080" cy="725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0" name="橢圓 49"/>
          <p:cNvSpPr/>
          <p:nvPr/>
        </p:nvSpPr>
        <p:spPr>
          <a:xfrm>
            <a:off x="2267744" y="249299"/>
            <a:ext cx="720080" cy="725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1" name="橢圓 50"/>
          <p:cNvSpPr/>
          <p:nvPr/>
        </p:nvSpPr>
        <p:spPr>
          <a:xfrm>
            <a:off x="3854829" y="249298"/>
            <a:ext cx="720080" cy="725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2" name="橢圓 51"/>
          <p:cNvSpPr/>
          <p:nvPr/>
        </p:nvSpPr>
        <p:spPr>
          <a:xfrm>
            <a:off x="5511013" y="249297"/>
            <a:ext cx="720080" cy="725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cxnSp>
        <p:nvCxnSpPr>
          <p:cNvPr id="53" name="直線單箭頭接點 52"/>
          <p:cNvCxnSpPr/>
          <p:nvPr/>
        </p:nvCxnSpPr>
        <p:spPr>
          <a:xfrm flipV="1">
            <a:off x="7890186" y="1225460"/>
            <a:ext cx="892270" cy="31349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V="1">
            <a:off x="7890186" y="5362562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橢圓 55"/>
          <p:cNvSpPr/>
          <p:nvPr/>
        </p:nvSpPr>
        <p:spPr>
          <a:xfrm>
            <a:off x="7261062" y="249296"/>
            <a:ext cx="720080" cy="7253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0</a:t>
            </a:r>
            <a:endParaRPr lang="en-US" sz="4400" dirty="0"/>
          </a:p>
        </p:txBody>
      </p:sp>
      <p:sp>
        <p:nvSpPr>
          <p:cNvPr id="57" name="橢圓 56"/>
          <p:cNvSpPr/>
          <p:nvPr/>
        </p:nvSpPr>
        <p:spPr>
          <a:xfrm>
            <a:off x="7890186" y="5583965"/>
            <a:ext cx="1109798" cy="72535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00</a:t>
            </a:r>
            <a:endParaRPr lang="en-US" sz="4400" dirty="0"/>
          </a:p>
        </p:txBody>
      </p:sp>
      <p:sp>
        <p:nvSpPr>
          <p:cNvPr id="54" name="矩形 53"/>
          <p:cNvSpPr/>
          <p:nvPr/>
        </p:nvSpPr>
        <p:spPr>
          <a:xfrm>
            <a:off x="971600" y="4365104"/>
            <a:ext cx="149835" cy="432048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/>
          <p:cNvSpPr/>
          <p:nvPr/>
        </p:nvSpPr>
        <p:spPr>
          <a:xfrm>
            <a:off x="2549957" y="4014762"/>
            <a:ext cx="149835" cy="782390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/>
          <p:cNvSpPr/>
          <p:nvPr/>
        </p:nvSpPr>
        <p:spPr>
          <a:xfrm>
            <a:off x="4139952" y="4360449"/>
            <a:ext cx="149835" cy="432048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/>
          <p:cNvSpPr/>
          <p:nvPr/>
        </p:nvSpPr>
        <p:spPr>
          <a:xfrm>
            <a:off x="5796136" y="3973909"/>
            <a:ext cx="149835" cy="818588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/>
          <p:cNvSpPr/>
          <p:nvPr/>
        </p:nvSpPr>
        <p:spPr>
          <a:xfrm>
            <a:off x="7539728" y="4360449"/>
            <a:ext cx="149835" cy="432048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1085939" cy="4525963"/>
          </a:xfr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62990"/>
            <a:ext cx="1135380" cy="4520979"/>
          </a:xfrm>
          <a:prstGeom prst="rect">
            <a:avLst/>
          </a:prstGeom>
        </p:spPr>
      </p:pic>
      <p:pic>
        <p:nvPicPr>
          <p:cNvPr id="11" name="內容版面配置區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53" y="1063277"/>
            <a:ext cx="1085939" cy="4525963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96" y="1080812"/>
            <a:ext cx="1135380" cy="4520979"/>
          </a:xfrm>
          <a:prstGeom prst="rect">
            <a:avLst/>
          </a:prstGeom>
        </p:spPr>
      </p:pic>
      <p:pic>
        <p:nvPicPr>
          <p:cNvPr id="15" name="內容版面配置區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63277"/>
            <a:ext cx="1085939" cy="4525963"/>
          </a:xfrm>
          <a:prstGeom prst="rect">
            <a:avLst/>
          </a:prstGeom>
        </p:spPr>
      </p:pic>
      <p:sp>
        <p:nvSpPr>
          <p:cNvPr id="39" name="投影片編號版面配置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866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4" grpId="0"/>
      <p:bldP spid="26" grpId="0" animBg="1"/>
      <p:bldP spid="27" grpId="0" animBg="1"/>
      <p:bldP spid="28" grpId="0" animBg="1"/>
      <p:bldP spid="2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4" grpId="0" animBg="1"/>
      <p:bldP spid="54" grpId="1" animBg="1"/>
      <p:bldP spid="58" grpId="0" animBg="1"/>
      <p:bldP spid="59" grpId="0" animBg="1"/>
      <p:bldP spid="60" grpId="0" animBg="1"/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Maximally Unbalanced Subdivision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2763913"/>
              </p:ext>
            </p:extLst>
          </p:nvPr>
        </p:nvGraphicFramePr>
        <p:xfrm>
          <a:off x="323530" y="1556792"/>
          <a:ext cx="8424934" cy="46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3562"/>
                <a:gridCol w="1654897"/>
                <a:gridCol w="1955789"/>
                <a:gridCol w="1579673"/>
                <a:gridCol w="2031013"/>
              </a:tblGrid>
              <a:tr h="72008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State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LPS input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MPS input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Next state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Next state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[0, 8)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000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8)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[1, 8)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[1, 8)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001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8)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[2, 8)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[2, 8)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010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8)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[3, 8)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[3, 8)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011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8)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8)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921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88" y="1052736"/>
            <a:ext cx="1135380" cy="45827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96" y="980728"/>
            <a:ext cx="1135380" cy="4621063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77419" y="1263376"/>
            <a:ext cx="144016" cy="3605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/>
          <p:cNvSpPr/>
          <p:nvPr/>
        </p:nvSpPr>
        <p:spPr>
          <a:xfrm>
            <a:off x="2555776" y="1263921"/>
            <a:ext cx="144016" cy="3528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/>
          <p:cNvSpPr/>
          <p:nvPr/>
        </p:nvSpPr>
        <p:spPr>
          <a:xfrm>
            <a:off x="4139951" y="1263922"/>
            <a:ext cx="149835" cy="33892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/>
          <p:cNvSpPr/>
          <p:nvPr/>
        </p:nvSpPr>
        <p:spPr>
          <a:xfrm>
            <a:off x="5801955" y="1263376"/>
            <a:ext cx="144016" cy="32457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/>
          <p:cNvSpPr/>
          <p:nvPr/>
        </p:nvSpPr>
        <p:spPr>
          <a:xfrm flipV="1">
            <a:off x="7530148" y="5085181"/>
            <a:ext cx="159415" cy="2985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1303467" y="4869159"/>
            <a:ext cx="820261" cy="514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2915816" y="4797152"/>
            <a:ext cx="776155" cy="5866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4574909" y="4699259"/>
            <a:ext cx="813398" cy="684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6156176" y="4509120"/>
            <a:ext cx="1080120" cy="874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1303467" y="1263376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2799702" y="1236114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4496038" y="1246768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6250101" y="1225460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1403648" y="5583969"/>
            <a:ext cx="720080" cy="72535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sz="4400" dirty="0"/>
          </a:p>
        </p:txBody>
      </p:sp>
      <p:sp>
        <p:nvSpPr>
          <p:cNvPr id="46" name="橢圓 45"/>
          <p:cNvSpPr/>
          <p:nvPr/>
        </p:nvSpPr>
        <p:spPr>
          <a:xfrm>
            <a:off x="4718026" y="5583968"/>
            <a:ext cx="720080" cy="72535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sz="4400" dirty="0"/>
          </a:p>
        </p:txBody>
      </p:sp>
      <p:sp>
        <p:nvSpPr>
          <p:cNvPr id="47" name="橢圓 46"/>
          <p:cNvSpPr/>
          <p:nvPr/>
        </p:nvSpPr>
        <p:spPr>
          <a:xfrm>
            <a:off x="3054013" y="5583967"/>
            <a:ext cx="720080" cy="72535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sz="4400" dirty="0"/>
          </a:p>
        </p:txBody>
      </p:sp>
      <p:sp>
        <p:nvSpPr>
          <p:cNvPr id="48" name="橢圓 47"/>
          <p:cNvSpPr/>
          <p:nvPr/>
        </p:nvSpPr>
        <p:spPr>
          <a:xfrm>
            <a:off x="6336195" y="5583966"/>
            <a:ext cx="720080" cy="72535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9" name="橢圓 48"/>
          <p:cNvSpPr/>
          <p:nvPr/>
        </p:nvSpPr>
        <p:spPr>
          <a:xfrm>
            <a:off x="683568" y="249300"/>
            <a:ext cx="720080" cy="725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0" name="橢圓 49"/>
          <p:cNvSpPr/>
          <p:nvPr/>
        </p:nvSpPr>
        <p:spPr>
          <a:xfrm>
            <a:off x="2267744" y="249299"/>
            <a:ext cx="720080" cy="725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1" name="橢圓 50"/>
          <p:cNvSpPr/>
          <p:nvPr/>
        </p:nvSpPr>
        <p:spPr>
          <a:xfrm>
            <a:off x="3854829" y="249298"/>
            <a:ext cx="720080" cy="725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2" name="橢圓 51"/>
          <p:cNvSpPr/>
          <p:nvPr/>
        </p:nvSpPr>
        <p:spPr>
          <a:xfrm>
            <a:off x="5511013" y="249297"/>
            <a:ext cx="720080" cy="725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cxnSp>
        <p:nvCxnSpPr>
          <p:cNvPr id="53" name="直線單箭頭接點 52"/>
          <p:cNvCxnSpPr/>
          <p:nvPr/>
        </p:nvCxnSpPr>
        <p:spPr>
          <a:xfrm flipV="1">
            <a:off x="7844991" y="1225460"/>
            <a:ext cx="937464" cy="3675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V="1">
            <a:off x="7890186" y="5362562"/>
            <a:ext cx="892269" cy="1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橢圓 55"/>
          <p:cNvSpPr/>
          <p:nvPr/>
        </p:nvSpPr>
        <p:spPr>
          <a:xfrm>
            <a:off x="7261062" y="249296"/>
            <a:ext cx="720080" cy="7253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0</a:t>
            </a:r>
            <a:endParaRPr lang="en-US" sz="4400" dirty="0"/>
          </a:p>
        </p:txBody>
      </p:sp>
      <p:sp>
        <p:nvSpPr>
          <p:cNvPr id="57" name="橢圓 56"/>
          <p:cNvSpPr/>
          <p:nvPr/>
        </p:nvSpPr>
        <p:spPr>
          <a:xfrm>
            <a:off x="7530149" y="5583965"/>
            <a:ext cx="1613852" cy="72535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000</a:t>
            </a:r>
            <a:endParaRPr lang="en-US" sz="4400" dirty="0"/>
          </a:p>
        </p:txBody>
      </p:sp>
      <p:sp>
        <p:nvSpPr>
          <p:cNvPr id="54" name="矩形 53"/>
          <p:cNvSpPr/>
          <p:nvPr/>
        </p:nvSpPr>
        <p:spPr>
          <a:xfrm>
            <a:off x="971600" y="4869160"/>
            <a:ext cx="149835" cy="216024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/>
          <p:cNvSpPr/>
          <p:nvPr/>
        </p:nvSpPr>
        <p:spPr>
          <a:xfrm>
            <a:off x="2549957" y="4792496"/>
            <a:ext cx="149835" cy="292687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/>
          <p:cNvSpPr/>
          <p:nvPr/>
        </p:nvSpPr>
        <p:spPr>
          <a:xfrm>
            <a:off x="4139952" y="4653136"/>
            <a:ext cx="149835" cy="432048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/>
          <p:cNvSpPr/>
          <p:nvPr/>
        </p:nvSpPr>
        <p:spPr>
          <a:xfrm>
            <a:off x="5801955" y="4509120"/>
            <a:ext cx="144016" cy="576064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/>
          <p:cNvSpPr/>
          <p:nvPr/>
        </p:nvSpPr>
        <p:spPr>
          <a:xfrm flipV="1">
            <a:off x="7539728" y="4869159"/>
            <a:ext cx="149835" cy="216023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1" y="1052736"/>
            <a:ext cx="1085939" cy="4525963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36" y="1001236"/>
            <a:ext cx="1135380" cy="460055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12" y="980728"/>
            <a:ext cx="1135380" cy="4621063"/>
          </a:xfrm>
          <a:prstGeom prst="rect">
            <a:avLst/>
          </a:prstGeom>
        </p:spPr>
      </p:pic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03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4" grpId="0" animBg="1"/>
      <p:bldP spid="54" grpId="1" animBg="1"/>
      <p:bldP spid="58" grpId="0" animBg="1"/>
      <p:bldP spid="59" grpId="0" animBg="1"/>
      <p:bldP spid="60" grpId="0" animBg="1"/>
      <p:bldP spid="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 Code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8075142"/>
              </p:ext>
            </p:extLst>
          </p:nvPr>
        </p:nvGraphicFramePr>
        <p:xfrm>
          <a:off x="323530" y="1556792"/>
          <a:ext cx="8424936" cy="5120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4174"/>
                <a:gridCol w="1512168"/>
                <a:gridCol w="1872208"/>
                <a:gridCol w="1425373"/>
                <a:gridCol w="2031013"/>
              </a:tblGrid>
              <a:tr h="57606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State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LPS input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MPS input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Next state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Output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Next state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[0, 2)/2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STOP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4)/4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[0, 4)/4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00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STOP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[1, 4)/4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[1, 4)/4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STOP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[0, 8)/8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[0, 8)/8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000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STOP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[1, 8)/8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[1, 8)/8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001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STOP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[2, 8)/8</a:t>
                      </a:r>
                      <a:endParaRPr lang="en-US" sz="3200" dirty="0"/>
                    </a:p>
                  </a:txBody>
                  <a:tcPr anchor="ctr"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⁞</a:t>
                      </a:r>
                      <a:endParaRPr lang="en-US" sz="3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⁞</a:t>
                      </a:r>
                      <a:endParaRPr lang="en-US" sz="3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⁞</a:t>
                      </a:r>
                      <a:endParaRPr lang="en-US" sz="3200" dirty="0"/>
                    </a:p>
                  </a:txBody>
                  <a:tcPr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⁞</a:t>
                      </a:r>
                      <a:endParaRPr lang="en-US" sz="3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⁞</a:t>
                      </a:r>
                      <a:endParaRPr lang="en-US" sz="3200" dirty="0"/>
                    </a:p>
                  </a:txBody>
                  <a:tcPr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030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78392" y="2852935"/>
            <a:ext cx="6400800" cy="203338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N=8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A SIX-STATE CODER</a:t>
            </a:r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800F-725A-444B-BB33-A7F8413BCBA5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Begin with at “current interval [L,H) initialized to [0,1).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0                                                 1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1691680" y="29969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691680" y="3429000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596336" y="29249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55990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N=8 , a six-state coder</a:t>
            </a:r>
            <a:endParaRPr lang="zh-TW" altLang="en-US" dirty="0"/>
          </a:p>
        </p:txBody>
      </p:sp>
      <p:pic>
        <p:nvPicPr>
          <p:cNvPr id="11" name="圖片 10" descr="擷取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72816"/>
            <a:ext cx="4667902" cy="43725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N=8 , a six-state coder</a:t>
            </a:r>
            <a:endParaRPr lang="zh-TW" altLang="en-US" dirty="0"/>
          </a:p>
        </p:txBody>
      </p:sp>
      <p:pic>
        <p:nvPicPr>
          <p:cNvPr id="4" name="圖片 3" descr="擷取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72816"/>
            <a:ext cx="4667902" cy="43725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2627784" y="2924944"/>
            <a:ext cx="446449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84" y="4221088"/>
            <a:ext cx="446449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7784" y="5373216"/>
            <a:ext cx="446449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572000" y="1196752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92D050"/>
                </a:solidFill>
              </a:rPr>
              <a:t>a</a:t>
            </a:r>
            <a:endParaRPr lang="zh-TW" altLang="en-US" sz="2800" dirty="0">
              <a:solidFill>
                <a:srgbClr val="92D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56176" y="1268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F0"/>
                </a:solidFill>
              </a:rPr>
              <a:t>b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452320" y="27809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F0"/>
                </a:solidFill>
              </a:rPr>
              <a:t>b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52320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F0"/>
                </a:solidFill>
              </a:rPr>
              <a:t>b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52320" y="5229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F0"/>
                </a:solidFill>
              </a:rPr>
              <a:t>b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27784" y="3573016"/>
            <a:ext cx="446449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452320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F0"/>
                </a:solidFill>
              </a:rPr>
              <a:t>b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020272" y="61653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Output:0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71600" y="1268760"/>
            <a:ext cx="3638240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C000"/>
                </a:solidFill>
              </a:rPr>
              <a:t>Maximally unbalanced subdivision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N=8 , a six-state coder</a:t>
            </a:r>
            <a:endParaRPr lang="zh-TW" altLang="en-US" dirty="0"/>
          </a:p>
        </p:txBody>
      </p:sp>
      <p:pic>
        <p:nvPicPr>
          <p:cNvPr id="11" name="圖片 10" descr="擷取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72816"/>
            <a:ext cx="4667902" cy="43725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627784" y="2924944"/>
            <a:ext cx="446449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84" y="3212976"/>
            <a:ext cx="4464496" cy="576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08304" y="2276872"/>
            <a:ext cx="1679306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=7/8</a:t>
            </a:r>
          </a:p>
          <a:p>
            <a:r>
              <a:rPr lang="en-US" altLang="zh-TW" b="1" dirty="0" smtClean="0"/>
              <a:t>LPS</a:t>
            </a:r>
            <a:r>
              <a:rPr lang="en-US" altLang="zh-TW" dirty="0" smtClean="0"/>
              <a:t> : 111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[0,7)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499992" y="11967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</a:rPr>
              <a:t>LPS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12160" y="126876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MPS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N=8 , a six-state coder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6444208" y="1412776"/>
            <a:ext cx="1679306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=7/8</a:t>
            </a:r>
          </a:p>
          <a:p>
            <a:r>
              <a:rPr lang="en-US" altLang="zh-TW" b="1" dirty="0" smtClean="0"/>
              <a:t>LPS</a:t>
            </a:r>
            <a:r>
              <a:rPr lang="en-US" altLang="zh-TW" dirty="0" smtClean="0"/>
              <a:t> : 111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[0,7)</a:t>
            </a:r>
            <a:endParaRPr lang="zh-TW" altLang="en-US" dirty="0"/>
          </a:p>
        </p:txBody>
      </p:sp>
      <p:grpSp>
        <p:nvGrpSpPr>
          <p:cNvPr id="3" name="群組 86"/>
          <p:cNvGrpSpPr/>
          <p:nvPr/>
        </p:nvGrpSpPr>
        <p:grpSpPr>
          <a:xfrm>
            <a:off x="1619672" y="2492896"/>
            <a:ext cx="6912768" cy="3250332"/>
            <a:chOff x="1619672" y="2492896"/>
            <a:chExt cx="6912768" cy="3250332"/>
          </a:xfrm>
        </p:grpSpPr>
        <p:grpSp>
          <p:nvGrpSpPr>
            <p:cNvPr id="12" name="群組 36"/>
            <p:cNvGrpSpPr/>
            <p:nvPr/>
          </p:nvGrpSpPr>
          <p:grpSpPr>
            <a:xfrm>
              <a:off x="1664821" y="2492896"/>
              <a:ext cx="6795611" cy="936104"/>
              <a:chOff x="1664821" y="2060848"/>
              <a:chExt cx="6795611" cy="936104"/>
            </a:xfrm>
          </p:grpSpPr>
          <p:grpSp>
            <p:nvGrpSpPr>
              <p:cNvPr id="14" name="群組 23"/>
              <p:cNvGrpSpPr/>
              <p:nvPr/>
            </p:nvGrpSpPr>
            <p:grpSpPr>
              <a:xfrm>
                <a:off x="1763688" y="2492896"/>
                <a:ext cx="6336704" cy="504056"/>
                <a:chOff x="1763688" y="2492896"/>
                <a:chExt cx="6336704" cy="504056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730830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111</a:t>
                  </a:r>
                  <a:endParaRPr lang="zh-TW" altLang="en-US" dirty="0"/>
                </a:p>
              </p:txBody>
            </p:sp>
          </p:grpSp>
          <p:grpSp>
            <p:nvGrpSpPr>
              <p:cNvPr id="17" name="群組 25"/>
              <p:cNvGrpSpPr/>
              <p:nvPr/>
            </p:nvGrpSpPr>
            <p:grpSpPr>
              <a:xfrm>
                <a:off x="1664821" y="2060848"/>
                <a:ext cx="6795611" cy="369332"/>
                <a:chOff x="1664821" y="2060848"/>
                <a:chExt cx="6795611" cy="369332"/>
              </a:xfrm>
            </p:grpSpPr>
            <p:sp>
              <p:nvSpPr>
                <p:cNvPr id="13" name="文字方塊 12"/>
                <p:cNvSpPr txBox="1"/>
                <p:nvPr/>
              </p:nvSpPr>
              <p:spPr>
                <a:xfrm>
                  <a:off x="1664821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00B0F0"/>
                      </a:solidFill>
                    </a:rPr>
                    <a:t>0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5" name="文字方塊 14"/>
                <p:cNvSpPr txBox="1"/>
                <p:nvPr/>
              </p:nvSpPr>
              <p:spPr>
                <a:xfrm>
                  <a:off x="2384901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1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6" name="文字方塊 15"/>
                <p:cNvSpPr txBox="1"/>
                <p:nvPr/>
              </p:nvSpPr>
              <p:spPr>
                <a:xfrm>
                  <a:off x="3248997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2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404108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3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476116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4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0" name="文字方塊 19"/>
                <p:cNvSpPr txBox="1"/>
                <p:nvPr/>
              </p:nvSpPr>
              <p:spPr>
                <a:xfrm>
                  <a:off x="555325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5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627333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6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7137429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7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5" name="文字方塊 24"/>
                <p:cNvSpPr txBox="1"/>
                <p:nvPr/>
              </p:nvSpPr>
              <p:spPr>
                <a:xfrm>
                  <a:off x="7929517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8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cxnSp>
          <p:nvCxnSpPr>
            <p:cNvPr id="59" name="直線單箭頭接點 58"/>
            <p:cNvCxnSpPr/>
            <p:nvPr/>
          </p:nvCxnSpPr>
          <p:spPr>
            <a:xfrm>
              <a:off x="1763688" y="3789040"/>
              <a:ext cx="5544616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/>
            <p:nvPr/>
          </p:nvCxnSpPr>
          <p:spPr>
            <a:xfrm>
              <a:off x="7380312" y="3789040"/>
              <a:ext cx="728464" cy="997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字方塊 65"/>
            <p:cNvSpPr txBox="1"/>
            <p:nvPr/>
          </p:nvSpPr>
          <p:spPr>
            <a:xfrm>
              <a:off x="7164288" y="429309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C000"/>
                  </a:solidFill>
                </a:rPr>
                <a:t>LPS :111</a:t>
              </a:r>
              <a:endParaRPr lang="zh-TW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3851920" y="4231060"/>
              <a:ext cx="1506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MPS : [0,7)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群組 37"/>
            <p:cNvGrpSpPr/>
            <p:nvPr/>
          </p:nvGrpSpPr>
          <p:grpSpPr>
            <a:xfrm>
              <a:off x="1619672" y="4807124"/>
              <a:ext cx="5772690" cy="936104"/>
              <a:chOff x="1664821" y="2060848"/>
              <a:chExt cx="5772690" cy="936104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1763688" y="2492896"/>
                <a:ext cx="5544616" cy="504056"/>
                <a:chOff x="1763688" y="2492896"/>
                <a:chExt cx="5544616" cy="504056"/>
              </a:xfrm>
            </p:grpSpPr>
            <p:sp>
              <p:nvSpPr>
                <p:cNvPr id="79" name="矩形 3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82" name="矩形 81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>
                <a:off x="1664821" y="2060848"/>
                <a:ext cx="5772690" cy="369332"/>
                <a:chOff x="1664821" y="2060848"/>
                <a:chExt cx="5772690" cy="369332"/>
              </a:xfrm>
            </p:grpSpPr>
            <p:sp>
              <p:nvSpPr>
                <p:cNvPr id="71" name="文字方塊 70"/>
                <p:cNvSpPr txBox="1"/>
                <p:nvPr/>
              </p:nvSpPr>
              <p:spPr>
                <a:xfrm>
                  <a:off x="1664821" y="2060848"/>
                  <a:ext cx="53091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FF0000"/>
                      </a:solidFill>
                    </a:rPr>
                    <a:t>0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" name="文字方塊 71"/>
                <p:cNvSpPr txBox="1"/>
                <p:nvPr/>
              </p:nvSpPr>
              <p:spPr>
                <a:xfrm>
                  <a:off x="2384901" y="206084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1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" name="文字方塊 72"/>
                <p:cNvSpPr txBox="1"/>
                <p:nvPr/>
              </p:nvSpPr>
              <p:spPr>
                <a:xfrm>
                  <a:off x="3248997" y="206084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2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" name="文字方塊 73"/>
                <p:cNvSpPr txBox="1"/>
                <p:nvPr/>
              </p:nvSpPr>
              <p:spPr>
                <a:xfrm>
                  <a:off x="4041085" y="206084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3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" name="文字方塊 74"/>
                <p:cNvSpPr txBox="1"/>
                <p:nvPr/>
              </p:nvSpPr>
              <p:spPr>
                <a:xfrm>
                  <a:off x="4761165" y="206084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4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" name="文字方塊 75"/>
                <p:cNvSpPr txBox="1"/>
                <p:nvPr/>
              </p:nvSpPr>
              <p:spPr>
                <a:xfrm>
                  <a:off x="5553253" y="206084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5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" name="文字方塊 76"/>
                <p:cNvSpPr txBox="1"/>
                <p:nvPr/>
              </p:nvSpPr>
              <p:spPr>
                <a:xfrm>
                  <a:off x="6273333" y="206084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6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" name="文字方塊 77"/>
                <p:cNvSpPr txBox="1"/>
                <p:nvPr/>
              </p:nvSpPr>
              <p:spPr>
                <a:xfrm>
                  <a:off x="7137429" y="206084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7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47" name="投影片編號版面配置區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N=8 , a six-state coder</a:t>
            </a:r>
            <a:endParaRPr lang="zh-TW" altLang="en-US" dirty="0"/>
          </a:p>
        </p:txBody>
      </p:sp>
      <p:pic>
        <p:nvPicPr>
          <p:cNvPr id="11" name="圖片 10" descr="擷取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72816"/>
            <a:ext cx="4667902" cy="43725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627784" y="2924944"/>
            <a:ext cx="446449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84" y="3212976"/>
            <a:ext cx="4464496" cy="576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9992" y="12687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</a:rPr>
              <a:t>LPS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12160" y="126876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MPS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308304" y="3284984"/>
            <a:ext cx="1679306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=4/7</a:t>
            </a:r>
          </a:p>
          <a:p>
            <a:r>
              <a:rPr lang="en-US" altLang="zh-TW" b="1" dirty="0" smtClean="0"/>
              <a:t>LPS</a:t>
            </a:r>
            <a:r>
              <a:rPr lang="en-US" altLang="zh-TW" dirty="0" smtClean="0"/>
              <a:t> : 1 [0,6)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0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308304" y="4293096"/>
            <a:ext cx="1679306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=5/7</a:t>
            </a:r>
          </a:p>
          <a:p>
            <a:r>
              <a:rPr lang="en-US" altLang="zh-TW" b="1" dirty="0" smtClean="0"/>
              <a:t>LPS</a:t>
            </a:r>
            <a:r>
              <a:rPr lang="en-US" altLang="zh-TW" dirty="0" smtClean="0"/>
              <a:t> : 1</a:t>
            </a:r>
            <a:r>
              <a:rPr lang="en-US" altLang="zh-TW" i="1" dirty="0" smtClean="0"/>
              <a:t>f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[0,5)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308304" y="5301208"/>
            <a:ext cx="1679306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=4/7</a:t>
            </a:r>
          </a:p>
          <a:p>
            <a:r>
              <a:rPr lang="en-US" altLang="zh-TW" b="1" dirty="0" smtClean="0"/>
              <a:t>LPS</a:t>
            </a:r>
            <a:r>
              <a:rPr lang="en-US" altLang="zh-TW" dirty="0" smtClean="0"/>
              <a:t> : 110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[0,6)</a:t>
            </a:r>
            <a:endParaRPr lang="zh-TW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N=8 , a six-state coder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979712" y="4941168"/>
            <a:ext cx="1679306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=4/7</a:t>
            </a:r>
          </a:p>
          <a:p>
            <a:r>
              <a:rPr lang="en-US" altLang="zh-TW" b="1" dirty="0" smtClean="0"/>
              <a:t>LPS</a:t>
            </a:r>
            <a:r>
              <a:rPr lang="en-US" altLang="zh-TW" dirty="0" smtClean="0"/>
              <a:t> : 1 [0,6)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0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3923928" y="4941168"/>
            <a:ext cx="1679306" cy="92333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Prob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{MPS} =5/7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LPS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: 1</a:t>
            </a:r>
            <a:r>
              <a:rPr lang="en-US" altLang="zh-TW" i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MPS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: [0,5)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868144" y="4941168"/>
            <a:ext cx="1679306" cy="92333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Prob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{MPS} =6/7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LPS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: 110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MPS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: [0,6)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群組 70"/>
          <p:cNvGrpSpPr/>
          <p:nvPr/>
        </p:nvGrpSpPr>
        <p:grpSpPr>
          <a:xfrm>
            <a:off x="1763688" y="1484784"/>
            <a:ext cx="5772690" cy="1912278"/>
            <a:chOff x="1475656" y="2924944"/>
            <a:chExt cx="5772690" cy="1912278"/>
          </a:xfrm>
        </p:grpSpPr>
        <p:grpSp>
          <p:nvGrpSpPr>
            <p:cNvPr id="4" name="群組 58"/>
            <p:cNvGrpSpPr/>
            <p:nvPr/>
          </p:nvGrpSpPr>
          <p:grpSpPr>
            <a:xfrm>
              <a:off x="1475656" y="2924944"/>
              <a:ext cx="5772690" cy="936104"/>
              <a:chOff x="1475656" y="2924944"/>
              <a:chExt cx="5772690" cy="936104"/>
            </a:xfrm>
          </p:grpSpPr>
          <p:grpSp>
            <p:nvGrpSpPr>
              <p:cNvPr id="5" name="群組 23"/>
              <p:cNvGrpSpPr/>
              <p:nvPr/>
            </p:nvGrpSpPr>
            <p:grpSpPr>
              <a:xfrm>
                <a:off x="1574523" y="3356992"/>
                <a:ext cx="5544616" cy="504056"/>
                <a:chOff x="1763688" y="2492896"/>
                <a:chExt cx="5544616" cy="504056"/>
              </a:xfrm>
            </p:grpSpPr>
            <p:sp>
              <p:nvSpPr>
                <p:cNvPr id="50" name="矩形 3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</p:grpSp>
          <p:grpSp>
            <p:nvGrpSpPr>
              <p:cNvPr id="6" name="群組 25"/>
              <p:cNvGrpSpPr/>
              <p:nvPr/>
            </p:nvGrpSpPr>
            <p:grpSpPr>
              <a:xfrm>
                <a:off x="1475656" y="2924944"/>
                <a:ext cx="5772690" cy="369332"/>
                <a:chOff x="1664821" y="2060848"/>
                <a:chExt cx="5772690" cy="369332"/>
              </a:xfrm>
            </p:grpSpPr>
            <p:sp>
              <p:nvSpPr>
                <p:cNvPr id="41" name="文字方塊 40"/>
                <p:cNvSpPr txBox="1"/>
                <p:nvPr/>
              </p:nvSpPr>
              <p:spPr>
                <a:xfrm>
                  <a:off x="1664821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92D050"/>
                      </a:solidFill>
                    </a:rPr>
                    <a:t>0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2" name="文字方塊 41"/>
                <p:cNvSpPr txBox="1"/>
                <p:nvPr/>
              </p:nvSpPr>
              <p:spPr>
                <a:xfrm>
                  <a:off x="2384901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1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3" name="文字方塊 42"/>
                <p:cNvSpPr txBox="1"/>
                <p:nvPr/>
              </p:nvSpPr>
              <p:spPr>
                <a:xfrm>
                  <a:off x="3248997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2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4" name="文字方塊 43"/>
                <p:cNvSpPr txBox="1"/>
                <p:nvPr/>
              </p:nvSpPr>
              <p:spPr>
                <a:xfrm>
                  <a:off x="404108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3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5" name="文字方塊 44"/>
                <p:cNvSpPr txBox="1"/>
                <p:nvPr/>
              </p:nvSpPr>
              <p:spPr>
                <a:xfrm>
                  <a:off x="476116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4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55325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5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7" name="文字方塊 46"/>
                <p:cNvSpPr txBox="1"/>
                <p:nvPr/>
              </p:nvSpPr>
              <p:spPr>
                <a:xfrm>
                  <a:off x="627333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6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7137429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7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</p:grpSp>
        </p:grpSp>
        <p:cxnSp>
          <p:nvCxnSpPr>
            <p:cNvPr id="60" name="直線單箭頭接點 59"/>
            <p:cNvCxnSpPr/>
            <p:nvPr/>
          </p:nvCxnSpPr>
          <p:spPr>
            <a:xfrm>
              <a:off x="1547664" y="4221088"/>
              <a:ext cx="324036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>
              <a:off x="4716016" y="4221088"/>
              <a:ext cx="252028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字方塊 68"/>
            <p:cNvSpPr txBox="1"/>
            <p:nvPr/>
          </p:nvSpPr>
          <p:spPr>
            <a:xfrm>
              <a:off x="2915816" y="4437112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00B0F0"/>
                  </a:solidFill>
                </a:rPr>
                <a:t>MPS : 0</a:t>
              </a:r>
              <a:endParaRPr lang="zh-TW" alt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5580112" y="4365104"/>
              <a:ext cx="990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C000"/>
                  </a:solidFill>
                </a:rPr>
                <a:t>LPS : 1</a:t>
              </a:r>
              <a:endParaRPr lang="zh-TW" alt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7" name="群組 37"/>
          <p:cNvGrpSpPr/>
          <p:nvPr/>
        </p:nvGrpSpPr>
        <p:grpSpPr>
          <a:xfrm>
            <a:off x="3707904" y="3356992"/>
            <a:ext cx="4908594" cy="936104"/>
            <a:chOff x="1664821" y="2060848"/>
            <a:chExt cx="4908594" cy="936104"/>
          </a:xfrm>
        </p:grpSpPr>
        <p:grpSp>
          <p:nvGrpSpPr>
            <p:cNvPr id="8" name="群組 23"/>
            <p:cNvGrpSpPr/>
            <p:nvPr/>
          </p:nvGrpSpPr>
          <p:grpSpPr>
            <a:xfrm>
              <a:off x="1763688" y="2492896"/>
              <a:ext cx="4752528" cy="504056"/>
              <a:chOff x="1763688" y="2492896"/>
              <a:chExt cx="4752528" cy="504056"/>
            </a:xfrm>
          </p:grpSpPr>
          <p:sp>
            <p:nvSpPr>
              <p:cNvPr id="83" name="矩形 3"/>
              <p:cNvSpPr/>
              <p:nvPr/>
            </p:nvSpPr>
            <p:spPr>
              <a:xfrm>
                <a:off x="1763688" y="2492896"/>
                <a:ext cx="792088" cy="50405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555776" y="2492896"/>
                <a:ext cx="792088" cy="50405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3347864" y="2492896"/>
                <a:ext cx="792088" cy="50405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139952" y="2492896"/>
                <a:ext cx="792088" cy="50405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4932040" y="2492896"/>
                <a:ext cx="792088" cy="50405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5724128" y="2492896"/>
                <a:ext cx="792088" cy="50405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9" name="群組 25"/>
            <p:cNvGrpSpPr/>
            <p:nvPr/>
          </p:nvGrpSpPr>
          <p:grpSpPr>
            <a:xfrm>
              <a:off x="1664821" y="2060848"/>
              <a:ext cx="4908594" cy="369332"/>
              <a:chOff x="1664821" y="2060848"/>
              <a:chExt cx="4908594" cy="369332"/>
            </a:xfrm>
          </p:grpSpPr>
          <p:sp>
            <p:nvSpPr>
              <p:cNvPr id="75" name="文字方塊 74"/>
              <p:cNvSpPr txBox="1"/>
              <p:nvPr/>
            </p:nvSpPr>
            <p:spPr>
              <a:xfrm>
                <a:off x="1664821" y="2060848"/>
                <a:ext cx="53091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C000"/>
                    </a:solidFill>
                  </a:rPr>
                  <a:t>0</a:t>
                </a:r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2384901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C000"/>
                    </a:solidFill>
                  </a:rPr>
                  <a:t>1</a:t>
                </a:r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3248997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C000"/>
                    </a:solidFill>
                  </a:rPr>
                  <a:t>2</a:t>
                </a:r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4041085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C000"/>
                    </a:solidFill>
                  </a:rPr>
                  <a:t>3</a:t>
                </a:r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9" name="文字方塊 78"/>
              <p:cNvSpPr txBox="1"/>
              <p:nvPr/>
            </p:nvSpPr>
            <p:spPr>
              <a:xfrm>
                <a:off x="4761165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C000"/>
                    </a:solidFill>
                  </a:rPr>
                  <a:t>4</a:t>
                </a:r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0" name="文字方塊 79"/>
              <p:cNvSpPr txBox="1"/>
              <p:nvPr/>
            </p:nvSpPr>
            <p:spPr>
              <a:xfrm>
                <a:off x="5553253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C000"/>
                    </a:solidFill>
                  </a:rPr>
                  <a:t>5</a:t>
                </a:r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6273333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C000"/>
                    </a:solidFill>
                  </a:rPr>
                  <a:t>6</a:t>
                </a:r>
                <a:endParaRPr lang="zh-TW" altLang="en-US" dirty="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90" name="文字方塊 89"/>
          <p:cNvSpPr txBox="1"/>
          <p:nvPr/>
        </p:nvSpPr>
        <p:spPr>
          <a:xfrm>
            <a:off x="7164288" y="836712"/>
            <a:ext cx="167930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=7/8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[0,7)</a:t>
            </a:r>
            <a:endParaRPr lang="zh-TW" altLang="en-US" dirty="0"/>
          </a:p>
        </p:txBody>
      </p:sp>
      <p:sp>
        <p:nvSpPr>
          <p:cNvPr id="59" name="投影片編號版面配置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N=8 , a six-state coder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979712" y="4941168"/>
            <a:ext cx="1679306" cy="9233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Prob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{MPS} =4/7</a:t>
            </a:r>
          </a:p>
          <a:p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</a:rPr>
              <a:t>LPS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: 1 [0,6)</a:t>
            </a:r>
          </a:p>
          <a:p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</a:rPr>
              <a:t>MPS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: 0</a:t>
            </a:r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923928" y="4941168"/>
            <a:ext cx="1679306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tx1"/>
                </a:solidFill>
              </a:rPr>
              <a:t>Prob</a:t>
            </a:r>
            <a:r>
              <a:rPr lang="en-US" altLang="zh-TW" dirty="0" smtClean="0">
                <a:solidFill>
                  <a:schemeClr val="tx1"/>
                </a:solidFill>
              </a:rPr>
              <a:t>{MPS} =5/7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LPS</a:t>
            </a:r>
            <a:r>
              <a:rPr lang="en-US" altLang="zh-TW" dirty="0" smtClean="0">
                <a:solidFill>
                  <a:schemeClr val="tx1"/>
                </a:solidFill>
              </a:rPr>
              <a:t> : 1</a:t>
            </a:r>
            <a:r>
              <a:rPr lang="en-US" altLang="zh-TW" i="1" dirty="0" smtClean="0">
                <a:solidFill>
                  <a:schemeClr val="tx1"/>
                </a:solidFill>
              </a:rPr>
              <a:t>f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MPS</a:t>
            </a:r>
            <a:r>
              <a:rPr lang="en-US" altLang="zh-TW" dirty="0" smtClean="0">
                <a:solidFill>
                  <a:schemeClr val="tx1"/>
                </a:solidFill>
              </a:rPr>
              <a:t> : [0,5)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868144" y="4941168"/>
            <a:ext cx="1679306" cy="92333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Prob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{MPS} =6/7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LPS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: 110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MPS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: [0,6)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群組 70"/>
          <p:cNvGrpSpPr/>
          <p:nvPr/>
        </p:nvGrpSpPr>
        <p:grpSpPr>
          <a:xfrm>
            <a:off x="1763688" y="1484784"/>
            <a:ext cx="5772690" cy="1912278"/>
            <a:chOff x="1475656" y="2924944"/>
            <a:chExt cx="5772690" cy="1912278"/>
          </a:xfrm>
        </p:grpSpPr>
        <p:grpSp>
          <p:nvGrpSpPr>
            <p:cNvPr id="4" name="群組 58"/>
            <p:cNvGrpSpPr/>
            <p:nvPr/>
          </p:nvGrpSpPr>
          <p:grpSpPr>
            <a:xfrm>
              <a:off x="1475656" y="2924944"/>
              <a:ext cx="5772690" cy="936104"/>
              <a:chOff x="1475656" y="2924944"/>
              <a:chExt cx="5772690" cy="936104"/>
            </a:xfrm>
          </p:grpSpPr>
          <p:grpSp>
            <p:nvGrpSpPr>
              <p:cNvPr id="5" name="群組 23"/>
              <p:cNvGrpSpPr/>
              <p:nvPr/>
            </p:nvGrpSpPr>
            <p:grpSpPr>
              <a:xfrm>
                <a:off x="1574523" y="3356992"/>
                <a:ext cx="5544616" cy="504056"/>
                <a:chOff x="1763688" y="2492896"/>
                <a:chExt cx="5544616" cy="504056"/>
              </a:xfrm>
            </p:grpSpPr>
            <p:sp>
              <p:nvSpPr>
                <p:cNvPr id="50" name="矩形 3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</p:grpSp>
          <p:grpSp>
            <p:nvGrpSpPr>
              <p:cNvPr id="6" name="群組 25"/>
              <p:cNvGrpSpPr/>
              <p:nvPr/>
            </p:nvGrpSpPr>
            <p:grpSpPr>
              <a:xfrm>
                <a:off x="1475656" y="2924944"/>
                <a:ext cx="5772690" cy="369332"/>
                <a:chOff x="1664821" y="2060848"/>
                <a:chExt cx="5772690" cy="369332"/>
              </a:xfrm>
            </p:grpSpPr>
            <p:sp>
              <p:nvSpPr>
                <p:cNvPr id="41" name="文字方塊 40"/>
                <p:cNvSpPr txBox="1"/>
                <p:nvPr/>
              </p:nvSpPr>
              <p:spPr>
                <a:xfrm>
                  <a:off x="1664821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92D050"/>
                      </a:solidFill>
                    </a:rPr>
                    <a:t>0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2" name="文字方塊 41"/>
                <p:cNvSpPr txBox="1"/>
                <p:nvPr/>
              </p:nvSpPr>
              <p:spPr>
                <a:xfrm>
                  <a:off x="2384901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1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3" name="文字方塊 42"/>
                <p:cNvSpPr txBox="1"/>
                <p:nvPr/>
              </p:nvSpPr>
              <p:spPr>
                <a:xfrm>
                  <a:off x="3248997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2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4" name="文字方塊 43"/>
                <p:cNvSpPr txBox="1"/>
                <p:nvPr/>
              </p:nvSpPr>
              <p:spPr>
                <a:xfrm>
                  <a:off x="404108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3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5" name="文字方塊 44"/>
                <p:cNvSpPr txBox="1"/>
                <p:nvPr/>
              </p:nvSpPr>
              <p:spPr>
                <a:xfrm>
                  <a:off x="476116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4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55325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5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7" name="文字方塊 46"/>
                <p:cNvSpPr txBox="1"/>
                <p:nvPr/>
              </p:nvSpPr>
              <p:spPr>
                <a:xfrm>
                  <a:off x="627333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6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7137429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7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</p:grpSp>
        </p:grpSp>
        <p:cxnSp>
          <p:nvCxnSpPr>
            <p:cNvPr id="60" name="直線單箭頭接點 59"/>
            <p:cNvCxnSpPr/>
            <p:nvPr/>
          </p:nvCxnSpPr>
          <p:spPr>
            <a:xfrm>
              <a:off x="1547664" y="4221088"/>
              <a:ext cx="396044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>
              <a:off x="5508104" y="4221088"/>
              <a:ext cx="1728192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字方塊 68"/>
            <p:cNvSpPr txBox="1"/>
            <p:nvPr/>
          </p:nvSpPr>
          <p:spPr>
            <a:xfrm>
              <a:off x="2915816" y="4437112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00B0F0"/>
                  </a:solidFill>
                </a:rPr>
                <a:t>MPS : [0,5)</a:t>
              </a:r>
              <a:endParaRPr lang="zh-TW" alt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5881366" y="4437112"/>
              <a:ext cx="1075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C000"/>
                  </a:solidFill>
                </a:rPr>
                <a:t>LPS : 1</a:t>
              </a:r>
              <a:r>
                <a:rPr lang="en-US" altLang="zh-TW" sz="2000" b="1" i="1" dirty="0" smtClean="0">
                  <a:solidFill>
                    <a:srgbClr val="FFC000"/>
                  </a:solidFill>
                </a:rPr>
                <a:t>f</a:t>
              </a:r>
              <a:endParaRPr lang="zh-TW" altLang="en-US" sz="2000" b="1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7" name="群組 62"/>
          <p:cNvGrpSpPr/>
          <p:nvPr/>
        </p:nvGrpSpPr>
        <p:grpSpPr>
          <a:xfrm>
            <a:off x="1751638" y="3429000"/>
            <a:ext cx="4188514" cy="936104"/>
            <a:chOff x="1547664" y="3717032"/>
            <a:chExt cx="4188514" cy="936104"/>
          </a:xfrm>
        </p:grpSpPr>
        <p:grpSp>
          <p:nvGrpSpPr>
            <p:cNvPr id="8" name="群組 23"/>
            <p:cNvGrpSpPr/>
            <p:nvPr/>
          </p:nvGrpSpPr>
          <p:grpSpPr>
            <a:xfrm>
              <a:off x="1646531" y="4149080"/>
              <a:ext cx="3960440" cy="504056"/>
              <a:chOff x="1763688" y="2492896"/>
              <a:chExt cx="3960440" cy="504056"/>
            </a:xfrm>
          </p:grpSpPr>
          <p:sp>
            <p:nvSpPr>
              <p:cNvPr id="83" name="矩形 3"/>
              <p:cNvSpPr/>
              <p:nvPr/>
            </p:nvSpPr>
            <p:spPr>
              <a:xfrm>
                <a:off x="1763688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555776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3347864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139952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4932040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9" name="群組 25"/>
            <p:cNvGrpSpPr/>
            <p:nvPr/>
          </p:nvGrpSpPr>
          <p:grpSpPr>
            <a:xfrm>
              <a:off x="1547664" y="3717032"/>
              <a:ext cx="4188514" cy="369332"/>
              <a:chOff x="1664821" y="2060848"/>
              <a:chExt cx="4188514" cy="369332"/>
            </a:xfrm>
          </p:grpSpPr>
          <p:sp>
            <p:nvSpPr>
              <p:cNvPr id="75" name="文字方塊 74"/>
              <p:cNvSpPr txBox="1"/>
              <p:nvPr/>
            </p:nvSpPr>
            <p:spPr>
              <a:xfrm>
                <a:off x="1664821" y="2060848"/>
                <a:ext cx="53091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B0F0"/>
                    </a:solidFill>
                  </a:rPr>
                  <a:t>0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2384901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1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3248997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2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4041085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3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9" name="文字方塊 78"/>
              <p:cNvSpPr txBox="1"/>
              <p:nvPr/>
            </p:nvSpPr>
            <p:spPr>
              <a:xfrm>
                <a:off x="4761165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4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0" name="文字方塊 79"/>
              <p:cNvSpPr txBox="1"/>
              <p:nvPr/>
            </p:nvSpPr>
            <p:spPr>
              <a:xfrm>
                <a:off x="5553253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5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90" name="文字方塊 89"/>
          <p:cNvSpPr txBox="1"/>
          <p:nvPr/>
        </p:nvSpPr>
        <p:spPr>
          <a:xfrm>
            <a:off x="7164288" y="836712"/>
            <a:ext cx="167930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=7/8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[0,7)</a:t>
            </a:r>
            <a:endParaRPr lang="zh-TW" altLang="en-US" dirty="0"/>
          </a:p>
        </p:txBody>
      </p:sp>
      <p:sp>
        <p:nvSpPr>
          <p:cNvPr id="59" name="投影片編號版面配置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N=8 , a six-state coder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979712" y="4941168"/>
            <a:ext cx="1679306" cy="9233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Prob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{MPS} =4/7</a:t>
            </a:r>
          </a:p>
          <a:p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</a:rPr>
              <a:t>LPS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: 1 [0,6)</a:t>
            </a:r>
          </a:p>
          <a:p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</a:rPr>
              <a:t>MPS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: 0</a:t>
            </a:r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868144" y="4941168"/>
            <a:ext cx="1679306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=6/7</a:t>
            </a:r>
          </a:p>
          <a:p>
            <a:r>
              <a:rPr lang="en-US" altLang="zh-TW" b="1" dirty="0" smtClean="0"/>
              <a:t>LPS</a:t>
            </a:r>
            <a:r>
              <a:rPr lang="en-US" altLang="zh-TW" dirty="0" smtClean="0"/>
              <a:t> : 110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[0,6)</a:t>
            </a:r>
            <a:endParaRPr lang="zh-TW" altLang="en-US" dirty="0"/>
          </a:p>
        </p:txBody>
      </p:sp>
      <p:grpSp>
        <p:nvGrpSpPr>
          <p:cNvPr id="3" name="群組 70"/>
          <p:cNvGrpSpPr/>
          <p:nvPr/>
        </p:nvGrpSpPr>
        <p:grpSpPr>
          <a:xfrm>
            <a:off x="1763688" y="1484784"/>
            <a:ext cx="6025633" cy="1912278"/>
            <a:chOff x="1475656" y="2924944"/>
            <a:chExt cx="6025633" cy="1912278"/>
          </a:xfrm>
        </p:grpSpPr>
        <p:grpSp>
          <p:nvGrpSpPr>
            <p:cNvPr id="4" name="群組 58"/>
            <p:cNvGrpSpPr/>
            <p:nvPr/>
          </p:nvGrpSpPr>
          <p:grpSpPr>
            <a:xfrm>
              <a:off x="1475656" y="2924944"/>
              <a:ext cx="5772690" cy="936104"/>
              <a:chOff x="1475656" y="2924944"/>
              <a:chExt cx="5772690" cy="936104"/>
            </a:xfrm>
          </p:grpSpPr>
          <p:grpSp>
            <p:nvGrpSpPr>
              <p:cNvPr id="5" name="群組 23"/>
              <p:cNvGrpSpPr/>
              <p:nvPr/>
            </p:nvGrpSpPr>
            <p:grpSpPr>
              <a:xfrm>
                <a:off x="1574523" y="3356992"/>
                <a:ext cx="5544616" cy="504056"/>
                <a:chOff x="1763688" y="2492896"/>
                <a:chExt cx="5544616" cy="504056"/>
              </a:xfrm>
            </p:grpSpPr>
            <p:sp>
              <p:nvSpPr>
                <p:cNvPr id="50" name="矩形 3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</p:grpSp>
          <p:grpSp>
            <p:nvGrpSpPr>
              <p:cNvPr id="6" name="群組 25"/>
              <p:cNvGrpSpPr/>
              <p:nvPr/>
            </p:nvGrpSpPr>
            <p:grpSpPr>
              <a:xfrm>
                <a:off x="1475656" y="2924944"/>
                <a:ext cx="5772690" cy="369332"/>
                <a:chOff x="1664821" y="2060848"/>
                <a:chExt cx="5772690" cy="369332"/>
              </a:xfrm>
            </p:grpSpPr>
            <p:sp>
              <p:nvSpPr>
                <p:cNvPr id="41" name="文字方塊 40"/>
                <p:cNvSpPr txBox="1"/>
                <p:nvPr/>
              </p:nvSpPr>
              <p:spPr>
                <a:xfrm>
                  <a:off x="1664821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92D050"/>
                      </a:solidFill>
                    </a:rPr>
                    <a:t>0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2" name="文字方塊 41"/>
                <p:cNvSpPr txBox="1"/>
                <p:nvPr/>
              </p:nvSpPr>
              <p:spPr>
                <a:xfrm>
                  <a:off x="2384901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1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3" name="文字方塊 42"/>
                <p:cNvSpPr txBox="1"/>
                <p:nvPr/>
              </p:nvSpPr>
              <p:spPr>
                <a:xfrm>
                  <a:off x="3248997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2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4" name="文字方塊 43"/>
                <p:cNvSpPr txBox="1"/>
                <p:nvPr/>
              </p:nvSpPr>
              <p:spPr>
                <a:xfrm>
                  <a:off x="404108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3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5" name="文字方塊 44"/>
                <p:cNvSpPr txBox="1"/>
                <p:nvPr/>
              </p:nvSpPr>
              <p:spPr>
                <a:xfrm>
                  <a:off x="476116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4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55325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5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7" name="文字方塊 46"/>
                <p:cNvSpPr txBox="1"/>
                <p:nvPr/>
              </p:nvSpPr>
              <p:spPr>
                <a:xfrm>
                  <a:off x="627333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6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7137429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92D050"/>
                      </a:solidFill>
                    </a:rPr>
                    <a:t>7</a:t>
                  </a:r>
                  <a:endParaRPr lang="zh-TW" altLang="en-US" dirty="0">
                    <a:solidFill>
                      <a:srgbClr val="92D050"/>
                    </a:solidFill>
                  </a:endParaRPr>
                </a:p>
              </p:txBody>
            </p:sp>
          </p:grpSp>
        </p:grpSp>
        <p:cxnSp>
          <p:nvCxnSpPr>
            <p:cNvPr id="60" name="直線單箭頭接點 59"/>
            <p:cNvCxnSpPr/>
            <p:nvPr/>
          </p:nvCxnSpPr>
          <p:spPr>
            <a:xfrm>
              <a:off x="1547664" y="4221088"/>
              <a:ext cx="4752528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>
              <a:off x="6300192" y="4221088"/>
              <a:ext cx="936104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字方塊 68"/>
            <p:cNvSpPr txBox="1"/>
            <p:nvPr/>
          </p:nvSpPr>
          <p:spPr>
            <a:xfrm>
              <a:off x="2915816" y="4437112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00B0F0"/>
                  </a:solidFill>
                </a:rPr>
                <a:t>MPS : [0,6)</a:t>
              </a:r>
              <a:endParaRPr lang="zh-TW" alt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6228184" y="4365104"/>
              <a:ext cx="1273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C000"/>
                  </a:solidFill>
                </a:rPr>
                <a:t>LPS : 110</a:t>
              </a:r>
              <a:endParaRPr lang="zh-TW" altLang="en-US" sz="2000" b="1" i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90" name="文字方塊 89"/>
          <p:cNvSpPr txBox="1"/>
          <p:nvPr/>
        </p:nvSpPr>
        <p:spPr>
          <a:xfrm>
            <a:off x="7164288" y="836712"/>
            <a:ext cx="167930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Prob</a:t>
            </a:r>
            <a:r>
              <a:rPr lang="en-US" altLang="zh-TW" dirty="0" smtClean="0"/>
              <a:t>{MPS} =7/8</a:t>
            </a:r>
          </a:p>
          <a:p>
            <a:r>
              <a:rPr lang="en-US" altLang="zh-TW" b="1" dirty="0" smtClean="0"/>
              <a:t>MPS</a:t>
            </a:r>
            <a:r>
              <a:rPr lang="en-US" altLang="zh-TW" dirty="0" smtClean="0"/>
              <a:t> : [0,7)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3923928" y="4941168"/>
            <a:ext cx="1679306" cy="92333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Prob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{MPS} =5/7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LPS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: 1</a:t>
            </a:r>
            <a:r>
              <a:rPr lang="en-US" altLang="zh-TW" i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MPS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: [0,5)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群組 37"/>
          <p:cNvGrpSpPr/>
          <p:nvPr/>
        </p:nvGrpSpPr>
        <p:grpSpPr>
          <a:xfrm>
            <a:off x="1475656" y="3429000"/>
            <a:ext cx="4908594" cy="936104"/>
            <a:chOff x="1664821" y="2060848"/>
            <a:chExt cx="4908594" cy="936104"/>
          </a:xfrm>
        </p:grpSpPr>
        <p:grpSp>
          <p:nvGrpSpPr>
            <p:cNvPr id="8" name="群組 23"/>
            <p:cNvGrpSpPr/>
            <p:nvPr/>
          </p:nvGrpSpPr>
          <p:grpSpPr>
            <a:xfrm>
              <a:off x="1763688" y="2492896"/>
              <a:ext cx="4752528" cy="504056"/>
              <a:chOff x="1763688" y="2492896"/>
              <a:chExt cx="4752528" cy="504056"/>
            </a:xfrm>
          </p:grpSpPr>
          <p:sp>
            <p:nvSpPr>
              <p:cNvPr id="89" name="矩形 3"/>
              <p:cNvSpPr/>
              <p:nvPr/>
            </p:nvSpPr>
            <p:spPr>
              <a:xfrm>
                <a:off x="1763688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555776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3347864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4139952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4932040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5724128" y="2492896"/>
                <a:ext cx="792088" cy="5040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9" name="群組 25"/>
            <p:cNvGrpSpPr/>
            <p:nvPr/>
          </p:nvGrpSpPr>
          <p:grpSpPr>
            <a:xfrm>
              <a:off x="1664821" y="2060848"/>
              <a:ext cx="4908594" cy="369332"/>
              <a:chOff x="1664821" y="2060848"/>
              <a:chExt cx="4908594" cy="369332"/>
            </a:xfrm>
          </p:grpSpPr>
          <p:sp>
            <p:nvSpPr>
              <p:cNvPr id="71" name="文字方塊 70"/>
              <p:cNvSpPr txBox="1"/>
              <p:nvPr/>
            </p:nvSpPr>
            <p:spPr>
              <a:xfrm>
                <a:off x="1664821" y="2060848"/>
                <a:ext cx="53091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B0F0"/>
                    </a:solidFill>
                  </a:rPr>
                  <a:t>0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2384901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1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3248997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2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4041085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3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4761165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4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5553253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5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6273333" y="2060848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6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57" name="投影片編號版面配置區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78392" y="2780927"/>
            <a:ext cx="6400800" cy="2105397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Flexible Coder Design </a:t>
            </a:r>
            <a:endParaRPr lang="zh-TW" altLang="en-US" sz="3600" dirty="0">
              <a:effectLst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A class of reduced-precision coders </a:t>
            </a:r>
            <a:endParaRPr lang="zh-TW" altLang="en-US" sz="24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800F-725A-444B-BB33-A7F8413BCBA5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N= any power of 2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lvl="2"/>
            <a:r>
              <a:rPr lang="en-US" altLang="zh-TW" sz="2000" dirty="0" smtClean="0"/>
              <a:t>All states are of the form [</a:t>
            </a:r>
            <a:r>
              <a:rPr lang="en-US" altLang="zh-TW" sz="2000" dirty="0" err="1" smtClean="0"/>
              <a:t>k,N</a:t>
            </a:r>
            <a:r>
              <a:rPr lang="en-US" altLang="zh-TW" sz="2000" dirty="0" smtClean="0"/>
              <a:t>)</a:t>
            </a:r>
          </a:p>
          <a:p>
            <a:pPr lvl="2"/>
            <a:r>
              <a:rPr lang="en-US" altLang="zh-TW" sz="2000" dirty="0" smtClean="0"/>
              <a:t>Denote state [</a:t>
            </a:r>
            <a:r>
              <a:rPr lang="en-US" altLang="zh-TW" sz="2000" dirty="0" err="1" smtClean="0"/>
              <a:t>k,N</a:t>
            </a:r>
            <a:r>
              <a:rPr lang="en-US" altLang="zh-TW" sz="2000" dirty="0" smtClean="0"/>
              <a:t>) by k</a:t>
            </a:r>
            <a:endParaRPr lang="zh-TW" alt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5143500" cy="2571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群組 36"/>
          <p:cNvGrpSpPr/>
          <p:nvPr/>
        </p:nvGrpSpPr>
        <p:grpSpPr>
          <a:xfrm>
            <a:off x="1691680" y="2348880"/>
            <a:ext cx="6795611" cy="864096"/>
            <a:chOff x="1664821" y="2060848"/>
            <a:chExt cx="6795611" cy="936104"/>
          </a:xfrm>
        </p:grpSpPr>
        <p:grpSp>
          <p:nvGrpSpPr>
            <p:cNvPr id="6" name="群組 23"/>
            <p:cNvGrpSpPr/>
            <p:nvPr/>
          </p:nvGrpSpPr>
          <p:grpSpPr>
            <a:xfrm>
              <a:off x="1763688" y="2492896"/>
              <a:ext cx="6336704" cy="504056"/>
              <a:chOff x="1763688" y="2492896"/>
              <a:chExt cx="6336704" cy="50405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763688" y="2492896"/>
                <a:ext cx="792088" cy="504056"/>
              </a:xfrm>
              <a:prstGeom prst="rect">
                <a:avLst/>
              </a:prstGeom>
              <a:ln w="9525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000</a:t>
                </a:r>
                <a:endParaRPr lang="zh-TW" altLang="en-US" dirty="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555776" y="2492896"/>
                <a:ext cx="792088" cy="504056"/>
              </a:xfrm>
              <a:prstGeom prst="rect">
                <a:avLst/>
              </a:prstGeom>
              <a:ln w="9525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001</a:t>
                </a:r>
                <a:endParaRPr lang="zh-TW" altLang="en-US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47864" y="2492896"/>
                <a:ext cx="792088" cy="504056"/>
              </a:xfrm>
              <a:prstGeom prst="rect">
                <a:avLst/>
              </a:prstGeom>
              <a:ln w="9525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010</a:t>
                </a:r>
                <a:endParaRPr lang="zh-TW" altLang="en-US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139952" y="2492896"/>
                <a:ext cx="792088" cy="504056"/>
              </a:xfrm>
              <a:prstGeom prst="rect">
                <a:avLst/>
              </a:prstGeom>
              <a:ln w="9525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011</a:t>
                </a:r>
                <a:endParaRPr lang="zh-TW" altLang="en-US" dirty="0"/>
              </a:p>
            </p:txBody>
          </p:sp>
          <p:sp>
            <p:nvSpPr>
              <p:cNvPr id="24" name="矩形 7"/>
              <p:cNvSpPr/>
              <p:nvPr/>
            </p:nvSpPr>
            <p:spPr>
              <a:xfrm>
                <a:off x="4932040" y="2492896"/>
                <a:ext cx="792088" cy="504056"/>
              </a:xfrm>
              <a:prstGeom prst="rect">
                <a:avLst/>
              </a:prstGeom>
              <a:ln w="9525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100</a:t>
                </a:r>
                <a:endParaRPr lang="zh-TW" altLang="en-US" dirty="0"/>
              </a:p>
            </p:txBody>
          </p:sp>
          <p:sp>
            <p:nvSpPr>
              <p:cNvPr id="25" name="矩形 8"/>
              <p:cNvSpPr/>
              <p:nvPr/>
            </p:nvSpPr>
            <p:spPr>
              <a:xfrm>
                <a:off x="5724128" y="2492896"/>
                <a:ext cx="792088" cy="504056"/>
              </a:xfrm>
              <a:prstGeom prst="rect">
                <a:avLst/>
              </a:prstGeom>
              <a:ln w="9525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101</a:t>
                </a:r>
                <a:endParaRPr lang="zh-TW" altLang="en-US" dirty="0"/>
              </a:p>
            </p:txBody>
          </p:sp>
          <p:sp>
            <p:nvSpPr>
              <p:cNvPr id="26" name="矩形 9"/>
              <p:cNvSpPr/>
              <p:nvPr/>
            </p:nvSpPr>
            <p:spPr>
              <a:xfrm>
                <a:off x="6516216" y="2492896"/>
                <a:ext cx="792088" cy="504056"/>
              </a:xfrm>
              <a:prstGeom prst="rect">
                <a:avLst/>
              </a:prstGeom>
              <a:ln w="9525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110</a:t>
                </a:r>
                <a:endParaRPr lang="zh-TW" altLang="en-US" dirty="0"/>
              </a:p>
            </p:txBody>
          </p:sp>
          <p:sp>
            <p:nvSpPr>
              <p:cNvPr id="27" name="矩形 10"/>
              <p:cNvSpPr/>
              <p:nvPr/>
            </p:nvSpPr>
            <p:spPr>
              <a:xfrm>
                <a:off x="7308304" y="2492896"/>
                <a:ext cx="792088" cy="504056"/>
              </a:xfrm>
              <a:prstGeom prst="rect">
                <a:avLst/>
              </a:prstGeom>
              <a:ln w="9525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111</a:t>
                </a:r>
                <a:endParaRPr lang="zh-TW" altLang="en-US" dirty="0"/>
              </a:p>
            </p:txBody>
          </p:sp>
        </p:grpSp>
        <p:grpSp>
          <p:nvGrpSpPr>
            <p:cNvPr id="7" name="群組 25"/>
            <p:cNvGrpSpPr/>
            <p:nvPr/>
          </p:nvGrpSpPr>
          <p:grpSpPr>
            <a:xfrm>
              <a:off x="1664821" y="2060848"/>
              <a:ext cx="6795611" cy="400110"/>
              <a:chOff x="1664821" y="2060848"/>
              <a:chExt cx="6795611" cy="400110"/>
            </a:xfrm>
          </p:grpSpPr>
          <p:sp>
            <p:nvSpPr>
              <p:cNvPr id="11" name="文字方塊 10"/>
              <p:cNvSpPr txBox="1"/>
              <p:nvPr/>
            </p:nvSpPr>
            <p:spPr>
              <a:xfrm>
                <a:off x="1664821" y="2060848"/>
                <a:ext cx="530915" cy="4001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FF"/>
                    </a:solidFill>
                  </a:rPr>
                  <a:t>0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2384901" y="2060848"/>
                <a:ext cx="300082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1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3248997" y="2060848"/>
                <a:ext cx="300082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2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4041085" y="2060848"/>
                <a:ext cx="300082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3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4761165" y="2060848"/>
                <a:ext cx="300082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4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5553253" y="2060848"/>
                <a:ext cx="300082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5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273333" y="2060848"/>
                <a:ext cx="300082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6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7137429" y="2060848"/>
                <a:ext cx="300082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7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929517" y="2060848"/>
                <a:ext cx="530915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8</a:t>
                </a:r>
                <a:endParaRPr lang="zh-TW" altLang="en-US" dirty="0">
                  <a:solidFill>
                    <a:srgbClr val="FF00FF"/>
                  </a:solidFill>
                </a:endParaRPr>
              </a:p>
            </p:txBody>
          </p:sp>
        </p:grpSp>
      </p:grpSp>
      <p:cxnSp>
        <p:nvCxnSpPr>
          <p:cNvPr id="28" name="直線單箭頭接點 27"/>
          <p:cNvCxnSpPr/>
          <p:nvPr/>
        </p:nvCxnSpPr>
        <p:spPr>
          <a:xfrm>
            <a:off x="3347864" y="3429000"/>
            <a:ext cx="4824536" cy="1588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516216" y="4653136"/>
            <a:ext cx="504056" cy="2880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Algorithm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2. For each symbol of the file, we perform :</a:t>
                </a:r>
              </a:p>
              <a:p>
                <a:pPr lvl="1"/>
                <a:r>
                  <a:rPr lang="en-US" altLang="zh-TW" dirty="0" smtClean="0"/>
                  <a:t>(a.) Subdivide current intervals into subintervals, one for each symbol.</a:t>
                </a:r>
              </a:p>
              <a:p>
                <a:pPr lvl="2"/>
                <a:r>
                  <a:rPr lang="en-US" altLang="zh-TW" sz="2800" dirty="0" smtClean="0"/>
                  <a:t>P</a:t>
                </a:r>
                <a:r>
                  <a:rPr lang="en-US" altLang="zh-TW" sz="2800" baseline="-25000" dirty="0" smtClean="0"/>
                  <a:t>C</a:t>
                </a:r>
                <a:r>
                  <a:rPr lang="en-US" altLang="zh-TW" sz="28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zh-TW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pt-BR" altLang="zh-TW" sz="2800" i="1" smtClean="0">
                            <a:latin typeface="Cambria Math"/>
                          </a:rPr>
                          <m:t>𝑘</m:t>
                        </m:r>
                        <m:r>
                          <a:rPr lang="pt-BR" altLang="zh-TW" sz="280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TW" sz="2800" b="0" i="0" smtClean="0">
                            <a:latin typeface="Cambria Math"/>
                          </a:rPr>
                          <m:t>p</m:t>
                        </m:r>
                        <m:r>
                          <a:rPr lang="en-US" altLang="zh-TW" sz="2800" b="0" i="1" baseline="-25000" dirty="0" smtClean="0">
                            <a:latin typeface="Cambria Math"/>
                          </a:rPr>
                          <m:t>𝑘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sz="2800" dirty="0" smtClean="0"/>
                  <a:t>P</a:t>
                </a:r>
                <a:r>
                  <a:rPr lang="en-US" altLang="zh-TW" sz="2800" baseline="-25000" dirty="0" smtClean="0"/>
                  <a:t>N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zh-TW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pt-BR" altLang="zh-TW" sz="2800" i="1">
                            <a:latin typeface="Cambria Math"/>
                          </a:rPr>
                          <m:t>𝑘</m:t>
                        </m:r>
                        <m:r>
                          <a:rPr lang="pt-BR" altLang="zh-TW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𝑖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TW" sz="2800">
                            <a:latin typeface="Cambria Math"/>
                          </a:rPr>
                          <m:t>p</m:t>
                        </m:r>
                        <m:r>
                          <a:rPr lang="en-US" altLang="zh-TW" sz="2800" i="1" baseline="-25000" dirty="0">
                            <a:latin typeface="Cambria Math"/>
                          </a:rPr>
                          <m:t>𝑘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sz="2800" dirty="0" smtClean="0"/>
                  <a:t>The new subintervals :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[L+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 P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</a:rPr>
                  <a:t>C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(H –L ), L + P</a:t>
                </a:r>
                <a:r>
                  <a:rPr lang="en-US" altLang="zh-TW" sz="2800" baseline="-25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 (H –L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) )</a:t>
                </a:r>
              </a:p>
              <a:p>
                <a:pPr lvl="1"/>
                <a:endParaRPr lang="en-US" altLang="zh-TW" dirty="0"/>
              </a:p>
              <a:p>
                <a:pPr lvl="1"/>
                <a:r>
                  <a:rPr lang="en-US" altLang="zh-TW" dirty="0" smtClean="0"/>
                  <a:t>(b.) Select the subinterval corresponding to the next symbol to be read. ( ex : 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altLang="zh-TW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zh-TW" dirty="0" smtClean="0"/>
                  <a:t> )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481" t="-1617" r="-148"/>
                </a:stretch>
              </a:blipFill>
            </p:spPr>
            <p:txBody>
              <a:bodyPr/>
              <a:lstStyle/>
              <a:p>
                <a:r>
                  <a:rPr lang="zh-TW" alt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940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N= any power of 2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340768"/>
            <a:ext cx="7498080" cy="4907632"/>
          </a:xfrm>
        </p:spPr>
        <p:txBody>
          <a:bodyPr/>
          <a:lstStyle/>
          <a:p>
            <a:pPr lvl="3"/>
            <a:r>
              <a:rPr lang="en-US" altLang="zh-TW" dirty="0" smtClean="0"/>
              <a:t>Number of states is N/2</a:t>
            </a:r>
          </a:p>
          <a:p>
            <a:pPr lvl="3"/>
            <a:r>
              <a:rPr lang="en-US" altLang="zh-TW" dirty="0" smtClean="0"/>
              <a:t>K≥N/2 will produce output, and interval will be expanded</a:t>
            </a:r>
            <a:endParaRPr lang="zh-TW" altLang="en-US" dirty="0"/>
          </a:p>
        </p:txBody>
      </p:sp>
      <p:grpSp>
        <p:nvGrpSpPr>
          <p:cNvPr id="5" name="群組 66"/>
          <p:cNvGrpSpPr/>
          <p:nvPr/>
        </p:nvGrpSpPr>
        <p:grpSpPr>
          <a:xfrm>
            <a:off x="2483768" y="3933056"/>
            <a:ext cx="5143500" cy="2571750"/>
            <a:chOff x="2195736" y="4169618"/>
            <a:chExt cx="5143500" cy="25717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4169618"/>
              <a:ext cx="5143500" cy="25717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3" name="矩形 52"/>
            <p:cNvSpPr/>
            <p:nvPr/>
          </p:nvSpPr>
          <p:spPr>
            <a:xfrm>
              <a:off x="3635896" y="5805264"/>
              <a:ext cx="648072" cy="30857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6516216" y="5825802"/>
              <a:ext cx="504056" cy="28803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195736" y="5805264"/>
              <a:ext cx="720080" cy="2880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2987824" y="5805264"/>
              <a:ext cx="576064" cy="2880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67"/>
          <p:cNvGrpSpPr/>
          <p:nvPr/>
        </p:nvGrpSpPr>
        <p:grpSpPr>
          <a:xfrm>
            <a:off x="1979712" y="2204864"/>
            <a:ext cx="6795611" cy="1441748"/>
            <a:chOff x="1979712" y="2204864"/>
            <a:chExt cx="6795611" cy="1441748"/>
          </a:xfrm>
        </p:grpSpPr>
        <p:grpSp>
          <p:nvGrpSpPr>
            <p:cNvPr id="7" name="群組 64"/>
            <p:cNvGrpSpPr/>
            <p:nvPr/>
          </p:nvGrpSpPr>
          <p:grpSpPr>
            <a:xfrm>
              <a:off x="4427984" y="3437384"/>
              <a:ext cx="3960440" cy="1588"/>
              <a:chOff x="4283968" y="3284984"/>
              <a:chExt cx="3960440" cy="1588"/>
            </a:xfrm>
          </p:grpSpPr>
          <p:cxnSp>
            <p:nvCxnSpPr>
              <p:cNvPr id="10" name="直線單箭頭接點 9"/>
              <p:cNvCxnSpPr/>
              <p:nvPr/>
            </p:nvCxnSpPr>
            <p:spPr>
              <a:xfrm>
                <a:off x="4283968" y="3284984"/>
                <a:ext cx="1656184" cy="1588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>
                <a:off x="6012160" y="3284984"/>
                <a:ext cx="2232248" cy="1588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直線單箭頭接點 55"/>
            <p:cNvCxnSpPr/>
            <p:nvPr/>
          </p:nvCxnSpPr>
          <p:spPr>
            <a:xfrm>
              <a:off x="3635896" y="3645024"/>
              <a:ext cx="4824536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 flipV="1">
              <a:off x="4427984" y="3284984"/>
              <a:ext cx="3960440" cy="838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23"/>
            <p:cNvGrpSpPr/>
            <p:nvPr/>
          </p:nvGrpSpPr>
          <p:grpSpPr>
            <a:xfrm>
              <a:off x="2078579" y="2636912"/>
              <a:ext cx="6336704" cy="432048"/>
              <a:chOff x="1763688" y="2492896"/>
              <a:chExt cx="6336704" cy="504056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763688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000</a:t>
                </a:r>
                <a:endParaRPr lang="zh-TW" altLang="en-US" dirty="0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555776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001</a:t>
                </a:r>
                <a:endParaRPr lang="zh-TW" altLang="en-US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347864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010</a:t>
                </a:r>
                <a:endParaRPr lang="zh-TW" altLang="en-US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139952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011</a:t>
                </a:r>
                <a:endParaRPr lang="zh-TW" altLang="en-US" dirty="0"/>
              </a:p>
            </p:txBody>
          </p:sp>
          <p:sp>
            <p:nvSpPr>
              <p:cNvPr id="47" name="矩形 7"/>
              <p:cNvSpPr/>
              <p:nvPr/>
            </p:nvSpPr>
            <p:spPr>
              <a:xfrm>
                <a:off x="4932040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100</a:t>
                </a:r>
                <a:endParaRPr lang="zh-TW" altLang="en-US" dirty="0"/>
              </a:p>
            </p:txBody>
          </p:sp>
          <p:sp>
            <p:nvSpPr>
              <p:cNvPr id="48" name="矩形 8"/>
              <p:cNvSpPr/>
              <p:nvPr/>
            </p:nvSpPr>
            <p:spPr>
              <a:xfrm>
                <a:off x="5724128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101</a:t>
                </a:r>
                <a:endParaRPr lang="zh-TW" altLang="en-US" dirty="0"/>
              </a:p>
            </p:txBody>
          </p:sp>
          <p:sp>
            <p:nvSpPr>
              <p:cNvPr id="49" name="矩形 9"/>
              <p:cNvSpPr/>
              <p:nvPr/>
            </p:nvSpPr>
            <p:spPr>
              <a:xfrm>
                <a:off x="6516216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110</a:t>
                </a:r>
                <a:endParaRPr lang="zh-TW" altLang="en-US" dirty="0"/>
              </a:p>
            </p:txBody>
          </p:sp>
          <p:sp>
            <p:nvSpPr>
              <p:cNvPr id="50" name="矩形 10"/>
              <p:cNvSpPr/>
              <p:nvPr/>
            </p:nvSpPr>
            <p:spPr>
              <a:xfrm>
                <a:off x="7308304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111</a:t>
                </a:r>
                <a:endParaRPr lang="zh-TW" altLang="en-US" dirty="0"/>
              </a:p>
            </p:txBody>
          </p:sp>
        </p:grpSp>
        <p:grpSp>
          <p:nvGrpSpPr>
            <p:cNvPr id="9" name="群組 25"/>
            <p:cNvGrpSpPr/>
            <p:nvPr/>
          </p:nvGrpSpPr>
          <p:grpSpPr>
            <a:xfrm>
              <a:off x="1979712" y="2204864"/>
              <a:ext cx="6795611" cy="369332"/>
              <a:chOff x="1664821" y="2060848"/>
              <a:chExt cx="6795611" cy="369332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1664821" y="2060848"/>
                <a:ext cx="530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B0F0"/>
                    </a:solidFill>
                  </a:rPr>
                  <a:t>0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2384901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1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3248997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2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041085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3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4761165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4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5553253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5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6273333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6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7137429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7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7929517" y="2060848"/>
                <a:ext cx="530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8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51" name="投影片編號版面配置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en-US" altLang="zh-TW" sz="2800" dirty="0" smtClean="0"/>
              <a:t>In every state [</a:t>
            </a:r>
            <a:r>
              <a:rPr lang="en-US" altLang="zh-TW" sz="2800" dirty="0" err="1" smtClean="0"/>
              <a:t>k.N</a:t>
            </a:r>
            <a:r>
              <a:rPr lang="en-US" altLang="zh-TW" sz="2800" dirty="0" smtClean="0"/>
              <a:t>)</a:t>
            </a:r>
          </a:p>
          <a:p>
            <a:pPr lvl="3">
              <a:lnSpc>
                <a:spcPct val="150000"/>
              </a:lnSpc>
            </a:pPr>
            <a:r>
              <a:rPr lang="en-US" altLang="zh-TW" dirty="0" smtClean="0"/>
              <a:t>Maximally unbalanced subdivision (at k+1)</a:t>
            </a:r>
          </a:p>
          <a:p>
            <a:pPr lvl="4">
              <a:lnSpc>
                <a:spcPct val="150000"/>
              </a:lnSpc>
              <a:buNone/>
            </a:pPr>
            <a:r>
              <a:rPr lang="en-US" altLang="zh-TW" sz="1600" dirty="0" smtClean="0"/>
              <a:t>-</a:t>
            </a:r>
            <a:r>
              <a:rPr lang="en-US" altLang="zh-TW" sz="1600" dirty="0" err="1" smtClean="0"/>
              <a:t>Prob</a:t>
            </a:r>
            <a:r>
              <a:rPr lang="en-US" altLang="zh-TW" sz="1600" dirty="0" smtClean="0"/>
              <a:t>{MPS} between (N-2/N) and (N-1)/N</a:t>
            </a:r>
          </a:p>
        </p:txBody>
      </p:sp>
      <p:grpSp>
        <p:nvGrpSpPr>
          <p:cNvPr id="2" name="群組 33"/>
          <p:cNvGrpSpPr/>
          <p:nvPr/>
        </p:nvGrpSpPr>
        <p:grpSpPr>
          <a:xfrm>
            <a:off x="1691680" y="2204864"/>
            <a:ext cx="6795611" cy="1152128"/>
            <a:chOff x="1691680" y="2708920"/>
            <a:chExt cx="6795611" cy="1152128"/>
          </a:xfrm>
        </p:grpSpPr>
        <p:grpSp>
          <p:nvGrpSpPr>
            <p:cNvPr id="5" name="群組 29"/>
            <p:cNvGrpSpPr/>
            <p:nvPr/>
          </p:nvGrpSpPr>
          <p:grpSpPr>
            <a:xfrm>
              <a:off x="1691680" y="2708920"/>
              <a:ext cx="6795611" cy="864096"/>
              <a:chOff x="1691680" y="2708920"/>
              <a:chExt cx="6795611" cy="864096"/>
            </a:xfrm>
          </p:grpSpPr>
          <p:grpSp>
            <p:nvGrpSpPr>
              <p:cNvPr id="9" name="群組 23"/>
              <p:cNvGrpSpPr/>
              <p:nvPr/>
            </p:nvGrpSpPr>
            <p:grpSpPr>
              <a:xfrm>
                <a:off x="1790547" y="3107734"/>
                <a:ext cx="6336704" cy="465282"/>
                <a:chOff x="1763688" y="2492896"/>
                <a:chExt cx="6336704" cy="504056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tint val="35000"/>
                        <a:satMod val="253000"/>
                      </a:schemeClr>
                    </a:gs>
                    <a:gs pos="50000">
                      <a:schemeClr val="accent4">
                        <a:tint val="42000"/>
                        <a:satMod val="255000"/>
                      </a:schemeClr>
                    </a:gs>
                    <a:gs pos="97000">
                      <a:schemeClr val="accent4">
                        <a:tint val="53000"/>
                        <a:satMod val="260000"/>
                      </a:schemeClr>
                    </a:gs>
                    <a:gs pos="100000">
                      <a:schemeClr val="accent4">
                        <a:tint val="56000"/>
                        <a:satMod val="275000"/>
                      </a:schemeClr>
                    </a:gs>
                  </a:gsLst>
                  <a:lin ang="2700000" scaled="1"/>
                  <a:tileRect/>
                </a:gradFill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tint val="35000"/>
                        <a:satMod val="253000"/>
                      </a:schemeClr>
                    </a:gs>
                    <a:gs pos="50000">
                      <a:schemeClr val="accent4">
                        <a:tint val="42000"/>
                        <a:satMod val="255000"/>
                      </a:schemeClr>
                    </a:gs>
                    <a:gs pos="97000">
                      <a:schemeClr val="accent4">
                        <a:tint val="53000"/>
                        <a:satMod val="260000"/>
                      </a:schemeClr>
                    </a:gs>
                    <a:gs pos="100000">
                      <a:schemeClr val="accent4">
                        <a:tint val="56000"/>
                        <a:satMod val="275000"/>
                      </a:schemeClr>
                    </a:gs>
                  </a:gsLst>
                  <a:lin ang="2700000" scaled="1"/>
                  <a:tileRect/>
                </a:gradFill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35000"/>
                        <a:satMod val="253000"/>
                      </a:schemeClr>
                    </a:gs>
                    <a:gs pos="50000">
                      <a:schemeClr val="accent1">
                        <a:tint val="42000"/>
                        <a:satMod val="255000"/>
                      </a:schemeClr>
                    </a:gs>
                    <a:gs pos="97000">
                      <a:schemeClr val="accent1">
                        <a:tint val="53000"/>
                        <a:satMod val="260000"/>
                      </a:schemeClr>
                    </a:gs>
                    <a:gs pos="100000">
                      <a:schemeClr val="accent1">
                        <a:tint val="56000"/>
                        <a:satMod val="275000"/>
                      </a:schemeClr>
                    </a:gs>
                  </a:gsLst>
                  <a:lin ang="2700000" scaled="1"/>
                  <a:tileRect/>
                </a:gra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tint val="35000"/>
                        <a:satMod val="253000"/>
                      </a:schemeClr>
                    </a:gs>
                    <a:gs pos="50000">
                      <a:schemeClr val="accent6">
                        <a:tint val="42000"/>
                        <a:satMod val="255000"/>
                      </a:schemeClr>
                    </a:gs>
                    <a:gs pos="97000">
                      <a:schemeClr val="accent6">
                        <a:tint val="53000"/>
                        <a:satMod val="260000"/>
                      </a:schemeClr>
                    </a:gs>
                    <a:gs pos="100000">
                      <a:schemeClr val="accent6">
                        <a:tint val="56000"/>
                        <a:satMod val="275000"/>
                      </a:schemeClr>
                    </a:gs>
                  </a:gsLst>
                  <a:lin ang="2700000" scaled="1"/>
                  <a:tileRect/>
                </a:gra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25" name="矩形 7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 w="9525">
                  <a:solidFill>
                    <a:srgbClr val="66FF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26" name="矩形 8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 w="9525">
                  <a:solidFill>
                    <a:srgbClr val="66FF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27" name="矩形 9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 w="9525">
                  <a:solidFill>
                    <a:srgbClr val="66FF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  <p:sp>
              <p:nvSpPr>
                <p:cNvPr id="28" name="矩形 10"/>
                <p:cNvSpPr/>
                <p:nvPr/>
              </p:nvSpPr>
              <p:spPr>
                <a:xfrm>
                  <a:off x="7308304" y="2492896"/>
                  <a:ext cx="792088" cy="504056"/>
                </a:xfrm>
                <a:prstGeom prst="rect">
                  <a:avLst/>
                </a:prstGeom>
                <a:ln w="9525">
                  <a:solidFill>
                    <a:srgbClr val="66FF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111</a:t>
                  </a:r>
                  <a:endParaRPr lang="zh-TW" altLang="en-US" dirty="0"/>
                </a:p>
              </p:txBody>
            </p:sp>
          </p:grpSp>
          <p:grpSp>
            <p:nvGrpSpPr>
              <p:cNvPr id="10" name="群組 25"/>
              <p:cNvGrpSpPr/>
              <p:nvPr/>
            </p:nvGrpSpPr>
            <p:grpSpPr>
              <a:xfrm>
                <a:off x="1691680" y="2708920"/>
                <a:ext cx="6795611" cy="369332"/>
                <a:chOff x="1664821" y="2060848"/>
                <a:chExt cx="6795611" cy="400110"/>
              </a:xfrm>
            </p:grpSpPr>
            <p:sp>
              <p:nvSpPr>
                <p:cNvPr id="12" name="文字方塊 11"/>
                <p:cNvSpPr txBox="1"/>
                <p:nvPr/>
              </p:nvSpPr>
              <p:spPr>
                <a:xfrm>
                  <a:off x="1664821" y="2060848"/>
                  <a:ext cx="530915" cy="4001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66FF33"/>
                      </a:solidFill>
                    </a:rPr>
                    <a:t>0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2384901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66FF33"/>
                      </a:solidFill>
                    </a:rPr>
                    <a:t>1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14" name="文字方塊 13"/>
                <p:cNvSpPr txBox="1"/>
                <p:nvPr/>
              </p:nvSpPr>
              <p:spPr>
                <a:xfrm>
                  <a:off x="3248997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66FF33"/>
                      </a:solidFill>
                    </a:rPr>
                    <a:t>2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15" name="文字方塊 14"/>
                <p:cNvSpPr txBox="1"/>
                <p:nvPr/>
              </p:nvSpPr>
              <p:spPr>
                <a:xfrm>
                  <a:off x="4041085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66FF33"/>
                      </a:solidFill>
                    </a:rPr>
                    <a:t>3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16" name="文字方塊 15"/>
                <p:cNvSpPr txBox="1"/>
                <p:nvPr/>
              </p:nvSpPr>
              <p:spPr>
                <a:xfrm>
                  <a:off x="4761165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66FF33"/>
                      </a:solidFill>
                    </a:rPr>
                    <a:t>4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5553253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66FF33"/>
                      </a:solidFill>
                    </a:rPr>
                    <a:t>5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6273333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66FF33"/>
                      </a:solidFill>
                    </a:rPr>
                    <a:t>6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7137429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66FF33"/>
                      </a:solidFill>
                    </a:rPr>
                    <a:t>7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20" name="文字方塊 19"/>
                <p:cNvSpPr txBox="1"/>
                <p:nvPr/>
              </p:nvSpPr>
              <p:spPr>
                <a:xfrm>
                  <a:off x="7929517" y="2060848"/>
                  <a:ext cx="530915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66FF33"/>
                      </a:solidFill>
                    </a:rPr>
                    <a:t>8</a:t>
                  </a:r>
                  <a:endParaRPr lang="zh-TW" altLang="en-US" dirty="0">
                    <a:solidFill>
                      <a:srgbClr val="66FF33"/>
                    </a:solidFill>
                  </a:endParaRPr>
                </a:p>
              </p:txBody>
            </p:sp>
          </p:grpSp>
        </p:grpSp>
        <p:cxnSp>
          <p:nvCxnSpPr>
            <p:cNvPr id="31" name="直線單箭頭接點 30"/>
            <p:cNvCxnSpPr/>
            <p:nvPr/>
          </p:nvCxnSpPr>
          <p:spPr>
            <a:xfrm>
              <a:off x="2987824" y="3789040"/>
              <a:ext cx="5184576" cy="1588"/>
            </a:xfrm>
            <a:prstGeom prst="straightConnector1">
              <a:avLst/>
            </a:prstGeom>
            <a:ln w="28575">
              <a:solidFill>
                <a:srgbClr val="66FF3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橢圓 32"/>
            <p:cNvSpPr/>
            <p:nvPr/>
          </p:nvSpPr>
          <p:spPr>
            <a:xfrm>
              <a:off x="3347864" y="3717032"/>
              <a:ext cx="144016" cy="144016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38"/>
          <p:cNvGrpSpPr/>
          <p:nvPr/>
        </p:nvGrpSpPr>
        <p:grpSpPr>
          <a:xfrm>
            <a:off x="2267744" y="4097610"/>
            <a:ext cx="5143500" cy="2571750"/>
            <a:chOff x="2267744" y="4097610"/>
            <a:chExt cx="5143500" cy="2571750"/>
          </a:xfrm>
        </p:grpSpPr>
        <p:grpSp>
          <p:nvGrpSpPr>
            <p:cNvPr id="29" name="群組 28"/>
            <p:cNvGrpSpPr/>
            <p:nvPr/>
          </p:nvGrpSpPr>
          <p:grpSpPr>
            <a:xfrm>
              <a:off x="2267744" y="4097610"/>
              <a:ext cx="5143500" cy="2571750"/>
              <a:chOff x="2267744" y="3573016"/>
              <a:chExt cx="5143500" cy="257175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7744" y="3573016"/>
                <a:ext cx="5143500" cy="257175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" name="矩形 5"/>
              <p:cNvSpPr/>
              <p:nvPr/>
            </p:nvSpPr>
            <p:spPr>
              <a:xfrm>
                <a:off x="3059832" y="4365104"/>
                <a:ext cx="1296144" cy="288032"/>
              </a:xfrm>
              <a:prstGeom prst="rect">
                <a:avLst/>
              </a:prstGeom>
              <a:noFill/>
              <a:ln>
                <a:solidFill>
                  <a:srgbClr val="66FF33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059832" y="4941168"/>
                <a:ext cx="1296144" cy="2880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059832" y="5229200"/>
                <a:ext cx="1296144" cy="2880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30" name="群組 37"/>
            <p:cNvGrpSpPr/>
            <p:nvPr/>
          </p:nvGrpSpPr>
          <p:grpSpPr>
            <a:xfrm>
              <a:off x="6660232" y="4869160"/>
              <a:ext cx="432048" cy="864096"/>
              <a:chOff x="6660232" y="4869160"/>
              <a:chExt cx="432048" cy="86409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6660232" y="4869160"/>
                <a:ext cx="432048" cy="2880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6660232" y="5445224"/>
                <a:ext cx="432048" cy="2880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2" name="群組 41"/>
          <p:cNvGrpSpPr/>
          <p:nvPr/>
        </p:nvGrpSpPr>
        <p:grpSpPr>
          <a:xfrm>
            <a:off x="3923928" y="3429000"/>
            <a:ext cx="4248472" cy="144016"/>
            <a:chOff x="3923928" y="3429000"/>
            <a:chExt cx="4248472" cy="144016"/>
          </a:xfrm>
        </p:grpSpPr>
        <p:cxnSp>
          <p:nvCxnSpPr>
            <p:cNvPr id="40" name="直線單箭頭接點 39"/>
            <p:cNvCxnSpPr/>
            <p:nvPr/>
          </p:nvCxnSpPr>
          <p:spPr>
            <a:xfrm>
              <a:off x="3923928" y="3501008"/>
              <a:ext cx="4248472" cy="1588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4139952" y="3429000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6" name="直線單箭頭接點 45"/>
          <p:cNvCxnSpPr/>
          <p:nvPr/>
        </p:nvCxnSpPr>
        <p:spPr>
          <a:xfrm>
            <a:off x="4644008" y="3645024"/>
            <a:ext cx="3528392" cy="1588"/>
          </a:xfrm>
          <a:prstGeom prst="straightConnector1">
            <a:avLst/>
          </a:prstGeom>
          <a:ln w="28575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5940152" y="5733256"/>
            <a:ext cx="432048" cy="288032"/>
          </a:xfrm>
          <a:prstGeom prst="rect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6300192" y="3717032"/>
            <a:ext cx="1042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66"/>
                </a:solidFill>
              </a:rPr>
              <a:t>Output:1</a:t>
            </a: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3491880" y="350100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MPS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411760" y="31409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66FF33"/>
                </a:solidFill>
              </a:rPr>
              <a:t>MPS</a:t>
            </a:r>
            <a:endParaRPr lang="zh-TW" altLang="en-US" dirty="0">
              <a:solidFill>
                <a:srgbClr val="66FF33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4283968" y="364502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MPS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44" name="投影片編號版面配置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en-US" altLang="zh-TW" sz="2800" dirty="0" smtClean="0"/>
              <a:t>In every state [</a:t>
            </a:r>
            <a:r>
              <a:rPr lang="en-US" altLang="zh-TW" sz="2800" dirty="0" err="1" smtClean="0"/>
              <a:t>k.N</a:t>
            </a:r>
            <a:r>
              <a:rPr lang="en-US" altLang="zh-TW" sz="2800" dirty="0" smtClean="0"/>
              <a:t>)</a:t>
            </a:r>
          </a:p>
          <a:p>
            <a:pPr lvl="3">
              <a:lnSpc>
                <a:spcPct val="150000"/>
              </a:lnSpc>
            </a:pPr>
            <a:r>
              <a:rPr lang="en-US" altLang="zh-TW" dirty="0" smtClean="0"/>
              <a:t>Also include a nearly balanced subdivision</a:t>
            </a:r>
          </a:p>
          <a:p>
            <a:pPr lvl="4">
              <a:lnSpc>
                <a:spcPct val="150000"/>
              </a:lnSpc>
              <a:buNone/>
            </a:pPr>
            <a:r>
              <a:rPr lang="en-US" altLang="zh-TW" sz="1600" dirty="0" smtClean="0"/>
              <a:t>-So that we will not lose efficiency when </a:t>
            </a:r>
            <a:r>
              <a:rPr lang="en-US" altLang="zh-TW" sz="1600" dirty="0" err="1" smtClean="0"/>
              <a:t>Prob</a:t>
            </a:r>
            <a:r>
              <a:rPr lang="en-US" altLang="zh-TW" sz="1600" dirty="0" smtClean="0"/>
              <a:t>{MPS}≒1/2</a:t>
            </a:r>
            <a:endParaRPr lang="zh-TW" altLang="en-US" sz="1600" dirty="0" smtClean="0"/>
          </a:p>
          <a:p>
            <a:endParaRPr lang="zh-TW" altLang="en-US" dirty="0"/>
          </a:p>
        </p:txBody>
      </p:sp>
      <p:grpSp>
        <p:nvGrpSpPr>
          <p:cNvPr id="2" name="群組 33"/>
          <p:cNvGrpSpPr/>
          <p:nvPr/>
        </p:nvGrpSpPr>
        <p:grpSpPr>
          <a:xfrm>
            <a:off x="1691680" y="2204864"/>
            <a:ext cx="6795611" cy="1152128"/>
            <a:chOff x="1691680" y="2708920"/>
            <a:chExt cx="6795611" cy="1152128"/>
          </a:xfrm>
        </p:grpSpPr>
        <p:grpSp>
          <p:nvGrpSpPr>
            <p:cNvPr id="5" name="群組 29"/>
            <p:cNvGrpSpPr/>
            <p:nvPr/>
          </p:nvGrpSpPr>
          <p:grpSpPr>
            <a:xfrm>
              <a:off x="1691680" y="2708920"/>
              <a:ext cx="6795611" cy="864096"/>
              <a:chOff x="1691680" y="2708920"/>
              <a:chExt cx="6795611" cy="864096"/>
            </a:xfrm>
          </p:grpSpPr>
          <p:grpSp>
            <p:nvGrpSpPr>
              <p:cNvPr id="7" name="群組 23"/>
              <p:cNvGrpSpPr/>
              <p:nvPr/>
            </p:nvGrpSpPr>
            <p:grpSpPr>
              <a:xfrm>
                <a:off x="1790547" y="3107734"/>
                <a:ext cx="6336704" cy="465282"/>
                <a:chOff x="1763688" y="2492896"/>
                <a:chExt cx="6336704" cy="504056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25" name="矩形 7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26" name="矩形 8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27" name="矩形 9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  <p:sp>
              <p:nvSpPr>
                <p:cNvPr id="28" name="矩形 10"/>
                <p:cNvSpPr/>
                <p:nvPr/>
              </p:nvSpPr>
              <p:spPr>
                <a:xfrm>
                  <a:off x="7308304" y="2492896"/>
                  <a:ext cx="792088" cy="504056"/>
                </a:xfrm>
                <a:prstGeom prst="rect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111</a:t>
                  </a:r>
                  <a:endParaRPr lang="zh-TW" altLang="en-US" dirty="0"/>
                </a:p>
              </p:txBody>
            </p:sp>
          </p:grpSp>
          <p:grpSp>
            <p:nvGrpSpPr>
              <p:cNvPr id="8" name="群組 25"/>
              <p:cNvGrpSpPr/>
              <p:nvPr/>
            </p:nvGrpSpPr>
            <p:grpSpPr>
              <a:xfrm>
                <a:off x="1691680" y="2708920"/>
                <a:ext cx="6795611" cy="369332"/>
                <a:chOff x="1664821" y="2060848"/>
                <a:chExt cx="6795611" cy="400110"/>
              </a:xfrm>
            </p:grpSpPr>
            <p:sp>
              <p:nvSpPr>
                <p:cNvPr id="12" name="文字方塊 11"/>
                <p:cNvSpPr txBox="1"/>
                <p:nvPr/>
              </p:nvSpPr>
              <p:spPr>
                <a:xfrm>
                  <a:off x="1664821" y="2060848"/>
                  <a:ext cx="530915" cy="4001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FFFF00"/>
                      </a:solidFill>
                    </a:rPr>
                    <a:t>0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2384901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FF00"/>
                      </a:solidFill>
                    </a:rPr>
                    <a:t>1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4" name="文字方塊 13"/>
                <p:cNvSpPr txBox="1"/>
                <p:nvPr/>
              </p:nvSpPr>
              <p:spPr>
                <a:xfrm>
                  <a:off x="3248997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FF00"/>
                      </a:solidFill>
                    </a:rPr>
                    <a:t>2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5" name="文字方塊 14"/>
                <p:cNvSpPr txBox="1"/>
                <p:nvPr/>
              </p:nvSpPr>
              <p:spPr>
                <a:xfrm>
                  <a:off x="4041085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FF00"/>
                      </a:solidFill>
                    </a:rPr>
                    <a:t>3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6" name="文字方塊 15"/>
                <p:cNvSpPr txBox="1"/>
                <p:nvPr/>
              </p:nvSpPr>
              <p:spPr>
                <a:xfrm>
                  <a:off x="4761165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FF00"/>
                      </a:solidFill>
                    </a:rPr>
                    <a:t>4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5553253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FF00"/>
                      </a:solidFill>
                    </a:rPr>
                    <a:t>5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6273333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FF00"/>
                      </a:solidFill>
                    </a:rPr>
                    <a:t>6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7137429" y="2060848"/>
                  <a:ext cx="300082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FF00"/>
                      </a:solidFill>
                    </a:rPr>
                    <a:t>7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" name="文字方塊 19"/>
                <p:cNvSpPr txBox="1"/>
                <p:nvPr/>
              </p:nvSpPr>
              <p:spPr>
                <a:xfrm>
                  <a:off x="7929517" y="2060848"/>
                  <a:ext cx="530915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FF00"/>
                      </a:solidFill>
                    </a:rPr>
                    <a:t>8</a:t>
                  </a:r>
                  <a:endParaRPr lang="zh-TW" altLang="en-US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cxnSp>
          <p:nvCxnSpPr>
            <p:cNvPr id="31" name="直線單箭頭接點 30"/>
            <p:cNvCxnSpPr/>
            <p:nvPr/>
          </p:nvCxnSpPr>
          <p:spPr>
            <a:xfrm>
              <a:off x="2987824" y="3789040"/>
              <a:ext cx="5184576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橢圓 32"/>
            <p:cNvSpPr/>
            <p:nvPr/>
          </p:nvSpPr>
          <p:spPr>
            <a:xfrm>
              <a:off x="4932040" y="371703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28"/>
          <p:cNvGrpSpPr/>
          <p:nvPr/>
        </p:nvGrpSpPr>
        <p:grpSpPr>
          <a:xfrm>
            <a:off x="2267744" y="4097610"/>
            <a:ext cx="5143500" cy="2571750"/>
            <a:chOff x="2267744" y="3573016"/>
            <a:chExt cx="5143500" cy="25717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3573016"/>
              <a:ext cx="5143500" cy="25717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3059832" y="4056534"/>
              <a:ext cx="1296144" cy="2880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矩形 50"/>
          <p:cNvSpPr/>
          <p:nvPr/>
        </p:nvSpPr>
        <p:spPr>
          <a:xfrm>
            <a:off x="5940152" y="4581128"/>
            <a:ext cx="360040" cy="288032"/>
          </a:xfrm>
          <a:prstGeom prst="rect">
            <a:avLst/>
          </a:prstGeom>
          <a:noFill/>
          <a:ln w="28575">
            <a:solidFill>
              <a:srgbClr val="66FF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6300192" y="3645024"/>
            <a:ext cx="1042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66FF33"/>
                </a:solidFill>
              </a:rPr>
              <a:t>Output:1</a:t>
            </a:r>
            <a:endParaRPr lang="zh-TW" altLang="en-US" dirty="0">
              <a:solidFill>
                <a:srgbClr val="66FF33"/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3779912" y="335699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LPS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444208" y="335699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66FF33"/>
                </a:solidFill>
              </a:rPr>
              <a:t>MPS</a:t>
            </a:r>
            <a:endParaRPr lang="zh-TW" altLang="en-US" dirty="0">
              <a:solidFill>
                <a:srgbClr val="66FF33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563888" y="3645024"/>
            <a:ext cx="10833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Output: 0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427984" y="4581128"/>
            <a:ext cx="360040" cy="2880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投影片編號版面配置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/>
          <a:lstStyle/>
          <a:p>
            <a:pPr lvl="2"/>
            <a:r>
              <a:rPr lang="en-US" altLang="zh-TW" sz="2800" dirty="0" smtClean="0"/>
              <a:t>In state k</a:t>
            </a:r>
          </a:p>
          <a:p>
            <a:pPr lvl="3"/>
            <a:r>
              <a:rPr lang="en-US" altLang="zh-TW" dirty="0" smtClean="0"/>
              <a:t>Divided at k+1</a:t>
            </a:r>
          </a:p>
          <a:p>
            <a:pPr lvl="3"/>
            <a:r>
              <a:rPr lang="en-US" altLang="zh-TW" dirty="0" smtClean="0"/>
              <a:t>LPS : output </a:t>
            </a:r>
            <a:r>
              <a:rPr lang="en-US" altLang="zh-TW" i="1" dirty="0" err="1" smtClean="0"/>
              <a:t>lg</a:t>
            </a:r>
            <a:r>
              <a:rPr lang="en-US" altLang="zh-TW" dirty="0" err="1" smtClean="0"/>
              <a:t>N</a:t>
            </a:r>
            <a:r>
              <a:rPr lang="en-US" altLang="zh-TW" dirty="0" smtClean="0"/>
              <a:t> bits of k, and move to state 0</a:t>
            </a:r>
          </a:p>
          <a:p>
            <a:pPr lvl="3"/>
            <a:r>
              <a:rPr lang="en-US" altLang="zh-TW" dirty="0" smtClean="0"/>
              <a:t>MPS move to state k+1</a:t>
            </a:r>
          </a:p>
          <a:p>
            <a:pPr lvl="4"/>
            <a:r>
              <a:rPr lang="en-US" altLang="zh-TW" dirty="0" smtClean="0"/>
              <a:t>If next state is N/2 : output 1, and move to state 0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5143500" cy="2571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群組 41"/>
          <p:cNvGrpSpPr/>
          <p:nvPr/>
        </p:nvGrpSpPr>
        <p:grpSpPr>
          <a:xfrm>
            <a:off x="1979712" y="2204864"/>
            <a:ext cx="6795611" cy="1513756"/>
            <a:chOff x="1979712" y="2204864"/>
            <a:chExt cx="6795611" cy="1513756"/>
          </a:xfrm>
        </p:grpSpPr>
        <p:grpSp>
          <p:nvGrpSpPr>
            <p:cNvPr id="5" name="群組 23"/>
            <p:cNvGrpSpPr/>
            <p:nvPr/>
          </p:nvGrpSpPr>
          <p:grpSpPr>
            <a:xfrm>
              <a:off x="2078579" y="2636912"/>
              <a:ext cx="6336704" cy="432048"/>
              <a:chOff x="1763688" y="2492896"/>
              <a:chExt cx="6336704" cy="50405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763688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000</a:t>
                </a:r>
                <a:endParaRPr lang="zh-TW" altLang="en-US" dirty="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555776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001</a:t>
                </a:r>
                <a:endParaRPr lang="zh-TW" altLang="en-US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47864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010</a:t>
                </a:r>
                <a:endParaRPr lang="zh-TW" altLang="en-US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139952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011</a:t>
                </a:r>
                <a:endParaRPr lang="zh-TW" altLang="en-US" dirty="0"/>
              </a:p>
            </p:txBody>
          </p:sp>
          <p:sp>
            <p:nvSpPr>
              <p:cNvPr id="24" name="矩形 7"/>
              <p:cNvSpPr/>
              <p:nvPr/>
            </p:nvSpPr>
            <p:spPr>
              <a:xfrm>
                <a:off x="4932040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100</a:t>
                </a:r>
                <a:endParaRPr lang="zh-TW" altLang="en-US" dirty="0"/>
              </a:p>
            </p:txBody>
          </p:sp>
          <p:sp>
            <p:nvSpPr>
              <p:cNvPr id="25" name="矩形 8"/>
              <p:cNvSpPr/>
              <p:nvPr/>
            </p:nvSpPr>
            <p:spPr>
              <a:xfrm>
                <a:off x="5724128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101</a:t>
                </a:r>
                <a:endParaRPr lang="zh-TW" altLang="en-US" dirty="0"/>
              </a:p>
            </p:txBody>
          </p:sp>
          <p:sp>
            <p:nvSpPr>
              <p:cNvPr id="26" name="矩形 9"/>
              <p:cNvSpPr/>
              <p:nvPr/>
            </p:nvSpPr>
            <p:spPr>
              <a:xfrm>
                <a:off x="6516216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110</a:t>
                </a:r>
                <a:endParaRPr lang="zh-TW" altLang="en-US" dirty="0"/>
              </a:p>
            </p:txBody>
          </p:sp>
          <p:sp>
            <p:nvSpPr>
              <p:cNvPr id="27" name="矩形 10"/>
              <p:cNvSpPr/>
              <p:nvPr/>
            </p:nvSpPr>
            <p:spPr>
              <a:xfrm>
                <a:off x="7308304" y="2492896"/>
                <a:ext cx="792088" cy="504056"/>
              </a:xfrm>
              <a:prstGeom prst="rect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111</a:t>
                </a:r>
                <a:endParaRPr lang="zh-TW" altLang="en-US" dirty="0"/>
              </a:p>
            </p:txBody>
          </p:sp>
        </p:grpSp>
        <p:grpSp>
          <p:nvGrpSpPr>
            <p:cNvPr id="6" name="群組 25"/>
            <p:cNvGrpSpPr/>
            <p:nvPr/>
          </p:nvGrpSpPr>
          <p:grpSpPr>
            <a:xfrm>
              <a:off x="1979712" y="2204864"/>
              <a:ext cx="6795611" cy="369332"/>
              <a:chOff x="1664821" y="2060848"/>
              <a:chExt cx="6795611" cy="369332"/>
            </a:xfrm>
          </p:grpSpPr>
          <p:sp>
            <p:nvSpPr>
              <p:cNvPr id="11" name="文字方塊 10"/>
              <p:cNvSpPr txBox="1"/>
              <p:nvPr/>
            </p:nvSpPr>
            <p:spPr>
              <a:xfrm>
                <a:off x="1664821" y="2060848"/>
                <a:ext cx="530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B0F0"/>
                    </a:solidFill>
                  </a:rPr>
                  <a:t>0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2384901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1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3248997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2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4041085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3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4761165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4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5553253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5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273333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6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7137429" y="20608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7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929517" y="2060848"/>
                <a:ext cx="530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F0"/>
                    </a:solidFill>
                  </a:rPr>
                  <a:t>8</a:t>
                </a:r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8" name="群組 40"/>
            <p:cNvGrpSpPr/>
            <p:nvPr/>
          </p:nvGrpSpPr>
          <p:grpSpPr>
            <a:xfrm>
              <a:off x="2987824" y="3284984"/>
              <a:ext cx="5472608" cy="433636"/>
              <a:chOff x="2987824" y="3284984"/>
              <a:chExt cx="5472608" cy="433636"/>
            </a:xfrm>
          </p:grpSpPr>
          <p:cxnSp>
            <p:nvCxnSpPr>
              <p:cNvPr id="7" name="直線單箭頭接點 6"/>
              <p:cNvCxnSpPr/>
              <p:nvPr/>
            </p:nvCxnSpPr>
            <p:spPr>
              <a:xfrm>
                <a:off x="2987824" y="3284984"/>
                <a:ext cx="5472608" cy="1588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/>
              <p:cNvCxnSpPr/>
              <p:nvPr/>
            </p:nvCxnSpPr>
            <p:spPr>
              <a:xfrm>
                <a:off x="3635896" y="3429000"/>
                <a:ext cx="4824536" cy="1588"/>
              </a:xfrm>
              <a:prstGeom prst="straightConnector1">
                <a:avLst/>
              </a:prstGeom>
              <a:ln w="19050">
                <a:solidFill>
                  <a:srgbClr val="FF00FF"/>
                </a:solidFill>
                <a:headEnd type="arrow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直線單箭頭接點 33"/>
              <p:cNvCxnSpPr/>
              <p:nvPr/>
            </p:nvCxnSpPr>
            <p:spPr>
              <a:xfrm>
                <a:off x="4355976" y="3573016"/>
                <a:ext cx="4104456" cy="1588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單箭頭接點 37"/>
              <p:cNvCxnSpPr/>
              <p:nvPr/>
            </p:nvCxnSpPr>
            <p:spPr>
              <a:xfrm>
                <a:off x="5220072" y="3717032"/>
                <a:ext cx="3240360" cy="1588"/>
              </a:xfrm>
              <a:prstGeom prst="straightConnector1">
                <a:avLst/>
              </a:prstGeom>
              <a:ln w="19050">
                <a:solidFill>
                  <a:srgbClr val="66FF33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Example</a:t>
            </a:r>
            <a:br>
              <a:rPr lang="en-US" altLang="zh-TW" dirty="0" smtClean="0"/>
            </a:br>
            <a:r>
              <a:rPr lang="en-US" altLang="zh-TW" sz="2200" dirty="0" smtClean="0"/>
              <a:t>ADDITIONAL OUTPUT AND EXPANSION MAYBE POSSIBLE</a:t>
            </a:r>
            <a:endParaRPr lang="zh-TW" alt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5143500" cy="2571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95736" y="5229200"/>
            <a:ext cx="525658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64"/>
          <p:cNvGrpSpPr/>
          <p:nvPr/>
        </p:nvGrpSpPr>
        <p:grpSpPr>
          <a:xfrm>
            <a:off x="1763688" y="1340768"/>
            <a:ext cx="6795611" cy="1593468"/>
            <a:chOff x="1763688" y="1988840"/>
            <a:chExt cx="6795611" cy="1593468"/>
          </a:xfrm>
        </p:grpSpPr>
        <p:grpSp>
          <p:nvGrpSpPr>
            <p:cNvPr id="5" name="群組 36"/>
            <p:cNvGrpSpPr/>
            <p:nvPr/>
          </p:nvGrpSpPr>
          <p:grpSpPr>
            <a:xfrm>
              <a:off x="1763688" y="1988840"/>
              <a:ext cx="6795611" cy="936104"/>
              <a:chOff x="1664821" y="2060848"/>
              <a:chExt cx="6795611" cy="936104"/>
            </a:xfrm>
          </p:grpSpPr>
          <p:grpSp>
            <p:nvGrpSpPr>
              <p:cNvPr id="7" name="群組 23"/>
              <p:cNvGrpSpPr/>
              <p:nvPr/>
            </p:nvGrpSpPr>
            <p:grpSpPr>
              <a:xfrm>
                <a:off x="1763688" y="2492896"/>
                <a:ext cx="6336704" cy="504056"/>
                <a:chOff x="1763688" y="2492896"/>
                <a:chExt cx="6336704" cy="504056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46" name="矩形 7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47" name="矩形 8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48" name="矩形 9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  <p:sp>
              <p:nvSpPr>
                <p:cNvPr id="49" name="矩形 10"/>
                <p:cNvSpPr/>
                <p:nvPr/>
              </p:nvSpPr>
              <p:spPr>
                <a:xfrm>
                  <a:off x="730830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111</a:t>
                  </a:r>
                  <a:endParaRPr lang="zh-TW" altLang="en-US" dirty="0"/>
                </a:p>
              </p:txBody>
            </p:sp>
          </p:grpSp>
          <p:grpSp>
            <p:nvGrpSpPr>
              <p:cNvPr id="8" name="群組 25"/>
              <p:cNvGrpSpPr/>
              <p:nvPr/>
            </p:nvGrpSpPr>
            <p:grpSpPr>
              <a:xfrm>
                <a:off x="1664821" y="2060848"/>
                <a:ext cx="6795611" cy="369332"/>
                <a:chOff x="1664821" y="2060848"/>
                <a:chExt cx="6795611" cy="369332"/>
              </a:xfrm>
            </p:grpSpPr>
            <p:sp>
              <p:nvSpPr>
                <p:cNvPr id="33" name="文字方塊 32"/>
                <p:cNvSpPr txBox="1"/>
                <p:nvPr/>
              </p:nvSpPr>
              <p:spPr>
                <a:xfrm>
                  <a:off x="1664821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00B0F0"/>
                      </a:solidFill>
                    </a:rPr>
                    <a:t>0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4" name="文字方塊 33"/>
                <p:cNvSpPr txBox="1"/>
                <p:nvPr/>
              </p:nvSpPr>
              <p:spPr>
                <a:xfrm>
                  <a:off x="2384901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1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5" name="文字方塊 34"/>
                <p:cNvSpPr txBox="1"/>
                <p:nvPr/>
              </p:nvSpPr>
              <p:spPr>
                <a:xfrm>
                  <a:off x="3248997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2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404108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3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7" name="文字方塊 36"/>
                <p:cNvSpPr txBox="1"/>
                <p:nvPr/>
              </p:nvSpPr>
              <p:spPr>
                <a:xfrm>
                  <a:off x="476116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4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555325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5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9" name="文字方塊 38"/>
                <p:cNvSpPr txBox="1"/>
                <p:nvPr/>
              </p:nvSpPr>
              <p:spPr>
                <a:xfrm>
                  <a:off x="627333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6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40" name="文字方塊 39"/>
                <p:cNvSpPr txBox="1"/>
                <p:nvPr/>
              </p:nvSpPr>
              <p:spPr>
                <a:xfrm>
                  <a:off x="7137429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7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41" name="文字方塊 40"/>
                <p:cNvSpPr txBox="1"/>
                <p:nvPr/>
              </p:nvSpPr>
              <p:spPr>
                <a:xfrm>
                  <a:off x="7929517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8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cxnSp>
          <p:nvCxnSpPr>
            <p:cNvPr id="51" name="直線接點 50"/>
            <p:cNvCxnSpPr/>
            <p:nvPr/>
          </p:nvCxnSpPr>
          <p:spPr>
            <a:xfrm rot="5400000">
              <a:off x="5364088" y="2780928"/>
              <a:ext cx="864096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4211960" y="3212976"/>
              <a:ext cx="1584176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>
              <a:off x="5796136" y="3212976"/>
              <a:ext cx="2448272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字方塊 62"/>
            <p:cNvSpPr txBox="1"/>
            <p:nvPr/>
          </p:nvSpPr>
          <p:spPr>
            <a:xfrm>
              <a:off x="4716016" y="321297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LPS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6444208" y="321297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FF"/>
                  </a:solidFill>
                </a:rPr>
                <a:t>MPS</a:t>
              </a:r>
              <a:endParaRPr lang="zh-TW" altLang="en-US" dirty="0">
                <a:solidFill>
                  <a:srgbClr val="FF00FF"/>
                </a:solidFill>
              </a:endParaRPr>
            </a:p>
          </p:txBody>
        </p:sp>
      </p:grp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Example</a:t>
            </a:r>
            <a:br>
              <a:rPr lang="en-US" altLang="zh-TW" dirty="0" smtClean="0"/>
            </a:br>
            <a:r>
              <a:rPr lang="en-US" altLang="zh-TW" sz="2200" dirty="0" smtClean="0"/>
              <a:t>ADDITIONAL OUTPUT AND EXPANSION MAYBE POSSIBLE</a:t>
            </a:r>
            <a:endParaRPr lang="zh-TW" alt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5143500" cy="2571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95736" y="5229200"/>
            <a:ext cx="525658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64"/>
          <p:cNvGrpSpPr/>
          <p:nvPr/>
        </p:nvGrpSpPr>
        <p:grpSpPr>
          <a:xfrm>
            <a:off x="1763688" y="1340768"/>
            <a:ext cx="6795611" cy="1593468"/>
            <a:chOff x="1763688" y="1988840"/>
            <a:chExt cx="6795611" cy="1593468"/>
          </a:xfrm>
        </p:grpSpPr>
        <p:grpSp>
          <p:nvGrpSpPr>
            <p:cNvPr id="5" name="群組 36"/>
            <p:cNvGrpSpPr/>
            <p:nvPr/>
          </p:nvGrpSpPr>
          <p:grpSpPr>
            <a:xfrm>
              <a:off x="1763688" y="1988840"/>
              <a:ext cx="6795611" cy="936104"/>
              <a:chOff x="1664821" y="2060848"/>
              <a:chExt cx="6795611" cy="936104"/>
            </a:xfrm>
          </p:grpSpPr>
          <p:grpSp>
            <p:nvGrpSpPr>
              <p:cNvPr id="7" name="群組 23"/>
              <p:cNvGrpSpPr/>
              <p:nvPr/>
            </p:nvGrpSpPr>
            <p:grpSpPr>
              <a:xfrm>
                <a:off x="1763688" y="2492896"/>
                <a:ext cx="6336704" cy="504056"/>
                <a:chOff x="1763688" y="2492896"/>
                <a:chExt cx="6336704" cy="504056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46" name="矩形 7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47" name="矩形 8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48" name="矩形 9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  <p:sp>
              <p:nvSpPr>
                <p:cNvPr id="49" name="矩形 10"/>
                <p:cNvSpPr/>
                <p:nvPr/>
              </p:nvSpPr>
              <p:spPr>
                <a:xfrm>
                  <a:off x="730830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111</a:t>
                  </a:r>
                  <a:endParaRPr lang="zh-TW" altLang="en-US" dirty="0"/>
                </a:p>
              </p:txBody>
            </p:sp>
          </p:grpSp>
          <p:grpSp>
            <p:nvGrpSpPr>
              <p:cNvPr id="8" name="群組 25"/>
              <p:cNvGrpSpPr/>
              <p:nvPr/>
            </p:nvGrpSpPr>
            <p:grpSpPr>
              <a:xfrm>
                <a:off x="1664821" y="2060848"/>
                <a:ext cx="6795611" cy="369332"/>
                <a:chOff x="1664821" y="2060848"/>
                <a:chExt cx="6795611" cy="369332"/>
              </a:xfrm>
            </p:grpSpPr>
            <p:sp>
              <p:nvSpPr>
                <p:cNvPr id="33" name="文字方塊 32"/>
                <p:cNvSpPr txBox="1"/>
                <p:nvPr/>
              </p:nvSpPr>
              <p:spPr>
                <a:xfrm>
                  <a:off x="1664821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00B0F0"/>
                      </a:solidFill>
                    </a:rPr>
                    <a:t>0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4" name="文字方塊 33"/>
                <p:cNvSpPr txBox="1"/>
                <p:nvPr/>
              </p:nvSpPr>
              <p:spPr>
                <a:xfrm>
                  <a:off x="2384901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1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5" name="文字方塊 34"/>
                <p:cNvSpPr txBox="1"/>
                <p:nvPr/>
              </p:nvSpPr>
              <p:spPr>
                <a:xfrm>
                  <a:off x="3248997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2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404108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3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7" name="文字方塊 36"/>
                <p:cNvSpPr txBox="1"/>
                <p:nvPr/>
              </p:nvSpPr>
              <p:spPr>
                <a:xfrm>
                  <a:off x="476116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4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555325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5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9" name="文字方塊 38"/>
                <p:cNvSpPr txBox="1"/>
                <p:nvPr/>
              </p:nvSpPr>
              <p:spPr>
                <a:xfrm>
                  <a:off x="627333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6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40" name="文字方塊 39"/>
                <p:cNvSpPr txBox="1"/>
                <p:nvPr/>
              </p:nvSpPr>
              <p:spPr>
                <a:xfrm>
                  <a:off x="7137429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7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41" name="文字方塊 40"/>
                <p:cNvSpPr txBox="1"/>
                <p:nvPr/>
              </p:nvSpPr>
              <p:spPr>
                <a:xfrm>
                  <a:off x="7929517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8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cxnSp>
          <p:nvCxnSpPr>
            <p:cNvPr id="51" name="直線接點 50"/>
            <p:cNvCxnSpPr/>
            <p:nvPr/>
          </p:nvCxnSpPr>
          <p:spPr>
            <a:xfrm rot="5400000">
              <a:off x="5364088" y="2780928"/>
              <a:ext cx="864096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4211960" y="3212976"/>
              <a:ext cx="1584176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>
              <a:off x="5796136" y="3212976"/>
              <a:ext cx="2448272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字方塊 63"/>
            <p:cNvSpPr txBox="1"/>
            <p:nvPr/>
          </p:nvSpPr>
          <p:spPr>
            <a:xfrm>
              <a:off x="6444208" y="321297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FF"/>
                  </a:solidFill>
                </a:rPr>
                <a:t>MPS</a:t>
              </a:r>
              <a:endParaRPr lang="zh-TW" altLang="en-US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9" name="群組 37"/>
          <p:cNvGrpSpPr/>
          <p:nvPr/>
        </p:nvGrpSpPr>
        <p:grpSpPr>
          <a:xfrm>
            <a:off x="3203848" y="2852936"/>
            <a:ext cx="4870122" cy="576064"/>
            <a:chOff x="1664821" y="2060848"/>
            <a:chExt cx="4870122" cy="936104"/>
          </a:xfrm>
        </p:grpSpPr>
        <p:grpSp>
          <p:nvGrpSpPr>
            <p:cNvPr id="10" name="群組 23"/>
            <p:cNvGrpSpPr/>
            <p:nvPr/>
          </p:nvGrpSpPr>
          <p:grpSpPr>
            <a:xfrm>
              <a:off x="1763688" y="2492896"/>
              <a:ext cx="4752528" cy="504056"/>
              <a:chOff x="1763688" y="2492896"/>
              <a:chExt cx="4752528" cy="504056"/>
            </a:xfrm>
          </p:grpSpPr>
          <p:sp>
            <p:nvSpPr>
              <p:cNvPr id="76" name="矩形 3"/>
              <p:cNvSpPr/>
              <p:nvPr/>
            </p:nvSpPr>
            <p:spPr>
              <a:xfrm>
                <a:off x="1763688" y="2492896"/>
                <a:ext cx="792088" cy="504056"/>
              </a:xfrm>
              <a:prstGeom prst="rect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555776" y="2492896"/>
                <a:ext cx="792088" cy="504056"/>
              </a:xfrm>
              <a:prstGeom prst="rect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347864" y="2492896"/>
                <a:ext cx="792088" cy="504056"/>
              </a:xfrm>
              <a:prstGeom prst="rect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4139952" y="2492896"/>
                <a:ext cx="792088" cy="504056"/>
              </a:xfrm>
              <a:prstGeom prst="rect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4932040" y="2492896"/>
                <a:ext cx="792088" cy="504056"/>
              </a:xfrm>
              <a:prstGeom prst="rect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724128" y="2492896"/>
                <a:ext cx="792088" cy="504056"/>
              </a:xfrm>
              <a:prstGeom prst="rect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</p:grpSp>
        <p:grpSp>
          <p:nvGrpSpPr>
            <p:cNvPr id="11" name="群組 25"/>
            <p:cNvGrpSpPr/>
            <p:nvPr/>
          </p:nvGrpSpPr>
          <p:grpSpPr>
            <a:xfrm>
              <a:off x="1664821" y="2060848"/>
              <a:ext cx="4870122" cy="450123"/>
              <a:chOff x="1664821" y="2060848"/>
              <a:chExt cx="4870122" cy="450123"/>
            </a:xfrm>
          </p:grpSpPr>
          <p:sp>
            <p:nvSpPr>
              <p:cNvPr id="69" name="文字方塊 68"/>
              <p:cNvSpPr txBox="1"/>
              <p:nvPr/>
            </p:nvSpPr>
            <p:spPr>
              <a:xfrm>
                <a:off x="1664821" y="2060848"/>
                <a:ext cx="530915" cy="4501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FF00FF"/>
                    </a:solidFill>
                  </a:rPr>
                  <a:t>2</a:t>
                </a:r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2384901" y="2060848"/>
                <a:ext cx="261610" cy="4501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FF00FF"/>
                    </a:solidFill>
                  </a:rPr>
                  <a:t>3</a:t>
                </a:r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3248997" y="2060848"/>
                <a:ext cx="261610" cy="4501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FF00FF"/>
                    </a:solidFill>
                  </a:rPr>
                  <a:t>4</a:t>
                </a:r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4041085" y="2060848"/>
                <a:ext cx="261610" cy="4501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FF00FF"/>
                    </a:solidFill>
                  </a:rPr>
                  <a:t>5</a:t>
                </a:r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4761165" y="2060848"/>
                <a:ext cx="261610" cy="4501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FF00FF"/>
                    </a:solidFill>
                  </a:rPr>
                  <a:t>6</a:t>
                </a:r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5553253" y="2060848"/>
                <a:ext cx="261610" cy="4501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FF00FF"/>
                    </a:solidFill>
                  </a:rPr>
                  <a:t>7</a:t>
                </a:r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6273333" y="2060848"/>
                <a:ext cx="261610" cy="45012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FF00FF"/>
                    </a:solidFill>
                  </a:rPr>
                  <a:t>8</a:t>
                </a:r>
                <a:endParaRPr lang="zh-TW" altLang="en-US" sz="1200" dirty="0">
                  <a:solidFill>
                    <a:srgbClr val="FF00FF"/>
                  </a:solidFill>
                </a:endParaRPr>
              </a:p>
            </p:txBody>
          </p:sp>
        </p:grpSp>
      </p:grpSp>
      <p:sp>
        <p:nvSpPr>
          <p:cNvPr id="50" name="投影片編號版面配置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Example</a:t>
            </a:r>
            <a:br>
              <a:rPr lang="en-US" altLang="zh-TW" dirty="0" smtClean="0"/>
            </a:br>
            <a:r>
              <a:rPr lang="en-US" altLang="zh-TW" sz="2200" dirty="0" smtClean="0"/>
              <a:t>ADDITIONAL OUTPUT AND EXPANSION MAYBE POSSIBLE</a:t>
            </a:r>
            <a:endParaRPr lang="zh-TW" alt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5143500" cy="2571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95736" y="5229200"/>
            <a:ext cx="525658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grpSp>
        <p:nvGrpSpPr>
          <p:cNvPr id="3" name="群組 64"/>
          <p:cNvGrpSpPr/>
          <p:nvPr/>
        </p:nvGrpSpPr>
        <p:grpSpPr>
          <a:xfrm>
            <a:off x="1763688" y="1331476"/>
            <a:ext cx="6795611" cy="1593468"/>
            <a:chOff x="1763688" y="1988840"/>
            <a:chExt cx="6795611" cy="1593468"/>
          </a:xfrm>
        </p:grpSpPr>
        <p:grpSp>
          <p:nvGrpSpPr>
            <p:cNvPr id="5" name="群組 36"/>
            <p:cNvGrpSpPr/>
            <p:nvPr/>
          </p:nvGrpSpPr>
          <p:grpSpPr>
            <a:xfrm>
              <a:off x="1763688" y="1988840"/>
              <a:ext cx="6795611" cy="936104"/>
              <a:chOff x="1664821" y="2060848"/>
              <a:chExt cx="6795611" cy="936104"/>
            </a:xfrm>
          </p:grpSpPr>
          <p:grpSp>
            <p:nvGrpSpPr>
              <p:cNvPr id="7" name="群組 23"/>
              <p:cNvGrpSpPr/>
              <p:nvPr/>
            </p:nvGrpSpPr>
            <p:grpSpPr>
              <a:xfrm>
                <a:off x="1763688" y="2492896"/>
                <a:ext cx="6336704" cy="504056"/>
                <a:chOff x="1763688" y="2492896"/>
                <a:chExt cx="6336704" cy="504056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000</a:t>
                  </a:r>
                  <a:endParaRPr lang="zh-TW" altLang="en-US" dirty="0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001</a:t>
                  </a:r>
                  <a:endParaRPr lang="zh-TW" altLang="en-US" dirty="0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010</a:t>
                  </a:r>
                  <a:endParaRPr lang="zh-TW" altLang="en-US" dirty="0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011</a:t>
                  </a:r>
                  <a:endParaRPr lang="zh-TW" altLang="en-US" dirty="0"/>
                </a:p>
              </p:txBody>
            </p:sp>
            <p:sp>
              <p:nvSpPr>
                <p:cNvPr id="46" name="矩形 7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100</a:t>
                  </a:r>
                  <a:endParaRPr lang="zh-TW" altLang="en-US" dirty="0"/>
                </a:p>
              </p:txBody>
            </p:sp>
            <p:sp>
              <p:nvSpPr>
                <p:cNvPr id="47" name="矩形 8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101</a:t>
                  </a:r>
                  <a:endParaRPr lang="zh-TW" altLang="en-US" dirty="0"/>
                </a:p>
              </p:txBody>
            </p:sp>
            <p:sp>
              <p:nvSpPr>
                <p:cNvPr id="48" name="矩形 9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110</a:t>
                  </a:r>
                  <a:endParaRPr lang="zh-TW" altLang="en-US" dirty="0"/>
                </a:p>
              </p:txBody>
            </p:sp>
            <p:sp>
              <p:nvSpPr>
                <p:cNvPr id="49" name="矩形 10"/>
                <p:cNvSpPr/>
                <p:nvPr/>
              </p:nvSpPr>
              <p:spPr>
                <a:xfrm>
                  <a:off x="7308304" y="2492896"/>
                  <a:ext cx="792088" cy="50405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111</a:t>
                  </a:r>
                  <a:endParaRPr lang="zh-TW" altLang="en-US" dirty="0"/>
                </a:p>
              </p:txBody>
            </p:sp>
          </p:grpSp>
          <p:grpSp>
            <p:nvGrpSpPr>
              <p:cNvPr id="8" name="群組 25"/>
              <p:cNvGrpSpPr/>
              <p:nvPr/>
            </p:nvGrpSpPr>
            <p:grpSpPr>
              <a:xfrm>
                <a:off x="1664821" y="2060848"/>
                <a:ext cx="6795611" cy="369332"/>
                <a:chOff x="1664821" y="2060848"/>
                <a:chExt cx="6795611" cy="369332"/>
              </a:xfrm>
            </p:grpSpPr>
            <p:sp>
              <p:nvSpPr>
                <p:cNvPr id="33" name="文字方塊 32"/>
                <p:cNvSpPr txBox="1"/>
                <p:nvPr/>
              </p:nvSpPr>
              <p:spPr>
                <a:xfrm>
                  <a:off x="1664821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00B0F0"/>
                      </a:solidFill>
                    </a:rPr>
                    <a:t>0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4" name="文字方塊 33"/>
                <p:cNvSpPr txBox="1"/>
                <p:nvPr/>
              </p:nvSpPr>
              <p:spPr>
                <a:xfrm>
                  <a:off x="2384901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1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5" name="文字方塊 34"/>
                <p:cNvSpPr txBox="1"/>
                <p:nvPr/>
              </p:nvSpPr>
              <p:spPr>
                <a:xfrm>
                  <a:off x="3248997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2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404108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3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7" name="文字方塊 36"/>
                <p:cNvSpPr txBox="1"/>
                <p:nvPr/>
              </p:nvSpPr>
              <p:spPr>
                <a:xfrm>
                  <a:off x="4761165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4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555325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5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9" name="文字方塊 38"/>
                <p:cNvSpPr txBox="1"/>
                <p:nvPr/>
              </p:nvSpPr>
              <p:spPr>
                <a:xfrm>
                  <a:off x="6273333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6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40" name="文字方塊 39"/>
                <p:cNvSpPr txBox="1"/>
                <p:nvPr/>
              </p:nvSpPr>
              <p:spPr>
                <a:xfrm>
                  <a:off x="7137429" y="206084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7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41" name="文字方塊 40"/>
                <p:cNvSpPr txBox="1"/>
                <p:nvPr/>
              </p:nvSpPr>
              <p:spPr>
                <a:xfrm>
                  <a:off x="7929517" y="2060848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F0"/>
                      </a:solidFill>
                    </a:rPr>
                    <a:t>8</a:t>
                  </a:r>
                  <a:endParaRPr lang="zh-TW" altLang="en-US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cxnSp>
          <p:nvCxnSpPr>
            <p:cNvPr id="51" name="直線接點 50"/>
            <p:cNvCxnSpPr/>
            <p:nvPr/>
          </p:nvCxnSpPr>
          <p:spPr>
            <a:xfrm rot="5400000">
              <a:off x="5364088" y="2780928"/>
              <a:ext cx="864096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4211960" y="3212976"/>
              <a:ext cx="1584176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>
              <a:off x="5796136" y="3212976"/>
              <a:ext cx="2448272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字方塊 62"/>
            <p:cNvSpPr txBox="1"/>
            <p:nvPr/>
          </p:nvSpPr>
          <p:spPr>
            <a:xfrm>
              <a:off x="4716016" y="321297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LPS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群組 93"/>
          <p:cNvGrpSpPr/>
          <p:nvPr/>
        </p:nvGrpSpPr>
        <p:grpSpPr>
          <a:xfrm>
            <a:off x="1790110" y="2780926"/>
            <a:ext cx="6454298" cy="576066"/>
            <a:chOff x="1691680" y="2780926"/>
            <a:chExt cx="6454298" cy="648074"/>
          </a:xfrm>
        </p:grpSpPr>
        <p:grpSp>
          <p:nvGrpSpPr>
            <p:cNvPr id="10" name="群組 91"/>
            <p:cNvGrpSpPr/>
            <p:nvPr/>
          </p:nvGrpSpPr>
          <p:grpSpPr>
            <a:xfrm>
              <a:off x="1790547" y="3080038"/>
              <a:ext cx="6309845" cy="348962"/>
              <a:chOff x="1790547" y="3080038"/>
              <a:chExt cx="6309845" cy="348962"/>
            </a:xfrm>
          </p:grpSpPr>
          <p:grpSp>
            <p:nvGrpSpPr>
              <p:cNvPr id="11" name="群組 23"/>
              <p:cNvGrpSpPr/>
              <p:nvPr/>
            </p:nvGrpSpPr>
            <p:grpSpPr>
              <a:xfrm>
                <a:off x="1790547" y="3080038"/>
                <a:ext cx="5544616" cy="348962"/>
                <a:chOff x="1763688" y="2492896"/>
                <a:chExt cx="5544616" cy="504056"/>
              </a:xfrm>
            </p:grpSpPr>
            <p:sp>
              <p:nvSpPr>
                <p:cNvPr id="115" name="矩形 3"/>
                <p:cNvSpPr/>
                <p:nvPr/>
              </p:nvSpPr>
              <p:spPr>
                <a:xfrm>
                  <a:off x="1763688" y="2492896"/>
                  <a:ext cx="792088" cy="504056"/>
                </a:xfrm>
                <a:prstGeom prst="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200" dirty="0"/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2555776" y="2492896"/>
                  <a:ext cx="792088" cy="504056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200" dirty="0"/>
                </a:p>
              </p:txBody>
            </p:sp>
            <p:sp>
              <p:nvSpPr>
                <p:cNvPr id="117" name="矩形 116"/>
                <p:cNvSpPr/>
                <p:nvPr/>
              </p:nvSpPr>
              <p:spPr>
                <a:xfrm>
                  <a:off x="3347864" y="2492896"/>
                  <a:ext cx="792088" cy="504056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200" dirty="0"/>
                </a:p>
              </p:txBody>
            </p:sp>
            <p:sp>
              <p:nvSpPr>
                <p:cNvPr id="118" name="矩形 117"/>
                <p:cNvSpPr/>
                <p:nvPr/>
              </p:nvSpPr>
              <p:spPr>
                <a:xfrm>
                  <a:off x="4139952" y="2492896"/>
                  <a:ext cx="792088" cy="504056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200" dirty="0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4932040" y="2492896"/>
                  <a:ext cx="792088" cy="504056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200" dirty="0"/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5724128" y="2492896"/>
                  <a:ext cx="792088" cy="504056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200" dirty="0"/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>
                  <a:off x="6516216" y="2492896"/>
                  <a:ext cx="792088" cy="504056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200" dirty="0"/>
                </a:p>
              </p:txBody>
            </p:sp>
          </p:grpSp>
          <p:sp>
            <p:nvSpPr>
              <p:cNvPr id="90" name="矩形 89"/>
              <p:cNvSpPr/>
              <p:nvPr/>
            </p:nvSpPr>
            <p:spPr>
              <a:xfrm>
                <a:off x="7308304" y="3080038"/>
                <a:ext cx="792088" cy="348962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/>
              </a:p>
            </p:txBody>
          </p:sp>
        </p:grpSp>
        <p:grpSp>
          <p:nvGrpSpPr>
            <p:cNvPr id="12" name="群組 92"/>
            <p:cNvGrpSpPr/>
            <p:nvPr/>
          </p:nvGrpSpPr>
          <p:grpSpPr>
            <a:xfrm>
              <a:off x="1691680" y="2780926"/>
              <a:ext cx="6454298" cy="311625"/>
              <a:chOff x="1691680" y="2780926"/>
              <a:chExt cx="6454298" cy="311625"/>
            </a:xfrm>
          </p:grpSpPr>
          <p:grpSp>
            <p:nvGrpSpPr>
              <p:cNvPr id="13" name="群組 25"/>
              <p:cNvGrpSpPr/>
              <p:nvPr/>
            </p:nvGrpSpPr>
            <p:grpSpPr>
              <a:xfrm>
                <a:off x="1691680" y="2780926"/>
                <a:ext cx="5734218" cy="311625"/>
                <a:chOff x="1664821" y="2060846"/>
                <a:chExt cx="5734218" cy="450126"/>
              </a:xfrm>
            </p:grpSpPr>
            <p:sp>
              <p:nvSpPr>
                <p:cNvPr id="107" name="文字方塊 106"/>
                <p:cNvSpPr txBox="1"/>
                <p:nvPr/>
              </p:nvSpPr>
              <p:spPr>
                <a:xfrm>
                  <a:off x="1664821" y="2060848"/>
                  <a:ext cx="530915" cy="450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dirty="0">
                      <a:solidFill>
                        <a:srgbClr val="FF0000"/>
                      </a:solidFill>
                    </a:rPr>
                    <a:t>0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8" name="文字方塊 107"/>
                <p:cNvSpPr txBox="1"/>
                <p:nvPr/>
              </p:nvSpPr>
              <p:spPr>
                <a:xfrm>
                  <a:off x="2384901" y="2060848"/>
                  <a:ext cx="261610" cy="450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1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9" name="文字方塊 108"/>
                <p:cNvSpPr txBox="1"/>
                <p:nvPr/>
              </p:nvSpPr>
              <p:spPr>
                <a:xfrm>
                  <a:off x="3248997" y="2060846"/>
                  <a:ext cx="261610" cy="450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2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文字方塊 109"/>
                <p:cNvSpPr txBox="1"/>
                <p:nvPr/>
              </p:nvSpPr>
              <p:spPr>
                <a:xfrm>
                  <a:off x="4041085" y="2060848"/>
                  <a:ext cx="261610" cy="450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3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1" name="文字方塊 110"/>
                <p:cNvSpPr txBox="1"/>
                <p:nvPr/>
              </p:nvSpPr>
              <p:spPr>
                <a:xfrm>
                  <a:off x="4761165" y="2060848"/>
                  <a:ext cx="261610" cy="450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4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2" name="文字方塊 111"/>
                <p:cNvSpPr txBox="1"/>
                <p:nvPr/>
              </p:nvSpPr>
              <p:spPr>
                <a:xfrm>
                  <a:off x="5553253" y="2060848"/>
                  <a:ext cx="261610" cy="450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5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3" name="文字方塊 112"/>
                <p:cNvSpPr txBox="1"/>
                <p:nvPr/>
              </p:nvSpPr>
              <p:spPr>
                <a:xfrm>
                  <a:off x="6273333" y="2060848"/>
                  <a:ext cx="261610" cy="450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6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4" name="文字方塊 113"/>
                <p:cNvSpPr txBox="1"/>
                <p:nvPr/>
              </p:nvSpPr>
              <p:spPr>
                <a:xfrm>
                  <a:off x="7137429" y="2060848"/>
                  <a:ext cx="261610" cy="4501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7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文字方塊 90"/>
              <p:cNvSpPr txBox="1"/>
              <p:nvPr/>
            </p:nvSpPr>
            <p:spPr>
              <a:xfrm>
                <a:off x="7884368" y="2780927"/>
                <a:ext cx="261610" cy="31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FF0000"/>
                    </a:solidFill>
                  </a:rPr>
                  <a:t>8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 any power of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Small number of states</a:t>
            </a:r>
          </a:p>
          <a:p>
            <a:pPr lvl="1"/>
            <a:r>
              <a:rPr lang="en-US" altLang="zh-TW" dirty="0" smtClean="0"/>
              <a:t>Every state </a:t>
            </a:r>
            <a:r>
              <a:rPr lang="en-US" altLang="zh-TW" sz="2400" dirty="0" err="1" smtClean="0"/>
              <a:t>Porb</a:t>
            </a:r>
            <a:r>
              <a:rPr lang="en-US" altLang="zh-TW" sz="2400" dirty="0" smtClean="0"/>
              <a:t>{MPS} :</a:t>
            </a:r>
          </a:p>
          <a:p>
            <a:pPr lvl="2"/>
            <a:r>
              <a:rPr lang="en-US" altLang="zh-TW" sz="2000" dirty="0" smtClean="0"/>
              <a:t>near 1</a:t>
            </a:r>
          </a:p>
          <a:p>
            <a:pPr lvl="2"/>
            <a:r>
              <a:rPr lang="en-US" altLang="zh-TW" sz="2000" dirty="0" smtClean="0"/>
              <a:t>near ½</a:t>
            </a:r>
          </a:p>
          <a:p>
            <a:pPr lvl="2"/>
            <a:r>
              <a:rPr lang="en-US" altLang="zh-TW" sz="2000" dirty="0" smtClean="0"/>
              <a:t>In between</a:t>
            </a:r>
          </a:p>
          <a:p>
            <a:pPr lvl="1"/>
            <a:r>
              <a:rPr lang="en-US" altLang="zh-TW" sz="2400" dirty="0" smtClean="0"/>
              <a:t>We can choose a large N </a:t>
            </a:r>
          </a:p>
          <a:p>
            <a:pPr lvl="2"/>
            <a:r>
              <a:rPr lang="en-US" altLang="zh-TW" sz="2000" dirty="0" smtClean="0"/>
              <a:t>highly probable events require negligible code length </a:t>
            </a:r>
          </a:p>
          <a:p>
            <a:pPr lvl="2"/>
            <a:r>
              <a:rPr lang="en-US" altLang="zh-TW" sz="2000" dirty="0" smtClean="0"/>
              <a:t>number of states small enough to allow table lookups rather than arithmetic</a:t>
            </a:r>
          </a:p>
          <a:p>
            <a:pPr lvl="2"/>
            <a:endParaRPr lang="en-US" altLang="zh-TW" sz="2000" dirty="0" smtClean="0"/>
          </a:p>
          <a:p>
            <a:pPr lvl="2"/>
            <a:endParaRPr lang="en-US" altLang="zh-TW" sz="2000" dirty="0" smtClean="0"/>
          </a:p>
          <a:p>
            <a:pPr lvl="2">
              <a:buNone/>
            </a:pPr>
            <a:r>
              <a:rPr lang="en-US" altLang="zh-TW" sz="2000" dirty="0" smtClean="0"/>
              <a:t>						</a:t>
            </a:r>
            <a:r>
              <a:rPr lang="en-US" altLang="zh-TW" dirty="0" smtClean="0">
                <a:solidFill>
                  <a:srgbClr val="C0504D"/>
                </a:solidFill>
              </a:rPr>
              <a:t>	</a:t>
            </a:r>
            <a:endParaRPr lang="zh-TW" altLang="en-US" sz="2000" dirty="0">
              <a:solidFill>
                <a:srgbClr val="C0504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Partitions - </a:t>
            </a:r>
            <a:r>
              <a:rPr lang="el-GR" altLang="zh-TW" cap="none" dirty="0" smtClean="0"/>
              <a:t>ρ</a:t>
            </a:r>
            <a:r>
              <a:rPr lang="en-US" altLang="zh-TW" cap="none" dirty="0" smtClean="0"/>
              <a:t> and </a:t>
            </a:r>
            <a:r>
              <a:rPr lang="az-Cyrl-AZ" altLang="zh-TW" cap="none" dirty="0" smtClean="0"/>
              <a:t>є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3-2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800F-725A-444B-BB33-A7F8413BCBA5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Partitions - </a:t>
            </a:r>
            <a:r>
              <a:rPr lang="el-GR" altLang="zh-TW" dirty="0"/>
              <a:t>ρ</a:t>
            </a:r>
            <a:r>
              <a:rPr lang="en-US" altLang="zh-TW" dirty="0"/>
              <a:t> and </a:t>
            </a:r>
            <a:r>
              <a:rPr lang="az-Cyrl-AZ" altLang="zh-TW" dirty="0"/>
              <a:t>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know that is possible to use </a:t>
            </a:r>
            <a:r>
              <a:rPr lang="en-US" altLang="zh-TW" dirty="0" smtClean="0">
                <a:solidFill>
                  <a:srgbClr val="FF0000"/>
                </a:solidFill>
              </a:rPr>
              <a:t>a few number of possible probabilities</a:t>
            </a:r>
            <a:r>
              <a:rPr lang="en-US" altLang="zh-TW" dirty="0" smtClean="0"/>
              <a:t> to design a binary arithmetic coder.</a:t>
            </a:r>
          </a:p>
          <a:p>
            <a:r>
              <a:rPr lang="en-US" altLang="zh-TW" dirty="0" smtClean="0"/>
              <a:t>Now we want to give a </a:t>
            </a:r>
            <a:r>
              <a:rPr lang="en-US" altLang="zh-TW" dirty="0" smtClean="0">
                <a:solidFill>
                  <a:srgbClr val="FF0000"/>
                </a:solidFill>
              </a:rPr>
              <a:t>theoretical</a:t>
            </a:r>
            <a:r>
              <a:rPr lang="en-US" altLang="zh-TW" dirty="0" smtClean="0"/>
              <a:t> basis for selecting the probabilities.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172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Algorithm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2876550"/>
            <a:ext cx="6267450" cy="19431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49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Excess code length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293568"/>
              </a:xfrm>
            </p:spPr>
            <p:txBody>
              <a:bodyPr/>
              <a:lstStyle/>
              <a:p>
                <a:r>
                  <a:rPr lang="en-US" altLang="zh-TW" i="1" dirty="0" smtClean="0"/>
                  <a:t>Average code length of a given model</a:t>
                </a:r>
              </a:p>
              <a:p>
                <a:pPr lvl="1"/>
                <a:r>
                  <a:rPr lang="en-US" altLang="zh-TW" i="1" dirty="0" smtClean="0"/>
                  <a:t>L =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altLang="zh-TW" b="0" i="1" smtClean="0">
                                <a:latin typeface="Cambria Math"/>
                              </a:rPr>
                              <m:t>𝑙𝑔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b="0" i="1" baseline="-25000" smtClean="0">
                                <a:latin typeface="Cambria Math"/>
                              </a:rPr>
                              <m:t>𝑖</m:t>
                            </m:r>
                          </m:e>
                        </m:func>
                      </m:e>
                    </m:nary>
                  </m:oMath>
                </a14:m>
                <a:endParaRPr lang="en-US" altLang="zh-TW" i="1" dirty="0" smtClean="0"/>
              </a:p>
              <a:p>
                <a:r>
                  <a:rPr lang="en-US" altLang="zh-TW" i="1" dirty="0" smtClean="0"/>
                  <a:t>Optimal average code length</a:t>
                </a:r>
              </a:p>
              <a:p>
                <a:pPr lvl="1"/>
                <a:r>
                  <a:rPr lang="en-US" altLang="zh-TW" i="1" dirty="0" smtClean="0"/>
                  <a:t>H=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 baseline="-25000">
                            <a:latin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altLang="zh-TW" i="1">
                                <a:latin typeface="Cambria Math"/>
                              </a:rPr>
                              <m:t>𝑙𝑔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TW" i="1" baseline="-25000">
                                <a:latin typeface="Cambria Math"/>
                              </a:rPr>
                              <m:t>𝑖</m:t>
                            </m:r>
                          </m:e>
                        </m:func>
                      </m:e>
                    </m:nary>
                  </m:oMath>
                </a14:m>
                <a:endParaRPr lang="en-US" altLang="zh-TW" i="1" dirty="0" smtClean="0"/>
              </a:p>
              <a:p>
                <a:r>
                  <a:rPr lang="en-US" altLang="zh-TW" dirty="0" smtClean="0"/>
                  <a:t>Excess code length</a:t>
                </a:r>
              </a:p>
              <a:p>
                <a:pPr lvl="1"/>
                <a:r>
                  <a:rPr lang="en-US" altLang="zh-TW" dirty="0" smtClean="0"/>
                  <a:t> </a:t>
                </a:r>
                <a:r>
                  <a:rPr lang="en-US" altLang="zh-TW" i="1" dirty="0" smtClean="0"/>
                  <a:t>E = L</a:t>
                </a:r>
                <a:r>
                  <a:rPr lang="en-US" altLang="zh-TW" i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zh-TW" altLang="en-US" i="1" dirty="0" smtClean="0"/>
                  <a:t> </a:t>
                </a:r>
                <a:r>
                  <a:rPr lang="en-US" altLang="zh-TW" i="1" dirty="0" smtClean="0"/>
                  <a:t>H</a:t>
                </a:r>
              </a:p>
              <a:p>
                <a:r>
                  <a:rPr lang="en-US" altLang="zh-TW" dirty="0" smtClean="0"/>
                  <a:t>If we let </a:t>
                </a:r>
                <a:r>
                  <a:rPr lang="en-US" altLang="zh-TW" i="1" dirty="0" smtClean="0"/>
                  <a:t>d</a:t>
                </a:r>
                <a:r>
                  <a:rPr lang="en-US" altLang="zh-TW" i="1" baseline="-25000" dirty="0" smtClean="0"/>
                  <a:t>i</a:t>
                </a:r>
                <a:r>
                  <a:rPr lang="en-US" altLang="zh-TW" i="1" dirty="0" smtClean="0"/>
                  <a:t>=q</a:t>
                </a:r>
                <a:r>
                  <a:rPr lang="en-US" altLang="zh-TW" i="1" baseline="-25000" dirty="0" smtClean="0"/>
                  <a:t>i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Cambria Math"/>
                      </a:rPr>
                      <m:t>− </m:t>
                    </m:r>
                  </m:oMath>
                </a14:m>
                <a:r>
                  <a:rPr lang="en-US" altLang="zh-TW" i="1" dirty="0" smtClean="0"/>
                  <a:t>p</a:t>
                </a:r>
                <a:r>
                  <a:rPr lang="en-US" altLang="zh-TW" i="1" baseline="-25000" dirty="0" smtClean="0"/>
                  <a:t>i</a:t>
                </a:r>
                <a:r>
                  <a:rPr lang="en-US" altLang="zh-TW" i="1" dirty="0" smtClean="0"/>
                  <a:t> , we can have</a:t>
                </a:r>
              </a:p>
              <a:p>
                <a:endParaRPr lang="zh-TW" altLang="en-US" i="1" baseline="-25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293568"/>
              </a:xfrm>
              <a:blipFill rotWithShape="1">
                <a:blip r:embed="rId3" cstate="print"/>
                <a:stretch>
                  <a:fillRect t="-14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29200"/>
            <a:ext cx="6280795" cy="142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338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 smtClean="0"/>
              <a:t>Є</a:t>
            </a:r>
            <a:r>
              <a:rPr lang="en-US" altLang="zh-TW" dirty="0" smtClean="0"/>
              <a:t>-partitions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partition the space of possible probabilities to guarantee that the use of approximate probabilities will </a:t>
            </a:r>
            <a:r>
              <a:rPr lang="en-US" altLang="zh-TW" dirty="0" smtClean="0">
                <a:solidFill>
                  <a:srgbClr val="FF0000"/>
                </a:solidFill>
              </a:rPr>
              <a:t>never add more than </a:t>
            </a:r>
            <a:r>
              <a:rPr lang="az-Cyrl-AZ" altLang="zh-TW" i="1" dirty="0" smtClean="0">
                <a:solidFill>
                  <a:srgbClr val="FF0000"/>
                </a:solidFill>
              </a:rPr>
              <a:t>є</a:t>
            </a:r>
            <a:r>
              <a:rPr lang="en-US" altLang="zh-TW" dirty="0" smtClean="0"/>
              <a:t> to the code length of any event.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326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set i:=0 and </a:t>
            </a:r>
            <a:r>
              <a:rPr lang="en-US" altLang="zh-TW" i="1" dirty="0" smtClean="0"/>
              <a:t>Q</a:t>
            </a:r>
            <a:r>
              <a:rPr lang="en-US" altLang="zh-TW" i="1" baseline="-25000" dirty="0" smtClean="0"/>
              <a:t>0</a:t>
            </a:r>
            <a:r>
              <a:rPr lang="en-US" altLang="zh-TW" dirty="0" smtClean="0"/>
              <a:t>:=</a:t>
            </a:r>
            <a:r>
              <a:rPr lang="en-US" altLang="zh-TW" i="1" dirty="0" smtClean="0"/>
              <a:t>1/2</a:t>
            </a:r>
          </a:p>
          <a:p>
            <a:r>
              <a:rPr lang="en-US" altLang="zh-TW" dirty="0" smtClean="0"/>
              <a:t>2. Find </a:t>
            </a:r>
            <a:r>
              <a:rPr lang="en-US" altLang="zh-TW" i="1" dirty="0" smtClean="0"/>
              <a:t>P</a:t>
            </a:r>
            <a:r>
              <a:rPr lang="en-US" altLang="zh-TW" i="1" baseline="-25000" dirty="0" smtClean="0"/>
              <a:t>i+1</a:t>
            </a:r>
            <a:r>
              <a:rPr lang="en-US" altLang="zh-TW" dirty="0" smtClean="0"/>
              <a:t> &gt; </a:t>
            </a:r>
            <a:r>
              <a:rPr lang="en-US" altLang="zh-TW" i="1" dirty="0" smtClean="0"/>
              <a:t>Q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s.t.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E(P</a:t>
            </a:r>
            <a:r>
              <a:rPr lang="en-US" altLang="zh-TW" i="1" baseline="-25000" dirty="0" smtClean="0"/>
              <a:t>i+1</a:t>
            </a:r>
            <a:r>
              <a:rPr lang="en-US" altLang="zh-TW" i="1" dirty="0" smtClean="0"/>
              <a:t>, Q</a:t>
            </a:r>
            <a:r>
              <a:rPr lang="en-US" altLang="zh-TW" i="1" baseline="-25000" dirty="0" smtClean="0"/>
              <a:t>i</a:t>
            </a:r>
            <a:r>
              <a:rPr lang="en-US" altLang="zh-TW" i="1" dirty="0" smtClean="0"/>
              <a:t>)=</a:t>
            </a:r>
            <a:r>
              <a:rPr lang="az-Cyrl-AZ" altLang="zh-TW" i="1" dirty="0"/>
              <a:t> </a:t>
            </a:r>
            <a:r>
              <a:rPr lang="az-Cyrl-AZ" altLang="zh-TW" i="1" dirty="0" smtClean="0"/>
              <a:t>Є</a:t>
            </a:r>
            <a:endParaRPr lang="en-US" altLang="zh-TW" i="1" dirty="0" smtClean="0"/>
          </a:p>
          <a:p>
            <a:r>
              <a:rPr lang="en-US" altLang="zh-TW" dirty="0" smtClean="0"/>
              <a:t>3. Find </a:t>
            </a:r>
            <a:r>
              <a:rPr lang="en-US" altLang="zh-TW" i="1" dirty="0" smtClean="0"/>
              <a:t>Q</a:t>
            </a:r>
            <a:r>
              <a:rPr lang="en-US" altLang="zh-TW" i="1" baseline="-25000" dirty="0" smtClean="0"/>
              <a:t>i+1</a:t>
            </a:r>
            <a:r>
              <a:rPr lang="en-US" altLang="zh-TW" dirty="0" smtClean="0"/>
              <a:t> </a:t>
            </a:r>
            <a:r>
              <a:rPr lang="en-US" altLang="zh-TW" dirty="0"/>
              <a:t>&gt; </a:t>
            </a:r>
            <a:r>
              <a:rPr lang="en-US" altLang="zh-TW" i="1" dirty="0" smtClean="0"/>
              <a:t>P</a:t>
            </a:r>
            <a:r>
              <a:rPr lang="en-US" altLang="zh-TW" i="1" baseline="-25000" dirty="0" smtClean="0"/>
              <a:t>i+1</a:t>
            </a:r>
            <a:r>
              <a:rPr lang="en-US" altLang="zh-TW" baseline="-25000" dirty="0" smtClean="0"/>
              <a:t> </a:t>
            </a:r>
            <a:r>
              <a:rPr lang="en-US" altLang="zh-TW" dirty="0" err="1" smtClean="0"/>
              <a:t>s.t.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E(P</a:t>
            </a:r>
            <a:r>
              <a:rPr lang="en-US" altLang="zh-TW" i="1" baseline="-25000" dirty="0" smtClean="0"/>
              <a:t>i+1</a:t>
            </a:r>
            <a:r>
              <a:rPr lang="en-US" altLang="zh-TW" i="1" dirty="0"/>
              <a:t>, </a:t>
            </a:r>
            <a:r>
              <a:rPr lang="en-US" altLang="zh-TW" i="1" dirty="0" smtClean="0"/>
              <a:t>Q</a:t>
            </a:r>
            <a:r>
              <a:rPr lang="en-US" altLang="zh-TW" i="1" baseline="-25000" dirty="0" smtClean="0"/>
              <a:t>i+1</a:t>
            </a:r>
            <a:r>
              <a:rPr lang="en-US" altLang="zh-TW" i="1" dirty="0" smtClean="0"/>
              <a:t>)=</a:t>
            </a:r>
            <a:r>
              <a:rPr lang="az-Cyrl-AZ" altLang="zh-TW" i="1" dirty="0" smtClean="0"/>
              <a:t> </a:t>
            </a:r>
            <a:r>
              <a:rPr lang="az-Cyrl-AZ" altLang="zh-TW" i="1" dirty="0"/>
              <a:t>Є</a:t>
            </a:r>
            <a:endParaRPr lang="en-US" altLang="zh-TW" i="1" dirty="0"/>
          </a:p>
          <a:p>
            <a:r>
              <a:rPr lang="en-US" altLang="zh-TW" dirty="0" smtClean="0"/>
              <a:t>4. i++, repeat step 2 and 3 till </a:t>
            </a:r>
            <a:r>
              <a:rPr lang="en-US" altLang="zh-TW" i="1" dirty="0" smtClean="0"/>
              <a:t>P</a:t>
            </a:r>
            <a:r>
              <a:rPr lang="en-US" altLang="zh-TW" i="1" baseline="-25000" dirty="0" smtClean="0"/>
              <a:t>i+1</a:t>
            </a:r>
            <a:r>
              <a:rPr lang="en-US" altLang="zh-TW" dirty="0" smtClean="0"/>
              <a:t>or </a:t>
            </a:r>
            <a:r>
              <a:rPr lang="en-US" altLang="zh-TW" i="1" dirty="0"/>
              <a:t>Q</a:t>
            </a:r>
            <a:r>
              <a:rPr lang="en-US" altLang="zh-TW" i="1" baseline="-25000" dirty="0"/>
              <a:t>i+1</a:t>
            </a:r>
            <a:r>
              <a:rPr lang="en-US" altLang="zh-TW" baseline="-25000" dirty="0"/>
              <a:t> </a:t>
            </a:r>
            <a:r>
              <a:rPr lang="en-US" altLang="zh-TW" dirty="0" smtClean="0"/>
              <a:t>reach </a:t>
            </a:r>
            <a:r>
              <a:rPr lang="en-US" altLang="zh-TW" i="1" dirty="0" smtClean="0"/>
              <a:t>1</a:t>
            </a:r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756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8179392"/>
              </p:ext>
            </p:extLst>
          </p:nvPr>
        </p:nvGraphicFramePr>
        <p:xfrm>
          <a:off x="1475656" y="1628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</a:t>
                      </a:r>
                      <a:r>
                        <a:rPr lang="en-US" altLang="zh-TW" baseline="0" dirty="0" smtClean="0"/>
                        <a:t>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[0.0000, 0.0130)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0.0003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[0.0130, 0.1421)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0.0676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[0.1421, 0.3691)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0.2501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[0.3691, 0.6309)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0.5000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[0.6309, 0.8579)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0.7499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[0.8579, 0.9870)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0.9324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[0.9870, 1.0000)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0.9997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75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2043997"/>
              </p:ext>
            </p:extLst>
          </p:nvPr>
        </p:nvGraphicFramePr>
        <p:xfrm>
          <a:off x="1475656" y="1628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</a:t>
                      </a:r>
                      <a:r>
                        <a:rPr lang="en-US" altLang="zh-TW" baseline="0" dirty="0" smtClean="0"/>
                        <a:t>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[0.0000, 0.0130)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0.0003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[0.0130, 0.1421)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0.0676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[0.1421, 0.3691)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0.2501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[0.3691,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0.6309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0.5000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[0.6309, 0.8579)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0.7499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[0.8579, 0.9870)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0.9324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[0.9870, 1.0000)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0.9997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242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10226104"/>
              </p:ext>
            </p:extLst>
          </p:nvPr>
        </p:nvGraphicFramePr>
        <p:xfrm>
          <a:off x="1475656" y="1628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</a:t>
                      </a:r>
                      <a:r>
                        <a:rPr lang="en-US" altLang="zh-TW" baseline="0" dirty="0" smtClean="0"/>
                        <a:t>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[0.0000, 0.0130)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0.0003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[0.0130, 0.1421)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0.0676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[0.1421, 0.3691)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0.2501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[0.3691,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0.6309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0.5000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[0.6309, 0.8579)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0.7499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[0.8579, 0.9870)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0.9324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[0.9870, 1.0000)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0.9997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242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0682031"/>
              </p:ext>
            </p:extLst>
          </p:nvPr>
        </p:nvGraphicFramePr>
        <p:xfrm>
          <a:off x="1475656" y="1628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</a:t>
                      </a:r>
                      <a:r>
                        <a:rPr lang="en-US" altLang="zh-TW" baseline="0" dirty="0" smtClean="0"/>
                        <a:t>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[0.0000, 0.0130)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0.0003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[0.0130, 0.1421)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0.0676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[0.1421, 0.3691)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0.2501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[0.3691,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0.6309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0.5000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[0.6309,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0.8579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0.7499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[0.8579, 0.9870)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0.9324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[0.9870, 1.0000)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0.9997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242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43203042"/>
              </p:ext>
            </p:extLst>
          </p:nvPr>
        </p:nvGraphicFramePr>
        <p:xfrm>
          <a:off x="1475656" y="1628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</a:t>
                      </a:r>
                      <a:r>
                        <a:rPr lang="en-US" altLang="zh-TW" baseline="0" dirty="0" smtClean="0"/>
                        <a:t>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[0.0000, 0.0130)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0.0003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[0.0130, 0.1421)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0.0676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[0.1421, 0.3691)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0.2501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[0.3691,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0.6309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0.5000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[0.6309,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0.8579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0.7499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[0.8579, 0.9870)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0.9324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[0.9870, 1.0000)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0.9997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31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6718794"/>
              </p:ext>
            </p:extLst>
          </p:nvPr>
        </p:nvGraphicFramePr>
        <p:xfrm>
          <a:off x="1475656" y="1628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</a:t>
                      </a:r>
                      <a:r>
                        <a:rPr lang="en-US" altLang="zh-TW" baseline="0" dirty="0" smtClean="0"/>
                        <a:t>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[0.0000, 0.0130)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0.0003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[0.0130, 0.1421)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0.0676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[0.1421, 0.3691)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0.2501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[0.3691,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0.6309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0.5000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[0.6309,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0.8579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0.7499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[0.8579,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0.9870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0.9324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[0.9870, 1.0000)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0.9997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486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7638925"/>
              </p:ext>
            </p:extLst>
          </p:nvPr>
        </p:nvGraphicFramePr>
        <p:xfrm>
          <a:off x="1475656" y="1628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</a:t>
                      </a:r>
                      <a:r>
                        <a:rPr lang="en-US" altLang="zh-TW" baseline="0" dirty="0" smtClean="0"/>
                        <a:t>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[0.0000, 0.0130)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0.0003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[0.0130, 0.1421)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0.0676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[0.1421, 0.3691)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0.2501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[0.3691,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0.6309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0.5000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[0.6309,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0.8579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0.7499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[0.8579,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0.9870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0.9324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[0.9870, 1.0000)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0.9997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486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3. Output enough bits to distinguish the final current  interval from all other possible final intervals.</a:t>
            </a:r>
          </a:p>
          <a:p>
            <a:pPr lvl="1"/>
            <a:r>
              <a:rPr lang="en-US" altLang="zh-TW" dirty="0" smtClean="0"/>
              <a:t> Length of final subinterval </a:t>
            </a:r>
          </a:p>
          <a:p>
            <a:pPr marL="457200" lvl="1" indent="0">
              <a:buNone/>
            </a:pPr>
            <a:r>
              <a:rPr lang="en-US" altLang="zh-TW" dirty="0" smtClean="0"/>
              <a:t>  = </a:t>
            </a:r>
            <a:r>
              <a:rPr lang="en-US" altLang="zh-TW" sz="2400" dirty="0" smtClean="0"/>
              <a:t>product of the probabilities of the individual symbol 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= probability</a:t>
            </a:r>
            <a:r>
              <a:rPr lang="en-US" altLang="zh-TW" i="1" dirty="0" smtClean="0"/>
              <a:t> p </a:t>
            </a:r>
            <a:r>
              <a:rPr lang="en-US" altLang="zh-TW" dirty="0" smtClean="0"/>
              <a:t>of the symbols in the file.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Final </a:t>
            </a:r>
            <a:r>
              <a:rPr lang="en-US" altLang="zh-TW" dirty="0"/>
              <a:t>step use almost exactly </a:t>
            </a:r>
            <a:r>
              <a:rPr lang="en-US" altLang="zh-TW" dirty="0">
                <a:solidFill>
                  <a:srgbClr val="FF0000"/>
                </a:solidFill>
              </a:rPr>
              <a:t>– log2 p </a:t>
            </a:r>
            <a:r>
              <a:rPr lang="en-US" altLang="zh-TW" dirty="0"/>
              <a:t>bits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663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zh-TW" i="1" dirty="0"/>
              <a:t>Є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5884367"/>
              </p:ext>
            </p:extLst>
          </p:nvPr>
        </p:nvGraphicFramePr>
        <p:xfrm>
          <a:off x="1475656" y="1628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</a:t>
                      </a:r>
                      <a:r>
                        <a:rPr lang="en-US" altLang="zh-TW" baseline="0" dirty="0" smtClean="0"/>
                        <a:t>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[0.0000, 0.0130)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0.0003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[0.0130, 0.1421)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0.0676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[0.1421, 0.3691)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0.2501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[0.3691,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0.6309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0.5000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[0.6309,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0.8579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0.7499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[0.8579,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0.9870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0.9324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[0.9870,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1.0000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0.9997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486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TW" i="1" dirty="0" smtClean="0"/>
              <a:t>ρ</a:t>
            </a:r>
            <a:r>
              <a:rPr lang="en-US" altLang="zh-TW" dirty="0" smtClean="0"/>
              <a:t>-partitions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might wish to limit the </a:t>
            </a:r>
            <a:r>
              <a:rPr lang="en-US" altLang="zh-TW" dirty="0" smtClean="0">
                <a:solidFill>
                  <a:srgbClr val="FF0000"/>
                </a:solidFill>
              </a:rPr>
              <a:t>relative error </a:t>
            </a:r>
            <a:r>
              <a:rPr lang="en-US" altLang="zh-TW" dirty="0" smtClean="0"/>
              <a:t>so that the code length can never exceed the optimal by more than a factor of </a:t>
            </a:r>
            <a:r>
              <a:rPr lang="en-US" altLang="zh-TW" i="1" dirty="0" smtClean="0">
                <a:solidFill>
                  <a:srgbClr val="FF0000"/>
                </a:solidFill>
              </a:rPr>
              <a:t>1+</a:t>
            </a:r>
            <a:r>
              <a:rPr lang="el-GR" altLang="zh-TW" i="1" dirty="0">
                <a:solidFill>
                  <a:srgbClr val="FF0000"/>
                </a:solidFill>
              </a:rPr>
              <a:t> </a:t>
            </a:r>
            <a:r>
              <a:rPr lang="el-GR" altLang="zh-TW" i="1" dirty="0" smtClean="0">
                <a:solidFill>
                  <a:srgbClr val="FF0000"/>
                </a:solidFill>
              </a:rPr>
              <a:t>ρ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Procedure is similar to </a:t>
            </a:r>
            <a:r>
              <a:rPr lang="az-Cyrl-AZ" altLang="zh-TW" i="1" dirty="0"/>
              <a:t>Є</a:t>
            </a:r>
            <a:r>
              <a:rPr lang="en-US" altLang="zh-TW" dirty="0" smtClean="0"/>
              <a:t>-partitions.</a:t>
            </a:r>
          </a:p>
          <a:p>
            <a:r>
              <a:rPr lang="en-US" altLang="zh-TW" dirty="0" smtClean="0"/>
              <a:t>The </a:t>
            </a:r>
            <a:r>
              <a:rPr lang="el-GR" altLang="zh-TW" i="1" dirty="0"/>
              <a:t>ρ</a:t>
            </a:r>
            <a:r>
              <a:rPr lang="en-US" altLang="zh-TW" dirty="0" smtClean="0"/>
              <a:t>-partitions are not finite.</a:t>
            </a:r>
          </a:p>
          <a:p>
            <a:pPr lvl="1"/>
            <a:r>
              <a:rPr lang="en-US" altLang="zh-TW" dirty="0" smtClean="0"/>
              <a:t>As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 approaches </a:t>
            </a:r>
            <a:r>
              <a:rPr lang="en-US" altLang="zh-TW" i="1" dirty="0" smtClean="0"/>
              <a:t>1</a:t>
            </a:r>
            <a:r>
              <a:rPr lang="en-US" altLang="zh-TW" dirty="0" smtClean="0"/>
              <a:t>, the optimal average code length grows very small, so to obtain a small relative loss </a:t>
            </a:r>
            <a:r>
              <a:rPr lang="en-US" altLang="zh-TW" i="1" dirty="0" smtClean="0"/>
              <a:t>Q</a:t>
            </a:r>
            <a:r>
              <a:rPr lang="en-US" altLang="zh-TW" dirty="0" smtClean="0"/>
              <a:t> must be very close to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967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TW" dirty="0"/>
              <a:t>ρ</a:t>
            </a:r>
            <a:r>
              <a:rPr lang="en-US" altLang="zh-TW" dirty="0"/>
              <a:t>-partitions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2652762"/>
              </p:ext>
            </p:extLst>
          </p:nvPr>
        </p:nvGraphicFramePr>
        <p:xfrm>
          <a:off x="1435100" y="1447800"/>
          <a:ext cx="749935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Range of actual probabilities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Probability to use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[0.0033, 0.0154)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0.0069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[0.0154, 0.0573)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0.0291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[0.0573, 0.1670)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0.0982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[0.1670, 0.3722)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0.2555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[0.3722, 0.6278)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0.5000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[0.6278, 0.8330)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0.7445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[0.8330, 0.9427)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0.9018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[0.9427, 0.9846)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0.9709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[0.9846, 0.9967)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0.9931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051720" y="6011996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/>
              <a:t>ρ</a:t>
            </a:r>
            <a:r>
              <a:rPr lang="en-US" altLang="zh-TW" dirty="0" smtClean="0"/>
              <a:t>-partitions for </a:t>
            </a:r>
            <a:r>
              <a:rPr lang="el-GR" altLang="zh-TW" dirty="0" smtClean="0"/>
              <a:t>ρ</a:t>
            </a:r>
            <a:r>
              <a:rPr lang="en-US" altLang="zh-TW" dirty="0" smtClean="0"/>
              <a:t>=0.05; the maximum relative error is 5 percent.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611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Compressed trees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3-3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800F-725A-444B-BB33-A7F8413BCBA5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apply binary fast arithmetic coding algorithms (mentioned in previous sections), input symbols should be transformed into binary sequences.</a:t>
            </a:r>
          </a:p>
          <a:p>
            <a:r>
              <a:rPr lang="en-US" altLang="zh-TW" dirty="0" smtClean="0"/>
              <a:t>Here, compressed trees were proposed to complete the task.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19672" y="5281245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 smtClean="0">
                <a:latin typeface="Courier New" pitchFamily="49" charset="0"/>
                <a:cs typeface="Courier New" pitchFamily="49" charset="0"/>
              </a:rPr>
              <a:t>A</a:t>
            </a:r>
            <a:endParaRPr lang="zh-TW" altLang="en-US" sz="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2276898" y="5496108"/>
            <a:ext cx="720080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5405838" y="5496108"/>
            <a:ext cx="720080" cy="43204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228184" y="5281245"/>
            <a:ext cx="17235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 smtClean="0">
                <a:latin typeface="Courier New" pitchFamily="49" charset="0"/>
                <a:cs typeface="Courier New" pitchFamily="49" charset="0"/>
              </a:rPr>
              <a:t>0110</a:t>
            </a:r>
            <a:endParaRPr lang="zh-TW" altLang="en-US" sz="5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9244" y="5390564"/>
            <a:ext cx="2204328" cy="6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直線接點 65"/>
          <p:cNvCxnSpPr>
            <a:stCxn id="32" idx="2"/>
            <a:endCxn id="45" idx="0"/>
          </p:cNvCxnSpPr>
          <p:nvPr/>
        </p:nvCxnSpPr>
        <p:spPr>
          <a:xfrm rot="5400000">
            <a:off x="4968044" y="5517232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33" idx="2"/>
            <a:endCxn id="46" idx="0"/>
          </p:cNvCxnSpPr>
          <p:nvPr/>
        </p:nvCxnSpPr>
        <p:spPr>
          <a:xfrm rot="16200000" flipH="1">
            <a:off x="5724128" y="5517232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35" idx="2"/>
            <a:endCxn id="48" idx="0"/>
          </p:cNvCxnSpPr>
          <p:nvPr/>
        </p:nvCxnSpPr>
        <p:spPr>
          <a:xfrm rot="5400000">
            <a:off x="6984268" y="5517232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36" idx="2"/>
            <a:endCxn id="49" idx="0"/>
          </p:cNvCxnSpPr>
          <p:nvPr/>
        </p:nvCxnSpPr>
        <p:spPr>
          <a:xfrm rot="16200000" flipH="1">
            <a:off x="7740352" y="5517232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stCxn id="23" idx="2"/>
            <a:endCxn id="42" idx="0"/>
          </p:cNvCxnSpPr>
          <p:nvPr/>
        </p:nvCxnSpPr>
        <p:spPr>
          <a:xfrm rot="5400000">
            <a:off x="2951820" y="5517232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stCxn id="24" idx="2"/>
            <a:endCxn id="43" idx="0"/>
          </p:cNvCxnSpPr>
          <p:nvPr/>
        </p:nvCxnSpPr>
        <p:spPr>
          <a:xfrm rot="16200000" flipH="1">
            <a:off x="3707904" y="5517232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stCxn id="20" idx="2"/>
            <a:endCxn id="37" idx="0"/>
          </p:cNvCxnSpPr>
          <p:nvPr/>
        </p:nvCxnSpPr>
        <p:spPr>
          <a:xfrm rot="5400000">
            <a:off x="1007604" y="5517232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21" idx="2"/>
            <a:endCxn id="38" idx="0"/>
          </p:cNvCxnSpPr>
          <p:nvPr/>
        </p:nvCxnSpPr>
        <p:spPr>
          <a:xfrm rot="16200000" flipH="1">
            <a:off x="1763688" y="5517232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30" idx="2"/>
          </p:cNvCxnSpPr>
          <p:nvPr/>
        </p:nvCxnSpPr>
        <p:spPr>
          <a:xfrm rot="16200000" flipH="1">
            <a:off x="7020272" y="4149080"/>
            <a:ext cx="432048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29" idx="2"/>
          </p:cNvCxnSpPr>
          <p:nvPr/>
        </p:nvCxnSpPr>
        <p:spPr>
          <a:xfrm rot="5400000">
            <a:off x="5688125" y="4185085"/>
            <a:ext cx="432048" cy="6480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15" idx="2"/>
          </p:cNvCxnSpPr>
          <p:nvPr/>
        </p:nvCxnSpPr>
        <p:spPr>
          <a:xfrm rot="16200000" flipH="1">
            <a:off x="3005826" y="4167082"/>
            <a:ext cx="432048" cy="684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14" idx="2"/>
          </p:cNvCxnSpPr>
          <p:nvPr/>
        </p:nvCxnSpPr>
        <p:spPr>
          <a:xfrm rot="5400000">
            <a:off x="1673678" y="4167082"/>
            <a:ext cx="432048" cy="684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Tree construction</a:t>
            </a:r>
            <a:endParaRPr lang="zh-TW" altLang="en-US" dirty="0"/>
          </a:p>
        </p:txBody>
      </p:sp>
      <p:grpSp>
        <p:nvGrpSpPr>
          <p:cNvPr id="3" name="群組 18"/>
          <p:cNvGrpSpPr/>
          <p:nvPr/>
        </p:nvGrpSpPr>
        <p:grpSpPr>
          <a:xfrm>
            <a:off x="935596" y="4725144"/>
            <a:ext cx="1296144" cy="648072"/>
            <a:chOff x="3563888" y="2924944"/>
            <a:chExt cx="1296144" cy="648072"/>
          </a:xfrm>
        </p:grpSpPr>
        <p:sp>
          <p:nvSpPr>
            <p:cNvPr id="20" name="矩形 19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-</a:t>
              </a:r>
              <a:endParaRPr lang="zh-TW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-</a:t>
              </a:r>
              <a:endParaRPr lang="zh-TW" altLang="en-US" dirty="0"/>
            </a:p>
          </p:txBody>
        </p:sp>
      </p:grpSp>
      <p:grpSp>
        <p:nvGrpSpPr>
          <p:cNvPr id="4" name="群組 21"/>
          <p:cNvGrpSpPr/>
          <p:nvPr/>
        </p:nvGrpSpPr>
        <p:grpSpPr>
          <a:xfrm>
            <a:off x="2879812" y="4725144"/>
            <a:ext cx="1296144" cy="648072"/>
            <a:chOff x="3563888" y="2924944"/>
            <a:chExt cx="1296144" cy="648072"/>
          </a:xfrm>
        </p:grpSpPr>
        <p:sp>
          <p:nvSpPr>
            <p:cNvPr id="23" name="矩形 22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33</a:t>
              </a:r>
              <a:endParaRPr lang="zh-TW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67</a:t>
              </a:r>
              <a:endParaRPr lang="zh-TW" altLang="en-US" dirty="0"/>
            </a:p>
          </p:txBody>
        </p:sp>
      </p:grpSp>
      <p:sp>
        <p:nvSpPr>
          <p:cNvPr id="37" name="矩形 36"/>
          <p:cNvSpPr/>
          <p:nvPr/>
        </p:nvSpPr>
        <p:spPr>
          <a:xfrm>
            <a:off x="827584" y="5769260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691680" y="5769260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2771800" y="5769260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3635896" y="5769260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</a:t>
            </a:r>
            <a:endParaRPr lang="zh-TW" altLang="en-US" dirty="0"/>
          </a:p>
        </p:txBody>
      </p:sp>
      <p:grpSp>
        <p:nvGrpSpPr>
          <p:cNvPr id="5" name="群組 30"/>
          <p:cNvGrpSpPr/>
          <p:nvPr/>
        </p:nvGrpSpPr>
        <p:grpSpPr>
          <a:xfrm>
            <a:off x="4896036" y="4725144"/>
            <a:ext cx="1296144" cy="648072"/>
            <a:chOff x="3563888" y="2924944"/>
            <a:chExt cx="1296144" cy="648072"/>
          </a:xfrm>
        </p:grpSpPr>
        <p:sp>
          <p:nvSpPr>
            <p:cNvPr id="32" name="矩形 31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100</a:t>
              </a:r>
              <a:endParaRPr lang="zh-TW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</p:grpSp>
      <p:grpSp>
        <p:nvGrpSpPr>
          <p:cNvPr id="6" name="群組 33"/>
          <p:cNvGrpSpPr/>
          <p:nvPr/>
        </p:nvGrpSpPr>
        <p:grpSpPr>
          <a:xfrm>
            <a:off x="6912260" y="4725144"/>
            <a:ext cx="1296144" cy="648072"/>
            <a:chOff x="3563888" y="2924944"/>
            <a:chExt cx="1296144" cy="648072"/>
          </a:xfrm>
        </p:grpSpPr>
        <p:sp>
          <p:nvSpPr>
            <p:cNvPr id="35" name="矩形 34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75</a:t>
              </a:r>
              <a:endParaRPr lang="zh-TW" altLang="en-US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4788024" y="5769260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5652120" y="5769260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6804248" y="5769260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7668344" y="5769260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</a:t>
            </a:r>
            <a:endParaRPr lang="zh-TW" altLang="en-US" dirty="0"/>
          </a:p>
        </p:txBody>
      </p:sp>
      <p:cxnSp>
        <p:nvCxnSpPr>
          <p:cNvPr id="55" name="直線接點 54"/>
          <p:cNvCxnSpPr>
            <a:stCxn id="10" idx="2"/>
          </p:cNvCxnSpPr>
          <p:nvPr/>
        </p:nvCxnSpPr>
        <p:spPr>
          <a:xfrm rot="5400000">
            <a:off x="3221850" y="2618910"/>
            <a:ext cx="360040" cy="1692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11" idx="2"/>
          </p:cNvCxnSpPr>
          <p:nvPr/>
        </p:nvCxnSpPr>
        <p:spPr>
          <a:xfrm rot="16200000" flipH="1">
            <a:off x="5562110" y="2618910"/>
            <a:ext cx="360040" cy="1692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11"/>
          <p:cNvGrpSpPr/>
          <p:nvPr/>
        </p:nvGrpSpPr>
        <p:grpSpPr>
          <a:xfrm>
            <a:off x="3923928" y="2636912"/>
            <a:ext cx="1296144" cy="648072"/>
            <a:chOff x="3563888" y="2924944"/>
            <a:chExt cx="1296144" cy="648072"/>
          </a:xfrm>
        </p:grpSpPr>
        <p:sp>
          <p:nvSpPr>
            <p:cNvPr id="10" name="矩形 9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38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62</a:t>
              </a:r>
              <a:endParaRPr lang="zh-TW" altLang="en-US" dirty="0"/>
            </a:p>
          </p:txBody>
        </p:sp>
      </p:grpSp>
      <p:grpSp>
        <p:nvGrpSpPr>
          <p:cNvPr id="8" name="群組 12"/>
          <p:cNvGrpSpPr/>
          <p:nvPr/>
        </p:nvGrpSpPr>
        <p:grpSpPr>
          <a:xfrm>
            <a:off x="1907704" y="3645024"/>
            <a:ext cx="1296144" cy="648072"/>
            <a:chOff x="3563888" y="2924944"/>
            <a:chExt cx="1296144" cy="648072"/>
          </a:xfrm>
        </p:grpSpPr>
        <p:sp>
          <p:nvSpPr>
            <p:cNvPr id="14" name="矩形 13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100</a:t>
              </a:r>
              <a:endParaRPr lang="zh-TW" altLang="en-US" dirty="0"/>
            </a:p>
          </p:txBody>
        </p:sp>
      </p:grpSp>
      <p:grpSp>
        <p:nvGrpSpPr>
          <p:cNvPr id="9" name="群組 27"/>
          <p:cNvGrpSpPr/>
          <p:nvPr/>
        </p:nvGrpSpPr>
        <p:grpSpPr>
          <a:xfrm>
            <a:off x="5904148" y="3645024"/>
            <a:ext cx="1296144" cy="648072"/>
            <a:chOff x="3563888" y="2924944"/>
            <a:chExt cx="1296144" cy="648072"/>
          </a:xfrm>
        </p:grpSpPr>
        <p:sp>
          <p:nvSpPr>
            <p:cNvPr id="29" name="矩形 28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20</a:t>
              </a:r>
              <a:endParaRPr lang="zh-TW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80</a:t>
              </a:r>
              <a:endParaRPr lang="zh-TW" altLang="en-US" dirty="0"/>
            </a:p>
          </p:txBody>
        </p:sp>
      </p:grpSp>
      <p:sp>
        <p:nvSpPr>
          <p:cNvPr id="114" name="矩形 113"/>
          <p:cNvSpPr/>
          <p:nvPr/>
        </p:nvSpPr>
        <p:spPr>
          <a:xfrm>
            <a:off x="3203848" y="1268760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203848" y="1772816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6" name="矩形 115"/>
          <p:cNvSpPr/>
          <p:nvPr/>
        </p:nvSpPr>
        <p:spPr>
          <a:xfrm>
            <a:off x="4211960" y="1268760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120" name="矩形 119"/>
          <p:cNvSpPr/>
          <p:nvPr/>
        </p:nvSpPr>
        <p:spPr>
          <a:xfrm>
            <a:off x="4211960" y="1772816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1/8</a:t>
            </a:r>
            <a:endParaRPr lang="zh-TW" altLang="en-US" dirty="0"/>
          </a:p>
        </p:txBody>
      </p:sp>
      <p:sp>
        <p:nvSpPr>
          <p:cNvPr id="117" name="矩形 116"/>
          <p:cNvSpPr/>
          <p:nvPr/>
        </p:nvSpPr>
        <p:spPr>
          <a:xfrm>
            <a:off x="4716016" y="1268760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21" name="矩形 120"/>
          <p:cNvSpPr/>
          <p:nvPr/>
        </p:nvSpPr>
        <p:spPr>
          <a:xfrm>
            <a:off x="4716016" y="1772816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1/4</a:t>
            </a:r>
            <a:endParaRPr lang="zh-TW" altLang="en-US" dirty="0"/>
          </a:p>
        </p:txBody>
      </p:sp>
      <p:sp>
        <p:nvSpPr>
          <p:cNvPr id="115" name="矩形 114"/>
          <p:cNvSpPr/>
          <p:nvPr/>
        </p:nvSpPr>
        <p:spPr>
          <a:xfrm>
            <a:off x="3707904" y="1268760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122" name="矩形 121"/>
          <p:cNvSpPr/>
          <p:nvPr/>
        </p:nvSpPr>
        <p:spPr>
          <a:xfrm>
            <a:off x="3707904" y="1772816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8" name="矩形 117"/>
          <p:cNvSpPr/>
          <p:nvPr/>
        </p:nvSpPr>
        <p:spPr>
          <a:xfrm>
            <a:off x="5220072" y="1268760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27" name="矩形 126"/>
          <p:cNvSpPr/>
          <p:nvPr/>
        </p:nvSpPr>
        <p:spPr>
          <a:xfrm>
            <a:off x="5220072" y="1772816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1/8</a:t>
            </a:r>
            <a:endParaRPr lang="zh-TW" altLang="en-US" dirty="0"/>
          </a:p>
        </p:txBody>
      </p:sp>
      <p:sp>
        <p:nvSpPr>
          <p:cNvPr id="123" name="矩形 122"/>
          <p:cNvSpPr/>
          <p:nvPr/>
        </p:nvSpPr>
        <p:spPr>
          <a:xfrm>
            <a:off x="5724128" y="1268760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28" name="矩形 127"/>
          <p:cNvSpPr/>
          <p:nvPr/>
        </p:nvSpPr>
        <p:spPr>
          <a:xfrm>
            <a:off x="5724128" y="1772816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24" name="矩形 123"/>
          <p:cNvSpPr/>
          <p:nvPr/>
        </p:nvSpPr>
        <p:spPr>
          <a:xfrm>
            <a:off x="6228184" y="1268760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29" name="矩形 128"/>
          <p:cNvSpPr/>
          <p:nvPr/>
        </p:nvSpPr>
        <p:spPr>
          <a:xfrm>
            <a:off x="6228184" y="1772816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1/8</a:t>
            </a:r>
            <a:endParaRPr lang="zh-TW" altLang="en-US" dirty="0"/>
          </a:p>
        </p:txBody>
      </p:sp>
      <p:sp>
        <p:nvSpPr>
          <p:cNvPr id="125" name="矩形 124"/>
          <p:cNvSpPr/>
          <p:nvPr/>
        </p:nvSpPr>
        <p:spPr>
          <a:xfrm>
            <a:off x="6732240" y="1268760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130" name="矩形 129"/>
          <p:cNvSpPr/>
          <p:nvPr/>
        </p:nvSpPr>
        <p:spPr>
          <a:xfrm>
            <a:off x="6732240" y="1772816"/>
            <a:ext cx="504056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3/8</a:t>
            </a:r>
            <a:endParaRPr lang="zh-TW" altLang="en-US" dirty="0"/>
          </a:p>
        </p:txBody>
      </p:sp>
      <p:sp>
        <p:nvSpPr>
          <p:cNvPr id="131" name="矩形 130"/>
          <p:cNvSpPr/>
          <p:nvPr/>
        </p:nvSpPr>
        <p:spPr>
          <a:xfrm>
            <a:off x="1907704" y="1268760"/>
            <a:ext cx="1296144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Symbol</a:t>
            </a:r>
            <a:endParaRPr lang="zh-TW" altLang="en-US" dirty="0"/>
          </a:p>
        </p:txBody>
      </p:sp>
      <p:sp>
        <p:nvSpPr>
          <p:cNvPr id="133" name="矩形 132"/>
          <p:cNvSpPr/>
          <p:nvPr/>
        </p:nvSpPr>
        <p:spPr>
          <a:xfrm>
            <a:off x="1907704" y="1772816"/>
            <a:ext cx="1296144" cy="504056"/>
          </a:xfrm>
          <a:prstGeom prst="rect">
            <a:avLst/>
          </a:prstGeom>
          <a:solidFill>
            <a:srgbClr val="8064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Probability</a:t>
            </a:r>
            <a:endParaRPr lang="zh-TW" altLang="en-US" dirty="0"/>
          </a:p>
        </p:txBody>
      </p:sp>
      <p:sp>
        <p:nvSpPr>
          <p:cNvPr id="64" name="投影片編號版面配置區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166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"/>
                            </p:stCondLst>
                            <p:childTnLst>
                              <p:par>
                                <p:cTn id="1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8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95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99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03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1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2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2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36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"/>
                            </p:stCondLst>
                            <p:childTnLst>
                              <p:par>
                                <p:cTn id="2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49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57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61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69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73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77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90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94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302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306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310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314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318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"/>
                            </p:stCondLst>
                            <p:childTnLst>
                              <p:par>
                                <p:cTn id="3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2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31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35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39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43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4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51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55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59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63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67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71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75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79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83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Linearize</a:t>
            </a:r>
            <a:r>
              <a:rPr lang="en-US" altLang="zh-TW" dirty="0" smtClean="0"/>
              <a:t> the tree</a:t>
            </a:r>
            <a:endParaRPr lang="zh-TW" altLang="en-US" dirty="0"/>
          </a:p>
        </p:txBody>
      </p:sp>
      <p:cxnSp>
        <p:nvCxnSpPr>
          <p:cNvPr id="4" name="直線接點 3"/>
          <p:cNvCxnSpPr>
            <a:endCxn id="32" idx="0"/>
          </p:cNvCxnSpPr>
          <p:nvPr/>
        </p:nvCxnSpPr>
        <p:spPr>
          <a:xfrm rot="5400000">
            <a:off x="4968044" y="4329100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endCxn id="33" idx="0"/>
          </p:cNvCxnSpPr>
          <p:nvPr/>
        </p:nvCxnSpPr>
        <p:spPr>
          <a:xfrm rot="16200000" flipH="1">
            <a:off x="5724128" y="4329100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endCxn id="34" idx="0"/>
          </p:cNvCxnSpPr>
          <p:nvPr/>
        </p:nvCxnSpPr>
        <p:spPr>
          <a:xfrm rot="5400000">
            <a:off x="6984268" y="4329100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endCxn id="35" idx="0"/>
          </p:cNvCxnSpPr>
          <p:nvPr/>
        </p:nvCxnSpPr>
        <p:spPr>
          <a:xfrm rot="16200000" flipH="1">
            <a:off x="7740352" y="4329100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endCxn id="24" idx="0"/>
          </p:cNvCxnSpPr>
          <p:nvPr/>
        </p:nvCxnSpPr>
        <p:spPr>
          <a:xfrm rot="5400000">
            <a:off x="2951820" y="4329100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endCxn id="25" idx="0"/>
          </p:cNvCxnSpPr>
          <p:nvPr/>
        </p:nvCxnSpPr>
        <p:spPr>
          <a:xfrm rot="16200000" flipH="1">
            <a:off x="3707904" y="4329100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endCxn id="22" idx="0"/>
          </p:cNvCxnSpPr>
          <p:nvPr/>
        </p:nvCxnSpPr>
        <p:spPr>
          <a:xfrm rot="5400000">
            <a:off x="1007604" y="4329100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endCxn id="23" idx="0"/>
          </p:cNvCxnSpPr>
          <p:nvPr/>
        </p:nvCxnSpPr>
        <p:spPr>
          <a:xfrm rot="16200000" flipH="1">
            <a:off x="1763688" y="4329100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16200000" flipH="1">
            <a:off x="7020272" y="2960948"/>
            <a:ext cx="432048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5400000">
            <a:off x="5688125" y="2996953"/>
            <a:ext cx="432048" cy="6480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rot="16200000" flipH="1">
            <a:off x="3005826" y="2978950"/>
            <a:ext cx="432048" cy="684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rot="5400000">
            <a:off x="1673678" y="2978950"/>
            <a:ext cx="432048" cy="684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15"/>
          <p:cNvGrpSpPr/>
          <p:nvPr/>
        </p:nvGrpSpPr>
        <p:grpSpPr>
          <a:xfrm>
            <a:off x="935596" y="3537012"/>
            <a:ext cx="1296144" cy="648072"/>
            <a:chOff x="3563888" y="2924944"/>
            <a:chExt cx="1296144" cy="648072"/>
          </a:xfrm>
        </p:grpSpPr>
        <p:sp>
          <p:nvSpPr>
            <p:cNvPr id="17" name="矩形 16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-</a:t>
              </a:r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-</a:t>
              </a:r>
              <a:endParaRPr lang="zh-TW" altLang="en-US" dirty="0"/>
            </a:p>
          </p:txBody>
        </p:sp>
      </p:grpSp>
      <p:grpSp>
        <p:nvGrpSpPr>
          <p:cNvPr id="16" name="群組 18"/>
          <p:cNvGrpSpPr/>
          <p:nvPr/>
        </p:nvGrpSpPr>
        <p:grpSpPr>
          <a:xfrm>
            <a:off x="2879812" y="3537012"/>
            <a:ext cx="1296144" cy="648072"/>
            <a:chOff x="3563888" y="2924944"/>
            <a:chExt cx="1296144" cy="648072"/>
          </a:xfrm>
        </p:grpSpPr>
        <p:sp>
          <p:nvSpPr>
            <p:cNvPr id="20" name="矩形 19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33</a:t>
              </a:r>
              <a:endParaRPr lang="zh-TW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67</a:t>
              </a:r>
              <a:endParaRPr lang="zh-TW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827584" y="4581128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691680" y="4581128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771800" y="4581128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635896" y="4581128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</a:t>
            </a:r>
            <a:endParaRPr lang="zh-TW" altLang="en-US" dirty="0"/>
          </a:p>
        </p:txBody>
      </p:sp>
      <p:grpSp>
        <p:nvGrpSpPr>
          <p:cNvPr id="19" name="群組 25"/>
          <p:cNvGrpSpPr/>
          <p:nvPr/>
        </p:nvGrpSpPr>
        <p:grpSpPr>
          <a:xfrm>
            <a:off x="4896036" y="3537012"/>
            <a:ext cx="1296144" cy="648072"/>
            <a:chOff x="3563888" y="2924944"/>
            <a:chExt cx="1296144" cy="648072"/>
          </a:xfrm>
        </p:grpSpPr>
        <p:sp>
          <p:nvSpPr>
            <p:cNvPr id="27" name="矩形 26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100</a:t>
              </a:r>
              <a:endParaRPr lang="zh-TW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</p:grpSp>
      <p:grpSp>
        <p:nvGrpSpPr>
          <p:cNvPr id="26" name="群組 28"/>
          <p:cNvGrpSpPr/>
          <p:nvPr/>
        </p:nvGrpSpPr>
        <p:grpSpPr>
          <a:xfrm>
            <a:off x="6912260" y="3537012"/>
            <a:ext cx="1296144" cy="648072"/>
            <a:chOff x="3563888" y="2924944"/>
            <a:chExt cx="1296144" cy="648072"/>
          </a:xfrm>
        </p:grpSpPr>
        <p:sp>
          <p:nvSpPr>
            <p:cNvPr id="30" name="矩形 29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75</a:t>
              </a:r>
              <a:endParaRPr lang="zh-TW" altLang="en-US" dirty="0"/>
            </a:p>
          </p:txBody>
        </p:sp>
      </p:grpSp>
      <p:sp>
        <p:nvSpPr>
          <p:cNvPr id="32" name="矩形 31"/>
          <p:cNvSpPr/>
          <p:nvPr/>
        </p:nvSpPr>
        <p:spPr>
          <a:xfrm>
            <a:off x="4788024" y="4581128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652120" y="4581128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804248" y="4581128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668344" y="4581128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</a:t>
            </a:r>
            <a:endParaRPr lang="zh-TW" altLang="en-US" dirty="0"/>
          </a:p>
        </p:txBody>
      </p:sp>
      <p:cxnSp>
        <p:nvCxnSpPr>
          <p:cNvPr id="36" name="直線接點 35"/>
          <p:cNvCxnSpPr/>
          <p:nvPr/>
        </p:nvCxnSpPr>
        <p:spPr>
          <a:xfrm rot="5400000">
            <a:off x="3221850" y="1430778"/>
            <a:ext cx="360040" cy="1692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rot="16200000" flipH="1">
            <a:off x="5562110" y="1430778"/>
            <a:ext cx="360040" cy="1692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37"/>
          <p:cNvGrpSpPr/>
          <p:nvPr/>
        </p:nvGrpSpPr>
        <p:grpSpPr>
          <a:xfrm>
            <a:off x="3923928" y="1448780"/>
            <a:ext cx="1296144" cy="648072"/>
            <a:chOff x="3563888" y="2924944"/>
            <a:chExt cx="1296144" cy="648072"/>
          </a:xfrm>
        </p:grpSpPr>
        <p:sp>
          <p:nvSpPr>
            <p:cNvPr id="39" name="矩形 38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38</a:t>
              </a:r>
              <a:endParaRPr lang="zh-TW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62</a:t>
              </a:r>
              <a:endParaRPr lang="zh-TW" altLang="en-US" dirty="0"/>
            </a:p>
          </p:txBody>
        </p:sp>
      </p:grpSp>
      <p:grpSp>
        <p:nvGrpSpPr>
          <p:cNvPr id="38" name="群組 40"/>
          <p:cNvGrpSpPr/>
          <p:nvPr/>
        </p:nvGrpSpPr>
        <p:grpSpPr>
          <a:xfrm>
            <a:off x="1907704" y="2456892"/>
            <a:ext cx="1296144" cy="648072"/>
            <a:chOff x="3563888" y="2924944"/>
            <a:chExt cx="1296144" cy="648072"/>
          </a:xfrm>
        </p:grpSpPr>
        <p:sp>
          <p:nvSpPr>
            <p:cNvPr id="42" name="矩形 41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100</a:t>
              </a:r>
              <a:endParaRPr lang="zh-TW" altLang="en-US" dirty="0"/>
            </a:p>
          </p:txBody>
        </p:sp>
      </p:grpSp>
      <p:grpSp>
        <p:nvGrpSpPr>
          <p:cNvPr id="41" name="群組 43"/>
          <p:cNvGrpSpPr/>
          <p:nvPr/>
        </p:nvGrpSpPr>
        <p:grpSpPr>
          <a:xfrm>
            <a:off x="5904148" y="2456892"/>
            <a:ext cx="1296144" cy="648072"/>
            <a:chOff x="3563888" y="2924944"/>
            <a:chExt cx="1296144" cy="648072"/>
          </a:xfrm>
        </p:grpSpPr>
        <p:sp>
          <p:nvSpPr>
            <p:cNvPr id="45" name="矩形 44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20</a:t>
              </a:r>
              <a:endParaRPr lang="zh-TW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80</a:t>
              </a:r>
              <a:endParaRPr lang="zh-TW" altLang="en-US" dirty="0"/>
            </a:p>
          </p:txBody>
        </p:sp>
      </p:grpSp>
      <p:sp>
        <p:nvSpPr>
          <p:cNvPr id="47" name="橢圓 46"/>
          <p:cNvSpPr/>
          <p:nvPr/>
        </p:nvSpPr>
        <p:spPr>
          <a:xfrm>
            <a:off x="3635896" y="1232756"/>
            <a:ext cx="1224136" cy="1080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2303748" y="5661248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38</a:t>
            </a:r>
            <a:endParaRPr lang="zh-TW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2951820" y="5661248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3599892" y="5661248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20</a:t>
            </a:r>
            <a:endParaRPr lang="zh-TW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4247964" y="5661248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-</a:t>
            </a:r>
            <a:endParaRPr lang="zh-TW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4896036" y="5661248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33</a:t>
            </a:r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5544108" y="5661248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100</a:t>
            </a:r>
            <a:endParaRPr lang="zh-TW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6192180" y="5661248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21632 0.14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32 0.147 L 0.21667 0.14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0.147 L -0.32674 0.304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4 0.3044 L -0.11406 0.304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0.3044 L 0.10642 0.304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0.3044 L 0.32691 0.304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7" grpId="6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線接點 79"/>
          <p:cNvCxnSpPr/>
          <p:nvPr/>
        </p:nvCxnSpPr>
        <p:spPr>
          <a:xfrm rot="5400000">
            <a:off x="7650342" y="4311098"/>
            <a:ext cx="432048" cy="684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Compress the tree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67744" y="2132856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38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15816" y="2132856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63888" y="2132856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20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11960" y="2132856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-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60032" y="2132856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33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08104" y="2132856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100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56176" y="2132856"/>
            <a:ext cx="648072" cy="648072"/>
          </a:xfrm>
          <a:prstGeom prst="rect">
            <a:avLst/>
          </a:prstGeom>
          <a:solidFill>
            <a:srgbClr val="C0504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267744" y="3140968"/>
            <a:ext cx="648072" cy="648072"/>
          </a:xfrm>
          <a:prstGeom prst="rect">
            <a:avLst/>
          </a:prstGeom>
          <a:solidFill>
            <a:srgbClr val="91644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38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915816" y="3140968"/>
            <a:ext cx="648072" cy="648072"/>
          </a:xfrm>
          <a:prstGeom prst="rect">
            <a:avLst/>
          </a:prstGeom>
          <a:solidFill>
            <a:srgbClr val="91644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563888" y="3140968"/>
            <a:ext cx="648072" cy="648072"/>
          </a:xfrm>
          <a:prstGeom prst="rect">
            <a:avLst/>
          </a:prstGeom>
          <a:solidFill>
            <a:srgbClr val="91644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20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11960" y="3140968"/>
            <a:ext cx="648072" cy="648072"/>
          </a:xfrm>
          <a:prstGeom prst="rect">
            <a:avLst/>
          </a:prstGeom>
          <a:solidFill>
            <a:srgbClr val="91644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33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860032" y="3140968"/>
            <a:ext cx="648072" cy="648072"/>
          </a:xfrm>
          <a:prstGeom prst="rect">
            <a:avLst/>
          </a:prstGeom>
          <a:solidFill>
            <a:srgbClr val="91644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100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508104" y="3140968"/>
            <a:ext cx="648072" cy="648072"/>
          </a:xfrm>
          <a:prstGeom prst="rect">
            <a:avLst/>
          </a:prstGeom>
          <a:solidFill>
            <a:srgbClr val="91644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25</a:t>
            </a:r>
            <a:endParaRPr lang="zh-TW" altLang="en-US" dirty="0"/>
          </a:p>
        </p:txBody>
      </p:sp>
      <p:cxnSp>
        <p:nvCxnSpPr>
          <p:cNvPr id="73" name="直線接點 72"/>
          <p:cNvCxnSpPr>
            <a:endCxn id="78" idx="0"/>
          </p:cNvCxnSpPr>
          <p:nvPr/>
        </p:nvCxnSpPr>
        <p:spPr>
          <a:xfrm rot="5400000">
            <a:off x="6948264" y="5625244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>
            <a:endCxn id="79" idx="0"/>
          </p:cNvCxnSpPr>
          <p:nvPr/>
        </p:nvCxnSpPr>
        <p:spPr>
          <a:xfrm rot="16200000" flipH="1">
            <a:off x="7704348" y="5625244"/>
            <a:ext cx="396044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74"/>
          <p:cNvGrpSpPr/>
          <p:nvPr/>
        </p:nvGrpSpPr>
        <p:grpSpPr>
          <a:xfrm>
            <a:off x="6876256" y="4833156"/>
            <a:ext cx="1296144" cy="648072"/>
            <a:chOff x="3563888" y="2924944"/>
            <a:chExt cx="1296144" cy="648072"/>
          </a:xfrm>
        </p:grpSpPr>
        <p:sp>
          <p:nvSpPr>
            <p:cNvPr id="76" name="矩形 75"/>
            <p:cNvSpPr/>
            <p:nvPr/>
          </p:nvSpPr>
          <p:spPr>
            <a:xfrm>
              <a:off x="3563888" y="2924944"/>
              <a:ext cx="648072" cy="648072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-</a:t>
              </a:r>
              <a:endParaRPr lang="zh-TW" altLang="en-US" dirty="0"/>
            </a:p>
          </p:txBody>
        </p:sp>
        <p:sp>
          <p:nvSpPr>
            <p:cNvPr id="77" name="矩形 76"/>
            <p:cNvSpPr/>
            <p:nvPr/>
          </p:nvSpPr>
          <p:spPr>
            <a:xfrm>
              <a:off x="4211960" y="2924944"/>
              <a:ext cx="648072" cy="648072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-</a:t>
              </a:r>
              <a:endParaRPr lang="zh-TW" altLang="en-US" dirty="0"/>
            </a:p>
          </p:txBody>
        </p:sp>
      </p:grpSp>
      <p:sp>
        <p:nvSpPr>
          <p:cNvPr id="78" name="矩形 77"/>
          <p:cNvSpPr/>
          <p:nvPr/>
        </p:nvSpPr>
        <p:spPr>
          <a:xfrm>
            <a:off x="6768244" y="5877272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7632340" y="5877272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611560" y="4986753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By the fact that probability of a and b are both 0, the omitted node could be tracked.</a:t>
            </a:r>
            <a:endParaRPr lang="zh-TW" altLang="en-US" sz="2800" dirty="0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78" grpId="0" animBg="1"/>
      <p:bldP spid="79" grpId="0" animBg="1"/>
      <p:bldP spid="8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7406640" cy="1472184"/>
          </a:xfrm>
        </p:spPr>
        <p:txBody>
          <a:bodyPr>
            <a:normAutofit/>
          </a:bodyPr>
          <a:lstStyle/>
          <a:p>
            <a:r>
              <a:rPr lang="en-US" altLang="zh-TW" sz="6600" dirty="0" smtClean="0"/>
              <a:t>Conclusion</a:t>
            </a:r>
            <a:endParaRPr lang="zh-TW" altLang="en-US" sz="6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D521D-0090-4074-99D8-8C50EB921FC9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Encoding algorithm for arithmetic coding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2400" dirty="0"/>
          </a:p>
          <a:p>
            <a:pPr lvl="2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0.0 ;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=1.0 ;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while not EOF do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range =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 -L; 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read(</a:t>
            </a:r>
            <a:r>
              <a:rPr lang="en-US" altLang="zh-TW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altLang="zh-TW" sz="3200" baseline="-25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range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H(</a:t>
            </a:r>
            <a:r>
              <a:rPr lang="en-US" altLang="zh-TW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altLang="zh-TW" sz="3200" baseline="-25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range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  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L(</a:t>
            </a:r>
            <a:r>
              <a:rPr lang="en-US" altLang="zh-TW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altLang="zh-TW" sz="3200" baseline="-25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altLang="zh-TW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altLang="zh-TW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End while</a:t>
            </a:r>
            <a:endParaRPr lang="en-US" altLang="zh-TW" sz="3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795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Arithmetic Coding  </a:t>
            </a:r>
            <a:r>
              <a:rPr lang="en-US" altLang="zh-TW" sz="3200" dirty="0" smtClean="0"/>
              <a:t>Example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0327813"/>
              </p:ext>
            </p:extLst>
          </p:nvPr>
        </p:nvGraphicFramePr>
        <p:xfrm>
          <a:off x="395536" y="2060848"/>
          <a:ext cx="82296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Symbol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Probability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Range</a:t>
                      </a:r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[0.00,0.4)</a:t>
                      </a:r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[0.40,0.90)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EOF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[0.90,1.00)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55576" y="486916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Suppose that we want to encode the following message:</a:t>
            </a:r>
          </a:p>
          <a:p>
            <a:endParaRPr lang="en-US" altLang="zh-TW" sz="2400" dirty="0" smtClean="0"/>
          </a:p>
          <a:p>
            <a:pPr algn="ctr"/>
            <a:r>
              <a:rPr lang="en-US" altLang="zh-TW" sz="3200" dirty="0" smtClean="0">
                <a:solidFill>
                  <a:srgbClr val="0070C0"/>
                </a:solidFill>
              </a:rPr>
              <a:t>b </a:t>
            </a:r>
            <a:r>
              <a:rPr lang="en-US" altLang="zh-TW" sz="3200" dirty="0" err="1" smtClean="0">
                <a:solidFill>
                  <a:srgbClr val="0070C0"/>
                </a:solidFill>
              </a:rPr>
              <a:t>b</a:t>
            </a:r>
            <a:r>
              <a:rPr lang="en-US" altLang="zh-TW" sz="3200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err="1" smtClean="0">
                <a:solidFill>
                  <a:srgbClr val="0070C0"/>
                </a:solidFill>
              </a:rPr>
              <a:t>b</a:t>
            </a:r>
            <a:r>
              <a:rPr lang="en-US" altLang="zh-TW" sz="3200" dirty="0" smtClean="0">
                <a:solidFill>
                  <a:srgbClr val="0070C0"/>
                </a:solidFill>
              </a:rPr>
              <a:t> EOF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90F-9E36-4D98-BDCA-220C11DDA61D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578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1046</TotalTime>
  <Words>3662</Words>
  <Application>Microsoft Office PowerPoint</Application>
  <PresentationFormat>如螢幕大小 (4:3)</PresentationFormat>
  <Paragraphs>1318</Paragraphs>
  <Slides>78</Slides>
  <Notes>78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78</vt:i4>
      </vt:variant>
    </vt:vector>
  </HeadingPairs>
  <TitlesOfParts>
    <vt:vector size="79" baseType="lpstr">
      <vt:lpstr>夏至</vt:lpstr>
      <vt:lpstr>Practical Implementations of Arithmetic Coding </vt:lpstr>
      <vt:lpstr>Arithmetic Coding</vt:lpstr>
      <vt:lpstr>Overview</vt:lpstr>
      <vt:lpstr>Basic Algorithm</vt:lpstr>
      <vt:lpstr>Basic Algorithm</vt:lpstr>
      <vt:lpstr>Basic Algorithm</vt:lpstr>
      <vt:lpstr>Basic Algorithm</vt:lpstr>
      <vt:lpstr>Encoding algorithm for arithmetic coding</vt:lpstr>
      <vt:lpstr>Arithmetic Coding  Example</vt:lpstr>
      <vt:lpstr>Arithmetic Coding  Example</vt:lpstr>
      <vt:lpstr>Arithmetic Coding  Example</vt:lpstr>
      <vt:lpstr>Arithmetic Coding  Example</vt:lpstr>
      <vt:lpstr>Dynamic Interval expansion</vt:lpstr>
      <vt:lpstr>Dynamic Interval expansion</vt:lpstr>
      <vt:lpstr>Dynamic Interval expansion</vt:lpstr>
      <vt:lpstr>What’s Arithmetic Coding for?</vt:lpstr>
      <vt:lpstr>投影片 17</vt:lpstr>
      <vt:lpstr>What’s Arithmetic Coding for?</vt:lpstr>
      <vt:lpstr>Integer Arithmetic Coding </vt:lpstr>
      <vt:lpstr>New interval calculation</vt:lpstr>
      <vt:lpstr>投影片 21</vt:lpstr>
      <vt:lpstr>Drawback of Integer Arithmetic</vt:lpstr>
      <vt:lpstr>Fortunately, it’s limited</vt:lpstr>
      <vt:lpstr>Event probabilities   -Generalized symbol probabilities</vt:lpstr>
      <vt:lpstr>[Advanced] Adaptive Model</vt:lpstr>
      <vt:lpstr>[Advanced] Scaling</vt:lpstr>
      <vt:lpstr>[Advanced] High Order Models</vt:lpstr>
      <vt:lpstr>Reduced-precision ARITHMETIC CODING </vt:lpstr>
      <vt:lpstr>Reduced-Precision Arithmetic Coding</vt:lpstr>
      <vt:lpstr>Definitions and Assumptions</vt:lpstr>
      <vt:lpstr>Simplest Non-Trivial Coder (N=4)</vt:lpstr>
      <vt:lpstr>Eliminate the need of “follow”</vt:lpstr>
      <vt:lpstr>More/Less Probable Symbol Idea</vt:lpstr>
      <vt:lpstr>投影片 34</vt:lpstr>
      <vt:lpstr>投影片 35</vt:lpstr>
      <vt:lpstr>Maximally Unbalanced Subdivision</vt:lpstr>
      <vt:lpstr>投影片 37</vt:lpstr>
      <vt:lpstr>Elias Code</vt:lpstr>
      <vt:lpstr>N=8  </vt:lpstr>
      <vt:lpstr>N=8 , a six-state coder</vt:lpstr>
      <vt:lpstr>N=8 , a six-state coder</vt:lpstr>
      <vt:lpstr>N=8 , a six-state coder</vt:lpstr>
      <vt:lpstr>N=8 , a six-state coder</vt:lpstr>
      <vt:lpstr>N=8 , a six-state coder</vt:lpstr>
      <vt:lpstr>N=8 , a six-state coder</vt:lpstr>
      <vt:lpstr>N=8 , a six-state coder</vt:lpstr>
      <vt:lpstr>N=8 , a six-state coder</vt:lpstr>
      <vt:lpstr>Flexible Coder Design </vt:lpstr>
      <vt:lpstr>N= any power of 2</vt:lpstr>
      <vt:lpstr>N= any power of 2</vt:lpstr>
      <vt:lpstr>投影片 51</vt:lpstr>
      <vt:lpstr>投影片 52</vt:lpstr>
      <vt:lpstr>投影片 53</vt:lpstr>
      <vt:lpstr>Example ADDITIONAL OUTPUT AND EXPANSION MAYBE POSSIBLE</vt:lpstr>
      <vt:lpstr>Example ADDITIONAL OUTPUT AND EXPANSION MAYBE POSSIBLE</vt:lpstr>
      <vt:lpstr>Example ADDITIONAL OUTPUT AND EXPANSION MAYBE POSSIBLE</vt:lpstr>
      <vt:lpstr>N= any power of 2</vt:lpstr>
      <vt:lpstr>Partitions - ρ and є</vt:lpstr>
      <vt:lpstr>Partitions - ρ and є</vt:lpstr>
      <vt:lpstr>Excess code length</vt:lpstr>
      <vt:lpstr>Є-partitions</vt:lpstr>
      <vt:lpstr>Є-partitions</vt:lpstr>
      <vt:lpstr>Є-partitions</vt:lpstr>
      <vt:lpstr>Є-partitions</vt:lpstr>
      <vt:lpstr>Є-partitions</vt:lpstr>
      <vt:lpstr>Є-partitions</vt:lpstr>
      <vt:lpstr>Є-partitions</vt:lpstr>
      <vt:lpstr>Є-partitions</vt:lpstr>
      <vt:lpstr>Є-partitions</vt:lpstr>
      <vt:lpstr>Є-partitions</vt:lpstr>
      <vt:lpstr>ρ-partitions</vt:lpstr>
      <vt:lpstr>ρ-partitions</vt:lpstr>
      <vt:lpstr>Compressed trees</vt:lpstr>
      <vt:lpstr>投影片 74</vt:lpstr>
      <vt:lpstr>Tree construction</vt:lpstr>
      <vt:lpstr>Linearize the tree</vt:lpstr>
      <vt:lpstr>Compress the tree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Nancy</dc:creator>
  <cp:lastModifiedBy>wyw</cp:lastModifiedBy>
  <cp:revision>98</cp:revision>
  <dcterms:created xsi:type="dcterms:W3CDTF">2011-04-18T14:46:35Z</dcterms:created>
  <dcterms:modified xsi:type="dcterms:W3CDTF">2011-06-07T05:19:09Z</dcterms:modified>
</cp:coreProperties>
</file>