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256" r:id="rId2"/>
    <p:sldId id="257" r:id="rId3"/>
    <p:sldId id="324" r:id="rId4"/>
    <p:sldId id="346" r:id="rId5"/>
    <p:sldId id="347" r:id="rId6"/>
    <p:sldId id="348" r:id="rId7"/>
    <p:sldId id="349" r:id="rId8"/>
    <p:sldId id="350" r:id="rId9"/>
    <p:sldId id="318" r:id="rId10"/>
    <p:sldId id="360" r:id="rId11"/>
    <p:sldId id="361" r:id="rId12"/>
    <p:sldId id="362" r:id="rId13"/>
    <p:sldId id="363" r:id="rId14"/>
    <p:sldId id="364" r:id="rId15"/>
    <p:sldId id="365" r:id="rId16"/>
    <p:sldId id="366" r:id="rId17"/>
    <p:sldId id="367" r:id="rId18"/>
    <p:sldId id="368" r:id="rId19"/>
    <p:sldId id="330" r:id="rId20"/>
    <p:sldId id="353" r:id="rId21"/>
    <p:sldId id="354" r:id="rId22"/>
    <p:sldId id="355" r:id="rId23"/>
    <p:sldId id="356" r:id="rId24"/>
    <p:sldId id="357" r:id="rId25"/>
    <p:sldId id="319" r:id="rId26"/>
    <p:sldId id="298" r:id="rId27"/>
    <p:sldId id="299" r:id="rId28"/>
    <p:sldId id="300" r:id="rId29"/>
    <p:sldId id="331" r:id="rId30"/>
    <p:sldId id="303" r:id="rId31"/>
    <p:sldId id="304" r:id="rId32"/>
    <p:sldId id="305" r:id="rId33"/>
    <p:sldId id="306" r:id="rId34"/>
    <p:sldId id="332" r:id="rId35"/>
    <p:sldId id="312" r:id="rId36"/>
    <p:sldId id="313" r:id="rId37"/>
    <p:sldId id="314" r:id="rId38"/>
    <p:sldId id="315" r:id="rId39"/>
    <p:sldId id="316" r:id="rId40"/>
    <p:sldId id="333" r:id="rId41"/>
    <p:sldId id="258" r:id="rId42"/>
    <p:sldId id="259" r:id="rId43"/>
    <p:sldId id="260" r:id="rId44"/>
    <p:sldId id="261" r:id="rId45"/>
    <p:sldId id="266" r:id="rId46"/>
    <p:sldId id="262" r:id="rId47"/>
    <p:sldId id="263" r:id="rId48"/>
    <p:sldId id="264" r:id="rId49"/>
    <p:sldId id="265" r:id="rId50"/>
    <p:sldId id="323" r:id="rId51"/>
    <p:sldId id="275" r:id="rId52"/>
    <p:sldId id="276" r:id="rId53"/>
    <p:sldId id="277" r:id="rId54"/>
    <p:sldId id="278" r:id="rId55"/>
    <p:sldId id="279" r:id="rId56"/>
    <p:sldId id="280" r:id="rId57"/>
    <p:sldId id="281" r:id="rId58"/>
    <p:sldId id="322" r:id="rId59"/>
    <p:sldId id="268" r:id="rId60"/>
    <p:sldId id="269" r:id="rId61"/>
    <p:sldId id="270" r:id="rId62"/>
    <p:sldId id="335" r:id="rId63"/>
    <p:sldId id="272" r:id="rId64"/>
    <p:sldId id="273" r:id="rId65"/>
    <p:sldId id="274" r:id="rId66"/>
    <p:sldId id="334" r:id="rId67"/>
    <p:sldId id="345" r:id="rId68"/>
    <p:sldId id="351" r:id="rId69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191919"/>
    <a:srgbClr val="FF00FF"/>
    <a:srgbClr val="FF0080"/>
    <a:srgbClr val="FFFFFF"/>
    <a:srgbClr val="5D7E9D"/>
    <a:srgbClr val="8000FF"/>
    <a:srgbClr val="666666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93" autoAdjust="0"/>
    <p:restoredTop sz="87114" autoAdjust="0"/>
  </p:normalViewPr>
  <p:slideViewPr>
    <p:cSldViewPr snapToObjects="1">
      <p:cViewPr>
        <p:scale>
          <a:sx n="70" d="100"/>
          <a:sy n="70" d="100"/>
        </p:scale>
        <p:origin x="-106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7" Type="http://schemas.openxmlformats.org/officeDocument/2006/relationships/image" Target="../media/image76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6" Type="http://schemas.openxmlformats.org/officeDocument/2006/relationships/image" Target="../media/image75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4" Type="http://schemas.openxmlformats.org/officeDocument/2006/relationships/image" Target="../media/image8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39.wmf"/><Relationship Id="rId7" Type="http://schemas.openxmlformats.org/officeDocument/2006/relationships/image" Target="../media/image50.wmf"/><Relationship Id="rId2" Type="http://schemas.openxmlformats.org/officeDocument/2006/relationships/image" Target="../media/image46.wmf"/><Relationship Id="rId1" Type="http://schemas.openxmlformats.org/officeDocument/2006/relationships/image" Target="../media/image40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7" Type="http://schemas.openxmlformats.org/officeDocument/2006/relationships/image" Target="../media/image58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kumimoji="0" sz="1300"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kumimoji="0" sz="1300"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kumimoji="0" sz="1300"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kumimoji="0" sz="1300">
                <a:ea typeface="+mn-ea"/>
              </a:defRPr>
            </a:lvl1pPr>
          </a:lstStyle>
          <a:p>
            <a:pPr>
              <a:defRPr/>
            </a:pPr>
            <a:fld id="{43CE71F0-0D84-402B-A6C4-36D673CD73C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10660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kumimoji="0" sz="1300"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kumimoji="0" sz="1300"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kumimoji="0" sz="1300"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kumimoji="0" sz="1300">
                <a:ea typeface="+mn-ea"/>
              </a:defRPr>
            </a:lvl1pPr>
          </a:lstStyle>
          <a:p>
            <a:pPr>
              <a:defRPr/>
            </a:pPr>
            <a:fld id="{D7DDF545-388C-4890-9856-FAFC044DE9B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913576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投影片圖像版面配置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spcBef>
                <a:spcPct val="0"/>
              </a:spcBef>
              <a:defRPr/>
            </a:pPr>
            <a:endParaRPr lang="en-US" altLang="zh-TW" b="1" dirty="0" smtClean="0">
              <a:solidFill>
                <a:schemeClr val="bg1">
                  <a:lumMod val="8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5539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71187E-45B0-4BA7-9668-C9DB6E6B58F5}" type="slidenum">
              <a:rPr lang="en-US" altLang="zh-TW" smtClean="0"/>
              <a:pPr/>
              <a:t>1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投影片圖像版面配置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TW" smtClean="0"/>
              <a:t>TX(i,j)</a:t>
            </a:r>
            <a:r>
              <a:rPr lang="zh-TW" altLang="en-US" smtClean="0"/>
              <a:t>為第</a:t>
            </a:r>
            <a:r>
              <a:rPr lang="en-US" altLang="zh-TW" smtClean="0"/>
              <a:t>j</a:t>
            </a:r>
            <a:r>
              <a:rPr lang="zh-TW" altLang="en-US" smtClean="0"/>
              <a:t>位置上下一個為</a:t>
            </a:r>
            <a:r>
              <a:rPr lang="en-US" altLang="zh-TW" smtClean="0"/>
              <a:t>CH(i)</a:t>
            </a:r>
            <a:r>
              <a:rPr lang="zh-TW" altLang="en-US" smtClean="0"/>
              <a:t>的位置</a:t>
            </a:r>
            <a:r>
              <a:rPr lang="en-US" altLang="zh-TW" smtClean="0"/>
              <a:t>, “-” </a:t>
            </a:r>
            <a:r>
              <a:rPr lang="zh-TW" altLang="en-US" smtClean="0"/>
              <a:t>代表後面沒有字了</a:t>
            </a:r>
          </a:p>
        </p:txBody>
      </p:sp>
      <p:sp>
        <p:nvSpPr>
          <p:cNvPr id="30723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56D2F3-C5B7-4E2D-867A-AA4A40879DB7}" type="slidenum">
              <a:rPr lang="zh-TW" altLang="en-US" smtClean="0"/>
              <a:pPr/>
              <a:t>22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投影片圖像版面配置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TW" smtClean="0"/>
              <a:t>TX(i,j)</a:t>
            </a:r>
            <a:r>
              <a:rPr lang="zh-TW" altLang="en-US" smtClean="0"/>
              <a:t>為第</a:t>
            </a:r>
            <a:r>
              <a:rPr lang="en-US" altLang="zh-TW" smtClean="0"/>
              <a:t>j</a:t>
            </a:r>
            <a:r>
              <a:rPr lang="zh-TW" altLang="en-US" smtClean="0"/>
              <a:t>位置上下一個為</a:t>
            </a:r>
            <a:r>
              <a:rPr lang="en-US" altLang="zh-TW" smtClean="0"/>
              <a:t>CH(i)</a:t>
            </a:r>
            <a:r>
              <a:rPr lang="zh-TW" altLang="en-US" smtClean="0"/>
              <a:t>的位置</a:t>
            </a:r>
            <a:r>
              <a:rPr lang="en-US" altLang="zh-TW" smtClean="0"/>
              <a:t>, “-” </a:t>
            </a:r>
            <a:r>
              <a:rPr lang="zh-TW" altLang="en-US" smtClean="0"/>
              <a:t>代表後面沒有字了</a:t>
            </a:r>
          </a:p>
        </p:txBody>
      </p:sp>
      <p:sp>
        <p:nvSpPr>
          <p:cNvPr id="32771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822196-D3CF-47EE-AF43-95BBE14909B0}" type="slidenum">
              <a:rPr lang="zh-TW" altLang="en-US" smtClean="0"/>
              <a:pPr/>
              <a:t>23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投影片圖像版面配置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TW" smtClean="0"/>
              <a:t>TX(i,j)</a:t>
            </a:r>
            <a:r>
              <a:rPr lang="zh-TW" altLang="en-US" smtClean="0"/>
              <a:t>為第</a:t>
            </a:r>
            <a:r>
              <a:rPr lang="en-US" altLang="zh-TW" smtClean="0"/>
              <a:t>j</a:t>
            </a:r>
            <a:r>
              <a:rPr lang="zh-TW" altLang="en-US" smtClean="0"/>
              <a:t>位置上下一個為</a:t>
            </a:r>
            <a:r>
              <a:rPr lang="en-US" altLang="zh-TW" smtClean="0"/>
              <a:t>CH(i)</a:t>
            </a:r>
            <a:r>
              <a:rPr lang="zh-TW" altLang="en-US" smtClean="0"/>
              <a:t>的位置</a:t>
            </a:r>
            <a:r>
              <a:rPr lang="en-US" altLang="zh-TW" smtClean="0"/>
              <a:t>, “-” </a:t>
            </a:r>
            <a:r>
              <a:rPr lang="zh-TW" altLang="en-US" smtClean="0"/>
              <a:t>代表後面沒有字了</a:t>
            </a:r>
          </a:p>
        </p:txBody>
      </p:sp>
      <p:sp>
        <p:nvSpPr>
          <p:cNvPr id="34819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EBE314-2C9E-4948-8ECB-487CEAFC4C52}" type="slidenum">
              <a:rPr lang="zh-TW" altLang="en-US" smtClean="0"/>
              <a:pPr/>
              <a:t>24</a:t>
            </a:fld>
            <a:endParaRPr lang="en-US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4" descr="bluebackgorund"/>
          <p:cNvPicPr>
            <a:picLocks noChangeAspect="1" noChangeArrowheads="1"/>
          </p:cNvPicPr>
          <p:nvPr/>
        </p:nvPicPr>
        <p:blipFill>
          <a:blip r:embed="rId2"/>
          <a:srcRect l="3816" t="1057" r="4581" b="17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965885"/>
            <a:ext cx="6400800" cy="43815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altLang="zh-TW" dirty="0" smtClean="0"/>
              <a:t>Click to edit Master subtitle style</a:t>
            </a:r>
            <a:endParaRPr lang="en-US" altLang="zh-TW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6031" y="946116"/>
            <a:ext cx="8251938" cy="2117754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altLang="zh-TW" dirty="0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10"/>
          </p:nvPr>
        </p:nvSpPr>
        <p:spPr>
          <a:xfrm>
            <a:off x="2590643" y="3524277"/>
            <a:ext cx="3960440" cy="567771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zh-TW" altLang="en-US" sz="2400" b="1" kern="1200" baseline="0" dirty="0" smtClean="0">
                <a:solidFill>
                  <a:schemeClr val="bg1">
                    <a:lumMod val="85000"/>
                  </a:schemeClr>
                </a:solidFill>
                <a:latin typeface="標楷體" pitchFamily="65" charset="-120"/>
                <a:ea typeface="標楷體" pitchFamily="65" charset="-120"/>
                <a:cs typeface="Calibri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TW" altLang="en-US" dirty="0" smtClean="0"/>
              <a:t>按一下以編輯母片文字樣</a:t>
            </a:r>
          </a:p>
          <a:p>
            <a:pPr lvl="0"/>
            <a:endParaRPr lang="zh-TW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6"/>
          <p:cNvSpPr txBox="1"/>
          <p:nvPr userDrawn="1"/>
        </p:nvSpPr>
        <p:spPr>
          <a:xfrm>
            <a:off x="8208963" y="6472238"/>
            <a:ext cx="781050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kumimoji="0" lang="en-US" altLang="zh-TW" sz="1200" dirty="0">
                <a:solidFill>
                  <a:srgbClr val="191919"/>
                </a:solidFill>
                <a:latin typeface="+mn-ea"/>
                <a:ea typeface="+mn-ea"/>
                <a:cs typeface="Calibri" pitchFamily="34" charset="0"/>
              </a:rPr>
              <a:t>Page-</a:t>
            </a:r>
            <a:fld id="{468B4D8B-7260-4E6A-BC84-5C5551DBA18A}" type="slidenum">
              <a:rPr kumimoji="0" lang="zh-TW" altLang="en-US" sz="1200">
                <a:solidFill>
                  <a:srgbClr val="191919"/>
                </a:solidFill>
                <a:latin typeface="+mn-ea"/>
                <a:ea typeface="+mn-ea"/>
                <a:cs typeface="Calibri" pitchFamily="34" charset="0"/>
              </a:rPr>
              <a:pPr algn="ctr">
                <a:defRPr/>
              </a:pPr>
              <a:t>‹#›</a:t>
            </a:fld>
            <a:endParaRPr kumimoji="0" lang="zh-TW" altLang="en-US" sz="1200" dirty="0">
              <a:solidFill>
                <a:srgbClr val="191919"/>
              </a:solidFill>
              <a:latin typeface="+mn-ea"/>
              <a:ea typeface="+mn-ea"/>
              <a:cs typeface="Calibri" pitchFamily="34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80628"/>
            <a:ext cx="8606676" cy="902001"/>
          </a:xfrm>
          <a:prstGeom prst="rect">
            <a:avLst/>
          </a:prstGeom>
        </p:spPr>
        <p:txBody>
          <a:bodyPr anchor="ctr" anchorCtr="0"/>
          <a:lstStyle>
            <a:lvl1pPr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3509" y="1092168"/>
            <a:ext cx="8846564" cy="526259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191919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2400">
                <a:solidFill>
                  <a:srgbClr val="191919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2000">
                <a:solidFill>
                  <a:srgbClr val="191919"/>
                </a:solidFill>
                <a:latin typeface="Calibri" pitchFamily="34" charset="0"/>
                <a:cs typeface="Calibri" pitchFamily="34" charset="0"/>
              </a:defRPr>
            </a:lvl3pPr>
            <a:lvl4pPr>
              <a:buNone/>
              <a:defRPr>
                <a:solidFill>
                  <a:srgbClr val="191919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>
                <a:solidFill>
                  <a:srgbClr val="191919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2" name="Picture 28" descr="bluebackgorund"/>
          <p:cNvPicPr>
            <a:picLocks noChangeAspect="1" noChangeArrowheads="1"/>
          </p:cNvPicPr>
          <p:nvPr/>
        </p:nvPicPr>
        <p:blipFill>
          <a:blip r:embed="rId4"/>
          <a:srcRect l="3816" t="1057" r="4581" b="1799"/>
          <a:stretch>
            <a:fillRect/>
          </a:stretch>
        </p:blipFill>
        <p:spPr bwMode="auto">
          <a:xfrm>
            <a:off x="0" y="0"/>
            <a:ext cx="9144000" cy="982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直線接點 8"/>
          <p:cNvCxnSpPr/>
          <p:nvPr/>
        </p:nvCxnSpPr>
        <p:spPr bwMode="auto">
          <a:xfrm>
            <a:off x="519113" y="6381750"/>
            <a:ext cx="8105775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3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5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31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13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18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24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33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35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oleObject" Target="../embeddings/oleObject30.bin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5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5" Type="http://schemas.openxmlformats.org/officeDocument/2006/relationships/oleObject" Target="../embeddings/oleObject31.bin"/><Relationship Id="rId10" Type="http://schemas.openxmlformats.org/officeDocument/2006/relationships/image" Target="../media/image42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44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37.bin"/><Relationship Id="rId18" Type="http://schemas.openxmlformats.org/officeDocument/2006/relationships/image" Target="../media/image51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48.wmf"/><Relationship Id="rId1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0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46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5" Type="http://schemas.openxmlformats.org/officeDocument/2006/relationships/oleObject" Target="../embeddings/oleObject38.bin"/><Relationship Id="rId10" Type="http://schemas.openxmlformats.org/officeDocument/2006/relationships/image" Target="../media/image47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49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56.wmf"/><Relationship Id="rId3" Type="http://schemas.openxmlformats.org/officeDocument/2006/relationships/slide" Target="slide43.xml"/><Relationship Id="rId7" Type="http://schemas.openxmlformats.org/officeDocument/2006/relationships/image" Target="../media/image53.wmf"/><Relationship Id="rId12" Type="http://schemas.openxmlformats.org/officeDocument/2006/relationships/oleObject" Target="../embeddings/oleObject44.bin"/><Relationship Id="rId17" Type="http://schemas.openxmlformats.org/officeDocument/2006/relationships/image" Target="../media/image5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6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55.wmf"/><Relationship Id="rId5" Type="http://schemas.openxmlformats.org/officeDocument/2006/relationships/image" Target="../media/image52.wmf"/><Relationship Id="rId15" Type="http://schemas.openxmlformats.org/officeDocument/2006/relationships/image" Target="../media/image57.wmf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54.wmf"/><Relationship Id="rId14" Type="http://schemas.openxmlformats.org/officeDocument/2006/relationships/oleObject" Target="../embeddings/oleObject45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59.wmf"/><Relationship Id="rId4" Type="http://schemas.openxmlformats.org/officeDocument/2006/relationships/oleObject" Target="../embeddings/oleObject47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63.png"/><Relationship Id="rId4" Type="http://schemas.openxmlformats.org/officeDocument/2006/relationships/image" Target="../media/image62.w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image" Target="../media/image67.png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8.png"/><Relationship Id="rId5" Type="http://schemas.openxmlformats.org/officeDocument/2006/relationships/image" Target="../media/image64.wmf"/><Relationship Id="rId10" Type="http://schemas.openxmlformats.org/officeDocument/2006/relationships/image" Target="../media/image66.wmf"/><Relationship Id="rId4" Type="http://schemas.openxmlformats.org/officeDocument/2006/relationships/oleObject" Target="../embeddings/oleObject50.bin"/><Relationship Id="rId9" Type="http://schemas.openxmlformats.org/officeDocument/2006/relationships/oleObject" Target="../embeddings/oleObject52.bin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13" Type="http://schemas.openxmlformats.org/officeDocument/2006/relationships/oleObject" Target="../embeddings/oleObject57.bin"/><Relationship Id="rId18" Type="http://schemas.openxmlformats.org/officeDocument/2006/relationships/image" Target="../media/image76.wmf"/><Relationship Id="rId3" Type="http://schemas.openxmlformats.org/officeDocument/2006/relationships/image" Target="../media/image77.png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73.wmf"/><Relationship Id="rId17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5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0.wmf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3.bin"/><Relationship Id="rId15" Type="http://schemas.openxmlformats.org/officeDocument/2006/relationships/oleObject" Target="../embeddings/oleObject58.bin"/><Relationship Id="rId10" Type="http://schemas.openxmlformats.org/officeDocument/2006/relationships/image" Target="../media/image72.wmf"/><Relationship Id="rId4" Type="http://schemas.openxmlformats.org/officeDocument/2006/relationships/image" Target="../media/image78.png"/><Relationship Id="rId9" Type="http://schemas.openxmlformats.org/officeDocument/2006/relationships/oleObject" Target="../embeddings/oleObject55.bin"/><Relationship Id="rId14" Type="http://schemas.openxmlformats.org/officeDocument/2006/relationships/image" Target="../media/image74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61.bin"/><Relationship Id="rId4" Type="http://schemas.openxmlformats.org/officeDocument/2006/relationships/image" Target="../media/image79.wm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3.wmf"/><Relationship Id="rId5" Type="http://schemas.openxmlformats.org/officeDocument/2006/relationships/oleObject" Target="../embeddings/oleObject63.bin"/><Relationship Id="rId10" Type="http://schemas.openxmlformats.org/officeDocument/2006/relationships/image" Target="../media/image85.wmf"/><Relationship Id="rId4" Type="http://schemas.openxmlformats.org/officeDocument/2006/relationships/image" Target="../media/image82.wmf"/><Relationship Id="rId9" Type="http://schemas.openxmlformats.org/officeDocument/2006/relationships/oleObject" Target="../embeddings/oleObject6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ive5.com/muscle/" TargetMode="External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副標題 1"/>
          <p:cNvSpPr>
            <a:spLocks noGrp="1"/>
          </p:cNvSpPr>
          <p:nvPr>
            <p:ph type="subTitle" idx="1"/>
          </p:nvPr>
        </p:nvSpPr>
        <p:spPr bwMode="auto">
          <a:xfrm>
            <a:off x="1371600" y="5965825"/>
            <a:ext cx="6400800" cy="4381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ea typeface="新細明體" charset="-120"/>
              </a:rPr>
              <a:t>31 May, 2011 @ NTU</a:t>
            </a:r>
            <a:endParaRPr lang="zh-TW" altLang="en-US" smtClean="0">
              <a:ea typeface="新細明體" charset="-120"/>
            </a:endParaRPr>
          </a:p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ctrTitle"/>
          </p:nvPr>
        </p:nvSpPr>
        <p:spPr>
          <a:xfrm>
            <a:off x="446088" y="946150"/>
            <a:ext cx="8251825" cy="211772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A Fast Multiple Longest Common Subsequence (MLCS) Algorithm</a:t>
            </a:r>
            <a:endParaRPr lang="zh-TW" altLang="en-US" dirty="0" smtClean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0"/>
          </p:nvPr>
        </p:nvSpPr>
        <p:spPr>
          <a:xfrm>
            <a:off x="2571750" y="3429000"/>
            <a:ext cx="3960813" cy="568325"/>
          </a:xfrm>
        </p:spPr>
        <p:txBody>
          <a:bodyPr/>
          <a:lstStyle/>
          <a:p>
            <a:pPr>
              <a:defRPr/>
            </a:pPr>
            <a:r>
              <a:rPr dirty="0"/>
              <a:t>組員：</a:t>
            </a:r>
            <a:endParaRPr lang="en-US" altLang="zh-TW" dirty="0"/>
          </a:p>
          <a:p>
            <a:pPr>
              <a:defRPr/>
            </a:pPr>
            <a:r>
              <a:rPr dirty="0"/>
              <a:t>黃安婷 江蘇峰 李鴻欣</a:t>
            </a:r>
            <a:endParaRPr lang="en-US" altLang="zh-TW" dirty="0"/>
          </a:p>
          <a:p>
            <a:pPr>
              <a:defRPr/>
            </a:pPr>
            <a:r>
              <a:rPr dirty="0"/>
              <a:t>劉士弘 施羽芩 周緯志</a:t>
            </a:r>
            <a:endParaRPr lang="en-US" altLang="zh-TW" dirty="0"/>
          </a:p>
          <a:p>
            <a:pPr>
              <a:defRPr/>
            </a:pPr>
            <a:r>
              <a:rPr dirty="0"/>
              <a:t>林耿生 張世杰 潘彥謙</a:t>
            </a:r>
            <a:br>
              <a:rPr dirty="0"/>
            </a:br>
            <a:endParaRPr lang="en-US" altLang="zh-TW" dirty="0"/>
          </a:p>
          <a:p>
            <a:pPr>
              <a:defRPr/>
            </a:pPr>
            <a:endParaRPr dirty="0"/>
          </a:p>
        </p:txBody>
      </p:sp>
      <p:sp>
        <p:nvSpPr>
          <p:cNvPr id="5" name="內容版面配置區 3"/>
          <p:cNvSpPr txBox="1">
            <a:spLocks/>
          </p:cNvSpPr>
          <p:nvPr/>
        </p:nvSpPr>
        <p:spPr>
          <a:xfrm>
            <a:off x="251520" y="2503393"/>
            <a:ext cx="8640960" cy="56832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zh-TW" altLang="en-US" sz="2400" b="1" kern="1200" baseline="0" dirty="0" smtClean="0">
                <a:solidFill>
                  <a:schemeClr val="bg1">
                    <a:lumMod val="85000"/>
                  </a:schemeClr>
                </a:solidFill>
                <a:latin typeface="標楷體" pitchFamily="65" charset="-120"/>
                <a:ea typeface="標楷體" pitchFamily="65" charset="-120"/>
                <a:cs typeface="Calibri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altLang="zh-TW" dirty="0">
                <a:solidFill>
                  <a:srgbClr val="C0C0C0"/>
                </a:solidFill>
                <a:latin typeface="Calibri" pitchFamily="34" charset="0"/>
                <a:ea typeface="新細明體" charset="-120"/>
              </a:rPr>
              <a:t>Qingguo Wang, Dmitry Korkin, and Yi </a:t>
            </a:r>
            <a:r>
              <a:rPr lang="en-US" altLang="zh-TW" dirty="0" smtClean="0">
                <a:solidFill>
                  <a:srgbClr val="C0C0C0"/>
                </a:solidFill>
                <a:latin typeface="Calibri" pitchFamily="34" charset="0"/>
                <a:ea typeface="新細明體" charset="-120"/>
              </a:rPr>
              <a:t>Shang</a:t>
            </a:r>
            <a:endParaRPr lang="zh-TW" altLang="en-US" dirty="0">
              <a:solidFill>
                <a:srgbClr val="C0C0C0"/>
              </a:solidFill>
              <a:latin typeface="Calibri" pitchFamily="34" charset="0"/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The dynamic programming approach</a:t>
            </a:r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4318537"/>
              </p:ext>
            </p:extLst>
          </p:nvPr>
        </p:nvGraphicFramePr>
        <p:xfrm>
          <a:off x="146728" y="1556792"/>
          <a:ext cx="8847144" cy="3332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7262"/>
                <a:gridCol w="737262"/>
                <a:gridCol w="737262"/>
                <a:gridCol w="737262"/>
                <a:gridCol w="737262"/>
                <a:gridCol w="737262"/>
                <a:gridCol w="737262"/>
                <a:gridCol w="737262"/>
                <a:gridCol w="737262"/>
                <a:gridCol w="737262"/>
                <a:gridCol w="737262"/>
                <a:gridCol w="737262"/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/>
                        <a:t>G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/>
                        <a:t>T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/>
                        <a:t>A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/>
                        <a:t>A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/>
                        <a:t>T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/>
                        <a:t>C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/>
                        <a:t>T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/>
                        <a:t>A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/>
                        <a:t>A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/>
                        <a:t>C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/>
                        <a:t>G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64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64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64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/>
                        <a:t>A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64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/>
                        <a:t>T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64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64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/>
                        <a:t>T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64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/>
                        <a:t>A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64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/>
                        <a:t>C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64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648"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/>
                        <a:t>A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64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643"/>
                    </a:solidFill>
                  </a:tcPr>
                </a:tc>
              </a:tr>
            </a:tbl>
          </a:graphicData>
        </a:graphic>
      </p:graphicFrame>
      <p:cxnSp>
        <p:nvCxnSpPr>
          <p:cNvPr id="16" name="直線單箭頭接點 15"/>
          <p:cNvCxnSpPr/>
          <p:nvPr/>
        </p:nvCxnSpPr>
        <p:spPr bwMode="auto">
          <a:xfrm rot="16200000" flipV="1">
            <a:off x="1757576" y="2348880"/>
            <a:ext cx="288032" cy="28803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 bwMode="auto">
          <a:xfrm rot="10800000">
            <a:off x="2405648" y="2492896"/>
            <a:ext cx="431254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 bwMode="auto">
          <a:xfrm rot="10800000">
            <a:off x="3125728" y="2492896"/>
            <a:ext cx="431254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 bwMode="auto">
          <a:xfrm rot="10800000">
            <a:off x="3917816" y="2492896"/>
            <a:ext cx="431254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 bwMode="auto">
          <a:xfrm rot="10800000">
            <a:off x="4637896" y="2492896"/>
            <a:ext cx="431254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 bwMode="auto">
          <a:xfrm rot="10800000">
            <a:off x="5357976" y="2492896"/>
            <a:ext cx="431254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 bwMode="auto">
          <a:xfrm rot="10800000">
            <a:off x="6078056" y="2492896"/>
            <a:ext cx="431254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 bwMode="auto">
          <a:xfrm rot="10800000">
            <a:off x="6798136" y="2492896"/>
            <a:ext cx="431254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/>
          <p:nvPr/>
        </p:nvCxnSpPr>
        <p:spPr bwMode="auto">
          <a:xfrm rot="10800000">
            <a:off x="7590224" y="2492896"/>
            <a:ext cx="431254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/>
          <p:nvPr/>
        </p:nvCxnSpPr>
        <p:spPr bwMode="auto">
          <a:xfrm rot="10800000">
            <a:off x="8310304" y="2492896"/>
            <a:ext cx="431254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 bwMode="auto">
          <a:xfrm rot="5400000" flipH="1" flipV="1">
            <a:off x="1758370" y="2852142"/>
            <a:ext cx="287238" cy="79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/>
          <p:nvPr/>
        </p:nvCxnSpPr>
        <p:spPr bwMode="auto">
          <a:xfrm rot="5400000" flipH="1" flipV="1">
            <a:off x="1758370" y="3212182"/>
            <a:ext cx="287238" cy="79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/>
          <p:nvPr/>
        </p:nvCxnSpPr>
        <p:spPr bwMode="auto">
          <a:xfrm rot="5400000" flipH="1" flipV="1">
            <a:off x="1758370" y="3572222"/>
            <a:ext cx="287238" cy="79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/>
          <p:nvPr/>
        </p:nvCxnSpPr>
        <p:spPr bwMode="auto">
          <a:xfrm rot="5400000" flipH="1" flipV="1">
            <a:off x="1758370" y="3932262"/>
            <a:ext cx="287238" cy="79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/>
          <p:nvPr/>
        </p:nvCxnSpPr>
        <p:spPr bwMode="auto">
          <a:xfrm rot="5400000" flipH="1" flipV="1">
            <a:off x="1758370" y="4364310"/>
            <a:ext cx="287238" cy="79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/>
          <p:nvPr/>
        </p:nvCxnSpPr>
        <p:spPr bwMode="auto">
          <a:xfrm rot="5400000" flipH="1" flipV="1">
            <a:off x="1758370" y="4724350"/>
            <a:ext cx="287238" cy="79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/>
          <p:nvPr/>
        </p:nvCxnSpPr>
        <p:spPr bwMode="auto">
          <a:xfrm rot="5400000" flipH="1" flipV="1">
            <a:off x="2478450" y="2852142"/>
            <a:ext cx="287238" cy="79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/>
          <p:nvPr/>
        </p:nvCxnSpPr>
        <p:spPr bwMode="auto">
          <a:xfrm rot="16200000" flipV="1">
            <a:off x="3197736" y="2708920"/>
            <a:ext cx="288032" cy="28803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/>
          <p:nvPr/>
        </p:nvCxnSpPr>
        <p:spPr bwMode="auto">
          <a:xfrm rot="16200000" flipV="1">
            <a:off x="3917816" y="2708920"/>
            <a:ext cx="288032" cy="28803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/>
          <p:nvPr/>
        </p:nvCxnSpPr>
        <p:spPr bwMode="auto">
          <a:xfrm rot="10800000">
            <a:off x="4637896" y="2852936"/>
            <a:ext cx="431254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直線單箭頭接點 40"/>
          <p:cNvCxnSpPr/>
          <p:nvPr/>
        </p:nvCxnSpPr>
        <p:spPr bwMode="auto">
          <a:xfrm rot="10800000">
            <a:off x="5357976" y="2852936"/>
            <a:ext cx="431254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直線單箭頭接點 41"/>
          <p:cNvCxnSpPr/>
          <p:nvPr/>
        </p:nvCxnSpPr>
        <p:spPr bwMode="auto">
          <a:xfrm rot="10800000">
            <a:off x="6078056" y="2852936"/>
            <a:ext cx="431254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直線單箭頭接點 42"/>
          <p:cNvCxnSpPr/>
          <p:nvPr/>
        </p:nvCxnSpPr>
        <p:spPr bwMode="auto">
          <a:xfrm rot="16200000" flipV="1">
            <a:off x="6870144" y="2708920"/>
            <a:ext cx="288032" cy="28803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直線單箭頭接點 43"/>
          <p:cNvCxnSpPr/>
          <p:nvPr/>
        </p:nvCxnSpPr>
        <p:spPr bwMode="auto">
          <a:xfrm rot="16200000" flipV="1">
            <a:off x="7590224" y="2708920"/>
            <a:ext cx="288032" cy="28803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直線單箭頭接點 44"/>
          <p:cNvCxnSpPr/>
          <p:nvPr/>
        </p:nvCxnSpPr>
        <p:spPr bwMode="auto">
          <a:xfrm rot="10800000">
            <a:off x="8310304" y="2852936"/>
            <a:ext cx="431254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/>
          <p:nvPr/>
        </p:nvCxnSpPr>
        <p:spPr bwMode="auto">
          <a:xfrm rot="16200000" flipV="1">
            <a:off x="2405648" y="3068960"/>
            <a:ext cx="288032" cy="28803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直線單箭頭接點 46"/>
          <p:cNvCxnSpPr/>
          <p:nvPr/>
        </p:nvCxnSpPr>
        <p:spPr bwMode="auto">
          <a:xfrm rot="10800000">
            <a:off x="3125728" y="3212976"/>
            <a:ext cx="431254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直線單箭頭接點 47"/>
          <p:cNvCxnSpPr/>
          <p:nvPr/>
        </p:nvCxnSpPr>
        <p:spPr bwMode="auto">
          <a:xfrm rot="10800000">
            <a:off x="3917816" y="3212976"/>
            <a:ext cx="431254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直線單箭頭接點 48"/>
          <p:cNvCxnSpPr/>
          <p:nvPr/>
        </p:nvCxnSpPr>
        <p:spPr bwMode="auto">
          <a:xfrm rot="16200000" flipV="1">
            <a:off x="4637896" y="3068960"/>
            <a:ext cx="288032" cy="28803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直線單箭頭接點 49"/>
          <p:cNvCxnSpPr/>
          <p:nvPr/>
        </p:nvCxnSpPr>
        <p:spPr bwMode="auto">
          <a:xfrm rot="10800000">
            <a:off x="5357976" y="3212976"/>
            <a:ext cx="431254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直線單箭頭接點 50"/>
          <p:cNvCxnSpPr/>
          <p:nvPr/>
        </p:nvCxnSpPr>
        <p:spPr bwMode="auto">
          <a:xfrm rot="16200000" flipV="1">
            <a:off x="6150064" y="3068960"/>
            <a:ext cx="288032" cy="28803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直線單箭頭接點 51"/>
          <p:cNvCxnSpPr/>
          <p:nvPr/>
        </p:nvCxnSpPr>
        <p:spPr bwMode="auto">
          <a:xfrm rot="10800000">
            <a:off x="6798136" y="3212976"/>
            <a:ext cx="431254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直線單箭頭接點 52"/>
          <p:cNvCxnSpPr/>
          <p:nvPr/>
        </p:nvCxnSpPr>
        <p:spPr bwMode="auto">
          <a:xfrm rot="10800000">
            <a:off x="7590224" y="3212976"/>
            <a:ext cx="431254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直線單箭頭接點 53"/>
          <p:cNvCxnSpPr/>
          <p:nvPr/>
        </p:nvCxnSpPr>
        <p:spPr bwMode="auto">
          <a:xfrm rot="10800000">
            <a:off x="8310304" y="3212976"/>
            <a:ext cx="431254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直線單箭頭接點 54"/>
          <p:cNvCxnSpPr/>
          <p:nvPr/>
        </p:nvCxnSpPr>
        <p:spPr bwMode="auto">
          <a:xfrm rot="16200000" flipV="1">
            <a:off x="2405648" y="3429000"/>
            <a:ext cx="288032" cy="28803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直線單箭頭接點 55"/>
          <p:cNvCxnSpPr/>
          <p:nvPr/>
        </p:nvCxnSpPr>
        <p:spPr bwMode="auto">
          <a:xfrm rot="10800000">
            <a:off x="3125728" y="3573016"/>
            <a:ext cx="431254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直線單箭頭接點 56"/>
          <p:cNvCxnSpPr/>
          <p:nvPr/>
        </p:nvCxnSpPr>
        <p:spPr bwMode="auto">
          <a:xfrm rot="10800000">
            <a:off x="3917816" y="3573016"/>
            <a:ext cx="431254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直線單箭頭接點 57"/>
          <p:cNvCxnSpPr/>
          <p:nvPr/>
        </p:nvCxnSpPr>
        <p:spPr bwMode="auto">
          <a:xfrm rot="16200000" flipV="1">
            <a:off x="4637896" y="3429000"/>
            <a:ext cx="288032" cy="28803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直線單箭頭接點 58"/>
          <p:cNvCxnSpPr/>
          <p:nvPr/>
        </p:nvCxnSpPr>
        <p:spPr bwMode="auto">
          <a:xfrm rot="10800000">
            <a:off x="5357976" y="3573016"/>
            <a:ext cx="431254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直線單箭頭接點 59"/>
          <p:cNvCxnSpPr/>
          <p:nvPr/>
        </p:nvCxnSpPr>
        <p:spPr bwMode="auto">
          <a:xfrm rot="16200000" flipV="1">
            <a:off x="6150064" y="3429000"/>
            <a:ext cx="288032" cy="28803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直線單箭頭接點 60"/>
          <p:cNvCxnSpPr/>
          <p:nvPr/>
        </p:nvCxnSpPr>
        <p:spPr bwMode="auto">
          <a:xfrm rot="10800000">
            <a:off x="6798136" y="3573016"/>
            <a:ext cx="431254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直線單箭頭接點 61"/>
          <p:cNvCxnSpPr/>
          <p:nvPr/>
        </p:nvCxnSpPr>
        <p:spPr bwMode="auto">
          <a:xfrm rot="10800000">
            <a:off x="7590224" y="3573016"/>
            <a:ext cx="431254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直線單箭頭接點 62"/>
          <p:cNvCxnSpPr/>
          <p:nvPr/>
        </p:nvCxnSpPr>
        <p:spPr bwMode="auto">
          <a:xfrm rot="10800000">
            <a:off x="8310304" y="3573016"/>
            <a:ext cx="431254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直線單箭頭接點 63"/>
          <p:cNvCxnSpPr/>
          <p:nvPr/>
        </p:nvCxnSpPr>
        <p:spPr bwMode="auto">
          <a:xfrm rot="5400000" flipH="1" flipV="1">
            <a:off x="2478450" y="3932262"/>
            <a:ext cx="287238" cy="79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直線單箭頭接點 64"/>
          <p:cNvCxnSpPr/>
          <p:nvPr/>
        </p:nvCxnSpPr>
        <p:spPr bwMode="auto">
          <a:xfrm rot="16200000" flipV="1">
            <a:off x="3197736" y="3789040"/>
            <a:ext cx="288032" cy="28803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直線單箭頭接點 65"/>
          <p:cNvCxnSpPr/>
          <p:nvPr/>
        </p:nvCxnSpPr>
        <p:spPr bwMode="auto">
          <a:xfrm rot="16200000" flipV="1">
            <a:off x="3917816" y="3789040"/>
            <a:ext cx="288032" cy="28803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直線單箭頭接點 66"/>
          <p:cNvCxnSpPr/>
          <p:nvPr/>
        </p:nvCxnSpPr>
        <p:spPr bwMode="auto">
          <a:xfrm rot="10800000">
            <a:off x="4637896" y="3933056"/>
            <a:ext cx="431254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直線單箭頭接點 67"/>
          <p:cNvCxnSpPr/>
          <p:nvPr/>
        </p:nvCxnSpPr>
        <p:spPr bwMode="auto">
          <a:xfrm rot="10800000">
            <a:off x="5357976" y="3933056"/>
            <a:ext cx="431254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直線單箭頭接點 69"/>
          <p:cNvCxnSpPr/>
          <p:nvPr/>
        </p:nvCxnSpPr>
        <p:spPr bwMode="auto">
          <a:xfrm rot="16200000" flipV="1">
            <a:off x="6870144" y="3789040"/>
            <a:ext cx="288032" cy="28803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直線單箭頭接點 70"/>
          <p:cNvCxnSpPr/>
          <p:nvPr/>
        </p:nvCxnSpPr>
        <p:spPr bwMode="auto">
          <a:xfrm rot="16200000" flipV="1">
            <a:off x="7590224" y="3789040"/>
            <a:ext cx="288032" cy="28803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直線單箭頭接點 71"/>
          <p:cNvCxnSpPr/>
          <p:nvPr/>
        </p:nvCxnSpPr>
        <p:spPr bwMode="auto">
          <a:xfrm rot="10800000">
            <a:off x="8310304" y="3933056"/>
            <a:ext cx="431254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直線單箭頭接點 72"/>
          <p:cNvCxnSpPr/>
          <p:nvPr/>
        </p:nvCxnSpPr>
        <p:spPr bwMode="auto">
          <a:xfrm rot="5400000" flipH="1" flipV="1">
            <a:off x="2478450" y="4364310"/>
            <a:ext cx="287238" cy="79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直線單箭頭接點 73"/>
          <p:cNvCxnSpPr/>
          <p:nvPr/>
        </p:nvCxnSpPr>
        <p:spPr bwMode="auto">
          <a:xfrm rot="5400000" flipH="1" flipV="1">
            <a:off x="3198530" y="4364310"/>
            <a:ext cx="287238" cy="79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直線單箭頭接點 74"/>
          <p:cNvCxnSpPr/>
          <p:nvPr/>
        </p:nvCxnSpPr>
        <p:spPr bwMode="auto">
          <a:xfrm rot="10800000">
            <a:off x="3917816" y="4365104"/>
            <a:ext cx="431254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直線單箭頭接點 75"/>
          <p:cNvCxnSpPr/>
          <p:nvPr/>
        </p:nvCxnSpPr>
        <p:spPr bwMode="auto">
          <a:xfrm rot="10800000">
            <a:off x="4637896" y="4365104"/>
            <a:ext cx="431254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直線單箭頭接點 76"/>
          <p:cNvCxnSpPr/>
          <p:nvPr/>
        </p:nvCxnSpPr>
        <p:spPr bwMode="auto">
          <a:xfrm rot="16200000" flipV="1">
            <a:off x="5429984" y="4221088"/>
            <a:ext cx="288032" cy="28803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直線單箭頭接點 77"/>
          <p:cNvCxnSpPr/>
          <p:nvPr/>
        </p:nvCxnSpPr>
        <p:spPr bwMode="auto">
          <a:xfrm rot="10800000">
            <a:off x="6078056" y="4365104"/>
            <a:ext cx="431254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直線單箭頭接點 78"/>
          <p:cNvCxnSpPr/>
          <p:nvPr/>
        </p:nvCxnSpPr>
        <p:spPr bwMode="auto">
          <a:xfrm rot="5400000" flipH="1" flipV="1">
            <a:off x="6942946" y="4364310"/>
            <a:ext cx="287238" cy="79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直線單箭頭接點 79"/>
          <p:cNvCxnSpPr/>
          <p:nvPr/>
        </p:nvCxnSpPr>
        <p:spPr bwMode="auto">
          <a:xfrm rot="10800000">
            <a:off x="7590224" y="4365104"/>
            <a:ext cx="431254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直線單箭頭接點 80"/>
          <p:cNvCxnSpPr/>
          <p:nvPr/>
        </p:nvCxnSpPr>
        <p:spPr bwMode="auto">
          <a:xfrm rot="16200000" flipV="1">
            <a:off x="8382312" y="4221088"/>
            <a:ext cx="288032" cy="28803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直線單箭頭接點 81"/>
          <p:cNvCxnSpPr/>
          <p:nvPr/>
        </p:nvCxnSpPr>
        <p:spPr bwMode="auto">
          <a:xfrm rot="5400000" flipH="1" flipV="1">
            <a:off x="2478450" y="4724350"/>
            <a:ext cx="287238" cy="79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直線單箭頭接點 82"/>
          <p:cNvCxnSpPr/>
          <p:nvPr/>
        </p:nvCxnSpPr>
        <p:spPr bwMode="auto">
          <a:xfrm rot="16200000" flipV="1">
            <a:off x="3197736" y="4581128"/>
            <a:ext cx="288032" cy="28803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直線單箭頭接點 83"/>
          <p:cNvCxnSpPr/>
          <p:nvPr/>
        </p:nvCxnSpPr>
        <p:spPr bwMode="auto">
          <a:xfrm rot="16200000" flipV="1">
            <a:off x="3917816" y="4581128"/>
            <a:ext cx="288032" cy="28803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直線單箭頭接點 84"/>
          <p:cNvCxnSpPr/>
          <p:nvPr/>
        </p:nvCxnSpPr>
        <p:spPr bwMode="auto">
          <a:xfrm rot="10800000">
            <a:off x="4637896" y="4725144"/>
            <a:ext cx="431254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6" name="直線單箭頭接點 85"/>
          <p:cNvCxnSpPr/>
          <p:nvPr/>
        </p:nvCxnSpPr>
        <p:spPr bwMode="auto">
          <a:xfrm rot="10800000">
            <a:off x="5357976" y="4725144"/>
            <a:ext cx="431254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直線單箭頭接點 86"/>
          <p:cNvCxnSpPr/>
          <p:nvPr/>
        </p:nvCxnSpPr>
        <p:spPr bwMode="auto">
          <a:xfrm rot="10800000">
            <a:off x="6078056" y="4725144"/>
            <a:ext cx="431254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8" name="直線單箭頭接點 87"/>
          <p:cNvCxnSpPr/>
          <p:nvPr/>
        </p:nvCxnSpPr>
        <p:spPr bwMode="auto">
          <a:xfrm rot="16200000" flipV="1">
            <a:off x="6870144" y="4581128"/>
            <a:ext cx="288032" cy="28803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直線單箭頭接點 88"/>
          <p:cNvCxnSpPr/>
          <p:nvPr/>
        </p:nvCxnSpPr>
        <p:spPr bwMode="auto">
          <a:xfrm rot="16200000" flipV="1">
            <a:off x="7662232" y="4581128"/>
            <a:ext cx="288032" cy="28803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直線單箭頭接點 92"/>
          <p:cNvCxnSpPr/>
          <p:nvPr/>
        </p:nvCxnSpPr>
        <p:spPr bwMode="auto">
          <a:xfrm rot="10800000">
            <a:off x="8310304" y="4725144"/>
            <a:ext cx="431254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1" name="文字方塊 90"/>
          <p:cNvSpPr txBox="1"/>
          <p:nvPr/>
        </p:nvSpPr>
        <p:spPr>
          <a:xfrm>
            <a:off x="395536" y="5157192"/>
            <a:ext cx="4616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Calibri" pitchFamily="34" charset="0"/>
                <a:cs typeface="Calibri" pitchFamily="34" charset="0"/>
              </a:rPr>
              <a:t>MLCS (in this case, “LCS”) = GATTAA</a:t>
            </a:r>
            <a:endParaRPr lang="zh-TW" altLang="en-US" sz="24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0" name="直線單箭頭接點 89"/>
          <p:cNvCxnSpPr/>
          <p:nvPr/>
        </p:nvCxnSpPr>
        <p:spPr bwMode="auto">
          <a:xfrm rot="5400000" flipH="1" flipV="1">
            <a:off x="6222866" y="3932262"/>
            <a:ext cx="287238" cy="79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46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Dynamic programming approach: complexity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For two sequences, time and space complexity = O(n</a:t>
            </a:r>
            <a:r>
              <a:rPr lang="en-US" altLang="zh-TW" baseline="30000" dirty="0" smtClean="0"/>
              <a:t>2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For d sequences, time and space complexity = O(</a:t>
            </a:r>
            <a:r>
              <a:rPr lang="en-US" altLang="zh-TW" dirty="0" err="1" smtClean="0"/>
              <a:t>n</a:t>
            </a:r>
            <a:r>
              <a:rPr lang="en-US" altLang="zh-TW" baseline="30000" dirty="0" err="1" smtClean="0"/>
              <a:t>d</a:t>
            </a:r>
            <a:r>
              <a:rPr lang="en-US" altLang="zh-TW" dirty="0" smtClean="0"/>
              <a:t>) </a:t>
            </a:r>
          </a:p>
          <a:p>
            <a:pPr>
              <a:buNone/>
            </a:pPr>
            <a:r>
              <a:rPr lang="en-US" altLang="zh-TW" dirty="0" smtClean="0">
                <a:sym typeface="Wingdings" pitchFamily="2" charset="2"/>
              </a:rPr>
              <a:t>     impractical!</a:t>
            </a:r>
          </a:p>
          <a:p>
            <a:pPr>
              <a:buNone/>
            </a:pPr>
            <a:endParaRPr lang="en-US" altLang="zh-TW" dirty="0" smtClean="0">
              <a:sym typeface="Wingdings" pitchFamily="2" charset="2"/>
            </a:endParaRPr>
          </a:p>
          <a:p>
            <a:pPr>
              <a:buNone/>
            </a:pPr>
            <a:r>
              <a:rPr lang="en-US" altLang="zh-TW" dirty="0" smtClean="0">
                <a:sym typeface="Wingdings" pitchFamily="2" charset="2"/>
              </a:rPr>
              <a:t>                   </a:t>
            </a:r>
            <a:r>
              <a:rPr lang="en-US" altLang="zh-TW" b="1" dirty="0" smtClean="0">
                <a:sym typeface="Wingdings" pitchFamily="2" charset="2"/>
              </a:rPr>
              <a:t>Need to consider other methods.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76376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Dominant point approach: definitions</a:t>
            </a:r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</p:nvPr>
        </p:nvGraphicFramePr>
        <p:xfrm>
          <a:off x="611560" y="1412776"/>
          <a:ext cx="7372620" cy="1854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7262"/>
                <a:gridCol w="737262"/>
                <a:gridCol w="737262"/>
                <a:gridCol w="737262"/>
                <a:gridCol w="737262"/>
                <a:gridCol w="737262"/>
                <a:gridCol w="737262"/>
                <a:gridCol w="737262"/>
                <a:gridCol w="737262"/>
                <a:gridCol w="737262"/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/>
                        <a:t>G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/>
                        <a:t>T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/>
                        <a:t>A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/>
                        <a:t>A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/>
                        <a:t>T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/>
                        <a:t>C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/>
                        <a:t>T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/>
                        <a:t>A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/>
                        <a:t>G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/>
                        <a:t>A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/>
                        <a:t>T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0" name="文字方塊 89"/>
          <p:cNvSpPr txBox="1"/>
          <p:nvPr/>
        </p:nvSpPr>
        <p:spPr>
          <a:xfrm>
            <a:off x="467544" y="3356992"/>
            <a:ext cx="47525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TW" sz="2400" dirty="0" smtClean="0">
                <a:latin typeface="Calibri" pitchFamily="34" charset="0"/>
                <a:cs typeface="Calibri" pitchFamily="34" charset="0"/>
              </a:rPr>
              <a:t> L = the score matrix</a:t>
            </a:r>
          </a:p>
          <a:p>
            <a:pPr>
              <a:buFont typeface="Arial" pitchFamily="34" charset="0"/>
              <a:buChar char="•"/>
            </a:pPr>
            <a:r>
              <a:rPr lang="en-US" altLang="zh-TW" sz="2400" dirty="0" smtClean="0">
                <a:latin typeface="Calibri" pitchFamily="34" charset="0"/>
                <a:cs typeface="Calibri" pitchFamily="34" charset="0"/>
              </a:rPr>
              <a:t> p= [p</a:t>
            </a:r>
            <a:r>
              <a:rPr lang="en-US" altLang="zh-TW" sz="2400" baseline="-25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altLang="zh-TW" sz="2400" dirty="0" smtClean="0">
                <a:latin typeface="Calibri" pitchFamily="34" charset="0"/>
                <a:cs typeface="Calibri" pitchFamily="34" charset="0"/>
              </a:rPr>
              <a:t>, p</a:t>
            </a:r>
            <a:r>
              <a:rPr lang="en-US" altLang="zh-TW" sz="2400" baseline="-25000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altLang="zh-TW" sz="2400" dirty="0" smtClean="0">
                <a:latin typeface="Calibri" pitchFamily="34" charset="0"/>
                <a:cs typeface="Calibri" pitchFamily="34" charset="0"/>
              </a:rPr>
              <a:t>] = a point in L</a:t>
            </a:r>
          </a:p>
          <a:p>
            <a:pPr>
              <a:buFont typeface="Arial" pitchFamily="34" charset="0"/>
              <a:buChar char="•"/>
            </a:pPr>
            <a:r>
              <a:rPr lang="en-US" altLang="zh-TW" sz="2400" dirty="0" smtClean="0">
                <a:latin typeface="Calibri" pitchFamily="34" charset="0"/>
                <a:cs typeface="Calibri" pitchFamily="34" charset="0"/>
              </a:rPr>
              <a:t> L[p] = the value at position p of L</a:t>
            </a:r>
          </a:p>
          <a:p>
            <a:pPr>
              <a:buFont typeface="Arial" pitchFamily="34" charset="0"/>
              <a:buChar char="•"/>
            </a:pPr>
            <a:r>
              <a:rPr lang="en-US" altLang="zh-TW" sz="2400" dirty="0" smtClean="0">
                <a:latin typeface="Calibri" pitchFamily="34" charset="0"/>
                <a:cs typeface="Calibri" pitchFamily="34" charset="0"/>
              </a:rPr>
              <a:t> a </a:t>
            </a:r>
            <a:r>
              <a:rPr lang="en-US" altLang="zh-TW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match</a:t>
            </a:r>
            <a:r>
              <a:rPr lang="en-US" altLang="zh-TW" sz="2400" dirty="0" smtClean="0">
                <a:latin typeface="Calibri" pitchFamily="34" charset="0"/>
                <a:cs typeface="Calibri" pitchFamily="34" charset="0"/>
              </a:rPr>
              <a:t> at point p: a</a:t>
            </a:r>
            <a:r>
              <a:rPr lang="en-US" altLang="zh-TW" sz="2400" baseline="-25000" dirty="0" smtClean="0">
                <a:latin typeface="Calibri" pitchFamily="34" charset="0"/>
                <a:cs typeface="Calibri" pitchFamily="34" charset="0"/>
              </a:rPr>
              <a:t>1 </a:t>
            </a:r>
            <a:r>
              <a:rPr lang="en-US" altLang="zh-TW" sz="2400" dirty="0" smtClean="0">
                <a:latin typeface="Calibri" pitchFamily="34" charset="0"/>
                <a:cs typeface="Calibri" pitchFamily="34" charset="0"/>
              </a:rPr>
              <a:t>[p</a:t>
            </a:r>
            <a:r>
              <a:rPr lang="en-US" altLang="zh-TW" sz="2400" baseline="-25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altLang="zh-TW" sz="2400" dirty="0" smtClean="0">
                <a:latin typeface="Calibri" pitchFamily="34" charset="0"/>
                <a:cs typeface="Calibri" pitchFamily="34" charset="0"/>
              </a:rPr>
              <a:t>] = a</a:t>
            </a:r>
            <a:r>
              <a:rPr lang="en-US" altLang="zh-TW" sz="2400" baseline="-25000" dirty="0" smtClean="0">
                <a:latin typeface="Calibri" pitchFamily="34" charset="0"/>
                <a:cs typeface="Calibri" pitchFamily="34" charset="0"/>
              </a:rPr>
              <a:t>2 </a:t>
            </a:r>
            <a:r>
              <a:rPr lang="en-US" altLang="zh-TW" sz="2400" dirty="0" smtClean="0">
                <a:latin typeface="Calibri" pitchFamily="34" charset="0"/>
                <a:cs typeface="Calibri" pitchFamily="34" charset="0"/>
              </a:rPr>
              <a:t>[p</a:t>
            </a:r>
            <a:r>
              <a:rPr lang="en-US" altLang="zh-TW" sz="2400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altLang="zh-TW" sz="2400" dirty="0" smtClean="0">
                <a:latin typeface="Calibri" pitchFamily="34" charset="0"/>
                <a:cs typeface="Calibri" pitchFamily="34" charset="0"/>
              </a:rPr>
              <a:t>]</a:t>
            </a:r>
          </a:p>
          <a:p>
            <a:pPr>
              <a:buFont typeface="Arial" pitchFamily="34" charset="0"/>
              <a:buChar char="•"/>
            </a:pPr>
            <a:r>
              <a:rPr lang="en-US" altLang="zh-TW" sz="2400" dirty="0" smtClean="0">
                <a:latin typeface="Calibri" pitchFamily="34" charset="0"/>
                <a:cs typeface="Calibri" pitchFamily="34" charset="0"/>
              </a:rPr>
              <a:t> q = [q</a:t>
            </a:r>
            <a:r>
              <a:rPr lang="en-US" altLang="zh-TW" sz="2400" baseline="-25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altLang="zh-TW" sz="2400" dirty="0" smtClean="0">
                <a:latin typeface="Calibri" pitchFamily="34" charset="0"/>
                <a:cs typeface="Calibri" pitchFamily="34" charset="0"/>
              </a:rPr>
              <a:t>, q</a:t>
            </a:r>
            <a:r>
              <a:rPr lang="en-US" altLang="zh-TW" sz="2400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altLang="zh-TW" sz="2400" dirty="0" smtClean="0">
                <a:latin typeface="Calibri" pitchFamily="34" charset="0"/>
                <a:cs typeface="Calibri" pitchFamily="34" charset="0"/>
              </a:rPr>
              <a:t>]</a:t>
            </a:r>
          </a:p>
          <a:p>
            <a:r>
              <a:rPr lang="en-US" altLang="zh-TW" sz="2400" dirty="0" smtClean="0">
                <a:latin typeface="Calibri" pitchFamily="34" charset="0"/>
                <a:cs typeface="Calibri" pitchFamily="34" charset="0"/>
              </a:rPr>
              <a:t>  p </a:t>
            </a:r>
            <a:r>
              <a:rPr lang="en-US" altLang="zh-TW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dominates</a:t>
            </a:r>
            <a:r>
              <a:rPr lang="en-US" altLang="zh-TW" sz="2400" dirty="0" smtClean="0">
                <a:latin typeface="Calibri" pitchFamily="34" charset="0"/>
                <a:cs typeface="Calibri" pitchFamily="34" charset="0"/>
              </a:rPr>
              <a:t> q if p</a:t>
            </a:r>
            <a:r>
              <a:rPr lang="en-US" altLang="zh-TW" sz="2400" baseline="-25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altLang="zh-TW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TW" sz="2400" dirty="0" smtClean="0">
                <a:latin typeface="Calibri" pitchFamily="34" charset="0"/>
                <a:cs typeface="Calibri" pitchFamily="34" charset="0"/>
                <a:sym typeface="Symbol"/>
              </a:rPr>
              <a:t> </a:t>
            </a:r>
            <a:r>
              <a:rPr lang="en-US" altLang="zh-TW" sz="2400" dirty="0" smtClean="0">
                <a:latin typeface="Calibri" pitchFamily="34" charset="0"/>
                <a:cs typeface="Calibri" pitchFamily="34" charset="0"/>
              </a:rPr>
              <a:t>q</a:t>
            </a:r>
            <a:r>
              <a:rPr lang="en-US" altLang="zh-TW" sz="2400" baseline="-25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altLang="zh-TW" sz="2400" dirty="0" smtClean="0">
                <a:latin typeface="Calibri" pitchFamily="34" charset="0"/>
                <a:cs typeface="Calibri" pitchFamily="34" charset="0"/>
              </a:rPr>
              <a:t> and p</a:t>
            </a:r>
            <a:r>
              <a:rPr lang="en-US" altLang="zh-TW" sz="2400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altLang="zh-TW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TW" sz="2400" dirty="0" smtClean="0">
                <a:latin typeface="Calibri" pitchFamily="34" charset="0"/>
                <a:cs typeface="Calibri" pitchFamily="34" charset="0"/>
                <a:sym typeface="Symbol"/>
              </a:rPr>
              <a:t></a:t>
            </a:r>
            <a:r>
              <a:rPr lang="en-US" altLang="zh-TW" sz="2400" dirty="0" smtClean="0">
                <a:latin typeface="Calibri" pitchFamily="34" charset="0"/>
                <a:cs typeface="Calibri" pitchFamily="34" charset="0"/>
              </a:rPr>
              <a:t> q</a:t>
            </a:r>
            <a:r>
              <a:rPr lang="en-US" altLang="zh-TW" sz="2400" baseline="-25000" dirty="0" smtClean="0">
                <a:latin typeface="Calibri" pitchFamily="34" charset="0"/>
                <a:cs typeface="Calibri" pitchFamily="34" charset="0"/>
              </a:rPr>
              <a:t>2</a:t>
            </a:r>
            <a:endParaRPr lang="en-US" altLang="zh-TW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altLang="zh-TW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TW" sz="2400" dirty="0" smtClean="0">
                <a:latin typeface="Calibri" pitchFamily="34" charset="0"/>
                <a:cs typeface="Calibri" pitchFamily="34" charset="0"/>
              </a:rPr>
              <a:t> denoted by p </a:t>
            </a:r>
            <a:r>
              <a:rPr lang="en-US" altLang="zh-TW" sz="2400" dirty="0" smtClean="0">
                <a:latin typeface="Calibri" pitchFamily="34" charset="0"/>
                <a:cs typeface="Calibri" pitchFamily="34" charset="0"/>
                <a:sym typeface="Symbol"/>
              </a:rPr>
              <a:t></a:t>
            </a:r>
            <a:r>
              <a:rPr lang="en-US" altLang="zh-TW" sz="2400" dirty="0" smtClean="0">
                <a:latin typeface="Calibri" pitchFamily="34" charset="0"/>
                <a:cs typeface="Calibri" pitchFamily="34" charset="0"/>
              </a:rPr>
              <a:t> q</a:t>
            </a:r>
          </a:p>
          <a:p>
            <a:pPr>
              <a:buFont typeface="Arial" pitchFamily="34" charset="0"/>
              <a:buChar char="•"/>
            </a:pPr>
            <a:r>
              <a:rPr lang="en-US" altLang="zh-TW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TW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strongly dominates</a:t>
            </a:r>
            <a:r>
              <a:rPr lang="en-US" altLang="zh-TW" sz="2400" dirty="0" smtClean="0">
                <a:latin typeface="Calibri" pitchFamily="34" charset="0"/>
                <a:cs typeface="Calibri" pitchFamily="34" charset="0"/>
              </a:rPr>
              <a:t>: p &lt; q</a:t>
            </a:r>
            <a:endParaRPr lang="zh-TW" alt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4" name="文字方塊 93"/>
          <p:cNvSpPr txBox="1"/>
          <p:nvPr/>
        </p:nvSpPr>
        <p:spPr>
          <a:xfrm>
            <a:off x="6254856" y="4077072"/>
            <a:ext cx="2282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 match at (2, 6)</a:t>
            </a:r>
            <a:endParaRPr lang="zh-TW" altLang="en-US" sz="2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6" name="直線單箭頭接點 95"/>
          <p:cNvCxnSpPr/>
          <p:nvPr/>
        </p:nvCxnSpPr>
        <p:spPr bwMode="auto">
          <a:xfrm rot="5400000">
            <a:off x="6686904" y="3717032"/>
            <a:ext cx="576064" cy="158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7" name="橢圓 96"/>
          <p:cNvSpPr/>
          <p:nvPr/>
        </p:nvSpPr>
        <p:spPr bwMode="auto">
          <a:xfrm>
            <a:off x="6830920" y="2852936"/>
            <a:ext cx="432048" cy="504056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9" name="橢圓 98"/>
          <p:cNvSpPr/>
          <p:nvPr/>
        </p:nvSpPr>
        <p:spPr bwMode="auto">
          <a:xfrm>
            <a:off x="6110840" y="2492896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1" name="橢圓 100"/>
          <p:cNvSpPr/>
          <p:nvPr/>
        </p:nvSpPr>
        <p:spPr bwMode="auto">
          <a:xfrm>
            <a:off x="6830920" y="2492896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3" name="直線單箭頭接點 102"/>
          <p:cNvCxnSpPr/>
          <p:nvPr/>
        </p:nvCxnSpPr>
        <p:spPr bwMode="auto">
          <a:xfrm rot="16200000" flipH="1">
            <a:off x="6182054" y="3141762"/>
            <a:ext cx="792088" cy="50246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4" name="直線單箭頭接點 103"/>
          <p:cNvCxnSpPr/>
          <p:nvPr/>
        </p:nvCxnSpPr>
        <p:spPr bwMode="auto">
          <a:xfrm rot="5400000">
            <a:off x="6660078" y="3239802"/>
            <a:ext cx="710902" cy="225202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8" name="文字方塊 107"/>
          <p:cNvSpPr txBox="1"/>
          <p:nvPr/>
        </p:nvSpPr>
        <p:spPr>
          <a:xfrm>
            <a:off x="6372200" y="3789040"/>
            <a:ext cx="1795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(1, 5)</a:t>
            </a:r>
            <a:r>
              <a:rPr lang="en-US" altLang="zh-TW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/>
              </a:rPr>
              <a:t> </a:t>
            </a:r>
            <a:r>
              <a:rPr lang="en-US" altLang="zh-TW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(1, 6)</a:t>
            </a:r>
            <a:endParaRPr lang="zh-TW" altLang="en-US" sz="2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9" name="文字方塊 108"/>
          <p:cNvSpPr txBox="1"/>
          <p:nvPr/>
        </p:nvSpPr>
        <p:spPr>
          <a:xfrm>
            <a:off x="2483768" y="980728"/>
            <a:ext cx="5570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0           1         2         3          4         5          6          7</a:t>
            </a:r>
            <a:endParaRPr lang="zh-TW" altLang="en-US" dirty="0"/>
          </a:p>
        </p:txBody>
      </p:sp>
      <p:sp>
        <p:nvSpPr>
          <p:cNvPr id="111" name="文字方塊 110"/>
          <p:cNvSpPr txBox="1"/>
          <p:nvPr/>
        </p:nvSpPr>
        <p:spPr>
          <a:xfrm>
            <a:off x="179512" y="22048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112" name="文字方塊 111"/>
          <p:cNvSpPr txBox="1"/>
          <p:nvPr/>
        </p:nvSpPr>
        <p:spPr>
          <a:xfrm>
            <a:off x="179512" y="256490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113" name="文字方塊 112"/>
          <p:cNvSpPr txBox="1"/>
          <p:nvPr/>
        </p:nvSpPr>
        <p:spPr>
          <a:xfrm>
            <a:off x="179512" y="292494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179512" y="1772816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latin typeface="Calibri" pitchFamily="34" charset="0"/>
                <a:cs typeface="Calibri" pitchFamily="34" charset="0"/>
              </a:rPr>
              <a:t>a</a:t>
            </a:r>
            <a:r>
              <a:rPr lang="en-US" altLang="zh-TW" b="1" baseline="-25000" dirty="0" smtClean="0">
                <a:latin typeface="Calibri" pitchFamily="34" charset="0"/>
                <a:cs typeface="Calibri" pitchFamily="34" charset="0"/>
              </a:rPr>
              <a:t>1</a:t>
            </a:r>
            <a:endParaRPr lang="zh-TW" altLang="en-US" b="1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1763688" y="980728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latin typeface="Calibri" pitchFamily="34" charset="0"/>
                <a:cs typeface="Calibri" pitchFamily="34" charset="0"/>
              </a:rPr>
              <a:t>a</a:t>
            </a:r>
            <a:r>
              <a:rPr lang="en-US" altLang="zh-TW" b="1" baseline="-25000" dirty="0" smtClean="0">
                <a:latin typeface="Calibri" pitchFamily="34" charset="0"/>
                <a:cs typeface="Calibri" pitchFamily="34" charset="0"/>
              </a:rPr>
              <a:t>2</a:t>
            </a:r>
            <a:endParaRPr lang="zh-TW" altLang="en-US" b="1" dirty="0"/>
          </a:p>
        </p:txBody>
      </p:sp>
      <p:sp>
        <p:nvSpPr>
          <p:cNvPr id="19" name="橢圓 18"/>
          <p:cNvSpPr/>
          <p:nvPr/>
        </p:nvSpPr>
        <p:spPr bwMode="auto">
          <a:xfrm>
            <a:off x="4644008" y="2924944"/>
            <a:ext cx="410344" cy="410344"/>
          </a:xfrm>
          <a:prstGeom prst="ellipse">
            <a:avLst/>
          </a:prstGeom>
          <a:noFill/>
          <a:ln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" name="直線接點 20"/>
          <p:cNvCxnSpPr/>
          <p:nvPr/>
        </p:nvCxnSpPr>
        <p:spPr bwMode="auto">
          <a:xfrm rot="5400000">
            <a:off x="4644008" y="2564904"/>
            <a:ext cx="720080" cy="0"/>
          </a:xfrm>
          <a:prstGeom prst="line">
            <a:avLst/>
          </a:prstGeom>
          <a:ln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 bwMode="auto">
          <a:xfrm rot="5400000">
            <a:off x="1691680" y="2708920"/>
            <a:ext cx="1008112" cy="0"/>
          </a:xfrm>
          <a:prstGeom prst="line">
            <a:avLst/>
          </a:prstGeom>
          <a:ln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 bwMode="auto">
          <a:xfrm rot="10800000">
            <a:off x="2267744" y="3212976"/>
            <a:ext cx="2376264" cy="0"/>
          </a:xfrm>
          <a:prstGeom prst="line">
            <a:avLst/>
          </a:prstGeom>
          <a:ln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 bwMode="auto">
          <a:xfrm rot="10800000">
            <a:off x="2267744" y="2204864"/>
            <a:ext cx="2736304" cy="0"/>
          </a:xfrm>
          <a:prstGeom prst="line">
            <a:avLst/>
          </a:prstGeom>
          <a:ln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41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4" grpId="1"/>
      <p:bldP spid="97" grpId="0" animBg="1"/>
      <p:bldP spid="97" grpId="1" animBg="1"/>
      <p:bldP spid="99" grpId="0" animBg="1"/>
      <p:bldP spid="99" grpId="1" animBg="1"/>
      <p:bldP spid="101" grpId="0" animBg="1"/>
      <p:bldP spid="101" grpId="1" animBg="1"/>
      <p:bldP spid="108" grpId="0"/>
      <p:bldP spid="108" grpId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Dominant point approach: more definitions</a:t>
            </a:r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</p:nvPr>
        </p:nvGraphicFramePr>
        <p:xfrm>
          <a:off x="611560" y="1412776"/>
          <a:ext cx="7372620" cy="1854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7262"/>
                <a:gridCol w="737262"/>
                <a:gridCol w="737262"/>
                <a:gridCol w="737262"/>
                <a:gridCol w="737262"/>
                <a:gridCol w="737262"/>
                <a:gridCol w="737262"/>
                <a:gridCol w="737262"/>
                <a:gridCol w="737262"/>
                <a:gridCol w="737262"/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/>
                        <a:t>G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/>
                        <a:t>T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/>
                        <a:t>A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/>
                        <a:t>A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/>
                        <a:t>T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/>
                        <a:t>C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/>
                        <a:t>T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/>
                        <a:t>A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/>
                        <a:t>G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/>
                        <a:t>A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/>
                        <a:t>T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0" name="文字方塊 89"/>
          <p:cNvSpPr txBox="1"/>
          <p:nvPr/>
        </p:nvSpPr>
        <p:spPr>
          <a:xfrm>
            <a:off x="467544" y="3573016"/>
            <a:ext cx="4752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TW" sz="2400" dirty="0" smtClean="0">
                <a:latin typeface="Calibri" pitchFamily="34" charset="0"/>
                <a:cs typeface="Calibri" pitchFamily="34" charset="0"/>
              </a:rPr>
              <a:t> p is a </a:t>
            </a:r>
            <a:r>
              <a:rPr lang="en-US" altLang="zh-TW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k-dominant point </a:t>
            </a:r>
            <a:r>
              <a:rPr lang="en-US" altLang="zh-TW" sz="2400" dirty="0" smtClean="0">
                <a:latin typeface="Calibri" pitchFamily="34" charset="0"/>
                <a:cs typeface="Calibri" pitchFamily="34" charset="0"/>
              </a:rPr>
              <a:t>if L[p] = k</a:t>
            </a:r>
          </a:p>
          <a:p>
            <a:r>
              <a:rPr lang="en-US" altLang="zh-TW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TW" sz="2400" dirty="0" smtClean="0">
                <a:latin typeface="Calibri" pitchFamily="34" charset="0"/>
                <a:cs typeface="Calibri" pitchFamily="34" charset="0"/>
              </a:rPr>
              <a:t> and there is no q such that L[q] = k</a:t>
            </a:r>
          </a:p>
          <a:p>
            <a:r>
              <a:rPr lang="en-US" altLang="zh-TW" sz="2400" dirty="0" smtClean="0">
                <a:latin typeface="Calibri" pitchFamily="34" charset="0"/>
                <a:cs typeface="Calibri" pitchFamily="34" charset="0"/>
              </a:rPr>
              <a:t>  and q </a:t>
            </a:r>
            <a:r>
              <a:rPr lang="en-US" altLang="zh-TW" sz="2400" dirty="0" smtClean="0">
                <a:latin typeface="Calibri" pitchFamily="34" charset="0"/>
                <a:cs typeface="Calibri" pitchFamily="34" charset="0"/>
                <a:sym typeface="Symbol"/>
              </a:rPr>
              <a:t> </a:t>
            </a:r>
            <a:r>
              <a:rPr lang="en-US" altLang="zh-TW" sz="2400" dirty="0" smtClean="0">
                <a:latin typeface="Calibri" pitchFamily="34" charset="0"/>
                <a:cs typeface="Calibri" pitchFamily="34" charset="0"/>
              </a:rPr>
              <a:t>p</a:t>
            </a:r>
          </a:p>
          <a:p>
            <a:pPr>
              <a:buFont typeface="Arial" pitchFamily="34" charset="0"/>
              <a:buChar char="•"/>
            </a:pPr>
            <a:r>
              <a:rPr lang="en-US" altLang="zh-TW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TW" sz="2400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en-US" altLang="zh-TW" sz="2800" b="1" baseline="300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altLang="zh-TW" sz="2400" dirty="0" smtClean="0">
                <a:latin typeface="Calibri" pitchFamily="34" charset="0"/>
                <a:cs typeface="Calibri" pitchFamily="34" charset="0"/>
              </a:rPr>
              <a:t> = the set of all k-dominants</a:t>
            </a:r>
          </a:p>
          <a:p>
            <a:pPr>
              <a:buFont typeface="Arial" pitchFamily="34" charset="0"/>
              <a:buChar char="•"/>
            </a:pPr>
            <a:r>
              <a:rPr lang="en-US" altLang="zh-TW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TW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 </a:t>
            </a:r>
            <a:r>
              <a:rPr lang="en-US" altLang="zh-TW" sz="2400" dirty="0" smtClean="0">
                <a:latin typeface="Calibri" pitchFamily="34" charset="0"/>
                <a:cs typeface="Calibri" pitchFamily="34" charset="0"/>
              </a:rPr>
              <a:t>= the set of all dominant points</a:t>
            </a:r>
          </a:p>
          <a:p>
            <a:endParaRPr lang="en-US" altLang="zh-TW" sz="2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9" name="橢圓 98"/>
          <p:cNvSpPr/>
          <p:nvPr/>
        </p:nvSpPr>
        <p:spPr bwMode="auto">
          <a:xfrm>
            <a:off x="5364088" y="2852936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3" name="直線單箭頭接點 102"/>
          <p:cNvCxnSpPr/>
          <p:nvPr/>
        </p:nvCxnSpPr>
        <p:spPr bwMode="auto">
          <a:xfrm rot="16200000" flipH="1">
            <a:off x="5579318" y="3429794"/>
            <a:ext cx="432048" cy="286444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8" name="文字方塊 107"/>
          <p:cNvSpPr txBox="1"/>
          <p:nvPr/>
        </p:nvSpPr>
        <p:spPr>
          <a:xfrm>
            <a:off x="5724128" y="3789040"/>
            <a:ext cx="2676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 3-dominant point</a:t>
            </a:r>
            <a:endParaRPr lang="zh-TW" altLang="en-US" sz="2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9" name="文字方塊 108"/>
          <p:cNvSpPr txBox="1"/>
          <p:nvPr/>
        </p:nvSpPr>
        <p:spPr>
          <a:xfrm>
            <a:off x="2483768" y="980728"/>
            <a:ext cx="5570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0           1         2         3          4         5          6          7</a:t>
            </a:r>
            <a:endParaRPr lang="zh-TW" altLang="en-US" dirty="0"/>
          </a:p>
        </p:txBody>
      </p:sp>
      <p:sp>
        <p:nvSpPr>
          <p:cNvPr id="111" name="文字方塊 110"/>
          <p:cNvSpPr txBox="1"/>
          <p:nvPr/>
        </p:nvSpPr>
        <p:spPr>
          <a:xfrm>
            <a:off x="179512" y="22048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112" name="文字方塊 111"/>
          <p:cNvSpPr txBox="1"/>
          <p:nvPr/>
        </p:nvSpPr>
        <p:spPr>
          <a:xfrm>
            <a:off x="179512" y="256490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113" name="文字方塊 112"/>
          <p:cNvSpPr txBox="1"/>
          <p:nvPr/>
        </p:nvSpPr>
        <p:spPr>
          <a:xfrm>
            <a:off x="179512" y="292494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84168" y="2852936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" name="直線單箭頭接點 19"/>
          <p:cNvCxnSpPr/>
          <p:nvPr/>
        </p:nvCxnSpPr>
        <p:spPr bwMode="auto">
          <a:xfrm rot="16200000" flipH="1">
            <a:off x="6227390" y="3501802"/>
            <a:ext cx="576064" cy="286444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5652120" y="3861048"/>
            <a:ext cx="3186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Not </a:t>
            </a:r>
            <a:r>
              <a:rPr lang="en-US" altLang="zh-TW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en-US" altLang="zh-TW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3-dominant point</a:t>
            </a:r>
            <a:endParaRPr lang="zh-TW" altLang="en-US" sz="24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endParaRPr lang="zh-TW" altLang="en-US" sz="2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29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99" grpId="1" animBg="1"/>
      <p:bldP spid="108" grpId="0"/>
      <p:bldP spid="108" grpId="1"/>
      <p:bldP spid="19" grpId="0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Dominant point approach: more definitions</a:t>
            </a:r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</p:nvPr>
        </p:nvGraphicFramePr>
        <p:xfrm>
          <a:off x="611560" y="1412776"/>
          <a:ext cx="7372620" cy="1854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7262"/>
                <a:gridCol w="737262"/>
                <a:gridCol w="737262"/>
                <a:gridCol w="737262"/>
                <a:gridCol w="737262"/>
                <a:gridCol w="737262"/>
                <a:gridCol w="737262"/>
                <a:gridCol w="737262"/>
                <a:gridCol w="737262"/>
                <a:gridCol w="737262"/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/>
                        <a:t>G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/>
                        <a:t>T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/>
                        <a:t>A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/>
                        <a:t>A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/>
                        <a:t>T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/>
                        <a:t>C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/>
                        <a:t>T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/>
                        <a:t>A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/>
                        <a:t>G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/>
                        <a:t>A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/>
                        <a:t>T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0" name="文字方塊 89"/>
          <p:cNvSpPr txBox="1"/>
          <p:nvPr/>
        </p:nvSpPr>
        <p:spPr>
          <a:xfrm>
            <a:off x="467544" y="3284984"/>
            <a:ext cx="47525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TW" sz="2400" dirty="0" smtClean="0">
                <a:latin typeface="Calibri" pitchFamily="34" charset="0"/>
                <a:cs typeface="Calibri" pitchFamily="34" charset="0"/>
              </a:rPr>
              <a:t> a match p is an </a:t>
            </a:r>
            <a:r>
              <a:rPr lang="en-US" altLang="zh-TW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s-parent</a:t>
            </a:r>
            <a:r>
              <a:rPr lang="en-US" altLang="zh-TW" sz="2400" dirty="0" smtClean="0">
                <a:latin typeface="Calibri" pitchFamily="34" charset="0"/>
                <a:cs typeface="Calibri" pitchFamily="34" charset="0"/>
              </a:rPr>
              <a:t> of q if </a:t>
            </a:r>
          </a:p>
          <a:p>
            <a:r>
              <a:rPr lang="en-US" altLang="zh-TW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TW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TW" sz="2400" dirty="0">
                <a:latin typeface="Calibri" pitchFamily="34" charset="0"/>
                <a:cs typeface="Calibri" pitchFamily="34" charset="0"/>
              </a:rPr>
              <a:t>q</a:t>
            </a:r>
            <a:r>
              <a:rPr lang="en-US" altLang="zh-TW" sz="2400" dirty="0" smtClean="0">
                <a:latin typeface="Calibri" pitchFamily="34" charset="0"/>
                <a:cs typeface="Calibri" pitchFamily="34" charset="0"/>
              </a:rPr>
              <a:t> &lt; p and there is no other match r</a:t>
            </a:r>
          </a:p>
          <a:p>
            <a:r>
              <a:rPr lang="en-US" altLang="zh-TW" sz="2400" dirty="0" smtClean="0">
                <a:latin typeface="Calibri" pitchFamily="34" charset="0"/>
                <a:cs typeface="Calibri" pitchFamily="34" charset="0"/>
              </a:rPr>
              <a:t>  of s such that q &lt; r &lt; p</a:t>
            </a:r>
          </a:p>
          <a:p>
            <a:pPr>
              <a:buFont typeface="Arial" pitchFamily="34" charset="0"/>
              <a:buChar char="•"/>
            </a:pPr>
            <a:r>
              <a:rPr lang="en-US" altLang="zh-TW" sz="2400" dirty="0" smtClean="0">
                <a:latin typeface="Calibri" pitchFamily="34" charset="0"/>
                <a:cs typeface="Calibri" pitchFamily="34" charset="0"/>
              </a:rPr>
              <a:t> Par(q, s);  Par(q, </a:t>
            </a:r>
            <a:r>
              <a:rPr lang="en-US" altLang="zh-TW" sz="2400" dirty="0" smtClean="0">
                <a:latin typeface="Calibri" pitchFamily="34" charset="0"/>
                <a:cs typeface="Calibri" pitchFamily="34" charset="0"/>
                <a:sym typeface="Symbol"/>
              </a:rPr>
              <a:t>)</a:t>
            </a:r>
          </a:p>
          <a:p>
            <a:pPr>
              <a:buFont typeface="Arial" pitchFamily="34" charset="0"/>
              <a:buChar char="•"/>
            </a:pPr>
            <a:r>
              <a:rPr lang="en-US" altLang="zh-TW" sz="2400" dirty="0" smtClean="0">
                <a:latin typeface="Calibri" pitchFamily="34" charset="0"/>
                <a:cs typeface="Calibri" pitchFamily="34" charset="0"/>
              </a:rPr>
              <a:t> p is a </a:t>
            </a:r>
            <a:r>
              <a:rPr lang="en-US" altLang="zh-TW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minimal element </a:t>
            </a:r>
            <a:r>
              <a:rPr lang="en-US" altLang="zh-TW" sz="2400" dirty="0" smtClean="0">
                <a:latin typeface="Calibri" pitchFamily="34" charset="0"/>
                <a:cs typeface="Calibri" pitchFamily="34" charset="0"/>
              </a:rPr>
              <a:t>of A if no</a:t>
            </a:r>
          </a:p>
          <a:p>
            <a:r>
              <a:rPr lang="en-US" altLang="zh-TW" sz="2400" dirty="0" smtClean="0">
                <a:latin typeface="Calibri" pitchFamily="34" charset="0"/>
                <a:cs typeface="Calibri" pitchFamily="34" charset="0"/>
              </a:rPr>
              <a:t>  other point in A dominates p</a:t>
            </a:r>
          </a:p>
          <a:p>
            <a:pPr>
              <a:buFont typeface="Arial" pitchFamily="34" charset="0"/>
              <a:buChar char="•"/>
            </a:pPr>
            <a:r>
              <a:rPr lang="en-US" altLang="zh-TW" sz="2400" dirty="0" smtClean="0">
                <a:latin typeface="Calibri" pitchFamily="34" charset="0"/>
                <a:cs typeface="Calibri" pitchFamily="34" charset="0"/>
              </a:rPr>
              <a:t> the </a:t>
            </a:r>
            <a:r>
              <a:rPr lang="en-US" altLang="zh-TW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minima</a:t>
            </a:r>
            <a:r>
              <a:rPr lang="en-US" altLang="zh-TW" sz="2400" dirty="0" smtClean="0">
                <a:latin typeface="Calibri" pitchFamily="34" charset="0"/>
                <a:cs typeface="Calibri" pitchFamily="34" charset="0"/>
              </a:rPr>
              <a:t> of A = </a:t>
            </a:r>
          </a:p>
          <a:p>
            <a:r>
              <a:rPr lang="en-US" altLang="zh-TW" sz="2400" dirty="0" smtClean="0">
                <a:latin typeface="Calibri" pitchFamily="34" charset="0"/>
                <a:cs typeface="Calibri" pitchFamily="34" charset="0"/>
              </a:rPr>
              <a:t>  the set of minimal elements of A</a:t>
            </a:r>
          </a:p>
          <a:p>
            <a:endParaRPr lang="en-US" altLang="zh-TW" sz="2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9" name="橢圓 98"/>
          <p:cNvSpPr/>
          <p:nvPr/>
        </p:nvSpPr>
        <p:spPr bwMode="auto">
          <a:xfrm>
            <a:off x="4644008" y="2492896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3" name="直線單箭頭接點 102"/>
          <p:cNvCxnSpPr/>
          <p:nvPr/>
        </p:nvCxnSpPr>
        <p:spPr bwMode="auto">
          <a:xfrm rot="16200000" flipH="1">
            <a:off x="4643214" y="3141762"/>
            <a:ext cx="792088" cy="358452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8" name="文字方塊 107"/>
          <p:cNvSpPr txBox="1"/>
          <p:nvPr/>
        </p:nvSpPr>
        <p:spPr>
          <a:xfrm>
            <a:off x="5004048" y="3717032"/>
            <a:ext cx="3543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(2, </a:t>
            </a:r>
            <a:r>
              <a:rPr lang="en-US" altLang="zh-TW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altLang="zh-TW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 is a T-parent of (1, </a:t>
            </a:r>
            <a:r>
              <a:rPr lang="en-US" altLang="zh-TW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altLang="zh-TW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zh-TW" altLang="en-US" sz="2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9" name="文字方塊 108"/>
          <p:cNvSpPr txBox="1"/>
          <p:nvPr/>
        </p:nvSpPr>
        <p:spPr>
          <a:xfrm>
            <a:off x="2483768" y="980728"/>
            <a:ext cx="5570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0           1         2         3          4         5          6          7</a:t>
            </a:r>
            <a:endParaRPr lang="zh-TW" altLang="en-US" dirty="0"/>
          </a:p>
        </p:txBody>
      </p:sp>
      <p:sp>
        <p:nvSpPr>
          <p:cNvPr id="111" name="文字方塊 110"/>
          <p:cNvSpPr txBox="1"/>
          <p:nvPr/>
        </p:nvSpPr>
        <p:spPr>
          <a:xfrm>
            <a:off x="179512" y="22048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112" name="文字方塊 111"/>
          <p:cNvSpPr txBox="1"/>
          <p:nvPr/>
        </p:nvSpPr>
        <p:spPr>
          <a:xfrm>
            <a:off x="179512" y="256490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113" name="文字方塊 112"/>
          <p:cNvSpPr txBox="1"/>
          <p:nvPr/>
        </p:nvSpPr>
        <p:spPr>
          <a:xfrm>
            <a:off x="179512" y="292494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5364088" y="2852936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" name="直線單箭頭接點 19"/>
          <p:cNvCxnSpPr/>
          <p:nvPr/>
        </p:nvCxnSpPr>
        <p:spPr bwMode="auto">
          <a:xfrm rot="5400000">
            <a:off x="5328084" y="3465004"/>
            <a:ext cx="504056" cy="144016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橢圓 13"/>
          <p:cNvSpPr/>
          <p:nvPr/>
        </p:nvSpPr>
        <p:spPr bwMode="auto">
          <a:xfrm>
            <a:off x="6156176" y="2492896"/>
            <a:ext cx="360040" cy="360040"/>
          </a:xfrm>
          <a:prstGeom prst="ellipse">
            <a:avLst/>
          </a:prstGeom>
          <a:noFill/>
          <a:ln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橢圓 14"/>
          <p:cNvSpPr/>
          <p:nvPr/>
        </p:nvSpPr>
        <p:spPr bwMode="auto">
          <a:xfrm>
            <a:off x="6876256" y="2132856"/>
            <a:ext cx="360040" cy="360040"/>
          </a:xfrm>
          <a:prstGeom prst="ellipse">
            <a:avLst/>
          </a:prstGeom>
          <a:noFill/>
          <a:ln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橢圓 15"/>
          <p:cNvSpPr/>
          <p:nvPr/>
        </p:nvSpPr>
        <p:spPr bwMode="auto">
          <a:xfrm>
            <a:off x="6156176" y="2924944"/>
            <a:ext cx="360040" cy="360040"/>
          </a:xfrm>
          <a:prstGeom prst="ellipse">
            <a:avLst/>
          </a:prstGeom>
          <a:noFill/>
          <a:ln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橢圓 16"/>
          <p:cNvSpPr/>
          <p:nvPr/>
        </p:nvSpPr>
        <p:spPr bwMode="auto">
          <a:xfrm>
            <a:off x="6948264" y="2564904"/>
            <a:ext cx="360040" cy="360040"/>
          </a:xfrm>
          <a:prstGeom prst="ellipse">
            <a:avLst/>
          </a:prstGeom>
          <a:noFill/>
          <a:ln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橢圓 17"/>
          <p:cNvSpPr/>
          <p:nvPr/>
        </p:nvSpPr>
        <p:spPr bwMode="auto">
          <a:xfrm>
            <a:off x="7596336" y="2132856"/>
            <a:ext cx="360040" cy="360040"/>
          </a:xfrm>
          <a:prstGeom prst="ellipse">
            <a:avLst/>
          </a:prstGeom>
          <a:noFill/>
          <a:ln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69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99" grpId="1" animBg="1"/>
      <p:bldP spid="108" grpId="0"/>
      <p:bldP spid="108" grpId="1"/>
      <p:bldP spid="19" grpId="0" animBg="1"/>
      <p:bldP spid="19" grpId="1" animBg="1"/>
      <p:bldP spid="14" grpId="0" animBg="1"/>
      <p:bldP spid="15" grpId="0" animBg="1"/>
      <p:bldP spid="16" grpId="0" animBg="1"/>
      <p:bldP spid="16" grpId="1" animBg="1"/>
      <p:bldP spid="16" grpId="2" animBg="1"/>
      <p:bldP spid="17" grpId="0" animBg="1"/>
      <p:bldP spid="17" grpId="1" animBg="1"/>
      <p:bldP spid="18" grpId="0" animBg="1"/>
      <p:bldP spid="1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The dynamic programming approach</a:t>
            </a:r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</p:nvPr>
        </p:nvGraphicFramePr>
        <p:xfrm>
          <a:off x="296856" y="1556792"/>
          <a:ext cx="8847144" cy="3332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7262"/>
                <a:gridCol w="737262"/>
                <a:gridCol w="737262"/>
                <a:gridCol w="737262"/>
                <a:gridCol w="737262"/>
                <a:gridCol w="737262"/>
                <a:gridCol w="737262"/>
                <a:gridCol w="737262"/>
                <a:gridCol w="737262"/>
                <a:gridCol w="737262"/>
                <a:gridCol w="737262"/>
                <a:gridCol w="737262"/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/>
                        <a:t>G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/>
                        <a:t>T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/>
                        <a:t>A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/>
                        <a:t>A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/>
                        <a:t>T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/>
                        <a:t>C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/>
                        <a:t>T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/>
                        <a:t>A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/>
                        <a:t>A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/>
                        <a:t>C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/>
                        <a:t>G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64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64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64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/>
                        <a:t>A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64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/>
                        <a:t>T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64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64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/>
                        <a:t>T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/>
                        <a:t>A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64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/>
                        <a:t>C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64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648"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/>
                        <a:t>A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64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643"/>
                    </a:solidFill>
                  </a:tcPr>
                </a:tc>
              </a:tr>
            </a:tbl>
          </a:graphicData>
        </a:graphic>
      </p:graphicFrame>
      <p:cxnSp>
        <p:nvCxnSpPr>
          <p:cNvPr id="16" name="直線單箭頭接點 15"/>
          <p:cNvCxnSpPr/>
          <p:nvPr/>
        </p:nvCxnSpPr>
        <p:spPr bwMode="auto">
          <a:xfrm rot="16200000" flipV="1">
            <a:off x="1907704" y="2348880"/>
            <a:ext cx="288032" cy="28803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 bwMode="auto">
          <a:xfrm rot="10800000">
            <a:off x="2555776" y="2492896"/>
            <a:ext cx="431254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 bwMode="auto">
          <a:xfrm rot="10800000">
            <a:off x="3275856" y="2492896"/>
            <a:ext cx="431254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 bwMode="auto">
          <a:xfrm rot="10800000">
            <a:off x="4067944" y="2492896"/>
            <a:ext cx="431254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 bwMode="auto">
          <a:xfrm rot="10800000">
            <a:off x="4788024" y="2492896"/>
            <a:ext cx="431254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 bwMode="auto">
          <a:xfrm rot="10800000">
            <a:off x="5508104" y="2492896"/>
            <a:ext cx="431254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 bwMode="auto">
          <a:xfrm rot="10800000">
            <a:off x="6228184" y="2492896"/>
            <a:ext cx="431254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 bwMode="auto">
          <a:xfrm rot="10800000">
            <a:off x="6948264" y="2492896"/>
            <a:ext cx="431254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/>
          <p:nvPr/>
        </p:nvCxnSpPr>
        <p:spPr bwMode="auto">
          <a:xfrm rot="10800000">
            <a:off x="7740352" y="2492896"/>
            <a:ext cx="431254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/>
          <p:nvPr/>
        </p:nvCxnSpPr>
        <p:spPr bwMode="auto">
          <a:xfrm rot="10800000">
            <a:off x="8460432" y="2492896"/>
            <a:ext cx="431254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 bwMode="auto">
          <a:xfrm rot="5400000" flipH="1" flipV="1">
            <a:off x="1908498" y="2852142"/>
            <a:ext cx="287238" cy="79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/>
          <p:nvPr/>
        </p:nvCxnSpPr>
        <p:spPr bwMode="auto">
          <a:xfrm rot="5400000" flipH="1" flipV="1">
            <a:off x="1908498" y="3212182"/>
            <a:ext cx="287238" cy="79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/>
          <p:nvPr/>
        </p:nvCxnSpPr>
        <p:spPr bwMode="auto">
          <a:xfrm rot="5400000" flipH="1" flipV="1">
            <a:off x="1908498" y="3572222"/>
            <a:ext cx="287238" cy="79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/>
          <p:nvPr/>
        </p:nvCxnSpPr>
        <p:spPr bwMode="auto">
          <a:xfrm rot="5400000" flipH="1" flipV="1">
            <a:off x="1908498" y="3932262"/>
            <a:ext cx="287238" cy="79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/>
          <p:nvPr/>
        </p:nvCxnSpPr>
        <p:spPr bwMode="auto">
          <a:xfrm rot="5400000" flipH="1" flipV="1">
            <a:off x="1908498" y="4364310"/>
            <a:ext cx="287238" cy="79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/>
          <p:nvPr/>
        </p:nvCxnSpPr>
        <p:spPr bwMode="auto">
          <a:xfrm rot="5400000" flipH="1" flipV="1">
            <a:off x="1908498" y="4724350"/>
            <a:ext cx="287238" cy="79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/>
          <p:nvPr/>
        </p:nvCxnSpPr>
        <p:spPr bwMode="auto">
          <a:xfrm rot="5400000" flipH="1" flipV="1">
            <a:off x="2628578" y="2852142"/>
            <a:ext cx="287238" cy="79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/>
          <p:nvPr/>
        </p:nvCxnSpPr>
        <p:spPr bwMode="auto">
          <a:xfrm rot="16200000" flipV="1">
            <a:off x="3347864" y="2708920"/>
            <a:ext cx="288032" cy="28803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/>
          <p:nvPr/>
        </p:nvCxnSpPr>
        <p:spPr bwMode="auto">
          <a:xfrm rot="16200000" flipV="1">
            <a:off x="4067944" y="2708920"/>
            <a:ext cx="288032" cy="28803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/>
          <p:nvPr/>
        </p:nvCxnSpPr>
        <p:spPr bwMode="auto">
          <a:xfrm rot="10800000">
            <a:off x="4788024" y="2852936"/>
            <a:ext cx="431254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直線單箭頭接點 40"/>
          <p:cNvCxnSpPr/>
          <p:nvPr/>
        </p:nvCxnSpPr>
        <p:spPr bwMode="auto">
          <a:xfrm rot="10800000">
            <a:off x="5508104" y="2852936"/>
            <a:ext cx="431254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直線單箭頭接點 41"/>
          <p:cNvCxnSpPr/>
          <p:nvPr/>
        </p:nvCxnSpPr>
        <p:spPr bwMode="auto">
          <a:xfrm rot="10800000">
            <a:off x="6228184" y="2852936"/>
            <a:ext cx="431254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直線單箭頭接點 42"/>
          <p:cNvCxnSpPr/>
          <p:nvPr/>
        </p:nvCxnSpPr>
        <p:spPr bwMode="auto">
          <a:xfrm rot="16200000" flipV="1">
            <a:off x="7020272" y="2708920"/>
            <a:ext cx="288032" cy="28803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直線單箭頭接點 43"/>
          <p:cNvCxnSpPr/>
          <p:nvPr/>
        </p:nvCxnSpPr>
        <p:spPr bwMode="auto">
          <a:xfrm rot="16200000" flipV="1">
            <a:off x="7740352" y="2708920"/>
            <a:ext cx="288032" cy="28803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直線單箭頭接點 44"/>
          <p:cNvCxnSpPr/>
          <p:nvPr/>
        </p:nvCxnSpPr>
        <p:spPr bwMode="auto">
          <a:xfrm rot="10800000">
            <a:off x="8460432" y="2852936"/>
            <a:ext cx="431254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/>
          <p:nvPr/>
        </p:nvCxnSpPr>
        <p:spPr bwMode="auto">
          <a:xfrm rot="16200000" flipV="1">
            <a:off x="2555776" y="3068960"/>
            <a:ext cx="288032" cy="28803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直線單箭頭接點 46"/>
          <p:cNvCxnSpPr/>
          <p:nvPr/>
        </p:nvCxnSpPr>
        <p:spPr bwMode="auto">
          <a:xfrm rot="10800000">
            <a:off x="3275856" y="3212976"/>
            <a:ext cx="431254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直線單箭頭接點 47"/>
          <p:cNvCxnSpPr/>
          <p:nvPr/>
        </p:nvCxnSpPr>
        <p:spPr bwMode="auto">
          <a:xfrm rot="10800000">
            <a:off x="4067944" y="3212976"/>
            <a:ext cx="431254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直線單箭頭接點 48"/>
          <p:cNvCxnSpPr/>
          <p:nvPr/>
        </p:nvCxnSpPr>
        <p:spPr bwMode="auto">
          <a:xfrm rot="16200000" flipV="1">
            <a:off x="4788024" y="3068960"/>
            <a:ext cx="288032" cy="28803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直線單箭頭接點 49"/>
          <p:cNvCxnSpPr/>
          <p:nvPr/>
        </p:nvCxnSpPr>
        <p:spPr bwMode="auto">
          <a:xfrm rot="10800000">
            <a:off x="5508104" y="3212976"/>
            <a:ext cx="431254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直線單箭頭接點 50"/>
          <p:cNvCxnSpPr/>
          <p:nvPr/>
        </p:nvCxnSpPr>
        <p:spPr bwMode="auto">
          <a:xfrm rot="16200000" flipV="1">
            <a:off x="6300192" y="3068960"/>
            <a:ext cx="288032" cy="28803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直線單箭頭接點 51"/>
          <p:cNvCxnSpPr/>
          <p:nvPr/>
        </p:nvCxnSpPr>
        <p:spPr bwMode="auto">
          <a:xfrm rot="10800000">
            <a:off x="6948264" y="3212976"/>
            <a:ext cx="431254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直線單箭頭接點 52"/>
          <p:cNvCxnSpPr/>
          <p:nvPr/>
        </p:nvCxnSpPr>
        <p:spPr bwMode="auto">
          <a:xfrm rot="10800000">
            <a:off x="7740352" y="3212976"/>
            <a:ext cx="431254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直線單箭頭接點 53"/>
          <p:cNvCxnSpPr/>
          <p:nvPr/>
        </p:nvCxnSpPr>
        <p:spPr bwMode="auto">
          <a:xfrm rot="10800000">
            <a:off x="8460432" y="3212976"/>
            <a:ext cx="431254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直線單箭頭接點 54"/>
          <p:cNvCxnSpPr/>
          <p:nvPr/>
        </p:nvCxnSpPr>
        <p:spPr bwMode="auto">
          <a:xfrm rot="16200000" flipV="1">
            <a:off x="2555776" y="3429000"/>
            <a:ext cx="288032" cy="28803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直線單箭頭接點 55"/>
          <p:cNvCxnSpPr/>
          <p:nvPr/>
        </p:nvCxnSpPr>
        <p:spPr bwMode="auto">
          <a:xfrm rot="10800000">
            <a:off x="3275856" y="3573016"/>
            <a:ext cx="431254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直線單箭頭接點 56"/>
          <p:cNvCxnSpPr/>
          <p:nvPr/>
        </p:nvCxnSpPr>
        <p:spPr bwMode="auto">
          <a:xfrm rot="10800000">
            <a:off x="4067944" y="3573016"/>
            <a:ext cx="431254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直線單箭頭接點 57"/>
          <p:cNvCxnSpPr/>
          <p:nvPr/>
        </p:nvCxnSpPr>
        <p:spPr bwMode="auto">
          <a:xfrm rot="16200000" flipV="1">
            <a:off x="4788024" y="3429000"/>
            <a:ext cx="288032" cy="28803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直線單箭頭接點 58"/>
          <p:cNvCxnSpPr/>
          <p:nvPr/>
        </p:nvCxnSpPr>
        <p:spPr bwMode="auto">
          <a:xfrm rot="10800000">
            <a:off x="5508104" y="3573016"/>
            <a:ext cx="431254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直線單箭頭接點 59"/>
          <p:cNvCxnSpPr/>
          <p:nvPr/>
        </p:nvCxnSpPr>
        <p:spPr bwMode="auto">
          <a:xfrm rot="16200000" flipV="1">
            <a:off x="6300192" y="3429000"/>
            <a:ext cx="288032" cy="28803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直線單箭頭接點 60"/>
          <p:cNvCxnSpPr/>
          <p:nvPr/>
        </p:nvCxnSpPr>
        <p:spPr bwMode="auto">
          <a:xfrm rot="10800000">
            <a:off x="6948264" y="3573016"/>
            <a:ext cx="431254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直線單箭頭接點 61"/>
          <p:cNvCxnSpPr/>
          <p:nvPr/>
        </p:nvCxnSpPr>
        <p:spPr bwMode="auto">
          <a:xfrm rot="10800000">
            <a:off x="7740352" y="3573016"/>
            <a:ext cx="431254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直線單箭頭接點 62"/>
          <p:cNvCxnSpPr/>
          <p:nvPr/>
        </p:nvCxnSpPr>
        <p:spPr bwMode="auto">
          <a:xfrm rot="10800000">
            <a:off x="8460432" y="3573016"/>
            <a:ext cx="431254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直線單箭頭接點 63"/>
          <p:cNvCxnSpPr/>
          <p:nvPr/>
        </p:nvCxnSpPr>
        <p:spPr bwMode="auto">
          <a:xfrm rot="5400000" flipH="1" flipV="1">
            <a:off x="2628578" y="3932262"/>
            <a:ext cx="287238" cy="79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直線單箭頭接點 64"/>
          <p:cNvCxnSpPr/>
          <p:nvPr/>
        </p:nvCxnSpPr>
        <p:spPr bwMode="auto">
          <a:xfrm rot="16200000" flipV="1">
            <a:off x="3347864" y="3789040"/>
            <a:ext cx="288032" cy="28803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直線單箭頭接點 65"/>
          <p:cNvCxnSpPr/>
          <p:nvPr/>
        </p:nvCxnSpPr>
        <p:spPr bwMode="auto">
          <a:xfrm rot="16200000" flipV="1">
            <a:off x="4067944" y="3789040"/>
            <a:ext cx="288032" cy="28803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直線單箭頭接點 66"/>
          <p:cNvCxnSpPr/>
          <p:nvPr/>
        </p:nvCxnSpPr>
        <p:spPr bwMode="auto">
          <a:xfrm rot="10800000">
            <a:off x="4788024" y="3933056"/>
            <a:ext cx="431254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直線單箭頭接點 67"/>
          <p:cNvCxnSpPr/>
          <p:nvPr/>
        </p:nvCxnSpPr>
        <p:spPr bwMode="auto">
          <a:xfrm rot="10800000">
            <a:off x="5508104" y="3933056"/>
            <a:ext cx="431254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直線單箭頭接點 69"/>
          <p:cNvCxnSpPr/>
          <p:nvPr/>
        </p:nvCxnSpPr>
        <p:spPr bwMode="auto">
          <a:xfrm rot="16200000" flipV="1">
            <a:off x="7020272" y="3789040"/>
            <a:ext cx="288032" cy="28803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直線單箭頭接點 70"/>
          <p:cNvCxnSpPr/>
          <p:nvPr/>
        </p:nvCxnSpPr>
        <p:spPr bwMode="auto">
          <a:xfrm rot="16200000" flipV="1">
            <a:off x="7740352" y="3789040"/>
            <a:ext cx="288032" cy="28803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直線單箭頭接點 71"/>
          <p:cNvCxnSpPr/>
          <p:nvPr/>
        </p:nvCxnSpPr>
        <p:spPr bwMode="auto">
          <a:xfrm rot="10800000">
            <a:off x="8460432" y="3933056"/>
            <a:ext cx="431254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直線單箭頭接點 72"/>
          <p:cNvCxnSpPr/>
          <p:nvPr/>
        </p:nvCxnSpPr>
        <p:spPr bwMode="auto">
          <a:xfrm rot="5400000" flipH="1" flipV="1">
            <a:off x="2628578" y="4364310"/>
            <a:ext cx="287238" cy="79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直線單箭頭接點 73"/>
          <p:cNvCxnSpPr/>
          <p:nvPr/>
        </p:nvCxnSpPr>
        <p:spPr bwMode="auto">
          <a:xfrm rot="5400000" flipH="1" flipV="1">
            <a:off x="3348658" y="4364310"/>
            <a:ext cx="287238" cy="79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直線單箭頭接點 74"/>
          <p:cNvCxnSpPr/>
          <p:nvPr/>
        </p:nvCxnSpPr>
        <p:spPr bwMode="auto">
          <a:xfrm rot="10800000">
            <a:off x="4067944" y="4365104"/>
            <a:ext cx="431254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直線單箭頭接點 75"/>
          <p:cNvCxnSpPr/>
          <p:nvPr/>
        </p:nvCxnSpPr>
        <p:spPr bwMode="auto">
          <a:xfrm rot="10800000">
            <a:off x="4788024" y="4365104"/>
            <a:ext cx="431254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直線單箭頭接點 76"/>
          <p:cNvCxnSpPr/>
          <p:nvPr/>
        </p:nvCxnSpPr>
        <p:spPr bwMode="auto">
          <a:xfrm rot="16200000" flipV="1">
            <a:off x="5580112" y="4221088"/>
            <a:ext cx="288032" cy="28803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直線單箭頭接點 77"/>
          <p:cNvCxnSpPr/>
          <p:nvPr/>
        </p:nvCxnSpPr>
        <p:spPr bwMode="auto">
          <a:xfrm rot="10800000">
            <a:off x="6228184" y="4365104"/>
            <a:ext cx="431254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直線單箭頭接點 78"/>
          <p:cNvCxnSpPr/>
          <p:nvPr/>
        </p:nvCxnSpPr>
        <p:spPr bwMode="auto">
          <a:xfrm rot="5400000" flipH="1" flipV="1">
            <a:off x="7093074" y="4364310"/>
            <a:ext cx="287238" cy="79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直線單箭頭接點 79"/>
          <p:cNvCxnSpPr/>
          <p:nvPr/>
        </p:nvCxnSpPr>
        <p:spPr bwMode="auto">
          <a:xfrm rot="10800000">
            <a:off x="7740352" y="4365104"/>
            <a:ext cx="431254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直線單箭頭接點 80"/>
          <p:cNvCxnSpPr/>
          <p:nvPr/>
        </p:nvCxnSpPr>
        <p:spPr bwMode="auto">
          <a:xfrm rot="16200000" flipV="1">
            <a:off x="8532440" y="4221088"/>
            <a:ext cx="288032" cy="28803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直線單箭頭接點 81"/>
          <p:cNvCxnSpPr/>
          <p:nvPr/>
        </p:nvCxnSpPr>
        <p:spPr bwMode="auto">
          <a:xfrm rot="5400000" flipH="1" flipV="1">
            <a:off x="2628578" y="4724350"/>
            <a:ext cx="287238" cy="79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直線單箭頭接點 82"/>
          <p:cNvCxnSpPr/>
          <p:nvPr/>
        </p:nvCxnSpPr>
        <p:spPr bwMode="auto">
          <a:xfrm rot="16200000" flipV="1">
            <a:off x="3347864" y="4581128"/>
            <a:ext cx="288032" cy="28803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直線單箭頭接點 83"/>
          <p:cNvCxnSpPr/>
          <p:nvPr/>
        </p:nvCxnSpPr>
        <p:spPr bwMode="auto">
          <a:xfrm rot="16200000" flipV="1">
            <a:off x="4067944" y="4581128"/>
            <a:ext cx="288032" cy="28803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直線單箭頭接點 84"/>
          <p:cNvCxnSpPr/>
          <p:nvPr/>
        </p:nvCxnSpPr>
        <p:spPr bwMode="auto">
          <a:xfrm rot="10800000">
            <a:off x="4788024" y="4725144"/>
            <a:ext cx="431254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6" name="直線單箭頭接點 85"/>
          <p:cNvCxnSpPr/>
          <p:nvPr/>
        </p:nvCxnSpPr>
        <p:spPr bwMode="auto">
          <a:xfrm rot="10800000">
            <a:off x="5508104" y="4725144"/>
            <a:ext cx="431254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直線單箭頭接點 86"/>
          <p:cNvCxnSpPr/>
          <p:nvPr/>
        </p:nvCxnSpPr>
        <p:spPr bwMode="auto">
          <a:xfrm rot="10800000">
            <a:off x="6228184" y="4725144"/>
            <a:ext cx="431254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8" name="直線單箭頭接點 87"/>
          <p:cNvCxnSpPr/>
          <p:nvPr/>
        </p:nvCxnSpPr>
        <p:spPr bwMode="auto">
          <a:xfrm rot="16200000" flipV="1">
            <a:off x="7020272" y="4581128"/>
            <a:ext cx="288032" cy="28803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直線單箭頭接點 88"/>
          <p:cNvCxnSpPr/>
          <p:nvPr/>
        </p:nvCxnSpPr>
        <p:spPr bwMode="auto">
          <a:xfrm rot="16200000" flipV="1">
            <a:off x="7812360" y="4581128"/>
            <a:ext cx="288032" cy="28803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直線單箭頭接點 92"/>
          <p:cNvCxnSpPr/>
          <p:nvPr/>
        </p:nvCxnSpPr>
        <p:spPr bwMode="auto">
          <a:xfrm rot="10800000">
            <a:off x="8460432" y="4725144"/>
            <a:ext cx="431254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1" name="文字方塊 90"/>
          <p:cNvSpPr txBox="1"/>
          <p:nvPr/>
        </p:nvSpPr>
        <p:spPr>
          <a:xfrm>
            <a:off x="395536" y="5157192"/>
            <a:ext cx="4616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Calibri" pitchFamily="34" charset="0"/>
                <a:cs typeface="Calibri" pitchFamily="34" charset="0"/>
              </a:rPr>
              <a:t>MLCS (in this case, “LCS”) = GATTAA</a:t>
            </a:r>
            <a:endParaRPr lang="zh-TW" altLang="en-US" sz="24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0" name="直線單箭頭接點 89"/>
          <p:cNvCxnSpPr/>
          <p:nvPr/>
        </p:nvCxnSpPr>
        <p:spPr bwMode="auto">
          <a:xfrm rot="5400000" flipH="1" flipV="1">
            <a:off x="6372994" y="3932262"/>
            <a:ext cx="287238" cy="79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35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Dominant point approach</a:t>
            </a:r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</p:nvPr>
        </p:nvGraphicFramePr>
        <p:xfrm>
          <a:off x="611560" y="1412776"/>
          <a:ext cx="7372620" cy="1854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7262"/>
                <a:gridCol w="737262"/>
                <a:gridCol w="737262"/>
                <a:gridCol w="737262"/>
                <a:gridCol w="737262"/>
                <a:gridCol w="737262"/>
                <a:gridCol w="737262"/>
                <a:gridCol w="737262"/>
                <a:gridCol w="737262"/>
                <a:gridCol w="737262"/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/>
                        <a:t>G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/>
                        <a:t>T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/>
                        <a:t>A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/>
                        <a:t>A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/>
                        <a:t>T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/>
                        <a:t>C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/>
                        <a:t>T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/>
                        <a:t>A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/>
                        <a:t>G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/>
                        <a:t>A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/>
                        <a:t>T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0" name="文字方塊 89"/>
          <p:cNvSpPr txBox="1"/>
          <p:nvPr/>
        </p:nvSpPr>
        <p:spPr>
          <a:xfrm>
            <a:off x="539552" y="3717032"/>
            <a:ext cx="698477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latin typeface="Calibri" pitchFamily="34" charset="0"/>
                <a:cs typeface="Calibri" pitchFamily="34" charset="0"/>
              </a:rPr>
              <a:t>Finding the dominant points:</a:t>
            </a:r>
          </a:p>
          <a:p>
            <a:r>
              <a:rPr lang="en-US" altLang="zh-TW" sz="2400" dirty="0" smtClean="0">
                <a:latin typeface="Calibri" pitchFamily="34" charset="0"/>
                <a:cs typeface="Calibri" pitchFamily="34" charset="0"/>
              </a:rPr>
              <a:t>(1) Initialization: D</a:t>
            </a:r>
            <a:r>
              <a:rPr lang="en-US" altLang="zh-TW" sz="2800" baseline="30000" dirty="0">
                <a:latin typeface="Calibri" pitchFamily="34" charset="0"/>
                <a:cs typeface="Calibri" pitchFamily="34" charset="0"/>
              </a:rPr>
              <a:t>0</a:t>
            </a:r>
            <a:r>
              <a:rPr lang="en-US" altLang="zh-TW" sz="2400" dirty="0" smtClean="0">
                <a:latin typeface="Calibri" pitchFamily="34" charset="0"/>
                <a:cs typeface="Calibri" pitchFamily="34" charset="0"/>
              </a:rPr>
              <a:t> = {[-1, -1]}</a:t>
            </a:r>
          </a:p>
          <a:p>
            <a:r>
              <a:rPr lang="en-US" altLang="zh-TW" sz="2400" dirty="0" smtClean="0">
                <a:latin typeface="Calibri" pitchFamily="34" charset="0"/>
                <a:cs typeface="Calibri" pitchFamily="34" charset="0"/>
              </a:rPr>
              <a:t>(2) For each point p in D</a:t>
            </a:r>
            <a:r>
              <a:rPr lang="en-US" altLang="zh-TW" sz="2800" baseline="30000" dirty="0" smtClean="0">
                <a:latin typeface="Calibri" pitchFamily="34" charset="0"/>
                <a:cs typeface="Calibri" pitchFamily="34" charset="0"/>
              </a:rPr>
              <a:t>0</a:t>
            </a:r>
            <a:r>
              <a:rPr lang="en-US" altLang="zh-TW" sz="2400" dirty="0" smtClean="0">
                <a:latin typeface="Calibri" pitchFamily="34" charset="0"/>
                <a:cs typeface="Calibri" pitchFamily="34" charset="0"/>
              </a:rPr>
              <a:t>, find A = </a:t>
            </a:r>
            <a:r>
              <a:rPr lang="en-US" altLang="zh-TW" sz="2400" dirty="0" smtClean="0">
                <a:latin typeface="Calibri" pitchFamily="34" charset="0"/>
                <a:cs typeface="Calibri" pitchFamily="34" charset="0"/>
                <a:sym typeface="Symbol"/>
              </a:rPr>
              <a:t>∪</a:t>
            </a:r>
            <a:r>
              <a:rPr lang="en-US" altLang="zh-TW" sz="2400" baseline="-25000" dirty="0" smtClean="0">
                <a:latin typeface="Calibri" pitchFamily="34" charset="0"/>
                <a:cs typeface="Calibri" pitchFamily="34" charset="0"/>
                <a:sym typeface="Symbol"/>
              </a:rPr>
              <a:t>p</a:t>
            </a:r>
            <a:r>
              <a:rPr lang="en-US" altLang="zh-TW" sz="2400" dirty="0" smtClean="0">
                <a:latin typeface="Calibri" pitchFamily="34" charset="0"/>
                <a:cs typeface="Calibri" pitchFamily="34" charset="0"/>
                <a:sym typeface="Symbol"/>
              </a:rPr>
              <a:t> </a:t>
            </a:r>
            <a:r>
              <a:rPr lang="en-US" altLang="zh-TW" sz="2400" dirty="0" smtClean="0">
                <a:latin typeface="Calibri" pitchFamily="34" charset="0"/>
                <a:cs typeface="Calibri" pitchFamily="34" charset="0"/>
              </a:rPr>
              <a:t>Par(p, </a:t>
            </a:r>
            <a:r>
              <a:rPr lang="en-US" altLang="zh-TW" sz="2400" dirty="0" smtClean="0">
                <a:latin typeface="Calibri" pitchFamily="34" charset="0"/>
                <a:cs typeface="Calibri" pitchFamily="34" charset="0"/>
                <a:sym typeface="Symbol"/>
              </a:rPr>
              <a:t>)</a:t>
            </a:r>
          </a:p>
          <a:p>
            <a:r>
              <a:rPr lang="en-US" altLang="zh-TW" sz="2400" dirty="0" smtClean="0">
                <a:latin typeface="Calibri" pitchFamily="34" charset="0"/>
                <a:cs typeface="Calibri" pitchFamily="34" charset="0"/>
                <a:sym typeface="Symbol"/>
              </a:rPr>
              <a:t>(3) </a:t>
            </a:r>
            <a:r>
              <a:rPr lang="en-US" altLang="zh-TW" sz="2400" dirty="0" smtClean="0">
                <a:latin typeface="Calibri" pitchFamily="34" charset="0"/>
                <a:cs typeface="Calibri" pitchFamily="34" charset="0"/>
              </a:rPr>
              <a:t>D</a:t>
            </a:r>
            <a:r>
              <a:rPr lang="en-US" altLang="zh-TW" sz="2800" baseline="30000" dirty="0">
                <a:latin typeface="Calibri" pitchFamily="34" charset="0"/>
                <a:cs typeface="Calibri" pitchFamily="34" charset="0"/>
              </a:rPr>
              <a:t>1</a:t>
            </a:r>
            <a:r>
              <a:rPr lang="en-US" altLang="zh-TW" sz="2400" dirty="0" smtClean="0">
                <a:latin typeface="Calibri" pitchFamily="34" charset="0"/>
                <a:cs typeface="Calibri" pitchFamily="34" charset="0"/>
              </a:rPr>
              <a:t> =</a:t>
            </a:r>
            <a:r>
              <a:rPr lang="en-US" altLang="zh-TW" sz="2400" dirty="0" smtClean="0">
                <a:latin typeface="Calibri" pitchFamily="34" charset="0"/>
                <a:cs typeface="Calibri" pitchFamily="34" charset="0"/>
                <a:sym typeface="Symbol"/>
              </a:rPr>
              <a:t> minima of A</a:t>
            </a:r>
          </a:p>
          <a:p>
            <a:r>
              <a:rPr lang="en-US" altLang="zh-TW" sz="2400" dirty="0" smtClean="0">
                <a:latin typeface="Calibri" pitchFamily="34" charset="0"/>
                <a:cs typeface="Calibri" pitchFamily="34" charset="0"/>
                <a:sym typeface="Symbol"/>
              </a:rPr>
              <a:t>(4) Repeat for </a:t>
            </a:r>
            <a:r>
              <a:rPr lang="en-US" altLang="zh-TW" sz="2400" dirty="0" smtClean="0">
                <a:latin typeface="Calibri" pitchFamily="34" charset="0"/>
                <a:cs typeface="Calibri" pitchFamily="34" charset="0"/>
              </a:rPr>
              <a:t>D</a:t>
            </a:r>
            <a:r>
              <a:rPr lang="en-US" altLang="zh-TW" sz="2800" baseline="30000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altLang="zh-TW" sz="2800" dirty="0" smtClean="0">
                <a:latin typeface="Calibri" pitchFamily="34" charset="0"/>
                <a:cs typeface="Calibri" pitchFamily="34" charset="0"/>
                <a:sym typeface="Symbol"/>
              </a:rPr>
              <a:t>,</a:t>
            </a:r>
            <a:r>
              <a:rPr lang="en-US" altLang="zh-TW" sz="2800" baseline="30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TW" sz="2400" dirty="0" smtClean="0">
                <a:latin typeface="Calibri" pitchFamily="34" charset="0"/>
                <a:cs typeface="Calibri" pitchFamily="34" charset="0"/>
              </a:rPr>
              <a:t>D</a:t>
            </a:r>
            <a:r>
              <a:rPr lang="en-US" altLang="zh-TW" sz="2800" baseline="30000" dirty="0">
                <a:latin typeface="Calibri" pitchFamily="34" charset="0"/>
                <a:cs typeface="Calibri" pitchFamily="34" charset="0"/>
              </a:rPr>
              <a:t>3</a:t>
            </a:r>
            <a:r>
              <a:rPr lang="en-US" altLang="zh-TW" sz="2400" dirty="0" smtClean="0">
                <a:latin typeface="Calibri" pitchFamily="34" charset="0"/>
                <a:cs typeface="Calibri" pitchFamily="34" charset="0"/>
                <a:sym typeface="Symbol"/>
              </a:rPr>
              <a:t>, etc.</a:t>
            </a:r>
            <a:endParaRPr lang="en-US" altLang="zh-TW" sz="2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9" name="橢圓 98"/>
          <p:cNvSpPr/>
          <p:nvPr/>
        </p:nvSpPr>
        <p:spPr bwMode="auto">
          <a:xfrm>
            <a:off x="1691680" y="1700808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9" name="文字方塊 108"/>
          <p:cNvSpPr txBox="1"/>
          <p:nvPr/>
        </p:nvSpPr>
        <p:spPr>
          <a:xfrm>
            <a:off x="2483768" y="980728"/>
            <a:ext cx="5570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0           1         2         3          4         5          6          7</a:t>
            </a:r>
            <a:endParaRPr lang="zh-TW" altLang="en-US" dirty="0"/>
          </a:p>
        </p:txBody>
      </p:sp>
      <p:sp>
        <p:nvSpPr>
          <p:cNvPr id="111" name="文字方塊 110"/>
          <p:cNvSpPr txBox="1"/>
          <p:nvPr/>
        </p:nvSpPr>
        <p:spPr>
          <a:xfrm>
            <a:off x="179512" y="22048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112" name="文字方塊 111"/>
          <p:cNvSpPr txBox="1"/>
          <p:nvPr/>
        </p:nvSpPr>
        <p:spPr>
          <a:xfrm>
            <a:off x="179512" y="256490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113" name="文字方塊 112"/>
          <p:cNvSpPr txBox="1"/>
          <p:nvPr/>
        </p:nvSpPr>
        <p:spPr>
          <a:xfrm>
            <a:off x="179512" y="292494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5364088" y="2852936"/>
            <a:ext cx="432048" cy="432048"/>
          </a:xfrm>
          <a:prstGeom prst="ellipse">
            <a:avLst/>
          </a:prstGeom>
          <a:noFill/>
          <a:ln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橢圓 13"/>
          <p:cNvSpPr/>
          <p:nvPr/>
        </p:nvSpPr>
        <p:spPr bwMode="auto">
          <a:xfrm>
            <a:off x="3995936" y="2492896"/>
            <a:ext cx="432048" cy="432048"/>
          </a:xfrm>
          <a:prstGeom prst="ellipse">
            <a:avLst/>
          </a:prstGeom>
          <a:noFill/>
          <a:ln>
            <a:solidFill>
              <a:srgbClr val="E95E09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橢圓 14"/>
          <p:cNvSpPr/>
          <p:nvPr/>
        </p:nvSpPr>
        <p:spPr bwMode="auto">
          <a:xfrm>
            <a:off x="2411760" y="2132856"/>
            <a:ext cx="432048" cy="432048"/>
          </a:xfrm>
          <a:prstGeom prst="ellipse">
            <a:avLst/>
          </a:prstGeom>
          <a:noFill/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橢圓 15"/>
          <p:cNvSpPr/>
          <p:nvPr/>
        </p:nvSpPr>
        <p:spPr bwMode="auto">
          <a:xfrm>
            <a:off x="3131840" y="2852936"/>
            <a:ext cx="432048" cy="432048"/>
          </a:xfrm>
          <a:prstGeom prst="ellipse">
            <a:avLst/>
          </a:prstGeom>
          <a:noFill/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橢圓 16"/>
          <p:cNvSpPr/>
          <p:nvPr/>
        </p:nvSpPr>
        <p:spPr bwMode="auto">
          <a:xfrm>
            <a:off x="3923928" y="2492896"/>
            <a:ext cx="432048" cy="432048"/>
          </a:xfrm>
          <a:prstGeom prst="ellipse">
            <a:avLst/>
          </a:prstGeom>
          <a:noFill/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橢圓 17"/>
          <p:cNvSpPr/>
          <p:nvPr/>
        </p:nvSpPr>
        <p:spPr bwMode="auto">
          <a:xfrm>
            <a:off x="3203848" y="2852936"/>
            <a:ext cx="432048" cy="432048"/>
          </a:xfrm>
          <a:prstGeom prst="ellipse">
            <a:avLst/>
          </a:prstGeom>
          <a:noFill/>
          <a:ln>
            <a:solidFill>
              <a:srgbClr val="E95E09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1547664" y="98072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-1</a:t>
            </a:r>
            <a:endParaRPr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179512" y="1772816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-1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137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9" grpId="0" animBg="1"/>
      <p:bldP spid="14" grpId="0" animBg="1"/>
      <p:bldP spid="15" grpId="0" animBg="1"/>
      <p:bldP spid="16" grpId="0" animBg="1"/>
      <p:bldP spid="16" grpId="1" animBg="1"/>
      <p:bldP spid="17" grpId="0" animBg="1"/>
      <p:bldP spid="17" grpId="1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Dominant point approach</a:t>
            </a:r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</p:nvPr>
        </p:nvGraphicFramePr>
        <p:xfrm>
          <a:off x="611560" y="1412776"/>
          <a:ext cx="7372620" cy="1854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7262"/>
                <a:gridCol w="737262"/>
                <a:gridCol w="737262"/>
                <a:gridCol w="737262"/>
                <a:gridCol w="737262"/>
                <a:gridCol w="737262"/>
                <a:gridCol w="737262"/>
                <a:gridCol w="737262"/>
                <a:gridCol w="737262"/>
                <a:gridCol w="737262"/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/>
                        <a:t>G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/>
                        <a:t>T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/>
                        <a:t>A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/>
                        <a:t>A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/>
                        <a:t>T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/>
                        <a:t>C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/>
                        <a:t>T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/>
                        <a:t>A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/>
                        <a:t>G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/>
                        <a:t>A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/>
                        <a:t>T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0" name="文字方塊 89"/>
          <p:cNvSpPr txBox="1"/>
          <p:nvPr/>
        </p:nvSpPr>
        <p:spPr>
          <a:xfrm>
            <a:off x="539552" y="4221088"/>
            <a:ext cx="691276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latin typeface="Calibri" pitchFamily="34" charset="0"/>
                <a:cs typeface="Calibri" pitchFamily="34" charset="0"/>
              </a:rPr>
              <a:t>Finding the MLCS path from the dominant points:</a:t>
            </a:r>
          </a:p>
          <a:p>
            <a:r>
              <a:rPr lang="en-US" altLang="zh-TW" sz="2400" dirty="0" smtClean="0">
                <a:latin typeface="Calibri" pitchFamily="34" charset="0"/>
                <a:cs typeface="Calibri" pitchFamily="34" charset="0"/>
              </a:rPr>
              <a:t>(1) Pick a point p in D</a:t>
            </a:r>
            <a:r>
              <a:rPr lang="en-US" altLang="zh-TW" sz="2800" baseline="30000" dirty="0" smtClean="0">
                <a:latin typeface="Calibri" pitchFamily="34" charset="0"/>
                <a:cs typeface="Calibri" pitchFamily="34" charset="0"/>
              </a:rPr>
              <a:t>3</a:t>
            </a:r>
            <a:endParaRPr lang="en-US" altLang="zh-TW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altLang="zh-TW" sz="2400" dirty="0" smtClean="0">
                <a:latin typeface="Calibri" pitchFamily="34" charset="0"/>
                <a:cs typeface="Calibri" pitchFamily="34" charset="0"/>
              </a:rPr>
              <a:t>(2) Pick a point q in </a:t>
            </a:r>
            <a:r>
              <a:rPr lang="en-US" altLang="zh-TW" sz="2000" dirty="0" smtClean="0">
                <a:latin typeface="Calibri" pitchFamily="34" charset="0"/>
                <a:cs typeface="Calibri" pitchFamily="34" charset="0"/>
              </a:rPr>
              <a:t>D</a:t>
            </a:r>
            <a:r>
              <a:rPr lang="en-US" altLang="zh-TW" sz="2400" baseline="30000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altLang="zh-TW" sz="2400" dirty="0" smtClean="0">
                <a:latin typeface="Calibri" pitchFamily="34" charset="0"/>
                <a:cs typeface="Calibri" pitchFamily="34" charset="0"/>
              </a:rPr>
              <a:t>,</a:t>
            </a:r>
            <a:r>
              <a:rPr lang="en-US" altLang="zh-TW" sz="2400" baseline="30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TW" sz="2400" dirty="0" smtClean="0">
                <a:latin typeface="Calibri" pitchFamily="34" charset="0"/>
                <a:cs typeface="Calibri" pitchFamily="34" charset="0"/>
              </a:rPr>
              <a:t>such that p is </a:t>
            </a:r>
            <a:r>
              <a:rPr lang="en-US" altLang="zh-TW" sz="2400" dirty="0" err="1" smtClean="0">
                <a:latin typeface="Calibri" pitchFamily="34" charset="0"/>
                <a:cs typeface="Calibri" pitchFamily="34" charset="0"/>
              </a:rPr>
              <a:t>q’s</a:t>
            </a:r>
            <a:r>
              <a:rPr lang="en-US" altLang="zh-TW" sz="2400" dirty="0" smtClean="0">
                <a:latin typeface="Calibri" pitchFamily="34" charset="0"/>
                <a:cs typeface="Calibri" pitchFamily="34" charset="0"/>
              </a:rPr>
              <a:t> parent</a:t>
            </a:r>
            <a:endParaRPr lang="en-US" altLang="zh-TW" sz="2400" dirty="0" smtClean="0">
              <a:latin typeface="Calibri" pitchFamily="34" charset="0"/>
              <a:cs typeface="Calibri" pitchFamily="34" charset="0"/>
              <a:sym typeface="Symbol"/>
            </a:endParaRPr>
          </a:p>
          <a:p>
            <a:r>
              <a:rPr lang="en-US" altLang="zh-TW" sz="2400" dirty="0" smtClean="0">
                <a:latin typeface="Calibri" pitchFamily="34" charset="0"/>
                <a:cs typeface="Calibri" pitchFamily="34" charset="0"/>
                <a:sym typeface="Symbol"/>
              </a:rPr>
              <a:t>(3) Continue until we reach </a:t>
            </a:r>
            <a:r>
              <a:rPr lang="en-US" altLang="zh-TW" sz="2400" dirty="0" smtClean="0">
                <a:latin typeface="Calibri" pitchFamily="34" charset="0"/>
                <a:cs typeface="Calibri" pitchFamily="34" charset="0"/>
              </a:rPr>
              <a:t>D</a:t>
            </a:r>
            <a:r>
              <a:rPr lang="en-US" altLang="zh-TW" sz="2800" baseline="30000" dirty="0">
                <a:latin typeface="Calibri" pitchFamily="34" charset="0"/>
                <a:cs typeface="Calibri" pitchFamily="34" charset="0"/>
              </a:rPr>
              <a:t>0</a:t>
            </a:r>
            <a:endParaRPr lang="en-US" altLang="zh-TW" sz="2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9" name="橢圓 98"/>
          <p:cNvSpPr/>
          <p:nvPr/>
        </p:nvSpPr>
        <p:spPr bwMode="auto">
          <a:xfrm>
            <a:off x="1691680" y="1700808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9" name="文字方塊 108"/>
          <p:cNvSpPr txBox="1"/>
          <p:nvPr/>
        </p:nvSpPr>
        <p:spPr>
          <a:xfrm>
            <a:off x="2483768" y="980728"/>
            <a:ext cx="5570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0           1         2         3          4         5          6          7</a:t>
            </a:r>
            <a:endParaRPr lang="zh-TW" altLang="en-US" dirty="0"/>
          </a:p>
        </p:txBody>
      </p:sp>
      <p:sp>
        <p:nvSpPr>
          <p:cNvPr id="111" name="文字方塊 110"/>
          <p:cNvSpPr txBox="1"/>
          <p:nvPr/>
        </p:nvSpPr>
        <p:spPr>
          <a:xfrm>
            <a:off x="179512" y="22048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112" name="文字方塊 111"/>
          <p:cNvSpPr txBox="1"/>
          <p:nvPr/>
        </p:nvSpPr>
        <p:spPr>
          <a:xfrm>
            <a:off x="179512" y="256490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113" name="文字方塊 112"/>
          <p:cNvSpPr txBox="1"/>
          <p:nvPr/>
        </p:nvSpPr>
        <p:spPr>
          <a:xfrm>
            <a:off x="179512" y="292494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5364088" y="2852936"/>
            <a:ext cx="432048" cy="432048"/>
          </a:xfrm>
          <a:prstGeom prst="ellipse">
            <a:avLst/>
          </a:prstGeom>
          <a:noFill/>
          <a:ln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橢圓 13"/>
          <p:cNvSpPr/>
          <p:nvPr/>
        </p:nvSpPr>
        <p:spPr bwMode="auto">
          <a:xfrm>
            <a:off x="3851920" y="2492896"/>
            <a:ext cx="432048" cy="432048"/>
          </a:xfrm>
          <a:prstGeom prst="ellipse">
            <a:avLst/>
          </a:prstGeom>
          <a:noFill/>
          <a:ln>
            <a:solidFill>
              <a:srgbClr val="E95E09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橢圓 14"/>
          <p:cNvSpPr/>
          <p:nvPr/>
        </p:nvSpPr>
        <p:spPr bwMode="auto">
          <a:xfrm>
            <a:off x="2411760" y="2132856"/>
            <a:ext cx="432048" cy="432048"/>
          </a:xfrm>
          <a:prstGeom prst="ellipse">
            <a:avLst/>
          </a:prstGeom>
          <a:noFill/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橢圓 17"/>
          <p:cNvSpPr/>
          <p:nvPr/>
        </p:nvSpPr>
        <p:spPr bwMode="auto">
          <a:xfrm>
            <a:off x="3203848" y="2852936"/>
            <a:ext cx="432048" cy="432048"/>
          </a:xfrm>
          <a:prstGeom prst="ellipse">
            <a:avLst/>
          </a:prstGeom>
          <a:noFill/>
          <a:ln>
            <a:solidFill>
              <a:srgbClr val="E95E09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3203848" y="3501008"/>
            <a:ext cx="2088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 MLCS = GAT</a:t>
            </a:r>
            <a:endParaRPr lang="zh-TW" altLang="en-US" sz="2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55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9" grpId="0" animBg="1"/>
      <p:bldP spid="14" grpId="0" animBg="1"/>
      <p:bldP spid="15" grpId="0" animBg="1"/>
      <p:bldP spid="18" grpId="0" animBg="1"/>
      <p:bldP spid="18" grpId="1" animBg="1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Implementation of the dominant point approach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7436" y="1196752"/>
            <a:ext cx="8846564" cy="5262596"/>
          </a:xfrm>
        </p:spPr>
        <p:txBody>
          <a:bodyPr/>
          <a:lstStyle/>
          <a:p>
            <a:r>
              <a:rPr lang="en-US" altLang="zh-TW" b="1" dirty="0" smtClean="0">
                <a:solidFill>
                  <a:srgbClr val="0070C0"/>
                </a:solidFill>
              </a:rPr>
              <a:t>Algorithm A</a:t>
            </a:r>
            <a:r>
              <a:rPr lang="en-US" altLang="zh-TW" dirty="0" smtClean="0"/>
              <a:t>, by K. Hakata and H. Imai</a:t>
            </a:r>
          </a:p>
          <a:p>
            <a:r>
              <a:rPr lang="en-US" altLang="zh-TW" dirty="0" smtClean="0"/>
              <a:t>Designed specifically for </a:t>
            </a:r>
            <a:r>
              <a:rPr lang="en-US" altLang="zh-TW" b="1" dirty="0" smtClean="0">
                <a:solidFill>
                  <a:srgbClr val="0070C0"/>
                </a:solidFill>
              </a:rPr>
              <a:t>3 sequences</a:t>
            </a:r>
          </a:p>
          <a:p>
            <a:r>
              <a:rPr lang="en-US" altLang="zh-TW" dirty="0" smtClean="0"/>
              <a:t>Strategy: </a:t>
            </a:r>
          </a:p>
          <a:p>
            <a:pPr>
              <a:buNone/>
            </a:pPr>
            <a:r>
              <a:rPr lang="en-US" altLang="zh-TW" dirty="0" smtClean="0"/>
              <a:t>    (1) compute minima of each </a:t>
            </a:r>
            <a:r>
              <a:rPr lang="en-US" altLang="zh-TW" dirty="0" err="1" smtClean="0"/>
              <a:t>D</a:t>
            </a:r>
            <a:r>
              <a:rPr lang="en-US" altLang="zh-TW" sz="3200" baseline="30000" dirty="0" err="1" smtClean="0"/>
              <a:t>k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s</a:t>
            </a:r>
            <a:r>
              <a:rPr lang="en-US" altLang="zh-TW" baseline="-25000" dirty="0" err="1" smtClean="0"/>
              <a:t>i</a:t>
            </a:r>
            <a:r>
              <a:rPr lang="en-US" altLang="zh-TW" dirty="0" smtClean="0"/>
              <a:t>)</a:t>
            </a:r>
          </a:p>
          <a:p>
            <a:pPr>
              <a:buNone/>
            </a:pPr>
            <a:r>
              <a:rPr lang="en-US" altLang="zh-TW" dirty="0" smtClean="0"/>
              <a:t>    (2) reduce the 3D minima problem into a </a:t>
            </a:r>
          </a:p>
          <a:p>
            <a:pPr>
              <a:buNone/>
            </a:pPr>
            <a:r>
              <a:rPr lang="en-US" altLang="zh-TW" dirty="0" smtClean="0"/>
              <a:t>          2D minima problem</a:t>
            </a:r>
          </a:p>
          <a:p>
            <a:r>
              <a:rPr lang="en-US" altLang="zh-TW" dirty="0" smtClean="0"/>
              <a:t>Time complexity = O(ns + Ds logs)</a:t>
            </a:r>
          </a:p>
          <a:p>
            <a:pPr>
              <a:buNone/>
            </a:pPr>
            <a:r>
              <a:rPr lang="en-US" altLang="zh-TW" dirty="0" smtClean="0"/>
              <a:t>    Space complexity = O(ns + D)</a:t>
            </a:r>
          </a:p>
          <a:p>
            <a:pPr>
              <a:buNone/>
            </a:pPr>
            <a:r>
              <a:rPr lang="en-US" altLang="zh-TW" dirty="0" smtClean="0"/>
              <a:t>    </a:t>
            </a:r>
            <a:r>
              <a:rPr lang="en-US" altLang="zh-TW" sz="2400" dirty="0" smtClean="0"/>
              <a:t>n = string length;  s = # of different symbols;</a:t>
            </a:r>
          </a:p>
          <a:p>
            <a:pPr>
              <a:buNone/>
            </a:pPr>
            <a:r>
              <a:rPr lang="en-US" altLang="zh-TW" sz="2400" dirty="0" smtClean="0"/>
              <a:t>     D = # of dominant matches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5630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446088" y="946150"/>
            <a:ext cx="8251825" cy="211772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Background knowledge</a:t>
            </a:r>
            <a:br>
              <a:rPr lang="en-US" altLang="zh-TW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</a:br>
            <a:r>
              <a:rPr lang="en-US" altLang="zh-TW" sz="360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-Parallel MLCS Methods</a:t>
            </a:r>
            <a:endParaRPr lang="zh-TW" altLang="en-US" sz="3600" smtClean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0"/>
          </p:nvPr>
        </p:nvSpPr>
        <p:spPr>
          <a:xfrm>
            <a:off x="2590800" y="3524250"/>
            <a:ext cx="3960813" cy="568325"/>
          </a:xfrm>
        </p:spPr>
        <p:txBody>
          <a:bodyPr/>
          <a:lstStyle/>
          <a:p>
            <a:pPr>
              <a:defRPr/>
            </a:pPr>
            <a:r>
              <a:rPr/>
              <a:t>周緯志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80963"/>
            <a:ext cx="8607425" cy="901700"/>
          </a:xfrm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Outline</a:t>
            </a:r>
            <a:endParaRPr lang="zh-TW" altLang="en-US" smtClean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p:sp>
        <p:nvSpPr>
          <p:cNvPr id="67586" name="內容版面配置區 2"/>
          <p:cNvSpPr>
            <a:spLocks noGrp="1"/>
          </p:cNvSpPr>
          <p:nvPr>
            <p:ph idx="1"/>
          </p:nvPr>
        </p:nvSpPr>
        <p:spPr bwMode="auto">
          <a:xfrm>
            <a:off x="142875" y="1092200"/>
            <a:ext cx="8847138" cy="5262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>
                <a:ea typeface="新細明體" charset="-120"/>
              </a:rPr>
              <a:t>Introduction</a:t>
            </a:r>
          </a:p>
          <a:p>
            <a:r>
              <a:rPr lang="en-US" altLang="zh-TW" dirty="0" smtClean="0">
                <a:ea typeface="新細明體" charset="-120"/>
              </a:rPr>
              <a:t>Background knowledge</a:t>
            </a:r>
          </a:p>
          <a:p>
            <a:r>
              <a:rPr lang="en-US" altLang="zh-TW" dirty="0" smtClean="0">
                <a:ea typeface="新細明體" charset="-120"/>
              </a:rPr>
              <a:t>Quick-DP</a:t>
            </a:r>
          </a:p>
          <a:p>
            <a:pPr lvl="1"/>
            <a:r>
              <a:rPr lang="en-US" altLang="zh-TW" dirty="0" smtClean="0">
                <a:ea typeface="新細明體" charset="-120"/>
              </a:rPr>
              <a:t>Algorithm</a:t>
            </a:r>
          </a:p>
          <a:p>
            <a:pPr lvl="1"/>
            <a:r>
              <a:rPr lang="en-US" altLang="zh-TW" dirty="0" smtClean="0">
                <a:ea typeface="新細明體" charset="-120"/>
              </a:rPr>
              <a:t>Complexity analysis</a:t>
            </a:r>
          </a:p>
          <a:p>
            <a:pPr lvl="1"/>
            <a:r>
              <a:rPr lang="en-US" altLang="zh-TW" dirty="0" smtClean="0">
                <a:ea typeface="新細明體" charset="-120"/>
              </a:rPr>
              <a:t>Experiments</a:t>
            </a:r>
          </a:p>
          <a:p>
            <a:r>
              <a:rPr lang="en-US" altLang="zh-TW" dirty="0" smtClean="0">
                <a:ea typeface="新細明體" charset="-120"/>
              </a:rPr>
              <a:t>Quick-DPPAR</a:t>
            </a:r>
          </a:p>
          <a:p>
            <a:pPr lvl="1"/>
            <a:r>
              <a:rPr lang="en-US" altLang="zh-TW" dirty="0" smtClean="0">
                <a:ea typeface="新細明體" charset="-120"/>
              </a:rPr>
              <a:t>Parallel algorithm</a:t>
            </a:r>
          </a:p>
          <a:p>
            <a:pPr lvl="1"/>
            <a:r>
              <a:rPr lang="en-US" altLang="zh-TW" dirty="0" smtClean="0">
                <a:ea typeface="新細明體" charset="-120"/>
              </a:rPr>
              <a:t>Time complexity analysis</a:t>
            </a:r>
          </a:p>
          <a:p>
            <a:pPr lvl="1"/>
            <a:r>
              <a:rPr lang="en-US" altLang="zh-TW" dirty="0" smtClean="0">
                <a:ea typeface="新細明體" charset="-120"/>
              </a:rPr>
              <a:t>Experiments</a:t>
            </a:r>
          </a:p>
          <a:p>
            <a:r>
              <a:rPr lang="en-US" altLang="zh-TW" dirty="0" smtClean="0">
                <a:ea typeface="新細明體" charset="-120"/>
              </a:rPr>
              <a:t>Conclusion</a:t>
            </a:r>
            <a:endParaRPr lang="zh-TW" altLang="en-US" dirty="0" smtClean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80963"/>
            <a:ext cx="8607425" cy="901700"/>
          </a:xfrm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Existing Parallel LCS/MLCS methods</a:t>
            </a:r>
            <a:endParaRPr lang="zh-TW" altLang="en-US" smtClean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p:sp>
        <p:nvSpPr>
          <p:cNvPr id="27650" name="內容版面配置區 2"/>
          <p:cNvSpPr>
            <a:spLocks noGrp="1"/>
          </p:cNvSpPr>
          <p:nvPr>
            <p:ph idx="1"/>
          </p:nvPr>
        </p:nvSpPr>
        <p:spPr bwMode="auto">
          <a:xfrm>
            <a:off x="142875" y="1092200"/>
            <a:ext cx="8847138" cy="5262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>
              <a:ea typeface="新細明體" charset="-120"/>
            </a:endParaRPr>
          </a:p>
        </p:txBody>
      </p:sp>
      <p:graphicFrame>
        <p:nvGraphicFramePr>
          <p:cNvPr id="5" name="內容版面配置區 3"/>
          <p:cNvGraphicFramePr>
            <a:graphicFrameLocks/>
          </p:cNvGraphicFramePr>
          <p:nvPr/>
        </p:nvGraphicFramePr>
        <p:xfrm>
          <a:off x="179388" y="1196975"/>
          <a:ext cx="8784976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536"/>
                <a:gridCol w="2232248"/>
                <a:gridCol w="1728192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/>
                        <a:t>m, n are lengths of two </a:t>
                      </a:r>
                      <a:r>
                        <a:rPr lang="en-US" altLang="zh-TW" sz="1600" baseline="0" dirty="0" smtClean="0"/>
                        <a:t>input string and </a:t>
                      </a:r>
                      <a:r>
                        <a:rPr lang="en-US" altLang="zh-TW" sz="1600" baseline="0" dirty="0" err="1" smtClean="0"/>
                        <a:t>m</a:t>
                      </a:r>
                      <a:r>
                        <a:rPr lang="en-US" altLang="zh-TW" sz="1600" baseline="0" dirty="0" err="1" smtClean="0">
                          <a:latin typeface="微軟正黑體"/>
                          <a:ea typeface="微軟正黑體"/>
                        </a:rPr>
                        <a:t>≦</a:t>
                      </a:r>
                      <a:r>
                        <a:rPr lang="en-US" altLang="zh-TW" sz="1600" baseline="0" dirty="0" err="1" smtClean="0">
                          <a:latin typeface="+mn-lt"/>
                          <a:ea typeface="+mn-ea"/>
                        </a:rPr>
                        <a:t>n</a:t>
                      </a:r>
                      <a:endParaRPr lang="en-US" altLang="zh-TW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Time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Processor</a:t>
                      </a:r>
                      <a:endParaRPr lang="zh-TW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1" baseline="0" dirty="0" smtClean="0"/>
                        <a:t>(LARPBS)(Optical bus)</a:t>
                      </a:r>
                      <a:endParaRPr lang="en-US" altLang="zh-TW" sz="1800" b="1" dirty="0" smtClean="0"/>
                    </a:p>
                    <a:p>
                      <a:r>
                        <a:rPr lang="en-US" altLang="zh-TW" sz="1600" dirty="0" smtClean="0"/>
                        <a:t>[49] X. </a:t>
                      </a:r>
                      <a:r>
                        <a:rPr lang="en-US" altLang="zh-TW" sz="1600" dirty="0" err="1" smtClean="0"/>
                        <a:t>Xu</a:t>
                      </a:r>
                      <a:r>
                        <a:rPr lang="en-US" altLang="zh-TW" sz="1600" dirty="0" smtClean="0"/>
                        <a:t>,</a:t>
                      </a:r>
                      <a:r>
                        <a:rPr lang="en-US" altLang="zh-TW" sz="1600" baseline="0" dirty="0" smtClean="0"/>
                        <a:t> L. Chen, Y. Pan, and P. He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O(</a:t>
                      </a:r>
                      <a:r>
                        <a:rPr lang="en-US" altLang="zh-TW" sz="1600" dirty="0" err="1" smtClean="0"/>
                        <a:t>mn</a:t>
                      </a:r>
                      <a:r>
                        <a:rPr lang="en-US" altLang="zh-TW" sz="1600" dirty="0" smtClean="0"/>
                        <a:t>/p)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p,</a:t>
                      </a:r>
                      <a:r>
                        <a:rPr lang="en-US" altLang="zh-TW" sz="1600" baseline="0" dirty="0" smtClean="0"/>
                        <a:t>1</a:t>
                      </a:r>
                      <a:r>
                        <a:rPr lang="en-US" altLang="zh-TW" sz="1600" baseline="0" dirty="0" smtClean="0">
                          <a:latin typeface="微軟正黑體"/>
                          <a:ea typeface="微軟正黑體"/>
                        </a:rPr>
                        <a:t>≦</a:t>
                      </a:r>
                      <a:r>
                        <a:rPr lang="en-US" altLang="zh-TW" sz="1600" baseline="0" dirty="0" smtClean="0"/>
                        <a:t>p</a:t>
                      </a:r>
                      <a:r>
                        <a:rPr lang="en-US" altLang="zh-TW" sz="1600" baseline="0" dirty="0" smtClean="0">
                          <a:latin typeface="微軟正黑體"/>
                          <a:ea typeface="微軟正黑體"/>
                        </a:rPr>
                        <a:t>≦</a:t>
                      </a:r>
                      <a:r>
                        <a:rPr lang="en-US" altLang="zh-TW" sz="1600" baseline="0" dirty="0" smtClean="0"/>
                        <a:t>max(</a:t>
                      </a:r>
                      <a:r>
                        <a:rPr lang="en-US" altLang="zh-TW" sz="1600" baseline="0" dirty="0" err="1" smtClean="0"/>
                        <a:t>m,n</a:t>
                      </a:r>
                      <a:r>
                        <a:rPr lang="en-US" altLang="zh-TW" sz="1600" baseline="0" dirty="0" smtClean="0"/>
                        <a:t>)</a:t>
                      </a:r>
                      <a:endParaRPr lang="zh-TW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 smtClean="0"/>
                        <a:t>CREW-PRAM model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/>
                        <a:t>[1]</a:t>
                      </a:r>
                      <a:r>
                        <a:rPr lang="en-US" altLang="zh-TW" sz="1600" baseline="0" dirty="0" smtClean="0"/>
                        <a:t> A. </a:t>
                      </a:r>
                      <a:r>
                        <a:rPr lang="en-US" altLang="zh-TW" sz="1600" baseline="0" dirty="0" err="1" smtClean="0"/>
                        <a:t>Apostolico</a:t>
                      </a:r>
                      <a:r>
                        <a:rPr lang="en-US" altLang="zh-TW" sz="1600" baseline="0" dirty="0" smtClean="0"/>
                        <a:t>, M. </a:t>
                      </a:r>
                      <a:r>
                        <a:rPr lang="en-US" altLang="zh-TW" sz="1600" baseline="0" dirty="0" err="1" smtClean="0"/>
                        <a:t>Atallah</a:t>
                      </a:r>
                      <a:r>
                        <a:rPr lang="en-US" altLang="zh-TW" sz="1600" baseline="0" dirty="0" smtClean="0"/>
                        <a:t>, L. </a:t>
                      </a:r>
                      <a:r>
                        <a:rPr lang="en-US" altLang="zh-TW" sz="1600" baseline="0" dirty="0" err="1" smtClean="0"/>
                        <a:t>Larmore</a:t>
                      </a:r>
                      <a:r>
                        <a:rPr lang="en-US" altLang="zh-TW" sz="1600" baseline="0" dirty="0" smtClean="0"/>
                        <a:t>, and </a:t>
                      </a:r>
                      <a:r>
                        <a:rPr lang="en-US" altLang="zh-TW" sz="1600" baseline="0" dirty="0" err="1" smtClean="0"/>
                        <a:t>Mcfaddin</a:t>
                      </a:r>
                      <a:endParaRPr lang="en-US" altLang="zh-TW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/>
                        <a:t>O(log m log n)</a:t>
                      </a:r>
                      <a:endParaRPr lang="zh-TW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O(</a:t>
                      </a:r>
                      <a:r>
                        <a:rPr lang="en-US" altLang="zh-TW" sz="1600" dirty="0" err="1" smtClean="0"/>
                        <a:t>mn</a:t>
                      </a:r>
                      <a:r>
                        <a:rPr lang="en-US" altLang="zh-TW" sz="1600" dirty="0" smtClean="0"/>
                        <a:t>/ log m)</a:t>
                      </a:r>
                      <a:endParaRPr lang="zh-TW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/>
                        <a:t>[33] M. Lu and H. Lin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O(log</a:t>
                      </a:r>
                      <a:r>
                        <a:rPr lang="en-US" altLang="zh-TW" sz="1600" baseline="30000" dirty="0" smtClean="0"/>
                        <a:t>2 </a:t>
                      </a:r>
                      <a:r>
                        <a:rPr lang="en-US" altLang="zh-TW" sz="1600" dirty="0" smtClean="0"/>
                        <a:t>m + log n)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err="1" smtClean="0"/>
                        <a:t>mn</a:t>
                      </a:r>
                      <a:r>
                        <a:rPr lang="en-US" altLang="zh-TW" sz="1600" dirty="0" smtClean="0"/>
                        <a:t>/ log m</a:t>
                      </a:r>
                      <a:endParaRPr lang="zh-TW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/>
                        <a:t>(p.s.</a:t>
                      </a:r>
                      <a:r>
                        <a:rPr lang="en-US" altLang="zh-TW" sz="1600" baseline="0" dirty="0" smtClean="0"/>
                        <a:t> when log</a:t>
                      </a:r>
                      <a:r>
                        <a:rPr lang="en-US" altLang="zh-TW" sz="1600" baseline="30000" dirty="0" smtClean="0"/>
                        <a:t>2</a:t>
                      </a:r>
                      <a:r>
                        <a:rPr lang="en-US" altLang="zh-TW" sz="1600" baseline="0" dirty="0" smtClean="0"/>
                        <a:t> m log log m </a:t>
                      </a:r>
                      <a:r>
                        <a:rPr lang="en-US" altLang="zh-TW" sz="1600" baseline="0" dirty="0" smtClean="0">
                          <a:latin typeface="微軟正黑體"/>
                          <a:ea typeface="微軟正黑體"/>
                        </a:rPr>
                        <a:t>≦</a:t>
                      </a:r>
                      <a:r>
                        <a:rPr lang="en-US" altLang="zh-TW" sz="1600" baseline="0" dirty="0" smtClean="0"/>
                        <a:t> log n)</a:t>
                      </a:r>
                      <a:endParaRPr lang="en-US" altLang="zh-TW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/>
                        <a:t>O(log</a:t>
                      </a:r>
                      <a:r>
                        <a:rPr lang="en-US" altLang="zh-TW" sz="1600" baseline="0" dirty="0" smtClean="0"/>
                        <a:t> n)</a:t>
                      </a:r>
                      <a:endParaRPr lang="zh-TW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err="1" smtClean="0"/>
                        <a:t>mn</a:t>
                      </a:r>
                      <a:r>
                        <a:rPr lang="en-US" altLang="zh-TW" sz="1600" dirty="0" smtClean="0"/>
                        <a:t>/ log n</a:t>
                      </a:r>
                      <a:endParaRPr lang="zh-TW" alt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/>
                        <a:t>[4] K.N. </a:t>
                      </a:r>
                      <a:r>
                        <a:rPr lang="en-US" altLang="zh-TW" sz="1600" dirty="0" err="1" smtClean="0"/>
                        <a:t>Babu</a:t>
                      </a:r>
                      <a:r>
                        <a:rPr lang="en-US" altLang="zh-TW" sz="1600" dirty="0" smtClean="0"/>
                        <a:t> and S. </a:t>
                      </a:r>
                      <a:r>
                        <a:rPr lang="en-US" altLang="zh-TW" sz="1600" dirty="0" err="1" smtClean="0"/>
                        <a:t>Saxena</a:t>
                      </a:r>
                      <a:endParaRPr lang="en-US" altLang="zh-TW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O(log m)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err="1" smtClean="0"/>
                        <a:t>mn</a:t>
                      </a:r>
                      <a:endParaRPr lang="zh-TW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O(log</a:t>
                      </a:r>
                      <a:r>
                        <a:rPr lang="en-US" altLang="zh-TW" sz="1600" baseline="30000" dirty="0" smtClean="0"/>
                        <a:t>2</a:t>
                      </a:r>
                      <a:r>
                        <a:rPr lang="en-US" altLang="zh-TW" sz="1600" dirty="0" smtClean="0"/>
                        <a:t>n)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err="1" smtClean="0"/>
                        <a:t>mn</a:t>
                      </a:r>
                      <a:endParaRPr lang="zh-TW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/>
                        <a:t>[34] G. Luce and J.F.</a:t>
                      </a:r>
                      <a:r>
                        <a:rPr lang="en-US" altLang="zh-TW" sz="1600" baseline="0" dirty="0" smtClean="0"/>
                        <a:t> </a:t>
                      </a:r>
                      <a:r>
                        <a:rPr lang="en-US" altLang="zh-TW" sz="1600" baseline="0" dirty="0" err="1" smtClean="0"/>
                        <a:t>Myoupo</a:t>
                      </a:r>
                      <a:endParaRPr lang="en-US" altLang="zh-TW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baseline="0" dirty="0" smtClean="0"/>
                        <a:t>n + 3m + p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m(m+1)/2</a:t>
                      </a:r>
                      <a:r>
                        <a:rPr lang="en-US" altLang="zh-TW" sz="1600" baseline="0" dirty="0" smtClean="0"/>
                        <a:t> cells</a:t>
                      </a:r>
                      <a:endParaRPr lang="zh-TW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i="0" dirty="0" smtClean="0"/>
                        <a:t>(RLE: run-length-encoded) strings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/>
                        <a:t>[19] V. </a:t>
                      </a:r>
                      <a:r>
                        <a:rPr lang="en-US" altLang="zh-TW" sz="1600" dirty="0" err="1" smtClean="0"/>
                        <a:t>Freschi</a:t>
                      </a:r>
                      <a:r>
                        <a:rPr lang="en-US" altLang="zh-TW" sz="1600" dirty="0" smtClean="0"/>
                        <a:t> and A. </a:t>
                      </a:r>
                      <a:r>
                        <a:rPr lang="en-US" altLang="zh-TW" sz="1600" dirty="0" err="1" smtClean="0"/>
                        <a:t>Bogliolo</a:t>
                      </a:r>
                      <a:endParaRPr lang="en-US" altLang="zh-TW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O(</a:t>
                      </a:r>
                      <a:r>
                        <a:rPr lang="en-US" altLang="zh-TW" sz="1600" dirty="0" err="1" smtClean="0"/>
                        <a:t>m+n</a:t>
                      </a:r>
                      <a:r>
                        <a:rPr lang="en-US" altLang="zh-TW" sz="1600" dirty="0" smtClean="0"/>
                        <a:t>)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err="1" smtClean="0"/>
                        <a:t>m+n</a:t>
                      </a:r>
                      <a:endParaRPr lang="zh-TW" alt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內容版面配置區 3"/>
          <p:cNvGraphicFramePr>
            <a:graphicFrameLocks/>
          </p:cNvGraphicFramePr>
          <p:nvPr/>
        </p:nvGraphicFramePr>
        <p:xfrm>
          <a:off x="179388" y="5589588"/>
          <a:ext cx="8784976" cy="116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536"/>
                <a:gridCol w="2232248"/>
                <a:gridCol w="1728192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/>
                        <a:t>m, n are lengths of two </a:t>
                      </a:r>
                      <a:r>
                        <a:rPr lang="en-US" altLang="zh-TW" sz="1600" baseline="0" dirty="0" smtClean="0"/>
                        <a:t>input string and </a:t>
                      </a:r>
                      <a:r>
                        <a:rPr lang="en-US" altLang="zh-TW" sz="1600" baseline="0" dirty="0" err="1" smtClean="0"/>
                        <a:t>m</a:t>
                      </a:r>
                      <a:r>
                        <a:rPr lang="en-US" altLang="zh-TW" sz="1600" baseline="0" dirty="0" err="1" smtClean="0">
                          <a:latin typeface="微軟正黑體"/>
                          <a:ea typeface="微軟正黑體"/>
                        </a:rPr>
                        <a:t>≦</a:t>
                      </a:r>
                      <a:r>
                        <a:rPr lang="en-US" altLang="zh-TW" sz="1600" baseline="0" dirty="0" err="1" smtClean="0">
                          <a:latin typeface="+mn-lt"/>
                          <a:ea typeface="+mn-ea"/>
                        </a:rPr>
                        <a:t>n</a:t>
                      </a:r>
                      <a:endParaRPr lang="en-US" altLang="zh-TW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Time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Processor</a:t>
                      </a:r>
                      <a:endParaRPr lang="zh-TW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baseline="0" dirty="0" smtClean="0"/>
                        <a:t>(FAST_LCS)</a:t>
                      </a:r>
                      <a:endParaRPr lang="en-US" altLang="zh-TW" sz="2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/>
                        <a:t>[11] Y. Chen, A. Wan, and</a:t>
                      </a:r>
                      <a:r>
                        <a:rPr lang="en-US" altLang="zh-TW" sz="1400" baseline="0" dirty="0" smtClean="0"/>
                        <a:t> W. Liu</a:t>
                      </a:r>
                      <a:endParaRPr lang="en-US" altLang="zh-TW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O(|LCS(X1,X2,…</a:t>
                      </a:r>
                      <a:r>
                        <a:rPr lang="en-US" altLang="zh-TW" sz="1600" dirty="0" err="1" smtClean="0"/>
                        <a:t>Xn</a:t>
                      </a:r>
                      <a:r>
                        <a:rPr lang="en-US" altLang="zh-TW" sz="1600" dirty="0" smtClean="0"/>
                        <a:t>)|)</a:t>
                      </a:r>
                      <a:br>
                        <a:rPr lang="en-US" altLang="zh-TW" sz="1600" dirty="0" smtClean="0"/>
                      </a:br>
                      <a:r>
                        <a:rPr lang="en-US" altLang="zh-TW" sz="1600" dirty="0" smtClean="0"/>
                        <a:t/>
                      </a:r>
                      <a:br>
                        <a:rPr lang="en-US" altLang="zh-TW" sz="1600" dirty="0" smtClean="0"/>
                      </a:br>
                      <a:r>
                        <a:rPr lang="en-US" altLang="zh-TW" sz="1400" dirty="0" smtClean="0"/>
                        <a:t>length of </a:t>
                      </a:r>
                      <a:r>
                        <a:rPr lang="en-US" altLang="zh-TW" sz="1400" dirty="0" err="1" smtClean="0"/>
                        <a:t>multisequences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80963"/>
            <a:ext cx="8607425" cy="901700"/>
          </a:xfrm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FAST_LCS</a:t>
            </a:r>
            <a:endParaRPr lang="zh-TW" altLang="en-US" smtClean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p:sp>
        <p:nvSpPr>
          <p:cNvPr id="28674" name="內容版面配置區 2"/>
          <p:cNvSpPr>
            <a:spLocks noGrp="1"/>
          </p:cNvSpPr>
          <p:nvPr>
            <p:ph idx="1"/>
          </p:nvPr>
        </p:nvSpPr>
        <p:spPr bwMode="auto">
          <a:xfrm>
            <a:off x="142875" y="1092200"/>
            <a:ext cx="8847138" cy="5262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TW" sz="3600" smtClean="0">
              <a:ea typeface="新細明體" charset="-120"/>
            </a:endParaRPr>
          </a:p>
          <a:p>
            <a:r>
              <a:rPr lang="en-US" altLang="zh-TW" sz="3600" smtClean="0">
                <a:ea typeface="新細明體" charset="-120"/>
              </a:rPr>
              <a:t>Successor Table</a:t>
            </a:r>
          </a:p>
          <a:p>
            <a:pPr lvl="1"/>
            <a:r>
              <a:rPr lang="en-US" altLang="zh-TW" sz="3200" smtClean="0">
                <a:ea typeface="新細明體" charset="-120"/>
              </a:rPr>
              <a:t>The operation of producing successors</a:t>
            </a:r>
            <a:br>
              <a:rPr lang="en-US" altLang="zh-TW" sz="3200" smtClean="0">
                <a:ea typeface="新細明體" charset="-120"/>
              </a:rPr>
            </a:br>
            <a:endParaRPr lang="en-US" altLang="zh-TW" sz="3200" smtClean="0">
              <a:ea typeface="新細明體" charset="-120"/>
            </a:endParaRPr>
          </a:p>
          <a:p>
            <a:r>
              <a:rPr lang="en-US" altLang="zh-TW" sz="3600" smtClean="0">
                <a:ea typeface="新細明體" charset="-120"/>
              </a:rPr>
              <a:t>Pruning Operation</a:t>
            </a:r>
            <a:endParaRPr lang="zh-TW" altLang="en-US" sz="3600" smtClean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"/>
          <p:cNvSpPr>
            <a:spLocks noGrp="1"/>
          </p:cNvSpPr>
          <p:nvPr>
            <p:ph type="title"/>
          </p:nvPr>
        </p:nvSpPr>
        <p:spPr>
          <a:xfrm>
            <a:off x="250825" y="80963"/>
            <a:ext cx="8607425" cy="901700"/>
          </a:xfrm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FAST_LCS - Successor Table</a:t>
            </a:r>
            <a:endParaRPr lang="zh-TW" altLang="en-US" smtClean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p:sp>
        <p:nvSpPr>
          <p:cNvPr id="15" name="內容版面配置區 5"/>
          <p:cNvSpPr txBox="1">
            <a:spLocks/>
          </p:cNvSpPr>
          <p:nvPr/>
        </p:nvSpPr>
        <p:spPr>
          <a:xfrm>
            <a:off x="4208463" y="2060575"/>
            <a:ext cx="4932362" cy="4105275"/>
          </a:xfrm>
          <a:prstGeom prst="rect">
            <a:avLst/>
          </a:prstGeom>
        </p:spPr>
        <p:txBody>
          <a:bodyPr/>
          <a:lstStyle/>
          <a:p>
            <a:pPr marL="457200" indent="-457200">
              <a:spcBef>
                <a:spcPct val="20000"/>
              </a:spcBef>
              <a:buFontTx/>
              <a:buAutoNum type="arabicParenR"/>
              <a:defRPr/>
            </a:pPr>
            <a:r>
              <a:rPr kumimoji="0" lang="en-US" altLang="zh-TW" sz="2400" kern="0" dirty="0">
                <a:latin typeface="+mn-lt"/>
              </a:rPr>
              <a:t>SX(</a:t>
            </a:r>
            <a:r>
              <a:rPr kumimoji="0" lang="en-US" altLang="zh-TW" sz="2400" kern="0" dirty="0" err="1">
                <a:latin typeface="+mn-lt"/>
              </a:rPr>
              <a:t>i,j</a:t>
            </a:r>
            <a:r>
              <a:rPr kumimoji="0" lang="en-US" altLang="zh-TW" sz="2400" kern="0" dirty="0">
                <a:latin typeface="+mn-lt"/>
              </a:rPr>
              <a:t>) = {</a:t>
            </a:r>
            <a:r>
              <a:rPr kumimoji="0" lang="en-US" altLang="zh-TW" sz="2400" kern="0" dirty="0" err="1">
                <a:latin typeface="+mn-lt"/>
              </a:rPr>
              <a:t>k|x</a:t>
            </a:r>
            <a:r>
              <a:rPr kumimoji="0" lang="en-US" altLang="zh-TW" sz="2400" kern="0" baseline="-25000" dirty="0" err="1">
                <a:latin typeface="+mn-lt"/>
              </a:rPr>
              <a:t>k</a:t>
            </a:r>
            <a:r>
              <a:rPr kumimoji="0" lang="en-US" altLang="zh-TW" sz="2400" kern="0" dirty="0">
                <a:latin typeface="+mn-lt"/>
              </a:rPr>
              <a:t> = CH(i), k&gt;j }	</a:t>
            </a:r>
            <a:endParaRPr kumimoji="0" lang="en-US" altLang="zh-TW" sz="2400" u="sng" kern="0" dirty="0">
              <a:latin typeface="+mn-lt"/>
            </a:endParaRPr>
          </a:p>
          <a:p>
            <a:pPr marL="457200" indent="-457200">
              <a:buFont typeface="+mj-lt"/>
              <a:buAutoNum type="arabicParenR" startAt="2"/>
              <a:defRPr/>
            </a:pPr>
            <a:r>
              <a:rPr kumimoji="0" lang="en-US" altLang="zh-TW" sz="2400" dirty="0"/>
              <a:t>Identical pair:</a:t>
            </a:r>
            <a:br>
              <a:rPr kumimoji="0" lang="en-US" altLang="zh-TW" sz="2400" dirty="0"/>
            </a:br>
            <a:r>
              <a:rPr kumimoji="0" lang="en-US" altLang="zh-TW" sz="2000" dirty="0"/>
              <a:t>X</a:t>
            </a:r>
            <a:r>
              <a:rPr kumimoji="0" lang="en-US" altLang="zh-TW" sz="2000" baseline="-25000" dirty="0"/>
              <a:t>i</a:t>
            </a:r>
            <a:r>
              <a:rPr kumimoji="0" lang="en-US" altLang="zh-TW" sz="2000" dirty="0"/>
              <a:t>=</a:t>
            </a:r>
            <a:r>
              <a:rPr kumimoji="0" lang="en-US" altLang="zh-TW" sz="2000" dirty="0" err="1"/>
              <a:t>Y</a:t>
            </a:r>
            <a:r>
              <a:rPr kumimoji="0" lang="en-US" altLang="zh-TW" sz="2000" baseline="-25000" dirty="0" err="1"/>
              <a:t>j</a:t>
            </a:r>
            <a:r>
              <a:rPr kumimoji="0" lang="en-US" altLang="zh-TW" sz="2000" dirty="0"/>
              <a:t>=CH(k)</a:t>
            </a:r>
            <a:br>
              <a:rPr kumimoji="0" lang="en-US" altLang="zh-TW" sz="2000" dirty="0"/>
            </a:br>
            <a:r>
              <a:rPr kumimoji="0" lang="en-US" altLang="zh-TW" sz="2000" dirty="0"/>
              <a:t>e.g. X</a:t>
            </a:r>
            <a:r>
              <a:rPr kumimoji="0" lang="en-US" altLang="zh-TW" sz="2000" baseline="-25000" dirty="0"/>
              <a:t>2</a:t>
            </a:r>
            <a:r>
              <a:rPr kumimoji="0" lang="en-US" altLang="zh-TW" sz="2000" dirty="0"/>
              <a:t>=Y</a:t>
            </a:r>
            <a:r>
              <a:rPr kumimoji="0" lang="en-US" altLang="zh-TW" sz="2000" baseline="-25000" dirty="0"/>
              <a:t>5</a:t>
            </a:r>
            <a:r>
              <a:rPr kumimoji="0" lang="en-US" altLang="zh-TW" sz="2000" dirty="0"/>
              <a:t>=CH(3)=G, </a:t>
            </a:r>
            <a:br>
              <a:rPr kumimoji="0" lang="en-US" altLang="zh-TW" sz="2000" dirty="0"/>
            </a:br>
            <a:r>
              <a:rPr kumimoji="0" lang="en-US" altLang="zh-TW" sz="2000" dirty="0"/>
              <a:t>	  then denote it as (2,5)</a:t>
            </a:r>
            <a:endParaRPr kumimoji="0" lang="en-US" altLang="zh-TW" sz="2400" dirty="0"/>
          </a:p>
          <a:p>
            <a:pPr marL="457200" indent="-457200">
              <a:buFont typeface="+mj-lt"/>
              <a:buAutoNum type="arabicParenR" startAt="2"/>
              <a:defRPr/>
            </a:pPr>
            <a:r>
              <a:rPr kumimoji="0" lang="en-US" altLang="zh-TW" sz="2400" dirty="0"/>
              <a:t>All identical pairs of X and Y</a:t>
            </a:r>
            <a:br>
              <a:rPr kumimoji="0" lang="en-US" altLang="zh-TW" sz="2400" dirty="0"/>
            </a:br>
            <a:r>
              <a:rPr kumimoji="0" lang="en-US" altLang="zh-TW" sz="2400" dirty="0"/>
              <a:t>is denoted as S(X,Y)</a:t>
            </a:r>
            <a:br>
              <a:rPr kumimoji="0" lang="en-US" altLang="zh-TW" sz="2400" dirty="0"/>
            </a:br>
            <a:r>
              <a:rPr kumimoji="0" lang="en-US" altLang="zh-TW" sz="2000" dirty="0"/>
              <a:t>e.g. </a:t>
            </a:r>
            <a:br>
              <a:rPr kumimoji="0" lang="en-US" altLang="zh-TW" sz="2000" dirty="0"/>
            </a:br>
            <a:r>
              <a:rPr kumimoji="0" lang="en-US" altLang="zh-TW" sz="2000" dirty="0"/>
              <a:t>All identical pairs = S(X,Y) = {(1,2),(1,6),(2,5),(3,3),(4,1),(4,6),(5,2),(5,4),(5,7),(6,1),(6,6)}</a:t>
            </a:r>
            <a:endParaRPr kumimoji="0" lang="en-US" altLang="zh-TW" sz="2400" dirty="0"/>
          </a:p>
          <a:p>
            <a:pPr>
              <a:defRPr/>
            </a:pPr>
            <a:endParaRPr kumimoji="0" lang="en-US" altLang="zh-TW" sz="2400" dirty="0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43388" y="1041400"/>
            <a:ext cx="453231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5875" y="1131888"/>
            <a:ext cx="3725863" cy="5262562"/>
          </a:xfrm>
          <a:noFill/>
          <a:ln>
            <a:miter lim="800000"/>
            <a:headEnd/>
            <a:tailEnd/>
          </a:ln>
        </p:spPr>
      </p:pic>
      <p:sp>
        <p:nvSpPr>
          <p:cNvPr id="6" name="圓角矩形圖說文字 5"/>
          <p:cNvSpPr/>
          <p:nvPr/>
        </p:nvSpPr>
        <p:spPr bwMode="auto">
          <a:xfrm>
            <a:off x="107950" y="357188"/>
            <a:ext cx="4135438" cy="1630362"/>
          </a:xfrm>
          <a:prstGeom prst="wedgeRoundRectCallout">
            <a:avLst>
              <a:gd name="adj1" fmla="val -4929"/>
              <a:gd name="adj2" fmla="val 88970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kumimoji="0" lang="en-US" altLang="zh-TW" sz="2400" kern="0" dirty="0"/>
              <a:t>TX(</a:t>
            </a:r>
            <a:r>
              <a:rPr kumimoji="0" lang="en-US" altLang="zh-TW" sz="2400" kern="0" dirty="0" err="1"/>
              <a:t>i,j</a:t>
            </a:r>
            <a:r>
              <a:rPr kumimoji="0" lang="en-US" altLang="zh-TW" sz="2400" kern="0" dirty="0"/>
              <a:t>) </a:t>
            </a:r>
            <a:br>
              <a:rPr kumimoji="0" lang="en-US" altLang="zh-TW" sz="2400" kern="0" dirty="0"/>
            </a:br>
            <a:r>
              <a:rPr kumimoji="0" lang="en-US" altLang="zh-TW" sz="2400" kern="0" dirty="0"/>
              <a:t>It indicates the position </a:t>
            </a:r>
            <a:br>
              <a:rPr kumimoji="0" lang="en-US" altLang="zh-TW" sz="2400" kern="0" dirty="0"/>
            </a:br>
            <a:r>
              <a:rPr kumimoji="0" lang="en-US" altLang="zh-TW" sz="2400" kern="0" dirty="0"/>
              <a:t>of the next character </a:t>
            </a:r>
            <a:br>
              <a:rPr kumimoji="0" lang="en-US" altLang="zh-TW" sz="2400" kern="0" dirty="0"/>
            </a:br>
            <a:r>
              <a:rPr kumimoji="0" lang="en-US" altLang="zh-TW" sz="2400" kern="0" dirty="0"/>
              <a:t>identical to CH(i)</a:t>
            </a:r>
            <a:endParaRPr kumimoji="0" lang="zh-TW" altLang="en-US" sz="2400" dirty="0">
              <a:ea typeface="+mn-ea"/>
            </a:endParaRPr>
          </a:p>
        </p:txBody>
      </p:sp>
      <p:grpSp>
        <p:nvGrpSpPr>
          <p:cNvPr id="38" name="群組 37"/>
          <p:cNvGrpSpPr>
            <a:grpSpLocks/>
          </p:cNvGrpSpPr>
          <p:nvPr/>
        </p:nvGrpSpPr>
        <p:grpSpPr bwMode="auto">
          <a:xfrm>
            <a:off x="192088" y="1939925"/>
            <a:ext cx="3152775" cy="3371850"/>
            <a:chOff x="124085" y="1988840"/>
            <a:chExt cx="3151771" cy="3371850"/>
          </a:xfrm>
        </p:grpSpPr>
        <p:pic>
          <p:nvPicPr>
            <p:cNvPr id="29708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4085" y="1988840"/>
              <a:ext cx="3028950" cy="3371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9709" name="直線接點 39"/>
            <p:cNvCxnSpPr>
              <a:cxnSpLocks noChangeShapeType="1"/>
            </p:cNvCxnSpPr>
            <p:nvPr/>
          </p:nvCxnSpPr>
          <p:spPr bwMode="auto">
            <a:xfrm>
              <a:off x="124085" y="2492896"/>
              <a:ext cx="3151771" cy="0"/>
            </a:xfrm>
            <a:prstGeom prst="line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710" name="直線接點 40"/>
            <p:cNvCxnSpPr>
              <a:cxnSpLocks noChangeShapeType="1"/>
            </p:cNvCxnSpPr>
            <p:nvPr/>
          </p:nvCxnSpPr>
          <p:spPr bwMode="auto">
            <a:xfrm>
              <a:off x="611560" y="2036633"/>
              <a:ext cx="0" cy="3324057"/>
            </a:xfrm>
            <a:prstGeom prst="line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42" name="群組 41"/>
          <p:cNvGrpSpPr>
            <a:grpSpLocks/>
          </p:cNvGrpSpPr>
          <p:nvPr/>
        </p:nvGrpSpPr>
        <p:grpSpPr bwMode="auto">
          <a:xfrm>
            <a:off x="1217613" y="3984625"/>
            <a:ext cx="1190625" cy="892175"/>
            <a:chOff x="1638560" y="4251442"/>
            <a:chExt cx="1190609" cy="891845"/>
          </a:xfrm>
        </p:grpSpPr>
        <p:sp>
          <p:nvSpPr>
            <p:cNvPr id="29706" name="橢圓 42"/>
            <p:cNvSpPr>
              <a:spLocks noChangeArrowheads="1"/>
            </p:cNvSpPr>
            <p:nvPr/>
          </p:nvSpPr>
          <p:spPr bwMode="auto">
            <a:xfrm>
              <a:off x="1638560" y="4251442"/>
              <a:ext cx="504056" cy="504056"/>
            </a:xfrm>
            <a:prstGeom prst="ellipse">
              <a:avLst/>
            </a:prstGeom>
            <a:noFill/>
            <a:ln w="762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kumimoji="0" lang="zh-TW" altLang="en-US"/>
            </a:p>
          </p:txBody>
        </p:sp>
        <p:sp>
          <p:nvSpPr>
            <p:cNvPr id="29707" name="橢圓 43"/>
            <p:cNvSpPr>
              <a:spLocks noChangeArrowheads="1"/>
            </p:cNvSpPr>
            <p:nvPr/>
          </p:nvSpPr>
          <p:spPr bwMode="auto">
            <a:xfrm>
              <a:off x="2325113" y="4639231"/>
              <a:ext cx="504056" cy="504056"/>
            </a:xfrm>
            <a:prstGeom prst="ellipse">
              <a:avLst/>
            </a:prstGeom>
            <a:noFill/>
            <a:ln w="762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kumimoji="0" lang="zh-TW" altLang="en-US"/>
            </a:p>
          </p:txBody>
        </p:sp>
      </p:grpSp>
      <p:sp>
        <p:nvSpPr>
          <p:cNvPr id="45" name="圓角矩形圖說文字 44"/>
          <p:cNvSpPr/>
          <p:nvPr/>
        </p:nvSpPr>
        <p:spPr bwMode="auto">
          <a:xfrm>
            <a:off x="2047875" y="2443163"/>
            <a:ext cx="2305050" cy="1206500"/>
          </a:xfrm>
          <a:prstGeom prst="wedgeRoundRectCallout">
            <a:avLst>
              <a:gd name="adj1" fmla="val -67399"/>
              <a:gd name="adj2" fmla="val 7751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kumimoji="0" lang="en-US" altLang="zh-TW" sz="2800" dirty="0">
                <a:solidFill>
                  <a:srgbClr val="002060"/>
                </a:solidFill>
                <a:ea typeface="+mn-ea"/>
              </a:rPr>
              <a:t>G is A’s predecessor</a:t>
            </a:r>
            <a:endParaRPr kumimoji="0" lang="zh-TW" altLang="en-US" sz="2800" dirty="0">
              <a:solidFill>
                <a:srgbClr val="002060"/>
              </a:solidFill>
              <a:ea typeface="+mn-ea"/>
            </a:endParaRPr>
          </a:p>
        </p:txBody>
      </p:sp>
      <p:sp>
        <p:nvSpPr>
          <p:cNvPr id="46" name="圓角矩形圖說文字 45"/>
          <p:cNvSpPr/>
          <p:nvPr/>
        </p:nvSpPr>
        <p:spPr bwMode="auto">
          <a:xfrm>
            <a:off x="1039813" y="5180013"/>
            <a:ext cx="2305050" cy="1206500"/>
          </a:xfrm>
          <a:prstGeom prst="wedgeRoundRectCallout">
            <a:avLst>
              <a:gd name="adj1" fmla="val 5288"/>
              <a:gd name="adj2" fmla="val -7040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kumimoji="0" lang="en-US" altLang="zh-TW" sz="2800" dirty="0">
                <a:solidFill>
                  <a:srgbClr val="002060"/>
                </a:solidFill>
                <a:ea typeface="+mn-ea"/>
              </a:rPr>
              <a:t>A is G’s successor</a:t>
            </a:r>
            <a:endParaRPr kumimoji="0" lang="zh-TW" altLang="en-US" sz="2800" dirty="0">
              <a:solidFill>
                <a:srgbClr val="002060"/>
              </a:solidFill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45" grpId="0" animBg="1"/>
      <p:bldP spid="4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5" name="群組 29"/>
          <p:cNvGrpSpPr>
            <a:grpSpLocks/>
          </p:cNvGrpSpPr>
          <p:nvPr/>
        </p:nvGrpSpPr>
        <p:grpSpPr bwMode="auto">
          <a:xfrm>
            <a:off x="190500" y="1916113"/>
            <a:ext cx="3152775" cy="3371850"/>
            <a:chOff x="124085" y="1988840"/>
            <a:chExt cx="3151771" cy="3371850"/>
          </a:xfrm>
        </p:grpSpPr>
        <p:pic>
          <p:nvPicPr>
            <p:cNvPr id="31781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4085" y="1988840"/>
              <a:ext cx="3028950" cy="3371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1782" name="直線接點 35"/>
            <p:cNvCxnSpPr>
              <a:cxnSpLocks noChangeShapeType="1"/>
            </p:cNvCxnSpPr>
            <p:nvPr/>
          </p:nvCxnSpPr>
          <p:spPr bwMode="auto">
            <a:xfrm>
              <a:off x="124085" y="2492896"/>
              <a:ext cx="3151771" cy="0"/>
            </a:xfrm>
            <a:prstGeom prst="line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1783" name="直線接點 36"/>
            <p:cNvCxnSpPr>
              <a:cxnSpLocks noChangeShapeType="1"/>
            </p:cNvCxnSpPr>
            <p:nvPr/>
          </p:nvCxnSpPr>
          <p:spPr bwMode="auto">
            <a:xfrm>
              <a:off x="611560" y="2036633"/>
              <a:ext cx="0" cy="3324057"/>
            </a:xfrm>
            <a:prstGeom prst="line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5" name="內容版面配置區 5"/>
          <p:cNvSpPr txBox="1">
            <a:spLocks/>
          </p:cNvSpPr>
          <p:nvPr/>
        </p:nvSpPr>
        <p:spPr>
          <a:xfrm>
            <a:off x="4211638" y="1628775"/>
            <a:ext cx="4932362" cy="4525963"/>
          </a:xfrm>
          <a:prstGeom prst="rect">
            <a:avLst/>
          </a:prstGeom>
        </p:spPr>
        <p:txBody>
          <a:bodyPr/>
          <a:lstStyle/>
          <a:p>
            <a:pPr marL="514350" indent="-514350">
              <a:buFont typeface="+mj-lt"/>
              <a:buAutoNum type="arabicParenR" startAt="4"/>
              <a:defRPr/>
            </a:pPr>
            <a:r>
              <a:rPr kumimoji="0" lang="en-US" altLang="zh-TW" sz="2400" dirty="0"/>
              <a:t>Initial identical pairs</a:t>
            </a:r>
          </a:p>
          <a:p>
            <a:pPr marL="457200" indent="-457200">
              <a:buFont typeface="+mj-lt"/>
              <a:buAutoNum type="arabicParenR" startAt="4"/>
              <a:defRPr/>
            </a:pPr>
            <a:r>
              <a:rPr kumimoji="0" lang="en-US" altLang="zh-TW" sz="2400" kern="0" dirty="0"/>
              <a:t>Define level</a:t>
            </a:r>
          </a:p>
          <a:p>
            <a:pPr marL="457200" indent="-457200">
              <a:buFont typeface="+mj-lt"/>
              <a:buAutoNum type="arabicParenR" startAt="4"/>
              <a:defRPr/>
            </a:pPr>
            <a:r>
              <a:rPr kumimoji="0" lang="en-US" altLang="zh-TW" sz="2400" dirty="0"/>
              <a:t>Pruning operation 1</a:t>
            </a:r>
            <a:br>
              <a:rPr kumimoji="0" lang="en-US" altLang="zh-TW" sz="2400" dirty="0"/>
            </a:br>
            <a:r>
              <a:rPr kumimoji="0" lang="en-US" altLang="zh-TW" sz="2400" dirty="0"/>
              <a:t>on the same level, if (</a:t>
            </a:r>
            <a:r>
              <a:rPr kumimoji="0" lang="en-US" altLang="zh-TW" sz="2400" dirty="0" err="1"/>
              <a:t>k,L</a:t>
            </a:r>
            <a:r>
              <a:rPr kumimoji="0" lang="en-US" altLang="zh-TW" sz="2400" dirty="0"/>
              <a:t>)&gt;(</a:t>
            </a:r>
            <a:r>
              <a:rPr kumimoji="0" lang="en-US" altLang="zh-TW" sz="2400" dirty="0" err="1"/>
              <a:t>i,j</a:t>
            </a:r>
            <a:r>
              <a:rPr kumimoji="0" lang="en-US" altLang="zh-TW" sz="2400" dirty="0"/>
              <a:t>), then (</a:t>
            </a:r>
            <a:r>
              <a:rPr kumimoji="0" lang="en-US" altLang="zh-TW" sz="2400" dirty="0" err="1"/>
              <a:t>k,L</a:t>
            </a:r>
            <a:r>
              <a:rPr kumimoji="0" lang="en-US" altLang="zh-TW" sz="2400" dirty="0"/>
              <a:t>) can be pruned</a:t>
            </a:r>
          </a:p>
          <a:p>
            <a:pPr marL="457200" indent="-457200">
              <a:buFont typeface="+mj-lt"/>
              <a:buAutoNum type="arabicParenR" startAt="4"/>
              <a:defRPr/>
            </a:pPr>
            <a:r>
              <a:rPr kumimoji="0" lang="en-US" altLang="zh-TW" sz="2400" kern="0" dirty="0"/>
              <a:t>Pruning operation 2</a:t>
            </a:r>
            <a:br>
              <a:rPr kumimoji="0" lang="en-US" altLang="zh-TW" sz="2400" kern="0" dirty="0"/>
            </a:br>
            <a:r>
              <a:rPr kumimoji="0" lang="en-US" altLang="zh-TW" sz="2400" kern="0" dirty="0"/>
              <a:t>on the same level, if (i</a:t>
            </a:r>
            <a:r>
              <a:rPr kumimoji="0" lang="en-US" altLang="zh-TW" sz="2400" kern="0" baseline="-25000" dirty="0"/>
              <a:t>1</a:t>
            </a:r>
            <a:r>
              <a:rPr kumimoji="0" lang="en-US" altLang="zh-TW" sz="2400" kern="0" dirty="0"/>
              <a:t>, j), (i</a:t>
            </a:r>
            <a:r>
              <a:rPr kumimoji="0" lang="en-US" altLang="zh-TW" sz="2400" kern="0" baseline="-25000" dirty="0"/>
              <a:t>2</a:t>
            </a:r>
            <a:r>
              <a:rPr kumimoji="0" lang="en-US" altLang="zh-TW" sz="2400" kern="0" dirty="0"/>
              <a:t>, j) , i</a:t>
            </a:r>
            <a:r>
              <a:rPr kumimoji="0" lang="en-US" altLang="zh-TW" sz="2400" kern="0" baseline="-25000" dirty="0"/>
              <a:t>1</a:t>
            </a:r>
            <a:r>
              <a:rPr kumimoji="0" lang="en-US" altLang="zh-TW" sz="2400" kern="0" dirty="0"/>
              <a:t>&lt;i</a:t>
            </a:r>
            <a:r>
              <a:rPr kumimoji="0" lang="en-US" altLang="zh-TW" sz="2400" kern="0" baseline="-25000" dirty="0"/>
              <a:t>2</a:t>
            </a:r>
            <a:r>
              <a:rPr kumimoji="0" lang="en-US" altLang="zh-TW" sz="2400" kern="0" dirty="0"/>
              <a:t>, then (i</a:t>
            </a:r>
            <a:r>
              <a:rPr kumimoji="0" lang="en-US" altLang="zh-TW" sz="2400" kern="0" baseline="-25000" dirty="0"/>
              <a:t>2</a:t>
            </a:r>
            <a:r>
              <a:rPr kumimoji="0" lang="en-US" altLang="zh-TW" sz="2400" kern="0" dirty="0"/>
              <a:t>, j) can be pruned</a:t>
            </a:r>
          </a:p>
          <a:p>
            <a:pPr marL="457200" indent="-457200">
              <a:buFont typeface="+mj-lt"/>
              <a:buAutoNum type="arabicParenR" startAt="4"/>
              <a:defRPr/>
            </a:pPr>
            <a:r>
              <a:rPr kumimoji="0" lang="en-US" altLang="zh-TW" sz="2400" kern="0" dirty="0"/>
              <a:t>Pruning operation 3</a:t>
            </a:r>
            <a:br>
              <a:rPr kumimoji="0" lang="en-US" altLang="zh-TW" sz="2400" kern="0" dirty="0"/>
            </a:br>
            <a:r>
              <a:rPr kumimoji="0" lang="en-US" altLang="zh-TW" sz="2400" kern="0" dirty="0"/>
              <a:t>if there are identical character pairs</a:t>
            </a:r>
            <a:br>
              <a:rPr kumimoji="0" lang="en-US" altLang="zh-TW" sz="2400" kern="0" dirty="0"/>
            </a:br>
            <a:r>
              <a:rPr kumimoji="0" lang="en-US" altLang="zh-TW" sz="2400" kern="0" dirty="0"/>
              <a:t>(i</a:t>
            </a:r>
            <a:r>
              <a:rPr kumimoji="0" lang="en-US" altLang="zh-TW" sz="2400" kern="0" baseline="-25000" dirty="0"/>
              <a:t>1</a:t>
            </a:r>
            <a:r>
              <a:rPr kumimoji="0" lang="en-US" altLang="zh-TW" sz="2400" kern="0" dirty="0"/>
              <a:t>, j), (i</a:t>
            </a:r>
            <a:r>
              <a:rPr kumimoji="0" lang="en-US" altLang="zh-TW" sz="2400" kern="0" baseline="-25000" dirty="0"/>
              <a:t>2</a:t>
            </a:r>
            <a:r>
              <a:rPr kumimoji="0" lang="en-US" altLang="zh-TW" sz="2400" kern="0" dirty="0"/>
              <a:t>, j), (i</a:t>
            </a:r>
            <a:r>
              <a:rPr kumimoji="0" lang="en-US" altLang="zh-TW" sz="2400" kern="0" baseline="-25000" dirty="0"/>
              <a:t>3</a:t>
            </a:r>
            <a:r>
              <a:rPr kumimoji="0" lang="en-US" altLang="zh-TW" sz="2400" kern="0" dirty="0"/>
              <a:t>, j)…(i</a:t>
            </a:r>
            <a:r>
              <a:rPr kumimoji="0" lang="en-US" altLang="zh-TW" sz="2400" kern="0" baseline="-25000" dirty="0"/>
              <a:t>r</a:t>
            </a:r>
            <a:r>
              <a:rPr kumimoji="0" lang="en-US" altLang="zh-TW" sz="2400" kern="0" dirty="0"/>
              <a:t>,j) then</a:t>
            </a:r>
            <a:br>
              <a:rPr kumimoji="0" lang="en-US" altLang="zh-TW" sz="2400" kern="0" dirty="0"/>
            </a:br>
            <a:r>
              <a:rPr kumimoji="0" lang="en-US" altLang="zh-TW" sz="2400" kern="0" dirty="0"/>
              <a:t>(i</a:t>
            </a:r>
            <a:r>
              <a:rPr kumimoji="0" lang="en-US" altLang="zh-TW" sz="2400" kern="0" baseline="-25000" dirty="0"/>
              <a:t>2</a:t>
            </a:r>
            <a:r>
              <a:rPr kumimoji="0" lang="en-US" altLang="zh-TW" sz="2400" kern="0" dirty="0"/>
              <a:t>, j)…(i</a:t>
            </a:r>
            <a:r>
              <a:rPr kumimoji="0" lang="en-US" altLang="zh-TW" sz="2400" kern="0" baseline="-25000" dirty="0"/>
              <a:t>r</a:t>
            </a:r>
            <a:r>
              <a:rPr kumimoji="0" lang="en-US" altLang="zh-TW" sz="2400" kern="0" dirty="0"/>
              <a:t>,j) can be pruned</a:t>
            </a:r>
            <a:endParaRPr kumimoji="0" lang="zh-TW" altLang="en-US" sz="2400" kern="0" dirty="0">
              <a:ea typeface="+mn-ea"/>
            </a:endParaRPr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250825" y="80963"/>
            <a:ext cx="8607425" cy="901700"/>
          </a:xfrm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FAST_LCS – Define level and prune</a:t>
            </a:r>
            <a:endParaRPr lang="zh-TW" altLang="en-US" smtClean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5662613"/>
            <a:ext cx="7761288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群組 17"/>
          <p:cNvGrpSpPr>
            <a:grpSpLocks/>
          </p:cNvGrpSpPr>
          <p:nvPr/>
        </p:nvGrpSpPr>
        <p:grpSpPr bwMode="auto">
          <a:xfrm>
            <a:off x="1201738" y="2922588"/>
            <a:ext cx="1625600" cy="1555750"/>
            <a:chOff x="1201236" y="2922865"/>
            <a:chExt cx="1626743" cy="1555517"/>
          </a:xfrm>
        </p:grpSpPr>
        <p:sp>
          <p:nvSpPr>
            <p:cNvPr id="31778" name="矩形 37"/>
            <p:cNvSpPr>
              <a:spLocks noChangeArrowheads="1"/>
            </p:cNvSpPr>
            <p:nvPr/>
          </p:nvSpPr>
          <p:spPr bwMode="auto">
            <a:xfrm>
              <a:off x="2323923" y="2922865"/>
              <a:ext cx="504056" cy="482807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kumimoji="0" lang="en-US" altLang="zh-TW" sz="2800"/>
                <a:t>2</a:t>
              </a:r>
              <a:endParaRPr kumimoji="0" lang="zh-TW" altLang="en-US" sz="2800"/>
            </a:p>
          </p:txBody>
        </p:sp>
        <p:sp>
          <p:nvSpPr>
            <p:cNvPr id="31779" name="矩形 38"/>
            <p:cNvSpPr>
              <a:spLocks noChangeArrowheads="1"/>
            </p:cNvSpPr>
            <p:nvPr/>
          </p:nvSpPr>
          <p:spPr bwMode="auto">
            <a:xfrm>
              <a:off x="1550888" y="3284984"/>
              <a:ext cx="504056" cy="482807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kumimoji="0" lang="en-US" altLang="zh-TW" sz="2800"/>
                <a:t>2</a:t>
              </a:r>
              <a:endParaRPr kumimoji="0" lang="zh-TW" altLang="en-US" sz="2800"/>
            </a:p>
          </p:txBody>
        </p:sp>
        <p:sp>
          <p:nvSpPr>
            <p:cNvPr id="31780" name="矩形 40"/>
            <p:cNvSpPr>
              <a:spLocks noChangeArrowheads="1"/>
            </p:cNvSpPr>
            <p:nvPr/>
          </p:nvSpPr>
          <p:spPr bwMode="auto">
            <a:xfrm>
              <a:off x="1201236" y="3995575"/>
              <a:ext cx="504056" cy="482807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kumimoji="0" lang="en-US" altLang="zh-TW" sz="2800"/>
                <a:t>2</a:t>
              </a:r>
              <a:endParaRPr kumimoji="0" lang="zh-TW" altLang="en-US" sz="2800"/>
            </a:p>
          </p:txBody>
        </p:sp>
      </p:grpSp>
      <p:grpSp>
        <p:nvGrpSpPr>
          <p:cNvPr id="19" name="群組 18"/>
          <p:cNvGrpSpPr>
            <a:grpSpLocks/>
          </p:cNvGrpSpPr>
          <p:nvPr/>
        </p:nvGrpSpPr>
        <p:grpSpPr bwMode="auto">
          <a:xfrm>
            <a:off x="1928813" y="3627438"/>
            <a:ext cx="877887" cy="1220787"/>
            <a:chOff x="1928063" y="3626653"/>
            <a:chExt cx="877912" cy="1221258"/>
          </a:xfrm>
        </p:grpSpPr>
        <p:sp>
          <p:nvSpPr>
            <p:cNvPr id="31776" name="矩形 42"/>
            <p:cNvSpPr>
              <a:spLocks noChangeArrowheads="1"/>
            </p:cNvSpPr>
            <p:nvPr/>
          </p:nvSpPr>
          <p:spPr bwMode="auto">
            <a:xfrm>
              <a:off x="2301919" y="3626653"/>
              <a:ext cx="504056" cy="482807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kumimoji="0" lang="en-US" altLang="zh-TW" sz="2800"/>
                <a:t>3</a:t>
              </a:r>
              <a:endParaRPr kumimoji="0" lang="zh-TW" altLang="en-US" sz="2800"/>
            </a:p>
          </p:txBody>
        </p:sp>
        <p:sp>
          <p:nvSpPr>
            <p:cNvPr id="31777" name="矩形 44"/>
            <p:cNvSpPr>
              <a:spLocks noChangeArrowheads="1"/>
            </p:cNvSpPr>
            <p:nvPr/>
          </p:nvSpPr>
          <p:spPr bwMode="auto">
            <a:xfrm>
              <a:off x="1928063" y="4365104"/>
              <a:ext cx="504056" cy="482807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kumimoji="0" lang="en-US" altLang="zh-TW" sz="2800"/>
                <a:t>3</a:t>
              </a:r>
              <a:endParaRPr kumimoji="0" lang="zh-TW" altLang="en-US" sz="2800"/>
            </a:p>
          </p:txBody>
        </p:sp>
      </p:grpSp>
      <p:grpSp>
        <p:nvGrpSpPr>
          <p:cNvPr id="20" name="群組 19"/>
          <p:cNvGrpSpPr>
            <a:grpSpLocks/>
          </p:cNvGrpSpPr>
          <p:nvPr/>
        </p:nvGrpSpPr>
        <p:grpSpPr bwMode="auto">
          <a:xfrm>
            <a:off x="2347913" y="4357688"/>
            <a:ext cx="822325" cy="850900"/>
            <a:chOff x="2347820" y="4357383"/>
            <a:chExt cx="823177" cy="850568"/>
          </a:xfrm>
        </p:grpSpPr>
        <p:sp>
          <p:nvSpPr>
            <p:cNvPr id="31774" name="矩形 45"/>
            <p:cNvSpPr>
              <a:spLocks noChangeArrowheads="1"/>
            </p:cNvSpPr>
            <p:nvPr/>
          </p:nvSpPr>
          <p:spPr bwMode="auto">
            <a:xfrm>
              <a:off x="2666941" y="4357383"/>
              <a:ext cx="504056" cy="482807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kumimoji="0" lang="en-US" altLang="zh-TW" sz="2800"/>
                <a:t>4</a:t>
              </a:r>
              <a:endParaRPr kumimoji="0" lang="zh-TW" altLang="en-US" sz="2800"/>
            </a:p>
          </p:txBody>
        </p:sp>
        <p:sp>
          <p:nvSpPr>
            <p:cNvPr id="31775" name="矩形 46"/>
            <p:cNvSpPr>
              <a:spLocks noChangeArrowheads="1"/>
            </p:cNvSpPr>
            <p:nvPr/>
          </p:nvSpPr>
          <p:spPr bwMode="auto">
            <a:xfrm>
              <a:off x="2347820" y="4725144"/>
              <a:ext cx="504056" cy="482807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kumimoji="0" lang="en-US" altLang="zh-TW" sz="2800"/>
                <a:t>4</a:t>
              </a:r>
              <a:endParaRPr kumimoji="0" lang="zh-TW" altLang="en-US" sz="2800"/>
            </a:p>
          </p:txBody>
        </p:sp>
      </p:grpSp>
      <p:grpSp>
        <p:nvGrpSpPr>
          <p:cNvPr id="23" name="群組 22"/>
          <p:cNvGrpSpPr>
            <a:grpSpLocks/>
          </p:cNvGrpSpPr>
          <p:nvPr/>
        </p:nvGrpSpPr>
        <p:grpSpPr bwMode="auto">
          <a:xfrm>
            <a:off x="855663" y="2578100"/>
            <a:ext cx="2325687" cy="2617788"/>
            <a:chOff x="855678" y="2578691"/>
            <a:chExt cx="2326177" cy="2617192"/>
          </a:xfrm>
        </p:grpSpPr>
        <p:grpSp>
          <p:nvGrpSpPr>
            <p:cNvPr id="31768" name="群組 9"/>
            <p:cNvGrpSpPr>
              <a:grpSpLocks/>
            </p:cNvGrpSpPr>
            <p:nvPr/>
          </p:nvGrpSpPr>
          <p:grpSpPr bwMode="auto">
            <a:xfrm>
              <a:off x="855678" y="2578692"/>
              <a:ext cx="1576441" cy="837605"/>
              <a:chOff x="1276421" y="2867691"/>
              <a:chExt cx="1576441" cy="837605"/>
            </a:xfrm>
          </p:grpSpPr>
          <p:sp>
            <p:nvSpPr>
              <p:cNvPr id="31772" name="矩形 20"/>
              <p:cNvSpPr>
                <a:spLocks noChangeArrowheads="1"/>
              </p:cNvSpPr>
              <p:nvPr/>
            </p:nvSpPr>
            <p:spPr bwMode="auto">
              <a:xfrm>
                <a:off x="2348806" y="2867691"/>
                <a:ext cx="504056" cy="482807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kumimoji="0" lang="en-US" altLang="zh-TW" sz="2800"/>
                  <a:t>1</a:t>
                </a:r>
                <a:endParaRPr kumimoji="0" lang="zh-TW" altLang="en-US" sz="2800"/>
              </a:p>
            </p:txBody>
          </p:sp>
          <p:sp>
            <p:nvSpPr>
              <p:cNvPr id="31773" name="矩形 21"/>
              <p:cNvSpPr>
                <a:spLocks noChangeArrowheads="1"/>
              </p:cNvSpPr>
              <p:nvPr/>
            </p:nvSpPr>
            <p:spPr bwMode="auto">
              <a:xfrm>
                <a:off x="1276421" y="3222489"/>
                <a:ext cx="504056" cy="482807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kumimoji="0" lang="en-US" altLang="zh-TW" sz="2800"/>
                  <a:t>1</a:t>
                </a:r>
                <a:endParaRPr kumimoji="0" lang="zh-TW" altLang="en-US" sz="2800"/>
              </a:p>
            </p:txBody>
          </p:sp>
        </p:grpSp>
        <p:sp>
          <p:nvSpPr>
            <p:cNvPr id="31769" name="矩形 49"/>
            <p:cNvSpPr>
              <a:spLocks noChangeArrowheads="1"/>
            </p:cNvSpPr>
            <p:nvPr/>
          </p:nvSpPr>
          <p:spPr bwMode="auto">
            <a:xfrm>
              <a:off x="2677799" y="2578691"/>
              <a:ext cx="504056" cy="482807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kumimoji="0" lang="en-US" altLang="zh-TW" sz="2800"/>
                <a:t>1</a:t>
              </a:r>
              <a:endParaRPr kumimoji="0" lang="zh-TW" altLang="en-US" sz="2800"/>
            </a:p>
          </p:txBody>
        </p:sp>
        <p:sp>
          <p:nvSpPr>
            <p:cNvPr id="31770" name="矩形 50"/>
            <p:cNvSpPr>
              <a:spLocks noChangeArrowheads="1"/>
            </p:cNvSpPr>
            <p:nvPr/>
          </p:nvSpPr>
          <p:spPr bwMode="auto">
            <a:xfrm>
              <a:off x="855678" y="3650352"/>
              <a:ext cx="504056" cy="482807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kumimoji="0" lang="en-US" altLang="zh-TW" sz="2800"/>
                <a:t>1</a:t>
              </a:r>
              <a:endParaRPr kumimoji="0" lang="zh-TW" altLang="en-US" sz="2800"/>
            </a:p>
          </p:txBody>
        </p:sp>
        <p:sp>
          <p:nvSpPr>
            <p:cNvPr id="31771" name="矩形 51"/>
            <p:cNvSpPr>
              <a:spLocks noChangeArrowheads="1"/>
            </p:cNvSpPr>
            <p:nvPr/>
          </p:nvSpPr>
          <p:spPr bwMode="auto">
            <a:xfrm>
              <a:off x="855678" y="4713076"/>
              <a:ext cx="504056" cy="482807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kumimoji="0" lang="en-US" altLang="zh-TW" sz="2800"/>
                <a:t>1</a:t>
              </a:r>
              <a:endParaRPr kumimoji="0" lang="zh-TW" altLang="en-US" sz="2800"/>
            </a:p>
          </p:txBody>
        </p:sp>
      </p:grp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2786063" y="2549525"/>
            <a:ext cx="541337" cy="541338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kumimoji="0" lang="zh-TW" altLang="en-US"/>
          </a:p>
        </p:txBody>
      </p:sp>
      <p:cxnSp>
        <p:nvCxnSpPr>
          <p:cNvPr id="56" name="直線單箭頭接點 55"/>
          <p:cNvCxnSpPr>
            <a:cxnSpLocks noChangeShapeType="1"/>
          </p:cNvCxnSpPr>
          <p:nvPr/>
        </p:nvCxnSpPr>
        <p:spPr bwMode="auto">
          <a:xfrm flipH="1" flipV="1">
            <a:off x="2678113" y="3995738"/>
            <a:ext cx="149225" cy="4826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57" name="直線單箭頭接點 56"/>
          <p:cNvCxnSpPr>
            <a:cxnSpLocks noChangeShapeType="1"/>
          </p:cNvCxnSpPr>
          <p:nvPr/>
        </p:nvCxnSpPr>
        <p:spPr bwMode="auto">
          <a:xfrm flipH="1" flipV="1">
            <a:off x="1928813" y="3602038"/>
            <a:ext cx="503237" cy="1651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60" name="直線單箭頭接點 59"/>
          <p:cNvCxnSpPr>
            <a:cxnSpLocks noChangeShapeType="1"/>
          </p:cNvCxnSpPr>
          <p:nvPr/>
        </p:nvCxnSpPr>
        <p:spPr bwMode="auto">
          <a:xfrm flipH="1" flipV="1">
            <a:off x="1306513" y="3186113"/>
            <a:ext cx="377825" cy="2413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62" name="直線單箭頭接點 61"/>
          <p:cNvCxnSpPr>
            <a:cxnSpLocks noChangeShapeType="1"/>
          </p:cNvCxnSpPr>
          <p:nvPr/>
        </p:nvCxnSpPr>
        <p:spPr bwMode="auto">
          <a:xfrm flipH="1" flipV="1">
            <a:off x="2301875" y="4713288"/>
            <a:ext cx="252413" cy="1270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66" name="直線單箭頭接點 65"/>
          <p:cNvCxnSpPr>
            <a:cxnSpLocks noChangeShapeType="1"/>
          </p:cNvCxnSpPr>
          <p:nvPr/>
        </p:nvCxnSpPr>
        <p:spPr bwMode="auto">
          <a:xfrm flipH="1" flipV="1">
            <a:off x="1579563" y="4238625"/>
            <a:ext cx="474662" cy="239713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68" name="直線單箭頭接點 67"/>
          <p:cNvCxnSpPr>
            <a:cxnSpLocks noChangeShapeType="1"/>
          </p:cNvCxnSpPr>
          <p:nvPr/>
        </p:nvCxnSpPr>
        <p:spPr bwMode="auto">
          <a:xfrm flipH="1" flipV="1">
            <a:off x="1201738" y="3892550"/>
            <a:ext cx="158750" cy="21748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71" name="直線單箭頭接點 70"/>
          <p:cNvCxnSpPr>
            <a:cxnSpLocks noChangeShapeType="1"/>
          </p:cNvCxnSpPr>
          <p:nvPr/>
        </p:nvCxnSpPr>
        <p:spPr bwMode="auto">
          <a:xfrm flipH="1" flipV="1">
            <a:off x="1281113" y="3405188"/>
            <a:ext cx="157162" cy="595312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grpSp>
        <p:nvGrpSpPr>
          <p:cNvPr id="80" name="群組 79"/>
          <p:cNvGrpSpPr>
            <a:grpSpLocks/>
          </p:cNvGrpSpPr>
          <p:nvPr/>
        </p:nvGrpSpPr>
        <p:grpSpPr bwMode="auto">
          <a:xfrm>
            <a:off x="855663" y="2557463"/>
            <a:ext cx="2314575" cy="2603500"/>
            <a:chOff x="855678" y="2557442"/>
            <a:chExt cx="2315319" cy="2603367"/>
          </a:xfrm>
        </p:grpSpPr>
        <p:grpSp>
          <p:nvGrpSpPr>
            <p:cNvPr id="31762" name="群組 1"/>
            <p:cNvGrpSpPr>
              <a:grpSpLocks/>
            </p:cNvGrpSpPr>
            <p:nvPr/>
          </p:nvGrpSpPr>
          <p:grpSpPr bwMode="auto">
            <a:xfrm>
              <a:off x="855678" y="2578692"/>
              <a:ext cx="1576441" cy="837605"/>
              <a:chOff x="1276421" y="2867691"/>
              <a:chExt cx="1576441" cy="837605"/>
            </a:xfrm>
          </p:grpSpPr>
          <p:sp>
            <p:nvSpPr>
              <p:cNvPr id="31766" name="橢圓 30"/>
              <p:cNvSpPr>
                <a:spLocks noChangeArrowheads="1"/>
              </p:cNvSpPr>
              <p:nvPr/>
            </p:nvSpPr>
            <p:spPr bwMode="auto">
              <a:xfrm>
                <a:off x="1276421" y="3201240"/>
                <a:ext cx="504056" cy="504056"/>
              </a:xfrm>
              <a:prstGeom prst="ellipse">
                <a:avLst/>
              </a:prstGeom>
              <a:noFill/>
              <a:ln w="762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kumimoji="0" lang="zh-TW" altLang="en-US"/>
              </a:p>
            </p:txBody>
          </p:sp>
          <p:sp>
            <p:nvSpPr>
              <p:cNvPr id="31767" name="橢圓 32"/>
              <p:cNvSpPr>
                <a:spLocks noChangeArrowheads="1"/>
              </p:cNvSpPr>
              <p:nvPr/>
            </p:nvSpPr>
            <p:spPr bwMode="auto">
              <a:xfrm>
                <a:off x="2348806" y="2867691"/>
                <a:ext cx="504056" cy="504056"/>
              </a:xfrm>
              <a:prstGeom prst="ellipse">
                <a:avLst/>
              </a:prstGeom>
              <a:noFill/>
              <a:ln w="762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kumimoji="0" lang="zh-TW" altLang="en-US"/>
              </a:p>
            </p:txBody>
          </p:sp>
        </p:grpSp>
        <p:sp>
          <p:nvSpPr>
            <p:cNvPr id="31763" name="橢圓 76"/>
            <p:cNvSpPr>
              <a:spLocks noChangeArrowheads="1"/>
            </p:cNvSpPr>
            <p:nvPr/>
          </p:nvSpPr>
          <p:spPr bwMode="auto">
            <a:xfrm>
              <a:off x="2666941" y="2557442"/>
              <a:ext cx="504056" cy="504056"/>
            </a:xfrm>
            <a:prstGeom prst="ellipse">
              <a:avLst/>
            </a:prstGeom>
            <a:noFill/>
            <a:ln w="762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kumimoji="0" lang="zh-TW" altLang="en-US"/>
            </a:p>
          </p:txBody>
        </p:sp>
        <p:sp>
          <p:nvSpPr>
            <p:cNvPr id="31764" name="橢圓 77"/>
            <p:cNvSpPr>
              <a:spLocks noChangeArrowheads="1"/>
            </p:cNvSpPr>
            <p:nvPr/>
          </p:nvSpPr>
          <p:spPr bwMode="auto">
            <a:xfrm>
              <a:off x="855678" y="3626653"/>
              <a:ext cx="504056" cy="504056"/>
            </a:xfrm>
            <a:prstGeom prst="ellipse">
              <a:avLst/>
            </a:prstGeom>
            <a:noFill/>
            <a:ln w="762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kumimoji="0" lang="zh-TW" altLang="en-US"/>
            </a:p>
          </p:txBody>
        </p:sp>
        <p:sp>
          <p:nvSpPr>
            <p:cNvPr id="31765" name="橢圓 78"/>
            <p:cNvSpPr>
              <a:spLocks noChangeArrowheads="1"/>
            </p:cNvSpPr>
            <p:nvPr/>
          </p:nvSpPr>
          <p:spPr bwMode="auto">
            <a:xfrm>
              <a:off x="855678" y="4656753"/>
              <a:ext cx="504056" cy="504056"/>
            </a:xfrm>
            <a:prstGeom prst="ellipse">
              <a:avLst/>
            </a:prstGeom>
            <a:noFill/>
            <a:ln w="762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kumimoji="0"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內容版面配置區 5"/>
          <p:cNvSpPr txBox="1">
            <a:spLocks/>
          </p:cNvSpPr>
          <p:nvPr/>
        </p:nvSpPr>
        <p:spPr>
          <a:xfrm>
            <a:off x="4211638" y="1628775"/>
            <a:ext cx="4932362" cy="4525963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+mj-lt"/>
              <a:buAutoNum type="arabicParenR" startAt="8"/>
              <a:defRPr/>
            </a:pPr>
            <a:endParaRPr kumimoji="0" lang="zh-TW" altLang="en-US" sz="2400" kern="0" dirty="0">
              <a:latin typeface="+mn-lt"/>
              <a:ea typeface="+mn-ea"/>
            </a:endParaRPr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250825" y="80963"/>
            <a:ext cx="8607425" cy="901700"/>
          </a:xfrm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FAST_LCS – time complexity</a:t>
            </a:r>
            <a:endParaRPr lang="zh-TW" altLang="en-US" smtClean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p:sp>
        <p:nvSpPr>
          <p:cNvPr id="31" name="內容版面配置區 5"/>
          <p:cNvSpPr txBox="1">
            <a:spLocks/>
          </p:cNvSpPr>
          <p:nvPr/>
        </p:nvSpPr>
        <p:spPr>
          <a:xfrm>
            <a:off x="4364038" y="1781175"/>
            <a:ext cx="4932362" cy="45259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kumimoji="0" lang="en-US" altLang="zh-TW" sz="2400" dirty="0"/>
              <a:t/>
            </a:r>
            <a:br>
              <a:rPr kumimoji="0" lang="en-US" altLang="zh-TW" sz="2400" dirty="0"/>
            </a:br>
            <a:r>
              <a:rPr kumimoji="0" lang="en-US" altLang="zh-TW" sz="2400" dirty="0"/>
              <a:t/>
            </a:r>
            <a:br>
              <a:rPr kumimoji="0" lang="en-US" altLang="zh-TW" sz="2400" dirty="0"/>
            </a:br>
            <a:endParaRPr kumimoji="0" lang="zh-TW" altLang="en-US" sz="2400" kern="0" dirty="0">
              <a:latin typeface="+mn-lt"/>
              <a:ea typeface="+mn-ea"/>
            </a:endParaRPr>
          </a:p>
        </p:txBody>
      </p:sp>
      <p:sp>
        <p:nvSpPr>
          <p:cNvPr id="33796" name="內容版面配置區 1"/>
          <p:cNvSpPr>
            <a:spLocks noGrp="1"/>
          </p:cNvSpPr>
          <p:nvPr>
            <p:ph idx="1"/>
          </p:nvPr>
        </p:nvSpPr>
        <p:spPr bwMode="auto">
          <a:xfrm>
            <a:off x="142875" y="1092200"/>
            <a:ext cx="8847138" cy="5262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TW" sz="4000" b="1" smtClean="0">
              <a:ea typeface="新細明體" charset="-120"/>
            </a:endParaRPr>
          </a:p>
          <a:p>
            <a:r>
              <a:rPr lang="en-US" altLang="zh-TW" sz="4000" b="1" smtClean="0">
                <a:ea typeface="新細明體" charset="-120"/>
              </a:rPr>
              <a:t>(FAST_LCS)</a:t>
            </a:r>
            <a:r>
              <a:rPr lang="en-US" altLang="zh-TW" sz="4000" smtClean="0">
                <a:ea typeface="新細明體" charset="-120"/>
              </a:rPr>
              <a:t/>
            </a:r>
            <a:br>
              <a:rPr lang="en-US" altLang="zh-TW" sz="4000" smtClean="0">
                <a:ea typeface="新細明體" charset="-120"/>
              </a:rPr>
            </a:br>
            <a:r>
              <a:rPr lang="en-US" altLang="zh-TW" b="1" smtClean="0">
                <a:ea typeface="新細明體" charset="-120"/>
              </a:rPr>
              <a:t>[11] Y. Chen, A. Wan, and W. Liu</a:t>
            </a:r>
            <a:endParaRPr lang="zh-TW" altLang="zh-TW" sz="4000" smtClean="0">
              <a:ea typeface="新細明體" charset="-120"/>
            </a:endParaRPr>
          </a:p>
          <a:p>
            <a:pPr fontAlgn="t"/>
            <a:r>
              <a:rPr lang="en-US" altLang="zh-TW" sz="4000" b="1" smtClean="0">
                <a:ea typeface="新細明體" charset="-120"/>
              </a:rPr>
              <a:t>Time complexity: </a:t>
            </a:r>
            <a:br>
              <a:rPr lang="en-US" altLang="zh-TW" sz="4000" b="1" smtClean="0">
                <a:ea typeface="新細明體" charset="-120"/>
              </a:rPr>
            </a:br>
            <a:r>
              <a:rPr lang="en-US" altLang="zh-TW" sz="4000" b="1" smtClean="0">
                <a:ea typeface="新細明體" charset="-120"/>
              </a:rPr>
              <a:t>O(|LCS(X1,X2,…Xn)|)</a:t>
            </a:r>
            <a:br>
              <a:rPr lang="en-US" altLang="zh-TW" sz="4000" b="1" smtClean="0">
                <a:ea typeface="新細明體" charset="-120"/>
              </a:rPr>
            </a:br>
            <a:r>
              <a:rPr lang="zh-TW" altLang="en-US" sz="4000" b="1" smtClean="0">
                <a:ea typeface="新細明體" charset="-120"/>
              </a:rPr>
              <a:t>    </a:t>
            </a:r>
            <a:r>
              <a:rPr lang="en-US" altLang="zh-TW" sz="4000" b="1" smtClean="0">
                <a:ea typeface="新細明體" charset="-120"/>
              </a:rPr>
              <a:t>length of multisequences</a:t>
            </a:r>
            <a:endParaRPr lang="zh-TW" altLang="zh-TW" sz="4000" smtClean="0">
              <a:ea typeface="新細明體" charset="-120"/>
            </a:endParaRPr>
          </a:p>
          <a:p>
            <a:endParaRPr lang="zh-TW" altLang="en-US" sz="4000" smtClean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sz="quarter" idx="10"/>
          </p:nvPr>
        </p:nvSpPr>
        <p:spPr>
          <a:xfrm>
            <a:off x="2590800" y="3524250"/>
            <a:ext cx="3960813" cy="568325"/>
          </a:xfrm>
        </p:spPr>
        <p:txBody>
          <a:bodyPr/>
          <a:lstStyle/>
          <a:p>
            <a:pPr>
              <a:defRPr/>
            </a:pPr>
            <a:r>
              <a:rPr/>
              <a:t>林耿生</a:t>
            </a:r>
          </a:p>
        </p:txBody>
      </p:sp>
      <p:sp>
        <p:nvSpPr>
          <p:cNvPr id="5" name="標題 3"/>
          <p:cNvSpPr txBox="1">
            <a:spLocks/>
          </p:cNvSpPr>
          <p:nvPr/>
        </p:nvSpPr>
        <p:spPr>
          <a:xfrm>
            <a:off x="467544" y="980728"/>
            <a:ext cx="8251825" cy="2117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altLang="zh-TW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                       Quick-DP</a:t>
            </a:r>
            <a:br>
              <a:rPr lang="en-US" altLang="zh-TW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</a:br>
            <a:r>
              <a:rPr kumimoji="1" lang="en-US" altLang="zh-TW" sz="3600" kern="12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- </a:t>
            </a:r>
            <a:r>
              <a:rPr lang="en-US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Algorithm</a:t>
            </a:r>
            <a:r>
              <a:rPr kumimoji="1" lang="en-US" altLang="zh-TW" sz="3600" kern="12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/>
            </a:r>
            <a:br>
              <a:rPr kumimoji="1" lang="en-US" altLang="zh-TW" sz="3600" kern="12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</a:br>
            <a:r>
              <a:rPr lang="en-US" altLang="zh-TW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- </a:t>
            </a:r>
            <a:r>
              <a:rPr lang="en-US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Find s-parent</a:t>
            </a:r>
            <a:endParaRPr lang="zh-TW" altLang="en-US" dirty="0" smtClean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80963"/>
            <a:ext cx="8607425" cy="901700"/>
          </a:xfrm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Quick-DP</a:t>
            </a:r>
            <a:endParaRPr lang="zh-TW" altLang="en-US" smtClean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p:sp>
        <p:nvSpPr>
          <p:cNvPr id="36866" name="內容版面配置區 2"/>
          <p:cNvSpPr>
            <a:spLocks noGrp="1"/>
          </p:cNvSpPr>
          <p:nvPr>
            <p:ph idx="1"/>
          </p:nvPr>
        </p:nvSpPr>
        <p:spPr bwMode="auto">
          <a:xfrm>
            <a:off x="142875" y="1092200"/>
            <a:ext cx="8847138" cy="5262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>
              <a:ea typeface="新細明體" charset="-120"/>
            </a:endParaRP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538" y="1268413"/>
            <a:ext cx="5616575" cy="484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橢圓 23"/>
          <p:cNvSpPr/>
          <p:nvPr/>
        </p:nvSpPr>
        <p:spPr bwMode="auto">
          <a:xfrm>
            <a:off x="2195513" y="3068638"/>
            <a:ext cx="360362" cy="431800"/>
          </a:xfrm>
          <a:prstGeom prst="ellipse">
            <a:avLst/>
          </a:prstGeom>
          <a:noFill/>
          <a:ln w="7620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kumimoji="0" lang="zh-TW" altLang="en-US">
              <a:solidFill>
                <a:schemeClr val="tx1"/>
              </a:solidFill>
            </a:endParaRPr>
          </a:p>
        </p:txBody>
      </p:sp>
      <p:sp>
        <p:nvSpPr>
          <p:cNvPr id="25" name="橢圓 24"/>
          <p:cNvSpPr/>
          <p:nvPr/>
        </p:nvSpPr>
        <p:spPr bwMode="auto">
          <a:xfrm>
            <a:off x="1763713" y="3573463"/>
            <a:ext cx="360362" cy="431800"/>
          </a:xfrm>
          <a:prstGeom prst="ellipse">
            <a:avLst/>
          </a:prstGeom>
          <a:noFill/>
          <a:ln w="7620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kumimoji="0" lang="zh-TW" altLang="en-US">
              <a:solidFill>
                <a:schemeClr val="tx1"/>
              </a:solidFill>
            </a:endParaRPr>
          </a:p>
        </p:txBody>
      </p:sp>
      <p:sp>
        <p:nvSpPr>
          <p:cNvPr id="26" name="矩形 25"/>
          <p:cNvSpPr/>
          <p:nvPr/>
        </p:nvSpPr>
        <p:spPr bwMode="auto">
          <a:xfrm>
            <a:off x="3109913" y="3573463"/>
            <a:ext cx="288925" cy="43180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kumimoji="0" lang="zh-TW" altLang="en-US">
              <a:solidFill>
                <a:schemeClr val="tx1"/>
              </a:solidFill>
            </a:endParaRPr>
          </a:p>
        </p:txBody>
      </p:sp>
      <p:sp>
        <p:nvSpPr>
          <p:cNvPr id="27" name="矩形 26"/>
          <p:cNvSpPr/>
          <p:nvPr/>
        </p:nvSpPr>
        <p:spPr bwMode="auto">
          <a:xfrm>
            <a:off x="4067175" y="3573463"/>
            <a:ext cx="288925" cy="43180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kumimoji="0" lang="zh-TW" altLang="en-US">
              <a:solidFill>
                <a:schemeClr val="tx1"/>
              </a:solidFill>
            </a:endParaRPr>
          </a:p>
        </p:txBody>
      </p:sp>
      <p:sp>
        <p:nvSpPr>
          <p:cNvPr id="28" name="矩形 27"/>
          <p:cNvSpPr/>
          <p:nvPr/>
        </p:nvSpPr>
        <p:spPr bwMode="auto">
          <a:xfrm>
            <a:off x="3132138" y="4076700"/>
            <a:ext cx="287337" cy="43180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kumimoji="0" lang="zh-TW" altLang="en-US">
              <a:solidFill>
                <a:schemeClr val="tx1"/>
              </a:solidFill>
            </a:endParaRPr>
          </a:p>
        </p:txBody>
      </p:sp>
      <p:sp>
        <p:nvSpPr>
          <p:cNvPr id="29" name="矩形 28"/>
          <p:cNvSpPr/>
          <p:nvPr/>
        </p:nvSpPr>
        <p:spPr bwMode="auto">
          <a:xfrm>
            <a:off x="4067175" y="4076700"/>
            <a:ext cx="288925" cy="43180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kumimoji="0" lang="zh-TW" altLang="en-US">
              <a:solidFill>
                <a:schemeClr val="tx1"/>
              </a:solidFill>
            </a:endParaRPr>
          </a:p>
        </p:txBody>
      </p:sp>
      <p:sp>
        <p:nvSpPr>
          <p:cNvPr id="30" name="矩形 29"/>
          <p:cNvSpPr/>
          <p:nvPr/>
        </p:nvSpPr>
        <p:spPr bwMode="auto">
          <a:xfrm>
            <a:off x="2700338" y="4581525"/>
            <a:ext cx="287337" cy="43180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kumimoji="0" lang="zh-TW" altLang="en-US">
              <a:solidFill>
                <a:schemeClr val="tx1"/>
              </a:solidFill>
            </a:endParaRPr>
          </a:p>
        </p:txBody>
      </p:sp>
      <p:sp>
        <p:nvSpPr>
          <p:cNvPr id="31" name="矩形 30"/>
          <p:cNvSpPr/>
          <p:nvPr/>
        </p:nvSpPr>
        <p:spPr bwMode="auto">
          <a:xfrm>
            <a:off x="2268538" y="4581525"/>
            <a:ext cx="287337" cy="43180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kumimoji="0" lang="zh-TW" altLang="en-US">
              <a:solidFill>
                <a:schemeClr val="tx1"/>
              </a:solidFill>
            </a:endParaRPr>
          </a:p>
        </p:txBody>
      </p:sp>
      <p:sp>
        <p:nvSpPr>
          <p:cNvPr id="32" name="矩形 31"/>
          <p:cNvSpPr/>
          <p:nvPr/>
        </p:nvSpPr>
        <p:spPr bwMode="auto">
          <a:xfrm>
            <a:off x="2700338" y="5589588"/>
            <a:ext cx="287337" cy="43180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kumimoji="0" lang="zh-TW" altLang="en-US">
              <a:solidFill>
                <a:schemeClr val="tx1"/>
              </a:solidFill>
            </a:endParaRPr>
          </a:p>
        </p:txBody>
      </p:sp>
      <p:sp>
        <p:nvSpPr>
          <p:cNvPr id="33" name="矩形 32"/>
          <p:cNvSpPr/>
          <p:nvPr/>
        </p:nvSpPr>
        <p:spPr bwMode="auto">
          <a:xfrm>
            <a:off x="2268538" y="5589588"/>
            <a:ext cx="287337" cy="43180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kumimoji="0"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80963"/>
            <a:ext cx="8607425" cy="901700"/>
          </a:xfrm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Example: D</a:t>
            </a:r>
            <a:r>
              <a:rPr lang="en-US" altLang="zh-TW" baseline="3000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2</a:t>
            </a:r>
            <a:r>
              <a:rPr lang="zh-TW" altLang="en-US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→</a:t>
            </a:r>
            <a:r>
              <a:rPr lang="en-US" altLang="zh-TW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D</a:t>
            </a:r>
            <a:r>
              <a:rPr lang="en-US" altLang="zh-TW" baseline="3000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3</a:t>
            </a:r>
            <a:endParaRPr lang="zh-TW" altLang="en-US" baseline="30000" smtClean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p:sp>
        <p:nvSpPr>
          <p:cNvPr id="37890" name="內容版面配置區 2"/>
          <p:cNvSpPr>
            <a:spLocks noGrp="1"/>
          </p:cNvSpPr>
          <p:nvPr>
            <p:ph idx="1"/>
          </p:nvPr>
        </p:nvSpPr>
        <p:spPr bwMode="auto">
          <a:xfrm>
            <a:off x="142875" y="1092200"/>
            <a:ext cx="8847138" cy="5262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>
              <a:ea typeface="新細明體" charset="-120"/>
            </a:endParaRP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538" y="1268413"/>
            <a:ext cx="5616575" cy="484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橢圓 4"/>
          <p:cNvSpPr/>
          <p:nvPr/>
        </p:nvSpPr>
        <p:spPr bwMode="auto">
          <a:xfrm>
            <a:off x="2173288" y="3054350"/>
            <a:ext cx="360362" cy="431800"/>
          </a:xfrm>
          <a:prstGeom prst="ellipse">
            <a:avLst/>
          </a:prstGeom>
          <a:noFill/>
          <a:ln w="762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kumimoji="0" lang="zh-TW" altLang="en-US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3109913" y="3557588"/>
            <a:ext cx="288925" cy="431800"/>
          </a:xfrm>
          <a:prstGeom prst="rect">
            <a:avLst/>
          </a:prstGeom>
          <a:noFill/>
          <a:ln w="762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kumimoji="0" lang="zh-TW" altLang="en-US">
              <a:solidFill>
                <a:schemeClr val="tx1"/>
              </a:solidFill>
            </a:endParaRPr>
          </a:p>
        </p:txBody>
      </p:sp>
      <p:sp>
        <p:nvSpPr>
          <p:cNvPr id="21" name="五角星形 20"/>
          <p:cNvSpPr/>
          <p:nvPr/>
        </p:nvSpPr>
        <p:spPr bwMode="auto">
          <a:xfrm>
            <a:off x="2987675" y="3516313"/>
            <a:ext cx="504825" cy="488950"/>
          </a:xfrm>
          <a:prstGeom prst="star5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zh-TW" altLang="en-US">
              <a:ea typeface="+mn-ea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2678113" y="4565650"/>
            <a:ext cx="287337" cy="431800"/>
          </a:xfrm>
          <a:prstGeom prst="rect">
            <a:avLst/>
          </a:prstGeom>
          <a:noFill/>
          <a:ln w="762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kumimoji="0" lang="zh-TW" altLang="en-US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4046538" y="3557588"/>
            <a:ext cx="287337" cy="431800"/>
          </a:xfrm>
          <a:prstGeom prst="rect">
            <a:avLst/>
          </a:prstGeom>
          <a:noFill/>
          <a:ln w="762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kumimoji="0" lang="zh-TW" altLang="en-US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2678113" y="5646738"/>
            <a:ext cx="287337" cy="431800"/>
          </a:xfrm>
          <a:prstGeom prst="rect">
            <a:avLst/>
          </a:prstGeom>
          <a:noFill/>
          <a:ln w="762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kumimoji="0" lang="zh-TW" altLang="en-US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3109913" y="4062413"/>
            <a:ext cx="288925" cy="431800"/>
          </a:xfrm>
          <a:prstGeom prst="rect">
            <a:avLst/>
          </a:prstGeom>
          <a:noFill/>
          <a:ln w="762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kumimoji="0" lang="zh-TW" altLang="en-US">
              <a:solidFill>
                <a:schemeClr val="tx1"/>
              </a:solidFill>
            </a:endParaRPr>
          </a:p>
        </p:txBody>
      </p:sp>
      <p:sp>
        <p:nvSpPr>
          <p:cNvPr id="11" name="橢圓 10"/>
          <p:cNvSpPr/>
          <p:nvPr/>
        </p:nvSpPr>
        <p:spPr bwMode="auto">
          <a:xfrm>
            <a:off x="1741488" y="3557588"/>
            <a:ext cx="360362" cy="431800"/>
          </a:xfrm>
          <a:prstGeom prst="ellipse">
            <a:avLst/>
          </a:prstGeom>
          <a:noFill/>
          <a:ln w="76200">
            <a:solidFill>
              <a:srgbClr val="FF0080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kumimoji="0" lang="zh-TW" altLang="en-US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2246313" y="4581525"/>
            <a:ext cx="287337" cy="431800"/>
          </a:xfrm>
          <a:prstGeom prst="rect">
            <a:avLst/>
          </a:prstGeom>
          <a:noFill/>
          <a:ln w="76200">
            <a:solidFill>
              <a:srgbClr val="FF0080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kumimoji="0" lang="zh-TW" altLang="en-US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2678113" y="4581525"/>
            <a:ext cx="287337" cy="431800"/>
          </a:xfrm>
          <a:prstGeom prst="rect">
            <a:avLst/>
          </a:prstGeom>
          <a:noFill/>
          <a:ln w="76200">
            <a:solidFill>
              <a:srgbClr val="FF0080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kumimoji="0" lang="zh-TW" altLang="en-US">
              <a:solidFill>
                <a:schemeClr val="tx1"/>
              </a:solidFill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3109913" y="4076700"/>
            <a:ext cx="288925" cy="431800"/>
          </a:xfrm>
          <a:prstGeom prst="rect">
            <a:avLst/>
          </a:prstGeom>
          <a:noFill/>
          <a:ln w="76200">
            <a:solidFill>
              <a:srgbClr val="FF0080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kumimoji="0" lang="zh-TW" altLang="en-US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4046538" y="4076700"/>
            <a:ext cx="287337" cy="431800"/>
          </a:xfrm>
          <a:prstGeom prst="rect">
            <a:avLst/>
          </a:prstGeom>
          <a:noFill/>
          <a:ln w="76200">
            <a:solidFill>
              <a:srgbClr val="FF0080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kumimoji="0" lang="zh-TW" altLang="en-US" dirty="0">
              <a:solidFill>
                <a:schemeClr val="tx1"/>
              </a:solidFill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2246313" y="5661025"/>
            <a:ext cx="287337" cy="431800"/>
          </a:xfrm>
          <a:prstGeom prst="rect">
            <a:avLst/>
          </a:prstGeom>
          <a:noFill/>
          <a:ln w="76200">
            <a:solidFill>
              <a:srgbClr val="FF0080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kumimoji="0" lang="zh-TW" altLang="en-US">
              <a:solidFill>
                <a:schemeClr val="tx1"/>
              </a:solidFill>
            </a:endParaRPr>
          </a:p>
        </p:txBody>
      </p:sp>
      <p:sp>
        <p:nvSpPr>
          <p:cNvPr id="17" name="文字方塊 16"/>
          <p:cNvSpPr txBox="1">
            <a:spLocks noChangeArrowheads="1"/>
          </p:cNvSpPr>
          <p:nvPr/>
        </p:nvSpPr>
        <p:spPr bwMode="auto">
          <a:xfrm>
            <a:off x="3254375" y="3324225"/>
            <a:ext cx="287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b="1"/>
              <a:t>T</a:t>
            </a:r>
            <a:endParaRPr kumimoji="0" lang="zh-TW" altLang="en-US" b="1"/>
          </a:p>
        </p:txBody>
      </p:sp>
      <p:sp>
        <p:nvSpPr>
          <p:cNvPr id="18" name="文字方塊 17"/>
          <p:cNvSpPr txBox="1">
            <a:spLocks noChangeArrowheads="1"/>
          </p:cNvSpPr>
          <p:nvPr/>
        </p:nvSpPr>
        <p:spPr bwMode="auto">
          <a:xfrm>
            <a:off x="3254375" y="3860800"/>
            <a:ext cx="287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b="1"/>
              <a:t>T</a:t>
            </a:r>
            <a:endParaRPr kumimoji="0" lang="zh-TW" altLang="en-US" b="1"/>
          </a:p>
        </p:txBody>
      </p:sp>
      <p:sp>
        <p:nvSpPr>
          <p:cNvPr id="19" name="文字方塊 18"/>
          <p:cNvSpPr txBox="1">
            <a:spLocks noChangeArrowheads="1"/>
          </p:cNvSpPr>
          <p:nvPr/>
        </p:nvSpPr>
        <p:spPr bwMode="auto">
          <a:xfrm>
            <a:off x="2771775" y="4356100"/>
            <a:ext cx="2873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b="1"/>
              <a:t>A</a:t>
            </a:r>
            <a:endParaRPr kumimoji="0" lang="zh-TW" altLang="en-US" b="1"/>
          </a:p>
        </p:txBody>
      </p:sp>
      <p:sp>
        <p:nvSpPr>
          <p:cNvPr id="20" name="文字方塊 19"/>
          <p:cNvSpPr txBox="1">
            <a:spLocks noChangeArrowheads="1"/>
          </p:cNvSpPr>
          <p:nvPr/>
        </p:nvSpPr>
        <p:spPr bwMode="auto">
          <a:xfrm>
            <a:off x="2339975" y="4365625"/>
            <a:ext cx="2873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b="1"/>
              <a:t>A</a:t>
            </a:r>
            <a:endParaRPr kumimoji="0" lang="zh-TW" altLang="en-US" b="1"/>
          </a:p>
        </p:txBody>
      </p:sp>
      <p:sp>
        <p:nvSpPr>
          <p:cNvPr id="23" name="五角星形 22"/>
          <p:cNvSpPr/>
          <p:nvPr/>
        </p:nvSpPr>
        <p:spPr bwMode="auto">
          <a:xfrm>
            <a:off x="2124075" y="4524375"/>
            <a:ext cx="503238" cy="488950"/>
          </a:xfrm>
          <a:prstGeom prst="star5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zh-TW" altLang="en-US">
              <a:ea typeface="+mn-ea"/>
            </a:endParaRPr>
          </a:p>
        </p:txBody>
      </p:sp>
      <p:sp>
        <p:nvSpPr>
          <p:cNvPr id="37910" name="文字方塊 23"/>
          <p:cNvSpPr txBox="1">
            <a:spLocks noChangeArrowheads="1"/>
          </p:cNvSpPr>
          <p:nvPr/>
        </p:nvSpPr>
        <p:spPr bwMode="auto">
          <a:xfrm>
            <a:off x="6084888" y="2205038"/>
            <a:ext cx="27733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AutoNum type="arabicPeriod"/>
            </a:pPr>
            <a:r>
              <a:rPr kumimoji="0" lang="en-US" altLang="zh-TW"/>
              <a:t> </a:t>
            </a:r>
            <a:r>
              <a:rPr kumimoji="0" lang="en-US" altLang="zh-TW" i="1"/>
              <a:t>Par</a:t>
            </a:r>
            <a:r>
              <a:rPr kumimoji="0" lang="en-US" altLang="zh-TW" i="1" baseline="-25000"/>
              <a:t>s</a:t>
            </a:r>
          </a:p>
          <a:p>
            <a:pPr marL="342900" indent="-342900">
              <a:buFont typeface="Arial" charset="0"/>
              <a:buAutoNum type="arabicPeriod"/>
            </a:pPr>
            <a:r>
              <a:rPr kumimoji="0" lang="en-US" altLang="zh-TW" i="1" baseline="-25000"/>
              <a:t> </a:t>
            </a:r>
            <a:r>
              <a:rPr kumimoji="0" lang="en-US" altLang="zh-TW" i="1"/>
              <a:t>Minima</a:t>
            </a:r>
            <a:r>
              <a:rPr kumimoji="0" lang="en-US" altLang="zh-TW"/>
              <a:t>(</a:t>
            </a:r>
            <a:r>
              <a:rPr kumimoji="0" lang="en-US" altLang="zh-TW" i="1"/>
              <a:t>Par</a:t>
            </a:r>
            <a:r>
              <a:rPr kumimoji="0" lang="en-US" altLang="zh-TW" i="1" baseline="-25000"/>
              <a:t>s</a:t>
            </a:r>
            <a:r>
              <a:rPr kumimoji="0" lang="en-US" altLang="zh-TW"/>
              <a:t>)</a:t>
            </a:r>
            <a:endParaRPr kumimoji="0" lang="zh-TW" altLang="en-US" baseline="-25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  <p:bldP spid="16" grpId="1" animBg="1"/>
      <p:bldP spid="17" grpId="0"/>
      <p:bldP spid="18" grpId="0"/>
      <p:bldP spid="19" grpId="0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3397250"/>
            <a:ext cx="3455988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80963"/>
            <a:ext cx="8607425" cy="901700"/>
          </a:xfrm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zh-TW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Find the s-parent</a:t>
            </a:r>
            <a:endParaRPr lang="zh-TW" altLang="en-US" dirty="0" smtClean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p:sp>
        <p:nvSpPr>
          <p:cNvPr id="3" name="內容版面配置區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3"/>
            <a:stretch>
              <a:fillRect l="-1447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5" name="橢圓 4"/>
          <p:cNvSpPr/>
          <p:nvPr/>
        </p:nvSpPr>
        <p:spPr bwMode="auto">
          <a:xfrm>
            <a:off x="6443663" y="4508500"/>
            <a:ext cx="215900" cy="293688"/>
          </a:xfrm>
          <a:prstGeom prst="ellipse">
            <a:avLst/>
          </a:prstGeom>
          <a:noFill/>
          <a:ln w="7620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kumimoji="0" lang="zh-TW" altLang="en-US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 bwMode="auto">
          <a:xfrm>
            <a:off x="6948488" y="4802188"/>
            <a:ext cx="287337" cy="282575"/>
          </a:xfrm>
          <a:prstGeom prst="ellipse">
            <a:avLst/>
          </a:prstGeom>
          <a:noFill/>
          <a:ln w="7620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kumimoji="0"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446088" y="946150"/>
            <a:ext cx="8251825" cy="211772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TW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                       Quick-DP</a:t>
            </a:r>
            <a:r>
              <a:rPr lang="en-US" altLang="zh-TW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/>
            </a:r>
            <a:br>
              <a:rPr lang="en-US" altLang="zh-TW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</a:br>
            <a:r>
              <a:rPr kumimoji="1" lang="en-US" altLang="zh-TW" sz="3600" kern="120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- Minima</a:t>
            </a:r>
            <a:r>
              <a:rPr kumimoji="1" lang="en-US" altLang="zh-TW" sz="3600" kern="120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/>
            </a:r>
            <a:br>
              <a:rPr kumimoji="1" lang="en-US" altLang="zh-TW" sz="3600" kern="120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</a:br>
            <a:r>
              <a:rPr lang="en-US" altLang="zh-TW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- </a:t>
            </a:r>
            <a:r>
              <a:rPr kumimoji="1" lang="en-US" altLang="zh-TW" sz="3600" kern="120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Complexity </a:t>
            </a:r>
            <a:r>
              <a:rPr kumimoji="1" lang="en-US" altLang="zh-TW" sz="3600" kern="12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Analysis</a:t>
            </a:r>
            <a:endParaRPr lang="zh-TW" altLang="en-US" dirty="0" smtClean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0"/>
          </p:nvPr>
        </p:nvSpPr>
        <p:spPr>
          <a:xfrm>
            <a:off x="2590800" y="3524250"/>
            <a:ext cx="3960813" cy="568325"/>
          </a:xfrm>
        </p:spPr>
        <p:txBody>
          <a:bodyPr/>
          <a:lstStyle/>
          <a:p>
            <a:pPr>
              <a:defRPr/>
            </a:pPr>
            <a:r>
              <a:rPr/>
              <a:t>張世杰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446088" y="946150"/>
            <a:ext cx="8251825" cy="211772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Introduction</a:t>
            </a:r>
            <a:endParaRPr lang="zh-TW" altLang="en-US" smtClean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0"/>
          </p:nvPr>
        </p:nvSpPr>
        <p:spPr>
          <a:xfrm>
            <a:off x="2590800" y="3524250"/>
            <a:ext cx="3960813" cy="568325"/>
          </a:xfrm>
        </p:spPr>
        <p:txBody>
          <a:bodyPr/>
          <a:lstStyle/>
          <a:p>
            <a:pPr>
              <a:defRPr/>
            </a:pPr>
            <a:r>
              <a:rPr/>
              <a:t>江蘇峰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80963"/>
            <a:ext cx="8607425" cy="901700"/>
          </a:xfrm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Minima()</a:t>
            </a:r>
            <a:endParaRPr lang="zh-TW" altLang="en-US" smtClean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p:sp>
        <p:nvSpPr>
          <p:cNvPr id="40962" name="橢圓 3"/>
          <p:cNvSpPr>
            <a:spLocks noChangeArrowheads="1"/>
          </p:cNvSpPr>
          <p:nvPr/>
        </p:nvSpPr>
        <p:spPr bwMode="auto">
          <a:xfrm>
            <a:off x="3203575" y="2205038"/>
            <a:ext cx="1081088" cy="10795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0" lang="zh-TW" altLang="en-US"/>
          </a:p>
        </p:txBody>
      </p:sp>
      <p:sp>
        <p:nvSpPr>
          <p:cNvPr id="40963" name="橢圓 4"/>
          <p:cNvSpPr>
            <a:spLocks noChangeArrowheads="1"/>
          </p:cNvSpPr>
          <p:nvPr/>
        </p:nvSpPr>
        <p:spPr bwMode="auto">
          <a:xfrm>
            <a:off x="4500563" y="4652963"/>
            <a:ext cx="1079500" cy="10795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0" lang="zh-TW" altLang="en-US"/>
          </a:p>
        </p:txBody>
      </p:sp>
      <p:sp>
        <p:nvSpPr>
          <p:cNvPr id="40964" name="橢圓 5"/>
          <p:cNvSpPr>
            <a:spLocks noChangeArrowheads="1"/>
          </p:cNvSpPr>
          <p:nvPr/>
        </p:nvSpPr>
        <p:spPr bwMode="auto">
          <a:xfrm>
            <a:off x="5580063" y="2205038"/>
            <a:ext cx="1079500" cy="10795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0" lang="zh-TW" altLang="en-US"/>
          </a:p>
        </p:txBody>
      </p:sp>
      <p:sp>
        <p:nvSpPr>
          <p:cNvPr id="8" name="橢圓 7"/>
          <p:cNvSpPr>
            <a:spLocks noChangeArrowheads="1"/>
          </p:cNvSpPr>
          <p:nvPr/>
        </p:nvSpPr>
        <p:spPr bwMode="auto">
          <a:xfrm>
            <a:off x="2124075" y="4652963"/>
            <a:ext cx="1079500" cy="10795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0" lang="zh-TW" altLang="en-US"/>
          </a:p>
        </p:txBody>
      </p:sp>
      <p:sp>
        <p:nvSpPr>
          <p:cNvPr id="11" name="圓角矩形 10"/>
          <p:cNvSpPr>
            <a:spLocks noChangeArrowheads="1"/>
          </p:cNvSpPr>
          <p:nvPr/>
        </p:nvSpPr>
        <p:spPr bwMode="auto">
          <a:xfrm>
            <a:off x="611188" y="3860800"/>
            <a:ext cx="7777162" cy="215900"/>
          </a:xfrm>
          <a:prstGeom prst="roundRect">
            <a:avLst>
              <a:gd name="adj" fmla="val 16667"/>
            </a:avLst>
          </a:prstGeom>
          <a:solidFill>
            <a:srgbClr val="19191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0" lang="zh-TW" altLang="en-US" sz="2000">
              <a:solidFill>
                <a:srgbClr val="191919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09978" y="4191471"/>
            <a:ext cx="68480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kumimoji="0" lang="en-US" altLang="zh-TW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+mn-ea"/>
              </a:rPr>
              <a:t>R</a:t>
            </a:r>
            <a:endParaRPr kumimoji="0" lang="zh-TW" alt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ea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71506" y="2823319"/>
            <a:ext cx="72327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kumimoji="0" lang="en-US" altLang="zh-TW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+mn-ea"/>
              </a:rPr>
              <a:t>Q</a:t>
            </a:r>
            <a:endParaRPr kumimoji="0" lang="zh-TW" alt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ea typeface="+mn-ea"/>
            </a:endParaRPr>
          </a:p>
        </p:txBody>
      </p:sp>
      <p:sp>
        <p:nvSpPr>
          <p:cNvPr id="16" name="橢圓 15"/>
          <p:cNvSpPr>
            <a:spLocks noChangeArrowheads="1"/>
          </p:cNvSpPr>
          <p:nvPr/>
        </p:nvSpPr>
        <p:spPr bwMode="auto">
          <a:xfrm>
            <a:off x="6875463" y="4652963"/>
            <a:ext cx="1081087" cy="10795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0"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80963"/>
            <a:ext cx="8607425" cy="901700"/>
          </a:xfrm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Minima() Time Complexity</a:t>
            </a:r>
            <a:endParaRPr lang="zh-TW" altLang="en-US" smtClean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p:sp>
        <p:nvSpPr>
          <p:cNvPr id="41986" name="內容版面配置區 2"/>
          <p:cNvSpPr>
            <a:spLocks noGrp="1"/>
          </p:cNvSpPr>
          <p:nvPr>
            <p:ph idx="1"/>
          </p:nvPr>
        </p:nvSpPr>
        <p:spPr bwMode="auto">
          <a:xfrm>
            <a:off x="142875" y="1092200"/>
            <a:ext cx="8847138" cy="5262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ea typeface="新細明體" charset="-120"/>
              </a:rPr>
              <a:t>Step1 : divide N points into subsets R and Q </a:t>
            </a:r>
          </a:p>
          <a:p>
            <a:pPr>
              <a:buFontTx/>
              <a:buNone/>
            </a:pPr>
            <a:r>
              <a:rPr lang="en-US" altLang="zh-TW" smtClean="0">
                <a:ea typeface="新細明體" charset="-120"/>
              </a:rPr>
              <a:t>		=&gt; O(N) </a:t>
            </a:r>
          </a:p>
          <a:p>
            <a:r>
              <a:rPr lang="en-US" altLang="zh-TW" smtClean="0">
                <a:ea typeface="新細明體" charset="-120"/>
              </a:rPr>
              <a:t>Step2 : minimize R and Q individually</a:t>
            </a:r>
          </a:p>
          <a:p>
            <a:pPr>
              <a:buFontTx/>
              <a:buNone/>
            </a:pPr>
            <a:r>
              <a:rPr lang="en-US" altLang="zh-TW" smtClean="0">
                <a:ea typeface="新細明體" charset="-120"/>
              </a:rPr>
              <a:t>		=&gt; 2T(N/2, d) </a:t>
            </a:r>
          </a:p>
          <a:p>
            <a:r>
              <a:rPr lang="en-US" altLang="zh-TW" smtClean="0">
                <a:ea typeface="新細明體" charset="-120"/>
              </a:rPr>
              <a:t>Step3 : remove points in R that are dominated by points in Q</a:t>
            </a:r>
          </a:p>
          <a:p>
            <a:pPr>
              <a:buFontTx/>
              <a:buNone/>
            </a:pPr>
            <a:r>
              <a:rPr lang="en-US" altLang="zh-TW" smtClean="0">
                <a:ea typeface="新細明體" charset="-120"/>
              </a:rPr>
              <a:t>		=&gt; T(N, d-1) </a:t>
            </a:r>
          </a:p>
          <a:p>
            <a:r>
              <a:rPr lang="en-US" altLang="zh-TW" smtClean="0">
                <a:ea typeface="新細明體" charset="-120"/>
              </a:rPr>
              <a:t>Combine these, we have the following recurrence formula : </a:t>
            </a:r>
          </a:p>
          <a:p>
            <a:pPr>
              <a:buFontTx/>
              <a:buNone/>
            </a:pPr>
            <a:r>
              <a:rPr lang="en-US" altLang="zh-TW" smtClean="0">
                <a:ea typeface="新細明體" charset="-120"/>
              </a:rPr>
              <a:t>			T(N, d) = O(N) + 2T(N/2, d) + T(N, d-1)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80963"/>
            <a:ext cx="8607425" cy="901700"/>
          </a:xfrm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Minima() Time Complexity</a:t>
            </a:r>
            <a:endParaRPr lang="zh-TW" altLang="en-US" smtClean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p:sp>
        <p:nvSpPr>
          <p:cNvPr id="43010" name="內容版面配置區 2"/>
          <p:cNvSpPr>
            <a:spLocks noGrp="1"/>
          </p:cNvSpPr>
          <p:nvPr>
            <p:ph idx="1"/>
          </p:nvPr>
        </p:nvSpPr>
        <p:spPr bwMode="auto">
          <a:xfrm>
            <a:off x="142875" y="1092200"/>
            <a:ext cx="8847138" cy="5262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ea typeface="新細明體" charset="-120"/>
              </a:rPr>
              <a:t>T(N, d) denote the complexity.</a:t>
            </a:r>
          </a:p>
          <a:p>
            <a:r>
              <a:rPr lang="en-US" altLang="zh-TW" smtClean="0">
                <a:ea typeface="新細明體" charset="-120"/>
              </a:rPr>
              <a:t>T(N, 2) = O(N) if the point set is sorted.</a:t>
            </a:r>
          </a:p>
          <a:p>
            <a:pPr lvl="1"/>
            <a:r>
              <a:rPr lang="en-US" altLang="zh-TW" smtClean="0">
                <a:ea typeface="新細明體" charset="-120"/>
              </a:rPr>
              <a:t>The sorting of points takes                       time. </a:t>
            </a:r>
          </a:p>
          <a:p>
            <a:pPr lvl="1"/>
            <a:r>
              <a:rPr lang="en-US" altLang="zh-TW" smtClean="0">
                <a:ea typeface="新細明體" charset="-120"/>
              </a:rPr>
              <a:t>Presort the points at the beginning and maintain the order of the points later in each step.</a:t>
            </a:r>
          </a:p>
          <a:p>
            <a:r>
              <a:rPr lang="en-US" altLang="zh-TW" smtClean="0">
                <a:ea typeface="新細明體" charset="-120"/>
              </a:rPr>
              <a:t>By induction on d, we can solve the recurrence formula and establish that :</a:t>
            </a:r>
          </a:p>
          <a:p>
            <a:endParaRPr lang="en-US" altLang="zh-TW" smtClean="0">
              <a:ea typeface="新細明體" charset="-120"/>
            </a:endParaRP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2160588"/>
            <a:ext cx="14001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4581525"/>
            <a:ext cx="32004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80963"/>
            <a:ext cx="8607425" cy="901700"/>
          </a:xfrm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Complexity</a:t>
            </a:r>
            <a:endParaRPr lang="zh-TW" altLang="en-US" smtClean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p:sp>
        <p:nvSpPr>
          <p:cNvPr id="44034" name="內容版面配置區 2"/>
          <p:cNvSpPr>
            <a:spLocks noGrp="1"/>
          </p:cNvSpPr>
          <p:nvPr>
            <p:ph idx="1"/>
          </p:nvPr>
        </p:nvSpPr>
        <p:spPr bwMode="auto">
          <a:xfrm>
            <a:off x="142875" y="1092200"/>
            <a:ext cx="8847138" cy="5262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ea typeface="新細明體" charset="-120"/>
              </a:rPr>
              <a:t>Total time complexity :</a:t>
            </a:r>
          </a:p>
          <a:p>
            <a:pPr>
              <a:buFontTx/>
              <a:buNone/>
            </a:pPr>
            <a:r>
              <a:rPr lang="en-US" altLang="zh-TW" smtClean="0">
                <a:ea typeface="新細明體" charset="-120"/>
              </a:rPr>
              <a:t>	</a:t>
            </a:r>
          </a:p>
          <a:p>
            <a:endParaRPr lang="en-US" altLang="zh-TW" smtClean="0">
              <a:ea typeface="新細明體" charset="-120"/>
            </a:endParaRPr>
          </a:p>
          <a:p>
            <a:r>
              <a:rPr lang="en-US" altLang="zh-TW" smtClean="0">
                <a:ea typeface="新細明體" charset="-120"/>
              </a:rPr>
              <a:t>Space complexity :</a:t>
            </a:r>
            <a:endParaRPr lang="zh-TW" altLang="en-US" smtClean="0">
              <a:ea typeface="新細明體" charset="-120"/>
            </a:endParaRPr>
          </a:p>
        </p:txBody>
      </p:sp>
      <p:pic>
        <p:nvPicPr>
          <p:cNvPr id="4403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919288"/>
            <a:ext cx="63436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3357563"/>
            <a:ext cx="19431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446088" y="946150"/>
            <a:ext cx="8251825" cy="211772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Experiments of Quick-DP</a:t>
            </a:r>
            <a:endParaRPr lang="zh-TW" altLang="en-US" smtClean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0"/>
          </p:nvPr>
        </p:nvSpPr>
        <p:spPr>
          <a:xfrm>
            <a:off x="2590800" y="3524250"/>
            <a:ext cx="3960813" cy="568325"/>
          </a:xfrm>
        </p:spPr>
        <p:txBody>
          <a:bodyPr/>
          <a:lstStyle/>
          <a:p>
            <a:pPr>
              <a:defRPr/>
            </a:pPr>
            <a:r>
              <a:t>潘</a:t>
            </a:r>
            <a:r>
              <a:rPr/>
              <a:t>彥謙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80963"/>
            <a:ext cx="8607425" cy="901700"/>
          </a:xfrm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Experimental results of Quick-DP</a:t>
            </a:r>
            <a:endParaRPr lang="zh-TW" altLang="en-US" smtClean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p:sp>
        <p:nvSpPr>
          <p:cNvPr id="46082" name="內容版面配置區 2"/>
          <p:cNvSpPr>
            <a:spLocks noGrp="1"/>
          </p:cNvSpPr>
          <p:nvPr>
            <p:ph idx="1"/>
          </p:nvPr>
        </p:nvSpPr>
        <p:spPr bwMode="auto">
          <a:xfrm>
            <a:off x="6376988" y="1092200"/>
            <a:ext cx="2613025" cy="5262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endParaRPr lang="en-US" altLang="zh-TW" sz="1800" smtClean="0">
              <a:ea typeface="新細明體" charset="-120"/>
            </a:endParaRPr>
          </a:p>
        </p:txBody>
      </p:sp>
      <p:pic>
        <p:nvPicPr>
          <p:cNvPr id="4608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1127125"/>
            <a:ext cx="599122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3392488"/>
            <a:ext cx="460057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80963"/>
            <a:ext cx="8607425" cy="901700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Random Three-Sequence</a:t>
            </a:r>
          </a:p>
        </p:txBody>
      </p:sp>
      <p:sp>
        <p:nvSpPr>
          <p:cNvPr id="47106" name="內容版面配置區 2"/>
          <p:cNvSpPr>
            <a:spLocks noGrp="1"/>
          </p:cNvSpPr>
          <p:nvPr>
            <p:ph idx="1"/>
          </p:nvPr>
        </p:nvSpPr>
        <p:spPr bwMode="auto">
          <a:xfrm>
            <a:off x="142875" y="1092200"/>
            <a:ext cx="8847138" cy="5262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z="2000" smtClean="0">
                <a:ea typeface="新細明體" charset="-120"/>
              </a:rPr>
              <a:t>Hakata &amp; Imai’s algorithm[22]</a:t>
            </a:r>
          </a:p>
          <a:p>
            <a:pPr lvl="1"/>
            <a:r>
              <a:rPr lang="en-US" altLang="zh-TW" sz="2000" smtClean="0">
                <a:ea typeface="新細明體" charset="-120"/>
              </a:rPr>
              <a:t>A: only for 3-sequence</a:t>
            </a:r>
          </a:p>
          <a:p>
            <a:pPr lvl="1"/>
            <a:r>
              <a:rPr lang="en-US" altLang="zh-TW" sz="2000" smtClean="0">
                <a:ea typeface="新細明體" charset="-120"/>
              </a:rPr>
              <a:t>C: any number of sequences</a:t>
            </a: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781300"/>
            <a:ext cx="7618412" cy="355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80963"/>
            <a:ext cx="8607425" cy="901700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Random Three-Sequence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788" y="2060575"/>
            <a:ext cx="8308975" cy="336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內容版面配置區 2"/>
          <p:cNvSpPr txBox="1">
            <a:spLocks/>
          </p:cNvSpPr>
          <p:nvPr/>
        </p:nvSpPr>
        <p:spPr bwMode="auto">
          <a:xfrm>
            <a:off x="144463" y="1090613"/>
            <a:ext cx="8890000" cy="538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kumimoji="0" lang="zh-TW" altLang="en-US" sz="2800">
              <a:solidFill>
                <a:srgbClr val="19191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80963"/>
            <a:ext cx="8607425" cy="9017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Random Five Sequences</a:t>
            </a:r>
            <a:endParaRPr lang="en-US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2875" y="1092200"/>
            <a:ext cx="8847138" cy="52625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z="2000" smtClean="0">
                <a:ea typeface="新細明體" charset="-120"/>
              </a:rPr>
              <a:t>Hakata &amp; Imai’s C algorithm: </a:t>
            </a:r>
          </a:p>
          <a:p>
            <a:pPr lvl="1"/>
            <a:r>
              <a:rPr lang="en-US" altLang="zh-TW" sz="2000" smtClean="0">
                <a:ea typeface="新細明體" charset="-120"/>
              </a:rPr>
              <a:t>any number of sequences and alphabet size</a:t>
            </a:r>
            <a:endParaRPr lang="zh-TW" altLang="en-US" sz="2000" smtClean="0">
              <a:ea typeface="新細明體" charset="-120"/>
            </a:endParaRPr>
          </a:p>
          <a:p>
            <a:r>
              <a:rPr lang="en-US" altLang="zh-TW" sz="2000" smtClean="0">
                <a:ea typeface="新細明體" charset="-120"/>
              </a:rPr>
              <a:t>FAST-LCS[11]:</a:t>
            </a:r>
          </a:p>
          <a:p>
            <a:pPr lvl="1"/>
            <a:r>
              <a:rPr lang="en-US" altLang="zh-TW" sz="2000" smtClean="0">
                <a:ea typeface="新細明體" charset="-120"/>
              </a:rPr>
              <a:t>any number of sequences </a:t>
            </a:r>
          </a:p>
          <a:p>
            <a:pPr lvl="1">
              <a:buFontTx/>
              <a:buNone/>
            </a:pPr>
            <a:r>
              <a:rPr lang="en-US" altLang="zh-TW" sz="2000" smtClean="0">
                <a:ea typeface="新細明體" charset="-120"/>
              </a:rPr>
              <a:t>but only for alphabet size 4</a:t>
            </a:r>
            <a:endParaRPr lang="zh-TW" altLang="en-US" sz="2000" smtClean="0">
              <a:ea typeface="新細明體" charset="-120"/>
            </a:endParaRPr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2400300"/>
            <a:ext cx="5040313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80963"/>
            <a:ext cx="8607425" cy="901700"/>
          </a:xfrm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Random Five Sequences</a:t>
            </a:r>
            <a:endParaRPr lang="zh-TW" altLang="en-US" smtClean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p:sp>
        <p:nvSpPr>
          <p:cNvPr id="50178" name="內容版面配置區 2"/>
          <p:cNvSpPr>
            <a:spLocks noGrp="1"/>
          </p:cNvSpPr>
          <p:nvPr>
            <p:ph idx="1"/>
          </p:nvPr>
        </p:nvSpPr>
        <p:spPr bwMode="auto">
          <a:xfrm>
            <a:off x="142875" y="1092200"/>
            <a:ext cx="8847138" cy="5262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>
              <a:ea typeface="新細明體" charset="-120"/>
            </a:endParaRP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205038"/>
            <a:ext cx="8591550" cy="311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80963"/>
            <a:ext cx="8607425" cy="901700"/>
          </a:xfrm>
          <a:extLst/>
        </p:spPr>
        <p:txBody>
          <a:bodyPr vert="horz" wrap="square" lIns="91440" tIns="45720" rIns="91440" bIns="45720" numCol="1" anchor="t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zh-TW">
                <a:ea typeface="新細明體" charset="-120"/>
              </a:rPr>
              <a:t>The MLCS problem</a:t>
            </a:r>
          </a:p>
        </p:txBody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2875" y="1092200"/>
            <a:ext cx="8847138" cy="5262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zh-TW" smtClean="0">
              <a:ea typeface="新細明體" charset="-120"/>
            </a:endParaRPr>
          </a:p>
        </p:txBody>
      </p:sp>
      <p:sp>
        <p:nvSpPr>
          <p:cNvPr id="86019" name="AutoShape 6"/>
          <p:cNvSpPr>
            <a:spLocks noChangeArrowheads="1"/>
          </p:cNvSpPr>
          <p:nvPr/>
        </p:nvSpPr>
        <p:spPr bwMode="auto">
          <a:xfrm>
            <a:off x="4356100" y="3284538"/>
            <a:ext cx="503238" cy="115252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/>
          </a:p>
        </p:txBody>
      </p:sp>
      <p:sp>
        <p:nvSpPr>
          <p:cNvPr id="86020" name="Text Box 7"/>
          <p:cNvSpPr txBox="1">
            <a:spLocks noChangeArrowheads="1"/>
          </p:cNvSpPr>
          <p:nvPr/>
        </p:nvSpPr>
        <p:spPr bwMode="auto">
          <a:xfrm>
            <a:off x="1042988" y="5373688"/>
            <a:ext cx="273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/>
              <a:t>Multiple DNA sequences</a:t>
            </a:r>
          </a:p>
        </p:txBody>
      </p:sp>
      <p:sp>
        <p:nvSpPr>
          <p:cNvPr id="86021" name="Text Box 8"/>
          <p:cNvSpPr txBox="1">
            <a:spLocks noChangeArrowheads="1"/>
          </p:cNvSpPr>
          <p:nvPr/>
        </p:nvSpPr>
        <p:spPr bwMode="auto">
          <a:xfrm>
            <a:off x="5075238" y="5373688"/>
            <a:ext cx="338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/>
              <a:t>Longest common subsequence</a:t>
            </a:r>
          </a:p>
        </p:txBody>
      </p:sp>
      <p:pic>
        <p:nvPicPr>
          <p:cNvPr id="86022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2414588"/>
            <a:ext cx="3630613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3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2414588"/>
            <a:ext cx="3630612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446088" y="946150"/>
            <a:ext cx="8251825" cy="211772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Quick-DPPAR</a:t>
            </a:r>
            <a:r>
              <a:rPr lang="zh-TW" altLang="en-US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 </a:t>
            </a:r>
            <a:r>
              <a:rPr lang="en-US" altLang="zh-TW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Algorithm</a:t>
            </a:r>
            <a:endParaRPr lang="zh-TW" altLang="en-US" smtClean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0"/>
          </p:nvPr>
        </p:nvSpPr>
        <p:spPr>
          <a:xfrm>
            <a:off x="2590800" y="3524250"/>
            <a:ext cx="3960813" cy="568325"/>
          </a:xfrm>
        </p:spPr>
        <p:txBody>
          <a:bodyPr/>
          <a:lstStyle/>
          <a:p>
            <a:pPr>
              <a:defRPr/>
            </a:pPr>
            <a:r>
              <a:rPr/>
              <a:t>施羽芩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80963"/>
            <a:ext cx="8607425" cy="901700"/>
          </a:xfrm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Parallel MLCS Algorithm (Quick-DPPAR)</a:t>
            </a:r>
            <a:endParaRPr lang="zh-TW" altLang="en-US" smtClean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p:sp>
        <p:nvSpPr>
          <p:cNvPr id="1222" name="內容版面配置區 2"/>
          <p:cNvSpPr>
            <a:spLocks noGrp="1"/>
          </p:cNvSpPr>
          <p:nvPr>
            <p:ph idx="1"/>
          </p:nvPr>
        </p:nvSpPr>
        <p:spPr bwMode="auto">
          <a:xfrm>
            <a:off x="142875" y="1092200"/>
            <a:ext cx="8847138" cy="5262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ea typeface="新細明體" charset="-120"/>
              </a:rPr>
              <a:t>Parallel Algorithm</a:t>
            </a:r>
          </a:p>
          <a:p>
            <a:pPr lvl="1"/>
            <a:r>
              <a:rPr lang="en-US" altLang="zh-TW" smtClean="0">
                <a:ea typeface="新細明體" charset="-120"/>
              </a:rPr>
              <a:t>The minima of parent set</a:t>
            </a:r>
          </a:p>
          <a:p>
            <a:pPr lvl="1"/>
            <a:r>
              <a:rPr lang="en-US" altLang="zh-TW" smtClean="0">
                <a:ea typeface="新細明體" charset="-120"/>
              </a:rPr>
              <a:t>The minima of s-parent set </a:t>
            </a:r>
          </a:p>
          <a:p>
            <a:endParaRPr lang="zh-TW" altLang="en-US" smtClean="0">
              <a:ea typeface="新細明體" charset="-120"/>
            </a:endParaRPr>
          </a:p>
        </p:txBody>
      </p:sp>
      <p:graphicFrame>
        <p:nvGraphicFramePr>
          <p:cNvPr id="1219" name="Object 195"/>
          <p:cNvGraphicFramePr>
            <a:graphicFrameLocks noChangeAspect="1"/>
          </p:cNvGraphicFramePr>
          <p:nvPr/>
        </p:nvGraphicFramePr>
        <p:xfrm>
          <a:off x="4162425" y="1531938"/>
          <a:ext cx="2462213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" name="方程式" r:id="rId3" imgW="1091880" imgH="228600" progId="Equation.3">
                  <p:embed/>
                </p:oleObj>
              </mc:Choice>
              <mc:Fallback>
                <p:oleObj name="方程式" r:id="rId3" imgW="1091880" imgH="228600" progId="Equation.3">
                  <p:embed/>
                  <p:pic>
                    <p:nvPicPr>
                      <p:cNvPr id="0" name="Picture 1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2425" y="1531938"/>
                        <a:ext cx="2462213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0" name="Object 196"/>
          <p:cNvGraphicFramePr>
            <a:graphicFrameLocks noChangeAspect="1"/>
          </p:cNvGraphicFramePr>
          <p:nvPr/>
        </p:nvGraphicFramePr>
        <p:xfrm>
          <a:off x="4365625" y="2005013"/>
          <a:ext cx="1574800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" name="方程式" r:id="rId5" imgW="698400" imgH="228600" progId="Equation.3">
                  <p:embed/>
                </p:oleObj>
              </mc:Choice>
              <mc:Fallback>
                <p:oleObj name="方程式" r:id="rId5" imgW="698400" imgH="228600" progId="Equation.3">
                  <p:embed/>
                  <p:pic>
                    <p:nvPicPr>
                      <p:cNvPr id="0" name="Picture 1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25" y="2005013"/>
                        <a:ext cx="1574800" cy="515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圓角矩形 5"/>
          <p:cNvSpPr/>
          <p:nvPr/>
        </p:nvSpPr>
        <p:spPr bwMode="auto">
          <a:xfrm>
            <a:off x="1088076" y="3736074"/>
            <a:ext cx="1584176" cy="523695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defRPr/>
            </a:pPr>
            <a:r>
              <a:rPr kumimoji="0" lang="en-US" altLang="zh-TW" sz="2400" dirty="0">
                <a:ea typeface="+mn-ea"/>
              </a:rPr>
              <a:t>master</a:t>
            </a:r>
            <a:endParaRPr kumimoji="0" lang="zh-TW" altLang="en-US" sz="2400" dirty="0">
              <a:ea typeface="+mn-ea"/>
            </a:endParaRPr>
          </a:p>
        </p:txBody>
      </p:sp>
      <p:sp>
        <p:nvSpPr>
          <p:cNvPr id="7" name="圓角矩形 6"/>
          <p:cNvSpPr/>
          <p:nvPr/>
        </p:nvSpPr>
        <p:spPr bwMode="auto">
          <a:xfrm>
            <a:off x="4813037" y="3278985"/>
            <a:ext cx="1431776" cy="523695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defRPr/>
            </a:pPr>
            <a:r>
              <a:rPr kumimoji="0" lang="en-US" altLang="zh-TW" sz="2400" dirty="0">
                <a:ea typeface="+mn-ea"/>
              </a:rPr>
              <a:t>slave</a:t>
            </a:r>
            <a:r>
              <a:rPr kumimoji="0" lang="en-US" altLang="zh-TW" sz="2400" baseline="-25000" dirty="0">
                <a:ea typeface="+mn-ea"/>
              </a:rPr>
              <a:t>2</a:t>
            </a:r>
            <a:endParaRPr kumimoji="0" lang="zh-TW" altLang="en-US" sz="2400" baseline="-25000" dirty="0">
              <a:ea typeface="+mn-ea"/>
            </a:endParaRPr>
          </a:p>
        </p:txBody>
      </p:sp>
      <p:sp>
        <p:nvSpPr>
          <p:cNvPr id="8" name="圓角矩形 7"/>
          <p:cNvSpPr/>
          <p:nvPr/>
        </p:nvSpPr>
        <p:spPr bwMode="auto">
          <a:xfrm>
            <a:off x="4813037" y="2466114"/>
            <a:ext cx="1431776" cy="523695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defRPr/>
            </a:pPr>
            <a:r>
              <a:rPr kumimoji="0" lang="en-US" altLang="zh-TW" sz="2400" dirty="0">
                <a:ea typeface="+mn-ea"/>
              </a:rPr>
              <a:t>slave</a:t>
            </a:r>
            <a:r>
              <a:rPr kumimoji="0" lang="en-US" altLang="zh-TW" sz="2400" baseline="-25000" dirty="0">
                <a:ea typeface="+mn-ea"/>
              </a:rPr>
              <a:t>1</a:t>
            </a:r>
            <a:endParaRPr kumimoji="0" lang="zh-TW" altLang="en-US" sz="2400" baseline="-25000" dirty="0">
              <a:ea typeface="+mn-ea"/>
            </a:endParaRPr>
          </a:p>
        </p:txBody>
      </p:sp>
      <p:sp>
        <p:nvSpPr>
          <p:cNvPr id="9" name="圓角矩形 8"/>
          <p:cNvSpPr/>
          <p:nvPr/>
        </p:nvSpPr>
        <p:spPr bwMode="auto">
          <a:xfrm>
            <a:off x="4813037" y="4040874"/>
            <a:ext cx="1431776" cy="523695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defRPr/>
            </a:pPr>
            <a:r>
              <a:rPr kumimoji="0" lang="en-US" altLang="zh-TW" sz="2400" dirty="0">
                <a:ea typeface="+mn-ea"/>
              </a:rPr>
              <a:t>slave</a:t>
            </a:r>
            <a:r>
              <a:rPr kumimoji="0" lang="en-US" altLang="zh-TW" sz="2400" baseline="-25000" dirty="0">
                <a:ea typeface="+mn-ea"/>
              </a:rPr>
              <a:t>3</a:t>
            </a:r>
            <a:endParaRPr kumimoji="0" lang="zh-TW" altLang="en-US" sz="2400" baseline="-25000" dirty="0">
              <a:ea typeface="+mn-ea"/>
            </a:endParaRPr>
          </a:p>
        </p:txBody>
      </p:sp>
      <p:sp>
        <p:nvSpPr>
          <p:cNvPr id="10" name="圓角矩形 9"/>
          <p:cNvSpPr/>
          <p:nvPr/>
        </p:nvSpPr>
        <p:spPr bwMode="auto">
          <a:xfrm>
            <a:off x="4849648" y="5602644"/>
            <a:ext cx="1431776" cy="523695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defRPr/>
            </a:pPr>
            <a:r>
              <a:rPr kumimoji="0" lang="en-US" altLang="zh-TW" sz="2400" dirty="0" err="1">
                <a:ea typeface="+mn-ea"/>
              </a:rPr>
              <a:t>slave</a:t>
            </a:r>
            <a:r>
              <a:rPr kumimoji="0" lang="en-US" altLang="zh-TW" sz="2400" baseline="-25000" dirty="0" err="1">
                <a:ea typeface="+mn-ea"/>
              </a:rPr>
              <a:t>N</a:t>
            </a:r>
            <a:r>
              <a:rPr kumimoji="0" lang="en-US" altLang="zh-TW" sz="2000" baseline="-25000" dirty="0" err="1">
                <a:ea typeface="+mn-ea"/>
              </a:rPr>
              <a:t>p</a:t>
            </a:r>
            <a:endParaRPr kumimoji="0" lang="zh-TW" altLang="en-US" sz="2400" baseline="-25000" dirty="0">
              <a:ea typeface="+mn-ea"/>
            </a:endParaRPr>
          </a:p>
        </p:txBody>
      </p:sp>
      <p:cxnSp>
        <p:nvCxnSpPr>
          <p:cNvPr id="1238" name="直線單箭頭接點 10"/>
          <p:cNvCxnSpPr>
            <a:cxnSpLocks noChangeShapeType="1"/>
            <a:stCxn id="0" idx="3"/>
            <a:endCxn id="0" idx="1"/>
          </p:cNvCxnSpPr>
          <p:nvPr/>
        </p:nvCxnSpPr>
        <p:spPr bwMode="auto">
          <a:xfrm flipV="1">
            <a:off x="2671763" y="2727325"/>
            <a:ext cx="2141537" cy="1270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239" name="直線單箭頭接點 11"/>
          <p:cNvCxnSpPr>
            <a:cxnSpLocks noChangeShapeType="1"/>
            <a:stCxn id="0" idx="3"/>
            <a:endCxn id="0" idx="1"/>
          </p:cNvCxnSpPr>
          <p:nvPr/>
        </p:nvCxnSpPr>
        <p:spPr bwMode="auto">
          <a:xfrm flipV="1">
            <a:off x="2671763" y="3540125"/>
            <a:ext cx="2141537" cy="457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240" name="直線單箭頭接點 12"/>
          <p:cNvCxnSpPr>
            <a:cxnSpLocks noChangeShapeType="1"/>
            <a:stCxn id="0" idx="3"/>
            <a:endCxn id="0" idx="1"/>
          </p:cNvCxnSpPr>
          <p:nvPr/>
        </p:nvCxnSpPr>
        <p:spPr bwMode="auto">
          <a:xfrm>
            <a:off x="2671763" y="3997325"/>
            <a:ext cx="2141537" cy="304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241" name="直線單箭頭接點 13"/>
          <p:cNvCxnSpPr>
            <a:cxnSpLocks noChangeShapeType="1"/>
            <a:stCxn id="0" idx="3"/>
            <a:endCxn id="0" idx="1"/>
          </p:cNvCxnSpPr>
          <p:nvPr/>
        </p:nvCxnSpPr>
        <p:spPr bwMode="auto">
          <a:xfrm>
            <a:off x="2671763" y="3997325"/>
            <a:ext cx="2178050" cy="18669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5" name="橢圓 14"/>
          <p:cNvSpPr/>
          <p:nvPr/>
        </p:nvSpPr>
        <p:spPr bwMode="auto">
          <a:xfrm>
            <a:off x="5466800" y="4766005"/>
            <a:ext cx="122486" cy="93284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endParaRPr kumimoji="0" lang="zh-TW" altLang="en-US">
              <a:ea typeface="+mn-ea"/>
            </a:endParaRPr>
          </a:p>
        </p:txBody>
      </p:sp>
      <p:sp>
        <p:nvSpPr>
          <p:cNvPr id="16" name="橢圓 15"/>
          <p:cNvSpPr/>
          <p:nvPr/>
        </p:nvSpPr>
        <p:spPr bwMode="auto">
          <a:xfrm>
            <a:off x="5470764" y="5037126"/>
            <a:ext cx="122486" cy="93284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endParaRPr kumimoji="0" lang="zh-TW" altLang="en-US">
              <a:ea typeface="+mn-ea"/>
            </a:endParaRPr>
          </a:p>
        </p:txBody>
      </p:sp>
      <p:sp>
        <p:nvSpPr>
          <p:cNvPr id="17" name="橢圓 16"/>
          <p:cNvSpPr/>
          <p:nvPr/>
        </p:nvSpPr>
        <p:spPr bwMode="auto">
          <a:xfrm>
            <a:off x="5472984" y="5301408"/>
            <a:ext cx="122486" cy="93284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endParaRPr kumimoji="0" lang="zh-TW" altLang="en-US">
              <a:ea typeface="+mn-ea"/>
            </a:endParaRPr>
          </a:p>
        </p:txBody>
      </p:sp>
      <p:sp>
        <p:nvSpPr>
          <p:cNvPr id="23" name="圓角矩形 22"/>
          <p:cNvSpPr/>
          <p:nvPr/>
        </p:nvSpPr>
        <p:spPr bwMode="auto">
          <a:xfrm>
            <a:off x="4813037" y="2466114"/>
            <a:ext cx="1431776" cy="523695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defRPr/>
            </a:pPr>
            <a:r>
              <a:rPr kumimoji="0" lang="en-US" altLang="zh-TW" sz="2400" dirty="0">
                <a:ea typeface="+mn-ea"/>
              </a:rPr>
              <a:t>slave</a:t>
            </a:r>
            <a:r>
              <a:rPr kumimoji="0" lang="en-US" altLang="zh-TW" sz="2400" baseline="-25000" dirty="0">
                <a:ea typeface="+mn-ea"/>
              </a:rPr>
              <a:t>1</a:t>
            </a:r>
            <a:endParaRPr kumimoji="0" lang="zh-TW" altLang="en-US" sz="2400" baseline="-25000" dirty="0">
              <a:ea typeface="+mn-ea"/>
            </a:endParaRPr>
          </a:p>
        </p:txBody>
      </p:sp>
      <p:sp>
        <p:nvSpPr>
          <p:cNvPr id="45" name="圓角矩形 44"/>
          <p:cNvSpPr/>
          <p:nvPr/>
        </p:nvSpPr>
        <p:spPr bwMode="auto">
          <a:xfrm>
            <a:off x="6872618" y="1816660"/>
            <a:ext cx="500320" cy="495408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defRPr/>
            </a:pPr>
            <a:r>
              <a:rPr kumimoji="0" lang="en-US" altLang="zh-TW" sz="2400" dirty="0">
                <a:ea typeface="+mn-ea"/>
              </a:rPr>
              <a:t>Q</a:t>
            </a:r>
            <a:endParaRPr kumimoji="0" lang="zh-TW" altLang="en-US" sz="2400" baseline="-25000" dirty="0">
              <a:ea typeface="+mn-ea"/>
            </a:endParaRPr>
          </a:p>
        </p:txBody>
      </p:sp>
      <p:sp>
        <p:nvSpPr>
          <p:cNvPr id="46" name="圓角矩形 45"/>
          <p:cNvSpPr/>
          <p:nvPr/>
        </p:nvSpPr>
        <p:spPr bwMode="auto">
          <a:xfrm>
            <a:off x="6872618" y="2386144"/>
            <a:ext cx="500320" cy="495408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defRPr/>
            </a:pPr>
            <a:r>
              <a:rPr kumimoji="0" lang="en-US" altLang="zh-TW" sz="2400" dirty="0">
                <a:ea typeface="+mn-ea"/>
              </a:rPr>
              <a:t>R</a:t>
            </a:r>
            <a:endParaRPr kumimoji="0" lang="zh-TW" altLang="en-US" sz="2400" baseline="-25000" dirty="0">
              <a:ea typeface="+mn-ea"/>
            </a:endParaRPr>
          </a:p>
        </p:txBody>
      </p:sp>
      <p:cxnSp>
        <p:nvCxnSpPr>
          <p:cNvPr id="1260" name="直線單箭頭接點 46"/>
          <p:cNvCxnSpPr>
            <a:cxnSpLocks noChangeShapeType="1"/>
            <a:stCxn id="0" idx="3"/>
            <a:endCxn id="0" idx="1"/>
          </p:cNvCxnSpPr>
          <p:nvPr/>
        </p:nvCxnSpPr>
        <p:spPr bwMode="auto">
          <a:xfrm flipV="1">
            <a:off x="6245225" y="2063750"/>
            <a:ext cx="627063" cy="6635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261" name="直線單箭頭接點 47"/>
          <p:cNvCxnSpPr>
            <a:cxnSpLocks noChangeShapeType="1"/>
            <a:stCxn id="0" idx="3"/>
            <a:endCxn id="0" idx="1"/>
          </p:cNvCxnSpPr>
          <p:nvPr/>
        </p:nvCxnSpPr>
        <p:spPr bwMode="auto">
          <a:xfrm flipV="1">
            <a:off x="6245225" y="2633663"/>
            <a:ext cx="627063" cy="936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7" name="圓角矩形 56"/>
          <p:cNvSpPr/>
          <p:nvPr/>
        </p:nvSpPr>
        <p:spPr bwMode="auto">
          <a:xfrm>
            <a:off x="6872618" y="2952189"/>
            <a:ext cx="500320" cy="495408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defRPr/>
            </a:pPr>
            <a:r>
              <a:rPr kumimoji="0" lang="en-US" altLang="zh-TW" sz="2400" dirty="0">
                <a:ea typeface="+mn-ea"/>
              </a:rPr>
              <a:t>Q</a:t>
            </a:r>
            <a:endParaRPr kumimoji="0" lang="zh-TW" altLang="en-US" sz="2400" baseline="-25000" dirty="0">
              <a:ea typeface="+mn-ea"/>
            </a:endParaRPr>
          </a:p>
        </p:txBody>
      </p:sp>
      <p:sp>
        <p:nvSpPr>
          <p:cNvPr id="58" name="圓角矩形 57"/>
          <p:cNvSpPr/>
          <p:nvPr/>
        </p:nvSpPr>
        <p:spPr bwMode="auto">
          <a:xfrm>
            <a:off x="6872618" y="3521673"/>
            <a:ext cx="500320" cy="495408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defRPr/>
            </a:pPr>
            <a:r>
              <a:rPr kumimoji="0" lang="en-US" altLang="zh-TW" sz="2400" dirty="0">
                <a:ea typeface="+mn-ea"/>
              </a:rPr>
              <a:t>R</a:t>
            </a:r>
            <a:endParaRPr kumimoji="0" lang="zh-TW" altLang="en-US" sz="2400" baseline="-25000" dirty="0">
              <a:ea typeface="+mn-ea"/>
            </a:endParaRPr>
          </a:p>
        </p:txBody>
      </p:sp>
      <p:cxnSp>
        <p:nvCxnSpPr>
          <p:cNvPr id="1268" name="直線單箭頭接點 58"/>
          <p:cNvCxnSpPr>
            <a:cxnSpLocks noChangeShapeType="1"/>
            <a:stCxn id="0" idx="3"/>
            <a:endCxn id="0" idx="1"/>
          </p:cNvCxnSpPr>
          <p:nvPr/>
        </p:nvCxnSpPr>
        <p:spPr bwMode="auto">
          <a:xfrm flipV="1">
            <a:off x="6245225" y="3200400"/>
            <a:ext cx="627063" cy="3397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269" name="直線單箭頭接點 59"/>
          <p:cNvCxnSpPr>
            <a:cxnSpLocks noChangeShapeType="1"/>
            <a:stCxn id="0" idx="3"/>
            <a:endCxn id="0" idx="1"/>
          </p:cNvCxnSpPr>
          <p:nvPr/>
        </p:nvCxnSpPr>
        <p:spPr bwMode="auto">
          <a:xfrm>
            <a:off x="6245225" y="3540125"/>
            <a:ext cx="627063" cy="228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61" name="圓角矩形 60"/>
          <p:cNvSpPr/>
          <p:nvPr/>
        </p:nvSpPr>
        <p:spPr bwMode="auto">
          <a:xfrm>
            <a:off x="6872618" y="4069371"/>
            <a:ext cx="500320" cy="495408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defRPr/>
            </a:pPr>
            <a:r>
              <a:rPr kumimoji="0" lang="en-US" altLang="zh-TW" sz="2400" dirty="0">
                <a:ea typeface="+mn-ea"/>
              </a:rPr>
              <a:t>Q</a:t>
            </a:r>
            <a:endParaRPr kumimoji="0" lang="zh-TW" altLang="en-US" sz="2400" baseline="-25000" dirty="0">
              <a:ea typeface="+mn-ea"/>
            </a:endParaRPr>
          </a:p>
        </p:txBody>
      </p:sp>
      <p:sp>
        <p:nvSpPr>
          <p:cNvPr id="62" name="圓角矩形 61"/>
          <p:cNvSpPr/>
          <p:nvPr/>
        </p:nvSpPr>
        <p:spPr bwMode="auto">
          <a:xfrm>
            <a:off x="6872618" y="4638855"/>
            <a:ext cx="500320" cy="495408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defRPr/>
            </a:pPr>
            <a:r>
              <a:rPr kumimoji="0" lang="en-US" altLang="zh-TW" sz="2400" dirty="0">
                <a:ea typeface="+mn-ea"/>
              </a:rPr>
              <a:t>R</a:t>
            </a:r>
            <a:endParaRPr kumimoji="0" lang="zh-TW" altLang="en-US" sz="2400" baseline="-25000" dirty="0">
              <a:ea typeface="+mn-ea"/>
            </a:endParaRPr>
          </a:p>
        </p:txBody>
      </p:sp>
      <p:cxnSp>
        <p:nvCxnSpPr>
          <p:cNvPr id="1276" name="直線單箭頭接點 62"/>
          <p:cNvCxnSpPr>
            <a:cxnSpLocks noChangeShapeType="1"/>
            <a:stCxn id="0" idx="3"/>
            <a:endCxn id="0" idx="1"/>
          </p:cNvCxnSpPr>
          <p:nvPr/>
        </p:nvCxnSpPr>
        <p:spPr bwMode="auto">
          <a:xfrm>
            <a:off x="6245225" y="4302125"/>
            <a:ext cx="627063" cy="142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277" name="直線單箭頭接點 63"/>
          <p:cNvCxnSpPr>
            <a:cxnSpLocks noChangeShapeType="1"/>
            <a:stCxn id="0" idx="3"/>
            <a:endCxn id="0" idx="1"/>
          </p:cNvCxnSpPr>
          <p:nvPr/>
        </p:nvCxnSpPr>
        <p:spPr bwMode="auto">
          <a:xfrm>
            <a:off x="6245225" y="4302125"/>
            <a:ext cx="627063" cy="584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75" name="圓角矩形 74"/>
          <p:cNvSpPr/>
          <p:nvPr/>
        </p:nvSpPr>
        <p:spPr bwMode="auto">
          <a:xfrm>
            <a:off x="6874802" y="5227986"/>
            <a:ext cx="500320" cy="495408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defRPr/>
            </a:pPr>
            <a:r>
              <a:rPr kumimoji="0" lang="en-US" altLang="zh-TW" sz="2400" dirty="0">
                <a:ea typeface="+mn-ea"/>
              </a:rPr>
              <a:t>Q</a:t>
            </a:r>
            <a:endParaRPr kumimoji="0" lang="zh-TW" altLang="en-US" sz="2400" baseline="-25000" dirty="0">
              <a:ea typeface="+mn-ea"/>
            </a:endParaRPr>
          </a:p>
        </p:txBody>
      </p:sp>
      <p:sp>
        <p:nvSpPr>
          <p:cNvPr id="76" name="圓角矩形 75"/>
          <p:cNvSpPr/>
          <p:nvPr/>
        </p:nvSpPr>
        <p:spPr bwMode="auto">
          <a:xfrm>
            <a:off x="6874802" y="5797470"/>
            <a:ext cx="500320" cy="495408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defRPr/>
            </a:pPr>
            <a:r>
              <a:rPr kumimoji="0" lang="en-US" altLang="zh-TW" sz="2400" dirty="0">
                <a:ea typeface="+mn-ea"/>
              </a:rPr>
              <a:t>R</a:t>
            </a:r>
            <a:endParaRPr kumimoji="0" lang="zh-TW" altLang="en-US" sz="2400" baseline="-25000" dirty="0">
              <a:ea typeface="+mn-ea"/>
            </a:endParaRPr>
          </a:p>
        </p:txBody>
      </p:sp>
      <p:cxnSp>
        <p:nvCxnSpPr>
          <p:cNvPr id="1284" name="直線單箭頭接點 76"/>
          <p:cNvCxnSpPr>
            <a:cxnSpLocks noChangeShapeType="1"/>
            <a:stCxn id="0" idx="3"/>
            <a:endCxn id="0" idx="1"/>
          </p:cNvCxnSpPr>
          <p:nvPr/>
        </p:nvCxnSpPr>
        <p:spPr bwMode="auto">
          <a:xfrm flipV="1">
            <a:off x="6281738" y="5475288"/>
            <a:ext cx="593725" cy="3889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285" name="直線單箭頭接點 77"/>
          <p:cNvCxnSpPr>
            <a:cxnSpLocks noChangeShapeType="1"/>
            <a:stCxn id="0" idx="3"/>
            <a:endCxn id="0" idx="1"/>
          </p:cNvCxnSpPr>
          <p:nvPr/>
        </p:nvCxnSpPr>
        <p:spPr bwMode="auto">
          <a:xfrm>
            <a:off x="6281738" y="5864225"/>
            <a:ext cx="593725" cy="1809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80963"/>
            <a:ext cx="8607425" cy="901700"/>
          </a:xfrm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Quick-DPPAR</a:t>
            </a:r>
            <a:endParaRPr lang="zh-TW" altLang="en-US" smtClean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p:sp>
        <p:nvSpPr>
          <p:cNvPr id="2149" name="內容版面配置區 2"/>
          <p:cNvSpPr>
            <a:spLocks noGrp="1"/>
          </p:cNvSpPr>
          <p:nvPr>
            <p:ph idx="1"/>
          </p:nvPr>
        </p:nvSpPr>
        <p:spPr bwMode="auto">
          <a:xfrm>
            <a:off x="142875" y="1092200"/>
            <a:ext cx="8847138" cy="5262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ea typeface="新細明體" charset="-120"/>
              </a:rPr>
              <a:t>Step1 : The master processor computes </a:t>
            </a:r>
            <a:endParaRPr lang="zh-TW" altLang="en-US" smtClean="0">
              <a:ea typeface="新細明體" charset="-120"/>
            </a:endParaRPr>
          </a:p>
        </p:txBody>
      </p:sp>
      <p:graphicFrame>
        <p:nvGraphicFramePr>
          <p:cNvPr id="2147" name="Object 99"/>
          <p:cNvGraphicFramePr>
            <a:graphicFrameLocks noChangeAspect="1"/>
          </p:cNvGraphicFramePr>
          <p:nvPr/>
        </p:nvGraphicFramePr>
        <p:xfrm>
          <a:off x="2843213" y="1758950"/>
          <a:ext cx="365760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" name="方程式" r:id="rId3" imgW="1625400" imgH="228600" progId="Equation.3">
                  <p:embed/>
                </p:oleObj>
              </mc:Choice>
              <mc:Fallback>
                <p:oleObj name="方程式" r:id="rId3" imgW="1625400" imgH="228600" progId="Equation.3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1758950"/>
                        <a:ext cx="3657600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圓角矩形 5"/>
          <p:cNvSpPr/>
          <p:nvPr/>
        </p:nvSpPr>
        <p:spPr bwMode="auto">
          <a:xfrm>
            <a:off x="1088076" y="3736074"/>
            <a:ext cx="1584176" cy="523695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defRPr/>
            </a:pPr>
            <a:r>
              <a:rPr kumimoji="0" lang="en-US" altLang="zh-TW" sz="2400" dirty="0">
                <a:ea typeface="+mn-ea"/>
              </a:rPr>
              <a:t>master</a:t>
            </a:r>
            <a:endParaRPr kumimoji="0" lang="zh-TW" altLang="en-US" sz="2400" dirty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80963"/>
            <a:ext cx="8607425" cy="901700"/>
          </a:xfrm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Quick-DPPAR</a:t>
            </a:r>
            <a:endParaRPr lang="zh-TW" altLang="en-US" smtClean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p:sp>
        <p:nvSpPr>
          <p:cNvPr id="3607" name="內容版面配置區 2"/>
          <p:cNvSpPr>
            <a:spLocks noGrp="1"/>
          </p:cNvSpPr>
          <p:nvPr>
            <p:ph idx="1"/>
          </p:nvPr>
        </p:nvSpPr>
        <p:spPr bwMode="auto">
          <a:xfrm>
            <a:off x="142875" y="1092200"/>
            <a:ext cx="8847138" cy="5262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>
                <a:ea typeface="新細明體" charset="-120"/>
              </a:rPr>
              <a:t>Step2 : Every time the master processor computes a new set        of k-dominants (k = 1, 2, 3, . . . ), it distributes       evenly among all slave processors</a:t>
            </a:r>
            <a:endParaRPr lang="zh-TW" altLang="en-US" dirty="0" smtClean="0">
              <a:ea typeface="新細明體" charset="-120"/>
            </a:endParaRPr>
          </a:p>
        </p:txBody>
      </p:sp>
      <p:sp>
        <p:nvSpPr>
          <p:cNvPr id="5" name="圓角矩形 4"/>
          <p:cNvSpPr/>
          <p:nvPr/>
        </p:nvSpPr>
        <p:spPr bwMode="auto">
          <a:xfrm>
            <a:off x="1088076" y="3736074"/>
            <a:ext cx="1584176" cy="523695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defRPr/>
            </a:pPr>
            <a:r>
              <a:rPr kumimoji="0" lang="en-US" altLang="zh-TW" sz="2400" dirty="0">
                <a:ea typeface="+mn-ea"/>
              </a:rPr>
              <a:t>master</a:t>
            </a:r>
            <a:endParaRPr kumimoji="0" lang="zh-TW" altLang="en-US" sz="2400" dirty="0">
              <a:ea typeface="+mn-ea"/>
            </a:endParaRPr>
          </a:p>
        </p:txBody>
      </p:sp>
      <p:sp>
        <p:nvSpPr>
          <p:cNvPr id="6" name="圓角矩形 5"/>
          <p:cNvSpPr/>
          <p:nvPr/>
        </p:nvSpPr>
        <p:spPr bwMode="auto">
          <a:xfrm>
            <a:off x="4813037" y="3278985"/>
            <a:ext cx="1431776" cy="523695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defRPr/>
            </a:pPr>
            <a:r>
              <a:rPr kumimoji="0" lang="en-US" altLang="zh-TW" sz="2400" dirty="0">
                <a:ea typeface="+mn-ea"/>
              </a:rPr>
              <a:t>slave</a:t>
            </a:r>
            <a:r>
              <a:rPr kumimoji="0" lang="en-US" altLang="zh-TW" sz="2400" baseline="-25000" dirty="0">
                <a:ea typeface="+mn-ea"/>
              </a:rPr>
              <a:t>2</a:t>
            </a:r>
            <a:endParaRPr kumimoji="0" lang="zh-TW" altLang="en-US" sz="2400" baseline="-25000" dirty="0">
              <a:ea typeface="+mn-ea"/>
            </a:endParaRPr>
          </a:p>
        </p:txBody>
      </p:sp>
      <p:sp>
        <p:nvSpPr>
          <p:cNvPr id="11" name="圓角矩形 10"/>
          <p:cNvSpPr/>
          <p:nvPr/>
        </p:nvSpPr>
        <p:spPr bwMode="auto">
          <a:xfrm>
            <a:off x="4813037" y="2466114"/>
            <a:ext cx="1431776" cy="523695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defRPr/>
            </a:pPr>
            <a:r>
              <a:rPr kumimoji="0" lang="en-US" altLang="zh-TW" sz="2400" dirty="0">
                <a:ea typeface="+mn-ea"/>
              </a:rPr>
              <a:t>slave</a:t>
            </a:r>
            <a:r>
              <a:rPr kumimoji="0" lang="en-US" altLang="zh-TW" sz="2400" baseline="-25000" dirty="0">
                <a:ea typeface="+mn-ea"/>
              </a:rPr>
              <a:t>1</a:t>
            </a:r>
            <a:endParaRPr kumimoji="0" lang="zh-TW" altLang="en-US" sz="2400" baseline="-25000" dirty="0">
              <a:ea typeface="+mn-ea"/>
            </a:endParaRPr>
          </a:p>
        </p:txBody>
      </p:sp>
      <p:sp>
        <p:nvSpPr>
          <p:cNvPr id="12" name="圓角矩形 11"/>
          <p:cNvSpPr/>
          <p:nvPr/>
        </p:nvSpPr>
        <p:spPr bwMode="auto">
          <a:xfrm>
            <a:off x="4813037" y="4040874"/>
            <a:ext cx="1431776" cy="523695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defRPr/>
            </a:pPr>
            <a:r>
              <a:rPr kumimoji="0" lang="en-US" altLang="zh-TW" sz="2400" dirty="0">
                <a:ea typeface="+mn-ea"/>
              </a:rPr>
              <a:t>slave</a:t>
            </a:r>
            <a:r>
              <a:rPr kumimoji="0" lang="en-US" altLang="zh-TW" sz="2400" baseline="-25000" dirty="0">
                <a:ea typeface="+mn-ea"/>
              </a:rPr>
              <a:t>3</a:t>
            </a:r>
            <a:endParaRPr kumimoji="0" lang="zh-TW" altLang="en-US" sz="2400" baseline="-25000" dirty="0">
              <a:ea typeface="+mn-ea"/>
            </a:endParaRPr>
          </a:p>
        </p:txBody>
      </p:sp>
      <p:sp>
        <p:nvSpPr>
          <p:cNvPr id="13" name="圓角矩形 12"/>
          <p:cNvSpPr/>
          <p:nvPr/>
        </p:nvSpPr>
        <p:spPr bwMode="auto">
          <a:xfrm>
            <a:off x="4849648" y="5602644"/>
            <a:ext cx="1431776" cy="523695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defRPr/>
            </a:pPr>
            <a:r>
              <a:rPr kumimoji="0" lang="en-US" altLang="zh-TW" sz="2400" dirty="0" err="1">
                <a:ea typeface="+mn-ea"/>
              </a:rPr>
              <a:t>slave</a:t>
            </a:r>
            <a:r>
              <a:rPr kumimoji="0" lang="en-US" altLang="zh-TW" sz="2400" baseline="-25000" dirty="0" err="1">
                <a:ea typeface="+mn-ea"/>
              </a:rPr>
              <a:t>N</a:t>
            </a:r>
            <a:r>
              <a:rPr kumimoji="0" lang="en-US" altLang="zh-TW" sz="2000" baseline="-25000" dirty="0" err="1">
                <a:ea typeface="+mn-ea"/>
              </a:rPr>
              <a:t>p</a:t>
            </a:r>
            <a:endParaRPr kumimoji="0" lang="zh-TW" altLang="en-US" sz="2400" baseline="-25000" dirty="0">
              <a:ea typeface="+mn-ea"/>
            </a:endParaRPr>
          </a:p>
        </p:txBody>
      </p:sp>
      <p:cxnSp>
        <p:nvCxnSpPr>
          <p:cNvPr id="3623" name="直線單箭頭接點 14"/>
          <p:cNvCxnSpPr>
            <a:cxnSpLocks noChangeShapeType="1"/>
            <a:stCxn id="0" idx="3"/>
            <a:endCxn id="0" idx="1"/>
          </p:cNvCxnSpPr>
          <p:nvPr/>
        </p:nvCxnSpPr>
        <p:spPr bwMode="auto">
          <a:xfrm flipV="1">
            <a:off x="2671763" y="2727325"/>
            <a:ext cx="2141537" cy="1270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624" name="直線單箭頭接點 15"/>
          <p:cNvCxnSpPr>
            <a:cxnSpLocks noChangeShapeType="1"/>
            <a:stCxn id="0" idx="3"/>
            <a:endCxn id="0" idx="1"/>
          </p:cNvCxnSpPr>
          <p:nvPr/>
        </p:nvCxnSpPr>
        <p:spPr bwMode="auto">
          <a:xfrm flipV="1">
            <a:off x="2671763" y="3540125"/>
            <a:ext cx="2141537" cy="457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625" name="直線單箭頭接點 16"/>
          <p:cNvCxnSpPr>
            <a:cxnSpLocks noChangeShapeType="1"/>
            <a:stCxn id="0" idx="3"/>
            <a:endCxn id="0" idx="1"/>
          </p:cNvCxnSpPr>
          <p:nvPr/>
        </p:nvCxnSpPr>
        <p:spPr bwMode="auto">
          <a:xfrm>
            <a:off x="2671763" y="3997325"/>
            <a:ext cx="2141537" cy="304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626" name="直線單箭頭接點 17"/>
          <p:cNvCxnSpPr>
            <a:cxnSpLocks noChangeShapeType="1"/>
            <a:stCxn id="0" idx="3"/>
            <a:endCxn id="0" idx="1"/>
          </p:cNvCxnSpPr>
          <p:nvPr/>
        </p:nvCxnSpPr>
        <p:spPr bwMode="auto">
          <a:xfrm>
            <a:off x="2671763" y="3997325"/>
            <a:ext cx="2178050" cy="18669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5" name="橢圓 24"/>
          <p:cNvSpPr/>
          <p:nvPr/>
        </p:nvSpPr>
        <p:spPr bwMode="auto">
          <a:xfrm>
            <a:off x="5466800" y="4766005"/>
            <a:ext cx="122486" cy="93284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endParaRPr kumimoji="0" lang="zh-TW" altLang="en-US">
              <a:ea typeface="+mn-ea"/>
            </a:endParaRPr>
          </a:p>
        </p:txBody>
      </p:sp>
      <p:sp>
        <p:nvSpPr>
          <p:cNvPr id="26" name="橢圓 25"/>
          <p:cNvSpPr/>
          <p:nvPr/>
        </p:nvSpPr>
        <p:spPr bwMode="auto">
          <a:xfrm>
            <a:off x="5470764" y="5037126"/>
            <a:ext cx="122486" cy="93284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endParaRPr kumimoji="0" lang="zh-TW" altLang="en-US">
              <a:ea typeface="+mn-ea"/>
            </a:endParaRPr>
          </a:p>
        </p:txBody>
      </p:sp>
      <p:sp>
        <p:nvSpPr>
          <p:cNvPr id="27" name="橢圓 26"/>
          <p:cNvSpPr/>
          <p:nvPr/>
        </p:nvSpPr>
        <p:spPr bwMode="auto">
          <a:xfrm>
            <a:off x="5472984" y="5301408"/>
            <a:ext cx="122486" cy="93284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endParaRPr kumimoji="0" lang="zh-TW" altLang="en-US">
              <a:ea typeface="+mn-ea"/>
            </a:endParaRPr>
          </a:p>
        </p:txBody>
      </p:sp>
      <p:graphicFrame>
        <p:nvGraphicFramePr>
          <p:cNvPr id="3600" name="Object 528"/>
          <p:cNvGraphicFramePr>
            <a:graphicFrameLocks noChangeAspect="1"/>
          </p:cNvGraphicFramePr>
          <p:nvPr/>
        </p:nvGraphicFramePr>
        <p:xfrm>
          <a:off x="1100138" y="1522413"/>
          <a:ext cx="5143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6" name="方程式" r:id="rId3" imgW="228600" imgH="190440" progId="Equation.3">
                  <p:embed/>
                </p:oleObj>
              </mc:Choice>
              <mc:Fallback>
                <p:oleObj name="方程式" r:id="rId3" imgW="228600" imgH="190440" progId="Equation.3">
                  <p:embed/>
                  <p:pic>
                    <p:nvPicPr>
                      <p:cNvPr id="0" name="Picture 5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0138" y="1522413"/>
                        <a:ext cx="51435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1" name="Object 529"/>
          <p:cNvGraphicFramePr>
            <a:graphicFrameLocks noChangeAspect="1"/>
          </p:cNvGraphicFramePr>
          <p:nvPr/>
        </p:nvGraphicFramePr>
        <p:xfrm>
          <a:off x="971550" y="4221163"/>
          <a:ext cx="1743075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7" name="方程式" r:id="rId5" imgW="774360" imgH="457200" progId="Equation.3">
                  <p:embed/>
                </p:oleObj>
              </mc:Choice>
              <mc:Fallback>
                <p:oleObj name="方程式" r:id="rId5" imgW="774360" imgH="457200" progId="Equation.3">
                  <p:embed/>
                  <p:pic>
                    <p:nvPicPr>
                      <p:cNvPr id="0" name="Picture 5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221163"/>
                        <a:ext cx="1743075" cy="1035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2" name="Object 530"/>
          <p:cNvGraphicFramePr>
            <a:graphicFrameLocks noChangeAspect="1"/>
          </p:cNvGraphicFramePr>
          <p:nvPr/>
        </p:nvGraphicFramePr>
        <p:xfrm>
          <a:off x="3486150" y="2776538"/>
          <a:ext cx="51435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8" name="方程式" r:id="rId7" imgW="228600" imgH="228600" progId="Equation.3">
                  <p:embed/>
                </p:oleObj>
              </mc:Choice>
              <mc:Fallback>
                <p:oleObj name="方程式" r:id="rId7" imgW="228600" imgH="228600" progId="Equation.3">
                  <p:embed/>
                  <p:pic>
                    <p:nvPicPr>
                      <p:cNvPr id="0" name="Picture 5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6150" y="2776538"/>
                        <a:ext cx="514350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3" name="Object 531"/>
          <p:cNvGraphicFramePr>
            <a:graphicFrameLocks noChangeAspect="1"/>
          </p:cNvGraphicFramePr>
          <p:nvPr/>
        </p:nvGraphicFramePr>
        <p:xfrm>
          <a:off x="3786188" y="4090988"/>
          <a:ext cx="51435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9" name="方程式" r:id="rId9" imgW="228600" imgH="241200" progId="Equation.3">
                  <p:embed/>
                </p:oleObj>
              </mc:Choice>
              <mc:Fallback>
                <p:oleObj name="方程式" r:id="rId9" imgW="228600" imgH="241200" progId="Equation.3">
                  <p:embed/>
                  <p:pic>
                    <p:nvPicPr>
                      <p:cNvPr id="0" name="Picture 5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8" y="4090988"/>
                        <a:ext cx="514350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" name="Object 532"/>
          <p:cNvGraphicFramePr>
            <a:graphicFrameLocks noChangeAspect="1"/>
          </p:cNvGraphicFramePr>
          <p:nvPr/>
        </p:nvGraphicFramePr>
        <p:xfrm>
          <a:off x="3833813" y="3441700"/>
          <a:ext cx="51435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0" name="方程式" r:id="rId11" imgW="228600" imgH="228600" progId="Equation.3">
                  <p:embed/>
                </p:oleObj>
              </mc:Choice>
              <mc:Fallback>
                <p:oleObj name="方程式" r:id="rId11" imgW="228600" imgH="228600" progId="Equation.3">
                  <p:embed/>
                  <p:pic>
                    <p:nvPicPr>
                      <p:cNvPr id="0" name="Picture 5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3813" y="3441700"/>
                        <a:ext cx="514350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5" name="Object 533"/>
          <p:cNvGraphicFramePr>
            <a:graphicFrameLocks noChangeAspect="1"/>
          </p:cNvGraphicFramePr>
          <p:nvPr/>
        </p:nvGraphicFramePr>
        <p:xfrm>
          <a:off x="3259138" y="4816475"/>
          <a:ext cx="657225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1" name="方程式" r:id="rId13" imgW="291960" imgH="266400" progId="Equation.3">
                  <p:embed/>
                </p:oleObj>
              </mc:Choice>
              <mc:Fallback>
                <p:oleObj name="方程式" r:id="rId13" imgW="291960" imgH="266400" progId="Equation.3">
                  <p:embed/>
                  <p:pic>
                    <p:nvPicPr>
                      <p:cNvPr id="0" name="Picture 5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138" y="4816475"/>
                        <a:ext cx="657225" cy="604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80963"/>
            <a:ext cx="8607425" cy="901700"/>
          </a:xfrm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Quick-DPPAR</a:t>
            </a:r>
            <a:endParaRPr lang="zh-TW" altLang="en-US" smtClean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p:sp>
        <p:nvSpPr>
          <p:cNvPr id="4532" name="內容版面配置區 2"/>
          <p:cNvSpPr>
            <a:spLocks noGrp="1"/>
          </p:cNvSpPr>
          <p:nvPr>
            <p:ph idx="1"/>
          </p:nvPr>
        </p:nvSpPr>
        <p:spPr bwMode="auto">
          <a:xfrm>
            <a:off x="142875" y="1092200"/>
            <a:ext cx="8847138" cy="5262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>
                <a:ea typeface="新細明體" charset="-120"/>
              </a:rPr>
              <a:t>Step3 : Each slave computes the set of parents and the corresponding minima of k-dominants that it has, and then, sends the result back to the master processor</a:t>
            </a:r>
            <a:endParaRPr lang="zh-TW" altLang="en-US" dirty="0" smtClean="0">
              <a:ea typeface="新細明體" charset="-120"/>
            </a:endParaRPr>
          </a:p>
          <a:p>
            <a:endParaRPr lang="zh-TW" altLang="en-US" dirty="0" smtClean="0">
              <a:ea typeface="新細明體" charset="-120"/>
            </a:endParaRPr>
          </a:p>
        </p:txBody>
      </p:sp>
      <p:graphicFrame>
        <p:nvGraphicFramePr>
          <p:cNvPr id="4526" name="Object 430"/>
          <p:cNvGraphicFramePr>
            <a:graphicFrameLocks noChangeAspect="1"/>
          </p:cNvGraphicFramePr>
          <p:nvPr/>
        </p:nvGraphicFramePr>
        <p:xfrm>
          <a:off x="3944938" y="2517775"/>
          <a:ext cx="77152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6" name="方程式" r:id="rId3" imgW="342720" imgH="228600" progId="Equation.3">
                  <p:embed/>
                </p:oleObj>
              </mc:Choice>
              <mc:Fallback>
                <p:oleObj name="方程式" r:id="rId3" imgW="342720" imgH="228600" progId="Equation.3">
                  <p:embed/>
                  <p:pic>
                    <p:nvPicPr>
                      <p:cNvPr id="0" name="Picture 4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4938" y="2517775"/>
                        <a:ext cx="771525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27" name="Object 431"/>
          <p:cNvGraphicFramePr>
            <a:graphicFrameLocks noChangeAspect="1"/>
          </p:cNvGraphicFramePr>
          <p:nvPr/>
        </p:nvGraphicFramePr>
        <p:xfrm>
          <a:off x="3944938" y="4089400"/>
          <a:ext cx="80010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7" name="方程式" r:id="rId5" imgW="355320" imgH="228600" progId="Equation.3">
                  <p:embed/>
                </p:oleObj>
              </mc:Choice>
              <mc:Fallback>
                <p:oleObj name="方程式" r:id="rId5" imgW="355320" imgH="228600" progId="Equation.3">
                  <p:embed/>
                  <p:pic>
                    <p:nvPicPr>
                      <p:cNvPr id="0" name="Picture 4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4938" y="4089400"/>
                        <a:ext cx="800100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28" name="Object 432"/>
          <p:cNvGraphicFramePr>
            <a:graphicFrameLocks noChangeAspect="1"/>
          </p:cNvGraphicFramePr>
          <p:nvPr/>
        </p:nvGraphicFramePr>
        <p:xfrm>
          <a:off x="3921125" y="3324225"/>
          <a:ext cx="82867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8" name="方程式" r:id="rId7" imgW="368280" imgH="228600" progId="Equation.3">
                  <p:embed/>
                </p:oleObj>
              </mc:Choice>
              <mc:Fallback>
                <p:oleObj name="方程式" r:id="rId7" imgW="368280" imgH="228600" progId="Equation.3">
                  <p:embed/>
                  <p:pic>
                    <p:nvPicPr>
                      <p:cNvPr id="0" name="Picture 4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25" y="3324225"/>
                        <a:ext cx="828675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29" name="Object 433"/>
          <p:cNvGraphicFramePr>
            <a:graphicFrameLocks noChangeAspect="1"/>
          </p:cNvGraphicFramePr>
          <p:nvPr/>
        </p:nvGraphicFramePr>
        <p:xfrm>
          <a:off x="3924300" y="5602288"/>
          <a:ext cx="97155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9" name="方程式" r:id="rId9" imgW="431640" imgH="253800" progId="Equation.3">
                  <p:embed/>
                </p:oleObj>
              </mc:Choice>
              <mc:Fallback>
                <p:oleObj name="方程式" r:id="rId9" imgW="431640" imgH="253800" progId="Equation.3">
                  <p:embed/>
                  <p:pic>
                    <p:nvPicPr>
                      <p:cNvPr id="0" name="Picture 4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5602288"/>
                        <a:ext cx="971550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圓角矩形 45"/>
          <p:cNvSpPr/>
          <p:nvPr/>
        </p:nvSpPr>
        <p:spPr bwMode="auto">
          <a:xfrm>
            <a:off x="4813037" y="3278985"/>
            <a:ext cx="1431776" cy="523695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defRPr/>
            </a:pPr>
            <a:r>
              <a:rPr kumimoji="0" lang="en-US" altLang="zh-TW" sz="2400" dirty="0">
                <a:ea typeface="+mn-ea"/>
              </a:rPr>
              <a:t>slave</a:t>
            </a:r>
            <a:r>
              <a:rPr kumimoji="0" lang="en-US" altLang="zh-TW" sz="2400" baseline="-25000" dirty="0">
                <a:ea typeface="+mn-ea"/>
              </a:rPr>
              <a:t>2</a:t>
            </a:r>
            <a:endParaRPr kumimoji="0" lang="zh-TW" altLang="en-US" sz="2400" baseline="-25000" dirty="0">
              <a:ea typeface="+mn-ea"/>
            </a:endParaRPr>
          </a:p>
        </p:txBody>
      </p:sp>
      <p:sp>
        <p:nvSpPr>
          <p:cNvPr id="47" name="圓角矩形 46"/>
          <p:cNvSpPr/>
          <p:nvPr/>
        </p:nvSpPr>
        <p:spPr bwMode="auto">
          <a:xfrm>
            <a:off x="4813037" y="2466114"/>
            <a:ext cx="1431776" cy="523695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defRPr/>
            </a:pPr>
            <a:r>
              <a:rPr kumimoji="0" lang="en-US" altLang="zh-TW" sz="2400" dirty="0">
                <a:ea typeface="+mn-ea"/>
              </a:rPr>
              <a:t>slave</a:t>
            </a:r>
            <a:r>
              <a:rPr kumimoji="0" lang="en-US" altLang="zh-TW" sz="2400" baseline="-25000" dirty="0">
                <a:ea typeface="+mn-ea"/>
              </a:rPr>
              <a:t>1</a:t>
            </a:r>
            <a:endParaRPr kumimoji="0" lang="zh-TW" altLang="en-US" sz="2400" baseline="-25000" dirty="0">
              <a:ea typeface="+mn-ea"/>
            </a:endParaRPr>
          </a:p>
        </p:txBody>
      </p:sp>
      <p:sp>
        <p:nvSpPr>
          <p:cNvPr id="48" name="圓角矩形 47"/>
          <p:cNvSpPr/>
          <p:nvPr/>
        </p:nvSpPr>
        <p:spPr bwMode="auto">
          <a:xfrm>
            <a:off x="4813037" y="4040874"/>
            <a:ext cx="1431776" cy="523695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defRPr/>
            </a:pPr>
            <a:r>
              <a:rPr kumimoji="0" lang="en-US" altLang="zh-TW" sz="2400" dirty="0">
                <a:ea typeface="+mn-ea"/>
              </a:rPr>
              <a:t>slave</a:t>
            </a:r>
            <a:r>
              <a:rPr kumimoji="0" lang="en-US" altLang="zh-TW" sz="2400" baseline="-25000" dirty="0">
                <a:ea typeface="+mn-ea"/>
              </a:rPr>
              <a:t>3</a:t>
            </a:r>
            <a:endParaRPr kumimoji="0" lang="zh-TW" altLang="en-US" sz="2400" baseline="-25000" dirty="0">
              <a:ea typeface="+mn-ea"/>
            </a:endParaRPr>
          </a:p>
        </p:txBody>
      </p:sp>
      <p:sp>
        <p:nvSpPr>
          <p:cNvPr id="49" name="圓角矩形 48"/>
          <p:cNvSpPr/>
          <p:nvPr/>
        </p:nvSpPr>
        <p:spPr bwMode="auto">
          <a:xfrm>
            <a:off x="4849648" y="5602644"/>
            <a:ext cx="1431776" cy="523695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defRPr/>
            </a:pPr>
            <a:r>
              <a:rPr kumimoji="0" lang="en-US" altLang="zh-TW" sz="2400" dirty="0" err="1">
                <a:ea typeface="+mn-ea"/>
              </a:rPr>
              <a:t>slave</a:t>
            </a:r>
            <a:r>
              <a:rPr kumimoji="0" lang="en-US" altLang="zh-TW" sz="2400" baseline="-25000" dirty="0" err="1">
                <a:ea typeface="+mn-ea"/>
              </a:rPr>
              <a:t>N</a:t>
            </a:r>
            <a:r>
              <a:rPr kumimoji="0" lang="en-US" altLang="zh-TW" sz="2000" baseline="-25000" dirty="0" err="1">
                <a:ea typeface="+mn-ea"/>
              </a:rPr>
              <a:t>p</a:t>
            </a:r>
            <a:endParaRPr kumimoji="0" lang="zh-TW" altLang="en-US" sz="2400" baseline="-25000" dirty="0">
              <a:ea typeface="+mn-ea"/>
            </a:endParaRPr>
          </a:p>
        </p:txBody>
      </p:sp>
      <p:sp>
        <p:nvSpPr>
          <p:cNvPr id="50" name="橢圓 49"/>
          <p:cNvSpPr/>
          <p:nvPr/>
        </p:nvSpPr>
        <p:spPr bwMode="auto">
          <a:xfrm>
            <a:off x="5466800" y="4766005"/>
            <a:ext cx="122486" cy="93284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endParaRPr kumimoji="0" lang="zh-TW" altLang="en-US">
              <a:ea typeface="+mn-ea"/>
            </a:endParaRPr>
          </a:p>
        </p:txBody>
      </p:sp>
      <p:sp>
        <p:nvSpPr>
          <p:cNvPr id="51" name="橢圓 50"/>
          <p:cNvSpPr/>
          <p:nvPr/>
        </p:nvSpPr>
        <p:spPr bwMode="auto">
          <a:xfrm>
            <a:off x="5470764" y="5037126"/>
            <a:ext cx="122486" cy="93284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endParaRPr kumimoji="0" lang="zh-TW" altLang="en-US">
              <a:ea typeface="+mn-ea"/>
            </a:endParaRPr>
          </a:p>
        </p:txBody>
      </p:sp>
      <p:sp>
        <p:nvSpPr>
          <p:cNvPr id="52" name="橢圓 51"/>
          <p:cNvSpPr/>
          <p:nvPr/>
        </p:nvSpPr>
        <p:spPr bwMode="auto">
          <a:xfrm>
            <a:off x="5472984" y="5301408"/>
            <a:ext cx="122486" cy="93284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endParaRPr kumimoji="0" lang="zh-TW" altLang="en-US">
              <a:ea typeface="+mn-ea"/>
            </a:endParaRPr>
          </a:p>
        </p:txBody>
      </p:sp>
      <p:sp>
        <p:nvSpPr>
          <p:cNvPr id="32" name="圓角矩形 31"/>
          <p:cNvSpPr/>
          <p:nvPr/>
        </p:nvSpPr>
        <p:spPr bwMode="auto">
          <a:xfrm>
            <a:off x="6872618" y="2423138"/>
            <a:ext cx="365852" cy="359842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defRPr/>
            </a:pPr>
            <a:r>
              <a:rPr kumimoji="0" lang="en-US" altLang="zh-TW" dirty="0">
                <a:ea typeface="+mn-ea"/>
              </a:rPr>
              <a:t>Q</a:t>
            </a:r>
            <a:endParaRPr kumimoji="0" lang="zh-TW" altLang="en-US" baseline="-25000" dirty="0">
              <a:ea typeface="+mn-ea"/>
            </a:endParaRPr>
          </a:p>
        </p:txBody>
      </p:sp>
      <p:sp>
        <p:nvSpPr>
          <p:cNvPr id="33" name="圓角矩形 32"/>
          <p:cNvSpPr/>
          <p:nvPr/>
        </p:nvSpPr>
        <p:spPr bwMode="auto">
          <a:xfrm>
            <a:off x="6872618" y="2852936"/>
            <a:ext cx="365852" cy="359842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defRPr/>
            </a:pPr>
            <a:r>
              <a:rPr kumimoji="0" lang="en-US" altLang="zh-TW" dirty="0">
                <a:ea typeface="+mn-ea"/>
              </a:rPr>
              <a:t>R</a:t>
            </a:r>
            <a:endParaRPr kumimoji="0" lang="zh-TW" altLang="en-US" baseline="-25000" dirty="0">
              <a:ea typeface="+mn-ea"/>
            </a:endParaRPr>
          </a:p>
        </p:txBody>
      </p:sp>
      <p:cxnSp>
        <p:nvCxnSpPr>
          <p:cNvPr id="34" name="直線單箭頭接點 46"/>
          <p:cNvCxnSpPr>
            <a:cxnSpLocks noChangeShapeType="1"/>
            <a:stCxn id="47" idx="3"/>
            <a:endCxn id="32" idx="1"/>
          </p:cNvCxnSpPr>
          <p:nvPr/>
        </p:nvCxnSpPr>
        <p:spPr bwMode="auto">
          <a:xfrm flipV="1">
            <a:off x="6244813" y="2603059"/>
            <a:ext cx="627805" cy="12490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5" name="直線單箭頭接點 47"/>
          <p:cNvCxnSpPr>
            <a:cxnSpLocks noChangeShapeType="1"/>
            <a:stCxn id="47" idx="3"/>
            <a:endCxn id="33" idx="1"/>
          </p:cNvCxnSpPr>
          <p:nvPr/>
        </p:nvCxnSpPr>
        <p:spPr bwMode="auto">
          <a:xfrm>
            <a:off x="6244813" y="2727962"/>
            <a:ext cx="627805" cy="30489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6" name="圓角矩形 35"/>
          <p:cNvSpPr/>
          <p:nvPr/>
        </p:nvSpPr>
        <p:spPr bwMode="auto">
          <a:xfrm>
            <a:off x="6870444" y="3284984"/>
            <a:ext cx="365852" cy="359842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defRPr/>
            </a:pPr>
            <a:r>
              <a:rPr kumimoji="0" lang="en-US" altLang="zh-TW" dirty="0">
                <a:ea typeface="+mn-ea"/>
              </a:rPr>
              <a:t>Q</a:t>
            </a:r>
            <a:endParaRPr kumimoji="0" lang="zh-TW" altLang="en-US" baseline="-25000" dirty="0">
              <a:ea typeface="+mn-ea"/>
            </a:endParaRPr>
          </a:p>
        </p:txBody>
      </p:sp>
      <p:sp>
        <p:nvSpPr>
          <p:cNvPr id="37" name="圓角矩形 36"/>
          <p:cNvSpPr/>
          <p:nvPr/>
        </p:nvSpPr>
        <p:spPr bwMode="auto">
          <a:xfrm>
            <a:off x="6872618" y="3717032"/>
            <a:ext cx="365852" cy="359842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defRPr/>
            </a:pPr>
            <a:r>
              <a:rPr kumimoji="0" lang="en-US" altLang="zh-TW" dirty="0">
                <a:ea typeface="+mn-ea"/>
              </a:rPr>
              <a:t>R</a:t>
            </a:r>
            <a:endParaRPr kumimoji="0" lang="zh-TW" altLang="en-US" baseline="-25000" dirty="0">
              <a:ea typeface="+mn-ea"/>
            </a:endParaRPr>
          </a:p>
        </p:txBody>
      </p:sp>
      <p:cxnSp>
        <p:nvCxnSpPr>
          <p:cNvPr id="38" name="直線單箭頭接點 58"/>
          <p:cNvCxnSpPr>
            <a:cxnSpLocks noChangeShapeType="1"/>
            <a:stCxn id="46" idx="3"/>
            <a:endCxn id="36" idx="1"/>
          </p:cNvCxnSpPr>
          <p:nvPr/>
        </p:nvCxnSpPr>
        <p:spPr bwMode="auto">
          <a:xfrm flipV="1">
            <a:off x="6244813" y="3464905"/>
            <a:ext cx="625631" cy="7592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9" name="直線單箭頭接點 59"/>
          <p:cNvCxnSpPr>
            <a:cxnSpLocks noChangeShapeType="1"/>
            <a:stCxn id="46" idx="3"/>
            <a:endCxn id="37" idx="1"/>
          </p:cNvCxnSpPr>
          <p:nvPr/>
        </p:nvCxnSpPr>
        <p:spPr bwMode="auto">
          <a:xfrm>
            <a:off x="6244813" y="3540833"/>
            <a:ext cx="627805" cy="35612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0" name="圓角矩形 39"/>
          <p:cNvSpPr/>
          <p:nvPr/>
        </p:nvSpPr>
        <p:spPr bwMode="auto">
          <a:xfrm>
            <a:off x="6874802" y="4176376"/>
            <a:ext cx="365852" cy="359842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defRPr/>
            </a:pPr>
            <a:r>
              <a:rPr kumimoji="0" lang="en-US" altLang="zh-TW" dirty="0">
                <a:ea typeface="+mn-ea"/>
              </a:rPr>
              <a:t>Q</a:t>
            </a:r>
            <a:endParaRPr kumimoji="0" lang="zh-TW" altLang="en-US" baseline="-25000" dirty="0">
              <a:ea typeface="+mn-ea"/>
            </a:endParaRPr>
          </a:p>
        </p:txBody>
      </p:sp>
      <p:sp>
        <p:nvSpPr>
          <p:cNvPr id="41" name="圓角矩形 40"/>
          <p:cNvSpPr/>
          <p:nvPr/>
        </p:nvSpPr>
        <p:spPr bwMode="auto">
          <a:xfrm>
            <a:off x="6874802" y="4609510"/>
            <a:ext cx="365852" cy="359842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defRPr/>
            </a:pPr>
            <a:r>
              <a:rPr kumimoji="0" lang="en-US" altLang="zh-TW" dirty="0">
                <a:ea typeface="+mn-ea"/>
              </a:rPr>
              <a:t>R</a:t>
            </a:r>
            <a:endParaRPr kumimoji="0" lang="zh-TW" altLang="en-US" baseline="-25000" dirty="0">
              <a:ea typeface="+mn-ea"/>
            </a:endParaRPr>
          </a:p>
        </p:txBody>
      </p:sp>
      <p:cxnSp>
        <p:nvCxnSpPr>
          <p:cNvPr id="42" name="直線單箭頭接點 62"/>
          <p:cNvCxnSpPr>
            <a:cxnSpLocks noChangeShapeType="1"/>
            <a:stCxn id="48" idx="3"/>
            <a:endCxn id="40" idx="1"/>
          </p:cNvCxnSpPr>
          <p:nvPr/>
        </p:nvCxnSpPr>
        <p:spPr bwMode="auto">
          <a:xfrm>
            <a:off x="6244813" y="4302722"/>
            <a:ext cx="629989" cy="535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3" name="直線單箭頭接點 63"/>
          <p:cNvCxnSpPr>
            <a:cxnSpLocks noChangeShapeType="1"/>
            <a:stCxn id="48" idx="3"/>
            <a:endCxn id="41" idx="1"/>
          </p:cNvCxnSpPr>
          <p:nvPr/>
        </p:nvCxnSpPr>
        <p:spPr bwMode="auto">
          <a:xfrm>
            <a:off x="6244813" y="4302722"/>
            <a:ext cx="629989" cy="486709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4" name="圓角矩形 43"/>
          <p:cNvSpPr/>
          <p:nvPr/>
        </p:nvSpPr>
        <p:spPr bwMode="auto">
          <a:xfrm>
            <a:off x="6874802" y="5517232"/>
            <a:ext cx="365852" cy="359842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defRPr/>
            </a:pPr>
            <a:r>
              <a:rPr kumimoji="0" lang="en-US" altLang="zh-TW" dirty="0">
                <a:ea typeface="+mn-ea"/>
              </a:rPr>
              <a:t>Q</a:t>
            </a:r>
            <a:endParaRPr kumimoji="0" lang="zh-TW" altLang="en-US" baseline="-25000" dirty="0">
              <a:ea typeface="+mn-ea"/>
            </a:endParaRPr>
          </a:p>
        </p:txBody>
      </p:sp>
      <p:sp>
        <p:nvSpPr>
          <p:cNvPr id="45" name="圓角矩形 44"/>
          <p:cNvSpPr/>
          <p:nvPr/>
        </p:nvSpPr>
        <p:spPr bwMode="auto">
          <a:xfrm>
            <a:off x="6874802" y="5949280"/>
            <a:ext cx="365852" cy="359842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defRPr/>
            </a:pPr>
            <a:r>
              <a:rPr kumimoji="0" lang="en-US" altLang="zh-TW" dirty="0">
                <a:ea typeface="+mn-ea"/>
              </a:rPr>
              <a:t>R</a:t>
            </a:r>
            <a:endParaRPr kumimoji="0" lang="zh-TW" altLang="en-US" baseline="-25000" dirty="0">
              <a:ea typeface="+mn-ea"/>
            </a:endParaRPr>
          </a:p>
        </p:txBody>
      </p:sp>
      <p:cxnSp>
        <p:nvCxnSpPr>
          <p:cNvPr id="69" name="直線單箭頭接點 76"/>
          <p:cNvCxnSpPr>
            <a:cxnSpLocks noChangeShapeType="1"/>
            <a:stCxn id="49" idx="3"/>
            <a:endCxn id="44" idx="1"/>
          </p:cNvCxnSpPr>
          <p:nvPr/>
        </p:nvCxnSpPr>
        <p:spPr bwMode="auto">
          <a:xfrm flipV="1">
            <a:off x="6281424" y="5697153"/>
            <a:ext cx="593378" cy="167339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0" name="直線單箭頭接點 77"/>
          <p:cNvCxnSpPr>
            <a:cxnSpLocks noChangeShapeType="1"/>
            <a:stCxn id="49" idx="3"/>
            <a:endCxn id="45" idx="1"/>
          </p:cNvCxnSpPr>
          <p:nvPr/>
        </p:nvCxnSpPr>
        <p:spPr bwMode="auto">
          <a:xfrm>
            <a:off x="6281424" y="5864492"/>
            <a:ext cx="593378" cy="264709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graphicFrame>
        <p:nvGraphicFramePr>
          <p:cNvPr id="4530" name="Object 4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57240"/>
              </p:ext>
            </p:extLst>
          </p:nvPr>
        </p:nvGraphicFramePr>
        <p:xfrm>
          <a:off x="539552" y="4940970"/>
          <a:ext cx="8086725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0" name="方程式" r:id="rId11" imgW="3593880" imgH="253800" progId="Equation.3">
                  <p:embed/>
                </p:oleObj>
              </mc:Choice>
              <mc:Fallback>
                <p:oleObj name="方程式" r:id="rId11" imgW="3593880" imgH="253800" progId="Equation.3">
                  <p:embed/>
                  <p:pic>
                    <p:nvPicPr>
                      <p:cNvPr id="0" name="Picture 4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4940970"/>
                        <a:ext cx="8086725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80963"/>
            <a:ext cx="8607425" cy="901700"/>
          </a:xfrm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Quick-DPPAR</a:t>
            </a:r>
            <a:endParaRPr lang="zh-TW" altLang="en-US" smtClean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p:sp>
        <p:nvSpPr>
          <p:cNvPr id="5466" name="內容版面配置區 2"/>
          <p:cNvSpPr>
            <a:spLocks noGrp="1"/>
          </p:cNvSpPr>
          <p:nvPr>
            <p:ph idx="1"/>
          </p:nvPr>
        </p:nvSpPr>
        <p:spPr bwMode="auto">
          <a:xfrm>
            <a:off x="142875" y="1092200"/>
            <a:ext cx="8847138" cy="5262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>
                <a:ea typeface="新細明體" charset="-120"/>
              </a:rPr>
              <a:t>Step3 : Each slave computes the set of parents and the corresponding minima of k-dominants that it has, and then, sends the result back to the master processor</a:t>
            </a:r>
            <a:endParaRPr lang="zh-TW" altLang="en-US" dirty="0" smtClean="0">
              <a:ea typeface="新細明體" charset="-120"/>
            </a:endParaRPr>
          </a:p>
          <a:p>
            <a:endParaRPr lang="zh-TW" altLang="en-US" dirty="0" smtClean="0">
              <a:ea typeface="新細明體" charset="-120"/>
            </a:endParaRPr>
          </a:p>
        </p:txBody>
      </p:sp>
      <p:sp>
        <p:nvSpPr>
          <p:cNvPr id="5" name="圓角矩形 4"/>
          <p:cNvSpPr/>
          <p:nvPr/>
        </p:nvSpPr>
        <p:spPr bwMode="auto">
          <a:xfrm>
            <a:off x="1088076" y="3736074"/>
            <a:ext cx="1584176" cy="523695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defRPr/>
            </a:pPr>
            <a:r>
              <a:rPr kumimoji="0" lang="en-US" altLang="zh-TW" sz="2400" dirty="0">
                <a:ea typeface="+mn-ea"/>
              </a:rPr>
              <a:t>master</a:t>
            </a:r>
            <a:endParaRPr kumimoji="0" lang="zh-TW" altLang="en-US" sz="2400" dirty="0">
              <a:ea typeface="+mn-ea"/>
            </a:endParaRPr>
          </a:p>
        </p:txBody>
      </p:sp>
      <p:sp>
        <p:nvSpPr>
          <p:cNvPr id="6" name="圓角矩形 5"/>
          <p:cNvSpPr/>
          <p:nvPr/>
        </p:nvSpPr>
        <p:spPr bwMode="auto">
          <a:xfrm>
            <a:off x="4813037" y="3278985"/>
            <a:ext cx="1431776" cy="523695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defRPr/>
            </a:pPr>
            <a:r>
              <a:rPr kumimoji="0" lang="en-US" altLang="zh-TW" sz="2400" dirty="0">
                <a:ea typeface="+mn-ea"/>
              </a:rPr>
              <a:t>slave</a:t>
            </a:r>
            <a:r>
              <a:rPr kumimoji="0" lang="en-US" altLang="zh-TW" sz="2400" baseline="-25000" dirty="0">
                <a:ea typeface="+mn-ea"/>
              </a:rPr>
              <a:t>2</a:t>
            </a:r>
            <a:endParaRPr kumimoji="0" lang="zh-TW" altLang="en-US" sz="2400" baseline="-25000" dirty="0">
              <a:ea typeface="+mn-ea"/>
            </a:endParaRPr>
          </a:p>
        </p:txBody>
      </p:sp>
      <p:sp>
        <p:nvSpPr>
          <p:cNvPr id="7" name="圓角矩形 6"/>
          <p:cNvSpPr/>
          <p:nvPr/>
        </p:nvSpPr>
        <p:spPr bwMode="auto">
          <a:xfrm>
            <a:off x="4813037" y="2466114"/>
            <a:ext cx="1431776" cy="523695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defRPr/>
            </a:pPr>
            <a:r>
              <a:rPr kumimoji="0" lang="en-US" altLang="zh-TW" sz="2400" dirty="0">
                <a:ea typeface="+mn-ea"/>
              </a:rPr>
              <a:t>slave</a:t>
            </a:r>
            <a:r>
              <a:rPr kumimoji="0" lang="en-US" altLang="zh-TW" sz="2400" baseline="-25000" dirty="0">
                <a:ea typeface="+mn-ea"/>
              </a:rPr>
              <a:t>1</a:t>
            </a:r>
            <a:endParaRPr kumimoji="0" lang="zh-TW" altLang="en-US" sz="2400" baseline="-25000" dirty="0">
              <a:ea typeface="+mn-ea"/>
            </a:endParaRPr>
          </a:p>
        </p:txBody>
      </p:sp>
      <p:sp>
        <p:nvSpPr>
          <p:cNvPr id="8" name="圓角矩形 7"/>
          <p:cNvSpPr/>
          <p:nvPr/>
        </p:nvSpPr>
        <p:spPr bwMode="auto">
          <a:xfrm>
            <a:off x="4813037" y="4040874"/>
            <a:ext cx="1431776" cy="523695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defRPr/>
            </a:pPr>
            <a:r>
              <a:rPr kumimoji="0" lang="en-US" altLang="zh-TW" sz="2400" dirty="0">
                <a:ea typeface="+mn-ea"/>
              </a:rPr>
              <a:t>slave</a:t>
            </a:r>
            <a:r>
              <a:rPr kumimoji="0" lang="en-US" altLang="zh-TW" sz="2400" baseline="-25000" dirty="0">
                <a:ea typeface="+mn-ea"/>
              </a:rPr>
              <a:t>3</a:t>
            </a:r>
            <a:endParaRPr kumimoji="0" lang="zh-TW" altLang="en-US" sz="2400" baseline="-25000" dirty="0">
              <a:ea typeface="+mn-ea"/>
            </a:endParaRPr>
          </a:p>
        </p:txBody>
      </p:sp>
      <p:sp>
        <p:nvSpPr>
          <p:cNvPr id="9" name="圓角矩形 8"/>
          <p:cNvSpPr/>
          <p:nvPr/>
        </p:nvSpPr>
        <p:spPr bwMode="auto">
          <a:xfrm>
            <a:off x="4849648" y="5602644"/>
            <a:ext cx="1431776" cy="523695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defRPr/>
            </a:pPr>
            <a:r>
              <a:rPr kumimoji="0" lang="en-US" altLang="zh-TW" sz="2400" dirty="0" err="1">
                <a:ea typeface="+mn-ea"/>
              </a:rPr>
              <a:t>slave</a:t>
            </a:r>
            <a:r>
              <a:rPr kumimoji="0" lang="en-US" altLang="zh-TW" sz="2400" baseline="-25000" dirty="0" err="1">
                <a:ea typeface="+mn-ea"/>
              </a:rPr>
              <a:t>N</a:t>
            </a:r>
            <a:r>
              <a:rPr kumimoji="0" lang="en-US" altLang="zh-TW" sz="2000" baseline="-25000" dirty="0" err="1">
                <a:ea typeface="+mn-ea"/>
              </a:rPr>
              <a:t>p</a:t>
            </a:r>
            <a:endParaRPr kumimoji="0" lang="zh-TW" altLang="en-US" sz="2400" baseline="-25000" dirty="0">
              <a:ea typeface="+mn-ea"/>
            </a:endParaRPr>
          </a:p>
        </p:txBody>
      </p:sp>
      <p:cxnSp>
        <p:nvCxnSpPr>
          <p:cNvPr id="5482" name="直線單箭頭接點 9"/>
          <p:cNvCxnSpPr>
            <a:cxnSpLocks noChangeShapeType="1"/>
            <a:stCxn id="0" idx="1"/>
            <a:endCxn id="0" idx="3"/>
          </p:cNvCxnSpPr>
          <p:nvPr/>
        </p:nvCxnSpPr>
        <p:spPr bwMode="auto">
          <a:xfrm flipH="1">
            <a:off x="2671763" y="2727325"/>
            <a:ext cx="2141537" cy="1270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4" name="橢圓 13"/>
          <p:cNvSpPr/>
          <p:nvPr/>
        </p:nvSpPr>
        <p:spPr bwMode="auto">
          <a:xfrm>
            <a:off x="5466800" y="4766005"/>
            <a:ext cx="122486" cy="93284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endParaRPr kumimoji="0" lang="zh-TW" altLang="en-US">
              <a:ea typeface="+mn-ea"/>
            </a:endParaRPr>
          </a:p>
        </p:txBody>
      </p:sp>
      <p:sp>
        <p:nvSpPr>
          <p:cNvPr id="15" name="橢圓 14"/>
          <p:cNvSpPr/>
          <p:nvPr/>
        </p:nvSpPr>
        <p:spPr bwMode="auto">
          <a:xfrm>
            <a:off x="5470764" y="5037126"/>
            <a:ext cx="122486" cy="93284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endParaRPr kumimoji="0" lang="zh-TW" altLang="en-US">
              <a:ea typeface="+mn-ea"/>
            </a:endParaRPr>
          </a:p>
        </p:txBody>
      </p:sp>
      <p:sp>
        <p:nvSpPr>
          <p:cNvPr id="16" name="橢圓 15"/>
          <p:cNvSpPr/>
          <p:nvPr/>
        </p:nvSpPr>
        <p:spPr bwMode="auto">
          <a:xfrm>
            <a:off x="5472984" y="5301408"/>
            <a:ext cx="122486" cy="93284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endParaRPr kumimoji="0" lang="zh-TW" altLang="en-US">
              <a:ea typeface="+mn-ea"/>
            </a:endParaRPr>
          </a:p>
        </p:txBody>
      </p:sp>
      <p:graphicFrame>
        <p:nvGraphicFramePr>
          <p:cNvPr id="5461" name="Object 341"/>
          <p:cNvGraphicFramePr>
            <a:graphicFrameLocks noChangeAspect="1"/>
          </p:cNvGraphicFramePr>
          <p:nvPr/>
        </p:nvGraphicFramePr>
        <p:xfrm>
          <a:off x="3357563" y="2776538"/>
          <a:ext cx="77152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5" name="方程式" r:id="rId3" imgW="342720" imgH="228600" progId="Equation.3">
                  <p:embed/>
                </p:oleObj>
              </mc:Choice>
              <mc:Fallback>
                <p:oleObj name="方程式" r:id="rId3" imgW="342720" imgH="228600" progId="Equation.3">
                  <p:embed/>
                  <p:pic>
                    <p:nvPicPr>
                      <p:cNvPr id="0" name="Picture 3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63" y="2776538"/>
                        <a:ext cx="771525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62" name="Object 342"/>
          <p:cNvGraphicFramePr>
            <a:graphicFrameLocks noChangeAspect="1"/>
          </p:cNvGraphicFramePr>
          <p:nvPr/>
        </p:nvGraphicFramePr>
        <p:xfrm>
          <a:off x="3643313" y="4105275"/>
          <a:ext cx="80010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6" name="方程式" r:id="rId5" imgW="355320" imgH="228600" progId="Equation.3">
                  <p:embed/>
                </p:oleObj>
              </mc:Choice>
              <mc:Fallback>
                <p:oleObj name="方程式" r:id="rId5" imgW="355320" imgH="228600" progId="Equation.3">
                  <p:embed/>
                  <p:pic>
                    <p:nvPicPr>
                      <p:cNvPr id="0" name="Picture 3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13" y="4105275"/>
                        <a:ext cx="800100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63" name="Object 343"/>
          <p:cNvGraphicFramePr>
            <a:graphicFrameLocks noChangeAspect="1"/>
          </p:cNvGraphicFramePr>
          <p:nvPr/>
        </p:nvGraphicFramePr>
        <p:xfrm>
          <a:off x="3676650" y="3441700"/>
          <a:ext cx="82867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7" name="方程式" r:id="rId7" imgW="368280" imgH="228600" progId="Equation.3">
                  <p:embed/>
                </p:oleObj>
              </mc:Choice>
              <mc:Fallback>
                <p:oleObj name="方程式" r:id="rId7" imgW="368280" imgH="228600" progId="Equation.3">
                  <p:embed/>
                  <p:pic>
                    <p:nvPicPr>
                      <p:cNvPr id="0" name="Picture 3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6650" y="3441700"/>
                        <a:ext cx="828675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64" name="Object 344"/>
          <p:cNvGraphicFramePr>
            <a:graphicFrameLocks noChangeAspect="1"/>
          </p:cNvGraphicFramePr>
          <p:nvPr/>
        </p:nvGraphicFramePr>
        <p:xfrm>
          <a:off x="3101975" y="4830763"/>
          <a:ext cx="97155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8" name="方程式" r:id="rId9" imgW="431640" imgH="253800" progId="Equation.3">
                  <p:embed/>
                </p:oleObj>
              </mc:Choice>
              <mc:Fallback>
                <p:oleObj name="方程式" r:id="rId9" imgW="431640" imgH="253800" progId="Equation.3">
                  <p:embed/>
                  <p:pic>
                    <p:nvPicPr>
                      <p:cNvPr id="0" name="Picture 3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1975" y="4830763"/>
                        <a:ext cx="971550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492" name="直線單箭頭接點 24"/>
          <p:cNvCxnSpPr>
            <a:cxnSpLocks noChangeShapeType="1"/>
            <a:stCxn id="0" idx="1"/>
            <a:endCxn id="0" idx="3"/>
          </p:cNvCxnSpPr>
          <p:nvPr/>
        </p:nvCxnSpPr>
        <p:spPr bwMode="auto">
          <a:xfrm flipH="1">
            <a:off x="2671763" y="3540125"/>
            <a:ext cx="2141537" cy="457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493" name="直線單箭頭接點 25"/>
          <p:cNvCxnSpPr>
            <a:cxnSpLocks noChangeShapeType="1"/>
            <a:stCxn id="0" idx="1"/>
            <a:endCxn id="0" idx="3"/>
          </p:cNvCxnSpPr>
          <p:nvPr/>
        </p:nvCxnSpPr>
        <p:spPr bwMode="auto">
          <a:xfrm flipH="1" flipV="1">
            <a:off x="2671763" y="3997325"/>
            <a:ext cx="2141537" cy="304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494" name="直線單箭頭接點 26"/>
          <p:cNvCxnSpPr>
            <a:cxnSpLocks noChangeShapeType="1"/>
            <a:stCxn id="0" idx="1"/>
            <a:endCxn id="0" idx="3"/>
          </p:cNvCxnSpPr>
          <p:nvPr/>
        </p:nvCxnSpPr>
        <p:spPr bwMode="auto">
          <a:xfrm flipH="1" flipV="1">
            <a:off x="2671763" y="3997325"/>
            <a:ext cx="2178050" cy="18669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80963"/>
            <a:ext cx="8607425" cy="901700"/>
          </a:xfrm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Quick-DPPAR</a:t>
            </a:r>
            <a:endParaRPr lang="zh-TW" altLang="en-US" smtClean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p:sp>
        <p:nvSpPr>
          <p:cNvPr id="6648" name="內容版面配置區 2"/>
          <p:cNvSpPr>
            <a:spLocks noGrp="1"/>
          </p:cNvSpPr>
          <p:nvPr>
            <p:ph idx="1"/>
          </p:nvPr>
        </p:nvSpPr>
        <p:spPr bwMode="auto">
          <a:xfrm>
            <a:off x="142875" y="1092200"/>
            <a:ext cx="8847138" cy="5262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>
                <a:ea typeface="新細明體" charset="-120"/>
              </a:rPr>
              <a:t>Step4 : The master processor collects each s-parent set                    , as the union of the parents from slave processors and distributes the resulting s-parent set among slaves</a:t>
            </a:r>
            <a:endParaRPr lang="zh-TW" altLang="en-US" dirty="0" smtClean="0">
              <a:ea typeface="新細明體" charset="-120"/>
            </a:endParaRPr>
          </a:p>
        </p:txBody>
      </p:sp>
      <p:graphicFrame>
        <p:nvGraphicFramePr>
          <p:cNvPr id="6641" name="Object 497"/>
          <p:cNvGraphicFramePr>
            <a:graphicFrameLocks noChangeAspect="1"/>
          </p:cNvGraphicFramePr>
          <p:nvPr/>
        </p:nvGraphicFramePr>
        <p:xfrm>
          <a:off x="1116013" y="1557338"/>
          <a:ext cx="157162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7" name="方程式" r:id="rId3" imgW="698400" imgH="228600" progId="Equation.3">
                  <p:embed/>
                </p:oleObj>
              </mc:Choice>
              <mc:Fallback>
                <p:oleObj name="方程式" r:id="rId3" imgW="698400" imgH="228600" progId="Equation.3">
                  <p:embed/>
                  <p:pic>
                    <p:nvPicPr>
                      <p:cNvPr id="0" name="Picture 4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557338"/>
                        <a:ext cx="1571625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圓角矩形 4"/>
          <p:cNvSpPr/>
          <p:nvPr/>
        </p:nvSpPr>
        <p:spPr bwMode="auto">
          <a:xfrm>
            <a:off x="1088076" y="3736074"/>
            <a:ext cx="1584176" cy="523695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defRPr/>
            </a:pPr>
            <a:r>
              <a:rPr kumimoji="0" lang="en-US" altLang="zh-TW" sz="2400" dirty="0">
                <a:ea typeface="+mn-ea"/>
              </a:rPr>
              <a:t>master</a:t>
            </a:r>
            <a:endParaRPr kumimoji="0" lang="zh-TW" altLang="en-US" sz="2400" dirty="0">
              <a:ea typeface="+mn-ea"/>
            </a:endParaRPr>
          </a:p>
        </p:txBody>
      </p:sp>
      <p:sp>
        <p:nvSpPr>
          <p:cNvPr id="6" name="圓角矩形 5"/>
          <p:cNvSpPr/>
          <p:nvPr/>
        </p:nvSpPr>
        <p:spPr bwMode="auto">
          <a:xfrm>
            <a:off x="4813037" y="3278985"/>
            <a:ext cx="1431776" cy="523695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defRPr/>
            </a:pPr>
            <a:r>
              <a:rPr kumimoji="0" lang="en-US" altLang="zh-TW" sz="2400" dirty="0">
                <a:ea typeface="+mn-ea"/>
              </a:rPr>
              <a:t>slave</a:t>
            </a:r>
            <a:r>
              <a:rPr kumimoji="0" lang="en-US" altLang="zh-TW" sz="2400" baseline="-25000" dirty="0">
                <a:ea typeface="+mn-ea"/>
              </a:rPr>
              <a:t>2</a:t>
            </a:r>
            <a:endParaRPr kumimoji="0" lang="zh-TW" altLang="en-US" sz="2400" baseline="-25000" dirty="0">
              <a:ea typeface="+mn-ea"/>
            </a:endParaRPr>
          </a:p>
        </p:txBody>
      </p:sp>
      <p:sp>
        <p:nvSpPr>
          <p:cNvPr id="7" name="圓角矩形 6"/>
          <p:cNvSpPr/>
          <p:nvPr/>
        </p:nvSpPr>
        <p:spPr bwMode="auto">
          <a:xfrm>
            <a:off x="4813037" y="2466114"/>
            <a:ext cx="1431776" cy="523695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defRPr/>
            </a:pPr>
            <a:r>
              <a:rPr kumimoji="0" lang="en-US" altLang="zh-TW" sz="2400" dirty="0">
                <a:ea typeface="+mn-ea"/>
              </a:rPr>
              <a:t>slave</a:t>
            </a:r>
            <a:r>
              <a:rPr kumimoji="0" lang="en-US" altLang="zh-TW" sz="2400" baseline="-25000" dirty="0">
                <a:ea typeface="+mn-ea"/>
              </a:rPr>
              <a:t>1</a:t>
            </a:r>
            <a:endParaRPr kumimoji="0" lang="zh-TW" altLang="en-US" sz="2400" baseline="-25000" dirty="0">
              <a:ea typeface="+mn-ea"/>
            </a:endParaRPr>
          </a:p>
        </p:txBody>
      </p:sp>
      <p:sp>
        <p:nvSpPr>
          <p:cNvPr id="8" name="圓角矩形 7"/>
          <p:cNvSpPr/>
          <p:nvPr/>
        </p:nvSpPr>
        <p:spPr bwMode="auto">
          <a:xfrm>
            <a:off x="4813037" y="4040874"/>
            <a:ext cx="1431776" cy="523695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defRPr/>
            </a:pPr>
            <a:r>
              <a:rPr kumimoji="0" lang="en-US" altLang="zh-TW" sz="2400" dirty="0">
                <a:ea typeface="+mn-ea"/>
              </a:rPr>
              <a:t>slave</a:t>
            </a:r>
            <a:r>
              <a:rPr kumimoji="0" lang="en-US" altLang="zh-TW" sz="2400" baseline="-25000" dirty="0">
                <a:ea typeface="+mn-ea"/>
              </a:rPr>
              <a:t>3</a:t>
            </a:r>
            <a:endParaRPr kumimoji="0" lang="zh-TW" altLang="en-US" sz="2400" baseline="-25000" dirty="0">
              <a:ea typeface="+mn-ea"/>
            </a:endParaRPr>
          </a:p>
        </p:txBody>
      </p:sp>
      <p:sp>
        <p:nvSpPr>
          <p:cNvPr id="9" name="圓角矩形 8"/>
          <p:cNvSpPr/>
          <p:nvPr/>
        </p:nvSpPr>
        <p:spPr bwMode="auto">
          <a:xfrm>
            <a:off x="4849648" y="5602644"/>
            <a:ext cx="1431776" cy="523695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defRPr/>
            </a:pPr>
            <a:r>
              <a:rPr kumimoji="0" lang="en-US" altLang="zh-TW" sz="2400" dirty="0" err="1">
                <a:ea typeface="+mn-ea"/>
              </a:rPr>
              <a:t>slave</a:t>
            </a:r>
            <a:r>
              <a:rPr kumimoji="0" lang="en-US" altLang="zh-TW" sz="2400" baseline="-25000" dirty="0" err="1">
                <a:ea typeface="+mn-ea"/>
              </a:rPr>
              <a:t>N</a:t>
            </a:r>
            <a:r>
              <a:rPr kumimoji="0" lang="en-US" altLang="zh-TW" sz="2000" baseline="-25000" dirty="0" err="1">
                <a:ea typeface="+mn-ea"/>
              </a:rPr>
              <a:t>p</a:t>
            </a:r>
            <a:endParaRPr kumimoji="0" lang="zh-TW" altLang="en-US" sz="2400" baseline="-25000" dirty="0">
              <a:ea typeface="+mn-ea"/>
            </a:endParaRPr>
          </a:p>
        </p:txBody>
      </p:sp>
      <p:cxnSp>
        <p:nvCxnSpPr>
          <p:cNvPr id="6664" name="直線單箭頭接點 9"/>
          <p:cNvCxnSpPr>
            <a:cxnSpLocks noChangeShapeType="1"/>
            <a:stCxn id="0" idx="1"/>
            <a:endCxn id="0" idx="3"/>
          </p:cNvCxnSpPr>
          <p:nvPr/>
        </p:nvCxnSpPr>
        <p:spPr bwMode="auto">
          <a:xfrm flipH="1">
            <a:off x="2671763" y="2727325"/>
            <a:ext cx="2141537" cy="1270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1" name="橢圓 10"/>
          <p:cNvSpPr/>
          <p:nvPr/>
        </p:nvSpPr>
        <p:spPr bwMode="auto">
          <a:xfrm>
            <a:off x="5466800" y="4766005"/>
            <a:ext cx="122486" cy="93284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endParaRPr kumimoji="0" lang="zh-TW" altLang="en-US">
              <a:ea typeface="+mn-ea"/>
            </a:endParaRPr>
          </a:p>
        </p:txBody>
      </p:sp>
      <p:sp>
        <p:nvSpPr>
          <p:cNvPr id="12" name="橢圓 11"/>
          <p:cNvSpPr/>
          <p:nvPr/>
        </p:nvSpPr>
        <p:spPr bwMode="auto">
          <a:xfrm>
            <a:off x="5470764" y="5037126"/>
            <a:ext cx="122486" cy="93284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endParaRPr kumimoji="0" lang="zh-TW" altLang="en-US">
              <a:ea typeface="+mn-ea"/>
            </a:endParaRPr>
          </a:p>
        </p:txBody>
      </p:sp>
      <p:sp>
        <p:nvSpPr>
          <p:cNvPr id="13" name="橢圓 12"/>
          <p:cNvSpPr/>
          <p:nvPr/>
        </p:nvSpPr>
        <p:spPr bwMode="auto">
          <a:xfrm>
            <a:off x="5472984" y="5301408"/>
            <a:ext cx="122486" cy="93284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endParaRPr kumimoji="0" lang="zh-TW" altLang="en-US">
              <a:ea typeface="+mn-ea"/>
            </a:endParaRPr>
          </a:p>
        </p:txBody>
      </p:sp>
      <p:graphicFrame>
        <p:nvGraphicFramePr>
          <p:cNvPr id="6642" name="Object 498"/>
          <p:cNvGraphicFramePr>
            <a:graphicFrameLocks noChangeAspect="1"/>
          </p:cNvGraphicFramePr>
          <p:nvPr/>
        </p:nvGraphicFramePr>
        <p:xfrm>
          <a:off x="757238" y="4221163"/>
          <a:ext cx="217170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8" name="方程式" r:id="rId5" imgW="965160" imgH="457200" progId="Equation.3">
                  <p:embed/>
                </p:oleObj>
              </mc:Choice>
              <mc:Fallback>
                <p:oleObj name="方程式" r:id="rId5" imgW="965160" imgH="457200" progId="Equation.3">
                  <p:embed/>
                  <p:pic>
                    <p:nvPicPr>
                      <p:cNvPr id="0" name="Picture 4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8" y="4221163"/>
                        <a:ext cx="2171700" cy="1035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43" name="Object 499"/>
          <p:cNvGraphicFramePr>
            <a:graphicFrameLocks noChangeAspect="1"/>
          </p:cNvGraphicFramePr>
          <p:nvPr/>
        </p:nvGraphicFramePr>
        <p:xfrm>
          <a:off x="3357563" y="2776538"/>
          <a:ext cx="77152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9" name="方程式" r:id="rId7" imgW="342720" imgH="228600" progId="Equation.3">
                  <p:embed/>
                </p:oleObj>
              </mc:Choice>
              <mc:Fallback>
                <p:oleObj name="方程式" r:id="rId7" imgW="342720" imgH="228600" progId="Equation.3">
                  <p:embed/>
                  <p:pic>
                    <p:nvPicPr>
                      <p:cNvPr id="0" name="Picture 4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63" y="2776538"/>
                        <a:ext cx="771525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44" name="Object 500"/>
          <p:cNvGraphicFramePr>
            <a:graphicFrameLocks noChangeAspect="1"/>
          </p:cNvGraphicFramePr>
          <p:nvPr/>
        </p:nvGraphicFramePr>
        <p:xfrm>
          <a:off x="3643313" y="4105275"/>
          <a:ext cx="80010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0" name="方程式" r:id="rId9" imgW="355320" imgH="228600" progId="Equation.3">
                  <p:embed/>
                </p:oleObj>
              </mc:Choice>
              <mc:Fallback>
                <p:oleObj name="方程式" r:id="rId9" imgW="355320" imgH="228600" progId="Equation.3">
                  <p:embed/>
                  <p:pic>
                    <p:nvPicPr>
                      <p:cNvPr id="0" name="Picture 5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13" y="4105275"/>
                        <a:ext cx="800100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45" name="Object 501"/>
          <p:cNvGraphicFramePr>
            <a:graphicFrameLocks noChangeAspect="1"/>
          </p:cNvGraphicFramePr>
          <p:nvPr/>
        </p:nvGraphicFramePr>
        <p:xfrm>
          <a:off x="3676650" y="3441700"/>
          <a:ext cx="82867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1" name="方程式" r:id="rId11" imgW="368280" imgH="228600" progId="Equation.3">
                  <p:embed/>
                </p:oleObj>
              </mc:Choice>
              <mc:Fallback>
                <p:oleObj name="方程式" r:id="rId11" imgW="368280" imgH="228600" progId="Equation.3">
                  <p:embed/>
                  <p:pic>
                    <p:nvPicPr>
                      <p:cNvPr id="0" name="Picture 5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6650" y="3441700"/>
                        <a:ext cx="828675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46" name="Object 502"/>
          <p:cNvGraphicFramePr>
            <a:graphicFrameLocks noChangeAspect="1"/>
          </p:cNvGraphicFramePr>
          <p:nvPr/>
        </p:nvGraphicFramePr>
        <p:xfrm>
          <a:off x="3101975" y="4830763"/>
          <a:ext cx="97155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2" name="方程式" r:id="rId13" imgW="431640" imgH="253800" progId="Equation.3">
                  <p:embed/>
                </p:oleObj>
              </mc:Choice>
              <mc:Fallback>
                <p:oleObj name="方程式" r:id="rId13" imgW="431640" imgH="253800" progId="Equation.3">
                  <p:embed/>
                  <p:pic>
                    <p:nvPicPr>
                      <p:cNvPr id="0" name="Picture 5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1975" y="4830763"/>
                        <a:ext cx="971550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674" name="直線單箭頭接點 18"/>
          <p:cNvCxnSpPr>
            <a:cxnSpLocks noChangeShapeType="1"/>
            <a:stCxn id="0" idx="1"/>
            <a:endCxn id="0" idx="3"/>
          </p:cNvCxnSpPr>
          <p:nvPr/>
        </p:nvCxnSpPr>
        <p:spPr bwMode="auto">
          <a:xfrm flipH="1">
            <a:off x="2671763" y="3540125"/>
            <a:ext cx="2141537" cy="457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675" name="直線單箭頭接點 19"/>
          <p:cNvCxnSpPr>
            <a:cxnSpLocks noChangeShapeType="1"/>
            <a:stCxn id="0" idx="1"/>
            <a:endCxn id="0" idx="3"/>
          </p:cNvCxnSpPr>
          <p:nvPr/>
        </p:nvCxnSpPr>
        <p:spPr bwMode="auto">
          <a:xfrm flipH="1" flipV="1">
            <a:off x="2671763" y="3997325"/>
            <a:ext cx="2141537" cy="304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676" name="直線單箭頭接點 20"/>
          <p:cNvCxnSpPr>
            <a:cxnSpLocks noChangeShapeType="1"/>
            <a:stCxn id="0" idx="1"/>
            <a:endCxn id="0" idx="3"/>
          </p:cNvCxnSpPr>
          <p:nvPr/>
        </p:nvCxnSpPr>
        <p:spPr bwMode="auto">
          <a:xfrm flipH="1" flipV="1">
            <a:off x="2671763" y="3997325"/>
            <a:ext cx="2178050" cy="18669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80963"/>
            <a:ext cx="8607425" cy="901700"/>
          </a:xfrm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Quick-DPPAR</a:t>
            </a:r>
            <a:endParaRPr lang="zh-TW" altLang="en-US" smtClean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p:sp>
        <p:nvSpPr>
          <p:cNvPr id="7742" name="內容版面配置區 2"/>
          <p:cNvSpPr>
            <a:spLocks noGrp="1"/>
          </p:cNvSpPr>
          <p:nvPr>
            <p:ph idx="1"/>
          </p:nvPr>
        </p:nvSpPr>
        <p:spPr bwMode="auto">
          <a:xfrm>
            <a:off x="142875" y="1092200"/>
            <a:ext cx="8847138" cy="5262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>
                <a:ea typeface="新細明體" charset="-120"/>
              </a:rPr>
              <a:t>Step5 : Each slave processor    is assigned to find the minimal elements only of one s-parent set         </a:t>
            </a:r>
            <a:endParaRPr lang="zh-TW" altLang="en-US" dirty="0" smtClean="0">
              <a:ea typeface="新細明體" charset="-120"/>
            </a:endParaRPr>
          </a:p>
          <a:p>
            <a:endParaRPr lang="zh-TW" altLang="en-US" dirty="0" smtClean="0">
              <a:ea typeface="新細明體" charset="-120"/>
            </a:endParaRPr>
          </a:p>
        </p:txBody>
      </p:sp>
      <p:graphicFrame>
        <p:nvGraphicFramePr>
          <p:cNvPr id="7734" name="Object 566"/>
          <p:cNvGraphicFramePr>
            <a:graphicFrameLocks noChangeAspect="1"/>
          </p:cNvGraphicFramePr>
          <p:nvPr/>
        </p:nvGraphicFramePr>
        <p:xfrm>
          <a:off x="6732588" y="1557338"/>
          <a:ext cx="71437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6" name="方程式" r:id="rId3" imgW="317160" imgH="228600" progId="Equation.3">
                  <p:embed/>
                </p:oleObj>
              </mc:Choice>
              <mc:Fallback>
                <p:oleObj name="方程式" r:id="rId3" imgW="317160" imgH="228600" progId="Equation.3">
                  <p:embed/>
                  <p:pic>
                    <p:nvPicPr>
                      <p:cNvPr id="0" name="Picture 5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1557338"/>
                        <a:ext cx="714375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35" name="Object 567"/>
          <p:cNvGraphicFramePr>
            <a:graphicFrameLocks noChangeAspect="1"/>
          </p:cNvGraphicFramePr>
          <p:nvPr/>
        </p:nvGraphicFramePr>
        <p:xfrm>
          <a:off x="4732338" y="1184275"/>
          <a:ext cx="200025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7" name="方程式" r:id="rId5" imgW="88560" imgH="164880" progId="Equation.3">
                  <p:embed/>
                </p:oleObj>
              </mc:Choice>
              <mc:Fallback>
                <p:oleObj name="方程式" r:id="rId5" imgW="88560" imgH="164880" progId="Equation.3">
                  <p:embed/>
                  <p:pic>
                    <p:nvPicPr>
                      <p:cNvPr id="0" name="Picture 5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2338" y="1184275"/>
                        <a:ext cx="200025" cy="373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圓角矩形 5"/>
          <p:cNvSpPr/>
          <p:nvPr/>
        </p:nvSpPr>
        <p:spPr bwMode="auto">
          <a:xfrm>
            <a:off x="1088076" y="3736074"/>
            <a:ext cx="1584176" cy="523695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defRPr/>
            </a:pPr>
            <a:r>
              <a:rPr kumimoji="0" lang="en-US" altLang="zh-TW" sz="2400" dirty="0">
                <a:ea typeface="+mn-ea"/>
              </a:rPr>
              <a:t>master</a:t>
            </a:r>
            <a:endParaRPr kumimoji="0" lang="zh-TW" altLang="en-US" sz="2400" dirty="0">
              <a:ea typeface="+mn-ea"/>
            </a:endParaRPr>
          </a:p>
        </p:txBody>
      </p:sp>
      <p:graphicFrame>
        <p:nvGraphicFramePr>
          <p:cNvPr id="7736" name="Object 568"/>
          <p:cNvGraphicFramePr>
            <a:graphicFrameLocks noChangeAspect="1"/>
          </p:cNvGraphicFramePr>
          <p:nvPr/>
        </p:nvGraphicFramePr>
        <p:xfrm>
          <a:off x="3357563" y="2762250"/>
          <a:ext cx="77152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8" name="方程式" r:id="rId7" imgW="342720" imgH="241200" progId="Equation.3">
                  <p:embed/>
                </p:oleObj>
              </mc:Choice>
              <mc:Fallback>
                <p:oleObj name="方程式" r:id="rId7" imgW="342720" imgH="241200" progId="Equation.3">
                  <p:embed/>
                  <p:pic>
                    <p:nvPicPr>
                      <p:cNvPr id="0" name="Picture 5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63" y="2762250"/>
                        <a:ext cx="771525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37" name="Object 569"/>
          <p:cNvGraphicFramePr>
            <a:graphicFrameLocks noChangeAspect="1"/>
          </p:cNvGraphicFramePr>
          <p:nvPr/>
        </p:nvGraphicFramePr>
        <p:xfrm>
          <a:off x="3643313" y="4090988"/>
          <a:ext cx="8001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9" name="方程式" r:id="rId9" imgW="355320" imgH="241200" progId="Equation.3">
                  <p:embed/>
                </p:oleObj>
              </mc:Choice>
              <mc:Fallback>
                <p:oleObj name="方程式" r:id="rId9" imgW="355320" imgH="241200" progId="Equation.3">
                  <p:embed/>
                  <p:pic>
                    <p:nvPicPr>
                      <p:cNvPr id="0" name="Picture 5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13" y="4090988"/>
                        <a:ext cx="800100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38" name="Object 570"/>
          <p:cNvGraphicFramePr>
            <a:graphicFrameLocks noChangeAspect="1"/>
          </p:cNvGraphicFramePr>
          <p:nvPr/>
        </p:nvGraphicFramePr>
        <p:xfrm>
          <a:off x="3690938" y="3427413"/>
          <a:ext cx="800100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0" name="方程式" r:id="rId11" imgW="355320" imgH="241200" progId="Equation.3">
                  <p:embed/>
                </p:oleObj>
              </mc:Choice>
              <mc:Fallback>
                <p:oleObj name="方程式" r:id="rId11" imgW="355320" imgH="241200" progId="Equation.3">
                  <p:embed/>
                  <p:pic>
                    <p:nvPicPr>
                      <p:cNvPr id="0" name="Picture 5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0938" y="3427413"/>
                        <a:ext cx="800100" cy="547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39" name="Object 571"/>
          <p:cNvGraphicFramePr>
            <a:graphicFrameLocks noChangeAspect="1"/>
          </p:cNvGraphicFramePr>
          <p:nvPr/>
        </p:nvGraphicFramePr>
        <p:xfrm>
          <a:off x="3101975" y="4802188"/>
          <a:ext cx="971550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1" name="方程式" r:id="rId13" imgW="431640" imgH="279360" progId="Equation.3">
                  <p:embed/>
                </p:oleObj>
              </mc:Choice>
              <mc:Fallback>
                <p:oleObj name="方程式" r:id="rId13" imgW="431640" imgH="279360" progId="Equation.3">
                  <p:embed/>
                  <p:pic>
                    <p:nvPicPr>
                      <p:cNvPr id="0" name="Picture 5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1975" y="4802188"/>
                        <a:ext cx="971550" cy="633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圓角矩形 33"/>
          <p:cNvSpPr/>
          <p:nvPr/>
        </p:nvSpPr>
        <p:spPr bwMode="auto">
          <a:xfrm>
            <a:off x="4813037" y="3278985"/>
            <a:ext cx="1431776" cy="523695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defRPr/>
            </a:pPr>
            <a:r>
              <a:rPr kumimoji="0" lang="en-US" altLang="zh-TW" sz="2400" dirty="0">
                <a:ea typeface="+mn-ea"/>
              </a:rPr>
              <a:t>slave</a:t>
            </a:r>
            <a:r>
              <a:rPr kumimoji="0" lang="en-US" altLang="zh-TW" sz="2400" baseline="-25000" dirty="0">
                <a:ea typeface="+mn-ea"/>
              </a:rPr>
              <a:t>2</a:t>
            </a:r>
            <a:endParaRPr kumimoji="0" lang="zh-TW" altLang="en-US" sz="2400" baseline="-25000" dirty="0">
              <a:ea typeface="+mn-ea"/>
            </a:endParaRPr>
          </a:p>
        </p:txBody>
      </p:sp>
      <p:sp>
        <p:nvSpPr>
          <p:cNvPr id="35" name="圓角矩形 34"/>
          <p:cNvSpPr/>
          <p:nvPr/>
        </p:nvSpPr>
        <p:spPr bwMode="auto">
          <a:xfrm>
            <a:off x="4813037" y="2466114"/>
            <a:ext cx="1431776" cy="523695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defRPr/>
            </a:pPr>
            <a:r>
              <a:rPr kumimoji="0" lang="en-US" altLang="zh-TW" sz="2400" dirty="0">
                <a:ea typeface="+mn-ea"/>
              </a:rPr>
              <a:t>slave</a:t>
            </a:r>
            <a:r>
              <a:rPr kumimoji="0" lang="en-US" altLang="zh-TW" sz="2400" baseline="-25000" dirty="0">
                <a:ea typeface="+mn-ea"/>
              </a:rPr>
              <a:t>1</a:t>
            </a:r>
            <a:endParaRPr kumimoji="0" lang="zh-TW" altLang="en-US" sz="2400" baseline="-25000" dirty="0">
              <a:ea typeface="+mn-ea"/>
            </a:endParaRPr>
          </a:p>
        </p:txBody>
      </p:sp>
      <p:sp>
        <p:nvSpPr>
          <p:cNvPr id="36" name="圓角矩形 35"/>
          <p:cNvSpPr/>
          <p:nvPr/>
        </p:nvSpPr>
        <p:spPr bwMode="auto">
          <a:xfrm>
            <a:off x="4813037" y="4040874"/>
            <a:ext cx="1431776" cy="523695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defRPr/>
            </a:pPr>
            <a:r>
              <a:rPr kumimoji="0" lang="en-US" altLang="zh-TW" sz="2400" dirty="0">
                <a:ea typeface="+mn-ea"/>
              </a:rPr>
              <a:t>slave</a:t>
            </a:r>
            <a:r>
              <a:rPr kumimoji="0" lang="en-US" altLang="zh-TW" sz="2400" baseline="-25000" dirty="0">
                <a:ea typeface="+mn-ea"/>
              </a:rPr>
              <a:t>3</a:t>
            </a:r>
            <a:endParaRPr kumimoji="0" lang="zh-TW" altLang="en-US" sz="2400" baseline="-25000" dirty="0">
              <a:ea typeface="+mn-ea"/>
            </a:endParaRPr>
          </a:p>
        </p:txBody>
      </p:sp>
      <p:sp>
        <p:nvSpPr>
          <p:cNvPr id="37" name="圓角矩形 36"/>
          <p:cNvSpPr/>
          <p:nvPr/>
        </p:nvSpPr>
        <p:spPr bwMode="auto">
          <a:xfrm>
            <a:off x="4849648" y="5602644"/>
            <a:ext cx="1431776" cy="523695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defRPr/>
            </a:pPr>
            <a:r>
              <a:rPr kumimoji="0" lang="en-US" altLang="zh-TW" sz="2400" dirty="0" err="1">
                <a:ea typeface="+mn-ea"/>
              </a:rPr>
              <a:t>slave</a:t>
            </a:r>
            <a:r>
              <a:rPr kumimoji="0" lang="en-US" altLang="zh-TW" sz="2400" baseline="-25000" dirty="0" err="1">
                <a:ea typeface="+mn-ea"/>
              </a:rPr>
              <a:t>N</a:t>
            </a:r>
            <a:r>
              <a:rPr kumimoji="0" lang="en-US" altLang="zh-TW" sz="2000" baseline="-25000" dirty="0" err="1">
                <a:ea typeface="+mn-ea"/>
              </a:rPr>
              <a:t>p</a:t>
            </a:r>
            <a:endParaRPr kumimoji="0" lang="zh-TW" altLang="en-US" sz="2400" baseline="-25000" dirty="0">
              <a:ea typeface="+mn-ea"/>
            </a:endParaRPr>
          </a:p>
        </p:txBody>
      </p:sp>
      <p:cxnSp>
        <p:nvCxnSpPr>
          <p:cNvPr id="7758" name="直線單箭頭接點 37"/>
          <p:cNvCxnSpPr>
            <a:cxnSpLocks noChangeShapeType="1"/>
            <a:stCxn id="0" idx="3"/>
            <a:endCxn id="0" idx="1"/>
          </p:cNvCxnSpPr>
          <p:nvPr/>
        </p:nvCxnSpPr>
        <p:spPr bwMode="auto">
          <a:xfrm flipV="1">
            <a:off x="2671763" y="2727325"/>
            <a:ext cx="2141537" cy="1270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759" name="直線單箭頭接點 38"/>
          <p:cNvCxnSpPr>
            <a:cxnSpLocks noChangeShapeType="1"/>
            <a:stCxn id="0" idx="3"/>
            <a:endCxn id="0" idx="1"/>
          </p:cNvCxnSpPr>
          <p:nvPr/>
        </p:nvCxnSpPr>
        <p:spPr bwMode="auto">
          <a:xfrm flipV="1">
            <a:off x="2671763" y="3540125"/>
            <a:ext cx="2141537" cy="457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760" name="直線單箭頭接點 39"/>
          <p:cNvCxnSpPr>
            <a:cxnSpLocks noChangeShapeType="1"/>
            <a:stCxn id="0" idx="3"/>
            <a:endCxn id="0" idx="1"/>
          </p:cNvCxnSpPr>
          <p:nvPr/>
        </p:nvCxnSpPr>
        <p:spPr bwMode="auto">
          <a:xfrm>
            <a:off x="2671763" y="3997325"/>
            <a:ext cx="2141537" cy="304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761" name="直線單箭頭接點 40"/>
          <p:cNvCxnSpPr>
            <a:cxnSpLocks noChangeShapeType="1"/>
            <a:stCxn id="0" idx="3"/>
            <a:endCxn id="0" idx="1"/>
          </p:cNvCxnSpPr>
          <p:nvPr/>
        </p:nvCxnSpPr>
        <p:spPr bwMode="auto">
          <a:xfrm>
            <a:off x="2671763" y="3997325"/>
            <a:ext cx="2178050" cy="18669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2" name="橢圓 41"/>
          <p:cNvSpPr/>
          <p:nvPr/>
        </p:nvSpPr>
        <p:spPr bwMode="auto">
          <a:xfrm>
            <a:off x="5466800" y="4766005"/>
            <a:ext cx="122486" cy="93284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endParaRPr kumimoji="0" lang="zh-TW" altLang="en-US">
              <a:ea typeface="+mn-ea"/>
            </a:endParaRPr>
          </a:p>
        </p:txBody>
      </p:sp>
      <p:sp>
        <p:nvSpPr>
          <p:cNvPr id="43" name="橢圓 42"/>
          <p:cNvSpPr/>
          <p:nvPr/>
        </p:nvSpPr>
        <p:spPr bwMode="auto">
          <a:xfrm>
            <a:off x="5470764" y="5037126"/>
            <a:ext cx="122486" cy="93284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endParaRPr kumimoji="0" lang="zh-TW" altLang="en-US">
              <a:ea typeface="+mn-ea"/>
            </a:endParaRPr>
          </a:p>
        </p:txBody>
      </p:sp>
      <p:sp>
        <p:nvSpPr>
          <p:cNvPr id="44" name="橢圓 43"/>
          <p:cNvSpPr/>
          <p:nvPr/>
        </p:nvSpPr>
        <p:spPr bwMode="auto">
          <a:xfrm>
            <a:off x="5472984" y="5301408"/>
            <a:ext cx="122486" cy="93284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endParaRPr kumimoji="0" lang="zh-TW" altLang="en-US">
              <a:ea typeface="+mn-ea"/>
            </a:endParaRPr>
          </a:p>
        </p:txBody>
      </p:sp>
      <p:graphicFrame>
        <p:nvGraphicFramePr>
          <p:cNvPr id="7740" name="Object 572"/>
          <p:cNvGraphicFramePr>
            <a:graphicFrameLocks noChangeAspect="1"/>
          </p:cNvGraphicFramePr>
          <p:nvPr/>
        </p:nvGraphicFramePr>
        <p:xfrm>
          <a:off x="742950" y="4221163"/>
          <a:ext cx="2200275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2" name="方程式" r:id="rId15" imgW="977760" imgH="457200" progId="Equation.3">
                  <p:embed/>
                </p:oleObj>
              </mc:Choice>
              <mc:Fallback>
                <p:oleObj name="方程式" r:id="rId15" imgW="977760" imgH="457200" progId="Equation.3">
                  <p:embed/>
                  <p:pic>
                    <p:nvPicPr>
                      <p:cNvPr id="0" name="Picture 5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" y="4221163"/>
                        <a:ext cx="2200275" cy="1035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80963"/>
            <a:ext cx="8607425" cy="901700"/>
          </a:xfrm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Quick-DPPAR</a:t>
            </a:r>
            <a:endParaRPr lang="zh-TW" altLang="en-US" smtClean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p:sp>
        <p:nvSpPr>
          <p:cNvPr id="8833" name="內容版面配置區 2"/>
          <p:cNvSpPr>
            <a:spLocks noGrp="1"/>
          </p:cNvSpPr>
          <p:nvPr>
            <p:ph idx="1"/>
          </p:nvPr>
        </p:nvSpPr>
        <p:spPr bwMode="auto">
          <a:xfrm>
            <a:off x="142875" y="1092200"/>
            <a:ext cx="8847138" cy="5262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>
                <a:ea typeface="新細明體" charset="-120"/>
              </a:rPr>
              <a:t>Step6 : Each slave processor    computes the set           of (k+1)-dominants of          and sends it to the master</a:t>
            </a:r>
            <a:endParaRPr lang="zh-TW" altLang="en-US" dirty="0" smtClean="0">
              <a:ea typeface="新細明體" charset="-120"/>
            </a:endParaRPr>
          </a:p>
          <a:p>
            <a:endParaRPr lang="zh-TW" altLang="en-US" dirty="0" smtClean="0">
              <a:ea typeface="新細明體" charset="-120"/>
            </a:endParaRPr>
          </a:p>
        </p:txBody>
      </p:sp>
      <p:graphicFrame>
        <p:nvGraphicFramePr>
          <p:cNvPr id="8824" name="Object 632"/>
          <p:cNvGraphicFramePr>
            <a:graphicFrameLocks noChangeAspect="1"/>
          </p:cNvGraphicFramePr>
          <p:nvPr/>
        </p:nvGraphicFramePr>
        <p:xfrm>
          <a:off x="4732338" y="1184275"/>
          <a:ext cx="200025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2" name="方程式" r:id="rId3" imgW="88707" imgH="164742" progId="Equation.3">
                  <p:embed/>
                </p:oleObj>
              </mc:Choice>
              <mc:Fallback>
                <p:oleObj name="方程式" r:id="rId3" imgW="88707" imgH="164742" progId="Equation.3">
                  <p:embed/>
                  <p:pic>
                    <p:nvPicPr>
                      <p:cNvPr id="0" name="Picture 6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2338" y="1184275"/>
                        <a:ext cx="200025" cy="373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25" name="Object 633"/>
          <p:cNvGraphicFramePr>
            <a:graphicFrameLocks noChangeAspect="1"/>
          </p:cNvGraphicFramePr>
          <p:nvPr/>
        </p:nvGraphicFramePr>
        <p:xfrm>
          <a:off x="7602538" y="1092200"/>
          <a:ext cx="71437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3" name="方程式" r:id="rId5" imgW="317160" imgH="241200" progId="Equation.3">
                  <p:embed/>
                </p:oleObj>
              </mc:Choice>
              <mc:Fallback>
                <p:oleObj name="方程式" r:id="rId5" imgW="317160" imgH="241200" progId="Equation.3">
                  <p:embed/>
                  <p:pic>
                    <p:nvPicPr>
                      <p:cNvPr id="0" name="Picture 6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2538" y="1092200"/>
                        <a:ext cx="714375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26" name="Object 634"/>
          <p:cNvGraphicFramePr>
            <a:graphicFrameLocks noChangeAspect="1"/>
          </p:cNvGraphicFramePr>
          <p:nvPr/>
        </p:nvGraphicFramePr>
        <p:xfrm>
          <a:off x="3406775" y="1557338"/>
          <a:ext cx="71437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4" name="方程式" r:id="rId7" imgW="317362" imgH="228501" progId="Equation.3">
                  <p:embed/>
                </p:oleObj>
              </mc:Choice>
              <mc:Fallback>
                <p:oleObj name="方程式" r:id="rId7" imgW="317362" imgH="228501" progId="Equation.3">
                  <p:embed/>
                  <p:pic>
                    <p:nvPicPr>
                      <p:cNvPr id="0" name="Picture 6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6775" y="1557338"/>
                        <a:ext cx="714375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圓角矩形 7"/>
          <p:cNvSpPr/>
          <p:nvPr/>
        </p:nvSpPr>
        <p:spPr bwMode="auto">
          <a:xfrm>
            <a:off x="4813037" y="3278985"/>
            <a:ext cx="1431776" cy="523695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defRPr/>
            </a:pPr>
            <a:r>
              <a:rPr kumimoji="0" lang="en-US" altLang="zh-TW" sz="2400" dirty="0">
                <a:ea typeface="+mn-ea"/>
              </a:rPr>
              <a:t>slave</a:t>
            </a:r>
            <a:r>
              <a:rPr kumimoji="0" lang="en-US" altLang="zh-TW" sz="2400" baseline="-25000" dirty="0">
                <a:ea typeface="+mn-ea"/>
              </a:rPr>
              <a:t>2</a:t>
            </a:r>
            <a:endParaRPr kumimoji="0" lang="zh-TW" altLang="en-US" sz="2400" baseline="-25000" dirty="0">
              <a:ea typeface="+mn-ea"/>
            </a:endParaRPr>
          </a:p>
        </p:txBody>
      </p:sp>
      <p:sp>
        <p:nvSpPr>
          <p:cNvPr id="9" name="圓角矩形 8"/>
          <p:cNvSpPr/>
          <p:nvPr/>
        </p:nvSpPr>
        <p:spPr bwMode="auto">
          <a:xfrm>
            <a:off x="4813037" y="2466114"/>
            <a:ext cx="1431776" cy="523695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defRPr/>
            </a:pPr>
            <a:r>
              <a:rPr kumimoji="0" lang="en-US" altLang="zh-TW" sz="2400" dirty="0">
                <a:ea typeface="+mn-ea"/>
              </a:rPr>
              <a:t>slave</a:t>
            </a:r>
            <a:r>
              <a:rPr kumimoji="0" lang="en-US" altLang="zh-TW" sz="2400" baseline="-25000" dirty="0">
                <a:ea typeface="+mn-ea"/>
              </a:rPr>
              <a:t>1</a:t>
            </a:r>
            <a:endParaRPr kumimoji="0" lang="zh-TW" altLang="en-US" sz="2400" baseline="-25000" dirty="0">
              <a:ea typeface="+mn-ea"/>
            </a:endParaRPr>
          </a:p>
        </p:txBody>
      </p:sp>
      <p:sp>
        <p:nvSpPr>
          <p:cNvPr id="10" name="圓角矩形 9"/>
          <p:cNvSpPr/>
          <p:nvPr/>
        </p:nvSpPr>
        <p:spPr bwMode="auto">
          <a:xfrm>
            <a:off x="4813037" y="4040874"/>
            <a:ext cx="1431776" cy="523695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defRPr/>
            </a:pPr>
            <a:r>
              <a:rPr kumimoji="0" lang="en-US" altLang="zh-TW" sz="2400" dirty="0">
                <a:ea typeface="+mn-ea"/>
              </a:rPr>
              <a:t>slave</a:t>
            </a:r>
            <a:r>
              <a:rPr kumimoji="0" lang="en-US" altLang="zh-TW" sz="2400" baseline="-25000" dirty="0">
                <a:ea typeface="+mn-ea"/>
              </a:rPr>
              <a:t>3</a:t>
            </a:r>
            <a:endParaRPr kumimoji="0" lang="zh-TW" altLang="en-US" sz="2400" baseline="-25000" dirty="0">
              <a:ea typeface="+mn-ea"/>
            </a:endParaRPr>
          </a:p>
        </p:txBody>
      </p:sp>
      <p:sp>
        <p:nvSpPr>
          <p:cNvPr id="11" name="圓角矩形 10"/>
          <p:cNvSpPr/>
          <p:nvPr/>
        </p:nvSpPr>
        <p:spPr bwMode="auto">
          <a:xfrm>
            <a:off x="4849648" y="5602644"/>
            <a:ext cx="1431776" cy="523695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defRPr/>
            </a:pPr>
            <a:r>
              <a:rPr kumimoji="0" lang="en-US" altLang="zh-TW" sz="2400" dirty="0" err="1">
                <a:ea typeface="+mn-ea"/>
              </a:rPr>
              <a:t>slave</a:t>
            </a:r>
            <a:r>
              <a:rPr kumimoji="0" lang="en-US" altLang="zh-TW" sz="2400" baseline="-25000" dirty="0" err="1">
                <a:ea typeface="+mn-ea"/>
              </a:rPr>
              <a:t>N</a:t>
            </a:r>
            <a:r>
              <a:rPr kumimoji="0" lang="en-US" altLang="zh-TW" sz="2000" baseline="-25000" dirty="0" err="1">
                <a:ea typeface="+mn-ea"/>
              </a:rPr>
              <a:t>p</a:t>
            </a:r>
            <a:endParaRPr kumimoji="0" lang="zh-TW" altLang="en-US" sz="2400" baseline="-25000" dirty="0">
              <a:ea typeface="+mn-ea"/>
            </a:endParaRPr>
          </a:p>
        </p:txBody>
      </p:sp>
      <p:graphicFrame>
        <p:nvGraphicFramePr>
          <p:cNvPr id="8827" name="Object 635"/>
          <p:cNvGraphicFramePr>
            <a:graphicFrameLocks noChangeAspect="1"/>
          </p:cNvGraphicFramePr>
          <p:nvPr/>
        </p:nvGraphicFramePr>
        <p:xfrm>
          <a:off x="4067175" y="2482850"/>
          <a:ext cx="71437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5" name="方程式" r:id="rId9" imgW="317160" imgH="228600" progId="Equation.3">
                  <p:embed/>
                </p:oleObj>
              </mc:Choice>
              <mc:Fallback>
                <p:oleObj name="方程式" r:id="rId9" imgW="317160" imgH="228600" progId="Equation.3">
                  <p:embed/>
                  <p:pic>
                    <p:nvPicPr>
                      <p:cNvPr id="0" name="Picture 6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482850"/>
                        <a:ext cx="714375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28" name="Object 636"/>
          <p:cNvGraphicFramePr>
            <a:graphicFrameLocks noChangeAspect="1"/>
          </p:cNvGraphicFramePr>
          <p:nvPr/>
        </p:nvGraphicFramePr>
        <p:xfrm>
          <a:off x="4067175" y="3284538"/>
          <a:ext cx="71437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6" name="方程式" r:id="rId11" imgW="317160" imgH="228600" progId="Equation.3">
                  <p:embed/>
                </p:oleObj>
              </mc:Choice>
              <mc:Fallback>
                <p:oleObj name="方程式" r:id="rId11" imgW="317160" imgH="228600" progId="Equation.3">
                  <p:embed/>
                  <p:pic>
                    <p:nvPicPr>
                      <p:cNvPr id="0" name="Picture 6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3284538"/>
                        <a:ext cx="714375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29" name="Object 637"/>
          <p:cNvGraphicFramePr>
            <a:graphicFrameLocks noChangeAspect="1"/>
          </p:cNvGraphicFramePr>
          <p:nvPr/>
        </p:nvGraphicFramePr>
        <p:xfrm>
          <a:off x="4067175" y="4029075"/>
          <a:ext cx="71437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7" name="方程式" r:id="rId13" imgW="317160" imgH="241200" progId="Equation.3">
                  <p:embed/>
                </p:oleObj>
              </mc:Choice>
              <mc:Fallback>
                <p:oleObj name="方程式" r:id="rId13" imgW="317160" imgH="241200" progId="Equation.3">
                  <p:embed/>
                  <p:pic>
                    <p:nvPicPr>
                      <p:cNvPr id="0" name="Picture 6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4029075"/>
                        <a:ext cx="714375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30" name="Object 638"/>
          <p:cNvGraphicFramePr>
            <a:graphicFrameLocks noChangeAspect="1"/>
          </p:cNvGraphicFramePr>
          <p:nvPr/>
        </p:nvGraphicFramePr>
        <p:xfrm>
          <a:off x="4073525" y="5562600"/>
          <a:ext cx="714375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8" name="方程式" r:id="rId15" imgW="317160" imgH="266400" progId="Equation.3">
                  <p:embed/>
                </p:oleObj>
              </mc:Choice>
              <mc:Fallback>
                <p:oleObj name="方程式" r:id="rId15" imgW="317160" imgH="266400" progId="Equation.3">
                  <p:embed/>
                  <p:pic>
                    <p:nvPicPr>
                      <p:cNvPr id="0" name="Picture 6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3525" y="5562600"/>
                        <a:ext cx="714375" cy="604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31" name="Object 639"/>
          <p:cNvGraphicFramePr>
            <a:graphicFrameLocks noChangeAspect="1"/>
          </p:cNvGraphicFramePr>
          <p:nvPr/>
        </p:nvGraphicFramePr>
        <p:xfrm>
          <a:off x="684213" y="4749800"/>
          <a:ext cx="30861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9" name="方程式" r:id="rId17" imgW="1371600" imgH="253800" progId="Equation.3">
                  <p:embed/>
                </p:oleObj>
              </mc:Choice>
              <mc:Fallback>
                <p:oleObj name="方程式" r:id="rId17" imgW="1371600" imgH="253800" progId="Equation.3">
                  <p:embed/>
                  <p:pic>
                    <p:nvPicPr>
                      <p:cNvPr id="0" name="Picture 6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4749800"/>
                        <a:ext cx="3086100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橢圓 27"/>
          <p:cNvSpPr/>
          <p:nvPr/>
        </p:nvSpPr>
        <p:spPr bwMode="auto">
          <a:xfrm>
            <a:off x="5466800" y="4766005"/>
            <a:ext cx="122486" cy="93284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endParaRPr kumimoji="0" lang="zh-TW" altLang="en-US">
              <a:ea typeface="+mn-ea"/>
            </a:endParaRPr>
          </a:p>
        </p:txBody>
      </p:sp>
      <p:sp>
        <p:nvSpPr>
          <p:cNvPr id="29" name="橢圓 28"/>
          <p:cNvSpPr/>
          <p:nvPr/>
        </p:nvSpPr>
        <p:spPr bwMode="auto">
          <a:xfrm>
            <a:off x="5470764" y="5037126"/>
            <a:ext cx="122486" cy="93284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endParaRPr kumimoji="0" lang="zh-TW" altLang="en-US">
              <a:ea typeface="+mn-ea"/>
            </a:endParaRPr>
          </a:p>
        </p:txBody>
      </p:sp>
      <p:sp>
        <p:nvSpPr>
          <p:cNvPr id="30" name="橢圓 29"/>
          <p:cNvSpPr/>
          <p:nvPr/>
        </p:nvSpPr>
        <p:spPr bwMode="auto">
          <a:xfrm>
            <a:off x="5472984" y="5301408"/>
            <a:ext cx="122486" cy="93284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endParaRPr kumimoji="0" lang="zh-TW" altLang="en-US">
              <a:ea typeface="+mn-ea"/>
            </a:endParaRPr>
          </a:p>
        </p:txBody>
      </p:sp>
      <p:sp>
        <p:nvSpPr>
          <p:cNvPr id="33" name="圓角矩形 32"/>
          <p:cNvSpPr/>
          <p:nvPr/>
        </p:nvSpPr>
        <p:spPr bwMode="auto">
          <a:xfrm>
            <a:off x="6872618" y="1988840"/>
            <a:ext cx="500320" cy="495408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defRPr/>
            </a:pPr>
            <a:r>
              <a:rPr kumimoji="0" lang="en-US" altLang="zh-TW" sz="2400" dirty="0">
                <a:ea typeface="+mn-ea"/>
              </a:rPr>
              <a:t>Q</a:t>
            </a:r>
            <a:endParaRPr kumimoji="0" lang="zh-TW" altLang="en-US" sz="2400" baseline="-25000" dirty="0">
              <a:ea typeface="+mn-ea"/>
            </a:endParaRPr>
          </a:p>
        </p:txBody>
      </p:sp>
      <p:sp>
        <p:nvSpPr>
          <p:cNvPr id="34" name="圓角矩形 33"/>
          <p:cNvSpPr/>
          <p:nvPr/>
        </p:nvSpPr>
        <p:spPr bwMode="auto">
          <a:xfrm>
            <a:off x="6872618" y="2558324"/>
            <a:ext cx="500320" cy="495408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defRPr/>
            </a:pPr>
            <a:r>
              <a:rPr kumimoji="0" lang="en-US" altLang="zh-TW" sz="2400" dirty="0">
                <a:ea typeface="+mn-ea"/>
              </a:rPr>
              <a:t>R</a:t>
            </a:r>
            <a:endParaRPr kumimoji="0" lang="zh-TW" altLang="en-US" sz="2400" baseline="-25000" dirty="0">
              <a:ea typeface="+mn-ea"/>
            </a:endParaRPr>
          </a:p>
        </p:txBody>
      </p:sp>
      <p:cxnSp>
        <p:nvCxnSpPr>
          <p:cNvPr id="35" name="直線單箭頭接點 46"/>
          <p:cNvCxnSpPr>
            <a:cxnSpLocks noChangeShapeType="1"/>
            <a:stCxn id="9" idx="3"/>
            <a:endCxn id="33" idx="1"/>
          </p:cNvCxnSpPr>
          <p:nvPr/>
        </p:nvCxnSpPr>
        <p:spPr bwMode="auto">
          <a:xfrm flipV="1">
            <a:off x="6244813" y="2236544"/>
            <a:ext cx="627805" cy="49141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6" name="直線單箭頭接點 47"/>
          <p:cNvCxnSpPr>
            <a:cxnSpLocks noChangeShapeType="1"/>
            <a:stCxn id="9" idx="3"/>
            <a:endCxn id="34" idx="1"/>
          </p:cNvCxnSpPr>
          <p:nvPr/>
        </p:nvCxnSpPr>
        <p:spPr bwMode="auto">
          <a:xfrm>
            <a:off x="6244813" y="2727962"/>
            <a:ext cx="627805" cy="78066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7" name="圓角矩形 36"/>
          <p:cNvSpPr/>
          <p:nvPr/>
        </p:nvSpPr>
        <p:spPr bwMode="auto">
          <a:xfrm>
            <a:off x="6872618" y="3124369"/>
            <a:ext cx="500320" cy="495408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defRPr/>
            </a:pPr>
            <a:r>
              <a:rPr kumimoji="0" lang="en-US" altLang="zh-TW" sz="2400" dirty="0">
                <a:ea typeface="+mn-ea"/>
              </a:rPr>
              <a:t>Q</a:t>
            </a:r>
            <a:endParaRPr kumimoji="0" lang="zh-TW" altLang="en-US" sz="2400" baseline="-25000" dirty="0">
              <a:ea typeface="+mn-ea"/>
            </a:endParaRPr>
          </a:p>
        </p:txBody>
      </p:sp>
      <p:sp>
        <p:nvSpPr>
          <p:cNvPr id="38" name="圓角矩形 37"/>
          <p:cNvSpPr/>
          <p:nvPr/>
        </p:nvSpPr>
        <p:spPr bwMode="auto">
          <a:xfrm>
            <a:off x="6872618" y="3693853"/>
            <a:ext cx="500320" cy="495408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defRPr/>
            </a:pPr>
            <a:r>
              <a:rPr kumimoji="0" lang="en-US" altLang="zh-TW" sz="2400" dirty="0">
                <a:ea typeface="+mn-ea"/>
              </a:rPr>
              <a:t>R</a:t>
            </a:r>
            <a:endParaRPr kumimoji="0" lang="zh-TW" altLang="en-US" sz="2400" baseline="-25000" dirty="0">
              <a:ea typeface="+mn-ea"/>
            </a:endParaRPr>
          </a:p>
        </p:txBody>
      </p:sp>
      <p:cxnSp>
        <p:nvCxnSpPr>
          <p:cNvPr id="41" name="直線單箭頭接點 58"/>
          <p:cNvCxnSpPr>
            <a:cxnSpLocks noChangeShapeType="1"/>
            <a:stCxn id="8" idx="3"/>
            <a:endCxn id="37" idx="1"/>
          </p:cNvCxnSpPr>
          <p:nvPr/>
        </p:nvCxnSpPr>
        <p:spPr bwMode="auto">
          <a:xfrm flipV="1">
            <a:off x="6244813" y="3372073"/>
            <a:ext cx="627805" cy="16876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2" name="直線單箭頭接點 59"/>
          <p:cNvCxnSpPr>
            <a:cxnSpLocks noChangeShapeType="1"/>
            <a:stCxn id="8" idx="3"/>
            <a:endCxn id="38" idx="1"/>
          </p:cNvCxnSpPr>
          <p:nvPr/>
        </p:nvCxnSpPr>
        <p:spPr bwMode="auto">
          <a:xfrm>
            <a:off x="6244813" y="3540833"/>
            <a:ext cx="627805" cy="40072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5" name="圓角矩形 44"/>
          <p:cNvSpPr/>
          <p:nvPr/>
        </p:nvSpPr>
        <p:spPr bwMode="auto">
          <a:xfrm>
            <a:off x="6872618" y="4241551"/>
            <a:ext cx="500320" cy="495408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defRPr/>
            </a:pPr>
            <a:r>
              <a:rPr kumimoji="0" lang="en-US" altLang="zh-TW" sz="2400" dirty="0">
                <a:ea typeface="+mn-ea"/>
              </a:rPr>
              <a:t>Q</a:t>
            </a:r>
            <a:endParaRPr kumimoji="0" lang="zh-TW" altLang="en-US" sz="2400" baseline="-25000" dirty="0">
              <a:ea typeface="+mn-ea"/>
            </a:endParaRPr>
          </a:p>
        </p:txBody>
      </p:sp>
      <p:sp>
        <p:nvSpPr>
          <p:cNvPr id="46" name="圓角矩形 45"/>
          <p:cNvSpPr/>
          <p:nvPr/>
        </p:nvSpPr>
        <p:spPr bwMode="auto">
          <a:xfrm>
            <a:off x="6872618" y="4811035"/>
            <a:ext cx="500320" cy="495408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defRPr/>
            </a:pPr>
            <a:r>
              <a:rPr kumimoji="0" lang="en-US" altLang="zh-TW" sz="2400" dirty="0">
                <a:ea typeface="+mn-ea"/>
              </a:rPr>
              <a:t>R</a:t>
            </a:r>
            <a:endParaRPr kumimoji="0" lang="zh-TW" altLang="en-US" sz="2400" baseline="-25000" dirty="0">
              <a:ea typeface="+mn-ea"/>
            </a:endParaRPr>
          </a:p>
        </p:txBody>
      </p:sp>
      <p:cxnSp>
        <p:nvCxnSpPr>
          <p:cNvPr id="47" name="直線單箭頭接點 62"/>
          <p:cNvCxnSpPr>
            <a:cxnSpLocks noChangeShapeType="1"/>
            <a:stCxn id="10" idx="3"/>
            <a:endCxn id="45" idx="1"/>
          </p:cNvCxnSpPr>
          <p:nvPr/>
        </p:nvCxnSpPr>
        <p:spPr bwMode="auto">
          <a:xfrm>
            <a:off x="6244813" y="4302722"/>
            <a:ext cx="627805" cy="18653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8" name="直線單箭頭接點 63"/>
          <p:cNvCxnSpPr>
            <a:cxnSpLocks noChangeShapeType="1"/>
            <a:stCxn id="10" idx="3"/>
            <a:endCxn id="46" idx="1"/>
          </p:cNvCxnSpPr>
          <p:nvPr/>
        </p:nvCxnSpPr>
        <p:spPr bwMode="auto">
          <a:xfrm>
            <a:off x="6244813" y="4302722"/>
            <a:ext cx="627805" cy="75601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9" name="圓角矩形 48"/>
          <p:cNvSpPr/>
          <p:nvPr/>
        </p:nvSpPr>
        <p:spPr bwMode="auto">
          <a:xfrm>
            <a:off x="6874802" y="5400166"/>
            <a:ext cx="500320" cy="495408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defRPr/>
            </a:pPr>
            <a:r>
              <a:rPr kumimoji="0" lang="en-US" altLang="zh-TW" sz="2400" dirty="0">
                <a:ea typeface="+mn-ea"/>
              </a:rPr>
              <a:t>Q</a:t>
            </a:r>
            <a:endParaRPr kumimoji="0" lang="zh-TW" altLang="en-US" sz="2400" baseline="-25000" dirty="0">
              <a:ea typeface="+mn-ea"/>
            </a:endParaRPr>
          </a:p>
        </p:txBody>
      </p:sp>
      <p:sp>
        <p:nvSpPr>
          <p:cNvPr id="50" name="圓角矩形 49"/>
          <p:cNvSpPr/>
          <p:nvPr/>
        </p:nvSpPr>
        <p:spPr bwMode="auto">
          <a:xfrm>
            <a:off x="6874802" y="5969650"/>
            <a:ext cx="500320" cy="495408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defRPr/>
            </a:pPr>
            <a:r>
              <a:rPr kumimoji="0" lang="en-US" altLang="zh-TW" sz="2400" dirty="0">
                <a:ea typeface="+mn-ea"/>
              </a:rPr>
              <a:t>R</a:t>
            </a:r>
            <a:endParaRPr kumimoji="0" lang="zh-TW" altLang="en-US" sz="2400" baseline="-25000" dirty="0">
              <a:ea typeface="+mn-ea"/>
            </a:endParaRPr>
          </a:p>
        </p:txBody>
      </p:sp>
      <p:cxnSp>
        <p:nvCxnSpPr>
          <p:cNvPr id="51" name="直線單箭頭接點 76"/>
          <p:cNvCxnSpPr>
            <a:cxnSpLocks noChangeShapeType="1"/>
            <a:stCxn id="11" idx="3"/>
            <a:endCxn id="49" idx="1"/>
          </p:cNvCxnSpPr>
          <p:nvPr/>
        </p:nvCxnSpPr>
        <p:spPr bwMode="auto">
          <a:xfrm flipV="1">
            <a:off x="6281424" y="5647870"/>
            <a:ext cx="593378" cy="21662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2" name="直線單箭頭接點 77"/>
          <p:cNvCxnSpPr>
            <a:cxnSpLocks noChangeShapeType="1"/>
            <a:stCxn id="11" idx="3"/>
            <a:endCxn id="50" idx="1"/>
          </p:cNvCxnSpPr>
          <p:nvPr/>
        </p:nvCxnSpPr>
        <p:spPr bwMode="auto">
          <a:xfrm>
            <a:off x="6281424" y="5864492"/>
            <a:ext cx="593378" cy="3528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80963"/>
            <a:ext cx="8607425" cy="901700"/>
          </a:xfrm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Quick-DPPAR</a:t>
            </a:r>
            <a:endParaRPr lang="zh-TW" altLang="en-US" smtClean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2875" y="1092200"/>
            <a:ext cx="8847138" cy="52625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>
                <a:ea typeface="新細明體" charset="-120"/>
              </a:rPr>
              <a:t>Step7 : The master processor computes </a:t>
            </a:r>
          </a:p>
          <a:p>
            <a:endParaRPr lang="en-US" altLang="zh-TW" dirty="0" smtClean="0">
              <a:ea typeface="新細明體" charset="-120"/>
            </a:endParaRPr>
          </a:p>
          <a:p>
            <a:endParaRPr lang="en-US" altLang="zh-TW" dirty="0" smtClean="0">
              <a:ea typeface="新細明體" charset="-120"/>
            </a:endParaRPr>
          </a:p>
          <a:p>
            <a:endParaRPr lang="en-US" altLang="zh-TW" dirty="0" smtClean="0">
              <a:ea typeface="新細明體" charset="-120"/>
            </a:endParaRPr>
          </a:p>
          <a:p>
            <a:endParaRPr lang="en-US" altLang="zh-TW" dirty="0" smtClean="0">
              <a:ea typeface="新細明體" charset="-120"/>
            </a:endParaRPr>
          </a:p>
          <a:p>
            <a:endParaRPr lang="en-US" altLang="zh-TW" dirty="0" smtClean="0">
              <a:ea typeface="新細明體" charset="-120"/>
            </a:endParaRPr>
          </a:p>
          <a:p>
            <a:endParaRPr lang="en-US" altLang="zh-TW" dirty="0" smtClean="0">
              <a:ea typeface="新細明體" charset="-120"/>
            </a:endParaRPr>
          </a:p>
          <a:p>
            <a:endParaRPr lang="en-US" altLang="zh-TW" dirty="0" smtClean="0">
              <a:ea typeface="新細明體" charset="-120"/>
            </a:endParaRPr>
          </a:p>
          <a:p>
            <a:r>
              <a:rPr lang="en-US" altLang="zh-TW" dirty="0" smtClean="0">
                <a:ea typeface="新細明體" charset="-120"/>
              </a:rPr>
              <a:t>Go to </a:t>
            </a:r>
            <a:r>
              <a:rPr lang="en-US" altLang="zh-TW" dirty="0" smtClean="0">
                <a:ea typeface="新細明體" charset="-120"/>
                <a:hlinkClick r:id="rId3" action="ppaction://hlinksldjump"/>
                <a:hlinkMouseOver r:id="" action="ppaction://hlinkshowjump?jump=nextslide"/>
              </a:rPr>
              <a:t>step 2</a:t>
            </a:r>
            <a:r>
              <a:rPr lang="en-US" altLang="zh-TW" dirty="0" smtClean="0">
                <a:ea typeface="新細明體" charset="-120"/>
              </a:rPr>
              <a:t>,</a:t>
            </a:r>
          </a:p>
          <a:p>
            <a:pPr>
              <a:buFontTx/>
              <a:buNone/>
            </a:pPr>
            <a:r>
              <a:rPr lang="en-US" altLang="zh-TW" dirty="0" smtClean="0">
                <a:ea typeface="新細明體" charset="-120"/>
              </a:rPr>
              <a:t>    until         is empty</a:t>
            </a:r>
            <a:endParaRPr lang="zh-TW" altLang="en-US" dirty="0" smtClean="0">
              <a:ea typeface="新細明體" charset="-120"/>
            </a:endParaRPr>
          </a:p>
        </p:txBody>
      </p:sp>
      <p:graphicFrame>
        <p:nvGraphicFramePr>
          <p:cNvPr id="9751" name="Object 535"/>
          <p:cNvGraphicFramePr>
            <a:graphicFrameLocks noChangeAspect="1"/>
          </p:cNvGraphicFramePr>
          <p:nvPr/>
        </p:nvGraphicFramePr>
        <p:xfrm>
          <a:off x="2843213" y="1517650"/>
          <a:ext cx="3400425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" name="方程式" r:id="rId4" imgW="1511280" imgH="457200" progId="Equation.3">
                  <p:embed/>
                </p:oleObj>
              </mc:Choice>
              <mc:Fallback>
                <p:oleObj name="方程式" r:id="rId4" imgW="1511280" imgH="457200" progId="Equation.3">
                  <p:embed/>
                  <p:pic>
                    <p:nvPicPr>
                      <p:cNvPr id="0" name="Picture 5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1517650"/>
                        <a:ext cx="3400425" cy="1035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圓角矩形 4"/>
          <p:cNvSpPr/>
          <p:nvPr/>
        </p:nvSpPr>
        <p:spPr bwMode="auto">
          <a:xfrm>
            <a:off x="1088076" y="3736074"/>
            <a:ext cx="1584176" cy="523695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defRPr/>
            </a:pPr>
            <a:r>
              <a:rPr kumimoji="0" lang="en-US" altLang="zh-TW" sz="2400" dirty="0">
                <a:ea typeface="+mn-ea"/>
              </a:rPr>
              <a:t>master</a:t>
            </a:r>
            <a:endParaRPr kumimoji="0" lang="zh-TW" altLang="en-US" sz="2400" dirty="0">
              <a:ea typeface="+mn-ea"/>
            </a:endParaRPr>
          </a:p>
        </p:txBody>
      </p:sp>
      <p:sp>
        <p:nvSpPr>
          <p:cNvPr id="6" name="圓角矩形 5"/>
          <p:cNvSpPr/>
          <p:nvPr/>
        </p:nvSpPr>
        <p:spPr bwMode="auto">
          <a:xfrm>
            <a:off x="4813037" y="3278985"/>
            <a:ext cx="1431776" cy="523695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defRPr/>
            </a:pPr>
            <a:r>
              <a:rPr kumimoji="0" lang="en-US" altLang="zh-TW" sz="2400" dirty="0">
                <a:ea typeface="+mn-ea"/>
              </a:rPr>
              <a:t>slave</a:t>
            </a:r>
            <a:r>
              <a:rPr kumimoji="0" lang="en-US" altLang="zh-TW" sz="2400" baseline="-25000" dirty="0">
                <a:ea typeface="+mn-ea"/>
              </a:rPr>
              <a:t>2</a:t>
            </a:r>
            <a:endParaRPr kumimoji="0" lang="zh-TW" altLang="en-US" sz="2400" baseline="-25000" dirty="0">
              <a:ea typeface="+mn-ea"/>
            </a:endParaRPr>
          </a:p>
        </p:txBody>
      </p:sp>
      <p:sp>
        <p:nvSpPr>
          <p:cNvPr id="7" name="圓角矩形 6"/>
          <p:cNvSpPr/>
          <p:nvPr/>
        </p:nvSpPr>
        <p:spPr bwMode="auto">
          <a:xfrm>
            <a:off x="4813037" y="2466114"/>
            <a:ext cx="1431776" cy="523695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defRPr/>
            </a:pPr>
            <a:r>
              <a:rPr kumimoji="0" lang="en-US" altLang="zh-TW" sz="2400" dirty="0">
                <a:ea typeface="+mn-ea"/>
              </a:rPr>
              <a:t>slave</a:t>
            </a:r>
            <a:r>
              <a:rPr kumimoji="0" lang="en-US" altLang="zh-TW" sz="2400" baseline="-25000" dirty="0">
                <a:ea typeface="+mn-ea"/>
              </a:rPr>
              <a:t>1</a:t>
            </a:r>
            <a:endParaRPr kumimoji="0" lang="zh-TW" altLang="en-US" sz="2400" baseline="-25000" dirty="0">
              <a:ea typeface="+mn-ea"/>
            </a:endParaRPr>
          </a:p>
        </p:txBody>
      </p:sp>
      <p:sp>
        <p:nvSpPr>
          <p:cNvPr id="8" name="圓角矩形 7"/>
          <p:cNvSpPr/>
          <p:nvPr/>
        </p:nvSpPr>
        <p:spPr bwMode="auto">
          <a:xfrm>
            <a:off x="4813037" y="4040874"/>
            <a:ext cx="1431776" cy="523695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defRPr/>
            </a:pPr>
            <a:r>
              <a:rPr kumimoji="0" lang="en-US" altLang="zh-TW" sz="2400" dirty="0">
                <a:ea typeface="+mn-ea"/>
              </a:rPr>
              <a:t>slave</a:t>
            </a:r>
            <a:r>
              <a:rPr kumimoji="0" lang="en-US" altLang="zh-TW" sz="2400" baseline="-25000" dirty="0">
                <a:ea typeface="+mn-ea"/>
              </a:rPr>
              <a:t>3</a:t>
            </a:r>
            <a:endParaRPr kumimoji="0" lang="zh-TW" altLang="en-US" sz="2400" baseline="-25000" dirty="0">
              <a:ea typeface="+mn-ea"/>
            </a:endParaRPr>
          </a:p>
        </p:txBody>
      </p:sp>
      <p:sp>
        <p:nvSpPr>
          <p:cNvPr id="9" name="圓角矩形 8"/>
          <p:cNvSpPr/>
          <p:nvPr/>
        </p:nvSpPr>
        <p:spPr bwMode="auto">
          <a:xfrm>
            <a:off x="4849648" y="5602644"/>
            <a:ext cx="1431776" cy="523695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defRPr/>
            </a:pPr>
            <a:r>
              <a:rPr kumimoji="0" lang="en-US" altLang="zh-TW" sz="2400" dirty="0" err="1">
                <a:ea typeface="+mn-ea"/>
              </a:rPr>
              <a:t>slave</a:t>
            </a:r>
            <a:r>
              <a:rPr kumimoji="0" lang="en-US" altLang="zh-TW" sz="2400" baseline="-25000" dirty="0" err="1">
                <a:ea typeface="+mn-ea"/>
              </a:rPr>
              <a:t>N</a:t>
            </a:r>
            <a:r>
              <a:rPr kumimoji="0" lang="en-US" altLang="zh-TW" sz="2000" baseline="-25000" dirty="0" err="1">
                <a:ea typeface="+mn-ea"/>
              </a:rPr>
              <a:t>p</a:t>
            </a:r>
            <a:endParaRPr kumimoji="0" lang="zh-TW" altLang="en-US" sz="2400" baseline="-25000" dirty="0">
              <a:ea typeface="+mn-ea"/>
            </a:endParaRPr>
          </a:p>
        </p:txBody>
      </p:sp>
      <p:cxnSp>
        <p:nvCxnSpPr>
          <p:cNvPr id="9775" name="直線單箭頭接點 9"/>
          <p:cNvCxnSpPr>
            <a:cxnSpLocks noChangeShapeType="1"/>
            <a:stCxn id="0" idx="1"/>
            <a:endCxn id="0" idx="3"/>
          </p:cNvCxnSpPr>
          <p:nvPr/>
        </p:nvCxnSpPr>
        <p:spPr bwMode="auto">
          <a:xfrm flipH="1">
            <a:off x="2671763" y="2727325"/>
            <a:ext cx="2141537" cy="1270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1" name="橢圓 10"/>
          <p:cNvSpPr/>
          <p:nvPr/>
        </p:nvSpPr>
        <p:spPr bwMode="auto">
          <a:xfrm>
            <a:off x="5466800" y="4766005"/>
            <a:ext cx="122486" cy="93284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endParaRPr kumimoji="0" lang="zh-TW" altLang="en-US">
              <a:ea typeface="+mn-ea"/>
            </a:endParaRPr>
          </a:p>
        </p:txBody>
      </p:sp>
      <p:sp>
        <p:nvSpPr>
          <p:cNvPr id="12" name="橢圓 11"/>
          <p:cNvSpPr/>
          <p:nvPr/>
        </p:nvSpPr>
        <p:spPr bwMode="auto">
          <a:xfrm>
            <a:off x="5470764" y="5037126"/>
            <a:ext cx="122486" cy="93284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endParaRPr kumimoji="0" lang="zh-TW" altLang="en-US">
              <a:ea typeface="+mn-ea"/>
            </a:endParaRPr>
          </a:p>
        </p:txBody>
      </p:sp>
      <p:sp>
        <p:nvSpPr>
          <p:cNvPr id="13" name="橢圓 12"/>
          <p:cNvSpPr/>
          <p:nvPr/>
        </p:nvSpPr>
        <p:spPr bwMode="auto">
          <a:xfrm>
            <a:off x="5472984" y="5301408"/>
            <a:ext cx="122486" cy="93284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endParaRPr kumimoji="0" lang="zh-TW" altLang="en-US">
              <a:ea typeface="+mn-ea"/>
            </a:endParaRPr>
          </a:p>
        </p:txBody>
      </p:sp>
      <p:graphicFrame>
        <p:nvGraphicFramePr>
          <p:cNvPr id="9752" name="Object 536"/>
          <p:cNvGraphicFramePr>
            <a:graphicFrameLocks noChangeAspect="1"/>
          </p:cNvGraphicFramePr>
          <p:nvPr/>
        </p:nvGraphicFramePr>
        <p:xfrm>
          <a:off x="3386138" y="2776538"/>
          <a:ext cx="71437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" name="方程式" r:id="rId6" imgW="317160" imgH="228600" progId="Equation.3">
                  <p:embed/>
                </p:oleObj>
              </mc:Choice>
              <mc:Fallback>
                <p:oleObj name="方程式" r:id="rId6" imgW="317160" imgH="228600" progId="Equation.3">
                  <p:embed/>
                  <p:pic>
                    <p:nvPicPr>
                      <p:cNvPr id="0" name="Picture 5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6138" y="2776538"/>
                        <a:ext cx="714375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53" name="Object 537"/>
          <p:cNvGraphicFramePr>
            <a:graphicFrameLocks noChangeAspect="1"/>
          </p:cNvGraphicFramePr>
          <p:nvPr/>
        </p:nvGraphicFramePr>
        <p:xfrm>
          <a:off x="3686175" y="4090988"/>
          <a:ext cx="71437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5" name="方程式" r:id="rId8" imgW="317160" imgH="241200" progId="Equation.3">
                  <p:embed/>
                </p:oleObj>
              </mc:Choice>
              <mc:Fallback>
                <p:oleObj name="方程式" r:id="rId8" imgW="317160" imgH="241200" progId="Equation.3">
                  <p:embed/>
                  <p:pic>
                    <p:nvPicPr>
                      <p:cNvPr id="0" name="Picture 5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6175" y="4090988"/>
                        <a:ext cx="714375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54" name="Object 538"/>
          <p:cNvGraphicFramePr>
            <a:graphicFrameLocks noChangeAspect="1"/>
          </p:cNvGraphicFramePr>
          <p:nvPr/>
        </p:nvGraphicFramePr>
        <p:xfrm>
          <a:off x="3733800" y="3441700"/>
          <a:ext cx="71437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6" name="方程式" r:id="rId10" imgW="317160" imgH="228600" progId="Equation.3">
                  <p:embed/>
                </p:oleObj>
              </mc:Choice>
              <mc:Fallback>
                <p:oleObj name="方程式" r:id="rId10" imgW="317160" imgH="228600" progId="Equation.3">
                  <p:embed/>
                  <p:pic>
                    <p:nvPicPr>
                      <p:cNvPr id="0" name="Picture 5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441700"/>
                        <a:ext cx="714375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55" name="Object 539"/>
          <p:cNvGraphicFramePr>
            <a:graphicFrameLocks noChangeAspect="1"/>
          </p:cNvGraphicFramePr>
          <p:nvPr/>
        </p:nvGraphicFramePr>
        <p:xfrm>
          <a:off x="3230563" y="4816475"/>
          <a:ext cx="714375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7" name="方程式" r:id="rId12" imgW="317160" imgH="266400" progId="Equation.3">
                  <p:embed/>
                </p:oleObj>
              </mc:Choice>
              <mc:Fallback>
                <p:oleObj name="方程式" r:id="rId12" imgW="317160" imgH="266400" progId="Equation.3">
                  <p:embed/>
                  <p:pic>
                    <p:nvPicPr>
                      <p:cNvPr id="0" name="Picture 5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0563" y="4816475"/>
                        <a:ext cx="714375" cy="603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785" name="直線單箭頭接點 17"/>
          <p:cNvCxnSpPr>
            <a:cxnSpLocks noChangeShapeType="1"/>
            <a:stCxn id="0" idx="1"/>
            <a:endCxn id="0" idx="3"/>
          </p:cNvCxnSpPr>
          <p:nvPr/>
        </p:nvCxnSpPr>
        <p:spPr bwMode="auto">
          <a:xfrm flipH="1">
            <a:off x="2671763" y="3540125"/>
            <a:ext cx="2141537" cy="457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786" name="直線單箭頭接點 18"/>
          <p:cNvCxnSpPr>
            <a:cxnSpLocks noChangeShapeType="1"/>
            <a:stCxn id="0" idx="1"/>
            <a:endCxn id="0" idx="3"/>
          </p:cNvCxnSpPr>
          <p:nvPr/>
        </p:nvCxnSpPr>
        <p:spPr bwMode="auto">
          <a:xfrm flipH="1" flipV="1">
            <a:off x="2671763" y="3997325"/>
            <a:ext cx="2141537" cy="304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787" name="直線單箭頭接點 19"/>
          <p:cNvCxnSpPr>
            <a:cxnSpLocks noChangeShapeType="1"/>
            <a:stCxn id="0" idx="1"/>
            <a:endCxn id="0" idx="3"/>
          </p:cNvCxnSpPr>
          <p:nvPr/>
        </p:nvCxnSpPr>
        <p:spPr bwMode="auto">
          <a:xfrm flipH="1" flipV="1">
            <a:off x="2671763" y="3997325"/>
            <a:ext cx="2178050" cy="18669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graphicFrame>
        <p:nvGraphicFramePr>
          <p:cNvPr id="9756" name="Object 540"/>
          <p:cNvGraphicFramePr>
            <a:graphicFrameLocks noChangeAspect="1"/>
          </p:cNvGraphicFramePr>
          <p:nvPr/>
        </p:nvGraphicFramePr>
        <p:xfrm>
          <a:off x="1522413" y="4438650"/>
          <a:ext cx="71437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8" name="方程式" r:id="rId14" imgW="317160" imgH="190440" progId="Equation.3">
                  <p:embed/>
                </p:oleObj>
              </mc:Choice>
              <mc:Fallback>
                <p:oleObj name="方程式" r:id="rId14" imgW="317160" imgH="190440" progId="Equation.3">
                  <p:embed/>
                  <p:pic>
                    <p:nvPicPr>
                      <p:cNvPr id="0" name="Picture 5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2413" y="4438650"/>
                        <a:ext cx="714375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57" name="Object 541"/>
          <p:cNvGraphicFramePr>
            <a:graphicFrameLocks noChangeAspect="1"/>
          </p:cNvGraphicFramePr>
          <p:nvPr/>
        </p:nvGraphicFramePr>
        <p:xfrm>
          <a:off x="1241425" y="5708650"/>
          <a:ext cx="71437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9" name="方程式" r:id="rId16" imgW="317160" imgH="190440" progId="Equation.3">
                  <p:embed/>
                </p:oleObj>
              </mc:Choice>
              <mc:Fallback>
                <p:oleObj name="方程式" r:id="rId16" imgW="317160" imgH="190440" progId="Equation.3">
                  <p:embed/>
                  <p:pic>
                    <p:nvPicPr>
                      <p:cNvPr id="0" name="Picture 5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1425" y="5708650"/>
                        <a:ext cx="714375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80963"/>
            <a:ext cx="8607425" cy="901700"/>
          </a:xfrm>
          <a:extLst/>
        </p:spPr>
        <p:txBody>
          <a:bodyPr vert="horz" wrap="square" lIns="91440" tIns="45720" rIns="91440" bIns="45720" numCol="1" anchor="t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zh-TW">
                <a:ea typeface="新細明體" charset="-120"/>
              </a:rPr>
              <a:t>Biological sequences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2875" y="1092200"/>
            <a:ext cx="8847138" cy="5262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zh-TW" smtClean="0">
              <a:ea typeface="新細明體" charset="-120"/>
            </a:endParaRPr>
          </a:p>
        </p:txBody>
      </p:sp>
      <p:pic>
        <p:nvPicPr>
          <p:cNvPr id="72707" name="Picture 5" descr="centr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0" y="1412875"/>
            <a:ext cx="2743200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8" name="Text Box 6"/>
          <p:cNvSpPr txBox="1">
            <a:spLocks noChangeArrowheads="1"/>
          </p:cNvSpPr>
          <p:nvPr/>
        </p:nvSpPr>
        <p:spPr bwMode="auto">
          <a:xfrm>
            <a:off x="4211638" y="1789113"/>
            <a:ext cx="360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/>
              <a:t>GCAAGTCTAATACAAGGTTATA</a:t>
            </a:r>
          </a:p>
        </p:txBody>
      </p:sp>
      <p:sp>
        <p:nvSpPr>
          <p:cNvPr id="72709" name="Text Box 7"/>
          <p:cNvSpPr txBox="1">
            <a:spLocks noChangeArrowheads="1"/>
          </p:cNvSpPr>
          <p:nvPr/>
        </p:nvSpPr>
        <p:spPr bwMode="auto">
          <a:xfrm>
            <a:off x="4211638" y="5245100"/>
            <a:ext cx="360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/>
              <a:t>MAEGDNRSTNLLAAETASLEEQ</a:t>
            </a:r>
          </a:p>
        </p:txBody>
      </p:sp>
      <p:sp>
        <p:nvSpPr>
          <p:cNvPr id="72710" name="Text Box 8"/>
          <p:cNvSpPr txBox="1">
            <a:spLocks noChangeArrowheads="1"/>
          </p:cNvSpPr>
          <p:nvPr/>
        </p:nvSpPr>
        <p:spPr bwMode="auto">
          <a:xfrm>
            <a:off x="4859338" y="2082800"/>
            <a:ext cx="2303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2400"/>
              <a:t>Base sequence</a:t>
            </a:r>
          </a:p>
        </p:txBody>
      </p:sp>
      <p:sp>
        <p:nvSpPr>
          <p:cNvPr id="72711" name="Text Box 9"/>
          <p:cNvSpPr txBox="1">
            <a:spLocks noChangeArrowheads="1"/>
          </p:cNvSpPr>
          <p:nvPr/>
        </p:nvSpPr>
        <p:spPr bwMode="auto">
          <a:xfrm>
            <a:off x="4427538" y="5586413"/>
            <a:ext cx="316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2400"/>
              <a:t>Amino acid sequence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446088" y="946150"/>
            <a:ext cx="8251825" cy="211772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Time Complexity Analysis of Quick-DPPAR</a:t>
            </a:r>
            <a:endParaRPr lang="zh-TW" altLang="en-US" smtClean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0"/>
          </p:nvPr>
        </p:nvSpPr>
        <p:spPr>
          <a:xfrm>
            <a:off x="2590800" y="3524250"/>
            <a:ext cx="3960813" cy="568325"/>
          </a:xfrm>
        </p:spPr>
        <p:txBody>
          <a:bodyPr/>
          <a:lstStyle/>
          <a:p>
            <a:pPr>
              <a:defRPr/>
            </a:pPr>
            <a:r>
              <a:t>李鴻欣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80963"/>
            <a:ext cx="8607425" cy="901700"/>
          </a:xfrm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Time Complexity Analysis</a:t>
            </a:r>
            <a:endParaRPr lang="zh-TW" altLang="en-US" smtClean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p:pic>
        <p:nvPicPr>
          <p:cNvPr id="11401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7375" y="1196975"/>
            <a:ext cx="796925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398" name="Object 1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0801816"/>
              </p:ext>
            </p:extLst>
          </p:nvPr>
        </p:nvGraphicFramePr>
        <p:xfrm>
          <a:off x="1072640" y="3415513"/>
          <a:ext cx="54864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0" name="方程式" r:id="rId4" imgW="2743200" imgH="672840" progId="Equation.3">
                  <p:embed/>
                </p:oleObj>
              </mc:Choice>
              <mc:Fallback>
                <p:oleObj name="方程式" r:id="rId4" imgW="2743200" imgH="672840" progId="Equation.3">
                  <p:embed/>
                  <p:pic>
                    <p:nvPicPr>
                      <p:cNvPr id="0" name="Picture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2640" y="3415513"/>
                        <a:ext cx="5486400" cy="134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99" name="Object 1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4449891"/>
              </p:ext>
            </p:extLst>
          </p:nvPr>
        </p:nvGraphicFramePr>
        <p:xfrm>
          <a:off x="1072640" y="5091113"/>
          <a:ext cx="5638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1" name="方程式" r:id="rId6" imgW="2819160" imgH="393480" progId="Equation.3">
                  <p:embed/>
                </p:oleObj>
              </mc:Choice>
              <mc:Fallback>
                <p:oleObj name="方程式" r:id="rId6" imgW="2819160" imgH="393480" progId="Equation.3">
                  <p:embed/>
                  <p:pic>
                    <p:nvPicPr>
                      <p:cNvPr id="0" name="Picture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2640" y="5091113"/>
                        <a:ext cx="56388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直線接點 3"/>
          <p:cNvCxnSpPr/>
          <p:nvPr/>
        </p:nvCxnSpPr>
        <p:spPr bwMode="auto">
          <a:xfrm>
            <a:off x="5961063" y="1412776"/>
            <a:ext cx="113121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56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5992083"/>
              </p:ext>
            </p:extLst>
          </p:nvPr>
        </p:nvGraphicFramePr>
        <p:xfrm>
          <a:off x="733425" y="2705100"/>
          <a:ext cx="6286500" cy="302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2" name="方程式" r:id="rId3" imgW="2793960" imgH="1346040" progId="Equation.3">
                  <p:embed/>
                </p:oleObj>
              </mc:Choice>
              <mc:Fallback>
                <p:oleObj name="方程式" r:id="rId3" imgW="2793960" imgH="1346040" progId="Equation.3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425" y="2705100"/>
                        <a:ext cx="6286500" cy="302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80963"/>
            <a:ext cx="8607425" cy="901700"/>
          </a:xfrm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Time Complexity Analysis</a:t>
            </a:r>
            <a:endParaRPr lang="zh-TW" altLang="en-US" smtClean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p:pic>
        <p:nvPicPr>
          <p:cNvPr id="12358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5598"/>
          <a:stretch>
            <a:fillRect/>
          </a:stretch>
        </p:blipFill>
        <p:spPr bwMode="auto">
          <a:xfrm>
            <a:off x="620713" y="1276350"/>
            <a:ext cx="7902575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直線圖說文字 1 (加上強調線) 4"/>
          <p:cNvSpPr/>
          <p:nvPr/>
        </p:nvSpPr>
        <p:spPr bwMode="auto">
          <a:xfrm rot="5400000" flipH="1">
            <a:off x="985044" y="2766219"/>
            <a:ext cx="914400" cy="798512"/>
          </a:xfrm>
          <a:prstGeom prst="accentCallout1">
            <a:avLst>
              <a:gd name="adj1" fmla="val 41149"/>
              <a:gd name="adj2" fmla="val -8333"/>
              <a:gd name="adj3" fmla="val -16740"/>
              <a:gd name="adj4" fmla="val -41318"/>
            </a:avLst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kumimoji="0" lang="zh-TW" altLang="en-US">
              <a:solidFill>
                <a:schemeClr val="tx1"/>
              </a:solidFill>
            </a:endParaRPr>
          </a:p>
        </p:txBody>
      </p:sp>
      <p:sp>
        <p:nvSpPr>
          <p:cNvPr id="12360" name="文字方塊 6"/>
          <p:cNvSpPr txBox="1">
            <a:spLocks noChangeArrowheads="1"/>
          </p:cNvSpPr>
          <p:nvPr/>
        </p:nvSpPr>
        <p:spPr bwMode="auto">
          <a:xfrm>
            <a:off x="890588" y="4005263"/>
            <a:ext cx="23891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solidFill>
                  <a:srgbClr val="C00000"/>
                </a:solidFill>
              </a:rPr>
              <a:t>dividing </a:t>
            </a:r>
            <a:r>
              <a:rPr kumimoji="0" lang="en-US" altLang="zh-TW" i="1">
                <a:solidFill>
                  <a:srgbClr val="C00000"/>
                </a:solidFill>
              </a:rPr>
              <a:t>N</a:t>
            </a:r>
            <a:r>
              <a:rPr kumimoji="0" lang="en-US" altLang="zh-TW">
                <a:solidFill>
                  <a:srgbClr val="C00000"/>
                </a:solidFill>
              </a:rPr>
              <a:t> points into</a:t>
            </a:r>
            <a:br>
              <a:rPr kumimoji="0" lang="en-US" altLang="zh-TW">
                <a:solidFill>
                  <a:srgbClr val="C00000"/>
                </a:solidFill>
              </a:rPr>
            </a:br>
            <a:r>
              <a:rPr kumimoji="0" lang="en-US" altLang="zh-TW">
                <a:solidFill>
                  <a:srgbClr val="C00000"/>
                </a:solidFill>
              </a:rPr>
              <a:t>two subsets </a:t>
            </a:r>
            <a:r>
              <a:rPr kumimoji="0" lang="en-US" altLang="zh-TW" i="1">
                <a:solidFill>
                  <a:srgbClr val="C00000"/>
                </a:solidFill>
              </a:rPr>
              <a:t>R</a:t>
            </a:r>
            <a:r>
              <a:rPr kumimoji="0" lang="en-US" altLang="zh-TW">
                <a:solidFill>
                  <a:srgbClr val="C00000"/>
                </a:solidFill>
              </a:rPr>
              <a:t> and </a:t>
            </a:r>
            <a:r>
              <a:rPr kumimoji="0" lang="en-US" altLang="zh-TW" i="1">
                <a:solidFill>
                  <a:srgbClr val="C00000"/>
                </a:solidFill>
              </a:rPr>
              <a:t>Q</a:t>
            </a:r>
            <a:endParaRPr kumimoji="0" lang="zh-TW" altLang="en-US" i="1">
              <a:solidFill>
                <a:srgbClr val="C00000"/>
              </a:solidFill>
            </a:endParaRPr>
          </a:p>
        </p:txBody>
      </p:sp>
      <p:sp>
        <p:nvSpPr>
          <p:cNvPr id="9" name="直線圖說文字 1 (加上強調線) 8"/>
          <p:cNvSpPr/>
          <p:nvPr/>
        </p:nvSpPr>
        <p:spPr bwMode="auto">
          <a:xfrm rot="5400000" flipH="1">
            <a:off x="2638426" y="2265362"/>
            <a:ext cx="914400" cy="1800225"/>
          </a:xfrm>
          <a:prstGeom prst="accentCallout1">
            <a:avLst>
              <a:gd name="adj1" fmla="val 41149"/>
              <a:gd name="adj2" fmla="val -8333"/>
              <a:gd name="adj3" fmla="val 10728"/>
              <a:gd name="adj4" fmla="val -44303"/>
            </a:avLst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kumimoji="0" lang="zh-TW" altLang="en-US">
              <a:solidFill>
                <a:schemeClr val="tx1"/>
              </a:solidFill>
            </a:endParaRPr>
          </a:p>
        </p:txBody>
      </p:sp>
      <p:sp>
        <p:nvSpPr>
          <p:cNvPr id="12362" name="文字方塊 9"/>
          <p:cNvSpPr txBox="1">
            <a:spLocks noChangeArrowheads="1"/>
          </p:cNvSpPr>
          <p:nvPr/>
        </p:nvSpPr>
        <p:spPr bwMode="auto">
          <a:xfrm>
            <a:off x="3276600" y="4006850"/>
            <a:ext cx="20050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solidFill>
                  <a:srgbClr val="C00000"/>
                </a:solidFill>
              </a:rPr>
              <a:t>minimizing R </a:t>
            </a:r>
            <a:br>
              <a:rPr kumimoji="0" lang="en-US" altLang="zh-TW">
                <a:solidFill>
                  <a:srgbClr val="C00000"/>
                </a:solidFill>
              </a:rPr>
            </a:br>
            <a:r>
              <a:rPr kumimoji="0" lang="en-US" altLang="zh-TW">
                <a:solidFill>
                  <a:srgbClr val="C00000"/>
                </a:solidFill>
              </a:rPr>
              <a:t>and Q individually</a:t>
            </a:r>
            <a:endParaRPr kumimoji="0" lang="zh-TW" altLang="en-US" i="1">
              <a:solidFill>
                <a:srgbClr val="C00000"/>
              </a:solidFill>
            </a:endParaRPr>
          </a:p>
        </p:txBody>
      </p:sp>
      <p:sp>
        <p:nvSpPr>
          <p:cNvPr id="11" name="直線圖說文字 1 (加上強調線) 10"/>
          <p:cNvSpPr/>
          <p:nvPr/>
        </p:nvSpPr>
        <p:spPr bwMode="auto">
          <a:xfrm rot="5400000" flipH="1">
            <a:off x="4799013" y="2336800"/>
            <a:ext cx="914400" cy="1657350"/>
          </a:xfrm>
          <a:prstGeom prst="accentCallout1">
            <a:avLst>
              <a:gd name="adj1" fmla="val 41149"/>
              <a:gd name="adj2" fmla="val -8333"/>
              <a:gd name="adj3" fmla="val -3119"/>
              <a:gd name="adj4" fmla="val -42811"/>
            </a:avLst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kumimoji="0" lang="zh-TW" altLang="en-US">
              <a:solidFill>
                <a:schemeClr val="tx1"/>
              </a:solidFill>
            </a:endParaRPr>
          </a:p>
        </p:txBody>
      </p:sp>
      <p:sp>
        <p:nvSpPr>
          <p:cNvPr id="12364" name="文字方塊 11"/>
          <p:cNvSpPr txBox="1">
            <a:spLocks noChangeArrowheads="1"/>
          </p:cNvSpPr>
          <p:nvPr/>
        </p:nvSpPr>
        <p:spPr bwMode="auto">
          <a:xfrm>
            <a:off x="5364163" y="4006850"/>
            <a:ext cx="26590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solidFill>
                  <a:srgbClr val="C00000"/>
                </a:solidFill>
              </a:rPr>
              <a:t>removing points in </a:t>
            </a:r>
            <a:r>
              <a:rPr kumimoji="0" lang="en-US" altLang="zh-TW" i="1">
                <a:solidFill>
                  <a:srgbClr val="C00000"/>
                </a:solidFill>
              </a:rPr>
              <a:t>R</a:t>
            </a:r>
            <a:r>
              <a:rPr kumimoji="0" lang="en-US" altLang="zh-TW">
                <a:solidFill>
                  <a:srgbClr val="C00000"/>
                </a:solidFill>
              </a:rPr>
              <a:t/>
            </a:r>
            <a:br>
              <a:rPr kumimoji="0" lang="en-US" altLang="zh-TW">
                <a:solidFill>
                  <a:srgbClr val="C00000"/>
                </a:solidFill>
              </a:rPr>
            </a:br>
            <a:r>
              <a:rPr kumimoji="0" lang="en-US" altLang="zh-TW">
                <a:solidFill>
                  <a:srgbClr val="C00000"/>
                </a:solidFill>
              </a:rPr>
              <a:t>that are dominated by </a:t>
            </a:r>
            <a:r>
              <a:rPr kumimoji="0" lang="en-US" altLang="zh-TW" i="1">
                <a:solidFill>
                  <a:srgbClr val="C00000"/>
                </a:solidFill>
              </a:rPr>
              <a:t>Q</a:t>
            </a:r>
            <a:endParaRPr kumimoji="0" lang="zh-TW" altLang="en-US" i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80963"/>
            <a:ext cx="8607425" cy="901700"/>
          </a:xfrm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Time Complexity Analysis</a:t>
            </a:r>
            <a:endParaRPr lang="zh-TW" altLang="en-US" smtClean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p:pic>
        <p:nvPicPr>
          <p:cNvPr id="135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0425" y="1268413"/>
            <a:ext cx="74231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566" name="Object 254"/>
          <p:cNvGraphicFramePr>
            <a:graphicFrameLocks noChangeAspect="1"/>
          </p:cNvGraphicFramePr>
          <p:nvPr/>
        </p:nvGraphicFramePr>
        <p:xfrm>
          <a:off x="900113" y="2546350"/>
          <a:ext cx="3998912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4" name="方程式" r:id="rId4" imgW="1777680" imgH="431640" progId="Equation.3">
                  <p:embed/>
                </p:oleObj>
              </mc:Choice>
              <mc:Fallback>
                <p:oleObj name="方程式" r:id="rId4" imgW="1777680" imgH="431640" progId="Equation.3">
                  <p:embed/>
                  <p:pic>
                    <p:nvPicPr>
                      <p:cNvPr id="0" name="Picture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546350"/>
                        <a:ext cx="3998912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57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1375" y="4052888"/>
            <a:ext cx="74612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567" name="Object 255"/>
          <p:cNvGraphicFramePr>
            <a:graphicFrameLocks noChangeAspect="1"/>
          </p:cNvGraphicFramePr>
          <p:nvPr/>
        </p:nvGraphicFramePr>
        <p:xfrm>
          <a:off x="2549525" y="5300663"/>
          <a:ext cx="3055938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5" name="方程式" r:id="rId7" imgW="1358640" imgH="393480" progId="Equation.3">
                  <p:embed/>
                </p:oleObj>
              </mc:Choice>
              <mc:Fallback>
                <p:oleObj name="方程式" r:id="rId7" imgW="1358640" imgH="393480" progId="Equation.3">
                  <p:embed/>
                  <p:pic>
                    <p:nvPicPr>
                      <p:cNvPr id="0" name="Picture 2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9525" y="5300663"/>
                        <a:ext cx="3055938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68" name="Object 256"/>
          <p:cNvGraphicFramePr>
            <a:graphicFrameLocks noChangeAspect="1"/>
          </p:cNvGraphicFramePr>
          <p:nvPr/>
        </p:nvGraphicFramePr>
        <p:xfrm>
          <a:off x="5349875" y="3317875"/>
          <a:ext cx="32670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6" name="方程式" r:id="rId9" imgW="1866600" imgH="228600" progId="Equation.3">
                  <p:embed/>
                </p:oleObj>
              </mc:Choice>
              <mc:Fallback>
                <p:oleObj name="方程式" r:id="rId9" imgW="1866600" imgH="228600" progId="Equation.3">
                  <p:embed/>
                  <p:pic>
                    <p:nvPicPr>
                      <p:cNvPr id="0" name="Picture 2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75" y="3317875"/>
                        <a:ext cx="3267075" cy="4000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prstDash val="dash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80963"/>
            <a:ext cx="8607425" cy="901700"/>
          </a:xfrm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Time Complexity Analysis</a:t>
            </a:r>
            <a:endParaRPr lang="zh-TW" altLang="en-US" smtClean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817"/>
          <a:stretch>
            <a:fillRect/>
          </a:stretch>
        </p:blipFill>
        <p:spPr bwMode="auto">
          <a:xfrm>
            <a:off x="612775" y="1125538"/>
            <a:ext cx="7918450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直線圖說文字 1 (加上強調線) 5"/>
          <p:cNvSpPr/>
          <p:nvPr/>
        </p:nvSpPr>
        <p:spPr bwMode="auto">
          <a:xfrm rot="5400000" flipH="1">
            <a:off x="3934619" y="2410619"/>
            <a:ext cx="914400" cy="792162"/>
          </a:xfrm>
          <a:prstGeom prst="accentCallout1">
            <a:avLst>
              <a:gd name="adj1" fmla="val 41149"/>
              <a:gd name="adj2" fmla="val -8333"/>
              <a:gd name="adj3" fmla="val 70826"/>
              <a:gd name="adj4" fmla="val -27032"/>
            </a:avLst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kumimoji="0" lang="zh-TW" altLang="en-US">
              <a:solidFill>
                <a:schemeClr val="tx1"/>
              </a:solidFill>
            </a:endParaRPr>
          </a:p>
        </p:txBody>
      </p:sp>
      <p:sp>
        <p:nvSpPr>
          <p:cNvPr id="77828" name="文字方塊 6"/>
          <p:cNvSpPr txBox="1">
            <a:spLocks noChangeArrowheads="1"/>
          </p:cNvSpPr>
          <p:nvPr/>
        </p:nvSpPr>
        <p:spPr bwMode="auto">
          <a:xfrm>
            <a:off x="3276600" y="3495675"/>
            <a:ext cx="1774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solidFill>
                  <a:srgbClr val="C00000"/>
                </a:solidFill>
              </a:rPr>
              <a:t>for computation</a:t>
            </a:r>
            <a:endParaRPr kumimoji="0" lang="zh-TW" altLang="en-US" i="1">
              <a:solidFill>
                <a:srgbClr val="C00000"/>
              </a:solidFill>
            </a:endParaRPr>
          </a:p>
        </p:txBody>
      </p:sp>
      <p:sp>
        <p:nvSpPr>
          <p:cNvPr id="8" name="直線圖說文字 1 (加上強調線) 7"/>
          <p:cNvSpPr/>
          <p:nvPr/>
        </p:nvSpPr>
        <p:spPr bwMode="auto">
          <a:xfrm rot="5400000" flipH="1">
            <a:off x="5168107" y="2410618"/>
            <a:ext cx="914400" cy="792163"/>
          </a:xfrm>
          <a:prstGeom prst="accentCallout1">
            <a:avLst>
              <a:gd name="adj1" fmla="val 41149"/>
              <a:gd name="adj2" fmla="val -8333"/>
              <a:gd name="adj3" fmla="val 22850"/>
              <a:gd name="adj4" fmla="val -28331"/>
            </a:avLst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kumimoji="0" lang="zh-TW" altLang="en-US">
              <a:solidFill>
                <a:schemeClr val="tx1"/>
              </a:solidFill>
            </a:endParaRPr>
          </a:p>
        </p:txBody>
      </p:sp>
      <p:sp>
        <p:nvSpPr>
          <p:cNvPr id="77830" name="文字方塊 8"/>
          <p:cNvSpPr txBox="1">
            <a:spLocks noChangeArrowheads="1"/>
          </p:cNvSpPr>
          <p:nvPr/>
        </p:nvSpPr>
        <p:spPr bwMode="auto">
          <a:xfrm>
            <a:off x="5133975" y="3495675"/>
            <a:ext cx="18907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solidFill>
                  <a:srgbClr val="C00000"/>
                </a:solidFill>
              </a:rPr>
              <a:t>for commutation</a:t>
            </a:r>
            <a:endParaRPr kumimoji="0" lang="zh-TW" altLang="en-US" i="1">
              <a:solidFill>
                <a:srgbClr val="C00000"/>
              </a:solidFill>
            </a:endParaRPr>
          </a:p>
        </p:txBody>
      </p:sp>
      <p:sp>
        <p:nvSpPr>
          <p:cNvPr id="4" name="圓角矩形 3"/>
          <p:cNvSpPr/>
          <p:nvPr/>
        </p:nvSpPr>
        <p:spPr bwMode="auto">
          <a:xfrm>
            <a:off x="3286125" y="1125538"/>
            <a:ext cx="2078038" cy="431800"/>
          </a:xfrm>
          <a:prstGeom prst="roundRect">
            <a:avLst/>
          </a:prstGeom>
          <a:noFill/>
          <a:ln>
            <a:prstDash val="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kumimoji="0" lang="zh-TW" altLang="en-US">
              <a:solidFill>
                <a:srgbClr val="C00000"/>
              </a:solidFill>
            </a:endParaRPr>
          </a:p>
        </p:txBody>
      </p:sp>
      <p:sp>
        <p:nvSpPr>
          <p:cNvPr id="11" name="圓角矩形 10"/>
          <p:cNvSpPr/>
          <p:nvPr/>
        </p:nvSpPr>
        <p:spPr bwMode="auto">
          <a:xfrm>
            <a:off x="5940425" y="1131888"/>
            <a:ext cx="1470025" cy="431800"/>
          </a:xfrm>
          <a:prstGeom prst="roundRect">
            <a:avLst/>
          </a:prstGeom>
          <a:noFill/>
          <a:ln>
            <a:prstDash val="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kumimoji="0" lang="zh-TW" alt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80963"/>
            <a:ext cx="8607425" cy="901700"/>
          </a:xfrm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Time Complexity Analysis</a:t>
            </a:r>
            <a:endParaRPr lang="zh-TW" altLang="en-US" smtClean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p:pic>
        <p:nvPicPr>
          <p:cNvPr id="146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4142"/>
          <a:stretch>
            <a:fillRect/>
          </a:stretch>
        </p:blipFill>
        <p:spPr bwMode="auto">
          <a:xfrm>
            <a:off x="479425" y="1114425"/>
            <a:ext cx="7856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7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1133475"/>
            <a:ext cx="3889375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668" name="Object 332"/>
          <p:cNvGraphicFramePr>
            <a:graphicFrameLocks noChangeAspect="1"/>
          </p:cNvGraphicFramePr>
          <p:nvPr/>
        </p:nvGraphicFramePr>
        <p:xfrm>
          <a:off x="827088" y="1666875"/>
          <a:ext cx="337820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6" name="方程式" r:id="rId5" imgW="1688760" imgH="253800" progId="Equation.3">
                  <p:embed/>
                </p:oleObj>
              </mc:Choice>
              <mc:Fallback>
                <p:oleObj name="方程式" r:id="rId5" imgW="1688760" imgH="253800" progId="Equation.3">
                  <p:embed/>
                  <p:pic>
                    <p:nvPicPr>
                      <p:cNvPr id="0" name="Picture 3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666875"/>
                        <a:ext cx="3378200" cy="50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69" name="Object 333"/>
          <p:cNvGraphicFramePr>
            <a:graphicFrameLocks noChangeAspect="1"/>
          </p:cNvGraphicFramePr>
          <p:nvPr/>
        </p:nvGraphicFramePr>
        <p:xfrm>
          <a:off x="827088" y="2268538"/>
          <a:ext cx="2667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7" name="方程式" r:id="rId7" imgW="1333440" imgH="266400" progId="Equation.3">
                  <p:embed/>
                </p:oleObj>
              </mc:Choice>
              <mc:Fallback>
                <p:oleObj name="方程式" r:id="rId7" imgW="1333440" imgH="266400" progId="Equation.3">
                  <p:embed/>
                  <p:pic>
                    <p:nvPicPr>
                      <p:cNvPr id="0" name="Picture 3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268538"/>
                        <a:ext cx="26670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直線圖說文字 1 (加上強調線) 7"/>
          <p:cNvSpPr/>
          <p:nvPr/>
        </p:nvSpPr>
        <p:spPr bwMode="auto">
          <a:xfrm rot="5400000" flipH="1">
            <a:off x="1726407" y="1824831"/>
            <a:ext cx="914400" cy="887413"/>
          </a:xfrm>
          <a:prstGeom prst="accentCallout1">
            <a:avLst>
              <a:gd name="adj1" fmla="val 41149"/>
              <a:gd name="adj2" fmla="val -8333"/>
              <a:gd name="adj3" fmla="val 109806"/>
              <a:gd name="adj4" fmla="val -41318"/>
            </a:avLst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kumimoji="0" lang="zh-TW" altLang="en-US">
              <a:solidFill>
                <a:schemeClr val="tx1"/>
              </a:solidFill>
            </a:endParaRPr>
          </a:p>
        </p:txBody>
      </p:sp>
      <p:sp>
        <p:nvSpPr>
          <p:cNvPr id="14677" name="文字方塊 8"/>
          <p:cNvSpPr txBox="1">
            <a:spLocks noChangeArrowheads="1"/>
          </p:cNvSpPr>
          <p:nvPr/>
        </p:nvSpPr>
        <p:spPr bwMode="auto">
          <a:xfrm>
            <a:off x="595313" y="3055938"/>
            <a:ext cx="22875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solidFill>
                  <a:srgbClr val="C00000"/>
                </a:solidFill>
              </a:rPr>
              <a:t>common to </a:t>
            </a:r>
            <a:br>
              <a:rPr kumimoji="0" lang="en-US" altLang="zh-TW">
                <a:solidFill>
                  <a:srgbClr val="C00000"/>
                </a:solidFill>
              </a:rPr>
            </a:br>
            <a:r>
              <a:rPr kumimoji="0" lang="en-US" altLang="zh-TW">
                <a:solidFill>
                  <a:srgbClr val="C00000"/>
                </a:solidFill>
              </a:rPr>
              <a:t>sequential Quick-DP</a:t>
            </a:r>
            <a:endParaRPr kumimoji="0" lang="zh-TW" altLang="en-US" i="1">
              <a:solidFill>
                <a:srgbClr val="C00000"/>
              </a:solidFill>
            </a:endParaRPr>
          </a:p>
        </p:txBody>
      </p:sp>
      <p:sp>
        <p:nvSpPr>
          <p:cNvPr id="10" name="直線圖說文字 1 (加上強調線) 9"/>
          <p:cNvSpPr/>
          <p:nvPr/>
        </p:nvSpPr>
        <p:spPr bwMode="auto">
          <a:xfrm rot="5400000" flipH="1">
            <a:off x="2690813" y="1922463"/>
            <a:ext cx="914400" cy="692150"/>
          </a:xfrm>
          <a:prstGeom prst="accentCallout1">
            <a:avLst>
              <a:gd name="adj1" fmla="val 41149"/>
              <a:gd name="adj2" fmla="val -8333"/>
              <a:gd name="adj3" fmla="val 17461"/>
              <a:gd name="adj4" fmla="val -40019"/>
            </a:avLst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kumimoji="0" lang="zh-TW" altLang="en-US">
              <a:solidFill>
                <a:schemeClr val="tx1"/>
              </a:solidFill>
            </a:endParaRPr>
          </a:p>
        </p:txBody>
      </p:sp>
      <p:sp>
        <p:nvSpPr>
          <p:cNvPr id="14679" name="文字方塊 10"/>
          <p:cNvSpPr txBox="1">
            <a:spLocks noChangeArrowheads="1"/>
          </p:cNvSpPr>
          <p:nvPr/>
        </p:nvSpPr>
        <p:spPr bwMode="auto">
          <a:xfrm>
            <a:off x="3059113" y="3055938"/>
            <a:ext cx="16303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solidFill>
                  <a:srgbClr val="C00000"/>
                </a:solidFill>
              </a:rPr>
              <a:t>exclusive for </a:t>
            </a:r>
            <a:br>
              <a:rPr kumimoji="0" lang="en-US" altLang="zh-TW">
                <a:solidFill>
                  <a:srgbClr val="C00000"/>
                </a:solidFill>
              </a:rPr>
            </a:br>
            <a:r>
              <a:rPr kumimoji="0" lang="en-US" altLang="zh-TW">
                <a:solidFill>
                  <a:srgbClr val="C00000"/>
                </a:solidFill>
              </a:rPr>
              <a:t>Quick-DPPAR</a:t>
            </a:r>
            <a:endParaRPr kumimoji="0" lang="zh-TW" altLang="en-US" i="1">
              <a:solidFill>
                <a:srgbClr val="C00000"/>
              </a:solidFill>
            </a:endParaRPr>
          </a:p>
        </p:txBody>
      </p:sp>
      <p:graphicFrame>
        <p:nvGraphicFramePr>
          <p:cNvPr id="14670" name="Object 3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621461"/>
              </p:ext>
            </p:extLst>
          </p:nvPr>
        </p:nvGraphicFramePr>
        <p:xfrm>
          <a:off x="910332" y="4640263"/>
          <a:ext cx="43688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8" name="方程式" r:id="rId9" imgW="2184120" imgH="444240" progId="Equation.3">
                  <p:embed/>
                </p:oleObj>
              </mc:Choice>
              <mc:Fallback>
                <p:oleObj name="方程式" r:id="rId9" imgW="2184120" imgH="444240" progId="Equation.3">
                  <p:embed/>
                  <p:pic>
                    <p:nvPicPr>
                      <p:cNvPr id="0" name="Picture 3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0332" y="4640263"/>
                        <a:ext cx="436880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71" name="Object 3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2719605"/>
              </p:ext>
            </p:extLst>
          </p:nvPr>
        </p:nvGraphicFramePr>
        <p:xfrm>
          <a:off x="873820" y="3976688"/>
          <a:ext cx="2844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9" name="方程式" r:id="rId11" imgW="1422360" imgH="266400" progId="Equation.3">
                  <p:embed/>
                </p:oleObj>
              </mc:Choice>
              <mc:Fallback>
                <p:oleObj name="方程式" r:id="rId11" imgW="1422360" imgH="266400" progId="Equation.3">
                  <p:embed/>
                  <p:pic>
                    <p:nvPicPr>
                      <p:cNvPr id="0" name="Picture 3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820" y="3976688"/>
                        <a:ext cx="28448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72" name="Object 3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8910522"/>
              </p:ext>
            </p:extLst>
          </p:nvPr>
        </p:nvGraphicFramePr>
        <p:xfrm>
          <a:off x="910332" y="5584825"/>
          <a:ext cx="7188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0" name="方程式" r:id="rId13" imgW="3593880" imgH="253800" progId="Equation.3">
                  <p:embed/>
                </p:oleObj>
              </mc:Choice>
              <mc:Fallback>
                <p:oleObj name="方程式" r:id="rId13" imgW="3593880" imgH="253800" progId="Equation.3">
                  <p:embed/>
                  <p:pic>
                    <p:nvPicPr>
                      <p:cNvPr id="0" name="Picture 3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0332" y="5584825"/>
                        <a:ext cx="71882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左大括弧 14"/>
          <p:cNvSpPr/>
          <p:nvPr/>
        </p:nvSpPr>
        <p:spPr bwMode="auto">
          <a:xfrm>
            <a:off x="251520" y="3976688"/>
            <a:ext cx="228600" cy="2044700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kumimoji="0" lang="zh-TW" altLang="en-US"/>
          </a:p>
        </p:txBody>
      </p:sp>
      <p:sp>
        <p:nvSpPr>
          <p:cNvPr id="14681" name="文字方塊 15"/>
          <p:cNvSpPr txBox="1">
            <a:spLocks noChangeArrowheads="1"/>
          </p:cNvSpPr>
          <p:nvPr/>
        </p:nvSpPr>
        <p:spPr bwMode="auto">
          <a:xfrm>
            <a:off x="443607" y="4005263"/>
            <a:ext cx="466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/>
              <a:t>(1)</a:t>
            </a:r>
            <a:endParaRPr kumimoji="0" lang="zh-TW" altLang="en-US"/>
          </a:p>
        </p:txBody>
      </p:sp>
      <p:sp>
        <p:nvSpPr>
          <p:cNvPr id="14682" name="文字方塊 18"/>
          <p:cNvSpPr txBox="1">
            <a:spLocks noChangeArrowheads="1"/>
          </p:cNvSpPr>
          <p:nvPr/>
        </p:nvSpPr>
        <p:spPr bwMode="auto">
          <a:xfrm>
            <a:off x="443607" y="4832350"/>
            <a:ext cx="466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/>
              <a:t>(2)</a:t>
            </a:r>
            <a:endParaRPr kumimoji="0" lang="zh-TW" altLang="en-US"/>
          </a:p>
        </p:txBody>
      </p:sp>
      <p:sp>
        <p:nvSpPr>
          <p:cNvPr id="14683" name="文字方塊 19"/>
          <p:cNvSpPr txBox="1">
            <a:spLocks noChangeArrowheads="1"/>
          </p:cNvSpPr>
          <p:nvPr/>
        </p:nvSpPr>
        <p:spPr bwMode="auto">
          <a:xfrm>
            <a:off x="443607" y="5649913"/>
            <a:ext cx="466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/>
              <a:t>(3)</a:t>
            </a:r>
            <a:endParaRPr kumimoji="0" lang="zh-TW" altLang="en-US"/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8306842"/>
              </p:ext>
            </p:extLst>
          </p:nvPr>
        </p:nvGraphicFramePr>
        <p:xfrm>
          <a:off x="5463987" y="4832350"/>
          <a:ext cx="1266300" cy="44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1" name="方程式" r:id="rId15" imgW="723600" imgH="253800" progId="Equation.3">
                  <p:embed/>
                </p:oleObj>
              </mc:Choice>
              <mc:Fallback>
                <p:oleObj name="方程式" r:id="rId15" imgW="723600" imgH="253800" progId="Equation.3">
                  <p:embed/>
                  <p:pic>
                    <p:nvPicPr>
                      <p:cNvPr id="0" name="Object 3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3987" y="4832350"/>
                        <a:ext cx="1266300" cy="4441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  <a:prstDash val="dash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010907"/>
              </p:ext>
            </p:extLst>
          </p:nvPr>
        </p:nvGraphicFramePr>
        <p:xfrm>
          <a:off x="6790233" y="6092825"/>
          <a:ext cx="1354137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2" name="方程式" r:id="rId17" imgW="774360" imgH="203040" progId="Equation.3">
                  <p:embed/>
                </p:oleObj>
              </mc:Choice>
              <mc:Fallback>
                <p:oleObj name="方程式" r:id="rId17" imgW="774360" imgH="20304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0233" y="6092825"/>
                        <a:ext cx="1354137" cy="3524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prstDash val="dash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80963"/>
            <a:ext cx="8607425" cy="901700"/>
          </a:xfrm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Time Complexity Analysis</a:t>
            </a:r>
            <a:endParaRPr lang="zh-TW" altLang="en-US" smtClean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p:graphicFrame>
        <p:nvGraphicFramePr>
          <p:cNvPr id="15494" name="Object 134"/>
          <p:cNvGraphicFramePr>
            <a:graphicFrameLocks noChangeAspect="1"/>
          </p:cNvGraphicFramePr>
          <p:nvPr/>
        </p:nvGraphicFramePr>
        <p:xfrm>
          <a:off x="755650" y="1303338"/>
          <a:ext cx="4318000" cy="439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6" name="方程式" r:id="rId3" imgW="2158920" imgH="2197080" progId="Equation.3">
                  <p:embed/>
                </p:oleObj>
              </mc:Choice>
              <mc:Fallback>
                <p:oleObj name="方程式" r:id="rId3" imgW="2158920" imgH="2197080" progId="Equation.3">
                  <p:embed/>
                  <p:pic>
                    <p:nvPicPr>
                      <p:cNvPr id="0" name="Picture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303338"/>
                        <a:ext cx="4318000" cy="439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橢圓 7"/>
          <p:cNvSpPr/>
          <p:nvPr/>
        </p:nvSpPr>
        <p:spPr bwMode="auto">
          <a:xfrm>
            <a:off x="2700338" y="4725988"/>
            <a:ext cx="1479550" cy="1079500"/>
          </a:xfrm>
          <a:prstGeom prst="ellipse">
            <a:avLst/>
          </a:prstGeom>
          <a:noFill/>
          <a:ln>
            <a:prstDash val="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kumimoji="0" lang="zh-TW" altLang="en-US">
              <a:solidFill>
                <a:schemeClr val="tx1"/>
              </a:solidFill>
            </a:endParaRPr>
          </a:p>
        </p:txBody>
      </p:sp>
      <p:graphicFrame>
        <p:nvGraphicFramePr>
          <p:cNvPr id="15495" name="Object 135"/>
          <p:cNvGraphicFramePr>
            <a:graphicFrameLocks noChangeAspect="1"/>
          </p:cNvGraphicFramePr>
          <p:nvPr/>
        </p:nvGraphicFramePr>
        <p:xfrm>
          <a:off x="5100638" y="5443538"/>
          <a:ext cx="23431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7" name="方程式" r:id="rId5" imgW="1041120" imgH="203040" progId="Equation.3">
                  <p:embed/>
                </p:oleObj>
              </mc:Choice>
              <mc:Fallback>
                <p:oleObj name="方程式" r:id="rId5" imgW="1041120" imgH="203040" progId="Equation.3">
                  <p:embed/>
                  <p:pic>
                    <p:nvPicPr>
                      <p:cNvPr id="0" name="Picture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0638" y="5443538"/>
                        <a:ext cx="234315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弧形接點 9"/>
          <p:cNvCxnSpPr>
            <a:stCxn id="8" idx="5"/>
          </p:cNvCxnSpPr>
          <p:nvPr/>
        </p:nvCxnSpPr>
        <p:spPr bwMode="auto">
          <a:xfrm rot="16200000" flipH="1">
            <a:off x="4492625" y="5116513"/>
            <a:ext cx="50800" cy="1111250"/>
          </a:xfrm>
          <a:prstGeom prst="curvedConnector4">
            <a:avLst>
              <a:gd name="adj1" fmla="val 452011"/>
              <a:gd name="adj2" fmla="val 59751"/>
            </a:avLst>
          </a:prstGeom>
          <a:ln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499" name="文字方塊 14"/>
          <p:cNvSpPr txBox="1">
            <a:spLocks noChangeArrowheads="1"/>
          </p:cNvSpPr>
          <p:nvPr/>
        </p:nvSpPr>
        <p:spPr bwMode="auto">
          <a:xfrm>
            <a:off x="5073650" y="2066925"/>
            <a:ext cx="25701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/>
              <a:t>--------------------(1) &amp; (2)</a:t>
            </a:r>
            <a:endParaRPr kumimoji="0" lang="zh-TW" altLang="en-US"/>
          </a:p>
        </p:txBody>
      </p:sp>
      <p:sp>
        <p:nvSpPr>
          <p:cNvPr id="15500" name="文字方塊 17"/>
          <p:cNvSpPr txBox="1">
            <a:spLocks noChangeArrowheads="1"/>
          </p:cNvSpPr>
          <p:nvPr/>
        </p:nvSpPr>
        <p:spPr bwMode="auto">
          <a:xfrm>
            <a:off x="5100638" y="3038475"/>
            <a:ext cx="200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/>
              <a:t>--------------------(3)</a:t>
            </a:r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80963"/>
            <a:ext cx="8607425" cy="901700"/>
          </a:xfrm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Time Complexity Analysis</a:t>
            </a:r>
            <a:endParaRPr lang="zh-TW" altLang="en-US" smtClean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1456184"/>
            <a:ext cx="791051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446088" y="946150"/>
            <a:ext cx="8251825" cy="211772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Experiments of Quick-DPPAR</a:t>
            </a:r>
            <a:endParaRPr lang="zh-TW" altLang="en-US" smtClean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0"/>
          </p:nvPr>
        </p:nvSpPr>
        <p:spPr>
          <a:xfrm>
            <a:off x="2590800" y="3524250"/>
            <a:ext cx="3960813" cy="568325"/>
          </a:xfrm>
        </p:spPr>
        <p:txBody>
          <a:bodyPr/>
          <a:lstStyle/>
          <a:p>
            <a:pPr>
              <a:defRPr/>
            </a:pPr>
            <a:r>
              <a:rPr/>
              <a:t>劉士弘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80963"/>
            <a:ext cx="8607425" cy="901700"/>
          </a:xfrm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Experiments of Quick-DPPAR</a:t>
            </a:r>
            <a:endParaRPr lang="zh-TW" altLang="en-US" smtClean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p:sp>
        <p:nvSpPr>
          <p:cNvPr id="10535" name="內容版面配置區 2"/>
          <p:cNvSpPr>
            <a:spLocks noGrp="1"/>
          </p:cNvSpPr>
          <p:nvPr>
            <p:ph idx="1"/>
          </p:nvPr>
        </p:nvSpPr>
        <p:spPr bwMode="auto">
          <a:xfrm>
            <a:off x="142875" y="1092200"/>
            <a:ext cx="8847138" cy="5262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z="2200" smtClean="0">
                <a:ea typeface="新細明體" charset="-120"/>
              </a:rPr>
              <a:t>The parallel algorithm Quick-DPPAR was implemented using multithreading in GCC</a:t>
            </a:r>
          </a:p>
          <a:p>
            <a:pPr lvl="1"/>
            <a:r>
              <a:rPr lang="en-US" altLang="zh-TW" sz="1800" smtClean="0">
                <a:ea typeface="新細明體" charset="-120"/>
              </a:rPr>
              <a:t>Multithreading provides fine-grained computation and efficient performance</a:t>
            </a:r>
          </a:p>
          <a:p>
            <a:endParaRPr lang="en-US" altLang="zh-TW" sz="2200" smtClean="0">
              <a:ea typeface="新細明體" charset="-120"/>
            </a:endParaRPr>
          </a:p>
          <a:p>
            <a:r>
              <a:rPr lang="en-US" altLang="zh-TW" sz="2200" smtClean="0">
                <a:ea typeface="新細明體" charset="-120"/>
              </a:rPr>
              <a:t>The implementation consists of one master thread and       slave threads</a:t>
            </a:r>
          </a:p>
          <a:p>
            <a:pPr lvl="1"/>
            <a:r>
              <a:rPr lang="en-US" altLang="zh-TW" sz="1800" smtClean="0">
                <a:ea typeface="新細明體" charset="-120"/>
              </a:rPr>
              <a:t>1. The master thread distributes a set of dominant points       evenly among slaves to   calculate the parents and the corresponding minima</a:t>
            </a:r>
          </a:p>
          <a:p>
            <a:pPr lvl="1"/>
            <a:r>
              <a:rPr lang="en-US" altLang="zh-TW" sz="1800" smtClean="0">
                <a:ea typeface="新細明體" charset="-120"/>
              </a:rPr>
              <a:t>2. After all slave threads finish calculating their subsets of parents, they copy these subsets back to the memory of the master thread</a:t>
            </a:r>
          </a:p>
          <a:p>
            <a:pPr lvl="1"/>
            <a:r>
              <a:rPr lang="en-US" altLang="zh-TW" sz="1800" smtClean="0">
                <a:ea typeface="新細明體" charset="-120"/>
              </a:rPr>
              <a:t>3. the master thread assigns each slave to find the minimal elements of s-parents, </a:t>
            </a:r>
          </a:p>
          <a:p>
            <a:pPr lvl="1"/>
            <a:r>
              <a:rPr lang="en-US" altLang="zh-TW" sz="1800" smtClean="0">
                <a:ea typeface="新細明體" charset="-120"/>
              </a:rPr>
              <a:t>4. The set of minima is then assigned to be the          st dominant set</a:t>
            </a:r>
          </a:p>
          <a:p>
            <a:pPr lvl="1"/>
            <a:r>
              <a:rPr lang="en-US" altLang="zh-TW" sz="1800" smtClean="0">
                <a:ea typeface="新細明體" charset="-120"/>
              </a:rPr>
              <a:t>Repeat 1-4 until an empty parent set is obtain</a:t>
            </a:r>
          </a:p>
          <a:p>
            <a:endParaRPr lang="en-US" altLang="zh-TW" sz="2200" smtClean="0">
              <a:ea typeface="新細明體" charset="-120"/>
            </a:endParaRPr>
          </a:p>
          <a:p>
            <a:endParaRPr lang="zh-TW" altLang="en-US" sz="2200" smtClean="0">
              <a:ea typeface="新細明體" charset="-120"/>
            </a:endParaRPr>
          </a:p>
        </p:txBody>
      </p:sp>
      <p:graphicFrame>
        <p:nvGraphicFramePr>
          <p:cNvPr id="10530" name="Object 290"/>
          <p:cNvGraphicFramePr>
            <a:graphicFrameLocks noChangeAspect="1"/>
          </p:cNvGraphicFramePr>
          <p:nvPr/>
        </p:nvGraphicFramePr>
        <p:xfrm>
          <a:off x="6883400" y="2643188"/>
          <a:ext cx="328613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4" name="Equation" r:id="rId3" imgW="228600" imgH="241300" progId="Equation.3">
                  <p:embed/>
                </p:oleObj>
              </mc:Choice>
              <mc:Fallback>
                <p:oleObj name="Equation" r:id="rId3" imgW="228600" imgH="241300" progId="Equation.3">
                  <p:embed/>
                  <p:pic>
                    <p:nvPicPr>
                      <p:cNvPr id="0" name="Picture 2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3400" y="2643188"/>
                        <a:ext cx="328613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31" name="Object 291"/>
          <p:cNvGraphicFramePr>
            <a:graphicFrameLocks noChangeAspect="1"/>
          </p:cNvGraphicFramePr>
          <p:nvPr/>
        </p:nvGraphicFramePr>
        <p:xfrm>
          <a:off x="6357938" y="3008313"/>
          <a:ext cx="287337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5" name="Equation" r:id="rId5" imgW="228600" imgH="190500" progId="Equation.3">
                  <p:embed/>
                </p:oleObj>
              </mc:Choice>
              <mc:Fallback>
                <p:oleObj name="Equation" r:id="rId5" imgW="228600" imgH="190500" progId="Equation.3">
                  <p:embed/>
                  <p:pic>
                    <p:nvPicPr>
                      <p:cNvPr id="0" name="Picture 2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7938" y="3008313"/>
                        <a:ext cx="287337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32" name="Object 292"/>
          <p:cNvGraphicFramePr>
            <a:graphicFrameLocks noChangeAspect="1"/>
          </p:cNvGraphicFramePr>
          <p:nvPr/>
        </p:nvGraphicFramePr>
        <p:xfrm>
          <a:off x="8572500" y="4256088"/>
          <a:ext cx="444500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6" name="Equation" r:id="rId7" imgW="355292" imgH="164957" progId="Equation.3">
                  <p:embed/>
                </p:oleObj>
              </mc:Choice>
              <mc:Fallback>
                <p:oleObj name="Equation" r:id="rId7" imgW="355292" imgH="164957" progId="Equation.3">
                  <p:embed/>
                  <p:pic>
                    <p:nvPicPr>
                      <p:cNvPr id="0" name="Picture 2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0" y="4256088"/>
                        <a:ext cx="444500" cy="206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33" name="Object 293"/>
          <p:cNvGraphicFramePr>
            <a:graphicFrameLocks noChangeAspect="1"/>
          </p:cNvGraphicFramePr>
          <p:nvPr/>
        </p:nvGraphicFramePr>
        <p:xfrm>
          <a:off x="5334000" y="4564063"/>
          <a:ext cx="523875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7" name="Equation" r:id="rId9" imgW="418918" imgH="203112" progId="Equation.3">
                  <p:embed/>
                </p:oleObj>
              </mc:Choice>
              <mc:Fallback>
                <p:oleObj name="Equation" r:id="rId9" imgW="418918" imgH="203112" progId="Equation.3">
                  <p:embed/>
                  <p:pic>
                    <p:nvPicPr>
                      <p:cNvPr id="0" name="Picture 2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564063"/>
                        <a:ext cx="523875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98438"/>
            <a:ext cx="9144000" cy="1143000"/>
          </a:xfrm>
          <a:extLst/>
        </p:spPr>
        <p:txBody>
          <a:bodyPr vert="horz" wrap="square" lIns="91440" tIns="45720" rIns="91440" bIns="45720" numCol="1" anchor="t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zh-TW" dirty="0">
                <a:ea typeface="新細明體" charset="-120"/>
              </a:rPr>
              <a:t>Find LCS in multiple biological sequences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2875" y="1092200"/>
            <a:ext cx="8847138" cy="5262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zh-TW" smtClean="0">
              <a:ea typeface="新細明體" charset="-120"/>
            </a:endParaRPr>
          </a:p>
        </p:txBody>
      </p:sp>
      <p:sp>
        <p:nvSpPr>
          <p:cNvPr id="74755" name="AutoShape 5"/>
          <p:cNvSpPr>
            <a:spLocks noChangeArrowheads="1"/>
          </p:cNvSpPr>
          <p:nvPr/>
        </p:nvSpPr>
        <p:spPr bwMode="auto">
          <a:xfrm>
            <a:off x="2484438" y="2747963"/>
            <a:ext cx="503237" cy="115252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/>
          </a:p>
        </p:txBody>
      </p:sp>
      <p:sp>
        <p:nvSpPr>
          <p:cNvPr id="74756" name="Text Box 6"/>
          <p:cNvSpPr txBox="1">
            <a:spLocks noChangeArrowheads="1"/>
          </p:cNvSpPr>
          <p:nvPr/>
        </p:nvSpPr>
        <p:spPr bwMode="auto">
          <a:xfrm>
            <a:off x="395288" y="2963863"/>
            <a:ext cx="208915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/>
              <a:t>DNA sequences</a:t>
            </a:r>
          </a:p>
          <a:p>
            <a:pPr>
              <a:spcBef>
                <a:spcPct val="50000"/>
              </a:spcBef>
            </a:pPr>
            <a:r>
              <a:rPr kumimoji="0" lang="en-US" altLang="zh-TW"/>
              <a:t>Protein sequences</a:t>
            </a:r>
          </a:p>
        </p:txBody>
      </p:sp>
      <p:sp>
        <p:nvSpPr>
          <p:cNvPr id="74757" name="Text Box 7"/>
          <p:cNvSpPr txBox="1">
            <a:spLocks noChangeArrowheads="1"/>
          </p:cNvSpPr>
          <p:nvPr/>
        </p:nvSpPr>
        <p:spPr bwMode="auto">
          <a:xfrm>
            <a:off x="3132138" y="3108325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/>
              <a:t>LCS</a:t>
            </a:r>
          </a:p>
        </p:txBody>
      </p:sp>
      <p:sp>
        <p:nvSpPr>
          <p:cNvPr id="74758" name="AutoShape 8"/>
          <p:cNvSpPr>
            <a:spLocks noChangeArrowheads="1"/>
          </p:cNvSpPr>
          <p:nvPr/>
        </p:nvSpPr>
        <p:spPr bwMode="auto">
          <a:xfrm>
            <a:off x="3852863" y="2747963"/>
            <a:ext cx="503237" cy="115252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/>
          </a:p>
        </p:txBody>
      </p:sp>
      <p:sp>
        <p:nvSpPr>
          <p:cNvPr id="74759" name="Text Box 9"/>
          <p:cNvSpPr txBox="1">
            <a:spLocks noChangeArrowheads="1"/>
          </p:cNvSpPr>
          <p:nvPr/>
        </p:nvSpPr>
        <p:spPr bwMode="auto">
          <a:xfrm>
            <a:off x="4427538" y="2171700"/>
            <a:ext cx="19446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/>
              <a:t>Evolutionary conserved region</a:t>
            </a:r>
          </a:p>
        </p:txBody>
      </p:sp>
      <p:sp>
        <p:nvSpPr>
          <p:cNvPr id="74760" name="Text Box 10"/>
          <p:cNvSpPr txBox="1">
            <a:spLocks noChangeArrowheads="1"/>
          </p:cNvSpPr>
          <p:nvPr/>
        </p:nvSpPr>
        <p:spPr bwMode="auto">
          <a:xfrm>
            <a:off x="4427538" y="3762375"/>
            <a:ext cx="19446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/>
              <a:t>Structurally common feature (Protein)</a:t>
            </a:r>
          </a:p>
        </p:txBody>
      </p:sp>
      <p:sp>
        <p:nvSpPr>
          <p:cNvPr id="74761" name="AutoShape 11"/>
          <p:cNvSpPr>
            <a:spLocks noChangeArrowheads="1"/>
          </p:cNvSpPr>
          <p:nvPr/>
        </p:nvSpPr>
        <p:spPr bwMode="auto">
          <a:xfrm>
            <a:off x="6445250" y="2747963"/>
            <a:ext cx="503238" cy="115252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/>
          </a:p>
        </p:txBody>
      </p:sp>
      <p:sp>
        <p:nvSpPr>
          <p:cNvPr id="74762" name="Text Box 12"/>
          <p:cNvSpPr txBox="1">
            <a:spLocks noChangeArrowheads="1"/>
          </p:cNvSpPr>
          <p:nvPr/>
        </p:nvSpPr>
        <p:spPr bwMode="auto">
          <a:xfrm>
            <a:off x="7092950" y="3108325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/>
              <a:t>Functional motif</a:t>
            </a:r>
          </a:p>
        </p:txBody>
      </p:sp>
      <p:sp>
        <p:nvSpPr>
          <p:cNvPr id="74763" name="Text Box 15"/>
          <p:cNvSpPr txBox="1">
            <a:spLocks noChangeArrowheads="1"/>
          </p:cNvSpPr>
          <p:nvPr/>
        </p:nvSpPr>
        <p:spPr bwMode="auto">
          <a:xfrm>
            <a:off x="3563938" y="5843588"/>
            <a:ext cx="129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1600"/>
              <a:t>Hemoglobin</a:t>
            </a:r>
          </a:p>
        </p:txBody>
      </p:sp>
      <p:sp>
        <p:nvSpPr>
          <p:cNvPr id="74764" name="Text Box 16"/>
          <p:cNvSpPr txBox="1">
            <a:spLocks noChangeArrowheads="1"/>
          </p:cNvSpPr>
          <p:nvPr/>
        </p:nvSpPr>
        <p:spPr bwMode="auto">
          <a:xfrm>
            <a:off x="5580063" y="5843588"/>
            <a:ext cx="12239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1600"/>
              <a:t>Myoglobin</a:t>
            </a:r>
          </a:p>
        </p:txBody>
      </p:sp>
      <p:pic>
        <p:nvPicPr>
          <p:cNvPr id="74765" name="Picture 17" descr="Haemoglob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8700" y="4697413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6" name="Picture 18" descr="Myoglob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6113" y="4908550"/>
            <a:ext cx="7905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80963"/>
            <a:ext cx="8607425" cy="901700"/>
          </a:xfrm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Experiments of Quick-DPPAR</a:t>
            </a:r>
            <a:endParaRPr lang="zh-TW" altLang="en-US" smtClean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p:sp>
        <p:nvSpPr>
          <p:cNvPr id="87042" name="內容版面配置區 2"/>
          <p:cNvSpPr>
            <a:spLocks noGrp="1"/>
          </p:cNvSpPr>
          <p:nvPr>
            <p:ph idx="1"/>
          </p:nvPr>
        </p:nvSpPr>
        <p:spPr bwMode="auto">
          <a:xfrm>
            <a:off x="142875" y="1092200"/>
            <a:ext cx="8847138" cy="5262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z="2200" smtClean="0">
                <a:ea typeface="新細明體" charset="-120"/>
              </a:rPr>
              <a:t>We first evaluated the speedup of parallel algorithm Quick-DPPAR over sequential algorithm Quick-DP</a:t>
            </a:r>
          </a:p>
          <a:p>
            <a:pPr lvl="1"/>
            <a:r>
              <a:rPr lang="en-US" altLang="zh-TW" sz="1800" smtClean="0">
                <a:ea typeface="新細明體" charset="-120"/>
              </a:rPr>
              <a:t>Speed-up is defined here as the ratio of the execution time of the sequential algorithm over that one of the parallel algorithm</a:t>
            </a:r>
            <a:endParaRPr lang="zh-TW" altLang="en-US" sz="1800" smtClean="0">
              <a:ea typeface="新細明體" charset="-120"/>
            </a:endParaRPr>
          </a:p>
        </p:txBody>
      </p:sp>
      <p:pic>
        <p:nvPicPr>
          <p:cNvPr id="870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2928938"/>
            <a:ext cx="413385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80963"/>
            <a:ext cx="8607425" cy="901700"/>
          </a:xfrm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Experiments of Quick-DPPAR</a:t>
            </a:r>
            <a:endParaRPr lang="zh-TW" altLang="en-US" smtClean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1287463"/>
            <a:ext cx="7000875" cy="271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13" y="4071938"/>
            <a:ext cx="3143250" cy="228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8068" name="直線接點 6"/>
          <p:cNvCxnSpPr>
            <a:cxnSpLocks noChangeShapeType="1"/>
          </p:cNvCxnSpPr>
          <p:nvPr/>
        </p:nvCxnSpPr>
        <p:spPr bwMode="auto">
          <a:xfrm>
            <a:off x="1651000" y="3840163"/>
            <a:ext cx="428625" cy="1587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88069" name="直線接點 7"/>
          <p:cNvCxnSpPr>
            <a:cxnSpLocks noChangeShapeType="1"/>
          </p:cNvCxnSpPr>
          <p:nvPr/>
        </p:nvCxnSpPr>
        <p:spPr bwMode="auto">
          <a:xfrm>
            <a:off x="3722688" y="6089650"/>
            <a:ext cx="928687" cy="1588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80963"/>
            <a:ext cx="8607425" cy="901700"/>
          </a:xfrm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Experiments of Quick-DPPAR</a:t>
            </a:r>
            <a:endParaRPr lang="zh-TW" altLang="en-US" smtClean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p:sp>
        <p:nvSpPr>
          <p:cNvPr id="89090" name="內容版面配置區 2"/>
          <p:cNvSpPr>
            <a:spLocks noGrp="1"/>
          </p:cNvSpPr>
          <p:nvPr>
            <p:ph idx="1"/>
          </p:nvPr>
        </p:nvSpPr>
        <p:spPr bwMode="auto">
          <a:xfrm>
            <a:off x="142875" y="1092200"/>
            <a:ext cx="8847138" cy="5262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z="2200" smtClean="0">
                <a:ea typeface="新細明體" charset="-120"/>
              </a:rPr>
              <a:t>Quick-DPPAR was compared with parMLCS, a parallel version of Hakata and Imai’s C algorithm, on multiple random sequences</a:t>
            </a:r>
          </a:p>
          <a:p>
            <a:endParaRPr lang="zh-TW" altLang="en-US" sz="2200" smtClean="0">
              <a:ea typeface="新細明體" charset="-120"/>
            </a:endParaRPr>
          </a:p>
        </p:txBody>
      </p:sp>
      <p:pic>
        <p:nvPicPr>
          <p:cNvPr id="890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2357438"/>
            <a:ext cx="4929187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80963"/>
            <a:ext cx="8607425" cy="901700"/>
          </a:xfrm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Experiments of Quick-DPPAR</a:t>
            </a:r>
            <a:endParaRPr lang="zh-TW" altLang="en-US" smtClean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p:sp>
        <p:nvSpPr>
          <p:cNvPr id="90114" name="內容版面配置區 2"/>
          <p:cNvSpPr>
            <a:spLocks noGrp="1"/>
          </p:cNvSpPr>
          <p:nvPr>
            <p:ph idx="1"/>
          </p:nvPr>
        </p:nvSpPr>
        <p:spPr bwMode="auto">
          <a:xfrm>
            <a:off x="142875" y="1092200"/>
            <a:ext cx="8847138" cy="5262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z="2200" smtClean="0">
                <a:ea typeface="新細明體" charset="-120"/>
              </a:rPr>
              <a:t>We also tested our algorithms on real biological sequences by applying our algorithms to find MLCS of various number of protein sequences from the family of melanin-concentrating hormone receptors (MCHRs)</a:t>
            </a:r>
            <a:endParaRPr lang="zh-TW" altLang="en-US" sz="2200" smtClean="0">
              <a:ea typeface="新細明體" charset="-120"/>
            </a:endParaRPr>
          </a:p>
        </p:txBody>
      </p:sp>
      <p:pic>
        <p:nvPicPr>
          <p:cNvPr id="901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2559050"/>
            <a:ext cx="5072062" cy="379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80963"/>
            <a:ext cx="8607425" cy="901700"/>
          </a:xfrm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Experiments of Quick-DPPAR</a:t>
            </a:r>
            <a:endParaRPr lang="zh-TW" altLang="en-US" smtClean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p:sp>
        <p:nvSpPr>
          <p:cNvPr id="91138" name="內容版面配置區 2"/>
          <p:cNvSpPr>
            <a:spLocks noGrp="1"/>
          </p:cNvSpPr>
          <p:nvPr>
            <p:ph idx="1"/>
          </p:nvPr>
        </p:nvSpPr>
        <p:spPr bwMode="auto">
          <a:xfrm>
            <a:off x="142875" y="1092200"/>
            <a:ext cx="8847138" cy="5262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z="2200" smtClean="0">
                <a:ea typeface="新細明體" charset="-120"/>
              </a:rPr>
              <a:t>We compared Quick-DPPAR with current multiple sequence alignment programs used in practice, ClustalW (version 2) and MUSCLE (version 4)</a:t>
            </a:r>
          </a:p>
          <a:p>
            <a:pPr lvl="1"/>
            <a:r>
              <a:rPr lang="en-US" altLang="zh-TW" sz="1800" smtClean="0">
                <a:ea typeface="新細明體" charset="-120"/>
              </a:rPr>
              <a:t>As test data, we chose eight protein domain families from the Pfam database</a:t>
            </a:r>
          </a:p>
          <a:p>
            <a:endParaRPr lang="zh-TW" altLang="en-US" sz="2200" smtClean="0">
              <a:ea typeface="新細明體" charset="-120"/>
            </a:endParaRPr>
          </a:p>
        </p:txBody>
      </p:sp>
      <p:pic>
        <p:nvPicPr>
          <p:cNvPr id="911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2286000"/>
            <a:ext cx="6303962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0" name="文字方塊 4"/>
          <p:cNvSpPr txBox="1">
            <a:spLocks noChangeArrowheads="1"/>
          </p:cNvSpPr>
          <p:nvPr/>
        </p:nvSpPr>
        <p:spPr bwMode="auto">
          <a:xfrm>
            <a:off x="7143750" y="2874963"/>
            <a:ext cx="1857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1200">
                <a:solidFill>
                  <a:srgbClr val="00B050"/>
                </a:solidFill>
              </a:rPr>
              <a:t>Calculated by MUSCLE</a:t>
            </a:r>
            <a:endParaRPr kumimoji="0" lang="zh-TW" altLang="en-US" sz="1200">
              <a:solidFill>
                <a:srgbClr val="00B050"/>
              </a:solidFill>
            </a:endParaRPr>
          </a:p>
        </p:txBody>
      </p:sp>
      <p:cxnSp>
        <p:nvCxnSpPr>
          <p:cNvPr id="91141" name="直線單箭頭接點 6"/>
          <p:cNvCxnSpPr>
            <a:cxnSpLocks noChangeShapeType="1"/>
          </p:cNvCxnSpPr>
          <p:nvPr/>
        </p:nvCxnSpPr>
        <p:spPr bwMode="auto">
          <a:xfrm rot="10800000" flipV="1">
            <a:off x="6865938" y="3000375"/>
            <a:ext cx="349250" cy="71438"/>
          </a:xfrm>
          <a:prstGeom prst="straightConnector1">
            <a:avLst/>
          </a:prstGeom>
          <a:noFill/>
          <a:ln w="9525" algn="ctr">
            <a:solidFill>
              <a:srgbClr val="00B050"/>
            </a:solidFill>
            <a:round/>
            <a:headEnd/>
            <a:tailEnd type="arrow" w="med" len="med"/>
          </a:ln>
        </p:spPr>
      </p:cxnSp>
      <p:sp>
        <p:nvSpPr>
          <p:cNvPr id="91142" name="文字方塊 13"/>
          <p:cNvSpPr txBox="1">
            <a:spLocks noChangeArrowheads="1"/>
          </p:cNvSpPr>
          <p:nvPr/>
        </p:nvSpPr>
        <p:spPr bwMode="auto">
          <a:xfrm>
            <a:off x="7072313" y="3082925"/>
            <a:ext cx="19288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1000">
                <a:hlinkClick r:id="rId3"/>
              </a:rPr>
              <a:t>http://www.drive5.com/muscle/</a:t>
            </a:r>
            <a:endParaRPr kumimoji="0" lang="zh-TW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80963"/>
            <a:ext cx="8607425" cy="901700"/>
          </a:xfrm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Experiments of Quick-DPPAR</a:t>
            </a:r>
            <a:endParaRPr lang="zh-TW" altLang="en-US" smtClean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p:sp>
        <p:nvSpPr>
          <p:cNvPr id="92162" name="內容版面配置區 2"/>
          <p:cNvSpPr>
            <a:spLocks noGrp="1"/>
          </p:cNvSpPr>
          <p:nvPr>
            <p:ph idx="1"/>
          </p:nvPr>
        </p:nvSpPr>
        <p:spPr bwMode="auto">
          <a:xfrm>
            <a:off x="142875" y="1092200"/>
            <a:ext cx="8847138" cy="5262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z="2200" smtClean="0">
                <a:ea typeface="新細明體" charset="-120"/>
              </a:rPr>
              <a:t>For the protein families in Table 7, it took Quick-DPPAR 8.1 seconds, on average, to compute the longest common subsequences for a family</a:t>
            </a:r>
          </a:p>
          <a:p>
            <a:endParaRPr lang="en-US" altLang="zh-TW" sz="2200" smtClean="0">
              <a:ea typeface="新細明體" charset="-120"/>
            </a:endParaRPr>
          </a:p>
          <a:p>
            <a:r>
              <a:rPr lang="en-US" altLang="zh-TW" sz="2200" smtClean="0">
                <a:ea typeface="新細明體" charset="-120"/>
              </a:rPr>
              <a:t>While it took MUSCLE only 0.8 seconds to align sequences of a family</a:t>
            </a:r>
          </a:p>
          <a:p>
            <a:endParaRPr lang="en-US" altLang="zh-TW" sz="2200" smtClean="0">
              <a:ea typeface="新細明體" charset="-120"/>
            </a:endParaRPr>
          </a:p>
          <a:p>
            <a:r>
              <a:rPr lang="en-US" altLang="zh-TW" sz="2200" smtClean="0">
                <a:ea typeface="新細明體" charset="-120"/>
              </a:rPr>
              <a:t>The big advantage of Quick-DPPAR over ClustalW and MUSCLE is that Quick-DPPAR guarantees to find optimal solution</a:t>
            </a:r>
            <a:endParaRPr lang="zh-TW" altLang="en-US" sz="2200" smtClean="0">
              <a:ea typeface="新細明體" charset="-120"/>
            </a:endParaRPr>
          </a:p>
        </p:txBody>
      </p:sp>
      <p:pic>
        <p:nvPicPr>
          <p:cNvPr id="921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3929063"/>
            <a:ext cx="4314825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446088" y="946150"/>
            <a:ext cx="8251825" cy="211772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Conclusion</a:t>
            </a:r>
            <a:endParaRPr lang="zh-TW" altLang="en-US" smtClean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0"/>
          </p:nvPr>
        </p:nvSpPr>
        <p:spPr>
          <a:xfrm>
            <a:off x="2590800" y="3524250"/>
            <a:ext cx="3960813" cy="568325"/>
          </a:xfrm>
        </p:spPr>
        <p:txBody>
          <a:bodyPr/>
          <a:lstStyle/>
          <a:p>
            <a:pPr>
              <a:defRPr/>
            </a:pPr>
            <a:r>
              <a:rPr/>
              <a:t>江蘇峰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80963"/>
            <a:ext cx="8607425" cy="901700"/>
          </a:xfrm>
          <a:extLst/>
        </p:spPr>
        <p:txBody>
          <a:bodyPr vert="horz" wrap="square" lIns="91440" tIns="45720" rIns="91440" bIns="45720" numCol="1" anchor="t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zh-TW">
                <a:ea typeface="新細明體" charset="-120"/>
              </a:rPr>
              <a:t>Summary</a:t>
            </a:r>
          </a:p>
        </p:txBody>
      </p:sp>
      <p:sp>
        <p:nvSpPr>
          <p:cNvPr id="942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9974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zh-TW" smtClean="0">
                <a:ea typeface="新細明體" charset="-120"/>
              </a:rPr>
              <a:t>Sequential Quick-DP</a:t>
            </a:r>
          </a:p>
          <a:p>
            <a:pPr lvl="1">
              <a:lnSpc>
                <a:spcPct val="90000"/>
              </a:lnSpc>
            </a:pPr>
            <a:r>
              <a:rPr lang="en-US" altLang="zh-TW" smtClean="0">
                <a:solidFill>
                  <a:schemeClr val="tx1"/>
                </a:solidFill>
                <a:latin typeface="Arial" charset="0"/>
                <a:ea typeface="新細明體" charset="-120"/>
              </a:rPr>
              <a:t>A fast divide-and-conquer algorithm</a:t>
            </a:r>
            <a:endParaRPr lang="en-US" altLang="zh-TW" smtClean="0">
              <a:ea typeface="新細明體" charset="-120"/>
            </a:endParaRPr>
          </a:p>
          <a:p>
            <a:pPr lvl="1">
              <a:lnSpc>
                <a:spcPct val="90000"/>
              </a:lnSpc>
            </a:pPr>
            <a:endParaRPr lang="en-US" altLang="zh-TW" smtClean="0">
              <a:ea typeface="新細明體" charset="-120"/>
            </a:endParaRPr>
          </a:p>
          <a:p>
            <a:pPr>
              <a:lnSpc>
                <a:spcPct val="90000"/>
              </a:lnSpc>
            </a:pPr>
            <a:r>
              <a:rPr lang="en-US" altLang="zh-TW" smtClean="0">
                <a:ea typeface="新細明體" charset="-120"/>
              </a:rPr>
              <a:t>Parallel Quick-DPPAR</a:t>
            </a:r>
          </a:p>
          <a:p>
            <a:pPr lvl="1">
              <a:lnSpc>
                <a:spcPct val="90000"/>
              </a:lnSpc>
            </a:pPr>
            <a:r>
              <a:rPr lang="en-US" altLang="zh-TW" smtClean="0">
                <a:ea typeface="新細明體" charset="-120"/>
              </a:rPr>
              <a:t>Achieving near-linear speedup with respect  to the sequential algorithm</a:t>
            </a:r>
          </a:p>
          <a:p>
            <a:pPr lvl="1">
              <a:lnSpc>
                <a:spcPct val="90000"/>
              </a:lnSpc>
            </a:pPr>
            <a:endParaRPr lang="en-US" altLang="zh-TW" smtClean="0">
              <a:ea typeface="新細明體" charset="-120"/>
            </a:endParaRPr>
          </a:p>
          <a:p>
            <a:pPr>
              <a:lnSpc>
                <a:spcPct val="90000"/>
              </a:lnSpc>
            </a:pPr>
            <a:r>
              <a:rPr lang="en-US" altLang="zh-TW" smtClean="0">
                <a:ea typeface="新細明體" charset="-120"/>
              </a:rPr>
              <a:t>Readily applicable to detecting motifs of more than 10 proteins.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452438" y="2852738"/>
            <a:ext cx="8251825" cy="211772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Q&amp;A</a:t>
            </a:r>
            <a:endParaRPr lang="zh-TW" altLang="en-US" smtClean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80963"/>
            <a:ext cx="8607425" cy="901700"/>
          </a:xfrm>
          <a:extLst/>
        </p:spPr>
        <p:txBody>
          <a:bodyPr vert="horz" wrap="square" lIns="91440" tIns="45720" rIns="91440" bIns="45720" numCol="1" anchor="t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zh-TW">
                <a:ea typeface="新細明體" charset="-120"/>
              </a:rPr>
              <a:t>A new fast algorithm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2875" y="1092200"/>
            <a:ext cx="8847138" cy="5262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ea typeface="新細明體" charset="-120"/>
              </a:rPr>
              <a:t>Quick-DP</a:t>
            </a:r>
          </a:p>
          <a:p>
            <a:pPr lvl="1"/>
            <a:r>
              <a:rPr lang="en-US" altLang="zh-TW" smtClean="0">
                <a:ea typeface="新細明體" charset="-120"/>
              </a:rPr>
              <a:t>For any given number of strings</a:t>
            </a:r>
          </a:p>
          <a:p>
            <a:pPr lvl="1"/>
            <a:endParaRPr lang="en-US" altLang="zh-TW" smtClean="0">
              <a:ea typeface="新細明體" charset="-120"/>
            </a:endParaRPr>
          </a:p>
          <a:p>
            <a:pPr lvl="1"/>
            <a:r>
              <a:rPr lang="en-US" altLang="zh-TW" smtClean="0">
                <a:ea typeface="新細明體" charset="-120"/>
              </a:rPr>
              <a:t>Based on the dominant point approach</a:t>
            </a:r>
          </a:p>
          <a:p>
            <a:pPr lvl="1" algn="ctr">
              <a:buFontTx/>
              <a:buNone/>
            </a:pPr>
            <a:r>
              <a:rPr lang="en-US" altLang="zh-TW" sz="1600" smtClean="0">
                <a:solidFill>
                  <a:schemeClr val="tx1"/>
                </a:solidFill>
                <a:latin typeface="Arial" charset="0"/>
                <a:ea typeface="新細明體" charset="-120"/>
              </a:rPr>
              <a:t>(Hakata and Imai, 1998)</a:t>
            </a:r>
          </a:p>
          <a:p>
            <a:pPr lvl="1"/>
            <a:endParaRPr lang="en-US" altLang="zh-TW" sz="1600" smtClean="0">
              <a:ea typeface="新細明體" charset="-120"/>
            </a:endParaRPr>
          </a:p>
          <a:p>
            <a:pPr lvl="1"/>
            <a:r>
              <a:rPr lang="en-US" altLang="zh-TW" smtClean="0">
                <a:ea typeface="新細明體" charset="-120"/>
              </a:rPr>
              <a:t>Using a divide-and-conquer technique</a:t>
            </a:r>
          </a:p>
          <a:p>
            <a:pPr lvl="1"/>
            <a:endParaRPr lang="en-US" altLang="zh-TW" smtClean="0">
              <a:ea typeface="新細明體" charset="-120"/>
            </a:endParaRPr>
          </a:p>
          <a:p>
            <a:pPr lvl="1"/>
            <a:r>
              <a:rPr lang="en-US" altLang="zh-TW" smtClean="0">
                <a:ea typeface="新細明體" charset="-120"/>
              </a:rPr>
              <a:t>Greatly improving the computation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80963"/>
            <a:ext cx="8607425" cy="901700"/>
          </a:xfrm>
          <a:extLst/>
        </p:spPr>
        <p:txBody>
          <a:bodyPr vert="horz" wrap="square" lIns="91440" tIns="45720" rIns="91440" bIns="45720" numCol="1" anchor="t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zh-TW">
                <a:ea typeface="新細明體" charset="-120"/>
              </a:rPr>
              <a:t>The currently fastest algorithm</a:t>
            </a:r>
          </a:p>
        </p:txBody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435975" cy="49244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zh-TW" smtClean="0">
                <a:ea typeface="新細明體" charset="-120"/>
              </a:rPr>
              <a:t>The divide-and-conquer algorithm</a:t>
            </a:r>
          </a:p>
          <a:p>
            <a:pPr lvl="1">
              <a:lnSpc>
                <a:spcPct val="90000"/>
              </a:lnSpc>
            </a:pPr>
            <a:endParaRPr lang="en-US" altLang="zh-TW" smtClean="0">
              <a:ea typeface="新細明體" charset="-120"/>
            </a:endParaRPr>
          </a:p>
          <a:p>
            <a:pPr>
              <a:lnSpc>
                <a:spcPct val="90000"/>
              </a:lnSpc>
            </a:pPr>
            <a:r>
              <a:rPr lang="en-US" altLang="zh-TW" smtClean="0">
                <a:ea typeface="新細明體" charset="-120"/>
              </a:rPr>
              <a:t>Minimize the dominant point set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1600" smtClean="0">
                <a:ea typeface="新細明體" charset="-120"/>
              </a:rPr>
              <a:t>                                 (FAST-LCS, 2006 and parMLCS, 2008)</a:t>
            </a:r>
            <a:endParaRPr lang="en-US" altLang="zh-TW" smtClean="0">
              <a:ea typeface="新細明體" charset="-120"/>
            </a:endParaRPr>
          </a:p>
          <a:p>
            <a:pPr>
              <a:lnSpc>
                <a:spcPct val="90000"/>
              </a:lnSpc>
            </a:pPr>
            <a:endParaRPr lang="en-US" altLang="zh-TW" smtClean="0">
              <a:ea typeface="新細明體" charset="-120"/>
            </a:endParaRPr>
          </a:p>
          <a:p>
            <a:pPr>
              <a:lnSpc>
                <a:spcPct val="90000"/>
              </a:lnSpc>
            </a:pPr>
            <a:r>
              <a:rPr lang="en-US" altLang="zh-TW" smtClean="0">
                <a:ea typeface="新細明體" charset="-120"/>
              </a:rPr>
              <a:t>Significant faster on the larger size problem</a:t>
            </a:r>
          </a:p>
          <a:p>
            <a:pPr>
              <a:lnSpc>
                <a:spcPct val="90000"/>
              </a:lnSpc>
            </a:pPr>
            <a:endParaRPr lang="en-US" altLang="zh-TW" smtClean="0">
              <a:ea typeface="新細明體" charset="-120"/>
            </a:endParaRPr>
          </a:p>
          <a:p>
            <a:pPr>
              <a:lnSpc>
                <a:spcPct val="90000"/>
              </a:lnSpc>
            </a:pPr>
            <a:r>
              <a:rPr lang="en-US" altLang="zh-TW" smtClean="0">
                <a:ea typeface="新細明體" charset="-120"/>
              </a:rPr>
              <a:t>Sequential algorithm Quick-DP</a:t>
            </a:r>
          </a:p>
          <a:p>
            <a:pPr>
              <a:lnSpc>
                <a:spcPct val="90000"/>
              </a:lnSpc>
            </a:pPr>
            <a:endParaRPr lang="en-US" altLang="zh-TW" smtClean="0">
              <a:ea typeface="新細明體" charset="-120"/>
            </a:endParaRPr>
          </a:p>
          <a:p>
            <a:pPr>
              <a:lnSpc>
                <a:spcPct val="90000"/>
              </a:lnSpc>
            </a:pPr>
            <a:r>
              <a:rPr lang="en-US" altLang="zh-TW" smtClean="0">
                <a:ea typeface="新細明體" charset="-120"/>
              </a:rPr>
              <a:t>Parallel algorithm Quick-DPPAR</a:t>
            </a:r>
          </a:p>
        </p:txBody>
      </p:sp>
      <p:sp>
        <p:nvSpPr>
          <p:cNvPr id="79875" name="AutoShape 4"/>
          <p:cNvSpPr>
            <a:spLocks noChangeArrowheads="1"/>
          </p:cNvSpPr>
          <p:nvPr/>
        </p:nvSpPr>
        <p:spPr bwMode="auto">
          <a:xfrm>
            <a:off x="2987675" y="2133600"/>
            <a:ext cx="1079500" cy="360363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446088" y="946150"/>
            <a:ext cx="8251825" cy="211772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TW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          Background knowledge</a:t>
            </a:r>
            <a:br>
              <a:rPr lang="en-US" altLang="zh-TW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</a:br>
            <a:r>
              <a:rPr lang="en-US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- Dynamic programming approach</a:t>
            </a:r>
            <a:br>
              <a:rPr lang="en-US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</a:br>
            <a:r>
              <a:rPr lang="en-US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- Dominant point approach</a:t>
            </a:r>
            <a:endParaRPr lang="zh-TW" altLang="en-US" sz="3600" dirty="0" smtClean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0"/>
          </p:nvPr>
        </p:nvSpPr>
        <p:spPr>
          <a:xfrm>
            <a:off x="2590800" y="3524250"/>
            <a:ext cx="3960813" cy="568325"/>
          </a:xfrm>
        </p:spPr>
        <p:txBody>
          <a:bodyPr/>
          <a:lstStyle/>
          <a:p>
            <a:pPr>
              <a:defRPr/>
            </a:pPr>
            <a:r>
              <a:rPr/>
              <a:t>黃安婷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656</TotalTime>
  <Words>2401</Words>
  <Application>Microsoft Office PowerPoint</Application>
  <PresentationFormat>如螢幕大小 (4:3)</PresentationFormat>
  <Paragraphs>882</Paragraphs>
  <Slides>68</Slides>
  <Notes>4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68</vt:i4>
      </vt:variant>
    </vt:vector>
  </HeadingPairs>
  <TitlesOfParts>
    <vt:vector size="71" baseType="lpstr">
      <vt:lpstr>Template</vt:lpstr>
      <vt:lpstr>方程式</vt:lpstr>
      <vt:lpstr>Equation</vt:lpstr>
      <vt:lpstr>A Fast Multiple Longest Common Subsequence (MLCS) Algorithm</vt:lpstr>
      <vt:lpstr>Outline</vt:lpstr>
      <vt:lpstr>Introduction</vt:lpstr>
      <vt:lpstr>The MLCS problem</vt:lpstr>
      <vt:lpstr>Biological sequences</vt:lpstr>
      <vt:lpstr>Find LCS in multiple biological sequences</vt:lpstr>
      <vt:lpstr>A new fast algorithm</vt:lpstr>
      <vt:lpstr>The currently fastest algorithm</vt:lpstr>
      <vt:lpstr>          Background knowledge - Dynamic programming approach - Dominant point approach</vt:lpstr>
      <vt:lpstr>The dynamic programming approach</vt:lpstr>
      <vt:lpstr>Dynamic programming approach: complexity</vt:lpstr>
      <vt:lpstr>Dominant point approach: definitions</vt:lpstr>
      <vt:lpstr>Dominant point approach: more definitions</vt:lpstr>
      <vt:lpstr>Dominant point approach: more definitions</vt:lpstr>
      <vt:lpstr>The dynamic programming approach</vt:lpstr>
      <vt:lpstr>Dominant point approach</vt:lpstr>
      <vt:lpstr>Dominant point approach</vt:lpstr>
      <vt:lpstr>Implementation of the dominant point approach</vt:lpstr>
      <vt:lpstr>Background knowledge -Parallel MLCS Methods</vt:lpstr>
      <vt:lpstr>Existing Parallel LCS/MLCS methods</vt:lpstr>
      <vt:lpstr>FAST_LCS</vt:lpstr>
      <vt:lpstr>FAST_LCS - Successor Table</vt:lpstr>
      <vt:lpstr>FAST_LCS – Define level and prune</vt:lpstr>
      <vt:lpstr>FAST_LCS – time complexity</vt:lpstr>
      <vt:lpstr>PowerPoint 簡報</vt:lpstr>
      <vt:lpstr>Quick-DP</vt:lpstr>
      <vt:lpstr>Example: D2→D3</vt:lpstr>
      <vt:lpstr>Find the s-parent</vt:lpstr>
      <vt:lpstr>                       Quick-DP - Minima - Complexity Analysis</vt:lpstr>
      <vt:lpstr>Minima()</vt:lpstr>
      <vt:lpstr>Minima() Time Complexity</vt:lpstr>
      <vt:lpstr>Minima() Time Complexity</vt:lpstr>
      <vt:lpstr>Complexity</vt:lpstr>
      <vt:lpstr>Experiments of Quick-DP</vt:lpstr>
      <vt:lpstr>Experimental results of Quick-DP</vt:lpstr>
      <vt:lpstr>Random Three-Sequence</vt:lpstr>
      <vt:lpstr>Random Three-Sequence</vt:lpstr>
      <vt:lpstr>Random Five Sequences</vt:lpstr>
      <vt:lpstr>Random Five Sequences</vt:lpstr>
      <vt:lpstr>Quick-DPPAR Algorithm</vt:lpstr>
      <vt:lpstr>Parallel MLCS Algorithm (Quick-DPPAR)</vt:lpstr>
      <vt:lpstr>Quick-DPPAR</vt:lpstr>
      <vt:lpstr>Quick-DPPAR</vt:lpstr>
      <vt:lpstr>Quick-DPPAR</vt:lpstr>
      <vt:lpstr>Quick-DPPAR</vt:lpstr>
      <vt:lpstr>Quick-DPPAR</vt:lpstr>
      <vt:lpstr>Quick-DPPAR</vt:lpstr>
      <vt:lpstr>Quick-DPPAR</vt:lpstr>
      <vt:lpstr>Quick-DPPAR</vt:lpstr>
      <vt:lpstr>Time Complexity Analysis of Quick-DPPAR</vt:lpstr>
      <vt:lpstr>Time Complexity Analysis</vt:lpstr>
      <vt:lpstr>Time Complexity Analysis</vt:lpstr>
      <vt:lpstr>Time Complexity Analysis</vt:lpstr>
      <vt:lpstr>Time Complexity Analysis</vt:lpstr>
      <vt:lpstr>Time Complexity Analysis</vt:lpstr>
      <vt:lpstr>Time Complexity Analysis</vt:lpstr>
      <vt:lpstr>Time Complexity Analysis</vt:lpstr>
      <vt:lpstr>Experiments of Quick-DPPAR</vt:lpstr>
      <vt:lpstr>Experiments of Quick-DPPAR</vt:lpstr>
      <vt:lpstr>Experiments of Quick-DPPAR</vt:lpstr>
      <vt:lpstr>Experiments of Quick-DPPAR</vt:lpstr>
      <vt:lpstr>Experiments of Quick-DPPAR</vt:lpstr>
      <vt:lpstr>Experiments of Quick-DPPAR</vt:lpstr>
      <vt:lpstr>Experiments of Quick-DPPAR</vt:lpstr>
      <vt:lpstr>Experiments of Quick-DPPAR</vt:lpstr>
      <vt:lpstr>Conclusion</vt:lpstr>
      <vt:lpstr>Summary</vt:lpstr>
      <vt:lpstr>Q&amp;A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hellena</dc:creator>
  <cp:lastModifiedBy>hellena</cp:lastModifiedBy>
  <cp:revision>96</cp:revision>
  <dcterms:created xsi:type="dcterms:W3CDTF">2011-05-03T04:42:38Z</dcterms:created>
  <dcterms:modified xsi:type="dcterms:W3CDTF">2011-05-31T05:34:19Z</dcterms:modified>
</cp:coreProperties>
</file>