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emf" ContentType="image/x-em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4"/>
  </p:notesMasterIdLst>
  <p:sldIdLst>
    <p:sldId id="352" r:id="rId2"/>
    <p:sldId id="291" r:id="rId3"/>
    <p:sldId id="292" r:id="rId4"/>
    <p:sldId id="293" r:id="rId5"/>
    <p:sldId id="294" r:id="rId6"/>
    <p:sldId id="265" r:id="rId7"/>
    <p:sldId id="266" r:id="rId8"/>
    <p:sldId id="267" r:id="rId9"/>
    <p:sldId id="268" r:id="rId10"/>
    <p:sldId id="289" r:id="rId11"/>
    <p:sldId id="356" r:id="rId12"/>
    <p:sldId id="274" r:id="rId13"/>
    <p:sldId id="275" r:id="rId14"/>
    <p:sldId id="276" r:id="rId15"/>
    <p:sldId id="278" r:id="rId16"/>
    <p:sldId id="279" r:id="rId17"/>
    <p:sldId id="280" r:id="rId18"/>
    <p:sldId id="302" r:id="rId19"/>
    <p:sldId id="303" r:id="rId20"/>
    <p:sldId id="301" r:id="rId21"/>
    <p:sldId id="290" r:id="rId22"/>
    <p:sldId id="286" r:id="rId23"/>
    <p:sldId id="355" r:id="rId24"/>
    <p:sldId id="324" r:id="rId25"/>
    <p:sldId id="287" r:id="rId26"/>
    <p:sldId id="288" r:id="rId27"/>
    <p:sldId id="277" r:id="rId28"/>
    <p:sldId id="319" r:id="rId29"/>
    <p:sldId id="353" r:id="rId30"/>
    <p:sldId id="315" r:id="rId31"/>
    <p:sldId id="316" r:id="rId32"/>
    <p:sldId id="317" r:id="rId33"/>
    <p:sldId id="318" r:id="rId34"/>
    <p:sldId id="320" r:id="rId35"/>
    <p:sldId id="321" r:id="rId36"/>
    <p:sldId id="322" r:id="rId37"/>
    <p:sldId id="323" r:id="rId38"/>
    <p:sldId id="354" r:id="rId39"/>
    <p:sldId id="257" r:id="rId40"/>
    <p:sldId id="258" r:id="rId41"/>
    <p:sldId id="259" r:id="rId42"/>
    <p:sldId id="264" r:id="rId43"/>
    <p:sldId id="300" r:id="rId44"/>
    <p:sldId id="281" r:id="rId45"/>
    <p:sldId id="351" r:id="rId46"/>
    <p:sldId id="263" r:id="rId47"/>
    <p:sldId id="325" r:id="rId48"/>
    <p:sldId id="326" r:id="rId49"/>
    <p:sldId id="348" r:id="rId50"/>
    <p:sldId id="349" r:id="rId51"/>
    <p:sldId id="331" r:id="rId52"/>
    <p:sldId id="332" r:id="rId53"/>
    <p:sldId id="333" r:id="rId54"/>
    <p:sldId id="334" r:id="rId55"/>
    <p:sldId id="335" r:id="rId56"/>
    <p:sldId id="336" r:id="rId57"/>
    <p:sldId id="337" r:id="rId58"/>
    <p:sldId id="338" r:id="rId59"/>
    <p:sldId id="269" r:id="rId60"/>
    <p:sldId id="270" r:id="rId61"/>
    <p:sldId id="271" r:id="rId62"/>
    <p:sldId id="272" r:id="rId63"/>
    <p:sldId id="273" r:id="rId64"/>
    <p:sldId id="341" r:id="rId65"/>
    <p:sldId id="297" r:id="rId66"/>
    <p:sldId id="339" r:id="rId67"/>
    <p:sldId id="340" r:id="rId68"/>
    <p:sldId id="298" r:id="rId69"/>
    <p:sldId id="299" r:id="rId70"/>
    <p:sldId id="327" r:id="rId71"/>
    <p:sldId id="328" r:id="rId72"/>
    <p:sldId id="329" r:id="rId73"/>
    <p:sldId id="330" r:id="rId74"/>
    <p:sldId id="295" r:id="rId75"/>
    <p:sldId id="296" r:id="rId76"/>
    <p:sldId id="345" r:id="rId77"/>
    <p:sldId id="346" r:id="rId78"/>
    <p:sldId id="347" r:id="rId79"/>
    <p:sldId id="282" r:id="rId80"/>
    <p:sldId id="283" r:id="rId81"/>
    <p:sldId id="284" r:id="rId82"/>
    <p:sldId id="285" r:id="rId83"/>
    <p:sldId id="260" r:id="rId84"/>
    <p:sldId id="261" r:id="rId85"/>
    <p:sldId id="262" r:id="rId86"/>
    <p:sldId id="314" r:id="rId87"/>
    <p:sldId id="342" r:id="rId88"/>
    <p:sldId id="343" r:id="rId89"/>
    <p:sldId id="344" r:id="rId90"/>
    <p:sldId id="304" r:id="rId91"/>
    <p:sldId id="305" r:id="rId92"/>
    <p:sldId id="306" r:id="rId93"/>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74" autoAdjust="0"/>
    <p:restoredTop sz="94670" autoAdjust="0"/>
  </p:normalViewPr>
  <p:slideViewPr>
    <p:cSldViewPr>
      <p:cViewPr varScale="1">
        <p:scale>
          <a:sx n="127" d="100"/>
          <a:sy n="127" d="100"/>
        </p:scale>
        <p:origin x="-120" y="-2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45" d="100"/>
        <a:sy n="145" d="100"/>
      </p:scale>
      <p:origin x="0" y="1896"/>
    </p:cViewPr>
  </p:sorterViewPr>
  <p:notesViewPr>
    <p:cSldViewPr snapToGrid="0" snapToObjects="1">
      <p:cViewPr varScale="1">
        <p:scale>
          <a:sx n="104" d="100"/>
          <a:sy n="104" d="100"/>
        </p:scale>
        <p:origin x="-2264" y="-11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notesMaster" Target="notesMasters/notesMaster1.xml"/><Relationship Id="rId95" Type="http://schemas.openxmlformats.org/officeDocument/2006/relationships/printerSettings" Target="printerSettings/printerSettings1.bin"/><Relationship Id="rId96" Type="http://schemas.openxmlformats.org/officeDocument/2006/relationships/presProps" Target="presProps.xml"/><Relationship Id="rId97" Type="http://schemas.openxmlformats.org/officeDocument/2006/relationships/viewProps" Target="viewProps.xml"/><Relationship Id="rId98" Type="http://schemas.openxmlformats.org/officeDocument/2006/relationships/theme" Target="theme/theme1.xml"/><Relationship Id="rId99"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C685255-0B86-2440-AE9D-6BAD5FB97159}" type="datetimeFigureOut">
              <a:rPr lang="en-US" smtClean="0"/>
              <a:t>2011/3/13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A17953-351E-0946-860C-D8E7E88B8BE0}" type="slidenum">
              <a:rPr lang="en-US" smtClean="0"/>
              <a:t>‹#›</a:t>
            </a:fld>
            <a:endParaRPr lang="en-US"/>
          </a:p>
        </p:txBody>
      </p:sp>
    </p:spTree>
    <p:extLst>
      <p:ext uri="{BB962C8B-B14F-4D97-AF65-F5344CB8AC3E}">
        <p14:creationId xmlns:p14="http://schemas.microsoft.com/office/powerpoint/2010/main" val="370013822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charset="0"/>
                <a:ea typeface="新細明體" charset="0"/>
                <a:cs typeface="新細明體" charset="0"/>
              </a:defRPr>
            </a:lvl1pPr>
            <a:lvl2pPr marL="742950" indent="-285750" eaLnBrk="0" hangingPunct="0">
              <a:defRPr kumimoji="1" sz="2400">
                <a:solidFill>
                  <a:schemeClr val="tx1"/>
                </a:solidFill>
                <a:latin typeface="Times New Roman" charset="0"/>
                <a:ea typeface="新細明體" charset="0"/>
                <a:cs typeface="新細明體" charset="0"/>
              </a:defRPr>
            </a:lvl2pPr>
            <a:lvl3pPr marL="1143000" indent="-228600" eaLnBrk="0" hangingPunct="0">
              <a:defRPr kumimoji="1" sz="2400">
                <a:solidFill>
                  <a:schemeClr val="tx1"/>
                </a:solidFill>
                <a:latin typeface="Times New Roman" charset="0"/>
                <a:ea typeface="新細明體" charset="0"/>
                <a:cs typeface="新細明體" charset="0"/>
              </a:defRPr>
            </a:lvl3pPr>
            <a:lvl4pPr marL="1600200" indent="-228600" eaLnBrk="0" hangingPunct="0">
              <a:defRPr kumimoji="1" sz="2400">
                <a:solidFill>
                  <a:schemeClr val="tx1"/>
                </a:solidFill>
                <a:latin typeface="Times New Roman" charset="0"/>
                <a:ea typeface="新細明體" charset="0"/>
                <a:cs typeface="新細明體" charset="0"/>
              </a:defRPr>
            </a:lvl4pPr>
            <a:lvl5pPr marL="2057400" indent="-228600" eaLnBrk="0" hangingPunct="0">
              <a:defRPr kumimoji="1" sz="2400">
                <a:solidFill>
                  <a:schemeClr val="tx1"/>
                </a:solidFill>
                <a:latin typeface="Times New Roman" charset="0"/>
                <a:ea typeface="新細明體" charset="0"/>
                <a:cs typeface="新細明體" charset="0"/>
              </a:defRPr>
            </a:lvl5pPr>
            <a:lvl6pPr marL="2514600" indent="-228600" eaLnBrk="0" fontAlgn="base" hangingPunct="0">
              <a:spcBef>
                <a:spcPct val="0"/>
              </a:spcBef>
              <a:spcAft>
                <a:spcPct val="0"/>
              </a:spcAft>
              <a:defRPr kumimoji="1" sz="2400">
                <a:solidFill>
                  <a:schemeClr val="tx1"/>
                </a:solidFill>
                <a:latin typeface="Times New Roman" charset="0"/>
                <a:ea typeface="新細明體" charset="0"/>
                <a:cs typeface="新細明體" charset="0"/>
              </a:defRPr>
            </a:lvl6pPr>
            <a:lvl7pPr marL="2971800" indent="-228600" eaLnBrk="0" fontAlgn="base" hangingPunct="0">
              <a:spcBef>
                <a:spcPct val="0"/>
              </a:spcBef>
              <a:spcAft>
                <a:spcPct val="0"/>
              </a:spcAft>
              <a:defRPr kumimoji="1" sz="2400">
                <a:solidFill>
                  <a:schemeClr val="tx1"/>
                </a:solidFill>
                <a:latin typeface="Times New Roman" charset="0"/>
                <a:ea typeface="新細明體" charset="0"/>
                <a:cs typeface="新細明體" charset="0"/>
              </a:defRPr>
            </a:lvl7pPr>
            <a:lvl8pPr marL="3429000" indent="-228600" eaLnBrk="0" fontAlgn="base" hangingPunct="0">
              <a:spcBef>
                <a:spcPct val="0"/>
              </a:spcBef>
              <a:spcAft>
                <a:spcPct val="0"/>
              </a:spcAft>
              <a:defRPr kumimoji="1" sz="2400">
                <a:solidFill>
                  <a:schemeClr val="tx1"/>
                </a:solidFill>
                <a:latin typeface="Times New Roman" charset="0"/>
                <a:ea typeface="新細明體" charset="0"/>
                <a:cs typeface="新細明體" charset="0"/>
              </a:defRPr>
            </a:lvl8pPr>
            <a:lvl9pPr marL="3886200" indent="-228600" eaLnBrk="0" fontAlgn="base" hangingPunct="0">
              <a:spcBef>
                <a:spcPct val="0"/>
              </a:spcBef>
              <a:spcAft>
                <a:spcPct val="0"/>
              </a:spcAft>
              <a:defRPr kumimoji="1" sz="2400">
                <a:solidFill>
                  <a:schemeClr val="tx1"/>
                </a:solidFill>
                <a:latin typeface="Times New Roman" charset="0"/>
                <a:ea typeface="新細明體" charset="0"/>
                <a:cs typeface="新細明體" charset="0"/>
              </a:defRPr>
            </a:lvl9pPr>
          </a:lstStyle>
          <a:p>
            <a:pPr eaLnBrk="1" hangingPunct="1"/>
            <a:fld id="{D02B0BE1-0580-8145-B905-97A2B1DDF7B3}" type="slidenum">
              <a:rPr lang="en-US" altLang="zh-TW" sz="1200">
                <a:latin typeface="Arial" charset="0"/>
              </a:rPr>
              <a:pPr eaLnBrk="1" hangingPunct="1"/>
              <a:t>34</a:t>
            </a:fld>
            <a:endParaRPr lang="en-US" altLang="zh-TW" sz="1200">
              <a:latin typeface="Arial" charset="0"/>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zh-TW">
              <a:ea typeface="新細明體"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投影片圖像版面配置區 1"/>
          <p:cNvSpPr>
            <a:spLocks noGrp="1" noRot="1" noChangeAspect="1" noTextEdit="1"/>
          </p:cNvSpPr>
          <p:nvPr>
            <p:ph type="sldImg"/>
          </p:nvPr>
        </p:nvSpPr>
        <p:spPr>
          <a:ln/>
        </p:spPr>
      </p:sp>
      <p:sp>
        <p:nvSpPr>
          <p:cNvPr id="12291"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zh-TW" altLang="en-US">
              <a:ea typeface="新細明體" charset="0"/>
            </a:endParaRPr>
          </a:p>
        </p:txBody>
      </p:sp>
      <p:sp>
        <p:nvSpPr>
          <p:cNvPr id="12292"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charset="0"/>
                <a:ea typeface="新細明體" charset="0"/>
                <a:cs typeface="新細明體" charset="0"/>
              </a:defRPr>
            </a:lvl1pPr>
            <a:lvl2pPr marL="742950" indent="-285750" eaLnBrk="0" hangingPunct="0">
              <a:defRPr kumimoji="1" sz="2400">
                <a:solidFill>
                  <a:schemeClr val="tx1"/>
                </a:solidFill>
                <a:latin typeface="Times New Roman" charset="0"/>
                <a:ea typeface="新細明體" charset="0"/>
                <a:cs typeface="新細明體" charset="0"/>
              </a:defRPr>
            </a:lvl2pPr>
            <a:lvl3pPr marL="1143000" indent="-228600" eaLnBrk="0" hangingPunct="0">
              <a:defRPr kumimoji="1" sz="2400">
                <a:solidFill>
                  <a:schemeClr val="tx1"/>
                </a:solidFill>
                <a:latin typeface="Times New Roman" charset="0"/>
                <a:ea typeface="新細明體" charset="0"/>
                <a:cs typeface="新細明體" charset="0"/>
              </a:defRPr>
            </a:lvl3pPr>
            <a:lvl4pPr marL="1600200" indent="-228600" eaLnBrk="0" hangingPunct="0">
              <a:defRPr kumimoji="1" sz="2400">
                <a:solidFill>
                  <a:schemeClr val="tx1"/>
                </a:solidFill>
                <a:latin typeface="Times New Roman" charset="0"/>
                <a:ea typeface="新細明體" charset="0"/>
                <a:cs typeface="新細明體" charset="0"/>
              </a:defRPr>
            </a:lvl4pPr>
            <a:lvl5pPr marL="2057400" indent="-228600" eaLnBrk="0" hangingPunct="0">
              <a:defRPr kumimoji="1" sz="2400">
                <a:solidFill>
                  <a:schemeClr val="tx1"/>
                </a:solidFill>
                <a:latin typeface="Times New Roman" charset="0"/>
                <a:ea typeface="新細明體" charset="0"/>
                <a:cs typeface="新細明體" charset="0"/>
              </a:defRPr>
            </a:lvl5pPr>
            <a:lvl6pPr marL="2514600" indent="-228600" eaLnBrk="0" fontAlgn="base" hangingPunct="0">
              <a:spcBef>
                <a:spcPct val="0"/>
              </a:spcBef>
              <a:spcAft>
                <a:spcPct val="0"/>
              </a:spcAft>
              <a:defRPr kumimoji="1" sz="2400">
                <a:solidFill>
                  <a:schemeClr val="tx1"/>
                </a:solidFill>
                <a:latin typeface="Times New Roman" charset="0"/>
                <a:ea typeface="新細明體" charset="0"/>
                <a:cs typeface="新細明體" charset="0"/>
              </a:defRPr>
            </a:lvl6pPr>
            <a:lvl7pPr marL="2971800" indent="-228600" eaLnBrk="0" fontAlgn="base" hangingPunct="0">
              <a:spcBef>
                <a:spcPct val="0"/>
              </a:spcBef>
              <a:spcAft>
                <a:spcPct val="0"/>
              </a:spcAft>
              <a:defRPr kumimoji="1" sz="2400">
                <a:solidFill>
                  <a:schemeClr val="tx1"/>
                </a:solidFill>
                <a:latin typeface="Times New Roman" charset="0"/>
                <a:ea typeface="新細明體" charset="0"/>
                <a:cs typeface="新細明體" charset="0"/>
              </a:defRPr>
            </a:lvl7pPr>
            <a:lvl8pPr marL="3429000" indent="-228600" eaLnBrk="0" fontAlgn="base" hangingPunct="0">
              <a:spcBef>
                <a:spcPct val="0"/>
              </a:spcBef>
              <a:spcAft>
                <a:spcPct val="0"/>
              </a:spcAft>
              <a:defRPr kumimoji="1" sz="2400">
                <a:solidFill>
                  <a:schemeClr val="tx1"/>
                </a:solidFill>
                <a:latin typeface="Times New Roman" charset="0"/>
                <a:ea typeface="新細明體" charset="0"/>
                <a:cs typeface="新細明體" charset="0"/>
              </a:defRPr>
            </a:lvl8pPr>
            <a:lvl9pPr marL="3886200" indent="-228600" eaLnBrk="0" fontAlgn="base" hangingPunct="0">
              <a:spcBef>
                <a:spcPct val="0"/>
              </a:spcBef>
              <a:spcAft>
                <a:spcPct val="0"/>
              </a:spcAft>
              <a:defRPr kumimoji="1" sz="2400">
                <a:solidFill>
                  <a:schemeClr val="tx1"/>
                </a:solidFill>
                <a:latin typeface="Times New Roman" charset="0"/>
                <a:ea typeface="新細明體" charset="0"/>
                <a:cs typeface="新細明體" charset="0"/>
              </a:defRPr>
            </a:lvl9pPr>
          </a:lstStyle>
          <a:p>
            <a:pPr eaLnBrk="1" hangingPunct="1"/>
            <a:fld id="{EC030C98-DCBD-0543-AF6B-CDABE44C7843}" type="slidenum">
              <a:rPr lang="en-US" altLang="zh-TW" sz="1200">
                <a:latin typeface="Arial" charset="0"/>
              </a:rPr>
              <a:pPr eaLnBrk="1" hangingPunct="1"/>
              <a:t>35</a:t>
            </a:fld>
            <a:endParaRPr lang="en-US" altLang="zh-TW" sz="120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投影片圖像版面配置區 1"/>
          <p:cNvSpPr>
            <a:spLocks noGrp="1" noRot="1" noChangeAspect="1" noTextEdit="1"/>
          </p:cNvSpPr>
          <p:nvPr>
            <p:ph type="sldImg"/>
          </p:nvPr>
        </p:nvSpPr>
        <p:spPr>
          <a:ln/>
        </p:spPr>
      </p:sp>
      <p:sp>
        <p:nvSpPr>
          <p:cNvPr id="13315"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zh-TW" altLang="en-US">
              <a:ea typeface="新細明體" charset="0"/>
            </a:endParaRPr>
          </a:p>
        </p:txBody>
      </p:sp>
      <p:sp>
        <p:nvSpPr>
          <p:cNvPr id="13316"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charset="0"/>
                <a:ea typeface="新細明體" charset="0"/>
                <a:cs typeface="新細明體" charset="0"/>
              </a:defRPr>
            </a:lvl1pPr>
            <a:lvl2pPr marL="742950" indent="-285750" eaLnBrk="0" hangingPunct="0">
              <a:defRPr kumimoji="1" sz="2400">
                <a:solidFill>
                  <a:schemeClr val="tx1"/>
                </a:solidFill>
                <a:latin typeface="Times New Roman" charset="0"/>
                <a:ea typeface="新細明體" charset="0"/>
                <a:cs typeface="新細明體" charset="0"/>
              </a:defRPr>
            </a:lvl2pPr>
            <a:lvl3pPr marL="1143000" indent="-228600" eaLnBrk="0" hangingPunct="0">
              <a:defRPr kumimoji="1" sz="2400">
                <a:solidFill>
                  <a:schemeClr val="tx1"/>
                </a:solidFill>
                <a:latin typeface="Times New Roman" charset="0"/>
                <a:ea typeface="新細明體" charset="0"/>
                <a:cs typeface="新細明體" charset="0"/>
              </a:defRPr>
            </a:lvl3pPr>
            <a:lvl4pPr marL="1600200" indent="-228600" eaLnBrk="0" hangingPunct="0">
              <a:defRPr kumimoji="1" sz="2400">
                <a:solidFill>
                  <a:schemeClr val="tx1"/>
                </a:solidFill>
                <a:latin typeface="Times New Roman" charset="0"/>
                <a:ea typeface="新細明體" charset="0"/>
                <a:cs typeface="新細明體" charset="0"/>
              </a:defRPr>
            </a:lvl4pPr>
            <a:lvl5pPr marL="2057400" indent="-228600" eaLnBrk="0" hangingPunct="0">
              <a:defRPr kumimoji="1" sz="2400">
                <a:solidFill>
                  <a:schemeClr val="tx1"/>
                </a:solidFill>
                <a:latin typeface="Times New Roman" charset="0"/>
                <a:ea typeface="新細明體" charset="0"/>
                <a:cs typeface="新細明體" charset="0"/>
              </a:defRPr>
            </a:lvl5pPr>
            <a:lvl6pPr marL="2514600" indent="-228600" eaLnBrk="0" fontAlgn="base" hangingPunct="0">
              <a:spcBef>
                <a:spcPct val="0"/>
              </a:spcBef>
              <a:spcAft>
                <a:spcPct val="0"/>
              </a:spcAft>
              <a:defRPr kumimoji="1" sz="2400">
                <a:solidFill>
                  <a:schemeClr val="tx1"/>
                </a:solidFill>
                <a:latin typeface="Times New Roman" charset="0"/>
                <a:ea typeface="新細明體" charset="0"/>
                <a:cs typeface="新細明體" charset="0"/>
              </a:defRPr>
            </a:lvl6pPr>
            <a:lvl7pPr marL="2971800" indent="-228600" eaLnBrk="0" fontAlgn="base" hangingPunct="0">
              <a:spcBef>
                <a:spcPct val="0"/>
              </a:spcBef>
              <a:spcAft>
                <a:spcPct val="0"/>
              </a:spcAft>
              <a:defRPr kumimoji="1" sz="2400">
                <a:solidFill>
                  <a:schemeClr val="tx1"/>
                </a:solidFill>
                <a:latin typeface="Times New Roman" charset="0"/>
                <a:ea typeface="新細明體" charset="0"/>
                <a:cs typeface="新細明體" charset="0"/>
              </a:defRPr>
            </a:lvl7pPr>
            <a:lvl8pPr marL="3429000" indent="-228600" eaLnBrk="0" fontAlgn="base" hangingPunct="0">
              <a:spcBef>
                <a:spcPct val="0"/>
              </a:spcBef>
              <a:spcAft>
                <a:spcPct val="0"/>
              </a:spcAft>
              <a:defRPr kumimoji="1" sz="2400">
                <a:solidFill>
                  <a:schemeClr val="tx1"/>
                </a:solidFill>
                <a:latin typeface="Times New Roman" charset="0"/>
                <a:ea typeface="新細明體" charset="0"/>
                <a:cs typeface="新細明體" charset="0"/>
              </a:defRPr>
            </a:lvl8pPr>
            <a:lvl9pPr marL="3886200" indent="-228600" eaLnBrk="0" fontAlgn="base" hangingPunct="0">
              <a:spcBef>
                <a:spcPct val="0"/>
              </a:spcBef>
              <a:spcAft>
                <a:spcPct val="0"/>
              </a:spcAft>
              <a:defRPr kumimoji="1" sz="2400">
                <a:solidFill>
                  <a:schemeClr val="tx1"/>
                </a:solidFill>
                <a:latin typeface="Times New Roman" charset="0"/>
                <a:ea typeface="新細明體" charset="0"/>
                <a:cs typeface="新細明體" charset="0"/>
              </a:defRPr>
            </a:lvl9pPr>
          </a:lstStyle>
          <a:p>
            <a:pPr eaLnBrk="1" hangingPunct="1"/>
            <a:fld id="{0958FD2E-1D32-A249-9091-3313C32A3D81}" type="slidenum">
              <a:rPr lang="en-US" altLang="zh-TW" sz="1200">
                <a:latin typeface="Arial" charset="0"/>
              </a:rPr>
              <a:pPr eaLnBrk="1" hangingPunct="1"/>
              <a:t>36</a:t>
            </a:fld>
            <a:endParaRPr lang="en-US" altLang="zh-TW" sz="120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投影片圖像版面配置區 1"/>
          <p:cNvSpPr>
            <a:spLocks noGrp="1" noRot="1" noChangeAspect="1" noTextEdit="1"/>
          </p:cNvSpPr>
          <p:nvPr>
            <p:ph type="sldImg"/>
          </p:nvPr>
        </p:nvSpPr>
        <p:spPr>
          <a:ln/>
        </p:spPr>
      </p:sp>
      <p:sp>
        <p:nvSpPr>
          <p:cNvPr id="14339"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zh-TW" altLang="en-US">
              <a:ea typeface="新細明體" charset="0"/>
            </a:endParaRPr>
          </a:p>
        </p:txBody>
      </p:sp>
      <p:sp>
        <p:nvSpPr>
          <p:cNvPr id="14340"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charset="0"/>
                <a:ea typeface="新細明體" charset="0"/>
                <a:cs typeface="新細明體" charset="0"/>
              </a:defRPr>
            </a:lvl1pPr>
            <a:lvl2pPr marL="742950" indent="-285750" eaLnBrk="0" hangingPunct="0">
              <a:defRPr kumimoji="1" sz="2400">
                <a:solidFill>
                  <a:schemeClr val="tx1"/>
                </a:solidFill>
                <a:latin typeface="Times New Roman" charset="0"/>
                <a:ea typeface="新細明體" charset="0"/>
                <a:cs typeface="新細明體" charset="0"/>
              </a:defRPr>
            </a:lvl2pPr>
            <a:lvl3pPr marL="1143000" indent="-228600" eaLnBrk="0" hangingPunct="0">
              <a:defRPr kumimoji="1" sz="2400">
                <a:solidFill>
                  <a:schemeClr val="tx1"/>
                </a:solidFill>
                <a:latin typeface="Times New Roman" charset="0"/>
                <a:ea typeface="新細明體" charset="0"/>
                <a:cs typeface="新細明體" charset="0"/>
              </a:defRPr>
            </a:lvl3pPr>
            <a:lvl4pPr marL="1600200" indent="-228600" eaLnBrk="0" hangingPunct="0">
              <a:defRPr kumimoji="1" sz="2400">
                <a:solidFill>
                  <a:schemeClr val="tx1"/>
                </a:solidFill>
                <a:latin typeface="Times New Roman" charset="0"/>
                <a:ea typeface="新細明體" charset="0"/>
                <a:cs typeface="新細明體" charset="0"/>
              </a:defRPr>
            </a:lvl4pPr>
            <a:lvl5pPr marL="2057400" indent="-228600" eaLnBrk="0" hangingPunct="0">
              <a:defRPr kumimoji="1" sz="2400">
                <a:solidFill>
                  <a:schemeClr val="tx1"/>
                </a:solidFill>
                <a:latin typeface="Times New Roman" charset="0"/>
                <a:ea typeface="新細明體" charset="0"/>
                <a:cs typeface="新細明體" charset="0"/>
              </a:defRPr>
            </a:lvl5pPr>
            <a:lvl6pPr marL="2514600" indent="-228600" eaLnBrk="0" fontAlgn="base" hangingPunct="0">
              <a:spcBef>
                <a:spcPct val="0"/>
              </a:spcBef>
              <a:spcAft>
                <a:spcPct val="0"/>
              </a:spcAft>
              <a:defRPr kumimoji="1" sz="2400">
                <a:solidFill>
                  <a:schemeClr val="tx1"/>
                </a:solidFill>
                <a:latin typeface="Times New Roman" charset="0"/>
                <a:ea typeface="新細明體" charset="0"/>
                <a:cs typeface="新細明體" charset="0"/>
              </a:defRPr>
            </a:lvl6pPr>
            <a:lvl7pPr marL="2971800" indent="-228600" eaLnBrk="0" fontAlgn="base" hangingPunct="0">
              <a:spcBef>
                <a:spcPct val="0"/>
              </a:spcBef>
              <a:spcAft>
                <a:spcPct val="0"/>
              </a:spcAft>
              <a:defRPr kumimoji="1" sz="2400">
                <a:solidFill>
                  <a:schemeClr val="tx1"/>
                </a:solidFill>
                <a:latin typeface="Times New Roman" charset="0"/>
                <a:ea typeface="新細明體" charset="0"/>
                <a:cs typeface="新細明體" charset="0"/>
              </a:defRPr>
            </a:lvl7pPr>
            <a:lvl8pPr marL="3429000" indent="-228600" eaLnBrk="0" fontAlgn="base" hangingPunct="0">
              <a:spcBef>
                <a:spcPct val="0"/>
              </a:spcBef>
              <a:spcAft>
                <a:spcPct val="0"/>
              </a:spcAft>
              <a:defRPr kumimoji="1" sz="2400">
                <a:solidFill>
                  <a:schemeClr val="tx1"/>
                </a:solidFill>
                <a:latin typeface="Times New Roman" charset="0"/>
                <a:ea typeface="新細明體" charset="0"/>
                <a:cs typeface="新細明體" charset="0"/>
              </a:defRPr>
            </a:lvl8pPr>
            <a:lvl9pPr marL="3886200" indent="-228600" eaLnBrk="0" fontAlgn="base" hangingPunct="0">
              <a:spcBef>
                <a:spcPct val="0"/>
              </a:spcBef>
              <a:spcAft>
                <a:spcPct val="0"/>
              </a:spcAft>
              <a:defRPr kumimoji="1" sz="2400">
                <a:solidFill>
                  <a:schemeClr val="tx1"/>
                </a:solidFill>
                <a:latin typeface="Times New Roman" charset="0"/>
                <a:ea typeface="新細明體" charset="0"/>
                <a:cs typeface="新細明體" charset="0"/>
              </a:defRPr>
            </a:lvl9pPr>
          </a:lstStyle>
          <a:p>
            <a:pPr eaLnBrk="1" hangingPunct="1"/>
            <a:fld id="{019DA28B-EF79-6045-AAF1-480C7C6D7870}" type="slidenum">
              <a:rPr lang="en-US" altLang="zh-TW" sz="1200">
                <a:latin typeface="Arial" charset="0"/>
              </a:rPr>
              <a:pPr eaLnBrk="1" hangingPunct="1"/>
              <a:t>37</a:t>
            </a:fld>
            <a:endParaRPr lang="en-US" altLang="zh-TW" sz="120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zh-HK">
              <a:latin typeface="新細明體" charset="0"/>
              <a:ea typeface="新細明體" charset="0"/>
              <a:cs typeface="新細明體" charset="0"/>
            </a:endParaRPr>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Book Antiqua" charset="0"/>
                <a:ea typeface="ＭＳ Ｐゴシック" charset="0"/>
              </a:defRPr>
            </a:lvl1pPr>
            <a:lvl2pPr marL="742950" indent="-285750">
              <a:defRPr>
                <a:solidFill>
                  <a:schemeClr val="tx1"/>
                </a:solidFill>
                <a:latin typeface="Book Antiqua" charset="0"/>
                <a:ea typeface="ＭＳ Ｐゴシック" charset="0"/>
              </a:defRPr>
            </a:lvl2pPr>
            <a:lvl3pPr marL="1143000" indent="-228600">
              <a:defRPr>
                <a:solidFill>
                  <a:schemeClr val="tx1"/>
                </a:solidFill>
                <a:latin typeface="Book Antiqua" charset="0"/>
                <a:ea typeface="ＭＳ Ｐゴシック" charset="0"/>
              </a:defRPr>
            </a:lvl3pPr>
            <a:lvl4pPr marL="1600200" indent="-228600">
              <a:defRPr>
                <a:solidFill>
                  <a:schemeClr val="tx1"/>
                </a:solidFill>
                <a:latin typeface="Book Antiqua" charset="0"/>
                <a:ea typeface="ＭＳ Ｐゴシック" charset="0"/>
              </a:defRPr>
            </a:lvl4pPr>
            <a:lvl5pPr marL="2057400" indent="-228600">
              <a:defRPr>
                <a:solidFill>
                  <a:schemeClr val="tx1"/>
                </a:solidFill>
                <a:latin typeface="Book Antiqua" charset="0"/>
                <a:ea typeface="ＭＳ Ｐゴシック" charset="0"/>
              </a:defRPr>
            </a:lvl5pPr>
            <a:lvl6pPr marL="2514600" indent="-228600" fontAlgn="base">
              <a:spcBef>
                <a:spcPct val="0"/>
              </a:spcBef>
              <a:spcAft>
                <a:spcPct val="0"/>
              </a:spcAft>
              <a:defRPr>
                <a:solidFill>
                  <a:schemeClr val="tx1"/>
                </a:solidFill>
                <a:latin typeface="Book Antiqua" charset="0"/>
                <a:ea typeface="ＭＳ Ｐゴシック" charset="0"/>
              </a:defRPr>
            </a:lvl6pPr>
            <a:lvl7pPr marL="2971800" indent="-228600" fontAlgn="base">
              <a:spcBef>
                <a:spcPct val="0"/>
              </a:spcBef>
              <a:spcAft>
                <a:spcPct val="0"/>
              </a:spcAft>
              <a:defRPr>
                <a:solidFill>
                  <a:schemeClr val="tx1"/>
                </a:solidFill>
                <a:latin typeface="Book Antiqua" charset="0"/>
                <a:ea typeface="ＭＳ Ｐゴシック" charset="0"/>
              </a:defRPr>
            </a:lvl7pPr>
            <a:lvl8pPr marL="3429000" indent="-228600" fontAlgn="base">
              <a:spcBef>
                <a:spcPct val="0"/>
              </a:spcBef>
              <a:spcAft>
                <a:spcPct val="0"/>
              </a:spcAft>
              <a:defRPr>
                <a:solidFill>
                  <a:schemeClr val="tx1"/>
                </a:solidFill>
                <a:latin typeface="Book Antiqua" charset="0"/>
                <a:ea typeface="ＭＳ Ｐゴシック" charset="0"/>
              </a:defRPr>
            </a:lvl8pPr>
            <a:lvl9pPr marL="3886200" indent="-228600" fontAlgn="base">
              <a:spcBef>
                <a:spcPct val="0"/>
              </a:spcBef>
              <a:spcAft>
                <a:spcPct val="0"/>
              </a:spcAft>
              <a:defRPr>
                <a:solidFill>
                  <a:schemeClr val="tx1"/>
                </a:solidFill>
                <a:latin typeface="Book Antiqua" charset="0"/>
                <a:ea typeface="ＭＳ Ｐゴシック" charset="0"/>
              </a:defRPr>
            </a:lvl9pPr>
          </a:lstStyle>
          <a:p>
            <a:fld id="{44D69866-F87D-274E-83CB-21F899D02985}" type="slidenum">
              <a:rPr lang="en-US" altLang="zh-TW">
                <a:latin typeface="Calibri" charset="0"/>
              </a:rPr>
              <a:pPr/>
              <a:t>66</a:t>
            </a:fld>
            <a:endParaRPr lang="en-US" altLang="zh-TW">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zh-HK">
              <a:latin typeface="新細明體" charset="0"/>
              <a:ea typeface="新細明體" charset="0"/>
              <a:cs typeface="新細明體" charset="0"/>
            </a:endParaRPr>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Book Antiqua" charset="0"/>
                <a:ea typeface="ＭＳ Ｐゴシック" charset="0"/>
              </a:defRPr>
            </a:lvl1pPr>
            <a:lvl2pPr marL="742950" indent="-285750">
              <a:defRPr>
                <a:solidFill>
                  <a:schemeClr val="tx1"/>
                </a:solidFill>
                <a:latin typeface="Book Antiqua" charset="0"/>
                <a:ea typeface="ＭＳ Ｐゴシック" charset="0"/>
              </a:defRPr>
            </a:lvl2pPr>
            <a:lvl3pPr marL="1143000" indent="-228600">
              <a:defRPr>
                <a:solidFill>
                  <a:schemeClr val="tx1"/>
                </a:solidFill>
                <a:latin typeface="Book Antiqua" charset="0"/>
                <a:ea typeface="ＭＳ Ｐゴシック" charset="0"/>
              </a:defRPr>
            </a:lvl3pPr>
            <a:lvl4pPr marL="1600200" indent="-228600">
              <a:defRPr>
                <a:solidFill>
                  <a:schemeClr val="tx1"/>
                </a:solidFill>
                <a:latin typeface="Book Antiqua" charset="0"/>
                <a:ea typeface="ＭＳ Ｐゴシック" charset="0"/>
              </a:defRPr>
            </a:lvl4pPr>
            <a:lvl5pPr marL="2057400" indent="-228600">
              <a:defRPr>
                <a:solidFill>
                  <a:schemeClr val="tx1"/>
                </a:solidFill>
                <a:latin typeface="Book Antiqua" charset="0"/>
                <a:ea typeface="ＭＳ Ｐゴシック" charset="0"/>
              </a:defRPr>
            </a:lvl5pPr>
            <a:lvl6pPr marL="2514600" indent="-228600" fontAlgn="base">
              <a:spcBef>
                <a:spcPct val="0"/>
              </a:spcBef>
              <a:spcAft>
                <a:spcPct val="0"/>
              </a:spcAft>
              <a:defRPr>
                <a:solidFill>
                  <a:schemeClr val="tx1"/>
                </a:solidFill>
                <a:latin typeface="Book Antiqua" charset="0"/>
                <a:ea typeface="ＭＳ Ｐゴシック" charset="0"/>
              </a:defRPr>
            </a:lvl6pPr>
            <a:lvl7pPr marL="2971800" indent="-228600" fontAlgn="base">
              <a:spcBef>
                <a:spcPct val="0"/>
              </a:spcBef>
              <a:spcAft>
                <a:spcPct val="0"/>
              </a:spcAft>
              <a:defRPr>
                <a:solidFill>
                  <a:schemeClr val="tx1"/>
                </a:solidFill>
                <a:latin typeface="Book Antiqua" charset="0"/>
                <a:ea typeface="ＭＳ Ｐゴシック" charset="0"/>
              </a:defRPr>
            </a:lvl7pPr>
            <a:lvl8pPr marL="3429000" indent="-228600" fontAlgn="base">
              <a:spcBef>
                <a:spcPct val="0"/>
              </a:spcBef>
              <a:spcAft>
                <a:spcPct val="0"/>
              </a:spcAft>
              <a:defRPr>
                <a:solidFill>
                  <a:schemeClr val="tx1"/>
                </a:solidFill>
                <a:latin typeface="Book Antiqua" charset="0"/>
                <a:ea typeface="ＭＳ Ｐゴシック" charset="0"/>
              </a:defRPr>
            </a:lvl8pPr>
            <a:lvl9pPr marL="3886200" indent="-228600" fontAlgn="base">
              <a:spcBef>
                <a:spcPct val="0"/>
              </a:spcBef>
              <a:spcAft>
                <a:spcPct val="0"/>
              </a:spcAft>
              <a:defRPr>
                <a:solidFill>
                  <a:schemeClr val="tx1"/>
                </a:solidFill>
                <a:latin typeface="Book Antiqua" charset="0"/>
                <a:ea typeface="ＭＳ Ｐゴシック" charset="0"/>
              </a:defRPr>
            </a:lvl9pPr>
          </a:lstStyle>
          <a:p>
            <a:fld id="{156279D9-94B4-B34E-BEFC-1F6EE8E9D628}" type="slidenum">
              <a:rPr lang="en-US" altLang="zh-TW">
                <a:latin typeface="Calibri" charset="0"/>
              </a:rPr>
              <a:pPr/>
              <a:t>67</a:t>
            </a:fld>
            <a:endParaRPr lang="en-US" altLang="zh-TW">
              <a:latin typeface="Calibri"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A17953-351E-0946-860C-D8E7E88B8BE0}" type="slidenum">
              <a:rPr lang="en-US" smtClean="0"/>
              <a:t>85</a:t>
            </a:fld>
            <a:endParaRPr lang="en-US"/>
          </a:p>
        </p:txBody>
      </p:sp>
    </p:spTree>
    <p:extLst>
      <p:ext uri="{BB962C8B-B14F-4D97-AF65-F5344CB8AC3E}">
        <p14:creationId xmlns:p14="http://schemas.microsoft.com/office/powerpoint/2010/main" val="31316956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Ref idx="1001">
        <a:schemeClr val="bg2"/>
      </p:bgRef>
    </p:bg>
    <p:spTree>
      <p:nvGrpSpPr>
        <p:cNvPr id="1" name=""/>
        <p:cNvGrpSpPr/>
        <p:nvPr/>
      </p:nvGrpSpPr>
      <p:grpSpPr>
        <a:xfrm>
          <a:off x="0" y="0"/>
          <a:ext cx="0" cy="0"/>
          <a:chOff x="0" y="0"/>
          <a:chExt cx="0" cy="0"/>
        </a:xfrm>
      </p:grpSpPr>
      <p:sp>
        <p:nvSpPr>
          <p:cNvPr id="15" name="矩形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矩形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矩形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矩形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矩形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副標題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TW" altLang="en-US" smtClean="0"/>
              <a:t>按一下以編輯母片副標題樣式</a:t>
            </a:r>
            <a:endParaRPr kumimoji="0" lang="en-US"/>
          </a:p>
        </p:txBody>
      </p:sp>
      <p:sp>
        <p:nvSpPr>
          <p:cNvPr id="28" name="日期版面配置區 27"/>
          <p:cNvSpPr>
            <a:spLocks noGrp="1"/>
          </p:cNvSpPr>
          <p:nvPr>
            <p:ph type="dt" sz="half" idx="10"/>
          </p:nvPr>
        </p:nvSpPr>
        <p:spPr/>
        <p:txBody>
          <a:bodyPr/>
          <a:lstStyle/>
          <a:p>
            <a:fld id="{2A6C1DA1-BECF-4858-9508-482E5168E784}" type="datetimeFigureOut">
              <a:rPr lang="zh-TW" altLang="en-US" smtClean="0"/>
              <a:t>2011/3/13</a:t>
            </a:fld>
            <a:endParaRPr lang="zh-TW" altLang="en-US"/>
          </a:p>
        </p:txBody>
      </p:sp>
      <p:sp>
        <p:nvSpPr>
          <p:cNvPr id="17" name="頁尾版面配置區 16"/>
          <p:cNvSpPr>
            <a:spLocks noGrp="1"/>
          </p:cNvSpPr>
          <p:nvPr>
            <p:ph type="ftr" sz="quarter" idx="11"/>
          </p:nvPr>
        </p:nvSpPr>
        <p:spPr/>
        <p:txBody>
          <a:bodyPr/>
          <a:lstStyle/>
          <a:p>
            <a:endParaRPr lang="zh-TW" altLang="en-US"/>
          </a:p>
        </p:txBody>
      </p:sp>
      <p:sp>
        <p:nvSpPr>
          <p:cNvPr id="7" name="直線接點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矩形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橢圓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橢圓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投影片編號版面配置區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39604B65-E139-4541-8A1E-804311C245E1}" type="slidenum">
              <a:rPr lang="zh-TW" altLang="en-US" smtClean="0"/>
              <a:t>‹#›</a:t>
            </a:fld>
            <a:endParaRPr lang="zh-TW" altLang="en-US"/>
          </a:p>
        </p:txBody>
      </p:sp>
      <p:sp>
        <p:nvSpPr>
          <p:cNvPr id="8" name="標題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zh-TW" altLang="en-US" smtClean="0"/>
              <a:t>按一下以編輯母片標題樣式</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bg>
      <p:bgRef idx="1001">
        <a:schemeClr val="bg2"/>
      </p:bgRef>
    </p:bg>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2A6C1DA1-BECF-4858-9508-482E5168E784}" type="datetimeFigureOut">
              <a:rPr lang="zh-TW" altLang="en-US" smtClean="0"/>
              <a:t>2011/3/13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39604B65-E139-4541-8A1E-804311C245E1}" type="slidenum">
              <a:rPr lang="zh-TW" altLang="en-US" smtClean="0"/>
              <a:t>‹#›</a:t>
            </a:fld>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bg>
      <p:bgRef idx="1001">
        <a:schemeClr val="bg2"/>
      </p:bgRef>
    </p:bg>
    <p:spTree>
      <p:nvGrpSpPr>
        <p:cNvPr id="1" name=""/>
        <p:cNvGrpSpPr/>
        <p:nvPr/>
      </p:nvGrpSpPr>
      <p:grpSpPr>
        <a:xfrm>
          <a:off x="0" y="0"/>
          <a:ext cx="0" cy="0"/>
          <a:chOff x="0" y="0"/>
          <a:chExt cx="0" cy="0"/>
        </a:xfrm>
      </p:grpSpPr>
      <p:sp>
        <p:nvSpPr>
          <p:cNvPr id="7" name="矩形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矩形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矩形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矩形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矩形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矩形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直線接點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橢圓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橢圓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投影片編號版面配置區 5"/>
          <p:cNvSpPr>
            <a:spLocks noGrp="1"/>
          </p:cNvSpPr>
          <p:nvPr>
            <p:ph type="sldNum" sz="quarter" idx="12"/>
          </p:nvPr>
        </p:nvSpPr>
        <p:spPr>
          <a:xfrm>
            <a:off x="6915912" y="3009901"/>
            <a:ext cx="457200" cy="441325"/>
          </a:xfrm>
        </p:spPr>
        <p:txBody>
          <a:bodyPr/>
          <a:lstStyle/>
          <a:p>
            <a:fld id="{39604B65-E139-4541-8A1E-804311C245E1}" type="slidenum">
              <a:rPr lang="zh-TW" altLang="en-US" smtClean="0"/>
              <a:t>‹#›</a:t>
            </a:fld>
            <a:endParaRPr lang="zh-TW" altLang="en-US"/>
          </a:p>
        </p:txBody>
      </p:sp>
      <p:sp>
        <p:nvSpPr>
          <p:cNvPr id="3" name="直排文字版面配置區 2"/>
          <p:cNvSpPr>
            <a:spLocks noGrp="1"/>
          </p:cNvSpPr>
          <p:nvPr>
            <p:ph type="body" orient="vert" idx="1"/>
          </p:nvPr>
        </p:nvSpPr>
        <p:spPr>
          <a:xfrm>
            <a:off x="304800" y="304800"/>
            <a:ext cx="6553200" cy="5821366"/>
          </a:xfrm>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2A6C1DA1-BECF-4858-9508-482E5168E784}" type="datetimeFigureOut">
              <a:rPr lang="zh-TW" altLang="en-US" smtClean="0"/>
              <a:t>2011/3/13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2" name="直排標題 1"/>
          <p:cNvSpPr>
            <a:spLocks noGrp="1"/>
          </p:cNvSpPr>
          <p:nvPr>
            <p:ph type="title" orient="vert"/>
          </p:nvPr>
        </p:nvSpPr>
        <p:spPr>
          <a:xfrm>
            <a:off x="7391400" y="304801"/>
            <a:ext cx="1447800" cy="5851525"/>
          </a:xfrm>
        </p:spPr>
        <p:txBody>
          <a:bodyPr vert="eaVert"/>
          <a:lstStyle/>
          <a:p>
            <a:r>
              <a:rPr kumimoji="0" lang="zh-TW" altLang="en-US" smtClean="0"/>
              <a:t>按一下以編輯母片標題樣式</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13D04EF1-CC56-CB42-9A18-CF471B257492}" type="datetimeFigureOut">
              <a:rPr lang="en-US" smtClean="0"/>
              <a:t>2011/3/13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BB990C-FBCC-0842-95FB-0FD8AF5B7AC1}" type="slidenum">
              <a:rPr lang="en-US" smtClean="0"/>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312484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bg>
      <p:bgRef idx="1001">
        <a:schemeClr val="bg2"/>
      </p:bgRef>
    </p:bg>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solidFill>
                  <a:schemeClr val="accent3">
                    <a:shade val="75000"/>
                  </a:schemeClr>
                </a:solidFill>
              </a:defRPr>
            </a:lvl1pPr>
          </a:lstStyle>
          <a:p>
            <a:r>
              <a:rPr kumimoji="0" lang="zh-TW" altLang="en-US" smtClean="0"/>
              <a:t>按一下以編輯母片標題樣式</a:t>
            </a:r>
            <a:endParaRPr kumimoji="0" lang="en-US"/>
          </a:p>
        </p:txBody>
      </p:sp>
      <p:sp>
        <p:nvSpPr>
          <p:cNvPr id="4" name="日期版面配置區 3"/>
          <p:cNvSpPr>
            <a:spLocks noGrp="1"/>
          </p:cNvSpPr>
          <p:nvPr>
            <p:ph type="dt" sz="half" idx="10"/>
          </p:nvPr>
        </p:nvSpPr>
        <p:spPr/>
        <p:txBody>
          <a:bodyPr/>
          <a:lstStyle/>
          <a:p>
            <a:fld id="{2A6C1DA1-BECF-4858-9508-482E5168E784}" type="datetimeFigureOut">
              <a:rPr lang="zh-TW" altLang="en-US" smtClean="0"/>
              <a:t>2011/3/13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a:xfrm>
            <a:off x="4361688" y="1026372"/>
            <a:ext cx="457200" cy="441325"/>
          </a:xfrm>
        </p:spPr>
        <p:txBody>
          <a:bodyPr/>
          <a:lstStyle/>
          <a:p>
            <a:fld id="{39604B65-E139-4541-8A1E-804311C245E1}" type="slidenum">
              <a:rPr lang="zh-TW" altLang="en-US" smtClean="0"/>
              <a:t>‹#›</a:t>
            </a:fld>
            <a:endParaRPr lang="zh-TW" altLang="en-US"/>
          </a:p>
        </p:txBody>
      </p:sp>
      <p:sp>
        <p:nvSpPr>
          <p:cNvPr id="8" name="內容版面配置區 7"/>
          <p:cNvSpPr>
            <a:spLocks noGrp="1"/>
          </p:cNvSpPr>
          <p:nvPr>
            <p:ph sz="quarter" idx="1"/>
          </p:nvPr>
        </p:nvSpPr>
        <p:spPr>
          <a:xfrm>
            <a:off x="301752" y="1527048"/>
            <a:ext cx="8503920" cy="45720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區段標題">
    <p:bg>
      <p:bgRef idx="1001">
        <a:schemeClr val="bg1"/>
      </p:bgRef>
    </p:bg>
    <p:spTree>
      <p:nvGrpSpPr>
        <p:cNvPr id="1" name=""/>
        <p:cNvGrpSpPr/>
        <p:nvPr/>
      </p:nvGrpSpPr>
      <p:grpSpPr>
        <a:xfrm>
          <a:off x="0" y="0"/>
          <a:ext cx="0" cy="0"/>
          <a:chOff x="0" y="0"/>
          <a:chExt cx="0" cy="0"/>
        </a:xfrm>
      </p:grpSpPr>
      <p:sp>
        <p:nvSpPr>
          <p:cNvPr id="17" name="矩形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矩形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矩形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矩形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矩形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矩形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文字版面配置區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TW" altLang="en-US" smtClean="0"/>
              <a:t>按一下以編輯母片文字樣式</a:t>
            </a:r>
          </a:p>
        </p:txBody>
      </p:sp>
      <p:sp>
        <p:nvSpPr>
          <p:cNvPr id="13" name="矩形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矩形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頁尾版面配置區 4"/>
          <p:cNvSpPr>
            <a:spLocks noGrp="1"/>
          </p:cNvSpPr>
          <p:nvPr>
            <p:ph type="ftr" sz="quarter" idx="11"/>
          </p:nvPr>
        </p:nvSpPr>
        <p:spPr/>
        <p:txBody>
          <a:bodyPr/>
          <a:lstStyle/>
          <a:p>
            <a:endParaRPr lang="zh-TW" altLang="en-US"/>
          </a:p>
        </p:txBody>
      </p:sp>
      <p:sp>
        <p:nvSpPr>
          <p:cNvPr id="4" name="日期版面配置區 3"/>
          <p:cNvSpPr>
            <a:spLocks noGrp="1"/>
          </p:cNvSpPr>
          <p:nvPr>
            <p:ph type="dt" sz="half" idx="10"/>
          </p:nvPr>
        </p:nvSpPr>
        <p:spPr/>
        <p:txBody>
          <a:bodyPr/>
          <a:lstStyle/>
          <a:p>
            <a:fld id="{2A6C1DA1-BECF-4858-9508-482E5168E784}" type="datetimeFigureOut">
              <a:rPr lang="zh-TW" altLang="en-US" smtClean="0"/>
              <a:t>2011/3/13</a:t>
            </a:fld>
            <a:endParaRPr lang="zh-TW" altLang="en-US"/>
          </a:p>
        </p:txBody>
      </p:sp>
      <p:sp>
        <p:nvSpPr>
          <p:cNvPr id="8" name="直線接點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橢圓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橢圓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投影片編號版面配置區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39604B65-E139-4541-8A1E-804311C245E1}" type="slidenum">
              <a:rPr lang="zh-TW" altLang="en-US" smtClean="0"/>
              <a:t>‹#›</a:t>
            </a:fld>
            <a:endParaRPr lang="zh-TW" altLang="en-US"/>
          </a:p>
        </p:txBody>
      </p:sp>
      <p:sp>
        <p:nvSpPr>
          <p:cNvPr id="2" name="標題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zh-TW" altLang="en-US" smtClean="0"/>
              <a:t>按一下以編輯母片標題樣式</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bg>
      <p:bgRef idx="1001">
        <a:schemeClr val="bg2"/>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301752" y="228600"/>
            <a:ext cx="8534400" cy="758952"/>
          </a:xfrm>
        </p:spPr>
        <p:txBody>
          <a:bodyPr/>
          <a:lstStyle/>
          <a:p>
            <a:r>
              <a:rPr kumimoji="0" lang="zh-TW" altLang="en-US" smtClean="0"/>
              <a:t>按一下以編輯母片標題樣式</a:t>
            </a:r>
            <a:endParaRPr kumimoji="0" lang="en-US"/>
          </a:p>
        </p:txBody>
      </p:sp>
      <p:sp>
        <p:nvSpPr>
          <p:cNvPr id="5" name="日期版面配置區 4"/>
          <p:cNvSpPr>
            <a:spLocks noGrp="1"/>
          </p:cNvSpPr>
          <p:nvPr>
            <p:ph type="dt" sz="half" idx="10"/>
          </p:nvPr>
        </p:nvSpPr>
        <p:spPr>
          <a:xfrm>
            <a:off x="5791200" y="6409944"/>
            <a:ext cx="3044952" cy="365760"/>
          </a:xfrm>
        </p:spPr>
        <p:txBody>
          <a:bodyPr/>
          <a:lstStyle/>
          <a:p>
            <a:fld id="{2A6C1DA1-BECF-4858-9508-482E5168E784}" type="datetimeFigureOut">
              <a:rPr lang="zh-TW" altLang="en-US" smtClean="0"/>
              <a:t>2011/3/13</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39604B65-E139-4541-8A1E-804311C245E1}" type="slidenum">
              <a:rPr lang="zh-TW" altLang="en-US" smtClean="0"/>
              <a:t>‹#›</a:t>
            </a:fld>
            <a:endParaRPr lang="zh-TW" altLang="en-US"/>
          </a:p>
        </p:txBody>
      </p:sp>
      <p:sp>
        <p:nvSpPr>
          <p:cNvPr id="8" name="直線接點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內容版面配置區 9"/>
          <p:cNvSpPr>
            <a:spLocks noGrp="1"/>
          </p:cNvSpPr>
          <p:nvPr>
            <p:ph sz="half" idx="1"/>
          </p:nvPr>
        </p:nvSpPr>
        <p:spPr>
          <a:xfrm>
            <a:off x="301752" y="1371600"/>
            <a:ext cx="4038600" cy="4681728"/>
          </a:xfrm>
        </p:spPr>
        <p:txBody>
          <a:bodyPr/>
          <a:lstStyle>
            <a:lvl1pPr>
              <a:defRPr sz="2500"/>
            </a:lvl1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2" name="內容版面配置區 11"/>
          <p:cNvSpPr>
            <a:spLocks noGrp="1"/>
          </p:cNvSpPr>
          <p:nvPr>
            <p:ph sz="half" idx="2"/>
          </p:nvPr>
        </p:nvSpPr>
        <p:spPr>
          <a:xfrm>
            <a:off x="4800600" y="1371600"/>
            <a:ext cx="4038600" cy="4681728"/>
          </a:xfrm>
        </p:spPr>
        <p:txBody>
          <a:bodyPr/>
          <a:lstStyle>
            <a:lvl1pPr>
              <a:defRPr sz="2500"/>
            </a:lvl1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對">
    <p:bg>
      <p:bgRef idx="1001">
        <a:schemeClr val="bg2"/>
      </p:bgRef>
    </p:bg>
    <p:spTree>
      <p:nvGrpSpPr>
        <p:cNvPr id="1" name=""/>
        <p:cNvGrpSpPr/>
        <p:nvPr/>
      </p:nvGrpSpPr>
      <p:grpSpPr>
        <a:xfrm>
          <a:off x="0" y="0"/>
          <a:ext cx="0" cy="0"/>
          <a:chOff x="0" y="0"/>
          <a:chExt cx="0" cy="0"/>
        </a:xfrm>
      </p:grpSpPr>
      <p:sp>
        <p:nvSpPr>
          <p:cNvPr id="10" name="直線接點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矩形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矩形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矩形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矩形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矩形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矩形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文字版面配置區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4" name="文字版面配置區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7" name="日期版面配置區 6"/>
          <p:cNvSpPr>
            <a:spLocks noGrp="1"/>
          </p:cNvSpPr>
          <p:nvPr>
            <p:ph type="dt" sz="half" idx="10"/>
          </p:nvPr>
        </p:nvSpPr>
        <p:spPr/>
        <p:txBody>
          <a:bodyPr/>
          <a:lstStyle/>
          <a:p>
            <a:fld id="{2A6C1DA1-BECF-4858-9508-482E5168E784}" type="datetimeFigureOut">
              <a:rPr lang="zh-TW" altLang="en-US" smtClean="0"/>
              <a:t>2011/3/13</a:t>
            </a:fld>
            <a:endParaRPr lang="zh-TW" altLang="en-US"/>
          </a:p>
        </p:txBody>
      </p:sp>
      <p:sp>
        <p:nvSpPr>
          <p:cNvPr id="8" name="頁尾版面配置區 7"/>
          <p:cNvSpPr>
            <a:spLocks noGrp="1"/>
          </p:cNvSpPr>
          <p:nvPr>
            <p:ph type="ftr" sz="quarter" idx="11"/>
          </p:nvPr>
        </p:nvSpPr>
        <p:spPr>
          <a:xfrm>
            <a:off x="304800" y="6409944"/>
            <a:ext cx="3581400" cy="365760"/>
          </a:xfrm>
        </p:spPr>
        <p:txBody>
          <a:bodyPr/>
          <a:lstStyle/>
          <a:p>
            <a:endParaRPr lang="zh-TW" altLang="en-US"/>
          </a:p>
        </p:txBody>
      </p:sp>
      <p:sp>
        <p:nvSpPr>
          <p:cNvPr id="15" name="直線接點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矩形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內容版面配置區 23"/>
          <p:cNvSpPr>
            <a:spLocks noGrp="1"/>
          </p:cNvSpPr>
          <p:nvPr>
            <p:ph sz="quarter" idx="2"/>
          </p:nvPr>
        </p:nvSpPr>
        <p:spPr>
          <a:xfrm>
            <a:off x="301752" y="2471383"/>
            <a:ext cx="4041648" cy="3818404"/>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26" name="內容版面配置區 25"/>
          <p:cNvSpPr>
            <a:spLocks noGrp="1"/>
          </p:cNvSpPr>
          <p:nvPr>
            <p:ph sz="quarter" idx="4"/>
          </p:nvPr>
        </p:nvSpPr>
        <p:spPr>
          <a:xfrm>
            <a:off x="4800600" y="2471383"/>
            <a:ext cx="4038600" cy="3822192"/>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25" name="橢圓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橢圓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投影片編號版面配置區 8"/>
          <p:cNvSpPr>
            <a:spLocks noGrp="1"/>
          </p:cNvSpPr>
          <p:nvPr>
            <p:ph type="sldNum" sz="quarter" idx="12"/>
          </p:nvPr>
        </p:nvSpPr>
        <p:spPr>
          <a:xfrm>
            <a:off x="4343400" y="1042416"/>
            <a:ext cx="457200" cy="441325"/>
          </a:xfrm>
        </p:spPr>
        <p:txBody>
          <a:bodyPr/>
          <a:lstStyle>
            <a:lvl1pPr algn="ctr">
              <a:defRPr/>
            </a:lvl1pPr>
          </a:lstStyle>
          <a:p>
            <a:fld id="{39604B65-E139-4541-8A1E-804311C245E1}" type="slidenum">
              <a:rPr lang="zh-TW" altLang="en-US" smtClean="0"/>
              <a:t>‹#›</a:t>
            </a:fld>
            <a:endParaRPr lang="zh-TW" altLang="en-US"/>
          </a:p>
        </p:txBody>
      </p:sp>
      <p:sp>
        <p:nvSpPr>
          <p:cNvPr id="23" name="標題 22"/>
          <p:cNvSpPr>
            <a:spLocks noGrp="1"/>
          </p:cNvSpPr>
          <p:nvPr>
            <p:ph type="title"/>
          </p:nvPr>
        </p:nvSpPr>
        <p:spPr/>
        <p:txBody>
          <a:bodyPr rtlCol="0" anchor="b" anchorCtr="0"/>
          <a:lstStyle/>
          <a:p>
            <a:r>
              <a:rPr kumimoji="0" lang="zh-TW" altLang="en-US" smtClean="0"/>
              <a:t>按一下以編輯母片標題樣式</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日期版面配置區 2"/>
          <p:cNvSpPr>
            <a:spLocks noGrp="1"/>
          </p:cNvSpPr>
          <p:nvPr>
            <p:ph type="dt" sz="half" idx="10"/>
          </p:nvPr>
        </p:nvSpPr>
        <p:spPr/>
        <p:txBody>
          <a:bodyPr/>
          <a:lstStyle/>
          <a:p>
            <a:fld id="{2A6C1DA1-BECF-4858-9508-482E5168E784}" type="datetimeFigureOut">
              <a:rPr lang="zh-TW" altLang="en-US" smtClean="0"/>
              <a:t>2011/3/13</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a:xfrm>
            <a:off x="4343400" y="1036020"/>
            <a:ext cx="457200" cy="441325"/>
          </a:xfrm>
        </p:spPr>
        <p:txBody>
          <a:bodyPr/>
          <a:lstStyle/>
          <a:p>
            <a:fld id="{39604B65-E139-4541-8A1E-804311C245E1}" type="slidenum">
              <a:rPr lang="zh-TW" altLang="en-US" smtClean="0"/>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7" name="矩形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矩形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矩形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矩形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矩形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矩形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日期版面配置區 1"/>
          <p:cNvSpPr>
            <a:spLocks noGrp="1"/>
          </p:cNvSpPr>
          <p:nvPr>
            <p:ph type="dt" sz="half" idx="10"/>
          </p:nvPr>
        </p:nvSpPr>
        <p:spPr/>
        <p:txBody>
          <a:bodyPr/>
          <a:lstStyle/>
          <a:p>
            <a:fld id="{2A6C1DA1-BECF-4858-9508-482E5168E784}" type="datetimeFigureOut">
              <a:rPr lang="zh-TW" altLang="en-US" smtClean="0"/>
              <a:t>2011/3/13</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a:xfrm>
            <a:off x="4267200" y="6324600"/>
            <a:ext cx="609600" cy="441324"/>
          </a:xfrm>
        </p:spPr>
        <p:txBody>
          <a:bodyPr/>
          <a:lstStyle>
            <a:lvl1pPr>
              <a:defRPr>
                <a:solidFill>
                  <a:srgbClr val="FFFFFF"/>
                </a:solidFill>
              </a:defRPr>
            </a:lvl1pPr>
          </a:lstStyle>
          <a:p>
            <a:fld id="{39604B65-E139-4541-8A1E-804311C245E1}" type="slidenum">
              <a:rPr lang="zh-TW" altLang="en-US" smtClean="0"/>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bg>
      <p:bgRef idx="1001">
        <a:schemeClr val="bg1"/>
      </p:bgRef>
    </p:bg>
    <p:spTree>
      <p:nvGrpSpPr>
        <p:cNvPr id="1" name=""/>
        <p:cNvGrpSpPr/>
        <p:nvPr/>
      </p:nvGrpSpPr>
      <p:grpSpPr>
        <a:xfrm>
          <a:off x="0" y="0"/>
          <a:ext cx="0" cy="0"/>
          <a:chOff x="0" y="0"/>
          <a:chExt cx="0" cy="0"/>
        </a:xfrm>
      </p:grpSpPr>
      <p:sp>
        <p:nvSpPr>
          <p:cNvPr id="19" name="矩形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矩形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矩形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矩形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矩形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矩形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標題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zh-TW" altLang="en-US" smtClean="0"/>
              <a:t>按一下以編輯母片標題樣式</a:t>
            </a:r>
            <a:endParaRPr kumimoji="0" lang="en-US"/>
          </a:p>
        </p:txBody>
      </p:sp>
      <p:sp>
        <p:nvSpPr>
          <p:cNvPr id="3" name="文字版面配置區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zh-TW" altLang="en-US" smtClean="0"/>
              <a:t>按一下以編輯母片文字樣式</a:t>
            </a:r>
          </a:p>
        </p:txBody>
      </p:sp>
      <p:sp>
        <p:nvSpPr>
          <p:cNvPr id="8" name="矩形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直線接點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內容版面配置區 19"/>
          <p:cNvSpPr>
            <a:spLocks noGrp="1"/>
          </p:cNvSpPr>
          <p:nvPr>
            <p:ph sz="quarter" idx="1"/>
          </p:nvPr>
        </p:nvSpPr>
        <p:spPr>
          <a:xfrm>
            <a:off x="3124200" y="685800"/>
            <a:ext cx="5638800" cy="54102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0" name="橢圓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橢圓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投影片編號版面配置區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39604B65-E139-4541-8A1E-804311C245E1}" type="slidenum">
              <a:rPr lang="zh-TW" altLang="en-US" smtClean="0"/>
              <a:t>‹#›</a:t>
            </a:fld>
            <a:endParaRPr lang="zh-TW" altLang="en-US"/>
          </a:p>
        </p:txBody>
      </p:sp>
      <p:sp>
        <p:nvSpPr>
          <p:cNvPr id="21" name="矩形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日期版面配置區 4"/>
          <p:cNvSpPr>
            <a:spLocks noGrp="1"/>
          </p:cNvSpPr>
          <p:nvPr>
            <p:ph type="dt" sz="half" idx="10"/>
          </p:nvPr>
        </p:nvSpPr>
        <p:spPr/>
        <p:txBody>
          <a:bodyPr/>
          <a:lstStyle/>
          <a:p>
            <a:fld id="{2A6C1DA1-BECF-4858-9508-482E5168E784}" type="datetimeFigureOut">
              <a:rPr lang="zh-TW" altLang="en-US" smtClean="0"/>
              <a:t>2011/3/13</a:t>
            </a:fld>
            <a:endParaRPr lang="zh-TW" altLang="en-US"/>
          </a:p>
        </p:txBody>
      </p:sp>
      <p:sp>
        <p:nvSpPr>
          <p:cNvPr id="6" name="頁尾版面配置區 5"/>
          <p:cNvSpPr>
            <a:spLocks noGrp="1"/>
          </p:cNvSpPr>
          <p:nvPr>
            <p:ph type="ftr" sz="quarter" idx="11"/>
          </p:nvPr>
        </p:nvSpPr>
        <p:spPr>
          <a:xfrm>
            <a:off x="301752" y="6410848"/>
            <a:ext cx="3383280" cy="365760"/>
          </a:xfrm>
        </p:spPr>
        <p:txBody>
          <a:bodyPr/>
          <a:lstStyle/>
          <a:p>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21" name="直線接點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矩形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矩形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矩形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矩形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矩形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矩形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矩形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橢圓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橢圓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投影片編號版面配置區 6"/>
          <p:cNvSpPr>
            <a:spLocks noGrp="1"/>
          </p:cNvSpPr>
          <p:nvPr>
            <p:ph type="sldNum" sz="quarter" idx="12"/>
          </p:nvPr>
        </p:nvSpPr>
        <p:spPr>
          <a:xfrm>
            <a:off x="1371600" y="312738"/>
            <a:ext cx="457200" cy="441325"/>
          </a:xfrm>
        </p:spPr>
        <p:txBody>
          <a:bodyPr/>
          <a:lstStyle/>
          <a:p>
            <a:fld id="{39604B65-E139-4541-8A1E-804311C245E1}" type="slidenum">
              <a:rPr lang="zh-TW" altLang="en-US" smtClean="0"/>
              <a:t>‹#›</a:t>
            </a:fld>
            <a:endParaRPr lang="zh-TW" altLang="en-US"/>
          </a:p>
        </p:txBody>
      </p:sp>
      <p:sp>
        <p:nvSpPr>
          <p:cNvPr id="2" name="標題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zh-TW" altLang="en-US" smtClean="0"/>
              <a:t>按一下以編輯母片標題樣式</a:t>
            </a:r>
            <a:endParaRPr kumimoji="0" lang="en-US"/>
          </a:p>
        </p:txBody>
      </p:sp>
      <p:sp>
        <p:nvSpPr>
          <p:cNvPr id="3" name="圖片版面配置區 2"/>
          <p:cNvSpPr>
            <a:spLocks noGrp="1"/>
          </p:cNvSpPr>
          <p:nvPr>
            <p:ph type="pic" idx="1"/>
          </p:nvPr>
        </p:nvSpPr>
        <p:spPr>
          <a:xfrm>
            <a:off x="3000375" y="609600"/>
            <a:ext cx="5867400" cy="4267200"/>
          </a:xfrm>
        </p:spPr>
        <p:txBody>
          <a:bodyPr/>
          <a:lstStyle>
            <a:lvl1pPr marL="0" indent="0">
              <a:buNone/>
              <a:defRPr sz="3200"/>
            </a:lvl1pPr>
          </a:lstStyle>
          <a:p>
            <a:r>
              <a:rPr kumimoji="0" lang="zh-TW" altLang="en-US" smtClean="0"/>
              <a:t>按一下圖示以新增圖片</a:t>
            </a:r>
            <a:endParaRPr kumimoji="0" lang="en-US" dirty="0"/>
          </a:p>
        </p:txBody>
      </p:sp>
      <p:sp>
        <p:nvSpPr>
          <p:cNvPr id="4" name="文字版面配置區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zh-TW" altLang="en-US" smtClean="0"/>
              <a:t>按一下以編輯母片文字樣式</a:t>
            </a:r>
          </a:p>
        </p:txBody>
      </p:sp>
      <p:sp>
        <p:nvSpPr>
          <p:cNvPr id="22" name="矩形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日期版面配置區 4"/>
          <p:cNvSpPr>
            <a:spLocks noGrp="1"/>
          </p:cNvSpPr>
          <p:nvPr>
            <p:ph type="dt" sz="half" idx="10"/>
          </p:nvPr>
        </p:nvSpPr>
        <p:spPr>
          <a:xfrm>
            <a:off x="5788152" y="6404984"/>
            <a:ext cx="3044952" cy="365760"/>
          </a:xfrm>
        </p:spPr>
        <p:txBody>
          <a:bodyPr/>
          <a:lstStyle/>
          <a:p>
            <a:fld id="{2A6C1DA1-BECF-4858-9508-482E5168E784}" type="datetimeFigureOut">
              <a:rPr lang="zh-TW" altLang="en-US" smtClean="0"/>
              <a:t>2011/3/13</a:t>
            </a:fld>
            <a:endParaRPr lang="zh-TW" altLang="en-US"/>
          </a:p>
        </p:txBody>
      </p:sp>
      <p:sp>
        <p:nvSpPr>
          <p:cNvPr id="6" name="頁尾版面配置區 5"/>
          <p:cNvSpPr>
            <a:spLocks noGrp="1"/>
          </p:cNvSpPr>
          <p:nvPr>
            <p:ph type="ftr" sz="quarter" idx="11"/>
          </p:nvPr>
        </p:nvSpPr>
        <p:spPr>
          <a:xfrm>
            <a:off x="301752" y="6410848"/>
            <a:ext cx="3584448" cy="365760"/>
          </a:xfrm>
        </p:spPr>
        <p:txBody>
          <a:bodyPr/>
          <a:lstStyle/>
          <a:p>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矩形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矩形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矩形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矩形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矩形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日期版面配置區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2A6C1DA1-BECF-4858-9508-482E5168E784}" type="datetimeFigureOut">
              <a:rPr lang="zh-TW" altLang="en-US" smtClean="0"/>
              <a:t>2011/3/13</a:t>
            </a:fld>
            <a:endParaRPr lang="zh-TW" altLang="en-US"/>
          </a:p>
        </p:txBody>
      </p:sp>
      <p:sp>
        <p:nvSpPr>
          <p:cNvPr id="3" name="頁尾版面配置區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zh-TW" altLang="en-US"/>
          </a:p>
        </p:txBody>
      </p:sp>
      <p:sp>
        <p:nvSpPr>
          <p:cNvPr id="8" name="矩形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直線接點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橢圓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橢圓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投影片編號版面配置區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39604B65-E139-4541-8A1E-804311C245E1}" type="slidenum">
              <a:rPr lang="zh-TW" altLang="en-US" smtClean="0"/>
              <a:t>‹#›</a:t>
            </a:fld>
            <a:endParaRPr lang="zh-TW" altLang="en-US"/>
          </a:p>
        </p:txBody>
      </p:sp>
      <p:sp>
        <p:nvSpPr>
          <p:cNvPr id="22" name="標題版面配置區 21"/>
          <p:cNvSpPr>
            <a:spLocks noGrp="1"/>
          </p:cNvSpPr>
          <p:nvPr>
            <p:ph type="title"/>
          </p:nvPr>
        </p:nvSpPr>
        <p:spPr>
          <a:xfrm>
            <a:off x="301752" y="228600"/>
            <a:ext cx="8534400" cy="758952"/>
          </a:xfrm>
          <a:prstGeom prst="rect">
            <a:avLst/>
          </a:prstGeom>
        </p:spPr>
        <p:txBody>
          <a:bodyPr vert="horz" anchor="b">
            <a:normAutofit/>
          </a:bodyPr>
          <a:lstStyle/>
          <a:p>
            <a:r>
              <a:rPr kumimoji="0" lang="zh-TW" altLang="en-US" smtClean="0"/>
              <a:t>按一下以編輯母片標題樣式</a:t>
            </a:r>
            <a:endParaRPr kumimoji="0" lang="en-US"/>
          </a:p>
        </p:txBody>
      </p:sp>
      <p:sp>
        <p:nvSpPr>
          <p:cNvPr id="13" name="文字版面配置區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wmf"/><Relationship Id="rId1" Type="http://schemas.openxmlformats.org/officeDocument/2006/relationships/slideLayout" Target="../slideLayouts/slideLayout2.xml"/><Relationship Id="rId2" Type="http://schemas.openxmlformats.org/officeDocument/2006/relationships/image" Target="../media/image7.w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hyperlink" Target="http://english.ecominfozone.net/archives/2575"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 Id="rId3" Type="http://schemas.openxmlformats.org/officeDocument/2006/relationships/image" Target="../media/image12.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 Id="rId3" Type="http://schemas.openxmlformats.org/officeDocument/2006/relationships/hyperlink" Target="http://en.wikipedia.org/wiki/Sator_Square"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fun-with-words.com/palin_panama.html" TargetMode="Externa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 Id="rId3" Type="http://schemas.openxmlformats.org/officeDocument/2006/relationships/image" Target="../media/image1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5.jpeg"/><Relationship Id="rId3" Type="http://schemas.openxmlformats.org/officeDocument/2006/relationships/image" Target="../media/image17.jpe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8.jpeg"/><Relationship Id="rId3" Type="http://schemas.openxmlformats.org/officeDocument/2006/relationships/image" Target="../media/image19.jpe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0.jpe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68.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1" Type="http://schemas.openxmlformats.org/officeDocument/2006/relationships/slideLayout" Target="../slideLayouts/slideLayout12.xml"/><Relationship Id="rId2" Type="http://schemas.openxmlformats.org/officeDocument/2006/relationships/image" Target="../media/image21.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hyperlink" Target="http://stackoverflow.com/questions/184618/what-is-the-best-comment-in-source-code-you-have-ever-encountered"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gif"/></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hyperlink" Target="http://www.youtube.com/watch?v=q-W8fzcDgnU&amp;feature=fvst" TargetMode="Externa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9.jpe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0.jp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jp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 Id="rId3" Type="http://schemas.openxmlformats.org/officeDocument/2006/relationships/image" Target="../media/image33.pn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 Id="rId3" Type="http://schemas.openxmlformats.org/officeDocument/2006/relationships/image" Target="../media/image35.pn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robertdebbane.com/main.html" TargetMode="External"/><Relationship Id="rId3"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714375" y="428625"/>
            <a:ext cx="7772400" cy="642938"/>
          </a:xfrm>
        </p:spPr>
        <p:txBody>
          <a:bodyPr>
            <a:normAutofit fontScale="90000"/>
          </a:bodyPr>
          <a:lstStyle/>
          <a:p>
            <a:r>
              <a:rPr lang="en-US" altLang="zh-TW" sz="4000">
                <a:latin typeface="Calibri" charset="0"/>
                <a:ea typeface="新細明體" charset="0"/>
              </a:rPr>
              <a:t>Goodstein’s Sequences</a:t>
            </a:r>
            <a:endParaRPr lang="zh-TW" altLang="en-US" sz="4000">
              <a:latin typeface="Calibri" charset="0"/>
              <a:ea typeface="新細明體" charset="0"/>
            </a:endParaRPr>
          </a:p>
        </p:txBody>
      </p:sp>
      <p:sp>
        <p:nvSpPr>
          <p:cNvPr id="2051" name="副標題 2"/>
          <p:cNvSpPr>
            <a:spLocks noGrp="1"/>
          </p:cNvSpPr>
          <p:nvPr>
            <p:ph type="subTitle" idx="1"/>
          </p:nvPr>
        </p:nvSpPr>
        <p:spPr>
          <a:xfrm>
            <a:off x="285750" y="1214438"/>
            <a:ext cx="8572500" cy="5429250"/>
          </a:xfrm>
        </p:spPr>
        <p:txBody>
          <a:bodyPr>
            <a:normAutofit lnSpcReduction="10000"/>
          </a:bodyPr>
          <a:lstStyle/>
          <a:p>
            <a:pPr algn="l"/>
            <a:r>
              <a:rPr lang="zh-TW" altLang="en-US" sz="1800">
                <a:solidFill>
                  <a:schemeClr val="tx1"/>
                </a:solidFill>
                <a:latin typeface="Calibri" charset="0"/>
                <a:ea typeface="新細明體" charset="0"/>
              </a:rPr>
              <a:t>　　</a:t>
            </a:r>
            <a:r>
              <a:rPr lang="en-US" altLang="zh-TW" sz="1800">
                <a:solidFill>
                  <a:schemeClr val="tx1"/>
                </a:solidFill>
                <a:latin typeface="Calibri" charset="0"/>
                <a:ea typeface="新細明體" charset="0"/>
              </a:rPr>
              <a:t>Goodstein</a:t>
            </a:r>
            <a:r>
              <a:rPr lang="zh-TW" altLang="en-US" sz="1800">
                <a:solidFill>
                  <a:schemeClr val="tx1"/>
                </a:solidFill>
                <a:latin typeface="Calibri" charset="0"/>
                <a:ea typeface="新細明體" charset="0"/>
              </a:rPr>
              <a:t>數列指的是</a:t>
            </a:r>
            <a:r>
              <a:rPr lang="en-US" altLang="zh-TW" sz="1800">
                <a:solidFill>
                  <a:schemeClr val="tx1"/>
                </a:solidFill>
                <a:latin typeface="Calibri" charset="0"/>
                <a:ea typeface="新細明體" charset="0"/>
              </a:rPr>
              <a:t>,</a:t>
            </a:r>
            <a:r>
              <a:rPr lang="zh-TW" altLang="en-US" sz="1800">
                <a:solidFill>
                  <a:schemeClr val="tx1"/>
                </a:solidFill>
                <a:latin typeface="Calibri" charset="0"/>
                <a:ea typeface="新細明體" charset="0"/>
              </a:rPr>
              <a:t> 取任意自然數做首項，並將其表示成</a:t>
            </a:r>
            <a:r>
              <a:rPr lang="en-US" altLang="zh-TW" sz="1800">
                <a:solidFill>
                  <a:schemeClr val="tx1"/>
                </a:solidFill>
                <a:latin typeface="Calibri" charset="0"/>
                <a:ea typeface="新細明體" charset="0"/>
              </a:rPr>
              <a:t>2</a:t>
            </a:r>
            <a:r>
              <a:rPr lang="zh-TW" altLang="en-US" sz="1800">
                <a:solidFill>
                  <a:schemeClr val="tx1"/>
                </a:solidFill>
                <a:latin typeface="Calibri" charset="0"/>
                <a:ea typeface="新細明體" charset="0"/>
              </a:rPr>
              <a:t>的冪之和，指數部分也表示成</a:t>
            </a:r>
            <a:r>
              <a:rPr lang="en-US" altLang="zh-TW" sz="1800">
                <a:solidFill>
                  <a:schemeClr val="tx1"/>
                </a:solidFill>
                <a:latin typeface="Calibri" charset="0"/>
                <a:ea typeface="新細明體" charset="0"/>
              </a:rPr>
              <a:t>2</a:t>
            </a:r>
            <a:r>
              <a:rPr lang="zh-TW" altLang="en-US" sz="1800">
                <a:solidFill>
                  <a:schemeClr val="tx1"/>
                </a:solidFill>
                <a:latin typeface="Calibri" charset="0"/>
                <a:ea typeface="新細明體" charset="0"/>
              </a:rPr>
              <a:t>的冪 </a:t>
            </a:r>
            <a:r>
              <a:rPr lang="en-US" altLang="zh-TW" sz="1800">
                <a:solidFill>
                  <a:schemeClr val="tx1"/>
                </a:solidFill>
                <a:latin typeface="Calibri" charset="0"/>
                <a:ea typeface="新細明體" charset="0"/>
              </a:rPr>
              <a:t>(</a:t>
            </a:r>
            <a:r>
              <a:rPr lang="zh-TW" altLang="en-US" sz="1800">
                <a:solidFill>
                  <a:schemeClr val="tx1"/>
                </a:solidFill>
                <a:latin typeface="Calibri" charset="0"/>
                <a:ea typeface="新細明體" charset="0"/>
              </a:rPr>
              <a:t>如</a:t>
            </a:r>
            <a:r>
              <a:rPr lang="en-US" altLang="zh-TW" sz="1800">
                <a:solidFill>
                  <a:schemeClr val="tx1"/>
                </a:solidFill>
                <a:latin typeface="Calibri" charset="0"/>
                <a:ea typeface="新細明體" charset="0"/>
              </a:rPr>
              <a:t>26 = 2^4 + 2^3 + 2 = 2^(2^2) + 2^(2^2+1) + 2)</a:t>
            </a:r>
            <a:r>
              <a:rPr lang="zh-TW" altLang="en-US" sz="1800">
                <a:solidFill>
                  <a:schemeClr val="tx1"/>
                </a:solidFill>
                <a:latin typeface="Calibri" charset="0"/>
                <a:ea typeface="新細明體" charset="0"/>
              </a:rPr>
              <a:t>，這稱做以</a:t>
            </a:r>
            <a:r>
              <a:rPr lang="en-US" altLang="zh-TW" sz="1800">
                <a:solidFill>
                  <a:schemeClr val="tx1"/>
                </a:solidFill>
                <a:latin typeface="Calibri" charset="0"/>
                <a:ea typeface="新細明體" charset="0"/>
              </a:rPr>
              <a:t>2</a:t>
            </a:r>
            <a:r>
              <a:rPr lang="zh-TW" altLang="en-US" sz="1800">
                <a:solidFill>
                  <a:schemeClr val="tx1"/>
                </a:solidFill>
                <a:latin typeface="Calibri" charset="0"/>
                <a:ea typeface="新細明體" charset="0"/>
              </a:rPr>
              <a:t>為</a:t>
            </a:r>
            <a:r>
              <a:rPr lang="en-US" altLang="zh-TW" sz="1800">
                <a:solidFill>
                  <a:schemeClr val="tx1"/>
                </a:solidFill>
                <a:latin typeface="Calibri" charset="0"/>
                <a:ea typeface="新細明體" charset="0"/>
              </a:rPr>
              <a:t>base</a:t>
            </a:r>
            <a:r>
              <a:rPr lang="zh-TW" altLang="en-US" sz="1800">
                <a:solidFill>
                  <a:schemeClr val="tx1"/>
                </a:solidFill>
                <a:latin typeface="Calibri" charset="0"/>
                <a:ea typeface="新細明體" charset="0"/>
              </a:rPr>
              <a:t>，而數列的第二項是將此種表示法下的</a:t>
            </a:r>
            <a:r>
              <a:rPr lang="en-US" altLang="zh-TW" sz="1800">
                <a:solidFill>
                  <a:schemeClr val="tx1"/>
                </a:solidFill>
                <a:latin typeface="Calibri" charset="0"/>
                <a:ea typeface="新細明體" charset="0"/>
              </a:rPr>
              <a:t>2</a:t>
            </a:r>
            <a:r>
              <a:rPr lang="zh-TW" altLang="en-US" sz="1800">
                <a:solidFill>
                  <a:schemeClr val="tx1"/>
                </a:solidFill>
                <a:latin typeface="Calibri" charset="0"/>
                <a:ea typeface="新細明體" charset="0"/>
              </a:rPr>
              <a:t>都以</a:t>
            </a:r>
            <a:r>
              <a:rPr lang="en-US" altLang="zh-TW" sz="1800">
                <a:solidFill>
                  <a:schemeClr val="tx1"/>
                </a:solidFill>
                <a:latin typeface="Calibri" charset="0"/>
                <a:ea typeface="新細明體" charset="0"/>
              </a:rPr>
              <a:t>3</a:t>
            </a:r>
            <a:r>
              <a:rPr lang="zh-TW" altLang="en-US" sz="1800">
                <a:solidFill>
                  <a:schemeClr val="tx1"/>
                </a:solidFill>
                <a:latin typeface="Calibri" charset="0"/>
                <a:ea typeface="新細明體" charset="0"/>
              </a:rPr>
              <a:t>取代</a:t>
            </a:r>
            <a:r>
              <a:rPr lang="en-US" altLang="zh-TW" sz="1800">
                <a:solidFill>
                  <a:schemeClr val="tx1"/>
                </a:solidFill>
                <a:latin typeface="Calibri" charset="0"/>
                <a:ea typeface="新細明體" charset="0"/>
              </a:rPr>
              <a:t>(base</a:t>
            </a:r>
            <a:r>
              <a:rPr lang="zh-TW" altLang="en-US" sz="1800">
                <a:solidFill>
                  <a:schemeClr val="tx1"/>
                </a:solidFill>
                <a:latin typeface="Calibri" charset="0"/>
                <a:ea typeface="新細明體" charset="0"/>
              </a:rPr>
              <a:t>改成</a:t>
            </a:r>
            <a:r>
              <a:rPr lang="en-US" altLang="zh-TW" sz="1800">
                <a:solidFill>
                  <a:schemeClr val="tx1"/>
                </a:solidFill>
                <a:latin typeface="Calibri" charset="0"/>
                <a:ea typeface="新細明體" charset="0"/>
              </a:rPr>
              <a:t>3</a:t>
            </a:r>
            <a:r>
              <a:rPr lang="zh-TW" altLang="en-US" sz="1800">
                <a:solidFill>
                  <a:schemeClr val="tx1"/>
                </a:solidFill>
                <a:latin typeface="Calibri" charset="0"/>
                <a:ea typeface="新細明體" charset="0"/>
              </a:rPr>
              <a:t>，不是</a:t>
            </a:r>
            <a:r>
              <a:rPr lang="en-US" altLang="zh-TW" sz="1800">
                <a:solidFill>
                  <a:schemeClr val="tx1"/>
                </a:solidFill>
                <a:latin typeface="Calibri" charset="0"/>
                <a:ea typeface="新細明體" charset="0"/>
              </a:rPr>
              <a:t>2</a:t>
            </a:r>
            <a:r>
              <a:rPr lang="zh-TW" altLang="en-US" sz="1800">
                <a:solidFill>
                  <a:schemeClr val="tx1"/>
                </a:solidFill>
                <a:latin typeface="Calibri" charset="0"/>
                <a:ea typeface="新細明體" charset="0"/>
              </a:rPr>
              <a:t>的數字不變</a:t>
            </a:r>
            <a:r>
              <a:rPr lang="en-US" altLang="zh-TW" sz="1800">
                <a:solidFill>
                  <a:schemeClr val="tx1"/>
                </a:solidFill>
                <a:latin typeface="Calibri" charset="0"/>
                <a:ea typeface="新細明體" charset="0"/>
              </a:rPr>
              <a:t>)</a:t>
            </a:r>
            <a:r>
              <a:rPr lang="zh-TW" altLang="en-US" sz="1800">
                <a:solidFill>
                  <a:schemeClr val="tx1"/>
                </a:solidFill>
                <a:latin typeface="Calibri" charset="0"/>
                <a:ea typeface="新細明體" charset="0"/>
              </a:rPr>
              <a:t>再減</a:t>
            </a:r>
            <a:r>
              <a:rPr lang="en-US" altLang="zh-TW" sz="1800">
                <a:solidFill>
                  <a:schemeClr val="tx1"/>
                </a:solidFill>
                <a:latin typeface="Calibri" charset="0"/>
                <a:ea typeface="新細明體" charset="0"/>
              </a:rPr>
              <a:t>1</a:t>
            </a:r>
            <a:r>
              <a:rPr lang="zh-TW" altLang="en-US" sz="1800">
                <a:solidFill>
                  <a:schemeClr val="tx1"/>
                </a:solidFill>
                <a:latin typeface="Calibri" charset="0"/>
                <a:ea typeface="新細明體" charset="0"/>
              </a:rPr>
              <a:t>，繼續</a:t>
            </a:r>
            <a:r>
              <a:rPr lang="en-US" altLang="zh-TW" sz="1800">
                <a:solidFill>
                  <a:schemeClr val="tx1"/>
                </a:solidFill>
                <a:latin typeface="Calibri" charset="0"/>
                <a:ea typeface="新細明體" charset="0"/>
              </a:rPr>
              <a:t>26</a:t>
            </a:r>
            <a:r>
              <a:rPr lang="zh-TW" altLang="en-US" sz="1800">
                <a:solidFill>
                  <a:schemeClr val="tx1"/>
                </a:solidFill>
                <a:latin typeface="Calibri" charset="0"/>
                <a:ea typeface="新細明體" charset="0"/>
              </a:rPr>
              <a:t>的例子就得到</a:t>
            </a:r>
            <a:r>
              <a:rPr lang="en-US" altLang="zh-TW" sz="1800">
                <a:solidFill>
                  <a:schemeClr val="tx1"/>
                </a:solidFill>
                <a:latin typeface="Calibri" charset="0"/>
                <a:ea typeface="新細明體" charset="0"/>
              </a:rPr>
              <a:t>(3^(3^3) + 3^(3^3+1) + 3 - </a:t>
            </a:r>
            <a:r>
              <a:rPr lang="en-US" altLang="zh-TW" sz="1800">
                <a:solidFill>
                  <a:srgbClr val="FF0000"/>
                </a:solidFill>
                <a:latin typeface="Calibri" charset="0"/>
                <a:ea typeface="新細明體" charset="0"/>
              </a:rPr>
              <a:t>1</a:t>
            </a:r>
            <a:r>
              <a:rPr lang="en-US" altLang="zh-TW" sz="1800">
                <a:solidFill>
                  <a:schemeClr val="tx1"/>
                </a:solidFill>
                <a:latin typeface="Calibri" charset="0"/>
                <a:ea typeface="新細明體" charset="0"/>
              </a:rPr>
              <a:t> </a:t>
            </a:r>
            <a:r>
              <a:rPr lang="zh-TW" altLang="en-US" sz="1800">
                <a:solidFill>
                  <a:schemeClr val="tx1"/>
                </a:solidFill>
                <a:latin typeface="Calibri" charset="0"/>
                <a:ea typeface="新細明體" charset="0"/>
              </a:rPr>
              <a:t>～</a:t>
            </a:r>
            <a:r>
              <a:rPr lang="en-US" altLang="zh-TW" sz="1800">
                <a:solidFill>
                  <a:schemeClr val="tx1"/>
                </a:solidFill>
                <a:latin typeface="Calibri" charset="0"/>
                <a:ea typeface="新細明體" charset="0"/>
              </a:rPr>
              <a:t> 3.05 * 10^13 )</a:t>
            </a:r>
            <a:r>
              <a:rPr lang="zh-TW" altLang="en-US" sz="1800">
                <a:solidFill>
                  <a:schemeClr val="tx1"/>
                </a:solidFill>
                <a:latin typeface="Calibri" charset="0"/>
                <a:ea typeface="新細明體" charset="0"/>
              </a:rPr>
              <a:t>，依此類推，數列的第</a:t>
            </a:r>
            <a:r>
              <a:rPr lang="en-US" altLang="zh-TW" sz="1800">
                <a:solidFill>
                  <a:schemeClr val="tx1"/>
                </a:solidFill>
                <a:latin typeface="Calibri" charset="0"/>
                <a:ea typeface="新細明體" charset="0"/>
              </a:rPr>
              <a:t>n</a:t>
            </a:r>
            <a:r>
              <a:rPr lang="zh-TW" altLang="en-US" sz="1800">
                <a:solidFill>
                  <a:schemeClr val="tx1"/>
                </a:solidFill>
                <a:latin typeface="Calibri" charset="0"/>
                <a:ea typeface="新細明體" charset="0"/>
              </a:rPr>
              <a:t>項就是將前一項的</a:t>
            </a:r>
            <a:r>
              <a:rPr lang="en-US" altLang="zh-TW" sz="1800">
                <a:solidFill>
                  <a:schemeClr val="tx1"/>
                </a:solidFill>
                <a:latin typeface="Calibri" charset="0"/>
                <a:ea typeface="新細明體" charset="0"/>
              </a:rPr>
              <a:t>(n-1)</a:t>
            </a:r>
            <a:r>
              <a:rPr lang="zh-TW" altLang="en-US" sz="1800">
                <a:solidFill>
                  <a:schemeClr val="tx1"/>
                </a:solidFill>
                <a:latin typeface="Calibri" charset="0"/>
                <a:ea typeface="新細明體" charset="0"/>
              </a:rPr>
              <a:t>以</a:t>
            </a:r>
            <a:r>
              <a:rPr lang="en-US" altLang="zh-TW" sz="1800">
                <a:solidFill>
                  <a:schemeClr val="tx1"/>
                </a:solidFill>
                <a:latin typeface="Calibri" charset="0"/>
                <a:ea typeface="新細明體" charset="0"/>
              </a:rPr>
              <a:t>n</a:t>
            </a:r>
            <a:r>
              <a:rPr lang="zh-TW" altLang="en-US" sz="1800">
                <a:solidFill>
                  <a:schemeClr val="tx1"/>
                </a:solidFill>
                <a:latin typeface="Calibri" charset="0"/>
                <a:ea typeface="新細明體" charset="0"/>
              </a:rPr>
              <a:t>取代。</a:t>
            </a:r>
            <a:endParaRPr lang="en-US" altLang="zh-TW" sz="1800">
              <a:solidFill>
                <a:schemeClr val="tx1"/>
              </a:solidFill>
              <a:latin typeface="Calibri" charset="0"/>
              <a:ea typeface="新細明體" charset="0"/>
            </a:endParaRPr>
          </a:p>
          <a:p>
            <a:pPr algn="l"/>
            <a:endParaRPr lang="en-US" altLang="zh-TW" sz="1800">
              <a:solidFill>
                <a:schemeClr val="tx1"/>
              </a:solidFill>
              <a:latin typeface="Calibri" charset="0"/>
              <a:ea typeface="新細明體" charset="0"/>
            </a:endParaRPr>
          </a:p>
          <a:p>
            <a:pPr algn="l"/>
            <a:r>
              <a:rPr lang="zh-TW" altLang="en-US" sz="1800">
                <a:solidFill>
                  <a:schemeClr val="tx1"/>
                </a:solidFill>
                <a:latin typeface="Calibri" charset="0"/>
                <a:ea typeface="新細明體" charset="0"/>
              </a:rPr>
              <a:t>　　乍看之下，只要數列的首項大於</a:t>
            </a:r>
            <a:r>
              <a:rPr lang="en-US" altLang="zh-TW" sz="1800">
                <a:solidFill>
                  <a:schemeClr val="tx1"/>
                </a:solidFill>
                <a:latin typeface="Calibri" charset="0"/>
                <a:ea typeface="新細明體" charset="0"/>
              </a:rPr>
              <a:t>3</a:t>
            </a:r>
            <a:r>
              <a:rPr lang="zh-TW" altLang="en-US" sz="1800">
                <a:solidFill>
                  <a:schemeClr val="tx1"/>
                </a:solidFill>
                <a:latin typeface="Calibri" charset="0"/>
                <a:ea typeface="新細明體" charset="0"/>
              </a:rPr>
              <a:t>，數列的值都是非常快速的在增加，我們會直覺認為</a:t>
            </a:r>
            <a:r>
              <a:rPr lang="en-US" altLang="zh-TW" sz="1800">
                <a:solidFill>
                  <a:schemeClr val="tx1"/>
                </a:solidFill>
                <a:latin typeface="Calibri" charset="0"/>
                <a:ea typeface="新細明體" charset="0"/>
              </a:rPr>
              <a:t>Goodstein</a:t>
            </a:r>
            <a:r>
              <a:rPr lang="zh-TW" altLang="en-US" sz="1800">
                <a:solidFill>
                  <a:schemeClr val="tx1"/>
                </a:solidFill>
                <a:latin typeface="Calibri" charset="0"/>
                <a:ea typeface="新細明體" charset="0"/>
              </a:rPr>
              <a:t>數列是發散的，但很有趣的是無論首項為何，</a:t>
            </a:r>
            <a:r>
              <a:rPr lang="en-US" altLang="zh-TW" sz="1800">
                <a:solidFill>
                  <a:schemeClr val="tx1"/>
                </a:solidFill>
                <a:latin typeface="Calibri" charset="0"/>
                <a:ea typeface="新細明體" charset="0"/>
              </a:rPr>
              <a:t>Goodstein</a:t>
            </a:r>
            <a:r>
              <a:rPr lang="zh-TW" altLang="en-US" sz="1800">
                <a:solidFill>
                  <a:schemeClr val="tx1"/>
                </a:solidFill>
                <a:latin typeface="Calibri" charset="0"/>
                <a:ea typeface="新細明體" charset="0"/>
              </a:rPr>
              <a:t>數列都會在有限項後收斂至</a:t>
            </a:r>
            <a:r>
              <a:rPr lang="en-US" altLang="zh-TW" sz="1800">
                <a:solidFill>
                  <a:schemeClr val="tx1"/>
                </a:solidFill>
                <a:latin typeface="Calibri" charset="0"/>
                <a:ea typeface="新細明體" charset="0"/>
              </a:rPr>
              <a:t>0</a:t>
            </a:r>
            <a:r>
              <a:rPr lang="zh-TW" altLang="en-US" sz="1800">
                <a:solidFill>
                  <a:schemeClr val="tx1"/>
                </a:solidFill>
                <a:latin typeface="Calibri" charset="0"/>
                <a:ea typeface="新細明體" charset="0"/>
              </a:rPr>
              <a:t>，這項事實稱為</a:t>
            </a:r>
            <a:r>
              <a:rPr lang="en-US" altLang="zh-TW" sz="1800">
                <a:solidFill>
                  <a:schemeClr val="tx1"/>
                </a:solidFill>
                <a:latin typeface="Calibri" charset="0"/>
                <a:ea typeface="新細明體" charset="0"/>
              </a:rPr>
              <a:t>Goodstein’s Theorem</a:t>
            </a:r>
            <a:r>
              <a:rPr lang="zh-TW" altLang="en-US" sz="1800">
                <a:solidFill>
                  <a:schemeClr val="tx1"/>
                </a:solidFill>
                <a:latin typeface="Calibri" charset="0"/>
                <a:ea typeface="新細明體" charset="0"/>
              </a:rPr>
              <a:t>。</a:t>
            </a:r>
            <a:endParaRPr lang="en-US" altLang="zh-TW" sz="1800">
              <a:solidFill>
                <a:schemeClr val="tx1"/>
              </a:solidFill>
              <a:latin typeface="Calibri" charset="0"/>
              <a:ea typeface="新細明體" charset="0"/>
            </a:endParaRPr>
          </a:p>
          <a:p>
            <a:pPr algn="l"/>
            <a:r>
              <a:rPr lang="zh-TW" altLang="en-US" sz="1800">
                <a:solidFill>
                  <a:schemeClr val="tx1"/>
                </a:solidFill>
                <a:latin typeface="Calibri" charset="0"/>
                <a:ea typeface="新細明體" charset="0"/>
              </a:rPr>
              <a:t>　　</a:t>
            </a:r>
            <a:endParaRPr lang="en-US" altLang="zh-TW" sz="1800">
              <a:solidFill>
                <a:schemeClr val="tx1"/>
              </a:solidFill>
              <a:latin typeface="Calibri" charset="0"/>
              <a:ea typeface="新細明體" charset="0"/>
            </a:endParaRPr>
          </a:p>
          <a:p>
            <a:pPr algn="l"/>
            <a:r>
              <a:rPr lang="zh-TW" altLang="en-US" sz="1800">
                <a:solidFill>
                  <a:schemeClr val="tx1"/>
                </a:solidFill>
                <a:latin typeface="Calibri" charset="0"/>
                <a:ea typeface="新細明體" charset="0"/>
              </a:rPr>
              <a:t>　　這個定理的正式證明我沒辦法看懂，但可以給一個不嚴謹的解釋：我們可以看到這個數列的數最後一項都是一個比</a:t>
            </a:r>
            <a:r>
              <a:rPr lang="en-US" altLang="zh-TW" sz="1800">
                <a:solidFill>
                  <a:schemeClr val="tx1"/>
                </a:solidFill>
                <a:latin typeface="Calibri" charset="0"/>
                <a:ea typeface="新細明體" charset="0"/>
              </a:rPr>
              <a:t>base</a:t>
            </a:r>
            <a:r>
              <a:rPr lang="zh-TW" altLang="en-US" sz="1800">
                <a:solidFill>
                  <a:schemeClr val="tx1"/>
                </a:solidFill>
                <a:latin typeface="Calibri" charset="0"/>
                <a:ea typeface="新細明體" charset="0"/>
              </a:rPr>
              <a:t>小的數，這個數在轉換到數列下個數的過程中不會被轉換</a:t>
            </a:r>
            <a:r>
              <a:rPr lang="en-US" altLang="zh-TW" sz="1800">
                <a:solidFill>
                  <a:schemeClr val="tx1"/>
                </a:solidFill>
                <a:latin typeface="Calibri" charset="0"/>
                <a:ea typeface="新細明體" charset="0"/>
              </a:rPr>
              <a:t>(</a:t>
            </a:r>
            <a:r>
              <a:rPr lang="zh-TW" altLang="en-US" sz="1800">
                <a:solidFill>
                  <a:schemeClr val="tx1"/>
                </a:solidFill>
                <a:latin typeface="Calibri" charset="0"/>
                <a:ea typeface="新細明體" charset="0"/>
              </a:rPr>
              <a:t>增大</a:t>
            </a:r>
            <a:r>
              <a:rPr lang="en-US" altLang="zh-TW" sz="1800">
                <a:solidFill>
                  <a:schemeClr val="tx1"/>
                </a:solidFill>
                <a:latin typeface="Calibri" charset="0"/>
                <a:ea typeface="新細明體" charset="0"/>
              </a:rPr>
              <a:t>)</a:t>
            </a:r>
            <a:r>
              <a:rPr lang="zh-TW" altLang="en-US" sz="1800">
                <a:solidFill>
                  <a:schemeClr val="tx1"/>
                </a:solidFill>
                <a:latin typeface="Calibri" charset="0"/>
                <a:ea typeface="新細明體" charset="0"/>
              </a:rPr>
              <a:t>，反而會被減一，當這個數最後被減至０時，下次就必須讓它的前一項被減一，而使它</a:t>
            </a:r>
            <a:r>
              <a:rPr lang="en-US" altLang="zh-TW" sz="1800">
                <a:solidFill>
                  <a:schemeClr val="tx1"/>
                </a:solidFill>
                <a:latin typeface="Calibri" charset="0"/>
                <a:ea typeface="新細明體" charset="0"/>
              </a:rPr>
              <a:t>”</a:t>
            </a:r>
            <a:r>
              <a:rPr lang="zh-TW" altLang="en-US" sz="1800">
                <a:solidFill>
                  <a:schemeClr val="tx1"/>
                </a:solidFill>
                <a:latin typeface="Calibri" charset="0"/>
                <a:ea typeface="新細明體" charset="0"/>
              </a:rPr>
              <a:t>崩潰</a:t>
            </a:r>
            <a:r>
              <a:rPr lang="en-US" altLang="zh-TW" sz="1800">
                <a:solidFill>
                  <a:schemeClr val="tx1"/>
                </a:solidFill>
                <a:latin typeface="Calibri" charset="0"/>
                <a:ea typeface="新細明體" charset="0"/>
              </a:rPr>
              <a:t>”</a:t>
            </a:r>
            <a:r>
              <a:rPr lang="zh-TW" altLang="en-US" sz="1800">
                <a:solidFill>
                  <a:schemeClr val="tx1"/>
                </a:solidFill>
                <a:latin typeface="Calibri" charset="0"/>
                <a:ea typeface="新細明體" charset="0"/>
              </a:rPr>
              <a:t>成另一個比</a:t>
            </a:r>
            <a:r>
              <a:rPr lang="en-US" altLang="zh-TW" sz="1800">
                <a:solidFill>
                  <a:schemeClr val="tx1"/>
                </a:solidFill>
                <a:latin typeface="Calibri" charset="0"/>
                <a:ea typeface="新細明體" charset="0"/>
              </a:rPr>
              <a:t>base</a:t>
            </a:r>
            <a:r>
              <a:rPr lang="zh-TW" altLang="en-US" sz="1800">
                <a:solidFill>
                  <a:schemeClr val="tx1"/>
                </a:solidFill>
                <a:latin typeface="Calibri" charset="0"/>
                <a:ea typeface="新細明體" charset="0"/>
              </a:rPr>
              <a:t>小的數</a:t>
            </a:r>
            <a:r>
              <a:rPr lang="en-US" altLang="zh-TW" sz="1800">
                <a:solidFill>
                  <a:schemeClr val="tx1"/>
                </a:solidFill>
                <a:latin typeface="Calibri" charset="0"/>
                <a:ea typeface="新細明體" charset="0"/>
              </a:rPr>
              <a:t>(</a:t>
            </a:r>
            <a:r>
              <a:rPr lang="zh-TW" altLang="en-US" sz="1800">
                <a:solidFill>
                  <a:schemeClr val="tx1"/>
                </a:solidFill>
                <a:latin typeface="Calibri" charset="0"/>
                <a:ea typeface="新細明體" charset="0"/>
              </a:rPr>
              <a:t>例如</a:t>
            </a:r>
            <a:r>
              <a:rPr lang="en-US" altLang="zh-TW" sz="1800">
                <a:solidFill>
                  <a:schemeClr val="tx1"/>
                </a:solidFill>
                <a:latin typeface="Calibri" charset="0"/>
                <a:ea typeface="新細明體" charset="0"/>
              </a:rPr>
              <a:t>3^3 + 3 =&gt; 4^4 + 4 – 1 = 4^4 + 3)</a:t>
            </a:r>
            <a:r>
              <a:rPr lang="zh-TW" altLang="en-US" sz="1800">
                <a:solidFill>
                  <a:schemeClr val="tx1"/>
                </a:solidFill>
                <a:latin typeface="Calibri" charset="0"/>
                <a:ea typeface="新細明體" charset="0"/>
              </a:rPr>
              <a:t>，所以</a:t>
            </a:r>
            <a:r>
              <a:rPr lang="en-US" altLang="zh-TW" sz="1800">
                <a:solidFill>
                  <a:schemeClr val="tx1"/>
                </a:solidFill>
                <a:latin typeface="Calibri" charset="0"/>
                <a:ea typeface="新細明體" charset="0"/>
              </a:rPr>
              <a:t>Goodstein</a:t>
            </a:r>
            <a:r>
              <a:rPr lang="zh-TW" altLang="en-US" sz="1800">
                <a:solidFill>
                  <a:schemeClr val="tx1"/>
                </a:solidFill>
                <a:latin typeface="Calibri" charset="0"/>
                <a:ea typeface="新細明體" charset="0"/>
              </a:rPr>
              <a:t>數列每經過有限次轉換他的項數就會減少，直到值比</a:t>
            </a:r>
            <a:r>
              <a:rPr lang="en-US" altLang="zh-TW" sz="1800">
                <a:solidFill>
                  <a:schemeClr val="tx1"/>
                </a:solidFill>
                <a:latin typeface="Calibri" charset="0"/>
                <a:ea typeface="新細明體" charset="0"/>
              </a:rPr>
              <a:t>base</a:t>
            </a:r>
            <a:r>
              <a:rPr lang="zh-TW" altLang="en-US" sz="1800">
                <a:solidFill>
                  <a:schemeClr val="tx1"/>
                </a:solidFill>
                <a:latin typeface="Calibri" charset="0"/>
                <a:ea typeface="新細明體" charset="0"/>
              </a:rPr>
              <a:t>小後開始收斂至</a:t>
            </a:r>
            <a:r>
              <a:rPr lang="en-US" altLang="zh-TW" sz="1800">
                <a:solidFill>
                  <a:schemeClr val="tx1"/>
                </a:solidFill>
                <a:latin typeface="Calibri" charset="0"/>
                <a:ea typeface="新細明體" charset="0"/>
              </a:rPr>
              <a:t>0</a:t>
            </a:r>
            <a:r>
              <a:rPr lang="zh-TW" altLang="en-US" sz="1800">
                <a:solidFill>
                  <a:schemeClr val="tx1"/>
                </a:solidFill>
                <a:latin typeface="Calibri" charset="0"/>
                <a:ea typeface="新細明體" charset="0"/>
              </a:rPr>
              <a:t>。</a:t>
            </a:r>
            <a:endParaRPr lang="en-US" altLang="zh-TW" sz="1800">
              <a:solidFill>
                <a:schemeClr val="tx1"/>
              </a:solidFill>
              <a:latin typeface="Calibri" charset="0"/>
              <a:ea typeface="新細明體" charset="0"/>
            </a:endParaRPr>
          </a:p>
          <a:p>
            <a:pPr algn="r"/>
            <a:r>
              <a:rPr lang="en-US" altLang="zh-TW" sz="1800">
                <a:solidFill>
                  <a:schemeClr val="tx1"/>
                </a:solidFill>
                <a:latin typeface="Calibri" charset="0"/>
                <a:ea typeface="新細明體" charset="0"/>
              </a:rPr>
              <a:t>B96902081</a:t>
            </a:r>
            <a:r>
              <a:rPr lang="zh-TW" altLang="en-US" sz="1800">
                <a:solidFill>
                  <a:schemeClr val="tx1"/>
                </a:solidFill>
                <a:latin typeface="Calibri" charset="0"/>
                <a:ea typeface="新細明體" charset="0"/>
              </a:rPr>
              <a:t>　資工四　廖堃吉</a:t>
            </a:r>
          </a:p>
        </p:txBody>
      </p:sp>
    </p:spTree>
    <p:extLst>
      <p:ext uri="{BB962C8B-B14F-4D97-AF65-F5344CB8AC3E}">
        <p14:creationId xmlns:p14="http://schemas.microsoft.com/office/powerpoint/2010/main" val="39878902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zh-TW"/>
              <a:t>Interesting sequence</a:t>
            </a:r>
          </a:p>
        </p:txBody>
      </p:sp>
      <p:sp>
        <p:nvSpPr>
          <p:cNvPr id="6147" name="Rectangle 3"/>
          <p:cNvSpPr>
            <a:spLocks noGrp="1" noChangeArrowheads="1"/>
          </p:cNvSpPr>
          <p:nvPr>
            <p:ph type="body" idx="1"/>
          </p:nvPr>
        </p:nvSpPr>
        <p:spPr>
          <a:xfrm>
            <a:off x="323850" y="1196975"/>
            <a:ext cx="8569325" cy="5184775"/>
          </a:xfrm>
        </p:spPr>
        <p:txBody>
          <a:bodyPr/>
          <a:lstStyle/>
          <a:p>
            <a:pPr>
              <a:buFont typeface="Wingdings" charset="0"/>
              <a:buNone/>
            </a:pPr>
            <a:r>
              <a:rPr lang="en-US" altLang="zh-TW" sz="2400"/>
              <a:t>DNA </a:t>
            </a:r>
            <a:r>
              <a:rPr lang="zh-TW" altLang="en-US" sz="2400"/>
              <a:t>序列</a:t>
            </a:r>
            <a:endParaRPr lang="en-US" altLang="zh-TW" sz="2400"/>
          </a:p>
          <a:p>
            <a:pPr>
              <a:buFont typeface="Wingdings" charset="0"/>
              <a:buNone/>
            </a:pPr>
            <a:r>
              <a:rPr lang="en-US" altLang="zh-TW" sz="2400"/>
              <a:t>         5</a:t>
            </a:r>
            <a:r>
              <a:rPr lang="zh-TW" altLang="en-US" sz="2400"/>
              <a:t>‘</a:t>
            </a:r>
            <a:r>
              <a:rPr lang="en-US" altLang="zh-TW" sz="2400"/>
              <a:t>TGACGTCA3</a:t>
            </a:r>
            <a:r>
              <a:rPr lang="zh-TW" altLang="en-US" sz="2400"/>
              <a:t>’</a:t>
            </a:r>
            <a:endParaRPr lang="en-US" altLang="zh-TW" sz="2400"/>
          </a:p>
          <a:p>
            <a:pPr>
              <a:buFont typeface="Wingdings" charset="0"/>
              <a:buNone/>
            </a:pPr>
            <a:endParaRPr lang="en-US" altLang="zh-TW" sz="2400"/>
          </a:p>
          <a:p>
            <a:pPr algn="just">
              <a:buFont typeface="Wingdings" charset="0"/>
              <a:buNone/>
            </a:pPr>
            <a:r>
              <a:rPr lang="en-US" altLang="zh-TW" sz="2600"/>
              <a:t>DNA </a:t>
            </a:r>
            <a:r>
              <a:rPr lang="zh-TW" altLang="en-US" sz="2600"/>
              <a:t>由核苷酸和四種鹼基對</a:t>
            </a:r>
            <a:r>
              <a:rPr lang="en-US" altLang="zh-TW" sz="2600"/>
              <a:t> (A, T, C, G) </a:t>
            </a:r>
            <a:r>
              <a:rPr lang="zh-TW" altLang="en-US" sz="2600"/>
              <a:t>所組成，一般以雙股的型態存在。因此一</a:t>
            </a:r>
            <a:r>
              <a:rPr lang="en-US" altLang="zh-TW" sz="2600"/>
              <a:t>DNA</a:t>
            </a:r>
            <a:r>
              <a:rPr lang="zh-TW" altLang="en-US" sz="2600"/>
              <a:t>序列會有其互補序列，且序列和互補序列上的鹼基對會互相配對。其配對規則為</a:t>
            </a:r>
            <a:r>
              <a:rPr lang="en-US" altLang="zh-TW" sz="2600"/>
              <a:t> A-T, C-G</a:t>
            </a:r>
            <a:r>
              <a:rPr lang="zh-TW" altLang="en-US" sz="2600"/>
              <a:t>。因此上示</a:t>
            </a:r>
            <a:r>
              <a:rPr lang="en-US" altLang="zh-TW" sz="2600"/>
              <a:t> DNA </a:t>
            </a:r>
            <a:r>
              <a:rPr lang="zh-TW" altLang="en-US" sz="2600"/>
              <a:t>序列之互補序列為</a:t>
            </a:r>
            <a:r>
              <a:rPr lang="en-US" altLang="zh-TW" sz="2600"/>
              <a:t> 3</a:t>
            </a:r>
            <a:r>
              <a:rPr lang="zh-TW" altLang="en-US" sz="2600"/>
              <a:t>’</a:t>
            </a:r>
            <a:r>
              <a:rPr lang="en-US" altLang="zh-TW" sz="2600"/>
              <a:t>ACTGCAGT5</a:t>
            </a:r>
            <a:r>
              <a:rPr lang="zh-TW" altLang="en-US" sz="2600"/>
              <a:t>’</a:t>
            </a:r>
            <a:r>
              <a:rPr lang="zh-TW" sz="2600"/>
              <a:t>。</a:t>
            </a:r>
            <a:r>
              <a:rPr lang="zh-TW" altLang="en-US" sz="2600"/>
              <a:t>如考慮到序列的方向性，則此互補序列和上示之序列實則相同</a:t>
            </a:r>
            <a:r>
              <a:rPr lang="zh-TW" sz="2600"/>
              <a:t>，</a:t>
            </a:r>
            <a:r>
              <a:rPr lang="zh-TW" altLang="en-US" sz="2600"/>
              <a:t>此為</a:t>
            </a:r>
            <a:r>
              <a:rPr lang="en-US" altLang="zh-TW" sz="2600"/>
              <a:t> DNA </a:t>
            </a:r>
            <a:r>
              <a:rPr lang="zh-TW" altLang="en-US" sz="2600"/>
              <a:t>的</a:t>
            </a:r>
            <a:r>
              <a:rPr lang="en-US" altLang="zh-TW" sz="2600"/>
              <a:t> palindrome</a:t>
            </a:r>
            <a:r>
              <a:rPr lang="zh-TW" altLang="en-US" sz="2600"/>
              <a:t>。有趣之處在於，如以文字上</a:t>
            </a:r>
            <a:r>
              <a:rPr lang="en-US" altLang="zh-TW" sz="2600"/>
              <a:t> palindrome </a:t>
            </a:r>
            <a:r>
              <a:rPr lang="zh-TW" altLang="en-US" sz="2600"/>
              <a:t>的規則來觀察，則此序列不是</a:t>
            </a:r>
            <a:r>
              <a:rPr lang="en-US" altLang="zh-TW" sz="2600"/>
              <a:t> palindrome</a:t>
            </a:r>
            <a:r>
              <a:rPr lang="zh-TW" altLang="en-US" sz="2600"/>
              <a:t>。必須考慮到</a:t>
            </a:r>
            <a:r>
              <a:rPr lang="en-US" altLang="zh-TW" sz="2600"/>
              <a:t> DNA </a:t>
            </a:r>
            <a:r>
              <a:rPr lang="zh-TW" altLang="en-US" sz="2600"/>
              <a:t>的結構和特性，才能發現此</a:t>
            </a:r>
            <a:r>
              <a:rPr lang="en-US" altLang="zh-TW" sz="2600"/>
              <a:t> DNA </a:t>
            </a:r>
            <a:r>
              <a:rPr lang="zh-TW" altLang="en-US" sz="2600"/>
              <a:t>的</a:t>
            </a:r>
            <a:r>
              <a:rPr lang="en-US" altLang="zh-TW" sz="2600"/>
              <a:t> palindrome</a:t>
            </a:r>
            <a:r>
              <a:rPr lang="zh-TW" altLang="en-US" sz="2600"/>
              <a:t>。</a:t>
            </a:r>
            <a:endParaRPr lang="en-US" altLang="zh-TW" sz="2600"/>
          </a:p>
        </p:txBody>
      </p:sp>
      <p:sp>
        <p:nvSpPr>
          <p:cNvPr id="6148" name="Text Box 4"/>
          <p:cNvSpPr txBox="1">
            <a:spLocks noChangeArrowheads="1"/>
          </p:cNvSpPr>
          <p:nvPr/>
        </p:nvSpPr>
        <p:spPr bwMode="auto">
          <a:xfrm>
            <a:off x="6227763" y="6308725"/>
            <a:ext cx="24479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zh-TW" sz="2000"/>
              <a:t>D97945019  </a:t>
            </a:r>
            <a:r>
              <a:rPr lang="zh-TW" altLang="en-US" sz="2000"/>
              <a:t>江蘇峰</a:t>
            </a:r>
            <a:endParaRPr lang="en-US" altLang="zh-TW" sz="2000"/>
          </a:p>
        </p:txBody>
      </p:sp>
    </p:spTree>
    <p:extLst>
      <p:ext uri="{BB962C8B-B14F-4D97-AF65-F5344CB8AC3E}">
        <p14:creationId xmlns:p14="http://schemas.microsoft.com/office/powerpoint/2010/main" val="10002338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文字方塊 3"/>
          <p:cNvSpPr txBox="1">
            <a:spLocks noChangeArrowheads="1"/>
          </p:cNvSpPr>
          <p:nvPr/>
        </p:nvSpPr>
        <p:spPr bwMode="auto">
          <a:xfrm>
            <a:off x="1457325" y="28575"/>
            <a:ext cx="6121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charset="0"/>
                <a:ea typeface="新細明體" charset="0"/>
                <a:cs typeface="新細明體" charset="0"/>
              </a:defRPr>
            </a:lvl1pPr>
            <a:lvl2pPr marL="742950" indent="-285750" eaLnBrk="0" hangingPunct="0">
              <a:defRPr kumimoji="1">
                <a:solidFill>
                  <a:schemeClr val="tx1"/>
                </a:solidFill>
                <a:latin typeface="Calibri" charset="0"/>
                <a:ea typeface="新細明體" charset="0"/>
                <a:cs typeface="新細明體" charset="0"/>
              </a:defRPr>
            </a:lvl2pPr>
            <a:lvl3pPr marL="1143000" indent="-228600" eaLnBrk="0" hangingPunct="0">
              <a:defRPr kumimoji="1">
                <a:solidFill>
                  <a:schemeClr val="tx1"/>
                </a:solidFill>
                <a:latin typeface="Calibri" charset="0"/>
                <a:ea typeface="新細明體" charset="0"/>
                <a:cs typeface="新細明體" charset="0"/>
              </a:defRPr>
            </a:lvl3pPr>
            <a:lvl4pPr marL="1600200" indent="-228600" eaLnBrk="0" hangingPunct="0">
              <a:defRPr kumimoji="1">
                <a:solidFill>
                  <a:schemeClr val="tx1"/>
                </a:solidFill>
                <a:latin typeface="Calibri" charset="0"/>
                <a:ea typeface="新細明體" charset="0"/>
                <a:cs typeface="新細明體" charset="0"/>
              </a:defRPr>
            </a:lvl4pPr>
            <a:lvl5pPr marL="2057400" indent="-228600" eaLnBrk="0" hangingPunct="0">
              <a:defRPr kumimoji="1">
                <a:solidFill>
                  <a:schemeClr val="tx1"/>
                </a:solidFill>
                <a:latin typeface="Calibri" charset="0"/>
                <a:ea typeface="新細明體" charset="0"/>
                <a:cs typeface="新細明體" charset="0"/>
              </a:defRPr>
            </a:lvl5pPr>
            <a:lvl6pPr marL="2514600" indent="-228600" eaLnBrk="0" fontAlgn="base" hangingPunct="0">
              <a:spcBef>
                <a:spcPct val="0"/>
              </a:spcBef>
              <a:spcAft>
                <a:spcPct val="0"/>
              </a:spcAft>
              <a:defRPr kumimoji="1">
                <a:solidFill>
                  <a:schemeClr val="tx1"/>
                </a:solidFill>
                <a:latin typeface="Calibri" charset="0"/>
                <a:ea typeface="新細明體" charset="0"/>
                <a:cs typeface="新細明體" charset="0"/>
              </a:defRPr>
            </a:lvl6pPr>
            <a:lvl7pPr marL="2971800" indent="-228600" eaLnBrk="0" fontAlgn="base" hangingPunct="0">
              <a:spcBef>
                <a:spcPct val="0"/>
              </a:spcBef>
              <a:spcAft>
                <a:spcPct val="0"/>
              </a:spcAft>
              <a:defRPr kumimoji="1">
                <a:solidFill>
                  <a:schemeClr val="tx1"/>
                </a:solidFill>
                <a:latin typeface="Calibri" charset="0"/>
                <a:ea typeface="新細明體" charset="0"/>
                <a:cs typeface="新細明體" charset="0"/>
              </a:defRPr>
            </a:lvl7pPr>
            <a:lvl8pPr marL="3429000" indent="-228600" eaLnBrk="0" fontAlgn="base" hangingPunct="0">
              <a:spcBef>
                <a:spcPct val="0"/>
              </a:spcBef>
              <a:spcAft>
                <a:spcPct val="0"/>
              </a:spcAft>
              <a:defRPr kumimoji="1">
                <a:solidFill>
                  <a:schemeClr val="tx1"/>
                </a:solidFill>
                <a:latin typeface="Calibri" charset="0"/>
                <a:ea typeface="新細明體" charset="0"/>
                <a:cs typeface="新細明體" charset="0"/>
              </a:defRPr>
            </a:lvl8pPr>
            <a:lvl9pPr marL="3886200" indent="-228600" eaLnBrk="0" fontAlgn="base" hangingPunct="0">
              <a:spcBef>
                <a:spcPct val="0"/>
              </a:spcBef>
              <a:spcAft>
                <a:spcPct val="0"/>
              </a:spcAft>
              <a:defRPr kumimoji="1">
                <a:solidFill>
                  <a:schemeClr val="tx1"/>
                </a:solidFill>
                <a:latin typeface="Calibri" charset="0"/>
                <a:ea typeface="新細明體" charset="0"/>
                <a:cs typeface="新細明體" charset="0"/>
              </a:defRPr>
            </a:lvl9pPr>
          </a:lstStyle>
          <a:p>
            <a:pPr algn="ctr" eaLnBrk="1" hangingPunct="1"/>
            <a:r>
              <a:rPr kumimoji="0" lang="en-US" altLang="zh-TW" sz="4400">
                <a:latin typeface="Times New Roman" charset="0"/>
                <a:cs typeface="Times New Roman" charset="0"/>
              </a:rPr>
              <a:t>Palindromic Sequences</a:t>
            </a:r>
          </a:p>
        </p:txBody>
      </p:sp>
      <p:sp>
        <p:nvSpPr>
          <p:cNvPr id="5" name="文字方塊 4"/>
          <p:cNvSpPr txBox="1"/>
          <p:nvPr/>
        </p:nvSpPr>
        <p:spPr>
          <a:xfrm>
            <a:off x="611188" y="796925"/>
            <a:ext cx="8208962" cy="5264150"/>
          </a:xfrm>
          <a:prstGeom prst="rect">
            <a:avLst/>
          </a:prstGeom>
          <a:noFill/>
        </p:spPr>
        <p:txBody>
          <a:bodyPr>
            <a:spAutoFit/>
          </a:bodyPr>
          <a:lstStyle>
            <a:lvl1pPr eaLnBrk="0" hangingPunct="0">
              <a:defRPr kumimoji="1">
                <a:solidFill>
                  <a:schemeClr val="tx1"/>
                </a:solidFill>
                <a:latin typeface="Calibri" charset="0"/>
                <a:ea typeface="新細明體" charset="0"/>
                <a:cs typeface="新細明體" charset="0"/>
              </a:defRPr>
            </a:lvl1pPr>
            <a:lvl2pPr marL="742950" indent="-285750" eaLnBrk="0" hangingPunct="0">
              <a:defRPr kumimoji="1">
                <a:solidFill>
                  <a:schemeClr val="tx1"/>
                </a:solidFill>
                <a:latin typeface="Calibri" charset="0"/>
                <a:ea typeface="新細明體" charset="0"/>
                <a:cs typeface="新細明體" charset="0"/>
              </a:defRPr>
            </a:lvl2pPr>
            <a:lvl3pPr marL="1143000" indent="-228600" eaLnBrk="0" hangingPunct="0">
              <a:defRPr kumimoji="1">
                <a:solidFill>
                  <a:schemeClr val="tx1"/>
                </a:solidFill>
                <a:latin typeface="Calibri" charset="0"/>
                <a:ea typeface="新細明體" charset="0"/>
                <a:cs typeface="新細明體" charset="0"/>
              </a:defRPr>
            </a:lvl3pPr>
            <a:lvl4pPr marL="1600200" indent="-228600" eaLnBrk="0" hangingPunct="0">
              <a:defRPr kumimoji="1">
                <a:solidFill>
                  <a:schemeClr val="tx1"/>
                </a:solidFill>
                <a:latin typeface="Calibri" charset="0"/>
                <a:ea typeface="新細明體" charset="0"/>
                <a:cs typeface="新細明體" charset="0"/>
              </a:defRPr>
            </a:lvl4pPr>
            <a:lvl5pPr marL="2057400" indent="-228600" eaLnBrk="0" hangingPunct="0">
              <a:defRPr kumimoji="1">
                <a:solidFill>
                  <a:schemeClr val="tx1"/>
                </a:solidFill>
                <a:latin typeface="Calibri" charset="0"/>
                <a:ea typeface="新細明體" charset="0"/>
                <a:cs typeface="新細明體" charset="0"/>
              </a:defRPr>
            </a:lvl5pPr>
            <a:lvl6pPr marL="2514600" indent="-228600" eaLnBrk="0" fontAlgn="base" hangingPunct="0">
              <a:spcBef>
                <a:spcPct val="0"/>
              </a:spcBef>
              <a:spcAft>
                <a:spcPct val="0"/>
              </a:spcAft>
              <a:defRPr kumimoji="1">
                <a:solidFill>
                  <a:schemeClr val="tx1"/>
                </a:solidFill>
                <a:latin typeface="Calibri" charset="0"/>
                <a:ea typeface="新細明體" charset="0"/>
                <a:cs typeface="新細明體" charset="0"/>
              </a:defRPr>
            </a:lvl6pPr>
            <a:lvl7pPr marL="2971800" indent="-228600" eaLnBrk="0" fontAlgn="base" hangingPunct="0">
              <a:spcBef>
                <a:spcPct val="0"/>
              </a:spcBef>
              <a:spcAft>
                <a:spcPct val="0"/>
              </a:spcAft>
              <a:defRPr kumimoji="1">
                <a:solidFill>
                  <a:schemeClr val="tx1"/>
                </a:solidFill>
                <a:latin typeface="Calibri" charset="0"/>
                <a:ea typeface="新細明體" charset="0"/>
                <a:cs typeface="新細明體" charset="0"/>
              </a:defRPr>
            </a:lvl7pPr>
            <a:lvl8pPr marL="3429000" indent="-228600" eaLnBrk="0" fontAlgn="base" hangingPunct="0">
              <a:spcBef>
                <a:spcPct val="0"/>
              </a:spcBef>
              <a:spcAft>
                <a:spcPct val="0"/>
              </a:spcAft>
              <a:defRPr kumimoji="1">
                <a:solidFill>
                  <a:schemeClr val="tx1"/>
                </a:solidFill>
                <a:latin typeface="Calibri" charset="0"/>
                <a:ea typeface="新細明體" charset="0"/>
                <a:cs typeface="新細明體" charset="0"/>
              </a:defRPr>
            </a:lvl8pPr>
            <a:lvl9pPr marL="3886200" indent="-228600" eaLnBrk="0" fontAlgn="base" hangingPunct="0">
              <a:spcBef>
                <a:spcPct val="0"/>
              </a:spcBef>
              <a:spcAft>
                <a:spcPct val="0"/>
              </a:spcAft>
              <a:defRPr kumimoji="1">
                <a:solidFill>
                  <a:schemeClr val="tx1"/>
                </a:solidFill>
                <a:latin typeface="Calibri" charset="0"/>
                <a:ea typeface="新細明體" charset="0"/>
                <a:cs typeface="新細明體" charset="0"/>
              </a:defRPr>
            </a:lvl9pPr>
          </a:lstStyle>
          <a:p>
            <a:pPr eaLnBrk="1" hangingPunct="1"/>
            <a:r>
              <a:rPr kumimoji="0" lang="en-US" altLang="zh-TW" sz="2400" u="sng"/>
              <a:t>Interesting sequences</a:t>
            </a:r>
            <a:r>
              <a:rPr kumimoji="0" lang="zh-TW" altLang="en-US" sz="2400"/>
              <a:t>：</a:t>
            </a:r>
            <a:r>
              <a:rPr kumimoji="0" lang="en-US" altLang="zh-TW" sz="2400"/>
              <a:t>	</a:t>
            </a:r>
          </a:p>
          <a:p>
            <a:pPr eaLnBrk="1" hangingPunct="1">
              <a:buFontTx/>
              <a:buAutoNum type="arabicParenBoth"/>
            </a:pPr>
            <a:r>
              <a:rPr kumimoji="0" lang="en-US" altLang="zh-TW" sz="2400"/>
              <a:t>GAATTC	</a:t>
            </a:r>
            <a:r>
              <a:rPr kumimoji="0" lang="zh-TW" altLang="en-US" sz="2400"/>
              <a:t>    </a:t>
            </a:r>
            <a:r>
              <a:rPr kumimoji="0" lang="en-US" altLang="zh-TW" sz="2400"/>
              <a:t>(</a:t>
            </a:r>
            <a:r>
              <a:rPr kumimoji="0" lang="zh-TW" altLang="en-US" sz="2400"/>
              <a:t>  </a:t>
            </a:r>
            <a:r>
              <a:rPr kumimoji="0" lang="en-US" altLang="zh-TW" sz="2400" i="1"/>
              <a:t>Eco</a:t>
            </a:r>
            <a:r>
              <a:rPr kumimoji="0" lang="en-US" altLang="zh-TW" sz="2400"/>
              <a:t>RI site, </a:t>
            </a:r>
            <a:r>
              <a:rPr kumimoji="0" lang="en-US" altLang="zh-TW" sz="2400" i="1"/>
              <a:t>Escherichia coli  </a:t>
            </a:r>
            <a:r>
              <a:rPr kumimoji="0" lang="en-US" altLang="zh-TW" sz="2400"/>
              <a:t>)</a:t>
            </a:r>
          </a:p>
          <a:p>
            <a:pPr eaLnBrk="1" hangingPunct="1">
              <a:buFontTx/>
              <a:buAutoNum type="arabicParenBoth"/>
            </a:pPr>
            <a:r>
              <a:rPr kumimoji="0" lang="en-US" altLang="zh-TW" sz="2400"/>
              <a:t>GGATCC	    (  BamH1, </a:t>
            </a:r>
            <a:r>
              <a:rPr kumimoji="0" lang="en-US" altLang="zh-TW" sz="2400" i="1"/>
              <a:t>Bacillus amyloliquefaciens</a:t>
            </a:r>
            <a:r>
              <a:rPr kumimoji="0" lang="en-US" altLang="zh-TW" sz="2400"/>
              <a:t>)</a:t>
            </a:r>
          </a:p>
          <a:p>
            <a:pPr eaLnBrk="1" hangingPunct="1"/>
            <a:r>
              <a:rPr kumimoji="0" lang="en-US" altLang="zh-TW" sz="2400" u="sng"/>
              <a:t>Viewpoints</a:t>
            </a:r>
            <a:r>
              <a:rPr kumimoji="0" lang="zh-TW" altLang="en-US" sz="2400"/>
              <a:t>：</a:t>
            </a:r>
            <a:endParaRPr kumimoji="0" lang="en-US" altLang="zh-TW" sz="2400"/>
          </a:p>
          <a:p>
            <a:pPr eaLnBrk="1" hangingPunct="1"/>
            <a:r>
              <a:rPr kumimoji="0" lang="en-US" altLang="zh-TW" sz="2400"/>
              <a:t>According to the complementary property of DNA construction, A-T form a DNA pair, and so do C-G.  Palindromic sequences are considered the same on the opposite directions with complementarity from 5’ end to 3’ end.</a:t>
            </a:r>
          </a:p>
          <a:p>
            <a:pPr eaLnBrk="1" hangingPunct="1"/>
            <a:r>
              <a:rPr kumimoji="0" lang="en-US" altLang="zh-TW" sz="2400"/>
              <a:t>    During finding motifs on DNA for the relations to transcription factors, we found some palindromic sequences.  The regulatory mechanism of the palindromic sequences looks amazing for people to do more researches.</a:t>
            </a:r>
          </a:p>
          <a:p>
            <a:pPr eaLnBrk="1" hangingPunct="1"/>
            <a:endParaRPr kumimoji="0" lang="en-US" altLang="zh-TW" sz="2400"/>
          </a:p>
          <a:p>
            <a:pPr eaLnBrk="1" hangingPunct="1"/>
            <a:r>
              <a:rPr kumimoji="0" lang="en-US" altLang="zh-TW" sz="2400" u="sng"/>
              <a:t>Reference</a:t>
            </a:r>
            <a:r>
              <a:rPr kumimoji="0" lang="en-US" altLang="zh-TW" sz="2400"/>
              <a:t>: </a:t>
            </a:r>
            <a:r>
              <a:rPr lang="en-US" altLang="zh-TW" sz="2400"/>
              <a:t>http://juang.bst.ntu.edu.tw/BCbasics/Nucleic1.htm</a:t>
            </a:r>
            <a:endParaRPr kumimoji="0" lang="en-US" altLang="zh-TW" sz="2400"/>
          </a:p>
        </p:txBody>
      </p:sp>
      <p:sp>
        <p:nvSpPr>
          <p:cNvPr id="2052" name="文字方塊 7"/>
          <p:cNvSpPr txBox="1">
            <a:spLocks noChangeArrowheads="1"/>
          </p:cNvSpPr>
          <p:nvPr/>
        </p:nvSpPr>
        <p:spPr bwMode="auto">
          <a:xfrm>
            <a:off x="395288" y="6170613"/>
            <a:ext cx="84248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charset="0"/>
                <a:ea typeface="新細明體" charset="0"/>
                <a:cs typeface="新細明體" charset="0"/>
              </a:defRPr>
            </a:lvl1pPr>
            <a:lvl2pPr marL="742950" indent="-285750" eaLnBrk="0" hangingPunct="0">
              <a:defRPr kumimoji="1">
                <a:solidFill>
                  <a:schemeClr val="tx1"/>
                </a:solidFill>
                <a:latin typeface="Calibri" charset="0"/>
                <a:ea typeface="新細明體" charset="0"/>
                <a:cs typeface="新細明體" charset="0"/>
              </a:defRPr>
            </a:lvl2pPr>
            <a:lvl3pPr marL="1143000" indent="-228600" eaLnBrk="0" hangingPunct="0">
              <a:defRPr kumimoji="1">
                <a:solidFill>
                  <a:schemeClr val="tx1"/>
                </a:solidFill>
                <a:latin typeface="Calibri" charset="0"/>
                <a:ea typeface="新細明體" charset="0"/>
                <a:cs typeface="新細明體" charset="0"/>
              </a:defRPr>
            </a:lvl3pPr>
            <a:lvl4pPr marL="1600200" indent="-228600" eaLnBrk="0" hangingPunct="0">
              <a:defRPr kumimoji="1">
                <a:solidFill>
                  <a:schemeClr val="tx1"/>
                </a:solidFill>
                <a:latin typeface="Calibri" charset="0"/>
                <a:ea typeface="新細明體" charset="0"/>
                <a:cs typeface="新細明體" charset="0"/>
              </a:defRPr>
            </a:lvl4pPr>
            <a:lvl5pPr marL="2057400" indent="-228600" eaLnBrk="0" hangingPunct="0">
              <a:defRPr kumimoji="1">
                <a:solidFill>
                  <a:schemeClr val="tx1"/>
                </a:solidFill>
                <a:latin typeface="Calibri" charset="0"/>
                <a:ea typeface="新細明體" charset="0"/>
                <a:cs typeface="新細明體" charset="0"/>
              </a:defRPr>
            </a:lvl5pPr>
            <a:lvl6pPr marL="2514600" indent="-228600" eaLnBrk="0" fontAlgn="base" hangingPunct="0">
              <a:spcBef>
                <a:spcPct val="0"/>
              </a:spcBef>
              <a:spcAft>
                <a:spcPct val="0"/>
              </a:spcAft>
              <a:defRPr kumimoji="1">
                <a:solidFill>
                  <a:schemeClr val="tx1"/>
                </a:solidFill>
                <a:latin typeface="Calibri" charset="0"/>
                <a:ea typeface="新細明體" charset="0"/>
                <a:cs typeface="新細明體" charset="0"/>
              </a:defRPr>
            </a:lvl6pPr>
            <a:lvl7pPr marL="2971800" indent="-228600" eaLnBrk="0" fontAlgn="base" hangingPunct="0">
              <a:spcBef>
                <a:spcPct val="0"/>
              </a:spcBef>
              <a:spcAft>
                <a:spcPct val="0"/>
              </a:spcAft>
              <a:defRPr kumimoji="1">
                <a:solidFill>
                  <a:schemeClr val="tx1"/>
                </a:solidFill>
                <a:latin typeface="Calibri" charset="0"/>
                <a:ea typeface="新細明體" charset="0"/>
                <a:cs typeface="新細明體" charset="0"/>
              </a:defRPr>
            </a:lvl7pPr>
            <a:lvl8pPr marL="3429000" indent="-228600" eaLnBrk="0" fontAlgn="base" hangingPunct="0">
              <a:spcBef>
                <a:spcPct val="0"/>
              </a:spcBef>
              <a:spcAft>
                <a:spcPct val="0"/>
              </a:spcAft>
              <a:defRPr kumimoji="1">
                <a:solidFill>
                  <a:schemeClr val="tx1"/>
                </a:solidFill>
                <a:latin typeface="Calibri" charset="0"/>
                <a:ea typeface="新細明體" charset="0"/>
                <a:cs typeface="新細明體" charset="0"/>
              </a:defRPr>
            </a:lvl8pPr>
            <a:lvl9pPr marL="3886200" indent="-228600" eaLnBrk="0" fontAlgn="base" hangingPunct="0">
              <a:spcBef>
                <a:spcPct val="0"/>
              </a:spcBef>
              <a:spcAft>
                <a:spcPct val="0"/>
              </a:spcAft>
              <a:defRPr kumimoji="1">
                <a:solidFill>
                  <a:schemeClr val="tx1"/>
                </a:solidFill>
                <a:latin typeface="Calibri" charset="0"/>
                <a:ea typeface="新細明體" charset="0"/>
                <a:cs typeface="新細明體" charset="0"/>
              </a:defRPr>
            </a:lvl9pPr>
          </a:lstStyle>
          <a:p>
            <a:pPr algn="ctr" eaLnBrk="1" hangingPunct="1"/>
            <a:r>
              <a:rPr kumimoji="0" lang="zh-TW" altLang="en-US" sz="2400">
                <a:latin typeface="標楷體" charset="0"/>
                <a:ea typeface="標楷體" charset="0"/>
                <a:cs typeface="標楷體" charset="0"/>
              </a:rPr>
              <a:t>生醫電資所碩一  </a:t>
            </a:r>
            <a:r>
              <a:rPr kumimoji="0" lang="en-US" altLang="zh-TW" sz="2400">
                <a:latin typeface="Times New Roman" charset="0"/>
                <a:ea typeface="標楷體" charset="0"/>
                <a:cs typeface="Times New Roman" charset="0"/>
              </a:rPr>
              <a:t>R99945005</a:t>
            </a:r>
            <a:r>
              <a:rPr kumimoji="0" lang="en-US" altLang="zh-TW" sz="2400">
                <a:latin typeface="標楷體" charset="0"/>
                <a:ea typeface="標楷體" charset="0"/>
                <a:cs typeface="標楷體" charset="0"/>
              </a:rPr>
              <a:t>  </a:t>
            </a:r>
            <a:r>
              <a:rPr kumimoji="0" lang="zh-TW" altLang="en-US" sz="2400">
                <a:latin typeface="標楷體" charset="0"/>
                <a:ea typeface="標楷體" charset="0"/>
                <a:cs typeface="標楷體" charset="0"/>
              </a:rPr>
              <a:t>何家全</a:t>
            </a:r>
          </a:p>
        </p:txBody>
      </p:sp>
    </p:spTree>
    <p:extLst>
      <p:ext uri="{BB962C8B-B14F-4D97-AF65-F5344CB8AC3E}">
        <p14:creationId xmlns:p14="http://schemas.microsoft.com/office/powerpoint/2010/main" val="36942382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normAutofit/>
          </a:bodyPr>
          <a:lstStyle/>
          <a:p>
            <a:pPr marL="0" indent="0" algn="ctr">
              <a:buNone/>
            </a:pPr>
            <a:endParaRPr lang="en-US" altLang="zh-TW" sz="5400" b="1" cap="all" dirty="0" smtClean="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endParaRPr>
          </a:p>
          <a:p>
            <a:pPr marL="0" indent="0" algn="ctr">
              <a:buNone/>
            </a:pPr>
            <a:r>
              <a:rPr lang="en-US" altLang="zh-TW" sz="5400" b="1" cap="all" dirty="0" smtClean="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rPr>
              <a:t>R98945053</a:t>
            </a:r>
            <a:endParaRPr lang="en-US" altLang="zh-TW" sz="5400" b="1" cap="all" dirty="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endParaRPr>
          </a:p>
          <a:p>
            <a:pPr marL="0" indent="0" algn="ctr">
              <a:buNone/>
            </a:pPr>
            <a:r>
              <a:rPr lang="zh-TW" altLang="en-US" sz="5400" b="1" cap="all" dirty="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rPr>
              <a:t>魏昭寧</a:t>
            </a:r>
          </a:p>
        </p:txBody>
      </p:sp>
      <p:sp>
        <p:nvSpPr>
          <p:cNvPr id="4" name="矩形 3"/>
          <p:cNvSpPr/>
          <p:nvPr/>
        </p:nvSpPr>
        <p:spPr>
          <a:xfrm>
            <a:off x="1979712" y="908720"/>
            <a:ext cx="5032147" cy="923330"/>
          </a:xfrm>
          <a:prstGeom prst="rect">
            <a:avLst/>
          </a:prstGeom>
          <a:noFill/>
        </p:spPr>
        <p:txBody>
          <a:bodyPr wrap="none" lIns="91440" tIns="45720" rIns="91440" bIns="45720">
            <a:spAutoFit/>
          </a:bodyPr>
          <a:lstStyle/>
          <a:p>
            <a:pPr algn="ctr"/>
            <a:r>
              <a:rPr lang="zh-TW" altLang="en-US" sz="5400" b="1" cap="all" spc="0" dirty="0" smtClean="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rPr>
              <a:t>生醫電資所碩二</a:t>
            </a:r>
            <a:endParaRPr lang="zh-TW" altLang="en-US" sz="5400" b="1" cap="all" spc="0" dirty="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35588041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p:cNvSpPr>
            <a:spLocks noGrp="1"/>
          </p:cNvSpPr>
          <p:nvPr>
            <p:ph type="subTitle" idx="1"/>
          </p:nvPr>
        </p:nvSpPr>
        <p:spPr>
          <a:xfrm>
            <a:off x="597416" y="2420888"/>
            <a:ext cx="7880920" cy="3433869"/>
          </a:xfrm>
        </p:spPr>
        <p:txBody>
          <a:bodyPr>
            <a:normAutofit fontScale="77500" lnSpcReduction="20000"/>
            <a:scene3d>
              <a:camera prst="orthographicFront"/>
              <a:lightRig rig="flat" dir="tl">
                <a:rot lat="0" lon="0" rev="6600000"/>
              </a:lightRig>
            </a:scene3d>
            <a:sp3d extrusionH="25400" contourW="8890">
              <a:bevelT w="38100" h="31750"/>
              <a:contourClr>
                <a:schemeClr val="accent2">
                  <a:shade val="75000"/>
                </a:schemeClr>
              </a:contourClr>
            </a:sp3d>
          </a:bodyPr>
          <a:lstStyle/>
          <a:p>
            <a:endParaRPr lang="en-US" altLang="zh-TW"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r>
              <a:rPr lang="en-US" altLang="zh-TW"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Guess what should be filled in the blank??</a:t>
            </a:r>
          </a:p>
          <a:p>
            <a:endParaRPr lang="en-US" altLang="zh-TW" sz="8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r>
              <a:rPr lang="en-US" altLang="zh-TW" sz="8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S_T_T_S</a:t>
            </a:r>
            <a:endParaRPr lang="zh-TW" altLang="en-US" sz="8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 name="文字方塊 3"/>
          <p:cNvSpPr txBox="1"/>
          <p:nvPr/>
        </p:nvSpPr>
        <p:spPr>
          <a:xfrm>
            <a:off x="1615044" y="4702629"/>
            <a:ext cx="189359" cy="369332"/>
          </a:xfrm>
          <a:prstGeom prst="rect">
            <a:avLst/>
          </a:prstGeom>
          <a:noFill/>
        </p:spPr>
        <p:txBody>
          <a:bodyPr wrap="square" rtlCol="0">
            <a:spAutoFit/>
          </a:bodyPr>
          <a:lstStyle/>
          <a:p>
            <a:endParaRPr lang="zh-TW" altLang="en-US" dirty="0"/>
          </a:p>
        </p:txBody>
      </p:sp>
      <p:sp>
        <p:nvSpPr>
          <p:cNvPr id="5" name="矩形 4"/>
          <p:cNvSpPr/>
          <p:nvPr/>
        </p:nvSpPr>
        <p:spPr>
          <a:xfrm>
            <a:off x="1979712" y="1196752"/>
            <a:ext cx="5466946" cy="923330"/>
          </a:xfrm>
          <a:prstGeom prst="rect">
            <a:avLst/>
          </a:prstGeom>
          <a:noFill/>
        </p:spPr>
        <p:txBody>
          <a:bodyPr wrap="none" lIns="91440" tIns="45720" rIns="91440" bIns="45720">
            <a:spAutoFit/>
          </a:bodyPr>
          <a:lstStyle/>
          <a:p>
            <a:pPr algn="ctr"/>
            <a:r>
              <a:rPr lang="en-US" altLang="zh-TW"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Sequence Analysis</a:t>
            </a:r>
            <a:endParaRPr lang="zh-TW" altLang="en-US"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extLst>
      <p:ext uri="{BB962C8B-B14F-4D97-AF65-F5344CB8AC3E}">
        <p14:creationId xmlns:p14="http://schemas.microsoft.com/office/powerpoint/2010/main" val="13918944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15616" y="548680"/>
            <a:ext cx="6965245" cy="1202485"/>
          </a:xfrm>
        </p:spPr>
        <p:txBody>
          <a:bodyPr>
            <a:noAutofit/>
          </a:bodyPr>
          <a:lstStyle/>
          <a:p>
            <a:r>
              <a:rPr lang="en-US" altLang="zh-TW"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a:t>
            </a:r>
            <a:r>
              <a:rPr lang="en-US" altLang="zh-TW" sz="8000" b="1" dirty="0" smtClean="0">
                <a:ln w="11430"/>
                <a:solidFill>
                  <a:srgbClr val="FFC000"/>
                </a:solidFill>
                <a:effectLst>
                  <a:outerShdw blurRad="50800" dist="39000" dir="5460000" algn="tl">
                    <a:srgbClr val="000000">
                      <a:alpha val="38000"/>
                    </a:srgbClr>
                  </a:outerShdw>
                </a:effectLst>
              </a:rPr>
              <a:t>M</a:t>
            </a:r>
            <a:r>
              <a:rPr lang="en-US" altLang="zh-TW"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a:t>
            </a:r>
            <a:r>
              <a:rPr lang="en-US" altLang="zh-TW" sz="8000" b="1" dirty="0" smtClean="0">
                <a:ln w="11430"/>
                <a:solidFill>
                  <a:srgbClr val="FFC000"/>
                </a:solidFill>
                <a:effectLst>
                  <a:outerShdw blurRad="50800" dist="39000" dir="5460000" algn="tl">
                    <a:srgbClr val="000000">
                      <a:alpha val="38000"/>
                    </a:srgbClr>
                  </a:outerShdw>
                </a:effectLst>
              </a:rPr>
              <a:t>W</a:t>
            </a:r>
            <a:r>
              <a:rPr lang="en-US" altLang="zh-TW"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a:t>
            </a:r>
            <a:r>
              <a:rPr lang="en-US" altLang="zh-TW" sz="8000" b="1" dirty="0" smtClean="0">
                <a:ln w="11430"/>
                <a:solidFill>
                  <a:srgbClr val="FFC000"/>
                </a:solidFill>
                <a:effectLst>
                  <a:outerShdw blurRad="50800" dist="39000" dir="5460000" algn="tl">
                    <a:srgbClr val="000000">
                      <a:alpha val="38000"/>
                    </a:srgbClr>
                  </a:outerShdw>
                </a:effectLst>
              </a:rPr>
              <a:t>F</a:t>
            </a:r>
            <a:r>
              <a:rPr lang="en-US" altLang="zh-TW"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a:t>
            </a:r>
            <a:endParaRPr lang="zh-TW" altLang="en-US" sz="8000" dirty="0"/>
          </a:p>
        </p:txBody>
      </p:sp>
      <p:sp>
        <p:nvSpPr>
          <p:cNvPr id="3" name="內容版面配置區 2"/>
          <p:cNvSpPr>
            <a:spLocks noGrp="1"/>
          </p:cNvSpPr>
          <p:nvPr>
            <p:ph idx="1"/>
          </p:nvPr>
        </p:nvSpPr>
        <p:spPr>
          <a:xfrm>
            <a:off x="1259632" y="1628800"/>
            <a:ext cx="7285424" cy="4824536"/>
          </a:xfrm>
        </p:spPr>
        <p:txBody>
          <a:bodyPr>
            <a:noAutofit/>
          </a:bodyPr>
          <a:lstStyle/>
          <a:p>
            <a:pPr marL="0" indent="0">
              <a:buNone/>
            </a:pPr>
            <a:r>
              <a:rPr lang="zh-TW" altLang="en-US" sz="3200" dirty="0" smtClean="0"/>
              <a:t>    </a:t>
            </a:r>
            <a:r>
              <a:rPr lang="en-US" altLang="zh-TW" sz="3200" dirty="0" smtClean="0">
                <a:solidFill>
                  <a:schemeClr val="accent2"/>
                </a:solidFill>
              </a:rPr>
              <a:t>S</a:t>
            </a:r>
            <a:r>
              <a:rPr lang="en-US" altLang="zh-TW" sz="3200" dirty="0" smtClean="0"/>
              <a:t>unday</a:t>
            </a:r>
          </a:p>
          <a:p>
            <a:pPr marL="0" indent="0">
              <a:buNone/>
            </a:pPr>
            <a:r>
              <a:rPr lang="en-US" altLang="zh-TW" sz="3200" dirty="0" smtClean="0"/>
              <a:t>              </a:t>
            </a:r>
            <a:r>
              <a:rPr lang="en-US" altLang="zh-TW" sz="3200" dirty="0" smtClean="0">
                <a:solidFill>
                  <a:srgbClr val="FFC000"/>
                </a:solidFill>
              </a:rPr>
              <a:t>M</a:t>
            </a:r>
            <a:r>
              <a:rPr lang="en-US" altLang="zh-TW" sz="3200" dirty="0" smtClean="0"/>
              <a:t>onday</a:t>
            </a:r>
          </a:p>
          <a:p>
            <a:pPr marL="0" indent="0">
              <a:buNone/>
            </a:pPr>
            <a:r>
              <a:rPr lang="en-US" altLang="zh-TW" sz="3200" dirty="0" smtClean="0">
                <a:solidFill>
                  <a:schemeClr val="accent2"/>
                </a:solidFill>
              </a:rPr>
              <a:t>                        T</a:t>
            </a:r>
            <a:r>
              <a:rPr lang="en-US" altLang="zh-TW" sz="3200" dirty="0" smtClean="0"/>
              <a:t>uesday</a:t>
            </a:r>
          </a:p>
          <a:p>
            <a:pPr marL="0" indent="0">
              <a:buNone/>
            </a:pPr>
            <a:r>
              <a:rPr lang="en-US" altLang="zh-TW" sz="3200" dirty="0"/>
              <a:t>	</a:t>
            </a:r>
            <a:r>
              <a:rPr lang="en-US" altLang="zh-TW" sz="3200" dirty="0" smtClean="0"/>
              <a:t>	</a:t>
            </a:r>
            <a:r>
              <a:rPr lang="en-US" altLang="zh-TW" sz="3200" dirty="0" smtClean="0">
                <a:solidFill>
                  <a:srgbClr val="FFC000"/>
                </a:solidFill>
              </a:rPr>
              <a:t>          W</a:t>
            </a:r>
            <a:r>
              <a:rPr lang="en-US" altLang="zh-TW" sz="3200" dirty="0" smtClean="0"/>
              <a:t>ednesday</a:t>
            </a:r>
          </a:p>
          <a:p>
            <a:pPr marL="0" indent="0">
              <a:buNone/>
            </a:pPr>
            <a:r>
              <a:rPr lang="en-US" altLang="zh-TW" sz="3200" dirty="0"/>
              <a:t>	</a:t>
            </a:r>
            <a:r>
              <a:rPr lang="en-US" altLang="zh-TW" sz="3200" dirty="0" smtClean="0"/>
              <a:t>		</a:t>
            </a:r>
            <a:r>
              <a:rPr lang="en-US" altLang="zh-TW" sz="3200" dirty="0" smtClean="0">
                <a:solidFill>
                  <a:schemeClr val="accent2"/>
                </a:solidFill>
              </a:rPr>
              <a:t>           T</a:t>
            </a:r>
            <a:r>
              <a:rPr lang="en-US" altLang="zh-TW" sz="3200" dirty="0" smtClean="0"/>
              <a:t>hursday</a:t>
            </a:r>
          </a:p>
          <a:p>
            <a:pPr marL="0" indent="0">
              <a:buNone/>
            </a:pPr>
            <a:r>
              <a:rPr lang="en-US" altLang="zh-TW" sz="3200" dirty="0"/>
              <a:t>	</a:t>
            </a:r>
            <a:r>
              <a:rPr lang="en-US" altLang="zh-TW" sz="3200" dirty="0" smtClean="0"/>
              <a:t>			</a:t>
            </a:r>
            <a:r>
              <a:rPr lang="en-US" altLang="zh-TW" sz="3200" dirty="0" smtClean="0">
                <a:solidFill>
                  <a:srgbClr val="FFC000"/>
                </a:solidFill>
              </a:rPr>
              <a:t>          F</a:t>
            </a:r>
            <a:r>
              <a:rPr lang="en-US" altLang="zh-TW" sz="3200" dirty="0" smtClean="0"/>
              <a:t>riday</a:t>
            </a:r>
          </a:p>
          <a:p>
            <a:pPr marL="0" indent="0">
              <a:buNone/>
            </a:pPr>
            <a:r>
              <a:rPr lang="en-US" altLang="zh-TW" sz="3200" dirty="0"/>
              <a:t>	</a:t>
            </a:r>
            <a:r>
              <a:rPr lang="en-US" altLang="zh-TW" sz="3200" dirty="0" smtClean="0"/>
              <a:t>				       </a:t>
            </a:r>
            <a:r>
              <a:rPr lang="en-US" altLang="zh-TW" sz="3200" dirty="0" smtClean="0">
                <a:solidFill>
                  <a:schemeClr val="accent2"/>
                </a:solidFill>
              </a:rPr>
              <a:t>S</a:t>
            </a:r>
            <a:r>
              <a:rPr lang="en-US" altLang="zh-TW" sz="3200" dirty="0" smtClean="0"/>
              <a:t>aturday</a:t>
            </a:r>
          </a:p>
          <a:p>
            <a:pPr marL="0" indent="0">
              <a:buNone/>
            </a:pPr>
            <a:r>
              <a:rPr lang="zh-TW" altLang="en-US" dirty="0" smtClean="0">
                <a:solidFill>
                  <a:srgbClr val="002060"/>
                </a:solidFill>
              </a:rPr>
              <a:t>這</a:t>
            </a:r>
            <a:r>
              <a:rPr lang="zh-TW" altLang="en-US" dirty="0">
                <a:solidFill>
                  <a:srgbClr val="002060"/>
                </a:solidFill>
              </a:rPr>
              <a:t>是個</a:t>
            </a:r>
            <a:r>
              <a:rPr lang="en-US" altLang="zh-TW" dirty="0">
                <a:solidFill>
                  <a:srgbClr val="002060"/>
                </a:solidFill>
              </a:rPr>
              <a:t>interesting string</a:t>
            </a:r>
            <a:r>
              <a:rPr lang="en-US" altLang="zh-TW" dirty="0" smtClean="0">
                <a:solidFill>
                  <a:srgbClr val="002060"/>
                </a:solidFill>
              </a:rPr>
              <a:t>,</a:t>
            </a:r>
            <a:r>
              <a:rPr lang="zh-TW" altLang="en-US" dirty="0" smtClean="0">
                <a:solidFill>
                  <a:srgbClr val="002060"/>
                </a:solidFill>
              </a:rPr>
              <a:t>經過排列變得</a:t>
            </a:r>
            <a:r>
              <a:rPr lang="zh-TW" altLang="en-US" dirty="0">
                <a:solidFill>
                  <a:srgbClr val="002060"/>
                </a:solidFill>
              </a:rPr>
              <a:t>很有趣</a:t>
            </a:r>
            <a:r>
              <a:rPr lang="en-US" altLang="zh-TW" dirty="0">
                <a:solidFill>
                  <a:srgbClr val="002060"/>
                </a:solidFill>
              </a:rPr>
              <a:t>!!</a:t>
            </a:r>
            <a:endParaRPr lang="zh-TW" altLang="en-US" dirty="0">
              <a:solidFill>
                <a:srgbClr val="002060"/>
              </a:solidFill>
            </a:endParaRPr>
          </a:p>
          <a:p>
            <a:pPr marL="0" indent="0">
              <a:buNone/>
            </a:pPr>
            <a:endParaRPr lang="en-US" altLang="zh-TW" sz="3200" dirty="0" smtClean="0"/>
          </a:p>
          <a:p>
            <a:pPr marL="0" indent="0">
              <a:buNone/>
            </a:pPr>
            <a:endParaRPr lang="en-US" altLang="zh-TW" dirty="0"/>
          </a:p>
        </p:txBody>
      </p:sp>
    </p:spTree>
    <p:extLst>
      <p:ext uri="{BB962C8B-B14F-4D97-AF65-F5344CB8AC3E}">
        <p14:creationId xmlns:p14="http://schemas.microsoft.com/office/powerpoint/2010/main" val="5874840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251520" y="116632"/>
            <a:ext cx="3523400" cy="461665"/>
          </a:xfrm>
          <a:prstGeom prst="rect">
            <a:avLst/>
          </a:prstGeom>
          <a:noFill/>
        </p:spPr>
        <p:txBody>
          <a:bodyPr wrap="none" rtlCol="0">
            <a:spAutoFit/>
          </a:bodyPr>
          <a:lstStyle/>
          <a:p>
            <a:r>
              <a:rPr lang="en-US" altLang="zh-TW" sz="2400" b="1" dirty="0" smtClean="0"/>
              <a:t>Sequence Analysis  HW #1</a:t>
            </a:r>
            <a:endParaRPr lang="zh-TW" altLang="en-US" sz="2400" b="1" dirty="0"/>
          </a:p>
        </p:txBody>
      </p:sp>
      <p:sp>
        <p:nvSpPr>
          <p:cNvPr id="3" name="文字方塊 2"/>
          <p:cNvSpPr txBox="1"/>
          <p:nvPr/>
        </p:nvSpPr>
        <p:spPr>
          <a:xfrm>
            <a:off x="6876256" y="6237312"/>
            <a:ext cx="2008883" cy="369332"/>
          </a:xfrm>
          <a:prstGeom prst="rect">
            <a:avLst/>
          </a:prstGeom>
          <a:noFill/>
        </p:spPr>
        <p:txBody>
          <a:bodyPr wrap="none" rtlCol="0">
            <a:spAutoFit/>
          </a:bodyPr>
          <a:lstStyle/>
          <a:p>
            <a:r>
              <a:rPr lang="en-US" altLang="zh-TW" b="1" dirty="0" smtClean="0"/>
              <a:t>D96922033 </a:t>
            </a:r>
            <a:r>
              <a:rPr lang="zh-TW" altLang="en-US" b="1" dirty="0" smtClean="0">
                <a:latin typeface="標楷體" pitchFamily="65" charset="-120"/>
                <a:ea typeface="標楷體" pitchFamily="65" charset="-120"/>
              </a:rPr>
              <a:t>黃安婷</a:t>
            </a:r>
            <a:endParaRPr lang="zh-TW" altLang="en-US" b="1" dirty="0">
              <a:latin typeface="標楷體" pitchFamily="65" charset="-120"/>
              <a:ea typeface="標楷體" pitchFamily="65" charset="-120"/>
            </a:endParaRPr>
          </a:p>
        </p:txBody>
      </p:sp>
      <p:sp>
        <p:nvSpPr>
          <p:cNvPr id="4" name="文字方塊 3"/>
          <p:cNvSpPr txBox="1"/>
          <p:nvPr/>
        </p:nvSpPr>
        <p:spPr>
          <a:xfrm>
            <a:off x="323528" y="908720"/>
            <a:ext cx="8001358" cy="1077218"/>
          </a:xfrm>
          <a:prstGeom prst="rect">
            <a:avLst/>
          </a:prstGeom>
          <a:noFill/>
        </p:spPr>
        <p:txBody>
          <a:bodyPr wrap="none" rtlCol="0">
            <a:spAutoFit/>
          </a:bodyPr>
          <a:lstStyle/>
          <a:p>
            <a:r>
              <a:rPr lang="en-US" altLang="zh-TW" sz="1600" dirty="0" smtClean="0">
                <a:latin typeface="Times New Roman" pitchFamily="18" charset="0"/>
                <a:cs typeface="Times New Roman" pitchFamily="18" charset="0"/>
              </a:rPr>
              <a:t>The word “</a:t>
            </a:r>
            <a:r>
              <a:rPr lang="en-US" altLang="zh-TW" sz="1600" dirty="0" smtClean="0">
                <a:solidFill>
                  <a:srgbClr val="0070C0"/>
                </a:solidFill>
                <a:latin typeface="Times New Roman" pitchFamily="18" charset="0"/>
                <a:cs typeface="Times New Roman" pitchFamily="18" charset="0"/>
              </a:rPr>
              <a:t>portmanteau</a:t>
            </a:r>
            <a:r>
              <a:rPr lang="en-US" altLang="zh-TW" sz="1600" dirty="0" smtClean="0">
                <a:latin typeface="Times New Roman" pitchFamily="18" charset="0"/>
                <a:cs typeface="Times New Roman" pitchFamily="18" charset="0"/>
              </a:rPr>
              <a:t>” is originally French.  It was coined by Lewis Carroll to refer to</a:t>
            </a:r>
          </a:p>
          <a:p>
            <a:r>
              <a:rPr lang="en-US" altLang="zh-TW" sz="1600" dirty="0" smtClean="0">
                <a:latin typeface="Times New Roman" pitchFamily="18" charset="0"/>
                <a:cs typeface="Times New Roman" pitchFamily="18" charset="0"/>
              </a:rPr>
              <a:t>a blend of two (or more) words or morphemes into one new word, and appeared in </a:t>
            </a:r>
          </a:p>
          <a:p>
            <a:r>
              <a:rPr lang="en-US" altLang="zh-TW" sz="1600" dirty="0" smtClean="0">
                <a:latin typeface="Times New Roman" pitchFamily="18" charset="0"/>
                <a:cs typeface="Times New Roman" pitchFamily="18" charset="0"/>
              </a:rPr>
              <a:t>his book </a:t>
            </a:r>
            <a:r>
              <a:rPr lang="en-US" altLang="zh-TW" sz="1600" i="1" dirty="0" smtClean="0">
                <a:latin typeface="Times New Roman" pitchFamily="18" charset="0"/>
                <a:cs typeface="Times New Roman" pitchFamily="18" charset="0"/>
              </a:rPr>
              <a:t>Through the Looking-Glass </a:t>
            </a:r>
            <a:r>
              <a:rPr lang="en-US" altLang="zh-TW" sz="1600" dirty="0" smtClean="0">
                <a:latin typeface="Times New Roman" pitchFamily="18" charset="0"/>
                <a:cs typeface="Times New Roman" pitchFamily="18" charset="0"/>
              </a:rPr>
              <a:t>in which Humpty Dumpty said to Alice “You see it’s like </a:t>
            </a:r>
          </a:p>
          <a:p>
            <a:r>
              <a:rPr lang="en-US" altLang="zh-TW" sz="1600" dirty="0" smtClean="0">
                <a:latin typeface="Times New Roman" pitchFamily="18" charset="0"/>
                <a:cs typeface="Times New Roman" pitchFamily="18" charset="0"/>
              </a:rPr>
              <a:t>a portmanteau – there are two meanings packed up into one word”.</a:t>
            </a:r>
            <a:endParaRPr lang="zh-TW" altLang="en-US" sz="1600" dirty="0">
              <a:latin typeface="Times New Roman" pitchFamily="18" charset="0"/>
              <a:cs typeface="Times New Roman" pitchFamily="18" charset="0"/>
            </a:endParaRPr>
          </a:p>
        </p:txBody>
      </p:sp>
      <p:sp>
        <p:nvSpPr>
          <p:cNvPr id="5" name="文字方塊 4"/>
          <p:cNvSpPr txBox="1"/>
          <p:nvPr/>
        </p:nvSpPr>
        <p:spPr>
          <a:xfrm>
            <a:off x="179512" y="2636912"/>
            <a:ext cx="5553828" cy="2062103"/>
          </a:xfrm>
          <a:prstGeom prst="rect">
            <a:avLst/>
          </a:prstGeom>
          <a:noFill/>
          <a:ln w="19050" cmpd="thickThin">
            <a:gradFill flip="none" rotWithShape="1">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10800000" scaled="1"/>
              <a:tileRect/>
            </a:gradFill>
          </a:ln>
        </p:spPr>
        <p:txBody>
          <a:bodyPr wrap="none" rtlCol="0">
            <a:spAutoFit/>
          </a:bodyPr>
          <a:lstStyle/>
          <a:p>
            <a:r>
              <a:rPr lang="en-US" altLang="zh-TW" sz="1600" dirty="0" smtClean="0">
                <a:solidFill>
                  <a:schemeClr val="accent6">
                    <a:lumMod val="50000"/>
                  </a:schemeClr>
                </a:solidFill>
                <a:latin typeface="Tw Cen MT Condensed Extra Bold" pitchFamily="34" charset="0"/>
                <a:cs typeface="Tunga" pitchFamily="2"/>
              </a:rPr>
              <a:t>Chinglish = Chinese + English                 Brunch = Breakfast + Lunch</a:t>
            </a:r>
          </a:p>
          <a:p>
            <a:r>
              <a:rPr lang="en-US" altLang="zh-TW" sz="1600" dirty="0" smtClean="0">
                <a:solidFill>
                  <a:schemeClr val="accent6">
                    <a:lumMod val="50000"/>
                  </a:schemeClr>
                </a:solidFill>
                <a:latin typeface="Tw Cen MT Condensed Extra Bold" pitchFamily="34" charset="0"/>
                <a:cs typeface="Tunga" pitchFamily="2"/>
              </a:rPr>
              <a:t>Gestimate = Guess + Estimate                Webinar = Web + Seminar</a:t>
            </a:r>
          </a:p>
          <a:p>
            <a:r>
              <a:rPr lang="en-US" altLang="zh-TW" sz="1600" dirty="0" smtClean="0">
                <a:solidFill>
                  <a:schemeClr val="accent6">
                    <a:lumMod val="50000"/>
                  </a:schemeClr>
                </a:solidFill>
                <a:latin typeface="Tw Cen MT Condensed Extra Bold" pitchFamily="34" charset="0"/>
                <a:cs typeface="Tunga" pitchFamily="2"/>
              </a:rPr>
              <a:t>Frarority = Fraternity + Sorority            Liger = Lion + Tiger</a:t>
            </a:r>
          </a:p>
          <a:p>
            <a:r>
              <a:rPr lang="en-US" altLang="zh-TW" sz="1600" dirty="0" smtClean="0">
                <a:solidFill>
                  <a:schemeClr val="accent6">
                    <a:lumMod val="50000"/>
                  </a:schemeClr>
                </a:solidFill>
                <a:latin typeface="Tw Cen MT Condensed Extra Bold" pitchFamily="34" charset="0"/>
                <a:cs typeface="Tunga" pitchFamily="2"/>
              </a:rPr>
              <a:t>Pegacorn = Pegasus + Unicorn               FedEx = Federal + Express</a:t>
            </a:r>
          </a:p>
          <a:p>
            <a:r>
              <a:rPr lang="en-US" altLang="zh-TW" sz="1600" dirty="0" smtClean="0">
                <a:solidFill>
                  <a:schemeClr val="accent6">
                    <a:lumMod val="50000"/>
                  </a:schemeClr>
                </a:solidFill>
                <a:latin typeface="Tw Cen MT Condensed Extra Bold" pitchFamily="34" charset="0"/>
                <a:cs typeface="Tunga" pitchFamily="2"/>
              </a:rPr>
              <a:t>Freeware = Free + Software                   Netizen = Internet + Citizen</a:t>
            </a:r>
          </a:p>
          <a:p>
            <a:r>
              <a:rPr lang="en-US" altLang="zh-TW" sz="1600" dirty="0" smtClean="0">
                <a:solidFill>
                  <a:schemeClr val="accent6">
                    <a:lumMod val="50000"/>
                  </a:schemeClr>
                </a:solidFill>
                <a:latin typeface="Tw Cen MT Condensed Extra Bold" pitchFamily="34" charset="0"/>
                <a:cs typeface="Tunga" pitchFamily="2"/>
              </a:rPr>
              <a:t>Fantabulous = Fantastic + Fabulous       Chork = Chopstick + Fork</a:t>
            </a:r>
          </a:p>
          <a:p>
            <a:r>
              <a:rPr lang="en-US" altLang="zh-TW" sz="1600" dirty="0" smtClean="0">
                <a:solidFill>
                  <a:schemeClr val="accent6">
                    <a:lumMod val="50000"/>
                  </a:schemeClr>
                </a:solidFill>
                <a:latin typeface="Tw Cen MT Condensed Extra Bold" pitchFamily="34" charset="0"/>
                <a:cs typeface="Tunga" pitchFamily="2"/>
              </a:rPr>
              <a:t>Blogebrity = Blog + Celebrity                 Drice = Dry + Ice</a:t>
            </a:r>
          </a:p>
          <a:p>
            <a:r>
              <a:rPr lang="en-US" altLang="zh-TW" sz="1600" dirty="0" smtClean="0">
                <a:solidFill>
                  <a:schemeClr val="accent6">
                    <a:lumMod val="50000"/>
                  </a:schemeClr>
                </a:solidFill>
                <a:latin typeface="Tw Cen MT Condensed Extra Bold" pitchFamily="34" charset="0"/>
                <a:cs typeface="Tunga" pitchFamily="2"/>
              </a:rPr>
              <a:t>Goodbye = God + be(with) + ye</a:t>
            </a:r>
            <a:endParaRPr lang="zh-TW" altLang="en-US" sz="1600" dirty="0">
              <a:solidFill>
                <a:schemeClr val="accent6">
                  <a:lumMod val="50000"/>
                </a:schemeClr>
              </a:solidFill>
              <a:latin typeface="Tw Cen MT Condensed Extra Bold" pitchFamily="34" charset="0"/>
              <a:cs typeface="Tunga" pitchFamily="2"/>
            </a:endParaRPr>
          </a:p>
        </p:txBody>
      </p:sp>
      <p:sp>
        <p:nvSpPr>
          <p:cNvPr id="6" name="文字方塊 5"/>
          <p:cNvSpPr txBox="1"/>
          <p:nvPr/>
        </p:nvSpPr>
        <p:spPr>
          <a:xfrm>
            <a:off x="323528" y="5301208"/>
            <a:ext cx="8604448" cy="830997"/>
          </a:xfrm>
          <a:prstGeom prst="rect">
            <a:avLst/>
          </a:prstGeom>
          <a:noFill/>
        </p:spPr>
        <p:txBody>
          <a:bodyPr wrap="square" rtlCol="0">
            <a:spAutoFit/>
          </a:bodyPr>
          <a:lstStyle/>
          <a:p>
            <a:r>
              <a:rPr lang="en-US" altLang="zh-TW" sz="1600" dirty="0" smtClean="0">
                <a:latin typeface="Times New Roman" pitchFamily="18" charset="0"/>
                <a:cs typeface="Times New Roman" pitchFamily="18" charset="0"/>
              </a:rPr>
              <a:t>I think portmanteaus are interesting sequences because the “invented” new word keeps the meanings of all constituent words, and you can guess the meaning of the new word by just looking at it.  Most of them are also succinct and convenient to use.</a:t>
            </a:r>
            <a:endParaRPr lang="zh-TW" altLang="en-US" sz="1600" dirty="0">
              <a:latin typeface="Times New Roman" pitchFamily="18" charset="0"/>
              <a:cs typeface="Times New Roman" pitchFamily="18" charset="0"/>
            </a:endParaRPr>
          </a:p>
        </p:txBody>
      </p:sp>
      <p:sp>
        <p:nvSpPr>
          <p:cNvPr id="7" name="文字方塊 6"/>
          <p:cNvSpPr txBox="1"/>
          <p:nvPr/>
        </p:nvSpPr>
        <p:spPr>
          <a:xfrm>
            <a:off x="323528" y="6381328"/>
            <a:ext cx="2719078" cy="307777"/>
          </a:xfrm>
          <a:prstGeom prst="rect">
            <a:avLst/>
          </a:prstGeom>
          <a:noFill/>
        </p:spPr>
        <p:txBody>
          <a:bodyPr wrap="none" rtlCol="0">
            <a:spAutoFit/>
          </a:bodyPr>
          <a:lstStyle/>
          <a:p>
            <a:r>
              <a:rPr lang="en-US" altLang="zh-TW" sz="1400" i="1" dirty="0" smtClean="0"/>
              <a:t>Source: wikipedia, tinyonline.co.uk</a:t>
            </a:r>
            <a:endParaRPr lang="zh-TW" altLang="en-US" sz="1400" i="1" dirty="0"/>
          </a:p>
        </p:txBody>
      </p:sp>
      <p:pic>
        <p:nvPicPr>
          <p:cNvPr id="9" name="圖片 8" descr="humpty.jpg"/>
          <p:cNvPicPr>
            <a:picLocks noChangeAspect="1"/>
          </p:cNvPicPr>
          <p:nvPr/>
        </p:nvPicPr>
        <p:blipFill>
          <a:blip r:embed="rId2" cstate="print"/>
          <a:stretch>
            <a:fillRect/>
          </a:stretch>
        </p:blipFill>
        <p:spPr>
          <a:xfrm>
            <a:off x="6660232" y="2204864"/>
            <a:ext cx="2182591" cy="2664296"/>
          </a:xfrm>
          <a:prstGeom prst="rect">
            <a:avLst/>
          </a:prstGeom>
        </p:spPr>
      </p:pic>
    </p:spTree>
    <p:extLst>
      <p:ext uri="{BB962C8B-B14F-4D97-AF65-F5344CB8AC3E}">
        <p14:creationId xmlns:p14="http://schemas.microsoft.com/office/powerpoint/2010/main" val="23144541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251520" y="116632"/>
            <a:ext cx="3523400" cy="461665"/>
          </a:xfrm>
          <a:prstGeom prst="rect">
            <a:avLst/>
          </a:prstGeom>
          <a:noFill/>
        </p:spPr>
        <p:txBody>
          <a:bodyPr wrap="none" rtlCol="0">
            <a:spAutoFit/>
          </a:bodyPr>
          <a:lstStyle/>
          <a:p>
            <a:r>
              <a:rPr lang="en-US" altLang="zh-TW" sz="2400" b="1" dirty="0" smtClean="0"/>
              <a:t>Sequence Analysis  HW #1</a:t>
            </a:r>
            <a:endParaRPr lang="zh-TW" altLang="en-US" sz="2400" b="1" dirty="0"/>
          </a:p>
        </p:txBody>
      </p:sp>
      <p:sp>
        <p:nvSpPr>
          <p:cNvPr id="3" name="文字方塊 2"/>
          <p:cNvSpPr txBox="1"/>
          <p:nvPr/>
        </p:nvSpPr>
        <p:spPr>
          <a:xfrm>
            <a:off x="6876256" y="6237312"/>
            <a:ext cx="2008883" cy="369332"/>
          </a:xfrm>
          <a:prstGeom prst="rect">
            <a:avLst/>
          </a:prstGeom>
          <a:noFill/>
        </p:spPr>
        <p:txBody>
          <a:bodyPr wrap="none" rtlCol="0">
            <a:spAutoFit/>
          </a:bodyPr>
          <a:lstStyle/>
          <a:p>
            <a:r>
              <a:rPr lang="en-US" altLang="zh-TW" b="1" dirty="0" smtClean="0"/>
              <a:t>D96922033 </a:t>
            </a:r>
            <a:r>
              <a:rPr lang="zh-TW" altLang="en-US" b="1" dirty="0" smtClean="0">
                <a:latin typeface="標楷體" pitchFamily="65" charset="-120"/>
                <a:ea typeface="標楷體" pitchFamily="65" charset="-120"/>
              </a:rPr>
              <a:t>黃安婷</a:t>
            </a:r>
            <a:endParaRPr lang="zh-TW" altLang="en-US" b="1" dirty="0">
              <a:latin typeface="標楷體" pitchFamily="65" charset="-120"/>
              <a:ea typeface="標楷體" pitchFamily="65" charset="-120"/>
            </a:endParaRPr>
          </a:p>
        </p:txBody>
      </p:sp>
      <p:sp>
        <p:nvSpPr>
          <p:cNvPr id="4" name="文字方塊 3"/>
          <p:cNvSpPr txBox="1"/>
          <p:nvPr/>
        </p:nvSpPr>
        <p:spPr>
          <a:xfrm>
            <a:off x="323528" y="908720"/>
            <a:ext cx="8001358" cy="1077218"/>
          </a:xfrm>
          <a:prstGeom prst="rect">
            <a:avLst/>
          </a:prstGeom>
          <a:noFill/>
        </p:spPr>
        <p:txBody>
          <a:bodyPr wrap="none" rtlCol="0">
            <a:spAutoFit/>
          </a:bodyPr>
          <a:lstStyle/>
          <a:p>
            <a:r>
              <a:rPr lang="en-US" altLang="zh-TW" sz="1600" dirty="0" smtClean="0">
                <a:latin typeface="Times New Roman" pitchFamily="18" charset="0"/>
                <a:cs typeface="Times New Roman" pitchFamily="18" charset="0"/>
              </a:rPr>
              <a:t>The word “</a:t>
            </a:r>
            <a:r>
              <a:rPr lang="en-US" altLang="zh-TW" sz="1600" dirty="0" smtClean="0">
                <a:solidFill>
                  <a:srgbClr val="0070C0"/>
                </a:solidFill>
                <a:latin typeface="Times New Roman" pitchFamily="18" charset="0"/>
                <a:cs typeface="Times New Roman" pitchFamily="18" charset="0"/>
              </a:rPr>
              <a:t>portmanteau</a:t>
            </a:r>
            <a:r>
              <a:rPr lang="en-US" altLang="zh-TW" sz="1600" dirty="0" smtClean="0">
                <a:latin typeface="Times New Roman" pitchFamily="18" charset="0"/>
                <a:cs typeface="Times New Roman" pitchFamily="18" charset="0"/>
              </a:rPr>
              <a:t>” is originally French.  It was coined by Lewis Carroll to refer to</a:t>
            </a:r>
          </a:p>
          <a:p>
            <a:r>
              <a:rPr lang="en-US" altLang="zh-TW" sz="1600" dirty="0" smtClean="0">
                <a:latin typeface="Times New Roman" pitchFamily="18" charset="0"/>
                <a:cs typeface="Times New Roman" pitchFamily="18" charset="0"/>
              </a:rPr>
              <a:t>a blend of two (or more) words or morphemes into one new word, and appeared in </a:t>
            </a:r>
          </a:p>
          <a:p>
            <a:r>
              <a:rPr lang="en-US" altLang="zh-TW" sz="1600" dirty="0" smtClean="0">
                <a:latin typeface="Times New Roman" pitchFamily="18" charset="0"/>
                <a:cs typeface="Times New Roman" pitchFamily="18" charset="0"/>
              </a:rPr>
              <a:t>his book </a:t>
            </a:r>
            <a:r>
              <a:rPr lang="en-US" altLang="zh-TW" sz="1600" i="1" dirty="0" smtClean="0">
                <a:latin typeface="Times New Roman" pitchFamily="18" charset="0"/>
                <a:cs typeface="Times New Roman" pitchFamily="18" charset="0"/>
              </a:rPr>
              <a:t>Through the Looking-Glass </a:t>
            </a:r>
            <a:r>
              <a:rPr lang="en-US" altLang="zh-TW" sz="1600" dirty="0" smtClean="0">
                <a:latin typeface="Times New Roman" pitchFamily="18" charset="0"/>
                <a:cs typeface="Times New Roman" pitchFamily="18" charset="0"/>
              </a:rPr>
              <a:t>in which Humpty Dumpty said to Alice “You see it’s like </a:t>
            </a:r>
          </a:p>
          <a:p>
            <a:r>
              <a:rPr lang="en-US" altLang="zh-TW" sz="1600" dirty="0" smtClean="0">
                <a:latin typeface="Times New Roman" pitchFamily="18" charset="0"/>
                <a:cs typeface="Times New Roman" pitchFamily="18" charset="0"/>
              </a:rPr>
              <a:t>a portmanteau – there are two meanings packed up into one word”.</a:t>
            </a:r>
            <a:endParaRPr lang="zh-TW" altLang="en-US" sz="1600" dirty="0">
              <a:latin typeface="Times New Roman" pitchFamily="18" charset="0"/>
              <a:cs typeface="Times New Roman" pitchFamily="18" charset="0"/>
            </a:endParaRPr>
          </a:p>
        </p:txBody>
      </p:sp>
      <p:sp>
        <p:nvSpPr>
          <p:cNvPr id="5" name="文字方塊 4"/>
          <p:cNvSpPr txBox="1"/>
          <p:nvPr/>
        </p:nvSpPr>
        <p:spPr>
          <a:xfrm>
            <a:off x="467544" y="2636912"/>
            <a:ext cx="5553828" cy="2062103"/>
          </a:xfrm>
          <a:prstGeom prst="rect">
            <a:avLst/>
          </a:prstGeom>
          <a:noFill/>
          <a:ln w="19050" cmpd="thickThin">
            <a:gradFill flip="none" rotWithShape="1">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10800000" scaled="1"/>
              <a:tileRect/>
            </a:gradFill>
          </a:ln>
        </p:spPr>
        <p:txBody>
          <a:bodyPr wrap="none" rtlCol="0">
            <a:spAutoFit/>
          </a:bodyPr>
          <a:lstStyle/>
          <a:p>
            <a:r>
              <a:rPr lang="en-US" altLang="zh-TW" sz="1600" dirty="0" smtClean="0">
                <a:solidFill>
                  <a:schemeClr val="accent6">
                    <a:lumMod val="50000"/>
                  </a:schemeClr>
                </a:solidFill>
                <a:latin typeface="Tw Cen MT Condensed Extra Bold" pitchFamily="34" charset="0"/>
                <a:cs typeface="Tunga" pitchFamily="2"/>
              </a:rPr>
              <a:t>Chinglish = Chinese + English                 Brunch = Breakfast + Lunch</a:t>
            </a:r>
          </a:p>
          <a:p>
            <a:r>
              <a:rPr lang="en-US" altLang="zh-TW" sz="1600" dirty="0" smtClean="0">
                <a:solidFill>
                  <a:schemeClr val="accent6">
                    <a:lumMod val="50000"/>
                  </a:schemeClr>
                </a:solidFill>
                <a:latin typeface="Tw Cen MT Condensed Extra Bold" pitchFamily="34" charset="0"/>
                <a:cs typeface="Tunga" pitchFamily="2"/>
              </a:rPr>
              <a:t>Gestimate = Guess + Estimate                Webinar = Web + Seminar</a:t>
            </a:r>
          </a:p>
          <a:p>
            <a:r>
              <a:rPr lang="en-US" altLang="zh-TW" sz="1600" dirty="0" smtClean="0">
                <a:solidFill>
                  <a:schemeClr val="accent6">
                    <a:lumMod val="50000"/>
                  </a:schemeClr>
                </a:solidFill>
                <a:latin typeface="Tw Cen MT Condensed Extra Bold" pitchFamily="34" charset="0"/>
                <a:cs typeface="Tunga" pitchFamily="2"/>
              </a:rPr>
              <a:t>Frarority = Fraternity + Sorority            Liger = Lion + Tiger</a:t>
            </a:r>
          </a:p>
          <a:p>
            <a:r>
              <a:rPr lang="en-US" altLang="zh-TW" sz="1600" dirty="0" smtClean="0">
                <a:solidFill>
                  <a:schemeClr val="accent6">
                    <a:lumMod val="50000"/>
                  </a:schemeClr>
                </a:solidFill>
                <a:latin typeface="Tw Cen MT Condensed Extra Bold" pitchFamily="34" charset="0"/>
                <a:cs typeface="Tunga" pitchFamily="2"/>
              </a:rPr>
              <a:t>Pegacorn = Pegasus + Unicorn               FedEx = Federal + Express</a:t>
            </a:r>
          </a:p>
          <a:p>
            <a:r>
              <a:rPr lang="en-US" altLang="zh-TW" sz="1600" dirty="0" smtClean="0">
                <a:solidFill>
                  <a:schemeClr val="accent6">
                    <a:lumMod val="50000"/>
                  </a:schemeClr>
                </a:solidFill>
                <a:latin typeface="Tw Cen MT Condensed Extra Bold" pitchFamily="34" charset="0"/>
                <a:cs typeface="Tunga" pitchFamily="2"/>
              </a:rPr>
              <a:t>Freeware = Free + Software                   Netizen = Internet + Citizen</a:t>
            </a:r>
          </a:p>
          <a:p>
            <a:r>
              <a:rPr lang="en-US" altLang="zh-TW" sz="1600" dirty="0" smtClean="0">
                <a:solidFill>
                  <a:schemeClr val="accent6">
                    <a:lumMod val="50000"/>
                  </a:schemeClr>
                </a:solidFill>
                <a:latin typeface="Tw Cen MT Condensed Extra Bold" pitchFamily="34" charset="0"/>
                <a:cs typeface="Tunga" pitchFamily="2"/>
              </a:rPr>
              <a:t>Fantabulous = Fantastic + Fabulous       Chork = Chopstick + Fork</a:t>
            </a:r>
          </a:p>
          <a:p>
            <a:r>
              <a:rPr lang="en-US" altLang="zh-TW" sz="1600" dirty="0" smtClean="0">
                <a:solidFill>
                  <a:schemeClr val="accent6">
                    <a:lumMod val="50000"/>
                  </a:schemeClr>
                </a:solidFill>
                <a:latin typeface="Tw Cen MT Condensed Extra Bold" pitchFamily="34" charset="0"/>
                <a:cs typeface="Tunga" pitchFamily="2"/>
              </a:rPr>
              <a:t>Blogebrity = Blog + Celebrity                 Drice = Dry + Ice</a:t>
            </a:r>
          </a:p>
          <a:p>
            <a:r>
              <a:rPr lang="en-US" altLang="zh-TW" sz="1600" dirty="0" smtClean="0">
                <a:solidFill>
                  <a:schemeClr val="accent6">
                    <a:lumMod val="50000"/>
                  </a:schemeClr>
                </a:solidFill>
                <a:latin typeface="Tw Cen MT Condensed Extra Bold" pitchFamily="34" charset="0"/>
                <a:cs typeface="Tunga" pitchFamily="2"/>
              </a:rPr>
              <a:t>Goodbye = God + be(with) + ye</a:t>
            </a:r>
            <a:endParaRPr lang="zh-TW" altLang="en-US" sz="1600" dirty="0">
              <a:solidFill>
                <a:schemeClr val="accent6">
                  <a:lumMod val="50000"/>
                </a:schemeClr>
              </a:solidFill>
              <a:latin typeface="Tw Cen MT Condensed Extra Bold" pitchFamily="34" charset="0"/>
              <a:cs typeface="Tunga" pitchFamily="2"/>
            </a:endParaRPr>
          </a:p>
        </p:txBody>
      </p:sp>
      <p:sp>
        <p:nvSpPr>
          <p:cNvPr id="6" name="文字方塊 5"/>
          <p:cNvSpPr txBox="1"/>
          <p:nvPr/>
        </p:nvSpPr>
        <p:spPr>
          <a:xfrm>
            <a:off x="323528" y="5301208"/>
            <a:ext cx="8604448" cy="830997"/>
          </a:xfrm>
          <a:prstGeom prst="rect">
            <a:avLst/>
          </a:prstGeom>
          <a:noFill/>
        </p:spPr>
        <p:txBody>
          <a:bodyPr wrap="square" rtlCol="0">
            <a:spAutoFit/>
          </a:bodyPr>
          <a:lstStyle/>
          <a:p>
            <a:r>
              <a:rPr lang="en-US" altLang="zh-TW" sz="1600" dirty="0" smtClean="0">
                <a:latin typeface="Times New Roman" pitchFamily="18" charset="0"/>
                <a:cs typeface="Times New Roman" pitchFamily="18" charset="0"/>
              </a:rPr>
              <a:t>I think portmanteaus are interesting sequences because the “invented” new word keeps the meanings of all constituent words, and you can guess the meaning of the new word by just looking at it.  Most of them are also succinct and convenient to use.</a:t>
            </a:r>
            <a:endParaRPr lang="zh-TW" altLang="en-US" sz="1600" dirty="0">
              <a:latin typeface="Times New Roman" pitchFamily="18" charset="0"/>
              <a:cs typeface="Times New Roman" pitchFamily="18" charset="0"/>
            </a:endParaRPr>
          </a:p>
        </p:txBody>
      </p:sp>
      <p:sp>
        <p:nvSpPr>
          <p:cNvPr id="7" name="文字方塊 6"/>
          <p:cNvSpPr txBox="1"/>
          <p:nvPr/>
        </p:nvSpPr>
        <p:spPr>
          <a:xfrm>
            <a:off x="323528" y="6381328"/>
            <a:ext cx="2719078" cy="307777"/>
          </a:xfrm>
          <a:prstGeom prst="rect">
            <a:avLst/>
          </a:prstGeom>
          <a:noFill/>
        </p:spPr>
        <p:txBody>
          <a:bodyPr wrap="none" rtlCol="0">
            <a:spAutoFit/>
          </a:bodyPr>
          <a:lstStyle/>
          <a:p>
            <a:r>
              <a:rPr lang="en-US" altLang="zh-TW" sz="1400" i="1" dirty="0" smtClean="0"/>
              <a:t>Source: wikipedia, tinyonline.co.uk</a:t>
            </a:r>
            <a:endParaRPr lang="zh-TW" altLang="en-US" sz="1400" i="1" dirty="0"/>
          </a:p>
        </p:txBody>
      </p:sp>
      <p:pic>
        <p:nvPicPr>
          <p:cNvPr id="9" name="圖片 8" descr="humpty.jpg"/>
          <p:cNvPicPr>
            <a:picLocks noChangeAspect="1"/>
          </p:cNvPicPr>
          <p:nvPr/>
        </p:nvPicPr>
        <p:blipFill>
          <a:blip r:embed="rId2" cstate="print"/>
          <a:stretch>
            <a:fillRect/>
          </a:stretch>
        </p:blipFill>
        <p:spPr>
          <a:xfrm>
            <a:off x="5940152" y="2276872"/>
            <a:ext cx="2182591" cy="2664296"/>
          </a:xfrm>
          <a:prstGeom prst="rect">
            <a:avLst/>
          </a:prstGeom>
        </p:spPr>
      </p:pic>
    </p:spTree>
    <p:extLst>
      <p:ext uri="{BB962C8B-B14F-4D97-AF65-F5344CB8AC3E}">
        <p14:creationId xmlns:p14="http://schemas.microsoft.com/office/powerpoint/2010/main" val="23144541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251520" y="116632"/>
            <a:ext cx="3523400" cy="461665"/>
          </a:xfrm>
          <a:prstGeom prst="rect">
            <a:avLst/>
          </a:prstGeom>
          <a:noFill/>
        </p:spPr>
        <p:txBody>
          <a:bodyPr wrap="none" rtlCol="0">
            <a:spAutoFit/>
          </a:bodyPr>
          <a:lstStyle/>
          <a:p>
            <a:r>
              <a:rPr lang="en-US" altLang="zh-TW" sz="2400" b="1" dirty="0" smtClean="0"/>
              <a:t>Sequence Analysis  HW #1</a:t>
            </a:r>
            <a:endParaRPr lang="zh-TW" altLang="en-US" sz="2400" b="1" dirty="0"/>
          </a:p>
        </p:txBody>
      </p:sp>
      <p:sp>
        <p:nvSpPr>
          <p:cNvPr id="3" name="文字方塊 2"/>
          <p:cNvSpPr txBox="1"/>
          <p:nvPr/>
        </p:nvSpPr>
        <p:spPr>
          <a:xfrm>
            <a:off x="6876256" y="6237312"/>
            <a:ext cx="2008883" cy="369332"/>
          </a:xfrm>
          <a:prstGeom prst="rect">
            <a:avLst/>
          </a:prstGeom>
          <a:noFill/>
        </p:spPr>
        <p:txBody>
          <a:bodyPr wrap="none" rtlCol="0">
            <a:spAutoFit/>
          </a:bodyPr>
          <a:lstStyle/>
          <a:p>
            <a:r>
              <a:rPr lang="en-US" altLang="zh-TW" b="1" dirty="0" smtClean="0"/>
              <a:t>D96922033 </a:t>
            </a:r>
            <a:r>
              <a:rPr lang="zh-TW" altLang="en-US" b="1" dirty="0" smtClean="0">
                <a:latin typeface="標楷體" pitchFamily="65" charset="-120"/>
                <a:ea typeface="標楷體" pitchFamily="65" charset="-120"/>
              </a:rPr>
              <a:t>黃安婷</a:t>
            </a:r>
            <a:endParaRPr lang="zh-TW" altLang="en-US" b="1" dirty="0">
              <a:latin typeface="標楷體" pitchFamily="65" charset="-120"/>
              <a:ea typeface="標楷體" pitchFamily="65" charset="-120"/>
            </a:endParaRPr>
          </a:p>
        </p:txBody>
      </p:sp>
      <p:sp>
        <p:nvSpPr>
          <p:cNvPr id="4" name="文字方塊 3"/>
          <p:cNvSpPr txBox="1"/>
          <p:nvPr/>
        </p:nvSpPr>
        <p:spPr>
          <a:xfrm>
            <a:off x="323528" y="908720"/>
            <a:ext cx="8001358" cy="1077218"/>
          </a:xfrm>
          <a:prstGeom prst="rect">
            <a:avLst/>
          </a:prstGeom>
          <a:noFill/>
        </p:spPr>
        <p:txBody>
          <a:bodyPr wrap="none" rtlCol="0">
            <a:spAutoFit/>
          </a:bodyPr>
          <a:lstStyle/>
          <a:p>
            <a:r>
              <a:rPr lang="en-US" altLang="zh-TW" sz="1600" dirty="0" smtClean="0">
                <a:latin typeface="Times New Roman" pitchFamily="18" charset="0"/>
                <a:cs typeface="Times New Roman" pitchFamily="18" charset="0"/>
              </a:rPr>
              <a:t>The word “</a:t>
            </a:r>
            <a:r>
              <a:rPr lang="en-US" altLang="zh-TW" sz="1600" dirty="0" smtClean="0">
                <a:solidFill>
                  <a:srgbClr val="0070C0"/>
                </a:solidFill>
                <a:latin typeface="Times New Roman" pitchFamily="18" charset="0"/>
                <a:cs typeface="Times New Roman" pitchFamily="18" charset="0"/>
              </a:rPr>
              <a:t>portmanteau</a:t>
            </a:r>
            <a:r>
              <a:rPr lang="en-US" altLang="zh-TW" sz="1600" dirty="0" smtClean="0">
                <a:latin typeface="Times New Roman" pitchFamily="18" charset="0"/>
                <a:cs typeface="Times New Roman" pitchFamily="18" charset="0"/>
              </a:rPr>
              <a:t>” is originally French.  It was coined by Lewis Carroll to refer to</a:t>
            </a:r>
          </a:p>
          <a:p>
            <a:r>
              <a:rPr lang="en-US" altLang="zh-TW" sz="1600" dirty="0" smtClean="0">
                <a:latin typeface="Times New Roman" pitchFamily="18" charset="0"/>
                <a:cs typeface="Times New Roman" pitchFamily="18" charset="0"/>
              </a:rPr>
              <a:t>a blend of two (or more) words or morphemes into one new word, and appeared in </a:t>
            </a:r>
          </a:p>
          <a:p>
            <a:r>
              <a:rPr lang="en-US" altLang="zh-TW" sz="1600" dirty="0" smtClean="0">
                <a:latin typeface="Times New Roman" pitchFamily="18" charset="0"/>
                <a:cs typeface="Times New Roman" pitchFamily="18" charset="0"/>
              </a:rPr>
              <a:t>his book </a:t>
            </a:r>
            <a:r>
              <a:rPr lang="en-US" altLang="zh-TW" sz="1600" i="1" dirty="0" smtClean="0">
                <a:latin typeface="Times New Roman" pitchFamily="18" charset="0"/>
                <a:cs typeface="Times New Roman" pitchFamily="18" charset="0"/>
              </a:rPr>
              <a:t>Through the Looking-Glass </a:t>
            </a:r>
            <a:r>
              <a:rPr lang="en-US" altLang="zh-TW" sz="1600" dirty="0" smtClean="0">
                <a:latin typeface="Times New Roman" pitchFamily="18" charset="0"/>
                <a:cs typeface="Times New Roman" pitchFamily="18" charset="0"/>
              </a:rPr>
              <a:t>in which Humpty Dumpty said to Alice “You see it’s like </a:t>
            </a:r>
          </a:p>
          <a:p>
            <a:r>
              <a:rPr lang="en-US" altLang="zh-TW" sz="1600" dirty="0" smtClean="0">
                <a:latin typeface="Times New Roman" pitchFamily="18" charset="0"/>
                <a:cs typeface="Times New Roman" pitchFamily="18" charset="0"/>
              </a:rPr>
              <a:t>a portmanteau – there are two meanings packed up into one word”.</a:t>
            </a:r>
            <a:endParaRPr lang="zh-TW" altLang="en-US" sz="1600" dirty="0">
              <a:latin typeface="Times New Roman" pitchFamily="18" charset="0"/>
              <a:cs typeface="Times New Roman" pitchFamily="18" charset="0"/>
            </a:endParaRPr>
          </a:p>
        </p:txBody>
      </p:sp>
      <p:sp>
        <p:nvSpPr>
          <p:cNvPr id="5" name="文字方塊 4"/>
          <p:cNvSpPr txBox="1"/>
          <p:nvPr/>
        </p:nvSpPr>
        <p:spPr>
          <a:xfrm>
            <a:off x="467544" y="2636912"/>
            <a:ext cx="5553828" cy="2062103"/>
          </a:xfrm>
          <a:prstGeom prst="rect">
            <a:avLst/>
          </a:prstGeom>
          <a:noFill/>
          <a:ln w="19050" cmpd="thickThin">
            <a:gradFill flip="none" rotWithShape="1">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10800000" scaled="1"/>
              <a:tileRect/>
            </a:gradFill>
          </a:ln>
        </p:spPr>
        <p:txBody>
          <a:bodyPr wrap="none" rtlCol="0">
            <a:spAutoFit/>
          </a:bodyPr>
          <a:lstStyle/>
          <a:p>
            <a:r>
              <a:rPr lang="en-US" altLang="zh-TW" sz="1600" dirty="0" smtClean="0">
                <a:solidFill>
                  <a:schemeClr val="accent6">
                    <a:lumMod val="50000"/>
                  </a:schemeClr>
                </a:solidFill>
                <a:latin typeface="Tw Cen MT Condensed Extra Bold" pitchFamily="34" charset="0"/>
                <a:cs typeface="Tunga" pitchFamily="2"/>
              </a:rPr>
              <a:t>Chinglish = Chinese + English                 Brunch = Breakfast + Lunch</a:t>
            </a:r>
          </a:p>
          <a:p>
            <a:r>
              <a:rPr lang="en-US" altLang="zh-TW" sz="1600" dirty="0" smtClean="0">
                <a:solidFill>
                  <a:schemeClr val="accent6">
                    <a:lumMod val="50000"/>
                  </a:schemeClr>
                </a:solidFill>
                <a:latin typeface="Tw Cen MT Condensed Extra Bold" pitchFamily="34" charset="0"/>
                <a:cs typeface="Tunga" pitchFamily="2"/>
              </a:rPr>
              <a:t>Gestimate = Guess + Estimate                Webinar = Web + Seminar</a:t>
            </a:r>
          </a:p>
          <a:p>
            <a:r>
              <a:rPr lang="en-US" altLang="zh-TW" sz="1600" dirty="0" smtClean="0">
                <a:solidFill>
                  <a:schemeClr val="accent6">
                    <a:lumMod val="50000"/>
                  </a:schemeClr>
                </a:solidFill>
                <a:latin typeface="Tw Cen MT Condensed Extra Bold" pitchFamily="34" charset="0"/>
                <a:cs typeface="Tunga" pitchFamily="2"/>
              </a:rPr>
              <a:t>Frarority = Fraternity + Sorority            Liger = Lion + Tiger</a:t>
            </a:r>
          </a:p>
          <a:p>
            <a:r>
              <a:rPr lang="en-US" altLang="zh-TW" sz="1600" dirty="0" smtClean="0">
                <a:solidFill>
                  <a:schemeClr val="accent6">
                    <a:lumMod val="50000"/>
                  </a:schemeClr>
                </a:solidFill>
                <a:latin typeface="Tw Cen MT Condensed Extra Bold" pitchFamily="34" charset="0"/>
                <a:cs typeface="Tunga" pitchFamily="2"/>
              </a:rPr>
              <a:t>Pegacorn = Pegasus + Unicorn               FedEx = Federal + Express</a:t>
            </a:r>
          </a:p>
          <a:p>
            <a:r>
              <a:rPr lang="en-US" altLang="zh-TW" sz="1600" dirty="0" smtClean="0">
                <a:solidFill>
                  <a:schemeClr val="accent6">
                    <a:lumMod val="50000"/>
                  </a:schemeClr>
                </a:solidFill>
                <a:latin typeface="Tw Cen MT Condensed Extra Bold" pitchFamily="34" charset="0"/>
                <a:cs typeface="Tunga" pitchFamily="2"/>
              </a:rPr>
              <a:t>Freeware = Free + Software                   Netizen = Internet + Citizen</a:t>
            </a:r>
          </a:p>
          <a:p>
            <a:r>
              <a:rPr lang="en-US" altLang="zh-TW" sz="1600" dirty="0" smtClean="0">
                <a:solidFill>
                  <a:schemeClr val="accent6">
                    <a:lumMod val="50000"/>
                  </a:schemeClr>
                </a:solidFill>
                <a:latin typeface="Tw Cen MT Condensed Extra Bold" pitchFamily="34" charset="0"/>
                <a:cs typeface="Tunga" pitchFamily="2"/>
              </a:rPr>
              <a:t>Fantabulous = Fantastic + Fabulous       Chork = Chopstick + Fork</a:t>
            </a:r>
          </a:p>
          <a:p>
            <a:r>
              <a:rPr lang="en-US" altLang="zh-TW" sz="1600" dirty="0" smtClean="0">
                <a:solidFill>
                  <a:schemeClr val="accent6">
                    <a:lumMod val="50000"/>
                  </a:schemeClr>
                </a:solidFill>
                <a:latin typeface="Tw Cen MT Condensed Extra Bold" pitchFamily="34" charset="0"/>
                <a:cs typeface="Tunga" pitchFamily="2"/>
              </a:rPr>
              <a:t>Blogebrity = Blog + Celebrity                 Drice = Dry + Ice</a:t>
            </a:r>
          </a:p>
          <a:p>
            <a:r>
              <a:rPr lang="en-US" altLang="zh-TW" sz="1600" dirty="0" smtClean="0">
                <a:solidFill>
                  <a:schemeClr val="accent6">
                    <a:lumMod val="50000"/>
                  </a:schemeClr>
                </a:solidFill>
                <a:latin typeface="Tw Cen MT Condensed Extra Bold" pitchFamily="34" charset="0"/>
                <a:cs typeface="Tunga" pitchFamily="2"/>
              </a:rPr>
              <a:t>Goodbye = God + be(with) + ye</a:t>
            </a:r>
            <a:endParaRPr lang="zh-TW" altLang="en-US" sz="1600" dirty="0">
              <a:solidFill>
                <a:schemeClr val="accent6">
                  <a:lumMod val="50000"/>
                </a:schemeClr>
              </a:solidFill>
              <a:latin typeface="Tw Cen MT Condensed Extra Bold" pitchFamily="34" charset="0"/>
              <a:cs typeface="Tunga" pitchFamily="2"/>
            </a:endParaRPr>
          </a:p>
        </p:txBody>
      </p:sp>
      <p:sp>
        <p:nvSpPr>
          <p:cNvPr id="6" name="文字方塊 5"/>
          <p:cNvSpPr txBox="1"/>
          <p:nvPr/>
        </p:nvSpPr>
        <p:spPr>
          <a:xfrm>
            <a:off x="323528" y="5301208"/>
            <a:ext cx="8604448" cy="830997"/>
          </a:xfrm>
          <a:prstGeom prst="rect">
            <a:avLst/>
          </a:prstGeom>
          <a:noFill/>
        </p:spPr>
        <p:txBody>
          <a:bodyPr wrap="square" rtlCol="0">
            <a:spAutoFit/>
          </a:bodyPr>
          <a:lstStyle/>
          <a:p>
            <a:r>
              <a:rPr lang="en-US" altLang="zh-TW" sz="1600" dirty="0" smtClean="0">
                <a:latin typeface="Times New Roman" pitchFamily="18" charset="0"/>
                <a:cs typeface="Times New Roman" pitchFamily="18" charset="0"/>
              </a:rPr>
              <a:t>I think portmanteaus are interesting sequences because the “invented” new word keeps the meanings of all constituent words, and you can guess the meaning of the new word by just looking at it.  Most of them are also succinct and convenient to use.</a:t>
            </a:r>
            <a:endParaRPr lang="zh-TW" altLang="en-US" sz="1600" dirty="0">
              <a:latin typeface="Times New Roman" pitchFamily="18" charset="0"/>
              <a:cs typeface="Times New Roman" pitchFamily="18" charset="0"/>
            </a:endParaRPr>
          </a:p>
        </p:txBody>
      </p:sp>
      <p:sp>
        <p:nvSpPr>
          <p:cNvPr id="7" name="文字方塊 6"/>
          <p:cNvSpPr txBox="1"/>
          <p:nvPr/>
        </p:nvSpPr>
        <p:spPr>
          <a:xfrm>
            <a:off x="323528" y="6381328"/>
            <a:ext cx="2719078" cy="307777"/>
          </a:xfrm>
          <a:prstGeom prst="rect">
            <a:avLst/>
          </a:prstGeom>
          <a:noFill/>
        </p:spPr>
        <p:txBody>
          <a:bodyPr wrap="none" rtlCol="0">
            <a:spAutoFit/>
          </a:bodyPr>
          <a:lstStyle/>
          <a:p>
            <a:r>
              <a:rPr lang="en-US" altLang="zh-TW" sz="1400" i="1" dirty="0" smtClean="0"/>
              <a:t>Source: wikipedia, tinyonline.co.uk</a:t>
            </a:r>
            <a:endParaRPr lang="zh-TW" altLang="en-US" sz="1400" i="1" dirty="0"/>
          </a:p>
        </p:txBody>
      </p:sp>
      <p:pic>
        <p:nvPicPr>
          <p:cNvPr id="9" name="圖片 8" descr="humpty.jpg"/>
          <p:cNvPicPr>
            <a:picLocks noChangeAspect="1"/>
          </p:cNvPicPr>
          <p:nvPr/>
        </p:nvPicPr>
        <p:blipFill>
          <a:blip r:embed="rId2" cstate="print"/>
          <a:stretch>
            <a:fillRect/>
          </a:stretch>
        </p:blipFill>
        <p:spPr>
          <a:xfrm>
            <a:off x="5940152" y="2276872"/>
            <a:ext cx="2182591" cy="2664296"/>
          </a:xfrm>
          <a:prstGeom prst="rect">
            <a:avLst/>
          </a:prstGeom>
        </p:spPr>
      </p:pic>
    </p:spTree>
    <p:extLst>
      <p:ext uri="{BB962C8B-B14F-4D97-AF65-F5344CB8AC3E}">
        <p14:creationId xmlns:p14="http://schemas.microsoft.com/office/powerpoint/2010/main" val="23144541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323528" y="1124744"/>
            <a:ext cx="4076385" cy="3888432"/>
          </a:xfrm>
          <a:prstGeom prst="rect">
            <a:avLst/>
          </a:prstGeom>
          <a:noFill/>
          <a:ln w="9525">
            <a:noFill/>
            <a:miter lim="800000"/>
            <a:headEnd/>
            <a:tailEnd/>
          </a:ln>
          <a:effectLst/>
        </p:spPr>
      </p:pic>
      <p:sp>
        <p:nvSpPr>
          <p:cNvPr id="4" name="文字方塊 3"/>
          <p:cNvSpPr txBox="1"/>
          <p:nvPr/>
        </p:nvSpPr>
        <p:spPr>
          <a:xfrm>
            <a:off x="4788024" y="2348880"/>
            <a:ext cx="3528392" cy="1477328"/>
          </a:xfrm>
          <a:prstGeom prst="rect">
            <a:avLst/>
          </a:prstGeom>
          <a:noFill/>
        </p:spPr>
        <p:txBody>
          <a:bodyPr wrap="square" rtlCol="0">
            <a:spAutoFit/>
          </a:bodyPr>
          <a:lstStyle/>
          <a:p>
            <a:r>
              <a:rPr lang="zh-TW" altLang="en-US" dirty="0" smtClean="0"/>
              <a:t>五行相生</a:t>
            </a:r>
            <a:r>
              <a:rPr lang="en-US" altLang="zh-TW" dirty="0" smtClean="0"/>
              <a:t>(</a:t>
            </a:r>
            <a:r>
              <a:rPr lang="zh-TW" altLang="en-US" dirty="0" smtClean="0"/>
              <a:t>黑色</a:t>
            </a:r>
            <a:r>
              <a:rPr lang="en-US" altLang="zh-TW" dirty="0" smtClean="0"/>
              <a:t>)</a:t>
            </a:r>
            <a:r>
              <a:rPr lang="zh-TW" altLang="en-US" dirty="0" smtClean="0"/>
              <a:t>和相剋</a:t>
            </a:r>
            <a:r>
              <a:rPr lang="en-US" altLang="zh-TW" dirty="0" smtClean="0"/>
              <a:t>(</a:t>
            </a:r>
            <a:r>
              <a:rPr lang="zh-TW" altLang="en-US" dirty="0" smtClean="0"/>
              <a:t>洋紅色</a:t>
            </a:r>
            <a:r>
              <a:rPr lang="en-US" altLang="zh-TW" dirty="0" smtClean="0"/>
              <a:t>)</a:t>
            </a:r>
            <a:r>
              <a:rPr lang="zh-TW" altLang="en-US" dirty="0" smtClean="0"/>
              <a:t>的關係可以寫成一個無限長的序列。</a:t>
            </a:r>
            <a:endParaRPr lang="en-US" altLang="zh-TW" dirty="0" smtClean="0"/>
          </a:p>
          <a:p>
            <a:r>
              <a:rPr lang="zh-TW" altLang="en-US" dirty="0" smtClean="0"/>
              <a:t>有許多中國古代的文化思想是衍生自這個概念所來的。</a:t>
            </a:r>
            <a:endParaRPr lang="en-US" altLang="zh-TW" dirty="0" smtClean="0"/>
          </a:p>
          <a:p>
            <a:r>
              <a:rPr lang="zh-TW" altLang="en-US" dirty="0" smtClean="0"/>
              <a:t>五行同時也是中醫理論的一部份。</a:t>
            </a:r>
            <a:endParaRPr lang="zh-TW" altLang="en-US" dirty="0"/>
          </a:p>
        </p:txBody>
      </p:sp>
      <p:sp>
        <p:nvSpPr>
          <p:cNvPr id="5" name="文字方塊 4"/>
          <p:cNvSpPr txBox="1"/>
          <p:nvPr/>
        </p:nvSpPr>
        <p:spPr>
          <a:xfrm>
            <a:off x="5484024" y="6488668"/>
            <a:ext cx="3659976" cy="369332"/>
          </a:xfrm>
          <a:prstGeom prst="rect">
            <a:avLst/>
          </a:prstGeom>
          <a:noFill/>
        </p:spPr>
        <p:txBody>
          <a:bodyPr wrap="none" rtlCol="0">
            <a:spAutoFit/>
          </a:bodyPr>
          <a:lstStyle/>
          <a:p>
            <a:r>
              <a:rPr lang="en-US" altLang="zh-TW" b="1" dirty="0" smtClean="0"/>
              <a:t>R99945042</a:t>
            </a:r>
            <a:r>
              <a:rPr lang="zh-TW" altLang="en-US" b="1" dirty="0" smtClean="0"/>
              <a:t> 生醫電資所碩一 李佳憲</a:t>
            </a:r>
            <a:endParaRPr lang="zh-TW" altLang="en-US" b="1" dirty="0"/>
          </a:p>
        </p:txBody>
      </p:sp>
      <p:sp>
        <p:nvSpPr>
          <p:cNvPr id="6" name="文字方塊 5"/>
          <p:cNvSpPr txBox="1"/>
          <p:nvPr/>
        </p:nvSpPr>
        <p:spPr>
          <a:xfrm>
            <a:off x="0" y="0"/>
            <a:ext cx="1415772" cy="830997"/>
          </a:xfrm>
          <a:prstGeom prst="rect">
            <a:avLst/>
          </a:prstGeom>
          <a:noFill/>
        </p:spPr>
        <p:txBody>
          <a:bodyPr wrap="none" rtlCol="0">
            <a:spAutoFit/>
          </a:bodyPr>
          <a:lstStyle/>
          <a:p>
            <a:r>
              <a:rPr lang="zh-TW" altLang="en-US" sz="4800" b="1" dirty="0" smtClean="0"/>
              <a:t>五行</a:t>
            </a:r>
            <a:endParaRPr lang="zh-TW" altLang="en-US" sz="4800" b="1" dirty="0"/>
          </a:p>
        </p:txBody>
      </p:sp>
      <p:sp>
        <p:nvSpPr>
          <p:cNvPr id="7" name="文字方塊 6"/>
          <p:cNvSpPr txBox="1"/>
          <p:nvPr/>
        </p:nvSpPr>
        <p:spPr>
          <a:xfrm>
            <a:off x="395536" y="5445224"/>
            <a:ext cx="1800493" cy="369332"/>
          </a:xfrm>
          <a:prstGeom prst="rect">
            <a:avLst/>
          </a:prstGeom>
          <a:noFill/>
        </p:spPr>
        <p:txBody>
          <a:bodyPr wrap="none" rtlCol="0">
            <a:spAutoFit/>
          </a:bodyPr>
          <a:lstStyle/>
          <a:p>
            <a:r>
              <a:rPr lang="zh-TW" altLang="en-US" dirty="0" smtClean="0"/>
              <a:t>圖摘自維基百科</a:t>
            </a:r>
            <a:endParaRPr lang="zh-TW" altLang="en-US" dirty="0"/>
          </a:p>
        </p:txBody>
      </p:sp>
    </p:spTree>
    <p:extLst>
      <p:ext uri="{BB962C8B-B14F-4D97-AF65-F5344CB8AC3E}">
        <p14:creationId xmlns:p14="http://schemas.microsoft.com/office/powerpoint/2010/main" val="30780634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0" y="0"/>
            <a:ext cx="8186857" cy="830997"/>
          </a:xfrm>
          <a:prstGeom prst="rect">
            <a:avLst/>
          </a:prstGeom>
          <a:noFill/>
        </p:spPr>
        <p:txBody>
          <a:bodyPr wrap="none" rtlCol="0">
            <a:spAutoFit/>
          </a:bodyPr>
          <a:lstStyle/>
          <a:p>
            <a:r>
              <a:rPr lang="zh-TW" altLang="en-US" sz="4800" b="1" dirty="0" smtClean="0"/>
              <a:t>非天干地支的中文字編班系統</a:t>
            </a:r>
            <a:endParaRPr lang="zh-TW" altLang="en-US" sz="4800" b="1" dirty="0"/>
          </a:p>
        </p:txBody>
      </p:sp>
      <p:sp>
        <p:nvSpPr>
          <p:cNvPr id="3" name="文字方塊 2"/>
          <p:cNvSpPr txBox="1"/>
          <p:nvPr/>
        </p:nvSpPr>
        <p:spPr>
          <a:xfrm>
            <a:off x="5484024" y="6488668"/>
            <a:ext cx="3659976" cy="369332"/>
          </a:xfrm>
          <a:prstGeom prst="rect">
            <a:avLst/>
          </a:prstGeom>
          <a:noFill/>
        </p:spPr>
        <p:txBody>
          <a:bodyPr wrap="none" rtlCol="0">
            <a:spAutoFit/>
          </a:bodyPr>
          <a:lstStyle/>
          <a:p>
            <a:r>
              <a:rPr lang="en-US" altLang="zh-TW" b="1" dirty="0" smtClean="0"/>
              <a:t>R99945042</a:t>
            </a:r>
            <a:r>
              <a:rPr lang="zh-TW" altLang="en-US" b="1" dirty="0" smtClean="0"/>
              <a:t> 生醫電資所碩一 李佳憲</a:t>
            </a:r>
            <a:endParaRPr lang="zh-TW" altLang="en-US" b="1" dirty="0"/>
          </a:p>
        </p:txBody>
      </p:sp>
      <p:sp>
        <p:nvSpPr>
          <p:cNvPr id="4" name="文字方塊 3"/>
          <p:cNvSpPr txBox="1"/>
          <p:nvPr/>
        </p:nvSpPr>
        <p:spPr>
          <a:xfrm>
            <a:off x="4607496" y="1340768"/>
            <a:ext cx="4536504" cy="2862322"/>
          </a:xfrm>
          <a:prstGeom prst="rect">
            <a:avLst/>
          </a:prstGeom>
          <a:noFill/>
        </p:spPr>
        <p:txBody>
          <a:bodyPr wrap="square" rtlCol="0">
            <a:spAutoFit/>
          </a:bodyPr>
          <a:lstStyle/>
          <a:p>
            <a:r>
              <a:rPr lang="zh-TW" altLang="en-US" dirty="0" smtClean="0"/>
              <a:t>雖然已經很少了，但有一些學校仍然再使用這個有點歷史的系統來編列學生的班級。值得注意的是，除了各自的差異之外，左邊三個學校都有「忠孝仁愛信義和平」，而這八個字也常常用在道路和地點的命名上。</a:t>
            </a:r>
            <a:endParaRPr lang="en-US" altLang="zh-TW" dirty="0" smtClean="0"/>
          </a:p>
          <a:p>
            <a:r>
              <a:rPr lang="zh-TW" altLang="en-US" dirty="0" smtClean="0"/>
              <a:t>這些學校所使用的編班系統有一些差異。或許這些學校利用這些差異來反映它們的獨特性。</a:t>
            </a:r>
            <a:endParaRPr lang="en-US" altLang="zh-TW" dirty="0" smtClean="0"/>
          </a:p>
          <a:p>
            <a:r>
              <a:rPr lang="zh-TW" altLang="en-US" dirty="0" smtClean="0"/>
              <a:t>或許，這些學校利用這樣子有歷史的序列，來顯示出對學生的期許吧！</a:t>
            </a:r>
            <a:endParaRPr lang="en-US" altLang="zh-TW" dirty="0" smtClean="0"/>
          </a:p>
        </p:txBody>
      </p:sp>
      <p:sp>
        <p:nvSpPr>
          <p:cNvPr id="6" name="矩形 5"/>
          <p:cNvSpPr/>
          <p:nvPr/>
        </p:nvSpPr>
        <p:spPr>
          <a:xfrm>
            <a:off x="0" y="4725144"/>
            <a:ext cx="4572000" cy="1200329"/>
          </a:xfrm>
          <a:prstGeom prst="rect">
            <a:avLst/>
          </a:prstGeom>
        </p:spPr>
        <p:txBody>
          <a:bodyPr>
            <a:spAutoFit/>
          </a:bodyPr>
          <a:lstStyle/>
          <a:p>
            <a:r>
              <a:rPr lang="zh-TW" altLang="en-US" dirty="0" smtClean="0"/>
              <a:t>景美女高：</a:t>
            </a:r>
            <a:endParaRPr lang="en-US" altLang="zh-TW" dirty="0" smtClean="0"/>
          </a:p>
          <a:p>
            <a:r>
              <a:rPr lang="zh-TW" altLang="en-US" dirty="0" smtClean="0"/>
              <a:t>忠、孝、仁、愛、信、義、和、平、溫、良、恭、儉、讓、禮、智、誠、勇、廉、真、善、美、樂、勤、樸</a:t>
            </a:r>
            <a:endParaRPr lang="zh-TW" altLang="en-US" dirty="0"/>
          </a:p>
        </p:txBody>
      </p:sp>
      <p:sp>
        <p:nvSpPr>
          <p:cNvPr id="7" name="矩形 6"/>
          <p:cNvSpPr/>
          <p:nvPr/>
        </p:nvSpPr>
        <p:spPr>
          <a:xfrm>
            <a:off x="0" y="2276872"/>
            <a:ext cx="4572000" cy="1200329"/>
          </a:xfrm>
          <a:prstGeom prst="rect">
            <a:avLst/>
          </a:prstGeom>
        </p:spPr>
        <p:txBody>
          <a:bodyPr>
            <a:spAutoFit/>
          </a:bodyPr>
          <a:lstStyle/>
          <a:p>
            <a:r>
              <a:rPr lang="zh-TW" altLang="en-US" dirty="0" smtClean="0"/>
              <a:t>北一女：</a:t>
            </a:r>
            <a:endParaRPr lang="en-US" altLang="zh-TW" dirty="0" smtClean="0"/>
          </a:p>
          <a:p>
            <a:r>
              <a:rPr lang="zh-TW" altLang="en-US" dirty="0" smtClean="0"/>
              <a:t>忠、孝、仁、愛、信、義、和、平、公、誠、勤、毅、溫、良、恭、儉、讓、禮、樂、射、御、書、數、真、善、莊、敬、嚴、正</a:t>
            </a:r>
            <a:endParaRPr lang="zh-TW" altLang="en-US" dirty="0"/>
          </a:p>
        </p:txBody>
      </p:sp>
      <p:sp>
        <p:nvSpPr>
          <p:cNvPr id="8" name="矩形 7"/>
          <p:cNvSpPr/>
          <p:nvPr/>
        </p:nvSpPr>
        <p:spPr>
          <a:xfrm>
            <a:off x="0" y="3501008"/>
            <a:ext cx="4572000" cy="1200329"/>
          </a:xfrm>
          <a:prstGeom prst="rect">
            <a:avLst/>
          </a:prstGeom>
        </p:spPr>
        <p:txBody>
          <a:bodyPr>
            <a:spAutoFit/>
          </a:bodyPr>
          <a:lstStyle/>
          <a:p>
            <a:r>
              <a:rPr lang="zh-TW" altLang="en-US" dirty="0" smtClean="0"/>
              <a:t>中山女高：</a:t>
            </a:r>
            <a:endParaRPr lang="en-US" altLang="zh-TW" dirty="0" smtClean="0"/>
          </a:p>
          <a:p>
            <a:r>
              <a:rPr lang="zh-TW" altLang="en-US" dirty="0" smtClean="0"/>
              <a:t>仁、義、禮、智、忠、孝、博、愛、和、平、誠、信、敬、業、樂、群、簡、捷、敏、慧、公、正、勤、樸、廉、明</a:t>
            </a:r>
            <a:endParaRPr lang="zh-TW" altLang="en-US" dirty="0"/>
          </a:p>
        </p:txBody>
      </p:sp>
      <p:sp>
        <p:nvSpPr>
          <p:cNvPr id="10" name="文字方塊 9"/>
          <p:cNvSpPr txBox="1"/>
          <p:nvPr/>
        </p:nvSpPr>
        <p:spPr>
          <a:xfrm>
            <a:off x="0" y="6488668"/>
            <a:ext cx="4570482" cy="369332"/>
          </a:xfrm>
          <a:prstGeom prst="rect">
            <a:avLst/>
          </a:prstGeom>
          <a:noFill/>
        </p:spPr>
        <p:txBody>
          <a:bodyPr wrap="none" rtlCol="0">
            <a:spAutoFit/>
          </a:bodyPr>
          <a:lstStyle/>
          <a:p>
            <a:r>
              <a:rPr lang="zh-TW" altLang="en-US" dirty="0" smtClean="0"/>
              <a:t>各校的班級編列均摘自各自的維基百科頁面</a:t>
            </a:r>
            <a:endParaRPr lang="zh-TW" altLang="en-US" dirty="0"/>
          </a:p>
        </p:txBody>
      </p:sp>
    </p:spTree>
    <p:extLst>
      <p:ext uri="{BB962C8B-B14F-4D97-AF65-F5344CB8AC3E}">
        <p14:creationId xmlns:p14="http://schemas.microsoft.com/office/powerpoint/2010/main" val="32928158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689862"/>
          </a:xfrm>
        </p:spPr>
        <p:txBody>
          <a:bodyPr>
            <a:normAutofit/>
          </a:bodyPr>
          <a:lstStyle/>
          <a:p>
            <a:r>
              <a:rPr lang="en-US" altLang="zh-TW" sz="3200" dirty="0" smtClean="0"/>
              <a:t>An interesting or inspiring sequence</a:t>
            </a:r>
            <a:endParaRPr lang="en-US" sz="3200" dirty="0"/>
          </a:p>
        </p:txBody>
      </p:sp>
      <p:sp>
        <p:nvSpPr>
          <p:cNvPr id="5" name="Content Placeholder 4"/>
          <p:cNvSpPr>
            <a:spLocks noGrp="1"/>
          </p:cNvSpPr>
          <p:nvPr>
            <p:ph idx="1"/>
          </p:nvPr>
        </p:nvSpPr>
        <p:spPr>
          <a:xfrm>
            <a:off x="457200" y="1077026"/>
            <a:ext cx="8229600" cy="5561952"/>
          </a:xfrm>
        </p:spPr>
        <p:txBody>
          <a:bodyPr>
            <a:normAutofit fontScale="92500" lnSpcReduction="10000"/>
          </a:bodyPr>
          <a:lstStyle/>
          <a:p>
            <a:r>
              <a:rPr lang="en-US" sz="3000" dirty="0" smtClean="0"/>
              <a:t>Palindrome Numbers</a:t>
            </a:r>
          </a:p>
          <a:p>
            <a:pPr lvl="1"/>
            <a:r>
              <a:rPr lang="en-US" sz="2600" dirty="0" smtClean="0"/>
              <a:t>“11” is a palindromic number which can generate the most symmetrical numbers.</a:t>
            </a:r>
          </a:p>
          <a:p>
            <a:pPr lvl="1"/>
            <a:r>
              <a:rPr lang="en-US" sz="2600" dirty="0" smtClean="0"/>
              <a:t>For example,</a:t>
            </a:r>
          </a:p>
          <a:p>
            <a:pPr lvl="2"/>
            <a:r>
              <a:rPr lang="en-US" sz="2200" dirty="0" smtClean="0"/>
              <a:t>11x11=121</a:t>
            </a:r>
          </a:p>
          <a:p>
            <a:pPr lvl="2"/>
            <a:r>
              <a:rPr lang="en-US" sz="2200" dirty="0" smtClean="0"/>
              <a:t>111x111=12,321</a:t>
            </a:r>
          </a:p>
          <a:p>
            <a:pPr lvl="2"/>
            <a:r>
              <a:rPr lang="en-US" sz="2200" dirty="0" smtClean="0"/>
              <a:t>1,111x1,111=1,234,321</a:t>
            </a:r>
          </a:p>
          <a:p>
            <a:pPr lvl="2"/>
            <a:r>
              <a:rPr lang="en-US" sz="2200" dirty="0" smtClean="0"/>
              <a:t>11,111x11,111=123,454,321</a:t>
            </a:r>
          </a:p>
          <a:p>
            <a:pPr lvl="2"/>
            <a:r>
              <a:rPr lang="en-US" sz="2200" dirty="0" smtClean="0"/>
              <a:t>…</a:t>
            </a:r>
          </a:p>
          <a:p>
            <a:pPr lvl="2"/>
            <a:r>
              <a:rPr lang="en-US" sz="2200" dirty="0" smtClean="0"/>
              <a:t>111,111,111x111,111,111=12,345,678,987,654,321</a:t>
            </a:r>
          </a:p>
          <a:p>
            <a:r>
              <a:rPr lang="en-US" altLang="zh-CHT" sz="2600" dirty="0" smtClean="0">
                <a:ea typeface="新細明體"/>
                <a:cs typeface="新細明體"/>
              </a:rPr>
              <a:t>It is my collection, from </a:t>
            </a:r>
            <a:r>
              <a:rPr lang="zh-CHT" altLang="en-US" sz="2600" dirty="0" smtClean="0">
                <a:ea typeface="新細明體"/>
                <a:cs typeface="新細明體"/>
              </a:rPr>
              <a:t>天下雜誌</a:t>
            </a:r>
            <a:r>
              <a:rPr lang="en-US" altLang="zh-CHT" sz="2600" dirty="0" smtClean="0">
                <a:ea typeface="新細明體"/>
                <a:cs typeface="新細明體"/>
              </a:rPr>
              <a:t>--2011</a:t>
            </a:r>
            <a:r>
              <a:rPr lang="zh-CHT" altLang="en-US" sz="2600" dirty="0">
                <a:ea typeface="新細明體"/>
                <a:cs typeface="新細明體"/>
              </a:rPr>
              <a:t>全球大趨勢 </a:t>
            </a:r>
            <a:r>
              <a:rPr lang="zh-CHT" altLang="en-US" sz="2600" dirty="0" smtClean="0">
                <a:ea typeface="新細明體"/>
                <a:cs typeface="新細明體"/>
              </a:rPr>
              <a:t>特刊</a:t>
            </a:r>
            <a:r>
              <a:rPr lang="en-US" altLang="zh-CHT" sz="2600" dirty="0" smtClean="0">
                <a:ea typeface="新細明體"/>
                <a:cs typeface="新細明體"/>
              </a:rPr>
              <a:t>.</a:t>
            </a:r>
          </a:p>
          <a:p>
            <a:r>
              <a:rPr lang="en-US" sz="2600" dirty="0" smtClean="0">
                <a:ea typeface="新細明體"/>
                <a:cs typeface="新細明體"/>
              </a:rPr>
              <a:t>No other number but 11 can produce so much interesting palindrome.  </a:t>
            </a:r>
            <a:endParaRPr lang="en-US" sz="2600" dirty="0">
              <a:ea typeface="新細明體"/>
              <a:cs typeface="新細明體"/>
            </a:endParaRPr>
          </a:p>
          <a:p>
            <a:r>
              <a:rPr lang="en-US" sz="2600" dirty="0" smtClean="0">
                <a:ea typeface="新細明體"/>
                <a:cs typeface="新細明體"/>
              </a:rPr>
              <a:t>R99945018  </a:t>
            </a:r>
            <a:r>
              <a:rPr lang="zh-TW" altLang="en-US" sz="2600" dirty="0" smtClean="0">
                <a:ea typeface="新細明體"/>
                <a:cs typeface="新細明體"/>
              </a:rPr>
              <a:t>賴宜萍</a:t>
            </a:r>
            <a:endParaRPr lang="en-US" altLang="zh-TW" sz="2600" dirty="0" smtClean="0">
              <a:ea typeface="新細明體"/>
              <a:cs typeface="新細明體"/>
            </a:endParaRPr>
          </a:p>
        </p:txBody>
      </p:sp>
    </p:spTree>
    <p:extLst>
      <p:ext uri="{BB962C8B-B14F-4D97-AF65-F5344CB8AC3E}">
        <p14:creationId xmlns:p14="http://schemas.microsoft.com/office/powerpoint/2010/main" val="403657528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en-US" altLang="zh-TW" dirty="0" smtClean="0"/>
              <a:t>Interesting Sequence:</a:t>
            </a:r>
          </a:p>
          <a:p>
            <a:endParaRPr lang="en-US" altLang="zh-TW" dirty="0" smtClean="0"/>
          </a:p>
          <a:p>
            <a:endParaRPr lang="en-US" altLang="zh-TW" dirty="0" smtClean="0"/>
          </a:p>
          <a:p>
            <a:endParaRPr lang="en-US" altLang="zh-TW" dirty="0" smtClean="0"/>
          </a:p>
          <a:p>
            <a:endParaRPr lang="en-US" altLang="zh-TW" dirty="0" smtClean="0"/>
          </a:p>
          <a:p>
            <a:endParaRPr lang="en-US" altLang="zh-TW" sz="1800" dirty="0" smtClean="0"/>
          </a:p>
          <a:p>
            <a:endParaRPr lang="en-US" altLang="zh-TW" sz="1800" dirty="0" smtClean="0"/>
          </a:p>
          <a:p>
            <a:endParaRPr lang="en-US" altLang="zh-TW" sz="1800" dirty="0" smtClean="0"/>
          </a:p>
          <a:p>
            <a:endParaRPr lang="en-US" altLang="zh-TW" sz="1800" dirty="0" smtClean="0"/>
          </a:p>
          <a:p>
            <a:r>
              <a:rPr lang="en-US" altLang="zh-TW" sz="1800" dirty="0" smtClean="0"/>
              <a:t>Inspirited by the above sequences, we should study or work hard in order to improve our personality and increase money.</a:t>
            </a:r>
            <a:endParaRPr lang="zh-TW" altLang="en-US" sz="1800" dirty="0"/>
          </a:p>
        </p:txBody>
      </p:sp>
      <p:sp>
        <p:nvSpPr>
          <p:cNvPr id="3" name="標題 2"/>
          <p:cNvSpPr>
            <a:spLocks noGrp="1"/>
          </p:cNvSpPr>
          <p:nvPr>
            <p:ph type="title"/>
          </p:nvPr>
        </p:nvSpPr>
        <p:spPr/>
        <p:txBody>
          <a:bodyPr/>
          <a:lstStyle/>
          <a:p>
            <a:r>
              <a:rPr altLang="zh-TW" dirty="0" smtClean="0"/>
              <a:t>HW1 of Sequence Analysis</a:t>
            </a:r>
            <a:endParaRPr lang="zh-TW" altLang="en-US" dirty="0"/>
          </a:p>
        </p:txBody>
      </p:sp>
      <p:sp>
        <p:nvSpPr>
          <p:cNvPr id="4" name="文字方塊 3"/>
          <p:cNvSpPr txBox="1"/>
          <p:nvPr/>
        </p:nvSpPr>
        <p:spPr>
          <a:xfrm>
            <a:off x="6786578" y="6215082"/>
            <a:ext cx="2011000" cy="369332"/>
          </a:xfrm>
          <a:prstGeom prst="rect">
            <a:avLst/>
          </a:prstGeom>
          <a:noFill/>
        </p:spPr>
        <p:txBody>
          <a:bodyPr wrap="none" rtlCol="0">
            <a:spAutoFit/>
          </a:bodyPr>
          <a:lstStyle/>
          <a:p>
            <a:r>
              <a:rPr lang="en-US" altLang="zh-TW" dirty="0" smtClean="0"/>
              <a:t>D98921032 </a:t>
            </a:r>
            <a:r>
              <a:rPr lang="zh-TW" altLang="en-US" dirty="0" smtClean="0"/>
              <a:t>劉士弘</a:t>
            </a:r>
            <a:endParaRPr lang="zh-TW" altLang="en-US" dirty="0"/>
          </a:p>
        </p:txBody>
      </p:sp>
      <p:sp>
        <p:nvSpPr>
          <p:cNvPr id="5" name="矩形 4"/>
          <p:cNvSpPr/>
          <p:nvPr/>
        </p:nvSpPr>
        <p:spPr>
          <a:xfrm>
            <a:off x="1928794" y="2214554"/>
            <a:ext cx="877163" cy="923330"/>
          </a:xfrm>
          <a:prstGeom prst="rect">
            <a:avLst/>
          </a:prstGeom>
          <a:noFill/>
        </p:spPr>
        <p:txBody>
          <a:bodyPr wrap="none" lIns="91440" tIns="45720" rIns="91440" bIns="45720">
            <a:spAutoFit/>
          </a:bodyPr>
          <a:lstStyle/>
          <a:p>
            <a:pPr algn="ctr"/>
            <a:r>
              <a:rPr lang="zh-TW" altLang="en-US" sz="5400" b="1" dirty="0" smtClean="0">
                <a:ln w="19050">
                  <a:solidFill>
                    <a:schemeClr val="tx2">
                      <a:tint val="1000"/>
                    </a:schemeClr>
                  </a:solidFill>
                  <a:prstDash val="solid"/>
                </a:ln>
                <a:solidFill>
                  <a:schemeClr val="accent3"/>
                </a:solidFill>
                <a:effectLst>
                  <a:glow rad="228600">
                    <a:schemeClr val="accent3">
                      <a:satMod val="175000"/>
                      <a:alpha val="40000"/>
                    </a:schemeClr>
                  </a:glow>
                  <a:outerShdw blurRad="50000" dist="50800" dir="7500000" algn="tl">
                    <a:srgbClr val="000000">
                      <a:shade val="5000"/>
                      <a:alpha val="35000"/>
                    </a:srgbClr>
                  </a:outerShdw>
                </a:effectLst>
              </a:rPr>
              <a:t>做</a:t>
            </a:r>
            <a:endParaRPr lang="zh-TW" altLang="en-US" sz="5400" b="1" dirty="0">
              <a:ln w="19050">
                <a:solidFill>
                  <a:schemeClr val="tx2">
                    <a:tint val="1000"/>
                  </a:schemeClr>
                </a:solidFill>
                <a:prstDash val="solid"/>
              </a:ln>
              <a:solidFill>
                <a:schemeClr val="accent3"/>
              </a:solidFill>
              <a:effectLst>
                <a:glow rad="228600">
                  <a:schemeClr val="accent3">
                    <a:satMod val="175000"/>
                    <a:alpha val="40000"/>
                  </a:schemeClr>
                </a:glow>
                <a:outerShdw blurRad="50000" dist="50800" dir="7500000" algn="tl">
                  <a:srgbClr val="000000">
                    <a:shade val="5000"/>
                    <a:alpha val="35000"/>
                  </a:srgbClr>
                </a:outerShdw>
              </a:effectLst>
            </a:endParaRPr>
          </a:p>
        </p:txBody>
      </p:sp>
      <p:sp>
        <p:nvSpPr>
          <p:cNvPr id="6" name="矩形 5"/>
          <p:cNvSpPr/>
          <p:nvPr/>
        </p:nvSpPr>
        <p:spPr>
          <a:xfrm>
            <a:off x="2500298" y="3143248"/>
            <a:ext cx="877163" cy="923330"/>
          </a:xfrm>
          <a:prstGeom prst="rect">
            <a:avLst/>
          </a:prstGeom>
          <a:noFill/>
        </p:spPr>
        <p:txBody>
          <a:bodyPr wrap="none" lIns="91440" tIns="45720" rIns="91440" bIns="45720">
            <a:spAutoFit/>
          </a:bodyPr>
          <a:lstStyle/>
          <a:p>
            <a:pPr algn="ctr"/>
            <a:r>
              <a:rPr lang="zh-TW" altLang="en-US" sz="5400" b="1" dirty="0" smtClean="0">
                <a:ln w="19050">
                  <a:solidFill>
                    <a:schemeClr val="tx2">
                      <a:tint val="1000"/>
                    </a:schemeClr>
                  </a:solidFill>
                  <a:prstDash val="solid"/>
                </a:ln>
                <a:solidFill>
                  <a:schemeClr val="accent3"/>
                </a:solidFill>
                <a:effectLst>
                  <a:glow rad="228600">
                    <a:schemeClr val="accent3">
                      <a:satMod val="175000"/>
                      <a:alpha val="40000"/>
                    </a:schemeClr>
                  </a:glow>
                  <a:outerShdw blurRad="50000" dist="50800" dir="7500000" algn="tl">
                    <a:srgbClr val="000000">
                      <a:shade val="5000"/>
                      <a:alpha val="35000"/>
                    </a:srgbClr>
                  </a:outerShdw>
                </a:effectLst>
              </a:rPr>
              <a:t>人</a:t>
            </a:r>
            <a:endParaRPr lang="zh-TW" altLang="en-US" sz="5400" b="1" dirty="0">
              <a:ln w="19050">
                <a:solidFill>
                  <a:schemeClr val="tx2">
                    <a:tint val="1000"/>
                  </a:schemeClr>
                </a:solidFill>
                <a:prstDash val="solid"/>
              </a:ln>
              <a:solidFill>
                <a:schemeClr val="accent3"/>
              </a:solidFill>
              <a:effectLst>
                <a:glow rad="228600">
                  <a:schemeClr val="accent3">
                    <a:satMod val="175000"/>
                    <a:alpha val="40000"/>
                  </a:schemeClr>
                </a:glow>
                <a:outerShdw blurRad="50000" dist="50800" dir="7500000" algn="tl">
                  <a:srgbClr val="000000">
                    <a:shade val="5000"/>
                    <a:alpha val="35000"/>
                  </a:srgbClr>
                </a:outerShdw>
              </a:effectLst>
            </a:endParaRPr>
          </a:p>
        </p:txBody>
      </p:sp>
      <p:sp>
        <p:nvSpPr>
          <p:cNvPr id="7" name="矩形 6"/>
          <p:cNvSpPr/>
          <p:nvPr/>
        </p:nvSpPr>
        <p:spPr>
          <a:xfrm>
            <a:off x="1283875" y="3113034"/>
            <a:ext cx="877163" cy="923330"/>
          </a:xfrm>
          <a:prstGeom prst="rect">
            <a:avLst/>
          </a:prstGeom>
          <a:noFill/>
        </p:spPr>
        <p:txBody>
          <a:bodyPr wrap="none" lIns="91440" tIns="45720" rIns="91440" bIns="45720">
            <a:spAutoFit/>
          </a:bodyPr>
          <a:lstStyle/>
          <a:p>
            <a:pPr algn="ctr"/>
            <a:r>
              <a:rPr lang="zh-TW" altLang="en-US" sz="5400" b="1" dirty="0" smtClean="0">
                <a:ln w="19050">
                  <a:solidFill>
                    <a:schemeClr val="tx2">
                      <a:tint val="1000"/>
                    </a:schemeClr>
                  </a:solidFill>
                  <a:prstDash val="solid"/>
                </a:ln>
                <a:solidFill>
                  <a:schemeClr val="accent3"/>
                </a:solidFill>
                <a:effectLst>
                  <a:glow rad="228600">
                    <a:schemeClr val="accent3">
                      <a:satMod val="175000"/>
                      <a:alpha val="40000"/>
                    </a:schemeClr>
                  </a:glow>
                  <a:outerShdw blurRad="50000" dist="50800" dir="7500000" algn="tl">
                    <a:srgbClr val="000000">
                      <a:shade val="5000"/>
                      <a:alpha val="35000"/>
                    </a:srgbClr>
                  </a:outerShdw>
                </a:effectLst>
              </a:rPr>
              <a:t>難</a:t>
            </a:r>
            <a:endParaRPr lang="zh-TW" altLang="en-US" sz="5400" b="1" dirty="0">
              <a:ln w="19050">
                <a:solidFill>
                  <a:schemeClr val="tx2">
                    <a:tint val="1000"/>
                  </a:schemeClr>
                </a:solidFill>
                <a:prstDash val="solid"/>
              </a:ln>
              <a:solidFill>
                <a:schemeClr val="accent3"/>
              </a:solidFill>
              <a:effectLst>
                <a:glow rad="228600">
                  <a:schemeClr val="accent3">
                    <a:satMod val="175000"/>
                    <a:alpha val="40000"/>
                  </a:schemeClr>
                </a:glow>
                <a:outerShdw blurRad="50000" dist="50800" dir="7500000" algn="tl">
                  <a:srgbClr val="000000">
                    <a:shade val="5000"/>
                    <a:alpha val="35000"/>
                  </a:srgbClr>
                </a:outerShdw>
              </a:effectLst>
            </a:endParaRPr>
          </a:p>
        </p:txBody>
      </p:sp>
      <p:sp>
        <p:nvSpPr>
          <p:cNvPr id="8" name="向下箭號 7"/>
          <p:cNvSpPr/>
          <p:nvPr/>
        </p:nvSpPr>
        <p:spPr>
          <a:xfrm>
            <a:off x="2214546" y="2000240"/>
            <a:ext cx="214314" cy="2857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弧形箭號 (左彎) 8"/>
          <p:cNvSpPr/>
          <p:nvPr/>
        </p:nvSpPr>
        <p:spPr>
          <a:xfrm>
            <a:off x="2928926" y="2786058"/>
            <a:ext cx="571504" cy="500066"/>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10" name="向左箭號 9"/>
          <p:cNvSpPr/>
          <p:nvPr/>
        </p:nvSpPr>
        <p:spPr>
          <a:xfrm>
            <a:off x="2214546" y="3643314"/>
            <a:ext cx="285752" cy="14287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弧形箭號 (左彎) 11"/>
          <p:cNvSpPr/>
          <p:nvPr/>
        </p:nvSpPr>
        <p:spPr>
          <a:xfrm rot="11189983">
            <a:off x="1071538" y="2500306"/>
            <a:ext cx="571504" cy="500066"/>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13" name="文字方塊 12"/>
          <p:cNvSpPr txBox="1"/>
          <p:nvPr/>
        </p:nvSpPr>
        <p:spPr>
          <a:xfrm>
            <a:off x="2000232" y="4286256"/>
            <a:ext cx="723275" cy="738664"/>
          </a:xfrm>
          <a:prstGeom prst="rect">
            <a:avLst/>
          </a:prstGeom>
          <a:noFill/>
        </p:spPr>
        <p:txBody>
          <a:bodyPr wrap="none" rtlCol="0">
            <a:spAutoFit/>
          </a:bodyPr>
          <a:lstStyle/>
          <a:p>
            <a:r>
              <a:rPr lang="zh-TW" altLang="en-US" sz="1400" dirty="0" smtClean="0"/>
              <a:t>做人難</a:t>
            </a:r>
            <a:endParaRPr lang="en-US" altLang="zh-TW" sz="1400" dirty="0" smtClean="0"/>
          </a:p>
          <a:p>
            <a:r>
              <a:rPr lang="zh-TW" altLang="en-US" sz="1400" dirty="0" smtClean="0"/>
              <a:t>人難做</a:t>
            </a:r>
            <a:endParaRPr lang="en-US" altLang="zh-TW" sz="1400" dirty="0" smtClean="0"/>
          </a:p>
          <a:p>
            <a:r>
              <a:rPr lang="zh-TW" altLang="en-US" sz="1400" dirty="0" smtClean="0"/>
              <a:t>難做人</a:t>
            </a:r>
            <a:endParaRPr lang="zh-TW" altLang="en-US" sz="1400" dirty="0"/>
          </a:p>
        </p:txBody>
      </p:sp>
      <p:sp>
        <p:nvSpPr>
          <p:cNvPr id="14" name="文字方塊 13"/>
          <p:cNvSpPr txBox="1"/>
          <p:nvPr/>
        </p:nvSpPr>
        <p:spPr>
          <a:xfrm>
            <a:off x="714348" y="6215082"/>
            <a:ext cx="1670778" cy="307777"/>
          </a:xfrm>
          <a:prstGeom prst="rect">
            <a:avLst/>
          </a:prstGeom>
          <a:noFill/>
        </p:spPr>
        <p:txBody>
          <a:bodyPr wrap="none" rtlCol="0">
            <a:spAutoFit/>
          </a:bodyPr>
          <a:lstStyle/>
          <a:p>
            <a:r>
              <a:rPr lang="en-US" altLang="zh-TW" sz="1400" dirty="0" smtClean="0"/>
              <a:t>Source from </a:t>
            </a:r>
            <a:r>
              <a:rPr lang="en-US" altLang="zh-TW" sz="1400" dirty="0" err="1" smtClean="0"/>
              <a:t>google</a:t>
            </a:r>
            <a:endParaRPr lang="zh-TW" altLang="en-US" sz="1400" dirty="0"/>
          </a:p>
        </p:txBody>
      </p:sp>
      <p:sp>
        <p:nvSpPr>
          <p:cNvPr id="15" name="矩形 14"/>
          <p:cNvSpPr/>
          <p:nvPr/>
        </p:nvSpPr>
        <p:spPr>
          <a:xfrm>
            <a:off x="5786446" y="2285992"/>
            <a:ext cx="877164" cy="923330"/>
          </a:xfrm>
          <a:prstGeom prst="rect">
            <a:avLst/>
          </a:prstGeom>
          <a:noFill/>
        </p:spPr>
        <p:txBody>
          <a:bodyPr wrap="none" lIns="91440" tIns="45720" rIns="91440" bIns="45720">
            <a:spAutoFit/>
          </a:bodyPr>
          <a:lstStyle/>
          <a:p>
            <a:pPr algn="ctr"/>
            <a:r>
              <a:rPr lang="zh-TW" altLang="en-US" sz="5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泡</a:t>
            </a:r>
            <a:endParaRPr lang="zh-TW" altLang="en-US" sz="54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16" name="矩形 15"/>
          <p:cNvSpPr/>
          <p:nvPr/>
        </p:nvSpPr>
        <p:spPr>
          <a:xfrm>
            <a:off x="6357950" y="3214686"/>
            <a:ext cx="877164" cy="923330"/>
          </a:xfrm>
          <a:prstGeom prst="rect">
            <a:avLst/>
          </a:prstGeom>
          <a:noFill/>
        </p:spPr>
        <p:txBody>
          <a:bodyPr wrap="none" lIns="91440" tIns="45720" rIns="91440" bIns="45720">
            <a:spAutoFit/>
          </a:bodyPr>
          <a:lstStyle/>
          <a:p>
            <a:pPr algn="ctr"/>
            <a:r>
              <a:rPr lang="zh-TW" altLang="en-US" sz="5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妞</a:t>
            </a:r>
            <a:endParaRPr lang="zh-TW" altLang="en-US" sz="54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17" name="矩形 16"/>
          <p:cNvSpPr/>
          <p:nvPr/>
        </p:nvSpPr>
        <p:spPr>
          <a:xfrm>
            <a:off x="5141527" y="3184472"/>
            <a:ext cx="877163" cy="923330"/>
          </a:xfrm>
          <a:prstGeom prst="rect">
            <a:avLst/>
          </a:prstGeom>
          <a:noFill/>
        </p:spPr>
        <p:txBody>
          <a:bodyPr wrap="none" lIns="91440" tIns="45720" rIns="91440" bIns="45720">
            <a:spAutoFit/>
          </a:bodyPr>
          <a:lstStyle/>
          <a:p>
            <a:pPr algn="ctr"/>
            <a:r>
              <a:rPr lang="zh-TW" altLang="en-US" sz="5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難</a:t>
            </a:r>
            <a:endParaRPr lang="zh-TW" altLang="en-US" sz="54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18" name="向下箭號 17"/>
          <p:cNvSpPr/>
          <p:nvPr/>
        </p:nvSpPr>
        <p:spPr>
          <a:xfrm>
            <a:off x="6072198" y="2071678"/>
            <a:ext cx="214314" cy="2857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弧形箭號 (左彎) 18"/>
          <p:cNvSpPr/>
          <p:nvPr/>
        </p:nvSpPr>
        <p:spPr>
          <a:xfrm>
            <a:off x="6786578" y="2857496"/>
            <a:ext cx="571504" cy="500066"/>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20" name="向左箭號 19"/>
          <p:cNvSpPr/>
          <p:nvPr/>
        </p:nvSpPr>
        <p:spPr>
          <a:xfrm>
            <a:off x="6072198" y="3714752"/>
            <a:ext cx="285752" cy="14287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弧形箭號 (左彎) 20"/>
          <p:cNvSpPr/>
          <p:nvPr/>
        </p:nvSpPr>
        <p:spPr>
          <a:xfrm rot="11189983">
            <a:off x="4929190" y="2571744"/>
            <a:ext cx="571504" cy="500066"/>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22" name="文字方塊 21"/>
          <p:cNvSpPr txBox="1"/>
          <p:nvPr/>
        </p:nvSpPr>
        <p:spPr>
          <a:xfrm>
            <a:off x="5857884" y="4357694"/>
            <a:ext cx="723275" cy="738664"/>
          </a:xfrm>
          <a:prstGeom prst="rect">
            <a:avLst/>
          </a:prstGeom>
          <a:noFill/>
        </p:spPr>
        <p:txBody>
          <a:bodyPr wrap="none" rtlCol="0">
            <a:spAutoFit/>
          </a:bodyPr>
          <a:lstStyle/>
          <a:p>
            <a:r>
              <a:rPr lang="zh-TW" altLang="en-US" sz="1400" dirty="0" smtClean="0"/>
              <a:t>泡妞難</a:t>
            </a:r>
            <a:endParaRPr lang="en-US" altLang="zh-TW" sz="1400" dirty="0" smtClean="0"/>
          </a:p>
          <a:p>
            <a:r>
              <a:rPr lang="zh-TW" altLang="en-US" sz="1400" dirty="0" smtClean="0"/>
              <a:t>妞難泡</a:t>
            </a:r>
            <a:endParaRPr lang="en-US" altLang="zh-TW" sz="1400" dirty="0" smtClean="0"/>
          </a:p>
          <a:p>
            <a:r>
              <a:rPr lang="zh-TW" altLang="en-US" sz="1400" dirty="0" smtClean="0"/>
              <a:t>難泡妞</a:t>
            </a:r>
            <a:endParaRPr lang="zh-TW" altLang="en-US" sz="1400" dirty="0"/>
          </a:p>
        </p:txBody>
      </p:sp>
    </p:spTree>
    <p:extLst>
      <p:ext uri="{BB962C8B-B14F-4D97-AF65-F5344CB8AC3E}">
        <p14:creationId xmlns:p14="http://schemas.microsoft.com/office/powerpoint/2010/main" val="4337904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p:cNvSpPr>
            <a:spLocks noGrp="1"/>
          </p:cNvSpPr>
          <p:nvPr>
            <p:ph type="subTitle" idx="1"/>
          </p:nvPr>
        </p:nvSpPr>
        <p:spPr>
          <a:xfrm>
            <a:off x="395536" y="332656"/>
            <a:ext cx="8496944" cy="6192688"/>
          </a:xfrm>
        </p:spPr>
        <p:txBody>
          <a:bodyPr>
            <a:normAutofit lnSpcReduction="10000"/>
          </a:bodyPr>
          <a:lstStyle/>
          <a:p>
            <a:pPr algn="l"/>
            <a:r>
              <a:rPr lang="en-US" altLang="zh-TW" sz="2600" dirty="0" smtClean="0">
                <a:solidFill>
                  <a:schemeClr val="tx1"/>
                </a:solidFill>
              </a:rPr>
              <a:t>Name: </a:t>
            </a:r>
            <a:r>
              <a:rPr lang="zh-TW" altLang="en-US" sz="2600" dirty="0" smtClean="0">
                <a:solidFill>
                  <a:schemeClr val="tx1"/>
                </a:solidFill>
              </a:rPr>
              <a:t>黃柏翔</a:t>
            </a:r>
            <a:endParaRPr lang="en-US" altLang="zh-TW" sz="2600" dirty="0" smtClean="0">
              <a:solidFill>
                <a:schemeClr val="tx1"/>
              </a:solidFill>
            </a:endParaRPr>
          </a:p>
          <a:p>
            <a:pPr algn="l"/>
            <a:r>
              <a:rPr lang="en-US" altLang="zh-TW" sz="2600" dirty="0" smtClean="0">
                <a:solidFill>
                  <a:schemeClr val="tx1"/>
                </a:solidFill>
              </a:rPr>
              <a:t>Sequence:</a:t>
            </a:r>
          </a:p>
          <a:p>
            <a:pPr algn="l"/>
            <a:r>
              <a:rPr lang="zh-TW" altLang="en-US" sz="2600" dirty="0" smtClean="0">
                <a:solidFill>
                  <a:schemeClr val="tx1"/>
                </a:solidFill>
              </a:rPr>
              <a:t>下雨天，留客天，天留我，不留</a:t>
            </a:r>
            <a:br>
              <a:rPr lang="zh-TW" altLang="en-US" sz="2600" dirty="0" smtClean="0">
                <a:solidFill>
                  <a:schemeClr val="tx1"/>
                </a:solidFill>
              </a:rPr>
            </a:br>
            <a:r>
              <a:rPr lang="zh-TW" altLang="en-US" sz="2600" dirty="0" smtClean="0">
                <a:solidFill>
                  <a:schemeClr val="tx1"/>
                </a:solidFill>
              </a:rPr>
              <a:t>下雨天，留客天，天留，我不留</a:t>
            </a:r>
            <a:br>
              <a:rPr lang="zh-TW" altLang="en-US" sz="2600" dirty="0" smtClean="0">
                <a:solidFill>
                  <a:schemeClr val="tx1"/>
                </a:solidFill>
              </a:rPr>
            </a:br>
            <a:r>
              <a:rPr lang="zh-TW" altLang="en-US" sz="2600" dirty="0" smtClean="0">
                <a:solidFill>
                  <a:schemeClr val="tx1"/>
                </a:solidFill>
              </a:rPr>
              <a:t>下雨天，留客天，天留我不，留</a:t>
            </a:r>
            <a:br>
              <a:rPr lang="zh-TW" altLang="en-US" sz="2600" dirty="0" smtClean="0">
                <a:solidFill>
                  <a:schemeClr val="tx1"/>
                </a:solidFill>
              </a:rPr>
            </a:br>
            <a:r>
              <a:rPr lang="zh-TW" altLang="en-US" sz="2600" dirty="0" smtClean="0">
                <a:solidFill>
                  <a:schemeClr val="tx1"/>
                </a:solidFill>
              </a:rPr>
              <a:t>下雨，天留客，天天留我，不留</a:t>
            </a:r>
            <a:br>
              <a:rPr lang="zh-TW" altLang="en-US" sz="2600" dirty="0" smtClean="0">
                <a:solidFill>
                  <a:schemeClr val="tx1"/>
                </a:solidFill>
              </a:rPr>
            </a:br>
            <a:r>
              <a:rPr lang="zh-TW" altLang="en-US" sz="2600" dirty="0" smtClean="0">
                <a:solidFill>
                  <a:schemeClr val="tx1"/>
                </a:solidFill>
              </a:rPr>
              <a:t>下雨，天留客，天天留，我不留</a:t>
            </a:r>
            <a:br>
              <a:rPr lang="zh-TW" altLang="en-US" sz="2600" dirty="0" smtClean="0">
                <a:solidFill>
                  <a:schemeClr val="tx1"/>
                </a:solidFill>
              </a:rPr>
            </a:br>
            <a:r>
              <a:rPr lang="zh-TW" altLang="en-US" sz="2600" dirty="0" smtClean="0">
                <a:solidFill>
                  <a:schemeClr val="tx1"/>
                </a:solidFill>
              </a:rPr>
              <a:t>下雨，天留，客天天留，我不留</a:t>
            </a:r>
            <a:br>
              <a:rPr lang="zh-TW" altLang="en-US" sz="2600" dirty="0" smtClean="0">
                <a:solidFill>
                  <a:schemeClr val="tx1"/>
                </a:solidFill>
              </a:rPr>
            </a:br>
            <a:r>
              <a:rPr lang="zh-TW" altLang="en-US" sz="2600" dirty="0" smtClean="0">
                <a:solidFill>
                  <a:schemeClr val="tx1"/>
                </a:solidFill>
              </a:rPr>
              <a:t>下雨，天留，客天天留我，不留</a:t>
            </a:r>
            <a:br>
              <a:rPr lang="zh-TW" altLang="en-US" sz="2600" dirty="0" smtClean="0">
                <a:solidFill>
                  <a:schemeClr val="tx1"/>
                </a:solidFill>
              </a:rPr>
            </a:br>
            <a:r>
              <a:rPr lang="zh-TW" altLang="en-US" sz="2600" dirty="0" smtClean="0">
                <a:solidFill>
                  <a:schemeClr val="tx1"/>
                </a:solidFill>
              </a:rPr>
              <a:t>下雨，天留，客天天留我不，留</a:t>
            </a:r>
            <a:endParaRPr lang="en-US" altLang="zh-TW" sz="2600" dirty="0" smtClean="0">
              <a:solidFill>
                <a:schemeClr val="tx1"/>
              </a:solidFill>
            </a:endParaRPr>
          </a:p>
          <a:p>
            <a:pPr algn="l"/>
            <a:r>
              <a:rPr lang="en-US" altLang="zh-TW" sz="2600" dirty="0" smtClean="0">
                <a:solidFill>
                  <a:schemeClr val="tx1"/>
                </a:solidFill>
              </a:rPr>
              <a:t>Reason: </a:t>
            </a:r>
            <a:r>
              <a:rPr lang="zh-TW" altLang="en-US" sz="2600" dirty="0" smtClean="0">
                <a:solidFill>
                  <a:schemeClr val="tx1"/>
                </a:solidFill>
              </a:rPr>
              <a:t>之前看周星馳的電影</a:t>
            </a:r>
            <a:r>
              <a:rPr lang="en-US" altLang="zh-TW" sz="2600" dirty="0" smtClean="0">
                <a:solidFill>
                  <a:schemeClr val="tx1"/>
                </a:solidFill>
              </a:rPr>
              <a:t>”</a:t>
            </a:r>
            <a:r>
              <a:rPr lang="zh-TW" altLang="en-US" sz="2600" dirty="0" smtClean="0">
                <a:solidFill>
                  <a:schemeClr val="tx1"/>
                </a:solidFill>
              </a:rPr>
              <a:t>九品芝麻官</a:t>
            </a:r>
            <a:r>
              <a:rPr lang="en-US" altLang="zh-TW" sz="2600" dirty="0" smtClean="0">
                <a:solidFill>
                  <a:schemeClr val="tx1"/>
                </a:solidFill>
              </a:rPr>
              <a:t>”</a:t>
            </a:r>
            <a:r>
              <a:rPr lang="zh-TW" altLang="en-US" sz="2600" dirty="0" smtClean="0">
                <a:solidFill>
                  <a:schemeClr val="tx1"/>
                </a:solidFill>
              </a:rPr>
              <a:t>，有一幕是有一篇沒有標點符號的文章，逗號下在不同的地方竟可以產生完全不同的意思，我覺得相當有趣，所以在網路上搜尋類似的例子，找到了這篇</a:t>
            </a:r>
            <a:r>
              <a:rPr lang="en-US" altLang="zh-TW" sz="2600" dirty="0" smtClean="0">
                <a:solidFill>
                  <a:schemeClr val="tx1"/>
                </a:solidFill>
              </a:rPr>
              <a:t>”</a:t>
            </a:r>
            <a:r>
              <a:rPr lang="zh-TW" altLang="en-US" sz="2600" dirty="0" smtClean="0">
                <a:solidFill>
                  <a:schemeClr val="tx1"/>
                </a:solidFill>
              </a:rPr>
              <a:t>下雨天留客</a:t>
            </a:r>
            <a:r>
              <a:rPr lang="en-US" altLang="zh-TW" sz="2600" dirty="0" smtClean="0">
                <a:solidFill>
                  <a:schemeClr val="tx1"/>
                </a:solidFill>
              </a:rPr>
              <a:t>”</a:t>
            </a:r>
          </a:p>
          <a:p>
            <a:pPr algn="l"/>
            <a:endParaRPr lang="zh-TW" altLang="en-US" sz="2800" dirty="0">
              <a:solidFill>
                <a:schemeClr val="tx1"/>
              </a:solidFill>
            </a:endParaRPr>
          </a:p>
        </p:txBody>
      </p:sp>
    </p:spTree>
    <p:extLst>
      <p:ext uri="{BB962C8B-B14F-4D97-AF65-F5344CB8AC3E}">
        <p14:creationId xmlns:p14="http://schemas.microsoft.com/office/powerpoint/2010/main" val="10281054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圓角矩形 10"/>
          <p:cNvSpPr/>
          <p:nvPr/>
        </p:nvSpPr>
        <p:spPr>
          <a:xfrm>
            <a:off x="179388" y="3756025"/>
            <a:ext cx="8789987" cy="719138"/>
          </a:xfrm>
          <a:prstGeom prst="roundRect">
            <a:avLst/>
          </a:prstGeom>
          <a:solidFill>
            <a:schemeClr val="tx1"/>
          </a:solidFill>
        </p:spPr>
        <p:style>
          <a:lnRef idx="2">
            <a:schemeClr val="dk1"/>
          </a:lnRef>
          <a:fillRef idx="1">
            <a:schemeClr val="lt1"/>
          </a:fillRef>
          <a:effectRef idx="0">
            <a:schemeClr val="dk1"/>
          </a:effectRef>
          <a:fontRef idx="minor">
            <a:schemeClr val="dk1"/>
          </a:fontRef>
        </p:style>
        <p:txBody>
          <a:bodyPr anchor="ctr"/>
          <a:lstStyle/>
          <a:p>
            <a:pPr algn="ctr"/>
            <a:r>
              <a:rPr kumimoji="0" lang="zh-TW" sz="2200">
                <a:solidFill>
                  <a:schemeClr val="bg1"/>
                </a:solidFill>
                <a:latin typeface="標楷體" charset="0"/>
                <a:ea typeface="標楷體" charset="0"/>
                <a:cs typeface="標楷體" charset="0"/>
              </a:rPr>
              <a:t>六十老兒生一子人言非是我子也家產田園盡付與女婿外人不得爭執</a:t>
            </a:r>
          </a:p>
        </p:txBody>
      </p:sp>
      <p:pic>
        <p:nvPicPr>
          <p:cNvPr id="2051" name="Picture 3" descr="C:\Documents and Settings\Administrator\My Documents\My Pictures\Microsoft 多媒體藝廊\MC900358755.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213" y="4292600"/>
            <a:ext cx="892175"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標題 1"/>
          <p:cNvSpPr>
            <a:spLocks noGrp="1"/>
          </p:cNvSpPr>
          <p:nvPr>
            <p:ph type="title"/>
          </p:nvPr>
        </p:nvSpPr>
        <p:spPr>
          <a:xfrm>
            <a:off x="395288" y="6030913"/>
            <a:ext cx="8229600" cy="638175"/>
          </a:xfrm>
        </p:spPr>
        <p:txBody>
          <a:bodyPr/>
          <a:lstStyle/>
          <a:p>
            <a:pPr algn="l"/>
            <a:r>
              <a:rPr lang="en-US" altLang="zh-TW" sz="2400" b="1">
                <a:solidFill>
                  <a:srgbClr val="002060"/>
                </a:solidFill>
                <a:latin typeface="標楷體" charset="0"/>
                <a:ea typeface="標楷體" charset="0"/>
                <a:cs typeface="標楷體" charset="0"/>
              </a:rPr>
              <a:t> D98922013</a:t>
            </a:r>
            <a:r>
              <a:rPr lang="zh-TW" altLang="en-US" sz="2400" b="1">
                <a:solidFill>
                  <a:srgbClr val="002060"/>
                </a:solidFill>
                <a:latin typeface="標楷體" charset="0"/>
                <a:ea typeface="標楷體" charset="0"/>
                <a:cs typeface="標楷體" charset="0"/>
              </a:rPr>
              <a:t> 吳彥緯                     來源</a:t>
            </a:r>
            <a:r>
              <a:rPr lang="en-US" altLang="zh-TW" sz="2400" b="1">
                <a:solidFill>
                  <a:srgbClr val="002060"/>
                </a:solidFill>
                <a:latin typeface="標楷體" charset="0"/>
                <a:ea typeface="標楷體" charset="0"/>
                <a:cs typeface="標楷體" charset="0"/>
              </a:rPr>
              <a:t>: Internet</a:t>
            </a:r>
            <a:endParaRPr lang="zh-TW" altLang="en-US" sz="2400" b="1">
              <a:solidFill>
                <a:srgbClr val="002060"/>
              </a:solidFill>
              <a:latin typeface="標楷體" charset="0"/>
              <a:ea typeface="標楷體" charset="0"/>
              <a:cs typeface="標楷體" charset="0"/>
            </a:endParaRPr>
          </a:p>
        </p:txBody>
      </p:sp>
      <p:sp>
        <p:nvSpPr>
          <p:cNvPr id="4" name="圓角矩形 3"/>
          <p:cNvSpPr/>
          <p:nvPr/>
        </p:nvSpPr>
        <p:spPr>
          <a:xfrm>
            <a:off x="179388" y="1268413"/>
            <a:ext cx="8785225" cy="720725"/>
          </a:xfrm>
          <a:prstGeom prst="roundRect">
            <a:avLst/>
          </a:prstGeom>
          <a:solidFill>
            <a:schemeClr val="tx1"/>
          </a:solidFill>
        </p:spPr>
        <p:style>
          <a:lnRef idx="2">
            <a:schemeClr val="dk1"/>
          </a:lnRef>
          <a:fillRef idx="1">
            <a:schemeClr val="lt1"/>
          </a:fillRef>
          <a:effectRef idx="0">
            <a:schemeClr val="dk1"/>
          </a:effectRef>
          <a:fontRef idx="minor">
            <a:schemeClr val="dk1"/>
          </a:fontRef>
        </p:style>
        <p:txBody>
          <a:bodyPr anchor="ctr"/>
          <a:lstStyle/>
          <a:p>
            <a:pPr algn="ctr"/>
            <a:r>
              <a:rPr kumimoji="0" lang="zh-TW" altLang="en-US" sz="2200">
                <a:solidFill>
                  <a:schemeClr val="bg1"/>
                </a:solidFill>
                <a:latin typeface="標楷體" charset="0"/>
                <a:ea typeface="標楷體" charset="0"/>
                <a:cs typeface="標楷體" charset="0"/>
              </a:rPr>
              <a:t>釀酒缸缸好做醋罈罈酸養豬大如山老鼠頭頭死</a:t>
            </a:r>
            <a:endParaRPr kumimoji="0" lang="zh-TW" sz="2200">
              <a:solidFill>
                <a:schemeClr val="bg1"/>
              </a:solidFill>
              <a:latin typeface="標楷體" charset="0"/>
              <a:ea typeface="標楷體" charset="0"/>
              <a:cs typeface="標楷體" charset="0"/>
            </a:endParaRPr>
          </a:p>
        </p:txBody>
      </p:sp>
      <p:sp>
        <p:nvSpPr>
          <p:cNvPr id="5" name="標題 1"/>
          <p:cNvSpPr txBox="1">
            <a:spLocks/>
          </p:cNvSpPr>
          <p:nvPr/>
        </p:nvSpPr>
        <p:spPr>
          <a:xfrm>
            <a:off x="395288" y="188913"/>
            <a:ext cx="8229600" cy="863600"/>
          </a:xfrm>
          <a:prstGeom prst="rect">
            <a:avLst/>
          </a:prstGeom>
        </p:spPr>
        <p:txBody>
          <a:bodyPr anchor="ctr"/>
          <a:lstStyle/>
          <a:p>
            <a:pPr algn="ctr" fontAlgn="auto">
              <a:spcAft>
                <a:spcPts val="0"/>
              </a:spcAft>
              <a:defRPr/>
            </a:pPr>
            <a:r>
              <a:rPr kumimoji="0" lang="zh-TW" altLang="en-US" sz="3600" b="1" dirty="0">
                <a:solidFill>
                  <a:srgbClr val="002060"/>
                </a:solidFill>
                <a:effectLst>
                  <a:outerShdw blurRad="38100" dist="38100" dir="2700000" algn="tl">
                    <a:srgbClr val="000000">
                      <a:alpha val="43137"/>
                    </a:srgbClr>
                  </a:outerShdw>
                </a:effectLst>
                <a:latin typeface="標楷體" pitchFamily="65" charset="-120"/>
                <a:ea typeface="標楷體" pitchFamily="65" charset="-120"/>
                <a:cs typeface="+mj-cs"/>
              </a:rPr>
              <a:t>不同標點，意思大不同</a:t>
            </a:r>
            <a:endParaRPr kumimoji="0" lang="zh-TW" altLang="en-US" sz="3200" dirty="0">
              <a:latin typeface="標楷體" pitchFamily="65" charset="-120"/>
              <a:ea typeface="標楷體" pitchFamily="65" charset="-120"/>
              <a:cs typeface="+mj-cs"/>
            </a:endParaRPr>
          </a:p>
        </p:txBody>
      </p:sp>
      <p:grpSp>
        <p:nvGrpSpPr>
          <p:cNvPr id="2055" name="群組 8"/>
          <p:cNvGrpSpPr>
            <a:grpSpLocks/>
          </p:cNvGrpSpPr>
          <p:nvPr/>
        </p:nvGrpSpPr>
        <p:grpSpPr bwMode="auto">
          <a:xfrm>
            <a:off x="250825" y="2165350"/>
            <a:ext cx="8748713" cy="903288"/>
            <a:chOff x="251520" y="2309802"/>
            <a:chExt cx="8748464" cy="903174"/>
          </a:xfrm>
        </p:grpSpPr>
        <p:pic>
          <p:nvPicPr>
            <p:cNvPr id="2065" name="Picture 2" descr="C:\Documents and Settings\Administrator\My Documents\My Pictures\Microsoft 多媒體藝廊\MC90043253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894617">
              <a:off x="1378004" y="2309802"/>
              <a:ext cx="818350"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圓角矩形 5"/>
            <p:cNvSpPr/>
            <p:nvPr/>
          </p:nvSpPr>
          <p:spPr>
            <a:xfrm>
              <a:off x="1115095" y="2349485"/>
              <a:ext cx="7705506" cy="503173"/>
            </a:xfrm>
            <a:prstGeom prst="round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a:r>
                <a:rPr kumimoji="0" lang="zh-TW" altLang="en-US">
                  <a:solidFill>
                    <a:schemeClr val="tx1"/>
                  </a:solidFill>
                  <a:latin typeface="Calibri" charset="0"/>
                  <a:ea typeface="新細明體" charset="0"/>
                  <a:cs typeface="新細明體" charset="0"/>
                </a:rPr>
                <a:t>釀酒缸缸好，做醋罈罈酸；養豬大如山，老鼠頭頭死。</a:t>
              </a:r>
              <a:endParaRPr kumimoji="0" lang="zh-TW">
                <a:solidFill>
                  <a:schemeClr val="tx1"/>
                </a:solidFill>
                <a:latin typeface="Calibri" charset="0"/>
                <a:ea typeface="新細明體" charset="0"/>
                <a:cs typeface="新細明體" charset="0"/>
              </a:endParaRPr>
            </a:p>
          </p:txBody>
        </p:sp>
        <p:sp>
          <p:nvSpPr>
            <p:cNvPr id="7" name="圓角矩形 6"/>
            <p:cNvSpPr/>
            <p:nvPr/>
          </p:nvSpPr>
          <p:spPr>
            <a:xfrm>
              <a:off x="251520" y="2708215"/>
              <a:ext cx="8748464" cy="504761"/>
            </a:xfrm>
            <a:prstGeom prst="round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a:r>
                <a:rPr kumimoji="0" lang="zh-TW" altLang="en-US">
                  <a:solidFill>
                    <a:schemeClr val="tx1"/>
                  </a:solidFill>
                  <a:latin typeface="Calibri" charset="0"/>
                  <a:ea typeface="新細明體" charset="0"/>
                  <a:cs typeface="新細明體" charset="0"/>
                </a:rPr>
                <a:t>釀酒缸缸好做醋，罈罈酸；養豬大如山老鼠，頭頭死。       </a:t>
              </a:r>
              <a:endParaRPr kumimoji="0" lang="zh-TW">
                <a:solidFill>
                  <a:schemeClr val="tx1"/>
                </a:solidFill>
                <a:latin typeface="Calibri" charset="0"/>
                <a:ea typeface="新細明體" charset="0"/>
                <a:cs typeface="新細明體" charset="0"/>
              </a:endParaRPr>
            </a:p>
          </p:txBody>
        </p:sp>
      </p:grpSp>
      <p:sp>
        <p:nvSpPr>
          <p:cNvPr id="10" name="圓角矩形 9"/>
          <p:cNvSpPr/>
          <p:nvPr/>
        </p:nvSpPr>
        <p:spPr>
          <a:xfrm>
            <a:off x="71438" y="1052513"/>
            <a:ext cx="8964612" cy="2305050"/>
          </a:xfrm>
          <a:prstGeom prst="roundRect">
            <a:avLst/>
          </a:prstGeom>
          <a:noFill/>
          <a:ln w="28575"/>
        </p:spPr>
        <p:style>
          <a:lnRef idx="2">
            <a:schemeClr val="dk1"/>
          </a:lnRef>
          <a:fillRef idx="1">
            <a:schemeClr val="lt1"/>
          </a:fillRef>
          <a:effectRef idx="0">
            <a:schemeClr val="dk1"/>
          </a:effectRef>
          <a:fontRef idx="minor">
            <a:schemeClr val="dk1"/>
          </a:fontRef>
        </p:style>
        <p:txBody>
          <a:bodyPr anchor="ctr"/>
          <a:lstStyle/>
          <a:p>
            <a:pPr algn="ctr"/>
            <a:endParaRPr kumimoji="0" lang="zh-TW" sz="2200">
              <a:solidFill>
                <a:schemeClr val="bg1"/>
              </a:solidFill>
              <a:latin typeface="標楷體" charset="0"/>
              <a:ea typeface="標楷體" charset="0"/>
              <a:cs typeface="標楷體" charset="0"/>
            </a:endParaRPr>
          </a:p>
        </p:txBody>
      </p:sp>
      <p:grpSp>
        <p:nvGrpSpPr>
          <p:cNvPr id="2057" name="群組 11"/>
          <p:cNvGrpSpPr>
            <a:grpSpLocks/>
          </p:cNvGrpSpPr>
          <p:nvPr/>
        </p:nvGrpSpPr>
        <p:grpSpPr bwMode="auto">
          <a:xfrm>
            <a:off x="171450" y="4716463"/>
            <a:ext cx="8834438" cy="1160462"/>
            <a:chOff x="167028" y="2373625"/>
            <a:chExt cx="8832956" cy="1161067"/>
          </a:xfrm>
        </p:grpSpPr>
        <p:pic>
          <p:nvPicPr>
            <p:cNvPr id="2062" name="Picture 2" descr="C:\Documents and Settings\Administrator\My Documents\My Pictures\Microsoft 多媒體藝廊\MC90043253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321794">
              <a:off x="167028" y="2373625"/>
              <a:ext cx="818350"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圓角矩形 13"/>
            <p:cNvSpPr/>
            <p:nvPr/>
          </p:nvSpPr>
          <p:spPr>
            <a:xfrm>
              <a:off x="893981" y="2599168"/>
              <a:ext cx="7706020" cy="503499"/>
            </a:xfrm>
            <a:prstGeom prst="round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a:r>
                <a:rPr kumimoji="0" lang="zh-TW" altLang="en-US">
                  <a:solidFill>
                    <a:schemeClr val="tx1"/>
                  </a:solidFill>
                  <a:latin typeface="Calibri" charset="0"/>
                  <a:ea typeface="新細明體" charset="0"/>
                  <a:cs typeface="新細明體" charset="0"/>
                </a:rPr>
                <a:t>六十老兒生一子，人言非是我子也。家產田園盡付與女婿，外人不得爭執。</a:t>
              </a:r>
              <a:endParaRPr kumimoji="0" lang="zh-TW">
                <a:solidFill>
                  <a:schemeClr val="tx1"/>
                </a:solidFill>
                <a:latin typeface="Calibri" charset="0"/>
                <a:ea typeface="新細明體" charset="0"/>
                <a:cs typeface="新細明體" charset="0"/>
              </a:endParaRPr>
            </a:p>
          </p:txBody>
        </p:sp>
        <p:sp>
          <p:nvSpPr>
            <p:cNvPr id="15" name="圓角矩形 14"/>
            <p:cNvSpPr/>
            <p:nvPr/>
          </p:nvSpPr>
          <p:spPr>
            <a:xfrm>
              <a:off x="251152" y="3031193"/>
              <a:ext cx="8748832" cy="503499"/>
            </a:xfrm>
            <a:prstGeom prst="round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a:r>
                <a:rPr kumimoji="0" lang="zh-TW" altLang="en-US">
                  <a:solidFill>
                    <a:schemeClr val="tx1"/>
                  </a:solidFill>
                  <a:latin typeface="Calibri" charset="0"/>
                  <a:ea typeface="新細明體" charset="0"/>
                  <a:cs typeface="新細明體" charset="0"/>
                </a:rPr>
                <a:t>六十老兒生一子，人言“非”，是我子也。家產田園盡付與，女婿外人，不得爭執。 </a:t>
              </a:r>
              <a:endParaRPr kumimoji="0" lang="zh-TW">
                <a:solidFill>
                  <a:schemeClr val="tx1"/>
                </a:solidFill>
                <a:latin typeface="Calibri" charset="0"/>
                <a:ea typeface="新細明體" charset="0"/>
                <a:cs typeface="新細明體" charset="0"/>
              </a:endParaRPr>
            </a:p>
          </p:txBody>
        </p:sp>
      </p:grpSp>
      <p:sp>
        <p:nvSpPr>
          <p:cNvPr id="16" name="圓角矩形 15"/>
          <p:cNvSpPr/>
          <p:nvPr/>
        </p:nvSpPr>
        <p:spPr>
          <a:xfrm>
            <a:off x="77788" y="3540125"/>
            <a:ext cx="8964612" cy="2552700"/>
          </a:xfrm>
          <a:prstGeom prst="roundRect">
            <a:avLst/>
          </a:prstGeom>
          <a:noFill/>
          <a:ln w="28575"/>
        </p:spPr>
        <p:style>
          <a:lnRef idx="2">
            <a:schemeClr val="dk1"/>
          </a:lnRef>
          <a:fillRef idx="1">
            <a:schemeClr val="lt1"/>
          </a:fillRef>
          <a:effectRef idx="0">
            <a:schemeClr val="dk1"/>
          </a:effectRef>
          <a:fontRef idx="minor">
            <a:schemeClr val="dk1"/>
          </a:fontRef>
        </p:style>
        <p:txBody>
          <a:bodyPr anchor="ctr"/>
          <a:lstStyle/>
          <a:p>
            <a:pPr algn="ctr"/>
            <a:endParaRPr kumimoji="0" lang="zh-TW" sz="2200">
              <a:solidFill>
                <a:schemeClr val="bg1"/>
              </a:solidFill>
              <a:latin typeface="標楷體" charset="0"/>
              <a:ea typeface="標楷體" charset="0"/>
              <a:cs typeface="標楷體" charset="0"/>
            </a:endParaRPr>
          </a:p>
        </p:txBody>
      </p:sp>
      <p:sp>
        <p:nvSpPr>
          <p:cNvPr id="2059" name="文字方塊 16"/>
          <p:cNvSpPr txBox="1">
            <a:spLocks noChangeArrowheads="1"/>
          </p:cNvSpPr>
          <p:nvPr/>
        </p:nvSpPr>
        <p:spPr bwMode="auto">
          <a:xfrm rot="-577911">
            <a:off x="7691438" y="2143125"/>
            <a:ext cx="1014412" cy="369888"/>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新細明體" charset="0"/>
                <a:cs typeface="新細明體" charset="0"/>
              </a:defRPr>
            </a:lvl1pPr>
            <a:lvl2pPr marL="742950" indent="-285750">
              <a:defRPr>
                <a:solidFill>
                  <a:schemeClr val="tx1"/>
                </a:solidFill>
                <a:latin typeface="Calibri" charset="0"/>
                <a:ea typeface="新細明體" charset="0"/>
                <a:cs typeface="新細明體" charset="0"/>
              </a:defRPr>
            </a:lvl2pPr>
            <a:lvl3pPr marL="1143000" indent="-228600">
              <a:defRPr>
                <a:solidFill>
                  <a:schemeClr val="tx1"/>
                </a:solidFill>
                <a:latin typeface="Calibri" charset="0"/>
                <a:ea typeface="新細明體" charset="0"/>
                <a:cs typeface="新細明體" charset="0"/>
              </a:defRPr>
            </a:lvl3pPr>
            <a:lvl4pPr marL="1600200" indent="-228600">
              <a:defRPr>
                <a:solidFill>
                  <a:schemeClr val="tx1"/>
                </a:solidFill>
                <a:latin typeface="Calibri" charset="0"/>
                <a:ea typeface="新細明體" charset="0"/>
                <a:cs typeface="新細明體" charset="0"/>
              </a:defRPr>
            </a:lvl4pPr>
            <a:lvl5pPr marL="2057400" indent="-228600">
              <a:defRPr>
                <a:solidFill>
                  <a:schemeClr val="tx1"/>
                </a:solidFill>
                <a:latin typeface="Calibri" charset="0"/>
                <a:ea typeface="新細明體" charset="0"/>
                <a:cs typeface="新細明體" charset="0"/>
              </a:defRPr>
            </a:lvl5pPr>
            <a:lvl6pPr marL="2514600" indent="-228600" fontAlgn="base">
              <a:spcBef>
                <a:spcPct val="0"/>
              </a:spcBef>
              <a:spcAft>
                <a:spcPct val="0"/>
              </a:spcAft>
              <a:defRPr>
                <a:solidFill>
                  <a:schemeClr val="tx1"/>
                </a:solidFill>
                <a:latin typeface="Calibri" charset="0"/>
                <a:ea typeface="新細明體" charset="0"/>
                <a:cs typeface="新細明體" charset="0"/>
              </a:defRPr>
            </a:lvl6pPr>
            <a:lvl7pPr marL="2971800" indent="-228600" fontAlgn="base">
              <a:spcBef>
                <a:spcPct val="0"/>
              </a:spcBef>
              <a:spcAft>
                <a:spcPct val="0"/>
              </a:spcAft>
              <a:defRPr>
                <a:solidFill>
                  <a:schemeClr val="tx1"/>
                </a:solidFill>
                <a:latin typeface="Calibri" charset="0"/>
                <a:ea typeface="新細明體" charset="0"/>
                <a:cs typeface="新細明體" charset="0"/>
              </a:defRPr>
            </a:lvl7pPr>
            <a:lvl8pPr marL="3429000" indent="-228600" fontAlgn="base">
              <a:spcBef>
                <a:spcPct val="0"/>
              </a:spcBef>
              <a:spcAft>
                <a:spcPct val="0"/>
              </a:spcAft>
              <a:defRPr>
                <a:solidFill>
                  <a:schemeClr val="tx1"/>
                </a:solidFill>
                <a:latin typeface="Calibri" charset="0"/>
                <a:ea typeface="新細明體" charset="0"/>
                <a:cs typeface="新細明體" charset="0"/>
              </a:defRPr>
            </a:lvl8pPr>
            <a:lvl9pPr marL="3886200" indent="-228600" fontAlgn="base">
              <a:spcBef>
                <a:spcPct val="0"/>
              </a:spcBef>
              <a:spcAft>
                <a:spcPct val="0"/>
              </a:spcAft>
              <a:defRPr>
                <a:solidFill>
                  <a:schemeClr val="tx1"/>
                </a:solidFill>
                <a:latin typeface="Calibri" charset="0"/>
                <a:ea typeface="新細明體" charset="0"/>
                <a:cs typeface="新細明體" charset="0"/>
              </a:defRPr>
            </a:lvl9pPr>
          </a:lstStyle>
          <a:p>
            <a:r>
              <a:rPr kumimoji="0" lang="zh-TW" altLang="en-US" b="1">
                <a:latin typeface="標楷體" charset="0"/>
                <a:ea typeface="標楷體" charset="0"/>
                <a:cs typeface="標楷體" charset="0"/>
              </a:rPr>
              <a:t>好地方！</a:t>
            </a:r>
          </a:p>
        </p:txBody>
      </p:sp>
      <p:sp>
        <p:nvSpPr>
          <p:cNvPr id="2060" name="文字方塊 18"/>
          <p:cNvSpPr txBox="1">
            <a:spLocks noChangeArrowheads="1"/>
          </p:cNvSpPr>
          <p:nvPr/>
        </p:nvSpPr>
        <p:spPr bwMode="auto">
          <a:xfrm rot="-577911">
            <a:off x="7334250" y="2671763"/>
            <a:ext cx="714375" cy="369887"/>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新細明體" charset="0"/>
                <a:cs typeface="新細明體" charset="0"/>
              </a:defRPr>
            </a:lvl1pPr>
            <a:lvl2pPr marL="742950" indent="-285750">
              <a:defRPr>
                <a:solidFill>
                  <a:schemeClr val="tx1"/>
                </a:solidFill>
                <a:latin typeface="Calibri" charset="0"/>
                <a:ea typeface="新細明體" charset="0"/>
                <a:cs typeface="新細明體" charset="0"/>
              </a:defRPr>
            </a:lvl2pPr>
            <a:lvl3pPr marL="1143000" indent="-228600">
              <a:defRPr>
                <a:solidFill>
                  <a:schemeClr val="tx1"/>
                </a:solidFill>
                <a:latin typeface="Calibri" charset="0"/>
                <a:ea typeface="新細明體" charset="0"/>
                <a:cs typeface="新細明體" charset="0"/>
              </a:defRPr>
            </a:lvl3pPr>
            <a:lvl4pPr marL="1600200" indent="-228600">
              <a:defRPr>
                <a:solidFill>
                  <a:schemeClr val="tx1"/>
                </a:solidFill>
                <a:latin typeface="Calibri" charset="0"/>
                <a:ea typeface="新細明體" charset="0"/>
                <a:cs typeface="新細明體" charset="0"/>
              </a:defRPr>
            </a:lvl4pPr>
            <a:lvl5pPr marL="2057400" indent="-228600">
              <a:defRPr>
                <a:solidFill>
                  <a:schemeClr val="tx1"/>
                </a:solidFill>
                <a:latin typeface="Calibri" charset="0"/>
                <a:ea typeface="新細明體" charset="0"/>
                <a:cs typeface="新細明體" charset="0"/>
              </a:defRPr>
            </a:lvl5pPr>
            <a:lvl6pPr marL="2514600" indent="-228600" fontAlgn="base">
              <a:spcBef>
                <a:spcPct val="0"/>
              </a:spcBef>
              <a:spcAft>
                <a:spcPct val="0"/>
              </a:spcAft>
              <a:defRPr>
                <a:solidFill>
                  <a:schemeClr val="tx1"/>
                </a:solidFill>
                <a:latin typeface="Calibri" charset="0"/>
                <a:ea typeface="新細明體" charset="0"/>
                <a:cs typeface="新細明體" charset="0"/>
              </a:defRPr>
            </a:lvl6pPr>
            <a:lvl7pPr marL="2971800" indent="-228600" fontAlgn="base">
              <a:spcBef>
                <a:spcPct val="0"/>
              </a:spcBef>
              <a:spcAft>
                <a:spcPct val="0"/>
              </a:spcAft>
              <a:defRPr>
                <a:solidFill>
                  <a:schemeClr val="tx1"/>
                </a:solidFill>
                <a:latin typeface="Calibri" charset="0"/>
                <a:ea typeface="新細明體" charset="0"/>
                <a:cs typeface="新細明體" charset="0"/>
              </a:defRPr>
            </a:lvl7pPr>
            <a:lvl8pPr marL="3429000" indent="-228600" fontAlgn="base">
              <a:spcBef>
                <a:spcPct val="0"/>
              </a:spcBef>
              <a:spcAft>
                <a:spcPct val="0"/>
              </a:spcAft>
              <a:defRPr>
                <a:solidFill>
                  <a:schemeClr val="tx1"/>
                </a:solidFill>
                <a:latin typeface="Calibri" charset="0"/>
                <a:ea typeface="新細明體" charset="0"/>
                <a:cs typeface="新細明體" charset="0"/>
              </a:defRPr>
            </a:lvl8pPr>
            <a:lvl9pPr marL="3886200" indent="-228600" fontAlgn="base">
              <a:spcBef>
                <a:spcPct val="0"/>
              </a:spcBef>
              <a:spcAft>
                <a:spcPct val="0"/>
              </a:spcAft>
              <a:defRPr>
                <a:solidFill>
                  <a:schemeClr val="tx1"/>
                </a:solidFill>
                <a:latin typeface="Calibri" charset="0"/>
                <a:ea typeface="新細明體" charset="0"/>
                <a:cs typeface="新細明體" charset="0"/>
              </a:defRPr>
            </a:lvl9pPr>
          </a:lstStyle>
          <a:p>
            <a:r>
              <a:rPr kumimoji="0" lang="zh-TW" altLang="en-US" b="1">
                <a:latin typeface="標楷體" charset="0"/>
                <a:ea typeface="標楷體" charset="0"/>
                <a:cs typeface="標楷體" charset="0"/>
              </a:rPr>
              <a:t>這</a:t>
            </a:r>
            <a:r>
              <a:rPr kumimoji="0" lang="en-US" altLang="zh-TW" b="1">
                <a:latin typeface="標楷體" charset="0"/>
                <a:ea typeface="標楷體" charset="0"/>
                <a:cs typeface="標楷體" charset="0"/>
              </a:rPr>
              <a:t>…</a:t>
            </a:r>
            <a:endParaRPr kumimoji="0" lang="zh-TW" altLang="en-US" b="1">
              <a:latin typeface="標楷體" charset="0"/>
              <a:ea typeface="標楷體" charset="0"/>
              <a:cs typeface="標楷體" charset="0"/>
            </a:endParaRPr>
          </a:p>
        </p:txBody>
      </p:sp>
      <p:pic>
        <p:nvPicPr>
          <p:cNvPr id="2061" name="Picture 4" descr="C:\Documents and Settings\Administrator\My Documents\My Pictures\Microsoft 多媒體藝廊\MC900078748.WM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59788" y="4652963"/>
            <a:ext cx="615950" cy="90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58833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標題 7"/>
          <p:cNvSpPr>
            <a:spLocks noGrp="1"/>
          </p:cNvSpPr>
          <p:nvPr>
            <p:ph type="title"/>
          </p:nvPr>
        </p:nvSpPr>
        <p:spPr/>
        <p:txBody>
          <a:bodyPr>
            <a:normAutofit fontScale="90000"/>
          </a:bodyPr>
          <a:lstStyle/>
          <a:p>
            <a:pPr algn="ctr"/>
            <a:r>
              <a:rPr lang="zh-TW" altLang="en-US" sz="4800" dirty="0" smtClean="0"/>
              <a:t>「南北通州」與「東西當鋪」</a:t>
            </a:r>
            <a:endParaRPr lang="zh-TW" altLang="en-US" sz="4800" dirty="0"/>
          </a:p>
        </p:txBody>
      </p:sp>
      <p:sp>
        <p:nvSpPr>
          <p:cNvPr id="9" name="內容版面配置區 8"/>
          <p:cNvSpPr>
            <a:spLocks noGrp="1"/>
          </p:cNvSpPr>
          <p:nvPr>
            <p:ph idx="1"/>
          </p:nvPr>
        </p:nvSpPr>
        <p:spPr/>
        <p:txBody>
          <a:bodyPr>
            <a:normAutofit lnSpcReduction="10000"/>
          </a:bodyPr>
          <a:lstStyle/>
          <a:p>
            <a:r>
              <a:rPr lang="zh-TW" altLang="en-US" sz="2400" dirty="0" smtClean="0">
                <a:solidFill>
                  <a:srgbClr val="FF0000"/>
                </a:solidFill>
              </a:rPr>
              <a:t>南通州，北通州，南北通州通南北。</a:t>
            </a:r>
            <a:r>
              <a:rPr lang="en-US" altLang="zh-TW" sz="2400" dirty="0" smtClean="0"/>
              <a:t>(</a:t>
            </a:r>
            <a:r>
              <a:rPr lang="zh-TW" altLang="en-US" sz="2400" dirty="0" smtClean="0"/>
              <a:t>上聯</a:t>
            </a:r>
            <a:r>
              <a:rPr lang="en-US" altLang="zh-TW" sz="2400" dirty="0" smtClean="0"/>
              <a:t>)</a:t>
            </a:r>
          </a:p>
          <a:p>
            <a:pPr>
              <a:buNone/>
            </a:pPr>
            <a:r>
              <a:rPr lang="en-US" altLang="zh-TW" sz="2400" dirty="0" smtClean="0">
                <a:solidFill>
                  <a:srgbClr val="FF0000"/>
                </a:solidFill>
              </a:rPr>
              <a:t>	</a:t>
            </a:r>
            <a:r>
              <a:rPr lang="zh-TW" altLang="en-US" sz="2400" dirty="0" smtClean="0">
                <a:solidFill>
                  <a:srgbClr val="FF0000"/>
                </a:solidFill>
              </a:rPr>
              <a:t>東當鋪，西當鋪，東西當鋪當東西。</a:t>
            </a:r>
            <a:r>
              <a:rPr lang="en-US" altLang="zh-TW" sz="2400" dirty="0" smtClean="0"/>
              <a:t>(</a:t>
            </a:r>
            <a:r>
              <a:rPr lang="zh-TW" altLang="en-US" sz="2400" dirty="0" smtClean="0"/>
              <a:t>下聯</a:t>
            </a:r>
            <a:r>
              <a:rPr lang="en-US" altLang="zh-TW" sz="2400" dirty="0" smtClean="0"/>
              <a:t>)</a:t>
            </a:r>
          </a:p>
          <a:p>
            <a:endParaRPr lang="en-US" altLang="zh-TW" sz="2400" dirty="0" smtClean="0"/>
          </a:p>
          <a:p>
            <a:r>
              <a:rPr lang="zh-TW" altLang="en-US" sz="2400" dirty="0" smtClean="0"/>
              <a:t>此句的上聯出自於乾隆皇帝，下聯由紀曉嵐想出。</a:t>
            </a:r>
            <a:endParaRPr lang="en-US" altLang="zh-TW" sz="2400" dirty="0"/>
          </a:p>
          <a:p>
            <a:r>
              <a:rPr lang="zh-TW" altLang="en-US" sz="2400" dirty="0" smtClean="0"/>
              <a:t>有一天乾隆微服出巡到了一個叫「通州」的城鎮，此時乾隆</a:t>
            </a:r>
            <a:r>
              <a:rPr lang="zh-TW" altLang="en-US" sz="2400" dirty="0"/>
              <a:t>想起了</a:t>
            </a:r>
            <a:r>
              <a:rPr lang="zh-TW" altLang="en-US" sz="2400" dirty="0" smtClean="0"/>
              <a:t>北京附近</a:t>
            </a:r>
            <a:r>
              <a:rPr lang="zh-TW" altLang="en-US" sz="2400" dirty="0"/>
              <a:t>也有個地方叫通</a:t>
            </a:r>
            <a:r>
              <a:rPr lang="zh-TW" altLang="en-US" sz="2400" dirty="0" smtClean="0"/>
              <a:t>州，臨時想了句上聯讓隨行的臣子來對。大臣們個個絞盡腦汁，</a:t>
            </a:r>
            <a:r>
              <a:rPr lang="zh-TW" altLang="en-US" sz="2400" dirty="0"/>
              <a:t>使勁想了全國</a:t>
            </a:r>
            <a:r>
              <a:rPr lang="zh-TW" altLang="en-US" sz="2400" dirty="0" smtClean="0"/>
              <a:t>各處的地名</a:t>
            </a:r>
            <a:r>
              <a:rPr lang="zh-TW" altLang="en-US" sz="2400" dirty="0"/>
              <a:t>，始終想不出個合適的下聯。而機智的紀曉嵐</a:t>
            </a:r>
            <a:r>
              <a:rPr lang="zh-TW" altLang="en-US" sz="2400" dirty="0" smtClean="0"/>
              <a:t>往「方位」而不是「地名」的方向去作思考，很快地就對出此下聯。乾隆和紀曉嵐分別只用了四個字即完成了各自的句子，句意也十分通順，其中紀的「</a:t>
            </a:r>
            <a:r>
              <a:rPr lang="zh-TW" altLang="en-US" sz="2400" dirty="0"/>
              <a:t>東</a:t>
            </a:r>
            <a:r>
              <a:rPr lang="zh-TW" altLang="en-US" sz="2400" dirty="0" smtClean="0"/>
              <a:t>」、</a:t>
            </a:r>
            <a:r>
              <a:rPr lang="zh-TW" altLang="en-US" sz="2400" dirty="0"/>
              <a:t> </a:t>
            </a:r>
            <a:r>
              <a:rPr lang="zh-TW" altLang="en-US" sz="2400" dirty="0" smtClean="0"/>
              <a:t>「西」兩字更是直接呼應了乾隆的「南」</a:t>
            </a:r>
            <a:r>
              <a:rPr lang="zh-TW" altLang="en-US" sz="2400" dirty="0"/>
              <a:t>、 </a:t>
            </a:r>
            <a:r>
              <a:rPr lang="zh-TW" altLang="en-US" sz="2400" dirty="0" smtClean="0"/>
              <a:t>「北」兩字，文采實在相當之好！</a:t>
            </a:r>
            <a:endParaRPr lang="en-US" altLang="zh-TW" sz="2400" dirty="0"/>
          </a:p>
        </p:txBody>
      </p:sp>
      <p:sp>
        <p:nvSpPr>
          <p:cNvPr id="4" name="文字方塊 3"/>
          <p:cNvSpPr txBox="1"/>
          <p:nvPr/>
        </p:nvSpPr>
        <p:spPr>
          <a:xfrm>
            <a:off x="5796136" y="188640"/>
            <a:ext cx="2808312" cy="461665"/>
          </a:xfrm>
          <a:prstGeom prst="rect">
            <a:avLst/>
          </a:prstGeom>
          <a:noFill/>
        </p:spPr>
        <p:txBody>
          <a:bodyPr wrap="square" rtlCol="0">
            <a:spAutoFit/>
          </a:bodyPr>
          <a:lstStyle/>
          <a:p>
            <a:r>
              <a:rPr lang="en-US" altLang="zh-TW" sz="2400" dirty="0" smtClean="0">
                <a:solidFill>
                  <a:schemeClr val="tx1">
                    <a:lumMod val="95000"/>
                    <a:lumOff val="5000"/>
                  </a:schemeClr>
                </a:solidFill>
              </a:rPr>
              <a:t>R99922150 </a:t>
            </a:r>
            <a:r>
              <a:rPr lang="zh-TW" altLang="en-US" sz="2400" dirty="0" smtClean="0">
                <a:solidFill>
                  <a:schemeClr val="tx1">
                    <a:lumMod val="95000"/>
                    <a:lumOff val="5000"/>
                  </a:schemeClr>
                </a:solidFill>
              </a:rPr>
              <a:t>楊鈞傑</a:t>
            </a:r>
            <a:endParaRPr lang="zh-TW" altLang="en-US" sz="2400" dirty="0">
              <a:solidFill>
                <a:schemeClr val="tx1">
                  <a:lumMod val="95000"/>
                  <a:lumOff val="5000"/>
                </a:schemeClr>
              </a:solidFill>
            </a:endParaRPr>
          </a:p>
        </p:txBody>
      </p:sp>
    </p:spTree>
    <p:extLst>
      <p:ext uri="{BB962C8B-B14F-4D97-AF65-F5344CB8AC3E}">
        <p14:creationId xmlns:p14="http://schemas.microsoft.com/office/powerpoint/2010/main" val="195437689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683568" y="332656"/>
            <a:ext cx="7772400" cy="1470025"/>
          </a:xfrm>
        </p:spPr>
        <p:txBody>
          <a:bodyPr/>
          <a:lstStyle/>
          <a:p>
            <a:r>
              <a:rPr lang="en-US" altLang="zh-TW" dirty="0" smtClean="0"/>
              <a:t>“I saw a saw saw a saw.”</a:t>
            </a:r>
            <a:endParaRPr lang="zh-TW" altLang="en-US" dirty="0"/>
          </a:p>
        </p:txBody>
      </p:sp>
      <p:sp>
        <p:nvSpPr>
          <p:cNvPr id="3" name="副標題 2"/>
          <p:cNvSpPr>
            <a:spLocks noGrp="1"/>
          </p:cNvSpPr>
          <p:nvPr>
            <p:ph type="subTitle" idx="1"/>
          </p:nvPr>
        </p:nvSpPr>
        <p:spPr>
          <a:xfrm>
            <a:off x="1187624" y="2276872"/>
            <a:ext cx="6400800" cy="2256656"/>
          </a:xfrm>
        </p:spPr>
        <p:txBody>
          <a:bodyPr>
            <a:normAutofit fontScale="92500" lnSpcReduction="10000"/>
          </a:bodyPr>
          <a:lstStyle/>
          <a:p>
            <a:pPr algn="l"/>
            <a:r>
              <a:rPr lang="zh-TW" altLang="zh-TW" sz="2800" dirty="0" smtClean="0"/>
              <a:t>扣掉主詞</a:t>
            </a:r>
            <a:r>
              <a:rPr lang="en-US" altLang="zh-TW" sz="2800" dirty="0" smtClean="0"/>
              <a:t>I</a:t>
            </a:r>
            <a:r>
              <a:rPr lang="zh-TW" altLang="zh-TW" sz="2800" dirty="0" smtClean="0"/>
              <a:t>後面的</a:t>
            </a:r>
            <a:r>
              <a:rPr lang="en-US" altLang="zh-TW" sz="2800" dirty="0" smtClean="0"/>
              <a:t>”</a:t>
            </a:r>
            <a:r>
              <a:rPr lang="zh-TW" altLang="zh-TW" sz="2800" dirty="0" smtClean="0"/>
              <a:t>單字</a:t>
            </a:r>
            <a:r>
              <a:rPr lang="en-US" altLang="zh-TW" sz="2800" dirty="0" smtClean="0"/>
              <a:t>”</a:t>
            </a:r>
            <a:r>
              <a:rPr lang="zh-TW" altLang="zh-TW" sz="2800" dirty="0" smtClean="0"/>
              <a:t>排列形成一個回文，</a:t>
            </a:r>
            <a:r>
              <a:rPr lang="en-US" altLang="zh-TW" sz="2800" dirty="0" smtClean="0"/>
              <a:t>saw</a:t>
            </a:r>
            <a:r>
              <a:rPr lang="zh-TW" altLang="zh-TW" sz="2800" dirty="0" smtClean="0"/>
              <a:t>在英文裡的意思除了常見的當作</a:t>
            </a:r>
            <a:r>
              <a:rPr lang="en-US" altLang="zh-TW" sz="2800" dirty="0" smtClean="0"/>
              <a:t>see</a:t>
            </a:r>
            <a:r>
              <a:rPr lang="zh-TW" altLang="zh-TW" sz="2800" dirty="0" smtClean="0"/>
              <a:t>的過去式，另外做為名詞為</a:t>
            </a:r>
            <a:r>
              <a:rPr lang="en-US" altLang="zh-TW" sz="2800" dirty="0" smtClean="0"/>
              <a:t>”</a:t>
            </a:r>
            <a:r>
              <a:rPr lang="zh-TW" altLang="zh-TW" sz="2800" dirty="0" smtClean="0"/>
              <a:t>鋸子</a:t>
            </a:r>
            <a:r>
              <a:rPr lang="en-US" altLang="zh-TW" sz="2800" dirty="0" smtClean="0"/>
              <a:t>”</a:t>
            </a:r>
            <a:r>
              <a:rPr lang="zh-TW" altLang="zh-TW" sz="2800" dirty="0" smtClean="0"/>
              <a:t>，動詞則為</a:t>
            </a:r>
            <a:r>
              <a:rPr lang="en-US" altLang="zh-TW" sz="2800" dirty="0" smtClean="0"/>
              <a:t>”</a:t>
            </a:r>
            <a:r>
              <a:rPr lang="zh-TW" altLang="zh-TW" sz="2800" dirty="0" smtClean="0"/>
              <a:t>鋸</a:t>
            </a:r>
            <a:r>
              <a:rPr lang="en-US" altLang="zh-TW" sz="2800" dirty="0" smtClean="0"/>
              <a:t>”</a:t>
            </a:r>
            <a:r>
              <a:rPr lang="zh-TW" altLang="zh-TW" sz="2800" dirty="0" smtClean="0"/>
              <a:t>，所以這句有趣的句子的意思就是：</a:t>
            </a:r>
            <a:r>
              <a:rPr lang="en-US" altLang="zh-TW" sz="2800" dirty="0" smtClean="0"/>
              <a:t>(</a:t>
            </a:r>
            <a:r>
              <a:rPr lang="zh-TW" altLang="zh-TW" sz="2800" dirty="0" smtClean="0"/>
              <a:t>我</a:t>
            </a:r>
            <a:r>
              <a:rPr lang="en-US" altLang="zh-TW" sz="2800" dirty="0" smtClean="0"/>
              <a:t>)</a:t>
            </a:r>
            <a:r>
              <a:rPr lang="zh-TW" altLang="zh-TW" sz="2800" dirty="0" smtClean="0"/>
              <a:t>看見一個鋸子在鋸一個鋸子。</a:t>
            </a:r>
          </a:p>
          <a:p>
            <a:endParaRPr lang="zh-TW" altLang="en-US" dirty="0"/>
          </a:p>
        </p:txBody>
      </p:sp>
      <p:sp>
        <p:nvSpPr>
          <p:cNvPr id="4" name="文字方塊 3"/>
          <p:cNvSpPr txBox="1"/>
          <p:nvPr/>
        </p:nvSpPr>
        <p:spPr>
          <a:xfrm>
            <a:off x="1187624" y="4725144"/>
            <a:ext cx="3528392" cy="646331"/>
          </a:xfrm>
          <a:prstGeom prst="rect">
            <a:avLst/>
          </a:prstGeom>
          <a:noFill/>
        </p:spPr>
        <p:txBody>
          <a:bodyPr wrap="square" rtlCol="0">
            <a:spAutoFit/>
          </a:bodyPr>
          <a:lstStyle/>
          <a:p>
            <a:r>
              <a:rPr lang="zh-TW" altLang="zh-TW" dirty="0" smtClean="0"/>
              <a:t>程士洵 </a:t>
            </a:r>
            <a:r>
              <a:rPr lang="en-US" altLang="zh-TW" dirty="0" smtClean="0"/>
              <a:t>B96902036 </a:t>
            </a:r>
            <a:r>
              <a:rPr lang="zh-TW" altLang="zh-TW" dirty="0" smtClean="0"/>
              <a:t>資工四</a:t>
            </a:r>
          </a:p>
          <a:p>
            <a:endParaRPr lang="zh-TW" altLang="en-US" dirty="0"/>
          </a:p>
        </p:txBody>
      </p:sp>
    </p:spTree>
    <p:extLst>
      <p:ext uri="{BB962C8B-B14F-4D97-AF65-F5344CB8AC3E}">
        <p14:creationId xmlns:p14="http://schemas.microsoft.com/office/powerpoint/2010/main" val="28441474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I saw a saw saw a saw.</a:t>
            </a:r>
            <a:endParaRPr lang="en-US" dirty="0"/>
          </a:p>
        </p:txBody>
      </p:sp>
      <p:sp>
        <p:nvSpPr>
          <p:cNvPr id="3" name="Content Placeholder 2"/>
          <p:cNvSpPr>
            <a:spLocks noGrp="1"/>
          </p:cNvSpPr>
          <p:nvPr>
            <p:ph sz="quarter" idx="1"/>
          </p:nvPr>
        </p:nvSpPr>
        <p:spPr>
          <a:xfrm>
            <a:off x="301752" y="1340768"/>
            <a:ext cx="8503920" cy="4758280"/>
          </a:xfrm>
        </p:spPr>
        <p:txBody>
          <a:bodyPr>
            <a:noAutofit/>
          </a:bodyPr>
          <a:lstStyle/>
          <a:p>
            <a:endParaRPr lang="en-US" sz="2400" dirty="0"/>
          </a:p>
          <a:p>
            <a:r>
              <a:rPr lang="zh-CHT" altLang="en-US" sz="2400" dirty="0"/>
              <a:t>我看到一個鋸子鋸一個鋸子。 有趣的地方是</a:t>
            </a:r>
            <a:r>
              <a:rPr lang="en-US" altLang="zh-CHT" sz="2400" dirty="0"/>
              <a:t>,saw </a:t>
            </a:r>
            <a:r>
              <a:rPr lang="zh-CHT" altLang="en-US" sz="2400" dirty="0"/>
              <a:t>這個詞在這個句子裡出現了四次</a:t>
            </a:r>
            <a:r>
              <a:rPr lang="en-US" altLang="zh-CHT" sz="2400" dirty="0"/>
              <a:t>,</a:t>
            </a:r>
            <a:r>
              <a:rPr lang="zh-CHT" altLang="en-US" sz="2400" dirty="0"/>
              <a:t>卻有三種不同的</a:t>
            </a:r>
            <a:r>
              <a:rPr lang="zh-CHT" altLang="en-US" sz="2400" dirty="0" smtClean="0"/>
              <a:t>意思。</a:t>
            </a:r>
            <a:endParaRPr lang="en-US" altLang="zh-CHT" sz="2400" dirty="0" smtClean="0"/>
          </a:p>
          <a:p>
            <a:endParaRPr lang="en-US" altLang="zh-CHT" sz="2400" dirty="0" smtClean="0"/>
          </a:p>
          <a:p>
            <a:r>
              <a:rPr lang="zh-CHT" altLang="en-US" sz="2400" dirty="0"/>
              <a:t>另外一個類似的句子是</a:t>
            </a:r>
            <a:r>
              <a:rPr lang="en-US" altLang="zh-CHT" sz="2400" dirty="0"/>
              <a:t>:</a:t>
            </a:r>
          </a:p>
          <a:p>
            <a:r>
              <a:rPr lang="en-US" sz="2400" dirty="0"/>
              <a:t>A king king a king.</a:t>
            </a:r>
          </a:p>
          <a:p>
            <a:r>
              <a:rPr lang="zh-CHT" altLang="en-US" sz="2400" dirty="0"/>
              <a:t>一個國王將另一個國王冊封為王。 這裡的第二個 </a:t>
            </a:r>
            <a:r>
              <a:rPr lang="en-US" altLang="zh-CHT" sz="2400" dirty="0"/>
              <a:t>king </a:t>
            </a:r>
            <a:r>
              <a:rPr lang="zh-CHT" altLang="en-US" sz="2400" dirty="0"/>
              <a:t>是代表封王的意思。</a:t>
            </a:r>
            <a:endParaRPr lang="en-US" altLang="zh-CHT" sz="2400" dirty="0"/>
          </a:p>
          <a:p>
            <a:endParaRPr lang="en-US" altLang="zh-CHT" sz="2400" dirty="0"/>
          </a:p>
          <a:p>
            <a:r>
              <a:rPr lang="en-US" altLang="ja-JP" sz="2400" dirty="0"/>
              <a:t>R98922144 </a:t>
            </a:r>
            <a:r>
              <a:rPr lang="ja-JP" altLang="en-US" sz="2400" dirty="0"/>
              <a:t>資工所二 駱家淮</a:t>
            </a:r>
            <a:endParaRPr lang="en-US" sz="2400" dirty="0"/>
          </a:p>
        </p:txBody>
      </p:sp>
    </p:spTree>
    <p:extLst>
      <p:ext uri="{BB962C8B-B14F-4D97-AF65-F5344CB8AC3E}">
        <p14:creationId xmlns:p14="http://schemas.microsoft.com/office/powerpoint/2010/main" val="8296615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1256184"/>
          </a:xfrm>
        </p:spPr>
        <p:txBody>
          <a:bodyPr>
            <a:normAutofit/>
          </a:bodyPr>
          <a:lstStyle/>
          <a:p>
            <a:r>
              <a:rPr lang="zh-CHT" altLang="en-US" sz="3600" dirty="0"/>
              <a:t>有漢漢名鳴銘</a:t>
            </a:r>
            <a:r>
              <a:rPr lang="en-US" altLang="zh-CHT" sz="3600" dirty="0"/>
              <a:t>,</a:t>
            </a:r>
            <a:r>
              <a:rPr lang="zh-CHT" altLang="en-US" sz="3600" dirty="0"/>
              <a:t>字恣自</a:t>
            </a:r>
            <a:r>
              <a:rPr lang="en-US" altLang="zh-CHT" sz="3600" dirty="0"/>
              <a:t>,</a:t>
            </a:r>
            <a:r>
              <a:rPr lang="zh-CHT" altLang="en-US" sz="3600" dirty="0"/>
              <a:t>位為衛尉</a:t>
            </a:r>
            <a:r>
              <a:rPr lang="en-US" altLang="zh-CHT" sz="3600" dirty="0"/>
              <a:t>,</a:t>
            </a:r>
            <a:r>
              <a:rPr lang="zh-CHT" altLang="en-US" sz="3600" dirty="0"/>
              <a:t>居駒車居</a:t>
            </a:r>
            <a:r>
              <a:rPr lang="en-US" altLang="zh-CHT" sz="3600" dirty="0"/>
              <a:t>,</a:t>
            </a:r>
            <a:r>
              <a:rPr lang="zh-CHT" altLang="en-US" sz="3600" dirty="0"/>
              <a:t>善訕膳</a:t>
            </a:r>
            <a:r>
              <a:rPr lang="en-US" altLang="zh-CHT" sz="3600" dirty="0"/>
              <a:t>,</a:t>
            </a:r>
            <a:r>
              <a:rPr lang="zh-CHT" altLang="en-US" sz="3600" dirty="0"/>
              <a:t>日日十時食</a:t>
            </a:r>
            <a:r>
              <a:rPr lang="en-US" altLang="zh-CHT" sz="3600" dirty="0"/>
              <a:t>,</a:t>
            </a:r>
            <a:r>
              <a:rPr lang="zh-CHT" altLang="en-US" sz="3600" dirty="0"/>
              <a:t>每每 訕膳</a:t>
            </a:r>
            <a:r>
              <a:rPr lang="en-US" altLang="zh-CHT" sz="3600" dirty="0"/>
              <a:t>,</a:t>
            </a:r>
            <a:r>
              <a:rPr lang="zh-CHT" altLang="en-US" sz="3600" dirty="0"/>
              <a:t>其妻悽悽泣。</a:t>
            </a:r>
            <a:endParaRPr lang="en-US" dirty="0"/>
          </a:p>
        </p:txBody>
      </p:sp>
      <p:sp>
        <p:nvSpPr>
          <p:cNvPr id="3" name="Content Placeholder 2"/>
          <p:cNvSpPr>
            <a:spLocks noGrp="1"/>
          </p:cNvSpPr>
          <p:nvPr>
            <p:ph sz="quarter" idx="1"/>
          </p:nvPr>
        </p:nvSpPr>
        <p:spPr>
          <a:xfrm>
            <a:off x="301752" y="1340768"/>
            <a:ext cx="8662736" cy="5256584"/>
          </a:xfrm>
        </p:spPr>
        <p:txBody>
          <a:bodyPr>
            <a:normAutofit fontScale="77500" lnSpcReduction="20000"/>
          </a:bodyPr>
          <a:lstStyle/>
          <a:p>
            <a:endParaRPr lang="en-US" sz="2800" dirty="0"/>
          </a:p>
          <a:p>
            <a:r>
              <a:rPr lang="zh-CHT" altLang="en-US" sz="3600" dirty="0" smtClean="0"/>
              <a:t>中文裡頭似乎比較難找</a:t>
            </a:r>
            <a:r>
              <a:rPr lang="zh-CHT" altLang="en-US" sz="3600" dirty="0"/>
              <a:t>到類似的作品</a:t>
            </a:r>
            <a:r>
              <a:rPr lang="en-US" altLang="zh-CHT" sz="3600" dirty="0"/>
              <a:t>,</a:t>
            </a:r>
            <a:r>
              <a:rPr lang="zh-CHT" altLang="en-US" sz="3600" dirty="0"/>
              <a:t>雖然有疊字詞</a:t>
            </a:r>
            <a:r>
              <a:rPr lang="en-US" altLang="zh-CHT" sz="3600" dirty="0"/>
              <a:t>,</a:t>
            </a:r>
            <a:r>
              <a:rPr lang="zh-CHT" altLang="en-US" sz="3600" dirty="0"/>
              <a:t>不過那畢竟是</a:t>
            </a:r>
            <a:r>
              <a:rPr lang="zh-CHT" altLang="en-US" sz="3600" dirty="0" smtClean="0"/>
              <a:t>相同的意思</a:t>
            </a:r>
            <a:r>
              <a:rPr lang="zh-CHT" altLang="en-US" sz="3600" dirty="0"/>
              <a:t>。</a:t>
            </a:r>
            <a:r>
              <a:rPr lang="zh-CHT" altLang="en-US" sz="3600" dirty="0" smtClean="0"/>
              <a:t>所以我花了一些時間試寫了這一</a:t>
            </a:r>
            <a:r>
              <a:rPr lang="zh-CHT" altLang="en-US" sz="3600" dirty="0"/>
              <a:t>小段東西。是類似的音組合起來的一 串句子</a:t>
            </a:r>
            <a:r>
              <a:rPr lang="zh-CHT" altLang="en-US" sz="3600" dirty="0" smtClean="0"/>
              <a:t>。</a:t>
            </a:r>
            <a:endParaRPr lang="zh-CHT" altLang="en-US" sz="3600" dirty="0"/>
          </a:p>
          <a:p>
            <a:r>
              <a:rPr lang="zh-CHT" altLang="en-US" sz="3600" dirty="0" smtClean="0"/>
              <a:t>譯</a:t>
            </a:r>
            <a:r>
              <a:rPr lang="zh-CHT" altLang="en-US" sz="3600" dirty="0"/>
              <a:t>意</a:t>
            </a:r>
            <a:r>
              <a:rPr lang="en-US" altLang="zh-CHT" sz="3600" dirty="0"/>
              <a:t>:</a:t>
            </a:r>
            <a:r>
              <a:rPr lang="zh-CHT" altLang="en-US" sz="3600" dirty="0"/>
              <a:t>有一漢朝男子名為鳴銘</a:t>
            </a:r>
            <a:r>
              <a:rPr lang="en-US" altLang="zh-CHT" sz="3600" dirty="0"/>
              <a:t>,</a:t>
            </a:r>
            <a:r>
              <a:rPr lang="zh-CHT" altLang="en-US" sz="3600" dirty="0"/>
              <a:t>字恣自</a:t>
            </a:r>
            <a:r>
              <a:rPr lang="en-US" altLang="zh-CHT" sz="3600" dirty="0"/>
              <a:t>,</a:t>
            </a:r>
            <a:r>
              <a:rPr lang="zh-CHT" altLang="en-US" sz="3600" dirty="0"/>
              <a:t>職業是衛尉</a:t>
            </a:r>
            <a:r>
              <a:rPr lang="en-US" altLang="zh-CHT" sz="3600" dirty="0"/>
              <a:t>(</a:t>
            </a:r>
            <a:r>
              <a:rPr lang="zh-CHT" altLang="en-US" sz="3600" dirty="0"/>
              <a:t>主管皇宮內廷的守衛 隊長</a:t>
            </a:r>
            <a:r>
              <a:rPr lang="en-US" altLang="zh-CHT" sz="3600" dirty="0"/>
              <a:t>)</a:t>
            </a:r>
            <a:r>
              <a:rPr lang="zh-CHT" altLang="en-US" sz="3600" dirty="0"/>
              <a:t>官</a:t>
            </a:r>
            <a:r>
              <a:rPr lang="en-US" altLang="zh-CHT" sz="3600" dirty="0"/>
              <a:t>,</a:t>
            </a:r>
            <a:r>
              <a:rPr lang="zh-CHT" altLang="en-US" sz="3600" dirty="0"/>
              <a:t>住在車馬所在的地方</a:t>
            </a:r>
            <a:r>
              <a:rPr lang="en-US" altLang="zh-CHT" sz="3600" dirty="0"/>
              <a:t>,</a:t>
            </a:r>
            <a:r>
              <a:rPr lang="zh-CHT" altLang="en-US" sz="3600" dirty="0"/>
              <a:t>喜歡嘲諷食物做的不好</a:t>
            </a:r>
            <a:r>
              <a:rPr lang="en-US" altLang="zh-CHT" sz="3600" dirty="0"/>
              <a:t>,</a:t>
            </a:r>
            <a:r>
              <a:rPr lang="zh-CHT" altLang="en-US" sz="3600" dirty="0"/>
              <a:t>每天十點吃飯</a:t>
            </a:r>
            <a:r>
              <a:rPr lang="en-US" altLang="zh-CHT" sz="3600" dirty="0"/>
              <a:t>,</a:t>
            </a:r>
            <a:r>
              <a:rPr lang="zh-CHT" altLang="en-US" sz="3600" dirty="0"/>
              <a:t>每次 都會嘲笑妻子做的菜</a:t>
            </a:r>
            <a:r>
              <a:rPr lang="en-US" altLang="zh-CHT" sz="3600" dirty="0"/>
              <a:t>,</a:t>
            </a:r>
            <a:r>
              <a:rPr lang="zh-CHT" altLang="en-US" sz="3600" dirty="0"/>
              <a:t>他的妻子因此常常傷心哭泣</a:t>
            </a:r>
            <a:r>
              <a:rPr lang="zh-CHT" altLang="en-US" sz="3600" dirty="0" smtClean="0"/>
              <a:t>。</a:t>
            </a:r>
            <a:endParaRPr lang="zh-CHT" altLang="en-US" sz="3600" dirty="0"/>
          </a:p>
          <a:p>
            <a:r>
              <a:rPr lang="zh-CHT" altLang="en-US" sz="3600" dirty="0"/>
              <a:t>寫這段的過程中</a:t>
            </a:r>
            <a:r>
              <a:rPr lang="en-US" altLang="zh-CHT" sz="3600" dirty="0"/>
              <a:t>,</a:t>
            </a:r>
            <a:r>
              <a:rPr lang="zh-CHT" altLang="en-US" sz="3600" dirty="0"/>
              <a:t>基本上我是靠著打字選同音字來選文章內容的</a:t>
            </a:r>
            <a:r>
              <a:rPr lang="en-US" altLang="zh-CHT" sz="3600" dirty="0"/>
              <a:t>,</a:t>
            </a:r>
            <a:r>
              <a:rPr lang="zh-CHT" altLang="en-US" sz="3600" dirty="0"/>
              <a:t>不過還是 出乎意料的困難。我想中文字的結構在同音異意組成句子這方面是比較難達到的 吧。</a:t>
            </a:r>
            <a:endParaRPr lang="en-US" sz="3600" dirty="0"/>
          </a:p>
        </p:txBody>
      </p:sp>
    </p:spTree>
    <p:extLst>
      <p:ext uri="{BB962C8B-B14F-4D97-AF65-F5344CB8AC3E}">
        <p14:creationId xmlns:p14="http://schemas.microsoft.com/office/powerpoint/2010/main" val="28692519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標題 1"/>
          <p:cNvSpPr>
            <a:spLocks noGrp="1"/>
          </p:cNvSpPr>
          <p:nvPr>
            <p:ph type="title"/>
          </p:nvPr>
        </p:nvSpPr>
        <p:spPr>
          <a:xfrm>
            <a:off x="612775" y="228600"/>
            <a:ext cx="8153400" cy="990600"/>
          </a:xfrm>
        </p:spPr>
        <p:txBody>
          <a:bodyPr/>
          <a:lstStyle/>
          <a:p>
            <a:pPr defTabSz="912813"/>
            <a:r>
              <a:rPr lang="zh-TW" altLang="en-US">
                <a:latin typeface="Tw Cen MT" charset="0"/>
                <a:ea typeface="微軟正黑體" charset="0"/>
              </a:rPr>
              <a:t>結婚前</a:t>
            </a:r>
            <a:r>
              <a:rPr lang="en-US" altLang="zh-TW">
                <a:latin typeface="Tw Cen MT" charset="0"/>
                <a:ea typeface="微軟正黑體" charset="0"/>
              </a:rPr>
              <a:t>vs.</a:t>
            </a:r>
            <a:r>
              <a:rPr lang="zh-TW" altLang="en-US">
                <a:latin typeface="Tw Cen MT" charset="0"/>
                <a:ea typeface="微軟正黑體" charset="0"/>
              </a:rPr>
              <a:t>結婚後</a:t>
            </a:r>
          </a:p>
        </p:txBody>
      </p:sp>
      <p:sp>
        <p:nvSpPr>
          <p:cNvPr id="3" name="內容版面配置區 2"/>
          <p:cNvSpPr>
            <a:spLocks noGrp="1"/>
          </p:cNvSpPr>
          <p:nvPr>
            <p:ph sz="quarter" idx="1"/>
          </p:nvPr>
        </p:nvSpPr>
        <p:spPr>
          <a:xfrm>
            <a:off x="612775" y="1600200"/>
            <a:ext cx="8153400" cy="5257800"/>
          </a:xfrm>
        </p:spPr>
        <p:txBody>
          <a:bodyPr>
            <a:normAutofit/>
          </a:bodyPr>
          <a:lstStyle/>
          <a:p>
            <a:pPr defTabSz="912813">
              <a:lnSpc>
                <a:spcPct val="80000"/>
              </a:lnSpc>
            </a:pPr>
            <a:r>
              <a:rPr lang="zh-TW" altLang="en-US" sz="2000">
                <a:solidFill>
                  <a:srgbClr val="FF0000"/>
                </a:solidFill>
                <a:latin typeface="Tw Cen MT" charset="0"/>
                <a:ea typeface="微軟正黑體" charset="0"/>
              </a:rPr>
              <a:t>結婚前</a:t>
            </a:r>
            <a:r>
              <a:rPr lang="en-US" altLang="zh-TW" sz="2000">
                <a:solidFill>
                  <a:srgbClr val="FF0000"/>
                </a:solidFill>
                <a:latin typeface="Tw Cen MT" charset="0"/>
                <a:ea typeface="微軟正黑體" charset="0"/>
              </a:rPr>
              <a:t>...</a:t>
            </a:r>
            <a:r>
              <a:rPr lang="zh-TW" altLang="en-US" sz="2000">
                <a:solidFill>
                  <a:srgbClr val="FF0000"/>
                </a:solidFill>
                <a:latin typeface="Tw Cen MT" charset="0"/>
                <a:ea typeface="微軟正黑體" charset="0"/>
              </a:rPr>
              <a:t>請由上往下看</a:t>
            </a:r>
          </a:p>
          <a:p>
            <a:pPr defTabSz="912813">
              <a:lnSpc>
                <a:spcPct val="80000"/>
              </a:lnSpc>
            </a:pPr>
            <a:r>
              <a:rPr lang="zh-TW" altLang="en-US" sz="2000">
                <a:latin typeface="Tw Cen MT" charset="0"/>
                <a:ea typeface="微軟正黑體" charset="0"/>
              </a:rPr>
              <a:t>男</a:t>
            </a:r>
            <a:r>
              <a:rPr lang="en-US" altLang="zh-TW" sz="2000">
                <a:latin typeface="Tw Cen MT" charset="0"/>
                <a:ea typeface="微軟正黑體" charset="0"/>
              </a:rPr>
              <a:t>:</a:t>
            </a:r>
            <a:r>
              <a:rPr lang="zh-TW" altLang="en-US" sz="2000">
                <a:latin typeface="Tw Cen MT" charset="0"/>
                <a:ea typeface="微軟正黑體" charset="0"/>
              </a:rPr>
              <a:t>太好了</a:t>
            </a:r>
            <a:r>
              <a:rPr lang="en-US" altLang="zh-TW" sz="2000">
                <a:latin typeface="Tw Cen MT" charset="0"/>
                <a:ea typeface="微軟正黑體" charset="0"/>
              </a:rPr>
              <a:t>!</a:t>
            </a:r>
            <a:r>
              <a:rPr lang="zh-TW" altLang="en-US" sz="2000">
                <a:latin typeface="Tw Cen MT" charset="0"/>
                <a:ea typeface="微軟正黑體" charset="0"/>
              </a:rPr>
              <a:t>我期盼的日子終於來臨了</a:t>
            </a:r>
            <a:r>
              <a:rPr lang="en-US" altLang="zh-TW" sz="2000">
                <a:latin typeface="Tw Cen MT" charset="0"/>
                <a:ea typeface="微軟正黑體" charset="0"/>
              </a:rPr>
              <a:t>!</a:t>
            </a:r>
            <a:r>
              <a:rPr lang="zh-TW" altLang="en-US" sz="2000">
                <a:latin typeface="Tw Cen MT" charset="0"/>
                <a:ea typeface="微軟正黑體" charset="0"/>
              </a:rPr>
              <a:t>我都等不及了</a:t>
            </a:r>
            <a:r>
              <a:rPr lang="en-US" altLang="zh-TW" sz="2000">
                <a:latin typeface="Tw Cen MT" charset="0"/>
                <a:ea typeface="微軟正黑體" charset="0"/>
              </a:rPr>
              <a:t>!</a:t>
            </a:r>
          </a:p>
          <a:p>
            <a:pPr defTabSz="912813">
              <a:lnSpc>
                <a:spcPct val="80000"/>
              </a:lnSpc>
            </a:pPr>
            <a:r>
              <a:rPr lang="zh-TW" altLang="en-US" sz="2000">
                <a:latin typeface="Tw Cen MT" charset="0"/>
                <a:ea typeface="微軟正黑體" charset="0"/>
              </a:rPr>
              <a:t>女</a:t>
            </a:r>
            <a:r>
              <a:rPr lang="en-US" altLang="zh-TW" sz="2000">
                <a:latin typeface="Tw Cen MT" charset="0"/>
                <a:ea typeface="微軟正黑體" charset="0"/>
              </a:rPr>
              <a:t>:</a:t>
            </a:r>
            <a:r>
              <a:rPr lang="zh-TW" altLang="en-US" sz="2000">
                <a:latin typeface="Tw Cen MT" charset="0"/>
                <a:ea typeface="微軟正黑體" charset="0"/>
              </a:rPr>
              <a:t>我可以反悔嗎</a:t>
            </a:r>
            <a:r>
              <a:rPr lang="en-US" altLang="zh-TW" sz="2000">
                <a:latin typeface="Tw Cen MT" charset="0"/>
                <a:ea typeface="微軟正黑體" charset="0"/>
              </a:rPr>
              <a:t>?</a:t>
            </a:r>
          </a:p>
          <a:p>
            <a:pPr defTabSz="912813">
              <a:lnSpc>
                <a:spcPct val="80000"/>
              </a:lnSpc>
            </a:pPr>
            <a:r>
              <a:rPr lang="zh-TW" altLang="en-US" sz="2000">
                <a:latin typeface="Tw Cen MT" charset="0"/>
                <a:ea typeface="微軟正黑體" charset="0"/>
              </a:rPr>
              <a:t>男</a:t>
            </a:r>
            <a:r>
              <a:rPr lang="en-US" altLang="zh-TW" sz="2000">
                <a:latin typeface="Tw Cen MT" charset="0"/>
                <a:ea typeface="微軟正黑體" charset="0"/>
              </a:rPr>
              <a:t>:</a:t>
            </a:r>
            <a:r>
              <a:rPr lang="zh-TW" altLang="en-US" sz="2000">
                <a:latin typeface="Tw Cen MT" charset="0"/>
                <a:ea typeface="微軟正黑體" charset="0"/>
              </a:rPr>
              <a:t>不，妳甚至想都別想</a:t>
            </a:r>
            <a:r>
              <a:rPr lang="en-US" altLang="zh-TW" sz="2000">
                <a:latin typeface="Tw Cen MT" charset="0"/>
                <a:ea typeface="微軟正黑體" charset="0"/>
              </a:rPr>
              <a:t>!</a:t>
            </a:r>
          </a:p>
          <a:p>
            <a:pPr defTabSz="912813">
              <a:lnSpc>
                <a:spcPct val="80000"/>
              </a:lnSpc>
            </a:pPr>
            <a:r>
              <a:rPr lang="zh-TW" altLang="en-US" sz="2000">
                <a:latin typeface="Tw Cen MT" charset="0"/>
                <a:ea typeface="微軟正黑體" charset="0"/>
              </a:rPr>
              <a:t>女</a:t>
            </a:r>
            <a:r>
              <a:rPr lang="en-US" altLang="zh-TW" sz="2000">
                <a:latin typeface="Tw Cen MT" charset="0"/>
                <a:ea typeface="微軟正黑體" charset="0"/>
              </a:rPr>
              <a:t>:</a:t>
            </a:r>
            <a:r>
              <a:rPr lang="zh-TW" altLang="en-US" sz="2000">
                <a:latin typeface="Tw Cen MT" charset="0"/>
                <a:ea typeface="微軟正黑體" charset="0"/>
              </a:rPr>
              <a:t>你愛我嗎</a:t>
            </a:r>
            <a:r>
              <a:rPr lang="en-US" altLang="zh-TW" sz="2000">
                <a:latin typeface="Tw Cen MT" charset="0"/>
                <a:ea typeface="微軟正黑體" charset="0"/>
              </a:rPr>
              <a:t>?</a:t>
            </a:r>
          </a:p>
          <a:p>
            <a:pPr defTabSz="912813">
              <a:lnSpc>
                <a:spcPct val="80000"/>
              </a:lnSpc>
            </a:pPr>
            <a:r>
              <a:rPr lang="zh-TW" altLang="en-US" sz="2000">
                <a:latin typeface="Tw Cen MT" charset="0"/>
                <a:ea typeface="微軟正黑體" charset="0"/>
              </a:rPr>
              <a:t>男</a:t>
            </a:r>
            <a:r>
              <a:rPr lang="en-US" altLang="zh-TW" sz="2000">
                <a:latin typeface="Tw Cen MT" charset="0"/>
                <a:ea typeface="微軟正黑體" charset="0"/>
              </a:rPr>
              <a:t>:</a:t>
            </a:r>
            <a:r>
              <a:rPr lang="zh-TW" altLang="en-US" sz="2000">
                <a:latin typeface="Tw Cen MT" charset="0"/>
                <a:ea typeface="微軟正黑體" charset="0"/>
              </a:rPr>
              <a:t>當然</a:t>
            </a:r>
            <a:r>
              <a:rPr lang="en-US" altLang="zh-TW" sz="2000">
                <a:latin typeface="Tw Cen MT" charset="0"/>
                <a:ea typeface="微軟正黑體" charset="0"/>
              </a:rPr>
              <a:t>!</a:t>
            </a:r>
          </a:p>
          <a:p>
            <a:pPr defTabSz="912813">
              <a:lnSpc>
                <a:spcPct val="80000"/>
              </a:lnSpc>
            </a:pPr>
            <a:r>
              <a:rPr lang="zh-TW" altLang="en-US" sz="2000">
                <a:latin typeface="Tw Cen MT" charset="0"/>
                <a:ea typeface="微軟正黑體" charset="0"/>
              </a:rPr>
              <a:t>女</a:t>
            </a:r>
            <a:r>
              <a:rPr lang="en-US" altLang="zh-TW" sz="2000">
                <a:latin typeface="Tw Cen MT" charset="0"/>
                <a:ea typeface="微軟正黑體" charset="0"/>
              </a:rPr>
              <a:t>:</a:t>
            </a:r>
            <a:r>
              <a:rPr lang="zh-TW" altLang="en-US" sz="2000">
                <a:latin typeface="Tw Cen MT" charset="0"/>
                <a:ea typeface="微軟正黑體" charset="0"/>
              </a:rPr>
              <a:t>你會背叛我嗎</a:t>
            </a:r>
            <a:r>
              <a:rPr lang="en-US" altLang="zh-TW" sz="2000">
                <a:latin typeface="Tw Cen MT" charset="0"/>
                <a:ea typeface="微軟正黑體" charset="0"/>
              </a:rPr>
              <a:t>?</a:t>
            </a:r>
          </a:p>
          <a:p>
            <a:pPr defTabSz="912813">
              <a:lnSpc>
                <a:spcPct val="80000"/>
              </a:lnSpc>
            </a:pPr>
            <a:r>
              <a:rPr lang="zh-TW" altLang="en-US" sz="2000">
                <a:latin typeface="Tw Cen MT" charset="0"/>
                <a:ea typeface="微軟正黑體" charset="0"/>
              </a:rPr>
              <a:t>男</a:t>
            </a:r>
            <a:r>
              <a:rPr lang="en-US" altLang="zh-TW" sz="2000">
                <a:latin typeface="Tw Cen MT" charset="0"/>
                <a:ea typeface="微軟正黑體" charset="0"/>
              </a:rPr>
              <a:t>:</a:t>
            </a:r>
            <a:r>
              <a:rPr lang="zh-TW" altLang="en-US" sz="2000">
                <a:latin typeface="Tw Cen MT" charset="0"/>
                <a:ea typeface="微軟正黑體" charset="0"/>
              </a:rPr>
              <a:t>不會，妳怎麼會有這種想法</a:t>
            </a:r>
            <a:r>
              <a:rPr lang="en-US" altLang="zh-TW" sz="2000">
                <a:latin typeface="Tw Cen MT" charset="0"/>
                <a:ea typeface="微軟正黑體" charset="0"/>
              </a:rPr>
              <a:t>?</a:t>
            </a:r>
          </a:p>
          <a:p>
            <a:pPr defTabSz="912813">
              <a:lnSpc>
                <a:spcPct val="80000"/>
              </a:lnSpc>
            </a:pPr>
            <a:r>
              <a:rPr lang="zh-TW" altLang="en-US" sz="2000">
                <a:latin typeface="Tw Cen MT" charset="0"/>
                <a:ea typeface="微軟正黑體" charset="0"/>
              </a:rPr>
              <a:t>女</a:t>
            </a:r>
            <a:r>
              <a:rPr lang="en-US" altLang="zh-TW" sz="2000">
                <a:latin typeface="Tw Cen MT" charset="0"/>
                <a:ea typeface="微軟正黑體" charset="0"/>
              </a:rPr>
              <a:t>:</a:t>
            </a:r>
            <a:r>
              <a:rPr lang="zh-TW" altLang="en-US" sz="2000">
                <a:latin typeface="Tw Cen MT" charset="0"/>
                <a:ea typeface="微軟正黑體" charset="0"/>
              </a:rPr>
              <a:t>你可以吻我一下嗎</a:t>
            </a:r>
            <a:r>
              <a:rPr lang="en-US" altLang="zh-TW" sz="2000">
                <a:latin typeface="Tw Cen MT" charset="0"/>
                <a:ea typeface="微軟正黑體" charset="0"/>
              </a:rPr>
              <a:t>?</a:t>
            </a:r>
          </a:p>
          <a:p>
            <a:pPr defTabSz="912813">
              <a:lnSpc>
                <a:spcPct val="80000"/>
              </a:lnSpc>
            </a:pPr>
            <a:r>
              <a:rPr lang="zh-TW" altLang="en-US" sz="2000">
                <a:latin typeface="Tw Cen MT" charset="0"/>
                <a:ea typeface="微軟正黑體" charset="0"/>
              </a:rPr>
              <a:t>男</a:t>
            </a:r>
            <a:r>
              <a:rPr lang="en-US" altLang="zh-TW" sz="2000">
                <a:latin typeface="Tw Cen MT" charset="0"/>
                <a:ea typeface="微軟正黑體" charset="0"/>
              </a:rPr>
              <a:t>:</a:t>
            </a:r>
            <a:r>
              <a:rPr lang="zh-TW" altLang="en-US" sz="2000">
                <a:latin typeface="Tw Cen MT" charset="0"/>
                <a:ea typeface="微軟正黑體" charset="0"/>
              </a:rPr>
              <a:t>當然，絕不可能只有一下</a:t>
            </a:r>
            <a:r>
              <a:rPr lang="en-US" altLang="zh-TW" sz="2000">
                <a:latin typeface="Tw Cen MT" charset="0"/>
                <a:ea typeface="微軟正黑體" charset="0"/>
              </a:rPr>
              <a:t>!</a:t>
            </a:r>
          </a:p>
          <a:p>
            <a:pPr defTabSz="912813">
              <a:lnSpc>
                <a:spcPct val="80000"/>
              </a:lnSpc>
            </a:pPr>
            <a:r>
              <a:rPr lang="zh-TW" altLang="en-US" sz="2000">
                <a:latin typeface="Tw Cen MT" charset="0"/>
                <a:ea typeface="微軟正黑體" charset="0"/>
              </a:rPr>
              <a:t>女</a:t>
            </a:r>
            <a:r>
              <a:rPr lang="en-US" altLang="zh-TW" sz="2000">
                <a:latin typeface="Tw Cen MT" charset="0"/>
                <a:ea typeface="微軟正黑體" charset="0"/>
              </a:rPr>
              <a:t>:</a:t>
            </a:r>
            <a:r>
              <a:rPr lang="zh-TW" altLang="en-US" sz="2000">
                <a:latin typeface="Tw Cen MT" charset="0"/>
                <a:ea typeface="微軟正黑體" charset="0"/>
              </a:rPr>
              <a:t>你有可能打我嗎</a:t>
            </a:r>
            <a:r>
              <a:rPr lang="en-US" altLang="zh-TW" sz="2000">
                <a:latin typeface="Tw Cen MT" charset="0"/>
                <a:ea typeface="微軟正黑體" charset="0"/>
              </a:rPr>
              <a:t>?</a:t>
            </a:r>
          </a:p>
          <a:p>
            <a:pPr defTabSz="912813">
              <a:lnSpc>
                <a:spcPct val="80000"/>
              </a:lnSpc>
            </a:pPr>
            <a:r>
              <a:rPr lang="zh-TW" altLang="en-US" sz="2000">
                <a:latin typeface="Tw Cen MT" charset="0"/>
                <a:ea typeface="微軟正黑體" charset="0"/>
              </a:rPr>
              <a:t>男</a:t>
            </a:r>
            <a:r>
              <a:rPr lang="en-US" altLang="zh-TW" sz="2000">
                <a:latin typeface="Tw Cen MT" charset="0"/>
                <a:ea typeface="微軟正黑體" charset="0"/>
              </a:rPr>
              <a:t>:</a:t>
            </a:r>
            <a:r>
              <a:rPr lang="zh-TW" altLang="en-US" sz="2000">
                <a:latin typeface="Tw Cen MT" charset="0"/>
                <a:ea typeface="微軟正黑體" charset="0"/>
              </a:rPr>
              <a:t>永遠不可能</a:t>
            </a:r>
            <a:r>
              <a:rPr lang="en-US" altLang="zh-TW" sz="2000">
                <a:latin typeface="Tw Cen MT" charset="0"/>
                <a:ea typeface="微軟正黑體" charset="0"/>
              </a:rPr>
              <a:t>!</a:t>
            </a:r>
          </a:p>
          <a:p>
            <a:pPr defTabSz="912813">
              <a:lnSpc>
                <a:spcPct val="80000"/>
              </a:lnSpc>
            </a:pPr>
            <a:r>
              <a:rPr lang="zh-TW" altLang="en-US" sz="2000">
                <a:latin typeface="Tw Cen MT" charset="0"/>
                <a:ea typeface="微軟正黑體" charset="0"/>
              </a:rPr>
              <a:t>女</a:t>
            </a:r>
            <a:r>
              <a:rPr lang="en-US" altLang="zh-TW" sz="2000">
                <a:latin typeface="Tw Cen MT" charset="0"/>
                <a:ea typeface="微軟正黑體" charset="0"/>
              </a:rPr>
              <a:t>:</a:t>
            </a:r>
            <a:r>
              <a:rPr lang="zh-TW" altLang="en-US" sz="2000">
                <a:latin typeface="Tw Cen MT" charset="0"/>
                <a:ea typeface="微軟正黑體" charset="0"/>
              </a:rPr>
              <a:t>我能相信你嗎</a:t>
            </a:r>
            <a:r>
              <a:rPr lang="en-US" altLang="zh-TW" sz="2000">
                <a:latin typeface="Tw Cen MT" charset="0"/>
                <a:ea typeface="微軟正黑體" charset="0"/>
              </a:rPr>
              <a:t>?</a:t>
            </a:r>
          </a:p>
          <a:p>
            <a:pPr defTabSz="912813">
              <a:lnSpc>
                <a:spcPct val="80000"/>
              </a:lnSpc>
            </a:pPr>
            <a:r>
              <a:rPr lang="zh-TW" altLang="en-US" sz="2000">
                <a:solidFill>
                  <a:srgbClr val="FF0000"/>
                </a:solidFill>
                <a:latin typeface="Tw Cen MT" charset="0"/>
                <a:ea typeface="微軟正黑體" charset="0"/>
              </a:rPr>
              <a:t>結婚後</a:t>
            </a:r>
            <a:r>
              <a:rPr lang="en-US" altLang="zh-TW" sz="2000">
                <a:solidFill>
                  <a:srgbClr val="FF0000"/>
                </a:solidFill>
                <a:latin typeface="Tw Cen MT" charset="0"/>
                <a:ea typeface="微軟正黑體" charset="0"/>
              </a:rPr>
              <a:t>...</a:t>
            </a:r>
            <a:r>
              <a:rPr lang="zh-TW" altLang="en-US" sz="2000">
                <a:solidFill>
                  <a:srgbClr val="FF0000"/>
                </a:solidFill>
                <a:latin typeface="Tw Cen MT" charset="0"/>
                <a:ea typeface="微軟正黑體" charset="0"/>
              </a:rPr>
              <a:t>請由下往上看</a:t>
            </a:r>
            <a:endParaRPr lang="en-US" altLang="zh-TW" sz="2000">
              <a:solidFill>
                <a:srgbClr val="FF0000"/>
              </a:solidFill>
              <a:latin typeface="Tw Cen MT" charset="0"/>
              <a:ea typeface="微軟正黑體" charset="0"/>
            </a:endParaRPr>
          </a:p>
          <a:p>
            <a:pPr algn="r" defTabSz="912813">
              <a:lnSpc>
                <a:spcPct val="80000"/>
              </a:lnSpc>
            </a:pPr>
            <a:r>
              <a:rPr lang="en-US" altLang="zh-TW" sz="2000">
                <a:latin typeface="Tw Cen MT" charset="0"/>
                <a:ea typeface="微軟正黑體" charset="0"/>
              </a:rPr>
              <a:t>R96943077</a:t>
            </a:r>
            <a:r>
              <a:rPr lang="zh-TW" altLang="en-US" sz="2000">
                <a:latin typeface="Tw Cen MT" charset="0"/>
                <a:ea typeface="微軟正黑體" charset="0"/>
              </a:rPr>
              <a:t>朱民晃</a:t>
            </a:r>
          </a:p>
        </p:txBody>
      </p:sp>
    </p:spTree>
    <p:extLst>
      <p:ext uri="{BB962C8B-B14F-4D97-AF65-F5344CB8AC3E}">
        <p14:creationId xmlns:p14="http://schemas.microsoft.com/office/powerpoint/2010/main" val="1649689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332656"/>
            <a:ext cx="8229600" cy="5793507"/>
          </a:xfrm>
        </p:spPr>
        <p:txBody>
          <a:bodyPr>
            <a:normAutofit fontScale="62500" lnSpcReduction="20000"/>
          </a:bodyPr>
          <a:lstStyle/>
          <a:p>
            <a:r>
              <a:rPr lang="zh-TW" altLang="en-US" dirty="0" smtClean="0"/>
              <a:t>新職員到崗</a:t>
            </a:r>
            <a:r>
              <a:rPr lang="en-US" altLang="zh-TW" dirty="0" smtClean="0"/>
              <a:t>(</a:t>
            </a:r>
            <a:r>
              <a:rPr lang="zh-TW" altLang="en-US" dirty="0" smtClean="0"/>
              <a:t>由上往下看</a:t>
            </a:r>
            <a:r>
              <a:rPr lang="en-US" altLang="zh-TW" dirty="0" smtClean="0"/>
              <a:t>,</a:t>
            </a:r>
            <a:r>
              <a:rPr lang="zh-TW" altLang="en-US" dirty="0" smtClean="0"/>
              <a:t>由下往上看不同感受</a:t>
            </a:r>
            <a:r>
              <a:rPr lang="en-US" altLang="zh-TW" dirty="0" smtClean="0"/>
              <a:t>)</a:t>
            </a:r>
            <a:endParaRPr lang="zh-TW" altLang="en-US" dirty="0" smtClean="0"/>
          </a:p>
          <a:p>
            <a:r>
              <a:rPr lang="zh-TW" altLang="en-US" dirty="0" smtClean="0"/>
              <a:t>老闆：萬分歡迎，沒有你我們的公司肯定大不一樣！</a:t>
            </a:r>
            <a:br>
              <a:rPr lang="zh-TW" altLang="en-US" dirty="0" smtClean="0"/>
            </a:br>
            <a:r>
              <a:rPr lang="zh-TW" altLang="en-US" dirty="0" smtClean="0"/>
              <a:t>職員：如果工作太累，搞不好我會辭職的</a:t>
            </a:r>
            <a:br>
              <a:rPr lang="zh-TW" altLang="en-US" dirty="0" smtClean="0"/>
            </a:br>
            <a:r>
              <a:rPr lang="zh-TW" altLang="en-US" dirty="0" smtClean="0"/>
              <a:t>老闆：放心，我不會讓這樣的事情發生的！</a:t>
            </a:r>
            <a:br>
              <a:rPr lang="zh-TW" altLang="en-US" dirty="0" smtClean="0"/>
            </a:br>
            <a:r>
              <a:rPr lang="zh-TW" altLang="en-US" dirty="0" smtClean="0"/>
              <a:t>職員：我雙休日可以休息嗎？</a:t>
            </a:r>
            <a:br>
              <a:rPr lang="zh-TW" altLang="en-US" dirty="0" smtClean="0"/>
            </a:br>
            <a:r>
              <a:rPr lang="zh-TW" altLang="en-US" dirty="0" smtClean="0"/>
              <a:t>老闆：當然了！這是底線！</a:t>
            </a:r>
            <a:br>
              <a:rPr lang="zh-TW" altLang="en-US" dirty="0" smtClean="0"/>
            </a:br>
            <a:r>
              <a:rPr lang="zh-TW" altLang="en-US" dirty="0" smtClean="0"/>
              <a:t>職員：平時會天天加班到淩晨嗎？</a:t>
            </a:r>
            <a:br>
              <a:rPr lang="zh-TW" altLang="en-US" dirty="0" smtClean="0"/>
            </a:br>
            <a:r>
              <a:rPr lang="zh-TW" altLang="en-US" dirty="0" smtClean="0"/>
              <a:t>老闆：不可能，誰告訴你的？</a:t>
            </a:r>
            <a:br>
              <a:rPr lang="zh-TW" altLang="en-US" dirty="0" smtClean="0"/>
            </a:br>
            <a:r>
              <a:rPr lang="zh-TW" altLang="en-US" dirty="0" smtClean="0"/>
              <a:t>職員：有餐費補貼嗎？</a:t>
            </a:r>
            <a:br>
              <a:rPr lang="zh-TW" altLang="en-US" dirty="0" smtClean="0"/>
            </a:br>
            <a:r>
              <a:rPr lang="zh-TW" altLang="en-US" dirty="0" smtClean="0"/>
              <a:t>老闆：還用說嗎，絕對比同行都高！</a:t>
            </a:r>
            <a:br>
              <a:rPr lang="zh-TW" altLang="en-US" dirty="0" smtClean="0"/>
            </a:br>
            <a:r>
              <a:rPr lang="zh-TW" altLang="en-US" dirty="0" smtClean="0"/>
              <a:t>職員：有沒有工作猝死的風險？</a:t>
            </a:r>
            <a:br>
              <a:rPr lang="zh-TW" altLang="en-US" dirty="0" smtClean="0"/>
            </a:br>
            <a:r>
              <a:rPr lang="zh-TW" altLang="en-US" dirty="0" smtClean="0"/>
              <a:t>老闆：不會！你怎麼會有這種念頭？</a:t>
            </a:r>
            <a:br>
              <a:rPr lang="zh-TW" altLang="en-US" dirty="0" smtClean="0"/>
            </a:br>
            <a:r>
              <a:rPr lang="zh-TW" altLang="en-US" dirty="0" smtClean="0"/>
              <a:t>職員：公司會定期組織旅遊嗎？</a:t>
            </a:r>
            <a:br>
              <a:rPr lang="zh-TW" altLang="en-US" dirty="0" smtClean="0"/>
            </a:br>
            <a:r>
              <a:rPr lang="zh-TW" altLang="en-US" dirty="0" smtClean="0"/>
              <a:t>老闆：這是我們的明文規定！</a:t>
            </a:r>
            <a:br>
              <a:rPr lang="zh-TW" altLang="en-US" dirty="0" smtClean="0"/>
            </a:br>
            <a:r>
              <a:rPr lang="zh-TW" altLang="en-US" dirty="0" smtClean="0"/>
              <a:t>職員：那我需要準時上班嗎？</a:t>
            </a:r>
            <a:br>
              <a:rPr lang="zh-TW" altLang="en-US" dirty="0" smtClean="0"/>
            </a:br>
            <a:r>
              <a:rPr lang="zh-TW" altLang="en-US" dirty="0" smtClean="0"/>
              <a:t>老闆：不，看情況吧</a:t>
            </a:r>
            <a:br>
              <a:rPr lang="zh-TW" altLang="en-US" dirty="0" smtClean="0"/>
            </a:br>
            <a:r>
              <a:rPr lang="zh-TW" altLang="en-US" dirty="0" smtClean="0"/>
              <a:t>職員：工資呢？會準時發嗎？</a:t>
            </a:r>
            <a:br>
              <a:rPr lang="zh-TW" altLang="en-US" dirty="0" smtClean="0"/>
            </a:br>
            <a:r>
              <a:rPr lang="zh-TW" altLang="en-US" dirty="0" smtClean="0"/>
              <a:t>老闆：一向如此！</a:t>
            </a:r>
            <a:br>
              <a:rPr lang="zh-TW" altLang="en-US" dirty="0" smtClean="0"/>
            </a:br>
            <a:r>
              <a:rPr lang="zh-TW" altLang="en-US" dirty="0" smtClean="0"/>
              <a:t>職員：事情全是新員工做嗎？</a:t>
            </a:r>
            <a:br>
              <a:rPr lang="zh-TW" altLang="en-US" dirty="0" smtClean="0"/>
            </a:br>
            <a:r>
              <a:rPr lang="zh-TW" altLang="en-US" dirty="0" smtClean="0"/>
              <a:t>老闆：怎麼可能，你上頭還有很多資深同事！</a:t>
            </a:r>
            <a:br>
              <a:rPr lang="zh-TW" altLang="en-US" dirty="0" smtClean="0"/>
            </a:br>
            <a:r>
              <a:rPr lang="zh-TW" altLang="en-US" dirty="0" smtClean="0"/>
              <a:t>職員：如果領導職位有空缺，我可以參與競爭嗎啊？</a:t>
            </a:r>
            <a:br>
              <a:rPr lang="zh-TW" altLang="en-US" dirty="0" smtClean="0"/>
            </a:br>
            <a:r>
              <a:rPr lang="zh-TW" altLang="en-US" dirty="0" smtClean="0"/>
              <a:t>老闆：毫無疑問，這是我們公司賴以生存的機制！</a:t>
            </a:r>
            <a:br>
              <a:rPr lang="zh-TW" altLang="en-US" dirty="0" smtClean="0"/>
            </a:br>
            <a:r>
              <a:rPr lang="zh-TW" altLang="en-US" dirty="0" smtClean="0"/>
              <a:t>職員：你不會是在騙我吧？</a:t>
            </a:r>
          </a:p>
          <a:p>
            <a:r>
              <a:rPr lang="zh-TW" altLang="en-US" dirty="0" smtClean="0"/>
              <a:t>進入公司後看真實的一幕（從後往前讀）</a:t>
            </a:r>
            <a:endParaRPr lang="en-US" altLang="zh-TW" dirty="0" smtClean="0"/>
          </a:p>
          <a:p>
            <a:pPr algn="r">
              <a:buNone/>
            </a:pPr>
            <a:r>
              <a:rPr lang="en-US" altLang="zh-TW" dirty="0" smtClean="0"/>
              <a:t>R98922120 </a:t>
            </a:r>
            <a:r>
              <a:rPr lang="zh-TW" altLang="en-US" dirty="0" smtClean="0"/>
              <a:t>林建旻</a:t>
            </a:r>
          </a:p>
          <a:p>
            <a:endParaRPr lang="zh-TW" altLang="en-US" dirty="0"/>
          </a:p>
        </p:txBody>
      </p:sp>
    </p:spTree>
    <p:extLst>
      <p:ext uri="{BB962C8B-B14F-4D97-AF65-F5344CB8AC3E}">
        <p14:creationId xmlns:p14="http://schemas.microsoft.com/office/powerpoint/2010/main" val="38909401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9775" y="384830"/>
            <a:ext cx="7662864" cy="6221427"/>
          </a:xfrm>
        </p:spPr>
        <p:txBody>
          <a:bodyPr/>
          <a:lstStyle/>
          <a:p>
            <a:r>
              <a:rPr lang="en-US" dirty="0">
                <a:solidFill>
                  <a:schemeClr val="bg1"/>
                </a:solidFill>
              </a:rPr>
              <a:t>The quick brown fox jumps over a lazy </a:t>
            </a:r>
            <a:r>
              <a:rPr lang="en-US" dirty="0" smtClean="0">
                <a:solidFill>
                  <a:schemeClr val="bg1"/>
                </a:solidFill>
              </a:rPr>
              <a:t>dog</a:t>
            </a:r>
          </a:p>
          <a:p>
            <a:pPr marL="0" indent="0">
              <a:buNone/>
            </a:pPr>
            <a:r>
              <a:rPr lang="en-US" altLang="zh-CHT" dirty="0">
                <a:solidFill>
                  <a:schemeClr val="bg1"/>
                </a:solidFill>
              </a:rPr>
              <a:t>(</a:t>
            </a:r>
            <a:r>
              <a:rPr lang="zh-CHT" altLang="en-US" dirty="0">
                <a:solidFill>
                  <a:schemeClr val="bg1"/>
                </a:solidFill>
              </a:rPr>
              <a:t>這隻敏捷的棕色狐狸撲向一隻懶狗</a:t>
            </a:r>
            <a:r>
              <a:rPr lang="en-US" altLang="zh-CHT" dirty="0">
                <a:solidFill>
                  <a:schemeClr val="bg1"/>
                </a:solidFill>
              </a:rPr>
              <a:t>) </a:t>
            </a:r>
            <a:endParaRPr lang="en-US" altLang="zh-CHT" dirty="0" smtClean="0">
              <a:solidFill>
                <a:schemeClr val="bg1"/>
              </a:solidFill>
            </a:endParaRPr>
          </a:p>
          <a:p>
            <a:pPr marL="0" indent="0">
              <a:buNone/>
            </a:pPr>
            <a:r>
              <a:rPr lang="zh-TW" altLang="en-US" dirty="0" smtClean="0">
                <a:solidFill>
                  <a:schemeClr val="tx1"/>
                </a:solidFill>
              </a:rPr>
              <a:t>這一類有趣的字串叫做</a:t>
            </a:r>
            <a:r>
              <a:rPr lang="en-US" altLang="zh-TW" dirty="0">
                <a:solidFill>
                  <a:schemeClr val="tx1"/>
                </a:solidFill>
              </a:rPr>
              <a:t> </a:t>
            </a:r>
            <a:r>
              <a:rPr lang="en-US" altLang="zh-TW" dirty="0" smtClean="0">
                <a:solidFill>
                  <a:schemeClr val="tx1"/>
                </a:solidFill>
              </a:rPr>
              <a:t>pangram</a:t>
            </a:r>
            <a:r>
              <a:rPr lang="zh-TW" altLang="en-US" dirty="0" smtClean="0">
                <a:solidFill>
                  <a:schemeClr val="tx1"/>
                </a:solidFill>
              </a:rPr>
              <a:t>，意思是在一個句子中包含</a:t>
            </a:r>
            <a:r>
              <a:rPr lang="en-US" altLang="zh-TW" dirty="0" smtClean="0">
                <a:solidFill>
                  <a:schemeClr val="tx1"/>
                </a:solidFill>
              </a:rPr>
              <a:t> alphabet </a:t>
            </a:r>
            <a:r>
              <a:rPr lang="zh-TW" altLang="en-US" dirty="0" smtClean="0">
                <a:solidFill>
                  <a:schemeClr val="tx1"/>
                </a:solidFill>
              </a:rPr>
              <a:t>所有的字但是又盡量最少字，最少重複的字。</a:t>
            </a:r>
            <a:endParaRPr lang="en-US" dirty="0" smtClean="0">
              <a:solidFill>
                <a:schemeClr val="tx1"/>
              </a:solidFill>
            </a:endParaRPr>
          </a:p>
          <a:p>
            <a:r>
              <a:rPr lang="en-US" altLang="zh-CHT" dirty="0" smtClean="0">
                <a:solidFill>
                  <a:srgbClr val="000000"/>
                </a:solidFill>
              </a:rPr>
              <a:t>Able </a:t>
            </a:r>
            <a:r>
              <a:rPr lang="en-US" altLang="zh-CHT" dirty="0">
                <a:solidFill>
                  <a:srgbClr val="000000"/>
                </a:solidFill>
              </a:rPr>
              <a:t>was I ere I saw Elba</a:t>
            </a:r>
            <a:r>
              <a:rPr lang="en-US" altLang="zh-CHT" dirty="0" smtClean="0">
                <a:solidFill>
                  <a:srgbClr val="000000"/>
                </a:solidFill>
              </a:rPr>
              <a:t>.</a:t>
            </a:r>
          </a:p>
          <a:p>
            <a:pPr marL="0" indent="0">
              <a:buNone/>
            </a:pPr>
            <a:r>
              <a:rPr lang="en-US" altLang="zh-CHT" dirty="0" smtClean="0">
                <a:solidFill>
                  <a:srgbClr val="000000"/>
                </a:solidFill>
              </a:rPr>
              <a:t> </a:t>
            </a:r>
            <a:r>
              <a:rPr lang="en-US" altLang="zh-CHT" dirty="0">
                <a:solidFill>
                  <a:srgbClr val="000000"/>
                </a:solidFill>
              </a:rPr>
              <a:t>(</a:t>
            </a:r>
            <a:r>
              <a:rPr lang="zh-CHT" altLang="en-US" dirty="0">
                <a:solidFill>
                  <a:srgbClr val="000000"/>
                </a:solidFill>
              </a:rPr>
              <a:t>在見到厄爾巴島之前，我本無所不能。</a:t>
            </a:r>
            <a:r>
              <a:rPr lang="en-US" altLang="zh-CHT" dirty="0" smtClean="0">
                <a:solidFill>
                  <a:srgbClr val="000000"/>
                </a:solidFill>
              </a:rPr>
              <a:t>)</a:t>
            </a:r>
          </a:p>
          <a:p>
            <a:pPr marL="0" indent="0">
              <a:buNone/>
            </a:pPr>
            <a:r>
              <a:rPr lang="zh-TW" altLang="en-US" dirty="0" smtClean="0">
                <a:solidFill>
                  <a:srgbClr val="000000"/>
                </a:solidFill>
              </a:rPr>
              <a:t>出自</a:t>
            </a:r>
            <a:r>
              <a:rPr lang="en-US" altLang="zh-TW" dirty="0" smtClean="0">
                <a:solidFill>
                  <a:srgbClr val="000000"/>
                </a:solidFill>
              </a:rPr>
              <a:t> </a:t>
            </a:r>
            <a:r>
              <a:rPr lang="en-US" altLang="zh-CHT" dirty="0" smtClean="0">
                <a:solidFill>
                  <a:srgbClr val="000000"/>
                </a:solidFill>
              </a:rPr>
              <a:t>Charles </a:t>
            </a:r>
            <a:r>
              <a:rPr lang="en-US" altLang="zh-CHT" dirty="0" err="1">
                <a:solidFill>
                  <a:srgbClr val="000000"/>
                </a:solidFill>
              </a:rPr>
              <a:t>Bombaugh</a:t>
            </a:r>
            <a:r>
              <a:rPr lang="en-US" altLang="zh-CHT" dirty="0">
                <a:solidFill>
                  <a:srgbClr val="000000"/>
                </a:solidFill>
              </a:rPr>
              <a:t> </a:t>
            </a:r>
            <a:r>
              <a:rPr lang="en-US" altLang="zh-CHT" dirty="0" smtClean="0">
                <a:solidFill>
                  <a:srgbClr val="000000"/>
                </a:solidFill>
              </a:rPr>
              <a:t>, Gleanings </a:t>
            </a:r>
            <a:r>
              <a:rPr lang="en-US" altLang="zh-CHT" dirty="0">
                <a:solidFill>
                  <a:srgbClr val="000000"/>
                </a:solidFill>
              </a:rPr>
              <a:t>(</a:t>
            </a:r>
            <a:r>
              <a:rPr lang="zh-CHT" altLang="en-US" dirty="0">
                <a:solidFill>
                  <a:srgbClr val="000000"/>
                </a:solidFill>
              </a:rPr>
              <a:t>拾穗集</a:t>
            </a:r>
            <a:r>
              <a:rPr lang="en-US" altLang="zh-CHT" dirty="0" smtClean="0">
                <a:solidFill>
                  <a:srgbClr val="000000"/>
                </a:solidFill>
              </a:rPr>
              <a:t>). </a:t>
            </a:r>
            <a:r>
              <a:rPr lang="zh-TW" altLang="en-US" dirty="0" smtClean="0">
                <a:solidFill>
                  <a:srgbClr val="000000"/>
                </a:solidFill>
              </a:rPr>
              <a:t>這種字串叫做</a:t>
            </a:r>
            <a:r>
              <a:rPr lang="zh-TW" altLang="en-US" dirty="0">
                <a:solidFill>
                  <a:srgbClr val="000000"/>
                </a:solidFill>
              </a:rPr>
              <a:t>迴</a:t>
            </a:r>
            <a:r>
              <a:rPr lang="zh-TW" altLang="en-US" dirty="0" smtClean="0">
                <a:solidFill>
                  <a:srgbClr val="000000"/>
                </a:solidFill>
              </a:rPr>
              <a:t>文，老師上課時已經提到很多了。</a:t>
            </a:r>
            <a:r>
              <a:rPr lang="en-US" altLang="zh-TW" dirty="0" smtClean="0">
                <a:solidFill>
                  <a:srgbClr val="000000"/>
                </a:solidFill>
                <a:sym typeface="Wingdings"/>
              </a:rPr>
              <a:t></a:t>
            </a:r>
            <a:endParaRPr lang="en-US" altLang="zh-CHT" dirty="0" smtClean="0">
              <a:solidFill>
                <a:srgbClr val="000000"/>
              </a:solidFill>
            </a:endParaRPr>
          </a:p>
          <a:p>
            <a:pPr marL="0" indent="0">
              <a:buNone/>
            </a:pPr>
            <a:r>
              <a:rPr lang="en-US" dirty="0" smtClean="0">
                <a:solidFill>
                  <a:srgbClr val="000000"/>
                </a:solidFill>
              </a:rPr>
              <a:t>P.S. ere </a:t>
            </a:r>
            <a:r>
              <a:rPr lang="zh-TW" altLang="en-US" dirty="0" smtClean="0">
                <a:solidFill>
                  <a:srgbClr val="000000"/>
                </a:solidFill>
              </a:rPr>
              <a:t>為</a:t>
            </a:r>
            <a:r>
              <a:rPr lang="en-US" altLang="zh-TW" dirty="0" smtClean="0">
                <a:solidFill>
                  <a:srgbClr val="000000"/>
                </a:solidFill>
              </a:rPr>
              <a:t> before </a:t>
            </a:r>
            <a:r>
              <a:rPr lang="zh-TW" altLang="en-US" dirty="0" smtClean="0">
                <a:solidFill>
                  <a:srgbClr val="000000"/>
                </a:solidFill>
              </a:rPr>
              <a:t>的古語</a:t>
            </a:r>
            <a:endParaRPr lang="en-US" dirty="0" smtClean="0">
              <a:solidFill>
                <a:srgbClr val="000000"/>
              </a:solidFill>
            </a:endParaRPr>
          </a:p>
          <a:p>
            <a:r>
              <a:rPr lang="en-US" dirty="0" smtClean="0"/>
              <a:t>R99944037 </a:t>
            </a:r>
            <a:r>
              <a:rPr lang="zh-TW" altLang="en-US" dirty="0" smtClean="0"/>
              <a:t>麻立恒</a:t>
            </a:r>
            <a:endParaRPr lang="en-US" altLang="zh-TW" dirty="0" smtClean="0"/>
          </a:p>
          <a:p>
            <a:r>
              <a:rPr lang="zh-TW" altLang="en-US" dirty="0" smtClean="0"/>
              <a:t>出自網路上亂逛的結果，這個</a:t>
            </a:r>
            <a:r>
              <a:rPr lang="en-US" altLang="zh-TW" dirty="0" smtClean="0"/>
              <a:t> blog</a:t>
            </a:r>
            <a:r>
              <a:rPr lang="zh-TW" altLang="en-US" dirty="0" smtClean="0"/>
              <a:t>。</a:t>
            </a:r>
            <a:r>
              <a:rPr lang="zh-TW" altLang="en-US" dirty="0" smtClean="0">
                <a:hlinkClick r:id="rId2"/>
              </a:rPr>
              <a:t>點我</a:t>
            </a:r>
            <a:endParaRPr lang="en-US" altLang="zh-TW" dirty="0" smtClean="0"/>
          </a:p>
          <a:p>
            <a:endParaRPr lang="en-US" dirty="0"/>
          </a:p>
        </p:txBody>
      </p:sp>
    </p:spTree>
    <p:extLst>
      <p:ext uri="{BB962C8B-B14F-4D97-AF65-F5344CB8AC3E}">
        <p14:creationId xmlns:p14="http://schemas.microsoft.com/office/powerpoint/2010/main" val="20941375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484094"/>
            <a:ext cx="7556313" cy="582140"/>
          </a:xfrm>
        </p:spPr>
        <p:txBody>
          <a:bodyPr>
            <a:normAutofit fontScale="90000"/>
          </a:bodyPr>
          <a:lstStyle/>
          <a:p>
            <a:r>
              <a:rPr lang="zh-TW" altLang="en-US" dirty="0" smtClean="0"/>
              <a:t>迴文打油詩</a:t>
            </a:r>
            <a:endParaRPr lang="en-US" dirty="0"/>
          </a:p>
        </p:txBody>
      </p:sp>
      <p:sp>
        <p:nvSpPr>
          <p:cNvPr id="3" name="Content Placeholder 2"/>
          <p:cNvSpPr>
            <a:spLocks noGrp="1"/>
          </p:cNvSpPr>
          <p:nvPr>
            <p:ph idx="1"/>
          </p:nvPr>
        </p:nvSpPr>
        <p:spPr>
          <a:xfrm>
            <a:off x="498474" y="1411192"/>
            <a:ext cx="7556313" cy="4714971"/>
          </a:xfrm>
        </p:spPr>
        <p:txBody>
          <a:bodyPr/>
          <a:lstStyle/>
          <a:p>
            <a:r>
              <a:rPr lang="zh-TW" altLang="en-US" sz="3200" dirty="0" smtClean="0"/>
              <a:t>貓毛帽，帽毛貓，貓貌髦帽貓毛帽？帽貓毛帽貌髦貓？</a:t>
            </a:r>
            <a:endParaRPr lang="en-US" altLang="zh-TW" sz="3200" dirty="0" smtClean="0"/>
          </a:p>
          <a:p>
            <a:r>
              <a:rPr lang="zh-TW" altLang="en-US" dirty="0" smtClean="0"/>
              <a:t>解釋：</a:t>
            </a:r>
            <a:endParaRPr lang="en-US" altLang="zh-TW" dirty="0" smtClean="0"/>
          </a:p>
          <a:p>
            <a:pPr lvl="1"/>
            <a:r>
              <a:rPr lang="zh-TW" altLang="en-US" sz="2000" dirty="0" smtClean="0"/>
              <a:t>（順）</a:t>
            </a:r>
            <a:r>
              <a:rPr lang="en-US" altLang="zh-TW" sz="2000" dirty="0" smtClean="0"/>
              <a:t> </a:t>
            </a:r>
            <a:r>
              <a:rPr lang="zh-TW" altLang="en-US" sz="2000" dirty="0" smtClean="0"/>
              <a:t>有頂貓毛作成的帽子，拿來給毛貓戴上，是這貓看起來很時髦戴了頂貓毛帽？還是帶了頂貓毛帽看起來像隻時髦的貓？</a:t>
            </a:r>
            <a:endParaRPr lang="en-US" altLang="zh-TW" sz="2000" dirty="0" smtClean="0"/>
          </a:p>
          <a:p>
            <a:pPr lvl="1"/>
            <a:r>
              <a:rPr lang="zh-TW" altLang="en-US" sz="2000" dirty="0" smtClean="0"/>
              <a:t>（反）</a:t>
            </a:r>
            <a:r>
              <a:rPr lang="en-US" altLang="zh-TW" sz="2000" dirty="0" smtClean="0"/>
              <a:t> </a:t>
            </a:r>
            <a:r>
              <a:rPr lang="zh-TW" altLang="en-US" sz="2000" dirty="0" smtClean="0"/>
              <a:t>這隻貓很時髦看起來像帶了頂毛貓帽？還是帶了頂毛貓帽很時髦像隻貓？貓毛做的的帽子呀，拿來給毛貓戴！</a:t>
            </a:r>
            <a:endParaRPr lang="en-US" altLang="zh-TW" sz="2000" dirty="0" smtClean="0"/>
          </a:p>
          <a:p>
            <a:r>
              <a:rPr lang="zh-TW" altLang="en-US" sz="2400" dirty="0" smtClean="0"/>
              <a:t>前幾天在校園裡遇見一隻虎斑貓有感，遂動筆寫下這迴文打油詩。</a:t>
            </a:r>
            <a:endParaRPr lang="en-US" sz="2400" dirty="0"/>
          </a:p>
        </p:txBody>
      </p:sp>
    </p:spTree>
    <p:extLst>
      <p:ext uri="{BB962C8B-B14F-4D97-AF65-F5344CB8AC3E}">
        <p14:creationId xmlns:p14="http://schemas.microsoft.com/office/powerpoint/2010/main" val="4024450398"/>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p:cNvSpPr>
            <a:spLocks noGrp="1"/>
          </p:cNvSpPr>
          <p:nvPr>
            <p:ph type="subTitle" idx="1"/>
          </p:nvPr>
        </p:nvSpPr>
        <p:spPr/>
        <p:txBody>
          <a:bodyPr>
            <a:normAutofit/>
          </a:bodyPr>
          <a:lstStyle/>
          <a:p>
            <a:r>
              <a:rPr lang="en-US" altLang="zh-TW" dirty="0" smtClean="0"/>
              <a:t>R99945051</a:t>
            </a:r>
            <a:r>
              <a:rPr lang="zh-TW" altLang="en-US" dirty="0" smtClean="0"/>
              <a:t> </a:t>
            </a:r>
            <a:endParaRPr lang="en-US" altLang="zh-TW" dirty="0" smtClean="0"/>
          </a:p>
          <a:p>
            <a:r>
              <a:rPr lang="zh-TW" altLang="en-US" dirty="0" smtClean="0"/>
              <a:t>生</a:t>
            </a:r>
            <a:r>
              <a:rPr lang="zh-TW" altLang="en-US" dirty="0"/>
              <a:t>醫電子與資訊學</a:t>
            </a:r>
            <a:r>
              <a:rPr lang="zh-TW" altLang="en-US" dirty="0" smtClean="0"/>
              <a:t>研究所碩一 </a:t>
            </a:r>
            <a:endParaRPr lang="en-US" altLang="zh-TW" dirty="0" smtClean="0"/>
          </a:p>
          <a:p>
            <a:r>
              <a:rPr lang="zh-TW" altLang="en-US" dirty="0" smtClean="0"/>
              <a:t>洪晧瑜</a:t>
            </a:r>
            <a:endParaRPr lang="zh-TW" altLang="en-US" dirty="0"/>
          </a:p>
        </p:txBody>
      </p:sp>
      <p:sp>
        <p:nvSpPr>
          <p:cNvPr id="5" name="標題 4"/>
          <p:cNvSpPr>
            <a:spLocks noGrp="1"/>
          </p:cNvSpPr>
          <p:nvPr>
            <p:ph type="ctrTitle"/>
          </p:nvPr>
        </p:nvSpPr>
        <p:spPr/>
        <p:txBody>
          <a:bodyPr/>
          <a:lstStyle/>
          <a:p>
            <a:r>
              <a:rPr lang="zh-TW" altLang="en-US" dirty="0" smtClean="0"/>
              <a:t>有趣的</a:t>
            </a:r>
            <a:r>
              <a:rPr lang="en-US" altLang="zh-TW" dirty="0" smtClean="0"/>
              <a:t>sequences</a:t>
            </a:r>
            <a:br>
              <a:rPr lang="en-US" altLang="zh-TW" dirty="0" smtClean="0"/>
            </a:br>
            <a:r>
              <a:rPr lang="en-US" altLang="zh-TW" dirty="0" smtClean="0"/>
              <a:t>(</a:t>
            </a:r>
            <a:r>
              <a:rPr lang="zh-TW" altLang="en-US" sz="3600" dirty="0" smtClean="0"/>
              <a:t>英文、中文、日文</a:t>
            </a:r>
            <a:r>
              <a:rPr lang="en-US" altLang="zh-TW" sz="3600" dirty="0" smtClean="0"/>
              <a:t>)</a:t>
            </a:r>
            <a:endParaRPr lang="zh-TW" altLang="en-US" sz="3600" dirty="0"/>
          </a:p>
        </p:txBody>
      </p:sp>
    </p:spTree>
    <p:extLst>
      <p:ext uri="{BB962C8B-B14F-4D97-AF65-F5344CB8AC3E}">
        <p14:creationId xmlns:p14="http://schemas.microsoft.com/office/powerpoint/2010/main" val="26917043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dirty="0" smtClean="0"/>
              <a:t>Able was I ere I saw Elba</a:t>
            </a:r>
            <a:endParaRPr lang="zh-TW" altLang="en-US" dirty="0"/>
          </a:p>
        </p:txBody>
      </p:sp>
      <p:sp>
        <p:nvSpPr>
          <p:cNvPr id="3" name="內容版面配置區 2"/>
          <p:cNvSpPr>
            <a:spLocks noGrp="1"/>
          </p:cNvSpPr>
          <p:nvPr>
            <p:ph idx="1"/>
          </p:nvPr>
        </p:nvSpPr>
        <p:spPr>
          <a:xfrm>
            <a:off x="457200" y="1600200"/>
            <a:ext cx="8229600" cy="5257800"/>
          </a:xfrm>
        </p:spPr>
        <p:txBody>
          <a:bodyPr>
            <a:normAutofit/>
          </a:bodyPr>
          <a:lstStyle/>
          <a:p>
            <a:r>
              <a:rPr lang="zh-TW" altLang="en-US" dirty="0" smtClean="0"/>
              <a:t>根據</a:t>
            </a:r>
            <a:r>
              <a:rPr lang="en-US" altLang="zh-TW" dirty="0" smtClean="0"/>
              <a:t>1814</a:t>
            </a:r>
            <a:r>
              <a:rPr lang="zh-TW" altLang="en-US" dirty="0" smtClean="0"/>
              <a:t>年簽訂的楓丹白露條約，法國皇帝拿破崙一世被流放至厄爾巴島，寫下了這行迴文詩：</a:t>
            </a:r>
            <a:endParaRPr lang="en-US" altLang="zh-TW" dirty="0" smtClean="0"/>
          </a:p>
          <a:p>
            <a:pPr>
              <a:buNone/>
            </a:pPr>
            <a:r>
              <a:rPr lang="en-US" dirty="0" smtClean="0"/>
              <a:t>	</a:t>
            </a:r>
            <a:r>
              <a:rPr lang="en-US" altLang="zh-TW" dirty="0" smtClean="0"/>
              <a:t>“</a:t>
            </a:r>
            <a:r>
              <a:rPr lang="en-US" dirty="0" smtClean="0"/>
              <a:t>Able was I ere I saw Elba</a:t>
            </a:r>
            <a:r>
              <a:rPr lang="en-US" altLang="zh-TW" dirty="0" smtClean="0"/>
              <a:t>”</a:t>
            </a:r>
          </a:p>
          <a:p>
            <a:pPr>
              <a:buNone/>
            </a:pPr>
            <a:r>
              <a:rPr lang="en-US" dirty="0" smtClean="0"/>
              <a:t>	“</a:t>
            </a:r>
            <a:r>
              <a:rPr lang="en-US" dirty="0" err="1" smtClean="0"/>
              <a:t>ablE</a:t>
            </a:r>
            <a:r>
              <a:rPr lang="en-US" dirty="0" smtClean="0"/>
              <a:t> was I ere I saw </a:t>
            </a:r>
            <a:r>
              <a:rPr lang="en-US" dirty="0" err="1" smtClean="0"/>
              <a:t>eblA</a:t>
            </a:r>
            <a:r>
              <a:rPr lang="en-US" dirty="0" smtClean="0"/>
              <a:t>”</a:t>
            </a:r>
          </a:p>
          <a:p>
            <a:pPr>
              <a:buNone/>
            </a:pPr>
            <a:r>
              <a:rPr lang="en-US" altLang="zh-TW" dirty="0" smtClean="0"/>
              <a:t>	(</a:t>
            </a:r>
            <a:r>
              <a:rPr lang="zh-TW" altLang="en-US" dirty="0" smtClean="0"/>
              <a:t>在我看到厄爾巴島前</a:t>
            </a:r>
            <a:endParaRPr lang="en-US" altLang="zh-TW" dirty="0" smtClean="0"/>
          </a:p>
          <a:p>
            <a:pPr>
              <a:buNone/>
            </a:pPr>
            <a:r>
              <a:rPr lang="en-US" altLang="zh-TW" dirty="0"/>
              <a:t>	</a:t>
            </a:r>
            <a:r>
              <a:rPr lang="en-US" altLang="zh-TW" dirty="0" smtClean="0"/>
              <a:t> </a:t>
            </a:r>
            <a:r>
              <a:rPr lang="zh-TW" altLang="en-US" dirty="0" smtClean="0"/>
              <a:t>我曾所向無敵</a:t>
            </a:r>
            <a:r>
              <a:rPr lang="en-US" altLang="zh-TW" dirty="0" smtClean="0"/>
              <a:t>)</a:t>
            </a:r>
          </a:p>
          <a:p>
            <a:r>
              <a:rPr lang="zh-TW" altLang="en-US" dirty="0" smtClean="0"/>
              <a:t>也有人為了保持原回文特性，</a:t>
            </a:r>
            <a:endParaRPr lang="en-US" altLang="zh-TW" dirty="0" smtClean="0"/>
          </a:p>
          <a:p>
            <a:pPr>
              <a:buNone/>
            </a:pPr>
            <a:r>
              <a:rPr lang="en-US" altLang="zh-TW" dirty="0" smtClean="0"/>
              <a:t>	</a:t>
            </a:r>
            <a:r>
              <a:rPr lang="zh-TW" altLang="en-US" dirty="0" smtClean="0"/>
              <a:t>翻作</a:t>
            </a:r>
            <a:r>
              <a:rPr lang="en-US" altLang="zh-TW" dirty="0" smtClean="0"/>
              <a:t>“</a:t>
            </a:r>
            <a:r>
              <a:rPr lang="zh-TW" altLang="en-US" dirty="0" smtClean="0"/>
              <a:t>落敗</a:t>
            </a:r>
            <a:r>
              <a:rPr lang="zh-TW" altLang="en-US" dirty="0"/>
              <a:t>孤島孤</a:t>
            </a:r>
            <a:r>
              <a:rPr lang="zh-TW" altLang="en-US" dirty="0" smtClean="0"/>
              <a:t>敗落</a:t>
            </a:r>
            <a:r>
              <a:rPr lang="en-US" altLang="zh-TW" dirty="0" smtClean="0"/>
              <a:t>”</a:t>
            </a:r>
          </a:p>
          <a:p>
            <a:pPr>
              <a:buNone/>
            </a:pPr>
            <a:endParaRPr lang="en-US" altLang="zh-TW" dirty="0" smtClean="0"/>
          </a:p>
          <a:p>
            <a:pPr>
              <a:buNone/>
            </a:pPr>
            <a:r>
              <a:rPr lang="en-US" altLang="zh-TW" dirty="0" smtClean="0">
                <a:solidFill>
                  <a:srgbClr val="002060"/>
                </a:solidFill>
              </a:rPr>
              <a:t>     </a:t>
            </a:r>
            <a:r>
              <a:rPr lang="en-US" altLang="zh-TW" sz="3000" dirty="0" err="1" smtClean="0">
                <a:solidFill>
                  <a:srgbClr val="002060"/>
                </a:solidFill>
              </a:rPr>
              <a:t>Source:wikipedia</a:t>
            </a:r>
            <a:endParaRPr lang="en-US" altLang="zh-TW" sz="3000" dirty="0" smtClean="0">
              <a:solidFill>
                <a:srgbClr val="002060"/>
              </a:solidFill>
            </a:endParaRPr>
          </a:p>
          <a:p>
            <a:pPr>
              <a:buNone/>
            </a:pPr>
            <a:endParaRPr lang="en-US" altLang="zh-TW" dirty="0"/>
          </a:p>
        </p:txBody>
      </p:sp>
      <p:pic>
        <p:nvPicPr>
          <p:cNvPr id="4" name="圖片 3" descr="拿破崙~1.JPG"/>
          <p:cNvPicPr>
            <a:picLocks noChangeAspect="1"/>
          </p:cNvPicPr>
          <p:nvPr/>
        </p:nvPicPr>
        <p:blipFill>
          <a:blip r:embed="rId2" cstate="print"/>
          <a:stretch>
            <a:fillRect/>
          </a:stretch>
        </p:blipFill>
        <p:spPr>
          <a:xfrm>
            <a:off x="5929322" y="2857496"/>
            <a:ext cx="2857520" cy="3353384"/>
          </a:xfrm>
          <a:prstGeom prst="rect">
            <a:avLst/>
          </a:prstGeom>
        </p:spPr>
      </p:pic>
    </p:spTree>
    <p:extLst>
      <p:ext uri="{BB962C8B-B14F-4D97-AF65-F5344CB8AC3E}">
        <p14:creationId xmlns:p14="http://schemas.microsoft.com/office/powerpoint/2010/main" val="2764241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對聯</a:t>
            </a:r>
            <a:endParaRPr lang="zh-TW" altLang="en-US" dirty="0"/>
          </a:p>
        </p:txBody>
      </p:sp>
      <p:sp>
        <p:nvSpPr>
          <p:cNvPr id="3" name="內容版面配置區 2"/>
          <p:cNvSpPr>
            <a:spLocks noGrp="1"/>
          </p:cNvSpPr>
          <p:nvPr>
            <p:ph idx="1"/>
          </p:nvPr>
        </p:nvSpPr>
        <p:spPr/>
        <p:txBody>
          <a:bodyPr>
            <a:normAutofit/>
          </a:bodyPr>
          <a:lstStyle/>
          <a:p>
            <a:r>
              <a:rPr lang="zh-TW" altLang="en-US" dirty="0"/>
              <a:t>鬥雞山上山雞鬥；龍隱洞中洞隱</a:t>
            </a:r>
            <a:r>
              <a:rPr lang="zh-TW" altLang="en-US" dirty="0" smtClean="0"/>
              <a:t>龍</a:t>
            </a:r>
            <a:endParaRPr lang="en-US" altLang="zh-TW" dirty="0" smtClean="0"/>
          </a:p>
          <a:p>
            <a:r>
              <a:rPr lang="zh-TW" altLang="en-US" dirty="0"/>
              <a:t>霧鎖山頭山鎖霧；天連水尾水</a:t>
            </a:r>
            <a:r>
              <a:rPr lang="zh-TW" altLang="en-US" dirty="0" smtClean="0"/>
              <a:t>連天</a:t>
            </a:r>
            <a:endParaRPr lang="en-US" altLang="zh-TW" dirty="0" smtClean="0"/>
          </a:p>
          <a:p>
            <a:r>
              <a:rPr lang="zh-TW" altLang="en-US" dirty="0" smtClean="0"/>
              <a:t>靜泉山上山泉靜；清水塘里塘水清</a:t>
            </a:r>
            <a:endParaRPr lang="en-US" altLang="zh-TW" dirty="0" smtClean="0"/>
          </a:p>
          <a:p>
            <a:r>
              <a:rPr lang="zh-TW" altLang="en-US" dirty="0"/>
              <a:t>賢出多福地；地福多出</a:t>
            </a:r>
            <a:r>
              <a:rPr lang="zh-TW" altLang="en-US" dirty="0" smtClean="0"/>
              <a:t>賢</a:t>
            </a:r>
            <a:endParaRPr lang="en-US" altLang="zh-TW" dirty="0" smtClean="0"/>
          </a:p>
          <a:p>
            <a:r>
              <a:rPr lang="zh-TW" altLang="en-US" dirty="0"/>
              <a:t>人過大佛寺；寺佛大</a:t>
            </a:r>
            <a:r>
              <a:rPr lang="zh-TW" altLang="en-US" dirty="0" smtClean="0"/>
              <a:t>過人</a:t>
            </a:r>
            <a:endParaRPr lang="en-US" altLang="zh-TW" dirty="0" smtClean="0"/>
          </a:p>
          <a:p>
            <a:endParaRPr lang="en-US" altLang="zh-TW" dirty="0"/>
          </a:p>
          <a:p>
            <a:pPr>
              <a:buNone/>
            </a:pPr>
            <a:endParaRPr lang="en-US" altLang="zh-TW" dirty="0" smtClean="0"/>
          </a:p>
          <a:p>
            <a:pPr>
              <a:buNone/>
            </a:pPr>
            <a:r>
              <a:rPr lang="en-US" altLang="zh-TW" dirty="0" err="1" smtClean="0">
                <a:solidFill>
                  <a:srgbClr val="002060"/>
                </a:solidFill>
              </a:rPr>
              <a:t>Source:Baidu</a:t>
            </a:r>
            <a:endParaRPr lang="zh-TW" altLang="en-US" dirty="0">
              <a:solidFill>
                <a:srgbClr val="002060"/>
              </a:solidFill>
            </a:endParaRPr>
          </a:p>
        </p:txBody>
      </p:sp>
    </p:spTree>
    <p:extLst>
      <p:ext uri="{BB962C8B-B14F-4D97-AF65-F5344CB8AC3E}">
        <p14:creationId xmlns:p14="http://schemas.microsoft.com/office/powerpoint/2010/main" val="39061442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熊貓 </a:t>
            </a:r>
            <a:r>
              <a:rPr lang="en-US" altLang="zh-TW" dirty="0" err="1" smtClean="0"/>
              <a:t>v.s</a:t>
            </a:r>
            <a:r>
              <a:rPr lang="en-US" altLang="zh-TW" dirty="0" smtClean="0"/>
              <a:t>.</a:t>
            </a:r>
            <a:r>
              <a:rPr lang="zh-TW" altLang="en-US" dirty="0" smtClean="0"/>
              <a:t>貓熊</a:t>
            </a:r>
            <a:endParaRPr lang="zh-TW" altLang="en-US" dirty="0"/>
          </a:p>
        </p:txBody>
      </p:sp>
      <p:sp>
        <p:nvSpPr>
          <p:cNvPr id="6" name="標題 1"/>
          <p:cNvSpPr txBox="1">
            <a:spLocks/>
          </p:cNvSpPr>
          <p:nvPr/>
        </p:nvSpPr>
        <p:spPr>
          <a:xfrm>
            <a:off x="428596" y="4714885"/>
            <a:ext cx="3500462" cy="857256"/>
          </a:xfrm>
          <a:prstGeom prst="rect">
            <a:avLst/>
          </a:prstGeom>
        </p:spPr>
        <p:txBody>
          <a:bodyPr vert="horz" lIns="91440" tIns="45720" rIns="91440" bIns="45720" rtlCol="0" anchor="ctr">
            <a:normAutofit fontScale="82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ja-JP" altLang="en-US" sz="4400" b="0" i="0" u="none" strike="noStrike" kern="1200" cap="none" spc="0" normalizeH="0" baseline="0" noProof="0" dirty="0" smtClean="0">
                <a:ln>
                  <a:noFill/>
                </a:ln>
                <a:solidFill>
                  <a:schemeClr val="tx1"/>
                </a:solidFill>
                <a:effectLst/>
                <a:uLnTx/>
                <a:uFillTx/>
                <a:latin typeface="+mj-lt"/>
                <a:ea typeface="+mj-ea"/>
                <a:cs typeface="+mj-cs"/>
              </a:rPr>
              <a:t>ぱんだ（</a:t>
            </a:r>
            <a:r>
              <a:rPr kumimoji="0" lang="en-US" sz="4400" b="0" i="0" u="none" strike="noStrike" kern="1200" cap="none" spc="0" normalizeH="0" baseline="0" noProof="0" dirty="0" smtClean="0">
                <a:ln>
                  <a:noFill/>
                </a:ln>
                <a:solidFill>
                  <a:schemeClr val="tx1"/>
                </a:solidFill>
                <a:effectLst/>
                <a:uLnTx/>
                <a:uFillTx/>
                <a:latin typeface="+mj-lt"/>
                <a:ea typeface="+mj-ea"/>
                <a:cs typeface="+mj-cs"/>
              </a:rPr>
              <a:t>panda）</a:t>
            </a:r>
            <a:endParaRPr kumimoji="0" lang="zh-TW" altLang="en-US" sz="44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7" name="標題 3"/>
          <p:cNvSpPr txBox="1">
            <a:spLocks/>
          </p:cNvSpPr>
          <p:nvPr/>
        </p:nvSpPr>
        <p:spPr>
          <a:xfrm>
            <a:off x="4500562" y="4786322"/>
            <a:ext cx="3571900" cy="642942"/>
          </a:xfrm>
          <a:prstGeom prst="rect">
            <a:avLst/>
          </a:prstGeom>
        </p:spPr>
        <p:txBody>
          <a:bodyPr vert="horz" lIns="91440" tIns="45720" rIns="91440" bIns="45720" rtlCol="0" anchor="ctr">
            <a:normAutofit fontScale="85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ja-JP" altLang="en-US" sz="4400" b="0" i="0" u="none" strike="noStrike" kern="1200" cap="none" spc="0" normalizeH="0" baseline="0" noProof="0" dirty="0" smtClean="0">
                <a:ln>
                  <a:noFill/>
                </a:ln>
                <a:solidFill>
                  <a:schemeClr val="tx1"/>
                </a:solidFill>
                <a:effectLst/>
                <a:uLnTx/>
                <a:uFillTx/>
                <a:latin typeface="+mj-lt"/>
                <a:ea typeface="+mj-ea"/>
                <a:cs typeface="+mj-cs"/>
              </a:rPr>
              <a:t>だんぱ（</a:t>
            </a:r>
            <a:r>
              <a:rPr kumimoji="0" lang="en-US" sz="4400" b="0" i="0" u="none" strike="noStrike" kern="1200" cap="none" spc="0" normalizeH="0" baseline="0" noProof="0" dirty="0" err="1" smtClean="0">
                <a:ln>
                  <a:noFill/>
                </a:ln>
                <a:solidFill>
                  <a:schemeClr val="tx1"/>
                </a:solidFill>
                <a:effectLst/>
                <a:uLnTx/>
                <a:uFillTx/>
                <a:latin typeface="+mj-lt"/>
                <a:ea typeface="+mj-ea"/>
                <a:cs typeface="+mj-cs"/>
              </a:rPr>
              <a:t>danpa</a:t>
            </a:r>
            <a:r>
              <a:rPr kumimoji="0" lang="en-US" sz="4400" b="0" i="0" u="none" strike="noStrike" kern="1200" cap="none" spc="0" normalizeH="0" baseline="0" noProof="0" dirty="0" smtClean="0">
                <a:ln>
                  <a:noFill/>
                </a:ln>
                <a:solidFill>
                  <a:schemeClr val="tx1"/>
                </a:solidFill>
                <a:effectLst/>
                <a:uLnTx/>
                <a:uFillTx/>
                <a:latin typeface="+mj-lt"/>
                <a:ea typeface="+mj-ea"/>
                <a:cs typeface="+mj-cs"/>
              </a:rPr>
              <a:t>）</a:t>
            </a:r>
            <a:endParaRPr kumimoji="0" lang="zh-TW" altLang="en-US" sz="44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8" name="文字方塊 7"/>
          <p:cNvSpPr txBox="1"/>
          <p:nvPr/>
        </p:nvSpPr>
        <p:spPr>
          <a:xfrm>
            <a:off x="642910" y="6143644"/>
            <a:ext cx="7429552" cy="523220"/>
          </a:xfrm>
          <a:prstGeom prst="rect">
            <a:avLst/>
          </a:prstGeom>
          <a:noFill/>
        </p:spPr>
        <p:txBody>
          <a:bodyPr wrap="square" rtlCol="0">
            <a:spAutoFit/>
          </a:bodyPr>
          <a:lstStyle/>
          <a:p>
            <a:r>
              <a:rPr lang="en-US" altLang="zh-TW" sz="2800" dirty="0" smtClean="0">
                <a:solidFill>
                  <a:srgbClr val="002060"/>
                </a:solidFill>
              </a:rPr>
              <a:t>Source: http://www.danpa.net/</a:t>
            </a:r>
            <a:endParaRPr lang="zh-TW" altLang="en-US" sz="2800" dirty="0">
              <a:solidFill>
                <a:srgbClr val="002060"/>
              </a:solidFill>
            </a:endParaRPr>
          </a:p>
        </p:txBody>
      </p:sp>
      <p:pic>
        <p:nvPicPr>
          <p:cNvPr id="9" name="圖片 8" descr="641.jpg"/>
          <p:cNvPicPr>
            <a:picLocks noChangeAspect="1"/>
          </p:cNvPicPr>
          <p:nvPr/>
        </p:nvPicPr>
        <p:blipFill>
          <a:blip r:embed="rId2"/>
          <a:stretch>
            <a:fillRect/>
          </a:stretch>
        </p:blipFill>
        <p:spPr>
          <a:xfrm>
            <a:off x="642910" y="1571612"/>
            <a:ext cx="3000396" cy="3000396"/>
          </a:xfrm>
          <a:prstGeom prst="rect">
            <a:avLst/>
          </a:prstGeom>
        </p:spPr>
      </p:pic>
      <p:pic>
        <p:nvPicPr>
          <p:cNvPr id="11" name="圖片 10" descr="638.jpg"/>
          <p:cNvPicPr>
            <a:picLocks noChangeAspect="1"/>
          </p:cNvPicPr>
          <p:nvPr/>
        </p:nvPicPr>
        <p:blipFill>
          <a:blip r:embed="rId3"/>
          <a:stretch>
            <a:fillRect/>
          </a:stretch>
        </p:blipFill>
        <p:spPr>
          <a:xfrm>
            <a:off x="4786314" y="1571612"/>
            <a:ext cx="2928958" cy="2928958"/>
          </a:xfrm>
          <a:prstGeom prst="rect">
            <a:avLst/>
          </a:prstGeom>
        </p:spPr>
      </p:pic>
      <p:sp>
        <p:nvSpPr>
          <p:cNvPr id="10" name="文字方塊 9"/>
          <p:cNvSpPr txBox="1"/>
          <p:nvPr/>
        </p:nvSpPr>
        <p:spPr>
          <a:xfrm>
            <a:off x="142844" y="5572140"/>
            <a:ext cx="8929718" cy="461665"/>
          </a:xfrm>
          <a:prstGeom prst="rect">
            <a:avLst/>
          </a:prstGeom>
          <a:noFill/>
        </p:spPr>
        <p:txBody>
          <a:bodyPr wrap="square" rtlCol="0">
            <a:spAutoFit/>
          </a:bodyPr>
          <a:lstStyle/>
          <a:p>
            <a:r>
              <a:rPr lang="zh-TW" altLang="en-US" sz="2400" dirty="0" smtClean="0"/>
              <a:t>超級可愛的絨毛玩具，名字顛倒、顏色顛倒，但其實還是同一隻</a:t>
            </a:r>
            <a:r>
              <a:rPr lang="en-US" altLang="zh-TW" sz="2400" dirty="0" smtClean="0"/>
              <a:t>!</a:t>
            </a:r>
            <a:endParaRPr lang="zh-TW" altLang="en-US" sz="2400" dirty="0"/>
          </a:p>
        </p:txBody>
      </p:sp>
    </p:spTree>
    <p:extLst>
      <p:ext uri="{BB962C8B-B14F-4D97-AF65-F5344CB8AC3E}">
        <p14:creationId xmlns:p14="http://schemas.microsoft.com/office/powerpoint/2010/main" val="6220832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sldNum" sz="quarter" idx="12"/>
          </p:nvPr>
        </p:nvSpPr>
        <p:spPr/>
        <p:txBody>
          <a:bodyPr/>
          <a:lstStyle>
            <a:lvl1pPr eaLnBrk="0" hangingPunct="0">
              <a:defRPr kumimoji="1" sz="2400">
                <a:solidFill>
                  <a:schemeClr val="tx1"/>
                </a:solidFill>
                <a:latin typeface="Times New Roman" charset="0"/>
                <a:ea typeface="新細明體" charset="0"/>
                <a:cs typeface="新細明體" charset="0"/>
              </a:defRPr>
            </a:lvl1pPr>
            <a:lvl2pPr marL="742950" indent="-285750" eaLnBrk="0" hangingPunct="0">
              <a:defRPr kumimoji="1" sz="2400">
                <a:solidFill>
                  <a:schemeClr val="tx1"/>
                </a:solidFill>
                <a:latin typeface="Times New Roman" charset="0"/>
                <a:ea typeface="新細明體" charset="0"/>
                <a:cs typeface="新細明體" charset="0"/>
              </a:defRPr>
            </a:lvl2pPr>
            <a:lvl3pPr marL="1143000" indent="-228600" eaLnBrk="0" hangingPunct="0">
              <a:defRPr kumimoji="1" sz="2400">
                <a:solidFill>
                  <a:schemeClr val="tx1"/>
                </a:solidFill>
                <a:latin typeface="Times New Roman" charset="0"/>
                <a:ea typeface="新細明體" charset="0"/>
                <a:cs typeface="新細明體" charset="0"/>
              </a:defRPr>
            </a:lvl3pPr>
            <a:lvl4pPr marL="1600200" indent="-228600" eaLnBrk="0" hangingPunct="0">
              <a:defRPr kumimoji="1" sz="2400">
                <a:solidFill>
                  <a:schemeClr val="tx1"/>
                </a:solidFill>
                <a:latin typeface="Times New Roman" charset="0"/>
                <a:ea typeface="新細明體" charset="0"/>
                <a:cs typeface="新細明體" charset="0"/>
              </a:defRPr>
            </a:lvl4pPr>
            <a:lvl5pPr marL="2057400" indent="-228600" eaLnBrk="0" hangingPunct="0">
              <a:defRPr kumimoji="1" sz="2400">
                <a:solidFill>
                  <a:schemeClr val="tx1"/>
                </a:solidFill>
                <a:latin typeface="Times New Roman" charset="0"/>
                <a:ea typeface="新細明體" charset="0"/>
                <a:cs typeface="新細明體" charset="0"/>
              </a:defRPr>
            </a:lvl5pPr>
            <a:lvl6pPr marL="2514600" indent="-228600" eaLnBrk="0" fontAlgn="base" hangingPunct="0">
              <a:spcBef>
                <a:spcPct val="0"/>
              </a:spcBef>
              <a:spcAft>
                <a:spcPct val="0"/>
              </a:spcAft>
              <a:defRPr kumimoji="1" sz="2400">
                <a:solidFill>
                  <a:schemeClr val="tx1"/>
                </a:solidFill>
                <a:latin typeface="Times New Roman" charset="0"/>
                <a:ea typeface="新細明體" charset="0"/>
                <a:cs typeface="新細明體" charset="0"/>
              </a:defRPr>
            </a:lvl6pPr>
            <a:lvl7pPr marL="2971800" indent="-228600" eaLnBrk="0" fontAlgn="base" hangingPunct="0">
              <a:spcBef>
                <a:spcPct val="0"/>
              </a:spcBef>
              <a:spcAft>
                <a:spcPct val="0"/>
              </a:spcAft>
              <a:defRPr kumimoji="1" sz="2400">
                <a:solidFill>
                  <a:schemeClr val="tx1"/>
                </a:solidFill>
                <a:latin typeface="Times New Roman" charset="0"/>
                <a:ea typeface="新細明體" charset="0"/>
                <a:cs typeface="新細明體" charset="0"/>
              </a:defRPr>
            </a:lvl7pPr>
            <a:lvl8pPr marL="3429000" indent="-228600" eaLnBrk="0" fontAlgn="base" hangingPunct="0">
              <a:spcBef>
                <a:spcPct val="0"/>
              </a:spcBef>
              <a:spcAft>
                <a:spcPct val="0"/>
              </a:spcAft>
              <a:defRPr kumimoji="1" sz="2400">
                <a:solidFill>
                  <a:schemeClr val="tx1"/>
                </a:solidFill>
                <a:latin typeface="Times New Roman" charset="0"/>
                <a:ea typeface="新細明體" charset="0"/>
                <a:cs typeface="新細明體" charset="0"/>
              </a:defRPr>
            </a:lvl8pPr>
            <a:lvl9pPr marL="3886200" indent="-228600" eaLnBrk="0" fontAlgn="base" hangingPunct="0">
              <a:spcBef>
                <a:spcPct val="0"/>
              </a:spcBef>
              <a:spcAft>
                <a:spcPct val="0"/>
              </a:spcAft>
              <a:defRPr kumimoji="1" sz="2400">
                <a:solidFill>
                  <a:schemeClr val="tx1"/>
                </a:solidFill>
                <a:latin typeface="Times New Roman" charset="0"/>
                <a:ea typeface="新細明體" charset="0"/>
                <a:cs typeface="新細明體" charset="0"/>
              </a:defRPr>
            </a:lvl9pPr>
          </a:lstStyle>
          <a:p>
            <a:pPr eaLnBrk="1" hangingPunct="1"/>
            <a:fld id="{9BCC3B7D-D0C5-F848-B9F4-0E461A57C3B0}" type="slidenum">
              <a:rPr kumimoji="0" lang="en-US" altLang="zh-TW" sz="1200">
                <a:latin typeface="Verdana" charset="0"/>
              </a:rPr>
              <a:pPr eaLnBrk="1" hangingPunct="1"/>
              <a:t>34</a:t>
            </a:fld>
            <a:endParaRPr kumimoji="0" lang="en-US" altLang="zh-TW" sz="1200">
              <a:latin typeface="Verdana" charset="0"/>
            </a:endParaRPr>
          </a:p>
        </p:txBody>
      </p:sp>
      <p:sp>
        <p:nvSpPr>
          <p:cNvPr id="6147" name="Rectangle 3"/>
          <p:cNvSpPr>
            <a:spLocks noGrp="1" noChangeArrowheads="1"/>
          </p:cNvSpPr>
          <p:nvPr>
            <p:ph type="subTitle" idx="1"/>
          </p:nvPr>
        </p:nvSpPr>
        <p:spPr>
          <a:xfrm>
            <a:off x="1214438" y="3429000"/>
            <a:ext cx="6400800" cy="2071688"/>
          </a:xfrm>
        </p:spPr>
        <p:txBody>
          <a:bodyPr/>
          <a:lstStyle/>
          <a:p>
            <a:pPr>
              <a:buFont typeface="Wingdings" charset="0"/>
              <a:buNone/>
            </a:pPr>
            <a:r>
              <a:rPr lang="en-US" altLang="zh-TW" sz="2400">
                <a:latin typeface="Verdana" charset="0"/>
                <a:ea typeface="新細明體" charset="0"/>
              </a:rPr>
              <a:t>R99922005 </a:t>
            </a:r>
            <a:r>
              <a:rPr lang="zh-TW" sz="2400" b="1">
                <a:latin typeface="Verdana" charset="0"/>
                <a:ea typeface="新細明體" charset="0"/>
              </a:rPr>
              <a:t>黃博平</a:t>
            </a:r>
            <a:endParaRPr lang="zh-TW" sz="2400">
              <a:latin typeface="Verdana" charset="0"/>
              <a:ea typeface="新細明體" charset="0"/>
            </a:endParaRPr>
          </a:p>
          <a:p>
            <a:pPr algn="r" eaLnBrk="1" hangingPunct="1">
              <a:lnSpc>
                <a:spcPct val="80000"/>
              </a:lnSpc>
              <a:buFont typeface="Wingdings" charset="0"/>
              <a:buNone/>
            </a:pPr>
            <a:endParaRPr lang="en-US" altLang="zh-TW" sz="1400">
              <a:latin typeface="Verdana" charset="0"/>
              <a:ea typeface="新細明體" charset="0"/>
            </a:endParaRPr>
          </a:p>
        </p:txBody>
      </p:sp>
      <p:sp>
        <p:nvSpPr>
          <p:cNvPr id="6148" name="Rectangle 5"/>
          <p:cNvSpPr>
            <a:spLocks noGrp="1" noChangeArrowheads="1"/>
          </p:cNvSpPr>
          <p:nvPr>
            <p:ph type="ctrTitle"/>
          </p:nvPr>
        </p:nvSpPr>
        <p:spPr>
          <a:xfrm>
            <a:off x="500063" y="1143000"/>
            <a:ext cx="8143875" cy="2357438"/>
          </a:xfrm>
        </p:spPr>
        <p:txBody>
          <a:bodyPr/>
          <a:lstStyle/>
          <a:p>
            <a:pPr algn="ctr"/>
            <a:r>
              <a:rPr lang="en-US" altLang="zh-TW" sz="3200">
                <a:latin typeface="Arial" charset="0"/>
                <a:ea typeface="新細明體" charset="0"/>
              </a:rPr>
              <a:t>sequence</a:t>
            </a:r>
            <a:endParaRPr lang="zh-TW" sz="3200">
              <a:latin typeface="Arial" charset="0"/>
              <a:ea typeface="新細明體" charset="0"/>
            </a:endParaRPr>
          </a:p>
        </p:txBody>
      </p:sp>
    </p:spTree>
    <p:extLst>
      <p:ext uri="{BB962C8B-B14F-4D97-AF65-F5344CB8AC3E}">
        <p14:creationId xmlns:p14="http://schemas.microsoft.com/office/powerpoint/2010/main" val="1773009692"/>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標題 1"/>
          <p:cNvSpPr>
            <a:spLocks noGrp="1"/>
          </p:cNvSpPr>
          <p:nvPr>
            <p:ph type="title"/>
          </p:nvPr>
        </p:nvSpPr>
        <p:spPr/>
        <p:txBody>
          <a:bodyPr/>
          <a:lstStyle/>
          <a:p>
            <a:pPr eaLnBrk="1" hangingPunct="1"/>
            <a:r>
              <a:rPr lang="zh-TW" altLang="en-US" dirty="0">
                <a:latin typeface="Arial" charset="0"/>
                <a:ea typeface="新細明體" charset="0"/>
              </a:rPr>
              <a:t>蘇軾，女子想念情人</a:t>
            </a:r>
          </a:p>
        </p:txBody>
      </p:sp>
      <p:sp>
        <p:nvSpPr>
          <p:cNvPr id="7171" name="內容版面配置區 2"/>
          <p:cNvSpPr>
            <a:spLocks noGrp="1"/>
          </p:cNvSpPr>
          <p:nvPr>
            <p:ph idx="1"/>
          </p:nvPr>
        </p:nvSpPr>
        <p:spPr/>
        <p:txBody>
          <a:bodyPr/>
          <a:lstStyle/>
          <a:p>
            <a:r>
              <a:rPr lang="zh-TW" altLang="en-US">
                <a:latin typeface="Verdana" charset="0"/>
                <a:ea typeface="新細明體" charset="0"/>
              </a:rPr>
              <a:t>春機滿織回文綿，</a:t>
            </a:r>
          </a:p>
          <a:p>
            <a:r>
              <a:rPr lang="zh-TW" altLang="en-US">
                <a:latin typeface="Verdana" charset="0"/>
                <a:ea typeface="新細明體" charset="0"/>
              </a:rPr>
              <a:t>粉淚揮殘露井桐。 </a:t>
            </a:r>
          </a:p>
          <a:p>
            <a:r>
              <a:rPr lang="zh-TW" altLang="en-US">
                <a:latin typeface="Verdana" charset="0"/>
                <a:ea typeface="新細明體" charset="0"/>
              </a:rPr>
              <a:t>人遠寄情書字小，</a:t>
            </a:r>
          </a:p>
          <a:p>
            <a:r>
              <a:rPr lang="zh-TW" altLang="en-US">
                <a:latin typeface="Verdana" charset="0"/>
                <a:ea typeface="新細明體" charset="0"/>
              </a:rPr>
              <a:t>柳絲紙日晚庭空。</a:t>
            </a:r>
            <a:endParaRPr lang="en-US" altLang="zh-TW">
              <a:latin typeface="Verdana" charset="0"/>
              <a:ea typeface="新細明體" charset="0"/>
            </a:endParaRPr>
          </a:p>
          <a:p>
            <a:pPr>
              <a:buFont typeface="Wingdings" charset="0"/>
              <a:buNone/>
            </a:pPr>
            <a:endParaRPr lang="en-US" altLang="zh-TW">
              <a:latin typeface="Verdana" charset="0"/>
              <a:ea typeface="新細明體" charset="0"/>
            </a:endParaRPr>
          </a:p>
          <a:p>
            <a:pPr>
              <a:buFont typeface="Wingdings" charset="0"/>
              <a:buNone/>
            </a:pPr>
            <a:r>
              <a:rPr lang="en-US" altLang="zh-TW">
                <a:latin typeface="Verdana" charset="0"/>
                <a:ea typeface="新細明體" charset="0"/>
              </a:rPr>
              <a:t>         (</a:t>
            </a:r>
            <a:r>
              <a:rPr lang="zh-TW" altLang="en-US">
                <a:latin typeface="Verdana" charset="0"/>
                <a:ea typeface="新細明體" charset="0"/>
              </a:rPr>
              <a:t>順讀</a:t>
            </a:r>
            <a:r>
              <a:rPr lang="en-US" altLang="zh-TW">
                <a:latin typeface="Verdana" charset="0"/>
                <a:ea typeface="新細明體" charset="0"/>
              </a:rPr>
              <a:t>)</a:t>
            </a:r>
            <a:endParaRPr lang="zh-TW" altLang="en-US">
              <a:latin typeface="Verdana" charset="0"/>
              <a:ea typeface="新細明體" charset="0"/>
            </a:endParaRPr>
          </a:p>
        </p:txBody>
      </p:sp>
      <p:sp>
        <p:nvSpPr>
          <p:cNvPr id="4" name="投影片編號版面配置區 3"/>
          <p:cNvSpPr>
            <a:spLocks noGrp="1"/>
          </p:cNvSpPr>
          <p:nvPr>
            <p:ph type="sldNum" sz="quarter" idx="12"/>
          </p:nvPr>
        </p:nvSpPr>
        <p:spPr/>
        <p:txBody>
          <a:bodyPr/>
          <a:lstStyle>
            <a:lvl1pPr eaLnBrk="0" hangingPunct="0">
              <a:defRPr kumimoji="1" sz="2400">
                <a:solidFill>
                  <a:schemeClr val="tx1"/>
                </a:solidFill>
                <a:latin typeface="Times New Roman" charset="0"/>
                <a:ea typeface="新細明體" charset="0"/>
                <a:cs typeface="新細明體" charset="0"/>
              </a:defRPr>
            </a:lvl1pPr>
            <a:lvl2pPr marL="742950" indent="-285750" eaLnBrk="0" hangingPunct="0">
              <a:defRPr kumimoji="1" sz="2400">
                <a:solidFill>
                  <a:schemeClr val="tx1"/>
                </a:solidFill>
                <a:latin typeface="Times New Roman" charset="0"/>
                <a:ea typeface="新細明體" charset="0"/>
                <a:cs typeface="新細明體" charset="0"/>
              </a:defRPr>
            </a:lvl2pPr>
            <a:lvl3pPr marL="1143000" indent="-228600" eaLnBrk="0" hangingPunct="0">
              <a:defRPr kumimoji="1" sz="2400">
                <a:solidFill>
                  <a:schemeClr val="tx1"/>
                </a:solidFill>
                <a:latin typeface="Times New Roman" charset="0"/>
                <a:ea typeface="新細明體" charset="0"/>
                <a:cs typeface="新細明體" charset="0"/>
              </a:defRPr>
            </a:lvl3pPr>
            <a:lvl4pPr marL="1600200" indent="-228600" eaLnBrk="0" hangingPunct="0">
              <a:defRPr kumimoji="1" sz="2400">
                <a:solidFill>
                  <a:schemeClr val="tx1"/>
                </a:solidFill>
                <a:latin typeface="Times New Roman" charset="0"/>
                <a:ea typeface="新細明體" charset="0"/>
                <a:cs typeface="新細明體" charset="0"/>
              </a:defRPr>
            </a:lvl4pPr>
            <a:lvl5pPr marL="2057400" indent="-228600" eaLnBrk="0" hangingPunct="0">
              <a:defRPr kumimoji="1" sz="2400">
                <a:solidFill>
                  <a:schemeClr val="tx1"/>
                </a:solidFill>
                <a:latin typeface="Times New Roman" charset="0"/>
                <a:ea typeface="新細明體" charset="0"/>
                <a:cs typeface="新細明體" charset="0"/>
              </a:defRPr>
            </a:lvl5pPr>
            <a:lvl6pPr marL="2514600" indent="-228600" eaLnBrk="0" fontAlgn="base" hangingPunct="0">
              <a:spcBef>
                <a:spcPct val="0"/>
              </a:spcBef>
              <a:spcAft>
                <a:spcPct val="0"/>
              </a:spcAft>
              <a:defRPr kumimoji="1" sz="2400">
                <a:solidFill>
                  <a:schemeClr val="tx1"/>
                </a:solidFill>
                <a:latin typeface="Times New Roman" charset="0"/>
                <a:ea typeface="新細明體" charset="0"/>
                <a:cs typeface="新細明體" charset="0"/>
              </a:defRPr>
            </a:lvl6pPr>
            <a:lvl7pPr marL="2971800" indent="-228600" eaLnBrk="0" fontAlgn="base" hangingPunct="0">
              <a:spcBef>
                <a:spcPct val="0"/>
              </a:spcBef>
              <a:spcAft>
                <a:spcPct val="0"/>
              </a:spcAft>
              <a:defRPr kumimoji="1" sz="2400">
                <a:solidFill>
                  <a:schemeClr val="tx1"/>
                </a:solidFill>
                <a:latin typeface="Times New Roman" charset="0"/>
                <a:ea typeface="新細明體" charset="0"/>
                <a:cs typeface="新細明體" charset="0"/>
              </a:defRPr>
            </a:lvl7pPr>
            <a:lvl8pPr marL="3429000" indent="-228600" eaLnBrk="0" fontAlgn="base" hangingPunct="0">
              <a:spcBef>
                <a:spcPct val="0"/>
              </a:spcBef>
              <a:spcAft>
                <a:spcPct val="0"/>
              </a:spcAft>
              <a:defRPr kumimoji="1" sz="2400">
                <a:solidFill>
                  <a:schemeClr val="tx1"/>
                </a:solidFill>
                <a:latin typeface="Times New Roman" charset="0"/>
                <a:ea typeface="新細明體" charset="0"/>
                <a:cs typeface="新細明體" charset="0"/>
              </a:defRPr>
            </a:lvl8pPr>
            <a:lvl9pPr marL="3886200" indent="-228600" eaLnBrk="0" fontAlgn="base" hangingPunct="0">
              <a:spcBef>
                <a:spcPct val="0"/>
              </a:spcBef>
              <a:spcAft>
                <a:spcPct val="0"/>
              </a:spcAft>
              <a:defRPr kumimoji="1" sz="2400">
                <a:solidFill>
                  <a:schemeClr val="tx1"/>
                </a:solidFill>
                <a:latin typeface="Times New Roman" charset="0"/>
                <a:ea typeface="新細明體" charset="0"/>
                <a:cs typeface="新細明體" charset="0"/>
              </a:defRPr>
            </a:lvl9pPr>
          </a:lstStyle>
          <a:p>
            <a:pPr eaLnBrk="1" hangingPunct="1"/>
            <a:fld id="{7CE082B2-89ED-0546-A8A1-954C5907E1D4}" type="slidenum">
              <a:rPr kumimoji="0" lang="en-US" altLang="zh-TW" sz="1200">
                <a:latin typeface="Verdana" charset="0"/>
              </a:rPr>
              <a:pPr eaLnBrk="1" hangingPunct="1"/>
              <a:t>35</a:t>
            </a:fld>
            <a:endParaRPr kumimoji="0" lang="en-US" altLang="zh-TW" sz="1200">
              <a:latin typeface="Verdana" charset="0"/>
            </a:endParaRPr>
          </a:p>
        </p:txBody>
      </p:sp>
      <p:sp>
        <p:nvSpPr>
          <p:cNvPr id="5" name="內容版面配置區 2"/>
          <p:cNvSpPr txBox="1">
            <a:spLocks/>
          </p:cNvSpPr>
          <p:nvPr/>
        </p:nvSpPr>
        <p:spPr bwMode="auto">
          <a:xfrm>
            <a:off x="4211638" y="1557338"/>
            <a:ext cx="3816350" cy="3281362"/>
          </a:xfrm>
          <a:prstGeom prst="rect">
            <a:avLst/>
          </a:prstGeom>
          <a:noFill/>
          <a:ln w="9525">
            <a:noFill/>
            <a:miter lim="800000"/>
            <a:headEnd/>
            <a:tailEnd/>
          </a:ln>
        </p:spPr>
        <p:txBody>
          <a:bodyPr/>
          <a:lstStyle>
            <a:lvl1pPr marL="342900" indent="-342900" eaLnBrk="0" hangingPunct="0">
              <a:defRPr kumimoji="1" sz="2400">
                <a:solidFill>
                  <a:schemeClr val="tx1"/>
                </a:solidFill>
                <a:latin typeface="Times New Roman" charset="0"/>
                <a:ea typeface="新細明體" charset="0"/>
                <a:cs typeface="新細明體" charset="0"/>
              </a:defRPr>
            </a:lvl1pPr>
            <a:lvl2pPr marL="742950" indent="-285750" eaLnBrk="0" hangingPunct="0">
              <a:defRPr kumimoji="1" sz="2400">
                <a:solidFill>
                  <a:schemeClr val="tx1"/>
                </a:solidFill>
                <a:latin typeface="Times New Roman" charset="0"/>
                <a:ea typeface="新細明體" charset="0"/>
                <a:cs typeface="新細明體" charset="0"/>
              </a:defRPr>
            </a:lvl2pPr>
            <a:lvl3pPr marL="1143000" indent="-228600" eaLnBrk="0" hangingPunct="0">
              <a:defRPr kumimoji="1" sz="2400">
                <a:solidFill>
                  <a:schemeClr val="tx1"/>
                </a:solidFill>
                <a:latin typeface="Times New Roman" charset="0"/>
                <a:ea typeface="新細明體" charset="0"/>
                <a:cs typeface="新細明體" charset="0"/>
              </a:defRPr>
            </a:lvl3pPr>
            <a:lvl4pPr marL="1600200" indent="-228600" eaLnBrk="0" hangingPunct="0">
              <a:defRPr kumimoji="1" sz="2400">
                <a:solidFill>
                  <a:schemeClr val="tx1"/>
                </a:solidFill>
                <a:latin typeface="Times New Roman" charset="0"/>
                <a:ea typeface="新細明體" charset="0"/>
                <a:cs typeface="新細明體" charset="0"/>
              </a:defRPr>
            </a:lvl4pPr>
            <a:lvl5pPr marL="2057400" indent="-228600" eaLnBrk="0" hangingPunct="0">
              <a:defRPr kumimoji="1" sz="2400">
                <a:solidFill>
                  <a:schemeClr val="tx1"/>
                </a:solidFill>
                <a:latin typeface="Times New Roman" charset="0"/>
                <a:ea typeface="新細明體" charset="0"/>
                <a:cs typeface="新細明體" charset="0"/>
              </a:defRPr>
            </a:lvl5pPr>
            <a:lvl6pPr marL="2514600" indent="-228600" eaLnBrk="0" fontAlgn="base" hangingPunct="0">
              <a:spcBef>
                <a:spcPct val="0"/>
              </a:spcBef>
              <a:spcAft>
                <a:spcPct val="0"/>
              </a:spcAft>
              <a:defRPr kumimoji="1" sz="2400">
                <a:solidFill>
                  <a:schemeClr val="tx1"/>
                </a:solidFill>
                <a:latin typeface="Times New Roman" charset="0"/>
                <a:ea typeface="新細明體" charset="0"/>
                <a:cs typeface="新細明體" charset="0"/>
              </a:defRPr>
            </a:lvl6pPr>
            <a:lvl7pPr marL="2971800" indent="-228600" eaLnBrk="0" fontAlgn="base" hangingPunct="0">
              <a:spcBef>
                <a:spcPct val="0"/>
              </a:spcBef>
              <a:spcAft>
                <a:spcPct val="0"/>
              </a:spcAft>
              <a:defRPr kumimoji="1" sz="2400">
                <a:solidFill>
                  <a:schemeClr val="tx1"/>
                </a:solidFill>
                <a:latin typeface="Times New Roman" charset="0"/>
                <a:ea typeface="新細明體" charset="0"/>
                <a:cs typeface="新細明體" charset="0"/>
              </a:defRPr>
            </a:lvl7pPr>
            <a:lvl8pPr marL="3429000" indent="-228600" eaLnBrk="0" fontAlgn="base" hangingPunct="0">
              <a:spcBef>
                <a:spcPct val="0"/>
              </a:spcBef>
              <a:spcAft>
                <a:spcPct val="0"/>
              </a:spcAft>
              <a:defRPr kumimoji="1" sz="2400">
                <a:solidFill>
                  <a:schemeClr val="tx1"/>
                </a:solidFill>
                <a:latin typeface="Times New Roman" charset="0"/>
                <a:ea typeface="新細明體" charset="0"/>
                <a:cs typeface="新細明體" charset="0"/>
              </a:defRPr>
            </a:lvl8pPr>
            <a:lvl9pPr marL="3886200" indent="-228600" eaLnBrk="0" fontAlgn="base" hangingPunct="0">
              <a:spcBef>
                <a:spcPct val="0"/>
              </a:spcBef>
              <a:spcAft>
                <a:spcPct val="0"/>
              </a:spcAft>
              <a:defRPr kumimoji="1" sz="2400">
                <a:solidFill>
                  <a:schemeClr val="tx1"/>
                </a:solidFill>
                <a:latin typeface="Times New Roman" charset="0"/>
                <a:ea typeface="新細明體" charset="0"/>
                <a:cs typeface="新細明體" charset="0"/>
              </a:defRPr>
            </a:lvl9pPr>
          </a:lstStyle>
          <a:p>
            <a:pPr>
              <a:spcBef>
                <a:spcPct val="20000"/>
              </a:spcBef>
              <a:buClr>
                <a:schemeClr val="tx2"/>
              </a:buClr>
              <a:buSzPct val="70000"/>
              <a:buFont typeface="Wingdings" charset="0"/>
              <a:buChar char="¡"/>
            </a:pPr>
            <a:r>
              <a:rPr lang="zh-TW" altLang="en-US" sz="2900">
                <a:latin typeface="Verdana" charset="0"/>
              </a:rPr>
              <a:t>空庭晚日紙絲柳，</a:t>
            </a:r>
            <a:endParaRPr lang="en-US" altLang="zh-TW" sz="2900">
              <a:latin typeface="Verdana" charset="0"/>
            </a:endParaRPr>
          </a:p>
          <a:p>
            <a:pPr>
              <a:spcBef>
                <a:spcPct val="20000"/>
              </a:spcBef>
              <a:buClr>
                <a:schemeClr val="tx2"/>
              </a:buClr>
              <a:buSzPct val="70000"/>
              <a:buFont typeface="Wingdings" charset="0"/>
              <a:buChar char="¡"/>
            </a:pPr>
            <a:r>
              <a:rPr lang="zh-TW" altLang="en-US" sz="2900">
                <a:latin typeface="Verdana" charset="0"/>
              </a:rPr>
              <a:t>小字書情寄遠人。</a:t>
            </a:r>
            <a:endParaRPr lang="en-US" altLang="zh-TW" sz="2900">
              <a:latin typeface="Verdana" charset="0"/>
            </a:endParaRPr>
          </a:p>
          <a:p>
            <a:pPr>
              <a:spcBef>
                <a:spcPct val="20000"/>
              </a:spcBef>
              <a:buClr>
                <a:schemeClr val="tx2"/>
              </a:buClr>
              <a:buSzPct val="70000"/>
              <a:buFont typeface="Wingdings" charset="0"/>
              <a:buChar char="¡"/>
            </a:pPr>
            <a:r>
              <a:rPr lang="zh-TW" altLang="en-US" sz="2900">
                <a:latin typeface="Verdana" charset="0"/>
              </a:rPr>
              <a:t>桐井露殘揮淚粉，</a:t>
            </a:r>
            <a:endParaRPr lang="en-US" altLang="zh-TW" sz="2900">
              <a:latin typeface="Verdana" charset="0"/>
            </a:endParaRPr>
          </a:p>
          <a:p>
            <a:pPr>
              <a:spcBef>
                <a:spcPct val="20000"/>
              </a:spcBef>
              <a:buClr>
                <a:schemeClr val="tx2"/>
              </a:buClr>
              <a:buSzPct val="70000"/>
              <a:buFont typeface="Wingdings" charset="0"/>
              <a:buChar char="¡"/>
            </a:pPr>
            <a:r>
              <a:rPr lang="zh-TW" altLang="en-US" sz="2900">
                <a:latin typeface="Verdana" charset="0"/>
              </a:rPr>
              <a:t>綿文回織滿機春。</a:t>
            </a:r>
          </a:p>
          <a:p>
            <a:pPr>
              <a:spcBef>
                <a:spcPct val="20000"/>
              </a:spcBef>
              <a:buClr>
                <a:schemeClr val="tx2"/>
              </a:buClr>
              <a:buSzPct val="70000"/>
              <a:buFont typeface="Wingdings" charset="0"/>
              <a:buChar char="¡"/>
            </a:pPr>
            <a:endParaRPr lang="zh-TW" altLang="en-US" sz="2900">
              <a:latin typeface="Verdana" charset="0"/>
            </a:endParaRPr>
          </a:p>
          <a:p>
            <a:pPr>
              <a:spcBef>
                <a:spcPct val="20000"/>
              </a:spcBef>
              <a:buClr>
                <a:schemeClr val="tx2"/>
              </a:buClr>
              <a:buSzPct val="70000"/>
            </a:pPr>
            <a:r>
              <a:rPr lang="en-US" altLang="zh-TW" sz="2900">
                <a:latin typeface="Verdana" charset="0"/>
              </a:rPr>
              <a:t>       (</a:t>
            </a:r>
            <a:r>
              <a:rPr lang="zh-TW" altLang="en-US" sz="3200"/>
              <a:t>倒讀</a:t>
            </a:r>
            <a:r>
              <a:rPr lang="en-US" altLang="zh-TW" sz="2900">
                <a:latin typeface="Verdana" charset="0"/>
              </a:rPr>
              <a:t>)</a:t>
            </a:r>
            <a:endParaRPr lang="zh-TW" altLang="en-US" sz="2900">
              <a:latin typeface="Verdana" charset="0"/>
            </a:endParaRPr>
          </a:p>
        </p:txBody>
      </p:sp>
    </p:spTree>
    <p:extLst>
      <p:ext uri="{BB962C8B-B14F-4D97-AF65-F5344CB8AC3E}">
        <p14:creationId xmlns:p14="http://schemas.microsoft.com/office/powerpoint/2010/main" val="3194411900"/>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標題 1"/>
          <p:cNvSpPr>
            <a:spLocks noGrp="1"/>
          </p:cNvSpPr>
          <p:nvPr>
            <p:ph type="title"/>
          </p:nvPr>
        </p:nvSpPr>
        <p:spPr/>
        <p:txBody>
          <a:bodyPr/>
          <a:lstStyle/>
          <a:p>
            <a:pPr eaLnBrk="1" hangingPunct="1"/>
            <a:r>
              <a:rPr lang="zh-TW" altLang="en-US">
                <a:latin typeface="Arial" charset="0"/>
                <a:ea typeface="新細明體" charset="0"/>
              </a:rPr>
              <a:t>蘇軾，女子想念情人</a:t>
            </a:r>
          </a:p>
        </p:txBody>
      </p:sp>
      <p:sp>
        <p:nvSpPr>
          <p:cNvPr id="8195" name="內容版面配置區 2"/>
          <p:cNvSpPr>
            <a:spLocks noGrp="1"/>
          </p:cNvSpPr>
          <p:nvPr>
            <p:ph idx="1"/>
          </p:nvPr>
        </p:nvSpPr>
        <p:spPr/>
        <p:txBody>
          <a:bodyPr/>
          <a:lstStyle/>
          <a:p>
            <a:r>
              <a:rPr lang="zh-TW" altLang="en-US">
                <a:latin typeface="Verdana" charset="0"/>
                <a:ea typeface="新細明體" charset="0"/>
              </a:rPr>
              <a:t>這首詩是北宋大文豪 蘇東坡寫的抒情詩</a:t>
            </a:r>
            <a:endParaRPr lang="en-US" altLang="zh-TW">
              <a:latin typeface="Verdana" charset="0"/>
              <a:ea typeface="新細明體" charset="0"/>
            </a:endParaRPr>
          </a:p>
          <a:p>
            <a:pPr>
              <a:buFont typeface="Wingdings" charset="0"/>
              <a:buNone/>
            </a:pPr>
            <a:r>
              <a:rPr lang="zh-TW" altLang="en-US">
                <a:latin typeface="Verdana" charset="0"/>
                <a:ea typeface="新細明體" charset="0"/>
              </a:rPr>
              <a:t>   描述一位女子想念情人的意境</a:t>
            </a:r>
            <a:r>
              <a:rPr lang="en-US" altLang="zh-TW">
                <a:latin typeface="Verdana" charset="0"/>
                <a:ea typeface="新細明體" charset="0"/>
              </a:rPr>
              <a:t>,</a:t>
            </a:r>
            <a:r>
              <a:rPr lang="zh-TW" altLang="en-US">
                <a:latin typeface="Verdana" charset="0"/>
                <a:ea typeface="新細明體" charset="0"/>
              </a:rPr>
              <a:t>不管順讀</a:t>
            </a:r>
            <a:endParaRPr lang="en-US" altLang="zh-TW">
              <a:latin typeface="Verdana" charset="0"/>
              <a:ea typeface="新細明體" charset="0"/>
            </a:endParaRPr>
          </a:p>
          <a:p>
            <a:pPr>
              <a:buFont typeface="Wingdings" charset="0"/>
              <a:buNone/>
            </a:pPr>
            <a:r>
              <a:rPr lang="zh-TW" altLang="en-US">
                <a:latin typeface="Verdana" charset="0"/>
                <a:ea typeface="新細明體" charset="0"/>
              </a:rPr>
              <a:t>   或是倒讀</a:t>
            </a:r>
            <a:r>
              <a:rPr lang="en-US" altLang="zh-TW">
                <a:latin typeface="Verdana" charset="0"/>
                <a:ea typeface="新細明體" charset="0"/>
              </a:rPr>
              <a:t>,</a:t>
            </a:r>
            <a:r>
              <a:rPr lang="zh-TW" altLang="en-US">
                <a:latin typeface="Verdana" charset="0"/>
                <a:ea typeface="新細明體" charset="0"/>
              </a:rPr>
              <a:t>都可以強烈感受到詩中女子的</a:t>
            </a:r>
            <a:endParaRPr lang="en-US" altLang="zh-TW">
              <a:latin typeface="Verdana" charset="0"/>
              <a:ea typeface="新細明體" charset="0"/>
            </a:endParaRPr>
          </a:p>
          <a:p>
            <a:pPr>
              <a:buFont typeface="Wingdings" charset="0"/>
              <a:buNone/>
            </a:pPr>
            <a:r>
              <a:rPr lang="zh-TW" altLang="en-US">
                <a:latin typeface="Verdana" charset="0"/>
                <a:ea typeface="新細明體" charset="0"/>
              </a:rPr>
              <a:t>   惆悵</a:t>
            </a:r>
            <a:r>
              <a:rPr lang="en-US" altLang="zh-TW">
                <a:latin typeface="Verdana" charset="0"/>
                <a:ea typeface="新細明體" charset="0"/>
              </a:rPr>
              <a:t>,</a:t>
            </a:r>
            <a:r>
              <a:rPr lang="zh-TW" altLang="en-US">
                <a:latin typeface="Verdana" charset="0"/>
                <a:ea typeface="新細明體" charset="0"/>
              </a:rPr>
              <a:t>所以印象很深刻。</a:t>
            </a:r>
          </a:p>
          <a:p>
            <a:endParaRPr lang="zh-TW" altLang="en-US">
              <a:latin typeface="Verdana" charset="0"/>
              <a:ea typeface="新細明體" charset="0"/>
            </a:endParaRPr>
          </a:p>
          <a:p>
            <a:endParaRPr lang="zh-TW" altLang="en-US">
              <a:latin typeface="Verdana" charset="0"/>
              <a:ea typeface="新細明體" charset="0"/>
            </a:endParaRPr>
          </a:p>
        </p:txBody>
      </p:sp>
      <p:sp>
        <p:nvSpPr>
          <p:cNvPr id="4" name="投影片編號版面配置區 3"/>
          <p:cNvSpPr>
            <a:spLocks noGrp="1"/>
          </p:cNvSpPr>
          <p:nvPr>
            <p:ph type="sldNum" sz="quarter" idx="12"/>
          </p:nvPr>
        </p:nvSpPr>
        <p:spPr/>
        <p:txBody>
          <a:bodyPr/>
          <a:lstStyle>
            <a:lvl1pPr eaLnBrk="0" hangingPunct="0">
              <a:defRPr kumimoji="1" sz="2400">
                <a:solidFill>
                  <a:schemeClr val="tx1"/>
                </a:solidFill>
                <a:latin typeface="Times New Roman" charset="0"/>
                <a:ea typeface="新細明體" charset="0"/>
                <a:cs typeface="新細明體" charset="0"/>
              </a:defRPr>
            </a:lvl1pPr>
            <a:lvl2pPr marL="742950" indent="-285750" eaLnBrk="0" hangingPunct="0">
              <a:defRPr kumimoji="1" sz="2400">
                <a:solidFill>
                  <a:schemeClr val="tx1"/>
                </a:solidFill>
                <a:latin typeface="Times New Roman" charset="0"/>
                <a:ea typeface="新細明體" charset="0"/>
                <a:cs typeface="新細明體" charset="0"/>
              </a:defRPr>
            </a:lvl2pPr>
            <a:lvl3pPr marL="1143000" indent="-228600" eaLnBrk="0" hangingPunct="0">
              <a:defRPr kumimoji="1" sz="2400">
                <a:solidFill>
                  <a:schemeClr val="tx1"/>
                </a:solidFill>
                <a:latin typeface="Times New Roman" charset="0"/>
                <a:ea typeface="新細明體" charset="0"/>
                <a:cs typeface="新細明體" charset="0"/>
              </a:defRPr>
            </a:lvl3pPr>
            <a:lvl4pPr marL="1600200" indent="-228600" eaLnBrk="0" hangingPunct="0">
              <a:defRPr kumimoji="1" sz="2400">
                <a:solidFill>
                  <a:schemeClr val="tx1"/>
                </a:solidFill>
                <a:latin typeface="Times New Roman" charset="0"/>
                <a:ea typeface="新細明體" charset="0"/>
                <a:cs typeface="新細明體" charset="0"/>
              </a:defRPr>
            </a:lvl4pPr>
            <a:lvl5pPr marL="2057400" indent="-228600" eaLnBrk="0" hangingPunct="0">
              <a:defRPr kumimoji="1" sz="2400">
                <a:solidFill>
                  <a:schemeClr val="tx1"/>
                </a:solidFill>
                <a:latin typeface="Times New Roman" charset="0"/>
                <a:ea typeface="新細明體" charset="0"/>
                <a:cs typeface="新細明體" charset="0"/>
              </a:defRPr>
            </a:lvl5pPr>
            <a:lvl6pPr marL="2514600" indent="-228600" eaLnBrk="0" fontAlgn="base" hangingPunct="0">
              <a:spcBef>
                <a:spcPct val="0"/>
              </a:spcBef>
              <a:spcAft>
                <a:spcPct val="0"/>
              </a:spcAft>
              <a:defRPr kumimoji="1" sz="2400">
                <a:solidFill>
                  <a:schemeClr val="tx1"/>
                </a:solidFill>
                <a:latin typeface="Times New Roman" charset="0"/>
                <a:ea typeface="新細明體" charset="0"/>
                <a:cs typeface="新細明體" charset="0"/>
              </a:defRPr>
            </a:lvl6pPr>
            <a:lvl7pPr marL="2971800" indent="-228600" eaLnBrk="0" fontAlgn="base" hangingPunct="0">
              <a:spcBef>
                <a:spcPct val="0"/>
              </a:spcBef>
              <a:spcAft>
                <a:spcPct val="0"/>
              </a:spcAft>
              <a:defRPr kumimoji="1" sz="2400">
                <a:solidFill>
                  <a:schemeClr val="tx1"/>
                </a:solidFill>
                <a:latin typeface="Times New Roman" charset="0"/>
                <a:ea typeface="新細明體" charset="0"/>
                <a:cs typeface="新細明體" charset="0"/>
              </a:defRPr>
            </a:lvl7pPr>
            <a:lvl8pPr marL="3429000" indent="-228600" eaLnBrk="0" fontAlgn="base" hangingPunct="0">
              <a:spcBef>
                <a:spcPct val="0"/>
              </a:spcBef>
              <a:spcAft>
                <a:spcPct val="0"/>
              </a:spcAft>
              <a:defRPr kumimoji="1" sz="2400">
                <a:solidFill>
                  <a:schemeClr val="tx1"/>
                </a:solidFill>
                <a:latin typeface="Times New Roman" charset="0"/>
                <a:ea typeface="新細明體" charset="0"/>
                <a:cs typeface="新細明體" charset="0"/>
              </a:defRPr>
            </a:lvl8pPr>
            <a:lvl9pPr marL="3886200" indent="-228600" eaLnBrk="0" fontAlgn="base" hangingPunct="0">
              <a:spcBef>
                <a:spcPct val="0"/>
              </a:spcBef>
              <a:spcAft>
                <a:spcPct val="0"/>
              </a:spcAft>
              <a:defRPr kumimoji="1" sz="2400">
                <a:solidFill>
                  <a:schemeClr val="tx1"/>
                </a:solidFill>
                <a:latin typeface="Times New Roman" charset="0"/>
                <a:ea typeface="新細明體" charset="0"/>
                <a:cs typeface="新細明體" charset="0"/>
              </a:defRPr>
            </a:lvl9pPr>
          </a:lstStyle>
          <a:p>
            <a:pPr eaLnBrk="1" hangingPunct="1"/>
            <a:fld id="{D7DAF79B-3830-A347-9989-6B7C13CCD707}" type="slidenum">
              <a:rPr kumimoji="0" lang="en-US" altLang="zh-TW" sz="1200">
                <a:latin typeface="Verdana" charset="0"/>
              </a:rPr>
              <a:pPr eaLnBrk="1" hangingPunct="1"/>
              <a:t>36</a:t>
            </a:fld>
            <a:endParaRPr kumimoji="0" lang="en-US" altLang="zh-TW" sz="1200">
              <a:latin typeface="Verdana" charset="0"/>
            </a:endParaRPr>
          </a:p>
        </p:txBody>
      </p:sp>
    </p:spTree>
    <p:extLst>
      <p:ext uri="{BB962C8B-B14F-4D97-AF65-F5344CB8AC3E}">
        <p14:creationId xmlns:p14="http://schemas.microsoft.com/office/powerpoint/2010/main" val="3729195315"/>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標題 1"/>
          <p:cNvSpPr>
            <a:spLocks noGrp="1"/>
          </p:cNvSpPr>
          <p:nvPr>
            <p:ph type="title"/>
          </p:nvPr>
        </p:nvSpPr>
        <p:spPr/>
        <p:txBody>
          <a:bodyPr/>
          <a:lstStyle/>
          <a:p>
            <a:r>
              <a:rPr lang="zh-TW" altLang="en-US">
                <a:latin typeface="Arial" charset="0"/>
                <a:ea typeface="新細明體" charset="0"/>
              </a:rPr>
              <a:t>圓周率</a:t>
            </a:r>
          </a:p>
        </p:txBody>
      </p:sp>
      <p:sp>
        <p:nvSpPr>
          <p:cNvPr id="4" name="投影片編號版面配置區 3"/>
          <p:cNvSpPr>
            <a:spLocks noGrp="1"/>
          </p:cNvSpPr>
          <p:nvPr>
            <p:ph type="sldNum" sz="quarter" idx="12"/>
          </p:nvPr>
        </p:nvSpPr>
        <p:spPr/>
        <p:txBody>
          <a:bodyPr/>
          <a:lstStyle>
            <a:lvl1pPr eaLnBrk="0" hangingPunct="0">
              <a:defRPr kumimoji="1" sz="2400">
                <a:solidFill>
                  <a:schemeClr val="tx1"/>
                </a:solidFill>
                <a:latin typeface="Times New Roman" charset="0"/>
                <a:ea typeface="新細明體" charset="0"/>
                <a:cs typeface="新細明體" charset="0"/>
              </a:defRPr>
            </a:lvl1pPr>
            <a:lvl2pPr marL="742950" indent="-285750" eaLnBrk="0" hangingPunct="0">
              <a:defRPr kumimoji="1" sz="2400">
                <a:solidFill>
                  <a:schemeClr val="tx1"/>
                </a:solidFill>
                <a:latin typeface="Times New Roman" charset="0"/>
                <a:ea typeface="新細明體" charset="0"/>
                <a:cs typeface="新細明體" charset="0"/>
              </a:defRPr>
            </a:lvl2pPr>
            <a:lvl3pPr marL="1143000" indent="-228600" eaLnBrk="0" hangingPunct="0">
              <a:defRPr kumimoji="1" sz="2400">
                <a:solidFill>
                  <a:schemeClr val="tx1"/>
                </a:solidFill>
                <a:latin typeface="Times New Roman" charset="0"/>
                <a:ea typeface="新細明體" charset="0"/>
                <a:cs typeface="新細明體" charset="0"/>
              </a:defRPr>
            </a:lvl3pPr>
            <a:lvl4pPr marL="1600200" indent="-228600" eaLnBrk="0" hangingPunct="0">
              <a:defRPr kumimoji="1" sz="2400">
                <a:solidFill>
                  <a:schemeClr val="tx1"/>
                </a:solidFill>
                <a:latin typeface="Times New Roman" charset="0"/>
                <a:ea typeface="新細明體" charset="0"/>
                <a:cs typeface="新細明體" charset="0"/>
              </a:defRPr>
            </a:lvl4pPr>
            <a:lvl5pPr marL="2057400" indent="-228600" eaLnBrk="0" hangingPunct="0">
              <a:defRPr kumimoji="1" sz="2400">
                <a:solidFill>
                  <a:schemeClr val="tx1"/>
                </a:solidFill>
                <a:latin typeface="Times New Roman" charset="0"/>
                <a:ea typeface="新細明體" charset="0"/>
                <a:cs typeface="新細明體" charset="0"/>
              </a:defRPr>
            </a:lvl5pPr>
            <a:lvl6pPr marL="2514600" indent="-228600" eaLnBrk="0" fontAlgn="base" hangingPunct="0">
              <a:spcBef>
                <a:spcPct val="0"/>
              </a:spcBef>
              <a:spcAft>
                <a:spcPct val="0"/>
              </a:spcAft>
              <a:defRPr kumimoji="1" sz="2400">
                <a:solidFill>
                  <a:schemeClr val="tx1"/>
                </a:solidFill>
                <a:latin typeface="Times New Roman" charset="0"/>
                <a:ea typeface="新細明體" charset="0"/>
                <a:cs typeface="新細明體" charset="0"/>
              </a:defRPr>
            </a:lvl6pPr>
            <a:lvl7pPr marL="2971800" indent="-228600" eaLnBrk="0" fontAlgn="base" hangingPunct="0">
              <a:spcBef>
                <a:spcPct val="0"/>
              </a:spcBef>
              <a:spcAft>
                <a:spcPct val="0"/>
              </a:spcAft>
              <a:defRPr kumimoji="1" sz="2400">
                <a:solidFill>
                  <a:schemeClr val="tx1"/>
                </a:solidFill>
                <a:latin typeface="Times New Roman" charset="0"/>
                <a:ea typeface="新細明體" charset="0"/>
                <a:cs typeface="新細明體" charset="0"/>
              </a:defRPr>
            </a:lvl7pPr>
            <a:lvl8pPr marL="3429000" indent="-228600" eaLnBrk="0" fontAlgn="base" hangingPunct="0">
              <a:spcBef>
                <a:spcPct val="0"/>
              </a:spcBef>
              <a:spcAft>
                <a:spcPct val="0"/>
              </a:spcAft>
              <a:defRPr kumimoji="1" sz="2400">
                <a:solidFill>
                  <a:schemeClr val="tx1"/>
                </a:solidFill>
                <a:latin typeface="Times New Roman" charset="0"/>
                <a:ea typeface="新細明體" charset="0"/>
                <a:cs typeface="新細明體" charset="0"/>
              </a:defRPr>
            </a:lvl8pPr>
            <a:lvl9pPr marL="3886200" indent="-228600" eaLnBrk="0" fontAlgn="base" hangingPunct="0">
              <a:spcBef>
                <a:spcPct val="0"/>
              </a:spcBef>
              <a:spcAft>
                <a:spcPct val="0"/>
              </a:spcAft>
              <a:defRPr kumimoji="1" sz="2400">
                <a:solidFill>
                  <a:schemeClr val="tx1"/>
                </a:solidFill>
                <a:latin typeface="Times New Roman" charset="0"/>
                <a:ea typeface="新細明體" charset="0"/>
                <a:cs typeface="新細明體" charset="0"/>
              </a:defRPr>
            </a:lvl9pPr>
          </a:lstStyle>
          <a:p>
            <a:pPr eaLnBrk="1" hangingPunct="1"/>
            <a:fld id="{8F88DCA3-2A9D-2E4B-9D5A-91BD2CA43C4D}" type="slidenum">
              <a:rPr kumimoji="0" lang="en-US" altLang="zh-TW" sz="1200">
                <a:latin typeface="Verdana" charset="0"/>
              </a:rPr>
              <a:pPr eaLnBrk="1" hangingPunct="1"/>
              <a:t>37</a:t>
            </a:fld>
            <a:endParaRPr kumimoji="0" lang="en-US" altLang="zh-TW" sz="1200">
              <a:latin typeface="Verdana" charset="0"/>
            </a:endParaRPr>
          </a:p>
        </p:txBody>
      </p:sp>
      <p:sp>
        <p:nvSpPr>
          <p:cNvPr id="9220" name="內容版面配置區 5"/>
          <p:cNvSpPr>
            <a:spLocks noGrp="1"/>
          </p:cNvSpPr>
          <p:nvPr>
            <p:ph idx="1"/>
          </p:nvPr>
        </p:nvSpPr>
        <p:spPr/>
        <p:txBody>
          <a:bodyPr/>
          <a:lstStyle/>
          <a:p>
            <a:endParaRPr lang="en-US" altLang="zh-TW">
              <a:latin typeface="Verdana" charset="0"/>
              <a:ea typeface="新細明體" charset="0"/>
            </a:endParaRPr>
          </a:p>
          <a:p>
            <a:r>
              <a:rPr lang="en-US" altLang="zh-TW">
                <a:latin typeface="Verdana" charset="0"/>
                <a:ea typeface="新細明體" charset="0"/>
              </a:rPr>
              <a:t>3.1415926535 89</a:t>
            </a:r>
            <a:r>
              <a:rPr lang="en-US" altLang="zh-TW">
                <a:solidFill>
                  <a:srgbClr val="FF0000"/>
                </a:solidFill>
                <a:latin typeface="Verdana" charset="0"/>
                <a:ea typeface="新細明體" charset="0"/>
              </a:rPr>
              <a:t>793238</a:t>
            </a:r>
            <a:r>
              <a:rPr lang="en-US" altLang="zh-TW">
                <a:solidFill>
                  <a:schemeClr val="accent1"/>
                </a:solidFill>
                <a:latin typeface="Verdana" charset="0"/>
                <a:ea typeface="新細明體" charset="0"/>
              </a:rPr>
              <a:t>46</a:t>
            </a:r>
            <a:r>
              <a:rPr lang="en-US" altLang="zh-TW">
                <a:latin typeface="Verdana" charset="0"/>
                <a:ea typeface="新細明體" charset="0"/>
              </a:rPr>
              <a:t> </a:t>
            </a:r>
          </a:p>
          <a:p>
            <a:r>
              <a:rPr lang="en-US" altLang="zh-TW">
                <a:latin typeface="Verdana" charset="0"/>
                <a:ea typeface="新細明體" charset="0"/>
              </a:rPr>
              <a:t>   </a:t>
            </a:r>
            <a:r>
              <a:rPr lang="en-US" altLang="zh-TW">
                <a:solidFill>
                  <a:schemeClr val="accent1"/>
                </a:solidFill>
                <a:latin typeface="Verdana" charset="0"/>
                <a:ea typeface="新細明體" charset="0"/>
              </a:rPr>
              <a:t>2643</a:t>
            </a:r>
            <a:r>
              <a:rPr lang="en-US" altLang="zh-TW">
                <a:solidFill>
                  <a:srgbClr val="FF0000"/>
                </a:solidFill>
                <a:latin typeface="Verdana" charset="0"/>
                <a:ea typeface="新細明體" charset="0"/>
              </a:rPr>
              <a:t>383279</a:t>
            </a:r>
            <a:r>
              <a:rPr lang="en-US" altLang="zh-TW">
                <a:latin typeface="Verdana" charset="0"/>
                <a:ea typeface="新細明體" charset="0"/>
              </a:rPr>
              <a:t> 5028841971</a:t>
            </a:r>
          </a:p>
          <a:p>
            <a:endParaRPr lang="en-US" altLang="zh-TW">
              <a:latin typeface="Verdana" charset="0"/>
              <a:ea typeface="新細明體" charset="0"/>
            </a:endParaRPr>
          </a:p>
          <a:p>
            <a:r>
              <a:rPr lang="zh-TW" altLang="en-US">
                <a:latin typeface="Verdana" charset="0"/>
                <a:ea typeface="新細明體" charset="0"/>
              </a:rPr>
              <a:t>這是圓周率的數據</a:t>
            </a:r>
            <a:r>
              <a:rPr lang="en-US" altLang="zh-TW">
                <a:latin typeface="Verdana" charset="0"/>
                <a:ea typeface="新細明體" charset="0"/>
              </a:rPr>
              <a:t>,</a:t>
            </a:r>
            <a:r>
              <a:rPr lang="zh-TW" altLang="en-US">
                <a:latin typeface="Verdana" charset="0"/>
                <a:ea typeface="新細明體" charset="0"/>
              </a:rPr>
              <a:t>在中間的地方</a:t>
            </a:r>
            <a:r>
              <a:rPr lang="en-US" altLang="zh-TW">
                <a:latin typeface="Verdana" charset="0"/>
                <a:ea typeface="新細明體" charset="0"/>
              </a:rPr>
              <a:t>,</a:t>
            </a:r>
            <a:r>
              <a:rPr lang="zh-TW" altLang="en-US">
                <a:latin typeface="Verdana" charset="0"/>
                <a:ea typeface="新細明體" charset="0"/>
              </a:rPr>
              <a:t>突然發現有類似回文的</a:t>
            </a:r>
            <a:r>
              <a:rPr lang="en-US" altLang="zh-TW">
                <a:latin typeface="Verdana" charset="0"/>
                <a:ea typeface="新細明體" charset="0"/>
              </a:rPr>
              <a:t>pattern,</a:t>
            </a:r>
            <a:r>
              <a:rPr lang="zh-TW" altLang="en-US">
                <a:latin typeface="Verdana" charset="0"/>
                <a:ea typeface="新細明體" charset="0"/>
              </a:rPr>
              <a:t>因為是第一次發現</a:t>
            </a:r>
            <a:r>
              <a:rPr lang="en-US" altLang="zh-TW">
                <a:latin typeface="Verdana" charset="0"/>
                <a:ea typeface="新細明體" charset="0"/>
              </a:rPr>
              <a:t>,</a:t>
            </a:r>
            <a:r>
              <a:rPr lang="zh-TW" altLang="en-US">
                <a:latin typeface="Verdana" charset="0"/>
                <a:ea typeface="新細明體" charset="0"/>
              </a:rPr>
              <a:t>所以覺得很有趣。</a:t>
            </a:r>
            <a:endParaRPr lang="en-US" altLang="zh-TW">
              <a:latin typeface="Verdana" charset="0"/>
              <a:ea typeface="新細明體" charset="0"/>
            </a:endParaRPr>
          </a:p>
          <a:p>
            <a:endParaRPr lang="en-US" altLang="zh-TW">
              <a:latin typeface="Verdana" charset="0"/>
              <a:ea typeface="新細明體" charset="0"/>
            </a:endParaRPr>
          </a:p>
        </p:txBody>
      </p:sp>
    </p:spTree>
    <p:extLst>
      <p:ext uri="{BB962C8B-B14F-4D97-AF65-F5344CB8AC3E}">
        <p14:creationId xmlns:p14="http://schemas.microsoft.com/office/powerpoint/2010/main" val="927787490"/>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179512" y="5301208"/>
            <a:ext cx="5400600" cy="923330"/>
          </a:xfrm>
          <a:prstGeom prst="rect">
            <a:avLst/>
          </a:prstGeom>
          <a:noFill/>
        </p:spPr>
        <p:txBody>
          <a:bodyPr wrap="square" rtlCol="0">
            <a:spAutoFit/>
          </a:bodyPr>
          <a:lstStyle/>
          <a:p>
            <a:r>
              <a:rPr lang="en-US" altLang="zh-TW" dirty="0" smtClean="0"/>
              <a:t>Yi-Hung Huang (</a:t>
            </a:r>
            <a:r>
              <a:rPr lang="zh-TW" altLang="en-US" dirty="0" smtClean="0"/>
              <a:t>黃曳弘</a:t>
            </a:r>
            <a:r>
              <a:rPr lang="en-US" altLang="zh-TW" dirty="0" smtClean="0"/>
              <a:t>)</a:t>
            </a:r>
            <a:endParaRPr lang="zh-TW" altLang="en-US" dirty="0" smtClean="0"/>
          </a:p>
          <a:p>
            <a:r>
              <a:rPr lang="en-US" altLang="zh-TW" dirty="0" smtClean="0"/>
              <a:t>D98922025</a:t>
            </a:r>
          </a:p>
          <a:p>
            <a:r>
              <a:rPr lang="en-US" altLang="zh-TW" dirty="0" smtClean="0"/>
              <a:t>Source : Internet</a:t>
            </a:r>
            <a:endParaRPr lang="zh-TW" altLang="en-US" dirty="0"/>
          </a:p>
        </p:txBody>
      </p:sp>
      <p:pic>
        <p:nvPicPr>
          <p:cNvPr id="1027" name="Picture 3" descr="C:\Documents and Settings\IraHuang\桌面\P8190074.jpg"/>
          <p:cNvPicPr>
            <a:picLocks noChangeAspect="1" noChangeArrowheads="1"/>
          </p:cNvPicPr>
          <p:nvPr/>
        </p:nvPicPr>
        <p:blipFill>
          <a:blip r:embed="rId2" cstate="print"/>
          <a:srcRect/>
          <a:stretch>
            <a:fillRect/>
          </a:stretch>
        </p:blipFill>
        <p:spPr bwMode="auto">
          <a:xfrm>
            <a:off x="899592" y="764704"/>
            <a:ext cx="3958402" cy="3921408"/>
          </a:xfrm>
          <a:prstGeom prst="rect">
            <a:avLst/>
          </a:prstGeom>
          <a:noFill/>
        </p:spPr>
      </p:pic>
      <p:sp>
        <p:nvSpPr>
          <p:cNvPr id="7" name="文字方塊 6"/>
          <p:cNvSpPr txBox="1"/>
          <p:nvPr/>
        </p:nvSpPr>
        <p:spPr>
          <a:xfrm>
            <a:off x="755576" y="260648"/>
            <a:ext cx="4608512" cy="369332"/>
          </a:xfrm>
          <a:prstGeom prst="rect">
            <a:avLst/>
          </a:prstGeom>
          <a:noFill/>
        </p:spPr>
        <p:txBody>
          <a:bodyPr wrap="square" rtlCol="0">
            <a:spAutoFit/>
          </a:bodyPr>
          <a:lstStyle/>
          <a:p>
            <a:r>
              <a:rPr lang="en-US" altLang="zh-TW" b="1" u="sng"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hlinkClick r:id="rId3"/>
              </a:rPr>
              <a:t>Sator</a:t>
            </a:r>
            <a:r>
              <a:rPr lang="en-US" altLang="zh-TW" b="1" u="sng"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hlinkClick r:id="rId3"/>
              </a:rPr>
              <a:t> Square</a:t>
            </a:r>
            <a:r>
              <a:rPr lang="en-US" altLang="zh-TW" b="1" u="sng"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 a Latin palindrome</a:t>
            </a:r>
            <a:endParaRPr lang="zh-TW" altLang="en-US" b="1" u="sng"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8" name="文字方塊 7"/>
          <p:cNvSpPr txBox="1"/>
          <p:nvPr/>
        </p:nvSpPr>
        <p:spPr>
          <a:xfrm>
            <a:off x="5220072" y="692696"/>
            <a:ext cx="3528392" cy="1754326"/>
          </a:xfrm>
          <a:prstGeom prst="rect">
            <a:avLst/>
          </a:prstGeom>
          <a:noFill/>
        </p:spPr>
        <p:txBody>
          <a:bodyPr wrap="square" rtlCol="0">
            <a:spAutoFit/>
          </a:bodyPr>
          <a:lstStyle/>
          <a:p>
            <a:r>
              <a:rPr lang="en-US" altLang="zh-TW" dirty="0" smtClean="0"/>
              <a:t>1.</a:t>
            </a:r>
            <a:r>
              <a:rPr lang="zh-TW" altLang="en-US" dirty="0" smtClean="0"/>
              <a:t>垂直方向有一個 </a:t>
            </a:r>
            <a:r>
              <a:rPr lang="en-US" altLang="zh-TW" dirty="0" smtClean="0"/>
              <a:t>palindrome</a:t>
            </a:r>
          </a:p>
          <a:p>
            <a:r>
              <a:rPr lang="zh-TW" altLang="en-US" dirty="0" smtClean="0"/>
              <a:t>    平行方向有一個 </a:t>
            </a:r>
            <a:r>
              <a:rPr lang="en-US" altLang="zh-TW" dirty="0" smtClean="0"/>
              <a:t>palindrome</a:t>
            </a:r>
          </a:p>
          <a:p>
            <a:r>
              <a:rPr lang="zh-TW" altLang="en-US" dirty="0" smtClean="0"/>
              <a:t>斜對角的方向有兩個</a:t>
            </a:r>
            <a:r>
              <a:rPr lang="en-US" altLang="zh-TW" dirty="0" smtClean="0"/>
              <a:t>palindrome</a:t>
            </a:r>
          </a:p>
          <a:p>
            <a:endParaRPr lang="en-US" altLang="zh-TW" dirty="0" smtClean="0"/>
          </a:p>
          <a:p>
            <a:r>
              <a:rPr lang="en-US" altLang="zh-TW" dirty="0" smtClean="0"/>
              <a:t>2.</a:t>
            </a:r>
            <a:r>
              <a:rPr lang="zh-TW" altLang="en-US" dirty="0" smtClean="0"/>
              <a:t>最早發現於 龐貝古城中</a:t>
            </a:r>
            <a:endParaRPr lang="en-US" altLang="zh-TW" dirty="0" smtClean="0"/>
          </a:p>
          <a:p>
            <a:endParaRPr lang="en-US" altLang="zh-TW" dirty="0" smtClean="0"/>
          </a:p>
        </p:txBody>
      </p:sp>
    </p:spTree>
    <p:extLst>
      <p:ext uri="{BB962C8B-B14F-4D97-AF65-F5344CB8AC3E}">
        <p14:creationId xmlns:p14="http://schemas.microsoft.com/office/powerpoint/2010/main" val="17973459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l"/>
            <a:r>
              <a:rPr lang="zh-TW" altLang="en-US" dirty="0" smtClean="0"/>
              <a:t>有趣的詩</a:t>
            </a:r>
            <a:endParaRPr lang="zh-TW" altLang="en-US" dirty="0"/>
          </a:p>
        </p:txBody>
      </p:sp>
      <p:sp>
        <p:nvSpPr>
          <p:cNvPr id="3" name="內容版面配置區 2"/>
          <p:cNvSpPr>
            <a:spLocks noGrp="1"/>
          </p:cNvSpPr>
          <p:nvPr>
            <p:ph sz="quarter" idx="1"/>
          </p:nvPr>
        </p:nvSpPr>
        <p:spPr/>
        <p:txBody>
          <a:bodyPr>
            <a:normAutofit/>
          </a:bodyPr>
          <a:lstStyle/>
          <a:p>
            <a:pPr>
              <a:buNone/>
            </a:pPr>
            <a:r>
              <a:rPr lang="zh-TW" altLang="en-US" dirty="0" smtClean="0"/>
              <a:t>   天鵝飛去永不回  </a:t>
            </a:r>
            <a:r>
              <a:rPr lang="en-US" altLang="zh-TW" dirty="0" smtClean="0"/>
              <a:t>=&gt; </a:t>
            </a:r>
            <a:r>
              <a:rPr lang="zh-TW" altLang="en-US" dirty="0" smtClean="0"/>
              <a:t>鳥飛走</a:t>
            </a:r>
            <a:r>
              <a:rPr lang="en-US" altLang="zh-TW" dirty="0" smtClean="0"/>
              <a:t> (</a:t>
            </a:r>
            <a:r>
              <a:rPr lang="zh-TW" altLang="en-US" dirty="0" smtClean="0"/>
              <a:t>我</a:t>
            </a:r>
            <a:r>
              <a:rPr lang="en-US" altLang="zh-TW" dirty="0" smtClean="0"/>
              <a:t>)</a:t>
            </a:r>
          </a:p>
          <a:p>
            <a:pPr>
              <a:buNone/>
            </a:pPr>
            <a:r>
              <a:rPr lang="zh-TW" altLang="en-US" dirty="0" smtClean="0"/>
              <a:t>   良字去首雙人遊 </a:t>
            </a:r>
            <a:r>
              <a:rPr lang="en-US" altLang="zh-TW" dirty="0"/>
              <a:t> </a:t>
            </a:r>
            <a:r>
              <a:rPr lang="en-US" altLang="zh-TW" dirty="0" smtClean="0"/>
              <a:t>=&gt; </a:t>
            </a:r>
            <a:r>
              <a:rPr lang="zh-TW" altLang="en-US" dirty="0" smtClean="0"/>
              <a:t>去掉頭</a:t>
            </a:r>
            <a:r>
              <a:rPr lang="en-US" altLang="zh-TW" dirty="0" smtClean="0"/>
              <a:t>+</a:t>
            </a:r>
            <a:r>
              <a:rPr lang="zh-TW" altLang="en-US" dirty="0" smtClean="0"/>
              <a:t>彳</a:t>
            </a:r>
            <a:r>
              <a:rPr lang="en-US" altLang="zh-TW" dirty="0" smtClean="0"/>
              <a:t> (</a:t>
            </a:r>
            <a:r>
              <a:rPr lang="zh-TW" altLang="en-US" dirty="0" smtClean="0"/>
              <a:t>很</a:t>
            </a:r>
            <a:r>
              <a:rPr lang="en-US" altLang="zh-TW" dirty="0" smtClean="0"/>
              <a:t>)</a:t>
            </a:r>
          </a:p>
          <a:p>
            <a:pPr>
              <a:buNone/>
            </a:pPr>
            <a:r>
              <a:rPr lang="zh-TW" altLang="en-US" dirty="0" smtClean="0"/>
              <a:t>   雙木非林心相連  </a:t>
            </a:r>
            <a:r>
              <a:rPr lang="en-US" altLang="zh-TW" dirty="0" smtClean="0"/>
              <a:t>=&gt; </a:t>
            </a:r>
            <a:r>
              <a:rPr lang="zh-TW" altLang="en-US" dirty="0" smtClean="0"/>
              <a:t>木</a:t>
            </a:r>
            <a:r>
              <a:rPr lang="en-US" altLang="zh-TW" dirty="0" smtClean="0"/>
              <a:t>+</a:t>
            </a:r>
            <a:r>
              <a:rPr lang="zh-TW" altLang="en-US" dirty="0" smtClean="0"/>
              <a:t>目</a:t>
            </a:r>
            <a:r>
              <a:rPr lang="en-US" altLang="zh-TW" dirty="0"/>
              <a:t> </a:t>
            </a:r>
            <a:r>
              <a:rPr lang="zh-TW" altLang="en-US" dirty="0" smtClean="0"/>
              <a:t>連心 </a:t>
            </a:r>
            <a:r>
              <a:rPr lang="en-US" altLang="zh-TW" dirty="0" smtClean="0"/>
              <a:t>(</a:t>
            </a:r>
            <a:r>
              <a:rPr lang="zh-TW" altLang="en-US" dirty="0" smtClean="0"/>
              <a:t>想</a:t>
            </a:r>
            <a:r>
              <a:rPr lang="en-US" altLang="zh-TW" dirty="0" smtClean="0"/>
              <a:t>)</a:t>
            </a:r>
          </a:p>
          <a:p>
            <a:pPr>
              <a:buNone/>
            </a:pPr>
            <a:r>
              <a:rPr lang="zh-TW" altLang="en-US" dirty="0" smtClean="0"/>
              <a:t>   您若無心各自飛  </a:t>
            </a:r>
            <a:r>
              <a:rPr lang="en-US" altLang="zh-TW" dirty="0" smtClean="0"/>
              <a:t>=&gt; </a:t>
            </a:r>
            <a:r>
              <a:rPr lang="zh-TW" altLang="en-US" dirty="0" smtClean="0"/>
              <a:t>您去心 </a:t>
            </a:r>
            <a:r>
              <a:rPr lang="en-US" altLang="zh-TW" dirty="0" smtClean="0"/>
              <a:t>(</a:t>
            </a:r>
            <a:r>
              <a:rPr lang="zh-TW" altLang="en-US" dirty="0" smtClean="0"/>
              <a:t>你</a:t>
            </a:r>
            <a:r>
              <a:rPr lang="en-US" altLang="zh-TW" dirty="0" smtClean="0"/>
              <a:t>)</a:t>
            </a:r>
          </a:p>
          <a:p>
            <a:pPr>
              <a:buNone/>
            </a:pPr>
            <a:endParaRPr lang="en-US" altLang="zh-TW" dirty="0"/>
          </a:p>
          <a:p>
            <a:pPr>
              <a:buNone/>
            </a:pPr>
            <a:r>
              <a:rPr lang="zh-TW" altLang="en-US" dirty="0" smtClean="0"/>
              <a:t>   看起來像是分手的詩，但每一句話都能組成一個字，合起來就是「我很想你」。</a:t>
            </a:r>
            <a:endParaRPr lang="en-US" altLang="zh-TW" dirty="0" smtClean="0"/>
          </a:p>
          <a:p>
            <a:pPr algn="r">
              <a:buNone/>
            </a:pPr>
            <a:r>
              <a:rPr lang="en-US" altLang="zh-TW" dirty="0" smtClean="0"/>
              <a:t>R99922035 </a:t>
            </a:r>
            <a:r>
              <a:rPr lang="zh-TW" altLang="en-US" dirty="0" smtClean="0"/>
              <a:t>李政緯</a:t>
            </a:r>
            <a:endParaRPr lang="en-US" altLang="zh-TW" dirty="0" smtClean="0"/>
          </a:p>
          <a:p>
            <a:pPr algn="r">
              <a:buNone/>
            </a:pPr>
            <a:r>
              <a:rPr lang="en-US" altLang="zh-TW" sz="1600" dirty="0" err="1" smtClean="0"/>
              <a:t>Source:http</a:t>
            </a:r>
            <a:r>
              <a:rPr lang="en-US" altLang="zh-TW" sz="1600" dirty="0" smtClean="0"/>
              <a:t>://</a:t>
            </a:r>
            <a:r>
              <a:rPr lang="en-US" altLang="zh-TW" sz="1600" dirty="0" err="1" smtClean="0"/>
              <a:t>www.wretch.cc</a:t>
            </a:r>
            <a:r>
              <a:rPr lang="en-US" altLang="zh-TW" sz="1600" dirty="0" smtClean="0"/>
              <a:t>/blog/</a:t>
            </a:r>
            <a:r>
              <a:rPr lang="en-US" altLang="zh-TW" sz="1600" dirty="0" err="1" smtClean="0"/>
              <a:t>vistapianist</a:t>
            </a:r>
            <a:r>
              <a:rPr lang="en-US" altLang="zh-TW" sz="1600" dirty="0" smtClean="0"/>
              <a:t>/3519418&amp;tpage=1</a:t>
            </a:r>
            <a:endParaRPr lang="zh-TW" altLang="en-US" sz="16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484094"/>
            <a:ext cx="7556313" cy="737607"/>
          </a:xfrm>
        </p:spPr>
        <p:txBody>
          <a:bodyPr/>
          <a:lstStyle/>
          <a:p>
            <a:r>
              <a:rPr lang="en-US" sz="3200" dirty="0" err="1" smtClean="0"/>
              <a:t>Palíndromos</a:t>
            </a:r>
            <a:r>
              <a:rPr lang="en-US" sz="3200" dirty="0" smtClean="0"/>
              <a:t> en </a:t>
            </a:r>
            <a:r>
              <a:rPr lang="en-US" sz="3200" dirty="0" err="1" smtClean="0"/>
              <a:t>Español</a:t>
            </a:r>
            <a:r>
              <a:rPr lang="en-US" sz="3200" dirty="0" smtClean="0"/>
              <a:t>  </a:t>
            </a:r>
            <a:r>
              <a:rPr lang="zh-TW" altLang="en-US" sz="3200" dirty="0" smtClean="0"/>
              <a:t>西班牙迴文</a:t>
            </a:r>
            <a:endParaRPr lang="en-US" sz="3200" dirty="0"/>
          </a:p>
        </p:txBody>
      </p:sp>
      <p:sp>
        <p:nvSpPr>
          <p:cNvPr id="3" name="Content Placeholder 2"/>
          <p:cNvSpPr>
            <a:spLocks noGrp="1"/>
          </p:cNvSpPr>
          <p:nvPr>
            <p:ph idx="1"/>
          </p:nvPr>
        </p:nvSpPr>
        <p:spPr>
          <a:xfrm>
            <a:off x="498474" y="1559276"/>
            <a:ext cx="7556313" cy="4566887"/>
          </a:xfrm>
        </p:spPr>
        <p:txBody>
          <a:bodyPr>
            <a:normAutofit/>
          </a:bodyPr>
          <a:lstStyle/>
          <a:p>
            <a:r>
              <a:rPr lang="en-US" sz="3200" dirty="0"/>
              <a:t>La </a:t>
            </a:r>
            <a:r>
              <a:rPr lang="en-US" sz="3200" dirty="0" err="1"/>
              <a:t>ruta</a:t>
            </a:r>
            <a:r>
              <a:rPr lang="en-US" sz="3200" dirty="0"/>
              <a:t> </a:t>
            </a:r>
            <a:r>
              <a:rPr lang="en-US" sz="3200" dirty="0" err="1"/>
              <a:t>nos</a:t>
            </a:r>
            <a:r>
              <a:rPr lang="en-US" sz="3200" dirty="0"/>
              <a:t> </a:t>
            </a:r>
            <a:r>
              <a:rPr lang="en-US" sz="3200" dirty="0" err="1"/>
              <a:t>aportó</a:t>
            </a:r>
            <a:r>
              <a:rPr lang="en-US" sz="3200" dirty="0"/>
              <a:t> </a:t>
            </a:r>
            <a:r>
              <a:rPr lang="en-US" sz="3200" dirty="0" err="1"/>
              <a:t>otro</a:t>
            </a:r>
            <a:r>
              <a:rPr lang="en-US" sz="3200" dirty="0"/>
              <a:t> </a:t>
            </a:r>
            <a:r>
              <a:rPr lang="en-US" sz="3200" dirty="0" err="1"/>
              <a:t>paso</a:t>
            </a:r>
            <a:r>
              <a:rPr lang="en-US" sz="3200" dirty="0"/>
              <a:t> natural</a:t>
            </a:r>
            <a:r>
              <a:rPr lang="en-US" sz="3200" dirty="0" smtClean="0"/>
              <a:t>.</a:t>
            </a:r>
          </a:p>
          <a:p>
            <a:r>
              <a:rPr lang="zh-TW" altLang="en-US" sz="2400" dirty="0" smtClean="0"/>
              <a:t>翻譯：這條路線提供了另一種的自然步道。</a:t>
            </a:r>
            <a:endParaRPr lang="en-US" altLang="zh-TW" sz="2400" dirty="0" smtClean="0"/>
          </a:p>
          <a:p>
            <a:r>
              <a:rPr lang="en-US" altLang="zh-CHT" sz="2400" dirty="0">
                <a:ea typeface="新細明體"/>
                <a:cs typeface="新細明體"/>
              </a:rPr>
              <a:t>It is my collection, </a:t>
            </a:r>
            <a:r>
              <a:rPr lang="en-US" altLang="zh-CHT" sz="2400" dirty="0" smtClean="0">
                <a:ea typeface="新細明體"/>
                <a:cs typeface="新細明體"/>
              </a:rPr>
              <a:t>from Wikipedia, la </a:t>
            </a:r>
            <a:r>
              <a:rPr lang="en-US" altLang="zh-CHT" sz="2400" dirty="0" err="1" smtClean="0">
                <a:ea typeface="新細明體"/>
                <a:cs typeface="新細明體"/>
              </a:rPr>
              <a:t>enciclopedia</a:t>
            </a:r>
            <a:r>
              <a:rPr lang="en-US" altLang="zh-CHT" sz="2400" dirty="0" smtClean="0">
                <a:ea typeface="新細明體"/>
                <a:cs typeface="新細明體"/>
              </a:rPr>
              <a:t> </a:t>
            </a:r>
            <a:r>
              <a:rPr lang="en-US" altLang="zh-CHT" sz="2400" dirty="0" err="1" smtClean="0">
                <a:ea typeface="新細明體"/>
                <a:cs typeface="新細明體"/>
              </a:rPr>
              <a:t>libre</a:t>
            </a:r>
            <a:r>
              <a:rPr lang="en-US" altLang="zh-CHT" sz="2400" dirty="0" smtClean="0">
                <a:ea typeface="新細明體"/>
                <a:cs typeface="新細明體"/>
              </a:rPr>
              <a:t>.</a:t>
            </a:r>
          </a:p>
          <a:p>
            <a:r>
              <a:rPr lang="zh-TW" altLang="en-US" sz="2400" dirty="0" smtClean="0"/>
              <a:t>學了兩年的心得：雖然句子不長，但還是覺得能夠用西班牙文寫出迴文且具有意義真不是件簡單的事。</a:t>
            </a:r>
            <a:endParaRPr lang="en-US" sz="2400" dirty="0"/>
          </a:p>
        </p:txBody>
      </p:sp>
    </p:spTree>
    <p:extLst>
      <p:ext uri="{BB962C8B-B14F-4D97-AF65-F5344CB8AC3E}">
        <p14:creationId xmlns:p14="http://schemas.microsoft.com/office/powerpoint/2010/main" val="2609378575"/>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直排文字版面配置區 4"/>
          <p:cNvSpPr>
            <a:spLocks noGrp="1"/>
          </p:cNvSpPr>
          <p:nvPr>
            <p:ph type="body" orient="vert" idx="1"/>
          </p:nvPr>
        </p:nvSpPr>
        <p:spPr>
          <a:xfrm>
            <a:off x="784225" y="260350"/>
            <a:ext cx="6235700" cy="5689600"/>
          </a:xfrm>
        </p:spPr>
        <p:txBody>
          <a:bodyPr>
            <a:normAutofit lnSpcReduction="10000"/>
          </a:bodyPr>
          <a:lstStyle/>
          <a:p>
            <a:pPr fontAlgn="auto">
              <a:spcAft>
                <a:spcPts val="0"/>
              </a:spcAft>
              <a:defRPr/>
            </a:pPr>
            <a:r>
              <a:rPr lang="zh-TW" altLang="en-US" sz="2800" dirty="0">
                <a:solidFill>
                  <a:srgbClr val="92D050"/>
                </a:solidFill>
                <a:latin typeface="標楷體" pitchFamily="65" charset="-120"/>
                <a:ea typeface="標楷體" pitchFamily="65" charset="-120"/>
              </a:rPr>
              <a:t>（春）鶯啼綠柳弄春情曉日明 </a:t>
            </a:r>
            <a:r>
              <a:rPr lang="zh-TW" altLang="en-US" sz="2800" dirty="0">
                <a:latin typeface="標楷體" pitchFamily="65" charset="-120"/>
                <a:ea typeface="標楷體" pitchFamily="65" charset="-120"/>
              </a:rPr>
              <a:t>　</a:t>
            </a:r>
          </a:p>
          <a:p>
            <a:pPr fontAlgn="auto">
              <a:spcAft>
                <a:spcPts val="0"/>
              </a:spcAft>
              <a:defRPr/>
            </a:pPr>
            <a:r>
              <a:rPr lang="zh-TW" altLang="en-US" sz="2800" dirty="0" smtClean="0">
                <a:latin typeface="標楷體" pitchFamily="65" charset="-120"/>
                <a:ea typeface="標楷體" pitchFamily="65" charset="-120"/>
              </a:rPr>
              <a:t>鶯啼綠柳弄春情，柳弄春情曉日明。</a:t>
            </a:r>
            <a:endParaRPr lang="en-US" altLang="zh-TW" sz="2800" dirty="0" smtClean="0">
              <a:latin typeface="標楷體" pitchFamily="65" charset="-120"/>
              <a:ea typeface="標楷體" pitchFamily="65" charset="-120"/>
            </a:endParaRPr>
          </a:p>
          <a:p>
            <a:pPr fontAlgn="auto">
              <a:spcAft>
                <a:spcPts val="0"/>
              </a:spcAft>
              <a:defRPr/>
            </a:pPr>
            <a:r>
              <a:rPr lang="zh-TW" altLang="en-US" sz="2800" dirty="0">
                <a:latin typeface="標楷體" pitchFamily="65" charset="-120"/>
                <a:ea typeface="標楷體" pitchFamily="65" charset="-120"/>
              </a:rPr>
              <a:t>明日曉情春弄柳，情春弄綠柳啼鶯。</a:t>
            </a:r>
            <a:endParaRPr lang="en-US" altLang="zh-TW" sz="2800" dirty="0" smtClean="0">
              <a:latin typeface="標楷體" pitchFamily="65" charset="-120"/>
              <a:ea typeface="標楷體" pitchFamily="65" charset="-120"/>
            </a:endParaRPr>
          </a:p>
          <a:p>
            <a:pPr fontAlgn="auto">
              <a:spcAft>
                <a:spcPts val="0"/>
              </a:spcAft>
              <a:defRPr/>
            </a:pPr>
            <a:r>
              <a:rPr lang="zh-TW" altLang="en-US" sz="2800" dirty="0" smtClean="0">
                <a:solidFill>
                  <a:srgbClr val="92D050"/>
                </a:solidFill>
                <a:latin typeface="標楷體" pitchFamily="65" charset="-120"/>
                <a:ea typeface="標楷體" pitchFamily="65" charset="-120"/>
              </a:rPr>
              <a:t>（</a:t>
            </a:r>
            <a:r>
              <a:rPr lang="zh-TW" altLang="en-US" sz="2800" dirty="0">
                <a:solidFill>
                  <a:srgbClr val="92D050"/>
                </a:solidFill>
                <a:latin typeface="標楷體" pitchFamily="65" charset="-120"/>
                <a:ea typeface="標楷體" pitchFamily="65" charset="-120"/>
              </a:rPr>
              <a:t>夏）香蓮碧水動風涼夏日</a:t>
            </a:r>
            <a:r>
              <a:rPr lang="zh-TW" altLang="en-US" sz="2800" dirty="0" smtClean="0">
                <a:solidFill>
                  <a:srgbClr val="92D050"/>
                </a:solidFill>
                <a:latin typeface="標楷體" pitchFamily="65" charset="-120"/>
                <a:ea typeface="標楷體" pitchFamily="65" charset="-120"/>
              </a:rPr>
              <a:t>長</a:t>
            </a:r>
            <a:endParaRPr lang="en-US" altLang="zh-TW" sz="2800" dirty="0" smtClean="0">
              <a:solidFill>
                <a:srgbClr val="92D050"/>
              </a:solidFill>
              <a:latin typeface="標楷體" pitchFamily="65" charset="-120"/>
              <a:ea typeface="標楷體" pitchFamily="65" charset="-120"/>
            </a:endParaRPr>
          </a:p>
          <a:p>
            <a:pPr fontAlgn="auto">
              <a:spcAft>
                <a:spcPts val="0"/>
              </a:spcAft>
              <a:defRPr/>
            </a:pPr>
            <a:r>
              <a:rPr lang="zh-TW" altLang="en-US" sz="2800" dirty="0" smtClean="0">
                <a:latin typeface="標楷體" pitchFamily="65" charset="-120"/>
                <a:ea typeface="標楷體" pitchFamily="65" charset="-120"/>
              </a:rPr>
              <a:t>香蓮碧水動風涼，水動風涼夏日長。</a:t>
            </a:r>
            <a:endParaRPr lang="en-US" altLang="zh-TW" sz="2800" dirty="0" smtClean="0">
              <a:latin typeface="標楷體" pitchFamily="65" charset="-120"/>
              <a:ea typeface="標楷體" pitchFamily="65" charset="-120"/>
            </a:endParaRPr>
          </a:p>
          <a:p>
            <a:pPr fontAlgn="auto">
              <a:spcAft>
                <a:spcPts val="0"/>
              </a:spcAft>
              <a:defRPr/>
            </a:pPr>
            <a:r>
              <a:rPr lang="zh-TW" altLang="en-US" sz="2800" dirty="0">
                <a:latin typeface="標楷體" pitchFamily="65" charset="-120"/>
                <a:ea typeface="標楷體" pitchFamily="65" charset="-120"/>
              </a:rPr>
              <a:t>長</a:t>
            </a:r>
            <a:r>
              <a:rPr lang="zh-TW" altLang="en-US" sz="2800" dirty="0" smtClean="0">
                <a:latin typeface="標楷體" pitchFamily="65" charset="-120"/>
                <a:ea typeface="標楷體" pitchFamily="65" charset="-120"/>
              </a:rPr>
              <a:t>日下涼風動水，涼風動水碧蓮香。</a:t>
            </a:r>
            <a:endParaRPr lang="zh-TW" altLang="en-US" sz="2800" dirty="0">
              <a:latin typeface="標楷體" pitchFamily="65" charset="-120"/>
              <a:ea typeface="標楷體" pitchFamily="65" charset="-120"/>
            </a:endParaRPr>
          </a:p>
          <a:p>
            <a:pPr fontAlgn="auto">
              <a:spcAft>
                <a:spcPts val="0"/>
              </a:spcAft>
              <a:defRPr/>
            </a:pPr>
            <a:r>
              <a:rPr lang="zh-TW" altLang="en-US" sz="2800" dirty="0" smtClean="0">
                <a:solidFill>
                  <a:srgbClr val="92D050"/>
                </a:solidFill>
                <a:latin typeface="標楷體" pitchFamily="65" charset="-120"/>
                <a:ea typeface="標楷體" pitchFamily="65" charset="-120"/>
              </a:rPr>
              <a:t>（</a:t>
            </a:r>
            <a:r>
              <a:rPr lang="zh-TW" altLang="en-US" sz="2800" dirty="0">
                <a:solidFill>
                  <a:srgbClr val="92D050"/>
                </a:solidFill>
                <a:latin typeface="標楷體" pitchFamily="65" charset="-120"/>
                <a:ea typeface="標楷體" pitchFamily="65" charset="-120"/>
              </a:rPr>
              <a:t>秋）秋江紅雁宿沙淵淺</a:t>
            </a:r>
            <a:r>
              <a:rPr lang="zh-TW" altLang="en-US" sz="2800" dirty="0" smtClean="0">
                <a:solidFill>
                  <a:srgbClr val="92D050"/>
                </a:solidFill>
                <a:latin typeface="標楷體" pitchFamily="65" charset="-120"/>
                <a:ea typeface="標楷體" pitchFamily="65" charset="-120"/>
              </a:rPr>
              <a:t>水流</a:t>
            </a:r>
            <a:endParaRPr lang="en-US" altLang="zh-TW" sz="2800" dirty="0" smtClean="0">
              <a:solidFill>
                <a:srgbClr val="92D050"/>
              </a:solidFill>
              <a:latin typeface="標楷體" pitchFamily="65" charset="-120"/>
              <a:ea typeface="標楷體" pitchFamily="65" charset="-120"/>
            </a:endParaRPr>
          </a:p>
          <a:p>
            <a:pPr fontAlgn="auto">
              <a:spcAft>
                <a:spcPts val="0"/>
              </a:spcAft>
              <a:defRPr/>
            </a:pPr>
            <a:r>
              <a:rPr lang="zh-TW" altLang="en-US" sz="2800" dirty="0" smtClean="0">
                <a:latin typeface="標楷體" pitchFamily="65" charset="-120"/>
                <a:ea typeface="標楷體" pitchFamily="65" charset="-120"/>
              </a:rPr>
              <a:t>秋江紅雁宿沙淵，雁宿沙淵淺水流。</a:t>
            </a:r>
            <a:endParaRPr lang="en-US" altLang="zh-TW" sz="2800" dirty="0">
              <a:latin typeface="標楷體" pitchFamily="65" charset="-120"/>
              <a:ea typeface="標楷體" pitchFamily="65" charset="-120"/>
            </a:endParaRPr>
          </a:p>
          <a:p>
            <a:pPr fontAlgn="auto">
              <a:spcAft>
                <a:spcPts val="0"/>
              </a:spcAft>
              <a:defRPr/>
            </a:pPr>
            <a:r>
              <a:rPr lang="zh-TW" altLang="en-US" sz="2800" dirty="0" smtClean="0">
                <a:latin typeface="標楷體" pitchFamily="65" charset="-120"/>
                <a:ea typeface="標楷體" pitchFamily="65" charset="-120"/>
              </a:rPr>
              <a:t>流水淺淵沙宿雁，淵沙宿雁紅江秋。</a:t>
            </a:r>
          </a:p>
          <a:p>
            <a:pPr fontAlgn="auto">
              <a:spcAft>
                <a:spcPts val="0"/>
              </a:spcAft>
              <a:defRPr/>
            </a:pPr>
            <a:r>
              <a:rPr lang="zh-TW" altLang="en-US" sz="2800" dirty="0" smtClean="0">
                <a:solidFill>
                  <a:srgbClr val="92D050"/>
                </a:solidFill>
                <a:latin typeface="標楷體" pitchFamily="65" charset="-120"/>
                <a:ea typeface="標楷體" pitchFamily="65" charset="-120"/>
              </a:rPr>
              <a:t>（冬）紅爐黑炭際寒冬遇雪霜</a:t>
            </a:r>
            <a:endParaRPr lang="en-US" altLang="zh-TW" sz="2800" dirty="0" smtClean="0">
              <a:solidFill>
                <a:srgbClr val="92D050"/>
              </a:solidFill>
              <a:latin typeface="標楷體" pitchFamily="65" charset="-120"/>
              <a:ea typeface="標楷體" pitchFamily="65" charset="-120"/>
            </a:endParaRPr>
          </a:p>
          <a:p>
            <a:pPr fontAlgn="auto">
              <a:spcAft>
                <a:spcPts val="0"/>
              </a:spcAft>
              <a:defRPr/>
            </a:pPr>
            <a:r>
              <a:rPr lang="zh-TW" altLang="en-US" sz="2800" dirty="0" smtClean="0">
                <a:latin typeface="標楷體" pitchFamily="65" charset="-120"/>
                <a:ea typeface="標楷體" pitchFamily="65" charset="-120"/>
              </a:rPr>
              <a:t>紅爐黑炭際寒冬，炭際寒冬遇雪霜。</a:t>
            </a:r>
            <a:endParaRPr lang="en-US" altLang="zh-TW" sz="2800" dirty="0" smtClean="0">
              <a:latin typeface="標楷體" pitchFamily="65" charset="-120"/>
              <a:ea typeface="標楷體" pitchFamily="65" charset="-120"/>
            </a:endParaRPr>
          </a:p>
          <a:p>
            <a:pPr fontAlgn="auto">
              <a:spcAft>
                <a:spcPts val="0"/>
              </a:spcAft>
              <a:defRPr/>
            </a:pPr>
            <a:r>
              <a:rPr lang="zh-TW" altLang="en-US" sz="2800" dirty="0" smtClean="0">
                <a:latin typeface="標楷體" pitchFamily="65" charset="-120"/>
                <a:ea typeface="標楷體" pitchFamily="65" charset="-120"/>
              </a:rPr>
              <a:t>霜雪遇冬寒際炭，冬寒際炭黑爐紅。</a:t>
            </a:r>
            <a:endParaRPr lang="zh-TW" altLang="en-US" sz="2800" dirty="0">
              <a:latin typeface="標楷體" pitchFamily="65" charset="-120"/>
              <a:ea typeface="標楷體" pitchFamily="65" charset="-120"/>
            </a:endParaRPr>
          </a:p>
          <a:p>
            <a:pPr fontAlgn="auto">
              <a:spcAft>
                <a:spcPts val="0"/>
              </a:spcAft>
              <a:defRPr/>
            </a:pPr>
            <a:endParaRPr lang="zh-TW" altLang="en-US" sz="2800" dirty="0">
              <a:latin typeface="標楷體" pitchFamily="65" charset="-120"/>
              <a:ea typeface="標楷體" pitchFamily="65" charset="-120"/>
            </a:endParaRPr>
          </a:p>
        </p:txBody>
      </p:sp>
      <p:sp>
        <p:nvSpPr>
          <p:cNvPr id="4" name="直排標題 3"/>
          <p:cNvSpPr>
            <a:spLocks noGrp="1"/>
          </p:cNvSpPr>
          <p:nvPr>
            <p:ph type="title" orient="vert"/>
          </p:nvPr>
        </p:nvSpPr>
        <p:spPr>
          <a:xfrm>
            <a:off x="8089900" y="274638"/>
            <a:ext cx="730250" cy="5851525"/>
          </a:xfrm>
        </p:spPr>
        <p:txBody>
          <a:bodyPr wrap="square" numCol="1" compatLnSpc="1">
            <a:prstTxWarp prst="textNoShape">
              <a:avLst/>
            </a:prstTxWarp>
          </a:bodyPr>
          <a:lstStyle/>
          <a:p>
            <a:pPr algn="l"/>
            <a:r>
              <a:rPr lang="zh-TW" altLang="en-US" sz="3200" cap="none">
                <a:latin typeface="標楷體" charset="0"/>
                <a:ea typeface="標楷體" charset="0"/>
                <a:cs typeface="Tunga" charset="0"/>
              </a:rPr>
              <a:t>七絕十字疊字詩｜春夏秋冬四景</a:t>
            </a:r>
          </a:p>
        </p:txBody>
      </p:sp>
      <p:sp>
        <p:nvSpPr>
          <p:cNvPr id="6148" name="文字方塊 6"/>
          <p:cNvSpPr txBox="1">
            <a:spLocks noChangeArrowheads="1"/>
          </p:cNvSpPr>
          <p:nvPr/>
        </p:nvSpPr>
        <p:spPr bwMode="auto">
          <a:xfrm>
            <a:off x="250825" y="6054725"/>
            <a:ext cx="74898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charset="0"/>
                <a:ea typeface="標楷體" charset="0"/>
                <a:cs typeface="標楷體" charset="0"/>
              </a:defRPr>
            </a:lvl1pPr>
            <a:lvl2pPr marL="742950" indent="-285750">
              <a:defRPr>
                <a:solidFill>
                  <a:schemeClr val="tx1"/>
                </a:solidFill>
                <a:latin typeface="Garamond" charset="0"/>
                <a:ea typeface="標楷體" charset="0"/>
                <a:cs typeface="標楷體" charset="0"/>
              </a:defRPr>
            </a:lvl2pPr>
            <a:lvl3pPr marL="1143000" indent="-228600">
              <a:defRPr>
                <a:solidFill>
                  <a:schemeClr val="tx1"/>
                </a:solidFill>
                <a:latin typeface="Garamond" charset="0"/>
                <a:ea typeface="標楷體" charset="0"/>
                <a:cs typeface="標楷體" charset="0"/>
              </a:defRPr>
            </a:lvl3pPr>
            <a:lvl4pPr marL="1600200" indent="-228600">
              <a:defRPr>
                <a:solidFill>
                  <a:schemeClr val="tx1"/>
                </a:solidFill>
                <a:latin typeface="Garamond" charset="0"/>
                <a:ea typeface="標楷體" charset="0"/>
                <a:cs typeface="標楷體" charset="0"/>
              </a:defRPr>
            </a:lvl4pPr>
            <a:lvl5pPr marL="2057400" indent="-228600">
              <a:defRPr>
                <a:solidFill>
                  <a:schemeClr val="tx1"/>
                </a:solidFill>
                <a:latin typeface="Garamond" charset="0"/>
                <a:ea typeface="標楷體" charset="0"/>
                <a:cs typeface="標楷體" charset="0"/>
              </a:defRPr>
            </a:lvl5pPr>
            <a:lvl6pPr marL="2514600" indent="-228600" fontAlgn="base">
              <a:spcBef>
                <a:spcPct val="0"/>
              </a:spcBef>
              <a:spcAft>
                <a:spcPct val="0"/>
              </a:spcAft>
              <a:defRPr>
                <a:solidFill>
                  <a:schemeClr val="tx1"/>
                </a:solidFill>
                <a:latin typeface="Garamond" charset="0"/>
                <a:ea typeface="標楷體" charset="0"/>
                <a:cs typeface="標楷體" charset="0"/>
              </a:defRPr>
            </a:lvl6pPr>
            <a:lvl7pPr marL="2971800" indent="-228600" fontAlgn="base">
              <a:spcBef>
                <a:spcPct val="0"/>
              </a:spcBef>
              <a:spcAft>
                <a:spcPct val="0"/>
              </a:spcAft>
              <a:defRPr>
                <a:solidFill>
                  <a:schemeClr val="tx1"/>
                </a:solidFill>
                <a:latin typeface="Garamond" charset="0"/>
                <a:ea typeface="標楷體" charset="0"/>
                <a:cs typeface="標楷體" charset="0"/>
              </a:defRPr>
            </a:lvl7pPr>
            <a:lvl8pPr marL="3429000" indent="-228600" fontAlgn="base">
              <a:spcBef>
                <a:spcPct val="0"/>
              </a:spcBef>
              <a:spcAft>
                <a:spcPct val="0"/>
              </a:spcAft>
              <a:defRPr>
                <a:solidFill>
                  <a:schemeClr val="tx1"/>
                </a:solidFill>
                <a:latin typeface="Garamond" charset="0"/>
                <a:ea typeface="標楷體" charset="0"/>
                <a:cs typeface="標楷體" charset="0"/>
              </a:defRPr>
            </a:lvl8pPr>
            <a:lvl9pPr marL="3886200" indent="-228600" fontAlgn="base">
              <a:spcBef>
                <a:spcPct val="0"/>
              </a:spcBef>
              <a:spcAft>
                <a:spcPct val="0"/>
              </a:spcAft>
              <a:defRPr>
                <a:solidFill>
                  <a:schemeClr val="tx1"/>
                </a:solidFill>
                <a:latin typeface="Garamond" charset="0"/>
                <a:ea typeface="標楷體" charset="0"/>
                <a:cs typeface="標楷體" charset="0"/>
              </a:defRPr>
            </a:lvl9pPr>
          </a:lstStyle>
          <a:p>
            <a:r>
              <a:rPr kumimoji="0" lang="en-US" altLang="zh-TW" sz="2400">
                <a:solidFill>
                  <a:srgbClr val="00B0F0"/>
                </a:solidFill>
              </a:rPr>
              <a:t>Source:《</a:t>
            </a:r>
            <a:r>
              <a:rPr kumimoji="0" lang="zh-TW" altLang="en-US" sz="2400">
                <a:solidFill>
                  <a:srgbClr val="00B0F0"/>
                </a:solidFill>
              </a:rPr>
              <a:t>妙聯妙詩妙文</a:t>
            </a:r>
            <a:r>
              <a:rPr kumimoji="0" lang="en-US" altLang="zh-TW" sz="2400">
                <a:solidFill>
                  <a:srgbClr val="00B0F0"/>
                </a:solidFill>
              </a:rPr>
              <a:t>》</a:t>
            </a:r>
          </a:p>
          <a:p>
            <a:pPr algn="r"/>
            <a:r>
              <a:rPr kumimoji="0" lang="en-US" altLang="zh-TW" sz="2400">
                <a:solidFill>
                  <a:srgbClr val="00B0F0"/>
                </a:solidFill>
              </a:rPr>
              <a:t>R99922073  </a:t>
            </a:r>
            <a:r>
              <a:rPr kumimoji="0" lang="zh-TW" altLang="en-US" sz="2400">
                <a:solidFill>
                  <a:srgbClr val="00B0F0"/>
                </a:solidFill>
              </a:rPr>
              <a:t>陳筱雯 </a:t>
            </a:r>
          </a:p>
        </p:txBody>
      </p:sp>
    </p:spTree>
    <p:extLst>
      <p:ext uri="{BB962C8B-B14F-4D97-AF65-F5344CB8AC3E}">
        <p14:creationId xmlns:p14="http://schemas.microsoft.com/office/powerpoint/2010/main" val="13748952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直排文字版面配置區 4"/>
          <p:cNvSpPr>
            <a:spLocks noGrp="1"/>
          </p:cNvSpPr>
          <p:nvPr>
            <p:ph type="body" orient="vert" idx="1"/>
          </p:nvPr>
        </p:nvSpPr>
        <p:spPr>
          <a:xfrm>
            <a:off x="1865313" y="260350"/>
            <a:ext cx="4578350" cy="5689600"/>
          </a:xfrm>
        </p:spPr>
        <p:txBody>
          <a:bodyPr wrap="square" numCol="1" anchor="t" anchorCtr="0" compatLnSpc="1">
            <a:prstTxWarp prst="textNoShape">
              <a:avLst/>
            </a:prstTxWarp>
          </a:bodyPr>
          <a:lstStyle/>
          <a:p>
            <a:pPr algn="l"/>
            <a:r>
              <a:rPr lang="zh-TW" altLang="en-US" sz="2800">
                <a:latin typeface="標楷體" charset="0"/>
                <a:ea typeface="標楷體" charset="0"/>
                <a:cs typeface="Tahoma" charset="0"/>
              </a:rPr>
              <a:t>　　從小到大我們學過很多的詩詞，雖然學過七言絕句，但是只學過平仄押韻，像這種非考試取向的疊字詩則較為少見。做作業的過程中找到一些特別的疊字詩或回文詩，但是</a:t>
            </a:r>
            <a:r>
              <a:rPr lang="en-US" altLang="zh-TW" sz="2800">
                <a:latin typeface="Garamond" charset="0"/>
                <a:ea typeface="標楷體" charset="0"/>
                <a:cs typeface="Tahoma" charset="0"/>
              </a:rPr>
              <a:t>《</a:t>
            </a:r>
            <a:r>
              <a:rPr lang="zh-TW" altLang="en-US" sz="2800">
                <a:latin typeface="Garamond" charset="0"/>
                <a:ea typeface="標楷體" charset="0"/>
                <a:cs typeface="Tahoma" charset="0"/>
              </a:rPr>
              <a:t>妙聯妙詩妙文</a:t>
            </a:r>
            <a:r>
              <a:rPr lang="en-US" altLang="zh-TW" sz="2800">
                <a:latin typeface="Garamond" charset="0"/>
                <a:ea typeface="標楷體" charset="0"/>
                <a:cs typeface="Tahoma" charset="0"/>
              </a:rPr>
              <a:t>》</a:t>
            </a:r>
            <a:r>
              <a:rPr lang="zh-TW" altLang="en-US" sz="2800">
                <a:latin typeface="Garamond" charset="0"/>
                <a:ea typeface="標楷體" charset="0"/>
                <a:cs typeface="Tahoma" charset="0"/>
              </a:rPr>
              <a:t>收錄的</a:t>
            </a:r>
            <a:r>
              <a:rPr lang="zh-TW" altLang="en-US" sz="2800">
                <a:latin typeface="標楷體" charset="0"/>
                <a:ea typeface="標楷體" charset="0"/>
                <a:cs typeface="Tahoma" charset="0"/>
              </a:rPr>
              <a:t>這四首十字疊字詩讓我印象深刻的原因是因為恰好敘述了春夏秋冬四景，雖然較為生活化但卻是比較能夠體會其感受的詩。</a:t>
            </a:r>
            <a:endParaRPr lang="en-US" altLang="zh-TW" sz="2800">
              <a:latin typeface="標楷體" charset="0"/>
              <a:ea typeface="標楷體" charset="0"/>
              <a:cs typeface="Tahoma" charset="0"/>
            </a:endParaRPr>
          </a:p>
        </p:txBody>
      </p:sp>
      <p:sp>
        <p:nvSpPr>
          <p:cNvPr id="4" name="直排標題 3"/>
          <p:cNvSpPr>
            <a:spLocks noGrp="1"/>
          </p:cNvSpPr>
          <p:nvPr>
            <p:ph type="title" orient="vert"/>
          </p:nvPr>
        </p:nvSpPr>
        <p:spPr>
          <a:xfrm>
            <a:off x="8089900" y="274638"/>
            <a:ext cx="730250" cy="5851525"/>
          </a:xfrm>
        </p:spPr>
        <p:txBody>
          <a:bodyPr wrap="square" numCol="1" compatLnSpc="1">
            <a:prstTxWarp prst="textNoShape">
              <a:avLst/>
            </a:prstTxWarp>
          </a:bodyPr>
          <a:lstStyle/>
          <a:p>
            <a:pPr algn="l"/>
            <a:r>
              <a:rPr lang="zh-TW" altLang="en-US" sz="3200" cap="none">
                <a:latin typeface="標楷體" charset="0"/>
                <a:ea typeface="標楷體" charset="0"/>
                <a:cs typeface="Tunga" charset="0"/>
              </a:rPr>
              <a:t>七絕十字疊字詩｜春夏秋冬四景</a:t>
            </a:r>
          </a:p>
        </p:txBody>
      </p:sp>
      <p:sp>
        <p:nvSpPr>
          <p:cNvPr id="7172" name="文字方塊 6"/>
          <p:cNvSpPr txBox="1">
            <a:spLocks noChangeArrowheads="1"/>
          </p:cNvSpPr>
          <p:nvPr/>
        </p:nvSpPr>
        <p:spPr bwMode="auto">
          <a:xfrm>
            <a:off x="250825" y="6054725"/>
            <a:ext cx="74898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charset="0"/>
                <a:ea typeface="標楷體" charset="0"/>
                <a:cs typeface="標楷體" charset="0"/>
              </a:defRPr>
            </a:lvl1pPr>
            <a:lvl2pPr marL="742950" indent="-285750">
              <a:defRPr>
                <a:solidFill>
                  <a:schemeClr val="tx1"/>
                </a:solidFill>
                <a:latin typeface="Garamond" charset="0"/>
                <a:ea typeface="標楷體" charset="0"/>
                <a:cs typeface="標楷體" charset="0"/>
              </a:defRPr>
            </a:lvl2pPr>
            <a:lvl3pPr marL="1143000" indent="-228600">
              <a:defRPr>
                <a:solidFill>
                  <a:schemeClr val="tx1"/>
                </a:solidFill>
                <a:latin typeface="Garamond" charset="0"/>
                <a:ea typeface="標楷體" charset="0"/>
                <a:cs typeface="標楷體" charset="0"/>
              </a:defRPr>
            </a:lvl3pPr>
            <a:lvl4pPr marL="1600200" indent="-228600">
              <a:defRPr>
                <a:solidFill>
                  <a:schemeClr val="tx1"/>
                </a:solidFill>
                <a:latin typeface="Garamond" charset="0"/>
                <a:ea typeface="標楷體" charset="0"/>
                <a:cs typeface="標楷體" charset="0"/>
              </a:defRPr>
            </a:lvl4pPr>
            <a:lvl5pPr marL="2057400" indent="-228600">
              <a:defRPr>
                <a:solidFill>
                  <a:schemeClr val="tx1"/>
                </a:solidFill>
                <a:latin typeface="Garamond" charset="0"/>
                <a:ea typeface="標楷體" charset="0"/>
                <a:cs typeface="標楷體" charset="0"/>
              </a:defRPr>
            </a:lvl5pPr>
            <a:lvl6pPr marL="2514600" indent="-228600" fontAlgn="base">
              <a:spcBef>
                <a:spcPct val="0"/>
              </a:spcBef>
              <a:spcAft>
                <a:spcPct val="0"/>
              </a:spcAft>
              <a:defRPr>
                <a:solidFill>
                  <a:schemeClr val="tx1"/>
                </a:solidFill>
                <a:latin typeface="Garamond" charset="0"/>
                <a:ea typeface="標楷體" charset="0"/>
                <a:cs typeface="標楷體" charset="0"/>
              </a:defRPr>
            </a:lvl6pPr>
            <a:lvl7pPr marL="2971800" indent="-228600" fontAlgn="base">
              <a:spcBef>
                <a:spcPct val="0"/>
              </a:spcBef>
              <a:spcAft>
                <a:spcPct val="0"/>
              </a:spcAft>
              <a:defRPr>
                <a:solidFill>
                  <a:schemeClr val="tx1"/>
                </a:solidFill>
                <a:latin typeface="Garamond" charset="0"/>
                <a:ea typeface="標楷體" charset="0"/>
                <a:cs typeface="標楷體" charset="0"/>
              </a:defRPr>
            </a:lvl7pPr>
            <a:lvl8pPr marL="3429000" indent="-228600" fontAlgn="base">
              <a:spcBef>
                <a:spcPct val="0"/>
              </a:spcBef>
              <a:spcAft>
                <a:spcPct val="0"/>
              </a:spcAft>
              <a:defRPr>
                <a:solidFill>
                  <a:schemeClr val="tx1"/>
                </a:solidFill>
                <a:latin typeface="Garamond" charset="0"/>
                <a:ea typeface="標楷體" charset="0"/>
                <a:cs typeface="標楷體" charset="0"/>
              </a:defRPr>
            </a:lvl8pPr>
            <a:lvl9pPr marL="3886200" indent="-228600" fontAlgn="base">
              <a:spcBef>
                <a:spcPct val="0"/>
              </a:spcBef>
              <a:spcAft>
                <a:spcPct val="0"/>
              </a:spcAft>
              <a:defRPr>
                <a:solidFill>
                  <a:schemeClr val="tx1"/>
                </a:solidFill>
                <a:latin typeface="Garamond" charset="0"/>
                <a:ea typeface="標楷體" charset="0"/>
                <a:cs typeface="標楷體" charset="0"/>
              </a:defRPr>
            </a:lvl9pPr>
          </a:lstStyle>
          <a:p>
            <a:r>
              <a:rPr kumimoji="0" lang="en-US" altLang="zh-TW" sz="2400">
                <a:solidFill>
                  <a:srgbClr val="00B0F0"/>
                </a:solidFill>
              </a:rPr>
              <a:t>Source: 《</a:t>
            </a:r>
            <a:r>
              <a:rPr kumimoji="0" lang="zh-TW" altLang="en-US" sz="2400">
                <a:solidFill>
                  <a:srgbClr val="00B0F0"/>
                </a:solidFill>
              </a:rPr>
              <a:t>妙聯妙詩妙文</a:t>
            </a:r>
            <a:r>
              <a:rPr kumimoji="0" lang="en-US" altLang="zh-TW" sz="2400">
                <a:solidFill>
                  <a:srgbClr val="00B0F0"/>
                </a:solidFill>
              </a:rPr>
              <a:t>》 </a:t>
            </a:r>
          </a:p>
          <a:p>
            <a:pPr algn="r"/>
            <a:r>
              <a:rPr kumimoji="0" lang="en-US" altLang="zh-TW" sz="2400">
                <a:solidFill>
                  <a:srgbClr val="00B0F0"/>
                </a:solidFill>
              </a:rPr>
              <a:t>R99922073  </a:t>
            </a:r>
            <a:r>
              <a:rPr kumimoji="0" lang="zh-TW" altLang="en-US" sz="2400">
                <a:solidFill>
                  <a:srgbClr val="00B0F0"/>
                </a:solidFill>
              </a:rPr>
              <a:t>陳筱雯 </a:t>
            </a:r>
          </a:p>
        </p:txBody>
      </p:sp>
    </p:spTree>
    <p:extLst>
      <p:ext uri="{BB962C8B-B14F-4D97-AF65-F5344CB8AC3E}">
        <p14:creationId xmlns:p14="http://schemas.microsoft.com/office/powerpoint/2010/main" val="24708953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內容版面配置區 4"/>
          <p:cNvSpPr>
            <a:spLocks noGrp="1"/>
          </p:cNvSpPr>
          <p:nvPr>
            <p:ph idx="1"/>
          </p:nvPr>
        </p:nvSpPr>
        <p:spPr/>
        <p:txBody>
          <a:bodyPr>
            <a:normAutofit/>
          </a:bodyPr>
          <a:lstStyle/>
          <a:p>
            <a:pPr>
              <a:buNone/>
            </a:pPr>
            <a:r>
              <a:rPr lang="zh-TW" altLang="en-US" sz="2000" dirty="0" smtClean="0"/>
              <a:t>天大地大台科大     台清交成在腳下      央山正興又算啥     政北砍掉重練啦 </a:t>
            </a:r>
            <a:endParaRPr lang="en-US" altLang="zh-TW" sz="2000" dirty="0"/>
          </a:p>
          <a:p>
            <a:pPr>
              <a:buNone/>
            </a:pPr>
            <a:r>
              <a:rPr lang="zh-TW" altLang="en-US" sz="2000" dirty="0" smtClean="0"/>
              <a:t>國立普大都是渣     北大復旦吃屎吧      劍橋牛津都驚嚇     東大慶應是小咖</a:t>
            </a:r>
            <a:endParaRPr lang="en-US" altLang="zh-TW" sz="2000" dirty="0"/>
          </a:p>
          <a:p>
            <a:pPr>
              <a:buNone/>
            </a:pPr>
            <a:r>
              <a:rPr lang="zh-TW" altLang="en-US" sz="2000" dirty="0" smtClean="0"/>
              <a:t>麻省理工躲回家     普林斯頓皮皮挫      哈佛耶魯我不怕     世上唯有台科大</a:t>
            </a:r>
            <a:endParaRPr lang="en-US" altLang="zh-TW" sz="2000" dirty="0" smtClean="0"/>
          </a:p>
          <a:p>
            <a:pPr>
              <a:buNone/>
            </a:pPr>
            <a:endParaRPr lang="en-US" altLang="zh-TW" sz="2000" dirty="0"/>
          </a:p>
          <a:p>
            <a:pPr>
              <a:buNone/>
            </a:pPr>
            <a:endParaRPr lang="en-US" altLang="zh-TW" sz="2000" dirty="0" smtClean="0"/>
          </a:p>
          <a:p>
            <a:pPr>
              <a:buNone/>
            </a:pPr>
            <a:r>
              <a:rPr kumimoji="0" lang="en-US" altLang="zh-TW" sz="2000" dirty="0" err="1" smtClean="0">
                <a:latin typeface="Georgia" pitchFamily="18" charset="0"/>
              </a:rPr>
              <a:t>Source:PTT.cc</a:t>
            </a:r>
            <a:r>
              <a:rPr kumimoji="0" lang="en-US" altLang="zh-TW" sz="2000" dirty="0" smtClean="0">
                <a:latin typeface="Georgia" pitchFamily="18" charset="0"/>
              </a:rPr>
              <a:t>  </a:t>
            </a:r>
            <a:r>
              <a:rPr kumimoji="0" lang="zh-TW" altLang="en-US" sz="2000" dirty="0" smtClean="0">
                <a:latin typeface="Georgia" pitchFamily="18" charset="0"/>
              </a:rPr>
              <a:t>鄉民流傳已久打油詩</a:t>
            </a:r>
            <a:endParaRPr kumimoji="0" lang="en-US" altLang="zh-TW" sz="2000" dirty="0" smtClean="0">
              <a:latin typeface="Georgia" pitchFamily="18" charset="0"/>
            </a:endParaRPr>
          </a:p>
          <a:p>
            <a:pPr>
              <a:buNone/>
            </a:pPr>
            <a:endParaRPr lang="en-US" altLang="zh-TW" sz="2000" dirty="0"/>
          </a:p>
          <a:p>
            <a:pPr>
              <a:buNone/>
            </a:pPr>
            <a:r>
              <a:rPr lang="en-US" altLang="zh-TW" sz="2000" dirty="0" smtClean="0"/>
              <a:t>	</a:t>
            </a:r>
            <a:r>
              <a:rPr lang="zh-TW" altLang="en-US" sz="2000" dirty="0" smtClean="0"/>
              <a:t>這</a:t>
            </a:r>
            <a:r>
              <a:rPr lang="zh-TW" altLang="en-US" sz="2000" dirty="0"/>
              <a:t>首有趣</a:t>
            </a:r>
            <a:r>
              <a:rPr lang="zh-TW" altLang="en-US" sz="2000" dirty="0" smtClean="0"/>
              <a:t>的七字打油詩</a:t>
            </a:r>
            <a:r>
              <a:rPr lang="en-US" altLang="zh-TW" sz="2000" dirty="0" smtClean="0"/>
              <a:t>,</a:t>
            </a:r>
            <a:r>
              <a:rPr lang="zh-TW" altLang="en-US" sz="2000" dirty="0" smtClean="0"/>
              <a:t>扣掉前後兩句</a:t>
            </a:r>
            <a:r>
              <a:rPr lang="en-US" altLang="zh-TW" sz="2000" dirty="0" smtClean="0"/>
              <a:t>,</a:t>
            </a:r>
            <a:r>
              <a:rPr lang="zh-TW" altLang="en-US" sz="2000" dirty="0" smtClean="0"/>
              <a:t>我們可以發現</a:t>
            </a:r>
            <a:r>
              <a:rPr lang="en-US" altLang="zh-TW" sz="2000" dirty="0" smtClean="0"/>
              <a:t>,</a:t>
            </a:r>
            <a:r>
              <a:rPr lang="zh-TW" altLang="en-US" sz="2000" dirty="0" smtClean="0"/>
              <a:t>前面四個字都是學校名稱</a:t>
            </a:r>
            <a:r>
              <a:rPr lang="en-US" altLang="zh-TW" sz="2000" dirty="0" smtClean="0"/>
              <a:t>,</a:t>
            </a:r>
            <a:r>
              <a:rPr lang="zh-TW" altLang="en-US" sz="2000" dirty="0" smtClean="0"/>
              <a:t>然後每句都有押韻</a:t>
            </a:r>
            <a:r>
              <a:rPr lang="en-US" altLang="zh-TW" sz="2000" dirty="0" smtClean="0"/>
              <a:t>,</a:t>
            </a:r>
            <a:r>
              <a:rPr lang="zh-TW" altLang="en-US" sz="2000" dirty="0" smtClean="0"/>
              <a:t>押得恰到好處</a:t>
            </a:r>
            <a:r>
              <a:rPr lang="en-US" altLang="zh-TW" sz="2000" dirty="0" smtClean="0"/>
              <a:t>,</a:t>
            </a:r>
            <a:r>
              <a:rPr lang="zh-TW" altLang="en-US" sz="2000" dirty="0" smtClean="0"/>
              <a:t>念起來輕鬆寫意</a:t>
            </a:r>
            <a:r>
              <a:rPr lang="en-US" altLang="zh-TW" sz="2000" dirty="0" smtClean="0"/>
              <a:t>,</a:t>
            </a:r>
            <a:r>
              <a:rPr lang="zh-TW" altLang="en-US" sz="2000" dirty="0" smtClean="0"/>
              <a:t>充分的表現出國立台灣科技大學的王者風範</a:t>
            </a:r>
            <a:r>
              <a:rPr lang="en-US" altLang="zh-TW" sz="2000" dirty="0" smtClean="0"/>
              <a:t>,</a:t>
            </a:r>
            <a:r>
              <a:rPr lang="zh-TW" altLang="en-US" sz="2000" dirty="0" smtClean="0"/>
              <a:t>值得嘉許</a:t>
            </a:r>
            <a:r>
              <a:rPr lang="en-US" altLang="zh-TW" sz="2000" dirty="0" smtClean="0"/>
              <a:t>!</a:t>
            </a:r>
          </a:p>
          <a:p>
            <a:pPr>
              <a:buNone/>
            </a:pPr>
            <a:endParaRPr lang="en-US" altLang="zh-TW" sz="2000" dirty="0"/>
          </a:p>
          <a:p>
            <a:pPr>
              <a:buNone/>
            </a:pPr>
            <a:r>
              <a:rPr lang="zh-TW" altLang="en-US" sz="2000" dirty="0" smtClean="0"/>
              <a:t>                                                   </a:t>
            </a:r>
            <a:r>
              <a:rPr lang="en-US" altLang="zh-TW" sz="2000" dirty="0" smtClean="0"/>
              <a:t>R99944019</a:t>
            </a:r>
            <a:r>
              <a:rPr lang="zh-TW" altLang="en-US" sz="2000" dirty="0" smtClean="0"/>
              <a:t>     網媒所碩一    吳浩庠</a:t>
            </a:r>
            <a:endParaRPr lang="zh-TW" altLang="en-US" sz="2000" dirty="0"/>
          </a:p>
        </p:txBody>
      </p:sp>
      <p:sp>
        <p:nvSpPr>
          <p:cNvPr id="4" name="標題 3"/>
          <p:cNvSpPr>
            <a:spLocks noGrp="1"/>
          </p:cNvSpPr>
          <p:nvPr>
            <p:ph type="title"/>
          </p:nvPr>
        </p:nvSpPr>
        <p:spPr/>
        <p:txBody>
          <a:bodyPr/>
          <a:lstStyle/>
          <a:p>
            <a:r>
              <a:rPr lang="en-US" altLang="zh-TW" dirty="0" smtClean="0"/>
              <a:t>The Best School</a:t>
            </a:r>
            <a:endParaRPr lang="zh-TW" altLang="en-US" dirty="0"/>
          </a:p>
        </p:txBody>
      </p:sp>
    </p:spTree>
    <p:extLst>
      <p:ext uri="{BB962C8B-B14F-4D97-AF65-F5344CB8AC3E}">
        <p14:creationId xmlns:p14="http://schemas.microsoft.com/office/powerpoint/2010/main" val="26422648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467544" y="836712"/>
            <a:ext cx="8204448" cy="1470025"/>
          </a:xfrm>
        </p:spPr>
        <p:txBody>
          <a:bodyPr>
            <a:normAutofit/>
          </a:bodyPr>
          <a:lstStyle/>
          <a:p>
            <a:r>
              <a:rPr lang="zh-TW" altLang="en-US" sz="3000" dirty="0" smtClean="0"/>
              <a:t>葉子的離開，是因為風的追求，還是樹的不挽留</a:t>
            </a:r>
            <a:endParaRPr lang="zh-TW" altLang="en-US" sz="3000" dirty="0"/>
          </a:p>
        </p:txBody>
      </p:sp>
      <p:sp>
        <p:nvSpPr>
          <p:cNvPr id="3" name="副標題 2"/>
          <p:cNvSpPr>
            <a:spLocks noGrp="1"/>
          </p:cNvSpPr>
          <p:nvPr>
            <p:ph type="subTitle" idx="1"/>
          </p:nvPr>
        </p:nvSpPr>
        <p:spPr>
          <a:xfrm>
            <a:off x="683568" y="2780928"/>
            <a:ext cx="7848872" cy="3384376"/>
          </a:xfrm>
        </p:spPr>
        <p:txBody>
          <a:bodyPr>
            <a:normAutofit/>
          </a:bodyPr>
          <a:lstStyle/>
          <a:p>
            <a:pPr algn="l"/>
            <a:r>
              <a:rPr lang="zh-TW" altLang="en-US" sz="2000" dirty="0" smtClean="0">
                <a:solidFill>
                  <a:schemeClr val="tx1"/>
                </a:solidFill>
              </a:rPr>
              <a:t>從高中開始就很喜歡這句話，因為它很有意思。一片葉子，是否會想要離開長久依靠的樹，對葉子來說它並不想離開。但對於風不斷的追求，葉子也許會動了心。其實如果樹挽留了葉子，葉子會離開長久依靠、給它開心活力的樹嗎</a:t>
            </a:r>
            <a:r>
              <a:rPr lang="en-US" altLang="zh-TW" sz="2000" dirty="0" smtClean="0">
                <a:solidFill>
                  <a:schemeClr val="tx1"/>
                </a:solidFill>
              </a:rPr>
              <a:t>?</a:t>
            </a:r>
            <a:r>
              <a:rPr lang="zh-TW" altLang="en-US" sz="2000" dirty="0" smtClean="0">
                <a:solidFill>
                  <a:schemeClr val="tx1"/>
                </a:solidFill>
              </a:rPr>
              <a:t> </a:t>
            </a:r>
            <a:endParaRPr lang="en-US" altLang="zh-TW" sz="2000" dirty="0" smtClean="0">
              <a:solidFill>
                <a:schemeClr val="tx1"/>
              </a:solidFill>
            </a:endParaRPr>
          </a:p>
          <a:p>
            <a:pPr algn="l"/>
            <a:endParaRPr lang="en-US" altLang="zh-TW" sz="2000" dirty="0">
              <a:solidFill>
                <a:schemeClr val="tx1"/>
              </a:solidFill>
            </a:endParaRPr>
          </a:p>
          <a:p>
            <a:pPr algn="l"/>
            <a:endParaRPr lang="en-US" altLang="zh-TW" sz="2000" dirty="0" smtClean="0">
              <a:solidFill>
                <a:schemeClr val="tx1"/>
              </a:solidFill>
            </a:endParaRPr>
          </a:p>
          <a:p>
            <a:pPr algn="r"/>
            <a:r>
              <a:rPr lang="en-US" altLang="zh-TW" sz="2000" dirty="0" smtClean="0">
                <a:solidFill>
                  <a:schemeClr val="tx1"/>
                </a:solidFill>
              </a:rPr>
              <a:t>R99922004</a:t>
            </a:r>
          </a:p>
          <a:p>
            <a:pPr algn="r"/>
            <a:r>
              <a:rPr lang="zh-TW" altLang="en-US" sz="2000" dirty="0" smtClean="0">
                <a:solidFill>
                  <a:schemeClr val="tx1"/>
                </a:solidFill>
              </a:rPr>
              <a:t>林萬泉</a:t>
            </a:r>
            <a:endParaRPr lang="zh-TW" altLang="en-US" sz="2000" dirty="0">
              <a:solidFill>
                <a:schemeClr val="tx1"/>
              </a:solidFill>
            </a:endParaRPr>
          </a:p>
        </p:txBody>
      </p:sp>
    </p:spTree>
    <p:extLst>
      <p:ext uri="{BB962C8B-B14F-4D97-AF65-F5344CB8AC3E}">
        <p14:creationId xmlns:p14="http://schemas.microsoft.com/office/powerpoint/2010/main" val="29474733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827584" y="2060848"/>
            <a:ext cx="6984776" cy="2031325"/>
          </a:xfrm>
          <a:prstGeom prst="rect">
            <a:avLst/>
          </a:prstGeom>
        </p:spPr>
        <p:txBody>
          <a:bodyPr wrap="square">
            <a:spAutoFit/>
          </a:bodyPr>
          <a:lstStyle/>
          <a:p>
            <a:r>
              <a:rPr lang="zh-TW" altLang="en-US" b="1" dirty="0" smtClean="0"/>
              <a:t>陸游古詩臥春</a:t>
            </a:r>
            <a:br>
              <a:rPr lang="zh-TW" altLang="en-US" b="1" dirty="0" smtClean="0"/>
            </a:br>
            <a:r>
              <a:rPr lang="en-US" altLang="zh-TW" b="1" dirty="0" smtClean="0"/>
              <a:t>『</a:t>
            </a:r>
            <a:r>
              <a:rPr lang="zh-TW" altLang="en-US" b="1" dirty="0" smtClean="0"/>
              <a:t>臥春</a:t>
            </a:r>
            <a:r>
              <a:rPr lang="en-US" altLang="zh-TW" b="1" dirty="0" smtClean="0"/>
              <a:t>』 </a:t>
            </a:r>
          </a:p>
          <a:p>
            <a:r>
              <a:rPr lang="zh-TW" altLang="en-US" b="1" dirty="0" smtClean="0"/>
              <a:t>暗梅幽聞花</a:t>
            </a:r>
            <a:r>
              <a:rPr lang="en-US" altLang="zh-TW" b="1" dirty="0" smtClean="0"/>
              <a:t>, </a:t>
            </a:r>
            <a:r>
              <a:rPr lang="zh-TW" altLang="en-US" b="1" dirty="0" smtClean="0"/>
              <a:t>臥枝傷恨底</a:t>
            </a:r>
            <a:r>
              <a:rPr lang="en-US" altLang="zh-TW" b="1" dirty="0" smtClean="0"/>
              <a:t>, </a:t>
            </a:r>
            <a:r>
              <a:rPr lang="zh-TW" altLang="en-US" b="1" dirty="0" smtClean="0"/>
              <a:t>遙聞臥似水</a:t>
            </a:r>
            <a:r>
              <a:rPr lang="en-US" altLang="zh-TW" b="1" dirty="0" smtClean="0"/>
              <a:t>, </a:t>
            </a:r>
            <a:r>
              <a:rPr lang="zh-TW" altLang="en-US" b="1" dirty="0" smtClean="0"/>
              <a:t>易透達春綠。 岸似綠</a:t>
            </a:r>
            <a:r>
              <a:rPr lang="en-US" altLang="zh-TW" b="1" dirty="0" smtClean="0"/>
              <a:t>, </a:t>
            </a:r>
            <a:r>
              <a:rPr lang="zh-TW" altLang="en-US" b="1" dirty="0" smtClean="0"/>
              <a:t>岸似透綠</a:t>
            </a:r>
            <a:r>
              <a:rPr lang="en-US" altLang="zh-TW" b="1" dirty="0" smtClean="0"/>
              <a:t>, </a:t>
            </a:r>
            <a:r>
              <a:rPr lang="zh-TW" altLang="en-US" b="1" dirty="0" smtClean="0"/>
              <a:t>岸似透黛綠。</a:t>
            </a:r>
            <a:br>
              <a:rPr lang="zh-TW" altLang="en-US" b="1" dirty="0" smtClean="0"/>
            </a:br>
            <a:r>
              <a:rPr lang="en-US" altLang="zh-TW" b="1" dirty="0" smtClean="0"/>
              <a:t>『</a:t>
            </a:r>
            <a:r>
              <a:rPr lang="zh-TW" altLang="en-US" b="1" dirty="0" smtClean="0"/>
              <a:t>我蠢</a:t>
            </a:r>
            <a:r>
              <a:rPr lang="en-US" altLang="zh-TW" b="1" dirty="0" smtClean="0"/>
              <a:t>』 </a:t>
            </a:r>
          </a:p>
          <a:p>
            <a:r>
              <a:rPr lang="zh-TW" altLang="en-US" b="1" dirty="0" smtClean="0"/>
              <a:t>俺沒有文化</a:t>
            </a:r>
            <a:r>
              <a:rPr lang="en-US" altLang="zh-TW" b="1" dirty="0" smtClean="0"/>
              <a:t>, </a:t>
            </a:r>
            <a:r>
              <a:rPr lang="zh-TW" altLang="en-US" b="1" dirty="0" smtClean="0"/>
              <a:t>我智商很低</a:t>
            </a:r>
            <a:r>
              <a:rPr lang="en-US" altLang="zh-TW" b="1" dirty="0" smtClean="0"/>
              <a:t>, </a:t>
            </a:r>
            <a:r>
              <a:rPr lang="zh-TW" altLang="en-US" b="1" dirty="0" smtClean="0"/>
              <a:t>要問我是誰</a:t>
            </a:r>
            <a:r>
              <a:rPr lang="en-US" altLang="zh-TW" b="1" dirty="0" smtClean="0"/>
              <a:t>, </a:t>
            </a:r>
            <a:r>
              <a:rPr lang="zh-TW" altLang="en-US" b="1" dirty="0" smtClean="0"/>
              <a:t>一頭大蠢驢。 俺是驢</a:t>
            </a:r>
            <a:r>
              <a:rPr lang="en-US" altLang="zh-TW" b="1" dirty="0" smtClean="0"/>
              <a:t>, </a:t>
            </a:r>
            <a:r>
              <a:rPr lang="zh-TW" altLang="en-US" b="1" dirty="0" smtClean="0"/>
              <a:t>俺是頭驢</a:t>
            </a:r>
            <a:r>
              <a:rPr lang="en-US" altLang="zh-TW" b="1" dirty="0" smtClean="0"/>
              <a:t>, </a:t>
            </a:r>
            <a:r>
              <a:rPr lang="zh-TW" altLang="en-US" b="1" dirty="0" smtClean="0"/>
              <a:t>俺是頭呆驢。</a:t>
            </a:r>
            <a:endParaRPr lang="zh-TW" altLang="en-US" dirty="0"/>
          </a:p>
        </p:txBody>
      </p:sp>
      <p:sp>
        <p:nvSpPr>
          <p:cNvPr id="5" name="矩形 4"/>
          <p:cNvSpPr/>
          <p:nvPr/>
        </p:nvSpPr>
        <p:spPr>
          <a:xfrm>
            <a:off x="1619672" y="836712"/>
            <a:ext cx="5238328" cy="584775"/>
          </a:xfrm>
          <a:prstGeom prst="rect">
            <a:avLst/>
          </a:prstGeom>
        </p:spPr>
        <p:txBody>
          <a:bodyPr wrap="square">
            <a:spAutoFit/>
          </a:bodyPr>
          <a:lstStyle/>
          <a:p>
            <a:r>
              <a:rPr lang="zh-TW" altLang="en-US" sz="3200" dirty="0" smtClean="0"/>
              <a:t>有鄉音造成的錯聽</a:t>
            </a:r>
            <a:r>
              <a:rPr lang="en-US" altLang="zh-TW" sz="3200" dirty="0" smtClean="0"/>
              <a:t>sequence</a:t>
            </a:r>
          </a:p>
        </p:txBody>
      </p:sp>
      <p:sp>
        <p:nvSpPr>
          <p:cNvPr id="6" name="矩形 5"/>
          <p:cNvSpPr/>
          <p:nvPr/>
        </p:nvSpPr>
        <p:spPr>
          <a:xfrm>
            <a:off x="6012160" y="5301208"/>
            <a:ext cx="1991251" cy="369332"/>
          </a:xfrm>
          <a:prstGeom prst="rect">
            <a:avLst/>
          </a:prstGeom>
        </p:spPr>
        <p:txBody>
          <a:bodyPr wrap="none">
            <a:spAutoFit/>
          </a:bodyPr>
          <a:lstStyle/>
          <a:p>
            <a:r>
              <a:rPr lang="en-US" altLang="zh-TW" dirty="0" smtClean="0"/>
              <a:t>R99945020 </a:t>
            </a:r>
            <a:r>
              <a:rPr lang="zh-TW" altLang="en-US" dirty="0" smtClean="0"/>
              <a:t>林澤豪</a:t>
            </a:r>
            <a:endParaRPr lang="en-US" altLang="zh-TW" dirty="0" smtClean="0"/>
          </a:p>
        </p:txBody>
      </p:sp>
      <p:sp>
        <p:nvSpPr>
          <p:cNvPr id="7" name="矩形 6"/>
          <p:cNvSpPr/>
          <p:nvPr/>
        </p:nvSpPr>
        <p:spPr>
          <a:xfrm>
            <a:off x="827584" y="4509120"/>
            <a:ext cx="7939994" cy="369332"/>
          </a:xfrm>
          <a:prstGeom prst="rect">
            <a:avLst/>
          </a:prstGeom>
        </p:spPr>
        <p:txBody>
          <a:bodyPr wrap="none">
            <a:spAutoFit/>
          </a:bodyPr>
          <a:lstStyle/>
          <a:p>
            <a:r>
              <a:rPr lang="zh-TW" altLang="en-US" dirty="0" smtClean="0"/>
              <a:t>我覺得這個在</a:t>
            </a:r>
            <a:r>
              <a:rPr lang="en-US" altLang="zh-TW" dirty="0" smtClean="0"/>
              <a:t>sequence</a:t>
            </a:r>
            <a:r>
              <a:rPr lang="zh-TW" altLang="en-US" dirty="0" smtClean="0"/>
              <a:t>上面看起來幾乎是</a:t>
            </a:r>
            <a:r>
              <a:rPr lang="en-US" altLang="zh-TW" dirty="0" smtClean="0"/>
              <a:t>100%</a:t>
            </a:r>
            <a:r>
              <a:rPr lang="zh-TW" altLang="en-US" dirty="0" smtClean="0"/>
              <a:t>對 可是加入語意卻是</a:t>
            </a:r>
            <a:r>
              <a:rPr lang="en-US" altLang="zh-TW" dirty="0" smtClean="0"/>
              <a:t>100%</a:t>
            </a:r>
            <a:r>
              <a:rPr lang="zh-TW" altLang="en-US" dirty="0" smtClean="0"/>
              <a:t>離譜</a:t>
            </a:r>
            <a:endParaRPr lang="zh-TW" altLang="en-US" dirty="0"/>
          </a:p>
        </p:txBody>
      </p:sp>
    </p:spTree>
    <p:extLst>
      <p:ext uri="{BB962C8B-B14F-4D97-AF65-F5344CB8AC3E}">
        <p14:creationId xmlns:p14="http://schemas.microsoft.com/office/powerpoint/2010/main" val="33759121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I my me mine</a:t>
            </a:r>
            <a:endParaRPr lang="zh-TW" altLang="en-US" dirty="0"/>
          </a:p>
        </p:txBody>
      </p:sp>
      <p:sp>
        <p:nvSpPr>
          <p:cNvPr id="3" name="內容版面配置區 2"/>
          <p:cNvSpPr>
            <a:spLocks noGrp="1"/>
          </p:cNvSpPr>
          <p:nvPr>
            <p:ph sz="quarter" idx="1"/>
          </p:nvPr>
        </p:nvSpPr>
        <p:spPr/>
        <p:txBody>
          <a:bodyPr>
            <a:normAutofit/>
          </a:bodyPr>
          <a:lstStyle/>
          <a:p>
            <a:r>
              <a:rPr lang="zh-TW" altLang="en-US" dirty="0" smtClean="0"/>
              <a:t>「</a:t>
            </a:r>
            <a:r>
              <a:rPr lang="en-US" altLang="zh-TW" dirty="0" smtClean="0"/>
              <a:t>I </a:t>
            </a:r>
            <a:r>
              <a:rPr lang="en-US" altLang="zh-TW" dirty="0"/>
              <a:t>my me </a:t>
            </a:r>
            <a:r>
              <a:rPr lang="en-US" altLang="zh-TW" dirty="0" smtClean="0"/>
              <a:t>mine</a:t>
            </a:r>
            <a:r>
              <a:rPr lang="zh-TW" altLang="en-US" dirty="0" smtClean="0"/>
              <a:t>」</a:t>
            </a:r>
            <a:r>
              <a:rPr lang="zh-TW" altLang="en-US" dirty="0"/>
              <a:t>，</a:t>
            </a:r>
            <a:r>
              <a:rPr lang="zh-TW" altLang="en-US" dirty="0" smtClean="0"/>
              <a:t>在英文當中都是跟「我」有關的單字，但是假如寫成日文漢字的話就是「</a:t>
            </a:r>
            <a:r>
              <a:rPr lang="ja-JP" altLang="en-US" dirty="0" smtClean="0"/>
              <a:t>曖昧見舞</a:t>
            </a:r>
            <a:r>
              <a:rPr lang="zh-TW" altLang="en-US" dirty="0" smtClean="0"/>
              <a:t>」</a:t>
            </a:r>
            <a:endParaRPr lang="en-US" altLang="zh-TW" dirty="0" smtClean="0"/>
          </a:p>
          <a:p>
            <a:pPr marL="0" indent="0">
              <a:buNone/>
            </a:pPr>
            <a:r>
              <a:rPr lang="zh-TW" altLang="en-US" dirty="0" smtClean="0"/>
              <a:t>　意思</a:t>
            </a:r>
            <a:r>
              <a:rPr lang="zh-TW" altLang="en-US" dirty="0"/>
              <a:t>是：</a:t>
            </a:r>
            <a:endParaRPr lang="en-US" altLang="zh-TW" dirty="0"/>
          </a:p>
          <a:p>
            <a:pPr marL="0" indent="0">
              <a:buNone/>
            </a:pPr>
            <a:r>
              <a:rPr lang="en-US" altLang="zh-TW" dirty="0"/>
              <a:t>	</a:t>
            </a:r>
            <a:r>
              <a:rPr lang="zh-TW" altLang="en-US" dirty="0"/>
              <a:t>友人生病，而去探病的人，可能不是因為真的關　</a:t>
            </a:r>
            <a:r>
              <a:rPr lang="en-US" altLang="zh-TW" dirty="0"/>
              <a:t>	</a:t>
            </a:r>
            <a:r>
              <a:rPr lang="zh-TW" altLang="en-US" dirty="0"/>
              <a:t>心而去探病，而是為了他自己的立場，覺得不去</a:t>
            </a:r>
            <a:r>
              <a:rPr lang="en-US" altLang="zh-TW" dirty="0"/>
              <a:t>	</a:t>
            </a:r>
            <a:r>
              <a:rPr lang="zh-TW" altLang="en-US" dirty="0"/>
              <a:t>探望好像會被人說閒話</a:t>
            </a:r>
            <a:r>
              <a:rPr lang="zh-TW" altLang="en-US" dirty="0" smtClean="0"/>
              <a:t>。</a:t>
            </a:r>
            <a:endParaRPr lang="en-US" altLang="zh-TW" dirty="0" smtClean="0"/>
          </a:p>
          <a:p>
            <a:r>
              <a:rPr lang="zh-TW" altLang="en-US" dirty="0" smtClean="0"/>
              <a:t>有很自我中心的意思，而剛好念起來又都是英文跟我有關的發音，還蠻有趣的</a:t>
            </a:r>
            <a:endParaRPr lang="en-US" altLang="zh-TW" dirty="0" smtClean="0"/>
          </a:p>
          <a:p>
            <a:endParaRPr lang="en-US" altLang="zh-TW" dirty="0" smtClean="0"/>
          </a:p>
          <a:p>
            <a:pPr marL="0" indent="0">
              <a:buNone/>
            </a:pPr>
            <a:endParaRPr lang="en-US" altLang="zh-TW" dirty="0" smtClean="0"/>
          </a:p>
        </p:txBody>
      </p:sp>
      <p:sp>
        <p:nvSpPr>
          <p:cNvPr id="4" name="文字方塊 3"/>
          <p:cNvSpPr txBox="1"/>
          <p:nvPr/>
        </p:nvSpPr>
        <p:spPr>
          <a:xfrm>
            <a:off x="5940152" y="5867980"/>
            <a:ext cx="2805576" cy="369332"/>
          </a:xfrm>
          <a:prstGeom prst="rect">
            <a:avLst/>
          </a:prstGeom>
          <a:noFill/>
        </p:spPr>
        <p:txBody>
          <a:bodyPr wrap="none" rtlCol="0">
            <a:spAutoFit/>
          </a:bodyPr>
          <a:lstStyle/>
          <a:p>
            <a:r>
              <a:rPr lang="zh-TW" altLang="en-US" dirty="0" smtClean="0"/>
              <a:t>資工四 </a:t>
            </a:r>
            <a:r>
              <a:rPr lang="en-US" altLang="zh-TW" dirty="0" smtClean="0"/>
              <a:t>B96902106</a:t>
            </a:r>
            <a:r>
              <a:rPr lang="zh-TW" altLang="en-US" dirty="0" smtClean="0"/>
              <a:t>潘彥謙</a:t>
            </a:r>
            <a:endParaRPr lang="zh-TW" altLang="en-US" dirty="0"/>
          </a:p>
        </p:txBody>
      </p:sp>
    </p:spTree>
    <p:extLst>
      <p:ext uri="{BB962C8B-B14F-4D97-AF65-F5344CB8AC3E}">
        <p14:creationId xmlns:p14="http://schemas.microsoft.com/office/powerpoint/2010/main" val="3773543003"/>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179512" y="188640"/>
            <a:ext cx="7272808" cy="1470025"/>
          </a:xfrm>
        </p:spPr>
        <p:txBody>
          <a:bodyPr>
            <a:normAutofit/>
          </a:bodyPr>
          <a:lstStyle/>
          <a:p>
            <a:pPr algn="r"/>
            <a:r>
              <a:rPr lang="zh-TW" altLang="en-US" sz="2400" dirty="0">
                <a:latin typeface="微軟正黑體" pitchFamily="34" charset="-120"/>
                <a:ea typeface="微軟正黑體" pitchFamily="34" charset="-120"/>
              </a:rPr>
              <a:t>生物序列分析演算法</a:t>
            </a:r>
            <a:r>
              <a:rPr lang="zh-TW" altLang="en-US" sz="2400" dirty="0" smtClean="0">
                <a:latin typeface="微軟正黑體" pitchFamily="34" charset="-120"/>
                <a:ea typeface="微軟正黑體" pitchFamily="34" charset="-120"/>
              </a:rPr>
              <a:t>作業</a:t>
            </a:r>
            <a:r>
              <a:rPr lang="zh-TW" altLang="en-US" sz="2400" dirty="0">
                <a:latin typeface="微軟正黑體" pitchFamily="34" charset="-120"/>
                <a:ea typeface="微軟正黑體" pitchFamily="34" charset="-120"/>
              </a:rPr>
              <a:t>一</a:t>
            </a:r>
            <a:r>
              <a:rPr lang="zh-TW" altLang="en-US" sz="2400" dirty="0" smtClean="0">
                <a:latin typeface="微軟正黑體" pitchFamily="34" charset="-120"/>
                <a:ea typeface="微軟正黑體" pitchFamily="34" charset="-120"/>
              </a:rPr>
              <a:t>：</a:t>
            </a:r>
            <a:r>
              <a:rPr lang="en-US" altLang="zh-TW" sz="2400" dirty="0" smtClean="0">
                <a:latin typeface="微軟正黑體" pitchFamily="34" charset="-120"/>
                <a:ea typeface="微軟正黑體" pitchFamily="34" charset="-120"/>
              </a:rPr>
              <a:t>Interesting Sequences</a:t>
            </a:r>
            <a:br>
              <a:rPr lang="en-US" altLang="zh-TW" sz="2400" dirty="0" smtClean="0">
                <a:latin typeface="微軟正黑體" pitchFamily="34" charset="-120"/>
                <a:ea typeface="微軟正黑體" pitchFamily="34" charset="-120"/>
              </a:rPr>
            </a:br>
            <a:r>
              <a:rPr lang="en-US" altLang="zh-TW" sz="2400" dirty="0" smtClean="0">
                <a:latin typeface="微軟正黑體" pitchFamily="34" charset="-120"/>
                <a:ea typeface="微軟正黑體" pitchFamily="34" charset="-120"/>
              </a:rPr>
              <a:t/>
            </a:r>
            <a:br>
              <a:rPr lang="en-US" altLang="zh-TW" sz="2400" dirty="0" smtClean="0">
                <a:latin typeface="微軟正黑體" pitchFamily="34" charset="-120"/>
                <a:ea typeface="微軟正黑體" pitchFamily="34" charset="-120"/>
              </a:rPr>
            </a:br>
            <a:r>
              <a:rPr lang="en-US" altLang="zh-TW" sz="2000" dirty="0" smtClean="0">
                <a:latin typeface="微軟正黑體" pitchFamily="34" charset="-120"/>
                <a:ea typeface="微軟正黑體" pitchFamily="34" charset="-120"/>
              </a:rPr>
              <a:t>D98921018 </a:t>
            </a:r>
            <a:r>
              <a:rPr lang="zh-TW" altLang="en-US" sz="2000" dirty="0">
                <a:latin typeface="微軟正黑體" pitchFamily="34" charset="-120"/>
                <a:ea typeface="微軟正黑體" pitchFamily="34" charset="-120"/>
              </a:rPr>
              <a:t>李鴻欣</a:t>
            </a:r>
          </a:p>
        </p:txBody>
      </p:sp>
      <p:sp>
        <p:nvSpPr>
          <p:cNvPr id="3" name="副標題 2"/>
          <p:cNvSpPr>
            <a:spLocks noGrp="1"/>
          </p:cNvSpPr>
          <p:nvPr>
            <p:ph type="subTitle" idx="1"/>
          </p:nvPr>
        </p:nvSpPr>
        <p:spPr>
          <a:xfrm>
            <a:off x="323528" y="1844824"/>
            <a:ext cx="8424936" cy="4536504"/>
          </a:xfrm>
        </p:spPr>
        <p:txBody>
          <a:bodyPr>
            <a:normAutofit fontScale="85000" lnSpcReduction="20000"/>
          </a:bodyPr>
          <a:lstStyle/>
          <a:p>
            <a:pPr marL="263525" indent="-263525" algn="l">
              <a:buFont typeface="+mj-lt"/>
              <a:buAutoNum type="arabicPeriod"/>
            </a:pPr>
            <a:r>
              <a:rPr lang="en-US" altLang="zh-TW" sz="2000" dirty="0" smtClean="0">
                <a:solidFill>
                  <a:schemeClr val="tx1"/>
                </a:solidFill>
              </a:rPr>
              <a:t>In the beginning God created the heaven and the earth.</a:t>
            </a:r>
          </a:p>
          <a:p>
            <a:pPr marL="263525" indent="-263525" algn="l">
              <a:buFont typeface="+mj-lt"/>
              <a:buAutoNum type="arabicPeriod"/>
            </a:pPr>
            <a:r>
              <a:rPr lang="en-US" altLang="zh-TW" sz="2000" dirty="0" smtClean="0">
                <a:solidFill>
                  <a:schemeClr val="tx1"/>
                </a:solidFill>
              </a:rPr>
              <a:t>And the earth was without form, and void; and darkness was upon the face of the deep. And the Spirit of God moved upon the face of the waters.</a:t>
            </a:r>
          </a:p>
          <a:p>
            <a:pPr marL="263525" indent="-263525" algn="l">
              <a:buFont typeface="+mj-lt"/>
              <a:buAutoNum type="arabicPeriod"/>
            </a:pPr>
            <a:r>
              <a:rPr lang="en-US" altLang="zh-TW" sz="2000" dirty="0" smtClean="0">
                <a:solidFill>
                  <a:schemeClr val="tx1"/>
                </a:solidFill>
              </a:rPr>
              <a:t>And </a:t>
            </a:r>
            <a:r>
              <a:rPr lang="en-US" altLang="zh-TW" sz="2000" b="1" dirty="0" smtClean="0">
                <a:solidFill>
                  <a:schemeClr val="tx1"/>
                </a:solidFill>
              </a:rPr>
              <a:t>God</a:t>
            </a:r>
            <a:r>
              <a:rPr lang="en-US" altLang="zh-TW" sz="2000" dirty="0" smtClean="0">
                <a:solidFill>
                  <a:schemeClr val="tx1"/>
                </a:solidFill>
              </a:rPr>
              <a:t> said, Let there be light: and there was light.</a:t>
            </a:r>
          </a:p>
          <a:p>
            <a:pPr marL="263525" indent="-263525" algn="l">
              <a:buFont typeface="+mj-lt"/>
              <a:buAutoNum type="arabicPeriod"/>
            </a:pPr>
            <a:endParaRPr lang="en-US" altLang="zh-TW" sz="2000" dirty="0">
              <a:solidFill>
                <a:schemeClr val="tx1"/>
              </a:solidFill>
            </a:endParaRPr>
          </a:p>
          <a:p>
            <a:pPr algn="l"/>
            <a:r>
              <a:rPr lang="zh-TW" altLang="en-US" sz="2000" dirty="0">
                <a:solidFill>
                  <a:schemeClr val="tx1"/>
                </a:solidFill>
              </a:rPr>
              <a:t>以上三</a:t>
            </a:r>
            <a:r>
              <a:rPr lang="zh-TW" altLang="en-US" sz="2000" dirty="0" smtClean="0">
                <a:solidFill>
                  <a:schemeClr val="tx1"/>
                </a:solidFill>
              </a:rPr>
              <a:t>句文字，出自舊約聖經創世記的頭三節（英皇欽定本），請在第一節中任選一個字，然後照著這個字的字母數</a:t>
            </a:r>
            <a:r>
              <a:rPr lang="en-US" altLang="zh-TW" sz="2000" dirty="0" smtClean="0">
                <a:solidFill>
                  <a:schemeClr val="tx1"/>
                </a:solidFill>
              </a:rPr>
              <a:t>n</a:t>
            </a:r>
            <a:r>
              <a:rPr lang="zh-TW" altLang="en-US" sz="2000" dirty="0" smtClean="0">
                <a:solidFill>
                  <a:schemeClr val="tx1"/>
                </a:solidFill>
              </a:rPr>
              <a:t>，往下跳到第</a:t>
            </a:r>
            <a:r>
              <a:rPr lang="en-US" altLang="zh-TW" sz="2000" dirty="0" smtClean="0">
                <a:solidFill>
                  <a:schemeClr val="tx1"/>
                </a:solidFill>
              </a:rPr>
              <a:t>n</a:t>
            </a:r>
            <a:r>
              <a:rPr lang="zh-TW" altLang="en-US" sz="2000" dirty="0" smtClean="0">
                <a:solidFill>
                  <a:schemeClr val="tx1"/>
                </a:solidFill>
              </a:rPr>
              <a:t>個字，重複以上的步驟，最後看看一進入第三節的第一個字是什麼？</a:t>
            </a:r>
            <a:endParaRPr lang="en-US" altLang="zh-TW" sz="2000" dirty="0" smtClean="0">
              <a:solidFill>
                <a:schemeClr val="tx1"/>
              </a:solidFill>
            </a:endParaRPr>
          </a:p>
          <a:p>
            <a:pPr algn="l"/>
            <a:endParaRPr lang="en-US" altLang="zh-TW" sz="2000" dirty="0">
              <a:solidFill>
                <a:schemeClr val="tx1"/>
              </a:solidFill>
            </a:endParaRPr>
          </a:p>
          <a:p>
            <a:pPr algn="l"/>
            <a:r>
              <a:rPr lang="zh-TW" altLang="en-US" sz="2000" dirty="0" smtClean="0">
                <a:solidFill>
                  <a:schemeClr val="tx1"/>
                </a:solidFill>
              </a:rPr>
              <a:t>舉例：挑</a:t>
            </a:r>
            <a:r>
              <a:rPr lang="en-US" altLang="zh-TW" sz="2000" dirty="0" smtClean="0">
                <a:solidFill>
                  <a:schemeClr val="tx1"/>
                </a:solidFill>
              </a:rPr>
              <a:t>”beginning”</a:t>
            </a:r>
            <a:r>
              <a:rPr lang="zh-TW" altLang="en-US" sz="2000" dirty="0" smtClean="0">
                <a:solidFill>
                  <a:schemeClr val="tx1"/>
                </a:solidFill>
              </a:rPr>
              <a:t>，</a:t>
            </a:r>
            <a:r>
              <a:rPr lang="en-US" altLang="zh-TW" sz="2000" dirty="0" smtClean="0">
                <a:solidFill>
                  <a:schemeClr val="tx1"/>
                </a:solidFill>
              </a:rPr>
              <a:t>n = </a:t>
            </a:r>
            <a:r>
              <a:rPr lang="en-US" altLang="zh-TW" sz="2000" dirty="0">
                <a:solidFill>
                  <a:schemeClr val="tx1"/>
                </a:solidFill>
              </a:rPr>
              <a:t>9</a:t>
            </a:r>
            <a:r>
              <a:rPr lang="zh-TW" altLang="en-US" sz="2000" dirty="0" smtClean="0">
                <a:solidFill>
                  <a:schemeClr val="tx1"/>
                </a:solidFill>
              </a:rPr>
              <a:t>，然後往下跳第</a:t>
            </a:r>
            <a:r>
              <a:rPr lang="en-US" altLang="zh-TW" sz="2000" dirty="0" smtClean="0">
                <a:solidFill>
                  <a:schemeClr val="tx1"/>
                </a:solidFill>
              </a:rPr>
              <a:t>8</a:t>
            </a:r>
            <a:r>
              <a:rPr lang="zh-TW" altLang="en-US" sz="2000" dirty="0" smtClean="0">
                <a:solidFill>
                  <a:schemeClr val="tx1"/>
                </a:solidFill>
              </a:rPr>
              <a:t>個字是第二節的</a:t>
            </a:r>
            <a:r>
              <a:rPr lang="en-US" altLang="zh-TW" sz="2000" dirty="0" smtClean="0">
                <a:solidFill>
                  <a:schemeClr val="tx1"/>
                </a:solidFill>
              </a:rPr>
              <a:t>”the”</a:t>
            </a:r>
            <a:r>
              <a:rPr lang="zh-TW" altLang="en-US" sz="2000" dirty="0" smtClean="0">
                <a:solidFill>
                  <a:schemeClr val="tx1"/>
                </a:solidFill>
              </a:rPr>
              <a:t>，此時</a:t>
            </a:r>
            <a:r>
              <a:rPr lang="en-US" altLang="zh-TW" sz="2000" dirty="0" smtClean="0">
                <a:solidFill>
                  <a:schemeClr val="tx1"/>
                </a:solidFill>
              </a:rPr>
              <a:t>n = 3</a:t>
            </a:r>
            <a:r>
              <a:rPr lang="zh-TW" altLang="en-US" sz="2000" dirty="0" smtClean="0">
                <a:solidFill>
                  <a:schemeClr val="tx1"/>
                </a:solidFill>
              </a:rPr>
              <a:t>，再往下跳到</a:t>
            </a:r>
            <a:r>
              <a:rPr lang="en-US" altLang="zh-TW" sz="2000" dirty="0" smtClean="0">
                <a:solidFill>
                  <a:schemeClr val="tx1"/>
                </a:solidFill>
              </a:rPr>
              <a:t>”without”</a:t>
            </a:r>
            <a:r>
              <a:rPr lang="zh-TW" altLang="en-US" sz="2000" dirty="0" smtClean="0">
                <a:solidFill>
                  <a:schemeClr val="tx1"/>
                </a:solidFill>
              </a:rPr>
              <a:t>，</a:t>
            </a:r>
            <a:r>
              <a:rPr lang="en-US" altLang="zh-TW" sz="2000" dirty="0" smtClean="0">
                <a:solidFill>
                  <a:schemeClr val="tx1"/>
                </a:solidFill>
              </a:rPr>
              <a:t>n = 7</a:t>
            </a:r>
            <a:r>
              <a:rPr lang="zh-TW" altLang="en-US" sz="2000" dirty="0" smtClean="0">
                <a:solidFill>
                  <a:schemeClr val="tx1"/>
                </a:solidFill>
              </a:rPr>
              <a:t>，在往下跳到</a:t>
            </a:r>
            <a:r>
              <a:rPr lang="en-US" altLang="zh-TW" sz="2000" dirty="0" smtClean="0">
                <a:solidFill>
                  <a:schemeClr val="tx1"/>
                </a:solidFill>
              </a:rPr>
              <a:t>”upon”</a:t>
            </a:r>
            <a:r>
              <a:rPr lang="zh-TW" altLang="en-US" sz="2000" dirty="0" smtClean="0">
                <a:solidFill>
                  <a:schemeClr val="tx1"/>
                </a:solidFill>
              </a:rPr>
              <a:t>，</a:t>
            </a:r>
            <a:r>
              <a:rPr lang="en-US" altLang="zh-TW" sz="2000" dirty="0" smtClean="0">
                <a:solidFill>
                  <a:schemeClr val="tx1"/>
                </a:solidFill>
              </a:rPr>
              <a:t>n = 4</a:t>
            </a:r>
            <a:r>
              <a:rPr lang="zh-TW" altLang="en-US" sz="2000" dirty="0" smtClean="0">
                <a:solidFill>
                  <a:schemeClr val="tx1"/>
                </a:solidFill>
              </a:rPr>
              <a:t>，</a:t>
            </a:r>
            <a:r>
              <a:rPr lang="en-US" altLang="zh-TW" sz="2000" dirty="0" smtClean="0">
                <a:solidFill>
                  <a:schemeClr val="tx1"/>
                </a:solidFill>
              </a:rPr>
              <a:t>……</a:t>
            </a:r>
            <a:r>
              <a:rPr lang="zh-TW" altLang="en-US" sz="2000" dirty="0" smtClean="0">
                <a:solidFill>
                  <a:schemeClr val="tx1"/>
                </a:solidFill>
              </a:rPr>
              <a:t>，猜猜看，一進入第三節，會落在哪個字？是不是</a:t>
            </a:r>
            <a:r>
              <a:rPr lang="en-US" altLang="zh-TW" sz="2000" dirty="0" smtClean="0">
                <a:solidFill>
                  <a:schemeClr val="tx1"/>
                </a:solidFill>
              </a:rPr>
              <a:t>”</a:t>
            </a:r>
            <a:r>
              <a:rPr lang="en-US" altLang="zh-TW" sz="2000" b="1" dirty="0" smtClean="0">
                <a:solidFill>
                  <a:schemeClr val="tx1"/>
                </a:solidFill>
              </a:rPr>
              <a:t>God</a:t>
            </a:r>
            <a:r>
              <a:rPr lang="en-US" altLang="zh-TW" sz="2000" dirty="0" smtClean="0">
                <a:solidFill>
                  <a:schemeClr val="tx1"/>
                </a:solidFill>
              </a:rPr>
              <a:t>”</a:t>
            </a:r>
            <a:r>
              <a:rPr lang="zh-TW" altLang="en-US" sz="2000" dirty="0" smtClean="0">
                <a:solidFill>
                  <a:schemeClr val="tx1"/>
                </a:solidFill>
              </a:rPr>
              <a:t>呢？</a:t>
            </a:r>
            <a:endParaRPr lang="en-US" altLang="zh-TW" sz="2000" dirty="0" smtClean="0">
              <a:solidFill>
                <a:schemeClr val="tx1"/>
              </a:solidFill>
            </a:endParaRPr>
          </a:p>
          <a:p>
            <a:pPr algn="l"/>
            <a:endParaRPr lang="en-US" altLang="zh-TW" sz="2000" dirty="0">
              <a:solidFill>
                <a:schemeClr val="tx1"/>
              </a:solidFill>
            </a:endParaRPr>
          </a:p>
          <a:p>
            <a:pPr algn="l"/>
            <a:r>
              <a:rPr lang="zh-TW" altLang="en-US" sz="2000" dirty="0" smtClean="0">
                <a:solidFill>
                  <a:schemeClr val="tx1"/>
                </a:solidFill>
              </a:rPr>
              <a:t>冥冥中有安排，不僅</a:t>
            </a:r>
            <a:r>
              <a:rPr lang="zh-TW" altLang="en-US" sz="2000" dirty="0">
                <a:solidFill>
                  <a:schemeClr val="tx1"/>
                </a:solidFill>
              </a:rPr>
              <a:t>是英皇欽定本</a:t>
            </a:r>
            <a:r>
              <a:rPr lang="zh-TW" altLang="en-US" sz="2000" dirty="0" smtClean="0">
                <a:solidFill>
                  <a:schemeClr val="tx1"/>
                </a:solidFill>
              </a:rPr>
              <a:t>，其他英譯本，如</a:t>
            </a:r>
            <a:r>
              <a:rPr lang="en-US" altLang="zh-TW" sz="2000" dirty="0" smtClean="0">
                <a:solidFill>
                  <a:schemeClr val="tx1"/>
                </a:solidFill>
              </a:rPr>
              <a:t>ESV</a:t>
            </a:r>
            <a:r>
              <a:rPr lang="zh-TW" altLang="en-US" sz="2000" dirty="0" smtClean="0">
                <a:solidFill>
                  <a:schemeClr val="tx1"/>
                </a:solidFill>
              </a:rPr>
              <a:t>，都有這種現象。</a:t>
            </a:r>
            <a:endParaRPr lang="en-US" altLang="zh-TW" sz="2000" dirty="0">
              <a:solidFill>
                <a:schemeClr val="tx1"/>
              </a:solidFill>
            </a:endParaRPr>
          </a:p>
        </p:txBody>
      </p:sp>
    </p:spTree>
    <p:extLst>
      <p:ext uri="{BB962C8B-B14F-4D97-AF65-F5344CB8AC3E}">
        <p14:creationId xmlns:p14="http://schemas.microsoft.com/office/powerpoint/2010/main" val="4234784691"/>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標題 3"/>
          <p:cNvSpPr>
            <a:spLocks noGrp="1"/>
          </p:cNvSpPr>
          <p:nvPr>
            <p:ph type="title"/>
          </p:nvPr>
        </p:nvSpPr>
        <p:spPr/>
        <p:txBody>
          <a:bodyPr/>
          <a:lstStyle/>
          <a:p>
            <a:r>
              <a:rPr lang="en-US" altLang="zh-TW">
                <a:latin typeface="Calibri" charset="0"/>
                <a:ea typeface="新細明體" charset="0"/>
              </a:rPr>
              <a:t>Interesting Mapping Sequence</a:t>
            </a:r>
            <a:endParaRPr lang="zh-TW" altLang="en-US">
              <a:latin typeface="Calibri" charset="0"/>
              <a:ea typeface="新細明體" charset="0"/>
            </a:endParaRPr>
          </a:p>
        </p:txBody>
      </p:sp>
      <p:sp>
        <p:nvSpPr>
          <p:cNvPr id="2051" name="內容版面配置區 4"/>
          <p:cNvSpPr>
            <a:spLocks noGrp="1"/>
          </p:cNvSpPr>
          <p:nvPr>
            <p:ph idx="1"/>
          </p:nvPr>
        </p:nvSpPr>
        <p:spPr/>
        <p:txBody>
          <a:bodyPr/>
          <a:lstStyle/>
          <a:p>
            <a:r>
              <a:rPr lang="zh-TW" altLang="en-US" sz="2800">
                <a:latin typeface="Calibri" charset="0"/>
                <a:ea typeface="新細明體" charset="0"/>
              </a:rPr>
              <a:t>電機四 </a:t>
            </a:r>
            <a:r>
              <a:rPr lang="en-US" altLang="zh-TW" sz="2800">
                <a:latin typeface="Calibri" charset="0"/>
                <a:ea typeface="新細明體" charset="0"/>
              </a:rPr>
              <a:t>B96901012 </a:t>
            </a:r>
            <a:r>
              <a:rPr lang="zh-TW" altLang="en-US" sz="2800">
                <a:latin typeface="Calibri" charset="0"/>
                <a:ea typeface="新細明體" charset="0"/>
              </a:rPr>
              <a:t>蔡佩真</a:t>
            </a:r>
            <a:endParaRPr lang="en-US" altLang="zh-TW" sz="2800">
              <a:latin typeface="Calibri" charset="0"/>
              <a:ea typeface="新細明體" charset="0"/>
            </a:endParaRPr>
          </a:p>
          <a:p>
            <a:r>
              <a:rPr lang="en-US" altLang="zh-TW" sz="2800">
                <a:solidFill>
                  <a:srgbClr val="FF0000"/>
                </a:solidFill>
                <a:latin typeface="Calibri" charset="0"/>
                <a:ea typeface="新細明體" charset="0"/>
              </a:rPr>
              <a:t>Consider the mapping: A=1, B=2, C=3, … , Z=26</a:t>
            </a:r>
          </a:p>
          <a:p>
            <a:pPr lvl="1"/>
            <a:r>
              <a:rPr lang="en-US" altLang="zh-TW" sz="2400">
                <a:latin typeface="Calibri" charset="0"/>
                <a:ea typeface="新細明體" charset="0"/>
              </a:rPr>
              <a:t>Knowledge = 11+14+15+23+12+5+4+7+5=96</a:t>
            </a:r>
          </a:p>
          <a:p>
            <a:pPr lvl="1"/>
            <a:r>
              <a:rPr lang="en-US" altLang="zh-TW" sz="2400">
                <a:latin typeface="Calibri" charset="0"/>
                <a:ea typeface="新細明體" charset="0"/>
              </a:rPr>
              <a:t>Hard work = 8+1+18+4+23+15+18+11=98</a:t>
            </a:r>
          </a:p>
          <a:p>
            <a:pPr lvl="1"/>
            <a:r>
              <a:rPr lang="en-US" altLang="zh-TW" sz="2400">
                <a:latin typeface="Calibri" charset="0"/>
                <a:ea typeface="新細明體" charset="0"/>
              </a:rPr>
              <a:t>Attitude = 1+20+20+9+20+21+4+5=100</a:t>
            </a:r>
          </a:p>
          <a:p>
            <a:r>
              <a:rPr lang="en-US" altLang="zh-TW" sz="2800">
                <a:solidFill>
                  <a:srgbClr val="FF0000"/>
                </a:solidFill>
                <a:latin typeface="Calibri" charset="0"/>
                <a:ea typeface="新細明體" charset="0"/>
              </a:rPr>
              <a:t>Conclusion: Attitude is everything</a:t>
            </a:r>
          </a:p>
          <a:p>
            <a:r>
              <a:rPr lang="en-US" altLang="zh-TW" sz="2800">
                <a:latin typeface="Calibri" charset="0"/>
                <a:ea typeface="新細明體" charset="0"/>
              </a:rPr>
              <a:t>Information source: </a:t>
            </a:r>
            <a:r>
              <a:rPr lang="zh-TW" altLang="en-US" sz="2800">
                <a:latin typeface="Calibri" charset="0"/>
                <a:ea typeface="新細明體" charset="0"/>
              </a:rPr>
              <a:t>高中英文課本</a:t>
            </a:r>
            <a:r>
              <a:rPr lang="en-US" altLang="zh-TW" sz="2800">
                <a:latin typeface="Calibri" charset="0"/>
                <a:ea typeface="新細明體" charset="0"/>
              </a:rPr>
              <a:t>(</a:t>
            </a:r>
            <a:r>
              <a:rPr lang="zh-TW" altLang="en-US" sz="2800">
                <a:latin typeface="Calibri" charset="0"/>
                <a:ea typeface="新細明體" charset="0"/>
              </a:rPr>
              <a:t>三民版</a:t>
            </a:r>
            <a:r>
              <a:rPr lang="en-US" altLang="zh-TW" sz="2800">
                <a:latin typeface="Calibri" charset="0"/>
                <a:ea typeface="新細明體" charset="0"/>
              </a:rPr>
              <a:t>)</a:t>
            </a:r>
            <a:r>
              <a:rPr lang="zh-TW" altLang="en-US" sz="2800">
                <a:latin typeface="Calibri" charset="0"/>
                <a:ea typeface="新細明體" charset="0"/>
              </a:rPr>
              <a:t>第三冊第一課 </a:t>
            </a:r>
            <a:r>
              <a:rPr lang="en-US" altLang="zh-TW" sz="2800">
                <a:solidFill>
                  <a:srgbClr val="FF0000"/>
                </a:solidFill>
                <a:latin typeface="Calibri" charset="0"/>
                <a:ea typeface="新細明體" charset="0"/>
              </a:rPr>
              <a:t>Attitude is everything</a:t>
            </a:r>
          </a:p>
          <a:p>
            <a:r>
              <a:rPr lang="zh-TW" altLang="en-US" sz="2800">
                <a:latin typeface="Calibri" charset="0"/>
                <a:ea typeface="新細明體" charset="0"/>
              </a:rPr>
              <a:t>但是</a:t>
            </a:r>
            <a:r>
              <a:rPr lang="en-US" altLang="zh-TW" sz="2800">
                <a:latin typeface="Calibri" charset="0"/>
                <a:ea typeface="新細明體" charset="0"/>
              </a:rPr>
              <a:t>…</a:t>
            </a:r>
            <a:r>
              <a:rPr lang="zh-TW" altLang="en-US" sz="2800">
                <a:latin typeface="Calibri" charset="0"/>
                <a:ea typeface="新細明體" charset="0"/>
              </a:rPr>
              <a:t>請見下一頁</a:t>
            </a:r>
            <a:endParaRPr lang="en-US" altLang="zh-TW" sz="2800">
              <a:latin typeface="Calibri" charset="0"/>
              <a:ea typeface="新細明體" charset="0"/>
            </a:endParaRPr>
          </a:p>
          <a:p>
            <a:endParaRPr lang="en-US" altLang="zh-TW" sz="2800">
              <a:latin typeface="Calibri" charset="0"/>
              <a:ea typeface="新細明體" charset="0"/>
            </a:endParaRPr>
          </a:p>
          <a:p>
            <a:endParaRPr lang="zh-TW" altLang="en-US" sz="2800">
              <a:latin typeface="Calibri" charset="0"/>
              <a:ea typeface="新細明體" charset="0"/>
            </a:endParaRPr>
          </a:p>
        </p:txBody>
      </p:sp>
    </p:spTree>
    <p:extLst>
      <p:ext uri="{BB962C8B-B14F-4D97-AF65-F5344CB8AC3E}">
        <p14:creationId xmlns:p14="http://schemas.microsoft.com/office/powerpoint/2010/main" val="6790338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標題 1"/>
          <p:cNvSpPr>
            <a:spLocks noGrp="1"/>
          </p:cNvSpPr>
          <p:nvPr>
            <p:ph type="title"/>
          </p:nvPr>
        </p:nvSpPr>
        <p:spPr/>
        <p:txBody>
          <a:bodyPr/>
          <a:lstStyle/>
          <a:p>
            <a:r>
              <a:rPr lang="en-US" altLang="zh-TW">
                <a:latin typeface="Calibri" charset="0"/>
                <a:ea typeface="新細明體" charset="0"/>
              </a:rPr>
              <a:t>Attitude is everything?</a:t>
            </a:r>
            <a:endParaRPr lang="zh-TW" altLang="en-US">
              <a:latin typeface="Calibri" charset="0"/>
              <a:ea typeface="新細明體" charset="0"/>
            </a:endParaRPr>
          </a:p>
        </p:txBody>
      </p:sp>
      <p:sp>
        <p:nvSpPr>
          <p:cNvPr id="3" name="內容版面配置區 2"/>
          <p:cNvSpPr>
            <a:spLocks noGrp="1"/>
          </p:cNvSpPr>
          <p:nvPr>
            <p:ph idx="1"/>
          </p:nvPr>
        </p:nvSpPr>
        <p:spPr/>
        <p:txBody>
          <a:bodyPr>
            <a:normAutofit/>
          </a:bodyPr>
          <a:lstStyle/>
          <a:p>
            <a:pPr>
              <a:lnSpc>
                <a:spcPct val="90000"/>
              </a:lnSpc>
            </a:pPr>
            <a:r>
              <a:rPr lang="zh-TW" altLang="en-US" sz="2600">
                <a:latin typeface="Calibri" charset="0"/>
                <a:ea typeface="新細明體" charset="0"/>
              </a:rPr>
              <a:t>電機四 </a:t>
            </a:r>
            <a:r>
              <a:rPr lang="en-US" altLang="zh-TW" sz="2600">
                <a:latin typeface="Calibri" charset="0"/>
                <a:ea typeface="新細明體" charset="0"/>
              </a:rPr>
              <a:t>B96901012 </a:t>
            </a:r>
            <a:r>
              <a:rPr lang="zh-TW" altLang="en-US" sz="2600">
                <a:latin typeface="Calibri" charset="0"/>
                <a:ea typeface="新細明體" charset="0"/>
              </a:rPr>
              <a:t>蔡佩真</a:t>
            </a:r>
            <a:endParaRPr lang="en-US" altLang="zh-TW" sz="2600">
              <a:latin typeface="Calibri" charset="0"/>
              <a:ea typeface="新細明體" charset="0"/>
            </a:endParaRPr>
          </a:p>
          <a:p>
            <a:pPr>
              <a:lnSpc>
                <a:spcPct val="90000"/>
              </a:lnSpc>
            </a:pPr>
            <a:r>
              <a:rPr lang="en-US" altLang="zh-TW" sz="2600">
                <a:latin typeface="Calibri" charset="0"/>
                <a:ea typeface="新細明體" charset="0"/>
              </a:rPr>
              <a:t>Consider the same mapping but different words:</a:t>
            </a:r>
          </a:p>
          <a:p>
            <a:pPr lvl="1">
              <a:lnSpc>
                <a:spcPct val="90000"/>
              </a:lnSpc>
            </a:pPr>
            <a:r>
              <a:rPr lang="en-US" altLang="zh-TW" sz="2200">
                <a:latin typeface="Calibri" charset="0"/>
                <a:ea typeface="新細明體" charset="0"/>
              </a:rPr>
              <a:t>Bei-chi (</a:t>
            </a:r>
            <a:r>
              <a:rPr lang="zh-TW" altLang="en-US" sz="2200">
                <a:latin typeface="Calibri" charset="0"/>
                <a:ea typeface="新細明體" charset="0"/>
              </a:rPr>
              <a:t>北七，台語是</a:t>
            </a:r>
            <a:r>
              <a:rPr lang="en-US" altLang="zh-TW" sz="2200">
                <a:latin typeface="Calibri" charset="0"/>
                <a:ea typeface="新細明體" charset="0"/>
              </a:rPr>
              <a:t>“</a:t>
            </a:r>
            <a:r>
              <a:rPr lang="zh-TW" altLang="en-US" sz="2200">
                <a:latin typeface="Calibri" charset="0"/>
                <a:ea typeface="新細明體" charset="0"/>
              </a:rPr>
              <a:t>白痴</a:t>
            </a:r>
            <a:r>
              <a:rPr lang="en-US" altLang="zh-TW" sz="2200">
                <a:latin typeface="Calibri" charset="0"/>
                <a:ea typeface="新細明體" charset="0"/>
              </a:rPr>
              <a:t>”</a:t>
            </a:r>
            <a:r>
              <a:rPr lang="zh-TW" altLang="en-US" sz="2200">
                <a:latin typeface="Calibri" charset="0"/>
                <a:ea typeface="新細明體" charset="0"/>
              </a:rPr>
              <a:t>的意思</a:t>
            </a:r>
            <a:r>
              <a:rPr lang="en-US" altLang="zh-TW" sz="2200">
                <a:latin typeface="Calibri" charset="0"/>
                <a:ea typeface="新細明體" charset="0"/>
              </a:rPr>
              <a:t>)</a:t>
            </a:r>
            <a:br>
              <a:rPr lang="en-US" altLang="zh-TW" sz="2200">
                <a:latin typeface="Calibri" charset="0"/>
                <a:ea typeface="新細明體" charset="0"/>
              </a:rPr>
            </a:br>
            <a:r>
              <a:rPr lang="en-US" altLang="zh-TW" sz="2200">
                <a:latin typeface="Calibri" charset="0"/>
                <a:ea typeface="新細明體" charset="0"/>
              </a:rPr>
              <a:t>= 2+5+9+3+8+9=36</a:t>
            </a:r>
          </a:p>
          <a:p>
            <a:pPr lvl="1">
              <a:lnSpc>
                <a:spcPct val="90000"/>
              </a:lnSpc>
            </a:pPr>
            <a:r>
              <a:rPr lang="en-US" altLang="zh-TW" sz="2200">
                <a:latin typeface="Calibri" charset="0"/>
                <a:ea typeface="新細明體" charset="0"/>
              </a:rPr>
              <a:t>How-die (</a:t>
            </a:r>
            <a:r>
              <a:rPr lang="zh-TW" altLang="en-US" sz="2200">
                <a:latin typeface="Calibri" charset="0"/>
                <a:ea typeface="新細明體" charset="0"/>
              </a:rPr>
              <a:t>浩呆，就是</a:t>
            </a:r>
            <a:r>
              <a:rPr lang="en-US" altLang="zh-TW" sz="2200">
                <a:latin typeface="Calibri" charset="0"/>
                <a:ea typeface="新細明體" charset="0"/>
              </a:rPr>
              <a:t>“</a:t>
            </a:r>
            <a:r>
              <a:rPr lang="zh-TW" altLang="en-US" sz="2200">
                <a:latin typeface="Calibri" charset="0"/>
                <a:ea typeface="新細明體" charset="0"/>
              </a:rPr>
              <a:t>很笨</a:t>
            </a:r>
            <a:r>
              <a:rPr lang="en-US" altLang="zh-TW" sz="2200">
                <a:latin typeface="Calibri" charset="0"/>
                <a:ea typeface="新細明體" charset="0"/>
              </a:rPr>
              <a:t>”</a:t>
            </a:r>
            <a:r>
              <a:rPr lang="zh-TW" altLang="en-US" sz="2200">
                <a:latin typeface="Calibri" charset="0"/>
                <a:ea typeface="新細明體" charset="0"/>
              </a:rPr>
              <a:t>的意思</a:t>
            </a:r>
            <a:r>
              <a:rPr lang="en-US" altLang="zh-TW" sz="2200">
                <a:latin typeface="Calibri" charset="0"/>
                <a:ea typeface="新細明體" charset="0"/>
              </a:rPr>
              <a:t>)</a:t>
            </a:r>
            <a:br>
              <a:rPr lang="en-US" altLang="zh-TW" sz="2200">
                <a:latin typeface="Calibri" charset="0"/>
                <a:ea typeface="新細明體" charset="0"/>
              </a:rPr>
            </a:br>
            <a:r>
              <a:rPr lang="en-US" altLang="zh-TW" sz="2200">
                <a:latin typeface="Calibri" charset="0"/>
                <a:ea typeface="新細明體" charset="0"/>
              </a:rPr>
              <a:t>= 8+15+23+4+9+5=64</a:t>
            </a:r>
          </a:p>
          <a:p>
            <a:pPr lvl="1">
              <a:lnSpc>
                <a:spcPct val="90000"/>
              </a:lnSpc>
            </a:pPr>
            <a:r>
              <a:rPr lang="en-US" altLang="zh-TW" sz="2200">
                <a:latin typeface="Calibri" charset="0"/>
                <a:ea typeface="新細明體" charset="0"/>
              </a:rPr>
              <a:t>Bei-chi + How-die = 100</a:t>
            </a:r>
          </a:p>
          <a:p>
            <a:pPr>
              <a:lnSpc>
                <a:spcPct val="90000"/>
              </a:lnSpc>
            </a:pPr>
            <a:r>
              <a:rPr lang="en-US" altLang="zh-TW" sz="2600">
                <a:solidFill>
                  <a:srgbClr val="FF0000"/>
                </a:solidFill>
                <a:latin typeface="Calibri" charset="0"/>
                <a:ea typeface="新細明體" charset="0"/>
              </a:rPr>
              <a:t>Conclusion: </a:t>
            </a:r>
            <a:r>
              <a:rPr lang="zh-TW" altLang="en-US" sz="2600">
                <a:solidFill>
                  <a:srgbClr val="FF0000"/>
                </a:solidFill>
                <a:latin typeface="Calibri" charset="0"/>
                <a:ea typeface="新細明體" charset="0"/>
              </a:rPr>
              <a:t>北七</a:t>
            </a:r>
            <a:r>
              <a:rPr lang="en-US" altLang="zh-TW" sz="2600">
                <a:solidFill>
                  <a:srgbClr val="FF0000"/>
                </a:solidFill>
                <a:latin typeface="Calibri" charset="0"/>
                <a:ea typeface="新細明體" charset="0"/>
              </a:rPr>
              <a:t>+</a:t>
            </a:r>
            <a:r>
              <a:rPr lang="zh-TW" altLang="en-US" sz="2600">
                <a:solidFill>
                  <a:srgbClr val="FF0000"/>
                </a:solidFill>
                <a:latin typeface="Calibri" charset="0"/>
                <a:ea typeface="新細明體" charset="0"/>
              </a:rPr>
              <a:t>浩呆，和</a:t>
            </a:r>
            <a:r>
              <a:rPr lang="en-US" altLang="zh-TW" sz="2600">
                <a:solidFill>
                  <a:srgbClr val="FF0000"/>
                </a:solidFill>
                <a:latin typeface="Calibri" charset="0"/>
                <a:ea typeface="新細明體" charset="0"/>
              </a:rPr>
              <a:t>attitude</a:t>
            </a:r>
            <a:r>
              <a:rPr lang="zh-TW" altLang="en-US" sz="2600">
                <a:solidFill>
                  <a:srgbClr val="FF0000"/>
                </a:solidFill>
                <a:latin typeface="Calibri" charset="0"/>
                <a:ea typeface="新細明體" charset="0"/>
              </a:rPr>
              <a:t>一樣是</a:t>
            </a:r>
            <a:r>
              <a:rPr lang="en-US" altLang="zh-TW" sz="2600">
                <a:solidFill>
                  <a:srgbClr val="FF0000"/>
                </a:solidFill>
                <a:latin typeface="Calibri" charset="0"/>
                <a:ea typeface="新細明體" charset="0"/>
              </a:rPr>
              <a:t>100</a:t>
            </a:r>
            <a:r>
              <a:rPr lang="zh-TW" altLang="en-US" sz="2600">
                <a:solidFill>
                  <a:srgbClr val="FF0000"/>
                </a:solidFill>
                <a:latin typeface="Calibri" charset="0"/>
                <a:ea typeface="新細明體" charset="0"/>
              </a:rPr>
              <a:t>分</a:t>
            </a:r>
            <a:endParaRPr lang="en-US" altLang="zh-TW" sz="2600">
              <a:solidFill>
                <a:srgbClr val="FF0000"/>
              </a:solidFill>
              <a:latin typeface="Calibri" charset="0"/>
              <a:ea typeface="新細明體" charset="0"/>
            </a:endParaRPr>
          </a:p>
          <a:p>
            <a:pPr>
              <a:lnSpc>
                <a:spcPct val="90000"/>
              </a:lnSpc>
            </a:pPr>
            <a:r>
              <a:rPr lang="en-US" altLang="zh-TW" sz="2600">
                <a:latin typeface="Calibri" charset="0"/>
                <a:ea typeface="新細明體" charset="0"/>
              </a:rPr>
              <a:t>Information source: </a:t>
            </a:r>
            <a:r>
              <a:rPr lang="zh-TW" altLang="en-US" sz="2600">
                <a:latin typeface="Calibri" charset="0"/>
                <a:ea typeface="新細明體" charset="0"/>
              </a:rPr>
              <a:t>在社團流傳的趣事</a:t>
            </a:r>
            <a:endParaRPr lang="en-US" altLang="zh-TW" sz="2600">
              <a:latin typeface="Calibri" charset="0"/>
              <a:ea typeface="新細明體" charset="0"/>
            </a:endParaRPr>
          </a:p>
          <a:p>
            <a:pPr>
              <a:lnSpc>
                <a:spcPct val="90000"/>
              </a:lnSpc>
            </a:pPr>
            <a:r>
              <a:rPr lang="en-US" altLang="zh-TW" sz="2600">
                <a:solidFill>
                  <a:srgbClr val="FF0000"/>
                </a:solidFill>
                <a:latin typeface="Calibri" charset="0"/>
                <a:ea typeface="新細明體" charset="0"/>
              </a:rPr>
              <a:t>What an interesting mapping!</a:t>
            </a:r>
          </a:p>
          <a:p>
            <a:pPr>
              <a:lnSpc>
                <a:spcPct val="90000"/>
              </a:lnSpc>
            </a:pPr>
            <a:r>
              <a:rPr lang="en-US" altLang="zh-TW" sz="2600">
                <a:solidFill>
                  <a:srgbClr val="FF0000"/>
                </a:solidFill>
                <a:latin typeface="Calibri" charset="0"/>
                <a:ea typeface="新細明體" charset="0"/>
              </a:rPr>
              <a:t>The same mapping; two different conclusions!</a:t>
            </a:r>
          </a:p>
        </p:txBody>
      </p:sp>
    </p:spTree>
    <p:extLst>
      <p:ext uri="{BB962C8B-B14F-4D97-AF65-F5344CB8AC3E}">
        <p14:creationId xmlns:p14="http://schemas.microsoft.com/office/powerpoint/2010/main" val="79893477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p:cNvSpPr>
            <a:spLocks noGrp="1"/>
          </p:cNvSpPr>
          <p:nvPr>
            <p:ph type="subTitle" idx="1"/>
          </p:nvPr>
        </p:nvSpPr>
        <p:spPr>
          <a:xfrm>
            <a:off x="395536" y="2819400"/>
            <a:ext cx="7376864" cy="3417912"/>
          </a:xfrm>
        </p:spPr>
        <p:txBody>
          <a:bodyPr/>
          <a:lstStyle/>
          <a:p>
            <a:pPr algn="l"/>
            <a:r>
              <a:rPr lang="en-US" altLang="zh-TW" dirty="0" smtClean="0"/>
              <a:t>Happy number</a:t>
            </a:r>
            <a:r>
              <a:rPr lang="zh-TW" altLang="en-US" dirty="0" smtClean="0"/>
              <a:t>有以下的特性：在給定的進位制之下，該數字所有</a:t>
            </a:r>
            <a:r>
              <a:rPr lang="en-US" altLang="zh-TW" dirty="0" smtClean="0"/>
              <a:t>digits</a:t>
            </a:r>
            <a:r>
              <a:rPr lang="zh-TW" altLang="en-US" dirty="0" smtClean="0"/>
              <a:t>的平方和所得到的新數字，再次求所有</a:t>
            </a:r>
            <a:r>
              <a:rPr lang="en-US" altLang="zh-TW" dirty="0" smtClean="0"/>
              <a:t>digits</a:t>
            </a:r>
            <a:r>
              <a:rPr lang="zh-TW" altLang="en-US" dirty="0" smtClean="0"/>
              <a:t>的平方和，如此重複進行，最終結果必為 </a:t>
            </a:r>
            <a:r>
              <a:rPr lang="en-US" altLang="zh-TW" dirty="0" smtClean="0"/>
              <a:t>1</a:t>
            </a:r>
            <a:r>
              <a:rPr lang="zh-TW" altLang="en-US" dirty="0" smtClean="0"/>
              <a:t>。</a:t>
            </a:r>
            <a:endParaRPr lang="en-US" altLang="zh-TW" dirty="0" smtClean="0"/>
          </a:p>
          <a:p>
            <a:pPr algn="l"/>
            <a:r>
              <a:rPr lang="zh-TW" altLang="en-US" dirty="0" smtClean="0"/>
              <a:t>以十進位為例：</a:t>
            </a:r>
            <a:endParaRPr lang="en-US" altLang="zh-TW" dirty="0" smtClean="0"/>
          </a:p>
          <a:p>
            <a:pPr algn="l"/>
            <a:r>
              <a:rPr lang="en-US" altLang="zh-TW" dirty="0" smtClean="0"/>
              <a:t>28 </a:t>
            </a:r>
            <a:r>
              <a:rPr lang="zh-TW" altLang="en-US" dirty="0" smtClean="0"/>
              <a:t>→ </a:t>
            </a:r>
            <a:r>
              <a:rPr lang="en-US" altLang="zh-TW" dirty="0" smtClean="0"/>
              <a:t>4+64</a:t>
            </a:r>
            <a:r>
              <a:rPr lang="zh-TW" altLang="en-US" dirty="0" smtClean="0"/>
              <a:t> </a:t>
            </a:r>
            <a:r>
              <a:rPr lang="en-US" altLang="zh-TW" dirty="0" smtClean="0"/>
              <a:t>=</a:t>
            </a:r>
            <a:r>
              <a:rPr lang="zh-TW" altLang="en-US" dirty="0" smtClean="0"/>
              <a:t> </a:t>
            </a:r>
            <a:r>
              <a:rPr lang="en-US" altLang="zh-TW" dirty="0" smtClean="0"/>
              <a:t>68</a:t>
            </a:r>
            <a:r>
              <a:rPr lang="zh-TW" altLang="en-US" dirty="0" smtClean="0"/>
              <a:t> → </a:t>
            </a:r>
            <a:r>
              <a:rPr lang="en-US" altLang="zh-TW" dirty="0" smtClean="0"/>
              <a:t>36+64</a:t>
            </a:r>
            <a:r>
              <a:rPr lang="zh-TW" altLang="en-US" dirty="0" smtClean="0"/>
              <a:t> </a:t>
            </a:r>
            <a:r>
              <a:rPr lang="en-US" altLang="zh-TW" dirty="0" smtClean="0"/>
              <a:t>=</a:t>
            </a:r>
            <a:r>
              <a:rPr lang="zh-TW" altLang="en-US" dirty="0" smtClean="0"/>
              <a:t> </a:t>
            </a:r>
            <a:r>
              <a:rPr lang="en-US" altLang="zh-TW" dirty="0" smtClean="0"/>
              <a:t>100</a:t>
            </a:r>
            <a:r>
              <a:rPr lang="zh-TW" altLang="en-US" dirty="0" smtClean="0"/>
              <a:t> → </a:t>
            </a:r>
            <a:r>
              <a:rPr lang="en-US" altLang="zh-TW" dirty="0" smtClean="0"/>
              <a:t>1+0+0</a:t>
            </a:r>
            <a:r>
              <a:rPr lang="zh-TW" altLang="en-US" dirty="0" smtClean="0"/>
              <a:t> </a:t>
            </a:r>
            <a:r>
              <a:rPr lang="en-US" altLang="zh-TW" dirty="0" smtClean="0"/>
              <a:t>=</a:t>
            </a:r>
            <a:r>
              <a:rPr lang="zh-TW" altLang="en-US" dirty="0" smtClean="0"/>
              <a:t> </a:t>
            </a:r>
            <a:r>
              <a:rPr lang="en-US" altLang="zh-TW" dirty="0" smtClean="0"/>
              <a:t>1</a:t>
            </a:r>
          </a:p>
          <a:p>
            <a:pPr algn="l"/>
            <a:r>
              <a:rPr lang="en-US" altLang="zh-TW" dirty="0" smtClean="0"/>
              <a:t>32</a:t>
            </a:r>
            <a:r>
              <a:rPr lang="zh-TW" altLang="en-US" dirty="0" smtClean="0"/>
              <a:t> → </a:t>
            </a:r>
            <a:r>
              <a:rPr lang="en-US" altLang="zh-TW" dirty="0" smtClean="0"/>
              <a:t>9+4</a:t>
            </a:r>
            <a:r>
              <a:rPr lang="zh-TW" altLang="en-US" dirty="0" smtClean="0"/>
              <a:t> </a:t>
            </a:r>
            <a:r>
              <a:rPr lang="en-US" altLang="zh-TW" dirty="0" smtClean="0"/>
              <a:t>=</a:t>
            </a:r>
            <a:r>
              <a:rPr lang="zh-TW" altLang="en-US" dirty="0" smtClean="0"/>
              <a:t> </a:t>
            </a:r>
            <a:r>
              <a:rPr lang="en-US" altLang="zh-TW" dirty="0" smtClean="0"/>
              <a:t>13</a:t>
            </a:r>
            <a:r>
              <a:rPr lang="zh-TW" altLang="en-US" dirty="0" smtClean="0"/>
              <a:t> → </a:t>
            </a:r>
            <a:r>
              <a:rPr lang="en-US" altLang="zh-TW" dirty="0" smtClean="0"/>
              <a:t>1+9</a:t>
            </a:r>
            <a:r>
              <a:rPr lang="zh-TW" altLang="en-US" dirty="0" smtClean="0"/>
              <a:t> </a:t>
            </a:r>
            <a:r>
              <a:rPr lang="en-US" altLang="zh-TW" dirty="0" smtClean="0"/>
              <a:t>=</a:t>
            </a:r>
            <a:r>
              <a:rPr lang="zh-TW" altLang="en-US" dirty="0" smtClean="0"/>
              <a:t> </a:t>
            </a:r>
            <a:r>
              <a:rPr lang="en-US" altLang="zh-TW" dirty="0" smtClean="0"/>
              <a:t>10</a:t>
            </a:r>
            <a:r>
              <a:rPr lang="zh-TW" altLang="en-US" dirty="0" smtClean="0"/>
              <a:t> → </a:t>
            </a:r>
            <a:r>
              <a:rPr lang="en-US" altLang="zh-TW" dirty="0" smtClean="0"/>
              <a:t>1+0</a:t>
            </a:r>
            <a:r>
              <a:rPr lang="zh-TW" altLang="en-US" dirty="0" smtClean="0"/>
              <a:t> </a:t>
            </a:r>
            <a:r>
              <a:rPr lang="en-US" altLang="zh-TW" dirty="0" smtClean="0"/>
              <a:t>=</a:t>
            </a:r>
            <a:r>
              <a:rPr lang="zh-TW" altLang="en-US" dirty="0" smtClean="0"/>
              <a:t> </a:t>
            </a:r>
            <a:r>
              <a:rPr lang="en-US" altLang="zh-TW" dirty="0" smtClean="0"/>
              <a:t>1</a:t>
            </a:r>
          </a:p>
          <a:p>
            <a:pPr algn="l"/>
            <a:r>
              <a:rPr lang="en-US" altLang="zh-TW" dirty="0" smtClean="0"/>
              <a:t>37</a:t>
            </a:r>
            <a:r>
              <a:rPr lang="zh-TW" altLang="en-US" dirty="0" smtClean="0"/>
              <a:t> → </a:t>
            </a:r>
            <a:r>
              <a:rPr lang="en-US" altLang="zh-TW" dirty="0" smtClean="0"/>
              <a:t>9+49</a:t>
            </a:r>
            <a:r>
              <a:rPr lang="zh-TW" altLang="en-US" dirty="0" smtClean="0"/>
              <a:t> </a:t>
            </a:r>
            <a:r>
              <a:rPr lang="en-US" altLang="zh-TW" dirty="0" smtClean="0"/>
              <a:t>=</a:t>
            </a:r>
            <a:r>
              <a:rPr lang="zh-TW" altLang="en-US" dirty="0" smtClean="0"/>
              <a:t> </a:t>
            </a:r>
            <a:r>
              <a:rPr lang="en-US" altLang="zh-TW" dirty="0" smtClean="0"/>
              <a:t>58</a:t>
            </a:r>
            <a:r>
              <a:rPr lang="zh-TW" altLang="en-US" dirty="0" smtClean="0"/>
              <a:t> → </a:t>
            </a:r>
            <a:r>
              <a:rPr lang="en-US" altLang="zh-TW" dirty="0" smtClean="0"/>
              <a:t>25+64</a:t>
            </a:r>
            <a:r>
              <a:rPr lang="zh-TW" altLang="en-US" dirty="0" smtClean="0"/>
              <a:t> </a:t>
            </a:r>
            <a:r>
              <a:rPr lang="en-US" altLang="zh-TW" dirty="0" smtClean="0"/>
              <a:t>=</a:t>
            </a:r>
            <a:r>
              <a:rPr lang="zh-TW" altLang="en-US" dirty="0" smtClean="0"/>
              <a:t> </a:t>
            </a:r>
            <a:r>
              <a:rPr lang="en-US" altLang="zh-TW" dirty="0" smtClean="0"/>
              <a:t>89</a:t>
            </a:r>
            <a:r>
              <a:rPr lang="zh-TW" altLang="en-US" dirty="0" smtClean="0"/>
              <a:t> → </a:t>
            </a:r>
            <a:r>
              <a:rPr lang="en-US" altLang="zh-TW" dirty="0" smtClean="0"/>
              <a:t>64+81</a:t>
            </a:r>
            <a:r>
              <a:rPr lang="zh-TW" altLang="en-US" dirty="0" smtClean="0"/>
              <a:t> </a:t>
            </a:r>
            <a:r>
              <a:rPr lang="en-US" altLang="zh-TW" dirty="0" smtClean="0"/>
              <a:t>=</a:t>
            </a:r>
            <a:r>
              <a:rPr lang="zh-TW" altLang="en-US" dirty="0" smtClean="0"/>
              <a:t> </a:t>
            </a:r>
            <a:r>
              <a:rPr lang="en-US" altLang="zh-TW" dirty="0" smtClean="0"/>
              <a:t>145</a:t>
            </a:r>
            <a:r>
              <a:rPr lang="zh-TW" altLang="en-US" dirty="0" smtClean="0"/>
              <a:t> → </a:t>
            </a:r>
            <a:r>
              <a:rPr lang="en-US" altLang="zh-TW" dirty="0" smtClean="0"/>
              <a:t>1+16+25</a:t>
            </a:r>
            <a:r>
              <a:rPr lang="zh-TW" altLang="en-US" dirty="0" smtClean="0"/>
              <a:t> </a:t>
            </a:r>
            <a:r>
              <a:rPr lang="en-US" altLang="zh-TW" dirty="0" smtClean="0"/>
              <a:t>=</a:t>
            </a:r>
            <a:r>
              <a:rPr lang="zh-TW" altLang="en-US" dirty="0" smtClean="0"/>
              <a:t> </a:t>
            </a:r>
            <a:r>
              <a:rPr lang="en-US" altLang="zh-TW" dirty="0" smtClean="0"/>
              <a:t>42</a:t>
            </a:r>
            <a:r>
              <a:rPr lang="zh-TW" altLang="en-US" dirty="0" smtClean="0"/>
              <a:t> → </a:t>
            </a:r>
            <a:r>
              <a:rPr lang="en-US" altLang="zh-TW" dirty="0" smtClean="0"/>
              <a:t>16+4</a:t>
            </a:r>
            <a:r>
              <a:rPr lang="zh-TW" altLang="en-US" dirty="0" smtClean="0"/>
              <a:t> </a:t>
            </a:r>
            <a:r>
              <a:rPr lang="en-US" altLang="zh-TW" dirty="0" smtClean="0"/>
              <a:t>=</a:t>
            </a:r>
            <a:r>
              <a:rPr lang="zh-TW" altLang="en-US" dirty="0" smtClean="0"/>
              <a:t> </a:t>
            </a:r>
            <a:r>
              <a:rPr lang="en-US" altLang="zh-TW" dirty="0" smtClean="0"/>
              <a:t>20</a:t>
            </a:r>
            <a:r>
              <a:rPr lang="zh-TW" altLang="en-US" dirty="0" smtClean="0"/>
              <a:t> → </a:t>
            </a:r>
            <a:r>
              <a:rPr lang="en-US" altLang="zh-TW" dirty="0" smtClean="0"/>
              <a:t>4+0</a:t>
            </a:r>
            <a:r>
              <a:rPr lang="zh-TW" altLang="en-US" dirty="0" smtClean="0"/>
              <a:t> </a:t>
            </a:r>
            <a:r>
              <a:rPr lang="en-US" altLang="zh-TW" dirty="0" smtClean="0"/>
              <a:t>=</a:t>
            </a:r>
            <a:r>
              <a:rPr lang="zh-TW" altLang="en-US" dirty="0" smtClean="0"/>
              <a:t> </a:t>
            </a:r>
            <a:r>
              <a:rPr lang="en-US" altLang="zh-TW" dirty="0" smtClean="0"/>
              <a:t>4</a:t>
            </a:r>
            <a:r>
              <a:rPr lang="zh-TW" altLang="en-US" dirty="0" smtClean="0"/>
              <a:t> → </a:t>
            </a:r>
            <a:r>
              <a:rPr lang="en-US" altLang="zh-TW" dirty="0" smtClean="0"/>
              <a:t>16</a:t>
            </a:r>
            <a:r>
              <a:rPr lang="zh-TW" altLang="en-US" dirty="0" smtClean="0"/>
              <a:t> → </a:t>
            </a:r>
            <a:r>
              <a:rPr lang="en-US" altLang="zh-TW" dirty="0" smtClean="0"/>
              <a:t>1+36</a:t>
            </a:r>
            <a:r>
              <a:rPr lang="zh-TW" altLang="en-US" dirty="0" smtClean="0"/>
              <a:t> </a:t>
            </a:r>
            <a:r>
              <a:rPr lang="en-US" altLang="zh-TW" dirty="0" smtClean="0"/>
              <a:t>=</a:t>
            </a:r>
            <a:r>
              <a:rPr lang="zh-TW" altLang="en-US" dirty="0" smtClean="0"/>
              <a:t> </a:t>
            </a:r>
            <a:r>
              <a:rPr lang="en-US" altLang="zh-TW" dirty="0" smtClean="0"/>
              <a:t>37…</a:t>
            </a:r>
            <a:r>
              <a:rPr lang="zh-TW" altLang="en-US" dirty="0" smtClean="0"/>
              <a:t> </a:t>
            </a:r>
            <a:r>
              <a:rPr lang="en-US" altLang="zh-TW" dirty="0" smtClean="0"/>
              <a:t>…</a:t>
            </a:r>
          </a:p>
          <a:p>
            <a:pPr algn="l"/>
            <a:r>
              <a:rPr lang="zh-TW" altLang="en-US" dirty="0" smtClean="0"/>
              <a:t>因此</a:t>
            </a:r>
            <a:r>
              <a:rPr lang="en-US" altLang="zh-TW" dirty="0" smtClean="0"/>
              <a:t>28</a:t>
            </a:r>
            <a:r>
              <a:rPr lang="zh-TW" altLang="en-US" dirty="0" smtClean="0"/>
              <a:t>跟</a:t>
            </a:r>
            <a:r>
              <a:rPr lang="en-US" altLang="zh-TW" dirty="0" smtClean="0"/>
              <a:t>32</a:t>
            </a:r>
            <a:r>
              <a:rPr lang="zh-TW" altLang="en-US" dirty="0" smtClean="0"/>
              <a:t>是</a:t>
            </a:r>
            <a:r>
              <a:rPr lang="en-US" altLang="zh-TW" dirty="0" smtClean="0"/>
              <a:t>happy number</a:t>
            </a:r>
            <a:r>
              <a:rPr lang="zh-TW" altLang="en-US" dirty="0" smtClean="0"/>
              <a:t>，而</a:t>
            </a:r>
            <a:r>
              <a:rPr lang="en-US" altLang="zh-TW" dirty="0" smtClean="0"/>
              <a:t>37</a:t>
            </a:r>
            <a:r>
              <a:rPr lang="zh-TW" altLang="en-US" dirty="0" smtClean="0"/>
              <a:t>是</a:t>
            </a:r>
            <a:r>
              <a:rPr lang="en-US" altLang="zh-TW" dirty="0" smtClean="0"/>
              <a:t>unhappy number</a:t>
            </a:r>
            <a:r>
              <a:rPr lang="zh-TW" altLang="en-US" dirty="0" smtClean="0"/>
              <a:t>，又稱</a:t>
            </a:r>
            <a:r>
              <a:rPr lang="en-US" altLang="zh-TW" dirty="0" smtClean="0"/>
              <a:t>sad number</a:t>
            </a:r>
            <a:r>
              <a:rPr lang="zh-TW" altLang="en-US" dirty="0" smtClean="0"/>
              <a:t>。</a:t>
            </a:r>
            <a:endParaRPr lang="en-US" altLang="zh-TW" dirty="0" smtClean="0"/>
          </a:p>
        </p:txBody>
      </p:sp>
      <p:sp>
        <p:nvSpPr>
          <p:cNvPr id="2" name="標題 1"/>
          <p:cNvSpPr>
            <a:spLocks noGrp="1"/>
          </p:cNvSpPr>
          <p:nvPr>
            <p:ph type="ctrTitle"/>
          </p:nvPr>
        </p:nvSpPr>
        <p:spPr>
          <a:xfrm>
            <a:off x="395536" y="1340768"/>
            <a:ext cx="4573016" cy="792088"/>
          </a:xfrm>
        </p:spPr>
        <p:txBody>
          <a:bodyPr/>
          <a:lstStyle/>
          <a:p>
            <a:r>
              <a:rPr lang="en-US" altLang="zh-TW" dirty="0" smtClean="0"/>
              <a:t>Happy Number</a:t>
            </a:r>
            <a:endParaRPr lang="zh-TW" altLang="en-US" dirty="0"/>
          </a:p>
        </p:txBody>
      </p:sp>
      <p:sp>
        <p:nvSpPr>
          <p:cNvPr id="4" name="文字方塊 3"/>
          <p:cNvSpPr txBox="1"/>
          <p:nvPr/>
        </p:nvSpPr>
        <p:spPr>
          <a:xfrm>
            <a:off x="5508104" y="1628800"/>
            <a:ext cx="3168352" cy="461665"/>
          </a:xfrm>
          <a:prstGeom prst="rect">
            <a:avLst/>
          </a:prstGeom>
          <a:noFill/>
        </p:spPr>
        <p:txBody>
          <a:bodyPr wrap="square" rtlCol="0">
            <a:spAutoFit/>
          </a:bodyPr>
          <a:lstStyle/>
          <a:p>
            <a:r>
              <a:rPr lang="en-US" altLang="zh-TW" sz="2400" dirty="0" smtClean="0"/>
              <a:t>B96902049 </a:t>
            </a:r>
            <a:r>
              <a:rPr lang="zh-TW" altLang="en-US" sz="2400" dirty="0" smtClean="0"/>
              <a:t>  張世杰</a:t>
            </a:r>
            <a:endParaRPr lang="zh-TW" altLang="en-US" sz="2400" dirty="0"/>
          </a:p>
        </p:txBody>
      </p:sp>
      <p:sp>
        <p:nvSpPr>
          <p:cNvPr id="5" name="文字方塊 4"/>
          <p:cNvSpPr txBox="1"/>
          <p:nvPr/>
        </p:nvSpPr>
        <p:spPr>
          <a:xfrm>
            <a:off x="467544" y="332656"/>
            <a:ext cx="8260595" cy="1077218"/>
          </a:xfrm>
          <a:prstGeom prst="rect">
            <a:avLst/>
          </a:prstGeom>
          <a:noFill/>
        </p:spPr>
        <p:txBody>
          <a:bodyPr wrap="none" rtlCol="0">
            <a:spAutoFit/>
          </a:bodyPr>
          <a:lstStyle/>
          <a:p>
            <a:r>
              <a:rPr lang="en-US" altLang="zh-TW" sz="3200" dirty="0" smtClean="0"/>
              <a:t>Algorithms for Biological Sequence Analysis </a:t>
            </a:r>
          </a:p>
          <a:p>
            <a:r>
              <a:rPr lang="en-US" altLang="zh-TW" sz="3200" dirty="0" smtClean="0"/>
              <a:t>                           Assignment #1</a:t>
            </a:r>
            <a:endParaRPr lang="zh-TW" altLang="en-US" sz="3200" dirty="0"/>
          </a:p>
        </p:txBody>
      </p:sp>
    </p:spTree>
    <p:extLst>
      <p:ext uri="{BB962C8B-B14F-4D97-AF65-F5344CB8AC3E}">
        <p14:creationId xmlns:p14="http://schemas.microsoft.com/office/powerpoint/2010/main" val="15404243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Grp="1" noChangeArrowheads="1"/>
          </p:cNvSpPr>
          <p:nvPr>
            <p:ph type="title"/>
          </p:nvPr>
        </p:nvSpPr>
        <p:spPr>
          <a:xfrm>
            <a:off x="457200" y="183198"/>
            <a:ext cx="8229600" cy="1143000"/>
          </a:xfrm>
        </p:spPr>
        <p:txBody>
          <a:bodyPr/>
          <a:lstStyle/>
          <a:p>
            <a:r>
              <a:rPr lang="zh-TW" altLang="en-US" sz="3200" dirty="0">
                <a:solidFill>
                  <a:schemeClr val="accent2">
                    <a:lumMod val="75000"/>
                  </a:schemeClr>
                </a:solidFill>
                <a:effectLst>
                  <a:outerShdw blurRad="38100" dist="38100" dir="2700000" algn="tl">
                    <a:srgbClr val="000000">
                      <a:alpha val="43137"/>
                    </a:srgbClr>
                  </a:outerShdw>
                </a:effectLst>
                <a:latin typeface="標楷體" pitchFamily="65" charset="-120"/>
                <a:ea typeface="標楷體" pitchFamily="65" charset="-120"/>
              </a:rPr>
              <a:t>楊輝魔方</a:t>
            </a:r>
            <a:r>
              <a:rPr lang="zh-TW" altLang="en-US" sz="3200" dirty="0" smtClean="0">
                <a:solidFill>
                  <a:schemeClr val="accent2">
                    <a:lumMod val="75000"/>
                  </a:schemeClr>
                </a:solidFill>
                <a:effectLst>
                  <a:outerShdw blurRad="38100" dist="38100" dir="2700000" algn="tl">
                    <a:srgbClr val="000000">
                      <a:alpha val="43137"/>
                    </a:srgbClr>
                  </a:outerShdw>
                </a:effectLst>
                <a:latin typeface="標楷體" pitchFamily="65" charset="-120"/>
                <a:ea typeface="標楷體" pitchFamily="65" charset="-120"/>
              </a:rPr>
              <a:t>陣</a:t>
            </a:r>
            <a:endParaRPr lang="zh-TW" altLang="en-US" sz="3200" dirty="0">
              <a:solidFill>
                <a:schemeClr val="accent2">
                  <a:lumMod val="75000"/>
                </a:schemeClr>
              </a:solidFill>
              <a:effectLst>
                <a:outerShdw blurRad="38100" dist="38100" dir="2700000" algn="tl">
                  <a:srgbClr val="000000">
                    <a:alpha val="43137"/>
                  </a:srgbClr>
                </a:outerShdw>
              </a:effectLst>
              <a:latin typeface="標楷體" pitchFamily="65" charset="-120"/>
              <a:ea typeface="標楷體" pitchFamily="65" charset="-120"/>
            </a:endParaRPr>
          </a:p>
        </p:txBody>
      </p:sp>
      <p:sp>
        <p:nvSpPr>
          <p:cNvPr id="6149" name="Rectangle 5"/>
          <p:cNvSpPr>
            <a:spLocks noGrp="1" noChangeArrowheads="1"/>
          </p:cNvSpPr>
          <p:nvPr>
            <p:ph sz="half" idx="1"/>
          </p:nvPr>
        </p:nvSpPr>
        <p:spPr>
          <a:xfrm>
            <a:off x="411480" y="1421314"/>
            <a:ext cx="4033838" cy="2472348"/>
          </a:xfrm>
        </p:spPr>
        <p:txBody>
          <a:bodyPr>
            <a:normAutofit lnSpcReduction="10000"/>
          </a:bodyPr>
          <a:lstStyle/>
          <a:p>
            <a:pPr marL="533400" indent="-533400">
              <a:buFontTx/>
              <a:buNone/>
            </a:pPr>
            <a:r>
              <a:rPr lang="en-US" altLang="zh-TW" sz="2400" dirty="0" smtClean="0">
                <a:latin typeface="標楷體" pitchFamily="65" charset="-120"/>
                <a:ea typeface="標楷體" pitchFamily="65" charset="-120"/>
              </a:rPr>
              <a:t>1275</a:t>
            </a:r>
            <a:r>
              <a:rPr lang="zh-TW" altLang="en-US" sz="2400" dirty="0" smtClean="0">
                <a:latin typeface="標楷體" pitchFamily="65" charset="-120"/>
                <a:ea typeface="標楷體" pitchFamily="65" charset="-120"/>
              </a:rPr>
              <a:t>年 楊輝</a:t>
            </a:r>
            <a:r>
              <a:rPr lang="en-US" altLang="zh-TW" sz="2400" dirty="0" smtClean="0">
                <a:latin typeface="標楷體" pitchFamily="65" charset="-120"/>
                <a:ea typeface="標楷體" pitchFamily="65" charset="-120"/>
              </a:rPr>
              <a:t>《</a:t>
            </a:r>
            <a:r>
              <a:rPr lang="zh-TW" altLang="en-US" sz="2400" dirty="0">
                <a:latin typeface="標楷體" pitchFamily="65" charset="-120"/>
                <a:ea typeface="標楷體" pitchFamily="65" charset="-120"/>
              </a:rPr>
              <a:t>續古摘奇算</a:t>
            </a:r>
            <a:r>
              <a:rPr lang="zh-TW" altLang="en-US" sz="2400" dirty="0" smtClean="0">
                <a:latin typeface="標楷體" pitchFamily="65" charset="-120"/>
                <a:ea typeface="標楷體" pitchFamily="65" charset="-120"/>
              </a:rPr>
              <a:t>經</a:t>
            </a:r>
            <a:r>
              <a:rPr lang="en-US" altLang="zh-TW" sz="2400" dirty="0" smtClean="0">
                <a:latin typeface="標楷體" pitchFamily="65" charset="-120"/>
                <a:ea typeface="標楷體" pitchFamily="65" charset="-120"/>
              </a:rPr>
              <a:t>》</a:t>
            </a:r>
            <a:endParaRPr lang="en-US" altLang="zh-TW" sz="2400" dirty="0">
              <a:latin typeface="標楷體" pitchFamily="65" charset="-120"/>
              <a:ea typeface="標楷體" pitchFamily="65" charset="-120"/>
            </a:endParaRPr>
          </a:p>
          <a:p>
            <a:pPr marL="0" indent="0" algn="ctr">
              <a:buNone/>
            </a:pPr>
            <a:r>
              <a:rPr lang="zh-TW" altLang="en-US" sz="2400" dirty="0" smtClean="0">
                <a:latin typeface="標楷體" pitchFamily="65" charset="-120"/>
                <a:ea typeface="標楷體" pitchFamily="65" charset="-120"/>
              </a:rPr>
              <a:t>九</a:t>
            </a:r>
            <a:r>
              <a:rPr lang="zh-TW" altLang="en-US" sz="2400" dirty="0">
                <a:latin typeface="標楷體" pitchFamily="65" charset="-120"/>
                <a:ea typeface="標楷體" pitchFamily="65" charset="-120"/>
              </a:rPr>
              <a:t>子斜</a:t>
            </a:r>
            <a:r>
              <a:rPr lang="zh-TW" altLang="en-US" sz="2400" dirty="0" smtClean="0">
                <a:latin typeface="標楷體" pitchFamily="65" charset="-120"/>
                <a:ea typeface="標楷體" pitchFamily="65" charset="-120"/>
              </a:rPr>
              <a:t>排，上下</a:t>
            </a:r>
            <a:r>
              <a:rPr lang="zh-TW" altLang="en-US" sz="2400" dirty="0">
                <a:latin typeface="標楷體" pitchFamily="65" charset="-120"/>
                <a:ea typeface="標楷體" pitchFamily="65" charset="-120"/>
              </a:rPr>
              <a:t>對</a:t>
            </a:r>
            <a:r>
              <a:rPr lang="zh-TW" altLang="en-US" sz="2400" dirty="0" smtClean="0">
                <a:latin typeface="標楷體" pitchFamily="65" charset="-120"/>
                <a:ea typeface="標楷體" pitchFamily="65" charset="-120"/>
              </a:rPr>
              <a:t>易，</a:t>
            </a:r>
            <a:endParaRPr lang="zh-TW" altLang="en-US" sz="2400" dirty="0">
              <a:latin typeface="標楷體" pitchFamily="65" charset="-120"/>
              <a:ea typeface="標楷體" pitchFamily="65" charset="-120"/>
            </a:endParaRPr>
          </a:p>
          <a:p>
            <a:pPr marL="0" indent="0" algn="ctr">
              <a:buNone/>
            </a:pPr>
            <a:r>
              <a:rPr lang="zh-TW" altLang="en-US" sz="2400" dirty="0">
                <a:latin typeface="標楷體" pitchFamily="65" charset="-120"/>
                <a:ea typeface="標楷體" pitchFamily="65" charset="-120"/>
              </a:rPr>
              <a:t>左右相</a:t>
            </a:r>
            <a:r>
              <a:rPr lang="zh-TW" altLang="en-US" sz="2400" dirty="0" smtClean="0">
                <a:latin typeface="標楷體" pitchFamily="65" charset="-120"/>
                <a:ea typeface="標楷體" pitchFamily="65" charset="-120"/>
              </a:rPr>
              <a:t>更，四維挺進，</a:t>
            </a:r>
            <a:endParaRPr lang="zh-TW" altLang="en-US" sz="2400" dirty="0">
              <a:latin typeface="標楷體" pitchFamily="65" charset="-120"/>
              <a:ea typeface="標楷體" pitchFamily="65" charset="-120"/>
            </a:endParaRPr>
          </a:p>
          <a:p>
            <a:pPr marL="0" indent="0" algn="ctr">
              <a:buNone/>
            </a:pPr>
            <a:r>
              <a:rPr lang="zh-TW" altLang="en-US" sz="2400" dirty="0" smtClean="0">
                <a:latin typeface="標楷體" pitchFamily="65" charset="-120"/>
                <a:ea typeface="標楷體" pitchFamily="65" charset="-120"/>
              </a:rPr>
              <a:t>戴</a:t>
            </a:r>
            <a:r>
              <a:rPr lang="zh-TW" altLang="en-US" sz="2400" dirty="0">
                <a:latin typeface="標楷體" pitchFamily="65" charset="-120"/>
                <a:ea typeface="標楷體" pitchFamily="65" charset="-120"/>
              </a:rPr>
              <a:t>九履</a:t>
            </a:r>
            <a:r>
              <a:rPr lang="zh-TW" altLang="en-US" sz="2400" dirty="0" smtClean="0">
                <a:latin typeface="標楷體" pitchFamily="65" charset="-120"/>
                <a:ea typeface="標楷體" pitchFamily="65" charset="-120"/>
              </a:rPr>
              <a:t>一，左</a:t>
            </a:r>
            <a:r>
              <a:rPr lang="zh-TW" altLang="en-US" sz="2400" dirty="0">
                <a:latin typeface="標楷體" pitchFamily="65" charset="-120"/>
                <a:ea typeface="標楷體" pitchFamily="65" charset="-120"/>
              </a:rPr>
              <a:t>三右</a:t>
            </a:r>
            <a:r>
              <a:rPr lang="zh-TW" altLang="en-US" sz="2400" dirty="0" smtClean="0">
                <a:latin typeface="標楷體" pitchFamily="65" charset="-120"/>
                <a:ea typeface="標楷體" pitchFamily="65" charset="-120"/>
              </a:rPr>
              <a:t>七，</a:t>
            </a:r>
            <a:endParaRPr lang="en-US" altLang="zh-TW" sz="2400" dirty="0">
              <a:latin typeface="標楷體" pitchFamily="65" charset="-120"/>
              <a:ea typeface="標楷體" pitchFamily="65" charset="-120"/>
            </a:endParaRPr>
          </a:p>
          <a:p>
            <a:pPr marL="0" indent="0" algn="ctr">
              <a:buNone/>
            </a:pPr>
            <a:r>
              <a:rPr lang="zh-TW" altLang="en-US" sz="2400" dirty="0" smtClean="0">
                <a:latin typeface="標楷體" pitchFamily="65" charset="-120"/>
                <a:ea typeface="標楷體" pitchFamily="65" charset="-120"/>
              </a:rPr>
              <a:t>二四</a:t>
            </a:r>
            <a:r>
              <a:rPr lang="zh-TW" altLang="en-US" sz="2400" dirty="0">
                <a:latin typeface="標楷體" pitchFamily="65" charset="-120"/>
                <a:ea typeface="標楷體" pitchFamily="65" charset="-120"/>
              </a:rPr>
              <a:t>為</a:t>
            </a:r>
            <a:r>
              <a:rPr lang="zh-TW" altLang="en-US" sz="2400" dirty="0" smtClean="0">
                <a:latin typeface="標楷體" pitchFamily="65" charset="-120"/>
                <a:ea typeface="標楷體" pitchFamily="65" charset="-120"/>
              </a:rPr>
              <a:t>肩，六八</a:t>
            </a:r>
            <a:r>
              <a:rPr lang="zh-TW" altLang="en-US" sz="2400" dirty="0">
                <a:latin typeface="標楷體" pitchFamily="65" charset="-120"/>
                <a:ea typeface="標楷體" pitchFamily="65" charset="-120"/>
              </a:rPr>
              <a:t>為</a:t>
            </a:r>
            <a:r>
              <a:rPr lang="zh-TW" altLang="en-US" sz="2400" dirty="0" smtClean="0">
                <a:latin typeface="標楷體" pitchFamily="65" charset="-120"/>
                <a:ea typeface="標楷體" pitchFamily="65" charset="-120"/>
              </a:rPr>
              <a:t>足。</a:t>
            </a:r>
            <a:endParaRPr lang="en-US" altLang="zh-TW" sz="2400" dirty="0" smtClean="0">
              <a:latin typeface="標楷體" pitchFamily="65" charset="-120"/>
              <a:ea typeface="標楷體" pitchFamily="65" charset="-120"/>
            </a:endParaRPr>
          </a:p>
          <a:p>
            <a:pPr marL="0" indent="0" algn="ctr">
              <a:buNone/>
            </a:pPr>
            <a:endParaRPr lang="en-US" altLang="zh-TW" sz="2000" dirty="0"/>
          </a:p>
        </p:txBody>
      </p:sp>
      <p:sp>
        <p:nvSpPr>
          <p:cNvPr id="6189" name="Rectangle 45"/>
          <p:cNvSpPr>
            <a:spLocks noChangeArrowheads="1"/>
          </p:cNvSpPr>
          <p:nvPr/>
        </p:nvSpPr>
        <p:spPr bwMode="auto">
          <a:xfrm>
            <a:off x="8293100" y="2895600"/>
            <a:ext cx="544513" cy="544513"/>
          </a:xfrm>
          <a:prstGeom prst="rect">
            <a:avLst/>
          </a:prstGeom>
          <a:solidFill>
            <a:schemeClr val="bg1"/>
          </a:solidFill>
          <a:ln>
            <a:noFill/>
          </a:ln>
          <a:effectLst/>
          <a:extLst>
            <a:ext uri="{91240B29-F687-4f45-9708-019B960494DF}">
              <a14:hiddenLine xmlns:a14="http://schemas.microsoft.com/office/drawing/2010/main" w="317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6190" name="Rectangle 46"/>
          <p:cNvSpPr>
            <a:spLocks noChangeArrowheads="1"/>
          </p:cNvSpPr>
          <p:nvPr/>
        </p:nvSpPr>
        <p:spPr bwMode="auto">
          <a:xfrm>
            <a:off x="8293100" y="3440113"/>
            <a:ext cx="544513" cy="541337"/>
          </a:xfrm>
          <a:prstGeom prst="rect">
            <a:avLst/>
          </a:prstGeom>
          <a:solidFill>
            <a:schemeClr val="bg1"/>
          </a:solidFill>
          <a:ln>
            <a:noFill/>
          </a:ln>
          <a:effectLst/>
          <a:extLst>
            <a:ext uri="{91240B29-F687-4f45-9708-019B960494DF}">
              <a14:hiddenLine xmlns:a14="http://schemas.microsoft.com/office/drawing/2010/main" w="317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6191" name="Rectangle 47"/>
          <p:cNvSpPr>
            <a:spLocks noChangeArrowheads="1"/>
          </p:cNvSpPr>
          <p:nvPr/>
        </p:nvSpPr>
        <p:spPr bwMode="auto">
          <a:xfrm>
            <a:off x="8293100" y="3981450"/>
            <a:ext cx="544513" cy="544513"/>
          </a:xfrm>
          <a:prstGeom prst="rect">
            <a:avLst/>
          </a:prstGeom>
          <a:solidFill>
            <a:schemeClr val="bg1"/>
          </a:solidFill>
          <a:ln>
            <a:noFill/>
          </a:ln>
          <a:effectLst/>
          <a:extLst>
            <a:ext uri="{91240B29-F687-4f45-9708-019B960494DF}">
              <a14:hiddenLine xmlns:a14="http://schemas.microsoft.com/office/drawing/2010/main" w="317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aphicFrame>
        <p:nvGraphicFramePr>
          <p:cNvPr id="2" name="表格 1"/>
          <p:cNvGraphicFramePr>
            <a:graphicFrameLocks noGrp="1"/>
          </p:cNvGraphicFramePr>
          <p:nvPr>
            <p:extLst>
              <p:ext uri="{D42A27DB-BD31-4B8C-83A1-F6EECF244321}">
                <p14:modId xmlns:p14="http://schemas.microsoft.com/office/powerpoint/2010/main" val="545605025"/>
              </p:ext>
            </p:extLst>
          </p:nvPr>
        </p:nvGraphicFramePr>
        <p:xfrm>
          <a:off x="467544" y="3896658"/>
          <a:ext cx="2016225" cy="2380326"/>
        </p:xfrm>
        <a:graphic>
          <a:graphicData uri="http://schemas.openxmlformats.org/drawingml/2006/table">
            <a:tbl>
              <a:tblPr firstRow="1" bandRow="1">
                <a:effectLst/>
                <a:tableStyleId>{5C22544A-7EE6-4342-B048-85BDC9FD1C3A}</a:tableStyleId>
              </a:tblPr>
              <a:tblGrid>
                <a:gridCol w="403245"/>
                <a:gridCol w="403245"/>
                <a:gridCol w="403245"/>
                <a:gridCol w="403245"/>
                <a:gridCol w="403245"/>
              </a:tblGrid>
              <a:tr h="396721">
                <a:tc>
                  <a:txBody>
                    <a:bodyPr/>
                    <a:lstStyle/>
                    <a:p>
                      <a:pPr algn="ctr"/>
                      <a:endParaRPr lang="zh-TW" altLang="en-US" sz="2000" b="1" dirty="0">
                        <a:solidFill>
                          <a:srgbClr val="0070C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zh-TW" altLang="en-US" sz="2000" b="1">
                        <a:solidFill>
                          <a:srgbClr val="0070C0"/>
                        </a:solidFill>
                      </a:endParaRPr>
                    </a:p>
                  </a:txBody>
                  <a:tcPr>
                    <a:lnL w="12700" cmpd="sng">
                      <a:noFill/>
                    </a:lnL>
                    <a:lnB w="12700" cap="flat" cmpd="sng" algn="ctr">
                      <a:solidFill>
                        <a:schemeClr val="tx1"/>
                      </a:solidFill>
                      <a:prstDash val="solid"/>
                      <a:round/>
                      <a:headEnd type="none" w="med" len="med"/>
                      <a:tailEnd type="none" w="med" len="med"/>
                    </a:lnB>
                    <a:noFill/>
                  </a:tcPr>
                </a:tc>
                <a:tc>
                  <a:txBody>
                    <a:bodyPr/>
                    <a:lstStyle/>
                    <a:p>
                      <a:pPr algn="ctr"/>
                      <a:r>
                        <a:rPr lang="en-US" altLang="zh-TW" sz="2000" b="1" dirty="0" smtClean="0">
                          <a:solidFill>
                            <a:srgbClr val="0070C0"/>
                          </a:solidFill>
                        </a:rPr>
                        <a:t>1</a:t>
                      </a:r>
                      <a:endParaRPr lang="zh-TW" altLang="en-US" sz="2000" b="1" dirty="0">
                        <a:solidFill>
                          <a:srgbClr val="0070C0"/>
                        </a:solidFill>
                      </a:endParaRPr>
                    </a:p>
                  </a:txBody>
                  <a:tcPr>
                    <a:lnB w="12700" cap="flat" cmpd="sng" algn="ctr">
                      <a:solidFill>
                        <a:schemeClr val="tx1"/>
                      </a:solidFill>
                      <a:prstDash val="solid"/>
                      <a:round/>
                      <a:headEnd type="none" w="med" len="med"/>
                      <a:tailEnd type="none" w="med" len="med"/>
                    </a:lnB>
                    <a:noFill/>
                  </a:tcPr>
                </a:tc>
                <a:tc>
                  <a:txBody>
                    <a:bodyPr/>
                    <a:lstStyle/>
                    <a:p>
                      <a:pPr algn="ctr"/>
                      <a:endParaRPr lang="zh-TW" altLang="en-US" sz="2000" b="1" dirty="0">
                        <a:solidFill>
                          <a:srgbClr val="0070C0"/>
                        </a:solidFill>
                      </a:endParaRPr>
                    </a:p>
                  </a:txBody>
                  <a:tcPr>
                    <a:lnB w="12700" cap="flat" cmpd="sng" algn="ctr">
                      <a:solidFill>
                        <a:schemeClr val="tx1"/>
                      </a:solidFill>
                      <a:prstDash val="solid"/>
                      <a:round/>
                      <a:headEnd type="none" w="med" len="med"/>
                      <a:tailEnd type="none" w="med" len="med"/>
                    </a:lnB>
                    <a:noFill/>
                  </a:tcPr>
                </a:tc>
                <a:tc>
                  <a:txBody>
                    <a:bodyPr/>
                    <a:lstStyle/>
                    <a:p>
                      <a:pPr algn="ctr"/>
                      <a:endParaRPr lang="zh-TW" altLang="en-US" sz="2000" b="1" dirty="0">
                        <a:solidFill>
                          <a:srgbClr val="0070C0"/>
                        </a:solidFill>
                      </a:endParaRPr>
                    </a:p>
                  </a:txBody>
                  <a:tcPr>
                    <a:noFill/>
                  </a:tcPr>
                </a:tc>
              </a:tr>
              <a:tr h="396721">
                <a:tc>
                  <a:txBody>
                    <a:bodyPr/>
                    <a:lstStyle/>
                    <a:p>
                      <a:pPr algn="ctr"/>
                      <a:endParaRPr lang="zh-TW" altLang="en-US" sz="2000" b="1">
                        <a:solidFill>
                          <a:srgbClr val="0070C0"/>
                        </a:solidFill>
                      </a:endParaRPr>
                    </a:p>
                  </a:txBody>
                  <a:tcPr>
                    <a:lnR w="12700" cap="flat" cmpd="sng" algn="ctr">
                      <a:solidFill>
                        <a:schemeClr val="tx1"/>
                      </a:solidFill>
                      <a:prstDash val="solid"/>
                      <a:round/>
                      <a:headEnd type="none" w="med" len="med"/>
                      <a:tailEnd type="none" w="med" len="med"/>
                    </a:lnR>
                    <a:lnT w="38100" cmpd="sng">
                      <a:noFill/>
                    </a:lnT>
                    <a:noFill/>
                  </a:tcPr>
                </a:tc>
                <a:tc>
                  <a:txBody>
                    <a:bodyPr/>
                    <a:lstStyle/>
                    <a:p>
                      <a:pPr algn="ctr"/>
                      <a:r>
                        <a:rPr lang="en-US" altLang="zh-TW" sz="2000" b="1" dirty="0" smtClean="0">
                          <a:solidFill>
                            <a:srgbClr val="0070C0"/>
                          </a:solidFill>
                        </a:rPr>
                        <a:t>4</a:t>
                      </a:r>
                      <a:endParaRPr lang="zh-TW" altLang="en-US" sz="2000" b="1"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zh-TW" altLang="en-US" sz="2000" b="1"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000" b="1" dirty="0" smtClean="0">
                          <a:solidFill>
                            <a:srgbClr val="0070C0"/>
                          </a:solidFill>
                        </a:rPr>
                        <a:t>2</a:t>
                      </a:r>
                      <a:endParaRPr lang="zh-TW" altLang="en-US" sz="2000" b="1"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zh-TW" altLang="en-US" sz="2000" b="1" dirty="0">
                        <a:solidFill>
                          <a:srgbClr val="0070C0"/>
                        </a:solidFill>
                      </a:endParaRPr>
                    </a:p>
                  </a:txBody>
                  <a:tcPr>
                    <a:lnL w="12700" cap="flat" cmpd="sng" algn="ctr">
                      <a:solidFill>
                        <a:schemeClr val="tx1"/>
                      </a:solidFill>
                      <a:prstDash val="solid"/>
                      <a:round/>
                      <a:headEnd type="none" w="med" len="med"/>
                      <a:tailEnd type="none" w="med" len="med"/>
                    </a:lnL>
                    <a:noFill/>
                  </a:tcPr>
                </a:tc>
              </a:tr>
              <a:tr h="396721">
                <a:tc>
                  <a:txBody>
                    <a:bodyPr/>
                    <a:lstStyle/>
                    <a:p>
                      <a:pPr algn="ctr"/>
                      <a:r>
                        <a:rPr lang="en-US" altLang="zh-TW" sz="2000" b="1" dirty="0" smtClean="0">
                          <a:solidFill>
                            <a:srgbClr val="0070C0"/>
                          </a:solidFill>
                        </a:rPr>
                        <a:t>7</a:t>
                      </a:r>
                      <a:endParaRPr lang="zh-TW" altLang="en-US" sz="2000" b="1" dirty="0">
                        <a:solidFill>
                          <a:srgbClr val="0070C0"/>
                        </a:solidFill>
                      </a:endParaRPr>
                    </a:p>
                  </a:txBody>
                  <a:tcPr>
                    <a:lnR w="12700" cap="flat" cmpd="sng" algn="ctr">
                      <a:solidFill>
                        <a:schemeClr val="tx1"/>
                      </a:solidFill>
                      <a:prstDash val="solid"/>
                      <a:round/>
                      <a:headEnd type="none" w="med" len="med"/>
                      <a:tailEnd type="none" w="med" len="med"/>
                    </a:lnR>
                    <a:noFill/>
                  </a:tcPr>
                </a:tc>
                <a:tc>
                  <a:txBody>
                    <a:bodyPr/>
                    <a:lstStyle/>
                    <a:p>
                      <a:pPr algn="ctr"/>
                      <a:endParaRPr lang="zh-TW" altLang="en-US" sz="2000" b="1"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000" b="1" dirty="0" smtClean="0">
                          <a:solidFill>
                            <a:srgbClr val="0070C0"/>
                          </a:solidFill>
                        </a:rPr>
                        <a:t>5</a:t>
                      </a:r>
                      <a:endParaRPr lang="zh-TW" altLang="en-US" sz="2000" b="1"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zh-TW" altLang="en-US" sz="2000" b="1"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000" b="1" dirty="0" smtClean="0">
                          <a:solidFill>
                            <a:srgbClr val="0070C0"/>
                          </a:solidFill>
                        </a:rPr>
                        <a:t>3</a:t>
                      </a:r>
                      <a:endParaRPr lang="zh-TW" altLang="en-US" sz="2000" b="1" dirty="0">
                        <a:solidFill>
                          <a:srgbClr val="0070C0"/>
                        </a:solidFill>
                      </a:endParaRPr>
                    </a:p>
                  </a:txBody>
                  <a:tcPr>
                    <a:lnL w="12700" cap="flat" cmpd="sng" algn="ctr">
                      <a:solidFill>
                        <a:schemeClr val="tx1"/>
                      </a:solidFill>
                      <a:prstDash val="solid"/>
                      <a:round/>
                      <a:headEnd type="none" w="med" len="med"/>
                      <a:tailEnd type="none" w="med" len="med"/>
                    </a:lnL>
                    <a:noFill/>
                  </a:tcPr>
                </a:tc>
              </a:tr>
              <a:tr h="396721">
                <a:tc>
                  <a:txBody>
                    <a:bodyPr/>
                    <a:lstStyle/>
                    <a:p>
                      <a:pPr algn="ctr"/>
                      <a:endParaRPr lang="zh-TW" altLang="en-US" sz="2000" b="1" dirty="0">
                        <a:solidFill>
                          <a:srgbClr val="0070C0"/>
                        </a:solidFill>
                      </a:endParaRPr>
                    </a:p>
                  </a:txBody>
                  <a:tcPr>
                    <a:lnR w="12700" cap="flat" cmpd="sng" algn="ctr">
                      <a:solidFill>
                        <a:schemeClr val="tx1"/>
                      </a:solidFill>
                      <a:prstDash val="solid"/>
                      <a:round/>
                      <a:headEnd type="none" w="med" len="med"/>
                      <a:tailEnd type="none" w="med" len="med"/>
                    </a:lnR>
                    <a:noFill/>
                  </a:tcPr>
                </a:tc>
                <a:tc>
                  <a:txBody>
                    <a:bodyPr/>
                    <a:lstStyle/>
                    <a:p>
                      <a:pPr algn="ctr"/>
                      <a:r>
                        <a:rPr lang="en-US" altLang="zh-TW" sz="2000" b="1" dirty="0" smtClean="0">
                          <a:solidFill>
                            <a:srgbClr val="0070C0"/>
                          </a:solidFill>
                        </a:rPr>
                        <a:t>8</a:t>
                      </a:r>
                      <a:endParaRPr lang="zh-TW" altLang="en-US" sz="2000" b="1"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zh-TW" altLang="en-US" sz="2000" b="1"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000" b="1" dirty="0" smtClean="0">
                          <a:solidFill>
                            <a:srgbClr val="0070C0"/>
                          </a:solidFill>
                        </a:rPr>
                        <a:t>6</a:t>
                      </a:r>
                      <a:endParaRPr lang="zh-TW" altLang="en-US" sz="2000" b="1"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zh-TW" altLang="en-US" sz="2000" b="1" dirty="0">
                        <a:solidFill>
                          <a:srgbClr val="0070C0"/>
                        </a:solidFill>
                      </a:endParaRPr>
                    </a:p>
                  </a:txBody>
                  <a:tcPr>
                    <a:lnL w="12700" cap="flat" cmpd="sng" algn="ctr">
                      <a:solidFill>
                        <a:schemeClr val="tx1"/>
                      </a:solidFill>
                      <a:prstDash val="solid"/>
                      <a:round/>
                      <a:headEnd type="none" w="med" len="med"/>
                      <a:tailEnd type="none" w="med" len="med"/>
                    </a:lnL>
                    <a:noFill/>
                  </a:tcPr>
                </a:tc>
              </a:tr>
              <a:tr h="396721">
                <a:tc>
                  <a:txBody>
                    <a:bodyPr/>
                    <a:lstStyle/>
                    <a:p>
                      <a:pPr algn="ctr"/>
                      <a:endParaRPr lang="zh-TW" altLang="en-US" sz="2000" b="1" dirty="0">
                        <a:solidFill>
                          <a:srgbClr val="0070C0"/>
                        </a:solidFill>
                      </a:endParaRPr>
                    </a:p>
                  </a:txBody>
                  <a:tcPr>
                    <a:noFill/>
                  </a:tcPr>
                </a:tc>
                <a:tc>
                  <a:txBody>
                    <a:bodyPr/>
                    <a:lstStyle/>
                    <a:p>
                      <a:pPr algn="ctr"/>
                      <a:endParaRPr lang="zh-TW" altLang="en-US" sz="2000" b="1" dirty="0">
                        <a:solidFill>
                          <a:srgbClr val="0070C0"/>
                        </a:solidFill>
                      </a:endParaRPr>
                    </a:p>
                  </a:txBody>
                  <a:tcP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altLang="zh-TW" sz="2000" b="1" dirty="0" smtClean="0">
                          <a:solidFill>
                            <a:srgbClr val="0070C0"/>
                          </a:solidFill>
                        </a:rPr>
                        <a:t>9</a:t>
                      </a:r>
                      <a:endParaRPr lang="zh-TW" altLang="en-US" sz="2000" b="1" dirty="0">
                        <a:solidFill>
                          <a:srgbClr val="0070C0"/>
                        </a:solidFill>
                      </a:endParaRPr>
                    </a:p>
                  </a:txBody>
                  <a:tcP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zh-TW" altLang="en-US" sz="2000" b="1">
                        <a:solidFill>
                          <a:srgbClr val="0070C0"/>
                        </a:solidFill>
                      </a:endParaRPr>
                    </a:p>
                  </a:txBody>
                  <a:tcP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zh-TW" altLang="en-US" sz="2000" b="1" dirty="0">
                        <a:solidFill>
                          <a:srgbClr val="0070C0"/>
                        </a:solidFill>
                      </a:endParaRPr>
                    </a:p>
                  </a:txBody>
                  <a:tcPr>
                    <a:noFill/>
                  </a:tcPr>
                </a:tc>
              </a:tr>
              <a:tr h="396721">
                <a:tc gridSpan="5">
                  <a:txBody>
                    <a:bodyPr/>
                    <a:lstStyle/>
                    <a:p>
                      <a:pPr algn="ctr"/>
                      <a:r>
                        <a:rPr lang="zh-TW" altLang="en-US" sz="2000" dirty="0" smtClean="0">
                          <a:latin typeface="標楷體" pitchFamily="65" charset="-120"/>
                          <a:ea typeface="標楷體" pitchFamily="65" charset="-120"/>
                        </a:rPr>
                        <a:t>九子斜排</a:t>
                      </a:r>
                      <a:endParaRPr lang="zh-TW" altLang="en-US" sz="2000" b="1" dirty="0">
                        <a:solidFill>
                          <a:srgbClr val="0070C0"/>
                        </a:solidFill>
                        <a:latin typeface="標楷體" pitchFamily="65" charset="-120"/>
                        <a:ea typeface="標楷體" pitchFamily="65" charset="-120"/>
                      </a:endParaRPr>
                    </a:p>
                  </a:txBody>
                  <a:tcPr>
                    <a:noFill/>
                  </a:tcPr>
                </a:tc>
                <a:tc hMerge="1">
                  <a:txBody>
                    <a:bodyPr/>
                    <a:lstStyle/>
                    <a:p>
                      <a:pPr algn="ctr"/>
                      <a:endParaRPr lang="zh-TW" altLang="en-US" sz="2000" b="1" dirty="0">
                        <a:solidFill>
                          <a:srgbClr val="0070C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zh-TW" altLang="en-US" sz="2000" b="1" dirty="0">
                        <a:solidFill>
                          <a:srgbClr val="0070C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zh-TW" altLang="en-US" sz="2000" b="1" dirty="0">
                        <a:solidFill>
                          <a:srgbClr val="0070C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zh-TW" altLang="en-US" sz="2000" b="1" dirty="0">
                        <a:solidFill>
                          <a:srgbClr val="0070C0"/>
                        </a:solidFill>
                      </a:endParaRPr>
                    </a:p>
                  </a:txBody>
                  <a:tcPr>
                    <a:lnL w="12700" cap="flat" cmpd="sng" algn="ctr">
                      <a:noFill/>
                      <a:prstDash val="solid"/>
                      <a:round/>
                      <a:headEnd type="none" w="med" len="med"/>
                      <a:tailEnd type="none" w="med" len="med"/>
                    </a:lnL>
                    <a:noFill/>
                  </a:tcPr>
                </a:tc>
              </a:tr>
            </a:tbl>
          </a:graphicData>
        </a:graphic>
      </p:graphicFrame>
      <p:graphicFrame>
        <p:nvGraphicFramePr>
          <p:cNvPr id="58" name="表格 57"/>
          <p:cNvGraphicFramePr>
            <a:graphicFrameLocks noGrp="1"/>
          </p:cNvGraphicFramePr>
          <p:nvPr>
            <p:extLst>
              <p:ext uri="{D42A27DB-BD31-4B8C-83A1-F6EECF244321}">
                <p14:modId xmlns:p14="http://schemas.microsoft.com/office/powerpoint/2010/main" val="142151422"/>
              </p:ext>
            </p:extLst>
          </p:nvPr>
        </p:nvGraphicFramePr>
        <p:xfrm>
          <a:off x="2521644" y="3894194"/>
          <a:ext cx="2016225" cy="2380326"/>
        </p:xfrm>
        <a:graphic>
          <a:graphicData uri="http://schemas.openxmlformats.org/drawingml/2006/table">
            <a:tbl>
              <a:tblPr firstRow="1" bandRow="1">
                <a:effectLst/>
                <a:tableStyleId>{5C22544A-7EE6-4342-B048-85BDC9FD1C3A}</a:tableStyleId>
              </a:tblPr>
              <a:tblGrid>
                <a:gridCol w="403245"/>
                <a:gridCol w="403245"/>
                <a:gridCol w="403245"/>
                <a:gridCol w="403245"/>
                <a:gridCol w="403245"/>
              </a:tblGrid>
              <a:tr h="396721">
                <a:tc>
                  <a:txBody>
                    <a:bodyPr/>
                    <a:lstStyle/>
                    <a:p>
                      <a:pPr algn="ctr"/>
                      <a:endParaRPr lang="zh-TW" altLang="en-US" sz="2000" b="1" dirty="0">
                        <a:solidFill>
                          <a:srgbClr val="0070C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zh-TW" altLang="en-US" sz="2000" b="1">
                        <a:solidFill>
                          <a:srgbClr val="0070C0"/>
                        </a:solidFill>
                      </a:endParaRPr>
                    </a:p>
                  </a:txBody>
                  <a:tcPr>
                    <a:lnL w="12700" cmpd="sng">
                      <a:noFill/>
                    </a:lnL>
                    <a:lnB w="12700" cap="flat" cmpd="sng" algn="ctr">
                      <a:solidFill>
                        <a:schemeClr val="tx1"/>
                      </a:solidFill>
                      <a:prstDash val="solid"/>
                      <a:round/>
                      <a:headEnd type="none" w="med" len="med"/>
                      <a:tailEnd type="none" w="med" len="med"/>
                    </a:lnB>
                    <a:noFill/>
                  </a:tcPr>
                </a:tc>
                <a:tc>
                  <a:txBody>
                    <a:bodyPr/>
                    <a:lstStyle/>
                    <a:p>
                      <a:pPr algn="ctr"/>
                      <a:r>
                        <a:rPr lang="en-US" altLang="zh-TW" sz="2000" b="1" dirty="0" smtClean="0">
                          <a:solidFill>
                            <a:srgbClr val="FF0000"/>
                          </a:solidFill>
                        </a:rPr>
                        <a:t>9</a:t>
                      </a:r>
                      <a:endParaRPr lang="zh-TW" altLang="en-US" sz="2000" b="1" dirty="0">
                        <a:solidFill>
                          <a:srgbClr val="FF0000"/>
                        </a:solidFill>
                      </a:endParaRPr>
                    </a:p>
                  </a:txBody>
                  <a:tcPr>
                    <a:lnB w="12700" cap="flat" cmpd="sng" algn="ctr">
                      <a:solidFill>
                        <a:schemeClr val="tx1"/>
                      </a:solidFill>
                      <a:prstDash val="solid"/>
                      <a:round/>
                      <a:headEnd type="none" w="med" len="med"/>
                      <a:tailEnd type="none" w="med" len="med"/>
                    </a:lnB>
                    <a:noFill/>
                  </a:tcPr>
                </a:tc>
                <a:tc>
                  <a:txBody>
                    <a:bodyPr/>
                    <a:lstStyle/>
                    <a:p>
                      <a:pPr algn="ctr"/>
                      <a:endParaRPr lang="zh-TW" altLang="en-US" sz="2000" b="1" dirty="0">
                        <a:solidFill>
                          <a:srgbClr val="0070C0"/>
                        </a:solidFill>
                      </a:endParaRPr>
                    </a:p>
                  </a:txBody>
                  <a:tcPr>
                    <a:lnB w="12700" cap="flat" cmpd="sng" algn="ctr">
                      <a:solidFill>
                        <a:schemeClr val="tx1"/>
                      </a:solidFill>
                      <a:prstDash val="solid"/>
                      <a:round/>
                      <a:headEnd type="none" w="med" len="med"/>
                      <a:tailEnd type="none" w="med" len="med"/>
                    </a:lnB>
                    <a:noFill/>
                  </a:tcPr>
                </a:tc>
                <a:tc>
                  <a:txBody>
                    <a:bodyPr/>
                    <a:lstStyle/>
                    <a:p>
                      <a:pPr algn="ctr"/>
                      <a:endParaRPr lang="zh-TW" altLang="en-US" sz="2000" b="1">
                        <a:solidFill>
                          <a:srgbClr val="0070C0"/>
                        </a:solidFill>
                      </a:endParaRPr>
                    </a:p>
                  </a:txBody>
                  <a:tcPr>
                    <a:noFill/>
                  </a:tcPr>
                </a:tc>
              </a:tr>
              <a:tr h="396721">
                <a:tc>
                  <a:txBody>
                    <a:bodyPr/>
                    <a:lstStyle/>
                    <a:p>
                      <a:pPr algn="ctr"/>
                      <a:endParaRPr lang="zh-TW" altLang="en-US" sz="2000" b="1">
                        <a:solidFill>
                          <a:srgbClr val="0070C0"/>
                        </a:solidFill>
                      </a:endParaRPr>
                    </a:p>
                  </a:txBody>
                  <a:tcPr>
                    <a:lnR w="12700" cap="flat" cmpd="sng" algn="ctr">
                      <a:solidFill>
                        <a:schemeClr val="tx1"/>
                      </a:solidFill>
                      <a:prstDash val="solid"/>
                      <a:round/>
                      <a:headEnd type="none" w="med" len="med"/>
                      <a:tailEnd type="none" w="med" len="med"/>
                    </a:lnR>
                    <a:lnT w="38100" cmpd="sng">
                      <a:noFill/>
                    </a:lnT>
                    <a:noFill/>
                  </a:tcPr>
                </a:tc>
                <a:tc>
                  <a:txBody>
                    <a:bodyPr/>
                    <a:lstStyle/>
                    <a:p>
                      <a:pPr algn="ctr"/>
                      <a:r>
                        <a:rPr lang="en-US" altLang="zh-TW" sz="2000" b="1" dirty="0" smtClean="0">
                          <a:solidFill>
                            <a:srgbClr val="0070C0"/>
                          </a:solidFill>
                        </a:rPr>
                        <a:t>4</a:t>
                      </a:r>
                      <a:endParaRPr lang="zh-TW" altLang="en-US" sz="2000" b="1"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zh-TW" altLang="en-US" sz="2000" b="1"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000" b="1" dirty="0" smtClean="0">
                          <a:solidFill>
                            <a:srgbClr val="0070C0"/>
                          </a:solidFill>
                        </a:rPr>
                        <a:t>2</a:t>
                      </a:r>
                      <a:endParaRPr lang="zh-TW" altLang="en-US" sz="2000" b="1"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zh-TW" altLang="en-US" sz="2000" b="1" dirty="0">
                        <a:solidFill>
                          <a:srgbClr val="0070C0"/>
                        </a:solidFill>
                      </a:endParaRPr>
                    </a:p>
                  </a:txBody>
                  <a:tcPr>
                    <a:lnL w="12700" cap="flat" cmpd="sng" algn="ctr">
                      <a:solidFill>
                        <a:schemeClr val="tx1"/>
                      </a:solidFill>
                      <a:prstDash val="solid"/>
                      <a:round/>
                      <a:headEnd type="none" w="med" len="med"/>
                      <a:tailEnd type="none" w="med" len="med"/>
                    </a:lnL>
                    <a:noFill/>
                  </a:tcPr>
                </a:tc>
              </a:tr>
              <a:tr h="396721">
                <a:tc>
                  <a:txBody>
                    <a:bodyPr/>
                    <a:lstStyle/>
                    <a:p>
                      <a:pPr algn="ctr"/>
                      <a:r>
                        <a:rPr lang="en-US" altLang="zh-TW" sz="2000" b="1" dirty="0" smtClean="0">
                          <a:solidFill>
                            <a:srgbClr val="0070C0"/>
                          </a:solidFill>
                        </a:rPr>
                        <a:t>7</a:t>
                      </a:r>
                      <a:endParaRPr lang="zh-TW" altLang="en-US" sz="2000" b="1" dirty="0">
                        <a:solidFill>
                          <a:srgbClr val="0070C0"/>
                        </a:solidFill>
                      </a:endParaRPr>
                    </a:p>
                  </a:txBody>
                  <a:tcPr>
                    <a:lnR w="12700" cap="flat" cmpd="sng" algn="ctr">
                      <a:solidFill>
                        <a:schemeClr val="tx1"/>
                      </a:solidFill>
                      <a:prstDash val="solid"/>
                      <a:round/>
                      <a:headEnd type="none" w="med" len="med"/>
                      <a:tailEnd type="none" w="med" len="med"/>
                    </a:lnR>
                    <a:noFill/>
                  </a:tcPr>
                </a:tc>
                <a:tc>
                  <a:txBody>
                    <a:bodyPr/>
                    <a:lstStyle/>
                    <a:p>
                      <a:pPr algn="ctr"/>
                      <a:endParaRPr lang="zh-TW" altLang="en-US" sz="2000" b="1"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000" b="1" dirty="0" smtClean="0">
                          <a:solidFill>
                            <a:srgbClr val="0070C0"/>
                          </a:solidFill>
                        </a:rPr>
                        <a:t>5</a:t>
                      </a:r>
                      <a:endParaRPr lang="zh-TW" altLang="en-US" sz="2000" b="1"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zh-TW" altLang="en-US" sz="2000" b="1"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000" b="1" dirty="0" smtClean="0">
                          <a:solidFill>
                            <a:srgbClr val="0070C0"/>
                          </a:solidFill>
                        </a:rPr>
                        <a:t>3</a:t>
                      </a:r>
                      <a:endParaRPr lang="zh-TW" altLang="en-US" sz="2000" b="1" dirty="0">
                        <a:solidFill>
                          <a:srgbClr val="0070C0"/>
                        </a:solidFill>
                      </a:endParaRPr>
                    </a:p>
                  </a:txBody>
                  <a:tcPr>
                    <a:lnL w="12700" cap="flat" cmpd="sng" algn="ctr">
                      <a:solidFill>
                        <a:schemeClr val="tx1"/>
                      </a:solidFill>
                      <a:prstDash val="solid"/>
                      <a:round/>
                      <a:headEnd type="none" w="med" len="med"/>
                      <a:tailEnd type="none" w="med" len="med"/>
                    </a:lnL>
                    <a:noFill/>
                  </a:tcPr>
                </a:tc>
              </a:tr>
              <a:tr h="396721">
                <a:tc>
                  <a:txBody>
                    <a:bodyPr/>
                    <a:lstStyle/>
                    <a:p>
                      <a:pPr algn="ctr"/>
                      <a:endParaRPr lang="zh-TW" altLang="en-US" sz="2000" b="1" dirty="0">
                        <a:solidFill>
                          <a:srgbClr val="0070C0"/>
                        </a:solidFill>
                      </a:endParaRPr>
                    </a:p>
                  </a:txBody>
                  <a:tcPr>
                    <a:lnR w="12700" cap="flat" cmpd="sng" algn="ctr">
                      <a:solidFill>
                        <a:schemeClr val="tx1"/>
                      </a:solidFill>
                      <a:prstDash val="solid"/>
                      <a:round/>
                      <a:headEnd type="none" w="med" len="med"/>
                      <a:tailEnd type="none" w="med" len="med"/>
                    </a:lnR>
                    <a:noFill/>
                  </a:tcPr>
                </a:tc>
                <a:tc>
                  <a:txBody>
                    <a:bodyPr/>
                    <a:lstStyle/>
                    <a:p>
                      <a:pPr algn="ctr"/>
                      <a:r>
                        <a:rPr lang="en-US" altLang="zh-TW" sz="2000" b="1" dirty="0" smtClean="0">
                          <a:solidFill>
                            <a:srgbClr val="0070C0"/>
                          </a:solidFill>
                        </a:rPr>
                        <a:t>8</a:t>
                      </a:r>
                      <a:endParaRPr lang="zh-TW" altLang="en-US" sz="2000" b="1"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zh-TW" altLang="en-US" sz="2000" b="1"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000" b="1" dirty="0" smtClean="0">
                          <a:solidFill>
                            <a:srgbClr val="0070C0"/>
                          </a:solidFill>
                        </a:rPr>
                        <a:t>6</a:t>
                      </a:r>
                      <a:endParaRPr lang="zh-TW" altLang="en-US" sz="2000" b="1"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zh-TW" altLang="en-US" sz="2000" b="1" dirty="0">
                        <a:solidFill>
                          <a:srgbClr val="0070C0"/>
                        </a:solidFill>
                      </a:endParaRPr>
                    </a:p>
                  </a:txBody>
                  <a:tcPr>
                    <a:lnL w="12700" cap="flat" cmpd="sng" algn="ctr">
                      <a:solidFill>
                        <a:schemeClr val="tx1"/>
                      </a:solidFill>
                      <a:prstDash val="solid"/>
                      <a:round/>
                      <a:headEnd type="none" w="med" len="med"/>
                      <a:tailEnd type="none" w="med" len="med"/>
                    </a:lnL>
                    <a:noFill/>
                  </a:tcPr>
                </a:tc>
              </a:tr>
              <a:tr h="396721">
                <a:tc>
                  <a:txBody>
                    <a:bodyPr/>
                    <a:lstStyle/>
                    <a:p>
                      <a:pPr algn="ctr"/>
                      <a:endParaRPr lang="zh-TW" altLang="en-US" sz="2000" b="1" dirty="0">
                        <a:solidFill>
                          <a:srgbClr val="0070C0"/>
                        </a:solidFill>
                      </a:endParaRPr>
                    </a:p>
                  </a:txBody>
                  <a:tcPr>
                    <a:noFill/>
                  </a:tcPr>
                </a:tc>
                <a:tc>
                  <a:txBody>
                    <a:bodyPr/>
                    <a:lstStyle/>
                    <a:p>
                      <a:pPr algn="ctr"/>
                      <a:endParaRPr lang="zh-TW" altLang="en-US" sz="2000" b="1" dirty="0">
                        <a:solidFill>
                          <a:srgbClr val="0070C0"/>
                        </a:solidFill>
                      </a:endParaRPr>
                    </a:p>
                  </a:txBody>
                  <a:tcP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altLang="zh-TW" sz="2000" b="1" dirty="0" smtClean="0">
                          <a:solidFill>
                            <a:srgbClr val="FF0000"/>
                          </a:solidFill>
                        </a:rPr>
                        <a:t>1</a:t>
                      </a:r>
                      <a:endParaRPr lang="zh-TW" altLang="en-US" sz="2000" b="1" dirty="0">
                        <a:solidFill>
                          <a:srgbClr val="FF0000"/>
                        </a:solidFill>
                      </a:endParaRPr>
                    </a:p>
                  </a:txBody>
                  <a:tcP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zh-TW" altLang="en-US" sz="2000" b="1">
                        <a:solidFill>
                          <a:srgbClr val="0070C0"/>
                        </a:solidFill>
                      </a:endParaRPr>
                    </a:p>
                  </a:txBody>
                  <a:tcP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zh-TW" altLang="en-US" sz="2000" b="1" dirty="0">
                        <a:solidFill>
                          <a:srgbClr val="0070C0"/>
                        </a:solidFill>
                      </a:endParaRPr>
                    </a:p>
                  </a:txBody>
                  <a:tcPr>
                    <a:noFill/>
                  </a:tcPr>
                </a:tc>
              </a:tr>
              <a:tr h="396721">
                <a:tc gridSpan="5">
                  <a:txBody>
                    <a:bodyPr/>
                    <a:lstStyle/>
                    <a:p>
                      <a:pPr algn="ctr"/>
                      <a:r>
                        <a:rPr lang="zh-TW" altLang="en-US" sz="2000" dirty="0" smtClean="0">
                          <a:latin typeface="標楷體" pitchFamily="65" charset="-120"/>
                          <a:ea typeface="標楷體" pitchFamily="65" charset="-120"/>
                        </a:rPr>
                        <a:t>上下對易</a:t>
                      </a:r>
                      <a:endParaRPr lang="zh-TW" altLang="en-US" sz="2000" b="1" dirty="0">
                        <a:solidFill>
                          <a:srgbClr val="0070C0"/>
                        </a:solidFill>
                        <a:latin typeface="標楷體" pitchFamily="65" charset="-120"/>
                        <a:ea typeface="標楷體" pitchFamily="65" charset="-120"/>
                      </a:endParaRPr>
                    </a:p>
                  </a:txBody>
                  <a:tcPr>
                    <a:noFill/>
                  </a:tcPr>
                </a:tc>
                <a:tc hMerge="1">
                  <a:txBody>
                    <a:bodyPr/>
                    <a:lstStyle/>
                    <a:p>
                      <a:pPr algn="ctr"/>
                      <a:endParaRPr lang="zh-TW" altLang="en-US" sz="2000" b="1" dirty="0">
                        <a:solidFill>
                          <a:srgbClr val="0070C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zh-TW" altLang="en-US" sz="2000" b="1" dirty="0">
                        <a:solidFill>
                          <a:srgbClr val="0070C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zh-TW" altLang="en-US" sz="2000" b="1" dirty="0">
                        <a:solidFill>
                          <a:srgbClr val="0070C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zh-TW" altLang="en-US" sz="2000" b="1" dirty="0">
                        <a:solidFill>
                          <a:srgbClr val="0070C0"/>
                        </a:solidFill>
                      </a:endParaRPr>
                    </a:p>
                  </a:txBody>
                  <a:tcPr>
                    <a:lnL w="12700" cap="flat" cmpd="sng" algn="ctr">
                      <a:noFill/>
                      <a:prstDash val="solid"/>
                      <a:round/>
                      <a:headEnd type="none" w="med" len="med"/>
                      <a:tailEnd type="none" w="med" len="med"/>
                    </a:lnL>
                    <a:noFill/>
                  </a:tcPr>
                </a:tc>
              </a:tr>
            </a:tbl>
          </a:graphicData>
        </a:graphic>
      </p:graphicFrame>
      <p:graphicFrame>
        <p:nvGraphicFramePr>
          <p:cNvPr id="59" name="表格 58"/>
          <p:cNvGraphicFramePr>
            <a:graphicFrameLocks noGrp="1"/>
          </p:cNvGraphicFramePr>
          <p:nvPr>
            <p:extLst>
              <p:ext uri="{D42A27DB-BD31-4B8C-83A1-F6EECF244321}">
                <p14:modId xmlns:p14="http://schemas.microsoft.com/office/powerpoint/2010/main" val="3344756432"/>
              </p:ext>
            </p:extLst>
          </p:nvPr>
        </p:nvGraphicFramePr>
        <p:xfrm>
          <a:off x="6628948" y="3900468"/>
          <a:ext cx="2016225" cy="2380326"/>
        </p:xfrm>
        <a:graphic>
          <a:graphicData uri="http://schemas.openxmlformats.org/drawingml/2006/table">
            <a:tbl>
              <a:tblPr firstRow="1" bandRow="1">
                <a:effectLst/>
                <a:tableStyleId>{5C22544A-7EE6-4342-B048-85BDC9FD1C3A}</a:tableStyleId>
              </a:tblPr>
              <a:tblGrid>
                <a:gridCol w="403245"/>
                <a:gridCol w="403245"/>
                <a:gridCol w="403245"/>
                <a:gridCol w="403245"/>
                <a:gridCol w="403245"/>
              </a:tblGrid>
              <a:tr h="396721">
                <a:tc>
                  <a:txBody>
                    <a:bodyPr/>
                    <a:lstStyle/>
                    <a:p>
                      <a:pPr algn="ctr"/>
                      <a:endParaRPr lang="zh-TW" altLang="en-US" sz="2000" b="1" dirty="0">
                        <a:solidFill>
                          <a:srgbClr val="0070C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zh-TW" altLang="en-US" sz="2000" b="1">
                        <a:solidFill>
                          <a:srgbClr val="0070C0"/>
                        </a:solidFill>
                      </a:endParaRPr>
                    </a:p>
                  </a:txBody>
                  <a:tcPr>
                    <a:lnL w="12700" cmpd="sng">
                      <a:noFill/>
                    </a:lnL>
                    <a:lnB w="12700" cap="flat" cmpd="sng" algn="ctr">
                      <a:solidFill>
                        <a:schemeClr val="tx1"/>
                      </a:solidFill>
                      <a:prstDash val="solid"/>
                      <a:round/>
                      <a:headEnd type="none" w="med" len="med"/>
                      <a:tailEnd type="none" w="med" len="med"/>
                    </a:lnB>
                    <a:noFill/>
                  </a:tcPr>
                </a:tc>
                <a:tc>
                  <a:txBody>
                    <a:bodyPr/>
                    <a:lstStyle/>
                    <a:p>
                      <a:pPr algn="ctr"/>
                      <a:endParaRPr lang="zh-TW" altLang="en-US" sz="2000" b="1" dirty="0">
                        <a:solidFill>
                          <a:srgbClr val="0070C0"/>
                        </a:solidFill>
                      </a:endParaRPr>
                    </a:p>
                  </a:txBody>
                  <a:tcPr>
                    <a:lnB w="12700" cap="flat" cmpd="sng" algn="ctr">
                      <a:solidFill>
                        <a:schemeClr val="tx1"/>
                      </a:solidFill>
                      <a:prstDash val="solid"/>
                      <a:round/>
                      <a:headEnd type="none" w="med" len="med"/>
                      <a:tailEnd type="none" w="med" len="med"/>
                    </a:lnB>
                    <a:noFill/>
                  </a:tcPr>
                </a:tc>
                <a:tc>
                  <a:txBody>
                    <a:bodyPr/>
                    <a:lstStyle/>
                    <a:p>
                      <a:pPr algn="ctr"/>
                      <a:endParaRPr lang="zh-TW" altLang="en-US" sz="2000" b="1" dirty="0">
                        <a:solidFill>
                          <a:srgbClr val="0070C0"/>
                        </a:solidFill>
                      </a:endParaRPr>
                    </a:p>
                  </a:txBody>
                  <a:tcPr>
                    <a:lnB w="12700" cap="flat" cmpd="sng" algn="ctr">
                      <a:solidFill>
                        <a:schemeClr val="tx1"/>
                      </a:solidFill>
                      <a:prstDash val="solid"/>
                      <a:round/>
                      <a:headEnd type="none" w="med" len="med"/>
                      <a:tailEnd type="none" w="med" len="med"/>
                    </a:lnB>
                    <a:noFill/>
                  </a:tcPr>
                </a:tc>
                <a:tc>
                  <a:txBody>
                    <a:bodyPr/>
                    <a:lstStyle/>
                    <a:p>
                      <a:pPr algn="ctr"/>
                      <a:endParaRPr lang="zh-TW" altLang="en-US" sz="2000" b="1" dirty="0">
                        <a:solidFill>
                          <a:srgbClr val="0070C0"/>
                        </a:solidFill>
                      </a:endParaRPr>
                    </a:p>
                  </a:txBody>
                  <a:tcPr>
                    <a:noFill/>
                  </a:tcPr>
                </a:tc>
              </a:tr>
              <a:tr h="396721">
                <a:tc>
                  <a:txBody>
                    <a:bodyPr/>
                    <a:lstStyle/>
                    <a:p>
                      <a:pPr algn="ctr"/>
                      <a:endParaRPr lang="zh-TW" altLang="en-US" sz="2000" b="1">
                        <a:solidFill>
                          <a:srgbClr val="0070C0"/>
                        </a:solidFill>
                      </a:endParaRPr>
                    </a:p>
                  </a:txBody>
                  <a:tcPr>
                    <a:lnR w="12700" cap="flat" cmpd="sng" algn="ctr">
                      <a:solidFill>
                        <a:schemeClr val="tx1"/>
                      </a:solidFill>
                      <a:prstDash val="solid"/>
                      <a:round/>
                      <a:headEnd type="none" w="med" len="med"/>
                      <a:tailEnd type="none" w="med" len="med"/>
                    </a:lnR>
                    <a:lnT w="38100" cmpd="sng">
                      <a:noFill/>
                    </a:lnT>
                    <a:noFill/>
                  </a:tcPr>
                </a:tc>
                <a:tc>
                  <a:txBody>
                    <a:bodyPr/>
                    <a:lstStyle/>
                    <a:p>
                      <a:pPr algn="ctr"/>
                      <a:r>
                        <a:rPr lang="en-US" altLang="zh-TW" sz="2000" b="1" dirty="0" smtClean="0">
                          <a:solidFill>
                            <a:srgbClr val="0070C0"/>
                          </a:solidFill>
                        </a:rPr>
                        <a:t>4</a:t>
                      </a:r>
                      <a:endParaRPr lang="zh-TW" altLang="en-US" sz="2000" b="1"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000" b="1" dirty="0" smtClean="0">
                          <a:solidFill>
                            <a:srgbClr val="FF0000"/>
                          </a:solidFill>
                        </a:rPr>
                        <a:t>9</a:t>
                      </a:r>
                      <a:endParaRPr lang="zh-TW" altLang="en-US" sz="20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000" b="1" dirty="0" smtClean="0">
                          <a:solidFill>
                            <a:srgbClr val="0070C0"/>
                          </a:solidFill>
                        </a:rPr>
                        <a:t>2</a:t>
                      </a:r>
                      <a:endParaRPr lang="zh-TW" altLang="en-US" sz="2000" b="1"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zh-TW" altLang="en-US" sz="2000" b="1" dirty="0">
                        <a:solidFill>
                          <a:srgbClr val="0070C0"/>
                        </a:solidFill>
                      </a:endParaRPr>
                    </a:p>
                  </a:txBody>
                  <a:tcPr>
                    <a:lnL w="12700" cap="flat" cmpd="sng" algn="ctr">
                      <a:solidFill>
                        <a:schemeClr val="tx1"/>
                      </a:solidFill>
                      <a:prstDash val="solid"/>
                      <a:round/>
                      <a:headEnd type="none" w="med" len="med"/>
                      <a:tailEnd type="none" w="med" len="med"/>
                    </a:lnL>
                    <a:noFill/>
                  </a:tcPr>
                </a:tc>
              </a:tr>
              <a:tr h="396721">
                <a:tc>
                  <a:txBody>
                    <a:bodyPr/>
                    <a:lstStyle/>
                    <a:p>
                      <a:pPr algn="ctr"/>
                      <a:endParaRPr lang="zh-TW" altLang="en-US" sz="2000" b="1" dirty="0">
                        <a:solidFill>
                          <a:srgbClr val="0070C0"/>
                        </a:solidFill>
                      </a:endParaRPr>
                    </a:p>
                  </a:txBody>
                  <a:tcPr>
                    <a:lnR w="12700" cap="flat" cmpd="sng" algn="ctr">
                      <a:solidFill>
                        <a:schemeClr val="tx1"/>
                      </a:solidFill>
                      <a:prstDash val="solid"/>
                      <a:round/>
                      <a:headEnd type="none" w="med" len="med"/>
                      <a:tailEnd type="none" w="med" len="med"/>
                    </a:lnR>
                    <a:noFill/>
                  </a:tcPr>
                </a:tc>
                <a:tc>
                  <a:txBody>
                    <a:bodyPr/>
                    <a:lstStyle/>
                    <a:p>
                      <a:pPr algn="ctr"/>
                      <a:r>
                        <a:rPr lang="en-US" altLang="zh-TW" sz="2000" b="1" dirty="0" smtClean="0">
                          <a:solidFill>
                            <a:srgbClr val="FF0000"/>
                          </a:solidFill>
                        </a:rPr>
                        <a:t>3</a:t>
                      </a:r>
                      <a:endParaRPr lang="zh-TW" altLang="en-US" sz="20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000" b="1" dirty="0" smtClean="0">
                          <a:solidFill>
                            <a:srgbClr val="0070C0"/>
                          </a:solidFill>
                        </a:rPr>
                        <a:t>5</a:t>
                      </a:r>
                      <a:endParaRPr lang="zh-TW" altLang="en-US" sz="2000" b="1"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000" b="1" dirty="0" smtClean="0">
                          <a:solidFill>
                            <a:srgbClr val="FF0000"/>
                          </a:solidFill>
                        </a:rPr>
                        <a:t>7</a:t>
                      </a:r>
                      <a:endParaRPr lang="zh-TW" altLang="en-US" sz="20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zh-TW" altLang="en-US" sz="2000" b="1" dirty="0">
                        <a:solidFill>
                          <a:srgbClr val="0070C0"/>
                        </a:solidFill>
                      </a:endParaRPr>
                    </a:p>
                  </a:txBody>
                  <a:tcPr>
                    <a:lnL w="12700" cap="flat" cmpd="sng" algn="ctr">
                      <a:solidFill>
                        <a:schemeClr val="tx1"/>
                      </a:solidFill>
                      <a:prstDash val="solid"/>
                      <a:round/>
                      <a:headEnd type="none" w="med" len="med"/>
                      <a:tailEnd type="none" w="med" len="med"/>
                    </a:lnL>
                    <a:noFill/>
                  </a:tcPr>
                </a:tc>
              </a:tr>
              <a:tr h="396721">
                <a:tc>
                  <a:txBody>
                    <a:bodyPr/>
                    <a:lstStyle/>
                    <a:p>
                      <a:pPr algn="ctr"/>
                      <a:endParaRPr lang="zh-TW" altLang="en-US" sz="2000" b="1" dirty="0">
                        <a:solidFill>
                          <a:srgbClr val="0070C0"/>
                        </a:solidFill>
                      </a:endParaRPr>
                    </a:p>
                  </a:txBody>
                  <a:tcPr>
                    <a:lnR w="12700" cap="flat" cmpd="sng" algn="ctr">
                      <a:solidFill>
                        <a:schemeClr val="tx1"/>
                      </a:solidFill>
                      <a:prstDash val="solid"/>
                      <a:round/>
                      <a:headEnd type="none" w="med" len="med"/>
                      <a:tailEnd type="none" w="med" len="med"/>
                    </a:lnR>
                    <a:noFill/>
                  </a:tcPr>
                </a:tc>
                <a:tc>
                  <a:txBody>
                    <a:bodyPr/>
                    <a:lstStyle/>
                    <a:p>
                      <a:pPr algn="ctr"/>
                      <a:r>
                        <a:rPr lang="en-US" altLang="zh-TW" sz="2000" b="1" dirty="0" smtClean="0">
                          <a:solidFill>
                            <a:srgbClr val="0070C0"/>
                          </a:solidFill>
                        </a:rPr>
                        <a:t>8</a:t>
                      </a:r>
                      <a:endParaRPr lang="zh-TW" altLang="en-US" sz="2000" b="1"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000" b="1" dirty="0" smtClean="0">
                          <a:solidFill>
                            <a:srgbClr val="FF0000"/>
                          </a:solidFill>
                        </a:rPr>
                        <a:t>1</a:t>
                      </a:r>
                      <a:endParaRPr lang="zh-TW" altLang="en-US" sz="20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000" b="1" dirty="0" smtClean="0">
                          <a:solidFill>
                            <a:srgbClr val="0070C0"/>
                          </a:solidFill>
                        </a:rPr>
                        <a:t>6</a:t>
                      </a:r>
                      <a:endParaRPr lang="zh-TW" altLang="en-US" sz="2000" b="1"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zh-TW" altLang="en-US" sz="2000" b="1" dirty="0">
                        <a:solidFill>
                          <a:srgbClr val="0070C0"/>
                        </a:solidFill>
                      </a:endParaRPr>
                    </a:p>
                  </a:txBody>
                  <a:tcPr>
                    <a:lnL w="12700" cap="flat" cmpd="sng" algn="ctr">
                      <a:solidFill>
                        <a:schemeClr val="tx1"/>
                      </a:solidFill>
                      <a:prstDash val="solid"/>
                      <a:round/>
                      <a:headEnd type="none" w="med" len="med"/>
                      <a:tailEnd type="none" w="med" len="med"/>
                    </a:lnL>
                    <a:noFill/>
                  </a:tcPr>
                </a:tc>
              </a:tr>
              <a:tr h="396721">
                <a:tc>
                  <a:txBody>
                    <a:bodyPr/>
                    <a:lstStyle/>
                    <a:p>
                      <a:pPr algn="ctr"/>
                      <a:endParaRPr lang="zh-TW" altLang="en-US" sz="2000" b="1" dirty="0">
                        <a:solidFill>
                          <a:srgbClr val="0070C0"/>
                        </a:solidFill>
                      </a:endParaRPr>
                    </a:p>
                  </a:txBody>
                  <a:tcPr>
                    <a:noFill/>
                  </a:tcPr>
                </a:tc>
                <a:tc>
                  <a:txBody>
                    <a:bodyPr/>
                    <a:lstStyle/>
                    <a:p>
                      <a:pPr algn="ctr"/>
                      <a:endParaRPr lang="zh-TW" altLang="en-US" sz="2000" b="1" dirty="0">
                        <a:solidFill>
                          <a:srgbClr val="0070C0"/>
                        </a:solidFill>
                      </a:endParaRPr>
                    </a:p>
                  </a:txBody>
                  <a:tcP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zh-TW" altLang="en-US" sz="2000" b="1" dirty="0">
                        <a:solidFill>
                          <a:srgbClr val="0070C0"/>
                        </a:solidFill>
                      </a:endParaRPr>
                    </a:p>
                  </a:txBody>
                  <a:tcP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zh-TW" altLang="en-US" sz="2000" b="1">
                        <a:solidFill>
                          <a:srgbClr val="0070C0"/>
                        </a:solidFill>
                      </a:endParaRPr>
                    </a:p>
                  </a:txBody>
                  <a:tcP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zh-TW" altLang="en-US" sz="2000" b="1" dirty="0">
                        <a:solidFill>
                          <a:srgbClr val="0070C0"/>
                        </a:solidFill>
                      </a:endParaRPr>
                    </a:p>
                  </a:txBody>
                  <a:tcPr>
                    <a:noFill/>
                  </a:tcPr>
                </a:tc>
              </a:tr>
              <a:tr h="396721">
                <a:tc gridSpan="5">
                  <a:txBody>
                    <a:bodyPr/>
                    <a:lstStyle/>
                    <a:p>
                      <a:pPr algn="ctr"/>
                      <a:r>
                        <a:rPr lang="zh-TW" altLang="en-US" sz="2000" dirty="0" smtClean="0">
                          <a:latin typeface="標楷體" pitchFamily="65" charset="-120"/>
                          <a:ea typeface="標楷體" pitchFamily="65" charset="-120"/>
                        </a:rPr>
                        <a:t>四維挺進</a:t>
                      </a:r>
                      <a:endParaRPr lang="zh-TW" altLang="en-US" sz="2000" b="1" dirty="0">
                        <a:solidFill>
                          <a:srgbClr val="0070C0"/>
                        </a:solidFill>
                        <a:latin typeface="標楷體" pitchFamily="65" charset="-120"/>
                        <a:ea typeface="標楷體" pitchFamily="65" charset="-120"/>
                      </a:endParaRPr>
                    </a:p>
                  </a:txBody>
                  <a:tcPr>
                    <a:noFill/>
                  </a:tcPr>
                </a:tc>
                <a:tc hMerge="1">
                  <a:txBody>
                    <a:bodyPr/>
                    <a:lstStyle/>
                    <a:p>
                      <a:pPr algn="ctr"/>
                      <a:endParaRPr lang="zh-TW" altLang="en-US" sz="2000" b="1" dirty="0">
                        <a:solidFill>
                          <a:srgbClr val="0070C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zh-TW" altLang="en-US" sz="2000" b="1" dirty="0">
                        <a:solidFill>
                          <a:srgbClr val="0070C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zh-TW" altLang="en-US" sz="2000" b="1" dirty="0">
                        <a:solidFill>
                          <a:srgbClr val="0070C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zh-TW" altLang="en-US" sz="2000" b="1" dirty="0">
                        <a:solidFill>
                          <a:srgbClr val="0070C0"/>
                        </a:solidFill>
                      </a:endParaRPr>
                    </a:p>
                  </a:txBody>
                  <a:tcPr>
                    <a:lnL w="12700" cap="flat" cmpd="sng" algn="ctr">
                      <a:noFill/>
                      <a:prstDash val="solid"/>
                      <a:round/>
                      <a:headEnd type="none" w="med" len="med"/>
                      <a:tailEnd type="none" w="med" len="med"/>
                    </a:lnL>
                    <a:noFill/>
                  </a:tcPr>
                </a:tc>
              </a:tr>
            </a:tbl>
          </a:graphicData>
        </a:graphic>
      </p:graphicFrame>
      <p:graphicFrame>
        <p:nvGraphicFramePr>
          <p:cNvPr id="60" name="表格 59"/>
          <p:cNvGraphicFramePr>
            <a:graphicFrameLocks noGrp="1"/>
          </p:cNvGraphicFramePr>
          <p:nvPr>
            <p:extLst>
              <p:ext uri="{D42A27DB-BD31-4B8C-83A1-F6EECF244321}">
                <p14:modId xmlns:p14="http://schemas.microsoft.com/office/powerpoint/2010/main" val="1192683883"/>
              </p:ext>
            </p:extLst>
          </p:nvPr>
        </p:nvGraphicFramePr>
        <p:xfrm>
          <a:off x="4576192" y="3896658"/>
          <a:ext cx="2016225" cy="2380326"/>
        </p:xfrm>
        <a:graphic>
          <a:graphicData uri="http://schemas.openxmlformats.org/drawingml/2006/table">
            <a:tbl>
              <a:tblPr firstRow="1" bandRow="1">
                <a:effectLst/>
                <a:tableStyleId>{5C22544A-7EE6-4342-B048-85BDC9FD1C3A}</a:tableStyleId>
              </a:tblPr>
              <a:tblGrid>
                <a:gridCol w="403245"/>
                <a:gridCol w="403245"/>
                <a:gridCol w="403245"/>
                <a:gridCol w="403245"/>
                <a:gridCol w="403245"/>
              </a:tblGrid>
              <a:tr h="396721">
                <a:tc>
                  <a:txBody>
                    <a:bodyPr/>
                    <a:lstStyle/>
                    <a:p>
                      <a:pPr algn="ctr"/>
                      <a:endParaRPr lang="zh-TW" altLang="en-US" sz="2000" b="1" dirty="0">
                        <a:solidFill>
                          <a:srgbClr val="0070C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zh-TW" altLang="en-US" sz="2000" b="1">
                        <a:solidFill>
                          <a:srgbClr val="0070C0"/>
                        </a:solidFill>
                      </a:endParaRPr>
                    </a:p>
                  </a:txBody>
                  <a:tcPr>
                    <a:lnL w="12700" cmpd="sng">
                      <a:noFill/>
                    </a:lnL>
                    <a:lnB w="12700" cap="flat" cmpd="sng" algn="ctr">
                      <a:solidFill>
                        <a:schemeClr val="tx1"/>
                      </a:solidFill>
                      <a:prstDash val="solid"/>
                      <a:round/>
                      <a:headEnd type="none" w="med" len="med"/>
                      <a:tailEnd type="none" w="med" len="med"/>
                    </a:lnB>
                    <a:noFill/>
                  </a:tcPr>
                </a:tc>
                <a:tc>
                  <a:txBody>
                    <a:bodyPr/>
                    <a:lstStyle/>
                    <a:p>
                      <a:pPr algn="ctr"/>
                      <a:r>
                        <a:rPr lang="en-US" altLang="zh-TW" sz="2000" b="1" dirty="0" smtClean="0">
                          <a:solidFill>
                            <a:srgbClr val="0070C0"/>
                          </a:solidFill>
                        </a:rPr>
                        <a:t>9</a:t>
                      </a:r>
                      <a:endParaRPr lang="zh-TW" altLang="en-US" sz="2000" b="1" dirty="0">
                        <a:solidFill>
                          <a:srgbClr val="0070C0"/>
                        </a:solidFill>
                      </a:endParaRPr>
                    </a:p>
                  </a:txBody>
                  <a:tcPr>
                    <a:lnB w="12700" cap="flat" cmpd="sng" algn="ctr">
                      <a:solidFill>
                        <a:schemeClr val="tx1"/>
                      </a:solidFill>
                      <a:prstDash val="solid"/>
                      <a:round/>
                      <a:headEnd type="none" w="med" len="med"/>
                      <a:tailEnd type="none" w="med" len="med"/>
                    </a:lnB>
                    <a:noFill/>
                  </a:tcPr>
                </a:tc>
                <a:tc>
                  <a:txBody>
                    <a:bodyPr/>
                    <a:lstStyle/>
                    <a:p>
                      <a:pPr algn="ctr"/>
                      <a:endParaRPr lang="zh-TW" altLang="en-US" sz="2000" b="1" dirty="0">
                        <a:solidFill>
                          <a:srgbClr val="0070C0"/>
                        </a:solidFill>
                      </a:endParaRPr>
                    </a:p>
                  </a:txBody>
                  <a:tcPr>
                    <a:lnB w="12700" cap="flat" cmpd="sng" algn="ctr">
                      <a:solidFill>
                        <a:schemeClr val="tx1"/>
                      </a:solidFill>
                      <a:prstDash val="solid"/>
                      <a:round/>
                      <a:headEnd type="none" w="med" len="med"/>
                      <a:tailEnd type="none" w="med" len="med"/>
                    </a:lnB>
                    <a:noFill/>
                  </a:tcPr>
                </a:tc>
                <a:tc>
                  <a:txBody>
                    <a:bodyPr/>
                    <a:lstStyle/>
                    <a:p>
                      <a:pPr algn="ctr"/>
                      <a:endParaRPr lang="zh-TW" altLang="en-US" sz="2000" b="1">
                        <a:solidFill>
                          <a:srgbClr val="0070C0"/>
                        </a:solidFill>
                      </a:endParaRPr>
                    </a:p>
                  </a:txBody>
                  <a:tcPr>
                    <a:noFill/>
                  </a:tcPr>
                </a:tc>
              </a:tr>
              <a:tr h="396721">
                <a:tc>
                  <a:txBody>
                    <a:bodyPr/>
                    <a:lstStyle/>
                    <a:p>
                      <a:pPr algn="ctr"/>
                      <a:endParaRPr lang="zh-TW" altLang="en-US" sz="2000" b="1">
                        <a:solidFill>
                          <a:srgbClr val="0070C0"/>
                        </a:solidFill>
                      </a:endParaRPr>
                    </a:p>
                  </a:txBody>
                  <a:tcPr>
                    <a:lnR w="12700" cap="flat" cmpd="sng" algn="ctr">
                      <a:solidFill>
                        <a:schemeClr val="tx1"/>
                      </a:solidFill>
                      <a:prstDash val="solid"/>
                      <a:round/>
                      <a:headEnd type="none" w="med" len="med"/>
                      <a:tailEnd type="none" w="med" len="med"/>
                    </a:lnR>
                    <a:lnT w="38100" cmpd="sng">
                      <a:noFill/>
                    </a:lnT>
                    <a:noFill/>
                  </a:tcPr>
                </a:tc>
                <a:tc>
                  <a:txBody>
                    <a:bodyPr/>
                    <a:lstStyle/>
                    <a:p>
                      <a:pPr algn="ctr"/>
                      <a:r>
                        <a:rPr lang="en-US" altLang="zh-TW" sz="2000" b="1" dirty="0" smtClean="0">
                          <a:solidFill>
                            <a:srgbClr val="0070C0"/>
                          </a:solidFill>
                        </a:rPr>
                        <a:t>4</a:t>
                      </a:r>
                      <a:endParaRPr lang="zh-TW" altLang="en-US" sz="2000" b="1"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zh-TW" altLang="en-US" sz="2000" b="1"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000" b="1" dirty="0" smtClean="0">
                          <a:solidFill>
                            <a:srgbClr val="0070C0"/>
                          </a:solidFill>
                        </a:rPr>
                        <a:t>2</a:t>
                      </a:r>
                      <a:endParaRPr lang="zh-TW" altLang="en-US" sz="2000" b="1"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zh-TW" altLang="en-US" sz="2000" b="1" dirty="0">
                        <a:solidFill>
                          <a:srgbClr val="0070C0"/>
                        </a:solidFill>
                      </a:endParaRPr>
                    </a:p>
                  </a:txBody>
                  <a:tcPr>
                    <a:lnL w="12700" cap="flat" cmpd="sng" algn="ctr">
                      <a:solidFill>
                        <a:schemeClr val="tx1"/>
                      </a:solidFill>
                      <a:prstDash val="solid"/>
                      <a:round/>
                      <a:headEnd type="none" w="med" len="med"/>
                      <a:tailEnd type="none" w="med" len="med"/>
                    </a:lnL>
                    <a:noFill/>
                  </a:tcPr>
                </a:tc>
              </a:tr>
              <a:tr h="396721">
                <a:tc>
                  <a:txBody>
                    <a:bodyPr/>
                    <a:lstStyle/>
                    <a:p>
                      <a:pPr algn="ctr"/>
                      <a:r>
                        <a:rPr lang="en-US" altLang="zh-TW" sz="2000" b="1" dirty="0" smtClean="0">
                          <a:solidFill>
                            <a:srgbClr val="FF0000"/>
                          </a:solidFill>
                        </a:rPr>
                        <a:t>3</a:t>
                      </a:r>
                      <a:endParaRPr lang="zh-TW" altLang="en-US" sz="2000" b="1" dirty="0">
                        <a:solidFill>
                          <a:srgbClr val="FF0000"/>
                        </a:solidFill>
                      </a:endParaRPr>
                    </a:p>
                  </a:txBody>
                  <a:tcPr>
                    <a:lnR w="12700" cap="flat" cmpd="sng" algn="ctr">
                      <a:solidFill>
                        <a:schemeClr val="tx1"/>
                      </a:solidFill>
                      <a:prstDash val="solid"/>
                      <a:round/>
                      <a:headEnd type="none" w="med" len="med"/>
                      <a:tailEnd type="none" w="med" len="med"/>
                    </a:lnR>
                    <a:noFill/>
                  </a:tcPr>
                </a:tc>
                <a:tc>
                  <a:txBody>
                    <a:bodyPr/>
                    <a:lstStyle/>
                    <a:p>
                      <a:pPr algn="ctr"/>
                      <a:endParaRPr lang="zh-TW" altLang="en-US" sz="2000" b="1"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000" b="1" dirty="0" smtClean="0">
                          <a:solidFill>
                            <a:srgbClr val="0070C0"/>
                          </a:solidFill>
                        </a:rPr>
                        <a:t>5</a:t>
                      </a:r>
                      <a:endParaRPr lang="zh-TW" altLang="en-US" sz="2000" b="1"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zh-TW" altLang="en-US" sz="2000" b="1"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000" b="1" dirty="0" smtClean="0">
                          <a:solidFill>
                            <a:srgbClr val="FF0000"/>
                          </a:solidFill>
                        </a:rPr>
                        <a:t>7</a:t>
                      </a:r>
                      <a:endParaRPr lang="zh-TW" altLang="en-US" sz="2000" b="1" dirty="0">
                        <a:solidFill>
                          <a:srgbClr val="FF0000"/>
                        </a:solidFill>
                      </a:endParaRPr>
                    </a:p>
                  </a:txBody>
                  <a:tcPr>
                    <a:lnL w="12700" cap="flat" cmpd="sng" algn="ctr">
                      <a:solidFill>
                        <a:schemeClr val="tx1"/>
                      </a:solidFill>
                      <a:prstDash val="solid"/>
                      <a:round/>
                      <a:headEnd type="none" w="med" len="med"/>
                      <a:tailEnd type="none" w="med" len="med"/>
                    </a:lnL>
                    <a:noFill/>
                  </a:tcPr>
                </a:tc>
              </a:tr>
              <a:tr h="396721">
                <a:tc>
                  <a:txBody>
                    <a:bodyPr/>
                    <a:lstStyle/>
                    <a:p>
                      <a:pPr algn="ctr"/>
                      <a:endParaRPr lang="zh-TW" altLang="en-US" sz="2000" b="1" dirty="0">
                        <a:solidFill>
                          <a:srgbClr val="0070C0"/>
                        </a:solidFill>
                      </a:endParaRPr>
                    </a:p>
                  </a:txBody>
                  <a:tcPr>
                    <a:lnR w="12700" cap="flat" cmpd="sng" algn="ctr">
                      <a:solidFill>
                        <a:schemeClr val="tx1"/>
                      </a:solidFill>
                      <a:prstDash val="solid"/>
                      <a:round/>
                      <a:headEnd type="none" w="med" len="med"/>
                      <a:tailEnd type="none" w="med" len="med"/>
                    </a:lnR>
                    <a:noFill/>
                  </a:tcPr>
                </a:tc>
                <a:tc>
                  <a:txBody>
                    <a:bodyPr/>
                    <a:lstStyle/>
                    <a:p>
                      <a:pPr algn="ctr"/>
                      <a:r>
                        <a:rPr lang="en-US" altLang="zh-TW" sz="2000" b="1" dirty="0" smtClean="0">
                          <a:solidFill>
                            <a:srgbClr val="0070C0"/>
                          </a:solidFill>
                        </a:rPr>
                        <a:t>8</a:t>
                      </a:r>
                      <a:endParaRPr lang="zh-TW" altLang="en-US" sz="2000" b="1"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zh-TW" altLang="en-US" sz="2000" b="1"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000" b="1" dirty="0" smtClean="0">
                          <a:solidFill>
                            <a:srgbClr val="0070C0"/>
                          </a:solidFill>
                        </a:rPr>
                        <a:t>6</a:t>
                      </a:r>
                      <a:endParaRPr lang="zh-TW" altLang="en-US" sz="2000" b="1"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zh-TW" altLang="en-US" sz="2000" b="1" dirty="0">
                        <a:solidFill>
                          <a:srgbClr val="0070C0"/>
                        </a:solidFill>
                      </a:endParaRPr>
                    </a:p>
                  </a:txBody>
                  <a:tcPr>
                    <a:lnL w="12700" cap="flat" cmpd="sng" algn="ctr">
                      <a:solidFill>
                        <a:schemeClr val="tx1"/>
                      </a:solidFill>
                      <a:prstDash val="solid"/>
                      <a:round/>
                      <a:headEnd type="none" w="med" len="med"/>
                      <a:tailEnd type="none" w="med" len="med"/>
                    </a:lnL>
                    <a:noFill/>
                  </a:tcPr>
                </a:tc>
              </a:tr>
              <a:tr h="396721">
                <a:tc>
                  <a:txBody>
                    <a:bodyPr/>
                    <a:lstStyle/>
                    <a:p>
                      <a:pPr algn="ctr"/>
                      <a:endParaRPr lang="zh-TW" altLang="en-US" sz="2000" b="1" dirty="0">
                        <a:solidFill>
                          <a:srgbClr val="0070C0"/>
                        </a:solidFill>
                      </a:endParaRPr>
                    </a:p>
                  </a:txBody>
                  <a:tcPr>
                    <a:noFill/>
                  </a:tcPr>
                </a:tc>
                <a:tc>
                  <a:txBody>
                    <a:bodyPr/>
                    <a:lstStyle/>
                    <a:p>
                      <a:pPr algn="ctr"/>
                      <a:endParaRPr lang="zh-TW" altLang="en-US" sz="2000" b="1" dirty="0">
                        <a:solidFill>
                          <a:srgbClr val="0070C0"/>
                        </a:solidFill>
                      </a:endParaRPr>
                    </a:p>
                  </a:txBody>
                  <a:tcP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altLang="zh-TW" sz="2000" b="1" dirty="0" smtClean="0">
                          <a:solidFill>
                            <a:srgbClr val="0070C0"/>
                          </a:solidFill>
                        </a:rPr>
                        <a:t>1</a:t>
                      </a:r>
                      <a:endParaRPr lang="zh-TW" altLang="en-US" sz="2000" b="1" dirty="0">
                        <a:solidFill>
                          <a:srgbClr val="0070C0"/>
                        </a:solidFill>
                      </a:endParaRPr>
                    </a:p>
                  </a:txBody>
                  <a:tcP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zh-TW" altLang="en-US" sz="2000" b="1">
                        <a:solidFill>
                          <a:srgbClr val="0070C0"/>
                        </a:solidFill>
                      </a:endParaRPr>
                    </a:p>
                  </a:txBody>
                  <a:tcP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zh-TW" altLang="en-US" sz="2000" b="1" dirty="0">
                        <a:solidFill>
                          <a:srgbClr val="0070C0"/>
                        </a:solidFill>
                      </a:endParaRPr>
                    </a:p>
                  </a:txBody>
                  <a:tcPr>
                    <a:noFill/>
                  </a:tcPr>
                </a:tc>
              </a:tr>
              <a:tr h="396721">
                <a:tc gridSpan="5">
                  <a:txBody>
                    <a:bodyPr/>
                    <a:lstStyle/>
                    <a:p>
                      <a:pPr algn="ctr"/>
                      <a:r>
                        <a:rPr lang="zh-TW" altLang="en-US" sz="2000" dirty="0" smtClean="0">
                          <a:latin typeface="標楷體" pitchFamily="65" charset="-120"/>
                          <a:ea typeface="標楷體" pitchFamily="65" charset="-120"/>
                        </a:rPr>
                        <a:t>左右相更</a:t>
                      </a:r>
                      <a:endParaRPr lang="zh-TW" altLang="en-US" sz="2000" b="1" dirty="0">
                        <a:solidFill>
                          <a:srgbClr val="0070C0"/>
                        </a:solidFill>
                        <a:latin typeface="標楷體" pitchFamily="65" charset="-120"/>
                        <a:ea typeface="標楷體" pitchFamily="65" charset="-120"/>
                      </a:endParaRPr>
                    </a:p>
                  </a:txBody>
                  <a:tcPr>
                    <a:noFill/>
                  </a:tcPr>
                </a:tc>
                <a:tc hMerge="1">
                  <a:txBody>
                    <a:bodyPr/>
                    <a:lstStyle/>
                    <a:p>
                      <a:pPr algn="ctr"/>
                      <a:endParaRPr lang="zh-TW" altLang="en-US" sz="2000" b="1" dirty="0">
                        <a:solidFill>
                          <a:srgbClr val="0070C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zh-TW" altLang="en-US" sz="2000" b="1" dirty="0">
                        <a:solidFill>
                          <a:srgbClr val="0070C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zh-TW" altLang="en-US" sz="2000" b="1" dirty="0">
                        <a:solidFill>
                          <a:srgbClr val="0070C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zh-TW" altLang="en-US" sz="2000" b="1" dirty="0">
                        <a:solidFill>
                          <a:srgbClr val="0070C0"/>
                        </a:solidFill>
                      </a:endParaRPr>
                    </a:p>
                  </a:txBody>
                  <a:tcPr>
                    <a:lnL w="12700" cap="flat" cmpd="sng" algn="ctr">
                      <a:noFill/>
                      <a:prstDash val="solid"/>
                      <a:round/>
                      <a:headEnd type="none" w="med" len="med"/>
                      <a:tailEnd type="none" w="med" len="med"/>
                    </a:lnL>
                    <a:noFill/>
                  </a:tcPr>
                </a:tc>
              </a:tr>
            </a:tbl>
          </a:graphicData>
        </a:graphic>
      </p:graphicFrame>
      <p:sp>
        <p:nvSpPr>
          <p:cNvPr id="3" name="文字方塊 2"/>
          <p:cNvSpPr txBox="1"/>
          <p:nvPr/>
        </p:nvSpPr>
        <p:spPr>
          <a:xfrm>
            <a:off x="4604916" y="2253834"/>
            <a:ext cx="3960440" cy="1323439"/>
          </a:xfrm>
          <a:prstGeom prst="rect">
            <a:avLst/>
          </a:prstGeom>
          <a:noFill/>
        </p:spPr>
        <p:txBody>
          <a:bodyPr wrap="square" rtlCol="0">
            <a:spAutoFit/>
          </a:bodyPr>
          <a:lstStyle/>
          <a:p>
            <a:pPr>
              <a:buFont typeface="Wingdings" pitchFamily="2" charset="2"/>
              <a:buChar char="Ø"/>
            </a:pPr>
            <a:r>
              <a:rPr lang="zh-TW" altLang="en-US" sz="2000" dirty="0" smtClean="0">
                <a:latin typeface="微軟正黑體" pitchFamily="34" charset="-120"/>
                <a:ea typeface="微軟正黑體" pitchFamily="34" charset="-120"/>
              </a:rPr>
              <a:t>前四</a:t>
            </a:r>
            <a:r>
              <a:rPr lang="zh-TW" altLang="en-US" sz="2000" dirty="0">
                <a:latin typeface="微軟正黑體" pitchFamily="34" charset="-120"/>
                <a:ea typeface="微軟正黑體" pitchFamily="34" charset="-120"/>
              </a:rPr>
              <a:t>句講述三階魔方陣的造法</a:t>
            </a:r>
            <a:endParaRPr lang="en-US" altLang="zh-TW" sz="2000" dirty="0">
              <a:latin typeface="微軟正黑體" pitchFamily="34" charset="-120"/>
              <a:ea typeface="微軟正黑體" pitchFamily="34" charset="-120"/>
            </a:endParaRPr>
          </a:p>
          <a:p>
            <a:pPr>
              <a:buFont typeface="Wingdings" pitchFamily="2" charset="2"/>
              <a:buChar char="Ø"/>
            </a:pPr>
            <a:r>
              <a:rPr lang="zh-TW" altLang="en-US" sz="2000" dirty="0">
                <a:latin typeface="微軟正黑體" pitchFamily="34" charset="-120"/>
                <a:ea typeface="微軟正黑體" pitchFamily="34" charset="-120"/>
              </a:rPr>
              <a:t>後四句講述三階魔方陣的模樣</a:t>
            </a:r>
            <a:endParaRPr lang="en-US" altLang="zh-TW" sz="2000" dirty="0">
              <a:latin typeface="微軟正黑體" pitchFamily="34" charset="-120"/>
              <a:ea typeface="微軟正黑體" pitchFamily="34" charset="-120"/>
            </a:endParaRPr>
          </a:p>
          <a:p>
            <a:pPr>
              <a:buFont typeface="Wingdings" pitchFamily="2" charset="2"/>
              <a:buChar char="Ø"/>
            </a:pPr>
            <a:r>
              <a:rPr lang="zh-TW" altLang="en-US" sz="2000" dirty="0">
                <a:latin typeface="微軟正黑體" pitchFamily="34" charset="-120"/>
                <a:ea typeface="微軟正黑體" pitchFamily="34" charset="-120"/>
              </a:rPr>
              <a:t>可擴展到任意的奇階魔方</a:t>
            </a:r>
            <a:r>
              <a:rPr lang="zh-TW" altLang="en-US" sz="2000" dirty="0" smtClean="0">
                <a:latin typeface="微軟正黑體" pitchFamily="34" charset="-120"/>
                <a:ea typeface="微軟正黑體" pitchFamily="34" charset="-120"/>
              </a:rPr>
              <a:t>陣，使其橫直斜的數字和相同。</a:t>
            </a:r>
            <a:endParaRPr lang="en-US" altLang="zh-TW" sz="2000" dirty="0">
              <a:latin typeface="微軟正黑體" pitchFamily="34" charset="-120"/>
              <a:ea typeface="微軟正黑體" pitchFamily="34" charset="-120"/>
            </a:endParaRPr>
          </a:p>
        </p:txBody>
      </p:sp>
      <p:sp>
        <p:nvSpPr>
          <p:cNvPr id="5" name="文字方塊 4"/>
          <p:cNvSpPr txBox="1"/>
          <p:nvPr/>
        </p:nvSpPr>
        <p:spPr>
          <a:xfrm>
            <a:off x="5467712" y="649640"/>
            <a:ext cx="2839239" cy="369332"/>
          </a:xfrm>
          <a:prstGeom prst="rect">
            <a:avLst/>
          </a:prstGeom>
          <a:noFill/>
        </p:spPr>
        <p:txBody>
          <a:bodyPr wrap="none" rtlCol="0">
            <a:spAutoFit/>
          </a:bodyPr>
          <a:lstStyle/>
          <a:p>
            <a:r>
              <a:rPr lang="zh-TW" altLang="en-US" dirty="0" smtClean="0">
                <a:solidFill>
                  <a:srgbClr val="002060"/>
                </a:solidFill>
                <a:effectLst>
                  <a:outerShdw blurRad="38100" dist="38100" dir="2700000" algn="tl">
                    <a:srgbClr val="000000">
                      <a:alpha val="43137"/>
                    </a:srgbClr>
                  </a:outerShdw>
                </a:effectLst>
                <a:latin typeface="標楷體" pitchFamily="65" charset="-120"/>
                <a:ea typeface="標楷體" pitchFamily="65" charset="-120"/>
              </a:rPr>
              <a:t>電機</a:t>
            </a:r>
            <a:r>
              <a:rPr lang="zh-TW" altLang="en-US" dirty="0">
                <a:solidFill>
                  <a:srgbClr val="002060"/>
                </a:solidFill>
                <a:effectLst>
                  <a:outerShdw blurRad="38100" dist="38100" dir="2700000" algn="tl">
                    <a:srgbClr val="000000">
                      <a:alpha val="43137"/>
                    </a:srgbClr>
                  </a:outerShdw>
                </a:effectLst>
                <a:latin typeface="標楷體" pitchFamily="65" charset="-120"/>
                <a:ea typeface="標楷體" pitchFamily="65" charset="-120"/>
              </a:rPr>
              <a:t>所 </a:t>
            </a:r>
            <a:r>
              <a:rPr lang="en-US" altLang="zh-TW" dirty="0">
                <a:solidFill>
                  <a:srgbClr val="002060"/>
                </a:solidFill>
                <a:effectLst>
                  <a:outerShdw blurRad="38100" dist="38100" dir="2700000" algn="tl">
                    <a:srgbClr val="000000">
                      <a:alpha val="43137"/>
                    </a:srgbClr>
                  </a:outerShdw>
                </a:effectLst>
                <a:latin typeface="標楷體" pitchFamily="65" charset="-120"/>
                <a:ea typeface="標楷體" pitchFamily="65" charset="-120"/>
              </a:rPr>
              <a:t>R99921045 </a:t>
            </a:r>
            <a:r>
              <a:rPr lang="zh-TW" altLang="en-US" dirty="0">
                <a:solidFill>
                  <a:srgbClr val="002060"/>
                </a:solidFill>
                <a:effectLst>
                  <a:outerShdw blurRad="38100" dist="38100" dir="2700000" algn="tl">
                    <a:srgbClr val="000000">
                      <a:alpha val="43137"/>
                    </a:srgbClr>
                  </a:outerShdw>
                </a:effectLst>
                <a:latin typeface="標楷體" pitchFamily="65" charset="-120"/>
                <a:ea typeface="標楷體" pitchFamily="65" charset="-120"/>
              </a:rPr>
              <a:t>施羽芩</a:t>
            </a:r>
            <a:endParaRPr lang="zh-TW" altLang="en-US" dirty="0"/>
          </a:p>
        </p:txBody>
      </p:sp>
    </p:spTree>
    <p:extLst>
      <p:ext uri="{BB962C8B-B14F-4D97-AF65-F5344CB8AC3E}">
        <p14:creationId xmlns:p14="http://schemas.microsoft.com/office/powerpoint/2010/main" val="2632383243"/>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sz="quarter" idx="1"/>
          </p:nvPr>
        </p:nvSpPr>
        <p:spPr/>
        <p:txBody>
          <a:bodyPr>
            <a:normAutofit/>
          </a:bodyPr>
          <a:lstStyle/>
          <a:p>
            <a:r>
              <a:rPr lang="zh-TW" altLang="en-US" sz="2000" dirty="0" smtClean="0"/>
              <a:t>把我的學號</a:t>
            </a:r>
            <a:r>
              <a:rPr lang="en-US" altLang="zh-TW" sz="2000" dirty="0" smtClean="0"/>
              <a:t>96902049</a:t>
            </a:r>
            <a:r>
              <a:rPr lang="zh-TW" altLang="en-US" sz="2000" dirty="0" smtClean="0"/>
              <a:t>拿來算：</a:t>
            </a:r>
            <a:endParaRPr lang="en-US" altLang="zh-TW" sz="2000" dirty="0" smtClean="0"/>
          </a:p>
          <a:p>
            <a:pPr>
              <a:buNone/>
            </a:pPr>
            <a:r>
              <a:rPr lang="en-US" altLang="zh-TW" sz="2000" dirty="0" smtClean="0"/>
              <a:t>96902049</a:t>
            </a:r>
            <a:r>
              <a:rPr lang="zh-TW" altLang="en-US" sz="2000" dirty="0" smtClean="0"/>
              <a:t> → </a:t>
            </a:r>
            <a:r>
              <a:rPr lang="en-US" altLang="zh-TW" sz="2000" dirty="0" smtClean="0"/>
              <a:t>81+36+81+4+16+81</a:t>
            </a:r>
            <a:r>
              <a:rPr lang="zh-TW" altLang="en-US" sz="2000" dirty="0" smtClean="0"/>
              <a:t> </a:t>
            </a:r>
            <a:r>
              <a:rPr lang="en-US" altLang="zh-TW" sz="2000" dirty="0" smtClean="0"/>
              <a:t>=</a:t>
            </a:r>
            <a:r>
              <a:rPr lang="zh-TW" altLang="en-US" sz="2000" dirty="0" smtClean="0"/>
              <a:t> </a:t>
            </a:r>
            <a:r>
              <a:rPr lang="en-US" altLang="zh-TW" sz="2000" dirty="0" smtClean="0"/>
              <a:t>299</a:t>
            </a:r>
            <a:r>
              <a:rPr lang="zh-TW" altLang="en-US" sz="2000" dirty="0" smtClean="0"/>
              <a:t> → </a:t>
            </a:r>
            <a:r>
              <a:rPr lang="en-US" altLang="zh-TW" sz="2000" dirty="0" smtClean="0"/>
              <a:t>4+81+81</a:t>
            </a:r>
            <a:r>
              <a:rPr lang="zh-TW" altLang="en-US" sz="2000" dirty="0" smtClean="0"/>
              <a:t> </a:t>
            </a:r>
            <a:r>
              <a:rPr lang="en-US" altLang="zh-TW" sz="2000" dirty="0" smtClean="0"/>
              <a:t>=</a:t>
            </a:r>
            <a:r>
              <a:rPr lang="zh-TW" altLang="en-US" sz="2000" dirty="0" smtClean="0"/>
              <a:t> </a:t>
            </a:r>
            <a:r>
              <a:rPr lang="en-US" altLang="zh-TW" sz="2000" dirty="0" smtClean="0"/>
              <a:t>166</a:t>
            </a:r>
            <a:r>
              <a:rPr lang="zh-TW" altLang="en-US" sz="2000" dirty="0" smtClean="0"/>
              <a:t> → </a:t>
            </a:r>
            <a:r>
              <a:rPr lang="en-US" altLang="zh-TW" sz="2000" dirty="0" smtClean="0"/>
              <a:t>1+36+36</a:t>
            </a:r>
            <a:r>
              <a:rPr lang="zh-TW" altLang="en-US" sz="2000" dirty="0" smtClean="0"/>
              <a:t> </a:t>
            </a:r>
            <a:r>
              <a:rPr lang="en-US" altLang="zh-TW" sz="2000" dirty="0" smtClean="0"/>
              <a:t>=</a:t>
            </a:r>
            <a:r>
              <a:rPr lang="zh-TW" altLang="en-US" sz="2000" dirty="0" smtClean="0"/>
              <a:t> </a:t>
            </a:r>
            <a:r>
              <a:rPr lang="en-US" altLang="zh-TW" sz="2000" dirty="0" smtClean="0"/>
              <a:t>73</a:t>
            </a:r>
          </a:p>
          <a:p>
            <a:pPr>
              <a:buNone/>
            </a:pPr>
            <a:r>
              <a:rPr lang="zh-TW" altLang="en-US" sz="2000" dirty="0" smtClean="0"/>
              <a:t>而</a:t>
            </a:r>
            <a:r>
              <a:rPr lang="en-US" altLang="zh-TW" sz="2000" dirty="0" smtClean="0"/>
              <a:t>73</a:t>
            </a:r>
            <a:r>
              <a:rPr lang="zh-TW" altLang="en-US" sz="2000" dirty="0" smtClean="0"/>
              <a:t>的結果與</a:t>
            </a:r>
            <a:r>
              <a:rPr lang="en-US" altLang="zh-TW" sz="2000" dirty="0" smtClean="0"/>
              <a:t>37</a:t>
            </a:r>
            <a:r>
              <a:rPr lang="zh-TW" altLang="en-US" sz="2000" dirty="0" smtClean="0"/>
              <a:t>相同，並非</a:t>
            </a:r>
            <a:r>
              <a:rPr lang="en-US" altLang="zh-TW" sz="2000" dirty="0" smtClean="0"/>
              <a:t>happy number</a:t>
            </a:r>
          </a:p>
          <a:p>
            <a:pPr>
              <a:buNone/>
            </a:pPr>
            <a:endParaRPr lang="en-US" altLang="zh-TW" sz="2000" dirty="0" smtClean="0"/>
          </a:p>
          <a:p>
            <a:pPr>
              <a:buNone/>
            </a:pPr>
            <a:r>
              <a:rPr lang="zh-TW" altLang="en-US" sz="2000" smtClean="0"/>
              <a:t>難怪我好不快樂，哭哭</a:t>
            </a:r>
            <a:endParaRPr lang="zh-TW" altLang="en-US" sz="2000" dirty="0"/>
          </a:p>
        </p:txBody>
      </p:sp>
      <p:sp>
        <p:nvSpPr>
          <p:cNvPr id="4" name="標題 1"/>
          <p:cNvSpPr txBox="1">
            <a:spLocks/>
          </p:cNvSpPr>
          <p:nvPr/>
        </p:nvSpPr>
        <p:spPr>
          <a:xfrm>
            <a:off x="2123728" y="332656"/>
            <a:ext cx="4573016" cy="792088"/>
          </a:xfrm>
          <a:prstGeom prst="rect">
            <a:avLst/>
          </a:prstGeom>
        </p:spPr>
        <p:txBody>
          <a:bodyPr vert="horz"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zh-TW" sz="4200" b="0" i="0" u="none" strike="noStrike" kern="1200" cap="none" spc="0" normalizeH="0" baseline="0" noProof="0" dirty="0" smtClean="0">
                <a:ln>
                  <a:noFill/>
                </a:ln>
                <a:solidFill>
                  <a:schemeClr val="accent1"/>
                </a:solidFill>
                <a:effectLst/>
                <a:uLnTx/>
                <a:uFillTx/>
                <a:latin typeface="+mj-lt"/>
                <a:ea typeface="+mj-ea"/>
                <a:cs typeface="+mj-cs"/>
              </a:rPr>
              <a:t>Happy Number</a:t>
            </a:r>
            <a:endParaRPr kumimoji="0" lang="zh-TW" altLang="en-US" sz="4200" b="0" i="0" u="none" strike="noStrike" kern="1200" cap="none" spc="0" normalizeH="0" baseline="0" noProof="0" dirty="0">
              <a:ln>
                <a:noFill/>
              </a:ln>
              <a:solidFill>
                <a:schemeClr val="accent1"/>
              </a:solidFill>
              <a:effectLst/>
              <a:uLnTx/>
              <a:uFillTx/>
              <a:latin typeface="+mj-lt"/>
              <a:ea typeface="+mj-ea"/>
              <a:cs typeface="+mj-cs"/>
            </a:endParaRPr>
          </a:p>
        </p:txBody>
      </p:sp>
    </p:spTree>
    <p:extLst>
      <p:ext uri="{BB962C8B-B14F-4D97-AF65-F5344CB8AC3E}">
        <p14:creationId xmlns:p14="http://schemas.microsoft.com/office/powerpoint/2010/main" val="360865637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標題 1"/>
          <p:cNvSpPr>
            <a:spLocks noGrp="1"/>
          </p:cNvSpPr>
          <p:nvPr>
            <p:ph type="ctrTitle"/>
          </p:nvPr>
        </p:nvSpPr>
        <p:spPr/>
        <p:txBody>
          <a:bodyPr/>
          <a:lstStyle/>
          <a:p>
            <a:pPr eaLnBrk="1" hangingPunct="1"/>
            <a:r>
              <a:rPr lang="en-US">
                <a:latin typeface="Calibri" charset="0"/>
              </a:rPr>
              <a:t>Interesting Sequences</a:t>
            </a:r>
          </a:p>
        </p:txBody>
      </p:sp>
      <p:sp>
        <p:nvSpPr>
          <p:cNvPr id="3" name="副標題 2"/>
          <p:cNvSpPr>
            <a:spLocks noGrp="1"/>
          </p:cNvSpPr>
          <p:nvPr>
            <p:ph type="subTitle" idx="1"/>
          </p:nvPr>
        </p:nvSpPr>
        <p:spPr/>
        <p:txBody>
          <a:bodyPr>
            <a:normAutofit/>
          </a:bodyPr>
          <a:lstStyle/>
          <a:p>
            <a:pPr eaLnBrk="1" hangingPunct="1"/>
            <a:r>
              <a:rPr lang="en-US" altLang="zh-TW">
                <a:solidFill>
                  <a:srgbClr val="898989"/>
                </a:solidFill>
                <a:latin typeface="Calibri" charset="0"/>
                <a:ea typeface="新細明體" charset="0"/>
                <a:cs typeface="新細明體" charset="0"/>
              </a:rPr>
              <a:t>D99945016 </a:t>
            </a:r>
            <a:r>
              <a:rPr lang="zh-TW" altLang="en-US">
                <a:solidFill>
                  <a:srgbClr val="898989"/>
                </a:solidFill>
                <a:latin typeface="Calibri" charset="0"/>
                <a:ea typeface="新細明體" charset="0"/>
                <a:cs typeface="新細明體" charset="0"/>
              </a:rPr>
              <a:t>李枝新</a:t>
            </a:r>
            <a:endParaRPr lang="en-US">
              <a:solidFill>
                <a:srgbClr val="898989"/>
              </a:solidFill>
              <a:latin typeface="Calibri" charset="0"/>
            </a:endParaRPr>
          </a:p>
        </p:txBody>
      </p:sp>
    </p:spTree>
    <p:extLst>
      <p:ext uri="{BB962C8B-B14F-4D97-AF65-F5344CB8AC3E}">
        <p14:creationId xmlns:p14="http://schemas.microsoft.com/office/powerpoint/2010/main" val="3250479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標題 1"/>
          <p:cNvSpPr>
            <a:spLocks noGrp="1"/>
          </p:cNvSpPr>
          <p:nvPr>
            <p:ph type="title"/>
          </p:nvPr>
        </p:nvSpPr>
        <p:spPr/>
        <p:txBody>
          <a:bodyPr/>
          <a:lstStyle/>
          <a:p>
            <a:pPr eaLnBrk="1" hangingPunct="1"/>
            <a:endParaRPr lang="en-US">
              <a:latin typeface="Calibri" charset="0"/>
            </a:endParaRPr>
          </a:p>
        </p:txBody>
      </p:sp>
      <p:sp>
        <p:nvSpPr>
          <p:cNvPr id="3075" name="內容版面配置區 2"/>
          <p:cNvSpPr>
            <a:spLocks noGrp="1"/>
          </p:cNvSpPr>
          <p:nvPr>
            <p:ph idx="1"/>
          </p:nvPr>
        </p:nvSpPr>
        <p:spPr/>
        <p:txBody>
          <a:bodyPr/>
          <a:lstStyle/>
          <a:p>
            <a:pPr marL="0" indent="0" algn="ctr" eaLnBrk="1" hangingPunct="1">
              <a:buFont typeface="Arial" charset="0"/>
              <a:buNone/>
            </a:pPr>
            <a:r>
              <a:rPr lang="en-US" b="1" dirty="0">
                <a:latin typeface="Calibri" charset="0"/>
              </a:rPr>
              <a:t>A man, a plan, a canal – Panama!</a:t>
            </a:r>
            <a:endParaRPr lang="en-US" dirty="0">
              <a:latin typeface="Calibri" charset="0"/>
            </a:endParaRPr>
          </a:p>
        </p:txBody>
      </p:sp>
      <p:sp>
        <p:nvSpPr>
          <p:cNvPr id="3076" name="矩形 3"/>
          <p:cNvSpPr>
            <a:spLocks noChangeArrowheads="1"/>
          </p:cNvSpPr>
          <p:nvPr/>
        </p:nvSpPr>
        <p:spPr bwMode="auto">
          <a:xfrm>
            <a:off x="515938" y="5589588"/>
            <a:ext cx="81359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t>The </a:t>
            </a:r>
            <a:r>
              <a:rPr lang="ja-JP" altLang="en-US"/>
              <a:t>“</a:t>
            </a:r>
            <a:r>
              <a:rPr lang="en-US"/>
              <a:t>Panama Palindrome</a:t>
            </a:r>
            <a:r>
              <a:rPr lang="ja-JP" altLang="en-US"/>
              <a:t>”</a:t>
            </a:r>
            <a:r>
              <a:rPr lang="en-US"/>
              <a:t> first appeared in 1948 (or earlier) is classic.</a:t>
            </a:r>
          </a:p>
        </p:txBody>
      </p:sp>
    </p:spTree>
    <p:extLst>
      <p:ext uri="{BB962C8B-B14F-4D97-AF65-F5344CB8AC3E}">
        <p14:creationId xmlns:p14="http://schemas.microsoft.com/office/powerpoint/2010/main" val="27042524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標題 1"/>
          <p:cNvSpPr>
            <a:spLocks noGrp="1"/>
          </p:cNvSpPr>
          <p:nvPr>
            <p:ph type="title"/>
          </p:nvPr>
        </p:nvSpPr>
        <p:spPr/>
        <p:txBody>
          <a:bodyPr/>
          <a:lstStyle/>
          <a:p>
            <a:pPr eaLnBrk="1" hangingPunct="1"/>
            <a:endParaRPr lang="en-US">
              <a:latin typeface="Calibri" charset="0"/>
            </a:endParaRPr>
          </a:p>
        </p:txBody>
      </p:sp>
      <p:sp>
        <p:nvSpPr>
          <p:cNvPr id="4099" name="內容版面配置區 2"/>
          <p:cNvSpPr>
            <a:spLocks noGrp="1"/>
          </p:cNvSpPr>
          <p:nvPr>
            <p:ph idx="1"/>
          </p:nvPr>
        </p:nvSpPr>
        <p:spPr/>
        <p:txBody>
          <a:bodyPr/>
          <a:lstStyle/>
          <a:p>
            <a:pPr marL="0" indent="0" algn="ctr" eaLnBrk="1" hangingPunct="1">
              <a:buFont typeface="Arial" charset="0"/>
              <a:buNone/>
            </a:pPr>
            <a:r>
              <a:rPr lang="en-US" b="1">
                <a:latin typeface="Calibri" charset="0"/>
              </a:rPr>
              <a:t>A man, a plan, a cat, a canal – Panama!</a:t>
            </a:r>
            <a:endParaRPr lang="en-US">
              <a:latin typeface="Calibri" charset="0"/>
            </a:endParaRPr>
          </a:p>
        </p:txBody>
      </p:sp>
    </p:spTree>
    <p:extLst>
      <p:ext uri="{BB962C8B-B14F-4D97-AF65-F5344CB8AC3E}">
        <p14:creationId xmlns:p14="http://schemas.microsoft.com/office/powerpoint/2010/main" val="21983803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標題 1"/>
          <p:cNvSpPr>
            <a:spLocks noGrp="1"/>
          </p:cNvSpPr>
          <p:nvPr>
            <p:ph type="title"/>
          </p:nvPr>
        </p:nvSpPr>
        <p:spPr/>
        <p:txBody>
          <a:bodyPr/>
          <a:lstStyle/>
          <a:p>
            <a:pPr eaLnBrk="1" hangingPunct="1"/>
            <a:endParaRPr lang="en-US">
              <a:latin typeface="Calibri" charset="0"/>
            </a:endParaRPr>
          </a:p>
        </p:txBody>
      </p:sp>
      <p:sp>
        <p:nvSpPr>
          <p:cNvPr id="5123" name="內容版面配置區 2"/>
          <p:cNvSpPr>
            <a:spLocks noGrp="1"/>
          </p:cNvSpPr>
          <p:nvPr>
            <p:ph idx="1"/>
          </p:nvPr>
        </p:nvSpPr>
        <p:spPr/>
        <p:txBody>
          <a:bodyPr/>
          <a:lstStyle/>
          <a:p>
            <a:pPr marL="0" indent="0" algn="ctr" eaLnBrk="1" hangingPunct="1">
              <a:buFont typeface="Arial" charset="0"/>
              <a:buNone/>
            </a:pPr>
            <a:r>
              <a:rPr lang="en-US" b="1">
                <a:latin typeface="Calibri" charset="0"/>
              </a:rPr>
              <a:t>A man, a plan, a cam, a yak, a yam, a canal – Panama!</a:t>
            </a:r>
            <a:endParaRPr lang="en-US">
              <a:latin typeface="Calibri" charset="0"/>
            </a:endParaRPr>
          </a:p>
        </p:txBody>
      </p:sp>
    </p:spTree>
    <p:extLst>
      <p:ext uri="{BB962C8B-B14F-4D97-AF65-F5344CB8AC3E}">
        <p14:creationId xmlns:p14="http://schemas.microsoft.com/office/powerpoint/2010/main" val="311504675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標題 1"/>
          <p:cNvSpPr>
            <a:spLocks noGrp="1"/>
          </p:cNvSpPr>
          <p:nvPr>
            <p:ph type="title"/>
          </p:nvPr>
        </p:nvSpPr>
        <p:spPr/>
        <p:txBody>
          <a:bodyPr/>
          <a:lstStyle/>
          <a:p>
            <a:pPr eaLnBrk="1" hangingPunct="1"/>
            <a:endParaRPr lang="en-US">
              <a:latin typeface="Calibri" charset="0"/>
            </a:endParaRPr>
          </a:p>
        </p:txBody>
      </p:sp>
      <p:sp>
        <p:nvSpPr>
          <p:cNvPr id="6147" name="內容版面配置區 2"/>
          <p:cNvSpPr>
            <a:spLocks noGrp="1"/>
          </p:cNvSpPr>
          <p:nvPr>
            <p:ph idx="1"/>
          </p:nvPr>
        </p:nvSpPr>
        <p:spPr/>
        <p:txBody>
          <a:bodyPr/>
          <a:lstStyle/>
          <a:p>
            <a:pPr marL="0" indent="0" algn="ctr" eaLnBrk="1" hangingPunct="1">
              <a:buFont typeface="Arial" charset="0"/>
              <a:buNone/>
            </a:pPr>
            <a:r>
              <a:rPr lang="en-US" b="1">
                <a:latin typeface="Calibri" charset="0"/>
              </a:rPr>
              <a:t>A man, a plan, a cat, a ham, a yak, a yam, a hat, a canal – Panama!</a:t>
            </a:r>
            <a:endParaRPr lang="en-US">
              <a:latin typeface="Calibri" charset="0"/>
            </a:endParaRPr>
          </a:p>
        </p:txBody>
      </p:sp>
    </p:spTree>
    <p:extLst>
      <p:ext uri="{BB962C8B-B14F-4D97-AF65-F5344CB8AC3E}">
        <p14:creationId xmlns:p14="http://schemas.microsoft.com/office/powerpoint/2010/main" val="300535313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標題 1"/>
          <p:cNvSpPr>
            <a:spLocks noGrp="1"/>
          </p:cNvSpPr>
          <p:nvPr>
            <p:ph type="title"/>
          </p:nvPr>
        </p:nvSpPr>
        <p:spPr/>
        <p:txBody>
          <a:bodyPr/>
          <a:lstStyle/>
          <a:p>
            <a:pPr eaLnBrk="1" hangingPunct="1"/>
            <a:endParaRPr lang="en-US">
              <a:latin typeface="Calibri" charset="0"/>
            </a:endParaRPr>
          </a:p>
        </p:txBody>
      </p:sp>
      <p:sp>
        <p:nvSpPr>
          <p:cNvPr id="7171" name="內容版面配置區 2"/>
          <p:cNvSpPr>
            <a:spLocks noGrp="1"/>
          </p:cNvSpPr>
          <p:nvPr>
            <p:ph idx="1"/>
          </p:nvPr>
        </p:nvSpPr>
        <p:spPr/>
        <p:txBody>
          <a:bodyPr/>
          <a:lstStyle/>
          <a:p>
            <a:pPr marL="0" indent="0" algn="ctr" eaLnBrk="1" hangingPunct="1">
              <a:buFont typeface="Arial" charset="0"/>
              <a:buNone/>
            </a:pPr>
            <a:r>
              <a:rPr lang="en-US" b="1">
                <a:latin typeface="Calibri" charset="0"/>
              </a:rPr>
              <a:t>A man, a plan, a canoe, pasta, heros, rajahs, a coloratura, maps, snipe, percale, macaroni, a gag, a banana bag, a tan, a tag, a banana bag again (or a camel), a crepe, pins, Spam, a rut, a Rolo, cash, a jar, sore hats, a peon, a canal – Panama!</a:t>
            </a:r>
            <a:endParaRPr lang="en-US">
              <a:latin typeface="Calibri" charset="0"/>
            </a:endParaRPr>
          </a:p>
        </p:txBody>
      </p:sp>
      <p:sp>
        <p:nvSpPr>
          <p:cNvPr id="7172" name="矩形 3"/>
          <p:cNvSpPr>
            <a:spLocks noChangeArrowheads="1"/>
          </p:cNvSpPr>
          <p:nvPr/>
        </p:nvSpPr>
        <p:spPr bwMode="auto">
          <a:xfrm>
            <a:off x="539750" y="5589588"/>
            <a:ext cx="81359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t>This version was produced by Guy Steele in 1983.</a:t>
            </a:r>
          </a:p>
        </p:txBody>
      </p:sp>
    </p:spTree>
    <p:extLst>
      <p:ext uri="{BB962C8B-B14F-4D97-AF65-F5344CB8AC3E}">
        <p14:creationId xmlns:p14="http://schemas.microsoft.com/office/powerpoint/2010/main" val="346301604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內容版面配置區 2"/>
          <p:cNvSpPr>
            <a:spLocks noGrp="1"/>
          </p:cNvSpPr>
          <p:nvPr>
            <p:ph idx="1"/>
          </p:nvPr>
        </p:nvSpPr>
        <p:spPr>
          <a:xfrm>
            <a:off x="179388" y="260350"/>
            <a:ext cx="8785225" cy="5281613"/>
          </a:xfrm>
        </p:spPr>
        <p:txBody>
          <a:bodyPr/>
          <a:lstStyle/>
          <a:p>
            <a:pPr marL="0" indent="0" eaLnBrk="1" hangingPunct="1">
              <a:buFont typeface="Arial" charset="0"/>
              <a:buNone/>
            </a:pPr>
            <a:r>
              <a:rPr lang="en-US" sz="1600" b="1">
                <a:latin typeface="Calibri" charset="0"/>
              </a:rPr>
              <a:t>A man, a plan, a caret, a ban, a myriad, a sum, a lac, a liar, a hoop, a pint, a catalpa, a gas, an oil, a bird, a yell, a vat, a caw, a pax, a wag, a tax, a nay, a ram, a cap, a yam, a gay, a tsar, a wall, a car, a luger, a ward, a bin, a woman, a vassal, a wolf, a tuna, a nit, a pall, a fret, a watt, a bay, a daub, a tan, a cab, a datum, a gall, a hat, a fag, a zap, a say, a jaw, a lay, a wet, a gallop, a tug, a trot, a trap, a tram, a torr, a caper, a top, a tonk, a toll, a ball, a fair, a sax, a minim, a tenor, a bass, a passer, a capital, a rut, an amen, a ted, a cabal, a tang, a sun, an ass, a maw, a sag, a jam, a dam, a sub, a salt, an axon, a sail, an ad, a wadi, a radian, a room, a rood, a rip, a tad, a pariah, a revel, a reel, a reed, a pool, a plug, a pin, a peek, a parabola, a dog, a pat, a cud, a nu, a fan, a pal, a rum, a nod, an eta, a lag, an eel, a batik, a mug, a mot, a nap, a maxim, a mood, a leek, a grub, a gob, a gel, a drab, a citadel, a total, a cedar, a tap, a gag, a rat, a manor, a bar, a gal, a cola, a pap, a yaw, a tab, a raj, a gab, a nag, a pagan, a bag, a jar, a bat, a way, a papa, a local, a gar, a baron, a mat, a rag, a gap, a tar, a decal, a tot, a led, a tic, a bard, a leg, a bog, a burg, a keel, a doom, a mix, a map, an atom, a gum, a kit, a baleen, a gala, a ten, a don, a mural, a pan, a faun, a ducat, a pagoda, a lob, a rap, a keep, a nip, a gulp, a loop, a deer, a leer, a lever, a hair, a pad, a tapir, a door, a moor, an aid, a raid, a wad, an alias, an ox, an atlas, a bus, a madam, a jag, a saw, a mass, an anus, a gnat, a lab, a cadet, an em, a natural, a tip, a caress, a pass, a baronet, a minimax, a sari, a fall, a ballot, a knot, a pot, a rep, a carrot, a mart, a part, a tort, a gut, a poll, a gateway, a law, a jay, a sap, a zag, a fat, a hall, a gamut, a dab, a can, a tabu, a day, a batt, a waterfall, a patina, a nut, a flow, a lass, a van, a mow, a nib, a draw, a regular, a call, a war, a stay, a gam, a yap, a cam, a ray, an ax, a tag, a wax, a paw, a cat, a valley, a drib, a lion, a saga, a plat, a catnip, a pooh, a rail, a calamus, a dairyman, a bater, a canal – Panama!</a:t>
            </a:r>
            <a:endParaRPr lang="en-US" sz="1600">
              <a:latin typeface="Calibri" charset="0"/>
            </a:endParaRPr>
          </a:p>
        </p:txBody>
      </p:sp>
      <p:sp>
        <p:nvSpPr>
          <p:cNvPr id="8195" name="矩形 3"/>
          <p:cNvSpPr>
            <a:spLocks noChangeArrowheads="1"/>
          </p:cNvSpPr>
          <p:nvPr/>
        </p:nvSpPr>
        <p:spPr bwMode="auto">
          <a:xfrm>
            <a:off x="339725" y="5373688"/>
            <a:ext cx="84248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t>This one was generated by Dan Hoey (1984) using a computer program and the Unix spelling dictionary. It doesn't read so well because the simple program allowed abstract nouns and mass nouns like </a:t>
            </a:r>
            <a:r>
              <a:rPr lang="en-US" b="1"/>
              <a:t>a ten</a:t>
            </a:r>
            <a:r>
              <a:rPr lang="en-US"/>
              <a:t>, </a:t>
            </a:r>
            <a:r>
              <a:rPr lang="en-US" b="1"/>
              <a:t>a salt</a:t>
            </a:r>
            <a:r>
              <a:rPr lang="en-US"/>
              <a:t> and </a:t>
            </a:r>
            <a:r>
              <a:rPr lang="en-US" b="1"/>
              <a:t>a wax</a:t>
            </a:r>
            <a:r>
              <a:rPr lang="en-US"/>
              <a:t>. However, I am interested in the underlying algorithm of this program.</a:t>
            </a:r>
          </a:p>
        </p:txBody>
      </p:sp>
    </p:spTree>
    <p:extLst>
      <p:ext uri="{BB962C8B-B14F-4D97-AF65-F5344CB8AC3E}">
        <p14:creationId xmlns:p14="http://schemas.microsoft.com/office/powerpoint/2010/main" val="341756273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標題 1"/>
          <p:cNvSpPr>
            <a:spLocks noGrp="1"/>
          </p:cNvSpPr>
          <p:nvPr>
            <p:ph type="title"/>
          </p:nvPr>
        </p:nvSpPr>
        <p:spPr/>
        <p:txBody>
          <a:bodyPr/>
          <a:lstStyle/>
          <a:p>
            <a:pPr eaLnBrk="1" hangingPunct="1"/>
            <a:r>
              <a:rPr lang="en-US">
                <a:latin typeface="Calibri" charset="0"/>
              </a:rPr>
              <a:t>Reference</a:t>
            </a:r>
          </a:p>
        </p:txBody>
      </p:sp>
      <p:sp>
        <p:nvSpPr>
          <p:cNvPr id="9219" name="內容版面配置區 2"/>
          <p:cNvSpPr>
            <a:spLocks noGrp="1"/>
          </p:cNvSpPr>
          <p:nvPr>
            <p:ph idx="1"/>
          </p:nvPr>
        </p:nvSpPr>
        <p:spPr/>
        <p:txBody>
          <a:bodyPr/>
          <a:lstStyle/>
          <a:p>
            <a:pPr marL="0" indent="0" algn="ctr" eaLnBrk="1" hangingPunct="1">
              <a:buFont typeface="Arial" charset="0"/>
              <a:buNone/>
            </a:pPr>
            <a:r>
              <a:rPr lang="en-US" sz="2800">
                <a:latin typeface="Calibri" charset="0"/>
                <a:hlinkClick r:id="rId2"/>
              </a:rPr>
              <a:t>http://www.fun-with-words.com/palin_panama.html</a:t>
            </a:r>
            <a:endParaRPr lang="en-US" sz="2800">
              <a:latin typeface="Calibri" charset="0"/>
            </a:endParaRPr>
          </a:p>
        </p:txBody>
      </p:sp>
    </p:spTree>
    <p:extLst>
      <p:ext uri="{BB962C8B-B14F-4D97-AF65-F5344CB8AC3E}">
        <p14:creationId xmlns:p14="http://schemas.microsoft.com/office/powerpoint/2010/main" val="10162042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內容版面配置區 4" descr="name.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271713" y="3686175"/>
            <a:ext cx="4600575" cy="514350"/>
          </a:xfrm>
        </p:spPr>
      </p:pic>
      <p:pic>
        <p:nvPicPr>
          <p:cNvPr id="12291" name="圖片 5" descr="eng.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00125" y="928688"/>
            <a:ext cx="7124700" cy="371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文字方塊 7"/>
          <p:cNvSpPr txBox="1"/>
          <p:nvPr/>
        </p:nvSpPr>
        <p:spPr>
          <a:xfrm>
            <a:off x="1071563" y="5143500"/>
            <a:ext cx="6858000" cy="523875"/>
          </a:xfrm>
          <a:prstGeom prst="rect">
            <a:avLst/>
          </a:prstGeom>
          <a:noFill/>
        </p:spPr>
        <p:txBody>
          <a:bodyPr>
            <a:spAutoFit/>
          </a:bodyPr>
          <a:lstStyle>
            <a:lvl1pPr eaLnBrk="0" hangingPunct="0">
              <a:defRPr kumimoji="1" u="sng">
                <a:solidFill>
                  <a:schemeClr val="tx1"/>
                </a:solidFill>
                <a:latin typeface="Arial" charset="0"/>
                <a:ea typeface="新細明體" charset="0"/>
                <a:cs typeface="新細明體" charset="0"/>
              </a:defRPr>
            </a:lvl1pPr>
            <a:lvl2pPr marL="742950" indent="-285750" eaLnBrk="0" hangingPunct="0">
              <a:defRPr kumimoji="1" u="sng">
                <a:solidFill>
                  <a:schemeClr val="tx1"/>
                </a:solidFill>
                <a:latin typeface="Arial" charset="0"/>
                <a:ea typeface="新細明體" charset="0"/>
                <a:cs typeface="新細明體" charset="0"/>
              </a:defRPr>
            </a:lvl2pPr>
            <a:lvl3pPr marL="1143000" indent="-228600" eaLnBrk="0" hangingPunct="0">
              <a:defRPr kumimoji="1" u="sng">
                <a:solidFill>
                  <a:schemeClr val="tx1"/>
                </a:solidFill>
                <a:latin typeface="Arial" charset="0"/>
                <a:ea typeface="新細明體" charset="0"/>
                <a:cs typeface="新細明體" charset="0"/>
              </a:defRPr>
            </a:lvl3pPr>
            <a:lvl4pPr marL="1600200" indent="-228600" eaLnBrk="0" hangingPunct="0">
              <a:defRPr kumimoji="1" u="sng">
                <a:solidFill>
                  <a:schemeClr val="tx1"/>
                </a:solidFill>
                <a:latin typeface="Arial" charset="0"/>
                <a:ea typeface="新細明體" charset="0"/>
                <a:cs typeface="新細明體" charset="0"/>
              </a:defRPr>
            </a:lvl4pPr>
            <a:lvl5pPr marL="2057400" indent="-228600" eaLnBrk="0" hangingPunct="0">
              <a:defRPr kumimoji="1" u="sng">
                <a:solidFill>
                  <a:schemeClr val="tx1"/>
                </a:solidFill>
                <a:latin typeface="Arial" charset="0"/>
                <a:ea typeface="新細明體" charset="0"/>
                <a:cs typeface="新細明體" charset="0"/>
              </a:defRPr>
            </a:lvl5pPr>
            <a:lvl6pPr marL="2514600" indent="-228600" eaLnBrk="0" fontAlgn="base" hangingPunct="0">
              <a:spcBef>
                <a:spcPct val="0"/>
              </a:spcBef>
              <a:spcAft>
                <a:spcPct val="0"/>
              </a:spcAft>
              <a:defRPr kumimoji="1" u="sng">
                <a:solidFill>
                  <a:schemeClr val="tx1"/>
                </a:solidFill>
                <a:latin typeface="Arial" charset="0"/>
                <a:ea typeface="新細明體" charset="0"/>
                <a:cs typeface="新細明體" charset="0"/>
              </a:defRPr>
            </a:lvl6pPr>
            <a:lvl7pPr marL="2971800" indent="-228600" eaLnBrk="0" fontAlgn="base" hangingPunct="0">
              <a:spcBef>
                <a:spcPct val="0"/>
              </a:spcBef>
              <a:spcAft>
                <a:spcPct val="0"/>
              </a:spcAft>
              <a:defRPr kumimoji="1" u="sng">
                <a:solidFill>
                  <a:schemeClr val="tx1"/>
                </a:solidFill>
                <a:latin typeface="Arial" charset="0"/>
                <a:ea typeface="新細明體" charset="0"/>
                <a:cs typeface="新細明體" charset="0"/>
              </a:defRPr>
            </a:lvl7pPr>
            <a:lvl8pPr marL="3429000" indent="-228600" eaLnBrk="0" fontAlgn="base" hangingPunct="0">
              <a:spcBef>
                <a:spcPct val="0"/>
              </a:spcBef>
              <a:spcAft>
                <a:spcPct val="0"/>
              </a:spcAft>
              <a:defRPr kumimoji="1" u="sng">
                <a:solidFill>
                  <a:schemeClr val="tx1"/>
                </a:solidFill>
                <a:latin typeface="Arial" charset="0"/>
                <a:ea typeface="新細明體" charset="0"/>
                <a:cs typeface="新細明體" charset="0"/>
              </a:defRPr>
            </a:lvl8pPr>
            <a:lvl9pPr marL="3886200" indent="-228600" eaLnBrk="0" fontAlgn="base" hangingPunct="0">
              <a:spcBef>
                <a:spcPct val="0"/>
              </a:spcBef>
              <a:spcAft>
                <a:spcPct val="0"/>
              </a:spcAft>
              <a:defRPr kumimoji="1" u="sng">
                <a:solidFill>
                  <a:schemeClr val="tx1"/>
                </a:solidFill>
                <a:latin typeface="Arial" charset="0"/>
                <a:ea typeface="新細明體" charset="0"/>
                <a:cs typeface="新細明體" charset="0"/>
              </a:defRPr>
            </a:lvl9pPr>
          </a:lstStyle>
          <a:p>
            <a:pPr eaLnBrk="1" hangingPunct="1"/>
            <a:r>
              <a:rPr lang="en-US" altLang="zh-TW" sz="2800" u="none">
                <a:solidFill>
                  <a:srgbClr val="975730"/>
                </a:solidFill>
                <a:latin typeface="Times New Roman" charset="0"/>
              </a:rPr>
              <a:t>What is the sequence meaning for? </a:t>
            </a:r>
            <a:endParaRPr lang="zh-TW" altLang="en-US" sz="2800" u="none">
              <a:solidFill>
                <a:srgbClr val="975730"/>
              </a:solidFill>
              <a:latin typeface="Times New Roman" charset="0"/>
            </a:endParaRPr>
          </a:p>
        </p:txBody>
      </p:sp>
      <p:pic>
        <p:nvPicPr>
          <p:cNvPr id="12293" name="圖片 4" descr="nam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43425" y="6143625"/>
            <a:ext cx="4600575"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783917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normAutofit/>
          </a:bodyPr>
          <a:lstStyle/>
          <a:p>
            <a:r>
              <a:rPr lang="en-US" altLang="zh-TW" cap="none" dirty="0">
                <a:latin typeface="Tw Cen MT" charset="0"/>
                <a:ea typeface="微軟正黑體" charset="0"/>
              </a:rPr>
              <a:t>HOMEWORK1</a:t>
            </a:r>
            <a:endParaRPr lang="zh-TW" altLang="en-US" cap="none" dirty="0">
              <a:latin typeface="Tw Cen MT" charset="0"/>
              <a:ea typeface="微軟正黑體" charset="0"/>
            </a:endParaRPr>
          </a:p>
        </p:txBody>
      </p:sp>
      <p:sp>
        <p:nvSpPr>
          <p:cNvPr id="9219" name="副標題 2"/>
          <p:cNvSpPr>
            <a:spLocks noGrp="1"/>
          </p:cNvSpPr>
          <p:nvPr>
            <p:ph type="subTitle" idx="1"/>
          </p:nvPr>
        </p:nvSpPr>
        <p:spPr>
          <a:xfrm>
            <a:off x="2362200" y="6049963"/>
            <a:ext cx="6705600" cy="685800"/>
          </a:xfrm>
        </p:spPr>
        <p:txBody>
          <a:bodyPr/>
          <a:lstStyle/>
          <a:p>
            <a:r>
              <a:rPr lang="en-US" altLang="zh-TW" dirty="0">
                <a:latin typeface="Tw Cen MT" charset="0"/>
                <a:ea typeface="微軟正黑體" charset="0"/>
              </a:rPr>
              <a:t>R99944039 </a:t>
            </a:r>
            <a:r>
              <a:rPr lang="zh-TW" altLang="en-US" dirty="0">
                <a:latin typeface="Tw Cen MT" charset="0"/>
                <a:ea typeface="微軟正黑體" charset="0"/>
              </a:rPr>
              <a:t>黃冠銘</a:t>
            </a:r>
          </a:p>
        </p:txBody>
      </p:sp>
    </p:spTree>
    <p:extLst>
      <p:ext uri="{BB962C8B-B14F-4D97-AF65-F5344CB8AC3E}">
        <p14:creationId xmlns:p14="http://schemas.microsoft.com/office/powerpoint/2010/main" val="179491368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標題 1"/>
          <p:cNvSpPr>
            <a:spLocks noGrp="1"/>
          </p:cNvSpPr>
          <p:nvPr>
            <p:ph type="title"/>
          </p:nvPr>
        </p:nvSpPr>
        <p:spPr/>
        <p:txBody>
          <a:bodyPr/>
          <a:lstStyle/>
          <a:p>
            <a:r>
              <a:rPr lang="zh-TW" altLang="en-US">
                <a:latin typeface="Franklin Gothic Medium" charset="0"/>
                <a:ea typeface="微軟正黑體" charset="0"/>
              </a:rPr>
              <a:t>新英文書法</a:t>
            </a:r>
          </a:p>
        </p:txBody>
      </p:sp>
      <p:sp>
        <p:nvSpPr>
          <p:cNvPr id="13315" name="內容版面配置區 2"/>
          <p:cNvSpPr>
            <a:spLocks noGrp="1"/>
          </p:cNvSpPr>
          <p:nvPr>
            <p:ph idx="1"/>
          </p:nvPr>
        </p:nvSpPr>
        <p:spPr>
          <a:xfrm>
            <a:off x="457200" y="1600200"/>
            <a:ext cx="3471863" cy="3471863"/>
          </a:xfrm>
        </p:spPr>
        <p:txBody>
          <a:bodyPr/>
          <a:lstStyle/>
          <a:p>
            <a:r>
              <a:rPr lang="en-US" altLang="zh-TW">
                <a:latin typeface="Franklin Gothic Book" charset="0"/>
                <a:ea typeface="新細明體" charset="0"/>
              </a:rPr>
              <a:t>We may use the following table to decode the sequence:</a:t>
            </a:r>
            <a:endParaRPr lang="zh-TW" altLang="en-US">
              <a:latin typeface="Franklin Gothic Book" charset="0"/>
              <a:ea typeface="新細明體" charset="0"/>
            </a:endParaRPr>
          </a:p>
        </p:txBody>
      </p:sp>
      <p:pic>
        <p:nvPicPr>
          <p:cNvPr id="13316" name="圖片 4" descr="tabl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86250" y="1357313"/>
            <a:ext cx="4533900" cy="484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7251823"/>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內容版面配置區 6" descr="eng.JPG"/>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500063" y="500063"/>
            <a:ext cx="7286625" cy="2643187"/>
          </a:xfrm>
        </p:spPr>
      </p:pic>
      <p:pic>
        <p:nvPicPr>
          <p:cNvPr id="14339" name="內容版面配置區 9" descr="ori.JPG"/>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00063" y="3786188"/>
            <a:ext cx="7358062" cy="2714625"/>
          </a:xfrm>
        </p:spPr>
      </p:pic>
    </p:spTree>
    <p:extLst>
      <p:ext uri="{BB962C8B-B14F-4D97-AF65-F5344CB8AC3E}">
        <p14:creationId xmlns:p14="http://schemas.microsoft.com/office/powerpoint/2010/main" val="3353883666"/>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內容版面配置區 2"/>
          <p:cNvSpPr>
            <a:spLocks noGrp="1"/>
          </p:cNvSpPr>
          <p:nvPr>
            <p:ph idx="1"/>
          </p:nvPr>
        </p:nvSpPr>
        <p:spPr>
          <a:xfrm>
            <a:off x="457200" y="642938"/>
            <a:ext cx="8229600" cy="5483225"/>
          </a:xfrm>
        </p:spPr>
        <p:txBody>
          <a:bodyPr rtlCol="0">
            <a:normAutofit/>
          </a:bodyPr>
          <a:lstStyle/>
          <a:p>
            <a:pPr fontAlgn="auto">
              <a:spcAft>
                <a:spcPts val="0"/>
              </a:spcAft>
              <a:buFont typeface="Wingdings 2"/>
              <a:buChar char="ß"/>
              <a:defRPr/>
            </a:pPr>
            <a:r>
              <a:rPr lang="zh-TW" altLang="en-US" dirty="0" smtClean="0">
                <a:cs typeface="+mn-cs"/>
              </a:rPr>
              <a:t>這稱作「新英文書法」，是旅美藝術家徐冰所創</a:t>
            </a:r>
            <a:endParaRPr lang="en-US" altLang="zh-TW" dirty="0" smtClean="0">
              <a:cs typeface="+mn-cs"/>
            </a:endParaRPr>
          </a:p>
          <a:p>
            <a:pPr fontAlgn="auto">
              <a:spcAft>
                <a:spcPts val="0"/>
              </a:spcAft>
              <a:buFont typeface="Wingdings 2"/>
              <a:buChar char="ß"/>
              <a:defRPr/>
            </a:pPr>
            <a:r>
              <a:rPr lang="zh-TW" altLang="en-US" dirty="0" smtClean="0">
                <a:cs typeface="+mn-cs"/>
              </a:rPr>
              <a:t>其有趣點在將英文字母轉成中</a:t>
            </a:r>
            <a:r>
              <a:rPr lang="zh-TW" altLang="en-US" smtClean="0">
                <a:cs typeface="+mn-cs"/>
              </a:rPr>
              <a:t>文字結構後，將</a:t>
            </a:r>
            <a:r>
              <a:rPr lang="zh-TW" altLang="en-US" dirty="0" smtClean="0">
                <a:cs typeface="+mn-cs"/>
              </a:rPr>
              <a:t>英文單字以中文字構型方法</a:t>
            </a:r>
            <a:r>
              <a:rPr lang="zh-TW" altLang="en-US" smtClean="0">
                <a:cs typeface="+mn-cs"/>
              </a:rPr>
              <a:t>組合起來，並用書法寫下</a:t>
            </a:r>
            <a:endParaRPr lang="en-US" altLang="zh-TW" dirty="0" smtClean="0">
              <a:cs typeface="+mn-cs"/>
            </a:endParaRPr>
          </a:p>
          <a:p>
            <a:pPr fontAlgn="auto">
              <a:spcAft>
                <a:spcPts val="0"/>
              </a:spcAft>
              <a:buFont typeface="Wingdings 2"/>
              <a:buChar char="ß"/>
              <a:defRPr/>
            </a:pPr>
            <a:r>
              <a:rPr lang="zh-TW" altLang="en-US" dirty="0" smtClean="0">
                <a:cs typeface="+mn-cs"/>
              </a:rPr>
              <a:t>字母轉碼及組合方式皆不唯一，可以自由創造</a:t>
            </a:r>
            <a:endParaRPr lang="en-US" altLang="zh-TW" dirty="0" smtClean="0">
              <a:cs typeface="+mn-cs"/>
            </a:endParaRPr>
          </a:p>
          <a:p>
            <a:pPr fontAlgn="auto">
              <a:spcAft>
                <a:spcPts val="0"/>
              </a:spcAft>
              <a:buFont typeface="Wingdings 2"/>
              <a:buNone/>
              <a:defRPr/>
            </a:pPr>
            <a:endParaRPr lang="en-US" altLang="zh-TW" dirty="0" smtClean="0">
              <a:cs typeface="+mn-cs"/>
            </a:endParaRPr>
          </a:p>
          <a:p>
            <a:pPr fontAlgn="auto">
              <a:spcAft>
                <a:spcPts val="0"/>
              </a:spcAft>
              <a:buFont typeface="Wingdings 2"/>
              <a:buChar char="ß"/>
              <a:defRPr/>
            </a:pPr>
            <a:endParaRPr lang="en-US" altLang="zh-TW" dirty="0" smtClean="0">
              <a:cs typeface="+mn-cs"/>
            </a:endParaRPr>
          </a:p>
          <a:p>
            <a:pPr fontAlgn="auto">
              <a:spcAft>
                <a:spcPts val="0"/>
              </a:spcAft>
              <a:buFont typeface="Wingdings 2"/>
              <a:buChar char="ß"/>
              <a:defRPr/>
            </a:pPr>
            <a:endParaRPr lang="en-US" altLang="zh-TW" dirty="0" smtClean="0">
              <a:cs typeface="+mn-cs"/>
            </a:endParaRPr>
          </a:p>
          <a:p>
            <a:pPr fontAlgn="auto">
              <a:spcAft>
                <a:spcPts val="0"/>
              </a:spcAft>
              <a:buFont typeface="Wingdings 2"/>
              <a:buNone/>
              <a:defRPr/>
            </a:pPr>
            <a:endParaRPr lang="en-US" altLang="zh-TW" dirty="0" smtClean="0">
              <a:cs typeface="+mn-cs"/>
            </a:endParaRPr>
          </a:p>
          <a:p>
            <a:pPr fontAlgn="auto">
              <a:spcAft>
                <a:spcPts val="0"/>
              </a:spcAft>
              <a:buFont typeface="Wingdings 2"/>
              <a:buChar char="ß"/>
              <a:defRPr/>
            </a:pPr>
            <a:r>
              <a:rPr lang="en-US" altLang="zh-TW" dirty="0" smtClean="0">
                <a:cs typeface="+mn-cs"/>
              </a:rPr>
              <a:t>Source: </a:t>
            </a:r>
            <a:r>
              <a:rPr lang="zh-TW" altLang="en-US" dirty="0" smtClean="0">
                <a:cs typeface="+mn-cs"/>
              </a:rPr>
              <a:t>文字學課堂、徐冰「新英文書法」</a:t>
            </a:r>
            <a:endParaRPr lang="en-US" altLang="zh-TW" dirty="0" smtClean="0">
              <a:cs typeface="+mn-cs"/>
            </a:endParaRPr>
          </a:p>
        </p:txBody>
      </p:sp>
    </p:spTree>
    <p:extLst>
      <p:ext uri="{BB962C8B-B14F-4D97-AF65-F5344CB8AC3E}">
        <p14:creationId xmlns:p14="http://schemas.microsoft.com/office/powerpoint/2010/main" val="155402643"/>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標題 1"/>
          <p:cNvSpPr>
            <a:spLocks noGrp="1"/>
          </p:cNvSpPr>
          <p:nvPr>
            <p:ph type="title"/>
          </p:nvPr>
        </p:nvSpPr>
        <p:spPr/>
        <p:txBody>
          <a:bodyPr/>
          <a:lstStyle/>
          <a:p>
            <a:r>
              <a:rPr lang="en-US" altLang="zh-TW">
                <a:latin typeface="Franklin Gothic Medium" charset="0"/>
                <a:ea typeface="微軟正黑體" charset="0"/>
              </a:rPr>
              <a:t>More Samples</a:t>
            </a:r>
            <a:endParaRPr lang="zh-TW" altLang="en-US">
              <a:latin typeface="Franklin Gothic Medium" charset="0"/>
              <a:ea typeface="微軟正黑體" charset="0"/>
            </a:endParaRPr>
          </a:p>
        </p:txBody>
      </p:sp>
      <p:pic>
        <p:nvPicPr>
          <p:cNvPr id="16387" name="Picture 3" descr="文件046"/>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831850" y="1600200"/>
            <a:ext cx="3289300" cy="4525963"/>
          </a:xfrm>
          <a:noFill/>
        </p:spPr>
      </p:pic>
      <p:pic>
        <p:nvPicPr>
          <p:cNvPr id="16388" name="Picture 3" descr="文件047"/>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022850" y="1600200"/>
            <a:ext cx="3289300" cy="4525963"/>
          </a:xfrm>
          <a:noFill/>
        </p:spPr>
      </p:pic>
    </p:spTree>
    <p:extLst>
      <p:ext uri="{BB962C8B-B14F-4D97-AF65-F5344CB8AC3E}">
        <p14:creationId xmlns:p14="http://schemas.microsoft.com/office/powerpoint/2010/main" val="3374433338"/>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683568" y="764705"/>
            <a:ext cx="7772400" cy="792088"/>
          </a:xfrm>
        </p:spPr>
        <p:txBody>
          <a:bodyPr/>
          <a:lstStyle/>
          <a:p>
            <a:r>
              <a:rPr lang="en-US" altLang="zh-TW" dirty="0" smtClean="0"/>
              <a:t>B96902039  </a:t>
            </a:r>
            <a:r>
              <a:rPr lang="zh-TW" altLang="en-US" dirty="0" smtClean="0"/>
              <a:t>黃信博</a:t>
            </a:r>
            <a:endParaRPr lang="zh-TW" altLang="en-US" dirty="0"/>
          </a:p>
        </p:txBody>
      </p:sp>
      <p:sp>
        <p:nvSpPr>
          <p:cNvPr id="3" name="副標題 2"/>
          <p:cNvSpPr>
            <a:spLocks noGrp="1"/>
          </p:cNvSpPr>
          <p:nvPr>
            <p:ph type="subTitle" idx="1"/>
          </p:nvPr>
        </p:nvSpPr>
        <p:spPr>
          <a:xfrm>
            <a:off x="539552" y="1916832"/>
            <a:ext cx="3816424" cy="4104456"/>
          </a:xfrm>
        </p:spPr>
        <p:txBody>
          <a:bodyPr>
            <a:normAutofit/>
          </a:bodyPr>
          <a:lstStyle/>
          <a:p>
            <a:pPr algn="l"/>
            <a:r>
              <a:rPr lang="zh-TW" altLang="en-US" sz="2400" dirty="0" smtClean="0">
                <a:solidFill>
                  <a:schemeClr val="tx1"/>
                </a:solidFill>
                <a:latin typeface="+mj-ea"/>
                <a:ea typeface="+mj-ea"/>
              </a:rPr>
              <a:t>             </a:t>
            </a:r>
            <a:r>
              <a:rPr lang="en-US" altLang="zh-TW" sz="2400" dirty="0" smtClean="0">
                <a:solidFill>
                  <a:schemeClr val="tx1"/>
                </a:solidFill>
                <a:latin typeface="標楷體" pitchFamily="65" charset="-120"/>
                <a:ea typeface="標楷體" pitchFamily="65" charset="-120"/>
              </a:rPr>
              <a:t>==</a:t>
            </a:r>
            <a:r>
              <a:rPr lang="zh-TW" altLang="en-US" sz="2400" dirty="0" smtClean="0">
                <a:solidFill>
                  <a:schemeClr val="tx1"/>
                </a:solidFill>
                <a:latin typeface="標楷體" pitchFamily="65" charset="-120"/>
                <a:ea typeface="標楷體" pitchFamily="65" charset="-120"/>
              </a:rPr>
              <a:t>寶塔詩</a:t>
            </a:r>
            <a:r>
              <a:rPr lang="en-US" altLang="zh-TW" sz="2400" dirty="0" smtClean="0">
                <a:solidFill>
                  <a:schemeClr val="tx1"/>
                </a:solidFill>
                <a:latin typeface="標楷體" pitchFamily="65" charset="-120"/>
                <a:ea typeface="標楷體" pitchFamily="65" charset="-120"/>
              </a:rPr>
              <a:t>==</a:t>
            </a:r>
          </a:p>
          <a:p>
            <a:r>
              <a:rPr lang="zh-TW" altLang="en-US" sz="2400" dirty="0" smtClean="0">
                <a:solidFill>
                  <a:schemeClr val="tx1"/>
                </a:solidFill>
                <a:latin typeface="標楷體" pitchFamily="65" charset="-120"/>
                <a:ea typeface="標楷體" pitchFamily="65" charset="-120"/>
              </a:rPr>
              <a:t>呆 </a:t>
            </a:r>
          </a:p>
          <a:p>
            <a:r>
              <a:rPr lang="zh-TW" altLang="en-US" sz="2400" dirty="0" smtClean="0">
                <a:solidFill>
                  <a:schemeClr val="tx1"/>
                </a:solidFill>
                <a:latin typeface="標楷體" pitchFamily="65" charset="-120"/>
                <a:ea typeface="標楷體" pitchFamily="65" charset="-120"/>
              </a:rPr>
              <a:t>秀 才 </a:t>
            </a:r>
          </a:p>
          <a:p>
            <a:r>
              <a:rPr lang="zh-TW" altLang="en-US" sz="2400" dirty="0" smtClean="0">
                <a:solidFill>
                  <a:schemeClr val="tx1"/>
                </a:solidFill>
                <a:latin typeface="標楷體" pitchFamily="65" charset="-120"/>
                <a:ea typeface="標楷體" pitchFamily="65" charset="-120"/>
              </a:rPr>
              <a:t>吃 長 齋 </a:t>
            </a:r>
          </a:p>
          <a:p>
            <a:r>
              <a:rPr lang="zh-TW" altLang="en-US" sz="2400" dirty="0" smtClean="0">
                <a:solidFill>
                  <a:schemeClr val="tx1"/>
                </a:solidFill>
                <a:latin typeface="標楷體" pitchFamily="65" charset="-120"/>
                <a:ea typeface="標楷體" pitchFamily="65" charset="-120"/>
              </a:rPr>
              <a:t>鬍 鬚 滿 腮 </a:t>
            </a:r>
          </a:p>
          <a:p>
            <a:r>
              <a:rPr lang="zh-TW" altLang="en-US" sz="2400" dirty="0" smtClean="0">
                <a:solidFill>
                  <a:schemeClr val="tx1"/>
                </a:solidFill>
                <a:latin typeface="標楷體" pitchFamily="65" charset="-120"/>
                <a:ea typeface="標楷體" pitchFamily="65" charset="-120"/>
              </a:rPr>
              <a:t>經 書 揭 不 開 </a:t>
            </a:r>
          </a:p>
          <a:p>
            <a:r>
              <a:rPr lang="zh-TW" altLang="en-US" sz="2400" dirty="0" smtClean="0">
                <a:solidFill>
                  <a:schemeClr val="tx1"/>
                </a:solidFill>
                <a:latin typeface="標楷體" pitchFamily="65" charset="-120"/>
                <a:ea typeface="標楷體" pitchFamily="65" charset="-120"/>
              </a:rPr>
              <a:t>紙 筆 自 己 安 排 </a:t>
            </a:r>
          </a:p>
          <a:p>
            <a:r>
              <a:rPr lang="zh-TW" altLang="en-US" sz="2400" dirty="0" smtClean="0">
                <a:solidFill>
                  <a:schemeClr val="tx1"/>
                </a:solidFill>
                <a:latin typeface="標楷體" pitchFamily="65" charset="-120"/>
                <a:ea typeface="標楷體" pitchFamily="65" charset="-120"/>
              </a:rPr>
              <a:t>明 年 不 請 我 自 來</a:t>
            </a:r>
            <a:endParaRPr lang="zh-TW" altLang="en-US" sz="2400" dirty="0">
              <a:solidFill>
                <a:schemeClr val="tx1"/>
              </a:solidFill>
              <a:latin typeface="標楷體" pitchFamily="65" charset="-120"/>
              <a:ea typeface="標楷體" pitchFamily="65" charset="-120"/>
            </a:endParaRPr>
          </a:p>
        </p:txBody>
      </p:sp>
      <p:sp>
        <p:nvSpPr>
          <p:cNvPr id="4" name="文字方塊 3"/>
          <p:cNvSpPr txBox="1"/>
          <p:nvPr/>
        </p:nvSpPr>
        <p:spPr>
          <a:xfrm>
            <a:off x="4788024" y="2348880"/>
            <a:ext cx="4104456" cy="2862322"/>
          </a:xfrm>
          <a:prstGeom prst="rect">
            <a:avLst/>
          </a:prstGeom>
          <a:noFill/>
        </p:spPr>
        <p:txBody>
          <a:bodyPr wrap="square" rtlCol="0">
            <a:spAutoFit/>
          </a:bodyPr>
          <a:lstStyle/>
          <a:p>
            <a:r>
              <a:rPr lang="zh-TW" altLang="en-US" sz="2000" dirty="0" smtClean="0">
                <a:latin typeface="標楷體" pitchFamily="65" charset="-120"/>
                <a:ea typeface="標楷體" pitchFamily="65" charset="-120"/>
              </a:rPr>
              <a:t>原因：</a:t>
            </a:r>
            <a:endParaRPr lang="en-US" altLang="zh-TW" sz="2000" dirty="0" smtClean="0">
              <a:latin typeface="標楷體" pitchFamily="65" charset="-120"/>
              <a:ea typeface="標楷體" pitchFamily="65" charset="-120"/>
            </a:endParaRPr>
          </a:p>
          <a:p>
            <a:r>
              <a:rPr lang="en-US" altLang="zh-TW" sz="2000" dirty="0" smtClean="0">
                <a:latin typeface="標楷體" pitchFamily="65" charset="-120"/>
                <a:ea typeface="標楷體" pitchFamily="65" charset="-120"/>
              </a:rPr>
              <a:t>1. </a:t>
            </a:r>
            <a:r>
              <a:rPr lang="zh-TW" altLang="en-US" sz="2000" dirty="0" smtClean="0">
                <a:latin typeface="標楷體" pitchFamily="65" charset="-120"/>
                <a:ea typeface="標楷體" pitchFamily="65" charset="-120"/>
              </a:rPr>
              <a:t>從第一行依序念到第七行</a:t>
            </a:r>
            <a:endParaRPr lang="en-US" altLang="zh-TW" sz="2000" dirty="0" smtClean="0">
              <a:latin typeface="標楷體" pitchFamily="65" charset="-120"/>
              <a:ea typeface="標楷體" pitchFamily="65" charset="-120"/>
            </a:endParaRPr>
          </a:p>
          <a:p>
            <a:r>
              <a:rPr lang="zh-TW" altLang="en-US" sz="2000" dirty="0" smtClean="0">
                <a:latin typeface="標楷體" pitchFamily="65" charset="-120"/>
                <a:ea typeface="標楷體" pitchFamily="65" charset="-120"/>
              </a:rPr>
              <a:t>每行從</a:t>
            </a:r>
            <a:r>
              <a:rPr lang="zh-TW" altLang="en-US" sz="2000" dirty="0">
                <a:latin typeface="標楷體" pitchFamily="65" charset="-120"/>
                <a:ea typeface="標楷體" pitchFamily="65" charset="-120"/>
              </a:rPr>
              <a:t>只有一個字</a:t>
            </a:r>
            <a:r>
              <a:rPr lang="zh-TW" altLang="en-US" sz="2000" dirty="0" smtClean="0">
                <a:latin typeface="標楷體" pitchFamily="65" charset="-120"/>
                <a:ea typeface="標楷體" pitchFamily="65" charset="-120"/>
              </a:rPr>
              <a:t>到一般的七</a:t>
            </a:r>
            <a:r>
              <a:rPr lang="zh-TW" altLang="en-US" sz="2000" dirty="0">
                <a:latin typeface="標楷體" pitchFamily="65" charset="-120"/>
                <a:ea typeface="標楷體" pitchFamily="65" charset="-120"/>
              </a:rPr>
              <a:t>個</a:t>
            </a:r>
            <a:r>
              <a:rPr lang="zh-TW" altLang="en-US" sz="2000" dirty="0" smtClean="0">
                <a:latin typeface="標楷體" pitchFamily="65" charset="-120"/>
                <a:ea typeface="標楷體" pitchFamily="65" charset="-120"/>
              </a:rPr>
              <a:t>字</a:t>
            </a:r>
            <a:endParaRPr lang="en-US" altLang="zh-TW" sz="2000" dirty="0" smtClean="0">
              <a:latin typeface="標楷體" pitchFamily="65" charset="-120"/>
              <a:ea typeface="標楷體" pitchFamily="65" charset="-120"/>
            </a:endParaRPr>
          </a:p>
          <a:p>
            <a:r>
              <a:rPr lang="zh-TW" altLang="en-US" sz="2000" dirty="0">
                <a:latin typeface="標楷體" pitchFamily="65" charset="-120"/>
                <a:ea typeface="標楷體" pitchFamily="65" charset="-120"/>
              </a:rPr>
              <a:t>卻構成了一篇有意義的詩</a:t>
            </a:r>
            <a:endParaRPr lang="en-US" altLang="zh-TW" sz="2000" dirty="0" smtClean="0">
              <a:latin typeface="標楷體" pitchFamily="65" charset="-120"/>
              <a:ea typeface="標楷體" pitchFamily="65" charset="-120"/>
            </a:endParaRPr>
          </a:p>
          <a:p>
            <a:r>
              <a:rPr lang="zh-TW" altLang="en-US" sz="2000" dirty="0" smtClean="0">
                <a:latin typeface="標楷體" pitchFamily="65" charset="-120"/>
                <a:ea typeface="標楷體" pitchFamily="65" charset="-120"/>
              </a:rPr>
              <a:t>所以讓我覺得很棒</a:t>
            </a:r>
            <a:endParaRPr lang="en-US" altLang="zh-TW" sz="2000" dirty="0" smtClean="0">
              <a:latin typeface="標楷體" pitchFamily="65" charset="-120"/>
              <a:ea typeface="標楷體" pitchFamily="65" charset="-120"/>
            </a:endParaRPr>
          </a:p>
          <a:p>
            <a:endParaRPr lang="en-US" altLang="zh-TW" sz="2000" dirty="0">
              <a:latin typeface="標楷體" pitchFamily="65" charset="-120"/>
              <a:ea typeface="標楷體" pitchFamily="65" charset="-120"/>
            </a:endParaRPr>
          </a:p>
          <a:p>
            <a:r>
              <a:rPr lang="en-US" altLang="zh-TW" sz="2000" dirty="0" smtClean="0">
                <a:latin typeface="標楷體" pitchFamily="65" charset="-120"/>
                <a:ea typeface="標楷體" pitchFamily="65" charset="-120"/>
              </a:rPr>
              <a:t>2. </a:t>
            </a:r>
            <a:r>
              <a:rPr lang="zh-TW" altLang="en-US" sz="2000" dirty="0" smtClean="0">
                <a:latin typeface="標楷體" pitchFamily="65" charset="-120"/>
                <a:ea typeface="標楷體" pitchFamily="65" charset="-120"/>
              </a:rPr>
              <a:t>上海水來自海上、也可以清心以及迴文詩皆已出現在老師範例，所以選了個新的題材「寶塔詩」</a:t>
            </a:r>
            <a:endParaRPr lang="en-US" altLang="zh-TW" sz="2000" dirty="0" smtClean="0">
              <a:latin typeface="標楷體" pitchFamily="65" charset="-120"/>
              <a:ea typeface="標楷體" pitchFamily="65" charset="-120"/>
            </a:endParaRPr>
          </a:p>
        </p:txBody>
      </p:sp>
    </p:spTree>
    <p:extLst>
      <p:ext uri="{BB962C8B-B14F-4D97-AF65-F5344CB8AC3E}">
        <p14:creationId xmlns:p14="http://schemas.microsoft.com/office/powerpoint/2010/main" val="346354671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339752" y="1916832"/>
            <a:ext cx="4572000" cy="2862322"/>
          </a:xfrm>
          <a:prstGeom prst="rect">
            <a:avLst/>
          </a:prstGeom>
        </p:spPr>
        <p:txBody>
          <a:bodyPr>
            <a:spAutoFit/>
          </a:bodyPr>
          <a:lstStyle/>
          <a:p>
            <a:pPr algn="ctr"/>
            <a:r>
              <a:rPr lang="zh-TW" altLang="en-US" dirty="0" smtClean="0">
                <a:latin typeface="標楷體" pitchFamily="65" charset="-120"/>
                <a:ea typeface="標楷體" pitchFamily="65" charset="-120"/>
              </a:rPr>
              <a:t>山</a:t>
            </a:r>
            <a:r>
              <a:rPr lang="zh-TW" altLang="en-US" dirty="0">
                <a:latin typeface="標楷體" pitchFamily="65" charset="-120"/>
                <a:ea typeface="標楷體" pitchFamily="65" charset="-120"/>
              </a:rPr>
              <a:t>山</a:t>
            </a:r>
          </a:p>
          <a:p>
            <a:pPr algn="ctr"/>
            <a:r>
              <a:rPr lang="zh-TW" altLang="en-US" dirty="0">
                <a:latin typeface="標楷體" pitchFamily="65" charset="-120"/>
                <a:ea typeface="標楷體" pitchFamily="65" charset="-120"/>
              </a:rPr>
              <a:t>遠隔</a:t>
            </a:r>
          </a:p>
          <a:p>
            <a:pPr algn="ctr"/>
            <a:r>
              <a:rPr lang="zh-TW" altLang="en-US" dirty="0">
                <a:latin typeface="標楷體" pitchFamily="65" charset="-120"/>
                <a:ea typeface="標楷體" pitchFamily="65" charset="-120"/>
              </a:rPr>
              <a:t>山光半山</a:t>
            </a:r>
          </a:p>
          <a:p>
            <a:pPr algn="ctr"/>
            <a:r>
              <a:rPr lang="zh-TW" altLang="en-US" dirty="0">
                <a:latin typeface="標楷體" pitchFamily="65" charset="-120"/>
                <a:ea typeface="標楷體" pitchFamily="65" charset="-120"/>
              </a:rPr>
              <a:t>映百心塘</a:t>
            </a:r>
          </a:p>
          <a:p>
            <a:pPr algn="ctr"/>
            <a:r>
              <a:rPr lang="zh-TW" altLang="en-US" dirty="0">
                <a:latin typeface="標楷體" pitchFamily="65" charset="-120"/>
                <a:ea typeface="標楷體" pitchFamily="65" charset="-120"/>
              </a:rPr>
              <a:t>山峰千樂歸山</a:t>
            </a:r>
          </a:p>
          <a:p>
            <a:pPr algn="ctr"/>
            <a:r>
              <a:rPr lang="zh-TW" altLang="en-US" dirty="0">
                <a:latin typeface="標楷體" pitchFamily="65" charset="-120"/>
                <a:ea typeface="標楷體" pitchFamily="65" charset="-120"/>
              </a:rPr>
              <a:t>里四三忘已世</a:t>
            </a:r>
          </a:p>
          <a:p>
            <a:pPr algn="ctr"/>
            <a:r>
              <a:rPr lang="zh-TW" altLang="en-US" dirty="0">
                <a:latin typeface="標楷體" pitchFamily="65" charset="-120"/>
                <a:ea typeface="標楷體" pitchFamily="65" charset="-120"/>
              </a:rPr>
              <a:t>山近蘇城樓閣擁山</a:t>
            </a:r>
          </a:p>
          <a:p>
            <a:pPr algn="ctr"/>
            <a:r>
              <a:rPr lang="zh-TW" altLang="en-US" dirty="0">
                <a:latin typeface="標楷體" pitchFamily="65" charset="-120"/>
                <a:ea typeface="標楷體" pitchFamily="65" charset="-120"/>
              </a:rPr>
              <a:t>堂廟舊題村苑閬疑</a:t>
            </a:r>
          </a:p>
          <a:p>
            <a:pPr algn="ctr"/>
            <a:r>
              <a:rPr lang="zh-TW" altLang="en-US" dirty="0">
                <a:latin typeface="標楷體" pitchFamily="65" charset="-120"/>
                <a:ea typeface="標楷體" pitchFamily="65" charset="-120"/>
              </a:rPr>
              <a:t>竹禪榻留莊作畫實</a:t>
            </a:r>
          </a:p>
          <a:p>
            <a:pPr algn="ctr"/>
            <a:r>
              <a:rPr lang="zh-TW" altLang="en-US" dirty="0">
                <a:latin typeface="標楷體" pitchFamily="65" charset="-120"/>
                <a:ea typeface="標楷體" pitchFamily="65" charset="-120"/>
              </a:rPr>
              <a:t>絲新醉侑歌漁浪滄</a:t>
            </a:r>
          </a:p>
        </p:txBody>
      </p:sp>
      <p:sp>
        <p:nvSpPr>
          <p:cNvPr id="5" name="矩形 4"/>
          <p:cNvSpPr/>
          <p:nvPr/>
        </p:nvSpPr>
        <p:spPr>
          <a:xfrm>
            <a:off x="2987824" y="1115452"/>
            <a:ext cx="3185487" cy="369332"/>
          </a:xfrm>
          <a:prstGeom prst="rect">
            <a:avLst/>
          </a:prstGeom>
        </p:spPr>
        <p:txBody>
          <a:bodyPr wrap="none">
            <a:spAutoFit/>
          </a:bodyPr>
          <a:lstStyle/>
          <a:p>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八山疊翠詩遊蘇州半山寺</a:t>
            </a:r>
            <a:r>
              <a:rPr lang="en-US" altLang="zh-TW" dirty="0">
                <a:latin typeface="標楷體" pitchFamily="65" charset="-120"/>
                <a:ea typeface="標楷體" pitchFamily="65" charset="-120"/>
              </a:rPr>
              <a:t>》</a:t>
            </a:r>
            <a:endParaRPr lang="zh-TW" altLang="en-US" dirty="0">
              <a:latin typeface="標楷體" pitchFamily="65" charset="-120"/>
              <a:ea typeface="標楷體" pitchFamily="65" charset="-120"/>
            </a:endParaRPr>
          </a:p>
        </p:txBody>
      </p:sp>
      <p:sp>
        <p:nvSpPr>
          <p:cNvPr id="8" name="矩形 7"/>
          <p:cNvSpPr/>
          <p:nvPr/>
        </p:nvSpPr>
        <p:spPr>
          <a:xfrm>
            <a:off x="1403648" y="5157192"/>
            <a:ext cx="2448272" cy="10801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標楷體" pitchFamily="65" charset="-120"/>
              <a:ea typeface="標楷體" pitchFamily="65" charset="-120"/>
            </a:endParaRPr>
          </a:p>
        </p:txBody>
      </p:sp>
      <p:sp>
        <p:nvSpPr>
          <p:cNvPr id="9" name="矩形 8"/>
          <p:cNvSpPr/>
          <p:nvPr/>
        </p:nvSpPr>
        <p:spPr>
          <a:xfrm>
            <a:off x="5652120" y="6237312"/>
            <a:ext cx="3168352" cy="369332"/>
          </a:xfrm>
          <a:prstGeom prst="rect">
            <a:avLst/>
          </a:prstGeom>
        </p:spPr>
        <p:txBody>
          <a:bodyPr wrap="square">
            <a:spAutoFit/>
          </a:bodyPr>
          <a:lstStyle/>
          <a:p>
            <a:r>
              <a:rPr lang="en-US" altLang="zh-TW" dirty="0" smtClean="0">
                <a:latin typeface="標楷體" pitchFamily="65" charset="-120"/>
                <a:ea typeface="標楷體" pitchFamily="65" charset="-120"/>
              </a:rPr>
              <a:t>R99944014  </a:t>
            </a:r>
            <a:r>
              <a:rPr lang="zh-TW" altLang="en-US" dirty="0" smtClean="0">
                <a:latin typeface="標楷體" pitchFamily="65" charset="-120"/>
                <a:ea typeface="標楷體" pitchFamily="65" charset="-120"/>
              </a:rPr>
              <a:t>網</a:t>
            </a:r>
            <a:r>
              <a:rPr lang="zh-TW" altLang="en-US" dirty="0">
                <a:latin typeface="標楷體" pitchFamily="65" charset="-120"/>
                <a:ea typeface="標楷體" pitchFamily="65" charset="-120"/>
              </a:rPr>
              <a:t>媒</a:t>
            </a:r>
            <a:r>
              <a:rPr lang="zh-TW" altLang="en-US" dirty="0" smtClean="0">
                <a:latin typeface="標楷體" pitchFamily="65" charset="-120"/>
                <a:ea typeface="標楷體" pitchFamily="65" charset="-120"/>
              </a:rPr>
              <a:t>一  姚甯之     </a:t>
            </a:r>
            <a:endParaRPr lang="zh-TW" altLang="en-US" dirty="0">
              <a:latin typeface="標楷體" pitchFamily="65" charset="-120"/>
              <a:ea typeface="標楷體" pitchFamily="65" charset="-120"/>
            </a:endParaRPr>
          </a:p>
        </p:txBody>
      </p:sp>
      <p:sp>
        <p:nvSpPr>
          <p:cNvPr id="10" name="矩形 9"/>
          <p:cNvSpPr/>
          <p:nvPr/>
        </p:nvSpPr>
        <p:spPr>
          <a:xfrm>
            <a:off x="323528" y="4941168"/>
            <a:ext cx="8640960" cy="1477328"/>
          </a:xfrm>
          <a:prstGeom prst="rect">
            <a:avLst/>
          </a:prstGeom>
        </p:spPr>
        <p:txBody>
          <a:bodyPr wrap="square">
            <a:spAutoFit/>
          </a:bodyPr>
          <a:lstStyle/>
          <a:p>
            <a:r>
              <a:rPr lang="zh-TW" altLang="en-US" dirty="0">
                <a:latin typeface="標楷體" pitchFamily="65" charset="-120"/>
                <a:ea typeface="標楷體" pitchFamily="65" charset="-120"/>
              </a:rPr>
              <a:t>新奇別緻</a:t>
            </a:r>
            <a:r>
              <a:rPr lang="zh-TW" altLang="en-US" dirty="0" smtClean="0">
                <a:latin typeface="標楷體" pitchFamily="65" charset="-120"/>
                <a:ea typeface="標楷體" pitchFamily="65" charset="-120"/>
              </a:rPr>
              <a:t>，意趣橫生，既有景可觀，亦有詩可賞玩。以山為形，以翠而欲滴，山光相錯於其間，翠溢而生，翠生而心大樂。山之觀而悅目，山之賞而樂心，以悅山為名，以放心暢意而為體，觀山而忘山，忘形於山中而又見山。觀詩罷，一碧蕩漾，仿若自山中返，心舒體暢，自得之。</a:t>
            </a:r>
            <a:endParaRPr lang="en-US" altLang="zh-TW" dirty="0" smtClean="0">
              <a:latin typeface="標楷體" pitchFamily="65" charset="-120"/>
              <a:ea typeface="標楷體" pitchFamily="65" charset="-120"/>
            </a:endParaRPr>
          </a:p>
          <a:p>
            <a:endParaRPr lang="zh-TW" altLang="en-US" dirty="0">
              <a:latin typeface="標楷體" pitchFamily="65" charset="-120"/>
              <a:ea typeface="標楷體" pitchFamily="65" charset="-120"/>
            </a:endParaRPr>
          </a:p>
        </p:txBody>
      </p:sp>
    </p:spTree>
    <p:extLst>
      <p:ext uri="{BB962C8B-B14F-4D97-AF65-F5344CB8AC3E}">
        <p14:creationId xmlns:p14="http://schemas.microsoft.com/office/powerpoint/2010/main" val="147531915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6632"/>
            <a:ext cx="7772400" cy="1470025"/>
          </a:xfrm>
        </p:spPr>
        <p:txBody>
          <a:bodyPr rtlCol="0">
            <a:scene3d>
              <a:camera prst="orthographicFront"/>
              <a:lightRig rig="threePt" dir="t"/>
            </a:scene3d>
          </a:bodyPr>
          <a:lstStyle/>
          <a:p>
            <a:pPr fontAlgn="auto">
              <a:spcAft>
                <a:spcPts val="0"/>
              </a:spcAft>
              <a:defRPr/>
            </a:pPr>
            <a:r>
              <a:rPr lang="zh-TW" altLang="en-US" dirty="0" smtClean="0">
                <a:solidFill>
                  <a:srgbClr val="C00000"/>
                </a:solidFill>
                <a:latin typeface="新細明體" pitchFamily="18" charset="-120"/>
                <a:ea typeface="新細明體" pitchFamily="18" charset="-120"/>
              </a:rPr>
              <a:t>人生</a:t>
            </a:r>
            <a:endParaRPr lang="zh-HK" altLang="en-US" dirty="0">
              <a:solidFill>
                <a:srgbClr val="C00000"/>
              </a:solidFill>
              <a:latin typeface="新細明體" pitchFamily="18" charset="-120"/>
              <a:ea typeface="新細明體" pitchFamily="18" charset="-120"/>
            </a:endParaRPr>
          </a:p>
        </p:txBody>
      </p:sp>
      <p:sp>
        <p:nvSpPr>
          <p:cNvPr id="3" name="Subtitle 2"/>
          <p:cNvSpPr>
            <a:spLocks noGrp="1"/>
          </p:cNvSpPr>
          <p:nvPr>
            <p:ph type="subTitle" idx="1"/>
          </p:nvPr>
        </p:nvSpPr>
        <p:spPr>
          <a:xfrm>
            <a:off x="468313" y="3716338"/>
            <a:ext cx="8351837" cy="2881312"/>
          </a:xfrm>
        </p:spPr>
        <p:txBody>
          <a:bodyPr>
            <a:normAutofit lnSpcReduction="10000"/>
          </a:bodyPr>
          <a:lstStyle/>
          <a:p>
            <a:pPr algn="l">
              <a:buFont typeface="Wingdings" charset="0"/>
              <a:buChar char="l"/>
            </a:pPr>
            <a:r>
              <a:rPr lang="zh-TW" altLang="en-US" sz="2800">
                <a:solidFill>
                  <a:srgbClr val="A9432B"/>
                </a:solidFill>
                <a:latin typeface="新細明體" charset="0"/>
                <a:ea typeface="新細明體" charset="0"/>
                <a:cs typeface="新細明體" charset="0"/>
              </a:rPr>
              <a:t>許多種容器排成的序列，卻意外的可以表示人生</a:t>
            </a:r>
            <a:endParaRPr lang="en-US" altLang="zh-TW" sz="2800">
              <a:solidFill>
                <a:srgbClr val="A9432B"/>
              </a:solidFill>
              <a:latin typeface="新細明體" charset="0"/>
              <a:ea typeface="新細明體" charset="0"/>
              <a:cs typeface="新細明體" charset="0"/>
            </a:endParaRPr>
          </a:p>
          <a:p>
            <a:pPr lvl="1" algn="l">
              <a:buFont typeface="Arial" charset="0"/>
              <a:buChar char="•"/>
            </a:pPr>
            <a:r>
              <a:rPr lang="en-US" altLang="zh-TW" sz="2400">
                <a:solidFill>
                  <a:srgbClr val="665A00"/>
                </a:solidFill>
                <a:latin typeface="新細明體" charset="0"/>
                <a:ea typeface="新細明體" charset="0"/>
                <a:cs typeface="新細明體" charset="0"/>
              </a:rPr>
              <a:t>3</a:t>
            </a:r>
            <a:r>
              <a:rPr lang="zh-TW" altLang="en-US" sz="2400">
                <a:solidFill>
                  <a:srgbClr val="665A00"/>
                </a:solidFill>
                <a:latin typeface="新細明體" charset="0"/>
                <a:ea typeface="新細明體" charset="0"/>
                <a:cs typeface="新細明體" charset="0"/>
              </a:rPr>
              <a:t>歲前用奶瓶</a:t>
            </a:r>
            <a:endParaRPr lang="en-US" altLang="zh-TW" sz="2400">
              <a:solidFill>
                <a:srgbClr val="665A00"/>
              </a:solidFill>
              <a:latin typeface="新細明體" charset="0"/>
              <a:ea typeface="新細明體" charset="0"/>
              <a:cs typeface="新細明體" charset="0"/>
            </a:endParaRPr>
          </a:p>
          <a:p>
            <a:pPr lvl="1" algn="l">
              <a:buFont typeface="Arial" charset="0"/>
              <a:buChar char="•"/>
            </a:pPr>
            <a:r>
              <a:rPr lang="en-US" altLang="zh-TW" sz="2400">
                <a:solidFill>
                  <a:srgbClr val="665A00"/>
                </a:solidFill>
                <a:latin typeface="新細明體" charset="0"/>
                <a:ea typeface="新細明體" charset="0"/>
                <a:cs typeface="新細明體" charset="0"/>
              </a:rPr>
              <a:t>4~22</a:t>
            </a:r>
            <a:r>
              <a:rPr lang="zh-TW" altLang="en-US" sz="2400">
                <a:solidFill>
                  <a:srgbClr val="665A00"/>
                </a:solidFill>
                <a:latin typeface="新細明體" charset="0"/>
                <a:ea typeface="新細明體" charset="0"/>
                <a:cs typeface="新細明體" charset="0"/>
              </a:rPr>
              <a:t>歲用飲料杯</a:t>
            </a:r>
            <a:endParaRPr lang="en-US" altLang="zh-TW" sz="2400">
              <a:solidFill>
                <a:srgbClr val="665A00"/>
              </a:solidFill>
              <a:latin typeface="新細明體" charset="0"/>
              <a:ea typeface="新細明體" charset="0"/>
              <a:cs typeface="新細明體" charset="0"/>
            </a:endParaRPr>
          </a:p>
          <a:p>
            <a:pPr lvl="1" algn="l">
              <a:buFont typeface="Arial" charset="0"/>
              <a:buChar char="•"/>
            </a:pPr>
            <a:r>
              <a:rPr lang="en-US" altLang="zh-TW" sz="2400">
                <a:solidFill>
                  <a:srgbClr val="665A00"/>
                </a:solidFill>
                <a:latin typeface="新細明體" charset="0"/>
                <a:ea typeface="新細明體" charset="0"/>
                <a:cs typeface="新細明體" charset="0"/>
              </a:rPr>
              <a:t>23~50</a:t>
            </a:r>
            <a:r>
              <a:rPr lang="zh-TW" altLang="en-US" sz="2400">
                <a:solidFill>
                  <a:srgbClr val="665A00"/>
                </a:solidFill>
                <a:latin typeface="新細明體" charset="0"/>
                <a:ea typeface="新細明體" charset="0"/>
                <a:cs typeface="新細明體" charset="0"/>
              </a:rPr>
              <a:t>歲用高腳杯</a:t>
            </a:r>
            <a:endParaRPr lang="en-US" altLang="zh-TW" sz="2400">
              <a:solidFill>
                <a:srgbClr val="665A00"/>
              </a:solidFill>
              <a:latin typeface="新細明體" charset="0"/>
              <a:ea typeface="新細明體" charset="0"/>
              <a:cs typeface="新細明體" charset="0"/>
            </a:endParaRPr>
          </a:p>
          <a:p>
            <a:pPr lvl="1" algn="l">
              <a:buFont typeface="Arial" charset="0"/>
              <a:buChar char="•"/>
            </a:pPr>
            <a:r>
              <a:rPr lang="en-US" altLang="zh-TW" sz="2400">
                <a:solidFill>
                  <a:srgbClr val="665A00"/>
                </a:solidFill>
                <a:latin typeface="新細明體" charset="0"/>
                <a:ea typeface="新細明體" charset="0"/>
                <a:cs typeface="新細明體" charset="0"/>
              </a:rPr>
              <a:t>51~70</a:t>
            </a:r>
            <a:r>
              <a:rPr lang="zh-TW" altLang="en-US" sz="2400">
                <a:solidFill>
                  <a:srgbClr val="665A00"/>
                </a:solidFill>
                <a:latin typeface="新細明體" charset="0"/>
                <a:ea typeface="新細明體" charset="0"/>
                <a:cs typeface="新細明體" charset="0"/>
              </a:rPr>
              <a:t>歲用茶杯</a:t>
            </a:r>
            <a:endParaRPr lang="en-US" altLang="zh-TW" sz="2400">
              <a:solidFill>
                <a:srgbClr val="665A00"/>
              </a:solidFill>
              <a:latin typeface="新細明體" charset="0"/>
              <a:ea typeface="新細明體" charset="0"/>
              <a:cs typeface="新細明體" charset="0"/>
            </a:endParaRPr>
          </a:p>
          <a:p>
            <a:pPr lvl="1" algn="l">
              <a:buFont typeface="Arial" charset="0"/>
              <a:buChar char="•"/>
            </a:pPr>
            <a:r>
              <a:rPr lang="zh-TW" altLang="en-US" sz="2400">
                <a:solidFill>
                  <a:srgbClr val="665A00"/>
                </a:solidFill>
                <a:latin typeface="新細明體" charset="0"/>
                <a:ea typeface="新細明體" charset="0"/>
                <a:cs typeface="新細明體" charset="0"/>
              </a:rPr>
              <a:t>最後用點滴瓶</a:t>
            </a:r>
            <a:endParaRPr lang="en-US" altLang="zh-TW" sz="2400">
              <a:solidFill>
                <a:srgbClr val="665A00"/>
              </a:solidFill>
              <a:latin typeface="新細明體" charset="0"/>
              <a:ea typeface="新細明體" charset="0"/>
              <a:cs typeface="新細明體" charset="0"/>
            </a:endParaRPr>
          </a:p>
        </p:txBody>
      </p:sp>
      <p:sp>
        <p:nvSpPr>
          <p:cNvPr id="3076" name="文字方塊 5"/>
          <p:cNvSpPr txBox="1">
            <a:spLocks noChangeArrowheads="1"/>
          </p:cNvSpPr>
          <p:nvPr/>
        </p:nvSpPr>
        <p:spPr bwMode="auto">
          <a:xfrm>
            <a:off x="4787900" y="5818188"/>
            <a:ext cx="3562350"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Book Antiqua" charset="0"/>
                <a:ea typeface="ＭＳ Ｐゴシック" charset="0"/>
              </a:defRPr>
            </a:lvl1pPr>
            <a:lvl2pPr marL="742950" indent="-285750">
              <a:defRPr>
                <a:solidFill>
                  <a:schemeClr val="tx1"/>
                </a:solidFill>
                <a:latin typeface="Book Antiqua" charset="0"/>
                <a:ea typeface="ＭＳ Ｐゴシック" charset="0"/>
              </a:defRPr>
            </a:lvl2pPr>
            <a:lvl3pPr marL="1143000" indent="-228600">
              <a:defRPr>
                <a:solidFill>
                  <a:schemeClr val="tx1"/>
                </a:solidFill>
                <a:latin typeface="Book Antiqua" charset="0"/>
                <a:ea typeface="ＭＳ Ｐゴシック" charset="0"/>
              </a:defRPr>
            </a:lvl3pPr>
            <a:lvl4pPr marL="1600200" indent="-228600">
              <a:defRPr>
                <a:solidFill>
                  <a:schemeClr val="tx1"/>
                </a:solidFill>
                <a:latin typeface="Book Antiqua" charset="0"/>
                <a:ea typeface="ＭＳ Ｐゴシック" charset="0"/>
              </a:defRPr>
            </a:lvl4pPr>
            <a:lvl5pPr marL="2057400" indent="-228600">
              <a:defRPr>
                <a:solidFill>
                  <a:schemeClr val="tx1"/>
                </a:solidFill>
                <a:latin typeface="Book Antiqua" charset="0"/>
                <a:ea typeface="ＭＳ Ｐゴシック" charset="0"/>
              </a:defRPr>
            </a:lvl5pPr>
            <a:lvl6pPr marL="2514600" indent="-228600" fontAlgn="base">
              <a:spcBef>
                <a:spcPct val="0"/>
              </a:spcBef>
              <a:spcAft>
                <a:spcPct val="0"/>
              </a:spcAft>
              <a:defRPr>
                <a:solidFill>
                  <a:schemeClr val="tx1"/>
                </a:solidFill>
                <a:latin typeface="Book Antiqua" charset="0"/>
                <a:ea typeface="ＭＳ Ｐゴシック" charset="0"/>
              </a:defRPr>
            </a:lvl6pPr>
            <a:lvl7pPr marL="2971800" indent="-228600" fontAlgn="base">
              <a:spcBef>
                <a:spcPct val="0"/>
              </a:spcBef>
              <a:spcAft>
                <a:spcPct val="0"/>
              </a:spcAft>
              <a:defRPr>
                <a:solidFill>
                  <a:schemeClr val="tx1"/>
                </a:solidFill>
                <a:latin typeface="Book Antiqua" charset="0"/>
                <a:ea typeface="ＭＳ Ｐゴシック" charset="0"/>
              </a:defRPr>
            </a:lvl7pPr>
            <a:lvl8pPr marL="3429000" indent="-228600" fontAlgn="base">
              <a:spcBef>
                <a:spcPct val="0"/>
              </a:spcBef>
              <a:spcAft>
                <a:spcPct val="0"/>
              </a:spcAft>
              <a:defRPr>
                <a:solidFill>
                  <a:schemeClr val="tx1"/>
                </a:solidFill>
                <a:latin typeface="Book Antiqua" charset="0"/>
                <a:ea typeface="ＭＳ Ｐゴシック" charset="0"/>
              </a:defRPr>
            </a:lvl8pPr>
            <a:lvl9pPr marL="3886200" indent="-228600" fontAlgn="base">
              <a:spcBef>
                <a:spcPct val="0"/>
              </a:spcBef>
              <a:spcAft>
                <a:spcPct val="0"/>
              </a:spcAft>
              <a:defRPr>
                <a:solidFill>
                  <a:schemeClr val="tx1"/>
                </a:solidFill>
                <a:latin typeface="Book Antiqua" charset="0"/>
                <a:ea typeface="ＭＳ Ｐゴシック" charset="0"/>
              </a:defRPr>
            </a:lvl9pPr>
          </a:lstStyle>
          <a:p>
            <a:pPr algn="r"/>
            <a:r>
              <a:rPr kumimoji="0" lang="zh-TW" altLang="en-US" sz="2000">
                <a:solidFill>
                  <a:srgbClr val="631146"/>
                </a:solidFill>
                <a:ea typeface="新細明體" charset="0"/>
              </a:rPr>
              <a:t>來源</a:t>
            </a:r>
            <a:r>
              <a:rPr kumimoji="0" lang="en-US" altLang="zh-TW" sz="2000">
                <a:solidFill>
                  <a:srgbClr val="631146"/>
                </a:solidFill>
                <a:ea typeface="新細明體" charset="0"/>
              </a:rPr>
              <a:t>: </a:t>
            </a:r>
            <a:r>
              <a:rPr kumimoji="0" lang="zh-TW" altLang="en-US" sz="2000">
                <a:solidFill>
                  <a:srgbClr val="631146"/>
                </a:solidFill>
                <a:ea typeface="新細明體" charset="0"/>
              </a:rPr>
              <a:t>網路</a:t>
            </a:r>
            <a:endParaRPr kumimoji="0" lang="en-US" altLang="zh-TW" sz="2000">
              <a:solidFill>
                <a:srgbClr val="631146"/>
              </a:solidFill>
              <a:ea typeface="新細明體" charset="0"/>
            </a:endParaRPr>
          </a:p>
          <a:p>
            <a:r>
              <a:rPr kumimoji="0" lang="zh-TW" altLang="en-US" sz="2000">
                <a:solidFill>
                  <a:srgbClr val="631146"/>
                </a:solidFill>
                <a:ea typeface="新細明體" charset="0"/>
              </a:rPr>
              <a:t>資工所碩一 </a:t>
            </a:r>
            <a:r>
              <a:rPr kumimoji="0" lang="en-US" altLang="zh-TW" sz="2000">
                <a:solidFill>
                  <a:srgbClr val="631146"/>
                </a:solidFill>
                <a:ea typeface="新細明體" charset="0"/>
              </a:rPr>
              <a:t>R99922051 </a:t>
            </a:r>
            <a:r>
              <a:rPr kumimoji="0" lang="zh-TW" altLang="en-US" sz="2000">
                <a:solidFill>
                  <a:srgbClr val="631146"/>
                </a:solidFill>
                <a:ea typeface="新細明體" charset="0"/>
              </a:rPr>
              <a:t>薛琇文</a:t>
            </a:r>
          </a:p>
        </p:txBody>
      </p:sp>
      <p:pic>
        <p:nvPicPr>
          <p:cNvPr id="3077" name="圖片 7" descr="lif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71775" y="1547813"/>
            <a:ext cx="3744913" cy="209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141867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6632"/>
            <a:ext cx="7772400" cy="1470025"/>
          </a:xfrm>
        </p:spPr>
        <p:txBody>
          <a:bodyPr rtlCol="0">
            <a:scene3d>
              <a:camera prst="orthographicFront"/>
              <a:lightRig rig="threePt" dir="t"/>
            </a:scene3d>
          </a:bodyPr>
          <a:lstStyle/>
          <a:p>
            <a:pPr fontAlgn="auto">
              <a:spcAft>
                <a:spcPts val="0"/>
              </a:spcAft>
              <a:defRPr/>
            </a:pPr>
            <a:r>
              <a:rPr lang="zh-TW" altLang="en-US" dirty="0" smtClean="0">
                <a:solidFill>
                  <a:srgbClr val="C00000"/>
                </a:solidFill>
                <a:latin typeface="新細明體" pitchFamily="18" charset="-120"/>
                <a:ea typeface="新細明體" pitchFamily="18" charset="-120"/>
              </a:rPr>
              <a:t>有趣的</a:t>
            </a:r>
            <a:r>
              <a:rPr lang="en-US" altLang="zh-TW" dirty="0" smtClean="0">
                <a:solidFill>
                  <a:srgbClr val="C00000"/>
                </a:solidFill>
                <a:latin typeface="新細明體" pitchFamily="18" charset="-120"/>
                <a:ea typeface="新細明體" pitchFamily="18" charset="-120"/>
              </a:rPr>
              <a:t>code</a:t>
            </a:r>
            <a:endParaRPr lang="zh-HK" altLang="en-US" dirty="0">
              <a:solidFill>
                <a:srgbClr val="C00000"/>
              </a:solidFill>
              <a:latin typeface="新細明體" pitchFamily="18" charset="-120"/>
              <a:ea typeface="新細明體" pitchFamily="18" charset="-120"/>
            </a:endParaRPr>
          </a:p>
        </p:txBody>
      </p:sp>
      <p:sp>
        <p:nvSpPr>
          <p:cNvPr id="3" name="Subtitle 2"/>
          <p:cNvSpPr>
            <a:spLocks noGrp="1"/>
          </p:cNvSpPr>
          <p:nvPr>
            <p:ph type="subTitle" idx="1"/>
          </p:nvPr>
        </p:nvSpPr>
        <p:spPr>
          <a:xfrm>
            <a:off x="468313" y="3068638"/>
            <a:ext cx="8351837" cy="2881312"/>
          </a:xfrm>
        </p:spPr>
        <p:txBody>
          <a:bodyPr rtlCol="0">
            <a:normAutofit/>
          </a:bodyPr>
          <a:lstStyle/>
          <a:p>
            <a:pPr algn="l" fontAlgn="auto">
              <a:spcAft>
                <a:spcPts val="0"/>
              </a:spcAft>
              <a:buFont typeface="Wingdings" pitchFamily="2" charset="2"/>
              <a:buChar char="l"/>
              <a:defRPr/>
            </a:pPr>
            <a:r>
              <a:rPr lang="en-US" altLang="zh-TW" sz="2800" dirty="0" smtClean="0">
                <a:latin typeface="+mn-ea"/>
                <a:ea typeface="+mn-ea"/>
              </a:rPr>
              <a:t>Code</a:t>
            </a:r>
            <a:r>
              <a:rPr lang="zh-TW" altLang="en-US" sz="2800" dirty="0" smtClean="0">
                <a:latin typeface="+mn-ea"/>
                <a:ea typeface="+mn-ea"/>
              </a:rPr>
              <a:t>也是一種文字與符號組成的</a:t>
            </a:r>
            <a:r>
              <a:rPr lang="en-US" altLang="zh-TW" sz="2800" dirty="0" smtClean="0">
                <a:latin typeface="+mn-ea"/>
                <a:ea typeface="+mn-ea"/>
              </a:rPr>
              <a:t>sequence</a:t>
            </a:r>
          </a:p>
          <a:p>
            <a:pPr lvl="1" algn="l" fontAlgn="auto">
              <a:spcAft>
                <a:spcPts val="0"/>
              </a:spcAft>
              <a:buFont typeface="Arial" pitchFamily="34" charset="0"/>
              <a:buChar char="•"/>
              <a:defRPr/>
            </a:pPr>
            <a:r>
              <a:rPr lang="zh-TW" altLang="en-US" sz="2400" dirty="0" smtClean="0">
                <a:solidFill>
                  <a:schemeClr val="accent2">
                    <a:lumMod val="50000"/>
                  </a:schemeClr>
                </a:solidFill>
                <a:latin typeface="+mn-ea"/>
                <a:ea typeface="+mn-ea"/>
              </a:rPr>
              <a:t>變數宣告：</a:t>
            </a:r>
            <a:r>
              <a:rPr lang="en-US" altLang="zh-TW" sz="2400" dirty="0" smtClean="0">
                <a:solidFill>
                  <a:schemeClr val="accent2">
                    <a:lumMod val="50000"/>
                  </a:schemeClr>
                </a:solidFill>
                <a:latin typeface="+mn-ea"/>
                <a:ea typeface="+mn-ea"/>
              </a:rPr>
              <a:t>type</a:t>
            </a:r>
            <a:r>
              <a:rPr lang="zh-TW" altLang="en-US" sz="2400" dirty="0" smtClean="0">
                <a:solidFill>
                  <a:schemeClr val="accent2">
                    <a:lumMod val="50000"/>
                  </a:schemeClr>
                </a:solidFill>
                <a:latin typeface="+mn-ea"/>
                <a:ea typeface="+mn-ea"/>
              </a:rPr>
              <a:t>為</a:t>
            </a:r>
            <a:r>
              <a:rPr lang="en-US" altLang="zh-TW" sz="2400" dirty="0" smtClean="0">
                <a:solidFill>
                  <a:schemeClr val="accent2">
                    <a:lumMod val="50000"/>
                  </a:schemeClr>
                </a:solidFill>
                <a:latin typeface="+mn-ea"/>
                <a:ea typeface="+mn-ea"/>
              </a:rPr>
              <a:t>long </a:t>
            </a:r>
            <a:r>
              <a:rPr lang="en-US" altLang="zh-TW" sz="2400" dirty="0" err="1" smtClean="0">
                <a:solidFill>
                  <a:schemeClr val="accent2">
                    <a:lumMod val="50000"/>
                  </a:schemeClr>
                </a:solidFill>
                <a:latin typeface="+mn-ea"/>
                <a:ea typeface="+mn-ea"/>
              </a:rPr>
              <a:t>long</a:t>
            </a:r>
            <a:r>
              <a:rPr lang="zh-TW" altLang="en-US" sz="2400" dirty="0" smtClean="0">
                <a:solidFill>
                  <a:schemeClr val="accent2">
                    <a:lumMod val="50000"/>
                  </a:schemeClr>
                </a:solidFill>
                <a:latin typeface="+mn-ea"/>
                <a:ea typeface="+mn-ea"/>
              </a:rPr>
              <a:t>，變數名稱是</a:t>
            </a:r>
            <a:r>
              <a:rPr lang="en-US" altLang="zh-TW" sz="2400" dirty="0" smtClean="0">
                <a:solidFill>
                  <a:schemeClr val="accent2">
                    <a:lumMod val="50000"/>
                  </a:schemeClr>
                </a:solidFill>
                <a:latin typeface="+mn-ea"/>
                <a:ea typeface="+mn-ea"/>
              </a:rPr>
              <a:t>ago</a:t>
            </a:r>
          </a:p>
          <a:p>
            <a:pPr lvl="1" algn="l" fontAlgn="auto">
              <a:spcAft>
                <a:spcPts val="0"/>
              </a:spcAft>
              <a:buFont typeface="Arial" pitchFamily="34" charset="0"/>
              <a:buChar char="•"/>
              <a:defRPr/>
            </a:pPr>
            <a:r>
              <a:rPr lang="zh-TW" altLang="en-US" sz="2400" dirty="0" smtClean="0">
                <a:solidFill>
                  <a:schemeClr val="accent2">
                    <a:lumMod val="50000"/>
                  </a:schemeClr>
                </a:solidFill>
                <a:latin typeface="+mn-ea"/>
                <a:ea typeface="+mn-ea"/>
              </a:rPr>
              <a:t>後面是搭配宣告的註解</a:t>
            </a:r>
            <a:endParaRPr lang="en-US" altLang="zh-TW" sz="2400" dirty="0" smtClean="0">
              <a:solidFill>
                <a:schemeClr val="accent2">
                  <a:lumMod val="50000"/>
                </a:schemeClr>
              </a:solidFill>
              <a:latin typeface="+mn-ea"/>
              <a:ea typeface="+mn-ea"/>
            </a:endParaRPr>
          </a:p>
          <a:p>
            <a:pPr algn="l" fontAlgn="auto">
              <a:spcAft>
                <a:spcPts val="0"/>
              </a:spcAft>
              <a:buFont typeface="Wingdings" pitchFamily="2" charset="2"/>
              <a:buChar char="l"/>
              <a:defRPr/>
            </a:pPr>
            <a:r>
              <a:rPr lang="zh-TW" altLang="en-US" sz="2800" dirty="0" smtClean="0">
                <a:latin typeface="+mn-ea"/>
                <a:ea typeface="+mn-ea"/>
              </a:rPr>
              <a:t>覺得有趣的原因</a:t>
            </a:r>
            <a:endParaRPr lang="en-US" altLang="zh-TW" sz="2800" dirty="0" smtClean="0">
              <a:latin typeface="+mn-ea"/>
              <a:ea typeface="+mn-ea"/>
            </a:endParaRPr>
          </a:p>
          <a:p>
            <a:pPr lvl="1" algn="l" fontAlgn="auto">
              <a:spcAft>
                <a:spcPts val="0"/>
              </a:spcAft>
              <a:buFont typeface="Arial" pitchFamily="34" charset="0"/>
              <a:buChar char="•"/>
              <a:defRPr/>
            </a:pPr>
            <a:r>
              <a:rPr lang="zh-TW" altLang="en-US" sz="2400" dirty="0" smtClean="0">
                <a:solidFill>
                  <a:schemeClr val="accent2">
                    <a:lumMod val="50000"/>
                  </a:schemeClr>
                </a:solidFill>
                <a:latin typeface="+mn-ea"/>
                <a:ea typeface="+mn-ea"/>
              </a:rPr>
              <a:t>這是我看過最有創意的變數宣告。</a:t>
            </a:r>
            <a:endParaRPr lang="zh-HK" altLang="en-US" sz="2400" dirty="0">
              <a:solidFill>
                <a:schemeClr val="accent2">
                  <a:lumMod val="50000"/>
                </a:schemeClr>
              </a:solidFill>
              <a:latin typeface="+mn-ea"/>
              <a:ea typeface="+mn-ea"/>
            </a:endParaRPr>
          </a:p>
        </p:txBody>
      </p:sp>
      <p:sp>
        <p:nvSpPr>
          <p:cNvPr id="4100" name="文字方塊 5"/>
          <p:cNvSpPr txBox="1">
            <a:spLocks noChangeArrowheads="1"/>
          </p:cNvSpPr>
          <p:nvPr/>
        </p:nvSpPr>
        <p:spPr bwMode="auto">
          <a:xfrm>
            <a:off x="4787900" y="5818188"/>
            <a:ext cx="3562350"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Book Antiqua" charset="0"/>
                <a:ea typeface="ＭＳ Ｐゴシック" charset="0"/>
              </a:defRPr>
            </a:lvl1pPr>
            <a:lvl2pPr marL="742950" indent="-285750">
              <a:defRPr>
                <a:solidFill>
                  <a:schemeClr val="tx1"/>
                </a:solidFill>
                <a:latin typeface="Book Antiqua" charset="0"/>
                <a:ea typeface="ＭＳ Ｐゴシック" charset="0"/>
              </a:defRPr>
            </a:lvl2pPr>
            <a:lvl3pPr marL="1143000" indent="-228600">
              <a:defRPr>
                <a:solidFill>
                  <a:schemeClr val="tx1"/>
                </a:solidFill>
                <a:latin typeface="Book Antiqua" charset="0"/>
                <a:ea typeface="ＭＳ Ｐゴシック" charset="0"/>
              </a:defRPr>
            </a:lvl3pPr>
            <a:lvl4pPr marL="1600200" indent="-228600">
              <a:defRPr>
                <a:solidFill>
                  <a:schemeClr val="tx1"/>
                </a:solidFill>
                <a:latin typeface="Book Antiqua" charset="0"/>
                <a:ea typeface="ＭＳ Ｐゴシック" charset="0"/>
              </a:defRPr>
            </a:lvl4pPr>
            <a:lvl5pPr marL="2057400" indent="-228600">
              <a:defRPr>
                <a:solidFill>
                  <a:schemeClr val="tx1"/>
                </a:solidFill>
                <a:latin typeface="Book Antiqua" charset="0"/>
                <a:ea typeface="ＭＳ Ｐゴシック" charset="0"/>
              </a:defRPr>
            </a:lvl5pPr>
            <a:lvl6pPr marL="2514600" indent="-228600" fontAlgn="base">
              <a:spcBef>
                <a:spcPct val="0"/>
              </a:spcBef>
              <a:spcAft>
                <a:spcPct val="0"/>
              </a:spcAft>
              <a:defRPr>
                <a:solidFill>
                  <a:schemeClr val="tx1"/>
                </a:solidFill>
                <a:latin typeface="Book Antiqua" charset="0"/>
                <a:ea typeface="ＭＳ Ｐゴシック" charset="0"/>
              </a:defRPr>
            </a:lvl6pPr>
            <a:lvl7pPr marL="2971800" indent="-228600" fontAlgn="base">
              <a:spcBef>
                <a:spcPct val="0"/>
              </a:spcBef>
              <a:spcAft>
                <a:spcPct val="0"/>
              </a:spcAft>
              <a:defRPr>
                <a:solidFill>
                  <a:schemeClr val="tx1"/>
                </a:solidFill>
                <a:latin typeface="Book Antiqua" charset="0"/>
                <a:ea typeface="ＭＳ Ｐゴシック" charset="0"/>
              </a:defRPr>
            </a:lvl7pPr>
            <a:lvl8pPr marL="3429000" indent="-228600" fontAlgn="base">
              <a:spcBef>
                <a:spcPct val="0"/>
              </a:spcBef>
              <a:spcAft>
                <a:spcPct val="0"/>
              </a:spcAft>
              <a:defRPr>
                <a:solidFill>
                  <a:schemeClr val="tx1"/>
                </a:solidFill>
                <a:latin typeface="Book Antiqua" charset="0"/>
                <a:ea typeface="ＭＳ Ｐゴシック" charset="0"/>
              </a:defRPr>
            </a:lvl8pPr>
            <a:lvl9pPr marL="3886200" indent="-228600" fontAlgn="base">
              <a:spcBef>
                <a:spcPct val="0"/>
              </a:spcBef>
              <a:spcAft>
                <a:spcPct val="0"/>
              </a:spcAft>
              <a:defRPr>
                <a:solidFill>
                  <a:schemeClr val="tx1"/>
                </a:solidFill>
                <a:latin typeface="Book Antiqua" charset="0"/>
                <a:ea typeface="ＭＳ Ｐゴシック" charset="0"/>
              </a:defRPr>
            </a:lvl9pPr>
          </a:lstStyle>
          <a:p>
            <a:pPr algn="r"/>
            <a:r>
              <a:rPr kumimoji="0" lang="zh-TW" altLang="en-US" sz="2000">
                <a:solidFill>
                  <a:srgbClr val="631146"/>
                </a:solidFill>
                <a:ea typeface="新細明體" charset="0"/>
              </a:rPr>
              <a:t>來源</a:t>
            </a:r>
            <a:r>
              <a:rPr kumimoji="0" lang="en-US" altLang="zh-TW" sz="2000">
                <a:solidFill>
                  <a:srgbClr val="631146"/>
                </a:solidFill>
                <a:ea typeface="新細明體" charset="0"/>
              </a:rPr>
              <a:t>: ptt</a:t>
            </a:r>
          </a:p>
          <a:p>
            <a:r>
              <a:rPr kumimoji="0" lang="zh-TW" altLang="en-US" sz="2000">
                <a:solidFill>
                  <a:srgbClr val="631146"/>
                </a:solidFill>
                <a:ea typeface="新細明體" charset="0"/>
              </a:rPr>
              <a:t>資工所碩一 </a:t>
            </a:r>
            <a:r>
              <a:rPr kumimoji="0" lang="en-US" altLang="zh-TW" sz="2000">
                <a:solidFill>
                  <a:srgbClr val="631146"/>
                </a:solidFill>
                <a:ea typeface="新細明體" charset="0"/>
              </a:rPr>
              <a:t>R99922051 </a:t>
            </a:r>
            <a:r>
              <a:rPr kumimoji="0" lang="zh-TW" altLang="en-US" sz="2000">
                <a:solidFill>
                  <a:srgbClr val="631146"/>
                </a:solidFill>
                <a:ea typeface="新細明體" charset="0"/>
              </a:rPr>
              <a:t>薛琇文</a:t>
            </a:r>
          </a:p>
        </p:txBody>
      </p:sp>
      <p:sp>
        <p:nvSpPr>
          <p:cNvPr id="4101" name="文字方塊 6"/>
          <p:cNvSpPr txBox="1">
            <a:spLocks noChangeArrowheads="1"/>
          </p:cNvSpPr>
          <p:nvPr/>
        </p:nvSpPr>
        <p:spPr bwMode="auto">
          <a:xfrm>
            <a:off x="2051050" y="2165350"/>
            <a:ext cx="51673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Book Antiqua" charset="0"/>
                <a:ea typeface="ＭＳ Ｐゴシック" charset="0"/>
              </a:defRPr>
            </a:lvl1pPr>
            <a:lvl2pPr marL="742950" indent="-285750">
              <a:defRPr>
                <a:solidFill>
                  <a:schemeClr val="tx1"/>
                </a:solidFill>
                <a:latin typeface="Book Antiqua" charset="0"/>
                <a:ea typeface="ＭＳ Ｐゴシック" charset="0"/>
              </a:defRPr>
            </a:lvl2pPr>
            <a:lvl3pPr marL="1143000" indent="-228600">
              <a:defRPr>
                <a:solidFill>
                  <a:schemeClr val="tx1"/>
                </a:solidFill>
                <a:latin typeface="Book Antiqua" charset="0"/>
                <a:ea typeface="ＭＳ Ｐゴシック" charset="0"/>
              </a:defRPr>
            </a:lvl3pPr>
            <a:lvl4pPr marL="1600200" indent="-228600">
              <a:defRPr>
                <a:solidFill>
                  <a:schemeClr val="tx1"/>
                </a:solidFill>
                <a:latin typeface="Book Antiqua" charset="0"/>
                <a:ea typeface="ＭＳ Ｐゴシック" charset="0"/>
              </a:defRPr>
            </a:lvl4pPr>
            <a:lvl5pPr marL="2057400" indent="-228600">
              <a:defRPr>
                <a:solidFill>
                  <a:schemeClr val="tx1"/>
                </a:solidFill>
                <a:latin typeface="Book Antiqua" charset="0"/>
                <a:ea typeface="ＭＳ Ｐゴシック" charset="0"/>
              </a:defRPr>
            </a:lvl5pPr>
            <a:lvl6pPr marL="2514600" indent="-228600" fontAlgn="base">
              <a:spcBef>
                <a:spcPct val="0"/>
              </a:spcBef>
              <a:spcAft>
                <a:spcPct val="0"/>
              </a:spcAft>
              <a:defRPr>
                <a:solidFill>
                  <a:schemeClr val="tx1"/>
                </a:solidFill>
                <a:latin typeface="Book Antiqua" charset="0"/>
                <a:ea typeface="ＭＳ Ｐゴシック" charset="0"/>
              </a:defRPr>
            </a:lvl6pPr>
            <a:lvl7pPr marL="2971800" indent="-228600" fontAlgn="base">
              <a:spcBef>
                <a:spcPct val="0"/>
              </a:spcBef>
              <a:spcAft>
                <a:spcPct val="0"/>
              </a:spcAft>
              <a:defRPr>
                <a:solidFill>
                  <a:schemeClr val="tx1"/>
                </a:solidFill>
                <a:latin typeface="Book Antiqua" charset="0"/>
                <a:ea typeface="ＭＳ Ｐゴシック" charset="0"/>
              </a:defRPr>
            </a:lvl7pPr>
            <a:lvl8pPr marL="3429000" indent="-228600" fontAlgn="base">
              <a:spcBef>
                <a:spcPct val="0"/>
              </a:spcBef>
              <a:spcAft>
                <a:spcPct val="0"/>
              </a:spcAft>
              <a:defRPr>
                <a:solidFill>
                  <a:schemeClr val="tx1"/>
                </a:solidFill>
                <a:latin typeface="Book Antiqua" charset="0"/>
                <a:ea typeface="ＭＳ Ｐゴシック" charset="0"/>
              </a:defRPr>
            </a:lvl8pPr>
            <a:lvl9pPr marL="3886200" indent="-228600" fontAlgn="base">
              <a:spcBef>
                <a:spcPct val="0"/>
              </a:spcBef>
              <a:spcAft>
                <a:spcPct val="0"/>
              </a:spcAft>
              <a:defRPr>
                <a:solidFill>
                  <a:schemeClr val="tx1"/>
                </a:solidFill>
                <a:latin typeface="Book Antiqua" charset="0"/>
                <a:ea typeface="ＭＳ Ｐゴシック" charset="0"/>
              </a:defRPr>
            </a:lvl9pPr>
          </a:lstStyle>
          <a:p>
            <a:r>
              <a:rPr kumimoji="0" lang="en-US" altLang="zh-TW" sz="2000">
                <a:ea typeface="新細明體" charset="0"/>
              </a:rPr>
              <a:t>long long ago; /* in a galaxy far far away */</a:t>
            </a:r>
            <a:endParaRPr kumimoji="0" lang="zh-TW" altLang="en-US" sz="2000">
              <a:ea typeface="新細明體" charset="0"/>
            </a:endParaRPr>
          </a:p>
        </p:txBody>
      </p:sp>
      <p:sp>
        <p:nvSpPr>
          <p:cNvPr id="4102" name="文字方塊 7"/>
          <p:cNvSpPr txBox="1">
            <a:spLocks noChangeArrowheads="1"/>
          </p:cNvSpPr>
          <p:nvPr/>
        </p:nvSpPr>
        <p:spPr bwMode="auto">
          <a:xfrm>
            <a:off x="34925" y="44450"/>
            <a:ext cx="48021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Book Antiqua" charset="0"/>
                <a:ea typeface="ＭＳ Ｐゴシック" charset="0"/>
              </a:defRPr>
            </a:lvl1pPr>
            <a:lvl2pPr marL="742950" indent="-285750">
              <a:defRPr>
                <a:solidFill>
                  <a:schemeClr val="tx1"/>
                </a:solidFill>
                <a:latin typeface="Book Antiqua" charset="0"/>
                <a:ea typeface="ＭＳ Ｐゴシック" charset="0"/>
              </a:defRPr>
            </a:lvl2pPr>
            <a:lvl3pPr marL="1143000" indent="-228600">
              <a:defRPr>
                <a:solidFill>
                  <a:schemeClr val="tx1"/>
                </a:solidFill>
                <a:latin typeface="Book Antiqua" charset="0"/>
                <a:ea typeface="ＭＳ Ｐゴシック" charset="0"/>
              </a:defRPr>
            </a:lvl3pPr>
            <a:lvl4pPr marL="1600200" indent="-228600">
              <a:defRPr>
                <a:solidFill>
                  <a:schemeClr val="tx1"/>
                </a:solidFill>
                <a:latin typeface="Book Antiqua" charset="0"/>
                <a:ea typeface="ＭＳ Ｐゴシック" charset="0"/>
              </a:defRPr>
            </a:lvl4pPr>
            <a:lvl5pPr marL="2057400" indent="-228600">
              <a:defRPr>
                <a:solidFill>
                  <a:schemeClr val="tx1"/>
                </a:solidFill>
                <a:latin typeface="Book Antiqua" charset="0"/>
                <a:ea typeface="ＭＳ Ｐゴシック" charset="0"/>
              </a:defRPr>
            </a:lvl5pPr>
            <a:lvl6pPr marL="2514600" indent="-228600" fontAlgn="base">
              <a:spcBef>
                <a:spcPct val="0"/>
              </a:spcBef>
              <a:spcAft>
                <a:spcPct val="0"/>
              </a:spcAft>
              <a:defRPr>
                <a:solidFill>
                  <a:schemeClr val="tx1"/>
                </a:solidFill>
                <a:latin typeface="Book Antiqua" charset="0"/>
                <a:ea typeface="ＭＳ Ｐゴシック" charset="0"/>
              </a:defRPr>
            </a:lvl6pPr>
            <a:lvl7pPr marL="2971800" indent="-228600" fontAlgn="base">
              <a:spcBef>
                <a:spcPct val="0"/>
              </a:spcBef>
              <a:spcAft>
                <a:spcPct val="0"/>
              </a:spcAft>
              <a:defRPr>
                <a:solidFill>
                  <a:schemeClr val="tx1"/>
                </a:solidFill>
                <a:latin typeface="Book Antiqua" charset="0"/>
                <a:ea typeface="ＭＳ Ｐゴシック" charset="0"/>
              </a:defRPr>
            </a:lvl7pPr>
            <a:lvl8pPr marL="3429000" indent="-228600" fontAlgn="base">
              <a:spcBef>
                <a:spcPct val="0"/>
              </a:spcBef>
              <a:spcAft>
                <a:spcPct val="0"/>
              </a:spcAft>
              <a:defRPr>
                <a:solidFill>
                  <a:schemeClr val="tx1"/>
                </a:solidFill>
                <a:latin typeface="Book Antiqua" charset="0"/>
                <a:ea typeface="ＭＳ Ｐゴシック" charset="0"/>
              </a:defRPr>
            </a:lvl8pPr>
            <a:lvl9pPr marL="3886200" indent="-228600" fontAlgn="base">
              <a:spcBef>
                <a:spcPct val="0"/>
              </a:spcBef>
              <a:spcAft>
                <a:spcPct val="0"/>
              </a:spcAft>
              <a:defRPr>
                <a:solidFill>
                  <a:schemeClr val="tx1"/>
                </a:solidFill>
                <a:latin typeface="Book Antiqua" charset="0"/>
                <a:ea typeface="ＭＳ Ｐゴシック" charset="0"/>
              </a:defRPr>
            </a:lvl9pPr>
          </a:lstStyle>
          <a:p>
            <a:r>
              <a:rPr kumimoji="0" lang="zh-TW" altLang="en-US">
                <a:ea typeface="新細明體" charset="0"/>
              </a:rPr>
              <a:t>因為前一個很紅怕跟別人重複所以多寫一個。</a:t>
            </a:r>
          </a:p>
        </p:txBody>
      </p:sp>
    </p:spTree>
    <p:extLst>
      <p:ext uri="{BB962C8B-B14F-4D97-AF65-F5344CB8AC3E}">
        <p14:creationId xmlns:p14="http://schemas.microsoft.com/office/powerpoint/2010/main" val="92893585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smtClean="0"/>
              <a:t>Interesting</a:t>
            </a:r>
            <a:r>
              <a:rPr lang="zh-TW" altLang="en-US" dirty="0" smtClean="0"/>
              <a:t> </a:t>
            </a:r>
            <a:r>
              <a:rPr lang="en-US" altLang="zh-TW" dirty="0" smtClean="0"/>
              <a:t>Code</a:t>
            </a:r>
            <a:r>
              <a:rPr lang="zh-TW" altLang="en-US" dirty="0" smtClean="0"/>
              <a:t> </a:t>
            </a:r>
            <a:r>
              <a:rPr lang="en-US" altLang="zh-TW" dirty="0" smtClean="0"/>
              <a:t>Sequences</a:t>
            </a:r>
            <a:endParaRPr lang="en-US" dirty="0"/>
          </a:p>
        </p:txBody>
      </p:sp>
      <p:sp>
        <p:nvSpPr>
          <p:cNvPr id="3" name="Content Placeholder 2"/>
          <p:cNvSpPr>
            <a:spLocks noGrp="1"/>
          </p:cNvSpPr>
          <p:nvPr>
            <p:ph idx="1"/>
          </p:nvPr>
        </p:nvSpPr>
        <p:spPr/>
        <p:txBody>
          <a:bodyPr>
            <a:normAutofit/>
          </a:bodyPr>
          <a:lstStyle/>
          <a:p>
            <a:r>
              <a:rPr lang="en-US" altLang="zh-TW" sz="2800" dirty="0" smtClean="0">
                <a:latin typeface="Consolas"/>
                <a:cs typeface="Consolas"/>
              </a:rPr>
              <a:t>Interesting</a:t>
            </a:r>
            <a:r>
              <a:rPr lang="zh-TW" altLang="en-US" sz="2800" dirty="0" smtClean="0">
                <a:latin typeface="Consolas"/>
                <a:cs typeface="Consolas"/>
              </a:rPr>
              <a:t> </a:t>
            </a:r>
            <a:r>
              <a:rPr lang="en-US" altLang="zh-TW" sz="2800" dirty="0" smtClean="0">
                <a:latin typeface="Consolas"/>
                <a:cs typeface="Consolas"/>
              </a:rPr>
              <a:t>Comment</a:t>
            </a:r>
          </a:p>
          <a:p>
            <a:endParaRPr lang="en-US" altLang="zh-TW" sz="2800" dirty="0">
              <a:latin typeface="Consolas"/>
              <a:cs typeface="Consolas"/>
            </a:endParaRPr>
          </a:p>
          <a:p>
            <a:endParaRPr lang="en-US" altLang="zh-TW" sz="2800" dirty="0" smtClean="0">
              <a:latin typeface="Consolas"/>
              <a:cs typeface="Consolas"/>
            </a:endParaRPr>
          </a:p>
          <a:p>
            <a:r>
              <a:rPr lang="en-US" altLang="zh-TW" sz="2800" dirty="0" smtClean="0">
                <a:latin typeface="Consolas"/>
                <a:cs typeface="Consolas"/>
              </a:rPr>
              <a:t>Interesting</a:t>
            </a:r>
            <a:r>
              <a:rPr lang="zh-TW" altLang="en-US" sz="2800" dirty="0" smtClean="0">
                <a:latin typeface="Consolas"/>
                <a:cs typeface="Consolas"/>
              </a:rPr>
              <a:t> </a:t>
            </a:r>
            <a:r>
              <a:rPr lang="en-US" altLang="zh-TW" sz="2800" dirty="0" smtClean="0">
                <a:latin typeface="Consolas"/>
                <a:cs typeface="Consolas"/>
              </a:rPr>
              <a:t>variable</a:t>
            </a:r>
            <a:r>
              <a:rPr lang="zh-TW" altLang="en-US" sz="2800" dirty="0" smtClean="0">
                <a:latin typeface="Consolas"/>
                <a:cs typeface="Consolas"/>
              </a:rPr>
              <a:t> </a:t>
            </a:r>
            <a:r>
              <a:rPr lang="en-US" altLang="zh-TW" sz="2800" dirty="0" smtClean="0">
                <a:latin typeface="Consolas"/>
                <a:cs typeface="Consolas"/>
              </a:rPr>
              <a:t>name</a:t>
            </a:r>
          </a:p>
          <a:p>
            <a:endParaRPr lang="en-US" altLang="zh-TW" sz="2800" dirty="0" smtClean="0">
              <a:latin typeface="Consolas"/>
              <a:cs typeface="Consolas"/>
            </a:endParaRPr>
          </a:p>
          <a:p>
            <a:r>
              <a:rPr lang="en-US" altLang="zh-TW" sz="2800" dirty="0" smtClean="0">
                <a:latin typeface="Consolas"/>
                <a:cs typeface="Consolas"/>
              </a:rPr>
              <a:t>Interesting</a:t>
            </a:r>
            <a:r>
              <a:rPr lang="zh-TW" altLang="en-US" sz="2800" dirty="0" smtClean="0">
                <a:latin typeface="Consolas"/>
                <a:cs typeface="Consolas"/>
              </a:rPr>
              <a:t> </a:t>
            </a:r>
            <a:r>
              <a:rPr lang="en-US" altLang="zh-TW" sz="2800" dirty="0" smtClean="0">
                <a:latin typeface="Consolas"/>
                <a:cs typeface="Consolas"/>
              </a:rPr>
              <a:t>Initialization</a:t>
            </a:r>
          </a:p>
          <a:p>
            <a:endParaRPr lang="en-US" altLang="zh-TW" dirty="0">
              <a:latin typeface="Consolas"/>
              <a:cs typeface="Consolas"/>
            </a:endParaRPr>
          </a:p>
          <a:p>
            <a:pPr marL="0" indent="0">
              <a:buNone/>
            </a:pPr>
            <a:endParaRPr lang="en-US" altLang="zh-TW" dirty="0" smtClean="0">
              <a:latin typeface="Consolas"/>
              <a:cs typeface="Consolas"/>
            </a:endParaRPr>
          </a:p>
        </p:txBody>
      </p:sp>
      <p:pic>
        <p:nvPicPr>
          <p:cNvPr id="4" name="Picture 3" descr="Screen shot 2011-02-27 at 下午12.53.1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955" y="3692996"/>
            <a:ext cx="5778500" cy="330200"/>
          </a:xfrm>
          <a:prstGeom prst="rect">
            <a:avLst/>
          </a:prstGeom>
        </p:spPr>
      </p:pic>
      <p:pic>
        <p:nvPicPr>
          <p:cNvPr id="5" name="Picture 4" descr="Screen shot 2011-02-27 at 下午12.55.4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955" y="2177000"/>
            <a:ext cx="8128000" cy="622300"/>
          </a:xfrm>
          <a:prstGeom prst="rect">
            <a:avLst/>
          </a:prstGeom>
        </p:spPr>
      </p:pic>
      <p:pic>
        <p:nvPicPr>
          <p:cNvPr id="6" name="Picture 5" descr="Screen shot 2011-02-27 at 下午12.57.17.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0955" y="4710321"/>
            <a:ext cx="3606800" cy="1968500"/>
          </a:xfrm>
          <a:prstGeom prst="rect">
            <a:avLst/>
          </a:prstGeom>
        </p:spPr>
      </p:pic>
      <p:sp>
        <p:nvSpPr>
          <p:cNvPr id="7" name="TextBox 6"/>
          <p:cNvSpPr txBox="1"/>
          <p:nvPr/>
        </p:nvSpPr>
        <p:spPr>
          <a:xfrm>
            <a:off x="5383279" y="5802997"/>
            <a:ext cx="3303521" cy="646331"/>
          </a:xfrm>
          <a:prstGeom prst="rect">
            <a:avLst/>
          </a:prstGeom>
          <a:noFill/>
        </p:spPr>
        <p:txBody>
          <a:bodyPr wrap="square" rtlCol="0">
            <a:spAutoFit/>
          </a:bodyPr>
          <a:lstStyle/>
          <a:p>
            <a:r>
              <a:rPr lang="en-US" altLang="zh-TW" dirty="0" smtClean="0"/>
              <a:t>R99922050</a:t>
            </a:r>
          </a:p>
          <a:p>
            <a:r>
              <a:rPr lang="zh-TW" altLang="en-US" dirty="0" smtClean="0"/>
              <a:t>資工所一年級</a:t>
            </a:r>
            <a:r>
              <a:rPr lang="en-US" altLang="zh-TW" dirty="0" smtClean="0"/>
              <a:t> </a:t>
            </a:r>
            <a:r>
              <a:rPr lang="zh-TW" altLang="en-US" dirty="0" smtClean="0"/>
              <a:t>蔡長蓉</a:t>
            </a:r>
            <a:endParaRPr lang="en-US" dirty="0"/>
          </a:p>
        </p:txBody>
      </p:sp>
    </p:spTree>
    <p:extLst>
      <p:ext uri="{BB962C8B-B14F-4D97-AF65-F5344CB8AC3E}">
        <p14:creationId xmlns:p14="http://schemas.microsoft.com/office/powerpoint/2010/main" val="350380998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smtClean="0"/>
              <a:t>Source</a:t>
            </a:r>
            <a:r>
              <a:rPr lang="zh-TW" altLang="en-US" dirty="0" smtClean="0"/>
              <a:t> </a:t>
            </a:r>
            <a:r>
              <a:rPr lang="en-US" altLang="zh-TW" dirty="0" smtClean="0"/>
              <a:t>and</a:t>
            </a:r>
            <a:r>
              <a:rPr lang="zh-TW" altLang="en-US" dirty="0" smtClean="0"/>
              <a:t> </a:t>
            </a:r>
            <a:r>
              <a:rPr lang="en-US" altLang="zh-TW" dirty="0" smtClean="0"/>
              <a:t>Reasons</a:t>
            </a:r>
            <a:endParaRPr lang="en-US" dirty="0"/>
          </a:p>
        </p:txBody>
      </p:sp>
      <p:sp>
        <p:nvSpPr>
          <p:cNvPr id="3" name="Content Placeholder 2"/>
          <p:cNvSpPr>
            <a:spLocks noGrp="1"/>
          </p:cNvSpPr>
          <p:nvPr>
            <p:ph idx="1"/>
          </p:nvPr>
        </p:nvSpPr>
        <p:spPr/>
        <p:txBody>
          <a:bodyPr/>
          <a:lstStyle/>
          <a:p>
            <a:r>
              <a:rPr lang="en-US" altLang="zh-TW" dirty="0" smtClean="0"/>
              <a:t>PTT</a:t>
            </a:r>
            <a:r>
              <a:rPr lang="zh-TW" altLang="en-US" dirty="0" smtClean="0"/>
              <a:t> </a:t>
            </a:r>
            <a:r>
              <a:rPr lang="en-US" altLang="zh-TW" dirty="0" err="1" smtClean="0"/>
              <a:t>Soft_Job</a:t>
            </a:r>
            <a:r>
              <a:rPr lang="zh-TW" altLang="en-US" dirty="0" smtClean="0"/>
              <a:t> </a:t>
            </a:r>
            <a:endParaRPr lang="en-US" altLang="zh-TW" dirty="0" smtClean="0"/>
          </a:p>
          <a:p>
            <a:pPr lvl="1"/>
            <a:r>
              <a:rPr lang="en-US" altLang="zh-TW" dirty="0" smtClean="0"/>
              <a:t>[</a:t>
            </a:r>
            <a:r>
              <a:rPr lang="zh-TW" altLang="en-US" dirty="0" smtClean="0"/>
              <a:t>閒聊</a:t>
            </a:r>
            <a:r>
              <a:rPr lang="en-US" altLang="zh-TW" dirty="0" smtClean="0"/>
              <a:t>] </a:t>
            </a:r>
            <a:r>
              <a:rPr lang="zh-TW" altLang="en-US" dirty="0" smtClean="0"/>
              <a:t>大家工作上看過哪些誇張的 </a:t>
            </a:r>
            <a:r>
              <a:rPr lang="en-US" altLang="zh-TW" dirty="0" smtClean="0"/>
              <a:t>CODE ?</a:t>
            </a:r>
          </a:p>
          <a:p>
            <a:r>
              <a:rPr lang="en-US" dirty="0" smtClean="0">
                <a:hlinkClick r:id="rId2"/>
              </a:rPr>
              <a:t>http://stackoverflow.com/questions/184618/what-is-the-best-comment-in-source-code-you-have-ever-encountered</a:t>
            </a:r>
            <a:endParaRPr lang="en-US" dirty="0" smtClean="0"/>
          </a:p>
          <a:p>
            <a:r>
              <a:rPr lang="zh-TW" altLang="en-US" dirty="0" smtClean="0"/>
              <a:t>相信資訊系的大家都會會心一笑</a:t>
            </a:r>
            <a:r>
              <a:rPr lang="en-US" altLang="zh-TW" dirty="0" smtClean="0"/>
              <a:t> :P</a:t>
            </a:r>
          </a:p>
        </p:txBody>
      </p:sp>
    </p:spTree>
    <p:extLst>
      <p:ext uri="{BB962C8B-B14F-4D97-AF65-F5344CB8AC3E}">
        <p14:creationId xmlns:p14="http://schemas.microsoft.com/office/powerpoint/2010/main" val="38394737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標題 1"/>
          <p:cNvSpPr>
            <a:spLocks noGrp="1"/>
          </p:cNvSpPr>
          <p:nvPr>
            <p:ph type="title"/>
          </p:nvPr>
        </p:nvSpPr>
        <p:spPr>
          <a:xfrm>
            <a:off x="612775" y="228600"/>
            <a:ext cx="8153400" cy="990600"/>
          </a:xfrm>
        </p:spPr>
        <p:txBody>
          <a:bodyPr/>
          <a:lstStyle/>
          <a:p>
            <a:r>
              <a:rPr lang="en-US" altLang="zh-TW">
                <a:latin typeface="Tw Cen MT" charset="0"/>
                <a:ea typeface="微軟正黑體" charset="0"/>
              </a:rPr>
              <a:t>The Interesting Sequence</a:t>
            </a:r>
            <a:endParaRPr lang="zh-TW" altLang="en-US">
              <a:latin typeface="Tw Cen MT" charset="0"/>
              <a:ea typeface="微軟正黑體" charset="0"/>
            </a:endParaRPr>
          </a:p>
        </p:txBody>
      </p:sp>
      <p:pic>
        <p:nvPicPr>
          <p:cNvPr id="10243" name="內容版面配置區 3"/>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2346325" y="1557338"/>
            <a:ext cx="4451350" cy="5030787"/>
          </a:xfrm>
        </p:spPr>
      </p:pic>
    </p:spTree>
    <p:extLst>
      <p:ext uri="{BB962C8B-B14F-4D97-AF65-F5344CB8AC3E}">
        <p14:creationId xmlns:p14="http://schemas.microsoft.com/office/powerpoint/2010/main" val="139382414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ctrTitle" sz="quarter"/>
          </p:nvPr>
        </p:nvSpPr>
        <p:spPr/>
        <p:txBody>
          <a:bodyPr/>
          <a:lstStyle/>
          <a:p>
            <a:pPr algn="ctr"/>
            <a:r>
              <a:rPr lang="en-US" altLang="zh-TW" dirty="0" smtClean="0"/>
              <a:t>Interesting or Inspiring Sequences</a:t>
            </a:r>
            <a:endParaRPr lang="zh-TW" altLang="en-US" dirty="0"/>
          </a:p>
        </p:txBody>
      </p:sp>
      <p:sp>
        <p:nvSpPr>
          <p:cNvPr id="5" name="副標題 4"/>
          <p:cNvSpPr>
            <a:spLocks noGrp="1"/>
          </p:cNvSpPr>
          <p:nvPr>
            <p:ph type="subTitle" sz="quarter" idx="1"/>
          </p:nvPr>
        </p:nvSpPr>
        <p:spPr/>
        <p:txBody>
          <a:bodyPr/>
          <a:lstStyle/>
          <a:p>
            <a:r>
              <a:rPr lang="en-US" altLang="zh-TW" dirty="0" smtClean="0"/>
              <a:t>R99922041 </a:t>
            </a:r>
            <a:r>
              <a:rPr lang="zh-TW" altLang="en-US" dirty="0" smtClean="0"/>
              <a:t>陳彥璋</a:t>
            </a:r>
            <a:endParaRPr lang="zh-TW" altLang="en-US" dirty="0"/>
          </a:p>
        </p:txBody>
      </p:sp>
    </p:spTree>
    <p:extLst>
      <p:ext uri="{BB962C8B-B14F-4D97-AF65-F5344CB8AC3E}">
        <p14:creationId xmlns:p14="http://schemas.microsoft.com/office/powerpoint/2010/main" val="44638928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Infinity Circle</a:t>
            </a:r>
            <a:endParaRPr lang="zh-TW" altLang="en-US" dirty="0"/>
          </a:p>
        </p:txBody>
      </p:sp>
      <p:sp>
        <p:nvSpPr>
          <p:cNvPr id="4" name="投影片編號版面配置區 3"/>
          <p:cNvSpPr>
            <a:spLocks noGrp="1"/>
          </p:cNvSpPr>
          <p:nvPr>
            <p:ph type="sldNum" sz="quarter" idx="12"/>
          </p:nvPr>
        </p:nvSpPr>
        <p:spPr/>
        <p:txBody>
          <a:bodyPr/>
          <a:lstStyle/>
          <a:p>
            <a:pPr>
              <a:defRPr/>
            </a:pPr>
            <a:fld id="{43D09D00-59AC-4797-9BC2-FAA8E939E940}" type="slidenum">
              <a:rPr lang="en-US" altLang="zh-TW" smtClean="0"/>
              <a:pPr>
                <a:defRPr/>
              </a:pPr>
              <a:t>71</a:t>
            </a:fld>
            <a:endParaRPr lang="en-US" altLang="zh-TW"/>
          </a:p>
        </p:txBody>
      </p:sp>
      <p:pic>
        <p:nvPicPr>
          <p:cNvPr id="6" name="圖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39952" y="1124743"/>
            <a:ext cx="4752528" cy="4714201"/>
          </a:xfrm>
          <a:prstGeom prst="rect">
            <a:avLst/>
          </a:prstGeom>
        </p:spPr>
      </p:pic>
      <p:sp>
        <p:nvSpPr>
          <p:cNvPr id="5" name="文字方塊 4"/>
          <p:cNvSpPr txBox="1"/>
          <p:nvPr/>
        </p:nvSpPr>
        <p:spPr>
          <a:xfrm>
            <a:off x="539552" y="1844824"/>
            <a:ext cx="3096344" cy="2308324"/>
          </a:xfrm>
          <a:prstGeom prst="rect">
            <a:avLst/>
          </a:prstGeom>
          <a:noFill/>
        </p:spPr>
        <p:txBody>
          <a:bodyPr wrap="square" rtlCol="0">
            <a:spAutoFit/>
          </a:bodyPr>
          <a:lstStyle/>
          <a:p>
            <a:r>
              <a:rPr lang="zh-TW" altLang="en-US" dirty="0"/>
              <a:t>右</a:t>
            </a:r>
            <a:r>
              <a:rPr lang="zh-TW" altLang="en-US" dirty="0" smtClean="0"/>
              <a:t>圖不論從外圈或從內圈的視角，皆可解讀出這是由三個</a:t>
            </a:r>
            <a:r>
              <a:rPr lang="en-US" altLang="zh-TW" dirty="0" smtClean="0"/>
              <a:t>infinity</a:t>
            </a:r>
            <a:r>
              <a:rPr lang="zh-TW" altLang="en-US" dirty="0" smtClean="0"/>
              <a:t>單字組成的圓圈。</a:t>
            </a:r>
            <a:endParaRPr lang="en-US" altLang="zh-TW" dirty="0" smtClean="0"/>
          </a:p>
          <a:p>
            <a:endParaRPr lang="en-US" altLang="zh-TW" dirty="0"/>
          </a:p>
          <a:p>
            <a:r>
              <a:rPr lang="zh-TW" altLang="en-US" dirty="0" smtClean="0"/>
              <a:t>除了上述的現象外，每讀三次</a:t>
            </a:r>
            <a:r>
              <a:rPr lang="en-US" altLang="zh-TW" dirty="0" smtClean="0"/>
              <a:t>infinity</a:t>
            </a:r>
            <a:r>
              <a:rPr lang="zh-TW" altLang="en-US" dirty="0" smtClean="0"/>
              <a:t>就會循環，更讓我覺得</a:t>
            </a:r>
            <a:r>
              <a:rPr lang="en-US" altLang="zh-TW" dirty="0" smtClean="0"/>
              <a:t>infinity circle</a:t>
            </a:r>
            <a:r>
              <a:rPr lang="zh-TW" altLang="en-US" dirty="0" smtClean="0"/>
              <a:t>這個名字取得真好。</a:t>
            </a:r>
            <a:endParaRPr lang="zh-TW" altLang="en-US" dirty="0"/>
          </a:p>
        </p:txBody>
      </p:sp>
    </p:spTree>
    <p:extLst>
      <p:ext uri="{BB962C8B-B14F-4D97-AF65-F5344CB8AC3E}">
        <p14:creationId xmlns:p14="http://schemas.microsoft.com/office/powerpoint/2010/main" val="88095798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Mirror Alphabet</a:t>
            </a:r>
            <a:endParaRPr lang="zh-TW" altLang="en-US" dirty="0"/>
          </a:p>
        </p:txBody>
      </p:sp>
      <p:sp>
        <p:nvSpPr>
          <p:cNvPr id="4" name="投影片編號版面配置區 3"/>
          <p:cNvSpPr>
            <a:spLocks noGrp="1"/>
          </p:cNvSpPr>
          <p:nvPr>
            <p:ph type="sldNum" sz="quarter" idx="12"/>
          </p:nvPr>
        </p:nvSpPr>
        <p:spPr/>
        <p:txBody>
          <a:bodyPr/>
          <a:lstStyle/>
          <a:p>
            <a:pPr>
              <a:defRPr/>
            </a:pPr>
            <a:fld id="{43D09D00-59AC-4797-9BC2-FAA8E939E940}" type="slidenum">
              <a:rPr lang="en-US" altLang="zh-TW" smtClean="0"/>
              <a:pPr>
                <a:defRPr/>
              </a:pPr>
              <a:t>72</a:t>
            </a:fld>
            <a:endParaRPr lang="en-US" altLang="zh-TW"/>
          </a:p>
        </p:txBody>
      </p:sp>
      <p:pic>
        <p:nvPicPr>
          <p:cNvPr id="6" name="內容版面配置區 4"/>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5652120" y="908720"/>
            <a:ext cx="1944216" cy="4731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字方塊 4"/>
          <p:cNvSpPr txBox="1"/>
          <p:nvPr/>
        </p:nvSpPr>
        <p:spPr>
          <a:xfrm>
            <a:off x="539552" y="1916832"/>
            <a:ext cx="3096344" cy="2585323"/>
          </a:xfrm>
          <a:prstGeom prst="rect">
            <a:avLst/>
          </a:prstGeom>
          <a:noFill/>
        </p:spPr>
        <p:txBody>
          <a:bodyPr wrap="square" rtlCol="0">
            <a:spAutoFit/>
          </a:bodyPr>
          <a:lstStyle/>
          <a:p>
            <a:r>
              <a:rPr lang="zh-TW" altLang="en-US" dirty="0" smtClean="0"/>
              <a:t>右圖若以垂直軸鏡射，會得到相同的圖案，也就是此圖左右對稱。</a:t>
            </a:r>
            <a:endParaRPr lang="en-US" altLang="zh-TW" dirty="0" smtClean="0"/>
          </a:p>
          <a:p>
            <a:endParaRPr lang="en-US" altLang="zh-TW" dirty="0"/>
          </a:p>
          <a:p>
            <a:r>
              <a:rPr lang="zh-TW" altLang="en-US" dirty="0" smtClean="0"/>
              <a:t>除了上述的現象外，若是從左上角往右閱讀，可以發現這是由二十六個英文字母，按照順序組成的一張圖，相當有趣。</a:t>
            </a:r>
            <a:endParaRPr lang="zh-TW" altLang="en-US" dirty="0"/>
          </a:p>
        </p:txBody>
      </p:sp>
    </p:spTree>
    <p:extLst>
      <p:ext uri="{BB962C8B-B14F-4D97-AF65-F5344CB8AC3E}">
        <p14:creationId xmlns:p14="http://schemas.microsoft.com/office/powerpoint/2010/main" val="55072250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Reference</a:t>
            </a:r>
            <a:endParaRPr lang="zh-TW" altLang="en-US" dirty="0"/>
          </a:p>
        </p:txBody>
      </p:sp>
      <p:sp>
        <p:nvSpPr>
          <p:cNvPr id="3" name="內容版面配置區 2"/>
          <p:cNvSpPr>
            <a:spLocks noGrp="1"/>
          </p:cNvSpPr>
          <p:nvPr>
            <p:ph idx="1"/>
          </p:nvPr>
        </p:nvSpPr>
        <p:spPr/>
        <p:txBody>
          <a:bodyPr/>
          <a:lstStyle/>
          <a:p>
            <a:r>
              <a:rPr lang="en-US" altLang="zh-TW" dirty="0"/>
              <a:t>http://www.geekarmy.com/geekblog/</a:t>
            </a:r>
            <a:endParaRPr lang="zh-TW" altLang="en-US" dirty="0"/>
          </a:p>
        </p:txBody>
      </p:sp>
      <p:sp>
        <p:nvSpPr>
          <p:cNvPr id="4" name="投影片編號版面配置區 3"/>
          <p:cNvSpPr>
            <a:spLocks noGrp="1"/>
          </p:cNvSpPr>
          <p:nvPr>
            <p:ph type="sldNum" sz="quarter" idx="12"/>
          </p:nvPr>
        </p:nvSpPr>
        <p:spPr/>
        <p:txBody>
          <a:bodyPr/>
          <a:lstStyle/>
          <a:p>
            <a:pPr>
              <a:defRPr/>
            </a:pPr>
            <a:fld id="{43D09D00-59AC-4797-9BC2-FAA8E939E940}" type="slidenum">
              <a:rPr lang="en-US" altLang="zh-TW" smtClean="0"/>
              <a:pPr>
                <a:defRPr/>
              </a:pPr>
              <a:t>73</a:t>
            </a:fld>
            <a:endParaRPr lang="en-US" altLang="zh-TW"/>
          </a:p>
        </p:txBody>
      </p:sp>
    </p:spTree>
    <p:extLst>
      <p:ext uri="{BB962C8B-B14F-4D97-AF65-F5344CB8AC3E}">
        <p14:creationId xmlns:p14="http://schemas.microsoft.com/office/powerpoint/2010/main" val="129753615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pPr algn="ctr"/>
            <a:r>
              <a:rPr lang="zh-TW" altLang="en-US" dirty="0" smtClean="0"/>
              <a:t>生物序列分析演算法</a:t>
            </a:r>
            <a:endParaRPr lang="zh-TW" altLang="en-US" dirty="0"/>
          </a:p>
        </p:txBody>
      </p:sp>
      <p:sp>
        <p:nvSpPr>
          <p:cNvPr id="3" name="副標題 2"/>
          <p:cNvSpPr>
            <a:spLocks noGrp="1"/>
          </p:cNvSpPr>
          <p:nvPr>
            <p:ph type="subTitle" idx="1"/>
          </p:nvPr>
        </p:nvSpPr>
        <p:spPr>
          <a:xfrm>
            <a:off x="838200" y="3886200"/>
            <a:ext cx="7924800" cy="1775048"/>
          </a:xfrm>
        </p:spPr>
        <p:txBody>
          <a:bodyPr/>
          <a:lstStyle/>
          <a:p>
            <a:r>
              <a:rPr lang="zh-TW" altLang="en-US" i="1" dirty="0" smtClean="0">
                <a:solidFill>
                  <a:schemeClr val="bg2">
                    <a:lumMod val="25000"/>
                  </a:schemeClr>
                </a:solidFill>
              </a:rPr>
              <a:t>涂宗瑋</a:t>
            </a:r>
            <a:endParaRPr lang="en-US" altLang="zh-TW" i="1" dirty="0" smtClean="0">
              <a:solidFill>
                <a:schemeClr val="bg2">
                  <a:lumMod val="25000"/>
                </a:schemeClr>
              </a:solidFill>
            </a:endParaRPr>
          </a:p>
          <a:p>
            <a:r>
              <a:rPr lang="en-US" altLang="zh-TW" i="1" dirty="0" smtClean="0">
                <a:solidFill>
                  <a:schemeClr val="bg2">
                    <a:lumMod val="25000"/>
                  </a:schemeClr>
                </a:solidFill>
              </a:rPr>
              <a:t>R99922062</a:t>
            </a:r>
          </a:p>
          <a:p>
            <a:r>
              <a:rPr lang="zh-TW" altLang="en-US" i="1" dirty="0" smtClean="0">
                <a:solidFill>
                  <a:schemeClr val="bg2">
                    <a:lumMod val="25000"/>
                  </a:schemeClr>
                </a:solidFill>
              </a:rPr>
              <a:t>資工所一年級</a:t>
            </a:r>
            <a:endParaRPr lang="zh-TW" altLang="en-US" i="1" dirty="0">
              <a:solidFill>
                <a:schemeClr val="bg2">
                  <a:lumMod val="25000"/>
                </a:schemeClr>
              </a:solidFill>
            </a:endParaRPr>
          </a:p>
        </p:txBody>
      </p:sp>
    </p:spTree>
    <p:extLst>
      <p:ext uri="{BB962C8B-B14F-4D97-AF65-F5344CB8AC3E}">
        <p14:creationId xmlns:p14="http://schemas.microsoft.com/office/powerpoint/2010/main" val="394327550"/>
      </p:ext>
    </p:extLst>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0"/>
            <a:ext cx="8692952" cy="1143000"/>
          </a:xfrm>
        </p:spPr>
        <p:txBody>
          <a:bodyPr/>
          <a:lstStyle/>
          <a:p>
            <a:r>
              <a:rPr lang="zh-TW" altLang="en-US" dirty="0" smtClean="0"/>
              <a:t>盤中詩</a:t>
            </a:r>
            <a:endParaRPr lang="zh-TW" altLang="en-US" dirty="0"/>
          </a:p>
        </p:txBody>
      </p:sp>
      <p:sp>
        <p:nvSpPr>
          <p:cNvPr id="3" name="內容版面配置區 2"/>
          <p:cNvSpPr>
            <a:spLocks noGrp="1"/>
          </p:cNvSpPr>
          <p:nvPr>
            <p:ph idx="1"/>
          </p:nvPr>
        </p:nvSpPr>
        <p:spPr>
          <a:xfrm>
            <a:off x="755576" y="3900189"/>
            <a:ext cx="7931224" cy="2913187"/>
          </a:xfrm>
        </p:spPr>
        <p:txBody>
          <a:bodyPr>
            <a:noAutofit/>
          </a:bodyPr>
          <a:lstStyle/>
          <a:p>
            <a:pPr>
              <a:buNone/>
            </a:pPr>
            <a:r>
              <a:rPr lang="en-US" altLang="zh-TW" sz="1700" dirty="0" smtClean="0"/>
              <a:t>	</a:t>
            </a:r>
            <a:r>
              <a:rPr lang="zh-TW" altLang="en-US" sz="1700" dirty="0" smtClean="0"/>
              <a:t>山樹高   鳥鳴悲   泉水深   鯉魚肥   空倉雀   常苦飢   吏人婦   會夫稀</a:t>
            </a:r>
          </a:p>
          <a:p>
            <a:pPr>
              <a:buNone/>
            </a:pPr>
            <a:r>
              <a:rPr lang="en-US" altLang="zh-TW" sz="1700" dirty="0" smtClean="0"/>
              <a:t>	</a:t>
            </a:r>
            <a:r>
              <a:rPr lang="zh-TW" altLang="en-US" sz="1700" dirty="0" smtClean="0"/>
              <a:t>出門望   見白衣   謂當是   而更非   還入門   中心悲   北上堂   西入階</a:t>
            </a:r>
          </a:p>
          <a:p>
            <a:pPr>
              <a:buNone/>
            </a:pPr>
            <a:r>
              <a:rPr lang="en-US" altLang="zh-TW" sz="1700" dirty="0" smtClean="0"/>
              <a:t>	</a:t>
            </a:r>
            <a:r>
              <a:rPr lang="zh-TW" altLang="en-US" sz="1700" dirty="0" smtClean="0"/>
              <a:t>急機絞   杼聲催   長嘆息   當語誰   君有行   妾念之   出有日   還無期</a:t>
            </a:r>
          </a:p>
          <a:p>
            <a:pPr>
              <a:buNone/>
            </a:pPr>
            <a:r>
              <a:rPr lang="en-US" altLang="zh-TW" sz="1700" dirty="0" smtClean="0"/>
              <a:t>	</a:t>
            </a:r>
            <a:r>
              <a:rPr lang="zh-TW" altLang="en-US" sz="1700" dirty="0" smtClean="0"/>
              <a:t>結巾帶   長相思   君忘妾   未知之   妾忘君   罪當治   妾有行   宜知之</a:t>
            </a:r>
          </a:p>
          <a:p>
            <a:pPr>
              <a:buNone/>
            </a:pPr>
            <a:r>
              <a:rPr lang="en-US" altLang="zh-TW" sz="1700" dirty="0" smtClean="0"/>
              <a:t>	</a:t>
            </a:r>
            <a:r>
              <a:rPr lang="zh-TW" altLang="en-US" sz="1700" dirty="0" smtClean="0"/>
              <a:t>黃者金   白者玉   高者山   下者谷   姓者蘇   字伯玉   人才多   智謀足</a:t>
            </a:r>
          </a:p>
          <a:p>
            <a:pPr>
              <a:buNone/>
            </a:pPr>
            <a:r>
              <a:rPr lang="en-US" altLang="zh-TW" sz="1700" dirty="0" smtClean="0"/>
              <a:t>	</a:t>
            </a:r>
            <a:r>
              <a:rPr lang="zh-TW" altLang="en-US" sz="1700" dirty="0" smtClean="0"/>
              <a:t>家居長安身在蜀   何惜馬蹄歸不數   羊肉千斤酒百斛   令君馬肥麥與粟</a:t>
            </a:r>
          </a:p>
          <a:p>
            <a:pPr>
              <a:buNone/>
            </a:pPr>
            <a:r>
              <a:rPr lang="en-US" altLang="zh-TW" sz="1700" dirty="0" smtClean="0"/>
              <a:t>	</a:t>
            </a:r>
            <a:r>
              <a:rPr lang="zh-TW" altLang="en-US" sz="1700" dirty="0" smtClean="0"/>
              <a:t>今時人   知四足   與其書   不能讀  當從中央周四角</a:t>
            </a:r>
          </a:p>
          <a:p>
            <a:endParaRPr lang="zh-TW" altLang="en-US" sz="1700" dirty="0"/>
          </a:p>
        </p:txBody>
      </p:sp>
      <p:pic>
        <p:nvPicPr>
          <p:cNvPr id="6" name="Picture 2"/>
          <p:cNvPicPr>
            <a:picLocks noChangeAspect="1" noChangeArrowheads="1"/>
          </p:cNvPicPr>
          <p:nvPr/>
        </p:nvPicPr>
        <p:blipFill>
          <a:blip r:embed="rId2" cstate="print"/>
          <a:srcRect/>
          <a:stretch>
            <a:fillRect/>
          </a:stretch>
        </p:blipFill>
        <p:spPr bwMode="auto">
          <a:xfrm>
            <a:off x="1619672" y="188640"/>
            <a:ext cx="3790306" cy="3628108"/>
          </a:xfrm>
          <a:prstGeom prst="rect">
            <a:avLst/>
          </a:prstGeom>
          <a:noFill/>
          <a:ln w="9525">
            <a:noFill/>
            <a:miter lim="800000"/>
            <a:headEnd/>
            <a:tailEnd/>
          </a:ln>
        </p:spPr>
      </p:pic>
      <p:sp>
        <p:nvSpPr>
          <p:cNvPr id="7" name="文字方塊 6"/>
          <p:cNvSpPr txBox="1"/>
          <p:nvPr/>
        </p:nvSpPr>
        <p:spPr>
          <a:xfrm>
            <a:off x="395536" y="3939153"/>
            <a:ext cx="648072" cy="353943"/>
          </a:xfrm>
          <a:prstGeom prst="rect">
            <a:avLst/>
          </a:prstGeom>
          <a:noFill/>
        </p:spPr>
        <p:txBody>
          <a:bodyPr wrap="square" rtlCol="0">
            <a:spAutoFit/>
          </a:bodyPr>
          <a:lstStyle/>
          <a:p>
            <a:r>
              <a:rPr lang="zh-TW" altLang="en-US" sz="1700" dirty="0" smtClean="0"/>
              <a:t>全詩：</a:t>
            </a:r>
            <a:endParaRPr lang="zh-TW" altLang="en-US" sz="1700" dirty="0"/>
          </a:p>
        </p:txBody>
      </p:sp>
      <p:sp>
        <p:nvSpPr>
          <p:cNvPr id="8" name="文字方塊 7"/>
          <p:cNvSpPr txBox="1"/>
          <p:nvPr/>
        </p:nvSpPr>
        <p:spPr>
          <a:xfrm>
            <a:off x="5580112" y="332656"/>
            <a:ext cx="3384376" cy="3477875"/>
          </a:xfrm>
          <a:prstGeom prst="rect">
            <a:avLst/>
          </a:prstGeom>
          <a:noFill/>
        </p:spPr>
        <p:txBody>
          <a:bodyPr wrap="square" rtlCol="0">
            <a:spAutoFit/>
          </a:bodyPr>
          <a:lstStyle/>
          <a:p>
            <a:r>
              <a:rPr lang="en-US" altLang="zh-TW" sz="2000" b="1" dirty="0" smtClean="0">
                <a:solidFill>
                  <a:schemeClr val="bg2">
                    <a:lumMod val="25000"/>
                  </a:schemeClr>
                </a:solidFill>
              </a:rPr>
              <a:t>comment:</a:t>
            </a:r>
          </a:p>
          <a:p>
            <a:r>
              <a:rPr lang="en-US" altLang="zh-TW" sz="2000" b="1" dirty="0">
                <a:solidFill>
                  <a:schemeClr val="bg2">
                    <a:lumMod val="25000"/>
                  </a:schemeClr>
                </a:solidFill>
              </a:rPr>
              <a:t> </a:t>
            </a:r>
            <a:r>
              <a:rPr lang="en-US" altLang="zh-TW" sz="2000" b="1" dirty="0" smtClean="0">
                <a:solidFill>
                  <a:schemeClr val="bg2">
                    <a:lumMod val="25000"/>
                  </a:schemeClr>
                </a:solidFill>
              </a:rPr>
              <a:t>      </a:t>
            </a:r>
            <a:r>
              <a:rPr lang="zh-TW" altLang="en-US" sz="2000" b="1" dirty="0" smtClean="0">
                <a:solidFill>
                  <a:schemeClr val="bg2">
                    <a:lumMod val="25000"/>
                  </a:schemeClr>
                </a:solidFill>
              </a:rPr>
              <a:t>這首詩是晉代蘇伯玉之妻所作的，用來表達對蘇伯玉的思念。</a:t>
            </a:r>
            <a:endParaRPr lang="en-US" altLang="zh-TW" sz="2000" b="1" dirty="0" smtClean="0">
              <a:solidFill>
                <a:schemeClr val="bg2">
                  <a:lumMod val="25000"/>
                </a:schemeClr>
              </a:solidFill>
            </a:endParaRPr>
          </a:p>
          <a:p>
            <a:r>
              <a:rPr lang="en-US" altLang="zh-TW" sz="2000" b="1" dirty="0">
                <a:solidFill>
                  <a:schemeClr val="bg2">
                    <a:lumMod val="25000"/>
                  </a:schemeClr>
                </a:solidFill>
              </a:rPr>
              <a:t> </a:t>
            </a:r>
            <a:r>
              <a:rPr lang="en-US" altLang="zh-TW" sz="2000" b="1" dirty="0" smtClean="0">
                <a:solidFill>
                  <a:schemeClr val="bg2">
                    <a:lumMod val="25000"/>
                  </a:schemeClr>
                </a:solidFill>
              </a:rPr>
              <a:t>      </a:t>
            </a:r>
            <a:r>
              <a:rPr lang="zh-TW" altLang="en-US" sz="2000" b="1" dirty="0" smtClean="0">
                <a:solidFill>
                  <a:schemeClr val="bg2">
                    <a:lumMod val="25000"/>
                  </a:schemeClr>
                </a:solidFill>
              </a:rPr>
              <a:t>念法為從中間的</a:t>
            </a:r>
            <a:r>
              <a:rPr lang="en-US" altLang="zh-TW" sz="2000" b="1" dirty="0" smtClean="0">
                <a:solidFill>
                  <a:schemeClr val="bg2">
                    <a:lumMod val="25000"/>
                  </a:schemeClr>
                </a:solidFill>
              </a:rPr>
              <a:t>”</a:t>
            </a:r>
            <a:r>
              <a:rPr lang="zh-TW" altLang="en-US" sz="2000" b="1" dirty="0" smtClean="0">
                <a:solidFill>
                  <a:schemeClr val="bg2">
                    <a:lumMod val="25000"/>
                  </a:schemeClr>
                </a:solidFill>
              </a:rPr>
              <a:t>山</a:t>
            </a:r>
            <a:r>
              <a:rPr lang="en-US" altLang="zh-TW" sz="2000" b="1" dirty="0" smtClean="0">
                <a:solidFill>
                  <a:schemeClr val="bg2">
                    <a:lumMod val="25000"/>
                  </a:schemeClr>
                </a:solidFill>
              </a:rPr>
              <a:t>”</a:t>
            </a:r>
            <a:r>
              <a:rPr lang="zh-TW" altLang="en-US" sz="2000" b="1" dirty="0" smtClean="0">
                <a:solidFill>
                  <a:schemeClr val="bg2">
                    <a:lumMod val="25000"/>
                  </a:schemeClr>
                </a:solidFill>
              </a:rPr>
              <a:t>開始，接著以逆時針的方向，「山樹高，鳥鳴悲</a:t>
            </a:r>
            <a:r>
              <a:rPr lang="en-US" altLang="zh-TW" sz="2000" b="1" dirty="0" smtClean="0">
                <a:solidFill>
                  <a:schemeClr val="bg2">
                    <a:lumMod val="25000"/>
                  </a:schemeClr>
                </a:solidFill>
              </a:rPr>
              <a:t>……</a:t>
            </a:r>
            <a:r>
              <a:rPr lang="zh-TW" altLang="en-US" sz="2000" b="1" dirty="0" smtClean="0">
                <a:solidFill>
                  <a:schemeClr val="bg2">
                    <a:lumMod val="25000"/>
                  </a:schemeClr>
                </a:solidFill>
              </a:rPr>
              <a:t>」，把整首全長</a:t>
            </a:r>
            <a:r>
              <a:rPr lang="en-US" altLang="zh-TW" sz="2000" b="1" dirty="0" smtClean="0">
                <a:solidFill>
                  <a:schemeClr val="bg2">
                    <a:lumMod val="25000"/>
                  </a:schemeClr>
                </a:solidFill>
              </a:rPr>
              <a:t>167</a:t>
            </a:r>
            <a:r>
              <a:rPr lang="zh-TW" altLang="en-US" sz="2000" b="1" dirty="0" smtClean="0">
                <a:solidFill>
                  <a:schemeClr val="bg2">
                    <a:lumMod val="25000"/>
                  </a:schemeClr>
                </a:solidFill>
              </a:rPr>
              <a:t>個字的詩藏在一個圓盤裡，若沒有特別花心思去讀很難發現這是一首詩。</a:t>
            </a:r>
            <a:endParaRPr lang="en-US" altLang="zh-TW" sz="2000" b="1" dirty="0" smtClean="0">
              <a:solidFill>
                <a:schemeClr val="bg2">
                  <a:lumMod val="25000"/>
                </a:schemeClr>
              </a:solidFill>
            </a:endParaRPr>
          </a:p>
        </p:txBody>
      </p:sp>
    </p:spTree>
    <p:extLst>
      <p:ext uri="{BB962C8B-B14F-4D97-AF65-F5344CB8AC3E}">
        <p14:creationId xmlns:p14="http://schemas.microsoft.com/office/powerpoint/2010/main" val="1483041283"/>
      </p:ext>
    </p:extLst>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557808"/>
            <a:ext cx="8229600" cy="1143000"/>
          </a:xfrm>
        </p:spPr>
        <p:txBody>
          <a:bodyPr>
            <a:normAutofit/>
          </a:bodyPr>
          <a:lstStyle/>
          <a:p>
            <a:r>
              <a:rPr lang="en-US" altLang="zh-TW" sz="3200" dirty="0">
                <a:latin typeface="Berlin Sans FB Demi" pitchFamily="34" charset="0"/>
              </a:rPr>
              <a:t>Algorithms for Biological Sequence </a:t>
            </a:r>
            <a:r>
              <a:rPr lang="en-US" altLang="zh-TW" sz="3200" dirty="0" smtClean="0">
                <a:latin typeface="Berlin Sans FB Demi" pitchFamily="34" charset="0"/>
              </a:rPr>
              <a:t>Analysis</a:t>
            </a:r>
            <a:br>
              <a:rPr lang="en-US" altLang="zh-TW" sz="3200" dirty="0" smtClean="0">
                <a:latin typeface="Berlin Sans FB Demi" pitchFamily="34" charset="0"/>
              </a:rPr>
            </a:br>
            <a:r>
              <a:rPr lang="en-US" altLang="zh-TW" sz="3200" dirty="0" smtClean="0">
                <a:latin typeface="Berlin Sans FB Demi" pitchFamily="34" charset="0"/>
              </a:rPr>
              <a:t>Homework1</a:t>
            </a:r>
            <a:endParaRPr lang="zh-TW" altLang="en-US" sz="3200" dirty="0">
              <a:latin typeface="Berlin Sans FB Demi" pitchFamily="34" charset="0"/>
              <a:ea typeface="微軟正黑體" pitchFamily="34" charset="-120"/>
            </a:endParaRPr>
          </a:p>
        </p:txBody>
      </p:sp>
      <p:sp>
        <p:nvSpPr>
          <p:cNvPr id="3" name="內容版面配置區 2"/>
          <p:cNvSpPr>
            <a:spLocks noGrp="1"/>
          </p:cNvSpPr>
          <p:nvPr>
            <p:ph idx="1"/>
          </p:nvPr>
        </p:nvSpPr>
        <p:spPr>
          <a:xfrm>
            <a:off x="2699792" y="2968352"/>
            <a:ext cx="5915000" cy="3052936"/>
          </a:xfrm>
        </p:spPr>
        <p:txBody>
          <a:bodyPr/>
          <a:lstStyle/>
          <a:p>
            <a:pPr>
              <a:buNone/>
            </a:pPr>
            <a:r>
              <a:rPr lang="en-US" altLang="zh-TW" sz="2800" dirty="0" smtClean="0">
                <a:latin typeface="Berlin Sans FB" pitchFamily="34" charset="0"/>
              </a:rPr>
              <a:t>Name : </a:t>
            </a:r>
            <a:r>
              <a:rPr lang="zh-TW" altLang="en-US" sz="2800" dirty="0" smtClean="0">
                <a:latin typeface="微軟正黑體" pitchFamily="34" charset="-120"/>
                <a:ea typeface="微軟正黑體" pitchFamily="34" charset="-120"/>
              </a:rPr>
              <a:t>凌璟騰</a:t>
            </a:r>
            <a:endParaRPr lang="en-US" altLang="zh-TW" sz="2800" dirty="0">
              <a:latin typeface="微軟正黑體" pitchFamily="34" charset="-120"/>
              <a:ea typeface="微軟正黑體" pitchFamily="34" charset="-120"/>
            </a:endParaRPr>
          </a:p>
          <a:p>
            <a:pPr>
              <a:buNone/>
            </a:pPr>
            <a:r>
              <a:rPr lang="en-US" altLang="zh-TW" sz="2800" dirty="0" smtClean="0">
                <a:latin typeface="Berlin Sans FB" pitchFamily="34" charset="0"/>
                <a:ea typeface="微軟正黑體" pitchFamily="34" charset="-120"/>
              </a:rPr>
              <a:t>ID : 	   R99922090</a:t>
            </a:r>
          </a:p>
          <a:p>
            <a:endParaRPr lang="zh-TW" altLang="en-US" dirty="0">
              <a:latin typeface="微軟正黑體" pitchFamily="34" charset="-120"/>
              <a:ea typeface="微軟正黑體" pitchFamily="34" charset="-120"/>
            </a:endParaRPr>
          </a:p>
        </p:txBody>
      </p:sp>
    </p:spTree>
    <p:extLst>
      <p:ext uri="{BB962C8B-B14F-4D97-AF65-F5344CB8AC3E}">
        <p14:creationId xmlns:p14="http://schemas.microsoft.com/office/powerpoint/2010/main" val="3261609296"/>
      </p:ext>
    </p:extLst>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3200" dirty="0" smtClean="0">
                <a:latin typeface="微軟正黑體" pitchFamily="34" charset="-120"/>
                <a:ea typeface="微軟正黑體" pitchFamily="34" charset="-120"/>
              </a:rPr>
              <a:t>音階</a:t>
            </a:r>
            <a:r>
              <a:rPr lang="en-US" altLang="zh-TW" sz="3200" dirty="0" err="1" smtClean="0">
                <a:latin typeface="Berlin Sans FB Demi" pitchFamily="34" charset="0"/>
              </a:rPr>
              <a:t>Definaition</a:t>
            </a:r>
            <a:endParaRPr lang="zh-TW" altLang="en-US" sz="3200" dirty="0"/>
          </a:p>
        </p:txBody>
      </p:sp>
      <p:sp>
        <p:nvSpPr>
          <p:cNvPr id="3" name="內容版面配置區 2"/>
          <p:cNvSpPr>
            <a:spLocks noGrp="1"/>
          </p:cNvSpPr>
          <p:nvPr>
            <p:ph idx="1"/>
          </p:nvPr>
        </p:nvSpPr>
        <p:spPr/>
        <p:txBody>
          <a:bodyPr/>
          <a:lstStyle/>
          <a:p>
            <a:r>
              <a:rPr lang="zh-TW" altLang="en-US" sz="2800" dirty="0" smtClean="0">
                <a:latin typeface="Berlin Sans FB Demi" pitchFamily="34" charset="0"/>
              </a:rPr>
              <a:t>全音  </a:t>
            </a:r>
            <a:r>
              <a:rPr lang="en-US" altLang="zh-TW" sz="2800" dirty="0" smtClean="0">
                <a:latin typeface="Berlin Sans FB" pitchFamily="34" charset="0"/>
              </a:rPr>
              <a:t>:=</a:t>
            </a:r>
            <a:r>
              <a:rPr lang="en-US" altLang="zh-TW" sz="2800" dirty="0" smtClean="0">
                <a:latin typeface="Berlin Sans FB Demi" pitchFamily="34" charset="0"/>
              </a:rPr>
              <a:t>  </a:t>
            </a:r>
            <a:r>
              <a:rPr lang="en-US" altLang="zh-TW" sz="2800" dirty="0" smtClean="0">
                <a:latin typeface="Berlin Sans FB" pitchFamily="34" charset="0"/>
              </a:rPr>
              <a:t>2</a:t>
            </a:r>
            <a:r>
              <a:rPr lang="zh-TW" altLang="en-US" sz="2800" dirty="0" smtClean="0">
                <a:latin typeface="Berlin Sans FB Demi" pitchFamily="34" charset="0"/>
              </a:rPr>
              <a:t>個半音</a:t>
            </a:r>
            <a:endParaRPr lang="en-US" altLang="zh-TW" sz="2800" dirty="0" smtClean="0">
              <a:latin typeface="Berlin Sans FB Demi" pitchFamily="34" charset="0"/>
            </a:endParaRPr>
          </a:p>
          <a:p>
            <a:r>
              <a:rPr lang="en-US" altLang="zh-TW" sz="2800" dirty="0" smtClean="0">
                <a:latin typeface="Berlin Sans FB" pitchFamily="34" charset="0"/>
              </a:rPr>
              <a:t>Do Re Mi </a:t>
            </a:r>
            <a:r>
              <a:rPr lang="en-US" altLang="zh-TW" sz="2800" dirty="0" err="1" smtClean="0">
                <a:latin typeface="Berlin Sans FB" pitchFamily="34" charset="0"/>
              </a:rPr>
              <a:t>Fa</a:t>
            </a:r>
            <a:r>
              <a:rPr lang="en-US" altLang="zh-TW" sz="2800" dirty="0" smtClean="0">
                <a:latin typeface="Berlin Sans FB" pitchFamily="34" charset="0"/>
              </a:rPr>
              <a:t> So La Ti Do</a:t>
            </a:r>
            <a:r>
              <a:rPr lang="zh-TW" altLang="en-US" sz="2800" dirty="0" smtClean="0">
                <a:latin typeface="微軟正黑體" pitchFamily="34" charset="-120"/>
                <a:ea typeface="微軟正黑體" pitchFamily="34" charset="-120"/>
              </a:rPr>
              <a:t>為一個</a:t>
            </a:r>
            <a:r>
              <a:rPr lang="en-US" altLang="zh-TW" sz="2800" dirty="0" smtClean="0">
                <a:latin typeface="微軟正黑體" pitchFamily="34" charset="-120"/>
                <a:ea typeface="微軟正黑體" pitchFamily="34" charset="-120"/>
              </a:rPr>
              <a:t>8</a:t>
            </a:r>
            <a:r>
              <a:rPr lang="zh-TW" altLang="en-US" sz="2800" dirty="0" smtClean="0">
                <a:latin typeface="微軟正黑體" pitchFamily="34" charset="-120"/>
                <a:ea typeface="微軟正黑體" pitchFamily="34" charset="-120"/>
              </a:rPr>
              <a:t>度循環</a:t>
            </a:r>
            <a:r>
              <a:rPr lang="en-US" altLang="zh-TW" sz="2800" dirty="0" smtClean="0">
                <a:latin typeface="微軟正黑體" pitchFamily="34" charset="-120"/>
                <a:ea typeface="微軟正黑體" pitchFamily="34" charset="-120"/>
              </a:rPr>
              <a:t>, </a:t>
            </a:r>
            <a:r>
              <a:rPr lang="zh-TW" altLang="en-US" sz="2800" dirty="0" smtClean="0">
                <a:latin typeface="微軟正黑體" pitchFamily="34" charset="-120"/>
                <a:ea typeface="微軟正黑體" pitchFamily="34" charset="-120"/>
              </a:rPr>
              <a:t>其中</a:t>
            </a:r>
            <a:r>
              <a:rPr lang="en-US" altLang="zh-TW" sz="2800" dirty="0" smtClean="0">
                <a:latin typeface="Berlin Sans FB" pitchFamily="34" charset="0"/>
                <a:ea typeface="微軟正黑體" pitchFamily="34" charset="-120"/>
              </a:rPr>
              <a:t>Mi</a:t>
            </a:r>
            <a:r>
              <a:rPr lang="zh-TW" altLang="en-US" sz="2800" dirty="0" smtClean="0">
                <a:latin typeface="微軟正黑體" pitchFamily="34" charset="-120"/>
                <a:ea typeface="微軟正黑體" pitchFamily="34" charset="-120"/>
              </a:rPr>
              <a:t>和</a:t>
            </a:r>
            <a:r>
              <a:rPr lang="en-US" altLang="zh-TW" sz="2800" dirty="0" err="1" smtClean="0">
                <a:latin typeface="Berlin Sans FB" pitchFamily="34" charset="0"/>
                <a:ea typeface="微軟正黑體" pitchFamily="34" charset="-120"/>
              </a:rPr>
              <a:t>Fa</a:t>
            </a:r>
            <a:r>
              <a:rPr lang="zh-TW" altLang="en-US" sz="2800" dirty="0" smtClean="0">
                <a:latin typeface="微軟正黑體" pitchFamily="34" charset="-120"/>
                <a:ea typeface="微軟正黑體" pitchFamily="34" charset="-120"/>
              </a:rPr>
              <a:t>之間為半音</a:t>
            </a:r>
            <a:r>
              <a:rPr lang="en-US" altLang="zh-TW" sz="2800" dirty="0" smtClean="0">
                <a:latin typeface="微軟正黑體" pitchFamily="34" charset="-120"/>
                <a:ea typeface="微軟正黑體" pitchFamily="34" charset="-120"/>
              </a:rPr>
              <a:t>, </a:t>
            </a:r>
            <a:r>
              <a:rPr lang="en-US" altLang="zh-TW" sz="2800" dirty="0" smtClean="0">
                <a:latin typeface="Berlin Sans FB" pitchFamily="34" charset="0"/>
                <a:ea typeface="微軟正黑體" pitchFamily="34" charset="-120"/>
              </a:rPr>
              <a:t>Ti</a:t>
            </a:r>
            <a:r>
              <a:rPr lang="zh-TW" altLang="en-US" sz="2800" dirty="0" smtClean="0">
                <a:latin typeface="微軟正黑體" pitchFamily="34" charset="-120"/>
                <a:ea typeface="微軟正黑體" pitchFamily="34" charset="-120"/>
              </a:rPr>
              <a:t>和</a:t>
            </a:r>
            <a:r>
              <a:rPr lang="en-US" altLang="zh-TW" sz="2800" dirty="0" smtClean="0">
                <a:latin typeface="Berlin Sans FB" pitchFamily="34" charset="0"/>
                <a:ea typeface="微軟正黑體" pitchFamily="34" charset="-120"/>
              </a:rPr>
              <a:t>Do</a:t>
            </a:r>
            <a:r>
              <a:rPr lang="zh-TW" altLang="en-US" sz="2800" dirty="0" smtClean="0">
                <a:latin typeface="微軟正黑體" pitchFamily="34" charset="-120"/>
                <a:ea typeface="微軟正黑體" pitchFamily="34" charset="-120"/>
              </a:rPr>
              <a:t>之間為半音</a:t>
            </a:r>
            <a:r>
              <a:rPr lang="en-US" altLang="zh-TW" sz="2800" dirty="0" smtClean="0">
                <a:latin typeface="微軟正黑體" pitchFamily="34" charset="-120"/>
                <a:ea typeface="微軟正黑體" pitchFamily="34" charset="-120"/>
              </a:rPr>
              <a:t>, </a:t>
            </a:r>
            <a:r>
              <a:rPr lang="zh-TW" altLang="en-US" sz="2800" dirty="0" smtClean="0">
                <a:latin typeface="微軟正黑體" pitchFamily="34" charset="-120"/>
                <a:ea typeface="微軟正黑體" pitchFamily="34" charset="-120"/>
              </a:rPr>
              <a:t>其餘間隔皆為全音</a:t>
            </a:r>
            <a:r>
              <a:rPr lang="en-US" altLang="zh-TW" sz="2800" dirty="0" smtClean="0">
                <a:latin typeface="微軟正黑體" pitchFamily="34" charset="-120"/>
                <a:ea typeface="微軟正黑體" pitchFamily="34" charset="-120"/>
              </a:rPr>
              <a:t>.</a:t>
            </a:r>
          </a:p>
          <a:p>
            <a:r>
              <a:rPr lang="en-US" altLang="zh-TW" sz="2800" dirty="0" smtClean="0">
                <a:latin typeface="Berlin Sans FB" pitchFamily="34" charset="0"/>
                <a:ea typeface="微軟正黑體" pitchFamily="34" charset="-120"/>
              </a:rPr>
              <a:t>X</a:t>
            </a:r>
            <a:r>
              <a:rPr lang="zh-TW" altLang="en-US" sz="2800" dirty="0" smtClean="0">
                <a:latin typeface="微軟正黑體" pitchFamily="34" charset="-120"/>
                <a:ea typeface="微軟正黑體" pitchFamily="34" charset="-120"/>
              </a:rPr>
              <a:t>的五度音</a:t>
            </a:r>
            <a:r>
              <a:rPr lang="zh-TW" altLang="en-US" sz="2800" dirty="0" smtClean="0">
                <a:latin typeface="Berlin Sans FB" pitchFamily="34" charset="0"/>
                <a:ea typeface="微軟正黑體" pitchFamily="34" charset="-120"/>
              </a:rPr>
              <a:t>  </a:t>
            </a:r>
            <a:r>
              <a:rPr lang="en-US" altLang="zh-TW" sz="2800" dirty="0" smtClean="0">
                <a:latin typeface="Berlin Sans FB" pitchFamily="34" charset="0"/>
                <a:ea typeface="微軟正黑體" pitchFamily="34" charset="-120"/>
              </a:rPr>
              <a:t>:=  X</a:t>
            </a:r>
            <a:r>
              <a:rPr lang="zh-TW" altLang="en-US" sz="2800" dirty="0" smtClean="0">
                <a:latin typeface="Berlin Sans FB" pitchFamily="34" charset="0"/>
                <a:ea typeface="微軟正黑體" pitchFamily="34" charset="-120"/>
              </a:rPr>
              <a:t>往上數</a:t>
            </a:r>
            <a:r>
              <a:rPr lang="en-US" altLang="zh-TW" sz="2800" dirty="0" smtClean="0">
                <a:latin typeface="Berlin Sans FB" pitchFamily="34" charset="0"/>
                <a:ea typeface="微軟正黑體" pitchFamily="34" charset="-120"/>
              </a:rPr>
              <a:t>7</a:t>
            </a:r>
            <a:r>
              <a:rPr lang="zh-TW" altLang="en-US" sz="2800" dirty="0" smtClean="0">
                <a:latin typeface="Berlin Sans FB" pitchFamily="34" charset="0"/>
                <a:ea typeface="微軟正黑體" pitchFamily="34" charset="-120"/>
              </a:rPr>
              <a:t>個半音</a:t>
            </a:r>
            <a:r>
              <a:rPr lang="en-US" altLang="zh-TW" sz="2800" dirty="0" smtClean="0">
                <a:latin typeface="Berlin Sans FB" pitchFamily="34" charset="0"/>
                <a:ea typeface="微軟正黑體" pitchFamily="34" charset="-120"/>
              </a:rPr>
              <a:t>(</a:t>
            </a:r>
            <a:r>
              <a:rPr lang="zh-TW" altLang="en-US" sz="2800" dirty="0" smtClean="0">
                <a:latin typeface="Berlin Sans FB" pitchFamily="34" charset="0"/>
                <a:ea typeface="微軟正黑體" pitchFamily="34" charset="-120"/>
              </a:rPr>
              <a:t>亦前</a:t>
            </a:r>
            <a:r>
              <a:rPr lang="en-US" altLang="zh-TW" sz="2800" dirty="0" smtClean="0">
                <a:latin typeface="Berlin Sans FB" pitchFamily="34" charset="0"/>
                <a:ea typeface="微軟正黑體" pitchFamily="34" charset="-120"/>
              </a:rPr>
              <a:t>3</a:t>
            </a:r>
            <a:r>
              <a:rPr lang="zh-TW" altLang="en-US" sz="2800" dirty="0" smtClean="0">
                <a:latin typeface="Berlin Sans FB" pitchFamily="34" charset="0"/>
                <a:ea typeface="微軟正黑體" pitchFamily="34" charset="-120"/>
              </a:rPr>
              <a:t>全音</a:t>
            </a:r>
            <a:r>
              <a:rPr lang="en-US" altLang="zh-TW" sz="2800" dirty="0" smtClean="0">
                <a:latin typeface="Berlin Sans FB" pitchFamily="34" charset="0"/>
                <a:ea typeface="微軟正黑體" pitchFamily="34" charset="-120"/>
              </a:rPr>
              <a:t>+1</a:t>
            </a:r>
            <a:r>
              <a:rPr lang="zh-TW" altLang="en-US" sz="2800" dirty="0" smtClean="0">
                <a:latin typeface="Berlin Sans FB" pitchFamily="34" charset="0"/>
                <a:ea typeface="微軟正黑體" pitchFamily="34" charset="-120"/>
              </a:rPr>
              <a:t>半音</a:t>
            </a:r>
            <a:r>
              <a:rPr lang="en-US" altLang="zh-TW" sz="2800" dirty="0" smtClean="0">
                <a:latin typeface="Berlin Sans FB" pitchFamily="34" charset="0"/>
                <a:ea typeface="微軟正黑體" pitchFamily="34" charset="-120"/>
              </a:rPr>
              <a:t>)</a:t>
            </a:r>
          </a:p>
          <a:p>
            <a:pPr lvl="1"/>
            <a:r>
              <a:rPr lang="en-US" altLang="zh-TW" sz="2400" dirty="0" smtClean="0">
                <a:latin typeface="Berlin Sans FB" pitchFamily="34" charset="0"/>
                <a:ea typeface="微軟正黑體" pitchFamily="34" charset="-120"/>
              </a:rPr>
              <a:t>E.g. : Do</a:t>
            </a:r>
            <a:r>
              <a:rPr lang="zh-TW" altLang="en-US" sz="2400" dirty="0" smtClean="0">
                <a:latin typeface="Berlin Sans FB" pitchFamily="34" charset="0"/>
                <a:ea typeface="微軟正黑體" pitchFamily="34" charset="-120"/>
              </a:rPr>
              <a:t>的五度音為</a:t>
            </a:r>
            <a:r>
              <a:rPr lang="en-US" altLang="zh-TW" sz="2400" dirty="0" smtClean="0">
                <a:latin typeface="Berlin Sans FB" pitchFamily="34" charset="0"/>
                <a:ea typeface="微軟正黑體" pitchFamily="34" charset="-120"/>
              </a:rPr>
              <a:t>So, Re</a:t>
            </a:r>
            <a:r>
              <a:rPr lang="zh-TW" altLang="en-US" sz="2400" dirty="0" smtClean="0">
                <a:latin typeface="Berlin Sans FB" pitchFamily="34" charset="0"/>
                <a:ea typeface="微軟正黑體" pitchFamily="34" charset="-120"/>
              </a:rPr>
              <a:t>的五度音是</a:t>
            </a:r>
            <a:r>
              <a:rPr lang="en-US" altLang="zh-TW" sz="2400" dirty="0" smtClean="0">
                <a:latin typeface="Berlin Sans FB" pitchFamily="34" charset="0"/>
                <a:ea typeface="微軟正黑體" pitchFamily="34" charset="-120"/>
              </a:rPr>
              <a:t>La.</a:t>
            </a:r>
            <a:endParaRPr lang="zh-TW" altLang="en-US" sz="2400" dirty="0" smtClean="0">
              <a:latin typeface="Berlin Sans FB" pitchFamily="34" charset="0"/>
              <a:ea typeface="微軟正黑體" pitchFamily="34" charset="-120"/>
            </a:endParaRPr>
          </a:p>
          <a:p>
            <a:r>
              <a:rPr lang="en-US" altLang="zh-TW" sz="2800" dirty="0" smtClean="0">
                <a:latin typeface="Berlin Sans FB" pitchFamily="34" charset="0"/>
              </a:rPr>
              <a:t>#X  :=  X</a:t>
            </a:r>
            <a:r>
              <a:rPr lang="zh-TW" altLang="en-US" sz="2800" dirty="0" smtClean="0">
                <a:latin typeface="Berlin Sans FB" pitchFamily="34" charset="0"/>
              </a:rPr>
              <a:t>往上一個半音</a:t>
            </a:r>
            <a:endParaRPr lang="en-US" altLang="zh-TW" sz="2800" dirty="0" smtClean="0">
              <a:latin typeface="Berlin Sans FB" pitchFamily="34" charset="0"/>
            </a:endParaRPr>
          </a:p>
        </p:txBody>
      </p:sp>
    </p:spTree>
    <p:extLst>
      <p:ext uri="{BB962C8B-B14F-4D97-AF65-F5344CB8AC3E}">
        <p14:creationId xmlns:p14="http://schemas.microsoft.com/office/powerpoint/2010/main" val="324424739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3200" dirty="0" smtClean="0">
                <a:latin typeface="Berlin Sans FB Demi" pitchFamily="34" charset="0"/>
              </a:rPr>
              <a:t>五度圈</a:t>
            </a:r>
            <a:r>
              <a:rPr lang="en-US" altLang="zh-TW" sz="3200" dirty="0" err="1" smtClean="0">
                <a:latin typeface="Berlin Sans FB Demi" pitchFamily="34" charset="0"/>
              </a:rPr>
              <a:t>Sequcnce</a:t>
            </a:r>
            <a:endParaRPr lang="zh-TW" altLang="en-US" sz="3200" dirty="0"/>
          </a:p>
        </p:txBody>
      </p:sp>
      <p:sp>
        <p:nvSpPr>
          <p:cNvPr id="3" name="內容版面配置區 2"/>
          <p:cNvSpPr>
            <a:spLocks noGrp="1"/>
          </p:cNvSpPr>
          <p:nvPr>
            <p:ph idx="1"/>
          </p:nvPr>
        </p:nvSpPr>
        <p:spPr/>
        <p:txBody>
          <a:bodyPr>
            <a:normAutofit/>
          </a:bodyPr>
          <a:lstStyle/>
          <a:p>
            <a:r>
              <a:rPr lang="en-US" altLang="zh-TW" sz="2800" dirty="0" smtClean="0">
                <a:latin typeface="Berlin Sans FB" pitchFamily="34" charset="0"/>
              </a:rPr>
              <a:t>Do -&gt; So -&gt; Re -&gt; La -&gt; Mi -&gt; Ti -&gt; #</a:t>
            </a:r>
            <a:r>
              <a:rPr lang="en-US" altLang="zh-TW" sz="2800" dirty="0" err="1" smtClean="0">
                <a:latin typeface="Berlin Sans FB" pitchFamily="34" charset="0"/>
              </a:rPr>
              <a:t>Fa</a:t>
            </a:r>
            <a:r>
              <a:rPr lang="en-US" altLang="zh-TW" sz="2800" dirty="0" smtClean="0">
                <a:latin typeface="Berlin Sans FB" pitchFamily="34" charset="0"/>
              </a:rPr>
              <a:t> -&gt; #Do -&gt; #So -&gt; #Re -&gt; #La -&gt; </a:t>
            </a:r>
            <a:r>
              <a:rPr lang="en-US" altLang="zh-TW" sz="2800" dirty="0" err="1" smtClean="0">
                <a:latin typeface="Berlin Sans FB" pitchFamily="34" charset="0"/>
              </a:rPr>
              <a:t>Fa</a:t>
            </a:r>
            <a:r>
              <a:rPr lang="en-US" altLang="zh-TW" sz="2800" dirty="0" smtClean="0">
                <a:latin typeface="Berlin Sans FB" pitchFamily="34" charset="0"/>
              </a:rPr>
              <a:t> -&gt;Do</a:t>
            </a:r>
          </a:p>
          <a:p>
            <a:r>
              <a:rPr lang="zh-TW" altLang="en-US" sz="2800" dirty="0" smtClean="0">
                <a:latin typeface="Berlin Sans FB" pitchFamily="34" charset="0"/>
              </a:rPr>
              <a:t>此</a:t>
            </a:r>
            <a:r>
              <a:rPr lang="en-US" altLang="zh-TW" sz="2800" dirty="0" smtClean="0">
                <a:latin typeface="Berlin Sans FB" pitchFamily="34" charset="0"/>
              </a:rPr>
              <a:t>sequence</a:t>
            </a:r>
            <a:r>
              <a:rPr lang="zh-TW" altLang="en-US" sz="2800" dirty="0" smtClean="0">
                <a:latin typeface="Berlin Sans FB" pitchFamily="34" charset="0"/>
              </a:rPr>
              <a:t>長度為</a:t>
            </a:r>
            <a:r>
              <a:rPr lang="en-US" altLang="zh-TW" sz="2800" dirty="0" smtClean="0">
                <a:latin typeface="Berlin Sans FB" pitchFamily="34" charset="0"/>
              </a:rPr>
              <a:t>12, </a:t>
            </a:r>
            <a:r>
              <a:rPr lang="zh-TW" altLang="en-US" sz="2800" dirty="0" smtClean="0">
                <a:latin typeface="Berlin Sans FB" pitchFamily="34" charset="0"/>
              </a:rPr>
              <a:t>為一路往五度方向延伸的</a:t>
            </a:r>
            <a:r>
              <a:rPr lang="en-US" altLang="zh-TW" sz="2800" dirty="0" smtClean="0">
                <a:latin typeface="Berlin Sans FB" pitchFamily="34" charset="0"/>
              </a:rPr>
              <a:t>sequence, </a:t>
            </a:r>
            <a:r>
              <a:rPr lang="zh-TW" altLang="en-US" sz="2800" dirty="0" smtClean="0">
                <a:latin typeface="Berlin Sans FB" pitchFamily="34" charset="0"/>
              </a:rPr>
              <a:t>會一直循環</a:t>
            </a:r>
            <a:r>
              <a:rPr lang="en-US" altLang="zh-TW" sz="2800" dirty="0" smtClean="0">
                <a:latin typeface="Berlin Sans FB" pitchFamily="34" charset="0"/>
              </a:rPr>
              <a:t>!</a:t>
            </a:r>
          </a:p>
          <a:p>
            <a:pPr lvl="1"/>
            <a:r>
              <a:rPr lang="zh-TW" altLang="en-US" sz="2400" dirty="0" smtClean="0">
                <a:latin typeface="Berlin Sans FB" pitchFamily="34" charset="0"/>
              </a:rPr>
              <a:t>其中</a:t>
            </a:r>
            <a:r>
              <a:rPr lang="en-US" altLang="zh-TW" sz="2400" dirty="0" smtClean="0">
                <a:latin typeface="Berlin Sans FB" pitchFamily="34" charset="0"/>
              </a:rPr>
              <a:t>12</a:t>
            </a:r>
            <a:r>
              <a:rPr lang="zh-TW" altLang="en-US" sz="2400" dirty="0" smtClean="0">
                <a:latin typeface="Berlin Sans FB" pitchFamily="34" charset="0"/>
              </a:rPr>
              <a:t>個半音</a:t>
            </a:r>
            <a:r>
              <a:rPr lang="en-US" altLang="zh-TW" sz="2400" dirty="0" smtClean="0">
                <a:latin typeface="Berlin Sans FB" pitchFamily="34" charset="0"/>
              </a:rPr>
              <a:t>, </a:t>
            </a:r>
            <a:r>
              <a:rPr lang="zh-TW" altLang="en-US" sz="2400" dirty="0" smtClean="0">
                <a:latin typeface="Berlin Sans FB" pitchFamily="34" charset="0"/>
              </a:rPr>
              <a:t>也恰好是一個</a:t>
            </a:r>
            <a:r>
              <a:rPr lang="en-US" altLang="zh-TW" sz="2400" dirty="0" smtClean="0">
                <a:latin typeface="Berlin Sans FB" pitchFamily="34" charset="0"/>
              </a:rPr>
              <a:t>8</a:t>
            </a:r>
            <a:r>
              <a:rPr lang="zh-TW" altLang="en-US" sz="2400" dirty="0" smtClean="0">
                <a:latin typeface="Berlin Sans FB" pitchFamily="34" charset="0"/>
              </a:rPr>
              <a:t>度循環的總間隔數</a:t>
            </a:r>
            <a:endParaRPr lang="en-US" altLang="zh-TW" sz="2400" dirty="0" smtClean="0">
              <a:latin typeface="Berlin Sans FB" pitchFamily="34" charset="0"/>
            </a:endParaRPr>
          </a:p>
          <a:p>
            <a:endParaRPr lang="en-US" altLang="zh-TW" sz="2800" dirty="0" smtClean="0">
              <a:latin typeface="Berlin Sans FB" pitchFamily="34" charset="0"/>
            </a:endParaRPr>
          </a:p>
          <a:p>
            <a:endParaRPr lang="en-US" altLang="zh-TW" sz="2800" dirty="0" smtClean="0">
              <a:latin typeface="Berlin Sans FB" pitchFamily="34" charset="0"/>
            </a:endParaRPr>
          </a:p>
          <a:p>
            <a:endParaRPr lang="en-US" altLang="zh-TW" sz="2800" dirty="0" smtClean="0">
              <a:latin typeface="Berlin Sans FB" pitchFamily="34" charset="0"/>
            </a:endParaRPr>
          </a:p>
          <a:p>
            <a:r>
              <a:rPr lang="zh-TW" altLang="en-US" sz="2800" dirty="0" smtClean="0">
                <a:latin typeface="微軟正黑體" pitchFamily="34" charset="-120"/>
                <a:ea typeface="微軟正黑體" pitchFamily="34" charset="-120"/>
              </a:rPr>
              <a:t>在音樂的世界中</a:t>
            </a:r>
            <a:r>
              <a:rPr lang="en-US" altLang="zh-TW" sz="2800" dirty="0" smtClean="0">
                <a:latin typeface="微軟正黑體" pitchFamily="34" charset="-120"/>
                <a:ea typeface="微軟正黑體" pitchFamily="34" charset="-120"/>
              </a:rPr>
              <a:t>, </a:t>
            </a:r>
            <a:r>
              <a:rPr lang="zh-TW" altLang="en-US" sz="2800" dirty="0" smtClean="0">
                <a:latin typeface="微軟正黑體" pitchFamily="34" charset="-120"/>
                <a:ea typeface="微軟正黑體" pitchFamily="34" charset="-120"/>
              </a:rPr>
              <a:t>五度音是一個極為重要的角色</a:t>
            </a:r>
            <a:endParaRPr lang="en-US" altLang="zh-TW" sz="2800" dirty="0" smtClean="0">
              <a:latin typeface="微軟正黑體" pitchFamily="34" charset="-120"/>
              <a:ea typeface="微軟正黑體" pitchFamily="34" charset="-120"/>
            </a:endParaRPr>
          </a:p>
          <a:p>
            <a:endParaRPr lang="en-US" altLang="zh-TW" sz="2800" dirty="0" smtClean="0">
              <a:latin typeface="Berlin Sans FB" pitchFamily="34" charset="0"/>
            </a:endParaRPr>
          </a:p>
          <a:p>
            <a:pPr>
              <a:buNone/>
            </a:pPr>
            <a:endParaRPr lang="zh-TW" altLang="en-US" sz="2800" dirty="0">
              <a:latin typeface="Berlin Sans FB" pitchFamily="34" charset="0"/>
            </a:endParaRPr>
          </a:p>
        </p:txBody>
      </p:sp>
      <p:sp>
        <p:nvSpPr>
          <p:cNvPr id="4" name="文字方塊 3"/>
          <p:cNvSpPr txBox="1"/>
          <p:nvPr/>
        </p:nvSpPr>
        <p:spPr>
          <a:xfrm>
            <a:off x="2123728" y="4005064"/>
            <a:ext cx="5328592" cy="1200329"/>
          </a:xfrm>
          <a:prstGeom prst="rect">
            <a:avLst/>
          </a:prstGeom>
          <a:noFill/>
        </p:spPr>
        <p:txBody>
          <a:bodyPr wrap="square" rtlCol="0">
            <a:spAutoFit/>
          </a:bodyPr>
          <a:lstStyle/>
          <a:p>
            <a:r>
              <a:rPr lang="en-US" altLang="zh-TW" sz="7200" dirty="0" smtClean="0">
                <a:solidFill>
                  <a:srgbClr val="92D050"/>
                </a:solidFill>
                <a:latin typeface="Berlin Sans FB Demi" pitchFamily="34" charset="0"/>
              </a:rPr>
              <a:t>Magic!!!!</a:t>
            </a:r>
            <a:endParaRPr lang="zh-TW" altLang="en-US" sz="7200" dirty="0">
              <a:solidFill>
                <a:srgbClr val="92D050"/>
              </a:solidFill>
              <a:latin typeface="Berlin Sans FB Demi" pitchFamily="34" charset="0"/>
            </a:endParaRPr>
          </a:p>
        </p:txBody>
      </p:sp>
    </p:spTree>
    <p:extLst>
      <p:ext uri="{BB962C8B-B14F-4D97-AF65-F5344CB8AC3E}">
        <p14:creationId xmlns:p14="http://schemas.microsoft.com/office/powerpoint/2010/main" val="397216502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normAutofit fontScale="90000"/>
          </a:bodyPr>
          <a:lstStyle/>
          <a:p>
            <a:r>
              <a:rPr lang="en-US" altLang="zh-TW" dirty="0"/>
              <a:t>Algorithms for </a:t>
            </a:r>
            <a:r>
              <a:rPr lang="en-US" altLang="zh-TW" dirty="0" smtClean="0"/>
              <a:t/>
            </a:r>
            <a:br>
              <a:rPr lang="en-US" altLang="zh-TW" dirty="0" smtClean="0"/>
            </a:br>
            <a:r>
              <a:rPr lang="en-US" altLang="zh-TW" dirty="0" smtClean="0"/>
              <a:t>Biological </a:t>
            </a:r>
            <a:r>
              <a:rPr lang="en-US" altLang="zh-TW" dirty="0"/>
              <a:t>Sequence </a:t>
            </a:r>
            <a:r>
              <a:rPr lang="en-US" altLang="zh-TW" dirty="0" smtClean="0"/>
              <a:t>Analysis</a:t>
            </a:r>
            <a:br>
              <a:rPr lang="en-US" altLang="zh-TW" dirty="0" smtClean="0"/>
            </a:br>
            <a:r>
              <a:rPr lang="en-US" altLang="zh-TW" dirty="0" smtClean="0"/>
              <a:t>HW</a:t>
            </a:r>
            <a:r>
              <a:rPr lang="zh-TW" altLang="en-US" dirty="0" smtClean="0"/>
              <a:t> </a:t>
            </a:r>
            <a:r>
              <a:rPr lang="en-US" altLang="zh-TW" dirty="0" smtClean="0"/>
              <a:t>1</a:t>
            </a:r>
            <a:endParaRPr lang="zh-TW" altLang="en-US" dirty="0"/>
          </a:p>
        </p:txBody>
      </p:sp>
      <p:sp>
        <p:nvSpPr>
          <p:cNvPr id="3" name="副標題 2"/>
          <p:cNvSpPr>
            <a:spLocks noGrp="1"/>
          </p:cNvSpPr>
          <p:nvPr>
            <p:ph type="subTitle" idx="1"/>
          </p:nvPr>
        </p:nvSpPr>
        <p:spPr/>
        <p:txBody>
          <a:bodyPr/>
          <a:lstStyle/>
          <a:p>
            <a:r>
              <a:rPr lang="en-US" altLang="zh-TW" dirty="0" smtClean="0"/>
              <a:t>R99942041 </a:t>
            </a:r>
            <a:r>
              <a:rPr lang="zh-TW" altLang="en-US" dirty="0" smtClean="0"/>
              <a:t>林耿生</a:t>
            </a:r>
            <a:endParaRPr lang="zh-TW" altLang="en-US" dirty="0"/>
          </a:p>
        </p:txBody>
      </p:sp>
    </p:spTree>
    <p:extLst>
      <p:ext uri="{BB962C8B-B14F-4D97-AF65-F5344CB8AC3E}">
        <p14:creationId xmlns:p14="http://schemas.microsoft.com/office/powerpoint/2010/main" val="37410099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標題 1"/>
          <p:cNvSpPr>
            <a:spLocks noGrp="1"/>
          </p:cNvSpPr>
          <p:nvPr>
            <p:ph type="title"/>
          </p:nvPr>
        </p:nvSpPr>
        <p:spPr>
          <a:xfrm>
            <a:off x="612775" y="228600"/>
            <a:ext cx="8153400" cy="990600"/>
          </a:xfrm>
        </p:spPr>
        <p:txBody>
          <a:bodyPr/>
          <a:lstStyle/>
          <a:p>
            <a:r>
              <a:rPr lang="en-US" altLang="zh-TW">
                <a:latin typeface="Tw Cen MT" charset="0"/>
                <a:ea typeface="微軟正黑體" charset="0"/>
              </a:rPr>
              <a:t>The Reason</a:t>
            </a:r>
            <a:endParaRPr lang="zh-TW" altLang="en-US">
              <a:latin typeface="Tw Cen MT" charset="0"/>
              <a:ea typeface="微軟正黑體" charset="0"/>
            </a:endParaRPr>
          </a:p>
        </p:txBody>
      </p:sp>
      <p:sp>
        <p:nvSpPr>
          <p:cNvPr id="11267" name="內容版面配置區 2"/>
          <p:cNvSpPr>
            <a:spLocks noGrp="1"/>
          </p:cNvSpPr>
          <p:nvPr>
            <p:ph sz="quarter" idx="1"/>
          </p:nvPr>
        </p:nvSpPr>
        <p:spPr>
          <a:xfrm>
            <a:off x="612775" y="1600200"/>
            <a:ext cx="8153400" cy="4495800"/>
          </a:xfrm>
        </p:spPr>
        <p:txBody>
          <a:bodyPr/>
          <a:lstStyle/>
          <a:p>
            <a:r>
              <a:rPr lang="zh-TW" altLang="en-US">
                <a:latin typeface="Tw Cen MT" charset="0"/>
                <a:ea typeface="微軟正黑體" charset="0"/>
              </a:rPr>
              <a:t>中國的魔方陣是</a:t>
            </a:r>
            <a:r>
              <a:rPr lang="en-US" altLang="zh-TW">
                <a:latin typeface="Tw Cen MT" charset="0"/>
                <a:ea typeface="微軟正黑體" charset="0"/>
              </a:rPr>
              <a:t>3*3</a:t>
            </a:r>
            <a:r>
              <a:rPr lang="zh-TW" altLang="en-US">
                <a:latin typeface="Tw Cen MT" charset="0"/>
                <a:ea typeface="微軟正黑體" charset="0"/>
              </a:rPr>
              <a:t>矩陣，每一行或一列相加的總和都是一個固定的數值，而這個魔方陣是立體的，從</a:t>
            </a:r>
            <a:r>
              <a:rPr lang="en-US" altLang="zh-TW">
                <a:latin typeface="Tw Cen MT" charset="0"/>
                <a:ea typeface="微軟正黑體" charset="0"/>
              </a:rPr>
              <a:t>x-y, y-z, x-z, </a:t>
            </a:r>
            <a:r>
              <a:rPr lang="zh-TW" altLang="en-US">
                <a:latin typeface="Tw Cen MT" charset="0"/>
                <a:ea typeface="微軟正黑體" charset="0"/>
              </a:rPr>
              <a:t>平面觀察會得到三個</a:t>
            </a:r>
            <a:r>
              <a:rPr lang="en-US" altLang="zh-TW">
                <a:latin typeface="Tw Cen MT" charset="0"/>
                <a:ea typeface="微軟正黑體" charset="0"/>
              </a:rPr>
              <a:t>4</a:t>
            </a:r>
            <a:r>
              <a:rPr lang="zh-TW" altLang="en-US">
                <a:latin typeface="Tw Cen MT" charset="0"/>
                <a:ea typeface="微軟正黑體" charset="0"/>
              </a:rPr>
              <a:t>*</a:t>
            </a:r>
            <a:r>
              <a:rPr lang="en-US" altLang="zh-TW">
                <a:latin typeface="Tw Cen MT" charset="0"/>
                <a:ea typeface="微軟正黑體" charset="0"/>
              </a:rPr>
              <a:t>4</a:t>
            </a:r>
            <a:r>
              <a:rPr lang="zh-TW" altLang="en-US">
                <a:latin typeface="Tw Cen MT" charset="0"/>
                <a:ea typeface="微軟正黑體" charset="0"/>
              </a:rPr>
              <a:t>的矩陣，每一個矩陣的行相加是</a:t>
            </a:r>
            <a:r>
              <a:rPr lang="en-US" altLang="zh-TW">
                <a:latin typeface="Tw Cen MT" charset="0"/>
                <a:ea typeface="微軟正黑體" charset="0"/>
              </a:rPr>
              <a:t>98</a:t>
            </a:r>
            <a:r>
              <a:rPr lang="zh-TW" altLang="en-US">
                <a:latin typeface="Tw Cen MT" charset="0"/>
                <a:ea typeface="微軟正黑體" charset="0"/>
              </a:rPr>
              <a:t>，列相加也是</a:t>
            </a:r>
            <a:r>
              <a:rPr lang="en-US" altLang="zh-TW">
                <a:latin typeface="Tw Cen MT" charset="0"/>
                <a:ea typeface="微軟正黑體" charset="0"/>
              </a:rPr>
              <a:t>98</a:t>
            </a:r>
            <a:r>
              <a:rPr lang="zh-TW" altLang="en-US">
                <a:latin typeface="Tw Cen MT" charset="0"/>
                <a:ea typeface="微軟正黑體" charset="0"/>
              </a:rPr>
              <a:t>，斜方相加也是</a:t>
            </a:r>
            <a:r>
              <a:rPr lang="en-US" altLang="zh-TW">
                <a:latin typeface="Tw Cen MT" charset="0"/>
                <a:ea typeface="微軟正黑體" charset="0"/>
              </a:rPr>
              <a:t>98</a:t>
            </a:r>
            <a:r>
              <a:rPr lang="zh-TW" altLang="en-US">
                <a:latin typeface="Tw Cen MT" charset="0"/>
                <a:ea typeface="微軟正黑體" charset="0"/>
              </a:rPr>
              <a:t>，是一個有趣的數列。</a:t>
            </a:r>
            <a:endParaRPr lang="en-US" altLang="zh-TW">
              <a:latin typeface="Tw Cen MT" charset="0"/>
              <a:ea typeface="微軟正黑體" charset="0"/>
            </a:endParaRPr>
          </a:p>
          <a:p>
            <a:endParaRPr lang="zh-TW" altLang="en-US">
              <a:latin typeface="Tw Cen MT" charset="0"/>
              <a:ea typeface="微軟正黑體" charset="0"/>
            </a:endParaRPr>
          </a:p>
        </p:txBody>
      </p:sp>
    </p:spTree>
    <p:extLst>
      <p:ext uri="{BB962C8B-B14F-4D97-AF65-F5344CB8AC3E}">
        <p14:creationId xmlns:p14="http://schemas.microsoft.com/office/powerpoint/2010/main" val="181135162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Interesting sequence</a:t>
            </a:r>
            <a:endParaRPr lang="zh-TW" altLang="en-US" dirty="0"/>
          </a:p>
        </p:txBody>
      </p:sp>
      <p:sp>
        <p:nvSpPr>
          <p:cNvPr id="3" name="內容版面配置區 2"/>
          <p:cNvSpPr>
            <a:spLocks noGrp="1"/>
          </p:cNvSpPr>
          <p:nvPr>
            <p:ph idx="1"/>
          </p:nvPr>
        </p:nvSpPr>
        <p:spPr/>
        <p:txBody>
          <a:bodyPr>
            <a:normAutofit/>
          </a:bodyPr>
          <a:lstStyle/>
          <a:p>
            <a:r>
              <a:rPr lang="zh-TW" altLang="en-US" dirty="0" smtClean="0"/>
              <a:t>本作業選擇的</a:t>
            </a:r>
            <a:r>
              <a:rPr lang="en-US" altLang="zh-TW" dirty="0" smtClean="0"/>
              <a:t>sequence</a:t>
            </a:r>
            <a:r>
              <a:rPr lang="zh-TW" altLang="en-US" dirty="0" smtClean="0"/>
              <a:t>為音樂上的</a:t>
            </a:r>
            <a:r>
              <a:rPr lang="en-US" altLang="zh-TW" dirty="0" smtClean="0"/>
              <a:t>『</a:t>
            </a:r>
            <a:r>
              <a:rPr lang="zh-TW" altLang="en-US" dirty="0" smtClean="0"/>
              <a:t>旋律</a:t>
            </a:r>
            <a:r>
              <a:rPr lang="en-US" altLang="zh-TW" dirty="0" smtClean="0"/>
              <a:t>』</a:t>
            </a:r>
          </a:p>
          <a:p>
            <a:r>
              <a:rPr lang="en-US" altLang="zh-TW" dirty="0" err="1" smtClean="0"/>
              <a:t>Kanon</a:t>
            </a:r>
            <a:r>
              <a:rPr lang="en-US" altLang="zh-TW" dirty="0" smtClean="0"/>
              <a:t> written by </a:t>
            </a:r>
            <a:r>
              <a:rPr lang="en-US" altLang="zh-TW" dirty="0" err="1" smtClean="0"/>
              <a:t>Pachelbel</a:t>
            </a:r>
            <a:r>
              <a:rPr lang="zh-TW" altLang="en-US" dirty="0" smtClean="0"/>
              <a:t> </a:t>
            </a:r>
            <a:r>
              <a:rPr lang="en-US" altLang="zh-TW" dirty="0" smtClean="0"/>
              <a:t>(</a:t>
            </a:r>
            <a:r>
              <a:rPr lang="zh-TW" altLang="en-US" dirty="0" smtClean="0"/>
              <a:t>帕海貝爾</a:t>
            </a:r>
            <a:r>
              <a:rPr lang="en-US" altLang="zh-TW" dirty="0" smtClean="0"/>
              <a:t>-</a:t>
            </a:r>
            <a:r>
              <a:rPr lang="zh-TW" altLang="en-US" dirty="0" smtClean="0"/>
              <a:t>卡農</a:t>
            </a:r>
            <a:r>
              <a:rPr lang="en-US" altLang="zh-TW" dirty="0" smtClean="0"/>
              <a:t>)</a:t>
            </a:r>
          </a:p>
          <a:p>
            <a:r>
              <a:rPr lang="zh-TW" altLang="en-US" dirty="0"/>
              <a:t>卡</a:t>
            </a:r>
            <a:r>
              <a:rPr lang="zh-TW" altLang="en-US" dirty="0" smtClean="0"/>
              <a:t>農</a:t>
            </a:r>
            <a:endParaRPr lang="en-US" altLang="zh-TW" dirty="0" smtClean="0"/>
          </a:p>
          <a:p>
            <a:pPr lvl="1"/>
            <a:r>
              <a:rPr lang="zh-TW" altLang="en-US" dirty="0"/>
              <a:t>一種作曲</a:t>
            </a:r>
            <a:r>
              <a:rPr lang="zh-TW" altLang="en-US" dirty="0" smtClean="0"/>
              <a:t>方式</a:t>
            </a:r>
            <a:endParaRPr lang="en-US" altLang="zh-TW" dirty="0" smtClean="0"/>
          </a:p>
          <a:p>
            <a:pPr lvl="1"/>
            <a:r>
              <a:rPr lang="zh-TW" altLang="en-US" dirty="0"/>
              <a:t>各</a:t>
            </a:r>
            <a:r>
              <a:rPr lang="zh-TW" altLang="en-US" dirty="0" smtClean="0"/>
              <a:t>聲部都是一樣的旋律，不同聲部</a:t>
            </a:r>
            <a:r>
              <a:rPr lang="zh-TW" altLang="en-US" dirty="0"/>
              <a:t>依一定間隔進入</a:t>
            </a:r>
            <a:r>
              <a:rPr lang="zh-TW" altLang="en-US" dirty="0" smtClean="0"/>
              <a:t>，造成</a:t>
            </a:r>
            <a:r>
              <a:rPr lang="zh-TW" altLang="en-US" dirty="0"/>
              <a:t>此起彼伏，連綿不斷的</a:t>
            </a:r>
            <a:r>
              <a:rPr lang="zh-TW" altLang="en-US" dirty="0" smtClean="0"/>
              <a:t>效果</a:t>
            </a:r>
            <a:endParaRPr lang="en-US" altLang="zh-TW" dirty="0" smtClean="0"/>
          </a:p>
          <a:p>
            <a:pPr lvl="1"/>
            <a:r>
              <a:rPr lang="zh-TW" altLang="en-US" dirty="0" smtClean="0"/>
              <a:t>以此手法所做的曲子當中，最為人所知的即為帕海貝爾所寫的</a:t>
            </a:r>
            <a:r>
              <a:rPr lang="en-US" altLang="zh-TW" dirty="0"/>
              <a:t>《D</a:t>
            </a:r>
            <a:r>
              <a:rPr lang="zh-TW" altLang="en-US" dirty="0"/>
              <a:t>大調卡農</a:t>
            </a:r>
            <a:r>
              <a:rPr lang="en-US" altLang="zh-TW" dirty="0"/>
              <a:t>》</a:t>
            </a:r>
            <a:r>
              <a:rPr lang="zh-TW" altLang="en-US" dirty="0"/>
              <a:t>（</a:t>
            </a:r>
            <a:r>
              <a:rPr lang="en-US" altLang="zh-TW" dirty="0"/>
              <a:t>Canon in D Major</a:t>
            </a:r>
            <a:r>
              <a:rPr lang="zh-TW" altLang="en-US" dirty="0"/>
              <a:t>）</a:t>
            </a:r>
            <a:endParaRPr lang="en-US" altLang="zh-TW" dirty="0" smtClean="0"/>
          </a:p>
          <a:p>
            <a:endParaRPr lang="zh-TW" altLang="en-US" dirty="0"/>
          </a:p>
        </p:txBody>
      </p:sp>
    </p:spTree>
    <p:extLst>
      <p:ext uri="{BB962C8B-B14F-4D97-AF65-F5344CB8AC3E}">
        <p14:creationId xmlns:p14="http://schemas.microsoft.com/office/powerpoint/2010/main" val="1048269463"/>
      </p:ext>
    </p:extLst>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帕海貝爾</a:t>
            </a:r>
            <a:r>
              <a:rPr lang="en-US" altLang="zh-TW" dirty="0" smtClean="0"/>
              <a:t>-</a:t>
            </a:r>
            <a:r>
              <a:rPr lang="zh-TW" altLang="en-US" dirty="0" smtClean="0"/>
              <a:t>卡農</a:t>
            </a:r>
            <a:endParaRPr lang="zh-TW" altLang="en-US" dirty="0"/>
          </a:p>
        </p:txBody>
      </p:sp>
      <p:sp>
        <p:nvSpPr>
          <p:cNvPr id="3" name="內容版面配置區 2"/>
          <p:cNvSpPr>
            <a:spLocks noGrp="1"/>
          </p:cNvSpPr>
          <p:nvPr>
            <p:ph idx="1"/>
          </p:nvPr>
        </p:nvSpPr>
        <p:spPr/>
        <p:txBody>
          <a:bodyPr>
            <a:normAutofit/>
          </a:bodyPr>
          <a:lstStyle/>
          <a:p>
            <a:endParaRPr lang="en-US" altLang="zh-TW" dirty="0" smtClean="0"/>
          </a:p>
          <a:p>
            <a:endParaRPr lang="en-US" altLang="zh-TW" dirty="0"/>
          </a:p>
          <a:p>
            <a:endParaRPr lang="en-US" altLang="zh-TW" dirty="0" smtClean="0"/>
          </a:p>
          <a:p>
            <a:r>
              <a:rPr lang="zh-TW" altLang="en-US" dirty="0" smtClean="0"/>
              <a:t>由於原譜太長，僅擷取部分舉例</a:t>
            </a:r>
            <a:endParaRPr lang="en-US" altLang="zh-TW" dirty="0" smtClean="0"/>
          </a:p>
          <a:p>
            <a:r>
              <a:rPr lang="zh-TW" altLang="en-US" dirty="0"/>
              <a:t>樂譜的每一行</a:t>
            </a:r>
            <a:r>
              <a:rPr lang="zh-TW" altLang="en-US" dirty="0" smtClean="0"/>
              <a:t>分別由一把小提琴演奏</a:t>
            </a:r>
            <a:endParaRPr lang="en-US" altLang="zh-TW" dirty="0" smtClean="0"/>
          </a:p>
          <a:p>
            <a:r>
              <a:rPr lang="zh-TW" altLang="en-US" dirty="0"/>
              <a:t>可明顯看出</a:t>
            </a:r>
            <a:r>
              <a:rPr lang="zh-TW" altLang="en-US" dirty="0" smtClean="0"/>
              <a:t>，三把小提琴實為演奏相同旋律，只是各把小提琴開始演奏的時間相隔了兩小節</a:t>
            </a:r>
            <a:endParaRPr lang="en-US" altLang="zh-TW" dirty="0" smtClean="0"/>
          </a:p>
          <a:p>
            <a:endParaRPr lang="en-US" altLang="zh-TW" sz="2200" dirty="0" smtClean="0"/>
          </a:p>
          <a:p>
            <a:r>
              <a:rPr lang="en-US" altLang="zh-TW" sz="1900" dirty="0" smtClean="0"/>
              <a:t>YouTube</a:t>
            </a:r>
            <a:r>
              <a:rPr lang="zh-TW" altLang="en-US" sz="1900" dirty="0" smtClean="0"/>
              <a:t>連結：</a:t>
            </a:r>
            <a:r>
              <a:rPr lang="en-US" altLang="zh-TW" sz="1900" dirty="0" smtClean="0">
                <a:hlinkClick r:id="rId2"/>
              </a:rPr>
              <a:t>http://www.youtube.com/watch?v=q-W8fzcDgnU&amp;feature=fvst</a:t>
            </a:r>
            <a:endParaRPr lang="zh-TW" altLang="en-US" sz="1900" dirty="0"/>
          </a:p>
        </p:txBody>
      </p:sp>
      <p:pic>
        <p:nvPicPr>
          <p:cNvPr id="4" name="Picture 2"/>
          <p:cNvPicPr>
            <a:picLocks noChangeAspect="1" noChangeArrowheads="1"/>
          </p:cNvPicPr>
          <p:nvPr/>
        </p:nvPicPr>
        <p:blipFill>
          <a:blip r:embed="rId3" cstate="print"/>
          <a:stretch>
            <a:fillRect/>
          </a:stretch>
        </p:blipFill>
        <p:spPr bwMode="auto">
          <a:xfrm>
            <a:off x="251520" y="1700808"/>
            <a:ext cx="4111915" cy="1447200"/>
          </a:xfrm>
          <a:prstGeom prst="rect">
            <a:avLst/>
          </a:prstGeom>
          <a:noFill/>
          <a:ln w="9525">
            <a:noFill/>
            <a:miter lim="800000"/>
            <a:headEnd/>
            <a:tailEnd/>
          </a:ln>
        </p:spPr>
      </p:pic>
      <p:pic>
        <p:nvPicPr>
          <p:cNvPr id="5" name="Picture 3"/>
          <p:cNvPicPr>
            <a:picLocks noChangeAspect="1" noChangeArrowheads="1"/>
          </p:cNvPicPr>
          <p:nvPr/>
        </p:nvPicPr>
        <p:blipFill>
          <a:blip r:embed="rId4" cstate="print"/>
          <a:srcRect l="7276" r="24616"/>
          <a:stretch>
            <a:fillRect/>
          </a:stretch>
        </p:blipFill>
        <p:spPr bwMode="auto">
          <a:xfrm>
            <a:off x="4355976" y="1628800"/>
            <a:ext cx="4383245" cy="1656184"/>
          </a:xfrm>
          <a:prstGeom prst="rect">
            <a:avLst/>
          </a:prstGeom>
          <a:noFill/>
          <a:ln w="9525">
            <a:noFill/>
            <a:miter lim="800000"/>
            <a:headEnd/>
            <a:tailEnd/>
          </a:ln>
        </p:spPr>
      </p:pic>
      <p:sp>
        <p:nvSpPr>
          <p:cNvPr id="6" name="矩形 5"/>
          <p:cNvSpPr/>
          <p:nvPr/>
        </p:nvSpPr>
        <p:spPr>
          <a:xfrm>
            <a:off x="251520" y="1628800"/>
            <a:ext cx="864096" cy="5760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矩形 6"/>
          <p:cNvSpPr/>
          <p:nvPr/>
        </p:nvSpPr>
        <p:spPr>
          <a:xfrm>
            <a:off x="3563888" y="2708920"/>
            <a:ext cx="792088" cy="5760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7"/>
          <p:cNvSpPr/>
          <p:nvPr/>
        </p:nvSpPr>
        <p:spPr>
          <a:xfrm>
            <a:off x="1907704" y="1556792"/>
            <a:ext cx="792088" cy="576064"/>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8"/>
          <p:cNvSpPr/>
          <p:nvPr/>
        </p:nvSpPr>
        <p:spPr>
          <a:xfrm>
            <a:off x="3563888" y="2132856"/>
            <a:ext cx="792088" cy="576064"/>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 9"/>
          <p:cNvSpPr/>
          <p:nvPr/>
        </p:nvSpPr>
        <p:spPr>
          <a:xfrm>
            <a:off x="3563888" y="1556792"/>
            <a:ext cx="792088" cy="576064"/>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2" name="直線單箭頭接點 11"/>
          <p:cNvCxnSpPr>
            <a:stCxn id="8" idx="2"/>
            <a:endCxn id="9" idx="1"/>
          </p:cNvCxnSpPr>
          <p:nvPr/>
        </p:nvCxnSpPr>
        <p:spPr>
          <a:xfrm rot="16200000" flipH="1">
            <a:off x="2789802" y="1646802"/>
            <a:ext cx="288032" cy="1260140"/>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3" name="直線單箭頭接點 12"/>
          <p:cNvCxnSpPr>
            <a:stCxn id="6" idx="2"/>
            <a:endCxn id="7" idx="1"/>
          </p:cNvCxnSpPr>
          <p:nvPr/>
        </p:nvCxnSpPr>
        <p:spPr>
          <a:xfrm rot="16200000" flipH="1">
            <a:off x="1727684" y="1160748"/>
            <a:ext cx="792088" cy="288032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91438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grpId="0" nodeType="clickEffect">
                                  <p:stCondLst>
                                    <p:cond delay="0"/>
                                  </p:stCondLst>
                                  <p:childTnLst>
                                    <p:animMotion origin="layout" path="M 3.88889E-6 4.44444E-6 L 0.47656 0.00023 " pathEditMode="relative" rAng="0" ptsTypes="AA">
                                      <p:cBhvr>
                                        <p:cTn id="6" dur="2000" fill="hold"/>
                                        <p:tgtEl>
                                          <p:spTgt spid="7"/>
                                        </p:tgtEl>
                                        <p:attrNameLst>
                                          <p:attrName>ppt_x</p:attrName>
                                          <p:attrName>ppt_y</p:attrName>
                                        </p:attrNameLst>
                                      </p:cBhvr>
                                      <p:rCtr x="238" y="0"/>
                                    </p:animMotion>
                                  </p:childTnLst>
                                </p:cTn>
                              </p:par>
                              <p:par>
                                <p:cTn id="7" presetID="63" presetClass="path" presetSubtype="0" accel="50000" decel="50000" fill="hold" nodeType="withEffect">
                                  <p:stCondLst>
                                    <p:cond delay="0"/>
                                  </p:stCondLst>
                                  <p:childTnLst>
                                    <p:animMotion origin="layout" path="M 1.94444E-6 3.33333E-6 L 0.47257 -0.0051 " pathEditMode="relative" rAng="0" ptsTypes="AA">
                                      <p:cBhvr>
                                        <p:cTn id="8" dur="2000" fill="hold"/>
                                        <p:tgtEl>
                                          <p:spTgt spid="13"/>
                                        </p:tgtEl>
                                        <p:attrNameLst>
                                          <p:attrName>ppt_x</p:attrName>
                                          <p:attrName>ppt_y</p:attrName>
                                        </p:attrNameLst>
                                      </p:cBhvr>
                                      <p:rCtr x="236" y="-3"/>
                                    </p:animMotion>
                                  </p:childTnLst>
                                </p:cTn>
                              </p:par>
                              <p:par>
                                <p:cTn id="9" presetID="63" presetClass="path" presetSubtype="0" accel="50000" decel="50000" fill="hold" grpId="0" nodeType="withEffect">
                                  <p:stCondLst>
                                    <p:cond delay="0"/>
                                  </p:stCondLst>
                                  <p:childTnLst>
                                    <p:animMotion origin="layout" path="M -2.77778E-6 1.85185E-6 L 0.47257 1.85185E-6 " pathEditMode="relative" rAng="0" ptsTypes="AA">
                                      <p:cBhvr>
                                        <p:cTn id="10" dur="2000" fill="hold"/>
                                        <p:tgtEl>
                                          <p:spTgt spid="6"/>
                                        </p:tgtEl>
                                        <p:attrNameLst>
                                          <p:attrName>ppt_x</p:attrName>
                                          <p:attrName>ppt_y</p:attrName>
                                        </p:attrNameLst>
                                      </p:cBhvr>
                                      <p:rCtr x="236" y="0"/>
                                    </p:animMotion>
                                  </p:childTnLst>
                                </p:cTn>
                              </p:par>
                              <p:par>
                                <p:cTn id="11" presetID="63" presetClass="path" presetSubtype="0" accel="50000" decel="50000" fill="hold" grpId="0" nodeType="withEffect">
                                  <p:stCondLst>
                                    <p:cond delay="0"/>
                                  </p:stCondLst>
                                  <p:childTnLst>
                                    <p:animMotion origin="layout" path="M 3.88889E-6 -1.48148E-6 L 0.47656 -1.48148E-6 " pathEditMode="relative" rAng="0" ptsTypes="AA">
                                      <p:cBhvr>
                                        <p:cTn id="12" dur="2000" fill="hold"/>
                                        <p:tgtEl>
                                          <p:spTgt spid="10"/>
                                        </p:tgtEl>
                                        <p:attrNameLst>
                                          <p:attrName>ppt_x</p:attrName>
                                          <p:attrName>ppt_y</p:attrName>
                                        </p:attrNameLst>
                                      </p:cBhvr>
                                      <p:rCtr x="238" y="0"/>
                                    </p:animMotion>
                                  </p:childTnLst>
                                </p:cTn>
                              </p:par>
                              <p:par>
                                <p:cTn id="13" presetID="63" presetClass="path" presetSubtype="0" accel="50000" decel="50000" fill="hold" grpId="0" nodeType="withEffect">
                                  <p:stCondLst>
                                    <p:cond delay="0"/>
                                  </p:stCondLst>
                                  <p:childTnLst>
                                    <p:animMotion origin="layout" path="M 3.88889E-6 7.40741E-7 L 0.47656 7.40741E-7 " pathEditMode="relative" rAng="0" ptsTypes="AA">
                                      <p:cBhvr>
                                        <p:cTn id="14" dur="2000" fill="hold"/>
                                        <p:tgtEl>
                                          <p:spTgt spid="9"/>
                                        </p:tgtEl>
                                        <p:attrNameLst>
                                          <p:attrName>ppt_x</p:attrName>
                                          <p:attrName>ppt_y</p:attrName>
                                        </p:attrNameLst>
                                      </p:cBhvr>
                                      <p:rCtr x="238" y="0"/>
                                    </p:animMotion>
                                  </p:childTnLst>
                                </p:cTn>
                              </p:par>
                              <p:par>
                                <p:cTn id="15" presetID="63" presetClass="path" presetSubtype="0" accel="50000" decel="50000" fill="hold" nodeType="withEffect">
                                  <p:stCondLst>
                                    <p:cond delay="0"/>
                                  </p:stCondLst>
                                  <p:childTnLst>
                                    <p:animMotion origin="layout" path="M -3.33333E-6 -4.44444E-6 L 0.47848 -4.44444E-6 " pathEditMode="relative" rAng="0" ptsTypes="AA">
                                      <p:cBhvr>
                                        <p:cTn id="16" dur="2000" fill="hold"/>
                                        <p:tgtEl>
                                          <p:spTgt spid="12"/>
                                        </p:tgtEl>
                                        <p:attrNameLst>
                                          <p:attrName>ppt_x</p:attrName>
                                          <p:attrName>ppt_y</p:attrName>
                                        </p:attrNameLst>
                                      </p:cBhvr>
                                      <p:rCtr x="239" y="0"/>
                                    </p:animMotion>
                                  </p:childTnLst>
                                </p:cTn>
                              </p:par>
                              <p:par>
                                <p:cTn id="17" presetID="63" presetClass="path" presetSubtype="0" accel="50000" decel="50000" fill="hold" grpId="0" nodeType="withEffect">
                                  <p:stCondLst>
                                    <p:cond delay="0"/>
                                  </p:stCondLst>
                                  <p:childTnLst>
                                    <p:animMotion origin="layout" path="M 2.77778E-7 -1.48148E-6 L 0.47639 -1.48148E-6 " pathEditMode="relative" rAng="0" ptsTypes="AA">
                                      <p:cBhvr>
                                        <p:cTn id="18" dur="2000" fill="hold"/>
                                        <p:tgtEl>
                                          <p:spTgt spid="8"/>
                                        </p:tgtEl>
                                        <p:attrNameLst>
                                          <p:attrName>ppt_x</p:attrName>
                                          <p:attrName>ppt_y</p:attrName>
                                        </p:attrNameLst>
                                      </p:cBhvr>
                                      <p:rCtr x="238"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Why is it interesting?</a:t>
            </a:r>
            <a:endParaRPr lang="zh-TW" altLang="en-US" dirty="0"/>
          </a:p>
        </p:txBody>
      </p:sp>
      <p:sp>
        <p:nvSpPr>
          <p:cNvPr id="3" name="內容版面配置區 2"/>
          <p:cNvSpPr>
            <a:spLocks noGrp="1"/>
          </p:cNvSpPr>
          <p:nvPr>
            <p:ph idx="1"/>
          </p:nvPr>
        </p:nvSpPr>
        <p:spPr/>
        <p:txBody>
          <a:bodyPr>
            <a:normAutofit/>
          </a:bodyPr>
          <a:lstStyle/>
          <a:p>
            <a:r>
              <a:rPr lang="zh-TW" altLang="en-US" dirty="0"/>
              <a:t>這種作曲</a:t>
            </a:r>
            <a:r>
              <a:rPr lang="zh-TW" altLang="en-US" dirty="0" smtClean="0"/>
              <a:t>法可謂最易，亦可謂最難。簡單之處在於，只要有一段旋律，即可化身成眾多聲部；難處在於，這段旋律需要</a:t>
            </a:r>
            <a:r>
              <a:rPr lang="zh-TW" altLang="en-US" b="1" dirty="0" smtClean="0"/>
              <a:t>自己本身的緊密契合</a:t>
            </a:r>
            <a:endParaRPr lang="en-US" altLang="zh-TW" dirty="0" smtClean="0"/>
          </a:p>
          <a:p>
            <a:r>
              <a:rPr lang="zh-TW" altLang="en-US" dirty="0"/>
              <a:t>從前一頁的</a:t>
            </a:r>
            <a:r>
              <a:rPr lang="zh-TW" altLang="en-US" dirty="0" smtClean="0"/>
              <a:t>樂譜可看出，旋律的第</a:t>
            </a:r>
            <a:r>
              <a:rPr lang="en-US" altLang="zh-TW" dirty="0" smtClean="0"/>
              <a:t>1, 3, 5</a:t>
            </a:r>
            <a:r>
              <a:rPr lang="zh-TW" altLang="en-US" dirty="0" smtClean="0"/>
              <a:t>小節會同時被演奏（方框處）。也就是說，</a:t>
            </a:r>
            <a:r>
              <a:rPr lang="zh-TW" altLang="en-US" b="1" dirty="0" smtClean="0"/>
              <a:t>每隔一小節，旋律就需要與自己相互呼應</a:t>
            </a:r>
            <a:r>
              <a:rPr lang="zh-TW" altLang="en-US" dirty="0" smtClean="0"/>
              <a:t>，形成優美的和弦。否則將無法成曲</a:t>
            </a:r>
            <a:endParaRPr lang="en-US" altLang="zh-TW" dirty="0" smtClean="0"/>
          </a:p>
        </p:txBody>
      </p:sp>
    </p:spTree>
    <p:extLst>
      <p:ext uri="{BB962C8B-B14F-4D97-AF65-F5344CB8AC3E}">
        <p14:creationId xmlns:p14="http://schemas.microsoft.com/office/powerpoint/2010/main" val="2652357270"/>
      </p:ext>
    </p:extLst>
  </p:cSld>
  <p:clrMapOvr>
    <a:masterClrMapping/>
  </p:clrMapOvr>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557808"/>
            <a:ext cx="8229600" cy="1143000"/>
          </a:xfrm>
        </p:spPr>
        <p:txBody>
          <a:bodyPr>
            <a:normAutofit/>
          </a:bodyPr>
          <a:lstStyle/>
          <a:p>
            <a:r>
              <a:rPr lang="en-US" altLang="zh-TW" sz="3200" dirty="0">
                <a:latin typeface="Berlin Sans FB Demi" pitchFamily="34" charset="0"/>
              </a:rPr>
              <a:t>Algorithms for Biological Sequence </a:t>
            </a:r>
            <a:r>
              <a:rPr lang="en-US" altLang="zh-TW" sz="3200" dirty="0" smtClean="0">
                <a:latin typeface="Berlin Sans FB Demi" pitchFamily="34" charset="0"/>
              </a:rPr>
              <a:t>Analysis</a:t>
            </a:r>
            <a:br>
              <a:rPr lang="en-US" altLang="zh-TW" sz="3200" dirty="0" smtClean="0">
                <a:latin typeface="Berlin Sans FB Demi" pitchFamily="34" charset="0"/>
              </a:rPr>
            </a:br>
            <a:r>
              <a:rPr lang="en-US" altLang="zh-TW" sz="3200" dirty="0" smtClean="0">
                <a:latin typeface="Berlin Sans FB Demi" pitchFamily="34" charset="0"/>
              </a:rPr>
              <a:t>Homework1</a:t>
            </a:r>
            <a:endParaRPr lang="zh-TW" altLang="en-US" sz="3200" dirty="0">
              <a:latin typeface="Berlin Sans FB Demi" pitchFamily="34" charset="0"/>
              <a:ea typeface="微軟正黑體" pitchFamily="34" charset="-120"/>
            </a:endParaRPr>
          </a:p>
        </p:txBody>
      </p:sp>
      <p:sp>
        <p:nvSpPr>
          <p:cNvPr id="3" name="內容版面配置區 2"/>
          <p:cNvSpPr>
            <a:spLocks noGrp="1"/>
          </p:cNvSpPr>
          <p:nvPr>
            <p:ph idx="1"/>
          </p:nvPr>
        </p:nvSpPr>
        <p:spPr>
          <a:xfrm>
            <a:off x="2699792" y="2968352"/>
            <a:ext cx="5915000" cy="3052936"/>
          </a:xfrm>
        </p:spPr>
        <p:txBody>
          <a:bodyPr/>
          <a:lstStyle/>
          <a:p>
            <a:r>
              <a:rPr lang="en-US" altLang="zh-TW" sz="2800" dirty="0" smtClean="0">
                <a:latin typeface="Berlin Sans FB" pitchFamily="34" charset="0"/>
              </a:rPr>
              <a:t>Name : </a:t>
            </a:r>
            <a:r>
              <a:rPr lang="zh-TW" altLang="en-US" sz="2800" dirty="0" smtClean="0">
                <a:latin typeface="微軟正黑體" pitchFamily="34" charset="-120"/>
                <a:ea typeface="微軟正黑體" pitchFamily="34" charset="-120"/>
              </a:rPr>
              <a:t>葉士賢</a:t>
            </a:r>
            <a:endParaRPr lang="en-US" altLang="zh-TW" sz="2800" dirty="0">
              <a:latin typeface="微軟正黑體" pitchFamily="34" charset="-120"/>
              <a:ea typeface="微軟正黑體" pitchFamily="34" charset="-120"/>
            </a:endParaRPr>
          </a:p>
          <a:p>
            <a:r>
              <a:rPr lang="en-US" altLang="zh-TW" sz="2800" dirty="0" smtClean="0">
                <a:latin typeface="Berlin Sans FB" pitchFamily="34" charset="0"/>
                <a:ea typeface="微軟正黑體" pitchFamily="34" charset="-120"/>
              </a:rPr>
              <a:t>       ID : R98922146</a:t>
            </a:r>
          </a:p>
          <a:p>
            <a:endParaRPr lang="zh-TW" altLang="en-US" dirty="0">
              <a:latin typeface="微軟正黑體" pitchFamily="34" charset="-120"/>
              <a:ea typeface="微軟正黑體" pitchFamily="34" charset="-120"/>
            </a:endParaRPr>
          </a:p>
        </p:txBody>
      </p:sp>
    </p:spTree>
    <p:extLst>
      <p:ext uri="{BB962C8B-B14F-4D97-AF65-F5344CB8AC3E}">
        <p14:creationId xmlns:p14="http://schemas.microsoft.com/office/powerpoint/2010/main" val="3353591312"/>
      </p:ext>
    </p:extLst>
  </p:cSld>
  <p:clrMapOvr>
    <a:masterClrMapping/>
  </p:clrMapOvr>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endParaRPr lang="zh-TW" altLang="en-US" dirty="0"/>
          </a:p>
        </p:txBody>
      </p:sp>
      <p:sp>
        <p:nvSpPr>
          <p:cNvPr id="3" name="副標題 2"/>
          <p:cNvSpPr>
            <a:spLocks noGrp="1"/>
          </p:cNvSpPr>
          <p:nvPr>
            <p:ph type="subTitle" idx="1"/>
          </p:nvPr>
        </p:nvSpPr>
        <p:spPr/>
        <p:txBody>
          <a:bodyPr/>
          <a:lstStyle/>
          <a:p>
            <a:endParaRPr lang="zh-TW" altLang="en-US" dirty="0"/>
          </a:p>
        </p:txBody>
      </p:sp>
      <p:pic>
        <p:nvPicPr>
          <p:cNvPr id="4" name="圖片 3" descr="拼圖.jpg"/>
          <p:cNvPicPr>
            <a:picLocks noChangeAspect="1"/>
          </p:cNvPicPr>
          <p:nvPr/>
        </p:nvPicPr>
        <p:blipFill>
          <a:blip r:embed="rId2" cstate="print"/>
          <a:stretch>
            <a:fillRect/>
          </a:stretch>
        </p:blipFill>
        <p:spPr>
          <a:xfrm>
            <a:off x="401814" y="0"/>
            <a:ext cx="8340371" cy="6858000"/>
          </a:xfrm>
          <a:prstGeom prst="rect">
            <a:avLst/>
          </a:prstGeom>
        </p:spPr>
      </p:pic>
    </p:spTree>
    <p:extLst>
      <p:ext uri="{BB962C8B-B14F-4D97-AF65-F5344CB8AC3E}">
        <p14:creationId xmlns:p14="http://schemas.microsoft.com/office/powerpoint/2010/main" val="1648858034"/>
      </p:ext>
    </p:extLst>
  </p:cSld>
  <p:clrMapOvr>
    <a:masterClrMapping/>
  </p:clrMapOvr>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3528" y="413792"/>
            <a:ext cx="8507288" cy="1143000"/>
          </a:xfrm>
        </p:spPr>
        <p:txBody>
          <a:bodyPr>
            <a:normAutofit/>
          </a:bodyPr>
          <a:lstStyle/>
          <a:p>
            <a:r>
              <a:rPr lang="en-US" altLang="zh-TW" sz="3200" dirty="0">
                <a:latin typeface="Berlin Sans FB Demi" pitchFamily="34" charset="0"/>
              </a:rPr>
              <a:t>A short reason explaining why it is interesting</a:t>
            </a:r>
            <a:endParaRPr lang="zh-TW" altLang="en-US" sz="3200" dirty="0">
              <a:latin typeface="Berlin Sans FB Demi" pitchFamily="34" charset="0"/>
            </a:endParaRPr>
          </a:p>
        </p:txBody>
      </p:sp>
      <p:sp>
        <p:nvSpPr>
          <p:cNvPr id="3" name="內容版面配置區 2"/>
          <p:cNvSpPr>
            <a:spLocks noGrp="1"/>
          </p:cNvSpPr>
          <p:nvPr>
            <p:ph idx="1"/>
          </p:nvPr>
        </p:nvSpPr>
        <p:spPr>
          <a:xfrm>
            <a:off x="251520" y="1600200"/>
            <a:ext cx="8435280" cy="4525963"/>
          </a:xfrm>
        </p:spPr>
        <p:txBody>
          <a:bodyPr>
            <a:normAutofit/>
          </a:bodyPr>
          <a:lstStyle/>
          <a:p>
            <a:r>
              <a:rPr lang="zh-TW" altLang="en-US" sz="2800" dirty="0" smtClean="0">
                <a:latin typeface="微軟正黑體" pitchFamily="34" charset="-120"/>
                <a:ea typeface="微軟正黑體" pitchFamily="34" charset="-120"/>
              </a:rPr>
              <a:t>一般的 </a:t>
            </a:r>
            <a:r>
              <a:rPr lang="en-US" altLang="zh-TW" sz="2800" dirty="0" smtClean="0">
                <a:latin typeface="Berlin Sans FB" pitchFamily="34" charset="0"/>
                <a:ea typeface="微軟正黑體" pitchFamily="34" charset="-120"/>
              </a:rPr>
              <a:t>sequence </a:t>
            </a:r>
            <a:r>
              <a:rPr lang="zh-TW" altLang="en-US" sz="2800" dirty="0" smtClean="0">
                <a:latin typeface="微軟正黑體" pitchFamily="34" charset="-120"/>
                <a:ea typeface="微軟正黑體" pitchFamily="34" charset="-120"/>
              </a:rPr>
              <a:t>通常是指一維上的排列</a:t>
            </a:r>
            <a:r>
              <a:rPr lang="en-US" altLang="zh-TW" sz="2800" dirty="0" smtClean="0">
                <a:latin typeface="微軟正黑體" pitchFamily="34" charset="-120"/>
                <a:ea typeface="微軟正黑體" pitchFamily="34" charset="-120"/>
              </a:rPr>
              <a:t>, </a:t>
            </a:r>
            <a:r>
              <a:rPr lang="zh-TW" altLang="en-US" sz="2800" dirty="0" smtClean="0">
                <a:latin typeface="微軟正黑體" pitchFamily="34" charset="-120"/>
                <a:ea typeface="微軟正黑體" pitchFamily="34" charset="-120"/>
              </a:rPr>
              <a:t>所以這次的作業特地找了類似</a:t>
            </a:r>
            <a:r>
              <a:rPr lang="en-US" altLang="zh-TW" sz="2800" dirty="0" smtClean="0">
                <a:latin typeface="微軟正黑體" pitchFamily="34" charset="-120"/>
                <a:ea typeface="微軟正黑體" pitchFamily="34" charset="-120"/>
              </a:rPr>
              <a:t>”</a:t>
            </a:r>
            <a:r>
              <a:rPr lang="zh-TW" altLang="en-US" sz="2800" dirty="0" smtClean="0">
                <a:latin typeface="微軟正黑體" pitchFamily="34" charset="-120"/>
                <a:ea typeface="微軟正黑體" pitchFamily="34" charset="-120"/>
              </a:rPr>
              <a:t>二維上的</a:t>
            </a:r>
            <a:r>
              <a:rPr lang="en-US" altLang="zh-TW" sz="2800" dirty="0" smtClean="0">
                <a:latin typeface="Berlin Sans FB" pitchFamily="34" charset="0"/>
                <a:ea typeface="微軟正黑體" pitchFamily="34" charset="-120"/>
              </a:rPr>
              <a:t>sequence</a:t>
            </a:r>
            <a:r>
              <a:rPr lang="en-US" altLang="zh-TW" sz="2800" dirty="0" smtClean="0">
                <a:latin typeface="微軟正黑體" pitchFamily="34" charset="-120"/>
                <a:ea typeface="微軟正黑體" pitchFamily="34" charset="-120"/>
              </a:rPr>
              <a:t>”, </a:t>
            </a:r>
            <a:r>
              <a:rPr lang="zh-TW" altLang="en-US" sz="2800" dirty="0" smtClean="0">
                <a:solidFill>
                  <a:srgbClr val="FF0000"/>
                </a:solidFill>
                <a:latin typeface="微軟正黑體" pitchFamily="34" charset="-120"/>
                <a:ea typeface="微軟正黑體" pitchFamily="34" charset="-120"/>
              </a:rPr>
              <a:t>拼圖</a:t>
            </a:r>
            <a:r>
              <a:rPr lang="en-US" altLang="zh-TW" sz="2800" dirty="0" smtClean="0">
                <a:latin typeface="微軟正黑體" pitchFamily="34" charset="-120"/>
                <a:ea typeface="微軟正黑體" pitchFamily="34" charset="-120"/>
              </a:rPr>
              <a:t>!</a:t>
            </a:r>
          </a:p>
          <a:p>
            <a:r>
              <a:rPr lang="zh-TW" altLang="en-US" sz="2800" dirty="0" smtClean="0">
                <a:latin typeface="微軟正黑體" pitchFamily="34" charset="-120"/>
                <a:ea typeface="微軟正黑體" pitchFamily="34" charset="-120"/>
              </a:rPr>
              <a:t>特別的地方在於此副拼圖</a:t>
            </a:r>
            <a:r>
              <a:rPr lang="en-US" altLang="zh-TW" sz="2800" dirty="0" smtClean="0">
                <a:latin typeface="微軟正黑體" pitchFamily="34" charset="-120"/>
                <a:ea typeface="微軟正黑體" pitchFamily="34" charset="-120"/>
              </a:rPr>
              <a:t>, </a:t>
            </a:r>
            <a:r>
              <a:rPr lang="zh-TW" altLang="en-US" sz="2800" dirty="0" smtClean="0">
                <a:latin typeface="微軟正黑體" pitchFamily="34" charset="-120"/>
                <a:ea typeface="微軟正黑體" pitchFamily="34" charset="-120"/>
              </a:rPr>
              <a:t>大約可以同一塊一樣的小拼圖</a:t>
            </a:r>
            <a:r>
              <a:rPr lang="en-US" altLang="zh-TW" sz="2800" dirty="0" smtClean="0">
                <a:latin typeface="微軟正黑體" pitchFamily="34" charset="-120"/>
                <a:ea typeface="微軟正黑體" pitchFamily="34" charset="-120"/>
              </a:rPr>
              <a:t>, </a:t>
            </a:r>
            <a:r>
              <a:rPr lang="zh-TW" altLang="en-US" sz="2800" dirty="0" smtClean="0">
                <a:latin typeface="微軟正黑體" pitchFamily="34" charset="-120"/>
                <a:ea typeface="微軟正黑體" pitchFamily="34" charset="-120"/>
              </a:rPr>
              <a:t>拼湊出一片平面</a:t>
            </a:r>
            <a:r>
              <a:rPr lang="en-US" altLang="zh-TW" sz="2800" dirty="0" smtClean="0">
                <a:latin typeface="微軟正黑體" pitchFamily="34" charset="-120"/>
                <a:ea typeface="微軟正黑體" pitchFamily="34" charset="-120"/>
              </a:rPr>
              <a:t>.</a:t>
            </a:r>
          </a:p>
          <a:p>
            <a:r>
              <a:rPr lang="zh-TW" altLang="en-US" sz="2800" dirty="0" smtClean="0">
                <a:latin typeface="微軟正黑體" pitchFamily="34" charset="-120"/>
                <a:ea typeface="微軟正黑體" pitchFamily="34" charset="-120"/>
              </a:rPr>
              <a:t>這些小拼圖</a:t>
            </a:r>
            <a:r>
              <a:rPr lang="en-US" altLang="zh-TW" sz="2800" dirty="0" smtClean="0">
                <a:latin typeface="微軟正黑體" pitchFamily="34" charset="-120"/>
                <a:ea typeface="微軟正黑體" pitchFamily="34" charset="-120"/>
              </a:rPr>
              <a:t>, </a:t>
            </a:r>
            <a:r>
              <a:rPr lang="zh-TW" altLang="en-US" sz="2800" dirty="0" smtClean="0">
                <a:latin typeface="微軟正黑體" pitchFamily="34" charset="-120"/>
                <a:ea typeface="微軟正黑體" pitchFamily="34" charset="-120"/>
              </a:rPr>
              <a:t>對於此平面形成一種</a:t>
            </a:r>
            <a:r>
              <a:rPr lang="zh-TW" altLang="en-US" sz="2800" dirty="0" smtClean="0">
                <a:solidFill>
                  <a:srgbClr val="FF0000"/>
                </a:solidFill>
                <a:latin typeface="微軟正黑體" pitchFamily="34" charset="-120"/>
                <a:ea typeface="微軟正黑體" pitchFamily="34" charset="-120"/>
              </a:rPr>
              <a:t>分割</a:t>
            </a:r>
            <a:r>
              <a:rPr lang="en-US" altLang="zh-TW" sz="2800" dirty="0" smtClean="0">
                <a:latin typeface="微軟正黑體" pitchFamily="34" charset="-120"/>
                <a:ea typeface="微軟正黑體" pitchFamily="34" charset="-120"/>
              </a:rPr>
              <a:t>, </a:t>
            </a:r>
            <a:r>
              <a:rPr lang="zh-TW" altLang="en-US" sz="2800" dirty="0" smtClean="0">
                <a:latin typeface="微軟正黑體" pitchFamily="34" charset="-120"/>
                <a:ea typeface="微軟正黑體" pitchFamily="34" charset="-120"/>
              </a:rPr>
              <a:t>亦即滿足以下兩個</a:t>
            </a:r>
            <a:r>
              <a:rPr lang="en-US" altLang="zh-TW" sz="2800" dirty="0" smtClean="0">
                <a:latin typeface="微軟正黑體" pitchFamily="34" charset="-120"/>
                <a:ea typeface="微軟正黑體" pitchFamily="34" charset="-120"/>
              </a:rPr>
              <a:t>properties :</a:t>
            </a:r>
          </a:p>
          <a:p>
            <a:pPr lvl="1"/>
            <a:r>
              <a:rPr lang="zh-TW" altLang="en-US" sz="2000" dirty="0" smtClean="0">
                <a:latin typeface="微軟正黑體" pitchFamily="34" charset="-120"/>
                <a:ea typeface="微軟正黑體" pitchFamily="34" charset="-120"/>
              </a:rPr>
              <a:t>所有小拼圖的</a:t>
            </a:r>
            <a:r>
              <a:rPr lang="en-US" altLang="zh-TW" sz="2000" dirty="0" smtClean="0">
                <a:latin typeface="Berlin Sans FB" pitchFamily="34" charset="0"/>
                <a:ea typeface="微軟正黑體" pitchFamily="34" charset="-120"/>
              </a:rPr>
              <a:t>union</a:t>
            </a:r>
            <a:r>
              <a:rPr lang="zh-TW" altLang="en-US" sz="2000" dirty="0" smtClean="0">
                <a:latin typeface="微軟正黑體" pitchFamily="34" charset="-120"/>
                <a:ea typeface="微軟正黑體" pitchFamily="34" charset="-120"/>
              </a:rPr>
              <a:t>即為整個平面</a:t>
            </a:r>
            <a:endParaRPr lang="en-US" altLang="zh-TW" sz="2000" dirty="0" smtClean="0">
              <a:latin typeface="微軟正黑體" pitchFamily="34" charset="-120"/>
              <a:ea typeface="微軟正黑體" pitchFamily="34" charset="-120"/>
            </a:endParaRPr>
          </a:p>
          <a:p>
            <a:pPr lvl="1"/>
            <a:r>
              <a:rPr lang="zh-TW" altLang="en-US" sz="2000" dirty="0" smtClean="0">
                <a:latin typeface="微軟正黑體" pitchFamily="34" charset="-120"/>
                <a:ea typeface="微軟正黑體" pitchFamily="34" charset="-120"/>
              </a:rPr>
              <a:t>任意兩個相異小拼圖的</a:t>
            </a:r>
            <a:r>
              <a:rPr lang="en-US" altLang="zh-TW" sz="2000" dirty="0" smtClean="0">
                <a:latin typeface="Berlin Sans FB" pitchFamily="34" charset="0"/>
                <a:ea typeface="微軟正黑體" pitchFamily="34" charset="-120"/>
              </a:rPr>
              <a:t>intersection</a:t>
            </a:r>
            <a:r>
              <a:rPr lang="zh-TW" altLang="en-US" sz="2000" dirty="0" smtClean="0">
                <a:latin typeface="微軟正黑體" pitchFamily="34" charset="-120"/>
                <a:ea typeface="微軟正黑體" pitchFamily="34" charset="-120"/>
              </a:rPr>
              <a:t>皆為</a:t>
            </a:r>
            <a:r>
              <a:rPr lang="en-US" altLang="zh-TW" sz="2000" dirty="0" smtClean="0">
                <a:latin typeface="Berlin Sans FB" pitchFamily="34" charset="0"/>
                <a:ea typeface="微軟正黑體" pitchFamily="34" charset="-120"/>
              </a:rPr>
              <a:t>empty set</a:t>
            </a:r>
          </a:p>
          <a:p>
            <a:r>
              <a:rPr lang="zh-TW" altLang="en-US" sz="2800" dirty="0" smtClean="0">
                <a:latin typeface="微軟正黑體" pitchFamily="34" charset="-120"/>
                <a:ea typeface="微軟正黑體" pitchFamily="34" charset="-120"/>
              </a:rPr>
              <a:t>且此小拼圖</a:t>
            </a:r>
            <a:r>
              <a:rPr lang="en-US" altLang="zh-TW" sz="2800" dirty="0" smtClean="0">
                <a:latin typeface="微軟正黑體" pitchFamily="34" charset="-120"/>
                <a:ea typeface="微軟正黑體" pitchFamily="34" charset="-120"/>
              </a:rPr>
              <a:t>, </a:t>
            </a:r>
            <a:r>
              <a:rPr lang="zh-TW" altLang="en-US" sz="2800" dirty="0" smtClean="0">
                <a:latin typeface="微軟正黑體" pitchFamily="34" charset="-120"/>
                <a:ea typeface="微軟正黑體" pitchFamily="34" charset="-120"/>
              </a:rPr>
              <a:t>並非簡單的正多邊形</a:t>
            </a:r>
            <a:r>
              <a:rPr lang="en-US" altLang="zh-TW" sz="2800" dirty="0" smtClean="0">
                <a:latin typeface="微軟正黑體" pitchFamily="34" charset="-120"/>
                <a:ea typeface="微軟正黑體" pitchFamily="34" charset="-120"/>
              </a:rPr>
              <a:t>, </a:t>
            </a:r>
            <a:r>
              <a:rPr lang="zh-TW" altLang="en-US" sz="2800" dirty="0" smtClean="0">
                <a:latin typeface="微軟正黑體" pitchFamily="34" charset="-120"/>
                <a:ea typeface="微軟正黑體" pitchFamily="34" charset="-120"/>
              </a:rPr>
              <a:t>屬於不規則圖形</a:t>
            </a:r>
            <a:endParaRPr lang="en-US" altLang="zh-TW" sz="2800" dirty="0" smtClean="0">
              <a:latin typeface="微軟正黑體" pitchFamily="34" charset="-120"/>
              <a:ea typeface="微軟正黑體" pitchFamily="34" charset="-120"/>
            </a:endParaRPr>
          </a:p>
        </p:txBody>
      </p:sp>
    </p:spTree>
    <p:extLst>
      <p:ext uri="{BB962C8B-B14F-4D97-AF65-F5344CB8AC3E}">
        <p14:creationId xmlns:p14="http://schemas.microsoft.com/office/powerpoint/2010/main" val="2685433973"/>
      </p:ext>
    </p:extLst>
  </p:cSld>
  <p:clrMapOvr>
    <a:masterClrMapping/>
  </p:clrMapOvr>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zh-TW" dirty="0" smtClean="0"/>
              <a:t>Sequence</a:t>
            </a:r>
            <a:r>
              <a:rPr lang="zh-TW" altLang="en-US" dirty="0" smtClean="0"/>
              <a:t> </a:t>
            </a:r>
            <a:r>
              <a:rPr lang="en-US" altLang="zh-TW" dirty="0" smtClean="0"/>
              <a:t>Photography</a:t>
            </a:r>
            <a:endParaRPr lang="en-US" dirty="0"/>
          </a:p>
        </p:txBody>
      </p:sp>
      <p:pic>
        <p:nvPicPr>
          <p:cNvPr id="7" name="Content Placeholder 6" descr="2104837822_03fbf77fe7_b.jpg"/>
          <p:cNvPicPr>
            <a:picLocks noGrp="1" noChangeAspect="1"/>
          </p:cNvPicPr>
          <p:nvPr>
            <p:ph idx="1"/>
          </p:nvPr>
        </p:nvPicPr>
        <p:blipFill>
          <a:blip r:embed="rId2">
            <a:extLst>
              <a:ext uri="{28A0092B-C50C-407E-A947-70E740481C1C}">
                <a14:useLocalDpi xmlns:a14="http://schemas.microsoft.com/office/drawing/2010/main" val="0"/>
              </a:ext>
            </a:extLst>
          </a:blip>
          <a:srcRect t="-26335" b="-26335"/>
          <a:stretch>
            <a:fillRect/>
          </a:stretch>
        </p:blipFill>
        <p:spPr/>
      </p:pic>
      <p:sp>
        <p:nvSpPr>
          <p:cNvPr id="6" name="Text Placeholder 5"/>
          <p:cNvSpPr>
            <a:spLocks noGrp="1"/>
          </p:cNvSpPr>
          <p:nvPr>
            <p:ph type="body" sz="half" idx="2"/>
          </p:nvPr>
        </p:nvSpPr>
        <p:spPr/>
        <p:txBody>
          <a:bodyPr>
            <a:normAutofit fontScale="70000" lnSpcReduction="20000"/>
          </a:bodyPr>
          <a:lstStyle/>
          <a:p>
            <a:r>
              <a:rPr lang="en-US" altLang="zh-TW" dirty="0" smtClean="0"/>
              <a:t>R99944013</a:t>
            </a:r>
            <a:r>
              <a:rPr lang="zh-TW" altLang="en-US" dirty="0" smtClean="0"/>
              <a:t> 吳冠龍</a:t>
            </a:r>
            <a:endParaRPr lang="en-US" altLang="zh-TW" dirty="0" smtClean="0"/>
          </a:p>
          <a:p>
            <a:endParaRPr lang="en-US" altLang="zh-TW" dirty="0"/>
          </a:p>
          <a:p>
            <a:r>
              <a:rPr lang="en-US" altLang="zh-TW" dirty="0" smtClean="0"/>
              <a:t>Description:</a:t>
            </a:r>
          </a:p>
          <a:p>
            <a:r>
              <a:rPr lang="en-US" altLang="zh-TW" dirty="0" smtClean="0"/>
              <a:t>Sequence</a:t>
            </a:r>
            <a:r>
              <a:rPr lang="zh-TW" altLang="en-US" dirty="0" smtClean="0"/>
              <a:t> </a:t>
            </a:r>
            <a:r>
              <a:rPr lang="en-US" altLang="zh-TW" dirty="0" smtClean="0"/>
              <a:t>Photography</a:t>
            </a:r>
            <a:r>
              <a:rPr lang="zh-TW" altLang="en-US" dirty="0" smtClean="0"/>
              <a:t> 是利用快速攝影在短時間對正在移動的人物</a:t>
            </a:r>
            <a:r>
              <a:rPr lang="en-US" altLang="zh-TW" dirty="0" smtClean="0"/>
              <a:t>/</a:t>
            </a:r>
            <a:r>
              <a:rPr lang="zh-TW" altLang="en-US" dirty="0" smtClean="0"/>
              <a:t>物體拍攝多張照片再利用圖片剪輯軟體進行合成後的影像，成品可以看到被攝人</a:t>
            </a:r>
            <a:r>
              <a:rPr lang="en-US" altLang="zh-TW" dirty="0" smtClean="0"/>
              <a:t>/</a:t>
            </a:r>
            <a:r>
              <a:rPr lang="zh-TW" altLang="en-US" dirty="0" smtClean="0"/>
              <a:t>物在一段時間之數個動作狀態。</a:t>
            </a:r>
            <a:endParaRPr lang="en-US" altLang="zh-TW" dirty="0" smtClean="0"/>
          </a:p>
          <a:p>
            <a:endParaRPr lang="en-US" altLang="zh-TW" dirty="0"/>
          </a:p>
          <a:p>
            <a:r>
              <a:rPr lang="en-US" altLang="zh-TW" dirty="0" smtClean="0"/>
              <a:t>Reason</a:t>
            </a:r>
            <a:r>
              <a:rPr lang="zh-TW" altLang="en-US" dirty="0" smtClean="0"/>
              <a:t> </a:t>
            </a:r>
            <a:r>
              <a:rPr lang="en-US" altLang="zh-TW" dirty="0" smtClean="0"/>
              <a:t>for</a:t>
            </a:r>
            <a:r>
              <a:rPr lang="zh-TW" altLang="en-US" dirty="0" smtClean="0"/>
              <a:t> </a:t>
            </a:r>
            <a:r>
              <a:rPr lang="en-US" altLang="zh-TW" dirty="0" smtClean="0"/>
              <a:t>interesting/inspiring:</a:t>
            </a:r>
          </a:p>
          <a:p>
            <a:r>
              <a:rPr lang="zh-TW" altLang="en-US" dirty="0" smtClean="0"/>
              <a:t>影片可以視為一組具有時間先後性之影像序列，而</a:t>
            </a:r>
            <a:r>
              <a:rPr lang="en-US" altLang="zh-TW" dirty="0" smtClean="0"/>
              <a:t>Sequence</a:t>
            </a:r>
            <a:r>
              <a:rPr lang="zh-TW" altLang="en-US" dirty="0" smtClean="0"/>
              <a:t> </a:t>
            </a:r>
            <a:r>
              <a:rPr lang="en-US" altLang="zh-TW" dirty="0" smtClean="0"/>
              <a:t>Photography</a:t>
            </a:r>
            <a:r>
              <a:rPr lang="zh-TW" altLang="en-US" dirty="0" smtClean="0"/>
              <a:t> 可以在一張影像中看到數個動作狀態，可以了解一個動作隨時間的變化，發掘其美麗與驚奇之處。我找的例子是一個投手正在投球的影像，可以體會到投手投球時的運動感，非常有趣。</a:t>
            </a:r>
            <a:endParaRPr lang="en-US" dirty="0" smtClean="0"/>
          </a:p>
          <a:p>
            <a:endParaRPr lang="en-US" dirty="0"/>
          </a:p>
          <a:p>
            <a:endParaRPr lang="en-US" dirty="0"/>
          </a:p>
        </p:txBody>
      </p:sp>
      <p:sp>
        <p:nvSpPr>
          <p:cNvPr id="8" name="TextBox 7"/>
          <p:cNvSpPr txBox="1"/>
          <p:nvPr/>
        </p:nvSpPr>
        <p:spPr>
          <a:xfrm>
            <a:off x="3575050" y="5151512"/>
            <a:ext cx="5568950" cy="923330"/>
          </a:xfrm>
          <a:prstGeom prst="rect">
            <a:avLst/>
          </a:prstGeom>
          <a:noFill/>
        </p:spPr>
        <p:txBody>
          <a:bodyPr wrap="square" rtlCol="0">
            <a:spAutoFit/>
          </a:bodyPr>
          <a:lstStyle/>
          <a:p>
            <a:r>
              <a:rPr lang="en-US" altLang="zh-TW" dirty="0" smtClean="0"/>
              <a:t>Source:</a:t>
            </a:r>
          </a:p>
          <a:p>
            <a:r>
              <a:rPr lang="en-US" altLang="zh-TW" dirty="0" smtClean="0"/>
              <a:t>http://</a:t>
            </a:r>
            <a:r>
              <a:rPr lang="en-US" altLang="zh-TW" dirty="0" err="1" smtClean="0"/>
              <a:t>www.flickr.com</a:t>
            </a:r>
            <a:r>
              <a:rPr lang="en-US" altLang="zh-TW" dirty="0" smtClean="0"/>
              <a:t>/photos/</a:t>
            </a:r>
            <a:r>
              <a:rPr lang="en-US" altLang="zh-TW" dirty="0" err="1" smtClean="0"/>
              <a:t>superiorview</a:t>
            </a:r>
            <a:r>
              <a:rPr lang="en-US" altLang="zh-TW" dirty="0" smtClean="0"/>
              <a:t>/2104837822/</a:t>
            </a:r>
            <a:endParaRPr lang="en-US" dirty="0"/>
          </a:p>
        </p:txBody>
      </p:sp>
    </p:spTree>
    <p:extLst>
      <p:ext uri="{BB962C8B-B14F-4D97-AF65-F5344CB8AC3E}">
        <p14:creationId xmlns:p14="http://schemas.microsoft.com/office/powerpoint/2010/main" val="123412310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標題 1"/>
          <p:cNvSpPr>
            <a:spLocks noGrp="1"/>
          </p:cNvSpPr>
          <p:nvPr>
            <p:ph type="ctrTitle"/>
          </p:nvPr>
        </p:nvSpPr>
        <p:spPr>
          <a:xfrm>
            <a:off x="1727200" y="1795463"/>
            <a:ext cx="5722938" cy="1827212"/>
          </a:xfrm>
        </p:spPr>
        <p:txBody>
          <a:bodyPr/>
          <a:lstStyle/>
          <a:p>
            <a:r>
              <a:rPr lang="en-US" altLang="zh-TW" sz="3600" b="1">
                <a:latin typeface="Stencil" charset="0"/>
                <a:ea typeface="新細明體" charset="0"/>
                <a:cs typeface="Times New Roman" charset="0"/>
              </a:rPr>
              <a:t>HW1</a:t>
            </a:r>
            <a:r>
              <a:rPr lang="en-US" altLang="zh-TW">
                <a:latin typeface="Stencil" charset="0"/>
                <a:ea typeface="新細明體" charset="0"/>
              </a:rPr>
              <a:t> </a:t>
            </a:r>
            <a:r>
              <a:rPr lang="en-US" altLang="zh-TW">
                <a:latin typeface="Constantia" charset="0"/>
                <a:ea typeface="新細明體" charset="0"/>
              </a:rPr>
              <a:t/>
            </a:r>
            <a:br>
              <a:rPr lang="en-US" altLang="zh-TW">
                <a:latin typeface="Constantia" charset="0"/>
                <a:ea typeface="新細明體" charset="0"/>
              </a:rPr>
            </a:br>
            <a:r>
              <a:rPr lang="en-US" altLang="zh-TW" b="1">
                <a:solidFill>
                  <a:srgbClr val="002060"/>
                </a:solidFill>
                <a:latin typeface="Brush Script MT" charset="0"/>
                <a:ea typeface="新細明體" charset="0"/>
                <a:cs typeface="Times New Roman" charset="0"/>
              </a:rPr>
              <a:t>An Interesting Sequence</a:t>
            </a:r>
            <a:endParaRPr lang="zh-TW" altLang="en-US" b="1">
              <a:solidFill>
                <a:srgbClr val="002060"/>
              </a:solidFill>
              <a:latin typeface="Brush Script MT" charset="0"/>
              <a:ea typeface="新細明體" charset="0"/>
              <a:cs typeface="Times New Roman" charset="0"/>
            </a:endParaRPr>
          </a:p>
        </p:txBody>
      </p:sp>
      <p:sp>
        <p:nvSpPr>
          <p:cNvPr id="3" name="副標題 2"/>
          <p:cNvSpPr>
            <a:spLocks noGrp="1"/>
          </p:cNvSpPr>
          <p:nvPr>
            <p:ph type="subTitle" idx="1"/>
          </p:nvPr>
        </p:nvSpPr>
        <p:spPr>
          <a:xfrm>
            <a:off x="1727200" y="3736975"/>
            <a:ext cx="5711825" cy="1524000"/>
          </a:xfrm>
        </p:spPr>
        <p:txBody>
          <a:bodyPr>
            <a:normAutofit/>
          </a:bodyPr>
          <a:lstStyle/>
          <a:p>
            <a:pPr>
              <a:buFont typeface="Arial" charset="0"/>
              <a:buNone/>
            </a:pPr>
            <a:endParaRPr lang="en-US" altLang="zh-TW" b="1">
              <a:solidFill>
                <a:srgbClr val="FC9760"/>
              </a:solidFill>
              <a:latin typeface="ParkAvenue BT" charset="0"/>
              <a:ea typeface="標楷體" charset="0"/>
              <a:cs typeface="Times New Roman" charset="0"/>
            </a:endParaRPr>
          </a:p>
          <a:p>
            <a:pPr>
              <a:buFont typeface="Arial" charset="0"/>
              <a:buNone/>
            </a:pPr>
            <a:r>
              <a:rPr lang="en-US" altLang="zh-TW" b="1">
                <a:solidFill>
                  <a:srgbClr val="FC9760"/>
                </a:solidFill>
                <a:latin typeface="ParkAvenue BT" charset="0"/>
                <a:ea typeface="標楷體" charset="0"/>
                <a:cs typeface="Times New Roman" charset="0"/>
              </a:rPr>
              <a:t>R99944016 </a:t>
            </a:r>
            <a:r>
              <a:rPr lang="zh-TW" altLang="en-US" b="1">
                <a:solidFill>
                  <a:srgbClr val="FC9760"/>
                </a:solidFill>
                <a:latin typeface="ParkAvenue BT" charset="0"/>
                <a:ea typeface="標楷體" charset="0"/>
                <a:cs typeface="Times New Roman" charset="0"/>
              </a:rPr>
              <a:t>網媒碩一 林琬瑜</a:t>
            </a:r>
          </a:p>
        </p:txBody>
      </p:sp>
    </p:spTree>
    <p:extLst>
      <p:ext uri="{BB962C8B-B14F-4D97-AF65-F5344CB8AC3E}">
        <p14:creationId xmlns:p14="http://schemas.microsoft.com/office/powerpoint/2010/main" val="4054840209"/>
      </p:ext>
    </p:extLst>
  </p:cSld>
  <p:clrMapOvr>
    <a:masterClrMapping/>
  </p:clrMapOvr>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標題 1"/>
          <p:cNvSpPr>
            <a:spLocks noGrp="1"/>
          </p:cNvSpPr>
          <p:nvPr>
            <p:ph type="title"/>
          </p:nvPr>
        </p:nvSpPr>
        <p:spPr/>
        <p:txBody>
          <a:bodyPr/>
          <a:lstStyle/>
          <a:p>
            <a:r>
              <a:rPr lang="en-US" altLang="zh-TW">
                <a:latin typeface="Constantia" charset="0"/>
                <a:ea typeface="新細明體" charset="0"/>
              </a:rPr>
              <a:t>Time Sequence</a:t>
            </a:r>
            <a:endParaRPr lang="zh-TW" altLang="en-US">
              <a:latin typeface="Constantia" charset="0"/>
              <a:ea typeface="新細明體" charset="0"/>
            </a:endParaRPr>
          </a:p>
        </p:txBody>
      </p:sp>
      <p:sp>
        <p:nvSpPr>
          <p:cNvPr id="6147" name="內容版面配置區 2"/>
          <p:cNvSpPr>
            <a:spLocks noGrp="1"/>
          </p:cNvSpPr>
          <p:nvPr>
            <p:ph idx="1"/>
          </p:nvPr>
        </p:nvSpPr>
        <p:spPr/>
        <p:txBody>
          <a:bodyPr/>
          <a:lstStyle/>
          <a:p>
            <a:endParaRPr lang="zh-TW" altLang="en-US">
              <a:latin typeface="Franklin Gothic Book" charset="0"/>
              <a:ea typeface="微軟正黑體" charset="0"/>
            </a:endParaRPr>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08304" y="2133256"/>
            <a:ext cx="5400000" cy="360000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4670550"/>
      </p:ext>
    </p:extLst>
  </p:cSld>
  <p:clrMapOvr>
    <a:masterClrMapping/>
  </p:clrMapOvr>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標題 1"/>
          <p:cNvSpPr>
            <a:spLocks noGrp="1"/>
          </p:cNvSpPr>
          <p:nvPr>
            <p:ph type="title"/>
          </p:nvPr>
        </p:nvSpPr>
        <p:spPr/>
        <p:txBody>
          <a:bodyPr/>
          <a:lstStyle/>
          <a:p>
            <a:r>
              <a:rPr lang="en-US" altLang="zh-TW">
                <a:latin typeface="Constantia" charset="0"/>
                <a:ea typeface="新細明體" charset="0"/>
              </a:rPr>
              <a:t>Reason</a:t>
            </a:r>
            <a:endParaRPr lang="zh-TW" altLang="en-US">
              <a:latin typeface="Constantia" charset="0"/>
              <a:ea typeface="新細明體" charset="0"/>
            </a:endParaRPr>
          </a:p>
        </p:txBody>
      </p:sp>
      <p:sp>
        <p:nvSpPr>
          <p:cNvPr id="3" name="內容版面配置區 2"/>
          <p:cNvSpPr>
            <a:spLocks noGrp="1"/>
          </p:cNvSpPr>
          <p:nvPr>
            <p:ph idx="1"/>
          </p:nvPr>
        </p:nvSpPr>
        <p:spPr/>
        <p:txBody>
          <a:bodyPr>
            <a:normAutofit/>
          </a:bodyPr>
          <a:lstStyle/>
          <a:p>
            <a:pPr algn="just"/>
            <a:r>
              <a:rPr lang="en-US" altLang="zh-TW">
                <a:latin typeface="Constantia" charset="0"/>
                <a:ea typeface="微軟正黑體" charset="0"/>
              </a:rPr>
              <a:t>One’s life is the sum of a sequence of events taking place in order during his life time. It seems that there aren’t any currently feasible methods that can precisely predict and thus makes the sequence fascinating.</a:t>
            </a:r>
            <a:endParaRPr lang="zh-TW" altLang="en-US">
              <a:latin typeface="Constantia" charset="0"/>
              <a:ea typeface="微軟正黑體" charset="0"/>
            </a:endParaRPr>
          </a:p>
        </p:txBody>
      </p:sp>
    </p:spTree>
    <p:extLst>
      <p:ext uri="{BB962C8B-B14F-4D97-AF65-F5344CB8AC3E}">
        <p14:creationId xmlns:p14="http://schemas.microsoft.com/office/powerpoint/2010/main" val="339987941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標題 1"/>
          <p:cNvSpPr>
            <a:spLocks noGrp="1"/>
          </p:cNvSpPr>
          <p:nvPr>
            <p:ph type="title"/>
          </p:nvPr>
        </p:nvSpPr>
        <p:spPr>
          <a:xfrm>
            <a:off x="612775" y="228600"/>
            <a:ext cx="8153400" cy="990600"/>
          </a:xfrm>
        </p:spPr>
        <p:txBody>
          <a:bodyPr/>
          <a:lstStyle/>
          <a:p>
            <a:r>
              <a:rPr lang="en-US" altLang="zh-TW">
                <a:latin typeface="Tw Cen MT" charset="0"/>
                <a:ea typeface="微軟正黑體" charset="0"/>
              </a:rPr>
              <a:t>X-Y Y-Z X-Z Planes</a:t>
            </a:r>
            <a:endParaRPr lang="zh-TW" altLang="en-US">
              <a:latin typeface="Tw Cen MT" charset="0"/>
              <a:ea typeface="微軟正黑體" charset="0"/>
            </a:endParaRPr>
          </a:p>
        </p:txBody>
      </p:sp>
      <p:pic>
        <p:nvPicPr>
          <p:cNvPr id="12291" name="內容版面配置區 5"/>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900113" y="1916113"/>
            <a:ext cx="7381875" cy="4173537"/>
          </a:xfrm>
        </p:spPr>
      </p:pic>
    </p:spTree>
    <p:extLst>
      <p:ext uri="{BB962C8B-B14F-4D97-AF65-F5344CB8AC3E}">
        <p14:creationId xmlns:p14="http://schemas.microsoft.com/office/powerpoint/2010/main" val="164080499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706090"/>
          </a:xfrm>
        </p:spPr>
        <p:txBody>
          <a:bodyPr>
            <a:noAutofit/>
          </a:bodyPr>
          <a:lstStyle/>
          <a:p>
            <a:r>
              <a:rPr lang="en-US" altLang="zh-TW" sz="3200" dirty="0" err="1" smtClean="0">
                <a:effectLst>
                  <a:reflection blurRad="12700" stA="60000" endPos="30000" dir="5400000" sy="-90000" algn="bl" rotWithShape="0"/>
                </a:effectLst>
                <a:latin typeface="微軟正黑體" pitchFamily="34" charset="-120"/>
                <a:ea typeface="微軟正黑體" pitchFamily="34" charset="-120"/>
              </a:rPr>
              <a:t>Gir</a:t>
            </a:r>
            <a:r>
              <a:rPr lang="en-US" altLang="zh-TW" sz="3200" dirty="0" err="1" smtClean="0">
                <a:effectLst>
                  <a:reflection blurRad="12700" stA="60000" endPos="30000" dir="5400000" sy="-90000" algn="bl" rotWithShape="0"/>
                </a:effectLst>
                <a:latin typeface="微軟正黑體" pitchFamily="34" charset="-120"/>
                <a:ea typeface="微軟正黑體" pitchFamily="34" charset="-120"/>
              </a:rPr>
              <a:t>i</a:t>
            </a:r>
            <a:r>
              <a:rPr lang="en-US" altLang="zh-TW" sz="3200" dirty="0" err="1" smtClean="0">
                <a:effectLst>
                  <a:reflection blurRad="12700" stA="60000" endPos="30000" dir="5400000" sy="-90000" algn="bl" rotWithShape="0"/>
                </a:effectLst>
                <a:latin typeface="微軟正黑體" pitchFamily="34" charset="-120"/>
                <a:ea typeface="微軟正黑體" pitchFamily="34" charset="-120"/>
              </a:rPr>
              <a:t>h</a:t>
            </a:r>
            <a:r>
              <a:rPr lang="en-US" altLang="zh-TW" sz="3200" dirty="0" smtClean="0">
                <a:effectLst>
                  <a:reflection blurRad="12700" stA="60000" endPos="30000" dir="5400000" sy="-90000" algn="bl" rotWithShape="0"/>
                </a:effectLst>
                <a:latin typeface="微軟正黑體" pitchFamily="34" charset="-120"/>
                <a:ea typeface="微軟正黑體" pitchFamily="34" charset="-120"/>
              </a:rPr>
              <a:t> </a:t>
            </a:r>
            <a:r>
              <a:rPr lang="en-US" altLang="zh-TW" sz="3200" dirty="0" smtClean="0">
                <a:effectLst>
                  <a:reflection blurRad="12700" stA="60000" endPos="30000" dir="5400000" sy="-90000" algn="bl" rotWithShape="0"/>
                </a:effectLst>
                <a:latin typeface="微軟正黑體" pitchFamily="34" charset="-120"/>
                <a:ea typeface="微軟正黑體" pitchFamily="34" charset="-120"/>
              </a:rPr>
              <a:t>tiles</a:t>
            </a:r>
            <a:br>
              <a:rPr lang="en-US" altLang="zh-TW" sz="3200" dirty="0" smtClean="0">
                <a:effectLst>
                  <a:reflection blurRad="12700" stA="60000" endPos="30000" dir="5400000" sy="-90000" algn="bl" rotWithShape="0"/>
                </a:effectLst>
                <a:latin typeface="微軟正黑體" pitchFamily="34" charset="-120"/>
                <a:ea typeface="微軟正黑體" pitchFamily="34" charset="-120"/>
              </a:rPr>
            </a:br>
            <a:r>
              <a:rPr lang="zh-TW" altLang="en-US" sz="1800" dirty="0" smtClean="0">
                <a:effectLst>
                  <a:reflection blurRad="12700" stA="60000" endPos="30000" dir="5400000" sy="-90000" algn="bl" rotWithShape="0"/>
                </a:effectLst>
                <a:latin typeface="微軟正黑體" pitchFamily="34" charset="-120"/>
                <a:ea typeface="微軟正黑體" pitchFamily="34" charset="-120"/>
              </a:rPr>
              <a:t>這不是文字序列而是圖案序列，運用在中世紀回教建築上。</a:t>
            </a:r>
            <a:r>
              <a:rPr lang="en-US" altLang="zh-TW" sz="1800" dirty="0" smtClean="0">
                <a:effectLst>
                  <a:reflection blurRad="12700" stA="60000" endPos="30000" dir="5400000" sy="-90000" algn="bl" rotWithShape="0"/>
                </a:effectLst>
                <a:latin typeface="微軟正黑體" pitchFamily="34" charset="-120"/>
                <a:ea typeface="微軟正黑體" pitchFamily="34" charset="-120"/>
              </a:rPr>
              <a:t/>
            </a:r>
            <a:br>
              <a:rPr lang="en-US" altLang="zh-TW" sz="1800" dirty="0" smtClean="0">
                <a:effectLst>
                  <a:reflection blurRad="12700" stA="60000" endPos="30000" dir="5400000" sy="-90000" algn="bl" rotWithShape="0"/>
                </a:effectLst>
                <a:latin typeface="微軟正黑體" pitchFamily="34" charset="-120"/>
                <a:ea typeface="微軟正黑體" pitchFamily="34" charset="-120"/>
              </a:rPr>
            </a:br>
            <a:r>
              <a:rPr lang="zh-TW" altLang="en-US" sz="1800" dirty="0" smtClean="0">
                <a:effectLst>
                  <a:reflection blurRad="12700" stA="60000" endPos="30000" dir="5400000" sy="-90000" algn="bl" rotWithShape="0"/>
                </a:effectLst>
                <a:latin typeface="微軟正黑體" pitchFamily="34" charset="-120"/>
                <a:ea typeface="微軟正黑體" pitchFamily="34" charset="-120"/>
              </a:rPr>
              <a:t>其圖案模式可拆解成基本元素。鳳梨是費氏數列　</a:t>
            </a:r>
            <a:r>
              <a:rPr lang="en-US" altLang="zh-TW" sz="1800" dirty="0" smtClean="0">
                <a:effectLst>
                  <a:reflection blurRad="12700" stA="60000" endPos="30000" dir="5400000" sy="-90000" algn="bl" rotWithShape="0"/>
                </a:effectLst>
                <a:latin typeface="微軟正黑體" pitchFamily="34" charset="-120"/>
                <a:ea typeface="微軟正黑體" pitchFamily="34" charset="-120"/>
              </a:rPr>
              <a:t>How about this?</a:t>
            </a:r>
            <a:endParaRPr lang="zh-TW" altLang="en-US" sz="1800" dirty="0">
              <a:effectLst>
                <a:reflection blurRad="12700" stA="60000" endPos="30000" dir="5400000" sy="-90000" algn="bl" rotWithShape="0"/>
              </a:effectLst>
              <a:latin typeface="微軟正黑體" pitchFamily="34" charset="-120"/>
              <a:ea typeface="微軟正黑體" pitchFamily="34" charset="-120"/>
            </a:endParaRPr>
          </a:p>
        </p:txBody>
      </p:sp>
      <p:sp>
        <p:nvSpPr>
          <p:cNvPr id="3" name="內容版面配置區 2"/>
          <p:cNvSpPr>
            <a:spLocks noGrp="1"/>
          </p:cNvSpPr>
          <p:nvPr>
            <p:ph idx="1"/>
          </p:nvPr>
        </p:nvSpPr>
        <p:spPr>
          <a:xfrm>
            <a:off x="457200" y="1600200"/>
            <a:ext cx="8229600" cy="5257800"/>
          </a:xfrm>
        </p:spPr>
        <p:txBody>
          <a:bodyPr>
            <a:normAutofit fontScale="92500" lnSpcReduction="10000"/>
          </a:bodyPr>
          <a:lstStyle/>
          <a:p>
            <a:endParaRPr lang="en-US" altLang="zh-TW" dirty="0" smtClean="0"/>
          </a:p>
          <a:p>
            <a:endParaRPr lang="en-US" altLang="zh-TW" dirty="0" smtClean="0"/>
          </a:p>
          <a:p>
            <a:endParaRPr lang="en-US" altLang="zh-TW" dirty="0"/>
          </a:p>
          <a:p>
            <a:endParaRPr lang="en-US" altLang="zh-TW" dirty="0" smtClean="0"/>
          </a:p>
          <a:p>
            <a:endParaRPr lang="en-US" altLang="zh-TW" dirty="0"/>
          </a:p>
          <a:p>
            <a:endParaRPr lang="en-US" altLang="zh-TW" dirty="0" smtClean="0"/>
          </a:p>
          <a:p>
            <a:endParaRPr lang="en-US" altLang="zh-TW" dirty="0" smtClean="0"/>
          </a:p>
          <a:p>
            <a:endParaRPr lang="en-US" altLang="zh-TW" dirty="0" smtClean="0"/>
          </a:p>
          <a:p>
            <a:endParaRPr lang="en-US" altLang="zh-TW" dirty="0"/>
          </a:p>
          <a:p>
            <a:endParaRPr lang="en-US" altLang="zh-TW" dirty="0" smtClean="0"/>
          </a:p>
          <a:p>
            <a:endParaRPr lang="en-US" altLang="zh-TW" sz="1400" dirty="0" smtClean="0"/>
          </a:p>
          <a:p>
            <a:r>
              <a:rPr lang="en-US" altLang="zh-TW" sz="1400" dirty="0" smtClean="0"/>
              <a:t>Decagonal and Quasi-Crystalline </a:t>
            </a:r>
            <a:r>
              <a:rPr lang="en-US" altLang="zh-TW" sz="1400" dirty="0" err="1" smtClean="0"/>
              <a:t>Tilings</a:t>
            </a:r>
            <a:r>
              <a:rPr lang="en-US" altLang="zh-TW" sz="1400" dirty="0" smtClean="0"/>
              <a:t> in Medieval Islamic Architecture, Peter J. Lu, et</a:t>
            </a:r>
            <a:br>
              <a:rPr lang="en-US" altLang="zh-TW" sz="1400" dirty="0" smtClean="0"/>
            </a:br>
            <a:r>
              <a:rPr lang="en-US" altLang="zh-TW" sz="1400" dirty="0" smtClean="0"/>
              <a:t>Science 315, 1106 (2007)</a:t>
            </a:r>
          </a:p>
        </p:txBody>
      </p:sp>
      <p:pic>
        <p:nvPicPr>
          <p:cNvPr id="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295" y="1988840"/>
            <a:ext cx="5081562" cy="3488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982" y="1484784"/>
            <a:ext cx="3747225" cy="4727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矩形 3"/>
          <p:cNvSpPr/>
          <p:nvPr/>
        </p:nvSpPr>
        <p:spPr>
          <a:xfrm>
            <a:off x="6876256" y="30206"/>
            <a:ext cx="2162576" cy="44646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TW" dirty="0" smtClean="0">
                <a:latin typeface="微軟正黑體" pitchFamily="34" charset="-120"/>
                <a:ea typeface="微軟正黑體" pitchFamily="34" charset="-120"/>
              </a:rPr>
              <a:t>R99945040 </a:t>
            </a:r>
            <a:r>
              <a:rPr lang="zh-TW" altLang="en-US" dirty="0" smtClean="0">
                <a:latin typeface="微軟正黑體" pitchFamily="34" charset="-120"/>
                <a:ea typeface="微軟正黑體" pitchFamily="34" charset="-120"/>
              </a:rPr>
              <a:t>周緯志</a:t>
            </a:r>
            <a:endParaRPr lang="zh-TW" altLang="en-US" dirty="0">
              <a:latin typeface="微軟正黑體" pitchFamily="34" charset="-120"/>
              <a:ea typeface="微軟正黑體" pitchFamily="34" charset="-120"/>
            </a:endParaRPr>
          </a:p>
        </p:txBody>
      </p:sp>
    </p:spTree>
    <p:extLst>
      <p:ext uri="{BB962C8B-B14F-4D97-AF65-F5344CB8AC3E}">
        <p14:creationId xmlns:p14="http://schemas.microsoft.com/office/powerpoint/2010/main" val="2907286837"/>
      </p:ext>
    </p:extLst>
  </p:cSld>
  <p:clrMapOvr>
    <a:masterClrMapping/>
  </p:clrMapOvr>
  <p:timing>
    <p:tnLst>
      <p:par>
        <p:cTn xmlns:p14="http://schemas.microsoft.com/office/powerpoint/2010/mai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12453"/>
            <a:ext cx="4217661" cy="6691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1527" y="116632"/>
            <a:ext cx="4215991" cy="6436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6917261"/>
      </p:ext>
    </p:extLst>
  </p:cSld>
  <p:clrMapOvr>
    <a:masterClrMapping/>
  </p:clrMapOvr>
  <p:timing>
    <p:tnLst>
      <p:par>
        <p:cTn xmlns:p14="http://schemas.microsoft.com/office/powerpoint/2010/mai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smtClean="0">
                <a:effectLst>
                  <a:reflection blurRad="12700" stA="48000" endA="300" endPos="30000" dir="5400000" sy="-90000" algn="bl" rotWithShape="0"/>
                </a:effectLst>
              </a:rPr>
              <a:t>畫家</a:t>
            </a:r>
            <a:r>
              <a:rPr lang="en-US" altLang="zh-TW" b="1" dirty="0">
                <a:effectLst>
                  <a:reflection blurRad="12700" stA="48000" endA="300" endPos="30000" dir="5400000" sy="-90000" algn="bl" rotWithShape="0"/>
                </a:effectLst>
                <a:hlinkClick r:id="rId2"/>
              </a:rPr>
              <a:t>Robert </a:t>
            </a:r>
            <a:r>
              <a:rPr lang="en-US" altLang="zh-TW" b="1" dirty="0" err="1">
                <a:effectLst>
                  <a:reflection blurRad="12700" stA="48000" endA="300" endPos="30000" dir="5400000" sy="-90000" algn="bl" rotWithShape="0"/>
                </a:effectLst>
                <a:hlinkClick r:id="rId2"/>
              </a:rPr>
              <a:t>Debbane</a:t>
            </a:r>
            <a:r>
              <a:rPr lang="en-US" altLang="zh-TW" b="1" dirty="0">
                <a:effectLst>
                  <a:reflection blurRad="12700" stA="48000" endA="300" endPos="30000" dir="5400000" sy="-90000" algn="bl" rotWithShape="0"/>
                </a:effectLst>
                <a:hlinkClick r:id="rId2"/>
              </a:rPr>
              <a:t> </a:t>
            </a:r>
            <a:r>
              <a:rPr lang="en-US" altLang="zh-TW" b="1" dirty="0">
                <a:effectLst>
                  <a:reflection blurRad="12700" stA="48000" endA="300" endPos="30000" dir="5400000" sy="-90000" algn="bl" rotWithShape="0"/>
                </a:effectLst>
              </a:rPr>
              <a:t/>
            </a:r>
            <a:br>
              <a:rPr lang="en-US" altLang="zh-TW" b="1" dirty="0">
                <a:effectLst>
                  <a:reflection blurRad="12700" stA="48000" endA="300" endPos="30000" dir="5400000" sy="-90000" algn="bl" rotWithShape="0"/>
                </a:effectLst>
              </a:rPr>
            </a:br>
            <a:r>
              <a:rPr lang="zh-TW" altLang="en-US" dirty="0" smtClean="0">
                <a:effectLst>
                  <a:reflection blurRad="12700" stA="48000" endA="300" endPos="30000" dir="5400000" sy="-90000" algn="bl" rotWithShape="0"/>
                </a:effectLst>
              </a:rPr>
              <a:t>用此</a:t>
            </a:r>
            <a:r>
              <a:rPr lang="en-US" altLang="zh-TW" dirty="0" smtClean="0">
                <a:effectLst>
                  <a:reflection blurRad="12700" stA="48000" endA="300" endPos="30000" dir="5400000" sy="-90000" algn="bl" rotWithShape="0"/>
                </a:effectLst>
              </a:rPr>
              <a:t>pattern</a:t>
            </a:r>
            <a:r>
              <a:rPr lang="zh-TW" altLang="en-US" dirty="0" smtClean="0">
                <a:effectLst>
                  <a:reflection blurRad="12700" stA="48000" endA="300" endPos="30000" dir="5400000" sy="-90000" algn="bl" rotWithShape="0"/>
                </a:effectLst>
              </a:rPr>
              <a:t>作畫</a:t>
            </a:r>
            <a:endParaRPr lang="zh-TW" altLang="en-US" dirty="0">
              <a:effectLst>
                <a:reflection blurRad="12700" stA="48000" endA="300" endPos="30000" dir="5400000" sy="-90000" algn="bl" rotWithShape="0"/>
              </a:effectLst>
            </a:endParaRPr>
          </a:p>
        </p:txBody>
      </p:sp>
      <p:sp>
        <p:nvSpPr>
          <p:cNvPr id="3" name="內容版面配置區 2"/>
          <p:cNvSpPr>
            <a:spLocks noGrp="1"/>
          </p:cNvSpPr>
          <p:nvPr>
            <p:ph idx="1"/>
          </p:nvPr>
        </p:nvSpPr>
        <p:spPr/>
        <p:txBody>
          <a:bodyPr/>
          <a:lstStyle/>
          <a:p>
            <a:endParaRPr lang="zh-TW" alt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4500" y="1700808"/>
            <a:ext cx="5715000" cy="427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5377167"/>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市鎮">
  <a:themeElements>
    <a:clrScheme name="市鎮">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市鎮">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市鎮">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Civic</Template>
  <TotalTime>1136</TotalTime>
  <Words>5245</Words>
  <Application>Microsoft Macintosh PowerPoint</Application>
  <PresentationFormat>On-screen Show (4:3)</PresentationFormat>
  <Paragraphs>653</Paragraphs>
  <Slides>92</Slides>
  <Notes>7</Notes>
  <HiddenSlides>0</HiddenSlides>
  <MMClips>0</MMClips>
  <ScaleCrop>false</ScaleCrop>
  <HeadingPairs>
    <vt:vector size="4" baseType="variant">
      <vt:variant>
        <vt:lpstr>Theme</vt:lpstr>
      </vt:variant>
      <vt:variant>
        <vt:i4>1</vt:i4>
      </vt:variant>
      <vt:variant>
        <vt:lpstr>Slide Titles</vt:lpstr>
      </vt:variant>
      <vt:variant>
        <vt:i4>92</vt:i4>
      </vt:variant>
    </vt:vector>
  </HeadingPairs>
  <TitlesOfParts>
    <vt:vector size="93" baseType="lpstr">
      <vt:lpstr>市鎮</vt:lpstr>
      <vt:lpstr>Goodstein’s Sequences</vt:lpstr>
      <vt:lpstr>An interesting or inspiring sequence</vt:lpstr>
      <vt:lpstr>迴文打油詩</vt:lpstr>
      <vt:lpstr>Palíndromos en Español  西班牙迴文</vt:lpstr>
      <vt:lpstr>楊輝魔方陣</vt:lpstr>
      <vt:lpstr>HOMEWORK1</vt:lpstr>
      <vt:lpstr>The Interesting Sequence</vt:lpstr>
      <vt:lpstr>The Reason</vt:lpstr>
      <vt:lpstr>X-Y Y-Z X-Z Planes</vt:lpstr>
      <vt:lpstr>Interesting sequence</vt:lpstr>
      <vt:lpstr>PowerPoint Presentation</vt:lpstr>
      <vt:lpstr>PowerPoint Presentation</vt:lpstr>
      <vt:lpstr>PowerPoint Presentation</vt:lpstr>
      <vt:lpstr>SMTWTFS</vt:lpstr>
      <vt:lpstr>PowerPoint Presentation</vt:lpstr>
      <vt:lpstr>PowerPoint Presentation</vt:lpstr>
      <vt:lpstr>PowerPoint Presentation</vt:lpstr>
      <vt:lpstr>PowerPoint Presentation</vt:lpstr>
      <vt:lpstr>PowerPoint Presentation</vt:lpstr>
      <vt:lpstr>HW1 of Sequence Analysis</vt:lpstr>
      <vt:lpstr>PowerPoint Presentation</vt:lpstr>
      <vt:lpstr> D98922013 吳彥緯                     來源: Internet</vt:lpstr>
      <vt:lpstr>「南北通州」與「東西當鋪」</vt:lpstr>
      <vt:lpstr>“I saw a saw saw a saw.”</vt:lpstr>
      <vt:lpstr>I saw a saw saw a saw.</vt:lpstr>
      <vt:lpstr>有漢漢名鳴銘,字恣自,位為衛尉,居駒車居,善訕膳,日日十時食,每每 訕膳,其妻悽悽泣。</vt:lpstr>
      <vt:lpstr>結婚前vs.結婚後</vt:lpstr>
      <vt:lpstr>PowerPoint Presentation</vt:lpstr>
      <vt:lpstr>PowerPoint Presentation</vt:lpstr>
      <vt:lpstr>有趣的sequences (英文、中文、日文)</vt:lpstr>
      <vt:lpstr>Able was I ere I saw Elba</vt:lpstr>
      <vt:lpstr>對聯</vt:lpstr>
      <vt:lpstr>熊貓 v.s.貓熊</vt:lpstr>
      <vt:lpstr>sequence</vt:lpstr>
      <vt:lpstr>蘇軾，女子想念情人</vt:lpstr>
      <vt:lpstr>蘇軾，女子想念情人</vt:lpstr>
      <vt:lpstr>圓周率</vt:lpstr>
      <vt:lpstr>PowerPoint Presentation</vt:lpstr>
      <vt:lpstr>有趣的詩</vt:lpstr>
      <vt:lpstr>七絕十字疊字詩｜春夏秋冬四景</vt:lpstr>
      <vt:lpstr>七絕十字疊字詩｜春夏秋冬四景</vt:lpstr>
      <vt:lpstr>The Best School</vt:lpstr>
      <vt:lpstr>葉子的離開，是因為風的追求，還是樹的不挽留</vt:lpstr>
      <vt:lpstr>PowerPoint Presentation</vt:lpstr>
      <vt:lpstr>I my me mine</vt:lpstr>
      <vt:lpstr>生物序列分析演算法作業一：Interesting Sequences  D98921018 李鴻欣</vt:lpstr>
      <vt:lpstr>Interesting Mapping Sequence</vt:lpstr>
      <vt:lpstr>Attitude is everything?</vt:lpstr>
      <vt:lpstr>Happy Number</vt:lpstr>
      <vt:lpstr>PowerPoint Presentation</vt:lpstr>
      <vt:lpstr>Interesting Sequences</vt:lpstr>
      <vt:lpstr>PowerPoint Presentation</vt:lpstr>
      <vt:lpstr>PowerPoint Presentation</vt:lpstr>
      <vt:lpstr>PowerPoint Presentation</vt:lpstr>
      <vt:lpstr>PowerPoint Presentation</vt:lpstr>
      <vt:lpstr>PowerPoint Presentation</vt:lpstr>
      <vt:lpstr>PowerPoint Presentation</vt:lpstr>
      <vt:lpstr>Reference</vt:lpstr>
      <vt:lpstr>PowerPoint Presentation</vt:lpstr>
      <vt:lpstr>新英文書法</vt:lpstr>
      <vt:lpstr>PowerPoint Presentation</vt:lpstr>
      <vt:lpstr>PowerPoint Presentation</vt:lpstr>
      <vt:lpstr>More Samples</vt:lpstr>
      <vt:lpstr>B96902039  黃信博</vt:lpstr>
      <vt:lpstr>PowerPoint Presentation</vt:lpstr>
      <vt:lpstr>人生</vt:lpstr>
      <vt:lpstr>有趣的code</vt:lpstr>
      <vt:lpstr>Interesting Code Sequences</vt:lpstr>
      <vt:lpstr>Source and Reasons</vt:lpstr>
      <vt:lpstr>Interesting or Inspiring Sequences</vt:lpstr>
      <vt:lpstr>Infinity Circle</vt:lpstr>
      <vt:lpstr>Mirror Alphabet</vt:lpstr>
      <vt:lpstr>Reference</vt:lpstr>
      <vt:lpstr>生物序列分析演算法</vt:lpstr>
      <vt:lpstr>盤中詩</vt:lpstr>
      <vt:lpstr>Algorithms for Biological Sequence Analysis Homework1</vt:lpstr>
      <vt:lpstr>音階Definaition</vt:lpstr>
      <vt:lpstr>五度圈Sequcnce</vt:lpstr>
      <vt:lpstr>Algorithms for  Biological Sequence Analysis HW 1</vt:lpstr>
      <vt:lpstr>Interesting sequence</vt:lpstr>
      <vt:lpstr>帕海貝爾-卡農</vt:lpstr>
      <vt:lpstr>Why is it interesting?</vt:lpstr>
      <vt:lpstr>Algorithms for Biological Sequence Analysis Homework1</vt:lpstr>
      <vt:lpstr>PowerPoint Presentation</vt:lpstr>
      <vt:lpstr>A short reason explaining why it is interesting</vt:lpstr>
      <vt:lpstr>Sequence Photography</vt:lpstr>
      <vt:lpstr>HW1  An Interesting Sequence</vt:lpstr>
      <vt:lpstr>Time Sequence</vt:lpstr>
      <vt:lpstr>Reason</vt:lpstr>
      <vt:lpstr>Girih tiles 這不是文字序列而是圖案序列，運用在中世紀回教建築上。 其圖案模式可拆解成基本元素。鳳梨是費氏數列　How about this?</vt:lpstr>
      <vt:lpstr>PowerPoint Presentation</vt:lpstr>
      <vt:lpstr>畫家Robert Debbane  用此pattern作畫</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有趣的詩</dc:title>
  <dc:creator>icence</dc:creator>
  <cp:lastModifiedBy>Admin</cp:lastModifiedBy>
  <cp:revision>19</cp:revision>
  <dcterms:created xsi:type="dcterms:W3CDTF">2011-03-04T08:16:01Z</dcterms:created>
  <dcterms:modified xsi:type="dcterms:W3CDTF">2011-03-12T16:32:32Z</dcterms:modified>
</cp:coreProperties>
</file>