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91" r:id="rId4"/>
    <p:sldId id="292" r:id="rId5"/>
    <p:sldId id="285" r:id="rId6"/>
    <p:sldId id="286" r:id="rId7"/>
    <p:sldId id="287" r:id="rId8"/>
    <p:sldId id="288" r:id="rId9"/>
    <p:sldId id="289" r:id="rId10"/>
    <p:sldId id="290" r:id="rId11"/>
    <p:sldId id="277" r:id="rId12"/>
    <p:sldId id="267" r:id="rId13"/>
    <p:sldId id="268" r:id="rId14"/>
    <p:sldId id="269" r:id="rId15"/>
    <p:sldId id="270" r:id="rId16"/>
    <p:sldId id="271" r:id="rId17"/>
    <p:sldId id="272" r:id="rId18"/>
    <p:sldId id="273" r:id="rId19"/>
    <p:sldId id="274" r:id="rId20"/>
    <p:sldId id="275" r:id="rId21"/>
    <p:sldId id="276" r:id="rId22"/>
    <p:sldId id="284" r:id="rId23"/>
    <p:sldId id="280" r:id="rId24"/>
    <p:sldId id="281" r:id="rId25"/>
    <p:sldId id="282" r:id="rId26"/>
    <p:sldId id="283" r:id="rId27"/>
    <p:sldId id="278" r:id="rId28"/>
    <p:sldId id="263" r:id="rId29"/>
    <p:sldId id="262" r:id="rId30"/>
    <p:sldId id="295" r:id="rId31"/>
    <p:sldId id="265" r:id="rId32"/>
    <p:sldId id="293" r:id="rId33"/>
    <p:sldId id="264" r:id="rId34"/>
    <p:sldId id="294" r:id="rId3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圓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標題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17" name="頁尾版面配置區 16"/>
          <p:cNvSpPr>
            <a:spLocks noGrp="1"/>
          </p:cNvSpPr>
          <p:nvPr>
            <p:ph type="ftr" sz="quarter" idx="11"/>
          </p:nvPr>
        </p:nvSpPr>
        <p:spPr/>
        <p:txBody>
          <a:bodyPr/>
          <a:lstStyle/>
          <a:p>
            <a:endParaRPr lang="zh-TW" altLang="en-US"/>
          </a:p>
        </p:txBody>
      </p:sp>
      <p:sp>
        <p:nvSpPr>
          <p:cNvPr id="29" name="投影片編號版面配置區 28"/>
          <p:cNvSpPr>
            <a:spLocks noGrp="1"/>
          </p:cNvSpPr>
          <p:nvPr>
            <p:ph type="sldNum" sz="quarter" idx="12"/>
          </p:nvPr>
        </p:nvSpPr>
        <p:spPr/>
        <p:txBody>
          <a:bodyPr lIns="0" tIns="0" rIns="0" bIns="0">
            <a:noAutofit/>
          </a:bodyPr>
          <a:lstStyle>
            <a:lvl1pPr>
              <a:defRPr sz="1400">
                <a:solidFill>
                  <a:srgbClr val="FFFFFF"/>
                </a:solidFill>
              </a:defRPr>
            </a:lvl1pPr>
          </a:lstStyle>
          <a:p>
            <a:fld id="{CCF9FFA5-6E25-44A6-B976-D5A89DC9D876}" type="slidenum">
              <a:rPr lang="zh-TW" altLang="en-US" smtClean="0"/>
              <a:t>‹#›</a:t>
            </a:fld>
            <a:endParaRPr lang="zh-TW"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標題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TW" altLang="en-US" smtClean="0"/>
              <a:t>按一下以編輯母片標題樣式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CF9FFA5-6E25-44A6-B976-D5A89DC9D876}"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41"/>
            <a:ext cx="201168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914400" y="274640"/>
            <a:ext cx="55626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CF9FFA5-6E25-44A6-B976-D5A89DC9D876}"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4" name="日期版面配置區 3"/>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CF9FFA5-6E25-44A6-B976-D5A89DC9D876}" type="slidenum">
              <a:rPr lang="zh-TW" altLang="en-US" smtClean="0"/>
              <a:t>‹#›</a:t>
            </a:fld>
            <a:endParaRPr lang="zh-TW" altLang="en-US"/>
          </a:p>
        </p:txBody>
      </p:sp>
      <p:sp>
        <p:nvSpPr>
          <p:cNvPr id="8" name="內容版面配置區 7"/>
          <p:cNvSpPr>
            <a:spLocks noGrp="1"/>
          </p:cNvSpPr>
          <p:nvPr>
            <p:ph sz="quarter" idx="1"/>
          </p:nvPr>
        </p:nvSpPr>
        <p:spPr>
          <a:xfrm>
            <a:off x="914400" y="1447800"/>
            <a:ext cx="777240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圓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5" name="頁尾版面配置區 4"/>
          <p:cNvSpPr>
            <a:spLocks noGrp="1"/>
          </p:cNvSpPr>
          <p:nvPr>
            <p:ph type="ftr" sz="quarter" idx="11"/>
          </p:nvPr>
        </p:nvSpPr>
        <p:spPr>
          <a:xfrm>
            <a:off x="800100" y="6172200"/>
            <a:ext cx="4000500" cy="457200"/>
          </a:xfrm>
        </p:spPr>
        <p:txBody>
          <a:bodyPr/>
          <a:lstStyle/>
          <a:p>
            <a:endParaRPr lang="zh-TW"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投影片編號版面配置區 5"/>
          <p:cNvSpPr>
            <a:spLocks noGrp="1"/>
          </p:cNvSpPr>
          <p:nvPr>
            <p:ph type="sldNum" sz="quarter" idx="12"/>
          </p:nvPr>
        </p:nvSpPr>
        <p:spPr>
          <a:xfrm>
            <a:off x="146304" y="6208776"/>
            <a:ext cx="457200" cy="457200"/>
          </a:xfrm>
        </p:spPr>
        <p:txBody>
          <a:bodyPr/>
          <a:lstStyle/>
          <a:p>
            <a:fld id="{CCF9FFA5-6E25-44A6-B976-D5A89DC9D876}"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CF9FFA5-6E25-44A6-B976-D5A89DC9D876}" type="slidenum">
              <a:rPr lang="zh-TW" altLang="en-US" smtClean="0"/>
              <a:t>‹#›</a:t>
            </a:fld>
            <a:endParaRPr lang="zh-TW" altLang="en-US"/>
          </a:p>
        </p:txBody>
      </p:sp>
      <p:sp>
        <p:nvSpPr>
          <p:cNvPr id="9" name="內容版面配置區 8"/>
          <p:cNvSpPr>
            <a:spLocks noGrp="1"/>
          </p:cNvSpPr>
          <p:nvPr>
            <p:ph sz="quarter" idx="1"/>
          </p:nvPr>
        </p:nvSpPr>
        <p:spPr>
          <a:xfrm>
            <a:off x="91440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933950" y="1447800"/>
            <a:ext cx="3749040" cy="45720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914400" y="273050"/>
            <a:ext cx="7772400" cy="1143000"/>
          </a:xfrm>
        </p:spPr>
        <p:txBody>
          <a:bodyPr anchor="b" anchorCtr="0"/>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7" name="日期版面配置區 6"/>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CF9FFA5-6E25-44A6-B976-D5A89DC9D876}" type="slidenum">
              <a:rPr lang="zh-TW" altLang="en-US" smtClean="0"/>
              <a:t>‹#›</a:t>
            </a:fld>
            <a:endParaRPr lang="zh-TW" altLang="en-US"/>
          </a:p>
        </p:txBody>
      </p:sp>
      <p:sp>
        <p:nvSpPr>
          <p:cNvPr id="11" name="內容版面配置區 10"/>
          <p:cNvSpPr>
            <a:spLocks noGrp="1"/>
          </p:cNvSpPr>
          <p:nvPr>
            <p:ph sz="half" idx="2"/>
          </p:nvPr>
        </p:nvSpPr>
        <p:spPr>
          <a:xfrm>
            <a:off x="9144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4"/>
          </p:nvPr>
        </p:nvSpPr>
        <p:spPr>
          <a:xfrm>
            <a:off x="4953000" y="2247900"/>
            <a:ext cx="3733800" cy="38862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CCF9FFA5-6E25-44A6-B976-D5A89DC9D876}"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CF9FFA5-6E25-44A6-B976-D5A89DC9D876}"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圓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標題 1"/>
          <p:cNvSpPr>
            <a:spLocks noGrp="1"/>
          </p:cNvSpPr>
          <p:nvPr>
            <p:ph type="title"/>
          </p:nvPr>
        </p:nvSpPr>
        <p:spPr>
          <a:xfrm>
            <a:off x="914400" y="273050"/>
            <a:ext cx="7772400" cy="1143000"/>
          </a:xfrm>
        </p:spPr>
        <p:txBody>
          <a:bodyPr anchor="b" anchorCtr="0"/>
          <a:lstStyle>
            <a:lvl1pPr algn="l">
              <a:buNone/>
              <a:defRPr sz="4000" b="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CF9FFA5-6E25-44A6-B976-D5A89DC9D876}" type="slidenum">
              <a:rPr lang="zh-TW" altLang="en-US" smtClean="0"/>
              <a:t>‹#›</a:t>
            </a:fld>
            <a:endParaRPr lang="zh-TW" altLang="en-US"/>
          </a:p>
        </p:txBody>
      </p:sp>
      <p:sp>
        <p:nvSpPr>
          <p:cNvPr id="11" name="內容版面配置區 10"/>
          <p:cNvSpPr>
            <a:spLocks noGrp="1"/>
          </p:cNvSpPr>
          <p:nvPr>
            <p:ph sz="quarter" idx="1"/>
          </p:nvPr>
        </p:nvSpPr>
        <p:spPr>
          <a:xfrm>
            <a:off x="2971800" y="1600200"/>
            <a:ext cx="5715000" cy="4495800"/>
          </a:xfrm>
        </p:spPr>
        <p:txBody>
          <a:bodyPr vert="horz"/>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A8209017-4965-45CA-90A1-E858401CE1B9}" type="datetimeFigureOut">
              <a:rPr lang="zh-TW" altLang="en-US" smtClean="0"/>
              <a:t>2014/5/12</a:t>
            </a:fld>
            <a:endParaRPr lang="zh-TW" altLang="en-US"/>
          </a:p>
        </p:txBody>
      </p:sp>
      <p:sp>
        <p:nvSpPr>
          <p:cNvPr id="6" name="頁尾版面配置區 5"/>
          <p:cNvSpPr>
            <a:spLocks noGrp="1"/>
          </p:cNvSpPr>
          <p:nvPr>
            <p:ph type="ftr" sz="quarter" idx="11"/>
          </p:nvPr>
        </p:nvSpPr>
        <p:spPr>
          <a:xfrm>
            <a:off x="914400" y="6172200"/>
            <a:ext cx="3886200" cy="457200"/>
          </a:xfrm>
        </p:spPr>
        <p:txBody>
          <a:bodyPr/>
          <a:lstStyle/>
          <a:p>
            <a:endParaRPr lang="zh-TW" altLang="en-US"/>
          </a:p>
        </p:txBody>
      </p:sp>
      <p:sp>
        <p:nvSpPr>
          <p:cNvPr id="7" name="投影片編號版面配置區 6"/>
          <p:cNvSpPr>
            <a:spLocks noGrp="1"/>
          </p:cNvSpPr>
          <p:nvPr>
            <p:ph type="sldNum" sz="quarter" idx="12"/>
          </p:nvPr>
        </p:nvSpPr>
        <p:spPr>
          <a:xfrm>
            <a:off x="146304" y="6208776"/>
            <a:ext cx="457200" cy="457200"/>
          </a:xfrm>
        </p:spPr>
        <p:txBody>
          <a:bodyPr/>
          <a:lstStyle/>
          <a:p>
            <a:fld id="{CCF9FFA5-6E25-44A6-B976-D5A89DC9D876}" type="slidenum">
              <a:rPr lang="zh-TW" altLang="en-US" smtClean="0"/>
              <a:t>‹#›</a:t>
            </a:fld>
            <a:endParaRPr lang="zh-TW"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圖片版面配置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TW" altLang="en-US" smtClean="0"/>
              <a:t>按一下圖示以新增圖片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圓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標題版面配置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8209017-4965-45CA-90A1-E858401CE1B9}" type="datetimeFigureOut">
              <a:rPr lang="zh-TW" altLang="en-US" smtClean="0"/>
              <a:t>2014/5/12</a:t>
            </a:fld>
            <a:endParaRPr lang="zh-TW" altLang="en-US"/>
          </a:p>
        </p:txBody>
      </p:sp>
      <p:sp>
        <p:nvSpPr>
          <p:cNvPr id="3" name="頁尾版面配置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TW" altLang="en-US"/>
          </a:p>
        </p:txBody>
      </p:sp>
      <p:sp>
        <p:nvSpPr>
          <p:cNvPr id="23" name="投影片編號版面配置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CF9FFA5-6E25-44A6-B976-D5A89DC9D876}"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entrerc.umontreal.ca/historiquea.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899592" y="3717032"/>
            <a:ext cx="7232848" cy="2351112"/>
          </a:xfrm>
        </p:spPr>
        <p:txBody>
          <a:bodyPr>
            <a:normAutofit/>
          </a:bodyPr>
          <a:lstStyle/>
          <a:p>
            <a:r>
              <a:rPr lang="zh-TW" altLang="en-US" dirty="0" smtClean="0">
                <a:latin typeface="標楷體" pitchFamily="65" charset="-120"/>
                <a:ea typeface="標楷體" pitchFamily="65" charset="-120"/>
              </a:rPr>
              <a:t>第</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組 </a:t>
            </a:r>
            <a:r>
              <a:rPr lang="zh-TW" altLang="en-US" dirty="0">
                <a:latin typeface="標楷體" pitchFamily="65" charset="-120"/>
                <a:ea typeface="標楷體" pitchFamily="65" charset="-120"/>
              </a:rPr>
              <a:t/>
            </a:r>
            <a:br>
              <a:rPr lang="zh-TW" altLang="en-US" dirty="0">
                <a:latin typeface="標楷體" pitchFamily="65" charset="-120"/>
                <a:ea typeface="標楷體" pitchFamily="65" charset="-120"/>
              </a:rPr>
            </a:br>
            <a:r>
              <a:rPr lang="en-US" altLang="zh-TW" dirty="0" smtClean="0">
                <a:latin typeface="標楷體" pitchFamily="65" charset="-120"/>
                <a:ea typeface="標楷體" pitchFamily="65" charset="-120"/>
              </a:rPr>
              <a:t>R02922113 </a:t>
            </a:r>
            <a:r>
              <a:rPr lang="zh-TW" altLang="en-US" dirty="0" smtClean="0">
                <a:latin typeface="標楷體" pitchFamily="65" charset="-120"/>
                <a:ea typeface="標楷體" pitchFamily="65" charset="-120"/>
              </a:rPr>
              <a:t>謝名宣</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R02922064 </a:t>
            </a:r>
            <a:r>
              <a:rPr lang="zh-TW" altLang="en-US" dirty="0" smtClean="0">
                <a:latin typeface="標楷體" pitchFamily="65" charset="-120"/>
                <a:ea typeface="標楷體" pitchFamily="65" charset="-120"/>
              </a:rPr>
              <a:t>黃宥勝</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R02922077 </a:t>
            </a:r>
            <a:r>
              <a:rPr lang="zh-TW" altLang="en-US" dirty="0" smtClean="0">
                <a:latin typeface="標楷體" pitchFamily="65" charset="-120"/>
                <a:ea typeface="標楷體" pitchFamily="65" charset="-120"/>
              </a:rPr>
              <a:t>黃志恒</a:t>
            </a:r>
            <a:endParaRPr lang="en-US" altLang="zh-TW" dirty="0" smtClean="0">
              <a:latin typeface="標楷體" pitchFamily="65" charset="-120"/>
              <a:ea typeface="標楷體" pitchFamily="65" charset="-120"/>
            </a:endParaRPr>
          </a:p>
          <a:p>
            <a:r>
              <a:rPr lang="en-US" altLang="zh-TW" dirty="0" smtClean="0">
                <a:latin typeface="標楷體" pitchFamily="65" charset="-120"/>
                <a:ea typeface="標楷體" pitchFamily="65" charset="-120"/>
              </a:rPr>
              <a:t>R02945040 </a:t>
            </a:r>
            <a:r>
              <a:rPr lang="zh-TW" altLang="en-US" dirty="0" smtClean="0">
                <a:latin typeface="標楷體" pitchFamily="65" charset="-120"/>
                <a:ea typeface="標楷體" pitchFamily="65" charset="-120"/>
              </a:rPr>
              <a:t>王亮</a:t>
            </a:r>
            <a:r>
              <a:rPr lang="zh-TW" altLang="en-US" dirty="0">
                <a:latin typeface="標楷體" pitchFamily="65" charset="-120"/>
                <a:ea typeface="標楷體" pitchFamily="65" charset="-120"/>
              </a:rPr>
              <a:t>之</a:t>
            </a:r>
          </a:p>
        </p:txBody>
      </p:sp>
      <p:sp>
        <p:nvSpPr>
          <p:cNvPr id="2" name="標題 1"/>
          <p:cNvSpPr>
            <a:spLocks noGrp="1"/>
          </p:cNvSpPr>
          <p:nvPr>
            <p:ph type="ctrTitle"/>
          </p:nvPr>
        </p:nvSpPr>
        <p:spPr>
          <a:xfrm>
            <a:off x="323528" y="908720"/>
            <a:ext cx="8640960" cy="2520280"/>
          </a:xfrm>
        </p:spPr>
        <p:txBody>
          <a:bodyPr>
            <a:noAutofit/>
          </a:bodyPr>
          <a:lstStyle/>
          <a:p>
            <a:r>
              <a:rPr lang="en-US" altLang="zh-TW" sz="3200" dirty="0" smtClean="0"/>
              <a:t>The early introduction of dynamic programming into computational biology</a:t>
            </a:r>
            <a:endParaRPr lang="zh-TW" altLang="en-US" sz="3200" dirty="0"/>
          </a:p>
        </p:txBody>
      </p:sp>
      <p:pic>
        <p:nvPicPr>
          <p:cNvPr id="4" name="圖片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76994"/>
            <a:ext cx="1290638" cy="1290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17466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3" name="內容版面配置區 2"/>
          <p:cNvSpPr>
            <a:spLocks noGrp="1"/>
          </p:cNvSpPr>
          <p:nvPr>
            <p:ph idx="1"/>
          </p:nvPr>
        </p:nvSpPr>
        <p:spPr>
          <a:xfrm>
            <a:off x="914400" y="2204864"/>
            <a:ext cx="7772400" cy="3814936"/>
          </a:xfrm>
        </p:spPr>
        <p:txBody>
          <a:bodyPr/>
          <a:lstStyle/>
          <a:p>
            <a:pPr marL="0" indent="0">
              <a:buNone/>
            </a:pPr>
            <a:r>
              <a:rPr lang="en-US" altLang="zh-TW" dirty="0" smtClean="0"/>
              <a:t>In this article, </a:t>
            </a:r>
            <a:r>
              <a:rPr lang="en-US" altLang="zh-TW" dirty="0" err="1" smtClean="0"/>
              <a:t>Sankoff</a:t>
            </a:r>
            <a:r>
              <a:rPr lang="en-US" altLang="zh-TW" dirty="0" smtClean="0"/>
              <a:t> will draw on his recollections of the earliest phases of the field to describe how certain fundamental ideas found their ways into the vernacular of the computational biologist.</a:t>
            </a:r>
            <a:endParaRPr lang="zh-TW" altLang="en-US" dirty="0"/>
          </a:p>
        </p:txBody>
      </p:sp>
    </p:spTree>
    <p:extLst>
      <p:ext uri="{BB962C8B-B14F-4D97-AF65-F5344CB8AC3E}">
        <p14:creationId xmlns:p14="http://schemas.microsoft.com/office/powerpoint/2010/main" val="3702484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492896"/>
            <a:ext cx="8604448" cy="1362075"/>
          </a:xfrm>
        </p:spPr>
        <p:txBody>
          <a:bodyPr/>
          <a:lstStyle/>
          <a:p>
            <a:r>
              <a:rPr lang="en-US" altLang="zh-TW" dirty="0" smtClean="0"/>
              <a:t>Dynamic programming for sequence comparison</a:t>
            </a:r>
            <a:endParaRPr lang="zh-TW" altLang="en-US" dirty="0"/>
          </a:p>
        </p:txBody>
      </p:sp>
    </p:spTree>
    <p:extLst>
      <p:ext uri="{BB962C8B-B14F-4D97-AF65-F5344CB8AC3E}">
        <p14:creationId xmlns:p14="http://schemas.microsoft.com/office/powerpoint/2010/main" val="10797012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Longest common subsequence</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smtClean="0"/>
                  <a:t>Maximum matching</a:t>
                </a:r>
              </a:p>
              <a:p>
                <a:r>
                  <a:rPr lang="en-US" altLang="zh-TW" dirty="0" smtClean="0"/>
                  <a:t>Recurrence relation</a:t>
                </a:r>
              </a:p>
              <a:p>
                <a:pPr lvl="1"/>
                <a:r>
                  <a:rPr lang="en-US" altLang="zh-TW" dirty="0" smtClean="0"/>
                  <a:t>2 sequence of length m and n of terms from any alphabet</a:t>
                </a:r>
              </a:p>
              <a:p>
                <a:pPr lvl="1"/>
                <a:r>
                  <a:rPr lang="en-US" altLang="zh-TW" dirty="0" smtClean="0"/>
                  <a:t>The 2 sequences are </a:t>
                </a:r>
                <a:r>
                  <a:rPr lang="en-US" altLang="zh-TW" i="1" dirty="0" smtClean="0"/>
                  <a:t>a(1),…,a(m) </a:t>
                </a:r>
                <a:r>
                  <a:rPr lang="en-US" altLang="zh-TW" dirty="0" smtClean="0"/>
                  <a:t>and</a:t>
                </a:r>
                <a:r>
                  <a:rPr lang="en-US" altLang="zh-TW" i="1" dirty="0" smtClean="0"/>
                  <a:t> b(1),…,b(n)</a:t>
                </a:r>
              </a:p>
              <a:p>
                <a:pPr lvl="1"/>
                <a:r>
                  <a:rPr lang="en-US" altLang="zh-TW" dirty="0" smtClean="0"/>
                  <a:t>Use </a:t>
                </a:r>
                <a14:m>
                  <m:oMath xmlns:m="http://schemas.openxmlformats.org/officeDocument/2006/math">
                    <m:sSub>
                      <m:sSubPr>
                        <m:ctrlPr>
                          <a:rPr lang="en-US" altLang="zh-TW" i="1" smtClean="0">
                            <a:latin typeface="Cambria Math"/>
                          </a:rPr>
                        </m:ctrlPr>
                      </m:sSubPr>
                      <m:e>
                        <m:r>
                          <a:rPr lang="en-US" altLang="zh-TW" b="0" i="1" smtClean="0">
                            <a:latin typeface="Cambria Math" panose="02040503050406030204" pitchFamily="18" charset="0"/>
                          </a:rPr>
                          <m:t>𝑎</m:t>
                        </m:r>
                      </m:e>
                      <m:sub>
                        <m:r>
                          <a:rPr lang="en-US" altLang="zh-TW" b="0" i="1" smtClean="0">
                            <a:latin typeface="Cambria Math" panose="02040503050406030204" pitchFamily="18" charset="0"/>
                          </a:rPr>
                          <m:t>𝑖</m:t>
                        </m:r>
                      </m:sub>
                    </m:sSub>
                  </m:oMath>
                </a14:m>
                <a:r>
                  <a:rPr lang="en-US" altLang="zh-TW" dirty="0" smtClean="0"/>
                  <a:t> for the prefix sequence</a:t>
                </a:r>
              </a:p>
              <a:p>
                <a:pPr lvl="1"/>
                <a:r>
                  <a:rPr lang="en-US" altLang="zh-TW" i="1" dirty="0" smtClean="0"/>
                  <a:t>a(1),…,a(</a:t>
                </a:r>
                <a:r>
                  <a:rPr lang="en-US" altLang="zh-TW" i="1" dirty="0" err="1" smtClean="0"/>
                  <a:t>i</a:t>
                </a:r>
                <a:r>
                  <a:rPr lang="en-US" altLang="zh-TW" i="1" dirty="0" smtClean="0"/>
                  <a:t>) </a:t>
                </a:r>
                <a:r>
                  <a:rPr lang="en-US" altLang="zh-TW" dirty="0" smtClean="0"/>
                  <a:t>and </a:t>
                </a:r>
                <a:r>
                  <a:rPr lang="en-US" altLang="zh-TW" i="1" dirty="0" smtClean="0"/>
                  <a:t>M(</a:t>
                </a:r>
                <a:r>
                  <a:rPr lang="en-US" altLang="zh-TW" i="1" dirty="0" err="1" smtClean="0"/>
                  <a:t>i,j</a:t>
                </a:r>
                <a:r>
                  <a:rPr lang="en-US" altLang="zh-TW" i="1" dirty="0" smtClean="0"/>
                  <a:t>) </a:t>
                </a:r>
                <a:r>
                  <a:rPr lang="en-US" altLang="zh-TW" dirty="0" smtClean="0"/>
                  <a:t>for the longest common subsequence of </a:t>
                </a:r>
                <a14:m>
                  <m:oMath xmlns:m="http://schemas.openxmlformats.org/officeDocument/2006/math">
                    <m:sSub>
                      <m:sSubPr>
                        <m:ctrlPr>
                          <a:rPr lang="en-US" altLang="zh-TW" i="1" smtClean="0">
                            <a:latin typeface="Cambria Math"/>
                          </a:rPr>
                        </m:ctrlPr>
                      </m:sSubPr>
                      <m:e>
                        <m:r>
                          <a:rPr lang="en-US" altLang="zh-TW" b="0" i="1" smtClean="0">
                            <a:latin typeface="Cambria Math" panose="02040503050406030204" pitchFamily="18" charset="0"/>
                          </a:rPr>
                          <m:t>𝑎</m:t>
                        </m:r>
                      </m:e>
                      <m:sub>
                        <m:r>
                          <a:rPr lang="en-US" altLang="zh-TW" b="0" i="1" smtClean="0">
                            <a:latin typeface="Cambria Math" panose="02040503050406030204" pitchFamily="18" charset="0"/>
                          </a:rPr>
                          <m:t>𝑖</m:t>
                        </m:r>
                      </m:sub>
                    </m:sSub>
                  </m:oMath>
                </a14:m>
                <a:r>
                  <a:rPr lang="en-US" altLang="zh-TW" dirty="0" smtClean="0"/>
                  <a:t> and </a:t>
                </a:r>
                <a14:m>
                  <m:oMath xmlns:m="http://schemas.openxmlformats.org/officeDocument/2006/math">
                    <m:sSub>
                      <m:sSubPr>
                        <m:ctrlPr>
                          <a:rPr lang="en-US" altLang="zh-TW" i="1" smtClean="0">
                            <a:latin typeface="Cambria Math"/>
                          </a:rPr>
                        </m:ctrlPr>
                      </m:sSubPr>
                      <m:e>
                        <m:r>
                          <a:rPr lang="en-US" altLang="zh-TW" b="0" i="1" smtClean="0">
                            <a:latin typeface="Cambria Math" panose="02040503050406030204" pitchFamily="18" charset="0"/>
                          </a:rPr>
                          <m:t>𝑏</m:t>
                        </m:r>
                      </m:e>
                      <m:sub>
                        <m:r>
                          <a:rPr lang="en-US" altLang="zh-TW" b="0" i="1" smtClean="0">
                            <a:latin typeface="Cambria Math" panose="02040503050406030204" pitchFamily="18" charset="0"/>
                          </a:rPr>
                          <m:t>𝑗</m:t>
                        </m:r>
                      </m:sub>
                    </m:sSub>
                  </m:oMath>
                </a14:m>
                <a:endParaRPr lang="en-US" altLang="zh-TW" dirty="0" smtClean="0"/>
              </a:p>
              <a:p>
                <a:pPr lvl="1"/>
                <a:endParaRPr lang="en-US" altLang="zh-TW" dirty="0"/>
              </a:p>
              <a:p>
                <a:endParaRPr lang="en-US" altLang="zh-TW" dirty="0" smtClean="0"/>
              </a:p>
              <a:p>
                <a:endParaRPr lang="en-US" altLang="zh-TW" dirty="0" smtClean="0"/>
              </a:p>
              <a:p>
                <a:endParaRPr lang="en-US" altLang="zh-TW" dirty="0"/>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706" t="-106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423416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Longest common subsequence</a:t>
            </a:r>
            <a:endParaRPr lang="zh-TW" altLang="en-US" dirty="0"/>
          </a:p>
        </p:txBody>
      </p:sp>
      <p:sp>
        <p:nvSpPr>
          <p:cNvPr id="3" name="內容版面配置區 2"/>
          <p:cNvSpPr>
            <a:spLocks noGrp="1"/>
          </p:cNvSpPr>
          <p:nvPr>
            <p:ph idx="1"/>
          </p:nvPr>
        </p:nvSpPr>
        <p:spPr/>
        <p:txBody>
          <a:bodyPr/>
          <a:lstStyle/>
          <a:p>
            <a:pPr marL="0" indent="0">
              <a:buNone/>
            </a:pPr>
            <a:r>
              <a:rPr lang="en-US" altLang="zh-TW" dirty="0" smtClean="0"/>
              <a:t> </a:t>
            </a:r>
            <a:endParaRPr lang="zh-TW" altLang="en-US" dirty="0"/>
          </a:p>
        </p:txBody>
      </p:sp>
      <p:pic>
        <p:nvPicPr>
          <p:cNvPr id="6" name="圖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746" y="1825626"/>
            <a:ext cx="5652933" cy="2467470"/>
          </a:xfrm>
          <a:prstGeom prst="rect">
            <a:avLst/>
          </a:prstGeom>
        </p:spPr>
      </p:pic>
    </p:spTree>
    <p:extLst>
      <p:ext uri="{BB962C8B-B14F-4D97-AF65-F5344CB8AC3E}">
        <p14:creationId xmlns:p14="http://schemas.microsoft.com/office/powerpoint/2010/main" val="14544583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Longest common subsequence</a:t>
            </a:r>
            <a:endParaRPr lang="zh-TW" altLang="en-US" dirty="0"/>
          </a:p>
        </p:txBody>
      </p:sp>
      <p:sp>
        <p:nvSpPr>
          <p:cNvPr id="3" name="內容版面配置區 2"/>
          <p:cNvSpPr>
            <a:spLocks noGrp="1"/>
          </p:cNvSpPr>
          <p:nvPr>
            <p:ph idx="1"/>
          </p:nvPr>
        </p:nvSpPr>
        <p:spPr/>
        <p:txBody>
          <a:bodyPr/>
          <a:lstStyle/>
          <a:p>
            <a:r>
              <a:rPr lang="en-US" altLang="zh-TW" dirty="0" smtClean="0"/>
              <a:t> initial condition</a:t>
            </a:r>
          </a:p>
          <a:p>
            <a:pPr lvl="1"/>
            <a:r>
              <a:rPr lang="en-US" altLang="zh-TW" i="1" dirty="0" smtClean="0"/>
              <a:t>M(i,0) </a:t>
            </a:r>
            <a:r>
              <a:rPr lang="en-US" altLang="zh-TW" dirty="0" smtClean="0"/>
              <a:t>= </a:t>
            </a:r>
            <a:r>
              <a:rPr lang="en-US" altLang="zh-TW" i="1" dirty="0" smtClean="0"/>
              <a:t>M(0,j) </a:t>
            </a:r>
            <a:r>
              <a:rPr lang="en-US" altLang="zh-TW" dirty="0" smtClean="0"/>
              <a:t>= 0</a:t>
            </a:r>
            <a:endParaRPr lang="en-US" altLang="zh-TW" dirty="0"/>
          </a:p>
          <a:p>
            <a:r>
              <a:rPr lang="en-US" altLang="zh-TW" dirty="0" smtClean="0"/>
              <a:t>The length of the longest common subsequence</a:t>
            </a:r>
          </a:p>
          <a:p>
            <a:pPr lvl="1"/>
            <a:r>
              <a:rPr lang="en-US" altLang="zh-TW" i="1" dirty="0" smtClean="0"/>
              <a:t>M(</a:t>
            </a:r>
            <a:r>
              <a:rPr lang="en-US" altLang="zh-TW" i="1" dirty="0" err="1" smtClean="0"/>
              <a:t>m,n</a:t>
            </a:r>
            <a:r>
              <a:rPr lang="en-US" altLang="zh-TW" i="1" dirty="0" smtClean="0"/>
              <a:t>)</a:t>
            </a:r>
            <a:endParaRPr lang="en-US" altLang="zh-TW" i="1" dirty="0"/>
          </a:p>
          <a:p>
            <a:r>
              <a:rPr lang="en-US" altLang="zh-TW" dirty="0" smtClean="0"/>
              <a:t>All </a:t>
            </a:r>
            <a:r>
              <a:rPr lang="en-US" altLang="zh-TW" dirty="0"/>
              <a:t>l</a:t>
            </a:r>
            <a:r>
              <a:rPr lang="en-US" altLang="zh-TW" dirty="0" smtClean="0"/>
              <a:t>ongest common subsequence</a:t>
            </a:r>
          </a:p>
          <a:p>
            <a:pPr lvl="1"/>
            <a:r>
              <a:rPr lang="en-US" altLang="zh-TW" dirty="0" err="1" smtClean="0"/>
              <a:t>Traceback</a:t>
            </a:r>
            <a:r>
              <a:rPr lang="en-US" altLang="zh-TW" dirty="0" smtClean="0"/>
              <a:t> routine on the matrix </a:t>
            </a:r>
            <a:r>
              <a:rPr lang="en-US" altLang="zh-TW" i="1" dirty="0" smtClean="0"/>
              <a:t>M</a:t>
            </a:r>
            <a:endParaRPr lang="en-US" altLang="zh-TW" i="1" dirty="0"/>
          </a:p>
          <a:p>
            <a:endParaRPr lang="zh-TW" altLang="en-US" dirty="0"/>
          </a:p>
        </p:txBody>
      </p:sp>
    </p:spTree>
    <p:extLst>
      <p:ext uri="{BB962C8B-B14F-4D97-AF65-F5344CB8AC3E}">
        <p14:creationId xmlns:p14="http://schemas.microsoft.com/office/powerpoint/2010/main" val="1626411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Edit </a:t>
            </a:r>
            <a:r>
              <a:rPr lang="en-US" altLang="zh-TW" dirty="0"/>
              <a:t>distance</a:t>
            </a:r>
            <a:endParaRPr lang="zh-TW" altLang="en-US" dirty="0"/>
          </a:p>
        </p:txBody>
      </p:sp>
      <p:sp>
        <p:nvSpPr>
          <p:cNvPr id="3" name="內容版面配置區 2"/>
          <p:cNvSpPr>
            <a:spLocks noGrp="1"/>
          </p:cNvSpPr>
          <p:nvPr>
            <p:ph idx="1"/>
          </p:nvPr>
        </p:nvSpPr>
        <p:spPr/>
        <p:txBody>
          <a:bodyPr/>
          <a:lstStyle/>
          <a:p>
            <a:r>
              <a:rPr lang="en-US" altLang="zh-TW" dirty="0"/>
              <a:t>Stanislaw </a:t>
            </a:r>
            <a:r>
              <a:rPr lang="en-US" altLang="zh-TW" dirty="0" err="1" smtClean="0"/>
              <a:t>Ulam</a:t>
            </a:r>
            <a:endParaRPr lang="en-US" altLang="zh-TW" dirty="0" smtClean="0"/>
          </a:p>
          <a:p>
            <a:r>
              <a:rPr lang="en-US" altLang="zh-TW" dirty="0" smtClean="0"/>
              <a:t>Sequence comparison problem</a:t>
            </a:r>
          </a:p>
          <a:p>
            <a:r>
              <a:rPr lang="en-US" altLang="zh-TW" dirty="0" smtClean="0"/>
              <a:t>Dynamic Programming-Sellers</a:t>
            </a:r>
          </a:p>
          <a:p>
            <a:pPr lvl="1"/>
            <a:r>
              <a:rPr lang="en-US" altLang="zh-TW" dirty="0" smtClean="0"/>
              <a:t>Maximum matching</a:t>
            </a:r>
          </a:p>
          <a:p>
            <a:pPr lvl="1"/>
            <a:r>
              <a:rPr lang="en-US" altLang="zh-TW" dirty="0" smtClean="0"/>
              <a:t>Cubic computing time</a:t>
            </a:r>
          </a:p>
          <a:p>
            <a:pPr lvl="1"/>
            <a:r>
              <a:rPr lang="en-US" altLang="zh-TW" dirty="0" smtClean="0"/>
              <a:t>Can be done in quadratic time</a:t>
            </a:r>
          </a:p>
          <a:p>
            <a:endParaRPr lang="zh-TW" altLang="en-US" dirty="0"/>
          </a:p>
        </p:txBody>
      </p:sp>
    </p:spTree>
    <p:extLst>
      <p:ext uri="{BB962C8B-B14F-4D97-AF65-F5344CB8AC3E}">
        <p14:creationId xmlns:p14="http://schemas.microsoft.com/office/powerpoint/2010/main" val="446300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Edit distance</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395536" y="1447800"/>
                <a:ext cx="8496944" cy="4572000"/>
              </a:xfrm>
            </p:spPr>
            <p:txBody>
              <a:bodyPr/>
              <a:lstStyle/>
              <a:p>
                <a:r>
                  <a:rPr lang="en-US" altLang="zh-TW" dirty="0" smtClean="0"/>
                  <a:t>Using </a:t>
                </a:r>
                <a:r>
                  <a:rPr lang="en-US" altLang="zh-TW" i="1" dirty="0" smtClean="0"/>
                  <a:t>D(</a:t>
                </a:r>
                <a:r>
                  <a:rPr lang="en-US" altLang="zh-TW" i="1" dirty="0" err="1" smtClean="0"/>
                  <a:t>i,j</a:t>
                </a:r>
                <a:r>
                  <a:rPr lang="en-US" altLang="zh-TW" i="1" dirty="0" smtClean="0"/>
                  <a:t>) </a:t>
                </a:r>
                <a:r>
                  <a:rPr lang="en-US" altLang="zh-TW" dirty="0" smtClean="0"/>
                  <a:t>for the minimum number of steps to convert  </a:t>
                </a:r>
                <a14:m>
                  <m:oMath xmlns:m="http://schemas.openxmlformats.org/officeDocument/2006/math">
                    <m:sSub>
                      <m:sSubPr>
                        <m:ctrlPr>
                          <a:rPr lang="en-US" altLang="zh-TW" i="1" smtClean="0">
                            <a:latin typeface="Cambria Math"/>
                          </a:rPr>
                        </m:ctrlPr>
                      </m:sSubPr>
                      <m:e>
                        <m:r>
                          <a:rPr lang="en-US" altLang="zh-TW" b="0" i="1" smtClean="0">
                            <a:latin typeface="Cambria Math" panose="02040503050406030204" pitchFamily="18" charset="0"/>
                          </a:rPr>
                          <m:t>𝑎</m:t>
                        </m:r>
                      </m:e>
                      <m:sub>
                        <m:r>
                          <a:rPr lang="en-US" altLang="zh-TW" b="0" i="1" smtClean="0">
                            <a:latin typeface="Cambria Math" panose="02040503050406030204" pitchFamily="18" charset="0"/>
                          </a:rPr>
                          <m:t>𝑖</m:t>
                        </m:r>
                      </m:sub>
                    </m:sSub>
                  </m:oMath>
                </a14:m>
                <a:r>
                  <a:rPr lang="en-US" altLang="zh-TW" dirty="0" smtClean="0"/>
                  <a:t> to </a:t>
                </a:r>
                <a14:m>
                  <m:oMath xmlns:m="http://schemas.openxmlformats.org/officeDocument/2006/math">
                    <m:sSub>
                      <m:sSubPr>
                        <m:ctrlPr>
                          <a:rPr lang="en-US" altLang="zh-TW" i="1" smtClean="0">
                            <a:latin typeface="Cambria Math"/>
                          </a:rPr>
                        </m:ctrlPr>
                      </m:sSubPr>
                      <m:e>
                        <m:r>
                          <a:rPr lang="en-US" altLang="zh-TW" b="0" i="1" smtClean="0">
                            <a:latin typeface="Cambria Math" panose="02040503050406030204" pitchFamily="18" charset="0"/>
                          </a:rPr>
                          <m:t>𝑏</m:t>
                        </m:r>
                      </m:e>
                      <m:sub>
                        <m:r>
                          <a:rPr lang="en-US" altLang="zh-TW" b="0" i="1" smtClean="0">
                            <a:latin typeface="Cambria Math" panose="02040503050406030204" pitchFamily="18" charset="0"/>
                          </a:rPr>
                          <m:t>𝑗</m:t>
                        </m:r>
                      </m:sub>
                    </m:sSub>
                  </m:oMath>
                </a14:m>
                <a:endParaRPr lang="en-US" altLang="zh-TW" b="0" dirty="0" smtClean="0"/>
              </a:p>
              <a:p>
                <a:endParaRPr lang="en-US" altLang="zh-TW" dirty="0" smtClean="0"/>
              </a:p>
              <a:p>
                <a:pPr lvl="1"/>
                <a:endParaRPr lang="en-US" altLang="zh-TW" dirty="0"/>
              </a:p>
              <a:p>
                <a:endParaRPr lang="en-US" altLang="zh-TW" dirty="0" smtClean="0"/>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395536" y="1447800"/>
                <a:ext cx="8496944" cy="4572000"/>
              </a:xfrm>
              <a:blipFill rotWithShape="1">
                <a:blip r:embed="rId2"/>
                <a:stretch>
                  <a:fillRect l="-717" t="-533"/>
                </a:stretch>
              </a:blipFill>
            </p:spPr>
            <p:txBody>
              <a:bodyPr/>
              <a:lstStyle/>
              <a:p>
                <a:r>
                  <a:rPr lang="zh-TW" altLang="en-US">
                    <a:noFill/>
                  </a:rPr>
                  <a:t> </a:t>
                </a:r>
              </a:p>
            </p:txBody>
          </p:sp>
        </mc:Fallback>
      </mc:AlternateContent>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602" y="2449286"/>
            <a:ext cx="3966927" cy="1339754"/>
          </a:xfrm>
          <a:prstGeom prst="rect">
            <a:avLst/>
          </a:prstGeom>
        </p:spPr>
      </p:pic>
      <p:pic>
        <p:nvPicPr>
          <p:cNvPr id="5" name="圖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5895" y="4147740"/>
            <a:ext cx="6737796" cy="577404"/>
          </a:xfrm>
          <a:prstGeom prst="rect">
            <a:avLst/>
          </a:prstGeom>
        </p:spPr>
      </p:pic>
    </p:spTree>
    <p:extLst>
      <p:ext uri="{BB962C8B-B14F-4D97-AF65-F5344CB8AC3E}">
        <p14:creationId xmlns:p14="http://schemas.microsoft.com/office/powerpoint/2010/main" val="42701648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Edit distance</a:t>
            </a:r>
            <a:endParaRPr lang="zh-TW" altLang="en-US" dirty="0"/>
          </a:p>
        </p:txBody>
      </p:sp>
      <p:sp>
        <p:nvSpPr>
          <p:cNvPr id="3" name="內容版面配置區 2"/>
          <p:cNvSpPr>
            <a:spLocks noGrp="1"/>
          </p:cNvSpPr>
          <p:nvPr>
            <p:ph idx="1"/>
          </p:nvPr>
        </p:nvSpPr>
        <p:spPr/>
        <p:txBody>
          <a:bodyPr/>
          <a:lstStyle/>
          <a:p>
            <a:r>
              <a:rPr lang="en-US" altLang="zh-TW" dirty="0" smtClean="0"/>
              <a:t> initial condition</a:t>
            </a:r>
          </a:p>
          <a:p>
            <a:pPr lvl="1"/>
            <a:r>
              <a:rPr lang="en-US" altLang="zh-TW" i="1" dirty="0"/>
              <a:t>D</a:t>
            </a:r>
            <a:r>
              <a:rPr lang="en-US" altLang="zh-TW" i="1" dirty="0" smtClean="0"/>
              <a:t>(i,0) </a:t>
            </a:r>
            <a:r>
              <a:rPr lang="en-US" altLang="zh-TW" dirty="0" smtClean="0"/>
              <a:t>= </a:t>
            </a:r>
            <a:r>
              <a:rPr lang="en-US" altLang="zh-TW" i="1" dirty="0" smtClean="0"/>
              <a:t>D(0,i)</a:t>
            </a:r>
            <a:r>
              <a:rPr lang="en-US" altLang="zh-TW" dirty="0" smtClean="0"/>
              <a:t> =</a:t>
            </a:r>
            <a:r>
              <a:rPr lang="en-US" altLang="zh-TW" i="1" dirty="0" smtClean="0"/>
              <a:t> </a:t>
            </a:r>
            <a:r>
              <a:rPr lang="en-US" altLang="zh-TW" i="1" dirty="0" err="1" smtClean="0"/>
              <a:t>i</a:t>
            </a:r>
            <a:endParaRPr lang="en-US" altLang="zh-TW" i="1" dirty="0" smtClean="0"/>
          </a:p>
          <a:p>
            <a:r>
              <a:rPr lang="en-US" altLang="zh-TW" dirty="0" smtClean="0"/>
              <a:t>The edit distance between the two sequences</a:t>
            </a:r>
          </a:p>
          <a:p>
            <a:pPr lvl="1"/>
            <a:r>
              <a:rPr lang="en-US" altLang="zh-TW" i="1" dirty="0"/>
              <a:t>D</a:t>
            </a:r>
            <a:r>
              <a:rPr lang="en-US" altLang="zh-TW" i="1" dirty="0" smtClean="0"/>
              <a:t>(</a:t>
            </a:r>
            <a:r>
              <a:rPr lang="en-US" altLang="zh-TW" i="1" dirty="0" err="1" smtClean="0"/>
              <a:t>m,n</a:t>
            </a:r>
            <a:r>
              <a:rPr lang="en-US" altLang="zh-TW" i="1" dirty="0" smtClean="0"/>
              <a:t>)</a:t>
            </a:r>
          </a:p>
          <a:p>
            <a:r>
              <a:rPr lang="en-US" altLang="zh-TW" dirty="0" smtClean="0"/>
              <a:t>All appropriate sets of edit steps</a:t>
            </a:r>
          </a:p>
          <a:p>
            <a:pPr lvl="1"/>
            <a:r>
              <a:rPr lang="en-US" altLang="zh-TW" dirty="0" err="1" smtClean="0"/>
              <a:t>Traceback</a:t>
            </a:r>
            <a:r>
              <a:rPr lang="en-US" altLang="zh-TW" dirty="0" smtClean="0"/>
              <a:t> routine on the matrix </a:t>
            </a:r>
            <a:r>
              <a:rPr lang="en-US" altLang="zh-TW" i="1" dirty="0" smtClean="0"/>
              <a:t>D</a:t>
            </a:r>
          </a:p>
          <a:p>
            <a:endParaRPr lang="zh-TW" altLang="en-US" dirty="0" smtClean="0"/>
          </a:p>
          <a:p>
            <a:endParaRPr lang="zh-TW" altLang="en-US" dirty="0"/>
          </a:p>
        </p:txBody>
      </p:sp>
    </p:spTree>
    <p:extLst>
      <p:ext uri="{BB962C8B-B14F-4D97-AF65-F5344CB8AC3E}">
        <p14:creationId xmlns:p14="http://schemas.microsoft.com/office/powerpoint/2010/main" val="2251960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G</a:t>
            </a:r>
            <a:r>
              <a:rPr lang="en-US" altLang="zh-TW" dirty="0" smtClean="0"/>
              <a:t>eneralization</a:t>
            </a:r>
            <a:endParaRPr lang="zh-TW" altLang="en-US" dirty="0"/>
          </a:p>
        </p:txBody>
      </p:sp>
      <p:sp>
        <p:nvSpPr>
          <p:cNvPr id="3" name="內容版面配置區 2"/>
          <p:cNvSpPr>
            <a:spLocks noGrp="1"/>
          </p:cNvSpPr>
          <p:nvPr>
            <p:ph idx="1"/>
          </p:nvPr>
        </p:nvSpPr>
        <p:spPr>
          <a:xfrm>
            <a:off x="914400" y="1447800"/>
            <a:ext cx="7834064" cy="4572000"/>
          </a:xfrm>
        </p:spPr>
        <p:txBody>
          <a:bodyPr/>
          <a:lstStyle/>
          <a:p>
            <a:r>
              <a:rPr lang="en-US" altLang="zh-TW" dirty="0" smtClean="0"/>
              <a:t>A different weight </a:t>
            </a:r>
            <a:r>
              <a:rPr lang="en-US" altLang="zh-TW" i="1" dirty="0" smtClean="0"/>
              <a:t>s</a:t>
            </a:r>
            <a:r>
              <a:rPr lang="en-US" altLang="zh-TW" dirty="0" smtClean="0"/>
              <a:t>&gt;0</a:t>
            </a:r>
          </a:p>
          <a:p>
            <a:endParaRPr lang="en-US" altLang="zh-TW" dirty="0"/>
          </a:p>
          <a:p>
            <a:endParaRPr lang="en-US" altLang="zh-TW" dirty="0" smtClean="0"/>
          </a:p>
          <a:p>
            <a:endParaRPr lang="en-US" altLang="zh-TW" dirty="0" smtClean="0"/>
          </a:p>
          <a:p>
            <a:endParaRPr lang="en-US" altLang="zh-TW" dirty="0"/>
          </a:p>
          <a:p>
            <a:r>
              <a:rPr lang="en-US" altLang="zh-TW" dirty="0"/>
              <a:t>The  longest common subsequence problem and the shortest edit distance problem become </a:t>
            </a:r>
            <a:r>
              <a:rPr lang="en-US" altLang="zh-TW" dirty="0" err="1"/>
              <a:t>essentiall</a:t>
            </a:r>
            <a:r>
              <a:rPr lang="en-US" altLang="zh-TW" dirty="0"/>
              <a:t> identical</a:t>
            </a:r>
          </a:p>
          <a:p>
            <a:pPr lvl="1"/>
            <a:r>
              <a:rPr lang="en-US" altLang="zh-TW" dirty="0"/>
              <a:t>When </a:t>
            </a:r>
            <a:r>
              <a:rPr lang="en-US" altLang="zh-TW" i="1" dirty="0"/>
              <a:t>s</a:t>
            </a:r>
            <a:r>
              <a:rPr lang="zh-TW" altLang="en-US" dirty="0"/>
              <a:t>≧</a:t>
            </a:r>
            <a:r>
              <a:rPr lang="en-US" altLang="zh-TW" dirty="0"/>
              <a:t>2</a:t>
            </a:r>
          </a:p>
          <a:p>
            <a:endParaRPr lang="en-US" altLang="zh-TW"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2132856"/>
            <a:ext cx="3528392" cy="1426976"/>
          </a:xfrm>
          <a:prstGeom prst="rect">
            <a:avLst/>
          </a:prstGeom>
        </p:spPr>
      </p:pic>
    </p:spTree>
    <p:extLst>
      <p:ext uri="{BB962C8B-B14F-4D97-AF65-F5344CB8AC3E}">
        <p14:creationId xmlns:p14="http://schemas.microsoft.com/office/powerpoint/2010/main" val="33870412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O</a:t>
            </a:r>
            <a:r>
              <a:rPr lang="en-US" altLang="zh-TW" dirty="0" smtClean="0"/>
              <a:t>ptimal </a:t>
            </a:r>
            <a:r>
              <a:rPr lang="en-US" altLang="zh-TW" dirty="0"/>
              <a:t>local alignment</a:t>
            </a:r>
            <a:endParaRPr lang="zh-TW" altLang="en-US" dirty="0"/>
          </a:p>
        </p:txBody>
      </p:sp>
      <p:sp>
        <p:nvSpPr>
          <p:cNvPr id="3" name="內容版面配置區 2"/>
          <p:cNvSpPr>
            <a:spLocks noGrp="1"/>
          </p:cNvSpPr>
          <p:nvPr>
            <p:ph idx="1"/>
          </p:nvPr>
        </p:nvSpPr>
        <p:spPr/>
        <p:txBody>
          <a:bodyPr/>
          <a:lstStyle/>
          <a:p>
            <a:r>
              <a:rPr lang="en-US" altLang="zh-TW" dirty="0"/>
              <a:t>Smith and </a:t>
            </a:r>
            <a:r>
              <a:rPr lang="en-US" altLang="zh-TW" dirty="0" smtClean="0"/>
              <a:t>Waterman</a:t>
            </a:r>
          </a:p>
          <a:p>
            <a:r>
              <a:rPr lang="en-US" altLang="zh-TW" dirty="0" smtClean="0"/>
              <a:t>Dynamic Programming</a:t>
            </a:r>
          </a:p>
          <a:p>
            <a:pPr lvl="1"/>
            <a:r>
              <a:rPr lang="en-US" altLang="zh-TW" dirty="0" smtClean="0"/>
              <a:t>Simple</a:t>
            </a:r>
          </a:p>
          <a:p>
            <a:pPr lvl="1"/>
            <a:r>
              <a:rPr lang="en-US" altLang="zh-TW" dirty="0" smtClean="0"/>
              <a:t>Not-obvious</a:t>
            </a:r>
          </a:p>
          <a:p>
            <a:endParaRPr lang="en-US" altLang="zh-TW" dirty="0"/>
          </a:p>
          <a:p>
            <a:endParaRPr lang="zh-TW" altLang="en-US" dirty="0"/>
          </a:p>
        </p:txBody>
      </p:sp>
    </p:spTree>
    <p:extLst>
      <p:ext uri="{BB962C8B-B14F-4D97-AF65-F5344CB8AC3E}">
        <p14:creationId xmlns:p14="http://schemas.microsoft.com/office/powerpoint/2010/main" val="980888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a:t>
            </a:r>
            <a:endParaRPr lang="zh-TW" altLang="en-US" dirty="0"/>
          </a:p>
        </p:txBody>
      </p:sp>
      <p:sp>
        <p:nvSpPr>
          <p:cNvPr id="3" name="內容版面配置區 2"/>
          <p:cNvSpPr>
            <a:spLocks noGrp="1"/>
          </p:cNvSpPr>
          <p:nvPr>
            <p:ph sz="quarter" idx="1"/>
          </p:nvPr>
        </p:nvSpPr>
        <p:spPr>
          <a:xfrm>
            <a:off x="914400" y="2204864"/>
            <a:ext cx="7772400" cy="3814936"/>
          </a:xfrm>
        </p:spPr>
        <p:txBody>
          <a:bodyPr>
            <a:normAutofit/>
          </a:bodyPr>
          <a:lstStyle/>
          <a:p>
            <a:pPr marL="0" indent="0">
              <a:buNone/>
            </a:pPr>
            <a:r>
              <a:rPr lang="en-US" altLang="zh-TW" sz="3200" dirty="0" smtClean="0"/>
              <a:t>The early introduction of dynamic programming into computational biology. </a:t>
            </a:r>
          </a:p>
          <a:p>
            <a:pPr marL="0" indent="0" algn="r">
              <a:buNone/>
            </a:pPr>
            <a:r>
              <a:rPr lang="en-US" altLang="zh-TW" sz="3200" dirty="0" smtClean="0"/>
              <a:t>David </a:t>
            </a:r>
            <a:r>
              <a:rPr lang="en-US" altLang="zh-TW" sz="3200" dirty="0" err="1" smtClean="0"/>
              <a:t>Sankoff</a:t>
            </a:r>
            <a:r>
              <a:rPr lang="en-US" altLang="zh-TW" sz="3200" dirty="0" smtClean="0"/>
              <a:t> </a:t>
            </a:r>
            <a:br>
              <a:rPr lang="en-US" altLang="zh-TW" sz="3200" dirty="0" smtClean="0"/>
            </a:br>
            <a:r>
              <a:rPr lang="en-US" altLang="zh-TW" sz="3200" dirty="0" smtClean="0"/>
              <a:t>2000 </a:t>
            </a:r>
            <a:r>
              <a:rPr lang="en-US" altLang="zh-TW" sz="2800" dirty="0" smtClean="0"/>
              <a:t>Bioinformatics, 16 , 41-47</a:t>
            </a:r>
            <a:r>
              <a:rPr lang="en-US" altLang="zh-TW" sz="3200" dirty="0" smtClean="0"/>
              <a:t>.</a:t>
            </a:r>
            <a:endParaRPr lang="zh-TW" altLang="en-US" sz="3200" dirty="0"/>
          </a:p>
        </p:txBody>
      </p:sp>
    </p:spTree>
    <p:extLst>
      <p:ext uri="{BB962C8B-B14F-4D97-AF65-F5344CB8AC3E}">
        <p14:creationId xmlns:p14="http://schemas.microsoft.com/office/powerpoint/2010/main" val="31601072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Optimal </a:t>
            </a:r>
            <a:r>
              <a:rPr lang="en-US" altLang="zh-TW" dirty="0"/>
              <a:t>local alignment</a:t>
            </a:r>
            <a:endParaRPr lang="zh-TW" altLang="en-US" dirty="0"/>
          </a:p>
        </p:txBody>
      </p:sp>
      <p:pic>
        <p:nvPicPr>
          <p:cNvPr id="7" name="圖片 6"/>
          <p:cNvPicPr/>
          <p:nvPr/>
        </p:nvPicPr>
        <p:blipFill>
          <a:blip r:embed="rId2">
            <a:extLst>
              <a:ext uri="{28A0092B-C50C-407E-A947-70E740481C1C}">
                <a14:useLocalDpi xmlns:a14="http://schemas.microsoft.com/office/drawing/2010/main" val="0"/>
              </a:ext>
            </a:extLst>
          </a:blip>
          <a:srcRect/>
          <a:stretch>
            <a:fillRect/>
          </a:stretch>
        </p:blipFill>
        <p:spPr bwMode="auto">
          <a:xfrm>
            <a:off x="866774" y="1825624"/>
            <a:ext cx="3345185" cy="1603375"/>
          </a:xfrm>
          <a:prstGeom prst="rect">
            <a:avLst/>
          </a:prstGeom>
          <a:noFill/>
          <a:ln>
            <a:noFill/>
          </a:ln>
        </p:spPr>
      </p:pic>
      <p:pic>
        <p:nvPicPr>
          <p:cNvPr id="8" name="內容版面配置區 7"/>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66774" y="3573016"/>
            <a:ext cx="3993257" cy="2209301"/>
          </a:xfrm>
          <a:prstGeom prst="rect">
            <a:avLst/>
          </a:prstGeom>
          <a:noFill/>
          <a:ln>
            <a:noFill/>
          </a:ln>
        </p:spPr>
      </p:pic>
    </p:spTree>
    <p:extLst>
      <p:ext uri="{BB962C8B-B14F-4D97-AF65-F5344CB8AC3E}">
        <p14:creationId xmlns:p14="http://schemas.microsoft.com/office/powerpoint/2010/main" val="30834137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Optimal </a:t>
            </a:r>
            <a:r>
              <a:rPr lang="en-US" altLang="zh-TW" dirty="0"/>
              <a:t>local alignment</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dirty="0" smtClean="0"/>
                  <a:t> initial condition</a:t>
                </a:r>
              </a:p>
              <a:p>
                <a:pPr lvl="1"/>
                <a:r>
                  <a:rPr lang="en-US" altLang="zh-TW" i="1" dirty="0"/>
                  <a:t>L(I,0)</a:t>
                </a:r>
                <a:r>
                  <a:rPr lang="en-US" altLang="zh-TW" dirty="0"/>
                  <a:t>=</a:t>
                </a:r>
                <a:r>
                  <a:rPr lang="en-US" altLang="zh-TW" i="1" dirty="0"/>
                  <a:t>L(0,i)</a:t>
                </a:r>
                <a:r>
                  <a:rPr lang="en-US" altLang="zh-TW" dirty="0"/>
                  <a:t>=</a:t>
                </a:r>
                <a:r>
                  <a:rPr lang="en-US" altLang="zh-TW" dirty="0" smtClean="0"/>
                  <a:t>0</a:t>
                </a:r>
              </a:p>
              <a:p>
                <a:r>
                  <a:rPr lang="en-US" altLang="zh-TW" dirty="0" smtClean="0"/>
                  <a:t>The score of the optimal local alignment between the two sequences</a:t>
                </a:r>
              </a:p>
              <a:p>
                <a:pPr lvl="1"/>
                <a14:m>
                  <m:oMath xmlns:m="http://schemas.openxmlformats.org/officeDocument/2006/math">
                    <m:sSub>
                      <m:sSubPr>
                        <m:ctrlPr>
                          <a:rPr lang="en-US" altLang="zh-TW" i="1" smtClean="0">
                            <a:latin typeface="Cambria Math"/>
                          </a:rPr>
                        </m:ctrlPr>
                      </m:sSubPr>
                      <m:e>
                        <m:r>
                          <m:rPr>
                            <m:nor/>
                          </m:rPr>
                          <a:rPr lang="en-US" altLang="zh-TW" dirty="0" smtClean="0"/>
                          <m:t>Max</m:t>
                        </m:r>
                      </m:e>
                      <m:sub>
                        <m:r>
                          <a:rPr lang="en-US" altLang="zh-TW" b="0" i="1" smtClean="0">
                            <a:latin typeface="Cambria Math" panose="02040503050406030204" pitchFamily="18" charset="0"/>
                          </a:rPr>
                          <m:t>𝑖</m:t>
                        </m:r>
                        <m:r>
                          <a:rPr lang="en-US" altLang="zh-TW" b="0" i="1" smtClean="0">
                            <a:latin typeface="Cambria Math" panose="02040503050406030204" pitchFamily="18" charset="0"/>
                          </a:rPr>
                          <m:t>,</m:t>
                        </m:r>
                        <m:r>
                          <a:rPr lang="en-US" altLang="zh-TW" b="0" i="1" smtClean="0">
                            <a:latin typeface="Cambria Math" panose="02040503050406030204" pitchFamily="18" charset="0"/>
                          </a:rPr>
                          <m:t>𝑗</m:t>
                        </m:r>
                      </m:sub>
                    </m:sSub>
                  </m:oMath>
                </a14:m>
                <a:r>
                  <a:rPr lang="en-US" altLang="zh-TW" i="1" dirty="0" smtClean="0"/>
                  <a:t>L(</a:t>
                </a:r>
                <a:r>
                  <a:rPr lang="en-US" altLang="zh-TW" i="1" dirty="0" err="1" smtClean="0"/>
                  <a:t>i,j</a:t>
                </a:r>
                <a:r>
                  <a:rPr lang="en-US" altLang="zh-TW" i="1" dirty="0" smtClean="0"/>
                  <a:t>)</a:t>
                </a:r>
              </a:p>
              <a:p>
                <a:r>
                  <a:rPr lang="en-US" altLang="zh-TW" dirty="0" smtClean="0"/>
                  <a:t>All appropriate sets of edit steps</a:t>
                </a:r>
              </a:p>
              <a:p>
                <a:pPr lvl="1"/>
                <a:r>
                  <a:rPr lang="en-US" altLang="zh-TW" dirty="0" err="1" smtClean="0"/>
                  <a:t>Traceback</a:t>
                </a:r>
                <a:r>
                  <a:rPr lang="en-US" altLang="zh-TW" dirty="0" smtClean="0"/>
                  <a:t> routine on the matrix L</a:t>
                </a:r>
              </a:p>
              <a:p>
                <a:endParaRPr lang="zh-TW" altLang="en-US" dirty="0" smtClean="0"/>
              </a:p>
              <a:p>
                <a:endParaRPr lang="zh-TW" altLang="en-US" dirty="0" smtClean="0"/>
              </a:p>
              <a:p>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706" t="-1067"/>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29794555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5608" y="1916832"/>
            <a:ext cx="8604448" cy="1362075"/>
          </a:xfrm>
        </p:spPr>
        <p:txBody>
          <a:bodyPr/>
          <a:lstStyle/>
          <a:p>
            <a:r>
              <a:rPr lang="en-US" altLang="zh-TW" dirty="0"/>
              <a:t>Multiple alignment and phylogeny</a:t>
            </a:r>
            <a:endParaRPr lang="zh-TW" altLang="en-US" dirty="0"/>
          </a:p>
        </p:txBody>
      </p:sp>
    </p:spTree>
    <p:extLst>
      <p:ext uri="{BB962C8B-B14F-4D97-AF65-F5344CB8AC3E}">
        <p14:creationId xmlns:p14="http://schemas.microsoft.com/office/powerpoint/2010/main" val="34769604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en-US" altLang="zh-TW" dirty="0" smtClean="0"/>
              <a:t>Multiple alignment and phylogeny</a:t>
            </a:r>
            <a:endParaRPr lang="zh-TW" altLang="en-US" dirty="0"/>
          </a:p>
        </p:txBody>
      </p:sp>
      <p:sp>
        <p:nvSpPr>
          <p:cNvPr id="5" name="內容版面配置區 4"/>
          <p:cNvSpPr>
            <a:spLocks noGrp="1"/>
          </p:cNvSpPr>
          <p:nvPr>
            <p:ph idx="1"/>
          </p:nvPr>
        </p:nvSpPr>
        <p:spPr/>
        <p:txBody>
          <a:bodyPr>
            <a:normAutofit/>
          </a:bodyPr>
          <a:lstStyle/>
          <a:p>
            <a:r>
              <a:rPr lang="en-US" altLang="zh-TW" dirty="0" err="1" smtClean="0"/>
              <a:t>Cedergren</a:t>
            </a:r>
            <a:r>
              <a:rPr lang="zh-TW" altLang="en-US" dirty="0" smtClean="0"/>
              <a:t> </a:t>
            </a:r>
            <a:r>
              <a:rPr lang="en-US" altLang="zh-TW" dirty="0" smtClean="0"/>
              <a:t>and </a:t>
            </a:r>
            <a:r>
              <a:rPr lang="en-US" altLang="zh-TW" dirty="0" err="1" smtClean="0"/>
              <a:t>Sankoff</a:t>
            </a:r>
            <a:r>
              <a:rPr lang="en-US" altLang="zh-TW" dirty="0" smtClean="0"/>
              <a:t> became interested in assessing the relative rates of 12 possible substitution mutations among the four based {</a:t>
            </a:r>
            <a:r>
              <a:rPr lang="en-US" altLang="zh-TW" i="1" dirty="0" smtClean="0"/>
              <a:t>A</a:t>
            </a:r>
            <a:r>
              <a:rPr lang="en-US" altLang="zh-TW" dirty="0" smtClean="0"/>
              <a:t>,</a:t>
            </a:r>
            <a:r>
              <a:rPr lang="en-US" altLang="zh-TW" i="1" dirty="0" smtClean="0"/>
              <a:t>C</a:t>
            </a:r>
            <a:r>
              <a:rPr lang="en-US" altLang="zh-TW" dirty="0" smtClean="0"/>
              <a:t>,</a:t>
            </a:r>
            <a:r>
              <a:rPr lang="en-US" altLang="zh-TW" i="1" dirty="0" smtClean="0"/>
              <a:t>G</a:t>
            </a:r>
            <a:r>
              <a:rPr lang="en-US" altLang="zh-TW" dirty="0" smtClean="0"/>
              <a:t>,</a:t>
            </a:r>
            <a:r>
              <a:rPr lang="en-US" altLang="zh-TW" i="1" dirty="0" smtClean="0"/>
              <a:t>U</a:t>
            </a:r>
            <a:r>
              <a:rPr lang="en-US" altLang="zh-TW" dirty="0" smtClean="0"/>
              <a:t>}</a:t>
            </a:r>
          </a:p>
          <a:p>
            <a:r>
              <a:rPr lang="en-US" altLang="zh-TW" dirty="0" smtClean="0"/>
              <a:t>Idea:</a:t>
            </a:r>
          </a:p>
          <a:p>
            <a:pPr lvl="1"/>
            <a:r>
              <a:rPr lang="en-US" altLang="zh-TW" dirty="0" smtClean="0"/>
              <a:t>Isolate each position in the RNA</a:t>
            </a:r>
          </a:p>
          <a:p>
            <a:pPr lvl="1"/>
            <a:r>
              <a:rPr lang="en-US" altLang="zh-TW" dirty="0" smtClean="0"/>
              <a:t>Count the number of mutations</a:t>
            </a:r>
          </a:p>
          <a:p>
            <a:pPr lvl="1"/>
            <a:r>
              <a:rPr lang="en-US" altLang="zh-TW" dirty="0" smtClean="0"/>
              <a:t>Combine the data of all positions</a:t>
            </a:r>
          </a:p>
        </p:txBody>
      </p:sp>
    </p:spTree>
    <p:extLst>
      <p:ext uri="{BB962C8B-B14F-4D97-AF65-F5344CB8AC3E}">
        <p14:creationId xmlns:p14="http://schemas.microsoft.com/office/powerpoint/2010/main" val="426008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Multiple alignment and phylogeny</a:t>
            </a:r>
            <a:endParaRPr lang="zh-TW" altLang="en-US" dirty="0"/>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p:txBody>
              <a:bodyPr/>
              <a:lstStyle/>
              <a:p>
                <a:r>
                  <a:rPr lang="en-US" altLang="zh-TW" b="0" dirty="0" smtClean="0">
                    <a:latin typeface="Cambria Math"/>
                  </a:rPr>
                  <a:t>The only task:</a:t>
                </a:r>
              </a:p>
              <a:p>
                <a:pPr lvl="1"/>
                <a:r>
                  <a:rPr lang="en-US" altLang="zh-TW" dirty="0" smtClean="0">
                    <a:latin typeface="Cambria Math"/>
                  </a:rPr>
                  <a:t>Align corresponding positions in all sequences</a:t>
                </a:r>
              </a:p>
              <a:p>
                <a:pPr lvl="1"/>
                <a:r>
                  <a:rPr lang="en-US" altLang="zh-TW" b="0" dirty="0" smtClean="0">
                    <a:latin typeface="Cambria Math"/>
                  </a:rPr>
                  <a:t>Count the number of mutations in all positions</a:t>
                </a:r>
              </a:p>
              <a:p>
                <a14:m>
                  <m:oMath xmlns:m="http://schemas.openxmlformats.org/officeDocument/2006/math">
                    <m:r>
                      <a:rPr lang="en-US" altLang="zh-TW" b="0" i="1" smtClean="0">
                        <a:latin typeface="Cambria Math"/>
                      </a:rPr>
                      <m:t>𝐷</m:t>
                    </m:r>
                    <m:d>
                      <m:dPr>
                        <m:ctrlPr>
                          <a:rPr lang="en-US" altLang="zh-TW" b="0" i="1" smtClean="0">
                            <a:latin typeface="Cambria Math"/>
                          </a:rPr>
                        </m:ctrlPr>
                      </m:dPr>
                      <m:e>
                        <m:r>
                          <a:rPr lang="en-US" altLang="zh-TW" b="0" i="1" smtClean="0">
                            <a:latin typeface="Cambria Math"/>
                          </a:rPr>
                          <m:t>𝑖</m:t>
                        </m:r>
                      </m:e>
                    </m:d>
                    <m:r>
                      <a:rPr lang="en-US" altLang="zh-TW" b="0" i="1" smtClean="0">
                        <a:latin typeface="Cambria Math"/>
                      </a:rPr>
                      <m:t>=</m:t>
                    </m:r>
                    <m:sSub>
                      <m:sSubPr>
                        <m:ctrlPr>
                          <a:rPr lang="en-US" altLang="zh-TW" b="0" i="1" smtClean="0">
                            <a:latin typeface="Cambria Math"/>
                          </a:rPr>
                        </m:ctrlPr>
                      </m:sSubPr>
                      <m:e>
                        <m:r>
                          <a:rPr lang="en-US" altLang="zh-TW" b="0" i="1" smtClean="0">
                            <a:latin typeface="Cambria Math"/>
                          </a:rPr>
                          <m:t>𝑀𝑖𝑛</m:t>
                        </m:r>
                      </m:e>
                      <m:sub>
                        <m:r>
                          <a:rPr lang="en-US" altLang="zh-TW" b="0" i="1" smtClean="0">
                            <a:latin typeface="Cambria Math"/>
                          </a:rPr>
                          <m:t>𝑒</m:t>
                        </m:r>
                        <m:r>
                          <a:rPr lang="en-US" altLang="zh-TW" b="0" i="1" smtClean="0">
                            <a:latin typeface="Cambria Math"/>
                            <a:ea typeface="Cambria Math"/>
                          </a:rPr>
                          <m:t>∈</m:t>
                        </m:r>
                        <m:sSup>
                          <m:sSupPr>
                            <m:ctrlPr>
                              <a:rPr lang="en-US" altLang="zh-TW" b="0" i="1" smtClean="0">
                                <a:latin typeface="Cambria Math"/>
                                <a:ea typeface="Cambria Math"/>
                              </a:rPr>
                            </m:ctrlPr>
                          </m:sSupPr>
                          <m:e>
                            <m:r>
                              <a:rPr lang="en-US" altLang="zh-TW" b="0" i="1" smtClean="0">
                                <a:latin typeface="Cambria Math"/>
                                <a:ea typeface="Cambria Math"/>
                              </a:rPr>
                              <m:t>{0,1}</m:t>
                            </m:r>
                          </m:e>
                          <m:sup>
                            <m:r>
                              <a:rPr lang="en-US" altLang="zh-TW" b="0" i="1" smtClean="0">
                                <a:latin typeface="Cambria Math"/>
                                <a:ea typeface="Cambria Math"/>
                              </a:rPr>
                              <m:t>𝑁</m:t>
                            </m:r>
                          </m:sup>
                        </m:sSup>
                      </m:sub>
                    </m:sSub>
                    <m:r>
                      <a:rPr lang="en-US" altLang="zh-TW" b="0" i="1" smtClean="0">
                        <a:latin typeface="Cambria Math"/>
                      </a:rPr>
                      <m:t>{</m:t>
                    </m:r>
                    <m:r>
                      <a:rPr lang="en-US" altLang="zh-TW" b="0" i="1" smtClean="0">
                        <a:latin typeface="Cambria Math"/>
                      </a:rPr>
                      <m:t>𝐷</m:t>
                    </m:r>
                    <m:d>
                      <m:dPr>
                        <m:ctrlPr>
                          <a:rPr lang="en-US" altLang="zh-TW" b="0" i="1" smtClean="0">
                            <a:latin typeface="Cambria Math"/>
                          </a:rPr>
                        </m:ctrlPr>
                      </m:dPr>
                      <m:e>
                        <m:r>
                          <a:rPr lang="en-US" altLang="zh-TW" b="0" i="1" smtClean="0">
                            <a:latin typeface="Cambria Math"/>
                          </a:rPr>
                          <m:t>𝑖</m:t>
                        </m:r>
                        <m:r>
                          <a:rPr lang="en-US" altLang="zh-TW" b="0" i="1" smtClean="0">
                            <a:latin typeface="Cambria Math"/>
                          </a:rPr>
                          <m:t>−</m:t>
                        </m:r>
                        <m:r>
                          <a:rPr lang="en-US" altLang="zh-TW" b="0" i="1" smtClean="0">
                            <a:latin typeface="Cambria Math"/>
                          </a:rPr>
                          <m:t>𝑒</m:t>
                        </m:r>
                      </m:e>
                    </m:d>
                    <m:r>
                      <a:rPr lang="en-US" altLang="zh-TW" b="0" i="1" smtClean="0">
                        <a:latin typeface="Cambria Math"/>
                      </a:rPr>
                      <m:t>+</m:t>
                    </m:r>
                    <m:r>
                      <a:rPr lang="en-US" altLang="zh-TW" b="0" i="1" smtClean="0">
                        <a:latin typeface="Cambria Math"/>
                      </a:rPr>
                      <m:t>𝑓</m:t>
                    </m:r>
                    <m:r>
                      <a:rPr lang="en-US" altLang="zh-TW" b="0" i="1" smtClean="0">
                        <a:latin typeface="Cambria Math"/>
                      </a:rPr>
                      <m:t>(</m:t>
                    </m:r>
                    <m:r>
                      <a:rPr lang="en-US" altLang="zh-TW" b="0" i="1" smtClean="0">
                        <a:latin typeface="Cambria Math"/>
                      </a:rPr>
                      <m:t>𝑒</m:t>
                    </m:r>
                    <m:r>
                      <a:rPr lang="en-US" altLang="zh-TW" b="0" i="1" smtClean="0">
                        <a:latin typeface="Cambria Math"/>
                        <a:ea typeface="Cambria Math"/>
                      </a:rPr>
                      <m:t>∙</m:t>
                    </m:r>
                    <m:r>
                      <a:rPr lang="en-US" altLang="zh-TW" b="0" i="1" smtClean="0">
                        <a:latin typeface="Cambria Math"/>
                        <a:ea typeface="Cambria Math"/>
                      </a:rPr>
                      <m:t>𝑎</m:t>
                    </m:r>
                    <m:r>
                      <a:rPr lang="en-US" altLang="zh-TW" b="0" i="1" smtClean="0">
                        <a:latin typeface="Cambria Math"/>
                        <a:ea typeface="Cambria Math"/>
                      </a:rPr>
                      <m:t>(</m:t>
                    </m:r>
                    <m:r>
                      <a:rPr lang="en-US" altLang="zh-TW" b="0" i="1" smtClean="0">
                        <a:latin typeface="Cambria Math"/>
                        <a:ea typeface="Cambria Math"/>
                      </a:rPr>
                      <m:t>𝑖</m:t>
                    </m:r>
                    <m:r>
                      <a:rPr lang="en-US" altLang="zh-TW" b="0" i="1" smtClean="0">
                        <a:latin typeface="Cambria Math"/>
                        <a:ea typeface="Cambria Math"/>
                      </a:rPr>
                      <m:t>))}</m:t>
                    </m:r>
                  </m:oMath>
                </a14:m>
                <a:endParaRPr lang="zh-TW" altLang="en-US" dirty="0"/>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38669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Multiple alignment and phylogeny</a:t>
            </a:r>
            <a:endParaRPr lang="zh-TW" altLang="en-US" dirty="0"/>
          </a:p>
        </p:txBody>
      </p:sp>
      <p:sp>
        <p:nvSpPr>
          <p:cNvPr id="3" name="內容版面配置區 2"/>
          <p:cNvSpPr>
            <a:spLocks noGrp="1"/>
          </p:cNvSpPr>
          <p:nvPr>
            <p:ph idx="1"/>
          </p:nvPr>
        </p:nvSpPr>
        <p:spPr/>
        <p:txBody>
          <a:bodyPr>
            <a:normAutofit/>
          </a:bodyPr>
          <a:lstStyle/>
          <a:p>
            <a:r>
              <a:rPr lang="en-US" altLang="zh-TW" dirty="0" err="1" smtClean="0"/>
              <a:t>Sankoff</a:t>
            </a:r>
            <a:r>
              <a:rPr lang="en-US" altLang="zh-TW" dirty="0" smtClean="0"/>
              <a:t> published a short paper with </a:t>
            </a:r>
            <a:r>
              <a:rPr lang="en-US" altLang="zh-TW" dirty="0" err="1" smtClean="0"/>
              <a:t>Cedergren</a:t>
            </a:r>
            <a:r>
              <a:rPr lang="en-US" altLang="zh-TW" dirty="0" smtClean="0"/>
              <a:t> and his student </a:t>
            </a:r>
            <a:r>
              <a:rPr lang="en-US" altLang="zh-TW" dirty="0" err="1" smtClean="0"/>
              <a:t>Cristiane</a:t>
            </a:r>
            <a:r>
              <a:rPr lang="en-US" altLang="zh-TW" dirty="0" smtClean="0"/>
              <a:t> Morel (</a:t>
            </a:r>
            <a:r>
              <a:rPr lang="en-US" altLang="zh-TW" dirty="0" err="1" smtClean="0"/>
              <a:t>Sankoff</a:t>
            </a:r>
            <a:r>
              <a:rPr lang="en-US" altLang="zh-TW" dirty="0" smtClean="0"/>
              <a:t> et al., 1973)</a:t>
            </a:r>
          </a:p>
          <a:p>
            <a:r>
              <a:rPr lang="en-US" altLang="zh-TW" dirty="0" smtClean="0"/>
              <a:t>Significant of the paper</a:t>
            </a:r>
          </a:p>
          <a:p>
            <a:pPr lvl="1"/>
            <a:r>
              <a:rPr lang="en-US" altLang="zh-TW" dirty="0" smtClean="0"/>
              <a:t>Mutation frequencies</a:t>
            </a:r>
          </a:p>
          <a:p>
            <a:pPr lvl="1"/>
            <a:r>
              <a:rPr lang="en-US" altLang="zh-TW" dirty="0" smtClean="0"/>
              <a:t>Reconstruction of the ancestral sequence</a:t>
            </a:r>
          </a:p>
          <a:p>
            <a:pPr lvl="1"/>
            <a:r>
              <a:rPr lang="en-US" altLang="zh-TW" dirty="0" smtClean="0">
                <a:solidFill>
                  <a:srgbClr val="FF0000"/>
                </a:solidFill>
              </a:rPr>
              <a:t>Formal algorithm for multiple sequence alignment</a:t>
            </a:r>
            <a:endParaRPr lang="en-US" altLang="zh-TW" dirty="0">
              <a:solidFill>
                <a:srgbClr val="FF0000"/>
              </a:solidFill>
            </a:endParaRPr>
          </a:p>
          <a:p>
            <a:endParaRPr lang="en-US" altLang="zh-TW" dirty="0" smtClean="0"/>
          </a:p>
        </p:txBody>
      </p:sp>
    </p:spTree>
    <p:extLst>
      <p:ext uri="{BB962C8B-B14F-4D97-AF65-F5344CB8AC3E}">
        <p14:creationId xmlns:p14="http://schemas.microsoft.com/office/powerpoint/2010/main" val="1528141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Multiple alignment and phylogeny</a:t>
            </a:r>
            <a:endParaRPr lang="zh-TW" altLang="en-US" dirty="0"/>
          </a:p>
        </p:txBody>
      </p:sp>
      <p:sp>
        <p:nvSpPr>
          <p:cNvPr id="3" name="內容版面配置區 2"/>
          <p:cNvSpPr>
            <a:spLocks noGrp="1"/>
          </p:cNvSpPr>
          <p:nvPr>
            <p:ph idx="1"/>
          </p:nvPr>
        </p:nvSpPr>
        <p:spPr/>
        <p:txBody>
          <a:bodyPr>
            <a:normAutofit/>
          </a:bodyPr>
          <a:lstStyle/>
          <a:p>
            <a:r>
              <a:rPr lang="en-US" altLang="zh-TW" dirty="0" err="1" smtClean="0"/>
              <a:t>Sankoff</a:t>
            </a:r>
            <a:r>
              <a:rPr lang="en-US" altLang="zh-TW" dirty="0" smtClean="0"/>
              <a:t> rushed off a manuscript containing this algorithm to Mark </a:t>
            </a:r>
            <a:r>
              <a:rPr lang="en-US" altLang="zh-TW" dirty="0" err="1" smtClean="0"/>
              <a:t>Kac</a:t>
            </a:r>
            <a:r>
              <a:rPr lang="en-US" altLang="zh-TW" dirty="0" smtClean="0"/>
              <a:t>, and requested him to communicate it to PNAS</a:t>
            </a:r>
          </a:p>
          <a:p>
            <a:r>
              <a:rPr lang="en-US" altLang="zh-TW" dirty="0" smtClean="0"/>
              <a:t>After waiting for 6 month for a reply from </a:t>
            </a:r>
            <a:r>
              <a:rPr lang="en-US" altLang="zh-TW" dirty="0" err="1" smtClean="0"/>
              <a:t>Kac</a:t>
            </a:r>
            <a:r>
              <a:rPr lang="en-US" altLang="zh-TW" dirty="0" smtClean="0"/>
              <a:t>…</a:t>
            </a:r>
          </a:p>
          <a:p>
            <a:pPr lvl="1"/>
            <a:r>
              <a:rPr lang="en-US" altLang="zh-TW" dirty="0" smtClean="0"/>
              <a:t>Not good enough for some cases</a:t>
            </a:r>
          </a:p>
          <a:p>
            <a:pPr lvl="1"/>
            <a:r>
              <a:rPr lang="en-US" altLang="zh-TW" dirty="0" smtClean="0"/>
              <a:t>Should optimize the tree topology simultaneously</a:t>
            </a:r>
          </a:p>
          <a:p>
            <a:r>
              <a:rPr lang="en-US" altLang="zh-TW" dirty="0" smtClean="0"/>
              <a:t>Published his algorithm elsewhere (</a:t>
            </a:r>
            <a:r>
              <a:rPr lang="en-US" altLang="zh-TW" dirty="0" err="1" smtClean="0"/>
              <a:t>Sankoff</a:t>
            </a:r>
            <a:r>
              <a:rPr lang="en-US" altLang="zh-TW" dirty="0" smtClean="0"/>
              <a:t>, 1975)</a:t>
            </a:r>
          </a:p>
          <a:p>
            <a:pPr lvl="1"/>
            <a:endParaRPr lang="en-US" altLang="zh-TW" dirty="0"/>
          </a:p>
          <a:p>
            <a:pPr marL="457200" lvl="1" indent="0">
              <a:buNone/>
            </a:pPr>
            <a:endParaRPr lang="en-US" altLang="zh-TW" dirty="0" smtClean="0"/>
          </a:p>
        </p:txBody>
      </p:sp>
    </p:spTree>
    <p:extLst>
      <p:ext uri="{BB962C8B-B14F-4D97-AF65-F5344CB8AC3E}">
        <p14:creationId xmlns:p14="http://schemas.microsoft.com/office/powerpoint/2010/main" val="312627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922909"/>
            <a:ext cx="8604448" cy="1362075"/>
          </a:xfrm>
        </p:spPr>
        <p:txBody>
          <a:bodyPr/>
          <a:lstStyle/>
          <a:p>
            <a:r>
              <a:rPr lang="en-US" altLang="zh-TW" dirty="0" smtClean="0"/>
              <a:t>Secondary  structure</a:t>
            </a:r>
            <a:endParaRPr lang="zh-TW" altLang="en-US" dirty="0"/>
          </a:p>
        </p:txBody>
      </p:sp>
    </p:spTree>
    <p:extLst>
      <p:ext uri="{BB962C8B-B14F-4D97-AF65-F5344CB8AC3E}">
        <p14:creationId xmlns:p14="http://schemas.microsoft.com/office/powerpoint/2010/main" val="1345733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Secondary  structure</a:t>
            </a:r>
          </a:p>
        </p:txBody>
      </p:sp>
      <p:sp>
        <p:nvSpPr>
          <p:cNvPr id="3" name="內容版面配置區 2"/>
          <p:cNvSpPr>
            <a:spLocks noGrp="1"/>
          </p:cNvSpPr>
          <p:nvPr>
            <p:ph sz="quarter" idx="1"/>
          </p:nvPr>
        </p:nvSpPr>
        <p:spPr/>
        <p:txBody>
          <a:bodyPr>
            <a:normAutofit/>
          </a:bodyPr>
          <a:lstStyle/>
          <a:p>
            <a:r>
              <a:rPr lang="en-US" altLang="zh-TW" sz="3600" b="1" dirty="0" smtClean="0"/>
              <a:t>Stem</a:t>
            </a:r>
          </a:p>
          <a:p>
            <a:pPr marL="0" indent="0">
              <a:buNone/>
            </a:pPr>
            <a:r>
              <a:rPr lang="en-US" altLang="zh-TW" sz="3200" dirty="0" smtClean="0"/>
              <a:t>Given two regions</a:t>
            </a:r>
            <a:r>
              <a:rPr lang="zh-TW" altLang="en-US" sz="3200" dirty="0" smtClean="0"/>
              <a:t>：</a:t>
            </a:r>
            <a:endParaRPr lang="en-US" altLang="zh-TW" sz="3200" dirty="0" smtClean="0"/>
          </a:p>
          <a:p>
            <a:pPr marL="0" indent="0">
              <a:buNone/>
            </a:pPr>
            <a:r>
              <a:rPr lang="en-US" altLang="zh-TW" sz="3200" i="1" dirty="0" smtClean="0"/>
              <a:t>a(i),…..,a(</a:t>
            </a:r>
            <a:r>
              <a:rPr lang="en-US" altLang="zh-TW" sz="3200" i="1" dirty="0" err="1" smtClean="0"/>
              <a:t>i+h</a:t>
            </a:r>
            <a:r>
              <a:rPr lang="en-US" altLang="zh-TW" sz="3200" i="1" dirty="0" smtClean="0"/>
              <a:t>)</a:t>
            </a:r>
          </a:p>
          <a:p>
            <a:pPr marL="0" indent="0">
              <a:buNone/>
            </a:pPr>
            <a:r>
              <a:rPr lang="en-US" altLang="zh-TW" sz="3200" i="1" dirty="0"/>
              <a:t>a</a:t>
            </a:r>
            <a:r>
              <a:rPr lang="en-US" altLang="zh-TW" sz="3200" i="1" dirty="0" smtClean="0"/>
              <a:t>(j),…..,a(j-h)</a:t>
            </a:r>
          </a:p>
          <a:p>
            <a:pPr marL="0" indent="0">
              <a:buNone/>
            </a:pPr>
            <a:r>
              <a:rPr lang="en-US" altLang="zh-TW" sz="3200" dirty="0" smtClean="0"/>
              <a:t>For </a:t>
            </a:r>
            <a:r>
              <a:rPr lang="en-US" altLang="zh-TW" sz="3200" i="1" dirty="0" smtClean="0"/>
              <a:t>h=0,……k</a:t>
            </a:r>
          </a:p>
        </p:txBody>
      </p:sp>
      <p:pic>
        <p:nvPicPr>
          <p:cNvPr id="4" name="圖片 3" descr="C:\Users\acer\Desktop\2.gif"/>
          <p:cNvPicPr/>
          <p:nvPr/>
        </p:nvPicPr>
        <p:blipFill rotWithShape="1">
          <a:blip r:embed="rId2" cstate="print">
            <a:extLst>
              <a:ext uri="{28A0092B-C50C-407E-A947-70E740481C1C}">
                <a14:useLocalDpi xmlns:a14="http://schemas.microsoft.com/office/drawing/2010/main" val="0"/>
              </a:ext>
            </a:extLst>
          </a:blip>
          <a:srcRect l="17788" t="5500" r="64118" b="56531"/>
          <a:stretch/>
        </p:blipFill>
        <p:spPr bwMode="auto">
          <a:xfrm>
            <a:off x="5468548" y="2852936"/>
            <a:ext cx="3528392" cy="2880320"/>
          </a:xfrm>
          <a:prstGeom prst="rect">
            <a:avLst/>
          </a:prstGeom>
          <a:noFill/>
          <a:ln>
            <a:noFill/>
          </a:ln>
        </p:spPr>
      </p:pic>
      <p:sp>
        <p:nvSpPr>
          <p:cNvPr id="5" name="矩形 4"/>
          <p:cNvSpPr/>
          <p:nvPr/>
        </p:nvSpPr>
        <p:spPr>
          <a:xfrm>
            <a:off x="5532011" y="5054530"/>
            <a:ext cx="599844" cy="523220"/>
          </a:xfrm>
          <a:prstGeom prst="rect">
            <a:avLst/>
          </a:prstGeom>
        </p:spPr>
        <p:txBody>
          <a:bodyPr wrap="none">
            <a:spAutoFit/>
          </a:bodyPr>
          <a:lstStyle/>
          <a:p>
            <a:r>
              <a:rPr lang="en-US" altLang="zh-TW" sz="2800" i="1" dirty="0" smtClean="0">
                <a:solidFill>
                  <a:srgbClr val="FF0000"/>
                </a:solidFill>
              </a:rPr>
              <a:t>a(i)</a:t>
            </a:r>
            <a:endParaRPr lang="zh-TW" altLang="en-US" sz="2800" i="1" dirty="0">
              <a:solidFill>
                <a:srgbClr val="FF0000"/>
              </a:solidFill>
            </a:endParaRPr>
          </a:p>
        </p:txBody>
      </p:sp>
      <p:sp>
        <p:nvSpPr>
          <p:cNvPr id="6" name="矩形 5"/>
          <p:cNvSpPr/>
          <p:nvPr/>
        </p:nvSpPr>
        <p:spPr>
          <a:xfrm>
            <a:off x="5224383" y="4705980"/>
            <a:ext cx="1003801" cy="523220"/>
          </a:xfrm>
          <a:prstGeom prst="rect">
            <a:avLst/>
          </a:prstGeom>
        </p:spPr>
        <p:txBody>
          <a:bodyPr wrap="none">
            <a:spAutoFit/>
          </a:bodyPr>
          <a:lstStyle/>
          <a:p>
            <a:r>
              <a:rPr lang="en-US" altLang="zh-TW" sz="2800" i="1" dirty="0" smtClean="0">
                <a:solidFill>
                  <a:srgbClr val="FF0000"/>
                </a:solidFill>
              </a:rPr>
              <a:t>a(i+1)</a:t>
            </a:r>
            <a:endParaRPr lang="zh-TW" altLang="en-US" sz="2800" i="1" dirty="0">
              <a:solidFill>
                <a:srgbClr val="FF0000"/>
              </a:solidFill>
            </a:endParaRPr>
          </a:p>
        </p:txBody>
      </p:sp>
      <p:sp>
        <p:nvSpPr>
          <p:cNvPr id="7" name="矩形 6"/>
          <p:cNvSpPr/>
          <p:nvPr/>
        </p:nvSpPr>
        <p:spPr>
          <a:xfrm>
            <a:off x="5220072" y="4273932"/>
            <a:ext cx="1003801" cy="523220"/>
          </a:xfrm>
          <a:prstGeom prst="rect">
            <a:avLst/>
          </a:prstGeom>
        </p:spPr>
        <p:txBody>
          <a:bodyPr wrap="none">
            <a:spAutoFit/>
          </a:bodyPr>
          <a:lstStyle/>
          <a:p>
            <a:r>
              <a:rPr lang="en-US" altLang="zh-TW" sz="2800" i="1" dirty="0" smtClean="0">
                <a:solidFill>
                  <a:srgbClr val="FF0000"/>
                </a:solidFill>
              </a:rPr>
              <a:t>a(i+2)</a:t>
            </a:r>
            <a:endParaRPr lang="zh-TW" altLang="en-US" sz="2800" i="1" dirty="0">
              <a:solidFill>
                <a:srgbClr val="FF0000"/>
              </a:solidFill>
            </a:endParaRPr>
          </a:p>
        </p:txBody>
      </p:sp>
      <p:sp>
        <p:nvSpPr>
          <p:cNvPr id="8" name="矩形 7"/>
          <p:cNvSpPr/>
          <p:nvPr/>
        </p:nvSpPr>
        <p:spPr>
          <a:xfrm>
            <a:off x="5220072" y="3841884"/>
            <a:ext cx="1003801" cy="523220"/>
          </a:xfrm>
          <a:prstGeom prst="rect">
            <a:avLst/>
          </a:prstGeom>
        </p:spPr>
        <p:txBody>
          <a:bodyPr wrap="none">
            <a:spAutoFit/>
          </a:bodyPr>
          <a:lstStyle/>
          <a:p>
            <a:r>
              <a:rPr lang="en-US" altLang="zh-TW" sz="2800" i="1" dirty="0" smtClean="0">
                <a:solidFill>
                  <a:srgbClr val="FF0000"/>
                </a:solidFill>
              </a:rPr>
              <a:t>a(i+3)</a:t>
            </a:r>
            <a:endParaRPr lang="zh-TW" altLang="en-US" sz="2800" i="1" dirty="0">
              <a:solidFill>
                <a:srgbClr val="FF0000"/>
              </a:solidFill>
            </a:endParaRPr>
          </a:p>
        </p:txBody>
      </p:sp>
      <p:sp>
        <p:nvSpPr>
          <p:cNvPr id="9" name="矩形 8"/>
          <p:cNvSpPr/>
          <p:nvPr/>
        </p:nvSpPr>
        <p:spPr>
          <a:xfrm>
            <a:off x="5216294" y="3392269"/>
            <a:ext cx="1003801" cy="523220"/>
          </a:xfrm>
          <a:prstGeom prst="rect">
            <a:avLst/>
          </a:prstGeom>
        </p:spPr>
        <p:txBody>
          <a:bodyPr wrap="none">
            <a:spAutoFit/>
          </a:bodyPr>
          <a:lstStyle/>
          <a:p>
            <a:r>
              <a:rPr lang="en-US" altLang="zh-TW" sz="2800" i="1" dirty="0" smtClean="0">
                <a:solidFill>
                  <a:srgbClr val="FF0000"/>
                </a:solidFill>
              </a:rPr>
              <a:t>a(i+4)</a:t>
            </a:r>
            <a:endParaRPr lang="zh-TW" altLang="en-US" sz="2800" i="1" dirty="0">
              <a:solidFill>
                <a:srgbClr val="FF0000"/>
              </a:solidFill>
            </a:endParaRPr>
          </a:p>
        </p:txBody>
      </p:sp>
      <p:sp>
        <p:nvSpPr>
          <p:cNvPr id="10" name="矩形 9"/>
          <p:cNvSpPr/>
          <p:nvPr/>
        </p:nvSpPr>
        <p:spPr>
          <a:xfrm>
            <a:off x="5220072" y="2996952"/>
            <a:ext cx="1003801" cy="523220"/>
          </a:xfrm>
          <a:prstGeom prst="rect">
            <a:avLst/>
          </a:prstGeom>
        </p:spPr>
        <p:txBody>
          <a:bodyPr wrap="none">
            <a:spAutoFit/>
          </a:bodyPr>
          <a:lstStyle/>
          <a:p>
            <a:r>
              <a:rPr lang="en-US" altLang="zh-TW" sz="2800" i="1" dirty="0" smtClean="0">
                <a:solidFill>
                  <a:srgbClr val="FF0000"/>
                </a:solidFill>
              </a:rPr>
              <a:t>a(i+5)</a:t>
            </a:r>
            <a:endParaRPr lang="zh-TW" altLang="en-US" sz="2800" i="1" dirty="0">
              <a:solidFill>
                <a:srgbClr val="FF0000"/>
              </a:solidFill>
            </a:endParaRPr>
          </a:p>
        </p:txBody>
      </p:sp>
      <p:sp>
        <p:nvSpPr>
          <p:cNvPr id="11" name="矩形 10"/>
          <p:cNvSpPr/>
          <p:nvPr/>
        </p:nvSpPr>
        <p:spPr>
          <a:xfrm>
            <a:off x="7740352" y="5103672"/>
            <a:ext cx="599844" cy="523220"/>
          </a:xfrm>
          <a:prstGeom prst="rect">
            <a:avLst/>
          </a:prstGeom>
        </p:spPr>
        <p:txBody>
          <a:bodyPr wrap="none">
            <a:spAutoFit/>
          </a:bodyPr>
          <a:lstStyle/>
          <a:p>
            <a:r>
              <a:rPr lang="en-US" altLang="zh-TW" sz="2800" i="1" dirty="0" smtClean="0">
                <a:solidFill>
                  <a:srgbClr val="FF0000"/>
                </a:solidFill>
              </a:rPr>
              <a:t>a(j)</a:t>
            </a:r>
            <a:endParaRPr lang="zh-TW" altLang="en-US" sz="2800" i="1" dirty="0">
              <a:solidFill>
                <a:srgbClr val="FF0000"/>
              </a:solidFill>
            </a:endParaRPr>
          </a:p>
        </p:txBody>
      </p:sp>
      <p:sp>
        <p:nvSpPr>
          <p:cNvPr id="13" name="矩形 12"/>
          <p:cNvSpPr/>
          <p:nvPr/>
        </p:nvSpPr>
        <p:spPr>
          <a:xfrm>
            <a:off x="7740352" y="4705980"/>
            <a:ext cx="877163" cy="523220"/>
          </a:xfrm>
          <a:prstGeom prst="rect">
            <a:avLst/>
          </a:prstGeom>
        </p:spPr>
        <p:txBody>
          <a:bodyPr wrap="none">
            <a:spAutoFit/>
          </a:bodyPr>
          <a:lstStyle/>
          <a:p>
            <a:r>
              <a:rPr lang="en-US" altLang="zh-TW" sz="2800" i="1" dirty="0" smtClean="0">
                <a:solidFill>
                  <a:srgbClr val="FF0000"/>
                </a:solidFill>
              </a:rPr>
              <a:t>a(j-1)</a:t>
            </a:r>
            <a:endParaRPr lang="zh-TW" altLang="en-US" sz="2800" i="1" dirty="0">
              <a:solidFill>
                <a:srgbClr val="FF0000"/>
              </a:solidFill>
            </a:endParaRPr>
          </a:p>
        </p:txBody>
      </p:sp>
      <p:sp>
        <p:nvSpPr>
          <p:cNvPr id="14" name="矩形 13"/>
          <p:cNvSpPr/>
          <p:nvPr/>
        </p:nvSpPr>
        <p:spPr>
          <a:xfrm>
            <a:off x="7742869" y="4293096"/>
            <a:ext cx="877163" cy="523220"/>
          </a:xfrm>
          <a:prstGeom prst="rect">
            <a:avLst/>
          </a:prstGeom>
        </p:spPr>
        <p:txBody>
          <a:bodyPr wrap="none">
            <a:spAutoFit/>
          </a:bodyPr>
          <a:lstStyle/>
          <a:p>
            <a:r>
              <a:rPr lang="en-US" altLang="zh-TW" sz="2800" i="1" dirty="0" smtClean="0">
                <a:solidFill>
                  <a:srgbClr val="FF0000"/>
                </a:solidFill>
              </a:rPr>
              <a:t>a(j-2)</a:t>
            </a:r>
            <a:endParaRPr lang="zh-TW" altLang="en-US" sz="2800" i="1" dirty="0">
              <a:solidFill>
                <a:srgbClr val="FF0000"/>
              </a:solidFill>
            </a:endParaRPr>
          </a:p>
        </p:txBody>
      </p:sp>
      <p:sp>
        <p:nvSpPr>
          <p:cNvPr id="16" name="矩形 15"/>
          <p:cNvSpPr/>
          <p:nvPr/>
        </p:nvSpPr>
        <p:spPr>
          <a:xfrm>
            <a:off x="7740352" y="3841884"/>
            <a:ext cx="877163" cy="523220"/>
          </a:xfrm>
          <a:prstGeom prst="rect">
            <a:avLst/>
          </a:prstGeom>
        </p:spPr>
        <p:txBody>
          <a:bodyPr wrap="none">
            <a:spAutoFit/>
          </a:bodyPr>
          <a:lstStyle/>
          <a:p>
            <a:r>
              <a:rPr lang="en-US" altLang="zh-TW" sz="2800" i="1" dirty="0" smtClean="0">
                <a:solidFill>
                  <a:srgbClr val="FF0000"/>
                </a:solidFill>
              </a:rPr>
              <a:t>a(j-3)</a:t>
            </a:r>
            <a:endParaRPr lang="zh-TW" altLang="en-US" sz="2800" i="1" dirty="0">
              <a:solidFill>
                <a:srgbClr val="FF0000"/>
              </a:solidFill>
            </a:endParaRPr>
          </a:p>
        </p:txBody>
      </p:sp>
      <p:sp>
        <p:nvSpPr>
          <p:cNvPr id="17" name="矩形 16"/>
          <p:cNvSpPr/>
          <p:nvPr/>
        </p:nvSpPr>
        <p:spPr>
          <a:xfrm>
            <a:off x="7740352" y="3412003"/>
            <a:ext cx="877163" cy="523220"/>
          </a:xfrm>
          <a:prstGeom prst="rect">
            <a:avLst/>
          </a:prstGeom>
        </p:spPr>
        <p:txBody>
          <a:bodyPr wrap="none">
            <a:spAutoFit/>
          </a:bodyPr>
          <a:lstStyle/>
          <a:p>
            <a:r>
              <a:rPr lang="en-US" altLang="zh-TW" sz="2800" i="1" dirty="0" smtClean="0">
                <a:solidFill>
                  <a:srgbClr val="FF0000"/>
                </a:solidFill>
              </a:rPr>
              <a:t>a(j-4)</a:t>
            </a:r>
            <a:endParaRPr lang="zh-TW" altLang="en-US" sz="2800" i="1" dirty="0">
              <a:solidFill>
                <a:srgbClr val="FF0000"/>
              </a:solidFill>
            </a:endParaRPr>
          </a:p>
        </p:txBody>
      </p:sp>
      <p:sp>
        <p:nvSpPr>
          <p:cNvPr id="18" name="矩形 17"/>
          <p:cNvSpPr/>
          <p:nvPr/>
        </p:nvSpPr>
        <p:spPr>
          <a:xfrm>
            <a:off x="7744663" y="2996952"/>
            <a:ext cx="877163" cy="523220"/>
          </a:xfrm>
          <a:prstGeom prst="rect">
            <a:avLst/>
          </a:prstGeom>
        </p:spPr>
        <p:txBody>
          <a:bodyPr wrap="none">
            <a:spAutoFit/>
          </a:bodyPr>
          <a:lstStyle/>
          <a:p>
            <a:r>
              <a:rPr lang="en-US" altLang="zh-TW" sz="2800" i="1" dirty="0" smtClean="0">
                <a:solidFill>
                  <a:srgbClr val="FF0000"/>
                </a:solidFill>
              </a:rPr>
              <a:t>a(j-5)</a:t>
            </a:r>
            <a:endParaRPr lang="zh-TW" altLang="en-US" sz="2800" i="1" dirty="0">
              <a:solidFill>
                <a:srgbClr val="FF0000"/>
              </a:solidFill>
            </a:endParaRPr>
          </a:p>
        </p:txBody>
      </p:sp>
    </p:spTree>
    <p:extLst>
      <p:ext uri="{BB962C8B-B14F-4D97-AF65-F5344CB8AC3E}">
        <p14:creationId xmlns:p14="http://schemas.microsoft.com/office/powerpoint/2010/main" val="36352509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Secondary  structure</a:t>
            </a:r>
          </a:p>
        </p:txBody>
      </p:sp>
      <p:sp>
        <p:nvSpPr>
          <p:cNvPr id="3" name="內容版面配置區 2"/>
          <p:cNvSpPr>
            <a:spLocks noGrp="1"/>
          </p:cNvSpPr>
          <p:nvPr>
            <p:ph sz="quarter" idx="1"/>
          </p:nvPr>
        </p:nvSpPr>
        <p:spPr/>
        <p:txBody>
          <a:bodyPr>
            <a:normAutofit fontScale="92500" lnSpcReduction="10000"/>
          </a:bodyPr>
          <a:lstStyle/>
          <a:p>
            <a:r>
              <a:rPr lang="en-US" altLang="zh-TW" sz="3200" i="1" dirty="0"/>
              <a:t>R</a:t>
            </a:r>
            <a:r>
              <a:rPr lang="en-US" altLang="zh-TW" sz="3200" dirty="0"/>
              <a:t>-loops</a:t>
            </a:r>
          </a:p>
          <a:p>
            <a:pPr marL="0" indent="0">
              <a:buNone/>
            </a:pPr>
            <a:r>
              <a:rPr lang="en-US" altLang="zh-TW" sz="3200" dirty="0"/>
              <a:t>Given </a:t>
            </a:r>
            <a:r>
              <a:rPr lang="en-US" altLang="zh-TW" sz="3200" i="1" dirty="0"/>
              <a:t>a(</a:t>
            </a:r>
            <a:r>
              <a:rPr lang="en-US" altLang="zh-TW" sz="3200" i="1" dirty="0" err="1"/>
              <a:t>i</a:t>
            </a:r>
            <a:r>
              <a:rPr lang="en-US" altLang="zh-TW" sz="1800" i="1" dirty="0" err="1"/>
              <a:t>r</a:t>
            </a:r>
            <a:r>
              <a:rPr lang="en-US" altLang="zh-TW" sz="3200" i="1" dirty="0"/>
              <a:t>),….., a(</a:t>
            </a:r>
            <a:r>
              <a:rPr lang="en-US" altLang="zh-TW" sz="3200" i="1" dirty="0" err="1"/>
              <a:t>k</a:t>
            </a:r>
            <a:r>
              <a:rPr lang="en-US" altLang="zh-TW" sz="1800" i="1" dirty="0" err="1"/>
              <a:t>r</a:t>
            </a:r>
            <a:r>
              <a:rPr lang="en-US" altLang="zh-TW" sz="3200" i="1" dirty="0"/>
              <a:t>) </a:t>
            </a:r>
            <a:r>
              <a:rPr lang="en-US" altLang="zh-TW" sz="3200" dirty="0"/>
              <a:t>are all unpaired</a:t>
            </a:r>
          </a:p>
          <a:p>
            <a:pPr marL="0" indent="0">
              <a:buNone/>
            </a:pPr>
            <a:r>
              <a:rPr lang="en-US" altLang="zh-TW" sz="3200" dirty="0"/>
              <a:t>For </a:t>
            </a:r>
            <a:r>
              <a:rPr lang="en-US" altLang="zh-TW" sz="3200" i="1" dirty="0"/>
              <a:t>r</a:t>
            </a:r>
            <a:r>
              <a:rPr lang="en-US" altLang="zh-TW" sz="3200" dirty="0"/>
              <a:t>=1,…..,</a:t>
            </a:r>
            <a:r>
              <a:rPr lang="en-US" altLang="zh-TW" sz="3200" i="1" dirty="0"/>
              <a:t>R</a:t>
            </a:r>
            <a:r>
              <a:rPr lang="en-US" altLang="zh-TW" sz="3200" dirty="0"/>
              <a:t> </a:t>
            </a:r>
          </a:p>
          <a:p>
            <a:endParaRPr lang="en-US" altLang="zh-TW" sz="3200" dirty="0"/>
          </a:p>
          <a:p>
            <a:r>
              <a:rPr lang="en-US" altLang="zh-TW" sz="3200" i="1" dirty="0"/>
              <a:t>R</a:t>
            </a:r>
            <a:r>
              <a:rPr lang="en-US" altLang="zh-TW" sz="3200" dirty="0"/>
              <a:t>= 1 = Hairpin</a:t>
            </a:r>
          </a:p>
          <a:p>
            <a:r>
              <a:rPr lang="en-US" altLang="zh-TW" sz="3200" i="1" dirty="0"/>
              <a:t>R</a:t>
            </a:r>
            <a:r>
              <a:rPr lang="en-US" altLang="zh-TW" sz="3200" dirty="0"/>
              <a:t>= 2 = Interior loop</a:t>
            </a:r>
          </a:p>
          <a:p>
            <a:r>
              <a:rPr lang="en-US" altLang="zh-TW" sz="3200" i="1" dirty="0"/>
              <a:t>R</a:t>
            </a:r>
            <a:r>
              <a:rPr lang="en-US" altLang="zh-TW" sz="3200" dirty="0"/>
              <a:t> ≥ 3 = Multiple loop</a:t>
            </a:r>
          </a:p>
          <a:p>
            <a:r>
              <a:rPr lang="en-US" altLang="zh-TW" sz="3200" dirty="0"/>
              <a:t>Special case</a:t>
            </a:r>
          </a:p>
          <a:p>
            <a:pPr marL="0" indent="0">
              <a:buNone/>
            </a:pPr>
            <a:r>
              <a:rPr lang="en-US" altLang="zh-TW" sz="3200" dirty="0"/>
              <a:t>   </a:t>
            </a:r>
            <a:r>
              <a:rPr lang="en-US" altLang="zh-TW" sz="3200" dirty="0" err="1" smtClean="0"/>
              <a:t>ex:bugle</a:t>
            </a:r>
            <a:r>
              <a:rPr lang="en-US" altLang="zh-TW" sz="3200" dirty="0"/>
              <a:t> (R=2)</a:t>
            </a:r>
          </a:p>
          <a:p>
            <a:pPr marL="0" indent="0">
              <a:buNone/>
            </a:pPr>
            <a:endParaRPr lang="en-US" altLang="zh-TW" sz="3200" dirty="0"/>
          </a:p>
        </p:txBody>
      </p:sp>
      <p:pic>
        <p:nvPicPr>
          <p:cNvPr id="1026" name="Picture 2" descr="C:\Users\acer\Pictures\1231231321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0129" y="2338586"/>
            <a:ext cx="1728192" cy="3829050"/>
          </a:xfrm>
          <a:prstGeom prst="rect">
            <a:avLst/>
          </a:prstGeom>
          <a:noFill/>
          <a:extLst>
            <a:ext uri="{909E8E84-426E-40DD-AFC4-6F175D3DCCD1}">
              <a14:hiddenFill xmlns:a14="http://schemas.microsoft.com/office/drawing/2010/main">
                <a:solidFill>
                  <a:srgbClr val="FFFFFF"/>
                </a:solidFill>
              </a14:hiddenFill>
            </a:ext>
          </a:extLst>
        </p:spPr>
      </p:pic>
      <p:sp>
        <p:nvSpPr>
          <p:cNvPr id="11" name="矩形 10"/>
          <p:cNvSpPr/>
          <p:nvPr/>
        </p:nvSpPr>
        <p:spPr>
          <a:xfrm>
            <a:off x="6732240" y="2810545"/>
            <a:ext cx="688009" cy="461665"/>
          </a:xfrm>
          <a:prstGeom prst="rect">
            <a:avLst/>
          </a:prstGeom>
        </p:spPr>
        <p:txBody>
          <a:bodyPr wrap="none">
            <a:spAutoFit/>
          </a:bodyPr>
          <a:lstStyle/>
          <a:p>
            <a:r>
              <a:rPr lang="en-US" altLang="zh-TW" sz="2400" i="1" dirty="0" smtClean="0">
                <a:solidFill>
                  <a:srgbClr val="FF0000"/>
                </a:solidFill>
              </a:rPr>
              <a:t>R=1</a:t>
            </a:r>
            <a:endParaRPr lang="zh-TW" altLang="en-US" sz="2400" i="1" dirty="0">
              <a:solidFill>
                <a:srgbClr val="FF0000"/>
              </a:solidFill>
            </a:endParaRPr>
          </a:p>
        </p:txBody>
      </p:sp>
      <p:sp>
        <p:nvSpPr>
          <p:cNvPr id="13" name="矩形 12"/>
          <p:cNvSpPr/>
          <p:nvPr/>
        </p:nvSpPr>
        <p:spPr>
          <a:xfrm>
            <a:off x="6732240" y="4970785"/>
            <a:ext cx="688009" cy="461665"/>
          </a:xfrm>
          <a:prstGeom prst="rect">
            <a:avLst/>
          </a:prstGeom>
        </p:spPr>
        <p:txBody>
          <a:bodyPr wrap="none">
            <a:spAutoFit/>
          </a:bodyPr>
          <a:lstStyle/>
          <a:p>
            <a:r>
              <a:rPr lang="en-US" altLang="zh-TW" sz="2400" i="1" dirty="0" smtClean="0">
                <a:solidFill>
                  <a:srgbClr val="FF0000"/>
                </a:solidFill>
              </a:rPr>
              <a:t>R=2</a:t>
            </a:r>
            <a:endParaRPr lang="zh-TW" altLang="en-US" sz="2400" i="1" dirty="0">
              <a:solidFill>
                <a:srgbClr val="FF0000"/>
              </a:solidFill>
            </a:endParaRPr>
          </a:p>
        </p:txBody>
      </p:sp>
      <p:sp>
        <p:nvSpPr>
          <p:cNvPr id="4" name="矩形 3"/>
          <p:cNvSpPr/>
          <p:nvPr/>
        </p:nvSpPr>
        <p:spPr>
          <a:xfrm>
            <a:off x="5580112" y="3140968"/>
            <a:ext cx="1003298" cy="646331"/>
          </a:xfrm>
          <a:prstGeom prst="rect">
            <a:avLst/>
          </a:prstGeom>
        </p:spPr>
        <p:txBody>
          <a:bodyPr wrap="square">
            <a:spAutoFit/>
          </a:bodyPr>
          <a:lstStyle/>
          <a:p>
            <a:r>
              <a:rPr lang="en-US" altLang="zh-TW" sz="3600" i="1" dirty="0" smtClean="0">
                <a:solidFill>
                  <a:srgbClr val="FF0000"/>
                </a:solidFill>
              </a:rPr>
              <a:t>a(i</a:t>
            </a:r>
            <a:r>
              <a:rPr lang="en-US" altLang="zh-TW" sz="1600" i="1" dirty="0" smtClean="0">
                <a:solidFill>
                  <a:srgbClr val="FF0000"/>
                </a:solidFill>
              </a:rPr>
              <a:t>1</a:t>
            </a:r>
            <a:r>
              <a:rPr lang="en-US" altLang="zh-TW" sz="3600" i="1" dirty="0" smtClean="0">
                <a:solidFill>
                  <a:srgbClr val="FF0000"/>
                </a:solidFill>
              </a:rPr>
              <a:t>)</a:t>
            </a:r>
            <a:endParaRPr lang="zh-TW" altLang="en-US" sz="3600" i="1" dirty="0">
              <a:solidFill>
                <a:srgbClr val="FF0000"/>
              </a:solidFill>
            </a:endParaRPr>
          </a:p>
        </p:txBody>
      </p:sp>
      <p:sp>
        <p:nvSpPr>
          <p:cNvPr id="8" name="矩形 7"/>
          <p:cNvSpPr/>
          <p:nvPr/>
        </p:nvSpPr>
        <p:spPr>
          <a:xfrm>
            <a:off x="7566672" y="3140968"/>
            <a:ext cx="1003298" cy="646331"/>
          </a:xfrm>
          <a:prstGeom prst="rect">
            <a:avLst/>
          </a:prstGeom>
        </p:spPr>
        <p:txBody>
          <a:bodyPr wrap="square">
            <a:spAutoFit/>
          </a:bodyPr>
          <a:lstStyle/>
          <a:p>
            <a:r>
              <a:rPr lang="en-US" altLang="zh-TW" sz="3600" i="1" dirty="0" smtClean="0">
                <a:solidFill>
                  <a:srgbClr val="FF0000"/>
                </a:solidFill>
              </a:rPr>
              <a:t>a(k</a:t>
            </a:r>
            <a:r>
              <a:rPr lang="en-US" altLang="zh-TW" sz="1600" i="1" dirty="0" smtClean="0">
                <a:solidFill>
                  <a:srgbClr val="FF0000"/>
                </a:solidFill>
              </a:rPr>
              <a:t>1</a:t>
            </a:r>
            <a:r>
              <a:rPr lang="en-US" altLang="zh-TW" sz="3600" i="1" dirty="0" smtClean="0">
                <a:solidFill>
                  <a:srgbClr val="FF0000"/>
                </a:solidFill>
              </a:rPr>
              <a:t>)</a:t>
            </a:r>
            <a:endParaRPr lang="zh-TW" altLang="en-US" sz="3600" i="1" dirty="0">
              <a:solidFill>
                <a:srgbClr val="FF0000"/>
              </a:solidFill>
            </a:endParaRPr>
          </a:p>
        </p:txBody>
      </p:sp>
      <p:sp>
        <p:nvSpPr>
          <p:cNvPr id="9" name="矩形 8"/>
          <p:cNvSpPr/>
          <p:nvPr/>
        </p:nvSpPr>
        <p:spPr>
          <a:xfrm>
            <a:off x="5580112" y="5302949"/>
            <a:ext cx="1003298" cy="646331"/>
          </a:xfrm>
          <a:prstGeom prst="rect">
            <a:avLst/>
          </a:prstGeom>
        </p:spPr>
        <p:txBody>
          <a:bodyPr wrap="square">
            <a:spAutoFit/>
          </a:bodyPr>
          <a:lstStyle/>
          <a:p>
            <a:r>
              <a:rPr lang="en-US" altLang="zh-TW" sz="3600" i="1" dirty="0" smtClean="0">
                <a:solidFill>
                  <a:srgbClr val="FF0000"/>
                </a:solidFill>
              </a:rPr>
              <a:t>a(i</a:t>
            </a:r>
            <a:r>
              <a:rPr lang="en-US" altLang="zh-TW" sz="1600" i="1" dirty="0" smtClean="0">
                <a:solidFill>
                  <a:srgbClr val="FF0000"/>
                </a:solidFill>
              </a:rPr>
              <a:t>2</a:t>
            </a:r>
            <a:r>
              <a:rPr lang="en-US" altLang="zh-TW" sz="3600" i="1" dirty="0" smtClean="0">
                <a:solidFill>
                  <a:srgbClr val="FF0000"/>
                </a:solidFill>
              </a:rPr>
              <a:t>)</a:t>
            </a:r>
            <a:endParaRPr lang="zh-TW" altLang="en-US" sz="3600" i="1" dirty="0">
              <a:solidFill>
                <a:srgbClr val="FF0000"/>
              </a:solidFill>
            </a:endParaRPr>
          </a:p>
        </p:txBody>
      </p:sp>
      <p:sp>
        <p:nvSpPr>
          <p:cNvPr id="10" name="矩形 9"/>
          <p:cNvSpPr/>
          <p:nvPr/>
        </p:nvSpPr>
        <p:spPr>
          <a:xfrm>
            <a:off x="7596336" y="5229200"/>
            <a:ext cx="1003298" cy="646331"/>
          </a:xfrm>
          <a:prstGeom prst="rect">
            <a:avLst/>
          </a:prstGeom>
        </p:spPr>
        <p:txBody>
          <a:bodyPr wrap="square">
            <a:spAutoFit/>
          </a:bodyPr>
          <a:lstStyle/>
          <a:p>
            <a:r>
              <a:rPr lang="en-US" altLang="zh-TW" sz="3600" i="1" dirty="0" smtClean="0">
                <a:solidFill>
                  <a:srgbClr val="FF0000"/>
                </a:solidFill>
              </a:rPr>
              <a:t>a(k</a:t>
            </a:r>
            <a:r>
              <a:rPr lang="en-US" altLang="zh-TW" sz="1600" i="1" dirty="0" smtClean="0">
                <a:solidFill>
                  <a:srgbClr val="FF0000"/>
                </a:solidFill>
              </a:rPr>
              <a:t>2</a:t>
            </a:r>
            <a:r>
              <a:rPr lang="en-US" altLang="zh-TW" sz="3600" i="1" dirty="0" smtClean="0">
                <a:solidFill>
                  <a:srgbClr val="FF0000"/>
                </a:solidFill>
              </a:rPr>
              <a:t>)</a:t>
            </a:r>
            <a:endParaRPr lang="zh-TW" altLang="en-US" sz="3600" i="1" dirty="0">
              <a:solidFill>
                <a:srgbClr val="FF0000"/>
              </a:solidFill>
            </a:endParaRPr>
          </a:p>
        </p:txBody>
      </p:sp>
      <p:cxnSp>
        <p:nvCxnSpPr>
          <p:cNvPr id="6" name="直線接點 5"/>
          <p:cNvCxnSpPr/>
          <p:nvPr/>
        </p:nvCxnSpPr>
        <p:spPr>
          <a:xfrm flipH="1">
            <a:off x="6340130" y="3368171"/>
            <a:ext cx="392110" cy="959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flipH="1">
            <a:off x="6387355" y="5456403"/>
            <a:ext cx="392110" cy="959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flipH="1" flipV="1">
            <a:off x="7370617" y="3368172"/>
            <a:ext cx="225719" cy="959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flipH="1" flipV="1">
            <a:off x="7287421" y="5480431"/>
            <a:ext cx="392110" cy="7193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2159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Outline</a:t>
            </a:r>
            <a:endParaRPr lang="zh-TW" altLang="en-US" dirty="0"/>
          </a:p>
        </p:txBody>
      </p:sp>
      <p:sp>
        <p:nvSpPr>
          <p:cNvPr id="3" name="內容版面配置區 2"/>
          <p:cNvSpPr>
            <a:spLocks noGrp="1"/>
          </p:cNvSpPr>
          <p:nvPr>
            <p:ph sz="quarter" idx="1"/>
          </p:nvPr>
        </p:nvSpPr>
        <p:spPr/>
        <p:txBody>
          <a:bodyPr>
            <a:normAutofit/>
          </a:bodyPr>
          <a:lstStyle/>
          <a:p>
            <a:r>
              <a:rPr lang="en-US" altLang="zh-TW" sz="3200" dirty="0" smtClean="0"/>
              <a:t>Introduction</a:t>
            </a:r>
          </a:p>
          <a:p>
            <a:r>
              <a:rPr lang="en-US" altLang="zh-TW" sz="3200" dirty="0" smtClean="0"/>
              <a:t>Dynamic programming for sequence comparison</a:t>
            </a:r>
          </a:p>
          <a:p>
            <a:r>
              <a:rPr lang="en-US" altLang="zh-TW" sz="3200" dirty="0" smtClean="0"/>
              <a:t>Multiple alignment</a:t>
            </a:r>
            <a:r>
              <a:rPr lang="zh-TW" altLang="en-US" sz="3200" dirty="0" smtClean="0"/>
              <a:t> </a:t>
            </a:r>
            <a:r>
              <a:rPr lang="en-US" altLang="zh-TW" sz="3200" dirty="0" smtClean="0"/>
              <a:t>and phylogeny</a:t>
            </a:r>
          </a:p>
          <a:p>
            <a:r>
              <a:rPr lang="en-US" altLang="zh-TW" sz="3200" dirty="0" smtClean="0"/>
              <a:t>Secondary structure</a:t>
            </a:r>
          </a:p>
        </p:txBody>
      </p:sp>
    </p:spTree>
    <p:extLst>
      <p:ext uri="{BB962C8B-B14F-4D97-AF65-F5344CB8AC3E}">
        <p14:creationId xmlns:p14="http://schemas.microsoft.com/office/powerpoint/2010/main" val="3498868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Secondary  structure</a:t>
            </a:r>
          </a:p>
        </p:txBody>
      </p:sp>
      <p:sp>
        <p:nvSpPr>
          <p:cNvPr id="3" name="內容版面配置區 2"/>
          <p:cNvSpPr>
            <a:spLocks noGrp="1"/>
          </p:cNvSpPr>
          <p:nvPr>
            <p:ph sz="quarter" idx="1"/>
          </p:nvPr>
        </p:nvSpPr>
        <p:spPr/>
        <p:txBody>
          <a:bodyPr>
            <a:normAutofit fontScale="92500" lnSpcReduction="10000"/>
          </a:bodyPr>
          <a:lstStyle/>
          <a:p>
            <a:r>
              <a:rPr lang="en-US" altLang="zh-TW" sz="3200" i="1" dirty="0" smtClean="0"/>
              <a:t>R</a:t>
            </a:r>
            <a:r>
              <a:rPr lang="en-US" altLang="zh-TW" sz="3200" dirty="0" smtClean="0"/>
              <a:t>-loops</a:t>
            </a:r>
          </a:p>
          <a:p>
            <a:pPr marL="0" indent="0">
              <a:buNone/>
            </a:pPr>
            <a:r>
              <a:rPr lang="en-US" altLang="zh-TW" sz="3200" dirty="0"/>
              <a:t>Given </a:t>
            </a:r>
            <a:r>
              <a:rPr lang="en-US" altLang="zh-TW" sz="3200" i="1" dirty="0"/>
              <a:t>a(</a:t>
            </a:r>
            <a:r>
              <a:rPr lang="en-US" altLang="zh-TW" sz="3200" i="1" dirty="0" err="1"/>
              <a:t>i</a:t>
            </a:r>
            <a:r>
              <a:rPr lang="en-US" altLang="zh-TW" sz="1800" i="1" dirty="0" err="1"/>
              <a:t>r</a:t>
            </a:r>
            <a:r>
              <a:rPr lang="en-US" altLang="zh-TW" sz="3200" i="1" dirty="0"/>
              <a:t>),….., a(</a:t>
            </a:r>
            <a:r>
              <a:rPr lang="en-US" altLang="zh-TW" sz="3200" i="1" dirty="0" err="1"/>
              <a:t>k</a:t>
            </a:r>
            <a:r>
              <a:rPr lang="en-US" altLang="zh-TW" sz="1800" i="1" dirty="0" err="1"/>
              <a:t>r</a:t>
            </a:r>
            <a:r>
              <a:rPr lang="en-US" altLang="zh-TW" sz="3200" i="1" dirty="0"/>
              <a:t>) </a:t>
            </a:r>
            <a:r>
              <a:rPr lang="en-US" altLang="zh-TW" sz="3200" dirty="0"/>
              <a:t>are all unpaired</a:t>
            </a:r>
          </a:p>
          <a:p>
            <a:pPr marL="0" indent="0">
              <a:buNone/>
            </a:pPr>
            <a:r>
              <a:rPr lang="en-US" altLang="zh-TW" sz="3200" dirty="0"/>
              <a:t>For </a:t>
            </a:r>
            <a:r>
              <a:rPr lang="en-US" altLang="zh-TW" sz="3200" i="1" dirty="0"/>
              <a:t>r</a:t>
            </a:r>
            <a:r>
              <a:rPr lang="en-US" altLang="zh-TW" sz="3200" dirty="0"/>
              <a:t>=1,…..,</a:t>
            </a:r>
            <a:r>
              <a:rPr lang="en-US" altLang="zh-TW" sz="3200" i="1" dirty="0"/>
              <a:t>R</a:t>
            </a:r>
            <a:r>
              <a:rPr lang="en-US" altLang="zh-TW" sz="3200" dirty="0"/>
              <a:t> </a:t>
            </a:r>
            <a:endParaRPr lang="en-US" altLang="zh-TW" sz="3200" dirty="0" smtClean="0"/>
          </a:p>
          <a:p>
            <a:endParaRPr lang="en-US" altLang="zh-TW" sz="3200" dirty="0" smtClean="0"/>
          </a:p>
          <a:p>
            <a:r>
              <a:rPr lang="en-US" altLang="zh-TW" sz="3200" i="1" dirty="0" smtClean="0"/>
              <a:t>R</a:t>
            </a:r>
            <a:r>
              <a:rPr lang="en-US" altLang="zh-TW" sz="3200" dirty="0" smtClean="0"/>
              <a:t>= 1 = Hairpin</a:t>
            </a:r>
          </a:p>
          <a:p>
            <a:r>
              <a:rPr lang="en-US" altLang="zh-TW" sz="3200" i="1" dirty="0" smtClean="0"/>
              <a:t>R</a:t>
            </a:r>
            <a:r>
              <a:rPr lang="en-US" altLang="zh-TW" sz="3200" dirty="0" smtClean="0"/>
              <a:t>= 2 = Interior loop</a:t>
            </a:r>
          </a:p>
          <a:p>
            <a:r>
              <a:rPr lang="en-US" altLang="zh-TW" sz="3200" i="1" dirty="0" smtClean="0"/>
              <a:t>R</a:t>
            </a:r>
            <a:r>
              <a:rPr lang="en-US" altLang="zh-TW" sz="3200" dirty="0" smtClean="0"/>
              <a:t> ≥ 3 = Multiple loop</a:t>
            </a:r>
          </a:p>
          <a:p>
            <a:r>
              <a:rPr lang="en-US" altLang="zh-TW" sz="3200" dirty="0" smtClean="0"/>
              <a:t>Special case</a:t>
            </a:r>
          </a:p>
          <a:p>
            <a:pPr marL="0" indent="0">
              <a:buNone/>
            </a:pPr>
            <a:r>
              <a:rPr lang="en-US" altLang="zh-TW" sz="3200" dirty="0" smtClean="0"/>
              <a:t>   </a:t>
            </a:r>
            <a:r>
              <a:rPr lang="en-US" altLang="zh-TW" sz="3200" dirty="0" err="1" smtClean="0"/>
              <a:t>ex:bugle</a:t>
            </a:r>
            <a:r>
              <a:rPr lang="en-US" altLang="zh-TW" sz="3200" dirty="0" smtClean="0"/>
              <a:t> (R=2)</a:t>
            </a:r>
            <a:endParaRPr lang="en-US" altLang="zh-TW" sz="3200" dirty="0"/>
          </a:p>
          <a:p>
            <a:endParaRPr lang="en-US" altLang="zh-TW" sz="3200" dirty="0" smtClean="0"/>
          </a:p>
        </p:txBody>
      </p:sp>
      <p:pic>
        <p:nvPicPr>
          <p:cNvPr id="5" name="圖片 4" descr="C:\Users\acer\Desktop\2.gif"/>
          <p:cNvPicPr/>
          <p:nvPr/>
        </p:nvPicPr>
        <p:blipFill rotWithShape="1">
          <a:blip r:embed="rId2" cstate="print">
            <a:extLst>
              <a:ext uri="{28A0092B-C50C-407E-A947-70E740481C1C}">
                <a14:useLocalDpi xmlns:a14="http://schemas.microsoft.com/office/drawing/2010/main" val="0"/>
              </a:ext>
            </a:extLst>
          </a:blip>
          <a:srcRect l="15749" t="5499" r="43985" b="7084"/>
          <a:stretch/>
        </p:blipFill>
        <p:spPr bwMode="auto">
          <a:xfrm>
            <a:off x="5364088" y="2492896"/>
            <a:ext cx="3008882" cy="3933056"/>
          </a:xfrm>
          <a:prstGeom prst="rect">
            <a:avLst/>
          </a:prstGeom>
          <a:noFill/>
          <a:ln>
            <a:noFill/>
          </a:ln>
        </p:spPr>
      </p:pic>
    </p:spTree>
    <p:extLst>
      <p:ext uri="{BB962C8B-B14F-4D97-AF65-F5344CB8AC3E}">
        <p14:creationId xmlns:p14="http://schemas.microsoft.com/office/powerpoint/2010/main" val="41729259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Secondary  structure</a:t>
            </a:r>
          </a:p>
        </p:txBody>
      </p:sp>
      <p:sp>
        <p:nvSpPr>
          <p:cNvPr id="3" name="內容版面配置區 2"/>
          <p:cNvSpPr>
            <a:spLocks noGrp="1"/>
          </p:cNvSpPr>
          <p:nvPr>
            <p:ph sz="quarter" idx="1"/>
          </p:nvPr>
        </p:nvSpPr>
        <p:spPr/>
        <p:txBody>
          <a:bodyPr>
            <a:normAutofit/>
          </a:bodyPr>
          <a:lstStyle/>
          <a:p>
            <a:r>
              <a:rPr lang="en-US" altLang="zh-TW" sz="3200" dirty="0" smtClean="0"/>
              <a:t>Secondary </a:t>
            </a:r>
            <a:r>
              <a:rPr lang="en-US" altLang="zh-TW" sz="3200" dirty="0" err="1" smtClean="0"/>
              <a:t>struture</a:t>
            </a:r>
            <a:r>
              <a:rPr lang="en-US" altLang="zh-TW" sz="3200" dirty="0" smtClean="0"/>
              <a:t> stems disrupted only by </a:t>
            </a:r>
            <a:r>
              <a:rPr lang="en-US" altLang="zh-TW" sz="3200" dirty="0" smtClean="0">
                <a:solidFill>
                  <a:srgbClr val="FF0000"/>
                </a:solidFill>
              </a:rPr>
              <a:t>bugles</a:t>
            </a:r>
            <a:r>
              <a:rPr lang="en-US" altLang="zh-TW" sz="3200" dirty="0" smtClean="0"/>
              <a:t> and other </a:t>
            </a:r>
            <a:r>
              <a:rPr lang="en-US" altLang="zh-TW" sz="3200" dirty="0" smtClean="0">
                <a:solidFill>
                  <a:srgbClr val="FF0000"/>
                </a:solidFill>
              </a:rPr>
              <a:t>interior loops </a:t>
            </a:r>
            <a:r>
              <a:rPr lang="en-US" altLang="zh-TW" sz="3200" dirty="0" smtClean="0"/>
              <a:t>could be detected by dynamic programming comparison.</a:t>
            </a:r>
            <a:endParaRPr lang="en-US" altLang="zh-TW" sz="3200" dirty="0"/>
          </a:p>
          <a:p>
            <a:endParaRPr lang="en-US" altLang="zh-TW" sz="3200" dirty="0"/>
          </a:p>
          <a:p>
            <a:r>
              <a:rPr lang="en-US" altLang="zh-TW" sz="3200" dirty="0" err="1" smtClean="0"/>
              <a:t>Sankoff</a:t>
            </a:r>
            <a:r>
              <a:rPr lang="zh-TW" altLang="en-US" sz="3200" dirty="0" smtClean="0"/>
              <a:t> </a:t>
            </a:r>
            <a:r>
              <a:rPr lang="en-US" altLang="zh-TW" sz="3200" dirty="0" smtClean="0"/>
              <a:t>devised an iterative </a:t>
            </a:r>
            <a:r>
              <a:rPr lang="en-US" altLang="zh-TW" sz="3200" dirty="0" err="1" smtClean="0"/>
              <a:t>algorithem.But</a:t>
            </a:r>
            <a:r>
              <a:rPr lang="en-US" altLang="zh-TW" sz="3200" dirty="0" smtClean="0"/>
              <a:t> the method turn out to be very dependent on the crude energy estimates at the time.(1976)</a:t>
            </a:r>
          </a:p>
          <a:p>
            <a:endParaRPr lang="en-US" altLang="zh-TW" sz="3200" dirty="0" smtClean="0"/>
          </a:p>
        </p:txBody>
      </p:sp>
    </p:spTree>
    <p:extLst>
      <p:ext uri="{BB962C8B-B14F-4D97-AF65-F5344CB8AC3E}">
        <p14:creationId xmlns:p14="http://schemas.microsoft.com/office/powerpoint/2010/main" val="41361932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Secondary  structure</a:t>
            </a:r>
          </a:p>
        </p:txBody>
      </p:sp>
      <p:sp>
        <p:nvSpPr>
          <p:cNvPr id="3" name="內容版面配置區 2"/>
          <p:cNvSpPr>
            <a:spLocks noGrp="1"/>
          </p:cNvSpPr>
          <p:nvPr>
            <p:ph sz="quarter" idx="1"/>
          </p:nvPr>
        </p:nvSpPr>
        <p:spPr/>
        <p:txBody>
          <a:bodyPr>
            <a:normAutofit fontScale="92500" lnSpcReduction="10000"/>
          </a:bodyPr>
          <a:lstStyle/>
          <a:p>
            <a:r>
              <a:rPr lang="en-US" altLang="zh-TW" sz="3200" dirty="0" smtClean="0"/>
              <a:t>A single-pass dynamic programming algorithm was published by Ruth </a:t>
            </a:r>
            <a:r>
              <a:rPr lang="en-US" altLang="zh-TW" sz="3200" dirty="0" err="1" smtClean="0"/>
              <a:t>Nussinov</a:t>
            </a:r>
            <a:r>
              <a:rPr lang="en-US" altLang="zh-TW" sz="3200" dirty="0" smtClean="0"/>
              <a:t>. (1978)</a:t>
            </a:r>
          </a:p>
          <a:p>
            <a:endParaRPr lang="en-US" altLang="zh-TW" sz="3200" dirty="0"/>
          </a:p>
          <a:p>
            <a:r>
              <a:rPr lang="en-US" altLang="zh-TW" sz="3200" dirty="0" smtClean="0"/>
              <a:t>Michael </a:t>
            </a:r>
            <a:r>
              <a:rPr lang="en-US" altLang="zh-TW" sz="3200" dirty="0" err="1" smtClean="0"/>
              <a:t>Zuker</a:t>
            </a:r>
            <a:r>
              <a:rPr lang="en-US" altLang="zh-TW" sz="3200" dirty="0" smtClean="0"/>
              <a:t> wrote a very effective </a:t>
            </a:r>
            <a:r>
              <a:rPr lang="en-US" altLang="zh-TW" sz="3200" smtClean="0"/>
              <a:t>and </a:t>
            </a:r>
            <a:r>
              <a:rPr lang="en-US" altLang="zh-TW" sz="3200" smtClean="0"/>
              <a:t>wide </a:t>
            </a:r>
            <a:r>
              <a:rPr lang="en-US" altLang="zh-TW" sz="3200" dirty="0" smtClean="0"/>
              <a:t>disseminated program based on the </a:t>
            </a:r>
            <a:r>
              <a:rPr lang="en-US" altLang="zh-TW" sz="3200" dirty="0" err="1" smtClean="0"/>
              <a:t>Nussinov’s</a:t>
            </a:r>
            <a:r>
              <a:rPr lang="en-US" altLang="zh-TW" sz="3200" dirty="0" smtClean="0"/>
              <a:t> principle. (1981)</a:t>
            </a:r>
          </a:p>
          <a:p>
            <a:endParaRPr lang="en-US" altLang="zh-TW" sz="3200" dirty="0" smtClean="0"/>
          </a:p>
          <a:p>
            <a:r>
              <a:rPr lang="en-US" altLang="zh-TW" sz="3200" dirty="0" smtClean="0"/>
              <a:t>Mark </a:t>
            </a:r>
            <a:r>
              <a:rPr lang="en-US" altLang="zh-TW" sz="3200" dirty="0" err="1"/>
              <a:t>Kac</a:t>
            </a:r>
            <a:r>
              <a:rPr lang="en-US" altLang="zh-TW" sz="3200" dirty="0"/>
              <a:t> invited him to </a:t>
            </a:r>
            <a:r>
              <a:rPr lang="en-US" altLang="zh-TW" sz="3200" dirty="0" err="1"/>
              <a:t>gaive</a:t>
            </a:r>
            <a:r>
              <a:rPr lang="en-US" altLang="zh-TW" sz="3200" dirty="0"/>
              <a:t> a talk at Rockefeller University and re-stimulated his interest in secondary structure</a:t>
            </a:r>
            <a:r>
              <a:rPr lang="en-US" altLang="zh-TW" sz="3200" dirty="0" smtClean="0"/>
              <a:t>. </a:t>
            </a:r>
          </a:p>
        </p:txBody>
      </p:sp>
    </p:spTree>
    <p:extLst>
      <p:ext uri="{BB962C8B-B14F-4D97-AF65-F5344CB8AC3E}">
        <p14:creationId xmlns:p14="http://schemas.microsoft.com/office/powerpoint/2010/main" val="38014091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Secondary  structure</a:t>
            </a:r>
          </a:p>
        </p:txBody>
      </p:sp>
      <p:sp>
        <p:nvSpPr>
          <p:cNvPr id="3" name="內容版面配置區 2"/>
          <p:cNvSpPr>
            <a:spLocks noGrp="1"/>
          </p:cNvSpPr>
          <p:nvPr>
            <p:ph sz="quarter" idx="1"/>
          </p:nvPr>
        </p:nvSpPr>
        <p:spPr/>
        <p:txBody>
          <a:bodyPr>
            <a:normAutofit/>
          </a:bodyPr>
          <a:lstStyle/>
          <a:p>
            <a:r>
              <a:rPr lang="en-US" altLang="zh-TW" sz="3200" dirty="0" smtClean="0"/>
              <a:t>The dynamic programming recurrence fundamental to folding may be represented as:</a:t>
            </a:r>
          </a:p>
          <a:p>
            <a:endParaRPr lang="en-US" altLang="zh-TW" sz="3200" dirty="0"/>
          </a:p>
          <a:p>
            <a:endParaRPr lang="en-US" altLang="zh-TW" sz="3200" dirty="0" smtClean="0"/>
          </a:p>
          <a:p>
            <a:endParaRPr lang="en-US" altLang="zh-TW" sz="3200" dirty="0"/>
          </a:p>
          <a:p>
            <a:endParaRPr lang="en-US" altLang="zh-TW" sz="3200" dirty="0" smtClean="0"/>
          </a:p>
          <a:p>
            <a:r>
              <a:rPr lang="en-US" altLang="zh-TW" sz="3200" dirty="0" err="1" smtClean="0"/>
              <a:t>simutaneously</a:t>
            </a:r>
            <a:r>
              <a:rPr lang="en-US" altLang="zh-TW" sz="3200" dirty="0" smtClean="0"/>
              <a:t> solving the folding and </a:t>
            </a:r>
            <a:r>
              <a:rPr lang="en-US" altLang="zh-TW" sz="3200" dirty="0" err="1" smtClean="0"/>
              <a:t>mutiple</a:t>
            </a:r>
            <a:r>
              <a:rPr lang="en-US" altLang="zh-TW" sz="3200" dirty="0" smtClean="0"/>
              <a:t> alignment problems.  (1985)                          </a:t>
            </a:r>
            <a:endParaRPr lang="en-US" altLang="zh-TW" sz="3200" dirty="0"/>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683567" y="2935388"/>
            <a:ext cx="8064897" cy="1311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59796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2008" y="1922909"/>
            <a:ext cx="8604448" cy="1362075"/>
          </a:xfrm>
        </p:spPr>
        <p:txBody>
          <a:bodyPr/>
          <a:lstStyle/>
          <a:p>
            <a:pPr algn="ctr"/>
            <a:r>
              <a:rPr lang="en-US" altLang="zh-TW" dirty="0" smtClean="0"/>
              <a:t>Thanks for your listening</a:t>
            </a:r>
            <a:endParaRPr lang="zh-TW" altLang="en-US" dirty="0"/>
          </a:p>
        </p:txBody>
      </p:sp>
    </p:spTree>
    <p:extLst>
      <p:ext uri="{BB962C8B-B14F-4D97-AF65-F5344CB8AC3E}">
        <p14:creationId xmlns:p14="http://schemas.microsoft.com/office/powerpoint/2010/main" val="2971757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1988840"/>
            <a:ext cx="8604448" cy="1362075"/>
          </a:xfrm>
        </p:spPr>
        <p:txBody>
          <a:bodyPr/>
          <a:lstStyle/>
          <a:p>
            <a:r>
              <a:rPr lang="en-US" altLang="zh-TW" dirty="0"/>
              <a:t>Introduction</a:t>
            </a:r>
            <a:endParaRPr lang="zh-TW" altLang="en-US" dirty="0"/>
          </a:p>
        </p:txBody>
      </p:sp>
    </p:spTree>
    <p:extLst>
      <p:ext uri="{BB962C8B-B14F-4D97-AF65-F5344CB8AC3E}">
        <p14:creationId xmlns:p14="http://schemas.microsoft.com/office/powerpoint/2010/main" val="3242020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 of writer</a:t>
            </a:r>
            <a:endParaRPr lang="zh-TW" altLang="en-US" dirty="0"/>
          </a:p>
        </p:txBody>
      </p:sp>
      <p:pic>
        <p:nvPicPr>
          <p:cNvPr id="4" name="內容版面配置區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940152" y="1772816"/>
            <a:ext cx="2201754" cy="3048000"/>
          </a:xfrm>
        </p:spPr>
      </p:pic>
      <p:sp>
        <p:nvSpPr>
          <p:cNvPr id="5" name="內容版面配置區 4"/>
          <p:cNvSpPr>
            <a:spLocks noGrp="1"/>
          </p:cNvSpPr>
          <p:nvPr>
            <p:ph sz="half" idx="2"/>
          </p:nvPr>
        </p:nvSpPr>
        <p:spPr>
          <a:xfrm>
            <a:off x="628650" y="1690688"/>
            <a:ext cx="5239494" cy="4351338"/>
          </a:xfrm>
        </p:spPr>
        <p:txBody>
          <a:bodyPr>
            <a:normAutofit fontScale="85000" lnSpcReduction="20000"/>
          </a:bodyPr>
          <a:lstStyle/>
          <a:p>
            <a:r>
              <a:rPr lang="en-US" altLang="zh-TW" dirty="0" smtClean="0"/>
              <a:t>David </a:t>
            </a:r>
            <a:r>
              <a:rPr lang="en-US" altLang="zh-TW" dirty="0" err="1" smtClean="0"/>
              <a:t>Sankoff</a:t>
            </a:r>
            <a:endParaRPr lang="en-US" altLang="zh-TW" dirty="0" smtClean="0"/>
          </a:p>
          <a:p>
            <a:pPr marL="0" indent="0">
              <a:buNone/>
            </a:pPr>
            <a:r>
              <a:rPr lang="en-US" altLang="zh-TW" dirty="0"/>
              <a:t>David </a:t>
            </a:r>
            <a:r>
              <a:rPr lang="en-US" altLang="zh-TW" dirty="0" err="1"/>
              <a:t>Sankoff</a:t>
            </a:r>
            <a:r>
              <a:rPr lang="en-US" altLang="zh-TW" dirty="0"/>
              <a:t> currently holds the Canada Research Chair in Mathematical Genomics at the University of Ottawa. </a:t>
            </a:r>
            <a:endParaRPr lang="en-US" altLang="zh-TW" dirty="0" smtClean="0"/>
          </a:p>
          <a:p>
            <a:pPr marL="0" indent="0">
              <a:buNone/>
            </a:pPr>
            <a:r>
              <a:rPr lang="en-US" altLang="zh-TW" dirty="0" smtClean="0"/>
              <a:t>He </a:t>
            </a:r>
            <a:r>
              <a:rPr lang="en-US" altLang="zh-TW" dirty="0"/>
              <a:t>studied at McGill University, doing a PhD in Probability Theory with Donald </a:t>
            </a:r>
            <a:r>
              <a:rPr lang="en-US" altLang="zh-TW" dirty="0" smtClean="0"/>
              <a:t>Dawson. </a:t>
            </a:r>
            <a:r>
              <a:rPr lang="en-US" altLang="zh-TW" dirty="0"/>
              <a:t>He joined the new Centre de </a:t>
            </a:r>
            <a:r>
              <a:rPr lang="en-US" altLang="zh-TW" dirty="0" err="1"/>
              <a:t>recherches</a:t>
            </a:r>
            <a:r>
              <a:rPr lang="en-US" altLang="zh-TW" dirty="0"/>
              <a:t> </a:t>
            </a:r>
            <a:r>
              <a:rPr lang="en-US" altLang="zh-TW" dirty="0" err="1"/>
              <a:t>mathématiques</a:t>
            </a:r>
            <a:r>
              <a:rPr lang="en-US" altLang="zh-TW" dirty="0"/>
              <a:t> (CRM) of the University of Montreal in 1969 and was also a professor in the Mathematics and Statistics Department from 1984–2002. </a:t>
            </a:r>
            <a:endParaRPr lang="en-US" altLang="zh-TW" dirty="0" smtClean="0"/>
          </a:p>
          <a:p>
            <a:pPr marL="0" indent="0">
              <a:buNone/>
            </a:pPr>
            <a:r>
              <a:rPr lang="en-US" altLang="zh-TW" dirty="0" smtClean="0"/>
              <a:t>He </a:t>
            </a:r>
            <a:r>
              <a:rPr lang="en-US" altLang="zh-TW" dirty="0"/>
              <a:t>is one of the founding fathers of bioinformatics whose fundamental contributions to the area go back to the early 1970s.</a:t>
            </a:r>
            <a:endParaRPr lang="zh-TW" altLang="en-US" dirty="0"/>
          </a:p>
        </p:txBody>
      </p:sp>
    </p:spTree>
    <p:extLst>
      <p:ext uri="{BB962C8B-B14F-4D97-AF65-F5344CB8AC3E}">
        <p14:creationId xmlns:p14="http://schemas.microsoft.com/office/powerpoint/2010/main" val="2430121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p:txBody>
          <a:bodyPr/>
          <a:lstStyle/>
          <a:p>
            <a:r>
              <a:rPr lang="en-US" altLang="zh-TW" dirty="0" smtClean="0"/>
              <a:t>Introduction of writer</a:t>
            </a:r>
            <a:endParaRPr lang="zh-TW" altLang="en-US" dirty="0"/>
          </a:p>
        </p:txBody>
      </p:sp>
      <p:sp>
        <p:nvSpPr>
          <p:cNvPr id="6" name="內容版面配置區 5"/>
          <p:cNvSpPr>
            <a:spLocks noGrp="1"/>
          </p:cNvSpPr>
          <p:nvPr>
            <p:ph idx="1"/>
          </p:nvPr>
        </p:nvSpPr>
        <p:spPr>
          <a:xfrm>
            <a:off x="628650" y="1825625"/>
            <a:ext cx="5167486" cy="4351338"/>
          </a:xfrm>
        </p:spPr>
        <p:txBody>
          <a:bodyPr/>
          <a:lstStyle/>
          <a:p>
            <a:pPr marL="0" indent="0">
              <a:buNone/>
            </a:pPr>
            <a:r>
              <a:rPr lang="en-US" altLang="zh-TW" dirty="0"/>
              <a:t> In 1971, </a:t>
            </a:r>
            <a:r>
              <a:rPr lang="en-US" altLang="zh-TW" dirty="0" err="1"/>
              <a:t>Cedergren</a:t>
            </a:r>
            <a:r>
              <a:rPr lang="en-US" altLang="zh-TW" dirty="0"/>
              <a:t> asked </a:t>
            </a:r>
            <a:r>
              <a:rPr lang="en-US" altLang="zh-TW" dirty="0" err="1"/>
              <a:t>Sankoff</a:t>
            </a:r>
            <a:r>
              <a:rPr lang="en-US" altLang="zh-TW" dirty="0"/>
              <a:t> to find a way to align RNA sequences. </a:t>
            </a:r>
            <a:r>
              <a:rPr lang="en-US" altLang="zh-TW" dirty="0" err="1"/>
              <a:t>Sankoff</a:t>
            </a:r>
            <a:r>
              <a:rPr lang="en-US" altLang="zh-TW" dirty="0"/>
              <a:t> knew little of algorithm design and nothing of discrete dynamic programming, but as an undergraduate he had effectively used the latter in working out an economics problem matching buyers and sellers. The same approach worked with </a:t>
            </a:r>
            <a:r>
              <a:rPr lang="en-US" altLang="zh-TW" dirty="0" smtClean="0"/>
              <a:t>alignment.</a:t>
            </a:r>
            <a:endParaRPr lang="zh-TW" altLang="en-US" dirty="0"/>
          </a:p>
        </p:txBody>
      </p:sp>
      <p:pic>
        <p:nvPicPr>
          <p:cNvPr id="7" name="圖片 6" descr="http://www.centrerc.umontreal.ca/images/Bob&amp;David2.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156176" y="1988840"/>
            <a:ext cx="2561035" cy="2868295"/>
          </a:xfrm>
          <a:prstGeom prst="rect">
            <a:avLst/>
          </a:prstGeom>
          <a:noFill/>
          <a:ln>
            <a:noFill/>
          </a:ln>
        </p:spPr>
      </p:pic>
    </p:spTree>
    <p:extLst>
      <p:ext uri="{BB962C8B-B14F-4D97-AF65-F5344CB8AC3E}">
        <p14:creationId xmlns:p14="http://schemas.microsoft.com/office/powerpoint/2010/main" val="3968048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5" name="內容版面配置區 4"/>
          <p:cNvSpPr>
            <a:spLocks noGrp="1"/>
          </p:cNvSpPr>
          <p:nvPr>
            <p:ph sz="half" idx="1"/>
          </p:nvPr>
        </p:nvSpPr>
        <p:spPr>
          <a:xfrm>
            <a:off x="628650" y="1825625"/>
            <a:ext cx="7039694" cy="4351338"/>
          </a:xfrm>
        </p:spPr>
        <p:txBody>
          <a:bodyPr>
            <a:normAutofit/>
          </a:bodyPr>
          <a:lstStyle/>
          <a:p>
            <a:pPr marL="0" indent="0">
              <a:buNone/>
            </a:pPr>
            <a:r>
              <a:rPr lang="en-US" altLang="zh-TW" dirty="0" smtClean="0"/>
              <a:t>In 1994-1995, DIMACs sponsored a theme year on computational biology.</a:t>
            </a:r>
          </a:p>
          <a:p>
            <a:pPr marL="0" indent="0">
              <a:buNone/>
            </a:pPr>
            <a:r>
              <a:rPr lang="en-US" altLang="zh-TW" dirty="0" smtClean="0"/>
              <a:t>As a participation in a workshop which organized by Alberto </a:t>
            </a:r>
            <a:r>
              <a:rPr lang="en-US" altLang="zh-TW" dirty="0" err="1" smtClean="0"/>
              <a:t>Apostolico</a:t>
            </a:r>
            <a:r>
              <a:rPr lang="en-US" altLang="zh-TW" dirty="0" smtClean="0"/>
              <a:t> and </a:t>
            </a:r>
            <a:r>
              <a:rPr lang="en-US" altLang="zh-TW" dirty="0" err="1" smtClean="0"/>
              <a:t>Raffaele</a:t>
            </a:r>
            <a:r>
              <a:rPr lang="en-US" altLang="zh-TW" dirty="0" smtClean="0"/>
              <a:t> Giancarlo, </a:t>
            </a:r>
            <a:r>
              <a:rPr lang="en-US" altLang="zh-TW" dirty="0" err="1" smtClean="0"/>
              <a:t>Sankoff</a:t>
            </a:r>
            <a:r>
              <a:rPr lang="en-US" altLang="zh-TW" dirty="0" smtClean="0"/>
              <a:t> led to consider some of the early interactions in the field now known as computational biology.</a:t>
            </a:r>
          </a:p>
          <a:p>
            <a:pPr marL="0" indent="0">
              <a:buNone/>
            </a:pPr>
            <a:r>
              <a:rPr lang="en-US" altLang="zh-TW" dirty="0" smtClean="0"/>
              <a:t>After reading a paper by Walter Goad on the impact of Stanislaw </a:t>
            </a:r>
            <a:r>
              <a:rPr lang="en-US" altLang="zh-TW" dirty="0" err="1" smtClean="0"/>
              <a:t>Ulam</a:t>
            </a:r>
            <a:r>
              <a:rPr lang="en-US" altLang="zh-TW" dirty="0" smtClean="0"/>
              <a:t> in this field, puzzled </a:t>
            </a:r>
            <a:r>
              <a:rPr lang="en-US" altLang="zh-TW" dirty="0" err="1" smtClean="0"/>
              <a:t>Sankoff</a:t>
            </a:r>
            <a:r>
              <a:rPr lang="en-US" altLang="zh-TW" dirty="0" smtClean="0"/>
              <a:t>  greatly.</a:t>
            </a:r>
          </a:p>
        </p:txBody>
      </p:sp>
    </p:spTree>
    <p:extLst>
      <p:ext uri="{BB962C8B-B14F-4D97-AF65-F5344CB8AC3E}">
        <p14:creationId xmlns:p14="http://schemas.microsoft.com/office/powerpoint/2010/main" val="37879852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sp>
        <p:nvSpPr>
          <p:cNvPr id="5" name="內容版面配置區 4"/>
          <p:cNvSpPr>
            <a:spLocks noGrp="1"/>
          </p:cNvSpPr>
          <p:nvPr>
            <p:ph idx="1"/>
          </p:nvPr>
        </p:nvSpPr>
        <p:spPr/>
        <p:txBody>
          <a:bodyPr/>
          <a:lstStyle/>
          <a:p>
            <a:endParaRPr lang="zh-TW" altLang="en-US" dirty="0"/>
          </a:p>
        </p:txBody>
      </p:sp>
      <p:sp>
        <p:nvSpPr>
          <p:cNvPr id="6" name="內容版面配置區 5"/>
          <p:cNvSpPr txBox="1">
            <a:spLocks/>
          </p:cNvSpPr>
          <p:nvPr/>
        </p:nvSpPr>
        <p:spPr>
          <a:xfrm>
            <a:off x="1325880" y="2891393"/>
            <a:ext cx="6846570" cy="221980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TW" sz="6000" dirty="0" err="1" smtClean="0">
                <a:solidFill>
                  <a:srgbClr val="FF0000"/>
                </a:solidFill>
              </a:rPr>
              <a:t>Ulam</a:t>
            </a:r>
            <a:r>
              <a:rPr lang="en-US" altLang="zh-TW" sz="6000" dirty="0" smtClean="0">
                <a:solidFill>
                  <a:srgbClr val="FF0000"/>
                </a:solidFill>
              </a:rPr>
              <a:t>: ’I started all this’.</a:t>
            </a:r>
            <a:endParaRPr lang="zh-TW" altLang="en-US" sz="6000" dirty="0" smtClean="0">
              <a:solidFill>
                <a:srgbClr val="FF0000"/>
              </a:solidFill>
            </a:endParaRPr>
          </a:p>
          <a:p>
            <a:endParaRPr lang="zh-TW" altLang="en-US" dirty="0"/>
          </a:p>
        </p:txBody>
      </p:sp>
    </p:spTree>
    <p:extLst>
      <p:ext uri="{BB962C8B-B14F-4D97-AF65-F5344CB8AC3E}">
        <p14:creationId xmlns:p14="http://schemas.microsoft.com/office/powerpoint/2010/main" val="5607750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Introduction</a:t>
            </a:r>
            <a:endParaRPr lang="zh-TW" altLang="en-US" dirty="0"/>
          </a:p>
        </p:txBody>
      </p:sp>
      <p:pic>
        <p:nvPicPr>
          <p:cNvPr id="4" name="內容版面配置區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220072" y="1124744"/>
            <a:ext cx="2952328" cy="3911600"/>
          </a:xfrm>
        </p:spPr>
      </p:pic>
      <p:sp>
        <p:nvSpPr>
          <p:cNvPr id="5" name="內容版面配置區 4"/>
          <p:cNvSpPr>
            <a:spLocks noGrp="1"/>
          </p:cNvSpPr>
          <p:nvPr>
            <p:ph sz="half" idx="2"/>
          </p:nvPr>
        </p:nvSpPr>
        <p:spPr>
          <a:xfrm>
            <a:off x="628650" y="1825625"/>
            <a:ext cx="3886200" cy="4351338"/>
          </a:xfrm>
        </p:spPr>
        <p:txBody>
          <a:bodyPr/>
          <a:lstStyle/>
          <a:p>
            <a:pPr marL="0" indent="0">
              <a:buNone/>
            </a:pPr>
            <a:r>
              <a:rPr lang="en-US" altLang="zh-TW" dirty="0" err="1" smtClean="0"/>
              <a:t>Sankoff</a:t>
            </a:r>
            <a:r>
              <a:rPr lang="en-US" altLang="zh-TW" dirty="0" smtClean="0"/>
              <a:t> had also read a joint interview of </a:t>
            </a:r>
            <a:r>
              <a:rPr lang="en-US" altLang="zh-TW" dirty="0" err="1" smtClean="0"/>
              <a:t>Ulam</a:t>
            </a:r>
            <a:r>
              <a:rPr lang="en-US" altLang="zh-TW" dirty="0" smtClean="0"/>
              <a:t> and Mark </a:t>
            </a:r>
            <a:r>
              <a:rPr lang="en-US" altLang="zh-TW" dirty="0" err="1" smtClean="0"/>
              <a:t>Kac</a:t>
            </a:r>
            <a:r>
              <a:rPr lang="en-US" altLang="zh-TW" dirty="0" smtClean="0"/>
              <a:t>, led him to reflect on this misperception on the part of </a:t>
            </a:r>
            <a:r>
              <a:rPr lang="en-US" altLang="zh-TW" dirty="0" err="1" smtClean="0"/>
              <a:t>Ulam</a:t>
            </a:r>
            <a:r>
              <a:rPr lang="en-US" altLang="zh-TW" dirty="0" smtClean="0"/>
              <a:t>, and to crystallize the realization that ironically, </a:t>
            </a:r>
            <a:r>
              <a:rPr lang="en-US" altLang="zh-TW" dirty="0" err="1" smtClean="0"/>
              <a:t>Kac</a:t>
            </a:r>
            <a:r>
              <a:rPr lang="en-US" altLang="zh-TW" dirty="0" smtClean="0"/>
              <a:t>, his colleague of many year, had play a crucial in the earliest development of the field.</a:t>
            </a:r>
          </a:p>
          <a:p>
            <a:pPr marL="0" indent="0">
              <a:buNone/>
            </a:pPr>
            <a:endParaRPr lang="en-US" altLang="zh-TW" dirty="0"/>
          </a:p>
        </p:txBody>
      </p:sp>
      <p:sp>
        <p:nvSpPr>
          <p:cNvPr id="8" name="文字方塊 7"/>
          <p:cNvSpPr txBox="1"/>
          <p:nvPr/>
        </p:nvSpPr>
        <p:spPr>
          <a:xfrm>
            <a:off x="628650" y="5649636"/>
            <a:ext cx="7831782" cy="523220"/>
          </a:xfrm>
          <a:prstGeom prst="rect">
            <a:avLst/>
          </a:prstGeom>
          <a:noFill/>
        </p:spPr>
        <p:txBody>
          <a:bodyPr wrap="square" rtlCol="0">
            <a:spAutoFit/>
          </a:bodyPr>
          <a:lstStyle/>
          <a:p>
            <a:r>
              <a:rPr lang="en-US" altLang="zh-TW" sz="2800" dirty="0" smtClean="0"/>
              <a:t>This paper is dedicated to the memory of Mark </a:t>
            </a:r>
            <a:r>
              <a:rPr lang="en-US" altLang="zh-TW" sz="2800" dirty="0" err="1" smtClean="0"/>
              <a:t>Kac</a:t>
            </a:r>
            <a:r>
              <a:rPr lang="en-US" altLang="zh-TW" sz="2800" dirty="0"/>
              <a:t>.</a:t>
            </a:r>
            <a:endParaRPr lang="zh-TW" altLang="en-US" sz="2800" dirty="0"/>
          </a:p>
        </p:txBody>
      </p:sp>
    </p:spTree>
    <p:extLst>
      <p:ext uri="{BB962C8B-B14F-4D97-AF65-F5344CB8AC3E}">
        <p14:creationId xmlns:p14="http://schemas.microsoft.com/office/powerpoint/2010/main" val="153832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公正">
  <a:themeElements>
    <a:clrScheme name="公正">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公正">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公正">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714</TotalTime>
  <Words>1086</Words>
  <Application>Microsoft Office PowerPoint</Application>
  <PresentationFormat>如螢幕大小 (4:3)</PresentationFormat>
  <Paragraphs>179</Paragraphs>
  <Slides>34</Slides>
  <Notes>0</Notes>
  <HiddenSlides>0</HiddenSlides>
  <MMClips>0</MMClips>
  <ScaleCrop>false</ScaleCrop>
  <HeadingPairs>
    <vt:vector size="4" baseType="variant">
      <vt:variant>
        <vt:lpstr>佈景主題</vt:lpstr>
      </vt:variant>
      <vt:variant>
        <vt:i4>1</vt:i4>
      </vt:variant>
      <vt:variant>
        <vt:lpstr>投影片標題</vt:lpstr>
      </vt:variant>
      <vt:variant>
        <vt:i4>34</vt:i4>
      </vt:variant>
    </vt:vector>
  </HeadingPairs>
  <TitlesOfParts>
    <vt:vector size="35" baseType="lpstr">
      <vt:lpstr>公正</vt:lpstr>
      <vt:lpstr>The early introduction of dynamic programming into computational biology</vt:lpstr>
      <vt:lpstr>Reference</vt:lpstr>
      <vt:lpstr>Outline</vt:lpstr>
      <vt:lpstr>Introduction</vt:lpstr>
      <vt:lpstr>Introduction of writer</vt:lpstr>
      <vt:lpstr>Introduction of writer</vt:lpstr>
      <vt:lpstr>Introduction</vt:lpstr>
      <vt:lpstr>Introduction</vt:lpstr>
      <vt:lpstr>Introduction</vt:lpstr>
      <vt:lpstr>Introduction</vt:lpstr>
      <vt:lpstr>Dynamic programming for sequence comparison</vt:lpstr>
      <vt:lpstr>Longest common subsequence</vt:lpstr>
      <vt:lpstr>Longest common subsequence</vt:lpstr>
      <vt:lpstr>Longest common subsequence</vt:lpstr>
      <vt:lpstr>Edit distance</vt:lpstr>
      <vt:lpstr>Edit distance</vt:lpstr>
      <vt:lpstr>Edit distance</vt:lpstr>
      <vt:lpstr>Generalization</vt:lpstr>
      <vt:lpstr>Optimal local alignment</vt:lpstr>
      <vt:lpstr>Optimal local alignment</vt:lpstr>
      <vt:lpstr>Optimal local alignment</vt:lpstr>
      <vt:lpstr>Multiple alignment and phylogeny</vt:lpstr>
      <vt:lpstr>Multiple alignment and phylogeny</vt:lpstr>
      <vt:lpstr>Multiple alignment and phylogeny</vt:lpstr>
      <vt:lpstr>Multiple alignment and phylogeny</vt:lpstr>
      <vt:lpstr>Multiple alignment and phylogeny</vt:lpstr>
      <vt:lpstr>Secondary  structure</vt:lpstr>
      <vt:lpstr>Secondary  structure</vt:lpstr>
      <vt:lpstr>Secondary  structure</vt:lpstr>
      <vt:lpstr>Secondary  structure</vt:lpstr>
      <vt:lpstr>Secondary  structure</vt:lpstr>
      <vt:lpstr>Secondary  structure</vt:lpstr>
      <vt:lpstr>Secondary  structure</vt:lpstr>
      <vt:lpstr>Thanks for your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early introduction of dynamic programming into computational biology</dc:title>
  <dc:creator>acer</dc:creator>
  <cp:lastModifiedBy>acer</cp:lastModifiedBy>
  <cp:revision>83</cp:revision>
  <dcterms:created xsi:type="dcterms:W3CDTF">2014-05-11T10:20:55Z</dcterms:created>
  <dcterms:modified xsi:type="dcterms:W3CDTF">2014-05-12T02:52:40Z</dcterms:modified>
</cp:coreProperties>
</file>