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tiff" ContentType="image/tif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308" r:id="rId2"/>
    <p:sldId id="257" r:id="rId3"/>
    <p:sldId id="256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12192000" cy="6858000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26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CB8B9BB-3C61-443F-AE3D-A0E1D20B304C}" type="datetimeFigureOut">
              <a:rPr lang="zh-TW" altLang="en-US"/>
              <a:pPr/>
              <a:t>2014/5/18</a:t>
            </a:fld>
            <a:endParaRPr lang="en-US" altLang="zh-TW"/>
          </a:p>
        </p:txBody>
      </p:sp>
      <p:sp>
        <p:nvSpPr>
          <p:cNvPr id="337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9B9DD54-7AEF-4C11-ACF8-3E4B67C06D41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382588" y="695325"/>
            <a:ext cx="6091237" cy="3427413"/>
          </a:xfrm>
          <a:ln/>
        </p:spPr>
      </p:sp>
      <p:sp>
        <p:nvSpPr>
          <p:cNvPr id="34819" name="Rectangle 3"/>
          <p:cNvSpPr txBox="1">
            <a:spLocks noChangeArrowheads="1"/>
          </p:cNvSpPr>
          <p:nvPr>
            <p:ph type="body" idx="1"/>
          </p:nvPr>
        </p:nvSpPr>
        <p:spPr>
          <a:ln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382588" y="695325"/>
            <a:ext cx="6091237" cy="3427413"/>
          </a:xfrm>
          <a:ln/>
        </p:spPr>
      </p:sp>
      <p:sp>
        <p:nvSpPr>
          <p:cNvPr id="36867" name="Rectangle 3"/>
          <p:cNvSpPr txBox="1">
            <a:spLocks noChangeArrowheads="1"/>
          </p:cNvSpPr>
          <p:nvPr>
            <p:ph type="body" idx="1"/>
          </p:nvPr>
        </p:nvSpPr>
        <p:spPr>
          <a:ln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382588" y="695325"/>
            <a:ext cx="6091237" cy="3427413"/>
          </a:xfrm>
          <a:ln/>
        </p:spPr>
      </p:sp>
      <p:sp>
        <p:nvSpPr>
          <p:cNvPr id="38915" name="Rectangle 3"/>
          <p:cNvSpPr txBox="1">
            <a:spLocks noChangeArrowheads="1"/>
          </p:cNvSpPr>
          <p:nvPr>
            <p:ph type="body" idx="1"/>
          </p:nvPr>
        </p:nvSpPr>
        <p:spPr>
          <a:ln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382588" y="695325"/>
            <a:ext cx="6091237" cy="3427413"/>
          </a:xfrm>
          <a:ln/>
        </p:spPr>
      </p:sp>
      <p:sp>
        <p:nvSpPr>
          <p:cNvPr id="40963" name="Rectangle 3"/>
          <p:cNvSpPr txBox="1">
            <a:spLocks noChangeArrowheads="1"/>
          </p:cNvSpPr>
          <p:nvPr>
            <p:ph type="body" idx="1"/>
          </p:nvPr>
        </p:nvSpPr>
        <p:spPr>
          <a:ln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382588" y="695325"/>
            <a:ext cx="6091237" cy="3427413"/>
          </a:xfrm>
          <a:ln/>
        </p:spPr>
      </p:sp>
      <p:sp>
        <p:nvSpPr>
          <p:cNvPr id="43011" name="Rectangle 3"/>
          <p:cNvSpPr txBox="1">
            <a:spLocks noChangeArrowheads="1"/>
          </p:cNvSpPr>
          <p:nvPr>
            <p:ph type="body" idx="1"/>
          </p:nvPr>
        </p:nvSpPr>
        <p:spPr>
          <a:ln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382588" y="695325"/>
            <a:ext cx="6091237" cy="3427413"/>
          </a:xfrm>
          <a:ln/>
        </p:spPr>
      </p:sp>
      <p:sp>
        <p:nvSpPr>
          <p:cNvPr id="45059" name="Rectangle 3"/>
          <p:cNvSpPr txBox="1">
            <a:spLocks noChangeArrowheads="1"/>
          </p:cNvSpPr>
          <p:nvPr>
            <p:ph type="body" idx="1"/>
          </p:nvPr>
        </p:nvSpPr>
        <p:spPr>
          <a:ln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382588" y="695325"/>
            <a:ext cx="6091237" cy="3427413"/>
          </a:xfrm>
          <a:ln/>
        </p:spPr>
      </p:sp>
      <p:sp>
        <p:nvSpPr>
          <p:cNvPr id="47107" name="Rectangle 3"/>
          <p:cNvSpPr txBox="1">
            <a:spLocks noChangeArrowheads="1"/>
          </p:cNvSpPr>
          <p:nvPr>
            <p:ph type="body" idx="1"/>
          </p:nvPr>
        </p:nvSpPr>
        <p:spPr>
          <a:ln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416CF-8C44-4082-A21B-DA62760274D9}" type="datetimeFigureOut">
              <a:rPr lang="zh-TW" altLang="en-US"/>
              <a:pPr>
                <a:defRPr/>
              </a:pPr>
              <a:t>2014/5/18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3D7A3-2C9B-40A5-8CD0-6A40AC4505A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F289C-5344-4635-B287-F6A349AF5633}" type="datetimeFigureOut">
              <a:rPr lang="zh-TW" altLang="en-US"/>
              <a:pPr>
                <a:defRPr/>
              </a:pPr>
              <a:t>2014/5/18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FF6B6-BDA7-45B1-AF68-9ECDE07F9A0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8042F-5F49-49FA-9002-5ECE3C5496E5}" type="datetimeFigureOut">
              <a:rPr lang="zh-TW" altLang="en-US"/>
              <a:pPr>
                <a:defRPr/>
              </a:pPr>
              <a:t>2014/5/18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A92CE-024A-405C-A96D-8B2779BB98C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3EF8C-2211-489C-A4D8-32DE2119BA70}" type="datetimeFigureOut">
              <a:rPr lang="zh-TW" altLang="en-US"/>
              <a:pPr>
                <a:defRPr/>
              </a:pPr>
              <a:t>2014/5/18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D1F60-955B-490F-A954-B5CB7B474EE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73F85-F797-401E-88B8-2B1EEA0FC122}" type="datetimeFigureOut">
              <a:rPr lang="zh-TW" altLang="en-US"/>
              <a:pPr>
                <a:defRPr/>
              </a:pPr>
              <a:t>2014/5/18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B66FD-0E36-43E9-A216-AC830517C85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10581-253C-4A71-8B85-2F9E973340FB}" type="datetimeFigureOut">
              <a:rPr lang="zh-TW" altLang="en-US"/>
              <a:pPr>
                <a:defRPr/>
              </a:pPr>
              <a:t>2014/5/18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F0969-341A-48CD-AC34-A4CB59BD18C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83B9F-16CC-44A7-A55F-6A4DAB65056B}" type="datetimeFigureOut">
              <a:rPr lang="zh-TW" altLang="en-US"/>
              <a:pPr>
                <a:defRPr/>
              </a:pPr>
              <a:t>2014/5/18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703F8-7AC8-4B98-BB31-1D2384B3EBE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7643D-0512-4C62-A542-6EBFB3850282}" type="datetimeFigureOut">
              <a:rPr lang="zh-TW" altLang="en-US"/>
              <a:pPr>
                <a:defRPr/>
              </a:pPr>
              <a:t>2014/5/18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2D1E2-C61D-496A-A9C6-2BB0FE637C9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4B244-A807-4F6F-B14E-5D53627EFAA3}" type="datetimeFigureOut">
              <a:rPr lang="zh-TW" altLang="en-US"/>
              <a:pPr>
                <a:defRPr/>
              </a:pPr>
              <a:t>2014/5/18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3B9FA-7AEA-426E-97A1-176811F6E39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D1E14-5AC5-40C2-B557-341C6A7D910B}" type="datetimeFigureOut">
              <a:rPr lang="zh-TW" altLang="en-US"/>
              <a:pPr>
                <a:defRPr/>
              </a:pPr>
              <a:t>2014/5/18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0331F-5644-457C-933C-1AA0E184B9B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AE8A4-6B4F-4011-942B-EED065179034}" type="datetimeFigureOut">
              <a:rPr lang="zh-TW" altLang="en-US"/>
              <a:pPr>
                <a:defRPr/>
              </a:pPr>
              <a:t>2014/5/18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8E654-6F4E-40B8-AF3F-38BA5FA9F96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1771D42-D237-46F7-952F-B8B737962328}" type="datetimeFigureOut">
              <a:rPr lang="zh-TW" altLang="en-US"/>
              <a:pPr>
                <a:defRPr/>
              </a:pPr>
              <a:t>2014/5/18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B725EF8-17C0-4BAB-84EC-5359F1BE588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charset="-12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charset="-12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charset="-12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charset="-12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ncemag.org/content/344/6180/212.summary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9TJy_uegmd4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 anchor="ctr"/>
          <a:lstStyle/>
          <a:p>
            <a:r>
              <a:rPr lang="en-US" altLang="zh-TW" sz="4400" b="1" smtClean="0">
                <a:latin typeface="Times New Roman" pitchFamily="18" charset="0"/>
                <a:hlinkClick r:id="rId2"/>
              </a:rPr>
              <a:t>LIFE SCIENCE TECHNOLOGIES:</a:t>
            </a:r>
            <a:br>
              <a:rPr lang="en-US" altLang="zh-TW" sz="4400" b="1" smtClean="0">
                <a:latin typeface="Times New Roman" pitchFamily="18" charset="0"/>
                <a:hlinkClick r:id="rId2"/>
              </a:rPr>
            </a:br>
            <a:r>
              <a:rPr lang="en-US" altLang="zh-TW" sz="4400" b="1" smtClean="0">
                <a:latin typeface="Times New Roman" pitchFamily="18" charset="0"/>
                <a:hlinkClick r:id="rId2"/>
              </a:rPr>
              <a:t>The Digital PCR Revolution</a:t>
            </a:r>
            <a:r>
              <a:rPr lang="en-US" altLang="zh-TW" sz="4400" smtClean="0"/>
              <a:t> </a:t>
            </a:r>
            <a:endParaRPr lang="zh-TW" altLang="en-US" sz="4400" smtClean="0"/>
          </a:p>
        </p:txBody>
      </p:sp>
      <p:sp>
        <p:nvSpPr>
          <p:cNvPr id="76805" name="Rectangle 5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/>
          <a:p>
            <a:r>
              <a:rPr lang="zh-TW" altLang="en-US" sz="2800" b="1" smtClean="0"/>
              <a:t>林俊叡 梁世融 魏晧軒 潘世璋 鄭家凱 姜智偉 楊筌凱</a:t>
            </a:r>
            <a:endParaRPr lang="en-US" altLang="zh-TW" sz="2800" b="1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mtClean="0"/>
              <a:t>三級結構 </a:t>
            </a:r>
            <a:r>
              <a:rPr lang="en-US" altLang="zh-TW" smtClean="0"/>
              <a:t>(tertiary structure)</a:t>
            </a:r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dirty="0" smtClean="0"/>
              <a:t>指已具有二級構造的多肽，因胺基酸側鏈間的交互作用而折疊扭轉成特有的緊密立體形狀</a:t>
            </a: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dirty="0"/>
              <a:t>三級結構描述這些</a:t>
            </a:r>
            <a:r>
              <a:rPr lang="en-US" altLang="zh-TW" dirty="0"/>
              <a:t>domain</a:t>
            </a:r>
            <a:r>
              <a:rPr lang="zh-TW" altLang="en-US" dirty="0"/>
              <a:t>的關係以及蛋白質折疊讓序列中距離遙遠的氨基酸互相靠近的途徑，以及使其構形穩定的鍵結。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TW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 idx="4294967295"/>
          </p:nvPr>
        </p:nvSpPr>
        <p:spPr>
          <a:xfrm>
            <a:off x="838200" y="269875"/>
            <a:ext cx="10515600" cy="1325563"/>
          </a:xfrm>
        </p:spPr>
        <p:txBody>
          <a:bodyPr/>
          <a:lstStyle/>
          <a:p>
            <a:r>
              <a:rPr lang="zh-TW" altLang="en-US" smtClean="0"/>
              <a:t>四級結構 </a:t>
            </a:r>
            <a:r>
              <a:rPr lang="en-US" altLang="zh-TW" smtClean="0"/>
              <a:t>(quaternary structure)</a:t>
            </a:r>
            <a:endParaRPr lang="zh-TW" altLang="en-US" smtClean="0"/>
          </a:p>
        </p:txBody>
      </p:sp>
      <p:sp>
        <p:nvSpPr>
          <p:cNvPr id="22531" name="內容版面配置區 2"/>
          <p:cNvSpPr>
            <a:spLocks noGrp="1"/>
          </p:cNvSpPr>
          <p:nvPr>
            <p:ph idx="4294967295"/>
          </p:nvPr>
        </p:nvSpPr>
        <p:spPr>
          <a:xfrm>
            <a:off x="657225" y="1498600"/>
            <a:ext cx="10515600" cy="5118100"/>
          </a:xfrm>
        </p:spPr>
        <p:txBody>
          <a:bodyPr/>
          <a:lstStyle/>
          <a:p>
            <a:r>
              <a:rPr lang="zh-TW" altLang="en-US" smtClean="0"/>
              <a:t>當具有生物功能的蛋白質是由兩條或兩條以上的多肽</a:t>
            </a:r>
            <a:r>
              <a:rPr lang="en-US" altLang="zh-TW" smtClean="0"/>
              <a:t>(</a:t>
            </a:r>
            <a:r>
              <a:rPr lang="zh-TW" altLang="en-US" smtClean="0"/>
              <a:t>次單元</a:t>
            </a:r>
            <a:r>
              <a:rPr lang="en-US" altLang="zh-TW" smtClean="0"/>
              <a:t>)</a:t>
            </a:r>
            <a:r>
              <a:rPr lang="zh-TW" altLang="en-US" smtClean="0"/>
              <a:t>組成時，次單元在立體空間的相互關係</a:t>
            </a:r>
            <a:endParaRPr lang="en-US" altLang="zh-TW" smtClean="0"/>
          </a:p>
          <a:p>
            <a:r>
              <a:rPr lang="zh-TW" altLang="en-US" smtClean="0"/>
              <a:t>形成四級構造的優點</a:t>
            </a:r>
            <a:endParaRPr lang="en-US" altLang="zh-TW" smtClean="0"/>
          </a:p>
          <a:p>
            <a:pPr lvl="1"/>
            <a:r>
              <a:rPr lang="zh-TW" altLang="en-US" smtClean="0"/>
              <a:t>增加結構安定性</a:t>
            </a:r>
            <a:endParaRPr lang="en-US" altLang="zh-TW" smtClean="0"/>
          </a:p>
          <a:p>
            <a:pPr lvl="1"/>
            <a:r>
              <a:rPr lang="zh-TW" altLang="en-US" smtClean="0"/>
              <a:t>遺傳物質能有效利用</a:t>
            </a:r>
            <a:endParaRPr lang="en-US" altLang="zh-TW" smtClean="0"/>
          </a:p>
          <a:p>
            <a:pPr lvl="1"/>
            <a:r>
              <a:rPr lang="zh-TW" altLang="en-US" smtClean="0"/>
              <a:t>形成功能或活性部位</a:t>
            </a:r>
          </a:p>
          <a:p>
            <a:pPr lvl="1"/>
            <a:r>
              <a:rPr lang="zh-TW" altLang="en-US" smtClean="0"/>
              <a:t>調節與協同效應</a:t>
            </a:r>
          </a:p>
          <a:p>
            <a:pPr lvl="1"/>
            <a:endParaRPr lang="zh-TW" altLang="en-US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brc.se.fju.edu.tw/protein/structure/4.files/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5838" y="1128713"/>
            <a:ext cx="5775325" cy="49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圖片 3"/>
          <p:cNvPicPr>
            <a:picLocks noChangeAspect="1"/>
          </p:cNvPicPr>
          <p:nvPr/>
        </p:nvPicPr>
        <p:blipFill>
          <a:blip r:embed="rId3"/>
          <a:srcRect l="23666" t="6889" r="34666" b="9259"/>
          <a:stretch>
            <a:fillRect/>
          </a:stretch>
        </p:blipFill>
        <p:spPr bwMode="auto">
          <a:xfrm>
            <a:off x="592138" y="674688"/>
            <a:ext cx="5056187" cy="556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4165600" y="5232400"/>
            <a:ext cx="1900238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蛋白質之重要性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/>
        <p:txBody>
          <a:bodyPr rtlCol="0">
            <a:normAutofit lnSpcReduction="1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不同蛋白質所具有之獨特序列，除了蘊含千變萬化的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之外，也賦予其在各種生命現象中背負繁複但重要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的使命，例如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基因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複製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細胞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週期的調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控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養分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運送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代謝反應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訊息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傳導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蛋白質透過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彼此的交互作用，形成綿密的蛋白質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網絡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，以維持生命體的正常運作，因此當某個蛋白質遭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致先天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突變或後天修飾而失常，致使原來應有的功能減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損或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喪失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，蛋白質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網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絡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失衡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，牽一髮動全身的結果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造成細胞病變而產生疾病。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蛋白質變異的原因</a:t>
            </a:r>
          </a:p>
        </p:txBody>
      </p:sp>
      <p:sp>
        <p:nvSpPr>
          <p:cNvPr id="25603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514350" indent="-514350">
              <a:buFont typeface="Calibri Light" pitchFamily="34" charset="0"/>
              <a:buAutoNum type="arabicPeriod"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基因變異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Calibri Light" pitchFamily="34" charset="0"/>
              <a:buAutoNum type="arabicPeriod"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結構變異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Calibri Light" pitchFamily="34" charset="0"/>
              <a:buAutoNum type="arabicPeriod"/>
            </a:pP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蛋白質變異的原因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/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基因變異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結構變異</a:t>
            </a:r>
            <a:endParaRPr lang="en-US" altLang="zh-TW" dirty="0" smtClean="0">
              <a:solidFill>
                <a:schemeClr val="bg1">
                  <a:lumMod val="6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基因變異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/>
        <p:txBody>
          <a:bodyPr rtlCol="0">
            <a:normAutofit lnSpcReduction="1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導致蛋白質的生合成、傳輸、穩定度乃至於酵素活性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受到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影響，使得原來應有之功能喪失或減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損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基因變異的種類，依據現在分子層面的瞭解可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分成：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71550" lvl="1" indent="-51435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基因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中單一核甘酸序列的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變異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71550" lvl="1" indent="-51435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基因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中小片段重複序列的拷貝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數目改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變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71550" lvl="1" indent="-51435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基因內插入一大段外來的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DNA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片段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染色體結構的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變異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71550" lvl="1" indent="-51435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缺失（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deletion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一至多個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DNA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序列消失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71550" lvl="1" indent="-51435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反轉（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inversion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基因在染色體上的排列方式前後倒置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71550" lvl="1" indent="-51435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位移（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translocation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71550" lvl="1" indent="-514350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重複（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duplication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基因變異 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cont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基因發生核甘酸序列的變異時，經由轉錄，這些變異的核甘酸序列被忠實的轉錄到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mRNA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的核甘酸序列上，因此轉譯出的胺基酸種類也就不同，不同的胺基酸造成蛋白質特性的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改變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自閉症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患者有一種蛋白質變異，這種蛋白質原用來幫助腦細胞經神經通路「突觸」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(synapses)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轉換資料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導致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患者腦細胞間的溝通程度，縮減到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僅有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一般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十分之一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8676" name="Picture 2" descr="transl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1313" y="3563938"/>
            <a:ext cx="31623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基因變異 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cont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699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癌症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控制調節細胞分裂的機制相關基因發生變異所造成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蠶豆症、苯酮尿症、鎌刀型貧血症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體染色體隱性遺傳疾病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型血友病、色盲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-X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染色體聯鎖隱性遺傳疾病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低磷酸鹽性佝僂症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X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染色體聯鎖顯性遺傳疾病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唐氏症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染色體結構變異，大多數為第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21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號染色體多了一條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蛋白質變異的原因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/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基因變異</a:t>
            </a:r>
            <a:endParaRPr lang="en-US" altLang="zh-TW" dirty="0" smtClean="0">
              <a:solidFill>
                <a:schemeClr val="bg1">
                  <a:lumMod val="6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結構變異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標題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algn="ctr"/>
            <a:r>
              <a:rPr lang="en-US" altLang="zh-TW" smtClean="0">
                <a:solidFill>
                  <a:schemeClr val="accent1"/>
                </a:solidFill>
              </a:rPr>
              <a:t>DNA</a:t>
            </a:r>
            <a:r>
              <a:rPr lang="zh-TW" altLang="en-US" smtClean="0">
                <a:solidFill>
                  <a:schemeClr val="accent1"/>
                </a:solidFill>
              </a:rPr>
              <a:t>雙股螺旋</a:t>
            </a:r>
          </a:p>
        </p:txBody>
      </p:sp>
      <p:sp>
        <p:nvSpPr>
          <p:cNvPr id="13317" name="Rectangle 5"/>
          <p:cNvSpPr>
            <a:spLocks noGrp="1"/>
          </p:cNvSpPr>
          <p:nvPr>
            <p:ph type="subTitle" idx="4294967295"/>
          </p:nvPr>
        </p:nvSpPr>
        <p:spPr>
          <a:xfrm>
            <a:off x="1828800" y="3886200"/>
            <a:ext cx="8534400" cy="1752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zh-TW" altLang="en-US" smtClean="0"/>
          </a:p>
        </p:txBody>
      </p:sp>
      <p:pic>
        <p:nvPicPr>
          <p:cNvPr id="1331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822450"/>
            <a:ext cx="2763838" cy="5035550"/>
          </a:xfrm>
        </p:spPr>
      </p:pic>
      <p:pic>
        <p:nvPicPr>
          <p:cNvPr id="13315" name="圖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3150" y="1546225"/>
            <a:ext cx="5957888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蛋白質結構變異</a:t>
            </a:r>
          </a:p>
        </p:txBody>
      </p:sp>
      <p:sp>
        <p:nvSpPr>
          <p:cNvPr id="31747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蛋白質結構本身受到構型重整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(conformational rearrangement) 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或錯誤折疊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(misfolding)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的影響，而致使蛋白質有自發性聚合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(self-association)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的現象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如</a:t>
            </a:r>
            <a:r>
              <a:rPr lang="el-GR" altLang="zh-TW" smtClean="0">
                <a:latin typeface="標楷體" pitchFamily="65" charset="-120"/>
                <a:ea typeface="標楷體" pitchFamily="65" charset="-120"/>
              </a:rPr>
              <a:t>β-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linkage)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，造成聚合之蛋白質在細胞內產生組織堆積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(tissue deposition)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或內含體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(inclusion body) 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而致病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例如常見於各大媒體報導的神經退化性疾病阿茲海默症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(Alzheimer’s disease)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、巴金森氏症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(Parkinson’s disease)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，與為人談之色變並影響農業經濟甚巨的狂牛症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(Bovine spongiform encephalopathy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354138"/>
            <a:ext cx="7207250" cy="481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524125" y="752475"/>
            <a:ext cx="5151438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5160" rIns="90000" bIns="45000"/>
          <a:lstStyle/>
          <a:p>
            <a:pPr defTabSz="449263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kumimoji="0" lang="en-US" sz="32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t>DNA hydrogen bondings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45500" y="2295525"/>
            <a:ext cx="3295650" cy="2928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495425" y="879475"/>
            <a:ext cx="8780463" cy="3752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5160" rIns="90000" bIns="45000"/>
          <a:lstStyle/>
          <a:p>
            <a:pPr defTabSz="449263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kumimoji="0" lang="en-US" sz="32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Primer: A short segment of DNA sequences</a:t>
            </a:r>
          </a:p>
          <a:p>
            <a:pPr defTabSz="449263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kumimoji="0" lang="en-US" sz="320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defTabSz="449263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kumimoji="0" lang="en-US" sz="32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Examples:</a:t>
            </a:r>
          </a:p>
          <a:p>
            <a:pPr defTabSz="449263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kumimoji="0" lang="en-US" sz="320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defTabSz="449263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kumimoji="0" lang="en-US" sz="32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Primer 1: ATTGC</a:t>
            </a:r>
          </a:p>
          <a:p>
            <a:pPr defTabSz="449263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kumimoji="0" lang="en-US" sz="32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</a:p>
          <a:p>
            <a:pPr defTabSz="449263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kumimoji="0" lang="en-US" sz="320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defTabSz="449263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kumimoji="0" lang="en-US" sz="320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defTabSz="449263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kumimoji="0" lang="en-US" sz="32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Primer 2: GGTGCA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495425" y="879475"/>
            <a:ext cx="8375650" cy="4956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5160" rIns="90000" bIns="45000"/>
          <a:lstStyle/>
          <a:p>
            <a:pPr defTabSz="449263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kumimoji="0" lang="en-US" sz="32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t>Primer and DNA binding</a:t>
            </a:r>
          </a:p>
          <a:p>
            <a:pPr defTabSz="449263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kumimoji="0" lang="en-US" sz="3200">
              <a:solidFill>
                <a:srgbClr val="000000"/>
              </a:solidFill>
              <a:latin typeface="Times New Roman" pitchFamily="18" charset="0"/>
              <a:ea typeface="Microsoft YaHei" pitchFamily="34" charset="-122"/>
            </a:endParaRPr>
          </a:p>
          <a:p>
            <a:pPr defTabSz="449263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kumimoji="0" lang="en-US" sz="32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t>Examples:</a:t>
            </a:r>
          </a:p>
          <a:p>
            <a:pPr defTabSz="449263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kumimoji="0" lang="en-US" sz="3200">
              <a:solidFill>
                <a:srgbClr val="000000"/>
              </a:solidFill>
              <a:latin typeface="Times New Roman" pitchFamily="18" charset="0"/>
              <a:ea typeface="Microsoft YaHei" pitchFamily="34" charset="-122"/>
            </a:endParaRPr>
          </a:p>
          <a:p>
            <a:pPr defTabSz="449263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kumimoji="0" lang="en-US" sz="32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t>Primer 1: ATTGC </a:t>
            </a:r>
          </a:p>
          <a:p>
            <a:pPr defTabSz="449263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kumimoji="0" lang="en-US" sz="32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t>DNA 1  : TAACGTCGATGCCTTAG</a:t>
            </a:r>
          </a:p>
          <a:p>
            <a:pPr defTabSz="449263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kumimoji="0" lang="en-US" sz="3200">
              <a:solidFill>
                <a:srgbClr val="000000"/>
              </a:solidFill>
              <a:latin typeface="Times New Roman" pitchFamily="18" charset="0"/>
              <a:ea typeface="Microsoft YaHei" pitchFamily="34" charset="-122"/>
            </a:endParaRPr>
          </a:p>
          <a:p>
            <a:pPr defTabSz="449263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kumimoji="0" lang="en-US" sz="3200">
              <a:solidFill>
                <a:srgbClr val="000000"/>
              </a:solidFill>
              <a:latin typeface="Times New Roman" pitchFamily="18" charset="0"/>
              <a:ea typeface="Microsoft YaHei" pitchFamily="34" charset="-122"/>
            </a:endParaRPr>
          </a:p>
          <a:p>
            <a:pPr defTabSz="449263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kumimoji="0" lang="en-US" sz="32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t>Primer 2: GGTGCA</a:t>
            </a:r>
          </a:p>
          <a:p>
            <a:pPr defTabSz="449263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kumimoji="0" lang="en-US" sz="32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t>DNA 2  :  CCACGTTATCCGTAGCGTC</a:t>
            </a:r>
          </a:p>
          <a:p>
            <a:pPr defTabSz="449263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kumimoji="0" lang="en-US" sz="32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t>       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495425" y="879475"/>
            <a:ext cx="8375650" cy="472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5160" rIns="90000" bIns="45000"/>
          <a:lstStyle/>
          <a:p>
            <a:pPr defTabSz="449263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kumimoji="0" lang="en-US" sz="32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t>Primer and DNA un-binding</a:t>
            </a:r>
          </a:p>
          <a:p>
            <a:pPr defTabSz="449263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kumimoji="0" lang="en-US" sz="3200">
              <a:solidFill>
                <a:srgbClr val="000000"/>
              </a:solidFill>
              <a:latin typeface="Times New Roman" pitchFamily="18" charset="0"/>
              <a:ea typeface="Microsoft YaHei" pitchFamily="34" charset="-122"/>
            </a:endParaRPr>
          </a:p>
          <a:p>
            <a:pPr defTabSz="449263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kumimoji="0" lang="en-US" sz="32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t>Primer 1: ATTGC </a:t>
            </a:r>
          </a:p>
          <a:p>
            <a:pPr defTabSz="449263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kumimoji="0" lang="en-US" sz="32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t>DNA 1  : TAACGTCGATGCCTTAG</a:t>
            </a:r>
          </a:p>
          <a:p>
            <a:pPr defTabSz="449263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kumimoji="0" lang="en-US" sz="32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t>3(A-T) pairs and 2(G-C) pairs:</a:t>
            </a:r>
          </a:p>
          <a:p>
            <a:pPr defTabSz="449263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kumimoji="0" lang="en-US" sz="32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t>12 hydrogen bondings</a:t>
            </a:r>
          </a:p>
          <a:p>
            <a:pPr defTabSz="449263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kumimoji="0" lang="en-US" sz="3200">
              <a:solidFill>
                <a:srgbClr val="000000"/>
              </a:solidFill>
              <a:latin typeface="Times New Roman" pitchFamily="18" charset="0"/>
              <a:ea typeface="Microsoft YaHei" pitchFamily="34" charset="-122"/>
            </a:endParaRPr>
          </a:p>
          <a:p>
            <a:pPr defTabSz="449263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kumimoji="0" lang="en-US" sz="32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t>Primer 2: GGTGCA</a:t>
            </a:r>
          </a:p>
          <a:p>
            <a:pPr defTabSz="449263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kumimoji="0" lang="en-US" sz="32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t>DNA 2  :  CCACGTTATCCGTAGCGTC</a:t>
            </a:r>
          </a:p>
          <a:p>
            <a:pPr defTabSz="449263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kumimoji="0" lang="en-US" sz="32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t>2(A-T) pairs and 4(G-C) pairs:</a:t>
            </a:r>
          </a:p>
          <a:p>
            <a:pPr defTabSz="449263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kumimoji="0" lang="en-US" sz="32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t>16 hydrogen bondings     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lum bright="-18000" contrast="30000"/>
          </a:blip>
          <a:srcRect l="2507" t="6915" r="19963" b="61499"/>
          <a:stretch>
            <a:fillRect/>
          </a:stretch>
        </p:blipFill>
        <p:spPr bwMode="auto">
          <a:xfrm>
            <a:off x="0" y="1152525"/>
            <a:ext cx="12192000" cy="472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44463" y="115888"/>
            <a:ext cx="109728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defTabSz="449263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kumimoji="0" lang="zh-TW" altLang="zh-TW" sz="3200" b="1">
                <a:solidFill>
                  <a:srgbClr val="0033CC"/>
                </a:solidFill>
                <a:latin typeface="Times New Roman" pitchFamily="18" charset="0"/>
                <a:ea typeface="標楷體" pitchFamily="65" charset="-120"/>
              </a:rPr>
              <a:t>PCR: Polymerase chain reaction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lum bright="-12000" contrast="24000"/>
          </a:blip>
          <a:srcRect l="2507" t="38513" r="19963" b="47046"/>
          <a:stretch>
            <a:fillRect/>
          </a:stretch>
        </p:blipFill>
        <p:spPr bwMode="auto">
          <a:xfrm>
            <a:off x="0" y="981075"/>
            <a:ext cx="12192000" cy="2160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lum bright="-18000" contrast="24000"/>
          </a:blip>
          <a:srcRect l="3476" t="52350" r="9959" b="29379"/>
          <a:stretch>
            <a:fillRect/>
          </a:stretch>
        </p:blipFill>
        <p:spPr bwMode="auto">
          <a:xfrm>
            <a:off x="0" y="3860800"/>
            <a:ext cx="12192000" cy="244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44463" y="115888"/>
            <a:ext cx="109728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defTabSz="449263" hangingPunct="0">
              <a:buClr>
                <a:srgbClr val="0033CC"/>
              </a:buClr>
              <a:buSzPct val="100000"/>
              <a:buFont typeface="Wingdings" pitchFamily="2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kumimoji="0" lang="zh-TW" altLang="zh-TW" sz="2800" b="1">
                <a:solidFill>
                  <a:srgbClr val="0033CC"/>
                </a:solidFill>
                <a:latin typeface="Times New Roman" pitchFamily="18" charset="0"/>
                <a:ea typeface="標楷體" pitchFamily="65" charset="-120"/>
              </a:rPr>
              <a:t>PCR</a:t>
            </a:r>
            <a:r>
              <a:rPr kumimoji="0" lang="zh-TW" sz="2800" b="1">
                <a:solidFill>
                  <a:srgbClr val="0033CC"/>
                </a:solidFill>
                <a:latin typeface="Times New Roman" pitchFamily="18" charset="0"/>
                <a:ea typeface="標楷體" pitchFamily="65" charset="-120"/>
              </a:rPr>
              <a:t>的原理與方法三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lum bright="-18000" contrast="30000"/>
          </a:blip>
          <a:srcRect l="3476" t="70091" r="9959" b="3238"/>
          <a:stretch>
            <a:fillRect/>
          </a:stretch>
        </p:blipFill>
        <p:spPr bwMode="auto">
          <a:xfrm>
            <a:off x="0" y="1557338"/>
            <a:ext cx="12192000" cy="3571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44463" y="115888"/>
            <a:ext cx="109728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defTabSz="449263" hangingPunct="0">
              <a:buClr>
                <a:srgbClr val="0033CC"/>
              </a:buClr>
              <a:buSzPct val="100000"/>
              <a:buFont typeface="Wingdings" pitchFamily="2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kumimoji="0" lang="zh-TW" altLang="zh-TW" sz="2800" b="1">
                <a:solidFill>
                  <a:srgbClr val="0033CC"/>
                </a:solidFill>
                <a:latin typeface="Times New Roman" pitchFamily="18" charset="0"/>
                <a:ea typeface="標楷體" pitchFamily="65" charset="-120"/>
              </a:rPr>
              <a:t>PCR</a:t>
            </a:r>
            <a:r>
              <a:rPr kumimoji="0" lang="zh-TW" sz="2800" b="1">
                <a:solidFill>
                  <a:srgbClr val="0033CC"/>
                </a:solidFill>
                <a:latin typeface="Times New Roman" pitchFamily="18" charset="0"/>
                <a:ea typeface="標楷體" pitchFamily="65" charset="-120"/>
              </a:rPr>
              <a:t>的原理與方法四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hape 32"/>
          <p:cNvSpPr>
            <a:spLocks noGrp="1"/>
          </p:cNvSpPr>
          <p:nvPr>
            <p:ph type="title" idx="4294967295"/>
          </p:nvPr>
        </p:nvSpPr>
        <p:spPr>
          <a:xfrm>
            <a:off x="1190625" y="1152525"/>
            <a:ext cx="9810750" cy="2320925"/>
          </a:xfrm>
        </p:spPr>
        <p:txBody>
          <a:bodyPr lIns="0" tIns="0" rIns="0" bIns="0" anchor="b"/>
          <a:lstStyle/>
          <a:p>
            <a:r>
              <a:rPr lang="en-US" altLang="zh-TW" smtClean="0"/>
              <a:t>Real-Time PCR</a:t>
            </a:r>
          </a:p>
        </p:txBody>
      </p:sp>
      <p:sp>
        <p:nvSpPr>
          <p:cNvPr id="48131" name="Shape 33"/>
          <p:cNvSpPr>
            <a:spLocks noGrp="1"/>
          </p:cNvSpPr>
          <p:nvPr>
            <p:ph type="body" idx="4294967295"/>
          </p:nvPr>
        </p:nvSpPr>
        <p:spPr>
          <a:xfrm>
            <a:off x="1138238" y="3513138"/>
            <a:ext cx="9915525" cy="782637"/>
          </a:xfrm>
        </p:spPr>
        <p:txBody>
          <a:bodyPr lIns="0" tIns="0" rIns="0" bIns="0"/>
          <a:lstStyle/>
          <a:p>
            <a:pPr marL="0" indent="0" algn="ctr" defTabSz="584200">
              <a:spcBef>
                <a:spcPct val="0"/>
              </a:spcBef>
              <a:buFont typeface="Arial" charset="0"/>
              <a:buNone/>
            </a:pPr>
            <a:endParaRPr lang="zh-TW" altLang="en-US" sz="2300" smtClean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hape 40"/>
          <p:cNvSpPr>
            <a:spLocks noGrp="1"/>
          </p:cNvSpPr>
          <p:nvPr>
            <p:ph type="title" idx="4294967295"/>
          </p:nvPr>
        </p:nvSpPr>
        <p:spPr/>
        <p:txBody>
          <a:bodyPr lIns="0" tIns="0" rIns="0" bIns="0"/>
          <a:lstStyle/>
          <a:p>
            <a:r>
              <a:rPr lang="en-US" altLang="zh-TW" smtClean="0"/>
              <a:t>Real-time PCR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4294967295"/>
          </p:nvPr>
        </p:nvSpPr>
        <p:spPr>
          <a:xfrm>
            <a:off x="565150" y="2798763"/>
            <a:ext cx="5000625" cy="1260475"/>
          </a:xfrm>
        </p:spPr>
        <p:txBody>
          <a:bodyPr lIns="0" tIns="0" rIns="0" bIns="0"/>
          <a:lstStyle/>
          <a:p>
            <a:pPr marL="381000" indent="-381000" defTabSz="584200">
              <a:spcBef>
                <a:spcPts val="3800"/>
              </a:spcBef>
            </a:pPr>
            <a:r>
              <a:rPr lang="en-US" altLang="zh-TW" sz="3000" smtClean="0"/>
              <a:t>Fluorescent reporter probe method</a:t>
            </a:r>
          </a:p>
        </p:txBody>
      </p:sp>
      <p:pic>
        <p:nvPicPr>
          <p:cNvPr id="50180" name="pasted-image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6763" y="2359025"/>
            <a:ext cx="5905500" cy="33543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標題 4"/>
          <p:cNvSpPr>
            <a:spLocks noGrp="1"/>
          </p:cNvSpPr>
          <p:nvPr>
            <p:ph type="ctrTitle"/>
          </p:nvPr>
        </p:nvSpPr>
        <p:spPr>
          <a:xfrm>
            <a:off x="2501900" y="420688"/>
            <a:ext cx="6678613" cy="938212"/>
          </a:xfrm>
        </p:spPr>
        <p:txBody>
          <a:bodyPr/>
          <a:lstStyle/>
          <a:p>
            <a:r>
              <a:rPr lang="zh-TW" altLang="en-US" sz="5400" smtClean="0">
                <a:solidFill>
                  <a:schemeClr val="accent1"/>
                </a:solidFill>
              </a:rPr>
              <a:t>核甘酸</a:t>
            </a:r>
          </a:p>
        </p:txBody>
      </p:sp>
      <p:sp>
        <p:nvSpPr>
          <p:cNvPr id="14338" name="矩形 5"/>
          <p:cNvSpPr>
            <a:spLocks noChangeArrowheads="1"/>
          </p:cNvSpPr>
          <p:nvPr/>
        </p:nvSpPr>
        <p:spPr bwMode="auto">
          <a:xfrm>
            <a:off x="1327150" y="1517650"/>
            <a:ext cx="4411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n"/>
            </a:pPr>
            <a:r>
              <a:rPr kumimoji="0" lang="zh-TW" altLang="en-US">
                <a:solidFill>
                  <a:srgbClr val="FF0000"/>
                </a:solidFill>
                <a:latin typeface="Calibri" pitchFamily="34" charset="0"/>
              </a:rPr>
              <a:t>核甘酸(Nucleotide)為核酸分子構成單元</a:t>
            </a:r>
          </a:p>
        </p:txBody>
      </p:sp>
      <p:sp>
        <p:nvSpPr>
          <p:cNvPr id="14339" name="矩形 6"/>
          <p:cNvSpPr>
            <a:spLocks noChangeArrowheads="1"/>
          </p:cNvSpPr>
          <p:nvPr/>
        </p:nvSpPr>
        <p:spPr bwMode="auto">
          <a:xfrm>
            <a:off x="1327150" y="1892300"/>
            <a:ext cx="1911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n"/>
            </a:pPr>
            <a:r>
              <a:rPr kumimoji="0" lang="zh-TW" altLang="en-US">
                <a:latin typeface="Calibri" pitchFamily="34" charset="0"/>
              </a:rPr>
              <a:t> </a:t>
            </a:r>
            <a:r>
              <a:rPr kumimoji="0" lang="zh-TW" altLang="en-US" b="1">
                <a:latin typeface="Calibri" pitchFamily="34" charset="0"/>
              </a:rPr>
              <a:t>核甘酸包含：</a:t>
            </a:r>
          </a:p>
        </p:txBody>
      </p:sp>
      <p:sp>
        <p:nvSpPr>
          <p:cNvPr id="14340" name="矩形 8"/>
          <p:cNvSpPr>
            <a:spLocks noChangeArrowheads="1"/>
          </p:cNvSpPr>
          <p:nvPr/>
        </p:nvSpPr>
        <p:spPr bwMode="auto">
          <a:xfrm>
            <a:off x="1658938" y="2397125"/>
            <a:ext cx="60960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l"/>
            </a:pPr>
            <a:r>
              <a:rPr kumimoji="0" lang="zh-TW" altLang="en-US" b="1">
                <a:latin typeface="Calibri" pitchFamily="34" charset="0"/>
              </a:rPr>
              <a:t>五碳糖(去氧核糖, deoxyribose)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l"/>
            </a:pPr>
            <a:r>
              <a:rPr kumimoji="0" lang="zh-TW" altLang="en-US" b="1">
                <a:latin typeface="Calibri" pitchFamily="34" charset="0"/>
              </a:rPr>
              <a:t>磷酸基(phosphate group)</a:t>
            </a:r>
            <a:endParaRPr kumimoji="0" lang="en-US" altLang="zh-TW" b="1">
              <a:latin typeface="Calibri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l"/>
            </a:pPr>
            <a:r>
              <a:rPr kumimoji="0" lang="zh-TW" altLang="en-US" b="1">
                <a:latin typeface="Calibri" pitchFamily="34" charset="0"/>
              </a:rPr>
              <a:t>含氮鹼基之一(A、G、C、T、U)</a:t>
            </a:r>
          </a:p>
        </p:txBody>
      </p:sp>
      <p:pic>
        <p:nvPicPr>
          <p:cNvPr id="14341" name="圖片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7800" y="3640138"/>
            <a:ext cx="6721475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44"/>
          <p:cNvSpPr>
            <a:spLocks noGrp="1"/>
          </p:cNvSpPr>
          <p:nvPr>
            <p:ph type="title" idx="4294967295"/>
          </p:nvPr>
        </p:nvSpPr>
        <p:spPr/>
        <p:txBody>
          <a:bodyPr lIns="0" tIns="0" rIns="0" bIns="0"/>
          <a:lstStyle/>
          <a:p>
            <a:r>
              <a:rPr lang="en-US" altLang="zh-TW" smtClean="0"/>
              <a:t>Real-time PCR</a:t>
            </a:r>
          </a:p>
        </p:txBody>
      </p:sp>
      <p:sp>
        <p:nvSpPr>
          <p:cNvPr id="51203" name="Shape 45"/>
          <p:cNvSpPr>
            <a:spLocks noGrp="1"/>
          </p:cNvSpPr>
          <p:nvPr>
            <p:ph type="body" idx="4294967295"/>
          </p:nvPr>
        </p:nvSpPr>
        <p:spPr>
          <a:xfrm>
            <a:off x="838200" y="1825625"/>
            <a:ext cx="5054600" cy="4351338"/>
          </a:xfrm>
        </p:spPr>
        <p:txBody>
          <a:bodyPr lIns="0" tIns="0" rIns="0" bIns="0"/>
          <a:lstStyle/>
          <a:p>
            <a:pPr marL="381000" indent="-381000" defTabSz="584200">
              <a:spcBef>
                <a:spcPts val="3800"/>
              </a:spcBef>
            </a:pPr>
            <a:endParaRPr lang="zh-TW" altLang="en-US" sz="1900" smtClean="0"/>
          </a:p>
          <a:p>
            <a:pPr marL="381000" indent="-381000" defTabSz="584200">
              <a:spcBef>
                <a:spcPts val="3800"/>
              </a:spcBef>
            </a:pPr>
            <a:r>
              <a:rPr lang="zh-TW" altLang="en-US" sz="1900" smtClean="0"/>
              <a:t> </a:t>
            </a:r>
            <a:r>
              <a:rPr lang="en-US" altLang="zh-TW" sz="1900" smtClean="0"/>
              <a:t>due to variations in reaction kinetics,different quantities of PCR product by the plateau phase of the reaction</a:t>
            </a:r>
          </a:p>
          <a:p>
            <a:pPr marL="381000" indent="-381000" defTabSz="584200">
              <a:spcBef>
                <a:spcPts val="3800"/>
              </a:spcBef>
            </a:pPr>
            <a:r>
              <a:rPr lang="en-US" altLang="zh-TW" sz="1900" smtClean="0"/>
              <a:t> it will be more precise to take measurements during the exponential phase</a:t>
            </a:r>
          </a:p>
        </p:txBody>
      </p:sp>
      <p:pic>
        <p:nvPicPr>
          <p:cNvPr id="46" name="140509-000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3147" y="2369594"/>
            <a:ext cx="5973371" cy="2821299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  <a:reflection stA="50000" endPos="40000" dir="5400000" sy="-100000" algn="bl" rotWithShape="0"/>
          </a:effectLst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hape 48"/>
          <p:cNvSpPr>
            <a:spLocks noGrp="1"/>
          </p:cNvSpPr>
          <p:nvPr>
            <p:ph type="title" idx="4294967295"/>
          </p:nvPr>
        </p:nvSpPr>
        <p:spPr/>
        <p:txBody>
          <a:bodyPr lIns="0" tIns="0" rIns="0" bIns="0"/>
          <a:lstStyle/>
          <a:p>
            <a:r>
              <a:rPr lang="en-US" altLang="zh-TW" smtClean="0"/>
              <a:t>Advantage</a:t>
            </a:r>
          </a:p>
        </p:txBody>
      </p:sp>
      <p:sp>
        <p:nvSpPr>
          <p:cNvPr id="52227" name="Shape 49"/>
          <p:cNvSpPr>
            <a:spLocks noGrp="1"/>
          </p:cNvSpPr>
          <p:nvPr>
            <p:ph type="body" idx="4294967295"/>
          </p:nvPr>
        </p:nvSpPr>
        <p:spPr>
          <a:xfrm>
            <a:off x="838200" y="1825625"/>
            <a:ext cx="5054600" cy="4351338"/>
          </a:xfrm>
        </p:spPr>
        <p:txBody>
          <a:bodyPr lIns="0" tIns="0" rIns="0" bIns="0"/>
          <a:lstStyle/>
          <a:p>
            <a:pPr marL="457200" indent="-457200" defTabSz="584200"/>
            <a:endParaRPr lang="zh-TW" altLang="en-US" smtClean="0"/>
          </a:p>
          <a:p>
            <a:pPr marL="457200" indent="-457200" defTabSz="584200"/>
            <a:r>
              <a:rPr lang="en-US" altLang="zh-TW" smtClean="0"/>
              <a:t>Reduce the experiment time</a:t>
            </a:r>
          </a:p>
          <a:p>
            <a:pPr marL="457200" indent="-457200" defTabSz="584200"/>
            <a:r>
              <a:rPr lang="en-US" altLang="zh-TW" smtClean="0"/>
              <a:t>more sensitive &amp; accurate</a:t>
            </a:r>
          </a:p>
        </p:txBody>
      </p:sp>
      <p:pic>
        <p:nvPicPr>
          <p:cNvPr id="50" name="140509-000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3147" y="2421709"/>
            <a:ext cx="5973371" cy="2821526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  <a:reflection stA="50000" endPos="40000" dir="5400000" sy="-100000" algn="bl" rotWithShape="0"/>
          </a:effectLst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hape 52"/>
          <p:cNvSpPr>
            <a:spLocks noGrp="1"/>
          </p:cNvSpPr>
          <p:nvPr>
            <p:ph type="title" idx="4294967295"/>
          </p:nvPr>
        </p:nvSpPr>
        <p:spPr/>
        <p:txBody>
          <a:bodyPr lIns="0" tIns="0" rIns="0" bIns="0"/>
          <a:lstStyle/>
          <a:p>
            <a:r>
              <a:rPr lang="en-US" altLang="zh-TW" smtClean="0"/>
              <a:t>Ct value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4294967295"/>
          </p:nvPr>
        </p:nvSpPr>
        <p:spPr>
          <a:xfrm>
            <a:off x="838200" y="1825625"/>
            <a:ext cx="5054600" cy="4351338"/>
          </a:xfrm>
        </p:spPr>
        <p:txBody>
          <a:bodyPr lIns="0" tIns="0" rIns="0" bIns="0"/>
          <a:lstStyle/>
          <a:p>
            <a:pPr marL="381000" indent="-381000" defTabSz="584200">
              <a:spcBef>
                <a:spcPts val="3800"/>
              </a:spcBef>
            </a:pPr>
            <a:endParaRPr lang="zh-TW" altLang="en-US" sz="1900" smtClean="0"/>
          </a:p>
          <a:p>
            <a:pPr marL="381000" indent="-381000" defTabSz="584200">
              <a:spcBef>
                <a:spcPts val="3800"/>
              </a:spcBef>
            </a:pPr>
            <a:r>
              <a:rPr lang="zh-TW" altLang="en-US" sz="1900" smtClean="0"/>
              <a:t> </a:t>
            </a:r>
            <a:r>
              <a:rPr lang="en-US" altLang="zh-TW" sz="1900" smtClean="0"/>
              <a:t>The PCR cycle at which the sample reaches a fluorescent intensity above background is the Cycle Threshold or Ct</a:t>
            </a:r>
          </a:p>
          <a:p>
            <a:pPr marL="381000" indent="-381000" defTabSz="584200">
              <a:spcBef>
                <a:spcPts val="3800"/>
              </a:spcBef>
            </a:pPr>
            <a:r>
              <a:rPr lang="en-US" altLang="zh-TW" sz="1900" smtClean="0"/>
              <a:t> making it possible to determine the starting concentration of nucleic acid</a:t>
            </a:r>
          </a:p>
        </p:txBody>
      </p:sp>
      <p:pic>
        <p:nvPicPr>
          <p:cNvPr id="53252" name="pasted-image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1388" y="2355850"/>
            <a:ext cx="5905500" cy="3352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uild="p" animBg="1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622864" y="1484784"/>
            <a:ext cx="10363727" cy="1523836"/>
          </a:xfrm>
          <a:noFill/>
          <a:ln/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zh-TW" sz="56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Digital PCR</a:t>
            </a:r>
            <a:endParaRPr lang="zh-TW" altLang="en-US" sz="56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5299" name="副標題 2"/>
          <p:cNvSpPr>
            <a:spLocks noGrp="1"/>
          </p:cNvSpPr>
          <p:nvPr>
            <p:ph type="subTitle" idx="4294967295"/>
          </p:nvPr>
        </p:nvSpPr>
        <p:spPr>
          <a:xfrm>
            <a:off x="3335338" y="4519613"/>
            <a:ext cx="6534150" cy="571500"/>
          </a:xfrm>
        </p:spPr>
        <p:txBody>
          <a:bodyPr lIns="0" rIns="18288"/>
          <a:lstStyle/>
          <a:p>
            <a:pPr marL="0" indent="0" algn="r">
              <a:buFont typeface="Arial" charset="0"/>
              <a:buNone/>
            </a:pPr>
            <a:r>
              <a:rPr lang="en-US" altLang="zh-TW" sz="2600" smtClean="0"/>
              <a:t>Present By </a:t>
            </a:r>
            <a:r>
              <a:rPr lang="zh-TW" altLang="en-US" sz="2600" smtClean="0"/>
              <a:t>生醫電資所  姜智偉</a:t>
            </a:r>
          </a:p>
        </p:txBody>
      </p:sp>
      <p:sp>
        <p:nvSpPr>
          <p:cNvPr id="55300" name="文字方塊 3"/>
          <p:cNvSpPr txBox="1">
            <a:spLocks noChangeArrowheads="1"/>
          </p:cNvSpPr>
          <p:nvPr/>
        </p:nvSpPr>
        <p:spPr bwMode="auto">
          <a:xfrm>
            <a:off x="1084263" y="3573463"/>
            <a:ext cx="103695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800">
                <a:latin typeface="Constantia" pitchFamily="18" charset="0"/>
              </a:rPr>
              <a:t>Bert Vogelstein, Kenneth W. Kinzler Proc Natil.Acad. Sci.  9236-9241. 1999</a:t>
            </a:r>
            <a:endParaRPr kumimoji="0" lang="zh-TW" altLang="en-US" sz="28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標題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/>
          <a:lstStyle/>
          <a:p>
            <a:r>
              <a:rPr lang="en-US" altLang="zh-TW" smtClean="0"/>
              <a:t>Introduction</a:t>
            </a:r>
            <a:endParaRPr lang="zh-TW" altLang="en-US" smtClean="0"/>
          </a:p>
        </p:txBody>
      </p:sp>
      <p:sp>
        <p:nvSpPr>
          <p:cNvPr id="56323" name="內容版面配置區 3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273050" indent="-273050"/>
            <a:r>
              <a:rPr lang="en-US" altLang="zh-TW" smtClean="0">
                <a:sym typeface="Wingdings" pitchFamily="2" charset="2"/>
              </a:rPr>
              <a:t>Cancer</a:t>
            </a:r>
          </a:p>
          <a:p>
            <a:pPr marL="639763" lvl="1" indent="-246063"/>
            <a:r>
              <a:rPr lang="en-US" altLang="zh-TW" smtClean="0">
                <a:sym typeface="Wingdings" pitchFamily="2" charset="2"/>
              </a:rPr>
              <a:t>Genecell proliferationcancer,  </a:t>
            </a:r>
          </a:p>
          <a:p>
            <a:pPr marL="639763" lvl="1" indent="-246063"/>
            <a:r>
              <a:rPr lang="en-US" altLang="zh-TW" smtClean="0">
                <a:sym typeface="Wingdings" pitchFamily="2" charset="2"/>
              </a:rPr>
              <a:t>Curable (minor tissue injury) curable(major tissue injury)Non-curable. </a:t>
            </a:r>
          </a:p>
          <a:p>
            <a:pPr marL="273050" indent="-273050"/>
            <a:r>
              <a:rPr lang="en-US" altLang="zh-TW" smtClean="0">
                <a:sym typeface="Wingdings" pitchFamily="2" charset="2"/>
              </a:rPr>
              <a:t>Virus</a:t>
            </a:r>
          </a:p>
          <a:p>
            <a:pPr marL="639763" lvl="1" indent="-246063"/>
            <a:r>
              <a:rPr lang="en-US" altLang="zh-TW" smtClean="0">
                <a:sym typeface="Wingdings" pitchFamily="2" charset="2"/>
              </a:rPr>
              <a:t>HIV (AIDS) with treatment Difficult to detect HIV virus.</a:t>
            </a:r>
          </a:p>
          <a:p>
            <a:pPr marL="639763" lvl="1" indent="-246063"/>
            <a:r>
              <a:rPr lang="en-US" altLang="zh-TW" smtClean="0">
                <a:sym typeface="Wingdings" pitchFamily="2" charset="2"/>
              </a:rPr>
              <a:t>Monitor virus mutation and latent virus</a:t>
            </a: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>
            <a:normAutofit/>
          </a:bodyPr>
          <a:lstStyle/>
          <a:p>
            <a:r>
              <a:rPr lang="en-US" altLang="zh-TW" sz="3900" smtClean="0"/>
              <a:t>Why we need to develop Digital PCR???</a:t>
            </a:r>
            <a:endParaRPr lang="zh-TW" altLang="en-US" sz="390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273050" indent="-273050"/>
            <a:r>
              <a:rPr lang="en-US" altLang="zh-TW" smtClean="0"/>
              <a:t>Detection small tumor cell from large amount of normal cell (Looking a needle in the haystack)</a:t>
            </a:r>
          </a:p>
          <a:p>
            <a:pPr marL="639763" lvl="1" indent="-246063"/>
            <a:r>
              <a:rPr lang="en-US" altLang="zh-TW" smtClean="0"/>
              <a:t>Urine</a:t>
            </a:r>
          </a:p>
          <a:p>
            <a:pPr marL="639763" lvl="1" indent="-246063"/>
            <a:r>
              <a:rPr lang="en-US" altLang="zh-TW" smtClean="0"/>
              <a:t>Stool</a:t>
            </a:r>
          </a:p>
          <a:p>
            <a:pPr marL="639763" lvl="1" indent="-246063"/>
            <a:r>
              <a:rPr lang="en-US" altLang="zh-TW" smtClean="0"/>
              <a:t>Blood</a:t>
            </a:r>
          </a:p>
          <a:p>
            <a:pPr marL="273050" indent="-273050"/>
            <a:r>
              <a:rPr lang="en-US" altLang="zh-TW" smtClean="0"/>
              <a:t>Not contamination by normal cell after amplification</a:t>
            </a:r>
          </a:p>
          <a:p>
            <a:pPr marL="273050" indent="-273050"/>
            <a:r>
              <a:rPr lang="en-US" altLang="zh-TW" smtClean="0"/>
              <a:t>Absolute quantification</a:t>
            </a:r>
          </a:p>
          <a:p>
            <a:pPr marL="273050" indent="-273050"/>
            <a:endParaRPr lang="en-US" altLang="zh-TW" smtClean="0"/>
          </a:p>
          <a:p>
            <a:pPr marL="273050" indent="-273050"/>
            <a:endParaRPr lang="en-US" altLang="zh-TW" smtClean="0"/>
          </a:p>
          <a:p>
            <a:pPr marL="273050" indent="-273050"/>
            <a:endParaRPr lang="en-US" altLang="zh-TW" smtClean="0"/>
          </a:p>
          <a:p>
            <a:pPr marL="273050" indent="-273050"/>
            <a:endParaRPr lang="en-US" altLang="zh-TW" smtClean="0"/>
          </a:p>
          <a:p>
            <a:pPr marL="273050" indent="-273050"/>
            <a:endParaRPr lang="en-US" altLang="zh-TW" smtClean="0"/>
          </a:p>
          <a:p>
            <a:pPr marL="273050" indent="-273050">
              <a:buFont typeface="Arial" charset="0"/>
              <a:buNone/>
            </a:pPr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標題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/>
          <a:lstStyle/>
          <a:p>
            <a:r>
              <a:rPr lang="en-US" altLang="zh-TW" smtClean="0"/>
              <a:t>Digital PCR method</a:t>
            </a:r>
            <a:endParaRPr lang="zh-TW" altLang="en-US" smtClean="0"/>
          </a:p>
        </p:txBody>
      </p:sp>
      <p:pic>
        <p:nvPicPr>
          <p:cNvPr id="58371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879600"/>
            <a:ext cx="3956050" cy="4113213"/>
          </a:xfrm>
        </p:spPr>
      </p:pic>
      <p:pic>
        <p:nvPicPr>
          <p:cNvPr id="58372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713413" y="2852738"/>
            <a:ext cx="6070600" cy="2592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標題 5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/>
          <a:lstStyle/>
          <a:p>
            <a:r>
              <a:rPr lang="en-US" altLang="zh-TW" smtClean="0"/>
              <a:t>Special probe design</a:t>
            </a:r>
            <a:endParaRPr lang="zh-TW" altLang="en-US" smtClean="0"/>
          </a:p>
        </p:txBody>
      </p:sp>
      <p:sp>
        <p:nvSpPr>
          <p:cNvPr id="59395" name="內容版面配置區 8"/>
          <p:cNvSpPr>
            <a:spLocks noGrp="1"/>
          </p:cNvSpPr>
          <p:nvPr>
            <p:ph sz="half" idx="4294967295"/>
          </p:nvPr>
        </p:nvSpPr>
        <p:spPr>
          <a:xfrm>
            <a:off x="609600" y="1920875"/>
            <a:ext cx="5384800" cy="4433888"/>
          </a:xfrm>
        </p:spPr>
        <p:txBody>
          <a:bodyPr/>
          <a:lstStyle/>
          <a:p>
            <a:pPr marL="273050" indent="-273050"/>
            <a:r>
              <a:rPr lang="en-US" altLang="zh-TW" smtClean="0"/>
              <a:t>Stem-loop formation</a:t>
            </a:r>
          </a:p>
          <a:p>
            <a:pPr marL="273050" indent="-273050"/>
            <a:r>
              <a:rPr lang="en-US" altLang="zh-TW" smtClean="0"/>
              <a:t>Temperature change</a:t>
            </a:r>
            <a:r>
              <a:rPr lang="en-US" altLang="zh-TW" smtClean="0">
                <a:sym typeface="Wingdings" pitchFamily="2" charset="2"/>
              </a:rPr>
              <a:t> shape change</a:t>
            </a:r>
          </a:p>
          <a:p>
            <a:pPr marL="273050" indent="-273050"/>
            <a:r>
              <a:rPr lang="en-US" altLang="zh-TW" smtClean="0">
                <a:sym typeface="Wingdings" pitchFamily="2" charset="2"/>
              </a:rPr>
              <a:t>Flourescence energy was inversely proportional to 6 power of distance between two point.</a:t>
            </a:r>
            <a:endParaRPr lang="en-US" altLang="zh-TW" smtClean="0"/>
          </a:p>
          <a:p>
            <a:pPr marL="273050" indent="-273050"/>
            <a:endParaRPr lang="zh-TW" altLang="en-US" smtClean="0"/>
          </a:p>
        </p:txBody>
      </p:sp>
      <p:pic>
        <p:nvPicPr>
          <p:cNvPr id="59396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91250" y="2781300"/>
            <a:ext cx="5761038" cy="21605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標題 4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/>
          <a:lstStyle/>
          <a:p>
            <a:r>
              <a:rPr lang="en-US" altLang="zh-TW" smtClean="0"/>
              <a:t>Probe and target DNA</a:t>
            </a:r>
            <a:endParaRPr lang="zh-TW" altLang="en-US" smtClean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4294967295"/>
          </p:nvPr>
        </p:nvSpPr>
        <p:spPr>
          <a:xfrm>
            <a:off x="609600" y="1920875"/>
            <a:ext cx="5384800" cy="4433888"/>
          </a:xfrm>
        </p:spPr>
        <p:txBody>
          <a:bodyPr>
            <a:normAutofit/>
          </a:bodyPr>
          <a:lstStyle/>
          <a:p>
            <a:pPr marL="273050" indent="-273050"/>
            <a:r>
              <a:rPr lang="en-US" altLang="zh-TW" smtClean="0"/>
              <a:t>MB-Green attach to Mutation site DNA</a:t>
            </a:r>
          </a:p>
          <a:p>
            <a:pPr marL="273050" indent="-273050"/>
            <a:r>
              <a:rPr lang="en-US" altLang="zh-TW" smtClean="0"/>
              <a:t>MB-Red attach to normal site</a:t>
            </a:r>
          </a:p>
          <a:p>
            <a:pPr marL="273050" indent="-273050"/>
            <a:r>
              <a:rPr lang="en-US" altLang="zh-TW" smtClean="0"/>
              <a:t>Successful amplification Wild type PCR</a:t>
            </a:r>
            <a:r>
              <a:rPr lang="en-US" altLang="zh-TW" smtClean="0">
                <a:sym typeface="Wingdings" pitchFamily="2" charset="2"/>
              </a:rPr>
              <a:t> both MB-Red and MB-Green gives light</a:t>
            </a:r>
          </a:p>
          <a:p>
            <a:pPr marL="273050" indent="-273050"/>
            <a:r>
              <a:rPr lang="en-US" altLang="zh-TW" smtClean="0"/>
              <a:t>Successful amplification of Mutation type PCR</a:t>
            </a:r>
            <a:r>
              <a:rPr lang="en-US" altLang="zh-TW" smtClean="0">
                <a:sym typeface="Wingdings" pitchFamily="2" charset="2"/>
              </a:rPr>
              <a:t> on ly MB-Red gives light</a:t>
            </a:r>
            <a:endParaRPr lang="en-US" altLang="zh-TW" smtClean="0"/>
          </a:p>
          <a:p>
            <a:pPr marL="273050" indent="-273050">
              <a:buFont typeface="Arial" charset="0"/>
              <a:buNone/>
            </a:pPr>
            <a:endParaRPr lang="zh-TW" altLang="en-US" smtClean="0"/>
          </a:p>
        </p:txBody>
      </p:sp>
      <p:pic>
        <p:nvPicPr>
          <p:cNvPr id="60420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89663" y="3141663"/>
            <a:ext cx="6002337" cy="1150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標題 3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/>
          <a:lstStyle/>
          <a:p>
            <a:r>
              <a:rPr lang="en-US" altLang="zh-TW" smtClean="0"/>
              <a:t>Dilute and PCR amplification</a:t>
            </a:r>
            <a:endParaRPr lang="zh-TW" altLang="en-US" smtClean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4294967295"/>
          </p:nvPr>
        </p:nvSpPr>
        <p:spPr>
          <a:xfrm>
            <a:off x="609600" y="1920875"/>
            <a:ext cx="5384800" cy="4433888"/>
          </a:xfrm>
        </p:spPr>
        <p:txBody>
          <a:bodyPr>
            <a:normAutofit/>
          </a:bodyPr>
          <a:lstStyle/>
          <a:p>
            <a:pPr marL="273050" indent="-273050"/>
            <a:r>
              <a:rPr lang="en-US" altLang="zh-TW" smtClean="0"/>
              <a:t>Try to Dilute DNA to ½ copy per well</a:t>
            </a:r>
          </a:p>
          <a:p>
            <a:pPr marL="273050" indent="-273050"/>
            <a:r>
              <a:rPr lang="en-US" altLang="zh-TW" smtClean="0"/>
              <a:t>Repeat temperatrure control</a:t>
            </a:r>
          </a:p>
          <a:p>
            <a:pPr marL="639763" lvl="1" indent="-246063"/>
            <a:r>
              <a:rPr lang="en-US" altLang="zh-TW" smtClean="0"/>
              <a:t> PCR amplification</a:t>
            </a:r>
          </a:p>
          <a:p>
            <a:pPr marL="639763" lvl="1" indent="-246063"/>
            <a:r>
              <a:rPr lang="en-US" altLang="zh-TW" smtClean="0"/>
              <a:t> Probe detection</a:t>
            </a:r>
          </a:p>
          <a:p>
            <a:pPr marL="273050" indent="-273050"/>
            <a:r>
              <a:rPr lang="en-US" altLang="zh-TW" smtClean="0"/>
              <a:t>Read the data (Red/Green ratio)</a:t>
            </a:r>
          </a:p>
          <a:p>
            <a:pPr marL="639763" lvl="1" indent="-246063">
              <a:buFont typeface="Arial" charset="0"/>
              <a:buNone/>
            </a:pPr>
            <a:endParaRPr lang="zh-TW" altLang="en-US" smtClean="0"/>
          </a:p>
        </p:txBody>
      </p:sp>
      <p:pic>
        <p:nvPicPr>
          <p:cNvPr id="6144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383338" y="1916113"/>
            <a:ext cx="4321175" cy="4518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mtClean="0">
                <a:solidFill>
                  <a:schemeClr val="accent1"/>
                </a:solidFill>
              </a:rPr>
              <a:t>DNA</a:t>
            </a:r>
            <a:r>
              <a:rPr lang="zh-TW" altLang="en-US" smtClean="0">
                <a:solidFill>
                  <a:schemeClr val="accent1"/>
                </a:solidFill>
              </a:rPr>
              <a:t>與</a:t>
            </a:r>
            <a:r>
              <a:rPr lang="en-US" altLang="zh-TW" smtClean="0">
                <a:solidFill>
                  <a:schemeClr val="accent1"/>
                </a:solidFill>
              </a:rPr>
              <a:t>RNA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pic>
        <p:nvPicPr>
          <p:cNvPr id="15362" name="圖片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3388" y="1582738"/>
            <a:ext cx="7459662" cy="49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標題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/>
          <a:lstStyle/>
          <a:p>
            <a:r>
              <a:rPr lang="en-US" altLang="zh-TW" smtClean="0"/>
              <a:t>C-Ki-Ras mutation and R/G ratio</a:t>
            </a:r>
            <a:endParaRPr lang="zh-TW" altLang="en-US" smtClean="0"/>
          </a:p>
        </p:txBody>
      </p:sp>
      <p:pic>
        <p:nvPicPr>
          <p:cNvPr id="6246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71650" y="1949450"/>
            <a:ext cx="8129588" cy="41640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標題 4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/>
          <a:lstStyle/>
          <a:p>
            <a:r>
              <a:rPr lang="en-US" altLang="zh-TW" smtClean="0"/>
              <a:t>C-Ki-Ras from tumor cell</a:t>
            </a:r>
            <a:endParaRPr lang="zh-TW" altLang="en-US" smtClean="0"/>
          </a:p>
        </p:txBody>
      </p:sp>
      <p:pic>
        <p:nvPicPr>
          <p:cNvPr id="6349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063750" y="1916113"/>
            <a:ext cx="7296150" cy="4664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>
            <a:normAutofit/>
          </a:bodyPr>
          <a:lstStyle/>
          <a:p>
            <a:r>
              <a:rPr lang="en-US" altLang="zh-TW" sz="3900" smtClean="0"/>
              <a:t>Stool sample for C-Ki-Ras (Colorectal cancer)</a:t>
            </a:r>
            <a:endParaRPr lang="zh-TW" altLang="en-US" sz="3900" smtClean="0"/>
          </a:p>
        </p:txBody>
      </p:sp>
      <p:pic>
        <p:nvPicPr>
          <p:cNvPr id="6451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446338" y="1889125"/>
            <a:ext cx="6626225" cy="4968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標題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/>
          <a:lstStyle/>
          <a:p>
            <a:r>
              <a:rPr lang="en-US" altLang="zh-TW" smtClean="0"/>
              <a:t>Characteristics of Digital PCR</a:t>
            </a:r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273050" indent="-273050"/>
            <a:r>
              <a:rPr lang="en-US" altLang="zh-TW" smtClean="0"/>
              <a:t>Prevent contamination</a:t>
            </a:r>
          </a:p>
          <a:p>
            <a:pPr marL="639763" lvl="1" indent="-246063"/>
            <a:r>
              <a:rPr lang="en-US" altLang="zh-TW" smtClean="0"/>
              <a:t>Dilution and Partition to ultra small molecule</a:t>
            </a:r>
          </a:p>
          <a:p>
            <a:pPr marL="639763" lvl="1" indent="-246063"/>
            <a:r>
              <a:rPr lang="en-US" altLang="zh-TW" smtClean="0"/>
              <a:t>In situ PCR amplification in each well </a:t>
            </a:r>
          </a:p>
          <a:p>
            <a:pPr marL="273050" indent="-273050"/>
            <a:r>
              <a:rPr lang="en-US" altLang="zh-TW" smtClean="0"/>
              <a:t>Absolute quantification</a:t>
            </a:r>
          </a:p>
          <a:p>
            <a:pPr marL="639763" lvl="1" indent="-246063"/>
            <a:r>
              <a:rPr lang="en-US" altLang="zh-TW" smtClean="0"/>
              <a:t>Simply detection of Mutation/Wild type, not every Mutation type</a:t>
            </a:r>
          </a:p>
          <a:p>
            <a:pPr marL="639763" lvl="1" indent="-246063"/>
            <a:r>
              <a:rPr lang="en-US" altLang="zh-TW" smtClean="0"/>
              <a:t>Poisson distribution</a:t>
            </a:r>
          </a:p>
          <a:p>
            <a:pPr marL="273050" indent="-273050"/>
            <a:r>
              <a:rPr lang="en-US" altLang="zh-TW" smtClean="0"/>
              <a:t>Quality control</a:t>
            </a:r>
          </a:p>
          <a:p>
            <a:pPr marL="639763" lvl="1" indent="-246063"/>
            <a:r>
              <a:rPr lang="en-US" altLang="zh-TW" smtClean="0"/>
              <a:t>Thermal cycle</a:t>
            </a:r>
          </a:p>
          <a:p>
            <a:pPr marL="639763" lvl="1" indent="-246063"/>
            <a:r>
              <a:rPr lang="en-US" altLang="zh-TW" smtClean="0"/>
              <a:t>Special primer design</a:t>
            </a:r>
          </a:p>
          <a:p>
            <a:pPr marL="273050" indent="-273050"/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標題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/>
          <a:lstStyle/>
          <a:p>
            <a:r>
              <a:rPr lang="en-US" altLang="zh-TW" smtClean="0"/>
              <a:t>Video Demonstration</a:t>
            </a:r>
            <a:endParaRPr lang="zh-TW" altLang="en-US" smtClean="0"/>
          </a:p>
        </p:txBody>
      </p:sp>
      <p:sp>
        <p:nvSpPr>
          <p:cNvPr id="66563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273050" indent="-273050"/>
            <a:r>
              <a:rPr lang="en-US" altLang="zh-TW" smtClean="0">
                <a:hlinkClick r:id="rId2"/>
              </a:rPr>
              <a:t>Introduction o Digital PCR</a:t>
            </a: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標題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/>
          <a:lstStyle/>
          <a:p>
            <a:r>
              <a:rPr lang="en-US" altLang="zh-TW" smtClean="0"/>
              <a:t>Thank you</a:t>
            </a:r>
            <a:endParaRPr lang="zh-TW" altLang="en-US" smtClean="0"/>
          </a:p>
        </p:txBody>
      </p:sp>
      <p:pic>
        <p:nvPicPr>
          <p:cNvPr id="67587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487488" y="1773238"/>
            <a:ext cx="8832850" cy="4968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 rtlCol="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HK" sz="6000" dirty="0" smtClean="0"/>
              <a:t>Comparison between Traditional PCR and Real-time PCR and Digital PCR</a:t>
            </a:r>
            <a:endParaRPr lang="zh-HK" altLang="en-US" sz="6000" dirty="0"/>
          </a:p>
        </p:txBody>
      </p:sp>
      <p:sp>
        <p:nvSpPr>
          <p:cNvPr id="68611" name="副標題 2"/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US" altLang="zh-HK" sz="2400" smtClean="0"/>
          </a:p>
          <a:p>
            <a:pPr marL="0" indent="0" algn="ctr">
              <a:buFont typeface="Arial" charset="0"/>
              <a:buNone/>
            </a:pPr>
            <a:endParaRPr lang="en-US" altLang="zh-HK" sz="2400" smtClean="0">
              <a:latin typeface="Microsoft JhengHei UI"/>
              <a:ea typeface="Microsoft JhengHei UI"/>
              <a:cs typeface="Microsoft JhengHei UI"/>
            </a:endParaRPr>
          </a:p>
          <a:p>
            <a:pPr marL="0" indent="0" algn="ctr">
              <a:buFont typeface="Arial" charset="0"/>
              <a:buNone/>
            </a:pPr>
            <a:r>
              <a:rPr lang="zh-TW" altLang="en-US" sz="2400" smtClean="0">
                <a:latin typeface="Microsoft JhengHei UI"/>
                <a:ea typeface="Microsoft JhengHei UI"/>
                <a:cs typeface="Microsoft JhengHei UI"/>
              </a:rPr>
              <a:t>楊筌凱</a:t>
            </a:r>
            <a:endParaRPr lang="en-US" altLang="zh-HK" sz="2400" smtClean="0">
              <a:latin typeface="Microsoft JhengHei UI"/>
              <a:ea typeface="Microsoft JhengHei UI"/>
              <a:cs typeface="Microsoft JhengHei U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06563" y="1511300"/>
            <a:ext cx="8672512" cy="4891088"/>
          </a:xfrm>
        </p:spPr>
      </p:pic>
      <p:sp>
        <p:nvSpPr>
          <p:cNvPr id="69635" name="文字方塊 4"/>
          <p:cNvSpPr txBox="1">
            <a:spLocks noChangeArrowheads="1"/>
          </p:cNvSpPr>
          <p:nvPr/>
        </p:nvSpPr>
        <p:spPr bwMode="auto">
          <a:xfrm>
            <a:off x="3425825" y="333375"/>
            <a:ext cx="48482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zh-HK" sz="4400">
                <a:latin typeface="Calibri" pitchFamily="34" charset="0"/>
              </a:rPr>
              <a:t>Three phases of PCR</a:t>
            </a:r>
            <a:endParaRPr kumimoji="0" lang="zh-HK" altLang="en-US" sz="4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55713" y="1946275"/>
            <a:ext cx="9175750" cy="4194175"/>
          </a:xfrm>
        </p:spPr>
      </p:pic>
      <p:sp>
        <p:nvSpPr>
          <p:cNvPr id="6" name="文字方塊 5"/>
          <p:cNvSpPr txBox="1"/>
          <p:nvPr/>
        </p:nvSpPr>
        <p:spPr>
          <a:xfrm>
            <a:off x="4175125" y="573088"/>
            <a:ext cx="3527425" cy="768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HK" sz="4400" dirty="0">
                <a:latin typeface="+mj-lt"/>
                <a:ea typeface="+mn-ea"/>
              </a:rPr>
              <a:t>Detection area</a:t>
            </a:r>
            <a:endParaRPr kumimoji="0" lang="zh-HK" altLang="en-US" sz="4400" dirty="0">
              <a:latin typeface="+mj-lt"/>
              <a:ea typeface="+mn-e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altLang="zh-HK" smtClean="0"/>
              <a:t>Cycle threshold of real-time PCR</a:t>
            </a:r>
            <a:endParaRPr lang="zh-HK" altLang="en-US" smtClean="0"/>
          </a:p>
        </p:txBody>
      </p:sp>
      <p:pic>
        <p:nvPicPr>
          <p:cNvPr id="71683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027238" y="1754188"/>
            <a:ext cx="7488237" cy="460216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mtClean="0">
                <a:solidFill>
                  <a:schemeClr val="accent1"/>
                </a:solidFill>
              </a:rPr>
              <a:t>轉錄與轉譯作用形成蛋白質</a:t>
            </a:r>
          </a:p>
        </p:txBody>
      </p:sp>
      <p:pic>
        <p:nvPicPr>
          <p:cNvPr id="16386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86138" y="1843088"/>
            <a:ext cx="4775200" cy="4351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文字方塊 4"/>
          <p:cNvSpPr txBox="1">
            <a:spLocks noChangeArrowheads="1"/>
          </p:cNvSpPr>
          <p:nvPr/>
        </p:nvSpPr>
        <p:spPr bwMode="auto">
          <a:xfrm>
            <a:off x="652463" y="444500"/>
            <a:ext cx="11025187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HK" sz="3200">
                <a:latin typeface="Calibri" pitchFamily="34" charset="0"/>
              </a:rPr>
              <a:t>Digital PCR works by partitioning a sample into many individual </a:t>
            </a:r>
          </a:p>
          <a:p>
            <a:r>
              <a:rPr kumimoji="0" lang="en-US" altLang="zh-HK" sz="3200">
                <a:latin typeface="Calibri" pitchFamily="34" charset="0"/>
              </a:rPr>
              <a:t>real-time PCR reactions, some portion of these reactions contain </a:t>
            </a:r>
          </a:p>
          <a:p>
            <a:r>
              <a:rPr kumimoji="0" lang="en-US" altLang="zh-HK" sz="3200">
                <a:latin typeface="Calibri" pitchFamily="34" charset="0"/>
              </a:rPr>
              <a:t>the target molecules(positive) while others do not (negative).</a:t>
            </a:r>
          </a:p>
          <a:p>
            <a:r>
              <a:rPr kumimoji="0" lang="en-US" altLang="zh-HK" sz="3200">
                <a:latin typeface="Calibri" pitchFamily="34" charset="0"/>
              </a:rPr>
              <a:t>The fraction of negative answers is used as reference. </a:t>
            </a:r>
          </a:p>
          <a:p>
            <a:endParaRPr kumimoji="0" lang="zh-HK" altLang="en-US">
              <a:latin typeface="Calibri" pitchFamily="34" charset="0"/>
            </a:endParaRPr>
          </a:p>
        </p:txBody>
      </p:sp>
      <p:pic>
        <p:nvPicPr>
          <p:cNvPr id="72707" name="圖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6150" y="2913063"/>
            <a:ext cx="10185400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47725" y="574675"/>
            <a:ext cx="10490200" cy="6021388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內容版面配置區 6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767013" y="261938"/>
            <a:ext cx="6369050" cy="639286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mtClean="0">
                <a:solidFill>
                  <a:schemeClr val="accent1"/>
                </a:solidFill>
              </a:rPr>
              <a:t>轉錄與轉譯作用形成蛋白質</a:t>
            </a:r>
          </a:p>
        </p:txBody>
      </p:sp>
      <p:pic>
        <p:nvPicPr>
          <p:cNvPr id="17410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86138" y="1843088"/>
            <a:ext cx="4775200" cy="4351337"/>
          </a:xfrm>
        </p:spPr>
      </p:pic>
      <p:cxnSp>
        <p:nvCxnSpPr>
          <p:cNvPr id="6" name="直線單箭頭接點 5"/>
          <p:cNvCxnSpPr/>
          <p:nvPr/>
        </p:nvCxnSpPr>
        <p:spPr>
          <a:xfrm flipV="1">
            <a:off x="2103438" y="2597150"/>
            <a:ext cx="1371600" cy="80645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2" name="文字方塊 6"/>
          <p:cNvSpPr txBox="1">
            <a:spLocks noChangeArrowheads="1"/>
          </p:cNvSpPr>
          <p:nvPr/>
        </p:nvSpPr>
        <p:spPr bwMode="auto">
          <a:xfrm>
            <a:off x="1474788" y="3219450"/>
            <a:ext cx="106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solidFill>
                  <a:srgbClr val="FF0000"/>
                </a:solidFill>
                <a:latin typeface="Calibri" pitchFamily="34" charset="0"/>
              </a:rPr>
              <a:t>PCR</a:t>
            </a:r>
            <a:endParaRPr kumimoji="0" lang="zh-TW" altLang="en-US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mtClean="0"/>
              <a:t>蛋白質的結構</a:t>
            </a:r>
          </a:p>
        </p:txBody>
      </p:sp>
      <p:sp>
        <p:nvSpPr>
          <p:cNvPr id="18435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zh-TW" smtClean="0"/>
              <a:t>1.</a:t>
            </a:r>
            <a:r>
              <a:rPr lang="zh-TW" altLang="en-US" smtClean="0"/>
              <a:t>一級結構</a:t>
            </a:r>
            <a:r>
              <a:rPr lang="en-US" altLang="zh-TW" smtClean="0"/>
              <a:t>(primary structure)</a:t>
            </a:r>
          </a:p>
          <a:p>
            <a:r>
              <a:rPr lang="en-US" altLang="zh-TW" smtClean="0"/>
              <a:t>2.</a:t>
            </a:r>
            <a:r>
              <a:rPr lang="zh-TW" altLang="en-US" smtClean="0"/>
              <a:t>二級結構 </a:t>
            </a:r>
            <a:r>
              <a:rPr lang="en-US" altLang="zh-TW" smtClean="0"/>
              <a:t>(secondary structure)</a:t>
            </a:r>
          </a:p>
          <a:p>
            <a:pPr lvl="1"/>
            <a:r>
              <a:rPr lang="el-GR" altLang="zh-TW" smtClean="0"/>
              <a:t>α</a:t>
            </a:r>
            <a:r>
              <a:rPr lang="zh-TW" altLang="en-US" smtClean="0"/>
              <a:t>螺旋</a:t>
            </a:r>
            <a:r>
              <a:rPr lang="en-US" altLang="zh-TW" smtClean="0"/>
              <a:t>(</a:t>
            </a:r>
            <a:r>
              <a:rPr lang="el-GR" altLang="zh-TW" smtClean="0"/>
              <a:t>α-</a:t>
            </a:r>
            <a:r>
              <a:rPr lang="en-US" altLang="zh-TW" smtClean="0"/>
              <a:t>helix)</a:t>
            </a:r>
          </a:p>
          <a:p>
            <a:pPr lvl="1"/>
            <a:r>
              <a:rPr lang="el-GR" altLang="zh-TW" smtClean="0"/>
              <a:t>β</a:t>
            </a:r>
            <a:r>
              <a:rPr lang="zh-TW" altLang="en-US" smtClean="0"/>
              <a:t>摺疊</a:t>
            </a:r>
            <a:r>
              <a:rPr lang="en-US" altLang="zh-TW" smtClean="0"/>
              <a:t>(beta sheet)</a:t>
            </a:r>
          </a:p>
          <a:p>
            <a:r>
              <a:rPr lang="en-US" altLang="zh-TW" smtClean="0"/>
              <a:t>3.</a:t>
            </a:r>
            <a:r>
              <a:rPr lang="zh-TW" altLang="en-US" smtClean="0"/>
              <a:t>三級結構 </a:t>
            </a:r>
            <a:r>
              <a:rPr lang="en-US" altLang="zh-TW" smtClean="0"/>
              <a:t>(tertiary structure)</a:t>
            </a:r>
          </a:p>
          <a:p>
            <a:r>
              <a:rPr lang="en-US" altLang="zh-TW" smtClean="0"/>
              <a:t>4.</a:t>
            </a:r>
            <a:r>
              <a:rPr lang="zh-TW" altLang="en-US" smtClean="0"/>
              <a:t>四級結構 </a:t>
            </a:r>
            <a:r>
              <a:rPr lang="en-US" altLang="zh-TW" smtClean="0"/>
              <a:t>(quaternary structure)</a:t>
            </a:r>
          </a:p>
          <a:p>
            <a:endParaRPr lang="zh-TW" altLang="en-US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mtClean="0"/>
              <a:t>一級結構</a:t>
            </a:r>
            <a:r>
              <a:rPr lang="en-US" altLang="zh-TW" smtClean="0"/>
              <a:t>(primary structure)</a:t>
            </a:r>
            <a:endParaRPr lang="zh-TW" altLang="en-US" smtClean="0"/>
          </a:p>
        </p:txBody>
      </p:sp>
      <p:sp>
        <p:nvSpPr>
          <p:cNvPr id="19459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zh-TW" altLang="en-US" smtClean="0"/>
              <a:t>肽或蛋白質的氨基酸序列（或殘基序列）被稱為一級結構。</a:t>
            </a:r>
            <a:endParaRPr lang="en-US" altLang="zh-TW" smtClean="0"/>
          </a:p>
          <a:p>
            <a:r>
              <a:rPr lang="zh-TW" altLang="en-US" smtClean="0"/>
              <a:t>一級結構上的胺基酸間可交互作用，利用醯胺鍵上的</a:t>
            </a:r>
            <a:r>
              <a:rPr lang="en-US" altLang="zh-TW" smtClean="0"/>
              <a:t>C=O</a:t>
            </a:r>
            <a:r>
              <a:rPr lang="zh-TW" altLang="en-US" smtClean="0"/>
              <a:t>鍵與胺基形成氫鍵。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 idx="4294967295"/>
          </p:nvPr>
        </p:nvSpPr>
        <p:spPr>
          <a:xfrm>
            <a:off x="838200" y="120650"/>
            <a:ext cx="10515600" cy="1325563"/>
          </a:xfrm>
        </p:spPr>
        <p:txBody>
          <a:bodyPr/>
          <a:lstStyle/>
          <a:p>
            <a:r>
              <a:rPr lang="zh-TW" altLang="en-US" smtClean="0"/>
              <a:t>二級結構 </a:t>
            </a:r>
            <a:r>
              <a:rPr lang="en-US" altLang="zh-TW" smtClean="0"/>
              <a:t>(secondary structure)</a:t>
            </a:r>
            <a:endParaRPr lang="zh-TW" altLang="en-US" smtClean="0"/>
          </a:p>
        </p:txBody>
      </p:sp>
      <p:sp>
        <p:nvSpPr>
          <p:cNvPr id="20483" name="內容版面配置區 2"/>
          <p:cNvSpPr>
            <a:spLocks noGrp="1"/>
          </p:cNvSpPr>
          <p:nvPr>
            <p:ph idx="4294967295"/>
          </p:nvPr>
        </p:nvSpPr>
        <p:spPr>
          <a:xfrm>
            <a:off x="354013" y="1187450"/>
            <a:ext cx="10999787" cy="4351338"/>
          </a:xfrm>
        </p:spPr>
        <p:txBody>
          <a:bodyPr/>
          <a:lstStyle/>
          <a:p>
            <a:r>
              <a:rPr lang="zh-TW" altLang="en-US" smtClean="0"/>
              <a:t>多肽因連接各胺基酸的肽鍵</a:t>
            </a:r>
            <a:r>
              <a:rPr lang="en-US" altLang="zh-TW" smtClean="0"/>
              <a:t>(peptide bond)</a:t>
            </a:r>
            <a:r>
              <a:rPr lang="zh-TW" altLang="en-US" smtClean="0"/>
              <a:t>間產生氫鍵，而形成重複出現的特殊結構</a:t>
            </a:r>
            <a:r>
              <a:rPr lang="en-US" altLang="zh-TW" smtClean="0"/>
              <a:t>: 1. α-</a:t>
            </a:r>
            <a:r>
              <a:rPr lang="zh-TW" altLang="en-US" smtClean="0"/>
              <a:t>螺旋</a:t>
            </a:r>
            <a:r>
              <a:rPr lang="en-US" altLang="zh-TW" smtClean="0"/>
              <a:t> 2. β-</a:t>
            </a:r>
            <a:r>
              <a:rPr lang="zh-TW" altLang="en-US" smtClean="0"/>
              <a:t>褶片</a:t>
            </a:r>
          </a:p>
        </p:txBody>
      </p:sp>
      <p:pic>
        <p:nvPicPr>
          <p:cNvPr id="20484" name="圖片 5"/>
          <p:cNvPicPr>
            <a:picLocks noChangeAspect="1"/>
          </p:cNvPicPr>
          <p:nvPr/>
        </p:nvPicPr>
        <p:blipFill>
          <a:blip r:embed="rId2"/>
          <a:srcRect l="33917" t="15778" r="30000" b="33852"/>
          <a:stretch>
            <a:fillRect/>
          </a:stretch>
        </p:blipFill>
        <p:spPr bwMode="auto">
          <a:xfrm>
            <a:off x="838200" y="2281238"/>
            <a:ext cx="4816475" cy="383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圖片 6"/>
          <p:cNvPicPr>
            <a:picLocks noChangeAspect="1"/>
          </p:cNvPicPr>
          <p:nvPr/>
        </p:nvPicPr>
        <p:blipFill>
          <a:blip r:embed="rId3"/>
          <a:srcRect l="25500" t="22000" r="46249" b="51778"/>
          <a:stretch>
            <a:fillRect/>
          </a:stretch>
        </p:blipFill>
        <p:spPr bwMode="auto">
          <a:xfrm>
            <a:off x="6340475" y="3187700"/>
            <a:ext cx="5165725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1667</Words>
  <Application>Microsoft Office PowerPoint</Application>
  <PresentationFormat>自訂</PresentationFormat>
  <Paragraphs>190</Paragraphs>
  <Slides>52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簡報設計範本</vt:lpstr>
      </vt:variant>
      <vt:variant>
        <vt:i4>1</vt:i4>
      </vt:variant>
      <vt:variant>
        <vt:lpstr>投影片標題</vt:lpstr>
      </vt:variant>
      <vt:variant>
        <vt:i4>52</vt:i4>
      </vt:variant>
    </vt:vector>
  </HeadingPairs>
  <TitlesOfParts>
    <vt:vector size="63" baseType="lpstr">
      <vt:lpstr>Calibri</vt:lpstr>
      <vt:lpstr>新細明體</vt:lpstr>
      <vt:lpstr>Arial</vt:lpstr>
      <vt:lpstr>Calibri Light</vt:lpstr>
      <vt:lpstr>Times New Roman</vt:lpstr>
      <vt:lpstr>Wingdings</vt:lpstr>
      <vt:lpstr>標楷體</vt:lpstr>
      <vt:lpstr>Microsoft YaHei</vt:lpstr>
      <vt:lpstr>Constantia</vt:lpstr>
      <vt:lpstr>Microsoft JhengHei UI</vt:lpstr>
      <vt:lpstr>Office 佈景主題</vt:lpstr>
      <vt:lpstr>LIFE SCIENCE TECHNOLOGIES: The Digital PCR Revolution </vt:lpstr>
      <vt:lpstr>DNA雙股螺旋</vt:lpstr>
      <vt:lpstr>核甘酸</vt:lpstr>
      <vt:lpstr>DNA與RNA</vt:lpstr>
      <vt:lpstr>轉錄與轉譯作用形成蛋白質</vt:lpstr>
      <vt:lpstr>轉錄與轉譯作用形成蛋白質</vt:lpstr>
      <vt:lpstr>蛋白質的結構</vt:lpstr>
      <vt:lpstr>一級結構(primary structure)</vt:lpstr>
      <vt:lpstr>二級結構 (secondary structure)</vt:lpstr>
      <vt:lpstr>三級結構 (tertiary structure)</vt:lpstr>
      <vt:lpstr>四級結構 (quaternary structure)</vt:lpstr>
      <vt:lpstr>投影片 12</vt:lpstr>
      <vt:lpstr>蛋白質之重要性</vt:lpstr>
      <vt:lpstr>蛋白質變異的原因</vt:lpstr>
      <vt:lpstr>蛋白質變異的原因</vt:lpstr>
      <vt:lpstr>基因變異</vt:lpstr>
      <vt:lpstr>基因變異 cont</vt:lpstr>
      <vt:lpstr>基因變異 cont</vt:lpstr>
      <vt:lpstr>蛋白質變異的原因</vt:lpstr>
      <vt:lpstr>蛋白質結構變異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Real-Time PCR</vt:lpstr>
      <vt:lpstr>Real-time PCR</vt:lpstr>
      <vt:lpstr>Real-time PCR</vt:lpstr>
      <vt:lpstr>Advantage</vt:lpstr>
      <vt:lpstr>Ct value</vt:lpstr>
      <vt:lpstr>投影片 33</vt:lpstr>
      <vt:lpstr>Introduction</vt:lpstr>
      <vt:lpstr>Why we need to develop Digital PCR???</vt:lpstr>
      <vt:lpstr>Digital PCR method</vt:lpstr>
      <vt:lpstr>Special probe design</vt:lpstr>
      <vt:lpstr>Probe and target DNA</vt:lpstr>
      <vt:lpstr>Dilute and PCR amplification</vt:lpstr>
      <vt:lpstr>C-Ki-Ras mutation and R/G ratio</vt:lpstr>
      <vt:lpstr>C-Ki-Ras from tumor cell</vt:lpstr>
      <vt:lpstr>Stool sample for C-Ki-Ras (Colorectal cancer)</vt:lpstr>
      <vt:lpstr>Characteristics of Digital PCR</vt:lpstr>
      <vt:lpstr>Video Demonstration</vt:lpstr>
      <vt:lpstr>Thank you</vt:lpstr>
      <vt:lpstr>Comparison between Traditional PCR and Real-time PCR and Digital PCR</vt:lpstr>
      <vt:lpstr>投影片 47</vt:lpstr>
      <vt:lpstr>投影片 48</vt:lpstr>
      <vt:lpstr>Cycle threshold of real-time PCR</vt:lpstr>
      <vt:lpstr>投影片 50</vt:lpstr>
      <vt:lpstr>投影片 51</vt:lpstr>
      <vt:lpstr>投影片 52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核甘酸</dc:title>
  <dc:creator>林俊叡</dc:creator>
  <cp:lastModifiedBy>Gavin</cp:lastModifiedBy>
  <cp:revision>10</cp:revision>
  <dcterms:created xsi:type="dcterms:W3CDTF">2014-05-10T08:52:48Z</dcterms:created>
  <dcterms:modified xsi:type="dcterms:W3CDTF">2014-05-18T08:55:37Z</dcterms:modified>
</cp:coreProperties>
</file>