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0" r:id="rId2"/>
    <p:sldId id="271" r:id="rId3"/>
    <p:sldId id="328" r:id="rId4"/>
    <p:sldId id="327" r:id="rId5"/>
    <p:sldId id="276" r:id="rId6"/>
    <p:sldId id="277" r:id="rId7"/>
    <p:sldId id="278" r:id="rId8"/>
    <p:sldId id="32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316" r:id="rId23"/>
    <p:sldId id="317" r:id="rId24"/>
    <p:sldId id="318" r:id="rId25"/>
    <p:sldId id="319" r:id="rId26"/>
    <p:sldId id="320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21" r:id="rId37"/>
    <p:sldId id="322" r:id="rId38"/>
    <p:sldId id="323" r:id="rId39"/>
    <p:sldId id="324" r:id="rId40"/>
    <p:sldId id="325" r:id="rId41"/>
    <p:sldId id="257" r:id="rId42"/>
    <p:sldId id="258" r:id="rId43"/>
    <p:sldId id="259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 autoAdjust="0"/>
    <p:restoredTop sz="86095" autoAdjust="0"/>
  </p:normalViewPr>
  <p:slideViewPr>
    <p:cSldViewPr snapToGrid="0">
      <p:cViewPr>
        <p:scale>
          <a:sx n="103" d="100"/>
          <a:sy n="103" d="100"/>
        </p:scale>
        <p:origin x="-77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E6BFE-27B4-4B12-AD0F-F520BE75F140}" type="datetimeFigureOut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F7A1-93B6-4A01-AAA6-00760AE62A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23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(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i,j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entry is equal to the probability of the 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ith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amino acid being transformed into the 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jth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amino acid in a certain amount of evolutionary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C56F7-E268-408C-BB9C-FA29E25DCF5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49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4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62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77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5EBE-0220-4FC0-B6A8-AAF33627673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184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5EBE-0220-4FC0-B6A8-AAF336276733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91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F7A1-93B6-4A01-AAA6-00760AE62A5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50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SWISS-PROT </a:t>
            </a:r>
            <a:r>
              <a:rPr lang="en-US" altLang="zh-TW" b="1" baseline="0" dirty="0" smtClean="0"/>
              <a:t>    </a:t>
            </a:r>
            <a:r>
              <a:rPr lang="zh-TW" altLang="en-US" b="1" baseline="0" dirty="0" smtClean="0"/>
              <a:t>經過注釋</a:t>
            </a:r>
            <a:r>
              <a:rPr lang="zh-CN" altLang="en-US" b="1" dirty="0" smtClean="0"/>
              <a:t>的</a:t>
            </a:r>
            <a:r>
              <a:rPr lang="zh-TW" altLang="en-US" b="1" dirty="0" smtClean="0"/>
              <a:t>蛋白質</a:t>
            </a:r>
            <a:r>
              <a:rPr lang="zh-CN" altLang="en-US" b="1" dirty="0" smtClean="0"/>
              <a:t>序列</a:t>
            </a:r>
            <a:r>
              <a:rPr lang="zh-TW" altLang="en-US" b="1" dirty="0" smtClean="0"/>
              <a:t>數據庫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F7A1-93B6-4A01-AAA6-00760AE62A5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57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95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74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17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1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21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2C045-A75C-4639-B8EE-CF600DE04A8B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6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872-A968-435B-A4FD-6A73449605AE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95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6A19-5E26-4CD9-A443-C85B4EE67DB6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38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4B14-6BB7-453C-8A93-E02796947DE8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7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DC1B-D6FE-49EB-B259-43ED5B1003EE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78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10B8-F3E6-41A4-A018-B1D93D35524E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3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5C73-5273-4CC1-A4AB-32D476E5B2E6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61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2B19-FCD9-40DD-9305-09D2B26D0DB4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92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89A2-0EE8-424A-9CA4-68F7F2E5821E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3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74E5-46C7-4DAA-9257-BEB7225FC63C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39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5179-ECB9-4A14-A4C3-8B93AA9564DA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70C9-BEDE-49FB-9446-400A382469A4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3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10B0-793C-414E-B675-F6F914B78333}" type="datetime1">
              <a:rPr lang="zh-TW" altLang="en-US" smtClean="0"/>
              <a:pPr/>
              <a:t>2014/5/12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0B282-90AD-43FE-9481-B0ECF7534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9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7568" y="1268761"/>
            <a:ext cx="7772400" cy="190207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Gapped BLAST and PSI-BLAST : a new generation of protein database search programs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35560" y="3886200"/>
            <a:ext cx="7992888" cy="1752600"/>
          </a:xfrm>
        </p:spPr>
        <p:txBody>
          <a:bodyPr/>
          <a:lstStyle/>
          <a:p>
            <a:r>
              <a:rPr lang="en-US" altLang="zh-TW" dirty="0" smtClean="0"/>
              <a:t>Team2</a:t>
            </a:r>
          </a:p>
          <a:p>
            <a:r>
              <a:rPr lang="zh-TW" altLang="en-US" dirty="0" smtClean="0"/>
              <a:t>邱冠儒 黃</a:t>
            </a:r>
            <a:r>
              <a:rPr lang="zh-TW" altLang="en-US" dirty="0"/>
              <a:t>尹</a:t>
            </a:r>
            <a:r>
              <a:rPr lang="zh-TW" altLang="en-US" dirty="0" smtClean="0"/>
              <a:t>柔 田</a:t>
            </a:r>
            <a:r>
              <a:rPr lang="zh-TW" altLang="en-US" dirty="0"/>
              <a:t>耕</a:t>
            </a:r>
            <a:r>
              <a:rPr lang="zh-TW" altLang="en-US" dirty="0" smtClean="0"/>
              <a:t>豪 蕭</a:t>
            </a:r>
            <a:r>
              <a:rPr lang="zh-TW" altLang="en-US" dirty="0"/>
              <a:t>逸</a:t>
            </a:r>
            <a:r>
              <a:rPr lang="zh-TW" altLang="en-US" dirty="0" smtClean="0"/>
              <a:t>嫻 謝朝茂 </a:t>
            </a:r>
            <a:r>
              <a:rPr lang="zh-TW" altLang="en-US" dirty="0"/>
              <a:t>莊閔</a:t>
            </a:r>
            <a:r>
              <a:rPr lang="zh-TW" altLang="en-US" dirty="0" smtClean="0"/>
              <a:t>傑</a:t>
            </a:r>
            <a:endParaRPr lang="en-US" altLang="zh-TW" dirty="0"/>
          </a:p>
          <a:p>
            <a:r>
              <a:rPr lang="en-US" altLang="zh-TW" dirty="0" smtClean="0"/>
              <a:t>2014/05/12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4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Original BLAST (Algorithm)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each word in the query sequence, find a set of word with score higher than </a:t>
            </a:r>
            <a:r>
              <a:rPr lang="en-US" altLang="zh-TW" dirty="0" smtClean="0">
                <a:solidFill>
                  <a:srgbClr val="FF0000"/>
                </a:solidFill>
              </a:rPr>
              <a:t>k</a:t>
            </a:r>
            <a:r>
              <a:rPr lang="en-US" altLang="zh-TW" dirty="0" smtClean="0"/>
              <a:t> (when aligned with the word in the query sequence)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Score: </a:t>
            </a:r>
          </a:p>
          <a:p>
            <a:pPr marL="0" indent="0">
              <a:buNone/>
            </a:pPr>
            <a:r>
              <a:rPr lang="en-US" altLang="zh-TW" dirty="0" smtClean="0"/>
              <a:t>       </a:t>
            </a:r>
            <a:r>
              <a:rPr lang="en-US" altLang="zh-TW" dirty="0" smtClean="0">
                <a:hlinkClick r:id="rId2" action="ppaction://hlinksldjump"/>
              </a:rPr>
              <a:t>scoring matrix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16985" r="5607" b="32467"/>
          <a:stretch/>
        </p:blipFill>
        <p:spPr>
          <a:xfrm>
            <a:off x="3721994" y="2660829"/>
            <a:ext cx="7155287" cy="298136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3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3" y="270456"/>
            <a:ext cx="11233322" cy="619705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Original BLAST (Algorithm)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Scan the database, for these words which has score&gt;</a:t>
            </a:r>
            <a:r>
              <a:rPr lang="en-US" altLang="zh-TW" dirty="0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/>
              <a:t> when aligned with some words in the query sequence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“hit”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68896" r="19777" b="16047"/>
          <a:stretch/>
        </p:blipFill>
        <p:spPr>
          <a:xfrm>
            <a:off x="838200" y="2730321"/>
            <a:ext cx="9726381" cy="158410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1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Original BLAST (Algorithm)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Extend the hit in both direction, to generate HSP</a:t>
            </a:r>
          </a:p>
          <a:p>
            <a:pPr marL="0" indent="0">
              <a:buNone/>
            </a:pPr>
            <a:r>
              <a:rPr lang="en-US" altLang="zh-TW" dirty="0" smtClean="0"/>
              <a:t>	(HSP: High-scoring Segment Pair)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F</a:t>
            </a:r>
            <a:r>
              <a:rPr lang="en-US" altLang="zh-TW" dirty="0" smtClean="0"/>
              <a:t>ind HSP of statistical significance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02" y="2719858"/>
            <a:ext cx="5415708" cy="283093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3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Refinement: the Two-Hit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Extension is the most time-consuming part in the algorithm</a:t>
            </a:r>
          </a:p>
          <a:p>
            <a:pPr marL="0" indent="0">
              <a:buNone/>
            </a:pPr>
            <a:r>
              <a:rPr lang="en-US" altLang="zh-TW" dirty="0" smtClean="0"/>
              <a:t>	(&gt;90% execution time)</a:t>
            </a:r>
            <a:endParaRPr lang="en-US" altLang="zh-TW" dirty="0"/>
          </a:p>
          <a:p>
            <a:r>
              <a:rPr lang="en-US" altLang="zh-TW" dirty="0" smtClean="0"/>
              <a:t>Observation:</a:t>
            </a:r>
          </a:p>
          <a:p>
            <a:pPr marL="0" indent="0">
              <a:buNone/>
            </a:pPr>
            <a:r>
              <a:rPr lang="en-US" altLang="zh-TW" dirty="0" smtClean="0"/>
              <a:t>	HSP length &gt;&gt;word length(k)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      an HSP may contain multiple hits on the same diagonal and close     	to each other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Refinement: the Two-Hit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pc="150" dirty="0" smtClean="0">
                <a:solidFill>
                  <a:srgbClr val="FF0000"/>
                </a:solidFill>
              </a:rPr>
              <a:t>	</a:t>
            </a:r>
            <a:r>
              <a:rPr lang="en-US" altLang="zh-TW" spc="150" dirty="0" smtClean="0"/>
              <a:t>(Query)      …</a:t>
            </a:r>
            <a:r>
              <a:rPr lang="en-US" altLang="zh-TW" spc="150" dirty="0" smtClean="0">
                <a:solidFill>
                  <a:srgbClr val="FF0000"/>
                </a:solidFill>
              </a:rPr>
              <a:t>PQG</a:t>
            </a:r>
            <a:r>
              <a:rPr lang="en-US" altLang="zh-TW" spc="150" dirty="0" smtClean="0"/>
              <a:t>EFGVVV</a:t>
            </a:r>
            <a:r>
              <a:rPr lang="en-US" altLang="zh-TW" spc="150" dirty="0" smtClean="0">
                <a:solidFill>
                  <a:srgbClr val="FF0000"/>
                </a:solidFill>
              </a:rPr>
              <a:t>EEF</a:t>
            </a:r>
            <a:r>
              <a:rPr lang="en-US" altLang="zh-TW" spc="150" dirty="0" smtClean="0"/>
              <a:t>QEE…</a:t>
            </a:r>
          </a:p>
          <a:p>
            <a:pPr marL="0" indent="0">
              <a:buNone/>
            </a:pPr>
            <a:r>
              <a:rPr lang="en-US" altLang="zh-TW" spc="150" dirty="0" smtClean="0">
                <a:solidFill>
                  <a:srgbClr val="FF0000"/>
                </a:solidFill>
              </a:rPr>
              <a:t>	</a:t>
            </a:r>
            <a:r>
              <a:rPr lang="en-US" altLang="zh-TW" spc="150" dirty="0" smtClean="0"/>
              <a:t>(Database) …</a:t>
            </a:r>
            <a:r>
              <a:rPr lang="en-US" altLang="zh-TW" spc="150" dirty="0" smtClean="0">
                <a:solidFill>
                  <a:srgbClr val="FF0000"/>
                </a:solidFill>
              </a:rPr>
              <a:t>PVG</a:t>
            </a:r>
            <a:r>
              <a:rPr lang="en-US" altLang="zh-TW" spc="150" dirty="0" smtClean="0"/>
              <a:t>GVGPFE</a:t>
            </a:r>
            <a:r>
              <a:rPr lang="en-US" altLang="zh-TW" spc="150" dirty="0" smtClean="0">
                <a:solidFill>
                  <a:srgbClr val="FF0000"/>
                </a:solidFill>
              </a:rPr>
              <a:t>EEF</a:t>
            </a:r>
            <a:r>
              <a:rPr lang="en-US" altLang="zh-TW" spc="150" dirty="0" smtClean="0"/>
              <a:t>VQE…</a:t>
            </a:r>
          </a:p>
          <a:p>
            <a:pPr marL="0" indent="0">
              <a:buNone/>
            </a:pPr>
            <a:endParaRPr lang="en-US" altLang="zh-TW" spc="150" dirty="0"/>
          </a:p>
          <a:p>
            <a:pPr marL="0" indent="0">
              <a:buNone/>
            </a:pPr>
            <a:r>
              <a:rPr lang="en-US" altLang="zh-TW" spc="150" dirty="0" smtClean="0"/>
              <a:t>	(Query)     …</a:t>
            </a:r>
            <a:r>
              <a:rPr lang="en-US" altLang="zh-TW" spc="150" dirty="0" smtClean="0">
                <a:solidFill>
                  <a:srgbClr val="FF0000"/>
                </a:solidFill>
              </a:rPr>
              <a:t>PQG</a:t>
            </a:r>
            <a:r>
              <a:rPr lang="en-US" altLang="zh-TW" spc="150" dirty="0" smtClean="0"/>
              <a:t>EFGVVV</a:t>
            </a:r>
            <a:r>
              <a:rPr lang="en-US" altLang="zh-TW" spc="150" dirty="0" smtClean="0">
                <a:solidFill>
                  <a:srgbClr val="FF0000"/>
                </a:solidFill>
              </a:rPr>
              <a:t>EEF</a:t>
            </a:r>
            <a:r>
              <a:rPr lang="en-US" altLang="zh-TW" spc="150" dirty="0" smtClean="0"/>
              <a:t>QEE…</a:t>
            </a:r>
          </a:p>
          <a:p>
            <a:pPr marL="0" indent="0">
              <a:buNone/>
            </a:pPr>
            <a:r>
              <a:rPr lang="en-US" altLang="zh-TW" spc="150" dirty="0" smtClean="0">
                <a:solidFill>
                  <a:srgbClr val="FF0000"/>
                </a:solidFill>
              </a:rPr>
              <a:t>	</a:t>
            </a:r>
            <a:r>
              <a:rPr lang="en-US" altLang="zh-TW" spc="150" dirty="0" smtClean="0"/>
              <a:t>(Database)…</a:t>
            </a:r>
            <a:r>
              <a:rPr lang="en-US" altLang="zh-TW" spc="150" dirty="0" smtClean="0">
                <a:solidFill>
                  <a:srgbClr val="FF0000"/>
                </a:solidFill>
              </a:rPr>
              <a:t>PVG</a:t>
            </a:r>
            <a:r>
              <a:rPr lang="en-US" altLang="zh-TW" spc="150" dirty="0" smtClean="0"/>
              <a:t>G</a:t>
            </a:r>
            <a:r>
              <a:rPr lang="en-US" altLang="zh-TW" spc="150" dirty="0" smtClean="0">
                <a:solidFill>
                  <a:srgbClr val="FF0000"/>
                </a:solidFill>
              </a:rPr>
              <a:t>EEF</a:t>
            </a:r>
            <a:r>
              <a:rPr lang="en-US" altLang="zh-TW" spc="150" dirty="0" smtClean="0"/>
              <a:t>VGPFEVQE…</a:t>
            </a:r>
          </a:p>
          <a:p>
            <a:pPr marL="0" indent="0">
              <a:buNone/>
            </a:pPr>
            <a:endParaRPr lang="en-US" altLang="zh-TW" spc="150" dirty="0" smtClean="0"/>
          </a:p>
          <a:p>
            <a:pPr marL="0" indent="0">
              <a:buNone/>
            </a:pPr>
            <a:r>
              <a:rPr lang="en-US" altLang="zh-TW" spc="150" dirty="0" smtClean="0">
                <a:solidFill>
                  <a:srgbClr val="FF0000"/>
                </a:solidFill>
              </a:rPr>
              <a:t>	</a:t>
            </a:r>
            <a:r>
              <a:rPr lang="en-US" altLang="zh-TW" spc="150" dirty="0" smtClean="0"/>
              <a:t>(Query)     …</a:t>
            </a:r>
            <a:r>
              <a:rPr lang="en-US" altLang="zh-TW" spc="150" dirty="0" smtClean="0">
                <a:solidFill>
                  <a:srgbClr val="FF0000"/>
                </a:solidFill>
              </a:rPr>
              <a:t>PQG</a:t>
            </a:r>
            <a:r>
              <a:rPr lang="en-US" altLang="zh-TW" spc="150" dirty="0" smtClean="0"/>
              <a:t>EFGVVV</a:t>
            </a:r>
            <a:r>
              <a:rPr lang="en-US" altLang="zh-TW" spc="150" dirty="0" smtClean="0">
                <a:solidFill>
                  <a:srgbClr val="FF0000"/>
                </a:solidFill>
              </a:rPr>
              <a:t>EEF</a:t>
            </a:r>
            <a:r>
              <a:rPr lang="en-US" altLang="zh-TW" spc="150" dirty="0" smtClean="0"/>
              <a:t>QEE…</a:t>
            </a:r>
          </a:p>
          <a:p>
            <a:pPr marL="0" indent="0">
              <a:buNone/>
            </a:pPr>
            <a:r>
              <a:rPr lang="en-US" altLang="zh-TW" spc="150" dirty="0" smtClean="0">
                <a:solidFill>
                  <a:srgbClr val="FF0000"/>
                </a:solidFill>
              </a:rPr>
              <a:t>	</a:t>
            </a:r>
            <a:r>
              <a:rPr lang="en-US" altLang="zh-TW" spc="150" dirty="0" smtClean="0"/>
              <a:t>(Database)…</a:t>
            </a:r>
            <a:r>
              <a:rPr lang="en-US" altLang="zh-TW" spc="150" dirty="0" smtClean="0">
                <a:solidFill>
                  <a:srgbClr val="FF0000"/>
                </a:solidFill>
              </a:rPr>
              <a:t>EEF</a:t>
            </a:r>
            <a:r>
              <a:rPr lang="en-US" altLang="zh-TW" spc="150" dirty="0" smtClean="0"/>
              <a:t>VQE</a:t>
            </a:r>
            <a:r>
              <a:rPr lang="en-US" altLang="zh-TW" spc="150" dirty="0" smtClean="0">
                <a:solidFill>
                  <a:srgbClr val="FF0000"/>
                </a:solidFill>
              </a:rPr>
              <a:t>PVG</a:t>
            </a:r>
            <a:r>
              <a:rPr lang="en-US" altLang="zh-TW" spc="150" dirty="0" smtClean="0"/>
              <a:t>GVGPFE…</a:t>
            </a:r>
          </a:p>
          <a:p>
            <a:pPr marL="0" indent="0">
              <a:buNone/>
            </a:pPr>
            <a:endParaRPr lang="en-US" altLang="zh-TW" spc="150" dirty="0" smtClean="0"/>
          </a:p>
          <a:p>
            <a:pPr marL="0" indent="0">
              <a:buNone/>
            </a:pPr>
            <a:endParaRPr lang="en-US" altLang="zh-TW" spc="150" dirty="0"/>
          </a:p>
          <a:p>
            <a:pPr marL="0" indent="0">
              <a:buNone/>
            </a:pPr>
            <a:endParaRPr lang="zh-TW" altLang="en-US" spc="150" dirty="0" smtClean="0"/>
          </a:p>
          <a:p>
            <a:pPr marL="0" indent="0">
              <a:buNone/>
            </a:pPr>
            <a:endParaRPr lang="zh-TW" altLang="en-US" spc="1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7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0" y="1690688"/>
            <a:ext cx="7527200" cy="4786425"/>
          </a:xfrm>
        </p:spPr>
      </p:pic>
      <p:cxnSp>
        <p:nvCxnSpPr>
          <p:cNvPr id="6" name="直線接點 5"/>
          <p:cNvCxnSpPr/>
          <p:nvPr/>
        </p:nvCxnSpPr>
        <p:spPr>
          <a:xfrm flipV="1">
            <a:off x="4417454" y="2691685"/>
            <a:ext cx="1390918" cy="13780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8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Refinement: the Two-Hit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Method:</a:t>
            </a:r>
          </a:p>
          <a:p>
            <a:r>
              <a:rPr lang="en-US" altLang="zh-TW" dirty="0" smtClean="0"/>
              <a:t>Choose a window length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, invoke an </a:t>
            </a:r>
            <a:r>
              <a:rPr lang="en-US" altLang="zh-TW" dirty="0" err="1" smtClean="0"/>
              <a:t>ungapped</a:t>
            </a:r>
            <a:r>
              <a:rPr lang="en-US" altLang="zh-TW" dirty="0" smtClean="0"/>
              <a:t> extension when 2 hits are found within distance A and on the same diagonal</a:t>
            </a:r>
          </a:p>
          <a:p>
            <a:endParaRPr lang="en-US" altLang="zh-TW" dirty="0"/>
          </a:p>
          <a:p>
            <a:r>
              <a:rPr lang="en-US" altLang="zh-TW" dirty="0" smtClean="0"/>
              <a:t>T value need to be lowered to get sufficient sensitivity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7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Sensitivity</a:t>
            </a:r>
          </a:p>
          <a:p>
            <a:endParaRPr lang="en-US" altLang="zh-TW" dirty="0"/>
          </a:p>
          <a:p>
            <a:r>
              <a:rPr lang="en-US" altLang="zh-TW" dirty="0" smtClean="0"/>
              <a:t>Speed~2 times faster!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03" y="1027906"/>
            <a:ext cx="5633132" cy="45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5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Gapped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(Original BLAST):</a:t>
            </a:r>
          </a:p>
          <a:p>
            <a:r>
              <a:rPr lang="en-US" altLang="zh-TW" dirty="0" smtClean="0"/>
              <a:t>Several distinct HSPs on the same database sequence are combined</a:t>
            </a:r>
          </a:p>
          <a:p>
            <a:r>
              <a:rPr lang="en-US" altLang="zh-TW" dirty="0" smtClean="0"/>
              <a:t>Several HSP with only moderate score can be combined to have great significance</a:t>
            </a:r>
          </a:p>
          <a:p>
            <a:endParaRPr lang="en-US" altLang="zh-TW" dirty="0"/>
          </a:p>
          <a:p>
            <a:r>
              <a:rPr lang="en-US" altLang="zh-TW" dirty="0" smtClean="0"/>
              <a:t>But for HSPs with moderate scores, the sensitivity is low…</a:t>
            </a: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	compensate by lowering 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4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Basic local alignment search tool</a:t>
            </a:r>
          </a:p>
          <a:p>
            <a:endParaRPr lang="en-US" altLang="zh-TW" b="1" dirty="0"/>
          </a:p>
          <a:p>
            <a:r>
              <a:rPr lang="en-US" altLang="zh-TW" b="1" dirty="0"/>
              <a:t>Enable to compare query sequence of amino-acid or protein or DNA  to database </a:t>
            </a:r>
          </a:p>
          <a:p>
            <a:endParaRPr lang="en-US" altLang="zh-TW" b="1" dirty="0"/>
          </a:p>
          <a:p>
            <a:r>
              <a:rPr lang="en-US" altLang="zh-TW" b="1" dirty="0"/>
              <a:t>To find similarity between sequences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Gapped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Define a moderate score </a:t>
            </a:r>
            <a:r>
              <a:rPr lang="en-US" altLang="zh-TW" dirty="0" err="1" smtClean="0">
                <a:solidFill>
                  <a:srgbClr val="FF0000"/>
                </a:solidFill>
              </a:rPr>
              <a:t>S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g</a:t>
            </a:r>
            <a:r>
              <a:rPr lang="en-US" altLang="zh-TW" dirty="0" smtClean="0"/>
              <a:t>, trigger gapped extension for all HSP with score&gt; 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g</a:t>
            </a:r>
            <a:r>
              <a:rPr lang="en-US" altLang="zh-TW" baseline="-25000" dirty="0" smtClean="0"/>
              <a:t> </a:t>
            </a:r>
          </a:p>
          <a:p>
            <a:r>
              <a:rPr lang="en-US" altLang="zh-TW" dirty="0" smtClean="0"/>
              <a:t>Can tolerate probability of missing HSP</a:t>
            </a:r>
          </a:p>
          <a:p>
            <a:pPr marL="0" indent="0">
              <a:buNone/>
            </a:pPr>
            <a:r>
              <a:rPr lang="en-US" altLang="zh-TW" dirty="0" smtClean="0"/>
              <a:t>   Ex: result should &gt; 0.95, p: miss probability of HSP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Orignial</a:t>
            </a:r>
            <a:r>
              <a:rPr lang="en-US" altLang="zh-TW" dirty="0" smtClean="0"/>
              <a:t>) need to detect both HSPs: (1-p)(1-p)&gt;0.95 p&lt;0.025</a:t>
            </a:r>
          </a:p>
          <a:p>
            <a:pPr marL="0" indent="0">
              <a:buNone/>
            </a:pPr>
            <a:r>
              <a:rPr lang="en-US" altLang="zh-TW" dirty="0" smtClean="0"/>
              <a:t>	(New) only need to detect one HSP:p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&lt;0.05 p&lt;0.22</a:t>
            </a: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T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/>
              <a:t>can be raised to speed up!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err="1" smtClean="0"/>
              <a:t>Ungapped</a:t>
            </a:r>
            <a:r>
              <a:rPr lang="en-US" altLang="zh-TW" dirty="0" smtClean="0"/>
              <a:t> extension:</a:t>
            </a:r>
          </a:p>
          <a:p>
            <a:pPr marL="0" indent="0">
              <a:buNone/>
            </a:pPr>
            <a:r>
              <a:rPr lang="en-US" altLang="zh-TW" dirty="0" smtClean="0"/>
              <a:t>	Require 2 hits of score &gt;T, and within distance A to evoke</a:t>
            </a:r>
          </a:p>
          <a:p>
            <a:endParaRPr lang="en-US" altLang="zh-TW" dirty="0"/>
          </a:p>
          <a:p>
            <a:r>
              <a:rPr lang="en-US" altLang="zh-TW" dirty="0" smtClean="0"/>
              <a:t>Gapped extension: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smtClean="0"/>
              <a:t>For HSPs </a:t>
            </a:r>
            <a:r>
              <a:rPr lang="en-US" altLang="zh-TW" dirty="0" smtClean="0"/>
              <a:t>with score higher than </a:t>
            </a:r>
            <a:r>
              <a:rPr lang="en-US" altLang="zh-TW" dirty="0" err="1" smtClean="0"/>
              <a:t>Sg</a:t>
            </a:r>
            <a:r>
              <a:rPr lang="en-US" altLang="zh-TW" dirty="0" smtClean="0"/>
              <a:t>, gapped extension is evoked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7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Gapped Local Alignment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EX. </a:t>
            </a:r>
            <a:r>
              <a:rPr lang="en-US" altLang="zh-TW" sz="3200" i="1" dirty="0" smtClean="0"/>
              <a:t>Broad bean leghemoglobin I</a:t>
            </a:r>
            <a:r>
              <a:rPr lang="en-US" altLang="zh-TW" sz="3200" dirty="0" smtClean="0"/>
              <a:t> V.S. </a:t>
            </a:r>
            <a:r>
              <a:rPr lang="en-US" altLang="zh-TW" sz="3200" i="1" dirty="0" smtClean="0"/>
              <a:t>Horse beta globin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Construct </a:t>
            </a:r>
            <a:r>
              <a:rPr lang="en-US" altLang="zh-TW" dirty="0"/>
              <a:t>a k-letter </a:t>
            </a:r>
            <a:r>
              <a:rPr lang="en-US" altLang="zh-TW" dirty="0" smtClean="0"/>
              <a:t>“</a:t>
            </a:r>
            <a:r>
              <a:rPr lang="en-US" altLang="zh-TW" i="1" dirty="0" smtClean="0"/>
              <a:t>word”</a:t>
            </a:r>
            <a:r>
              <a:rPr lang="en-US" altLang="zh-TW" dirty="0" smtClean="0"/>
              <a:t> list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Scan database for </a:t>
            </a:r>
            <a:r>
              <a:rPr lang="en-US" altLang="zh-TW" i="1" dirty="0" smtClean="0"/>
              <a:t>“hit</a:t>
            </a:r>
            <a:r>
              <a:rPr lang="en-US" altLang="zh-TW" dirty="0" smtClean="0"/>
              <a:t>”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Extend “</a:t>
            </a:r>
            <a:r>
              <a:rPr lang="en-US" altLang="zh-TW" i="1" dirty="0" smtClean="0"/>
              <a:t>hit</a:t>
            </a:r>
            <a:r>
              <a:rPr lang="en-US" altLang="zh-TW" dirty="0" smtClean="0"/>
              <a:t>”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─ </a:t>
            </a:r>
            <a:r>
              <a:rPr lang="en-US" altLang="zh-TW" dirty="0" smtClean="0"/>
              <a:t>Two-Hit Method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63" y="2676823"/>
            <a:ext cx="46196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8868075" y="4225490"/>
            <a:ext cx="497306" cy="394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8951495" y="3907857"/>
            <a:ext cx="165233" cy="221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0114547" y="4053840"/>
            <a:ext cx="165233" cy="221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8115711" y="2866730"/>
            <a:ext cx="248653" cy="2711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547236" y="3019130"/>
            <a:ext cx="248653" cy="271112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altLang="zh-TW" dirty="0"/>
              <a:t>Finding the seed</a:t>
            </a:r>
          </a:p>
          <a:p>
            <a:pPr marL="0" indent="0">
              <a:buNone/>
            </a:pPr>
            <a:r>
              <a:rPr lang="en-US" altLang="zh-TW" dirty="0"/>
              <a:t>	&lt; 11 </a:t>
            </a:r>
          </a:p>
          <a:p>
            <a:pPr marL="457200" lvl="1" indent="0">
              <a:buNone/>
            </a:pPr>
            <a:r>
              <a:rPr lang="en-US" altLang="zh-TW" sz="2800" dirty="0"/>
              <a:t>	central residue</a:t>
            </a:r>
          </a:p>
          <a:p>
            <a:pPr marL="457200" lvl="1" indent="0">
              <a:buNone/>
            </a:pPr>
            <a:r>
              <a:rPr lang="en-US" altLang="zh-TW" sz="2800" dirty="0"/>
              <a:t>	&gt; 11 </a:t>
            </a:r>
          </a:p>
          <a:p>
            <a:pPr marL="457200" lvl="1" indent="0">
              <a:buNone/>
            </a:pPr>
            <a:r>
              <a:rPr lang="en-US" altLang="zh-TW" sz="2800" dirty="0"/>
              <a:t>	central residue of highest-scoring length-11 HSP </a:t>
            </a:r>
          </a:p>
          <a:p>
            <a:pPr marL="514350" indent="-514350">
              <a:buAutoNum type="arabicPeriod" startAt="5"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73" y="4498125"/>
            <a:ext cx="2149802" cy="10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85" y="4362707"/>
            <a:ext cx="2935469" cy="14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/>
          <p:cNvCxnSpPr/>
          <p:nvPr/>
        </p:nvCxnSpPr>
        <p:spPr>
          <a:xfrm>
            <a:off x="6416699" y="4215866"/>
            <a:ext cx="0" cy="272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272319" y="4773965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solidFill>
                  <a:srgbClr val="00B050"/>
                </a:solidFill>
              </a:rPr>
              <a:t>60</a:t>
            </a:r>
          </a:p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272319" y="5139901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solidFill>
                  <a:srgbClr val="00B050"/>
                </a:solidFill>
              </a:rPr>
              <a:t>62</a:t>
            </a:r>
          </a:p>
          <a:p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43124" y="4352183"/>
            <a:ext cx="3975234" cy="145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5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altLang="zh-TW" dirty="0"/>
              <a:t>Gapped </a:t>
            </a:r>
            <a:r>
              <a:rPr lang="en-US" altLang="zh-TW" dirty="0" smtClean="0"/>
              <a:t>extensions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- Considering </a:t>
            </a:r>
            <a:r>
              <a:rPr lang="en-US" altLang="zh-TW" dirty="0"/>
              <a:t>cells for which the optimal local alignment </a:t>
            </a:r>
            <a:r>
              <a:rPr lang="en-US" altLang="zh-TW" dirty="0" smtClean="0"/>
              <a:t>score 		falls no </a:t>
            </a:r>
            <a:r>
              <a:rPr lang="en-US" altLang="zh-TW" dirty="0"/>
              <a:t>more than </a:t>
            </a:r>
            <a:r>
              <a:rPr lang="en-US" altLang="zh-TW" dirty="0" smtClean="0"/>
              <a:t>Xg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65" y="3155804"/>
            <a:ext cx="346576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8194306" y="4550341"/>
            <a:ext cx="248653" cy="197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4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altLang="zh-TW" dirty="0" smtClean="0"/>
              <a:t>Optimal Local Alignment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2" y="4420489"/>
            <a:ext cx="6838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29" y="1673194"/>
            <a:ext cx="35249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Relative Time Spent by 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				BLAST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Gapped BLAST 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7" y="2639109"/>
            <a:ext cx="10288044" cy="16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Position-specific iterated BLAST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Construct a position-specific score matrix(profile or motif) from the output of a BLAST run</a:t>
            </a:r>
          </a:p>
          <a:p>
            <a:r>
              <a:rPr lang="en-US" altLang="zh-TW" dirty="0" smtClean="0"/>
              <a:t>More sensitive</a:t>
            </a:r>
          </a:p>
          <a:p>
            <a:pPr lvl="1"/>
            <a:r>
              <a:rPr lang="en-US" altLang="zh-TW" dirty="0"/>
              <a:t>Detection of weak </a:t>
            </a:r>
            <a:r>
              <a:rPr lang="en-US" altLang="zh-TW" dirty="0" smtClean="0"/>
              <a:t>relationships</a:t>
            </a:r>
          </a:p>
          <a:p>
            <a:r>
              <a:rPr lang="en-US" altLang="zh-TW" dirty="0" smtClean="0"/>
              <a:t>For each iteration takes little more than the same time to run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2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Position-specific score matrix architecture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The score for alignment a letter with a pattern position is given by the matrix itself</a:t>
                </a:r>
              </a:p>
              <a:p>
                <a:r>
                  <a:rPr lang="en-US" altLang="zh-TW" dirty="0" smtClean="0"/>
                  <a:t>For a query of length L</a:t>
                </a:r>
              </a:p>
              <a:p>
                <a:pPr lvl="1"/>
                <a:r>
                  <a:rPr lang="en-US" altLang="zh-TW" dirty="0" smtClean="0"/>
                  <a:t>A position-specific matrix of dimension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×20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544" y="3645025"/>
            <a:ext cx="1502243" cy="318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787" y="4535866"/>
            <a:ext cx="6144683" cy="10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05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Position-specific score matrix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Improved estimation of the probabilities with which amino acid occur at various pattern position</a:t>
            </a:r>
          </a:p>
          <a:p>
            <a:pPr lvl="1"/>
            <a:r>
              <a:rPr lang="en-US" altLang="zh-TW" dirty="0"/>
              <a:t>More sensitive</a:t>
            </a:r>
          </a:p>
          <a:p>
            <a:r>
              <a:rPr lang="en-US" altLang="zh-TW" dirty="0"/>
              <a:t>Relatively precise definition of the boundaries of important </a:t>
            </a:r>
            <a:r>
              <a:rPr lang="en-US" altLang="zh-TW" dirty="0" smtClean="0"/>
              <a:t>motifs</a:t>
            </a:r>
          </a:p>
          <a:p>
            <a:pPr lvl="1"/>
            <a:r>
              <a:rPr lang="en-US" altLang="zh-TW" dirty="0"/>
              <a:t>Local </a:t>
            </a:r>
            <a:r>
              <a:rPr lang="en-US" altLang="zh-TW" dirty="0" smtClean="0"/>
              <a:t>alignment</a:t>
            </a:r>
            <a:endParaRPr lang="en-US" altLang="zh-TW" dirty="0"/>
          </a:p>
          <a:p>
            <a:pPr lvl="1"/>
            <a:r>
              <a:rPr lang="en-US" altLang="zh-TW" dirty="0"/>
              <a:t>The size of the search space may be greatly reduced, lowering random </a:t>
            </a:r>
            <a:r>
              <a:rPr lang="en-US" altLang="zh-TW" dirty="0" smtClean="0"/>
              <a:t>noise</a:t>
            </a:r>
          </a:p>
          <a:p>
            <a:r>
              <a:rPr lang="en-US" altLang="zh-TW" dirty="0" smtClean="0"/>
              <a:t>Gap score</a:t>
            </a:r>
          </a:p>
          <a:p>
            <a:pPr lvl="1"/>
            <a:r>
              <a:rPr lang="en-US" altLang="zh-TW" dirty="0" smtClean="0"/>
              <a:t>In each iteration, employ the same gap scores that are used in the first BLAST run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8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b="1" dirty="0" smtClean="0"/>
              <a:t>1.Make a k-letter word list of the query sequence</a:t>
            </a:r>
          </a:p>
          <a:p>
            <a:pPr marL="0" indent="0">
              <a:buNone/>
            </a:pP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2.Using </a:t>
            </a:r>
            <a:r>
              <a:rPr lang="en-US" altLang="zh-TW" b="1" dirty="0"/>
              <a:t>the scoring matrix </a:t>
            </a:r>
            <a:r>
              <a:rPr lang="en-US" altLang="zh-TW" b="1" dirty="0" smtClean="0"/>
              <a:t>(for protein ,BLOSOM62 is often used) </a:t>
            </a:r>
            <a:r>
              <a:rPr lang="en-US" altLang="zh-TW" b="1" dirty="0"/>
              <a:t>to score the comparison of </a:t>
            </a:r>
            <a:r>
              <a:rPr lang="en-US" altLang="zh-TW" b="1" dirty="0" smtClean="0"/>
              <a:t>k-letter word and possible matching word</a:t>
            </a:r>
            <a:endParaRPr lang="en-US" altLang="zh-TW" b="1" dirty="0"/>
          </a:p>
          <a:p>
            <a:endParaRPr lang="en-US" altLang="zh-TW" b="1" dirty="0"/>
          </a:p>
          <a:p>
            <a:pPr>
              <a:buNone/>
            </a:pPr>
            <a:r>
              <a:rPr lang="en-US" altLang="zh-TW" b="1" dirty="0" smtClean="0"/>
              <a:t>3.Words </a:t>
            </a:r>
            <a:r>
              <a:rPr lang="en-US" altLang="zh-TW" b="1" dirty="0"/>
              <a:t>which score above threshold T</a:t>
            </a:r>
            <a:r>
              <a:rPr lang="zh-TW" altLang="en-US" b="1" dirty="0"/>
              <a:t> </a:t>
            </a:r>
            <a:r>
              <a:rPr lang="en-US" altLang="zh-TW" b="1" dirty="0"/>
              <a:t>is remained</a:t>
            </a:r>
          </a:p>
          <a:p>
            <a:endParaRPr lang="en-US" altLang="zh-TW" b="1" dirty="0"/>
          </a:p>
          <a:p>
            <a:pPr>
              <a:buNone/>
            </a:pPr>
            <a:r>
              <a:rPr lang="en-US" altLang="zh-TW" b="1" dirty="0" smtClean="0"/>
              <a:t>4.Scan </a:t>
            </a:r>
            <a:r>
              <a:rPr lang="en-US" altLang="zh-TW" b="1" dirty="0"/>
              <a:t>the database sequences for exact matches with the remaining high-scoring words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6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Multiple alignment 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Collect all database sequence segments with E-value below a threshold(0.01)</a:t>
            </a:r>
          </a:p>
          <a:p>
            <a:r>
              <a:rPr lang="en-US" altLang="zh-TW" dirty="0" smtClean="0"/>
              <a:t>Multiple alignment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M</a:t>
            </a:r>
          </a:p>
          <a:p>
            <a:pPr lvl="1"/>
            <a:r>
              <a:rPr lang="en-US" altLang="zh-TW" dirty="0" smtClean="0"/>
              <a:t>Retain any rows that are &gt;98% identical to one another</a:t>
            </a:r>
          </a:p>
          <a:p>
            <a:r>
              <a:rPr lang="en-US" altLang="zh-TW" dirty="0" smtClean="0"/>
              <a:t>Gap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characters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inserted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into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simply</a:t>
            </a:r>
            <a:r>
              <a:rPr lang="zh-TW" altLang="en-US" dirty="0" smtClean="0"/>
              <a:t> </a:t>
            </a:r>
            <a:r>
              <a:rPr lang="en-US" altLang="zh-TW" dirty="0" smtClean="0"/>
              <a:t>ignored</a:t>
            </a:r>
          </a:p>
          <a:p>
            <a:r>
              <a:rPr lang="en-US" altLang="zh-TW" dirty="0" smtClean="0"/>
              <a:t>Reduced</a:t>
            </a:r>
            <a:r>
              <a:rPr lang="zh-TW" altLang="en-US" dirty="0" smtClean="0"/>
              <a:t> </a:t>
            </a:r>
            <a:r>
              <a:rPr lang="en-US" altLang="zh-TW" dirty="0" smtClean="0"/>
              <a:t>multiple</a:t>
            </a:r>
            <a:r>
              <a:rPr lang="zh-TW" altLang="en-US" dirty="0" smtClean="0"/>
              <a:t> </a:t>
            </a:r>
            <a:r>
              <a:rPr lang="en-US" altLang="zh-TW" dirty="0" smtClean="0"/>
              <a:t>alignment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M</a:t>
            </a:r>
            <a:r>
              <a:rPr lang="en-US" altLang="zh-TW" baseline="-25000" dirty="0" smtClean="0"/>
              <a:t>C</a:t>
            </a:r>
            <a:endParaRPr lang="zh-TW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691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Sequence weights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mistake to give all sequences of the alignment equal weight</a:t>
            </a:r>
          </a:p>
          <a:p>
            <a:r>
              <a:rPr lang="en-US" altLang="zh-TW" dirty="0" smtClean="0"/>
              <a:t>Assign weights to the various sequences</a:t>
            </a:r>
          </a:p>
          <a:p>
            <a:pPr lvl="1"/>
            <a:r>
              <a:rPr lang="en-US" altLang="zh-TW" dirty="0" smtClean="0"/>
              <a:t>Any </a:t>
            </a:r>
            <a:r>
              <a:rPr lang="en-US" altLang="zh-TW" dirty="0"/>
              <a:t>columns consisting of identical residues are ignored in calculating </a:t>
            </a:r>
            <a:r>
              <a:rPr lang="en-US" altLang="zh-TW" dirty="0" smtClean="0"/>
              <a:t>weights</a:t>
            </a:r>
          </a:p>
          <a:p>
            <a:pPr lvl="1"/>
            <a:r>
              <a:rPr lang="en-US" altLang="zh-TW" dirty="0" smtClean="0"/>
              <a:t>Column’s observed residue frequency</a:t>
            </a:r>
          </a:p>
          <a:p>
            <a:r>
              <a:rPr lang="en-US" altLang="zh-TW" dirty="0" smtClean="0"/>
              <a:t>The effective number of independent observations</a:t>
            </a:r>
          </a:p>
          <a:p>
            <a:pPr lvl="1"/>
            <a:r>
              <a:rPr lang="en-US" altLang="zh-TW" dirty="0" smtClean="0"/>
              <a:t>The relative number N</a:t>
            </a:r>
            <a:r>
              <a:rPr lang="en-US" altLang="zh-TW" baseline="-25000" dirty="0" smtClean="0"/>
              <a:t>C</a:t>
            </a:r>
            <a:endParaRPr lang="zh-TW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62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Target frequency estimation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The score of a column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altLang="zh-TW" sz="2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 smtClean="0"/>
                  <a:t>The estimated probability for residue I to be found in that column, Qi</a:t>
                </a:r>
              </a:p>
              <a:p>
                <a:pPr lvl="2"/>
                <a:r>
                  <a:rPr lang="en-US" altLang="zh-TW" sz="2000" dirty="0" smtClean="0"/>
                  <a:t>Complicated by small sample size and prior knowledge of relationships among the residues</a:t>
                </a:r>
              </a:p>
              <a:p>
                <a:pPr lvl="1"/>
                <a:r>
                  <a:rPr lang="en-US" altLang="zh-TW" sz="2400" dirty="0" smtClean="0"/>
                  <a:t>The background probabilities, Pi</a:t>
                </a:r>
              </a:p>
              <a:p>
                <a:r>
                  <a:rPr lang="en-US" altLang="zh-TW" sz="2800" dirty="0" smtClean="0"/>
                  <a:t>The data-dependent </a:t>
                </a:r>
                <a:r>
                  <a:rPr lang="en-US" altLang="zh-TW" sz="2800" dirty="0" err="1" smtClean="0"/>
                  <a:t>pseudocount</a:t>
                </a:r>
                <a:r>
                  <a:rPr lang="en-US" altLang="zh-TW" sz="2800" dirty="0" smtClean="0"/>
                  <a:t> method</a:t>
                </a:r>
              </a:p>
              <a:p>
                <a:pPr lvl="1"/>
                <a:r>
                  <a:rPr lang="en-US" altLang="zh-TW" sz="2400" dirty="0" smtClean="0"/>
                  <a:t>The residue </a:t>
                </a:r>
                <a:r>
                  <a:rPr lang="en-US" altLang="zh-TW" sz="2400" dirty="0" err="1" smtClean="0"/>
                  <a:t>pseudocount</a:t>
                </a:r>
                <a:r>
                  <a:rPr lang="en-US" altLang="zh-TW" sz="2400" dirty="0" smtClean="0"/>
                  <a:t> frequency, </a:t>
                </a:r>
                <a:r>
                  <a:rPr lang="en-US" altLang="zh-TW" sz="2400" dirty="0" err="1" smtClean="0"/>
                  <a:t>gi</a:t>
                </a:r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955447" y="5016004"/>
                <a:ext cx="2057615" cy="1655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447" y="5016004"/>
                <a:ext cx="2057615" cy="16559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3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/>
              <a:t>BLAST applied to position-specific score matrices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scale</a:t>
                </a:r>
                <a:r>
                  <a:rPr lang="zh-TW" altLang="en-US" dirty="0"/>
                  <a:t> </a:t>
                </a:r>
                <a:r>
                  <a:rPr lang="el-GR" altLang="zh-TW" dirty="0">
                    <a:latin typeface="Georgia"/>
                  </a:rPr>
                  <a:t>λ</a:t>
                </a:r>
                <a:r>
                  <a:rPr lang="en-US" altLang="zh-TW" baseline="-25000" dirty="0"/>
                  <a:t>u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of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the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matrix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scores</a:t>
                </a:r>
              </a:p>
              <a:p>
                <a:pPr lvl="1"/>
                <a:r>
                  <a:rPr lang="en-US" altLang="zh-TW" dirty="0"/>
                  <a:t>The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score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for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column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is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⁡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zh-TW" dirty="0">
                                  <a:latin typeface="Georgia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The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gapped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alignment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scale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parameter</a:t>
                </a:r>
                <a:r>
                  <a:rPr lang="zh-TW" altLang="en-US" dirty="0"/>
                  <a:t> </a:t>
                </a:r>
                <a:r>
                  <a:rPr lang="el-GR" altLang="zh-TW" dirty="0">
                    <a:latin typeface="Georgia"/>
                  </a:rPr>
                  <a:t>λ</a:t>
                </a:r>
                <a:r>
                  <a:rPr lang="en-US" altLang="zh-TW" baseline="-25000" dirty="0" smtClean="0">
                    <a:latin typeface="Georgia"/>
                  </a:rPr>
                  <a:t>g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5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2" y="1938338"/>
            <a:ext cx="12093841" cy="3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線單箭頭接點 7"/>
          <p:cNvCxnSpPr/>
          <p:nvPr/>
        </p:nvCxnSpPr>
        <p:spPr>
          <a:xfrm flipV="1">
            <a:off x="815413" y="1556792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0832" y="1124744"/>
            <a:ext cx="133350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SWISS-PROT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35360" y="2780928"/>
            <a:ext cx="5088565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407701" y="1418134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056677" y="1002794"/>
            <a:ext cx="5357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108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583499" y="2319438"/>
            <a:ext cx="2592288" cy="1829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887504" y="2354238"/>
            <a:ext cx="1883472" cy="930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4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574" y="1512194"/>
            <a:ext cx="6745329" cy="40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3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266700"/>
            <a:ext cx="954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u="sng" dirty="0" smtClean="0"/>
              <a:t>Performance of PSI-BLAST-shuffled database test</a:t>
            </a:r>
            <a:endParaRPr lang="zh-TW" altLang="en-US" sz="3600" b="1" u="sng" dirty="0"/>
          </a:p>
        </p:txBody>
      </p:sp>
      <p:sp>
        <p:nvSpPr>
          <p:cNvPr id="5" name="矩形 4"/>
          <p:cNvSpPr/>
          <p:nvPr/>
        </p:nvSpPr>
        <p:spPr>
          <a:xfrm>
            <a:off x="3392632" y="1631433"/>
            <a:ext cx="8055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CCCCCCCCCCDDDDDDDDDDEEEEEEEEEEFFFFFFFFFF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9900" y="163143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Original sequence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392632" y="2202932"/>
            <a:ext cx="8055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DDCCCFFEFEEDFCCEFCCEDEEFCEDFFEDDDEDFFDCC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1296" y="2202932"/>
            <a:ext cx="2467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shuffled sequence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392632" y="2710931"/>
            <a:ext cx="8055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EDECDECDFDFCCDCDFCDECCDDEFEFFDCFFECEEFFE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86202" y="3206234"/>
            <a:ext cx="8055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EDDFFDCEFECEFCCFCCFEDECDCDCDEDFDFDFEFCEE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13500" y="345336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413500" y="371903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13500" y="39665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72172" y="5186730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compare with Database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4442517" y="5434520"/>
            <a:ext cx="4072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849752" y="5147102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2172" y="5721939"/>
            <a:ext cx="717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Shuffled Database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7424130" y="5942999"/>
            <a:ext cx="4072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831365" y="5648395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 E value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0500" y="4623882"/>
            <a:ext cx="5731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Test the accuracy </a:t>
            </a: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  <a:r>
              <a:rPr lang="en-US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PSI-BLAST</a:t>
            </a: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30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157287"/>
            <a:ext cx="11906250" cy="454342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048000" y="1879600"/>
            <a:ext cx="172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(Lowest E-value)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74200" y="5321300"/>
            <a:ext cx="571500" cy="292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654800" y="5321300"/>
            <a:ext cx="571500" cy="292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42875" y="266700"/>
            <a:ext cx="954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u="sng" dirty="0" smtClean="0"/>
              <a:t>Performance of PSI-BLAST-shuffled database test</a:t>
            </a:r>
            <a:endParaRPr lang="zh-TW" altLang="en-US" sz="3600" b="1" u="sng" dirty="0"/>
          </a:p>
        </p:txBody>
      </p:sp>
      <p:sp>
        <p:nvSpPr>
          <p:cNvPr id="10" name="矩形 9"/>
          <p:cNvSpPr/>
          <p:nvPr/>
        </p:nvSpPr>
        <p:spPr>
          <a:xfrm>
            <a:off x="3835400" y="5321300"/>
            <a:ext cx="571500" cy="292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30200" y="5944968"/>
            <a:ext cx="1117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It can a</a:t>
            </a:r>
            <a:r>
              <a:rPr lang="zh-TW" altLang="en-US" sz="2000" b="1" dirty="0" smtClean="0"/>
              <a:t>utomate </a:t>
            </a:r>
            <a:r>
              <a:rPr lang="zh-TW" altLang="en-US" sz="2000" b="1" dirty="0"/>
              <a:t>the construction of position-specific score </a:t>
            </a:r>
            <a:r>
              <a:rPr lang="zh-TW" altLang="en-US" sz="2000" b="1" dirty="0" smtClean="0"/>
              <a:t>matrices during </a:t>
            </a:r>
            <a:r>
              <a:rPr lang="zh-TW" altLang="en-US" sz="2000" b="1" dirty="0"/>
              <a:t>multiple iterations of the PSI-BLAST </a:t>
            </a:r>
            <a:r>
              <a:rPr lang="zh-TW" altLang="en-US" sz="2000" b="1" dirty="0" smtClean="0"/>
              <a:t>program</a:t>
            </a:r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22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202662" y="178204"/>
            <a:ext cx="9581077" cy="881048"/>
            <a:chOff x="1202662" y="483004"/>
            <a:chExt cx="9581077" cy="88104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662" y="483004"/>
              <a:ext cx="2571318" cy="881048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6002" y="575071"/>
              <a:ext cx="1816072" cy="696913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4218" y="548112"/>
              <a:ext cx="1279521" cy="750830"/>
            </a:xfrm>
            <a:prstGeom prst="rect">
              <a:avLst/>
            </a:prstGeom>
          </p:spPr>
        </p:pic>
        <p:cxnSp>
          <p:nvCxnSpPr>
            <p:cNvPr id="8" name="直線單箭頭接點 7"/>
            <p:cNvCxnSpPr>
              <a:stCxn id="2" idx="3"/>
              <a:endCxn id="3" idx="1"/>
            </p:cNvCxnSpPr>
            <p:nvPr/>
          </p:nvCxnSpPr>
          <p:spPr>
            <a:xfrm>
              <a:off x="3773980" y="923528"/>
              <a:ext cx="16420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>
              <a:stCxn id="3" idx="3"/>
              <a:endCxn id="5" idx="1"/>
            </p:cNvCxnSpPr>
            <p:nvPr/>
          </p:nvCxnSpPr>
          <p:spPr>
            <a:xfrm flipV="1">
              <a:off x="7232074" y="923527"/>
              <a:ext cx="22721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149976" y="1269827"/>
            <a:ext cx="11925300" cy="4276541"/>
            <a:chOff x="149976" y="1981027"/>
            <a:chExt cx="11925300" cy="427654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976" y="2360295"/>
              <a:ext cx="11925300" cy="360045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6777" y="1981027"/>
              <a:ext cx="1539647" cy="379268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15711" y="2861569"/>
              <a:ext cx="263671" cy="2597901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4811551" y="586930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0.028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756302" y="58693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378810" y="586930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2.94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183577" y="588823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1.15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64136" y="5869305"/>
              <a:ext cx="1877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Normalized speed</a:t>
              </a:r>
              <a:endParaRPr lang="zh-TW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264136" y="5705522"/>
            <a:ext cx="53640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/>
              <a:t>Gapped BLAST is fast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 smtClean="0"/>
              <a:t>PSI</a:t>
            </a:r>
            <a:r>
              <a:rPr lang="zh-TW" altLang="en-US" sz="2800" b="1" dirty="0"/>
              <a:t>-BLAST finds weak homologs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844815" y="470255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PSI - Gapped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07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2875" y="266700"/>
            <a:ext cx="423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u="sng" dirty="0" smtClean="0"/>
              <a:t>HIT and GALT protein</a:t>
            </a:r>
            <a:endParaRPr lang="zh-TW" altLang="en-US" sz="3600" b="1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544310"/>
            <a:ext cx="3397566" cy="51133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07800" y="29094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Member of HIT</a:t>
            </a:r>
          </a:p>
          <a:p>
            <a:r>
              <a:rPr lang="en-US" altLang="zh-TW" dirty="0" smtClean="0"/>
              <a:t> family protein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4961" y="1795462"/>
            <a:ext cx="4997249" cy="287440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86748" y="5536189"/>
            <a:ext cx="370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HIT protein &amp; GALT protein alignment</a:t>
            </a:r>
          </a:p>
          <a:p>
            <a:pPr algn="ctr"/>
            <a:r>
              <a:rPr lang="en-US" altLang="zh-TW" dirty="0" smtClean="0"/>
              <a:t>Lowest E value = 2x10</a:t>
            </a:r>
            <a:r>
              <a:rPr lang="en-US" altLang="zh-TW" baseline="30000" dirty="0" smtClean="0"/>
              <a:t>-4</a:t>
            </a:r>
            <a:endParaRPr lang="zh-TW" altLang="en-US" baseline="30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12100" y="1021090"/>
            <a:ext cx="166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PSI-BLAST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83519" y="1021090"/>
            <a:ext cx="1573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Structure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404150" y="4918363"/>
            <a:ext cx="65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GALT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514961" y="4918363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P43424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479095" y="240267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HIT</a:t>
            </a:r>
            <a:endParaRPr lang="zh-TW" altLang="en-US" dirty="0"/>
          </a:p>
        </p:txBody>
      </p:sp>
      <p:sp>
        <p:nvSpPr>
          <p:cNvPr id="14" name="左大括弧 13"/>
          <p:cNvSpPr/>
          <p:nvPr/>
        </p:nvSpPr>
        <p:spPr>
          <a:xfrm>
            <a:off x="6310232" y="3048000"/>
            <a:ext cx="249428" cy="14097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783467" y="3429684"/>
            <a:ext cx="1526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HIT</a:t>
            </a:r>
          </a:p>
          <a:p>
            <a:pPr algn="ctr"/>
            <a:r>
              <a:rPr lang="en-US" altLang="zh-TW" dirty="0" smtClean="0"/>
              <a:t>Family protein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63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/>
              <a:t>5.Extend </a:t>
            </a:r>
            <a:r>
              <a:rPr lang="en-US" altLang="zh-TW" b="1" dirty="0"/>
              <a:t>the exact matches to high-scoring segment pair (HSP</a:t>
            </a:r>
            <a:r>
              <a:rPr lang="en-US" altLang="zh-TW" b="1" dirty="0" smtClean="0"/>
              <a:t>)</a:t>
            </a:r>
          </a:p>
          <a:p>
            <a:endParaRPr lang="en-US" altLang="zh-TW" b="1" dirty="0"/>
          </a:p>
          <a:p>
            <a:pPr>
              <a:buNone/>
            </a:pPr>
            <a:r>
              <a:rPr lang="en-US" altLang="zh-TW" b="1" dirty="0" smtClean="0"/>
              <a:t>6.Evaluate the significance of the HSP score</a:t>
            </a:r>
          </a:p>
          <a:p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7.Show local alignments of the query and each of the matched database sequences</a:t>
            </a:r>
          </a:p>
          <a:p>
            <a:pPr marL="0" indent="0">
              <a:buNone/>
            </a:pPr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5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2875" y="266700"/>
            <a:ext cx="233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u="sng" dirty="0" smtClean="0"/>
              <a:t>HIT protein</a:t>
            </a:r>
            <a:endParaRPr lang="zh-TW" altLang="en-US" sz="3600" b="1" u="sng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349" y="1638301"/>
            <a:ext cx="7182727" cy="236377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03294" y="1065510"/>
            <a:ext cx="395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HIT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protein / </a:t>
            </a:r>
            <a:r>
              <a:rPr lang="en-US" altLang="zh-TW" sz="2400" dirty="0" err="1" smtClean="0"/>
              <a:t>H.Influenza</a:t>
            </a:r>
            <a:r>
              <a:rPr lang="en-US" altLang="zh-TW" sz="2400" dirty="0" smtClean="0"/>
              <a:t> GALT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349" y="4771685"/>
            <a:ext cx="7754937" cy="16602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3294" y="4178929"/>
            <a:ext cx="818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HIT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protein / yeast 5’’,5’’’-P1,P4-tetraphosphate </a:t>
            </a:r>
            <a:r>
              <a:rPr lang="en-US" altLang="zh-TW" sz="2400" dirty="0" err="1" smtClean="0"/>
              <a:t>phosphorylase</a:t>
            </a:r>
            <a:r>
              <a:rPr lang="en-US" altLang="zh-TW" sz="2400" dirty="0" smtClean="0"/>
              <a:t> I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028294" y="2354057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E = 4x10</a:t>
            </a:r>
            <a:r>
              <a:rPr lang="en-US" altLang="zh-TW" sz="2400" baseline="30000" dirty="0" smtClean="0"/>
              <a:t>-5</a:t>
            </a:r>
            <a:endParaRPr lang="zh-TW" altLang="en-US" sz="2400" baseline="30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028294" y="5140136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E = 2x10</a:t>
            </a:r>
            <a:r>
              <a:rPr lang="en-US" altLang="zh-TW" sz="2400" baseline="30000" dirty="0" smtClean="0"/>
              <a:t>-4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40022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DISCUSSION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addition to the major algorithmic changes described above, </a:t>
            </a:r>
            <a:r>
              <a:rPr lang="en-US" altLang="zh-TW" dirty="0" smtClean="0"/>
              <a:t>we have </a:t>
            </a:r>
            <a:r>
              <a:rPr lang="en-US" altLang="zh-TW" dirty="0"/>
              <a:t>modified an aspect of the original BLAST program’s </a:t>
            </a:r>
            <a:r>
              <a:rPr lang="en-US" altLang="zh-TW" dirty="0" smtClean="0"/>
              <a:t>output routine </a:t>
            </a:r>
            <a:r>
              <a:rPr lang="en-US" altLang="zh-TW" dirty="0"/>
              <a:t>that on occasion caused important similarities to </a:t>
            </a:r>
            <a:r>
              <a:rPr lang="en-US" altLang="zh-TW" dirty="0" smtClean="0"/>
              <a:t>be overlooked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2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Future Improvement</a:t>
            </a:r>
            <a:endParaRPr lang="zh-TW" altLang="en-US" sz="4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Gap </a:t>
            </a:r>
            <a:r>
              <a:rPr lang="en-US" altLang="zh-TW" b="1" dirty="0" smtClean="0">
                <a:latin typeface="+mj-lt"/>
              </a:rPr>
              <a:t>costs-</a:t>
            </a:r>
            <a:r>
              <a:rPr lang="en-US" altLang="zh-TW" dirty="0"/>
              <a:t>In many cases, the new gap costs generate </a:t>
            </a:r>
            <a:r>
              <a:rPr lang="en-US" altLang="zh-TW" dirty="0" smtClean="0"/>
              <a:t>local alignments </a:t>
            </a:r>
            <a:r>
              <a:rPr lang="en-US" altLang="zh-TW" dirty="0"/>
              <a:t>that are both more accurate and more </a:t>
            </a:r>
            <a:r>
              <a:rPr lang="en-US" altLang="zh-TW" dirty="0" smtClean="0"/>
              <a:t>statistically </a:t>
            </a:r>
            <a:r>
              <a:rPr lang="en-US" altLang="zh-TW" dirty="0"/>
              <a:t>significant. </a:t>
            </a:r>
            <a:endParaRPr lang="en-US" altLang="zh-TW" dirty="0" smtClean="0"/>
          </a:p>
          <a:p>
            <a:r>
              <a:rPr lang="en-US" altLang="zh-TW" b="1" dirty="0" smtClean="0"/>
              <a:t>Realignment-</a:t>
            </a:r>
            <a:r>
              <a:rPr lang="en-US" altLang="zh-TW" dirty="0" smtClean="0"/>
              <a:t>the realignment procedure </a:t>
            </a:r>
            <a:r>
              <a:rPr lang="en-US" altLang="zh-TW" dirty="0"/>
              <a:t>can prevent inaccurate pairwise alignments </a:t>
            </a:r>
            <a:r>
              <a:rPr lang="en-US" altLang="zh-TW" dirty="0" smtClean="0"/>
              <a:t>from corrupting </a:t>
            </a:r>
            <a:r>
              <a:rPr lang="en-US" altLang="zh-TW" dirty="0"/>
              <a:t>the evolving multiple alignment, and can </a:t>
            </a:r>
            <a:r>
              <a:rPr lang="en-US" altLang="zh-TW" dirty="0" smtClean="0"/>
              <a:t>accelerate the </a:t>
            </a:r>
            <a:r>
              <a:rPr lang="en-US" altLang="zh-TW" dirty="0"/>
              <a:t>recognition of related sequences, all for very </a:t>
            </a:r>
            <a:r>
              <a:rPr lang="en-US" altLang="zh-TW"/>
              <a:t>little </a:t>
            </a:r>
            <a:r>
              <a:rPr lang="en-US" altLang="zh-TW" smtClean="0"/>
              <a:t>computational cost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1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/>
              <a:t>CONCLUSION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new gapped version of BLAST is </a:t>
            </a:r>
            <a:r>
              <a:rPr lang="en-US" altLang="zh-TW" dirty="0" smtClean="0"/>
              <a:t>both considerably </a:t>
            </a:r>
            <a:r>
              <a:rPr lang="en-US" altLang="zh-TW" dirty="0"/>
              <a:t>faster than the original one, and able to </a:t>
            </a:r>
            <a:r>
              <a:rPr lang="en-US" altLang="zh-TW" dirty="0" smtClean="0"/>
              <a:t>produce gapped </a:t>
            </a:r>
            <a:r>
              <a:rPr lang="en-US" altLang="zh-TW" dirty="0"/>
              <a:t>alignments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For many queries, </a:t>
            </a:r>
            <a:r>
              <a:rPr lang="en-US" altLang="zh-TW" dirty="0" smtClean="0"/>
              <a:t>the PSI-BLAST </a:t>
            </a:r>
            <a:r>
              <a:rPr lang="en-US" altLang="zh-TW" dirty="0"/>
              <a:t>extension can greatly increase sensitivity to </a:t>
            </a:r>
            <a:r>
              <a:rPr lang="en-US" altLang="zh-TW" dirty="0" smtClean="0"/>
              <a:t>weak but </a:t>
            </a:r>
            <a:r>
              <a:rPr lang="en-US" altLang="zh-TW" dirty="0"/>
              <a:t>biologically relevant sequence relationships. </a:t>
            </a:r>
            <a:endParaRPr lang="en-US" altLang="zh-TW" dirty="0" smtClean="0"/>
          </a:p>
          <a:p>
            <a:r>
              <a:rPr lang="en-US" altLang="zh-TW" dirty="0" smtClean="0"/>
              <a:t>PSI-BLAST retains </a:t>
            </a:r>
            <a:r>
              <a:rPr lang="en-US" altLang="zh-TW" dirty="0"/>
              <a:t>the ability to report </a:t>
            </a:r>
            <a:r>
              <a:rPr lang="en-US" altLang="zh-TW" dirty="0" smtClean="0"/>
              <a:t>accurate statistics</a:t>
            </a:r>
            <a:r>
              <a:rPr lang="en-US" altLang="zh-TW" dirty="0"/>
              <a:t>, per iteration runs </a:t>
            </a:r>
            <a:r>
              <a:rPr lang="en-US" altLang="zh-TW" dirty="0" smtClean="0"/>
              <a:t>in times </a:t>
            </a:r>
            <a:r>
              <a:rPr lang="en-US" altLang="zh-TW" dirty="0"/>
              <a:t>not much greater than gapped BLAST, and can be used </a:t>
            </a:r>
            <a:r>
              <a:rPr lang="en-US" altLang="zh-TW" dirty="0" smtClean="0"/>
              <a:t>both iteratively </a:t>
            </a:r>
            <a:r>
              <a:rPr lang="en-US" altLang="zh-TW" dirty="0"/>
              <a:t>and fully automatically.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3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refinement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520" y="1628801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) criterion for extending word pairs is modified</a:t>
            </a:r>
            <a:br>
              <a:rPr lang="en-US" altLang="zh-TW" dirty="0" smtClean="0"/>
            </a:br>
            <a:r>
              <a:rPr lang="en-US" altLang="zh-TW" dirty="0" smtClean="0"/>
              <a:t>    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lower threshold T</a:t>
            </a:r>
            <a:br>
              <a:rPr lang="en-US" altLang="zh-TW" dirty="0" smtClean="0"/>
            </a:br>
            <a:r>
              <a:rPr lang="en-US" altLang="zh-TW" dirty="0" smtClean="0"/>
              <a:t>    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two word pairs </a:t>
            </a:r>
            <a:endParaRPr lang="zh-TW" altLang="en-US" dirty="0"/>
          </a:p>
        </p:txBody>
      </p:sp>
      <p:pic>
        <p:nvPicPr>
          <p:cNvPr id="5" name="圖片 4" descr="Neighbor_H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640" y="3140968"/>
            <a:ext cx="4813300" cy="30607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7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refinement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(ii)The ability to generate gapped alignments has been added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allow threshold T increase</a:t>
            </a:r>
          </a:p>
          <a:p>
            <a:pPr>
              <a:buNone/>
            </a:pPr>
            <a:r>
              <a:rPr lang="en-US" altLang="zh-TW" dirty="0" smtClean="0"/>
              <a:t>     </a:t>
            </a:r>
            <a:br>
              <a:rPr lang="en-US" altLang="zh-TW" dirty="0" smtClean="0"/>
            </a:br>
            <a:r>
              <a:rPr lang="en-US" altLang="zh-TW" dirty="0" smtClean="0"/>
              <a:t> 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increase speed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0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refinement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(iii)Position-specific score matrix</a:t>
            </a:r>
            <a:br>
              <a:rPr lang="en-US" altLang="zh-TW" dirty="0" smtClean="0"/>
            </a:br>
            <a:r>
              <a:rPr lang="en-US" altLang="zh-TW" dirty="0" smtClean="0"/>
              <a:t>     </a:t>
            </a:r>
            <a:br>
              <a:rPr lang="en-US" altLang="zh-TW" dirty="0" smtClean="0"/>
            </a:br>
            <a:r>
              <a:rPr lang="zh-TW" altLang="en-US" dirty="0" smtClean="0"/>
              <a:t>－</a:t>
            </a:r>
            <a:r>
              <a:rPr lang="en-US" altLang="zh-TW" dirty="0" smtClean="0"/>
              <a:t>BLAST is easily generalized</a:t>
            </a:r>
            <a:br>
              <a:rPr lang="en-US" altLang="zh-TW" dirty="0" smtClean="0"/>
            </a:br>
            <a:r>
              <a:rPr lang="en-US" altLang="zh-TW" dirty="0" smtClean="0"/>
              <a:t>     </a:t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speed and ease of operation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1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Statistical Preliminaries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00" y="1556792"/>
            <a:ext cx="7772400" cy="479876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S’</a:t>
            </a:r>
            <a:r>
              <a:rPr lang="zh-TW" altLang="en-US" dirty="0" smtClean="0"/>
              <a:t>：</a:t>
            </a:r>
            <a:r>
              <a:rPr lang="en-US" altLang="zh-TW" dirty="0" smtClean="0"/>
              <a:t>normalized score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l-GR" altLang="zh-TW" dirty="0" smtClean="0"/>
              <a:t> λ</a:t>
            </a:r>
            <a:r>
              <a:rPr lang="zh-TW" altLang="en-US" dirty="0" smtClean="0"/>
              <a:t>、</a:t>
            </a:r>
            <a:r>
              <a:rPr lang="en-US" altLang="zh-TW" dirty="0" smtClean="0"/>
              <a:t>K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determined by score matrix</a:t>
            </a:r>
          </a:p>
          <a:p>
            <a:endParaRPr lang="en-US" altLang="zh-TW" dirty="0"/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expect score</a:t>
            </a:r>
            <a:br>
              <a:rPr lang="en-US" altLang="zh-TW" dirty="0" smtClean="0"/>
            </a:br>
            <a:r>
              <a:rPr lang="en-US" altLang="zh-TW" dirty="0" smtClean="0"/>
              <a:t>N=m*n 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ex: for query protein length 250 and database 50million residues, to achieve E-value of 0.05 ,S’ is around 38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346" y="1217919"/>
            <a:ext cx="1853513" cy="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654" y="3002167"/>
            <a:ext cx="1574070" cy="84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9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Original BLAST (Algorithm)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06096" y="1825625"/>
            <a:ext cx="6047703" cy="4351338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extract each substring of length k from the query sequence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“word”</a:t>
            </a:r>
          </a:p>
          <a:p>
            <a:endParaRPr lang="en-US" altLang="zh-TW" dirty="0"/>
          </a:p>
          <a:p>
            <a:r>
              <a:rPr lang="en-US" altLang="zh-TW" dirty="0" smtClean="0"/>
              <a:t>For proteins, k=3; for DNA, k=11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2" y="1825625"/>
            <a:ext cx="4171682" cy="363493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B282-90AD-43FE-9481-B0ECF7534C6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5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1144</Words>
  <Application>Microsoft Office PowerPoint</Application>
  <PresentationFormat>自訂</PresentationFormat>
  <Paragraphs>279</Paragraphs>
  <Slides>43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Gapped BLAST and PSI-BLAST : a new generation of protein database search programs</vt:lpstr>
      <vt:lpstr>BLAST</vt:lpstr>
      <vt:lpstr>BLAST</vt:lpstr>
      <vt:lpstr>BLAST</vt:lpstr>
      <vt:lpstr>refinement</vt:lpstr>
      <vt:lpstr>refinement</vt:lpstr>
      <vt:lpstr>refinement</vt:lpstr>
      <vt:lpstr>Statistical Preliminaries</vt:lpstr>
      <vt:lpstr>Original BLAST (Algorithm)</vt:lpstr>
      <vt:lpstr>Original BLAST (Algorithm)</vt:lpstr>
      <vt:lpstr>PowerPoint 簡報</vt:lpstr>
      <vt:lpstr>Original BLAST (Algorithm)</vt:lpstr>
      <vt:lpstr>Original BLAST (Algorithm)</vt:lpstr>
      <vt:lpstr>Refinement: the Two-Hit method</vt:lpstr>
      <vt:lpstr>Refinement: the Two-Hit method</vt:lpstr>
      <vt:lpstr>PowerPoint 簡報</vt:lpstr>
      <vt:lpstr>Refinement: the Two-Hit method</vt:lpstr>
      <vt:lpstr>Results</vt:lpstr>
      <vt:lpstr>Gapped Alignment</vt:lpstr>
      <vt:lpstr>Gapped Alignment</vt:lpstr>
      <vt:lpstr>Summary</vt:lpstr>
      <vt:lpstr>Gapped Local Alignment</vt:lpstr>
      <vt:lpstr>PowerPoint 簡報</vt:lpstr>
      <vt:lpstr>PowerPoint 簡報</vt:lpstr>
      <vt:lpstr>PowerPoint 簡報</vt:lpstr>
      <vt:lpstr>Relative Time Spent by       BLAST &amp; Gapped BLAST   </vt:lpstr>
      <vt:lpstr>Position-specific iterated BLAST</vt:lpstr>
      <vt:lpstr>Position-specific score matrix architecture</vt:lpstr>
      <vt:lpstr>Position-specific score matrix architecture</vt:lpstr>
      <vt:lpstr>Multiple alignment construction</vt:lpstr>
      <vt:lpstr>Sequence weights</vt:lpstr>
      <vt:lpstr>Target frequency estimation</vt:lpstr>
      <vt:lpstr>BLAST applied to position-specific score matrices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DISCUSSION</vt:lpstr>
      <vt:lpstr>Future Improvement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Gapped BLAST and PSI-BLAST : a new generation of protein database search programs</dc:title>
  <dc:creator>md703</dc:creator>
  <cp:lastModifiedBy>Yu-hui</cp:lastModifiedBy>
  <cp:revision>18</cp:revision>
  <dcterms:created xsi:type="dcterms:W3CDTF">2014-05-11T06:46:53Z</dcterms:created>
  <dcterms:modified xsi:type="dcterms:W3CDTF">2014-05-12T04:30:00Z</dcterms:modified>
</cp:coreProperties>
</file>