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1" r:id="rId4"/>
    <p:sldId id="274" r:id="rId5"/>
    <p:sldId id="275" r:id="rId6"/>
    <p:sldId id="276" r:id="rId7"/>
    <p:sldId id="277" r:id="rId8"/>
    <p:sldId id="278" r:id="rId9"/>
    <p:sldId id="279" r:id="rId10"/>
    <p:sldId id="263" r:id="rId11"/>
    <p:sldId id="282" r:id="rId12"/>
    <p:sldId id="283" r:id="rId13"/>
    <p:sldId id="284" r:id="rId14"/>
    <p:sldId id="261" r:id="rId15"/>
    <p:sldId id="285" r:id="rId16"/>
    <p:sldId id="286" r:id="rId17"/>
    <p:sldId id="287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F7CCE-F3F6-4C01-958A-2E2AA7B5B55C}" type="datetimeFigureOut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40BC-9096-4B5D-98AC-E2F1F5168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64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3278-C592-4D90-B224-881FC07B0A75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4547-8D7C-4261-9B14-970888EB7784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4489-4B11-45DE-AFE0-79C12188C63E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D6F2-3B86-47A2-8A77-1DB0BE49F441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75D2-188D-4104-810E-7EEBACDD4B06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17D9-7C5F-41B0-B882-04BF2425A4C1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1701-D1F4-47A1-B415-DBC5D6ED2275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768BA-D164-4D97-AB19-453BCDDD3B79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6A34-CF62-405F-AAD1-E2849B8B49BD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4C4D-EC56-42A4-A92D-EAC302EDA4EB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C761-2878-4D0C-86B7-E88201F40877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B015-532C-4693-9419-49D6D71A9119}" type="datetime1">
              <a:rPr lang="zh-TW" altLang="en-US" smtClean="0"/>
              <a:pPr/>
              <a:t>2014/5/26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B283-EDF7-44A1-9541-718DE98215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生醫資訊學導論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期末報告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Origin </a:t>
            </a:r>
            <a:r>
              <a:rPr lang="en-US" altLang="zh-TW" dirty="0">
                <a:solidFill>
                  <a:schemeClr val="tx1"/>
                </a:solidFill>
              </a:rPr>
              <a:t>and Spread of de Novo Genes in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i="1" dirty="0" smtClean="0">
                <a:solidFill>
                  <a:schemeClr val="tx1"/>
                </a:solidFill>
              </a:rPr>
              <a:t>Drosophila </a:t>
            </a:r>
            <a:r>
              <a:rPr lang="en-US" altLang="zh-TW" i="1" dirty="0" smtClean="0">
                <a:solidFill>
                  <a:schemeClr val="tx1"/>
                </a:solidFill>
              </a:rPr>
              <a:t>melanogaster</a:t>
            </a:r>
            <a:r>
              <a:rPr lang="zh-TW" altLang="en-US" i="1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Populations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組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課程老師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趙坤茂老師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報告學生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游偉寗</a:t>
            </a:r>
            <a:r>
              <a:rPr lang="zh-TW" altLang="en-US" dirty="0" smtClean="0">
                <a:solidFill>
                  <a:schemeClr val="tx1"/>
                </a:solidFill>
                <a:latin typeface="標楷體"/>
                <a:ea typeface="標楷體"/>
              </a:rPr>
              <a:t>、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唐皇</a:t>
            </a:r>
            <a:r>
              <a:rPr lang="zh-TW" altLang="en-US" dirty="0" smtClean="0">
                <a:solidFill>
                  <a:schemeClr val="tx1"/>
                </a:solidFill>
                <a:latin typeface="標楷體"/>
                <a:ea typeface="標楷體"/>
              </a:rPr>
              <a:t>、</a:t>
            </a:r>
            <a:r>
              <a:rPr lang="zh-TW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黃雍文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報告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:103.5.26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14325"/>
            <a:ext cx="59436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96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Illumina</a:t>
            </a:r>
            <a:r>
              <a:rPr lang="en-US" altLang="zh-TW" dirty="0"/>
              <a:t> paired-end </a:t>
            </a:r>
            <a:r>
              <a:rPr lang="en-US" altLang="zh-TW" dirty="0" err="1"/>
              <a:t>RNAsequencing</a:t>
            </a:r>
            <a:r>
              <a:rPr lang="en-US" altLang="zh-TW" dirty="0"/>
              <a:t> (RNA-</a:t>
            </a:r>
            <a:r>
              <a:rPr lang="en-US" altLang="zh-TW" dirty="0" err="1"/>
              <a:t>seq</a:t>
            </a:r>
            <a:r>
              <a:rPr lang="en-US" altLang="zh-TW" dirty="0"/>
              <a:t>) and de novo and reference-guided assembly and alignment were used to characterize the testis </a:t>
            </a:r>
            <a:r>
              <a:rPr lang="en-US" altLang="zh-TW" dirty="0" err="1"/>
              <a:t>transcriptome</a:t>
            </a:r>
            <a:r>
              <a:rPr lang="en-US" altLang="zh-TW" dirty="0"/>
              <a:t> of six previously sequenced inbred Raleigh (RAL) D. melanogaster strains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85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RNA-sequencing data from each strain were used for de novo </a:t>
            </a:r>
            <a:r>
              <a:rPr lang="en-US" altLang="zh-TW" dirty="0" err="1"/>
              <a:t>transcriptome</a:t>
            </a:r>
            <a:r>
              <a:rPr lang="en-US" altLang="zh-TW" dirty="0"/>
              <a:t> assembly, as well as a reference sequence guided </a:t>
            </a:r>
            <a:r>
              <a:rPr lang="en-US" altLang="zh-TW" dirty="0" err="1"/>
              <a:t>transcriptome</a:t>
            </a:r>
            <a:r>
              <a:rPr lang="en-US" altLang="zh-TW" dirty="0"/>
              <a:t> assembly. These two approaches are complementary, and as expected, were highly concordant.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35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subTitle" idx="1"/>
          </p:nvPr>
        </p:nvSpPr>
        <p:spPr>
          <a:xfrm>
            <a:off x="0" y="765175"/>
            <a:ext cx="9144000" cy="6092825"/>
          </a:xfrm>
        </p:spPr>
        <p:txBody>
          <a:bodyPr>
            <a:normAutofit fontScale="97500"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zh-TW" sz="2000" dirty="0" err="1" smtClean="0"/>
              <a:t>Illumina</a:t>
            </a:r>
            <a:r>
              <a:rPr lang="en-US" altLang="zh-TW" sz="2000" dirty="0" smtClean="0"/>
              <a:t> paired-</a:t>
            </a:r>
            <a:r>
              <a:rPr lang="en-US" altLang="zh-TW" sz="2000" dirty="0" err="1" smtClean="0"/>
              <a:t>endRNAsequencing</a:t>
            </a:r>
            <a:r>
              <a:rPr lang="en-US" altLang="zh-TW" sz="2000" dirty="0" smtClean="0"/>
              <a:t> (RNA-</a:t>
            </a:r>
            <a:r>
              <a:rPr lang="en-US" altLang="zh-TW" sz="2000" dirty="0" err="1" smtClean="0"/>
              <a:t>seq</a:t>
            </a:r>
            <a:r>
              <a:rPr lang="en-US" altLang="zh-TW" sz="2000" dirty="0" smtClean="0"/>
              <a:t>):</a:t>
            </a:r>
          </a:p>
          <a:p>
            <a:pPr algn="l">
              <a:buFont typeface="Arial" pitchFamily="34" charset="0"/>
              <a:buChar char="•"/>
            </a:pPr>
            <a:endParaRPr lang="zh-TW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263525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de novo </a:t>
            </a:r>
            <a:r>
              <a:rPr lang="en-US" altLang="zh-TW" dirty="0" err="1"/>
              <a:t>transcriptome</a:t>
            </a:r>
            <a:r>
              <a:rPr lang="en-US" altLang="zh-TW" dirty="0"/>
              <a:t> </a:t>
            </a:r>
            <a:r>
              <a:rPr lang="en-US" altLang="zh-TW" dirty="0" smtClean="0"/>
              <a:t>assembly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 novo </a:t>
            </a:r>
            <a:r>
              <a:rPr lang="en-US" altLang="zh-TW" dirty="0" err="1"/>
              <a:t>transcriptome</a:t>
            </a:r>
            <a:r>
              <a:rPr lang="en-US" altLang="zh-TW" dirty="0"/>
              <a:t> assembly is the method of creating a </a:t>
            </a:r>
            <a:r>
              <a:rPr lang="en-US" altLang="zh-TW" dirty="0" err="1"/>
              <a:t>transcriptome</a:t>
            </a:r>
            <a:r>
              <a:rPr lang="en-US" altLang="zh-TW" dirty="0"/>
              <a:t> without </a:t>
            </a:r>
            <a:r>
              <a:rPr lang="en-US" altLang="zh-TW" dirty="0" smtClean="0"/>
              <a:t> </a:t>
            </a:r>
            <a:r>
              <a:rPr lang="en-US" altLang="zh-TW" dirty="0"/>
              <a:t>the aid of a reference genome.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46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zh-TW" dirty="0" smtClean="0"/>
              <a:t>reference-based assembly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 set of assembled transcripts allows for initial gene expression studies. Prior to the </a:t>
            </a:r>
            <a:r>
              <a:rPr lang="en-US" altLang="zh-TW" dirty="0" smtClean="0"/>
              <a:t>development </a:t>
            </a:r>
            <a:r>
              <a:rPr lang="en-US" altLang="zh-TW" dirty="0"/>
              <a:t>of </a:t>
            </a:r>
            <a:r>
              <a:rPr lang="en-US" altLang="zh-TW" dirty="0" err="1"/>
              <a:t>transcriptome</a:t>
            </a:r>
            <a:r>
              <a:rPr lang="en-US" altLang="zh-TW" dirty="0"/>
              <a:t> assembly computer programs, </a:t>
            </a:r>
            <a:r>
              <a:rPr lang="en-US" altLang="zh-TW" dirty="0" err="1"/>
              <a:t>transcriptome</a:t>
            </a:r>
            <a:r>
              <a:rPr lang="en-US" altLang="zh-TW" dirty="0"/>
              <a:t> </a:t>
            </a:r>
            <a:r>
              <a:rPr lang="en-US" altLang="zh-TW" dirty="0" smtClean="0"/>
              <a:t>data</a:t>
            </a:r>
            <a:r>
              <a:rPr lang="zh-TW" altLang="en-US" dirty="0" smtClean="0"/>
              <a:t> </a:t>
            </a:r>
            <a:r>
              <a:rPr lang="en-US" altLang="zh-TW" dirty="0" smtClean="0"/>
              <a:t>were </a:t>
            </a:r>
            <a:r>
              <a:rPr lang="en-US" altLang="zh-TW" dirty="0"/>
              <a:t>analyzed primarily by mapping on to a reference genome.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7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zh-TW" dirty="0"/>
              <a:t>De novo vs. reference-based assembly: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Though genome alignment is a robust way of characterizing transcript sequences, this method is disadvantaged by its inability to account for incidents of structural alterations of mRNA transcripts, such as alternative splicing Since a genome contains the sum of all introns and exons that may be present in a transcript, spliced variants that do not align continuously along the genome may be discounted as actual protein isoforms.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25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563888" y="0"/>
            <a:ext cx="4680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結果與討論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65150"/>
            <a:ext cx="54229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1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290513"/>
            <a:ext cx="70961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49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56791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algn="l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簡介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游偉寗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游偉寗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結果與討論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唐皇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總結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黃雍文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9372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1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16824" cy="390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84391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4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860550"/>
            <a:ext cx="68072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8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38125"/>
            <a:ext cx="82486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1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904875"/>
            <a:ext cx="7950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88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685800"/>
            <a:ext cx="7391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199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56584" cy="45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604747"/>
            <a:ext cx="6480720" cy="22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005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300"/>
            <a:ext cx="91440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2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7525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1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00807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總結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060848"/>
            <a:ext cx="88011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2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67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" y="1196752"/>
            <a:ext cx="10788108" cy="359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9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3803104" cy="443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60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4" y="1916832"/>
            <a:ext cx="9181758" cy="283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458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</a:t>
            </a:r>
            <a:r>
              <a:rPr lang="en-US" altLang="zh-TW" dirty="0" err="1" smtClean="0"/>
              <a:t>onculsion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There are many polymorphic de novo male-specific genes likely recruited by selection primarily from ancestral, unexpressed ORFs.</a:t>
            </a:r>
            <a:endParaRPr lang="zh-TW" altLang="en-US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Existence </a:t>
            </a:r>
            <a:r>
              <a:rPr lang="en-US" altLang="zh-TW" dirty="0"/>
              <a:t>of many more fixed </a:t>
            </a:r>
            <a:r>
              <a:rPr lang="en-US" altLang="zh-TW" i="1" dirty="0"/>
              <a:t>de novo</a:t>
            </a:r>
            <a:r>
              <a:rPr lang="en-US" altLang="zh-TW" dirty="0"/>
              <a:t> </a:t>
            </a:r>
            <a:r>
              <a:rPr lang="en-US" altLang="zh-TW" i="1" dirty="0" err="1" smtClean="0">
                <a:latin typeface="+mj-ea"/>
                <a:ea typeface="+mj-ea"/>
                <a:cs typeface="Latha" pitchFamily="34" charset="0"/>
              </a:rPr>
              <a:t>D.melanogaster</a:t>
            </a:r>
            <a:r>
              <a:rPr lang="en-US" altLang="zh-TW" dirty="0" smtClean="0"/>
              <a:t>  genes </a:t>
            </a:r>
            <a:r>
              <a:rPr lang="en-US" altLang="zh-TW" dirty="0"/>
              <a:t>than previously </a:t>
            </a:r>
            <a:r>
              <a:rPr lang="en-US" altLang="zh-TW" dirty="0" smtClean="0"/>
              <a:t>inferred</a:t>
            </a:r>
          </a:p>
          <a:p>
            <a:endParaRPr lang="en-US" altLang="zh-TW" dirty="0"/>
          </a:p>
          <a:p>
            <a:r>
              <a:rPr lang="en-US" altLang="zh-TW" i="1" dirty="0"/>
              <a:t>de novo</a:t>
            </a:r>
            <a:r>
              <a:rPr lang="en-US" altLang="zh-TW" dirty="0"/>
              <a:t> </a:t>
            </a:r>
            <a:r>
              <a:rPr lang="en-US" altLang="zh-TW" dirty="0" smtClean="0"/>
              <a:t>genes have </a:t>
            </a:r>
            <a:r>
              <a:rPr lang="en-US" altLang="zh-TW" dirty="0"/>
              <a:t>been influenced by directional </a:t>
            </a:r>
            <a:r>
              <a:rPr lang="en-US" altLang="zh-TW" dirty="0" smtClean="0"/>
              <a:t>selection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81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Comparative genomic analyses have revealed that genes may arise from ancestrally </a:t>
            </a:r>
            <a:r>
              <a:rPr lang="en-US" altLang="zh-TW" dirty="0" err="1" smtClean="0"/>
              <a:t>nongenic</a:t>
            </a:r>
            <a:r>
              <a:rPr lang="zh-TW" altLang="en-US" dirty="0" smtClean="0"/>
              <a:t> </a:t>
            </a:r>
            <a:r>
              <a:rPr lang="en-US" altLang="zh-TW" dirty="0"/>
              <a:t>sequence.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31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identified 142 segregating and 106 fixed testis-expressed de novo genes in </a:t>
            </a:r>
            <a:r>
              <a:rPr lang="en-US" altLang="zh-TW" dirty="0" smtClean="0"/>
              <a:t>a population </a:t>
            </a:r>
            <a:r>
              <a:rPr lang="en-US" altLang="zh-TW" dirty="0"/>
              <a:t>sample of Drosophila melanogaster.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02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Evidence for these “de</a:t>
            </a:r>
            <a:r>
              <a:rPr lang="zh-TW" altLang="en-US" dirty="0"/>
              <a:t> </a:t>
            </a:r>
            <a:r>
              <a:rPr lang="en-US" altLang="zh-TW" dirty="0"/>
              <a:t>novo” genes has generally derived </a:t>
            </a:r>
            <a:r>
              <a:rPr lang="en-US" altLang="zh-TW" dirty="0" smtClean="0"/>
              <a:t>from a combination of </a:t>
            </a:r>
            <a:r>
              <a:rPr lang="en-US" altLang="zh-TW" dirty="0"/>
              <a:t>phylogenetic and genomic/</a:t>
            </a:r>
            <a:r>
              <a:rPr lang="en-US" altLang="zh-TW" dirty="0" err="1"/>
              <a:t>transcriptomic</a:t>
            </a:r>
            <a:r>
              <a:rPr lang="zh-TW" altLang="en-US" dirty="0"/>
              <a:t> </a:t>
            </a:r>
            <a:r>
              <a:rPr lang="en-US" altLang="zh-TW" dirty="0"/>
              <a:t>analyses</a:t>
            </a:r>
            <a:r>
              <a:rPr lang="zh-TW" altLang="en-US" dirty="0"/>
              <a:t> </a:t>
            </a:r>
            <a:r>
              <a:rPr lang="en-US" altLang="zh-TW" dirty="0"/>
              <a:t>that reveal evidence of lineage- or </a:t>
            </a:r>
            <a:r>
              <a:rPr lang="en-US" altLang="zh-TW" dirty="0" smtClean="0"/>
              <a:t>species-specific</a:t>
            </a:r>
            <a:r>
              <a:rPr lang="zh-TW" altLang="en-US" dirty="0" smtClean="0"/>
              <a:t> </a:t>
            </a:r>
            <a:r>
              <a:rPr lang="en-US" altLang="zh-TW" dirty="0"/>
              <a:t>transcripts associated with </a:t>
            </a:r>
            <a:r>
              <a:rPr lang="en-US" altLang="zh-TW" dirty="0" err="1"/>
              <a:t>nongenic</a:t>
            </a:r>
            <a:r>
              <a:rPr lang="zh-TW" altLang="en-US" dirty="0"/>
              <a:t> </a:t>
            </a:r>
            <a:r>
              <a:rPr lang="en-US" altLang="zh-TW" dirty="0"/>
              <a:t>orthologous sequences in sister species.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06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 novo</a:t>
            </a:r>
            <a:r>
              <a:rPr lang="zh-TW" altLang="en-US" dirty="0"/>
              <a:t> </a:t>
            </a:r>
            <a:r>
              <a:rPr lang="en-US" altLang="zh-TW" dirty="0"/>
              <a:t>genes, which were first identified in </a:t>
            </a:r>
            <a:r>
              <a:rPr lang="en-US" altLang="zh-TW" dirty="0" smtClean="0"/>
              <a:t>Drosophila, </a:t>
            </a:r>
            <a:r>
              <a:rPr lang="en-US" altLang="zh-TW" dirty="0"/>
              <a:t>have also been identified in humans, rodents, rice, and yeast 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63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Drosophila, de novo</a:t>
            </a:r>
            <a:r>
              <a:rPr lang="zh-TW" altLang="en-US" dirty="0"/>
              <a:t> </a:t>
            </a:r>
            <a:r>
              <a:rPr lang="en-US" altLang="zh-TW" dirty="0"/>
              <a:t>genes tend to be specifically expressed in tissues</a:t>
            </a:r>
            <a:r>
              <a:rPr lang="zh-TW" altLang="en-US" dirty="0"/>
              <a:t> </a:t>
            </a:r>
            <a:r>
              <a:rPr lang="en-US" altLang="zh-TW" dirty="0"/>
              <a:t>associated with male reproduction.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94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used population genomic and</a:t>
            </a:r>
            <a:r>
              <a:rPr lang="zh-TW" altLang="en-US" dirty="0"/>
              <a:t> </a:t>
            </a:r>
            <a:r>
              <a:rPr lang="en-US" altLang="zh-TW" dirty="0" err="1"/>
              <a:t>transcriptomic</a:t>
            </a:r>
            <a:r>
              <a:rPr lang="en-US" altLang="zh-TW" dirty="0"/>
              <a:t> data from </a:t>
            </a:r>
            <a:r>
              <a:rPr lang="en-US" altLang="zh-TW" sz="2800" i="1" dirty="0"/>
              <a:t>Drosophila</a:t>
            </a:r>
            <a:r>
              <a:rPr lang="zh-TW" altLang="en-US" sz="2800" dirty="0"/>
              <a:t> </a:t>
            </a:r>
            <a:r>
              <a:rPr lang="en-US" altLang="zh-TW" sz="2800" i="1" dirty="0"/>
              <a:t>melanogaster</a:t>
            </a:r>
            <a:r>
              <a:rPr lang="zh-TW" altLang="en-US" dirty="0"/>
              <a:t> </a:t>
            </a:r>
            <a:r>
              <a:rPr lang="en-US" altLang="zh-TW" dirty="0"/>
              <a:t>and its close relatives to investigate the origin</a:t>
            </a:r>
            <a:r>
              <a:rPr lang="zh-TW" altLang="en-US" dirty="0"/>
              <a:t> </a:t>
            </a:r>
            <a:r>
              <a:rPr lang="en-US" altLang="zh-TW" dirty="0"/>
              <a:t>and spread of de novo genes within populations.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3B283-EDF7-44A1-9541-718DE982150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95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431</Words>
  <Application>Microsoft Office PowerPoint</Application>
  <PresentationFormat>如螢幕大小 (4:3)</PresentationFormat>
  <Paragraphs>74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生醫資訊學導論_期末報告</vt:lpstr>
      <vt:lpstr>大綱</vt:lpstr>
      <vt:lpstr>1.簡介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2.實驗</vt:lpstr>
      <vt:lpstr>PowerPoint 簡報</vt:lpstr>
      <vt:lpstr>PowerPoint 簡報</vt:lpstr>
      <vt:lpstr> </vt:lpstr>
      <vt:lpstr>de novo transcriptome assembly </vt:lpstr>
      <vt:lpstr>reference-based assembly</vt:lpstr>
      <vt:lpstr>De novo vs. reference-based assembly: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4.總結 </vt:lpstr>
      <vt:lpstr>PowerPoint 簡報</vt:lpstr>
      <vt:lpstr>PowerPoint 簡報</vt:lpstr>
      <vt:lpstr>PowerPoint 簡報</vt:lpstr>
      <vt:lpstr>Conculsion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生醫資訊學導論_期末報告</dc:title>
  <dc:creator>USER</dc:creator>
  <cp:lastModifiedBy>huang</cp:lastModifiedBy>
  <cp:revision>87</cp:revision>
  <dcterms:created xsi:type="dcterms:W3CDTF">2014-05-21T22:50:08Z</dcterms:created>
  <dcterms:modified xsi:type="dcterms:W3CDTF">2014-05-26T03:20:35Z</dcterms:modified>
</cp:coreProperties>
</file>