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8"/>
  </p:notesMasterIdLst>
  <p:sldIdLst>
    <p:sldId id="287" r:id="rId2"/>
    <p:sldId id="288" r:id="rId3"/>
    <p:sldId id="289" r:id="rId4"/>
    <p:sldId id="290" r:id="rId5"/>
    <p:sldId id="291" r:id="rId6"/>
    <p:sldId id="292" r:id="rId7"/>
    <p:sldId id="263" r:id="rId8"/>
    <p:sldId id="257" r:id="rId9"/>
    <p:sldId id="258" r:id="rId10"/>
    <p:sldId id="296" r:id="rId11"/>
    <p:sldId id="297" r:id="rId12"/>
    <p:sldId id="264" r:id="rId13"/>
    <p:sldId id="268" r:id="rId14"/>
    <p:sldId id="281" r:id="rId15"/>
    <p:sldId id="282" r:id="rId16"/>
    <p:sldId id="293" r:id="rId17"/>
    <p:sldId id="267" r:id="rId18"/>
    <p:sldId id="283" r:id="rId19"/>
    <p:sldId id="284" r:id="rId20"/>
    <p:sldId id="295" r:id="rId21"/>
    <p:sldId id="286" r:id="rId22"/>
    <p:sldId id="273" r:id="rId23"/>
    <p:sldId id="274" r:id="rId24"/>
    <p:sldId id="275" r:id="rId25"/>
    <p:sldId id="276" r:id="rId26"/>
    <p:sldId id="277" r:id="rId2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993" autoAdjust="0"/>
  </p:normalViewPr>
  <p:slideViewPr>
    <p:cSldViewPr snapToGrid="0">
      <p:cViewPr varScale="1">
        <p:scale>
          <a:sx n="62" d="100"/>
          <a:sy n="62" d="100"/>
        </p:scale>
        <p:origin x="1020" y="72"/>
      </p:cViewPr>
      <p:guideLst/>
    </p:cSldViewPr>
  </p:slideViewPr>
  <p:notesTextViewPr>
    <p:cViewPr>
      <p:scale>
        <a:sx n="1" d="1"/>
        <a:sy n="1" d="1"/>
      </p:scale>
      <p:origin x="0" y="0"/>
    </p:cViewPr>
  </p:notesTextViewPr>
  <p:sorterViewPr>
    <p:cViewPr>
      <p:scale>
        <a:sx n="100" d="100"/>
        <a:sy n="100" d="100"/>
      </p:scale>
      <p:origin x="0" y="-23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BDC88-71B6-4CC7-81F0-721D938782FD}" type="doc">
      <dgm:prSet loTypeId="urn:microsoft.com/office/officeart/2005/8/layout/venn1" loCatId="relationship" qsTypeId="urn:microsoft.com/office/officeart/2005/8/quickstyle/simple1" qsCatId="simple" csTypeId="urn:microsoft.com/office/officeart/2005/8/colors/colorful5" csCatId="colorful" phldr="1"/>
      <dgm:spPr/>
    </dgm:pt>
    <dgm:pt modelId="{3C43DE45-2F44-4C51-99D2-FBCF0AD183C8}">
      <dgm:prSet phldrT="[文字]"/>
      <dgm:spPr/>
      <dgm:t>
        <a:bodyPr/>
        <a:lstStyle/>
        <a:p>
          <a:r>
            <a:rPr lang="en-US" altLang="en-US" dirty="0" smtClean="0"/>
            <a:t>Biomedical informatics</a:t>
          </a:r>
          <a:endParaRPr lang="zh-TW" altLang="en-US" dirty="0" smtClean="0"/>
        </a:p>
      </dgm:t>
    </dgm:pt>
    <dgm:pt modelId="{71BF7495-4066-41EB-A83A-F2409F4CECC3}" type="parTrans" cxnId="{8B548588-4F61-47EE-BC29-E39555355F52}">
      <dgm:prSet/>
      <dgm:spPr/>
      <dgm:t>
        <a:bodyPr/>
        <a:lstStyle/>
        <a:p>
          <a:endParaRPr lang="zh-TW" altLang="en-US"/>
        </a:p>
      </dgm:t>
    </dgm:pt>
    <dgm:pt modelId="{34900E51-B884-423A-A1E2-6E12997C7478}" type="sibTrans" cxnId="{8B548588-4F61-47EE-BC29-E39555355F52}">
      <dgm:prSet/>
      <dgm:spPr/>
      <dgm:t>
        <a:bodyPr/>
        <a:lstStyle/>
        <a:p>
          <a:endParaRPr lang="zh-TW" altLang="en-US"/>
        </a:p>
      </dgm:t>
    </dgm:pt>
    <dgm:pt modelId="{1F5E583B-FEDB-437B-97C6-F834BC522A40}">
      <dgm:prSet phldrT="[文字]"/>
      <dgm:spPr/>
      <dgm:t>
        <a:bodyPr/>
        <a:lstStyle/>
        <a:p>
          <a:r>
            <a:rPr lang="en-US" altLang="en-US" dirty="0" smtClean="0"/>
            <a:t>Clinical pharmacology</a:t>
          </a:r>
          <a:endParaRPr lang="zh-TW" altLang="en-US" dirty="0"/>
        </a:p>
      </dgm:t>
    </dgm:pt>
    <dgm:pt modelId="{CB3F22EE-A2EA-41E0-A3B8-3D3D9CD59CDE}" type="parTrans" cxnId="{FC2E0A92-E57A-4591-93BA-0F979691FBA1}">
      <dgm:prSet/>
      <dgm:spPr/>
      <dgm:t>
        <a:bodyPr/>
        <a:lstStyle/>
        <a:p>
          <a:endParaRPr lang="zh-TW" altLang="en-US"/>
        </a:p>
      </dgm:t>
    </dgm:pt>
    <dgm:pt modelId="{7F7DBE2C-88EC-4050-B9F4-E355EA87B99E}" type="sibTrans" cxnId="{FC2E0A92-E57A-4591-93BA-0F979691FBA1}">
      <dgm:prSet/>
      <dgm:spPr/>
      <dgm:t>
        <a:bodyPr/>
        <a:lstStyle/>
        <a:p>
          <a:endParaRPr lang="zh-TW" altLang="en-US"/>
        </a:p>
      </dgm:t>
    </dgm:pt>
    <dgm:pt modelId="{D4EA0D04-88C1-4555-A3EE-DC9F5015ABBC}">
      <dgm:prSet phldrT="[文字]"/>
      <dgm:spPr/>
      <dgm:t>
        <a:bodyPr/>
        <a:lstStyle/>
        <a:p>
          <a:r>
            <a:rPr lang="en-US" altLang="en-US" dirty="0" smtClean="0"/>
            <a:t>Epidemiology </a:t>
          </a:r>
          <a:endParaRPr lang="zh-TW" altLang="en-US" dirty="0"/>
        </a:p>
      </dgm:t>
    </dgm:pt>
    <dgm:pt modelId="{1EC06DA0-B313-4172-AF34-5DE400A34A19}" type="parTrans" cxnId="{35674D1C-D86A-4BC4-A7FC-0F008E8F44BE}">
      <dgm:prSet/>
      <dgm:spPr/>
      <dgm:t>
        <a:bodyPr/>
        <a:lstStyle/>
        <a:p>
          <a:endParaRPr lang="zh-TW" altLang="en-US"/>
        </a:p>
      </dgm:t>
    </dgm:pt>
    <dgm:pt modelId="{1DF0A156-C539-4B99-8A50-9B9E5A4CD52D}" type="sibTrans" cxnId="{35674D1C-D86A-4BC4-A7FC-0F008E8F44BE}">
      <dgm:prSet/>
      <dgm:spPr/>
      <dgm:t>
        <a:bodyPr/>
        <a:lstStyle/>
        <a:p>
          <a:endParaRPr lang="zh-TW" altLang="en-US"/>
        </a:p>
      </dgm:t>
    </dgm:pt>
    <dgm:pt modelId="{DA982044-30C0-42EA-9A53-C7F48426AD77}" type="pres">
      <dgm:prSet presAssocID="{EADBDC88-71B6-4CC7-81F0-721D938782FD}" presName="compositeShape" presStyleCnt="0">
        <dgm:presLayoutVars>
          <dgm:chMax val="7"/>
          <dgm:dir/>
          <dgm:resizeHandles val="exact"/>
        </dgm:presLayoutVars>
      </dgm:prSet>
      <dgm:spPr/>
    </dgm:pt>
    <dgm:pt modelId="{C15B1EED-AE83-447A-98A5-8771B3659306}" type="pres">
      <dgm:prSet presAssocID="{3C43DE45-2F44-4C51-99D2-FBCF0AD183C8}" presName="circ1" presStyleLbl="vennNode1" presStyleIdx="0" presStyleCnt="3" custLinFactNeighborX="391" custLinFactNeighborY="391"/>
      <dgm:spPr/>
      <dgm:t>
        <a:bodyPr/>
        <a:lstStyle/>
        <a:p>
          <a:endParaRPr lang="zh-TW" altLang="en-US"/>
        </a:p>
      </dgm:t>
    </dgm:pt>
    <dgm:pt modelId="{D137727F-98AC-4466-8535-37F9FCA3C442}" type="pres">
      <dgm:prSet presAssocID="{3C43DE45-2F44-4C51-99D2-FBCF0AD183C8}" presName="circ1Tx" presStyleLbl="revTx" presStyleIdx="0" presStyleCnt="0">
        <dgm:presLayoutVars>
          <dgm:chMax val="0"/>
          <dgm:chPref val="0"/>
          <dgm:bulletEnabled val="1"/>
        </dgm:presLayoutVars>
      </dgm:prSet>
      <dgm:spPr/>
      <dgm:t>
        <a:bodyPr/>
        <a:lstStyle/>
        <a:p>
          <a:endParaRPr lang="zh-TW" altLang="en-US"/>
        </a:p>
      </dgm:t>
    </dgm:pt>
    <dgm:pt modelId="{210C7F31-754B-474E-B469-26AE25A8DF01}" type="pres">
      <dgm:prSet presAssocID="{1F5E583B-FEDB-437B-97C6-F834BC522A40}" presName="circ2" presStyleLbl="vennNode1" presStyleIdx="1" presStyleCnt="3"/>
      <dgm:spPr/>
      <dgm:t>
        <a:bodyPr/>
        <a:lstStyle/>
        <a:p>
          <a:endParaRPr lang="zh-TW" altLang="en-US"/>
        </a:p>
      </dgm:t>
    </dgm:pt>
    <dgm:pt modelId="{70F0CCCF-5965-4985-8A5C-99AA61664020}" type="pres">
      <dgm:prSet presAssocID="{1F5E583B-FEDB-437B-97C6-F834BC522A40}" presName="circ2Tx" presStyleLbl="revTx" presStyleIdx="0" presStyleCnt="0">
        <dgm:presLayoutVars>
          <dgm:chMax val="0"/>
          <dgm:chPref val="0"/>
          <dgm:bulletEnabled val="1"/>
        </dgm:presLayoutVars>
      </dgm:prSet>
      <dgm:spPr/>
      <dgm:t>
        <a:bodyPr/>
        <a:lstStyle/>
        <a:p>
          <a:endParaRPr lang="zh-TW" altLang="en-US"/>
        </a:p>
      </dgm:t>
    </dgm:pt>
    <dgm:pt modelId="{3301FBA0-8D76-427E-964A-A88CAA625508}" type="pres">
      <dgm:prSet presAssocID="{D4EA0D04-88C1-4555-A3EE-DC9F5015ABBC}" presName="circ3" presStyleLbl="vennNode1" presStyleIdx="2" presStyleCnt="3"/>
      <dgm:spPr/>
      <dgm:t>
        <a:bodyPr/>
        <a:lstStyle/>
        <a:p>
          <a:endParaRPr lang="zh-TW" altLang="en-US"/>
        </a:p>
      </dgm:t>
    </dgm:pt>
    <dgm:pt modelId="{CABA0F99-5341-4E6D-ADB9-22D126692FB0}" type="pres">
      <dgm:prSet presAssocID="{D4EA0D04-88C1-4555-A3EE-DC9F5015ABBC}" presName="circ3Tx" presStyleLbl="revTx" presStyleIdx="0" presStyleCnt="0">
        <dgm:presLayoutVars>
          <dgm:chMax val="0"/>
          <dgm:chPref val="0"/>
          <dgm:bulletEnabled val="1"/>
        </dgm:presLayoutVars>
      </dgm:prSet>
      <dgm:spPr/>
      <dgm:t>
        <a:bodyPr/>
        <a:lstStyle/>
        <a:p>
          <a:endParaRPr lang="zh-TW" altLang="en-US"/>
        </a:p>
      </dgm:t>
    </dgm:pt>
  </dgm:ptLst>
  <dgm:cxnLst>
    <dgm:cxn modelId="{28086263-58FC-4F3D-B8A6-2AB797D4747E}" type="presOf" srcId="{1F5E583B-FEDB-437B-97C6-F834BC522A40}" destId="{70F0CCCF-5965-4985-8A5C-99AA61664020}" srcOrd="1" destOrd="0" presId="urn:microsoft.com/office/officeart/2005/8/layout/venn1"/>
    <dgm:cxn modelId="{35674D1C-D86A-4BC4-A7FC-0F008E8F44BE}" srcId="{EADBDC88-71B6-4CC7-81F0-721D938782FD}" destId="{D4EA0D04-88C1-4555-A3EE-DC9F5015ABBC}" srcOrd="2" destOrd="0" parTransId="{1EC06DA0-B313-4172-AF34-5DE400A34A19}" sibTransId="{1DF0A156-C539-4B99-8A50-9B9E5A4CD52D}"/>
    <dgm:cxn modelId="{8B548588-4F61-47EE-BC29-E39555355F52}" srcId="{EADBDC88-71B6-4CC7-81F0-721D938782FD}" destId="{3C43DE45-2F44-4C51-99D2-FBCF0AD183C8}" srcOrd="0" destOrd="0" parTransId="{71BF7495-4066-41EB-A83A-F2409F4CECC3}" sibTransId="{34900E51-B884-423A-A1E2-6E12997C7478}"/>
    <dgm:cxn modelId="{9A24D325-E7F5-4A99-99B9-3F63D594234D}" type="presOf" srcId="{3C43DE45-2F44-4C51-99D2-FBCF0AD183C8}" destId="{D137727F-98AC-4466-8535-37F9FCA3C442}" srcOrd="1" destOrd="0" presId="urn:microsoft.com/office/officeart/2005/8/layout/venn1"/>
    <dgm:cxn modelId="{30237B7A-7259-4354-BF73-9A45D72F7C78}" type="presOf" srcId="{EADBDC88-71B6-4CC7-81F0-721D938782FD}" destId="{DA982044-30C0-42EA-9A53-C7F48426AD77}" srcOrd="0" destOrd="0" presId="urn:microsoft.com/office/officeart/2005/8/layout/venn1"/>
    <dgm:cxn modelId="{F711BDCE-D1DC-4195-88A9-E337DA0B196E}" type="presOf" srcId="{D4EA0D04-88C1-4555-A3EE-DC9F5015ABBC}" destId="{CABA0F99-5341-4E6D-ADB9-22D126692FB0}" srcOrd="1" destOrd="0" presId="urn:microsoft.com/office/officeart/2005/8/layout/venn1"/>
    <dgm:cxn modelId="{93879E1E-A63B-41C7-8861-BF81E7009161}" type="presOf" srcId="{3C43DE45-2F44-4C51-99D2-FBCF0AD183C8}" destId="{C15B1EED-AE83-447A-98A5-8771B3659306}" srcOrd="0" destOrd="0" presId="urn:microsoft.com/office/officeart/2005/8/layout/venn1"/>
    <dgm:cxn modelId="{FC2E0A92-E57A-4591-93BA-0F979691FBA1}" srcId="{EADBDC88-71B6-4CC7-81F0-721D938782FD}" destId="{1F5E583B-FEDB-437B-97C6-F834BC522A40}" srcOrd="1" destOrd="0" parTransId="{CB3F22EE-A2EA-41E0-A3B8-3D3D9CD59CDE}" sibTransId="{7F7DBE2C-88EC-4050-B9F4-E355EA87B99E}"/>
    <dgm:cxn modelId="{B4CA7D78-0F13-4AE2-9FD7-2C77FB0AB576}" type="presOf" srcId="{D4EA0D04-88C1-4555-A3EE-DC9F5015ABBC}" destId="{3301FBA0-8D76-427E-964A-A88CAA625508}" srcOrd="0" destOrd="0" presId="urn:microsoft.com/office/officeart/2005/8/layout/venn1"/>
    <dgm:cxn modelId="{3D889E51-9F89-4A54-AA55-19E721070C2E}" type="presOf" srcId="{1F5E583B-FEDB-437B-97C6-F834BC522A40}" destId="{210C7F31-754B-474E-B469-26AE25A8DF01}" srcOrd="0" destOrd="0" presId="urn:microsoft.com/office/officeart/2005/8/layout/venn1"/>
    <dgm:cxn modelId="{D96ADD41-E9FC-4408-90EF-40816E9A9C18}" type="presParOf" srcId="{DA982044-30C0-42EA-9A53-C7F48426AD77}" destId="{C15B1EED-AE83-447A-98A5-8771B3659306}" srcOrd="0" destOrd="0" presId="urn:microsoft.com/office/officeart/2005/8/layout/venn1"/>
    <dgm:cxn modelId="{AD22636C-6A08-4D2E-ABE7-C984641EFE6A}" type="presParOf" srcId="{DA982044-30C0-42EA-9A53-C7F48426AD77}" destId="{D137727F-98AC-4466-8535-37F9FCA3C442}" srcOrd="1" destOrd="0" presId="urn:microsoft.com/office/officeart/2005/8/layout/venn1"/>
    <dgm:cxn modelId="{5CD860D1-9852-4E5A-A278-EB40EE69ACE1}" type="presParOf" srcId="{DA982044-30C0-42EA-9A53-C7F48426AD77}" destId="{210C7F31-754B-474E-B469-26AE25A8DF01}" srcOrd="2" destOrd="0" presId="urn:microsoft.com/office/officeart/2005/8/layout/venn1"/>
    <dgm:cxn modelId="{A4C632F8-09AF-462C-9DA3-33D534160432}" type="presParOf" srcId="{DA982044-30C0-42EA-9A53-C7F48426AD77}" destId="{70F0CCCF-5965-4985-8A5C-99AA61664020}" srcOrd="3" destOrd="0" presId="urn:microsoft.com/office/officeart/2005/8/layout/venn1"/>
    <dgm:cxn modelId="{2D04FDB2-B670-40CB-95BC-2DFE4CCE0CB0}" type="presParOf" srcId="{DA982044-30C0-42EA-9A53-C7F48426AD77}" destId="{3301FBA0-8D76-427E-964A-A88CAA625508}" srcOrd="4" destOrd="0" presId="urn:microsoft.com/office/officeart/2005/8/layout/venn1"/>
    <dgm:cxn modelId="{718A1C16-8AD7-4889-AF77-9E2E54B5219A}" type="presParOf" srcId="{DA982044-30C0-42EA-9A53-C7F48426AD77}" destId="{CABA0F99-5341-4E6D-ADB9-22D126692FB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B1EED-AE83-447A-98A5-8771B3659306}">
      <dsp:nvSpPr>
        <dsp:cNvPr id="0" name=""/>
        <dsp:cNvSpPr/>
      </dsp:nvSpPr>
      <dsp:spPr>
        <a:xfrm>
          <a:off x="1838334" y="60334"/>
          <a:ext cx="2438400" cy="2438400"/>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altLang="en-US" sz="1800" kern="1200" dirty="0" smtClean="0"/>
            <a:t>Biomedical informatics</a:t>
          </a:r>
          <a:endParaRPr lang="zh-TW" altLang="en-US" sz="1800" kern="1200" dirty="0" smtClean="0"/>
        </a:p>
      </dsp:txBody>
      <dsp:txXfrm>
        <a:off x="2163454" y="487054"/>
        <a:ext cx="1788160" cy="1097280"/>
      </dsp:txXfrm>
    </dsp:sp>
    <dsp:sp modelId="{210C7F31-754B-474E-B469-26AE25A8DF01}">
      <dsp:nvSpPr>
        <dsp:cNvPr id="0" name=""/>
        <dsp:cNvSpPr/>
      </dsp:nvSpPr>
      <dsp:spPr>
        <a:xfrm>
          <a:off x="2708656" y="1574800"/>
          <a:ext cx="2438400" cy="2438400"/>
        </a:xfrm>
        <a:prstGeom prst="ellipse">
          <a:avLst/>
        </a:prstGeom>
        <a:solidFill>
          <a:schemeClr val="accent5">
            <a:alpha val="50000"/>
            <a:hueOff val="1247628"/>
            <a:satOff val="-25244"/>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altLang="en-US" sz="1800" kern="1200" dirty="0" smtClean="0"/>
            <a:t>Clinical pharmacology</a:t>
          </a:r>
          <a:endParaRPr lang="zh-TW" altLang="en-US" sz="1800" kern="1200" dirty="0"/>
        </a:p>
      </dsp:txBody>
      <dsp:txXfrm>
        <a:off x="3454400" y="2204720"/>
        <a:ext cx="1463040" cy="1341120"/>
      </dsp:txXfrm>
    </dsp:sp>
    <dsp:sp modelId="{3301FBA0-8D76-427E-964A-A88CAA625508}">
      <dsp:nvSpPr>
        <dsp:cNvPr id="0" name=""/>
        <dsp:cNvSpPr/>
      </dsp:nvSpPr>
      <dsp:spPr>
        <a:xfrm>
          <a:off x="948943" y="1574800"/>
          <a:ext cx="2438400" cy="2438400"/>
        </a:xfrm>
        <a:prstGeom prst="ellipse">
          <a:avLst/>
        </a:prstGeom>
        <a:solidFill>
          <a:schemeClr val="accent5">
            <a:alpha val="50000"/>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altLang="en-US" sz="1800" kern="1200" dirty="0" smtClean="0"/>
            <a:t>Epidemiology </a:t>
          </a:r>
          <a:endParaRPr lang="zh-TW" altLang="en-US" sz="1800" kern="1200" dirty="0"/>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5FD8F-B79C-4BEB-B909-05B79A1EC8C9}" type="datetimeFigureOut">
              <a:rPr lang="zh-TW" altLang="en-US" smtClean="0"/>
              <a:t>2014/5/19</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4F6CA9-972B-42B8-88B3-0F75B46DD3FF}" type="slidenum">
              <a:rPr lang="zh-TW" altLang="en-US" smtClean="0"/>
              <a:t>‹#›</a:t>
            </a:fld>
            <a:endParaRPr lang="zh-TW" altLang="en-US"/>
          </a:p>
        </p:txBody>
      </p:sp>
    </p:spTree>
    <p:extLst>
      <p:ext uri="{BB962C8B-B14F-4D97-AF65-F5344CB8AC3E}">
        <p14:creationId xmlns:p14="http://schemas.microsoft.com/office/powerpoint/2010/main" val="196677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big5.wiki8.com/shengyang_8801/"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big5.wiki8.com/fanying_107169/"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老師、各位同學大家好，今天我們這一組要為各位報告的題目是「電子醫療紀錄作為臨床藥理學研究工具的機會與挑戰」。我是今天的第一個報告者蘇為碩，依序著將會是宋柏融、李曉婷、陳凱普、洪詩涵等四位同學替這個題目作接續的報導。</a:t>
            </a:r>
            <a:endParaRPr lang="zh-TW" altLang="en-US" dirty="0"/>
          </a:p>
        </p:txBody>
      </p:sp>
      <p:sp>
        <p:nvSpPr>
          <p:cNvPr id="4" name="投影片編號版面配置區 3"/>
          <p:cNvSpPr>
            <a:spLocks noGrp="1"/>
          </p:cNvSpPr>
          <p:nvPr>
            <p:ph type="sldNum" sz="quarter" idx="10"/>
          </p:nvPr>
        </p:nvSpPr>
        <p:spPr/>
        <p:txBody>
          <a:bodyPr/>
          <a:lstStyle/>
          <a:p>
            <a:fld id="{D2168B05-C67E-4E9C-BDE7-D2C8F9648968}" type="slidenum">
              <a:rPr lang="zh-TW" altLang="en-US" smtClean="0"/>
              <a:t>1</a:t>
            </a:fld>
            <a:endParaRPr lang="zh-TW" altLang="en-US"/>
          </a:p>
        </p:txBody>
      </p:sp>
    </p:spTree>
    <p:extLst>
      <p:ext uri="{BB962C8B-B14F-4D97-AF65-F5344CB8AC3E}">
        <p14:creationId xmlns:p14="http://schemas.microsoft.com/office/powerpoint/2010/main" val="163118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Emr</a:t>
            </a:r>
            <a:r>
              <a:rPr lang="zh-TW" altLang="en-US" dirty="0" smtClean="0"/>
              <a:t>良好的環境</a:t>
            </a:r>
            <a:endParaRPr lang="zh-TW" altLang="en-US" dirty="0"/>
          </a:p>
        </p:txBody>
      </p:sp>
      <p:sp>
        <p:nvSpPr>
          <p:cNvPr id="4" name="投影片編號版面配置區 3"/>
          <p:cNvSpPr>
            <a:spLocks noGrp="1"/>
          </p:cNvSpPr>
          <p:nvPr>
            <p:ph type="sldNum" sz="quarter" idx="10"/>
          </p:nvPr>
        </p:nvSpPr>
        <p:spPr/>
        <p:txBody>
          <a:bodyPr/>
          <a:lstStyle/>
          <a:p>
            <a:fld id="{634F6CA9-972B-42B8-88B3-0F75B46DD3FF}" type="slidenum">
              <a:rPr lang="zh-TW" altLang="en-US" smtClean="0"/>
              <a:t>17</a:t>
            </a:fld>
            <a:endParaRPr lang="zh-TW" altLang="en-US"/>
          </a:p>
        </p:txBody>
      </p:sp>
    </p:spTree>
    <p:extLst>
      <p:ext uri="{BB962C8B-B14F-4D97-AF65-F5344CB8AC3E}">
        <p14:creationId xmlns:p14="http://schemas.microsoft.com/office/powerpoint/2010/main" val="2270988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在探討及病的過程中，病人基因型常扮演的重要角色</a:t>
            </a:r>
            <a:endParaRPr lang="en-US" altLang="zh-TW" dirty="0" smtClean="0"/>
          </a:p>
          <a:p>
            <a:r>
              <a:rPr lang="zh-TW" altLang="en-US" dirty="0" smtClean="0"/>
              <a:t>在基因體學的相關研究</a:t>
            </a:r>
            <a:r>
              <a:rPr lang="en-US" altLang="zh-TW" dirty="0" smtClean="0"/>
              <a:t>(GWAS)</a:t>
            </a:r>
            <a:r>
              <a:rPr lang="zh-TW" altLang="en-US" dirty="0" smtClean="0"/>
              <a:t>中，</a:t>
            </a:r>
            <a:r>
              <a:rPr lang="en-US" altLang="zh-TW" dirty="0" smtClean="0"/>
              <a:t>SNPs</a:t>
            </a:r>
            <a:r>
              <a:rPr lang="zh-TW" altLang="en-US" dirty="0" smtClean="0"/>
              <a:t>是其中的一個議題，常被用來探討及病和</a:t>
            </a:r>
            <a:r>
              <a:rPr lang="en-US" altLang="zh-TW" dirty="0" smtClean="0"/>
              <a:t>SNPs</a:t>
            </a:r>
            <a:r>
              <a:rPr lang="zh-TW" altLang="en-US" dirty="0" smtClean="0"/>
              <a:t>間的</a:t>
            </a:r>
            <a:r>
              <a:rPr lang="en-US" altLang="zh-TW" dirty="0" smtClean="0"/>
              <a:t>correlation</a:t>
            </a:r>
            <a:endParaRPr lang="zh-TW" altLang="en-US" dirty="0"/>
          </a:p>
        </p:txBody>
      </p:sp>
      <p:sp>
        <p:nvSpPr>
          <p:cNvPr id="4" name="投影片編號版面配置區 3"/>
          <p:cNvSpPr>
            <a:spLocks noGrp="1"/>
          </p:cNvSpPr>
          <p:nvPr>
            <p:ph type="sldNum" sz="quarter" idx="10"/>
          </p:nvPr>
        </p:nvSpPr>
        <p:spPr/>
        <p:txBody>
          <a:bodyPr/>
          <a:lstStyle/>
          <a:p>
            <a:fld id="{03727694-0096-455D-B26D-3D38FC92D7C5}" type="slidenum">
              <a:rPr lang="zh-TW" altLang="en-US" smtClean="0"/>
              <a:t>18</a:t>
            </a:fld>
            <a:endParaRPr lang="zh-TW" altLang="en-US"/>
          </a:p>
        </p:txBody>
      </p:sp>
    </p:spTree>
    <p:extLst>
      <p:ext uri="{BB962C8B-B14F-4D97-AF65-F5344CB8AC3E}">
        <p14:creationId xmlns:p14="http://schemas.microsoft.com/office/powerpoint/2010/main" val="4291712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是一種炎症性胃腸病，患者的結腸、小腸或胃部會出現發炎、充血或淋巴脹大的跡象。</a:t>
            </a:r>
          </a:p>
          <a:p>
            <a:r>
              <a:rPr lang="en-US" altLang="zh-TW" dirty="0" smtClean="0"/>
              <a:t>2.</a:t>
            </a:r>
            <a:r>
              <a:rPr lang="zh-TW" altLang="en-US" dirty="0" smtClean="0"/>
              <a:t>「硬化」指的是這些髓鞘脫失的區域因為組織修復的過程中產生的疤痕組織而變硬。這些硬塊可能會有好幾個，隨著時間的進展，新的硬塊也可能出現，所以稱作「多發性硬化症」，與關節硬化沒有關係。</a:t>
            </a:r>
          </a:p>
          <a:p>
            <a:r>
              <a:rPr lang="en-US" altLang="zh-TW" dirty="0" smtClean="0"/>
              <a:t>3.</a:t>
            </a:r>
            <a:r>
              <a:rPr lang="zh-TW" altLang="en-US" dirty="0" smtClean="0"/>
              <a:t>二型糖尿病指身體對胰島素產生抗性，以致葡萄糖無法輸送到有需要的身體部位。例如當肌肉等身體組織對胰島素失去反應，便不能再利用血葡萄糖製造能量。這時葡萄糖會積聚在血液，導致血糖上升</a:t>
            </a:r>
          </a:p>
          <a:p>
            <a:endParaRPr lang="en-US" altLang="zh-TW" dirty="0" smtClean="0"/>
          </a:p>
          <a:p>
            <a:endParaRPr lang="en-US" altLang="zh-TW" dirty="0" smtClean="0"/>
          </a:p>
          <a:p>
            <a:r>
              <a:rPr lang="zh-TW" altLang="en-US" dirty="0" smtClean="0"/>
              <a:t>第</a:t>
            </a:r>
            <a:r>
              <a:rPr lang="en-US" altLang="zh-TW" dirty="0" smtClean="0"/>
              <a:t>2</a:t>
            </a:r>
            <a:r>
              <a:rPr lang="zh-TW" altLang="en-US" dirty="0" smtClean="0"/>
              <a:t>型糖尿病的身體雖能製造胰島素，但不是量不夠，就是無法被身體善加利用。無法利用胰島素的原因有二：</a:t>
            </a:r>
          </a:p>
          <a:p>
            <a:r>
              <a:rPr lang="en-US" altLang="zh-TW" dirty="0" smtClean="0"/>
              <a:t>beta</a:t>
            </a:r>
            <a:r>
              <a:rPr lang="zh-TW" altLang="en-US" dirty="0" smtClean="0"/>
              <a:t>細胞能製造胰島素，但其量不足以降低血糖來滿足身體對能量的需求。</a:t>
            </a:r>
          </a:p>
          <a:p>
            <a:r>
              <a:rPr lang="zh-TW" altLang="en-US" dirty="0" smtClean="0"/>
              <a:t>有一種情況稱為「胰島素抗性」，亦即體內細胞無法正常運作使葡萄糖進入細胞。</a:t>
            </a:r>
            <a:endParaRPr lang="zh-TW" altLang="en-US" dirty="0"/>
          </a:p>
        </p:txBody>
      </p:sp>
      <p:sp>
        <p:nvSpPr>
          <p:cNvPr id="4" name="投影片編號版面配置區 3"/>
          <p:cNvSpPr>
            <a:spLocks noGrp="1"/>
          </p:cNvSpPr>
          <p:nvPr>
            <p:ph type="sldNum" sz="quarter" idx="10"/>
          </p:nvPr>
        </p:nvSpPr>
        <p:spPr/>
        <p:txBody>
          <a:bodyPr/>
          <a:lstStyle/>
          <a:p>
            <a:fld id="{634F6CA9-972B-42B8-88B3-0F75B46DD3FF}" type="slidenum">
              <a:rPr lang="zh-TW" altLang="en-US" smtClean="0"/>
              <a:t>19</a:t>
            </a:fld>
            <a:endParaRPr lang="zh-TW" altLang="en-US"/>
          </a:p>
        </p:txBody>
      </p:sp>
    </p:spTree>
    <p:extLst>
      <p:ext uri="{BB962C8B-B14F-4D97-AF65-F5344CB8AC3E}">
        <p14:creationId xmlns:p14="http://schemas.microsoft.com/office/powerpoint/2010/main" val="1930062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Tamoxifen</a:t>
            </a:r>
            <a:r>
              <a:rPr lang="en-US" altLang="zh-TW" dirty="0" smtClean="0"/>
              <a:t>:</a:t>
            </a:r>
            <a:r>
              <a:rPr lang="zh-TW" altLang="en-US" dirty="0" smtClean="0"/>
              <a:t> </a:t>
            </a:r>
            <a:r>
              <a:rPr lang="zh-TW" altLang="en-US" sz="1200" b="0" i="0" kern="1200" dirty="0" smtClean="0">
                <a:solidFill>
                  <a:schemeClr val="tx1"/>
                </a:solidFill>
                <a:effectLst/>
                <a:latin typeface="+mn-lt"/>
                <a:ea typeface="+mn-ea"/>
                <a:cs typeface="+mn-cs"/>
              </a:rPr>
              <a:t>在乳癌病人治療當中常用的藥物</a:t>
            </a:r>
            <a:endParaRPr lang="en-US" altLang="zh-TW" sz="1200" b="0" i="0" kern="1200" dirty="0" smtClean="0">
              <a:solidFill>
                <a:schemeClr val="tx1"/>
              </a:solidFill>
              <a:effectLst/>
              <a:latin typeface="+mn-lt"/>
              <a:ea typeface="+mn-ea"/>
              <a:cs typeface="+mn-cs"/>
            </a:endParaRPr>
          </a:p>
          <a:p>
            <a:r>
              <a:rPr lang="zh-TW" altLang="en-US" dirty="0" smtClean="0"/>
              <a:t>有研究證明</a:t>
            </a:r>
            <a:r>
              <a:rPr lang="en-US" altLang="zh-TW" dirty="0" smtClean="0"/>
              <a:t>~</a:t>
            </a:r>
            <a:r>
              <a:rPr lang="zh-TW" altLang="en-US" dirty="0" smtClean="0"/>
              <a:t>在</a:t>
            </a:r>
            <a:r>
              <a:rPr lang="en-US" altLang="zh-TW" dirty="0" err="1" smtClean="0"/>
              <a:t>tamoxifen</a:t>
            </a:r>
            <a:r>
              <a:rPr lang="zh-TW" altLang="en-US" dirty="0" smtClean="0"/>
              <a:t>藥物的治療下，如果</a:t>
            </a:r>
            <a:r>
              <a:rPr lang="en-US" altLang="zh-TW" dirty="0" smtClean="0"/>
              <a:t>ER</a:t>
            </a:r>
            <a:r>
              <a:rPr lang="zh-TW" altLang="en-US" dirty="0" smtClean="0"/>
              <a:t>上有特定</a:t>
            </a:r>
            <a:r>
              <a:rPr lang="en-US" altLang="zh-TW" dirty="0" smtClean="0"/>
              <a:t>SNP</a:t>
            </a:r>
            <a:r>
              <a:rPr lang="zh-TW" altLang="en-US" dirty="0" smtClean="0"/>
              <a:t>的</a:t>
            </a:r>
            <a:r>
              <a:rPr lang="en-US" altLang="zh-TW" dirty="0" smtClean="0"/>
              <a:t>pattern~</a:t>
            </a:r>
            <a:r>
              <a:rPr lang="zh-TW" altLang="en-US" dirty="0" smtClean="0"/>
              <a:t>副作用可能會有導致靜脈血栓形成的風險</a:t>
            </a:r>
            <a:endParaRPr lang="en-US" altLang="zh-TW" dirty="0" smtClean="0"/>
          </a:p>
          <a:p>
            <a:r>
              <a:rPr lang="zh-TW" altLang="en-US" dirty="0" smtClean="0"/>
              <a:t>醫生在用藥前如果知道乳癌病人</a:t>
            </a:r>
            <a:r>
              <a:rPr lang="en-US" altLang="zh-TW" dirty="0" smtClean="0"/>
              <a:t>EMR</a:t>
            </a:r>
            <a:r>
              <a:rPr lang="zh-TW" altLang="en-US" dirty="0" smtClean="0"/>
              <a:t>病例中有這些特定</a:t>
            </a:r>
            <a:r>
              <a:rPr lang="en-US" altLang="zh-TW" dirty="0" smtClean="0"/>
              <a:t>SNPs</a:t>
            </a:r>
            <a:r>
              <a:rPr lang="zh-TW" altLang="en-US" dirty="0" smtClean="0"/>
              <a:t>，可以避免試用</a:t>
            </a:r>
            <a:r>
              <a:rPr lang="en-US" altLang="zh-TW" dirty="0" err="1" smtClean="0"/>
              <a:t>tamoxifen</a:t>
            </a:r>
            <a:r>
              <a:rPr lang="zh-TW" altLang="en-US" dirty="0" smtClean="0"/>
              <a:t>這個藥物，降低血酸形成這個副作用生成</a:t>
            </a:r>
            <a:endParaRPr lang="zh-TW" altLang="en-US" dirty="0"/>
          </a:p>
        </p:txBody>
      </p:sp>
      <p:sp>
        <p:nvSpPr>
          <p:cNvPr id="4" name="投影片編號版面配置區 3"/>
          <p:cNvSpPr>
            <a:spLocks noGrp="1"/>
          </p:cNvSpPr>
          <p:nvPr>
            <p:ph type="sldNum" sz="quarter" idx="10"/>
          </p:nvPr>
        </p:nvSpPr>
        <p:spPr/>
        <p:txBody>
          <a:bodyPr/>
          <a:lstStyle/>
          <a:p>
            <a:fld id="{03727694-0096-455D-B26D-3D38FC92D7C5}" type="slidenum">
              <a:rPr lang="zh-TW" altLang="en-US" smtClean="0"/>
              <a:t>20</a:t>
            </a:fld>
            <a:endParaRPr lang="zh-TW" altLang="en-US"/>
          </a:p>
        </p:txBody>
      </p:sp>
    </p:spTree>
    <p:extLst>
      <p:ext uri="{BB962C8B-B14F-4D97-AF65-F5344CB8AC3E}">
        <p14:creationId xmlns:p14="http://schemas.microsoft.com/office/powerpoint/2010/main" val="2867103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是指在一群試驗動物中能使半數（</a:t>
            </a:r>
            <a:r>
              <a:rPr lang="en-US" altLang="zh-TW" sz="1200" b="0" i="0" kern="1200" dirty="0" smtClean="0">
                <a:solidFill>
                  <a:schemeClr val="tx1"/>
                </a:solidFill>
                <a:effectLst/>
                <a:latin typeface="+mn-lt"/>
                <a:ea typeface="+mn-ea"/>
                <a:cs typeface="+mn-cs"/>
              </a:rPr>
              <a:t>50%</a:t>
            </a:r>
            <a:r>
              <a:rPr lang="zh-TW" altLang="en-US" sz="1200" b="0" i="0" kern="1200" dirty="0" smtClean="0">
                <a:solidFill>
                  <a:schemeClr val="tx1"/>
                </a:solidFill>
                <a:effectLst/>
                <a:latin typeface="+mn-lt"/>
                <a:ea typeface="+mn-ea"/>
                <a:cs typeface="+mn-cs"/>
              </a:rPr>
              <a:t>）動物產</a:t>
            </a:r>
            <a:r>
              <a:rPr lang="zh-TW" altLang="en-US" sz="1200" b="0" i="0" kern="1200" dirty="0" smtClean="0">
                <a:solidFill>
                  <a:schemeClr val="tx1"/>
                </a:solidFill>
                <a:effectLst/>
                <a:latin typeface="+mn-lt"/>
                <a:ea typeface="+mn-ea"/>
                <a:cs typeface="+mn-cs"/>
                <a:hlinkClick r:id="rId3" tooltip="醫學百科：生陽"/>
              </a:rPr>
              <a:t>生陽</a:t>
            </a:r>
            <a:r>
              <a:rPr lang="zh-TW" altLang="en-US" sz="1200" b="0" i="0" kern="1200" dirty="0" smtClean="0">
                <a:solidFill>
                  <a:schemeClr val="tx1"/>
                </a:solidFill>
                <a:effectLst/>
                <a:latin typeface="+mn-lt"/>
                <a:ea typeface="+mn-ea"/>
                <a:cs typeface="+mn-cs"/>
              </a:rPr>
              <a:t>性藥效</a:t>
            </a:r>
            <a:r>
              <a:rPr lang="zh-TW" altLang="en-US" sz="1200" b="0" i="0" kern="1200" dirty="0" smtClean="0">
                <a:solidFill>
                  <a:schemeClr val="tx1"/>
                </a:solidFill>
                <a:effectLst/>
                <a:latin typeface="+mn-lt"/>
                <a:ea typeface="+mn-ea"/>
                <a:cs typeface="+mn-cs"/>
                <a:hlinkClick r:id="rId4" tooltip="醫學百科：反應"/>
              </a:rPr>
              <a:t>反應</a:t>
            </a:r>
            <a:r>
              <a:rPr lang="zh-TW" altLang="en-US" sz="1200" b="0" i="0" kern="1200" dirty="0" smtClean="0">
                <a:solidFill>
                  <a:schemeClr val="tx1"/>
                </a:solidFill>
                <a:effectLst/>
                <a:latin typeface="+mn-lt"/>
                <a:ea typeface="+mn-ea"/>
                <a:cs typeface="+mn-cs"/>
              </a:rPr>
              <a:t>的劑量，是反映藥效的定量指標。</a:t>
            </a:r>
            <a:endParaRPr lang="zh-TW" altLang="en-US" dirty="0"/>
          </a:p>
        </p:txBody>
      </p:sp>
      <p:sp>
        <p:nvSpPr>
          <p:cNvPr id="4" name="投影片編號版面配置區 3"/>
          <p:cNvSpPr>
            <a:spLocks noGrp="1"/>
          </p:cNvSpPr>
          <p:nvPr>
            <p:ph type="sldNum" sz="quarter" idx="10"/>
          </p:nvPr>
        </p:nvSpPr>
        <p:spPr/>
        <p:txBody>
          <a:bodyPr/>
          <a:lstStyle/>
          <a:p>
            <a:fld id="{03727694-0096-455D-B26D-3D38FC92D7C5}" type="slidenum">
              <a:rPr lang="zh-TW" altLang="en-US" smtClean="0"/>
              <a:t>21</a:t>
            </a:fld>
            <a:endParaRPr lang="zh-TW" altLang="en-US"/>
          </a:p>
        </p:txBody>
      </p:sp>
    </p:spTree>
    <p:extLst>
      <p:ext uri="{BB962C8B-B14F-4D97-AF65-F5344CB8AC3E}">
        <p14:creationId xmlns:p14="http://schemas.microsoft.com/office/powerpoint/2010/main" val="664764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727694-0096-455D-B26D-3D38FC92D7C5}" type="slidenum">
              <a:rPr lang="zh-TW" altLang="en-US" smtClean="0"/>
              <a:t>22</a:t>
            </a:fld>
            <a:endParaRPr lang="zh-TW" altLang="en-US"/>
          </a:p>
        </p:txBody>
      </p:sp>
    </p:spTree>
    <p:extLst>
      <p:ext uri="{BB962C8B-B14F-4D97-AF65-F5344CB8AC3E}">
        <p14:creationId xmlns:p14="http://schemas.microsoft.com/office/powerpoint/2010/main" val="833907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727694-0096-455D-B26D-3D38FC92D7C5}" type="slidenum">
              <a:rPr lang="zh-TW" altLang="en-US" smtClean="0"/>
              <a:t>23</a:t>
            </a:fld>
            <a:endParaRPr lang="zh-TW" altLang="en-US"/>
          </a:p>
        </p:txBody>
      </p:sp>
    </p:spTree>
    <p:extLst>
      <p:ext uri="{BB962C8B-B14F-4D97-AF65-F5344CB8AC3E}">
        <p14:creationId xmlns:p14="http://schemas.microsoft.com/office/powerpoint/2010/main" val="3390592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727694-0096-455D-B26D-3D38FC92D7C5}" type="slidenum">
              <a:rPr lang="zh-TW" altLang="en-US" smtClean="0"/>
              <a:t>24</a:t>
            </a:fld>
            <a:endParaRPr lang="zh-TW" altLang="en-US"/>
          </a:p>
        </p:txBody>
      </p:sp>
    </p:spTree>
    <p:extLst>
      <p:ext uri="{BB962C8B-B14F-4D97-AF65-F5344CB8AC3E}">
        <p14:creationId xmlns:p14="http://schemas.microsoft.com/office/powerpoint/2010/main" val="2648570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727694-0096-455D-B26D-3D38FC92D7C5}" type="slidenum">
              <a:rPr lang="zh-TW" altLang="en-US" smtClean="0"/>
              <a:t>25</a:t>
            </a:fld>
            <a:endParaRPr lang="zh-TW" altLang="en-US"/>
          </a:p>
        </p:txBody>
      </p:sp>
    </p:spTree>
    <p:extLst>
      <p:ext uri="{BB962C8B-B14F-4D97-AF65-F5344CB8AC3E}">
        <p14:creationId xmlns:p14="http://schemas.microsoft.com/office/powerpoint/2010/main" val="4134184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http://briancimins.com/2011/09/08/thank-you-for-always-believing-in-the-sport-we-love-grappling-by-brian-cimins/</a:t>
            </a:r>
            <a:endParaRPr lang="zh-TW" altLang="en-US" dirty="0"/>
          </a:p>
        </p:txBody>
      </p:sp>
      <p:sp>
        <p:nvSpPr>
          <p:cNvPr id="4" name="投影片編號版面配置區 3"/>
          <p:cNvSpPr>
            <a:spLocks noGrp="1"/>
          </p:cNvSpPr>
          <p:nvPr>
            <p:ph type="sldNum" sz="quarter" idx="10"/>
          </p:nvPr>
        </p:nvSpPr>
        <p:spPr/>
        <p:txBody>
          <a:bodyPr/>
          <a:lstStyle/>
          <a:p>
            <a:fld id="{03727694-0096-455D-B26D-3D38FC92D7C5}" type="slidenum">
              <a:rPr lang="zh-TW" altLang="en-US" smtClean="0"/>
              <a:t>26</a:t>
            </a:fld>
            <a:endParaRPr lang="zh-TW" altLang="en-US"/>
          </a:p>
        </p:txBody>
      </p:sp>
    </p:spTree>
    <p:extLst>
      <p:ext uri="{BB962C8B-B14F-4D97-AF65-F5344CB8AC3E}">
        <p14:creationId xmlns:p14="http://schemas.microsoft.com/office/powerpoint/2010/main" val="386272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2168B05-C67E-4E9C-BDE7-D2C8F9648968}" type="slidenum">
              <a:rPr lang="zh-TW" altLang="en-US" smtClean="0"/>
              <a:t>3</a:t>
            </a:fld>
            <a:endParaRPr lang="zh-TW" altLang="en-US"/>
          </a:p>
        </p:txBody>
      </p:sp>
    </p:spTree>
    <p:extLst>
      <p:ext uri="{BB962C8B-B14F-4D97-AF65-F5344CB8AC3E}">
        <p14:creationId xmlns:p14="http://schemas.microsoft.com/office/powerpoint/2010/main" val="360661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2168B05-C67E-4E9C-BDE7-D2C8F9648968}" type="slidenum">
              <a:rPr lang="zh-TW" altLang="en-US" smtClean="0"/>
              <a:t>5</a:t>
            </a:fld>
            <a:endParaRPr lang="zh-TW" altLang="en-US"/>
          </a:p>
        </p:txBody>
      </p:sp>
    </p:spTree>
    <p:extLst>
      <p:ext uri="{BB962C8B-B14F-4D97-AF65-F5344CB8AC3E}">
        <p14:creationId xmlns:p14="http://schemas.microsoft.com/office/powerpoint/2010/main" val="1148698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A common experimental design starts with construction of a cohort of cases and controls for a specific phenotype (e.g., a disease or exposure status to a medication) from EMR data.</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634F6CA9-972B-42B8-88B3-0F75B46DD3FF}" type="slidenum">
              <a:rPr lang="zh-TW" altLang="en-US" smtClean="0"/>
              <a:t>8</a:t>
            </a:fld>
            <a:endParaRPr lang="zh-TW" altLang="en-US"/>
          </a:p>
        </p:txBody>
      </p:sp>
    </p:spTree>
    <p:extLst>
      <p:ext uri="{BB962C8B-B14F-4D97-AF65-F5344CB8AC3E}">
        <p14:creationId xmlns:p14="http://schemas.microsoft.com/office/powerpoint/2010/main" val="1446264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34F6CA9-972B-42B8-88B3-0F75B46DD3FF}" type="slidenum">
              <a:rPr lang="zh-TW" altLang="en-US" smtClean="0"/>
              <a:t>11</a:t>
            </a:fld>
            <a:endParaRPr lang="zh-TW" altLang="en-US"/>
          </a:p>
        </p:txBody>
      </p:sp>
    </p:spTree>
    <p:extLst>
      <p:ext uri="{BB962C8B-B14F-4D97-AF65-F5344CB8AC3E}">
        <p14:creationId xmlns:p14="http://schemas.microsoft.com/office/powerpoint/2010/main" val="356655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縱貫性研究（</a:t>
            </a:r>
            <a:r>
              <a:rPr lang="en-US" altLang="zh-TW" sz="1200" b="0" i="0" kern="1200" dirty="0" smtClean="0">
                <a:solidFill>
                  <a:schemeClr val="tx1"/>
                </a:solidFill>
                <a:effectLst/>
                <a:latin typeface="+mn-lt"/>
                <a:ea typeface="+mn-ea"/>
                <a:cs typeface="+mn-cs"/>
              </a:rPr>
              <a:t>Longitudinal studies</a:t>
            </a:r>
            <a:r>
              <a:rPr lang="zh-TW" altLang="en-US" sz="1200" b="0" i="0" kern="1200" dirty="0" smtClean="0">
                <a:solidFill>
                  <a:schemeClr val="tx1"/>
                </a:solidFill>
                <a:effectLst/>
                <a:latin typeface="+mn-lt"/>
                <a:ea typeface="+mn-ea"/>
                <a:cs typeface="+mn-cs"/>
              </a:rPr>
              <a:t>）是針對長時間不同階段觀察的一種方法，主要是對同一主題觀察其研究變項在不同時期的演變，普遍用於測量變化及解釋因果等研究。</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e.g., phone call records with patients)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Medication</a:t>
            </a:r>
            <a:r>
              <a:rPr lang="en-US" altLang="zh-TW" sz="1200" baseline="0" dirty="0" smtClean="0"/>
              <a:t> </a:t>
            </a:r>
            <a:r>
              <a:rPr lang="zh-TW" altLang="en-US" sz="1200" baseline="0" dirty="0" smtClean="0"/>
              <a:t>用藥</a:t>
            </a:r>
            <a:endParaRPr lang="en-US" altLang="zh-TW" sz="1200" dirty="0" smtClean="0"/>
          </a:p>
          <a:p>
            <a:endParaRPr lang="zh-TW" altLang="en-US" dirty="0"/>
          </a:p>
        </p:txBody>
      </p:sp>
      <p:sp>
        <p:nvSpPr>
          <p:cNvPr id="4" name="投影片編號版面配置區 3"/>
          <p:cNvSpPr>
            <a:spLocks noGrp="1"/>
          </p:cNvSpPr>
          <p:nvPr>
            <p:ph type="sldNum" sz="quarter" idx="10"/>
          </p:nvPr>
        </p:nvSpPr>
        <p:spPr/>
        <p:txBody>
          <a:bodyPr/>
          <a:lstStyle/>
          <a:p>
            <a:fld id="{079E7D57-6B34-4B03-A0D5-3D428BE0B8EB}" type="slidenum">
              <a:rPr lang="zh-TW" altLang="en-US" smtClean="0"/>
              <a:t>12</a:t>
            </a:fld>
            <a:endParaRPr lang="zh-TW" altLang="en-US"/>
          </a:p>
        </p:txBody>
      </p:sp>
    </p:spTree>
    <p:extLst>
      <p:ext uri="{BB962C8B-B14F-4D97-AF65-F5344CB8AC3E}">
        <p14:creationId xmlns:p14="http://schemas.microsoft.com/office/powerpoint/2010/main" val="2480476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Drug exposures change frequently over time because of intolerance, insurance status, patient/provider preferences, and the desire to reach clinical targets. Compliance is another important issue in drug-related studies.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纍贅的</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634F6CA9-972B-42B8-88B3-0F75B46DD3FF}" type="slidenum">
              <a:rPr lang="zh-TW" altLang="en-US" smtClean="0"/>
              <a:t>14</a:t>
            </a:fld>
            <a:endParaRPr lang="zh-TW" altLang="en-US"/>
          </a:p>
        </p:txBody>
      </p:sp>
    </p:spTree>
    <p:extLst>
      <p:ext uri="{BB962C8B-B14F-4D97-AF65-F5344CB8AC3E}">
        <p14:creationId xmlns:p14="http://schemas.microsoft.com/office/powerpoint/2010/main" val="3929933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solidFill>
                  <a:srgbClr val="FF0000"/>
                </a:solidFill>
              </a:rPr>
              <a:t>Clopidogrel</a:t>
            </a:r>
            <a:r>
              <a:rPr lang="zh-TW" altLang="en-US" dirty="0" smtClean="0">
                <a:solidFill>
                  <a:srgbClr val="FF0000"/>
                </a:solidFill>
              </a:rPr>
              <a:t>血小板凝集抑制劑</a:t>
            </a:r>
            <a:r>
              <a:rPr lang="en-US" altLang="zh-TW" dirty="0" smtClean="0">
                <a:solidFill>
                  <a:srgbClr val="FF0000"/>
                </a:solidFill>
              </a:rPr>
              <a:t>&gt;</a:t>
            </a:r>
            <a:r>
              <a:rPr lang="zh-TW" altLang="en-US" dirty="0" smtClean="0">
                <a:solidFill>
                  <a:srgbClr val="FF0000"/>
                </a:solidFill>
              </a:rPr>
              <a:t>冠狀動脈硬化</a:t>
            </a:r>
            <a:endParaRPr lang="en-US" altLang="zh-TW" dirty="0" smtClean="0"/>
          </a:p>
          <a:p>
            <a:r>
              <a:rPr lang="zh-TW" altLang="en-US" dirty="0" smtClean="0"/>
              <a:t>真正了解基因遺傳架構的治療反應</a:t>
            </a:r>
            <a:endParaRPr lang="zh-TW" altLang="en-US" dirty="0"/>
          </a:p>
        </p:txBody>
      </p:sp>
      <p:sp>
        <p:nvSpPr>
          <p:cNvPr id="4" name="投影片編號版面配置區 3"/>
          <p:cNvSpPr>
            <a:spLocks noGrp="1"/>
          </p:cNvSpPr>
          <p:nvPr>
            <p:ph type="sldNum" sz="quarter" idx="10"/>
          </p:nvPr>
        </p:nvSpPr>
        <p:spPr/>
        <p:txBody>
          <a:bodyPr/>
          <a:lstStyle/>
          <a:p>
            <a:fld id="{634F6CA9-972B-42B8-88B3-0F75B46DD3FF}" type="slidenum">
              <a:rPr lang="zh-TW" altLang="en-US" smtClean="0"/>
              <a:t>15</a:t>
            </a:fld>
            <a:endParaRPr lang="zh-TW" altLang="en-US"/>
          </a:p>
        </p:txBody>
      </p:sp>
    </p:spTree>
    <p:extLst>
      <p:ext uri="{BB962C8B-B14F-4D97-AF65-F5344CB8AC3E}">
        <p14:creationId xmlns:p14="http://schemas.microsoft.com/office/powerpoint/2010/main" val="3787919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抗凝血劑用藥</a:t>
            </a:r>
            <a:endParaRPr lang="en-US" altLang="zh-TW" dirty="0" smtClean="0"/>
          </a:p>
          <a:p>
            <a:r>
              <a:rPr lang="zh-TW" altLang="en-US" dirty="0" smtClean="0"/>
              <a:t>結合</a:t>
            </a:r>
            <a:r>
              <a:rPr lang="en-US" altLang="zh-TW" dirty="0" smtClean="0"/>
              <a:t>natural language</a:t>
            </a:r>
            <a:r>
              <a:rPr lang="en-US" altLang="zh-TW" baseline="0" dirty="0" smtClean="0"/>
              <a:t> processing(NLP) &amp; Machine learning</a:t>
            </a:r>
          </a:p>
          <a:p>
            <a:r>
              <a:rPr lang="en-US" altLang="zh-TW" dirty="0" smtClean="0"/>
              <a:t>1.Entity</a:t>
            </a:r>
            <a:r>
              <a:rPr lang="zh-TW" altLang="en-US" dirty="0" smtClean="0"/>
              <a:t>藥名 藥的特性 來源  藥效 使用的頻率</a:t>
            </a:r>
            <a:endParaRPr lang="en-US" altLang="zh-TW" dirty="0" smtClean="0"/>
          </a:p>
          <a:p>
            <a:r>
              <a:rPr lang="en-US" altLang="zh-TW" dirty="0" smtClean="0"/>
              <a:t>2.</a:t>
            </a:r>
            <a:r>
              <a:rPr lang="zh-TW" altLang="en-US" dirty="0" smtClean="0"/>
              <a:t>在特定時間內的 </a:t>
            </a:r>
            <a:r>
              <a:rPr lang="en-US" altLang="zh-TW" dirty="0" smtClean="0"/>
              <a:t>Complication</a:t>
            </a:r>
            <a:r>
              <a:rPr lang="en-US" altLang="zh-TW" baseline="0" dirty="0" smtClean="0"/>
              <a:t> hold on off</a:t>
            </a:r>
          </a:p>
          <a:p>
            <a:r>
              <a:rPr lang="en-US" altLang="zh-TW" dirty="0" smtClean="0"/>
              <a:t>3.Model</a:t>
            </a:r>
            <a:r>
              <a:rPr lang="zh-TW" altLang="en-US" dirty="0" smtClean="0"/>
              <a:t> 應用 </a:t>
            </a:r>
            <a:r>
              <a:rPr lang="en-US" altLang="zh-TW" dirty="0" smtClean="0"/>
              <a:t>time-series</a:t>
            </a:r>
            <a:r>
              <a:rPr lang="zh-TW" altLang="en-US" dirty="0" smtClean="0"/>
              <a:t> </a:t>
            </a:r>
            <a:r>
              <a:rPr lang="en-US" altLang="zh-TW" dirty="0" smtClean="0"/>
              <a:t>data</a:t>
            </a:r>
            <a:r>
              <a:rPr lang="zh-TW" altLang="en-US" dirty="0" smtClean="0"/>
              <a:t>，但</a:t>
            </a:r>
            <a:r>
              <a:rPr lang="en-US" altLang="zh-TW" dirty="0" smtClean="0"/>
              <a:t>noisy </a:t>
            </a:r>
            <a:r>
              <a:rPr lang="zh-TW" altLang="en-US" dirty="0" smtClean="0"/>
              <a:t>和不夠完整，須由病人主動提供資訊</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634F6CA9-972B-42B8-88B3-0F75B46DD3FF}" type="slidenum">
              <a:rPr lang="zh-TW" altLang="en-US" smtClean="0"/>
              <a:t>16</a:t>
            </a:fld>
            <a:endParaRPr lang="zh-TW" altLang="en-US"/>
          </a:p>
        </p:txBody>
      </p:sp>
    </p:spTree>
    <p:extLst>
      <p:ext uri="{BB962C8B-B14F-4D97-AF65-F5344CB8AC3E}">
        <p14:creationId xmlns:p14="http://schemas.microsoft.com/office/powerpoint/2010/main" val="338688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D18E0A80-B972-43AC-AD54-AF3B31E93B10}" type="datetimeFigureOut">
              <a:rPr lang="zh-TW" altLang="en-US" smtClean="0"/>
              <a:t>2014/5/19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4C872F-D0AA-4F28-99D5-E123D1B4604A}" type="slidenum">
              <a:rPr lang="zh-TW" altLang="en-US" smtClean="0"/>
              <a:t>‹#›</a:t>
            </a:fld>
            <a:endParaRPr lang="zh-TW" altLang="en-US"/>
          </a:p>
        </p:txBody>
      </p:sp>
    </p:spTree>
    <p:extLst>
      <p:ext uri="{BB962C8B-B14F-4D97-AF65-F5344CB8AC3E}">
        <p14:creationId xmlns:p14="http://schemas.microsoft.com/office/powerpoint/2010/main" val="12188955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D18E0A80-B972-43AC-AD54-AF3B31E93B10}" type="datetimeFigureOut">
              <a:rPr lang="zh-TW" altLang="en-US" smtClean="0"/>
              <a:t>2014/5/19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4C872F-D0AA-4F28-99D5-E123D1B4604A}" type="slidenum">
              <a:rPr lang="zh-TW" altLang="en-US" smtClean="0"/>
              <a:t>‹#›</a:t>
            </a:fld>
            <a:endParaRPr lang="zh-TW" altLang="en-US"/>
          </a:p>
        </p:txBody>
      </p:sp>
    </p:spTree>
    <p:extLst>
      <p:ext uri="{BB962C8B-B14F-4D97-AF65-F5344CB8AC3E}">
        <p14:creationId xmlns:p14="http://schemas.microsoft.com/office/powerpoint/2010/main" val="100661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D18E0A80-B972-43AC-AD54-AF3B31E93B10}" type="datetimeFigureOut">
              <a:rPr lang="zh-TW" altLang="en-US" smtClean="0"/>
              <a:t>2014/5/19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4C872F-D0AA-4F28-99D5-E123D1B4604A}" type="slidenum">
              <a:rPr lang="zh-TW" altLang="en-US" smtClean="0"/>
              <a:t>‹#›</a:t>
            </a:fld>
            <a:endParaRPr lang="zh-TW"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0217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D18E0A80-B972-43AC-AD54-AF3B31E93B10}" type="datetimeFigureOut">
              <a:rPr lang="zh-TW" altLang="en-US" smtClean="0"/>
              <a:t>2014/5/19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4C872F-D0AA-4F28-99D5-E123D1B4604A}" type="slidenum">
              <a:rPr lang="zh-TW" altLang="en-US" smtClean="0"/>
              <a:t>‹#›</a:t>
            </a:fld>
            <a:endParaRPr lang="zh-TW" altLang="en-US"/>
          </a:p>
        </p:txBody>
      </p:sp>
    </p:spTree>
    <p:extLst>
      <p:ext uri="{BB962C8B-B14F-4D97-AF65-F5344CB8AC3E}">
        <p14:creationId xmlns:p14="http://schemas.microsoft.com/office/powerpoint/2010/main" val="5067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D18E0A80-B972-43AC-AD54-AF3B31E93B10}" type="datetimeFigureOut">
              <a:rPr lang="zh-TW" altLang="en-US" smtClean="0"/>
              <a:t>2014/5/19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4C872F-D0AA-4F28-99D5-E123D1B4604A}" type="slidenum">
              <a:rPr lang="zh-TW" altLang="en-US" smtClean="0"/>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79010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D18E0A80-B972-43AC-AD54-AF3B31E93B10}" type="datetimeFigureOut">
              <a:rPr lang="zh-TW" altLang="en-US" smtClean="0"/>
              <a:t>2014/5/19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4C872F-D0AA-4F28-99D5-E123D1B4604A}" type="slidenum">
              <a:rPr lang="zh-TW" altLang="en-US" smtClean="0"/>
              <a:t>‹#›</a:t>
            </a:fld>
            <a:endParaRPr lang="zh-TW" altLang="en-US"/>
          </a:p>
        </p:txBody>
      </p:sp>
    </p:spTree>
    <p:extLst>
      <p:ext uri="{BB962C8B-B14F-4D97-AF65-F5344CB8AC3E}">
        <p14:creationId xmlns:p14="http://schemas.microsoft.com/office/powerpoint/2010/main" val="2626686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18E0A80-B972-43AC-AD54-AF3B31E93B10}" type="datetimeFigureOut">
              <a:rPr lang="zh-TW" altLang="en-US" smtClean="0"/>
              <a:t>2014/5/19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4C872F-D0AA-4F28-99D5-E123D1B4604A}" type="slidenum">
              <a:rPr lang="zh-TW" altLang="en-US" smtClean="0"/>
              <a:t>‹#›</a:t>
            </a:fld>
            <a:endParaRPr lang="zh-TW" altLang="en-US"/>
          </a:p>
        </p:txBody>
      </p:sp>
    </p:spTree>
    <p:extLst>
      <p:ext uri="{BB962C8B-B14F-4D97-AF65-F5344CB8AC3E}">
        <p14:creationId xmlns:p14="http://schemas.microsoft.com/office/powerpoint/2010/main" val="372801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18E0A80-B972-43AC-AD54-AF3B31E93B10}" type="datetimeFigureOut">
              <a:rPr lang="zh-TW" altLang="en-US" smtClean="0"/>
              <a:t>2014/5/19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4C872F-D0AA-4F28-99D5-E123D1B4604A}" type="slidenum">
              <a:rPr lang="zh-TW" altLang="en-US" smtClean="0"/>
              <a:t>‹#›</a:t>
            </a:fld>
            <a:endParaRPr lang="zh-TW" altLang="en-US"/>
          </a:p>
        </p:txBody>
      </p:sp>
    </p:spTree>
    <p:extLst>
      <p:ext uri="{BB962C8B-B14F-4D97-AF65-F5344CB8AC3E}">
        <p14:creationId xmlns:p14="http://schemas.microsoft.com/office/powerpoint/2010/main" val="335398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normAutofit/>
          </a:bodyPr>
          <a:lstStyle>
            <a:lvl1pPr>
              <a:lnSpc>
                <a:spcPct val="100000"/>
              </a:lnSpc>
              <a:defRPr sz="2400">
                <a:latin typeface="Calibri" panose="020F0502020204030204" pitchFamily="34" charset="0"/>
                <a:ea typeface="標楷體" panose="03000509000000000000" pitchFamily="65" charset="-120"/>
              </a:defRPr>
            </a:lvl1pPr>
            <a:lvl2pPr>
              <a:lnSpc>
                <a:spcPct val="100000"/>
              </a:lnSpc>
              <a:defRPr sz="2400">
                <a:latin typeface="Calibri" panose="020F0502020204030204" pitchFamily="34" charset="0"/>
                <a:ea typeface="標楷體" panose="03000509000000000000" pitchFamily="65" charset="-120"/>
              </a:defRPr>
            </a:lvl2pPr>
            <a:lvl3pPr>
              <a:lnSpc>
                <a:spcPct val="100000"/>
              </a:lnSpc>
              <a:defRPr sz="2400">
                <a:latin typeface="Calibri" panose="020F0502020204030204" pitchFamily="34" charset="0"/>
                <a:ea typeface="標楷體" panose="03000509000000000000" pitchFamily="65" charset="-120"/>
              </a:defRPr>
            </a:lvl3pPr>
            <a:lvl4pPr>
              <a:lnSpc>
                <a:spcPct val="100000"/>
              </a:lnSpc>
              <a:defRPr sz="2400">
                <a:latin typeface="Calibri" panose="020F0502020204030204" pitchFamily="34" charset="0"/>
                <a:ea typeface="標楷體" panose="03000509000000000000" pitchFamily="65" charset="-120"/>
              </a:defRPr>
            </a:lvl4pPr>
            <a:lvl5pPr>
              <a:lnSpc>
                <a:spcPct val="100000"/>
              </a:lnSpc>
              <a:defRPr sz="2400">
                <a:latin typeface="Calibri" panose="020F0502020204030204" pitchFamily="34" charset="0"/>
                <a:ea typeface="標楷體" panose="03000509000000000000"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fld id="{D18E0A80-B972-43AC-AD54-AF3B31E93B10}" type="datetimeFigureOut">
              <a:rPr lang="zh-TW" altLang="en-US" smtClean="0"/>
              <a:t>2014/5/19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4C872F-D0AA-4F28-99D5-E123D1B4604A}" type="slidenum">
              <a:rPr lang="zh-TW" altLang="en-US" smtClean="0"/>
              <a:t>‹#›</a:t>
            </a:fld>
            <a:endParaRPr lang="zh-TW" altLang="en-US"/>
          </a:p>
        </p:txBody>
      </p:sp>
    </p:spTree>
    <p:extLst>
      <p:ext uri="{BB962C8B-B14F-4D97-AF65-F5344CB8AC3E}">
        <p14:creationId xmlns:p14="http://schemas.microsoft.com/office/powerpoint/2010/main" val="29453081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D18E0A80-B972-43AC-AD54-AF3B31E93B10}" type="datetimeFigureOut">
              <a:rPr lang="zh-TW" altLang="en-US" smtClean="0"/>
              <a:t>2014/5/19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4C872F-D0AA-4F28-99D5-E123D1B4604A}" type="slidenum">
              <a:rPr lang="zh-TW" altLang="en-US" smtClean="0"/>
              <a:t>‹#›</a:t>
            </a:fld>
            <a:endParaRPr lang="zh-TW" altLang="en-US"/>
          </a:p>
        </p:txBody>
      </p:sp>
    </p:spTree>
    <p:extLst>
      <p:ext uri="{BB962C8B-B14F-4D97-AF65-F5344CB8AC3E}">
        <p14:creationId xmlns:p14="http://schemas.microsoft.com/office/powerpoint/2010/main" val="212572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D18E0A80-B972-43AC-AD54-AF3B31E93B10}" type="datetimeFigureOut">
              <a:rPr lang="zh-TW" altLang="en-US" smtClean="0"/>
              <a:t>2014/5/19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14C872F-D0AA-4F28-99D5-E123D1B4604A}" type="slidenum">
              <a:rPr lang="zh-TW" altLang="en-US" smtClean="0"/>
              <a:t>‹#›</a:t>
            </a:fld>
            <a:endParaRPr lang="zh-TW" altLang="en-US"/>
          </a:p>
        </p:txBody>
      </p:sp>
    </p:spTree>
    <p:extLst>
      <p:ext uri="{BB962C8B-B14F-4D97-AF65-F5344CB8AC3E}">
        <p14:creationId xmlns:p14="http://schemas.microsoft.com/office/powerpoint/2010/main" val="115393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D18E0A80-B972-43AC-AD54-AF3B31E93B10}" type="datetimeFigureOut">
              <a:rPr lang="zh-TW" altLang="en-US" smtClean="0"/>
              <a:t>2014/5/19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14C872F-D0AA-4F28-99D5-E123D1B4604A}" type="slidenum">
              <a:rPr lang="zh-TW" altLang="en-US" smtClean="0"/>
              <a:t>‹#›</a:t>
            </a:fld>
            <a:endParaRPr lang="zh-TW" altLang="en-US"/>
          </a:p>
        </p:txBody>
      </p:sp>
    </p:spTree>
    <p:extLst>
      <p:ext uri="{BB962C8B-B14F-4D97-AF65-F5344CB8AC3E}">
        <p14:creationId xmlns:p14="http://schemas.microsoft.com/office/powerpoint/2010/main" val="220884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D18E0A80-B972-43AC-AD54-AF3B31E93B10}" type="datetimeFigureOut">
              <a:rPr lang="zh-TW" altLang="en-US" smtClean="0"/>
              <a:t>2014/5/19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14C872F-D0AA-4F28-99D5-E123D1B4604A}" type="slidenum">
              <a:rPr lang="zh-TW" altLang="en-US" smtClean="0"/>
              <a:t>‹#›</a:t>
            </a:fld>
            <a:endParaRPr lang="zh-TW" altLang="en-US"/>
          </a:p>
        </p:txBody>
      </p:sp>
    </p:spTree>
    <p:extLst>
      <p:ext uri="{BB962C8B-B14F-4D97-AF65-F5344CB8AC3E}">
        <p14:creationId xmlns:p14="http://schemas.microsoft.com/office/powerpoint/2010/main" val="398901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E0A80-B972-43AC-AD54-AF3B31E93B10}" type="datetimeFigureOut">
              <a:rPr lang="zh-TW" altLang="en-US" smtClean="0"/>
              <a:t>2014/5/19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14C872F-D0AA-4F28-99D5-E123D1B4604A}" type="slidenum">
              <a:rPr lang="zh-TW" altLang="en-US" smtClean="0"/>
              <a:t>‹#›</a:t>
            </a:fld>
            <a:endParaRPr lang="zh-TW" altLang="en-US"/>
          </a:p>
        </p:txBody>
      </p:sp>
    </p:spTree>
    <p:extLst>
      <p:ext uri="{BB962C8B-B14F-4D97-AF65-F5344CB8AC3E}">
        <p14:creationId xmlns:p14="http://schemas.microsoft.com/office/powerpoint/2010/main" val="20956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18E0A80-B972-43AC-AD54-AF3B31E93B10}" type="datetimeFigureOut">
              <a:rPr lang="zh-TW" altLang="en-US" smtClean="0"/>
              <a:t>2014/5/19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14C872F-D0AA-4F28-99D5-E123D1B4604A}" type="slidenum">
              <a:rPr lang="zh-TW" altLang="en-US" smtClean="0"/>
              <a:t>‹#›</a:t>
            </a:fld>
            <a:endParaRPr lang="zh-TW" altLang="en-US"/>
          </a:p>
        </p:txBody>
      </p:sp>
    </p:spTree>
    <p:extLst>
      <p:ext uri="{BB962C8B-B14F-4D97-AF65-F5344CB8AC3E}">
        <p14:creationId xmlns:p14="http://schemas.microsoft.com/office/powerpoint/2010/main" val="814839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18E0A80-B972-43AC-AD54-AF3B31E93B10}" type="datetimeFigureOut">
              <a:rPr lang="zh-TW" altLang="en-US" smtClean="0"/>
              <a:t>2014/5/19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14C872F-D0AA-4F28-99D5-E123D1B4604A}" type="slidenum">
              <a:rPr lang="zh-TW" altLang="en-US" smtClean="0"/>
              <a:t>‹#›</a:t>
            </a:fld>
            <a:endParaRPr lang="zh-TW" altLang="en-US"/>
          </a:p>
        </p:txBody>
      </p:sp>
    </p:spTree>
    <p:extLst>
      <p:ext uri="{BB962C8B-B14F-4D97-AF65-F5344CB8AC3E}">
        <p14:creationId xmlns:p14="http://schemas.microsoft.com/office/powerpoint/2010/main" val="51056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ltLang="zh-TW" dirty="0" smtClean="0"/>
              <a:t>FF</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ltLang="zh-TW" dirty="0" smtClean="0"/>
              <a:t>F</a:t>
            </a:r>
            <a:endParaRPr lang="zh-TW" altLang="en-US" dirty="0" smtClean="0"/>
          </a:p>
          <a:p>
            <a:pPr lvl="1"/>
            <a:r>
              <a:rPr lang="en-US" altLang="zh-TW" dirty="0" smtClean="0"/>
              <a:t>F</a:t>
            </a:r>
            <a:endParaRPr lang="zh-TW" altLang="en-US" dirty="0" smtClean="0"/>
          </a:p>
          <a:p>
            <a:pPr lvl="2"/>
            <a:r>
              <a:rPr lang="en-US" altLang="zh-TW" dirty="0" smtClean="0"/>
              <a:t>F</a:t>
            </a:r>
            <a:endParaRPr lang="zh-TW" altLang="en-US" dirty="0" smtClean="0"/>
          </a:p>
          <a:p>
            <a:pPr lvl="3"/>
            <a:r>
              <a:rPr lang="en-US" altLang="zh-TW" dirty="0" smtClean="0"/>
              <a:t>F</a:t>
            </a:r>
            <a:endParaRPr lang="zh-TW" altLang="en-US" dirty="0" smtClean="0"/>
          </a:p>
          <a:p>
            <a:pPr lvl="4"/>
            <a:r>
              <a:rPr lang="en-US" altLang="zh-TW" dirty="0" smtClean="0"/>
              <a:t>F</a:t>
            </a:r>
          </a:p>
          <a:p>
            <a:pPr lvl="4"/>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D18E0A80-B972-43AC-AD54-AF3B31E93B10}" type="datetimeFigureOut">
              <a:rPr lang="zh-TW" altLang="en-US" smtClean="0"/>
              <a:pPr/>
              <a:t>2014/5/19</a:t>
            </a:fld>
            <a:endParaRPr lang="zh-TW" alt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endParaRPr lang="zh-TW" alt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latin typeface="Arial" panose="020B0604020202020204" pitchFamily="34" charset="0"/>
              </a:defRPr>
            </a:lvl1pPr>
          </a:lstStyle>
          <a:p>
            <a:fld id="{514C872F-D0AA-4F28-99D5-E123D1B4604A}" type="slidenum">
              <a:rPr lang="zh-TW" altLang="en-US" smtClean="0"/>
              <a:pPr/>
              <a:t>‹#›</a:t>
            </a:fld>
            <a:endParaRPr lang="zh-TW" altLang="en-US" dirty="0"/>
          </a:p>
        </p:txBody>
      </p:sp>
    </p:spTree>
    <p:extLst>
      <p:ext uri="{BB962C8B-B14F-4D97-AF65-F5344CB8AC3E}">
        <p14:creationId xmlns:p14="http://schemas.microsoft.com/office/powerpoint/2010/main" val="274642244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473852" cy="2387600"/>
          </a:xfrm>
        </p:spPr>
        <p:txBody>
          <a:bodyPr>
            <a:normAutofit/>
          </a:bodyPr>
          <a:lstStyle/>
          <a:p>
            <a:r>
              <a:rPr lang="en-US" altLang="zh-TW" sz="3800" dirty="0" smtClean="0"/>
              <a:t>Electronic Medical Records</a:t>
            </a:r>
            <a:r>
              <a:rPr lang="zh-TW" altLang="en-US" sz="3800" dirty="0" smtClean="0"/>
              <a:t> </a:t>
            </a:r>
            <a:r>
              <a:rPr lang="en-US" altLang="zh-TW" sz="3800" dirty="0" smtClean="0"/>
              <a:t>as a Tool in Clinical Pharmacology:</a:t>
            </a:r>
            <a:r>
              <a:rPr lang="zh-TW" altLang="en-US" sz="3800" dirty="0" smtClean="0"/>
              <a:t> </a:t>
            </a:r>
            <a:r>
              <a:rPr lang="en-US" altLang="zh-TW" sz="3800" dirty="0" smtClean="0"/>
              <a:t>Opportunities and Challenges</a:t>
            </a:r>
            <a:endParaRPr lang="zh-TW" altLang="en-US" sz="3800" dirty="0"/>
          </a:p>
        </p:txBody>
      </p:sp>
      <p:sp>
        <p:nvSpPr>
          <p:cNvPr id="3" name="副標題 2"/>
          <p:cNvSpPr>
            <a:spLocks noGrp="1"/>
          </p:cNvSpPr>
          <p:nvPr>
            <p:ph type="subTitle" idx="1"/>
          </p:nvPr>
        </p:nvSpPr>
        <p:spPr/>
        <p:txBody>
          <a:bodyPr>
            <a:normAutofit/>
          </a:bodyPr>
          <a:lstStyle/>
          <a:p>
            <a:r>
              <a:rPr lang="zh-TW" altLang="en-US" dirty="0" smtClean="0"/>
              <a:t>報告人</a:t>
            </a:r>
            <a:r>
              <a:rPr lang="zh-TW" altLang="en-US" dirty="0"/>
              <a:t>：蘇為</a:t>
            </a:r>
            <a:r>
              <a:rPr lang="zh-TW" altLang="en-US" dirty="0" smtClean="0"/>
              <a:t>碩 宋</a:t>
            </a:r>
            <a:r>
              <a:rPr lang="zh-TW" altLang="en-US" dirty="0"/>
              <a:t>柏融 李曉婷 </a:t>
            </a:r>
            <a:r>
              <a:rPr lang="zh-TW" altLang="en-US" dirty="0" smtClean="0"/>
              <a:t>陳</a:t>
            </a:r>
            <a:r>
              <a:rPr lang="zh-TW" altLang="en-US" dirty="0"/>
              <a:t>凱</a:t>
            </a:r>
            <a:r>
              <a:rPr lang="zh-TW" altLang="en-US" dirty="0" smtClean="0"/>
              <a:t>普 洪</a:t>
            </a:r>
            <a:r>
              <a:rPr lang="zh-TW" altLang="en-US" dirty="0"/>
              <a:t>詩涵</a:t>
            </a:r>
            <a:endParaRPr lang="en-US" altLang="zh-TW" dirty="0" smtClean="0"/>
          </a:p>
          <a:p>
            <a:r>
              <a:rPr lang="en-US" altLang="zh-TW" dirty="0" smtClean="0"/>
              <a:t>2014/05/19</a:t>
            </a:r>
            <a:endParaRPr lang="zh-TW" altLang="en-US" dirty="0"/>
          </a:p>
        </p:txBody>
      </p:sp>
    </p:spTree>
    <p:extLst>
      <p:ext uri="{BB962C8B-B14F-4D97-AF65-F5344CB8AC3E}">
        <p14:creationId xmlns:p14="http://schemas.microsoft.com/office/powerpoint/2010/main" val="3671171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Phenotype algorithms</a:t>
            </a:r>
            <a:endParaRPr lang="zh-TW" altLang="en-US" dirty="0"/>
          </a:p>
        </p:txBody>
      </p:sp>
      <p:grpSp>
        <p:nvGrpSpPr>
          <p:cNvPr id="8" name="群組 7"/>
          <p:cNvGrpSpPr/>
          <p:nvPr/>
        </p:nvGrpSpPr>
        <p:grpSpPr>
          <a:xfrm>
            <a:off x="1082040" y="1838578"/>
            <a:ext cx="11109960" cy="2148438"/>
            <a:chOff x="1082040" y="4505578"/>
            <a:chExt cx="11109960" cy="2148438"/>
          </a:xfrm>
        </p:grpSpPr>
        <p:sp>
          <p:nvSpPr>
            <p:cNvPr id="4" name="左大括弧 3"/>
            <p:cNvSpPr/>
            <p:nvPr/>
          </p:nvSpPr>
          <p:spPr>
            <a:xfrm>
              <a:off x="1082040" y="4663440"/>
              <a:ext cx="838200" cy="1772603"/>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2164080" y="4505578"/>
              <a:ext cx="6766560" cy="523220"/>
            </a:xfrm>
            <a:prstGeom prst="rect">
              <a:avLst/>
            </a:prstGeom>
            <a:noFill/>
          </p:spPr>
          <p:txBody>
            <a:bodyPr wrap="square" rtlCol="0">
              <a:spAutoFit/>
            </a:bodyPr>
            <a:lstStyle/>
            <a:p>
              <a:r>
                <a:rPr lang="en-US" altLang="zh-TW" sz="2800" dirty="0" smtClean="0">
                  <a:solidFill>
                    <a:srgbClr val="FF0000"/>
                  </a:solidFill>
                </a:rPr>
                <a:t>Structured data</a:t>
              </a:r>
              <a:r>
                <a:rPr lang="en-US" altLang="zh-TW" sz="2800" dirty="0" smtClean="0"/>
                <a:t>, e.g., ICD-9 codes, lab results</a:t>
              </a:r>
              <a:endParaRPr lang="zh-TW" altLang="en-US" sz="2800" dirty="0"/>
            </a:p>
          </p:txBody>
        </p:sp>
        <p:sp>
          <p:nvSpPr>
            <p:cNvPr id="7" name="文字方塊 6"/>
            <p:cNvSpPr txBox="1"/>
            <p:nvPr/>
          </p:nvSpPr>
          <p:spPr>
            <a:xfrm>
              <a:off x="2164080" y="5699909"/>
              <a:ext cx="10027920" cy="954107"/>
            </a:xfrm>
            <a:prstGeom prst="rect">
              <a:avLst/>
            </a:prstGeom>
            <a:noFill/>
          </p:spPr>
          <p:txBody>
            <a:bodyPr wrap="square" rtlCol="0">
              <a:spAutoFit/>
            </a:bodyPr>
            <a:lstStyle/>
            <a:p>
              <a:r>
                <a:rPr lang="en-US" altLang="zh-TW" sz="2800" dirty="0" smtClean="0">
                  <a:solidFill>
                    <a:srgbClr val="FF0000"/>
                  </a:solidFill>
                </a:rPr>
                <a:t>Narrative data</a:t>
              </a:r>
              <a:r>
                <a:rPr lang="en-US" altLang="zh-TW" sz="2800" dirty="0" smtClean="0"/>
                <a:t>, e.g., </a:t>
              </a:r>
              <a:r>
                <a:rPr lang="en-US" altLang="zh-TW" sz="2800" dirty="0"/>
                <a:t>various types of clinical notes, text messages between patients and care providers</a:t>
              </a:r>
              <a:r>
                <a:rPr lang="en-US" altLang="zh-TW" sz="2800" dirty="0" smtClean="0"/>
                <a:t> </a:t>
              </a:r>
              <a:endParaRPr lang="zh-TW" altLang="en-US" sz="2800" dirty="0"/>
            </a:p>
          </p:txBody>
        </p:sp>
      </p:grpSp>
      <p:sp>
        <p:nvSpPr>
          <p:cNvPr id="10" name="文字方塊 9"/>
          <p:cNvSpPr txBox="1"/>
          <p:nvPr/>
        </p:nvSpPr>
        <p:spPr>
          <a:xfrm>
            <a:off x="838200" y="4682906"/>
            <a:ext cx="11018520" cy="954107"/>
          </a:xfrm>
          <a:prstGeom prst="rect">
            <a:avLst/>
          </a:prstGeom>
          <a:noFill/>
        </p:spPr>
        <p:txBody>
          <a:bodyPr wrap="square" rtlCol="0">
            <a:spAutoFit/>
          </a:bodyPr>
          <a:lstStyle/>
          <a:p>
            <a:r>
              <a:rPr lang="en-US" altLang="zh-TW" sz="2800" dirty="0" smtClean="0"/>
              <a:t>ICD: The </a:t>
            </a:r>
            <a:r>
              <a:rPr lang="en-US" altLang="zh-TW" sz="2800" dirty="0"/>
              <a:t>International Classification of Diseases (ICD) is the standard diagnostic tool for epidemiology, health management and clinical purposes.</a:t>
            </a:r>
            <a:endParaRPr lang="zh-TW" altLang="en-US" sz="2800" dirty="0"/>
          </a:p>
        </p:txBody>
      </p:sp>
    </p:spTree>
    <p:extLst>
      <p:ext uri="{BB962C8B-B14F-4D97-AF65-F5344CB8AC3E}">
        <p14:creationId xmlns:p14="http://schemas.microsoft.com/office/powerpoint/2010/main" val="2091647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Natural-language processing</a:t>
            </a:r>
            <a:endParaRPr lang="zh-TW" altLang="en-US" dirty="0"/>
          </a:p>
        </p:txBody>
      </p:sp>
      <p:sp>
        <p:nvSpPr>
          <p:cNvPr id="3" name="內容版面配置區 2"/>
          <p:cNvSpPr>
            <a:spLocks noGrp="1"/>
          </p:cNvSpPr>
          <p:nvPr>
            <p:ph idx="1"/>
          </p:nvPr>
        </p:nvSpPr>
        <p:spPr>
          <a:xfrm>
            <a:off x="677334" y="2160589"/>
            <a:ext cx="8854124" cy="3880773"/>
          </a:xfrm>
        </p:spPr>
        <p:txBody>
          <a:bodyPr/>
          <a:lstStyle/>
          <a:p>
            <a:r>
              <a:rPr lang="en-US" altLang="zh-TW" dirty="0"/>
              <a:t>Natural-language processing  technologies that can extract structured information (e.g., smoker: yes or no) from unstructured narrative clinical text have been used in such algorithms.</a:t>
            </a:r>
          </a:p>
          <a:p>
            <a:r>
              <a:rPr lang="en-US" altLang="zh-TW" dirty="0" smtClean="0"/>
              <a:t>The </a:t>
            </a:r>
            <a:r>
              <a:rPr lang="en-US" altLang="zh-TW" dirty="0"/>
              <a:t>use of </a:t>
            </a:r>
            <a:r>
              <a:rPr lang="en-US" altLang="zh-TW" dirty="0" smtClean="0"/>
              <a:t>natural-language </a:t>
            </a:r>
            <a:r>
              <a:rPr lang="en-US" altLang="zh-TW" dirty="0"/>
              <a:t>processing is especially important to detect diseases and </a:t>
            </a:r>
            <a:r>
              <a:rPr lang="en-US" altLang="zh-TW" dirty="0" smtClean="0"/>
              <a:t>events </a:t>
            </a:r>
            <a:r>
              <a:rPr lang="en-US" altLang="zh-TW" dirty="0"/>
              <a:t>occurring at facilities </a:t>
            </a:r>
            <a:r>
              <a:rPr lang="en-US" altLang="zh-TW" dirty="0">
                <a:solidFill>
                  <a:srgbClr val="FF0000"/>
                </a:solidFill>
              </a:rPr>
              <a:t>outside the recording center </a:t>
            </a:r>
            <a:r>
              <a:rPr lang="en-US" altLang="zh-TW" dirty="0"/>
              <a:t>and </a:t>
            </a:r>
            <a:r>
              <a:rPr lang="en-US" altLang="zh-TW" dirty="0" smtClean="0"/>
              <a:t>entered </a:t>
            </a:r>
            <a:r>
              <a:rPr lang="en-US" altLang="zh-TW" dirty="0"/>
              <a:t>as part of the patient’s past medical history and for discovery </a:t>
            </a:r>
            <a:r>
              <a:rPr lang="en-US" altLang="zh-TW" dirty="0" smtClean="0"/>
              <a:t>of </a:t>
            </a:r>
            <a:r>
              <a:rPr lang="en-US" altLang="zh-TW" dirty="0"/>
              <a:t>rare events that may not be represented in typical coding </a:t>
            </a:r>
            <a:r>
              <a:rPr lang="en-US" altLang="zh-TW" dirty="0" smtClean="0"/>
              <a:t>systems.</a:t>
            </a:r>
            <a:endParaRPr lang="zh-TW" altLang="en-US" dirty="0"/>
          </a:p>
        </p:txBody>
      </p:sp>
      <p:pic>
        <p:nvPicPr>
          <p:cNvPr id="4" name="圖片 3"/>
          <p:cNvPicPr>
            <a:picLocks noChangeAspect="1"/>
          </p:cNvPicPr>
          <p:nvPr/>
        </p:nvPicPr>
        <p:blipFill>
          <a:blip r:embed="rId3"/>
          <a:stretch>
            <a:fillRect/>
          </a:stretch>
        </p:blipFill>
        <p:spPr>
          <a:xfrm>
            <a:off x="5591175" y="3536725"/>
            <a:ext cx="6600825" cy="3321275"/>
          </a:xfrm>
          <a:prstGeom prst="rect">
            <a:avLst/>
          </a:prstGeom>
        </p:spPr>
      </p:pic>
    </p:spTree>
    <p:extLst>
      <p:ext uri="{BB962C8B-B14F-4D97-AF65-F5344CB8AC3E}">
        <p14:creationId xmlns:p14="http://schemas.microsoft.com/office/powerpoint/2010/main" val="254665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Features of EMRs</a:t>
            </a:r>
            <a:endParaRPr lang="zh-TW" altLang="en-US" dirty="0"/>
          </a:p>
        </p:txBody>
      </p:sp>
      <p:sp>
        <p:nvSpPr>
          <p:cNvPr id="3" name="內容版面配置區 2"/>
          <p:cNvSpPr>
            <a:spLocks noGrp="1"/>
          </p:cNvSpPr>
          <p:nvPr>
            <p:ph idx="1"/>
          </p:nvPr>
        </p:nvSpPr>
        <p:spPr>
          <a:xfrm>
            <a:off x="963085" y="1270000"/>
            <a:ext cx="9981140" cy="5316538"/>
          </a:xfrm>
        </p:spPr>
        <p:txBody>
          <a:bodyPr>
            <a:noAutofit/>
          </a:bodyPr>
          <a:lstStyle/>
          <a:p>
            <a:r>
              <a:rPr lang="en-US" altLang="zh-TW" dirty="0"/>
              <a:t>Longitudinal data (</a:t>
            </a:r>
            <a:r>
              <a:rPr lang="zh-TW" altLang="en-US" dirty="0"/>
              <a:t>縱貫性研究</a:t>
            </a:r>
            <a:r>
              <a:rPr lang="en-US" altLang="zh-TW" dirty="0"/>
              <a:t>) </a:t>
            </a:r>
          </a:p>
          <a:p>
            <a:pPr marL="0" indent="0">
              <a:buNone/>
            </a:pPr>
            <a:r>
              <a:rPr lang="en-US" altLang="zh-TW" dirty="0"/>
              <a:t>      - Studies of variability in phenotype </a:t>
            </a:r>
          </a:p>
          <a:p>
            <a:pPr marL="0" indent="0">
              <a:buNone/>
            </a:pPr>
            <a:r>
              <a:rPr lang="en-US" altLang="zh-TW" dirty="0"/>
              <a:t>               -- disease complications</a:t>
            </a:r>
          </a:p>
          <a:p>
            <a:pPr marL="0" indent="0">
              <a:buNone/>
            </a:pPr>
            <a:r>
              <a:rPr lang="en-US" altLang="zh-TW" dirty="0"/>
              <a:t>               -- tempo of disease progression</a:t>
            </a:r>
          </a:p>
          <a:p>
            <a:pPr marL="0" indent="0">
              <a:buNone/>
            </a:pPr>
            <a:r>
              <a:rPr lang="en-US" altLang="zh-TW" dirty="0"/>
              <a:t>               -- response to drug exposures</a:t>
            </a:r>
          </a:p>
          <a:p>
            <a:r>
              <a:rPr lang="en-US" altLang="zh-TW" dirty="0"/>
              <a:t>Structured medication data </a:t>
            </a:r>
          </a:p>
          <a:p>
            <a:pPr marL="0" indent="0">
              <a:buNone/>
            </a:pPr>
            <a:r>
              <a:rPr lang="en-US" altLang="zh-TW" dirty="0"/>
              <a:t>      - </a:t>
            </a:r>
            <a:r>
              <a:rPr lang="en-US" altLang="zh-TW" dirty="0">
                <a:solidFill>
                  <a:srgbClr val="FF0000"/>
                </a:solidFill>
              </a:rPr>
              <a:t>inpatient</a:t>
            </a:r>
            <a:r>
              <a:rPr lang="en-US" altLang="zh-TW" dirty="0"/>
              <a:t>    </a:t>
            </a:r>
            <a:r>
              <a:rPr lang="en-US" altLang="zh-TW" dirty="0">
                <a:sym typeface="Wingdings" panose="05000000000000000000" pitchFamily="2" charset="2"/>
              </a:rPr>
              <a:t> </a:t>
            </a:r>
            <a:r>
              <a:rPr lang="en-US" altLang="zh-TW" dirty="0"/>
              <a:t>Physician order entries and drug administration  </a:t>
            </a:r>
          </a:p>
          <a:p>
            <a:pPr marL="0" indent="0">
              <a:buNone/>
            </a:pPr>
            <a:r>
              <a:rPr lang="en-US" altLang="zh-TW" dirty="0"/>
              <a:t>                                  records</a:t>
            </a:r>
          </a:p>
          <a:p>
            <a:pPr marL="0" indent="0">
              <a:buNone/>
            </a:pPr>
            <a:r>
              <a:rPr lang="en-US" altLang="zh-TW" dirty="0"/>
              <a:t>      - </a:t>
            </a:r>
            <a:r>
              <a:rPr lang="en-US" altLang="zh-TW" dirty="0">
                <a:solidFill>
                  <a:srgbClr val="FF0000"/>
                </a:solidFill>
              </a:rPr>
              <a:t>outpatient</a:t>
            </a:r>
            <a:r>
              <a:rPr lang="en-US" altLang="zh-TW" dirty="0"/>
              <a:t> </a:t>
            </a:r>
            <a:r>
              <a:rPr lang="en-US" altLang="zh-TW" dirty="0">
                <a:sym typeface="Wingdings" panose="05000000000000000000" pitchFamily="2" charset="2"/>
              </a:rPr>
              <a:t> </a:t>
            </a:r>
            <a:r>
              <a:rPr lang="en-US" altLang="zh-TW" dirty="0"/>
              <a:t>Resides in the narrative text of clinic notes or </a:t>
            </a:r>
          </a:p>
          <a:p>
            <a:pPr marL="0" indent="0">
              <a:buNone/>
            </a:pPr>
            <a:r>
              <a:rPr lang="en-US" altLang="zh-TW" dirty="0"/>
              <a:t>                                  interoffice communications       </a:t>
            </a:r>
            <a:endParaRPr lang="zh-TW" altLang="en-US" dirty="0"/>
          </a:p>
        </p:txBody>
      </p:sp>
    </p:spTree>
    <p:extLst>
      <p:ext uri="{BB962C8B-B14F-4D97-AF65-F5344CB8AC3E}">
        <p14:creationId xmlns:p14="http://schemas.microsoft.com/office/powerpoint/2010/main" val="3539442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Advantage of longitudinal data</a:t>
            </a:r>
            <a:endParaRPr lang="zh-TW" altLang="en-US" dirty="0"/>
          </a:p>
        </p:txBody>
      </p:sp>
      <p:sp>
        <p:nvSpPr>
          <p:cNvPr id="3" name="內容版面配置區 2"/>
          <p:cNvSpPr>
            <a:spLocks noGrp="1"/>
          </p:cNvSpPr>
          <p:nvPr>
            <p:ph idx="1"/>
          </p:nvPr>
        </p:nvSpPr>
        <p:spPr/>
        <p:txBody>
          <a:bodyPr>
            <a:normAutofit/>
          </a:bodyPr>
          <a:lstStyle/>
          <a:p>
            <a:r>
              <a:rPr lang="en-US" altLang="zh-TW" dirty="0"/>
              <a:t>The ability to distinguish among related diagnoses </a:t>
            </a:r>
            <a:endParaRPr lang="en-US" altLang="zh-TW" dirty="0" smtClean="0"/>
          </a:p>
          <a:p>
            <a:pPr marL="0" indent="0">
              <a:buNone/>
            </a:pPr>
            <a:r>
              <a:rPr lang="en-US" altLang="zh-TW" dirty="0"/>
              <a:t> </a:t>
            </a:r>
            <a:r>
              <a:rPr lang="en-US" altLang="zh-TW" dirty="0" smtClean="0"/>
              <a:t>     - Data </a:t>
            </a:r>
            <a:r>
              <a:rPr lang="en-US" altLang="zh-TW" dirty="0"/>
              <a:t>from the multiple visits represented in an </a:t>
            </a:r>
            <a:r>
              <a:rPr lang="en-US" altLang="zh-TW" dirty="0" smtClean="0"/>
              <a:t>EMR</a:t>
            </a:r>
          </a:p>
          <a:p>
            <a:pPr marL="0" indent="0">
              <a:buNone/>
            </a:pPr>
            <a:endParaRPr lang="en-US" altLang="zh-TW" dirty="0"/>
          </a:p>
          <a:p>
            <a:pPr marL="0" indent="0">
              <a:buNone/>
            </a:pPr>
            <a:endParaRPr lang="en-US" altLang="zh-TW" dirty="0"/>
          </a:p>
          <a:p>
            <a:r>
              <a:rPr lang="en-US" altLang="zh-TW" dirty="0"/>
              <a:t>Preliminary data indicate that phenotype definitions developed in one EMR can be successfully deployed in others</a:t>
            </a:r>
            <a:endParaRPr lang="zh-TW" altLang="en-US" dirty="0"/>
          </a:p>
        </p:txBody>
      </p:sp>
    </p:spTree>
    <p:extLst>
      <p:ext uri="{BB962C8B-B14F-4D97-AF65-F5344CB8AC3E}">
        <p14:creationId xmlns:p14="http://schemas.microsoft.com/office/powerpoint/2010/main" val="2921275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a:t>
            </a:r>
            <a:r>
              <a:rPr lang="en-US" altLang="zh-TW" dirty="0" smtClean="0"/>
              <a:t>rug exposures-manual method</a:t>
            </a:r>
            <a:endParaRPr lang="zh-TW" altLang="en-US" dirty="0"/>
          </a:p>
        </p:txBody>
      </p:sp>
      <p:sp>
        <p:nvSpPr>
          <p:cNvPr id="6" name="內容版面配置區 2"/>
          <p:cNvSpPr>
            <a:spLocks noGrp="1"/>
          </p:cNvSpPr>
          <p:nvPr>
            <p:ph idx="1"/>
          </p:nvPr>
        </p:nvSpPr>
        <p:spPr>
          <a:xfrm>
            <a:off x="677333" y="1585913"/>
            <a:ext cx="9895417" cy="4455449"/>
          </a:xfrm>
        </p:spPr>
        <p:txBody>
          <a:bodyPr>
            <a:normAutofit/>
          </a:bodyPr>
          <a:lstStyle/>
          <a:p>
            <a:r>
              <a:rPr lang="en-US" altLang="zh-TW" dirty="0" smtClean="0"/>
              <a:t> </a:t>
            </a:r>
            <a:r>
              <a:rPr lang="en-US" altLang="zh-TW" dirty="0"/>
              <a:t>Change over time </a:t>
            </a:r>
          </a:p>
          <a:p>
            <a:pPr marL="0" indent="0">
              <a:buNone/>
            </a:pPr>
            <a:r>
              <a:rPr lang="en-US" altLang="zh-TW" dirty="0"/>
              <a:t>     </a:t>
            </a:r>
            <a:r>
              <a:rPr lang="en-US" altLang="zh-TW" dirty="0" smtClean="0"/>
              <a:t> --  </a:t>
            </a:r>
            <a:r>
              <a:rPr lang="en-US" altLang="zh-TW" dirty="0"/>
              <a:t>Intolerance, insurance status</a:t>
            </a:r>
          </a:p>
          <a:p>
            <a:pPr marL="0" indent="0">
              <a:buNone/>
            </a:pPr>
            <a:r>
              <a:rPr lang="en-US" altLang="zh-TW" dirty="0"/>
              <a:t>     </a:t>
            </a:r>
            <a:r>
              <a:rPr lang="en-US" altLang="zh-TW" dirty="0" smtClean="0"/>
              <a:t> --  </a:t>
            </a:r>
            <a:r>
              <a:rPr lang="en-US" altLang="zh-TW" dirty="0"/>
              <a:t>Patient/provider preferences</a:t>
            </a:r>
          </a:p>
          <a:p>
            <a:pPr marL="0" indent="0">
              <a:buNone/>
            </a:pPr>
            <a:r>
              <a:rPr lang="en-US" altLang="zh-TW" dirty="0"/>
              <a:t>    </a:t>
            </a:r>
            <a:r>
              <a:rPr lang="en-US" altLang="zh-TW" dirty="0" smtClean="0"/>
              <a:t>  </a:t>
            </a:r>
            <a:r>
              <a:rPr lang="en-US" altLang="zh-TW" dirty="0"/>
              <a:t>--  Desire to reach clinical targets</a:t>
            </a:r>
          </a:p>
          <a:p>
            <a:pPr marL="0" indent="0">
              <a:buNone/>
            </a:pPr>
            <a:r>
              <a:rPr lang="en-US" altLang="zh-TW" dirty="0"/>
              <a:t>    </a:t>
            </a:r>
            <a:r>
              <a:rPr lang="en-US" altLang="zh-TW" dirty="0" smtClean="0"/>
              <a:t>  </a:t>
            </a:r>
            <a:r>
              <a:rPr lang="en-US" altLang="zh-TW" dirty="0"/>
              <a:t>-- </a:t>
            </a:r>
            <a:r>
              <a:rPr lang="en-US" altLang="zh-TW" dirty="0" smtClean="0"/>
              <a:t> Compliance </a:t>
            </a:r>
            <a:endParaRPr lang="en-US" altLang="zh-TW" dirty="0"/>
          </a:p>
          <a:p>
            <a:r>
              <a:rPr lang="en-US" altLang="zh-TW" dirty="0"/>
              <a:t> Manual method: </a:t>
            </a:r>
          </a:p>
          <a:p>
            <a:pPr marL="0" indent="0">
              <a:buNone/>
            </a:pPr>
            <a:r>
              <a:rPr lang="en-US" altLang="zh-TW" dirty="0"/>
              <a:t>    </a:t>
            </a:r>
            <a:r>
              <a:rPr lang="en-US" altLang="zh-TW" dirty="0" smtClean="0"/>
              <a:t>  experts </a:t>
            </a:r>
            <a:r>
              <a:rPr lang="en-US" altLang="zh-TW" dirty="0"/>
              <a:t>review </a:t>
            </a:r>
            <a:r>
              <a:rPr lang="en-US" altLang="zh-TW" dirty="0" smtClean="0"/>
              <a:t>different </a:t>
            </a:r>
            <a:r>
              <a:rPr lang="en-US" altLang="zh-TW" dirty="0" smtClean="0"/>
              <a:t>sources</a:t>
            </a:r>
            <a:endParaRPr lang="en-US" altLang="zh-TW" dirty="0"/>
          </a:p>
          <a:p>
            <a:pPr marL="0" indent="0">
              <a:buNone/>
            </a:pPr>
            <a:r>
              <a:rPr lang="en-US" altLang="zh-TW" dirty="0"/>
              <a:t>  </a:t>
            </a:r>
            <a:r>
              <a:rPr lang="en-US" altLang="zh-TW" dirty="0" smtClean="0"/>
              <a:t>   </a:t>
            </a:r>
            <a:r>
              <a:rPr lang="en-US" altLang="zh-TW" dirty="0"/>
              <a:t>-- </a:t>
            </a:r>
            <a:r>
              <a:rPr lang="en-US" altLang="zh-TW" dirty="0" smtClean="0"/>
              <a:t> cumbersome </a:t>
            </a:r>
            <a:r>
              <a:rPr lang="en-US" altLang="zh-TW" dirty="0"/>
              <a:t>and costly </a:t>
            </a:r>
          </a:p>
          <a:p>
            <a:pPr marL="0" indent="0">
              <a:buNone/>
            </a:pPr>
            <a:r>
              <a:rPr lang="en-US" altLang="zh-TW" dirty="0"/>
              <a:t>   </a:t>
            </a:r>
            <a:r>
              <a:rPr lang="en-US" altLang="zh-TW" dirty="0" smtClean="0"/>
              <a:t>  </a:t>
            </a:r>
            <a:r>
              <a:rPr lang="en-US" altLang="zh-TW" dirty="0"/>
              <a:t>-- </a:t>
            </a:r>
            <a:r>
              <a:rPr lang="en-US" altLang="zh-TW" dirty="0" smtClean="0"/>
              <a:t> limited </a:t>
            </a:r>
            <a:r>
              <a:rPr lang="en-US" altLang="zh-TW" dirty="0"/>
              <a:t>sample size</a:t>
            </a:r>
            <a:endParaRPr lang="zh-TW" altLang="en-US" dirty="0"/>
          </a:p>
          <a:p>
            <a:endParaRPr lang="en-US" altLang="zh-TW" dirty="0"/>
          </a:p>
          <a:p>
            <a:endParaRPr lang="zh-TW" altLang="en-US" dirty="0"/>
          </a:p>
        </p:txBody>
      </p:sp>
      <p:pic>
        <p:nvPicPr>
          <p:cNvPr id="1026" name="Picture 2" descr="https://encrypted-tbn1.gstatic.com/images?q=tbn:ANd9GcQtk5Z4kk6wJKQ3LvCcHasPdAbvmGJc4I3i8WrTIMwH_3LSYC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300" y="2127711"/>
            <a:ext cx="27051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94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fade">
                                      <p:cBhvr>
                                        <p:cTn id="10" dur="500"/>
                                        <p:tgtEl>
                                          <p:spTgt spid="6">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Effect transition="in" filter="fade">
                                      <p:cBhvr>
                                        <p:cTn id="13" dur="500"/>
                                        <p:tgtEl>
                                          <p:spTgt spid="6">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8" end="8"/>
                                            </p:txEl>
                                          </p:spTgt>
                                        </p:tgtEl>
                                        <p:attrNameLst>
                                          <p:attrName>style.visibility</p:attrName>
                                        </p:attrNameLst>
                                      </p:cBhvr>
                                      <p:to>
                                        <p:strVal val="visible"/>
                                      </p:to>
                                    </p:set>
                                    <p:animEffect transition="in" filter="fade">
                                      <p:cBhvr>
                                        <p:cTn id="16"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Drug exposures-informatics method</a:t>
            </a:r>
            <a:endParaRPr lang="zh-TW" altLang="en-US" dirty="0"/>
          </a:p>
        </p:txBody>
      </p:sp>
      <p:sp>
        <p:nvSpPr>
          <p:cNvPr id="3" name="內容版面配置區 2"/>
          <p:cNvSpPr>
            <a:spLocks noGrp="1"/>
          </p:cNvSpPr>
          <p:nvPr>
            <p:ph idx="1"/>
          </p:nvPr>
        </p:nvSpPr>
        <p:spPr>
          <a:xfrm>
            <a:off x="677333" y="2160589"/>
            <a:ext cx="9248719" cy="3880773"/>
          </a:xfrm>
        </p:spPr>
        <p:txBody>
          <a:bodyPr>
            <a:normAutofit lnSpcReduction="10000"/>
          </a:bodyPr>
          <a:lstStyle/>
          <a:p>
            <a:r>
              <a:rPr lang="en-US" altLang="zh-TW" dirty="0" smtClean="0"/>
              <a:t>These methods have successfully </a:t>
            </a:r>
            <a:r>
              <a:rPr lang="en-US" altLang="zh-TW" dirty="0"/>
              <a:t>exploited the longitudinal nature of the EMR to identify </a:t>
            </a:r>
            <a:r>
              <a:rPr lang="en-US" altLang="zh-TW" dirty="0" smtClean="0"/>
              <a:t>drug-</a:t>
            </a:r>
            <a:r>
              <a:rPr lang="en-US" altLang="zh-TW" dirty="0"/>
              <a:t>response </a:t>
            </a:r>
            <a:r>
              <a:rPr lang="en-US" altLang="zh-TW" dirty="0" smtClean="0"/>
              <a:t>phenotypes</a:t>
            </a:r>
          </a:p>
          <a:p>
            <a:pPr marL="0" indent="0">
              <a:buNone/>
            </a:pPr>
            <a:r>
              <a:rPr lang="en-US" altLang="zh-TW" dirty="0"/>
              <a:t> </a:t>
            </a:r>
            <a:r>
              <a:rPr lang="en-US" altLang="zh-TW" dirty="0" smtClean="0"/>
              <a:t>     -- cardiovascular  </a:t>
            </a:r>
            <a:r>
              <a:rPr lang="en-US" altLang="zh-TW" dirty="0"/>
              <a:t>events during </a:t>
            </a:r>
            <a:r>
              <a:rPr lang="en-US" altLang="zh-TW" dirty="0" err="1">
                <a:solidFill>
                  <a:srgbClr val="FF0000"/>
                </a:solidFill>
              </a:rPr>
              <a:t>clopidogrel</a:t>
            </a:r>
            <a:r>
              <a:rPr lang="en-US" altLang="zh-TW" dirty="0">
                <a:solidFill>
                  <a:srgbClr val="FF0000"/>
                </a:solidFill>
              </a:rPr>
              <a:t> therapy after coronary </a:t>
            </a:r>
            <a:r>
              <a:rPr lang="en-US" altLang="zh-TW" dirty="0" smtClean="0">
                <a:solidFill>
                  <a:srgbClr val="FF0000"/>
                </a:solidFill>
              </a:rPr>
              <a:t> </a:t>
            </a:r>
          </a:p>
          <a:p>
            <a:pPr marL="0" indent="0">
              <a:buNone/>
            </a:pPr>
            <a:r>
              <a:rPr lang="en-US" altLang="zh-TW" dirty="0">
                <a:solidFill>
                  <a:srgbClr val="FF0000"/>
                </a:solidFill>
              </a:rPr>
              <a:t> </a:t>
            </a:r>
            <a:r>
              <a:rPr lang="en-US" altLang="zh-TW" dirty="0" smtClean="0">
                <a:solidFill>
                  <a:srgbClr val="FF0000"/>
                </a:solidFill>
              </a:rPr>
              <a:t>         stenting.</a:t>
            </a:r>
          </a:p>
          <a:p>
            <a:endParaRPr lang="en-US" altLang="zh-TW" dirty="0"/>
          </a:p>
          <a:p>
            <a:r>
              <a:rPr lang="en-US" altLang="zh-TW" dirty="0" smtClean="0"/>
              <a:t>Rigorous characterization </a:t>
            </a:r>
            <a:r>
              <a:rPr lang="en-US" altLang="zh-TW" dirty="0"/>
              <a:t>of phenotype, misclassification bias is </a:t>
            </a:r>
            <a:r>
              <a:rPr lang="en-US" altLang="zh-TW" dirty="0" smtClean="0"/>
              <a:t>minimized </a:t>
            </a:r>
          </a:p>
          <a:p>
            <a:pPr marL="0" indent="0">
              <a:buNone/>
            </a:pPr>
            <a:r>
              <a:rPr lang="en-US" altLang="zh-TW" dirty="0">
                <a:sym typeface="Wingdings" panose="05000000000000000000" pitchFamily="2" charset="2"/>
              </a:rPr>
              <a:t> </a:t>
            </a:r>
            <a:r>
              <a:rPr lang="en-US" altLang="zh-TW" dirty="0" smtClean="0">
                <a:sym typeface="Wingdings" panose="05000000000000000000" pitchFamily="2" charset="2"/>
              </a:rPr>
              <a:t>     </a:t>
            </a:r>
            <a:r>
              <a:rPr lang="en-US" altLang="zh-TW" dirty="0" smtClean="0"/>
              <a:t>greater </a:t>
            </a:r>
            <a:r>
              <a:rPr lang="en-US" altLang="zh-TW" dirty="0"/>
              <a:t>insights into the true </a:t>
            </a:r>
            <a:r>
              <a:rPr lang="en-US" altLang="zh-TW" dirty="0" smtClean="0"/>
              <a:t>genetic architecture </a:t>
            </a:r>
            <a:r>
              <a:rPr lang="en-US" altLang="zh-TW" dirty="0"/>
              <a:t>underlying </a:t>
            </a:r>
            <a:endParaRPr lang="en-US" altLang="zh-TW" dirty="0" smtClean="0"/>
          </a:p>
          <a:p>
            <a:pPr marL="0" indent="0">
              <a:buNone/>
            </a:pPr>
            <a:r>
              <a:rPr lang="en-US" altLang="zh-TW" dirty="0"/>
              <a:t> </a:t>
            </a:r>
            <a:r>
              <a:rPr lang="en-US" altLang="zh-TW" dirty="0" smtClean="0"/>
              <a:t>         treatment response</a:t>
            </a:r>
          </a:p>
          <a:p>
            <a:endParaRPr lang="zh-TW" altLang="en-US" dirty="0"/>
          </a:p>
        </p:txBody>
      </p:sp>
    </p:spTree>
    <p:extLst>
      <p:ext uri="{BB962C8B-B14F-4D97-AF65-F5344CB8AC3E}">
        <p14:creationId xmlns:p14="http://schemas.microsoft.com/office/powerpoint/2010/main" val="2198018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Drug exposures-informatics </a:t>
            </a:r>
            <a:r>
              <a:rPr lang="en-US" altLang="zh-TW" dirty="0" smtClean="0"/>
              <a:t>method</a:t>
            </a:r>
            <a:br>
              <a:rPr lang="en-US" altLang="zh-TW" dirty="0" smtClean="0"/>
            </a:br>
            <a:r>
              <a:rPr lang="en-US" altLang="zh-TW" dirty="0"/>
              <a:t> </a:t>
            </a:r>
            <a:r>
              <a:rPr lang="en-US" altLang="zh-TW" dirty="0" smtClean="0"/>
              <a:t> </a:t>
            </a:r>
            <a:r>
              <a:rPr lang="en-US" altLang="zh-TW" sz="2800" dirty="0" smtClean="0"/>
              <a:t>-- an application to Warfarin</a:t>
            </a:r>
            <a:endParaRPr lang="zh-TW" altLang="en-US" sz="2800" dirty="0"/>
          </a:p>
        </p:txBody>
      </p:sp>
      <p:pic>
        <p:nvPicPr>
          <p:cNvPr id="4" name="圖片 3"/>
          <p:cNvPicPr>
            <a:picLocks noChangeAspect="1"/>
          </p:cNvPicPr>
          <p:nvPr/>
        </p:nvPicPr>
        <p:blipFill>
          <a:blip r:embed="rId3"/>
          <a:stretch>
            <a:fillRect/>
          </a:stretch>
        </p:blipFill>
        <p:spPr>
          <a:xfrm>
            <a:off x="1909764" y="2331072"/>
            <a:ext cx="6534150" cy="4298327"/>
          </a:xfrm>
          <a:prstGeom prst="rect">
            <a:avLst/>
          </a:prstGeom>
        </p:spPr>
      </p:pic>
    </p:spTree>
    <p:extLst>
      <p:ext uri="{BB962C8B-B14F-4D97-AF65-F5344CB8AC3E}">
        <p14:creationId xmlns:p14="http://schemas.microsoft.com/office/powerpoint/2010/main" val="782695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Collaboration</a:t>
            </a:r>
            <a:endParaRPr lang="zh-TW" altLang="en-US" dirty="0"/>
          </a:p>
        </p:txBody>
      </p:sp>
      <p:sp>
        <p:nvSpPr>
          <p:cNvPr id="3" name="內容版面配置區 2"/>
          <p:cNvSpPr>
            <a:spLocks noGrp="1"/>
          </p:cNvSpPr>
          <p:nvPr>
            <p:ph idx="1"/>
          </p:nvPr>
        </p:nvSpPr>
        <p:spPr>
          <a:xfrm>
            <a:off x="677334" y="1775575"/>
            <a:ext cx="8596668" cy="3880773"/>
          </a:xfrm>
        </p:spPr>
        <p:txBody>
          <a:bodyPr/>
          <a:lstStyle/>
          <a:p>
            <a:r>
              <a:rPr lang="en-US" altLang="zh-TW" dirty="0" smtClean="0"/>
              <a:t>Among </a:t>
            </a:r>
            <a:r>
              <a:rPr lang="en-US" altLang="zh-TW" dirty="0"/>
              <a:t>investigators </a:t>
            </a:r>
            <a:r>
              <a:rPr lang="en-US" altLang="zh-TW" dirty="0" smtClean="0"/>
              <a:t>with expertise </a:t>
            </a:r>
            <a:r>
              <a:rPr lang="en-US" altLang="zh-TW" dirty="0"/>
              <a:t>in multiple disciplines</a:t>
            </a:r>
            <a:endParaRPr lang="zh-TW" altLang="en-US" dirty="0"/>
          </a:p>
        </p:txBody>
      </p:sp>
      <p:graphicFrame>
        <p:nvGraphicFramePr>
          <p:cNvPr id="4" name="資料庫圖表 3"/>
          <p:cNvGraphicFramePr/>
          <p:nvPr>
            <p:extLst/>
          </p:nvPr>
        </p:nvGraphicFramePr>
        <p:xfrm>
          <a:off x="1676400" y="228282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加號 4"/>
          <p:cNvSpPr/>
          <p:nvPr/>
        </p:nvSpPr>
        <p:spPr>
          <a:xfrm>
            <a:off x="7067551" y="3857625"/>
            <a:ext cx="657225" cy="72390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latin typeface="Arial" panose="020B0604020202020204" pitchFamily="34" charset="0"/>
            </a:endParaRPr>
          </a:p>
        </p:txBody>
      </p:sp>
      <p:sp>
        <p:nvSpPr>
          <p:cNvPr id="6" name="矩形 5"/>
          <p:cNvSpPr/>
          <p:nvPr/>
        </p:nvSpPr>
        <p:spPr>
          <a:xfrm>
            <a:off x="8078823" y="3927188"/>
            <a:ext cx="2462534" cy="584775"/>
          </a:xfrm>
          <a:prstGeom prst="rect">
            <a:avLst/>
          </a:prstGeom>
        </p:spPr>
        <p:txBody>
          <a:bodyPr wrap="none">
            <a:spAutoFit/>
          </a:bodyPr>
          <a:lstStyle/>
          <a:p>
            <a:r>
              <a:rPr lang="en-US" altLang="zh-TW" sz="3200" dirty="0">
                <a:latin typeface="Arial" panose="020B0604020202020204" pitchFamily="34" charset="0"/>
              </a:rPr>
              <a:t>Practitioners</a:t>
            </a:r>
            <a:endParaRPr lang="zh-TW" altLang="en-US" sz="3200" dirty="0">
              <a:latin typeface="Arial" panose="020B0604020202020204" pitchFamily="34" charset="0"/>
            </a:endParaRPr>
          </a:p>
        </p:txBody>
      </p:sp>
    </p:spTree>
    <p:extLst>
      <p:ext uri="{BB962C8B-B14F-4D97-AF65-F5344CB8AC3E}">
        <p14:creationId xmlns:p14="http://schemas.microsoft.com/office/powerpoint/2010/main" val="1410805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Gene–disease associations</a:t>
            </a:r>
            <a:endParaRPr lang="zh-TW" altLang="en-US" dirty="0"/>
          </a:p>
        </p:txBody>
      </p:sp>
      <p:sp>
        <p:nvSpPr>
          <p:cNvPr id="3" name="內容版面配置區 2"/>
          <p:cNvSpPr>
            <a:spLocks noGrp="1"/>
          </p:cNvSpPr>
          <p:nvPr>
            <p:ph idx="1"/>
          </p:nvPr>
        </p:nvSpPr>
        <p:spPr>
          <a:xfrm>
            <a:off x="677334" y="1983774"/>
            <a:ext cx="8596668" cy="3880773"/>
          </a:xfrm>
        </p:spPr>
        <p:txBody>
          <a:bodyPr>
            <a:normAutofit/>
          </a:bodyPr>
          <a:lstStyle/>
          <a:p>
            <a:pPr algn="just"/>
            <a:r>
              <a:rPr lang="en-US" altLang="zh-TW" dirty="0" smtClean="0"/>
              <a:t>The genome-wide association study (GWAS) paradigm</a:t>
            </a:r>
          </a:p>
          <a:p>
            <a:pPr>
              <a:buFontTx/>
              <a:buChar char="-"/>
            </a:pPr>
            <a:r>
              <a:rPr lang="en-US" altLang="zh-TW" b="1" dirty="0" smtClean="0"/>
              <a:t>whole </a:t>
            </a:r>
            <a:r>
              <a:rPr lang="en-US" altLang="zh-TW" b="1" dirty="0"/>
              <a:t>genome association </a:t>
            </a:r>
            <a:r>
              <a:rPr lang="en-US" altLang="zh-TW" b="1" dirty="0" smtClean="0"/>
              <a:t>study</a:t>
            </a:r>
          </a:p>
          <a:p>
            <a:pPr>
              <a:buFontTx/>
              <a:buChar char="-"/>
            </a:pPr>
            <a:r>
              <a:rPr lang="en-US" altLang="zh-TW" dirty="0" smtClean="0"/>
              <a:t>associations of</a:t>
            </a:r>
            <a:r>
              <a:rPr lang="en-US" altLang="zh-TW" dirty="0"/>
              <a:t> </a:t>
            </a:r>
            <a:r>
              <a:rPr lang="en-US" altLang="zh-TW" dirty="0" smtClean="0"/>
              <a:t>phenotypes to single-nucleotide </a:t>
            </a:r>
            <a:r>
              <a:rPr lang="en-US" altLang="zh-TW" dirty="0"/>
              <a:t>polymorphisms (SNPs</a:t>
            </a:r>
            <a:r>
              <a:rPr lang="en-US" altLang="zh-TW" dirty="0" smtClean="0"/>
              <a:t>)</a:t>
            </a:r>
          </a:p>
          <a:p>
            <a:pPr marL="0" indent="0">
              <a:buNone/>
            </a:pPr>
            <a:endParaRPr lang="en-US" altLang="zh-TW" dirty="0"/>
          </a:p>
          <a:p>
            <a:pPr marL="0" indent="0">
              <a:buNone/>
            </a:pPr>
            <a:endParaRPr lang="en-US" altLang="zh-TW" dirty="0"/>
          </a:p>
        </p:txBody>
      </p:sp>
      <p:sp>
        <p:nvSpPr>
          <p:cNvPr id="8" name="文字方塊 7"/>
          <p:cNvSpPr txBox="1"/>
          <p:nvPr/>
        </p:nvSpPr>
        <p:spPr>
          <a:xfrm>
            <a:off x="7162686" y="4222722"/>
            <a:ext cx="2207656" cy="1384995"/>
          </a:xfrm>
          <a:prstGeom prst="rect">
            <a:avLst/>
          </a:prstGeom>
          <a:noFill/>
        </p:spPr>
        <p:txBody>
          <a:bodyPr wrap="none" rtlCol="0">
            <a:spAutoFit/>
          </a:bodyPr>
          <a:lstStyle/>
          <a:p>
            <a:r>
              <a:rPr lang="en-US" altLang="zh-TW" sz="2800" dirty="0">
                <a:latin typeface="Times New Roman" panose="02020603050405020304" pitchFamily="18" charset="0"/>
                <a:cs typeface="Times New Roman" panose="02020603050405020304" pitchFamily="18" charset="0"/>
              </a:rPr>
              <a:t>S: </a:t>
            </a:r>
            <a:r>
              <a:rPr lang="en-US" altLang="zh-TW" sz="2800" dirty="0" smtClean="0">
                <a:latin typeface="Times New Roman" panose="02020603050405020304" pitchFamily="18" charset="0"/>
                <a:cs typeface="Times New Roman" panose="02020603050405020304" pitchFamily="18" charset="0"/>
              </a:rPr>
              <a:t>SNPs</a:t>
            </a:r>
            <a:endParaRPr lang="en-US" altLang="zh-TW" sz="2800" dirty="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P: </a:t>
            </a:r>
            <a:r>
              <a:rPr lang="en-US" altLang="zh-TW" sz="2800" dirty="0" smtClean="0">
                <a:latin typeface="Times New Roman" panose="02020603050405020304" pitchFamily="18" charset="0"/>
                <a:cs typeface="Times New Roman" panose="02020603050405020304" pitchFamily="18" charset="0"/>
              </a:rPr>
              <a:t>phenotypes</a:t>
            </a:r>
            <a:endParaRPr lang="en-US" altLang="zh-TW" sz="2800" dirty="0">
              <a:latin typeface="Times New Roman" panose="02020603050405020304" pitchFamily="18" charset="0"/>
              <a:cs typeface="Times New Roman" panose="02020603050405020304" pitchFamily="18" charset="0"/>
            </a:endParaRPr>
          </a:p>
          <a:p>
            <a:endParaRPr lang="zh-TW" altLang="en-US" sz="2800" dirty="0">
              <a:latin typeface="Times New Roman" panose="02020603050405020304" pitchFamily="18" charset="0"/>
              <a:cs typeface="Times New Roman" panose="02020603050405020304" pitchFamily="18" charset="0"/>
            </a:endParaRPr>
          </a:p>
        </p:txBody>
      </p:sp>
      <p:grpSp>
        <p:nvGrpSpPr>
          <p:cNvPr id="10" name="群組 9"/>
          <p:cNvGrpSpPr/>
          <p:nvPr/>
        </p:nvGrpSpPr>
        <p:grpSpPr>
          <a:xfrm>
            <a:off x="8899787" y="1983774"/>
            <a:ext cx="3079315" cy="2683674"/>
            <a:chOff x="5628715" y="4140992"/>
            <a:chExt cx="3079315" cy="2683674"/>
          </a:xfrm>
        </p:grpSpPr>
        <p:pic>
          <p:nvPicPr>
            <p:cNvPr id="7" name="圖片 6"/>
            <p:cNvPicPr>
              <a:picLocks noChangeAspect="1"/>
            </p:cNvPicPr>
            <p:nvPr/>
          </p:nvPicPr>
          <p:blipFill rotWithShape="1">
            <a:blip r:embed="rId3"/>
            <a:srcRect l="14861" t="21732" r="62954" b="46631"/>
            <a:stretch/>
          </p:blipFill>
          <p:spPr>
            <a:xfrm>
              <a:off x="5628715" y="4140992"/>
              <a:ext cx="2886635" cy="2314342"/>
            </a:xfrm>
            <a:prstGeom prst="rect">
              <a:avLst/>
            </a:prstGeom>
          </p:spPr>
        </p:pic>
        <p:sp>
          <p:nvSpPr>
            <p:cNvPr id="9" name="文字方塊 8"/>
            <p:cNvSpPr txBox="1"/>
            <p:nvPr/>
          </p:nvSpPr>
          <p:spPr>
            <a:xfrm>
              <a:off x="6288778" y="6455334"/>
              <a:ext cx="2419252" cy="369332"/>
            </a:xfrm>
            <a:prstGeom prst="rect">
              <a:avLst/>
            </a:prstGeom>
            <a:noFill/>
          </p:spPr>
          <p:txBody>
            <a:bodyPr wrap="none" rtlCol="0">
              <a:spAutoFit/>
            </a:bodyPr>
            <a:lstStyle/>
            <a:p>
              <a:r>
                <a:rPr lang="en-US" altLang="zh-TW" dirty="0"/>
                <a:t>Figure from </a:t>
              </a:r>
              <a:r>
                <a:rPr lang="en-US" altLang="zh-TW" dirty="0" smtClean="0"/>
                <a:t>Chao, </a:t>
              </a:r>
              <a:r>
                <a:rPr lang="en-US" altLang="zh-TW" dirty="0"/>
                <a:t>KM</a:t>
              </a:r>
              <a:endParaRPr lang="zh-TW" altLang="en-US" dirty="0"/>
            </a:p>
          </p:txBody>
        </p:sp>
      </p:grpSp>
      <p:sp>
        <p:nvSpPr>
          <p:cNvPr id="11" name="內容版面配置區 2"/>
          <p:cNvSpPr txBox="1">
            <a:spLocks/>
          </p:cNvSpPr>
          <p:nvPr/>
        </p:nvSpPr>
        <p:spPr>
          <a:xfrm>
            <a:off x="677334" y="5081420"/>
            <a:ext cx="8596668" cy="783127"/>
          </a:xfrm>
          <a:prstGeom prst="rect">
            <a:avLst/>
          </a:prstGeom>
        </p:spPr>
        <p:txBody>
          <a:bodyPr vert="horz" lIns="91440" tIns="45720" rIns="91440" bIns="45720" rtlCol="0">
            <a:normAutofit/>
          </a:bodyPr>
          <a:lstStyle>
            <a:lvl1pPr marL="342900" indent="-342900" algn="l" defTabSz="457200" rtl="0" eaLnBrk="1" latinLnBrk="0" hangingPunct="1">
              <a:lnSpc>
                <a:spcPct val="150000"/>
              </a:lnSpc>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lnSpc>
                <a:spcPct val="150000"/>
              </a:lnSpc>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lnSpc>
                <a:spcPct val="150000"/>
              </a:lnSpc>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lnSpc>
                <a:spcPct val="150000"/>
              </a:lnSpc>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lnSpc>
                <a:spcPct val="150000"/>
              </a:lnSpc>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altLang="zh-TW" dirty="0" smtClean="0"/>
              <a:t>Incorporate genome data with EMG</a:t>
            </a:r>
            <a:endParaRPr lang="en-US" altLang="zh-TW" dirty="0"/>
          </a:p>
        </p:txBody>
      </p:sp>
      <p:sp>
        <p:nvSpPr>
          <p:cNvPr id="4" name="矩形 3"/>
          <p:cNvSpPr/>
          <p:nvPr/>
        </p:nvSpPr>
        <p:spPr>
          <a:xfrm>
            <a:off x="6610520" y="609600"/>
            <a:ext cx="1827744" cy="646331"/>
          </a:xfrm>
          <a:prstGeom prst="rect">
            <a:avLst/>
          </a:prstGeom>
        </p:spPr>
        <p:txBody>
          <a:bodyPr wrap="none">
            <a:spAutoFit/>
          </a:bodyPr>
          <a:lstStyle/>
          <a:p>
            <a:r>
              <a:rPr lang="en-US" altLang="zh-TW" sz="3600" dirty="0">
                <a:solidFill>
                  <a:srgbClr val="90C226"/>
                </a:solidFill>
              </a:rPr>
              <a:t>+ </a:t>
            </a:r>
            <a:r>
              <a:rPr lang="en-US" altLang="zh-TW" sz="3600" dirty="0" smtClean="0">
                <a:solidFill>
                  <a:srgbClr val="90C226"/>
                </a:solidFill>
              </a:rPr>
              <a:t>   EMR</a:t>
            </a:r>
            <a:endParaRPr lang="zh-TW" altLang="en-US" dirty="0"/>
          </a:p>
        </p:txBody>
      </p:sp>
    </p:spTree>
    <p:extLst>
      <p:ext uri="{BB962C8B-B14F-4D97-AF65-F5344CB8AC3E}">
        <p14:creationId xmlns:p14="http://schemas.microsoft.com/office/powerpoint/2010/main" val="193445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1"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78020" y="620659"/>
            <a:ext cx="3561291" cy="1320800"/>
          </a:xfrm>
        </p:spPr>
        <p:txBody>
          <a:bodyPr/>
          <a:lstStyle/>
          <a:p>
            <a:r>
              <a:rPr lang="en-US" altLang="zh-TW" dirty="0">
                <a:solidFill>
                  <a:srgbClr val="90C226"/>
                </a:solidFill>
              </a:rPr>
              <a:t>+ </a:t>
            </a:r>
            <a:r>
              <a:rPr lang="en-US" altLang="zh-TW" dirty="0" smtClean="0">
                <a:solidFill>
                  <a:srgbClr val="90C226"/>
                </a:solidFill>
              </a:rPr>
              <a:t>          </a:t>
            </a:r>
            <a:r>
              <a:rPr lang="en-US" altLang="zh-TW" dirty="0" smtClean="0"/>
              <a:t>GWAS</a:t>
            </a:r>
            <a:endParaRPr lang="zh-TW" altLang="en-US" dirty="0"/>
          </a:p>
        </p:txBody>
      </p:sp>
      <p:sp>
        <p:nvSpPr>
          <p:cNvPr id="3" name="內容版面配置區 2"/>
          <p:cNvSpPr>
            <a:spLocks noGrp="1"/>
          </p:cNvSpPr>
          <p:nvPr>
            <p:ph idx="1"/>
          </p:nvPr>
        </p:nvSpPr>
        <p:spPr/>
        <p:txBody>
          <a:bodyPr/>
          <a:lstStyle/>
          <a:p>
            <a:r>
              <a:rPr lang="en-US" altLang="zh-TW" dirty="0">
                <a:ea typeface="標楷體" panose="03000509000000000000" pitchFamily="65" charset="-120"/>
              </a:rPr>
              <a:t>Example: </a:t>
            </a:r>
          </a:p>
          <a:p>
            <a:pPr>
              <a:buFontTx/>
              <a:buChar char="-"/>
            </a:pPr>
            <a:r>
              <a:rPr lang="en-US" altLang="zh-TW" dirty="0" smtClean="0">
                <a:ea typeface="標楷體" panose="03000509000000000000" pitchFamily="65" charset="-120"/>
              </a:rPr>
              <a:t>Common </a:t>
            </a:r>
            <a:r>
              <a:rPr lang="en-US" altLang="zh-TW" dirty="0">
                <a:ea typeface="標楷體" panose="03000509000000000000" pitchFamily="65" charset="-120"/>
              </a:rPr>
              <a:t>in following diseases: atrial fibrillation (</a:t>
            </a:r>
            <a:r>
              <a:rPr lang="zh-TW" altLang="en-US" dirty="0">
                <a:ea typeface="標楷體" panose="03000509000000000000" pitchFamily="65" charset="-120"/>
              </a:rPr>
              <a:t>心房顫動</a:t>
            </a:r>
            <a:r>
              <a:rPr lang="en-US" altLang="zh-TW" dirty="0">
                <a:ea typeface="標楷體" panose="03000509000000000000" pitchFamily="65" charset="-120"/>
              </a:rPr>
              <a:t>), </a:t>
            </a:r>
            <a:r>
              <a:rPr lang="en-US" altLang="zh-TW" dirty="0" err="1">
                <a:ea typeface="標楷體" panose="03000509000000000000" pitchFamily="65" charset="-120"/>
              </a:rPr>
              <a:t>Crohn’s</a:t>
            </a:r>
            <a:r>
              <a:rPr lang="en-US" altLang="zh-TW" dirty="0">
                <a:ea typeface="標楷體" panose="03000509000000000000" pitchFamily="65" charset="-120"/>
              </a:rPr>
              <a:t> disease, multiple </a:t>
            </a:r>
            <a:r>
              <a:rPr lang="en-US" altLang="zh-TW" dirty="0" smtClean="0">
                <a:ea typeface="標楷體" panose="03000509000000000000" pitchFamily="65" charset="-120"/>
              </a:rPr>
              <a:t>sclerosis</a:t>
            </a:r>
            <a:r>
              <a:rPr lang="zh-TW" altLang="en-US" dirty="0" smtClean="0">
                <a:ea typeface="標楷體" panose="03000509000000000000" pitchFamily="65" charset="-120"/>
              </a:rPr>
              <a:t> </a:t>
            </a:r>
            <a:r>
              <a:rPr lang="en-US" altLang="zh-TW" dirty="0" smtClean="0">
                <a:ea typeface="標楷體" panose="03000509000000000000" pitchFamily="65" charset="-120"/>
              </a:rPr>
              <a:t>(</a:t>
            </a:r>
            <a:r>
              <a:rPr lang="zh-TW" altLang="en-US" dirty="0" smtClean="0">
                <a:ea typeface="標楷體" panose="03000509000000000000" pitchFamily="65" charset="-120"/>
              </a:rPr>
              <a:t>多</a:t>
            </a:r>
            <a:r>
              <a:rPr lang="zh-TW" altLang="en-US" dirty="0">
                <a:ea typeface="標楷體" panose="03000509000000000000" pitchFamily="65" charset="-120"/>
              </a:rPr>
              <a:t>發性硬化症</a:t>
            </a:r>
            <a:r>
              <a:rPr lang="en-US" altLang="zh-TW" dirty="0">
                <a:ea typeface="標楷體" panose="03000509000000000000" pitchFamily="65" charset="-120"/>
              </a:rPr>
              <a:t>), rheumatoid </a:t>
            </a:r>
            <a:r>
              <a:rPr lang="en-US" altLang="zh-TW" dirty="0" smtClean="0">
                <a:ea typeface="標楷體" panose="03000509000000000000" pitchFamily="65" charset="-120"/>
              </a:rPr>
              <a:t>arthritis</a:t>
            </a:r>
            <a:r>
              <a:rPr lang="zh-TW" altLang="en-US" dirty="0" smtClean="0">
                <a:ea typeface="標楷體" panose="03000509000000000000" pitchFamily="65" charset="-120"/>
              </a:rPr>
              <a:t> </a:t>
            </a:r>
            <a:r>
              <a:rPr lang="en-US" altLang="zh-TW" dirty="0" smtClean="0">
                <a:ea typeface="標楷體" panose="03000509000000000000" pitchFamily="65" charset="-120"/>
              </a:rPr>
              <a:t>(</a:t>
            </a:r>
            <a:r>
              <a:rPr lang="zh-TW" altLang="en-US" dirty="0">
                <a:ea typeface="標楷體" panose="03000509000000000000" pitchFamily="65" charset="-120"/>
              </a:rPr>
              <a:t>類風濕關節炎</a:t>
            </a:r>
            <a:r>
              <a:rPr lang="en-US" altLang="zh-TW" dirty="0">
                <a:ea typeface="標楷體" panose="03000509000000000000" pitchFamily="65" charset="-120"/>
              </a:rPr>
              <a:t>), or type 2 </a:t>
            </a:r>
            <a:r>
              <a:rPr lang="en-US" altLang="zh-TW" dirty="0" smtClean="0">
                <a:ea typeface="標楷體" panose="03000509000000000000" pitchFamily="65" charset="-120"/>
              </a:rPr>
              <a:t>diabetes </a:t>
            </a:r>
          </a:p>
        </p:txBody>
      </p:sp>
      <p:sp>
        <p:nvSpPr>
          <p:cNvPr id="4" name="矩形 3"/>
          <p:cNvSpPr/>
          <p:nvPr/>
        </p:nvSpPr>
        <p:spPr>
          <a:xfrm>
            <a:off x="677334" y="4960293"/>
            <a:ext cx="2957861" cy="461665"/>
          </a:xfrm>
          <a:prstGeom prst="rect">
            <a:avLst/>
          </a:prstGeom>
        </p:spPr>
        <p:txBody>
          <a:bodyPr wrap="none">
            <a:spAutoFit/>
          </a:bodyPr>
          <a:lstStyle/>
          <a:p>
            <a:r>
              <a:rPr lang="en-US" altLang="zh-TW" sz="2400" dirty="0">
                <a:solidFill>
                  <a:prstClr val="black">
                    <a:lumMod val="75000"/>
                    <a:lumOff val="25000"/>
                  </a:prstClr>
                </a:solidFill>
                <a:ea typeface="標楷體" panose="03000509000000000000" pitchFamily="65" charset="-120"/>
              </a:rPr>
              <a:t> -&gt; </a:t>
            </a:r>
            <a:r>
              <a:rPr lang="en-US" altLang="zh-TW" sz="2400" dirty="0" smtClean="0">
                <a:solidFill>
                  <a:prstClr val="black">
                    <a:lumMod val="75000"/>
                    <a:lumOff val="25000"/>
                  </a:prstClr>
                </a:solidFill>
                <a:ea typeface="標楷體" panose="03000509000000000000" pitchFamily="65" charset="-120"/>
              </a:rPr>
              <a:t>common 21 </a:t>
            </a:r>
            <a:r>
              <a:rPr lang="en-US" altLang="zh-TW" sz="2400" dirty="0">
                <a:solidFill>
                  <a:prstClr val="black">
                    <a:lumMod val="75000"/>
                    <a:lumOff val="25000"/>
                  </a:prstClr>
                </a:solidFill>
                <a:ea typeface="標楷體" panose="03000509000000000000" pitchFamily="65" charset="-120"/>
              </a:rPr>
              <a:t>SNPs</a:t>
            </a:r>
            <a:endParaRPr lang="zh-TW" altLang="en-US" dirty="0"/>
          </a:p>
        </p:txBody>
      </p:sp>
      <p:sp>
        <p:nvSpPr>
          <p:cNvPr id="5" name="文字方塊 4"/>
          <p:cNvSpPr txBox="1"/>
          <p:nvPr/>
        </p:nvSpPr>
        <p:spPr>
          <a:xfrm>
            <a:off x="6053371" y="5010310"/>
            <a:ext cx="2795958" cy="2062103"/>
          </a:xfrm>
          <a:prstGeom prst="rect">
            <a:avLst/>
          </a:prstGeom>
          <a:noFill/>
        </p:spPr>
        <p:txBody>
          <a:bodyPr wrap="none" rtlCol="0">
            <a:spAutoFit/>
          </a:bodyPr>
          <a:lstStyle/>
          <a:p>
            <a:r>
              <a:rPr lang="en-US" altLang="zh-TW" sz="3200" dirty="0"/>
              <a:t>S: </a:t>
            </a:r>
            <a:r>
              <a:rPr lang="en-US" altLang="zh-TW" sz="3200" dirty="0" smtClean="0"/>
              <a:t>SNPs</a:t>
            </a:r>
            <a:endParaRPr lang="en-US" altLang="zh-TW" sz="3200" dirty="0"/>
          </a:p>
          <a:p>
            <a:r>
              <a:rPr lang="en-US" altLang="zh-TW" sz="3200" dirty="0"/>
              <a:t>P: </a:t>
            </a:r>
            <a:r>
              <a:rPr lang="en-US" altLang="zh-TW" sz="3200" dirty="0" smtClean="0"/>
              <a:t>phenotypes</a:t>
            </a:r>
          </a:p>
          <a:p>
            <a:r>
              <a:rPr lang="en-US" altLang="zh-TW" sz="3200" dirty="0" smtClean="0"/>
              <a:t>     (diseases)</a:t>
            </a:r>
            <a:endParaRPr lang="en-US" altLang="zh-TW" sz="3200" dirty="0"/>
          </a:p>
          <a:p>
            <a:endParaRPr lang="zh-TW" altLang="en-US" sz="3200" dirty="0"/>
          </a:p>
        </p:txBody>
      </p:sp>
      <p:grpSp>
        <p:nvGrpSpPr>
          <p:cNvPr id="6" name="群組 5"/>
          <p:cNvGrpSpPr/>
          <p:nvPr/>
        </p:nvGrpSpPr>
        <p:grpSpPr>
          <a:xfrm>
            <a:off x="9179360" y="4100975"/>
            <a:ext cx="3079315" cy="2683674"/>
            <a:chOff x="5628715" y="4140992"/>
            <a:chExt cx="3079315" cy="2683674"/>
          </a:xfrm>
        </p:grpSpPr>
        <p:pic>
          <p:nvPicPr>
            <p:cNvPr id="7" name="圖片 6"/>
            <p:cNvPicPr>
              <a:picLocks noChangeAspect="1"/>
            </p:cNvPicPr>
            <p:nvPr/>
          </p:nvPicPr>
          <p:blipFill rotWithShape="1">
            <a:blip r:embed="rId3"/>
            <a:srcRect l="14861" t="21732" r="62954" b="46631"/>
            <a:stretch/>
          </p:blipFill>
          <p:spPr>
            <a:xfrm>
              <a:off x="5628715" y="4140992"/>
              <a:ext cx="2886635" cy="2314342"/>
            </a:xfrm>
            <a:prstGeom prst="rect">
              <a:avLst/>
            </a:prstGeom>
          </p:spPr>
        </p:pic>
        <p:sp>
          <p:nvSpPr>
            <p:cNvPr id="8" name="文字方塊 7"/>
            <p:cNvSpPr txBox="1"/>
            <p:nvPr/>
          </p:nvSpPr>
          <p:spPr>
            <a:xfrm>
              <a:off x="6288778" y="6455334"/>
              <a:ext cx="2419252" cy="369332"/>
            </a:xfrm>
            <a:prstGeom prst="rect">
              <a:avLst/>
            </a:prstGeom>
            <a:noFill/>
          </p:spPr>
          <p:txBody>
            <a:bodyPr wrap="none" rtlCol="0">
              <a:spAutoFit/>
            </a:bodyPr>
            <a:lstStyle/>
            <a:p>
              <a:r>
                <a:rPr lang="en-US" altLang="zh-TW" dirty="0"/>
                <a:t>Figure from </a:t>
              </a:r>
              <a:r>
                <a:rPr lang="en-US" altLang="zh-TW" dirty="0" smtClean="0"/>
                <a:t>Chao, </a:t>
              </a:r>
              <a:r>
                <a:rPr lang="en-US" altLang="zh-TW" dirty="0"/>
                <a:t>KM</a:t>
              </a:r>
              <a:endParaRPr lang="zh-TW" altLang="en-US" dirty="0"/>
            </a:p>
          </p:txBody>
        </p:sp>
      </p:grpSp>
      <p:sp>
        <p:nvSpPr>
          <p:cNvPr id="9" name="矩形 8"/>
          <p:cNvSpPr/>
          <p:nvPr/>
        </p:nvSpPr>
        <p:spPr>
          <a:xfrm>
            <a:off x="677334" y="620659"/>
            <a:ext cx="1027845" cy="646331"/>
          </a:xfrm>
          <a:prstGeom prst="rect">
            <a:avLst/>
          </a:prstGeom>
        </p:spPr>
        <p:txBody>
          <a:bodyPr wrap="none">
            <a:spAutoFit/>
          </a:bodyPr>
          <a:lstStyle/>
          <a:p>
            <a:r>
              <a:rPr lang="en-US" altLang="zh-TW" sz="3600" dirty="0" smtClean="0">
                <a:solidFill>
                  <a:srgbClr val="90C226"/>
                </a:solidFill>
              </a:rPr>
              <a:t>EMR</a:t>
            </a:r>
            <a:endParaRPr lang="zh-TW" altLang="en-US" dirty="0"/>
          </a:p>
        </p:txBody>
      </p:sp>
    </p:spTree>
    <p:extLst>
      <p:ext uri="{BB962C8B-B14F-4D97-AF65-F5344CB8AC3E}">
        <p14:creationId xmlns:p14="http://schemas.microsoft.com/office/powerpoint/2010/main" val="317314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Introduction</a:t>
            </a:r>
            <a:endParaRPr lang="zh-TW" altLang="en-US" dirty="0"/>
          </a:p>
        </p:txBody>
      </p:sp>
      <p:sp>
        <p:nvSpPr>
          <p:cNvPr id="5" name="文字版面配置區 4"/>
          <p:cNvSpPr>
            <a:spLocks noGrp="1"/>
          </p:cNvSpPr>
          <p:nvPr>
            <p:ph type="body" idx="1"/>
          </p:nvPr>
        </p:nvSpPr>
        <p:spPr/>
        <p:txBody>
          <a:bodyPr/>
          <a:lstStyle/>
          <a:p>
            <a:r>
              <a:rPr lang="zh-TW" altLang="en-US" dirty="0" smtClean="0"/>
              <a:t>蘇為碩</a:t>
            </a:r>
            <a:endParaRPr lang="zh-TW" altLang="en-US" dirty="0"/>
          </a:p>
        </p:txBody>
      </p:sp>
    </p:spTree>
    <p:extLst>
      <p:ext uri="{BB962C8B-B14F-4D97-AF65-F5344CB8AC3E}">
        <p14:creationId xmlns:p14="http://schemas.microsoft.com/office/powerpoint/2010/main" val="114486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600"/>
            <a:ext cx="9514416" cy="1320800"/>
          </a:xfrm>
        </p:spPr>
        <p:txBody>
          <a:bodyPr>
            <a:normAutofit/>
          </a:bodyPr>
          <a:lstStyle/>
          <a:p>
            <a:r>
              <a:rPr lang="en-US" altLang="zh-TW" dirty="0" smtClean="0"/>
              <a:t>Application of EMRs to </a:t>
            </a:r>
            <a:r>
              <a:rPr lang="en-US" altLang="zh-TW" dirty="0"/>
              <a:t>pharmacogenomics</a:t>
            </a:r>
            <a:endParaRPr lang="zh-TW" altLang="en-US" dirty="0"/>
          </a:p>
        </p:txBody>
      </p:sp>
      <p:sp>
        <p:nvSpPr>
          <p:cNvPr id="3" name="內容版面配置區 2"/>
          <p:cNvSpPr>
            <a:spLocks noGrp="1"/>
          </p:cNvSpPr>
          <p:nvPr>
            <p:ph idx="1"/>
          </p:nvPr>
        </p:nvSpPr>
        <p:spPr>
          <a:xfrm>
            <a:off x="677334" y="1740653"/>
            <a:ext cx="8596668" cy="3880773"/>
          </a:xfrm>
        </p:spPr>
        <p:txBody>
          <a:bodyPr>
            <a:noAutofit/>
          </a:bodyPr>
          <a:lstStyle/>
          <a:p>
            <a:r>
              <a:rPr lang="en-US" altLang="zh-TW" dirty="0" smtClean="0"/>
              <a:t>Discuss phenotypes with treated drugs to patient’s genomic data (SNPs)</a:t>
            </a:r>
          </a:p>
          <a:p>
            <a:r>
              <a:rPr lang="en-US" altLang="zh-TW" dirty="0" smtClean="0"/>
              <a:t>Example:</a:t>
            </a:r>
          </a:p>
          <a:p>
            <a:pPr>
              <a:buFont typeface="Wingdings" panose="05000000000000000000" pitchFamily="2" charset="2"/>
              <a:buChar char="Ø"/>
            </a:pPr>
            <a:r>
              <a:rPr lang="en-US" altLang="zh-TW" dirty="0"/>
              <a:t>Breast </a:t>
            </a:r>
            <a:r>
              <a:rPr lang="en-US" altLang="zh-TW" dirty="0" smtClean="0"/>
              <a:t>Cancer: during </a:t>
            </a:r>
            <a:r>
              <a:rPr lang="en-US" altLang="zh-TW" dirty="0" err="1"/>
              <a:t>tamoxifen</a:t>
            </a:r>
            <a:r>
              <a:rPr lang="en-US" altLang="zh-TW" dirty="0"/>
              <a:t> treatment</a:t>
            </a:r>
            <a:r>
              <a:rPr lang="en-US" altLang="zh-TW" dirty="0" smtClean="0"/>
              <a:t>,</a:t>
            </a:r>
            <a:r>
              <a:rPr lang="en-US" altLang="zh-TW" dirty="0"/>
              <a:t> </a:t>
            </a:r>
            <a:r>
              <a:rPr lang="en-US" altLang="zh-TW" dirty="0" smtClean="0"/>
              <a:t>SNPs of Estrogen-receptor implicated </a:t>
            </a:r>
            <a:r>
              <a:rPr lang="en-US" altLang="zh-TW" dirty="0"/>
              <a:t>as risk factors  for venous thromboembolic disease</a:t>
            </a:r>
            <a:endParaRPr lang="en-US" altLang="zh-TW" dirty="0" smtClean="0"/>
          </a:p>
        </p:txBody>
      </p:sp>
      <p:sp>
        <p:nvSpPr>
          <p:cNvPr id="7" name="文字方塊 6"/>
          <p:cNvSpPr txBox="1"/>
          <p:nvPr/>
        </p:nvSpPr>
        <p:spPr>
          <a:xfrm>
            <a:off x="2062163" y="3900487"/>
            <a:ext cx="1277914" cy="369332"/>
          </a:xfrm>
          <a:prstGeom prst="rect">
            <a:avLst/>
          </a:prstGeom>
          <a:noFill/>
        </p:spPr>
        <p:txBody>
          <a:bodyPr wrap="none" rtlCol="0">
            <a:spAutoFit/>
          </a:bodyPr>
          <a:lstStyle/>
          <a:p>
            <a:r>
              <a:rPr lang="en-US" altLang="zh-TW" dirty="0" smtClean="0"/>
              <a:t>(</a:t>
            </a:r>
            <a:r>
              <a:rPr lang="zh-TW" altLang="en-US" dirty="0" smtClean="0"/>
              <a:t>靜脈血栓</a:t>
            </a:r>
            <a:r>
              <a:rPr lang="en-US" altLang="zh-TW" dirty="0" smtClean="0"/>
              <a:t>)</a:t>
            </a:r>
            <a:endParaRPr lang="zh-TW" altLang="en-US" dirty="0"/>
          </a:p>
        </p:txBody>
      </p:sp>
    </p:spTree>
    <p:extLst>
      <p:ext uri="{BB962C8B-B14F-4D97-AF65-F5344CB8AC3E}">
        <p14:creationId xmlns:p14="http://schemas.microsoft.com/office/powerpoint/2010/main" val="63438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Application of EMRs to </a:t>
            </a:r>
            <a:r>
              <a:rPr lang="en-US" altLang="zh-TW" dirty="0"/>
              <a:t>pharmacogenomics</a:t>
            </a:r>
            <a:endParaRPr lang="zh-TW" altLang="en-US" dirty="0"/>
          </a:p>
        </p:txBody>
      </p:sp>
      <p:sp>
        <p:nvSpPr>
          <p:cNvPr id="3" name="內容版面配置區 2"/>
          <p:cNvSpPr>
            <a:spLocks noGrp="1"/>
          </p:cNvSpPr>
          <p:nvPr>
            <p:ph idx="1"/>
          </p:nvPr>
        </p:nvSpPr>
        <p:spPr>
          <a:xfrm>
            <a:off x="677334" y="2028237"/>
            <a:ext cx="8596668" cy="3880773"/>
          </a:xfrm>
        </p:spPr>
        <p:txBody>
          <a:bodyPr>
            <a:noAutofit/>
          </a:bodyPr>
          <a:lstStyle/>
          <a:p>
            <a:r>
              <a:rPr lang="en-US" altLang="zh-TW" dirty="0" smtClean="0"/>
              <a:t>Example 2:</a:t>
            </a:r>
          </a:p>
          <a:p>
            <a:pPr>
              <a:buFont typeface="Wingdings" panose="05000000000000000000" pitchFamily="2" charset="2"/>
              <a:buChar char="Ø"/>
            </a:pPr>
            <a:r>
              <a:rPr lang="en-US" altLang="zh-TW" dirty="0" smtClean="0"/>
              <a:t>HMG-CoA </a:t>
            </a:r>
            <a:r>
              <a:rPr lang="en-US" altLang="zh-TW" dirty="0"/>
              <a:t>reductase inhibitors (statins): decrease low-density lipoprotein cholesterol</a:t>
            </a:r>
          </a:p>
          <a:p>
            <a:pPr>
              <a:buFontTx/>
              <a:buChar char="-"/>
            </a:pPr>
            <a:r>
              <a:rPr lang="en-US" altLang="zh-TW" dirty="0"/>
              <a:t>Few SNPs related to statins treatment</a:t>
            </a:r>
          </a:p>
          <a:p>
            <a:pPr>
              <a:buFontTx/>
              <a:buChar char="-"/>
            </a:pPr>
            <a:r>
              <a:rPr lang="en-US" altLang="zh-TW" dirty="0"/>
              <a:t>Single dose effects</a:t>
            </a:r>
          </a:p>
          <a:p>
            <a:pPr>
              <a:buFontTx/>
              <a:buChar char="-"/>
            </a:pPr>
            <a:r>
              <a:rPr lang="en-US" altLang="zh-TW" dirty="0"/>
              <a:t>Potency (ED50), </a:t>
            </a:r>
            <a:r>
              <a:rPr lang="en-US" altLang="zh-TW" dirty="0" err="1"/>
              <a:t>efficancy</a:t>
            </a:r>
            <a:r>
              <a:rPr lang="en-US" altLang="zh-TW" dirty="0"/>
              <a:t> (</a:t>
            </a:r>
            <a:r>
              <a:rPr lang="en-US" altLang="zh-TW" dirty="0" err="1" smtClean="0"/>
              <a:t>Emax</a:t>
            </a:r>
            <a:r>
              <a:rPr lang="en-US" altLang="zh-TW" dirty="0" smtClean="0"/>
              <a:t>)</a:t>
            </a:r>
          </a:p>
          <a:p>
            <a:pPr>
              <a:buFontTx/>
              <a:buChar char="-"/>
            </a:pPr>
            <a:r>
              <a:rPr lang="en-US" altLang="zh-TW" dirty="0" smtClean="0"/>
              <a:t>Example 3:</a:t>
            </a:r>
          </a:p>
          <a:p>
            <a:pPr>
              <a:buFont typeface="Wingdings" panose="05000000000000000000" pitchFamily="2" charset="2"/>
              <a:buChar char="Ø"/>
            </a:pPr>
            <a:r>
              <a:rPr lang="en-US" altLang="zh-TW" dirty="0"/>
              <a:t>association between </a:t>
            </a:r>
            <a:r>
              <a:rPr lang="en-US" altLang="zh-TW" dirty="0" smtClean="0"/>
              <a:t>CYP2C19*2 or ABCB1 and </a:t>
            </a:r>
            <a:r>
              <a:rPr lang="en-US" altLang="zh-TW" dirty="0"/>
              <a:t>cardiovascular risk in patients receiving </a:t>
            </a:r>
            <a:r>
              <a:rPr lang="en-US" altLang="zh-TW" dirty="0" err="1"/>
              <a:t>clopidogrel</a:t>
            </a:r>
            <a:r>
              <a:rPr lang="en-US" altLang="zh-TW" dirty="0"/>
              <a:t> </a:t>
            </a:r>
            <a:r>
              <a:rPr lang="en-US" altLang="zh-TW" dirty="0" smtClean="0"/>
              <a:t>after coronary stenting</a:t>
            </a:r>
          </a:p>
        </p:txBody>
      </p:sp>
    </p:spTree>
    <p:extLst>
      <p:ext uri="{BB962C8B-B14F-4D97-AF65-F5344CB8AC3E}">
        <p14:creationId xmlns:p14="http://schemas.microsoft.com/office/powerpoint/2010/main" val="392393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Phenome</a:t>
            </a:r>
            <a:r>
              <a:rPr lang="en-US" altLang="zh-TW" dirty="0"/>
              <a:t> scanning</a:t>
            </a:r>
            <a:endParaRPr lang="zh-TW" altLang="en-US" dirty="0"/>
          </a:p>
        </p:txBody>
      </p:sp>
      <p:sp>
        <p:nvSpPr>
          <p:cNvPr id="3" name="內容版面配置區 2"/>
          <p:cNvSpPr>
            <a:spLocks noGrp="1"/>
          </p:cNvSpPr>
          <p:nvPr>
            <p:ph idx="1"/>
          </p:nvPr>
        </p:nvSpPr>
        <p:spPr/>
        <p:txBody>
          <a:bodyPr>
            <a:normAutofit/>
          </a:bodyPr>
          <a:lstStyle/>
          <a:p>
            <a:pPr>
              <a:lnSpc>
                <a:spcPct val="150000"/>
              </a:lnSpc>
            </a:pPr>
            <a:r>
              <a:rPr lang="en-US" altLang="zh-TW" dirty="0" err="1" smtClean="0"/>
              <a:t>Phenome</a:t>
            </a:r>
            <a:r>
              <a:rPr lang="en-US" altLang="zh-TW" dirty="0" smtClean="0"/>
              <a:t>-wide </a:t>
            </a:r>
            <a:r>
              <a:rPr lang="en-US" altLang="zh-TW" dirty="0"/>
              <a:t>association study (</a:t>
            </a:r>
            <a:r>
              <a:rPr lang="en-US" altLang="zh-TW" dirty="0" err="1"/>
              <a:t>PheWAS</a:t>
            </a:r>
            <a:r>
              <a:rPr lang="en-US" altLang="zh-TW" dirty="0" smtClean="0"/>
              <a:t>)</a:t>
            </a:r>
          </a:p>
          <a:p>
            <a:pPr>
              <a:lnSpc>
                <a:spcPct val="150000"/>
              </a:lnSpc>
              <a:buFontTx/>
              <a:buChar char="-"/>
            </a:pPr>
            <a:r>
              <a:rPr lang="en-US" altLang="zh-TW" dirty="0" smtClean="0"/>
              <a:t>Concept: inverse of the GWAS paradigm</a:t>
            </a:r>
          </a:p>
          <a:p>
            <a:pPr>
              <a:lnSpc>
                <a:spcPct val="150000"/>
              </a:lnSpc>
              <a:buFontTx/>
              <a:buChar char="-"/>
            </a:pPr>
            <a:r>
              <a:rPr lang="en-US" altLang="zh-TW" dirty="0"/>
              <a:t>examines the </a:t>
            </a:r>
            <a:r>
              <a:rPr lang="en-US" altLang="zh-TW" dirty="0" smtClean="0"/>
              <a:t>relationship between </a:t>
            </a:r>
            <a:r>
              <a:rPr lang="en-US" altLang="zh-TW" dirty="0"/>
              <a:t>a single genetic variant and a large range </a:t>
            </a:r>
            <a:r>
              <a:rPr lang="en-US" altLang="zh-TW" dirty="0" smtClean="0"/>
              <a:t>of phenotypes</a:t>
            </a:r>
          </a:p>
          <a:p>
            <a:pPr>
              <a:buFontTx/>
              <a:buChar char="-"/>
            </a:pPr>
            <a:endParaRPr lang="en-US" altLang="zh-TW" dirty="0"/>
          </a:p>
          <a:p>
            <a:pPr>
              <a:buFontTx/>
              <a:buChar char="-"/>
            </a:pPr>
            <a:endParaRPr lang="en-US" altLang="zh-TW" dirty="0" smtClean="0"/>
          </a:p>
        </p:txBody>
      </p:sp>
    </p:spTree>
    <p:extLst>
      <p:ext uri="{BB962C8B-B14F-4D97-AF65-F5344CB8AC3E}">
        <p14:creationId xmlns:p14="http://schemas.microsoft.com/office/powerpoint/2010/main" val="107743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GWAS and </a:t>
            </a:r>
            <a:r>
              <a:rPr lang="en-US" altLang="zh-TW" dirty="0" err="1" smtClean="0"/>
              <a:t>PheWAS</a:t>
            </a:r>
            <a:endParaRPr lang="zh-TW" altLang="en-US" dirty="0"/>
          </a:p>
        </p:txBody>
      </p:sp>
      <p:sp>
        <p:nvSpPr>
          <p:cNvPr id="3" name="內容版面配置區 2"/>
          <p:cNvSpPr>
            <a:spLocks noGrp="1"/>
          </p:cNvSpPr>
          <p:nvPr>
            <p:ph idx="1"/>
          </p:nvPr>
        </p:nvSpPr>
        <p:spPr/>
        <p:txBody>
          <a:bodyPr/>
          <a:lstStyle/>
          <a:p>
            <a:pPr>
              <a:lnSpc>
                <a:spcPct val="150000"/>
              </a:lnSpc>
            </a:pPr>
            <a:r>
              <a:rPr lang="en-US" altLang="zh-TW" dirty="0">
                <a:ea typeface="標楷體" panose="03000509000000000000" pitchFamily="65" charset="-120"/>
              </a:rPr>
              <a:t>Example:</a:t>
            </a:r>
          </a:p>
          <a:p>
            <a:pPr>
              <a:lnSpc>
                <a:spcPct val="150000"/>
              </a:lnSpc>
            </a:pPr>
            <a:r>
              <a:rPr lang="en-US" altLang="zh-TW" dirty="0">
                <a:ea typeface="標楷體" panose="03000509000000000000" pitchFamily="65" charset="-120"/>
              </a:rPr>
              <a:t> GWAS: examined 1,317 hypothyroidism cases and 5,053 controls -&gt; FOXE1 SNPs</a:t>
            </a:r>
          </a:p>
          <a:p>
            <a:pPr>
              <a:lnSpc>
                <a:spcPct val="150000"/>
              </a:lnSpc>
            </a:pPr>
            <a:r>
              <a:rPr lang="en-US" altLang="zh-TW" dirty="0" err="1">
                <a:ea typeface="標楷體" panose="03000509000000000000" pitchFamily="65" charset="-120"/>
              </a:rPr>
              <a:t>PheWAS</a:t>
            </a:r>
            <a:r>
              <a:rPr lang="en-US" altLang="zh-TW" dirty="0">
                <a:ea typeface="標楷體" panose="03000509000000000000" pitchFamily="65" charset="-120"/>
              </a:rPr>
              <a:t>: FOXE1 SNPs -&gt; identified </a:t>
            </a:r>
            <a:r>
              <a:rPr lang="en-US" altLang="zh-TW" dirty="0" smtClean="0">
                <a:ea typeface="標楷體" panose="03000509000000000000" pitchFamily="65" charset="-120"/>
              </a:rPr>
              <a:t>thyroiditis (</a:t>
            </a:r>
            <a:r>
              <a:rPr lang="zh-TW" altLang="en-US" dirty="0" smtClean="0">
                <a:ea typeface="標楷體" panose="03000509000000000000" pitchFamily="65" charset="-120"/>
              </a:rPr>
              <a:t>甲狀腺炎</a:t>
            </a:r>
            <a:r>
              <a:rPr lang="en-US" altLang="zh-TW" dirty="0" smtClean="0">
                <a:ea typeface="標楷體" panose="03000509000000000000" pitchFamily="65" charset="-120"/>
              </a:rPr>
              <a:t>), </a:t>
            </a:r>
            <a:r>
              <a:rPr lang="en-US" altLang="zh-TW" dirty="0">
                <a:ea typeface="標楷體" panose="03000509000000000000" pitchFamily="65" charset="-120"/>
              </a:rPr>
              <a:t>nodular and </a:t>
            </a:r>
            <a:r>
              <a:rPr lang="en-US" altLang="zh-TW" dirty="0" err="1">
                <a:ea typeface="標楷體" panose="03000509000000000000" pitchFamily="65" charset="-120"/>
              </a:rPr>
              <a:t>multinodular</a:t>
            </a:r>
            <a:r>
              <a:rPr lang="en-US" altLang="zh-TW" dirty="0">
                <a:ea typeface="標楷體" panose="03000509000000000000" pitchFamily="65" charset="-120"/>
              </a:rPr>
              <a:t> </a:t>
            </a:r>
            <a:r>
              <a:rPr lang="en-US" altLang="zh-TW" dirty="0" smtClean="0">
                <a:ea typeface="標楷體" panose="03000509000000000000" pitchFamily="65" charset="-120"/>
              </a:rPr>
              <a:t>goiters</a:t>
            </a:r>
            <a:r>
              <a:rPr lang="zh-TW" altLang="en-US" dirty="0" smtClean="0">
                <a:ea typeface="標楷體" panose="03000509000000000000" pitchFamily="65" charset="-120"/>
              </a:rPr>
              <a:t> </a:t>
            </a:r>
            <a:r>
              <a:rPr lang="en-US" altLang="zh-TW" dirty="0" smtClean="0">
                <a:ea typeface="標楷體" panose="03000509000000000000" pitchFamily="65" charset="-120"/>
              </a:rPr>
              <a:t>(</a:t>
            </a:r>
            <a:r>
              <a:rPr lang="zh-TW" altLang="en-US" dirty="0" smtClean="0">
                <a:ea typeface="標楷體" panose="03000509000000000000" pitchFamily="65" charset="-120"/>
              </a:rPr>
              <a:t>甲狀腺腫大</a:t>
            </a:r>
            <a:r>
              <a:rPr lang="en-US" altLang="zh-TW" dirty="0" smtClean="0">
                <a:ea typeface="標楷體" panose="03000509000000000000" pitchFamily="65" charset="-120"/>
              </a:rPr>
              <a:t>), </a:t>
            </a:r>
            <a:r>
              <a:rPr lang="en-US" altLang="zh-TW" dirty="0">
                <a:ea typeface="標楷體" panose="03000509000000000000" pitchFamily="65" charset="-120"/>
              </a:rPr>
              <a:t>and </a:t>
            </a:r>
            <a:r>
              <a:rPr lang="en-US" altLang="zh-TW" dirty="0" smtClean="0">
                <a:ea typeface="標楷體" panose="03000509000000000000" pitchFamily="65" charset="-120"/>
              </a:rPr>
              <a:t>thyrotoxicosis</a:t>
            </a:r>
            <a:r>
              <a:rPr lang="zh-TW" altLang="en-US" dirty="0" smtClean="0">
                <a:ea typeface="標楷體" panose="03000509000000000000" pitchFamily="65" charset="-120"/>
              </a:rPr>
              <a:t> </a:t>
            </a:r>
            <a:r>
              <a:rPr lang="en-US" altLang="zh-TW" dirty="0" smtClean="0">
                <a:ea typeface="標楷體" panose="03000509000000000000" pitchFamily="65" charset="-120"/>
              </a:rPr>
              <a:t>(</a:t>
            </a:r>
            <a:r>
              <a:rPr lang="zh-TW" altLang="en-US" dirty="0" smtClean="0">
                <a:ea typeface="標楷體" panose="03000509000000000000" pitchFamily="65" charset="-120"/>
              </a:rPr>
              <a:t>甲狀腺</a:t>
            </a:r>
            <a:r>
              <a:rPr lang="zh-TW" altLang="en-US" dirty="0" smtClean="0">
                <a:ea typeface="標楷體" panose="03000509000000000000" pitchFamily="65" charset="-120"/>
              </a:rPr>
              <a:t>毒症</a:t>
            </a:r>
            <a:r>
              <a:rPr lang="en-US" altLang="zh-TW" dirty="0" smtClean="0">
                <a:ea typeface="標楷體" panose="03000509000000000000" pitchFamily="65" charset="-120"/>
              </a:rPr>
              <a:t>)</a:t>
            </a:r>
            <a:endParaRPr lang="zh-TW" altLang="en-US" dirty="0"/>
          </a:p>
        </p:txBody>
      </p:sp>
    </p:spTree>
    <p:extLst>
      <p:ext uri="{BB962C8B-B14F-4D97-AF65-F5344CB8AC3E}">
        <p14:creationId xmlns:p14="http://schemas.microsoft.com/office/powerpoint/2010/main" val="26310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Summary</a:t>
            </a:r>
            <a:endParaRPr lang="zh-TW" altLang="en-US" dirty="0"/>
          </a:p>
        </p:txBody>
      </p:sp>
      <p:sp>
        <p:nvSpPr>
          <p:cNvPr id="3" name="內容版面配置區 2"/>
          <p:cNvSpPr>
            <a:spLocks noGrp="1"/>
          </p:cNvSpPr>
          <p:nvPr>
            <p:ph idx="1"/>
          </p:nvPr>
        </p:nvSpPr>
        <p:spPr/>
        <p:txBody>
          <a:bodyPr>
            <a:noAutofit/>
          </a:bodyPr>
          <a:lstStyle/>
          <a:p>
            <a:r>
              <a:rPr lang="en-US" altLang="zh-TW" dirty="0" smtClean="0"/>
              <a:t>Challenge</a:t>
            </a:r>
          </a:p>
          <a:p>
            <a:pPr>
              <a:buFontTx/>
              <a:buChar char="-"/>
            </a:pPr>
            <a:r>
              <a:rPr lang="en-US" altLang="zh-TW" dirty="0"/>
              <a:t>Methods to identify valid cases and controls are being refined </a:t>
            </a:r>
          </a:p>
          <a:p>
            <a:pPr>
              <a:buFontTx/>
              <a:buChar char="-"/>
            </a:pPr>
            <a:r>
              <a:rPr lang="en-US" altLang="zh-TW" dirty="0" smtClean="0"/>
              <a:t>The </a:t>
            </a:r>
            <a:r>
              <a:rPr lang="en-US" altLang="zh-TW" dirty="0"/>
              <a:t>use of </a:t>
            </a:r>
            <a:r>
              <a:rPr lang="en-US" altLang="zh-TW" dirty="0" smtClean="0"/>
              <a:t>these SNPs </a:t>
            </a:r>
            <a:r>
              <a:rPr lang="en-US" altLang="zh-TW" dirty="0"/>
              <a:t>for pharmacogenomics has lagged further </a:t>
            </a:r>
            <a:r>
              <a:rPr lang="en-US" altLang="zh-TW" dirty="0" smtClean="0"/>
              <a:t>behind</a:t>
            </a:r>
          </a:p>
          <a:p>
            <a:pPr lvl="1">
              <a:buFont typeface="Wingdings" panose="05000000000000000000" pitchFamily="2" charset="2"/>
              <a:buChar char="Ø"/>
            </a:pPr>
            <a:r>
              <a:rPr lang="en-US" altLang="zh-TW" dirty="0"/>
              <a:t>the </a:t>
            </a:r>
            <a:r>
              <a:rPr lang="en-US" altLang="zh-TW" dirty="0" err="1"/>
              <a:t>phenotyping</a:t>
            </a:r>
            <a:r>
              <a:rPr lang="en-US" altLang="zh-TW" dirty="0"/>
              <a:t> for drug response is necessarily more </a:t>
            </a:r>
            <a:r>
              <a:rPr lang="en-US" altLang="zh-TW" dirty="0" smtClean="0"/>
              <a:t>complex</a:t>
            </a:r>
            <a:endParaRPr lang="en-US" altLang="zh-TW" dirty="0" smtClean="0"/>
          </a:p>
          <a:p>
            <a:pPr lvl="1">
              <a:buFont typeface="Wingdings" panose="05000000000000000000" pitchFamily="2" charset="2"/>
              <a:buChar char="Ø"/>
            </a:pPr>
            <a:r>
              <a:rPr lang="en-US" altLang="zh-TW" dirty="0" smtClean="0"/>
              <a:t>no </a:t>
            </a:r>
            <a:r>
              <a:rPr lang="en-US" altLang="zh-TW" dirty="0"/>
              <a:t>human can be expected to keep track</a:t>
            </a:r>
          </a:p>
          <a:p>
            <a:pPr lvl="1">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242089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Summary </a:t>
            </a:r>
            <a:endParaRPr lang="zh-TW" altLang="en-US" dirty="0"/>
          </a:p>
        </p:txBody>
      </p:sp>
      <p:sp>
        <p:nvSpPr>
          <p:cNvPr id="3" name="內容版面配置區 2"/>
          <p:cNvSpPr>
            <a:spLocks noGrp="1"/>
          </p:cNvSpPr>
          <p:nvPr>
            <p:ph idx="1"/>
          </p:nvPr>
        </p:nvSpPr>
        <p:spPr/>
        <p:txBody>
          <a:bodyPr/>
          <a:lstStyle/>
          <a:p>
            <a:r>
              <a:rPr lang="en-US" altLang="zh-TW" dirty="0" smtClean="0"/>
              <a:t>Opportunity</a:t>
            </a:r>
          </a:p>
          <a:p>
            <a:pPr>
              <a:buFontTx/>
              <a:buChar char="-"/>
            </a:pPr>
            <a:r>
              <a:rPr lang="en-US" altLang="zh-TW" dirty="0"/>
              <a:t>Information exchange between EMRs</a:t>
            </a:r>
          </a:p>
          <a:p>
            <a:pPr>
              <a:buFontTx/>
              <a:buChar char="-"/>
            </a:pPr>
            <a:r>
              <a:rPr lang="en-US" altLang="zh-TW" dirty="0" smtClean="0"/>
              <a:t>discovery </a:t>
            </a:r>
            <a:r>
              <a:rPr lang="en-US" altLang="zh-TW" dirty="0"/>
              <a:t>of </a:t>
            </a:r>
            <a:r>
              <a:rPr lang="en-US" altLang="zh-TW" dirty="0" smtClean="0"/>
              <a:t>new drug </a:t>
            </a:r>
            <a:r>
              <a:rPr lang="en-US" altLang="zh-TW" dirty="0"/>
              <a:t>actions and of genomic influences on disease </a:t>
            </a:r>
            <a:r>
              <a:rPr lang="en-US" altLang="zh-TW" dirty="0" smtClean="0"/>
              <a:t>phenotypes and </a:t>
            </a:r>
            <a:r>
              <a:rPr lang="en-US" altLang="zh-TW" dirty="0"/>
              <a:t>drug </a:t>
            </a:r>
            <a:r>
              <a:rPr lang="en-US" altLang="zh-TW" dirty="0" smtClean="0"/>
              <a:t>responses</a:t>
            </a:r>
          </a:p>
          <a:p>
            <a:pPr>
              <a:buFontTx/>
              <a:buChar char="-"/>
            </a:pPr>
            <a:r>
              <a:rPr lang="en-US" altLang="zh-TW" dirty="0" smtClean="0"/>
              <a:t>Genomic variation </a:t>
            </a:r>
            <a:r>
              <a:rPr lang="zh-TW" altLang="en-US" dirty="0" smtClean="0"/>
              <a:t>→ </a:t>
            </a:r>
            <a:r>
              <a:rPr lang="en-US" altLang="zh-TW" dirty="0" smtClean="0"/>
              <a:t>prevention, prognosis and treatment</a:t>
            </a:r>
          </a:p>
          <a:p>
            <a:pPr>
              <a:buFontTx/>
              <a:buChar char="-"/>
            </a:pPr>
            <a:r>
              <a:rPr lang="en-US" altLang="zh-TW" dirty="0" smtClean="0"/>
              <a:t>Application in Point of care system</a:t>
            </a:r>
          </a:p>
          <a:p>
            <a:pPr>
              <a:buFontTx/>
              <a:buChar char="-"/>
            </a:pPr>
            <a:endParaRPr lang="en-US" altLang="zh-TW" dirty="0" smtClean="0"/>
          </a:p>
          <a:p>
            <a:endParaRPr lang="zh-TW" altLang="en-US" dirty="0"/>
          </a:p>
        </p:txBody>
      </p:sp>
    </p:spTree>
    <p:extLst>
      <p:ext uri="{BB962C8B-B14F-4D97-AF65-F5344CB8AC3E}">
        <p14:creationId xmlns:p14="http://schemas.microsoft.com/office/powerpoint/2010/main" val="374080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3"/>
          <a:stretch>
            <a:fillRect/>
          </a:stretch>
        </p:blipFill>
        <p:spPr>
          <a:xfrm>
            <a:off x="2224528" y="2160588"/>
            <a:ext cx="5502982" cy="3881437"/>
          </a:xfrm>
          <a:prstGeom prst="rect">
            <a:avLst/>
          </a:prstGeom>
        </p:spPr>
      </p:pic>
    </p:spTree>
    <p:extLst>
      <p:ext uri="{BB962C8B-B14F-4D97-AF65-F5344CB8AC3E}">
        <p14:creationId xmlns:p14="http://schemas.microsoft.com/office/powerpoint/2010/main" val="1659398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Electronic Medical Records</a:t>
            </a:r>
            <a:endParaRPr lang="zh-TW" altLang="en-US" dirty="0"/>
          </a:p>
        </p:txBody>
      </p:sp>
      <p:sp>
        <p:nvSpPr>
          <p:cNvPr id="3" name="內容版面配置區 2"/>
          <p:cNvSpPr>
            <a:spLocks noGrp="1"/>
          </p:cNvSpPr>
          <p:nvPr>
            <p:ph idx="1"/>
          </p:nvPr>
        </p:nvSpPr>
        <p:spPr/>
        <p:txBody>
          <a:bodyPr/>
          <a:lstStyle/>
          <a:p>
            <a:r>
              <a:rPr lang="en-US" altLang="zh-TW" dirty="0" smtClean="0"/>
              <a:t>EMR</a:t>
            </a:r>
            <a:r>
              <a:rPr lang="zh-TW" altLang="en-US" dirty="0" smtClean="0"/>
              <a:t> </a:t>
            </a:r>
            <a:r>
              <a:rPr lang="en-US" altLang="zh-TW" dirty="0" err="1" smtClean="0"/>
              <a:t>v.s</a:t>
            </a:r>
            <a:r>
              <a:rPr lang="en-US" altLang="zh-TW" dirty="0" smtClean="0"/>
              <a:t>. Traditional Medical Records</a:t>
            </a:r>
          </a:p>
          <a:p>
            <a:r>
              <a:rPr lang="en-US" altLang="zh-TW" dirty="0" smtClean="0"/>
              <a:t>Passive </a:t>
            </a:r>
            <a:r>
              <a:rPr lang="en-US" altLang="zh-TW" dirty="0" err="1" smtClean="0"/>
              <a:t>v.s</a:t>
            </a:r>
            <a:r>
              <a:rPr lang="en-US" altLang="zh-TW" dirty="0" smtClean="0"/>
              <a:t>. Active</a:t>
            </a:r>
          </a:p>
          <a:p>
            <a:r>
              <a:rPr lang="en-US" altLang="zh-TW" dirty="0" smtClean="0"/>
              <a:t>EMR Capabilities</a:t>
            </a:r>
          </a:p>
          <a:p>
            <a:pPr lvl="1"/>
            <a:r>
              <a:rPr lang="en-US" altLang="zh-TW" dirty="0"/>
              <a:t>Preventive medical alerts</a:t>
            </a:r>
          </a:p>
          <a:p>
            <a:pPr lvl="1"/>
            <a:r>
              <a:rPr lang="en-US" altLang="zh-TW" dirty="0"/>
              <a:t>Aggregate outcomes for many patients</a:t>
            </a:r>
          </a:p>
          <a:p>
            <a:pPr lvl="1"/>
            <a:r>
              <a:rPr lang="en-US" altLang="zh-TW" dirty="0"/>
              <a:t>Public health </a:t>
            </a:r>
            <a:r>
              <a:rPr lang="en-US" altLang="zh-TW" dirty="0" smtClean="0"/>
              <a:t>surveillance</a:t>
            </a:r>
          </a:p>
          <a:p>
            <a:r>
              <a:rPr lang="en-US" altLang="zh-TW" dirty="0" smtClean="0"/>
              <a:t>The era of big data</a:t>
            </a:r>
          </a:p>
          <a:p>
            <a:endParaRPr lang="en-US" altLang="zh-TW" dirty="0" smtClean="0"/>
          </a:p>
          <a:p>
            <a:endParaRPr lang="zh-TW" altLang="en-US" dirty="0"/>
          </a:p>
        </p:txBody>
      </p:sp>
    </p:spTree>
    <p:extLst>
      <p:ext uri="{BB962C8B-B14F-4D97-AF65-F5344CB8AC3E}">
        <p14:creationId xmlns:p14="http://schemas.microsoft.com/office/powerpoint/2010/main" val="3575833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EMR with DNA information</a:t>
            </a:r>
            <a:endParaRPr lang="zh-TW" altLang="en-US" dirty="0"/>
          </a:p>
        </p:txBody>
      </p:sp>
      <p:sp>
        <p:nvSpPr>
          <p:cNvPr id="3" name="內容版面配置區 2"/>
          <p:cNvSpPr>
            <a:spLocks noGrp="1"/>
          </p:cNvSpPr>
          <p:nvPr>
            <p:ph idx="1"/>
          </p:nvPr>
        </p:nvSpPr>
        <p:spPr/>
        <p:txBody>
          <a:bodyPr/>
          <a:lstStyle/>
          <a:p>
            <a:r>
              <a:rPr lang="en-US" altLang="zh-TW" dirty="0" smtClean="0"/>
              <a:t>Expansion of EMR systems</a:t>
            </a:r>
          </a:p>
          <a:p>
            <a:r>
              <a:rPr lang="en-US" altLang="zh-TW" dirty="0" smtClean="0"/>
              <a:t>Combines </a:t>
            </a:r>
            <a:r>
              <a:rPr lang="en-US" altLang="zh-TW" dirty="0"/>
              <a:t>DNA </a:t>
            </a:r>
            <a:r>
              <a:rPr lang="en-US" altLang="zh-TW" dirty="0" err="1"/>
              <a:t>biorepositories</a:t>
            </a:r>
            <a:r>
              <a:rPr lang="en-US" altLang="zh-TW" dirty="0"/>
              <a:t> with electronic medical record (EMR) systems for large-scale, high-throughput genetic research with the ultimate goal of returning genomic testing results to patients in a clinical care setting</a:t>
            </a:r>
            <a:r>
              <a:rPr lang="en-US" altLang="zh-TW" dirty="0" smtClean="0"/>
              <a:t>.</a:t>
            </a:r>
          </a:p>
          <a:p>
            <a:r>
              <a:rPr lang="en-US" altLang="zh-TW" dirty="0" err="1"/>
              <a:t>eMERGE</a:t>
            </a:r>
            <a:endParaRPr lang="zh-TW" altLang="en-US" dirty="0"/>
          </a:p>
        </p:txBody>
      </p:sp>
    </p:spTree>
    <p:extLst>
      <p:ext uri="{BB962C8B-B14F-4D97-AF65-F5344CB8AC3E}">
        <p14:creationId xmlns:p14="http://schemas.microsoft.com/office/powerpoint/2010/main" val="607176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EMR as </a:t>
            </a:r>
            <a:r>
              <a:rPr lang="en-US" altLang="zh-TW" dirty="0"/>
              <a:t>a Tool in </a:t>
            </a:r>
            <a:r>
              <a:rPr lang="en-US" altLang="zh-TW" dirty="0" smtClean="0"/>
              <a:t>Clinical </a:t>
            </a:r>
            <a:r>
              <a:rPr lang="en-US" altLang="zh-TW" dirty="0"/>
              <a:t>Pharmacology</a:t>
            </a:r>
            <a:endParaRPr lang="zh-TW" altLang="en-US" dirty="0"/>
          </a:p>
        </p:txBody>
      </p:sp>
      <p:sp>
        <p:nvSpPr>
          <p:cNvPr id="3" name="內容版面配置區 2"/>
          <p:cNvSpPr>
            <a:spLocks noGrp="1"/>
          </p:cNvSpPr>
          <p:nvPr>
            <p:ph idx="1"/>
          </p:nvPr>
        </p:nvSpPr>
        <p:spPr/>
        <p:txBody>
          <a:bodyPr/>
          <a:lstStyle/>
          <a:p>
            <a:r>
              <a:rPr lang="en-US" altLang="zh-TW" dirty="0" smtClean="0"/>
              <a:t>Clinical Pharmacology</a:t>
            </a:r>
          </a:p>
          <a:p>
            <a:pPr lvl="1"/>
            <a:r>
              <a:rPr lang="en-US" altLang="zh-TW" dirty="0"/>
              <a:t>Science of drugs and their clinical use</a:t>
            </a:r>
          </a:p>
          <a:p>
            <a:pPr lvl="1"/>
            <a:r>
              <a:rPr lang="en-US" altLang="zh-TW" dirty="0"/>
              <a:t>Connects the gap between medical </a:t>
            </a:r>
            <a:r>
              <a:rPr lang="en-US" altLang="zh-TW" dirty="0" smtClean="0"/>
              <a:t>practice </a:t>
            </a:r>
            <a:r>
              <a:rPr lang="en-US" altLang="zh-TW" dirty="0"/>
              <a:t>and laboratory </a:t>
            </a:r>
            <a:r>
              <a:rPr lang="en-US" altLang="zh-TW" dirty="0" smtClean="0"/>
              <a:t>science</a:t>
            </a:r>
          </a:p>
          <a:p>
            <a:r>
              <a:rPr lang="en-US" altLang="zh-TW" dirty="0" smtClean="0"/>
              <a:t>What information can EMR provide?</a:t>
            </a:r>
          </a:p>
          <a:p>
            <a:pPr lvl="1"/>
            <a:r>
              <a:rPr lang="en-US" altLang="zh-TW" dirty="0" smtClean="0"/>
              <a:t>Longitudinal record of health status</a:t>
            </a:r>
          </a:p>
          <a:p>
            <a:pPr lvl="1"/>
            <a:r>
              <a:rPr lang="en-US" altLang="zh-TW" dirty="0" smtClean="0"/>
              <a:t>Ex: case of </a:t>
            </a:r>
            <a:r>
              <a:rPr lang="en-US" altLang="zh-TW" dirty="0" err="1" smtClean="0"/>
              <a:t>rofecoxib</a:t>
            </a:r>
            <a:r>
              <a:rPr lang="en-US" altLang="zh-TW" dirty="0" smtClean="0"/>
              <a:t> and myocardial infarction</a:t>
            </a:r>
          </a:p>
          <a:p>
            <a:pPr lvl="1"/>
            <a:r>
              <a:rPr lang="en-US" altLang="zh-TW" dirty="0" smtClean="0"/>
              <a:t>Possibly with DNA information</a:t>
            </a:r>
            <a:endParaRPr lang="en-US" altLang="zh-TW" dirty="0"/>
          </a:p>
        </p:txBody>
      </p:sp>
    </p:spTree>
    <p:extLst>
      <p:ext uri="{BB962C8B-B14F-4D97-AF65-F5344CB8AC3E}">
        <p14:creationId xmlns:p14="http://schemas.microsoft.com/office/powerpoint/2010/main" val="2405985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EMR as a Tool in Clinical Pharmacology</a:t>
            </a:r>
            <a:endParaRPr lang="zh-TW" altLang="en-US" dirty="0"/>
          </a:p>
        </p:txBody>
      </p:sp>
      <p:sp>
        <p:nvSpPr>
          <p:cNvPr id="3" name="內容版面配置區 2"/>
          <p:cNvSpPr>
            <a:spLocks noGrp="1"/>
          </p:cNvSpPr>
          <p:nvPr>
            <p:ph idx="1"/>
          </p:nvPr>
        </p:nvSpPr>
        <p:spPr/>
        <p:txBody>
          <a:bodyPr/>
          <a:lstStyle/>
          <a:p>
            <a:r>
              <a:rPr lang="en-US" altLang="zh-TW" dirty="0" smtClean="0"/>
              <a:t>EMR-based </a:t>
            </a:r>
            <a:r>
              <a:rPr lang="en-US" altLang="zh-TW" dirty="0" err="1" smtClean="0"/>
              <a:t>phenotyping</a:t>
            </a:r>
            <a:endParaRPr lang="en-US" altLang="zh-TW" dirty="0" smtClean="0"/>
          </a:p>
          <a:p>
            <a:pPr lvl="1"/>
            <a:r>
              <a:rPr lang="en-US" altLang="zh-TW" dirty="0" smtClean="0"/>
              <a:t>Manual </a:t>
            </a:r>
            <a:r>
              <a:rPr lang="en-US" altLang="zh-TW" dirty="0" err="1" smtClean="0"/>
              <a:t>v.s</a:t>
            </a:r>
            <a:r>
              <a:rPr lang="en-US" altLang="zh-TW" dirty="0" smtClean="0"/>
              <a:t>. Automated</a:t>
            </a:r>
            <a:endParaRPr lang="en-US" altLang="zh-TW" dirty="0"/>
          </a:p>
          <a:p>
            <a:r>
              <a:rPr lang="en-US" altLang="zh-TW" dirty="0" smtClean="0"/>
              <a:t>Inclusion of longitudinal data </a:t>
            </a:r>
          </a:p>
          <a:p>
            <a:pPr lvl="1"/>
            <a:r>
              <a:rPr lang="en-US" altLang="zh-TW" dirty="0" smtClean="0"/>
              <a:t>Enables studies of variability in phenotype</a:t>
            </a:r>
          </a:p>
          <a:p>
            <a:r>
              <a:rPr lang="en-US" altLang="zh-TW" smtClean="0"/>
              <a:t>Gene-Disease associations</a:t>
            </a:r>
            <a:endParaRPr lang="en-US" altLang="zh-TW" dirty="0"/>
          </a:p>
          <a:p>
            <a:endParaRPr lang="zh-TW" altLang="en-US" dirty="0"/>
          </a:p>
        </p:txBody>
      </p:sp>
    </p:spTree>
    <p:extLst>
      <p:ext uri="{BB962C8B-B14F-4D97-AF65-F5344CB8AC3E}">
        <p14:creationId xmlns:p14="http://schemas.microsoft.com/office/powerpoint/2010/main" val="3737086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99806" y="2836261"/>
            <a:ext cx="9915782" cy="1894703"/>
          </a:xfrm>
        </p:spPr>
        <p:txBody>
          <a:bodyPr>
            <a:noAutofit/>
          </a:bodyPr>
          <a:lstStyle/>
          <a:p>
            <a:pPr algn="l"/>
            <a:r>
              <a:rPr lang="en-US" altLang="zh-TW" sz="3600" dirty="0" smtClean="0"/>
              <a:t>EMR-based discovery in clinical pharmacology</a:t>
            </a:r>
            <a:br>
              <a:rPr lang="en-US" altLang="zh-TW" sz="3600" dirty="0" smtClean="0"/>
            </a:br>
            <a:r>
              <a:rPr lang="en-US" altLang="zh-TW" sz="2800" dirty="0" smtClean="0"/>
              <a:t/>
            </a:r>
            <a:br>
              <a:rPr lang="en-US" altLang="zh-TW" sz="2800" dirty="0" smtClean="0"/>
            </a:br>
            <a:r>
              <a:rPr lang="en-US" altLang="zh-TW" sz="2800" dirty="0" smtClean="0"/>
              <a:t>Approach to EMR-based phenotype </a:t>
            </a:r>
            <a:endParaRPr lang="zh-TW" altLang="en-US" sz="2800" dirty="0"/>
          </a:p>
        </p:txBody>
      </p:sp>
    </p:spTree>
    <p:extLst>
      <p:ext uri="{BB962C8B-B14F-4D97-AF65-F5344CB8AC3E}">
        <p14:creationId xmlns:p14="http://schemas.microsoft.com/office/powerpoint/2010/main" val="1756284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896600" cy="1325563"/>
          </a:xfrm>
        </p:spPr>
        <p:txBody>
          <a:bodyPr/>
          <a:lstStyle/>
          <a:p>
            <a:r>
              <a:rPr lang="en-US" altLang="zh-TW" dirty="0" smtClean="0"/>
              <a:t>Traditional &amp; </a:t>
            </a:r>
            <a:r>
              <a:rPr lang="en-US" altLang="zh-TW" dirty="0"/>
              <a:t>Modern </a:t>
            </a:r>
            <a:r>
              <a:rPr lang="en-US" altLang="zh-TW" dirty="0" smtClean="0"/>
              <a:t>EMR-based </a:t>
            </a:r>
            <a:r>
              <a:rPr lang="en-US" altLang="zh-TW" dirty="0" err="1" smtClean="0"/>
              <a:t>phenotyping</a:t>
            </a:r>
            <a:endParaRPr lang="zh-TW" altLang="en-US" dirty="0"/>
          </a:p>
        </p:txBody>
      </p:sp>
      <p:sp>
        <p:nvSpPr>
          <p:cNvPr id="3" name="內容版面配置區 2"/>
          <p:cNvSpPr>
            <a:spLocks noGrp="1"/>
          </p:cNvSpPr>
          <p:nvPr>
            <p:ph idx="1"/>
          </p:nvPr>
        </p:nvSpPr>
        <p:spPr/>
        <p:txBody>
          <a:bodyPr>
            <a:noAutofit/>
          </a:bodyPr>
          <a:lstStyle/>
          <a:p>
            <a:r>
              <a:rPr lang="en-US" altLang="zh-TW" dirty="0" smtClean="0"/>
              <a:t>Traditional approach for </a:t>
            </a:r>
            <a:r>
              <a:rPr lang="en-US" altLang="zh-TW" dirty="0" err="1" smtClean="0"/>
              <a:t>phenotyping</a:t>
            </a:r>
            <a:r>
              <a:rPr lang="en-US" altLang="zh-TW" dirty="0" smtClean="0"/>
              <a:t> has been </a:t>
            </a:r>
            <a:r>
              <a:rPr lang="en-US" altLang="zh-TW" dirty="0"/>
              <a:t>successfully used in an EMR environment, but </a:t>
            </a:r>
            <a:r>
              <a:rPr lang="en-US" altLang="zh-TW" dirty="0" smtClean="0"/>
              <a:t>it </a:t>
            </a:r>
            <a:r>
              <a:rPr lang="en-US" altLang="zh-TW" dirty="0"/>
              <a:t>is </a:t>
            </a:r>
            <a:r>
              <a:rPr lang="en-US" altLang="zh-TW" dirty="0">
                <a:solidFill>
                  <a:srgbClr val="FF0000"/>
                </a:solidFill>
              </a:rPr>
              <a:t>cumbersome</a:t>
            </a:r>
            <a:r>
              <a:rPr lang="en-US" altLang="zh-TW" dirty="0"/>
              <a:t> and </a:t>
            </a:r>
            <a:r>
              <a:rPr lang="en-US" altLang="zh-TW" dirty="0">
                <a:solidFill>
                  <a:srgbClr val="FF0000"/>
                </a:solidFill>
              </a:rPr>
              <a:t>time-consuming</a:t>
            </a:r>
            <a:r>
              <a:rPr lang="en-US" altLang="zh-TW" dirty="0"/>
              <a:t> and generally </a:t>
            </a:r>
            <a:r>
              <a:rPr lang="en-US" altLang="zh-TW" dirty="0" smtClean="0">
                <a:solidFill>
                  <a:srgbClr val="FF0000"/>
                </a:solidFill>
              </a:rPr>
              <a:t>cannot generate very large cohorts</a:t>
            </a:r>
            <a:r>
              <a:rPr lang="en-US" altLang="zh-TW" dirty="0" smtClean="0"/>
              <a:t>.</a:t>
            </a:r>
          </a:p>
          <a:p>
            <a:r>
              <a:rPr lang="en-US" altLang="zh-TW" dirty="0" smtClean="0"/>
              <a:t>Recent efforts have been focused </a:t>
            </a:r>
            <a:r>
              <a:rPr lang="en-US" altLang="zh-TW" dirty="0"/>
              <a:t>on developing </a:t>
            </a:r>
            <a:r>
              <a:rPr lang="en-US" altLang="zh-TW" dirty="0">
                <a:solidFill>
                  <a:srgbClr val="FF0000"/>
                </a:solidFill>
              </a:rPr>
              <a:t>electronic algorithms </a:t>
            </a:r>
            <a:r>
              <a:rPr lang="en-US" altLang="zh-TW" dirty="0"/>
              <a:t>for determining </a:t>
            </a:r>
            <a:r>
              <a:rPr lang="en-US" altLang="zh-TW" dirty="0" smtClean="0"/>
              <a:t>specific </a:t>
            </a:r>
            <a:r>
              <a:rPr lang="en-US" altLang="zh-TW" dirty="0"/>
              <a:t>phenotypes from </a:t>
            </a:r>
            <a:r>
              <a:rPr lang="en-US" altLang="zh-TW" dirty="0" smtClean="0"/>
              <a:t>EMRs.</a:t>
            </a:r>
          </a:p>
          <a:p>
            <a:r>
              <a:rPr lang="en-US" altLang="zh-TW" dirty="0"/>
              <a:t>The criterion that we and </a:t>
            </a:r>
            <a:r>
              <a:rPr lang="en-US" altLang="zh-TW" dirty="0" smtClean="0"/>
              <a:t>others </a:t>
            </a:r>
            <a:r>
              <a:rPr lang="en-US" altLang="zh-TW" dirty="0"/>
              <a:t>have </a:t>
            </a:r>
            <a:r>
              <a:rPr lang="en-US" altLang="zh-TW" dirty="0" smtClean="0"/>
              <a:t>adopted </a:t>
            </a:r>
            <a:r>
              <a:rPr lang="en-US" altLang="zh-TW" dirty="0"/>
              <a:t>is that algorithms should have very high </a:t>
            </a:r>
            <a:r>
              <a:rPr lang="en-US" altLang="zh-TW" dirty="0" smtClean="0">
                <a:solidFill>
                  <a:srgbClr val="FF0000"/>
                </a:solidFill>
              </a:rPr>
              <a:t>positive </a:t>
            </a:r>
            <a:r>
              <a:rPr lang="en-US" altLang="zh-TW" dirty="0">
                <a:solidFill>
                  <a:srgbClr val="FF0000"/>
                </a:solidFill>
              </a:rPr>
              <a:t>predictive values </a:t>
            </a:r>
            <a:r>
              <a:rPr lang="en-US" altLang="zh-TW" dirty="0"/>
              <a:t>(PPVs, generally &gt;90–95%) to be able to </a:t>
            </a:r>
            <a:r>
              <a:rPr lang="en-US" altLang="zh-TW" dirty="0" smtClean="0"/>
              <a:t>identify </a:t>
            </a:r>
            <a:r>
              <a:rPr lang="en-US" altLang="zh-TW" dirty="0"/>
              <a:t>cohorts for case–control </a:t>
            </a:r>
            <a:r>
              <a:rPr lang="en-US" altLang="zh-TW" dirty="0" smtClean="0"/>
              <a:t>studies.</a:t>
            </a:r>
            <a:endParaRPr lang="zh-TW" altLang="en-US" dirty="0"/>
          </a:p>
        </p:txBody>
      </p:sp>
      <p:pic>
        <p:nvPicPr>
          <p:cNvPr id="4" name="圖片 3"/>
          <p:cNvPicPr>
            <a:picLocks noChangeAspect="1"/>
          </p:cNvPicPr>
          <p:nvPr/>
        </p:nvPicPr>
        <p:blipFill>
          <a:blip r:embed="rId3"/>
          <a:stretch>
            <a:fillRect/>
          </a:stretch>
        </p:blipFill>
        <p:spPr>
          <a:xfrm>
            <a:off x="8106771" y="3366985"/>
            <a:ext cx="4085230" cy="3491015"/>
          </a:xfrm>
          <a:prstGeom prst="rect">
            <a:avLst/>
          </a:prstGeom>
        </p:spPr>
      </p:pic>
    </p:spTree>
    <p:extLst>
      <p:ext uri="{BB962C8B-B14F-4D97-AF65-F5344CB8AC3E}">
        <p14:creationId xmlns:p14="http://schemas.microsoft.com/office/powerpoint/2010/main" val="194087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 general processing</a:t>
            </a:r>
            <a:endParaRPr lang="zh-TW" altLang="en-US" dirty="0"/>
          </a:p>
        </p:txBody>
      </p:sp>
      <p:sp>
        <p:nvSpPr>
          <p:cNvPr id="4" name="文字方塊 3"/>
          <p:cNvSpPr txBox="1"/>
          <p:nvPr/>
        </p:nvSpPr>
        <p:spPr>
          <a:xfrm>
            <a:off x="838200" y="1800999"/>
            <a:ext cx="11049000" cy="1107996"/>
          </a:xfrm>
          <a:prstGeom prst="rect">
            <a:avLst/>
          </a:prstGeom>
          <a:noFill/>
        </p:spPr>
        <p:txBody>
          <a:bodyPr wrap="square" rtlCol="0">
            <a:spAutoFit/>
          </a:bodyPr>
          <a:lstStyle/>
          <a:p>
            <a:r>
              <a:rPr lang="en-US" altLang="zh-TW" sz="2400" dirty="0">
                <a:latin typeface="Calibri" panose="020F0502020204030204" pitchFamily="34" charset="0"/>
              </a:rPr>
              <a:t>Developing an algorithm and deploy it in an EMR system until a set of cases (generally 50–100) is identified for manual review.</a:t>
            </a:r>
          </a:p>
          <a:p>
            <a:endParaRPr lang="zh-TW" altLang="en-US" dirty="0">
              <a:latin typeface="Calibri" panose="020F0502020204030204" pitchFamily="34" charset="0"/>
            </a:endParaRPr>
          </a:p>
        </p:txBody>
      </p:sp>
      <p:sp>
        <p:nvSpPr>
          <p:cNvPr id="5" name="文字方塊 4"/>
          <p:cNvSpPr txBox="1"/>
          <p:nvPr/>
        </p:nvSpPr>
        <p:spPr>
          <a:xfrm>
            <a:off x="838200" y="3591996"/>
            <a:ext cx="11049000" cy="1107996"/>
          </a:xfrm>
          <a:prstGeom prst="rect">
            <a:avLst/>
          </a:prstGeom>
          <a:noFill/>
        </p:spPr>
        <p:txBody>
          <a:bodyPr wrap="square" rtlCol="0">
            <a:spAutoFit/>
          </a:bodyPr>
          <a:lstStyle/>
          <a:p>
            <a:r>
              <a:rPr lang="en-US" altLang="zh-TW" sz="2400" dirty="0">
                <a:latin typeface="Calibri" panose="020F0502020204030204" pitchFamily="34" charset="0"/>
              </a:rPr>
              <a:t>This manual review then determines the PPV and deficiencies  in the electronic </a:t>
            </a:r>
            <a:r>
              <a:rPr lang="en-US" altLang="zh-TW" sz="2400" dirty="0" err="1">
                <a:latin typeface="Calibri" panose="020F0502020204030204" pitchFamily="34" charset="0"/>
              </a:rPr>
              <a:t>phenotyping</a:t>
            </a:r>
            <a:r>
              <a:rPr lang="en-US" altLang="zh-TW" sz="2400" dirty="0">
                <a:latin typeface="Calibri" panose="020F0502020204030204" pitchFamily="34" charset="0"/>
              </a:rPr>
              <a:t> algorithm.</a:t>
            </a:r>
          </a:p>
          <a:p>
            <a:endParaRPr lang="zh-TW" altLang="en-US" dirty="0">
              <a:latin typeface="Calibri" panose="020F0502020204030204" pitchFamily="34" charset="0"/>
            </a:endParaRPr>
          </a:p>
        </p:txBody>
      </p:sp>
      <p:sp>
        <p:nvSpPr>
          <p:cNvPr id="6" name="文字方塊 5"/>
          <p:cNvSpPr txBox="1"/>
          <p:nvPr/>
        </p:nvSpPr>
        <p:spPr>
          <a:xfrm>
            <a:off x="838200" y="5382993"/>
            <a:ext cx="11049000" cy="1107996"/>
          </a:xfrm>
          <a:prstGeom prst="rect">
            <a:avLst/>
          </a:prstGeom>
          <a:noFill/>
        </p:spPr>
        <p:txBody>
          <a:bodyPr wrap="square" rtlCol="0">
            <a:spAutoFit/>
          </a:bodyPr>
          <a:lstStyle/>
          <a:p>
            <a:r>
              <a:rPr lang="en-US" altLang="zh-TW" sz="2400" dirty="0">
                <a:latin typeface="Calibri" panose="020F0502020204030204" pitchFamily="34" charset="0"/>
              </a:rPr>
              <a:t>The algorithm is then refined and the process iterated until the threshold PPV is attained. </a:t>
            </a:r>
            <a:endParaRPr lang="zh-TW" altLang="en-US" sz="2400" dirty="0">
              <a:latin typeface="Calibri" panose="020F0502020204030204" pitchFamily="34" charset="0"/>
            </a:endParaRPr>
          </a:p>
          <a:p>
            <a:endParaRPr lang="zh-TW" altLang="en-US" dirty="0">
              <a:latin typeface="Calibri" panose="020F0502020204030204" pitchFamily="34" charset="0"/>
            </a:endParaRPr>
          </a:p>
        </p:txBody>
      </p:sp>
      <p:cxnSp>
        <p:nvCxnSpPr>
          <p:cNvPr id="9" name="直線單箭頭接點 8"/>
          <p:cNvCxnSpPr/>
          <p:nvPr/>
        </p:nvCxnSpPr>
        <p:spPr>
          <a:xfrm>
            <a:off x="5928360" y="2868096"/>
            <a:ext cx="15240" cy="5486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a:off x="5943600" y="4823102"/>
            <a:ext cx="15240" cy="5486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570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2942</TotalTime>
  <Words>1667</Words>
  <Application>Microsoft Office PowerPoint</Application>
  <PresentationFormat>寬螢幕</PresentationFormat>
  <Paragraphs>190</Paragraphs>
  <Slides>26</Slides>
  <Notes>19</Notes>
  <HiddenSlides>1</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26</vt:i4>
      </vt:variant>
    </vt:vector>
  </HeadingPairs>
  <TitlesOfParts>
    <vt:vector size="36" baseType="lpstr">
      <vt:lpstr>微軟正黑體</vt:lpstr>
      <vt:lpstr>新細明體</vt:lpstr>
      <vt:lpstr>標楷體</vt:lpstr>
      <vt:lpstr>Arial</vt:lpstr>
      <vt:lpstr>Calibri</vt:lpstr>
      <vt:lpstr>Times New Roman</vt:lpstr>
      <vt:lpstr>Trebuchet MS</vt:lpstr>
      <vt:lpstr>Wingdings</vt:lpstr>
      <vt:lpstr>Wingdings 3</vt:lpstr>
      <vt:lpstr>多面向</vt:lpstr>
      <vt:lpstr>Electronic Medical Records as a Tool in Clinical Pharmacology: Opportunities and Challenges</vt:lpstr>
      <vt:lpstr>Introduction</vt:lpstr>
      <vt:lpstr>Electronic Medical Records</vt:lpstr>
      <vt:lpstr>EMR with DNA information</vt:lpstr>
      <vt:lpstr>EMR as a Tool in Clinical Pharmacology</vt:lpstr>
      <vt:lpstr>EMR as a Tool in Clinical Pharmacology</vt:lpstr>
      <vt:lpstr>EMR-based discovery in clinical pharmacology  Approach to EMR-based phenotype </vt:lpstr>
      <vt:lpstr>Traditional &amp; Modern EMR-based phenotyping</vt:lpstr>
      <vt:lpstr>A general processing</vt:lpstr>
      <vt:lpstr>Phenotype algorithms</vt:lpstr>
      <vt:lpstr>Natural-language processing</vt:lpstr>
      <vt:lpstr>Features of EMRs</vt:lpstr>
      <vt:lpstr>Advantage of longitudinal data</vt:lpstr>
      <vt:lpstr>Drug exposures-manual method</vt:lpstr>
      <vt:lpstr>Drug exposures-informatics method</vt:lpstr>
      <vt:lpstr>Drug exposures-informatics method   -- an application to Warfarin</vt:lpstr>
      <vt:lpstr>Collaboration</vt:lpstr>
      <vt:lpstr>Gene–disease associations</vt:lpstr>
      <vt:lpstr>+           GWAS</vt:lpstr>
      <vt:lpstr>Application of EMRs to pharmacogenomics</vt:lpstr>
      <vt:lpstr>Application of EMRs to pharmacogenomics</vt:lpstr>
      <vt:lpstr>Phenome scanning</vt:lpstr>
      <vt:lpstr>GWAS and PheWAS</vt:lpstr>
      <vt:lpstr>Summary</vt:lpstr>
      <vt:lpstr>Summary </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EMR-based discovery in clinical pharmacology  Approach to EMR-based phenotype</dc:title>
  <dc:creator>PAUL800</dc:creator>
  <cp:lastModifiedBy>李曉婷</cp:lastModifiedBy>
  <cp:revision>63</cp:revision>
  <dcterms:created xsi:type="dcterms:W3CDTF">2014-05-12T13:36:18Z</dcterms:created>
  <dcterms:modified xsi:type="dcterms:W3CDTF">2014-05-19T02:11:16Z</dcterms:modified>
</cp:coreProperties>
</file>