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72"/>
  </p:notesMasterIdLst>
  <p:sldIdLst>
    <p:sldId id="256" r:id="rId7"/>
    <p:sldId id="257" r:id="rId8"/>
    <p:sldId id="258" r:id="rId9"/>
    <p:sldId id="259" r:id="rId10"/>
    <p:sldId id="260" r:id="rId11"/>
    <p:sldId id="261" r:id="rId12"/>
    <p:sldId id="262" r:id="rId13"/>
    <p:sldId id="263" r:id="rId14"/>
    <p:sldId id="311" r:id="rId15"/>
    <p:sldId id="312" r:id="rId16"/>
    <p:sldId id="313" r:id="rId17"/>
    <p:sldId id="314" r:id="rId18"/>
    <p:sldId id="315" r:id="rId19"/>
    <p:sldId id="316" r:id="rId20"/>
    <p:sldId id="317" r:id="rId21"/>
    <p:sldId id="318" r:id="rId22"/>
    <p:sldId id="322" r:id="rId23"/>
    <p:sldId id="323" r:id="rId24"/>
    <p:sldId id="324" r:id="rId25"/>
    <p:sldId id="325" r:id="rId26"/>
    <p:sldId id="326" r:id="rId27"/>
    <p:sldId id="327" r:id="rId28"/>
    <p:sldId id="328" r:id="rId29"/>
    <p:sldId id="329"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6" r:id="rId64"/>
    <p:sldId id="307" r:id="rId65"/>
    <p:sldId id="308" r:id="rId66"/>
    <p:sldId id="309" r:id="rId67"/>
    <p:sldId id="310" r:id="rId68"/>
    <p:sldId id="319" r:id="rId69"/>
    <p:sldId id="321" r:id="rId70"/>
    <p:sldId id="320" r:id="rId71"/>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97" autoAdjust="0"/>
    <p:restoredTop sz="79701" autoAdjust="0"/>
  </p:normalViewPr>
  <p:slideViewPr>
    <p:cSldViewPr>
      <p:cViewPr varScale="1">
        <p:scale>
          <a:sx n="75" d="100"/>
          <a:sy n="75" d="100"/>
        </p:scale>
        <p:origin x="-2072" y="-1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notesMaster" Target="notesMasters/notesMaster1.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E5DAC3-E0BD-44F9-AF78-83039DEF1CF3}" type="datetimeFigureOut">
              <a:rPr lang="zh-TW" altLang="en-US" smtClean="0"/>
              <a:t>5/26/14</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1ABF9C-2A26-444C-9A9C-673541A9BEEF}" type="slidenum">
              <a:rPr lang="zh-TW" altLang="en-US" smtClean="0"/>
              <a:t>‹#›</a:t>
            </a:fld>
            <a:endParaRPr lang="zh-TW" altLang="en-US"/>
          </a:p>
        </p:txBody>
      </p:sp>
    </p:spTree>
    <p:extLst>
      <p:ext uri="{BB962C8B-B14F-4D97-AF65-F5344CB8AC3E}">
        <p14:creationId xmlns:p14="http://schemas.microsoft.com/office/powerpoint/2010/main" val="3368814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en.wikipedia.org/wiki/Green_fluorescent_protein%23cite_note-Thastrup_1995-15"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343706F-7B91-534E-B54B-D5CA17BB277B}" type="slidenum">
              <a:rPr kumimoji="1" lang="zh-TW" altLang="en-US" smtClean="0">
                <a:solidFill>
                  <a:prstClr val="black"/>
                </a:solidFill>
              </a:rPr>
              <a:pPr/>
              <a:t>2</a:t>
            </a:fld>
            <a:endParaRPr kumimoji="1" lang="zh-TW" altLang="en-US">
              <a:solidFill>
                <a:prstClr val="black"/>
              </a:solidFill>
            </a:endParaRPr>
          </a:p>
        </p:txBody>
      </p:sp>
    </p:spTree>
    <p:extLst>
      <p:ext uri="{BB962C8B-B14F-4D97-AF65-F5344CB8AC3E}">
        <p14:creationId xmlns:p14="http://schemas.microsoft.com/office/powerpoint/2010/main" val="3681814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不同位置打入</a:t>
            </a:r>
            <a:r>
              <a:rPr lang="en-US" altLang="zh-TW" sz="1200" b="0" i="0" kern="1200" dirty="0" smtClean="0">
                <a:solidFill>
                  <a:schemeClr val="tx1"/>
                </a:solidFill>
                <a:effectLst/>
                <a:latin typeface="+mn-lt"/>
                <a:ea typeface="+mn-ea"/>
                <a:cs typeface="+mn-cs"/>
              </a:rPr>
              <a:t>tracer</a:t>
            </a:r>
            <a:r>
              <a:rPr lang="zh-TW" altLang="en-US" sz="1200" b="0" i="0" kern="1200" dirty="0" smtClean="0">
                <a:solidFill>
                  <a:schemeClr val="tx1"/>
                </a:solidFill>
                <a:effectLst/>
                <a:latin typeface="+mn-lt"/>
                <a:ea typeface="+mn-ea"/>
                <a:cs typeface="+mn-cs"/>
              </a:rPr>
              <a:t> 切片</a:t>
            </a:r>
            <a:endParaRPr lang="en-US" altLang="zh-TW"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同時放出兩個角度無相關性的光子。利用飛行時間決定射源位置，接收到兩個光子的偵檢器位置即雙曲線之焦點，偵測時間差則可回推路徑距離差。</a:t>
            </a:r>
            <a:endParaRPr lang="zh-TW" altLang="en-US" dirty="0"/>
          </a:p>
        </p:txBody>
      </p:sp>
      <p:sp>
        <p:nvSpPr>
          <p:cNvPr id="4" name="投影片編號版面配置區 3"/>
          <p:cNvSpPr>
            <a:spLocks noGrp="1"/>
          </p:cNvSpPr>
          <p:nvPr>
            <p:ph type="sldNum" sz="quarter" idx="10"/>
          </p:nvPr>
        </p:nvSpPr>
        <p:spPr/>
        <p:txBody>
          <a:bodyPr/>
          <a:lstStyle/>
          <a:p>
            <a:fld id="{340852F7-C685-4BCA-9080-C0C0317309E6}" type="slidenum">
              <a:rPr lang="zh-TW" altLang="en-US" smtClean="0"/>
              <a:t>14</a:t>
            </a:fld>
            <a:endParaRPr lang="zh-TW" altLang="en-US"/>
          </a:p>
        </p:txBody>
      </p:sp>
    </p:spTree>
    <p:extLst>
      <p:ext uri="{BB962C8B-B14F-4D97-AF65-F5344CB8AC3E}">
        <p14:creationId xmlns:p14="http://schemas.microsoft.com/office/powerpoint/2010/main" val="641023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25%</a:t>
            </a:r>
            <a:endParaRPr lang="zh-TW" altLang="en-US" dirty="0"/>
          </a:p>
        </p:txBody>
      </p:sp>
      <p:sp>
        <p:nvSpPr>
          <p:cNvPr id="4" name="投影片編號版面配置區 3"/>
          <p:cNvSpPr>
            <a:spLocks noGrp="1"/>
          </p:cNvSpPr>
          <p:nvPr>
            <p:ph type="sldNum" sz="quarter" idx="10"/>
          </p:nvPr>
        </p:nvSpPr>
        <p:spPr/>
        <p:txBody>
          <a:bodyPr/>
          <a:lstStyle/>
          <a:p>
            <a:fld id="{340852F7-C685-4BCA-9080-C0C0317309E6}" type="slidenum">
              <a:rPr lang="zh-TW" altLang="en-US" smtClean="0"/>
              <a:t>16</a:t>
            </a:fld>
            <a:endParaRPr lang="zh-TW" altLang="en-US"/>
          </a:p>
        </p:txBody>
      </p:sp>
    </p:spTree>
    <p:extLst>
      <p:ext uri="{BB962C8B-B14F-4D97-AF65-F5344CB8AC3E}">
        <p14:creationId xmlns:p14="http://schemas.microsoft.com/office/powerpoint/2010/main" val="2318554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The</a:t>
            </a:r>
            <a:r>
              <a:rPr kumimoji="1" lang="en-US" altLang="zh-TW" baseline="0" dirty="0" smtClean="0"/>
              <a:t> result shown here is mainly Phase I.</a:t>
            </a:r>
          </a:p>
          <a:p>
            <a:endParaRPr kumimoji="1" lang="en-US" altLang="zh-TW" baseline="0" dirty="0" smtClean="0"/>
          </a:p>
          <a:p>
            <a:r>
              <a:rPr kumimoji="1" lang="en-US" altLang="zh-TW" dirty="0" smtClean="0"/>
              <a:t>What</a:t>
            </a:r>
            <a:r>
              <a:rPr kumimoji="1" lang="en-US" altLang="zh-TW" baseline="0" dirty="0" smtClean="0"/>
              <a:t> is a </a:t>
            </a:r>
            <a:r>
              <a:rPr kumimoji="1" lang="en-US" altLang="zh-TW" baseline="0" dirty="0" err="1" smtClean="0"/>
              <a:t>Cre</a:t>
            </a:r>
            <a:r>
              <a:rPr kumimoji="1" lang="en-US" altLang="zh-TW" baseline="0" dirty="0" smtClean="0"/>
              <a:t> driver mouse? And how does the </a:t>
            </a:r>
            <a:r>
              <a:rPr kumimoji="1" lang="en-US" altLang="zh-TW" baseline="0" dirty="0" err="1" smtClean="0"/>
              <a:t>Cre-loxP</a:t>
            </a:r>
            <a:r>
              <a:rPr kumimoji="1" lang="en-US" altLang="zh-TW" baseline="0" dirty="0" smtClean="0"/>
              <a:t> </a:t>
            </a:r>
            <a:r>
              <a:rPr kumimoji="1" lang="en-US" altLang="zh-TW" baseline="0" dirty="0" err="1" smtClean="0"/>
              <a:t>recombinase</a:t>
            </a:r>
            <a:r>
              <a:rPr kumimoji="1" lang="en-US" altLang="zh-TW" baseline="0" dirty="0" smtClean="0"/>
              <a:t> mechanism work?</a:t>
            </a:r>
            <a:endParaRPr kumimoji="1" lang="zh-TW" altLang="en-US" dirty="0"/>
          </a:p>
        </p:txBody>
      </p:sp>
      <p:sp>
        <p:nvSpPr>
          <p:cNvPr id="4" name="投影片編號版面配置區 3"/>
          <p:cNvSpPr>
            <a:spLocks noGrp="1"/>
          </p:cNvSpPr>
          <p:nvPr>
            <p:ph type="sldNum" sz="quarter" idx="10"/>
          </p:nvPr>
        </p:nvSpPr>
        <p:spPr/>
        <p:txBody>
          <a:bodyPr/>
          <a:lstStyle/>
          <a:p>
            <a:fld id="{2543207C-485D-DF4A-B509-9E96864E1194}" type="slidenum">
              <a:rPr kumimoji="1" lang="zh-TW" altLang="en-US" smtClean="0">
                <a:solidFill>
                  <a:prstClr val="black"/>
                </a:solidFill>
              </a:rPr>
              <a:pPr/>
              <a:t>18</a:t>
            </a:fld>
            <a:endParaRPr kumimoji="1" lang="zh-TW" altLang="en-US">
              <a:solidFill>
                <a:prstClr val="black"/>
              </a:solidFill>
            </a:endParaRPr>
          </a:p>
        </p:txBody>
      </p:sp>
    </p:spTree>
    <p:extLst>
      <p:ext uri="{BB962C8B-B14F-4D97-AF65-F5344CB8AC3E}">
        <p14:creationId xmlns:p14="http://schemas.microsoft.com/office/powerpoint/2010/main" val="691988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To understand</a:t>
            </a:r>
            <a:r>
              <a:rPr kumimoji="1" lang="en-US" altLang="zh-TW" baseline="0" dirty="0" smtClean="0"/>
              <a:t> </a:t>
            </a:r>
            <a:r>
              <a:rPr kumimoji="1" lang="en-US" altLang="zh-TW" baseline="0" dirty="0" err="1" smtClean="0"/>
              <a:t>Cre</a:t>
            </a:r>
            <a:r>
              <a:rPr kumimoji="1" lang="en-US" altLang="zh-TW" baseline="0" dirty="0" smtClean="0"/>
              <a:t>-Lox conditional knockout, here is some useful reference:</a:t>
            </a:r>
          </a:p>
          <a:p>
            <a:endParaRPr kumimoji="1" lang="en-US" altLang="zh-TW" baseline="0" dirty="0" smtClean="0"/>
          </a:p>
          <a:p>
            <a:r>
              <a:rPr kumimoji="1" lang="en-US" altLang="zh-TW" baseline="0" dirty="0" smtClean="0"/>
              <a:t>(with good demo) https://</a:t>
            </a:r>
            <a:r>
              <a:rPr kumimoji="1" lang="en-US" altLang="zh-TW" baseline="0" dirty="0" err="1" smtClean="0"/>
              <a:t>www.youtube.com</a:t>
            </a:r>
            <a:r>
              <a:rPr kumimoji="1" lang="en-US" altLang="zh-TW" baseline="0" dirty="0" smtClean="0"/>
              <a:t>/</a:t>
            </a:r>
            <a:r>
              <a:rPr kumimoji="1" lang="en-US" altLang="zh-TW" baseline="0" dirty="0" err="1" smtClean="0"/>
              <a:t>watch?v</a:t>
            </a:r>
            <a:r>
              <a:rPr kumimoji="1" lang="en-US" altLang="zh-TW" baseline="0" dirty="0" smtClean="0"/>
              <a:t>=</a:t>
            </a:r>
            <a:r>
              <a:rPr kumimoji="1" lang="en-US" altLang="zh-TW" baseline="0" dirty="0" err="1" smtClean="0"/>
              <a:t>ZRWMxMhrzQo</a:t>
            </a:r>
            <a:endParaRPr kumimoji="1" lang="en-US" altLang="zh-TW" baseline="0" dirty="0" smtClean="0"/>
          </a:p>
          <a:p>
            <a:r>
              <a:rPr kumimoji="1" lang="en-US" altLang="zh-TW" baseline="0" dirty="0" smtClean="0"/>
              <a:t>(first 1.5 min) https://</a:t>
            </a:r>
            <a:r>
              <a:rPr kumimoji="1" lang="en-US" altLang="zh-TW" baseline="0" dirty="0" err="1" smtClean="0"/>
              <a:t>www.youtube.com</a:t>
            </a:r>
            <a:r>
              <a:rPr kumimoji="1" lang="en-US" altLang="zh-TW" baseline="0" dirty="0" smtClean="0"/>
              <a:t>/</a:t>
            </a:r>
            <a:r>
              <a:rPr kumimoji="1" lang="en-US" altLang="zh-TW" baseline="0" dirty="0" err="1" smtClean="0"/>
              <a:t>watch?v</a:t>
            </a:r>
            <a:r>
              <a:rPr kumimoji="1" lang="en-US" altLang="zh-TW" baseline="0" dirty="0" smtClean="0"/>
              <a:t>=6cPeQ5cjAVI</a:t>
            </a:r>
          </a:p>
          <a:p>
            <a:endParaRPr kumimoji="1" lang="en-US" altLang="zh-TW" baseline="0" dirty="0" smtClean="0"/>
          </a:p>
          <a:p>
            <a:r>
              <a:rPr kumimoji="1" lang="en-US" altLang="zh-TW" baseline="0" dirty="0" smtClean="0"/>
              <a:t>And a website: https://www.norcomm2.org/norcomm2LS/</a:t>
            </a:r>
            <a:r>
              <a:rPr kumimoji="1" lang="en-US" altLang="zh-TW" baseline="0" dirty="0" err="1" smtClean="0"/>
              <a:t>faq.php</a:t>
            </a:r>
            <a:endParaRPr kumimoji="1" lang="en-US" altLang="zh-TW" baseline="0" dirty="0" smtClean="0"/>
          </a:p>
        </p:txBody>
      </p:sp>
      <p:sp>
        <p:nvSpPr>
          <p:cNvPr id="4" name="投影片編號版面配置區 3"/>
          <p:cNvSpPr>
            <a:spLocks noGrp="1"/>
          </p:cNvSpPr>
          <p:nvPr>
            <p:ph type="sldNum" sz="quarter" idx="10"/>
          </p:nvPr>
        </p:nvSpPr>
        <p:spPr/>
        <p:txBody>
          <a:bodyPr/>
          <a:lstStyle/>
          <a:p>
            <a:fld id="{2543207C-485D-DF4A-B509-9E96864E1194}" type="slidenum">
              <a:rPr kumimoji="1" lang="zh-TW" altLang="en-US" smtClean="0">
                <a:solidFill>
                  <a:prstClr val="black"/>
                </a:solidFill>
              </a:rPr>
              <a:pPr/>
              <a:t>19</a:t>
            </a:fld>
            <a:endParaRPr kumimoji="1" lang="zh-TW" altLang="en-US">
              <a:solidFill>
                <a:prstClr val="black"/>
              </a:solidFill>
            </a:endParaRPr>
          </a:p>
        </p:txBody>
      </p:sp>
    </p:spTree>
    <p:extLst>
      <p:ext uri="{BB962C8B-B14F-4D97-AF65-F5344CB8AC3E}">
        <p14:creationId xmlns:p14="http://schemas.microsoft.com/office/powerpoint/2010/main" val="3919660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Here we take </a:t>
            </a:r>
            <a:r>
              <a:rPr kumimoji="1" lang="en-US" altLang="zh-TW" dirty="0" err="1" smtClean="0"/>
              <a:t>MOp</a:t>
            </a:r>
            <a:r>
              <a:rPr kumimoji="1" lang="en-US" altLang="zh-TW" dirty="0" smtClean="0"/>
              <a:t> </a:t>
            </a:r>
            <a:r>
              <a:rPr kumimoji="1" lang="en-US" altLang="zh-TW" i="0" dirty="0" smtClean="0"/>
              <a:t>(</a:t>
            </a:r>
            <a:r>
              <a:rPr lang="en-US" altLang="zh-TW" i="1" dirty="0" smtClean="0"/>
              <a:t>primary</a:t>
            </a:r>
            <a:r>
              <a:rPr lang="en-US" altLang="zh-TW" dirty="0" smtClean="0"/>
              <a:t> motor area) as our example. On their </a:t>
            </a:r>
          </a:p>
          <a:p>
            <a:endParaRPr kumimoji="1" lang="en-US" altLang="zh-TW" dirty="0" smtClean="0"/>
          </a:p>
          <a:p>
            <a:r>
              <a:rPr kumimoji="1" lang="en-US" altLang="zh-TW" dirty="0" smtClean="0"/>
              <a:t>Demo</a:t>
            </a:r>
            <a:r>
              <a:rPr kumimoji="1" lang="en-US" altLang="zh-TW" baseline="0" dirty="0" smtClean="0"/>
              <a:t> on their website: http://</a:t>
            </a:r>
            <a:r>
              <a:rPr kumimoji="1" lang="en-US" altLang="zh-TW" baseline="0" dirty="0" err="1" smtClean="0"/>
              <a:t>connectivity.brain-map.org</a:t>
            </a:r>
            <a:r>
              <a:rPr kumimoji="1" lang="en-US" altLang="zh-TW" baseline="0" dirty="0" smtClean="0"/>
              <a:t>/?</a:t>
            </a:r>
            <a:r>
              <a:rPr kumimoji="1" lang="en-US" altLang="zh-TW" baseline="0" dirty="0" err="1" smtClean="0"/>
              <a:t>searchMode</a:t>
            </a:r>
            <a:r>
              <a:rPr kumimoji="1" lang="en-US" altLang="zh-TW" baseline="0" dirty="0" smtClean="0"/>
              <a:t>=</a:t>
            </a:r>
            <a:r>
              <a:rPr kumimoji="1" lang="en-US" altLang="zh-TW" baseline="0" dirty="0" err="1" smtClean="0"/>
              <a:t>source&amp;sourceDomain</a:t>
            </a:r>
            <a:r>
              <a:rPr kumimoji="1" lang="en-US" altLang="zh-TW" baseline="0" dirty="0" smtClean="0"/>
              <a:t>=8&amp;primaryStructureOnly=</a:t>
            </a:r>
            <a:r>
              <a:rPr kumimoji="1" lang="en-US" altLang="zh-TW" baseline="0" dirty="0" err="1" smtClean="0"/>
              <a:t>true&amp;initImage</a:t>
            </a:r>
            <a:r>
              <a:rPr kumimoji="1" lang="en-US" altLang="zh-TW" baseline="0" dirty="0" smtClean="0"/>
              <a:t>=</a:t>
            </a:r>
            <a:r>
              <a:rPr kumimoji="1" lang="en-US" altLang="zh-TW" baseline="0" dirty="0" err="1" smtClean="0"/>
              <a:t>SEGMENTATION&amp;experimentCoordinates</a:t>
            </a:r>
            <a:r>
              <a:rPr kumimoji="1" lang="en-US" altLang="zh-TW" baseline="0" dirty="0" smtClean="0"/>
              <a:t>=4800,1800,7200&amp;experiment=288169135</a:t>
            </a:r>
            <a:endParaRPr kumimoji="1" lang="zh-TW" altLang="en-US" dirty="0"/>
          </a:p>
        </p:txBody>
      </p:sp>
      <p:sp>
        <p:nvSpPr>
          <p:cNvPr id="4" name="投影片編號版面配置區 3"/>
          <p:cNvSpPr>
            <a:spLocks noGrp="1"/>
          </p:cNvSpPr>
          <p:nvPr>
            <p:ph type="sldNum" sz="quarter" idx="10"/>
          </p:nvPr>
        </p:nvSpPr>
        <p:spPr/>
        <p:txBody>
          <a:bodyPr/>
          <a:lstStyle/>
          <a:p>
            <a:fld id="{2543207C-485D-DF4A-B509-9E96864E1194}" type="slidenum">
              <a:rPr kumimoji="1" lang="zh-TW" altLang="en-US" smtClean="0">
                <a:solidFill>
                  <a:prstClr val="black"/>
                </a:solidFill>
              </a:rPr>
              <a:pPr/>
              <a:t>23</a:t>
            </a:fld>
            <a:endParaRPr kumimoji="1" lang="zh-TW" altLang="en-US">
              <a:solidFill>
                <a:prstClr val="black"/>
              </a:solidFill>
            </a:endParaRPr>
          </a:p>
        </p:txBody>
      </p:sp>
    </p:spTree>
    <p:extLst>
      <p:ext uri="{BB962C8B-B14F-4D97-AF65-F5344CB8AC3E}">
        <p14:creationId xmlns:p14="http://schemas.microsoft.com/office/powerpoint/2010/main" val="2937467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796414-BE27-F940-8CF6-CFB11DFD0016}"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278138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FC138D5-BD4B-475A-9002-433ED1A3B6BB}" type="slidenum">
              <a:rPr lang="zh-TW" altLang="en-US" smtClean="0">
                <a:solidFill>
                  <a:prstClr val="black"/>
                </a:solidFill>
              </a:rPr>
              <a:pPr/>
              <a:t>34</a:t>
            </a:fld>
            <a:endParaRPr lang="zh-TW" altLang="en-US">
              <a:solidFill>
                <a:prstClr val="black"/>
              </a:solidFill>
            </a:endParaRPr>
          </a:p>
        </p:txBody>
      </p:sp>
    </p:spTree>
    <p:extLst>
      <p:ext uri="{BB962C8B-B14F-4D97-AF65-F5344CB8AC3E}">
        <p14:creationId xmlns:p14="http://schemas.microsoft.com/office/powerpoint/2010/main" val="2800753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FC138D5-BD4B-475A-9002-433ED1A3B6BB}" type="slidenum">
              <a:rPr lang="zh-TW" altLang="en-US" smtClean="0">
                <a:solidFill>
                  <a:prstClr val="black"/>
                </a:solidFill>
              </a:rPr>
              <a:pPr/>
              <a:t>36</a:t>
            </a:fld>
            <a:endParaRPr lang="zh-TW" altLang="en-US">
              <a:solidFill>
                <a:prstClr val="black"/>
              </a:solidFill>
            </a:endParaRPr>
          </a:p>
        </p:txBody>
      </p:sp>
    </p:spTree>
    <p:extLst>
      <p:ext uri="{BB962C8B-B14F-4D97-AF65-F5344CB8AC3E}">
        <p14:creationId xmlns:p14="http://schemas.microsoft.com/office/powerpoint/2010/main" val="2418537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FC138D5-BD4B-475A-9002-433ED1A3B6BB}" type="slidenum">
              <a:rPr lang="zh-TW" altLang="en-US" smtClean="0">
                <a:solidFill>
                  <a:prstClr val="black"/>
                </a:solidFill>
              </a:rPr>
              <a:pPr/>
              <a:t>37</a:t>
            </a:fld>
            <a:endParaRPr lang="zh-TW" altLang="en-US">
              <a:solidFill>
                <a:prstClr val="black"/>
              </a:solidFill>
            </a:endParaRPr>
          </a:p>
        </p:txBody>
      </p:sp>
    </p:spTree>
    <p:extLst>
      <p:ext uri="{BB962C8B-B14F-4D97-AF65-F5344CB8AC3E}">
        <p14:creationId xmlns:p14="http://schemas.microsoft.com/office/powerpoint/2010/main" val="2923987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FC138D5-BD4B-475A-9002-433ED1A3B6BB}" type="slidenum">
              <a:rPr lang="zh-TW" altLang="en-US" smtClean="0">
                <a:solidFill>
                  <a:prstClr val="black"/>
                </a:solidFill>
              </a:rPr>
              <a:pPr/>
              <a:t>38</a:t>
            </a:fld>
            <a:endParaRPr lang="zh-TW" altLang="en-US">
              <a:solidFill>
                <a:prstClr val="black"/>
              </a:solidFill>
            </a:endParaRPr>
          </a:p>
        </p:txBody>
      </p:sp>
    </p:spTree>
    <p:extLst>
      <p:ext uri="{BB962C8B-B14F-4D97-AF65-F5344CB8AC3E}">
        <p14:creationId xmlns:p14="http://schemas.microsoft.com/office/powerpoint/2010/main" val="3379285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神經網路體又叫做連結體，指的是大腦神經元的所有對應組合。</a:t>
            </a:r>
            <a:endParaRPr kumimoji="1" lang="en-US" altLang="zh-TW" dirty="0" smtClean="0"/>
          </a:p>
          <a:p>
            <a:r>
              <a:rPr kumimoji="1" lang="zh-TW" altLang="en-US" dirty="0" smtClean="0"/>
              <a:t>是神經科學領域之新觀念，透過它，我們可以分析大腦內所有神經元網路之連結與交互作用，</a:t>
            </a:r>
            <a:endParaRPr kumimoji="1" lang="en-US" altLang="zh-TW" dirty="0" smtClean="0"/>
          </a:p>
          <a:p>
            <a:r>
              <a:rPr kumimoji="1" lang="zh-TW" altLang="en-US" dirty="0" smtClean="0"/>
              <a:t>進而能理解神經網路對各種複雜行為或生理疾病之影響。</a:t>
            </a:r>
            <a:endParaRPr kumimoji="1" lang="en-US" altLang="zh-TW" dirty="0" smtClean="0"/>
          </a:p>
          <a:p>
            <a:endParaRPr kumimoji="1" lang="en-US" altLang="zh-TW" dirty="0" smtClean="0"/>
          </a:p>
          <a:p>
            <a:r>
              <a:rPr kumimoji="1" lang="zh-TW" altLang="en-US" dirty="0" smtClean="0"/>
              <a:t>右邊的圖是我偷渡某個樂團的專輯封面，他們剛好拿人類連結體的模擬圖當做封面。</a:t>
            </a:r>
            <a:endParaRPr kumimoji="1" lang="en-US" altLang="zh-TW" dirty="0" smtClean="0"/>
          </a:p>
          <a:p>
            <a:r>
              <a:rPr kumimoji="1" lang="zh-TW" altLang="en-US" dirty="0" smtClean="0"/>
              <a:t>如果我們把它放大來看，就像左邊這張圖。</a:t>
            </a:r>
            <a:endParaRPr kumimoji="1" lang="en-US" altLang="zh-TW" dirty="0" smtClean="0"/>
          </a:p>
          <a:p>
            <a:r>
              <a:rPr kumimoji="1" lang="zh-TW" altLang="en-US" dirty="0" smtClean="0"/>
              <a:t>每條顏色是一個神經元，他們透過突觸連結在一起</a:t>
            </a:r>
            <a:endParaRPr kumimoji="1" lang="zh-TW" altLang="en-US" dirty="0"/>
          </a:p>
        </p:txBody>
      </p:sp>
      <p:sp>
        <p:nvSpPr>
          <p:cNvPr id="4" name="投影片編號版面配置區 3"/>
          <p:cNvSpPr>
            <a:spLocks noGrp="1"/>
          </p:cNvSpPr>
          <p:nvPr>
            <p:ph type="sldNum" sz="quarter" idx="10"/>
          </p:nvPr>
        </p:nvSpPr>
        <p:spPr/>
        <p:txBody>
          <a:bodyPr/>
          <a:lstStyle/>
          <a:p>
            <a:fld id="{E343706F-7B91-534E-B54B-D5CA17BB277B}" type="slidenum">
              <a:rPr kumimoji="1" lang="zh-TW" altLang="en-US" smtClean="0">
                <a:solidFill>
                  <a:prstClr val="black"/>
                </a:solidFill>
              </a:rPr>
              <a:pPr/>
              <a:t>3</a:t>
            </a:fld>
            <a:endParaRPr kumimoji="1" lang="zh-TW" altLang="en-US">
              <a:solidFill>
                <a:prstClr val="black"/>
              </a:solidFill>
            </a:endParaRPr>
          </a:p>
        </p:txBody>
      </p:sp>
    </p:spTree>
    <p:extLst>
      <p:ext uri="{BB962C8B-B14F-4D97-AF65-F5344CB8AC3E}">
        <p14:creationId xmlns:p14="http://schemas.microsoft.com/office/powerpoint/2010/main" val="772898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788C4A6-1E21-48FF-A36C-F3E253C4D02F}" type="slidenum">
              <a:rPr lang="zh-TW" altLang="en-US" smtClean="0">
                <a:solidFill>
                  <a:prstClr val="black"/>
                </a:solidFill>
              </a:rPr>
              <a:pPr/>
              <a:t>60</a:t>
            </a:fld>
            <a:endParaRPr lang="zh-TW" altLang="en-US">
              <a:solidFill>
                <a:prstClr val="black"/>
              </a:solidFill>
            </a:endParaRPr>
          </a:p>
        </p:txBody>
      </p:sp>
    </p:spTree>
    <p:extLst>
      <p:ext uri="{BB962C8B-B14F-4D97-AF65-F5344CB8AC3E}">
        <p14:creationId xmlns:p14="http://schemas.microsoft.com/office/powerpoint/2010/main" val="3725847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C1ABF9C-2A26-444C-9A9C-673541A9BEEF}" type="slidenum">
              <a:rPr lang="zh-TW" altLang="en-US" smtClean="0"/>
              <a:t>63</a:t>
            </a:fld>
            <a:endParaRPr lang="zh-TW" altLang="en-US"/>
          </a:p>
        </p:txBody>
      </p:sp>
    </p:spTree>
    <p:extLst>
      <p:ext uri="{BB962C8B-B14F-4D97-AF65-F5344CB8AC3E}">
        <p14:creationId xmlns:p14="http://schemas.microsoft.com/office/powerpoint/2010/main" val="4187933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到</a:t>
            </a:r>
            <a:r>
              <a:rPr kumimoji="1" lang="en-US" altLang="zh-TW" dirty="0" smtClean="0"/>
              <a:t>2012</a:t>
            </a:r>
            <a:r>
              <a:rPr kumimoji="1" lang="zh-TW" altLang="en-US" dirty="0" smtClean="0"/>
              <a:t>年為止只有一種生物的連結體被人類徹底了解並建造出來，它就是</a:t>
            </a:r>
            <a:r>
              <a:rPr kumimoji="1" lang="en-US" altLang="zh-TW" dirty="0" smtClean="0"/>
              <a:t>C. </a:t>
            </a:r>
            <a:r>
              <a:rPr kumimoji="1" lang="en-US" altLang="zh-TW" dirty="0" err="1" smtClean="0"/>
              <a:t>elegans</a:t>
            </a:r>
            <a:r>
              <a:rPr kumimoji="1" lang="en-US" altLang="zh-TW" dirty="0" smtClean="0"/>
              <a:t>.</a:t>
            </a:r>
            <a:r>
              <a:rPr kumimoji="1" lang="en-US" altLang="zh-TW" baseline="0" dirty="0" smtClean="0"/>
              <a:t> </a:t>
            </a:r>
            <a:r>
              <a:rPr kumimoji="1" lang="da-DK" altLang="zh-TW" dirty="0" smtClean="0"/>
              <a:t>/ˌ</a:t>
            </a:r>
            <a:r>
              <a:rPr kumimoji="1" lang="da-DK" altLang="zh-TW" dirty="0" err="1" smtClean="0"/>
              <a:t>seɪnɵræbˈdɪtɪs</a:t>
            </a:r>
            <a:r>
              <a:rPr kumimoji="1" lang="da-DK" altLang="zh-TW" dirty="0" smtClean="0"/>
              <a:t> ˈ</a:t>
            </a:r>
            <a:r>
              <a:rPr kumimoji="1" lang="da-DK" altLang="zh-TW" dirty="0" err="1" smtClean="0"/>
              <a:t>ɛlɛɡænz</a:t>
            </a:r>
            <a:r>
              <a:rPr kumimoji="1" lang="da-DK" altLang="zh-TW" dirty="0" smtClean="0"/>
              <a:t>/</a:t>
            </a:r>
          </a:p>
          <a:p>
            <a:r>
              <a:rPr kumimoji="1" lang="zh-TW" altLang="en-US" dirty="0" smtClean="0"/>
              <a:t>中文學名為秀麗隱桿線蟲。</a:t>
            </a:r>
            <a:endParaRPr kumimoji="1" lang="en-US" altLang="zh-TW" dirty="0" smtClean="0"/>
          </a:p>
          <a:p>
            <a:r>
              <a:rPr kumimoji="1" lang="zh-TW" altLang="en-US" dirty="0" smtClean="0"/>
              <a:t>這種線蟲長度約一毫米，全身透明，生活在溫度恆定的環境裡。它也是唯一一個身體內所有細胞可以全部記錄的生物，</a:t>
            </a:r>
            <a:endParaRPr kumimoji="1" lang="en-US" altLang="zh-TW" dirty="0" smtClean="0"/>
          </a:p>
          <a:p>
            <a:r>
              <a:rPr kumimoji="1" lang="zh-TW" altLang="en-US" dirty="0" smtClean="0"/>
              <a:t>也是第一個基因體被完全定序的多細胞生物。</a:t>
            </a:r>
            <a:endParaRPr kumimoji="1" lang="da-DK" altLang="zh-TW" dirty="0" smtClean="0"/>
          </a:p>
          <a:p>
            <a:r>
              <a:rPr kumimoji="1" lang="zh-TW" altLang="en-US" dirty="0" smtClean="0"/>
              <a:t>這種線蟲總共有</a:t>
            </a:r>
            <a:r>
              <a:rPr kumimoji="1" lang="en-US" altLang="zh-TW" dirty="0" smtClean="0"/>
              <a:t>302</a:t>
            </a:r>
            <a:r>
              <a:rPr kumimoji="1" lang="zh-TW" altLang="en-US" dirty="0" smtClean="0"/>
              <a:t>個神經元，約</a:t>
            </a:r>
            <a:r>
              <a:rPr kumimoji="1" lang="en-US" altLang="zh-TW" dirty="0" smtClean="0"/>
              <a:t>7000</a:t>
            </a:r>
            <a:r>
              <a:rPr kumimoji="1" lang="zh-TW" altLang="en-US" dirty="0" smtClean="0"/>
              <a:t>個突觸。科學家花費近十幾年的時間，利用電子顯微鏡得到的影像，重建其神經系統。</a:t>
            </a:r>
            <a:endParaRPr kumimoji="1" lang="en-US" altLang="zh-TW" dirty="0" smtClean="0"/>
          </a:p>
          <a:p>
            <a:r>
              <a:rPr kumimoji="1" lang="zh-TW" altLang="en-US" dirty="0" smtClean="0"/>
              <a:t>許多神經生物學家利用此線蟲做為模式生物，來了解其如何產生趨化性，趨溫性及交配行為。</a:t>
            </a:r>
            <a:endParaRPr kumimoji="1" lang="en-US" altLang="zh-TW" dirty="0" smtClean="0"/>
          </a:p>
        </p:txBody>
      </p:sp>
      <p:sp>
        <p:nvSpPr>
          <p:cNvPr id="4" name="投影片編號版面配置區 3"/>
          <p:cNvSpPr>
            <a:spLocks noGrp="1"/>
          </p:cNvSpPr>
          <p:nvPr>
            <p:ph type="sldNum" sz="quarter" idx="10"/>
          </p:nvPr>
        </p:nvSpPr>
        <p:spPr/>
        <p:txBody>
          <a:bodyPr/>
          <a:lstStyle/>
          <a:p>
            <a:fld id="{E343706F-7B91-534E-B54B-D5CA17BB277B}" type="slidenum">
              <a:rPr kumimoji="1" lang="zh-TW" altLang="en-US" smtClean="0">
                <a:solidFill>
                  <a:prstClr val="black"/>
                </a:solidFill>
              </a:rPr>
              <a:pPr/>
              <a:t>4</a:t>
            </a:fld>
            <a:endParaRPr kumimoji="1" lang="zh-TW" altLang="en-US">
              <a:solidFill>
                <a:prstClr val="black"/>
              </a:solidFill>
            </a:endParaRPr>
          </a:p>
        </p:txBody>
      </p:sp>
    </p:spTree>
    <p:extLst>
      <p:ext uri="{BB962C8B-B14F-4D97-AF65-F5344CB8AC3E}">
        <p14:creationId xmlns:p14="http://schemas.microsoft.com/office/powerpoint/2010/main" val="772898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相對於線蟲，脊椎動物的神經元數目以及連結遠遠比它複雜的多。</a:t>
            </a:r>
            <a:endParaRPr kumimoji="1" lang="en-US" altLang="zh-TW" dirty="0" smtClean="0"/>
          </a:p>
          <a:p>
            <a:r>
              <a:rPr kumimoji="1" lang="zh-TW" altLang="en-US" dirty="0" smtClean="0"/>
              <a:t>我們對於脊椎動物的神經連結了解仍然片段、不完整，沒有全面性。</a:t>
            </a:r>
            <a:endParaRPr kumimoji="1" lang="en-US" altLang="zh-TW" dirty="0" smtClean="0"/>
          </a:p>
          <a:p>
            <a:r>
              <a:rPr kumimoji="1" lang="zh-TW" altLang="en-US" dirty="0" smtClean="0"/>
              <a:t>好在電腦運算處理能力的暴增以及光學影像技術的增強，人類開始能夠有系統地建立起腦內神經元連結的地圖。</a:t>
            </a:r>
            <a:endParaRPr kumimoji="1" lang="en-US" altLang="zh-TW" dirty="0" smtClean="0"/>
          </a:p>
          <a:p>
            <a:r>
              <a:rPr kumimoji="1" lang="zh-TW" altLang="en-US" dirty="0" smtClean="0"/>
              <a:t>近年來如果蠅的神經網路已經被建立成資料庫。</a:t>
            </a:r>
            <a:endParaRPr kumimoji="1" lang="en-US" altLang="zh-TW" dirty="0" smtClean="0"/>
          </a:p>
          <a:p>
            <a:r>
              <a:rPr kumimoji="1" lang="zh-TW" altLang="en-US" dirty="0" smtClean="0"/>
              <a:t>由於愈來愈多的證據顯示：控制腦部發育與運作的基因藍圖在不同物種間高度雷同，</a:t>
            </a:r>
            <a:endParaRPr kumimoji="1" lang="en-US" altLang="zh-TW" dirty="0" smtClean="0"/>
          </a:p>
          <a:p>
            <a:r>
              <a:rPr kumimoji="1" lang="zh-TW" altLang="en-US" dirty="0" smtClean="0"/>
              <a:t>因此人腦中也很可能具有類似的基本運作單元」</a:t>
            </a:r>
            <a:endParaRPr kumimoji="1" lang="en-US" altLang="zh-TW" dirty="0" smtClean="0"/>
          </a:p>
        </p:txBody>
      </p:sp>
      <p:sp>
        <p:nvSpPr>
          <p:cNvPr id="4" name="投影片編號版面配置區 3"/>
          <p:cNvSpPr>
            <a:spLocks noGrp="1"/>
          </p:cNvSpPr>
          <p:nvPr>
            <p:ph type="sldNum" sz="quarter" idx="10"/>
          </p:nvPr>
        </p:nvSpPr>
        <p:spPr/>
        <p:txBody>
          <a:bodyPr/>
          <a:lstStyle/>
          <a:p>
            <a:fld id="{E343706F-7B91-534E-B54B-D5CA17BB277B}" type="slidenum">
              <a:rPr kumimoji="1" lang="zh-TW" altLang="en-US" smtClean="0">
                <a:solidFill>
                  <a:prstClr val="black"/>
                </a:solidFill>
              </a:rPr>
              <a:pPr/>
              <a:t>5</a:t>
            </a:fld>
            <a:endParaRPr kumimoji="1" lang="zh-TW" altLang="en-US">
              <a:solidFill>
                <a:prstClr val="black"/>
              </a:solidFill>
            </a:endParaRPr>
          </a:p>
        </p:txBody>
      </p:sp>
    </p:spTree>
    <p:extLst>
      <p:ext uri="{BB962C8B-B14F-4D97-AF65-F5344CB8AC3E}">
        <p14:creationId xmlns:p14="http://schemas.microsoft.com/office/powerpoint/2010/main" val="772898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對於大腦神經連結的理解我們可以從三個尺度下去探討</a:t>
            </a:r>
            <a:endParaRPr kumimoji="1" lang="en-US" altLang="zh-TW" dirty="0" smtClean="0"/>
          </a:p>
          <a:p>
            <a:pPr marL="228600" indent="-228600">
              <a:buAutoNum type="arabicPeriod"/>
            </a:pPr>
            <a:r>
              <a:rPr kumimoji="1" lang="zh-TW" altLang="en-US" dirty="0" smtClean="0"/>
              <a:t>巨觀尺度</a:t>
            </a:r>
            <a:r>
              <a:rPr kumimoji="1" lang="en-US" altLang="zh-TW" dirty="0" smtClean="0"/>
              <a:t/>
            </a:r>
            <a:br>
              <a:rPr kumimoji="1" lang="en-US" altLang="zh-TW" dirty="0" smtClean="0"/>
            </a:br>
            <a:r>
              <a:rPr kumimoji="1" lang="zh-TW" altLang="en-US" dirty="0" smtClean="0"/>
              <a:t>不同腦區之間的長距離連接，精確度在毫米以上。</a:t>
            </a:r>
            <a:r>
              <a:rPr kumimoji="1" lang="en-US" altLang="zh-TW" dirty="0" smtClean="0"/>
              <a:t/>
            </a:r>
            <a:br>
              <a:rPr kumimoji="1" lang="en-US" altLang="zh-TW" dirty="0" smtClean="0"/>
            </a:br>
            <a:r>
              <a:rPr kumimoji="1" lang="zh-TW" altLang="en-US" dirty="0" smtClean="0"/>
              <a:t>例如利用核磁共振造影</a:t>
            </a:r>
            <a:r>
              <a:rPr kumimoji="1" lang="en-US" altLang="zh-TW" dirty="0" smtClean="0"/>
              <a:t>(MRI)</a:t>
            </a:r>
            <a:r>
              <a:rPr kumimoji="1" lang="zh-TW" altLang="en-US" dirty="0" smtClean="0"/>
              <a:t>來觀測水分子在白質區域內的擴散行為，稱做</a:t>
            </a:r>
            <a:r>
              <a:rPr kumimoji="1" lang="en-US" altLang="zh-TW" dirty="0" smtClean="0"/>
              <a:t>Diffusion Tensor Imaging (DTI)</a:t>
            </a:r>
            <a:r>
              <a:rPr kumimoji="1" lang="zh-TW" altLang="en-US" dirty="0" smtClean="0"/>
              <a:t>。主要的原理是水分子的擴散會改變水分子在磁場下的排列整齊度，進而減弱收到</a:t>
            </a:r>
            <a:r>
              <a:rPr kumimoji="1" lang="en-US" altLang="zh-TW" dirty="0" smtClean="0"/>
              <a:t>MRI</a:t>
            </a:r>
            <a:r>
              <a:rPr kumimoji="1" lang="zh-TW" altLang="en-US" dirty="0" smtClean="0"/>
              <a:t>的訊號，所以只要加上不同的磁場激發設計，就可以找出水分子在不同方向的擴散能力的不同，如此一來，如果水是存在神經纖維裡，裡面的水因為細胞膜的局限會有特定的方向容易擴散，所以就可以利用這種方式把水的擴散能力資訊轉成神經纖維的空間連結資訊。</a:t>
            </a:r>
            <a:endParaRPr kumimoji="1" lang="en-US" altLang="zh-TW" dirty="0" smtClean="0"/>
          </a:p>
          <a:p>
            <a:pPr marL="228600" indent="-228600">
              <a:buAutoNum type="arabicPeriod"/>
            </a:pPr>
            <a:r>
              <a:rPr kumimoji="1" lang="zh-TW" altLang="en-US" dirty="0" smtClean="0"/>
              <a:t>介觀尺度</a:t>
            </a:r>
            <a:r>
              <a:rPr kumimoji="1" lang="en-US" altLang="zh-TW" dirty="0" smtClean="0"/>
              <a:t/>
            </a:r>
            <a:br>
              <a:rPr kumimoji="1" lang="en-US" altLang="zh-TW" dirty="0" smtClean="0"/>
            </a:br>
            <a:r>
              <a:rPr kumimoji="1" lang="zh-TW" altLang="en-US" dirty="0" smtClean="0"/>
              <a:t>尋找不同神經元群之間的連接，比如視覺皮層不同層之間的連接，可以精確到微米和毫米之間。此實驗通常需要有螢光蛋白。</a:t>
            </a:r>
            <a:endParaRPr kumimoji="1" lang="en-US" altLang="zh-TW" dirty="0" smtClean="0"/>
          </a:p>
          <a:p>
            <a:pPr marL="228600" indent="-228600">
              <a:buAutoNum type="arabicPeriod"/>
            </a:pPr>
            <a:r>
              <a:rPr kumimoji="1" lang="zh-TW" altLang="en-US" dirty="0" smtClean="0"/>
              <a:t>微觀尺度</a:t>
            </a:r>
            <a:r>
              <a:rPr kumimoji="1" lang="en-US" altLang="zh-TW" dirty="0" smtClean="0"/>
              <a:t/>
            </a:r>
            <a:br>
              <a:rPr kumimoji="1" lang="en-US" altLang="zh-TW" dirty="0" smtClean="0"/>
            </a:br>
            <a:r>
              <a:rPr kumimoji="1" lang="zh-TW" altLang="en-US" dirty="0" smtClean="0"/>
              <a:t>介在在奈米到微米尺度。透過對突觸的成像來確定兩個神經元之間的連結。繪製方法包括具有超級精度的光學顯微鏡和電子顯微鏡。</a:t>
            </a:r>
            <a:endParaRPr kumimoji="1" lang="en-US" altLang="zh-TW" dirty="0" smtClean="0"/>
          </a:p>
        </p:txBody>
      </p:sp>
      <p:sp>
        <p:nvSpPr>
          <p:cNvPr id="4" name="投影片編號版面配置區 3"/>
          <p:cNvSpPr>
            <a:spLocks noGrp="1"/>
          </p:cNvSpPr>
          <p:nvPr>
            <p:ph type="sldNum" sz="quarter" idx="10"/>
          </p:nvPr>
        </p:nvSpPr>
        <p:spPr/>
        <p:txBody>
          <a:bodyPr/>
          <a:lstStyle/>
          <a:p>
            <a:fld id="{E343706F-7B91-534E-B54B-D5CA17BB277B}" type="slidenum">
              <a:rPr kumimoji="1" lang="zh-TW" altLang="en-US" smtClean="0">
                <a:solidFill>
                  <a:prstClr val="black"/>
                </a:solidFill>
              </a:rPr>
              <a:pPr/>
              <a:t>6</a:t>
            </a:fld>
            <a:endParaRPr kumimoji="1" lang="zh-TW" altLang="en-US">
              <a:solidFill>
                <a:prstClr val="black"/>
              </a:solidFill>
            </a:endParaRPr>
          </a:p>
        </p:txBody>
      </p:sp>
    </p:spTree>
    <p:extLst>
      <p:ext uri="{BB962C8B-B14F-4D97-AF65-F5344CB8AC3E}">
        <p14:creationId xmlns:p14="http://schemas.microsoft.com/office/powerpoint/2010/main" val="772898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今天我們要介紹的</a:t>
            </a:r>
            <a:r>
              <a:rPr kumimoji="1" lang="en-US" altLang="zh-TW" dirty="0" smtClean="0"/>
              <a:t>Allen Mouse Brain Connectivity</a:t>
            </a:r>
            <a:r>
              <a:rPr kumimoji="1" lang="zh-TW" altLang="en-US" dirty="0" smtClean="0"/>
              <a:t> </a:t>
            </a:r>
            <a:r>
              <a:rPr kumimoji="1" lang="en-US" altLang="zh-TW" dirty="0" smtClean="0"/>
              <a:t>Atlas</a:t>
            </a:r>
            <a:r>
              <a:rPr kumimoji="1" lang="zh-TW" altLang="en-US" dirty="0" smtClean="0"/>
              <a:t>這個地圖</a:t>
            </a:r>
            <a:endParaRPr kumimoji="1" lang="en-US" altLang="zh-TW" dirty="0" smtClean="0"/>
          </a:p>
          <a:p>
            <a:r>
              <a:rPr kumimoji="1" lang="zh-TW" altLang="en-US" dirty="0" smtClean="0"/>
              <a:t>是全世界第一個全面繪製出的哺乳動物的腦神經連結地圖。</a:t>
            </a:r>
            <a:endParaRPr kumimoji="1" lang="en-US" altLang="zh-TW" dirty="0" smtClean="0"/>
          </a:p>
          <a:p>
            <a:endParaRPr kumimoji="1" lang="en-US" altLang="zh-TW" dirty="0" smtClean="0"/>
          </a:p>
          <a:p>
            <a:r>
              <a:rPr kumimoji="1" lang="zh-TW" altLang="en-US" dirty="0" smtClean="0"/>
              <a:t>鼠腦大約有</a:t>
            </a:r>
            <a:r>
              <a:rPr kumimoji="1" lang="en-US" altLang="zh-TW" dirty="0" smtClean="0"/>
              <a:t>750</a:t>
            </a:r>
            <a:r>
              <a:rPr kumimoji="1" lang="zh-TW" altLang="en-US" dirty="0" smtClean="0"/>
              <a:t>萬個神經元，與人類</a:t>
            </a:r>
            <a:r>
              <a:rPr kumimoji="1" lang="en-US" altLang="zh-TW" dirty="0" smtClean="0"/>
              <a:t>860</a:t>
            </a:r>
            <a:r>
              <a:rPr kumimoji="1" lang="zh-TW" altLang="en-US" dirty="0" smtClean="0"/>
              <a:t>億個神經元的構造類似，</a:t>
            </a:r>
            <a:endParaRPr kumimoji="1" lang="en-US" altLang="zh-TW" dirty="0" smtClean="0"/>
          </a:p>
          <a:p>
            <a:r>
              <a:rPr kumimoji="1" lang="zh-TW" altLang="en-US" dirty="0" smtClean="0"/>
              <a:t>因此雖然是鼠腦的地圖，但是仍然是一個很強大的系統，</a:t>
            </a:r>
            <a:endParaRPr kumimoji="1" lang="en-US" altLang="zh-TW" dirty="0" smtClean="0"/>
          </a:p>
          <a:p>
            <a:r>
              <a:rPr kumimoji="1" lang="zh-TW" altLang="en-US" dirty="0" smtClean="0"/>
              <a:t>可以來幫助了解人類腦細胞是如何連結、處理資訊的。</a:t>
            </a:r>
            <a:endParaRPr kumimoji="1" lang="en-US" altLang="zh-TW" dirty="0" smtClean="0"/>
          </a:p>
        </p:txBody>
      </p:sp>
      <p:sp>
        <p:nvSpPr>
          <p:cNvPr id="4" name="投影片編號版面配置區 3"/>
          <p:cNvSpPr>
            <a:spLocks noGrp="1"/>
          </p:cNvSpPr>
          <p:nvPr>
            <p:ph type="sldNum" sz="quarter" idx="10"/>
          </p:nvPr>
        </p:nvSpPr>
        <p:spPr/>
        <p:txBody>
          <a:bodyPr/>
          <a:lstStyle/>
          <a:p>
            <a:fld id="{E343706F-7B91-534E-B54B-D5CA17BB277B}" type="slidenum">
              <a:rPr kumimoji="1" lang="zh-TW" altLang="en-US" smtClean="0">
                <a:solidFill>
                  <a:prstClr val="black"/>
                </a:solidFill>
              </a:rPr>
              <a:pPr/>
              <a:t>7</a:t>
            </a:fld>
            <a:endParaRPr kumimoji="1" lang="zh-TW" altLang="en-US">
              <a:solidFill>
                <a:prstClr val="black"/>
              </a:solidFill>
            </a:endParaRPr>
          </a:p>
        </p:txBody>
      </p:sp>
    </p:spTree>
    <p:extLst>
      <p:ext uri="{BB962C8B-B14F-4D97-AF65-F5344CB8AC3E}">
        <p14:creationId xmlns:p14="http://schemas.microsoft.com/office/powerpoint/2010/main" val="772898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使用增強型綠色螢光蛋白和腺相關病毒載體來追蹤特定區域的軸突投射。</a:t>
            </a:r>
            <a:endParaRPr kumimoji="1" lang="en-US" altLang="zh-TW" dirty="0" smtClean="0"/>
          </a:p>
          <a:p>
            <a:r>
              <a:rPr kumimoji="1" lang="zh-TW" altLang="en-US" dirty="0" smtClean="0"/>
              <a:t>軸突投射就是神經脈衝由感覺細胞的軸突通過突觸傳遞到初級神經中樞或其他神經元。</a:t>
            </a:r>
            <a:endParaRPr kumimoji="1" lang="en-US" altLang="zh-TW" dirty="0" smtClean="0"/>
          </a:p>
          <a:p>
            <a:r>
              <a:rPr kumimoji="1" lang="zh-TW" altLang="en-US" dirty="0" smtClean="0"/>
              <a:t>高通量連續雙光子斷層掃描來畫出以綠色螢光蛋白標示的軸突</a:t>
            </a:r>
            <a:endParaRPr kumimoji="1" lang="en-US" altLang="zh-TW" dirty="0" smtClean="0"/>
          </a:p>
          <a:p>
            <a:endParaRPr kumimoji="1" lang="en-US" altLang="zh-TW" dirty="0" smtClean="0"/>
          </a:p>
          <a:p>
            <a:r>
              <a:rPr kumimoji="1" lang="zh-TW" altLang="en-US" dirty="0" smtClean="0"/>
              <a:t>能把分次實驗的圖像，透過空間變換把一幅圖像映射到另一幅圖像，使得兩圖中對應於空間同一位置的點一一對應起來，</a:t>
            </a:r>
            <a:endParaRPr kumimoji="1" lang="en-US" altLang="zh-TW" dirty="0" smtClean="0"/>
          </a:p>
          <a:p>
            <a:r>
              <a:rPr kumimoji="1" lang="zh-TW" altLang="en-US" dirty="0" smtClean="0"/>
              <a:t>這樣子</a:t>
            </a:r>
            <a:r>
              <a:rPr kumimoji="1" lang="ja-JP" altLang="en-US" dirty="0" smtClean="0"/>
              <a:t>可以產生出</a:t>
            </a:r>
            <a:r>
              <a:rPr kumimoji="1" lang="en-US" altLang="ja-JP" dirty="0" smtClean="0"/>
              <a:t>3D</a:t>
            </a:r>
            <a:r>
              <a:rPr kumimoji="1" lang="zh-TW" altLang="en-US" dirty="0" smtClean="0"/>
              <a:t>的立體影像，最後製造出全腦的連結體矩陣。</a:t>
            </a:r>
            <a:endParaRPr kumimoji="1" lang="en-US" altLang="zh-TW" dirty="0" smtClean="0"/>
          </a:p>
        </p:txBody>
      </p:sp>
      <p:sp>
        <p:nvSpPr>
          <p:cNvPr id="4" name="投影片編號版面配置區 3"/>
          <p:cNvSpPr>
            <a:spLocks noGrp="1"/>
          </p:cNvSpPr>
          <p:nvPr>
            <p:ph type="sldNum" sz="quarter" idx="10"/>
          </p:nvPr>
        </p:nvSpPr>
        <p:spPr/>
        <p:txBody>
          <a:bodyPr/>
          <a:lstStyle/>
          <a:p>
            <a:fld id="{E343706F-7B91-534E-B54B-D5CA17BB277B}" type="slidenum">
              <a:rPr kumimoji="1" lang="zh-TW" altLang="en-US" smtClean="0">
                <a:solidFill>
                  <a:prstClr val="black"/>
                </a:solidFill>
              </a:rPr>
              <a:pPr/>
              <a:t>8</a:t>
            </a:fld>
            <a:endParaRPr kumimoji="1" lang="zh-TW" altLang="en-US">
              <a:solidFill>
                <a:prstClr val="black"/>
              </a:solidFill>
            </a:endParaRPr>
          </a:p>
        </p:txBody>
      </p:sp>
    </p:spTree>
    <p:extLst>
      <p:ext uri="{BB962C8B-B14F-4D97-AF65-F5344CB8AC3E}">
        <p14:creationId xmlns:p14="http://schemas.microsoft.com/office/powerpoint/2010/main" val="3033085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被藍光激發會發出綠光</a:t>
            </a:r>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enhanced GFP (EGFP) was discovered in 1995 by the laboratories of </a:t>
            </a:r>
            <a:r>
              <a:rPr lang="en-US" altLang="zh-TW" sz="1200" b="0" i="0" kern="1200" dirty="0" err="1" smtClean="0">
                <a:solidFill>
                  <a:schemeClr val="tx1"/>
                </a:solidFill>
                <a:effectLst/>
                <a:latin typeface="+mn-lt"/>
                <a:ea typeface="+mn-ea"/>
                <a:cs typeface="+mn-cs"/>
              </a:rPr>
              <a:t>Thastrup</a:t>
            </a:r>
            <a:r>
              <a:rPr lang="en-US" altLang="zh-TW" sz="1200" b="0" i="0" u="none" strike="noStrike" kern="1200" baseline="30000" dirty="0" smtClean="0">
                <a:solidFill>
                  <a:schemeClr val="tx1"/>
                </a:solidFill>
                <a:effectLst/>
                <a:latin typeface="+mn-lt"/>
                <a:ea typeface="+mn-ea"/>
                <a:cs typeface="+mn-cs"/>
                <a:hlinkClick r:id="rId3"/>
              </a:rPr>
              <a:t>[15]</a:t>
            </a:r>
            <a:r>
              <a:rPr lang="en-US" altLang="zh-TW" sz="1200" b="0" i="0" kern="1200" dirty="0" smtClean="0">
                <a:solidFill>
                  <a:schemeClr val="tx1"/>
                </a:solidFill>
                <a:effectLst/>
                <a:latin typeface="+mn-lt"/>
                <a:ea typeface="+mn-ea"/>
                <a:cs typeface="+mn-cs"/>
              </a:rPr>
              <a:t> and </a:t>
            </a:r>
            <a:r>
              <a:rPr lang="en-US" altLang="zh-TW" sz="1200" b="0" i="0" kern="1200" dirty="0" err="1" smtClean="0">
                <a:solidFill>
                  <a:schemeClr val="tx1"/>
                </a:solidFill>
                <a:effectLst/>
                <a:latin typeface="+mn-lt"/>
                <a:ea typeface="+mn-ea"/>
                <a:cs typeface="+mn-cs"/>
              </a:rPr>
              <a:t>Falkow</a:t>
            </a:r>
            <a:endParaRPr lang="zh-TW" altLang="en-US" dirty="0"/>
          </a:p>
        </p:txBody>
      </p:sp>
      <p:sp>
        <p:nvSpPr>
          <p:cNvPr id="4" name="投影片編號版面配置區 3"/>
          <p:cNvSpPr>
            <a:spLocks noGrp="1"/>
          </p:cNvSpPr>
          <p:nvPr>
            <p:ph type="sldNum" sz="quarter" idx="10"/>
          </p:nvPr>
        </p:nvSpPr>
        <p:spPr/>
        <p:txBody>
          <a:bodyPr/>
          <a:lstStyle/>
          <a:p>
            <a:fld id="{340852F7-C685-4BCA-9080-C0C0317309E6}" type="slidenum">
              <a:rPr lang="zh-TW" altLang="en-US" smtClean="0"/>
              <a:t>11</a:t>
            </a:fld>
            <a:endParaRPr lang="zh-TW" altLang="en-US"/>
          </a:p>
        </p:txBody>
      </p:sp>
    </p:spTree>
    <p:extLst>
      <p:ext uri="{BB962C8B-B14F-4D97-AF65-F5344CB8AC3E}">
        <p14:creationId xmlns:p14="http://schemas.microsoft.com/office/powerpoint/2010/main" val="2864087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Differ</a:t>
            </a:r>
            <a:r>
              <a:rPr lang="en-US" altLang="zh-TW" baseline="0" dirty="0" smtClean="0"/>
              <a:t> with </a:t>
            </a:r>
            <a:r>
              <a:rPr lang="en-US" altLang="zh-TW" baseline="0" dirty="0" err="1" smtClean="0"/>
              <a:t>s</a:t>
            </a:r>
            <a:r>
              <a:rPr lang="en-US" altLang="zh-TW" dirty="0" err="1" smtClean="0"/>
              <a:t>oluable</a:t>
            </a:r>
            <a:r>
              <a:rPr lang="en-US" altLang="zh-TW" dirty="0" smtClean="0"/>
              <a:t> </a:t>
            </a:r>
          </a:p>
          <a:p>
            <a:r>
              <a:rPr lang="en-US" altLang="zh-TW" sz="1200" b="0" i="1" kern="1200" dirty="0" smtClean="0">
                <a:solidFill>
                  <a:schemeClr val="tx1"/>
                </a:solidFill>
                <a:effectLst/>
                <a:latin typeface="+mn-lt"/>
                <a:ea typeface="+mn-ea"/>
                <a:cs typeface="+mn-cs"/>
              </a:rPr>
              <a:t>Human Gene Therapy</a:t>
            </a:r>
            <a:r>
              <a:rPr lang="en-US" altLang="zh-TW" sz="1200" b="0" i="0" kern="1200" dirty="0" smtClean="0">
                <a:solidFill>
                  <a:schemeClr val="tx1"/>
                </a:solidFill>
                <a:effectLst/>
                <a:latin typeface="+mn-lt"/>
                <a:ea typeface="+mn-ea"/>
                <a:cs typeface="+mn-cs"/>
              </a:rPr>
              <a:t> </a:t>
            </a:r>
            <a:r>
              <a:rPr lang="en-US" altLang="zh-TW" sz="1200" b="1" i="0" kern="1200" dirty="0" smtClean="0">
                <a:solidFill>
                  <a:schemeClr val="tx1"/>
                </a:solidFill>
                <a:effectLst/>
                <a:latin typeface="+mn-lt"/>
                <a:ea typeface="+mn-ea"/>
                <a:cs typeface="+mn-cs"/>
              </a:rPr>
              <a:t>16</a:t>
            </a:r>
            <a:r>
              <a:rPr lang="en-US" altLang="zh-TW" sz="1200" b="0" i="0" kern="1200" dirty="0" smtClean="0">
                <a:solidFill>
                  <a:schemeClr val="tx1"/>
                </a:solidFill>
                <a:effectLst/>
                <a:latin typeface="+mn-lt"/>
                <a:ea typeface="+mn-ea"/>
                <a:cs typeface="+mn-cs"/>
              </a:rPr>
              <a:t> (2): 235–47.</a:t>
            </a:r>
          </a:p>
          <a:p>
            <a:r>
              <a:rPr lang="zh-TW" altLang="en-US" sz="1200" b="0" i="0" kern="1200" dirty="0" smtClean="0">
                <a:solidFill>
                  <a:schemeClr val="tx1"/>
                </a:solidFill>
                <a:effectLst/>
                <a:latin typeface="+mn-lt"/>
                <a:ea typeface="+mn-ea"/>
                <a:cs typeface="+mn-cs"/>
              </a:rPr>
              <a:t> </a:t>
            </a:r>
            <a:r>
              <a:rPr lang="en-US" altLang="zh-TW" sz="1200" b="0" i="0" kern="1200" dirty="0" smtClean="0">
                <a:solidFill>
                  <a:schemeClr val="tx1"/>
                </a:solidFill>
                <a:effectLst/>
                <a:latin typeface="+mn-lt"/>
                <a:ea typeface="+mn-ea"/>
                <a:cs typeface="+mn-cs"/>
              </a:rPr>
              <a:t>AAV </a:t>
            </a:r>
            <a:r>
              <a:rPr lang="zh-TW" altLang="en-US" sz="1200" b="0" i="0" kern="1200" dirty="0" smtClean="0">
                <a:solidFill>
                  <a:schemeClr val="tx1"/>
                </a:solidFill>
                <a:effectLst/>
                <a:latin typeface="+mn-lt"/>
                <a:ea typeface="+mn-ea"/>
                <a:cs typeface="+mn-cs"/>
              </a:rPr>
              <a:t>最大的優點是幾乎不產生細胞免疫反應，而且小鼠實驗中發現 </a:t>
            </a:r>
            <a:r>
              <a:rPr lang="en-US" altLang="zh-TW" sz="1200" b="0" i="0" kern="1200" dirty="0" smtClean="0">
                <a:solidFill>
                  <a:schemeClr val="tx1"/>
                </a:solidFill>
                <a:effectLst/>
                <a:latin typeface="+mn-lt"/>
                <a:ea typeface="+mn-ea"/>
                <a:cs typeface="+mn-cs"/>
              </a:rPr>
              <a:t>AAV </a:t>
            </a:r>
            <a:r>
              <a:rPr lang="zh-TW" altLang="en-US" sz="1200" b="0" i="0" kern="1200" dirty="0" smtClean="0">
                <a:solidFill>
                  <a:schemeClr val="tx1"/>
                </a:solidFill>
                <a:effectLst/>
                <a:latin typeface="+mn-lt"/>
                <a:ea typeface="+mn-ea"/>
                <a:cs typeface="+mn-cs"/>
              </a:rPr>
              <a:t>可感染各種細胞</a:t>
            </a:r>
            <a:endParaRPr lang="zh-TW" altLang="en-US" dirty="0"/>
          </a:p>
        </p:txBody>
      </p:sp>
      <p:sp>
        <p:nvSpPr>
          <p:cNvPr id="4" name="投影片編號版面配置區 3"/>
          <p:cNvSpPr>
            <a:spLocks noGrp="1"/>
          </p:cNvSpPr>
          <p:nvPr>
            <p:ph type="sldNum" sz="quarter" idx="10"/>
          </p:nvPr>
        </p:nvSpPr>
        <p:spPr/>
        <p:txBody>
          <a:bodyPr/>
          <a:lstStyle/>
          <a:p>
            <a:fld id="{340852F7-C685-4BCA-9080-C0C0317309E6}" type="slidenum">
              <a:rPr lang="zh-TW" altLang="en-US" smtClean="0"/>
              <a:t>12</a:t>
            </a:fld>
            <a:endParaRPr lang="zh-TW" altLang="en-US"/>
          </a:p>
        </p:txBody>
      </p:sp>
    </p:spTree>
    <p:extLst>
      <p:ext uri="{BB962C8B-B14F-4D97-AF65-F5344CB8AC3E}">
        <p14:creationId xmlns:p14="http://schemas.microsoft.com/office/powerpoint/2010/main" val="3560405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kumimoji="1" lang="zh-TW" altLang="en-US" smtClean="0"/>
              <a:t>按一下以編輯母片標題樣式</a:t>
            </a:r>
            <a:endParaRPr kumimoji="1" lang="zh-TW" altLang="en-US"/>
          </a:p>
        </p:txBody>
      </p:sp>
      <p:sp>
        <p:nvSpPr>
          <p:cNvPr id="3" name="子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smtClean="0"/>
              <a:t> 按一下以編輯母片子標題樣式</a:t>
            </a:r>
            <a:endParaRPr kumimoji="1" lang="zh-TW" altLang="en-US"/>
          </a:p>
        </p:txBody>
      </p:sp>
      <p:sp>
        <p:nvSpPr>
          <p:cNvPr id="4" name="日期版面配置區 3"/>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solidFill>
                  <a:srgbClr val="002060"/>
                </a:solidFill>
                <a:latin typeface="+mj-lt"/>
              </a:defRPr>
            </a:lvl1pPr>
          </a:lstStyle>
          <a:p>
            <a:fld id="{03104001-E657-D54B-B168-3FCD0A035C94}" type="slidenum">
              <a:rPr kumimoji="1" lang="zh-TW" altLang="en-US" smtClean="0"/>
              <a:pPr/>
              <a:t>‹#›</a:t>
            </a:fld>
            <a:endParaRPr kumimoji="1" lang="zh-TW" altLang="en-US"/>
          </a:p>
        </p:txBody>
      </p:sp>
    </p:spTree>
    <p:extLst>
      <p:ext uri="{BB962C8B-B14F-4D97-AF65-F5344CB8AC3E}">
        <p14:creationId xmlns:p14="http://schemas.microsoft.com/office/powerpoint/2010/main" val="1166932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03104001-E657-D54B-B168-3FCD0A035C94}"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2182901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03104001-E657-D54B-B168-3FCD0A035C94}"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2385578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kumimoji="1" lang="zh-TW" altLang="en-US" smtClean="0"/>
              <a:t>按一下以編輯母片標題樣式</a:t>
            </a:r>
            <a:endParaRPr kumimoji="1" lang="zh-TW" altLang="en-US"/>
          </a:p>
        </p:txBody>
      </p:sp>
      <p:sp>
        <p:nvSpPr>
          <p:cNvPr id="3" name="子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smtClean="0"/>
              <a:t>按一下以編輯母片子標題樣式</a:t>
            </a:r>
            <a:endParaRPr kumimoji="1" lang="zh-TW" altLang="en-US"/>
          </a:p>
        </p:txBody>
      </p:sp>
      <p:sp>
        <p:nvSpPr>
          <p:cNvPr id="4" name="日期版面配置區 3"/>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sz="2800">
                <a:solidFill>
                  <a:srgbClr val="002060"/>
                </a:solidFill>
                <a:latin typeface="+mj-lt"/>
              </a:defRPr>
            </a:lvl1pPr>
          </a:lstStyle>
          <a:p>
            <a:fld id="{40DAEDDE-51F2-414B-B7A3-46A168FFFC7D}" type="slidenum">
              <a:rPr kumimoji="1" lang="zh-TW" altLang="en-US" smtClean="0"/>
              <a:pPr/>
              <a:t>‹#›</a:t>
            </a:fld>
            <a:endParaRPr kumimoji="1" lang="zh-TW" altLang="en-US"/>
          </a:p>
        </p:txBody>
      </p:sp>
    </p:spTree>
    <p:extLst>
      <p:ext uri="{BB962C8B-B14F-4D97-AF65-F5344CB8AC3E}">
        <p14:creationId xmlns:p14="http://schemas.microsoft.com/office/powerpoint/2010/main" val="4216027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40DAEDDE-51F2-414B-B7A3-46A168FFFC7D}"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4095915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40DAEDDE-51F2-414B-B7A3-46A168FFFC7D}"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2094832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kumimoji="1"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40DAEDDE-51F2-414B-B7A3-46A168FFFC7D}"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2931456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7" name="日期版面配置區 6"/>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kumimoji="1"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40DAEDDE-51F2-414B-B7A3-46A168FFFC7D}"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1034459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日期版面配置區 2"/>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kumimoji="1"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40DAEDDE-51F2-414B-B7A3-46A168FFFC7D}"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1815622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kumimoji="1"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40DAEDDE-51F2-414B-B7A3-46A168FFFC7D}"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954776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kumimoji="1"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40DAEDDE-51F2-414B-B7A3-46A168FFFC7D}"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2560678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solidFill>
                  <a:srgbClr val="002060"/>
                </a:solidFill>
                <a:latin typeface="+mj-lt"/>
              </a:defRPr>
            </a:lvl1pPr>
          </a:lstStyle>
          <a:p>
            <a:fld id="{03104001-E657-D54B-B168-3FCD0A035C94}" type="slidenum">
              <a:rPr kumimoji="1" lang="zh-TW" altLang="en-US" smtClean="0"/>
              <a:pPr/>
              <a:t>‹#›</a:t>
            </a:fld>
            <a:endParaRPr kumimoji="1" lang="zh-TW" altLang="en-US"/>
          </a:p>
        </p:txBody>
      </p:sp>
    </p:spTree>
    <p:extLst>
      <p:ext uri="{BB962C8B-B14F-4D97-AF65-F5344CB8AC3E}">
        <p14:creationId xmlns:p14="http://schemas.microsoft.com/office/powerpoint/2010/main" val="1245684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kumimoji="1"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40DAEDDE-51F2-414B-B7A3-46A168FFFC7D}"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2919657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40DAEDDE-51F2-414B-B7A3-46A168FFFC7D}"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3143698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629400" y="274638"/>
            <a:ext cx="2057400" cy="5851525"/>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40DAEDDE-51F2-414B-B7A3-46A168FFFC7D}"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3175732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altLang="zh-TW" smtClean="0">
                <a:solidFill>
                  <a:prstClr val="black">
                    <a:tint val="75000"/>
                  </a:prstClr>
                </a:solidFill>
              </a:rPr>
              <a:t>2014/5/25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737186-C35D-E049-AFBD-728C19B23F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17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altLang="zh-TW" smtClean="0">
                <a:solidFill>
                  <a:prstClr val="black">
                    <a:tint val="75000"/>
                  </a:prstClr>
                </a:solidFill>
              </a:rPr>
              <a:t>2014/5/25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737186-C35D-E049-AFBD-728C19B23F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593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altLang="zh-TW" smtClean="0">
                <a:solidFill>
                  <a:prstClr val="black">
                    <a:tint val="75000"/>
                  </a:prstClr>
                </a:solidFill>
              </a:rPr>
              <a:t>2014/5/25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737186-C35D-E049-AFBD-728C19B23F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7397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altLang="zh-TW" smtClean="0">
                <a:solidFill>
                  <a:prstClr val="black">
                    <a:tint val="75000"/>
                  </a:prstClr>
                </a:solidFill>
              </a:rPr>
              <a:t>2014/5/25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737186-C35D-E049-AFBD-728C19B23F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4934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altLang="zh-TW" smtClean="0">
                <a:solidFill>
                  <a:prstClr val="black">
                    <a:tint val="75000"/>
                  </a:prstClr>
                </a:solidFill>
              </a:rPr>
              <a:t>2014/5/25</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737186-C35D-E049-AFBD-728C19B23F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8348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altLang="zh-TW" smtClean="0">
                <a:solidFill>
                  <a:prstClr val="black">
                    <a:tint val="75000"/>
                  </a:prstClr>
                </a:solidFill>
              </a:rPr>
              <a:t>2014/5/25</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737186-C35D-E049-AFBD-728C19B23F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737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zh-TW" smtClean="0">
                <a:solidFill>
                  <a:prstClr val="black">
                    <a:tint val="75000"/>
                  </a:prstClr>
                </a:solidFill>
              </a:rPr>
              <a:t>2014/5/25</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737186-C35D-E049-AFBD-728C19B23F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86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03104001-E657-D54B-B168-3FCD0A035C94}"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33804979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altLang="zh-TW" smtClean="0">
                <a:solidFill>
                  <a:prstClr val="black">
                    <a:tint val="75000"/>
                  </a:prstClr>
                </a:solidFill>
              </a:rPr>
              <a:t>2014/5/25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737186-C35D-E049-AFBD-728C19B23F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635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altLang="zh-TW" smtClean="0">
                <a:solidFill>
                  <a:prstClr val="black">
                    <a:tint val="75000"/>
                  </a:prstClr>
                </a:solidFill>
              </a:rPr>
              <a:t>2014/5/25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737186-C35D-E049-AFBD-728C19B23F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579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altLang="zh-TW" smtClean="0">
                <a:solidFill>
                  <a:prstClr val="black">
                    <a:tint val="75000"/>
                  </a:prstClr>
                </a:solidFill>
              </a:rPr>
              <a:t>2014/5/25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737186-C35D-E049-AFBD-728C19B23F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5525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altLang="zh-TW" smtClean="0">
                <a:solidFill>
                  <a:prstClr val="black">
                    <a:tint val="75000"/>
                  </a:prstClr>
                </a:solidFill>
              </a:rPr>
              <a:t>2014/5/25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737186-C35D-E049-AFBD-728C19B23F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717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kumimoji="1" lang="zh-TW" altLang="en-US" smtClean="0"/>
              <a:t>按一下以編輯母片標題樣式</a:t>
            </a:r>
            <a:endParaRPr kumimoji="1" lang="zh-TW" altLang="en-US"/>
          </a:p>
        </p:txBody>
      </p:sp>
      <p:sp>
        <p:nvSpPr>
          <p:cNvPr id="3" name="子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en-US" altLang="zh-TW" smtClean="0"/>
              <a:t> </a:t>
            </a:r>
            <a:r>
              <a:rPr kumimoji="1" lang="zh-TW" altLang="en-US" smtClean="0"/>
              <a:t>按一下以編輯母片子標題樣式</a:t>
            </a:r>
            <a:endParaRPr kumimoji="1" lang="zh-TW" altLang="en-US"/>
          </a:p>
        </p:txBody>
      </p:sp>
      <p:sp>
        <p:nvSpPr>
          <p:cNvPr id="4" name="日期版面配置區 3"/>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30786EE5-B05E-5B42-A6F0-EF8658102A9A}"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1590342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30786EE5-B05E-5B42-A6F0-EF8658102A9A}"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1339327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30786EE5-B05E-5B42-A6F0-EF8658102A9A}"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2138556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kumimoji="1"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30786EE5-B05E-5B42-A6F0-EF8658102A9A}"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2084651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7" name="日期版面配置區 6"/>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kumimoji="1"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30786EE5-B05E-5B42-A6F0-EF8658102A9A}"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20459009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日期版面配置區 2"/>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kumimoji="1"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30786EE5-B05E-5B42-A6F0-EF8658102A9A}"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2245177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kumimoji="1"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03104001-E657-D54B-B168-3FCD0A035C94}"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6194453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kumimoji="1"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30786EE5-B05E-5B42-A6F0-EF8658102A9A}"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3584966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kumimoji="1"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30786EE5-B05E-5B42-A6F0-EF8658102A9A}"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2987439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kumimoji="1"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30786EE5-B05E-5B42-A6F0-EF8658102A9A}"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20106173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30786EE5-B05E-5B42-A6F0-EF8658102A9A}"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802163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30786EE5-B05E-5B42-A6F0-EF8658102A9A}"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38272322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252987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101639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377852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28047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04367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7" name="日期版面配置區 6"/>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kumimoji="1"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03104001-E657-D54B-B168-3FCD0A035C94}"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36796680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724116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372270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005989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0632370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56357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971351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CCFC8D6-214E-40A2-ACED-C044FCD2592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632230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CCFC8D6-214E-40A2-ACED-C044FCD2592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114185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CCFC8D6-214E-40A2-ACED-C044FCD2592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336545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ECCFC8D6-214E-40A2-ACED-C044FCD2592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98893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日期版面配置區 2"/>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kumimoji="1"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03104001-E657-D54B-B168-3FCD0A035C94}"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22452757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ECCFC8D6-214E-40A2-ACED-C044FCD2592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100103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ECCFC8D6-214E-40A2-ACED-C044FCD2592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443580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ECCFC8D6-214E-40A2-ACED-C044FCD2592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9987464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ECCFC8D6-214E-40A2-ACED-C044FCD2592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718709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ECCFC8D6-214E-40A2-ACED-C044FCD2592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8839365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CCFC8D6-214E-40A2-ACED-C044FCD2592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129390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CCFC8D6-214E-40A2-ACED-C044FCD2592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1891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kumimoji="1"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03104001-E657-D54B-B168-3FCD0A035C94}"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2888304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kumimoji="1"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03104001-E657-D54B-B168-3FCD0A035C94}"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1363299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kumimoji="1"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03104001-E657-D54B-B168-3FCD0A035C94}"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26700116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TW" altLang="en-US" dirty="0" smtClean="0"/>
              <a:t>按一下以編輯母片標題樣式</a:t>
            </a:r>
            <a:endParaRPr kumimoji="1"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kumimoji="1"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800">
                <a:solidFill>
                  <a:srgbClr val="002060"/>
                </a:solidFill>
                <a:latin typeface="+mj-lt"/>
              </a:defRPr>
            </a:lvl1pPr>
          </a:lstStyle>
          <a:p>
            <a:pPr defTabSz="457200"/>
            <a:fld id="{03104001-E657-D54B-B168-3FCD0A035C94}" type="slidenum">
              <a:rPr kumimoji="1" lang="zh-TW" altLang="en-US" smtClean="0"/>
              <a:pPr defTabSz="457200"/>
              <a:t>‹#›</a:t>
            </a:fld>
            <a:endParaRPr kumimoji="1" lang="zh-TW" altLang="en-US" dirty="0"/>
          </a:p>
        </p:txBody>
      </p:sp>
    </p:spTree>
    <p:extLst>
      <p:ext uri="{BB962C8B-B14F-4D97-AF65-F5344CB8AC3E}">
        <p14:creationId xmlns:p14="http://schemas.microsoft.com/office/powerpoint/2010/main" val="45613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kumimoji="1"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800">
                <a:solidFill>
                  <a:srgbClr val="002060"/>
                </a:solidFill>
              </a:defRPr>
            </a:lvl1pPr>
          </a:lstStyle>
          <a:p>
            <a:pPr defTabSz="457200"/>
            <a:fld id="{40DAEDDE-51F2-414B-B7A3-46A168FFFC7D}" type="slidenum">
              <a:rPr kumimoji="1" lang="zh-TW" altLang="en-US" smtClean="0"/>
              <a:pPr defTabSz="457200"/>
              <a:t>‹#›</a:t>
            </a:fld>
            <a:endParaRPr kumimoji="1" lang="zh-TW" altLang="en-US"/>
          </a:p>
        </p:txBody>
      </p:sp>
    </p:spTree>
    <p:extLst>
      <p:ext uri="{BB962C8B-B14F-4D97-AF65-F5344CB8AC3E}">
        <p14:creationId xmlns:p14="http://schemas.microsoft.com/office/powerpoint/2010/main" val="23856774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r>
              <a:rPr lang="en-US" altLang="zh-TW" smtClean="0">
                <a:solidFill>
                  <a:prstClr val="black">
                    <a:tint val="75000"/>
                  </a:prstClr>
                </a:solidFill>
              </a:rPr>
              <a:t>2014/5/25</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800">
                <a:solidFill>
                  <a:srgbClr val="002060"/>
                </a:solidFill>
              </a:defRPr>
            </a:lvl1pPr>
          </a:lstStyle>
          <a:p>
            <a:pPr defTabSz="457200"/>
            <a:fld id="{B4737186-C35D-E049-AFBD-728C19B23FD8}" type="slidenum">
              <a:rPr lang="en-US" smtClean="0"/>
              <a:pPr defTabSz="457200"/>
              <a:t>‹#›</a:t>
            </a:fld>
            <a:endParaRPr lang="en-US"/>
          </a:p>
        </p:txBody>
      </p:sp>
    </p:spTree>
    <p:extLst>
      <p:ext uri="{BB962C8B-B14F-4D97-AF65-F5344CB8AC3E}">
        <p14:creationId xmlns:p14="http://schemas.microsoft.com/office/powerpoint/2010/main" val="36356039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r>
              <a:rPr kumimoji="1" lang="en-US" altLang="zh-TW" smtClean="0">
                <a:solidFill>
                  <a:prstClr val="black">
                    <a:tint val="75000"/>
                  </a:prstClr>
                </a:solidFill>
              </a:rPr>
              <a:t>2014/5/25</a:t>
            </a:r>
            <a:endParaRPr kumimoji="1"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kumimoji="1"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800">
                <a:solidFill>
                  <a:srgbClr val="002060"/>
                </a:solidFill>
              </a:defRPr>
            </a:lvl1pPr>
          </a:lstStyle>
          <a:p>
            <a:pPr defTabSz="457200"/>
            <a:fld id="{30786EE5-B05E-5B42-A6F0-EF8658102A9A}" type="slidenum">
              <a:rPr kumimoji="1" lang="zh-TW" altLang="en-US" smtClean="0"/>
              <a:pPr defTabSz="457200"/>
              <a:t>‹#›</a:t>
            </a:fld>
            <a:endParaRPr kumimoji="1" lang="zh-TW" altLang="en-US"/>
          </a:p>
        </p:txBody>
      </p:sp>
    </p:spTree>
    <p:extLst>
      <p:ext uri="{BB962C8B-B14F-4D97-AF65-F5344CB8AC3E}">
        <p14:creationId xmlns:p14="http://schemas.microsoft.com/office/powerpoint/2010/main" val="14482342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800">
                <a:solidFill>
                  <a:srgbClr val="002060"/>
                </a:solidFill>
              </a:defRPr>
            </a:lvl1pPr>
          </a:lstStyle>
          <a:p>
            <a:fld id="{BC93FDD1-74AA-4B11-A4B3-362F014085B0}" type="slidenum">
              <a:rPr lang="zh-TW" altLang="en-US" smtClean="0"/>
              <a:pPr/>
              <a:t>‹#›</a:t>
            </a:fld>
            <a:endParaRPr lang="zh-TW" altLang="en-US"/>
          </a:p>
        </p:txBody>
      </p:sp>
    </p:spTree>
    <p:extLst>
      <p:ext uri="{BB962C8B-B14F-4D97-AF65-F5344CB8AC3E}">
        <p14:creationId xmlns:p14="http://schemas.microsoft.com/office/powerpoint/2010/main" val="5930806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TW" smtClean="0">
                <a:solidFill>
                  <a:prstClr val="black">
                    <a:tint val="75000"/>
                  </a:prstClr>
                </a:solidFill>
              </a:rPr>
              <a:t>2014/5/25</a:t>
            </a:r>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800">
                <a:solidFill>
                  <a:srgbClr val="002060"/>
                </a:solidFill>
              </a:defRPr>
            </a:lvl1pPr>
          </a:lstStyle>
          <a:p>
            <a:fld id="{ECCFC8D6-214E-40A2-ACED-C044FCD25925}" type="slidenum">
              <a:rPr lang="zh-TW" altLang="en-US" smtClean="0"/>
              <a:pPr/>
              <a:t>‹#›</a:t>
            </a:fld>
            <a:endParaRPr lang="zh-TW" altLang="en-US"/>
          </a:p>
        </p:txBody>
      </p:sp>
    </p:spTree>
    <p:extLst>
      <p:ext uri="{BB962C8B-B14F-4D97-AF65-F5344CB8AC3E}">
        <p14:creationId xmlns:p14="http://schemas.microsoft.com/office/powerpoint/2010/main" val="350681282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2.png"/><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4.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38.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23.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7.xml"/><Relationship Id="rId3"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39.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39.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23.emf"/></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6.emf"/><Relationship Id="rId3"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8.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9.png"/><Relationship Id="rId3" Type="http://schemas.openxmlformats.org/officeDocument/2006/relationships/image" Target="../media/image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2.png"/><Relationship Id="rId3"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4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4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4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kumimoji="1" lang="en-US" altLang="zh-TW" b="1" dirty="0" smtClean="0"/>
              <a:t>A </a:t>
            </a:r>
            <a:r>
              <a:rPr kumimoji="1" lang="en-US" altLang="zh-TW" b="1" dirty="0" err="1" smtClean="0"/>
              <a:t>Mesoscale</a:t>
            </a:r>
            <a:r>
              <a:rPr kumimoji="1" lang="en-US" altLang="zh-TW" b="1" dirty="0" smtClean="0"/>
              <a:t> </a:t>
            </a:r>
            <a:r>
              <a:rPr kumimoji="1" lang="en-US" altLang="zh-TW" b="1" dirty="0" err="1" smtClean="0"/>
              <a:t>Connectome</a:t>
            </a:r>
            <a:r>
              <a:rPr kumimoji="1" lang="en-US" altLang="zh-TW" b="1" dirty="0" smtClean="0"/>
              <a:t> of the Mouse Brain</a:t>
            </a:r>
            <a:endParaRPr kumimoji="1" lang="zh-TW" altLang="en-US" b="1" dirty="0"/>
          </a:p>
        </p:txBody>
      </p:sp>
      <p:sp>
        <p:nvSpPr>
          <p:cNvPr id="3" name="子標題 2"/>
          <p:cNvSpPr>
            <a:spLocks noGrp="1"/>
          </p:cNvSpPr>
          <p:nvPr>
            <p:ph type="subTitle" idx="1"/>
          </p:nvPr>
        </p:nvSpPr>
        <p:spPr>
          <a:xfrm>
            <a:off x="1225313" y="3886200"/>
            <a:ext cx="6788404" cy="1752600"/>
          </a:xfrm>
        </p:spPr>
        <p:txBody>
          <a:bodyPr>
            <a:normAutofit/>
          </a:bodyPr>
          <a:lstStyle/>
          <a:p>
            <a:r>
              <a:rPr kumimoji="1" lang="en-US" altLang="zh-TW" sz="2800" dirty="0" smtClean="0">
                <a:solidFill>
                  <a:schemeClr val="accent4">
                    <a:lumMod val="75000"/>
                  </a:schemeClr>
                </a:solidFill>
                <a:latin typeface="標楷體" panose="03000509000000000000" pitchFamily="65" charset="-120"/>
                <a:ea typeface="標楷體" panose="03000509000000000000" pitchFamily="65" charset="-120"/>
              </a:rPr>
              <a:t>Team 9</a:t>
            </a:r>
          </a:p>
          <a:p>
            <a:r>
              <a:rPr kumimoji="1" lang="zh-TW" altLang="en-US" sz="2800" dirty="0" smtClean="0">
                <a:solidFill>
                  <a:schemeClr val="accent4">
                    <a:lumMod val="75000"/>
                  </a:schemeClr>
                </a:solidFill>
                <a:latin typeface="標楷體" panose="03000509000000000000" pitchFamily="65" charset="-120"/>
                <a:ea typeface="標楷體" panose="03000509000000000000" pitchFamily="65" charset="-120"/>
              </a:rPr>
              <a:t>吳全勳</a:t>
            </a:r>
            <a:r>
              <a:rPr kumimoji="1" lang="en-US" altLang="zh-TW" sz="2800" dirty="0" smtClean="0">
                <a:solidFill>
                  <a:schemeClr val="accent4">
                    <a:lumMod val="75000"/>
                  </a:schemeClr>
                </a:solidFill>
                <a:latin typeface="標楷體" panose="03000509000000000000" pitchFamily="65" charset="-120"/>
                <a:ea typeface="標楷體" panose="03000509000000000000" pitchFamily="65" charset="-120"/>
              </a:rPr>
              <a:t> </a:t>
            </a:r>
            <a:r>
              <a:rPr kumimoji="1" lang="zh-TW" altLang="en-US" sz="2800" dirty="0" smtClean="0">
                <a:solidFill>
                  <a:schemeClr val="accent4">
                    <a:lumMod val="75000"/>
                  </a:schemeClr>
                </a:solidFill>
                <a:latin typeface="標楷體" panose="03000509000000000000" pitchFamily="65" charset="-120"/>
                <a:ea typeface="標楷體" panose="03000509000000000000" pitchFamily="65" charset="-120"/>
              </a:rPr>
              <a:t>李偉航</a:t>
            </a:r>
            <a:r>
              <a:rPr kumimoji="1" lang="en-US" altLang="zh-TW" sz="2800" dirty="0" smtClean="0">
                <a:solidFill>
                  <a:schemeClr val="accent4">
                    <a:lumMod val="75000"/>
                  </a:schemeClr>
                </a:solidFill>
                <a:latin typeface="標楷體" panose="03000509000000000000" pitchFamily="65" charset="-120"/>
                <a:ea typeface="標楷體" panose="03000509000000000000" pitchFamily="65" charset="-120"/>
              </a:rPr>
              <a:t> </a:t>
            </a:r>
            <a:r>
              <a:rPr kumimoji="1" lang="zh-TW" altLang="en-US" sz="2800" dirty="0" smtClean="0">
                <a:solidFill>
                  <a:schemeClr val="accent4">
                    <a:lumMod val="75000"/>
                  </a:schemeClr>
                </a:solidFill>
                <a:latin typeface="標楷體" panose="03000509000000000000" pitchFamily="65" charset="-120"/>
                <a:ea typeface="標楷體" panose="03000509000000000000" pitchFamily="65" charset="-120"/>
              </a:rPr>
              <a:t>王亮博</a:t>
            </a:r>
            <a:r>
              <a:rPr kumimoji="1" lang="en-US" altLang="zh-TW" sz="2800" dirty="0" smtClean="0">
                <a:solidFill>
                  <a:schemeClr val="accent4">
                    <a:lumMod val="75000"/>
                  </a:schemeClr>
                </a:solidFill>
                <a:latin typeface="標楷體" panose="03000509000000000000" pitchFamily="65" charset="-120"/>
                <a:ea typeface="標楷體" panose="03000509000000000000" pitchFamily="65" charset="-120"/>
              </a:rPr>
              <a:t> </a:t>
            </a:r>
            <a:r>
              <a:rPr kumimoji="1" lang="zh-TW" altLang="en-US" sz="2800" dirty="0" smtClean="0">
                <a:solidFill>
                  <a:schemeClr val="accent4">
                    <a:lumMod val="75000"/>
                  </a:schemeClr>
                </a:solidFill>
                <a:latin typeface="標楷體" panose="03000509000000000000" pitchFamily="65" charset="-120"/>
                <a:ea typeface="標楷體" panose="03000509000000000000" pitchFamily="65" charset="-120"/>
              </a:rPr>
              <a:t>吳勁廷</a:t>
            </a:r>
            <a:endParaRPr kumimoji="1" lang="en-US" altLang="zh-TW" sz="2800" dirty="0" smtClean="0">
              <a:solidFill>
                <a:schemeClr val="accent4">
                  <a:lumMod val="75000"/>
                </a:schemeClr>
              </a:solidFill>
              <a:latin typeface="標楷體" panose="03000509000000000000" pitchFamily="65" charset="-120"/>
              <a:ea typeface="標楷體" panose="03000509000000000000" pitchFamily="65" charset="-120"/>
            </a:endParaRPr>
          </a:p>
          <a:p>
            <a:r>
              <a:rPr kumimoji="1" lang="zh-TW" altLang="en-US" sz="2800" dirty="0" smtClean="0">
                <a:solidFill>
                  <a:schemeClr val="accent4">
                    <a:lumMod val="75000"/>
                  </a:schemeClr>
                </a:solidFill>
                <a:latin typeface="標楷體" panose="03000509000000000000" pitchFamily="65" charset="-120"/>
                <a:ea typeface="標楷體" panose="03000509000000000000" pitchFamily="65" charset="-120"/>
              </a:rPr>
              <a:t>梁楷彣</a:t>
            </a:r>
            <a:r>
              <a:rPr kumimoji="1" lang="en-US" altLang="zh-TW" sz="2800" dirty="0" smtClean="0">
                <a:solidFill>
                  <a:schemeClr val="accent4">
                    <a:lumMod val="75000"/>
                  </a:schemeClr>
                </a:solidFill>
                <a:latin typeface="標楷體" panose="03000509000000000000" pitchFamily="65" charset="-120"/>
                <a:ea typeface="標楷體" panose="03000509000000000000" pitchFamily="65" charset="-120"/>
              </a:rPr>
              <a:t> </a:t>
            </a:r>
            <a:r>
              <a:rPr kumimoji="1" lang="zh-TW" altLang="en-US" sz="2800" dirty="0" smtClean="0">
                <a:solidFill>
                  <a:schemeClr val="accent4">
                    <a:lumMod val="75000"/>
                  </a:schemeClr>
                </a:solidFill>
                <a:latin typeface="標楷體" panose="03000509000000000000" pitchFamily="65" charset="-120"/>
                <a:ea typeface="標楷體" panose="03000509000000000000" pitchFamily="65" charset="-120"/>
              </a:rPr>
              <a:t>鄭樺</a:t>
            </a:r>
            <a:r>
              <a:rPr kumimoji="1" lang="en-US" altLang="zh-TW" sz="2800" dirty="0" smtClean="0">
                <a:solidFill>
                  <a:schemeClr val="accent4">
                    <a:lumMod val="75000"/>
                  </a:schemeClr>
                </a:solidFill>
                <a:latin typeface="標楷體" panose="03000509000000000000" pitchFamily="65" charset="-120"/>
                <a:ea typeface="標楷體" panose="03000509000000000000" pitchFamily="65" charset="-120"/>
              </a:rPr>
              <a:t> </a:t>
            </a:r>
            <a:r>
              <a:rPr kumimoji="1" lang="zh-TW" altLang="en-US" sz="2800" dirty="0" smtClean="0">
                <a:solidFill>
                  <a:schemeClr val="accent4">
                    <a:lumMod val="75000"/>
                  </a:schemeClr>
                </a:solidFill>
                <a:latin typeface="標楷體" panose="03000509000000000000" pitchFamily="65" charset="-120"/>
                <a:ea typeface="標楷體" panose="03000509000000000000" pitchFamily="65" charset="-120"/>
              </a:rPr>
              <a:t>黃家郁</a:t>
            </a:r>
            <a:r>
              <a:rPr kumimoji="1" lang="en-US" altLang="zh-TW" sz="2800" dirty="0" smtClean="0">
                <a:solidFill>
                  <a:schemeClr val="accent4">
                    <a:lumMod val="75000"/>
                  </a:schemeClr>
                </a:solidFill>
                <a:latin typeface="標楷體" panose="03000509000000000000" pitchFamily="65" charset="-120"/>
                <a:ea typeface="標楷體" panose="03000509000000000000" pitchFamily="65" charset="-120"/>
              </a:rPr>
              <a:t> </a:t>
            </a:r>
            <a:r>
              <a:rPr kumimoji="1" lang="zh-TW" altLang="en-US" sz="2800" dirty="0" smtClean="0">
                <a:solidFill>
                  <a:schemeClr val="accent4">
                    <a:lumMod val="75000"/>
                  </a:schemeClr>
                </a:solidFill>
                <a:latin typeface="標楷體" panose="03000509000000000000" pitchFamily="65" charset="-120"/>
                <a:ea typeface="標楷體" panose="03000509000000000000" pitchFamily="65" charset="-120"/>
              </a:rPr>
              <a:t>王偉安</a:t>
            </a:r>
            <a:endParaRPr kumimoji="1" lang="zh-TW" altLang="en-US" sz="2800" dirty="0">
              <a:solidFill>
                <a:schemeClr val="accent4">
                  <a:lumMod val="75000"/>
                </a:schemeClr>
              </a:solidFill>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03104001-E657-D54B-B168-3FCD0A035C94}" type="slidenum">
              <a:rPr kumimoji="1" lang="zh-TW" altLang="en-US" smtClean="0">
                <a:solidFill>
                  <a:prstClr val="black">
                    <a:tint val="75000"/>
                  </a:prstClr>
                </a:solidFill>
              </a:rPr>
              <a:pPr/>
              <a:t>1</a:t>
            </a:fld>
            <a:endParaRPr kumimoji="1" lang="zh-TW" altLang="en-US">
              <a:solidFill>
                <a:prstClr val="black">
                  <a:tint val="75000"/>
                </a:prstClr>
              </a:solidFill>
            </a:endParaRPr>
          </a:p>
        </p:txBody>
      </p:sp>
    </p:spTree>
    <p:extLst>
      <p:ext uri="{BB962C8B-B14F-4D97-AF65-F5344CB8AC3E}">
        <p14:creationId xmlns:p14="http://schemas.microsoft.com/office/powerpoint/2010/main" val="28931525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Creating the Allen Mouse Brain Connectivity Atlas</a:t>
            </a:r>
            <a:endParaRPr lang="zh-TW" alt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7704" y="1484783"/>
            <a:ext cx="5256584" cy="5286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2"/>
          <p:cNvSpPr>
            <a:spLocks noGrp="1"/>
          </p:cNvSpPr>
          <p:nvPr>
            <p:ph type="sldNum" sz="quarter" idx="12"/>
          </p:nvPr>
        </p:nvSpPr>
        <p:spPr/>
        <p:txBody>
          <a:bodyPr/>
          <a:lstStyle/>
          <a:p>
            <a:fld id="{CA5660F2-81A7-4052-BB71-1DDB1F6B1F7E}" type="slidenum">
              <a:rPr lang="zh-TW" altLang="en-US" smtClean="0"/>
              <a:t>10</a:t>
            </a:fld>
            <a:endParaRPr lang="zh-TW" altLang="en-US"/>
          </a:p>
        </p:txBody>
      </p:sp>
    </p:spTree>
    <p:extLst>
      <p:ext uri="{BB962C8B-B14F-4D97-AF65-F5344CB8AC3E}">
        <p14:creationId xmlns:p14="http://schemas.microsoft.com/office/powerpoint/2010/main" val="47145044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EGFP</a:t>
            </a:r>
            <a:endParaRPr lang="zh-TW" altLang="en-US" dirty="0"/>
          </a:p>
        </p:txBody>
      </p:sp>
      <p:sp>
        <p:nvSpPr>
          <p:cNvPr id="3" name="內容版面配置區 2"/>
          <p:cNvSpPr>
            <a:spLocks noGrp="1"/>
          </p:cNvSpPr>
          <p:nvPr>
            <p:ph idx="1"/>
          </p:nvPr>
        </p:nvSpPr>
        <p:spPr/>
        <p:txBody>
          <a:bodyPr/>
          <a:lstStyle/>
          <a:p>
            <a:r>
              <a:rPr lang="en-US" altLang="zh-TW" dirty="0"/>
              <a:t>enhanced green fluorescent protein</a:t>
            </a:r>
            <a:endParaRPr lang="en-US" altLang="zh-TW" dirty="0" smtClean="0"/>
          </a:p>
          <a:p>
            <a:r>
              <a:rPr lang="en-US" altLang="zh-TW" dirty="0" smtClean="0"/>
              <a:t>One mutant of GFP</a:t>
            </a:r>
          </a:p>
          <a:p>
            <a:r>
              <a:rPr lang="la-Latn" altLang="zh-TW" i="1" dirty="0"/>
              <a:t>Aequorea </a:t>
            </a:r>
            <a:r>
              <a:rPr lang="la-Latn" altLang="zh-TW" i="1" dirty="0" smtClean="0"/>
              <a:t>victoria</a:t>
            </a:r>
            <a:endParaRPr lang="en-US" altLang="zh-TW" i="1" dirty="0" smtClean="0"/>
          </a:p>
          <a:p>
            <a:r>
              <a:rPr lang="en-US" altLang="zh-TW" dirty="0"/>
              <a:t>M</a:t>
            </a:r>
            <a:r>
              <a:rPr lang="en-US" altLang="zh-TW" dirty="0" smtClean="0"/>
              <a:t>ore</a:t>
            </a:r>
            <a:r>
              <a:rPr lang="en-US" altLang="zh-TW" i="1" dirty="0" smtClean="0"/>
              <a:t> </a:t>
            </a:r>
            <a:r>
              <a:rPr lang="en-US" altLang="zh-TW" dirty="0" smtClean="0"/>
              <a:t>effective</a:t>
            </a:r>
          </a:p>
          <a:p>
            <a:endParaRPr lang="en-US" altLang="zh-TW" i="1" dirty="0" smtClean="0"/>
          </a:p>
          <a:p>
            <a:endParaRPr lang="zh-TW" altLang="en-US" dirty="0"/>
          </a:p>
        </p:txBody>
      </p:sp>
      <p:pic>
        <p:nvPicPr>
          <p:cNvPr id="3074" name="Picture 2" descr="File:PDB 1ema EB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0882" y="2708920"/>
            <a:ext cx="5507662" cy="4130746"/>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p:cNvSpPr>
            <a:spLocks noGrp="1"/>
          </p:cNvSpPr>
          <p:nvPr>
            <p:ph type="sldNum" sz="quarter" idx="12"/>
          </p:nvPr>
        </p:nvSpPr>
        <p:spPr/>
        <p:txBody>
          <a:bodyPr/>
          <a:lstStyle/>
          <a:p>
            <a:fld id="{CA5660F2-81A7-4052-BB71-1DDB1F6B1F7E}" type="slidenum">
              <a:rPr lang="zh-TW" altLang="en-US" smtClean="0"/>
              <a:t>11</a:t>
            </a:fld>
            <a:endParaRPr lang="zh-TW" altLang="en-US"/>
          </a:p>
        </p:txBody>
      </p:sp>
    </p:spTree>
    <p:extLst>
      <p:ext uri="{BB962C8B-B14F-4D97-AF65-F5344CB8AC3E}">
        <p14:creationId xmlns:p14="http://schemas.microsoft.com/office/powerpoint/2010/main" val="42628395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err="1" smtClean="0"/>
              <a:t>Adeno</a:t>
            </a:r>
            <a:r>
              <a:rPr lang="en-US" altLang="zh-TW" dirty="0" smtClean="0"/>
              <a:t>-Associated Virus </a:t>
            </a:r>
            <a:r>
              <a:rPr lang="en-US" altLang="zh-TW" dirty="0"/>
              <a:t>(AAV</a:t>
            </a:r>
            <a:r>
              <a:rPr lang="en-US" altLang="zh-TW" dirty="0" smtClean="0"/>
              <a:t>)</a:t>
            </a:r>
            <a:endParaRPr lang="zh-TW" altLang="en-US" dirty="0"/>
          </a:p>
        </p:txBody>
      </p:sp>
      <p:sp>
        <p:nvSpPr>
          <p:cNvPr id="3" name="內容版面配置區 2"/>
          <p:cNvSpPr>
            <a:spLocks noGrp="1"/>
          </p:cNvSpPr>
          <p:nvPr>
            <p:ph idx="1"/>
          </p:nvPr>
        </p:nvSpPr>
        <p:spPr>
          <a:xfrm>
            <a:off x="179512" y="1600200"/>
            <a:ext cx="8712968" cy="4525963"/>
          </a:xfrm>
        </p:spPr>
        <p:txBody>
          <a:bodyPr/>
          <a:lstStyle/>
          <a:p>
            <a:r>
              <a:rPr lang="en-US" altLang="zh-TW" dirty="0" smtClean="0"/>
              <a:t>11 </a:t>
            </a:r>
            <a:r>
              <a:rPr lang="en-US" altLang="zh-TW" dirty="0"/>
              <a:t>AAV </a:t>
            </a:r>
            <a:r>
              <a:rPr lang="en-US" altLang="zh-TW" dirty="0" smtClean="0"/>
              <a:t>serotypes (AAV1)</a:t>
            </a:r>
          </a:p>
          <a:p>
            <a:r>
              <a:rPr lang="en-US" altLang="zh-TW" dirty="0" smtClean="0"/>
              <a:t>High infectiousness</a:t>
            </a:r>
          </a:p>
          <a:p>
            <a:r>
              <a:rPr lang="en-US" altLang="zh-TW" dirty="0" smtClean="0"/>
              <a:t>very </a:t>
            </a:r>
            <a:r>
              <a:rPr lang="en-US" altLang="zh-TW" dirty="0"/>
              <a:t>mild immune </a:t>
            </a:r>
            <a:r>
              <a:rPr lang="en-US" altLang="zh-TW" dirty="0" smtClean="0"/>
              <a:t>response</a:t>
            </a:r>
          </a:p>
          <a:p>
            <a:r>
              <a:rPr lang="en-US" altLang="zh-TW" dirty="0" smtClean="0"/>
              <a:t>20nm (4500 nucleotides)</a:t>
            </a:r>
          </a:p>
          <a:p>
            <a:r>
              <a:rPr lang="en-US" altLang="zh-TW" dirty="0"/>
              <a:t>the anterograde tracer to map axonal </a:t>
            </a:r>
            <a:r>
              <a:rPr lang="en-US" altLang="zh-TW" dirty="0" smtClean="0"/>
              <a:t>projections</a:t>
            </a:r>
          </a:p>
          <a:p>
            <a:endParaRPr lang="en-US" altLang="zh-TW" dirty="0" smtClean="0"/>
          </a:p>
          <a:p>
            <a:endParaRPr lang="en-US" altLang="zh-TW" dirty="0" smtClean="0"/>
          </a:p>
          <a:p>
            <a:endParaRPr lang="en-US" altLang="zh-TW" dirty="0" smtClean="0"/>
          </a:p>
          <a:p>
            <a:endParaRPr lang="zh-TW" altLang="en-US" dirty="0"/>
          </a:p>
        </p:txBody>
      </p:sp>
      <p:sp>
        <p:nvSpPr>
          <p:cNvPr id="4" name="投影片編號版面配置區 3"/>
          <p:cNvSpPr>
            <a:spLocks noGrp="1"/>
          </p:cNvSpPr>
          <p:nvPr>
            <p:ph type="sldNum" sz="quarter" idx="12"/>
          </p:nvPr>
        </p:nvSpPr>
        <p:spPr/>
        <p:txBody>
          <a:bodyPr/>
          <a:lstStyle/>
          <a:p>
            <a:fld id="{CA5660F2-81A7-4052-BB71-1DDB1F6B1F7E}" type="slidenum">
              <a:rPr lang="zh-TW" altLang="en-US" smtClean="0"/>
              <a:t>12</a:t>
            </a:fld>
            <a:endParaRPr lang="zh-TW" altLang="en-US"/>
          </a:p>
        </p:txBody>
      </p:sp>
    </p:spTree>
    <p:extLst>
      <p:ext uri="{BB962C8B-B14F-4D97-AF65-F5344CB8AC3E}">
        <p14:creationId xmlns:p14="http://schemas.microsoft.com/office/powerpoint/2010/main" val="23401286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Creating the Allen Mouse Brain Connectivity Atlas</a:t>
            </a:r>
            <a:endParaRPr lang="zh-TW" alt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7704" y="1484783"/>
            <a:ext cx="5256584" cy="5286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2"/>
          <p:cNvSpPr>
            <a:spLocks noGrp="1"/>
          </p:cNvSpPr>
          <p:nvPr>
            <p:ph type="sldNum" sz="quarter" idx="12"/>
          </p:nvPr>
        </p:nvSpPr>
        <p:spPr/>
        <p:txBody>
          <a:bodyPr/>
          <a:lstStyle/>
          <a:p>
            <a:fld id="{CA5660F2-81A7-4052-BB71-1DDB1F6B1F7E}" type="slidenum">
              <a:rPr lang="zh-TW" altLang="en-US" smtClean="0"/>
              <a:t>13</a:t>
            </a:fld>
            <a:endParaRPr lang="zh-TW" altLang="en-US"/>
          </a:p>
        </p:txBody>
      </p:sp>
    </p:spTree>
    <p:extLst>
      <p:ext uri="{BB962C8B-B14F-4D97-AF65-F5344CB8AC3E}">
        <p14:creationId xmlns:p14="http://schemas.microsoft.com/office/powerpoint/2010/main" val="16984978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STP tomography system</a:t>
            </a:r>
            <a:endParaRPr lang="zh-TW" altLang="en-US" dirty="0"/>
          </a:p>
        </p:txBody>
      </p:sp>
      <p:sp>
        <p:nvSpPr>
          <p:cNvPr id="3" name="內容版面配置區 2"/>
          <p:cNvSpPr>
            <a:spLocks noGrp="1"/>
          </p:cNvSpPr>
          <p:nvPr>
            <p:ph idx="1"/>
          </p:nvPr>
        </p:nvSpPr>
        <p:spPr/>
        <p:txBody>
          <a:bodyPr/>
          <a:lstStyle/>
          <a:p>
            <a:r>
              <a:rPr lang="en-US" altLang="zh-TW" dirty="0"/>
              <a:t>high-speed two-photon </a:t>
            </a:r>
            <a:r>
              <a:rPr lang="en-US" altLang="zh-TW" dirty="0" smtClean="0"/>
              <a:t>microscopy</a:t>
            </a:r>
          </a:p>
          <a:p>
            <a:r>
              <a:rPr lang="en-US" altLang="zh-TW" dirty="0"/>
              <a:t>automated </a:t>
            </a:r>
            <a:r>
              <a:rPr lang="en-US" altLang="zh-TW" dirty="0" err="1" smtClean="0"/>
              <a:t>vibratome</a:t>
            </a:r>
            <a:r>
              <a:rPr lang="en-US" altLang="zh-TW" dirty="0" smtClean="0"/>
              <a:t> sectioning</a:t>
            </a:r>
          </a:p>
          <a:p>
            <a:r>
              <a:rPr lang="en-US" altLang="zh-TW" dirty="0" smtClean="0"/>
              <a:t>100um</a:t>
            </a:r>
          </a:p>
          <a:p>
            <a:r>
              <a:rPr lang="en-US" altLang="zh-TW" dirty="0" smtClean="0"/>
              <a:t>18hrs</a:t>
            </a:r>
            <a:endParaRPr lang="zh-TW" altLang="en-US" dirty="0"/>
          </a:p>
        </p:txBody>
      </p:sp>
      <p:sp>
        <p:nvSpPr>
          <p:cNvPr id="4" name="投影片編號版面配置區 3"/>
          <p:cNvSpPr>
            <a:spLocks noGrp="1"/>
          </p:cNvSpPr>
          <p:nvPr>
            <p:ph type="sldNum" sz="quarter" idx="12"/>
          </p:nvPr>
        </p:nvSpPr>
        <p:spPr/>
        <p:txBody>
          <a:bodyPr/>
          <a:lstStyle/>
          <a:p>
            <a:fld id="{CA5660F2-81A7-4052-BB71-1DDB1F6B1F7E}" type="slidenum">
              <a:rPr lang="zh-TW" altLang="en-US" smtClean="0"/>
              <a:t>14</a:t>
            </a:fld>
            <a:endParaRPr lang="zh-TW" altLang="en-US"/>
          </a:p>
        </p:txBody>
      </p:sp>
    </p:spTree>
    <p:extLst>
      <p:ext uri="{BB962C8B-B14F-4D97-AF65-F5344CB8AC3E}">
        <p14:creationId xmlns:p14="http://schemas.microsoft.com/office/powerpoint/2010/main" val="123658970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Creating the Allen Mouse Brain Connectivity Atlas</a:t>
            </a:r>
            <a:endParaRPr lang="zh-TW" alt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7704" y="1484783"/>
            <a:ext cx="5256584" cy="5286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395536" y="4869160"/>
            <a:ext cx="9756576" cy="954107"/>
          </a:xfrm>
          <a:prstGeom prst="rect">
            <a:avLst/>
          </a:prstGeom>
          <a:solidFill>
            <a:schemeClr val="bg1"/>
          </a:solidFill>
        </p:spPr>
        <p:txBody>
          <a:bodyPr wrap="square" rtlCol="0">
            <a:spAutoFit/>
          </a:bodyPr>
          <a:lstStyle/>
          <a:p>
            <a:r>
              <a:rPr lang="en-US" altLang="zh-TW" sz="2800" b="1" dirty="0" smtClean="0">
                <a:solidFill>
                  <a:srgbClr val="FF0000"/>
                </a:solidFill>
              </a:rPr>
              <a:t>Discarding 25</a:t>
            </a:r>
            <a:r>
              <a:rPr lang="en-US" altLang="zh-TW" sz="2800" b="1" dirty="0">
                <a:solidFill>
                  <a:srgbClr val="FF0000"/>
                </a:solidFill>
              </a:rPr>
              <a:t>% of all scanned brains due to insufficient</a:t>
            </a:r>
          </a:p>
          <a:p>
            <a:r>
              <a:rPr lang="en-US" altLang="zh-TW" sz="2800" b="1" dirty="0">
                <a:solidFill>
                  <a:srgbClr val="FF0000"/>
                </a:solidFill>
              </a:rPr>
              <a:t>quality in labelling or imaging.</a:t>
            </a:r>
            <a:endParaRPr lang="zh-TW" altLang="en-US" sz="2800" b="1" dirty="0">
              <a:solidFill>
                <a:srgbClr val="FF0000"/>
              </a:solidFill>
            </a:endParaRPr>
          </a:p>
        </p:txBody>
      </p:sp>
      <p:sp>
        <p:nvSpPr>
          <p:cNvPr id="4" name="投影片編號版面配置區 3"/>
          <p:cNvSpPr>
            <a:spLocks noGrp="1"/>
          </p:cNvSpPr>
          <p:nvPr>
            <p:ph type="sldNum" sz="quarter" idx="12"/>
          </p:nvPr>
        </p:nvSpPr>
        <p:spPr/>
        <p:txBody>
          <a:bodyPr/>
          <a:lstStyle/>
          <a:p>
            <a:fld id="{CA5660F2-81A7-4052-BB71-1DDB1F6B1F7E}" type="slidenum">
              <a:rPr lang="zh-TW" altLang="en-US" smtClean="0"/>
              <a:t>15</a:t>
            </a:fld>
            <a:endParaRPr lang="zh-TW" altLang="en-US"/>
          </a:p>
        </p:txBody>
      </p:sp>
    </p:spTree>
    <p:extLst>
      <p:ext uri="{BB962C8B-B14F-4D97-AF65-F5344CB8AC3E}">
        <p14:creationId xmlns:p14="http://schemas.microsoft.com/office/powerpoint/2010/main" val="28234688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Informatics processing </a:t>
            </a:r>
            <a:endParaRPr lang="zh-TW" alt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35696" y="1268760"/>
            <a:ext cx="5339288" cy="5379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2"/>
          <p:cNvSpPr>
            <a:spLocks noGrp="1"/>
          </p:cNvSpPr>
          <p:nvPr>
            <p:ph type="sldNum" sz="quarter" idx="12"/>
          </p:nvPr>
        </p:nvSpPr>
        <p:spPr/>
        <p:txBody>
          <a:bodyPr/>
          <a:lstStyle/>
          <a:p>
            <a:fld id="{CA5660F2-81A7-4052-BB71-1DDB1F6B1F7E}" type="slidenum">
              <a:rPr lang="zh-TW" altLang="en-US" smtClean="0"/>
              <a:t>16</a:t>
            </a:fld>
            <a:endParaRPr lang="zh-TW" altLang="en-US"/>
          </a:p>
        </p:txBody>
      </p:sp>
    </p:spTree>
    <p:extLst>
      <p:ext uri="{BB962C8B-B14F-4D97-AF65-F5344CB8AC3E}">
        <p14:creationId xmlns:p14="http://schemas.microsoft.com/office/powerpoint/2010/main" val="176854791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kumimoji="1" lang="en-US" altLang="zh-TW" b="1" dirty="0"/>
              <a:t>Mapping axonal projections in the whole mouse brain</a:t>
            </a:r>
            <a:endParaRPr lang="zh-TW" altLang="en-US" b="1" dirty="0"/>
          </a:p>
        </p:txBody>
      </p:sp>
      <p:sp>
        <p:nvSpPr>
          <p:cNvPr id="5" name="副標題 4"/>
          <p:cNvSpPr>
            <a:spLocks noGrp="1"/>
          </p:cNvSpPr>
          <p:nvPr>
            <p:ph type="subTitle" idx="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3104001-E657-D54B-B168-3FCD0A035C94}" type="slidenum">
              <a:rPr kumimoji="1" lang="zh-TW" altLang="en-US" smtClean="0">
                <a:solidFill>
                  <a:prstClr val="black">
                    <a:tint val="75000"/>
                  </a:prstClr>
                </a:solidFill>
              </a:rPr>
              <a:pPr/>
              <a:t>17</a:t>
            </a:fld>
            <a:endParaRPr kumimoji="1" lang="zh-TW" altLang="en-US">
              <a:solidFill>
                <a:prstClr val="black">
                  <a:tint val="75000"/>
                </a:prstClr>
              </a:solidFill>
            </a:endParaRPr>
          </a:p>
        </p:txBody>
      </p:sp>
    </p:spTree>
    <p:extLst>
      <p:ext uri="{BB962C8B-B14F-4D97-AF65-F5344CB8AC3E}">
        <p14:creationId xmlns:p14="http://schemas.microsoft.com/office/powerpoint/2010/main" val="159046525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kumimoji="1" lang="en-US" altLang="zh-TW" dirty="0" smtClean="0"/>
              <a:t>Mapping axonal projections in the whole mouse brain</a:t>
            </a:r>
            <a:endParaRPr kumimoji="1" lang="zh-TW" altLang="en-US" dirty="0"/>
          </a:p>
        </p:txBody>
      </p:sp>
      <p:sp>
        <p:nvSpPr>
          <p:cNvPr id="5" name="內容版面配置區 4"/>
          <p:cNvSpPr>
            <a:spLocks noGrp="1"/>
          </p:cNvSpPr>
          <p:nvPr>
            <p:ph idx="1"/>
          </p:nvPr>
        </p:nvSpPr>
        <p:spPr>
          <a:xfrm>
            <a:off x="457200" y="1600200"/>
            <a:ext cx="8229600" cy="5076371"/>
          </a:xfrm>
        </p:spPr>
        <p:txBody>
          <a:bodyPr>
            <a:normAutofit/>
          </a:bodyPr>
          <a:lstStyle/>
          <a:p>
            <a:pPr>
              <a:lnSpc>
                <a:spcPct val="110000"/>
              </a:lnSpc>
              <a:spcBef>
                <a:spcPts val="1200"/>
              </a:spcBef>
            </a:pPr>
            <a:r>
              <a:rPr kumimoji="1" lang="en-US" altLang="zh-TW" sz="2800" dirty="0" smtClean="0"/>
              <a:t>Phase I (</a:t>
            </a:r>
            <a:r>
              <a:rPr kumimoji="1" lang="en-US" altLang="zh-TW" sz="2800" dirty="0" err="1" smtClean="0"/>
              <a:t>Cre</a:t>
            </a:r>
            <a:r>
              <a:rPr kumimoji="1" lang="en-US" altLang="zh-TW" sz="2800" dirty="0" smtClean="0"/>
              <a:t>-independent)</a:t>
            </a:r>
          </a:p>
          <a:p>
            <a:pPr lvl="1">
              <a:lnSpc>
                <a:spcPct val="110000"/>
              </a:lnSpc>
              <a:spcBef>
                <a:spcPts val="1200"/>
              </a:spcBef>
            </a:pPr>
            <a:r>
              <a:rPr kumimoji="1" lang="en-US" altLang="zh-TW" sz="2400" dirty="0" smtClean="0"/>
              <a:t>Axonal projections from 295 non-overlapping anatomical regions were characterized in wild-type mice with a pan-neuronal AAV under human </a:t>
            </a:r>
            <a:r>
              <a:rPr kumimoji="1" lang="en-US" altLang="zh-TW" sz="2400" dirty="0" err="1" smtClean="0"/>
              <a:t>synapsin</a:t>
            </a:r>
            <a:r>
              <a:rPr kumimoji="1" lang="en-US" altLang="zh-TW" sz="2400" dirty="0" smtClean="0"/>
              <a:t> I promoter</a:t>
            </a:r>
          </a:p>
          <a:p>
            <a:pPr lvl="1">
              <a:lnSpc>
                <a:spcPct val="110000"/>
              </a:lnSpc>
              <a:spcBef>
                <a:spcPts val="1200"/>
              </a:spcBef>
            </a:pPr>
            <a:r>
              <a:rPr kumimoji="1" lang="en-US" altLang="zh-TW" sz="2400" dirty="0" smtClean="0"/>
              <a:t>One can find where these axons go from a specific region</a:t>
            </a:r>
            <a:endParaRPr kumimoji="1" lang="en-US" altLang="zh-TW" sz="2400" dirty="0"/>
          </a:p>
          <a:p>
            <a:pPr>
              <a:lnSpc>
                <a:spcPct val="110000"/>
              </a:lnSpc>
              <a:spcBef>
                <a:spcPts val="1200"/>
              </a:spcBef>
            </a:pPr>
            <a:r>
              <a:rPr kumimoji="1" lang="en-US" altLang="zh-TW" sz="2800" dirty="0" smtClean="0"/>
              <a:t>Phase II (</a:t>
            </a:r>
            <a:r>
              <a:rPr kumimoji="1" lang="en-US" altLang="zh-TW" sz="2800" dirty="0" err="1" smtClean="0"/>
              <a:t>Cre</a:t>
            </a:r>
            <a:r>
              <a:rPr kumimoji="1" lang="en-US" altLang="zh-TW" sz="2800" dirty="0" smtClean="0"/>
              <a:t>-dependent)</a:t>
            </a:r>
          </a:p>
          <a:p>
            <a:pPr lvl="1">
              <a:lnSpc>
                <a:spcPct val="110000"/>
              </a:lnSpc>
              <a:spcBef>
                <a:spcPts val="1200"/>
              </a:spcBef>
            </a:pPr>
            <a:r>
              <a:rPr kumimoji="1" lang="en-US" altLang="zh-TW" sz="2400" dirty="0" smtClean="0"/>
              <a:t>Axonal projections from </a:t>
            </a:r>
            <a:r>
              <a:rPr kumimoji="1" lang="en-US" altLang="zh-TW" sz="2400" i="1" dirty="0" smtClean="0"/>
              <a:t>genetically defined </a:t>
            </a:r>
            <a:r>
              <a:rPr kumimoji="1" lang="en-US" altLang="zh-TW" sz="2400" dirty="0" smtClean="0"/>
              <a:t>neuronal populations (not region specific)</a:t>
            </a:r>
          </a:p>
          <a:p>
            <a:pPr lvl="1">
              <a:lnSpc>
                <a:spcPct val="110000"/>
              </a:lnSpc>
              <a:spcBef>
                <a:spcPts val="1200"/>
              </a:spcBef>
            </a:pPr>
            <a:r>
              <a:rPr kumimoji="1" lang="en-US" altLang="zh-TW" sz="2400" dirty="0" smtClean="0"/>
              <a:t>Characterized in </a:t>
            </a:r>
            <a:r>
              <a:rPr kumimoji="1" lang="en-US" altLang="zh-TW" sz="2400" dirty="0" err="1" smtClean="0"/>
              <a:t>Cre</a:t>
            </a:r>
            <a:r>
              <a:rPr kumimoji="1" lang="en-US" altLang="zh-TW" sz="2400" dirty="0"/>
              <a:t> </a:t>
            </a:r>
            <a:r>
              <a:rPr kumimoji="1" lang="en-US" altLang="zh-TW" sz="2400" dirty="0" smtClean="0"/>
              <a:t>driver mouse lines with a </a:t>
            </a:r>
            <a:r>
              <a:rPr kumimoji="1" lang="en-US" altLang="zh-TW" sz="2400" dirty="0" err="1" smtClean="0"/>
              <a:t>Cre</a:t>
            </a:r>
            <a:r>
              <a:rPr kumimoji="1" lang="en-US" altLang="zh-TW" sz="2400" dirty="0" smtClean="0"/>
              <a:t>-dependent AAV</a:t>
            </a:r>
          </a:p>
        </p:txBody>
      </p:sp>
      <p:pic>
        <p:nvPicPr>
          <p:cNvPr id="6" name="圖片 5" descr="Screen Shot 2014-05-22 at 14.41.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2801" y="1417638"/>
            <a:ext cx="3060700" cy="901700"/>
          </a:xfrm>
          <a:prstGeom prst="rect">
            <a:avLst/>
          </a:prstGeom>
        </p:spPr>
      </p:pic>
      <p:pic>
        <p:nvPicPr>
          <p:cNvPr id="7" name="圖片 6" descr="Screen Shot 2014-05-22 at 14.46.5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2801" y="4215795"/>
            <a:ext cx="3023999" cy="640800"/>
          </a:xfrm>
          <a:prstGeom prst="rect">
            <a:avLst/>
          </a:prstGeom>
        </p:spPr>
      </p:pic>
      <p:sp>
        <p:nvSpPr>
          <p:cNvPr id="2" name="投影片編號版面配置區 1"/>
          <p:cNvSpPr>
            <a:spLocks noGrp="1"/>
          </p:cNvSpPr>
          <p:nvPr>
            <p:ph type="sldNum" sz="quarter" idx="12"/>
          </p:nvPr>
        </p:nvSpPr>
        <p:spPr/>
        <p:txBody>
          <a:bodyPr/>
          <a:lstStyle/>
          <a:p>
            <a:fld id="{40DAEDDE-51F2-414B-B7A3-46A168FFFC7D}" type="slidenum">
              <a:rPr kumimoji="1" lang="zh-TW" altLang="en-US" smtClean="0">
                <a:solidFill>
                  <a:prstClr val="black">
                    <a:tint val="75000"/>
                  </a:prstClr>
                </a:solidFill>
              </a:rPr>
              <a:pPr/>
              <a:t>18</a:t>
            </a:fld>
            <a:endParaRPr kumimoji="1" lang="zh-TW" altLang="en-US">
              <a:solidFill>
                <a:prstClr val="black">
                  <a:tint val="75000"/>
                </a:prstClr>
              </a:solidFill>
            </a:endParaRPr>
          </a:p>
        </p:txBody>
      </p:sp>
    </p:spTree>
    <p:extLst>
      <p:ext uri="{BB962C8B-B14F-4D97-AF65-F5344CB8AC3E}">
        <p14:creationId xmlns:p14="http://schemas.microsoft.com/office/powerpoint/2010/main" val="34773488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05305"/>
            <a:ext cx="5360636" cy="1143000"/>
          </a:xfrm>
        </p:spPr>
        <p:txBody>
          <a:bodyPr>
            <a:normAutofit fontScale="90000"/>
          </a:bodyPr>
          <a:lstStyle/>
          <a:p>
            <a:r>
              <a:rPr kumimoji="1" lang="en-US" altLang="zh-TW" dirty="0" smtClean="0"/>
              <a:t>What’s </a:t>
            </a:r>
            <a:r>
              <a:rPr kumimoji="1" lang="en-US" altLang="zh-TW" dirty="0" err="1" smtClean="0"/>
              <a:t>Cre</a:t>
            </a:r>
            <a:r>
              <a:rPr kumimoji="1" lang="en-US" altLang="zh-TW" dirty="0" smtClean="0"/>
              <a:t> driver mice?</a:t>
            </a:r>
            <a:endParaRPr kumimoji="1" lang="zh-TW" altLang="en-US" dirty="0"/>
          </a:p>
        </p:txBody>
      </p:sp>
      <p:sp>
        <p:nvSpPr>
          <p:cNvPr id="3" name="內容版面配置區 2"/>
          <p:cNvSpPr>
            <a:spLocks noGrp="1"/>
          </p:cNvSpPr>
          <p:nvPr>
            <p:ph idx="1"/>
          </p:nvPr>
        </p:nvSpPr>
        <p:spPr>
          <a:xfrm>
            <a:off x="397134" y="1256507"/>
            <a:ext cx="8229600" cy="4917031"/>
          </a:xfrm>
        </p:spPr>
        <p:txBody>
          <a:bodyPr>
            <a:noAutofit/>
          </a:bodyPr>
          <a:lstStyle/>
          <a:p>
            <a:pPr>
              <a:lnSpc>
                <a:spcPct val="110000"/>
              </a:lnSpc>
              <a:spcBef>
                <a:spcPts val="1200"/>
              </a:spcBef>
            </a:pPr>
            <a:r>
              <a:rPr kumimoji="1" lang="en-US" altLang="zh-TW" sz="2000" dirty="0" err="1" smtClean="0"/>
              <a:t>Cre-loxP</a:t>
            </a:r>
            <a:r>
              <a:rPr kumimoji="1" lang="en-US" altLang="zh-TW" sz="2000" dirty="0" smtClean="0"/>
              <a:t> system allows site-specific recombination in DNA.</a:t>
            </a:r>
          </a:p>
          <a:p>
            <a:pPr>
              <a:lnSpc>
                <a:spcPct val="110000"/>
              </a:lnSpc>
              <a:spcBef>
                <a:spcPts val="1200"/>
              </a:spcBef>
            </a:pPr>
            <a:r>
              <a:rPr lang="en-US" altLang="zh-TW" sz="2000" dirty="0" smtClean="0"/>
              <a:t>In mammalian cells, the </a:t>
            </a:r>
            <a:r>
              <a:rPr lang="en-US" altLang="zh-TW" sz="2000" dirty="0" err="1" smtClean="0"/>
              <a:t>Cre-loxP</a:t>
            </a:r>
            <a:r>
              <a:rPr lang="en-US" altLang="zh-TW" sz="2000" dirty="0" smtClean="0"/>
              <a:t> system is often used to produce conditional mutants. That is, we express </a:t>
            </a:r>
            <a:r>
              <a:rPr lang="en-US" altLang="zh-TW" sz="2000" dirty="0" err="1" smtClean="0"/>
              <a:t>Cre</a:t>
            </a:r>
            <a:r>
              <a:rPr lang="en-US" altLang="zh-TW" sz="2000" dirty="0" smtClean="0"/>
              <a:t> protein when we need this mutation.</a:t>
            </a:r>
          </a:p>
          <a:p>
            <a:pPr>
              <a:lnSpc>
                <a:spcPct val="110000"/>
              </a:lnSpc>
              <a:spcBef>
                <a:spcPts val="1200"/>
              </a:spcBef>
            </a:pPr>
            <a:r>
              <a:rPr kumimoji="1" lang="en-US" altLang="zh-TW" sz="2000" dirty="0" smtClean="0"/>
              <a:t>For </a:t>
            </a:r>
            <a:r>
              <a:rPr kumimoji="1" lang="en-US" altLang="zh-TW" sz="2000" dirty="0" err="1" smtClean="0"/>
              <a:t>Cre</a:t>
            </a:r>
            <a:r>
              <a:rPr kumimoji="1" lang="en-US" altLang="zh-TW" sz="2000" dirty="0" smtClean="0"/>
              <a:t> </a:t>
            </a:r>
            <a:r>
              <a:rPr kumimoji="1" lang="en-US" altLang="zh-TW" sz="2000" dirty="0" err="1" smtClean="0"/>
              <a:t>recombinase</a:t>
            </a:r>
            <a:r>
              <a:rPr kumimoji="1" lang="en-US" altLang="zh-TW" sz="2000" dirty="0" smtClean="0"/>
              <a:t> mechanism, the gene we’d like to control, reversed EGFP, is flanked(surrounded) by two </a:t>
            </a:r>
            <a:r>
              <a:rPr kumimoji="1" lang="en-US" altLang="zh-TW" sz="2000" dirty="0" err="1" smtClean="0"/>
              <a:t>loxP</a:t>
            </a:r>
            <a:r>
              <a:rPr kumimoji="1" lang="en-US" altLang="zh-TW" sz="2000" dirty="0" smtClean="0"/>
              <a:t> sites in opposite directions, which both </a:t>
            </a:r>
            <a:r>
              <a:rPr kumimoji="1" lang="en-US" altLang="zh-TW" sz="2000" dirty="0" err="1" smtClean="0"/>
              <a:t>loxP</a:t>
            </a:r>
            <a:r>
              <a:rPr kumimoji="1" lang="en-US" altLang="zh-TW" sz="2000" dirty="0" smtClean="0"/>
              <a:t> sites will be </a:t>
            </a:r>
            <a:r>
              <a:rPr kumimoji="1" lang="en-US" altLang="zh-TW" sz="2000" dirty="0" err="1" smtClean="0"/>
              <a:t>binded</a:t>
            </a:r>
            <a:r>
              <a:rPr kumimoji="1" lang="en-US" altLang="zh-TW" sz="2000" dirty="0" smtClean="0"/>
              <a:t> by </a:t>
            </a:r>
            <a:r>
              <a:rPr kumimoji="1" lang="en-US" altLang="zh-TW" sz="2000" dirty="0" err="1" smtClean="0"/>
              <a:t>Cre</a:t>
            </a:r>
            <a:r>
              <a:rPr kumimoji="1" lang="en-US" altLang="zh-TW" sz="2000" dirty="0" smtClean="0"/>
              <a:t> protein.</a:t>
            </a:r>
          </a:p>
          <a:p>
            <a:pPr>
              <a:lnSpc>
                <a:spcPct val="110000"/>
              </a:lnSpc>
              <a:spcBef>
                <a:spcPts val="1200"/>
              </a:spcBef>
            </a:pPr>
            <a:r>
              <a:rPr kumimoji="1" lang="en-US" altLang="zh-TW" sz="2000" dirty="0" smtClean="0"/>
              <a:t>When </a:t>
            </a:r>
            <a:r>
              <a:rPr kumimoji="1" lang="en-US" altLang="zh-TW" sz="2000" dirty="0" err="1" smtClean="0"/>
              <a:t>Cre</a:t>
            </a:r>
            <a:r>
              <a:rPr kumimoji="1" lang="en-US" altLang="zh-TW" sz="2000" dirty="0" smtClean="0"/>
              <a:t> is absent, EGFP has reversed direction and won</a:t>
            </a:r>
            <a:r>
              <a:rPr kumimoji="1" lang="fr-FR" altLang="zh-TW" sz="2000" dirty="0" smtClean="0"/>
              <a:t>’</a:t>
            </a:r>
            <a:r>
              <a:rPr kumimoji="1" lang="en-US" altLang="zh-TW" sz="2000" dirty="0" smtClean="0"/>
              <a:t>t be expressed.</a:t>
            </a:r>
          </a:p>
          <a:p>
            <a:pPr>
              <a:lnSpc>
                <a:spcPct val="110000"/>
              </a:lnSpc>
              <a:spcBef>
                <a:spcPts val="1200"/>
              </a:spcBef>
            </a:pPr>
            <a:r>
              <a:rPr kumimoji="1" lang="en-US" altLang="zh-TW" sz="2000" dirty="0" smtClean="0"/>
              <a:t>When </a:t>
            </a:r>
            <a:r>
              <a:rPr kumimoji="1" lang="en-US" altLang="zh-TW" sz="2000" dirty="0" err="1" smtClean="0"/>
              <a:t>Cre</a:t>
            </a:r>
            <a:r>
              <a:rPr kumimoji="1" lang="en-US" altLang="zh-TW" sz="2000" dirty="0" smtClean="0"/>
              <a:t> is expressed, the </a:t>
            </a:r>
            <a:r>
              <a:rPr lang="en-US" altLang="zh-TW" sz="2000" dirty="0" err="1" smtClean="0"/>
              <a:t>loxP</a:t>
            </a:r>
            <a:r>
              <a:rPr lang="en-US" altLang="zh-TW" sz="2000" dirty="0" smtClean="0"/>
              <a:t>-flanked DNA region (EGFP in our case) will be reversed so EGFP has normal direction and will be expressed</a:t>
            </a:r>
          </a:p>
          <a:p>
            <a:pPr>
              <a:lnSpc>
                <a:spcPct val="110000"/>
              </a:lnSpc>
              <a:spcBef>
                <a:spcPts val="1200"/>
              </a:spcBef>
            </a:pPr>
            <a:r>
              <a:rPr kumimoji="1" lang="en-US" altLang="zh-TW" sz="2000" dirty="0" smtClean="0"/>
              <a:t>One can control the condition desired to express </a:t>
            </a:r>
            <a:r>
              <a:rPr kumimoji="1" lang="en-US" altLang="zh-TW" sz="2000" dirty="0" err="1" smtClean="0"/>
              <a:t>Cre</a:t>
            </a:r>
            <a:r>
              <a:rPr kumimoji="1" lang="en-US" altLang="zh-TW" sz="2000" dirty="0" smtClean="0"/>
              <a:t>. In this case, we can target neuronal activities of our interest.</a:t>
            </a:r>
            <a:endParaRPr kumimoji="1" lang="zh-TW" altLang="en-US" sz="2000" dirty="0"/>
          </a:p>
        </p:txBody>
      </p:sp>
      <p:pic>
        <p:nvPicPr>
          <p:cNvPr id="4" name="圖片 3" descr="Screen Shot 2014-05-22 at 14.46.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7836" y="607505"/>
            <a:ext cx="3023999" cy="640800"/>
          </a:xfrm>
          <a:prstGeom prst="rect">
            <a:avLst/>
          </a:prstGeom>
        </p:spPr>
      </p:pic>
      <p:sp>
        <p:nvSpPr>
          <p:cNvPr id="5" name="投影片編號版面配置區 4"/>
          <p:cNvSpPr>
            <a:spLocks noGrp="1"/>
          </p:cNvSpPr>
          <p:nvPr>
            <p:ph type="sldNum" sz="quarter" idx="12"/>
          </p:nvPr>
        </p:nvSpPr>
        <p:spPr/>
        <p:txBody>
          <a:bodyPr/>
          <a:lstStyle/>
          <a:p>
            <a:fld id="{40DAEDDE-51F2-414B-B7A3-46A168FFFC7D}" type="slidenum">
              <a:rPr kumimoji="1" lang="zh-TW" altLang="en-US" smtClean="0">
                <a:solidFill>
                  <a:prstClr val="black">
                    <a:tint val="75000"/>
                  </a:prstClr>
                </a:solidFill>
              </a:rPr>
              <a:pPr/>
              <a:t>19</a:t>
            </a:fld>
            <a:endParaRPr kumimoji="1" lang="zh-TW" altLang="en-US">
              <a:solidFill>
                <a:prstClr val="black">
                  <a:tint val="75000"/>
                </a:prstClr>
              </a:solidFill>
            </a:endParaRPr>
          </a:p>
        </p:txBody>
      </p:sp>
    </p:spTree>
    <p:extLst>
      <p:ext uri="{BB962C8B-B14F-4D97-AF65-F5344CB8AC3E}">
        <p14:creationId xmlns:p14="http://schemas.microsoft.com/office/powerpoint/2010/main" val="38864697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t>Outline</a:t>
            </a:r>
            <a:endParaRPr kumimoji="1" lang="zh-TW" altLang="en-US" dirty="0"/>
          </a:p>
        </p:txBody>
      </p:sp>
      <p:sp>
        <p:nvSpPr>
          <p:cNvPr id="3" name="內容版面配置區 2"/>
          <p:cNvSpPr>
            <a:spLocks noGrp="1"/>
          </p:cNvSpPr>
          <p:nvPr>
            <p:ph idx="1"/>
          </p:nvPr>
        </p:nvSpPr>
        <p:spPr/>
        <p:txBody>
          <a:bodyPr>
            <a:normAutofit fontScale="92500" lnSpcReduction="10000"/>
          </a:bodyPr>
          <a:lstStyle/>
          <a:p>
            <a:r>
              <a:rPr kumimoji="1" lang="en-US" altLang="zh-TW" dirty="0" smtClean="0"/>
              <a:t>Introduction (</a:t>
            </a:r>
            <a:r>
              <a:rPr kumimoji="1" lang="zh-TW" altLang="en-US" dirty="0" smtClean="0">
                <a:latin typeface="標楷體" panose="03000509000000000000" pitchFamily="65" charset="-120"/>
                <a:ea typeface="標楷體" panose="03000509000000000000" pitchFamily="65" charset="-120"/>
              </a:rPr>
              <a:t>吳全勳</a:t>
            </a:r>
            <a:r>
              <a:rPr kumimoji="1" lang="en-US" altLang="zh-TW" dirty="0" smtClean="0"/>
              <a:t>)</a:t>
            </a:r>
          </a:p>
          <a:p>
            <a:r>
              <a:rPr kumimoji="1" lang="en-US" altLang="zh-TW" dirty="0" smtClean="0"/>
              <a:t>Creating the Allen Mouse Brain Connectivity Atlas (</a:t>
            </a:r>
            <a:r>
              <a:rPr kumimoji="1" lang="zh-TW" altLang="en-US" dirty="0" smtClean="0">
                <a:latin typeface="標楷體" panose="03000509000000000000" pitchFamily="65" charset="-120"/>
                <a:ea typeface="標楷體" panose="03000509000000000000" pitchFamily="65" charset="-120"/>
              </a:rPr>
              <a:t>李偉航</a:t>
            </a:r>
            <a:r>
              <a:rPr kumimoji="1" lang="en-US" altLang="zh-TW" dirty="0" smtClean="0"/>
              <a:t>)</a:t>
            </a:r>
          </a:p>
          <a:p>
            <a:r>
              <a:rPr kumimoji="1" lang="en-US" altLang="zh-TW" dirty="0" smtClean="0"/>
              <a:t>Mapping axonal projections in the whole mouse brain (</a:t>
            </a:r>
            <a:r>
              <a:rPr kumimoji="1" lang="zh-TW" altLang="en-US" dirty="0" smtClean="0">
                <a:latin typeface="標楷體" panose="03000509000000000000" pitchFamily="65" charset="-120"/>
                <a:ea typeface="標楷體" panose="03000509000000000000" pitchFamily="65" charset="-120"/>
              </a:rPr>
              <a:t>王亮博</a:t>
            </a:r>
            <a:r>
              <a:rPr kumimoji="1" lang="en-US" altLang="zh-TW" dirty="0" smtClean="0"/>
              <a:t>)</a:t>
            </a:r>
          </a:p>
          <a:p>
            <a:r>
              <a:rPr kumimoji="1" lang="en-US" altLang="zh-TW" dirty="0" smtClean="0"/>
              <a:t>Brain-wide connectivity matrix (</a:t>
            </a:r>
            <a:r>
              <a:rPr kumimoji="1" lang="zh-TW" altLang="en-US" dirty="0" smtClean="0">
                <a:latin typeface="標楷體" panose="03000509000000000000" pitchFamily="65" charset="-120"/>
                <a:ea typeface="標楷體" panose="03000509000000000000" pitchFamily="65" charset="-120"/>
              </a:rPr>
              <a:t>吳勁廷</a:t>
            </a:r>
            <a:r>
              <a:rPr kumimoji="1" lang="en-US" altLang="zh-TW" dirty="0" smtClean="0"/>
              <a:t>)</a:t>
            </a:r>
          </a:p>
          <a:p>
            <a:r>
              <a:rPr kumimoji="1" lang="en-US" altLang="zh-TW" dirty="0" smtClean="0"/>
              <a:t>An inter-region connectivity model (</a:t>
            </a:r>
            <a:r>
              <a:rPr kumimoji="1" lang="zh-TW" altLang="en-US" smtClean="0">
                <a:latin typeface="標楷體" panose="03000509000000000000" pitchFamily="65" charset="-120"/>
                <a:ea typeface="標楷體" panose="03000509000000000000" pitchFamily="65" charset="-120"/>
              </a:rPr>
              <a:t>梁</a:t>
            </a:r>
            <a:r>
              <a:rPr kumimoji="1" lang="zh-TW" altLang="en-US">
                <a:latin typeface="標楷體" panose="03000509000000000000" pitchFamily="65" charset="-120"/>
                <a:ea typeface="標楷體" panose="03000509000000000000" pitchFamily="65" charset="-120"/>
              </a:rPr>
              <a:t>楷</a:t>
            </a:r>
            <a:r>
              <a:rPr kumimoji="1" lang="zh-TW" altLang="en-US" smtClean="0">
                <a:latin typeface="標楷體" panose="03000509000000000000" pitchFamily="65" charset="-120"/>
                <a:ea typeface="標楷體" panose="03000509000000000000" pitchFamily="65" charset="-120"/>
              </a:rPr>
              <a:t>彣</a:t>
            </a:r>
            <a:r>
              <a:rPr kumimoji="1" lang="en-US" altLang="zh-TW" dirty="0" smtClean="0"/>
              <a:t>)</a:t>
            </a:r>
          </a:p>
          <a:p>
            <a:r>
              <a:rPr kumimoji="1" lang="en-US" altLang="zh-TW" dirty="0" smtClean="0"/>
              <a:t>The </a:t>
            </a:r>
            <a:r>
              <a:rPr kumimoji="1" lang="en-US" altLang="zh-TW" dirty="0" err="1" smtClean="0"/>
              <a:t>cortico</a:t>
            </a:r>
            <a:r>
              <a:rPr kumimoji="1" lang="en-US" altLang="zh-TW" dirty="0" smtClean="0"/>
              <a:t>-striatal-thalamic network (</a:t>
            </a:r>
            <a:r>
              <a:rPr kumimoji="1" lang="zh-TW" altLang="en-US" dirty="0" smtClean="0">
                <a:latin typeface="標楷體" panose="03000509000000000000" pitchFamily="65" charset="-120"/>
                <a:ea typeface="標楷體" panose="03000509000000000000" pitchFamily="65" charset="-120"/>
              </a:rPr>
              <a:t>鄭樺</a:t>
            </a:r>
            <a:r>
              <a:rPr kumimoji="1" lang="en-US" altLang="zh-TW" dirty="0" smtClean="0"/>
              <a:t>)</a:t>
            </a:r>
          </a:p>
          <a:p>
            <a:r>
              <a:rPr kumimoji="1" lang="en-US" altLang="zh-TW" dirty="0" smtClean="0"/>
              <a:t>Discussion (</a:t>
            </a:r>
            <a:r>
              <a:rPr kumimoji="1" lang="zh-TW" altLang="en-US" dirty="0" smtClean="0">
                <a:latin typeface="標楷體" panose="03000509000000000000" pitchFamily="65" charset="-120"/>
                <a:ea typeface="標楷體" panose="03000509000000000000" pitchFamily="65" charset="-120"/>
              </a:rPr>
              <a:t>黃家郁</a:t>
            </a:r>
            <a:r>
              <a:rPr kumimoji="1" lang="en-US" altLang="zh-TW" dirty="0" smtClean="0">
                <a:latin typeface="標楷體" panose="03000509000000000000" pitchFamily="65" charset="-120"/>
                <a:ea typeface="標楷體" panose="03000509000000000000" pitchFamily="65" charset="-120"/>
              </a:rPr>
              <a:t> </a:t>
            </a:r>
            <a:r>
              <a:rPr kumimoji="1" lang="zh-TW" altLang="en-US" dirty="0" smtClean="0">
                <a:latin typeface="標楷體" panose="03000509000000000000" pitchFamily="65" charset="-120"/>
                <a:ea typeface="標楷體" panose="03000509000000000000" pitchFamily="65" charset="-120"/>
              </a:rPr>
              <a:t>王偉安</a:t>
            </a:r>
            <a:r>
              <a:rPr kumimoji="1" lang="en-US" altLang="zh-TW" dirty="0" smtClean="0"/>
              <a:t>)</a:t>
            </a:r>
            <a:endParaRPr kumimoji="1" lang="zh-TW" altLang="en-US" dirty="0"/>
          </a:p>
        </p:txBody>
      </p:sp>
      <p:sp>
        <p:nvSpPr>
          <p:cNvPr id="4" name="投影片編號版面配置區 3"/>
          <p:cNvSpPr>
            <a:spLocks noGrp="1"/>
          </p:cNvSpPr>
          <p:nvPr>
            <p:ph type="sldNum" sz="quarter" idx="12"/>
          </p:nvPr>
        </p:nvSpPr>
        <p:spPr/>
        <p:txBody>
          <a:bodyPr/>
          <a:lstStyle/>
          <a:p>
            <a:fld id="{03104001-E657-D54B-B168-3FCD0A035C94}" type="slidenum">
              <a:rPr kumimoji="1" lang="zh-TW" altLang="en-US" smtClean="0">
                <a:solidFill>
                  <a:prstClr val="black">
                    <a:tint val="75000"/>
                  </a:prstClr>
                </a:solidFill>
              </a:rPr>
              <a:pPr/>
              <a:t>2</a:t>
            </a:fld>
            <a:endParaRPr kumimoji="1" lang="zh-TW" altLang="en-US">
              <a:solidFill>
                <a:prstClr val="black">
                  <a:tint val="75000"/>
                </a:prstClr>
              </a:solidFill>
            </a:endParaRPr>
          </a:p>
        </p:txBody>
      </p:sp>
    </p:spTree>
    <p:extLst>
      <p:ext uri="{BB962C8B-B14F-4D97-AF65-F5344CB8AC3E}">
        <p14:creationId xmlns:p14="http://schemas.microsoft.com/office/powerpoint/2010/main" val="57671755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t>Projection Result (Phase I)</a:t>
            </a:r>
            <a:endParaRPr kumimoji="1" lang="zh-TW" altLang="en-US" dirty="0"/>
          </a:p>
        </p:txBody>
      </p:sp>
      <p:sp>
        <p:nvSpPr>
          <p:cNvPr id="3" name="內容版面配置區 2"/>
          <p:cNvSpPr>
            <a:spLocks noGrp="1"/>
          </p:cNvSpPr>
          <p:nvPr>
            <p:ph idx="1"/>
          </p:nvPr>
        </p:nvSpPr>
        <p:spPr>
          <a:xfrm>
            <a:off x="457200" y="1600200"/>
            <a:ext cx="8229600" cy="4525963"/>
          </a:xfrm>
        </p:spPr>
        <p:txBody>
          <a:bodyPr>
            <a:normAutofit/>
          </a:bodyPr>
          <a:lstStyle/>
          <a:p>
            <a:pPr>
              <a:lnSpc>
                <a:spcPct val="110000"/>
              </a:lnSpc>
              <a:spcBef>
                <a:spcPts val="1200"/>
              </a:spcBef>
            </a:pPr>
            <a:r>
              <a:rPr kumimoji="1" lang="en-US" altLang="zh-TW" sz="2400" dirty="0" smtClean="0"/>
              <a:t>Injection sites cover nearly the entire brain, while some of them were completely missed due to redundancy or injection difficulty</a:t>
            </a:r>
          </a:p>
          <a:p>
            <a:pPr>
              <a:lnSpc>
                <a:spcPct val="110000"/>
              </a:lnSpc>
              <a:spcBef>
                <a:spcPts val="1200"/>
              </a:spcBef>
            </a:pPr>
            <a:r>
              <a:rPr kumimoji="1" lang="en-US" altLang="zh-TW" sz="2400" dirty="0" smtClean="0"/>
              <a:t>However, they managed to capture all known projection target sites throughout the brain, and are sensitive in detecting thin axon </a:t>
            </a:r>
            <a:r>
              <a:rPr kumimoji="1" lang="en-US" altLang="zh-TW" sz="2400" dirty="0" err="1" smtClean="0"/>
              <a:t>fibres</a:t>
            </a:r>
            <a:r>
              <a:rPr kumimoji="1" lang="en-US" altLang="zh-TW" sz="2400" dirty="0" smtClean="0"/>
              <a:t>.</a:t>
            </a:r>
          </a:p>
          <a:p>
            <a:pPr>
              <a:lnSpc>
                <a:spcPct val="110000"/>
              </a:lnSpc>
              <a:spcBef>
                <a:spcPts val="1200"/>
              </a:spcBef>
            </a:pPr>
            <a:r>
              <a:rPr kumimoji="1" lang="en-US" altLang="zh-TW" sz="2400" dirty="0" smtClean="0"/>
              <a:t>(figure in the next page)</a:t>
            </a:r>
          </a:p>
        </p:txBody>
      </p:sp>
      <p:sp>
        <p:nvSpPr>
          <p:cNvPr id="4" name="投影片編號版面配置區 3"/>
          <p:cNvSpPr>
            <a:spLocks noGrp="1"/>
          </p:cNvSpPr>
          <p:nvPr>
            <p:ph type="sldNum" sz="quarter" idx="12"/>
          </p:nvPr>
        </p:nvSpPr>
        <p:spPr/>
        <p:txBody>
          <a:bodyPr/>
          <a:lstStyle/>
          <a:p>
            <a:fld id="{40DAEDDE-51F2-414B-B7A3-46A168FFFC7D}" type="slidenum">
              <a:rPr kumimoji="1" lang="zh-TW" altLang="en-US" smtClean="0">
                <a:solidFill>
                  <a:prstClr val="black">
                    <a:tint val="75000"/>
                  </a:prstClr>
                </a:solidFill>
              </a:rPr>
              <a:pPr/>
              <a:t>20</a:t>
            </a:fld>
            <a:endParaRPr kumimoji="1" lang="zh-TW" altLang="en-US">
              <a:solidFill>
                <a:prstClr val="black">
                  <a:tint val="75000"/>
                </a:prstClr>
              </a:solidFill>
            </a:endParaRPr>
          </a:p>
        </p:txBody>
      </p:sp>
    </p:spTree>
    <p:extLst>
      <p:ext uri="{BB962C8B-B14F-4D97-AF65-F5344CB8AC3E}">
        <p14:creationId xmlns:p14="http://schemas.microsoft.com/office/powerpoint/2010/main" val="6245625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Screen Shot 2014-05-22 at 15.13.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392" y="107186"/>
            <a:ext cx="6942745" cy="6190934"/>
          </a:xfrm>
          <a:prstGeom prst="rect">
            <a:avLst/>
          </a:prstGeom>
        </p:spPr>
      </p:pic>
      <p:pic>
        <p:nvPicPr>
          <p:cNvPr id="5" name="圖片 4"/>
          <p:cNvPicPr>
            <a:picLocks noChangeAspect="1"/>
          </p:cNvPicPr>
          <p:nvPr/>
        </p:nvPicPr>
        <p:blipFill>
          <a:blip r:embed="rId3"/>
          <a:stretch>
            <a:fillRect/>
          </a:stretch>
        </p:blipFill>
        <p:spPr>
          <a:xfrm>
            <a:off x="2648788" y="6298120"/>
            <a:ext cx="3932747" cy="458971"/>
          </a:xfrm>
          <a:prstGeom prst="rect">
            <a:avLst/>
          </a:prstGeom>
        </p:spPr>
      </p:pic>
      <p:sp>
        <p:nvSpPr>
          <p:cNvPr id="2" name="投影片編號版面配置區 1"/>
          <p:cNvSpPr>
            <a:spLocks noGrp="1"/>
          </p:cNvSpPr>
          <p:nvPr>
            <p:ph type="sldNum" sz="quarter" idx="12"/>
          </p:nvPr>
        </p:nvSpPr>
        <p:spPr/>
        <p:txBody>
          <a:bodyPr/>
          <a:lstStyle/>
          <a:p>
            <a:fld id="{40DAEDDE-51F2-414B-B7A3-46A168FFFC7D}" type="slidenum">
              <a:rPr kumimoji="1" lang="zh-TW" altLang="en-US" smtClean="0">
                <a:solidFill>
                  <a:prstClr val="black">
                    <a:tint val="75000"/>
                  </a:prstClr>
                </a:solidFill>
              </a:rPr>
              <a:pPr/>
              <a:t>21</a:t>
            </a:fld>
            <a:endParaRPr kumimoji="1" lang="zh-TW" altLang="en-US">
              <a:solidFill>
                <a:prstClr val="black">
                  <a:tint val="75000"/>
                </a:prstClr>
              </a:solidFill>
            </a:endParaRPr>
          </a:p>
        </p:txBody>
      </p:sp>
    </p:spTree>
    <p:extLst>
      <p:ext uri="{BB962C8B-B14F-4D97-AF65-F5344CB8AC3E}">
        <p14:creationId xmlns:p14="http://schemas.microsoft.com/office/powerpoint/2010/main" val="15194395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Screen Shot 2014-05-22 at 15.22.37.pn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611149"/>
            <a:ext cx="9144000" cy="3773508"/>
          </a:xfrm>
          <a:prstGeom prst="rect">
            <a:avLst/>
          </a:prstGeom>
        </p:spPr>
      </p:pic>
      <p:sp>
        <p:nvSpPr>
          <p:cNvPr id="4" name="文字方塊 3"/>
          <p:cNvSpPr txBox="1"/>
          <p:nvPr/>
        </p:nvSpPr>
        <p:spPr>
          <a:xfrm>
            <a:off x="703633" y="4763050"/>
            <a:ext cx="8066027" cy="1554272"/>
          </a:xfrm>
          <a:prstGeom prst="rect">
            <a:avLst/>
          </a:prstGeom>
          <a:noFill/>
        </p:spPr>
        <p:txBody>
          <a:bodyPr wrap="square" rtlCol="0">
            <a:spAutoFit/>
          </a:bodyPr>
          <a:lstStyle/>
          <a:p>
            <a:pPr defTabSz="457200">
              <a:spcBef>
                <a:spcPts val="600"/>
              </a:spcBef>
            </a:pPr>
            <a:r>
              <a:rPr kumimoji="1" lang="en-US" altLang="zh-TW" dirty="0">
                <a:solidFill>
                  <a:prstClr val="black"/>
                </a:solidFill>
              </a:rPr>
              <a:t>Pie charts show the percentage of projection volume in 12 major brain subdivisions. The last one is the actual volume distribution of those major subdivisions.</a:t>
            </a:r>
          </a:p>
          <a:p>
            <a:pPr defTabSz="457200">
              <a:spcBef>
                <a:spcPts val="600"/>
              </a:spcBef>
            </a:pPr>
            <a:r>
              <a:rPr kumimoji="1" lang="en-US" altLang="zh-TW" dirty="0">
                <a:solidFill>
                  <a:prstClr val="black"/>
                </a:solidFill>
              </a:rPr>
              <a:t>Since </a:t>
            </a:r>
            <a:r>
              <a:rPr kumimoji="1" lang="en-US" altLang="zh-TW" dirty="0" err="1">
                <a:solidFill>
                  <a:prstClr val="black"/>
                </a:solidFill>
              </a:rPr>
              <a:t>isocortex</a:t>
            </a:r>
            <a:r>
              <a:rPr kumimoji="1" lang="en-US" altLang="zh-TW" dirty="0">
                <a:solidFill>
                  <a:prstClr val="black"/>
                </a:solidFill>
              </a:rPr>
              <a:t> handles lots of high-level functionalities (language, sophisticated operation, and consciousness), they are expected to be involved much more into all functional groups.</a:t>
            </a:r>
            <a:endParaRPr kumimoji="1" lang="zh-TW" altLang="en-US" dirty="0">
              <a:solidFill>
                <a:prstClr val="black"/>
              </a:solidFill>
            </a:endParaRPr>
          </a:p>
        </p:txBody>
      </p:sp>
      <p:sp>
        <p:nvSpPr>
          <p:cNvPr id="2" name="投影片編號版面配置區 1"/>
          <p:cNvSpPr>
            <a:spLocks noGrp="1"/>
          </p:cNvSpPr>
          <p:nvPr>
            <p:ph type="sldNum" sz="quarter" idx="12"/>
          </p:nvPr>
        </p:nvSpPr>
        <p:spPr/>
        <p:txBody>
          <a:bodyPr/>
          <a:lstStyle/>
          <a:p>
            <a:fld id="{40DAEDDE-51F2-414B-B7A3-46A168FFFC7D}" type="slidenum">
              <a:rPr kumimoji="1" lang="zh-TW" altLang="en-US" smtClean="0">
                <a:solidFill>
                  <a:prstClr val="black">
                    <a:tint val="75000"/>
                  </a:prstClr>
                </a:solidFill>
              </a:rPr>
              <a:pPr/>
              <a:t>22</a:t>
            </a:fld>
            <a:endParaRPr kumimoji="1" lang="zh-TW" altLang="en-US">
              <a:solidFill>
                <a:prstClr val="black">
                  <a:tint val="75000"/>
                </a:prstClr>
              </a:solidFill>
            </a:endParaRPr>
          </a:p>
        </p:txBody>
      </p:sp>
    </p:spTree>
    <p:extLst>
      <p:ext uri="{BB962C8B-B14F-4D97-AF65-F5344CB8AC3E}">
        <p14:creationId xmlns:p14="http://schemas.microsoft.com/office/powerpoint/2010/main" val="34117140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Screen Shot 2014-05-22 at 14.01.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992" y="27384"/>
            <a:ext cx="7332908" cy="6858000"/>
          </a:xfrm>
          <a:prstGeom prst="rect">
            <a:avLst/>
          </a:prstGeom>
        </p:spPr>
      </p:pic>
      <p:sp>
        <p:nvSpPr>
          <p:cNvPr id="3" name="文字方塊 2"/>
          <p:cNvSpPr txBox="1"/>
          <p:nvPr/>
        </p:nvSpPr>
        <p:spPr>
          <a:xfrm>
            <a:off x="5076056" y="6165304"/>
            <a:ext cx="3613564" cy="523220"/>
          </a:xfrm>
          <a:prstGeom prst="rect">
            <a:avLst/>
          </a:prstGeom>
          <a:noFill/>
        </p:spPr>
        <p:txBody>
          <a:bodyPr wrap="none" rtlCol="0">
            <a:spAutoFit/>
          </a:bodyPr>
          <a:lstStyle/>
          <a:p>
            <a:pPr algn="r" defTabSz="457200"/>
            <a:r>
              <a:rPr kumimoji="1" lang="en-US" altLang="zh-TW" sz="1400" dirty="0">
                <a:solidFill>
                  <a:prstClr val="black"/>
                </a:solidFill>
              </a:rPr>
              <a:t>Mouse Connectivity viewer from their website</a:t>
            </a:r>
          </a:p>
          <a:p>
            <a:pPr algn="r" defTabSz="457200"/>
            <a:r>
              <a:rPr kumimoji="1" lang="en-US" altLang="zh-TW" sz="1400" dirty="0">
                <a:solidFill>
                  <a:prstClr val="black"/>
                </a:solidFill>
              </a:rPr>
              <a:t>http://</a:t>
            </a:r>
            <a:r>
              <a:rPr kumimoji="1" lang="en-US" altLang="zh-TW" sz="1400" dirty="0" err="1">
                <a:solidFill>
                  <a:prstClr val="black"/>
                </a:solidFill>
              </a:rPr>
              <a:t>connectivity.brain-map.org</a:t>
            </a:r>
            <a:r>
              <a:rPr kumimoji="1" lang="en-US" altLang="zh-TW" sz="1400" dirty="0">
                <a:solidFill>
                  <a:prstClr val="black"/>
                </a:solidFill>
              </a:rPr>
              <a:t>/</a:t>
            </a:r>
            <a:endParaRPr kumimoji="1" lang="zh-TW" altLang="en-US" sz="1400" dirty="0">
              <a:solidFill>
                <a:prstClr val="black"/>
              </a:solidFill>
            </a:endParaRPr>
          </a:p>
        </p:txBody>
      </p:sp>
      <p:sp>
        <p:nvSpPr>
          <p:cNvPr id="4" name="投影片編號版面配置區 3"/>
          <p:cNvSpPr>
            <a:spLocks noGrp="1"/>
          </p:cNvSpPr>
          <p:nvPr>
            <p:ph type="sldNum" sz="quarter" idx="12"/>
          </p:nvPr>
        </p:nvSpPr>
        <p:spPr>
          <a:xfrm>
            <a:off x="6876256" y="6520259"/>
            <a:ext cx="2133600" cy="365125"/>
          </a:xfrm>
        </p:spPr>
        <p:txBody>
          <a:bodyPr/>
          <a:lstStyle/>
          <a:p>
            <a:fld id="{40DAEDDE-51F2-414B-B7A3-46A168FFFC7D}" type="slidenum">
              <a:rPr kumimoji="1" lang="zh-TW" altLang="en-US" smtClean="0">
                <a:solidFill>
                  <a:prstClr val="black">
                    <a:tint val="75000"/>
                  </a:prstClr>
                </a:solidFill>
              </a:rPr>
              <a:pPr/>
              <a:t>23</a:t>
            </a:fld>
            <a:endParaRPr kumimoji="1" lang="zh-TW" altLang="en-US" dirty="0">
              <a:solidFill>
                <a:prstClr val="black">
                  <a:tint val="75000"/>
                </a:prstClr>
              </a:solidFill>
            </a:endParaRPr>
          </a:p>
        </p:txBody>
      </p:sp>
    </p:spTree>
    <p:extLst>
      <p:ext uri="{BB962C8B-B14F-4D97-AF65-F5344CB8AC3E}">
        <p14:creationId xmlns:p14="http://schemas.microsoft.com/office/powerpoint/2010/main" val="80993619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Screen Shot 2014-05-22 at 13.55.34.pn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66597" y="0"/>
            <a:ext cx="7810806" cy="6858000"/>
          </a:xfrm>
          <a:prstGeom prst="rect">
            <a:avLst/>
          </a:prstGeom>
        </p:spPr>
      </p:pic>
      <p:sp>
        <p:nvSpPr>
          <p:cNvPr id="3" name="投影片編號版面配置區 2"/>
          <p:cNvSpPr>
            <a:spLocks noGrp="1"/>
          </p:cNvSpPr>
          <p:nvPr>
            <p:ph type="sldNum" sz="quarter" idx="12"/>
          </p:nvPr>
        </p:nvSpPr>
        <p:spPr>
          <a:xfrm>
            <a:off x="6902896" y="6356350"/>
            <a:ext cx="2133600" cy="365125"/>
          </a:xfrm>
        </p:spPr>
        <p:txBody>
          <a:bodyPr/>
          <a:lstStyle/>
          <a:p>
            <a:fld id="{40DAEDDE-51F2-414B-B7A3-46A168FFFC7D}" type="slidenum">
              <a:rPr kumimoji="1" lang="zh-TW" altLang="en-US" smtClean="0">
                <a:solidFill>
                  <a:prstClr val="black">
                    <a:tint val="75000"/>
                  </a:prstClr>
                </a:solidFill>
              </a:rPr>
              <a:pPr/>
              <a:t>24</a:t>
            </a:fld>
            <a:endParaRPr kumimoji="1" lang="zh-TW" altLang="en-US">
              <a:solidFill>
                <a:prstClr val="black">
                  <a:tint val="75000"/>
                </a:prstClr>
              </a:solidFill>
            </a:endParaRPr>
          </a:p>
        </p:txBody>
      </p:sp>
    </p:spTree>
    <p:extLst>
      <p:ext uri="{BB962C8B-B14F-4D97-AF65-F5344CB8AC3E}">
        <p14:creationId xmlns:p14="http://schemas.microsoft.com/office/powerpoint/2010/main" val="5023491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b="1" dirty="0"/>
              <a:t>Brain-wide connectivity matrix</a:t>
            </a:r>
            <a:endParaRPr lang="zh-TW" altLang="en-US" b="1" dirty="0"/>
          </a:p>
        </p:txBody>
      </p:sp>
      <p:sp>
        <p:nvSpPr>
          <p:cNvPr id="3" name="副標題 2"/>
          <p:cNvSpPr>
            <a:spLocks noGrp="1"/>
          </p:cNvSpPr>
          <p:nvPr>
            <p:ph type="subTitle"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40DAEDDE-51F2-414B-B7A3-46A168FFFC7D}" type="slidenum">
              <a:rPr kumimoji="1" lang="zh-TW" altLang="en-US" smtClean="0">
                <a:solidFill>
                  <a:prstClr val="black">
                    <a:tint val="75000"/>
                  </a:prstClr>
                </a:solidFill>
              </a:rPr>
              <a:pPr/>
              <a:t>25</a:t>
            </a:fld>
            <a:endParaRPr kumimoji="1" lang="zh-TW" altLang="en-US">
              <a:solidFill>
                <a:prstClr val="black">
                  <a:tint val="75000"/>
                </a:prstClr>
              </a:solidFill>
            </a:endParaRPr>
          </a:p>
        </p:txBody>
      </p:sp>
    </p:spTree>
    <p:extLst>
      <p:ext uri="{BB962C8B-B14F-4D97-AF65-F5344CB8AC3E}">
        <p14:creationId xmlns:p14="http://schemas.microsoft.com/office/powerpoint/2010/main" val="200897875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Sum of segmented pixels across all voxels in one target region / sum of segmented pixels across voxels in injection volume</a:t>
            </a:r>
          </a:p>
          <a:p>
            <a:r>
              <a:rPr lang="en-US" dirty="0" smtClean="0"/>
              <a:t>Phase I – regional projection mapping</a:t>
            </a:r>
          </a:p>
          <a:p>
            <a:r>
              <a:rPr lang="en-US" dirty="0" smtClean="0"/>
              <a:t>AAV – adeno associated virus</a:t>
            </a:r>
          </a:p>
          <a:p>
            <a:endParaRPr lang="en-US" dirty="0" smtClean="0"/>
          </a:p>
        </p:txBody>
      </p:sp>
      <p:sp>
        <p:nvSpPr>
          <p:cNvPr id="4" name="投影片編號版面配置區 3"/>
          <p:cNvSpPr>
            <a:spLocks noGrp="1"/>
          </p:cNvSpPr>
          <p:nvPr>
            <p:ph type="sldNum" sz="quarter" idx="12"/>
          </p:nvPr>
        </p:nvSpPr>
        <p:spPr/>
        <p:txBody>
          <a:bodyPr/>
          <a:lstStyle/>
          <a:p>
            <a:fld id="{B4737186-C35D-E049-AFBD-728C19B23FD8}"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20435440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Brain-wide connectivity matrix</a:t>
            </a:r>
            <a:endParaRPr lang="en-US" dirty="0"/>
          </a:p>
        </p:txBody>
      </p:sp>
      <p:sp>
        <p:nvSpPr>
          <p:cNvPr id="3" name="Content Placeholder 2"/>
          <p:cNvSpPr>
            <a:spLocks noGrp="1"/>
          </p:cNvSpPr>
          <p:nvPr>
            <p:ph idx="1"/>
          </p:nvPr>
        </p:nvSpPr>
        <p:spPr/>
        <p:txBody>
          <a:bodyPr/>
          <a:lstStyle/>
          <a:p>
            <a:r>
              <a:rPr lang="en-US" dirty="0" smtClean="0"/>
              <a:t>The Allen Reference Atlas contains 863 grey-matter structures.</a:t>
            </a:r>
          </a:p>
          <a:p>
            <a:endParaRPr lang="en-US" dirty="0"/>
          </a:p>
          <a:p>
            <a:r>
              <a:rPr lang="en-US" dirty="0" smtClean="0"/>
              <a:t>Focused on chosen 295 structure </a:t>
            </a:r>
            <a:br>
              <a:rPr lang="en-US" dirty="0" smtClean="0"/>
            </a:br>
            <a:r>
              <a:rPr lang="en-US" dirty="0" smtClean="0"/>
              <a:t>(non-overlapping region, mid-ontology level, approximate size of the tracer infection)</a:t>
            </a:r>
          </a:p>
          <a:p>
            <a:pPr marL="0" indent="0">
              <a:buNone/>
            </a:pPr>
            <a:endParaRPr lang="en-US" dirty="0" smtClean="0"/>
          </a:p>
          <a:p>
            <a:endParaRPr lang="en-US" dirty="0"/>
          </a:p>
        </p:txBody>
      </p:sp>
      <p:sp>
        <p:nvSpPr>
          <p:cNvPr id="4" name="投影片編號版面配置區 3"/>
          <p:cNvSpPr>
            <a:spLocks noGrp="1"/>
          </p:cNvSpPr>
          <p:nvPr>
            <p:ph type="sldNum" sz="quarter" idx="12"/>
          </p:nvPr>
        </p:nvSpPr>
        <p:spPr/>
        <p:txBody>
          <a:bodyPr/>
          <a:lstStyle/>
          <a:p>
            <a:fld id="{B4737186-C35D-E049-AFBD-728C19B23FD8}"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242063510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creen Shot 2014-05-23 at 5.12.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497"/>
            <a:ext cx="9144000" cy="4209143"/>
          </a:xfrm>
          <a:prstGeom prst="rect">
            <a:avLst/>
          </a:prstGeom>
        </p:spPr>
      </p:pic>
      <p:sp>
        <p:nvSpPr>
          <p:cNvPr id="6" name="TextBox 5"/>
          <p:cNvSpPr txBox="1"/>
          <p:nvPr/>
        </p:nvSpPr>
        <p:spPr>
          <a:xfrm>
            <a:off x="147112" y="5418824"/>
            <a:ext cx="8996888" cy="830997"/>
          </a:xfrm>
          <a:prstGeom prst="rect">
            <a:avLst/>
          </a:prstGeom>
          <a:noFill/>
        </p:spPr>
        <p:txBody>
          <a:bodyPr wrap="square" rtlCol="0">
            <a:spAutoFit/>
          </a:bodyPr>
          <a:lstStyle/>
          <a:p>
            <a:pPr marL="342900" indent="-342900" defTabSz="457200">
              <a:buFont typeface="Arial"/>
              <a:buChar char="•"/>
            </a:pPr>
            <a:r>
              <a:rPr lang="en-US" sz="2400" dirty="0">
                <a:solidFill>
                  <a:prstClr val="black"/>
                </a:solidFill>
              </a:rPr>
              <a:t>Remain the consistency of </a:t>
            </a:r>
            <a:r>
              <a:rPr lang="en-US" sz="2400" b="1" dirty="0">
                <a:solidFill>
                  <a:prstClr val="black"/>
                </a:solidFill>
              </a:rPr>
              <a:t>projection patterns across different animals</a:t>
            </a:r>
            <a:r>
              <a:rPr lang="en-US" sz="2400" dirty="0">
                <a:solidFill>
                  <a:prstClr val="black"/>
                </a:solidFill>
              </a:rPr>
              <a:t> and the reliability of </a:t>
            </a:r>
            <a:r>
              <a:rPr lang="en-US" sz="2400" b="1" dirty="0">
                <a:solidFill>
                  <a:prstClr val="black"/>
                </a:solidFill>
              </a:rPr>
              <a:t>using a single experiment</a:t>
            </a:r>
          </a:p>
        </p:txBody>
      </p:sp>
      <p:sp>
        <p:nvSpPr>
          <p:cNvPr id="3" name="投影片編號版面配置區 2"/>
          <p:cNvSpPr>
            <a:spLocks noGrp="1"/>
          </p:cNvSpPr>
          <p:nvPr>
            <p:ph type="sldNum" sz="quarter" idx="12"/>
          </p:nvPr>
        </p:nvSpPr>
        <p:spPr/>
        <p:txBody>
          <a:bodyPr/>
          <a:lstStyle/>
          <a:p>
            <a:fld id="{B4737186-C35D-E049-AFBD-728C19B23FD8}"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406969682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5-23 at 5.2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105" y="0"/>
            <a:ext cx="6663633" cy="5255469"/>
          </a:xfrm>
          <a:prstGeom prst="rect">
            <a:avLst/>
          </a:prstGeom>
        </p:spPr>
      </p:pic>
      <p:sp>
        <p:nvSpPr>
          <p:cNvPr id="7" name="TextBox 6"/>
          <p:cNvSpPr txBox="1"/>
          <p:nvPr/>
        </p:nvSpPr>
        <p:spPr>
          <a:xfrm>
            <a:off x="362887" y="5427440"/>
            <a:ext cx="8562160" cy="955646"/>
          </a:xfrm>
          <a:prstGeom prst="rect">
            <a:avLst/>
          </a:prstGeom>
          <a:noFill/>
        </p:spPr>
        <p:txBody>
          <a:bodyPr wrap="none" rtlCol="0">
            <a:spAutoFit/>
          </a:bodyPr>
          <a:lstStyle/>
          <a:p>
            <a:pPr defTabSz="457200">
              <a:lnSpc>
                <a:spcPct val="130000"/>
              </a:lnSpc>
            </a:pPr>
            <a:r>
              <a:rPr lang="en-US" sz="2200" b="1" dirty="0">
                <a:solidFill>
                  <a:prstClr val="black"/>
                </a:solidFill>
              </a:rPr>
              <a:t>X axis</a:t>
            </a:r>
            <a:r>
              <a:rPr lang="en-US" sz="2200" dirty="0">
                <a:solidFill>
                  <a:prstClr val="black"/>
                </a:solidFill>
              </a:rPr>
              <a:t>: target region (295 structure for both Left/Right Hemisphere)</a:t>
            </a:r>
          </a:p>
          <a:p>
            <a:pPr defTabSz="457200">
              <a:lnSpc>
                <a:spcPct val="130000"/>
              </a:lnSpc>
            </a:pPr>
            <a:r>
              <a:rPr lang="en-US" sz="2200" b="1" dirty="0">
                <a:solidFill>
                  <a:prstClr val="black"/>
                </a:solidFill>
              </a:rPr>
              <a:t>Y axis</a:t>
            </a:r>
            <a:r>
              <a:rPr lang="en-US" sz="2200" dirty="0">
                <a:solidFill>
                  <a:prstClr val="black"/>
                </a:solidFill>
              </a:rPr>
              <a:t>: injection region (469 injection site, include some double injection)</a:t>
            </a:r>
          </a:p>
        </p:txBody>
      </p:sp>
      <p:sp>
        <p:nvSpPr>
          <p:cNvPr id="2" name="投影片編號版面配置區 1"/>
          <p:cNvSpPr>
            <a:spLocks noGrp="1"/>
          </p:cNvSpPr>
          <p:nvPr>
            <p:ph type="sldNum" sz="quarter" idx="12"/>
          </p:nvPr>
        </p:nvSpPr>
        <p:spPr/>
        <p:txBody>
          <a:bodyPr/>
          <a:lstStyle/>
          <a:p>
            <a:fld id="{B4737186-C35D-E049-AFBD-728C19B23FD8}"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275213301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t>Introduction</a:t>
            </a:r>
            <a:endParaRPr kumimoji="1" lang="zh-TW" altLang="en-US" dirty="0"/>
          </a:p>
        </p:txBody>
      </p:sp>
      <p:sp>
        <p:nvSpPr>
          <p:cNvPr id="3" name="內容版面配置區 2"/>
          <p:cNvSpPr>
            <a:spLocks noGrp="1"/>
          </p:cNvSpPr>
          <p:nvPr>
            <p:ph idx="1"/>
          </p:nvPr>
        </p:nvSpPr>
        <p:spPr/>
        <p:txBody>
          <a:bodyPr/>
          <a:lstStyle/>
          <a:p>
            <a:r>
              <a:rPr kumimoji="1" lang="en-US" altLang="zh-TW" dirty="0" smtClean="0"/>
              <a:t>What is </a:t>
            </a:r>
            <a:r>
              <a:rPr kumimoji="1" lang="en-US" altLang="zh-TW" dirty="0" err="1" smtClean="0"/>
              <a:t>connectome</a:t>
            </a:r>
            <a:r>
              <a:rPr kumimoji="1" lang="en-US" altLang="zh-TW" dirty="0" smtClean="0"/>
              <a:t>?</a:t>
            </a:r>
          </a:p>
          <a:p>
            <a:pPr lvl="1"/>
            <a:r>
              <a:rPr kumimoji="1" lang="en-US" altLang="zh-TW" dirty="0" smtClean="0"/>
              <a:t>a comprehensive map of neural connections in the brain</a:t>
            </a:r>
          </a:p>
          <a:p>
            <a:pPr lvl="1"/>
            <a:r>
              <a:rPr kumimoji="1" lang="en-US" altLang="zh-TW" dirty="0" smtClean="0"/>
              <a:t>a wiring diagram</a:t>
            </a:r>
          </a:p>
        </p:txBody>
      </p:sp>
      <p:pic>
        <p:nvPicPr>
          <p:cNvPr id="4" name="圖片 3" descr="mus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3613" y="4013155"/>
            <a:ext cx="2289675" cy="2289675"/>
          </a:xfrm>
          <a:prstGeom prst="rect">
            <a:avLst/>
          </a:prstGeom>
        </p:spPr>
      </p:pic>
      <p:pic>
        <p:nvPicPr>
          <p:cNvPr id="5" name="圖片 4" descr="Image 3 - All Reconstructed Neuron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6596" y="3852158"/>
            <a:ext cx="2610014" cy="2844845"/>
          </a:xfrm>
          <a:prstGeom prst="rect">
            <a:avLst/>
          </a:prstGeom>
        </p:spPr>
      </p:pic>
      <p:sp>
        <p:nvSpPr>
          <p:cNvPr id="6" name="投影片編號版面配置區 5"/>
          <p:cNvSpPr>
            <a:spLocks noGrp="1"/>
          </p:cNvSpPr>
          <p:nvPr>
            <p:ph type="sldNum" sz="quarter" idx="12"/>
          </p:nvPr>
        </p:nvSpPr>
        <p:spPr/>
        <p:txBody>
          <a:bodyPr/>
          <a:lstStyle/>
          <a:p>
            <a:fld id="{03104001-E657-D54B-B168-3FCD0A035C94}" type="slidenum">
              <a:rPr kumimoji="1" lang="zh-TW" altLang="en-US" smtClean="0">
                <a:solidFill>
                  <a:prstClr val="black">
                    <a:tint val="75000"/>
                  </a:prstClr>
                </a:solidFill>
              </a:rPr>
              <a:pPr/>
              <a:t>3</a:t>
            </a:fld>
            <a:endParaRPr kumimoji="1" lang="zh-TW" altLang="en-US">
              <a:solidFill>
                <a:prstClr val="black">
                  <a:tint val="75000"/>
                </a:prstClr>
              </a:solidFill>
            </a:endParaRPr>
          </a:p>
        </p:txBody>
      </p:sp>
    </p:spTree>
    <p:extLst>
      <p:ext uri="{BB962C8B-B14F-4D97-AF65-F5344CB8AC3E}">
        <p14:creationId xmlns:p14="http://schemas.microsoft.com/office/powerpoint/2010/main" val="404334870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5-23 at 5.25.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105" y="0"/>
            <a:ext cx="6663633" cy="5255469"/>
          </a:xfrm>
          <a:prstGeom prst="rect">
            <a:avLst/>
          </a:prstGeom>
        </p:spPr>
      </p:pic>
      <p:pic>
        <p:nvPicPr>
          <p:cNvPr id="4" name="Picture 3" descr="Screen Shot 2014-05-23 at 5.39.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219" y="0"/>
            <a:ext cx="1800140" cy="1153936"/>
          </a:xfrm>
          <a:prstGeom prst="rect">
            <a:avLst/>
          </a:prstGeom>
        </p:spPr>
      </p:pic>
      <p:pic>
        <p:nvPicPr>
          <p:cNvPr id="5" name="Picture 4" descr="Screen Shot 2014-05-23 at 5.40.0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105" y="5490608"/>
            <a:ext cx="6692900" cy="901700"/>
          </a:xfrm>
          <a:prstGeom prst="rect">
            <a:avLst/>
          </a:prstGeom>
        </p:spPr>
      </p:pic>
      <p:sp>
        <p:nvSpPr>
          <p:cNvPr id="2" name="投影片編號版面配置區 1"/>
          <p:cNvSpPr>
            <a:spLocks noGrp="1"/>
          </p:cNvSpPr>
          <p:nvPr>
            <p:ph type="sldNum" sz="quarter" idx="12"/>
          </p:nvPr>
        </p:nvSpPr>
        <p:spPr/>
        <p:txBody>
          <a:bodyPr/>
          <a:lstStyle/>
          <a:p>
            <a:fld id="{B4737186-C35D-E049-AFBD-728C19B23FD8}"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13980348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5-23 at 5.2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105" y="0"/>
            <a:ext cx="6663633" cy="5255469"/>
          </a:xfrm>
          <a:prstGeom prst="rect">
            <a:avLst/>
          </a:prstGeom>
        </p:spPr>
      </p:pic>
      <p:sp>
        <p:nvSpPr>
          <p:cNvPr id="7" name="TextBox 6"/>
          <p:cNvSpPr txBox="1"/>
          <p:nvPr/>
        </p:nvSpPr>
        <p:spPr>
          <a:xfrm>
            <a:off x="362887" y="5255469"/>
            <a:ext cx="8751114" cy="1526572"/>
          </a:xfrm>
          <a:prstGeom prst="rect">
            <a:avLst/>
          </a:prstGeom>
          <a:noFill/>
        </p:spPr>
        <p:txBody>
          <a:bodyPr wrap="none" rtlCol="0">
            <a:spAutoFit/>
          </a:bodyPr>
          <a:lstStyle/>
          <a:p>
            <a:pPr marL="342900" indent="-342900" defTabSz="457200">
              <a:lnSpc>
                <a:spcPct val="130000"/>
              </a:lnSpc>
              <a:buFont typeface="Arial"/>
              <a:buChar char="•"/>
            </a:pPr>
            <a:r>
              <a:rPr lang="en-US" sz="2200" dirty="0">
                <a:solidFill>
                  <a:prstClr val="black"/>
                </a:solidFill>
              </a:rPr>
              <a:t>Span a greater than 10^5 fold range across the brain</a:t>
            </a:r>
          </a:p>
          <a:p>
            <a:pPr marL="342900" indent="-342900" defTabSz="457200">
              <a:lnSpc>
                <a:spcPct val="130000"/>
              </a:lnSpc>
              <a:buFont typeface="Arial"/>
              <a:buChar char="•"/>
            </a:pPr>
            <a:r>
              <a:rPr lang="en-US" sz="2200" dirty="0">
                <a:solidFill>
                  <a:prstClr val="black"/>
                </a:solidFill>
              </a:rPr>
              <a:t>Ipsilateral(Right) projections generally stronger than Contralatteral(Left)</a:t>
            </a:r>
          </a:p>
          <a:p>
            <a:pPr defTabSz="457200"/>
            <a:r>
              <a:rPr lang="en-US" sz="2200" dirty="0">
                <a:solidFill>
                  <a:prstClr val="black"/>
                </a:solidFill>
                <a:latin typeface="ＭＳ ゴシック"/>
                <a:ea typeface="ＭＳ ゴシック"/>
                <a:cs typeface="ＭＳ ゴシック"/>
              </a:rPr>
              <a:t>	</a:t>
            </a:r>
            <a:r>
              <a:rPr lang="en-US" sz="3600" dirty="0">
                <a:solidFill>
                  <a:prstClr val="black"/>
                </a:solidFill>
                <a:latin typeface="ＭＳ ゴシック"/>
                <a:ea typeface="ＭＳ ゴシック"/>
                <a:cs typeface="ＭＳ ゴシック"/>
              </a:rPr>
              <a:t>≅</a:t>
            </a:r>
            <a:r>
              <a:rPr lang="en-US" sz="2200" dirty="0">
                <a:solidFill>
                  <a:prstClr val="black"/>
                </a:solidFill>
                <a:latin typeface="ＭＳ ゴシック"/>
                <a:ea typeface="ＭＳ ゴシック"/>
                <a:cs typeface="ＭＳ ゴシック"/>
              </a:rPr>
              <a:t> </a:t>
            </a:r>
            <a:r>
              <a:rPr lang="en-US" sz="2000" dirty="0">
                <a:solidFill>
                  <a:prstClr val="black"/>
                </a:solidFill>
                <a:latin typeface="ＭＳ ゴシック"/>
                <a:ea typeface="ＭＳ ゴシック"/>
                <a:cs typeface="ＭＳ ゴシック"/>
              </a:rPr>
              <a:t>4.3 </a:t>
            </a:r>
            <a:r>
              <a:rPr lang="en-US" sz="2400" dirty="0">
                <a:solidFill>
                  <a:prstClr val="black"/>
                </a:solidFill>
                <a:ea typeface="ＭＳ ゴシック"/>
                <a:cs typeface="ＭＳ ゴシック"/>
              </a:rPr>
              <a:t>(Right)</a:t>
            </a:r>
            <a:r>
              <a:rPr lang="en-US" sz="2400" dirty="0">
                <a:solidFill>
                  <a:prstClr val="black"/>
                </a:solidFill>
                <a:latin typeface="ＭＳ ゴシック"/>
                <a:ea typeface="ＭＳ ゴシック"/>
                <a:cs typeface="ＭＳ ゴシック"/>
              </a:rPr>
              <a:t> </a:t>
            </a:r>
            <a:r>
              <a:rPr lang="en-US" sz="2000" dirty="0">
                <a:solidFill>
                  <a:prstClr val="black"/>
                </a:solidFill>
                <a:latin typeface="ＭＳ ゴシック"/>
                <a:ea typeface="ＭＳ ゴシック"/>
                <a:cs typeface="ＭＳ ゴシック"/>
              </a:rPr>
              <a:t>: 1 </a:t>
            </a:r>
            <a:r>
              <a:rPr lang="en-US" sz="2400" dirty="0">
                <a:solidFill>
                  <a:prstClr val="black"/>
                </a:solidFill>
                <a:ea typeface="ＭＳ ゴシック"/>
                <a:cs typeface="ＭＳ ゴシック"/>
              </a:rPr>
              <a:t>(Left)</a:t>
            </a:r>
            <a:r>
              <a:rPr lang="en-US" sz="2400" dirty="0">
                <a:solidFill>
                  <a:prstClr val="black"/>
                </a:solidFill>
                <a:latin typeface="ＭＳ ゴシック"/>
                <a:ea typeface="ＭＳ ゴシック"/>
                <a:cs typeface="ＭＳ ゴシック"/>
              </a:rPr>
              <a:t> </a:t>
            </a:r>
            <a:endParaRPr lang="en-US" sz="2200" dirty="0">
              <a:solidFill>
                <a:prstClr val="black"/>
              </a:solidFill>
            </a:endParaRPr>
          </a:p>
        </p:txBody>
      </p:sp>
      <p:sp>
        <p:nvSpPr>
          <p:cNvPr id="2" name="投影片編號版面配置區 1"/>
          <p:cNvSpPr>
            <a:spLocks noGrp="1"/>
          </p:cNvSpPr>
          <p:nvPr>
            <p:ph type="sldNum" sz="quarter" idx="12"/>
          </p:nvPr>
        </p:nvSpPr>
        <p:spPr/>
        <p:txBody>
          <a:bodyPr/>
          <a:lstStyle/>
          <a:p>
            <a:fld id="{B4737186-C35D-E049-AFBD-728C19B23FD8}"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162993967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5-23 at 5.2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105" y="0"/>
            <a:ext cx="6663633" cy="5255469"/>
          </a:xfrm>
          <a:prstGeom prst="rect">
            <a:avLst/>
          </a:prstGeom>
        </p:spPr>
      </p:pic>
      <p:sp>
        <p:nvSpPr>
          <p:cNvPr id="7" name="TextBox 6"/>
          <p:cNvSpPr txBox="1"/>
          <p:nvPr/>
        </p:nvSpPr>
        <p:spPr>
          <a:xfrm>
            <a:off x="0" y="5427440"/>
            <a:ext cx="9264075" cy="955646"/>
          </a:xfrm>
          <a:prstGeom prst="rect">
            <a:avLst/>
          </a:prstGeom>
          <a:noFill/>
        </p:spPr>
        <p:txBody>
          <a:bodyPr wrap="none" rtlCol="0">
            <a:spAutoFit/>
          </a:bodyPr>
          <a:lstStyle/>
          <a:p>
            <a:pPr marL="342900" indent="-342900" defTabSz="457200">
              <a:lnSpc>
                <a:spcPct val="130000"/>
              </a:lnSpc>
              <a:buFont typeface="Arial"/>
              <a:buChar char="•"/>
            </a:pPr>
            <a:r>
              <a:rPr lang="en-US" sz="2200" dirty="0">
                <a:solidFill>
                  <a:prstClr val="black"/>
                </a:solidFill>
              </a:rPr>
              <a:t>63% Ipsilateral and 51% Contralateral values above 10^-4 (min true positive)</a:t>
            </a:r>
          </a:p>
          <a:p>
            <a:pPr marL="342900" indent="-342900" defTabSz="457200">
              <a:lnSpc>
                <a:spcPct val="130000"/>
              </a:lnSpc>
              <a:buFont typeface="Arial"/>
              <a:buChar char="•"/>
            </a:pPr>
            <a:r>
              <a:rPr lang="en-US" sz="2200" dirty="0">
                <a:solidFill>
                  <a:prstClr val="black"/>
                </a:solidFill>
              </a:rPr>
              <a:t>21% Ipsilateral and 9% Contralateral values above 10^-2 (intermidiate)</a:t>
            </a:r>
          </a:p>
        </p:txBody>
      </p:sp>
      <p:sp>
        <p:nvSpPr>
          <p:cNvPr id="2" name="投影片編號版面配置區 1"/>
          <p:cNvSpPr>
            <a:spLocks noGrp="1"/>
          </p:cNvSpPr>
          <p:nvPr>
            <p:ph type="sldNum" sz="quarter" idx="12"/>
          </p:nvPr>
        </p:nvSpPr>
        <p:spPr/>
        <p:txBody>
          <a:bodyPr/>
          <a:lstStyle/>
          <a:p>
            <a:fld id="{B4737186-C35D-E049-AFBD-728C19B23FD8}"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13540441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b="1" dirty="0"/>
              <a:t>An Inter-Region Connectivity Model</a:t>
            </a:r>
            <a:endParaRPr lang="zh-TW" altLang="en-US" b="1" dirty="0"/>
          </a:p>
        </p:txBody>
      </p:sp>
      <p:sp>
        <p:nvSpPr>
          <p:cNvPr id="5" name="副標題 4"/>
          <p:cNvSpPr>
            <a:spLocks noGrp="1"/>
          </p:cNvSpPr>
          <p:nvPr>
            <p:ph type="subTitle" idx="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4737186-C35D-E049-AFBD-728C19B23FD8}"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247237847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en-US" altLang="zh-TW" dirty="0" smtClean="0"/>
              <a:t>An Inter-Region Connectivity Model</a:t>
            </a:r>
            <a:endParaRPr lang="zh-TW" altLang="en-US" dirty="0"/>
          </a:p>
        </p:txBody>
      </p:sp>
      <p:sp>
        <p:nvSpPr>
          <p:cNvPr id="5" name="文字版面配置區 4"/>
          <p:cNvSpPr>
            <a:spLocks noGrp="1"/>
          </p:cNvSpPr>
          <p:nvPr>
            <p:ph type="body" idx="1"/>
          </p:nvPr>
        </p:nvSpPr>
        <p:spPr/>
        <p:txBody>
          <a:bodyPr/>
          <a:lstStyle/>
          <a:p>
            <a:r>
              <a:rPr kumimoji="1" lang="en-US" altLang="zh-TW" dirty="0"/>
              <a:t>Injection sites</a:t>
            </a:r>
            <a:endParaRPr lang="zh-TW" altLang="en-US" dirty="0"/>
          </a:p>
        </p:txBody>
      </p:sp>
      <p:sp>
        <p:nvSpPr>
          <p:cNvPr id="6" name="文字版面配置區 5"/>
          <p:cNvSpPr>
            <a:spLocks noGrp="1"/>
          </p:cNvSpPr>
          <p:nvPr>
            <p:ph type="body" sz="quarter" idx="3"/>
          </p:nvPr>
        </p:nvSpPr>
        <p:spPr/>
        <p:txBody>
          <a:bodyPr/>
          <a:lstStyle/>
          <a:p>
            <a:r>
              <a:rPr kumimoji="1" lang="en-US" altLang="zh-TW" dirty="0">
                <a:sym typeface="Wingdings"/>
              </a:rPr>
              <a:t>Ontologically defined region</a:t>
            </a:r>
            <a:endParaRPr lang="zh-TW" altLang="en-US" dirty="0"/>
          </a:p>
        </p:txBody>
      </p:sp>
      <p:sp>
        <p:nvSpPr>
          <p:cNvPr id="8" name="矩形 7"/>
          <p:cNvSpPr/>
          <p:nvPr/>
        </p:nvSpPr>
        <p:spPr>
          <a:xfrm>
            <a:off x="457200" y="5551207"/>
            <a:ext cx="8229599" cy="707886"/>
          </a:xfrm>
          <a:prstGeom prst="rect">
            <a:avLst/>
          </a:prstGeom>
        </p:spPr>
        <p:txBody>
          <a:bodyPr wrap="square">
            <a:spAutoFit/>
          </a:bodyPr>
          <a:lstStyle/>
          <a:p>
            <a:pPr marL="285750" indent="-285750" defTabSz="457200">
              <a:buFont typeface="Arial" panose="020B0604020202020204" pitchFamily="34" charset="0"/>
              <a:buChar char="•"/>
            </a:pPr>
            <a:r>
              <a:rPr kumimoji="1" lang="en-US" altLang="zh-TW" sz="2000" dirty="0">
                <a:solidFill>
                  <a:prstClr val="black"/>
                </a:solidFill>
                <a:sym typeface="Wingdings"/>
              </a:rPr>
              <a:t>Construct inter-region connectivity matrices</a:t>
            </a:r>
          </a:p>
          <a:p>
            <a:pPr marL="285750" indent="-285750" defTabSz="457200">
              <a:buFont typeface="Arial" panose="020B0604020202020204" pitchFamily="34" charset="0"/>
              <a:buChar char="•"/>
            </a:pPr>
            <a:r>
              <a:rPr kumimoji="1" lang="en-US" altLang="zh-TW" sz="2000" dirty="0">
                <a:solidFill>
                  <a:prstClr val="black"/>
                </a:solidFill>
                <a:sym typeface="Wingdings"/>
              </a:rPr>
              <a:t>Use the segmented projection volumes to define connection strengths</a:t>
            </a:r>
          </a:p>
        </p:txBody>
      </p:sp>
      <p:pic>
        <p:nvPicPr>
          <p:cNvPr id="9" name="圖片 8"/>
          <p:cNvPicPr>
            <a:picLocks noChangeAspect="1"/>
          </p:cNvPicPr>
          <p:nvPr/>
        </p:nvPicPr>
        <p:blipFill>
          <a:blip r:embed="rId3"/>
          <a:stretch>
            <a:fillRect/>
          </a:stretch>
        </p:blipFill>
        <p:spPr>
          <a:xfrm>
            <a:off x="554084" y="2316996"/>
            <a:ext cx="3846420" cy="3092090"/>
          </a:xfrm>
          <a:prstGeom prst="rect">
            <a:avLst/>
          </a:prstGeom>
        </p:spPr>
      </p:pic>
      <p:pic>
        <p:nvPicPr>
          <p:cNvPr id="10" name="圖片 9"/>
          <p:cNvPicPr>
            <a:picLocks noChangeAspect="1"/>
          </p:cNvPicPr>
          <p:nvPr/>
        </p:nvPicPr>
        <p:blipFill rotWithShape="1">
          <a:blip r:embed="rId4" cstate="print">
            <a:extLst>
              <a:ext uri="{28A0092B-C50C-407E-A947-70E740481C1C}">
                <a14:useLocalDpi xmlns:a14="http://schemas.microsoft.com/office/drawing/2010/main"/>
              </a:ext>
            </a:extLst>
          </a:blip>
          <a:srcRect r="55006"/>
          <a:stretch/>
        </p:blipFill>
        <p:spPr>
          <a:xfrm>
            <a:off x="4736465" y="2292350"/>
            <a:ext cx="3070225" cy="3118044"/>
          </a:xfrm>
          <a:prstGeom prst="rect">
            <a:avLst/>
          </a:prstGeom>
        </p:spPr>
      </p:pic>
      <p:sp>
        <p:nvSpPr>
          <p:cNvPr id="2" name="投影片編號版面配置區 1"/>
          <p:cNvSpPr>
            <a:spLocks noGrp="1"/>
          </p:cNvSpPr>
          <p:nvPr>
            <p:ph type="sldNum" sz="quarter" idx="12"/>
          </p:nvPr>
        </p:nvSpPr>
        <p:spPr/>
        <p:txBody>
          <a:bodyPr/>
          <a:lstStyle/>
          <a:p>
            <a:fld id="{30786EE5-B05E-5B42-A6F0-EF8658102A9A}" type="slidenum">
              <a:rPr kumimoji="1" lang="zh-TW" altLang="en-US" smtClean="0">
                <a:solidFill>
                  <a:prstClr val="black">
                    <a:tint val="75000"/>
                  </a:prstClr>
                </a:solidFill>
              </a:rPr>
              <a:pPr/>
              <a:t>34</a:t>
            </a:fld>
            <a:endParaRPr kumimoji="1" lang="zh-TW" altLang="en-US">
              <a:solidFill>
                <a:prstClr val="black">
                  <a:tint val="75000"/>
                </a:prstClr>
              </a:solidFill>
            </a:endParaRPr>
          </a:p>
        </p:txBody>
      </p:sp>
    </p:spTree>
    <p:extLst>
      <p:ext uri="{BB962C8B-B14F-4D97-AF65-F5344CB8AC3E}">
        <p14:creationId xmlns:p14="http://schemas.microsoft.com/office/powerpoint/2010/main" val="333267862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normAutofit fontScale="90000"/>
          </a:bodyPr>
          <a:lstStyle/>
          <a:p>
            <a:r>
              <a:rPr lang="en-US" altLang="zh-TW" dirty="0"/>
              <a:t>An Inter-Region Connectivity Model</a:t>
            </a:r>
            <a:endParaRPr lang="zh-TW" altLang="en-US" dirty="0"/>
          </a:p>
        </p:txBody>
      </p:sp>
      <p:sp>
        <p:nvSpPr>
          <p:cNvPr id="8" name="矩形 7"/>
          <p:cNvSpPr/>
          <p:nvPr/>
        </p:nvSpPr>
        <p:spPr>
          <a:xfrm>
            <a:off x="914400" y="4816852"/>
            <a:ext cx="6897018" cy="1354217"/>
          </a:xfrm>
          <a:prstGeom prst="rect">
            <a:avLst/>
          </a:prstGeom>
        </p:spPr>
        <p:txBody>
          <a:bodyPr wrap="square">
            <a:spAutoFit/>
          </a:bodyPr>
          <a:lstStyle/>
          <a:p>
            <a:pPr marL="285750" indent="-285750" defTabSz="457200">
              <a:buFont typeface="Arial" panose="020B0604020202020204" pitchFamily="34" charset="0"/>
              <a:buChar char="•"/>
            </a:pPr>
            <a:r>
              <a:rPr kumimoji="1" lang="en-US" altLang="zh-TW" sz="2400" dirty="0">
                <a:solidFill>
                  <a:prstClr val="black"/>
                </a:solidFill>
                <a:sym typeface="Wingdings"/>
              </a:rPr>
              <a:t>Two assumptions</a:t>
            </a:r>
          </a:p>
          <a:p>
            <a:pPr marL="742950" lvl="1" indent="-285750" defTabSz="457200">
              <a:buFont typeface="Arial" panose="020B0604020202020204" pitchFamily="34" charset="0"/>
              <a:buChar char="•"/>
            </a:pPr>
            <a:r>
              <a:rPr kumimoji="1" lang="en-US" altLang="zh-TW" sz="2000" dirty="0">
                <a:solidFill>
                  <a:prstClr val="black"/>
                </a:solidFill>
                <a:sym typeface="Wingdings"/>
              </a:rPr>
              <a:t>Regional homogeneity</a:t>
            </a:r>
          </a:p>
          <a:p>
            <a:pPr marL="742950" lvl="1" indent="-285750" defTabSz="457200">
              <a:buFont typeface="Arial" panose="020B0604020202020204" pitchFamily="34" charset="0"/>
              <a:buChar char="•"/>
            </a:pPr>
            <a:r>
              <a:rPr kumimoji="1" lang="en-US" altLang="zh-TW" sz="2000" dirty="0">
                <a:solidFill>
                  <a:prstClr val="black"/>
                </a:solidFill>
                <a:sym typeface="Wingdings"/>
              </a:rPr>
              <a:t>Projection additivity</a:t>
            </a:r>
          </a:p>
          <a:p>
            <a:pPr defTabSz="457200"/>
            <a:endParaRPr kumimoji="1" lang="en-US" altLang="zh-TW" dirty="0">
              <a:solidFill>
                <a:prstClr val="black"/>
              </a:solidFill>
              <a:sym typeface="Wingdings"/>
            </a:endParaRPr>
          </a:p>
        </p:txBody>
      </p:sp>
      <p:pic>
        <p:nvPicPr>
          <p:cNvPr id="9" name="圖片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4694" y="1281047"/>
            <a:ext cx="6896724" cy="3446282"/>
          </a:xfrm>
          <a:prstGeom prst="rect">
            <a:avLst/>
          </a:prstGeom>
        </p:spPr>
      </p:pic>
      <p:sp>
        <p:nvSpPr>
          <p:cNvPr id="2" name="投影片編號版面配置區 1"/>
          <p:cNvSpPr>
            <a:spLocks noGrp="1"/>
          </p:cNvSpPr>
          <p:nvPr>
            <p:ph type="sldNum" sz="quarter" idx="12"/>
          </p:nvPr>
        </p:nvSpPr>
        <p:spPr/>
        <p:txBody>
          <a:bodyPr/>
          <a:lstStyle/>
          <a:p>
            <a:fld id="{30786EE5-B05E-5B42-A6F0-EF8658102A9A}" type="slidenum">
              <a:rPr kumimoji="1" lang="zh-TW" altLang="en-US" smtClean="0">
                <a:solidFill>
                  <a:prstClr val="black">
                    <a:tint val="75000"/>
                  </a:prstClr>
                </a:solidFill>
              </a:rPr>
              <a:pPr/>
              <a:t>35</a:t>
            </a:fld>
            <a:endParaRPr kumimoji="1" lang="zh-TW" altLang="en-US">
              <a:solidFill>
                <a:prstClr val="black">
                  <a:tint val="75000"/>
                </a:prstClr>
              </a:solidFill>
            </a:endParaRPr>
          </a:p>
        </p:txBody>
      </p:sp>
    </p:spTree>
    <p:extLst>
      <p:ext uri="{BB962C8B-B14F-4D97-AF65-F5344CB8AC3E}">
        <p14:creationId xmlns:p14="http://schemas.microsoft.com/office/powerpoint/2010/main" val="153532552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normAutofit fontScale="90000"/>
          </a:bodyPr>
          <a:lstStyle/>
          <a:p>
            <a:r>
              <a:rPr lang="en-US" altLang="zh-TW" dirty="0"/>
              <a:t>An Inter-Region Connectivity Model</a:t>
            </a:r>
            <a:endParaRPr lang="zh-TW" altLang="en-US" dirty="0"/>
          </a:p>
        </p:txBody>
      </p:sp>
      <p:sp>
        <p:nvSpPr>
          <p:cNvPr id="12" name="矩形 11"/>
          <p:cNvSpPr/>
          <p:nvPr/>
        </p:nvSpPr>
        <p:spPr>
          <a:xfrm>
            <a:off x="914400" y="4816852"/>
            <a:ext cx="6897018" cy="1354217"/>
          </a:xfrm>
          <a:prstGeom prst="rect">
            <a:avLst/>
          </a:prstGeom>
        </p:spPr>
        <p:txBody>
          <a:bodyPr wrap="square">
            <a:spAutoFit/>
          </a:bodyPr>
          <a:lstStyle/>
          <a:p>
            <a:pPr marL="285750" indent="-285750" defTabSz="457200">
              <a:buFont typeface="Arial" panose="020B0604020202020204" pitchFamily="34" charset="0"/>
              <a:buChar char="•"/>
            </a:pPr>
            <a:r>
              <a:rPr kumimoji="1" lang="en-US" altLang="zh-TW" sz="2400" dirty="0">
                <a:solidFill>
                  <a:prstClr val="black"/>
                </a:solidFill>
                <a:sym typeface="Wingdings"/>
              </a:rPr>
              <a:t>Two assumptions</a:t>
            </a:r>
          </a:p>
          <a:p>
            <a:pPr marL="742950" lvl="1" indent="-285750" defTabSz="457200">
              <a:buFont typeface="Arial" panose="020B0604020202020204" pitchFamily="34" charset="0"/>
              <a:buChar char="•"/>
            </a:pPr>
            <a:r>
              <a:rPr kumimoji="1" lang="en-US" altLang="zh-TW" sz="2000" b="1" dirty="0">
                <a:solidFill>
                  <a:prstClr val="black"/>
                </a:solidFill>
                <a:sym typeface="Wingdings"/>
              </a:rPr>
              <a:t>Regional homogeneity</a:t>
            </a:r>
          </a:p>
          <a:p>
            <a:pPr marL="742950" lvl="1" indent="-285750" defTabSz="457200">
              <a:buFont typeface="Arial" panose="020B0604020202020204" pitchFamily="34" charset="0"/>
              <a:buChar char="•"/>
            </a:pPr>
            <a:r>
              <a:rPr kumimoji="1" lang="en-US" altLang="zh-TW" sz="2000" dirty="0">
                <a:solidFill>
                  <a:prstClr val="black"/>
                </a:solidFill>
                <a:sym typeface="Wingdings"/>
              </a:rPr>
              <a:t>Projection additivity</a:t>
            </a:r>
          </a:p>
          <a:p>
            <a:pPr defTabSz="457200"/>
            <a:endParaRPr kumimoji="1" lang="en-US" altLang="zh-TW" dirty="0">
              <a:solidFill>
                <a:prstClr val="black"/>
              </a:solidFill>
              <a:sym typeface="Wingdings"/>
            </a:endParaRPr>
          </a:p>
        </p:txBody>
      </p:sp>
      <p:pic>
        <p:nvPicPr>
          <p:cNvPr id="14" name="圖片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4694" y="1281047"/>
            <a:ext cx="6896724" cy="3446282"/>
          </a:xfrm>
          <a:prstGeom prst="rect">
            <a:avLst/>
          </a:prstGeom>
        </p:spPr>
      </p:pic>
      <p:sp>
        <p:nvSpPr>
          <p:cNvPr id="16" name="橢圓 15"/>
          <p:cNvSpPr/>
          <p:nvPr/>
        </p:nvSpPr>
        <p:spPr>
          <a:xfrm>
            <a:off x="4240530" y="4331382"/>
            <a:ext cx="1417320" cy="14173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zh-TW" sz="5000" dirty="0">
                <a:solidFill>
                  <a:prstClr val="white"/>
                </a:solidFill>
              </a:rPr>
              <a:t>X</a:t>
            </a:r>
            <a:endParaRPr lang="zh-TW" altLang="en-US" sz="5000" dirty="0">
              <a:solidFill>
                <a:prstClr val="white"/>
              </a:solidFill>
            </a:endParaRPr>
          </a:p>
        </p:txBody>
      </p:sp>
      <p:sp>
        <p:nvSpPr>
          <p:cNvPr id="17" name="橢圓 16"/>
          <p:cNvSpPr/>
          <p:nvPr/>
        </p:nvSpPr>
        <p:spPr>
          <a:xfrm>
            <a:off x="7102758" y="4331382"/>
            <a:ext cx="1417320" cy="141732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a:r>
              <a:rPr lang="en-US" altLang="zh-TW" sz="5000" dirty="0">
                <a:solidFill>
                  <a:prstClr val="white"/>
                </a:solidFill>
              </a:rPr>
              <a:t>Y</a:t>
            </a:r>
            <a:endParaRPr lang="zh-TW" altLang="en-US" sz="5000" dirty="0">
              <a:solidFill>
                <a:prstClr val="white"/>
              </a:solidFill>
            </a:endParaRPr>
          </a:p>
        </p:txBody>
      </p:sp>
      <p:sp>
        <p:nvSpPr>
          <p:cNvPr id="18" name="橢圓 17"/>
          <p:cNvSpPr/>
          <p:nvPr/>
        </p:nvSpPr>
        <p:spPr>
          <a:xfrm>
            <a:off x="4840605" y="4373173"/>
            <a:ext cx="285750" cy="285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endParaRPr>
          </a:p>
        </p:txBody>
      </p:sp>
      <p:sp>
        <p:nvSpPr>
          <p:cNvPr id="19" name="橢圓 18"/>
          <p:cNvSpPr/>
          <p:nvPr/>
        </p:nvSpPr>
        <p:spPr>
          <a:xfrm>
            <a:off x="5274945" y="5058617"/>
            <a:ext cx="285750" cy="285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endParaRPr>
          </a:p>
        </p:txBody>
      </p:sp>
      <p:sp>
        <p:nvSpPr>
          <p:cNvPr id="20" name="橢圓 19"/>
          <p:cNvSpPr/>
          <p:nvPr/>
        </p:nvSpPr>
        <p:spPr>
          <a:xfrm>
            <a:off x="4609148" y="5344367"/>
            <a:ext cx="285750" cy="285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endParaRPr>
          </a:p>
        </p:txBody>
      </p:sp>
      <p:sp>
        <p:nvSpPr>
          <p:cNvPr id="21" name="橢圓 20"/>
          <p:cNvSpPr/>
          <p:nvPr/>
        </p:nvSpPr>
        <p:spPr>
          <a:xfrm>
            <a:off x="7525668" y="4453183"/>
            <a:ext cx="285750" cy="28575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a:endParaRPr lang="zh-TW" altLang="en-US">
              <a:solidFill>
                <a:prstClr val="white"/>
              </a:solidFill>
            </a:endParaRPr>
          </a:p>
        </p:txBody>
      </p:sp>
      <p:sp>
        <p:nvSpPr>
          <p:cNvPr id="23" name="橢圓 22"/>
          <p:cNvSpPr/>
          <p:nvPr/>
        </p:nvSpPr>
        <p:spPr>
          <a:xfrm>
            <a:off x="8009468" y="5337264"/>
            <a:ext cx="285750" cy="28575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a:endParaRPr lang="zh-TW" altLang="en-US">
              <a:solidFill>
                <a:prstClr val="white"/>
              </a:solidFill>
            </a:endParaRPr>
          </a:p>
        </p:txBody>
      </p:sp>
      <p:sp>
        <p:nvSpPr>
          <p:cNvPr id="24" name="橢圓 23"/>
          <p:cNvSpPr/>
          <p:nvPr/>
        </p:nvSpPr>
        <p:spPr>
          <a:xfrm>
            <a:off x="7382793" y="5003609"/>
            <a:ext cx="285750" cy="28575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a:endParaRPr lang="zh-TW" altLang="en-US">
              <a:solidFill>
                <a:prstClr val="white"/>
              </a:solidFill>
            </a:endParaRPr>
          </a:p>
        </p:txBody>
      </p:sp>
      <p:cxnSp>
        <p:nvCxnSpPr>
          <p:cNvPr id="26" name="直線單箭頭接點 25"/>
          <p:cNvCxnSpPr/>
          <p:nvPr/>
        </p:nvCxnSpPr>
        <p:spPr>
          <a:xfrm>
            <a:off x="5177790" y="4569010"/>
            <a:ext cx="2168349" cy="555732"/>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cxnSp>
        <p:nvCxnSpPr>
          <p:cNvPr id="29" name="直線單箭頭接點 28"/>
          <p:cNvCxnSpPr/>
          <p:nvPr/>
        </p:nvCxnSpPr>
        <p:spPr>
          <a:xfrm flipV="1">
            <a:off x="5595673" y="4596058"/>
            <a:ext cx="1847621" cy="583732"/>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2" name="直線單箭頭接點 31"/>
          <p:cNvCxnSpPr/>
          <p:nvPr/>
        </p:nvCxnSpPr>
        <p:spPr>
          <a:xfrm>
            <a:off x="4936084" y="5480139"/>
            <a:ext cx="3053486" cy="2452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41" name="向下箭號 40"/>
          <p:cNvSpPr/>
          <p:nvPr/>
        </p:nvSpPr>
        <p:spPr>
          <a:xfrm rot="12157225">
            <a:off x="4483546" y="5492189"/>
            <a:ext cx="331470" cy="481665"/>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457200"/>
            <a:endParaRPr lang="zh-TW" altLang="en-US">
              <a:solidFill>
                <a:prstClr val="white"/>
              </a:solidFill>
            </a:endParaRPr>
          </a:p>
        </p:txBody>
      </p:sp>
      <p:sp>
        <p:nvSpPr>
          <p:cNvPr id="42" name="文字方塊 41"/>
          <p:cNvSpPr txBox="1"/>
          <p:nvPr/>
        </p:nvSpPr>
        <p:spPr>
          <a:xfrm>
            <a:off x="4011736" y="5890951"/>
            <a:ext cx="1587294" cy="553998"/>
          </a:xfrm>
          <a:prstGeom prst="rect">
            <a:avLst/>
          </a:prstGeom>
          <a:noFill/>
        </p:spPr>
        <p:txBody>
          <a:bodyPr wrap="none" rtlCol="0">
            <a:spAutoFit/>
          </a:bodyPr>
          <a:lstStyle/>
          <a:p>
            <a:pPr defTabSz="457200"/>
            <a:r>
              <a:rPr lang="en-US" altLang="zh-TW" sz="3000" b="1" dirty="0">
                <a:solidFill>
                  <a:prstClr val="black"/>
                </a:solidFill>
              </a:rPr>
              <a:t>Injection</a:t>
            </a:r>
            <a:endParaRPr lang="zh-TW" altLang="en-US" sz="3000" b="1" dirty="0">
              <a:solidFill>
                <a:prstClr val="black"/>
              </a:solidFill>
            </a:endParaRPr>
          </a:p>
        </p:txBody>
      </p:sp>
      <p:sp>
        <p:nvSpPr>
          <p:cNvPr id="44" name="文字方塊 43"/>
          <p:cNvSpPr txBox="1"/>
          <p:nvPr/>
        </p:nvSpPr>
        <p:spPr>
          <a:xfrm>
            <a:off x="7977313" y="5040042"/>
            <a:ext cx="771365" cy="553998"/>
          </a:xfrm>
          <a:prstGeom prst="rect">
            <a:avLst/>
          </a:prstGeom>
          <a:noFill/>
        </p:spPr>
        <p:txBody>
          <a:bodyPr wrap="none" rtlCol="0">
            <a:spAutoFit/>
          </a:bodyPr>
          <a:lstStyle/>
          <a:p>
            <a:pPr defTabSz="457200"/>
            <a:r>
              <a:rPr lang="en-US" altLang="zh-TW" sz="3000" b="1" dirty="0">
                <a:solidFill>
                  <a:prstClr val="black"/>
                </a:solidFill>
              </a:rPr>
              <a:t>100</a:t>
            </a:r>
            <a:endParaRPr lang="zh-TW" altLang="en-US" sz="3000" b="1" dirty="0">
              <a:solidFill>
                <a:prstClr val="black"/>
              </a:solidFill>
            </a:endParaRPr>
          </a:p>
        </p:txBody>
      </p:sp>
      <p:sp>
        <p:nvSpPr>
          <p:cNvPr id="45" name="文字方塊 44"/>
          <p:cNvSpPr txBox="1"/>
          <p:nvPr/>
        </p:nvSpPr>
        <p:spPr>
          <a:xfrm>
            <a:off x="7591630" y="4090645"/>
            <a:ext cx="771365" cy="553998"/>
          </a:xfrm>
          <a:prstGeom prst="rect">
            <a:avLst/>
          </a:prstGeom>
          <a:noFill/>
        </p:spPr>
        <p:txBody>
          <a:bodyPr wrap="none" rtlCol="0">
            <a:spAutoFit/>
          </a:bodyPr>
          <a:lstStyle/>
          <a:p>
            <a:pPr defTabSz="457200"/>
            <a:r>
              <a:rPr lang="en-US" altLang="zh-TW" sz="3000" b="1" dirty="0">
                <a:solidFill>
                  <a:prstClr val="black"/>
                </a:solidFill>
              </a:rPr>
              <a:t>100</a:t>
            </a:r>
            <a:endParaRPr lang="zh-TW" altLang="en-US" sz="3000" b="1" dirty="0">
              <a:solidFill>
                <a:prstClr val="black"/>
              </a:solidFill>
            </a:endParaRPr>
          </a:p>
        </p:txBody>
      </p:sp>
      <p:sp>
        <p:nvSpPr>
          <p:cNvPr id="46" name="文字方塊 45"/>
          <p:cNvSpPr txBox="1"/>
          <p:nvPr/>
        </p:nvSpPr>
        <p:spPr>
          <a:xfrm>
            <a:off x="7008701" y="4680557"/>
            <a:ext cx="771365" cy="553998"/>
          </a:xfrm>
          <a:prstGeom prst="rect">
            <a:avLst/>
          </a:prstGeom>
          <a:noFill/>
        </p:spPr>
        <p:txBody>
          <a:bodyPr wrap="none" rtlCol="0">
            <a:spAutoFit/>
          </a:bodyPr>
          <a:lstStyle/>
          <a:p>
            <a:pPr defTabSz="457200"/>
            <a:r>
              <a:rPr lang="en-US" altLang="zh-TW" sz="3000" b="1" dirty="0">
                <a:solidFill>
                  <a:prstClr val="black"/>
                </a:solidFill>
              </a:rPr>
              <a:t>100</a:t>
            </a:r>
            <a:endParaRPr lang="zh-TW" altLang="en-US" sz="3000" b="1" dirty="0">
              <a:solidFill>
                <a:prstClr val="black"/>
              </a:solidFill>
            </a:endParaRPr>
          </a:p>
        </p:txBody>
      </p:sp>
      <p:sp>
        <p:nvSpPr>
          <p:cNvPr id="47" name="向下箭號 46"/>
          <p:cNvSpPr/>
          <p:nvPr/>
        </p:nvSpPr>
        <p:spPr>
          <a:xfrm rot="19785657">
            <a:off x="4687289" y="4022211"/>
            <a:ext cx="331470" cy="481665"/>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457200"/>
            <a:endParaRPr lang="zh-TW" altLang="en-US">
              <a:solidFill>
                <a:prstClr val="white"/>
              </a:solidFill>
            </a:endParaRPr>
          </a:p>
        </p:txBody>
      </p:sp>
      <p:sp>
        <p:nvSpPr>
          <p:cNvPr id="48" name="向下箭號 47"/>
          <p:cNvSpPr/>
          <p:nvPr/>
        </p:nvSpPr>
        <p:spPr>
          <a:xfrm>
            <a:off x="5267560" y="4718981"/>
            <a:ext cx="331470" cy="481665"/>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457200"/>
            <a:endParaRPr lang="zh-TW" altLang="en-US">
              <a:solidFill>
                <a:prstClr val="white"/>
              </a:solidFill>
            </a:endParaRPr>
          </a:p>
        </p:txBody>
      </p:sp>
      <p:sp>
        <p:nvSpPr>
          <p:cNvPr id="49" name="文字方塊 48"/>
          <p:cNvSpPr txBox="1"/>
          <p:nvPr/>
        </p:nvSpPr>
        <p:spPr>
          <a:xfrm>
            <a:off x="5895402" y="4609579"/>
            <a:ext cx="1043299" cy="707886"/>
          </a:xfrm>
          <a:prstGeom prst="rect">
            <a:avLst/>
          </a:prstGeom>
          <a:solidFill>
            <a:schemeClr val="accent1">
              <a:lumMod val="20000"/>
              <a:lumOff val="80000"/>
              <a:alpha val="49000"/>
            </a:schemeClr>
          </a:solidFill>
        </p:spPr>
        <p:txBody>
          <a:bodyPr wrap="none" rtlCol="0">
            <a:spAutoFit/>
          </a:bodyPr>
          <a:lstStyle/>
          <a:p>
            <a:pPr defTabSz="457200"/>
            <a:r>
              <a:rPr lang="en-US" altLang="zh-TW" sz="4000" dirty="0">
                <a:solidFill>
                  <a:prstClr val="black"/>
                </a:solidFill>
              </a:rPr>
              <a:t>W</a:t>
            </a:r>
            <a:r>
              <a:rPr lang="en-US" altLang="zh-TW" sz="4000" baseline="-25000" dirty="0">
                <a:solidFill>
                  <a:prstClr val="black"/>
                </a:solidFill>
              </a:rPr>
              <a:t>X,Y</a:t>
            </a:r>
            <a:endParaRPr lang="zh-TW" altLang="en-US" sz="4000" baseline="-25000" dirty="0">
              <a:solidFill>
                <a:prstClr val="black"/>
              </a:solidFill>
            </a:endParaRPr>
          </a:p>
        </p:txBody>
      </p:sp>
      <p:sp>
        <p:nvSpPr>
          <p:cNvPr id="2" name="投影片編號版面配置區 1"/>
          <p:cNvSpPr>
            <a:spLocks noGrp="1"/>
          </p:cNvSpPr>
          <p:nvPr>
            <p:ph type="sldNum" sz="quarter" idx="12"/>
          </p:nvPr>
        </p:nvSpPr>
        <p:spPr/>
        <p:txBody>
          <a:bodyPr/>
          <a:lstStyle/>
          <a:p>
            <a:fld id="{30786EE5-B05E-5B42-A6F0-EF8658102A9A}" type="slidenum">
              <a:rPr kumimoji="1" lang="zh-TW" altLang="en-US" smtClean="0">
                <a:solidFill>
                  <a:prstClr val="black">
                    <a:tint val="75000"/>
                  </a:prstClr>
                </a:solidFill>
              </a:rPr>
              <a:pPr/>
              <a:t>36</a:t>
            </a:fld>
            <a:endParaRPr kumimoji="1" lang="zh-TW" altLang="en-US">
              <a:solidFill>
                <a:prstClr val="black">
                  <a:tint val="75000"/>
                </a:prstClr>
              </a:solidFill>
            </a:endParaRPr>
          </a:p>
        </p:txBody>
      </p:sp>
    </p:spTree>
    <p:extLst>
      <p:ext uri="{BB962C8B-B14F-4D97-AF65-F5344CB8AC3E}">
        <p14:creationId xmlns:p14="http://schemas.microsoft.com/office/powerpoint/2010/main" val="34736488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500"/>
                                        <p:tgtEl>
                                          <p:spTgt spid="4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3" grpId="0" animBg="1"/>
      <p:bldP spid="24" grpId="0" animBg="1"/>
      <p:bldP spid="41" grpId="0" animBg="1"/>
      <p:bldP spid="42" grpId="0"/>
      <p:bldP spid="44" grpId="0"/>
      <p:bldP spid="45" grpId="0"/>
      <p:bldP spid="46" grpId="0"/>
      <p:bldP spid="47" grpId="0" animBg="1"/>
      <p:bldP spid="48" grpId="0" animBg="1"/>
      <p:bldP spid="4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normAutofit fontScale="90000"/>
          </a:bodyPr>
          <a:lstStyle/>
          <a:p>
            <a:r>
              <a:rPr lang="en-US" altLang="zh-TW" dirty="0"/>
              <a:t>An Inter-Region Connectivity Model</a:t>
            </a:r>
            <a:endParaRPr lang="zh-TW" altLang="en-US" dirty="0"/>
          </a:p>
        </p:txBody>
      </p:sp>
      <p:sp>
        <p:nvSpPr>
          <p:cNvPr id="12" name="矩形 11"/>
          <p:cNvSpPr/>
          <p:nvPr/>
        </p:nvSpPr>
        <p:spPr>
          <a:xfrm>
            <a:off x="914400" y="4816852"/>
            <a:ext cx="6897018" cy="1354217"/>
          </a:xfrm>
          <a:prstGeom prst="rect">
            <a:avLst/>
          </a:prstGeom>
        </p:spPr>
        <p:txBody>
          <a:bodyPr wrap="square">
            <a:spAutoFit/>
          </a:bodyPr>
          <a:lstStyle/>
          <a:p>
            <a:pPr marL="285750" indent="-285750" defTabSz="457200">
              <a:buFont typeface="Arial" panose="020B0604020202020204" pitchFamily="34" charset="0"/>
              <a:buChar char="•"/>
            </a:pPr>
            <a:r>
              <a:rPr kumimoji="1" lang="en-US" altLang="zh-TW" sz="2400" dirty="0">
                <a:solidFill>
                  <a:prstClr val="black"/>
                </a:solidFill>
                <a:sym typeface="Wingdings"/>
              </a:rPr>
              <a:t>Two assumptions</a:t>
            </a:r>
          </a:p>
          <a:p>
            <a:pPr marL="742950" lvl="1" indent="-285750" defTabSz="457200">
              <a:buFont typeface="Arial" panose="020B0604020202020204" pitchFamily="34" charset="0"/>
              <a:buChar char="•"/>
            </a:pPr>
            <a:r>
              <a:rPr kumimoji="1" lang="en-US" altLang="zh-TW" sz="2000" b="1" dirty="0">
                <a:solidFill>
                  <a:prstClr val="black"/>
                </a:solidFill>
                <a:sym typeface="Wingdings"/>
              </a:rPr>
              <a:t>Regional homogeneity</a:t>
            </a:r>
          </a:p>
          <a:p>
            <a:pPr marL="742950" lvl="1" indent="-285750" defTabSz="457200">
              <a:buFont typeface="Arial" panose="020B0604020202020204" pitchFamily="34" charset="0"/>
              <a:buChar char="•"/>
            </a:pPr>
            <a:r>
              <a:rPr kumimoji="1" lang="en-US" altLang="zh-TW" sz="2000" dirty="0">
                <a:solidFill>
                  <a:prstClr val="black"/>
                </a:solidFill>
                <a:sym typeface="Wingdings"/>
              </a:rPr>
              <a:t>Projection additivity</a:t>
            </a:r>
          </a:p>
          <a:p>
            <a:pPr defTabSz="457200"/>
            <a:endParaRPr kumimoji="1" lang="en-US" altLang="zh-TW" dirty="0">
              <a:solidFill>
                <a:prstClr val="black"/>
              </a:solidFill>
              <a:sym typeface="Wingdings"/>
            </a:endParaRPr>
          </a:p>
        </p:txBody>
      </p:sp>
      <p:pic>
        <p:nvPicPr>
          <p:cNvPr id="14" name="圖片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4694" y="1281047"/>
            <a:ext cx="6896724" cy="3446282"/>
          </a:xfrm>
          <a:prstGeom prst="rect">
            <a:avLst/>
          </a:prstGeom>
        </p:spPr>
      </p:pic>
      <p:pic>
        <p:nvPicPr>
          <p:cNvPr id="25" name="圖片 24"/>
          <p:cNvPicPr>
            <a:picLocks noChangeAspect="1"/>
          </p:cNvPicPr>
          <p:nvPr/>
        </p:nvPicPr>
        <p:blipFill rotWithShape="1">
          <a:blip r:embed="rId4"/>
          <a:srcRect r="55325"/>
          <a:stretch/>
        </p:blipFill>
        <p:spPr>
          <a:xfrm>
            <a:off x="4705809" y="4234123"/>
            <a:ext cx="2362200" cy="1936946"/>
          </a:xfrm>
          <a:prstGeom prst="rect">
            <a:avLst/>
          </a:prstGeom>
        </p:spPr>
      </p:pic>
      <p:sp>
        <p:nvSpPr>
          <p:cNvPr id="2" name="投影片編號版面配置區 1"/>
          <p:cNvSpPr>
            <a:spLocks noGrp="1"/>
          </p:cNvSpPr>
          <p:nvPr>
            <p:ph type="sldNum" sz="quarter" idx="12"/>
          </p:nvPr>
        </p:nvSpPr>
        <p:spPr/>
        <p:txBody>
          <a:bodyPr/>
          <a:lstStyle/>
          <a:p>
            <a:fld id="{30786EE5-B05E-5B42-A6F0-EF8658102A9A}" type="slidenum">
              <a:rPr kumimoji="1" lang="zh-TW" altLang="en-US" smtClean="0">
                <a:solidFill>
                  <a:prstClr val="black">
                    <a:tint val="75000"/>
                  </a:prstClr>
                </a:solidFill>
              </a:rPr>
              <a:pPr/>
              <a:t>37</a:t>
            </a:fld>
            <a:endParaRPr kumimoji="1" lang="zh-TW" altLang="en-US">
              <a:solidFill>
                <a:prstClr val="black">
                  <a:tint val="75000"/>
                </a:prstClr>
              </a:solidFill>
            </a:endParaRPr>
          </a:p>
        </p:txBody>
      </p:sp>
    </p:spTree>
    <p:extLst>
      <p:ext uri="{BB962C8B-B14F-4D97-AF65-F5344CB8AC3E}">
        <p14:creationId xmlns:p14="http://schemas.microsoft.com/office/powerpoint/2010/main" val="130294414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normAutofit fontScale="90000"/>
          </a:bodyPr>
          <a:lstStyle/>
          <a:p>
            <a:r>
              <a:rPr lang="en-US" altLang="zh-TW" dirty="0"/>
              <a:t>An Inter-Region Connectivity Model</a:t>
            </a:r>
            <a:endParaRPr lang="zh-TW" altLang="en-US" dirty="0"/>
          </a:p>
        </p:txBody>
      </p:sp>
      <p:sp>
        <p:nvSpPr>
          <p:cNvPr id="12" name="矩形 11"/>
          <p:cNvSpPr/>
          <p:nvPr/>
        </p:nvSpPr>
        <p:spPr>
          <a:xfrm>
            <a:off x="914400" y="4816852"/>
            <a:ext cx="6897018" cy="1354217"/>
          </a:xfrm>
          <a:prstGeom prst="rect">
            <a:avLst/>
          </a:prstGeom>
        </p:spPr>
        <p:txBody>
          <a:bodyPr wrap="square">
            <a:spAutoFit/>
          </a:bodyPr>
          <a:lstStyle/>
          <a:p>
            <a:pPr marL="285750" indent="-285750" defTabSz="457200">
              <a:buFont typeface="Arial" panose="020B0604020202020204" pitchFamily="34" charset="0"/>
              <a:buChar char="•"/>
            </a:pPr>
            <a:r>
              <a:rPr kumimoji="1" lang="en-US" altLang="zh-TW" sz="2400" dirty="0">
                <a:solidFill>
                  <a:prstClr val="black"/>
                </a:solidFill>
                <a:sym typeface="Wingdings"/>
              </a:rPr>
              <a:t>Two assumptions</a:t>
            </a:r>
          </a:p>
          <a:p>
            <a:pPr marL="742950" lvl="1" indent="-285750" defTabSz="457200">
              <a:buFont typeface="Arial" panose="020B0604020202020204" pitchFamily="34" charset="0"/>
              <a:buChar char="•"/>
            </a:pPr>
            <a:r>
              <a:rPr kumimoji="1" lang="en-US" altLang="zh-TW" sz="2000" dirty="0">
                <a:solidFill>
                  <a:prstClr val="black"/>
                </a:solidFill>
                <a:sym typeface="Wingdings"/>
              </a:rPr>
              <a:t>Regional homogeneity</a:t>
            </a:r>
          </a:p>
          <a:p>
            <a:pPr marL="742950" lvl="1" indent="-285750" defTabSz="457200">
              <a:buFont typeface="Arial" panose="020B0604020202020204" pitchFamily="34" charset="0"/>
              <a:buChar char="•"/>
            </a:pPr>
            <a:r>
              <a:rPr kumimoji="1" lang="en-US" altLang="zh-TW" sz="2000" b="1" dirty="0">
                <a:solidFill>
                  <a:prstClr val="black"/>
                </a:solidFill>
                <a:sym typeface="Wingdings"/>
              </a:rPr>
              <a:t>Projection additivity</a:t>
            </a:r>
          </a:p>
          <a:p>
            <a:pPr defTabSz="457200"/>
            <a:endParaRPr kumimoji="1" lang="en-US" altLang="zh-TW" dirty="0">
              <a:solidFill>
                <a:prstClr val="black"/>
              </a:solidFill>
              <a:sym typeface="Wingdings"/>
            </a:endParaRPr>
          </a:p>
        </p:txBody>
      </p:sp>
      <p:pic>
        <p:nvPicPr>
          <p:cNvPr id="14" name="圖片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4694" y="1281047"/>
            <a:ext cx="6896724" cy="3446282"/>
          </a:xfrm>
          <a:prstGeom prst="rect">
            <a:avLst/>
          </a:prstGeom>
        </p:spPr>
      </p:pic>
      <p:pic>
        <p:nvPicPr>
          <p:cNvPr id="40" name="圖片 39"/>
          <p:cNvPicPr>
            <a:picLocks noChangeAspect="1"/>
          </p:cNvPicPr>
          <p:nvPr/>
        </p:nvPicPr>
        <p:blipFill rotWithShape="1">
          <a:blip r:embed="rId4"/>
          <a:srcRect l="47758"/>
          <a:stretch/>
        </p:blipFill>
        <p:spPr>
          <a:xfrm>
            <a:off x="4362909" y="4234123"/>
            <a:ext cx="2762307" cy="1936946"/>
          </a:xfrm>
          <a:prstGeom prst="rect">
            <a:avLst/>
          </a:prstGeom>
        </p:spPr>
      </p:pic>
      <p:sp>
        <p:nvSpPr>
          <p:cNvPr id="2" name="投影片編號版面配置區 1"/>
          <p:cNvSpPr>
            <a:spLocks noGrp="1"/>
          </p:cNvSpPr>
          <p:nvPr>
            <p:ph type="sldNum" sz="quarter" idx="12"/>
          </p:nvPr>
        </p:nvSpPr>
        <p:spPr/>
        <p:txBody>
          <a:bodyPr/>
          <a:lstStyle/>
          <a:p>
            <a:fld id="{30786EE5-B05E-5B42-A6F0-EF8658102A9A}" type="slidenum">
              <a:rPr kumimoji="1" lang="zh-TW" altLang="en-US" smtClean="0">
                <a:solidFill>
                  <a:prstClr val="black">
                    <a:tint val="75000"/>
                  </a:prstClr>
                </a:solidFill>
              </a:rPr>
              <a:pPr/>
              <a:t>38</a:t>
            </a:fld>
            <a:endParaRPr kumimoji="1" lang="zh-TW" altLang="en-US">
              <a:solidFill>
                <a:prstClr val="black">
                  <a:tint val="75000"/>
                </a:prstClr>
              </a:solidFill>
            </a:endParaRPr>
          </a:p>
        </p:txBody>
      </p:sp>
    </p:spTree>
    <p:extLst>
      <p:ext uri="{BB962C8B-B14F-4D97-AF65-F5344CB8AC3E}">
        <p14:creationId xmlns:p14="http://schemas.microsoft.com/office/powerpoint/2010/main" val="423307559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normAutofit fontScale="90000"/>
          </a:bodyPr>
          <a:lstStyle/>
          <a:p>
            <a:r>
              <a:rPr lang="en-US" altLang="zh-TW" dirty="0"/>
              <a:t>An Inter-Region Connectivity Model</a:t>
            </a:r>
            <a:endParaRPr lang="zh-TW" altLang="en-US" dirty="0"/>
          </a:p>
        </p:txBody>
      </p:sp>
      <p:sp>
        <p:nvSpPr>
          <p:cNvPr id="8" name="矩形 7"/>
          <p:cNvSpPr/>
          <p:nvPr/>
        </p:nvSpPr>
        <p:spPr>
          <a:xfrm>
            <a:off x="914400" y="4816852"/>
            <a:ext cx="6897018" cy="1569660"/>
          </a:xfrm>
          <a:prstGeom prst="rect">
            <a:avLst/>
          </a:prstGeom>
        </p:spPr>
        <p:txBody>
          <a:bodyPr wrap="square">
            <a:spAutoFit/>
          </a:bodyPr>
          <a:lstStyle/>
          <a:p>
            <a:pPr marL="285750" indent="-285750" defTabSz="457200">
              <a:buFont typeface="Arial" panose="020B0604020202020204" pitchFamily="34" charset="0"/>
              <a:buChar char="•"/>
            </a:pPr>
            <a:r>
              <a:rPr kumimoji="1" lang="en-US" altLang="zh-TW" sz="2400" dirty="0">
                <a:solidFill>
                  <a:prstClr val="black"/>
                </a:solidFill>
                <a:sym typeface="Wingdings"/>
              </a:rPr>
              <a:t>The mutual connections among 213 regions were computed from the 469 experiments</a:t>
            </a:r>
          </a:p>
          <a:p>
            <a:pPr marL="285750" indent="-285750" defTabSz="457200">
              <a:buFont typeface="Arial" panose="020B0604020202020204" pitchFamily="34" charset="0"/>
              <a:buChar char="•"/>
            </a:pPr>
            <a:r>
              <a:rPr kumimoji="1" lang="en-US" altLang="zh-TW" sz="2400" dirty="0">
                <a:solidFill>
                  <a:prstClr val="black"/>
                </a:solidFill>
                <a:sym typeface="Wingdings"/>
              </a:rPr>
              <a:t>Bounded optimization + linear regression</a:t>
            </a:r>
            <a:br>
              <a:rPr kumimoji="1" lang="en-US" altLang="zh-TW" sz="2400" dirty="0">
                <a:solidFill>
                  <a:prstClr val="black"/>
                </a:solidFill>
                <a:sym typeface="Wingdings"/>
              </a:rPr>
            </a:br>
            <a:r>
              <a:rPr kumimoji="1" lang="en-US" altLang="zh-TW" sz="2400" dirty="0">
                <a:solidFill>
                  <a:prstClr val="black"/>
                </a:solidFill>
                <a:sym typeface="Wingdings"/>
              </a:rPr>
              <a:t> =&gt; connection coefficients</a:t>
            </a:r>
          </a:p>
        </p:txBody>
      </p:sp>
      <p:pic>
        <p:nvPicPr>
          <p:cNvPr id="9" name="圖片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4694" y="1281047"/>
            <a:ext cx="6896724" cy="3446282"/>
          </a:xfrm>
          <a:prstGeom prst="rect">
            <a:avLst/>
          </a:prstGeom>
        </p:spPr>
      </p:pic>
      <p:sp>
        <p:nvSpPr>
          <p:cNvPr id="2" name="投影片編號版面配置區 1"/>
          <p:cNvSpPr>
            <a:spLocks noGrp="1"/>
          </p:cNvSpPr>
          <p:nvPr>
            <p:ph type="sldNum" sz="quarter" idx="12"/>
          </p:nvPr>
        </p:nvSpPr>
        <p:spPr/>
        <p:txBody>
          <a:bodyPr/>
          <a:lstStyle/>
          <a:p>
            <a:fld id="{30786EE5-B05E-5B42-A6F0-EF8658102A9A}" type="slidenum">
              <a:rPr kumimoji="1" lang="zh-TW" altLang="en-US" smtClean="0">
                <a:solidFill>
                  <a:prstClr val="black">
                    <a:tint val="75000"/>
                  </a:prstClr>
                </a:solidFill>
              </a:rPr>
              <a:pPr/>
              <a:t>39</a:t>
            </a:fld>
            <a:endParaRPr kumimoji="1" lang="zh-TW" altLang="en-US">
              <a:solidFill>
                <a:prstClr val="black">
                  <a:tint val="75000"/>
                </a:prstClr>
              </a:solidFill>
            </a:endParaRPr>
          </a:p>
        </p:txBody>
      </p:sp>
    </p:spTree>
    <p:extLst>
      <p:ext uri="{BB962C8B-B14F-4D97-AF65-F5344CB8AC3E}">
        <p14:creationId xmlns:p14="http://schemas.microsoft.com/office/powerpoint/2010/main" val="13413504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kumimoji="1" lang="en-US" altLang="zh-TW" i="1" dirty="0" smtClean="0"/>
              <a:t>C. </a:t>
            </a:r>
            <a:r>
              <a:rPr kumimoji="1" lang="en-US" altLang="zh-TW" i="1" dirty="0" err="1" smtClean="0"/>
              <a:t>elegans</a:t>
            </a:r>
            <a:endParaRPr kumimoji="1" lang="zh-TW" altLang="en-US" i="1" dirty="0"/>
          </a:p>
        </p:txBody>
      </p:sp>
      <p:sp>
        <p:nvSpPr>
          <p:cNvPr id="3" name="內容版面配置區 2"/>
          <p:cNvSpPr>
            <a:spLocks noGrp="1"/>
          </p:cNvSpPr>
          <p:nvPr>
            <p:ph idx="1"/>
          </p:nvPr>
        </p:nvSpPr>
        <p:spPr/>
        <p:txBody>
          <a:bodyPr/>
          <a:lstStyle/>
          <a:p>
            <a:r>
              <a:rPr kumimoji="1" lang="en-US" altLang="zh-TW" dirty="0" smtClean="0"/>
              <a:t>Only 1 species’ </a:t>
            </a:r>
            <a:r>
              <a:rPr kumimoji="1" lang="en-US" altLang="zh-TW" dirty="0" err="1" smtClean="0"/>
              <a:t>connectome</a:t>
            </a:r>
            <a:r>
              <a:rPr kumimoji="1" lang="en-US" altLang="zh-TW" dirty="0" smtClean="0"/>
              <a:t> has been completely constructed --</a:t>
            </a:r>
            <a:r>
              <a:rPr kumimoji="1" lang="en-US" altLang="zh-TW" i="1" dirty="0" smtClean="0"/>
              <a:t>- </a:t>
            </a:r>
            <a:r>
              <a:rPr kumimoji="1" lang="en-US" altLang="zh-TW" i="1" dirty="0" err="1" smtClean="0"/>
              <a:t>Caenorhabditis</a:t>
            </a:r>
            <a:r>
              <a:rPr kumimoji="1" lang="en-US" altLang="zh-TW" i="1" dirty="0" smtClean="0"/>
              <a:t> </a:t>
            </a:r>
            <a:r>
              <a:rPr kumimoji="1" lang="en-US" altLang="zh-TW" i="1" dirty="0" err="1" smtClean="0"/>
              <a:t>elegans</a:t>
            </a:r>
            <a:r>
              <a:rPr kumimoji="1" lang="en-US" altLang="zh-TW" i="1" dirty="0" smtClean="0"/>
              <a:t> (C. </a:t>
            </a:r>
            <a:r>
              <a:rPr kumimoji="1" lang="en-US" altLang="zh-TW" i="1" dirty="0" err="1" smtClean="0"/>
              <a:t>elegans</a:t>
            </a:r>
            <a:r>
              <a:rPr kumimoji="1" lang="en-US" altLang="zh-TW" i="1" dirty="0" smtClean="0"/>
              <a:t>)</a:t>
            </a:r>
          </a:p>
          <a:p>
            <a:r>
              <a:rPr kumimoji="1" lang="en-US" altLang="zh-TW" dirty="0" smtClean="0"/>
              <a:t>302 neurons connected</a:t>
            </a:r>
            <a:br>
              <a:rPr kumimoji="1" lang="en-US" altLang="zh-TW" dirty="0" smtClean="0"/>
            </a:br>
            <a:r>
              <a:rPr kumimoji="1" lang="en-US" altLang="zh-TW" dirty="0" smtClean="0"/>
              <a:t>by about 7000 synapses.</a:t>
            </a:r>
          </a:p>
        </p:txBody>
      </p:sp>
      <p:pic>
        <p:nvPicPr>
          <p:cNvPr id="6" name="圖片 5" descr="CrawlingCelegan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544" y="4665663"/>
            <a:ext cx="2781300" cy="1460500"/>
          </a:xfrm>
          <a:prstGeom prst="rect">
            <a:avLst/>
          </a:prstGeom>
        </p:spPr>
      </p:pic>
      <p:pic>
        <p:nvPicPr>
          <p:cNvPr id="7" name="圖片 6" descr="0621-sci-BRAI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3770" y="3145488"/>
            <a:ext cx="3292606" cy="2980675"/>
          </a:xfrm>
          <a:prstGeom prst="rect">
            <a:avLst/>
          </a:prstGeom>
        </p:spPr>
      </p:pic>
      <p:sp>
        <p:nvSpPr>
          <p:cNvPr id="4" name="投影片編號版面配置區 3"/>
          <p:cNvSpPr>
            <a:spLocks noGrp="1"/>
          </p:cNvSpPr>
          <p:nvPr>
            <p:ph type="sldNum" sz="quarter" idx="12"/>
          </p:nvPr>
        </p:nvSpPr>
        <p:spPr/>
        <p:txBody>
          <a:bodyPr/>
          <a:lstStyle/>
          <a:p>
            <a:fld id="{03104001-E657-D54B-B168-3FCD0A035C94}" type="slidenum">
              <a:rPr kumimoji="1" lang="zh-TW" altLang="en-US" smtClean="0">
                <a:solidFill>
                  <a:prstClr val="black">
                    <a:tint val="75000"/>
                  </a:prstClr>
                </a:solidFill>
              </a:rPr>
              <a:pPr/>
              <a:t>4</a:t>
            </a:fld>
            <a:endParaRPr kumimoji="1" lang="zh-TW" altLang="en-US">
              <a:solidFill>
                <a:prstClr val="black">
                  <a:tint val="75000"/>
                </a:prstClr>
              </a:solidFill>
            </a:endParaRPr>
          </a:p>
        </p:txBody>
      </p:sp>
    </p:spTree>
    <p:extLst>
      <p:ext uri="{BB962C8B-B14F-4D97-AF65-F5344CB8AC3E}">
        <p14:creationId xmlns:p14="http://schemas.microsoft.com/office/powerpoint/2010/main" val="98372161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Connection Strength Distributions</a:t>
            </a:r>
            <a:endParaRPr lang="zh-TW" altLang="en-US" dirty="0"/>
          </a:p>
        </p:txBody>
      </p:sp>
      <p:sp>
        <p:nvSpPr>
          <p:cNvPr id="4" name="內容版面配置區 3"/>
          <p:cNvSpPr>
            <a:spLocks noGrp="1"/>
          </p:cNvSpPr>
          <p:nvPr>
            <p:ph idx="1"/>
          </p:nvPr>
        </p:nvSpPr>
        <p:spPr>
          <a:xfrm>
            <a:off x="457200" y="1600200"/>
            <a:ext cx="5295900" cy="4525963"/>
          </a:xfrm>
        </p:spPr>
        <p:txBody>
          <a:bodyPr>
            <a:normAutofit fontScale="92500" lnSpcReduction="10000"/>
          </a:bodyPr>
          <a:lstStyle/>
          <a:p>
            <a:r>
              <a:rPr lang="en-US" altLang="zh-TW" sz="2600" dirty="0" smtClean="0">
                <a:solidFill>
                  <a:schemeClr val="accent1"/>
                </a:solidFill>
              </a:rPr>
              <a:t>Connection Strength</a:t>
            </a:r>
          </a:p>
          <a:p>
            <a:pPr lvl="1"/>
            <a:r>
              <a:rPr lang="en-US" altLang="zh-TW" sz="2200" dirty="0" smtClean="0"/>
              <a:t>Spanned ~10</a:t>
            </a:r>
            <a:r>
              <a:rPr lang="en-US" altLang="zh-TW" sz="2200" baseline="30000" dirty="0" smtClean="0"/>
              <a:t>5 </a:t>
            </a:r>
            <a:r>
              <a:rPr lang="en-US" altLang="zh-TW" sz="2200" dirty="0" smtClean="0"/>
              <a:t>- fold change</a:t>
            </a:r>
          </a:p>
          <a:p>
            <a:pPr lvl="1"/>
            <a:r>
              <a:rPr lang="en-US" altLang="zh-TW" sz="2200" dirty="0" smtClean="0"/>
              <a:t>Negatively correlated with distance</a:t>
            </a:r>
            <a:endParaRPr lang="en-US" altLang="zh-TW" sz="2200" dirty="0"/>
          </a:p>
          <a:p>
            <a:r>
              <a:rPr lang="en-US" altLang="zh-TW" sz="2600" dirty="0">
                <a:solidFill>
                  <a:schemeClr val="accent1"/>
                </a:solidFill>
              </a:rPr>
              <a:t>T</a:t>
            </a:r>
            <a:r>
              <a:rPr lang="en-US" altLang="zh-TW" sz="2600" dirty="0" smtClean="0">
                <a:solidFill>
                  <a:schemeClr val="accent1"/>
                </a:solidFill>
              </a:rPr>
              <a:t>he Whole Brain Distribution</a:t>
            </a:r>
          </a:p>
          <a:p>
            <a:pPr lvl="1"/>
            <a:r>
              <a:rPr lang="en-US" altLang="zh-TW" sz="2200" dirty="0" smtClean="0"/>
              <a:t>Lognormal </a:t>
            </a:r>
            <a:r>
              <a:rPr lang="en-US" altLang="zh-TW" sz="1800" dirty="0" smtClean="0">
                <a:solidFill>
                  <a:srgbClr val="FF0000"/>
                </a:solidFill>
              </a:rPr>
              <a:t>(fail to pass the Shapiro-</a:t>
            </a:r>
            <a:r>
              <a:rPr lang="en-US" altLang="zh-TW" sz="1800" dirty="0" err="1" smtClean="0">
                <a:solidFill>
                  <a:srgbClr val="FF0000"/>
                </a:solidFill>
              </a:rPr>
              <a:t>Wilk</a:t>
            </a:r>
            <a:r>
              <a:rPr lang="en-US" altLang="zh-TW" sz="1800" dirty="0" smtClean="0">
                <a:solidFill>
                  <a:srgbClr val="FF0000"/>
                </a:solidFill>
              </a:rPr>
              <a:t> test)</a:t>
            </a:r>
          </a:p>
          <a:p>
            <a:pPr lvl="1"/>
            <a:r>
              <a:rPr lang="en-US" altLang="zh-TW" sz="2200" dirty="0" smtClean="0"/>
              <a:t>Two-component GMM</a:t>
            </a:r>
          </a:p>
          <a:p>
            <a:r>
              <a:rPr lang="en-US" altLang="zh-TW" sz="2600" dirty="0" err="1" smtClean="0">
                <a:solidFill>
                  <a:schemeClr val="accent1"/>
                </a:solidFill>
              </a:rPr>
              <a:t>Cortico</a:t>
            </a:r>
            <a:r>
              <a:rPr lang="en-US" altLang="zh-TW" sz="2600" dirty="0" smtClean="0">
                <a:solidFill>
                  <a:schemeClr val="accent1"/>
                </a:solidFill>
              </a:rPr>
              <a:t>-cortical Distribution</a:t>
            </a:r>
          </a:p>
          <a:p>
            <a:pPr lvl="1"/>
            <a:r>
              <a:rPr lang="en-US" altLang="zh-TW" sz="2200" dirty="0" smtClean="0"/>
              <a:t>Lognormal</a:t>
            </a:r>
          </a:p>
          <a:p>
            <a:pPr lvl="1"/>
            <a:r>
              <a:rPr lang="en-US" altLang="zh-TW" sz="2200" dirty="0" smtClean="0"/>
              <a:t>No longer lognormal when combined</a:t>
            </a:r>
          </a:p>
          <a:p>
            <a:r>
              <a:rPr lang="en-US" altLang="zh-TW" sz="2600" dirty="0" smtClean="0">
                <a:solidFill>
                  <a:schemeClr val="accent1"/>
                </a:solidFill>
              </a:rPr>
              <a:t>Conclusion: </a:t>
            </a:r>
          </a:p>
          <a:p>
            <a:pPr lvl="1"/>
            <a:r>
              <a:rPr lang="en-US" altLang="zh-TW" sz="2200" dirty="0" err="1" smtClean="0"/>
              <a:t>Lognormally</a:t>
            </a:r>
            <a:r>
              <a:rPr lang="en-US" altLang="zh-TW" sz="2200" dirty="0" smtClean="0"/>
              <a:t> distributed within a region</a:t>
            </a:r>
          </a:p>
          <a:p>
            <a:pPr lvl="1"/>
            <a:r>
              <a:rPr lang="en-US" altLang="zh-TW" sz="2200" dirty="0" smtClean="0"/>
              <a:t>Vary systematically with statistics</a:t>
            </a:r>
            <a:endParaRPr lang="zh-TW" altLang="en-US" sz="2200" dirty="0"/>
          </a:p>
        </p:txBody>
      </p:sp>
      <p:pic>
        <p:nvPicPr>
          <p:cNvPr id="3" name="圖片 2"/>
          <p:cNvPicPr>
            <a:picLocks noChangeAspect="1"/>
          </p:cNvPicPr>
          <p:nvPr/>
        </p:nvPicPr>
        <p:blipFill>
          <a:blip r:embed="rId2"/>
          <a:stretch>
            <a:fillRect/>
          </a:stretch>
        </p:blipFill>
        <p:spPr>
          <a:xfrm>
            <a:off x="5753100" y="1713924"/>
            <a:ext cx="3074025" cy="4366475"/>
          </a:xfrm>
          <a:prstGeom prst="rect">
            <a:avLst/>
          </a:prstGeom>
        </p:spPr>
      </p:pic>
      <p:sp>
        <p:nvSpPr>
          <p:cNvPr id="5" name="投影片編號版面配置區 4"/>
          <p:cNvSpPr>
            <a:spLocks noGrp="1"/>
          </p:cNvSpPr>
          <p:nvPr>
            <p:ph type="sldNum" sz="quarter" idx="12"/>
          </p:nvPr>
        </p:nvSpPr>
        <p:spPr/>
        <p:txBody>
          <a:bodyPr/>
          <a:lstStyle/>
          <a:p>
            <a:fld id="{30786EE5-B05E-5B42-A6F0-EF8658102A9A}" type="slidenum">
              <a:rPr kumimoji="1" lang="zh-TW" altLang="en-US" smtClean="0">
                <a:solidFill>
                  <a:prstClr val="black">
                    <a:tint val="75000"/>
                  </a:prstClr>
                </a:solidFill>
              </a:rPr>
              <a:pPr/>
              <a:t>40</a:t>
            </a:fld>
            <a:endParaRPr kumimoji="1" lang="zh-TW" altLang="en-US">
              <a:solidFill>
                <a:prstClr val="black">
                  <a:tint val="75000"/>
                </a:prstClr>
              </a:solidFill>
            </a:endParaRPr>
          </a:p>
        </p:txBody>
      </p:sp>
    </p:spTree>
    <p:extLst>
      <p:ext uri="{BB962C8B-B14F-4D97-AF65-F5344CB8AC3E}">
        <p14:creationId xmlns:p14="http://schemas.microsoft.com/office/powerpoint/2010/main" val="195253067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Network Analyses</a:t>
            </a:r>
            <a:endParaRPr lang="zh-TW" altLang="en-US" dirty="0"/>
          </a:p>
        </p:txBody>
      </p:sp>
      <p:sp>
        <p:nvSpPr>
          <p:cNvPr id="3" name="內容版面配置區 2"/>
          <p:cNvSpPr>
            <a:spLocks noGrp="1"/>
          </p:cNvSpPr>
          <p:nvPr>
            <p:ph idx="1"/>
          </p:nvPr>
        </p:nvSpPr>
        <p:spPr>
          <a:xfrm>
            <a:off x="457200" y="1451928"/>
            <a:ext cx="8229600" cy="4525963"/>
          </a:xfrm>
        </p:spPr>
        <p:txBody>
          <a:bodyPr/>
          <a:lstStyle/>
          <a:p>
            <a:r>
              <a:rPr lang="en-US" altLang="zh-TW" dirty="0" smtClean="0">
                <a:solidFill>
                  <a:schemeClr val="accent1"/>
                </a:solidFill>
              </a:rPr>
              <a:t>Transform</a:t>
            </a:r>
            <a:r>
              <a:rPr lang="en-US" altLang="zh-TW" dirty="0" smtClean="0"/>
              <a:t> the weighted, directed connectivity matrix to </a:t>
            </a:r>
            <a:r>
              <a:rPr lang="en-US" altLang="zh-TW" b="1" dirty="0" smtClean="0"/>
              <a:t>binary (un)directed data sets</a:t>
            </a:r>
          </a:p>
          <a:p>
            <a:r>
              <a:rPr lang="en-US" altLang="zh-TW" dirty="0" smtClean="0">
                <a:solidFill>
                  <a:schemeClr val="accent1"/>
                </a:solidFill>
              </a:rPr>
              <a:t>Network Analyses</a:t>
            </a:r>
          </a:p>
          <a:p>
            <a:pPr lvl="1"/>
            <a:r>
              <a:rPr lang="en-US" altLang="zh-TW" dirty="0" smtClean="0"/>
              <a:t>Clustering Coefficient: 0.42</a:t>
            </a:r>
          </a:p>
          <a:p>
            <a:pPr lvl="1"/>
            <a:r>
              <a:rPr lang="en-US" altLang="zh-TW" dirty="0" smtClean="0"/>
              <a:t>Sparseness: 0.12</a:t>
            </a:r>
          </a:p>
        </p:txBody>
      </p:sp>
      <p:pic>
        <p:nvPicPr>
          <p:cNvPr id="4" name="圖片 3"/>
          <p:cNvPicPr>
            <a:picLocks noChangeAspect="1"/>
          </p:cNvPicPr>
          <p:nvPr/>
        </p:nvPicPr>
        <p:blipFill>
          <a:blip r:embed="rId2"/>
          <a:stretch>
            <a:fillRect/>
          </a:stretch>
        </p:blipFill>
        <p:spPr>
          <a:xfrm>
            <a:off x="1048502" y="4180624"/>
            <a:ext cx="5378216" cy="2425424"/>
          </a:xfrm>
          <a:prstGeom prst="rect">
            <a:avLst/>
          </a:prstGeom>
        </p:spPr>
      </p:pic>
      <p:pic>
        <p:nvPicPr>
          <p:cNvPr id="1026" name="Picture 2" descr="File:Clustering coefficient example.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582" y="2849840"/>
            <a:ext cx="858353" cy="3602663"/>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sz="quarter" idx="12"/>
          </p:nvPr>
        </p:nvSpPr>
        <p:spPr/>
        <p:txBody>
          <a:bodyPr/>
          <a:lstStyle/>
          <a:p>
            <a:fld id="{30786EE5-B05E-5B42-A6F0-EF8658102A9A}" type="slidenum">
              <a:rPr kumimoji="1" lang="zh-TW" altLang="en-US" smtClean="0">
                <a:solidFill>
                  <a:prstClr val="black">
                    <a:tint val="75000"/>
                  </a:prstClr>
                </a:solidFill>
              </a:rPr>
              <a:pPr/>
              <a:t>41</a:t>
            </a:fld>
            <a:endParaRPr kumimoji="1" lang="zh-TW" altLang="en-US">
              <a:solidFill>
                <a:prstClr val="black">
                  <a:tint val="75000"/>
                </a:prstClr>
              </a:solidFill>
            </a:endParaRPr>
          </a:p>
        </p:txBody>
      </p:sp>
    </p:spTree>
    <p:extLst>
      <p:ext uri="{BB962C8B-B14F-4D97-AF65-F5344CB8AC3E}">
        <p14:creationId xmlns:p14="http://schemas.microsoft.com/office/powerpoint/2010/main" val="175951869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Similarity in Connection Patterns</a:t>
            </a:r>
            <a:endParaRPr lang="zh-TW" altLang="en-US" dirty="0"/>
          </a:p>
        </p:txBody>
      </p:sp>
      <p:sp>
        <p:nvSpPr>
          <p:cNvPr id="3" name="內容版面配置區 2"/>
          <p:cNvSpPr>
            <a:spLocks noGrp="1"/>
          </p:cNvSpPr>
          <p:nvPr>
            <p:ph idx="1"/>
          </p:nvPr>
        </p:nvSpPr>
        <p:spPr>
          <a:xfrm>
            <a:off x="457200" y="1440498"/>
            <a:ext cx="8229600" cy="4525963"/>
          </a:xfrm>
        </p:spPr>
        <p:txBody>
          <a:bodyPr/>
          <a:lstStyle/>
          <a:p>
            <a:r>
              <a:rPr lang="en-US" altLang="zh-TW" b="1" dirty="0" smtClean="0"/>
              <a:t>Similarity: correlations between - </a:t>
            </a:r>
          </a:p>
          <a:p>
            <a:pPr lvl="1"/>
            <a:r>
              <a:rPr lang="en-US" altLang="zh-TW" dirty="0">
                <a:solidFill>
                  <a:schemeClr val="accent1"/>
                </a:solidFill>
              </a:rPr>
              <a:t>outgoing projections originating in two </a:t>
            </a:r>
            <a:r>
              <a:rPr lang="en-US" altLang="zh-TW" dirty="0" smtClean="0">
                <a:solidFill>
                  <a:schemeClr val="accent1"/>
                </a:solidFill>
              </a:rPr>
              <a:t>areas</a:t>
            </a:r>
          </a:p>
          <a:p>
            <a:pPr lvl="1"/>
            <a:r>
              <a:rPr lang="en-US" altLang="zh-TW" dirty="0">
                <a:solidFill>
                  <a:schemeClr val="accent1"/>
                </a:solidFill>
              </a:rPr>
              <a:t>incoming projections ending in these two </a:t>
            </a:r>
            <a:r>
              <a:rPr lang="en-US" altLang="zh-TW" dirty="0" smtClean="0">
                <a:solidFill>
                  <a:schemeClr val="accent1"/>
                </a:solidFill>
              </a:rPr>
              <a:t>areas</a:t>
            </a:r>
          </a:p>
          <a:p>
            <a:r>
              <a:rPr lang="en-US" altLang="zh-TW" dirty="0" smtClean="0"/>
              <a:t>The result suggests a </a:t>
            </a:r>
            <a:r>
              <a:rPr lang="en-US" altLang="zh-TW" dirty="0"/>
              <a:t>tendency of regions to </a:t>
            </a:r>
            <a:r>
              <a:rPr lang="en-US" altLang="zh-TW" dirty="0" smtClean="0"/>
              <a:t>organize into clusters</a:t>
            </a:r>
            <a:endParaRPr lang="zh-TW" altLang="en-US" dirty="0"/>
          </a:p>
        </p:txBody>
      </p:sp>
      <p:pic>
        <p:nvPicPr>
          <p:cNvPr id="4" name="圖片 3"/>
          <p:cNvPicPr>
            <a:picLocks noChangeAspect="1"/>
          </p:cNvPicPr>
          <p:nvPr/>
        </p:nvPicPr>
        <p:blipFill>
          <a:blip r:embed="rId2"/>
          <a:stretch>
            <a:fillRect/>
          </a:stretch>
        </p:blipFill>
        <p:spPr>
          <a:xfrm>
            <a:off x="2628900" y="4302440"/>
            <a:ext cx="4089510" cy="2304099"/>
          </a:xfrm>
          <a:prstGeom prst="rect">
            <a:avLst/>
          </a:prstGeom>
        </p:spPr>
      </p:pic>
      <p:sp>
        <p:nvSpPr>
          <p:cNvPr id="5" name="投影片編號版面配置區 4"/>
          <p:cNvSpPr>
            <a:spLocks noGrp="1"/>
          </p:cNvSpPr>
          <p:nvPr>
            <p:ph type="sldNum" sz="quarter" idx="12"/>
          </p:nvPr>
        </p:nvSpPr>
        <p:spPr/>
        <p:txBody>
          <a:bodyPr/>
          <a:lstStyle/>
          <a:p>
            <a:fld id="{30786EE5-B05E-5B42-A6F0-EF8658102A9A}" type="slidenum">
              <a:rPr kumimoji="1" lang="zh-TW" altLang="en-US" smtClean="0">
                <a:solidFill>
                  <a:prstClr val="black">
                    <a:tint val="75000"/>
                  </a:prstClr>
                </a:solidFill>
              </a:rPr>
              <a:pPr/>
              <a:t>42</a:t>
            </a:fld>
            <a:endParaRPr kumimoji="1" lang="zh-TW" altLang="en-US">
              <a:solidFill>
                <a:prstClr val="black">
                  <a:tint val="75000"/>
                </a:prstClr>
              </a:solidFill>
            </a:endParaRPr>
          </a:p>
        </p:txBody>
      </p:sp>
    </p:spTree>
    <p:extLst>
      <p:ext uri="{BB962C8B-B14F-4D97-AF65-F5344CB8AC3E}">
        <p14:creationId xmlns:p14="http://schemas.microsoft.com/office/powerpoint/2010/main" val="425551087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b="1" dirty="0"/>
              <a:t>The </a:t>
            </a:r>
            <a:r>
              <a:rPr lang="en-US" altLang="zh-TW" b="1" dirty="0" err="1"/>
              <a:t>cortico</a:t>
            </a:r>
            <a:r>
              <a:rPr lang="en-US" altLang="zh-TW" b="1" dirty="0"/>
              <a:t>-striatal-thalamic network</a:t>
            </a:r>
            <a:endParaRPr lang="zh-TW" altLang="en-US" b="1" dirty="0"/>
          </a:p>
        </p:txBody>
      </p:sp>
      <p:sp>
        <p:nvSpPr>
          <p:cNvPr id="5" name="副標題 4"/>
          <p:cNvSpPr>
            <a:spLocks noGrp="1"/>
          </p:cNvSpPr>
          <p:nvPr>
            <p:ph type="subTitle" idx="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0786EE5-B05E-5B42-A6F0-EF8658102A9A}" type="slidenum">
              <a:rPr kumimoji="1" lang="zh-TW" altLang="en-US" smtClean="0">
                <a:solidFill>
                  <a:prstClr val="black">
                    <a:tint val="75000"/>
                  </a:prstClr>
                </a:solidFill>
              </a:rPr>
              <a:pPr/>
              <a:t>43</a:t>
            </a:fld>
            <a:endParaRPr kumimoji="1" lang="zh-TW" altLang="en-US">
              <a:solidFill>
                <a:prstClr val="black">
                  <a:tint val="75000"/>
                </a:prstClr>
              </a:solidFill>
            </a:endParaRPr>
          </a:p>
        </p:txBody>
      </p:sp>
    </p:spTree>
    <p:extLst>
      <p:ext uri="{BB962C8B-B14F-4D97-AF65-F5344CB8AC3E}">
        <p14:creationId xmlns:p14="http://schemas.microsoft.com/office/powerpoint/2010/main" val="98217049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The </a:t>
            </a:r>
            <a:r>
              <a:rPr lang="en-US" altLang="zh-TW" dirty="0" err="1"/>
              <a:t>cortico</a:t>
            </a:r>
            <a:r>
              <a:rPr lang="en-US" altLang="zh-TW" dirty="0"/>
              <a:t>-striatal-thalamic network</a:t>
            </a:r>
            <a:endParaRPr lang="zh-TW" altLang="en-US" dirty="0"/>
          </a:p>
        </p:txBody>
      </p:sp>
      <p:sp>
        <p:nvSpPr>
          <p:cNvPr id="3" name="內容版面配置區 2"/>
          <p:cNvSpPr>
            <a:spLocks noGrp="1"/>
          </p:cNvSpPr>
          <p:nvPr>
            <p:ph idx="1"/>
          </p:nvPr>
        </p:nvSpPr>
        <p:spPr/>
        <p:txBody>
          <a:bodyPr/>
          <a:lstStyle/>
          <a:p>
            <a:r>
              <a:rPr lang="en-US" altLang="zh-TW" dirty="0" smtClean="0"/>
              <a:t>Cluster the injections</a:t>
            </a:r>
          </a:p>
          <a:p>
            <a:r>
              <a:rPr lang="en-US" altLang="zh-TW" dirty="0"/>
              <a:t>I</a:t>
            </a:r>
            <a:r>
              <a:rPr lang="en-US" altLang="zh-TW" dirty="0" smtClean="0"/>
              <a:t>nter-group </a:t>
            </a:r>
            <a:r>
              <a:rPr lang="en-US" altLang="zh-TW" dirty="0"/>
              <a:t>spatial </a:t>
            </a:r>
            <a:r>
              <a:rPr lang="en-US" altLang="zh-TW" dirty="0" smtClean="0"/>
              <a:t>relationships preserved </a:t>
            </a:r>
            <a:r>
              <a:rPr lang="en-US" altLang="zh-TW" dirty="0"/>
              <a:t>in target </a:t>
            </a:r>
            <a:r>
              <a:rPr lang="en-US" altLang="zh-TW" dirty="0" smtClean="0"/>
              <a:t>domains</a:t>
            </a:r>
          </a:p>
          <a:p>
            <a:r>
              <a:rPr lang="en-US" altLang="zh-TW" dirty="0" smtClean="0"/>
              <a:t>Construct the </a:t>
            </a:r>
            <a:r>
              <a:rPr lang="en-US" altLang="zh-TW" dirty="0" err="1" smtClean="0"/>
              <a:t>tractography</a:t>
            </a:r>
            <a:endParaRPr lang="en-US" altLang="zh-TW" dirty="0" smtClean="0"/>
          </a:p>
          <a:p>
            <a:r>
              <a:rPr lang="en-US" altLang="zh-TW" dirty="0"/>
              <a:t>connections between major </a:t>
            </a:r>
            <a:r>
              <a:rPr lang="en-US" altLang="zh-TW" dirty="0" smtClean="0"/>
              <a:t>cortical regions </a:t>
            </a:r>
            <a:r>
              <a:rPr lang="en-US" altLang="zh-TW" dirty="0"/>
              <a:t>and thalamic </a:t>
            </a:r>
            <a:r>
              <a:rPr lang="en-US" altLang="zh-TW" dirty="0" smtClean="0"/>
              <a:t>nuclei (based on previous chapter)</a:t>
            </a:r>
            <a:endParaRPr lang="zh-TW" altLang="en-US" dirty="0"/>
          </a:p>
        </p:txBody>
      </p:sp>
      <p:sp>
        <p:nvSpPr>
          <p:cNvPr id="4" name="投影片編號版面配置區 3"/>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44</a:t>
            </a:fld>
            <a:endParaRPr lang="zh-TW" altLang="en-US">
              <a:solidFill>
                <a:prstClr val="black">
                  <a:tint val="75000"/>
                </a:prstClr>
              </a:solidFill>
            </a:endParaRPr>
          </a:p>
        </p:txBody>
      </p:sp>
    </p:spTree>
    <p:extLst>
      <p:ext uri="{BB962C8B-B14F-4D97-AF65-F5344CB8AC3E}">
        <p14:creationId xmlns:p14="http://schemas.microsoft.com/office/powerpoint/2010/main" val="190123642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Cluster the </a:t>
            </a:r>
            <a:r>
              <a:rPr lang="en-US" altLang="zh-TW" dirty="0" smtClean="0"/>
              <a:t>injections</a:t>
            </a:r>
            <a:endParaRPr lang="zh-TW" altLang="en-US" dirty="0"/>
          </a:p>
        </p:txBody>
      </p:sp>
      <p:pic>
        <p:nvPicPr>
          <p:cNvPr id="102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159159" y="1412776"/>
            <a:ext cx="8805329"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1331640" y="5151902"/>
            <a:ext cx="5040560" cy="584775"/>
          </a:xfrm>
          <a:prstGeom prst="rect">
            <a:avLst/>
          </a:prstGeom>
          <a:noFill/>
        </p:spPr>
        <p:txBody>
          <a:bodyPr wrap="square" rtlCol="0">
            <a:spAutoFit/>
          </a:bodyPr>
          <a:lstStyle/>
          <a:p>
            <a:r>
              <a:rPr lang="en-US" altLang="zh-TW" sz="3200" dirty="0">
                <a:solidFill>
                  <a:prstClr val="black"/>
                </a:solidFill>
              </a:rPr>
              <a:t>Spearman’s rank</a:t>
            </a:r>
            <a:endParaRPr lang="zh-TW" altLang="en-US" sz="3200" dirty="0">
              <a:solidFill>
                <a:prstClr val="black"/>
              </a:solidFill>
            </a:endParaRPr>
          </a:p>
        </p:txBody>
      </p:sp>
      <p:pic>
        <p:nvPicPr>
          <p:cNvPr id="4" name="Picture 2" descr=" \rho = \frac{\sum_i(x_i-\bar{x})(y_i-\bar{y})}{\sqrt{\sum_i (x_i-\bar{x})^2 \sum_i(y_i-\bar{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5189" y="5013176"/>
            <a:ext cx="4179259" cy="939525"/>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45</a:t>
            </a:fld>
            <a:endParaRPr lang="zh-TW" altLang="en-US">
              <a:solidFill>
                <a:prstClr val="black">
                  <a:tint val="75000"/>
                </a:prstClr>
              </a:solidFill>
            </a:endParaRPr>
          </a:p>
        </p:txBody>
      </p:sp>
    </p:spTree>
    <p:extLst>
      <p:ext uri="{BB962C8B-B14F-4D97-AF65-F5344CB8AC3E}">
        <p14:creationId xmlns:p14="http://schemas.microsoft.com/office/powerpoint/2010/main" val="72022741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Cluster the injections</a:t>
            </a:r>
            <a:endParaRPr lang="zh-TW" altLang="en-US" dirty="0"/>
          </a:p>
        </p:txBody>
      </p:sp>
      <p:pic>
        <p:nvPicPr>
          <p:cNvPr id="205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171450" y="2276872"/>
            <a:ext cx="8858250"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2"/>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46</a:t>
            </a:fld>
            <a:endParaRPr lang="zh-TW" altLang="en-US">
              <a:solidFill>
                <a:prstClr val="black">
                  <a:tint val="75000"/>
                </a:prstClr>
              </a:solidFill>
            </a:endParaRPr>
          </a:p>
        </p:txBody>
      </p:sp>
    </p:spTree>
    <p:extLst>
      <p:ext uri="{BB962C8B-B14F-4D97-AF65-F5344CB8AC3E}">
        <p14:creationId xmlns:p14="http://schemas.microsoft.com/office/powerpoint/2010/main" val="97741774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Cluster the </a:t>
            </a:r>
            <a:r>
              <a:rPr lang="en-US" altLang="zh-TW" dirty="0" smtClean="0"/>
              <a:t>injections</a:t>
            </a:r>
            <a:endParaRPr lang="zh-TW" altLang="en-US" dirty="0"/>
          </a:p>
        </p:txBody>
      </p:sp>
      <p:pic>
        <p:nvPicPr>
          <p:cNvPr id="307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2195736" y="4149080"/>
            <a:ext cx="4896544" cy="2259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67744" y="1484784"/>
            <a:ext cx="4824536" cy="263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2"/>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47</a:t>
            </a:fld>
            <a:endParaRPr lang="zh-TW" altLang="en-US">
              <a:solidFill>
                <a:prstClr val="black">
                  <a:tint val="75000"/>
                </a:prstClr>
              </a:solidFill>
            </a:endParaRPr>
          </a:p>
        </p:txBody>
      </p:sp>
    </p:spTree>
    <p:extLst>
      <p:ext uri="{BB962C8B-B14F-4D97-AF65-F5344CB8AC3E}">
        <p14:creationId xmlns:p14="http://schemas.microsoft.com/office/powerpoint/2010/main" val="16509691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Inter-group spatial relationships preserved in target domains</a:t>
            </a:r>
            <a:br>
              <a:rPr lang="en-US" altLang="zh-TW" dirty="0"/>
            </a:br>
            <a:endParaRPr lang="zh-TW" altLang="en-US" dirty="0"/>
          </a:p>
        </p:txBody>
      </p:sp>
      <p:pic>
        <p:nvPicPr>
          <p:cNvPr id="4098"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970333" y="2132856"/>
            <a:ext cx="7130059"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2"/>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48</a:t>
            </a:fld>
            <a:endParaRPr lang="zh-TW" altLang="en-US">
              <a:solidFill>
                <a:prstClr val="black">
                  <a:tint val="75000"/>
                </a:prstClr>
              </a:solidFill>
            </a:endParaRPr>
          </a:p>
        </p:txBody>
      </p:sp>
    </p:spTree>
    <p:extLst>
      <p:ext uri="{BB962C8B-B14F-4D97-AF65-F5344CB8AC3E}">
        <p14:creationId xmlns:p14="http://schemas.microsoft.com/office/powerpoint/2010/main" val="130471674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Inter-group spatial relationships preserved in target domains</a:t>
            </a:r>
            <a:br>
              <a:rPr lang="en-US" altLang="zh-TW" dirty="0"/>
            </a:br>
            <a:endParaRPr lang="zh-TW" altLang="en-US" dirty="0"/>
          </a:p>
        </p:txBody>
      </p:sp>
      <p:pic>
        <p:nvPicPr>
          <p:cNvPr id="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835283" y="1600200"/>
            <a:ext cx="747343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2"/>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49</a:t>
            </a:fld>
            <a:endParaRPr lang="zh-TW" altLang="en-US">
              <a:solidFill>
                <a:prstClr val="black">
                  <a:tint val="75000"/>
                </a:prstClr>
              </a:solidFill>
            </a:endParaRPr>
          </a:p>
        </p:txBody>
      </p:sp>
    </p:spTree>
    <p:extLst>
      <p:ext uri="{BB962C8B-B14F-4D97-AF65-F5344CB8AC3E}">
        <p14:creationId xmlns:p14="http://schemas.microsoft.com/office/powerpoint/2010/main" val="15440156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kumimoji="1" lang="en-US" altLang="zh-TW" i="1" dirty="0" smtClean="0"/>
              <a:t>C. </a:t>
            </a:r>
            <a:r>
              <a:rPr kumimoji="1" lang="en-US" altLang="zh-TW" i="1" dirty="0" err="1" smtClean="0"/>
              <a:t>elegans</a:t>
            </a:r>
            <a:endParaRPr kumimoji="1" lang="zh-TW" altLang="en-US" i="1" dirty="0"/>
          </a:p>
        </p:txBody>
      </p:sp>
      <p:pic>
        <p:nvPicPr>
          <p:cNvPr id="9" name="內容版面配置區 8" descr="a3202b.gif"/>
          <p:cNvPicPr>
            <a:picLocks noGrp="1" noChangeAspect="1"/>
          </p:cNvPicPr>
          <p:nvPr>
            <p:ph idx="1"/>
          </p:nvPr>
        </p:nvPicPr>
        <p:blipFill>
          <a:blip r:embed="rId3">
            <a:extLst>
              <a:ext uri="{28A0092B-C50C-407E-A947-70E740481C1C}">
                <a14:useLocalDpi xmlns:a14="http://schemas.microsoft.com/office/drawing/2010/main" val="0"/>
              </a:ext>
            </a:extLst>
          </a:blip>
          <a:srcRect l="1985" r="1985"/>
          <a:stretch>
            <a:fillRect/>
          </a:stretch>
        </p:blipFill>
        <p:spPr/>
      </p:pic>
      <p:sp>
        <p:nvSpPr>
          <p:cNvPr id="3" name="投影片編號版面配置區 2"/>
          <p:cNvSpPr>
            <a:spLocks noGrp="1"/>
          </p:cNvSpPr>
          <p:nvPr>
            <p:ph type="sldNum" sz="quarter" idx="12"/>
          </p:nvPr>
        </p:nvSpPr>
        <p:spPr/>
        <p:txBody>
          <a:bodyPr/>
          <a:lstStyle/>
          <a:p>
            <a:fld id="{03104001-E657-D54B-B168-3FCD0A035C94}" type="slidenum">
              <a:rPr kumimoji="1" lang="zh-TW" altLang="en-US" smtClean="0">
                <a:solidFill>
                  <a:prstClr val="black">
                    <a:tint val="75000"/>
                  </a:prstClr>
                </a:solidFill>
              </a:rPr>
              <a:pPr/>
              <a:t>5</a:t>
            </a:fld>
            <a:endParaRPr kumimoji="1" lang="zh-TW" altLang="en-US">
              <a:solidFill>
                <a:prstClr val="black">
                  <a:tint val="75000"/>
                </a:prstClr>
              </a:solidFill>
            </a:endParaRPr>
          </a:p>
        </p:txBody>
      </p:sp>
    </p:spTree>
    <p:extLst>
      <p:ext uri="{BB962C8B-B14F-4D97-AF65-F5344CB8AC3E}">
        <p14:creationId xmlns:p14="http://schemas.microsoft.com/office/powerpoint/2010/main" val="279292648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Inter-group spatial relationships preserved in target domains</a:t>
            </a:r>
            <a:br>
              <a:rPr lang="en-US" altLang="zh-TW" dirty="0"/>
            </a:br>
            <a:endParaRPr lang="zh-TW" altLang="en-US" dirty="0"/>
          </a:p>
        </p:txBody>
      </p:sp>
      <p:pic>
        <p:nvPicPr>
          <p:cNvPr id="512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63905" y="2348880"/>
            <a:ext cx="9044599"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2"/>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50</a:t>
            </a:fld>
            <a:endParaRPr lang="zh-TW" altLang="en-US">
              <a:solidFill>
                <a:prstClr val="black">
                  <a:tint val="75000"/>
                </a:prstClr>
              </a:solidFill>
            </a:endParaRPr>
          </a:p>
        </p:txBody>
      </p:sp>
    </p:spTree>
    <p:extLst>
      <p:ext uri="{BB962C8B-B14F-4D97-AF65-F5344CB8AC3E}">
        <p14:creationId xmlns:p14="http://schemas.microsoft.com/office/powerpoint/2010/main" val="212931628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Construct the </a:t>
            </a:r>
            <a:r>
              <a:rPr lang="en-US" altLang="zh-TW" dirty="0" err="1" smtClean="0"/>
              <a:t>tractography</a:t>
            </a:r>
            <a:endParaRPr lang="zh-TW" altLang="en-US" dirty="0"/>
          </a:p>
        </p:txBody>
      </p:sp>
      <p:pic>
        <p:nvPicPr>
          <p:cNvPr id="6151"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59887" y="1600200"/>
            <a:ext cx="522422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1559644" y="6016932"/>
            <a:ext cx="6336704" cy="584775"/>
          </a:xfrm>
          <a:prstGeom prst="rect">
            <a:avLst/>
          </a:prstGeom>
          <a:noFill/>
        </p:spPr>
        <p:txBody>
          <a:bodyPr wrap="square" rtlCol="0">
            <a:spAutoFit/>
          </a:bodyPr>
          <a:lstStyle/>
          <a:p>
            <a:pPr algn="ctr"/>
            <a:r>
              <a:rPr lang="en-US" altLang="zh-TW" sz="3200" dirty="0" err="1">
                <a:solidFill>
                  <a:prstClr val="black"/>
                </a:solidFill>
              </a:rPr>
              <a:t>Isocortex</a:t>
            </a:r>
            <a:endParaRPr lang="zh-TW" altLang="en-US" sz="3200" dirty="0">
              <a:solidFill>
                <a:prstClr val="black"/>
              </a:solidFill>
            </a:endParaRPr>
          </a:p>
        </p:txBody>
      </p:sp>
      <p:sp>
        <p:nvSpPr>
          <p:cNvPr id="3" name="投影片編號版面配置區 2"/>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51</a:t>
            </a:fld>
            <a:endParaRPr lang="zh-TW" altLang="en-US">
              <a:solidFill>
                <a:prstClr val="black">
                  <a:tint val="75000"/>
                </a:prstClr>
              </a:solidFill>
            </a:endParaRPr>
          </a:p>
        </p:txBody>
      </p:sp>
    </p:spTree>
    <p:extLst>
      <p:ext uri="{BB962C8B-B14F-4D97-AF65-F5344CB8AC3E}">
        <p14:creationId xmlns:p14="http://schemas.microsoft.com/office/powerpoint/2010/main" val="415352745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Construct the </a:t>
            </a:r>
            <a:r>
              <a:rPr lang="en-US" altLang="zh-TW" dirty="0" err="1"/>
              <a:t>tractography</a:t>
            </a:r>
            <a:endParaRPr lang="zh-TW" alt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94464" y="1600200"/>
            <a:ext cx="615507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3250057" y="6021288"/>
            <a:ext cx="2762103" cy="584775"/>
          </a:xfrm>
          <a:prstGeom prst="rect">
            <a:avLst/>
          </a:prstGeom>
          <a:noFill/>
        </p:spPr>
        <p:txBody>
          <a:bodyPr wrap="none" rtlCol="0">
            <a:spAutoFit/>
          </a:bodyPr>
          <a:lstStyle/>
          <a:p>
            <a:r>
              <a:rPr lang="en-US" altLang="zh-TW" sz="3200" dirty="0" err="1">
                <a:solidFill>
                  <a:prstClr val="black"/>
                </a:solidFill>
              </a:rPr>
              <a:t>Caudoputamen</a:t>
            </a:r>
            <a:endParaRPr lang="zh-TW" altLang="en-US" sz="3200" dirty="0">
              <a:solidFill>
                <a:prstClr val="black"/>
              </a:solidFill>
            </a:endParaRPr>
          </a:p>
        </p:txBody>
      </p:sp>
      <p:sp>
        <p:nvSpPr>
          <p:cNvPr id="4" name="投影片編號版面配置區 3"/>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52</a:t>
            </a:fld>
            <a:endParaRPr lang="zh-TW" altLang="en-US">
              <a:solidFill>
                <a:prstClr val="black">
                  <a:tint val="75000"/>
                </a:prstClr>
              </a:solidFill>
            </a:endParaRPr>
          </a:p>
        </p:txBody>
      </p:sp>
    </p:spTree>
    <p:extLst>
      <p:ext uri="{BB962C8B-B14F-4D97-AF65-F5344CB8AC3E}">
        <p14:creationId xmlns:p14="http://schemas.microsoft.com/office/powerpoint/2010/main" val="416935166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Construct the </a:t>
            </a:r>
            <a:r>
              <a:rPr lang="en-US" altLang="zh-TW" dirty="0" err="1"/>
              <a:t>tractography</a:t>
            </a:r>
            <a:endParaRPr lang="zh-TW" altLang="en-US" dirty="0"/>
          </a:p>
        </p:txBody>
      </p:sp>
      <p:pic>
        <p:nvPicPr>
          <p:cNvPr id="819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2912" y="1600200"/>
            <a:ext cx="517817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3619290" y="6088940"/>
            <a:ext cx="1795684" cy="584775"/>
          </a:xfrm>
          <a:prstGeom prst="rect">
            <a:avLst/>
          </a:prstGeom>
          <a:noFill/>
        </p:spPr>
        <p:txBody>
          <a:bodyPr wrap="none" rtlCol="0">
            <a:spAutoFit/>
          </a:bodyPr>
          <a:lstStyle/>
          <a:p>
            <a:r>
              <a:rPr lang="en-US" altLang="zh-TW" sz="3200" dirty="0">
                <a:solidFill>
                  <a:prstClr val="black"/>
                </a:solidFill>
              </a:rPr>
              <a:t>Thalamus</a:t>
            </a:r>
            <a:endParaRPr lang="zh-TW" altLang="en-US" sz="3200" dirty="0">
              <a:solidFill>
                <a:prstClr val="black"/>
              </a:solidFill>
            </a:endParaRPr>
          </a:p>
        </p:txBody>
      </p:sp>
      <p:sp>
        <p:nvSpPr>
          <p:cNvPr id="4" name="投影片編號版面配置區 3"/>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53</a:t>
            </a:fld>
            <a:endParaRPr lang="zh-TW" altLang="en-US">
              <a:solidFill>
                <a:prstClr val="black">
                  <a:tint val="75000"/>
                </a:prstClr>
              </a:solidFill>
            </a:endParaRPr>
          </a:p>
        </p:txBody>
      </p:sp>
    </p:spTree>
    <p:extLst>
      <p:ext uri="{BB962C8B-B14F-4D97-AF65-F5344CB8AC3E}">
        <p14:creationId xmlns:p14="http://schemas.microsoft.com/office/powerpoint/2010/main" val="192768609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connections between major cortical regions and thalamic nuclei</a:t>
            </a:r>
            <a:endParaRPr lang="zh-TW" altLang="en-US" dirty="0"/>
          </a:p>
        </p:txBody>
      </p:sp>
      <p:pic>
        <p:nvPicPr>
          <p:cNvPr id="9218"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1143580" y="1484784"/>
            <a:ext cx="7100828" cy="5325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2"/>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54</a:t>
            </a:fld>
            <a:endParaRPr lang="zh-TW" altLang="en-US">
              <a:solidFill>
                <a:prstClr val="black">
                  <a:tint val="75000"/>
                </a:prstClr>
              </a:solidFill>
            </a:endParaRPr>
          </a:p>
        </p:txBody>
      </p:sp>
    </p:spTree>
    <p:extLst>
      <p:ext uri="{BB962C8B-B14F-4D97-AF65-F5344CB8AC3E}">
        <p14:creationId xmlns:p14="http://schemas.microsoft.com/office/powerpoint/2010/main" val="132890239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connections between major cortical regions and thalamic nuclei</a:t>
            </a:r>
            <a:endParaRPr lang="zh-TW" altLang="en-US" dirty="0"/>
          </a:p>
        </p:txBody>
      </p:sp>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425008"/>
            <a:ext cx="7056784" cy="53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2"/>
          <p:cNvSpPr>
            <a:spLocks noGrp="1"/>
          </p:cNvSpPr>
          <p:nvPr>
            <p:ph type="sldNum" sz="quarter" idx="12"/>
          </p:nvPr>
        </p:nvSpPr>
        <p:spPr/>
        <p:txBody>
          <a:bodyPr/>
          <a:lstStyle/>
          <a:p>
            <a:fld id="{BC93FDD1-74AA-4B11-A4B3-362F014085B0}" type="slidenum">
              <a:rPr lang="zh-TW" altLang="en-US" smtClean="0">
                <a:solidFill>
                  <a:prstClr val="black">
                    <a:tint val="75000"/>
                  </a:prstClr>
                </a:solidFill>
              </a:rPr>
              <a:pPr/>
              <a:t>55</a:t>
            </a:fld>
            <a:endParaRPr lang="zh-TW" altLang="en-US">
              <a:solidFill>
                <a:prstClr val="black">
                  <a:tint val="75000"/>
                </a:prstClr>
              </a:solidFill>
            </a:endParaRPr>
          </a:p>
        </p:txBody>
      </p:sp>
    </p:spTree>
    <p:extLst>
      <p:ext uri="{BB962C8B-B14F-4D97-AF65-F5344CB8AC3E}">
        <p14:creationId xmlns:p14="http://schemas.microsoft.com/office/powerpoint/2010/main" val="51295667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b="1" dirty="0" smtClean="0"/>
              <a:t>Discussion</a:t>
            </a:r>
            <a:endParaRPr lang="zh-TW" altLang="en-US" b="1" dirty="0"/>
          </a:p>
        </p:txBody>
      </p:sp>
      <p:sp>
        <p:nvSpPr>
          <p:cNvPr id="3" name="副標題 2"/>
          <p:cNvSpPr>
            <a:spLocks noGrp="1"/>
          </p:cNvSpPr>
          <p:nvPr>
            <p:ph type="subTitle"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ECCFC8D6-214E-40A2-ACED-C044FCD25925}" type="slidenum">
              <a:rPr lang="zh-TW" altLang="en-US" smtClean="0">
                <a:solidFill>
                  <a:prstClr val="black">
                    <a:tint val="75000"/>
                  </a:prstClr>
                </a:solidFill>
              </a:rPr>
              <a:pPr/>
              <a:t>56</a:t>
            </a:fld>
            <a:endParaRPr lang="zh-TW" altLang="en-US">
              <a:solidFill>
                <a:prstClr val="black">
                  <a:tint val="75000"/>
                </a:prstClr>
              </a:solidFill>
            </a:endParaRPr>
          </a:p>
        </p:txBody>
      </p:sp>
    </p:spTree>
    <p:extLst>
      <p:ext uri="{BB962C8B-B14F-4D97-AF65-F5344CB8AC3E}">
        <p14:creationId xmlns:p14="http://schemas.microsoft.com/office/powerpoint/2010/main" val="287030807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Features</a:t>
            </a:r>
            <a:endParaRPr lang="zh-TW" altLang="en-US" dirty="0"/>
          </a:p>
        </p:txBody>
      </p:sp>
      <p:sp>
        <p:nvSpPr>
          <p:cNvPr id="3" name="內容版面配置區 2"/>
          <p:cNvSpPr>
            <a:spLocks noGrp="1"/>
          </p:cNvSpPr>
          <p:nvPr>
            <p:ph idx="1"/>
          </p:nvPr>
        </p:nvSpPr>
        <p:spPr/>
        <p:txBody>
          <a:bodyPr/>
          <a:lstStyle/>
          <a:p>
            <a:r>
              <a:rPr lang="en-US" altLang="zh-TW" dirty="0"/>
              <a:t>B</a:t>
            </a:r>
            <a:r>
              <a:rPr lang="en-US" altLang="zh-TW" dirty="0" smtClean="0"/>
              <a:t>rain-wide</a:t>
            </a:r>
          </a:p>
          <a:p>
            <a:r>
              <a:rPr lang="en-US" altLang="zh-TW" dirty="0" smtClean="0"/>
              <a:t>Detailed</a:t>
            </a:r>
          </a:p>
          <a:p>
            <a:r>
              <a:rPr lang="en-US" altLang="zh-TW" dirty="0"/>
              <a:t>Q</a:t>
            </a:r>
            <a:r>
              <a:rPr lang="en-US" altLang="zh-TW" dirty="0" smtClean="0"/>
              <a:t>uantitative connectivity map</a:t>
            </a:r>
          </a:p>
        </p:txBody>
      </p:sp>
      <p:sp>
        <p:nvSpPr>
          <p:cNvPr id="4" name="投影片編號版面配置區 3"/>
          <p:cNvSpPr>
            <a:spLocks noGrp="1"/>
          </p:cNvSpPr>
          <p:nvPr>
            <p:ph type="sldNum" sz="quarter" idx="12"/>
          </p:nvPr>
        </p:nvSpPr>
        <p:spPr/>
        <p:txBody>
          <a:bodyPr/>
          <a:lstStyle/>
          <a:p>
            <a:fld id="{ECCFC8D6-214E-40A2-ACED-C044FCD25925}" type="slidenum">
              <a:rPr lang="zh-TW" altLang="en-US" smtClean="0">
                <a:solidFill>
                  <a:prstClr val="black">
                    <a:tint val="75000"/>
                  </a:prstClr>
                </a:solidFill>
              </a:rPr>
              <a:pPr/>
              <a:t>57</a:t>
            </a:fld>
            <a:endParaRPr lang="zh-TW" altLang="en-US">
              <a:solidFill>
                <a:prstClr val="black">
                  <a:tint val="75000"/>
                </a:prstClr>
              </a:solidFill>
            </a:endParaRPr>
          </a:p>
        </p:txBody>
      </p:sp>
    </p:spTree>
    <p:extLst>
      <p:ext uri="{BB962C8B-B14F-4D97-AF65-F5344CB8AC3E}">
        <p14:creationId xmlns:p14="http://schemas.microsoft.com/office/powerpoint/2010/main" val="318997435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Features</a:t>
            </a:r>
            <a:endParaRPr lang="zh-TW" altLang="en-US" dirty="0"/>
          </a:p>
        </p:txBody>
      </p:sp>
      <p:sp>
        <p:nvSpPr>
          <p:cNvPr id="3" name="內容版面配置區 2"/>
          <p:cNvSpPr>
            <a:spLocks noGrp="1"/>
          </p:cNvSpPr>
          <p:nvPr>
            <p:ph idx="1"/>
          </p:nvPr>
        </p:nvSpPr>
        <p:spPr/>
        <p:txBody>
          <a:bodyPr/>
          <a:lstStyle/>
          <a:p>
            <a:r>
              <a:rPr lang="en-US" altLang="zh-TW" dirty="0" smtClean="0"/>
              <a:t>Direct comparison </a:t>
            </a:r>
            <a:r>
              <a:rPr lang="en-US" altLang="zh-TW" dirty="0"/>
              <a:t>between any image </a:t>
            </a:r>
            <a:r>
              <a:rPr lang="en-US" altLang="zh-TW" dirty="0" smtClean="0"/>
              <a:t>series</a:t>
            </a:r>
          </a:p>
          <a:p>
            <a:r>
              <a:rPr lang="en-US" altLang="zh-TW" dirty="0"/>
              <a:t>S</a:t>
            </a:r>
            <a:r>
              <a:rPr lang="en-US" altLang="zh-TW" dirty="0" smtClean="0"/>
              <a:t>ystematic </a:t>
            </a:r>
            <a:r>
              <a:rPr lang="en-US" altLang="zh-TW" dirty="0"/>
              <a:t>modelling</a:t>
            </a:r>
          </a:p>
          <a:p>
            <a:r>
              <a:rPr lang="en-US" altLang="zh-TW" dirty="0"/>
              <a:t>C</a:t>
            </a:r>
            <a:r>
              <a:rPr lang="en-US" altLang="zh-TW" dirty="0" smtClean="0"/>
              <a:t>omputational </a:t>
            </a:r>
            <a:r>
              <a:rPr lang="en-US" altLang="zh-TW" dirty="0"/>
              <a:t>analyses </a:t>
            </a:r>
            <a:endParaRPr lang="en-US" altLang="zh-TW" dirty="0" smtClean="0"/>
          </a:p>
          <a:p>
            <a:r>
              <a:rPr lang="en-US" altLang="zh-TW" dirty="0"/>
              <a:t>P</a:t>
            </a:r>
            <a:r>
              <a:rPr lang="en-US" altLang="zh-TW" dirty="0" smtClean="0"/>
              <a:t>reserves </a:t>
            </a:r>
            <a:r>
              <a:rPr lang="en-US" altLang="zh-TW" dirty="0"/>
              <a:t>the 3D spatial relationship of different </a:t>
            </a:r>
            <a:r>
              <a:rPr lang="en-US" altLang="zh-TW" dirty="0" smtClean="0"/>
              <a:t>domains</a:t>
            </a:r>
            <a:endParaRPr lang="zh-TW" altLang="en-US" dirty="0"/>
          </a:p>
        </p:txBody>
      </p:sp>
      <p:sp>
        <p:nvSpPr>
          <p:cNvPr id="4" name="投影片編號版面配置區 3"/>
          <p:cNvSpPr>
            <a:spLocks noGrp="1"/>
          </p:cNvSpPr>
          <p:nvPr>
            <p:ph type="sldNum" sz="quarter" idx="12"/>
          </p:nvPr>
        </p:nvSpPr>
        <p:spPr/>
        <p:txBody>
          <a:bodyPr/>
          <a:lstStyle/>
          <a:p>
            <a:fld id="{ECCFC8D6-214E-40A2-ACED-C044FCD25925}" type="slidenum">
              <a:rPr lang="zh-TW" altLang="en-US" smtClean="0">
                <a:solidFill>
                  <a:prstClr val="black">
                    <a:tint val="75000"/>
                  </a:prstClr>
                </a:solidFill>
              </a:rPr>
              <a:pPr/>
              <a:t>58</a:t>
            </a:fld>
            <a:endParaRPr lang="zh-TW" altLang="en-US">
              <a:solidFill>
                <a:prstClr val="black">
                  <a:tint val="75000"/>
                </a:prstClr>
              </a:solidFill>
            </a:endParaRPr>
          </a:p>
        </p:txBody>
      </p:sp>
    </p:spTree>
    <p:extLst>
      <p:ext uri="{BB962C8B-B14F-4D97-AF65-F5344CB8AC3E}">
        <p14:creationId xmlns:p14="http://schemas.microsoft.com/office/powerpoint/2010/main" val="177467298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83568" y="5661248"/>
            <a:ext cx="7818743" cy="584775"/>
          </a:xfrm>
          <a:prstGeom prst="rect">
            <a:avLst/>
          </a:prstGeom>
        </p:spPr>
        <p:txBody>
          <a:bodyPr wrap="none">
            <a:spAutoFit/>
          </a:bodyPr>
          <a:lstStyle/>
          <a:p>
            <a:r>
              <a:rPr lang="en-US" altLang="zh-TW" sz="3200" dirty="0">
                <a:solidFill>
                  <a:prstClr val="black"/>
                </a:solidFill>
              </a:rPr>
              <a:t>Pearson’s r = </a:t>
            </a:r>
            <a:r>
              <a:rPr lang="en-US" altLang="zh-TW" sz="3200" dirty="0" smtClean="0">
                <a:solidFill>
                  <a:prstClr val="black"/>
                </a:solidFill>
              </a:rPr>
              <a:t>0.595  </a:t>
            </a:r>
            <a:r>
              <a:rPr lang="zh-TW" altLang="en-US" sz="3200" dirty="0" smtClean="0">
                <a:solidFill>
                  <a:prstClr val="black"/>
                </a:solidFill>
              </a:rPr>
              <a:t>→ </a:t>
            </a:r>
            <a:r>
              <a:rPr lang="en-US" altLang="zh-TW" sz="3200" dirty="0" smtClean="0">
                <a:solidFill>
                  <a:prstClr val="black"/>
                </a:solidFill>
              </a:rPr>
              <a:t>remarkably similar</a:t>
            </a:r>
            <a:endParaRPr lang="zh-TW" altLang="en-US" sz="3200"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88640"/>
            <a:ext cx="6624736" cy="531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投影片編號版面配置區 1"/>
          <p:cNvSpPr>
            <a:spLocks noGrp="1"/>
          </p:cNvSpPr>
          <p:nvPr>
            <p:ph type="sldNum" sz="quarter" idx="12"/>
          </p:nvPr>
        </p:nvSpPr>
        <p:spPr/>
        <p:txBody>
          <a:bodyPr/>
          <a:lstStyle/>
          <a:p>
            <a:fld id="{ECCFC8D6-214E-40A2-ACED-C044FCD25925}" type="slidenum">
              <a:rPr lang="zh-TW" altLang="en-US" smtClean="0">
                <a:solidFill>
                  <a:prstClr val="black">
                    <a:tint val="75000"/>
                  </a:prstClr>
                </a:solidFill>
              </a:rPr>
              <a:pPr/>
              <a:t>59</a:t>
            </a:fld>
            <a:endParaRPr lang="zh-TW" altLang="en-US">
              <a:solidFill>
                <a:prstClr val="black">
                  <a:tint val="75000"/>
                </a:prstClr>
              </a:solidFill>
            </a:endParaRPr>
          </a:p>
        </p:txBody>
      </p:sp>
    </p:spTree>
    <p:extLst>
      <p:ext uri="{BB962C8B-B14F-4D97-AF65-F5344CB8AC3E}">
        <p14:creationId xmlns:p14="http://schemas.microsoft.com/office/powerpoint/2010/main" val="279694163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kumimoji="1" lang="en-US" altLang="zh-TW" dirty="0" smtClean="0"/>
              <a:t>The Scales</a:t>
            </a:r>
            <a:endParaRPr kumimoji="1" lang="zh-TW" altLang="en-US" dirty="0"/>
          </a:p>
        </p:txBody>
      </p:sp>
      <p:sp>
        <p:nvSpPr>
          <p:cNvPr id="3" name="內容版面配置區 2"/>
          <p:cNvSpPr>
            <a:spLocks noGrp="1"/>
          </p:cNvSpPr>
          <p:nvPr>
            <p:ph idx="1"/>
          </p:nvPr>
        </p:nvSpPr>
        <p:spPr/>
        <p:txBody>
          <a:bodyPr>
            <a:normAutofit fontScale="92500" lnSpcReduction="20000"/>
          </a:bodyPr>
          <a:lstStyle/>
          <a:p>
            <a:r>
              <a:rPr kumimoji="1" lang="en-US" altLang="zh-TW" dirty="0" smtClean="0"/>
              <a:t>Given the enormous range of connectivity in human brain, a comprehensive description can exist at 3 levels:</a:t>
            </a:r>
          </a:p>
          <a:p>
            <a:pPr lvl="1"/>
            <a:r>
              <a:rPr kumimoji="1" lang="en-US" altLang="zh-TW" dirty="0" err="1" smtClean="0"/>
              <a:t>macroscale</a:t>
            </a:r>
            <a:r>
              <a:rPr kumimoji="1" lang="en-US" altLang="zh-TW" dirty="0" smtClean="0"/>
              <a:t/>
            </a:r>
            <a:br>
              <a:rPr kumimoji="1" lang="en-US" altLang="zh-TW" dirty="0" smtClean="0"/>
            </a:br>
            <a:r>
              <a:rPr kumimoji="1" lang="en-US" altLang="zh-TW" dirty="0" smtClean="0"/>
              <a:t>white matter fiber tracts using diffusion tensor imaging (DTI)</a:t>
            </a:r>
          </a:p>
          <a:p>
            <a:pPr lvl="1"/>
            <a:r>
              <a:rPr kumimoji="1" lang="en-US" altLang="zh-TW" dirty="0" err="1" smtClean="0"/>
              <a:t>mesoscale</a:t>
            </a:r>
            <a:r>
              <a:rPr kumimoji="1" lang="en-US" altLang="zh-TW" dirty="0" smtClean="0"/>
              <a:t/>
            </a:r>
            <a:br>
              <a:rPr kumimoji="1" lang="en-US" altLang="zh-TW" dirty="0" smtClean="0"/>
            </a:br>
            <a:r>
              <a:rPr kumimoji="1" lang="en-US" altLang="zh-TW" dirty="0" smtClean="0"/>
              <a:t>capturing anatomically and functionally distinct neuronal populations, formed by local circuits that link thousands of individual neurons</a:t>
            </a:r>
          </a:p>
          <a:p>
            <a:pPr lvl="1"/>
            <a:r>
              <a:rPr kumimoji="1" lang="en-US" altLang="zh-TW" dirty="0" err="1" smtClean="0"/>
              <a:t>microscale</a:t>
            </a:r>
            <a:r>
              <a:rPr kumimoji="1" lang="en-US" altLang="zh-TW" dirty="0" smtClean="0"/>
              <a:t/>
            </a:r>
            <a:br>
              <a:rPr kumimoji="1" lang="en-US" altLang="zh-TW" dirty="0" smtClean="0"/>
            </a:br>
            <a:r>
              <a:rPr kumimoji="1" lang="en-US" altLang="zh-TW" dirty="0" smtClean="0"/>
              <a:t>examining individual synapses at nanometer scale</a:t>
            </a:r>
            <a:endParaRPr kumimoji="1" lang="zh-TW" altLang="en-US" dirty="0"/>
          </a:p>
        </p:txBody>
      </p:sp>
      <p:sp>
        <p:nvSpPr>
          <p:cNvPr id="4" name="投影片編號版面配置區 3"/>
          <p:cNvSpPr>
            <a:spLocks noGrp="1"/>
          </p:cNvSpPr>
          <p:nvPr>
            <p:ph type="sldNum" sz="quarter" idx="12"/>
          </p:nvPr>
        </p:nvSpPr>
        <p:spPr/>
        <p:txBody>
          <a:bodyPr/>
          <a:lstStyle/>
          <a:p>
            <a:fld id="{03104001-E657-D54B-B168-3FCD0A035C94}" type="slidenum">
              <a:rPr kumimoji="1" lang="zh-TW" altLang="en-US" smtClean="0">
                <a:solidFill>
                  <a:prstClr val="black">
                    <a:tint val="75000"/>
                  </a:prstClr>
                </a:solidFill>
              </a:rPr>
              <a:pPr/>
              <a:t>6</a:t>
            </a:fld>
            <a:endParaRPr kumimoji="1" lang="zh-TW" altLang="en-US">
              <a:solidFill>
                <a:prstClr val="black">
                  <a:tint val="75000"/>
                </a:prstClr>
              </a:solidFill>
            </a:endParaRPr>
          </a:p>
        </p:txBody>
      </p:sp>
    </p:spTree>
    <p:extLst>
      <p:ext uri="{BB962C8B-B14F-4D97-AF65-F5344CB8AC3E}">
        <p14:creationId xmlns:p14="http://schemas.microsoft.com/office/powerpoint/2010/main" val="169448802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899" y="404664"/>
            <a:ext cx="4372109" cy="5849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內容版面配置區 2"/>
          <p:cNvSpPr>
            <a:spLocks noGrp="1"/>
          </p:cNvSpPr>
          <p:nvPr>
            <p:ph idx="1"/>
          </p:nvPr>
        </p:nvSpPr>
        <p:spPr>
          <a:xfrm>
            <a:off x="4860032" y="1844824"/>
            <a:ext cx="3898776" cy="5721499"/>
          </a:xfrm>
        </p:spPr>
        <p:txBody>
          <a:bodyPr/>
          <a:lstStyle/>
          <a:p>
            <a:r>
              <a:rPr lang="en-US" altLang="zh-TW" dirty="0" smtClean="0"/>
              <a:t>Lognormal distributions</a:t>
            </a:r>
          </a:p>
          <a:p>
            <a:r>
              <a:rPr lang="en-US" altLang="zh-TW" dirty="0" smtClean="0"/>
              <a:t>It clusters </a:t>
            </a:r>
            <a:r>
              <a:rPr lang="en-US" altLang="zh-TW" dirty="0"/>
              <a:t>and has </a:t>
            </a:r>
            <a:r>
              <a:rPr lang="en-US" altLang="zh-TW" dirty="0" smtClean="0"/>
              <a:t>hubs.</a:t>
            </a:r>
            <a:endParaRPr lang="zh-TW" altLang="en-US" dirty="0"/>
          </a:p>
        </p:txBody>
      </p:sp>
      <p:sp>
        <p:nvSpPr>
          <p:cNvPr id="2" name="投影片編號版面配置區 1"/>
          <p:cNvSpPr>
            <a:spLocks noGrp="1"/>
          </p:cNvSpPr>
          <p:nvPr>
            <p:ph type="sldNum" sz="quarter" idx="12"/>
          </p:nvPr>
        </p:nvSpPr>
        <p:spPr/>
        <p:txBody>
          <a:bodyPr/>
          <a:lstStyle/>
          <a:p>
            <a:fld id="{ECCFC8D6-214E-40A2-ACED-C044FCD25925}" type="slidenum">
              <a:rPr lang="zh-TW" altLang="en-US" smtClean="0">
                <a:solidFill>
                  <a:prstClr val="black">
                    <a:tint val="75000"/>
                  </a:prstClr>
                </a:solidFill>
              </a:rPr>
              <a:pPr/>
              <a:t>60</a:t>
            </a:fld>
            <a:endParaRPr lang="zh-TW" altLang="en-US">
              <a:solidFill>
                <a:prstClr val="black">
                  <a:tint val="75000"/>
                </a:prstClr>
              </a:solidFill>
            </a:endParaRPr>
          </a:p>
        </p:txBody>
      </p:sp>
    </p:spTree>
    <p:extLst>
      <p:ext uri="{BB962C8B-B14F-4D97-AF65-F5344CB8AC3E}">
        <p14:creationId xmlns:p14="http://schemas.microsoft.com/office/powerpoint/2010/main" val="68399003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Limitations</a:t>
            </a:r>
            <a:endParaRPr lang="zh-TW" altLang="en-US" dirty="0"/>
          </a:p>
        </p:txBody>
      </p:sp>
      <p:sp>
        <p:nvSpPr>
          <p:cNvPr id="3" name="內容版面配置區 2"/>
          <p:cNvSpPr>
            <a:spLocks noGrp="1"/>
          </p:cNvSpPr>
          <p:nvPr>
            <p:ph idx="1"/>
          </p:nvPr>
        </p:nvSpPr>
        <p:spPr/>
        <p:txBody>
          <a:bodyPr/>
          <a:lstStyle/>
          <a:p>
            <a:r>
              <a:rPr lang="en-US" altLang="zh-TW" dirty="0" smtClean="0"/>
              <a:t>Phase I data set</a:t>
            </a:r>
          </a:p>
          <a:p>
            <a:r>
              <a:rPr lang="en-US" altLang="zh-TW" dirty="0" smtClean="0"/>
              <a:t>AAV tracer</a:t>
            </a:r>
          </a:p>
          <a:p>
            <a:r>
              <a:rPr lang="en-US" altLang="zh-TW" dirty="0"/>
              <a:t>F</a:t>
            </a:r>
            <a:r>
              <a:rPr lang="en-US" altLang="zh-TW" dirty="0" smtClean="0"/>
              <a:t>alse positive signals</a:t>
            </a:r>
          </a:p>
          <a:p>
            <a:pPr marL="0" indent="0">
              <a:buNone/>
            </a:pPr>
            <a:endParaRPr lang="en-US" altLang="zh-TW" dirty="0" smtClean="0"/>
          </a:p>
        </p:txBody>
      </p:sp>
      <p:sp>
        <p:nvSpPr>
          <p:cNvPr id="4" name="投影片編號版面配置區 3"/>
          <p:cNvSpPr>
            <a:spLocks noGrp="1"/>
          </p:cNvSpPr>
          <p:nvPr>
            <p:ph type="sldNum" sz="quarter" idx="12"/>
          </p:nvPr>
        </p:nvSpPr>
        <p:spPr/>
        <p:txBody>
          <a:bodyPr/>
          <a:lstStyle/>
          <a:p>
            <a:fld id="{ECCFC8D6-214E-40A2-ACED-C044FCD25925}" type="slidenum">
              <a:rPr lang="zh-TW" altLang="en-US" smtClean="0">
                <a:solidFill>
                  <a:prstClr val="black">
                    <a:tint val="75000"/>
                  </a:prstClr>
                </a:solidFill>
              </a:rPr>
              <a:pPr/>
              <a:t>61</a:t>
            </a:fld>
            <a:endParaRPr lang="zh-TW" altLang="en-US">
              <a:solidFill>
                <a:prstClr val="black">
                  <a:tint val="75000"/>
                </a:prstClr>
              </a:solidFill>
            </a:endParaRPr>
          </a:p>
        </p:txBody>
      </p:sp>
    </p:spTree>
    <p:extLst>
      <p:ext uri="{BB962C8B-B14F-4D97-AF65-F5344CB8AC3E}">
        <p14:creationId xmlns:p14="http://schemas.microsoft.com/office/powerpoint/2010/main" val="373499109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dirty="0"/>
          </a:p>
        </p:txBody>
      </p:sp>
      <p:sp>
        <p:nvSpPr>
          <p:cNvPr id="4" name="矩形 3"/>
          <p:cNvSpPr/>
          <p:nvPr/>
        </p:nvSpPr>
        <p:spPr>
          <a:xfrm>
            <a:off x="325033" y="5696148"/>
            <a:ext cx="8640959" cy="1200329"/>
          </a:xfrm>
          <a:prstGeom prst="rect">
            <a:avLst/>
          </a:prstGeom>
        </p:spPr>
        <p:txBody>
          <a:bodyPr wrap="square">
            <a:spAutoFit/>
          </a:bodyPr>
          <a:lstStyle/>
          <a:p>
            <a:r>
              <a:rPr lang="en-US" altLang="zh-TW" sz="2400" dirty="0">
                <a:solidFill>
                  <a:prstClr val="black"/>
                </a:solidFill>
              </a:rPr>
              <a:t>Extended Data Figure 7 | Distribution of log</a:t>
            </a:r>
            <a:r>
              <a:rPr lang="en-US" altLang="zh-TW" sz="2400" baseline="-25000" dirty="0">
                <a:solidFill>
                  <a:prstClr val="black"/>
                </a:solidFill>
              </a:rPr>
              <a:t>10</a:t>
            </a:r>
            <a:r>
              <a:rPr lang="en-US" altLang="zh-TW" sz="2400" dirty="0">
                <a:solidFill>
                  <a:prstClr val="black"/>
                </a:solidFill>
              </a:rPr>
              <a:t>-transformed normalized projection volumes from the entire matrix presented in Fig. 3. </a:t>
            </a:r>
            <a:endParaRPr lang="zh-TW" altLang="en-US" sz="2400" dirty="0">
              <a:solidFill>
                <a:prstClr val="black"/>
              </a:solidFill>
            </a:endParaRPr>
          </a:p>
        </p:txBody>
      </p:sp>
      <p:sp>
        <p:nvSpPr>
          <p:cNvPr id="2" name="投影片編號版面配置區 1"/>
          <p:cNvSpPr>
            <a:spLocks noGrp="1"/>
          </p:cNvSpPr>
          <p:nvPr>
            <p:ph type="sldNum" sz="quarter" idx="12"/>
          </p:nvPr>
        </p:nvSpPr>
        <p:spPr/>
        <p:txBody>
          <a:bodyPr/>
          <a:lstStyle/>
          <a:p>
            <a:fld id="{ECCFC8D6-214E-40A2-ACED-C044FCD25925}" type="slidenum">
              <a:rPr lang="zh-TW" altLang="en-US" smtClean="0">
                <a:solidFill>
                  <a:prstClr val="black">
                    <a:tint val="75000"/>
                  </a:prstClr>
                </a:solidFill>
              </a:rPr>
              <a:pPr/>
              <a:t>62</a:t>
            </a:fld>
            <a:endParaRPr lang="zh-TW" altLang="en-US">
              <a:solidFill>
                <a:prstClr val="black">
                  <a:tint val="75000"/>
                </a:prstClr>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96392"/>
            <a:ext cx="6047167" cy="5383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186513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Discussion II</a:t>
            </a:r>
            <a:endParaRPr lang="zh-TW" altLang="en-US" dirty="0"/>
          </a:p>
        </p:txBody>
      </p:sp>
      <p:sp>
        <p:nvSpPr>
          <p:cNvPr id="3" name="內容版面配置區 2"/>
          <p:cNvSpPr>
            <a:spLocks noGrp="1"/>
          </p:cNvSpPr>
          <p:nvPr>
            <p:ph idx="1"/>
          </p:nvPr>
        </p:nvSpPr>
        <p:spPr/>
        <p:txBody>
          <a:bodyPr>
            <a:normAutofit/>
          </a:bodyPr>
          <a:lstStyle/>
          <a:p>
            <a:r>
              <a:rPr lang="en-US" altLang="zh-TW" sz="2400" dirty="0" smtClean="0"/>
              <a:t>Still, synaptic-level details are missing.</a:t>
            </a:r>
          </a:p>
          <a:p>
            <a:r>
              <a:rPr lang="en-US" altLang="zh-TW" sz="2400" dirty="0" smtClean="0"/>
              <a:t>Electrical connections are not revealed.</a:t>
            </a:r>
          </a:p>
          <a:p>
            <a:r>
              <a:rPr lang="en-US" altLang="zh-TW" sz="2400" dirty="0" err="1" smtClean="0"/>
              <a:t>Mesoscale</a:t>
            </a:r>
            <a:r>
              <a:rPr lang="en-US" altLang="zh-TW" sz="2400" dirty="0" smtClean="0"/>
              <a:t> </a:t>
            </a:r>
            <a:r>
              <a:rPr lang="en-US" altLang="zh-TW" sz="2400" dirty="0" err="1" smtClean="0"/>
              <a:t>connectome</a:t>
            </a:r>
            <a:r>
              <a:rPr lang="en-US" altLang="zh-TW" sz="2400" dirty="0" smtClean="0"/>
              <a:t> provide a static structure connectivity map for further research.</a:t>
            </a:r>
          </a:p>
          <a:p>
            <a:r>
              <a:rPr lang="en-US" altLang="zh-TW" sz="2400" dirty="0" smtClean="0"/>
              <a:t>Anatomical connection strength needs to be combined with physiological connection properties.</a:t>
            </a:r>
          </a:p>
          <a:p>
            <a:r>
              <a:rPr lang="en-US" altLang="zh-TW" sz="2400" dirty="0" smtClean="0"/>
              <a:t>The </a:t>
            </a:r>
            <a:r>
              <a:rPr lang="en-US" altLang="zh-TW" sz="2400" dirty="0" err="1" smtClean="0"/>
              <a:t>Cre</a:t>
            </a:r>
            <a:r>
              <a:rPr lang="en-US" altLang="zh-TW" sz="2400" dirty="0" smtClean="0"/>
              <a:t>-driver dependent tracing here allowing the dissection of the neuronal type that are often intermingled.</a:t>
            </a:r>
          </a:p>
          <a:p>
            <a:r>
              <a:rPr lang="en-US" altLang="zh-TW" sz="2400" dirty="0" smtClean="0"/>
              <a:t>This method can be further extended into identification of inter-connected pre- and postsynaptic cell types.</a:t>
            </a:r>
          </a:p>
          <a:p>
            <a:endParaRPr lang="zh-TW" altLang="en-US" sz="2400" dirty="0"/>
          </a:p>
        </p:txBody>
      </p:sp>
    </p:spTree>
    <p:extLst>
      <p:ext uri="{BB962C8B-B14F-4D97-AF65-F5344CB8AC3E}">
        <p14:creationId xmlns:p14="http://schemas.microsoft.com/office/powerpoint/2010/main" val="17744637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457200" y="2204864"/>
            <a:ext cx="8229600" cy="3705275"/>
          </a:xfrm>
        </p:spPr>
        <p:txBody>
          <a:bodyPr/>
          <a:lstStyle/>
          <a:p>
            <a:pPr marL="0" indent="0" algn="r">
              <a:buNone/>
            </a:pPr>
            <a:r>
              <a:rPr lang="en-US" altLang="zh-TW" sz="1600" dirty="0" smtClean="0"/>
              <a:t>Nature method 2013</a:t>
            </a:r>
          </a:p>
          <a:p>
            <a:r>
              <a:rPr lang="en-US" altLang="zh-TW" sz="2400" dirty="0" smtClean="0"/>
              <a:t>Combination with circuit data.</a:t>
            </a:r>
          </a:p>
          <a:p>
            <a:r>
              <a:rPr lang="en-US" altLang="zh-TW" sz="2400" dirty="0" smtClean="0"/>
              <a:t>Build up a module that fit the brain function</a:t>
            </a:r>
          </a:p>
          <a:p>
            <a:r>
              <a:rPr lang="en-US" altLang="zh-TW" sz="2400" dirty="0" smtClean="0"/>
              <a:t>In a larger network, this is still a challenge.</a:t>
            </a:r>
          </a:p>
          <a:p>
            <a:endParaRPr lang="zh-TW" altLang="en-US" sz="2400" dirty="0"/>
          </a:p>
        </p:txBody>
      </p:sp>
      <p:sp>
        <p:nvSpPr>
          <p:cNvPr id="4" name="投影片編號版面配置區 3"/>
          <p:cNvSpPr>
            <a:spLocks noGrp="1"/>
          </p:cNvSpPr>
          <p:nvPr>
            <p:ph type="sldNum" sz="quarter" idx="12"/>
          </p:nvPr>
        </p:nvSpPr>
        <p:spPr/>
        <p:txBody>
          <a:bodyPr/>
          <a:lstStyle/>
          <a:p>
            <a:fld id="{ECCFC8D6-214E-40A2-ACED-C044FCD25925}" type="slidenum">
              <a:rPr lang="zh-TW" altLang="en-US" smtClean="0">
                <a:solidFill>
                  <a:prstClr val="black">
                    <a:tint val="75000"/>
                  </a:prstClr>
                </a:solidFill>
              </a:rPr>
              <a:pPr/>
              <a:t>64</a:t>
            </a:fld>
            <a:endParaRPr lang="zh-TW" altLang="en-US">
              <a:solidFill>
                <a:prstClr val="black">
                  <a:tint val="75000"/>
                </a:prstClr>
              </a:solidFill>
            </a:endParaRPr>
          </a:p>
        </p:txBody>
      </p:sp>
      <p:pic>
        <p:nvPicPr>
          <p:cNvPr id="5" name="圖片 4"/>
          <p:cNvPicPr>
            <a:picLocks noChangeAspect="1"/>
          </p:cNvPicPr>
          <p:nvPr/>
        </p:nvPicPr>
        <p:blipFill>
          <a:blip r:embed="rId2"/>
          <a:stretch>
            <a:fillRect/>
          </a:stretch>
        </p:blipFill>
        <p:spPr>
          <a:xfrm>
            <a:off x="561975" y="708819"/>
            <a:ext cx="8020050" cy="1552575"/>
          </a:xfrm>
          <a:prstGeom prst="rect">
            <a:avLst/>
          </a:prstGeom>
          <a:ln>
            <a:solidFill>
              <a:schemeClr val="tx1"/>
            </a:solidFill>
          </a:ln>
        </p:spPr>
      </p:pic>
    </p:spTree>
    <p:extLst>
      <p:ext uri="{BB962C8B-B14F-4D97-AF65-F5344CB8AC3E}">
        <p14:creationId xmlns:p14="http://schemas.microsoft.com/office/powerpoint/2010/main" val="37616210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2771800" y="2780928"/>
            <a:ext cx="7772400" cy="1362075"/>
          </a:xfrm>
        </p:spPr>
        <p:txBody>
          <a:bodyPr/>
          <a:lstStyle/>
          <a:p>
            <a:r>
              <a:rPr lang="en-US" altLang="zh-TW" dirty="0" smtClean="0"/>
              <a:t>Thank you</a:t>
            </a:r>
            <a:endParaRPr lang="zh-TW" altLang="en-US" dirty="0"/>
          </a:p>
        </p:txBody>
      </p:sp>
      <p:sp>
        <p:nvSpPr>
          <p:cNvPr id="4" name="投影片編號版面配置區 3"/>
          <p:cNvSpPr>
            <a:spLocks noGrp="1"/>
          </p:cNvSpPr>
          <p:nvPr>
            <p:ph type="sldNum" sz="quarter" idx="12"/>
          </p:nvPr>
        </p:nvSpPr>
        <p:spPr/>
        <p:txBody>
          <a:bodyPr/>
          <a:lstStyle/>
          <a:p>
            <a:fld id="{ECCFC8D6-214E-40A2-ACED-C044FCD25925}" type="slidenum">
              <a:rPr lang="zh-TW" altLang="en-US" smtClean="0">
                <a:solidFill>
                  <a:prstClr val="black">
                    <a:tint val="75000"/>
                  </a:prstClr>
                </a:solidFill>
              </a:rPr>
              <a:pPr/>
              <a:t>65</a:t>
            </a:fld>
            <a:endParaRPr lang="zh-TW" altLang="en-US">
              <a:solidFill>
                <a:prstClr val="black">
                  <a:tint val="75000"/>
                </a:prstClr>
              </a:solidFill>
            </a:endParaRPr>
          </a:p>
        </p:txBody>
      </p:sp>
    </p:spTree>
    <p:extLst>
      <p:ext uri="{BB962C8B-B14F-4D97-AF65-F5344CB8AC3E}">
        <p14:creationId xmlns:p14="http://schemas.microsoft.com/office/powerpoint/2010/main" val="1293698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kumimoji="1" lang="en-US" altLang="zh-TW" dirty="0" smtClean="0"/>
              <a:t>Allen Mouse Brain Connectivity Atlas</a:t>
            </a:r>
            <a:endParaRPr kumimoji="1" lang="zh-TW" altLang="en-US" dirty="0"/>
          </a:p>
        </p:txBody>
      </p:sp>
      <p:sp>
        <p:nvSpPr>
          <p:cNvPr id="3" name="內容版面配置區 2"/>
          <p:cNvSpPr>
            <a:spLocks noGrp="1"/>
          </p:cNvSpPr>
          <p:nvPr>
            <p:ph idx="1"/>
          </p:nvPr>
        </p:nvSpPr>
        <p:spPr/>
        <p:txBody>
          <a:bodyPr>
            <a:normAutofit fontScale="92500" lnSpcReduction="10000"/>
          </a:bodyPr>
          <a:lstStyle/>
          <a:p>
            <a:r>
              <a:rPr lang="en-US" altLang="zh-TW" dirty="0" smtClean="0"/>
              <a:t>The </a:t>
            </a:r>
            <a:r>
              <a:rPr lang="en-US" altLang="zh-TW" dirty="0"/>
              <a:t>first comprehensive, large-scale data set on how the brain of a mammal is </a:t>
            </a:r>
            <a:r>
              <a:rPr lang="en-US" altLang="zh-TW" dirty="0" smtClean="0"/>
              <a:t>wired.</a:t>
            </a:r>
            <a:endParaRPr kumimoji="1" lang="en-US" altLang="zh-TW" dirty="0" smtClean="0"/>
          </a:p>
          <a:p>
            <a:r>
              <a:rPr lang="en-US" altLang="zh-TW" dirty="0"/>
              <a:t>The mouse brain’s 75 million neurons are arranged in a </a:t>
            </a:r>
            <a:r>
              <a:rPr lang="en-US" altLang="zh-TW" dirty="0" smtClean="0"/>
              <a:t>structure roughly </a:t>
            </a:r>
            <a:r>
              <a:rPr lang="en-US" altLang="zh-TW" dirty="0"/>
              <a:t>similar to the human brain’s </a:t>
            </a:r>
            <a:r>
              <a:rPr lang="en-US" altLang="zh-TW" dirty="0" smtClean="0"/>
              <a:t>86 </a:t>
            </a:r>
            <a:r>
              <a:rPr lang="en-US" altLang="zh-TW" dirty="0"/>
              <a:t>billion neurons, so they provide a powerful model </a:t>
            </a:r>
            <a:r>
              <a:rPr lang="en-US" altLang="zh-TW" dirty="0" smtClean="0"/>
              <a:t>system </a:t>
            </a:r>
            <a:r>
              <a:rPr lang="en-US" altLang="zh-TW" dirty="0"/>
              <a:t>for </a:t>
            </a:r>
            <a:r>
              <a:rPr lang="en-US" altLang="zh-TW" dirty="0" smtClean="0"/>
              <a:t/>
            </a:r>
            <a:br>
              <a:rPr lang="en-US" altLang="zh-TW" dirty="0" smtClean="0"/>
            </a:br>
            <a:r>
              <a:rPr lang="en-US" altLang="zh-TW" dirty="0" smtClean="0"/>
              <a:t>understanding </a:t>
            </a:r>
            <a:r>
              <a:rPr lang="en-US" altLang="zh-TW" dirty="0"/>
              <a:t>how </a:t>
            </a:r>
            <a:r>
              <a:rPr lang="en-US" altLang="zh-TW" dirty="0" smtClean="0"/>
              <a:t>nerve </a:t>
            </a:r>
            <a:r>
              <a:rPr lang="en-US" altLang="zh-TW" dirty="0"/>
              <a:t>cells </a:t>
            </a:r>
            <a:r>
              <a:rPr lang="en-US" altLang="zh-TW" dirty="0" smtClean="0"/>
              <a:t/>
            </a:r>
            <a:br>
              <a:rPr lang="en-US" altLang="zh-TW" dirty="0" smtClean="0"/>
            </a:br>
            <a:r>
              <a:rPr lang="en-US" altLang="zh-TW" dirty="0" smtClean="0"/>
              <a:t>of </a:t>
            </a:r>
            <a:r>
              <a:rPr lang="en-US" altLang="zh-TW" dirty="0"/>
              <a:t>the human brain </a:t>
            </a:r>
            <a:r>
              <a:rPr lang="en-US" altLang="zh-TW" dirty="0" smtClean="0"/>
              <a:t>connect</a:t>
            </a:r>
            <a:r>
              <a:rPr lang="en-US" altLang="zh-TW" dirty="0"/>
              <a:t>, </a:t>
            </a:r>
            <a:r>
              <a:rPr lang="en-US" altLang="zh-TW" dirty="0" smtClean="0"/>
              <a:t/>
            </a:r>
            <a:br>
              <a:rPr lang="en-US" altLang="zh-TW" dirty="0" smtClean="0"/>
            </a:br>
            <a:r>
              <a:rPr lang="en-US" altLang="zh-TW" dirty="0" smtClean="0"/>
              <a:t>process, </a:t>
            </a:r>
            <a:r>
              <a:rPr lang="en-US" altLang="zh-TW" dirty="0"/>
              <a:t>and encode </a:t>
            </a:r>
            <a:r>
              <a:rPr lang="en-US" altLang="zh-TW" dirty="0" smtClean="0"/>
              <a:t/>
            </a:r>
            <a:br>
              <a:rPr lang="en-US" altLang="zh-TW" dirty="0" smtClean="0"/>
            </a:br>
            <a:r>
              <a:rPr lang="en-US" altLang="zh-TW" dirty="0" smtClean="0"/>
              <a:t>information.</a:t>
            </a:r>
            <a:endParaRPr kumimoji="1" lang="zh-TW" altLang="en-US" dirty="0"/>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5593" y="3985633"/>
            <a:ext cx="1998435" cy="1786601"/>
          </a:xfrm>
          <a:prstGeom prst="rect">
            <a:avLst/>
          </a:prstGeom>
        </p:spPr>
      </p:pic>
      <p:sp>
        <p:nvSpPr>
          <p:cNvPr id="5" name="投影片編號版面配置區 4"/>
          <p:cNvSpPr>
            <a:spLocks noGrp="1"/>
          </p:cNvSpPr>
          <p:nvPr>
            <p:ph type="sldNum" sz="quarter" idx="12"/>
          </p:nvPr>
        </p:nvSpPr>
        <p:spPr/>
        <p:txBody>
          <a:bodyPr/>
          <a:lstStyle/>
          <a:p>
            <a:fld id="{03104001-E657-D54B-B168-3FCD0A035C94}" type="slidenum">
              <a:rPr kumimoji="1" lang="zh-TW" altLang="en-US" smtClean="0">
                <a:solidFill>
                  <a:prstClr val="black">
                    <a:tint val="75000"/>
                  </a:prstClr>
                </a:solidFill>
              </a:rPr>
              <a:pPr/>
              <a:t>7</a:t>
            </a:fld>
            <a:endParaRPr kumimoji="1" lang="zh-TW" altLang="en-US">
              <a:solidFill>
                <a:prstClr val="black">
                  <a:tint val="75000"/>
                </a:prstClr>
              </a:solidFill>
            </a:endParaRPr>
          </a:p>
        </p:txBody>
      </p:sp>
    </p:spTree>
    <p:extLst>
      <p:ext uri="{BB962C8B-B14F-4D97-AF65-F5344CB8AC3E}">
        <p14:creationId xmlns:p14="http://schemas.microsoft.com/office/powerpoint/2010/main" val="19345648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kumimoji="1" lang="en-US" altLang="zh-TW" dirty="0" smtClean="0"/>
              <a:t>Allen Mouse Brain Connectivity Atlas</a:t>
            </a:r>
            <a:endParaRPr kumimoji="1" lang="zh-TW" altLang="en-US" dirty="0"/>
          </a:p>
        </p:txBody>
      </p:sp>
      <p:sp>
        <p:nvSpPr>
          <p:cNvPr id="3" name="內容版面配置區 2"/>
          <p:cNvSpPr>
            <a:spLocks noGrp="1"/>
          </p:cNvSpPr>
          <p:nvPr>
            <p:ph idx="1"/>
          </p:nvPr>
        </p:nvSpPr>
        <p:spPr/>
        <p:txBody>
          <a:bodyPr>
            <a:normAutofit fontScale="92500" lnSpcReduction="10000"/>
          </a:bodyPr>
          <a:lstStyle/>
          <a:p>
            <a:r>
              <a:rPr kumimoji="1" lang="en-US" altLang="zh-TW" dirty="0" smtClean="0"/>
              <a:t>Using enhanced green fluorescent protein (EGFP)-expressing </a:t>
            </a:r>
            <a:r>
              <a:rPr kumimoji="1" lang="en-US" altLang="zh-TW" dirty="0" err="1" smtClean="0"/>
              <a:t>adeno</a:t>
            </a:r>
            <a:r>
              <a:rPr kumimoji="1" lang="en-US" altLang="zh-TW" dirty="0" smtClean="0"/>
              <a:t>-associated viral vectors to trace axonal projections from defined regions and cell types, and high-throughput serial two-photon tomography to image the EGFP-</a:t>
            </a:r>
            <a:r>
              <a:rPr kumimoji="1" lang="en-US" altLang="zh-TW" dirty="0" err="1" smtClean="0"/>
              <a:t>labelled</a:t>
            </a:r>
            <a:r>
              <a:rPr kumimoji="1" lang="en-US" altLang="zh-TW" dirty="0" smtClean="0"/>
              <a:t> axons throughout the brain.</a:t>
            </a:r>
          </a:p>
          <a:p>
            <a:r>
              <a:rPr kumimoji="1" lang="en-US" altLang="zh-TW" dirty="0" smtClean="0"/>
              <a:t>Allowing spatial registration of individual experiments into a common three dimensional (3D) reference space, resulting in a whole-brain connectivity matrix.</a:t>
            </a:r>
            <a:endParaRPr kumimoji="1" lang="zh-TW" altLang="en-US" dirty="0"/>
          </a:p>
        </p:txBody>
      </p:sp>
      <p:sp>
        <p:nvSpPr>
          <p:cNvPr id="4" name="投影片編號版面配置區 3"/>
          <p:cNvSpPr>
            <a:spLocks noGrp="1"/>
          </p:cNvSpPr>
          <p:nvPr>
            <p:ph type="sldNum" sz="quarter" idx="12"/>
          </p:nvPr>
        </p:nvSpPr>
        <p:spPr/>
        <p:txBody>
          <a:bodyPr/>
          <a:lstStyle/>
          <a:p>
            <a:fld id="{03104001-E657-D54B-B168-3FCD0A035C94}" type="slidenum">
              <a:rPr kumimoji="1" lang="zh-TW" altLang="en-US" smtClean="0">
                <a:solidFill>
                  <a:prstClr val="black">
                    <a:tint val="75000"/>
                  </a:prstClr>
                </a:solidFill>
              </a:rPr>
              <a:pPr/>
              <a:t>8</a:t>
            </a:fld>
            <a:endParaRPr kumimoji="1" lang="zh-TW" altLang="en-US">
              <a:solidFill>
                <a:prstClr val="black">
                  <a:tint val="75000"/>
                </a:prstClr>
              </a:solidFill>
            </a:endParaRPr>
          </a:p>
        </p:txBody>
      </p:sp>
    </p:spTree>
    <p:extLst>
      <p:ext uri="{BB962C8B-B14F-4D97-AF65-F5344CB8AC3E}">
        <p14:creationId xmlns:p14="http://schemas.microsoft.com/office/powerpoint/2010/main" val="404259676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p:txBody>
          <a:bodyPr/>
          <a:lstStyle/>
          <a:p>
            <a:r>
              <a:rPr lang="en-US" altLang="zh-TW" b="1" dirty="0"/>
              <a:t>Creating the Allen Mouse Brain Connectivity Atlas</a:t>
            </a:r>
            <a:endParaRPr lang="zh-TW" altLang="en-US" b="1" dirty="0"/>
          </a:p>
        </p:txBody>
      </p:sp>
      <p:sp>
        <p:nvSpPr>
          <p:cNvPr id="6" name="副標題 5"/>
          <p:cNvSpPr>
            <a:spLocks noGrp="1"/>
          </p:cNvSpPr>
          <p:nvPr>
            <p:ph type="subTitle" idx="1"/>
          </p:nvPr>
        </p:nvSpPr>
        <p:spPr/>
        <p:txBody>
          <a:bodyPr/>
          <a:lstStyle/>
          <a:p>
            <a:endParaRPr lang="zh-TW" altLang="en-US"/>
          </a:p>
        </p:txBody>
      </p:sp>
      <p:sp>
        <p:nvSpPr>
          <p:cNvPr id="2" name="投影片編號版面配置區 1"/>
          <p:cNvSpPr>
            <a:spLocks noGrp="1"/>
          </p:cNvSpPr>
          <p:nvPr>
            <p:ph type="sldNum" sz="quarter" idx="12"/>
          </p:nvPr>
        </p:nvSpPr>
        <p:spPr/>
        <p:txBody>
          <a:bodyPr/>
          <a:lstStyle/>
          <a:p>
            <a:fld id="{40DAEDDE-51F2-414B-B7A3-46A168FFFC7D}" type="slidenum">
              <a:rPr kumimoji="1" lang="zh-TW" altLang="en-US" smtClean="0">
                <a:solidFill>
                  <a:prstClr val="black">
                    <a:tint val="75000"/>
                  </a:prstClr>
                </a:solidFill>
              </a:rPr>
              <a:pPr/>
              <a:t>9</a:t>
            </a:fld>
            <a:endParaRPr kumimoji="1" lang="zh-TW" altLang="en-US">
              <a:solidFill>
                <a:prstClr val="black">
                  <a:tint val="75000"/>
                </a:prstClr>
              </a:solidFill>
            </a:endParaRPr>
          </a:p>
        </p:txBody>
      </p:sp>
    </p:spTree>
    <p:extLst>
      <p:ext uri="{BB962C8B-B14F-4D97-AF65-F5344CB8AC3E}">
        <p14:creationId xmlns:p14="http://schemas.microsoft.com/office/powerpoint/2010/main" val="66202887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標楷">
      <a:majorFont>
        <a:latin typeface="Arial"/>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TotalTime>
  <Words>2679</Words>
  <Application>Microsoft Macintosh PowerPoint</Application>
  <PresentationFormat>On-screen Show (4:3)</PresentationFormat>
  <Paragraphs>341</Paragraphs>
  <Slides>65</Slides>
  <Notes>21</Notes>
  <HiddenSlides>2</HiddenSlides>
  <MMClips>0</MMClips>
  <ScaleCrop>false</ScaleCrop>
  <HeadingPairs>
    <vt:vector size="4" baseType="variant">
      <vt:variant>
        <vt:lpstr>Theme</vt:lpstr>
      </vt:variant>
      <vt:variant>
        <vt:i4>6</vt:i4>
      </vt:variant>
      <vt:variant>
        <vt:lpstr>Slide Titles</vt:lpstr>
      </vt:variant>
      <vt:variant>
        <vt:i4>65</vt:i4>
      </vt:variant>
    </vt:vector>
  </HeadingPairs>
  <TitlesOfParts>
    <vt:vector size="71" baseType="lpstr">
      <vt:lpstr>1_Office 佈景主題</vt:lpstr>
      <vt:lpstr>2_Office 佈景主題</vt:lpstr>
      <vt:lpstr>Office Theme</vt:lpstr>
      <vt:lpstr>3_Office 佈景主題</vt:lpstr>
      <vt:lpstr>4_Office 佈景主題</vt:lpstr>
      <vt:lpstr>5_Office 佈景主題</vt:lpstr>
      <vt:lpstr>A Mesoscale Connectome of the Mouse Brain</vt:lpstr>
      <vt:lpstr>Outline</vt:lpstr>
      <vt:lpstr>Introduction</vt:lpstr>
      <vt:lpstr>C. elegans</vt:lpstr>
      <vt:lpstr>C. elegans</vt:lpstr>
      <vt:lpstr>The Scales</vt:lpstr>
      <vt:lpstr>Allen Mouse Brain Connectivity Atlas</vt:lpstr>
      <vt:lpstr>Allen Mouse Brain Connectivity Atlas</vt:lpstr>
      <vt:lpstr>Creating the Allen Mouse Brain Connectivity Atlas</vt:lpstr>
      <vt:lpstr>Creating the Allen Mouse Brain Connectivity Atlas</vt:lpstr>
      <vt:lpstr>EGFP</vt:lpstr>
      <vt:lpstr>Adeno-Associated Virus (AAV)</vt:lpstr>
      <vt:lpstr>Creating the Allen Mouse Brain Connectivity Atlas</vt:lpstr>
      <vt:lpstr>STP tomography system</vt:lpstr>
      <vt:lpstr>Creating the Allen Mouse Brain Connectivity Atlas</vt:lpstr>
      <vt:lpstr>Informatics processing </vt:lpstr>
      <vt:lpstr>Mapping axonal projections in the whole mouse brain</vt:lpstr>
      <vt:lpstr>Mapping axonal projections in the whole mouse brain</vt:lpstr>
      <vt:lpstr>What’s Cre driver mice?</vt:lpstr>
      <vt:lpstr>Projection Result (Phase I)</vt:lpstr>
      <vt:lpstr>PowerPoint Presentation</vt:lpstr>
      <vt:lpstr>PowerPoint Presentation</vt:lpstr>
      <vt:lpstr>PowerPoint Presentation</vt:lpstr>
      <vt:lpstr>PowerPoint Presentation</vt:lpstr>
      <vt:lpstr>Brain-wide connectivity matrix</vt:lpstr>
      <vt:lpstr>PowerPoint Presentation</vt:lpstr>
      <vt:lpstr>Brain-wide connectivity matrix</vt:lpstr>
      <vt:lpstr>PowerPoint Presentation</vt:lpstr>
      <vt:lpstr>PowerPoint Presentation</vt:lpstr>
      <vt:lpstr>PowerPoint Presentation</vt:lpstr>
      <vt:lpstr>PowerPoint Presentation</vt:lpstr>
      <vt:lpstr>PowerPoint Presentation</vt:lpstr>
      <vt:lpstr>An Inter-Region Connectivity Model</vt:lpstr>
      <vt:lpstr>An Inter-Region Connectivity Model</vt:lpstr>
      <vt:lpstr>An Inter-Region Connectivity Model</vt:lpstr>
      <vt:lpstr>An Inter-Region Connectivity Model</vt:lpstr>
      <vt:lpstr>An Inter-Region Connectivity Model</vt:lpstr>
      <vt:lpstr>An Inter-Region Connectivity Model</vt:lpstr>
      <vt:lpstr>An Inter-Region Connectivity Model</vt:lpstr>
      <vt:lpstr>Connection Strength Distributions</vt:lpstr>
      <vt:lpstr>Network Analyses</vt:lpstr>
      <vt:lpstr>Similarity in Connection Patterns</vt:lpstr>
      <vt:lpstr>The cortico-striatal-thalamic network</vt:lpstr>
      <vt:lpstr>The cortico-striatal-thalamic network</vt:lpstr>
      <vt:lpstr>Cluster the injections</vt:lpstr>
      <vt:lpstr>Cluster the injections</vt:lpstr>
      <vt:lpstr>Cluster the injections</vt:lpstr>
      <vt:lpstr>Inter-group spatial relationships preserved in target domains </vt:lpstr>
      <vt:lpstr>Inter-group spatial relationships preserved in target domains </vt:lpstr>
      <vt:lpstr>Inter-group spatial relationships preserved in target domains </vt:lpstr>
      <vt:lpstr>Construct the tractography</vt:lpstr>
      <vt:lpstr>Construct the tractography</vt:lpstr>
      <vt:lpstr>Construct the tractography</vt:lpstr>
      <vt:lpstr>connections between major cortical regions and thalamic nuclei</vt:lpstr>
      <vt:lpstr>connections between major cortical regions and thalamic nuclei</vt:lpstr>
      <vt:lpstr>Discussion</vt:lpstr>
      <vt:lpstr>Features</vt:lpstr>
      <vt:lpstr>Features</vt:lpstr>
      <vt:lpstr>PowerPoint Presentation</vt:lpstr>
      <vt:lpstr>PowerPoint Presentation</vt:lpstr>
      <vt:lpstr>Limitations</vt:lpstr>
      <vt:lpstr>PowerPoint Presentation</vt:lpstr>
      <vt:lpstr>Discussion II</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Mesoscale Connectome of the Mouse Brain</dc:title>
  <dc:creator>ChiaYu</dc:creator>
  <cp:lastModifiedBy>勁廷 吳</cp:lastModifiedBy>
  <cp:revision>20</cp:revision>
  <dcterms:created xsi:type="dcterms:W3CDTF">2014-05-25T14:26:47Z</dcterms:created>
  <dcterms:modified xsi:type="dcterms:W3CDTF">2014-05-26T01:01:17Z</dcterms:modified>
</cp:coreProperties>
</file>