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6" r:id="rId7"/>
    <p:sldId id="287" r:id="rId8"/>
    <p:sldId id="288" r:id="rId9"/>
    <p:sldId id="289" r:id="rId10"/>
    <p:sldId id="290" r:id="rId11"/>
    <p:sldId id="291" r:id="rId12"/>
    <p:sldId id="292" r:id="rId13"/>
    <p:sldId id="263" r:id="rId14"/>
    <p:sldId id="264" r:id="rId15"/>
    <p:sldId id="293" r:id="rId16"/>
    <p:sldId id="294" r:id="rId17"/>
    <p:sldId id="295" r:id="rId18"/>
    <p:sldId id="296" r:id="rId19"/>
    <p:sldId id="262" r:id="rId20"/>
    <p:sldId id="265" r:id="rId21"/>
    <p:sldId id="297" r:id="rId22"/>
    <p:sldId id="299" r:id="rId23"/>
    <p:sldId id="298" r:id="rId24"/>
    <p:sldId id="268" r:id="rId25"/>
    <p:sldId id="267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83" r:id="rId36"/>
    <p:sldId id="300" r:id="rId37"/>
    <p:sldId id="278" r:id="rId38"/>
    <p:sldId id="279" r:id="rId39"/>
    <p:sldId id="280" r:id="rId40"/>
    <p:sldId id="281" r:id="rId41"/>
    <p:sldId id="282" r:id="rId42"/>
    <p:sldId id="284" r:id="rId43"/>
    <p:sldId id="285" r:id="rId44"/>
    <p:sldId id="286" r:id="rId4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719" autoAdjust="0"/>
  </p:normalViewPr>
  <p:slideViewPr>
    <p:cSldViewPr snapToGrid="0">
      <p:cViewPr varScale="1">
        <p:scale>
          <a:sx n="56" d="100"/>
          <a:sy n="56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84841-3783-4981-A62F-6B48FE7F49E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7982-1D63-47FC-8D25-BF9173AA63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77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23925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23925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23925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23925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defTabSz="9239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04C13A3-0430-4D5E-8735-A61396017024}" type="slidenum">
              <a:rPr lang="en-US" altLang="zh-TW" sz="1200">
                <a:latin typeface="Times New Roman" panose="02020603050405020304" pitchFamily="18" charset="0"/>
                <a:ea typeface="新細明體" panose="02020500000000000000" pitchFamily="18" charset="-120"/>
              </a:rPr>
              <a:pPr eaLnBrk="1" hangingPunct="1"/>
              <a:t>4</a:t>
            </a:fld>
            <a:endParaRPr lang="en-US" altLang="zh-TW" sz="12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latin typeface="Times New Roman" panose="02020603050405020304" pitchFamily="18" charset="0"/>
                <a:ea typeface="+mn-ea"/>
                <a:cs typeface="新細明體" panose="02020500000000000000" pitchFamily="18" charset="-120"/>
              </a:rPr>
              <a:t> mediate interactions between white blood cells and body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>
                <a:latin typeface="Times New Roman" panose="02020603050405020304" pitchFamily="18" charset="0"/>
                <a:ea typeface="+mn-ea"/>
                <a:cs typeface="新細明體" panose="02020500000000000000" pitchFamily="18" charset="-120"/>
              </a:rPr>
              <a:t>Cells</a:t>
            </a:r>
          </a:p>
          <a:p>
            <a:r>
              <a:rPr lang="en-US" altLang="zh-TW" dirty="0" smtClean="0"/>
              <a:t>immune system, autoimmune, transportations</a:t>
            </a:r>
          </a:p>
          <a:p>
            <a:r>
              <a:rPr lang="en-US" altLang="zh-TW" dirty="0" smtClean="0"/>
              <a:t>of organs , infectious diseases</a:t>
            </a:r>
          </a:p>
          <a:p>
            <a:pPr eaLnBrk="1" hangingPunct="1">
              <a:spcBef>
                <a:spcPct val="0"/>
              </a:spcBef>
            </a:pPr>
            <a:endParaRPr lang="en-US" altLang="zh-TW" dirty="0" smtClean="0">
              <a:latin typeface="Times New Roman" panose="02020603050405020304" pitchFamily="18" charset="0"/>
              <a:ea typeface="+mn-ea"/>
              <a:cs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dirty="0" smtClean="0">
              <a:latin typeface="Times New Roman" panose="02020603050405020304" pitchFamily="18" charset="0"/>
              <a:ea typeface="+mn-ea"/>
              <a:cs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lang="zh-TW" altLang="zh-TW" dirty="0" smtClean="0">
              <a:latin typeface="Times New Roman" panose="020206030504050203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975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7982-1D63-47FC-8D25-BF9173AA63A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45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48 pairs of barcodes</a:t>
            </a:r>
          </a:p>
          <a:p>
            <a:r>
              <a:rPr lang="en-US" altLang="zh-TW" dirty="0" smtClean="0"/>
              <a:t>About 10000</a:t>
            </a:r>
            <a:r>
              <a:rPr lang="en-US" altLang="zh-TW" baseline="0" dirty="0" smtClean="0"/>
              <a:t> ccs reads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7982-1D63-47FC-8D25-BF9173AA63A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4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07982-1D63-47FC-8D25-BF9173AA63AC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39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49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93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0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0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96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52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79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2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80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78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50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11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42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7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88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51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A978-2F0D-48BE-8081-DEB9AF8C1AA8}" type="datetimeFigureOut">
              <a:rPr lang="zh-TW" altLang="en-US" smtClean="0"/>
              <a:t>2014/4/28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D55EF3-C798-4AA1-B3D9-45FD44E87F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91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gc.uzleuven.be/sites/default/files/Articles/pacbio/10_Targeted_Sequencing_Overview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lefrequencies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youtube.com/v/NHCJ8PtYCF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89213" y="215900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Fault-tolerant Method for HLA Typing </a:t>
            </a:r>
            <a:r>
              <a:rPr lang="en-US" altLang="zh-TW" dirty="0" smtClean="0"/>
              <a:t>with </a:t>
            </a:r>
            <a:r>
              <a:rPr lang="en-US" altLang="zh-TW" dirty="0" err="1" smtClean="0"/>
              <a:t>PacBio</a:t>
            </a:r>
            <a:r>
              <a:rPr lang="en-US" altLang="zh-TW" dirty="0" smtClean="0"/>
              <a:t> </a:t>
            </a:r>
            <a:r>
              <a:rPr lang="en-US" altLang="zh-TW" dirty="0"/>
              <a:t>Data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Speaker: Chia-Jung Chang</a:t>
            </a:r>
          </a:p>
          <a:p>
            <a:r>
              <a:rPr lang="en-US" altLang="zh-TW" sz="2400" dirty="0"/>
              <a:t>Advisors: </a:t>
            </a:r>
            <a:r>
              <a:rPr lang="en-US" altLang="zh-TW" sz="2400" dirty="0" smtClean="0"/>
              <a:t>Dr. Pei-Lung </a:t>
            </a:r>
            <a:r>
              <a:rPr lang="en-US" altLang="zh-TW" sz="2400" dirty="0"/>
              <a:t>Chen and </a:t>
            </a:r>
            <a:r>
              <a:rPr lang="en-US" altLang="zh-TW" sz="2400" dirty="0" smtClean="0"/>
              <a:t>Prof. Kun-Mao </a:t>
            </a:r>
            <a:r>
              <a:rPr lang="en-US" altLang="zh-TW" sz="2400" dirty="0"/>
              <a:t>Chao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PacBio</a:t>
            </a:r>
            <a:r>
              <a:rPr lang="en-US" altLang="zh-TW" dirty="0"/>
              <a:t> SMRT Sequencing </a:t>
            </a:r>
            <a:endParaRPr lang="zh-TW" altLang="en-US" dirty="0"/>
          </a:p>
        </p:txBody>
      </p:sp>
      <p:pic>
        <p:nvPicPr>
          <p:cNvPr id="4" name="Shape 7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738512" y="1905000"/>
            <a:ext cx="7837473" cy="47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 for </a:t>
            </a:r>
            <a:r>
              <a:rPr lang="en-US" altLang="zh-TW" dirty="0" err="1" smtClean="0"/>
              <a:t>PacBio</a:t>
            </a:r>
            <a:endParaRPr lang="zh-TW" altLang="en-US" dirty="0"/>
          </a:p>
        </p:txBody>
      </p:sp>
      <p:pic>
        <p:nvPicPr>
          <p:cNvPr id="5" name="Shape 8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147977" y="1655887"/>
            <a:ext cx="8807570" cy="48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4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 Length</a:t>
            </a:r>
            <a:endParaRPr lang="zh-TW" altLang="en-US" dirty="0"/>
          </a:p>
        </p:txBody>
      </p:sp>
      <p:pic>
        <p:nvPicPr>
          <p:cNvPr id="4" name="Shape 9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592925" y="1478063"/>
            <a:ext cx="7435562" cy="51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5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err="1">
                <a:cs typeface="Tahoma" panose="020B0604030504040204" pitchFamily="34" charset="0"/>
              </a:rPr>
              <a:t>PacBio</a:t>
            </a:r>
            <a:r>
              <a:rPr lang="en-US" altLang="zh-TW" dirty="0">
                <a:cs typeface="Tahoma" panose="020B0604030504040204" pitchFamily="34" charset="0"/>
              </a:rPr>
              <a:t> - Error Rate</a:t>
            </a:r>
          </a:p>
        </p:txBody>
      </p:sp>
      <p:pic>
        <p:nvPicPr>
          <p:cNvPr id="40961" name="Content Placeholder 3" descr="PacBio-errR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b="12569"/>
          <a:stretch>
            <a:fillRect/>
          </a:stretch>
        </p:blipFill>
        <p:spPr>
          <a:xfrm>
            <a:off x="2360612" y="1524000"/>
            <a:ext cx="9144000" cy="5118100"/>
          </a:xfrm>
        </p:spPr>
      </p:pic>
    </p:spTree>
    <p:extLst>
      <p:ext uri="{BB962C8B-B14F-4D97-AF65-F5344CB8AC3E}">
        <p14:creationId xmlns:p14="http://schemas.microsoft.com/office/powerpoint/2010/main" val="42371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 err="1">
                <a:cs typeface="Tahoma" panose="020B0604030504040204" pitchFamily="34" charset="0"/>
              </a:rPr>
              <a:t>PacBio</a:t>
            </a:r>
            <a:r>
              <a:rPr lang="en-US" altLang="zh-TW" dirty="0">
                <a:cs typeface="Tahoma" panose="020B0604030504040204" pitchFamily="34" charset="0"/>
              </a:rPr>
              <a:t> - Error Profile</a:t>
            </a:r>
          </a:p>
        </p:txBody>
      </p:sp>
      <p:pic>
        <p:nvPicPr>
          <p:cNvPr id="41985" name="Content Placeholder 3" descr="PacBio-ErrorProfi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 b="18941"/>
          <a:stretch>
            <a:fillRect/>
          </a:stretch>
        </p:blipFill>
        <p:spPr>
          <a:xfrm>
            <a:off x="2360612" y="1686983"/>
            <a:ext cx="9144000" cy="4692650"/>
          </a:xfrm>
        </p:spPr>
      </p:pic>
    </p:spTree>
    <p:extLst>
      <p:ext uri="{BB962C8B-B14F-4D97-AF65-F5344CB8AC3E}">
        <p14:creationId xmlns:p14="http://schemas.microsoft.com/office/powerpoint/2010/main" val="16820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Sequencing Protocols </a:t>
            </a:r>
            <a:endParaRPr lang="zh-TW" altLang="en-US" dirty="0"/>
          </a:p>
        </p:txBody>
      </p:sp>
      <p:pic>
        <p:nvPicPr>
          <p:cNvPr id="4" name="Shape 1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103123" y="1686293"/>
            <a:ext cx="8938687" cy="480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Types of Reads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38" y="1646206"/>
            <a:ext cx="9396556" cy="458206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315864" y="6366294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From </a:t>
            </a:r>
            <a:r>
              <a:rPr lang="en-US" altLang="zh-TW" dirty="0" err="1" smtClean="0"/>
              <a:t>PacBio</a:t>
            </a:r>
            <a:r>
              <a:rPr lang="en-US" altLang="zh-TW" dirty="0" smtClean="0"/>
              <a:t> Technical Note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3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Targeted Sequencing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68106"/>
            <a:ext cx="9246230" cy="409030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Sequencing specific </a:t>
            </a:r>
            <a:r>
              <a:rPr lang="en-US" altLang="zh-TW" dirty="0"/>
              <a:t>areas of </a:t>
            </a:r>
            <a:r>
              <a:rPr lang="en-US" altLang="zh-TW" dirty="0" smtClean="0"/>
              <a:t>interest</a:t>
            </a:r>
          </a:p>
          <a:p>
            <a:pPr lvl="1"/>
            <a:r>
              <a:rPr lang="en-US" altLang="zh-TW" dirty="0" err="1"/>
              <a:t>v</a:t>
            </a:r>
            <a:r>
              <a:rPr lang="en-US" altLang="zh-TW" dirty="0" err="1" smtClean="0"/>
              <a:t>.s</a:t>
            </a:r>
            <a:r>
              <a:rPr lang="en-US" altLang="zh-TW" dirty="0" smtClean="0"/>
              <a:t>. Whole genome sequencing</a:t>
            </a:r>
          </a:p>
          <a:p>
            <a:r>
              <a:rPr lang="en-US" altLang="zh-TW" dirty="0" smtClean="0"/>
              <a:t>Benefits</a:t>
            </a:r>
          </a:p>
          <a:p>
            <a:pPr lvl="1"/>
            <a:r>
              <a:rPr lang="en-US" altLang="zh-TW" dirty="0" smtClean="0"/>
              <a:t>Compound </a:t>
            </a:r>
            <a:r>
              <a:rPr lang="en-US" altLang="zh-TW" dirty="0"/>
              <a:t>Mutations and Haplotype Phasing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Repeat </a:t>
            </a:r>
            <a:r>
              <a:rPr lang="en-US" altLang="zh-TW" dirty="0"/>
              <a:t>Expansions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Full-Length </a:t>
            </a:r>
            <a:r>
              <a:rPr lang="en-US" altLang="zh-TW" dirty="0"/>
              <a:t>Transcripts and Splice </a:t>
            </a:r>
            <a:r>
              <a:rPr lang="en-US" altLang="zh-TW" dirty="0" smtClean="0"/>
              <a:t>Variants</a:t>
            </a:r>
          </a:p>
          <a:p>
            <a:pPr lvl="1"/>
            <a:r>
              <a:rPr lang="en-US" altLang="zh-TW" dirty="0" smtClean="0"/>
              <a:t>Minor </a:t>
            </a:r>
            <a:r>
              <a:rPr lang="en-US" altLang="zh-TW" dirty="0"/>
              <a:t>Variants and </a:t>
            </a:r>
            <a:r>
              <a:rPr lang="en-US" altLang="zh-TW" dirty="0" err="1" smtClean="0"/>
              <a:t>Quasispecies</a:t>
            </a:r>
            <a:endParaRPr lang="en-US" altLang="zh-TW" dirty="0"/>
          </a:p>
          <a:p>
            <a:pPr lvl="1"/>
            <a:r>
              <a:rPr lang="en-US" altLang="zh-TW" dirty="0"/>
              <a:t>SNP Detection and </a:t>
            </a:r>
            <a:r>
              <a:rPr lang="en-US" altLang="zh-TW" dirty="0" smtClean="0"/>
              <a:t>Validation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765766" y="625840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2"/>
              </a:rPr>
              <a:t>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271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Barcode 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5265849" cy="3777622"/>
          </a:xfrm>
        </p:spPr>
        <p:txBody>
          <a:bodyPr/>
          <a:lstStyle/>
          <a:p>
            <a:r>
              <a:rPr lang="en-US" altLang="zh-TW" dirty="0"/>
              <a:t>48 pairs of 16bp barcodes attached to targets</a:t>
            </a:r>
          </a:p>
          <a:p>
            <a:r>
              <a:rPr lang="en-US" altLang="zh-TW" dirty="0"/>
              <a:t>e.g. 48 samples can be sequenced </a:t>
            </a:r>
            <a:r>
              <a:rPr lang="en-US" altLang="zh-TW" dirty="0" err="1"/>
              <a:t>parallelly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Shape 1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589212" y="4662515"/>
            <a:ext cx="8153400" cy="1962150"/>
          </a:xfrm>
          <a:prstGeom prst="rect">
            <a:avLst/>
          </a:prstGeom>
        </p:spPr>
      </p:pic>
      <p:sp>
        <p:nvSpPr>
          <p:cNvPr id="6" name="Shape 122"/>
          <p:cNvSpPr txBox="1"/>
          <p:nvPr/>
        </p:nvSpPr>
        <p:spPr>
          <a:xfrm>
            <a:off x="4357030" y="5736569"/>
            <a:ext cx="11859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Barcode 5'</a:t>
            </a:r>
          </a:p>
        </p:txBody>
      </p:sp>
      <p:sp>
        <p:nvSpPr>
          <p:cNvPr id="7" name="Shape 123"/>
          <p:cNvSpPr txBox="1"/>
          <p:nvPr/>
        </p:nvSpPr>
        <p:spPr>
          <a:xfrm>
            <a:off x="8593041" y="5687869"/>
            <a:ext cx="1185900" cy="3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Barcode 3'</a:t>
            </a:r>
          </a:p>
        </p:txBody>
      </p:sp>
      <p:sp>
        <p:nvSpPr>
          <p:cNvPr id="8" name="Shape 124"/>
          <p:cNvSpPr txBox="1"/>
          <p:nvPr/>
        </p:nvSpPr>
        <p:spPr>
          <a:xfrm>
            <a:off x="5066237" y="4621419"/>
            <a:ext cx="1126498" cy="20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</a:t>
            </a:r>
          </a:p>
        </p:txBody>
      </p:sp>
      <p:sp>
        <p:nvSpPr>
          <p:cNvPr id="9" name="Shape 125"/>
          <p:cNvSpPr txBox="1"/>
          <p:nvPr/>
        </p:nvSpPr>
        <p:spPr>
          <a:xfrm>
            <a:off x="8066862" y="4621419"/>
            <a:ext cx="1126498" cy="20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</a:t>
            </a:r>
          </a:p>
        </p:txBody>
      </p:sp>
      <p:sp>
        <p:nvSpPr>
          <p:cNvPr id="10" name="Shape 126"/>
          <p:cNvSpPr/>
          <p:nvPr/>
        </p:nvSpPr>
        <p:spPr>
          <a:xfrm>
            <a:off x="4824130" y="5554790"/>
            <a:ext cx="251699" cy="177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127"/>
          <p:cNvSpPr/>
          <p:nvPr/>
        </p:nvSpPr>
        <p:spPr>
          <a:xfrm>
            <a:off x="8789262" y="5554790"/>
            <a:ext cx="251699" cy="177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128"/>
          <p:cNvSpPr/>
          <p:nvPr/>
        </p:nvSpPr>
        <p:spPr>
          <a:xfrm>
            <a:off x="5258787" y="4951569"/>
            <a:ext cx="192598" cy="1628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129"/>
          <p:cNvSpPr/>
          <p:nvPr/>
        </p:nvSpPr>
        <p:spPr>
          <a:xfrm>
            <a:off x="8382987" y="4951569"/>
            <a:ext cx="192598" cy="1628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4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690561" y="1420157"/>
            <a:ext cx="4176759" cy="32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HLA Genotyping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3653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HLA Matching before organ transportations</a:t>
            </a:r>
          </a:p>
          <a:p>
            <a:r>
              <a:rPr lang="en-US" altLang="zh-TW" dirty="0" smtClean="0"/>
              <a:t>Serological </a:t>
            </a:r>
            <a:r>
              <a:rPr lang="en-US" altLang="zh-TW" dirty="0"/>
              <a:t>(antibody based</a:t>
            </a:r>
            <a:r>
              <a:rPr lang="en-US" altLang="zh-TW" dirty="0" smtClean="0"/>
              <a:t>) approaches</a:t>
            </a:r>
          </a:p>
          <a:p>
            <a:pPr lvl="1"/>
            <a:r>
              <a:rPr lang="en-US" altLang="zh-TW" dirty="0" smtClean="0"/>
              <a:t>Resolution is not enough</a:t>
            </a:r>
          </a:p>
          <a:p>
            <a:r>
              <a:rPr lang="en-US" altLang="zh-TW" dirty="0" smtClean="0"/>
              <a:t>DNA-based</a:t>
            </a:r>
          </a:p>
          <a:p>
            <a:pPr lvl="1"/>
            <a:r>
              <a:rPr lang="en-US" altLang="zh-TW" dirty="0" smtClean="0"/>
              <a:t>Sanger as the gold standard</a:t>
            </a:r>
          </a:p>
          <a:p>
            <a:pPr lvl="1"/>
            <a:r>
              <a:rPr lang="en-US" altLang="zh-TW" dirty="0" smtClean="0"/>
              <a:t>NGS</a:t>
            </a:r>
          </a:p>
          <a:p>
            <a:pPr lvl="2"/>
            <a:r>
              <a:rPr lang="en-US" altLang="zh-TW" dirty="0" err="1" smtClean="0"/>
              <a:t>Illumina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Roche 454</a:t>
            </a:r>
          </a:p>
          <a:p>
            <a:pPr lvl="2"/>
            <a:r>
              <a:rPr lang="en-US" altLang="zh-TW" dirty="0" smtClean="0"/>
              <a:t>Ion Torrent</a:t>
            </a:r>
          </a:p>
          <a:p>
            <a:pPr lvl="2"/>
            <a:r>
              <a:rPr lang="en-US" altLang="zh-TW" dirty="0" err="1" smtClean="0">
                <a:solidFill>
                  <a:srgbClr val="FF0000"/>
                </a:solidFill>
              </a:rPr>
              <a:t>PacBio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08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Simulation</a:t>
            </a:r>
          </a:p>
          <a:p>
            <a:r>
              <a:rPr lang="en-US" altLang="zh-TW" dirty="0" smtClean="0"/>
              <a:t>Methods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70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Not and Why </a:t>
            </a:r>
            <a:r>
              <a:rPr lang="en-US" altLang="zh-TW" dirty="0" err="1" smtClean="0"/>
              <a:t>PacBio</a:t>
            </a:r>
            <a:r>
              <a:rPr lang="en-US" altLang="zh-TW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zh-TW" alt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not </a:t>
            </a:r>
            <a:r>
              <a:rPr lang="en-US" altLang="zh-TW" dirty="0" err="1" smtClean="0"/>
              <a:t>PacBio</a:t>
            </a:r>
            <a:r>
              <a:rPr lang="en-US" altLang="zh-TW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lvl="1"/>
            <a:r>
              <a:rPr lang="en-US" altLang="zh-TW" dirty="0" smtClean="0"/>
              <a:t>High error rate</a:t>
            </a:r>
          </a:p>
          <a:p>
            <a:pPr lvl="1"/>
            <a:r>
              <a:rPr lang="en-US" altLang="zh-TW" dirty="0" smtClean="0"/>
              <a:t>Sample identification error when multiplexing</a:t>
            </a:r>
          </a:p>
          <a:p>
            <a:r>
              <a:rPr lang="en-US" altLang="zh-TW" dirty="0" smtClean="0"/>
              <a:t>Why </a:t>
            </a:r>
            <a:r>
              <a:rPr lang="en-US" altLang="zh-TW" dirty="0" err="1" smtClean="0"/>
              <a:t>PacBio</a:t>
            </a:r>
            <a:r>
              <a:rPr lang="en-US" altLang="zh-TW" dirty="0" smtClean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lvl="1"/>
            <a:r>
              <a:rPr lang="en-US" altLang="zh-TW" dirty="0" smtClean="0"/>
              <a:t>Long enough to sequence exon 2 and exon 3 of class I HLA genes at the same time, which can solve the </a:t>
            </a:r>
            <a:r>
              <a:rPr lang="en-US" altLang="zh-TW" dirty="0"/>
              <a:t>a</a:t>
            </a:r>
            <a:r>
              <a:rPr lang="en-US" altLang="zh-TW" dirty="0" smtClean="0"/>
              <a:t>mbiguous </a:t>
            </a:r>
            <a:r>
              <a:rPr lang="en-US" altLang="zh-TW" dirty="0"/>
              <a:t>a</a:t>
            </a:r>
            <a:r>
              <a:rPr lang="en-US" altLang="zh-TW" dirty="0" smtClean="0"/>
              <a:t>llele combination problem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33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CCS instead of CLR</a:t>
            </a:r>
            <a:r>
              <a:rPr lang="en-US" altLang="zh-TW" dirty="0"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Both are used to detect variants</a:t>
            </a:r>
          </a:p>
          <a:p>
            <a:pPr lvl="1"/>
            <a:r>
              <a:rPr lang="en-US" altLang="zh-TW" dirty="0" smtClean="0"/>
              <a:t>CLR have more reads for consensus</a:t>
            </a:r>
          </a:p>
          <a:p>
            <a:r>
              <a:rPr lang="en-US" altLang="zh-TW" dirty="0" smtClean="0"/>
              <a:t>How to identify samples?</a:t>
            </a:r>
          </a:p>
          <a:p>
            <a:pPr lvl="1"/>
            <a:r>
              <a:rPr lang="en-US" altLang="zh-TW" dirty="0" smtClean="0"/>
              <a:t>Align barcode</a:t>
            </a:r>
          </a:p>
          <a:p>
            <a:r>
              <a:rPr lang="en-US" altLang="zh-TW" dirty="0" smtClean="0"/>
              <a:t>CLR might lead to more barcode calling error</a:t>
            </a:r>
          </a:p>
          <a:p>
            <a:endParaRPr lang="zh-TW" altLang="en-US" dirty="0"/>
          </a:p>
        </p:txBody>
      </p:sp>
      <p:pic>
        <p:nvPicPr>
          <p:cNvPr id="4" name="Shape 1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970212" y="4895850"/>
            <a:ext cx="81534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06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illustration of the problem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203395"/>
            <a:ext cx="8034818" cy="44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42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illustration of the problem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2135280"/>
            <a:ext cx="7404474" cy="44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5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target sequence for each allele</a:t>
            </a:r>
          </a:p>
          <a:p>
            <a:r>
              <a:rPr lang="en-US" altLang="zh-TW" dirty="0" smtClean="0"/>
              <a:t>The samples in a multiplexing sequencing experiment</a:t>
            </a:r>
          </a:p>
          <a:p>
            <a:r>
              <a:rPr lang="en-US" altLang="zh-TW" dirty="0" smtClean="0"/>
              <a:t>The pool of the reads in an experiment</a:t>
            </a:r>
          </a:p>
          <a:p>
            <a:r>
              <a:rPr lang="en-US" altLang="zh-TW" dirty="0" smtClean="0"/>
              <a:t>Noise reads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25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Target Sequence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64" y="2984035"/>
            <a:ext cx="6466408" cy="3744578"/>
          </a:xfrm>
        </p:spPr>
      </p:pic>
      <p:sp>
        <p:nvSpPr>
          <p:cNvPr id="5" name="文字方塊 4"/>
          <p:cNvSpPr txBox="1"/>
          <p:nvPr/>
        </p:nvSpPr>
        <p:spPr>
          <a:xfrm>
            <a:off x="2592926" y="1703145"/>
            <a:ext cx="7939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HLA database only contains CDS sequences for most of the alleles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12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Three HLA </a:t>
            </a:r>
            <a:r>
              <a:rPr lang="en-US" altLang="zh-TW" dirty="0" smtClean="0"/>
              <a:t>Loci </a:t>
            </a:r>
            <a:r>
              <a:rPr lang="en-US" altLang="zh-TW" dirty="0"/>
              <a:t>and </a:t>
            </a:r>
            <a:r>
              <a:rPr lang="en-US" altLang="zh-TW" dirty="0" smtClean="0"/>
              <a:t>Their Corresponding Reference Alleles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998871"/>
              </p:ext>
            </p:extLst>
          </p:nvPr>
        </p:nvGraphicFramePr>
        <p:xfrm>
          <a:off x="2335213" y="3031067"/>
          <a:ext cx="8915400" cy="2242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DRB1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reference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A*01:01:01:01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B*07:02:01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DRB1*01:01:01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start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</a:rPr>
                        <a:t>380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</a:rPr>
                        <a:t>400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</a:rPr>
                        <a:t>5400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length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>
                          <a:effectLst/>
                        </a:rPr>
                        <a:t>1100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</a:rPr>
                        <a:t>950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</a:rPr>
                        <a:t>600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#unique  alleles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>
                          <a:effectLst/>
                        </a:rPr>
                        <a:t>2335</a:t>
                      </a:r>
                      <a:endParaRPr lang="en-US" altLang="zh-TW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</a:rPr>
                        <a:t>3075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u="none" strike="noStrike" dirty="0">
                          <a:effectLst/>
                        </a:rPr>
                        <a:t>1388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Samples in an Experiment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623868"/>
              </p:ext>
            </p:extLst>
          </p:nvPr>
        </p:nvGraphicFramePr>
        <p:xfrm>
          <a:off x="2589212" y="4775200"/>
          <a:ext cx="8915400" cy="1125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Type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Type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Type 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#samples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#reads/allele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內容版面配置區 2"/>
          <p:cNvSpPr txBox="1">
            <a:spLocks/>
          </p:cNvSpPr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Alleles of a sample</a:t>
            </a:r>
          </a:p>
          <a:p>
            <a:pPr lvl="1"/>
            <a:r>
              <a:rPr lang="en-US" altLang="zh-TW" dirty="0"/>
              <a:t>Taiwan </a:t>
            </a:r>
            <a:r>
              <a:rPr lang="en-US" altLang="zh-TW" dirty="0" err="1"/>
              <a:t>Minnan</a:t>
            </a:r>
            <a:r>
              <a:rPr lang="en-US" altLang="zh-TW" dirty="0"/>
              <a:t> </a:t>
            </a:r>
            <a:r>
              <a:rPr lang="en-US" altLang="zh-TW" dirty="0" smtClean="0"/>
              <a:t>population</a:t>
            </a:r>
          </a:p>
          <a:p>
            <a:pPr lvl="1"/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www.allelefrequencies.net</a:t>
            </a:r>
            <a:endParaRPr lang="en-US" altLang="zh-TW" dirty="0" smtClean="0"/>
          </a:p>
          <a:p>
            <a:pPr lvl="1"/>
            <a:r>
              <a:rPr lang="en-US" altLang="zh-TW" dirty="0"/>
              <a:t>30% of homozygous samples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Pool of Reads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Produced by PBSIM</a:t>
            </a:r>
          </a:p>
          <a:p>
            <a:pPr lvl="1"/>
            <a:r>
              <a:rPr lang="en-US" altLang="zh-TW" sz="1800" dirty="0"/>
              <a:t>Ono, Y., </a:t>
            </a:r>
            <a:r>
              <a:rPr lang="en-US" altLang="zh-TW" sz="1800" dirty="0" err="1"/>
              <a:t>Asai</a:t>
            </a:r>
            <a:r>
              <a:rPr lang="en-US" altLang="zh-TW" sz="1800" dirty="0"/>
              <a:t>, K., Hamada, M.: PBSIM: </a:t>
            </a:r>
            <a:r>
              <a:rPr lang="en-US" altLang="zh-TW" sz="1800" dirty="0" err="1"/>
              <a:t>PacBio</a:t>
            </a:r>
            <a:r>
              <a:rPr lang="en-US" altLang="zh-TW" sz="1800" dirty="0"/>
              <a:t> reads simulator–toward </a:t>
            </a:r>
            <a:r>
              <a:rPr lang="en-US" altLang="zh-TW" sz="1800" dirty="0" smtClean="0"/>
              <a:t>accurate genome </a:t>
            </a:r>
            <a:r>
              <a:rPr lang="en-US" altLang="zh-TW" sz="1800" dirty="0"/>
              <a:t>assembly. Bioinformatics 29(1) (January 2013) 119–121</a:t>
            </a:r>
            <a:endParaRPr lang="en-US" altLang="zh-TW" sz="1800" dirty="0" smtClean="0"/>
          </a:p>
          <a:p>
            <a:r>
              <a:rPr lang="en-US" altLang="zh-TW" dirty="0" smtClean="0"/>
              <a:t>CCS reads</a:t>
            </a:r>
          </a:p>
          <a:p>
            <a:pPr lvl="1"/>
            <a:r>
              <a:rPr lang="en-US" altLang="zh-TW" dirty="0" smtClean="0"/>
              <a:t>length-mean=450</a:t>
            </a:r>
          </a:p>
          <a:p>
            <a:pPr lvl="1"/>
            <a:r>
              <a:rPr lang="en-US" altLang="zh-TW" dirty="0" smtClean="0"/>
              <a:t>length-</a:t>
            </a:r>
            <a:r>
              <a:rPr lang="en-US" altLang="zh-TW" dirty="0" err="1" smtClean="0"/>
              <a:t>sd</a:t>
            </a:r>
            <a:r>
              <a:rPr lang="en-US" altLang="zh-TW" dirty="0" smtClean="0"/>
              <a:t>=170</a:t>
            </a:r>
          </a:p>
          <a:p>
            <a:pPr lvl="1"/>
            <a:r>
              <a:rPr lang="en-US" altLang="zh-TW" dirty="0" smtClean="0"/>
              <a:t>accuracy-mean=0.98</a:t>
            </a:r>
          </a:p>
          <a:p>
            <a:pPr lvl="1"/>
            <a:r>
              <a:rPr lang="en-US" altLang="zh-TW" dirty="0" smtClean="0"/>
              <a:t>accuracy-</a:t>
            </a:r>
            <a:r>
              <a:rPr lang="en-US" altLang="zh-TW" dirty="0" err="1" smtClean="0"/>
              <a:t>sd</a:t>
            </a:r>
            <a:r>
              <a:rPr lang="en-US" altLang="zh-TW" dirty="0" smtClean="0"/>
              <a:t>=0.02</a:t>
            </a:r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761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imulation of Correct </a:t>
            </a:r>
            <a:r>
              <a:rPr lang="en-US" altLang="zh-TW" dirty="0"/>
              <a:t>R</a:t>
            </a:r>
            <a:r>
              <a:rPr lang="en-US" altLang="zh-TW" dirty="0" smtClean="0"/>
              <a:t>eads and Noise </a:t>
            </a:r>
            <a:r>
              <a:rPr lang="en-US" altLang="zh-TW" dirty="0"/>
              <a:t>R</a:t>
            </a:r>
            <a:r>
              <a:rPr lang="en-US" altLang="zh-TW" dirty="0" smtClean="0"/>
              <a:t>eads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25" y="3196300"/>
            <a:ext cx="9631062" cy="2882767"/>
          </a:xfrm>
        </p:spPr>
      </p:pic>
    </p:spTree>
    <p:extLst>
      <p:ext uri="{BB962C8B-B14F-4D97-AF65-F5344CB8AC3E}">
        <p14:creationId xmlns:p14="http://schemas.microsoft.com/office/powerpoint/2010/main" val="42729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HLA genes</a:t>
            </a:r>
          </a:p>
          <a:p>
            <a:r>
              <a:rPr lang="en-US" altLang="zh-TW" dirty="0" err="1" smtClean="0"/>
              <a:t>PacBio</a:t>
            </a:r>
            <a:r>
              <a:rPr lang="en-US" altLang="zh-TW" dirty="0" smtClean="0"/>
              <a:t> Sequencing Technology</a:t>
            </a:r>
          </a:p>
          <a:p>
            <a:r>
              <a:rPr lang="en-US" altLang="zh-TW" dirty="0" smtClean="0"/>
              <a:t>HLA genotyping</a:t>
            </a:r>
          </a:p>
        </p:txBody>
      </p:sp>
    </p:spTree>
    <p:extLst>
      <p:ext uri="{BB962C8B-B14F-4D97-AF65-F5344CB8AC3E}">
        <p14:creationId xmlns:p14="http://schemas.microsoft.com/office/powerpoint/2010/main" val="26664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Pre-processing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98939"/>
            <a:ext cx="8224097" cy="4167994"/>
          </a:xfrm>
        </p:spPr>
      </p:pic>
    </p:spTree>
    <p:extLst>
      <p:ext uri="{BB962C8B-B14F-4D97-AF65-F5344CB8AC3E}">
        <p14:creationId xmlns:p14="http://schemas.microsoft.com/office/powerpoint/2010/main" val="41637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Bays’ </a:t>
            </a:r>
            <a:r>
              <a:rPr lang="en-US" altLang="zh-TW" dirty="0"/>
              <a:t>Theorem (</a:t>
            </a:r>
            <a:r>
              <a:rPr lang="en-US" altLang="zh-TW" dirty="0" smtClean="0"/>
              <a:t>BayesTyping0)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en-US" altLang="zh-TW" dirty="0"/>
              <a:t>Denote the reads as </a:t>
            </a:r>
            <a:r>
              <a:rPr lang="en-US" altLang="zh-TW" i="1" dirty="0" smtClean="0"/>
              <a:t>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...</a:t>
            </a:r>
            <a:r>
              <a:rPr lang="en-US" altLang="zh-TW" dirty="0"/>
              <a:t> </a:t>
            </a:r>
            <a:r>
              <a:rPr lang="en-US" altLang="zh-TW" i="1" dirty="0" err="1" smtClean="0"/>
              <a:t>r</a:t>
            </a:r>
            <a:r>
              <a:rPr lang="en-US" altLang="zh-TW" i="1" baseline="-25000" dirty="0" err="1" smtClean="0"/>
              <a:t>n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dirty="0"/>
              <a:t>a pair of alleles as </a:t>
            </a:r>
            <a:r>
              <a:rPr lang="en-US" altLang="zh-TW" i="1" dirty="0" err="1" smtClean="0"/>
              <a:t>a</a:t>
            </a:r>
            <a:r>
              <a:rPr lang="en-US" altLang="zh-TW" i="1" baseline="-25000" dirty="0" err="1" smtClean="0"/>
              <a:t>i</a:t>
            </a:r>
            <a:r>
              <a:rPr lang="en-US" altLang="zh-TW" dirty="0" smtClean="0"/>
              <a:t>, </a:t>
            </a:r>
            <a:r>
              <a:rPr lang="en-US" altLang="zh-TW" i="1" dirty="0" err="1" smtClean="0"/>
              <a:t>a</a:t>
            </a:r>
            <a:r>
              <a:rPr lang="en-US" altLang="zh-TW" i="1" baseline="-25000" dirty="0" err="1" smtClean="0"/>
              <a:t>j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8198" name="Picture 6" descr="http://latex.codecogs.com/gif.latex?%5Cdpi%7B200%7D%20%5Chuge%20p%28a_i%2Ca_j%7Cr_1%2C...%2Cr_n%29%3D%5Cfrac%7Bp%28a_i%2Ca_j%29p%28r_1%2C...%2Cr_n%7Ca_i%2C%20a_j%29%7D%7Bp%28r_1%2C...%2Cr_n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927494"/>
            <a:ext cx="8852958" cy="114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latex.codecogs.com/gif.latex?%5Cdpi%7B200%7D%20%5Chuge%20p%28r_1%2C...%2Cr_n%7Ca_i%2Ca_j%29%3D%5Cprod_%7B1%5Cle%20k%5Cle%20n%7D%20p%28r_k%7Ca_i%2Ca_j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1" y="5067434"/>
            <a:ext cx="7130522" cy="10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Bays’ </a:t>
            </a:r>
            <a:r>
              <a:rPr lang="en-US" altLang="zh-TW" dirty="0" smtClean="0"/>
              <a:t>Theorem (cont’d) </a:t>
            </a:r>
            <a:endParaRPr lang="zh-TW" altLang="en-US" dirty="0"/>
          </a:p>
        </p:txBody>
      </p:sp>
      <p:pic>
        <p:nvPicPr>
          <p:cNvPr id="9218" name="Picture 2" descr="http://latex.codecogs.com/gif.latex?%5Cdpi%7B200%7D%20%5Chuge%20p%28r_k%7Ca_i%2Ca_j%29%3D%5Cmax%28p%28r_k%7Ca_i%29%2Cp%28r_k%7Ca_j%29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467963"/>
            <a:ext cx="6956955" cy="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atex.codecogs.com/gif.latex?%5Cdpi%7B200%7D%20%5Chuge%20p%28r_1%2C...%2Cr_n%7Ca_i%2Ca_j%29%3D%5Cprod_%7B1%5Cle%20k%5Cle%20n%7D%20%5Cmax%28p%28r_k%7Ca_i%29%2Cp%28r_k%7Ca_j%29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4083802"/>
            <a:ext cx="8111568" cy="9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Bays’ Theorem (cont’d) </a:t>
            </a:r>
            <a:endParaRPr lang="zh-TW" altLang="en-US" dirty="0"/>
          </a:p>
        </p:txBody>
      </p:sp>
      <p:pic>
        <p:nvPicPr>
          <p:cNvPr id="4" name="Picture 6" descr="http://latex.codecogs.com/gif.latex?%5Cdpi%7B200%7D%20%5Chuge%20%5Cbegin%7Bmatrix%7D%20p%28r_k%7Ca_i%29%20%26%20%3D%20%26%5Cprod_%7B%7Cr_k%5Cne%20a_i%7C%7D%20%5Cdelta%20%5Cprod_%7B%7Cr_k%3Da_i%7C%7D%20%281-%5Cdelta%20%29%5C%5C%20%26%20%3D%20%26%20%5Cprod_%7B%20%7Cr_k%7C%7D%20%5Cdelta%20%5Cprod_%7B%7Cr_k%3Da_i%7C%7D%20%5Cfrac%7B1-%5Cdelta%20%7D%7B%5Cdelta%20%7D%20%5Cend%7Bmatrix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97" y="3611151"/>
            <a:ext cx="6161608" cy="10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latex.codecogs.com/gif.latex?%5Cdpi%7B150%7D%20%5CLARGE%20%5Cbegin%7Bmatrix%7D%20%5Cmbox%7BDenote%20the%20error%20rate%20of%20sequencing%20as%20%5Cdelta%24%20%7D%20%5C%5C%20%5Cmbox%7Bthe%20number%20of%20matches%20of%20the%20alignment%20between%20%24r_k%24%20and%20%24a_i%24%20as%20%24%7Cr_k%3Da_i%7C%24%2C%7D%20%5C%5C%20%5Cmbox%7Bthe%20number%20of%20mismatches%20as%20%24%7Cr_k%5Cne%20a_i%7C%24%20and%20the%20length%20of%20%24r_k%24%20as%20%24%7Cr_k%7C%24%7D.%20%5Cend%7Bmatrix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1905000"/>
            <a:ext cx="10769600" cy="12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latex.codecogs.com/gif.latex?%5Cdpi%7B150%7D%20%5CLARGE%20%5Cbegin%7Bmatrix%7D%20%28a_p%2C%20a_q%29%26%3D%26%5Carg%20%5Cmax%20p%28r_1%2C...%2Cr_n%7Ca_i%2Ca_j%29%20%5C%5C%20%26%3D%26%5Carg%20%5Cmax%20%5Clog%20p%28r_1%2C...%2Cr_n%7Ca_i%2Ca_j%29%20%5C%5C%20%26%3D%26%20%5Carg%20%5Cmax%20%5Csum_%7B1%5Cle%20k%5Cle%20n%7D%20%5Cmax%28%7Cr_k%3Da_i%7C%2C%20%7Cr_k%3Da_j%7C%29%20.%20%5Cend%7Bmatrix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55" y="5131328"/>
            <a:ext cx="87344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To Tolerate Noise Reads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en-US" altLang="zh-TW" dirty="0" smtClean="0"/>
              <a:t>BayesTyping1)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Assume there are </a:t>
            </a:r>
            <a:r>
              <a:rPr lang="en-US" altLang="zh-TW" i="1" dirty="0" smtClean="0"/>
              <a:t>m</a:t>
            </a:r>
            <a:r>
              <a:rPr lang="en-US" altLang="zh-TW" dirty="0" smtClean="0"/>
              <a:t> noise reads</a:t>
            </a:r>
            <a:endParaRPr lang="zh-TW" altLang="en-US" dirty="0"/>
          </a:p>
        </p:txBody>
      </p:sp>
      <p:pic>
        <p:nvPicPr>
          <p:cNvPr id="11268" name="Picture 4" descr="http://latex.codecogs.com/gif.latex?%5Cdpi%7B150%7D%20%5CLARGE%20%5Cbegin%7Bmatrix%7D%20%28a_p%2C%20a_q%29%3D%5Cmathop%7B%5Carg%7D_%7B%5Csum%7Bo_k%7D%3C%20m%7D%20%5Cmax%20%5Csum_%7B1%5Cle%20k%5Cle%20n%7D%20%5B%20%26%281-o_k%29%5Cmax%28%7Cr_k%3Da_i%7C%2C%20%7Cr_k%3Da_j%7C%29%20%5C%5C%20%26&amp;plus;%20o_k.%5Cmax_%7B%5Cmbox%7Ball%20%7D%20x%7D%28%7Cr_k%3Da_x%7C%29%5D%20%5Cend%7Bmatrix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51" y="3403625"/>
            <a:ext cx="10643659" cy="9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</a:t>
            </a:r>
            <a:r>
              <a:rPr lang="en-US" altLang="zh-TW" dirty="0" smtClean="0"/>
              <a:t>or Type 1 experiments (40 reads/allele), when </a:t>
            </a:r>
            <a:r>
              <a:rPr lang="en-US" altLang="zh-TW" dirty="0"/>
              <a:t>typing HLA-A, </a:t>
            </a:r>
            <a:r>
              <a:rPr lang="en-US" altLang="zh-TW" dirty="0" err="1"/>
              <a:t>NGSengine</a:t>
            </a:r>
            <a:r>
              <a:rPr lang="en-US" altLang="zh-TW" dirty="0"/>
              <a:t> could only successfully predicted 274 pairs </a:t>
            </a:r>
            <a:r>
              <a:rPr lang="en-US" altLang="zh-TW" dirty="0" smtClean="0"/>
              <a:t>of alleles </a:t>
            </a:r>
            <a:r>
              <a:rPr lang="en-US" altLang="zh-TW" dirty="0"/>
              <a:t>(22.83%). </a:t>
            </a:r>
            <a:endParaRPr lang="en-US" altLang="zh-TW" dirty="0" smtClean="0"/>
          </a:p>
          <a:p>
            <a:r>
              <a:rPr lang="en-US" altLang="zh-TW" dirty="0" smtClean="0"/>
              <a:t>On </a:t>
            </a:r>
            <a:r>
              <a:rPr lang="en-US" altLang="zh-TW" dirty="0"/>
              <a:t>the other hand, BayesTyping0 successfully predicted </a:t>
            </a:r>
            <a:r>
              <a:rPr lang="en-US" altLang="zh-TW" dirty="0" smtClean="0"/>
              <a:t>1193 pairs </a:t>
            </a:r>
            <a:r>
              <a:rPr lang="en-US" altLang="zh-TW" dirty="0"/>
              <a:t>of alleles (99.42%).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641281"/>
              </p:ext>
            </p:extLst>
          </p:nvPr>
        </p:nvGraphicFramePr>
        <p:xfrm>
          <a:off x="2140638" y="4947728"/>
          <a:ext cx="8915400" cy="1125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Type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Type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Type 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#samples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#reads/allele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0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 without noise reads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522238"/>
              </p:ext>
            </p:extLst>
          </p:nvPr>
        </p:nvGraphicFramePr>
        <p:xfrm>
          <a:off x="2589213" y="2133600"/>
          <a:ext cx="8915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A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B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DRB1</a:t>
                      </a:r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Type 1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99.92%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99.92%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100%</a:t>
                      </a:r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Type 2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99.50%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99.21%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100%</a:t>
                      </a:r>
                      <a:endParaRPr lang="zh-TW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Type3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97.63%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96.87%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99.98%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8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HLA-A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" y="1573120"/>
            <a:ext cx="4572000" cy="34290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25" y="2036260"/>
            <a:ext cx="4572000" cy="3429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49" y="288941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HLA-B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1" y="1798601"/>
            <a:ext cx="4572000" cy="3429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11" y="2367944"/>
            <a:ext cx="4572000" cy="3429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7949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HLA-DRB1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5" y="1904998"/>
            <a:ext cx="4597200" cy="34479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02" y="2784893"/>
            <a:ext cx="4597200" cy="3447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0" y="3216210"/>
            <a:ext cx="4597200" cy="34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863" y="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zh-TW" dirty="0">
                <a:solidFill>
                  <a:srgbClr val="1703AD"/>
                </a:solidFill>
                <a:ea typeface="標楷體" panose="03000509000000000000" pitchFamily="65" charset="-120"/>
              </a:rPr>
              <a:t>Classical HLA Genes</a:t>
            </a:r>
          </a:p>
        </p:txBody>
      </p:sp>
      <p:pic>
        <p:nvPicPr>
          <p:cNvPr id="33794" name="Picture 4" descr="HLA_structure_up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8534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HLA_structure_low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7"/>
          <a:stretch>
            <a:fillRect/>
          </a:stretch>
        </p:blipFill>
        <p:spPr bwMode="auto">
          <a:xfrm>
            <a:off x="1997076" y="4649788"/>
            <a:ext cx="83661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HLA_ClassI_ClassI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9"/>
          <a:stretch>
            <a:fillRect/>
          </a:stretch>
        </p:blipFill>
        <p:spPr bwMode="auto">
          <a:xfrm>
            <a:off x="7848600" y="1"/>
            <a:ext cx="28194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Left Bracket 9"/>
          <p:cNvSpPr>
            <a:spLocks/>
          </p:cNvSpPr>
          <p:nvPr/>
        </p:nvSpPr>
        <p:spPr bwMode="auto">
          <a:xfrm>
            <a:off x="2209800" y="4572000"/>
            <a:ext cx="152400" cy="2209800"/>
          </a:xfrm>
          <a:prstGeom prst="leftBracket">
            <a:avLst>
              <a:gd name="adj" fmla="val 8324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zh-TW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Left Bracket 10"/>
          <p:cNvSpPr/>
          <p:nvPr/>
        </p:nvSpPr>
        <p:spPr bwMode="auto">
          <a:xfrm>
            <a:off x="7543800" y="4572000"/>
            <a:ext cx="152400" cy="2209800"/>
          </a:xfrm>
          <a:prstGeom prst="leftBracke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3560" name="Right Bracket 12"/>
          <p:cNvSpPr>
            <a:spLocks/>
          </p:cNvSpPr>
          <p:nvPr/>
        </p:nvSpPr>
        <p:spPr bwMode="auto">
          <a:xfrm>
            <a:off x="5943600" y="4572001"/>
            <a:ext cx="152400" cy="2212975"/>
          </a:xfrm>
          <a:prstGeom prst="rightBracket">
            <a:avLst>
              <a:gd name="adj" fmla="val 8336"/>
            </a:avLst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zh-TW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61" name="Right Bracket 13"/>
          <p:cNvSpPr>
            <a:spLocks/>
          </p:cNvSpPr>
          <p:nvPr/>
        </p:nvSpPr>
        <p:spPr bwMode="auto">
          <a:xfrm>
            <a:off x="9982200" y="4572001"/>
            <a:ext cx="152400" cy="2212975"/>
          </a:xfrm>
          <a:prstGeom prst="rightBracket">
            <a:avLst>
              <a:gd name="adj" fmla="val 8336"/>
            </a:avLst>
          </a:prstGeom>
          <a:noFill/>
          <a:ln w="38100">
            <a:solidFill>
              <a:srgbClr val="AD8C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zh-TW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5" name="Left Bracket 14"/>
          <p:cNvSpPr/>
          <p:nvPr/>
        </p:nvSpPr>
        <p:spPr bwMode="auto">
          <a:xfrm>
            <a:off x="6172200" y="4572000"/>
            <a:ext cx="152400" cy="2209800"/>
          </a:xfrm>
          <a:prstGeom prst="leftBracket">
            <a:avLst/>
          </a:prstGeom>
          <a:noFill/>
          <a:ln w="381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3563" name="Right Bracket 15"/>
          <p:cNvSpPr>
            <a:spLocks/>
          </p:cNvSpPr>
          <p:nvPr/>
        </p:nvSpPr>
        <p:spPr bwMode="auto">
          <a:xfrm>
            <a:off x="7315200" y="4572001"/>
            <a:ext cx="152400" cy="2212975"/>
          </a:xfrm>
          <a:prstGeom prst="rightBracket">
            <a:avLst>
              <a:gd name="adj" fmla="val 8336"/>
            </a:avLst>
          </a:prstGeom>
          <a:noFill/>
          <a:ln w="38100">
            <a:solidFill>
              <a:srgbClr val="10563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zh-TW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1676400" y="1828801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Erlich</a:t>
            </a:r>
            <a:r>
              <a:rPr lang="en-US" altLang="zh-TW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 </a:t>
            </a:r>
            <a:r>
              <a:rPr lang="en-US" altLang="zh-TW" sz="2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et al</a:t>
            </a:r>
            <a:r>
              <a:rPr lang="en-US" altLang="zh-TW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., </a:t>
            </a:r>
            <a:r>
              <a:rPr lang="en-US" altLang="zh-TW" sz="2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Immunity </a:t>
            </a:r>
            <a:r>
              <a:rPr lang="en-US" altLang="zh-TW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(2001)</a:t>
            </a:r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1676400" y="1447801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Mackay </a:t>
            </a:r>
            <a:r>
              <a:rPr lang="en-US" altLang="zh-TW" sz="2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et al</a:t>
            </a:r>
            <a:r>
              <a:rPr lang="en-US" altLang="zh-TW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., </a:t>
            </a:r>
            <a:r>
              <a:rPr lang="en-US" altLang="zh-TW" sz="2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N </a:t>
            </a:r>
            <a:r>
              <a:rPr lang="en-US" altLang="zh-TW" sz="2400" i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Engl</a:t>
            </a:r>
            <a:r>
              <a:rPr lang="en-US" altLang="zh-TW" sz="24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 J Med </a:t>
            </a:r>
            <a:r>
              <a:rPr lang="en-US" altLang="zh-TW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-106" charset="0"/>
                <a:ea typeface="新細明體" pitchFamily="-106" charset="-120"/>
                <a:cs typeface="新細明體" pitchFamily="-106" charset="-12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3451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11" grpId="0" animBg="1"/>
      <p:bldP spid="23560" grpId="0" animBg="1"/>
      <p:bldP spid="23561" grpId="0" animBg="1"/>
      <p:bldP spid="15" grpId="0" animBg="1"/>
      <p:bldP spid="235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Type 2 HLA with Different </a:t>
            </a:r>
            <a:r>
              <a:rPr lang="en-US" altLang="zh-TW" i="1" dirty="0" smtClean="0"/>
              <a:t>m</a:t>
            </a:r>
            <a:endParaRPr lang="zh-TW" altLang="en-US" i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3" y="1905000"/>
            <a:ext cx="5856808" cy="4392607"/>
          </a:xfrm>
        </p:spPr>
      </p:pic>
    </p:spTree>
    <p:extLst>
      <p:ext uri="{BB962C8B-B14F-4D97-AF65-F5344CB8AC3E}">
        <p14:creationId xmlns:p14="http://schemas.microsoft.com/office/powerpoint/2010/main" val="34006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Noise Reads from Pools Containing Different Numbers of Samples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15" y="2035849"/>
            <a:ext cx="5053390" cy="3790043"/>
          </a:xfrm>
        </p:spPr>
      </p:pic>
    </p:spTree>
    <p:extLst>
      <p:ext uri="{BB962C8B-B14F-4D97-AF65-F5344CB8AC3E}">
        <p14:creationId xmlns:p14="http://schemas.microsoft.com/office/powerpoint/2010/main" val="7397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Homozygous </a:t>
            </a:r>
            <a:r>
              <a:rPr lang="en-US" altLang="zh-TW" dirty="0"/>
              <a:t>and Heterozygous </a:t>
            </a:r>
            <a:r>
              <a:rPr lang="en-US" altLang="zh-TW" dirty="0" smtClean="0"/>
              <a:t>Samples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2925" y="4617872"/>
            <a:ext cx="8884006" cy="17168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2949713"/>
            <a:ext cx="8692738" cy="108810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92925" y="2070724"/>
            <a:ext cx="451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Fisher’s </a:t>
            </a:r>
            <a:r>
              <a:rPr lang="en-US" altLang="zh-TW" sz="2800" dirty="0"/>
              <a:t>exact test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02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BayesTyping1 </a:t>
            </a:r>
            <a:r>
              <a:rPr lang="en-US" altLang="zh-TW" dirty="0" smtClean="0"/>
              <a:t>can tolerate </a:t>
            </a:r>
            <a:r>
              <a:rPr lang="en-US" altLang="zh-TW" dirty="0"/>
              <a:t>sequencing errors, which are introduced by the </a:t>
            </a:r>
            <a:r>
              <a:rPr lang="en-US" altLang="zh-TW" dirty="0" err="1"/>
              <a:t>PacBio</a:t>
            </a:r>
            <a:r>
              <a:rPr lang="en-US" altLang="zh-TW" dirty="0"/>
              <a:t> sequencing </a:t>
            </a:r>
            <a:r>
              <a:rPr lang="en-US" altLang="zh-TW" dirty="0" smtClean="0"/>
              <a:t>technology</a:t>
            </a:r>
            <a:r>
              <a:rPr lang="en-US" altLang="zh-TW" dirty="0"/>
              <a:t>, and noise reads, which are introduced by false barcode </a:t>
            </a:r>
            <a:r>
              <a:rPr lang="en-US" altLang="zh-TW" dirty="0" smtClean="0"/>
              <a:t>identiﬁcations to </a:t>
            </a:r>
            <a:r>
              <a:rPr lang="en-US" altLang="zh-TW" dirty="0"/>
              <a:t>some degree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It </a:t>
            </a:r>
            <a:r>
              <a:rPr lang="en-US" altLang="zh-TW" dirty="0"/>
              <a:t>is better to </a:t>
            </a:r>
            <a:r>
              <a:rPr lang="en-US" altLang="zh-TW" dirty="0" smtClean="0"/>
              <a:t>multiplex12 </a:t>
            </a:r>
            <a:r>
              <a:rPr lang="en-US" altLang="zh-TW" dirty="0"/>
              <a:t>or 24 samples instead of 48 samples to maintain a high accuracy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67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attention!</a:t>
            </a:r>
            <a:br>
              <a:rPr lang="en-US" altLang="zh-TW" dirty="0" smtClean="0"/>
            </a:br>
            <a:r>
              <a:rPr lang="en-US" altLang="zh-TW" dirty="0" smtClean="0"/>
              <a:t>Q &amp; 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83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HLA Database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625252"/>
              </p:ext>
            </p:extLst>
          </p:nvPr>
        </p:nvGraphicFramePr>
        <p:xfrm>
          <a:off x="2592925" y="2201758"/>
          <a:ext cx="8829673" cy="1990725"/>
        </p:xfrm>
        <a:graphic>
          <a:graphicData uri="http://schemas.openxmlformats.org/drawingml/2006/table">
            <a:tbl>
              <a:tblPr/>
              <a:tblGrid>
                <a:gridCol w="1191053"/>
                <a:gridCol w="1191053"/>
                <a:gridCol w="1191053"/>
                <a:gridCol w="1191053"/>
                <a:gridCol w="1191053"/>
                <a:gridCol w="1191053"/>
                <a:gridCol w="1191053"/>
                <a:gridCol w="492302"/>
              </a:tblGrid>
              <a:tr h="0">
                <a:tc gridSpan="8">
                  <a:txBody>
                    <a:bodyPr/>
                    <a:lstStyle/>
                    <a:p>
                      <a:pPr algn="l" fontAlgn="t"/>
                      <a:r>
                        <a:rPr lang="en-US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HLA Class I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 dirty="0">
                          <a:effectLst/>
                        </a:rPr>
                        <a:t>Gene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 dirty="0">
                          <a:effectLst/>
                        </a:rPr>
                        <a:t>A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 dirty="0">
                          <a:effectLst/>
                        </a:rPr>
                        <a:t>B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>
                          <a:effectLst/>
                        </a:rPr>
                        <a:t>C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>
                          <a:effectLst/>
                        </a:rPr>
                        <a:t>E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>
                          <a:effectLst/>
                        </a:rPr>
                        <a:t>F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>
                          <a:effectLst/>
                        </a:rPr>
                        <a:t>G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b="0" i="0" u="none" strike="noStrike">
                          <a:effectLst/>
                        </a:rPr>
                        <a:t> 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>
                          <a:effectLst/>
                        </a:rPr>
                        <a:t>Alleles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2,579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3,285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2,133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15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22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50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b="0" i="0" u="none" strike="noStrike">
                          <a:effectLst/>
                        </a:rPr>
                        <a:t> 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>
                          <a:effectLst/>
                        </a:rPr>
                        <a:t>Proteins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1,833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2,459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1,507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6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4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16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b="0" i="0" u="none" strike="noStrike" dirty="0">
                          <a:effectLst/>
                        </a:rPr>
                        <a:t> 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u="none" strike="noStrike">
                          <a:effectLst/>
                        </a:rPr>
                        <a:t>Nulls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121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109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63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>
                          <a:effectLst/>
                        </a:rPr>
                        <a:t>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b="0" i="0" u="none" strike="noStrike" dirty="0">
                          <a:effectLst/>
                        </a:rPr>
                        <a:t>2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b="0" i="0" u="none" strike="noStrike" dirty="0">
                          <a:effectLst/>
                        </a:rPr>
                        <a:t> 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36410"/>
              </p:ext>
            </p:extLst>
          </p:nvPr>
        </p:nvGraphicFramePr>
        <p:xfrm>
          <a:off x="2592925" y="4332710"/>
          <a:ext cx="8829678" cy="1990725"/>
        </p:xfrm>
        <a:graphic>
          <a:graphicData uri="http://schemas.openxmlformats.org/drawingml/2006/table">
            <a:tbl>
              <a:tblPr/>
              <a:tblGrid>
                <a:gridCol w="963075"/>
                <a:gridCol w="642321"/>
                <a:gridCol w="802698"/>
                <a:gridCol w="802698"/>
                <a:gridCol w="802698"/>
                <a:gridCol w="802698"/>
                <a:gridCol w="802698"/>
                <a:gridCol w="802698"/>
                <a:gridCol w="802698"/>
                <a:gridCol w="802698"/>
                <a:gridCol w="802698"/>
              </a:tblGrid>
              <a:tr h="0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HLA Class II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effectLst/>
                        </a:rPr>
                        <a:t>Gene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DRA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DRB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DQA1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DQB1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DPA1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DPB1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DMA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DMB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DOA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DOB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Alleles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7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1,512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51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509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effectLst/>
                        </a:rPr>
                        <a:t>37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248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7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12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Proteins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2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1,118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32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337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19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205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4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7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5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effectLst/>
                        </a:rPr>
                        <a:t>Nulls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33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13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6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>
                          <a:effectLst/>
                        </a:rPr>
                        <a:t>1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TW" sz="1800" b="0" i="0" u="none" strike="noStrike" dirty="0">
                          <a:effectLst/>
                        </a:rPr>
                        <a:t>0</a:t>
                      </a:r>
                    </a:p>
                  </a:txBody>
                  <a:tcPr marL="47625" marR="47625" marT="76200" marB="47625">
                    <a:lnL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5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cs typeface="Tahoma" panose="020B0604030504040204" pitchFamily="34" charset="0"/>
              </a:rPr>
              <a:t>Regions</a:t>
            </a:r>
            <a:r>
              <a:rPr lang="zh-TW" altLang="en-US" dirty="0">
                <a:cs typeface="Tahoma" panose="020B0604030504040204" pitchFamily="34" charset="0"/>
              </a:rPr>
              <a:t> </a:t>
            </a:r>
            <a:r>
              <a:rPr lang="en-US" altLang="zh-TW" dirty="0">
                <a:cs typeface="Tahoma" panose="020B0604030504040204" pitchFamily="34" charset="0"/>
              </a:rPr>
              <a:t>of</a:t>
            </a:r>
            <a:r>
              <a:rPr lang="zh-TW" altLang="en-US" dirty="0">
                <a:cs typeface="Tahoma" panose="020B0604030504040204" pitchFamily="34" charset="0"/>
              </a:rPr>
              <a:t> </a:t>
            </a:r>
            <a:r>
              <a:rPr lang="en-US" altLang="zh-TW" dirty="0">
                <a:cs typeface="Tahoma" panose="020B0604030504040204" pitchFamily="34" charset="0"/>
              </a:rPr>
              <a:t>interest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3863976"/>
            <a:ext cx="7181850" cy="2994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TW">
              <a:solidFill>
                <a:srgbClr val="BFBFB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en-US" altLang="zh-TW">
                <a:latin typeface="Tahoma" panose="020B0604030504040204" pitchFamily="34" charset="0"/>
                <a:cs typeface="Tahoma" panose="020B0604030504040204" pitchFamily="34" charset="0"/>
              </a:rPr>
              <a:t>Exons</a:t>
            </a:r>
            <a:r>
              <a:rPr lang="zh-TW" altLang="en-US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>
                <a:latin typeface="Tahoma" panose="020B0604030504040204" pitchFamily="34" charset="0"/>
                <a:cs typeface="Tahoma" panose="020B0604030504040204" pitchFamily="34" charset="0"/>
              </a:rPr>
              <a:t>2,3:</a:t>
            </a:r>
            <a:endParaRPr lang="en-US" altLang="zh-TW" sz="2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r>
              <a:rPr lang="en-US" altLang="zh-TW">
                <a:latin typeface="Tahoma" panose="020B0604030504040204" pitchFamily="34" charset="0"/>
                <a:cs typeface="Tahoma" panose="020B0604030504040204" pitchFamily="34" charset="0"/>
              </a:rPr>
              <a:t>HLA-A,</a:t>
            </a:r>
            <a:r>
              <a:rPr lang="zh-TW" altLang="en-US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>
                <a:latin typeface="Tahoma" panose="020B0604030504040204" pitchFamily="34" charset="0"/>
                <a:cs typeface="Tahoma" panose="020B0604030504040204" pitchFamily="34" charset="0"/>
              </a:rPr>
              <a:t>-B,</a:t>
            </a:r>
            <a:r>
              <a:rPr lang="zh-TW" altLang="en-US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>
                <a:latin typeface="Tahoma" panose="020B0604030504040204" pitchFamily="34" charset="0"/>
                <a:cs typeface="Tahoma" panose="020B0604030504040204" pitchFamily="34" charset="0"/>
              </a:rPr>
              <a:t>-C</a:t>
            </a:r>
          </a:p>
          <a:p>
            <a:pPr marL="0" indent="0"/>
            <a:r>
              <a:rPr lang="en-US" altLang="zh-TW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Exon</a:t>
            </a:r>
            <a:r>
              <a:rPr lang="zh-TW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lvl="1" eaLnBrk="1" hangingPunct="1"/>
            <a:r>
              <a:rPr lang="en-US" altLang="zh-TW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HLA-DRB1,</a:t>
            </a:r>
            <a:r>
              <a:rPr lang="zh-TW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-DQB1,</a:t>
            </a:r>
            <a:r>
              <a:rPr lang="zh-TW" altLang="en-US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-DPB1</a:t>
            </a:r>
          </a:p>
          <a:p>
            <a:pPr marL="0" indent="0"/>
            <a:r>
              <a:rPr lang="en-US" altLang="zh-TW">
                <a:latin typeface="Tahoma" panose="020B0604030504040204" pitchFamily="34" charset="0"/>
                <a:cs typeface="Tahoma" panose="020B0604030504040204" pitchFamily="34" charset="0"/>
              </a:rPr>
              <a:t>Others</a:t>
            </a:r>
          </a:p>
          <a:p>
            <a:pPr marL="0" indent="0"/>
            <a:endParaRPr lang="en-US" altLang="zh-TW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/>
            <a:endParaRPr lang="en-US" altLang="zh-TW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endParaRPr lang="en-US" altLang="zh-TW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051926" y="5343526"/>
            <a:ext cx="1616075" cy="151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  <p:pic>
        <p:nvPicPr>
          <p:cNvPr id="36868" name="Picture 1" descr="HLA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7375"/>
            <a:ext cx="91440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 err="1" smtClean="0"/>
              <a:t>Glimps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Shape 6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985363" y="1559943"/>
            <a:ext cx="9315241" cy="50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Comparison of NGS Technologies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36" y="1489614"/>
            <a:ext cx="10866628" cy="50452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40150" y="624244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smtClean="0"/>
              <a:t>F</a:t>
            </a:r>
            <a:r>
              <a:rPr lang="zh-TW" altLang="en-US" sz="1600" dirty="0" smtClean="0"/>
              <a:t>rom </a:t>
            </a:r>
            <a:r>
              <a:rPr lang="zh-TW" altLang="en-US" sz="1600" dirty="0"/>
              <a:t>the University of Pennsylvania and The </a:t>
            </a:r>
            <a:r>
              <a:rPr lang="zh-TW" altLang="en-US" sz="1600" dirty="0" smtClean="0"/>
              <a:t>Children</a:t>
            </a:r>
            <a:r>
              <a:rPr lang="en-US" altLang="zh-TW" sz="1600" dirty="0" smtClean="0"/>
              <a:t>’</a:t>
            </a:r>
            <a:r>
              <a:rPr lang="zh-TW" altLang="en-US" sz="1600" dirty="0" smtClean="0"/>
              <a:t>s </a:t>
            </a:r>
            <a:r>
              <a:rPr lang="zh-TW" altLang="en-US" sz="1600" dirty="0"/>
              <a:t>Hospital of Philadelphia</a:t>
            </a:r>
          </a:p>
        </p:txBody>
      </p:sp>
    </p:spTree>
    <p:extLst>
      <p:ext uri="{BB962C8B-B14F-4D97-AF65-F5344CB8AC3E}">
        <p14:creationId xmlns:p14="http://schemas.microsoft.com/office/powerpoint/2010/main" val="12508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PacBio</a:t>
            </a:r>
            <a:r>
              <a:rPr lang="en-US" altLang="zh-TW" dirty="0" smtClean="0"/>
              <a:t> SMRT Sequencing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" altLang="zh-TW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</a:t>
            </a:r>
            <a:r>
              <a:rPr lang="en" altLang="zh-TW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Pacific Biosciences</a:t>
            </a:r>
            <a:endParaRPr lang="en" altLang="zh-TW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" altLang="zh-TW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altLang="zh-TW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ingle </a:t>
            </a:r>
            <a:r>
              <a:rPr lang="en" altLang="zh-TW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altLang="zh-TW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olecule </a:t>
            </a:r>
            <a:r>
              <a:rPr lang="en" altLang="zh-TW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" altLang="zh-TW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eal </a:t>
            </a:r>
            <a:r>
              <a:rPr lang="en" altLang="zh-TW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altLang="zh-TW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 </a:t>
            </a:r>
            <a:r>
              <a:rPr lang="en" altLang="zh-TW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sequencing</a:t>
            </a:r>
          </a:p>
          <a:p>
            <a:endParaRPr lang="zh-TW" altLang="en-US" dirty="0"/>
          </a:p>
        </p:txBody>
      </p:sp>
      <p:sp>
        <p:nvSpPr>
          <p:cNvPr id="4" name="Shape 71">
            <a:hlinkClick r:id="rId2"/>
          </p:cNvPr>
          <p:cNvSpPr/>
          <p:nvPr/>
        </p:nvSpPr>
        <p:spPr>
          <a:xfrm>
            <a:off x="6763109" y="3726612"/>
            <a:ext cx="4092853" cy="276625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61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796</Words>
  <Application>Microsoft Office PowerPoint</Application>
  <PresentationFormat>寬螢幕</PresentationFormat>
  <Paragraphs>271</Paragraphs>
  <Slides>44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5" baseType="lpstr">
      <vt:lpstr>Batang</vt:lpstr>
      <vt:lpstr>新細明體</vt:lpstr>
      <vt:lpstr>標楷體</vt:lpstr>
      <vt:lpstr>Arial</vt:lpstr>
      <vt:lpstr>Calibri</vt:lpstr>
      <vt:lpstr>Century Gothic</vt:lpstr>
      <vt:lpstr>Comic Sans MS</vt:lpstr>
      <vt:lpstr>Tahoma</vt:lpstr>
      <vt:lpstr>Times New Roman</vt:lpstr>
      <vt:lpstr>Wingdings 3</vt:lpstr>
      <vt:lpstr>絲縷</vt:lpstr>
      <vt:lpstr>A Fault-tolerant Method for HLA Typing with PacBio Data</vt:lpstr>
      <vt:lpstr>Outline</vt:lpstr>
      <vt:lpstr>Introduction</vt:lpstr>
      <vt:lpstr>Classical HLA Genes</vt:lpstr>
      <vt:lpstr>HLA Database</vt:lpstr>
      <vt:lpstr>Regions of interest</vt:lpstr>
      <vt:lpstr>A Glimps</vt:lpstr>
      <vt:lpstr>Comparison of NGS Technologies</vt:lpstr>
      <vt:lpstr>PacBio SMRT Sequencing  </vt:lpstr>
      <vt:lpstr>PacBio SMRT Sequencing </vt:lpstr>
      <vt:lpstr>Time for PacBio</vt:lpstr>
      <vt:lpstr>Rea Length</vt:lpstr>
      <vt:lpstr>PacBio - Error Rate</vt:lpstr>
      <vt:lpstr>PacBio - Error Profile</vt:lpstr>
      <vt:lpstr>Sequencing Protocols </vt:lpstr>
      <vt:lpstr>Two Types of Reads</vt:lpstr>
      <vt:lpstr>Targeted Sequencing</vt:lpstr>
      <vt:lpstr>Barcode Technology</vt:lpstr>
      <vt:lpstr>HLA Genotyping</vt:lpstr>
      <vt:lpstr>Why Not and Why PacBio?</vt:lpstr>
      <vt:lpstr>Why CCS instead of CLR?</vt:lpstr>
      <vt:lpstr>An illustration of the problem</vt:lpstr>
      <vt:lpstr>An illustration of the problem</vt:lpstr>
      <vt:lpstr>Simulation</vt:lpstr>
      <vt:lpstr>The Target Sequence</vt:lpstr>
      <vt:lpstr>Three HLA Loci and Their Corresponding Reference Alleles</vt:lpstr>
      <vt:lpstr>Samples in an Experiment</vt:lpstr>
      <vt:lpstr>The Pool of Reads</vt:lpstr>
      <vt:lpstr>Simulation of Correct Reads and Noise Reads</vt:lpstr>
      <vt:lpstr>Pre-processing</vt:lpstr>
      <vt:lpstr>Bays’ Theorem (BayesTyping0)</vt:lpstr>
      <vt:lpstr>Bays’ Theorem (cont’d) </vt:lpstr>
      <vt:lpstr>Bays’ Theorem (cont’d) </vt:lpstr>
      <vt:lpstr>To Tolerate Noise Reads (BayesTyping1)</vt:lpstr>
      <vt:lpstr>Experiments</vt:lpstr>
      <vt:lpstr>Experiments without noise reads</vt:lpstr>
      <vt:lpstr>HLA-A</vt:lpstr>
      <vt:lpstr>HLA-B</vt:lpstr>
      <vt:lpstr>HLA-DRB1</vt:lpstr>
      <vt:lpstr>Type 2 HLA with Different m</vt:lpstr>
      <vt:lpstr>Noise Reads from Pools Containing Different Numbers of Samples </vt:lpstr>
      <vt:lpstr>Homozygous and Heterozygous Samples</vt:lpstr>
      <vt:lpstr>Conclusion</vt:lpstr>
      <vt:lpstr>Thanks for your attention! Q &amp; 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Fault-tolerant Method for HLA Typing with NGS Data</dc:title>
  <dc:creator>john</dc:creator>
  <cp:lastModifiedBy>JHON</cp:lastModifiedBy>
  <cp:revision>31</cp:revision>
  <dcterms:created xsi:type="dcterms:W3CDTF">2014-02-26T02:37:41Z</dcterms:created>
  <dcterms:modified xsi:type="dcterms:W3CDTF">2014-04-27T17:16:38Z</dcterms:modified>
</cp:coreProperties>
</file>