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50"/>
  </p:notesMasterIdLst>
  <p:sldIdLst>
    <p:sldId id="256" r:id="rId2"/>
    <p:sldId id="260" r:id="rId3"/>
    <p:sldId id="265" r:id="rId4"/>
    <p:sldId id="272" r:id="rId5"/>
    <p:sldId id="271" r:id="rId6"/>
    <p:sldId id="273" r:id="rId7"/>
    <p:sldId id="274" r:id="rId8"/>
    <p:sldId id="275" r:id="rId9"/>
    <p:sldId id="276" r:id="rId10"/>
    <p:sldId id="281" r:id="rId11"/>
    <p:sldId id="277" r:id="rId12"/>
    <p:sldId id="279" r:id="rId13"/>
    <p:sldId id="280" r:id="rId14"/>
    <p:sldId id="283" r:id="rId15"/>
    <p:sldId id="315" r:id="rId16"/>
    <p:sldId id="284" r:id="rId17"/>
    <p:sldId id="285" r:id="rId18"/>
    <p:sldId id="287" r:id="rId19"/>
    <p:sldId id="286" r:id="rId20"/>
    <p:sldId id="288" r:id="rId21"/>
    <p:sldId id="307" r:id="rId22"/>
    <p:sldId id="308" r:id="rId23"/>
    <p:sldId id="311" r:id="rId24"/>
    <p:sldId id="309" r:id="rId25"/>
    <p:sldId id="312" r:id="rId26"/>
    <p:sldId id="313" r:id="rId27"/>
    <p:sldId id="310" r:id="rId28"/>
    <p:sldId id="290" r:id="rId29"/>
    <p:sldId id="291" r:id="rId30"/>
    <p:sldId id="316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14" r:id="rId42"/>
    <p:sldId id="319" r:id="rId43"/>
    <p:sldId id="318" r:id="rId44"/>
    <p:sldId id="302" r:id="rId45"/>
    <p:sldId id="317" r:id="rId46"/>
    <p:sldId id="305" r:id="rId47"/>
    <p:sldId id="303" r:id="rId48"/>
    <p:sldId id="30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727" autoAdjust="0"/>
  </p:normalViewPr>
  <p:slideViewPr>
    <p:cSldViewPr snapToGrid="0">
      <p:cViewPr varScale="1">
        <p:scale>
          <a:sx n="49" d="100"/>
          <a:sy n="49" d="100"/>
        </p:scale>
        <p:origin x="8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F4FF4-C402-4E1A-B9EF-2BD2F0778BA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FC86259-C31F-413A-AFC2-2E5DE5FB363E}">
      <dgm:prSet phldrT="[文字]" custT="1"/>
      <dgm:spPr/>
      <dgm:t>
        <a:bodyPr/>
        <a:lstStyle/>
        <a:p>
          <a:r>
            <a:rPr lang="zh-TW" altLang="en-US" sz="1600" dirty="0" smtClean="0"/>
            <a:t>客戶提供訊息</a:t>
          </a:r>
          <a:endParaRPr lang="zh-TW" altLang="en-US" sz="1600" dirty="0"/>
        </a:p>
      </dgm:t>
    </dgm:pt>
    <dgm:pt modelId="{25FA43A6-90FD-422F-9376-51F41F4A6C73}" type="parTrans" cxnId="{844148B2-E8D1-4964-85D6-72F8E2AA9036}">
      <dgm:prSet/>
      <dgm:spPr/>
      <dgm:t>
        <a:bodyPr/>
        <a:lstStyle/>
        <a:p>
          <a:endParaRPr lang="zh-TW" altLang="en-US"/>
        </a:p>
      </dgm:t>
    </dgm:pt>
    <dgm:pt modelId="{BF6AFBBC-647B-4D61-A912-1E26C20843DE}" type="sibTrans" cxnId="{844148B2-E8D1-4964-85D6-72F8E2AA9036}">
      <dgm:prSet/>
      <dgm:spPr/>
      <dgm:t>
        <a:bodyPr/>
        <a:lstStyle/>
        <a:p>
          <a:endParaRPr lang="zh-TW" altLang="en-US"/>
        </a:p>
      </dgm:t>
    </dgm:pt>
    <dgm:pt modelId="{4453C12D-30C9-49B3-9D9B-20B55BF7278D}">
      <dgm:prSet phldrT="[文字]" custT="1"/>
      <dgm:spPr/>
      <dgm:t>
        <a:bodyPr/>
        <a:lstStyle/>
        <a:p>
          <a:r>
            <a:rPr lang="zh-TW" altLang="en-US" sz="1600" dirty="0" smtClean="0"/>
            <a:t>得到醫療數據</a:t>
          </a:r>
          <a:endParaRPr lang="en-US" altLang="zh-TW" sz="1600" dirty="0" smtClean="0"/>
        </a:p>
      </dgm:t>
    </dgm:pt>
    <dgm:pt modelId="{26085489-612F-40B4-9F53-9EAB0FB9B806}" type="parTrans" cxnId="{DFB0927C-4962-4585-A909-B3F5B50B6655}">
      <dgm:prSet/>
      <dgm:spPr/>
      <dgm:t>
        <a:bodyPr/>
        <a:lstStyle/>
        <a:p>
          <a:endParaRPr lang="zh-TW" altLang="en-US"/>
        </a:p>
      </dgm:t>
    </dgm:pt>
    <dgm:pt modelId="{8D11360A-FEFF-4E64-896D-4FFAEE19A8BF}" type="sibTrans" cxnId="{DFB0927C-4962-4585-A909-B3F5B50B6655}">
      <dgm:prSet/>
      <dgm:spPr/>
      <dgm:t>
        <a:bodyPr/>
        <a:lstStyle/>
        <a:p>
          <a:endParaRPr lang="zh-TW" altLang="en-US"/>
        </a:p>
      </dgm:t>
    </dgm:pt>
    <dgm:pt modelId="{41F18485-CC60-4DE4-88A3-89B86E375994}">
      <dgm:prSet phldrT="[文字]" custT="1"/>
      <dgm:spPr/>
      <dgm:t>
        <a:bodyPr/>
        <a:lstStyle/>
        <a:p>
          <a:r>
            <a:rPr lang="zh-TW" altLang="en-US" sz="1600" dirty="0" smtClean="0"/>
            <a:t>幫助病患</a:t>
          </a:r>
          <a:endParaRPr lang="en-US" altLang="zh-TW" sz="1600" dirty="0" smtClean="0"/>
        </a:p>
        <a:p>
          <a:r>
            <a:rPr lang="zh-TW" altLang="en-US" sz="1600" dirty="0" smtClean="0"/>
            <a:t>進行分析</a:t>
          </a:r>
          <a:endParaRPr lang="zh-TW" altLang="en-US" sz="1600" dirty="0"/>
        </a:p>
      </dgm:t>
    </dgm:pt>
    <dgm:pt modelId="{834F7FB6-FAD0-4914-8B60-86780793CA86}" type="parTrans" cxnId="{523C4910-C0E5-429D-B195-0434677644B7}">
      <dgm:prSet/>
      <dgm:spPr/>
      <dgm:t>
        <a:bodyPr/>
        <a:lstStyle/>
        <a:p>
          <a:endParaRPr lang="zh-TW" altLang="en-US"/>
        </a:p>
      </dgm:t>
    </dgm:pt>
    <dgm:pt modelId="{7A700EC7-C76C-4199-91AE-D3D1C132DA35}" type="sibTrans" cxnId="{523C4910-C0E5-429D-B195-0434677644B7}">
      <dgm:prSet/>
      <dgm:spPr/>
      <dgm:t>
        <a:bodyPr/>
        <a:lstStyle/>
        <a:p>
          <a:endParaRPr lang="zh-TW" altLang="en-US"/>
        </a:p>
      </dgm:t>
    </dgm:pt>
    <dgm:pt modelId="{7202ABCD-A3B4-4EC7-83CF-3F972F18B5E4}">
      <dgm:prSet phldrT="[文字]" custT="1"/>
      <dgm:spPr/>
      <dgm:t>
        <a:bodyPr/>
        <a:lstStyle/>
        <a:p>
          <a:r>
            <a:rPr lang="zh-TW" altLang="en-US" sz="1600" dirty="0" smtClean="0"/>
            <a:t>招攬更多</a:t>
          </a:r>
          <a:endParaRPr lang="en-US" altLang="zh-TW" sz="1600" dirty="0" smtClean="0"/>
        </a:p>
        <a:p>
          <a:r>
            <a:rPr lang="zh-TW" altLang="en-US" sz="1600" dirty="0" smtClean="0"/>
            <a:t>使用者</a:t>
          </a:r>
          <a:endParaRPr lang="zh-TW" altLang="en-US" sz="1600" dirty="0"/>
        </a:p>
      </dgm:t>
    </dgm:pt>
    <dgm:pt modelId="{E95B876F-A251-4179-B035-FBE34A94FC34}" type="parTrans" cxnId="{14A13ACC-D0F7-4DAD-B7A4-BF736926349C}">
      <dgm:prSet/>
      <dgm:spPr/>
      <dgm:t>
        <a:bodyPr/>
        <a:lstStyle/>
        <a:p>
          <a:endParaRPr lang="zh-TW" altLang="en-US"/>
        </a:p>
      </dgm:t>
    </dgm:pt>
    <dgm:pt modelId="{A4DC039E-CCD6-4232-901D-162DCA628D0A}" type="sibTrans" cxnId="{14A13ACC-D0F7-4DAD-B7A4-BF736926349C}">
      <dgm:prSet/>
      <dgm:spPr/>
      <dgm:t>
        <a:bodyPr/>
        <a:lstStyle/>
        <a:p>
          <a:endParaRPr lang="zh-TW" altLang="en-US"/>
        </a:p>
      </dgm:t>
    </dgm:pt>
    <dgm:pt modelId="{F8EF0052-64F6-4292-8F0A-E0747184E701}">
      <dgm:prSet phldrT="[文字]" custT="1"/>
      <dgm:spPr/>
      <dgm:t>
        <a:bodyPr/>
        <a:lstStyle/>
        <a:p>
          <a:r>
            <a:rPr lang="zh-TW" altLang="en-US" sz="1800" dirty="0" smtClean="0"/>
            <a:t>獲得客戶</a:t>
          </a:r>
          <a:endParaRPr lang="en-US" altLang="zh-TW" sz="1800" dirty="0" smtClean="0"/>
        </a:p>
        <a:p>
          <a:r>
            <a:rPr lang="zh-TW" altLang="en-US" sz="1800" dirty="0" smtClean="0"/>
            <a:t>信任</a:t>
          </a:r>
          <a:endParaRPr lang="zh-TW" altLang="en-US" sz="1800" dirty="0"/>
        </a:p>
      </dgm:t>
    </dgm:pt>
    <dgm:pt modelId="{699641D9-81AA-418B-9149-9A2E39BAE1A8}" type="sibTrans" cxnId="{9888680D-2291-4B24-8F98-2B9BA076C6D4}">
      <dgm:prSet/>
      <dgm:spPr/>
      <dgm:t>
        <a:bodyPr/>
        <a:lstStyle/>
        <a:p>
          <a:endParaRPr lang="zh-TW" altLang="en-US"/>
        </a:p>
      </dgm:t>
    </dgm:pt>
    <dgm:pt modelId="{540DB333-77C4-4286-8F6F-F09A659DD557}" type="parTrans" cxnId="{9888680D-2291-4B24-8F98-2B9BA076C6D4}">
      <dgm:prSet/>
      <dgm:spPr/>
      <dgm:t>
        <a:bodyPr/>
        <a:lstStyle/>
        <a:p>
          <a:endParaRPr lang="zh-TW" altLang="en-US"/>
        </a:p>
      </dgm:t>
    </dgm:pt>
    <dgm:pt modelId="{88E579CA-B593-4218-BCBF-4159AAA574B7}" type="pres">
      <dgm:prSet presAssocID="{3EDF4FF4-C402-4E1A-B9EF-2BD2F0778B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F31DF87-DBCB-4116-8857-B0CAAAF01003}" type="pres">
      <dgm:prSet presAssocID="{AFC86259-C31F-413A-AFC2-2E5DE5FB36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7A17F0-95BB-4270-A6EB-F56350E99C38}" type="pres">
      <dgm:prSet presAssocID="{BF6AFBBC-647B-4D61-A912-1E26C20843DE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31B3DCFB-ED45-4DA1-9D70-F25AF316E1DA}" type="pres">
      <dgm:prSet presAssocID="{BF6AFBBC-647B-4D61-A912-1E26C20843DE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FADA4F72-128B-4857-8BF5-A12A9A96316A}" type="pres">
      <dgm:prSet presAssocID="{4453C12D-30C9-49B3-9D9B-20B55BF727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2EBDB8-3805-4393-8198-E260A5630808}" type="pres">
      <dgm:prSet presAssocID="{8D11360A-FEFF-4E64-896D-4FFAEE19A8BF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6AF7CBE0-55B4-4AA7-A1B3-A4470A7C18FE}" type="pres">
      <dgm:prSet presAssocID="{8D11360A-FEFF-4E64-896D-4FFAEE19A8BF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92465B07-FA6A-4C6B-88B6-DE0B859520F9}" type="pres">
      <dgm:prSet presAssocID="{41F18485-CC60-4DE4-88A3-89B86E3759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1D49D9-32D1-45C0-BA30-8E4D102F6F8B}" type="pres">
      <dgm:prSet presAssocID="{7A700EC7-C76C-4199-91AE-D3D1C132DA35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72BDFA15-0C39-4AF1-B472-9971B2423A96}" type="pres">
      <dgm:prSet presAssocID="{7A700EC7-C76C-4199-91AE-D3D1C132DA35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8EACB1BE-4432-4488-9B1F-3E63F0EEF736}" type="pres">
      <dgm:prSet presAssocID="{F8EF0052-64F6-4292-8F0A-E0747184E70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8C121A-F02A-42F3-89A1-A05C337E56DD}" type="pres">
      <dgm:prSet presAssocID="{699641D9-81AA-418B-9149-9A2E39BAE1A8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7E02F426-BD63-46F0-9478-3F139DC88D69}" type="pres">
      <dgm:prSet presAssocID="{699641D9-81AA-418B-9149-9A2E39BAE1A8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E5561EFC-B6E7-4046-B7F9-05B4A2C86127}" type="pres">
      <dgm:prSet presAssocID="{7202ABCD-A3B4-4EC7-83CF-3F972F18B5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AEAF4C-91C5-4203-85C6-CA34F5E1B08E}" type="pres">
      <dgm:prSet presAssocID="{A4DC039E-CCD6-4232-901D-162DCA628D0A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22553E00-D283-4325-86BF-ED50FE4BB28A}" type="pres">
      <dgm:prSet presAssocID="{A4DC039E-CCD6-4232-901D-162DCA628D0A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D0D24087-A67C-41FF-ABAD-6BF470415A9B}" type="presOf" srcId="{AFC86259-C31F-413A-AFC2-2E5DE5FB363E}" destId="{9F31DF87-DBCB-4116-8857-B0CAAAF01003}" srcOrd="0" destOrd="0" presId="urn:microsoft.com/office/officeart/2005/8/layout/cycle2"/>
    <dgm:cxn modelId="{DEB5A2B3-9FC9-4B5A-A662-6CA87A88969D}" type="presOf" srcId="{BF6AFBBC-647B-4D61-A912-1E26C20843DE}" destId="{227A17F0-95BB-4270-A6EB-F56350E99C38}" srcOrd="0" destOrd="0" presId="urn:microsoft.com/office/officeart/2005/8/layout/cycle2"/>
    <dgm:cxn modelId="{8EA26FC9-EA2D-4484-A8EE-A3112B9CF596}" type="presOf" srcId="{A4DC039E-CCD6-4232-901D-162DCA628D0A}" destId="{22553E00-D283-4325-86BF-ED50FE4BB28A}" srcOrd="1" destOrd="0" presId="urn:microsoft.com/office/officeart/2005/8/layout/cycle2"/>
    <dgm:cxn modelId="{06DEF935-618F-48F4-B55B-3B030928E2C3}" type="presOf" srcId="{7A700EC7-C76C-4199-91AE-D3D1C132DA35}" destId="{72BDFA15-0C39-4AF1-B472-9971B2423A96}" srcOrd="1" destOrd="0" presId="urn:microsoft.com/office/officeart/2005/8/layout/cycle2"/>
    <dgm:cxn modelId="{943B7298-E489-41DE-869E-90D90D009643}" type="presOf" srcId="{8D11360A-FEFF-4E64-896D-4FFAEE19A8BF}" destId="{BD2EBDB8-3805-4393-8198-E260A5630808}" srcOrd="0" destOrd="0" presId="urn:microsoft.com/office/officeart/2005/8/layout/cycle2"/>
    <dgm:cxn modelId="{8C984360-34CC-4CA5-81D9-82A98BA23239}" type="presOf" srcId="{8D11360A-FEFF-4E64-896D-4FFAEE19A8BF}" destId="{6AF7CBE0-55B4-4AA7-A1B3-A4470A7C18FE}" srcOrd="1" destOrd="0" presId="urn:microsoft.com/office/officeart/2005/8/layout/cycle2"/>
    <dgm:cxn modelId="{844148B2-E8D1-4964-85D6-72F8E2AA9036}" srcId="{3EDF4FF4-C402-4E1A-B9EF-2BD2F0778BA1}" destId="{AFC86259-C31F-413A-AFC2-2E5DE5FB363E}" srcOrd="0" destOrd="0" parTransId="{25FA43A6-90FD-422F-9376-51F41F4A6C73}" sibTransId="{BF6AFBBC-647B-4D61-A912-1E26C20843DE}"/>
    <dgm:cxn modelId="{523C4910-C0E5-429D-B195-0434677644B7}" srcId="{3EDF4FF4-C402-4E1A-B9EF-2BD2F0778BA1}" destId="{41F18485-CC60-4DE4-88A3-89B86E375994}" srcOrd="2" destOrd="0" parTransId="{834F7FB6-FAD0-4914-8B60-86780793CA86}" sibTransId="{7A700EC7-C76C-4199-91AE-D3D1C132DA35}"/>
    <dgm:cxn modelId="{14A13ACC-D0F7-4DAD-B7A4-BF736926349C}" srcId="{3EDF4FF4-C402-4E1A-B9EF-2BD2F0778BA1}" destId="{7202ABCD-A3B4-4EC7-83CF-3F972F18B5E4}" srcOrd="4" destOrd="0" parTransId="{E95B876F-A251-4179-B035-FBE34A94FC34}" sibTransId="{A4DC039E-CCD6-4232-901D-162DCA628D0A}"/>
    <dgm:cxn modelId="{F57B8B29-ED45-4415-9995-F3E4F034674F}" type="presOf" srcId="{BF6AFBBC-647B-4D61-A912-1E26C20843DE}" destId="{31B3DCFB-ED45-4DA1-9D70-F25AF316E1DA}" srcOrd="1" destOrd="0" presId="urn:microsoft.com/office/officeart/2005/8/layout/cycle2"/>
    <dgm:cxn modelId="{384BB58F-43DF-4BB7-8875-E5393CB04164}" type="presOf" srcId="{699641D9-81AA-418B-9149-9A2E39BAE1A8}" destId="{FC8C121A-F02A-42F3-89A1-A05C337E56DD}" srcOrd="0" destOrd="0" presId="urn:microsoft.com/office/officeart/2005/8/layout/cycle2"/>
    <dgm:cxn modelId="{DEE22ACF-EBDB-456B-A294-784C6D1F32D8}" type="presOf" srcId="{7202ABCD-A3B4-4EC7-83CF-3F972F18B5E4}" destId="{E5561EFC-B6E7-4046-B7F9-05B4A2C86127}" srcOrd="0" destOrd="0" presId="urn:microsoft.com/office/officeart/2005/8/layout/cycle2"/>
    <dgm:cxn modelId="{A1B43DF5-3A91-4383-A0DB-2C330A830089}" type="presOf" srcId="{7A700EC7-C76C-4199-91AE-D3D1C132DA35}" destId="{FC1D49D9-32D1-45C0-BA30-8E4D102F6F8B}" srcOrd="0" destOrd="0" presId="urn:microsoft.com/office/officeart/2005/8/layout/cycle2"/>
    <dgm:cxn modelId="{DCB45D36-3803-4203-A7C3-B3DE67A6A6C6}" type="presOf" srcId="{41F18485-CC60-4DE4-88A3-89B86E375994}" destId="{92465B07-FA6A-4C6B-88B6-DE0B859520F9}" srcOrd="0" destOrd="0" presId="urn:microsoft.com/office/officeart/2005/8/layout/cycle2"/>
    <dgm:cxn modelId="{56CCC454-72BF-45E6-9D46-28431547900B}" type="presOf" srcId="{4453C12D-30C9-49B3-9D9B-20B55BF7278D}" destId="{FADA4F72-128B-4857-8BF5-A12A9A96316A}" srcOrd="0" destOrd="0" presId="urn:microsoft.com/office/officeart/2005/8/layout/cycle2"/>
    <dgm:cxn modelId="{9888680D-2291-4B24-8F98-2B9BA076C6D4}" srcId="{3EDF4FF4-C402-4E1A-B9EF-2BD2F0778BA1}" destId="{F8EF0052-64F6-4292-8F0A-E0747184E701}" srcOrd="3" destOrd="0" parTransId="{540DB333-77C4-4286-8F6F-F09A659DD557}" sibTransId="{699641D9-81AA-418B-9149-9A2E39BAE1A8}"/>
    <dgm:cxn modelId="{E4FB2A26-F45B-423B-8D0F-5405D177CF5B}" type="presOf" srcId="{A4DC039E-CCD6-4232-901D-162DCA628D0A}" destId="{C9AEAF4C-91C5-4203-85C6-CA34F5E1B08E}" srcOrd="0" destOrd="0" presId="urn:microsoft.com/office/officeart/2005/8/layout/cycle2"/>
    <dgm:cxn modelId="{8C569652-2063-4F4C-9F0F-9752EC0287C8}" type="presOf" srcId="{F8EF0052-64F6-4292-8F0A-E0747184E701}" destId="{8EACB1BE-4432-4488-9B1F-3E63F0EEF736}" srcOrd="0" destOrd="0" presId="urn:microsoft.com/office/officeart/2005/8/layout/cycle2"/>
    <dgm:cxn modelId="{18A77FA3-1436-4643-971F-D5C3857A6F4C}" type="presOf" srcId="{699641D9-81AA-418B-9149-9A2E39BAE1A8}" destId="{7E02F426-BD63-46F0-9478-3F139DC88D69}" srcOrd="1" destOrd="0" presId="urn:microsoft.com/office/officeart/2005/8/layout/cycle2"/>
    <dgm:cxn modelId="{A3710251-218C-420E-815C-E631C62DFA29}" type="presOf" srcId="{3EDF4FF4-C402-4E1A-B9EF-2BD2F0778BA1}" destId="{88E579CA-B593-4218-BCBF-4159AAA574B7}" srcOrd="0" destOrd="0" presId="urn:microsoft.com/office/officeart/2005/8/layout/cycle2"/>
    <dgm:cxn modelId="{DFB0927C-4962-4585-A909-B3F5B50B6655}" srcId="{3EDF4FF4-C402-4E1A-B9EF-2BD2F0778BA1}" destId="{4453C12D-30C9-49B3-9D9B-20B55BF7278D}" srcOrd="1" destOrd="0" parTransId="{26085489-612F-40B4-9F53-9EAB0FB9B806}" sibTransId="{8D11360A-FEFF-4E64-896D-4FFAEE19A8BF}"/>
    <dgm:cxn modelId="{2BA8F0BC-47ED-4484-9DC7-5A7E5B47664B}" type="presParOf" srcId="{88E579CA-B593-4218-BCBF-4159AAA574B7}" destId="{9F31DF87-DBCB-4116-8857-B0CAAAF01003}" srcOrd="0" destOrd="0" presId="urn:microsoft.com/office/officeart/2005/8/layout/cycle2"/>
    <dgm:cxn modelId="{C7545995-AF1B-45C6-8DF7-291714D8E309}" type="presParOf" srcId="{88E579CA-B593-4218-BCBF-4159AAA574B7}" destId="{227A17F0-95BB-4270-A6EB-F56350E99C38}" srcOrd="1" destOrd="0" presId="urn:microsoft.com/office/officeart/2005/8/layout/cycle2"/>
    <dgm:cxn modelId="{5F3BE1EF-8E32-4182-9D63-F516B806E1B9}" type="presParOf" srcId="{227A17F0-95BB-4270-A6EB-F56350E99C38}" destId="{31B3DCFB-ED45-4DA1-9D70-F25AF316E1DA}" srcOrd="0" destOrd="0" presId="urn:microsoft.com/office/officeart/2005/8/layout/cycle2"/>
    <dgm:cxn modelId="{AB783853-F51A-4089-8EA1-D8494196F6AE}" type="presParOf" srcId="{88E579CA-B593-4218-BCBF-4159AAA574B7}" destId="{FADA4F72-128B-4857-8BF5-A12A9A96316A}" srcOrd="2" destOrd="0" presId="urn:microsoft.com/office/officeart/2005/8/layout/cycle2"/>
    <dgm:cxn modelId="{60E97784-9706-4BBD-9755-114547E41BED}" type="presParOf" srcId="{88E579CA-B593-4218-BCBF-4159AAA574B7}" destId="{BD2EBDB8-3805-4393-8198-E260A5630808}" srcOrd="3" destOrd="0" presId="urn:microsoft.com/office/officeart/2005/8/layout/cycle2"/>
    <dgm:cxn modelId="{49DCA041-3C23-4D0F-BC01-F9E3449CC232}" type="presParOf" srcId="{BD2EBDB8-3805-4393-8198-E260A5630808}" destId="{6AF7CBE0-55B4-4AA7-A1B3-A4470A7C18FE}" srcOrd="0" destOrd="0" presId="urn:microsoft.com/office/officeart/2005/8/layout/cycle2"/>
    <dgm:cxn modelId="{0E6A3D55-C8CA-41E8-99DA-95A1448EBB30}" type="presParOf" srcId="{88E579CA-B593-4218-BCBF-4159AAA574B7}" destId="{92465B07-FA6A-4C6B-88B6-DE0B859520F9}" srcOrd="4" destOrd="0" presId="urn:microsoft.com/office/officeart/2005/8/layout/cycle2"/>
    <dgm:cxn modelId="{39079EE5-35A5-4930-9903-FFBC9CFFDE2B}" type="presParOf" srcId="{88E579CA-B593-4218-BCBF-4159AAA574B7}" destId="{FC1D49D9-32D1-45C0-BA30-8E4D102F6F8B}" srcOrd="5" destOrd="0" presId="urn:microsoft.com/office/officeart/2005/8/layout/cycle2"/>
    <dgm:cxn modelId="{99D03866-0D90-45B9-A4D6-873FA8526411}" type="presParOf" srcId="{FC1D49D9-32D1-45C0-BA30-8E4D102F6F8B}" destId="{72BDFA15-0C39-4AF1-B472-9971B2423A96}" srcOrd="0" destOrd="0" presId="urn:microsoft.com/office/officeart/2005/8/layout/cycle2"/>
    <dgm:cxn modelId="{D145B144-E04C-49D6-9E40-9DC316F956DA}" type="presParOf" srcId="{88E579CA-B593-4218-BCBF-4159AAA574B7}" destId="{8EACB1BE-4432-4488-9B1F-3E63F0EEF736}" srcOrd="6" destOrd="0" presId="urn:microsoft.com/office/officeart/2005/8/layout/cycle2"/>
    <dgm:cxn modelId="{14BCDA8B-0CF7-443E-B33B-9D7AEFD99AF3}" type="presParOf" srcId="{88E579CA-B593-4218-BCBF-4159AAA574B7}" destId="{FC8C121A-F02A-42F3-89A1-A05C337E56DD}" srcOrd="7" destOrd="0" presId="urn:microsoft.com/office/officeart/2005/8/layout/cycle2"/>
    <dgm:cxn modelId="{39030A52-1C20-4A7C-8C71-B50CDDF0BF19}" type="presParOf" srcId="{FC8C121A-F02A-42F3-89A1-A05C337E56DD}" destId="{7E02F426-BD63-46F0-9478-3F139DC88D69}" srcOrd="0" destOrd="0" presId="urn:microsoft.com/office/officeart/2005/8/layout/cycle2"/>
    <dgm:cxn modelId="{2D99C9D8-52D7-44D6-A3E9-08C259F6028E}" type="presParOf" srcId="{88E579CA-B593-4218-BCBF-4159AAA574B7}" destId="{E5561EFC-B6E7-4046-B7F9-05B4A2C86127}" srcOrd="8" destOrd="0" presId="urn:microsoft.com/office/officeart/2005/8/layout/cycle2"/>
    <dgm:cxn modelId="{CFA2E1C2-0B10-43AB-8284-3C04BD9AECE5}" type="presParOf" srcId="{88E579CA-B593-4218-BCBF-4159AAA574B7}" destId="{C9AEAF4C-91C5-4203-85C6-CA34F5E1B08E}" srcOrd="9" destOrd="0" presId="urn:microsoft.com/office/officeart/2005/8/layout/cycle2"/>
    <dgm:cxn modelId="{165E40FC-3360-4964-A0C4-5B6827C719FF}" type="presParOf" srcId="{C9AEAF4C-91C5-4203-85C6-CA34F5E1B08E}" destId="{22553E00-D283-4325-86BF-ED50FE4BB2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A13FD2-462C-43E3-B58C-7B78D737D894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A92B13C-CE84-4779-9ED3-658A2F8BE6AF}">
      <dgm:prSet phldrT="[文字]"/>
      <dgm:spPr/>
      <dgm:t>
        <a:bodyPr/>
        <a:lstStyle/>
        <a:p>
          <a:r>
            <a:rPr lang="zh-TW" altLang="en-US" smtClean="0"/>
            <a:t>客戶</a:t>
          </a:r>
          <a:endParaRPr lang="zh-TW" altLang="en-US"/>
        </a:p>
      </dgm:t>
    </dgm:pt>
    <dgm:pt modelId="{FC856376-70A6-4710-A4C1-B23E843BCAF3}" type="parTrans" cxnId="{86891151-F277-40FB-B0A7-C76EB2DC8A4D}">
      <dgm:prSet/>
      <dgm:spPr/>
      <dgm:t>
        <a:bodyPr/>
        <a:lstStyle/>
        <a:p>
          <a:endParaRPr lang="zh-TW" altLang="en-US"/>
        </a:p>
      </dgm:t>
    </dgm:pt>
    <dgm:pt modelId="{BC1C74E6-F6CE-4CAB-BBFD-3F1E54FB44D9}" type="sibTrans" cxnId="{86891151-F277-40FB-B0A7-C76EB2DC8A4D}">
      <dgm:prSet/>
      <dgm:spPr/>
      <dgm:t>
        <a:bodyPr/>
        <a:lstStyle/>
        <a:p>
          <a:endParaRPr lang="zh-TW" altLang="en-US"/>
        </a:p>
      </dgm:t>
    </dgm:pt>
    <dgm:pt modelId="{2317A8DD-02CD-4BFD-8E72-B3AD47F1F5B3}">
      <dgm:prSet phldrT="[文字]"/>
      <dgm:spPr/>
      <dgm:t>
        <a:bodyPr/>
        <a:lstStyle/>
        <a:p>
          <a:r>
            <a:rPr lang="zh-TW" altLang="en-US" dirty="0" smtClean="0"/>
            <a:t>研究</a:t>
          </a:r>
          <a:endParaRPr lang="zh-TW" altLang="en-US" dirty="0"/>
        </a:p>
      </dgm:t>
    </dgm:pt>
    <dgm:pt modelId="{D9230853-B551-4A42-87CE-C76EB8B8E0D8}" type="parTrans" cxnId="{746F165B-DD7F-4684-815B-D427C94B667A}">
      <dgm:prSet/>
      <dgm:spPr/>
      <dgm:t>
        <a:bodyPr/>
        <a:lstStyle/>
        <a:p>
          <a:endParaRPr lang="zh-TW" altLang="en-US"/>
        </a:p>
      </dgm:t>
    </dgm:pt>
    <dgm:pt modelId="{65558CFC-C148-44F2-B19B-ED520D9F6D31}" type="sibTrans" cxnId="{746F165B-DD7F-4684-815B-D427C94B667A}">
      <dgm:prSet/>
      <dgm:spPr/>
      <dgm:t>
        <a:bodyPr/>
        <a:lstStyle/>
        <a:p>
          <a:endParaRPr lang="zh-TW" altLang="en-US"/>
        </a:p>
      </dgm:t>
    </dgm:pt>
    <dgm:pt modelId="{6AC68396-9857-4835-85A5-D26AA6F3CAFB}">
      <dgm:prSet phldrT="[文字]"/>
      <dgm:spPr/>
      <dgm:t>
        <a:bodyPr/>
        <a:lstStyle/>
        <a:p>
          <a:r>
            <a:rPr lang="zh-TW" altLang="en-US" dirty="0" smtClean="0"/>
            <a:t>效益</a:t>
          </a:r>
          <a:endParaRPr lang="zh-TW" altLang="en-US" dirty="0"/>
        </a:p>
      </dgm:t>
    </dgm:pt>
    <dgm:pt modelId="{DEE7D9A4-1540-4546-978C-6AA69C0DEB52}" type="parTrans" cxnId="{5EDB98CB-CBC6-4160-85A1-021DD3ACFADF}">
      <dgm:prSet/>
      <dgm:spPr/>
      <dgm:t>
        <a:bodyPr/>
        <a:lstStyle/>
        <a:p>
          <a:endParaRPr lang="zh-TW" altLang="en-US"/>
        </a:p>
      </dgm:t>
    </dgm:pt>
    <dgm:pt modelId="{124BA875-C4AF-48F0-9D32-6043593C4DC1}" type="sibTrans" cxnId="{5EDB98CB-CBC6-4160-85A1-021DD3ACFADF}">
      <dgm:prSet/>
      <dgm:spPr/>
      <dgm:t>
        <a:bodyPr/>
        <a:lstStyle/>
        <a:p>
          <a:endParaRPr lang="zh-TW" altLang="en-US"/>
        </a:p>
      </dgm:t>
    </dgm:pt>
    <dgm:pt modelId="{00189B7A-72FB-4E76-B0B1-FF0F4096E028}">
      <dgm:prSet phldrT="[文字]"/>
      <dgm:spPr/>
      <dgm:t>
        <a:bodyPr/>
        <a:lstStyle/>
        <a:p>
          <a:r>
            <a: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P</a:t>
          </a:r>
          <a:r>
            <a: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 </a:t>
          </a:r>
          <a:r>
            <a: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C</a:t>
          </a:r>
          <a:r>
            <a: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 </a:t>
          </a:r>
          <a:r>
            <a: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I</a:t>
          </a:r>
          <a:endParaRPr lang="zh-TW" altLang="en-US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gm:t>
    </dgm:pt>
    <dgm:pt modelId="{6F85A99D-67C4-4E9B-9C7C-31A122F552DF}" type="parTrans" cxnId="{48466F1D-E6D2-4413-A533-75E1AB4AE6D1}">
      <dgm:prSet/>
      <dgm:spPr/>
      <dgm:t>
        <a:bodyPr/>
        <a:lstStyle/>
        <a:p>
          <a:endParaRPr lang="zh-TW" altLang="en-US"/>
        </a:p>
      </dgm:t>
    </dgm:pt>
    <dgm:pt modelId="{459F0C84-3B9A-4905-A25A-125D212EA829}" type="sibTrans" cxnId="{48466F1D-E6D2-4413-A533-75E1AB4AE6D1}">
      <dgm:prSet/>
      <dgm:spPr/>
      <dgm:t>
        <a:bodyPr/>
        <a:lstStyle/>
        <a:p>
          <a:endParaRPr lang="zh-TW" altLang="en-US"/>
        </a:p>
      </dgm:t>
    </dgm:pt>
    <dgm:pt modelId="{B629C0FE-E6FE-402A-B3B6-E4686EA7FCF6}" type="pres">
      <dgm:prSet presAssocID="{95A13FD2-462C-43E3-B58C-7B78D737D89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4B46F5-22CD-44B1-96A2-9625E90ECF33}" type="pres">
      <dgm:prSet presAssocID="{95A13FD2-462C-43E3-B58C-7B78D737D894}" presName="ellipse" presStyleLbl="trBgShp" presStyleIdx="0" presStyleCnt="1"/>
      <dgm:spPr/>
    </dgm:pt>
    <dgm:pt modelId="{8EB29360-FEFC-457A-A0EB-5EBAB9B3ED25}" type="pres">
      <dgm:prSet presAssocID="{95A13FD2-462C-43E3-B58C-7B78D737D894}" presName="arrow1" presStyleLbl="fgShp" presStyleIdx="0" presStyleCnt="1"/>
      <dgm:spPr/>
    </dgm:pt>
    <dgm:pt modelId="{402EC781-BDFE-4262-AD66-639908C38E6E}" type="pres">
      <dgm:prSet presAssocID="{95A13FD2-462C-43E3-B58C-7B78D737D89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5A588A-AE6C-495D-B82C-3BEEC2476F1F}" type="pres">
      <dgm:prSet presAssocID="{2317A8DD-02CD-4BFD-8E72-B3AD47F1F5B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894C10-018B-40EF-A11F-5B3E7CEBD059}" type="pres">
      <dgm:prSet presAssocID="{6AC68396-9857-4835-85A5-D26AA6F3CAF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88C261-C72C-4A81-82BE-4D5C702E5099}" type="pres">
      <dgm:prSet presAssocID="{00189B7A-72FB-4E76-B0B1-FF0F4096E02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246175-F8AC-410C-9880-0FF8D1568876}" type="pres">
      <dgm:prSet presAssocID="{95A13FD2-462C-43E3-B58C-7B78D737D894}" presName="funnel" presStyleLbl="trAlignAcc1" presStyleIdx="0" presStyleCnt="1"/>
      <dgm:spPr/>
    </dgm:pt>
  </dgm:ptLst>
  <dgm:cxnLst>
    <dgm:cxn modelId="{746F165B-DD7F-4684-815B-D427C94B667A}" srcId="{95A13FD2-462C-43E3-B58C-7B78D737D894}" destId="{2317A8DD-02CD-4BFD-8E72-B3AD47F1F5B3}" srcOrd="1" destOrd="0" parTransId="{D9230853-B551-4A42-87CE-C76EB8B8E0D8}" sibTransId="{65558CFC-C148-44F2-B19B-ED520D9F6D31}"/>
    <dgm:cxn modelId="{146118E2-45DB-4CA6-A7F3-1A0EDEB19607}" type="presOf" srcId="{0A92B13C-CE84-4779-9ED3-658A2F8BE6AF}" destId="{AF88C261-C72C-4A81-82BE-4D5C702E5099}" srcOrd="0" destOrd="0" presId="urn:microsoft.com/office/officeart/2005/8/layout/funnel1"/>
    <dgm:cxn modelId="{4C327D3F-94EE-4BB4-B987-3C8510DE7099}" type="presOf" srcId="{00189B7A-72FB-4E76-B0B1-FF0F4096E028}" destId="{402EC781-BDFE-4262-AD66-639908C38E6E}" srcOrd="0" destOrd="0" presId="urn:microsoft.com/office/officeart/2005/8/layout/funnel1"/>
    <dgm:cxn modelId="{8F4C731C-0A91-4070-9CAC-07C7275804F4}" type="presOf" srcId="{6AC68396-9857-4835-85A5-D26AA6F3CAFB}" destId="{4B5A588A-AE6C-495D-B82C-3BEEC2476F1F}" srcOrd="0" destOrd="0" presId="urn:microsoft.com/office/officeart/2005/8/layout/funnel1"/>
    <dgm:cxn modelId="{0D71DC8D-1891-4FBA-BDDF-B3B8F96DC331}" type="presOf" srcId="{95A13FD2-462C-43E3-B58C-7B78D737D894}" destId="{B629C0FE-E6FE-402A-B3B6-E4686EA7FCF6}" srcOrd="0" destOrd="0" presId="urn:microsoft.com/office/officeart/2005/8/layout/funnel1"/>
    <dgm:cxn modelId="{86891151-F277-40FB-B0A7-C76EB2DC8A4D}" srcId="{95A13FD2-462C-43E3-B58C-7B78D737D894}" destId="{0A92B13C-CE84-4779-9ED3-658A2F8BE6AF}" srcOrd="0" destOrd="0" parTransId="{FC856376-70A6-4710-A4C1-B23E843BCAF3}" sibTransId="{BC1C74E6-F6CE-4CAB-BBFD-3F1E54FB44D9}"/>
    <dgm:cxn modelId="{5EDB98CB-CBC6-4160-85A1-021DD3ACFADF}" srcId="{95A13FD2-462C-43E3-B58C-7B78D737D894}" destId="{6AC68396-9857-4835-85A5-D26AA6F3CAFB}" srcOrd="2" destOrd="0" parTransId="{DEE7D9A4-1540-4546-978C-6AA69C0DEB52}" sibTransId="{124BA875-C4AF-48F0-9D32-6043593C4DC1}"/>
    <dgm:cxn modelId="{34C0D4C6-2518-47FE-9612-F5BF91684824}" type="presOf" srcId="{2317A8DD-02CD-4BFD-8E72-B3AD47F1F5B3}" destId="{9B894C10-018B-40EF-A11F-5B3E7CEBD059}" srcOrd="0" destOrd="0" presId="urn:microsoft.com/office/officeart/2005/8/layout/funnel1"/>
    <dgm:cxn modelId="{48466F1D-E6D2-4413-A533-75E1AB4AE6D1}" srcId="{95A13FD2-462C-43E3-B58C-7B78D737D894}" destId="{00189B7A-72FB-4E76-B0B1-FF0F4096E028}" srcOrd="3" destOrd="0" parTransId="{6F85A99D-67C4-4E9B-9C7C-31A122F552DF}" sibTransId="{459F0C84-3B9A-4905-A25A-125D212EA829}"/>
    <dgm:cxn modelId="{E3E8222B-EA26-4149-ACBE-DCA735905EE8}" type="presParOf" srcId="{B629C0FE-E6FE-402A-B3B6-E4686EA7FCF6}" destId="{F24B46F5-22CD-44B1-96A2-9625E90ECF33}" srcOrd="0" destOrd="0" presId="urn:microsoft.com/office/officeart/2005/8/layout/funnel1"/>
    <dgm:cxn modelId="{839B3566-6627-4EE2-A7F1-E0DF441B0911}" type="presParOf" srcId="{B629C0FE-E6FE-402A-B3B6-E4686EA7FCF6}" destId="{8EB29360-FEFC-457A-A0EB-5EBAB9B3ED25}" srcOrd="1" destOrd="0" presId="urn:microsoft.com/office/officeart/2005/8/layout/funnel1"/>
    <dgm:cxn modelId="{AD4B9A30-6B1C-4BC6-BDBB-AF376620B4C3}" type="presParOf" srcId="{B629C0FE-E6FE-402A-B3B6-E4686EA7FCF6}" destId="{402EC781-BDFE-4262-AD66-639908C38E6E}" srcOrd="2" destOrd="0" presId="urn:microsoft.com/office/officeart/2005/8/layout/funnel1"/>
    <dgm:cxn modelId="{36E11F1C-CF07-4667-813A-C76E2B27113D}" type="presParOf" srcId="{B629C0FE-E6FE-402A-B3B6-E4686EA7FCF6}" destId="{4B5A588A-AE6C-495D-B82C-3BEEC2476F1F}" srcOrd="3" destOrd="0" presId="urn:microsoft.com/office/officeart/2005/8/layout/funnel1"/>
    <dgm:cxn modelId="{67CAE66B-F4AD-4F93-9A9F-61508BAEB01D}" type="presParOf" srcId="{B629C0FE-E6FE-402A-B3B6-E4686EA7FCF6}" destId="{9B894C10-018B-40EF-A11F-5B3E7CEBD059}" srcOrd="4" destOrd="0" presId="urn:microsoft.com/office/officeart/2005/8/layout/funnel1"/>
    <dgm:cxn modelId="{796E62A9-27CC-4DDA-A112-ACD8711BFDF0}" type="presParOf" srcId="{B629C0FE-E6FE-402A-B3B6-E4686EA7FCF6}" destId="{AF88C261-C72C-4A81-82BE-4D5C702E5099}" srcOrd="5" destOrd="0" presId="urn:microsoft.com/office/officeart/2005/8/layout/funnel1"/>
    <dgm:cxn modelId="{CAA2EBD2-0345-4072-A52B-3AA25022D4C3}" type="presParOf" srcId="{B629C0FE-E6FE-402A-B3B6-E4686EA7FCF6}" destId="{D2246175-F8AC-410C-9880-0FF8D156887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1DF87-DBCB-4116-8857-B0CAAAF01003}">
      <dsp:nvSpPr>
        <dsp:cNvPr id="0" name=""/>
        <dsp:cNvSpPr/>
      </dsp:nvSpPr>
      <dsp:spPr>
        <a:xfrm>
          <a:off x="3102313" y="1741"/>
          <a:ext cx="1787244" cy="1787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客戶提供訊息</a:t>
          </a:r>
          <a:endParaRPr lang="zh-TW" altLang="en-US" sz="1600" kern="1200" dirty="0"/>
        </a:p>
      </dsp:txBody>
      <dsp:txXfrm>
        <a:off x="3364049" y="263477"/>
        <a:ext cx="1263772" cy="1263772"/>
      </dsp:txXfrm>
    </dsp:sp>
    <dsp:sp modelId="{227A17F0-95BB-4270-A6EB-F56350E99C38}">
      <dsp:nvSpPr>
        <dsp:cNvPr id="0" name=""/>
        <dsp:cNvSpPr/>
      </dsp:nvSpPr>
      <dsp:spPr>
        <a:xfrm rot="2160000">
          <a:off x="4833190" y="1374837"/>
          <a:ext cx="475595" cy="603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4846815" y="1453544"/>
        <a:ext cx="332917" cy="361917"/>
      </dsp:txXfrm>
    </dsp:sp>
    <dsp:sp modelId="{FADA4F72-128B-4857-8BF5-A12A9A96316A}">
      <dsp:nvSpPr>
        <dsp:cNvPr id="0" name=""/>
        <dsp:cNvSpPr/>
      </dsp:nvSpPr>
      <dsp:spPr>
        <a:xfrm>
          <a:off x="5274196" y="1579707"/>
          <a:ext cx="1787244" cy="1787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得到醫療數據</a:t>
          </a:r>
          <a:endParaRPr lang="en-US" altLang="zh-TW" sz="1600" kern="1200" dirty="0" smtClean="0"/>
        </a:p>
      </dsp:txBody>
      <dsp:txXfrm>
        <a:off x="5535932" y="1841443"/>
        <a:ext cx="1263772" cy="1263772"/>
      </dsp:txXfrm>
    </dsp:sp>
    <dsp:sp modelId="{BD2EBDB8-3805-4393-8198-E260A5630808}">
      <dsp:nvSpPr>
        <dsp:cNvPr id="0" name=""/>
        <dsp:cNvSpPr/>
      </dsp:nvSpPr>
      <dsp:spPr>
        <a:xfrm rot="6480000">
          <a:off x="5519388" y="3435531"/>
          <a:ext cx="475595" cy="603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5612772" y="3488323"/>
        <a:ext cx="332917" cy="361917"/>
      </dsp:txXfrm>
    </dsp:sp>
    <dsp:sp modelId="{92465B07-FA6A-4C6B-88B6-DE0B859520F9}">
      <dsp:nvSpPr>
        <dsp:cNvPr id="0" name=""/>
        <dsp:cNvSpPr/>
      </dsp:nvSpPr>
      <dsp:spPr>
        <a:xfrm>
          <a:off x="4444611" y="4132909"/>
          <a:ext cx="1787244" cy="1787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幫助病患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進行分析</a:t>
          </a:r>
          <a:endParaRPr lang="zh-TW" altLang="en-US" sz="1600" kern="1200" dirty="0"/>
        </a:p>
      </dsp:txBody>
      <dsp:txXfrm>
        <a:off x="4706347" y="4394645"/>
        <a:ext cx="1263772" cy="1263772"/>
      </dsp:txXfrm>
    </dsp:sp>
    <dsp:sp modelId="{FC1D49D9-32D1-45C0-BA30-8E4D102F6F8B}">
      <dsp:nvSpPr>
        <dsp:cNvPr id="0" name=""/>
        <dsp:cNvSpPr/>
      </dsp:nvSpPr>
      <dsp:spPr>
        <a:xfrm rot="10800000">
          <a:off x="3771598" y="4724934"/>
          <a:ext cx="475595" cy="603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3914276" y="4845573"/>
        <a:ext cx="332917" cy="361917"/>
      </dsp:txXfrm>
    </dsp:sp>
    <dsp:sp modelId="{8EACB1BE-4432-4488-9B1F-3E63F0EEF736}">
      <dsp:nvSpPr>
        <dsp:cNvPr id="0" name=""/>
        <dsp:cNvSpPr/>
      </dsp:nvSpPr>
      <dsp:spPr>
        <a:xfrm>
          <a:off x="1760015" y="4132909"/>
          <a:ext cx="1787244" cy="1787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獲得客戶</a:t>
          </a:r>
          <a:endParaRPr lang="en-US" altLang="zh-TW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信任</a:t>
          </a:r>
          <a:endParaRPr lang="zh-TW" altLang="en-US" sz="1800" kern="1200" dirty="0"/>
        </a:p>
      </dsp:txBody>
      <dsp:txXfrm>
        <a:off x="2021751" y="4394645"/>
        <a:ext cx="1263772" cy="1263772"/>
      </dsp:txXfrm>
    </dsp:sp>
    <dsp:sp modelId="{FC8C121A-F02A-42F3-89A1-A05C337E56DD}">
      <dsp:nvSpPr>
        <dsp:cNvPr id="0" name=""/>
        <dsp:cNvSpPr/>
      </dsp:nvSpPr>
      <dsp:spPr>
        <a:xfrm rot="15120000">
          <a:off x="2005206" y="3461134"/>
          <a:ext cx="475595" cy="603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2098590" y="3649620"/>
        <a:ext cx="332917" cy="361917"/>
      </dsp:txXfrm>
    </dsp:sp>
    <dsp:sp modelId="{E5561EFC-B6E7-4046-B7F9-05B4A2C86127}">
      <dsp:nvSpPr>
        <dsp:cNvPr id="0" name=""/>
        <dsp:cNvSpPr/>
      </dsp:nvSpPr>
      <dsp:spPr>
        <a:xfrm>
          <a:off x="930430" y="1579707"/>
          <a:ext cx="1787244" cy="1787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招攬更多</a:t>
          </a:r>
          <a:endParaRPr lang="en-US" altLang="zh-TW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使用者</a:t>
          </a:r>
          <a:endParaRPr lang="zh-TW" altLang="en-US" sz="1600" kern="1200" dirty="0"/>
        </a:p>
      </dsp:txBody>
      <dsp:txXfrm>
        <a:off x="1192166" y="1841443"/>
        <a:ext cx="1263772" cy="1263772"/>
      </dsp:txXfrm>
    </dsp:sp>
    <dsp:sp modelId="{C9AEAF4C-91C5-4203-85C6-CA34F5E1B08E}">
      <dsp:nvSpPr>
        <dsp:cNvPr id="0" name=""/>
        <dsp:cNvSpPr/>
      </dsp:nvSpPr>
      <dsp:spPr>
        <a:xfrm rot="19440000">
          <a:off x="2661306" y="1390661"/>
          <a:ext cx="475595" cy="603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2674931" y="1553232"/>
        <a:ext cx="332917" cy="361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B46F5-22CD-44B1-96A2-9625E90ECF33}">
      <dsp:nvSpPr>
        <dsp:cNvPr id="0" name=""/>
        <dsp:cNvSpPr/>
      </dsp:nvSpPr>
      <dsp:spPr>
        <a:xfrm>
          <a:off x="1517800" y="199562"/>
          <a:ext cx="3960558" cy="13754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29360-FEFC-457A-A0EB-5EBAB9B3ED25}">
      <dsp:nvSpPr>
        <dsp:cNvPr id="0" name=""/>
        <dsp:cNvSpPr/>
      </dsp:nvSpPr>
      <dsp:spPr>
        <a:xfrm>
          <a:off x="3120445" y="3567572"/>
          <a:ext cx="767550" cy="49123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2EC781-BDFE-4262-AD66-639908C38E6E}">
      <dsp:nvSpPr>
        <dsp:cNvPr id="0" name=""/>
        <dsp:cNvSpPr/>
      </dsp:nvSpPr>
      <dsp:spPr>
        <a:xfrm>
          <a:off x="1662099" y="3960558"/>
          <a:ext cx="3684240" cy="921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P</a:t>
          </a:r>
          <a:r>
            <a:rPr lang="zh-TW" altLang="en-US" sz="2600" kern="1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 </a:t>
          </a:r>
          <a:r>
            <a:rPr lang="en-US" altLang="zh-TW" sz="2600" kern="1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C</a:t>
          </a:r>
          <a:r>
            <a:rPr lang="zh-TW" altLang="en-US" sz="2600" kern="1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 </a:t>
          </a:r>
          <a:r>
            <a:rPr lang="en-US" altLang="zh-TW" sz="2600" kern="1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rPr>
            <a:t>I</a:t>
          </a:r>
          <a:endParaRPr lang="zh-TW" altLang="en-US" sz="2600" kern="1200" dirty="0">
            <a:latin typeface="Arial Unicode MS" pitchFamily="34" charset="-120"/>
            <a:ea typeface="Arial Unicode MS" pitchFamily="34" charset="-120"/>
            <a:cs typeface="Arial Unicode MS" pitchFamily="34" charset="-120"/>
          </a:endParaRPr>
        </a:p>
      </dsp:txBody>
      <dsp:txXfrm>
        <a:off x="1662099" y="3960558"/>
        <a:ext cx="3684240" cy="921060"/>
      </dsp:txXfrm>
    </dsp:sp>
    <dsp:sp modelId="{4B5A588A-AE6C-495D-B82C-3BEEC2476F1F}">
      <dsp:nvSpPr>
        <dsp:cNvPr id="0" name=""/>
        <dsp:cNvSpPr/>
      </dsp:nvSpPr>
      <dsp:spPr>
        <a:xfrm>
          <a:off x="2957724" y="1681241"/>
          <a:ext cx="1381590" cy="1381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效益</a:t>
          </a:r>
          <a:endParaRPr lang="zh-TW" altLang="en-US" sz="3400" kern="1200" dirty="0"/>
        </a:p>
      </dsp:txBody>
      <dsp:txXfrm>
        <a:off x="3160053" y="1883570"/>
        <a:ext cx="976932" cy="976932"/>
      </dsp:txXfrm>
    </dsp:sp>
    <dsp:sp modelId="{9B894C10-018B-40EF-A11F-5B3E7CEBD059}">
      <dsp:nvSpPr>
        <dsp:cNvPr id="0" name=""/>
        <dsp:cNvSpPr/>
      </dsp:nvSpPr>
      <dsp:spPr>
        <a:xfrm>
          <a:off x="1969119" y="644741"/>
          <a:ext cx="1381590" cy="1381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dirty="0" smtClean="0"/>
            <a:t>研究</a:t>
          </a:r>
          <a:endParaRPr lang="zh-TW" altLang="en-US" sz="3400" kern="1200" dirty="0"/>
        </a:p>
      </dsp:txBody>
      <dsp:txXfrm>
        <a:off x="2171448" y="847070"/>
        <a:ext cx="976932" cy="976932"/>
      </dsp:txXfrm>
    </dsp:sp>
    <dsp:sp modelId="{AF88C261-C72C-4A81-82BE-4D5C702E5099}">
      <dsp:nvSpPr>
        <dsp:cNvPr id="0" name=""/>
        <dsp:cNvSpPr/>
      </dsp:nvSpPr>
      <dsp:spPr>
        <a:xfrm>
          <a:off x="3381412" y="310704"/>
          <a:ext cx="1381590" cy="1381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smtClean="0"/>
            <a:t>客戶</a:t>
          </a:r>
          <a:endParaRPr lang="zh-TW" altLang="en-US" sz="3400" kern="1200"/>
        </a:p>
      </dsp:txBody>
      <dsp:txXfrm>
        <a:off x="3583741" y="513033"/>
        <a:ext cx="976932" cy="976932"/>
      </dsp:txXfrm>
    </dsp:sp>
    <dsp:sp modelId="{D2246175-F8AC-410C-9880-0FF8D1568876}">
      <dsp:nvSpPr>
        <dsp:cNvPr id="0" name=""/>
        <dsp:cNvSpPr/>
      </dsp:nvSpPr>
      <dsp:spPr>
        <a:xfrm>
          <a:off x="1355079" y="30701"/>
          <a:ext cx="4298280" cy="34386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0A5AD-0396-4277-A44B-470DF91F114C}" type="datetimeFigureOut">
              <a:rPr lang="zh-TW" altLang="en-US" smtClean="0"/>
              <a:t>2013/5/26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6C5A-02F4-46F6-9E50-96BD7B3C76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52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PCI</a:t>
            </a:r>
            <a:r>
              <a:rPr lang="zh-TW" altLang="en-US" dirty="0" smtClean="0"/>
              <a:t>的方式跟傳統的方式來看，確實有很大的不同，除了要把蒐集到的資料回饋給病人外，病人也在研究中扮演很重要的角色</a:t>
            </a:r>
          </a:p>
          <a:p>
            <a:r>
              <a:rPr lang="en-US" altLang="zh-TW" dirty="0" err="1" smtClean="0"/>
              <a:t>cheryl</a:t>
            </a:r>
            <a:r>
              <a:rPr lang="zh-TW" altLang="en-US" dirty="0" smtClean="0"/>
              <a:t>是一位有參與</a:t>
            </a:r>
            <a:r>
              <a:rPr lang="en-US" altLang="zh-TW" dirty="0" smtClean="0"/>
              <a:t>23andMe</a:t>
            </a:r>
            <a:r>
              <a:rPr lang="zh-TW" altLang="en-US" dirty="0" smtClean="0"/>
              <a:t>的癌症患者，她在全國種流防治研究宣傳月的時候說</a:t>
            </a:r>
          </a:p>
          <a:p>
            <a:r>
              <a:rPr lang="en-US" altLang="zh-TW" dirty="0" smtClean="0"/>
              <a:t>"</a:t>
            </a:r>
            <a:r>
              <a:rPr lang="zh-TW" altLang="en-US" dirty="0" smtClean="0"/>
              <a:t>最有趣的就是了解我自己，我自己的生物，這就是我，我的染色體，我的</a:t>
            </a:r>
            <a:r>
              <a:rPr lang="en-US" altLang="zh-TW" dirty="0" smtClean="0"/>
              <a:t>DNA</a:t>
            </a:r>
            <a:r>
              <a:rPr lang="zh-TW" altLang="en-US" dirty="0" smtClean="0"/>
              <a:t>，她有助於我為自己作出更好的選擇</a:t>
            </a:r>
            <a:r>
              <a:rPr lang="en-US" altLang="zh-TW" dirty="0" smtClean="0"/>
              <a:t>"</a:t>
            </a:r>
          </a:p>
          <a:p>
            <a:r>
              <a:rPr lang="zh-TW" altLang="en-US" dirty="0" smtClean="0"/>
              <a:t>能夠找出自己的風險，並且跟醫生共享訊息，可以免於更多更大的風險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6C5A-02F4-46F6-9E50-96BD7B3C76E5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51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很常被誤認為猶太人，儘管沒有已知的猶太祖先</a:t>
            </a:r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2010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23andMe</a:t>
            </a:r>
            <a:r>
              <a:rPr lang="zh-TW" altLang="en-US" dirty="0" smtClean="0"/>
              <a:t>推出祖先搜索</a:t>
            </a:r>
            <a:r>
              <a:rPr lang="en-US" altLang="zh-TW" dirty="0" smtClean="0"/>
              <a:t>,</a:t>
            </a:r>
            <a:r>
              <a:rPr lang="zh-TW" altLang="en-US" dirty="0" smtClean="0"/>
              <a:t>她發現她與一些自我認定是德系猶太人的</a:t>
            </a:r>
            <a:r>
              <a:rPr lang="en-US" altLang="zh-TW" dirty="0" smtClean="0"/>
              <a:t>DNA</a:t>
            </a:r>
            <a:r>
              <a:rPr lang="zh-TW" altLang="en-US" dirty="0" smtClean="0"/>
              <a:t>在第七號染色體上有出現一蹴包含相當數量匹佩的</a:t>
            </a:r>
            <a:r>
              <a:rPr lang="en-US" altLang="zh-TW" dirty="0" smtClean="0"/>
              <a:t>DNA</a:t>
            </a:r>
            <a:r>
              <a:rPr lang="zh-TW" altLang="en-US" dirty="0" smtClean="0"/>
              <a:t>相同</a:t>
            </a:r>
          </a:p>
          <a:p>
            <a:r>
              <a:rPr lang="zh-TW" altLang="en-US" dirty="0" smtClean="0"/>
              <a:t>近一步調查，發現媽媽沒有跟這些游太血統相同</a:t>
            </a:r>
          </a:p>
          <a:p>
            <a:r>
              <a:rPr lang="zh-TW" altLang="en-US" dirty="0" smtClean="0"/>
              <a:t>由於爸爸去世，所以用父親的叔叔的資料進行測色</a:t>
            </a:r>
          </a:p>
          <a:p>
            <a:r>
              <a:rPr lang="zh-TW" altLang="en-US" dirty="0" smtClean="0"/>
              <a:t>收到結果後，一清二楚的發現她的第七號染色體上有著相同的德系足群</a:t>
            </a:r>
          </a:p>
          <a:p>
            <a:r>
              <a:rPr lang="zh-TW" altLang="en-US" dirty="0" smtClean="0"/>
              <a:t>而且她的叔叔的資料比她的更清楚，在</a:t>
            </a:r>
            <a:r>
              <a:rPr lang="en-US" altLang="zh-TW" dirty="0" smtClean="0"/>
              <a:t>23andMe</a:t>
            </a:r>
            <a:r>
              <a:rPr lang="zh-TW" altLang="en-US" dirty="0" smtClean="0"/>
              <a:t>上面搜索還列出了她的遠親</a:t>
            </a:r>
            <a:r>
              <a:rPr lang="en-US" altLang="zh-TW" dirty="0" smtClean="0"/>
              <a:t>+</a:t>
            </a:r>
            <a:r>
              <a:rPr lang="zh-TW" altLang="en-US" dirty="0" smtClean="0"/>
              <a:t>祖先有猶太人，</a:t>
            </a:r>
          </a:p>
          <a:p>
            <a:r>
              <a:rPr lang="zh-TW" altLang="en-US" dirty="0" smtClean="0"/>
              <a:t>雖然這個德系猶太人的血統非常遙遠，但是肯定是相當正宗的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她猜測與作結論</a:t>
            </a:r>
            <a:r>
              <a:rPr lang="en-US" altLang="zh-TW" dirty="0" smtClean="0"/>
              <a:t>:</a:t>
            </a:r>
            <a:r>
              <a:rPr lang="zh-TW" altLang="en-US" dirty="0" smtClean="0"/>
              <a:t>由於她父親的家庭數應該是相當完整的，沒有明顯的犯罪嫌疑人</a:t>
            </a:r>
          </a:p>
          <a:p>
            <a:r>
              <a:rPr lang="zh-TW" altLang="en-US" dirty="0" smtClean="0"/>
              <a:t>但是她祖母 珍妮 的父親是位知的，所以她猜測她的猶太血統是從珍妮那邊來的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6C5A-02F4-46F6-9E50-96BD7B3C76E5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00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Reanae</a:t>
            </a:r>
            <a:r>
              <a:rPr lang="zh-TW" altLang="en-US" dirty="0" smtClean="0"/>
              <a:t>在五年前進行扁桃腺切除手術時，使用了一種讓患者進行肌肉放鬆的藥物</a:t>
            </a:r>
            <a:r>
              <a:rPr lang="en-US" altLang="zh-TW" dirty="0" smtClean="0"/>
              <a:t>"</a:t>
            </a:r>
            <a:r>
              <a:rPr lang="zh-TW" altLang="en-US" dirty="0" smtClean="0"/>
              <a:t>膽鹼酯</a:t>
            </a:r>
            <a:r>
              <a:rPr lang="en-US" altLang="zh-TW" dirty="0" smtClean="0"/>
              <a:t>"</a:t>
            </a:r>
            <a:r>
              <a:rPr lang="zh-TW" altLang="en-US" dirty="0" smtClean="0"/>
              <a:t>，通常在五分鐘的時候就會起作用，但是對於某些患者卻會影響很常的時間</a:t>
            </a:r>
          </a:p>
          <a:p>
            <a:r>
              <a:rPr lang="en-US" altLang="zh-TW" dirty="0" err="1" smtClean="0"/>
              <a:t>Ranae</a:t>
            </a:r>
            <a:r>
              <a:rPr lang="zh-TW" altLang="en-US" dirty="0" smtClean="0"/>
              <a:t>就是這樣，她的手術已經完成，呼吸管已經被移除，但是她還沒恢復肌肉的控制</a:t>
            </a:r>
          </a:p>
          <a:p>
            <a:r>
              <a:rPr lang="zh-TW" altLang="en-US" dirty="0" smtClean="0"/>
              <a:t>但是醫生跟護士都沒有發現她有出現神麼不對近，</a:t>
            </a:r>
            <a:r>
              <a:rPr lang="en-US" altLang="zh-TW" dirty="0" err="1" smtClean="0"/>
              <a:t>Ranae</a:t>
            </a:r>
            <a:r>
              <a:rPr lang="zh-TW" altLang="en-US" dirty="0" smtClean="0"/>
              <a:t>只能努力的嘗試告訴周圍的人她無法呼吸</a:t>
            </a:r>
          </a:p>
          <a:p>
            <a:r>
              <a:rPr lang="zh-TW" altLang="en-US" dirty="0" smtClean="0"/>
              <a:t>才知道原來她有 鹼酯酶缺乏，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她會知道</a:t>
            </a:r>
            <a:r>
              <a:rPr lang="en-US" altLang="zh-TW" dirty="0" smtClean="0"/>
              <a:t>23andMe</a:t>
            </a:r>
            <a:r>
              <a:rPr lang="zh-TW" altLang="en-US" dirty="0" smtClean="0"/>
              <a:t>是因為她的好奇心，還有她的老公在醫院上班</a:t>
            </a:r>
          </a:p>
          <a:p>
            <a:r>
              <a:rPr lang="zh-TW" altLang="en-US" dirty="0" smtClean="0"/>
              <a:t>經過分析之後，她看到她的報告</a:t>
            </a:r>
          </a:p>
          <a:p>
            <a:r>
              <a:rPr lang="zh-TW" altLang="en-US" dirty="0" smtClean="0"/>
              <a:t>發現</a:t>
            </a:r>
            <a:r>
              <a:rPr lang="en-US" altLang="zh-TW" dirty="0" smtClean="0"/>
              <a:t>23andMe</a:t>
            </a:r>
            <a:r>
              <a:rPr lang="zh-TW" altLang="en-US" dirty="0" smtClean="0"/>
              <a:t>可以看到大部分已知疾病的各種風險，還有各種藥物反應後的訊息</a:t>
            </a:r>
          </a:p>
          <a:p>
            <a:r>
              <a:rPr lang="zh-TW" altLang="en-US" dirty="0" smtClean="0"/>
              <a:t>，如她的鹼酯酶缺乏 其實也有可能會導致她長期癱瘓</a:t>
            </a:r>
          </a:p>
          <a:p>
            <a:r>
              <a:rPr lang="zh-TW" altLang="en-US" dirty="0" smtClean="0"/>
              <a:t>發現她是屬於其實這也會增加她長期癱瘓的風險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之後她就會帶著她的醫療</a:t>
            </a:r>
            <a:r>
              <a:rPr lang="en-US" altLang="zh-TW" dirty="0" smtClean="0"/>
              <a:t>ID</a:t>
            </a:r>
            <a:r>
              <a:rPr lang="zh-TW" altLang="en-US" dirty="0" smtClean="0"/>
              <a:t>手鐲，在手鐲上註明她有神麼樣的症狀需要醫生留意</a:t>
            </a:r>
          </a:p>
          <a:p>
            <a:r>
              <a:rPr lang="zh-TW" altLang="en-US" dirty="0" smtClean="0"/>
              <a:t>所以以後就不會再發生同樣的事情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6C5A-02F4-46F6-9E50-96BD7B3C76E5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76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幾乎都是營利公司，所以</a:t>
            </a:r>
            <a:r>
              <a:rPr lang="en-US" altLang="zh-TW" dirty="0" smtClean="0"/>
              <a:t>PCI</a:t>
            </a:r>
            <a:r>
              <a:rPr lang="zh-TW" altLang="en-US" dirty="0" smtClean="0"/>
              <a:t>的功能也會因她們營利方式不同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en-US" altLang="zh-TW" dirty="0" err="1" smtClean="0"/>
              <a:t>PatientsLikeMe</a:t>
            </a:r>
            <a:r>
              <a:rPr lang="en-US" altLang="zh-TW" dirty="0" smtClean="0"/>
              <a:t>:</a:t>
            </a:r>
            <a:r>
              <a:rPr lang="zh-TW" altLang="en-US" dirty="0" smtClean="0"/>
              <a:t>將你分享的經驗，訊息，疾病等資料，賣給他們的合作夥伴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正在開發貨是銷售產品給病人的公司，這些產品可能包含藥品 醫療機械 醫療服務 設備 等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除了你再輸入註冊帳號時的部分個人資訊不會給他們外 其他都會賣給他們</a:t>
            </a:r>
          </a:p>
          <a:p>
            <a:r>
              <a:rPr lang="en-US" altLang="zh-TW" dirty="0" err="1" smtClean="0"/>
              <a:t>PatientsLikeMe</a:t>
            </a:r>
            <a:r>
              <a:rPr lang="zh-TW" altLang="en-US" dirty="0" smtClean="0"/>
              <a:t>也堅持透明度</a:t>
            </a:r>
            <a:r>
              <a:rPr lang="en-US" altLang="zh-TW" dirty="0" smtClean="0"/>
              <a:t>:</a:t>
            </a:r>
            <a:r>
              <a:rPr lang="zh-TW" altLang="en-US" dirty="0" smtClean="0"/>
              <a:t>會告訴他們的會員他們在作什麼 與哪些數據會被共享</a:t>
            </a:r>
          </a:p>
          <a:p>
            <a:r>
              <a:rPr lang="zh-TW" altLang="en-US" dirty="0" smtClean="0"/>
              <a:t>透過出售這些數據，幫助病人了解真正醫療是借的產品價值並改善，幫助企業快速發展新的解決方案，改善病人的護理與生活質量</a:t>
            </a:r>
          </a:p>
          <a:p>
            <a:endParaRPr lang="zh-TW" altLang="en-US" dirty="0" smtClean="0"/>
          </a:p>
          <a:p>
            <a:r>
              <a:rPr lang="en-US" altLang="zh-TW" dirty="0" smtClean="0"/>
              <a:t>23andme:</a:t>
            </a:r>
            <a:r>
              <a:rPr lang="zh-TW" altLang="en-US" dirty="0" smtClean="0"/>
              <a:t>由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投資的</a:t>
            </a:r>
            <a:r>
              <a:rPr lang="en-US" altLang="zh-TW" dirty="0" smtClean="0"/>
              <a:t>23andMe</a:t>
            </a:r>
            <a:r>
              <a:rPr lang="zh-TW" altLang="en-US" dirty="0" smtClean="0"/>
              <a:t>是透過消費者支付</a:t>
            </a:r>
            <a:r>
              <a:rPr lang="en-US" altLang="zh-TW" dirty="0" smtClean="0"/>
              <a:t>99</a:t>
            </a:r>
            <a:r>
              <a:rPr lang="zh-TW" altLang="en-US" dirty="0" smtClean="0"/>
              <a:t>美金，就可以得到他們的基因測序</a:t>
            </a:r>
          </a:p>
          <a:p>
            <a:r>
              <a:rPr lang="zh-TW" altLang="en-US" dirty="0" smtClean="0"/>
              <a:t>雖然這個價格非常驚人，在</a:t>
            </a:r>
            <a:r>
              <a:rPr lang="en-US" altLang="zh-TW" dirty="0" smtClean="0"/>
              <a:t>2011</a:t>
            </a:r>
            <a:r>
              <a:rPr lang="zh-TW" altLang="en-US" dirty="0" smtClean="0"/>
              <a:t>年時是</a:t>
            </a:r>
            <a:r>
              <a:rPr lang="en-US" altLang="zh-TW" dirty="0" smtClean="0"/>
              <a:t>999</a:t>
            </a:r>
            <a:r>
              <a:rPr lang="zh-TW" altLang="en-US" dirty="0" smtClean="0"/>
              <a:t>美元 雖然低訝格讓人跌破眼鏡，但是有一個科學政策的專家在</a:t>
            </a:r>
            <a:r>
              <a:rPr lang="en-US" altLang="zh-TW" dirty="0" smtClean="0"/>
              <a:t>twitter</a:t>
            </a:r>
            <a:r>
              <a:rPr lang="zh-TW" altLang="en-US" dirty="0" smtClean="0"/>
              <a:t>寫到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"</a:t>
            </a:r>
            <a:r>
              <a:rPr lang="zh-TW" altLang="en-US" dirty="0" smtClean="0"/>
              <a:t>消費者對於這個價格來說</a:t>
            </a:r>
            <a:r>
              <a:rPr lang="en-US" altLang="zh-TW" dirty="0" smtClean="0"/>
              <a:t>,</a:t>
            </a:r>
            <a:r>
              <a:rPr lang="zh-TW" altLang="en-US" dirty="0" smtClean="0"/>
              <a:t>還是有一點邊際效益</a:t>
            </a:r>
            <a:r>
              <a:rPr lang="en-US" altLang="zh-TW" dirty="0" smtClean="0"/>
              <a:t>"</a:t>
            </a:r>
          </a:p>
          <a:p>
            <a:r>
              <a:rPr lang="zh-TW" altLang="en-US" dirty="0" smtClean="0"/>
              <a:t>如果有真正醫療上的需要，</a:t>
            </a:r>
            <a:r>
              <a:rPr lang="en-US" altLang="zh-TW" dirty="0" smtClean="0"/>
              <a:t>23andMe</a:t>
            </a:r>
            <a:r>
              <a:rPr lang="zh-TW" altLang="en-US" dirty="0" smtClean="0"/>
              <a:t>公司可能不是最好的方式說服使用者參與。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6C5A-02F4-46F6-9E50-96BD7B3C76E5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66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對於目前的一些研究或是臨床實驗來說，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的概念以傳統觀念來說是非常衝擊的，且在實驗中套用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可能也會是不恰當或是不實際的。然而對於某些研究中已經證明，病人個體是可以透過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裡各種新穎的方式，而變成研究中的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積極的夥伴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6C5A-02F4-46F6-9E50-96BD7B3C76E5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79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現在的</a:t>
            </a:r>
            <a:r>
              <a:rPr lang="en-US" altLang="zh-TW" dirty="0" smtClean="0"/>
              <a:t>PCI</a:t>
            </a:r>
            <a:r>
              <a:rPr lang="zh-TW" altLang="en-US" dirty="0" smtClean="0"/>
              <a:t>幾乎都是營利公司，所以</a:t>
            </a:r>
            <a:r>
              <a:rPr lang="en-US" altLang="zh-TW" dirty="0" smtClean="0"/>
              <a:t>PCI</a:t>
            </a:r>
            <a:r>
              <a:rPr lang="zh-TW" altLang="en-US" dirty="0" smtClean="0"/>
              <a:t>的功能也會因她們營利方式不同</a:t>
            </a:r>
            <a:endParaRPr lang="en-US" altLang="zh-TW" dirty="0" smtClean="0"/>
          </a:p>
          <a:p>
            <a:r>
              <a:rPr lang="zh-TW" altLang="en-US" dirty="0" smtClean="0"/>
              <a:t>主要的四個功能在前面楊應甲同學中報告有介紹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跟已前相比，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主流的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系統在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同意過程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""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通知過程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跟以前相比更加的直觀跟動態，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過去可能都會卡在開始時間，互相等來等去讓執行時間延長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可以讓這些過程變得精簡，且高效率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很適合成為進行醫學研究的新途徑。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6C5A-02F4-46F6-9E50-96BD7B3C76E5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43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!PCI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並不應該被視為研究的障礙，應該是要當成一種能夠促使創新研究以及保障公眾信任的方法。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66C5A-02F4-46F6-9E50-96BD7B3C76E5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87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3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9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5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2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7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5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6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2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4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23andme.com/news/inside-23andme/23andme-partnering-with-patie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23andme.com/23andme-customer-stories/ashkenazi-and-me-discovering-unknown-jewish-ancestry-with-23andme/" TargetMode="External"/><Relationship Id="rId4" Type="http://schemas.openxmlformats.org/officeDocument/2006/relationships/image" Target="../media/image2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23andme.com/23andme-customer-stories/the-genetic-tests-for-drug-respon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7973" y="185159"/>
            <a:ext cx="8212945" cy="325526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From patients to partners: participant-centric initiatives in biomedical research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3881130"/>
            <a:ext cx="6508592" cy="24091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20300" y="80893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楊沛東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李承翰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楊應甲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吳瑀涵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黃子豪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何亮融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林婷涵</a:t>
            </a:r>
          </a:p>
        </p:txBody>
      </p:sp>
    </p:spTree>
    <p:extLst>
      <p:ext uri="{BB962C8B-B14F-4D97-AF65-F5344CB8AC3E}">
        <p14:creationId xmlns:p14="http://schemas.microsoft.com/office/powerpoint/2010/main" val="6305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New trends in research demand new consent models.</a:t>
            </a: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1493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李承翰</a:t>
            </a:r>
            <a:endParaRPr lang="zh-TW" altLang="en-US" sz="3200" dirty="0"/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630" y="1669143"/>
            <a:ext cx="5638800" cy="3552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17630" y="723900"/>
            <a:ext cx="2608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B</a:t>
            </a:r>
            <a:r>
              <a:rPr lang="zh-TW" altLang="en-US" sz="3200" dirty="0" smtClean="0"/>
              <a:t>road </a:t>
            </a:r>
            <a:r>
              <a:rPr lang="zh-TW" altLang="en-US" sz="3200" dirty="0"/>
              <a:t>consent</a:t>
            </a:r>
          </a:p>
        </p:txBody>
      </p:sp>
      <p:sp>
        <p:nvSpPr>
          <p:cNvPr id="9" name="矩形 8"/>
          <p:cNvSpPr/>
          <p:nvPr/>
        </p:nvSpPr>
        <p:spPr>
          <a:xfrm>
            <a:off x="5661022" y="544802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/>
              <a:t>ref:</a:t>
            </a:r>
          </a:p>
          <a:p>
            <a:r>
              <a:rPr lang="zh-TW" altLang="en-US" sz="1200" dirty="0"/>
              <a:t>http://www.genome.gov/Pages/PolicyEthics/InformedConsent/ConsentFormExample4.pdf</a:t>
            </a:r>
          </a:p>
        </p:txBody>
      </p:sp>
    </p:spTree>
    <p:extLst>
      <p:ext uri="{BB962C8B-B14F-4D97-AF65-F5344CB8AC3E}">
        <p14:creationId xmlns:p14="http://schemas.microsoft.com/office/powerpoint/2010/main" val="1448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New trends in research demand new consent models.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864108"/>
            <a:ext cx="4807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+mj-lt"/>
              </a:rPr>
              <a:t>Problems in broad consent:</a:t>
            </a:r>
            <a:endParaRPr lang="zh-TW" alt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61024" y="240302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dirty="0" smtClean="0"/>
              <a:t>1.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For researchers</a:t>
            </a:r>
            <a:r>
              <a:rPr lang="en-US" altLang="zh-TW" sz="3200" dirty="0" smtClean="0"/>
              <a:t>: </a:t>
            </a:r>
            <a:r>
              <a:rPr lang="en-US" altLang="zh-TW" sz="3200" dirty="0"/>
              <a:t>difficult to make consent forms future-proof</a:t>
            </a:r>
            <a:r>
              <a:rPr lang="en-US" altLang="zh-TW" sz="3200" dirty="0" smtClean="0"/>
              <a:t>.</a:t>
            </a:r>
          </a:p>
          <a:p>
            <a:endParaRPr lang="en-US" altLang="zh-TW" sz="3200" dirty="0"/>
          </a:p>
          <a:p>
            <a:r>
              <a:rPr lang="en-US" altLang="zh-TW" sz="3200" dirty="0" smtClean="0"/>
              <a:t>2.</a:t>
            </a:r>
            <a:r>
              <a:rPr lang="en-US" altLang="zh-TW" sz="3200" b="1" dirty="0" smtClean="0">
                <a:solidFill>
                  <a:srgbClr val="0070C0"/>
                </a:solidFill>
              </a:rPr>
              <a:t>For participants</a:t>
            </a:r>
            <a:r>
              <a:rPr lang="en-US" altLang="zh-TW" sz="3200" dirty="0" smtClean="0"/>
              <a:t>: </a:t>
            </a:r>
            <a:r>
              <a:rPr lang="en-US" altLang="zh-TW" sz="3200" dirty="0"/>
              <a:t>Cannot express their preferences or protect their interests over time</a:t>
            </a:r>
            <a:r>
              <a:rPr lang="en-US" altLang="zh-TW" sz="3200" dirty="0" smtClean="0"/>
              <a:t>.</a:t>
            </a:r>
            <a:endParaRPr lang="zh-TW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1493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李承翰</a:t>
            </a:r>
            <a:endParaRPr lang="zh-TW" altLang="en-US" sz="3200" dirty="0"/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42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New trends in research demand new consent models.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864108"/>
            <a:ext cx="4807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+mj-lt"/>
              </a:rPr>
              <a:t>Problems in broad consent:</a:t>
            </a:r>
            <a:endParaRPr lang="zh-TW" alt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61024" y="2403020"/>
            <a:ext cx="6683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3.Secondary </a:t>
            </a:r>
            <a:r>
              <a:rPr lang="en-US" altLang="zh-TW" sz="3200" dirty="0"/>
              <a:t>research may reduce the levels of trust between participants and researchers</a:t>
            </a:r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4."One </a:t>
            </a:r>
            <a:r>
              <a:rPr lang="en-US" altLang="zh-TW" sz="3200" dirty="0"/>
              <a:t>size fits all" approach also risks losing segments of the population.</a:t>
            </a:r>
            <a:endParaRPr lang="zh-TW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1493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李承翰</a:t>
            </a:r>
            <a:endParaRPr lang="zh-TW" altLang="en-US" sz="3200" dirty="0"/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498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Giving research participants a </a:t>
            </a:r>
            <a:r>
              <a:rPr lang="en-US" altLang="zh-TW" sz="3200" dirty="0" smtClean="0">
                <a:solidFill>
                  <a:schemeClr val="bg1"/>
                </a:solidFill>
              </a:rPr>
              <a:t>greater choice</a:t>
            </a:r>
            <a:r>
              <a:rPr lang="en-US" altLang="zh-TW" sz="3200" dirty="0">
                <a:solidFill>
                  <a:schemeClr val="bg1"/>
                </a:solidFill>
              </a:rPr>
              <a:t>.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1493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李承翰</a:t>
            </a:r>
            <a:endParaRPr lang="zh-TW" altLang="en-US" sz="3200" dirty="0"/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5587996" y="964294"/>
            <a:ext cx="64346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</a:rPr>
              <a:t>From an ethical perspective: </a:t>
            </a:r>
            <a:r>
              <a:rPr lang="zh-TW" altLang="en-US" sz="3200" dirty="0"/>
              <a:t>necessary for participants to </a:t>
            </a:r>
            <a:r>
              <a:rPr lang="zh-TW" altLang="en-US" sz="3200" dirty="0" smtClean="0"/>
              <a:t>give </a:t>
            </a:r>
            <a:r>
              <a:rPr lang="zh-TW" altLang="en-US" sz="3200" dirty="0"/>
              <a:t>consent of new research possibilities on the same datasets</a:t>
            </a:r>
            <a:r>
              <a:rPr lang="zh-TW" altLang="en-US" sz="3200" dirty="0" smtClean="0"/>
              <a:t>.</a:t>
            </a:r>
            <a:endParaRPr lang="en-US" altLang="zh-TW" sz="3200" dirty="0" smtClean="0"/>
          </a:p>
          <a:p>
            <a:endParaRPr lang="zh-TW" altLang="en-US" sz="3200" dirty="0"/>
          </a:p>
          <a:p>
            <a:r>
              <a:rPr lang="zh-TW" altLang="en-US" sz="3200" b="1" dirty="0">
                <a:solidFill>
                  <a:srgbClr val="0070C0"/>
                </a:solidFill>
              </a:rPr>
              <a:t>The major challenge </a:t>
            </a:r>
            <a:r>
              <a:rPr lang="en-US" altLang="zh-TW" sz="3200" dirty="0" smtClean="0"/>
              <a:t>: </a:t>
            </a:r>
            <a:r>
              <a:rPr lang="zh-TW" altLang="en-US" sz="3200" dirty="0" smtClean="0"/>
              <a:t>develop </a:t>
            </a:r>
            <a:r>
              <a:rPr lang="zh-TW" altLang="en-US" sz="3200" dirty="0"/>
              <a:t>ways to engage and to communicate with diverse groups over long periods of time.one way </a:t>
            </a:r>
            <a:r>
              <a:rPr lang="zh-TW" altLang="en-US" sz="3200" dirty="0" smtClean="0"/>
              <a:t> is </a:t>
            </a:r>
            <a:r>
              <a:rPr lang="zh-TW" altLang="en-US" sz="3200" dirty="0"/>
              <a:t>through the use of </a:t>
            </a:r>
            <a:r>
              <a:rPr lang="zh-TW" altLang="en-US" sz="3200" b="1" dirty="0">
                <a:solidFill>
                  <a:srgbClr val="C00000"/>
                </a:solidFill>
              </a:rPr>
              <a:t>social media technologies</a:t>
            </a:r>
            <a:r>
              <a:rPr lang="zh-TW" altLang="en-US" sz="3200" dirty="0"/>
              <a:t>.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184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Giving research participants a </a:t>
            </a:r>
            <a:r>
              <a:rPr lang="en-US" altLang="zh-TW" sz="3200" dirty="0" smtClean="0">
                <a:solidFill>
                  <a:schemeClr val="bg1"/>
                </a:solidFill>
              </a:rPr>
              <a:t>greater choice</a:t>
            </a:r>
            <a:r>
              <a:rPr lang="en-US" altLang="zh-TW" sz="3200" dirty="0">
                <a:solidFill>
                  <a:schemeClr val="bg1"/>
                </a:solidFill>
              </a:rPr>
              <a:t>.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1493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李承翰</a:t>
            </a:r>
            <a:endParaRPr lang="zh-TW" altLang="en-US" sz="3200" dirty="0"/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5564711" y="1995130"/>
            <a:ext cx="68982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/>
              <a:t>Provide </a:t>
            </a:r>
            <a:r>
              <a:rPr lang="en-US" altLang="zh-TW" sz="3200" dirty="0"/>
              <a:t>the basis to reshape the current </a:t>
            </a:r>
            <a:r>
              <a:rPr lang="en-US" altLang="zh-TW" sz="3200" dirty="0" smtClean="0"/>
              <a:t>relationships </a:t>
            </a:r>
            <a:r>
              <a:rPr lang="en-US" altLang="zh-TW" sz="3200" dirty="0"/>
              <a:t>with participants and patients</a:t>
            </a:r>
            <a:r>
              <a:rPr lang="en-US" altLang="zh-TW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/>
              <a:t>Less passive and more interactive</a:t>
            </a:r>
            <a:r>
              <a:rPr lang="en-US" altLang="zh-TW" sz="3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/>
              <a:t>Enormous </a:t>
            </a:r>
            <a:r>
              <a:rPr lang="en-US" altLang="zh-TW" sz="3200" dirty="0"/>
              <a:t>benefits for biomedical research and clinical practice. </a:t>
            </a:r>
          </a:p>
        </p:txBody>
      </p:sp>
      <p:sp>
        <p:nvSpPr>
          <p:cNvPr id="3" name="矩形 2"/>
          <p:cNvSpPr/>
          <p:nvPr/>
        </p:nvSpPr>
        <p:spPr>
          <a:xfrm>
            <a:off x="5817630" y="1005572"/>
            <a:ext cx="139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solidFill>
                  <a:srgbClr val="C00000"/>
                </a:solidFill>
              </a:rPr>
              <a:t>A</a:t>
            </a:r>
            <a:r>
              <a:rPr lang="zh-TW" altLang="en-US" sz="4000" dirty="0" smtClean="0">
                <a:solidFill>
                  <a:srgbClr val="C00000"/>
                </a:solidFill>
              </a:rPr>
              <a:t>ims</a:t>
            </a:r>
            <a:r>
              <a:rPr lang="zh-TW" altLang="en-US" sz="4000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746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楊應甲</a:t>
            </a:r>
            <a:endParaRPr lang="zh-TW" altLang="en-US" sz="32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118"/>
            <a:ext cx="12192000" cy="45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What is PCI?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楊應甲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661020" y="723900"/>
            <a:ext cx="63591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P</a:t>
            </a:r>
            <a:r>
              <a:rPr lang="zh-TW" altLang="en-US" sz="3600" b="1" dirty="0"/>
              <a:t>articipant-</a:t>
            </a:r>
            <a:r>
              <a:rPr lang="zh-TW" altLang="en-US" sz="3600" b="1" dirty="0">
                <a:solidFill>
                  <a:srgbClr val="FF0000"/>
                </a:solidFill>
              </a:rPr>
              <a:t>C</a:t>
            </a:r>
            <a:r>
              <a:rPr lang="zh-TW" altLang="en-US" sz="3600" b="1" dirty="0"/>
              <a:t>entric </a:t>
            </a:r>
            <a:r>
              <a:rPr lang="zh-TW" altLang="en-US" sz="3600" b="1" dirty="0">
                <a:solidFill>
                  <a:srgbClr val="FF0000"/>
                </a:solidFill>
              </a:rPr>
              <a:t>I</a:t>
            </a:r>
            <a:r>
              <a:rPr lang="zh-TW" altLang="en-US" sz="3600" b="1" dirty="0"/>
              <a:t>nitiatives</a:t>
            </a:r>
          </a:p>
          <a:p>
            <a:endParaRPr lang="en-US" altLang="zh-TW" sz="3200" dirty="0" smtClean="0"/>
          </a:p>
          <a:p>
            <a:r>
              <a:rPr lang="zh-TW" altLang="en-US" sz="3200" dirty="0" smtClean="0"/>
              <a:t>Tools, </a:t>
            </a:r>
            <a:r>
              <a:rPr lang="zh-TW" altLang="en-US" sz="3200" dirty="0"/>
              <a:t>programs and projects that empower participants to engage in the research process</a:t>
            </a:r>
            <a:r>
              <a:rPr lang="zh-TW" altLang="en-US" sz="3200" dirty="0" smtClean="0"/>
              <a:t>.</a:t>
            </a:r>
            <a:endParaRPr lang="en-US" altLang="zh-TW" sz="3200" dirty="0" smtClean="0"/>
          </a:p>
          <a:p>
            <a:endParaRPr lang="zh-TW" altLang="en-US" sz="3200" dirty="0"/>
          </a:p>
          <a:p>
            <a:r>
              <a:rPr lang="zh-TW" altLang="en-US" sz="3200" dirty="0" smtClean="0"/>
              <a:t>Participants</a:t>
            </a:r>
            <a:r>
              <a:rPr lang="zh-TW" altLang="en-US" sz="3200" dirty="0" smtClean="0">
                <a:latin typeface="Wingdings" panose="05000000000000000000" pitchFamily="2" charset="2"/>
              </a:rPr>
              <a:t></a:t>
            </a:r>
            <a:r>
              <a:rPr lang="zh-TW" altLang="en-US" sz="3200" dirty="0" smtClean="0"/>
              <a:t>Participants</a:t>
            </a:r>
            <a:endParaRPr lang="en-US" altLang="zh-TW" sz="3200" dirty="0" smtClean="0"/>
          </a:p>
          <a:p>
            <a:endParaRPr lang="zh-TW" altLang="en-US" sz="3200" dirty="0"/>
          </a:p>
          <a:p>
            <a:r>
              <a:rPr lang="zh-TW" altLang="en-US" sz="3200" dirty="0" smtClean="0"/>
              <a:t>Participants</a:t>
            </a:r>
            <a:r>
              <a:rPr lang="zh-TW" altLang="en-US" sz="3200" dirty="0" smtClean="0">
                <a:latin typeface="Wingdings" panose="05000000000000000000" pitchFamily="2" charset="2"/>
              </a:rPr>
              <a:t></a:t>
            </a:r>
            <a:r>
              <a:rPr lang="zh-TW" altLang="en-US" sz="3200" dirty="0" smtClean="0"/>
              <a:t>Clinicians</a:t>
            </a:r>
            <a:r>
              <a:rPr lang="en-US" altLang="zh-TW" sz="3200" dirty="0" smtClean="0"/>
              <a:t>/R</a:t>
            </a:r>
            <a:r>
              <a:rPr lang="zh-TW" altLang="en-US" sz="3200" dirty="0" smtClean="0"/>
              <a:t>esearchers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761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What is PCI?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楊應甲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661019" y="723900"/>
            <a:ext cx="6530979" cy="4729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P</a:t>
            </a:r>
            <a:r>
              <a:rPr lang="zh-TW" altLang="en-US" sz="3600" b="1" dirty="0"/>
              <a:t>articipant-</a:t>
            </a:r>
            <a:r>
              <a:rPr lang="zh-TW" altLang="en-US" sz="3600" b="1" dirty="0">
                <a:solidFill>
                  <a:srgbClr val="FF0000"/>
                </a:solidFill>
              </a:rPr>
              <a:t>C</a:t>
            </a:r>
            <a:r>
              <a:rPr lang="zh-TW" altLang="en-US" sz="3600" b="1" dirty="0"/>
              <a:t>entric </a:t>
            </a:r>
            <a:r>
              <a:rPr lang="zh-TW" altLang="en-US" sz="3600" b="1" dirty="0">
                <a:solidFill>
                  <a:srgbClr val="FF0000"/>
                </a:solidFill>
              </a:rPr>
              <a:t>I</a:t>
            </a:r>
            <a:r>
              <a:rPr lang="zh-TW" altLang="en-US" sz="3600" b="1" dirty="0"/>
              <a:t>nitiatives</a:t>
            </a:r>
          </a:p>
          <a:p>
            <a:endParaRPr lang="en-US" altLang="zh-TW" sz="3200" dirty="0" smtClean="0"/>
          </a:p>
          <a:p>
            <a:r>
              <a:rPr lang="en-US" altLang="zh-TW" sz="3200" dirty="0"/>
              <a:t>Patients and research participants are located at the </a:t>
            </a:r>
            <a:r>
              <a:rPr lang="en-US" altLang="zh-TW" sz="3200" dirty="0" err="1"/>
              <a:t>centre</a:t>
            </a:r>
            <a:r>
              <a:rPr lang="en-US" altLang="zh-TW" sz="3200" dirty="0"/>
              <a:t> of decision making as equal partners in the research process</a:t>
            </a:r>
            <a:r>
              <a:rPr lang="en-US" altLang="zh-TW" sz="3200" dirty="0" smtClean="0"/>
              <a:t>.</a:t>
            </a:r>
          </a:p>
          <a:p>
            <a:endParaRPr lang="en-US" altLang="zh-TW" sz="3200" dirty="0"/>
          </a:p>
          <a:p>
            <a:r>
              <a:rPr lang="en-US" altLang="zh-TW" sz="3200" dirty="0"/>
              <a:t>Distinguish from PEI </a:t>
            </a:r>
            <a:endParaRPr lang="en-US" altLang="zh-TW" sz="3200" dirty="0" smtClean="0"/>
          </a:p>
          <a:p>
            <a:r>
              <a:rPr lang="en-US" altLang="zh-TW" sz="3200" dirty="0" smtClean="0"/>
              <a:t>(</a:t>
            </a:r>
            <a:r>
              <a:rPr lang="en-US" altLang="zh-TW" sz="3200" dirty="0"/>
              <a:t>Public Engagement Initiatives)</a:t>
            </a:r>
          </a:p>
        </p:txBody>
      </p:sp>
    </p:spTree>
    <p:extLst>
      <p:ext uri="{BB962C8B-B14F-4D97-AF65-F5344CB8AC3E}">
        <p14:creationId xmlns:p14="http://schemas.microsoft.com/office/powerpoint/2010/main" val="3792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楊應甲</a:t>
            </a:r>
            <a:endParaRPr lang="zh-TW" alt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86" y="864108"/>
            <a:ext cx="9235227" cy="587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80510" y="151999"/>
            <a:ext cx="3651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+mj-lt"/>
              </a:rPr>
              <a:t>Key Functions of PCI</a:t>
            </a:r>
          </a:p>
        </p:txBody>
      </p:sp>
    </p:spTree>
    <p:extLst>
      <p:ext uri="{BB962C8B-B14F-4D97-AF65-F5344CB8AC3E}">
        <p14:creationId xmlns:p14="http://schemas.microsoft.com/office/powerpoint/2010/main" val="23847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What </a:t>
            </a:r>
            <a:r>
              <a:rPr lang="en-US" altLang="zh-TW" sz="3200" dirty="0">
                <a:solidFill>
                  <a:schemeClr val="bg1"/>
                </a:solidFill>
              </a:rPr>
              <a:t>is PCI?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楊應甲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3138968" y="149002"/>
            <a:ext cx="5534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smtClean="0">
                <a:latin typeface="+mj-lt"/>
              </a:rPr>
              <a:t>PCI Used for Research Purposes</a:t>
            </a:r>
            <a:endParaRPr lang="zh-TW" altLang="en-US" sz="3200" dirty="0"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0" y="864108"/>
            <a:ext cx="10405635" cy="52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44276" y="6324250"/>
            <a:ext cx="447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* The first 4 of 10 PCIs in the table are shown.</a:t>
            </a:r>
          </a:p>
        </p:txBody>
      </p:sp>
    </p:spTree>
    <p:extLst>
      <p:ext uri="{BB962C8B-B14F-4D97-AF65-F5344CB8AC3E}">
        <p14:creationId xmlns:p14="http://schemas.microsoft.com/office/powerpoint/2010/main" val="5811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楊沛東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728132"/>
            <a:ext cx="5564713" cy="54440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-2" y="2362885"/>
            <a:ext cx="5564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Medical research is increasingly analyzed by computing technology, so it generated a lot of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biobanks</a:t>
            </a:r>
            <a:r>
              <a:rPr lang="en-US" altLang="zh-TW" sz="3200" dirty="0" smtClean="0">
                <a:solidFill>
                  <a:schemeClr val="bg1"/>
                </a:solidFill>
              </a:rPr>
              <a:t>.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8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42" y="901235"/>
            <a:ext cx="5084762" cy="51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Features of PCI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吳瑀</a:t>
            </a:r>
            <a:r>
              <a:rPr lang="zh-TW" altLang="en-US" sz="3200" dirty="0"/>
              <a:t>涵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6530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3200" dirty="0">
                <a:solidFill>
                  <a:srgbClr val="C00000"/>
                </a:solidFill>
              </a:rPr>
              <a:t>Placing participants in control</a:t>
            </a:r>
            <a:r>
              <a:rPr lang="en-US" altLang="zh-TW" sz="3200" dirty="0" smtClean="0">
                <a:solidFill>
                  <a:srgbClr val="C00000"/>
                </a:solidFill>
              </a:rPr>
              <a:t>.</a:t>
            </a:r>
          </a:p>
          <a:p>
            <a:endParaRPr lang="en-US" altLang="zh-TW" sz="32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7334" y="209694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N</a:t>
            </a:r>
            <a:r>
              <a:rPr lang="zh-TW" altLang="en-US" sz="3200" dirty="0" smtClean="0"/>
              <a:t>eed </a:t>
            </a:r>
            <a:r>
              <a:rPr lang="zh-TW" altLang="en-US" sz="3200" dirty="0"/>
              <a:t>to place the individual at the </a:t>
            </a:r>
            <a:r>
              <a:rPr lang="zh-TW" altLang="en-US" sz="3200" dirty="0" smtClean="0"/>
              <a:t>cent</a:t>
            </a:r>
            <a:r>
              <a:rPr lang="en-US" altLang="zh-TW" sz="3200" dirty="0" err="1" smtClean="0"/>
              <a:t>er</a:t>
            </a:r>
            <a:r>
              <a:rPr lang="zh-TW" altLang="en-US" sz="3200" dirty="0" smtClean="0"/>
              <a:t> </a:t>
            </a:r>
            <a:r>
              <a:rPr lang="zh-TW" altLang="en-US" sz="3200" dirty="0"/>
              <a:t>of decision making is embedded in the design of the IT interface for PCIs</a:t>
            </a:r>
            <a:r>
              <a:rPr lang="zh-TW" altLang="en-US" sz="3200" dirty="0" smtClean="0"/>
              <a:t>.</a:t>
            </a:r>
            <a:endParaRPr lang="en-US" altLang="zh-TW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/>
              <a:t>Purely voluntary </a:t>
            </a:r>
            <a:endParaRPr lang="en-US" altLang="zh-TW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/>
              <a:t>Empowering participants</a:t>
            </a:r>
            <a:r>
              <a:rPr lang="zh-TW" altLang="en-US" sz="3200" dirty="0" smtClean="0"/>
              <a:t>.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284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Features of PCI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吳瑀</a:t>
            </a:r>
            <a:r>
              <a:rPr lang="zh-TW" altLang="en-US" sz="3200" dirty="0"/>
              <a:t>涵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6530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2. Using </a:t>
            </a:r>
            <a:r>
              <a:rPr lang="en-US" altLang="zh-TW" sz="3200" dirty="0">
                <a:solidFill>
                  <a:srgbClr val="C00000"/>
                </a:solidFill>
              </a:rPr>
              <a:t>social media technology</a:t>
            </a:r>
          </a:p>
        </p:txBody>
      </p:sp>
      <p:sp>
        <p:nvSpPr>
          <p:cNvPr id="3" name="矩形 2"/>
          <p:cNvSpPr/>
          <p:nvPr/>
        </p:nvSpPr>
        <p:spPr>
          <a:xfrm>
            <a:off x="5757334" y="209694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Use social media technology and </a:t>
            </a:r>
            <a:r>
              <a:rPr lang="en-US" altLang="zh-TW" sz="3200" dirty="0" smtClean="0"/>
              <a:t>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Allows participants to record all of their research activity.</a:t>
            </a:r>
          </a:p>
        </p:txBody>
      </p:sp>
    </p:spTree>
    <p:extLst>
      <p:ext uri="{BB962C8B-B14F-4D97-AF65-F5344CB8AC3E}">
        <p14:creationId xmlns:p14="http://schemas.microsoft.com/office/powerpoint/2010/main" val="11090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Features of PCI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吳瑀</a:t>
            </a:r>
            <a:r>
              <a:rPr lang="zh-TW" altLang="en-US" sz="3200" dirty="0"/>
              <a:t>涵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6530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3. Promoting </a:t>
            </a:r>
            <a:r>
              <a:rPr lang="en-US" altLang="zh-TW" sz="3200" dirty="0">
                <a:solidFill>
                  <a:srgbClr val="C00000"/>
                </a:solidFill>
              </a:rPr>
              <a:t>active participation</a:t>
            </a:r>
          </a:p>
        </p:txBody>
      </p:sp>
      <p:sp>
        <p:nvSpPr>
          <p:cNvPr id="3" name="矩形 2"/>
          <p:cNvSpPr/>
          <p:nvPr/>
        </p:nvSpPr>
        <p:spPr>
          <a:xfrm>
            <a:off x="5661023" y="1708612"/>
            <a:ext cx="6530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ongoing </a:t>
            </a:r>
            <a:r>
              <a:rPr lang="en-US" altLang="zh-TW" sz="3200" dirty="0"/>
              <a:t>active interaction between participants and </a:t>
            </a:r>
            <a:r>
              <a:rPr lang="en-US" altLang="zh-TW" sz="3200" dirty="0" smtClean="0"/>
              <a:t>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transparency </a:t>
            </a:r>
            <a:r>
              <a:rPr lang="en-US" altLang="zh-TW" sz="3200" dirty="0"/>
              <a:t>and veracity in all interactions </a:t>
            </a:r>
            <a:endParaRPr lang="en-US" altLang="zh-TW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Participants </a:t>
            </a:r>
            <a:r>
              <a:rPr lang="en-US" altLang="zh-TW" sz="3200" dirty="0"/>
              <a:t>must commit themselves to research and to acting altruistically for others</a:t>
            </a:r>
          </a:p>
        </p:txBody>
      </p:sp>
    </p:spTree>
    <p:extLst>
      <p:ext uri="{BB962C8B-B14F-4D97-AF65-F5344CB8AC3E}">
        <p14:creationId xmlns:p14="http://schemas.microsoft.com/office/powerpoint/2010/main" val="25835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Features of PCI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吳瑀</a:t>
            </a:r>
            <a:r>
              <a:rPr lang="zh-TW" altLang="en-US" sz="3200" dirty="0"/>
              <a:t>涵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6530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</a:rPr>
              <a:t>3. Promoting </a:t>
            </a:r>
            <a:r>
              <a:rPr lang="en-US" altLang="zh-TW" sz="3200" dirty="0">
                <a:solidFill>
                  <a:srgbClr val="C00000"/>
                </a:solidFill>
              </a:rPr>
              <a:t>active participation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80" y="1968341"/>
            <a:ext cx="5842880" cy="34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Features of PCI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吳瑀</a:t>
            </a:r>
            <a:r>
              <a:rPr lang="zh-TW" altLang="en-US" sz="3200" dirty="0"/>
              <a:t>涵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6530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C00000"/>
                </a:solidFill>
              </a:rPr>
              <a:t>4. Facilitating communication</a:t>
            </a:r>
          </a:p>
        </p:txBody>
      </p:sp>
      <p:sp>
        <p:nvSpPr>
          <p:cNvPr id="3" name="矩形 2"/>
          <p:cNvSpPr/>
          <p:nvPr/>
        </p:nvSpPr>
        <p:spPr>
          <a:xfrm>
            <a:off x="5757334" y="209694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Individual participant </a:t>
            </a:r>
            <a:r>
              <a:rPr lang="en-US" altLang="zh-TW" sz="3200" dirty="0" smtClean="0"/>
              <a:t>interfaces.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 smtClean="0"/>
              <a:t>Blogs/Online experts/Webcasts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PCIs can inform participants and keep in regular contact.</a:t>
            </a:r>
            <a:endParaRPr lang="zh-TW" alt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826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吳瑀</a:t>
            </a:r>
            <a:r>
              <a:rPr lang="zh-TW" altLang="en-US" sz="3200" dirty="0"/>
              <a:t>涵</a:t>
            </a:r>
          </a:p>
        </p:txBody>
      </p:sp>
      <p:pic>
        <p:nvPicPr>
          <p:cNvPr id="9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38" y="-16027"/>
            <a:ext cx="10290590" cy="6880909"/>
          </a:xfrm>
        </p:spPr>
      </p:pic>
    </p:spTree>
    <p:extLst>
      <p:ext uri="{BB962C8B-B14F-4D97-AF65-F5344CB8AC3E}">
        <p14:creationId xmlns:p14="http://schemas.microsoft.com/office/powerpoint/2010/main" val="28833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吳瑀</a:t>
            </a:r>
            <a:r>
              <a:rPr lang="zh-TW" altLang="en-US" sz="3200" dirty="0"/>
              <a:t>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6395"/>
            <a:ext cx="12638083" cy="31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Features of PCI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吳瑀</a:t>
            </a:r>
            <a:r>
              <a:rPr lang="zh-TW" altLang="en-US" sz="3200" dirty="0"/>
              <a:t>涵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6530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C00000"/>
                </a:solidFill>
              </a:rPr>
              <a:t>5. Facilitating communication </a:t>
            </a:r>
          </a:p>
        </p:txBody>
      </p:sp>
      <p:sp>
        <p:nvSpPr>
          <p:cNvPr id="3" name="矩形 2"/>
          <p:cNvSpPr/>
          <p:nvPr/>
        </p:nvSpPr>
        <p:spPr>
          <a:xfrm>
            <a:off x="5757334" y="209694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dirty="0"/>
              <a:t>Through various social media tools, such as individual participant interfaces, blogs, online experts and webcasts, PCIs can inform participants and keep in regular contact.</a:t>
            </a:r>
          </a:p>
        </p:txBody>
      </p:sp>
    </p:spTree>
    <p:extLst>
      <p:ext uri="{BB962C8B-B14F-4D97-AF65-F5344CB8AC3E}">
        <p14:creationId xmlns:p14="http://schemas.microsoft.com/office/powerpoint/2010/main" val="10258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Benefits of adopting a PCI approach</a:t>
            </a: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75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黃子豪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6542063" cy="379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3000" dirty="0"/>
              <a:t>Streamlining the consent process.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/>
              <a:t>Removing </a:t>
            </a:r>
            <a:r>
              <a:rPr lang="en-US" altLang="zh-TW" sz="3000" dirty="0"/>
              <a:t>the need for </a:t>
            </a:r>
            <a:r>
              <a:rPr lang="en-US" altLang="zh-TW" sz="3000" dirty="0" smtClean="0"/>
              <a:t> anonymized </a:t>
            </a:r>
            <a:r>
              <a:rPr lang="en-US" altLang="zh-TW" sz="3000" dirty="0"/>
              <a:t>data. 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 smtClean="0"/>
              <a:t>Facilitating </a:t>
            </a:r>
            <a:r>
              <a:rPr lang="en-US" altLang="zh-TW" sz="3000" dirty="0"/>
              <a:t>participant recruitment</a:t>
            </a:r>
            <a:r>
              <a:rPr lang="en-US" altLang="zh-TW" sz="3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30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3000" dirty="0"/>
              <a:t>Facilitating participant retention. </a:t>
            </a:r>
          </a:p>
        </p:txBody>
      </p:sp>
    </p:spTree>
    <p:extLst>
      <p:ext uri="{BB962C8B-B14F-4D97-AF65-F5344CB8AC3E}">
        <p14:creationId xmlns:p14="http://schemas.microsoft.com/office/powerpoint/2010/main" val="16654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Benefits of adopting a PCI approach</a:t>
            </a: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75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黃子豪</a:t>
            </a:r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65420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/>
              <a:t>5.Promoting </a:t>
            </a:r>
            <a:r>
              <a:rPr lang="en-US" altLang="zh-TW" sz="3000" dirty="0"/>
              <a:t>the delivery of better quality and more cost-effective health care</a:t>
            </a:r>
            <a:r>
              <a:rPr lang="en-US" altLang="zh-TW" sz="3000" dirty="0" smtClean="0"/>
              <a:t>.</a:t>
            </a:r>
          </a:p>
          <a:p>
            <a:endParaRPr lang="en-US" altLang="zh-TW" sz="3000" dirty="0" smtClean="0"/>
          </a:p>
          <a:p>
            <a:r>
              <a:rPr lang="en-US" altLang="zh-TW" sz="3000" dirty="0" smtClean="0"/>
              <a:t>6.Sustaining </a:t>
            </a:r>
            <a:r>
              <a:rPr lang="en-US" altLang="zh-TW" sz="3000" dirty="0"/>
              <a:t>public confidence in research. </a:t>
            </a:r>
            <a:endParaRPr lang="en-US" altLang="zh-TW" sz="3000" dirty="0" smtClean="0"/>
          </a:p>
          <a:p>
            <a:endParaRPr lang="en-US" altLang="zh-TW" sz="3000" dirty="0" smtClean="0"/>
          </a:p>
          <a:p>
            <a:r>
              <a:rPr lang="en-US" altLang="zh-TW" sz="3000" dirty="0" smtClean="0"/>
              <a:t>7.Improving </a:t>
            </a:r>
            <a:r>
              <a:rPr lang="en-US" altLang="zh-TW" sz="3000" dirty="0"/>
              <a:t>the quality of research.</a:t>
            </a:r>
          </a:p>
        </p:txBody>
      </p:sp>
    </p:spTree>
    <p:extLst>
      <p:ext uri="{BB962C8B-B14F-4D97-AF65-F5344CB8AC3E}">
        <p14:creationId xmlns:p14="http://schemas.microsoft.com/office/powerpoint/2010/main" val="13339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楊沛東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66855" y="1656791"/>
            <a:ext cx="56843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Big data.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endParaRPr lang="zh-TW" altLang="en-US" sz="3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Data sharing initiatives.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endParaRPr lang="zh-TW" altLang="en-US" sz="3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Concern about the use of personal data.</a:t>
            </a:r>
          </a:p>
        </p:txBody>
      </p:sp>
      <p:sp>
        <p:nvSpPr>
          <p:cNvPr id="9" name="向下箭號 8"/>
          <p:cNvSpPr/>
          <p:nvPr/>
        </p:nvSpPr>
        <p:spPr>
          <a:xfrm>
            <a:off x="8169426" y="4828223"/>
            <a:ext cx="888706" cy="337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029392" y="5166134"/>
            <a:ext cx="12666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>
                <a:latin typeface="+mj-lt"/>
              </a:rPr>
              <a:t>PCI</a:t>
            </a:r>
          </a:p>
        </p:txBody>
      </p:sp>
      <p:sp>
        <p:nvSpPr>
          <p:cNvPr id="11" name="矩形 10"/>
          <p:cNvSpPr/>
          <p:nvPr/>
        </p:nvSpPr>
        <p:spPr>
          <a:xfrm>
            <a:off x="-2" y="2362885"/>
            <a:ext cx="55647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Medical research is increasingly analyzed by computing technology, so it generated a lot of </a:t>
            </a:r>
            <a:r>
              <a:rPr lang="en-US" altLang="zh-TW" sz="3200" dirty="0" err="1" smtClean="0">
                <a:solidFill>
                  <a:schemeClr val="bg1"/>
                </a:solidFill>
              </a:rPr>
              <a:t>biobanks</a:t>
            </a:r>
            <a:r>
              <a:rPr lang="en-US" altLang="zh-TW" sz="3200" dirty="0" smtClean="0">
                <a:solidFill>
                  <a:schemeClr val="bg1"/>
                </a:solidFill>
              </a:rPr>
              <a:t>.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776228" y="6027003"/>
            <a:ext cx="1415772" cy="75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黃子豪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3" y="0"/>
            <a:ext cx="9351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75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黃子豪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06" y="205839"/>
            <a:ext cx="9144000" cy="647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75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黃子豪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75" y="431528"/>
            <a:ext cx="5184576" cy="6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19" y="1396981"/>
            <a:ext cx="579628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10" y="2822253"/>
            <a:ext cx="5796288" cy="13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49" y="4485453"/>
            <a:ext cx="576945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44" y="1396981"/>
            <a:ext cx="5818314" cy="45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46" y="1094672"/>
            <a:ext cx="5805168" cy="523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64" y="1094672"/>
            <a:ext cx="5778330" cy="523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8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75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黃子豪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96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0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75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黃子豪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75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黃子豪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193852055"/>
              </p:ext>
            </p:extLst>
          </p:nvPr>
        </p:nvGraphicFramePr>
        <p:xfrm>
          <a:off x="2174353" y="105107"/>
          <a:ext cx="7991872" cy="592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479858812"/>
              </p:ext>
            </p:extLst>
          </p:nvPr>
        </p:nvGraphicFramePr>
        <p:xfrm>
          <a:off x="2661784" y="1329863"/>
          <a:ext cx="700844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35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Challenges to the wide-scale adoption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何亮融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5993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/>
              <a:t>1.</a:t>
            </a:r>
            <a:r>
              <a:rPr lang="en-US" altLang="zh-TW" sz="3200" dirty="0"/>
              <a:t> Requires a shift in current attitudes and approaches towards patients and research participants</a:t>
            </a:r>
          </a:p>
          <a:p>
            <a:endParaRPr lang="en-US" altLang="zh-TW" sz="3000" dirty="0"/>
          </a:p>
        </p:txBody>
      </p:sp>
      <p:sp>
        <p:nvSpPr>
          <p:cNvPr id="3" name="矩形 2"/>
          <p:cNvSpPr/>
          <p:nvPr/>
        </p:nvSpPr>
        <p:spPr>
          <a:xfrm>
            <a:off x="5757330" y="342442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000" dirty="0">
                <a:sym typeface="Wingdings"/>
              </a:rPr>
              <a:t></a:t>
            </a:r>
            <a:r>
              <a:rPr lang="en-US" altLang="zh-TW" sz="3000" dirty="0"/>
              <a:t>respect research participants as partners in the research rather than to see them as patients or passive providers</a:t>
            </a:r>
            <a:r>
              <a:rPr lang="zh-TW" altLang="en-US" sz="3000" dirty="0"/>
              <a:t> </a:t>
            </a:r>
            <a:r>
              <a:rPr lang="en-US" altLang="zh-TW" sz="3000" dirty="0"/>
              <a:t>of information and sample</a:t>
            </a:r>
            <a:endParaRPr lang="zh-TW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3104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Challenges to the wide-scale adoption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何亮融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599342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/>
              <a:t>2.</a:t>
            </a:r>
            <a:r>
              <a:rPr lang="en-US" altLang="zh-TW" sz="3200" dirty="0"/>
              <a:t> Bulk of consent efforts are still paper-based,</a:t>
            </a:r>
            <a:r>
              <a:rPr lang="zh-TW" altLang="en-US" sz="3200" dirty="0"/>
              <a:t> </a:t>
            </a:r>
            <a:r>
              <a:rPr lang="en-US" altLang="zh-TW" sz="3200" dirty="0"/>
              <a:t>but</a:t>
            </a:r>
            <a:r>
              <a:rPr lang="zh-TW" altLang="en-US" sz="3200" dirty="0"/>
              <a:t> </a:t>
            </a:r>
            <a:r>
              <a:rPr lang="en-US" altLang="zh-TW" sz="3200" dirty="0"/>
              <a:t>transition to effective electronic consent models is</a:t>
            </a:r>
            <a:r>
              <a:rPr lang="zh-TW" altLang="en-US" sz="3200" dirty="0"/>
              <a:t> </a:t>
            </a:r>
            <a:r>
              <a:rPr lang="en-US" altLang="zh-TW" sz="3200" dirty="0"/>
              <a:t>difficult</a:t>
            </a:r>
            <a:r>
              <a:rPr lang="zh-TW" altLang="en-US" sz="3200" dirty="0"/>
              <a:t> </a:t>
            </a:r>
            <a:r>
              <a:rPr lang="en-US" altLang="zh-TW" sz="3200" dirty="0"/>
              <a:t>to</a:t>
            </a:r>
            <a:r>
              <a:rPr lang="zh-TW" altLang="en-US" sz="3200" dirty="0"/>
              <a:t> </a:t>
            </a:r>
            <a:r>
              <a:rPr lang="en-US" altLang="zh-TW" sz="3200" dirty="0"/>
              <a:t>managed</a:t>
            </a:r>
            <a:r>
              <a:rPr lang="zh-TW" altLang="en-US" sz="3200" dirty="0"/>
              <a:t> </a:t>
            </a:r>
            <a:r>
              <a:rPr lang="en-US" altLang="zh-TW" sz="3200" dirty="0"/>
              <a:t>online</a:t>
            </a:r>
          </a:p>
          <a:p>
            <a:endParaRPr lang="en-US" altLang="zh-TW" sz="3200" dirty="0"/>
          </a:p>
          <a:p>
            <a:endParaRPr lang="en-US" altLang="zh-TW" sz="3000" dirty="0"/>
          </a:p>
        </p:txBody>
      </p:sp>
      <p:sp>
        <p:nvSpPr>
          <p:cNvPr id="3" name="矩形 2"/>
          <p:cNvSpPr/>
          <p:nvPr/>
        </p:nvSpPr>
        <p:spPr>
          <a:xfrm>
            <a:off x="5757334" y="39649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dirty="0">
                <a:sym typeface="Wingdings"/>
              </a:rPr>
              <a:t>need</a:t>
            </a:r>
            <a:r>
              <a:rPr lang="zh-TW" altLang="en-US" sz="3200" dirty="0">
                <a:sym typeface="Wingdings"/>
              </a:rPr>
              <a:t> </a:t>
            </a:r>
            <a:r>
              <a:rPr lang="en-US" altLang="zh-TW" sz="3200" dirty="0"/>
              <a:t>considerable support from institutional leadership and the investment of </a:t>
            </a:r>
            <a:r>
              <a:rPr lang="en-US" altLang="zh-TW" sz="3200" dirty="0" smtClean="0"/>
              <a:t>resources.</a:t>
            </a:r>
            <a:endParaRPr lang="en-US" altLang="zh-TW" sz="3200" dirty="0"/>
          </a:p>
          <a:p>
            <a:r>
              <a:rPr lang="zh-TW" altLang="en-US" sz="3200" dirty="0">
                <a:sym typeface="Wingdings"/>
              </a:rPr>
              <a:t> 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5721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Challenges to the wide-scale adoption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何亮融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653097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/>
              <a:t>3.</a:t>
            </a:r>
            <a:r>
              <a:rPr lang="en-US" altLang="zh-TW" sz="3200" dirty="0" smtClean="0"/>
              <a:t> </a:t>
            </a:r>
            <a:r>
              <a:rPr lang="en-US" altLang="zh-TW" sz="3200" dirty="0"/>
              <a:t>broader implementation in research will be hampered by the lack of a common reference ontology</a:t>
            </a:r>
          </a:p>
          <a:p>
            <a:endParaRPr lang="en-US" altLang="zh-TW" sz="3200" dirty="0"/>
          </a:p>
          <a:p>
            <a:endParaRPr lang="en-US" altLang="zh-TW" sz="3000" dirty="0"/>
          </a:p>
        </p:txBody>
      </p:sp>
    </p:spTree>
    <p:extLst>
      <p:ext uri="{BB962C8B-B14F-4D97-AF65-F5344CB8AC3E}">
        <p14:creationId xmlns:p14="http://schemas.microsoft.com/office/powerpoint/2010/main" val="1424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Challenges to the wide-scale adoption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何亮融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661020" y="723900"/>
            <a:ext cx="5993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/>
              <a:t>4.Implementation </a:t>
            </a:r>
            <a:r>
              <a:rPr lang="en-US" altLang="zh-TW" sz="3000" dirty="0"/>
              <a:t>of PCIs also requires a change for research participants ,care needs to be taken to ensure that the use of PCIs does not prohibit or discourage certain groups from involvement in research, </a:t>
            </a:r>
          </a:p>
        </p:txBody>
      </p:sp>
      <p:sp>
        <p:nvSpPr>
          <p:cNvPr id="3" name="矩形 2"/>
          <p:cNvSpPr/>
          <p:nvPr/>
        </p:nvSpPr>
        <p:spPr>
          <a:xfrm>
            <a:off x="5657889" y="4063026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000" dirty="0">
                <a:sym typeface="Wingdings"/>
              </a:rPr>
              <a:t> applications for mobile phones and the use of interactive screens using videos — instead of text — located in waiting rooms and public areas may help </a:t>
            </a:r>
          </a:p>
          <a:p>
            <a:endParaRPr lang="en-US" altLang="zh-TW" sz="3000" dirty="0">
              <a:sym typeface="Wingdings"/>
            </a:endParaRPr>
          </a:p>
          <a:p>
            <a:r>
              <a:rPr lang="en-US" altLang="zh-TW" sz="3000" dirty="0"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4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楊沛東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Participant-Centric Initiatives</a:t>
            </a:r>
          </a:p>
          <a:p>
            <a:r>
              <a:rPr lang="en-US" altLang="zh-TW" sz="3200" dirty="0" smtClean="0">
                <a:solidFill>
                  <a:schemeClr val="bg1"/>
                </a:solidFill>
              </a:rPr>
              <a:t>(PCI)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6855" y="1656791"/>
            <a:ext cx="56843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latin typeface="+mj-lt"/>
              </a:rPr>
              <a:t>the </a:t>
            </a:r>
            <a:r>
              <a:rPr lang="zh-TW" altLang="en-US" sz="3200" dirty="0">
                <a:latin typeface="+mj-lt"/>
              </a:rPr>
              <a:t>tools to help </a:t>
            </a:r>
            <a:r>
              <a:rPr lang="zh-TW" altLang="en-US" sz="3200" dirty="0" smtClean="0">
                <a:latin typeface="+mj-lt"/>
              </a:rPr>
              <a:t>build </a:t>
            </a:r>
            <a:r>
              <a:rPr lang="zh-TW" altLang="en-US" sz="3200" dirty="0">
                <a:latin typeface="+mj-lt"/>
              </a:rPr>
              <a:t>the long-term public trust that is needed for the new ways of carrying out medical research based on global networks of shared data and samples</a:t>
            </a:r>
          </a:p>
        </p:txBody>
      </p:sp>
    </p:spTree>
    <p:extLst>
      <p:ext uri="{BB962C8B-B14F-4D97-AF65-F5344CB8AC3E}">
        <p14:creationId xmlns:p14="http://schemas.microsoft.com/office/powerpoint/2010/main" val="18089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Challenges to the wide-scale adoption</a:t>
            </a: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何亮融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5993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/>
              <a:t>5. greater use of PCIs may lead to greater empowerment of participants, certain lines of research may not be possible if many participants opt out</a:t>
            </a:r>
            <a:endParaRPr lang="en-US" altLang="zh-TW" sz="3200" dirty="0"/>
          </a:p>
          <a:p>
            <a:endParaRPr lang="en-US" altLang="zh-TW" sz="3000" dirty="0"/>
          </a:p>
        </p:txBody>
      </p:sp>
      <p:sp>
        <p:nvSpPr>
          <p:cNvPr id="3" name="矩形 2"/>
          <p:cNvSpPr/>
          <p:nvPr/>
        </p:nvSpPr>
        <p:spPr>
          <a:xfrm>
            <a:off x="5757334" y="3986159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000" dirty="0">
                <a:sym typeface="Wingdings"/>
              </a:rPr>
              <a:t>research is needed to determine how best to introduce PCI approaches while still allowing expedited research to continue. </a:t>
            </a:r>
          </a:p>
          <a:p>
            <a:endParaRPr lang="en-US" altLang="zh-TW" sz="3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405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23andMe Partnering with Patients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林婷涵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112405" y="5050809"/>
            <a:ext cx="562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http://blog.23andme.com/news/inside-23andme/23andme-partnering-with-patients/</a:t>
            </a:r>
            <a:r>
              <a:rPr lang="en-US" altLang="zh-TW" dirty="0" smtClean="0">
                <a:hlinkClick r:id="rId3"/>
              </a:rPr>
              <a:t>/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587052" y="723900"/>
            <a:ext cx="6604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Not only do </a:t>
            </a:r>
            <a:r>
              <a:rPr lang="en-US" altLang="zh-TW" sz="3200" dirty="0" smtClean="0"/>
              <a:t>PCI </a:t>
            </a:r>
            <a:r>
              <a:rPr lang="zh-TW" altLang="en-US" sz="3200" dirty="0" smtClean="0"/>
              <a:t>return </a:t>
            </a:r>
            <a:r>
              <a:rPr lang="zh-TW" altLang="en-US" sz="3200" dirty="0"/>
              <a:t>data to research participants, but they play an active role in the research process.  </a:t>
            </a:r>
            <a:r>
              <a:rPr lang="zh-TW" altLang="en-US" sz="3200" dirty="0" smtClean="0"/>
              <a:t>.</a:t>
            </a:r>
            <a:endParaRPr lang="zh-TW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5476042" y="293088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</a:rPr>
              <a:t>“it is fascinating to learn about myself, my own biology.  This is me, my chromosomes, my DNA, and it helps me to make better choices for myself.”</a:t>
            </a:r>
            <a:r>
              <a:rPr lang="zh-TW" altLang="en-US" sz="3200" dirty="0"/>
              <a:t>said Cheryl-Anne.</a:t>
            </a:r>
          </a:p>
        </p:txBody>
      </p:sp>
    </p:spTree>
    <p:extLst>
      <p:ext uri="{BB962C8B-B14F-4D97-AF65-F5344CB8AC3E}">
        <p14:creationId xmlns:p14="http://schemas.microsoft.com/office/powerpoint/2010/main" val="28498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Discovering Unknown Jewish Ancestry with 23andMe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林婷涵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03" y="3926222"/>
            <a:ext cx="1268649" cy="22459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35013" y="5657671"/>
            <a:ext cx="164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By CeCe Moore</a:t>
            </a:r>
          </a:p>
        </p:txBody>
      </p:sp>
      <p:sp>
        <p:nvSpPr>
          <p:cNvPr id="8" name="矩形 7"/>
          <p:cNvSpPr/>
          <p:nvPr/>
        </p:nvSpPr>
        <p:spPr>
          <a:xfrm>
            <a:off x="5755061" y="2140451"/>
            <a:ext cx="4178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She</a:t>
            </a:r>
            <a:r>
              <a:rPr lang="zh-TW" altLang="en-US" sz="3200" dirty="0" smtClean="0"/>
              <a:t> </a:t>
            </a:r>
            <a:r>
              <a:rPr lang="zh-TW" altLang="en-US" sz="3200" dirty="0"/>
              <a:t>joined 23andMe's </a:t>
            </a:r>
            <a:r>
              <a:rPr lang="zh-TW" altLang="en-US" sz="3200" dirty="0">
                <a:solidFill>
                  <a:srgbClr val="FF0000"/>
                </a:solidFill>
              </a:rPr>
              <a:t>Ancestry Finder </a:t>
            </a:r>
            <a:r>
              <a:rPr lang="zh-TW" altLang="en-US" sz="3200" dirty="0"/>
              <a:t>in 2010, and noticed a cluster on </a:t>
            </a:r>
            <a:r>
              <a:rPr lang="zh-TW" altLang="en-US" sz="3200" dirty="0" smtClean="0"/>
              <a:t>h</a:t>
            </a:r>
            <a:r>
              <a:rPr lang="en-US" altLang="zh-TW" sz="3200" dirty="0" err="1" smtClean="0"/>
              <a:t>er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7th</a:t>
            </a:r>
            <a:r>
              <a:rPr lang="zh-TW" altLang="en-US" sz="3200" dirty="0" smtClean="0"/>
              <a:t> </a:t>
            </a:r>
            <a:r>
              <a:rPr lang="zh-TW" altLang="en-US" sz="3200" dirty="0"/>
              <a:t>chromosome that appeared to contain a significant number of matches with self-declared Ashkenazi ancestry</a:t>
            </a:r>
            <a:r>
              <a:rPr lang="zh-TW" altLang="en-US" sz="3200" dirty="0" smtClean="0"/>
              <a:t>.</a:t>
            </a:r>
            <a:endParaRPr lang="zh-TW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5771763" y="26995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/>
              <a:t>Usually been mistaken for a Jewish person despite having no known Jewish ancestors.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98" y="1661494"/>
            <a:ext cx="1447800" cy="20574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2405" y="5050809"/>
            <a:ext cx="5622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5"/>
              </a:rPr>
              <a:t>http://blog.23andme.com/23andme-customer-stories/ashkenazi-and-me-discovering-unknown-jewish-ancestry-with-23andme/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09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</a:rPr>
              <a:t>The Genetic Tests for Drug Response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林婷涵</a:t>
            </a:r>
            <a:endParaRPr lang="zh-TW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4488454" y="5697140"/>
            <a:ext cx="107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By </a:t>
            </a:r>
            <a:r>
              <a:rPr lang="en-US" altLang="zh-TW" dirty="0" err="1">
                <a:solidFill>
                  <a:schemeClr val="bg1"/>
                </a:solidFill>
              </a:rPr>
              <a:t>Renae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2405" y="5050809"/>
            <a:ext cx="562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http://blog.23andme.com/23andme-customer-stories/the-genetic-tests-for-drug-response/</a:t>
            </a:r>
            <a:endParaRPr lang="zh-TW" altLang="en-US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425" y="2885636"/>
            <a:ext cx="1975853" cy="170581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64" y="4838450"/>
            <a:ext cx="1996036" cy="133069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564711" y="402674"/>
            <a:ext cx="6514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she </a:t>
            </a:r>
            <a:r>
              <a:rPr lang="zh-TW" altLang="en-US" sz="3200" dirty="0"/>
              <a:t>and her doctors were unaware of her sensitivity to the drugs used to temporarily relax a patient's muscles before anesthesia is administered.</a:t>
            </a:r>
          </a:p>
        </p:txBody>
      </p:sp>
      <p:sp>
        <p:nvSpPr>
          <p:cNvPr id="18" name="矩形 17"/>
          <p:cNvSpPr/>
          <p:nvPr/>
        </p:nvSpPr>
        <p:spPr>
          <a:xfrm>
            <a:off x="5564711" y="2668616"/>
            <a:ext cx="48212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she noticed that her tests showed she had the variants that are associated with pseudocholinesterase deficiency in 23andM</a:t>
            </a:r>
            <a:r>
              <a:rPr lang="zh-TW" altLang="en-US" sz="3200" dirty="0" smtClean="0"/>
              <a:t>e</a:t>
            </a:r>
            <a:r>
              <a:rPr lang="en-US" altLang="zh-TW" sz="3200" dirty="0" smtClean="0"/>
              <a:t>’</a:t>
            </a:r>
            <a:r>
              <a:rPr lang="zh-TW" altLang="en-US" sz="3200" dirty="0" smtClean="0"/>
              <a:t>s </a:t>
            </a:r>
            <a:r>
              <a:rPr lang="en-US" altLang="zh-TW" sz="3200" dirty="0" smtClean="0">
                <a:solidFill>
                  <a:srgbClr val="FF0000"/>
                </a:solidFill>
              </a:rPr>
              <a:t>drug response</a:t>
            </a:r>
            <a:r>
              <a:rPr lang="zh-TW" altLang="en-US" sz="3200" dirty="0" smtClean="0">
                <a:solidFill>
                  <a:srgbClr val="FF0000"/>
                </a:solidFill>
              </a:rPr>
              <a:t> </a:t>
            </a:r>
            <a:r>
              <a:rPr lang="zh-TW" altLang="en-US" sz="3200" dirty="0"/>
              <a:t>report, now she wears medical ID bracelet.</a:t>
            </a:r>
          </a:p>
        </p:txBody>
      </p:sp>
    </p:spTree>
    <p:extLst>
      <p:ext uri="{BB962C8B-B14F-4D97-AF65-F5344CB8AC3E}">
        <p14:creationId xmlns:p14="http://schemas.microsoft.com/office/powerpoint/2010/main" val="3425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How does PCI make money?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林婷涵</a:t>
            </a:r>
            <a:endParaRPr lang="zh-TW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5661019" y="766864"/>
            <a:ext cx="5939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err="1" smtClean="0">
                <a:solidFill>
                  <a:srgbClr val="002060"/>
                </a:solidFill>
              </a:rPr>
              <a:t>PatientsLikeMe</a:t>
            </a:r>
            <a:r>
              <a:rPr lang="en-US" altLang="zh-TW" sz="3200" b="1" dirty="0">
                <a:solidFill>
                  <a:srgbClr val="002060"/>
                </a:solidFill>
              </a:rPr>
              <a:t>: </a:t>
            </a:r>
            <a:r>
              <a:rPr lang="en-US" altLang="zh-TW" sz="3200" dirty="0"/>
              <a:t>share about your experience with the disease and sell it to their </a:t>
            </a:r>
            <a:r>
              <a:rPr lang="en-US" altLang="zh-TW" sz="3200" dirty="0" smtClean="0"/>
              <a:t>partners</a:t>
            </a:r>
          </a:p>
          <a:p>
            <a:endParaRPr lang="en-US" altLang="zh-TW" sz="3200" dirty="0"/>
          </a:p>
          <a:p>
            <a:r>
              <a:rPr lang="en-US" altLang="zh-TW" sz="3200" b="1" dirty="0" smtClean="0">
                <a:solidFill>
                  <a:srgbClr val="002060"/>
                </a:solidFill>
              </a:rPr>
              <a:t>23andMe</a:t>
            </a:r>
            <a:r>
              <a:rPr lang="en-US" altLang="zh-TW" sz="3200" b="1" dirty="0">
                <a:solidFill>
                  <a:srgbClr val="002060"/>
                </a:solidFill>
              </a:rPr>
              <a:t>: </a:t>
            </a:r>
            <a:r>
              <a:rPr lang="en-US" altLang="zh-TW" sz="3200" dirty="0" smtClean="0"/>
              <a:t>offer </a:t>
            </a:r>
            <a:r>
              <a:rPr lang="en-US" altLang="zh-TW" sz="3200" dirty="0"/>
              <a:t>consumers the ability to get their genes sequenced for $</a:t>
            </a:r>
            <a:r>
              <a:rPr lang="en-US" altLang="zh-TW" sz="3200" dirty="0" smtClean="0"/>
              <a:t>99</a:t>
            </a:r>
            <a:r>
              <a:rPr lang="en-US" altLang="zh-TW" sz="3200" dirty="0"/>
              <a:t>.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5817630" y="492972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“for a consumer it still seems to have such marginal utility, especially at that price.”</a:t>
            </a:r>
            <a:r>
              <a:rPr lang="zh-TW" altLang="en-US" dirty="0"/>
              <a:t>as science policy wonk Jonathan Gitlin wrote on </a:t>
            </a:r>
            <a:r>
              <a:rPr lang="zh-TW" altLang="en-US" dirty="0" smtClean="0"/>
              <a:t>Twitter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85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Conclusion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林婷涵</a:t>
            </a:r>
            <a:endParaRPr lang="zh-TW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5661020" y="1133357"/>
            <a:ext cx="59732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PCI requires a cultural shift in current research</a:t>
            </a:r>
            <a:r>
              <a:rPr lang="zh-TW" altLang="en-US" sz="3200" dirty="0" smtClean="0"/>
              <a:t>.</a:t>
            </a:r>
            <a:endParaRPr lang="en-US" altLang="zh-TW" sz="3200" dirty="0" smtClean="0"/>
          </a:p>
          <a:p>
            <a:endParaRPr lang="zh-TW" altLang="en-US" sz="3200" dirty="0"/>
          </a:p>
          <a:p>
            <a:r>
              <a:rPr lang="zh-TW" altLang="en-US" sz="3200" dirty="0" smtClean="0"/>
              <a:t>Some systems </a:t>
            </a:r>
            <a:r>
              <a:rPr lang="zh-TW" altLang="en-US" sz="3200" dirty="0"/>
              <a:t>have demonstrated that individuals are sufficiently motivated to </a:t>
            </a:r>
            <a:r>
              <a:rPr lang="zh-TW" altLang="en-US" sz="3200" dirty="0" smtClean="0"/>
              <a:t>engage  </a:t>
            </a:r>
            <a:r>
              <a:rPr lang="zh-TW" altLang="en-US" sz="3200" dirty="0"/>
              <a:t>in novel ways.</a:t>
            </a:r>
          </a:p>
        </p:txBody>
      </p:sp>
    </p:spTree>
    <p:extLst>
      <p:ext uri="{BB962C8B-B14F-4D97-AF65-F5344CB8AC3E}">
        <p14:creationId xmlns:p14="http://schemas.microsoft.com/office/powerpoint/2010/main" val="19807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Conclusion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林婷涵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85" y="925152"/>
            <a:ext cx="2701923" cy="18474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88" y="2829240"/>
            <a:ext cx="2786841" cy="10559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84" y="1601280"/>
            <a:ext cx="3257550" cy="13430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233825" y="4312675"/>
            <a:ext cx="4950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more Intuitive and Dynamic </a:t>
            </a:r>
          </a:p>
        </p:txBody>
      </p:sp>
    </p:spTree>
    <p:extLst>
      <p:ext uri="{BB962C8B-B14F-4D97-AF65-F5344CB8AC3E}">
        <p14:creationId xmlns:p14="http://schemas.microsoft.com/office/powerpoint/2010/main" val="29063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</a:rPr>
              <a:t>Conclusion</a:t>
            </a:r>
            <a:endParaRPr lang="en-US" altLang="zh-TW" sz="3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林婷涵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5661021" y="1123837"/>
            <a:ext cx="59934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b="1" dirty="0">
                <a:solidFill>
                  <a:srgbClr val="C00000"/>
                </a:solidFill>
              </a:rPr>
              <a:t>From patients to active partners</a:t>
            </a:r>
          </a:p>
        </p:txBody>
      </p:sp>
      <p:sp>
        <p:nvSpPr>
          <p:cNvPr id="5" name="矩形 4"/>
          <p:cNvSpPr/>
          <p:nvPr/>
        </p:nvSpPr>
        <p:spPr>
          <a:xfrm>
            <a:off x="6641817" y="2133600"/>
            <a:ext cx="3913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obstacles of </a:t>
            </a:r>
            <a:r>
              <a:rPr lang="zh-TW" altLang="en-US" sz="3200" dirty="0" smtClean="0"/>
              <a:t>research</a:t>
            </a:r>
            <a:r>
              <a:rPr lang="en-US" altLang="zh-TW" sz="3200" dirty="0" smtClean="0"/>
              <a:t>?</a:t>
            </a:r>
            <a:endParaRPr lang="zh-TW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5671233" y="2133600"/>
            <a:ext cx="870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PCI</a:t>
            </a:r>
            <a:r>
              <a:rPr lang="en-US" altLang="zh-TW" sz="3200" dirty="0" smtClean="0"/>
              <a:t>:</a:t>
            </a:r>
            <a:endParaRPr lang="zh-TW" altLang="en-US" sz="3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527393" y="2081359"/>
            <a:ext cx="3749093" cy="689256"/>
            <a:chOff x="6834476" y="3794374"/>
            <a:chExt cx="3749093" cy="689256"/>
          </a:xfrm>
        </p:grpSpPr>
        <p:cxnSp>
          <p:nvCxnSpPr>
            <p:cNvPr id="11" name="直線接點 10"/>
            <p:cNvCxnSpPr/>
            <p:nvPr/>
          </p:nvCxnSpPr>
          <p:spPr>
            <a:xfrm>
              <a:off x="6834476" y="3829396"/>
              <a:ext cx="3749092" cy="584775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flipV="1">
              <a:off x="6903237" y="3794374"/>
              <a:ext cx="3680332" cy="689256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向下箭號 15"/>
          <p:cNvSpPr/>
          <p:nvPr/>
        </p:nvSpPr>
        <p:spPr>
          <a:xfrm>
            <a:off x="7854429" y="3237535"/>
            <a:ext cx="1163782" cy="948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817630" y="452641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facilitate innovative research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safeguard public trust.</a:t>
            </a:r>
          </a:p>
        </p:txBody>
      </p:sp>
    </p:spTree>
    <p:extLst>
      <p:ext uri="{BB962C8B-B14F-4D97-AF65-F5344CB8AC3E}">
        <p14:creationId xmlns:p14="http://schemas.microsoft.com/office/powerpoint/2010/main" val="25156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11587942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dirty="0" smtClean="0"/>
              <a:t>THANKS   FOR   ATTENTION</a:t>
            </a:r>
            <a:endParaRPr lang="zh-TW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林婷涵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014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楊沛東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Protecting individual interests</a:t>
            </a:r>
          </a:p>
        </p:txBody>
      </p:sp>
      <p:sp>
        <p:nvSpPr>
          <p:cNvPr id="9" name="矩形 8"/>
          <p:cNvSpPr/>
          <p:nvPr/>
        </p:nvSpPr>
        <p:spPr>
          <a:xfrm>
            <a:off x="6134440" y="782600"/>
            <a:ext cx="4817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In</a:t>
            </a:r>
            <a:r>
              <a:rPr lang="zh-TW" altLang="en-US" sz="3200" dirty="0" smtClean="0"/>
              <a:t> </a:t>
            </a:r>
            <a:r>
              <a:rPr lang="zh-TW" altLang="en-US" sz="3200" dirty="0"/>
              <a:t>medical research domain</a:t>
            </a:r>
          </a:p>
        </p:txBody>
      </p:sp>
      <p:sp>
        <p:nvSpPr>
          <p:cNvPr id="10" name="矩形 9"/>
          <p:cNvSpPr/>
          <p:nvPr/>
        </p:nvSpPr>
        <p:spPr>
          <a:xfrm>
            <a:off x="5974427" y="2371250"/>
            <a:ext cx="26310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+mj-lt"/>
              </a:rPr>
              <a:t>allow </a:t>
            </a:r>
            <a:r>
              <a:rPr lang="zh-TW" altLang="en-US" sz="3200" dirty="0">
                <a:solidFill>
                  <a:srgbClr val="002060"/>
                </a:solidFill>
                <a:latin typeface="+mj-lt"/>
              </a:rPr>
              <a:t>beneficial research to proceed</a:t>
            </a:r>
          </a:p>
        </p:txBody>
      </p:sp>
      <p:sp>
        <p:nvSpPr>
          <p:cNvPr id="11" name="矩形 10"/>
          <p:cNvSpPr/>
          <p:nvPr/>
        </p:nvSpPr>
        <p:spPr>
          <a:xfrm>
            <a:off x="9144000" y="2376250"/>
            <a:ext cx="27495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+mj-lt"/>
              </a:rPr>
              <a:t>protect the interests of research participants </a:t>
            </a:r>
          </a:p>
        </p:txBody>
      </p:sp>
      <p:cxnSp>
        <p:nvCxnSpPr>
          <p:cNvPr id="12" name="直線接點 11"/>
          <p:cNvCxnSpPr/>
          <p:nvPr/>
        </p:nvCxnSpPr>
        <p:spPr>
          <a:xfrm>
            <a:off x="8461377" y="1562100"/>
            <a:ext cx="0" cy="431874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向下箭號 12"/>
          <p:cNvSpPr/>
          <p:nvPr/>
        </p:nvSpPr>
        <p:spPr>
          <a:xfrm>
            <a:off x="7699377" y="2376250"/>
            <a:ext cx="1524000" cy="3181110"/>
          </a:xfrm>
          <a:prstGeom prst="down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8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楊沛東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Protecting individual interests</a:t>
            </a:r>
          </a:p>
        </p:txBody>
      </p:sp>
      <p:sp>
        <p:nvSpPr>
          <p:cNvPr id="9" name="矩形 8"/>
          <p:cNvSpPr/>
          <p:nvPr/>
        </p:nvSpPr>
        <p:spPr>
          <a:xfrm>
            <a:off x="6134440" y="782600"/>
            <a:ext cx="3828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Participant's consent</a:t>
            </a:r>
            <a:r>
              <a:rPr lang="en-US" altLang="zh-TW" sz="3200" dirty="0"/>
              <a:t>:</a:t>
            </a:r>
          </a:p>
        </p:txBody>
      </p:sp>
      <p:sp>
        <p:nvSpPr>
          <p:cNvPr id="14" name="矩形 13"/>
          <p:cNvSpPr/>
          <p:nvPr/>
        </p:nvSpPr>
        <p:spPr>
          <a:xfrm>
            <a:off x="5778681" y="2314462"/>
            <a:ext cx="5860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latin typeface="+mj-lt"/>
              </a:rPr>
              <a:t>Traditional:</a:t>
            </a:r>
            <a:endParaRPr lang="zh-TW" altLang="en-US" sz="3600" dirty="0">
              <a:solidFill>
                <a:srgbClr val="C00000"/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>
                <a:latin typeface="+mj-lt"/>
              </a:rPr>
              <a:t>R</a:t>
            </a:r>
            <a:r>
              <a:rPr lang="zh-TW" altLang="en-US" sz="3200" dirty="0" smtClean="0">
                <a:latin typeface="+mj-lt"/>
              </a:rPr>
              <a:t>einforced </a:t>
            </a:r>
            <a:r>
              <a:rPr lang="zh-TW" altLang="en-US" sz="3200" dirty="0">
                <a:latin typeface="+mj-lt"/>
              </a:rPr>
              <a:t>by lots </a:t>
            </a:r>
            <a:r>
              <a:rPr lang="en-US" altLang="zh-TW" sz="3200" dirty="0">
                <a:latin typeface="+mj-lt"/>
              </a:rPr>
              <a:t> procedures, </a:t>
            </a:r>
            <a:r>
              <a:rPr lang="en-US" altLang="zh-TW" sz="3200" dirty="0" smtClean="0">
                <a:latin typeface="+mj-lt"/>
              </a:rPr>
              <a:t>policies and </a:t>
            </a:r>
            <a:r>
              <a:rPr lang="en-US" altLang="zh-TW" sz="3200" dirty="0">
                <a:latin typeface="+mj-lt"/>
              </a:rPr>
              <a:t>legal requirements. </a:t>
            </a:r>
            <a:r>
              <a:rPr lang="zh-TW" altLang="en-US" sz="3200" dirty="0" smtClean="0">
                <a:latin typeface="+mj-lt"/>
              </a:rPr>
              <a:t>(ex:IRB)</a:t>
            </a:r>
            <a:endParaRPr lang="en-US" altLang="zh-TW" sz="32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32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 smtClean="0">
                <a:latin typeface="+mj-lt"/>
              </a:rPr>
              <a:t>O</a:t>
            </a:r>
            <a:r>
              <a:rPr lang="zh-TW" altLang="en-US" sz="3200" dirty="0" smtClean="0">
                <a:latin typeface="+mj-lt"/>
              </a:rPr>
              <a:t>ne</a:t>
            </a:r>
            <a:r>
              <a:rPr lang="zh-TW" altLang="en-US" sz="3200" dirty="0">
                <a:latin typeface="+mj-lt"/>
              </a:rPr>
              <a:t>-time </a:t>
            </a:r>
            <a:r>
              <a:rPr lang="zh-TW" altLang="en-US" sz="3200" dirty="0" smtClean="0">
                <a:latin typeface="+mj-lt"/>
              </a:rPr>
              <a:t>consent</a:t>
            </a:r>
            <a:r>
              <a:rPr lang="en-US" altLang="zh-TW" sz="3200" dirty="0" smtClean="0">
                <a:latin typeface="+mj-lt"/>
              </a:rPr>
              <a:t>.</a:t>
            </a:r>
            <a:endParaRPr lang="zh-TW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4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776228" y="6027003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楊沛東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Protecting individual interests</a:t>
            </a:r>
          </a:p>
        </p:txBody>
      </p:sp>
      <p:sp>
        <p:nvSpPr>
          <p:cNvPr id="9" name="矩形 8"/>
          <p:cNvSpPr/>
          <p:nvPr/>
        </p:nvSpPr>
        <p:spPr>
          <a:xfrm>
            <a:off x="6134440" y="782600"/>
            <a:ext cx="3828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Participant's consent</a:t>
            </a:r>
            <a:r>
              <a:rPr lang="en-US" altLang="zh-TW" sz="3200" dirty="0"/>
              <a:t>:</a:t>
            </a:r>
          </a:p>
        </p:txBody>
      </p:sp>
      <p:sp>
        <p:nvSpPr>
          <p:cNvPr id="14" name="矩形 13"/>
          <p:cNvSpPr/>
          <p:nvPr/>
        </p:nvSpPr>
        <p:spPr>
          <a:xfrm>
            <a:off x="5778681" y="2314462"/>
            <a:ext cx="586068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</a:rPr>
              <a:t>PCI: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/>
              <a:t>Build the long term public trust.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/>
              <a:t>global networks of shared data.</a:t>
            </a:r>
          </a:p>
          <a:p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en-US" altLang="zh-TW" sz="3200" dirty="0"/>
              <a:t>More efficient on research.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024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New trends in research demand new consent models.</a:t>
            </a:r>
          </a:p>
        </p:txBody>
      </p:sp>
      <p:sp>
        <p:nvSpPr>
          <p:cNvPr id="8" name="矩形 7"/>
          <p:cNvSpPr/>
          <p:nvPr/>
        </p:nvSpPr>
        <p:spPr>
          <a:xfrm>
            <a:off x="5960572" y="1123837"/>
            <a:ext cx="16613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solidFill>
                  <a:srgbClr val="C00000"/>
                </a:solidFill>
                <a:latin typeface="+mj-lt"/>
              </a:rPr>
              <a:t>Why?</a:t>
            </a:r>
          </a:p>
        </p:txBody>
      </p:sp>
      <p:sp>
        <p:nvSpPr>
          <p:cNvPr id="11" name="矩形 10"/>
          <p:cNvSpPr/>
          <p:nvPr/>
        </p:nvSpPr>
        <p:spPr>
          <a:xfrm>
            <a:off x="5661024" y="240302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 smtClean="0"/>
              <a:t>1.No uniform standards of consent.</a:t>
            </a:r>
            <a:endParaRPr lang="en-US" altLang="zh-TW" sz="3200" dirty="0" smtClean="0"/>
          </a:p>
          <a:p>
            <a:endParaRPr lang="zh-TW" altLang="en-US" sz="3200" dirty="0" smtClean="0"/>
          </a:p>
          <a:p>
            <a:r>
              <a:rPr lang="zh-TW" altLang="en-US" sz="3200" dirty="0" smtClean="0"/>
              <a:t>2.The requirements differ between jurisdictions at the regional or national level.</a:t>
            </a:r>
            <a:endParaRPr lang="zh-TW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1493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李承翰</a:t>
            </a:r>
            <a:endParaRPr lang="zh-TW" altLang="en-US" sz="3200" dirty="0"/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534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723900"/>
            <a:ext cx="5564711" cy="544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1853334" y="864108"/>
            <a:ext cx="338665" cy="51628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2641676"/>
            <a:ext cx="55647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</a:rPr>
              <a:t>New trends in research demand new consent models.</a:t>
            </a:r>
          </a:p>
        </p:txBody>
      </p:sp>
      <p:sp>
        <p:nvSpPr>
          <p:cNvPr id="8" name="矩形 7"/>
          <p:cNvSpPr/>
          <p:nvPr/>
        </p:nvSpPr>
        <p:spPr>
          <a:xfrm>
            <a:off x="5960572" y="1123837"/>
            <a:ext cx="16613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000" dirty="0">
                <a:solidFill>
                  <a:srgbClr val="C00000"/>
                </a:solidFill>
                <a:latin typeface="+mj-lt"/>
              </a:rPr>
              <a:t>Why?</a:t>
            </a:r>
          </a:p>
        </p:txBody>
      </p:sp>
      <p:sp>
        <p:nvSpPr>
          <p:cNvPr id="11" name="矩形 10"/>
          <p:cNvSpPr/>
          <p:nvPr/>
        </p:nvSpPr>
        <p:spPr>
          <a:xfrm>
            <a:off x="5661024" y="240302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200" dirty="0"/>
              <a:t>3.difficult to guarantee that individuals can remain anonymous.</a:t>
            </a:r>
          </a:p>
          <a:p>
            <a:endParaRPr lang="en-US" altLang="zh-TW" sz="3200" dirty="0"/>
          </a:p>
          <a:p>
            <a:r>
              <a:rPr lang="en-US" altLang="zh-TW" sz="3200" dirty="0"/>
              <a:t>4.More data applies to the current studies but also to participation in a </a:t>
            </a:r>
            <a:r>
              <a:rPr lang="en-US" altLang="zh-TW" sz="3200" dirty="0" err="1"/>
              <a:t>biobank</a:t>
            </a:r>
            <a:r>
              <a:rPr lang="en-US" altLang="zh-TW" sz="3200" dirty="0"/>
              <a:t> or a longitudinal study.</a:t>
            </a:r>
            <a:endParaRPr lang="zh-TW" altLang="en-US" sz="3200" dirty="0"/>
          </a:p>
        </p:txBody>
      </p:sp>
      <p:sp>
        <p:nvSpPr>
          <p:cNvPr id="12" name="矩形 11"/>
          <p:cNvSpPr/>
          <p:nvPr/>
        </p:nvSpPr>
        <p:spPr>
          <a:xfrm>
            <a:off x="10776228" y="6027003"/>
            <a:ext cx="1415772" cy="1493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/>
              <a:t>李承翰</a:t>
            </a:r>
            <a:endParaRPr lang="zh-TW" altLang="en-US" sz="3200" dirty="0"/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7196821" y="5575029"/>
            <a:ext cx="292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</a:rPr>
              <a:t>Board consent?</a:t>
            </a:r>
          </a:p>
        </p:txBody>
      </p:sp>
    </p:spTree>
    <p:extLst>
      <p:ext uri="{BB962C8B-B14F-4D97-AF65-F5344CB8AC3E}">
        <p14:creationId xmlns:p14="http://schemas.microsoft.com/office/powerpoint/2010/main" val="385670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726</TotalTime>
  <Words>2476</Words>
  <Application>Microsoft Office PowerPoint</Application>
  <PresentationFormat>寬螢幕</PresentationFormat>
  <Paragraphs>296</Paragraphs>
  <Slides>48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7" baseType="lpstr">
      <vt:lpstr>Arial Unicode MS</vt:lpstr>
      <vt:lpstr>微軟正黑體</vt:lpstr>
      <vt:lpstr>新細明體</vt:lpstr>
      <vt:lpstr>Arial</vt:lpstr>
      <vt:lpstr>Calibri</vt:lpstr>
      <vt:lpstr>Corbel</vt:lpstr>
      <vt:lpstr>Wingdings</vt:lpstr>
      <vt:lpstr>Wingdings 2</vt:lpstr>
      <vt:lpstr>框架</vt:lpstr>
      <vt:lpstr>From patients to partners: participant-centric initiatives in biomedical research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ivy</dc:creator>
  <cp:lastModifiedBy>ivy</cp:lastModifiedBy>
  <cp:revision>57</cp:revision>
  <dcterms:created xsi:type="dcterms:W3CDTF">2013-05-22T14:45:29Z</dcterms:created>
  <dcterms:modified xsi:type="dcterms:W3CDTF">2013-05-26T07:49:03Z</dcterms:modified>
</cp:coreProperties>
</file>