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5" r:id="rId2"/>
    <p:sldId id="258" r:id="rId3"/>
    <p:sldId id="266" r:id="rId4"/>
    <p:sldId id="296" r:id="rId5"/>
    <p:sldId id="275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97" r:id="rId28"/>
    <p:sldId id="298" r:id="rId29"/>
    <p:sldId id="289" r:id="rId30"/>
    <p:sldId id="292" r:id="rId31"/>
    <p:sldId id="264" r:id="rId32"/>
    <p:sldId id="294" r:id="rId33"/>
    <p:sldId id="295" r:id="rId34"/>
    <p:sldId id="293" r:id="rId3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67" autoAdjust="0"/>
    <p:restoredTop sz="94660"/>
  </p:normalViewPr>
  <p:slideViewPr>
    <p:cSldViewPr>
      <p:cViewPr>
        <p:scale>
          <a:sx n="75" d="100"/>
          <a:sy n="75" d="100"/>
        </p:scale>
        <p:origin x="-12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080DD-2CB5-4867-B5E1-19C9055046DE}" type="datetimeFigureOut">
              <a:rPr lang="zh-TW" altLang="en-US" smtClean="0"/>
              <a:t>2013/6/3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973FF-5073-4E11-9FBE-740D0D1012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0219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203848" y="3548608"/>
            <a:ext cx="5176664" cy="153657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4516E-53A5-4BC2-9A68-D54FCC1C1B43}" type="datetime1">
              <a:rPr lang="zh-TW" altLang="en-US" smtClean="0"/>
              <a:t>2013/6/3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02896" y="446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160" y="0"/>
            <a:ext cx="5410944" cy="576064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rgbClr val="C00000"/>
                </a:solidFill>
              </a:defRPr>
            </a:lvl1pPr>
          </a:lstStyle>
          <a:p>
            <a:r>
              <a:rPr lang="zh-TW" altLang="en-US" dirty="0" smtClean="0"/>
              <a:t>按一下以編輯母片標題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AF0D7-1238-4A89-80C7-A861E8BD6449}" type="datetime1">
              <a:rPr lang="zh-TW" altLang="en-US" smtClean="0"/>
              <a:t>2013/6/3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內容版面配置區 11"/>
          <p:cNvSpPr>
            <a:spLocks noGrp="1"/>
          </p:cNvSpPr>
          <p:nvPr>
            <p:ph sz="quarter" idx="13" hasCustomPrompt="1"/>
          </p:nvPr>
        </p:nvSpPr>
        <p:spPr>
          <a:xfrm>
            <a:off x="5940152" y="44624"/>
            <a:ext cx="3097213" cy="504825"/>
          </a:xfrm>
        </p:spPr>
        <p:txBody>
          <a:bodyPr>
            <a:no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zh-TW" altLang="en-US" dirty="0" smtClean="0"/>
              <a:t>章節標題</a:t>
            </a:r>
            <a:endParaRPr lang="zh-TW" altLang="en-US" dirty="0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48264" y="5445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內容版面配置區 11"/>
          <p:cNvSpPr>
            <a:spLocks noGrp="1"/>
          </p:cNvSpPr>
          <p:nvPr>
            <p:ph sz="quarter" idx="13" hasCustomPrompt="1"/>
          </p:nvPr>
        </p:nvSpPr>
        <p:spPr>
          <a:xfrm>
            <a:off x="5940152" y="44624"/>
            <a:ext cx="3097213" cy="504825"/>
          </a:xfrm>
        </p:spPr>
        <p:txBody>
          <a:bodyPr/>
          <a:lstStyle>
            <a:lvl1pPr marL="0" indent="0" algn="r">
              <a:buNone/>
              <a:defRPr/>
            </a:lvl1pPr>
          </a:lstStyle>
          <a:p>
            <a:pPr lvl="0"/>
            <a:r>
              <a:rPr lang="zh-TW" altLang="en-US" dirty="0" smtClean="0"/>
              <a:t>章節標題</a:t>
            </a:r>
            <a:endParaRPr lang="zh-TW" altLang="en-US" dirty="0"/>
          </a:p>
        </p:txBody>
      </p:sp>
      <p:sp>
        <p:nvSpPr>
          <p:cNvPr id="17" name="標題 1"/>
          <p:cNvSpPr>
            <a:spLocks noGrp="1"/>
          </p:cNvSpPr>
          <p:nvPr>
            <p:ph type="title"/>
          </p:nvPr>
        </p:nvSpPr>
        <p:spPr>
          <a:xfrm>
            <a:off x="1043608" y="620688"/>
            <a:ext cx="7643192" cy="57606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18" name="內容版面配置區 2"/>
          <p:cNvSpPr>
            <a:spLocks noGrp="1"/>
          </p:cNvSpPr>
          <p:nvPr>
            <p:ph idx="1"/>
          </p:nvPr>
        </p:nvSpPr>
        <p:spPr>
          <a:xfrm>
            <a:off x="1043608" y="1268760"/>
            <a:ext cx="7643192" cy="48574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1D3745E-5E15-4731-AAFC-6DFAD67D63A7}" type="datetime1">
              <a:rPr lang="zh-TW" altLang="en-US" smtClean="0"/>
              <a:t>2013/6/3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投影片編號版面配置區 5"/>
          <p:cNvSpPr txBox="1">
            <a:spLocks/>
          </p:cNvSpPr>
          <p:nvPr userDrawn="1"/>
        </p:nvSpPr>
        <p:spPr>
          <a:xfrm>
            <a:off x="6948264" y="5445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3179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1600" y="2204864"/>
            <a:ext cx="7200800" cy="1872208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0DB94-AF2E-430F-A7BA-7FB06329DC93}" type="datetime1">
              <a:rPr lang="zh-TW" altLang="en-US" smtClean="0"/>
              <a:t>2013/6/3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48264" y="18864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1E29D-511C-43E6-822C-B05C701F77D9}" type="datetime1">
              <a:rPr lang="zh-TW" altLang="en-US" smtClean="0"/>
              <a:t>2013/6/3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4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jp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microsoft.com/office/2007/relationships/media" Target="../media/media6.mp3"/><Relationship Id="rId7" Type="http://schemas.openxmlformats.org/officeDocument/2006/relationships/image" Target="../media/image4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3.gif"/><Relationship Id="rId4" Type="http://schemas.openxmlformats.org/officeDocument/2006/relationships/audio" Target="../media/media6.mp3"/><Relationship Id="rId9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7" Type="http://schemas.openxmlformats.org/officeDocument/2006/relationships/image" Target="../media/image28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media" Target="../media/media9.mp3"/><Relationship Id="rId7" Type="http://schemas.openxmlformats.org/officeDocument/2006/relationships/image" Target="../media/image5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.png"/><Relationship Id="rId11" Type="http://schemas.openxmlformats.org/officeDocument/2006/relationships/image" Target="../media/image6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1.png"/><Relationship Id="rId4" Type="http://schemas.openxmlformats.org/officeDocument/2006/relationships/audio" Target="../media/media9.mp3"/><Relationship Id="rId9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72.png"/><Relationship Id="rId5" Type="http://schemas.openxmlformats.org/officeDocument/2006/relationships/image" Target="../media/image35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OP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010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SFS Example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zh-TW" dirty="0" smtClean="0"/>
              <a:t>Term Specification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093845"/>
            <a:ext cx="5695361" cy="44196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176" y="1093845"/>
            <a:ext cx="5486400" cy="4154905"/>
          </a:xfrm>
          <a:prstGeom prst="rect">
            <a:avLst/>
          </a:prstGeom>
        </p:spPr>
      </p:pic>
      <p:grpSp>
        <p:nvGrpSpPr>
          <p:cNvPr id="11" name="群組 10"/>
          <p:cNvGrpSpPr/>
          <p:nvPr/>
        </p:nvGrpSpPr>
        <p:grpSpPr>
          <a:xfrm>
            <a:off x="2568368" y="1131621"/>
            <a:ext cx="4043685" cy="4215075"/>
            <a:chOff x="453703" y="2273300"/>
            <a:chExt cx="4043685" cy="4215075"/>
          </a:xfrm>
        </p:grpSpPr>
        <p:sp>
          <p:nvSpPr>
            <p:cNvPr id="7" name="文字版面配置區 4"/>
            <p:cNvSpPr txBox="1">
              <a:spLocks/>
            </p:cNvSpPr>
            <p:nvPr/>
          </p:nvSpPr>
          <p:spPr>
            <a:xfrm>
              <a:off x="457200" y="2273300"/>
              <a:ext cx="4040188" cy="63976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TW" smtClean="0"/>
                <a:t>Unfolded Spectrum</a:t>
              </a:r>
              <a:endParaRPr kumimoji="1" lang="zh-TW" altLang="en-US" dirty="0"/>
            </a:p>
          </p:txBody>
        </p:sp>
        <p:sp>
          <p:nvSpPr>
            <p:cNvPr id="8" name="文字版面配置區 6"/>
            <p:cNvSpPr txBox="1">
              <a:spLocks/>
            </p:cNvSpPr>
            <p:nvPr/>
          </p:nvSpPr>
          <p:spPr>
            <a:xfrm>
              <a:off x="453703" y="4840552"/>
              <a:ext cx="4041775" cy="63976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TW" dirty="0" smtClean="0"/>
                <a:t>Folded Spectrum</a:t>
              </a:r>
              <a:endParaRPr kumimoji="1" lang="zh-TW" altLang="en-US" dirty="0"/>
            </a:p>
          </p:txBody>
        </p:sp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2934" y="3128433"/>
              <a:ext cx="2933700" cy="1244600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7261" y="5700975"/>
              <a:ext cx="2882900" cy="787400"/>
            </a:xfrm>
            <a:prstGeom prst="rect">
              <a:avLst/>
            </a:prstGeom>
          </p:spPr>
        </p:pic>
      </p:grpSp>
      <p:sp>
        <p:nvSpPr>
          <p:cNvPr id="12" name="投影片編號版面配置區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10</a:t>
            </a:fld>
            <a:endParaRPr lang="zh-TW" altLang="en-US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682" y="4102158"/>
            <a:ext cx="1580434" cy="1565384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2320" y="4138993"/>
            <a:ext cx="1560334" cy="1487478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2" y="836712"/>
            <a:ext cx="1542774" cy="1362596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1057" y="700318"/>
            <a:ext cx="1429126" cy="1618886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512" y="2348880"/>
            <a:ext cx="1561604" cy="1577913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24328" y="2420888"/>
            <a:ext cx="1453300" cy="151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Term Specification</a:t>
            </a:r>
            <a:endParaRPr lang="zh-TW" altLang="en-US" dirty="0"/>
          </a:p>
        </p:txBody>
      </p:sp>
      <p:sp>
        <p:nvSpPr>
          <p:cNvPr id="3" name="橢圓形圖說文字 2"/>
          <p:cNvSpPr/>
          <p:nvPr/>
        </p:nvSpPr>
        <p:spPr>
          <a:xfrm>
            <a:off x="4067944" y="4797152"/>
            <a:ext cx="3168352" cy="936104"/>
          </a:xfrm>
          <a:prstGeom prst="wedgeEllipseCallout">
            <a:avLst>
              <a:gd name="adj1" fmla="val -29995"/>
              <a:gd name="adj2" fmla="val 625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 smtClean="0">
                <a:solidFill>
                  <a:srgbClr val="002060"/>
                </a:solidFill>
              </a:rPr>
              <a:t>By </a:t>
            </a:r>
            <a:r>
              <a:rPr lang="zh-TW" altLang="en-US" sz="3200" dirty="0" smtClean="0">
                <a:solidFill>
                  <a:srgbClr val="002060"/>
                </a:solidFill>
              </a:rPr>
              <a:t>許芳瑋</a:t>
            </a:r>
            <a:r>
              <a:rPr lang="en-US" altLang="zh-TW" sz="3200" dirty="0" smtClean="0">
                <a:solidFill>
                  <a:srgbClr val="002060"/>
                </a:solidFill>
              </a:rPr>
              <a:t>!!</a:t>
            </a:r>
            <a:endParaRPr lang="zh-TW" altLang="en-US" dirty="0">
              <a:solidFill>
                <a:srgbClr val="002060"/>
              </a:solidFill>
            </a:endParaRPr>
          </a:p>
        </p:txBody>
      </p:sp>
      <p:pic>
        <p:nvPicPr>
          <p:cNvPr id="4" name="16 - Brewfest!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4830373"/>
            <a:ext cx="609600" cy="609600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802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Genotype </a:t>
            </a:r>
            <a:r>
              <a:rPr lang="en-US" altLang="zh-TW" dirty="0" smtClean="0"/>
              <a:t>Call Rate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zh-TW" dirty="0" smtClean="0"/>
              <a:t>Term Specification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539552" y="2420888"/>
                <a:ext cx="8085434" cy="20717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altLang="zh-TW" sz="36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360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zh-TW" altLang="zh-TW" sz="36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zh-TW" sz="3600" i="1">
                              <a:latin typeface="Cambria Math"/>
                            </a:rPr>
                            <m:t>𝑁𝑢𝑚𝐺𝑒𝑛𝑜𝑡𝑦𝑝𝑒𝑠</m:t>
                          </m:r>
                          <m:r>
                            <a:rPr lang="en-US" altLang="zh-TW" sz="3600" i="1">
                              <a:latin typeface="Cambria Math"/>
                            </a:rPr>
                            <m:t>(</m:t>
                          </m:r>
                          <m:r>
                            <a:rPr lang="en-US" altLang="zh-TW" sz="3600" i="1">
                              <a:latin typeface="Cambria Math"/>
                            </a:rPr>
                            <m:t>𝑠𝑐𝑜𝑟𝑒</m:t>
                          </m:r>
                          <m:r>
                            <a:rPr lang="en-US" altLang="zh-TW" sz="3600" i="1">
                              <a:latin typeface="Cambria Math"/>
                            </a:rPr>
                            <m:t>≥</m:t>
                          </m:r>
                          <m:r>
                            <a:rPr lang="en-US" altLang="zh-TW" sz="3600" i="1">
                              <a:latin typeface="Cambria Math"/>
                            </a:rPr>
                            <m:t>𝑡h𝑟𝑒𝑠h𝑜𝑙𝑑</m:t>
                          </m:r>
                          <m:r>
                            <a:rPr lang="en-US" altLang="zh-TW" sz="3600" i="1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altLang="zh-TW" sz="3600" i="1">
                              <a:latin typeface="Cambria Math"/>
                            </a:rPr>
                            <m:t>𝑁𝑢𝑚𝐺𝑒𝑛𝑜𝑡</m:t>
                          </m:r>
                          <m:r>
                            <a:rPr lang="en-US" altLang="zh-TW" sz="3600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altLang="zh-TW" sz="3600" i="1">
                              <a:latin typeface="Cambria Math"/>
                            </a:rPr>
                            <m:t>𝑝𝑒𝑠</m:t>
                          </m:r>
                        </m:den>
                      </m:f>
                    </m:oMath>
                  </m:oMathPara>
                </a14:m>
                <a:endParaRPr lang="zh-TW" altLang="zh-TW" sz="3600" dirty="0"/>
              </a:p>
              <a:p>
                <a:r>
                  <a:rPr lang="en-US" altLang="zh-TW" dirty="0"/>
                  <a:t> </a:t>
                </a:r>
                <a:endParaRPr lang="zh-TW" altLang="zh-TW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2420888"/>
                <a:ext cx="8085434" cy="207178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018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Wright-Fisher Model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zh-TW" dirty="0" smtClean="0"/>
              <a:t>Term Specification</a:t>
            </a:r>
            <a:endParaRPr lang="zh-TW" altLang="en-US" dirty="0"/>
          </a:p>
        </p:txBody>
      </p:sp>
      <p:sp>
        <p:nvSpPr>
          <p:cNvPr id="6" name="內容版面配置區 2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604664"/>
          </a:xfrm>
        </p:spPr>
        <p:txBody>
          <a:bodyPr/>
          <a:lstStyle/>
          <a:p>
            <a:r>
              <a:rPr lang="en-US" altLang="zh-TW" dirty="0"/>
              <a:t>Consider a gene with two alleles A and B.</a:t>
            </a:r>
            <a:endParaRPr lang="zh-TW" altLang="en-US" dirty="0"/>
          </a:p>
        </p:txBody>
      </p:sp>
      <p:grpSp>
        <p:nvGrpSpPr>
          <p:cNvPr id="8" name="群組 7"/>
          <p:cNvGrpSpPr/>
          <p:nvPr/>
        </p:nvGrpSpPr>
        <p:grpSpPr>
          <a:xfrm>
            <a:off x="3317126" y="2406248"/>
            <a:ext cx="2244104" cy="3080916"/>
            <a:chOff x="3047977" y="2940372"/>
            <a:chExt cx="2244104" cy="3080916"/>
          </a:xfrm>
        </p:grpSpPr>
        <p:grpSp>
          <p:nvGrpSpPr>
            <p:cNvPr id="9" name="群組 8"/>
            <p:cNvGrpSpPr/>
            <p:nvPr/>
          </p:nvGrpSpPr>
          <p:grpSpPr>
            <a:xfrm>
              <a:off x="3491193" y="4005064"/>
              <a:ext cx="388571" cy="2016224"/>
              <a:chOff x="0" y="0"/>
              <a:chExt cx="117044" cy="658876"/>
            </a:xfrm>
          </p:grpSpPr>
          <p:sp>
            <p:nvSpPr>
              <p:cNvPr id="14" name="橢圓 13"/>
              <p:cNvSpPr/>
              <p:nvPr/>
            </p:nvSpPr>
            <p:spPr>
              <a:xfrm>
                <a:off x="0" y="0"/>
                <a:ext cx="117044" cy="2926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15" name="橢圓 14"/>
              <p:cNvSpPr/>
              <p:nvPr/>
            </p:nvSpPr>
            <p:spPr>
              <a:xfrm>
                <a:off x="0" y="292608"/>
                <a:ext cx="116840" cy="3662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  <p:grpSp>
          <p:nvGrpSpPr>
            <p:cNvPr id="10" name="群組 9"/>
            <p:cNvGrpSpPr/>
            <p:nvPr/>
          </p:nvGrpSpPr>
          <p:grpSpPr>
            <a:xfrm>
              <a:off x="4510568" y="4005064"/>
              <a:ext cx="432048" cy="2016224"/>
              <a:chOff x="0" y="0"/>
              <a:chExt cx="109728" cy="658664"/>
            </a:xfrm>
          </p:grpSpPr>
          <p:sp>
            <p:nvSpPr>
              <p:cNvPr id="12" name="橢圓 11"/>
              <p:cNvSpPr/>
              <p:nvPr/>
            </p:nvSpPr>
            <p:spPr>
              <a:xfrm>
                <a:off x="0" y="0"/>
                <a:ext cx="109728" cy="292439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13" name="橢圓 12"/>
              <p:cNvSpPr/>
              <p:nvPr/>
            </p:nvSpPr>
            <p:spPr>
              <a:xfrm>
                <a:off x="0" y="292608"/>
                <a:ext cx="109220" cy="36605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  <p:sp>
          <p:nvSpPr>
            <p:cNvPr id="11" name="文字方塊 10"/>
            <p:cNvSpPr txBox="1"/>
            <p:nvPr/>
          </p:nvSpPr>
          <p:spPr>
            <a:xfrm>
              <a:off x="3047977" y="2940372"/>
              <a:ext cx="22441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     </a:t>
              </a:r>
              <a:r>
                <a:rPr lang="en-US" altLang="zh-TW" sz="5400" dirty="0" smtClean="0"/>
                <a:t>A     B</a:t>
              </a:r>
              <a:endParaRPr lang="zh-TW" altLang="en-US" sz="5400" dirty="0"/>
            </a:p>
          </p:txBody>
        </p:sp>
      </p:grpSp>
      <p:sp>
        <p:nvSpPr>
          <p:cNvPr id="16" name="內容版面配置區 2"/>
          <p:cNvSpPr txBox="1">
            <a:spLocks/>
          </p:cNvSpPr>
          <p:nvPr/>
        </p:nvSpPr>
        <p:spPr>
          <a:xfrm>
            <a:off x="395536" y="1391294"/>
            <a:ext cx="8229600" cy="1180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 smtClean="0"/>
              <a:t>In diploid population, N individuals will have 2N copies of genes.</a:t>
            </a:r>
            <a:endParaRPr lang="zh-TW" altLang="en-US" dirty="0"/>
          </a:p>
        </p:txBody>
      </p:sp>
      <p:grpSp>
        <p:nvGrpSpPr>
          <p:cNvPr id="17" name="畫布 24"/>
          <p:cNvGrpSpPr/>
          <p:nvPr/>
        </p:nvGrpSpPr>
        <p:grpSpPr>
          <a:xfrm>
            <a:off x="783273" y="2306634"/>
            <a:ext cx="7992888" cy="3855547"/>
            <a:chOff x="0" y="0"/>
            <a:chExt cx="5274310" cy="3079750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5274310" cy="3079750"/>
            </a:xfrm>
            <a:prstGeom prst="rect">
              <a:avLst/>
            </a:prstGeom>
          </p:spPr>
        </p:sp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0935" y="1770278"/>
              <a:ext cx="455526" cy="463660"/>
            </a:xfrm>
            <a:prstGeom prst="rect">
              <a:avLst/>
            </a:prstGeom>
          </p:spPr>
        </p:pic>
        <p:pic>
          <p:nvPicPr>
            <p:cNvPr id="20" name="圖片 19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057057" y="1704442"/>
              <a:ext cx="405130" cy="463660"/>
            </a:xfrm>
            <a:prstGeom prst="rect">
              <a:avLst/>
            </a:prstGeom>
          </p:spPr>
        </p:pic>
        <p:pic>
          <p:nvPicPr>
            <p:cNvPr id="21" name="圖片 20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977357" y="1770278"/>
              <a:ext cx="405130" cy="463660"/>
            </a:xfrm>
            <a:prstGeom prst="rect">
              <a:avLst/>
            </a:prstGeom>
          </p:spPr>
        </p:pic>
        <p:grpSp>
          <p:nvGrpSpPr>
            <p:cNvPr id="22" name="群組 21"/>
            <p:cNvGrpSpPr/>
            <p:nvPr/>
          </p:nvGrpSpPr>
          <p:grpSpPr>
            <a:xfrm>
              <a:off x="157532" y="1038758"/>
              <a:ext cx="256032" cy="424284"/>
              <a:chOff x="438912" y="738835"/>
              <a:chExt cx="256032" cy="336502"/>
            </a:xfrm>
          </p:grpSpPr>
          <p:cxnSp>
            <p:nvCxnSpPr>
              <p:cNvPr id="50" name="直線接點 49"/>
              <p:cNvCxnSpPr/>
              <p:nvPr/>
            </p:nvCxnSpPr>
            <p:spPr>
              <a:xfrm>
                <a:off x="573329" y="797357"/>
                <a:ext cx="0" cy="24871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51" name="群組 50"/>
              <p:cNvGrpSpPr/>
              <p:nvPr/>
            </p:nvGrpSpPr>
            <p:grpSpPr>
              <a:xfrm>
                <a:off x="438912" y="738835"/>
                <a:ext cx="256032" cy="336502"/>
                <a:chOff x="438912" y="738835"/>
                <a:chExt cx="256032" cy="336502"/>
              </a:xfrm>
            </p:grpSpPr>
            <p:sp>
              <p:nvSpPr>
                <p:cNvPr id="52" name="橢圓 51"/>
                <p:cNvSpPr/>
                <p:nvPr/>
              </p:nvSpPr>
              <p:spPr>
                <a:xfrm>
                  <a:off x="492862" y="738835"/>
                  <a:ext cx="146304" cy="138989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/>
                </a:p>
              </p:txBody>
            </p:sp>
            <p:cxnSp>
              <p:nvCxnSpPr>
                <p:cNvPr id="53" name="直線接點 52"/>
                <p:cNvCxnSpPr/>
                <p:nvPr/>
              </p:nvCxnSpPr>
              <p:spPr>
                <a:xfrm flipH="1">
                  <a:off x="438912" y="877824"/>
                  <a:ext cx="134417" cy="80467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線接點 53"/>
                <p:cNvCxnSpPr/>
                <p:nvPr/>
              </p:nvCxnSpPr>
              <p:spPr>
                <a:xfrm>
                  <a:off x="573329" y="877824"/>
                  <a:ext cx="121615" cy="80467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線接點 54"/>
                <p:cNvCxnSpPr/>
                <p:nvPr/>
              </p:nvCxnSpPr>
              <p:spPr>
                <a:xfrm flipH="1">
                  <a:off x="438912" y="1031446"/>
                  <a:ext cx="134417" cy="43891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接點 55"/>
                <p:cNvCxnSpPr/>
                <p:nvPr/>
              </p:nvCxnSpPr>
              <p:spPr>
                <a:xfrm>
                  <a:off x="573329" y="1031446"/>
                  <a:ext cx="121615" cy="14628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" name="群組 22"/>
            <p:cNvGrpSpPr/>
            <p:nvPr/>
          </p:nvGrpSpPr>
          <p:grpSpPr>
            <a:xfrm>
              <a:off x="977357" y="1038759"/>
              <a:ext cx="256032" cy="424284"/>
              <a:chOff x="0" y="0"/>
              <a:chExt cx="256032" cy="336502"/>
            </a:xfrm>
          </p:grpSpPr>
          <p:cxnSp>
            <p:nvCxnSpPr>
              <p:cNvPr id="43" name="直線接點 42"/>
              <p:cNvCxnSpPr/>
              <p:nvPr/>
            </p:nvCxnSpPr>
            <p:spPr>
              <a:xfrm>
                <a:off x="134417" y="58522"/>
                <a:ext cx="0" cy="24871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4" name="群組 43"/>
              <p:cNvGrpSpPr/>
              <p:nvPr/>
            </p:nvGrpSpPr>
            <p:grpSpPr>
              <a:xfrm>
                <a:off x="0" y="0"/>
                <a:ext cx="256032" cy="336502"/>
                <a:chOff x="0" y="0"/>
                <a:chExt cx="256032" cy="336502"/>
              </a:xfrm>
            </p:grpSpPr>
            <p:sp>
              <p:nvSpPr>
                <p:cNvPr id="45" name="橢圓 44"/>
                <p:cNvSpPr/>
                <p:nvPr/>
              </p:nvSpPr>
              <p:spPr>
                <a:xfrm>
                  <a:off x="53950" y="0"/>
                  <a:ext cx="146304" cy="138989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en-US" sz="1200" kern="100">
                      <a:effectLst/>
                      <a:ea typeface="新細明體"/>
                      <a:cs typeface="Times New Roman"/>
                    </a:rPr>
                    <a:t> </a:t>
                  </a:r>
                  <a:endParaRPr lang="zh-TW" sz="1200" kern="100">
                    <a:effectLst/>
                    <a:ea typeface="新細明體"/>
                    <a:cs typeface="Times New Roman"/>
                  </a:endParaRPr>
                </a:p>
              </p:txBody>
            </p:sp>
            <p:cxnSp>
              <p:nvCxnSpPr>
                <p:cNvPr id="46" name="直線接點 45"/>
                <p:cNvCxnSpPr/>
                <p:nvPr/>
              </p:nvCxnSpPr>
              <p:spPr>
                <a:xfrm flipH="1">
                  <a:off x="0" y="138989"/>
                  <a:ext cx="134417" cy="80467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接點 46"/>
                <p:cNvCxnSpPr/>
                <p:nvPr/>
              </p:nvCxnSpPr>
              <p:spPr>
                <a:xfrm>
                  <a:off x="134417" y="138989"/>
                  <a:ext cx="121615" cy="80467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線接點 47"/>
                <p:cNvCxnSpPr/>
                <p:nvPr/>
              </p:nvCxnSpPr>
              <p:spPr>
                <a:xfrm flipH="1">
                  <a:off x="0" y="292611"/>
                  <a:ext cx="134417" cy="43891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線接點 48"/>
                <p:cNvCxnSpPr/>
                <p:nvPr/>
              </p:nvCxnSpPr>
              <p:spPr>
                <a:xfrm>
                  <a:off x="134417" y="292611"/>
                  <a:ext cx="121615" cy="14628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4" name="群組 23"/>
            <p:cNvGrpSpPr/>
            <p:nvPr/>
          </p:nvGrpSpPr>
          <p:grpSpPr>
            <a:xfrm>
              <a:off x="4122893" y="1001171"/>
              <a:ext cx="256032" cy="432235"/>
              <a:chOff x="0" y="0"/>
              <a:chExt cx="256032" cy="336502"/>
            </a:xfrm>
          </p:grpSpPr>
          <p:cxnSp>
            <p:nvCxnSpPr>
              <p:cNvPr id="36" name="直線接點 35"/>
              <p:cNvCxnSpPr/>
              <p:nvPr/>
            </p:nvCxnSpPr>
            <p:spPr>
              <a:xfrm>
                <a:off x="134417" y="58522"/>
                <a:ext cx="0" cy="24871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7" name="群組 36"/>
              <p:cNvGrpSpPr/>
              <p:nvPr/>
            </p:nvGrpSpPr>
            <p:grpSpPr>
              <a:xfrm>
                <a:off x="0" y="0"/>
                <a:ext cx="256032" cy="336502"/>
                <a:chOff x="0" y="0"/>
                <a:chExt cx="256032" cy="336502"/>
              </a:xfrm>
            </p:grpSpPr>
            <p:sp>
              <p:nvSpPr>
                <p:cNvPr id="38" name="橢圓 37"/>
                <p:cNvSpPr/>
                <p:nvPr/>
              </p:nvSpPr>
              <p:spPr>
                <a:xfrm>
                  <a:off x="53950" y="0"/>
                  <a:ext cx="146304" cy="138989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en-US" sz="1200" kern="100" dirty="0">
                      <a:effectLst/>
                      <a:ea typeface="新細明體"/>
                      <a:cs typeface="Times New Roman"/>
                    </a:rPr>
                    <a:t> </a:t>
                  </a:r>
                  <a:endParaRPr lang="zh-TW" sz="1200" kern="100" dirty="0">
                    <a:effectLst/>
                    <a:ea typeface="新細明體"/>
                    <a:cs typeface="Times New Roman"/>
                  </a:endParaRPr>
                </a:p>
              </p:txBody>
            </p:sp>
            <p:cxnSp>
              <p:nvCxnSpPr>
                <p:cNvPr id="39" name="直線接點 38"/>
                <p:cNvCxnSpPr/>
                <p:nvPr/>
              </p:nvCxnSpPr>
              <p:spPr>
                <a:xfrm flipH="1">
                  <a:off x="0" y="138989"/>
                  <a:ext cx="134417" cy="80467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接點 39"/>
                <p:cNvCxnSpPr/>
                <p:nvPr/>
              </p:nvCxnSpPr>
              <p:spPr>
                <a:xfrm>
                  <a:off x="134417" y="138989"/>
                  <a:ext cx="121615" cy="80467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線接點 40"/>
                <p:cNvCxnSpPr/>
                <p:nvPr/>
              </p:nvCxnSpPr>
              <p:spPr>
                <a:xfrm flipH="1">
                  <a:off x="0" y="292611"/>
                  <a:ext cx="134417" cy="43891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線接點 41"/>
                <p:cNvCxnSpPr/>
                <p:nvPr/>
              </p:nvCxnSpPr>
              <p:spPr>
                <a:xfrm>
                  <a:off x="134417" y="292611"/>
                  <a:ext cx="121615" cy="14628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5" name="群組 24"/>
            <p:cNvGrpSpPr/>
            <p:nvPr/>
          </p:nvGrpSpPr>
          <p:grpSpPr>
            <a:xfrm>
              <a:off x="1799539" y="1370901"/>
              <a:ext cx="382631" cy="58428"/>
              <a:chOff x="1799539" y="1370901"/>
              <a:chExt cx="382631" cy="58428"/>
            </a:xfrm>
          </p:grpSpPr>
          <p:sp>
            <p:nvSpPr>
              <p:cNvPr id="33" name="橢圓 32"/>
              <p:cNvSpPr/>
              <p:nvPr/>
            </p:nvSpPr>
            <p:spPr>
              <a:xfrm>
                <a:off x="1799539" y="1373988"/>
                <a:ext cx="51492" cy="553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34" name="橢圓 33"/>
              <p:cNvSpPr/>
              <p:nvPr/>
            </p:nvSpPr>
            <p:spPr>
              <a:xfrm>
                <a:off x="1960976" y="1373988"/>
                <a:ext cx="51435" cy="552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200" kern="100">
                    <a:effectLst/>
                    <a:ea typeface="新細明體"/>
                    <a:cs typeface="Times New Roman"/>
                  </a:rPr>
                  <a:t> </a:t>
                </a:r>
                <a:endParaRPr lang="zh-TW" sz="1200" kern="100">
                  <a:effectLst/>
                  <a:ea typeface="新細明體"/>
                  <a:cs typeface="Times New Roman"/>
                </a:endParaRPr>
              </a:p>
            </p:txBody>
          </p:sp>
          <p:sp>
            <p:nvSpPr>
              <p:cNvPr id="35" name="橢圓 34"/>
              <p:cNvSpPr/>
              <p:nvPr/>
            </p:nvSpPr>
            <p:spPr>
              <a:xfrm>
                <a:off x="2130735" y="1370901"/>
                <a:ext cx="51435" cy="552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200" kern="100">
                    <a:effectLst/>
                    <a:ea typeface="新細明體"/>
                    <a:cs typeface="Times New Roman"/>
                  </a:rPr>
                  <a:t> </a:t>
                </a:r>
                <a:endParaRPr lang="zh-TW" sz="1200" kern="100">
                  <a:effectLst/>
                  <a:ea typeface="新細明體"/>
                  <a:cs typeface="Times New Roman"/>
                </a:endParaRPr>
              </a:p>
            </p:txBody>
          </p:sp>
        </p:grpSp>
        <p:grpSp>
          <p:nvGrpSpPr>
            <p:cNvPr id="26" name="群組 25"/>
            <p:cNvGrpSpPr/>
            <p:nvPr/>
          </p:nvGrpSpPr>
          <p:grpSpPr>
            <a:xfrm>
              <a:off x="1799904" y="2013043"/>
              <a:ext cx="382266" cy="58420"/>
              <a:chOff x="0" y="0"/>
              <a:chExt cx="382631" cy="58428"/>
            </a:xfrm>
          </p:grpSpPr>
          <p:sp>
            <p:nvSpPr>
              <p:cNvPr id="30" name="橢圓 29"/>
              <p:cNvSpPr/>
              <p:nvPr/>
            </p:nvSpPr>
            <p:spPr>
              <a:xfrm>
                <a:off x="0" y="3087"/>
                <a:ext cx="51492" cy="553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200" kern="100">
                    <a:effectLst/>
                    <a:ea typeface="新細明體"/>
                    <a:cs typeface="Times New Roman"/>
                  </a:rPr>
                  <a:t> </a:t>
                </a:r>
                <a:endParaRPr lang="zh-TW" sz="1200" kern="100">
                  <a:effectLst/>
                  <a:ea typeface="新細明體"/>
                  <a:cs typeface="Times New Roman"/>
                </a:endParaRPr>
              </a:p>
            </p:txBody>
          </p:sp>
          <p:sp>
            <p:nvSpPr>
              <p:cNvPr id="31" name="橢圓 30"/>
              <p:cNvSpPr/>
              <p:nvPr/>
            </p:nvSpPr>
            <p:spPr>
              <a:xfrm>
                <a:off x="161437" y="3087"/>
                <a:ext cx="51435" cy="552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200">
                    <a:effectLst/>
                    <a:latin typeface="新細明體"/>
                    <a:cs typeface="Times New Roman"/>
                  </a:rPr>
                  <a:t> </a:t>
                </a:r>
                <a:endParaRPr lang="zh-TW" sz="1200">
                  <a:effectLst/>
                  <a:latin typeface="新細明體"/>
                  <a:cs typeface="新細明體"/>
                </a:endParaRPr>
              </a:p>
            </p:txBody>
          </p:sp>
          <p:sp>
            <p:nvSpPr>
              <p:cNvPr id="32" name="橢圓 31"/>
              <p:cNvSpPr/>
              <p:nvPr/>
            </p:nvSpPr>
            <p:spPr>
              <a:xfrm>
                <a:off x="331196" y="0"/>
                <a:ext cx="51435" cy="5524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200">
                    <a:effectLst/>
                    <a:latin typeface="新細明體"/>
                    <a:cs typeface="Times New Roman"/>
                  </a:rPr>
                  <a:t> </a:t>
                </a:r>
                <a:endParaRPr lang="zh-TW" sz="1200">
                  <a:effectLst/>
                  <a:latin typeface="新細明體"/>
                  <a:cs typeface="新細明體"/>
                </a:endParaRPr>
              </a:p>
            </p:txBody>
          </p:sp>
        </p:grpSp>
        <p:sp>
          <p:nvSpPr>
            <p:cNvPr id="27" name="左大括弧 26"/>
            <p:cNvSpPr/>
            <p:nvPr/>
          </p:nvSpPr>
          <p:spPr>
            <a:xfrm rot="5400000">
              <a:off x="2229595" y="-1156324"/>
              <a:ext cx="359363" cy="3782093"/>
            </a:xfrm>
            <a:prstGeom prst="leftBrace">
              <a:avLst>
                <a:gd name="adj1" fmla="val 8333"/>
                <a:gd name="adj2" fmla="val 50324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sp>
          <p:nvSpPr>
            <p:cNvPr id="28" name="文字方塊 68"/>
            <p:cNvSpPr txBox="1"/>
            <p:nvPr/>
          </p:nvSpPr>
          <p:spPr>
            <a:xfrm>
              <a:off x="1450904" y="0"/>
              <a:ext cx="2935173" cy="51526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4400" kern="100" dirty="0">
                  <a:effectLst/>
                  <a:ea typeface="新細明體"/>
                  <a:cs typeface="Times New Roman"/>
                </a:rPr>
                <a:t>N individuals</a:t>
              </a:r>
              <a:endParaRPr lang="zh-TW" sz="4400" kern="100" dirty="0">
                <a:effectLst/>
                <a:ea typeface="新細明體"/>
                <a:cs typeface="Times New Roman"/>
              </a:endParaRPr>
            </a:p>
          </p:txBody>
        </p:sp>
        <p:sp>
          <p:nvSpPr>
            <p:cNvPr id="29" name="文字方塊 70"/>
            <p:cNvSpPr txBox="1"/>
            <p:nvPr/>
          </p:nvSpPr>
          <p:spPr>
            <a:xfrm>
              <a:off x="1031307" y="2257667"/>
              <a:ext cx="3815355" cy="411726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3600" kern="100" dirty="0">
                  <a:effectLst/>
                  <a:ea typeface="新細明體"/>
                  <a:cs typeface="Times New Roman"/>
                </a:rPr>
                <a:t>2N copies of </a:t>
              </a:r>
              <a:r>
                <a:rPr lang="en-US" sz="3600" kern="100" dirty="0" smtClean="0">
                  <a:effectLst/>
                  <a:ea typeface="新細明體"/>
                  <a:cs typeface="Times New Roman"/>
                </a:rPr>
                <a:t> genes</a:t>
              </a:r>
              <a:endParaRPr lang="zh-TW" sz="3600" kern="100" dirty="0">
                <a:effectLst/>
                <a:ea typeface="新細明體"/>
                <a:cs typeface="Times New Roman"/>
              </a:endParaRPr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434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Wright-Fisher Model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zh-TW" dirty="0" smtClean="0"/>
              <a:t>Term Specification</a:t>
            </a:r>
            <a:endParaRPr lang="zh-TW" altLang="en-US" dirty="0"/>
          </a:p>
        </p:txBody>
      </p:sp>
      <p:sp>
        <p:nvSpPr>
          <p:cNvPr id="57" name="標題 1"/>
          <p:cNvSpPr txBox="1">
            <a:spLocks/>
          </p:cNvSpPr>
          <p:nvPr/>
        </p:nvSpPr>
        <p:spPr>
          <a:xfrm>
            <a:off x="323528" y="8855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400" b="0" dirty="0" smtClean="0">
                <a:solidFill>
                  <a:schemeClr val="tx1"/>
                </a:solidFill>
              </a:rPr>
              <a:t>To calculate</a:t>
            </a:r>
            <a:endParaRPr lang="zh-TW" altLang="en-US" sz="4400" b="0" dirty="0">
              <a:solidFill>
                <a:schemeClr val="tx1"/>
              </a:solidFill>
            </a:endParaRPr>
          </a:p>
        </p:txBody>
      </p:sp>
      <p:sp>
        <p:nvSpPr>
          <p:cNvPr id="58" name="內容版面配置區 2"/>
          <p:cNvSpPr>
            <a:spLocks noGrp="1"/>
          </p:cNvSpPr>
          <p:nvPr>
            <p:ph idx="1"/>
          </p:nvPr>
        </p:nvSpPr>
        <p:spPr>
          <a:xfrm>
            <a:off x="323528" y="1888232"/>
            <a:ext cx="8229600" cy="1108720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 smtClean="0"/>
              <a:t>We set the frequency of one allele is p and the other is q.</a:t>
            </a:r>
            <a:endParaRPr lang="zh-TW" altLang="en-US" dirty="0"/>
          </a:p>
        </p:txBody>
      </p:sp>
      <p:sp>
        <p:nvSpPr>
          <p:cNvPr id="59" name="內容版面配置區 2"/>
          <p:cNvSpPr txBox="1">
            <a:spLocks/>
          </p:cNvSpPr>
          <p:nvPr/>
        </p:nvSpPr>
        <p:spPr>
          <a:xfrm>
            <a:off x="374477" y="4336504"/>
            <a:ext cx="8229600" cy="1108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dirty="0" smtClean="0"/>
              <a:t>Generations </a:t>
            </a:r>
            <a:r>
              <a:rPr lang="en-US" altLang="zh-TW" dirty="0"/>
              <a:t>don’t overlap. For example, annual plants have exactly one generation per year.</a:t>
            </a:r>
            <a:endParaRPr lang="zh-TW" altLang="en-US" dirty="0"/>
          </a:p>
        </p:txBody>
      </p:sp>
      <p:sp>
        <p:nvSpPr>
          <p:cNvPr id="60" name="標題 1"/>
          <p:cNvSpPr txBox="1">
            <a:spLocks/>
          </p:cNvSpPr>
          <p:nvPr/>
        </p:nvSpPr>
        <p:spPr>
          <a:xfrm>
            <a:off x="333872" y="321834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dirty="0" smtClean="0"/>
              <a:t>Then we assume …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261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Wright-Fisher Model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zh-TW" dirty="0" smtClean="0"/>
              <a:t>Term Specification</a:t>
            </a:r>
            <a:endParaRPr lang="zh-TW" alt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3312368" cy="51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內容版面配置區 2"/>
          <p:cNvSpPr>
            <a:spLocks noGrp="1"/>
          </p:cNvSpPr>
          <p:nvPr>
            <p:ph idx="1"/>
          </p:nvPr>
        </p:nvSpPr>
        <p:spPr>
          <a:xfrm>
            <a:off x="3491880" y="980728"/>
            <a:ext cx="5400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n-US" altLang="zh-TW" dirty="0"/>
              <a:t>The probability of obtaining </a:t>
            </a:r>
            <a:r>
              <a:rPr lang="en-US" altLang="zh-TW" i="1" dirty="0"/>
              <a:t>k</a:t>
            </a:r>
            <a:r>
              <a:rPr lang="en-US" altLang="zh-TW" dirty="0"/>
              <a:t> copies of an allele that had frequency </a:t>
            </a:r>
            <a:r>
              <a:rPr lang="en-US" altLang="zh-TW" i="1" dirty="0"/>
              <a:t>p</a:t>
            </a:r>
            <a:r>
              <a:rPr lang="en-US" altLang="zh-TW" dirty="0"/>
              <a:t> in the last generation is</a:t>
            </a:r>
            <a:endParaRPr lang="zh-TW" altLang="zh-TW" dirty="0"/>
          </a:p>
          <a:p>
            <a:pPr algn="just"/>
            <a:endParaRPr lang="en-US" altLang="zh-TW" dirty="0" smtClean="0"/>
          </a:p>
          <a:p>
            <a:pPr algn="just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3635896" y="3367018"/>
                <a:ext cx="4896543" cy="15021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TW" altLang="zh-TW" sz="4400" i="1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zh-TW" altLang="zh-TW" sz="4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4400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sz="4400" i="1">
                                  <a:latin typeface="Cambria Math"/>
                                </a:rPr>
                                <m:t>𝑁</m:t>
                              </m:r>
                            </m:e>
                          </m:d>
                          <m:r>
                            <a:rPr lang="en-US" altLang="zh-TW" sz="4400" i="1">
                              <a:latin typeface="Cambria Math"/>
                            </a:rPr>
                            <m:t>!</m:t>
                          </m:r>
                        </m:num>
                        <m:den>
                          <m:r>
                            <a:rPr lang="en-US" altLang="zh-TW" sz="4400" i="1">
                              <a:latin typeface="Cambria Math"/>
                            </a:rPr>
                            <m:t>𝑘</m:t>
                          </m:r>
                          <m:r>
                            <a:rPr lang="en-US" altLang="zh-TW" sz="4400" i="1">
                              <a:latin typeface="Cambria Math"/>
                            </a:rPr>
                            <m:t>!</m:t>
                          </m:r>
                          <m:d>
                            <m:dPr>
                              <m:ctrlPr>
                                <a:rPr lang="zh-TW" altLang="zh-TW" sz="4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4400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sz="4400" i="1">
                                  <a:latin typeface="Cambria Math"/>
                                </a:rPr>
                                <m:t>𝑁</m:t>
                              </m:r>
                              <m:r>
                                <a:rPr lang="en-US" altLang="zh-TW" sz="44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4400" i="1">
                                  <a:latin typeface="Cambria Math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TW" sz="4400" i="1">
                              <a:latin typeface="Cambria Math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zh-TW" altLang="zh-TW" sz="4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TW" sz="4400" i="1">
                              <a:latin typeface="Cambria Math"/>
                            </a:rPr>
                            <m:t> </m:t>
                          </m:r>
                          <m:r>
                            <a:rPr lang="en-US" altLang="zh-TW" sz="4400" i="1">
                              <a:latin typeface="Cambria Math"/>
                            </a:rPr>
                            <m:t>𝑝</m:t>
                          </m:r>
                        </m:e>
                        <m:sup>
                          <m:r>
                            <a:rPr lang="en-US" altLang="zh-TW" sz="4400" i="1">
                              <a:latin typeface="Cambria Math"/>
                            </a:rPr>
                            <m:t>𝑘</m:t>
                          </m:r>
                        </m:sup>
                      </m:sSup>
                      <m:sSup>
                        <m:sSupPr>
                          <m:ctrlPr>
                            <a:rPr lang="zh-TW" altLang="zh-TW" sz="4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TW" sz="4400" i="1">
                              <a:latin typeface="Cambria Math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44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4400" i="1">
                              <a:latin typeface="Cambria Math"/>
                            </a:rPr>
                            <m:t>𝑁</m:t>
                          </m:r>
                          <m:r>
                            <a:rPr lang="en-US" altLang="zh-TW" sz="44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4400" i="1">
                              <a:latin typeface="Cambria Math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zh-TW" altLang="zh-TW" sz="4400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3367018"/>
                <a:ext cx="4896543" cy="1502142"/>
              </a:xfrm>
              <a:prstGeom prst="rect">
                <a:avLst/>
              </a:prstGeom>
              <a:blipFill rotWithShape="1">
                <a:blip r:embed="rId3"/>
                <a:stretch>
                  <a:fillRect r="-70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649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Population </a:t>
            </a:r>
            <a:r>
              <a:rPr lang="en-US" altLang="zh-TW" dirty="0" smtClean="0"/>
              <a:t>Genetics Theory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3960440"/>
          </a:xfrm>
        </p:spPr>
        <p:txBody>
          <a:bodyPr/>
          <a:lstStyle/>
          <a:p>
            <a:r>
              <a:rPr lang="en-US" altLang="zh-TW" dirty="0"/>
              <a:t>The study of allele frequency distribution and change under the influence of four main evolutionary processes: natural selection, genetic drift, mutation and gene flow.</a:t>
            </a:r>
          </a:p>
          <a:p>
            <a:endParaRPr lang="en-US" altLang="zh-TW" dirty="0"/>
          </a:p>
          <a:p>
            <a:r>
              <a:rPr lang="en-US" altLang="zh-TW" dirty="0"/>
              <a:t>It attempts to explain such phenomena as adaptation and speciation</a:t>
            </a:r>
            <a:r>
              <a:rPr lang="en-US" altLang="zh-TW" dirty="0" smtClean="0"/>
              <a:t>.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zh-TW" dirty="0" smtClean="0"/>
              <a:t>Term Specification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863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Population </a:t>
            </a:r>
            <a:r>
              <a:rPr lang="en-US" altLang="zh-TW" dirty="0" smtClean="0"/>
              <a:t>Genetics Theory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zh-TW" dirty="0" smtClean="0"/>
              <a:t>Term Specification</a:t>
            </a:r>
            <a:endParaRPr lang="zh-TW" altLang="en-US" dirty="0"/>
          </a:p>
        </p:txBody>
      </p:sp>
      <p:grpSp>
        <p:nvGrpSpPr>
          <p:cNvPr id="6" name="群組 5"/>
          <p:cNvGrpSpPr/>
          <p:nvPr/>
        </p:nvGrpSpPr>
        <p:grpSpPr>
          <a:xfrm>
            <a:off x="2627784" y="908602"/>
            <a:ext cx="4250202" cy="4411770"/>
            <a:chOff x="395536" y="908602"/>
            <a:chExt cx="4250202" cy="4411770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908602"/>
              <a:ext cx="3024336" cy="3807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文字方塊 7"/>
            <p:cNvSpPr txBox="1"/>
            <p:nvPr/>
          </p:nvSpPr>
          <p:spPr>
            <a:xfrm>
              <a:off x="395536" y="4797152"/>
              <a:ext cx="4250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800" dirty="0" smtClean="0"/>
                <a:t>Charles Darwin(1809~1882)</a:t>
              </a:r>
              <a:endParaRPr lang="zh-TW" altLang="en-US" sz="2800" dirty="0"/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886" y="764704"/>
            <a:ext cx="365311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29" y="1700808"/>
            <a:ext cx="7880467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4704"/>
            <a:ext cx="5472608" cy="5131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410377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422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Term Specification</a:t>
            </a:r>
            <a:endParaRPr lang="zh-TW" altLang="en-US" dirty="0"/>
          </a:p>
        </p:txBody>
      </p:sp>
      <p:sp>
        <p:nvSpPr>
          <p:cNvPr id="3" name="橢圓形圖說文字 2"/>
          <p:cNvSpPr/>
          <p:nvPr/>
        </p:nvSpPr>
        <p:spPr>
          <a:xfrm>
            <a:off x="4067944" y="4797152"/>
            <a:ext cx="3168352" cy="936104"/>
          </a:xfrm>
          <a:prstGeom prst="wedgeEllipseCallout">
            <a:avLst>
              <a:gd name="adj1" fmla="val -29995"/>
              <a:gd name="adj2" fmla="val 625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 smtClean="0">
                <a:solidFill>
                  <a:srgbClr val="002060"/>
                </a:solidFill>
              </a:rPr>
              <a:t>By </a:t>
            </a:r>
            <a:r>
              <a:rPr lang="zh-TW" altLang="en-US" sz="3200" dirty="0" smtClean="0">
                <a:solidFill>
                  <a:srgbClr val="002060"/>
                </a:solidFill>
              </a:rPr>
              <a:t>劉耘非</a:t>
            </a:r>
            <a:r>
              <a:rPr lang="en-US" altLang="zh-TW" sz="3200" dirty="0" smtClean="0">
                <a:solidFill>
                  <a:srgbClr val="002060"/>
                </a:solidFill>
              </a:rPr>
              <a:t>!!</a:t>
            </a:r>
            <a:endParaRPr lang="zh-TW" altLang="en-US" dirty="0">
              <a:solidFill>
                <a:srgbClr val="002060"/>
              </a:solidFill>
            </a:endParaRPr>
          </a:p>
        </p:txBody>
      </p:sp>
      <p:pic>
        <p:nvPicPr>
          <p:cNvPr id="4" name="16 - Brewfest!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4830373"/>
            <a:ext cx="609600" cy="609600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550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Bottleneck Effect/Genetic Drift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39952" y="836712"/>
            <a:ext cx="4896544" cy="5361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800" b="1" dirty="0" smtClean="0"/>
              <a:t>Genetic drift:</a:t>
            </a:r>
          </a:p>
          <a:p>
            <a:pPr marL="360000" indent="0" algn="just">
              <a:buNone/>
            </a:pPr>
            <a: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</a:rPr>
              <a:t>Chance events can cause allele frequencies to fluctuate unpredictable from one generation to the next.</a:t>
            </a:r>
          </a:p>
          <a:p>
            <a:pPr marL="360000" indent="0">
              <a:buNone/>
            </a:pPr>
            <a:r>
              <a:rPr lang="en-US" altLang="zh-TW" sz="2800" dirty="0" smtClean="0">
                <a:sym typeface="Wingdings" pitchFamily="2" charset="2"/>
              </a:rPr>
              <a:t></a:t>
            </a:r>
            <a:r>
              <a:rPr lang="en-US" altLang="zh-TW" sz="2800" dirty="0" smtClean="0">
                <a:solidFill>
                  <a:srgbClr val="FF0000"/>
                </a:solidFill>
              </a:rPr>
              <a:t>Bottleneck effect:</a:t>
            </a:r>
          </a:p>
          <a:p>
            <a:pPr marL="360000" indent="0">
              <a:buNone/>
            </a:pPr>
            <a: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</a:rPr>
              <a:t>Drastic reduction in pop. Size</a:t>
            </a:r>
          </a:p>
          <a:p>
            <a:pPr marL="360000" indent="0">
              <a:buNone/>
            </a:pPr>
            <a:r>
              <a:rPr lang="en-US" altLang="zh-TW" sz="2800" dirty="0" smtClean="0">
                <a:sym typeface="Wingdings" pitchFamily="2" charset="2"/>
              </a:rPr>
              <a:t></a:t>
            </a:r>
            <a:r>
              <a:rPr lang="en-US" altLang="zh-TW" sz="2800" dirty="0" smtClean="0">
                <a:solidFill>
                  <a:srgbClr val="FF0000"/>
                </a:solidFill>
                <a:sym typeface="Wingdings" pitchFamily="2" charset="2"/>
              </a:rPr>
              <a:t>Founder effect:</a:t>
            </a:r>
            <a:endParaRPr lang="en-US" altLang="zh-TW" sz="2800" dirty="0" smtClean="0">
              <a:solidFill>
                <a:srgbClr val="FF0000"/>
              </a:solidFill>
            </a:endParaRPr>
          </a:p>
          <a:p>
            <a:pPr marL="360000" indent="0">
              <a:buNone/>
            </a:pPr>
            <a: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</a:rPr>
              <a:t>A few individuals colonize a new environment.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Term Specification</a:t>
            </a:r>
            <a:endParaRPr lang="zh-TW" altLang="en-US" dirty="0"/>
          </a:p>
        </p:txBody>
      </p:sp>
      <p:pic>
        <p:nvPicPr>
          <p:cNvPr id="6" name="平井堅" descr="http://ent.ce.cn/mx/xw/fgd/200807/09/W02008070935198124908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13" y="1102955"/>
            <a:ext cx="4381575" cy="4526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ology" descr="http://www-fp.pearsonhighered.com/assets/hip/images/bigcovers/032169648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661" y="1102955"/>
            <a:ext cx="3750932" cy="45266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群組 19"/>
          <p:cNvGrpSpPr/>
          <p:nvPr/>
        </p:nvGrpSpPr>
        <p:grpSpPr>
          <a:xfrm>
            <a:off x="6084188" y="1971939"/>
            <a:ext cx="2952328" cy="3528392"/>
            <a:chOff x="3347864" y="1988840"/>
            <a:chExt cx="2952328" cy="3528392"/>
          </a:xfrm>
        </p:grpSpPr>
        <p:sp>
          <p:nvSpPr>
            <p:cNvPr id="5" name="圓角矩形 4"/>
            <p:cNvSpPr/>
            <p:nvPr/>
          </p:nvSpPr>
          <p:spPr>
            <a:xfrm>
              <a:off x="3347864" y="1988840"/>
              <a:ext cx="2952328" cy="3528392"/>
            </a:xfrm>
            <a:prstGeom prst="roundRect">
              <a:avLst>
                <a:gd name="adj" fmla="val 10276"/>
              </a:avLst>
            </a:prstGeom>
            <a:gradFill flip="none" rotWithShape="1"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圓角矩形 7"/>
            <p:cNvSpPr/>
            <p:nvPr/>
          </p:nvSpPr>
          <p:spPr>
            <a:xfrm>
              <a:off x="5436096" y="2204864"/>
              <a:ext cx="720080" cy="720080"/>
            </a:xfrm>
            <a:prstGeom prst="roundRect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50000">
                  <a:schemeClr val="bg1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&gt;&gt;</a:t>
              </a:r>
              <a:endParaRPr lang="zh-TW" altLang="en-US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" name="圓角矩形 9"/>
            <p:cNvSpPr/>
            <p:nvPr/>
          </p:nvSpPr>
          <p:spPr>
            <a:xfrm>
              <a:off x="3491880" y="2204864"/>
              <a:ext cx="720080" cy="720080"/>
            </a:xfrm>
            <a:prstGeom prst="roundRect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50000">
                  <a:schemeClr val="bg1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&lt;&lt;</a:t>
              </a:r>
              <a:endParaRPr lang="zh-TW" altLang="en-US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" name="圓角矩形 10"/>
            <p:cNvSpPr/>
            <p:nvPr/>
          </p:nvSpPr>
          <p:spPr>
            <a:xfrm>
              <a:off x="4283968" y="2204864"/>
              <a:ext cx="1080120" cy="720080"/>
            </a:xfrm>
            <a:prstGeom prst="roundRect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50000">
                  <a:schemeClr val="bg1"/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等腰三角形 8"/>
            <p:cNvSpPr/>
            <p:nvPr/>
          </p:nvSpPr>
          <p:spPr>
            <a:xfrm rot="5400000">
              <a:off x="4608004" y="2308376"/>
              <a:ext cx="432048" cy="513057"/>
            </a:xfrm>
            <a:prstGeom prst="triangl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5" name="直線接點 14"/>
            <p:cNvCxnSpPr/>
            <p:nvPr/>
          </p:nvCxnSpPr>
          <p:spPr>
            <a:xfrm>
              <a:off x="3563888" y="3140968"/>
              <a:ext cx="2520280" cy="0"/>
            </a:xfrm>
            <a:prstGeom prst="line">
              <a:avLst/>
            </a:prstGeom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橢圓 18"/>
            <p:cNvSpPr/>
            <p:nvPr/>
          </p:nvSpPr>
          <p:spPr>
            <a:xfrm>
              <a:off x="3563888" y="3068960"/>
              <a:ext cx="144016" cy="14401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7020292" y="2187964"/>
            <a:ext cx="1080120" cy="720080"/>
            <a:chOff x="7020272" y="1988840"/>
            <a:chExt cx="1080120" cy="720080"/>
          </a:xfrm>
        </p:grpSpPr>
        <p:sp>
          <p:nvSpPr>
            <p:cNvPr id="13" name="圓角矩形 12"/>
            <p:cNvSpPr/>
            <p:nvPr/>
          </p:nvSpPr>
          <p:spPr>
            <a:xfrm>
              <a:off x="7020272" y="1988840"/>
              <a:ext cx="1080120" cy="720080"/>
            </a:xfrm>
            <a:prstGeom prst="roundRect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50000">
                  <a:schemeClr val="accent1">
                    <a:lumMod val="40000"/>
                    <a:lumOff val="60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等腰三角形 13"/>
            <p:cNvSpPr/>
            <p:nvPr/>
          </p:nvSpPr>
          <p:spPr>
            <a:xfrm rot="5400000">
              <a:off x="7348809" y="2092352"/>
              <a:ext cx="432048" cy="513057"/>
            </a:xfrm>
            <a:prstGeom prst="triangl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2" name="矩形 21"/>
          <p:cNvSpPr/>
          <p:nvPr/>
        </p:nvSpPr>
        <p:spPr>
          <a:xfrm>
            <a:off x="6520737" y="3268083"/>
            <a:ext cx="2088232" cy="2088232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" name="圖片 23"/>
          <p:cNvPicPr/>
          <p:nvPr/>
        </p:nvPicPr>
        <p:blipFill rotWithShape="1">
          <a:blip r:embed="rId7"/>
          <a:srcRect l="32319" t="14950" r="9710" b="4631"/>
          <a:stretch/>
        </p:blipFill>
        <p:spPr bwMode="auto">
          <a:xfrm>
            <a:off x="-1" y="731784"/>
            <a:ext cx="4104447" cy="48977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圖片 24"/>
          <p:cNvPicPr/>
          <p:nvPr/>
        </p:nvPicPr>
        <p:blipFill rotWithShape="1">
          <a:blip r:embed="rId8"/>
          <a:srcRect l="24348" t="18301" r="30725" b="4889"/>
          <a:stretch/>
        </p:blipFill>
        <p:spPr bwMode="auto">
          <a:xfrm>
            <a:off x="179512" y="898898"/>
            <a:ext cx="3924934" cy="31781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圖片 25" descr="http://iphoto.ipeen.com.tw/photo/comment/1/4/2/cm20120915_71229_23274_c94c734939bc15db47b51e41657e09b1110.jpg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" t="4566" r="75749" b="41092"/>
          <a:stretch/>
        </p:blipFill>
        <p:spPr bwMode="auto">
          <a:xfrm>
            <a:off x="179512" y="4152109"/>
            <a:ext cx="953770" cy="16941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圖片 26" descr="http://lh6.ggpht.com/_EZrGinfL6tc/S6ZeoogRxyI/AAAAAAAAENo/mW8pSxjZu7c/s512/IMG_0385_resize.JP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4" t="15653" r="15334" b="45868"/>
          <a:stretch/>
        </p:blipFill>
        <p:spPr bwMode="auto">
          <a:xfrm>
            <a:off x="1133282" y="4149080"/>
            <a:ext cx="2949575" cy="8501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圖片 27" descr="http://farm9.staticflickr.com/8342/8206344354_ebb763761e.jpg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 t="24431" r="48276" b="46744"/>
          <a:stretch/>
        </p:blipFill>
        <p:spPr bwMode="auto">
          <a:xfrm>
            <a:off x="1133282" y="4999199"/>
            <a:ext cx="2949575" cy="8343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08.the legend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2" name="投影片編號版面配置區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521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4104E-6 L -0.21267 -0.0011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42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7.40741E-7 L -0.4901 -7.40741E-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2741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2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" grpId="0"/>
      <p:bldP spid="22" grpId="0" animBg="1"/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8136904" cy="1944216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b="1" dirty="0"/>
              <a:t>Recent </a:t>
            </a:r>
            <a:r>
              <a:rPr lang="en-US" altLang="zh-TW" sz="4900" b="1" dirty="0">
                <a:solidFill>
                  <a:srgbClr val="FF0000"/>
                </a:solidFill>
              </a:rPr>
              <a:t>Explosive</a:t>
            </a:r>
            <a:r>
              <a:rPr lang="en-US" altLang="zh-TW" b="1" dirty="0"/>
              <a:t> Human Population Growth Has Resulted in </a:t>
            </a:r>
            <a:r>
              <a:rPr lang="en-US" altLang="zh-TW" b="1" dirty="0" smtClean="0"/>
              <a:t>an </a:t>
            </a:r>
            <a:r>
              <a:rPr lang="en-US" altLang="zh-TW" b="1" dirty="0">
                <a:solidFill>
                  <a:srgbClr val="FF0000"/>
                </a:solidFill>
              </a:rPr>
              <a:t>Excess</a:t>
            </a:r>
            <a:r>
              <a:rPr lang="en-US" altLang="zh-TW" b="1" dirty="0"/>
              <a:t> of </a:t>
            </a:r>
            <a:r>
              <a:rPr lang="en-US" altLang="zh-TW" b="1" dirty="0">
                <a:solidFill>
                  <a:srgbClr val="FF0000"/>
                </a:solidFill>
              </a:rPr>
              <a:t>Rare</a:t>
            </a:r>
            <a:r>
              <a:rPr lang="en-US" altLang="zh-TW" b="1" dirty="0"/>
              <a:t> Genetic </a:t>
            </a:r>
            <a:r>
              <a:rPr lang="en-US" altLang="zh-TW" b="1" dirty="0" smtClean="0"/>
              <a:t>Variants.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059832" y="3548608"/>
            <a:ext cx="5472608" cy="1536576"/>
          </a:xfrm>
        </p:spPr>
        <p:txBody>
          <a:bodyPr>
            <a:normAutofit fontScale="92500" lnSpcReduction="10000"/>
          </a:bodyPr>
          <a:lstStyle/>
          <a:p>
            <a:r>
              <a:rPr lang="az-Cyrl-AZ" altLang="zh-TW" dirty="0">
                <a:solidFill>
                  <a:srgbClr val="FF0000"/>
                </a:solidFill>
              </a:rPr>
              <a:t>҉</a:t>
            </a:r>
            <a:r>
              <a:rPr lang="zh-TW" altLang="zh-TW" dirty="0" smtClean="0"/>
              <a:t>林廷儒</a:t>
            </a:r>
            <a:r>
              <a:rPr lang="az-Cyrl-AZ" altLang="zh-TW" dirty="0" smtClean="0">
                <a:solidFill>
                  <a:srgbClr val="FF0000"/>
                </a:solidFill>
              </a:rPr>
              <a:t>҉</a:t>
            </a:r>
            <a:r>
              <a:rPr lang="zh-TW" altLang="zh-TW" dirty="0" smtClean="0"/>
              <a:t>梁維元</a:t>
            </a:r>
            <a:r>
              <a:rPr lang="az-Cyrl-AZ" altLang="zh-TW" dirty="0" smtClean="0">
                <a:solidFill>
                  <a:srgbClr val="FF0000"/>
                </a:solidFill>
              </a:rPr>
              <a:t>҉</a:t>
            </a:r>
            <a:r>
              <a:rPr lang="zh-TW" altLang="zh-TW" dirty="0" smtClean="0"/>
              <a:t>許芳瑋</a:t>
            </a:r>
            <a:r>
              <a:rPr lang="az-Cyrl-AZ" altLang="zh-TW" dirty="0">
                <a:solidFill>
                  <a:srgbClr val="FF0000"/>
                </a:solidFill>
              </a:rPr>
              <a:t>҉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az-Cyrl-AZ" altLang="zh-TW" dirty="0">
                <a:solidFill>
                  <a:srgbClr val="FF0000"/>
                </a:solidFill>
              </a:rPr>
              <a:t>҉</a:t>
            </a:r>
            <a:r>
              <a:rPr lang="zh-TW" altLang="zh-TW" dirty="0" smtClean="0"/>
              <a:t>陳慶安</a:t>
            </a:r>
            <a:r>
              <a:rPr lang="az-Cyrl-AZ" altLang="zh-TW" dirty="0">
                <a:solidFill>
                  <a:srgbClr val="FF0000"/>
                </a:solidFill>
              </a:rPr>
              <a:t>҉</a:t>
            </a:r>
            <a:r>
              <a:rPr lang="zh-TW" altLang="zh-TW" dirty="0" smtClean="0"/>
              <a:t>黃怡君</a:t>
            </a:r>
            <a:r>
              <a:rPr lang="az-Cyrl-AZ" altLang="zh-TW" dirty="0">
                <a:solidFill>
                  <a:srgbClr val="FF0000"/>
                </a:solidFill>
              </a:rPr>
              <a:t>҉</a:t>
            </a:r>
            <a:r>
              <a:rPr lang="zh-TW" altLang="zh-TW" dirty="0" smtClean="0"/>
              <a:t>劉</a:t>
            </a:r>
            <a:r>
              <a:rPr lang="zh-TW" altLang="zh-TW" dirty="0"/>
              <a:t>耘</a:t>
            </a:r>
            <a:r>
              <a:rPr lang="zh-TW" altLang="zh-TW" dirty="0" smtClean="0"/>
              <a:t>非</a:t>
            </a:r>
            <a:r>
              <a:rPr lang="az-Cyrl-AZ" altLang="zh-TW" dirty="0">
                <a:solidFill>
                  <a:srgbClr val="FF0000"/>
                </a:solidFill>
              </a:rPr>
              <a:t>҉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az-Cyrl-AZ" altLang="zh-TW" dirty="0">
                <a:solidFill>
                  <a:srgbClr val="FF0000"/>
                </a:solidFill>
              </a:rPr>
              <a:t>҉</a:t>
            </a:r>
            <a:r>
              <a:rPr lang="zh-TW" altLang="zh-TW" dirty="0" smtClean="0"/>
              <a:t>謝</a:t>
            </a:r>
            <a:r>
              <a:rPr lang="zh-TW" altLang="zh-TW" dirty="0"/>
              <a:t>弘</a:t>
            </a:r>
            <a:r>
              <a:rPr lang="zh-TW" altLang="zh-TW" dirty="0" smtClean="0"/>
              <a:t>柏</a:t>
            </a:r>
            <a:r>
              <a:rPr lang="az-Cyrl-AZ" altLang="zh-TW" dirty="0">
                <a:solidFill>
                  <a:srgbClr val="FF0000"/>
                </a:solidFill>
              </a:rPr>
              <a:t>҉</a:t>
            </a:r>
            <a:endParaRPr lang="zh-TW" altLang="zh-TW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5436096" y="2636912"/>
            <a:ext cx="2748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Science-2012-Keinan-740-3</a:t>
            </a:r>
            <a:endParaRPr lang="zh-TW" altLang="en-US" dirty="0"/>
          </a:p>
        </p:txBody>
      </p:sp>
      <p:pic>
        <p:nvPicPr>
          <p:cNvPr id="6" name="19 Stormstout Brew HEA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331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000"/>
    </mc:Choice>
    <mc:Fallback xmlns="">
      <p:transition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2" grpId="1"/>
      <p:bldP spid="3" grpId="1" uiExpand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Genetic Drift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zh-TW" dirty="0" smtClean="0"/>
              <a:t>Term Specification</a:t>
            </a:r>
            <a:endParaRPr lang="zh-TW" altLang="en-US" dirty="0"/>
          </a:p>
        </p:txBody>
      </p:sp>
      <p:pic>
        <p:nvPicPr>
          <p:cNvPr id="5" name="圖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1547664" y="779106"/>
            <a:ext cx="6448057" cy="47525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Formula"/>
              <p:cNvSpPr txBox="1"/>
              <p:nvPr/>
            </p:nvSpPr>
            <p:spPr>
              <a:xfrm>
                <a:off x="1459324" y="2780928"/>
                <a:ext cx="6624736" cy="1041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36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3600" b="0" i="0" smtClean="0">
                              <a:latin typeface="Cambria Math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endChr m:val="|"/>
                              <m:ctrlPr>
                                <a:rPr lang="en-US" altLang="zh-TW" sz="3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3600" b="0" i="1" smtClean="0">
                                  <a:latin typeface="Cambria Math"/>
                                </a:rPr>
                                <m:t>𝑘</m:t>
                              </m:r>
                              <m:r>
                                <a:rPr lang="en-US" altLang="zh-TW" sz="36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</m:func>
                      <m:r>
                        <a:rPr lang="en-US" altLang="zh-TW" sz="3600" b="0" i="1" smtClean="0">
                          <a:latin typeface="Cambria Math"/>
                        </a:rPr>
                        <m:t>𝑝</m:t>
                      </m:r>
                      <m:r>
                        <a:rPr lang="en-US" altLang="zh-TW" sz="3600" b="0" i="1" smtClean="0">
                          <a:latin typeface="Cambria Math"/>
                        </a:rPr>
                        <m:t>,</m:t>
                      </m:r>
                      <m:r>
                        <a:rPr lang="en-US" altLang="zh-TW" sz="3600" b="0" i="1" smtClean="0">
                          <a:latin typeface="Cambria Math"/>
                        </a:rPr>
                        <m:t>𝑛</m:t>
                      </m:r>
                      <m:r>
                        <a:rPr lang="en-US" altLang="zh-TW" sz="3600" b="0" i="1" smtClean="0">
                          <a:latin typeface="Cambria Math"/>
                        </a:rPr>
                        <m:t>)= </m:t>
                      </m:r>
                      <m:d>
                        <m:dPr>
                          <m:ctrlPr>
                            <a:rPr lang="en-US" altLang="zh-TW" sz="3600" b="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altLang="zh-TW" sz="36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3600" b="0" i="1" smtClean="0">
                                  <a:latin typeface="Cambria Math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altLang="zh-TW" sz="3600" b="0" i="1" smtClean="0">
                                  <a:latin typeface="Cambria Math"/>
                                </a:rPr>
                                <m:t>𝑘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zh-TW" sz="36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TW" sz="3600" b="0" i="1" smtClean="0">
                              <a:latin typeface="Cambria Math"/>
                            </a:rPr>
                            <m:t>𝑝</m:t>
                          </m:r>
                        </m:e>
                        <m:sup>
                          <m:r>
                            <a:rPr lang="en-US" altLang="zh-TW" sz="3600" b="0" i="1" smtClean="0">
                              <a:latin typeface="Cambria Math"/>
                            </a:rPr>
                            <m:t>𝑘</m:t>
                          </m:r>
                        </m:sup>
                      </m:sSup>
                      <m:sSup>
                        <m:sSupPr>
                          <m:ctrlPr>
                            <a:rPr lang="en-US" altLang="zh-TW" sz="36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TW" sz="3600" i="1">
                              <a:latin typeface="Cambria Math"/>
                            </a:rPr>
                            <m:t>(1−</m:t>
                          </m:r>
                          <m:r>
                            <a:rPr lang="en-US" altLang="zh-TW" sz="3600" i="1">
                              <a:latin typeface="Cambria Math"/>
                            </a:rPr>
                            <m:t>𝑝</m:t>
                          </m:r>
                          <m:r>
                            <a:rPr lang="en-US" altLang="zh-TW" sz="3600" i="1"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altLang="zh-TW" sz="3600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TW" sz="36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3600" b="0" i="1" smtClean="0">
                              <a:latin typeface="Cambria Math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zh-TW" altLang="en-US" sz="3600" dirty="0"/>
              </a:p>
            </p:txBody>
          </p:sp>
        </mc:Choice>
        <mc:Fallback xmlns="">
          <p:sp>
            <p:nvSpPr>
              <p:cNvPr id="6" name="Formula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324" y="2780928"/>
                <a:ext cx="6624736" cy="104118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Probabilities of allele frequencies in the next generation, in a population of five organisms (N=5)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42134"/>
            <a:ext cx="3935035" cy="236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babilities of allele frequencies in the next generation, in a population of 50 organisms (N=50)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42134"/>
            <a:ext cx="3921459" cy="235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obabilities of allele frequencies in the next generation, in a population of 500 organisms (N=500)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3935035" cy="236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657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48148E-6 L 0.19097 0.18658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49" y="932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Two Major Bottleneck Events</a:t>
            </a:r>
            <a:endParaRPr lang="zh-TW" altLang="en-US" dirty="0"/>
          </a:p>
        </p:txBody>
      </p:sp>
      <p:pic>
        <p:nvPicPr>
          <p:cNvPr id="16" name="名曲欣賞～Exodus 出埃及記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40075"/>
            <a:ext cx="609600" cy="609600"/>
          </a:xfrm>
        </p:spPr>
      </p:pic>
      <p:pic>
        <p:nvPicPr>
          <p:cNvPr id="22" name="15 Howling Fjord.mp3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83438" y="-7938"/>
            <a:ext cx="609600" cy="609601"/>
          </a:xfrm>
        </p:spPr>
      </p:pic>
      <p:sp>
        <p:nvSpPr>
          <p:cNvPr id="7" name="矩形 6"/>
          <p:cNvSpPr/>
          <p:nvPr/>
        </p:nvSpPr>
        <p:spPr>
          <a:xfrm>
            <a:off x="251520" y="836712"/>
            <a:ext cx="6264696" cy="13681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dirty="0" smtClean="0">
                <a:solidFill>
                  <a:schemeClr val="accent1">
                    <a:lumMod val="50000"/>
                  </a:schemeClr>
                </a:solidFill>
              </a:rPr>
              <a:t>Genetic Drift</a:t>
            </a:r>
            <a:endParaRPr lang="zh-TW" altLang="en-US" sz="7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483768" y="2564904"/>
            <a:ext cx="6264696" cy="13681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dirty="0" smtClean="0">
                <a:solidFill>
                  <a:schemeClr val="accent1">
                    <a:lumMod val="50000"/>
                  </a:schemeClr>
                </a:solidFill>
              </a:rPr>
              <a:t>Bottleneck Effect</a:t>
            </a:r>
            <a:endParaRPr lang="zh-TW" altLang="en-US" sz="6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483768" y="4149080"/>
            <a:ext cx="6264696" cy="13681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dirty="0" smtClean="0">
                <a:solidFill>
                  <a:schemeClr val="accent1">
                    <a:lumMod val="50000"/>
                  </a:schemeClr>
                </a:solidFill>
              </a:rPr>
              <a:t>Founder Effect</a:t>
            </a:r>
            <a:endParaRPr lang="zh-TW" altLang="en-US" sz="6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圖片 9"/>
          <p:cNvPicPr/>
          <p:nvPr/>
        </p:nvPicPr>
        <p:blipFill rotWithShape="1">
          <a:blip r:embed="rId7"/>
          <a:srcRect l="22174" t="12631" r="5073" b="4372"/>
          <a:stretch/>
        </p:blipFill>
        <p:spPr bwMode="auto">
          <a:xfrm>
            <a:off x="1364106" y="1371079"/>
            <a:ext cx="6415788" cy="41158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圖片 10" descr="http://img.gamme.com.tw/news/2012/12/2/pJqZoJ2cl56VqA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23" y="872716"/>
            <a:ext cx="4008076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圖片 11" descr="http://www.diabetesmine.com/wp-content/uploads/2010/11/ice-age-freeze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595" y="3215168"/>
            <a:ext cx="4518869" cy="2534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2.bp.blogspot.com/-bqb1HFdiTv4/UY183ewRq3I/AAAAAAAAAFE/a7u09gz1TX0/s1600/map1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68" y="717115"/>
            <a:ext cx="8037663" cy="506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橢圓 13"/>
          <p:cNvSpPr/>
          <p:nvPr/>
        </p:nvSpPr>
        <p:spPr>
          <a:xfrm>
            <a:off x="1397031" y="2348880"/>
            <a:ext cx="866288" cy="8662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直線圖說文字 1 (加上強調線) 14"/>
          <p:cNvSpPr/>
          <p:nvPr/>
        </p:nvSpPr>
        <p:spPr>
          <a:xfrm>
            <a:off x="2809966" y="3523579"/>
            <a:ext cx="1762034" cy="625501"/>
          </a:xfrm>
          <a:prstGeom prst="accentCallout1">
            <a:avLst>
              <a:gd name="adj1" fmla="val 18750"/>
              <a:gd name="adj2" fmla="val -8333"/>
              <a:gd name="adj3" fmla="val -69433"/>
              <a:gd name="adj4" fmla="val -40007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/>
                </a:solidFill>
              </a:rPr>
              <a:t>50000 B.C.</a:t>
            </a:r>
          </a:p>
          <a:p>
            <a:r>
              <a:rPr lang="en-US" altLang="zh-TW" dirty="0" smtClean="0">
                <a:solidFill>
                  <a:schemeClr val="tx1"/>
                </a:solidFill>
              </a:rPr>
              <a:t>Out of Africa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5076056" y="1196752"/>
            <a:ext cx="866288" cy="8662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直線圖說文字 1 (加上強調線) 20"/>
          <p:cNvSpPr/>
          <p:nvPr/>
        </p:nvSpPr>
        <p:spPr>
          <a:xfrm>
            <a:off x="6488991" y="2371451"/>
            <a:ext cx="1762034" cy="625501"/>
          </a:xfrm>
          <a:prstGeom prst="accentCallout1">
            <a:avLst>
              <a:gd name="adj1" fmla="val 18750"/>
              <a:gd name="adj2" fmla="val -8333"/>
              <a:gd name="adj3" fmla="val -67075"/>
              <a:gd name="adj4" fmla="val -42518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tx1"/>
                </a:solidFill>
              </a:rPr>
              <a:t>25000 B.C.</a:t>
            </a:r>
          </a:p>
          <a:p>
            <a:r>
              <a:rPr lang="en-US" altLang="zh-TW" dirty="0" smtClean="0">
                <a:solidFill>
                  <a:schemeClr val="tx1"/>
                </a:solidFill>
              </a:rPr>
              <a:t>Bering Strait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057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59259E-6 L -0.11424 -2.59259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xit" presetSubtype="2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(6*min(max(ppt_w*ppt_h,.3),1)-7.4)/-.7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(6*min(max(ppt_w*ppt_h,.3),1)-7.4)/-.7*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(6*min(max(ppt_w*ppt_h,.3),1)-7.4)/-.7*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76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775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14" grpId="0" animBg="1"/>
      <p:bldP spid="15" grpId="0" animBg="1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Effective Population Size N</a:t>
            </a:r>
            <a:r>
              <a:rPr lang="en-US" altLang="zh-TW" baseline="-25000" dirty="0" smtClean="0"/>
              <a:t>e</a:t>
            </a:r>
            <a:endParaRPr lang="zh-TW" altLang="en-US" baseline="-25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764705"/>
            <a:ext cx="8229600" cy="4824536"/>
          </a:xfrm>
        </p:spPr>
        <p:txBody>
          <a:bodyPr>
            <a:normAutofit fontScale="92500"/>
          </a:bodyPr>
          <a:lstStyle/>
          <a:p>
            <a:r>
              <a:rPr lang="en-US" altLang="zh-TW" dirty="0" smtClean="0"/>
              <a:t>E. Population Size = Real Population Size </a:t>
            </a:r>
            <a:r>
              <a:rPr lang="en-US" altLang="zh-TW" dirty="0" smtClean="0">
                <a:solidFill>
                  <a:srgbClr val="FF0000"/>
                </a:solidFill>
              </a:rPr>
              <a:t>IF</a:t>
            </a:r>
          </a:p>
          <a:p>
            <a:pPr marL="514350" indent="-514350">
              <a:buAutoNum type="arabicPeriod"/>
            </a:pPr>
            <a:r>
              <a:rPr lang="en-US" altLang="zh-TW" dirty="0" smtClean="0"/>
              <a:t>Equal </a:t>
            </a:r>
            <a:r>
              <a:rPr lang="en-US" altLang="zh-TW" dirty="0"/>
              <a:t>numbers of males and females, </a:t>
            </a:r>
            <a:r>
              <a:rPr lang="en-US" altLang="zh-TW" dirty="0" smtClean="0"/>
              <a:t>all </a:t>
            </a:r>
            <a:r>
              <a:rPr lang="en-US" altLang="zh-TW" dirty="0"/>
              <a:t>are able to </a:t>
            </a:r>
            <a:r>
              <a:rPr lang="en-US" altLang="zh-TW" dirty="0" smtClean="0"/>
              <a:t>reproduce.</a:t>
            </a:r>
          </a:p>
          <a:p>
            <a:pPr marL="514350" indent="-514350">
              <a:buAutoNum type="arabicPeriod"/>
            </a:pPr>
            <a:r>
              <a:rPr lang="en-US" altLang="zh-TW" dirty="0" smtClean="0"/>
              <a:t>All are equally </a:t>
            </a:r>
            <a:r>
              <a:rPr lang="en-US" altLang="zh-TW" dirty="0"/>
              <a:t>likely to produce offspring, and the number of offspring that each produces varies no more than expected by </a:t>
            </a:r>
            <a:r>
              <a:rPr lang="en-US" altLang="zh-TW" dirty="0" smtClean="0"/>
              <a:t>chance.</a:t>
            </a:r>
          </a:p>
          <a:p>
            <a:pPr marL="514350" indent="-514350">
              <a:buAutoNum type="arabicPeriod"/>
            </a:pPr>
            <a:r>
              <a:rPr lang="en-US" altLang="zh-TW" dirty="0" smtClean="0"/>
              <a:t>Mating </a:t>
            </a:r>
            <a:r>
              <a:rPr lang="en-US" altLang="zh-TW" dirty="0"/>
              <a:t>is </a:t>
            </a:r>
            <a:r>
              <a:rPr lang="en-US" altLang="zh-TW" dirty="0" smtClean="0"/>
              <a:t>random.</a:t>
            </a:r>
          </a:p>
          <a:p>
            <a:pPr marL="514350" indent="-514350">
              <a:buAutoNum type="arabicPeriod"/>
            </a:pPr>
            <a:r>
              <a:rPr lang="en-US" altLang="zh-TW" dirty="0" smtClean="0"/>
              <a:t>The </a:t>
            </a:r>
            <a:r>
              <a:rPr lang="en-US" altLang="zh-TW" dirty="0"/>
              <a:t>number of breeding individuals is constant from one generation to the next.</a:t>
            </a:r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zh-TW" dirty="0" smtClean="0"/>
              <a:t>Term Specification</a:t>
            </a:r>
            <a:endParaRPr lang="zh-TW" altLang="en-US" dirty="0"/>
          </a:p>
        </p:txBody>
      </p:sp>
      <p:grpSp>
        <p:nvGrpSpPr>
          <p:cNvPr id="7" name="群組 6"/>
          <p:cNvGrpSpPr/>
          <p:nvPr/>
        </p:nvGrpSpPr>
        <p:grpSpPr>
          <a:xfrm>
            <a:off x="467544" y="1868768"/>
            <a:ext cx="8147346" cy="2640352"/>
            <a:chOff x="611560" y="2276872"/>
            <a:chExt cx="7776839" cy="2520280"/>
          </a:xfrm>
        </p:grpSpPr>
        <p:sp>
          <p:nvSpPr>
            <p:cNvPr id="6" name="矩形 5"/>
            <p:cNvSpPr/>
            <p:nvPr/>
          </p:nvSpPr>
          <p:spPr>
            <a:xfrm>
              <a:off x="611560" y="2276872"/>
              <a:ext cx="7776839" cy="252028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" name="群組 4"/>
            <p:cNvGrpSpPr/>
            <p:nvPr/>
          </p:nvGrpSpPr>
          <p:grpSpPr>
            <a:xfrm>
              <a:off x="710514" y="2412176"/>
              <a:ext cx="7677885" cy="2248123"/>
              <a:chOff x="1489075" y="2333005"/>
              <a:chExt cx="5738249" cy="1680188"/>
            </a:xfrm>
          </p:grpSpPr>
          <p:pic>
            <p:nvPicPr>
              <p:cNvPr id="2050" name="Picture 2" descr="http://163.20.160.14/%7Eword/uploads/photos/62679.gif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9075" y="2386980"/>
                <a:ext cx="1333500" cy="12287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2" name="Picture 4" descr="http://163.20.160.14/%7Eword/uploads/photos/61703.gif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5776" y="2348880"/>
                <a:ext cx="1333500" cy="13144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4" name="Picture 6" descr="http://163.20.160.14/%7Eword/uploads/photos/25706.gif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9276" y="2333005"/>
                <a:ext cx="1152128" cy="16801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6" name="Picture 8" descr="http://163.20.160.14/%7Eword/uploads/photos/25905.gif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53372" y="2393438"/>
                <a:ext cx="1333500" cy="12954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8" name="Picture 10" descr="http://163.20.160.14/%7Eword/uploads/photos/61703.gif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93824" y="2356355"/>
                <a:ext cx="1333500" cy="13144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3" name="群組 12"/>
          <p:cNvGrpSpPr/>
          <p:nvPr/>
        </p:nvGrpSpPr>
        <p:grpSpPr>
          <a:xfrm>
            <a:off x="467544" y="1868768"/>
            <a:ext cx="8147346" cy="2640352"/>
            <a:chOff x="611560" y="2276872"/>
            <a:chExt cx="7776839" cy="2520280"/>
          </a:xfrm>
        </p:grpSpPr>
        <p:sp>
          <p:nvSpPr>
            <p:cNvPr id="14" name="矩形 13"/>
            <p:cNvSpPr/>
            <p:nvPr/>
          </p:nvSpPr>
          <p:spPr>
            <a:xfrm>
              <a:off x="611560" y="2276872"/>
              <a:ext cx="7776839" cy="252028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5" name="群組 14"/>
            <p:cNvGrpSpPr/>
            <p:nvPr/>
          </p:nvGrpSpPr>
          <p:grpSpPr>
            <a:xfrm>
              <a:off x="710514" y="2412176"/>
              <a:ext cx="7677885" cy="2248123"/>
              <a:chOff x="1489075" y="2333005"/>
              <a:chExt cx="5738249" cy="1680188"/>
            </a:xfrm>
          </p:grpSpPr>
          <p:pic>
            <p:nvPicPr>
              <p:cNvPr id="16" name="Picture 2" descr="http://163.20.160.14/%7Eword/uploads/photos/62679.gif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9075" y="2386980"/>
                <a:ext cx="1333500" cy="12287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4" descr="http://163.20.160.14/%7Eword/uploads/photos/61703.gif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5776" y="2348880"/>
                <a:ext cx="1333500" cy="13144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6" descr="http://163.20.160.14/%7Eword/uploads/photos/25706.gif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9276" y="2333005"/>
                <a:ext cx="1152128" cy="16801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8" descr="http://163.20.160.14/%7Eword/uploads/photos/25905.gif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53372" y="2393438"/>
                <a:ext cx="1333500" cy="12954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10" descr="http://163.20.160.14/%7Eword/uploads/photos/61703.gif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93824" y="2356355"/>
                <a:ext cx="1333500" cy="13144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" name="群組 11"/>
          <p:cNvGrpSpPr/>
          <p:nvPr/>
        </p:nvGrpSpPr>
        <p:grpSpPr>
          <a:xfrm>
            <a:off x="316870" y="908720"/>
            <a:ext cx="8575610" cy="4835837"/>
            <a:chOff x="316870" y="908720"/>
            <a:chExt cx="8575610" cy="4835837"/>
          </a:xfrm>
        </p:grpSpPr>
        <p:pic>
          <p:nvPicPr>
            <p:cNvPr id="2060" name="Sewall Wright" descr="http://media-1.web.britannica.com/eb-media/78/41278-004-5D2683FD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70" y="1810985"/>
              <a:ext cx="2688233" cy="3287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definition"/>
            <p:cNvSpPr/>
            <p:nvPr/>
          </p:nvSpPr>
          <p:spPr>
            <a:xfrm>
              <a:off x="3203848" y="908720"/>
              <a:ext cx="5688632" cy="2448272"/>
            </a:xfrm>
            <a:prstGeom prst="wedgeRoundRectCallout">
              <a:avLst>
                <a:gd name="adj1" fmla="val -61796"/>
                <a:gd name="adj2" fmla="val 75224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468000" rtlCol="0" anchor="ctr"/>
            <a:lstStyle/>
            <a:p>
              <a:r>
                <a:rPr lang="en-US" altLang="zh-TW" sz="3200" dirty="0">
                  <a:solidFill>
                    <a:srgbClr val="002060"/>
                  </a:solidFill>
                </a:rPr>
                <a:t>The size of an ideal population that experiences genetic drift at the rate of the population in question.</a:t>
              </a:r>
              <a:endParaRPr lang="zh-TW" altLang="en-US" sz="3200" dirty="0">
                <a:solidFill>
                  <a:srgbClr val="002060"/>
                </a:solidFill>
              </a:endParaRPr>
            </a:p>
            <a:p>
              <a:endParaRPr lang="zh-TW" altLang="en-US" sz="3200" dirty="0">
                <a:solidFill>
                  <a:srgbClr val="002060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17986" y="5098226"/>
              <a:ext cx="2286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b="1" dirty="0"/>
                <a:t>Sewall Green Wright</a:t>
              </a:r>
              <a:r>
                <a:rPr lang="en-US" altLang="zh-TW" dirty="0"/>
                <a:t> </a:t>
              </a:r>
              <a:endParaRPr lang="en-US" altLang="zh-TW" dirty="0" smtClean="0"/>
            </a:p>
            <a:p>
              <a:r>
                <a:rPr lang="en-US" altLang="zh-TW" dirty="0" smtClean="0"/>
                <a:t>(1889</a:t>
              </a:r>
              <a:r>
                <a:rPr lang="en-US" altLang="zh-TW" dirty="0"/>
                <a:t> </a:t>
              </a:r>
              <a:r>
                <a:rPr lang="en-US" altLang="zh-TW" dirty="0" smtClean="0"/>
                <a:t>–1988</a:t>
              </a:r>
              <a:r>
                <a:rPr lang="en-US" altLang="zh-TW" dirty="0"/>
                <a:t>)</a:t>
              </a:r>
              <a:endParaRPr lang="zh-TW" alt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Formula"/>
              <p:cNvSpPr txBox="1"/>
              <p:nvPr/>
            </p:nvSpPr>
            <p:spPr>
              <a:xfrm>
                <a:off x="4463339" y="3680145"/>
                <a:ext cx="3169650" cy="17726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4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zh-TW" sz="4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40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4000" b="0" i="1" smtClean="0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sz="40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en-US" altLang="zh-TW" sz="4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4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zh-TW" sz="4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40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TW" sz="40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40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sz="40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4000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sz="40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4000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sz="40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4000" b="0" i="1" smtClean="0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zh-TW" sz="40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zh-TW" altLang="en-US" sz="4000" dirty="0"/>
              </a:p>
            </p:txBody>
          </p:sp>
        </mc:Choice>
        <mc:Fallback xmlns="">
          <p:sp>
            <p:nvSpPr>
              <p:cNvPr id="21" name="Formula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339" y="3680145"/>
                <a:ext cx="3169650" cy="177260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投影片編號版面配置區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952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7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xit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Singleton (in this paper)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zh-TW" dirty="0" smtClean="0"/>
              <a:t>Term Specification</a:t>
            </a:r>
            <a:endParaRPr lang="zh-TW" altLang="en-US" dirty="0"/>
          </a:p>
        </p:txBody>
      </p:sp>
      <p:sp>
        <p:nvSpPr>
          <p:cNvPr id="5" name="gold1"/>
          <p:cNvSpPr/>
          <p:nvPr/>
        </p:nvSpPr>
        <p:spPr>
          <a:xfrm>
            <a:off x="1547664" y="1916832"/>
            <a:ext cx="601206" cy="6012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gold1-2"/>
          <p:cNvSpPr/>
          <p:nvPr/>
        </p:nvSpPr>
        <p:spPr>
          <a:xfrm>
            <a:off x="1547664" y="1916832"/>
            <a:ext cx="601206" cy="6012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251520" y="1916832"/>
            <a:ext cx="601206" cy="6012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2843808" y="1916832"/>
            <a:ext cx="601206" cy="6012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4139952" y="1916832"/>
            <a:ext cx="601206" cy="6012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1547664" y="3166110"/>
            <a:ext cx="601206" cy="6012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251520" y="3166110"/>
            <a:ext cx="601206" cy="6012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2843808" y="3166110"/>
            <a:ext cx="601206" cy="6012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4139952" y="3166110"/>
            <a:ext cx="601206" cy="6012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橢圓 23"/>
          <p:cNvSpPr/>
          <p:nvPr/>
        </p:nvSpPr>
        <p:spPr>
          <a:xfrm>
            <a:off x="1547664" y="4483978"/>
            <a:ext cx="601206" cy="6012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橢圓 24"/>
          <p:cNvSpPr/>
          <p:nvPr/>
        </p:nvSpPr>
        <p:spPr>
          <a:xfrm>
            <a:off x="251520" y="4483978"/>
            <a:ext cx="601206" cy="6012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橢圓 25"/>
          <p:cNvSpPr/>
          <p:nvPr/>
        </p:nvSpPr>
        <p:spPr>
          <a:xfrm>
            <a:off x="2843808" y="4483978"/>
            <a:ext cx="601206" cy="6012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橢圓 26"/>
          <p:cNvSpPr/>
          <p:nvPr/>
        </p:nvSpPr>
        <p:spPr>
          <a:xfrm>
            <a:off x="4139952" y="4483978"/>
            <a:ext cx="601206" cy="6012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silver"/>
          <p:cNvSpPr/>
          <p:nvPr/>
        </p:nvSpPr>
        <p:spPr>
          <a:xfrm>
            <a:off x="5364088" y="1916832"/>
            <a:ext cx="601206" cy="6012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橢圓 32"/>
          <p:cNvSpPr/>
          <p:nvPr/>
        </p:nvSpPr>
        <p:spPr>
          <a:xfrm>
            <a:off x="6660232" y="1916832"/>
            <a:ext cx="601206" cy="6012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橢圓 33"/>
          <p:cNvSpPr/>
          <p:nvPr/>
        </p:nvSpPr>
        <p:spPr>
          <a:xfrm>
            <a:off x="7956376" y="1916832"/>
            <a:ext cx="601206" cy="6012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橢圓 34"/>
          <p:cNvSpPr/>
          <p:nvPr/>
        </p:nvSpPr>
        <p:spPr>
          <a:xfrm>
            <a:off x="5364088" y="3166110"/>
            <a:ext cx="601206" cy="6012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gold2"/>
          <p:cNvSpPr/>
          <p:nvPr/>
        </p:nvSpPr>
        <p:spPr>
          <a:xfrm>
            <a:off x="6660232" y="3166110"/>
            <a:ext cx="601206" cy="6012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gold2-2"/>
          <p:cNvSpPr/>
          <p:nvPr/>
        </p:nvSpPr>
        <p:spPr>
          <a:xfrm>
            <a:off x="6635090" y="3140968"/>
            <a:ext cx="601206" cy="6012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srgbClr val="FF0000"/>
                </a:solidFill>
              </a:rPr>
              <a:t>!!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sp>
        <p:nvSpPr>
          <p:cNvPr id="37" name="橢圓 36"/>
          <p:cNvSpPr/>
          <p:nvPr/>
        </p:nvSpPr>
        <p:spPr>
          <a:xfrm>
            <a:off x="7956376" y="3166110"/>
            <a:ext cx="601206" cy="6012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橢圓 37"/>
          <p:cNvSpPr/>
          <p:nvPr/>
        </p:nvSpPr>
        <p:spPr>
          <a:xfrm>
            <a:off x="5364088" y="4483978"/>
            <a:ext cx="601206" cy="6012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橢圓 38"/>
          <p:cNvSpPr/>
          <p:nvPr/>
        </p:nvSpPr>
        <p:spPr>
          <a:xfrm>
            <a:off x="6660232" y="4483978"/>
            <a:ext cx="601206" cy="6012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橢圓 39"/>
          <p:cNvSpPr/>
          <p:nvPr/>
        </p:nvSpPr>
        <p:spPr>
          <a:xfrm>
            <a:off x="7956376" y="4437112"/>
            <a:ext cx="601206" cy="6012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98" name="Picture 2" descr="http://fc05.deviantart.net/fs50/i/2009/318/5/5/WOW___Elite_frame_by_GaMu_ChA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18770"/>
            <a:ext cx="1114102" cy="90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http://fc05.deviantart.net/fs50/i/2009/318/5/5/WOW___Elite_frame_by_GaMu_ChA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032320"/>
            <a:ext cx="1114102" cy="90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JD-TEMP\生醫資訊學\WOWra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1296144" cy="127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72008" y="1628800"/>
            <a:ext cx="3851920" cy="38164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754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L 0.2658 -7.40741E-7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1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7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7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32" grpId="0" animBg="1"/>
      <p:bldP spid="49" grpId="0" animBg="1"/>
      <p:bldP spid="49" grpId="1" animBg="1"/>
      <p:bldP spid="41" grpId="0" animBg="1"/>
      <p:bldP spid="41" grpId="1" animBg="1"/>
      <p:bldP spid="41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1600" y="2204864"/>
            <a:ext cx="7416824" cy="1872208"/>
          </a:xfrm>
        </p:spPr>
        <p:txBody>
          <a:bodyPr/>
          <a:lstStyle/>
          <a:p>
            <a:r>
              <a:rPr lang="en-US" altLang="zh-TW" dirty="0" smtClean="0"/>
              <a:t>This Paper: the Models</a:t>
            </a:r>
            <a:endParaRPr lang="zh-TW" altLang="en-US" dirty="0"/>
          </a:p>
        </p:txBody>
      </p:sp>
      <p:sp>
        <p:nvSpPr>
          <p:cNvPr id="3" name="橢圓形圖說文字 2"/>
          <p:cNvSpPr/>
          <p:nvPr/>
        </p:nvSpPr>
        <p:spPr>
          <a:xfrm>
            <a:off x="4067944" y="4797152"/>
            <a:ext cx="3168352" cy="936104"/>
          </a:xfrm>
          <a:prstGeom prst="wedgeEllipseCallout">
            <a:avLst>
              <a:gd name="adj1" fmla="val -29995"/>
              <a:gd name="adj2" fmla="val 625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 smtClean="0">
                <a:solidFill>
                  <a:srgbClr val="002060"/>
                </a:solidFill>
              </a:rPr>
              <a:t>By </a:t>
            </a:r>
            <a:r>
              <a:rPr lang="zh-TW" altLang="en-US" sz="3200" dirty="0" smtClean="0">
                <a:solidFill>
                  <a:srgbClr val="002060"/>
                </a:solidFill>
              </a:rPr>
              <a:t>黃怡君</a:t>
            </a:r>
            <a:r>
              <a:rPr lang="en-US" altLang="zh-TW" sz="3200" dirty="0" smtClean="0">
                <a:solidFill>
                  <a:srgbClr val="002060"/>
                </a:solidFill>
              </a:rPr>
              <a:t>!!</a:t>
            </a:r>
            <a:endParaRPr lang="zh-TW" altLang="en-US" dirty="0">
              <a:solidFill>
                <a:srgbClr val="002060"/>
              </a:solidFill>
            </a:endParaRPr>
          </a:p>
        </p:txBody>
      </p:sp>
      <p:pic>
        <p:nvPicPr>
          <p:cNvPr id="5" name="Taver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553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Population History Models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496541"/>
            <a:ext cx="9036496" cy="3012579"/>
          </a:xfrm>
        </p:spPr>
        <p:txBody>
          <a:bodyPr>
            <a:normAutofit/>
          </a:bodyPr>
          <a:lstStyle/>
          <a:p>
            <a:pPr marL="971550" lvl="1" indent="-514350">
              <a:buFont typeface="+mj-lt"/>
              <a:buAutoNum type="arabicPeriod"/>
            </a:pPr>
            <a:r>
              <a:rPr lang="en-US" altLang="zh-TW" sz="4000" dirty="0"/>
              <a:t>Constant Population Size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zh-TW" sz="4000" dirty="0"/>
              <a:t>European History with No Growth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zh-TW" sz="4000" dirty="0"/>
              <a:t>European History with Recent </a:t>
            </a:r>
            <a:r>
              <a:rPr lang="en-US" altLang="zh-TW" sz="4000" dirty="0" smtClean="0"/>
              <a:t>Growth</a:t>
            </a:r>
            <a:br>
              <a:rPr lang="en-US" altLang="zh-TW" sz="4000" dirty="0" smtClean="0"/>
            </a:br>
            <a:r>
              <a:rPr lang="en-US" altLang="zh-TW" sz="4000" dirty="0" smtClean="0">
                <a:sym typeface="Wingdings" pitchFamily="2" charset="2"/>
              </a:rPr>
              <a:t> Advocated in this paper</a:t>
            </a:r>
            <a:endParaRPr lang="en-US" altLang="zh-TW" sz="4000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zh-TW" dirty="0" smtClean="0"/>
              <a:t>This Paper: the Models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711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1. Constant </a:t>
            </a:r>
            <a:r>
              <a:rPr lang="en-US" altLang="zh-TW" dirty="0"/>
              <a:t>Population Size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764705"/>
            <a:ext cx="8229600" cy="648072"/>
          </a:xfrm>
        </p:spPr>
        <p:txBody>
          <a:bodyPr/>
          <a:lstStyle/>
          <a:p>
            <a:r>
              <a:rPr lang="en-US" altLang="zh-TW" dirty="0"/>
              <a:t>Population of constant size throughout history</a:t>
            </a: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zh-TW" dirty="0" smtClean="0"/>
              <a:t>This Paper: the Models</a:t>
            </a:r>
            <a:endParaRPr lang="zh-TW" altLang="en-US" dirty="0"/>
          </a:p>
        </p:txBody>
      </p:sp>
      <p:grpSp>
        <p:nvGrpSpPr>
          <p:cNvPr id="6" name="群組 5"/>
          <p:cNvGrpSpPr/>
          <p:nvPr/>
        </p:nvGrpSpPr>
        <p:grpSpPr>
          <a:xfrm>
            <a:off x="467544" y="1412776"/>
            <a:ext cx="2448272" cy="2765891"/>
            <a:chOff x="251520" y="1412776"/>
            <a:chExt cx="3456383" cy="3350666"/>
          </a:xfrm>
        </p:grpSpPr>
        <p:pic>
          <p:nvPicPr>
            <p:cNvPr id="4098" name="Picture 2" descr="http://wfiles.brothersoft.com/t/the-simpsons-family_88413-1280x102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412776"/>
              <a:ext cx="3456383" cy="2765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文字方塊 4"/>
            <p:cNvSpPr txBox="1"/>
            <p:nvPr/>
          </p:nvSpPr>
          <p:spPr>
            <a:xfrm>
              <a:off x="899592" y="4178667"/>
              <a:ext cx="20162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200" dirty="0" smtClean="0"/>
                <a:t>1989</a:t>
              </a:r>
              <a:endParaRPr lang="zh-TW" altLang="en-US" sz="3200" dirty="0"/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3059831" y="2143228"/>
            <a:ext cx="2736304" cy="3285299"/>
            <a:chOff x="2987824" y="2238624"/>
            <a:chExt cx="2914650" cy="3499426"/>
          </a:xfrm>
        </p:grpSpPr>
        <p:pic>
          <p:nvPicPr>
            <p:cNvPr id="4100" name="Picture 4" descr="http://assets.rollingstone.com/assets/images/movies/lists/10-best-movies-of-the-decade/the-incredible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2238624"/>
              <a:ext cx="2914650" cy="291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文字方塊 8"/>
            <p:cNvSpPr txBox="1"/>
            <p:nvPr/>
          </p:nvSpPr>
          <p:spPr>
            <a:xfrm>
              <a:off x="3731069" y="5153275"/>
              <a:ext cx="14281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200" dirty="0" smtClean="0"/>
                <a:t>2004</a:t>
              </a:r>
              <a:endParaRPr lang="zh-TW" altLang="en-US" sz="3200" dirty="0"/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5940151" y="2924944"/>
            <a:ext cx="2715077" cy="3012369"/>
            <a:chOff x="5128587" y="2238626"/>
            <a:chExt cx="2715077" cy="3012369"/>
          </a:xfrm>
        </p:grpSpPr>
        <p:pic>
          <p:nvPicPr>
            <p:cNvPr id="4102" name="Picture 6" descr="http://www.ewallpapers.eu/w_show/shrek-family-1920-1200-6050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43" t="-150" r="14495"/>
            <a:stretch/>
          </p:blipFill>
          <p:spPr bwMode="auto">
            <a:xfrm>
              <a:off x="5128587" y="2238626"/>
              <a:ext cx="2715077" cy="2500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文字方塊 11"/>
            <p:cNvSpPr txBox="1"/>
            <p:nvPr/>
          </p:nvSpPr>
          <p:spPr>
            <a:xfrm>
              <a:off x="5891374" y="4666220"/>
              <a:ext cx="11895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200" dirty="0" smtClean="0"/>
                <a:t>2010</a:t>
              </a:r>
              <a:endParaRPr lang="zh-TW" altLang="en-US" sz="3200" dirty="0"/>
            </a:p>
          </p:txBody>
        </p:sp>
      </p:grpSp>
      <p:sp>
        <p:nvSpPr>
          <p:cNvPr id="10" name="投影片編號版面配置區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531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160" y="0"/>
            <a:ext cx="5482952" cy="576064"/>
          </a:xfrm>
        </p:spPr>
        <p:txBody>
          <a:bodyPr>
            <a:noAutofit/>
          </a:bodyPr>
          <a:lstStyle/>
          <a:p>
            <a:r>
              <a:rPr lang="en-US" altLang="zh-TW" sz="2400" dirty="0"/>
              <a:t>2. European History with No Growth</a:t>
            </a:r>
            <a:endParaRPr lang="zh-TW" altLang="en-US" sz="2400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zh-TW" dirty="0" smtClean="0"/>
              <a:t>This Paper: the Model</a:t>
            </a:r>
            <a:endParaRPr lang="zh-TW" altLang="en-US" dirty="0"/>
          </a:p>
        </p:txBody>
      </p:sp>
      <p:grpSp>
        <p:nvGrpSpPr>
          <p:cNvPr id="7" name="群組 6"/>
          <p:cNvGrpSpPr/>
          <p:nvPr/>
        </p:nvGrpSpPr>
        <p:grpSpPr>
          <a:xfrm>
            <a:off x="457200" y="980728"/>
            <a:ext cx="8229600" cy="4525963"/>
            <a:chOff x="457200" y="980728"/>
            <a:chExt cx="8229600" cy="4525963"/>
          </a:xfrm>
        </p:grpSpPr>
        <p:sp>
          <p:nvSpPr>
            <p:cNvPr id="5" name="內容版面配置區 2"/>
            <p:cNvSpPr txBox="1">
              <a:spLocks/>
            </p:cNvSpPr>
            <p:nvPr/>
          </p:nvSpPr>
          <p:spPr>
            <a:xfrm>
              <a:off x="457200" y="980728"/>
              <a:ext cx="8229600" cy="45259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dirty="0" smtClean="0"/>
                <a:t>Measurement of the human allele frequency spectrum demonstrates greater genetic drift in East Asians than in Europeans</a:t>
              </a:r>
              <a:endParaRPr lang="de-DE" altLang="zh-TW" dirty="0" smtClean="0"/>
            </a:p>
            <a:p>
              <a:pPr lvl="1"/>
              <a:r>
                <a:rPr lang="de-DE" altLang="zh-TW" dirty="0" smtClean="0"/>
                <a:t>A. Keinan, J. C. Mullikin, N. Patterson, D. Reich, Nat. Genet. 39, 1251 (2007).</a:t>
              </a:r>
            </a:p>
            <a:p>
              <a:pPr lvl="1"/>
              <a:endParaRPr lang="en-US" altLang="zh-TW" dirty="0" smtClean="0"/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607" y="3754091"/>
              <a:ext cx="8039100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457200" y="980727"/>
            <a:ext cx="8229600" cy="4525963"/>
          </a:xfrm>
        </p:spPr>
        <p:txBody>
          <a:bodyPr/>
          <a:lstStyle/>
          <a:p>
            <a:r>
              <a:rPr lang="en-US" altLang="zh-TW" dirty="0" smtClean="0"/>
              <a:t>With 2 Possible Population Bottlenecks</a:t>
            </a:r>
            <a:endParaRPr lang="zh-TW" altLang="en-US" dirty="0"/>
          </a:p>
        </p:txBody>
      </p:sp>
      <p:grpSp>
        <p:nvGrpSpPr>
          <p:cNvPr id="9" name="群組 8"/>
          <p:cNvGrpSpPr/>
          <p:nvPr/>
        </p:nvGrpSpPr>
        <p:grpSpPr>
          <a:xfrm>
            <a:off x="827584" y="1920239"/>
            <a:ext cx="7559753" cy="3586452"/>
            <a:chOff x="971600" y="1920239"/>
            <a:chExt cx="7559753" cy="3586452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15" r="12789"/>
            <a:stretch/>
          </p:blipFill>
          <p:spPr bwMode="auto">
            <a:xfrm>
              <a:off x="3772901" y="1920239"/>
              <a:ext cx="4758452" cy="3586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圓角矩形圖說文字 9"/>
            <p:cNvSpPr/>
            <p:nvPr/>
          </p:nvSpPr>
          <p:spPr>
            <a:xfrm>
              <a:off x="971600" y="2451621"/>
              <a:ext cx="2353689" cy="792088"/>
            </a:xfrm>
            <a:prstGeom prst="wedgeRoundRectCallout">
              <a:avLst>
                <a:gd name="adj1" fmla="val 62134"/>
                <a:gd name="adj2" fmla="val 107056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剛剛介紹過囉</a:t>
              </a:r>
              <a:r>
                <a:rPr lang="en-US" altLang="zh-TW" sz="2400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!</a:t>
              </a:r>
              <a:endParaRPr lang="zh-TW" altLang="en-US" sz="24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2" name="內容版面配置區 2"/>
          <p:cNvSpPr txBox="1">
            <a:spLocks/>
          </p:cNvSpPr>
          <p:nvPr/>
        </p:nvSpPr>
        <p:spPr>
          <a:xfrm>
            <a:off x="457200" y="764704"/>
            <a:ext cx="82296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 smtClean="0"/>
              <a:t>Model 1 : w/ 1 bottleneck</a:t>
            </a:r>
          </a:p>
          <a:p>
            <a:r>
              <a:rPr lang="en-US" altLang="zh-TW" dirty="0" smtClean="0"/>
              <a:t>Model 2 : w/ 2 bottlenecks</a:t>
            </a: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pPr marL="0" indent="0">
              <a:buFont typeface="Arial" pitchFamily="34" charset="0"/>
              <a:buNone/>
            </a:pPr>
            <a:endParaRPr lang="en-US" altLang="zh-TW" dirty="0" smtClean="0"/>
          </a:p>
          <a:p>
            <a:pPr marL="0" indent="0">
              <a:buFont typeface="Arial" pitchFamily="34" charset="0"/>
              <a:buNone/>
            </a:pPr>
            <a:endParaRPr lang="en-US" altLang="zh-TW" dirty="0" smtClean="0"/>
          </a:p>
          <a:p>
            <a:pPr marL="914400" lvl="2" indent="0">
              <a:buFont typeface="Arial" pitchFamily="34" charset="0"/>
              <a:buNone/>
            </a:pPr>
            <a:r>
              <a:rPr lang="en-US" altLang="zh-TW" dirty="0" smtClean="0"/>
              <a:t>               CEU                                                  CHB+JPT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27</a:t>
            </a:fld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07" y="2160662"/>
            <a:ext cx="3738850" cy="294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663" y="2160661"/>
            <a:ext cx="3751674" cy="297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15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build="p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o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0" y="1844824"/>
            <a:ext cx="6257925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2400" dirty="0" smtClean="0"/>
              <a:t>3. European </a:t>
            </a:r>
            <a:r>
              <a:rPr lang="en-US" altLang="zh-TW" sz="2400" dirty="0"/>
              <a:t>History with Recent Growth</a:t>
            </a:r>
            <a:endParaRPr lang="zh-TW" altLang="en-US" sz="2400" dirty="0"/>
          </a:p>
        </p:txBody>
      </p:sp>
      <p:pic>
        <p:nvPicPr>
          <p:cNvPr id="11" name="monster.mp3">
            <a:hlinkClick r:id="" action="ppaction://media"/>
          </p:cNvPr>
          <p:cNvPicPr>
            <a:picLocks noGrp="1" noChangeAspect="1"/>
          </p:cNvPicPr>
          <p:nvPr>
            <p:ph idx="1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40075"/>
            <a:ext cx="609600" cy="609600"/>
          </a:xfrm>
        </p:spPr>
      </p:pic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zh-TW" dirty="0" smtClean="0"/>
              <a:t>This Paper: the Model</a:t>
            </a:r>
            <a:endParaRPr lang="zh-TW" altLang="en-US" dirty="0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457200" y="90261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mtClean="0"/>
              <a:t>Variant of 2</a:t>
            </a:r>
            <a:r>
              <a:rPr lang="en-US" altLang="zh-TW" baseline="30000" smtClean="0"/>
              <a:t>nd</a:t>
            </a:r>
            <a:r>
              <a:rPr lang="en-US" altLang="zh-TW" smtClean="0"/>
              <a:t> model</a:t>
            </a:r>
          </a:p>
          <a:p>
            <a:pPr lvl="1"/>
            <a:r>
              <a:rPr lang="en-US" altLang="zh-TW" smtClean="0"/>
              <a:t>Add recent exponential growth</a:t>
            </a:r>
            <a:endParaRPr lang="zh-TW" alt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28</a:t>
            </a:fld>
            <a:endParaRPr lang="zh-TW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4664"/>
            <a:ext cx="6257925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229" y="2024576"/>
            <a:ext cx="6400800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66" y="685850"/>
            <a:ext cx="6864978" cy="5292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2" y="917134"/>
            <a:ext cx="4752975" cy="511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09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Population History Models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692696"/>
            <a:ext cx="8229600" cy="5361459"/>
          </a:xfrm>
        </p:spPr>
        <p:txBody>
          <a:bodyPr/>
          <a:lstStyle/>
          <a:p>
            <a:pPr marL="971550" lvl="1" indent="-514350">
              <a:buFont typeface="+mj-lt"/>
              <a:buAutoNum type="arabicPeriod"/>
            </a:pPr>
            <a:r>
              <a:rPr lang="en-US" altLang="zh-TW" dirty="0"/>
              <a:t>Constant Population Size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zh-TW" dirty="0"/>
              <a:t>European History with No Growth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zh-TW" dirty="0"/>
              <a:t>European History with Recent Growth (this paper)</a:t>
            </a:r>
          </a:p>
          <a:p>
            <a:pPr lvl="1"/>
            <a:r>
              <a:rPr lang="en-US" altLang="zh-TW" dirty="0"/>
              <a:t>Effects on SFS</a:t>
            </a:r>
          </a:p>
          <a:p>
            <a:pPr lvl="2"/>
            <a:r>
              <a:rPr lang="en-US" altLang="zh-TW" sz="2800" dirty="0"/>
              <a:t>Recent Explosive Growth</a:t>
            </a:r>
          </a:p>
          <a:p>
            <a:pPr lvl="2"/>
            <a:r>
              <a:rPr lang="en-US" altLang="zh-TW" sz="2800" dirty="0"/>
              <a:t>Sample </a:t>
            </a:r>
            <a:r>
              <a:rPr lang="en-US" altLang="zh-TW" sz="2800" dirty="0" smtClean="0"/>
              <a:t>Size</a:t>
            </a:r>
            <a:endParaRPr lang="en-US" altLang="zh-TW" sz="2800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zh-TW" dirty="0" smtClean="0"/>
              <a:t>This Paper: the Models</a:t>
            </a:r>
            <a:endParaRPr lang="zh-TW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12976"/>
            <a:ext cx="4824536" cy="28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171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Introduction</a:t>
            </a:r>
            <a:endParaRPr lang="zh-TW" altLang="en-US" dirty="0"/>
          </a:p>
        </p:txBody>
      </p:sp>
      <p:sp>
        <p:nvSpPr>
          <p:cNvPr id="3" name="橢圓形圖說文字 2"/>
          <p:cNvSpPr/>
          <p:nvPr/>
        </p:nvSpPr>
        <p:spPr>
          <a:xfrm>
            <a:off x="4067944" y="4797152"/>
            <a:ext cx="3168352" cy="936104"/>
          </a:xfrm>
          <a:prstGeom prst="wedgeEllipseCallout">
            <a:avLst>
              <a:gd name="adj1" fmla="val -29995"/>
              <a:gd name="adj2" fmla="val 625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 smtClean="0">
                <a:solidFill>
                  <a:srgbClr val="002060"/>
                </a:solidFill>
              </a:rPr>
              <a:t>By</a:t>
            </a:r>
            <a:r>
              <a:rPr lang="zh-TW" altLang="en-US" sz="3200" dirty="0" smtClean="0">
                <a:solidFill>
                  <a:srgbClr val="002060"/>
                </a:solidFill>
              </a:rPr>
              <a:t> </a:t>
            </a:r>
            <a:r>
              <a:rPr lang="zh-TW" altLang="en-US" sz="3200" dirty="0">
                <a:solidFill>
                  <a:srgbClr val="002060"/>
                </a:solidFill>
              </a:rPr>
              <a:t>陳慶安</a:t>
            </a:r>
            <a:r>
              <a:rPr lang="en-US" altLang="zh-TW" sz="3200" dirty="0" smtClean="0">
                <a:solidFill>
                  <a:srgbClr val="002060"/>
                </a:solidFill>
              </a:rPr>
              <a:t>!!</a:t>
            </a:r>
            <a:endParaRPr lang="zh-TW" altLang="en-US" dirty="0">
              <a:solidFill>
                <a:srgbClr val="00206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085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1600" y="2204864"/>
            <a:ext cx="7416824" cy="1872208"/>
          </a:xfrm>
        </p:spPr>
        <p:txBody>
          <a:bodyPr/>
          <a:lstStyle/>
          <a:p>
            <a:r>
              <a:rPr lang="en-US" altLang="zh-TW" dirty="0" smtClean="0"/>
              <a:t>This Paper: the Graphs</a:t>
            </a:r>
            <a:endParaRPr lang="zh-TW" altLang="en-US" dirty="0"/>
          </a:p>
        </p:txBody>
      </p:sp>
      <p:sp>
        <p:nvSpPr>
          <p:cNvPr id="3" name="橢圓形圖說文字 2"/>
          <p:cNvSpPr/>
          <p:nvPr/>
        </p:nvSpPr>
        <p:spPr>
          <a:xfrm>
            <a:off x="4067944" y="4797152"/>
            <a:ext cx="3168352" cy="936104"/>
          </a:xfrm>
          <a:prstGeom prst="wedgeEllipseCallout">
            <a:avLst>
              <a:gd name="adj1" fmla="val -29995"/>
              <a:gd name="adj2" fmla="val 625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 smtClean="0">
                <a:solidFill>
                  <a:srgbClr val="002060"/>
                </a:solidFill>
              </a:rPr>
              <a:t>By </a:t>
            </a:r>
            <a:r>
              <a:rPr lang="zh-TW" altLang="en-US" sz="3200" dirty="0" smtClean="0">
                <a:solidFill>
                  <a:srgbClr val="002060"/>
                </a:solidFill>
              </a:rPr>
              <a:t>林廷儒</a:t>
            </a:r>
            <a:r>
              <a:rPr lang="en-US" altLang="zh-TW" sz="3200" dirty="0" smtClean="0">
                <a:solidFill>
                  <a:srgbClr val="002060"/>
                </a:solidFill>
              </a:rPr>
              <a:t>!!</a:t>
            </a:r>
            <a:endParaRPr lang="zh-TW" altLang="en-US" dirty="0">
              <a:solidFill>
                <a:srgbClr val="002060"/>
              </a:solidFill>
            </a:endParaRPr>
          </a:p>
        </p:txBody>
      </p:sp>
      <p:pic>
        <p:nvPicPr>
          <p:cNvPr id="5" name="Taver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686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1"/>
          <p:cNvSpPr txBox="1"/>
          <p:nvPr/>
        </p:nvSpPr>
        <p:spPr>
          <a:xfrm>
            <a:off x="0" y="1700808"/>
            <a:ext cx="971600" cy="369332"/>
          </a:xfrm>
          <a:prstGeom prst="rect">
            <a:avLst/>
          </a:prstGeom>
          <a:solidFill>
            <a:srgbClr val="00B0F0">
              <a:alpha val="44000"/>
            </a:srgb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Figure 1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TEXT2"/>
          <p:cNvSpPr txBox="1"/>
          <p:nvPr/>
        </p:nvSpPr>
        <p:spPr>
          <a:xfrm>
            <a:off x="0" y="2420888"/>
            <a:ext cx="971600" cy="369332"/>
          </a:xfrm>
          <a:prstGeom prst="rect">
            <a:avLst/>
          </a:prstGeom>
          <a:solidFill>
            <a:srgbClr val="00B0F0">
              <a:alpha val="44000"/>
            </a:srgb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Figure 2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1" name="TEXT3"/>
          <p:cNvSpPr txBox="1"/>
          <p:nvPr/>
        </p:nvSpPr>
        <p:spPr>
          <a:xfrm>
            <a:off x="0" y="3140968"/>
            <a:ext cx="971600" cy="369332"/>
          </a:xfrm>
          <a:prstGeom prst="rect">
            <a:avLst/>
          </a:prstGeom>
          <a:solidFill>
            <a:srgbClr val="00B0F0">
              <a:alpha val="44000"/>
            </a:srgb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Figure 3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2" name="TEXT4"/>
          <p:cNvSpPr txBox="1"/>
          <p:nvPr/>
        </p:nvSpPr>
        <p:spPr>
          <a:xfrm>
            <a:off x="0" y="3933056"/>
            <a:ext cx="971600" cy="369332"/>
          </a:xfrm>
          <a:prstGeom prst="rect">
            <a:avLst/>
          </a:prstGeom>
          <a:solidFill>
            <a:srgbClr val="00B0F0">
              <a:alpha val="44000"/>
            </a:srgb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Table 1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1043608" y="714604"/>
            <a:ext cx="7643192" cy="5411559"/>
          </a:xfrm>
        </p:spPr>
        <p:txBody>
          <a:bodyPr/>
          <a:lstStyle/>
          <a:p>
            <a:pPr marL="0" indent="0">
              <a:buNone/>
            </a:pPr>
            <a:endParaRPr lang="zh-TW" altLang="en-US" dirty="0"/>
          </a:p>
        </p:txBody>
      </p:sp>
      <p:sp>
        <p:nvSpPr>
          <p:cNvPr id="3" name="TITLE 0"/>
          <p:cNvSpPr>
            <a:spLocks noGrp="1"/>
          </p:cNvSpPr>
          <p:nvPr>
            <p:ph type="title"/>
          </p:nvPr>
        </p:nvSpPr>
        <p:spPr>
          <a:xfrm>
            <a:off x="971600" y="-27384"/>
            <a:ext cx="4608512" cy="576064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b="1" dirty="0" smtClean="0">
                <a:solidFill>
                  <a:srgbClr val="C00000"/>
                </a:solidFill>
              </a:rPr>
              <a:t>The Graphs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US" altLang="zh-TW" sz="2000" dirty="0" smtClean="0"/>
              <a:t>This Paper: the Graphs</a:t>
            </a:r>
            <a:endParaRPr lang="zh-TW" altLang="en-US" sz="2000" dirty="0"/>
          </a:p>
        </p:txBody>
      </p:sp>
      <p:pic>
        <p:nvPicPr>
          <p:cNvPr id="13" name="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52188"/>
            <a:ext cx="6192688" cy="49250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FIG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r="14862"/>
          <a:stretch/>
        </p:blipFill>
        <p:spPr bwMode="auto">
          <a:xfrm>
            <a:off x="1518253" y="908720"/>
            <a:ext cx="6582139" cy="52657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FIG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343" y="1310233"/>
            <a:ext cx="5305425" cy="3990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FIG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162" y="1027534"/>
            <a:ext cx="7143750" cy="4057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FIG2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3282"/>
            <a:ext cx="6624637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群組 17"/>
          <p:cNvGrpSpPr/>
          <p:nvPr/>
        </p:nvGrpSpPr>
        <p:grpSpPr>
          <a:xfrm>
            <a:off x="4211960" y="3573016"/>
            <a:ext cx="2881313" cy="2492375"/>
            <a:chOff x="4067175" y="4365625"/>
            <a:chExt cx="2881313" cy="2492375"/>
          </a:xfrm>
        </p:grpSpPr>
        <p:sp>
          <p:nvSpPr>
            <p:cNvPr id="19" name="Line 9"/>
            <p:cNvSpPr>
              <a:spLocks noChangeShapeType="1"/>
            </p:cNvSpPr>
            <p:nvPr/>
          </p:nvSpPr>
          <p:spPr bwMode="auto">
            <a:xfrm>
              <a:off x="4859338" y="6308725"/>
              <a:ext cx="0" cy="36036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" name="Text Box 7"/>
            <p:cNvSpPr txBox="1">
              <a:spLocks noChangeArrowheads="1"/>
            </p:cNvSpPr>
            <p:nvPr/>
          </p:nvSpPr>
          <p:spPr bwMode="auto">
            <a:xfrm>
              <a:off x="5508625" y="5229225"/>
              <a:ext cx="1439863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b="1">
                  <a:solidFill>
                    <a:srgbClr val="FF0000"/>
                  </a:solidFill>
                </a:rPr>
                <a:t>Singleton</a:t>
              </a:r>
            </a:p>
          </p:txBody>
        </p:sp>
        <p:sp>
          <p:nvSpPr>
            <p:cNvPr id="21" name="Line 6"/>
            <p:cNvSpPr>
              <a:spLocks noChangeShapeType="1"/>
            </p:cNvSpPr>
            <p:nvPr/>
          </p:nvSpPr>
          <p:spPr bwMode="auto">
            <a:xfrm>
              <a:off x="4067175" y="4365625"/>
              <a:ext cx="792163" cy="504825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" name="Oval 5"/>
            <p:cNvSpPr>
              <a:spLocks noChangeArrowheads="1"/>
            </p:cNvSpPr>
            <p:nvPr/>
          </p:nvSpPr>
          <p:spPr bwMode="auto">
            <a:xfrm>
              <a:off x="4932363" y="4652963"/>
              <a:ext cx="433387" cy="220503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" name="Line 8"/>
            <p:cNvSpPr>
              <a:spLocks noChangeShapeType="1"/>
            </p:cNvSpPr>
            <p:nvPr/>
          </p:nvSpPr>
          <p:spPr bwMode="auto">
            <a:xfrm flipV="1">
              <a:off x="5292725" y="5445125"/>
              <a:ext cx="0" cy="5048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30" name="FIG2-2"/>
          <p:cNvGrpSpPr/>
          <p:nvPr/>
        </p:nvGrpSpPr>
        <p:grpSpPr>
          <a:xfrm>
            <a:off x="1820853" y="980257"/>
            <a:ext cx="5976938" cy="5122862"/>
            <a:chOff x="1619250" y="1484313"/>
            <a:chExt cx="5976938" cy="5122862"/>
          </a:xfrm>
        </p:grpSpPr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250" y="1484313"/>
              <a:ext cx="5976938" cy="5122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Oval 5"/>
            <p:cNvSpPr>
              <a:spLocks noChangeArrowheads="1"/>
            </p:cNvSpPr>
            <p:nvPr/>
          </p:nvSpPr>
          <p:spPr bwMode="auto">
            <a:xfrm>
              <a:off x="2051050" y="2565400"/>
              <a:ext cx="865188" cy="40322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pic>
        <p:nvPicPr>
          <p:cNvPr id="33" name="FIG2-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3608" y="908720"/>
            <a:ext cx="7635868" cy="485854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" name="Line 6"/>
          <p:cNvSpPr>
            <a:spLocks noChangeShapeType="1"/>
          </p:cNvSpPr>
          <p:nvPr/>
        </p:nvSpPr>
        <p:spPr bwMode="auto">
          <a:xfrm>
            <a:off x="1518253" y="1916832"/>
            <a:ext cx="3673475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971600" y="-27384"/>
            <a:ext cx="460851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b="1" dirty="0" smtClean="0">
                <a:solidFill>
                  <a:srgbClr val="C00000"/>
                </a:solidFill>
              </a:rPr>
              <a:t>Population Growth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36" name="TITLE 2"/>
          <p:cNvSpPr txBox="1">
            <a:spLocks/>
          </p:cNvSpPr>
          <p:nvPr/>
        </p:nvSpPr>
        <p:spPr>
          <a:xfrm>
            <a:off x="971600" y="10546"/>
            <a:ext cx="460851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b="1" dirty="0" smtClean="0">
                <a:solidFill>
                  <a:srgbClr val="C00000"/>
                </a:solidFill>
              </a:rPr>
              <a:t>Site Frequency Spectrum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37" name="TITLE 3"/>
          <p:cNvSpPr txBox="1">
            <a:spLocks/>
          </p:cNvSpPr>
          <p:nvPr/>
        </p:nvSpPr>
        <p:spPr>
          <a:xfrm>
            <a:off x="1061931" y="-27384"/>
            <a:ext cx="5249341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b="1" dirty="0" smtClean="0">
                <a:solidFill>
                  <a:srgbClr val="C00000"/>
                </a:solidFill>
              </a:rPr>
              <a:t>Percentage of Novel Variants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38" name="TITLE 4"/>
          <p:cNvSpPr txBox="1">
            <a:spLocks/>
          </p:cNvSpPr>
          <p:nvPr/>
        </p:nvSpPr>
        <p:spPr>
          <a:xfrm>
            <a:off x="1013836" y="-27384"/>
            <a:ext cx="460851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b="1" dirty="0" smtClean="0">
                <a:solidFill>
                  <a:srgbClr val="C00000"/>
                </a:solidFill>
              </a:rPr>
              <a:t>Estimation of Growth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002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3" grpId="3"/>
      <p:bldP spid="3" grpId="4"/>
      <p:bldP spid="3" grpId="5"/>
      <p:bldP spid="3" grpId="6"/>
      <p:bldP spid="3" grpId="7"/>
      <p:bldP spid="3" grpId="8"/>
      <p:bldP spid="34" grpId="0" animBg="1"/>
      <p:bldP spid="34" grpId="1" animBg="1"/>
      <p:bldP spid="34" grpId="2" animBg="1"/>
      <p:bldP spid="34" grpId="3" animBg="1"/>
      <p:bldP spid="34" grpId="4" animBg="1"/>
      <p:bldP spid="34" grpId="5" animBg="1"/>
      <p:bldP spid="35" grpId="0"/>
      <p:bldP spid="35" grpId="1"/>
      <p:bldP spid="35" grpId="2"/>
      <p:bldP spid="35" grpId="3"/>
      <p:bldP spid="35" grpId="4"/>
      <p:bldP spid="35" grpId="5"/>
      <p:bldP spid="36" grpId="0"/>
      <p:bldP spid="36" grpId="1"/>
      <p:bldP spid="36" grpId="2"/>
      <p:bldP spid="36" grpId="3"/>
      <p:bldP spid="36" grpId="4"/>
      <p:bldP spid="36" grpId="5"/>
      <p:bldP spid="36" grpId="6"/>
      <p:bldP spid="37" grpId="0"/>
      <p:bldP spid="37" grpId="1"/>
      <p:bldP spid="37" grpId="2"/>
      <p:bldP spid="37" grpId="3"/>
      <p:bldP spid="37" grpId="4"/>
      <p:bldP spid="37" grpId="5"/>
      <p:bldP spid="38" grpId="0"/>
      <p:bldP spid="38" grpId="1"/>
      <p:bldP spid="38" grpId="2"/>
      <p:bldP spid="38" grpId="3"/>
      <p:bldP spid="38" grpId="4"/>
      <p:bldP spid="38" grpId="5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1600" y="2204864"/>
            <a:ext cx="7416824" cy="1872208"/>
          </a:xfrm>
        </p:spPr>
        <p:txBody>
          <a:bodyPr/>
          <a:lstStyle/>
          <a:p>
            <a:r>
              <a:rPr lang="en-US" altLang="zh-TW" dirty="0" smtClean="0"/>
              <a:t>Conclusion</a:t>
            </a:r>
            <a:endParaRPr lang="zh-TW" altLang="en-US" dirty="0"/>
          </a:p>
        </p:txBody>
      </p:sp>
      <p:sp>
        <p:nvSpPr>
          <p:cNvPr id="3" name="橢圓形圖說文字 2"/>
          <p:cNvSpPr/>
          <p:nvPr/>
        </p:nvSpPr>
        <p:spPr>
          <a:xfrm>
            <a:off x="4067944" y="4797152"/>
            <a:ext cx="3168352" cy="936104"/>
          </a:xfrm>
          <a:prstGeom prst="wedgeEllipseCallout">
            <a:avLst>
              <a:gd name="adj1" fmla="val -29995"/>
              <a:gd name="adj2" fmla="val 625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 smtClean="0">
                <a:solidFill>
                  <a:srgbClr val="002060"/>
                </a:solidFill>
              </a:rPr>
              <a:t>By </a:t>
            </a:r>
            <a:r>
              <a:rPr lang="zh-TW" altLang="en-US" sz="3200" dirty="0">
                <a:solidFill>
                  <a:srgbClr val="002060"/>
                </a:solidFill>
              </a:rPr>
              <a:t>梁維元</a:t>
            </a:r>
            <a:r>
              <a:rPr lang="en-US" altLang="zh-TW" sz="3200" dirty="0" smtClean="0">
                <a:solidFill>
                  <a:srgbClr val="002060"/>
                </a:solidFill>
              </a:rPr>
              <a:t>!!</a:t>
            </a:r>
            <a:endParaRPr lang="zh-TW" altLang="en-US" dirty="0">
              <a:solidFill>
                <a:srgbClr val="002060"/>
              </a:solidFill>
            </a:endParaRPr>
          </a:p>
        </p:txBody>
      </p:sp>
      <p:pic>
        <p:nvPicPr>
          <p:cNvPr id="4" name="Happy's Theme sho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854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Conclusion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劇烈成長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=&gt; 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偏離平衡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=&gt; 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累積基因變異直到達成新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平衡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打從一萬年前冰河時代以來，人口爆炸加快了人類基因變異的速度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世界各地人類只會隨著進化越變越不同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和過去的人類並不相同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物競天擇的速度逐漸加快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人類再過幾個世代會進化到一定</a:t>
            </a:r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程度，甚至產生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對某些疾病的抗體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zh-TW" dirty="0" smtClean="0"/>
              <a:t>Conclusion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385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Lining1" descr="D:\JD-TEMP\生醫資訊學\POPUlining.png" hidden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0968" y="4424784"/>
            <a:ext cx="15834817" cy="24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Lining2" descr="D:\JD-TEMP\生醫資訊學\POPUlining.png" hidden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140968" y="4424784"/>
            <a:ext cx="15834817" cy="24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9 Stormstout Brew.mp3" hidden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8144" y="6982122"/>
            <a:ext cx="609600" cy="609600"/>
          </a:xfrm>
          <a:prstGeom prst="rect">
            <a:avLst/>
          </a:prstGeom>
        </p:spPr>
      </p:pic>
      <p:sp>
        <p:nvSpPr>
          <p:cNvPr id="2" name="標題 1" hidden="1"/>
          <p:cNvSpPr>
            <a:spLocks noGrp="1"/>
          </p:cNvSpPr>
          <p:nvPr>
            <p:ph type="title"/>
          </p:nvPr>
        </p:nvSpPr>
        <p:spPr>
          <a:xfrm>
            <a:off x="323528" y="980728"/>
            <a:ext cx="8172400" cy="1872208"/>
          </a:xfrm>
        </p:spPr>
        <p:txBody>
          <a:bodyPr/>
          <a:lstStyle/>
          <a:p>
            <a:pPr algn="l"/>
            <a:r>
              <a:rPr lang="en-US" altLang="zh-TW" sz="4000" dirty="0"/>
              <a:t>Introduction to Biomedical </a:t>
            </a:r>
            <a:r>
              <a:rPr lang="en-US" altLang="zh-TW" sz="4000" dirty="0" smtClean="0"/>
              <a:t>Informatics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Final Presentation</a:t>
            </a:r>
            <a:endParaRPr lang="zh-TW" altLang="en-US" dirty="0"/>
          </a:p>
        </p:txBody>
      </p:sp>
      <p:sp>
        <p:nvSpPr>
          <p:cNvPr id="11" name="標題 1" hidden="1"/>
          <p:cNvSpPr txBox="1">
            <a:spLocks/>
          </p:cNvSpPr>
          <p:nvPr/>
        </p:nvSpPr>
        <p:spPr>
          <a:xfrm>
            <a:off x="792088" y="2852936"/>
            <a:ext cx="817240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TW" sz="4000" dirty="0" smtClean="0"/>
              <a:t>Instructor</a:t>
            </a:r>
          </a:p>
          <a:p>
            <a:pPr algn="r"/>
            <a:r>
              <a:rPr lang="en-US" altLang="zh-TW" dirty="0" smtClean="0"/>
              <a:t>Kun-</a:t>
            </a:r>
            <a:r>
              <a:rPr lang="en-US" altLang="zh-TW" dirty="0"/>
              <a:t>M</a:t>
            </a:r>
            <a:r>
              <a:rPr lang="en-US" altLang="zh-TW" dirty="0" smtClean="0"/>
              <a:t>ao Chao</a:t>
            </a:r>
            <a:endParaRPr lang="zh-TW" altLang="en-US" sz="8800" dirty="0"/>
          </a:p>
        </p:txBody>
      </p:sp>
      <p:sp>
        <p:nvSpPr>
          <p:cNvPr id="12" name="標題 1" hidden="1"/>
          <p:cNvSpPr txBox="1">
            <a:spLocks/>
          </p:cNvSpPr>
          <p:nvPr/>
        </p:nvSpPr>
        <p:spPr>
          <a:xfrm>
            <a:off x="467544" y="1916832"/>
            <a:ext cx="817240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 dirty="0" smtClean="0"/>
              <a:t>Based on the paper</a:t>
            </a:r>
          </a:p>
          <a:p>
            <a:r>
              <a:rPr lang="en-US" altLang="zh-TW" sz="5400" dirty="0" smtClean="0"/>
              <a:t>Science-2012-Keinan-740-3</a:t>
            </a:r>
            <a:endParaRPr lang="zh-TW" altLang="en-US" sz="5400" dirty="0"/>
          </a:p>
        </p:txBody>
      </p:sp>
      <p:sp>
        <p:nvSpPr>
          <p:cNvPr id="16" name="標題 1" hidden="1"/>
          <p:cNvSpPr txBox="1">
            <a:spLocks/>
          </p:cNvSpPr>
          <p:nvPr/>
        </p:nvSpPr>
        <p:spPr>
          <a:xfrm>
            <a:off x="485800" y="2221632"/>
            <a:ext cx="817240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 dirty="0" smtClean="0"/>
              <a:t>Chief</a:t>
            </a:r>
          </a:p>
          <a:p>
            <a:r>
              <a:rPr lang="zh-TW" altLang="en-US" sz="5400" dirty="0" smtClean="0"/>
              <a:t>黃怡君</a:t>
            </a:r>
            <a:endParaRPr lang="zh-TW" altLang="en-US" sz="5400" dirty="0"/>
          </a:p>
        </p:txBody>
      </p:sp>
      <p:sp>
        <p:nvSpPr>
          <p:cNvPr id="14" name="標題 1" hidden="1"/>
          <p:cNvSpPr txBox="1">
            <a:spLocks/>
          </p:cNvSpPr>
          <p:nvPr/>
        </p:nvSpPr>
        <p:spPr>
          <a:xfrm>
            <a:off x="467544" y="2069232"/>
            <a:ext cx="817240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 dirty="0" smtClean="0"/>
              <a:t>Job Distribution – Reading</a:t>
            </a:r>
          </a:p>
          <a:p>
            <a:r>
              <a:rPr lang="zh-TW" altLang="en-US" sz="4000" dirty="0" smtClean="0"/>
              <a:t>謝弘柏</a:t>
            </a:r>
            <a:r>
              <a:rPr lang="en-US" altLang="zh-TW" sz="4000" dirty="0" smtClean="0">
                <a:sym typeface="Wingdings" pitchFamily="2" charset="2"/>
              </a:rPr>
              <a:t></a:t>
            </a:r>
            <a:r>
              <a:rPr lang="zh-TW" altLang="en-US" sz="4000" dirty="0" smtClean="0">
                <a:sym typeface="Wingdings" pitchFamily="2" charset="2"/>
              </a:rPr>
              <a:t>陳慶安</a:t>
            </a:r>
            <a:r>
              <a:rPr lang="en-US" altLang="zh-TW" sz="4000" dirty="0" smtClean="0">
                <a:sym typeface="Wingdings" pitchFamily="2" charset="2"/>
              </a:rPr>
              <a:t></a:t>
            </a:r>
            <a:r>
              <a:rPr lang="zh-TW" altLang="en-US" sz="4000" dirty="0" smtClean="0">
                <a:sym typeface="Wingdings" pitchFamily="2" charset="2"/>
              </a:rPr>
              <a:t>許芳瑋</a:t>
            </a:r>
            <a:r>
              <a:rPr lang="en-US" altLang="zh-TW" sz="4000" dirty="0" smtClean="0">
                <a:sym typeface="Wingdings" pitchFamily="2" charset="2"/>
              </a:rPr>
              <a:t></a:t>
            </a:r>
            <a:r>
              <a:rPr lang="zh-TW" altLang="en-US" sz="4000" dirty="0" smtClean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黃貿鍾</a:t>
            </a:r>
            <a:endParaRPr lang="en-US" altLang="zh-TW" sz="4000" dirty="0" smtClean="0">
              <a:solidFill>
                <a:schemeClr val="bg1">
                  <a:lumMod val="75000"/>
                </a:schemeClr>
              </a:solidFill>
              <a:sym typeface="Wingdings" pitchFamily="2" charset="2"/>
            </a:endParaRPr>
          </a:p>
          <a:p>
            <a:r>
              <a:rPr lang="zh-TW" altLang="en-US" sz="4000" dirty="0" smtClean="0"/>
              <a:t>劉耘非</a:t>
            </a:r>
            <a:r>
              <a:rPr lang="en-US" altLang="zh-TW" sz="4000" dirty="0" smtClean="0">
                <a:sym typeface="Wingdings" pitchFamily="2" charset="2"/>
              </a:rPr>
              <a:t></a:t>
            </a:r>
            <a:r>
              <a:rPr lang="zh-TW" altLang="en-US" sz="4000" dirty="0" smtClean="0">
                <a:sym typeface="Wingdings" pitchFamily="2" charset="2"/>
              </a:rPr>
              <a:t>林廷儒</a:t>
            </a:r>
            <a:r>
              <a:rPr lang="en-US" altLang="zh-TW" sz="4000" dirty="0" smtClean="0">
                <a:sym typeface="Wingdings" pitchFamily="2" charset="2"/>
              </a:rPr>
              <a:t></a:t>
            </a:r>
            <a:r>
              <a:rPr lang="zh-TW" altLang="en-US" sz="4000" dirty="0" smtClean="0">
                <a:sym typeface="Wingdings" pitchFamily="2" charset="2"/>
              </a:rPr>
              <a:t>梁維元</a:t>
            </a:r>
            <a:r>
              <a:rPr lang="en-US" altLang="zh-TW" sz="4000" dirty="0" smtClean="0">
                <a:sym typeface="Wingdings" pitchFamily="2" charset="2"/>
              </a:rPr>
              <a:t></a:t>
            </a:r>
            <a:r>
              <a:rPr lang="zh-TW" altLang="en-US" sz="4000" dirty="0" smtClean="0">
                <a:sym typeface="Wingdings" pitchFamily="2" charset="2"/>
              </a:rPr>
              <a:t>黃怡君</a:t>
            </a:r>
            <a:endParaRPr lang="zh-TW" altLang="en-US" sz="5400" dirty="0"/>
          </a:p>
        </p:txBody>
      </p:sp>
      <p:sp>
        <p:nvSpPr>
          <p:cNvPr id="15" name="標題 1" hidden="1"/>
          <p:cNvSpPr txBox="1">
            <a:spLocks/>
          </p:cNvSpPr>
          <p:nvPr/>
        </p:nvSpPr>
        <p:spPr>
          <a:xfrm>
            <a:off x="179512" y="908720"/>
            <a:ext cx="8748464" cy="44644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 dirty="0" smtClean="0"/>
              <a:t>Job Distribution – Presenting</a:t>
            </a:r>
          </a:p>
          <a:p>
            <a:pPr algn="l"/>
            <a:r>
              <a:rPr lang="en-US" altLang="zh-TW" sz="4000" dirty="0" smtClean="0"/>
              <a:t>Intro	</a:t>
            </a:r>
            <a:r>
              <a:rPr lang="en-US" altLang="zh-TW" sz="4000" dirty="0" smtClean="0"/>
              <a:t>	:</a:t>
            </a:r>
            <a:r>
              <a:rPr lang="zh-TW" altLang="en-US" sz="4000" dirty="0" smtClean="0"/>
              <a:t>梁維元</a:t>
            </a:r>
            <a:endParaRPr lang="en-US" altLang="zh-TW" sz="5400" dirty="0" smtClean="0"/>
          </a:p>
          <a:p>
            <a:pPr algn="l"/>
            <a:r>
              <a:rPr lang="en-US" altLang="zh-TW" sz="4000" dirty="0" smtClean="0"/>
              <a:t>Key Words	:</a:t>
            </a:r>
            <a:r>
              <a:rPr lang="zh-TW" altLang="en-US" sz="4000" dirty="0" smtClean="0"/>
              <a:t>謝弘柏、許芳瑋、劉耘非</a:t>
            </a:r>
            <a:endParaRPr lang="en-US" altLang="zh-TW" sz="4000" dirty="0" smtClean="0"/>
          </a:p>
          <a:p>
            <a:pPr algn="l"/>
            <a:r>
              <a:rPr lang="en-US" altLang="zh-TW" sz="4000" dirty="0" smtClean="0"/>
              <a:t>Content		</a:t>
            </a:r>
            <a:r>
              <a:rPr lang="en-US" altLang="zh-TW" sz="4000" dirty="0" smtClean="0"/>
              <a:t>:</a:t>
            </a:r>
            <a:r>
              <a:rPr lang="zh-TW" altLang="en-US" sz="4000" dirty="0" smtClean="0"/>
              <a:t>黃怡君</a:t>
            </a:r>
            <a:r>
              <a:rPr lang="zh-TW" altLang="en-US" sz="4000" dirty="0" smtClean="0"/>
              <a:t>、</a:t>
            </a:r>
            <a:r>
              <a:rPr lang="zh-TW" altLang="en-US" sz="4000" dirty="0" smtClean="0"/>
              <a:t>林廷儒</a:t>
            </a:r>
            <a:endParaRPr lang="en-US" altLang="zh-TW" sz="4000" dirty="0" smtClean="0"/>
          </a:p>
          <a:p>
            <a:pPr algn="l"/>
            <a:r>
              <a:rPr lang="en-US" altLang="zh-TW" sz="4000" dirty="0" smtClean="0"/>
              <a:t>Conclusion	:</a:t>
            </a:r>
            <a:r>
              <a:rPr lang="zh-TW" altLang="en-US" sz="4000" dirty="0"/>
              <a:t>陳慶安</a:t>
            </a:r>
            <a:endParaRPr lang="en-US" altLang="zh-TW" sz="4000" dirty="0" smtClean="0"/>
          </a:p>
        </p:txBody>
      </p:sp>
      <p:sp>
        <p:nvSpPr>
          <p:cNvPr id="17" name="標題 1" hidden="1"/>
          <p:cNvSpPr txBox="1">
            <a:spLocks/>
          </p:cNvSpPr>
          <p:nvPr/>
        </p:nvSpPr>
        <p:spPr>
          <a:xfrm>
            <a:off x="251520" y="1061120"/>
            <a:ext cx="8748464" cy="3816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 dirty="0" smtClean="0"/>
              <a:t>Slide</a:t>
            </a:r>
            <a:br>
              <a:rPr lang="en-US" altLang="zh-TW" sz="4000" dirty="0" smtClean="0"/>
            </a:br>
            <a:r>
              <a:rPr lang="en-US" altLang="zh-TW" dirty="0" smtClean="0"/>
              <a:t>Everyone</a:t>
            </a:r>
          </a:p>
          <a:p>
            <a:endParaRPr lang="en-US" altLang="zh-TW" sz="4000" dirty="0"/>
          </a:p>
          <a:p>
            <a:r>
              <a:rPr lang="en-US" altLang="zh-TW" sz="4000" dirty="0" smtClean="0"/>
              <a:t>Slide Editing &amp; Art Design</a:t>
            </a:r>
          </a:p>
          <a:p>
            <a:r>
              <a:rPr lang="zh-TW" altLang="en-US" sz="4000" dirty="0"/>
              <a:t>劉耘非</a:t>
            </a:r>
            <a:endParaRPr lang="en-US" altLang="zh-TW" sz="4000" dirty="0" smtClean="0"/>
          </a:p>
        </p:txBody>
      </p:sp>
      <p:sp>
        <p:nvSpPr>
          <p:cNvPr id="18" name="標題 1"/>
          <p:cNvSpPr txBox="1">
            <a:spLocks/>
          </p:cNvSpPr>
          <p:nvPr/>
        </p:nvSpPr>
        <p:spPr>
          <a:xfrm>
            <a:off x="251520" y="1213520"/>
            <a:ext cx="8748464" cy="3816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4000" dirty="0" smtClean="0"/>
              <a:t>Reference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altLang="zh-TW" sz="2000" dirty="0" smtClean="0"/>
              <a:t>W</a:t>
            </a:r>
            <a:r>
              <a:rPr lang="en-US" altLang="zh-TW" sz="2000" dirty="0"/>
              <a:t>. Amos, J. I. Hoffman, Proceedings of the Royal Society B-Biological Sciences 277, 131 (Jan 7, 2010).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altLang="zh-TW" sz="2000" dirty="0" smtClean="0"/>
              <a:t>J</a:t>
            </a:r>
            <a:r>
              <a:rPr lang="en-US" altLang="zh-TW" sz="2000" dirty="0"/>
              <a:t>. B. Reece, M. R. Taylor, R. M. </a:t>
            </a:r>
            <a:r>
              <a:rPr lang="en-US" altLang="zh-TW" sz="2000" dirty="0" err="1"/>
              <a:t>Liebaert</a:t>
            </a:r>
            <a:r>
              <a:rPr lang="en-US" altLang="zh-TW" sz="2000" dirty="0"/>
              <a:t>, E. J. Simon, J. L. Dickey, Study Guide for Campbell Biology: Concepts and Connections.  (Benjamin-Cummings Publishing Company, 2011</a:t>
            </a:r>
            <a:r>
              <a:rPr lang="en-US" altLang="zh-TW" sz="2000" dirty="0" smtClean="0"/>
              <a:t>).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altLang="zh-TW" sz="2000" dirty="0" smtClean="0"/>
              <a:t>R</a:t>
            </a:r>
            <a:r>
              <a:rPr lang="en-US" altLang="zh-TW" sz="2000" dirty="0"/>
              <a:t>. </a:t>
            </a:r>
            <a:r>
              <a:rPr lang="en-US" altLang="zh-TW" sz="2000" dirty="0" err="1"/>
              <a:t>Kliman</a:t>
            </a:r>
            <a:r>
              <a:rPr lang="en-US" altLang="zh-TW" sz="2000" dirty="0"/>
              <a:t>, B. Sheehy, J. Schultz. (Nature Education, 2008</a:t>
            </a:r>
            <a:r>
              <a:rPr lang="en-US" altLang="zh-TW" sz="2000" dirty="0" smtClean="0"/>
              <a:t>).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altLang="zh-TW" sz="2000" dirty="0" err="1" smtClean="0"/>
              <a:t>Alon</a:t>
            </a:r>
            <a:r>
              <a:rPr lang="en-US" altLang="zh-TW" sz="2000" dirty="0" smtClean="0"/>
              <a:t> </a:t>
            </a:r>
            <a:r>
              <a:rPr lang="en-US" altLang="zh-TW" sz="2000" dirty="0" err="1" smtClean="0"/>
              <a:t>Keinan</a:t>
            </a:r>
            <a:r>
              <a:rPr lang="en-US" altLang="zh-TW" sz="2000" dirty="0" smtClean="0"/>
              <a:t>, James </a:t>
            </a:r>
            <a:r>
              <a:rPr lang="en-US" altLang="zh-TW" sz="2000" dirty="0"/>
              <a:t>C </a:t>
            </a:r>
            <a:r>
              <a:rPr lang="en-US" altLang="zh-TW" sz="2000" dirty="0" err="1" smtClean="0"/>
              <a:t>Mullikin</a:t>
            </a:r>
            <a:r>
              <a:rPr lang="en-US" altLang="zh-TW" sz="2000" dirty="0" smtClean="0"/>
              <a:t>, </a:t>
            </a:r>
            <a:r>
              <a:rPr lang="en-US" altLang="zh-TW" sz="2000" dirty="0"/>
              <a:t>Nick </a:t>
            </a:r>
            <a:r>
              <a:rPr lang="en-US" altLang="zh-TW" sz="2000" dirty="0" smtClean="0"/>
              <a:t>Patterson </a:t>
            </a:r>
            <a:r>
              <a:rPr lang="en-US" altLang="zh-TW" sz="2000" dirty="0"/>
              <a:t>&amp; David </a:t>
            </a:r>
            <a:r>
              <a:rPr lang="en-US" altLang="zh-TW" sz="2000" dirty="0" smtClean="0"/>
              <a:t>Reich; Measurement </a:t>
            </a:r>
            <a:r>
              <a:rPr lang="en-US" altLang="zh-TW" sz="2000" dirty="0"/>
              <a:t>of the human allele frequency </a:t>
            </a:r>
            <a:r>
              <a:rPr lang="en-US" altLang="zh-TW" sz="2000" dirty="0" smtClean="0"/>
              <a:t>spectrum demonstrates </a:t>
            </a:r>
            <a:r>
              <a:rPr lang="en-US" altLang="zh-TW" sz="2000" dirty="0"/>
              <a:t>greater genetic drift in East Asians </a:t>
            </a:r>
            <a:r>
              <a:rPr lang="en-US" altLang="zh-TW" sz="2000" dirty="0" smtClean="0"/>
              <a:t>than in Europeans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fr-FR" altLang="zh-TW" sz="2000" dirty="0"/>
              <a:t>Alan R. </a:t>
            </a:r>
            <a:r>
              <a:rPr lang="fr-FR" altLang="zh-TW" sz="2000" dirty="0" smtClean="0"/>
              <a:t>Rogers; Lecture </a:t>
            </a:r>
            <a:r>
              <a:rPr lang="fr-FR" altLang="zh-TW" sz="2000" dirty="0"/>
              <a:t>Notes on Gene </a:t>
            </a:r>
            <a:r>
              <a:rPr lang="fr-FR" altLang="zh-TW" sz="2000" dirty="0" smtClean="0"/>
              <a:t>Genealogies1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fr-FR" altLang="zh-TW" sz="2000" dirty="0" smtClean="0"/>
              <a:t>Wikipedia; en.wikipedia.org</a:t>
            </a:r>
            <a:endParaRPr lang="fr-FR" altLang="zh-TW" sz="2000" dirty="0"/>
          </a:p>
          <a:p>
            <a:pPr marL="457200" indent="-457200" algn="just">
              <a:buFont typeface="+mj-lt"/>
              <a:buAutoNum type="arabicPeriod"/>
            </a:pPr>
            <a:endParaRPr lang="en-US" altLang="zh-TW" sz="2000" dirty="0"/>
          </a:p>
          <a:p>
            <a:pPr algn="l"/>
            <a:endParaRPr lang="en-US" altLang="zh-TW" sz="4000" dirty="0" smtClean="0"/>
          </a:p>
        </p:txBody>
      </p:sp>
      <p:sp>
        <p:nvSpPr>
          <p:cNvPr id="19" name="標題 1" hidden="1"/>
          <p:cNvSpPr txBox="1">
            <a:spLocks/>
          </p:cNvSpPr>
          <p:nvPr/>
        </p:nvSpPr>
        <p:spPr>
          <a:xfrm>
            <a:off x="251520" y="451520"/>
            <a:ext cx="8748464" cy="5353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4000" dirty="0" smtClean="0"/>
              <a:t>Music &amp; Clips:</a:t>
            </a:r>
          </a:p>
          <a:p>
            <a:pPr algn="l"/>
            <a:r>
              <a:rPr lang="en-US" altLang="zh-TW" sz="2400" dirty="0" smtClean="0"/>
              <a:t>&lt;Attack on Titan&gt; </a:t>
            </a:r>
            <a:r>
              <a:rPr lang="en-US" altLang="zh-TW" sz="2400" i="1" dirty="0" err="1" smtClean="0"/>
              <a:t>Guren</a:t>
            </a:r>
            <a:r>
              <a:rPr lang="en-US" altLang="zh-TW" sz="2400" i="1" dirty="0" smtClean="0"/>
              <a:t> no </a:t>
            </a:r>
            <a:r>
              <a:rPr lang="en-US" altLang="zh-TW" sz="2400" i="1" dirty="0" err="1" smtClean="0"/>
              <a:t>Yumiya</a:t>
            </a:r>
            <a:endParaRPr lang="en-US" altLang="zh-TW" sz="2400" i="1" dirty="0" smtClean="0"/>
          </a:p>
          <a:p>
            <a:pPr algn="l"/>
            <a:r>
              <a:rPr lang="en-US" altLang="zh-TW" sz="2400" dirty="0" smtClean="0"/>
              <a:t>&lt;Fairy Tail&gt; </a:t>
            </a:r>
            <a:r>
              <a:rPr lang="en-US" altLang="zh-TW" sz="2400" i="1" dirty="0" err="1" smtClean="0"/>
              <a:t>Happy’s</a:t>
            </a:r>
            <a:r>
              <a:rPr lang="en-US" altLang="zh-TW" sz="2400" i="1" dirty="0" smtClean="0"/>
              <a:t> Theme</a:t>
            </a:r>
          </a:p>
          <a:p>
            <a:pPr algn="l"/>
            <a:r>
              <a:rPr lang="en-US" altLang="zh-TW" sz="2400" dirty="0" smtClean="0"/>
              <a:t>&lt;Mist of </a:t>
            </a:r>
            <a:r>
              <a:rPr lang="en-US" altLang="zh-TW" sz="2400" dirty="0" err="1" smtClean="0"/>
              <a:t>Pandaria</a:t>
            </a:r>
            <a:r>
              <a:rPr lang="en-US" altLang="zh-TW" sz="2400" dirty="0" smtClean="0"/>
              <a:t>&gt; </a:t>
            </a:r>
            <a:r>
              <a:rPr lang="en-US" altLang="zh-TW" sz="2400" i="1" dirty="0" err="1" smtClean="0"/>
              <a:t>Stormstout</a:t>
            </a:r>
            <a:r>
              <a:rPr lang="en-US" altLang="zh-TW" sz="2400" i="1" dirty="0" smtClean="0"/>
              <a:t> Brew</a:t>
            </a:r>
          </a:p>
          <a:p>
            <a:pPr algn="l"/>
            <a:r>
              <a:rPr lang="en-US" altLang="zh-TW" sz="2400" dirty="0" smtClean="0"/>
              <a:t>&lt;Mosaic&gt; </a:t>
            </a:r>
            <a:r>
              <a:rPr lang="en-US" altLang="zh-TW" sz="2400" i="1" dirty="0" err="1" smtClean="0"/>
              <a:t>Brewfest</a:t>
            </a:r>
            <a:r>
              <a:rPr lang="en-US" altLang="zh-TW" sz="2400" i="1" dirty="0" smtClean="0"/>
              <a:t>!</a:t>
            </a:r>
          </a:p>
          <a:p>
            <a:pPr algn="l"/>
            <a:r>
              <a:rPr lang="en-US" altLang="zh-TW" sz="2400" dirty="0" smtClean="0"/>
              <a:t>&lt;Fate/Zero&gt; </a:t>
            </a:r>
            <a:r>
              <a:rPr lang="en-US" altLang="zh-TW" sz="2400" i="1" dirty="0" smtClean="0"/>
              <a:t>The Legend</a:t>
            </a:r>
          </a:p>
          <a:p>
            <a:pPr algn="l"/>
            <a:r>
              <a:rPr lang="en-US" altLang="zh-TW" sz="2400" dirty="0" smtClean="0"/>
              <a:t>&lt;Exodus&gt; </a:t>
            </a:r>
            <a:r>
              <a:rPr lang="en-US" altLang="zh-TW" sz="2400" i="1" dirty="0" smtClean="0"/>
              <a:t>Theme of Exodus</a:t>
            </a:r>
          </a:p>
          <a:p>
            <a:pPr algn="l"/>
            <a:r>
              <a:rPr lang="en-US" altLang="zh-TW" sz="2400" dirty="0" smtClean="0"/>
              <a:t>&lt;Wrath of the Lich King&gt; </a:t>
            </a:r>
            <a:r>
              <a:rPr lang="en-US" altLang="zh-TW" sz="2400" i="1" dirty="0" smtClean="0"/>
              <a:t>Howling Fjord</a:t>
            </a:r>
          </a:p>
          <a:p>
            <a:pPr algn="l"/>
            <a:r>
              <a:rPr lang="en-US" altLang="zh-TW" sz="2400" dirty="0" smtClean="0"/>
              <a:t>&lt;World of Warcraft&gt; </a:t>
            </a:r>
            <a:r>
              <a:rPr lang="en-US" altLang="zh-TW" sz="2400" i="1" dirty="0" smtClean="0"/>
              <a:t>Tavern</a:t>
            </a:r>
            <a:r>
              <a:rPr lang="zh-TW" altLang="en-US" sz="2400" i="1" dirty="0" smtClean="0"/>
              <a:t>ˋ</a:t>
            </a:r>
            <a:endParaRPr lang="en-US" altLang="zh-TW" sz="2400" i="1" dirty="0" smtClean="0"/>
          </a:p>
          <a:p>
            <a:pPr algn="l"/>
            <a:r>
              <a:rPr lang="en-US" altLang="zh-TW" sz="2400" i="1" dirty="0" smtClean="0"/>
              <a:t>&lt;</a:t>
            </a:r>
            <a:r>
              <a:rPr lang="zh-TW" altLang="en-US" sz="2400" i="1" dirty="0" smtClean="0"/>
              <a:t>怪獸</a:t>
            </a:r>
            <a:r>
              <a:rPr lang="en-US" altLang="zh-TW" sz="2400" i="1" dirty="0" smtClean="0"/>
              <a:t>&gt; </a:t>
            </a:r>
            <a:r>
              <a:rPr lang="zh-TW" altLang="en-US" sz="2400" i="1" dirty="0" smtClean="0"/>
              <a:t>怪獸</a:t>
            </a:r>
            <a:endParaRPr lang="en-US" altLang="zh-TW" sz="2400" i="1" dirty="0" smtClean="0"/>
          </a:p>
          <a:p>
            <a:pPr algn="l"/>
            <a:r>
              <a:rPr lang="en-US" altLang="zh-TW" sz="2400" i="1" dirty="0" smtClean="0"/>
              <a:t>&lt;</a:t>
            </a:r>
            <a:r>
              <a:rPr lang="zh-TW" altLang="en-US" sz="2400" i="1" dirty="0" smtClean="0"/>
              <a:t>離開地球表面</a:t>
            </a:r>
            <a:r>
              <a:rPr lang="en-US" altLang="zh-TW" sz="2400" i="1" dirty="0" smtClean="0"/>
              <a:t>&gt;</a:t>
            </a:r>
            <a:r>
              <a:rPr lang="zh-TW" altLang="en-US" sz="2400" i="1" dirty="0" smtClean="0"/>
              <a:t> 私奔到月球</a:t>
            </a:r>
            <a:endParaRPr lang="en-US" altLang="zh-TW" sz="2400" i="1" dirty="0" smtClean="0"/>
          </a:p>
          <a:p>
            <a:pPr algn="l"/>
            <a:endParaRPr lang="en-US" altLang="zh-TW" sz="2400" dirty="0" smtClean="0"/>
          </a:p>
        </p:txBody>
      </p:sp>
      <p:sp>
        <p:nvSpPr>
          <p:cNvPr id="20" name="標題 1" hidden="1"/>
          <p:cNvSpPr txBox="1">
            <a:spLocks/>
          </p:cNvSpPr>
          <p:nvPr/>
        </p:nvSpPr>
        <p:spPr>
          <a:xfrm>
            <a:off x="0" y="1628800"/>
            <a:ext cx="914400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5400" dirty="0" smtClean="0"/>
              <a:t>Thank you for your attention.</a:t>
            </a:r>
            <a:endParaRPr lang="zh-TW" altLang="en-US" sz="8000" dirty="0"/>
          </a:p>
        </p:txBody>
      </p:sp>
      <p:pic>
        <p:nvPicPr>
          <p:cNvPr id="9220" name="Picture 4" descr="D:\Takua的資料夾\Comics or Animation-pics\My CG\TAKUAsignature.png" hidden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736" y="5046276"/>
            <a:ext cx="1612728" cy="161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 hidden="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523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xit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xit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xit" presetSubtype="8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xit" presetSubtype="8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30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2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xit" presetSubtype="8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35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xit" presetSubtype="8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44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  <p:bldP spid="11" grpId="0"/>
      <p:bldP spid="11" grpId="1"/>
      <p:bldP spid="12" grpId="0"/>
      <p:bldP spid="12" grpId="1"/>
      <p:bldP spid="16" grpId="0"/>
      <p:bldP spid="16" grpId="1"/>
      <p:bldP spid="14" grpId="0"/>
      <p:bldP spid="14" grpId="1"/>
      <p:bldP spid="15" grpId="0"/>
      <p:bldP spid="15" grpId="1"/>
      <p:bldP spid="17" grpId="0"/>
      <p:bldP spid="17" grpId="1"/>
      <p:bldP spid="18" grpId="0"/>
      <p:bldP spid="18" grpId="1"/>
      <p:bldP spid="19" grpId="0"/>
      <p:bldP spid="19" grpId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Introduction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4350" y="1124744"/>
            <a:ext cx="8229600" cy="5361459"/>
          </a:xfrm>
        </p:spPr>
        <p:txBody>
          <a:bodyPr/>
          <a:lstStyle/>
          <a:p>
            <a:r>
              <a:rPr lang="en-US" altLang="zh-TW" dirty="0" smtClean="0"/>
              <a:t>Recent </a:t>
            </a:r>
            <a:r>
              <a:rPr lang="en-US" altLang="zh-TW" dirty="0"/>
              <a:t>explosive </a:t>
            </a:r>
            <a:r>
              <a:rPr lang="en-US" altLang="zh-TW" dirty="0" smtClean="0"/>
              <a:t> 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 smtClean="0"/>
              <a:t>10,000 </a:t>
            </a:r>
            <a:r>
              <a:rPr lang="en-US" altLang="zh-TW" dirty="0"/>
              <a:t>years ago </a:t>
            </a:r>
            <a:r>
              <a:rPr lang="en-US" altLang="zh-TW" dirty="0" smtClean="0"/>
              <a:t>               Today</a:t>
            </a:r>
          </a:p>
          <a:p>
            <a:pPr marL="0" indent="0">
              <a:buNone/>
            </a:pPr>
            <a:r>
              <a:rPr lang="zh-TW" altLang="en-US" dirty="0" smtClean="0"/>
              <a:t>－</a:t>
            </a:r>
            <a:r>
              <a:rPr lang="en-US" altLang="zh-TW" sz="2400" dirty="0" smtClean="0"/>
              <a:t>population genetic</a:t>
            </a:r>
            <a:r>
              <a:rPr lang="zh-TW" altLang="en-US" sz="2400" dirty="0"/>
              <a:t> 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equilibrium  &amp; complex disease risk</a:t>
            </a:r>
          </a:p>
          <a:p>
            <a:r>
              <a:rPr lang="en-US" altLang="zh-TW" dirty="0"/>
              <a:t>Earlier </a:t>
            </a:r>
            <a:r>
              <a:rPr lang="en-US" altLang="zh-TW" dirty="0" smtClean="0"/>
              <a:t>studies               </a:t>
            </a:r>
            <a:r>
              <a:rPr lang="en-US" altLang="zh-TW" sz="2400" dirty="0" smtClean="0"/>
              <a:t>small </a:t>
            </a:r>
            <a:r>
              <a:rPr lang="en-US" altLang="zh-TW" sz="2400" dirty="0"/>
              <a:t>amounts of </a:t>
            </a:r>
            <a:r>
              <a:rPr lang="en-US" altLang="zh-TW" sz="2400" dirty="0" smtClean="0"/>
              <a:t>data</a:t>
            </a:r>
          </a:p>
          <a:p>
            <a:r>
              <a:rPr lang="en-US" altLang="zh-TW" dirty="0" smtClean="0"/>
              <a:t>Recent studies  </a:t>
            </a:r>
          </a:p>
          <a:p>
            <a:pPr marL="0" lvl="0" indent="0">
              <a:buNone/>
            </a:pPr>
            <a:r>
              <a:rPr lang="en-US" altLang="zh-TW" dirty="0">
                <a:solidFill>
                  <a:prstClr val="black"/>
                </a:solidFill>
              </a:rPr>
              <a:t>However</a:t>
            </a:r>
          </a:p>
          <a:p>
            <a:pPr marL="0" lvl="0" indent="0">
              <a:buNone/>
            </a:pPr>
            <a:r>
              <a:rPr lang="en-US" altLang="zh-TW" dirty="0">
                <a:solidFill>
                  <a:prstClr val="black"/>
                </a:solidFill>
              </a:rPr>
              <a:t>They didn’t take account of </a:t>
            </a:r>
            <a:r>
              <a:rPr lang="en-US" altLang="zh-TW" b="1" dirty="0">
                <a:solidFill>
                  <a:prstClr val="black"/>
                </a:solidFill>
              </a:rPr>
              <a:t>accelerated explosive growth</a:t>
            </a:r>
            <a:endParaRPr lang="zh-TW" altLang="en-US" b="1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zh-TW" dirty="0" smtClean="0"/>
              <a:t>Introduction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4</a:t>
            </a:fld>
            <a:endParaRPr lang="zh-TW" altLang="en-US"/>
          </a:p>
        </p:txBody>
      </p:sp>
      <p:sp>
        <p:nvSpPr>
          <p:cNvPr id="10" name="向右箭號 9"/>
          <p:cNvSpPr/>
          <p:nvPr/>
        </p:nvSpPr>
        <p:spPr>
          <a:xfrm>
            <a:off x="3521038" y="1907328"/>
            <a:ext cx="1008112" cy="3337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接點 11"/>
          <p:cNvCxnSpPr/>
          <p:nvPr/>
        </p:nvCxnSpPr>
        <p:spPr>
          <a:xfrm>
            <a:off x="3305014" y="3212976"/>
            <a:ext cx="12241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96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Term Specification</a:t>
            </a:r>
            <a:endParaRPr lang="zh-TW" altLang="en-US" dirty="0"/>
          </a:p>
        </p:txBody>
      </p:sp>
      <p:sp>
        <p:nvSpPr>
          <p:cNvPr id="3" name="橢圓形圖說文字 2"/>
          <p:cNvSpPr/>
          <p:nvPr/>
        </p:nvSpPr>
        <p:spPr>
          <a:xfrm>
            <a:off x="4067944" y="4797152"/>
            <a:ext cx="3168352" cy="936104"/>
          </a:xfrm>
          <a:prstGeom prst="wedgeEllipseCallout">
            <a:avLst>
              <a:gd name="adj1" fmla="val -29995"/>
              <a:gd name="adj2" fmla="val 625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 smtClean="0">
                <a:solidFill>
                  <a:srgbClr val="002060"/>
                </a:solidFill>
              </a:rPr>
              <a:t>By </a:t>
            </a:r>
            <a:r>
              <a:rPr lang="zh-TW" altLang="en-US" sz="3200" dirty="0" smtClean="0">
                <a:solidFill>
                  <a:srgbClr val="002060"/>
                </a:solidFill>
              </a:rPr>
              <a:t>謝弘柏</a:t>
            </a:r>
            <a:r>
              <a:rPr lang="en-US" altLang="zh-TW" sz="3200" dirty="0" smtClean="0">
                <a:solidFill>
                  <a:srgbClr val="002060"/>
                </a:solidFill>
              </a:rPr>
              <a:t>!!</a:t>
            </a:r>
            <a:endParaRPr lang="zh-TW" altLang="en-US" dirty="0">
              <a:solidFill>
                <a:srgbClr val="002060"/>
              </a:solidFill>
            </a:endParaRPr>
          </a:p>
        </p:txBody>
      </p:sp>
      <p:pic>
        <p:nvPicPr>
          <p:cNvPr id="4" name="16 - Brewfest!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4830373"/>
            <a:ext cx="609600" cy="609600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720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err="1" smtClean="0"/>
              <a:t>Exome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52326"/>
            <a:ext cx="8229600" cy="5361459"/>
          </a:xfrm>
        </p:spPr>
        <p:txBody>
          <a:bodyPr/>
          <a:lstStyle/>
          <a:p>
            <a:r>
              <a:rPr kumimoji="1" lang="en-US" altLang="zh-TW" dirty="0"/>
              <a:t>Gene </a:t>
            </a:r>
            <a:r>
              <a:rPr kumimoji="1" lang="en-US" altLang="zh-TW" dirty="0" smtClean="0">
                <a:sym typeface="Wingdings" pitchFamily="2" charset="2"/>
              </a:rPr>
              <a:t></a:t>
            </a:r>
            <a:r>
              <a:rPr kumimoji="1" lang="en-US" altLang="zh-TW" dirty="0" smtClean="0"/>
              <a:t> Genome</a:t>
            </a:r>
            <a:br>
              <a:rPr kumimoji="1" lang="en-US" altLang="zh-TW" dirty="0" smtClean="0"/>
            </a:br>
            <a:r>
              <a:rPr kumimoji="1" lang="en-US" altLang="zh-TW" dirty="0" smtClean="0"/>
              <a:t>Exon </a:t>
            </a:r>
            <a:r>
              <a:rPr kumimoji="1" lang="en-US" altLang="zh-TW" dirty="0" smtClean="0">
                <a:sym typeface="Wingdings" pitchFamily="2" charset="2"/>
              </a:rPr>
              <a:t></a:t>
            </a:r>
            <a:r>
              <a:rPr kumimoji="1" lang="en-US" altLang="zh-TW" dirty="0" smtClean="0"/>
              <a:t> </a:t>
            </a:r>
            <a:r>
              <a:rPr kumimoji="1" lang="en-US" altLang="zh-TW" dirty="0" err="1"/>
              <a:t>Exome</a:t>
            </a:r>
            <a:endParaRPr kumimoji="1" lang="en-US" altLang="zh-TW" dirty="0"/>
          </a:p>
          <a:p>
            <a:r>
              <a:rPr kumimoji="1" lang="en-US" altLang="zh-TW" dirty="0"/>
              <a:t>The </a:t>
            </a:r>
            <a:r>
              <a:rPr kumimoji="1" lang="en-US" altLang="zh-TW" dirty="0" err="1"/>
              <a:t>exome</a:t>
            </a:r>
            <a:r>
              <a:rPr kumimoji="1" lang="en-US" altLang="zh-TW" dirty="0"/>
              <a:t> is a part of genome form by exons</a:t>
            </a:r>
          </a:p>
          <a:p>
            <a:r>
              <a:rPr kumimoji="1" lang="en-US" altLang="zh-TW" dirty="0"/>
              <a:t>What is an “exon</a:t>
            </a:r>
            <a:r>
              <a:rPr kumimoji="1" lang="en-US" altLang="zh-TW" dirty="0" smtClean="0"/>
              <a:t>”?</a:t>
            </a:r>
            <a:endParaRPr kumimoji="1"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zh-TW" dirty="0" smtClean="0"/>
              <a:t>Term Specification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395536" y="3933056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 smtClean="0">
                <a:solidFill>
                  <a:srgbClr val="FF0000"/>
                </a:solidFill>
              </a:rPr>
              <a:t>RECALL THE CENTRAL DOGMA</a:t>
            </a:r>
            <a:endParaRPr lang="zh-TW" altLang="en-US" sz="4800" dirty="0">
              <a:solidFill>
                <a:srgbClr val="FF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487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Central Dogma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2880320"/>
          </a:xfrm>
        </p:spPr>
        <p:txBody>
          <a:bodyPr/>
          <a:lstStyle/>
          <a:p>
            <a:r>
              <a:rPr kumimoji="1" lang="en-US" altLang="zh-TW" dirty="0"/>
              <a:t>Consist of roughly </a:t>
            </a:r>
            <a:r>
              <a:rPr kumimoji="1" lang="en-US" altLang="zh-TW" dirty="0" smtClean="0"/>
              <a:t>180,000 </a:t>
            </a:r>
            <a:r>
              <a:rPr kumimoji="1" lang="en-US" altLang="zh-TW" dirty="0"/>
              <a:t>exons, about 1% of total genome,	30 </a:t>
            </a:r>
            <a:r>
              <a:rPr kumimoji="1" lang="en-US" altLang="zh-TW" dirty="0" err="1"/>
              <a:t>megabases</a:t>
            </a:r>
            <a:r>
              <a:rPr kumimoji="1" lang="en-US" altLang="zh-TW" dirty="0"/>
              <a:t> of DNA</a:t>
            </a:r>
          </a:p>
          <a:p>
            <a:r>
              <a:rPr kumimoji="1" lang="en-US" altLang="zh-TW" dirty="0"/>
              <a:t>Mutations in the </a:t>
            </a:r>
            <a:r>
              <a:rPr kumimoji="1" lang="en-US" altLang="zh-TW" dirty="0" err="1"/>
              <a:t>exome</a:t>
            </a:r>
            <a:r>
              <a:rPr kumimoji="1" lang="en-US" altLang="zh-TW" dirty="0"/>
              <a:t> are thought to harbor 85% of disease-causing mutations</a:t>
            </a:r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zh-TW" dirty="0" smtClean="0"/>
              <a:t>Term Specification</a:t>
            </a:r>
            <a:endParaRPr lang="zh-TW" altLang="en-US" dirty="0"/>
          </a:p>
        </p:txBody>
      </p:sp>
      <p:grpSp>
        <p:nvGrpSpPr>
          <p:cNvPr id="6" name="群組 5"/>
          <p:cNvGrpSpPr/>
          <p:nvPr/>
        </p:nvGrpSpPr>
        <p:grpSpPr>
          <a:xfrm>
            <a:off x="2531124" y="620688"/>
            <a:ext cx="4703233" cy="5711876"/>
            <a:chOff x="2269066" y="1146124"/>
            <a:chExt cx="4703233" cy="5711876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9066" y="1146124"/>
              <a:ext cx="4703233" cy="5622976"/>
            </a:xfrm>
            <a:prstGeom prst="rect">
              <a:avLst/>
            </a:prstGeom>
          </p:spPr>
        </p:pic>
        <p:sp>
          <p:nvSpPr>
            <p:cNvPr id="8" name="文字方塊 7"/>
            <p:cNvSpPr txBox="1"/>
            <p:nvPr/>
          </p:nvSpPr>
          <p:spPr>
            <a:xfrm>
              <a:off x="2916523" y="6488668"/>
              <a:ext cx="34083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dirty="0" smtClean="0"/>
                <a:t>http://</a:t>
              </a:r>
              <a:r>
                <a:rPr kumimoji="1" lang="en-US" altLang="zh-TW" dirty="0" err="1" smtClean="0"/>
                <a:t>www.accessexcellence.org</a:t>
              </a:r>
              <a:r>
                <a:rPr kumimoji="1" lang="en-US" altLang="zh-TW" dirty="0" smtClean="0"/>
                <a:t>/</a:t>
              </a:r>
              <a:endParaRPr kumimoji="1" lang="zh-TW" altLang="en-US" dirty="0"/>
            </a:p>
          </p:txBody>
        </p:sp>
      </p:grpSp>
      <p:sp>
        <p:nvSpPr>
          <p:cNvPr id="10" name="矩形 9"/>
          <p:cNvSpPr/>
          <p:nvPr/>
        </p:nvSpPr>
        <p:spPr>
          <a:xfrm>
            <a:off x="2531124" y="2636912"/>
            <a:ext cx="4489148" cy="1368152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48880"/>
            <a:ext cx="9144000" cy="177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12" name="標題 1"/>
          <p:cNvSpPr txBox="1">
            <a:spLocks/>
          </p:cNvSpPr>
          <p:nvPr/>
        </p:nvSpPr>
        <p:spPr>
          <a:xfrm>
            <a:off x="97160" y="44624"/>
            <a:ext cx="541094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smtClean="0"/>
              <a:t>RNA Splicing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1312333" y="4519879"/>
            <a:ext cx="65193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4000" dirty="0" smtClean="0"/>
              <a:t>Not only for mRNA!!!!!</a:t>
            </a:r>
          </a:p>
          <a:p>
            <a:r>
              <a:rPr kumimoji="1" lang="en-US" altLang="zh-TW" sz="4000" dirty="0" smtClean="0"/>
              <a:t>       For </a:t>
            </a:r>
            <a:r>
              <a:rPr kumimoji="1" lang="en-US" altLang="zh-TW" sz="4000" dirty="0" err="1" smtClean="0"/>
              <a:t>tRNA</a:t>
            </a:r>
            <a:r>
              <a:rPr kumimoji="1" lang="en-US" altLang="zh-TW" sz="4000" dirty="0" smtClean="0"/>
              <a:t>, </a:t>
            </a:r>
            <a:r>
              <a:rPr kumimoji="1" lang="en-US" altLang="zh-TW" sz="4000" dirty="0" err="1" smtClean="0"/>
              <a:t>rRNA</a:t>
            </a:r>
            <a:r>
              <a:rPr kumimoji="1" lang="en-US" altLang="zh-TW" sz="4000" dirty="0" smtClean="0"/>
              <a:t> as well~</a:t>
            </a:r>
          </a:p>
        </p:txBody>
      </p:sp>
      <p:sp>
        <p:nvSpPr>
          <p:cNvPr id="14" name="標題 1"/>
          <p:cNvSpPr txBox="1">
            <a:spLocks/>
          </p:cNvSpPr>
          <p:nvPr/>
        </p:nvSpPr>
        <p:spPr>
          <a:xfrm>
            <a:off x="97160" y="44624"/>
            <a:ext cx="541094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smtClean="0"/>
              <a:t>So What’s An Exon?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803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69942E-6 L 0 0.195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8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 animBg="1"/>
      <p:bldP spid="10" grpId="1" animBg="1"/>
      <p:bldP spid="12" grpId="0"/>
      <p:bldP spid="12" grpId="1"/>
      <p:bldP spid="13" grpId="0"/>
      <p:bldP spid="13" grpId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err="1" smtClean="0"/>
              <a:t>Hapmap</a:t>
            </a:r>
            <a:r>
              <a:rPr lang="en-US" altLang="zh-TW" dirty="0" smtClean="0"/>
              <a:t> (Haplotype Map)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764705"/>
            <a:ext cx="8229600" cy="4320480"/>
          </a:xfrm>
        </p:spPr>
        <p:txBody>
          <a:bodyPr/>
          <a:lstStyle/>
          <a:p>
            <a:r>
              <a:rPr kumimoji="1" lang="en-US" altLang="zh-TW" dirty="0"/>
              <a:t>We have over 99.5% of our genome in common. The other 0.5</a:t>
            </a:r>
            <a:r>
              <a:rPr kumimoji="1" lang="en-US" altLang="zh-TW" dirty="0" smtClean="0"/>
              <a:t>% </a:t>
            </a:r>
            <a:r>
              <a:rPr kumimoji="1" lang="en-US" altLang="zh-TW" dirty="0"/>
              <a:t>consist of SNPs and mutations</a:t>
            </a:r>
          </a:p>
          <a:p>
            <a:r>
              <a:rPr kumimoji="1" lang="en-US" altLang="zh-TW" dirty="0"/>
              <a:t>To investigate the cause of many known genetic diseases, emphasizing on SNPs is a cost-effective way</a:t>
            </a:r>
          </a:p>
          <a:p>
            <a:r>
              <a:rPr kumimoji="1" lang="en-US" altLang="zh-TW" dirty="0"/>
              <a:t>Tag SNPs are selected from millions of well-defined </a:t>
            </a:r>
            <a:r>
              <a:rPr kumimoji="1" lang="en-US" altLang="zh-TW" dirty="0" smtClean="0"/>
              <a:t>SNPs</a:t>
            </a:r>
            <a:endParaRPr kumimoji="1"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zh-TW" dirty="0" smtClean="0"/>
              <a:t>Term Specification</a:t>
            </a:r>
            <a:endParaRPr lang="zh-TW" altLang="en-US" dirty="0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467544" y="764704"/>
            <a:ext cx="8229600" cy="33123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dirty="0" smtClean="0"/>
              <a:t>International </a:t>
            </a:r>
            <a:r>
              <a:rPr kumimoji="1" lang="en-US" altLang="zh-TW" dirty="0" err="1" smtClean="0"/>
              <a:t>Hapmap</a:t>
            </a:r>
            <a:r>
              <a:rPr kumimoji="1" lang="en-US" altLang="zh-TW" dirty="0" smtClean="0"/>
              <a:t> Project</a:t>
            </a:r>
          </a:p>
          <a:p>
            <a:r>
              <a:rPr kumimoji="1" lang="en-US" altLang="zh-TW" dirty="0" smtClean="0"/>
              <a:t>Started </a:t>
            </a:r>
            <a:r>
              <a:rPr kumimoji="1" lang="en-US" altLang="zh-TW" dirty="0"/>
              <a:t>from </a:t>
            </a:r>
            <a:r>
              <a:rPr kumimoji="1" lang="en-US" altLang="zh-TW" dirty="0" smtClean="0"/>
              <a:t>2002</a:t>
            </a:r>
            <a:br>
              <a:rPr kumimoji="1" lang="en-US" altLang="zh-TW" dirty="0" smtClean="0"/>
            </a:br>
            <a:r>
              <a:rPr kumimoji="1" lang="en-US" altLang="zh-TW" dirty="0" smtClean="0"/>
              <a:t>Phase </a:t>
            </a:r>
            <a:r>
              <a:rPr kumimoji="1" lang="en-US" altLang="zh-TW" dirty="0"/>
              <a:t>I : ~</a:t>
            </a:r>
            <a:r>
              <a:rPr kumimoji="1" lang="en-US" altLang="zh-TW" dirty="0" smtClean="0"/>
              <a:t>2005</a:t>
            </a:r>
            <a:br>
              <a:rPr kumimoji="1" lang="en-US" altLang="zh-TW" dirty="0" smtClean="0"/>
            </a:br>
            <a:r>
              <a:rPr kumimoji="1" lang="en-US" altLang="zh-TW" dirty="0" smtClean="0"/>
              <a:t>Phase </a:t>
            </a:r>
            <a:r>
              <a:rPr kumimoji="1" lang="en-US" altLang="zh-TW" dirty="0"/>
              <a:t>II : ~</a:t>
            </a:r>
            <a:r>
              <a:rPr kumimoji="1" lang="en-US" altLang="zh-TW" dirty="0" smtClean="0"/>
              <a:t>2007</a:t>
            </a:r>
            <a:br>
              <a:rPr kumimoji="1" lang="en-US" altLang="zh-TW" dirty="0" smtClean="0"/>
            </a:br>
            <a:r>
              <a:rPr kumimoji="1" lang="en-US" altLang="zh-TW" dirty="0" smtClean="0"/>
              <a:t>Phase </a:t>
            </a:r>
            <a:r>
              <a:rPr kumimoji="1" lang="en-US" altLang="zh-TW" dirty="0"/>
              <a:t>III : ~2009</a:t>
            </a:r>
          </a:p>
          <a:p>
            <a:r>
              <a:rPr kumimoji="1" lang="en-US" altLang="zh-TW" dirty="0"/>
              <a:t>11 global ancestry groups been assembled (Phase III)</a:t>
            </a:r>
            <a:endParaRPr kumimoji="1" lang="zh-TW" altLang="en-US" dirty="0"/>
          </a:p>
        </p:txBody>
      </p:sp>
      <p:pic>
        <p:nvPicPr>
          <p:cNvPr id="1026" name="Picture 2" descr="http://hapmap.ncbi.nlm.nih.gov/images/HapMaplogoweb1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933056"/>
            <a:ext cx="5045939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173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Site Frequency Spectrum (SFS)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/>
              <a:t>For a sample of size k under the inﬁnitely many sites mutation model, write </a:t>
            </a:r>
            <a:r>
              <a:rPr kumimoji="1" lang="en-US" altLang="zh-TW" dirty="0" err="1"/>
              <a:t>Mj</a:t>
            </a:r>
            <a:r>
              <a:rPr kumimoji="1" lang="en-US" altLang="zh-TW" dirty="0"/>
              <a:t>(k) for the number of sites at which exactly j individuals carry a mutation. The vector (M1(k),M2(k),... ,Mk(k)) is called the site frequency spectrum of the </a:t>
            </a:r>
            <a:r>
              <a:rPr kumimoji="1" lang="en-US" altLang="zh-TW" dirty="0" smtClean="0"/>
              <a:t>sample</a:t>
            </a:r>
            <a:r>
              <a:rPr lang="en-US" altLang="zh-TW" dirty="0" smtClean="0"/>
              <a:t>.</a:t>
            </a:r>
            <a:endParaRPr kumimoji="1"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zh-TW" dirty="0" smtClean="0"/>
              <a:t>Term Specification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962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907</TotalTime>
  <Words>1278</Words>
  <Application>Microsoft Office PowerPoint</Application>
  <PresentationFormat>如螢幕大小 (4:3)</PresentationFormat>
  <Paragraphs>258</Paragraphs>
  <Slides>34</Slides>
  <Notes>0</Notes>
  <HiddenSlides>0</HiddenSlides>
  <MMClips>14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35" baseType="lpstr">
      <vt:lpstr>Office 佈景主題</vt:lpstr>
      <vt:lpstr>PowerPoint 簡報</vt:lpstr>
      <vt:lpstr>Recent Explosive Human Population Growth Has Resulted in an Excess of Rare Genetic Variants.</vt:lpstr>
      <vt:lpstr>Introduction</vt:lpstr>
      <vt:lpstr>Introduction</vt:lpstr>
      <vt:lpstr>Term Specification</vt:lpstr>
      <vt:lpstr>Exome</vt:lpstr>
      <vt:lpstr>Central Dogma</vt:lpstr>
      <vt:lpstr>Hapmap (Haplotype Map)</vt:lpstr>
      <vt:lpstr>Site Frequency Spectrum (SFS)</vt:lpstr>
      <vt:lpstr>SFS Example</vt:lpstr>
      <vt:lpstr>Term Specification</vt:lpstr>
      <vt:lpstr>Genotype Call Rate</vt:lpstr>
      <vt:lpstr>Wright-Fisher Model</vt:lpstr>
      <vt:lpstr>Wright-Fisher Model</vt:lpstr>
      <vt:lpstr>Wright-Fisher Model</vt:lpstr>
      <vt:lpstr>Population Genetics Theory</vt:lpstr>
      <vt:lpstr>Population Genetics Theory</vt:lpstr>
      <vt:lpstr>Term Specification</vt:lpstr>
      <vt:lpstr>Bottleneck Effect/Genetic Drift</vt:lpstr>
      <vt:lpstr>Genetic Drift</vt:lpstr>
      <vt:lpstr>Two Major Bottleneck Events</vt:lpstr>
      <vt:lpstr>Effective Population Size Ne</vt:lpstr>
      <vt:lpstr>Singleton (in this paper)</vt:lpstr>
      <vt:lpstr>This Paper: the Models</vt:lpstr>
      <vt:lpstr>Population History Models</vt:lpstr>
      <vt:lpstr>1. Constant Population Size</vt:lpstr>
      <vt:lpstr>2. European History with No Growth</vt:lpstr>
      <vt:lpstr>3. European History with Recent Growth</vt:lpstr>
      <vt:lpstr>Population History Models</vt:lpstr>
      <vt:lpstr>This Paper: the Graphs</vt:lpstr>
      <vt:lpstr>The Graphs</vt:lpstr>
      <vt:lpstr>Conclusion</vt:lpstr>
      <vt:lpstr>Conclusion</vt:lpstr>
      <vt:lpstr>Introduction to Biomedical Informatics Final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TAKUA</dc:creator>
  <cp:lastModifiedBy>ycvhuang</cp:lastModifiedBy>
  <cp:revision>153</cp:revision>
  <dcterms:created xsi:type="dcterms:W3CDTF">2013-05-07T00:35:26Z</dcterms:created>
  <dcterms:modified xsi:type="dcterms:W3CDTF">2013-06-03T02:48:22Z</dcterms:modified>
</cp:coreProperties>
</file>