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6"/>
  </p:notesMasterIdLst>
  <p:handoutMasterIdLst>
    <p:handoutMasterId r:id="rId77"/>
  </p:handoutMasterIdLst>
  <p:sldIdLst>
    <p:sldId id="257" r:id="rId2"/>
    <p:sldId id="258" r:id="rId3"/>
    <p:sldId id="29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292" r:id="rId61"/>
    <p:sldId id="284" r:id="rId62"/>
    <p:sldId id="285" r:id="rId63"/>
    <p:sldId id="286" r:id="rId64"/>
    <p:sldId id="287" r:id="rId65"/>
    <p:sldId id="288" r:id="rId66"/>
    <p:sldId id="289" r:id="rId67"/>
    <p:sldId id="290" r:id="rId68"/>
    <p:sldId id="325" r:id="rId69"/>
    <p:sldId id="326" r:id="rId70"/>
    <p:sldId id="327" r:id="rId71"/>
    <p:sldId id="328" r:id="rId72"/>
    <p:sldId id="329" r:id="rId73"/>
    <p:sldId id="330" r:id="rId74"/>
    <p:sldId id="294" r:id="rId7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83" y="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view3D>
      <c:rAngAx val="1"/>
    </c:view3D>
    <c:plotArea>
      <c:layout>
        <c:manualLayout>
          <c:layoutTarget val="inner"/>
          <c:xMode val="edge"/>
          <c:yMode val="edge"/>
          <c:x val="0.12261404176191432"/>
          <c:y val="4.9572475570032581E-2"/>
          <c:w val="0.6544790477825696"/>
          <c:h val="0.83398743391592722"/>
        </c:manualLayout>
      </c:layout>
      <c:bar3D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Moor's law</c:v>
                </c:pt>
              </c:strCache>
            </c:strRef>
          </c:tx>
          <c:cat>
            <c:strRef>
              <c:f>工作表1!$A$2</c:f>
              <c:strCache>
                <c:ptCount val="1"/>
                <c:pt idx="0">
                  <c:v>sequence efficency</c:v>
                </c:pt>
              </c:strCache>
            </c:strRef>
          </c:cat>
          <c:val>
            <c:numRef>
              <c:f>工作表1!$B$2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In reality</c:v>
                </c:pt>
              </c:strCache>
            </c:strRef>
          </c:tx>
          <c:cat>
            <c:strRef>
              <c:f>工作表1!$A$2</c:f>
              <c:strCache>
                <c:ptCount val="1"/>
                <c:pt idx="0">
                  <c:v>sequence efficency</c:v>
                </c:pt>
              </c:strCache>
            </c:strRef>
          </c:cat>
          <c:val>
            <c:numRef>
              <c:f>工作表1!$C$2</c:f>
              <c:numCache>
                <c:formatCode>General</c:formatCode>
                <c:ptCount val="1"/>
                <c:pt idx="0">
                  <c:v>10000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欄1</c:v>
                </c:pt>
              </c:strCache>
            </c:strRef>
          </c:tx>
          <c:cat>
            <c:strRef>
              <c:f>工作表1!$A$2</c:f>
              <c:strCache>
                <c:ptCount val="1"/>
                <c:pt idx="0">
                  <c:v>sequence efficency</c:v>
                </c:pt>
              </c:strCache>
            </c:strRef>
          </c:cat>
          <c:val>
            <c:numRef>
              <c:f>工作表1!$D$2</c:f>
            </c:numRef>
          </c:val>
        </c:ser>
        <c:shape val="cylinder"/>
        <c:axId val="96821632"/>
        <c:axId val="81339904"/>
        <c:axId val="0"/>
      </c:bar3DChart>
      <c:catAx>
        <c:axId val="96821632"/>
        <c:scaling>
          <c:orientation val="minMax"/>
        </c:scaling>
        <c:axPos val="b"/>
        <c:tickLblPos val="nextTo"/>
        <c:crossAx val="81339904"/>
        <c:crosses val="autoZero"/>
        <c:auto val="1"/>
        <c:lblAlgn val="ctr"/>
        <c:lblOffset val="100"/>
      </c:catAx>
      <c:valAx>
        <c:axId val="81339904"/>
        <c:scaling>
          <c:orientation val="minMax"/>
        </c:scaling>
        <c:axPos val="l"/>
        <c:majorGridlines/>
        <c:numFmt formatCode="General" sourceLinked="1"/>
        <c:tickLblPos val="nextTo"/>
        <c:crossAx val="968216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B15EA-5B63-46CD-B2AA-CFC526C59E8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4C68793C-5FD5-4800-BF30-73ADFAF90B85}">
      <dgm:prSet phldrT="[Text]"/>
      <dgm:spPr/>
      <dgm:t>
        <a:bodyPr/>
        <a:lstStyle/>
        <a:p>
          <a:r>
            <a:rPr lang="en-US" dirty="0" err="1" smtClean="0"/>
            <a:t>Mendelian</a:t>
          </a:r>
          <a:endParaRPr lang="en-US" dirty="0"/>
        </a:p>
      </dgm:t>
    </dgm:pt>
    <dgm:pt modelId="{7E2CD8B6-736C-40E8-92AB-5ED2C063C91F}" type="parTrans" cxnId="{C396FE2D-4913-4320-9EDC-D9CA8989C19F}">
      <dgm:prSet/>
      <dgm:spPr/>
      <dgm:t>
        <a:bodyPr/>
        <a:lstStyle/>
        <a:p>
          <a:endParaRPr lang="en-US"/>
        </a:p>
      </dgm:t>
    </dgm:pt>
    <dgm:pt modelId="{826C1139-36BA-4182-B9CB-30469D274CD3}" type="sibTrans" cxnId="{C396FE2D-4913-4320-9EDC-D9CA8989C19F}">
      <dgm:prSet/>
      <dgm:spPr/>
      <dgm:t>
        <a:bodyPr/>
        <a:lstStyle/>
        <a:p>
          <a:endParaRPr lang="en-US"/>
        </a:p>
      </dgm:t>
    </dgm:pt>
    <dgm:pt modelId="{E1A62F1D-C1AF-4897-B88D-636377BCF069}">
      <dgm:prSet phldrT="[Text]"/>
      <dgm:spPr/>
      <dgm:t>
        <a:bodyPr/>
        <a:lstStyle/>
        <a:p>
          <a:r>
            <a:rPr lang="en-US" dirty="0" smtClean="0"/>
            <a:t>Complex</a:t>
          </a:r>
          <a:endParaRPr lang="en-US" dirty="0"/>
        </a:p>
      </dgm:t>
    </dgm:pt>
    <dgm:pt modelId="{0127AD00-4D9C-4277-9FDC-1D71CACD8891}" type="parTrans" cxnId="{D8B2E574-399D-417E-9003-5413CFDFB988}">
      <dgm:prSet/>
      <dgm:spPr/>
      <dgm:t>
        <a:bodyPr/>
        <a:lstStyle/>
        <a:p>
          <a:endParaRPr lang="en-US"/>
        </a:p>
      </dgm:t>
    </dgm:pt>
    <dgm:pt modelId="{4C6CDBCF-A539-454B-A9BA-6B858A911795}" type="sibTrans" cxnId="{D8B2E574-399D-417E-9003-5413CFDFB988}">
      <dgm:prSet/>
      <dgm:spPr/>
      <dgm:t>
        <a:bodyPr/>
        <a:lstStyle/>
        <a:p>
          <a:endParaRPr lang="en-US"/>
        </a:p>
      </dgm:t>
    </dgm:pt>
    <dgm:pt modelId="{D7311CD1-A26A-4FFD-B7CD-FA1444C89675}" type="pres">
      <dgm:prSet presAssocID="{5D8B15EA-5B63-46CD-B2AA-CFC526C59E81}" presName="Name0" presStyleCnt="0">
        <dgm:presLayoutVars>
          <dgm:dir/>
          <dgm:animLvl val="lvl"/>
          <dgm:resizeHandles val="exact"/>
        </dgm:presLayoutVars>
      </dgm:prSet>
      <dgm:spPr/>
    </dgm:pt>
    <dgm:pt modelId="{65748FEE-86B2-44E1-BB31-B94D56B57433}" type="pres">
      <dgm:prSet presAssocID="{5D8B15EA-5B63-46CD-B2AA-CFC526C59E81}" presName="dummy" presStyleCnt="0"/>
      <dgm:spPr/>
    </dgm:pt>
    <dgm:pt modelId="{64328AF0-051C-4CC3-8D38-5CF5B9464DAB}" type="pres">
      <dgm:prSet presAssocID="{5D8B15EA-5B63-46CD-B2AA-CFC526C59E81}" presName="linH" presStyleCnt="0"/>
      <dgm:spPr/>
    </dgm:pt>
    <dgm:pt modelId="{4E7D6529-B16E-42D4-85A0-6CA43E2AC37A}" type="pres">
      <dgm:prSet presAssocID="{5D8B15EA-5B63-46CD-B2AA-CFC526C59E81}" presName="padding1" presStyleCnt="0"/>
      <dgm:spPr/>
    </dgm:pt>
    <dgm:pt modelId="{BA82084B-551A-43A3-92E1-ADDBE3C023CB}" type="pres">
      <dgm:prSet presAssocID="{4C68793C-5FD5-4800-BF30-73ADFAF90B85}" presName="linV" presStyleCnt="0"/>
      <dgm:spPr/>
    </dgm:pt>
    <dgm:pt modelId="{D2E37821-EEE9-41AC-A294-818458AB926F}" type="pres">
      <dgm:prSet presAssocID="{4C68793C-5FD5-4800-BF30-73ADFAF90B85}" presName="spVertical1" presStyleCnt="0"/>
      <dgm:spPr/>
    </dgm:pt>
    <dgm:pt modelId="{08850756-4A54-4857-9825-619F6D28402B}" type="pres">
      <dgm:prSet presAssocID="{4C68793C-5FD5-4800-BF30-73ADFAF90B85}" presName="parTx" presStyleLbl="revTx" presStyleIdx="0" presStyleCnt="2" custLinFactNeighborX="-176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C17C0-7517-4F5B-9D9F-88A5D20725B9}" type="pres">
      <dgm:prSet presAssocID="{4C68793C-5FD5-4800-BF30-73ADFAF90B85}" presName="spVertical2" presStyleCnt="0"/>
      <dgm:spPr/>
    </dgm:pt>
    <dgm:pt modelId="{4AE4BCF1-4FF4-4DE5-B97F-E302B435BDBB}" type="pres">
      <dgm:prSet presAssocID="{4C68793C-5FD5-4800-BF30-73ADFAF90B85}" presName="spVertical3" presStyleCnt="0"/>
      <dgm:spPr/>
    </dgm:pt>
    <dgm:pt modelId="{FF832D47-82ED-4835-BEAD-8D659C9FE122}" type="pres">
      <dgm:prSet presAssocID="{826C1139-36BA-4182-B9CB-30469D274CD3}" presName="space" presStyleCnt="0"/>
      <dgm:spPr/>
    </dgm:pt>
    <dgm:pt modelId="{D08B596E-D313-4BA9-968D-6A6D2DE81552}" type="pres">
      <dgm:prSet presAssocID="{E1A62F1D-C1AF-4897-B88D-636377BCF069}" presName="linV" presStyleCnt="0"/>
      <dgm:spPr/>
    </dgm:pt>
    <dgm:pt modelId="{A46BAEDE-2F18-4E2E-880A-8648D08AB4EE}" type="pres">
      <dgm:prSet presAssocID="{E1A62F1D-C1AF-4897-B88D-636377BCF069}" presName="spVertical1" presStyleCnt="0"/>
      <dgm:spPr/>
    </dgm:pt>
    <dgm:pt modelId="{40AF13DC-6800-43EA-9D23-9497F868EA1B}" type="pres">
      <dgm:prSet presAssocID="{E1A62F1D-C1AF-4897-B88D-636377BCF069}" presName="parTx" presStyleLbl="revTx" presStyleIdx="1" presStyleCnt="2" custLinFactNeighborX="-315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2E0BE-D86A-4742-9893-6F9A6C4E5A75}" type="pres">
      <dgm:prSet presAssocID="{E1A62F1D-C1AF-4897-B88D-636377BCF069}" presName="spVertical2" presStyleCnt="0"/>
      <dgm:spPr/>
    </dgm:pt>
    <dgm:pt modelId="{9AD79E7C-1A4D-4693-89A0-30484659B12F}" type="pres">
      <dgm:prSet presAssocID="{E1A62F1D-C1AF-4897-B88D-636377BCF069}" presName="spVertical3" presStyleCnt="0"/>
      <dgm:spPr/>
    </dgm:pt>
    <dgm:pt modelId="{04861BBC-3013-48D4-90F5-B4929ECE37FE}" type="pres">
      <dgm:prSet presAssocID="{5D8B15EA-5B63-46CD-B2AA-CFC526C59E81}" presName="padding2" presStyleCnt="0"/>
      <dgm:spPr/>
    </dgm:pt>
    <dgm:pt modelId="{9274C18C-CDE0-4CCA-8E32-FD973358D767}" type="pres">
      <dgm:prSet presAssocID="{5D8B15EA-5B63-46CD-B2AA-CFC526C59E81}" presName="negArrow" presStyleCnt="0"/>
      <dgm:spPr/>
    </dgm:pt>
    <dgm:pt modelId="{3A05C729-302F-4407-8EE2-342C7D5E58CA}" type="pres">
      <dgm:prSet presAssocID="{5D8B15EA-5B63-46CD-B2AA-CFC526C59E81}" presName="backgroundArrow" presStyleLbl="node1" presStyleIdx="0" presStyleCnt="1"/>
      <dgm:spPr/>
    </dgm:pt>
  </dgm:ptLst>
  <dgm:cxnLst>
    <dgm:cxn modelId="{D8B2E574-399D-417E-9003-5413CFDFB988}" srcId="{5D8B15EA-5B63-46CD-B2AA-CFC526C59E81}" destId="{E1A62F1D-C1AF-4897-B88D-636377BCF069}" srcOrd="1" destOrd="0" parTransId="{0127AD00-4D9C-4277-9FDC-1D71CACD8891}" sibTransId="{4C6CDBCF-A539-454B-A9BA-6B858A911795}"/>
    <dgm:cxn modelId="{2B540D47-79A2-4531-B88A-157493E506D0}" type="presOf" srcId="{5D8B15EA-5B63-46CD-B2AA-CFC526C59E81}" destId="{D7311CD1-A26A-4FFD-B7CD-FA1444C89675}" srcOrd="0" destOrd="0" presId="urn:microsoft.com/office/officeart/2005/8/layout/hProcess3"/>
    <dgm:cxn modelId="{61738F8A-D7A6-4E5C-BA9D-6BCDE5D2E37C}" type="presOf" srcId="{E1A62F1D-C1AF-4897-B88D-636377BCF069}" destId="{40AF13DC-6800-43EA-9D23-9497F868EA1B}" srcOrd="0" destOrd="0" presId="urn:microsoft.com/office/officeart/2005/8/layout/hProcess3"/>
    <dgm:cxn modelId="{678ECF8B-71CF-4F35-8E68-C15DC75C2DCA}" type="presOf" srcId="{4C68793C-5FD5-4800-BF30-73ADFAF90B85}" destId="{08850756-4A54-4857-9825-619F6D28402B}" srcOrd="0" destOrd="0" presId="urn:microsoft.com/office/officeart/2005/8/layout/hProcess3"/>
    <dgm:cxn modelId="{C396FE2D-4913-4320-9EDC-D9CA8989C19F}" srcId="{5D8B15EA-5B63-46CD-B2AA-CFC526C59E81}" destId="{4C68793C-5FD5-4800-BF30-73ADFAF90B85}" srcOrd="0" destOrd="0" parTransId="{7E2CD8B6-736C-40E8-92AB-5ED2C063C91F}" sibTransId="{826C1139-36BA-4182-B9CB-30469D274CD3}"/>
    <dgm:cxn modelId="{36B9AF98-D667-47A4-9018-20D8EE8AB0AC}" type="presParOf" srcId="{D7311CD1-A26A-4FFD-B7CD-FA1444C89675}" destId="{65748FEE-86B2-44E1-BB31-B94D56B57433}" srcOrd="0" destOrd="0" presId="urn:microsoft.com/office/officeart/2005/8/layout/hProcess3"/>
    <dgm:cxn modelId="{8897B469-1CF8-4DCF-8D64-1BD9B91FDE76}" type="presParOf" srcId="{D7311CD1-A26A-4FFD-B7CD-FA1444C89675}" destId="{64328AF0-051C-4CC3-8D38-5CF5B9464DAB}" srcOrd="1" destOrd="0" presId="urn:microsoft.com/office/officeart/2005/8/layout/hProcess3"/>
    <dgm:cxn modelId="{A4854858-0874-481C-BA4C-8C273D4FE81A}" type="presParOf" srcId="{64328AF0-051C-4CC3-8D38-5CF5B9464DAB}" destId="{4E7D6529-B16E-42D4-85A0-6CA43E2AC37A}" srcOrd="0" destOrd="0" presId="urn:microsoft.com/office/officeart/2005/8/layout/hProcess3"/>
    <dgm:cxn modelId="{74004BF9-181A-48C6-9D6F-83B4F8413513}" type="presParOf" srcId="{64328AF0-051C-4CC3-8D38-5CF5B9464DAB}" destId="{BA82084B-551A-43A3-92E1-ADDBE3C023CB}" srcOrd="1" destOrd="0" presId="urn:microsoft.com/office/officeart/2005/8/layout/hProcess3"/>
    <dgm:cxn modelId="{519E9E99-479E-4794-ACA4-AAF00DDABE38}" type="presParOf" srcId="{BA82084B-551A-43A3-92E1-ADDBE3C023CB}" destId="{D2E37821-EEE9-41AC-A294-818458AB926F}" srcOrd="0" destOrd="0" presId="urn:microsoft.com/office/officeart/2005/8/layout/hProcess3"/>
    <dgm:cxn modelId="{674F9594-3D3C-42A9-AEE5-D1376F620EB8}" type="presParOf" srcId="{BA82084B-551A-43A3-92E1-ADDBE3C023CB}" destId="{08850756-4A54-4857-9825-619F6D28402B}" srcOrd="1" destOrd="0" presId="urn:microsoft.com/office/officeart/2005/8/layout/hProcess3"/>
    <dgm:cxn modelId="{2DD7FE12-3C65-4523-BC62-119C056667EF}" type="presParOf" srcId="{BA82084B-551A-43A3-92E1-ADDBE3C023CB}" destId="{609C17C0-7517-4F5B-9D9F-88A5D20725B9}" srcOrd="2" destOrd="0" presId="urn:microsoft.com/office/officeart/2005/8/layout/hProcess3"/>
    <dgm:cxn modelId="{FCF01601-4E81-48EB-A369-08683AAA81D5}" type="presParOf" srcId="{BA82084B-551A-43A3-92E1-ADDBE3C023CB}" destId="{4AE4BCF1-4FF4-4DE5-B97F-E302B435BDBB}" srcOrd="3" destOrd="0" presId="urn:microsoft.com/office/officeart/2005/8/layout/hProcess3"/>
    <dgm:cxn modelId="{29042370-CA72-4A05-AA16-1315BDE87572}" type="presParOf" srcId="{64328AF0-051C-4CC3-8D38-5CF5B9464DAB}" destId="{FF832D47-82ED-4835-BEAD-8D659C9FE122}" srcOrd="2" destOrd="0" presId="urn:microsoft.com/office/officeart/2005/8/layout/hProcess3"/>
    <dgm:cxn modelId="{DB198F6D-918A-4DE3-8DA9-33D9F62BE8A7}" type="presParOf" srcId="{64328AF0-051C-4CC3-8D38-5CF5B9464DAB}" destId="{D08B596E-D313-4BA9-968D-6A6D2DE81552}" srcOrd="3" destOrd="0" presId="urn:microsoft.com/office/officeart/2005/8/layout/hProcess3"/>
    <dgm:cxn modelId="{4DDC2176-163F-4B49-B3E3-BD212BF7F48F}" type="presParOf" srcId="{D08B596E-D313-4BA9-968D-6A6D2DE81552}" destId="{A46BAEDE-2F18-4E2E-880A-8648D08AB4EE}" srcOrd="0" destOrd="0" presId="urn:microsoft.com/office/officeart/2005/8/layout/hProcess3"/>
    <dgm:cxn modelId="{C3765554-9329-49F4-A767-488B51F3BF92}" type="presParOf" srcId="{D08B596E-D313-4BA9-968D-6A6D2DE81552}" destId="{40AF13DC-6800-43EA-9D23-9497F868EA1B}" srcOrd="1" destOrd="0" presId="urn:microsoft.com/office/officeart/2005/8/layout/hProcess3"/>
    <dgm:cxn modelId="{88C2F81D-AE51-4797-BF03-C153B53A0874}" type="presParOf" srcId="{D08B596E-D313-4BA9-968D-6A6D2DE81552}" destId="{E762E0BE-D86A-4742-9893-6F9A6C4E5A75}" srcOrd="2" destOrd="0" presId="urn:microsoft.com/office/officeart/2005/8/layout/hProcess3"/>
    <dgm:cxn modelId="{4F216C24-52A7-4BDB-A985-ADD69BB68F0C}" type="presParOf" srcId="{D08B596E-D313-4BA9-968D-6A6D2DE81552}" destId="{9AD79E7C-1A4D-4693-89A0-30484659B12F}" srcOrd="3" destOrd="0" presId="urn:microsoft.com/office/officeart/2005/8/layout/hProcess3"/>
    <dgm:cxn modelId="{7EBA198D-8595-4279-83D1-CD3A614CDEF3}" type="presParOf" srcId="{64328AF0-051C-4CC3-8D38-5CF5B9464DAB}" destId="{04861BBC-3013-48D4-90F5-B4929ECE37FE}" srcOrd="4" destOrd="0" presId="urn:microsoft.com/office/officeart/2005/8/layout/hProcess3"/>
    <dgm:cxn modelId="{A41477B3-9FAE-4978-A92F-AF486787F9C6}" type="presParOf" srcId="{64328AF0-051C-4CC3-8D38-5CF5B9464DAB}" destId="{9274C18C-CDE0-4CCA-8E32-FD973358D767}" srcOrd="5" destOrd="0" presId="urn:microsoft.com/office/officeart/2005/8/layout/hProcess3"/>
    <dgm:cxn modelId="{86F1E4ED-C8DE-41A7-8397-048E6F31ADD5}" type="presParOf" srcId="{64328AF0-051C-4CC3-8D38-5CF5B9464DAB}" destId="{3A05C729-302F-4407-8EE2-342C7D5E58CA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C9F81-0ACA-41F2-B0EF-BCF0CDABBF4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738007-0F43-4F24-9B24-2112E1CD51BD}">
      <dgm:prSet phldrT="[Text]" custT="1"/>
      <dgm:spPr/>
      <dgm:t>
        <a:bodyPr/>
        <a:lstStyle/>
        <a:p>
          <a:r>
            <a:rPr lang="en-US" sz="4000" dirty="0" smtClean="0"/>
            <a:t>Step 1</a:t>
          </a:r>
          <a:endParaRPr lang="en-US" sz="4000" dirty="0"/>
        </a:p>
      </dgm:t>
    </dgm:pt>
    <dgm:pt modelId="{4F9223BF-E3B7-4B66-981D-604327534441}" type="parTrans" cxnId="{FFABBB9E-BA82-420C-A78F-A8FA9E54524B}">
      <dgm:prSet/>
      <dgm:spPr/>
      <dgm:t>
        <a:bodyPr/>
        <a:lstStyle/>
        <a:p>
          <a:endParaRPr lang="en-US" sz="2000"/>
        </a:p>
      </dgm:t>
    </dgm:pt>
    <dgm:pt modelId="{6FEE2317-54CC-488C-B501-A1020F87BA92}" type="sibTrans" cxnId="{FFABBB9E-BA82-420C-A78F-A8FA9E54524B}">
      <dgm:prSet/>
      <dgm:spPr/>
      <dgm:t>
        <a:bodyPr/>
        <a:lstStyle/>
        <a:p>
          <a:endParaRPr lang="en-US" sz="2000"/>
        </a:p>
      </dgm:t>
    </dgm:pt>
    <dgm:pt modelId="{58E41C56-4DD7-431D-ADF7-9E91271F32F5}">
      <dgm:prSet phldrT="[Text]" custT="1"/>
      <dgm:spPr/>
      <dgm:t>
        <a:bodyPr/>
        <a:lstStyle/>
        <a:p>
          <a:r>
            <a:rPr lang="en-US" sz="4000" dirty="0" smtClean="0"/>
            <a:t>Step 2</a:t>
          </a:r>
          <a:endParaRPr lang="en-US" sz="4000" dirty="0"/>
        </a:p>
      </dgm:t>
    </dgm:pt>
    <dgm:pt modelId="{47846AB2-98F8-485A-91D7-DA9A8192FEA7}" type="parTrans" cxnId="{0B9FE4E1-F28B-48B6-B25F-EBA2CE21C679}">
      <dgm:prSet/>
      <dgm:spPr/>
      <dgm:t>
        <a:bodyPr/>
        <a:lstStyle/>
        <a:p>
          <a:endParaRPr lang="en-US" sz="2000"/>
        </a:p>
      </dgm:t>
    </dgm:pt>
    <dgm:pt modelId="{1FE9DFB5-4A98-4DFB-854C-E9FB08E79818}" type="sibTrans" cxnId="{0B9FE4E1-F28B-48B6-B25F-EBA2CE21C679}">
      <dgm:prSet/>
      <dgm:spPr/>
      <dgm:t>
        <a:bodyPr/>
        <a:lstStyle/>
        <a:p>
          <a:endParaRPr lang="en-US" sz="2000"/>
        </a:p>
      </dgm:t>
    </dgm:pt>
    <dgm:pt modelId="{AD50A610-0077-4C36-9169-9375F322185E}">
      <dgm:prSet custT="1"/>
      <dgm:spPr/>
      <dgm:t>
        <a:bodyPr/>
        <a:lstStyle/>
        <a:p>
          <a:pPr rtl="0"/>
          <a:r>
            <a:rPr lang="en-US" sz="2400" dirty="0" smtClean="0"/>
            <a:t>Estimate, or impute, the genotypes of unmeasured SNPs using known patterns of correlation with tagged SNPs </a:t>
          </a:r>
          <a:endParaRPr lang="en-US" sz="2400" dirty="0"/>
        </a:p>
      </dgm:t>
    </dgm:pt>
    <dgm:pt modelId="{9134EBEA-6784-4ADA-876B-B8F47915CBA9}" type="parTrans" cxnId="{743DC19E-43F8-4858-B285-87AF3D82D43A}">
      <dgm:prSet/>
      <dgm:spPr/>
      <dgm:t>
        <a:bodyPr/>
        <a:lstStyle/>
        <a:p>
          <a:endParaRPr lang="en-US" sz="2000"/>
        </a:p>
      </dgm:t>
    </dgm:pt>
    <dgm:pt modelId="{E6059A77-67DA-44A1-8370-04355ECB687B}" type="sibTrans" cxnId="{743DC19E-43F8-4858-B285-87AF3D82D43A}">
      <dgm:prSet/>
      <dgm:spPr/>
      <dgm:t>
        <a:bodyPr/>
        <a:lstStyle/>
        <a:p>
          <a:endParaRPr lang="en-US" sz="2000"/>
        </a:p>
      </dgm:t>
    </dgm:pt>
    <dgm:pt modelId="{3B708A90-FD8B-419D-8AA2-9C28521BB603}">
      <dgm:prSet phldrT="[Text]" custT="1"/>
      <dgm:spPr/>
      <dgm:t>
        <a:bodyPr/>
        <a:lstStyle/>
        <a:p>
          <a:r>
            <a:rPr lang="en-US" sz="2400" dirty="0" smtClean="0"/>
            <a:t>Assess association between phenotype and genotypes, tagged </a:t>
          </a:r>
          <a:r>
            <a:rPr lang="en-US" sz="2400" smtClean="0"/>
            <a:t>and untagged</a:t>
          </a:r>
          <a:endParaRPr lang="en-US" sz="2400" dirty="0"/>
        </a:p>
      </dgm:t>
    </dgm:pt>
    <dgm:pt modelId="{0DADAA60-CC60-43BB-8A4C-AD93B59C1663}" type="sibTrans" cxnId="{9654EF03-470A-487B-A419-6A6F3E390E44}">
      <dgm:prSet/>
      <dgm:spPr/>
      <dgm:t>
        <a:bodyPr/>
        <a:lstStyle/>
        <a:p>
          <a:endParaRPr lang="en-US" sz="2000"/>
        </a:p>
      </dgm:t>
    </dgm:pt>
    <dgm:pt modelId="{B527C15E-ABE9-46AC-9636-364BF3A96F0C}" type="parTrans" cxnId="{9654EF03-470A-487B-A419-6A6F3E390E44}">
      <dgm:prSet/>
      <dgm:spPr/>
      <dgm:t>
        <a:bodyPr/>
        <a:lstStyle/>
        <a:p>
          <a:endParaRPr lang="en-US" sz="2000"/>
        </a:p>
      </dgm:t>
    </dgm:pt>
    <dgm:pt modelId="{D9FB71E3-47EB-4EFA-9538-4DF5F852F62D}" type="pres">
      <dgm:prSet presAssocID="{4FCC9F81-0ACA-41F2-B0EF-BCF0CDABBF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8B7612-BF80-46C8-B5AF-281854A20A0C}" type="pres">
      <dgm:prSet presAssocID="{C4738007-0F43-4F24-9B24-2112E1CD51BD}" presName="composite" presStyleCnt="0"/>
      <dgm:spPr/>
    </dgm:pt>
    <dgm:pt modelId="{37947211-656A-4E41-B125-968296F97F39}" type="pres">
      <dgm:prSet presAssocID="{C4738007-0F43-4F24-9B24-2112E1CD51B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D3AF8-2FAF-4068-8AA0-47A1DBEEAA21}" type="pres">
      <dgm:prSet presAssocID="{C4738007-0F43-4F24-9B24-2112E1CD51B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3A05C-84DF-479C-BBFD-6DD751E0C014}" type="pres">
      <dgm:prSet presAssocID="{6FEE2317-54CC-488C-B501-A1020F87BA92}" presName="sp" presStyleCnt="0"/>
      <dgm:spPr/>
    </dgm:pt>
    <dgm:pt modelId="{7FAA02FF-93FA-4D8C-9DE8-C70A09AE941D}" type="pres">
      <dgm:prSet presAssocID="{58E41C56-4DD7-431D-ADF7-9E91271F32F5}" presName="composite" presStyleCnt="0"/>
      <dgm:spPr/>
    </dgm:pt>
    <dgm:pt modelId="{BD913406-6824-498B-80D9-78E07F72AE63}" type="pres">
      <dgm:prSet presAssocID="{58E41C56-4DD7-431D-ADF7-9E91271F32F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663A8-5ACE-41EC-A3EC-1FE50F38AC4B}" type="pres">
      <dgm:prSet presAssocID="{58E41C56-4DD7-431D-ADF7-9E91271F32F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251E79-7BC0-4DBC-9C63-E790274BF8F9}" type="presOf" srcId="{4FCC9F81-0ACA-41F2-B0EF-BCF0CDABBF49}" destId="{D9FB71E3-47EB-4EFA-9538-4DF5F852F62D}" srcOrd="0" destOrd="0" presId="urn:microsoft.com/office/officeart/2005/8/layout/chevron2"/>
    <dgm:cxn modelId="{743DC19E-43F8-4858-B285-87AF3D82D43A}" srcId="{C4738007-0F43-4F24-9B24-2112E1CD51BD}" destId="{AD50A610-0077-4C36-9169-9375F322185E}" srcOrd="0" destOrd="0" parTransId="{9134EBEA-6784-4ADA-876B-B8F47915CBA9}" sibTransId="{E6059A77-67DA-44A1-8370-04355ECB687B}"/>
    <dgm:cxn modelId="{9654EF03-470A-487B-A419-6A6F3E390E44}" srcId="{58E41C56-4DD7-431D-ADF7-9E91271F32F5}" destId="{3B708A90-FD8B-419D-8AA2-9C28521BB603}" srcOrd="0" destOrd="0" parTransId="{B527C15E-ABE9-46AC-9636-364BF3A96F0C}" sibTransId="{0DADAA60-CC60-43BB-8A4C-AD93B59C1663}"/>
    <dgm:cxn modelId="{FFABBB9E-BA82-420C-A78F-A8FA9E54524B}" srcId="{4FCC9F81-0ACA-41F2-B0EF-BCF0CDABBF49}" destId="{C4738007-0F43-4F24-9B24-2112E1CD51BD}" srcOrd="0" destOrd="0" parTransId="{4F9223BF-E3B7-4B66-981D-604327534441}" sibTransId="{6FEE2317-54CC-488C-B501-A1020F87BA92}"/>
    <dgm:cxn modelId="{002CC765-EF71-4347-93BC-7EBED2E6110B}" type="presOf" srcId="{AD50A610-0077-4C36-9169-9375F322185E}" destId="{FD1D3AF8-2FAF-4068-8AA0-47A1DBEEAA21}" srcOrd="0" destOrd="0" presId="urn:microsoft.com/office/officeart/2005/8/layout/chevron2"/>
    <dgm:cxn modelId="{0B9FE4E1-F28B-48B6-B25F-EBA2CE21C679}" srcId="{4FCC9F81-0ACA-41F2-B0EF-BCF0CDABBF49}" destId="{58E41C56-4DD7-431D-ADF7-9E91271F32F5}" srcOrd="1" destOrd="0" parTransId="{47846AB2-98F8-485A-91D7-DA9A8192FEA7}" sibTransId="{1FE9DFB5-4A98-4DFB-854C-E9FB08E79818}"/>
    <dgm:cxn modelId="{F4F5156B-96C1-432E-9061-F671F39E6534}" type="presOf" srcId="{58E41C56-4DD7-431D-ADF7-9E91271F32F5}" destId="{BD913406-6824-498B-80D9-78E07F72AE63}" srcOrd="0" destOrd="0" presId="urn:microsoft.com/office/officeart/2005/8/layout/chevron2"/>
    <dgm:cxn modelId="{AE57EA01-9129-441B-A137-FEC0A0C3E985}" type="presOf" srcId="{3B708A90-FD8B-419D-8AA2-9C28521BB603}" destId="{9B1663A8-5ACE-41EC-A3EC-1FE50F38AC4B}" srcOrd="0" destOrd="0" presId="urn:microsoft.com/office/officeart/2005/8/layout/chevron2"/>
    <dgm:cxn modelId="{E4FC0FC7-489A-45A1-A4F5-B287C3D146A8}" type="presOf" srcId="{C4738007-0F43-4F24-9B24-2112E1CD51BD}" destId="{37947211-656A-4E41-B125-968296F97F39}" srcOrd="0" destOrd="0" presId="urn:microsoft.com/office/officeart/2005/8/layout/chevron2"/>
    <dgm:cxn modelId="{5BA4C5EF-6246-448C-B006-DF1C82BDC992}" type="presParOf" srcId="{D9FB71E3-47EB-4EFA-9538-4DF5F852F62D}" destId="{908B7612-BF80-46C8-B5AF-281854A20A0C}" srcOrd="0" destOrd="0" presId="urn:microsoft.com/office/officeart/2005/8/layout/chevron2"/>
    <dgm:cxn modelId="{00DD5589-39B8-4C75-AA17-1018628356E9}" type="presParOf" srcId="{908B7612-BF80-46C8-B5AF-281854A20A0C}" destId="{37947211-656A-4E41-B125-968296F97F39}" srcOrd="0" destOrd="0" presId="urn:microsoft.com/office/officeart/2005/8/layout/chevron2"/>
    <dgm:cxn modelId="{FC921C96-4023-4817-A4A7-79C5E4D3EA1E}" type="presParOf" srcId="{908B7612-BF80-46C8-B5AF-281854A20A0C}" destId="{FD1D3AF8-2FAF-4068-8AA0-47A1DBEEAA21}" srcOrd="1" destOrd="0" presId="urn:microsoft.com/office/officeart/2005/8/layout/chevron2"/>
    <dgm:cxn modelId="{3C4AD747-8066-4D7D-B1DC-DD9535760349}" type="presParOf" srcId="{D9FB71E3-47EB-4EFA-9538-4DF5F852F62D}" destId="{2823A05C-84DF-479C-BBFD-6DD751E0C014}" srcOrd="1" destOrd="0" presId="urn:microsoft.com/office/officeart/2005/8/layout/chevron2"/>
    <dgm:cxn modelId="{25FC8E35-C81C-4850-A62F-C2B5F0DEF29A}" type="presParOf" srcId="{D9FB71E3-47EB-4EFA-9538-4DF5F852F62D}" destId="{7FAA02FF-93FA-4D8C-9DE8-C70A09AE941D}" srcOrd="2" destOrd="0" presId="urn:microsoft.com/office/officeart/2005/8/layout/chevron2"/>
    <dgm:cxn modelId="{12ED8D46-5DF2-425C-BE0B-48AF5BC2603C}" type="presParOf" srcId="{7FAA02FF-93FA-4D8C-9DE8-C70A09AE941D}" destId="{BD913406-6824-498B-80D9-78E07F72AE63}" srcOrd="0" destOrd="0" presId="urn:microsoft.com/office/officeart/2005/8/layout/chevron2"/>
    <dgm:cxn modelId="{4BEA7D98-89FD-4F72-B11B-F30C7B22EE2A}" type="presParOf" srcId="{7FAA02FF-93FA-4D8C-9DE8-C70A09AE941D}" destId="{9B1663A8-5ACE-41EC-A3EC-1FE50F38AC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EC58F-2FA9-4D26-A0BA-DC6A3F66CA91}" type="datetimeFigureOut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30B8-64FC-4373-9CC4-B7F4A6C6DB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11534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CAE5-2161-41B0-9534-4E3737860149}" type="datetimeFigureOut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25516-C7BC-4460-AEBA-458B93173D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61770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5%A4%A7%E7%8C%A9%E7%8C%A9%E5%B1%AC" TargetMode="External"/><Relationship Id="rId13" Type="http://schemas.openxmlformats.org/officeDocument/2006/relationships/hyperlink" Target="http://zh.wikipedia.org/wiki/%E8%BC%BB%E9%B0%AD%E9%AD%9A%E7%B6%B1" TargetMode="External"/><Relationship Id="rId3" Type="http://schemas.openxmlformats.org/officeDocument/2006/relationships/hyperlink" Target="http://zh.wikipedia.org/wiki/%E5%88%86%E6%94%AF%E7%B3%BB%E7%B5%B1%E5%AD%B8" TargetMode="External"/><Relationship Id="rId7" Type="http://schemas.openxmlformats.org/officeDocument/2006/relationships/hyperlink" Target="http://zh.wikipedia.org/wiki/%E9%BB%91%E7%8C%A9%E7%8C%A9%E5%B1%AC" TargetMode="External"/><Relationship Id="rId12" Type="http://schemas.openxmlformats.org/officeDocument/2006/relationships/hyperlink" Target="http://zh.wikipedia.org/wiki/%E5%9B%9B%E8%B6%B3%E5%8B%95%E7%89%A9%E7%B8%BD%E7%B6%B1" TargetMode="External"/><Relationship Id="rId17" Type="http://schemas.openxmlformats.org/officeDocument/2006/relationships/hyperlink" Target="http://zh.wikipedia.org/wiki/%E8%BB%9F%E9%AB%94%E5%8B%95%E7%89%A9%E9%96%80" TargetMode="External"/><Relationship Id="rId2" Type="http://schemas.openxmlformats.org/officeDocument/2006/relationships/slide" Target="../slides/slide21.xml"/><Relationship Id="rId16" Type="http://schemas.openxmlformats.org/officeDocument/2006/relationships/hyperlink" Target="http://zh.wikipedia.org/wiki/%E6%A3%98%E7%9A%AE%E5%8B%95%E7%89%A9%E9%96%80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zh.wikipedia.org/wiki/%E4%BA%BA%E5%B1%AC" TargetMode="External"/><Relationship Id="rId11" Type="http://schemas.openxmlformats.org/officeDocument/2006/relationships/hyperlink" Target="http://zh.wikipedia.org/wiki/%E5%96%AE%E5%AD%94%E7%9B%AE" TargetMode="External"/><Relationship Id="rId5" Type="http://schemas.openxmlformats.org/officeDocument/2006/relationships/hyperlink" Target="http://zh.wikipedia.org/wiki/%E6%BC%94%E5%8C%96" TargetMode="External"/><Relationship Id="rId15" Type="http://schemas.openxmlformats.org/officeDocument/2006/relationships/hyperlink" Target="http://zh.wikipedia.org/wiki/%E8%84%8A%E7%B4%A2%E5%8B%95%E7%89%A9%E9%96%80" TargetMode="External"/><Relationship Id="rId10" Type="http://schemas.openxmlformats.org/officeDocument/2006/relationships/hyperlink" Target="http://zh.wikipedia.org/wiki/%E6%9C%89%E8%A2%8B%E4%B8%8B%E7%B6%B1" TargetMode="External"/><Relationship Id="rId4" Type="http://schemas.openxmlformats.org/officeDocument/2006/relationships/hyperlink" Target="http://zh.wikipedia.org/wiki/%E5%96%AE%E7%B3%BB%E7%BE%A4" TargetMode="External"/><Relationship Id="rId9" Type="http://schemas.openxmlformats.org/officeDocument/2006/relationships/hyperlink" Target="http://zh.wikipedia.org/wiki/%E7%9C%9F%E7%8D%B8%E4%B8%8B%E7%B6%B1" TargetMode="External"/><Relationship Id="rId14" Type="http://schemas.openxmlformats.org/officeDocument/2006/relationships/hyperlink" Target="http://zh.wikipedia.org/wiki/%E6%9D%BF%E9%B0%93%E4%BA%9E%E7%B6%B1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94%9F%E7%89%A9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6%9F%93%E8%89%B2%E9%AB%94%E4%BA%92%E6%8F%9B" TargetMode="External"/><Relationship Id="rId13" Type="http://schemas.openxmlformats.org/officeDocument/2006/relationships/hyperlink" Target="http://zh.wikipedia.org/w/index.php?title=%E5%B0%8E%E5%85%A5&amp;action=edit&amp;redlink=1" TargetMode="External"/><Relationship Id="rId3" Type="http://schemas.openxmlformats.org/officeDocument/2006/relationships/hyperlink" Target="http://zh.wikipedia.org/wiki/%E9%81%BA%E5%82%B3%E9%87%8D%E7%B5%84" TargetMode="External"/><Relationship Id="rId7" Type="http://schemas.openxmlformats.org/officeDocument/2006/relationships/hyperlink" Target="http://zh.wikipedia.org/wiki/%E6%B8%9B%E6%95%B8%E5%88%86%E8%A3%82" TargetMode="External"/><Relationship Id="rId12" Type="http://schemas.openxmlformats.org/officeDocument/2006/relationships/hyperlink" Target="http://zh.wikipedia.org/wiki/%E6%8E%A5%E5%90%88" TargetMode="External"/><Relationship Id="rId2" Type="http://schemas.openxmlformats.org/officeDocument/2006/relationships/slide" Target="../slides/slide27.xml"/><Relationship Id="rId16" Type="http://schemas.openxmlformats.org/officeDocument/2006/relationships/hyperlink" Target="http://zh.wikipedia.org/wiki/%E5%9F%BA%E5%9B%A0%E6%A8%99%E7%9A%84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zh.wikipedia.org/wiki/%E7%9C%9F%E6%A0%B8%E7%94%9F%E7%89%A9" TargetMode="External"/><Relationship Id="rId11" Type="http://schemas.openxmlformats.org/officeDocument/2006/relationships/hyperlink" Target="http://zh.wikipedia.org/wiki/%E5%90%8C%E6%BA%90%E9%87%8D%E7%B5%84" TargetMode="External"/><Relationship Id="rId5" Type="http://schemas.openxmlformats.org/officeDocument/2006/relationships/hyperlink" Target="http://zh.wikipedia.org/wiki/%E5%88%86%E5%AD%90%E7%94%9F%E7%89%A9%E5%AD%B8" TargetMode="External"/><Relationship Id="rId15" Type="http://schemas.openxmlformats.org/officeDocument/2006/relationships/hyperlink" Target="http://zh.wikipedia.org/wiki/%E9%87%8D%E7%B5%84DNA" TargetMode="External"/><Relationship Id="rId10" Type="http://schemas.openxmlformats.org/officeDocument/2006/relationships/hyperlink" Target="http://zh.wikipedia.org/wiki/DNA%E4%BF%AE%E5%BE%A9" TargetMode="External"/><Relationship Id="rId4" Type="http://schemas.openxmlformats.org/officeDocument/2006/relationships/hyperlink" Target="http://zh.wikipedia.org/wiki/DNA" TargetMode="External"/><Relationship Id="rId9" Type="http://schemas.openxmlformats.org/officeDocument/2006/relationships/hyperlink" Target="http://zh.wikipedia.org/wiki/%E6%9F%93%E8%89%B2%E9%AB%94" TargetMode="External"/><Relationship Id="rId14" Type="http://schemas.openxmlformats.org/officeDocument/2006/relationships/hyperlink" Target="http://zh.wikipedia.org/wiki/%E8%BD%89%E5%9E%8B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1970</a:t>
            </a:r>
            <a:r>
              <a:rPr lang="zh-TW" altLang="en-US" dirty="0" smtClean="0"/>
              <a:t>這位先生研究噬菌體的的</a:t>
            </a:r>
            <a:r>
              <a:rPr lang="en-US" altLang="zh-TW" dirty="0" smtClean="0"/>
              <a:t>RNA</a:t>
            </a:r>
            <a:r>
              <a:rPr lang="zh-TW" altLang="en-US" dirty="0" smtClean="0"/>
              <a:t>序列，是最先開始利用電腦去分析基因序列的人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D397D-4B8C-4C8E-AB5C-D58E61AF288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6431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然而這樣的作法也不代表完全沒有問題，可能的問題會發生在當</a:t>
            </a:r>
            <a:r>
              <a:rPr lang="en-US" altLang="zh-TW" dirty="0" smtClean="0"/>
              <a:t>genome</a:t>
            </a:r>
            <a:r>
              <a:rPr lang="zh-TW" altLang="en-US" dirty="0" smtClean="0"/>
              <a:t>本身重複性高時</a:t>
            </a:r>
            <a:endParaRPr lang="en-US" altLang="zh-TW" dirty="0" smtClean="0"/>
          </a:p>
          <a:p>
            <a:r>
              <a:rPr lang="zh-TW" altLang="en-US" dirty="0" smtClean="0"/>
              <a:t>也有可能發生在當</a:t>
            </a:r>
            <a:r>
              <a:rPr lang="en-US" altLang="zh-TW" dirty="0" smtClean="0"/>
              <a:t>genome</a:t>
            </a:r>
            <a:r>
              <a:rPr lang="zh-TW" altLang="en-US" dirty="0" smtClean="0"/>
              <a:t>本身複雜度低，就是</a:t>
            </a:r>
            <a:r>
              <a:rPr lang="en-US" altLang="zh-TW" dirty="0" smtClean="0"/>
              <a:t>ATCG</a:t>
            </a:r>
            <a:r>
              <a:rPr lang="zh-TW" altLang="en-US" dirty="0" smtClean="0"/>
              <a:t>分布偏向某幾種時</a:t>
            </a:r>
            <a:endParaRPr lang="en-US" altLang="zh-TW" dirty="0" smtClean="0"/>
          </a:p>
          <a:p>
            <a:r>
              <a:rPr lang="zh-TW" altLang="en-US" dirty="0" smtClean="0"/>
              <a:t>我們的</a:t>
            </a:r>
            <a:r>
              <a:rPr lang="en-US" altLang="zh-TW" dirty="0" smtClean="0"/>
              <a:t>alignment</a:t>
            </a:r>
            <a:r>
              <a:rPr lang="zh-TW" altLang="en-US" dirty="0" smtClean="0"/>
              <a:t>就有可能產生錯誤的重疊，造成某些區域的不確定</a:t>
            </a:r>
            <a:endParaRPr lang="en-US" altLang="zh-TW" dirty="0" smtClean="0"/>
          </a:p>
          <a:p>
            <a:r>
              <a:rPr lang="zh-TW" altLang="en-US" dirty="0" smtClean="0"/>
              <a:t>但這些問題可以利用較長的</a:t>
            </a:r>
            <a:r>
              <a:rPr lang="en-US" altLang="zh-TW" dirty="0" smtClean="0"/>
              <a:t>read</a:t>
            </a:r>
            <a:r>
              <a:rPr lang="zh-TW" altLang="en-US" dirty="0" smtClean="0"/>
              <a:t>解決，避免錯誤的重疊產生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6E44-18AB-4C7D-80F8-BA9E18BDF68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47550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再重組完第一個</a:t>
            </a:r>
            <a:r>
              <a:rPr lang="en-US" altLang="zh-TW" dirty="0" smtClean="0"/>
              <a:t>genome</a:t>
            </a:r>
            <a:r>
              <a:rPr lang="zh-TW" altLang="en-US" dirty="0" smtClean="0"/>
              <a:t>之後的</a:t>
            </a:r>
            <a:r>
              <a:rPr lang="en-US" altLang="zh-TW" dirty="0" smtClean="0"/>
              <a:t>genome</a:t>
            </a:r>
            <a:r>
              <a:rPr lang="zh-TW" altLang="en-US" dirty="0" smtClean="0"/>
              <a:t>就不需要從頭到尾重組一遍了</a:t>
            </a:r>
            <a:endParaRPr lang="en-US" altLang="zh-TW" dirty="0" smtClean="0"/>
          </a:p>
          <a:p>
            <a:r>
              <a:rPr lang="zh-TW" altLang="en-US" dirty="0" smtClean="0"/>
              <a:t>之後就可以拿第一次重組的結果當作參考值，再進行重組</a:t>
            </a:r>
            <a:endParaRPr lang="en-US" altLang="zh-TW" dirty="0" smtClean="0"/>
          </a:p>
          <a:p>
            <a:r>
              <a:rPr lang="zh-TW" altLang="en-US" dirty="0" smtClean="0"/>
              <a:t>這樣的重組除了可以對同物種，對相近的物種也可以利用這種方式，較快速的進行重組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6E44-18AB-4C7D-80F8-BA9E18BDF68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02476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outgroup</a:t>
            </a:r>
            <a:endParaRPr lang="en-US" altLang="zh-TW" dirty="0" smtClean="0"/>
          </a:p>
          <a:p>
            <a:r>
              <a:rPr lang="zh-TW" altLang="en-US" dirty="0" smtClean="0"/>
              <a:t>外類群</a:t>
            </a:r>
          </a:p>
          <a:p>
            <a:r>
              <a:rPr lang="zh-TW" altLang="en-US" dirty="0" smtClean="0"/>
              <a:t>維基百科，自由的百科全書</a:t>
            </a:r>
          </a:p>
          <a:p>
            <a:pPr rtl="0"/>
            <a:r>
              <a:rPr lang="zh-TW" altLang="en-US" dirty="0" smtClean="0"/>
              <a:t>在</a:t>
            </a:r>
            <a:r>
              <a:rPr lang="zh-TW" altLang="en-US" dirty="0" smtClean="0">
                <a:hlinkClick r:id="rId3" tooltip="分支系統學"/>
              </a:rPr>
              <a:t>分支系統學</a:t>
            </a:r>
            <a:r>
              <a:rPr lang="zh-TW" altLang="en-US" dirty="0" smtClean="0"/>
              <a:t>裡，當三個或更多個</a:t>
            </a:r>
            <a:r>
              <a:rPr lang="zh-TW" altLang="en-US" dirty="0" smtClean="0">
                <a:hlinkClick r:id="rId4" tooltip="單系群"/>
              </a:rPr>
              <a:t>單系群</a:t>
            </a:r>
            <a:r>
              <a:rPr lang="zh-TW" altLang="en-US" dirty="0" smtClean="0"/>
              <a:t>被相比較時，若到最後，除了其中的一個之外，其他所有的類群之間的關係都比和其之間的關係要來得接近的話，此一類群便被稱之為外類群。這在</a:t>
            </a:r>
            <a:r>
              <a:rPr lang="zh-TW" altLang="en-US" dirty="0" smtClean="0">
                <a:hlinkClick r:id="rId5" tooltip="演化"/>
              </a:rPr>
              <a:t>演化</a:t>
            </a:r>
            <a:r>
              <a:rPr lang="zh-TW" altLang="en-US" dirty="0" smtClean="0"/>
              <a:t>上的意義是，外類群從母群分支出去的時間要早於其他類群相互分支出去的時間。</a:t>
            </a:r>
          </a:p>
          <a:p>
            <a:pPr rtl="0"/>
            <a:r>
              <a:rPr lang="zh-TW" altLang="en-US" dirty="0" smtClean="0"/>
              <a:t>下面舉出一些例子，其外類群標示在右邊：</a:t>
            </a:r>
          </a:p>
          <a:p>
            <a:pPr rtl="0"/>
            <a:r>
              <a:rPr lang="zh-TW" altLang="en-US" dirty="0" smtClean="0">
                <a:hlinkClick r:id="rId6" tooltip="人屬"/>
              </a:rPr>
              <a:t>人屬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7" tooltip="黑猩猩屬"/>
              </a:rPr>
              <a:t>黑猩猩屬</a:t>
            </a:r>
            <a:r>
              <a:rPr lang="zh-TW" altLang="en-US" dirty="0" smtClean="0"/>
              <a:t>；</a:t>
            </a:r>
            <a:r>
              <a:rPr lang="zh-TW" altLang="en-US" dirty="0" smtClean="0">
                <a:hlinkClick r:id="rId8" tooltip="大猩猩屬"/>
              </a:rPr>
              <a:t>大猩猩屬</a:t>
            </a:r>
            <a:endParaRPr lang="zh-TW" altLang="en-US" dirty="0" smtClean="0"/>
          </a:p>
          <a:p>
            <a:pPr rtl="0"/>
            <a:r>
              <a:rPr lang="zh-TW" altLang="en-US" dirty="0" smtClean="0">
                <a:hlinkClick r:id="rId9" tooltip="真獸下綱"/>
              </a:rPr>
              <a:t>真獸下綱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10" tooltip="有袋下綱"/>
              </a:rPr>
              <a:t>有袋下綱</a:t>
            </a:r>
            <a:r>
              <a:rPr lang="zh-TW" altLang="en-US" dirty="0" smtClean="0"/>
              <a:t>；</a:t>
            </a:r>
            <a:r>
              <a:rPr lang="zh-TW" altLang="en-US" dirty="0" smtClean="0">
                <a:hlinkClick r:id="rId11" tooltip="單孔目"/>
              </a:rPr>
              <a:t>單孔目</a:t>
            </a:r>
            <a:endParaRPr lang="zh-TW" altLang="en-US" dirty="0" smtClean="0"/>
          </a:p>
          <a:p>
            <a:pPr rtl="0"/>
            <a:r>
              <a:rPr lang="zh-TW" altLang="en-US" dirty="0" smtClean="0">
                <a:hlinkClick r:id="rId12" tooltip="四足動物總綱"/>
              </a:rPr>
              <a:t>四足動物總綱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13" tooltip="輻鰭魚綱"/>
              </a:rPr>
              <a:t>輻鰭魚綱</a:t>
            </a:r>
            <a:r>
              <a:rPr lang="zh-TW" altLang="en-US" dirty="0" smtClean="0"/>
              <a:t>；</a:t>
            </a:r>
            <a:r>
              <a:rPr lang="zh-TW" altLang="en-US" dirty="0" smtClean="0">
                <a:hlinkClick r:id="rId14" tooltip="板鰓亞綱"/>
              </a:rPr>
              <a:t>板鰓亞綱</a:t>
            </a:r>
            <a:endParaRPr lang="zh-TW" altLang="en-US" dirty="0" smtClean="0"/>
          </a:p>
          <a:p>
            <a:pPr rtl="0"/>
            <a:r>
              <a:rPr lang="zh-TW" altLang="en-US" dirty="0" smtClean="0">
                <a:hlinkClick r:id="rId15" tooltip="脊索動物門"/>
              </a:rPr>
              <a:t>脊索動物門</a:t>
            </a:r>
            <a:r>
              <a:rPr lang="zh-TW" altLang="en-US" dirty="0" smtClean="0"/>
              <a:t>、</a:t>
            </a:r>
            <a:r>
              <a:rPr lang="zh-TW" altLang="en-US" dirty="0" smtClean="0">
                <a:hlinkClick r:id="rId16" tooltip="棘皮動物門"/>
              </a:rPr>
              <a:t>棘皮動物門</a:t>
            </a:r>
            <a:r>
              <a:rPr lang="zh-TW" altLang="en-US" dirty="0" smtClean="0"/>
              <a:t>；</a:t>
            </a:r>
            <a:r>
              <a:rPr lang="zh-TW" altLang="en-US" dirty="0" smtClean="0">
                <a:hlinkClick r:id="rId17" tooltip="軟體動物門"/>
              </a:rPr>
              <a:t>軟體動物門</a:t>
            </a:r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6277-6300-479B-819D-1897B9DEE6C0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03911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Genome assembly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組序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Spurious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假的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>Linear assembly?</a:t>
            </a:r>
          </a:p>
          <a:p>
            <a:pPr>
              <a:tabLst>
                <a:tab pos="1330325" algn="l"/>
                <a:tab pos="3810000" algn="l"/>
              </a:tabLst>
            </a:pPr>
            <a:r>
              <a:rPr lang="en-US" altLang="zh-TW" dirty="0" smtClean="0"/>
              <a:t>With the assembly </a:t>
            </a:r>
            <a:r>
              <a:rPr lang="en-US" altLang="zh-TW" dirty="0" err="1" smtClean="0"/>
              <a:t>optimiser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optimisation</a:t>
            </a:r>
            <a:r>
              <a:rPr lang="en-US" altLang="zh-TW" dirty="0" smtClean="0"/>
              <a:t> for loops can be made very simple.</a:t>
            </a:r>
          </a:p>
          <a:p>
            <a:pPr>
              <a:tabLst>
                <a:tab pos="1330325" algn="l"/>
                <a:tab pos="3810000" algn="l"/>
              </a:tabLst>
            </a:pPr>
            <a:r>
              <a:rPr lang="en-US" altLang="zh-TW" dirty="0" smtClean="0"/>
              <a:t>Linear assembly takes care of the pipeline structure and generates highly parallel assembly code automatically.</a:t>
            </a:r>
          </a:p>
          <a:p>
            <a:pPr>
              <a:tabLst>
                <a:tab pos="1330325" algn="l"/>
                <a:tab pos="3810000" algn="l"/>
              </a:tabLst>
            </a:pPr>
            <a:r>
              <a:rPr lang="en-US" altLang="zh-TW" dirty="0" smtClean="0"/>
              <a:t>The performance of the assembly </a:t>
            </a:r>
            <a:r>
              <a:rPr lang="en-US" altLang="zh-TW" dirty="0" err="1" smtClean="0"/>
              <a:t>optimiser</a:t>
            </a:r>
            <a:r>
              <a:rPr lang="en-US" altLang="zh-TW" dirty="0" smtClean="0"/>
              <a:t> can easily reach the performance of hand written assembly code.</a:t>
            </a:r>
          </a:p>
          <a:p>
            <a:endParaRPr lang="zh-TW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6277-6300-479B-819D-1897B9DEE6C0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90321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6277-6300-479B-819D-1897B9DEE6C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58029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6277-6300-479B-819D-1897B9DEE6C0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58029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When applied to more than two species or to multiple gene copies within a species</a:t>
            </a:r>
          </a:p>
          <a:p>
            <a:r>
              <a:rPr lang="en-US" altLang="zh-TW" dirty="0" smtClean="0"/>
              <a:t>Finding the optimal phylogeny under probabilistic or parsimony models of </a:t>
            </a:r>
            <a:r>
              <a:rPr lang="en-US" altLang="zh-TW" dirty="0" err="1" smtClean="0"/>
              <a:t>indels</a:t>
            </a:r>
            <a:r>
              <a:rPr lang="en-US" altLang="zh-TW" dirty="0" smtClean="0"/>
              <a:t>/substitutions is NP-hard.</a:t>
            </a:r>
          </a:p>
          <a:p>
            <a:r>
              <a:rPr lang="en-US" altLang="zh-TW" dirty="0" smtClean="0"/>
              <a:t>Considerable effort has been devoted to obtaining efficient and accurate heuristic solutions.</a:t>
            </a:r>
            <a:endParaRPr lang="zh-TW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>
              <a:hlinkClick r:id="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hlinkClick r:id=""/>
              </a:rPr>
              <a:t>https://zh.wikipedia.org/wiki/%E7%B3%BB%E7%BB%9F%E5%8F%91%E7%94%9F%E5%AD%A6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phylogenetic analysis </a:t>
            </a:r>
            <a:r>
              <a:rPr lang="zh-TW" altLang="en-US" dirty="0" smtClean="0"/>
              <a:t>親緣關係學，是指在地球歷史發展過程中</a:t>
            </a:r>
            <a:r>
              <a:rPr lang="zh-TW" altLang="en-US" dirty="0" smtClean="0">
                <a:hlinkClick r:id="rId3" tooltip="生物"/>
              </a:rPr>
              <a:t>生物</a:t>
            </a:r>
            <a:r>
              <a:rPr lang="zh-TW" altLang="en-US" dirty="0" smtClean="0"/>
              <a:t>種系的發生和發展。</a:t>
            </a:r>
            <a:endParaRPr lang="en-US" altLang="zh-TW" dirty="0" smtClean="0"/>
          </a:p>
          <a:p>
            <a:r>
              <a:rPr lang="en-US" altLang="zh-TW" dirty="0" err="1" smtClean="0"/>
              <a:t>Phylogenetics</a:t>
            </a:r>
            <a:r>
              <a:rPr lang="zh-TW" altLang="en-US" dirty="0" smtClean="0"/>
              <a:t>，簡稱為譜系學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6277-6300-479B-819D-1897B9DEE6C0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80512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在同源的觀念中，常常見到這三個專有名詞</a:t>
            </a:r>
            <a:r>
              <a:rPr lang="en-US" altLang="zh-TW" dirty="0" smtClean="0"/>
              <a:t>"homologous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paralogous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orthologous" </a:t>
            </a:r>
            <a:r>
              <a:rPr lang="zh-TW" altLang="en-US" dirty="0" smtClean="0"/>
              <a:t>其差異為</a:t>
            </a:r>
            <a:r>
              <a:rPr lang="en-US" altLang="zh-TW" dirty="0" smtClean="0"/>
              <a:t>: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Homologous (</a:t>
            </a:r>
            <a:r>
              <a:rPr lang="zh-TW" altLang="en-US" dirty="0" smtClean="0"/>
              <a:t>同源</a:t>
            </a:r>
            <a:r>
              <a:rPr lang="en-US" altLang="zh-TW" dirty="0" smtClean="0"/>
              <a:t>) = </a:t>
            </a:r>
            <a:r>
              <a:rPr lang="en-US" altLang="zh-TW" dirty="0" err="1" smtClean="0"/>
              <a:t>paralogus</a:t>
            </a:r>
            <a:r>
              <a:rPr lang="en-US" altLang="zh-TW" dirty="0" smtClean="0"/>
              <a:t> (</a:t>
            </a:r>
            <a:r>
              <a:rPr lang="zh-TW" altLang="en-US" dirty="0" smtClean="0"/>
              <a:t>旁系同源</a:t>
            </a:r>
            <a:r>
              <a:rPr lang="en-US" altLang="zh-TW" dirty="0" smtClean="0"/>
              <a:t>) + orthologous (</a:t>
            </a:r>
            <a:r>
              <a:rPr lang="zh-TW" altLang="en-US" dirty="0" smtClean="0"/>
              <a:t>直系同源</a:t>
            </a:r>
            <a:r>
              <a:rPr lang="en-US" altLang="zh-TW" dirty="0" smtClean="0"/>
              <a:t>)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Orthologous (</a:t>
            </a:r>
            <a:r>
              <a:rPr lang="zh-TW" altLang="en-US" dirty="0" smtClean="0"/>
              <a:t>直系同源</a:t>
            </a:r>
            <a:r>
              <a:rPr lang="en-US" altLang="zh-TW" dirty="0" smtClean="0"/>
              <a:t>) : </a:t>
            </a:r>
            <a:r>
              <a:rPr lang="zh-TW" altLang="en-US" dirty="0" smtClean="0"/>
              <a:t>不同物種間負責相同功能的構造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可以指基因、蛋白質或構造</a:t>
            </a:r>
            <a:r>
              <a:rPr lang="en-US" altLang="zh-TW" dirty="0" smtClean="0"/>
              <a:t>)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err="1" smtClean="0"/>
              <a:t>Paralogus</a:t>
            </a:r>
            <a:r>
              <a:rPr lang="en-US" altLang="zh-TW" dirty="0" smtClean="0"/>
              <a:t> (</a:t>
            </a:r>
            <a:r>
              <a:rPr lang="zh-TW" altLang="en-US" dirty="0" smtClean="0"/>
              <a:t>旁系同源</a:t>
            </a:r>
            <a:r>
              <a:rPr lang="en-US" altLang="zh-TW" dirty="0" smtClean="0"/>
              <a:t>) : </a:t>
            </a:r>
            <a:r>
              <a:rPr lang="zh-TW" altLang="en-US" dirty="0" smtClean="0"/>
              <a:t>同一物種 </a:t>
            </a:r>
            <a:r>
              <a:rPr lang="en-US" altLang="zh-TW" dirty="0" smtClean="0"/>
              <a:t>(</a:t>
            </a:r>
            <a:r>
              <a:rPr lang="zh-TW" altLang="en-US" dirty="0" smtClean="0"/>
              <a:t>或不同物種</a:t>
            </a:r>
            <a:r>
              <a:rPr lang="en-US" altLang="zh-TW" dirty="0" smtClean="0"/>
              <a:t>)</a:t>
            </a:r>
            <a:r>
              <a:rPr lang="zh-TW" altLang="en-US" dirty="0" smtClean="0"/>
              <a:t>內負責類似功能的兩構造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可以指基因、蛋白質或構造</a:t>
            </a:r>
            <a:r>
              <a:rPr lang="en-US" altLang="zh-TW" dirty="0" smtClean="0"/>
              <a:t>)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例子</a:t>
            </a:r>
            <a:r>
              <a:rPr lang="en-US" altLang="zh-TW" dirty="0" smtClean="0"/>
              <a:t>: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1. </a:t>
            </a:r>
            <a:r>
              <a:rPr lang="zh-TW" altLang="en-US" dirty="0" smtClean="0"/>
              <a:t>人的血紅蛋白包括四種 </a:t>
            </a:r>
            <a:r>
              <a:rPr lang="en-US" altLang="zh-TW" dirty="0" smtClean="0"/>
              <a:t>: </a:t>
            </a:r>
            <a:r>
              <a:rPr lang="zh-TW" altLang="en-US" dirty="0" smtClean="0"/>
              <a:t>血紅蛋白</a:t>
            </a:r>
            <a:r>
              <a:rPr lang="en-US" altLang="zh-TW" dirty="0" smtClean="0"/>
              <a:t>A</a:t>
            </a:r>
            <a:r>
              <a:rPr lang="zh-TW" altLang="en-US" dirty="0" smtClean="0"/>
              <a:t>，血紅蛋白</a:t>
            </a:r>
            <a:r>
              <a:rPr lang="en-US" altLang="zh-TW" dirty="0" smtClean="0"/>
              <a:t>A2</a:t>
            </a:r>
            <a:r>
              <a:rPr lang="zh-TW" altLang="en-US" dirty="0" smtClean="0"/>
              <a:t>，血紅蛋白</a:t>
            </a:r>
            <a:r>
              <a:rPr lang="en-US" altLang="zh-TW" dirty="0" smtClean="0"/>
              <a:t>S</a:t>
            </a:r>
            <a:r>
              <a:rPr lang="zh-TW" altLang="en-US" dirty="0" smtClean="0"/>
              <a:t>和胎兒血紅蛋白，彼此間為旁系同源 ；</a:t>
            </a:r>
            <a:endParaRPr lang="en-US" altLang="zh-TW" dirty="0" smtClean="0"/>
          </a:p>
          <a:p>
            <a:r>
              <a:rPr lang="zh-TW" altLang="en-US" dirty="0" smtClean="0"/>
              <a:t>免子與人類的血紅蛋白</a:t>
            </a:r>
            <a:r>
              <a:rPr lang="en-US" altLang="zh-TW" dirty="0" smtClean="0"/>
              <a:t>A </a:t>
            </a:r>
            <a:r>
              <a:rPr lang="zh-TW" altLang="en-US" dirty="0" smtClean="0"/>
              <a:t>彼此間為直系同源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6277-6300-479B-819D-1897B9DEE6C0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80512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Homologous recombination - Wikipedia, the free encyclopedia</a:t>
            </a:r>
          </a:p>
          <a:p>
            <a:r>
              <a:rPr lang="zh-TW" altLang="en-US" dirty="0" smtClean="0"/>
              <a:t>同源重組（英語：</a:t>
            </a:r>
            <a:r>
              <a:rPr lang="en-US" altLang="zh-TW" dirty="0" smtClean="0"/>
              <a:t>Homologous recombination</a:t>
            </a:r>
            <a:r>
              <a:rPr lang="zh-TW" altLang="en-US" dirty="0" smtClean="0"/>
              <a:t>）是</a:t>
            </a:r>
            <a:r>
              <a:rPr lang="zh-TW" altLang="en-US" dirty="0" smtClean="0">
                <a:hlinkClick r:id="rId3" tooltip="遺傳重組"/>
              </a:rPr>
              <a:t>遺傳重組</a:t>
            </a:r>
            <a:r>
              <a:rPr lang="zh-TW" altLang="en-US" dirty="0" smtClean="0"/>
              <a:t>的一種類型，指兩股具有相似序列的</a:t>
            </a:r>
            <a:r>
              <a:rPr lang="en-US" altLang="zh-TW" dirty="0" smtClean="0">
                <a:hlinkClick r:id="rId4" tooltip="DNA"/>
              </a:rPr>
              <a:t>DNA</a:t>
            </a:r>
            <a:r>
              <a:rPr lang="zh-TW" altLang="en-US" dirty="0" smtClean="0"/>
              <a:t>的重新排列，使遺傳物質發生交換。可發生於自然界中，或應用於人工的</a:t>
            </a:r>
            <a:r>
              <a:rPr lang="zh-TW" altLang="en-US" dirty="0" smtClean="0">
                <a:hlinkClick r:id="rId5" tooltip="分子生物學"/>
              </a:rPr>
              <a:t>分子生物學</a:t>
            </a:r>
            <a:r>
              <a:rPr lang="zh-TW" altLang="en-US" dirty="0" smtClean="0"/>
              <a:t>技術。</a:t>
            </a:r>
          </a:p>
          <a:p>
            <a:r>
              <a:rPr lang="zh-TW" altLang="en-US" dirty="0" smtClean="0">
                <a:hlinkClick r:id="rId6" tooltip="真核生物"/>
              </a:rPr>
              <a:t>真核生物</a:t>
            </a:r>
            <a:r>
              <a:rPr lang="zh-TW" altLang="en-US" dirty="0" smtClean="0"/>
              <a:t>體內的同源重組過程中發生於</a:t>
            </a:r>
            <a:r>
              <a:rPr lang="zh-TW" altLang="en-US" dirty="0" smtClean="0">
                <a:hlinkClick r:id="rId7" tooltip="減數分裂"/>
              </a:rPr>
              <a:t>減數分裂</a:t>
            </a:r>
            <a:r>
              <a:rPr lang="zh-TW" altLang="en-US" dirty="0" smtClean="0"/>
              <a:t>時期，是</a:t>
            </a:r>
            <a:r>
              <a:rPr lang="zh-TW" altLang="en-US" dirty="0" smtClean="0">
                <a:hlinkClick r:id="rId8" tooltip="染色體互換"/>
              </a:rPr>
              <a:t>染色體互換</a:t>
            </a:r>
            <a:r>
              <a:rPr lang="zh-TW" altLang="en-US" dirty="0" smtClean="0"/>
              <a:t>所造成的結果。除此之外，同源重組也能使遭受損害的</a:t>
            </a:r>
            <a:r>
              <a:rPr lang="zh-TW" altLang="en-US" dirty="0" smtClean="0">
                <a:hlinkClick r:id="rId9" tooltip="染色體"/>
              </a:rPr>
              <a:t>染色體</a:t>
            </a:r>
            <a:r>
              <a:rPr lang="zh-TW" altLang="en-US" dirty="0" smtClean="0"/>
              <a:t>，得以利用與自身相似，且未受傷害的另一條染色體，來進行</a:t>
            </a:r>
            <a:r>
              <a:rPr lang="en-US" altLang="zh-TW" dirty="0" smtClean="0">
                <a:hlinkClick r:id="rId10" tooltip="DNA修復"/>
              </a:rPr>
              <a:t>DNA</a:t>
            </a:r>
            <a:r>
              <a:rPr lang="zh-TW" altLang="en-US" dirty="0" smtClean="0">
                <a:hlinkClick r:id="rId10" tooltip="DNA修復"/>
              </a:rPr>
              <a:t>修復</a:t>
            </a:r>
            <a:r>
              <a:rPr lang="zh-TW" altLang="en-US" dirty="0" smtClean="0"/>
              <a:t>作用</a:t>
            </a:r>
            <a:r>
              <a:rPr lang="en-US" altLang="zh-TW" dirty="0" smtClean="0">
                <a:hlinkClick r:id="rId11"/>
              </a:rPr>
              <a:t>[1]</a:t>
            </a:r>
            <a:r>
              <a:rPr lang="zh-TW" altLang="en-US" dirty="0" smtClean="0"/>
              <a:t>。細菌的同源重組，則發生於細菌進行</a:t>
            </a:r>
            <a:r>
              <a:rPr lang="zh-TW" altLang="en-US" dirty="0" smtClean="0">
                <a:hlinkClick r:id="rId12" tooltip="接合"/>
              </a:rPr>
              <a:t>接合</a:t>
            </a:r>
            <a:r>
              <a:rPr lang="zh-TW" altLang="en-US" dirty="0" smtClean="0"/>
              <a:t>（</a:t>
            </a:r>
            <a:r>
              <a:rPr lang="en-US" altLang="zh-TW" dirty="0" smtClean="0"/>
              <a:t>conjugation</a:t>
            </a:r>
            <a:r>
              <a:rPr lang="zh-TW" altLang="en-US" dirty="0" smtClean="0"/>
              <a:t>）、</a:t>
            </a:r>
            <a:r>
              <a:rPr lang="zh-TW" altLang="en-US" dirty="0" smtClean="0">
                <a:hlinkClick r:id="rId13" tooltip="導入 (頁面不存在)"/>
              </a:rPr>
              <a:t>導入</a:t>
            </a:r>
            <a:r>
              <a:rPr lang="zh-TW" altLang="en-US" dirty="0" smtClean="0"/>
              <a:t>（</a:t>
            </a:r>
            <a:r>
              <a:rPr lang="en-US" altLang="zh-TW" dirty="0" smtClean="0"/>
              <a:t>transduction</a:t>
            </a:r>
            <a:r>
              <a:rPr lang="zh-TW" altLang="en-US" dirty="0" smtClean="0"/>
              <a:t>）或是</a:t>
            </a:r>
            <a:r>
              <a:rPr lang="zh-TW" altLang="en-US" dirty="0" smtClean="0">
                <a:hlinkClick r:id="rId14" tooltip="轉型"/>
              </a:rPr>
              <a:t>轉型</a:t>
            </a:r>
            <a:r>
              <a:rPr lang="zh-TW" altLang="en-US" dirty="0" smtClean="0"/>
              <a:t>（</a:t>
            </a:r>
            <a:r>
              <a:rPr lang="en-US" altLang="zh-TW" dirty="0" smtClean="0"/>
              <a:t>transformation</a:t>
            </a:r>
            <a:r>
              <a:rPr lang="zh-TW" altLang="en-US" dirty="0" smtClean="0"/>
              <a:t>）的過程中。</a:t>
            </a:r>
          </a:p>
          <a:p>
            <a:r>
              <a:rPr lang="zh-TW" altLang="en-US" dirty="0" smtClean="0"/>
              <a:t>許多技術利用重源重組將基因導入生物個體中，形成</a:t>
            </a:r>
            <a:r>
              <a:rPr lang="zh-TW" altLang="en-US" dirty="0" smtClean="0">
                <a:hlinkClick r:id="rId15" tooltip="重組DNA"/>
              </a:rPr>
              <a:t>重組</a:t>
            </a:r>
            <a:r>
              <a:rPr lang="en-US" altLang="zh-TW" dirty="0" smtClean="0">
                <a:hlinkClick r:id="rId15" tooltip="重組DNA"/>
              </a:rPr>
              <a:t>DNA</a:t>
            </a:r>
            <a:r>
              <a:rPr lang="en-US" altLang="zh-TW" dirty="0" smtClean="0">
                <a:hlinkClick r:id="rId11"/>
              </a:rPr>
              <a:t>[2]</a:t>
            </a:r>
            <a:r>
              <a:rPr lang="zh-TW" altLang="en-US" dirty="0" smtClean="0"/>
              <a:t>，方法又稱</a:t>
            </a:r>
            <a:r>
              <a:rPr lang="zh-TW" altLang="en-US" dirty="0" smtClean="0">
                <a:hlinkClick r:id="rId16" tooltip="基因標的"/>
              </a:rPr>
              <a:t>基因標的</a:t>
            </a:r>
            <a:r>
              <a:rPr lang="zh-TW" altLang="en-US" dirty="0" smtClean="0"/>
              <a:t>（</a:t>
            </a:r>
            <a:r>
              <a:rPr lang="en-US" altLang="zh-TW" dirty="0" smtClean="0"/>
              <a:t>gene targeting</a:t>
            </a:r>
            <a:r>
              <a:rPr lang="zh-TW" altLang="en-US" dirty="0" smtClean="0"/>
              <a:t>）。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6277-6300-479B-819D-1897B9DEE6C0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57519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err="1" smtClean="0"/>
              <a:t>Indel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molecular biology term for the insertion or the deletion of bases in the DNA of an organism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6277-6300-479B-819D-1897B9DEE6C0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4952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但是真正廣為應用的技術必須要到</a:t>
            </a:r>
            <a:r>
              <a:rPr lang="en-US" altLang="zh-TW" dirty="0" smtClean="0"/>
              <a:t>1980</a:t>
            </a:r>
            <a:r>
              <a:rPr lang="zh-TW" altLang="en-US" dirty="0" smtClean="0"/>
              <a:t>年，也就是史密斯和水先生所提出的方法，這個大家上課都已經學過了</a:t>
            </a:r>
            <a:r>
              <a:rPr lang="en-US" altLang="zh-TW" dirty="0" smtClean="0"/>
              <a:t>~</a:t>
            </a:r>
          </a:p>
          <a:p>
            <a:r>
              <a:rPr lang="zh-TW" altLang="en-US" dirty="0" smtClean="0"/>
              <a:t>用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查</a:t>
            </a:r>
            <a:r>
              <a:rPr lang="en-US" altLang="zh-TW" dirty="0" smtClean="0"/>
              <a:t>REFERENCE</a:t>
            </a:r>
            <a:r>
              <a:rPr lang="zh-TW" altLang="en-US" dirty="0" smtClean="0"/>
              <a:t>赫然發現</a:t>
            </a:r>
            <a:r>
              <a:rPr lang="en-US" altLang="zh-TW" dirty="0" smtClean="0"/>
              <a:t>~</a:t>
            </a:r>
            <a:r>
              <a:rPr lang="zh-TW" altLang="en-US" dirty="0" smtClean="0"/>
              <a:t>在這</a:t>
            </a:r>
            <a:r>
              <a:rPr lang="en-US" altLang="zh-TW" dirty="0" smtClean="0"/>
              <a:t>20</a:t>
            </a:r>
            <a:r>
              <a:rPr lang="zh-TW" altLang="en-US" dirty="0" smtClean="0"/>
              <a:t>年中，這篇</a:t>
            </a:r>
            <a:r>
              <a:rPr lang="en-US" altLang="zh-TW" dirty="0" smtClean="0"/>
              <a:t>PAPER</a:t>
            </a:r>
            <a:r>
              <a:rPr lang="zh-TW" altLang="en-US" dirty="0" smtClean="0"/>
              <a:t>已經被引用了將近</a:t>
            </a:r>
            <a:r>
              <a:rPr lang="en-US" altLang="zh-TW" dirty="0" smtClean="0"/>
              <a:t>7000</a:t>
            </a:r>
            <a:r>
              <a:rPr lang="zh-TW" altLang="en-US" dirty="0" smtClean="0"/>
              <a:t>次，每年被引用將近</a:t>
            </a:r>
            <a:r>
              <a:rPr lang="en-US" altLang="zh-TW" dirty="0" smtClean="0"/>
              <a:t>300</a:t>
            </a:r>
            <a:r>
              <a:rPr lang="zh-TW" altLang="en-US" dirty="0" smtClean="0"/>
              <a:t>次啊</a:t>
            </a:r>
            <a:r>
              <a:rPr lang="en-US" altLang="zh-TW" dirty="0" smtClean="0"/>
              <a:t>!!!!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D397D-4B8C-4C8E-AB5C-D58E61AF288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57198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err="1" smtClean="0"/>
              <a:t>Indel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molecular biology term for the insertion or the deletion of bases in the DNA of an organism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6277-6300-479B-819D-1897B9DEE6C0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49529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BF17503-124C-4089-9593-2C6F99EEB04E}" type="slidenum">
              <a:rPr lang="en-US" altLang="zh-TW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94999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5145AD9-7EDB-4182-BD1F-9F01469CE0BE}" type="slidenum">
              <a:rPr lang="en-US" altLang="zh-TW"/>
              <a:pPr/>
              <a:t>43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13414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37713EC-AE8C-44B0-9440-CEACC3E7CF1E}" type="slidenum">
              <a:rPr lang="en-US" altLang="zh-TW"/>
              <a:pPr/>
              <a:t>44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233614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7D17651-1404-48D5-BC3F-E86AE781A9A6}" type="slidenum">
              <a:rPr lang="en-US" altLang="zh-TW"/>
              <a:pPr/>
              <a:t>45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585758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106AB8A-C13F-46AC-BE74-D46662B7C54E}" type="slidenum">
              <a:rPr lang="en-US" altLang="zh-TW"/>
              <a:pPr/>
              <a:t>46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758500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2FE24F9-1E49-4597-B514-886D1CB00541}" type="slidenum">
              <a:rPr lang="en-US" altLang="zh-TW"/>
              <a:pPr/>
              <a:t>47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514803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41C53E-8828-408A-9F10-1ED96A36A666}" type="slidenum">
              <a:rPr lang="en-US" altLang="zh-TW"/>
              <a:pPr/>
              <a:t>48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171042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662D412-DFC9-4F4A-8B90-D5A08337918A}" type="slidenum">
              <a:rPr lang="en-US" altLang="zh-TW"/>
              <a:pPr/>
              <a:t>49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58722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The Encyclopedia of DNA Elements (ENCODE) Consortium is an international collaboration of research groups funded by the National Human Genome Research Institute (NHGRI). The goal of ENCODE is to build a comprehensive parts list of functional elements in the human genome, including elements that act at the protein and RNA levels, and regulatory elements that control cells and circumstances in which a gene is active.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9350A-6499-49D3-8EAF-AF3ACADEDF11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3243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隨著電腦演進越來越發達</a:t>
            </a:r>
            <a:endParaRPr lang="en-US" altLang="zh-TW" dirty="0" smtClean="0"/>
          </a:p>
          <a:p>
            <a:r>
              <a:rPr lang="en-US" altLang="zh-TW" dirty="0" smtClean="0"/>
              <a:t>Moor’s law </a:t>
            </a:r>
            <a:r>
              <a:rPr lang="zh-TW" altLang="en-US" dirty="0" smtClean="0"/>
              <a:t>每</a:t>
            </a:r>
            <a:r>
              <a:rPr lang="en-US" altLang="zh-TW" dirty="0" smtClean="0"/>
              <a:t>18</a:t>
            </a:r>
            <a:r>
              <a:rPr lang="zh-TW" altLang="en-US" dirty="0" smtClean="0"/>
              <a:t>個月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D397D-4B8C-4C8E-AB5C-D58E61AF288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52673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C6A5490-29D3-4CB3-876D-E5EA46244D1D}" type="slidenum">
              <a:rPr lang="en-US" altLang="zh-TW"/>
              <a:pPr/>
              <a:t>53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552980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255BCA4-65E9-426C-80D5-1776C5F87A62}" type="slidenum">
              <a:rPr lang="en-US" altLang="zh-TW"/>
              <a:pPr/>
              <a:t>54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686667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D9DE498-FF68-48AE-BD9D-778226209516}" type="slidenum">
              <a:rPr lang="en-US" altLang="zh-TW"/>
              <a:pPr/>
              <a:t>55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440791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5516-C7BC-4460-AEBA-458B93173DBF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755756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25516-C7BC-4460-AEBA-458B93173DBF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2634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大家好，今天我要介紹的是</a:t>
            </a:r>
            <a:r>
              <a:rPr lang="en-US" altLang="zh-TW" dirty="0" smtClean="0"/>
              <a:t>Obtaining Genomic Sequences</a:t>
            </a:r>
            <a:r>
              <a:rPr lang="zh-TW" altLang="en-US" dirty="0" smtClean="0"/>
              <a:t>的部分，我是洪士堯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6E44-18AB-4C7D-80F8-BA9E18BDF68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5104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基因的重組簡單說就是從一堆隨機的</a:t>
            </a:r>
            <a:r>
              <a:rPr lang="en-US" altLang="zh-TW" dirty="0" smtClean="0"/>
              <a:t>DNA</a:t>
            </a:r>
            <a:r>
              <a:rPr lang="zh-TW" altLang="en-US" dirty="0" smtClean="0"/>
              <a:t>片段，也就是所謂的</a:t>
            </a:r>
            <a:r>
              <a:rPr lang="en-US" altLang="zh-TW" dirty="0" smtClean="0"/>
              <a:t>reads</a:t>
            </a:r>
            <a:r>
              <a:rPr lang="zh-TW" altLang="en-US" dirty="0" smtClean="0"/>
              <a:t>，中找出重疊的部分並且重組成一整段完整的</a:t>
            </a:r>
            <a:r>
              <a:rPr lang="en-US" altLang="zh-TW" dirty="0" smtClean="0"/>
              <a:t>genome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這之前上課就有提到過，這問題可以類比成將一整捆同樣的報紙，爆炸之後</a:t>
            </a:r>
            <a:endParaRPr lang="en-US" altLang="zh-TW" dirty="0" smtClean="0"/>
          </a:p>
          <a:p>
            <a:r>
              <a:rPr lang="zh-TW" altLang="en-US" dirty="0" smtClean="0"/>
              <a:t>從片段中將整份報紙拼回去一樣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6E44-18AB-4C7D-80F8-BA9E18BDF68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4867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這張就是一張</a:t>
            </a:r>
            <a:r>
              <a:rPr lang="en-US" altLang="zh-TW" dirty="0" smtClean="0"/>
              <a:t>Genome assembly</a:t>
            </a:r>
            <a:r>
              <a:rPr lang="zh-TW" altLang="en-US" dirty="0" smtClean="0"/>
              <a:t>的過程簡圖，首先我們會有許多複製好的相同</a:t>
            </a:r>
            <a:r>
              <a:rPr lang="en-US" altLang="zh-TW" dirty="0" smtClean="0"/>
              <a:t>genomes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接著我們將這一長條</a:t>
            </a:r>
            <a:r>
              <a:rPr lang="en-US" altLang="zh-TW" dirty="0" smtClean="0"/>
              <a:t>genome</a:t>
            </a:r>
            <a:r>
              <a:rPr lang="zh-TW" altLang="en-US" dirty="0" smtClean="0"/>
              <a:t>隨機切成許多不同大小的片段</a:t>
            </a:r>
            <a:endParaRPr lang="en-US" altLang="zh-TW" dirty="0" smtClean="0"/>
          </a:p>
          <a:p>
            <a:r>
              <a:rPr lang="zh-TW" altLang="en-US" dirty="0" smtClean="0"/>
              <a:t>之後再將每一段分別其他段進行比對看是否有重疊的部分，有的話就可以建立出頭尾關係</a:t>
            </a:r>
            <a:endParaRPr lang="en-US" altLang="zh-TW" dirty="0" smtClean="0"/>
          </a:p>
          <a:p>
            <a:r>
              <a:rPr lang="zh-TW" altLang="en-US" dirty="0" smtClean="0"/>
              <a:t>最後我們就可以拼出一段完整的</a:t>
            </a:r>
            <a:r>
              <a:rPr lang="en-US" altLang="zh-TW" dirty="0" smtClean="0"/>
              <a:t>genome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接下來我們會對</a:t>
            </a:r>
            <a:r>
              <a:rPr lang="en-US" altLang="zh-TW" dirty="0" smtClean="0"/>
              <a:t>genome assembly</a:t>
            </a:r>
            <a:r>
              <a:rPr lang="zh-TW" altLang="en-US" dirty="0" smtClean="0"/>
              <a:t>會使用上的一些基因處裡的方法做介紹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6E44-18AB-4C7D-80F8-BA9E18BDF68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96022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PCR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是一種基因放大的技術，其可以快速地將我們需要的基因大量複製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主要由以下三個步驟組成：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變性反應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(denaturation),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此階段會加熱到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度，使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的兩股分離。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緩冷配對反應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(annealing)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，這個階段會降溫的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55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度，並且插入目標的引子，使引子與目標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配對。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在此圖中即是兩段淡藍色的變段，其標出我們需要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的起點與終點。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延長反應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(extension)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，此階段再加熱到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度，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聚合酶開始加入新的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ATCG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合成新的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股。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 的循環操作每次可使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的量添加一倍，若重複操作多次，以數學公式計算，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增加的量將會是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2n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是代表重複操作的次數。在理想的聚合酵素鏈鎖反應條件下，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是以幾何級數增加。理論上 ，一個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分子若重複操作 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PCR 25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次，那麼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的分子數將會擴增到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 = 106 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個分子。這個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的量已足夠在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Agarose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凝膠電泳中觀察到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6E44-18AB-4C7D-80F8-BA9E18BDF68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不知道大家這門課上了這麼久以後，是不是都有跟我一樣的疑問，那就是到底我們是怎樣從一條</a:t>
            </a:r>
            <a:r>
              <a:rPr lang="en-US" altLang="zh-TW" dirty="0" smtClean="0"/>
              <a:t>DNA</a:t>
            </a:r>
            <a:r>
              <a:rPr lang="zh-TW" altLang="en-US" dirty="0" smtClean="0"/>
              <a:t>鍊得到那些</a:t>
            </a:r>
            <a:r>
              <a:rPr lang="en-US" altLang="zh-TW" dirty="0" smtClean="0"/>
              <a:t>ATCG</a:t>
            </a:r>
            <a:r>
              <a:rPr lang="zh-TW" altLang="en-US" dirty="0" smtClean="0"/>
              <a:t>的資訊然後得以分析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這邊介紹的就是一種能分析</a:t>
            </a:r>
            <a:r>
              <a:rPr lang="en-US" altLang="zh-TW" dirty="0" smtClean="0"/>
              <a:t>ATCG</a:t>
            </a:r>
            <a:r>
              <a:rPr lang="zh-TW" altLang="en-US" dirty="0" smtClean="0"/>
              <a:t>的方法。</a:t>
            </a:r>
            <a:endParaRPr lang="en-US" altLang="zh-TW" dirty="0" smtClean="0"/>
          </a:p>
          <a:p>
            <a:r>
              <a:rPr lang="zh-TW" altLang="en-US" dirty="0" smtClean="0"/>
              <a:t>首先在做</a:t>
            </a:r>
            <a:r>
              <a:rPr lang="en-US" altLang="zh-TW" dirty="0" smtClean="0"/>
              <a:t>DNA</a:t>
            </a:r>
            <a:r>
              <a:rPr lang="zh-TW" altLang="en-US" dirty="0" smtClean="0"/>
              <a:t>複製的時候，我們不丟入一般的</a:t>
            </a:r>
            <a:r>
              <a:rPr lang="en-US" altLang="zh-TW" dirty="0" smtClean="0"/>
              <a:t>ATCG</a:t>
            </a:r>
            <a:r>
              <a:rPr lang="zh-TW" altLang="en-US" dirty="0" smtClean="0"/>
              <a:t>，而是丟入一般的</a:t>
            </a:r>
            <a:r>
              <a:rPr lang="en-US" altLang="zh-TW" dirty="0" smtClean="0"/>
              <a:t>ATCG</a:t>
            </a:r>
            <a:r>
              <a:rPr lang="zh-TW" altLang="en-US" dirty="0" smtClean="0"/>
              <a:t>混入少量的終止子</a:t>
            </a:r>
            <a:endParaRPr lang="en-US" altLang="zh-TW" dirty="0" smtClean="0"/>
          </a:p>
          <a:p>
            <a:r>
              <a:rPr lang="zh-TW" altLang="en-US" dirty="0" smtClean="0"/>
              <a:t>在複製的時候，</a:t>
            </a:r>
            <a:r>
              <a:rPr lang="en-US" altLang="zh-TW" dirty="0" smtClean="0"/>
              <a:t>DNA</a:t>
            </a:r>
            <a:r>
              <a:rPr lang="zh-TW" altLang="en-US" dirty="0" smtClean="0"/>
              <a:t>聚合酶會將這些終止子當成一般的</a:t>
            </a:r>
            <a:r>
              <a:rPr lang="en-US" altLang="zh-TW" dirty="0" smtClean="0"/>
              <a:t>ATCG</a:t>
            </a:r>
            <a:r>
              <a:rPr lang="zh-TW" altLang="en-US" dirty="0" smtClean="0"/>
              <a:t>放入</a:t>
            </a:r>
            <a:r>
              <a:rPr lang="en-US" altLang="zh-TW" dirty="0" smtClean="0"/>
              <a:t>DNA</a:t>
            </a:r>
            <a:r>
              <a:rPr lang="zh-TW" altLang="en-US" dirty="0" smtClean="0"/>
              <a:t>練中，但這些終止子無法在之後在接上更多的</a:t>
            </a:r>
            <a:r>
              <a:rPr lang="en-US" altLang="zh-TW" dirty="0" smtClean="0"/>
              <a:t>ATCG</a:t>
            </a:r>
            <a:r>
              <a:rPr lang="zh-TW" altLang="en-US" dirty="0" smtClean="0"/>
              <a:t>，因此這段</a:t>
            </a:r>
            <a:r>
              <a:rPr lang="en-US" altLang="zh-TW" dirty="0" smtClean="0"/>
              <a:t>DNA</a:t>
            </a:r>
            <a:r>
              <a:rPr lang="zh-TW" altLang="en-US" dirty="0" smtClean="0"/>
              <a:t>練就聚合中止</a:t>
            </a:r>
            <a:endParaRPr lang="en-US" altLang="zh-TW" dirty="0" smtClean="0"/>
          </a:p>
          <a:p>
            <a:r>
              <a:rPr lang="zh-TW" altLang="en-US" dirty="0" smtClean="0"/>
              <a:t>這邊的圖以</a:t>
            </a:r>
            <a:r>
              <a:rPr lang="en-US" altLang="zh-TW" dirty="0" smtClean="0"/>
              <a:t>T</a:t>
            </a:r>
            <a:r>
              <a:rPr lang="zh-TW" altLang="en-US" dirty="0" smtClean="0"/>
              <a:t>終止子為例，可以看出由於</a:t>
            </a:r>
            <a:r>
              <a:rPr lang="en-US" altLang="zh-TW" dirty="0" smtClean="0"/>
              <a:t>DNA</a:t>
            </a:r>
            <a:r>
              <a:rPr lang="zh-TW" altLang="en-US" dirty="0" smtClean="0"/>
              <a:t>混入了</a:t>
            </a:r>
            <a:r>
              <a:rPr lang="en-US" altLang="zh-TW" dirty="0" smtClean="0"/>
              <a:t>T</a:t>
            </a:r>
            <a:r>
              <a:rPr lang="zh-TW" altLang="en-US" dirty="0" smtClean="0"/>
              <a:t>終止子因此</a:t>
            </a:r>
            <a:r>
              <a:rPr lang="en-US" altLang="zh-TW" dirty="0" smtClean="0"/>
              <a:t>DNA</a:t>
            </a:r>
            <a:r>
              <a:rPr lang="zh-TW" altLang="en-US" dirty="0" smtClean="0"/>
              <a:t>鍊最後就會以</a:t>
            </a:r>
            <a:r>
              <a:rPr lang="en-US" altLang="zh-TW" dirty="0" smtClean="0"/>
              <a:t>T</a:t>
            </a:r>
            <a:r>
              <a:rPr lang="zh-TW" altLang="en-US" dirty="0" smtClean="0"/>
              <a:t>做結尾。</a:t>
            </a:r>
            <a:endParaRPr lang="en-US" altLang="zh-TW" dirty="0" smtClean="0"/>
          </a:p>
          <a:p>
            <a:r>
              <a:rPr lang="zh-TW" altLang="en-US" dirty="0" smtClean="0"/>
              <a:t>最後因為</a:t>
            </a:r>
            <a:r>
              <a:rPr lang="en-US" altLang="zh-TW" dirty="0" smtClean="0"/>
              <a:t>T</a:t>
            </a:r>
            <a:r>
              <a:rPr lang="zh-TW" altLang="en-US" dirty="0" smtClean="0"/>
              <a:t>的位置都固定，所以我們會有許許多多多以</a:t>
            </a:r>
            <a:r>
              <a:rPr lang="en-US" altLang="zh-TW" dirty="0" smtClean="0"/>
              <a:t>T</a:t>
            </a:r>
            <a:r>
              <a:rPr lang="zh-TW" altLang="en-US" dirty="0" smtClean="0"/>
              <a:t>為結尾，長短不一的片段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6E44-18AB-4C7D-80F8-BA9E18BDF684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2828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有了那些片段之後，我們就可以對那先片段進行電泳</a:t>
            </a:r>
            <a:endParaRPr lang="en-US" altLang="zh-TW" dirty="0" smtClean="0"/>
          </a:p>
          <a:p>
            <a:r>
              <a:rPr lang="zh-TW" altLang="en-US" dirty="0" smtClean="0"/>
              <a:t>電泳是對微小粒子施加電場後小粒子因帶電而移動的現象</a:t>
            </a:r>
            <a:endParaRPr lang="en-US" altLang="zh-TW" dirty="0" smtClean="0"/>
          </a:p>
          <a:p>
            <a:r>
              <a:rPr lang="zh-TW" altLang="en-US" dirty="0" smtClean="0"/>
              <a:t>物體移動的速度與帶電量、重量有關，因此較輕的會移動較快，而較重的會留在後面</a:t>
            </a:r>
            <a:endParaRPr lang="en-US" altLang="zh-TW" dirty="0" smtClean="0"/>
          </a:p>
          <a:p>
            <a:r>
              <a:rPr lang="zh-TW" altLang="en-US" dirty="0" smtClean="0"/>
              <a:t>由於剛剛提到，我們會有許許多多相同重量的片段，因此這些相同重量的片段就會累積在一起</a:t>
            </a:r>
            <a:endParaRPr lang="en-US" altLang="zh-TW" dirty="0" smtClean="0"/>
          </a:p>
          <a:p>
            <a:r>
              <a:rPr lang="zh-TW" altLang="en-US" dirty="0" smtClean="0"/>
              <a:t>在電泳膠上形成條紋，最後加上終止子上都有做螢光標記</a:t>
            </a:r>
            <a:endParaRPr lang="en-US" altLang="zh-TW" dirty="0" smtClean="0"/>
          </a:p>
          <a:p>
            <a:r>
              <a:rPr lang="zh-TW" altLang="en-US" dirty="0" smtClean="0"/>
              <a:t>因此我們只要利用螢光標記即可判斷出終止子是為</a:t>
            </a:r>
            <a:r>
              <a:rPr lang="en-US" altLang="zh-TW" dirty="0" smtClean="0"/>
              <a:t>ATCG</a:t>
            </a:r>
            <a:r>
              <a:rPr lang="zh-TW" altLang="en-US" dirty="0" smtClean="0"/>
              <a:t>之中的哪一種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這樣一來我們即得到了</a:t>
            </a:r>
            <a:r>
              <a:rPr lang="en-US" altLang="zh-TW" dirty="0" smtClean="0"/>
              <a:t>reads</a:t>
            </a:r>
            <a:r>
              <a:rPr lang="zh-TW" altLang="en-US" dirty="0" smtClean="0"/>
              <a:t>的值</a:t>
            </a:r>
            <a:endParaRPr lang="en-US" altLang="zh-TW" dirty="0" smtClean="0"/>
          </a:p>
          <a:p>
            <a:r>
              <a:rPr lang="zh-TW" altLang="en-US" dirty="0" smtClean="0"/>
              <a:t>在利用這堂課教的</a:t>
            </a:r>
            <a:r>
              <a:rPr lang="en-US" altLang="zh-TW" dirty="0" smtClean="0"/>
              <a:t>alignment</a:t>
            </a:r>
            <a:r>
              <a:rPr lang="zh-TW" altLang="en-US" dirty="0" smtClean="0"/>
              <a:t>的方法，我們即可將重疊的部分找出，最終還原成一條完整的</a:t>
            </a:r>
            <a:r>
              <a:rPr lang="en-US" altLang="zh-TW" dirty="0" smtClean="0"/>
              <a:t>genome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6E44-18AB-4C7D-80F8-BA9E18BDF68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4501-E35D-4E82-9D20-831297B79448}" type="datetime1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954-372C-4D42-830D-89E27C7BBCBE}" type="datetime1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A57B-4813-4E56-83AB-8031D98F1D64}" type="datetime1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358D-404D-4745-BE02-384ADD247B2F}" type="datetime1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D4F3-E421-43F5-9C97-D4C9F4178AE1}" type="datetime1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8E88-7CA7-4073-9722-C291CF6D8827}" type="datetime1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7F5F-6D60-432A-9CB8-8C1B5ED4494A}" type="datetime1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FAF5-16DC-41E2-9BAA-1AFA75E66796}" type="datetime1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7CD5-CC5B-4AAC-9579-23AE56325E84}" type="datetime1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C9CD-B48A-421F-815D-D09A0085B952}" type="datetime1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27FD-4CB0-4C2A-87BE-F8365AEF4C95}" type="datetime1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7C9AC0-E3BB-41DB-92DB-22CE6C80CDCA}" type="datetime1">
              <a:rPr lang="zh-TW" altLang="en-US" smtClean="0"/>
              <a:pPr/>
              <a:t>2013/5/20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D24F48-247D-4F09-A740-A94FFD5257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70/n7333/full/nature09796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65/n7300/full/nature09113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ature/journal/v465/n7300/fig_tab/nature09113_F3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Walter_Fiers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washington.edu/stephens/papers/ssd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ity.org/wp-content/uploads/2012/08/vaccine_factory_1.jpg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ng-ivf.com.tw/y-deletion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g5.ifeng.com/gate/big5/baby.ifeng.com/yuer/special/detail_2011_01/27/4481382_0.shtml" TargetMode="Externa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org/viewarticle/727475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mcellsforhope.com/Stem%20Cell%20Therapy.htm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slite.com/product.aspx?pgid=10011109320647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780108"/>
          </a:xfrm>
        </p:spPr>
        <p:txBody>
          <a:bodyPr>
            <a:normAutofit/>
          </a:bodyPr>
          <a:lstStyle/>
          <a:p>
            <a:r>
              <a:rPr lang="en-US" altLang="zh-TW" sz="6600" dirty="0" smtClean="0"/>
              <a:t>Integrating Genome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55576" y="3886200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劉恕維  洪士堯  李宗燁  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林修竹  田耕豪  廖奎達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827584" y="3284984"/>
            <a:ext cx="777686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altLang="zh-TW" sz="2000" dirty="0" smtClean="0">
                <a:solidFill>
                  <a:schemeClr val="bg1"/>
                </a:solidFill>
              </a:rPr>
              <a:t>D. R. </a:t>
            </a:r>
            <a:r>
              <a:rPr lang="en-US" altLang="zh-TW" sz="2000" dirty="0" err="1" smtClean="0">
                <a:solidFill>
                  <a:schemeClr val="bg1"/>
                </a:solidFill>
              </a:rPr>
              <a:t>Zerbino</a:t>
            </a:r>
            <a:r>
              <a:rPr lang="en-US" altLang="zh-TW" sz="2000" dirty="0" smtClean="0">
                <a:solidFill>
                  <a:schemeClr val="bg1"/>
                </a:solidFill>
              </a:rPr>
              <a:t>, B. Paten, and D. Haussler  Science 13 April 2012: 179-182.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5874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247452"/>
          </a:xfrm>
        </p:spPr>
        <p:txBody>
          <a:bodyPr/>
          <a:lstStyle/>
          <a:p>
            <a:r>
              <a:rPr lang="en-US" altLang="zh-TW" dirty="0"/>
              <a:t>Obtaining Genomic Sequences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洪士堯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581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Process </a:t>
            </a:r>
            <a:r>
              <a:rPr lang="en-US" altLang="zh-TW" sz="2800" dirty="0"/>
              <a:t>of </a:t>
            </a:r>
            <a:r>
              <a:rPr lang="en-US" altLang="zh-TW" sz="2800" dirty="0" smtClean="0"/>
              <a:t>reconstructing an </a:t>
            </a:r>
            <a:r>
              <a:rPr lang="en-US" altLang="zh-TW" sz="2800" dirty="0"/>
              <a:t>entire genome from relatively short </a:t>
            </a:r>
            <a:r>
              <a:rPr lang="en-US" altLang="zh-TW" sz="2800" dirty="0" smtClean="0"/>
              <a:t>random DNA </a:t>
            </a:r>
            <a:r>
              <a:rPr lang="en-US" altLang="zh-TW" sz="2800" dirty="0"/>
              <a:t>fragments, called </a:t>
            </a:r>
            <a:r>
              <a:rPr lang="en-US" altLang="zh-TW" sz="2800" dirty="0" smtClean="0"/>
              <a:t>reads.</a:t>
            </a:r>
          </a:p>
          <a:p>
            <a:r>
              <a:rPr lang="en-US" altLang="zh-TW" sz="2800" dirty="0" smtClean="0"/>
              <a:t>Detect </a:t>
            </a:r>
            <a:r>
              <a:rPr lang="en-US" altLang="zh-TW" sz="2800" dirty="0"/>
              <a:t>read </a:t>
            </a:r>
            <a:r>
              <a:rPr lang="en-US" altLang="zh-TW" sz="2800" dirty="0" smtClean="0"/>
              <a:t>overlaps </a:t>
            </a:r>
            <a:r>
              <a:rPr lang="en-US" altLang="zh-TW" sz="2800" dirty="0"/>
              <a:t>and thereby </a:t>
            </a:r>
            <a:r>
              <a:rPr lang="en-US" altLang="zh-TW" sz="2800" dirty="0" smtClean="0"/>
              <a:t>progressively reconstitute </a:t>
            </a:r>
            <a:r>
              <a:rPr lang="en-US" altLang="zh-TW" sz="2800" dirty="0"/>
              <a:t>most of the genome </a:t>
            </a:r>
            <a:r>
              <a:rPr lang="en-US" altLang="zh-TW" sz="2800" dirty="0" smtClean="0"/>
              <a:t>sequence.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Genome assembly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77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Genome assembly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656879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171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2132856"/>
            <a:ext cx="5112568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PCR</a:t>
            </a:r>
            <a:r>
              <a:rPr lang="zh-TW" altLang="en-US" dirty="0" smtClean="0"/>
              <a:t>：</a:t>
            </a:r>
            <a:r>
              <a:rPr lang="en-US" altLang="zh-TW" dirty="0" smtClean="0"/>
              <a:t>Polymerase Chain Reaction.</a:t>
            </a:r>
          </a:p>
          <a:p>
            <a:r>
              <a:rPr lang="en-US" altLang="zh-TW" dirty="0" smtClean="0"/>
              <a:t>Procedure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sz="2400" dirty="0" smtClean="0"/>
              <a:t>Denaturation step</a:t>
            </a:r>
          </a:p>
          <a:p>
            <a:pPr lvl="1"/>
            <a:r>
              <a:rPr lang="en-US" altLang="zh-TW" sz="2400" dirty="0" smtClean="0"/>
              <a:t>Annealing step</a:t>
            </a:r>
          </a:p>
          <a:p>
            <a:pPr lvl="1"/>
            <a:r>
              <a:rPr lang="en-US" altLang="zh-TW" sz="2400" dirty="0" smtClean="0"/>
              <a:t>Extension/elongation step</a:t>
            </a:r>
            <a:endParaRPr lang="en-US" altLang="zh-TW" sz="2400" b="1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PCR</a:t>
            </a:r>
            <a:endParaRPr lang="zh-TW" altLang="en-US" dirty="0"/>
          </a:p>
        </p:txBody>
      </p:sp>
      <p:pic>
        <p:nvPicPr>
          <p:cNvPr id="1028" name="Picture 4" descr="http://120.107.166.105/bio100/s96230030/www/c7_20_7_p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52947"/>
            <a:ext cx="3706612" cy="5112568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26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999381"/>
            <a:ext cx="468052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DNA replication in the presence of both </a:t>
            </a:r>
            <a:r>
              <a:rPr lang="en-US" altLang="zh-TW" dirty="0" err="1" smtClean="0"/>
              <a:t>dNTPs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ddNTPs</a:t>
            </a:r>
            <a:r>
              <a:rPr lang="en-US" altLang="zh-TW" dirty="0" smtClean="0"/>
              <a:t> will terminate the growing DNA strand at each base.</a:t>
            </a:r>
          </a:p>
          <a:p>
            <a:r>
              <a:rPr lang="en-US" altLang="zh-TW" dirty="0" smtClean="0"/>
              <a:t>In the presence of 5% </a:t>
            </a:r>
            <a:r>
              <a:rPr lang="en-US" altLang="zh-TW" dirty="0" err="1" smtClean="0"/>
              <a:t>ddTTPs</a:t>
            </a:r>
            <a:r>
              <a:rPr lang="en-US" altLang="zh-TW" dirty="0" smtClean="0"/>
              <a:t> and 95% </a:t>
            </a:r>
            <a:r>
              <a:rPr lang="en-US" altLang="zh-TW" dirty="0" err="1" smtClean="0"/>
              <a:t>dTTPs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Taq</a:t>
            </a:r>
            <a:r>
              <a:rPr lang="en-US" altLang="zh-TW" dirty="0" smtClean="0"/>
              <a:t> polymerase will incorporate a terminating </a:t>
            </a:r>
            <a:r>
              <a:rPr lang="en-US" altLang="zh-TW" dirty="0" err="1" smtClean="0"/>
              <a:t>ddTTP</a:t>
            </a:r>
            <a:r>
              <a:rPr lang="en-US" altLang="zh-TW" dirty="0" smtClean="0"/>
              <a:t> at each ‘T’ position in the growing DNA strand.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Chain-termination method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477" y="1700808"/>
            <a:ext cx="41320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206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2060848"/>
            <a:ext cx="396044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Gel Electrophoresis separates DNA by fragment size. The larger the DNA piece the slower it will progress through the gel matrix toward the positive cathode.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Chain-termination method (cont)</a:t>
            </a:r>
            <a:endParaRPr lang="zh-TW" altLang="en-US" dirty="0"/>
          </a:p>
        </p:txBody>
      </p:sp>
      <p:pic>
        <p:nvPicPr>
          <p:cNvPr id="17412" name="Picture 4" descr="File:Radioactive Fluorescent Se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3668619" cy="5225803"/>
          </a:xfrm>
          <a:prstGeom prst="rect">
            <a:avLst/>
          </a:prstGeom>
          <a:noFill/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130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genomes commonly contain large </a:t>
            </a:r>
            <a:r>
              <a:rPr lang="en-US" altLang="zh-TW" sz="2800" dirty="0" smtClean="0"/>
              <a:t>redundant regions </a:t>
            </a:r>
            <a:r>
              <a:rPr lang="en-US" altLang="zh-TW" sz="2800" dirty="0"/>
              <a:t>(repeats</a:t>
            </a:r>
            <a:r>
              <a:rPr lang="en-US" altLang="zh-TW" sz="2800" dirty="0" smtClean="0"/>
              <a:t>).</a:t>
            </a:r>
          </a:p>
          <a:p>
            <a:r>
              <a:rPr lang="en-US" altLang="zh-TW" sz="2800" dirty="0"/>
              <a:t>regions where the </a:t>
            </a:r>
            <a:r>
              <a:rPr lang="en-US" altLang="zh-TW" sz="2800" dirty="0" smtClean="0"/>
              <a:t>statistical distribution </a:t>
            </a:r>
            <a:r>
              <a:rPr lang="en-US" altLang="zh-TW" sz="2800" dirty="0"/>
              <a:t>of bases is significantly biased (</a:t>
            </a:r>
            <a:r>
              <a:rPr lang="en-US" altLang="zh-TW" sz="2800" dirty="0" err="1" smtClean="0"/>
              <a:t>lowcomplexity</a:t>
            </a:r>
            <a:r>
              <a:rPr lang="en-US" altLang="zh-TW" sz="2800" dirty="0" smtClean="0"/>
              <a:t> DNA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671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215405"/>
            <a:ext cx="4330824" cy="4525963"/>
          </a:xfrm>
        </p:spPr>
        <p:txBody>
          <a:bodyPr/>
          <a:lstStyle/>
          <a:p>
            <a:r>
              <a:rPr lang="en-US" altLang="zh-TW" sz="2400" dirty="0" smtClean="0"/>
              <a:t>new genomes </a:t>
            </a:r>
            <a:r>
              <a:rPr lang="en-US" altLang="zh-TW" sz="2400" dirty="0"/>
              <a:t>from that species or closely related </a:t>
            </a:r>
            <a:r>
              <a:rPr lang="en-US" altLang="zh-TW" sz="2400" dirty="0" smtClean="0"/>
              <a:t>species are </a:t>
            </a:r>
            <a:r>
              <a:rPr lang="en-US" altLang="zh-TW" sz="2400" dirty="0"/>
              <a:t>generally not assembled de </a:t>
            </a:r>
            <a:r>
              <a:rPr lang="en-US" altLang="zh-TW" sz="2400" dirty="0" smtClean="0"/>
              <a:t>novo.</a:t>
            </a:r>
          </a:p>
          <a:p>
            <a:r>
              <a:rPr lang="en-US" altLang="zh-TW" sz="2400" dirty="0" smtClean="0"/>
              <a:t>Using </a:t>
            </a:r>
            <a:r>
              <a:rPr lang="en-US" altLang="zh-TW" sz="2400" dirty="0"/>
              <a:t>the reference </a:t>
            </a:r>
            <a:r>
              <a:rPr lang="en-US" altLang="zh-TW" sz="2400" dirty="0" smtClean="0"/>
              <a:t>genome </a:t>
            </a:r>
            <a:r>
              <a:rPr lang="en-US" altLang="zh-TW" sz="2400" dirty="0"/>
              <a:t>as a </a:t>
            </a:r>
            <a:r>
              <a:rPr lang="en-US" altLang="zh-TW" sz="2400" dirty="0" smtClean="0"/>
              <a:t>template.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After the first complete</a:t>
            </a:r>
            <a:endParaRPr lang="zh-TW" altLang="en-US" dirty="0"/>
          </a:p>
        </p:txBody>
      </p:sp>
      <p:pic>
        <p:nvPicPr>
          <p:cNvPr id="18434" name="Picture 2" descr="http://case.ntu.edu.tw/hs/wordpress/wp-content/uploads/2011/08/%E7%89%A9%E7%A8%AE%E5%88%86%E9%A1%9E%E6%A8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957179" cy="4752528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910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44016" y="1988840"/>
            <a:ext cx="8964488" cy="147002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Modeling the evolution of genotype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2800" dirty="0" smtClean="0"/>
              <a:t>李宗燁</a:t>
            </a:r>
            <a:endParaRPr lang="en-US" altLang="zh-TW" sz="2800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830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Alignment and Assembly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Phylogenetic analysis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Evolutionary relationships between DNA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/>
              <a:t>Modeling the Evolution of Genotype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791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Obtaining genome sequence</a:t>
            </a:r>
          </a:p>
          <a:p>
            <a:r>
              <a:rPr lang="en-US" altLang="zh-TW" sz="2800" dirty="0" smtClean="0"/>
              <a:t>Modeling the evolution of genotype</a:t>
            </a:r>
          </a:p>
          <a:p>
            <a:r>
              <a:rPr lang="en-US" altLang="zh-TW" sz="2800" dirty="0" smtClean="0"/>
              <a:t>From genotype to phenotype</a:t>
            </a:r>
          </a:p>
          <a:p>
            <a:r>
              <a:rPr lang="en-US" altLang="zh-TW" sz="2800" dirty="0" smtClean="0"/>
              <a:t>Looking ahead to application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314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Genomes are compared by alignment</a:t>
            </a:r>
            <a:endParaRPr lang="en-US" altLang="zh-TW" sz="2800" dirty="0" smtClean="0"/>
          </a:p>
          <a:p>
            <a:r>
              <a:rPr lang="en-US" altLang="zh-TW" sz="2800" dirty="0" smtClean="0"/>
              <a:t>Large scale</a:t>
            </a:r>
          </a:p>
          <a:p>
            <a:pPr lvl="1"/>
            <a:r>
              <a:rPr lang="en-US" altLang="zh-TW" sz="2400" dirty="0" smtClean="0"/>
              <a:t>Indicate changes in segment order and copy number</a:t>
            </a:r>
          </a:p>
          <a:p>
            <a:r>
              <a:rPr lang="en-US" altLang="zh-TW" sz="2800" dirty="0" smtClean="0"/>
              <a:t>Small scale</a:t>
            </a:r>
          </a:p>
          <a:p>
            <a:pPr lvl="1"/>
            <a:r>
              <a:rPr lang="en-US" altLang="zh-TW" sz="2400" dirty="0" smtClean="0"/>
              <a:t>Indicate specific base substitutions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Alignment and Assembly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132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Alignment 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Alignment and Assembly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67605" y="2636912"/>
            <a:ext cx="85248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174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9057" y="1988840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Assembly</a:t>
            </a:r>
          </a:p>
          <a:p>
            <a:pPr lvl="1"/>
            <a:r>
              <a:rPr lang="en-US" altLang="zh-TW" sz="2600" dirty="0" smtClean="0"/>
              <a:t>Primary challenge</a:t>
            </a:r>
          </a:p>
          <a:p>
            <a:pPr lvl="2"/>
            <a:r>
              <a:rPr lang="en-US" altLang="zh-TW" sz="2400" dirty="0" smtClean="0"/>
              <a:t>Distinguish spurious sequence similarities from those due to common ancestry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Alignment and Assembly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0787" y="3861048"/>
            <a:ext cx="85248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635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132856"/>
            <a:ext cx="8352928" cy="446449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Regions of genomes</a:t>
            </a:r>
          </a:p>
          <a:p>
            <a:pPr lvl="1"/>
            <a:r>
              <a:rPr lang="en-US" altLang="zh-TW" sz="2600" dirty="0" smtClean="0"/>
              <a:t>Subject to purifying selection </a:t>
            </a:r>
          </a:p>
          <a:p>
            <a:pPr lvl="2"/>
            <a:r>
              <a:rPr lang="en-US" altLang="zh-TW" sz="2400" dirty="0" smtClean="0"/>
              <a:t>Similarity of sequence is conserved</a:t>
            </a:r>
          </a:p>
          <a:p>
            <a:pPr lvl="2"/>
            <a:r>
              <a:rPr lang="en-US" altLang="zh-TW" sz="2400" dirty="0" smtClean="0"/>
              <a:t>Orthologous protein-coding regions</a:t>
            </a:r>
          </a:p>
          <a:p>
            <a:pPr lvl="2"/>
            <a:r>
              <a:rPr lang="en-US" altLang="zh-TW" sz="2400" dirty="0" smtClean="0"/>
              <a:t>Reliably aligned across great evolutionary distances</a:t>
            </a:r>
          </a:p>
          <a:p>
            <a:pPr lvl="2"/>
            <a:r>
              <a:rPr lang="en-US" altLang="zh-TW" sz="2400" dirty="0" smtClean="0"/>
              <a:t>Between vertebrates and invertebrates</a:t>
            </a:r>
          </a:p>
          <a:p>
            <a:pPr lvl="1"/>
            <a:r>
              <a:rPr lang="en-US" altLang="zh-TW" sz="2600" dirty="0" smtClean="0"/>
              <a:t>Neutrally drifting</a:t>
            </a:r>
          </a:p>
          <a:p>
            <a:pPr lvl="2"/>
            <a:r>
              <a:rPr lang="en-US" altLang="zh-TW" sz="2400" dirty="0" smtClean="0"/>
              <a:t>Diverge much more quickly</a:t>
            </a:r>
          </a:p>
          <a:p>
            <a:pPr lvl="2"/>
            <a:r>
              <a:rPr lang="en-US" altLang="zh-TW" sz="2400" dirty="0" smtClean="0"/>
              <a:t>Can be reliably aligned only if they diverged recently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Alignment and Assembly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002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3" y="2348880"/>
            <a:ext cx="8496943" cy="424847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Regions of genomes</a:t>
            </a:r>
          </a:p>
          <a:p>
            <a:pPr lvl="1"/>
            <a:r>
              <a:rPr lang="en-US" altLang="zh-TW" sz="2600" dirty="0"/>
              <a:t>Therefore, common to distinguish alignments of </a:t>
            </a:r>
            <a:r>
              <a:rPr lang="en-US" altLang="zh-TW" sz="2600" dirty="0" err="1"/>
              <a:t>subregions</a:t>
            </a:r>
            <a:endParaRPr lang="en-US" altLang="zh-TW" sz="2600" dirty="0"/>
          </a:p>
          <a:p>
            <a:pPr lvl="2"/>
            <a:r>
              <a:rPr lang="en-US" altLang="zh-TW" sz="2400" dirty="0"/>
              <a:t>Local </a:t>
            </a:r>
            <a:r>
              <a:rPr lang="en-US" altLang="zh-TW" sz="2400" dirty="0" smtClean="0"/>
              <a:t>alignment</a:t>
            </a:r>
          </a:p>
          <a:p>
            <a:pPr lvl="2"/>
            <a:r>
              <a:rPr lang="en-US" altLang="zh-TW" sz="2400" dirty="0" smtClean="0"/>
              <a:t>Used between conserved functional regions of more distantly related genomes</a:t>
            </a:r>
          </a:p>
          <a:p>
            <a:pPr lvl="1"/>
            <a:r>
              <a:rPr lang="en-US" altLang="zh-TW" sz="2600" dirty="0" smtClean="0"/>
              <a:t>Full genome </a:t>
            </a:r>
            <a:r>
              <a:rPr lang="en-US" altLang="zh-TW" sz="2600" dirty="0" err="1" smtClean="0"/>
              <a:t>alighnments</a:t>
            </a:r>
            <a:endParaRPr lang="en-US" altLang="zh-TW" sz="2600" dirty="0"/>
          </a:p>
          <a:p>
            <a:pPr lvl="2"/>
            <a:r>
              <a:rPr lang="en-US" altLang="zh-TW" sz="2400" dirty="0" smtClean="0"/>
              <a:t>Be practical when comparing genomes from closely related species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Alignment and Assembly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801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Applied to </a:t>
            </a:r>
          </a:p>
          <a:p>
            <a:pPr lvl="1"/>
            <a:r>
              <a:rPr lang="en-US" altLang="zh-TW" sz="2400" dirty="0" smtClean="0"/>
              <a:t>more than two species</a:t>
            </a:r>
          </a:p>
          <a:p>
            <a:pPr lvl="1"/>
            <a:r>
              <a:rPr lang="en-US" altLang="zh-TW" sz="2400" dirty="0" smtClean="0"/>
              <a:t>or to multiple gene copies within a species</a:t>
            </a:r>
            <a:endParaRPr lang="en-US" altLang="zh-TW" dirty="0" smtClean="0"/>
          </a:p>
          <a:p>
            <a:r>
              <a:rPr lang="en-US" altLang="zh-TW" sz="2800" dirty="0" smtClean="0"/>
              <a:t>NP-hard.</a:t>
            </a:r>
          </a:p>
          <a:p>
            <a:r>
              <a:rPr lang="en-US" altLang="zh-TW" sz="2800" dirty="0" smtClean="0"/>
              <a:t>Considerable effort has been devoted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Phylogenetic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865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Complicated by homologous recombination</a:t>
            </a:r>
          </a:p>
          <a:p>
            <a:pPr lvl="1"/>
            <a:r>
              <a:rPr lang="en-US" altLang="zh-TW" sz="2400" dirty="0" smtClean="0"/>
              <a:t>Creates DNA molecules whose parts have different evolutionary histories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Phylogenetic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64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1963"/>
            <a:ext cx="73152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803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276872"/>
            <a:ext cx="8352928" cy="4392487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>Balanced structural rearrangements</a:t>
            </a:r>
          </a:p>
          <a:p>
            <a:pPr lvl="1"/>
            <a:r>
              <a:rPr lang="en-US" altLang="zh-TW" sz="2400" dirty="0" smtClean="0"/>
              <a:t>Change the order and the orientation of the bases in the genome</a:t>
            </a:r>
          </a:p>
          <a:p>
            <a:pPr lvl="1"/>
            <a:r>
              <a:rPr lang="en-US" altLang="zh-TW" sz="2400" dirty="0" smtClean="0"/>
              <a:t>substitutions</a:t>
            </a:r>
          </a:p>
          <a:p>
            <a:r>
              <a:rPr lang="en-US" altLang="zh-TW" sz="2800" dirty="0" smtClean="0"/>
              <a:t>Segmental  duplications/gains/losses</a:t>
            </a:r>
          </a:p>
          <a:p>
            <a:pPr lvl="1"/>
            <a:r>
              <a:rPr lang="en-US" altLang="zh-TW" sz="2400" dirty="0" smtClean="0"/>
              <a:t>Alter the number of copies of homologous bases</a:t>
            </a:r>
          </a:p>
          <a:p>
            <a:pPr lvl="1"/>
            <a:r>
              <a:rPr lang="en-US" altLang="zh-TW" sz="2400" dirty="0" smtClean="0"/>
              <a:t>Short </a:t>
            </a:r>
            <a:r>
              <a:rPr lang="en-US" altLang="zh-TW" sz="2400" dirty="0" err="1" smtClean="0"/>
              <a:t>indels</a:t>
            </a:r>
            <a:endParaRPr lang="en-US" altLang="zh-TW" sz="2400" dirty="0" smtClean="0"/>
          </a:p>
          <a:p>
            <a:pPr lvl="1"/>
            <a:endParaRPr lang="en-US" altLang="zh-TW" sz="2400" dirty="0"/>
          </a:p>
          <a:p>
            <a:r>
              <a:rPr lang="en-US" altLang="zh-TW" sz="2800" dirty="0" smtClean="0"/>
              <a:t>Unfortunately, there process are usually modeled and treated separately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Evolutionary relationships between </a:t>
            </a:r>
            <a:r>
              <a:rPr lang="en-US" altLang="zh-TW" sz="3600" dirty="0" smtClean="0"/>
              <a:t>DNA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746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Construction of a mathematically and algorithmically tractable unified theory</a:t>
            </a:r>
          </a:p>
          <a:p>
            <a:pPr lvl="1"/>
            <a:r>
              <a:rPr lang="en-US" altLang="zh-TW" sz="2400" dirty="0" smtClean="0"/>
              <a:t>remains a major challenge for the field.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Evolutionary relationships between </a:t>
            </a:r>
            <a:r>
              <a:rPr lang="en-US" altLang="zh-TW" sz="3600" dirty="0" smtClean="0"/>
              <a:t>DNA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717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劉恕維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09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orenapantano.files.wordpress.com/2011/12/impact-scie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408712" cy="49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dirty="0" smtClean="0">
                <a:solidFill>
                  <a:srgbClr val="7030A0"/>
                </a:solidFill>
                <a:ea typeface="+mj-ea"/>
              </a:rPr>
              <a:t>R01945042</a:t>
            </a:r>
          </a:p>
          <a:p>
            <a:pPr algn="l"/>
            <a:r>
              <a:rPr lang="zh-TW" altLang="en-US" sz="2800" dirty="0" smtClean="0">
                <a:solidFill>
                  <a:srgbClr val="7030A0"/>
                </a:solidFill>
                <a:latin typeface="+mj-lt"/>
                <a:ea typeface="+mj-ea"/>
              </a:rPr>
              <a:t>林修竹</a:t>
            </a:r>
            <a:endParaRPr lang="zh-TW" altLang="en-US" sz="2800" dirty="0">
              <a:solidFill>
                <a:srgbClr val="7030A0"/>
              </a:solidFill>
              <a:latin typeface="+mj-lt"/>
              <a:ea typeface="+mj-e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5496" y="404664"/>
            <a:ext cx="8633008" cy="1204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6000" dirty="0" smtClean="0">
                <a:latin typeface="Rockwell Condensed" panose="02060603050405020104"/>
                <a:ea typeface="微軟正黑體" panose="020B0604030504040204" pitchFamily="34" charset="-120"/>
              </a:rPr>
              <a:t>From genotype to phenotype</a:t>
            </a:r>
            <a:endParaRPr kumimoji="0" lang="zh-TW" altLang="en-US" sz="6000" b="0" i="0" u="none" strike="noStrike" kern="1200" cap="all" spc="0" normalizeH="0" baseline="0" noProof="0" dirty="0">
              <a:ln>
                <a:noFill/>
              </a:ln>
              <a:blipFill dpi="0" rotWithShape="1">
                <a:blip r:embed="rId3"/>
                <a:srcRect/>
                <a:tile tx="6350" ty="-127000" sx="65000" sy="64000" flip="none" algn="tl"/>
              </a:blipFill>
              <a:effectLst/>
              <a:uLnTx/>
              <a:uFillTx/>
              <a:latin typeface="Rockwell Condensed" panose="02060603050405020104"/>
              <a:ea typeface="微軟正黑體" panose="020B0604030504040204" pitchFamily="34" charset="-12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39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Gregor Mendel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1591"/>
            <a:ext cx="1656184" cy="212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95536" y="1759456"/>
            <a:ext cx="833469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altLang="zh-TW" sz="2400" dirty="0">
                <a:ea typeface="新細明體" charset="-120"/>
              </a:rPr>
              <a:t> Austrian Monk who experimented with pea plants</a:t>
            </a:r>
          </a:p>
          <a:p>
            <a:pPr eaLnBrk="1" hangingPunct="1">
              <a:buFontTx/>
              <a:buChar char="•"/>
            </a:pPr>
            <a:r>
              <a:rPr lang="en-US" altLang="zh-TW" sz="2400" dirty="0">
                <a:ea typeface="新細明體" charset="-120"/>
              </a:rPr>
              <a:t> He noticed that not all peas are the same: </a:t>
            </a:r>
          </a:p>
          <a:p>
            <a:pPr lvl="1" eaLnBrk="1" hangingPunct="1">
              <a:buFontTx/>
              <a:buChar char="•"/>
            </a:pPr>
            <a:r>
              <a:rPr lang="en-US" altLang="zh-TW" sz="2400" dirty="0">
                <a:ea typeface="新細明體" charset="-120"/>
              </a:rPr>
              <a:t>Green vs. yellow</a:t>
            </a:r>
          </a:p>
          <a:p>
            <a:pPr lvl="1" eaLnBrk="1" hangingPunct="1">
              <a:buFontTx/>
              <a:buChar char="•"/>
            </a:pPr>
            <a:r>
              <a:rPr lang="en-US" altLang="zh-TW" sz="2400" dirty="0">
                <a:ea typeface="新細明體" charset="-120"/>
              </a:rPr>
              <a:t>Tall vs. short</a:t>
            </a:r>
          </a:p>
          <a:p>
            <a:pPr lvl="1" eaLnBrk="1" hangingPunct="1">
              <a:buFontTx/>
              <a:buChar char="•"/>
            </a:pPr>
            <a:r>
              <a:rPr lang="en-US" altLang="zh-TW" sz="2400" dirty="0">
                <a:ea typeface="新細明體" charset="-120"/>
              </a:rPr>
              <a:t>Round vs. wrinkled</a:t>
            </a:r>
          </a:p>
          <a:p>
            <a:pPr eaLnBrk="1" hangingPunct="1">
              <a:buFontTx/>
              <a:buChar char="•"/>
            </a:pPr>
            <a:r>
              <a:rPr lang="en-US" altLang="zh-TW" sz="2400" dirty="0">
                <a:ea typeface="新細明體" charset="-120"/>
              </a:rPr>
              <a:t> He discovered that crossing peas depended on the genes of the plant rather than only the outward appearance of the plant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644008" y="6455048"/>
            <a:ext cx="38163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800" dirty="0">
                <a:ea typeface="新細明體" charset="-120"/>
              </a:rPr>
              <a:t>Unless otherwise noted, all pictures come from Mr. </a:t>
            </a:r>
            <a:r>
              <a:rPr lang="en-US" altLang="zh-TW" sz="800" dirty="0" err="1">
                <a:ea typeface="新細明體" charset="-120"/>
              </a:rPr>
              <a:t>Henne’s</a:t>
            </a:r>
            <a:r>
              <a:rPr lang="en-US" altLang="zh-TW" sz="800" dirty="0">
                <a:ea typeface="新細明體" charset="-120"/>
              </a:rPr>
              <a:t> genetics </a:t>
            </a:r>
            <a:r>
              <a:rPr lang="en-US" altLang="zh-TW" sz="800" dirty="0" err="1">
                <a:ea typeface="新細明體" charset="-120"/>
              </a:rPr>
              <a:t>powerpoint</a:t>
            </a:r>
            <a:endParaRPr lang="en-US" altLang="zh-TW" sz="800" dirty="0">
              <a:ea typeface="新細明體" charset="-120"/>
            </a:endParaRPr>
          </a:p>
        </p:txBody>
      </p:sp>
      <p:pic>
        <p:nvPicPr>
          <p:cNvPr id="1026" name="Picture 2" descr="http://beautifulcoolwallpapers.files.wordpress.com/2011/07/03-mendel-character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85600"/>
            <a:ext cx="2636372" cy="1878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392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altLang="zh-TW">
                <a:ea typeface="新細明體" charset="-120"/>
              </a:rPr>
              <a:t>Phenotype vs. Genotype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4330824" cy="4525963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ea typeface="新細明體" charset="-120"/>
              </a:rPr>
              <a:t>Phenotype: the physical appearance of a plant or animal because of its genetic makeup (genotype</a:t>
            </a:r>
            <a:r>
              <a:rPr lang="en-US" altLang="zh-TW" sz="2800" dirty="0" smtClean="0">
                <a:ea typeface="新細明體" charset="-120"/>
              </a:rPr>
              <a:t>)</a:t>
            </a:r>
          </a:p>
          <a:p>
            <a:endParaRPr lang="en-US" altLang="zh-TW" sz="2800" dirty="0">
              <a:ea typeface="新細明體" charset="-120"/>
            </a:endParaRPr>
          </a:p>
          <a:p>
            <a:r>
              <a:rPr lang="en-US" altLang="zh-TW" sz="2800" dirty="0">
                <a:ea typeface="新細明體" charset="-120"/>
              </a:rPr>
              <a:t>Genotype: genetic constitution (makeup) of an individual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953000" y="4343400"/>
            <a:ext cx="2244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1000">
                <a:solidFill>
                  <a:schemeClr val="bg1"/>
                </a:solidFill>
                <a:ea typeface="新細明體" charset="-120"/>
              </a:rPr>
              <a:t>www.ansi.okstate.edu/breeds/swine/</a:t>
            </a:r>
          </a:p>
        </p:txBody>
      </p:sp>
      <p:pic>
        <p:nvPicPr>
          <p:cNvPr id="2050" name="Picture 2" descr="http://blogs-images.forbes.com/daviddisalvo/files/2011/11/D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06" y="4149080"/>
            <a:ext cx="3171594" cy="2378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ercy.edu/faculty/knizeski/trait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40" y="980728"/>
            <a:ext cx="2168587" cy="3003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61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The Punnett Square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067" y="2276872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ea typeface="新細明體" charset="-120"/>
              </a:rPr>
              <a:t>A way for determining the genotype and phenotype of offspring</a:t>
            </a:r>
          </a:p>
          <a:p>
            <a:r>
              <a:rPr lang="en-US" altLang="zh-TW" sz="2800" dirty="0">
                <a:ea typeface="新細明體" charset="-120"/>
              </a:rPr>
              <a:t>Capital letters are assigned to dominant genes and lower-case letters are assigned to recessive genes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105400" y="4191000"/>
            <a:ext cx="2514600" cy="2209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400800" y="4191000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5105400" y="5334000"/>
            <a:ext cx="251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802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318" y="-15123"/>
            <a:ext cx="8229600" cy="1143000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Using the </a:t>
            </a:r>
            <a:r>
              <a:rPr lang="en-US" altLang="zh-TW" dirty="0" err="1">
                <a:ea typeface="新細明體" charset="-120"/>
              </a:rPr>
              <a:t>Punnet</a:t>
            </a:r>
            <a:r>
              <a:rPr lang="en-US" altLang="zh-TW" dirty="0">
                <a:ea typeface="新細明體" charset="-120"/>
              </a:rPr>
              <a:t> Square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49255" y="4463144"/>
            <a:ext cx="2786063" cy="2271712"/>
            <a:chOff x="4343400" y="3381375"/>
            <a:chExt cx="3048000" cy="2790825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4876800" y="3962400"/>
              <a:ext cx="2514600" cy="2209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6172200" y="3962400"/>
              <a:ext cx="0" cy="2209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4876800" y="5105400"/>
              <a:ext cx="2514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5410200" y="3381375"/>
              <a:ext cx="40163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sz="2800">
                  <a:ea typeface="新細明體" charset="-120"/>
                </a:rPr>
                <a:t>T</a:t>
              </a: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6553200" y="3381375"/>
              <a:ext cx="40163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sz="2800">
                  <a:ea typeface="新細明體" charset="-120"/>
                </a:rPr>
                <a:t>T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4343400" y="5210175"/>
              <a:ext cx="2825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sz="2800">
                  <a:ea typeface="新細明體" charset="-120"/>
                </a:rPr>
                <a:t>t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4343400" y="4219575"/>
              <a:ext cx="2825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sz="2800">
                  <a:ea typeface="新細明體" charset="-120"/>
                </a:rPr>
                <a:t>t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6477000" y="4219575"/>
              <a:ext cx="50006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sz="2800">
                  <a:ea typeface="新細明體" charset="-120"/>
                </a:rPr>
                <a:t>Tt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6629400" y="5286375"/>
              <a:ext cx="50006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sz="2800">
                  <a:ea typeface="新細明體" charset="-120"/>
                </a:rPr>
                <a:t>Tt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5334000" y="4219575"/>
              <a:ext cx="50006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sz="2800">
                  <a:ea typeface="新細明體" charset="-120"/>
                </a:rPr>
                <a:t>Tt</a:t>
              </a: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5257800" y="5286375"/>
              <a:ext cx="500063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 sz="2800">
                  <a:ea typeface="新細明體" charset="-120"/>
                </a:rPr>
                <a:t>Tt</a:t>
              </a:r>
            </a:p>
          </p:txBody>
        </p:sp>
      </p:grpSp>
      <p:sp>
        <p:nvSpPr>
          <p:cNvPr id="16" name="Content Placeholder 2"/>
          <p:cNvSpPr>
            <a:spLocks noGrp="1"/>
          </p:cNvSpPr>
          <p:nvPr/>
        </p:nvSpPr>
        <p:spPr bwMode="auto">
          <a:xfrm>
            <a:off x="155342" y="1196752"/>
            <a:ext cx="82296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/>
              <a:t>Purebred (</a:t>
            </a:r>
            <a:r>
              <a:rPr lang="en-US" altLang="zh-TW" sz="2800" dirty="0" smtClean="0">
                <a:solidFill>
                  <a:srgbClr val="FF0000"/>
                </a:solidFill>
              </a:rPr>
              <a:t>homozygous</a:t>
            </a:r>
            <a:r>
              <a:rPr lang="en-US" altLang="zh-TW" sz="2800" dirty="0" smtClean="0"/>
              <a:t>) dominant – the genes only have the dominant trait in its code.</a:t>
            </a:r>
          </a:p>
          <a:p>
            <a:pPr lvl="1"/>
            <a:r>
              <a:rPr lang="en-US" altLang="zh-TW" sz="2800" dirty="0" smtClean="0"/>
              <a:t>Example – </a:t>
            </a:r>
            <a:r>
              <a:rPr lang="en-US" altLang="zh-TW" sz="2800" dirty="0" smtClean="0">
                <a:solidFill>
                  <a:srgbClr val="FF0000"/>
                </a:solidFill>
              </a:rPr>
              <a:t>Dominant Tall -- TT</a:t>
            </a:r>
          </a:p>
          <a:p>
            <a:r>
              <a:rPr lang="en-US" altLang="zh-TW" sz="2800" dirty="0" smtClean="0"/>
              <a:t>Purebred (</a:t>
            </a:r>
            <a:r>
              <a:rPr lang="en-US" altLang="zh-TW" sz="2800" dirty="0" smtClean="0">
                <a:solidFill>
                  <a:srgbClr val="FF0000"/>
                </a:solidFill>
              </a:rPr>
              <a:t>homozygous</a:t>
            </a:r>
            <a:r>
              <a:rPr lang="en-US" altLang="zh-TW" sz="2800" dirty="0" smtClean="0"/>
              <a:t>) recessive – the genes only have the recessive trait in its code.</a:t>
            </a:r>
          </a:p>
          <a:p>
            <a:pPr lvl="1"/>
            <a:r>
              <a:rPr lang="en-US" altLang="zh-TW" sz="2800" dirty="0" smtClean="0"/>
              <a:t>Example – </a:t>
            </a:r>
            <a:r>
              <a:rPr lang="en-US" altLang="zh-TW" sz="2800" dirty="0" smtClean="0">
                <a:solidFill>
                  <a:srgbClr val="FF0000"/>
                </a:solidFill>
              </a:rPr>
              <a:t>Recessive short – 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tt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en-US" altLang="zh-TW" sz="2800" dirty="0" smtClean="0"/>
              <a:t>Hybrid (</a:t>
            </a:r>
            <a:r>
              <a:rPr lang="en-US" altLang="zh-TW" sz="2800" dirty="0" smtClean="0">
                <a:solidFill>
                  <a:srgbClr val="FF0000"/>
                </a:solidFill>
              </a:rPr>
              <a:t>heterozygous</a:t>
            </a:r>
            <a:r>
              <a:rPr lang="en-US" altLang="zh-TW" sz="2800" dirty="0" smtClean="0"/>
              <a:t>) – the genes are mixed code for that trait.</a:t>
            </a:r>
          </a:p>
          <a:p>
            <a:pPr lvl="1"/>
            <a:r>
              <a:rPr lang="en-US" altLang="zh-TW" sz="2800" dirty="0" smtClean="0"/>
              <a:t>Example – </a:t>
            </a:r>
            <a:r>
              <a:rPr lang="en-US" altLang="zh-TW" sz="2800" dirty="0" smtClean="0">
                <a:solidFill>
                  <a:srgbClr val="FF0000"/>
                </a:solidFill>
              </a:rPr>
              <a:t>hybrid Tall -- 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Tt</a:t>
            </a:r>
            <a:endParaRPr lang="en-US" altLang="zh-TW" sz="2800" dirty="0" smtClean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084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Massive increase in Sequencing Speed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Improvements in the rate of DNA sequencing over the past 30 years and into the fu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8966"/>
            <a:ext cx="7284757" cy="4560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6357062"/>
            <a:ext cx="580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Macmillan Publishers Ltd: Nature 458, 719-724 (2009).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785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ttp://www.nature.com/nature/journal/v470/n7333/images_article/nature09796-f1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2" y="188640"/>
            <a:ext cx="8725626" cy="5744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96966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A decade’s perspective on DNA sequencing technology</a:t>
            </a:r>
          </a:p>
          <a:p>
            <a:r>
              <a:rPr lang="en-US" altLang="zh-TW" sz="1200" b="1" dirty="0">
                <a:hlinkClick r:id="rId3"/>
              </a:rPr>
              <a:t>Elaine R. </a:t>
            </a:r>
            <a:r>
              <a:rPr lang="en-US" altLang="zh-TW" sz="1200" b="1" dirty="0" err="1">
                <a:hlinkClick r:id="rId3"/>
              </a:rPr>
              <a:t>Mardis</a:t>
            </a:r>
            <a:endParaRPr lang="en-US" altLang="zh-TW" sz="1200" b="1" dirty="0"/>
          </a:p>
          <a:p>
            <a:r>
              <a:rPr lang="en-US" altLang="zh-TW" sz="1200" dirty="0" smtClean="0"/>
              <a:t>Nature 470</a:t>
            </a:r>
            <a:r>
              <a:rPr lang="en-US" altLang="zh-TW" sz="1200" b="0" dirty="0" smtClean="0">
                <a:effectLst/>
              </a:rPr>
              <a:t>,</a:t>
            </a:r>
            <a:r>
              <a:rPr lang="en-US" altLang="zh-TW" sz="1200" dirty="0" smtClean="0"/>
              <a:t> 198–203 (10 February 2011) doi:10.1038/nature09796Published online 09 February 2011</a:t>
            </a:r>
            <a:endParaRPr lang="zh-TW" altLang="en-US" sz="1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684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8CF4-9CCD-4AE6-8F9D-5AA4E5885970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7860" t="14000" r="19141" b="9001"/>
          <a:stretch/>
        </p:blipFill>
        <p:spPr>
          <a:xfrm>
            <a:off x="104306" y="166241"/>
            <a:ext cx="8935388" cy="6143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67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8CF4-9CCD-4AE6-8F9D-5AA4E5885970}" type="slidenum">
              <a:rPr lang="zh-TW" altLang="en-US" smtClean="0"/>
              <a:pPr/>
              <a:t>38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8703" t="11065" r="21251" b="13686"/>
          <a:stretch/>
        </p:blipFill>
        <p:spPr>
          <a:xfrm>
            <a:off x="683568" y="836712"/>
            <a:ext cx="7810092" cy="5505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96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15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New Methods of Exploring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772816"/>
            <a:ext cx="3466728" cy="4525963"/>
          </a:xfrm>
        </p:spPr>
        <p:txBody>
          <a:bodyPr>
            <a:normAutofit/>
          </a:bodyPr>
          <a:lstStyle/>
          <a:p>
            <a:r>
              <a:rPr lang="en-US" altLang="zh-TW" sz="2800" b="1" dirty="0" smtClean="0"/>
              <a:t>Cross Species</a:t>
            </a:r>
          </a:p>
          <a:p>
            <a:pPr lvl="1"/>
            <a:r>
              <a:rPr lang="en-US" altLang="zh-TW" sz="2600" dirty="0" smtClean="0"/>
              <a:t>History and diversity of life</a:t>
            </a:r>
          </a:p>
          <a:p>
            <a:pPr lvl="1"/>
            <a:r>
              <a:rPr lang="en-US" altLang="zh-TW" sz="2600" dirty="0" smtClean="0"/>
              <a:t>Climate, competitor, disease</a:t>
            </a:r>
          </a:p>
          <a:p>
            <a:endParaRPr lang="en-US" altLang="zh-TW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53459"/>
            <a:ext cx="4343294" cy="463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9677" y="6090592"/>
            <a:ext cx="536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b="1" dirty="0">
                <a:hlinkClick r:id="rId3"/>
              </a:rPr>
              <a:t>Ecological interactions are evolutionarily conserved across the entire tree of life</a:t>
            </a:r>
            <a:endParaRPr lang="en-US" altLang="zh-TW" sz="800" b="1" dirty="0"/>
          </a:p>
          <a:p>
            <a:r>
              <a:rPr lang="en-US" altLang="zh-TW" sz="800" b="1" dirty="0">
                <a:hlinkClick r:id="rId4"/>
              </a:rPr>
              <a:t>José M. Gómez</a:t>
            </a:r>
            <a:r>
              <a:rPr lang="en-US" altLang="zh-TW" sz="800" b="1" dirty="0"/>
              <a:t>, </a:t>
            </a:r>
          </a:p>
          <a:p>
            <a:r>
              <a:rPr lang="en-US" altLang="zh-TW" sz="800" b="1" dirty="0">
                <a:hlinkClick r:id="rId4"/>
              </a:rPr>
              <a:t>Miguel </a:t>
            </a:r>
            <a:r>
              <a:rPr lang="en-US" altLang="zh-TW" sz="800" b="1" dirty="0" err="1">
                <a:hlinkClick r:id="rId4"/>
              </a:rPr>
              <a:t>Verdú</a:t>
            </a:r>
            <a:r>
              <a:rPr lang="en-US" altLang="zh-TW" sz="800" b="1" dirty="0"/>
              <a:t> </a:t>
            </a:r>
          </a:p>
          <a:p>
            <a:r>
              <a:rPr lang="en-US" altLang="zh-TW" sz="800" b="1" dirty="0"/>
              <a:t>&amp; </a:t>
            </a:r>
            <a:r>
              <a:rPr lang="en-US" altLang="zh-TW" sz="800" b="1" dirty="0">
                <a:hlinkClick r:id="rId4"/>
              </a:rPr>
              <a:t>Francisco </a:t>
            </a:r>
            <a:r>
              <a:rPr lang="en-US" altLang="zh-TW" sz="800" b="1" dirty="0" err="1">
                <a:hlinkClick r:id="rId4"/>
              </a:rPr>
              <a:t>Perfectti</a:t>
            </a:r>
            <a:endParaRPr lang="en-US" altLang="zh-TW" sz="800" b="1" dirty="0"/>
          </a:p>
          <a:p>
            <a:r>
              <a:rPr lang="en-US" altLang="zh-TW" sz="800" dirty="0" smtClean="0"/>
              <a:t>Nature 465</a:t>
            </a:r>
            <a:r>
              <a:rPr lang="en-US" altLang="zh-TW" sz="800" b="0" dirty="0" smtClean="0">
                <a:effectLst/>
              </a:rPr>
              <a:t>,</a:t>
            </a:r>
            <a:r>
              <a:rPr lang="en-US" altLang="zh-TW" sz="800" dirty="0" smtClean="0"/>
              <a:t> 918–921 (17 June 2010) doi:10.1038/nature09113</a:t>
            </a:r>
            <a:endParaRPr lang="zh-TW" altLang="en-US" sz="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462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700808"/>
            <a:ext cx="3528392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1970 </a:t>
            </a:r>
            <a:r>
              <a:rPr lang="en-US" altLang="zh-TW" sz="2800" dirty="0"/>
              <a:t>Walter </a:t>
            </a:r>
            <a:r>
              <a:rPr lang="en-US" altLang="zh-TW" sz="2800" dirty="0" err="1"/>
              <a:t>Fiers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History – The Pioneer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2592288" cy="345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2865437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65767" y="5817850"/>
            <a:ext cx="1947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dirty="0" smtClean="0">
                <a:hlinkClick r:id="rId5"/>
              </a:rPr>
              <a:t>http://en.wikipedia.org/wiki/Walter_Fiers</a:t>
            </a:r>
            <a:endParaRPr lang="zh-TW" altLang="en-US" sz="800" dirty="0"/>
          </a:p>
        </p:txBody>
      </p:sp>
      <p:sp>
        <p:nvSpPr>
          <p:cNvPr id="5" name="矩形 4"/>
          <p:cNvSpPr/>
          <p:nvPr/>
        </p:nvSpPr>
        <p:spPr>
          <a:xfrm>
            <a:off x="4283968" y="5789494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" dirty="0"/>
              <a:t>W. </a:t>
            </a:r>
            <a:r>
              <a:rPr lang="en-US" altLang="zh-TW" sz="800" dirty="0" err="1"/>
              <a:t>Fiers</a:t>
            </a:r>
            <a:r>
              <a:rPr lang="en-US" altLang="zh-TW" sz="800" dirty="0"/>
              <a:t>, </a:t>
            </a:r>
            <a:r>
              <a:rPr lang="en-US" altLang="zh-TW" sz="800" i="1" dirty="0"/>
              <a:t>et al</a:t>
            </a:r>
            <a:r>
              <a:rPr lang="en-US" altLang="zh-TW" sz="800" dirty="0"/>
              <a:t>., Complete nucleotide sequence of bacteriophage MS2 </a:t>
            </a:r>
            <a:r>
              <a:rPr lang="en-US" altLang="zh-TW" sz="800" dirty="0" smtClean="0"/>
              <a:t>RNA: primary </a:t>
            </a:r>
            <a:r>
              <a:rPr lang="en-US" altLang="zh-TW" sz="800" dirty="0"/>
              <a:t>and secondary structure of the </a:t>
            </a:r>
            <a:r>
              <a:rPr lang="en-US" altLang="zh-TW" sz="800" dirty="0" err="1"/>
              <a:t>replicase</a:t>
            </a:r>
            <a:r>
              <a:rPr lang="en-US" altLang="zh-TW" sz="800" dirty="0"/>
              <a:t> gene. </a:t>
            </a:r>
            <a:r>
              <a:rPr lang="en-US" altLang="zh-TW" sz="800" i="1" dirty="0"/>
              <a:t>Nature </a:t>
            </a:r>
            <a:r>
              <a:rPr lang="en-US" altLang="zh-TW" sz="800" b="1" dirty="0"/>
              <a:t>260</a:t>
            </a:r>
            <a:r>
              <a:rPr lang="en-US" altLang="zh-TW" sz="800" dirty="0"/>
              <a:t>, </a:t>
            </a:r>
            <a:r>
              <a:rPr lang="en-US" altLang="zh-TW" sz="800" dirty="0" smtClean="0"/>
              <a:t>500-507 (1976</a:t>
            </a:r>
            <a:r>
              <a:rPr lang="en-US" altLang="zh-TW" sz="800" dirty="0"/>
              <a:t>)</a:t>
            </a:r>
            <a:endParaRPr lang="zh-TW" altLang="en-US" sz="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3713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More Studies will be Derived From Experimental Data</a:t>
            </a:r>
            <a:endParaRPr lang="zh-TW" altLang="en-US" sz="3600" dirty="0"/>
          </a:p>
        </p:txBody>
      </p:sp>
      <p:pic>
        <p:nvPicPr>
          <p:cNvPr id="7172" name="Picture 4" descr="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027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Single Specie</a:t>
            </a:r>
            <a:br>
              <a:rPr lang="en-US" altLang="zh-TW" dirty="0" smtClean="0"/>
            </a:br>
            <a:r>
              <a:rPr lang="en-US" altLang="zh-TW" dirty="0" smtClean="0"/>
              <a:t>Human Genome Studies </a:t>
            </a:r>
            <a:endParaRPr lang="zh-TW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7078151"/>
              </p:ext>
            </p:extLst>
          </p:nvPr>
        </p:nvGraphicFramePr>
        <p:xfrm>
          <a:off x="465719" y="3073946"/>
          <a:ext cx="6096000" cy="3568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0540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</a:rPr>
                        <a:t>Number of</a:t>
                      </a:r>
                      <a:r>
                        <a:rPr lang="en-US" sz="2400" b="1" baseline="0" dirty="0" smtClean="0">
                          <a:solidFill>
                            <a:sysClr val="windowText" lastClr="000000"/>
                          </a:solidFill>
                        </a:rPr>
                        <a:t> Genes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Single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Multiple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6" marB="45726">
                    <a:noFill/>
                  </a:tcPr>
                </a:tc>
              </a:tr>
              <a:tr h="121754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Frequency of genetic defects</a:t>
                      </a:r>
                      <a:endParaRPr lang="en-US" sz="2400" b="1" dirty="0"/>
                    </a:p>
                  </a:txBody>
                  <a:tcPr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Rare (&lt; 1%)</a:t>
                      </a:r>
                      <a:endParaRPr lang="en-US" sz="2400" dirty="0"/>
                    </a:p>
                  </a:txBody>
                  <a:tcPr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Common (&gt; 1%)</a:t>
                      </a:r>
                      <a:endParaRPr lang="en-US" sz="2400" dirty="0"/>
                    </a:p>
                  </a:txBody>
                  <a:tcPr marT="45726" marB="45726">
                    <a:noFill/>
                  </a:tcPr>
                </a:tc>
              </a:tr>
              <a:tr h="70540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Effect Size</a:t>
                      </a:r>
                      <a:endParaRPr lang="en-US" sz="2400" b="1" dirty="0"/>
                    </a:p>
                  </a:txBody>
                  <a:tcPr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Large</a:t>
                      </a:r>
                      <a:endParaRPr lang="en-US" sz="2400" dirty="0"/>
                    </a:p>
                  </a:txBody>
                  <a:tcPr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Small</a:t>
                      </a:r>
                      <a:endParaRPr lang="en-US" sz="2400" dirty="0"/>
                    </a:p>
                  </a:txBody>
                  <a:tcPr marT="45726" marB="45726">
                    <a:noFill/>
                  </a:tcPr>
                </a:tc>
              </a:tr>
              <a:tr h="70540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 of Study</a:t>
                      </a:r>
                      <a:endParaRPr lang="en-US" sz="2400" b="1" dirty="0"/>
                    </a:p>
                  </a:txBody>
                  <a:tcPr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Linkage Analysis</a:t>
                      </a:r>
                      <a:endParaRPr lang="en-US" sz="2400" dirty="0"/>
                    </a:p>
                  </a:txBody>
                  <a:tcPr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Association Studies</a:t>
                      </a:r>
                      <a:endParaRPr lang="en-US" sz="2400" b="1" dirty="0"/>
                    </a:p>
                  </a:txBody>
                  <a:tcPr marT="45726" marB="45726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759682854"/>
              </p:ext>
            </p:extLst>
          </p:nvPr>
        </p:nvGraphicFramePr>
        <p:xfrm>
          <a:off x="2142119" y="692696"/>
          <a:ext cx="5257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901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Association studies are critical to the study of complex diseases </a:t>
            </a:r>
            <a:endParaRPr lang="en-US" dirty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990600" y="1828800"/>
            <a:ext cx="67818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 b="1" dirty="0"/>
              <a:t>Association</a:t>
            </a:r>
          </a:p>
          <a:p>
            <a:r>
              <a:rPr lang="en-US" altLang="zh-TW" sz="2400" b="1" dirty="0"/>
              <a:t>Tag</a:t>
            </a:r>
            <a:r>
              <a:rPr lang="en-US" altLang="zh-TW" sz="2400" dirty="0"/>
              <a:t>, or genotype, SNPs on the basis of </a:t>
            </a:r>
            <a:r>
              <a:rPr lang="en-US" altLang="zh-TW" sz="2400" b="1" dirty="0"/>
              <a:t>Linkage Disequilibrium </a:t>
            </a:r>
            <a:r>
              <a:rPr lang="en-US" altLang="zh-TW" sz="2400" dirty="0"/>
              <a:t>patterns.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2708920"/>
            <a:ext cx="32797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143000" y="6495305"/>
            <a:ext cx="2438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1000" dirty="0"/>
              <a:t>Source: </a:t>
            </a:r>
            <a:r>
              <a:rPr lang="en-US" altLang="zh-TW" sz="1000" dirty="0" err="1"/>
              <a:t>Hirschhorn</a:t>
            </a:r>
            <a:r>
              <a:rPr lang="en-US" altLang="zh-TW" sz="1000" dirty="0"/>
              <a:t> and Daly (2005)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003424" y="4077072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400" dirty="0"/>
              <a:t>Select tags to provide as much information about surrounding region based on association with untagged SNPs.</a:t>
            </a:r>
          </a:p>
          <a:p>
            <a:endParaRPr lang="en-US" altLang="zh-TW" sz="2400" dirty="0"/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1066800" y="5188004"/>
            <a:ext cx="6629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400" dirty="0"/>
              <a:t>Even if causal polymorphism is not tagged, it will be captured by proxy with an associated SNP that </a:t>
            </a:r>
            <a:r>
              <a:rPr lang="en-US" altLang="zh-TW" sz="3200" dirty="0"/>
              <a:t>is</a:t>
            </a:r>
            <a:r>
              <a:rPr lang="en-US" altLang="zh-TW" sz="2400" dirty="0"/>
              <a:t> tagged.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813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34"/>
          <a:stretch>
            <a:fillRect/>
          </a:stretch>
        </p:blipFill>
        <p:spPr bwMode="auto">
          <a:xfrm>
            <a:off x="2667000" y="5638800"/>
            <a:ext cx="3513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sosceles Triangle 15"/>
          <p:cNvSpPr/>
          <p:nvPr/>
        </p:nvSpPr>
        <p:spPr>
          <a:xfrm flipV="1">
            <a:off x="1066800" y="1600200"/>
            <a:ext cx="6553200" cy="4191000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200" dirty="0" smtClean="0"/>
              <a:t>Genome-Wide Association (GWA) addresses some of </a:t>
            </a:r>
            <a:r>
              <a:rPr lang="en-US" altLang="zh-TW" sz="3200" dirty="0" smtClean="0">
                <a:solidFill>
                  <a:srgbClr val="C00000"/>
                </a:solidFill>
              </a:rPr>
              <a:t>these</a:t>
            </a:r>
            <a:r>
              <a:rPr lang="en-US" altLang="zh-TW" sz="3200" dirty="0" smtClean="0"/>
              <a:t> issues.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676400"/>
            <a:ext cx="3213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765"/>
          <a:stretch>
            <a:fillRect/>
          </a:stretch>
        </p:blipFill>
        <p:spPr bwMode="auto">
          <a:xfrm>
            <a:off x="3935413" y="4602163"/>
            <a:ext cx="8382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29063"/>
            <a:ext cx="1857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346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/>
              <a:t>GWA has multiple advantages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560" y="2060848"/>
            <a:ext cx="84969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 b="1" dirty="0"/>
              <a:t>Discovery</a:t>
            </a:r>
          </a:p>
          <a:p>
            <a:r>
              <a:rPr lang="en-US" altLang="zh-TW" sz="2800" b="1" dirty="0"/>
              <a:t>  </a:t>
            </a:r>
            <a:r>
              <a:rPr lang="en-US" altLang="zh-TW" sz="2800" dirty="0"/>
              <a:t>Studies not limited to current biological knowledge</a:t>
            </a:r>
          </a:p>
          <a:p>
            <a:r>
              <a:rPr lang="en-US" altLang="zh-TW" sz="2800" dirty="0"/>
              <a:t> 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560" y="3356248"/>
            <a:ext cx="84969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 b="1"/>
              <a:t>Quantitative</a:t>
            </a:r>
          </a:p>
          <a:p>
            <a:r>
              <a:rPr lang="en-US" altLang="zh-TW" sz="2800" b="1"/>
              <a:t>  </a:t>
            </a:r>
            <a:r>
              <a:rPr lang="en-US" altLang="zh-TW" sz="2800"/>
              <a:t>Better characterize complex, quantitative traits</a:t>
            </a:r>
          </a:p>
          <a:p>
            <a:r>
              <a:rPr lang="en-US" altLang="zh-TW" sz="2800"/>
              <a:t>  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08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/>
              <a:t>GWA has multiple advantages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115616" y="1757134"/>
            <a:ext cx="79208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 b="1" dirty="0"/>
              <a:t>Discovery</a:t>
            </a:r>
          </a:p>
          <a:p>
            <a:r>
              <a:rPr lang="en-US" altLang="zh-TW" sz="2800" b="1" dirty="0"/>
              <a:t>  </a:t>
            </a:r>
            <a:r>
              <a:rPr lang="en-US" altLang="zh-TW" sz="2800" dirty="0"/>
              <a:t>Studies not limited to current biological knowledge</a:t>
            </a:r>
          </a:p>
          <a:p>
            <a:endParaRPr lang="en-US" altLang="zh-TW" sz="2800" dirty="0"/>
          </a:p>
          <a:p>
            <a:r>
              <a:rPr lang="en-US" altLang="zh-TW" sz="2800" dirty="0"/>
              <a:t> 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7004107"/>
              </p:ext>
            </p:extLst>
          </p:nvPr>
        </p:nvGraphicFramePr>
        <p:xfrm>
          <a:off x="2411760" y="2852936"/>
          <a:ext cx="4620344" cy="1237228"/>
        </p:xfrm>
        <a:graphic>
          <a:graphicData uri="http://schemas.openxmlformats.org/drawingml/2006/table">
            <a:tbl>
              <a:tblPr/>
              <a:tblGrid>
                <a:gridCol w="4620344"/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Coronary Heart Disease (CHD)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Type 2 Diabetes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8684" name="TextBox 6"/>
          <p:cNvSpPr txBox="1">
            <a:spLocks noChangeArrowheads="1"/>
          </p:cNvSpPr>
          <p:nvPr/>
        </p:nvSpPr>
        <p:spPr bwMode="auto">
          <a:xfrm>
            <a:off x="1043608" y="4293096"/>
            <a:ext cx="790489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 dirty="0">
                <a:solidFill>
                  <a:srgbClr val="000000"/>
                </a:solidFill>
              </a:rPr>
              <a:t>Recent GWA studies discovered:</a:t>
            </a:r>
          </a:p>
          <a:p>
            <a:r>
              <a:rPr lang="en-US" altLang="zh-TW" sz="2800" dirty="0">
                <a:solidFill>
                  <a:srgbClr val="000000"/>
                </a:solidFill>
              </a:rPr>
              <a:t>  Associated regions containing no annotated genes</a:t>
            </a:r>
          </a:p>
          <a:p>
            <a:endParaRPr lang="en-US" altLang="zh-TW" sz="2800" dirty="0">
              <a:solidFill>
                <a:srgbClr val="000000"/>
              </a:solidFill>
            </a:endParaRPr>
          </a:p>
          <a:p>
            <a:r>
              <a:rPr lang="en-US" altLang="zh-TW" sz="2800" dirty="0">
                <a:solidFill>
                  <a:srgbClr val="000000"/>
                </a:solidFill>
              </a:rPr>
              <a:t>  Tagged SNPs not associated with any established  </a:t>
            </a:r>
          </a:p>
          <a:p>
            <a:r>
              <a:rPr lang="en-US" altLang="zh-TW" sz="2800" dirty="0">
                <a:solidFill>
                  <a:srgbClr val="000000"/>
                </a:solidFill>
              </a:rPr>
              <a:t>  risk factors</a:t>
            </a:r>
          </a:p>
          <a:p>
            <a:endParaRPr lang="en-US" altLang="zh-TW" sz="2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43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/>
              <a:t>GWA has multiple advantages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8474910"/>
              </p:ext>
            </p:extLst>
          </p:nvPr>
        </p:nvGraphicFramePr>
        <p:xfrm>
          <a:off x="3531096" y="2920008"/>
          <a:ext cx="1905000" cy="822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</a:rPr>
                        <a:t>Cardiac Arrhythmias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697" marB="45697"/>
                </a:tc>
              </a:tr>
            </a:tbl>
          </a:graphicData>
        </a:graphic>
      </p:graphicFrame>
      <p:sp>
        <p:nvSpPr>
          <p:cNvPr id="29705" name="TextBox 3"/>
          <p:cNvSpPr txBox="1">
            <a:spLocks noChangeArrowheads="1"/>
          </p:cNvSpPr>
          <p:nvPr/>
        </p:nvSpPr>
        <p:spPr bwMode="auto">
          <a:xfrm>
            <a:off x="1043608" y="1700808"/>
            <a:ext cx="7162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 b="1" dirty="0"/>
              <a:t>Quantitative</a:t>
            </a:r>
          </a:p>
          <a:p>
            <a:r>
              <a:rPr lang="en-US" altLang="zh-TW" sz="2800" b="1" dirty="0"/>
              <a:t>  </a:t>
            </a:r>
            <a:r>
              <a:rPr lang="en-US" altLang="zh-TW" sz="2800" dirty="0"/>
              <a:t>Better characterize complex, quantitative traits</a:t>
            </a:r>
          </a:p>
          <a:p>
            <a:r>
              <a:rPr lang="en-US" altLang="zh-TW" sz="2800" dirty="0"/>
              <a:t>   </a:t>
            </a:r>
          </a:p>
        </p:txBody>
      </p:sp>
      <p:sp>
        <p:nvSpPr>
          <p:cNvPr id="29706" name="TextBox 5"/>
          <p:cNvSpPr txBox="1">
            <a:spLocks noChangeArrowheads="1"/>
          </p:cNvSpPr>
          <p:nvPr/>
        </p:nvSpPr>
        <p:spPr bwMode="auto">
          <a:xfrm>
            <a:off x="1196008" y="3910608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 dirty="0">
                <a:solidFill>
                  <a:srgbClr val="000000"/>
                </a:solidFill>
              </a:rPr>
              <a:t>Identification of polymorphism accounting for variance of quantitative trait</a:t>
            </a:r>
          </a:p>
          <a:p>
            <a:endParaRPr lang="en-US" altLang="zh-TW" sz="2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620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/>
              <a:t>Going forward</a:t>
            </a:r>
          </a:p>
        </p:txBody>
      </p:sp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1600200" y="22098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 b="1" dirty="0"/>
              <a:t>Association Studies</a:t>
            </a:r>
          </a:p>
        </p:txBody>
      </p:sp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1752600" y="2819400"/>
            <a:ext cx="6629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 dirty="0"/>
              <a:t>Cannot provide unambiguous identification of causal genes</a:t>
            </a:r>
          </a:p>
          <a:p>
            <a:endParaRPr lang="en-US" altLang="zh-TW" sz="2800" dirty="0"/>
          </a:p>
        </p:txBody>
      </p:sp>
      <p:sp>
        <p:nvSpPr>
          <p:cNvPr id="73733" name="TextBox 5"/>
          <p:cNvSpPr txBox="1">
            <a:spLocks noChangeArrowheads="1"/>
          </p:cNvSpPr>
          <p:nvPr/>
        </p:nvSpPr>
        <p:spPr bwMode="auto">
          <a:xfrm>
            <a:off x="1600200" y="3863975"/>
            <a:ext cx="541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 b="1"/>
              <a:t>But</a:t>
            </a:r>
          </a:p>
        </p:txBody>
      </p:sp>
      <p:sp>
        <p:nvSpPr>
          <p:cNvPr id="73734" name="TextBox 6"/>
          <p:cNvSpPr txBox="1">
            <a:spLocks noChangeArrowheads="1"/>
          </p:cNvSpPr>
          <p:nvPr/>
        </p:nvSpPr>
        <p:spPr bwMode="auto">
          <a:xfrm>
            <a:off x="1752600" y="4330700"/>
            <a:ext cx="655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/>
              <a:t>can highlight pathways and mechanisms of particular interest.</a:t>
            </a:r>
          </a:p>
          <a:p>
            <a:endParaRPr lang="en-US" altLang="zh-TW" sz="28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132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/>
              <a:t>Leading to systems-level understanding of genetics and disease</a:t>
            </a:r>
            <a:endParaRPr lang="en-US" sz="3600" dirty="0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11" t="15836" r="7428" b="10851"/>
          <a:stretch>
            <a:fillRect/>
          </a:stretch>
        </p:blipFill>
        <p:spPr bwMode="auto">
          <a:xfrm>
            <a:off x="1331640" y="1772816"/>
            <a:ext cx="6678860" cy="42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1752600" y="6550025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1400"/>
              <a:t>Source: Wikipedia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530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/>
              <a:t>And Better Medicine!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4764360" cy="439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1752600" y="6550025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1400"/>
              <a:t>Source: PMC 2006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0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History – The technique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 t="42500" r="39453" b="41250"/>
          <a:stretch/>
        </p:blipFill>
        <p:spPr bwMode="auto">
          <a:xfrm>
            <a:off x="1594445" y="1484784"/>
            <a:ext cx="5857875" cy="1114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4053" t="11728" r="17221" b="28738"/>
          <a:stretch>
            <a:fillRect/>
          </a:stretch>
        </p:blipFill>
        <p:spPr bwMode="auto">
          <a:xfrm>
            <a:off x="1835696" y="2780927"/>
            <a:ext cx="5184576" cy="39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499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Databases</a:t>
            </a:r>
            <a:endParaRPr lang="zh-TW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760617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800" dirty="0" smtClean="0"/>
              <a:t>ENCODE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800" dirty="0"/>
              <a:t>E</a:t>
            </a:r>
            <a:r>
              <a:rPr lang="en-US" altLang="zh-TW" sz="2800" dirty="0" smtClean="0"/>
              <a:t>pigenetics roadmap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800" dirty="0" err="1" smtClean="0"/>
              <a:t>modENCODE</a:t>
            </a:r>
            <a:endParaRPr lang="en-US" altLang="zh-TW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zh-TW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zh-TW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800" dirty="0" smtClean="0"/>
              <a:t>EMSEMBL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800" dirty="0" smtClean="0"/>
              <a:t>UCSC Gene Browser </a:t>
            </a:r>
            <a:endParaRPr lang="zh-TW" altLang="en-US" sz="2800" dirty="0"/>
          </a:p>
        </p:txBody>
      </p:sp>
      <p:pic>
        <p:nvPicPr>
          <p:cNvPr id="8196" name="Picture 4" descr="http://www.biotechniques.com/multimedia/archive/00185/2012-10-05-encode-p_18508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24" y="1541820"/>
            <a:ext cx="3429000" cy="1933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roadmapepigenomics.org/media/images/layout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36" y="3933056"/>
            <a:ext cx="3124200" cy="676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peptideatlas.org/images/gb_0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69160"/>
            <a:ext cx="4527749" cy="3648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oldlab.caltech.edu/~king/mussagl_manual/images/ucsc_genome_browser_hom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3620839" cy="3095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apconcorp.com/meeting/encode2008/images/modENCODE-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60" y="1546632"/>
            <a:ext cx="2568436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619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Epigenetics, RNA, Protein</a:t>
            </a:r>
            <a:endParaRPr lang="zh-TW" altLang="en-US" dirty="0"/>
          </a:p>
        </p:txBody>
      </p:sp>
      <p:pic>
        <p:nvPicPr>
          <p:cNvPr id="9222" name="Picture 6" descr="http://sarahmosko.files.wordpress.com/2011/10/epigenetic_mechanisms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715000" cy="3971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810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Epigenetics, RNA, Protein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8003" y="2492896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Can’t be directly measured</a:t>
            </a:r>
          </a:p>
          <a:p>
            <a:r>
              <a:rPr lang="en-US" altLang="zh-TW" sz="2800" dirty="0" smtClean="0"/>
              <a:t>Inferred by mathematical model</a:t>
            </a:r>
          </a:p>
          <a:p>
            <a:pPr lvl="1"/>
            <a:r>
              <a:rPr lang="en-US" altLang="zh-TW" sz="2400" dirty="0" smtClean="0"/>
              <a:t>Markov Models</a:t>
            </a:r>
          </a:p>
          <a:p>
            <a:pPr lvl="1"/>
            <a:r>
              <a:rPr lang="en-US" altLang="zh-TW" sz="2400" dirty="0" smtClean="0"/>
              <a:t>Factor Graphs</a:t>
            </a:r>
          </a:p>
          <a:p>
            <a:pPr lvl="1"/>
            <a:r>
              <a:rPr lang="en-US" altLang="zh-TW" sz="2400" dirty="0" smtClean="0"/>
              <a:t>Bayesian Networks</a:t>
            </a:r>
          </a:p>
          <a:p>
            <a:pPr lvl="1"/>
            <a:r>
              <a:rPr lang="en-US" altLang="zh-TW" sz="2400" dirty="0" smtClean="0"/>
              <a:t>Markov Random Fields</a:t>
            </a:r>
          </a:p>
          <a:p>
            <a:pPr lvl="1"/>
            <a:endParaRPr lang="zh-TW" altLang="en-US" sz="2400" dirty="0"/>
          </a:p>
        </p:txBody>
      </p:sp>
      <p:pic>
        <p:nvPicPr>
          <p:cNvPr id="10242" name="Picture 2" descr="http://drpinna.com/wp-content/uploads/2010/09/epigenom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2895422" cy="3960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956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 rtlCol="0">
            <a:noAutofit/>
          </a:bodyPr>
          <a:lstStyle/>
          <a:p>
            <a:pPr lvl="1" algn="ctr" rtl="0">
              <a:spcBef>
                <a:spcPct val="0"/>
              </a:spcBef>
              <a:defRPr/>
            </a:pPr>
            <a:r>
              <a:rPr lang="en-US" sz="3200" b="1" dirty="0" smtClean="0"/>
              <a:t>Example: </a:t>
            </a:r>
            <a:r>
              <a:rPr lang="en-US" altLang="zh-TW" sz="3200" b="1" dirty="0"/>
              <a:t>Bayesian </a:t>
            </a:r>
            <a:r>
              <a:rPr lang="en-US" altLang="zh-TW" sz="3200" b="1" dirty="0" smtClean="0"/>
              <a:t>Networks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Framework for testing association of </a:t>
            </a:r>
            <a:r>
              <a:rPr lang="en-US" sz="3200" dirty="0" err="1" smtClean="0"/>
              <a:t>untyped</a:t>
            </a:r>
            <a:r>
              <a:rPr lang="en-US" sz="3200" dirty="0" smtClean="0"/>
              <a:t> genotype to phenotype</a:t>
            </a:r>
            <a:endParaRPr lang="en-US" sz="3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286343352"/>
              </p:ext>
            </p:extLst>
          </p:nvPr>
        </p:nvGraphicFramePr>
        <p:xfrm>
          <a:off x="1447800" y="1828800"/>
          <a:ext cx="5943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4516" name="Group 9"/>
          <p:cNvGrpSpPr>
            <a:grpSpLocks/>
          </p:cNvGrpSpPr>
          <p:nvPr/>
        </p:nvGrpSpPr>
        <p:grpSpPr bwMode="auto">
          <a:xfrm>
            <a:off x="1524000" y="5562600"/>
            <a:ext cx="6864424" cy="1219200"/>
            <a:chOff x="1524000" y="5486400"/>
            <a:chExt cx="6553200" cy="1219200"/>
          </a:xfrm>
        </p:grpSpPr>
        <p:sp>
          <p:nvSpPr>
            <p:cNvPr id="64517" name="TextBox 7"/>
            <p:cNvSpPr txBox="1">
              <a:spLocks noChangeArrowheads="1"/>
            </p:cNvSpPr>
            <p:nvPr/>
          </p:nvSpPr>
          <p:spPr bwMode="auto">
            <a:xfrm>
              <a:off x="1676400" y="5715000"/>
              <a:ext cx="6400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zh-TW" sz="2400" b="1"/>
                <a:t>Greater power to detect associations</a:t>
              </a:r>
            </a:p>
            <a:p>
              <a:r>
                <a:rPr lang="en-US" altLang="zh-TW" sz="2400" b="1"/>
                <a:t>Better explanations of detected associations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524000" y="5486400"/>
              <a:ext cx="5867400" cy="1219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zh-TW" sz="2400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4963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Step 1 of the Analysis: Linking Genotype to Genotype</a:t>
            </a: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2255867"/>
            <a:ext cx="6400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/>
              <a:t>Use PHASE algorithm* to calculate Linkage Disequilibrium probabilities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1219200" y="6029325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1400"/>
              <a:t>*Stephens, M., Smith, N., and Donnelly, P. (2001). </a:t>
            </a:r>
            <a:r>
              <a:rPr lang="en-US" altLang="zh-TW" sz="1400">
                <a:hlinkClick r:id="rId3"/>
              </a:rPr>
              <a:t>A new statistical method for haplotype reconstruction from population data.</a:t>
            </a:r>
            <a:r>
              <a:rPr lang="en-US" altLang="zh-TW" sz="1400"/>
              <a:t> </a:t>
            </a:r>
            <a:r>
              <a:rPr lang="en-US" altLang="zh-TW" sz="1400" i="1"/>
              <a:t>American Journal of Human Genetics,</a:t>
            </a:r>
            <a:r>
              <a:rPr lang="en-US" altLang="zh-TW" sz="1400"/>
              <a:t> </a:t>
            </a:r>
            <a:r>
              <a:rPr lang="en-US" altLang="zh-TW" sz="1400" b="1"/>
              <a:t>68</a:t>
            </a:r>
            <a:r>
              <a:rPr lang="en-US" altLang="zh-TW" sz="1400"/>
              <a:t>, 978--989.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3483005"/>
            <a:ext cx="6400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/>
              <a:t>Use these probabilities to impute untyped SNPs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00685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Step 2 of the Analysis: Linking Genotype to Phenotype</a:t>
            </a:r>
            <a:endParaRPr lang="en-US" dirty="0"/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1310208" y="2114853"/>
            <a:ext cx="6934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 b="1" dirty="0"/>
              <a:t>Bayesian Regression Model </a:t>
            </a:r>
          </a:p>
          <a:p>
            <a:r>
              <a:rPr lang="en-US" altLang="zh-TW" sz="2800" b="1" dirty="0"/>
              <a:t>	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295400" y="4800600"/>
            <a:ext cx="670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2800" dirty="0"/>
              <a:t>Regress on genotypes to arrive at estimates of phenotype</a:t>
            </a:r>
          </a:p>
        </p:txBody>
      </p:sp>
      <p:grpSp>
        <p:nvGrpSpPr>
          <p:cNvPr id="66565" name="Group 19"/>
          <p:cNvGrpSpPr>
            <a:grpSpLocks/>
          </p:cNvGrpSpPr>
          <p:nvPr/>
        </p:nvGrpSpPr>
        <p:grpSpPr bwMode="auto">
          <a:xfrm>
            <a:off x="1674363" y="2725435"/>
            <a:ext cx="4725988" cy="1787525"/>
            <a:chOff x="2285999" y="2537030"/>
            <a:chExt cx="4725786" cy="1786975"/>
          </a:xfrm>
        </p:grpSpPr>
        <p:grpSp>
          <p:nvGrpSpPr>
            <p:cNvPr id="66566" name="Group 12"/>
            <p:cNvGrpSpPr>
              <a:grpSpLocks/>
            </p:cNvGrpSpPr>
            <p:nvPr/>
          </p:nvGrpSpPr>
          <p:grpSpPr bwMode="auto">
            <a:xfrm>
              <a:off x="2285999" y="2537030"/>
              <a:ext cx="3810001" cy="1577770"/>
              <a:chOff x="2285999" y="2438400"/>
              <a:chExt cx="3810001" cy="1577770"/>
            </a:xfrm>
          </p:grpSpPr>
          <p:pic>
            <p:nvPicPr>
              <p:cNvPr id="6657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5999" y="2438400"/>
                <a:ext cx="2700338" cy="771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6573" name="Group 11"/>
              <p:cNvGrpSpPr>
                <a:grpSpLocks/>
              </p:cNvGrpSpPr>
              <p:nvPr/>
            </p:nvGrpSpPr>
            <p:grpSpPr bwMode="auto">
              <a:xfrm>
                <a:off x="2375079" y="3429000"/>
                <a:ext cx="3720921" cy="587170"/>
                <a:chOff x="4800600" y="3733800"/>
                <a:chExt cx="3720921" cy="733962"/>
              </a:xfrm>
            </p:grpSpPr>
            <p:pic>
              <p:nvPicPr>
                <p:cNvPr id="66574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0600" y="3733800"/>
                  <a:ext cx="12477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575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3850" y="3962400"/>
                  <a:ext cx="3533775" cy="247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66576" name="Group 10"/>
                <p:cNvGrpSpPr>
                  <a:grpSpLocks/>
                </p:cNvGrpSpPr>
                <p:nvPr/>
              </p:nvGrpSpPr>
              <p:grpSpPr bwMode="auto">
                <a:xfrm>
                  <a:off x="4800600" y="4216758"/>
                  <a:ext cx="3720921" cy="251004"/>
                  <a:chOff x="5715000" y="4406721"/>
                  <a:chExt cx="3720921" cy="251004"/>
                </a:xfrm>
              </p:grpSpPr>
              <p:pic>
                <p:nvPicPr>
                  <p:cNvPr id="66577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15000" y="4419600"/>
                    <a:ext cx="542925" cy="2381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6578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64096" y="4406721"/>
                    <a:ext cx="3171825" cy="228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grpSp>
          <p:nvGrpSpPr>
            <p:cNvPr id="66567" name="Group 18"/>
            <p:cNvGrpSpPr>
              <a:grpSpLocks noChangeAspect="1"/>
            </p:cNvGrpSpPr>
            <p:nvPr/>
          </p:nvGrpSpPr>
          <p:grpSpPr bwMode="auto">
            <a:xfrm>
              <a:off x="2378825" y="4141125"/>
              <a:ext cx="4632960" cy="182880"/>
              <a:chOff x="3581400" y="3309850"/>
              <a:chExt cx="5791200" cy="228600"/>
            </a:xfrm>
          </p:grpSpPr>
          <p:grpSp>
            <p:nvGrpSpPr>
              <p:cNvPr id="66568" name="Group 16"/>
              <p:cNvGrpSpPr>
                <a:grpSpLocks/>
              </p:cNvGrpSpPr>
              <p:nvPr/>
            </p:nvGrpSpPr>
            <p:grpSpPr bwMode="auto">
              <a:xfrm>
                <a:off x="3581400" y="3309850"/>
                <a:ext cx="5026687" cy="228600"/>
                <a:chOff x="4395788" y="3309850"/>
                <a:chExt cx="5026687" cy="228600"/>
              </a:xfrm>
            </p:grpSpPr>
            <p:pic>
              <p:nvPicPr>
                <p:cNvPr id="66570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5788" y="3333750"/>
                  <a:ext cx="352425" cy="190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571" name="Picture 3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7125" y="3309850"/>
                  <a:ext cx="4705350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6569" name="Picture 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9650" y="3333750"/>
                <a:ext cx="74295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00406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Classification and Regression model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848872" cy="345069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Classification of Epigenetic, </a:t>
            </a:r>
            <a:r>
              <a:rPr lang="en-US" altLang="zh-TW" sz="2800" dirty="0" err="1" smtClean="0"/>
              <a:t>Transcripitional</a:t>
            </a:r>
            <a:r>
              <a:rPr lang="en-US" altLang="zh-TW" sz="2800" dirty="0" smtClean="0"/>
              <a:t>, Proteomic state to predict phenotype to genotype</a:t>
            </a:r>
            <a:endParaRPr lang="zh-TW" altLang="en-US" sz="2800" dirty="0"/>
          </a:p>
        </p:txBody>
      </p:sp>
      <p:pic>
        <p:nvPicPr>
          <p:cNvPr id="11266" name="Picture 2" descr="http://www.mogene.com/images/PC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33774"/>
            <a:ext cx="3810000" cy="332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imtech.res.in/raghava/rbpred/sv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20352"/>
            <a:ext cx="4248472" cy="318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06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MDS</a:t>
            </a:r>
            <a:endParaRPr lang="zh-TW" altLang="en-US" dirty="0"/>
          </a:p>
        </p:txBody>
      </p:sp>
      <p:pic>
        <p:nvPicPr>
          <p:cNvPr id="12290" name="Picture 2" descr="Linear regressio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262300" cy="2809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97" y="3645024"/>
            <a:ext cx="4572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http://www.visualcomplexity.com/vc/images/31_big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55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937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/>
              <a:t>Clustering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1967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Picture -1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3140"/>
            <a:ext cx="7560707" cy="432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659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Cox Regression </a:t>
            </a:r>
            <a:endParaRPr lang="zh-TW" altLang="en-US" dirty="0"/>
          </a:p>
        </p:txBody>
      </p:sp>
      <p:pic>
        <p:nvPicPr>
          <p:cNvPr id="1026" name="Picture 2" descr="http://www.ipej.org/0801/saba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94451"/>
            <a:ext cx="5328592" cy="4329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057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History – </a:t>
            </a:r>
            <a:r>
              <a:rPr lang="en-US" altLang="zh-TW" dirty="0" smtClean="0"/>
              <a:t>Hardware</a:t>
            </a:r>
            <a:endParaRPr lang="zh-TW" altLang="en-US" dirty="0"/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="" xmlns:p14="http://schemas.microsoft.com/office/powerpoint/2010/main" val="3408161462"/>
              </p:ext>
            </p:extLst>
          </p:nvPr>
        </p:nvGraphicFramePr>
        <p:xfrm>
          <a:off x="1043608" y="2060848"/>
          <a:ext cx="7128792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419872" y="45091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16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211960" y="2132856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10000</a:t>
            </a:r>
            <a:endParaRPr lang="zh-TW" altLang="en-US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0263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Looking ahead to application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田耕豪  廖奎達</a:t>
            </a:r>
            <a:endParaRPr lang="zh-TW" altLang="en-US" sz="2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587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zh-TW" sz="2800" dirty="0" smtClean="0"/>
              <a:t>Medicine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zh-TW" sz="2800" dirty="0" smtClean="0"/>
              <a:t>Cancer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zh-TW" sz="2800" dirty="0" smtClean="0"/>
              <a:t>Vaccine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zh-TW" sz="2800" dirty="0" smtClean="0"/>
              <a:t>Stem cell</a:t>
            </a:r>
          </a:p>
          <a:p>
            <a:pPr>
              <a:spcBef>
                <a:spcPts val="1800"/>
              </a:spcBef>
            </a:pPr>
            <a:r>
              <a:rPr lang="en-US" altLang="zh-TW" sz="2800" dirty="0"/>
              <a:t>Agriculture</a:t>
            </a:r>
          </a:p>
          <a:p>
            <a:pPr>
              <a:spcBef>
                <a:spcPts val="1800"/>
              </a:spcBef>
            </a:pPr>
            <a:r>
              <a:rPr lang="en-US" altLang="zh-TW" sz="2800" dirty="0" smtClean="0"/>
              <a:t>Human Prehistory</a:t>
            </a:r>
          </a:p>
          <a:p>
            <a:pPr marL="514350" indent="-514350">
              <a:buFont typeface="+mj-lt"/>
              <a:buAutoNum type="alphaLcPeriod"/>
            </a:pPr>
            <a:endParaRPr lang="en-US" altLang="zh-TW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359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4624908" cy="4624908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786616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Cancer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/>
              <a:t>Genomic modifications are the source of nearly all cancers.</a:t>
            </a:r>
          </a:p>
          <a:p>
            <a:pPr marL="0" indent="0">
              <a:buNone/>
            </a:pP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48064" y="6495147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圖片來源</a:t>
            </a:r>
            <a:r>
              <a:rPr lang="zh-TW" altLang="en-US" sz="1000" dirty="0" smtClean="0"/>
              <a:t>：</a:t>
            </a:r>
            <a:r>
              <a:rPr lang="en-US" altLang="zh-TW" sz="1000" dirty="0" smtClean="0"/>
              <a:t>http</a:t>
            </a:r>
            <a:r>
              <a:rPr lang="en-US" altLang="zh-TW" sz="1000" dirty="0"/>
              <a:t>://www.easyoops.com/how-dna-mutations-are-fixed</a:t>
            </a:r>
            <a:endParaRPr lang="zh-TW" altLang="en-US" sz="1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932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1352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892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26322"/>
            <a:ext cx="8291264" cy="447103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Acute Myeloid Leukemia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急性骨髓性白血病</a:t>
            </a:r>
            <a:r>
              <a:rPr lang="en-US" altLang="zh-TW" sz="2800" dirty="0" smtClean="0"/>
              <a:t>)</a:t>
            </a:r>
          </a:p>
          <a:p>
            <a:pPr marL="4434300" indent="-457200">
              <a:buFont typeface="Wingdings" pitchFamily="2" charset="2"/>
              <a:buChar char="Ø"/>
            </a:pPr>
            <a:endParaRPr lang="en-US" altLang="zh-TW" sz="2800" dirty="0" smtClean="0"/>
          </a:p>
          <a:p>
            <a:pPr marL="4434300" indent="-457200">
              <a:buFont typeface="Wingdings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骨髓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性造血芽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細胞異常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增殖的血液惡性腫瘤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2" y="2727642"/>
            <a:ext cx="3306536" cy="307762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55576" y="5827330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圖片來源</a:t>
            </a:r>
            <a:r>
              <a:rPr lang="zh-TW" altLang="en-US" sz="1000" dirty="0" smtClean="0"/>
              <a:t>：</a:t>
            </a:r>
            <a:r>
              <a:rPr lang="en-US" altLang="zh-TW" sz="1000" dirty="0"/>
              <a:t>wiki (http://zh.wikipedia.org/wiki/%E6%80%A5%E6%80%A7%E9%AA%A8%E9%AB%93%E6%80%A7%E7%99%BD%E8%A1%80%E7%97%85)</a:t>
            </a:r>
            <a:endParaRPr lang="zh-TW" altLang="en-US" sz="1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341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Applications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0290"/>
            <a:ext cx="3817921" cy="286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38513"/>
            <a:ext cx="3206598" cy="212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85385"/>
            <a:ext cx="4907484" cy="185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840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Coding </a:t>
            </a:r>
            <a:r>
              <a:rPr lang="en-US" altLang="zh-TW" sz="2800" dirty="0"/>
              <a:t>mutations identified in eight primary </a:t>
            </a:r>
            <a:r>
              <a:rPr lang="en-US" altLang="zh-TW" sz="2800" dirty="0" smtClean="0"/>
              <a:t>tumor–relapse </a:t>
            </a:r>
            <a:r>
              <a:rPr lang="en-US" altLang="zh-TW" sz="2800" dirty="0"/>
              <a:t>pairs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Applications</a:t>
            </a: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6" y="3573016"/>
            <a:ext cx="890986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283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Applications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57028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04" y="2996952"/>
            <a:ext cx="3724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45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High-throughput genomics </a:t>
            </a:r>
            <a:r>
              <a:rPr lang="en-US" altLang="zh-TW" sz="3200" dirty="0" smtClean="0"/>
              <a:t>data</a:t>
            </a:r>
          </a:p>
          <a:p>
            <a:pPr lvl="1"/>
            <a:r>
              <a:rPr lang="en-US" altLang="zh-TW" sz="2800" dirty="0" smtClean="0"/>
              <a:t>Vaccine design</a:t>
            </a:r>
          </a:p>
          <a:p>
            <a:pPr lvl="1"/>
            <a:r>
              <a:rPr lang="en-US" altLang="zh-TW" sz="2800" dirty="0" smtClean="0"/>
              <a:t>Treatment of disease</a:t>
            </a:r>
          </a:p>
          <a:p>
            <a:pPr lvl="2"/>
            <a:r>
              <a:rPr lang="en-US" altLang="zh-TW" sz="2800" dirty="0" smtClean="0"/>
              <a:t>Infectious disease</a:t>
            </a:r>
          </a:p>
          <a:p>
            <a:pPr lvl="2"/>
            <a:r>
              <a:rPr lang="en-US" altLang="zh-TW" sz="2800" dirty="0" smtClean="0"/>
              <a:t>Autoimmune diseases</a:t>
            </a:r>
          </a:p>
          <a:p>
            <a:pPr lvl="2"/>
            <a:r>
              <a:rPr lang="en-US" altLang="zh-TW" sz="2800" dirty="0"/>
              <a:t>Immunodeficiency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869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Vaccine</a:t>
            </a:r>
            <a:endParaRPr lang="zh-TW" altLang="en-US" dirty="0"/>
          </a:p>
        </p:txBody>
      </p:sp>
      <p:pic>
        <p:nvPicPr>
          <p:cNvPr id="2050" name="Picture 2" descr="http://www.futurity.org/wp-content/uploads/2012/08/vaccine_factory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264696" cy="4271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283968" y="6571732"/>
            <a:ext cx="5007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hlinkClick r:id="rId3"/>
              </a:rPr>
              <a:t>http://www.futurity.org/wp-content/uploads/2012/08/vaccine_factory_1.jpg</a:t>
            </a:r>
            <a:endParaRPr lang="zh-TW" altLang="en-US" sz="1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066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Genotype &amp; Phenotype</a:t>
            </a:r>
            <a:endParaRPr lang="zh-TW" altLang="en-US" dirty="0"/>
          </a:p>
        </p:txBody>
      </p:sp>
      <p:pic>
        <p:nvPicPr>
          <p:cNvPr id="1028" name="Picture 4" descr="wpe2.jpg (80330 byte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11" y="1211647"/>
            <a:ext cx="4334513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635896" y="6286925"/>
            <a:ext cx="21242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dirty="0">
                <a:hlinkClick r:id="rId3"/>
              </a:rPr>
              <a:t>http://www.chiang-ivf.com.tw/y-deletion.htm</a:t>
            </a:r>
            <a:endParaRPr lang="zh-TW" altLang="en-US" sz="800" dirty="0"/>
          </a:p>
        </p:txBody>
      </p:sp>
      <p:sp>
        <p:nvSpPr>
          <p:cNvPr id="12" name="矩形 11"/>
          <p:cNvSpPr/>
          <p:nvPr/>
        </p:nvSpPr>
        <p:spPr>
          <a:xfrm>
            <a:off x="2987824" y="3212976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7</a:t>
            </a:fld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251520" y="2132856"/>
            <a:ext cx="2736304" cy="2909937"/>
            <a:chOff x="251520" y="2132856"/>
            <a:chExt cx="2736304" cy="2909937"/>
          </a:xfrm>
        </p:grpSpPr>
        <p:pic>
          <p:nvPicPr>
            <p:cNvPr id="103426" name="Picture 2" descr="https://encrypted-tbn1.gstatic.com/images?q=tbn:ANd9GcRRubukpIRNJsZsPUdNp5WZgaokIogfzndeDE6rfSgF8DeTmC-Y0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132856"/>
              <a:ext cx="1866900" cy="2457451"/>
            </a:xfrm>
            <a:prstGeom prst="rect">
              <a:avLst/>
            </a:prstGeom>
            <a:noFill/>
          </p:spPr>
        </p:pic>
        <p:cxnSp>
          <p:nvCxnSpPr>
            <p:cNvPr id="19" name="直線單箭頭接點 18"/>
            <p:cNvCxnSpPr>
              <a:stCxn id="12" idx="1"/>
              <a:endCxn id="103426" idx="3"/>
            </p:cNvCxnSpPr>
            <p:nvPr/>
          </p:nvCxnSpPr>
          <p:spPr>
            <a:xfrm flipH="1">
              <a:off x="2118420" y="3356992"/>
              <a:ext cx="869404" cy="459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251520" y="4581128"/>
              <a:ext cx="18722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800" dirty="0" smtClean="0">
                  <a:hlinkClick r:id="rId5"/>
                </a:rPr>
                <a:t>http://big5.ifeng.com/gate/big5/baby.ifeng.com/yuer/special/detail_2011_01/27/4481382_0.shtml</a:t>
              </a:r>
              <a:endParaRPr lang="zh-TW" altLang="en-US" sz="8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259632" y="2132856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Autism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2850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Applications</a:t>
            </a:r>
            <a:endParaRPr lang="zh-TW" altLang="en-US" dirty="0"/>
          </a:p>
        </p:txBody>
      </p:sp>
      <p:pic>
        <p:nvPicPr>
          <p:cNvPr id="1028" name="Picture 4" descr="http://img.medscape.com/article/727/475/727475-fi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112222"/>
            <a:ext cx="4589909" cy="4368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0274" y="2303607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Vaccine</a:t>
            </a:r>
            <a:endParaRPr lang="en-US" altLang="zh-TW" sz="3600" dirty="0" smtClean="0"/>
          </a:p>
          <a:p>
            <a:pPr lvl="1"/>
            <a:r>
              <a:rPr lang="en-US" altLang="zh-TW" sz="2800" dirty="0"/>
              <a:t>Every year in </a:t>
            </a:r>
            <a:r>
              <a:rPr lang="en-US" altLang="zh-TW" sz="2800" dirty="0" smtClean="0"/>
              <a:t>February…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047859" y="6480485"/>
            <a:ext cx="3121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hlinkClick r:id="rId3"/>
              </a:rPr>
              <a:t>http://www.medscape.org/viewarticle/727475</a:t>
            </a:r>
            <a:endParaRPr lang="zh-TW" altLang="en-US" sz="1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338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3450696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Stem-cell</a:t>
            </a:r>
          </a:p>
          <a:p>
            <a:pPr lvl="1"/>
            <a:r>
              <a:rPr lang="en-US" altLang="zh-TW" sz="2800" dirty="0"/>
              <a:t>Genomic </a:t>
            </a:r>
            <a:r>
              <a:rPr lang="en-US" altLang="zh-TW" sz="2800" dirty="0" smtClean="0"/>
              <a:t>variants</a:t>
            </a:r>
          </a:p>
          <a:p>
            <a:pPr lvl="1"/>
            <a:r>
              <a:rPr lang="en-US" altLang="zh-TW" sz="2800" dirty="0" smtClean="0"/>
              <a:t>Epigenetic state</a:t>
            </a:r>
          </a:p>
          <a:p>
            <a:pPr lvl="1"/>
            <a:r>
              <a:rPr lang="en-US" altLang="zh-TW" sz="2800" dirty="0" smtClean="0"/>
              <a:t>Expression pattern</a:t>
            </a:r>
          </a:p>
          <a:p>
            <a:r>
              <a:rPr lang="en-US" altLang="zh-TW" sz="3200" dirty="0"/>
              <a:t>Induced pluripotent stem (</a:t>
            </a:r>
            <a:r>
              <a:rPr lang="en-US" altLang="zh-TW" sz="3200" dirty="0" err="1"/>
              <a:t>iPS</a:t>
            </a:r>
            <a:r>
              <a:rPr lang="en-US" altLang="zh-TW" sz="3200" dirty="0" smtClean="0"/>
              <a:t>) cells </a:t>
            </a:r>
            <a:r>
              <a:rPr lang="en-US" altLang="zh-TW" sz="3200" dirty="0"/>
              <a:t>and lineage-specific directly </a:t>
            </a:r>
            <a:r>
              <a:rPr lang="en-US" altLang="zh-TW" sz="3200" dirty="0" smtClean="0"/>
              <a:t>reprogrammed cells</a:t>
            </a:r>
          </a:p>
          <a:p>
            <a:pPr lvl="1"/>
            <a:r>
              <a:rPr lang="en-US" altLang="zh-TW" sz="2800" dirty="0" smtClean="0"/>
              <a:t>Mutation is assessed with whole-genome analysis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425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endParaRPr lang="zh-TW" altLang="en-US" dirty="0"/>
          </a:p>
        </p:txBody>
      </p:sp>
      <p:pic>
        <p:nvPicPr>
          <p:cNvPr id="1026" name="Picture 2" descr="http://www.stemcellsforhope.com/images/StemPic1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24736" cy="4865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716016" y="6367372"/>
            <a:ext cx="428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hlinkClick r:id="rId3"/>
              </a:rPr>
              <a:t>http://www.stemcellsforhope.com/Stem%20Cell%20Therapy.htm</a:t>
            </a:r>
            <a:endParaRPr lang="zh-TW" altLang="en-US" sz="1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291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3450696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Next step…</a:t>
            </a:r>
          </a:p>
          <a:p>
            <a:pPr lvl="1"/>
            <a:r>
              <a:rPr lang="en-US" altLang="zh-TW" sz="2800" dirty="0" smtClean="0"/>
              <a:t>Integrating advances of different research fields</a:t>
            </a:r>
          </a:p>
          <a:p>
            <a:pPr lvl="1"/>
            <a:r>
              <a:rPr lang="en-US" altLang="zh-TW" sz="2800" dirty="0" smtClean="0"/>
              <a:t>Combining above into mathematical models</a:t>
            </a:r>
          </a:p>
          <a:p>
            <a:pPr lvl="1"/>
            <a:r>
              <a:rPr lang="en-US" altLang="zh-TW" sz="2800" dirty="0" smtClean="0"/>
              <a:t>Build comprehensive and computable models</a:t>
            </a:r>
          </a:p>
          <a:p>
            <a:r>
              <a:rPr lang="en-US" altLang="zh-TW" sz="3200" dirty="0" smtClean="0"/>
              <a:t>So we can…</a:t>
            </a:r>
          </a:p>
          <a:p>
            <a:pPr lvl="1"/>
            <a:r>
              <a:rPr lang="en-US" altLang="zh-TW" sz="2800" dirty="0" smtClean="0"/>
              <a:t>Explore and exploit the genome structures and processes lying at the heart of life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581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74</a:t>
            </a:fld>
            <a:endParaRPr lang="zh-TW" altLang="en-US"/>
          </a:p>
        </p:txBody>
      </p:sp>
      <p:pic>
        <p:nvPicPr>
          <p:cNvPr id="1026" name="Picture 2" descr="https://fbcdn-sphotos-d-a.akamaihd.net/hphotos-ak-prn1/541887_552822171394524_856741297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19" r="5924"/>
          <a:stretch/>
        </p:blipFill>
        <p:spPr bwMode="auto">
          <a:xfrm>
            <a:off x="2843808" y="332656"/>
            <a:ext cx="1605048" cy="1904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bcdn-sphotos-c-a.akamaihd.net/hphotos-ak-ash3/69604_569344003084238_88122474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12" y="4149080"/>
            <a:ext cx="1422768" cy="1904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bcdn-sphotos-h-a.akamaihd.net/hphotos-ak-ash3/600357_10150961039167128_1974260266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59" t="14037" r="15777" b="28338"/>
          <a:stretch/>
        </p:blipFill>
        <p:spPr bwMode="auto">
          <a:xfrm>
            <a:off x="6804248" y="2276872"/>
            <a:ext cx="1596215" cy="1855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fbcdn-sphotos-e-a.akamaihd.net/hphotos-ak-prn1/68371_10200124925635965_1427544355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62" t="1145" r="1013"/>
          <a:stretch/>
        </p:blipFill>
        <p:spPr bwMode="auto">
          <a:xfrm>
            <a:off x="4860032" y="356720"/>
            <a:ext cx="1589529" cy="1856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fbcdn-sphotos-e-a.akamaihd.net/hphotos-ak-ash3/544342_563090913709399_248599859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56" t="8431" r="51419" b="32738"/>
          <a:stretch/>
        </p:blipFill>
        <p:spPr bwMode="auto">
          <a:xfrm>
            <a:off x="2792672" y="4149080"/>
            <a:ext cx="1656184" cy="1932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fbcdn-sphotos-g-a.akamaihd.net/hphotos-ak-prn1/885630_4164985492950_2069681889_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00"/>
          <a:stretch/>
        </p:blipFill>
        <p:spPr bwMode="auto">
          <a:xfrm>
            <a:off x="809773" y="2204864"/>
            <a:ext cx="1673995" cy="1881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555776" y="2516932"/>
            <a:ext cx="41694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000" dirty="0" smtClean="0"/>
              <a:t>Thank You for </a:t>
            </a:r>
          </a:p>
          <a:p>
            <a:pPr algn="ctr"/>
            <a:r>
              <a:rPr lang="en-US" altLang="zh-TW" sz="4000" dirty="0" smtClean="0"/>
              <a:t>Your Attention!!!!!!</a:t>
            </a:r>
            <a:endParaRPr lang="zh-TW" alt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7508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Genotype &amp; Phenotype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68551" y="6232444"/>
            <a:ext cx="28620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" dirty="0">
                <a:hlinkClick r:id="rId2"/>
              </a:rPr>
              <a:t>http://www.eslite.com/product.aspx?pgid=1001110932064739</a:t>
            </a:r>
            <a:endParaRPr lang="zh-TW" altLang="en-US" sz="800" dirty="0"/>
          </a:p>
        </p:txBody>
      </p:sp>
      <p:pic>
        <p:nvPicPr>
          <p:cNvPr id="6" name="Picture 10" descr="http://pic.eslite.com/Upload/Attachment/201109/6345205238528362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 b="51353"/>
          <a:stretch/>
        </p:blipFill>
        <p:spPr bwMode="auto">
          <a:xfrm>
            <a:off x="1968143" y="1949445"/>
            <a:ext cx="884916" cy="860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pic.eslite.com/Upload/Attachment/201109/6345205238528362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b="50978"/>
          <a:stretch/>
        </p:blipFill>
        <p:spPr bwMode="auto">
          <a:xfrm>
            <a:off x="3615076" y="1942809"/>
            <a:ext cx="884916" cy="867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pic.eslite.com/Upload/Attachment/201109/6345205238528362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6998293" y="1974655"/>
            <a:ext cx="884916" cy="884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pic.eslite.com/Upload/Attachment/201109/6345205238528362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50375"/>
          <a:stretch/>
        </p:blipFill>
        <p:spPr bwMode="auto">
          <a:xfrm>
            <a:off x="5271260" y="1974655"/>
            <a:ext cx="884916" cy="878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143073" y="3001030"/>
            <a:ext cx="1171122" cy="2676851"/>
            <a:chOff x="206019" y="2473125"/>
            <a:chExt cx="1171122" cy="2676851"/>
          </a:xfrm>
        </p:grpSpPr>
        <p:pic>
          <p:nvPicPr>
            <p:cNvPr id="10" name="Picture 4" descr="wpe2.jpg (80330 bytes)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522" t="31694" r="44930" b="46964"/>
            <a:stretch/>
          </p:blipFill>
          <p:spPr bwMode="auto">
            <a:xfrm>
              <a:off x="206019" y="2473125"/>
              <a:ext cx="1171122" cy="26768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圓角矩形 10"/>
            <p:cNvSpPr/>
            <p:nvPr/>
          </p:nvSpPr>
          <p:spPr>
            <a:xfrm>
              <a:off x="251520" y="3645024"/>
              <a:ext cx="1080120" cy="2880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762529" y="3405679"/>
            <a:ext cx="1296144" cy="814598"/>
            <a:chOff x="1762529" y="3405679"/>
            <a:chExt cx="1296144" cy="814598"/>
          </a:xfrm>
        </p:grpSpPr>
        <p:sp>
          <p:nvSpPr>
            <p:cNvPr id="13" name="橢圓 12"/>
            <p:cNvSpPr/>
            <p:nvPr/>
          </p:nvSpPr>
          <p:spPr>
            <a:xfrm>
              <a:off x="1762529" y="3405679"/>
              <a:ext cx="1296144" cy="8145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007705" y="3573016"/>
              <a:ext cx="98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A    </a:t>
              </a:r>
              <a:r>
                <a:rPr lang="en-US" altLang="zh-TW" sz="2400" dirty="0" err="1" smtClean="0"/>
                <a:t>A</a:t>
              </a:r>
              <a:endParaRPr lang="zh-TW" altLang="en-US" sz="2400" dirty="0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1764402" y="4437112"/>
            <a:ext cx="1296144" cy="814598"/>
            <a:chOff x="1764402" y="4437112"/>
            <a:chExt cx="1296144" cy="814598"/>
          </a:xfrm>
        </p:grpSpPr>
        <p:sp>
          <p:nvSpPr>
            <p:cNvPr id="17" name="橢圓 16"/>
            <p:cNvSpPr/>
            <p:nvPr/>
          </p:nvSpPr>
          <p:spPr>
            <a:xfrm>
              <a:off x="1764402" y="4437112"/>
              <a:ext cx="1296144" cy="8145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051852" y="4604469"/>
              <a:ext cx="907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A   O</a:t>
              </a:r>
              <a:endParaRPr lang="zh-TW" altLang="en-US" sz="2400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3419872" y="3419264"/>
            <a:ext cx="1296144" cy="814598"/>
            <a:chOff x="3419872" y="3419264"/>
            <a:chExt cx="1296144" cy="814598"/>
          </a:xfrm>
        </p:grpSpPr>
        <p:sp>
          <p:nvSpPr>
            <p:cNvPr id="19" name="橢圓 18"/>
            <p:cNvSpPr/>
            <p:nvPr/>
          </p:nvSpPr>
          <p:spPr>
            <a:xfrm>
              <a:off x="3419872" y="3419264"/>
              <a:ext cx="1296144" cy="8145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678747" y="3587896"/>
              <a:ext cx="98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B    </a:t>
              </a:r>
              <a:r>
                <a:rPr lang="en-US" altLang="zh-TW" sz="2400" dirty="0" err="1" smtClean="0"/>
                <a:t>B</a:t>
              </a:r>
              <a:endParaRPr lang="zh-TW" altLang="en-US" sz="2400" dirty="0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3419872" y="4437112"/>
            <a:ext cx="1296144" cy="814598"/>
            <a:chOff x="3419872" y="4437112"/>
            <a:chExt cx="1296144" cy="814598"/>
          </a:xfrm>
        </p:grpSpPr>
        <p:sp>
          <p:nvSpPr>
            <p:cNvPr id="21" name="橢圓 20"/>
            <p:cNvSpPr/>
            <p:nvPr/>
          </p:nvSpPr>
          <p:spPr>
            <a:xfrm>
              <a:off x="3419872" y="4437112"/>
              <a:ext cx="1296144" cy="8145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669222" y="4605744"/>
              <a:ext cx="98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B    O</a:t>
              </a:r>
              <a:endParaRPr lang="zh-TW" altLang="en-US" sz="2400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1619672" y="3140968"/>
            <a:ext cx="6624736" cy="2592288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6580170" y="521536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Genotype</a:t>
            </a:r>
            <a:endParaRPr lang="zh-TW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1619672" y="1412776"/>
            <a:ext cx="6624736" cy="1584176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6396459" y="1412776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Phenotype</a:t>
            </a:r>
            <a:endParaRPr lang="zh-TW" altLang="en-US" sz="2800" dirty="0"/>
          </a:p>
        </p:txBody>
      </p:sp>
      <p:grpSp>
        <p:nvGrpSpPr>
          <p:cNvPr id="37" name="群組 36"/>
          <p:cNvGrpSpPr/>
          <p:nvPr/>
        </p:nvGrpSpPr>
        <p:grpSpPr>
          <a:xfrm>
            <a:off x="5076056" y="3419264"/>
            <a:ext cx="1296144" cy="814598"/>
            <a:chOff x="5057572" y="3419264"/>
            <a:chExt cx="1296144" cy="814598"/>
          </a:xfrm>
        </p:grpSpPr>
        <p:sp>
          <p:nvSpPr>
            <p:cNvPr id="24" name="文字方塊 23"/>
            <p:cNvSpPr txBox="1"/>
            <p:nvPr/>
          </p:nvSpPr>
          <p:spPr>
            <a:xfrm>
              <a:off x="5305049" y="3578371"/>
              <a:ext cx="98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A    B</a:t>
              </a:r>
              <a:endParaRPr lang="zh-TW" altLang="en-US" sz="2400" dirty="0"/>
            </a:p>
          </p:txBody>
        </p:sp>
        <p:sp>
          <p:nvSpPr>
            <p:cNvPr id="31" name="橢圓 30"/>
            <p:cNvSpPr/>
            <p:nvPr/>
          </p:nvSpPr>
          <p:spPr>
            <a:xfrm>
              <a:off x="5057572" y="3419264"/>
              <a:ext cx="1296144" cy="8145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6734113" y="4365104"/>
            <a:ext cx="1296144" cy="814598"/>
            <a:chOff x="6734113" y="4365104"/>
            <a:chExt cx="1296144" cy="814598"/>
          </a:xfrm>
        </p:grpSpPr>
        <p:sp>
          <p:nvSpPr>
            <p:cNvPr id="26" name="文字方塊 25"/>
            <p:cNvSpPr txBox="1"/>
            <p:nvPr/>
          </p:nvSpPr>
          <p:spPr>
            <a:xfrm>
              <a:off x="6981590" y="4552787"/>
              <a:ext cx="834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O   </a:t>
              </a:r>
              <a:r>
                <a:rPr lang="en-US" altLang="zh-TW" sz="2400" dirty="0" err="1" smtClean="0"/>
                <a:t>O</a:t>
              </a:r>
              <a:endParaRPr lang="zh-TW" altLang="en-US" sz="2400" dirty="0"/>
            </a:p>
          </p:txBody>
        </p:sp>
        <p:sp>
          <p:nvSpPr>
            <p:cNvPr id="32" name="橢圓 31"/>
            <p:cNvSpPr/>
            <p:nvPr/>
          </p:nvSpPr>
          <p:spPr>
            <a:xfrm>
              <a:off x="6734113" y="4365104"/>
              <a:ext cx="1296144" cy="8145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571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570592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Genome evolution</a:t>
            </a:r>
          </a:p>
          <a:p>
            <a:r>
              <a:rPr lang="en-US" altLang="zh-TW" sz="2800" dirty="0" smtClean="0"/>
              <a:t>Model molecular phenotype as consequence of genotype</a:t>
            </a:r>
          </a:p>
          <a:p>
            <a:r>
              <a:rPr lang="en-US" altLang="zh-TW" sz="2800" dirty="0" smtClean="0"/>
              <a:t>Predict organismal phenotype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 research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4F48-247D-4F09-A740-A94FFD52574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153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217</TotalTime>
  <Words>2908</Words>
  <Application>Microsoft Office PowerPoint</Application>
  <PresentationFormat>如螢幕大小 (4:3)</PresentationFormat>
  <Paragraphs>503</Paragraphs>
  <Slides>74</Slides>
  <Notes>34</Notes>
  <HiddenSlides>3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74</vt:i4>
      </vt:variant>
    </vt:vector>
  </HeadingPairs>
  <TitlesOfParts>
    <vt:vector size="75" baseType="lpstr">
      <vt:lpstr>波形</vt:lpstr>
      <vt:lpstr>Integrating Genome</vt:lpstr>
      <vt:lpstr>Outline</vt:lpstr>
      <vt:lpstr>Introduction</vt:lpstr>
      <vt:lpstr>History – The Pioneer</vt:lpstr>
      <vt:lpstr>History – The technique</vt:lpstr>
      <vt:lpstr>History – Hardware</vt:lpstr>
      <vt:lpstr>Genotype &amp; Phenotype</vt:lpstr>
      <vt:lpstr>Genotype &amp; Phenotype</vt:lpstr>
      <vt:lpstr>Challenge research</vt:lpstr>
      <vt:lpstr>Obtaining Genomic Sequences</vt:lpstr>
      <vt:lpstr>Genome assembly</vt:lpstr>
      <vt:lpstr>Genome assembly</vt:lpstr>
      <vt:lpstr>PCR</vt:lpstr>
      <vt:lpstr>Chain-termination method</vt:lpstr>
      <vt:lpstr>Chain-termination method (cont)</vt:lpstr>
      <vt:lpstr>Problems</vt:lpstr>
      <vt:lpstr>After the first complete</vt:lpstr>
      <vt:lpstr>Modeling the evolution of genotype</vt:lpstr>
      <vt:lpstr>Modeling the Evolution of Genotype</vt:lpstr>
      <vt:lpstr>Alignment and Assembly</vt:lpstr>
      <vt:lpstr>Alignment and Assembly</vt:lpstr>
      <vt:lpstr>Alignment and Assembly</vt:lpstr>
      <vt:lpstr>Alignment and Assembly</vt:lpstr>
      <vt:lpstr>Alignment and Assembly</vt:lpstr>
      <vt:lpstr>Phylogenetic analysis</vt:lpstr>
      <vt:lpstr>Phylogenetic analysis</vt:lpstr>
      <vt:lpstr>投影片 27</vt:lpstr>
      <vt:lpstr>Evolutionary relationships between DNA</vt:lpstr>
      <vt:lpstr>Evolutionary relationships between DNA</vt:lpstr>
      <vt:lpstr>投影片 30</vt:lpstr>
      <vt:lpstr>Gregor Mendel</vt:lpstr>
      <vt:lpstr>Phenotype vs. Genotype</vt:lpstr>
      <vt:lpstr>The Punnett Square</vt:lpstr>
      <vt:lpstr>Using the Punnet Square</vt:lpstr>
      <vt:lpstr>Massive increase in Sequencing Speed</vt:lpstr>
      <vt:lpstr>投影片 36</vt:lpstr>
      <vt:lpstr>投影片 37</vt:lpstr>
      <vt:lpstr>投影片 38</vt:lpstr>
      <vt:lpstr>New Methods of Exploring</vt:lpstr>
      <vt:lpstr>More Studies will be Derived From Experimental Data</vt:lpstr>
      <vt:lpstr>Single Specie Human Genome Studies </vt:lpstr>
      <vt:lpstr>Association studies are critical to the study of complex diseases </vt:lpstr>
      <vt:lpstr>Genome-Wide Association (GWA) addresses some of these issues.</vt:lpstr>
      <vt:lpstr>GWA has multiple advantages</vt:lpstr>
      <vt:lpstr>GWA has multiple advantages</vt:lpstr>
      <vt:lpstr>GWA has multiple advantages</vt:lpstr>
      <vt:lpstr>Going forward</vt:lpstr>
      <vt:lpstr>Leading to systems-level understanding of genetics and disease</vt:lpstr>
      <vt:lpstr>And Better Medicine!</vt:lpstr>
      <vt:lpstr>Databases</vt:lpstr>
      <vt:lpstr>Epigenetics, RNA, Protein</vt:lpstr>
      <vt:lpstr>Epigenetics, RNA, Protein</vt:lpstr>
      <vt:lpstr>Example: Bayesian Networks Framework for testing association of untyped genotype to phenotype</vt:lpstr>
      <vt:lpstr>Step 1 of the Analysis: Linking Genotype to Genotype</vt:lpstr>
      <vt:lpstr>Step 2 of the Analysis: Linking Genotype to Phenotype</vt:lpstr>
      <vt:lpstr>Classification and Regression model</vt:lpstr>
      <vt:lpstr>MDS</vt:lpstr>
      <vt:lpstr>Clustering analysis</vt:lpstr>
      <vt:lpstr>Cox Regression </vt:lpstr>
      <vt:lpstr>Looking ahead to application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</vt:lpstr>
      <vt:lpstr>Application</vt:lpstr>
      <vt:lpstr>Application</vt:lpstr>
      <vt:lpstr>投影片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Genome</dc:title>
  <dc:creator>Vic</dc:creator>
  <cp:lastModifiedBy>Vic</cp:lastModifiedBy>
  <cp:revision>11</cp:revision>
  <dcterms:created xsi:type="dcterms:W3CDTF">2013-05-19T11:54:29Z</dcterms:created>
  <dcterms:modified xsi:type="dcterms:W3CDTF">2013-05-20T10:10:35Z</dcterms:modified>
</cp:coreProperties>
</file>