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69"/>
  </p:notesMasterIdLst>
  <p:sldIdLst>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326" r:id="rId17"/>
    <p:sldId id="291" r:id="rId18"/>
    <p:sldId id="292" r:id="rId19"/>
    <p:sldId id="293" r:id="rId20"/>
    <p:sldId id="327" r:id="rId21"/>
    <p:sldId id="295" r:id="rId22"/>
    <p:sldId id="296" r:id="rId23"/>
    <p:sldId id="297" r:id="rId24"/>
    <p:sldId id="256" r:id="rId25"/>
    <p:sldId id="257" r:id="rId26"/>
    <p:sldId id="258" r:id="rId27"/>
    <p:sldId id="259" r:id="rId28"/>
    <p:sldId id="260" r:id="rId29"/>
    <p:sldId id="263" r:id="rId30"/>
    <p:sldId id="265" r:id="rId31"/>
    <p:sldId id="262" r:id="rId32"/>
    <p:sldId id="267" r:id="rId33"/>
    <p:sldId id="332" r:id="rId34"/>
    <p:sldId id="333" r:id="rId35"/>
    <p:sldId id="334" r:id="rId36"/>
    <p:sldId id="335" r:id="rId37"/>
    <p:sldId id="336" r:id="rId38"/>
    <p:sldId id="337" r:id="rId39"/>
    <p:sldId id="339" r:id="rId40"/>
    <p:sldId id="340" r:id="rId41"/>
    <p:sldId id="341" r:id="rId42"/>
    <p:sldId id="274" r:id="rId43"/>
    <p:sldId id="298" r:id="rId44"/>
    <p:sldId id="342" r:id="rId45"/>
    <p:sldId id="302" r:id="rId46"/>
    <p:sldId id="310" r:id="rId47"/>
    <p:sldId id="303" r:id="rId48"/>
    <p:sldId id="304"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8" r:id="rId64"/>
    <p:sldId id="329" r:id="rId65"/>
    <p:sldId id="330" r:id="rId66"/>
    <p:sldId id="331" r:id="rId67"/>
    <p:sldId id="34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29" autoAdjust="0"/>
  </p:normalViewPr>
  <p:slideViewPr>
    <p:cSldViewPr snapToGrid="0" snapToObjects="1">
      <p:cViewPr varScale="1">
        <p:scale>
          <a:sx n="66" d="100"/>
          <a:sy n="66" d="100"/>
        </p:scale>
        <p:origin x="150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432B8-951A-4A75-BD60-191809459F02}" type="datetimeFigureOut">
              <a:rPr lang="zh-TW" altLang="en-US" smtClean="0"/>
              <a:t>2013/5/27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9DCA34-5B14-4E61-B9C5-C6F5859300EF}" type="slidenum">
              <a:rPr lang="zh-TW" altLang="en-US" smtClean="0"/>
              <a:t>‹#›</a:t>
            </a:fld>
            <a:endParaRPr lang="zh-TW" altLang="en-US"/>
          </a:p>
        </p:txBody>
      </p:sp>
    </p:spTree>
    <p:extLst>
      <p:ext uri="{BB962C8B-B14F-4D97-AF65-F5344CB8AC3E}">
        <p14:creationId xmlns:p14="http://schemas.microsoft.com/office/powerpoint/2010/main" val="119583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create a small laboratory database of genome annotations, or a large web-accessible community database.</a:t>
            </a:r>
            <a:endParaRPr lang="zh-TW" altLang="en-US" dirty="0"/>
          </a:p>
        </p:txBody>
      </p:sp>
      <p:sp>
        <p:nvSpPr>
          <p:cNvPr id="4" name="投影片編號版面配置區 3"/>
          <p:cNvSpPr>
            <a:spLocks noGrp="1"/>
          </p:cNvSpPr>
          <p:nvPr>
            <p:ph type="sldNum" sz="quarter" idx="10"/>
          </p:nvPr>
        </p:nvSpPr>
        <p:spPr/>
        <p:txBody>
          <a:bodyPr/>
          <a:lstStyle/>
          <a:p>
            <a:fld id="{AF9DCA34-5B14-4E61-B9C5-C6F5859300EF}" type="slidenum">
              <a:rPr lang="zh-TW" altLang="en-US" smtClean="0"/>
              <a:t>43</a:t>
            </a:fld>
            <a:endParaRPr lang="zh-TW" altLang="en-US"/>
          </a:p>
        </p:txBody>
      </p:sp>
    </p:spTree>
    <p:extLst>
      <p:ext uri="{BB962C8B-B14F-4D97-AF65-F5344CB8AC3E}">
        <p14:creationId xmlns:p14="http://schemas.microsoft.com/office/powerpoint/2010/main" val="17213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生物學家在過去十年已經很習慣上網取得需要的資料來做分析和整合，這裡是一些公開的資料庫，根據統計，每個月有超過</a:t>
            </a:r>
            <a:r>
              <a:rPr lang="en-US" altLang="zh-TW" dirty="0" smtClean="0"/>
              <a:t>75</a:t>
            </a:r>
            <a:r>
              <a:rPr lang="zh-TW" altLang="en-US" dirty="0" smtClean="0"/>
              <a:t>萬個不同</a:t>
            </a:r>
            <a:r>
              <a:rPr lang="en-US" altLang="zh-TW" dirty="0" err="1" smtClean="0"/>
              <a:t>ip</a:t>
            </a:r>
            <a:r>
              <a:rPr lang="zh-TW" altLang="en-US" dirty="0" smtClean="0"/>
              <a:t>的使用者在使用這些資料庫。</a:t>
            </a:r>
            <a:endParaRPr lang="zh-TW" altLang="en-US" dirty="0"/>
          </a:p>
        </p:txBody>
      </p:sp>
      <p:sp>
        <p:nvSpPr>
          <p:cNvPr id="4" name="Slide Number Placeholder 3"/>
          <p:cNvSpPr>
            <a:spLocks noGrp="1"/>
          </p:cNvSpPr>
          <p:nvPr>
            <p:ph type="sldNum" sz="quarter" idx="10"/>
          </p:nvPr>
        </p:nvSpPr>
        <p:spPr/>
        <p:txBody>
          <a:bodyPr/>
          <a:lstStyle/>
          <a:p>
            <a:fld id="{BEEB389E-FA01-467A-9EBA-6FACE0D455D3}" type="slidenum">
              <a:rPr lang="zh-TW" altLang="en-US" smtClean="0"/>
              <a:t>44</a:t>
            </a:fld>
            <a:endParaRPr lang="zh-TW" altLang="en-US"/>
          </a:p>
        </p:txBody>
      </p:sp>
    </p:spTree>
    <p:extLst>
      <p:ext uri="{BB962C8B-B14F-4D97-AF65-F5344CB8AC3E}">
        <p14:creationId xmlns:p14="http://schemas.microsoft.com/office/powerpoint/2010/main" val="297084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生物學家在過去十年已經很習慣上網取得需要的資料來做分析和整合，這裡是一些公開的資料庫，根據統計，每個月有超過</a:t>
            </a:r>
            <a:r>
              <a:rPr lang="en-US" altLang="zh-TW" dirty="0" smtClean="0"/>
              <a:t>75</a:t>
            </a:r>
            <a:r>
              <a:rPr lang="zh-TW" altLang="en-US" dirty="0" smtClean="0"/>
              <a:t>萬個不同</a:t>
            </a:r>
            <a:r>
              <a:rPr lang="en-US" altLang="zh-TW" dirty="0" err="1" smtClean="0"/>
              <a:t>ip</a:t>
            </a:r>
            <a:r>
              <a:rPr lang="zh-TW" altLang="en-US" dirty="0" smtClean="0"/>
              <a:t>的使用者在使用這些資料庫。</a:t>
            </a:r>
            <a:endParaRPr lang="zh-TW" altLang="en-US" dirty="0"/>
          </a:p>
        </p:txBody>
      </p:sp>
      <p:sp>
        <p:nvSpPr>
          <p:cNvPr id="4" name="Slide Number Placeholder 3"/>
          <p:cNvSpPr>
            <a:spLocks noGrp="1"/>
          </p:cNvSpPr>
          <p:nvPr>
            <p:ph type="sldNum" sz="quarter" idx="10"/>
          </p:nvPr>
        </p:nvSpPr>
        <p:spPr/>
        <p:txBody>
          <a:bodyPr/>
          <a:lstStyle/>
          <a:p>
            <a:fld id="{BEEB389E-FA01-467A-9EBA-6FACE0D455D3}" type="slidenum">
              <a:rPr lang="zh-TW" altLang="en-US" smtClean="0"/>
              <a:t>45</a:t>
            </a:fld>
            <a:endParaRPr lang="zh-TW" altLang="en-US"/>
          </a:p>
        </p:txBody>
      </p:sp>
    </p:spTree>
    <p:extLst>
      <p:ext uri="{BB962C8B-B14F-4D97-AF65-F5344CB8AC3E}">
        <p14:creationId xmlns:p14="http://schemas.microsoft.com/office/powerpoint/2010/main" val="2970849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公認的基因資料編號方式，在論文或期刊裡提到基因序列的時候</a:t>
            </a:r>
            <a:r>
              <a:rPr lang="zh-TW" altLang="en-US" baseline="0" dirty="0" smtClean="0"/>
              <a:t>。</a:t>
            </a:r>
            <a:endParaRPr lang="zh-TW" altLang="en-US" dirty="0" smtClean="0"/>
          </a:p>
          <a:p>
            <a:endParaRPr lang="zh-TW" altLang="en-US" dirty="0"/>
          </a:p>
        </p:txBody>
      </p:sp>
      <p:sp>
        <p:nvSpPr>
          <p:cNvPr id="4" name="Slide Number Placeholder 3"/>
          <p:cNvSpPr>
            <a:spLocks noGrp="1"/>
          </p:cNvSpPr>
          <p:nvPr>
            <p:ph type="sldNum" sz="quarter" idx="10"/>
          </p:nvPr>
        </p:nvSpPr>
        <p:spPr/>
        <p:txBody>
          <a:bodyPr/>
          <a:lstStyle/>
          <a:p>
            <a:fld id="{BEEB389E-FA01-467A-9EBA-6FACE0D455D3}" type="slidenum">
              <a:rPr lang="zh-TW" altLang="en-US" smtClean="0"/>
              <a:t>46</a:t>
            </a:fld>
            <a:endParaRPr lang="zh-TW" altLang="en-US"/>
          </a:p>
        </p:txBody>
      </p:sp>
    </p:spTree>
    <p:extLst>
      <p:ext uri="{BB962C8B-B14F-4D97-AF65-F5344CB8AC3E}">
        <p14:creationId xmlns:p14="http://schemas.microsoft.com/office/powerpoint/2010/main" val="103480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FEBS </a:t>
            </a:r>
            <a:r>
              <a:rPr lang="zh-TW" altLang="en-US" dirty="0" smtClean="0"/>
              <a:t>讓作者提供一些機器可讀的</a:t>
            </a:r>
            <a:r>
              <a:rPr lang="zh-TW" altLang="en-US" baseline="0" dirty="0" smtClean="0"/>
              <a:t> </a:t>
            </a:r>
            <a:r>
              <a:rPr lang="en-US" altLang="zh-TW" dirty="0" smtClean="0"/>
              <a:t>XML </a:t>
            </a:r>
            <a:r>
              <a:rPr lang="zh-TW" altLang="en-US" dirty="0" smtClean="0"/>
              <a:t>檔案以供分析，</a:t>
            </a:r>
            <a:r>
              <a:rPr lang="en-US" altLang="zh-TW" dirty="0" smtClean="0"/>
              <a:t>Plant</a:t>
            </a:r>
            <a:r>
              <a:rPr lang="en-US" altLang="zh-TW" baseline="0" dirty="0" smtClean="0"/>
              <a:t> Physiology</a:t>
            </a:r>
            <a:r>
              <a:rPr lang="zh-TW" altLang="en-US" baseline="0" dirty="0" smtClean="0"/>
              <a:t>跟 </a:t>
            </a:r>
            <a:r>
              <a:rPr lang="en-US" altLang="zh-TW" baseline="0" dirty="0" err="1" smtClean="0"/>
              <a:t>tair</a:t>
            </a:r>
            <a:r>
              <a:rPr lang="en-US" altLang="zh-TW" baseline="0" dirty="0" smtClean="0"/>
              <a:t> </a:t>
            </a:r>
            <a:r>
              <a:rPr lang="zh-TW" altLang="en-US" baseline="0" dirty="0" smtClean="0"/>
              <a:t>合作讓作者上傳資料庫到</a:t>
            </a:r>
            <a:r>
              <a:rPr lang="en-US" altLang="zh-TW" baseline="0" dirty="0" err="1" smtClean="0"/>
              <a:t>tair</a:t>
            </a:r>
            <a:r>
              <a:rPr lang="en-US" altLang="zh-TW" baseline="0" dirty="0" smtClean="0"/>
              <a:t>(</a:t>
            </a:r>
            <a:r>
              <a:rPr lang="zh-TW" altLang="en-US" baseline="0" dirty="0" smtClean="0"/>
              <a:t>臺灣學術機構典藏</a:t>
            </a:r>
            <a:r>
              <a:rPr lang="en-US" altLang="zh-TW" baseline="0" dirty="0" smtClean="0"/>
              <a:t>)</a:t>
            </a:r>
            <a:r>
              <a:rPr lang="zh-TW" altLang="en-US" baseline="0" dirty="0" smtClean="0"/>
              <a:t>上</a:t>
            </a:r>
            <a:endParaRPr lang="zh-TW" altLang="en-US" dirty="0"/>
          </a:p>
        </p:txBody>
      </p:sp>
      <p:sp>
        <p:nvSpPr>
          <p:cNvPr id="4" name="Slide Number Placeholder 3"/>
          <p:cNvSpPr>
            <a:spLocks noGrp="1"/>
          </p:cNvSpPr>
          <p:nvPr>
            <p:ph type="sldNum" sz="quarter" idx="10"/>
          </p:nvPr>
        </p:nvSpPr>
        <p:spPr/>
        <p:txBody>
          <a:bodyPr/>
          <a:lstStyle/>
          <a:p>
            <a:fld id="{BEEB389E-FA01-467A-9EBA-6FACE0D455D3}" type="slidenum">
              <a:rPr lang="zh-TW" altLang="en-US" smtClean="0"/>
              <a:t>47</a:t>
            </a:fld>
            <a:endParaRPr lang="zh-TW" altLang="en-US"/>
          </a:p>
        </p:txBody>
      </p:sp>
    </p:spTree>
    <p:extLst>
      <p:ext uri="{BB962C8B-B14F-4D97-AF65-F5344CB8AC3E}">
        <p14:creationId xmlns:p14="http://schemas.microsoft.com/office/powerpoint/2010/main" val="370221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BEEB389E-FA01-467A-9EBA-6FACE0D455D3}" type="slidenum">
              <a:rPr lang="zh-TW" altLang="en-US" smtClean="0"/>
              <a:t>64</a:t>
            </a:fld>
            <a:endParaRPr lang="zh-TW" altLang="en-US"/>
          </a:p>
        </p:txBody>
      </p:sp>
    </p:spTree>
    <p:extLst>
      <p:ext uri="{BB962C8B-B14F-4D97-AF65-F5344CB8AC3E}">
        <p14:creationId xmlns:p14="http://schemas.microsoft.com/office/powerpoint/2010/main" val="722317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zh-TW" altLang="en-US" smtClean="0"/>
              <a:t>按一下以編輯母片標題樣式</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 按一下以編輯母片子標題樣式</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5/27/2013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zh-TW" altLang="en-US" smtClean="0"/>
              <a:t>按一下以編輯母片標題樣式</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標題上的圖片">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5/27/2013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zh-TW" altLang="en-US" smtClean="0"/>
              <a:t>按一下以編輯母片標題樣式</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標題上 2 張圖片">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5/27/2013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zh-TW" altLang="en-US" smtClean="0"/>
              <a:t>按一下以編輯母片標題樣式</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zh-TW" altLang="en-US" smtClean="0"/>
              <a:t>按一下以編輯母片標題樣式</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5/27/2013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zh-TW" altLang="en-US" smtClean="0"/>
              <a:t>按一下以編輯母片標題樣式</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5/27/2013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2013/5/27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38476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2013/5/27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156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2013/5/27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80734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2013/5/27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63868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2013/5/27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9543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idx="1"/>
          </p:nvPr>
        </p:nvSpPr>
        <p:spPr/>
        <p:txBody>
          <a:bodyPr/>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5/27/2013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2013/5/27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05251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2013/5/27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94621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2013/5/27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76339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2013/5/27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37783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2013/5/27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52310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2013/5/27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08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標題投影片含圖片">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zh-TW" altLang="en-US" smtClean="0"/>
              <a:t>按一下以編輯母片標題樣式</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 按一下以編輯母片子標題樣式</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區段標頭">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zh-TW" altLang="en-US" smtClean="0"/>
              <a:t>按一下以編輯母片標題樣式</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5/27/2013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zh-TW" altLang="en-US" smtClean="0"/>
              <a:t>按一下以編輯母片標題樣式</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5/27/2013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zh-TW" altLang="en-US" smtClean="0"/>
              <a:t>按一下以編輯母片標題樣式</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5/27/2013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5/27/2013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zh-TW" altLang="en-US" smtClean="0"/>
              <a:t>按一下以編輯母片標題樣式</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F1B69E8-23E9-4C1F-AA2B-3C5BA6EDBEAE}" type="datetimeFigureOut">
              <a:rPr lang="en-US" smtClean="0"/>
              <a:t>5/27/2013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zh-TW" altLang="en-US" smtClean="0"/>
              <a:t>按一下以編輯母片標題樣式</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5/27/2013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2013/5/27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7588087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en.wikipedia.org/wiki/Portal:Gene_Wiki#Editing_FAQ"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www.gmod.org/wiki/Main_Page" TargetMode="Externa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8" Type="http://schemas.openxmlformats.org/officeDocument/2006/relationships/hyperlink" Target="http://www.uniprot.org/" TargetMode="External"/><Relationship Id="rId3" Type="http://schemas.openxmlformats.org/officeDocument/2006/relationships/hyperlink" Target="http://flybase.org/" TargetMode="External"/><Relationship Id="rId7" Type="http://schemas.openxmlformats.org/officeDocument/2006/relationships/hyperlink" Target="http://genome.ucsc.edu/"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www.yeastgenome.org/" TargetMode="External"/><Relationship Id="rId5" Type="http://schemas.openxmlformats.org/officeDocument/2006/relationships/hyperlink" Target="http://www.geneontology.org/" TargetMode="External"/><Relationship Id="rId4" Type="http://schemas.openxmlformats.org/officeDocument/2006/relationships/hyperlink" Target="http://gmod.org/wiki/Main_Pag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informatics.jax.org/" TargetMode="External"/><Relationship Id="rId7" Type="http://schemas.openxmlformats.org/officeDocument/2006/relationships/hyperlink" Target="http://zfin.org/cgi-bin/webdriver?MIval=aa-ZDB_home.ap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www.wormbase.org/" TargetMode="External"/><Relationship Id="rId5" Type="http://schemas.openxmlformats.org/officeDocument/2006/relationships/hyperlink" Target="http://www.rgd.mcw.edu/" TargetMode="External"/><Relationship Id="rId4" Type="http://schemas.openxmlformats.org/officeDocument/2006/relationships/hyperlink" Target="http://www.reactome.org/ReactomeGWT/entrypoint.html"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3.jpeg"/><Relationship Id="rId4" Type="http://schemas.openxmlformats.org/officeDocument/2006/relationships/image" Target="../media/image2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www.biocurator.org/home.s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genome.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Big Data:</a:t>
            </a:r>
            <a:br>
              <a:rPr lang="en-US" altLang="zh-TW" dirty="0" smtClean="0"/>
            </a:br>
            <a:r>
              <a:rPr lang="en-US" altLang="zh-TW" dirty="0" smtClean="0"/>
              <a:t>The future of </a:t>
            </a:r>
            <a:r>
              <a:rPr lang="en-US" altLang="zh-TW" dirty="0" err="1" smtClean="0"/>
              <a:t>biocuration</a:t>
            </a:r>
            <a:endParaRPr lang="zh-TW" altLang="en-US"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80298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Three urgent actions</a:t>
            </a:r>
            <a:endParaRPr lang="zh-TW" altLang="en-US" dirty="0"/>
          </a:p>
        </p:txBody>
      </p:sp>
      <p:sp>
        <p:nvSpPr>
          <p:cNvPr id="3" name="文字方塊 2"/>
          <p:cNvSpPr txBox="1"/>
          <p:nvPr/>
        </p:nvSpPr>
        <p:spPr>
          <a:xfrm>
            <a:off x="755576" y="2420888"/>
            <a:ext cx="7848872" cy="2308324"/>
          </a:xfrm>
          <a:prstGeom prst="rect">
            <a:avLst/>
          </a:prstGeom>
          <a:noFill/>
        </p:spPr>
        <p:txBody>
          <a:bodyPr wrap="square" rtlCol="0">
            <a:spAutoFit/>
          </a:bodyPr>
          <a:lstStyle/>
          <a:p>
            <a:pPr marL="514350" indent="-514350">
              <a:buAutoNum type="arabicPeriod"/>
            </a:pPr>
            <a:r>
              <a:rPr lang="en-US" altLang="zh-TW" sz="3600" dirty="0" smtClean="0"/>
              <a:t>Immediately begin to work together to facilitate the </a:t>
            </a:r>
            <a:r>
              <a:rPr lang="en-US" altLang="zh-TW" sz="3600" dirty="0" smtClean="0">
                <a:solidFill>
                  <a:srgbClr val="FF0000"/>
                </a:solidFill>
              </a:rPr>
              <a:t>exchange of data between journal and databases</a:t>
            </a:r>
          </a:p>
          <a:p>
            <a:endParaRPr lang="zh-TW" altLang="en-US" sz="3600" dirty="0"/>
          </a:p>
        </p:txBody>
      </p:sp>
    </p:spTree>
    <p:extLst>
      <p:ext uri="{BB962C8B-B14F-4D97-AF65-F5344CB8AC3E}">
        <p14:creationId xmlns:p14="http://schemas.microsoft.com/office/powerpoint/2010/main" val="85396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890666"/>
          </a:xfrm>
        </p:spPr>
        <p:txBody>
          <a:bodyPr>
            <a:normAutofit/>
          </a:bodyPr>
          <a:lstStyle/>
          <a:p>
            <a:pPr algn="l"/>
            <a:r>
              <a:rPr lang="en-US" altLang="zh-TW" sz="3600" dirty="0" smtClean="0"/>
              <a:t>2. In the next five years, curators,  researchers and university administrations should develop an accepted </a:t>
            </a:r>
            <a:r>
              <a:rPr lang="en-US" altLang="zh-TW" sz="3600" dirty="0" smtClean="0">
                <a:solidFill>
                  <a:srgbClr val="FF0000"/>
                </a:solidFill>
              </a:rPr>
              <a:t>recognition structure</a:t>
            </a:r>
            <a:endParaRPr lang="zh-TW" altLang="en-US" sz="3600" dirty="0">
              <a:solidFill>
                <a:srgbClr val="FF0000"/>
              </a:solidFill>
            </a:endParaRPr>
          </a:p>
        </p:txBody>
      </p:sp>
    </p:spTree>
    <p:extLst>
      <p:ext uri="{BB962C8B-B14F-4D97-AF65-F5344CB8AC3E}">
        <p14:creationId xmlns:p14="http://schemas.microsoft.com/office/powerpoint/2010/main" val="3464032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178698"/>
          </a:xfrm>
        </p:spPr>
        <p:txBody>
          <a:bodyPr>
            <a:normAutofit/>
          </a:bodyPr>
          <a:lstStyle/>
          <a:p>
            <a:pPr algn="l"/>
            <a:r>
              <a:rPr lang="en-US" altLang="zh-TW" sz="3600" dirty="0" smtClean="0"/>
              <a:t>3. Curators, researchers, academic institutions and funding agencies should, in the next 10 years, increase the visibility and support of scientific </a:t>
            </a:r>
            <a:r>
              <a:rPr lang="en-US" altLang="zh-TW" sz="3600" dirty="0" err="1" smtClean="0"/>
              <a:t>curation</a:t>
            </a:r>
            <a:r>
              <a:rPr lang="en-US" altLang="zh-TW" sz="3600" dirty="0" smtClean="0"/>
              <a:t> as a </a:t>
            </a:r>
            <a:r>
              <a:rPr lang="en-US" altLang="zh-TW" sz="3600" dirty="0" smtClean="0">
                <a:solidFill>
                  <a:srgbClr val="FF0000"/>
                </a:solidFill>
              </a:rPr>
              <a:t>professional career </a:t>
            </a:r>
            <a:endParaRPr lang="zh-TW" altLang="en-US" sz="3600" dirty="0">
              <a:solidFill>
                <a:srgbClr val="FF0000"/>
              </a:solidFill>
            </a:endParaRPr>
          </a:p>
        </p:txBody>
      </p:sp>
    </p:spTree>
    <p:extLst>
      <p:ext uri="{BB962C8B-B14F-4D97-AF65-F5344CB8AC3E}">
        <p14:creationId xmlns:p14="http://schemas.microsoft.com/office/powerpoint/2010/main" val="1685203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Data avalanche</a:t>
            </a:r>
            <a:endParaRPr lang="zh-TW" altLang="en-US" dirty="0"/>
          </a:p>
        </p:txBody>
      </p:sp>
      <p:sp>
        <p:nvSpPr>
          <p:cNvPr id="3" name="內容版面配置區 2"/>
          <p:cNvSpPr>
            <a:spLocks noGrp="1"/>
          </p:cNvSpPr>
          <p:nvPr>
            <p:ph idx="1"/>
          </p:nvPr>
        </p:nvSpPr>
        <p:spPr>
          <a:xfrm>
            <a:off x="307649" y="2905571"/>
            <a:ext cx="8614160" cy="3862698"/>
          </a:xfrm>
        </p:spPr>
        <p:txBody>
          <a:bodyPr>
            <a:normAutofit fontScale="85000" lnSpcReduction="20000"/>
          </a:bodyPr>
          <a:lstStyle/>
          <a:p>
            <a:r>
              <a:rPr lang="en-US" altLang="zh-TW" dirty="0" smtClean="0"/>
              <a:t>Biology is in an </a:t>
            </a:r>
            <a:r>
              <a:rPr lang="en-US" altLang="zh-TW" dirty="0"/>
              <a:t>era of </a:t>
            </a:r>
            <a:r>
              <a:rPr lang="en-US" altLang="zh-TW" dirty="0">
                <a:solidFill>
                  <a:srgbClr val="FFFF00"/>
                </a:solidFill>
              </a:rPr>
              <a:t>accelerated information accrual </a:t>
            </a:r>
            <a:r>
              <a:rPr lang="en-US" altLang="zh-TW" dirty="0" smtClean="0"/>
              <a:t>and scientists </a:t>
            </a:r>
            <a:r>
              <a:rPr lang="en-US" altLang="zh-TW" dirty="0"/>
              <a:t>increasingly depend on the </a:t>
            </a:r>
            <a:r>
              <a:rPr lang="en-US" altLang="zh-TW" dirty="0" smtClean="0"/>
              <a:t> availability of </a:t>
            </a:r>
            <a:r>
              <a:rPr lang="en-US" altLang="zh-TW" dirty="0"/>
              <a:t>each others’ data</a:t>
            </a:r>
            <a:r>
              <a:rPr lang="en-US" altLang="zh-TW" dirty="0" smtClean="0"/>
              <a:t>.</a:t>
            </a:r>
          </a:p>
          <a:p>
            <a:pPr lvl="1"/>
            <a:r>
              <a:rPr lang="en-US" altLang="zh-TW" dirty="0"/>
              <a:t>By July 2008, more than 18 million </a:t>
            </a:r>
            <a:r>
              <a:rPr lang="en-US" altLang="zh-TW" dirty="0" smtClean="0"/>
              <a:t>articles </a:t>
            </a:r>
          </a:p>
          <a:p>
            <a:pPr marL="457200" lvl="1" indent="0">
              <a:buNone/>
            </a:pPr>
            <a:r>
              <a:rPr lang="en-US" altLang="zh-TW" dirty="0"/>
              <a:t> </a:t>
            </a:r>
            <a:r>
              <a:rPr lang="en-US" altLang="zh-TW" dirty="0" smtClean="0"/>
              <a:t>   had </a:t>
            </a:r>
            <a:r>
              <a:rPr lang="en-US" altLang="zh-TW" dirty="0"/>
              <a:t>been indexed in </a:t>
            </a:r>
            <a:r>
              <a:rPr lang="en-US" altLang="zh-TW" dirty="0" smtClean="0"/>
              <a:t>PubMed</a:t>
            </a:r>
          </a:p>
          <a:p>
            <a:pPr lvl="1"/>
            <a:r>
              <a:rPr lang="en-US" altLang="zh-TW" dirty="0" smtClean="0"/>
              <a:t>Nucleotide sequences </a:t>
            </a:r>
            <a:r>
              <a:rPr lang="en-US" altLang="zh-TW" dirty="0"/>
              <a:t>from more than 260,000 </a:t>
            </a:r>
            <a:r>
              <a:rPr lang="en-US" altLang="zh-TW" dirty="0" smtClean="0"/>
              <a:t>organisms had </a:t>
            </a:r>
            <a:r>
              <a:rPr lang="en-US" altLang="zh-TW" dirty="0"/>
              <a:t>been submitted to </a:t>
            </a:r>
            <a:r>
              <a:rPr lang="en-US" altLang="zh-TW" dirty="0" err="1" smtClean="0"/>
              <a:t>GenBank</a:t>
            </a:r>
            <a:r>
              <a:rPr lang="en-US" altLang="zh-TW" dirty="0" smtClean="0"/>
              <a:t>.</a:t>
            </a:r>
          </a:p>
          <a:p>
            <a:pPr lvl="2"/>
            <a:r>
              <a:rPr lang="en-US" altLang="zh-TW" dirty="0" err="1"/>
              <a:t>GenBank</a:t>
            </a:r>
            <a:r>
              <a:rPr lang="en-US" altLang="zh-TW" dirty="0"/>
              <a:t> </a:t>
            </a:r>
            <a:r>
              <a:rPr lang="en-US" altLang="zh-TW" baseline="30000" dirty="0"/>
              <a:t>®</a:t>
            </a:r>
            <a:r>
              <a:rPr lang="en-US" altLang="zh-TW" dirty="0"/>
              <a:t> is the NIH genetic sequence database, an annotated collection of all publicly available DNA sequences</a:t>
            </a:r>
            <a:endParaRPr lang="en-US" altLang="zh-TW" dirty="0" smtClean="0"/>
          </a:p>
          <a:p>
            <a:r>
              <a:rPr lang="en-US" altLang="zh-TW" dirty="0" smtClean="0"/>
              <a:t>The recently </a:t>
            </a:r>
            <a:r>
              <a:rPr lang="en-US" altLang="zh-TW" dirty="0"/>
              <a:t>announced project to </a:t>
            </a:r>
            <a:r>
              <a:rPr lang="en-US" altLang="zh-TW" b="1" dirty="0"/>
              <a:t>sequence </a:t>
            </a:r>
            <a:r>
              <a:rPr lang="en-US" altLang="zh-TW" b="1" dirty="0" smtClean="0"/>
              <a:t>1,000 human </a:t>
            </a:r>
            <a:r>
              <a:rPr lang="en-US" altLang="zh-TW" b="1" dirty="0"/>
              <a:t>genomes</a:t>
            </a:r>
            <a:r>
              <a:rPr lang="en-US" altLang="zh-TW" dirty="0"/>
              <a:t> in three years </a:t>
            </a:r>
            <a:r>
              <a:rPr lang="en-US" altLang="zh-TW" dirty="0">
                <a:solidFill>
                  <a:srgbClr val="FFFF00"/>
                </a:solidFill>
              </a:rPr>
              <a:t>to reveal </a:t>
            </a:r>
            <a:r>
              <a:rPr lang="en-US" altLang="zh-TW" dirty="0" smtClean="0">
                <a:solidFill>
                  <a:srgbClr val="FFFF00"/>
                </a:solidFill>
              </a:rPr>
              <a:t>DNA polymorphisms </a:t>
            </a:r>
            <a:r>
              <a:rPr lang="en-US" altLang="zh-TW" dirty="0"/>
              <a:t>(www.1000genomes.org</a:t>
            </a:r>
            <a:r>
              <a:rPr lang="en-US" altLang="zh-TW" dirty="0" smtClean="0"/>
              <a:t>)</a:t>
            </a:r>
            <a:endParaRPr lang="zh-TW" alt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168" y="3561119"/>
            <a:ext cx="2219325" cy="99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209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 y="1350236"/>
            <a:ext cx="9126907" cy="5318852"/>
          </a:xfrm>
        </p:spPr>
        <p:txBody>
          <a:bodyPr>
            <a:noAutofit/>
          </a:bodyPr>
          <a:lstStyle/>
          <a:p>
            <a:r>
              <a:rPr lang="en-US" altLang="zh-TW" dirty="0">
                <a:solidFill>
                  <a:schemeClr val="accent4"/>
                </a:solidFill>
              </a:rPr>
              <a:t>G</a:t>
            </a:r>
            <a:r>
              <a:rPr lang="en-US" altLang="zh-TW" b="1" dirty="0" smtClean="0">
                <a:solidFill>
                  <a:schemeClr val="accent4"/>
                </a:solidFill>
              </a:rPr>
              <a:t>oal </a:t>
            </a:r>
            <a:r>
              <a:rPr lang="en-US" altLang="zh-TW" dirty="0"/>
              <a:t>of </a:t>
            </a:r>
            <a:r>
              <a:rPr lang="en-US" altLang="zh-TW" b="1" dirty="0"/>
              <a:t>the 1000 Genomes Projec</a:t>
            </a:r>
            <a:r>
              <a:rPr lang="en-US" altLang="zh-TW" dirty="0"/>
              <a:t>t is to find most </a:t>
            </a:r>
            <a:r>
              <a:rPr lang="en-US" altLang="zh-TW" dirty="0">
                <a:solidFill>
                  <a:srgbClr val="FFFF00"/>
                </a:solidFill>
              </a:rPr>
              <a:t>genetic variants </a:t>
            </a:r>
            <a:r>
              <a:rPr lang="en-US" altLang="zh-TW" dirty="0"/>
              <a:t>that have frequencies of</a:t>
            </a:r>
            <a:r>
              <a:rPr lang="en-US" altLang="zh-TW" dirty="0">
                <a:solidFill>
                  <a:srgbClr val="0070C0"/>
                </a:solidFill>
              </a:rPr>
              <a:t> </a:t>
            </a:r>
            <a:r>
              <a:rPr lang="en-US" altLang="zh-TW" dirty="0">
                <a:solidFill>
                  <a:srgbClr val="FFFF00"/>
                </a:solidFill>
              </a:rPr>
              <a:t>at least 1% </a:t>
            </a:r>
            <a:r>
              <a:rPr lang="en-US" altLang="zh-TW" dirty="0"/>
              <a:t>in the populations studied. </a:t>
            </a:r>
            <a:endParaRPr lang="zh-TW" altLang="en-US" dirty="0"/>
          </a:p>
          <a:p>
            <a:r>
              <a:rPr lang="en-US" altLang="zh-TW" b="1" dirty="0" smtClean="0"/>
              <a:t>The </a:t>
            </a:r>
            <a:r>
              <a:rPr lang="en-US" altLang="zh-TW" b="1" dirty="0"/>
              <a:t>1000 Genomes Project </a:t>
            </a:r>
            <a:r>
              <a:rPr lang="en-US" altLang="zh-TW" dirty="0"/>
              <a:t>is </a:t>
            </a:r>
            <a:r>
              <a:rPr lang="en-US" altLang="zh-TW" dirty="0">
                <a:solidFill>
                  <a:srgbClr val="FFFF00"/>
                </a:solidFill>
              </a:rPr>
              <a:t>the first project </a:t>
            </a:r>
            <a:r>
              <a:rPr lang="en-US" altLang="zh-TW" dirty="0"/>
              <a:t>to sequence the genomes of a large number of people, to provide a comprehensive resource on </a:t>
            </a:r>
            <a:r>
              <a:rPr lang="en-US" altLang="zh-TW" dirty="0">
                <a:solidFill>
                  <a:srgbClr val="FFFF00"/>
                </a:solidFill>
              </a:rPr>
              <a:t>human genetic variation</a:t>
            </a:r>
            <a:r>
              <a:rPr lang="en-US" altLang="zh-TW" dirty="0" smtClean="0"/>
              <a:t>.</a:t>
            </a:r>
          </a:p>
          <a:p>
            <a:r>
              <a:rPr lang="en-US" altLang="zh-TW" dirty="0"/>
              <a:t>Recent improvements in sequencing technology have sharply </a:t>
            </a:r>
            <a:r>
              <a:rPr lang="en-US" altLang="zh-TW" dirty="0">
                <a:solidFill>
                  <a:srgbClr val="FFFF00"/>
                </a:solidFill>
              </a:rPr>
              <a:t>reduced the cost </a:t>
            </a:r>
            <a:r>
              <a:rPr lang="en-US" altLang="zh-TW" dirty="0"/>
              <a:t>of sequencing. </a:t>
            </a:r>
          </a:p>
          <a:p>
            <a:r>
              <a:rPr lang="en-US" altLang="zh-TW" b="1" dirty="0" smtClean="0">
                <a:solidFill>
                  <a:schemeClr val="accent4"/>
                </a:solidFill>
              </a:rPr>
              <a:t>Data</a:t>
            </a:r>
            <a:r>
              <a:rPr lang="en-US" altLang="zh-TW" b="1" dirty="0" smtClean="0">
                <a:solidFill>
                  <a:schemeClr val="accent6"/>
                </a:solidFill>
              </a:rPr>
              <a:t> </a:t>
            </a:r>
            <a:r>
              <a:rPr lang="en-US" altLang="zh-TW" dirty="0"/>
              <a:t>from </a:t>
            </a:r>
            <a:r>
              <a:rPr lang="en-US" altLang="zh-TW" b="1" dirty="0"/>
              <a:t>the 1000 Genomes Project </a:t>
            </a:r>
            <a:r>
              <a:rPr lang="en-US" altLang="zh-TW" dirty="0"/>
              <a:t>will be made </a:t>
            </a:r>
            <a:r>
              <a:rPr lang="en-US" altLang="zh-TW" dirty="0">
                <a:solidFill>
                  <a:srgbClr val="FFFF00"/>
                </a:solidFill>
              </a:rPr>
              <a:t>available </a:t>
            </a:r>
            <a:r>
              <a:rPr lang="en-US" altLang="zh-TW" dirty="0"/>
              <a:t>quickly to the worldwide scientific community through </a:t>
            </a:r>
            <a:r>
              <a:rPr lang="en-US" altLang="zh-TW" dirty="0">
                <a:solidFill>
                  <a:srgbClr val="FFFF00"/>
                </a:solidFill>
              </a:rPr>
              <a:t>freely accessible public databases</a:t>
            </a:r>
            <a:r>
              <a:rPr lang="en-US" altLang="zh-TW" dirty="0"/>
              <a:t>. </a:t>
            </a:r>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088" y="13583"/>
            <a:ext cx="9109819" cy="1191373"/>
          </a:xfrm>
          <a:prstGeom prst="rect">
            <a:avLst/>
          </a:prstGeom>
        </p:spPr>
      </p:pic>
    </p:spTree>
    <p:extLst>
      <p:ext uri="{BB962C8B-B14F-4D97-AF65-F5344CB8AC3E}">
        <p14:creationId xmlns:p14="http://schemas.microsoft.com/office/powerpoint/2010/main" val="49618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7646" y="260648"/>
            <a:ext cx="9958198" cy="5857763"/>
          </a:xfrm>
          <a:prstGeom prst="rect">
            <a:avLst/>
          </a:prstGeom>
        </p:spPr>
      </p:pic>
      <p:sp>
        <p:nvSpPr>
          <p:cNvPr id="5" name="矩形 4"/>
          <p:cNvSpPr/>
          <p:nvPr/>
        </p:nvSpPr>
        <p:spPr>
          <a:xfrm>
            <a:off x="323528" y="4293096"/>
            <a:ext cx="2376264" cy="4320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solidFill>
                <a:prstClr val="black"/>
              </a:solidFill>
            </a:endParaRPr>
          </a:p>
        </p:txBody>
      </p:sp>
      <p:sp>
        <p:nvSpPr>
          <p:cNvPr id="6" name="五角星形 5"/>
          <p:cNvSpPr/>
          <p:nvPr/>
        </p:nvSpPr>
        <p:spPr>
          <a:xfrm>
            <a:off x="2771800" y="4293096"/>
            <a:ext cx="432048" cy="360040"/>
          </a:xfrm>
          <a:prstGeom prst="star5">
            <a:avLst/>
          </a:prstGeom>
          <a:solidFill>
            <a:srgbClr val="FFFF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Tree>
    <p:extLst>
      <p:ext uri="{BB962C8B-B14F-4D97-AF65-F5344CB8AC3E}">
        <p14:creationId xmlns:p14="http://schemas.microsoft.com/office/powerpoint/2010/main" val="127994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latin typeface="Adobe 繁黑體 Std B" pitchFamily="34" charset="-120"/>
                <a:ea typeface="Adobe 繁黑體 Std B" pitchFamily="34" charset="-120"/>
              </a:rPr>
              <a:t>幕後英雄</a:t>
            </a:r>
            <a:r>
              <a:rPr lang="en-US" altLang="zh-TW" dirty="0">
                <a:latin typeface="Adobe 繁黑體 Std B" pitchFamily="34" charset="-120"/>
                <a:ea typeface="Adobe 繁黑體 Std B" pitchFamily="34" charset="-120"/>
              </a:rPr>
              <a:t/>
            </a:r>
            <a:br>
              <a:rPr lang="en-US" altLang="zh-TW" dirty="0">
                <a:latin typeface="Adobe 繁黑體 Std B" pitchFamily="34" charset="-120"/>
                <a:ea typeface="Adobe 繁黑體 Std B" pitchFamily="34" charset="-120"/>
              </a:rPr>
            </a:br>
            <a:r>
              <a:rPr lang="en-US" altLang="zh-TW" dirty="0" err="1" smtClean="0"/>
              <a:t>Biocurators</a:t>
            </a:r>
            <a:endParaRPr lang="zh-TW" altLang="en-US" dirty="0">
              <a:latin typeface="Adobe 繁黑體 Std B" pitchFamily="34" charset="-120"/>
              <a:ea typeface="Adobe 繁黑體 Std B" pitchFamily="34" charset="-120"/>
            </a:endParaRPr>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1284304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role of </a:t>
            </a:r>
            <a:br>
              <a:rPr lang="en-US" altLang="zh-TW" dirty="0" smtClean="0"/>
            </a:br>
            <a:r>
              <a:rPr lang="en-US" altLang="zh-TW" dirty="0" err="1" smtClean="0"/>
              <a:t>biocurators</a:t>
            </a:r>
            <a:endParaRPr lang="zh-TW" altLang="en-US" dirty="0"/>
          </a:p>
        </p:txBody>
      </p:sp>
      <p:sp>
        <p:nvSpPr>
          <p:cNvPr id="3" name="內容版面配置區 2"/>
          <p:cNvSpPr>
            <a:spLocks noGrp="1"/>
          </p:cNvSpPr>
          <p:nvPr>
            <p:ph sz="half" idx="1"/>
          </p:nvPr>
        </p:nvSpPr>
        <p:spPr>
          <a:xfrm>
            <a:off x="759005" y="2888479"/>
            <a:ext cx="4178894" cy="3969521"/>
          </a:xfrm>
        </p:spPr>
        <p:txBody>
          <a:bodyPr>
            <a:normAutofit fontScale="25000" lnSpcReduction="20000"/>
          </a:bodyPr>
          <a:lstStyle/>
          <a:p>
            <a:pPr>
              <a:lnSpc>
                <a:spcPct val="150000"/>
              </a:lnSpc>
            </a:pPr>
            <a:r>
              <a:rPr lang="en-US" altLang="zh-TW" sz="8000" dirty="0" smtClean="0"/>
              <a:t>Manage </a:t>
            </a:r>
            <a:r>
              <a:rPr lang="en-US" altLang="zh-TW" sz="8000" dirty="0"/>
              <a:t>raw biological </a:t>
            </a:r>
            <a:r>
              <a:rPr lang="en-US" altLang="zh-TW" sz="8000" dirty="0" smtClean="0"/>
              <a:t>data</a:t>
            </a:r>
            <a:endParaRPr lang="en-US" altLang="zh-TW" sz="8000" dirty="0"/>
          </a:p>
          <a:p>
            <a:pPr>
              <a:lnSpc>
                <a:spcPct val="150000"/>
              </a:lnSpc>
            </a:pPr>
            <a:r>
              <a:rPr lang="en-US" altLang="zh-TW" sz="8000" dirty="0"/>
              <a:t>E</a:t>
            </a:r>
            <a:r>
              <a:rPr lang="en-US" altLang="zh-TW" sz="8000" dirty="0" smtClean="0"/>
              <a:t>xtract </a:t>
            </a:r>
            <a:r>
              <a:rPr lang="en-US" altLang="zh-TW" sz="8000" dirty="0"/>
              <a:t>information from </a:t>
            </a:r>
            <a:r>
              <a:rPr lang="en-US" altLang="zh-TW" sz="8000" dirty="0" smtClean="0"/>
              <a:t>published literature </a:t>
            </a:r>
          </a:p>
          <a:p>
            <a:pPr>
              <a:lnSpc>
                <a:spcPct val="150000"/>
              </a:lnSpc>
            </a:pPr>
            <a:r>
              <a:rPr lang="en-US" altLang="zh-TW" sz="8000" dirty="0"/>
              <a:t>D</a:t>
            </a:r>
            <a:r>
              <a:rPr lang="en-US" altLang="zh-TW" sz="8000" dirty="0" smtClean="0"/>
              <a:t>evelop </a:t>
            </a:r>
            <a:r>
              <a:rPr lang="en-US" altLang="zh-TW" sz="8000" dirty="0"/>
              <a:t>structured </a:t>
            </a:r>
            <a:r>
              <a:rPr lang="en-US" altLang="zh-TW" sz="8000" dirty="0" smtClean="0"/>
              <a:t>vocabularies to </a:t>
            </a:r>
            <a:r>
              <a:rPr lang="en-US" altLang="zh-TW" sz="8000" dirty="0"/>
              <a:t>tag data </a:t>
            </a:r>
          </a:p>
          <a:p>
            <a:pPr>
              <a:lnSpc>
                <a:spcPct val="150000"/>
              </a:lnSpc>
            </a:pPr>
            <a:r>
              <a:rPr lang="en-US" altLang="zh-TW" sz="8000" dirty="0" smtClean="0"/>
              <a:t>Make </a:t>
            </a:r>
            <a:r>
              <a:rPr lang="en-US" altLang="zh-TW" sz="8000" dirty="0"/>
              <a:t>the </a:t>
            </a:r>
            <a:r>
              <a:rPr lang="en-US" altLang="zh-TW" sz="8000" dirty="0" smtClean="0"/>
              <a:t>information available online</a:t>
            </a:r>
            <a:endParaRPr lang="zh-TW" altLang="en-US" sz="8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439" y="1431422"/>
            <a:ext cx="357187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926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Between </a:t>
            </a:r>
            <a:r>
              <a:rPr lang="en-US" altLang="zh-TW" dirty="0" err="1" smtClean="0"/>
              <a:t>Biocurators</a:t>
            </a:r>
            <a:endParaRPr lang="zh-TW" altLang="en-US" dirty="0"/>
          </a:p>
        </p:txBody>
      </p:sp>
      <p:sp>
        <p:nvSpPr>
          <p:cNvPr id="3" name="內容版面配置區 2"/>
          <p:cNvSpPr>
            <a:spLocks noGrp="1"/>
          </p:cNvSpPr>
          <p:nvPr>
            <p:ph idx="1"/>
          </p:nvPr>
        </p:nvSpPr>
        <p:spPr>
          <a:xfrm>
            <a:off x="324745" y="2794473"/>
            <a:ext cx="8742346" cy="3905428"/>
          </a:xfrm>
        </p:spPr>
        <p:txBody>
          <a:bodyPr>
            <a:noAutofit/>
          </a:bodyPr>
          <a:lstStyle/>
          <a:p>
            <a:r>
              <a:rPr lang="en-US" altLang="zh-TW" sz="2800" dirty="0" smtClean="0"/>
              <a:t>Goals</a:t>
            </a:r>
          </a:p>
          <a:p>
            <a:pPr lvl="1"/>
            <a:r>
              <a:rPr lang="en-US" altLang="zh-TW" sz="2400" dirty="0" smtClean="0"/>
              <a:t>To exchange ideas </a:t>
            </a:r>
            <a:r>
              <a:rPr lang="en-US" altLang="zh-TW" sz="2400" dirty="0"/>
              <a:t>and </a:t>
            </a:r>
            <a:r>
              <a:rPr lang="en-US" altLang="zh-TW" sz="2400" dirty="0" smtClean="0"/>
              <a:t>methods</a:t>
            </a:r>
          </a:p>
          <a:p>
            <a:pPr lvl="1"/>
            <a:r>
              <a:rPr lang="en-US" altLang="zh-TW" sz="2400" dirty="0" smtClean="0"/>
              <a:t>To facilitate collaborations and training</a:t>
            </a:r>
          </a:p>
          <a:p>
            <a:r>
              <a:rPr lang="en-US" altLang="zh-TW" sz="2800" dirty="0" smtClean="0"/>
              <a:t>Ways</a:t>
            </a:r>
          </a:p>
          <a:p>
            <a:pPr lvl="1"/>
            <a:r>
              <a:rPr lang="en-US" altLang="zh-TW" sz="2400" dirty="0" smtClean="0"/>
              <a:t>more </a:t>
            </a:r>
            <a:r>
              <a:rPr lang="en-US" altLang="zh-TW" sz="2400" dirty="0"/>
              <a:t>than 150 </a:t>
            </a:r>
            <a:r>
              <a:rPr lang="en-US" altLang="zh-TW" sz="2400" dirty="0" err="1" smtClean="0"/>
              <a:t>biocurators</a:t>
            </a:r>
            <a:r>
              <a:rPr lang="en-US" altLang="zh-TW" sz="2400" dirty="0" smtClean="0"/>
              <a:t> met </a:t>
            </a:r>
            <a:r>
              <a:rPr lang="en-US" altLang="zh-TW" sz="2400" dirty="0"/>
              <a:t>at two international conferences </a:t>
            </a:r>
            <a:endParaRPr lang="en-US" altLang="zh-TW" sz="2400" dirty="0" smtClean="0"/>
          </a:p>
          <a:p>
            <a:pPr lvl="1"/>
            <a:r>
              <a:rPr lang="en-US" altLang="zh-TW" sz="2400" dirty="0" smtClean="0"/>
              <a:t>created a </a:t>
            </a:r>
            <a:r>
              <a:rPr lang="en-US" altLang="zh-TW" sz="2400" dirty="0"/>
              <a:t>mailing list and a website </a:t>
            </a:r>
            <a:r>
              <a:rPr lang="en-US" altLang="zh-TW" sz="1800" dirty="0" smtClean="0"/>
              <a:t>(www.biocurator. org</a:t>
            </a:r>
            <a:r>
              <a:rPr lang="en-US" altLang="zh-TW" sz="1800" dirty="0"/>
              <a:t>).</a:t>
            </a:r>
            <a:endParaRPr lang="zh-TW" altLang="en-US" sz="1800" dirty="0"/>
          </a:p>
        </p:txBody>
      </p:sp>
    </p:spTree>
    <p:extLst>
      <p:ext uri="{BB962C8B-B14F-4D97-AF65-F5344CB8AC3E}">
        <p14:creationId xmlns:p14="http://schemas.microsoft.com/office/powerpoint/2010/main" val="3603862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44141"/>
            <a:ext cx="9180512" cy="6453212"/>
          </a:xfrm>
          <a:prstGeom prst="rect">
            <a:avLst/>
          </a:prstGeom>
        </p:spPr>
      </p:pic>
    </p:spTree>
    <p:extLst>
      <p:ext uri="{BB962C8B-B14F-4D97-AF65-F5344CB8AC3E}">
        <p14:creationId xmlns:p14="http://schemas.microsoft.com/office/powerpoint/2010/main" val="223768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636912"/>
            <a:ext cx="7772400" cy="1470025"/>
          </a:xfrm>
        </p:spPr>
        <p:txBody>
          <a:bodyPr>
            <a:normAutofit fontScale="90000"/>
          </a:bodyPr>
          <a:lstStyle/>
          <a:p>
            <a:r>
              <a:rPr lang="en-US" altLang="zh-TW" dirty="0" smtClean="0"/>
              <a:t>First of all, let’s make some sense of </a:t>
            </a:r>
            <a:r>
              <a:rPr lang="en-US" altLang="zh-TW" dirty="0" err="1"/>
              <a:t>b</a:t>
            </a:r>
            <a:r>
              <a:rPr lang="en-US" altLang="zh-TW" dirty="0" err="1" smtClean="0"/>
              <a:t>iocuration</a:t>
            </a:r>
            <a:r>
              <a:rPr lang="en-US" altLang="zh-TW" dirty="0" smtClean="0"/>
              <a:t/>
            </a:r>
            <a:br>
              <a:rPr lang="en-US" altLang="zh-TW" dirty="0" smtClean="0"/>
            </a:br>
            <a:endParaRPr lang="zh-TW" altLang="en-US" dirty="0"/>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3995597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1194" y="1526503"/>
            <a:ext cx="8229600" cy="1143000"/>
          </a:xfrm>
        </p:spPr>
        <p:txBody>
          <a:bodyPr/>
          <a:lstStyle/>
          <a:p>
            <a:r>
              <a:rPr lang="en-US" altLang="zh-TW" dirty="0" smtClean="0"/>
              <a:t>Information Identify</a:t>
            </a:r>
            <a:endParaRPr lang="zh-TW" altLang="en-US" dirty="0"/>
          </a:p>
        </p:txBody>
      </p:sp>
      <p:sp>
        <p:nvSpPr>
          <p:cNvPr id="3" name="內容版面配置區 2"/>
          <p:cNvSpPr>
            <a:spLocks noGrp="1"/>
          </p:cNvSpPr>
          <p:nvPr>
            <p:ph idx="1"/>
          </p:nvPr>
        </p:nvSpPr>
        <p:spPr>
          <a:xfrm>
            <a:off x="125818" y="2879932"/>
            <a:ext cx="8784976" cy="3943883"/>
          </a:xfrm>
        </p:spPr>
        <p:txBody>
          <a:bodyPr>
            <a:noAutofit/>
          </a:bodyPr>
          <a:lstStyle/>
          <a:p>
            <a:r>
              <a:rPr lang="en-US" altLang="zh-TW" sz="2800" dirty="0"/>
              <a:t>How information is presented in the </a:t>
            </a:r>
            <a:r>
              <a:rPr lang="en-US" altLang="zh-TW" sz="2800" dirty="0" smtClean="0"/>
              <a:t>literature greatly </a:t>
            </a:r>
            <a:r>
              <a:rPr lang="en-US" altLang="zh-TW" sz="2800" dirty="0"/>
              <a:t>affects how fast </a:t>
            </a:r>
            <a:r>
              <a:rPr lang="en-US" altLang="zh-TW" sz="2800" dirty="0" err="1" smtClean="0"/>
              <a:t>biocurators</a:t>
            </a:r>
            <a:r>
              <a:rPr lang="en-US" altLang="zh-TW" sz="2800" dirty="0" smtClean="0"/>
              <a:t> can identify </a:t>
            </a:r>
            <a:r>
              <a:rPr lang="en-US" altLang="zh-TW" sz="2800" dirty="0"/>
              <a:t>and curate </a:t>
            </a:r>
            <a:r>
              <a:rPr lang="en-US" altLang="zh-TW" sz="2800" dirty="0" smtClean="0"/>
              <a:t>it</a:t>
            </a:r>
          </a:p>
          <a:p>
            <a:pPr lvl="1"/>
            <a:r>
              <a:rPr lang="en-US" altLang="zh-TW" sz="2400" dirty="0"/>
              <a:t>The entities discussed in </a:t>
            </a:r>
            <a:r>
              <a:rPr lang="en-US" altLang="zh-TW" sz="2400" dirty="0" smtClean="0"/>
              <a:t>a paper</a:t>
            </a:r>
            <a:r>
              <a:rPr lang="en-US" altLang="zh-TW" sz="2400" dirty="0"/>
              <a:t>, including species, genes, proteins, </a:t>
            </a:r>
            <a:r>
              <a:rPr lang="en-US" altLang="zh-TW" sz="2400" dirty="0" smtClean="0"/>
              <a:t>genotypes and </a:t>
            </a:r>
            <a:r>
              <a:rPr lang="en-US" altLang="zh-TW" sz="2400" dirty="0"/>
              <a:t>phenotypes must be </a:t>
            </a:r>
            <a:r>
              <a:rPr lang="en-US" altLang="zh-TW" sz="2400" dirty="0" smtClean="0">
                <a:solidFill>
                  <a:srgbClr val="FFFF00"/>
                </a:solidFill>
              </a:rPr>
              <a:t>unambiguously identified </a:t>
            </a:r>
            <a:r>
              <a:rPr lang="en-US" altLang="zh-TW" sz="2400" dirty="0"/>
              <a:t>during </a:t>
            </a:r>
            <a:r>
              <a:rPr lang="en-US" altLang="zh-TW" sz="2400" dirty="0" err="1"/>
              <a:t>curation</a:t>
            </a:r>
            <a:r>
              <a:rPr lang="en-US" altLang="zh-TW" sz="2400" dirty="0"/>
              <a:t>. </a:t>
            </a:r>
            <a:endParaRPr lang="en-US" altLang="zh-TW" sz="2400" dirty="0" smtClean="0"/>
          </a:p>
          <a:p>
            <a:pPr lvl="1"/>
            <a:r>
              <a:rPr lang="en-US" altLang="zh-TW" sz="2400" b="1" dirty="0" smtClean="0"/>
              <a:t>Benefits: </a:t>
            </a:r>
            <a:r>
              <a:rPr lang="en-US" altLang="zh-TW" sz="2400" dirty="0" smtClean="0"/>
              <a:t>save time</a:t>
            </a:r>
            <a:r>
              <a:rPr lang="zh-TW" altLang="en-US" sz="2400" dirty="0" smtClean="0"/>
              <a:t>、</a:t>
            </a:r>
            <a:r>
              <a:rPr lang="en-US" altLang="zh-TW" sz="2400" dirty="0" smtClean="0"/>
              <a:t>avoid errors</a:t>
            </a:r>
          </a:p>
          <a:p>
            <a:r>
              <a:rPr lang="en-US" altLang="zh-TW" sz="2800" dirty="0" smtClean="0"/>
              <a:t>HUGO </a:t>
            </a:r>
            <a:r>
              <a:rPr lang="en-US" altLang="zh-TW" sz="2800" dirty="0"/>
              <a:t>Gene Nomenclature Committee </a:t>
            </a:r>
            <a:r>
              <a:rPr lang="en-US" altLang="zh-TW" sz="2800" dirty="0" smtClean="0"/>
              <a:t>resource</a:t>
            </a:r>
            <a:endParaRPr lang="zh-TW" altLang="en-US" sz="2800" dirty="0"/>
          </a:p>
        </p:txBody>
      </p:sp>
    </p:spTree>
    <p:extLst>
      <p:ext uri="{BB962C8B-B14F-4D97-AF65-F5344CB8AC3E}">
        <p14:creationId xmlns:p14="http://schemas.microsoft.com/office/powerpoint/2010/main" val="2544384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0" y="1700213"/>
            <a:ext cx="8856663" cy="5041900"/>
          </a:xfrm>
        </p:spPr>
        <p:txBody>
          <a:bodyPr>
            <a:noAutofit/>
          </a:bodyPr>
          <a:lstStyle/>
          <a:p>
            <a:r>
              <a:rPr lang="en-US" altLang="zh-TW" sz="2800" dirty="0"/>
              <a:t>It is necessary to provide a </a:t>
            </a:r>
            <a:r>
              <a:rPr lang="en-US" altLang="zh-TW" sz="2800" dirty="0">
                <a:solidFill>
                  <a:srgbClr val="FFFF00"/>
                </a:solidFill>
              </a:rPr>
              <a:t>unique symbol </a:t>
            </a:r>
            <a:r>
              <a:rPr lang="en-US" altLang="zh-TW" sz="2800" dirty="0"/>
              <a:t>for each </a:t>
            </a:r>
            <a:r>
              <a:rPr lang="en-US" altLang="zh-TW" sz="2800" dirty="0">
                <a:solidFill>
                  <a:srgbClr val="FFFF00"/>
                </a:solidFill>
              </a:rPr>
              <a:t>gene</a:t>
            </a:r>
            <a:r>
              <a:rPr lang="en-US" altLang="zh-TW" sz="2800" dirty="0"/>
              <a:t> so that we and others </a:t>
            </a:r>
            <a:r>
              <a:rPr lang="en-US" altLang="zh-TW" sz="2800" dirty="0">
                <a:solidFill>
                  <a:srgbClr val="FFFF00"/>
                </a:solidFill>
              </a:rPr>
              <a:t>can talk about them</a:t>
            </a:r>
            <a:r>
              <a:rPr lang="en-US" altLang="zh-TW" sz="2800" dirty="0"/>
              <a:t>, and this </a:t>
            </a:r>
            <a:r>
              <a:rPr lang="en-US" altLang="zh-TW" sz="2800" dirty="0">
                <a:solidFill>
                  <a:srgbClr val="FFFF00"/>
                </a:solidFill>
              </a:rPr>
              <a:t>also facilitates electronic data </a:t>
            </a:r>
            <a:r>
              <a:rPr lang="en-US" altLang="zh-TW" sz="2800" dirty="0">
                <a:solidFill>
                  <a:schemeClr val="accent2"/>
                </a:solidFill>
              </a:rPr>
              <a:t>retrieval</a:t>
            </a:r>
            <a:r>
              <a:rPr lang="en-US" altLang="zh-TW" sz="2800" dirty="0">
                <a:solidFill>
                  <a:schemeClr val="accent4"/>
                </a:solidFill>
              </a:rPr>
              <a:t> </a:t>
            </a:r>
            <a:r>
              <a:rPr lang="en-US" altLang="zh-TW" sz="2800" dirty="0"/>
              <a:t>from publications and databases. </a:t>
            </a:r>
            <a:endParaRPr lang="en-US" altLang="zh-TW" sz="2800" dirty="0" smtClean="0"/>
          </a:p>
          <a:p>
            <a:r>
              <a:rPr lang="en-US" altLang="zh-TW" sz="2800" dirty="0" smtClean="0"/>
              <a:t>For </a:t>
            </a:r>
            <a:r>
              <a:rPr lang="en-US" altLang="zh-TW" sz="2800" dirty="0"/>
              <a:t>each known human gene we approve a </a:t>
            </a:r>
            <a:r>
              <a:rPr lang="en-US" altLang="zh-TW" sz="2800" dirty="0">
                <a:solidFill>
                  <a:srgbClr val="FFFF00"/>
                </a:solidFill>
              </a:rPr>
              <a:t>gene name </a:t>
            </a:r>
            <a:r>
              <a:rPr lang="en-US" altLang="zh-TW" sz="2800" dirty="0"/>
              <a:t>and </a:t>
            </a:r>
            <a:r>
              <a:rPr lang="en-US" altLang="zh-TW" sz="2800" dirty="0">
                <a:solidFill>
                  <a:srgbClr val="FFFF00"/>
                </a:solidFill>
              </a:rPr>
              <a:t>symbol  </a:t>
            </a:r>
            <a:r>
              <a:rPr lang="en-US" altLang="zh-TW" sz="2800" dirty="0"/>
              <a:t>   </a:t>
            </a:r>
            <a:endParaRPr lang="en-US" altLang="zh-TW" sz="2800" dirty="0" smtClean="0"/>
          </a:p>
          <a:p>
            <a:pPr lvl="1"/>
            <a:r>
              <a:rPr lang="en-US" altLang="zh-TW" sz="2400" dirty="0" smtClean="0"/>
              <a:t>Each </a:t>
            </a:r>
            <a:r>
              <a:rPr lang="en-US" altLang="zh-TW" sz="2400" dirty="0"/>
              <a:t>symbol is unique and </a:t>
            </a:r>
            <a:r>
              <a:rPr lang="en-US" altLang="zh-TW" sz="2400" dirty="0" smtClean="0"/>
              <a:t>each </a:t>
            </a:r>
            <a:r>
              <a:rPr lang="en-US" altLang="zh-TW" sz="2400" dirty="0"/>
              <a:t>gene is only given one approved gene symbol. </a:t>
            </a:r>
            <a:endParaRPr lang="en-US" altLang="zh-TW" sz="2400" dirty="0" smtClean="0"/>
          </a:p>
          <a:p>
            <a:pPr lvl="1"/>
            <a:r>
              <a:rPr lang="en-US" altLang="zh-TW" sz="2400" dirty="0"/>
              <a:t>All approved symbols are stored in the </a:t>
            </a:r>
            <a:r>
              <a:rPr lang="en-US" altLang="zh-TW" sz="2400" dirty="0" smtClean="0"/>
              <a:t>HGNC</a:t>
            </a:r>
            <a:r>
              <a:rPr lang="en-US" altLang="zh-TW" sz="2400" dirty="0"/>
              <a:t> database</a:t>
            </a:r>
            <a:r>
              <a:rPr lang="en-US" altLang="zh-TW" sz="2400" dirty="0" smtClean="0"/>
              <a:t>.</a:t>
            </a:r>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512" y="-27384"/>
            <a:ext cx="9180512" cy="1726912"/>
          </a:xfrm>
          <a:prstGeom prst="rect">
            <a:avLst/>
          </a:prstGeom>
        </p:spPr>
      </p:pic>
    </p:spTree>
    <p:extLst>
      <p:ext uri="{BB962C8B-B14F-4D97-AF65-F5344CB8AC3E}">
        <p14:creationId xmlns:p14="http://schemas.microsoft.com/office/powerpoint/2010/main" val="2517478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3845" y="0"/>
            <a:ext cx="8316310" cy="6858000"/>
          </a:xfrm>
          <a:prstGeom prst="rect">
            <a:avLst/>
          </a:prstGeom>
        </p:spPr>
      </p:pic>
    </p:spTree>
    <p:extLst>
      <p:ext uri="{BB962C8B-B14F-4D97-AF65-F5344CB8AC3E}">
        <p14:creationId xmlns:p14="http://schemas.microsoft.com/office/powerpoint/2010/main" val="417667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kumimoji="1" lang="en-US" altLang="zh-TW" dirty="0" smtClean="0"/>
              <a:t>Community</a:t>
            </a:r>
            <a:r>
              <a:rPr kumimoji="1" lang="zh-TW" altLang="en-US" dirty="0" smtClean="0"/>
              <a:t> </a:t>
            </a:r>
            <a:r>
              <a:rPr kumimoji="1" lang="en-US" altLang="zh-TW" dirty="0" err="1" smtClean="0"/>
              <a:t>Curation</a:t>
            </a:r>
            <a:endParaRPr kumimoji="1" lang="zh-TW" altLang="en-US" dirty="0"/>
          </a:p>
        </p:txBody>
      </p:sp>
      <p:sp>
        <p:nvSpPr>
          <p:cNvPr id="3" name="子標題 2"/>
          <p:cNvSpPr>
            <a:spLocks noGrp="1"/>
          </p:cNvSpPr>
          <p:nvPr>
            <p:ph type="subTitle" idx="1"/>
          </p:nvPr>
        </p:nvSpPr>
        <p:spPr/>
        <p:txBody>
          <a:bodyPr/>
          <a:lstStyle/>
          <a:p>
            <a:endParaRPr kumimoji="1" lang="zh-TW" altLang="en-US"/>
          </a:p>
        </p:txBody>
      </p:sp>
    </p:spTree>
    <p:extLst>
      <p:ext uri="{BB962C8B-B14F-4D97-AF65-F5344CB8AC3E}">
        <p14:creationId xmlns:p14="http://schemas.microsoft.com/office/powerpoint/2010/main" val="1351940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Community</a:t>
            </a:r>
            <a:r>
              <a:rPr kumimoji="1" lang="zh-TW" altLang="en-US" dirty="0" smtClean="0"/>
              <a:t> </a:t>
            </a:r>
            <a:r>
              <a:rPr kumimoji="1" lang="en-US" altLang="zh-TW" dirty="0" err="1" smtClean="0"/>
              <a:t>Curation</a:t>
            </a:r>
            <a:r>
              <a:rPr kumimoji="1" lang="en-US" altLang="zh-TW" dirty="0" smtClean="0"/>
              <a:t> (1)</a:t>
            </a:r>
            <a:endParaRPr kumimoji="1" lang="zh-TW" altLang="en-US" dirty="0"/>
          </a:p>
        </p:txBody>
      </p:sp>
      <p:sp>
        <p:nvSpPr>
          <p:cNvPr id="3" name="內容版面配置區 2"/>
          <p:cNvSpPr>
            <a:spLocks noGrp="1"/>
          </p:cNvSpPr>
          <p:nvPr>
            <p:ph idx="1"/>
          </p:nvPr>
        </p:nvSpPr>
        <p:spPr/>
        <p:txBody>
          <a:bodyPr>
            <a:normAutofit fontScale="92500"/>
          </a:bodyPr>
          <a:lstStyle/>
          <a:p>
            <a:r>
              <a:rPr kumimoji="1" lang="en-US" altLang="zh-TW" dirty="0" smtClean="0"/>
              <a:t>Emerging standards of data reporting is promising</a:t>
            </a:r>
          </a:p>
          <a:p>
            <a:r>
              <a:rPr kumimoji="1" lang="en-US" altLang="zh-TW" dirty="0" smtClean="0"/>
              <a:t>Data generation rate is faster and faster</a:t>
            </a:r>
          </a:p>
          <a:p>
            <a:r>
              <a:rPr kumimoji="1" lang="en-US" altLang="zh-TW" dirty="0" smtClean="0"/>
              <a:t>Need to do annotation effort to scale up to the rate of data generation or the research speed will be slow down by un-annotated data</a:t>
            </a:r>
          </a:p>
          <a:p>
            <a:pPr lvl="1"/>
            <a:r>
              <a:rPr kumimoji="1" lang="en-US" altLang="zh-TW" dirty="0" smtClean="0"/>
              <a:t>&gt;50% time is used to gather &amp; handle inconsistent data formats</a:t>
            </a:r>
          </a:p>
        </p:txBody>
      </p:sp>
    </p:spTree>
    <p:extLst>
      <p:ext uri="{BB962C8B-B14F-4D97-AF65-F5344CB8AC3E}">
        <p14:creationId xmlns:p14="http://schemas.microsoft.com/office/powerpoint/2010/main" val="4102434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Community</a:t>
            </a:r>
            <a:r>
              <a:rPr kumimoji="1" lang="zh-TW" altLang="en-US" dirty="0"/>
              <a:t> </a:t>
            </a:r>
            <a:r>
              <a:rPr kumimoji="1" lang="en-US" altLang="zh-TW" dirty="0" err="1"/>
              <a:t>Curation</a:t>
            </a:r>
            <a:r>
              <a:rPr kumimoji="1" lang="en-US" altLang="zh-TW" dirty="0"/>
              <a:t> </a:t>
            </a:r>
            <a:r>
              <a:rPr kumimoji="1" lang="en-US" altLang="zh-TW" dirty="0" smtClean="0"/>
              <a:t>(2)</a:t>
            </a:r>
            <a:endParaRPr kumimoji="1" lang="zh-TW" altLang="en-US" dirty="0"/>
          </a:p>
        </p:txBody>
      </p:sp>
      <p:sp>
        <p:nvSpPr>
          <p:cNvPr id="3" name="內容版面配置區 2"/>
          <p:cNvSpPr>
            <a:spLocks noGrp="1"/>
          </p:cNvSpPr>
          <p:nvPr>
            <p:ph idx="1"/>
          </p:nvPr>
        </p:nvSpPr>
        <p:spPr/>
        <p:txBody>
          <a:bodyPr>
            <a:normAutofit lnSpcReduction="10000"/>
          </a:bodyPr>
          <a:lstStyle/>
          <a:p>
            <a:r>
              <a:rPr kumimoji="1" lang="en-US" altLang="zh-TW" dirty="0" smtClean="0"/>
              <a:t>Annotation tools &amp; </a:t>
            </a:r>
            <a:r>
              <a:rPr kumimoji="1" lang="en-US" altLang="zh-TW" dirty="0"/>
              <a:t>Tool </a:t>
            </a:r>
            <a:r>
              <a:rPr kumimoji="1" lang="en-US" altLang="zh-TW" dirty="0" smtClean="0"/>
              <a:t>development</a:t>
            </a:r>
          </a:p>
          <a:p>
            <a:r>
              <a:rPr kumimoji="1" lang="en-US" altLang="zh-TW" dirty="0" smtClean="0"/>
              <a:t>Standardized methods</a:t>
            </a:r>
          </a:p>
          <a:p>
            <a:r>
              <a:rPr kumimoji="1" lang="en-US" altLang="zh-TW" dirty="0" smtClean="0"/>
              <a:t>Oversight by expert curators</a:t>
            </a:r>
          </a:p>
          <a:p>
            <a:pPr lvl="1"/>
            <a:r>
              <a:rPr kumimoji="1" lang="en-US" altLang="zh-TW" dirty="0" smtClean="0"/>
              <a:t>Maintain consistency &amp; accuracy</a:t>
            </a:r>
          </a:p>
          <a:p>
            <a:r>
              <a:rPr kumimoji="1" lang="en-US" altLang="zh-TW" dirty="0" smtClean="0"/>
              <a:t>Social infrastructure</a:t>
            </a:r>
          </a:p>
          <a:p>
            <a:r>
              <a:rPr kumimoji="1" lang="en-US" altLang="zh-TW" dirty="0" smtClean="0"/>
              <a:t>Training &amp; Feedback</a:t>
            </a:r>
          </a:p>
        </p:txBody>
      </p:sp>
    </p:spTree>
    <p:extLst>
      <p:ext uri="{BB962C8B-B14F-4D97-AF65-F5344CB8AC3E}">
        <p14:creationId xmlns:p14="http://schemas.microsoft.com/office/powerpoint/2010/main" val="2388629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Lack of incentive</a:t>
            </a:r>
            <a:endParaRPr kumimoji="1" lang="zh-TW" altLang="en-US" dirty="0"/>
          </a:p>
        </p:txBody>
      </p:sp>
      <p:sp>
        <p:nvSpPr>
          <p:cNvPr id="3" name="內容版面配置區 2"/>
          <p:cNvSpPr>
            <a:spLocks noGrp="1"/>
          </p:cNvSpPr>
          <p:nvPr>
            <p:ph idx="1"/>
          </p:nvPr>
        </p:nvSpPr>
        <p:spPr/>
        <p:txBody>
          <a:bodyPr/>
          <a:lstStyle/>
          <a:p>
            <a:r>
              <a:rPr kumimoji="1" lang="en-US" altLang="zh-TW" dirty="0" smtClean="0"/>
              <a:t>Not so much research communities are doing </a:t>
            </a:r>
            <a:r>
              <a:rPr kumimoji="1" lang="en-US" altLang="zh-TW" dirty="0" err="1" smtClean="0"/>
              <a:t>biocuration</a:t>
            </a:r>
            <a:endParaRPr kumimoji="1" lang="en-US" altLang="zh-TW" dirty="0" smtClean="0"/>
          </a:p>
          <a:p>
            <a:r>
              <a:rPr kumimoji="1" lang="en-US" altLang="zh-TW" dirty="0" smtClean="0"/>
              <a:t>Need</a:t>
            </a:r>
            <a:r>
              <a:rPr kumimoji="1" lang="zh-TW" altLang="en-US" dirty="0" smtClean="0"/>
              <a:t> </a:t>
            </a:r>
            <a:r>
              <a:rPr kumimoji="1" lang="en-US" altLang="zh-TW" dirty="0" smtClean="0"/>
              <a:t>a</a:t>
            </a:r>
            <a:r>
              <a:rPr kumimoji="1" lang="zh-TW" altLang="en-US" dirty="0" smtClean="0"/>
              <a:t> </a:t>
            </a:r>
            <a:r>
              <a:rPr kumimoji="1" lang="en-US" altLang="zh-TW" dirty="0" smtClean="0"/>
              <a:t>mechanism</a:t>
            </a:r>
            <a:r>
              <a:rPr kumimoji="1" lang="zh-TW" altLang="en-US" dirty="0" smtClean="0"/>
              <a:t> </a:t>
            </a:r>
            <a:r>
              <a:rPr kumimoji="1" lang="en-US" altLang="zh-TW" dirty="0" smtClean="0"/>
              <a:t>tied</a:t>
            </a:r>
            <a:r>
              <a:rPr kumimoji="1" lang="zh-TW" altLang="en-US" dirty="0" smtClean="0"/>
              <a:t> </a:t>
            </a:r>
            <a:r>
              <a:rPr kumimoji="1" lang="en-US" altLang="zh-TW" dirty="0" smtClean="0"/>
              <a:t>to</a:t>
            </a:r>
            <a:r>
              <a:rPr kumimoji="1" lang="zh-TW" altLang="en-US" dirty="0" smtClean="0"/>
              <a:t> </a:t>
            </a:r>
            <a:r>
              <a:rPr kumimoji="1" lang="en-US" altLang="zh-TW" dirty="0" smtClean="0"/>
              <a:t>career</a:t>
            </a:r>
            <a:r>
              <a:rPr kumimoji="1" lang="zh-TW" altLang="en-US" dirty="0" smtClean="0"/>
              <a:t> </a:t>
            </a:r>
            <a:r>
              <a:rPr kumimoji="1" lang="en-US" altLang="zh-TW" dirty="0" smtClean="0"/>
              <a:t>or</a:t>
            </a:r>
            <a:r>
              <a:rPr kumimoji="1" lang="zh-TW" altLang="en-US" dirty="0" smtClean="0"/>
              <a:t> </a:t>
            </a:r>
            <a:r>
              <a:rPr kumimoji="1" lang="en-US" altLang="zh-TW" dirty="0" smtClean="0"/>
              <a:t>research</a:t>
            </a:r>
            <a:r>
              <a:rPr kumimoji="1" lang="zh-TW" altLang="en-US" dirty="0" smtClean="0"/>
              <a:t> </a:t>
            </a:r>
            <a:r>
              <a:rPr kumimoji="1" lang="en-US" altLang="zh-TW" dirty="0" smtClean="0"/>
              <a:t>advancement</a:t>
            </a:r>
          </a:p>
        </p:txBody>
      </p:sp>
    </p:spTree>
    <p:extLst>
      <p:ext uri="{BB962C8B-B14F-4D97-AF65-F5344CB8AC3E}">
        <p14:creationId xmlns:p14="http://schemas.microsoft.com/office/powerpoint/2010/main" val="2112431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Incentive</a:t>
            </a:r>
            <a:r>
              <a:rPr kumimoji="1" lang="zh-TW" altLang="en-US" dirty="0" smtClean="0"/>
              <a:t> </a:t>
            </a:r>
            <a:r>
              <a:rPr kumimoji="1" lang="en-US" altLang="zh-TW" dirty="0" smtClean="0"/>
              <a:t>for</a:t>
            </a:r>
            <a:r>
              <a:rPr kumimoji="1" lang="zh-TW" altLang="en-US" dirty="0" smtClean="0"/>
              <a:t> </a:t>
            </a:r>
            <a:r>
              <a:rPr kumimoji="1" lang="en-US" altLang="zh-TW" dirty="0" smtClean="0"/>
              <a:t>researchers</a:t>
            </a:r>
            <a:endParaRPr kumimoji="1" lang="zh-TW" altLang="en-US" dirty="0"/>
          </a:p>
        </p:txBody>
      </p:sp>
      <p:sp>
        <p:nvSpPr>
          <p:cNvPr id="3" name="內容版面配置區 2"/>
          <p:cNvSpPr>
            <a:spLocks noGrp="1"/>
          </p:cNvSpPr>
          <p:nvPr>
            <p:ph idx="1"/>
          </p:nvPr>
        </p:nvSpPr>
        <p:spPr/>
        <p:txBody>
          <a:bodyPr/>
          <a:lstStyle/>
          <a:p>
            <a:r>
              <a:rPr kumimoji="1" lang="en-US" altLang="zh-TW" dirty="0" smtClean="0"/>
              <a:t>New information or insight for their research interest</a:t>
            </a:r>
          </a:p>
          <a:p>
            <a:r>
              <a:rPr kumimoji="1" lang="en-US" altLang="zh-TW" dirty="0" smtClean="0"/>
              <a:t>Improvement in academic reputation or impact</a:t>
            </a:r>
          </a:p>
          <a:p>
            <a:r>
              <a:rPr kumimoji="1" lang="en-US" altLang="zh-TW" dirty="0" smtClean="0"/>
              <a:t>Career advancement and better funding chances</a:t>
            </a:r>
            <a:endParaRPr kumimoji="1" lang="zh-TW" altLang="en-US" dirty="0"/>
          </a:p>
        </p:txBody>
      </p:sp>
    </p:spTree>
    <p:extLst>
      <p:ext uri="{BB962C8B-B14F-4D97-AF65-F5344CB8AC3E}">
        <p14:creationId xmlns:p14="http://schemas.microsoft.com/office/powerpoint/2010/main" val="503028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Consortium-based publication mechanism</a:t>
            </a:r>
            <a:endParaRPr kumimoji="1" lang="zh-TW" altLang="en-US" dirty="0"/>
          </a:p>
        </p:txBody>
      </p:sp>
      <p:sp>
        <p:nvSpPr>
          <p:cNvPr id="3" name="內容版面配置區 2"/>
          <p:cNvSpPr>
            <a:spLocks noGrp="1"/>
          </p:cNvSpPr>
          <p:nvPr>
            <p:ph idx="1"/>
          </p:nvPr>
        </p:nvSpPr>
        <p:spPr/>
        <p:txBody>
          <a:bodyPr/>
          <a:lstStyle/>
          <a:p>
            <a:pPr marL="342900" lvl="1" indent="-342900">
              <a:spcAft>
                <a:spcPts val="2000"/>
              </a:spcAft>
            </a:pPr>
            <a:r>
              <a:rPr kumimoji="1" lang="en-US" altLang="zh-TW" dirty="0" smtClean="0"/>
              <a:t>Suitable for communities that lack funding for dedicated curators</a:t>
            </a:r>
          </a:p>
          <a:p>
            <a:pPr marL="342900" lvl="1" indent="-342900">
              <a:spcAft>
                <a:spcPts val="2000"/>
              </a:spcAft>
            </a:pPr>
            <a:r>
              <a:rPr kumimoji="1" lang="en-US" altLang="zh-TW" dirty="0" smtClean="0"/>
              <a:t>Reward structure	</a:t>
            </a:r>
          </a:p>
          <a:p>
            <a:pPr marL="625475" lvl="2" indent="-342900">
              <a:spcAft>
                <a:spcPts val="2000"/>
              </a:spcAft>
            </a:pPr>
            <a:r>
              <a:rPr kumimoji="1" lang="en-US" altLang="zh-TW" dirty="0" smtClean="0"/>
              <a:t>Share consortium </a:t>
            </a:r>
            <a:r>
              <a:rPr kumimoji="1" lang="en-US" altLang="zh-TW" dirty="0"/>
              <a:t>publication </a:t>
            </a:r>
            <a:r>
              <a:rPr kumimoji="1" lang="en-US" altLang="zh-TW" dirty="0" smtClean="0"/>
              <a:t>authorship</a:t>
            </a:r>
          </a:p>
          <a:p>
            <a:pPr marL="625475" lvl="2" indent="-342900">
              <a:spcAft>
                <a:spcPts val="2000"/>
              </a:spcAft>
            </a:pPr>
            <a:r>
              <a:rPr kumimoji="1" lang="en-US" altLang="zh-TW" dirty="0" smtClean="0"/>
              <a:t>Subsequent satellite papers</a:t>
            </a:r>
            <a:endParaRPr kumimoji="1" lang="en-US" altLang="zh-TW" dirty="0"/>
          </a:p>
          <a:p>
            <a:pPr marL="625475" lvl="2" indent="-342900">
              <a:spcAft>
                <a:spcPts val="2000"/>
              </a:spcAft>
            </a:pPr>
            <a:endParaRPr kumimoji="1" lang="en-US" altLang="zh-TW" dirty="0" smtClean="0"/>
          </a:p>
          <a:p>
            <a:pPr marL="342900" lvl="1" indent="-342900">
              <a:spcAft>
                <a:spcPts val="2000"/>
              </a:spcAft>
            </a:pPr>
            <a:endParaRPr kumimoji="1" lang="en-US" altLang="zh-TW" dirty="0" smtClean="0"/>
          </a:p>
          <a:p>
            <a:pPr marL="342900" lvl="1" indent="-342900">
              <a:spcAft>
                <a:spcPts val="2000"/>
              </a:spcAft>
            </a:pPr>
            <a:endParaRPr kumimoji="1" lang="en-US" altLang="zh-TW" dirty="0"/>
          </a:p>
          <a:p>
            <a:endParaRPr kumimoji="1" lang="zh-TW" altLang="en-US" dirty="0"/>
          </a:p>
        </p:txBody>
      </p:sp>
    </p:spTree>
    <p:extLst>
      <p:ext uri="{BB962C8B-B14F-4D97-AF65-F5344CB8AC3E}">
        <p14:creationId xmlns:p14="http://schemas.microsoft.com/office/powerpoint/2010/main" val="750295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Wiki-</a:t>
            </a:r>
            <a:r>
              <a:rPr kumimoji="1" lang="en-US" altLang="zh-TW" dirty="0"/>
              <a:t>based </a:t>
            </a:r>
            <a:r>
              <a:rPr kumimoji="1" lang="en-US" altLang="zh-TW" dirty="0" smtClean="0"/>
              <a:t>mechanism</a:t>
            </a:r>
            <a:endParaRPr kumimoji="1" lang="zh-TW" altLang="en-US" dirty="0"/>
          </a:p>
        </p:txBody>
      </p:sp>
      <p:sp>
        <p:nvSpPr>
          <p:cNvPr id="3" name="內容版面配置區 2"/>
          <p:cNvSpPr>
            <a:spLocks noGrp="1"/>
          </p:cNvSpPr>
          <p:nvPr>
            <p:ph idx="1"/>
          </p:nvPr>
        </p:nvSpPr>
        <p:spPr/>
        <p:txBody>
          <a:bodyPr/>
          <a:lstStyle/>
          <a:p>
            <a:r>
              <a:rPr kumimoji="1" lang="en-US" altLang="zh-TW" dirty="0" smtClean="0"/>
              <a:t>Provide a infrastructure for contributors to be recognized</a:t>
            </a:r>
          </a:p>
          <a:p>
            <a:pPr lvl="1"/>
            <a:r>
              <a:rPr kumimoji="1" lang="en-US" altLang="zh-TW" dirty="0" smtClean="0"/>
              <a:t>But no standard practice for them the be cited like a publication</a:t>
            </a:r>
          </a:p>
          <a:p>
            <a:r>
              <a:rPr kumimoji="1" lang="en-US" altLang="zh-TW" dirty="0" smtClean="0"/>
              <a:t>Need to develop a standard mechanism for citing data sets</a:t>
            </a:r>
          </a:p>
          <a:p>
            <a:endParaRPr kumimoji="1" lang="en-US" altLang="zh-TW" dirty="0" smtClean="0"/>
          </a:p>
          <a:p>
            <a:endParaRPr kumimoji="1" lang="zh-TW" altLang="en-US" dirty="0"/>
          </a:p>
        </p:txBody>
      </p:sp>
    </p:spTree>
    <p:extLst>
      <p:ext uri="{BB962C8B-B14F-4D97-AF65-F5344CB8AC3E}">
        <p14:creationId xmlns:p14="http://schemas.microsoft.com/office/powerpoint/2010/main" val="3095195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What is </a:t>
            </a:r>
            <a:r>
              <a:rPr lang="en-US" altLang="zh-TW" dirty="0" err="1"/>
              <a:t>b</a:t>
            </a:r>
            <a:r>
              <a:rPr lang="en-US" altLang="zh-TW" dirty="0" err="1" smtClean="0"/>
              <a:t>iocuration</a:t>
            </a:r>
            <a:r>
              <a:rPr lang="en-US" altLang="zh-TW" dirty="0" smtClean="0"/>
              <a:t>?</a:t>
            </a:r>
            <a:endParaRPr lang="zh-TW" altLang="en-US" dirty="0"/>
          </a:p>
        </p:txBody>
      </p:sp>
      <p:sp>
        <p:nvSpPr>
          <p:cNvPr id="3" name="矩形 2"/>
          <p:cNvSpPr/>
          <p:nvPr/>
        </p:nvSpPr>
        <p:spPr>
          <a:xfrm>
            <a:off x="1222649" y="2564904"/>
            <a:ext cx="6965822" cy="1754326"/>
          </a:xfrm>
          <a:prstGeom prst="rect">
            <a:avLst/>
          </a:prstGeom>
        </p:spPr>
        <p:txBody>
          <a:bodyPr wrap="square">
            <a:spAutoFit/>
          </a:bodyPr>
          <a:lstStyle/>
          <a:p>
            <a:r>
              <a:rPr lang="en-US" altLang="zh-TW" sz="3600" dirty="0" err="1"/>
              <a:t>Biocuration</a:t>
            </a:r>
            <a:r>
              <a:rPr lang="en-US" altLang="zh-TW" sz="3600" dirty="0"/>
              <a:t> involves the translation and integration of information relevant to biology into a </a:t>
            </a:r>
            <a:r>
              <a:rPr lang="en-US" altLang="zh-TW" sz="3600" dirty="0" smtClean="0"/>
              <a:t>database</a:t>
            </a:r>
            <a:endParaRPr lang="zh-TW" altLang="en-US" sz="3600" dirty="0"/>
          </a:p>
        </p:txBody>
      </p:sp>
    </p:spTree>
    <p:extLst>
      <p:ext uri="{BB962C8B-B14F-4D97-AF65-F5344CB8AC3E}">
        <p14:creationId xmlns:p14="http://schemas.microsoft.com/office/powerpoint/2010/main" val="3293369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Curators can be …</a:t>
            </a:r>
            <a:endParaRPr kumimoji="1" lang="zh-TW" altLang="en-US" dirty="0"/>
          </a:p>
        </p:txBody>
      </p:sp>
      <p:sp>
        <p:nvSpPr>
          <p:cNvPr id="3" name="內容版面配置區 2"/>
          <p:cNvSpPr>
            <a:spLocks noGrp="1"/>
          </p:cNvSpPr>
          <p:nvPr>
            <p:ph idx="1"/>
          </p:nvPr>
        </p:nvSpPr>
        <p:spPr/>
        <p:txBody>
          <a:bodyPr/>
          <a:lstStyle/>
          <a:p>
            <a:r>
              <a:rPr kumimoji="1" lang="en-US" altLang="zh-TW" dirty="0" smtClean="0"/>
              <a:t>Researcher</a:t>
            </a:r>
          </a:p>
          <a:p>
            <a:r>
              <a:rPr kumimoji="1" lang="en-US" altLang="zh-TW" dirty="0" smtClean="0"/>
              <a:t>General Public</a:t>
            </a:r>
          </a:p>
          <a:p>
            <a:pPr lvl="1"/>
            <a:r>
              <a:rPr kumimoji="1" lang="en-US" altLang="zh-TW" dirty="0" smtClean="0"/>
              <a:t>Is that possible!?</a:t>
            </a:r>
          </a:p>
        </p:txBody>
      </p:sp>
    </p:spTree>
    <p:extLst>
      <p:ext uri="{BB962C8B-B14F-4D97-AF65-F5344CB8AC3E}">
        <p14:creationId xmlns:p14="http://schemas.microsoft.com/office/powerpoint/2010/main" val="1305221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P</a:t>
            </a:r>
            <a:r>
              <a:rPr kumimoji="1" lang="en-US" altLang="zh-TW" dirty="0" smtClean="0"/>
              <a:t>ublic-based(?) </a:t>
            </a:r>
            <a:r>
              <a:rPr kumimoji="1" lang="en-US" altLang="zh-TW" dirty="0"/>
              <a:t>mechanism</a:t>
            </a:r>
            <a:endParaRPr kumimoji="1" lang="zh-TW" altLang="en-US" dirty="0"/>
          </a:p>
        </p:txBody>
      </p:sp>
      <p:sp>
        <p:nvSpPr>
          <p:cNvPr id="3" name="內容版面配置區 2"/>
          <p:cNvSpPr>
            <a:spLocks noGrp="1"/>
          </p:cNvSpPr>
          <p:nvPr>
            <p:ph idx="1"/>
          </p:nvPr>
        </p:nvSpPr>
        <p:spPr/>
        <p:txBody>
          <a:bodyPr/>
          <a:lstStyle/>
          <a:p>
            <a:r>
              <a:rPr kumimoji="1" lang="en-US" altLang="zh-TW" dirty="0" smtClean="0"/>
              <a:t>Need to develop a way to allow general public to participate in </a:t>
            </a:r>
            <a:r>
              <a:rPr kumimoji="1" lang="en-US" altLang="zh-TW" dirty="0" err="1" smtClean="0"/>
              <a:t>biocuration</a:t>
            </a:r>
            <a:endParaRPr kumimoji="1" lang="en-US" altLang="zh-TW" dirty="0" smtClean="0"/>
          </a:p>
          <a:p>
            <a:pPr lvl="1"/>
            <a:r>
              <a:rPr kumimoji="1" lang="en-US" altLang="zh-TW" dirty="0" smtClean="0"/>
              <a:t>Ex: show user an image of in situ hybridization and ask them to grade it as “not expressed”, “restricted” or “ubiquitous expression”</a:t>
            </a:r>
          </a:p>
          <a:p>
            <a:r>
              <a:rPr kumimoji="1" lang="en-US" altLang="zh-TW" dirty="0" smtClean="0"/>
              <a:t>Provide user basic knowledge and much of easy work can be done as first-pass annotation</a:t>
            </a:r>
            <a:endParaRPr kumimoji="1" lang="zh-TW" altLang="en-US" dirty="0"/>
          </a:p>
        </p:txBody>
      </p:sp>
    </p:spTree>
    <p:extLst>
      <p:ext uri="{BB962C8B-B14F-4D97-AF65-F5344CB8AC3E}">
        <p14:creationId xmlns:p14="http://schemas.microsoft.com/office/powerpoint/2010/main" val="235689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kumimoji="1" lang="en-US" altLang="zh-TW" dirty="0" smtClean="0"/>
              <a:t>Consortium-based publication mechanism</a:t>
            </a:r>
            <a:endParaRPr kumimoji="1" lang="zh-TW" altLang="en-US" dirty="0"/>
          </a:p>
        </p:txBody>
      </p:sp>
      <p:sp>
        <p:nvSpPr>
          <p:cNvPr id="3" name="內容版面配置區 2"/>
          <p:cNvSpPr>
            <a:spLocks noGrp="1"/>
          </p:cNvSpPr>
          <p:nvPr>
            <p:ph idx="1"/>
          </p:nvPr>
        </p:nvSpPr>
        <p:spPr/>
        <p:txBody>
          <a:bodyPr/>
          <a:lstStyle/>
          <a:p>
            <a:pPr marL="342900" lvl="1" indent="-342900">
              <a:spcAft>
                <a:spcPts val="2000"/>
              </a:spcAft>
            </a:pPr>
            <a:r>
              <a:rPr kumimoji="1" lang="en-US" altLang="zh-TW" dirty="0" smtClean="0"/>
              <a:t>Suitable for communities that lack funding for dedicated curators</a:t>
            </a:r>
          </a:p>
          <a:p>
            <a:pPr marL="342900" lvl="1" indent="-342900">
              <a:spcAft>
                <a:spcPts val="2000"/>
              </a:spcAft>
            </a:pPr>
            <a:r>
              <a:rPr kumimoji="1" lang="en-US" altLang="zh-TW" dirty="0" smtClean="0"/>
              <a:t>Reward structure	</a:t>
            </a:r>
          </a:p>
          <a:p>
            <a:pPr marL="625475" lvl="2" indent="-342900">
              <a:spcAft>
                <a:spcPts val="2000"/>
              </a:spcAft>
            </a:pPr>
            <a:r>
              <a:rPr kumimoji="1" lang="en-US" altLang="zh-TW" dirty="0" smtClean="0"/>
              <a:t>Share consortium </a:t>
            </a:r>
            <a:r>
              <a:rPr kumimoji="1" lang="en-US" altLang="zh-TW" dirty="0"/>
              <a:t>publication </a:t>
            </a:r>
            <a:r>
              <a:rPr kumimoji="1" lang="en-US" altLang="zh-TW" dirty="0" smtClean="0"/>
              <a:t>authorship</a:t>
            </a:r>
          </a:p>
          <a:p>
            <a:pPr marL="342900" lvl="1" indent="-342900">
              <a:spcAft>
                <a:spcPts val="2000"/>
              </a:spcAft>
            </a:pPr>
            <a:endParaRPr kumimoji="1" lang="en-US" altLang="zh-TW" dirty="0" smtClean="0"/>
          </a:p>
          <a:p>
            <a:pPr marL="342900" lvl="1" indent="-342900">
              <a:spcAft>
                <a:spcPts val="2000"/>
              </a:spcAft>
            </a:pPr>
            <a:endParaRPr kumimoji="1" lang="en-US" altLang="zh-TW" dirty="0"/>
          </a:p>
          <a:p>
            <a:endParaRPr kumimoji="1" lang="zh-TW" altLang="en-US" dirty="0"/>
          </a:p>
        </p:txBody>
      </p:sp>
    </p:spTree>
    <p:extLst>
      <p:ext uri="{BB962C8B-B14F-4D97-AF65-F5344CB8AC3E}">
        <p14:creationId xmlns:p14="http://schemas.microsoft.com/office/powerpoint/2010/main" val="2003080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Example</a:t>
            </a:r>
            <a:r>
              <a:rPr kumimoji="1" lang="zh-TW" altLang="en-US" dirty="0" smtClean="0"/>
              <a:t> </a:t>
            </a:r>
            <a:r>
              <a:rPr kumimoji="1" lang="en-US" altLang="zh-TW" dirty="0" smtClean="0"/>
              <a:t>1</a:t>
            </a:r>
            <a:endParaRPr kumimoji="1" lang="zh-TW" altLang="en-US" dirty="0"/>
          </a:p>
        </p:txBody>
      </p:sp>
      <p:sp>
        <p:nvSpPr>
          <p:cNvPr id="3" name="內容版面配置區 2"/>
          <p:cNvSpPr>
            <a:spLocks noGrp="1"/>
          </p:cNvSpPr>
          <p:nvPr>
            <p:ph idx="1"/>
          </p:nvPr>
        </p:nvSpPr>
        <p:spPr/>
        <p:txBody>
          <a:bodyPr/>
          <a:lstStyle/>
          <a:p>
            <a:r>
              <a:rPr kumimoji="1" lang="en-US" altLang="zh-TW" dirty="0" smtClean="0"/>
              <a:t>Daphnia Genomics Consortium(consists of over 475 scientists)</a:t>
            </a:r>
          </a:p>
          <a:p>
            <a:pPr marL="0" indent="0">
              <a:buNone/>
            </a:pPr>
            <a:r>
              <a:rPr kumimoji="1" lang="en-US" altLang="zh-TW" u="sng" dirty="0">
                <a:solidFill>
                  <a:srgbClr val="FFFF00"/>
                </a:solidFill>
              </a:rPr>
              <a:t>https://wiki.cgb.indiana.edu/display/DGC/Home</a:t>
            </a:r>
            <a:endParaRPr kumimoji="1" lang="en-US" altLang="zh-TW" u="sng" dirty="0" smtClean="0">
              <a:solidFill>
                <a:srgbClr val="FFFF00"/>
              </a:solidFill>
            </a:endParaRPr>
          </a:p>
          <a:p>
            <a:pPr marL="457200" lvl="1" indent="0">
              <a:buNone/>
            </a:pPr>
            <a:endParaRPr kumimoji="1" lang="zh-TW" altLang="en-US" dirty="0"/>
          </a:p>
        </p:txBody>
      </p:sp>
    </p:spTree>
    <p:extLst>
      <p:ext uri="{BB962C8B-B14F-4D97-AF65-F5344CB8AC3E}">
        <p14:creationId xmlns:p14="http://schemas.microsoft.com/office/powerpoint/2010/main" val="57001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36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Example</a:t>
            </a:r>
            <a:r>
              <a:rPr kumimoji="1" lang="zh-TW" altLang="en-US" dirty="0" smtClean="0"/>
              <a:t> </a:t>
            </a:r>
            <a:r>
              <a:rPr kumimoji="1" lang="en-US" altLang="zh-TW" dirty="0" smtClean="0"/>
              <a:t>1</a:t>
            </a:r>
            <a:endParaRPr kumimoji="1" lang="zh-TW" altLang="en-US" dirty="0"/>
          </a:p>
        </p:txBody>
      </p:sp>
      <p:sp>
        <p:nvSpPr>
          <p:cNvPr id="3" name="內容版面配置區 2"/>
          <p:cNvSpPr>
            <a:spLocks noGrp="1"/>
          </p:cNvSpPr>
          <p:nvPr>
            <p:ph idx="1"/>
          </p:nvPr>
        </p:nvSpPr>
        <p:spPr/>
        <p:txBody>
          <a:bodyPr/>
          <a:lstStyle/>
          <a:p>
            <a:r>
              <a:rPr kumimoji="1" lang="en-US" altLang="zh-TW" dirty="0" smtClean="0"/>
              <a:t>Daphnia Genomics Consortium(consists of over 475 scientists)</a:t>
            </a:r>
          </a:p>
          <a:p>
            <a:pPr lvl="1"/>
            <a:r>
              <a:rPr kumimoji="1" lang="en-US" altLang="zh-TW" dirty="0" smtClean="0"/>
              <a:t>Sequencing the genome at </a:t>
            </a:r>
            <a:r>
              <a:rPr kumimoji="1" lang="en-US" altLang="zh-TW" dirty="0" smtClean="0">
                <a:effectLst/>
              </a:rPr>
              <a:t>Joint Genome Institute </a:t>
            </a:r>
            <a:r>
              <a:rPr kumimoji="1" lang="en-US" altLang="zh-TW" dirty="0" smtClean="0"/>
              <a:t>in Walnut Creek, California</a:t>
            </a:r>
          </a:p>
        </p:txBody>
      </p:sp>
    </p:spTree>
    <p:extLst>
      <p:ext uri="{BB962C8B-B14F-4D97-AF65-F5344CB8AC3E}">
        <p14:creationId xmlns:p14="http://schemas.microsoft.com/office/powerpoint/2010/main" val="3026746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Picture 2" descr="https://fbcdn-sphotos-f-a.akamaihd.net/hphotos-ak-prn1/603931_10151529658929894_2012027412_n.jpg">
            <a:hlinkClick r:id="rId2" action="ppaction://hlinksldjump"/>
          </p:cNvPr>
          <p:cNvPicPr>
            <a:picLocks noChangeAspect="1" noChangeArrowheads="1"/>
          </p:cNvPicPr>
          <p:nvPr/>
        </p:nvPicPr>
        <p:blipFill>
          <a:blip r:embed="rId3" cstate="print"/>
          <a:srcRect/>
          <a:stretch>
            <a:fillRect/>
          </a:stretch>
        </p:blipFill>
        <p:spPr bwMode="auto">
          <a:xfrm>
            <a:off x="1115616" y="1844824"/>
            <a:ext cx="6704191" cy="3888432"/>
          </a:xfrm>
          <a:prstGeom prst="rect">
            <a:avLst/>
          </a:prstGeom>
          <a:noFill/>
        </p:spPr>
      </p:pic>
    </p:spTree>
    <p:extLst>
      <p:ext uri="{BB962C8B-B14F-4D97-AF65-F5344CB8AC3E}">
        <p14:creationId xmlns:p14="http://schemas.microsoft.com/office/powerpoint/2010/main" val="1203280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Daphnia (Water flea)</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3074" name="Picture 2" descr="File:Daphnia pulex.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60042" y="2599637"/>
            <a:ext cx="3408272" cy="388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78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Daphnia </a:t>
            </a:r>
            <a:r>
              <a:rPr lang="zh-TW" altLang="en-US" dirty="0" smtClean="0"/>
              <a:t>水蚤</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a:t>生活在水中的</a:t>
            </a:r>
            <a:r>
              <a:rPr lang="zh-TW" altLang="en-US" dirty="0" smtClean="0"/>
              <a:t>浮游生物</a:t>
            </a:r>
            <a:endParaRPr lang="en-US" altLang="zh-TW" dirty="0" smtClean="0"/>
          </a:p>
          <a:p>
            <a:r>
              <a:rPr lang="zh-TW" altLang="en-US" dirty="0" smtClean="0"/>
              <a:t>約</a:t>
            </a:r>
            <a:r>
              <a:rPr lang="en-US" altLang="zh-TW" dirty="0" smtClean="0"/>
              <a:t>150</a:t>
            </a:r>
            <a:r>
              <a:rPr lang="zh-TW" altLang="en-US" dirty="0" smtClean="0"/>
              <a:t>種</a:t>
            </a:r>
            <a:endParaRPr lang="en-US" altLang="zh-TW" dirty="0" smtClean="0"/>
          </a:p>
          <a:p>
            <a:r>
              <a:rPr lang="zh-TW" altLang="en-US" dirty="0" smtClean="0"/>
              <a:t>介於</a:t>
            </a:r>
            <a:r>
              <a:rPr lang="en-US" altLang="zh-TW" dirty="0" smtClean="0"/>
              <a:t>0.2</a:t>
            </a:r>
            <a:r>
              <a:rPr lang="zh-TW" altLang="en-US" dirty="0" smtClean="0"/>
              <a:t> </a:t>
            </a:r>
            <a:r>
              <a:rPr lang="en-US" altLang="zh-TW" dirty="0" smtClean="0"/>
              <a:t>~</a:t>
            </a:r>
            <a:r>
              <a:rPr lang="zh-TW" altLang="en-US" dirty="0" smtClean="0"/>
              <a:t> </a:t>
            </a:r>
            <a:r>
              <a:rPr lang="en-US" altLang="zh-TW" dirty="0" smtClean="0"/>
              <a:t>5</a:t>
            </a:r>
            <a:r>
              <a:rPr lang="zh-TW" altLang="en-US" dirty="0" smtClean="0"/>
              <a:t> </a:t>
            </a:r>
            <a:r>
              <a:rPr lang="en-US" altLang="zh-TW" dirty="0" smtClean="0"/>
              <a:t>mm</a:t>
            </a:r>
          </a:p>
          <a:p>
            <a:r>
              <a:rPr lang="zh-TW" altLang="en-US" dirty="0" smtClean="0"/>
              <a:t>身上有半透明的殼</a:t>
            </a:r>
            <a:endParaRPr lang="en-US" altLang="zh-TW" dirty="0" smtClean="0"/>
          </a:p>
          <a:p>
            <a:r>
              <a:rPr lang="zh-TW" altLang="en-US" dirty="0" smtClean="0"/>
              <a:t>對於生存環境的變化很敏感，適應力強</a:t>
            </a:r>
            <a:endParaRPr lang="en-US" altLang="zh-TW" dirty="0" smtClean="0"/>
          </a:p>
          <a:p>
            <a:r>
              <a:rPr lang="zh-TW" altLang="en-US" dirty="0" smtClean="0"/>
              <a:t>子代基因中的變化，可用來理解基因體對於環境壓力的反應</a:t>
            </a:r>
            <a:r>
              <a:rPr lang="en-US" altLang="zh-TW" dirty="0" smtClean="0"/>
              <a:t>(</a:t>
            </a:r>
            <a:r>
              <a:rPr lang="zh-TW" altLang="en-US" dirty="0" smtClean="0"/>
              <a:t>因此可用來理解生態環境與基因體的關係</a:t>
            </a:r>
            <a:r>
              <a:rPr lang="en-US" altLang="zh-TW" dirty="0" smtClean="0"/>
              <a:t>)</a:t>
            </a:r>
            <a:endParaRPr lang="zh-TW" altLang="en-US" dirty="0"/>
          </a:p>
        </p:txBody>
      </p:sp>
    </p:spTree>
    <p:extLst>
      <p:ext uri="{BB962C8B-B14F-4D97-AF65-F5344CB8AC3E}">
        <p14:creationId xmlns:p14="http://schemas.microsoft.com/office/powerpoint/2010/main" val="2440673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Example</a:t>
            </a:r>
            <a:r>
              <a:rPr kumimoji="1" lang="zh-TW" altLang="en-US" dirty="0" smtClean="0"/>
              <a:t> </a:t>
            </a:r>
            <a:r>
              <a:rPr kumimoji="1" lang="en-US" altLang="zh-TW" dirty="0" smtClean="0"/>
              <a:t>1</a:t>
            </a:r>
            <a:endParaRPr kumimoji="1" lang="zh-TW" altLang="en-US" dirty="0"/>
          </a:p>
        </p:txBody>
      </p:sp>
      <p:sp>
        <p:nvSpPr>
          <p:cNvPr id="3" name="內容版面配置區 2"/>
          <p:cNvSpPr>
            <a:spLocks noGrp="1"/>
          </p:cNvSpPr>
          <p:nvPr>
            <p:ph idx="1"/>
          </p:nvPr>
        </p:nvSpPr>
        <p:spPr/>
        <p:txBody>
          <a:bodyPr/>
          <a:lstStyle/>
          <a:p>
            <a:r>
              <a:rPr kumimoji="1" lang="en-US" altLang="zh-TW" dirty="0" smtClean="0"/>
              <a:t>Daphnia Genomics Consortium(consists of over 475 scientists)</a:t>
            </a:r>
          </a:p>
          <a:p>
            <a:pPr lvl="1"/>
            <a:r>
              <a:rPr kumimoji="1" lang="en-US" altLang="zh-TW" dirty="0" smtClean="0">
                <a:solidFill>
                  <a:schemeClr val="bg1">
                    <a:lumMod val="85000"/>
                  </a:schemeClr>
                </a:solidFill>
              </a:rPr>
              <a:t>Sequencing the genome at Joint Genome Institute in Walnut Creek, California</a:t>
            </a:r>
          </a:p>
          <a:p>
            <a:pPr lvl="1"/>
            <a:r>
              <a:rPr kumimoji="1" lang="en-US" altLang="zh-TW" dirty="0" smtClean="0">
                <a:solidFill>
                  <a:srgbClr val="FF0000"/>
                </a:solidFill>
              </a:rPr>
              <a:t>Genome is annotated by contributors</a:t>
            </a:r>
          </a:p>
          <a:p>
            <a:pPr lvl="1"/>
            <a:r>
              <a:rPr kumimoji="1" lang="en-US" altLang="zh-TW" dirty="0" smtClean="0">
                <a:solidFill>
                  <a:srgbClr val="FF0000"/>
                </a:solidFill>
              </a:rPr>
              <a:t>Share publication authorship as a consortium</a:t>
            </a:r>
          </a:p>
        </p:txBody>
      </p:sp>
    </p:spTree>
    <p:extLst>
      <p:ext uri="{BB962C8B-B14F-4D97-AF65-F5344CB8AC3E}">
        <p14:creationId xmlns:p14="http://schemas.microsoft.com/office/powerpoint/2010/main" val="3196563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1124744"/>
            <a:ext cx="7772400" cy="3312368"/>
          </a:xfrm>
        </p:spPr>
        <p:txBody>
          <a:bodyPr>
            <a:normAutofit/>
          </a:bodyPr>
          <a:lstStyle/>
          <a:p>
            <a:r>
              <a:rPr lang="en-US" altLang="zh-TW" sz="4000" dirty="0" smtClean="0"/>
              <a:t>Why I need to sit here for 50 minutes to listen to your presentation??</a:t>
            </a:r>
            <a:endParaRPr lang="zh-TW" altLang="en-US" sz="4000"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4328621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1800" b="1" dirty="0" smtClean="0"/>
              <a:t>Fifty + published </a:t>
            </a:r>
            <a:r>
              <a:rPr lang="en-US" altLang="zh-TW" sz="1800" b="1" i="1" dirty="0" smtClean="0"/>
              <a:t>Daphnia</a:t>
            </a:r>
            <a:r>
              <a:rPr lang="en-US" altLang="zh-TW" sz="1800" b="1" dirty="0" smtClean="0"/>
              <a:t> Genome Project manuscripts</a:t>
            </a:r>
            <a:r>
              <a:rPr lang="en-US" altLang="zh-TW" b="1" dirty="0" smtClean="0"/>
              <a:t/>
            </a:r>
            <a:br>
              <a:rPr lang="en-US" altLang="zh-TW" b="1" dirty="0" smtClean="0"/>
            </a:br>
            <a:endParaRPr lang="zh-TW" altLang="en-US" dirty="0"/>
          </a:p>
        </p:txBody>
      </p:sp>
      <p:sp>
        <p:nvSpPr>
          <p:cNvPr id="3" name="內容版面配置區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68"/>
            <a:ext cx="9144000"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2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Example</a:t>
            </a:r>
            <a:r>
              <a:rPr kumimoji="1" lang="zh-TW" altLang="en-US" dirty="0" smtClean="0"/>
              <a:t> </a:t>
            </a:r>
            <a:r>
              <a:rPr kumimoji="1" lang="en-US" altLang="zh-TW" dirty="0" smtClean="0"/>
              <a:t>2</a:t>
            </a:r>
            <a:endParaRPr kumimoji="1" lang="zh-TW" altLang="en-US" dirty="0"/>
          </a:p>
        </p:txBody>
      </p:sp>
      <p:sp>
        <p:nvSpPr>
          <p:cNvPr id="3" name="內容版面配置區 2"/>
          <p:cNvSpPr>
            <a:spLocks noGrp="1"/>
          </p:cNvSpPr>
          <p:nvPr>
            <p:ph idx="1"/>
          </p:nvPr>
        </p:nvSpPr>
        <p:spPr/>
        <p:txBody>
          <a:bodyPr>
            <a:normAutofit lnSpcReduction="10000"/>
          </a:bodyPr>
          <a:lstStyle/>
          <a:p>
            <a:r>
              <a:rPr kumimoji="1" lang="en-US" altLang="zh-TW" dirty="0" smtClean="0"/>
              <a:t>Gene Wiki Project</a:t>
            </a:r>
          </a:p>
          <a:p>
            <a:pPr lvl="1"/>
            <a:r>
              <a:rPr lang="en-US" altLang="zh-TW" dirty="0">
                <a:hlinkClick r:id="rId2"/>
              </a:rPr>
              <a:t>http://</a:t>
            </a:r>
            <a:r>
              <a:rPr lang="en-US" altLang="zh-TW" dirty="0" smtClean="0">
                <a:hlinkClick r:id="rId2"/>
              </a:rPr>
              <a:t>en.wikipedia.org/wiki/Portal:Gene_Wiki#Editing_FAQ</a:t>
            </a:r>
            <a:endParaRPr lang="en-US" altLang="zh-TW" dirty="0" smtClean="0"/>
          </a:p>
          <a:p>
            <a:r>
              <a:rPr kumimoji="1" lang="en-US" altLang="zh-TW" dirty="0" smtClean="0"/>
              <a:t>Applying </a:t>
            </a:r>
            <a:r>
              <a:rPr kumimoji="1" lang="en-US" altLang="zh-TW" dirty="0"/>
              <a:t>community intelligence to the annotation of gene and protein </a:t>
            </a:r>
            <a:r>
              <a:rPr kumimoji="1" lang="en-US" altLang="zh-TW" dirty="0" smtClean="0"/>
              <a:t>function</a:t>
            </a:r>
          </a:p>
          <a:p>
            <a:pPr lvl="1"/>
            <a:r>
              <a:rPr kumimoji="1" lang="en-US" altLang="zh-TW" dirty="0" smtClean="0"/>
              <a:t>Editors? Students? Professionals? Academics? </a:t>
            </a:r>
          </a:p>
          <a:p>
            <a:r>
              <a:rPr kumimoji="1" lang="en-US" altLang="zh-TW" dirty="0" smtClean="0"/>
              <a:t>Let’s browse around!!</a:t>
            </a:r>
          </a:p>
          <a:p>
            <a:pPr lvl="1"/>
            <a:endParaRPr kumimoji="1" lang="en-US" altLang="zh-TW" dirty="0" smtClean="0"/>
          </a:p>
          <a:p>
            <a:endParaRPr kumimoji="1" lang="zh-TW" altLang="en-US" dirty="0"/>
          </a:p>
        </p:txBody>
      </p:sp>
    </p:spTree>
    <p:extLst>
      <p:ext uri="{BB962C8B-B14F-4D97-AF65-F5344CB8AC3E}">
        <p14:creationId xmlns:p14="http://schemas.microsoft.com/office/powerpoint/2010/main" val="957868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smtClean="0"/>
              <a:t>Current status of </a:t>
            </a:r>
            <a:r>
              <a:rPr lang="en-US" altLang="zh-TW" dirty="0" err="1" smtClean="0"/>
              <a:t>Biocuration</a:t>
            </a:r>
            <a:endParaRPr lang="zh-TW" altLang="en-US" dirty="0"/>
          </a:p>
        </p:txBody>
      </p:sp>
      <p:sp>
        <p:nvSpPr>
          <p:cNvPr id="3" name="Subtitle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841191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GMOD</a:t>
            </a:r>
            <a:endParaRPr lang="zh-TW" altLang="en-US" dirty="0"/>
          </a:p>
        </p:txBody>
      </p:sp>
      <p:pic>
        <p:nvPicPr>
          <p:cNvPr id="2050" name="Picture 2" descr="2013-summer-school.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61219" y="3944203"/>
            <a:ext cx="3479663" cy="21602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CC2013Logo.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909138" y="3944203"/>
            <a:ext cx="3020212" cy="2013475"/>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1064525" y="2924180"/>
            <a:ext cx="4937314" cy="646331"/>
          </a:xfrm>
          <a:prstGeom prst="rect">
            <a:avLst/>
          </a:prstGeom>
          <a:noFill/>
        </p:spPr>
        <p:txBody>
          <a:bodyPr wrap="none" rtlCol="0">
            <a:spAutoFit/>
          </a:bodyPr>
          <a:lstStyle/>
          <a:p>
            <a:r>
              <a:rPr lang="en-US" altLang="zh-TW" b="1" dirty="0">
                <a:solidFill>
                  <a:schemeClr val="bg1"/>
                </a:solidFill>
              </a:rPr>
              <a:t>G</a:t>
            </a:r>
            <a:r>
              <a:rPr lang="en-US" altLang="zh-TW" dirty="0">
                <a:solidFill>
                  <a:schemeClr val="bg1"/>
                </a:solidFill>
              </a:rPr>
              <a:t>eneric </a:t>
            </a:r>
            <a:r>
              <a:rPr lang="en-US" altLang="zh-TW" b="1" dirty="0">
                <a:solidFill>
                  <a:schemeClr val="bg1"/>
                </a:solidFill>
              </a:rPr>
              <a:t>M</a:t>
            </a:r>
            <a:r>
              <a:rPr lang="en-US" altLang="zh-TW" dirty="0">
                <a:solidFill>
                  <a:schemeClr val="bg1"/>
                </a:solidFill>
              </a:rPr>
              <a:t>odel </a:t>
            </a:r>
            <a:r>
              <a:rPr lang="en-US" altLang="zh-TW" b="1" dirty="0">
                <a:solidFill>
                  <a:schemeClr val="bg1"/>
                </a:solidFill>
              </a:rPr>
              <a:t>O</a:t>
            </a:r>
            <a:r>
              <a:rPr lang="en-US" altLang="zh-TW" dirty="0">
                <a:solidFill>
                  <a:schemeClr val="bg1"/>
                </a:solidFill>
              </a:rPr>
              <a:t>rganism </a:t>
            </a:r>
            <a:r>
              <a:rPr lang="en-US" altLang="zh-TW" b="1" dirty="0">
                <a:solidFill>
                  <a:schemeClr val="bg1"/>
                </a:solidFill>
              </a:rPr>
              <a:t>D</a:t>
            </a:r>
            <a:r>
              <a:rPr lang="en-US" altLang="zh-TW" dirty="0">
                <a:solidFill>
                  <a:schemeClr val="bg1"/>
                </a:solidFill>
              </a:rPr>
              <a:t>atabase </a:t>
            </a:r>
            <a:r>
              <a:rPr lang="en-US" altLang="zh-TW" dirty="0" smtClean="0">
                <a:solidFill>
                  <a:schemeClr val="bg1"/>
                </a:solidFill>
              </a:rPr>
              <a:t>project</a:t>
            </a:r>
          </a:p>
          <a:p>
            <a:r>
              <a:rPr lang="en-US" altLang="zh-TW" dirty="0">
                <a:hlinkClick r:id="rId5"/>
              </a:rPr>
              <a:t>http://www.gmod.org/wiki/Main_Page</a:t>
            </a:r>
            <a:endParaRPr lang="zh-TW" altLang="en-US" dirty="0"/>
          </a:p>
        </p:txBody>
      </p:sp>
    </p:spTree>
    <p:extLst>
      <p:ext uri="{BB962C8B-B14F-4D97-AF65-F5344CB8AC3E}">
        <p14:creationId xmlns:p14="http://schemas.microsoft.com/office/powerpoint/2010/main" val="3062811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Model Organism Databases</a:t>
            </a:r>
            <a:endParaRPr lang="zh-TW" altLang="en-US" dirty="0"/>
          </a:p>
        </p:txBody>
      </p:sp>
      <p:sp>
        <p:nvSpPr>
          <p:cNvPr id="4" name="Content Placeholder 3"/>
          <p:cNvSpPr>
            <a:spLocks noGrp="1"/>
          </p:cNvSpPr>
          <p:nvPr>
            <p:ph sz="half" idx="1"/>
          </p:nvPr>
        </p:nvSpPr>
        <p:spPr>
          <a:xfrm>
            <a:off x="712788" y="3005631"/>
            <a:ext cx="3657600" cy="3376612"/>
          </a:xfrm>
        </p:spPr>
        <p:txBody>
          <a:bodyPr>
            <a:noAutofit/>
          </a:bodyPr>
          <a:lstStyle/>
          <a:p>
            <a:r>
              <a:rPr lang="en-US" altLang="zh-TW" sz="1400" b="1" dirty="0" err="1"/>
              <a:t>FlyBase</a:t>
            </a:r>
            <a:r>
              <a:rPr lang="en-US" altLang="zh-TW" sz="1400" dirty="0"/>
              <a:t/>
            </a:r>
            <a:br>
              <a:rPr lang="en-US" altLang="zh-TW" sz="1400" dirty="0"/>
            </a:br>
            <a:r>
              <a:rPr lang="en-US" altLang="zh-TW" sz="1400" dirty="0">
                <a:hlinkClick r:id="rId3"/>
              </a:rPr>
              <a:t>flybase.org</a:t>
            </a:r>
            <a:r>
              <a:rPr lang="en-US" altLang="zh-TW" sz="1400" dirty="0"/>
              <a:t/>
            </a:r>
            <a:br>
              <a:rPr lang="en-US" altLang="zh-TW" sz="1400" dirty="0"/>
            </a:br>
            <a:r>
              <a:rPr lang="en-US" altLang="zh-TW" sz="1400" i="1" dirty="0"/>
              <a:t>Drosophila</a:t>
            </a:r>
            <a:r>
              <a:rPr lang="en-US" altLang="zh-TW" sz="1400" dirty="0"/>
              <a:t> Database </a:t>
            </a:r>
          </a:p>
          <a:p>
            <a:r>
              <a:rPr lang="en-US" altLang="zh-TW" sz="1400" b="1" dirty="0"/>
              <a:t>The Generic Model Organism Project (GMOD)</a:t>
            </a:r>
            <a:r>
              <a:rPr lang="en-US" altLang="zh-TW" sz="1400" dirty="0"/>
              <a:t/>
            </a:r>
            <a:br>
              <a:rPr lang="en-US" altLang="zh-TW" sz="1400" dirty="0"/>
            </a:br>
            <a:r>
              <a:rPr lang="en-US" altLang="zh-TW" sz="1400" dirty="0">
                <a:hlinkClick r:id="rId4"/>
              </a:rPr>
              <a:t>gmod.org/wiki/</a:t>
            </a:r>
            <a:r>
              <a:rPr lang="en-US" altLang="zh-TW" sz="1400" dirty="0" err="1">
                <a:hlinkClick r:id="rId4"/>
              </a:rPr>
              <a:t>Main_Page</a:t>
            </a:r>
            <a:r>
              <a:rPr lang="en-US" altLang="zh-TW" sz="1400" dirty="0"/>
              <a:t/>
            </a:r>
            <a:br>
              <a:rPr lang="en-US" altLang="zh-TW" sz="1400" dirty="0"/>
            </a:br>
            <a:r>
              <a:rPr lang="en-US" altLang="zh-TW" sz="1400" dirty="0"/>
              <a:t>A Toolkit for Creating New Community Databases of Biology </a:t>
            </a:r>
          </a:p>
          <a:p>
            <a:r>
              <a:rPr lang="en-US" altLang="zh-TW" sz="1400" b="1" dirty="0"/>
              <a:t>Gene Ontology Consortium</a:t>
            </a:r>
            <a:r>
              <a:rPr lang="en-US" altLang="zh-TW" sz="1400" dirty="0"/>
              <a:t/>
            </a:r>
            <a:br>
              <a:rPr lang="en-US" altLang="zh-TW" sz="1400" dirty="0"/>
            </a:br>
            <a:r>
              <a:rPr lang="en-US" altLang="zh-TW" sz="1400" dirty="0">
                <a:hlinkClick r:id="rId5"/>
              </a:rPr>
              <a:t>www.geneontology.org</a:t>
            </a:r>
            <a:r>
              <a:rPr lang="en-US" altLang="zh-TW" sz="1400" dirty="0"/>
              <a:t/>
            </a:r>
            <a:br>
              <a:rPr lang="en-US" altLang="zh-TW" sz="1400" dirty="0"/>
            </a:br>
            <a:r>
              <a:rPr lang="en-US" altLang="zh-TW" sz="1400" dirty="0"/>
              <a:t>Controlled Vocabularies for Gene Product Attributes </a:t>
            </a:r>
          </a:p>
        </p:txBody>
      </p:sp>
      <p:sp>
        <p:nvSpPr>
          <p:cNvPr id="5" name="Content Placeholder 4"/>
          <p:cNvSpPr>
            <a:spLocks noGrp="1"/>
          </p:cNvSpPr>
          <p:nvPr>
            <p:ph sz="half" idx="2"/>
          </p:nvPr>
        </p:nvSpPr>
        <p:spPr/>
        <p:txBody>
          <a:bodyPr>
            <a:noAutofit/>
          </a:bodyPr>
          <a:lstStyle/>
          <a:p>
            <a:r>
              <a:rPr lang="en-US" altLang="zh-TW" sz="1400" b="1" dirty="0" smtClean="0"/>
              <a:t>SGD</a:t>
            </a:r>
            <a:r>
              <a:rPr lang="en-US" altLang="zh-TW" sz="1400" dirty="0"/>
              <a:t/>
            </a:r>
            <a:br>
              <a:rPr lang="en-US" altLang="zh-TW" sz="1400" dirty="0"/>
            </a:br>
            <a:r>
              <a:rPr lang="en-US" altLang="zh-TW" sz="1400" dirty="0">
                <a:hlinkClick r:id="rId6"/>
              </a:rPr>
              <a:t>www.yeastgenome.org</a:t>
            </a:r>
            <a:r>
              <a:rPr lang="en-US" altLang="zh-TW" sz="1400" dirty="0"/>
              <a:t/>
            </a:r>
            <a:br>
              <a:rPr lang="en-US" altLang="zh-TW" sz="1400" dirty="0"/>
            </a:br>
            <a:r>
              <a:rPr lang="en-US" altLang="zh-TW" sz="1400" i="1" dirty="0"/>
              <a:t>Saccharomyces</a:t>
            </a:r>
            <a:r>
              <a:rPr lang="en-US" altLang="zh-TW" sz="1400" dirty="0"/>
              <a:t> Genome Database </a:t>
            </a:r>
          </a:p>
          <a:p>
            <a:r>
              <a:rPr lang="en-US" altLang="zh-TW" sz="1400" b="1" dirty="0"/>
              <a:t>UCSC Genome Bioinformatics</a:t>
            </a:r>
            <a:r>
              <a:rPr lang="en-US" altLang="zh-TW" sz="1400" dirty="0"/>
              <a:t/>
            </a:r>
            <a:br>
              <a:rPr lang="en-US" altLang="zh-TW" sz="1400" dirty="0"/>
            </a:br>
            <a:r>
              <a:rPr lang="en-US" altLang="zh-TW" sz="1400" dirty="0">
                <a:hlinkClick r:id="rId7"/>
              </a:rPr>
              <a:t>genome.ucsc.edu</a:t>
            </a:r>
            <a:r>
              <a:rPr lang="en-US" altLang="zh-TW" sz="1400" dirty="0"/>
              <a:t/>
            </a:r>
            <a:br>
              <a:rPr lang="en-US" altLang="zh-TW" sz="1400" dirty="0"/>
            </a:br>
            <a:r>
              <a:rPr lang="en-US" altLang="zh-TW" sz="1400" dirty="0"/>
              <a:t>A Portal for Genomic Data </a:t>
            </a:r>
          </a:p>
          <a:p>
            <a:r>
              <a:rPr lang="en-US" altLang="zh-TW" sz="1400" b="1" dirty="0" err="1"/>
              <a:t>UniProt</a:t>
            </a:r>
            <a:r>
              <a:rPr lang="en-US" altLang="zh-TW" sz="1400" b="1" dirty="0"/>
              <a:t> </a:t>
            </a:r>
            <a:r>
              <a:rPr lang="en-US" altLang="zh-TW" sz="1400" b="1" dirty="0" err="1"/>
              <a:t>KnowledgeBase</a:t>
            </a:r>
            <a:r>
              <a:rPr lang="en-US" altLang="zh-TW" sz="1400" dirty="0"/>
              <a:t/>
            </a:r>
            <a:br>
              <a:rPr lang="en-US" altLang="zh-TW" sz="1400" dirty="0"/>
            </a:br>
            <a:r>
              <a:rPr lang="en-US" altLang="zh-TW" sz="1400" dirty="0">
                <a:hlinkClick r:id="rId8"/>
              </a:rPr>
              <a:t>www.uniprot.org</a:t>
            </a:r>
            <a:r>
              <a:rPr lang="en-US" altLang="zh-TW" sz="1400" dirty="0"/>
              <a:t/>
            </a:r>
            <a:br>
              <a:rPr lang="en-US" altLang="zh-TW" sz="1400" dirty="0"/>
            </a:br>
            <a:r>
              <a:rPr lang="en-US" altLang="zh-TW" sz="1400" dirty="0"/>
              <a:t>A Portal for Curated Information of Protein Sequence, Classification and Function </a:t>
            </a:r>
          </a:p>
          <a:p>
            <a:endParaRPr lang="zh-TW" altLang="en-US" sz="1400" dirty="0"/>
          </a:p>
        </p:txBody>
      </p:sp>
    </p:spTree>
    <p:extLst>
      <p:ext uri="{BB962C8B-B14F-4D97-AF65-F5344CB8AC3E}">
        <p14:creationId xmlns:p14="http://schemas.microsoft.com/office/powerpoint/2010/main" val="6550818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Model Organism Databases</a:t>
            </a:r>
            <a:endParaRPr lang="zh-TW" altLang="en-US" dirty="0"/>
          </a:p>
        </p:txBody>
      </p:sp>
      <p:sp>
        <p:nvSpPr>
          <p:cNvPr id="4" name="Content Placeholder 3"/>
          <p:cNvSpPr>
            <a:spLocks noGrp="1"/>
          </p:cNvSpPr>
          <p:nvPr>
            <p:ph sz="half" idx="1"/>
          </p:nvPr>
        </p:nvSpPr>
        <p:spPr>
          <a:xfrm>
            <a:off x="712788" y="3005631"/>
            <a:ext cx="3657600" cy="3376612"/>
          </a:xfrm>
        </p:spPr>
        <p:txBody>
          <a:bodyPr>
            <a:noAutofit/>
          </a:bodyPr>
          <a:lstStyle/>
          <a:p>
            <a:r>
              <a:rPr lang="en-US" altLang="zh-TW" sz="1400" b="1" dirty="0" smtClean="0"/>
              <a:t>MGI</a:t>
            </a:r>
            <a:r>
              <a:rPr lang="en-US" altLang="zh-TW" sz="1400" dirty="0"/>
              <a:t/>
            </a:r>
            <a:br>
              <a:rPr lang="en-US" altLang="zh-TW" sz="1400" dirty="0"/>
            </a:br>
            <a:r>
              <a:rPr lang="en-US" altLang="zh-TW" sz="1400" dirty="0">
                <a:hlinkClick r:id="rId3"/>
              </a:rPr>
              <a:t>www.informatics.jax.org</a:t>
            </a:r>
            <a:r>
              <a:rPr lang="en-US" altLang="zh-TW" sz="1400" dirty="0"/>
              <a:t/>
            </a:r>
            <a:br>
              <a:rPr lang="en-US" altLang="zh-TW" sz="1400" dirty="0"/>
            </a:br>
            <a:r>
              <a:rPr lang="en-US" altLang="zh-TW" sz="1400" dirty="0"/>
              <a:t>The Mouse Genome Database </a:t>
            </a:r>
          </a:p>
          <a:p>
            <a:r>
              <a:rPr lang="en-US" altLang="zh-TW" sz="1400" b="1" dirty="0" err="1"/>
              <a:t>Reactome</a:t>
            </a:r>
            <a:r>
              <a:rPr lang="en-US" altLang="zh-TW" sz="1400" dirty="0"/>
              <a:t/>
            </a:r>
            <a:br>
              <a:rPr lang="en-US" altLang="zh-TW" sz="1400" dirty="0"/>
            </a:br>
            <a:r>
              <a:rPr lang="en-US" altLang="zh-TW" sz="1400" dirty="0">
                <a:hlinkClick r:id="rId4"/>
              </a:rPr>
              <a:t>www.reactome.org</a:t>
            </a:r>
            <a:r>
              <a:rPr lang="en-US" altLang="zh-TW" sz="1400" dirty="0"/>
              <a:t/>
            </a:r>
            <a:br>
              <a:rPr lang="en-US" altLang="zh-TW" sz="1400" dirty="0"/>
            </a:br>
            <a:r>
              <a:rPr lang="en-US" altLang="zh-TW" sz="1400" dirty="0"/>
              <a:t>A Curated Resource of Core Pathways and Reactions in Human Biology </a:t>
            </a:r>
          </a:p>
          <a:p>
            <a:r>
              <a:rPr lang="en-US" altLang="zh-TW" sz="1400" b="1" dirty="0" smtClean="0"/>
              <a:t>RGD</a:t>
            </a:r>
            <a:br>
              <a:rPr lang="en-US" altLang="zh-TW" sz="1400" b="1" dirty="0" smtClean="0"/>
            </a:br>
            <a:r>
              <a:rPr lang="en-US" altLang="zh-TW" sz="1400" dirty="0">
                <a:hlinkClick r:id="rId5"/>
              </a:rPr>
              <a:t>www.rgd.mcw.edu</a:t>
            </a:r>
            <a:r>
              <a:rPr lang="en-US" altLang="zh-TW" sz="1400" dirty="0"/>
              <a:t/>
            </a:r>
            <a:br>
              <a:rPr lang="en-US" altLang="zh-TW" sz="1400" dirty="0"/>
            </a:br>
            <a:r>
              <a:rPr lang="en-US" altLang="zh-TW" sz="1400" dirty="0"/>
              <a:t>The Rat Genome Database </a:t>
            </a:r>
            <a:br>
              <a:rPr lang="en-US" altLang="zh-TW" sz="1400" dirty="0"/>
            </a:br>
            <a:r>
              <a:rPr lang="en-US" altLang="zh-TW" sz="1400" dirty="0"/>
              <a:t/>
            </a:r>
            <a:br>
              <a:rPr lang="en-US" altLang="zh-TW" sz="1400" dirty="0"/>
            </a:br>
            <a:r>
              <a:rPr lang="en-US" altLang="zh-TW" sz="1400" dirty="0"/>
              <a:t/>
            </a:r>
            <a:br>
              <a:rPr lang="en-US" altLang="zh-TW" sz="1400" dirty="0"/>
            </a:br>
            <a:endParaRPr lang="en-US" altLang="zh-TW" sz="1400" dirty="0"/>
          </a:p>
        </p:txBody>
      </p:sp>
      <p:sp>
        <p:nvSpPr>
          <p:cNvPr id="5" name="Content Placeholder 4"/>
          <p:cNvSpPr>
            <a:spLocks noGrp="1"/>
          </p:cNvSpPr>
          <p:nvPr>
            <p:ph sz="half" idx="2"/>
          </p:nvPr>
        </p:nvSpPr>
        <p:spPr/>
        <p:txBody>
          <a:bodyPr>
            <a:noAutofit/>
          </a:bodyPr>
          <a:lstStyle/>
          <a:p>
            <a:r>
              <a:rPr lang="en-US" altLang="zh-TW" sz="1400" b="1" dirty="0" err="1" smtClean="0"/>
              <a:t>WormBase</a:t>
            </a:r>
            <a:r>
              <a:rPr lang="en-US" altLang="zh-TW" sz="1400" dirty="0"/>
              <a:t/>
            </a:r>
            <a:br>
              <a:rPr lang="en-US" altLang="zh-TW" sz="1400" dirty="0"/>
            </a:br>
            <a:r>
              <a:rPr lang="en-US" altLang="zh-TW" sz="1400" dirty="0">
                <a:hlinkClick r:id="rId6"/>
              </a:rPr>
              <a:t>www.wormbase.org</a:t>
            </a:r>
            <a:r>
              <a:rPr lang="en-US" altLang="zh-TW" sz="1400" dirty="0"/>
              <a:t/>
            </a:r>
            <a:br>
              <a:rPr lang="en-US" altLang="zh-TW" sz="1400" dirty="0"/>
            </a:br>
            <a:r>
              <a:rPr lang="en-US" altLang="zh-TW" sz="1400" dirty="0"/>
              <a:t>The </a:t>
            </a:r>
            <a:r>
              <a:rPr lang="en-US" altLang="zh-TW" sz="1400" i="1" dirty="0"/>
              <a:t>C. </a:t>
            </a:r>
            <a:r>
              <a:rPr lang="en-US" altLang="zh-TW" sz="1400" i="1" dirty="0" err="1"/>
              <a:t>elegans</a:t>
            </a:r>
            <a:r>
              <a:rPr lang="en-US" altLang="zh-TW" sz="1400" dirty="0"/>
              <a:t> Genome Database </a:t>
            </a:r>
          </a:p>
          <a:p>
            <a:r>
              <a:rPr lang="en-US" altLang="zh-TW" sz="1400" b="1" dirty="0"/>
              <a:t>zfin.org</a:t>
            </a:r>
            <a:r>
              <a:rPr lang="en-US" altLang="zh-TW" sz="1400" dirty="0"/>
              <a:t/>
            </a:r>
            <a:br>
              <a:rPr lang="en-US" altLang="zh-TW" sz="1400" dirty="0"/>
            </a:br>
            <a:r>
              <a:rPr lang="en-US" altLang="zh-TW" sz="1400" dirty="0">
                <a:hlinkClick r:id="rId7"/>
              </a:rPr>
              <a:t>http://zfin.org/cgi-bin/webdriver?MIval=aa-ZDB_home.apg</a:t>
            </a:r>
            <a:r>
              <a:rPr lang="en-US" altLang="zh-TW" sz="1400" dirty="0"/>
              <a:t/>
            </a:r>
            <a:br>
              <a:rPr lang="en-US" altLang="zh-TW" sz="1400" dirty="0"/>
            </a:br>
            <a:r>
              <a:rPr lang="en-US" altLang="zh-TW" sz="1400" dirty="0"/>
              <a:t>The </a:t>
            </a:r>
            <a:r>
              <a:rPr lang="en-US" altLang="zh-TW" sz="1400" dirty="0" err="1"/>
              <a:t>Zebrafish</a:t>
            </a:r>
            <a:r>
              <a:rPr lang="en-US" altLang="zh-TW" sz="1400" dirty="0"/>
              <a:t> Information Network</a:t>
            </a:r>
          </a:p>
          <a:p>
            <a:endParaRPr lang="zh-TW" altLang="en-US" sz="1400" dirty="0"/>
          </a:p>
        </p:txBody>
      </p:sp>
    </p:spTree>
    <p:extLst>
      <p:ext uri="{BB962C8B-B14F-4D97-AF65-F5344CB8AC3E}">
        <p14:creationId xmlns:p14="http://schemas.microsoft.com/office/powerpoint/2010/main" val="2579681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IDs</a:t>
            </a:r>
            <a:endParaRPr lang="zh-TW" altLang="en-US" dirty="0"/>
          </a:p>
        </p:txBody>
      </p:sp>
      <p:sp>
        <p:nvSpPr>
          <p:cNvPr id="6" name="Content Placeholder 5"/>
          <p:cNvSpPr>
            <a:spLocks noGrp="1"/>
          </p:cNvSpPr>
          <p:nvPr>
            <p:ph idx="1"/>
          </p:nvPr>
        </p:nvSpPr>
        <p:spPr/>
        <p:txBody>
          <a:bodyPr>
            <a:normAutofit fontScale="77500" lnSpcReduction="20000"/>
          </a:bodyPr>
          <a:lstStyle/>
          <a:p>
            <a:r>
              <a:rPr lang="en-US" altLang="zh-TW" dirty="0" smtClean="0"/>
              <a:t>Approved gene symbols (which are inherently unstable)</a:t>
            </a:r>
          </a:p>
          <a:p>
            <a:r>
              <a:rPr lang="en-US" altLang="zh-TW" dirty="0" smtClean="0"/>
              <a:t>Model-organism </a:t>
            </a:r>
            <a:r>
              <a:rPr lang="en-US" altLang="zh-TW" dirty="0"/>
              <a:t>database </a:t>
            </a:r>
            <a:r>
              <a:rPr lang="en-US" altLang="zh-TW" dirty="0" smtClean="0"/>
              <a:t>IDs for genes (which do not change)</a:t>
            </a:r>
          </a:p>
          <a:p>
            <a:r>
              <a:rPr lang="en-US" altLang="zh-TW" dirty="0" err="1" smtClean="0"/>
              <a:t>GenBank</a:t>
            </a:r>
            <a:r>
              <a:rPr lang="en-US" altLang="zh-TW" dirty="0" smtClean="0"/>
              <a:t> or </a:t>
            </a:r>
            <a:r>
              <a:rPr lang="en-US" altLang="zh-TW" dirty="0" err="1" smtClean="0"/>
              <a:t>Uniprot</a:t>
            </a:r>
            <a:r>
              <a:rPr lang="en-US" altLang="zh-TW" dirty="0" smtClean="0"/>
              <a:t> ID for nucleotide or protein</a:t>
            </a:r>
          </a:p>
          <a:p>
            <a:r>
              <a:rPr lang="en-US" altLang="zh-TW" dirty="0"/>
              <a:t>National </a:t>
            </a:r>
            <a:r>
              <a:rPr lang="en-US" altLang="zh-TW" dirty="0" smtClean="0"/>
              <a:t>Center for </a:t>
            </a:r>
            <a:r>
              <a:rPr lang="en-US" altLang="zh-TW" dirty="0"/>
              <a:t>Biotechnology Information (NCBI) </a:t>
            </a:r>
            <a:r>
              <a:rPr lang="en-US" altLang="zh-TW" dirty="0" smtClean="0"/>
              <a:t>Taxon IDs</a:t>
            </a:r>
          </a:p>
          <a:p>
            <a:r>
              <a:rPr lang="en-US" altLang="zh-TW" dirty="0" smtClean="0"/>
              <a:t>the </a:t>
            </a:r>
            <a:r>
              <a:rPr lang="en-US" altLang="zh-TW" dirty="0"/>
              <a:t>Gene Ontology (GO) IDs </a:t>
            </a:r>
            <a:endParaRPr lang="en-US" altLang="zh-TW" dirty="0" smtClean="0"/>
          </a:p>
          <a:p>
            <a:r>
              <a:rPr lang="en-US" altLang="zh-TW" dirty="0" smtClean="0"/>
              <a:t>Enzyme Commission </a:t>
            </a:r>
            <a:r>
              <a:rPr lang="en-US" altLang="zh-TW" dirty="0"/>
              <a:t>(EC) numbers.</a:t>
            </a:r>
            <a:endParaRPr lang="en-US" altLang="zh-TW" dirty="0" smtClean="0"/>
          </a:p>
          <a:p>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463435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Journals</a:t>
            </a:r>
            <a:endParaRPr lang="zh-TW" altLang="en-US" dirty="0"/>
          </a:p>
        </p:txBody>
      </p:sp>
      <p:pic>
        <p:nvPicPr>
          <p:cNvPr id="4098" name="Picture 2" descr="http://www.scistyle.com/wp-content/uploads/2011/09/febs_letters2011.jpg"/>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bwMode="auto">
          <a:xfrm>
            <a:off x="1488511" y="3093357"/>
            <a:ext cx="2447627" cy="34906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labs.bio.unc.edu/Jones/PDF/2006PlantPhysiology.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35941" y="2819400"/>
            <a:ext cx="2598392" cy="37646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3007786763"/>
              </p:ext>
            </p:extLst>
          </p:nvPr>
        </p:nvGraphicFramePr>
        <p:xfrm>
          <a:off x="6817450" y="3619500"/>
          <a:ext cx="771525" cy="647700"/>
        </p:xfrm>
        <a:graphic>
          <a:graphicData uri="http://schemas.openxmlformats.org/presentationml/2006/ole">
            <mc:AlternateContent xmlns:mc="http://schemas.openxmlformats.org/markup-compatibility/2006">
              <mc:Choice xmlns:v="urn:schemas-microsoft-com:vml" Requires="v">
                <p:oleObj spid="_x0000_s1040" name="Bitmap Image" r:id="rId6" imgW="1028880" imgH="647640" progId="Paint.Picture">
                  <p:embed/>
                </p:oleObj>
              </mc:Choice>
              <mc:Fallback>
                <p:oleObj name="Bitmap Image" r:id="rId6" imgW="1028880" imgH="647640" progId="Paint.Picture">
                  <p:embed/>
                  <p:pic>
                    <p:nvPicPr>
                      <p:cNvPr id="0" name=""/>
                      <p:cNvPicPr/>
                      <p:nvPr/>
                    </p:nvPicPr>
                    <p:blipFill>
                      <a:blip r:embed="rId7"/>
                      <a:stretch>
                        <a:fillRect/>
                      </a:stretch>
                    </p:blipFill>
                    <p:spPr>
                      <a:xfrm>
                        <a:off x="6817450" y="3619500"/>
                        <a:ext cx="771525" cy="647700"/>
                      </a:xfrm>
                      <a:prstGeom prst="rect">
                        <a:avLst/>
                      </a:prstGeom>
                    </p:spPr>
                  </p:pic>
                </p:oleObj>
              </mc:Fallback>
            </mc:AlternateContent>
          </a:graphicData>
        </a:graphic>
      </p:graphicFrame>
    </p:spTree>
    <p:extLst>
      <p:ext uri="{BB962C8B-B14F-4D97-AF65-F5344CB8AC3E}">
        <p14:creationId xmlns:p14="http://schemas.microsoft.com/office/powerpoint/2010/main" val="2781467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p:txBody>
          <a:bodyPr/>
          <a:lstStyle/>
          <a:p>
            <a:pPr eaLnBrk="1" hangingPunct="1"/>
            <a:r>
              <a:rPr lang="zh-TW" altLang="zh-TW" smtClean="0"/>
              <a:t>circurrium</a:t>
            </a:r>
            <a:r>
              <a:rPr lang="en-US" altLang="zh-TW" smtClean="0"/>
              <a:t> for biocuration</a:t>
            </a:r>
            <a:endParaRPr lang="zh-TW" altLang="en-US" smtClean="0"/>
          </a:p>
        </p:txBody>
      </p:sp>
      <p:sp>
        <p:nvSpPr>
          <p:cNvPr id="3" name="副標題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ltLang="zh-TW" dirty="0" smtClean="0"/>
          </a:p>
        </p:txBody>
      </p:sp>
    </p:spTree>
    <p:extLst>
      <p:ext uri="{BB962C8B-B14F-4D97-AF65-F5344CB8AC3E}">
        <p14:creationId xmlns:p14="http://schemas.microsoft.com/office/powerpoint/2010/main" val="21477133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p:txBody>
          <a:bodyPr/>
          <a:lstStyle/>
          <a:p>
            <a:pPr eaLnBrk="1" hangingPunct="1"/>
            <a:r>
              <a:rPr lang="en-US" altLang="zh-TW" smtClean="0"/>
              <a:t>skill</a:t>
            </a:r>
            <a:endParaRPr lang="zh-TW" altLang="en-US" smtClean="0"/>
          </a:p>
        </p:txBody>
      </p:sp>
      <p:sp>
        <p:nvSpPr>
          <p:cNvPr id="3075" name="內容版面配置區 2"/>
          <p:cNvSpPr>
            <a:spLocks noGrp="1"/>
          </p:cNvSpPr>
          <p:nvPr>
            <p:ph idx="1"/>
          </p:nvPr>
        </p:nvSpPr>
        <p:spPr/>
        <p:txBody>
          <a:bodyPr/>
          <a:lstStyle/>
          <a:p>
            <a:pPr eaLnBrk="1" hangingPunct="1"/>
            <a:r>
              <a:rPr lang="en-US" altLang="zh-TW" smtClean="0"/>
              <a:t>advanced scientific research </a:t>
            </a:r>
          </a:p>
          <a:p>
            <a:pPr eaLnBrk="1" hangingPunct="1"/>
            <a:r>
              <a:rPr lang="en-US" altLang="zh-TW" smtClean="0"/>
              <a:t>competence in database management systems</a:t>
            </a:r>
          </a:p>
          <a:p>
            <a:pPr eaLnBrk="1" hangingPunct="1"/>
            <a:r>
              <a:rPr lang="en-US" altLang="zh-TW" smtClean="0"/>
              <a:t>multiple operating systems</a:t>
            </a:r>
          </a:p>
          <a:p>
            <a:pPr eaLnBrk="1" hangingPunct="1"/>
            <a:r>
              <a:rPr lang="en-US" altLang="zh-TW" smtClean="0"/>
              <a:t>scripting languages</a:t>
            </a:r>
            <a:endParaRPr lang="zh-TW" altLang="en-US" smtClean="0"/>
          </a:p>
        </p:txBody>
      </p:sp>
    </p:spTree>
    <p:extLst>
      <p:ext uri="{BB962C8B-B14F-4D97-AF65-F5344CB8AC3E}">
        <p14:creationId xmlns:p14="http://schemas.microsoft.com/office/powerpoint/2010/main" val="3131045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pPr marL="0" indent="0" algn="ctr">
              <a:buNone/>
            </a:pPr>
            <a:endParaRPr lang="en-US" altLang="zh-TW" sz="4000" dirty="0"/>
          </a:p>
          <a:p>
            <a:pPr marL="0" indent="0" algn="ctr">
              <a:buNone/>
            </a:pPr>
            <a:r>
              <a:rPr lang="en-US" altLang="zh-TW" sz="4000" dirty="0" smtClean="0"/>
              <a:t>Let </a:t>
            </a:r>
            <a:r>
              <a:rPr lang="en-US" altLang="zh-TW" sz="4000" dirty="0"/>
              <a:t>me share some stories first…</a:t>
            </a:r>
            <a:endParaRPr lang="zh-TW" altLang="en-US" sz="4000" dirty="0"/>
          </a:p>
        </p:txBody>
      </p:sp>
    </p:spTree>
    <p:extLst>
      <p:ext uri="{BB962C8B-B14F-4D97-AF65-F5344CB8AC3E}">
        <p14:creationId xmlns:p14="http://schemas.microsoft.com/office/powerpoint/2010/main" val="5066411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fontScale="90000"/>
          </a:bodyPr>
          <a:lstStyle/>
          <a:p>
            <a:pPr eaLnBrk="1" fontAlgn="auto" hangingPunct="1">
              <a:spcAft>
                <a:spcPts val="0"/>
              </a:spcAft>
              <a:defRPr/>
            </a:pPr>
            <a:r>
              <a:rPr lang="en-US" altLang="zh-TW" dirty="0" smtClean="0"/>
              <a:t>Graduate School of Library and Information Science (GSLIS)</a:t>
            </a:r>
            <a:endParaRPr lang="zh-TW" altLang="en-US" dirty="0"/>
          </a:p>
        </p:txBody>
      </p:sp>
      <p:sp>
        <p:nvSpPr>
          <p:cNvPr id="4099" name="內容版面配置區 2"/>
          <p:cNvSpPr>
            <a:spLocks noGrp="1"/>
          </p:cNvSpPr>
          <p:nvPr>
            <p:ph idx="1"/>
          </p:nvPr>
        </p:nvSpPr>
        <p:spPr/>
        <p:txBody>
          <a:bodyPr/>
          <a:lstStyle/>
          <a:p>
            <a:pPr eaLnBrk="1" hangingPunct="1"/>
            <a:endParaRPr lang="zh-TW" altLang="en-US" smtClean="0"/>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71750"/>
            <a:ext cx="5715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0379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eaLnBrk="1" hangingPunct="1"/>
            <a:r>
              <a:rPr lang="en-US" altLang="zh-TW" smtClean="0"/>
              <a:t>Area of research</a:t>
            </a:r>
            <a:endParaRPr lang="zh-TW" altLang="en-US" smtClean="0"/>
          </a:p>
        </p:txBody>
      </p:sp>
      <p:sp>
        <p:nvSpPr>
          <p:cNvPr id="3" name="內容版面配置區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altLang="zh-TW" dirty="0"/>
              <a:t>History, economics, </a:t>
            </a:r>
            <a:r>
              <a:rPr lang="en-US" altLang="zh-TW" dirty="0" smtClean="0"/>
              <a:t>policy</a:t>
            </a:r>
          </a:p>
          <a:p>
            <a:pPr eaLnBrk="1" fontAlgn="auto" hangingPunct="1">
              <a:spcAft>
                <a:spcPts val="0"/>
              </a:spcAft>
              <a:buFont typeface="Arial" pitchFamily="34" charset="0"/>
              <a:buChar char="•"/>
              <a:defRPr/>
            </a:pPr>
            <a:r>
              <a:rPr lang="en-US" altLang="zh-TW" dirty="0"/>
              <a:t>Information organization and knowledge </a:t>
            </a:r>
            <a:r>
              <a:rPr lang="en-US" altLang="zh-TW" dirty="0" smtClean="0"/>
              <a:t>representation</a:t>
            </a:r>
          </a:p>
          <a:p>
            <a:pPr eaLnBrk="1" fontAlgn="auto" hangingPunct="1">
              <a:spcAft>
                <a:spcPts val="0"/>
              </a:spcAft>
              <a:buFont typeface="Arial" pitchFamily="34" charset="0"/>
              <a:buChar char="•"/>
              <a:defRPr/>
            </a:pPr>
            <a:r>
              <a:rPr lang="en-US" altLang="zh-TW" dirty="0"/>
              <a:t>Information resources, uses, and </a:t>
            </a:r>
            <a:r>
              <a:rPr lang="en-US" altLang="zh-TW" dirty="0" smtClean="0"/>
              <a:t>users</a:t>
            </a:r>
          </a:p>
          <a:p>
            <a:pPr eaLnBrk="1" fontAlgn="auto" hangingPunct="1">
              <a:spcAft>
                <a:spcPts val="0"/>
              </a:spcAft>
              <a:buFont typeface="Arial" pitchFamily="34" charset="0"/>
              <a:buChar char="•"/>
              <a:defRPr/>
            </a:pPr>
            <a:r>
              <a:rPr lang="en-US" altLang="zh-TW" dirty="0"/>
              <a:t>Information </a:t>
            </a:r>
            <a:r>
              <a:rPr lang="en-US" altLang="zh-TW" dirty="0" smtClean="0"/>
              <a:t>systems</a:t>
            </a:r>
          </a:p>
          <a:p>
            <a:pPr eaLnBrk="1" fontAlgn="auto" hangingPunct="1">
              <a:spcAft>
                <a:spcPts val="0"/>
              </a:spcAft>
              <a:buFont typeface="Arial" pitchFamily="34" charset="0"/>
              <a:buChar char="•"/>
              <a:defRPr/>
            </a:pPr>
            <a:r>
              <a:rPr lang="en-US" altLang="zh-TW" dirty="0"/>
              <a:t>Management and </a:t>
            </a:r>
            <a:r>
              <a:rPr lang="en-US" altLang="zh-TW" dirty="0" smtClean="0"/>
              <a:t>evaluation</a:t>
            </a:r>
          </a:p>
          <a:p>
            <a:pPr eaLnBrk="1" fontAlgn="auto" hangingPunct="1">
              <a:spcAft>
                <a:spcPts val="0"/>
              </a:spcAft>
              <a:buFont typeface="Arial" pitchFamily="34" charset="0"/>
              <a:buChar char="•"/>
              <a:defRPr/>
            </a:pPr>
            <a:r>
              <a:rPr lang="en-US" altLang="zh-TW" dirty="0"/>
              <a:t>Social, community, and organizational </a:t>
            </a:r>
            <a:r>
              <a:rPr lang="en-US" altLang="zh-TW" dirty="0" smtClean="0"/>
              <a:t>informatics</a:t>
            </a:r>
          </a:p>
          <a:p>
            <a:pPr eaLnBrk="1" fontAlgn="auto" hangingPunct="1">
              <a:spcAft>
                <a:spcPts val="0"/>
              </a:spcAft>
              <a:buFont typeface="Arial" pitchFamily="34" charset="0"/>
              <a:buChar char="•"/>
              <a:defRPr/>
            </a:pPr>
            <a:r>
              <a:rPr lang="en-US" altLang="zh-TW" dirty="0"/>
              <a:t>Youth literature and services</a:t>
            </a:r>
            <a:r>
              <a:rPr lang="en-US" altLang="zh-TW" dirty="0" smtClean="0"/>
              <a:t/>
            </a:r>
            <a:br>
              <a:rPr lang="en-US" altLang="zh-TW" dirty="0" smtClean="0"/>
            </a:br>
            <a:endParaRPr lang="zh-TW" altLang="en-US" dirty="0"/>
          </a:p>
        </p:txBody>
      </p:sp>
    </p:spTree>
    <p:extLst>
      <p:ext uri="{BB962C8B-B14F-4D97-AF65-F5344CB8AC3E}">
        <p14:creationId xmlns:p14="http://schemas.microsoft.com/office/powerpoint/2010/main" val="7712790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eaLnBrk="1" hangingPunct="1"/>
            <a:r>
              <a:rPr lang="en-US" altLang="zh-TW" smtClean="0"/>
              <a:t>Target areas for doctoral student</a:t>
            </a:r>
            <a:endParaRPr lang="zh-TW" altLang="en-US" smtClean="0"/>
          </a:p>
        </p:txBody>
      </p:sp>
      <p:sp>
        <p:nvSpPr>
          <p:cNvPr id="3" name="內容版面配置區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altLang="zh-TW" dirty="0" smtClean="0"/>
              <a:t>cross-disciplinary </a:t>
            </a:r>
            <a:r>
              <a:rPr lang="en-US" altLang="zh-TW" dirty="0"/>
              <a:t>data sharing and reuse potentials</a:t>
            </a:r>
          </a:p>
          <a:p>
            <a:pPr eaLnBrk="1" fontAlgn="auto" hangingPunct="1">
              <a:spcAft>
                <a:spcPts val="0"/>
              </a:spcAft>
              <a:buFont typeface="Arial" pitchFamily="34" charset="0"/>
              <a:buChar char="•"/>
              <a:defRPr/>
            </a:pPr>
            <a:r>
              <a:rPr lang="en-US" altLang="zh-TW" dirty="0" smtClean="0"/>
              <a:t>ontology </a:t>
            </a:r>
            <a:r>
              <a:rPr lang="en-US" altLang="zh-TW" dirty="0"/>
              <a:t>of datasets, formats, provenance, identity conditions</a:t>
            </a:r>
          </a:p>
          <a:p>
            <a:pPr eaLnBrk="1" fontAlgn="auto" hangingPunct="1">
              <a:spcAft>
                <a:spcPts val="0"/>
              </a:spcAft>
              <a:buFont typeface="Arial" pitchFamily="34" charset="0"/>
              <a:buChar char="•"/>
              <a:defRPr/>
            </a:pPr>
            <a:r>
              <a:rPr lang="en-US" altLang="zh-TW" dirty="0" smtClean="0"/>
              <a:t>metadata </a:t>
            </a:r>
            <a:r>
              <a:rPr lang="en-US" altLang="zh-TW" dirty="0"/>
              <a:t>for description, discovery, interpretation, integration</a:t>
            </a:r>
          </a:p>
          <a:p>
            <a:pPr eaLnBrk="1" fontAlgn="auto" hangingPunct="1">
              <a:spcAft>
                <a:spcPts val="0"/>
              </a:spcAft>
              <a:buFont typeface="Arial" pitchFamily="34" charset="0"/>
              <a:buChar char="•"/>
              <a:defRPr/>
            </a:pPr>
            <a:r>
              <a:rPr lang="en-US" altLang="zh-TW" dirty="0" smtClean="0"/>
              <a:t>interoperability</a:t>
            </a:r>
            <a:r>
              <a:rPr lang="en-US" altLang="zh-TW" dirty="0"/>
              <a:t>, provenance, , preservation, and reuse</a:t>
            </a:r>
          </a:p>
          <a:p>
            <a:pPr eaLnBrk="1" fontAlgn="auto" hangingPunct="1">
              <a:spcAft>
                <a:spcPts val="0"/>
              </a:spcAft>
              <a:buFont typeface="Arial" pitchFamily="34" charset="0"/>
              <a:buChar char="•"/>
              <a:defRPr/>
            </a:pPr>
            <a:r>
              <a:rPr lang="en-US" altLang="zh-TW" dirty="0" smtClean="0"/>
              <a:t>research </a:t>
            </a:r>
            <a:r>
              <a:rPr lang="en-US" altLang="zh-TW" dirty="0"/>
              <a:t>data in the scholarly communication continuum</a:t>
            </a:r>
          </a:p>
          <a:p>
            <a:pPr eaLnBrk="1" fontAlgn="auto" hangingPunct="1">
              <a:spcAft>
                <a:spcPts val="0"/>
              </a:spcAft>
              <a:buFont typeface="Arial" pitchFamily="34" charset="0"/>
              <a:buChar char="•"/>
              <a:defRPr/>
            </a:pPr>
            <a:r>
              <a:rPr lang="en-US" altLang="zh-TW" dirty="0" smtClean="0"/>
              <a:t>trust</a:t>
            </a:r>
            <a:r>
              <a:rPr lang="en-US" altLang="zh-TW" dirty="0"/>
              <a:t>, security, confidentiality, ownership, quality, attribution</a:t>
            </a:r>
            <a:endParaRPr lang="zh-TW" altLang="en-US" dirty="0"/>
          </a:p>
        </p:txBody>
      </p:sp>
    </p:spTree>
    <p:extLst>
      <p:ext uri="{BB962C8B-B14F-4D97-AF65-F5344CB8AC3E}">
        <p14:creationId xmlns:p14="http://schemas.microsoft.com/office/powerpoint/2010/main" val="20012731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pPr eaLnBrk="1" hangingPunct="1"/>
            <a:r>
              <a:rPr lang="en-US" altLang="zh-TW" smtClean="0"/>
              <a:t>Target areas for master student</a:t>
            </a:r>
            <a:endParaRPr lang="zh-TW" altLang="en-US" smtClean="0"/>
          </a:p>
        </p:txBody>
      </p:sp>
      <p:sp>
        <p:nvSpPr>
          <p:cNvPr id="3" name="內容版面配置區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altLang="zh-TW" dirty="0" smtClean="0"/>
              <a:t>understanding </a:t>
            </a:r>
            <a:r>
              <a:rPr lang="en-US" altLang="zh-TW" dirty="0"/>
              <a:t>of clients' information needs and content</a:t>
            </a:r>
          </a:p>
          <a:p>
            <a:pPr eaLnBrk="1" fontAlgn="auto" hangingPunct="1">
              <a:spcAft>
                <a:spcPts val="0"/>
              </a:spcAft>
              <a:buFont typeface="Arial" pitchFamily="34" charset="0"/>
              <a:buChar char="•"/>
              <a:defRPr/>
            </a:pPr>
            <a:r>
              <a:rPr lang="en-US" altLang="zh-TW" dirty="0" smtClean="0"/>
              <a:t>ability </a:t>
            </a:r>
            <a:r>
              <a:rPr lang="en-US" altLang="zh-TW" dirty="0"/>
              <a:t>to critically evaluate, select, and filter data resources</a:t>
            </a:r>
          </a:p>
          <a:p>
            <a:pPr eaLnBrk="1" fontAlgn="auto" hangingPunct="1">
              <a:spcAft>
                <a:spcPts val="0"/>
              </a:spcAft>
              <a:buFont typeface="Arial" pitchFamily="34" charset="0"/>
              <a:buChar char="•"/>
              <a:defRPr/>
            </a:pPr>
            <a:r>
              <a:rPr lang="en-US" altLang="zh-TW" dirty="0" smtClean="0"/>
              <a:t>ability </a:t>
            </a:r>
            <a:r>
              <a:rPr lang="en-US" altLang="zh-TW" dirty="0"/>
              <a:t>to find, evaluate, and synthesize relevant data sources</a:t>
            </a:r>
          </a:p>
          <a:p>
            <a:pPr eaLnBrk="1" fontAlgn="auto" hangingPunct="1">
              <a:spcAft>
                <a:spcPts val="0"/>
              </a:spcAft>
              <a:buFont typeface="Arial" pitchFamily="34" charset="0"/>
              <a:buChar char="•"/>
              <a:defRPr/>
            </a:pPr>
            <a:r>
              <a:rPr lang="en-US" altLang="zh-TW" dirty="0" smtClean="0"/>
              <a:t>ability </a:t>
            </a:r>
            <a:r>
              <a:rPr lang="en-US" altLang="zh-TW" dirty="0"/>
              <a:t>to manage many aspects of the data lifecycle</a:t>
            </a:r>
          </a:p>
          <a:p>
            <a:pPr eaLnBrk="1" fontAlgn="auto" hangingPunct="1">
              <a:spcAft>
                <a:spcPts val="0"/>
              </a:spcAft>
              <a:buFont typeface="Arial" pitchFamily="34" charset="0"/>
              <a:buChar char="•"/>
              <a:defRPr/>
            </a:pPr>
            <a:r>
              <a:rPr lang="en-US" altLang="zh-TW" dirty="0" smtClean="0"/>
              <a:t>understanding </a:t>
            </a:r>
            <a:r>
              <a:rPr lang="en-US" altLang="zh-TW" dirty="0"/>
              <a:t>of how to manage the diversity, size, </a:t>
            </a:r>
            <a:r>
              <a:rPr lang="en-US" altLang="zh-TW" dirty="0" smtClean="0"/>
              <a:t>and complexity </a:t>
            </a:r>
            <a:r>
              <a:rPr lang="en-US" altLang="zh-TW" dirty="0"/>
              <a:t>of current and future data sets.</a:t>
            </a:r>
            <a:endParaRPr lang="zh-TW" altLang="en-US" dirty="0"/>
          </a:p>
        </p:txBody>
      </p:sp>
    </p:spTree>
    <p:extLst>
      <p:ext uri="{BB962C8B-B14F-4D97-AF65-F5344CB8AC3E}">
        <p14:creationId xmlns:p14="http://schemas.microsoft.com/office/powerpoint/2010/main" val="27262804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pPr eaLnBrk="1" hangingPunct="1"/>
            <a:r>
              <a:rPr lang="zh-TW" altLang="en-US" smtClean="0"/>
              <a:t>必修課程</a:t>
            </a:r>
          </a:p>
        </p:txBody>
      </p:sp>
      <p:sp>
        <p:nvSpPr>
          <p:cNvPr id="8195" name="內容版面配置區 2"/>
          <p:cNvSpPr>
            <a:spLocks noGrp="1"/>
          </p:cNvSpPr>
          <p:nvPr>
            <p:ph idx="1"/>
          </p:nvPr>
        </p:nvSpPr>
        <p:spPr/>
        <p:txBody>
          <a:bodyPr/>
          <a:lstStyle/>
          <a:p>
            <a:pPr eaLnBrk="1" hangingPunct="1"/>
            <a:r>
              <a:rPr lang="en-US" altLang="zh-TW" smtClean="0"/>
              <a:t>Information Organization and Access</a:t>
            </a:r>
          </a:p>
          <a:p>
            <a:pPr eaLnBrk="1" hangingPunct="1"/>
            <a:r>
              <a:rPr lang="en-US" altLang="zh-TW" smtClean="0"/>
              <a:t>Libraries, Information and Society</a:t>
            </a:r>
            <a:br>
              <a:rPr lang="en-US" altLang="zh-TW" smtClean="0"/>
            </a:br>
            <a:endParaRPr lang="en-US" altLang="zh-TW" smtClean="0"/>
          </a:p>
        </p:txBody>
      </p:sp>
    </p:spTree>
    <p:extLst>
      <p:ext uri="{BB962C8B-B14F-4D97-AF65-F5344CB8AC3E}">
        <p14:creationId xmlns:p14="http://schemas.microsoft.com/office/powerpoint/2010/main" val="37841368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pPr eaLnBrk="1" hangingPunct="1"/>
            <a:r>
              <a:rPr lang="zh-TW" altLang="en-US" smtClean="0"/>
              <a:t>其他選修學分</a:t>
            </a:r>
          </a:p>
        </p:txBody>
      </p:sp>
      <p:sp>
        <p:nvSpPr>
          <p:cNvPr id="3" name="內容版面配置區 2"/>
          <p:cNvSpPr>
            <a:spLocks noGrp="1"/>
          </p:cNvSpPr>
          <p:nvPr>
            <p:ph idx="1"/>
          </p:nvPr>
        </p:nvSpPr>
        <p:spPr/>
        <p:txBody>
          <a:bodyPr rtlCol="0">
            <a:normAutofit fontScale="62500" lnSpcReduction="20000"/>
          </a:bodyPr>
          <a:lstStyle/>
          <a:p>
            <a:pPr eaLnBrk="1" fontAlgn="auto" hangingPunct="1">
              <a:spcAft>
                <a:spcPts val="0"/>
              </a:spcAft>
              <a:buFont typeface="Arial" pitchFamily="34" charset="0"/>
              <a:buChar char="•"/>
              <a:defRPr/>
            </a:pPr>
            <a:r>
              <a:rPr lang="en-US" altLang="zh-TW" dirty="0" smtClean="0"/>
              <a:t>LIS456 Information Storage and Retrieval</a:t>
            </a:r>
            <a:br>
              <a:rPr lang="en-US" altLang="zh-TW" dirty="0" smtClean="0"/>
            </a:br>
            <a:r>
              <a:rPr lang="en-US" altLang="zh-TW" dirty="0" smtClean="0"/>
              <a:t>LIS490MU Museum Informatics</a:t>
            </a:r>
            <a:br>
              <a:rPr lang="en-US" altLang="zh-TW" dirty="0" smtClean="0"/>
            </a:br>
            <a:r>
              <a:rPr lang="en-US" altLang="zh-TW" dirty="0" smtClean="0"/>
              <a:t>LIS503 Use and Users of Information</a:t>
            </a:r>
            <a:br>
              <a:rPr lang="en-US" altLang="zh-TW" dirty="0" smtClean="0"/>
            </a:br>
            <a:r>
              <a:rPr lang="en-US" altLang="zh-TW" dirty="0" smtClean="0"/>
              <a:t>LIS522 Information Sources and Services in the Sciences</a:t>
            </a:r>
            <a:br>
              <a:rPr lang="en-US" altLang="zh-TW" dirty="0" smtClean="0"/>
            </a:br>
            <a:r>
              <a:rPr lang="en-US" altLang="zh-TW" dirty="0" smtClean="0"/>
              <a:t>LIS530B Health Sciences Information Services and Resources</a:t>
            </a:r>
            <a:br>
              <a:rPr lang="en-US" altLang="zh-TW" dirty="0" smtClean="0"/>
            </a:br>
            <a:r>
              <a:rPr lang="en-US" altLang="zh-TW" dirty="0" smtClean="0"/>
              <a:t>LIS530I Bio Informatics Problems and Resources</a:t>
            </a:r>
            <a:br>
              <a:rPr lang="en-US" altLang="zh-TW" dirty="0" smtClean="0"/>
            </a:br>
            <a:r>
              <a:rPr lang="en-US" altLang="zh-TW" dirty="0" smtClean="0"/>
              <a:t>LIS581 Administration and Use of Archival Materials</a:t>
            </a:r>
            <a:br>
              <a:rPr lang="en-US" altLang="zh-TW" dirty="0" smtClean="0"/>
            </a:br>
            <a:r>
              <a:rPr lang="en-US" altLang="zh-TW" dirty="0" smtClean="0"/>
              <a:t>LIS582 Preserving Information Resources</a:t>
            </a:r>
            <a:br>
              <a:rPr lang="en-US" altLang="zh-TW" dirty="0" smtClean="0"/>
            </a:br>
            <a:r>
              <a:rPr lang="en-US" altLang="zh-TW" dirty="0" smtClean="0"/>
              <a:t>LIS590BDI Biodiversity Informatics</a:t>
            </a:r>
            <a:br>
              <a:rPr lang="en-US" altLang="zh-TW" dirty="0" smtClean="0"/>
            </a:br>
            <a:r>
              <a:rPr lang="en-US" altLang="zh-TW" dirty="0" smtClean="0"/>
              <a:t>LIS590DE Design of Digitally Mediated Information Services</a:t>
            </a:r>
            <a:br>
              <a:rPr lang="en-US" altLang="zh-TW" dirty="0" smtClean="0"/>
            </a:br>
            <a:r>
              <a:rPr lang="en-US" altLang="zh-TW" dirty="0" smtClean="0"/>
              <a:t>LIS590DH Digital Humanities</a:t>
            </a:r>
            <a:br>
              <a:rPr lang="en-US" altLang="zh-TW" dirty="0" smtClean="0"/>
            </a:br>
            <a:r>
              <a:rPr lang="en-US" altLang="zh-TW" dirty="0" smtClean="0"/>
              <a:t>LIS590DP Document Processing</a:t>
            </a:r>
            <a:br>
              <a:rPr lang="en-US" altLang="zh-TW" dirty="0" smtClean="0"/>
            </a:br>
            <a:r>
              <a:rPr lang="en-US" altLang="zh-TW" dirty="0" smtClean="0"/>
              <a:t>LIS590EP Electronic Publishing</a:t>
            </a:r>
            <a:br>
              <a:rPr lang="en-US" altLang="zh-TW" dirty="0" smtClean="0"/>
            </a:br>
            <a:r>
              <a:rPr lang="en-US" altLang="zh-TW" dirty="0" smtClean="0"/>
              <a:t>LIS590II Interfaces to Information Systems</a:t>
            </a:r>
            <a:br>
              <a:rPr lang="en-US" altLang="zh-TW" dirty="0" smtClean="0"/>
            </a:br>
            <a:r>
              <a:rPr lang="en-US" altLang="zh-TW" dirty="0" smtClean="0"/>
              <a:t>LIS590OH Ontologies in Humanities OR LIS590ON Ontologies in the Natural Sciences</a:t>
            </a:r>
            <a:br>
              <a:rPr lang="en-US" altLang="zh-TW" dirty="0" smtClean="0"/>
            </a:br>
            <a:r>
              <a:rPr lang="en-US" altLang="zh-TW" dirty="0" smtClean="0"/>
              <a:t>LIS590SD Digital Social Sciences</a:t>
            </a:r>
            <a:br>
              <a:rPr lang="en-US" altLang="zh-TW" dirty="0" smtClean="0"/>
            </a:br>
            <a:r>
              <a:rPr lang="en-US" altLang="zh-TW" dirty="0" smtClean="0"/>
              <a:t>LIS590TR Information Transfer and Collaboration in Science</a:t>
            </a:r>
            <a:endParaRPr lang="zh-TW" altLang="en-US" dirty="0"/>
          </a:p>
        </p:txBody>
      </p:sp>
    </p:spTree>
    <p:extLst>
      <p:ext uri="{BB962C8B-B14F-4D97-AF65-F5344CB8AC3E}">
        <p14:creationId xmlns:p14="http://schemas.microsoft.com/office/powerpoint/2010/main" val="41579329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pPr eaLnBrk="1" hangingPunct="1"/>
            <a:r>
              <a:rPr lang="en-US" altLang="zh-TW" smtClean="0"/>
              <a:t>Roundtable</a:t>
            </a:r>
            <a:endParaRPr lang="zh-TW" altLang="en-US" smtClean="0"/>
          </a:p>
        </p:txBody>
      </p:sp>
      <p:sp>
        <p:nvSpPr>
          <p:cNvPr id="10243" name="內容版面配置區 2"/>
          <p:cNvSpPr>
            <a:spLocks noGrp="1"/>
          </p:cNvSpPr>
          <p:nvPr>
            <p:ph idx="1"/>
          </p:nvPr>
        </p:nvSpPr>
        <p:spPr/>
        <p:txBody>
          <a:bodyPr/>
          <a:lstStyle/>
          <a:p>
            <a:pPr eaLnBrk="1" hangingPunct="1"/>
            <a:endParaRPr lang="zh-TW" altLang="en-US" dirty="0" smtClean="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12142"/>
            <a:ext cx="38100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2445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ctrTitle"/>
          </p:nvPr>
        </p:nvSpPr>
        <p:spPr/>
        <p:txBody>
          <a:bodyPr/>
          <a:lstStyle/>
          <a:p>
            <a:pPr eaLnBrk="1" hangingPunct="1"/>
            <a:r>
              <a:rPr lang="en-US" altLang="zh-TW" smtClean="0"/>
              <a:t>internship</a:t>
            </a:r>
            <a:endParaRPr lang="zh-TW" altLang="en-US" smtClean="0"/>
          </a:p>
        </p:txBody>
      </p:sp>
      <p:sp>
        <p:nvSpPr>
          <p:cNvPr id="3" name="副標題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ltLang="zh-TW" dirty="0" smtClean="0"/>
          </a:p>
        </p:txBody>
      </p:sp>
    </p:spTree>
    <p:extLst>
      <p:ext uri="{BB962C8B-B14F-4D97-AF65-F5344CB8AC3E}">
        <p14:creationId xmlns:p14="http://schemas.microsoft.com/office/powerpoint/2010/main" val="34119713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fontScale="90000"/>
          </a:bodyPr>
          <a:lstStyle/>
          <a:p>
            <a:pPr eaLnBrk="1" fontAlgn="auto" hangingPunct="1">
              <a:spcAft>
                <a:spcPts val="0"/>
              </a:spcAft>
              <a:defRPr/>
            </a:pPr>
            <a:r>
              <a:rPr lang="en-US" altLang="zh-TW" dirty="0"/>
              <a:t>National Snow and Ice Data Center (NSIDC</a:t>
            </a:r>
            <a:r>
              <a:rPr lang="en-US" altLang="zh-TW" dirty="0" smtClean="0"/>
              <a:t>)</a:t>
            </a:r>
            <a:endParaRPr lang="zh-TW" altLang="en-US" dirty="0"/>
          </a:p>
        </p:txBody>
      </p:sp>
      <p:sp>
        <p:nvSpPr>
          <p:cNvPr id="12291" name="內容版面配置區 2"/>
          <p:cNvSpPr>
            <a:spLocks noGrp="1"/>
          </p:cNvSpPr>
          <p:nvPr>
            <p:ph idx="1"/>
          </p:nvPr>
        </p:nvSpPr>
        <p:spPr>
          <a:xfrm>
            <a:off x="457200" y="5056188"/>
            <a:ext cx="8229600" cy="1069975"/>
          </a:xfrm>
        </p:spPr>
        <p:txBody>
          <a:bodyPr/>
          <a:lstStyle/>
          <a:p>
            <a:pPr eaLnBrk="1" hangingPunct="1"/>
            <a:endParaRPr lang="zh-TW" altLang="en-US" smtClean="0"/>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84953"/>
            <a:ext cx="383857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38650" y="3092121"/>
            <a:ext cx="4248150" cy="315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5663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fontScale="90000"/>
          </a:bodyPr>
          <a:lstStyle/>
          <a:p>
            <a:pPr eaLnBrk="1" fontAlgn="auto" hangingPunct="1">
              <a:spcAft>
                <a:spcPts val="0"/>
              </a:spcAft>
              <a:defRPr/>
            </a:pPr>
            <a:r>
              <a:rPr lang="fr-FR" altLang="zh-TW" dirty="0"/>
              <a:t>Smithsonian Institution, Digital Services </a:t>
            </a:r>
            <a:r>
              <a:rPr lang="fr-FR" altLang="zh-TW" dirty="0" smtClean="0"/>
              <a:t>Division</a:t>
            </a:r>
            <a:endParaRPr lang="zh-TW" altLang="en-US" dirty="0"/>
          </a:p>
        </p:txBody>
      </p:sp>
      <p:sp>
        <p:nvSpPr>
          <p:cNvPr id="13315" name="內容版面配置區 2"/>
          <p:cNvSpPr>
            <a:spLocks noGrp="1"/>
          </p:cNvSpPr>
          <p:nvPr>
            <p:ph idx="1"/>
          </p:nvPr>
        </p:nvSpPr>
        <p:spPr/>
        <p:txBody>
          <a:bodyPr/>
          <a:lstStyle/>
          <a:p>
            <a:pPr eaLnBrk="1" hangingPunct="1"/>
            <a:endParaRPr lang="zh-TW" altLang="en-US" smtClean="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819400"/>
            <a:ext cx="4032250" cy="399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984" y="2860675"/>
            <a:ext cx="4206875" cy="399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904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Shinya Yamanaka</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5423" y="1763871"/>
            <a:ext cx="2846809" cy="4053856"/>
          </a:xfrm>
        </p:spPr>
      </p:pic>
    </p:spTree>
    <p:extLst>
      <p:ext uri="{BB962C8B-B14F-4D97-AF65-F5344CB8AC3E}">
        <p14:creationId xmlns:p14="http://schemas.microsoft.com/office/powerpoint/2010/main" val="9963796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pPr eaLnBrk="1" hangingPunct="1"/>
            <a:r>
              <a:rPr lang="en-US" altLang="zh-TW" smtClean="0"/>
              <a:t>National Library of Medicine</a:t>
            </a:r>
          </a:p>
        </p:txBody>
      </p:sp>
      <p:pic>
        <p:nvPicPr>
          <p:cNvPr id="1433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388" y="3296416"/>
            <a:ext cx="4392612" cy="314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16463" y="3344834"/>
            <a:ext cx="4178300" cy="304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7880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fontScale="90000"/>
          </a:bodyPr>
          <a:lstStyle/>
          <a:p>
            <a:pPr eaLnBrk="1" fontAlgn="auto" hangingPunct="1">
              <a:spcAft>
                <a:spcPts val="0"/>
              </a:spcAft>
              <a:defRPr/>
            </a:pPr>
            <a:r>
              <a:rPr lang="en-US" altLang="zh-TW" dirty="0"/>
              <a:t>Brown University Women’s Writers Project</a:t>
            </a:r>
            <a:endParaRPr lang="zh-TW" altLang="en-US" dirty="0"/>
          </a:p>
        </p:txBody>
      </p:sp>
      <p:sp>
        <p:nvSpPr>
          <p:cNvPr id="15363" name="內容版面配置區 2"/>
          <p:cNvSpPr>
            <a:spLocks noGrp="1"/>
          </p:cNvSpPr>
          <p:nvPr>
            <p:ph idx="1"/>
          </p:nvPr>
        </p:nvSpPr>
        <p:spPr/>
        <p:txBody>
          <a:bodyPr/>
          <a:lstStyle/>
          <a:p>
            <a:pPr eaLnBrk="1" hangingPunct="1"/>
            <a:endParaRPr lang="zh-TW" altLang="en-US" smtClean="0"/>
          </a:p>
        </p:txBody>
      </p:sp>
      <p:pic>
        <p:nvPicPr>
          <p:cNvPr id="153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159919"/>
            <a:ext cx="3887788" cy="291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59919"/>
            <a:ext cx="4356100" cy="291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6850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smtClean="0"/>
              <a:t>Occupation of </a:t>
            </a:r>
            <a:r>
              <a:rPr lang="en-US" altLang="zh-TW" dirty="0" err="1" smtClean="0"/>
              <a:t>Biocuration</a:t>
            </a:r>
            <a:endParaRPr lang="zh-TW" altLang="en-US" dirty="0"/>
          </a:p>
        </p:txBody>
      </p:sp>
      <p:sp>
        <p:nvSpPr>
          <p:cNvPr id="3" name="Subtitle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8934043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dirty="0"/>
          </a:p>
        </p:txBody>
      </p:sp>
      <p:pic>
        <p:nvPicPr>
          <p:cNvPr id="6" name="Content Placeholder 5">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0754" y="79829"/>
            <a:ext cx="7555979" cy="6678118"/>
          </a:xfrm>
        </p:spPr>
      </p:pic>
    </p:spTree>
    <p:extLst>
      <p:ext uri="{BB962C8B-B14F-4D97-AF65-F5344CB8AC3E}">
        <p14:creationId xmlns:p14="http://schemas.microsoft.com/office/powerpoint/2010/main" val="29442156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9" y="921656"/>
            <a:ext cx="7716837" cy="1447800"/>
          </a:xfrm>
        </p:spPr>
        <p:txBody>
          <a:bodyPr/>
          <a:lstStyle/>
          <a:p>
            <a:r>
              <a:rPr lang="en-US" altLang="zh-TW" dirty="0" smtClean="0"/>
              <a:t>National Human Genome Research Institute</a:t>
            </a:r>
            <a:endParaRPr lang="zh-TW" altLang="en-US" dirty="0"/>
          </a:p>
        </p:txBody>
      </p:sp>
      <p:sp>
        <p:nvSpPr>
          <p:cNvPr id="3" name="Content Placeholder 2"/>
          <p:cNvSpPr>
            <a:spLocks noGrp="1"/>
          </p:cNvSpPr>
          <p:nvPr>
            <p:ph idx="1"/>
          </p:nvPr>
        </p:nvSpPr>
        <p:spPr>
          <a:xfrm>
            <a:off x="712788" y="2363984"/>
            <a:ext cx="7716838" cy="3388658"/>
          </a:xfrm>
        </p:spPr>
        <p:txBody>
          <a:bodyPr/>
          <a:lstStyle/>
          <a:p>
            <a:r>
              <a:rPr lang="en-US" altLang="zh-TW" dirty="0" smtClean="0">
                <a:hlinkClick r:id="rId3"/>
              </a:rPr>
              <a:t>www.genome.gov</a:t>
            </a:r>
            <a:endParaRPr lang="en-US" altLang="zh-TW" dirty="0" smtClean="0"/>
          </a:p>
          <a:p>
            <a:endParaRPr lang="zh-TW" altLang="en-US" dirty="0"/>
          </a:p>
        </p:txBody>
      </p:sp>
      <p:pic>
        <p:nvPicPr>
          <p:cNvPr id="7" name="Picture 3"/>
          <p:cNvPicPr>
            <a:picLocks noChangeAspect="1"/>
          </p:cNvPicPr>
          <p:nvPr/>
        </p:nvPicPr>
        <p:blipFill>
          <a:blip r:embed="rId4"/>
          <a:stretch>
            <a:fillRect/>
          </a:stretch>
        </p:blipFill>
        <p:spPr>
          <a:xfrm>
            <a:off x="766278" y="3892972"/>
            <a:ext cx="7093252" cy="976002"/>
          </a:xfrm>
          <a:prstGeom prst="rect">
            <a:avLst/>
          </a:prstGeom>
        </p:spPr>
      </p:pic>
      <p:pic>
        <p:nvPicPr>
          <p:cNvPr id="8" name="Picture 4"/>
          <p:cNvPicPr>
            <a:picLocks noChangeAspect="1"/>
          </p:cNvPicPr>
          <p:nvPr/>
        </p:nvPicPr>
        <p:blipFill>
          <a:blip r:embed="rId5"/>
          <a:stretch>
            <a:fillRect/>
          </a:stretch>
        </p:blipFill>
        <p:spPr>
          <a:xfrm>
            <a:off x="766279" y="2956619"/>
            <a:ext cx="7131483" cy="1028688"/>
          </a:xfrm>
          <a:prstGeom prst="rect">
            <a:avLst/>
          </a:prstGeom>
        </p:spPr>
      </p:pic>
      <p:pic>
        <p:nvPicPr>
          <p:cNvPr id="9" name="Picture 5"/>
          <p:cNvPicPr>
            <a:picLocks noChangeAspect="1"/>
          </p:cNvPicPr>
          <p:nvPr/>
        </p:nvPicPr>
        <p:blipFill>
          <a:blip r:embed="rId6"/>
          <a:stretch>
            <a:fillRect/>
          </a:stretch>
        </p:blipFill>
        <p:spPr>
          <a:xfrm>
            <a:off x="766279" y="4706471"/>
            <a:ext cx="6868235" cy="2092342"/>
          </a:xfrm>
          <a:prstGeom prst="rect">
            <a:avLst/>
          </a:prstGeom>
        </p:spPr>
      </p:pic>
    </p:spTree>
    <p:extLst>
      <p:ext uri="{BB962C8B-B14F-4D97-AF65-F5344CB8AC3E}">
        <p14:creationId xmlns:p14="http://schemas.microsoft.com/office/powerpoint/2010/main" val="29335201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Others</a:t>
            </a:r>
            <a:endParaRPr lang="zh-TW" altLang="en-US" dirty="0"/>
          </a:p>
        </p:txBody>
      </p:sp>
      <p:sp>
        <p:nvSpPr>
          <p:cNvPr id="3" name="Content Placeholder 2"/>
          <p:cNvSpPr>
            <a:spLocks noGrp="1"/>
          </p:cNvSpPr>
          <p:nvPr>
            <p:ph idx="1"/>
          </p:nvPr>
        </p:nvSpPr>
        <p:spPr/>
        <p:txBody>
          <a:bodyPr>
            <a:normAutofit fontScale="92500"/>
          </a:bodyPr>
          <a:lstStyle/>
          <a:p>
            <a:r>
              <a:rPr lang="en-US" altLang="zh-TW" b="1" dirty="0" smtClean="0"/>
              <a:t>Protein data bank </a:t>
            </a:r>
            <a:r>
              <a:rPr lang="en-US" altLang="zh-TW" dirty="0" smtClean="0"/>
              <a:t>- </a:t>
            </a:r>
            <a:r>
              <a:rPr lang="en-US" altLang="zh-TW" dirty="0"/>
              <a:t>Biochemical </a:t>
            </a:r>
            <a:endParaRPr lang="en-US" altLang="zh-TW" dirty="0" smtClean="0"/>
          </a:p>
          <a:p>
            <a:pPr marL="0" indent="0">
              <a:buNone/>
            </a:pPr>
            <a:r>
              <a:rPr lang="en-US" altLang="zh-TW" dirty="0" smtClean="0"/>
              <a:t>Information </a:t>
            </a:r>
            <a:r>
              <a:rPr lang="en-US" altLang="zh-TW" dirty="0"/>
              <a:t>&amp; Annotation </a:t>
            </a:r>
            <a:r>
              <a:rPr lang="en-US" altLang="zh-TW" dirty="0" smtClean="0"/>
              <a:t>Specialist</a:t>
            </a:r>
          </a:p>
          <a:p>
            <a:r>
              <a:rPr lang="en-US" altLang="zh-TW" b="1" dirty="0" smtClean="0"/>
              <a:t>Swiss Institute of Bioinformatics </a:t>
            </a:r>
            <a:r>
              <a:rPr lang="en-US" altLang="zh-TW" dirty="0" smtClean="0"/>
              <a:t>– Scientific </a:t>
            </a:r>
            <a:r>
              <a:rPr lang="en-US" altLang="zh-TW" dirty="0" err="1" smtClean="0"/>
              <a:t>Biocurator</a:t>
            </a:r>
            <a:endParaRPr lang="en-US" altLang="zh-TW" dirty="0" smtClean="0"/>
          </a:p>
          <a:p>
            <a:r>
              <a:rPr lang="en-US" altLang="zh-TW" b="1" dirty="0" smtClean="0"/>
              <a:t>Scientific Data </a:t>
            </a:r>
            <a:r>
              <a:rPr lang="en-US" altLang="zh-TW" dirty="0" smtClean="0"/>
              <a:t>– Editorial </a:t>
            </a:r>
            <a:r>
              <a:rPr lang="en-US" altLang="zh-TW" dirty="0" err="1" smtClean="0"/>
              <a:t>Biocurator</a:t>
            </a:r>
            <a:endParaRPr lang="en-US" altLang="zh-TW" dirty="0" smtClean="0"/>
          </a:p>
          <a:p>
            <a:r>
              <a:rPr lang="en-US" altLang="zh-TW" b="1" dirty="0" smtClean="0"/>
              <a:t>Genetics Society </a:t>
            </a:r>
            <a:r>
              <a:rPr lang="en-US" altLang="zh-TW" b="1" dirty="0"/>
              <a:t>of America </a:t>
            </a:r>
            <a:r>
              <a:rPr lang="en-US" altLang="zh-TW" dirty="0"/>
              <a:t>- Research Scientist</a:t>
            </a:r>
            <a:endParaRPr lang="en-US" altLang="zh-TW" dirty="0" smtClean="0"/>
          </a:p>
          <a:p>
            <a:endParaRPr lang="zh-TW" altLang="en-US" dirty="0"/>
          </a:p>
        </p:txBody>
      </p:sp>
    </p:spTree>
    <p:extLst>
      <p:ext uri="{BB962C8B-B14F-4D97-AF65-F5344CB8AC3E}">
        <p14:creationId xmlns:p14="http://schemas.microsoft.com/office/powerpoint/2010/main" val="12792240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Thank you</a:t>
            </a:r>
            <a:endParaRPr lang="zh-TW" altLang="en-US" dirty="0"/>
          </a:p>
        </p:txBody>
      </p:sp>
      <p:sp>
        <p:nvSpPr>
          <p:cNvPr id="3" name="內容版面配置區 2"/>
          <p:cNvSpPr>
            <a:spLocks noGrp="1"/>
          </p:cNvSpPr>
          <p:nvPr>
            <p:ph idx="1"/>
          </p:nvPr>
        </p:nvSpPr>
        <p:spPr/>
        <p:txBody>
          <a:bodyPr/>
          <a:lstStyle/>
          <a:p>
            <a:r>
              <a:rPr lang="en-US" altLang="zh-TW" dirty="0" smtClean="0"/>
              <a:t>Questions?</a:t>
            </a:r>
            <a:endParaRPr lang="zh-TW" altLang="en-US" dirty="0"/>
          </a:p>
        </p:txBody>
      </p:sp>
    </p:spTree>
    <p:extLst>
      <p:ext uri="{BB962C8B-B14F-4D97-AF65-F5344CB8AC3E}">
        <p14:creationId xmlns:p14="http://schemas.microsoft.com/office/powerpoint/2010/main" val="157105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429599"/>
            <a:ext cx="8229600" cy="1498178"/>
          </a:xfrm>
        </p:spPr>
        <p:txBody>
          <a:bodyPr>
            <a:normAutofit fontScale="90000"/>
          </a:bodyPr>
          <a:lstStyle/>
          <a:p>
            <a:r>
              <a:rPr lang="en-US" altLang="zh-TW" dirty="0" smtClean="0"/>
              <a:t>An Interesting And Successful example</a:t>
            </a:r>
            <a:br>
              <a:rPr lang="en-US" altLang="zh-TW" dirty="0" smtClean="0"/>
            </a:br>
            <a:r>
              <a:rPr lang="en-US" altLang="zh-TW" dirty="0" smtClean="0"/>
              <a:t>Galaxy Zoo</a:t>
            </a:r>
            <a:endParaRPr lang="zh-TW" altLang="en-US" dirty="0"/>
          </a:p>
        </p:txBody>
      </p:sp>
    </p:spTree>
    <p:extLst>
      <p:ext uri="{BB962C8B-B14F-4D97-AF65-F5344CB8AC3E}">
        <p14:creationId xmlns:p14="http://schemas.microsoft.com/office/powerpoint/2010/main" val="2158210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6" y="690180"/>
            <a:ext cx="9040487" cy="5477640"/>
          </a:xfrm>
          <a:prstGeom prst="rect">
            <a:avLst/>
          </a:prstGeom>
        </p:spPr>
      </p:pic>
    </p:spTree>
    <p:extLst>
      <p:ext uri="{BB962C8B-B14F-4D97-AF65-F5344CB8AC3E}">
        <p14:creationId xmlns:p14="http://schemas.microsoft.com/office/powerpoint/2010/main" val="2747407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463130"/>
            <a:ext cx="9144000" cy="3931740"/>
          </a:xfrm>
          <a:prstGeom prst="rect">
            <a:avLst/>
          </a:prstGeom>
        </p:spPr>
      </p:pic>
    </p:spTree>
    <p:extLst>
      <p:ext uri="{BB962C8B-B14F-4D97-AF65-F5344CB8AC3E}">
        <p14:creationId xmlns:p14="http://schemas.microsoft.com/office/powerpoint/2010/main" val="1498581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天空">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天空.thmx</Template>
  <TotalTime>415</TotalTime>
  <Words>1349</Words>
  <Application>Microsoft Office PowerPoint</Application>
  <PresentationFormat>如螢幕大小 (4:3)</PresentationFormat>
  <Paragraphs>203</Paragraphs>
  <Slides>66</Slides>
  <Notes>6</Notes>
  <HiddenSlides>0</HiddenSlides>
  <MMClips>0</MMClips>
  <ScaleCrop>false</ScaleCrop>
  <HeadingPairs>
    <vt:vector size="8" baseType="variant">
      <vt:variant>
        <vt:lpstr>使用字型</vt:lpstr>
      </vt:variant>
      <vt:variant>
        <vt:i4>5</vt:i4>
      </vt:variant>
      <vt:variant>
        <vt:lpstr>佈景主題</vt:lpstr>
      </vt:variant>
      <vt:variant>
        <vt:i4>2</vt:i4>
      </vt:variant>
      <vt:variant>
        <vt:lpstr>內嵌 OLE 伺服程式</vt:lpstr>
      </vt:variant>
      <vt:variant>
        <vt:i4>1</vt:i4>
      </vt:variant>
      <vt:variant>
        <vt:lpstr>投影片標題</vt:lpstr>
      </vt:variant>
      <vt:variant>
        <vt:i4>66</vt:i4>
      </vt:variant>
    </vt:vector>
  </HeadingPairs>
  <TitlesOfParts>
    <vt:vector size="74" baseType="lpstr">
      <vt:lpstr>Adobe 繁黑體 Std B</vt:lpstr>
      <vt:lpstr>新細明體</vt:lpstr>
      <vt:lpstr>Arial</vt:lpstr>
      <vt:lpstr>Arial Rounded MT Bold</vt:lpstr>
      <vt:lpstr>Calibri</vt:lpstr>
      <vt:lpstr>天空</vt:lpstr>
      <vt:lpstr>1_Office 佈景主題</vt:lpstr>
      <vt:lpstr>Bitmap Image</vt:lpstr>
      <vt:lpstr>Big Data: The future of biocuration</vt:lpstr>
      <vt:lpstr>First of all, let’s make some sense of biocuration </vt:lpstr>
      <vt:lpstr>What is biocuration?</vt:lpstr>
      <vt:lpstr>Why I need to sit here for 50 minutes to listen to your presentation??</vt:lpstr>
      <vt:lpstr>PowerPoint 簡報</vt:lpstr>
      <vt:lpstr>Shinya Yamanaka</vt:lpstr>
      <vt:lpstr>An Interesting And Successful example Galaxy Zoo</vt:lpstr>
      <vt:lpstr>PowerPoint 簡報</vt:lpstr>
      <vt:lpstr>PowerPoint 簡報</vt:lpstr>
      <vt:lpstr>Three urgent actions</vt:lpstr>
      <vt:lpstr>2. In the next five years, curators,  researchers and university administrations should develop an accepted recognition structure</vt:lpstr>
      <vt:lpstr>3. Curators, researchers, academic institutions and funding agencies should, in the next 10 years, increase the visibility and support of scientific curation as a professional career </vt:lpstr>
      <vt:lpstr>Data avalanche</vt:lpstr>
      <vt:lpstr>PowerPoint 簡報</vt:lpstr>
      <vt:lpstr>PowerPoint 簡報</vt:lpstr>
      <vt:lpstr>幕後英雄 Biocurators</vt:lpstr>
      <vt:lpstr>The role of  biocurators</vt:lpstr>
      <vt:lpstr>Between Biocurators</vt:lpstr>
      <vt:lpstr>PowerPoint 簡報</vt:lpstr>
      <vt:lpstr>Information Identify</vt:lpstr>
      <vt:lpstr>PowerPoint 簡報</vt:lpstr>
      <vt:lpstr>PowerPoint 簡報</vt:lpstr>
      <vt:lpstr>Community Curation</vt:lpstr>
      <vt:lpstr>Community Curation (1)</vt:lpstr>
      <vt:lpstr>Community Curation (2)</vt:lpstr>
      <vt:lpstr>Lack of incentive</vt:lpstr>
      <vt:lpstr>Incentive for researchers</vt:lpstr>
      <vt:lpstr>Consortium-based publication mechanism</vt:lpstr>
      <vt:lpstr>Wiki-based mechanism</vt:lpstr>
      <vt:lpstr>Curators can be …</vt:lpstr>
      <vt:lpstr>Public-based(?) mechanism</vt:lpstr>
      <vt:lpstr>Consortium-based publication mechanism</vt:lpstr>
      <vt:lpstr>Example 1</vt:lpstr>
      <vt:lpstr>PowerPoint 簡報</vt:lpstr>
      <vt:lpstr>Example 1</vt:lpstr>
      <vt:lpstr>PowerPoint 簡報</vt:lpstr>
      <vt:lpstr>Daphnia (Water flea)</vt:lpstr>
      <vt:lpstr>Daphnia 水蚤</vt:lpstr>
      <vt:lpstr>Example 1</vt:lpstr>
      <vt:lpstr>Fifty + published Daphnia Genome Project manuscripts </vt:lpstr>
      <vt:lpstr>Example 2</vt:lpstr>
      <vt:lpstr>Current status of Biocuration</vt:lpstr>
      <vt:lpstr>GMOD</vt:lpstr>
      <vt:lpstr>Model Organism Databases</vt:lpstr>
      <vt:lpstr>Model Organism Databases</vt:lpstr>
      <vt:lpstr>IDs</vt:lpstr>
      <vt:lpstr>Journals</vt:lpstr>
      <vt:lpstr>circurrium for biocuration</vt:lpstr>
      <vt:lpstr>skill</vt:lpstr>
      <vt:lpstr>Graduate School of Library and Information Science (GSLIS)</vt:lpstr>
      <vt:lpstr>Area of research</vt:lpstr>
      <vt:lpstr>Target areas for doctoral student</vt:lpstr>
      <vt:lpstr>Target areas for master student</vt:lpstr>
      <vt:lpstr>必修課程</vt:lpstr>
      <vt:lpstr>其他選修學分</vt:lpstr>
      <vt:lpstr>Roundtable</vt:lpstr>
      <vt:lpstr>internship</vt:lpstr>
      <vt:lpstr>National Snow and Ice Data Center (NSIDC)</vt:lpstr>
      <vt:lpstr>Smithsonian Institution, Digital Services Division</vt:lpstr>
      <vt:lpstr>National Library of Medicine</vt:lpstr>
      <vt:lpstr>Brown University Women’s Writers Project</vt:lpstr>
      <vt:lpstr>Occupation of Biocuration</vt:lpstr>
      <vt:lpstr>PowerPoint 簡報</vt:lpstr>
      <vt:lpstr>National Human Genome Research Institute</vt:lpstr>
      <vt:lpstr>Others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Curation</dc:title>
  <dc:creator>Jessica</dc:creator>
  <cp:lastModifiedBy>Kaia Lin</cp:lastModifiedBy>
  <cp:revision>35</cp:revision>
  <dcterms:created xsi:type="dcterms:W3CDTF">2013-05-12T06:09:37Z</dcterms:created>
  <dcterms:modified xsi:type="dcterms:W3CDTF">2013-05-27T01:36:40Z</dcterms:modified>
</cp:coreProperties>
</file>