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7"/>
  </p:notesMasterIdLst>
  <p:sldIdLst>
    <p:sldId id="256" r:id="rId3"/>
    <p:sldId id="257" r:id="rId4"/>
    <p:sldId id="265" r:id="rId5"/>
    <p:sldId id="258" r:id="rId6"/>
    <p:sldId id="260" r:id="rId7"/>
    <p:sldId id="259" r:id="rId8"/>
    <p:sldId id="267" r:id="rId9"/>
    <p:sldId id="288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299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280" r:id="rId45"/>
    <p:sldId id="281" r:id="rId46"/>
    <p:sldId id="282" r:id="rId47"/>
    <p:sldId id="283" r:id="rId48"/>
    <p:sldId id="284" r:id="rId49"/>
    <p:sldId id="285" r:id="rId50"/>
    <p:sldId id="286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47" r:id="rId71"/>
    <p:sldId id="319" r:id="rId72"/>
    <p:sldId id="320" r:id="rId73"/>
    <p:sldId id="321" r:id="rId74"/>
    <p:sldId id="322" r:id="rId75"/>
    <p:sldId id="323" r:id="rId7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100" autoAdjust="0"/>
  </p:normalViewPr>
  <p:slideViewPr>
    <p:cSldViewPr>
      <p:cViewPr>
        <p:scale>
          <a:sx n="100" d="100"/>
          <a:sy n="100" d="100"/>
        </p:scale>
        <p:origin x="-1144" y="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notesMaster" Target="notesMasters/notes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E8D04-D1AC-024B-885C-D44E608B4680}" type="datetimeFigureOut">
              <a:rPr lang="en-US" smtClean="0"/>
              <a:pPr/>
              <a:t>5/27/13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F7F4E-F1C5-0B45-AAE0-0C2510BF79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F7F4E-F1C5-0B45-AAE0-0C2510BF79B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72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F7F4E-F1C5-0B45-AAE0-0C2510BF79B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74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2D9E5-B137-4A66-90D6-A5F5DE5328A7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半導：金跟碳；</a:t>
            </a:r>
            <a:r>
              <a:rPr lang="en-US" altLang="zh-TW" dirty="0" smtClean="0"/>
              <a:t>KAIST</a:t>
            </a:r>
            <a:r>
              <a:rPr lang="zh-TW" altLang="en-US" dirty="0" smtClean="0"/>
              <a:t>：</a:t>
            </a:r>
            <a:r>
              <a:rPr lang="en-US" altLang="zh-TW" dirty="0" smtClean="0"/>
              <a:t>2012/7</a:t>
            </a:r>
            <a:r>
              <a:rPr lang="zh-TW" altLang="en-US" dirty="0" smtClean="0"/>
              <a:t>、光當</a:t>
            </a:r>
            <a:r>
              <a:rPr lang="en-US" altLang="zh-TW" dirty="0" smtClean="0"/>
              <a:t>IO</a:t>
            </a:r>
            <a:r>
              <a:rPr lang="zh-TW" altLang="en-US" dirty="0" smtClean="0"/>
              <a:t>；超導：低溫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2D9E5-B137-4A66-90D6-A5F5DE5328A7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傳導率；這邊的</a:t>
            </a:r>
            <a:r>
              <a:rPr lang="en-US" altLang="zh-TW" dirty="0" smtClean="0"/>
              <a:t>M</a:t>
            </a:r>
            <a:r>
              <a:rPr lang="zh-TW" altLang="en-US" dirty="0" smtClean="0"/>
              <a:t>跟</a:t>
            </a:r>
            <a:r>
              <a:rPr lang="en-US" altLang="zh-TW" dirty="0" smtClean="0"/>
              <a:t>mRNA</a:t>
            </a:r>
            <a:r>
              <a:rPr lang="zh-TW" altLang="en-US" dirty="0" smtClean="0"/>
              <a:t>的</a:t>
            </a:r>
            <a:r>
              <a:rPr lang="en-US" altLang="zh-TW" dirty="0" smtClean="0"/>
              <a:t>m</a:t>
            </a:r>
            <a:r>
              <a:rPr lang="zh-TW" altLang="en-US" dirty="0" smtClean="0"/>
              <a:t>不一樣，這邊的</a:t>
            </a:r>
            <a:r>
              <a:rPr lang="en-US" altLang="zh-TW" dirty="0" smtClean="0"/>
              <a:t>M</a:t>
            </a:r>
            <a:r>
              <a:rPr lang="zh-TW" altLang="en-US" dirty="0" smtClean="0"/>
              <a:t>是代表二價的金屬離子。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2D9E5-B137-4A66-90D6-A5F5DE5328A7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ㄅㄚˇ；寬度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2D9E5-B137-4A66-90D6-A5F5DE5328A7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自動黏、可控制強度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2D9E5-B137-4A66-90D6-A5F5DE5328A7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2D9E5-B137-4A66-90D6-A5F5DE5328A7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當模板長東西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2D9E5-B137-4A66-90D6-A5F5DE5328A7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5/27/13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5/27/13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5/27/13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B3FF-BA97-4D74-AF38-743728C166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5/27/13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ACE1-C706-46FE-B848-66CF74BAD10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40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B3FF-BA97-4D74-AF38-743728C166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5/27/13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ACE1-C706-46FE-B848-66CF74BAD10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24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B3FF-BA97-4D74-AF38-743728C166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5/27/13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ACE1-C706-46FE-B848-66CF74BAD10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42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B3FF-BA97-4D74-AF38-743728C166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5/27/13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ACE1-C706-46FE-B848-66CF74BAD10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14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B3FF-BA97-4D74-AF38-743728C166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5/27/13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ACE1-C706-46FE-B848-66CF74BAD10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63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B3FF-BA97-4D74-AF38-743728C166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5/27/13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ACE1-C706-46FE-B848-66CF74BAD10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55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B3FF-BA97-4D74-AF38-743728C166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5/27/13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ACE1-C706-46FE-B848-66CF74BAD10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980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B3FF-BA97-4D74-AF38-743728C166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5/27/13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ACE1-C706-46FE-B848-66CF74BAD10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9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5/27/13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B3FF-BA97-4D74-AF38-743728C166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5/27/13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ACE1-C706-46FE-B848-66CF74BAD10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518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B3FF-BA97-4D74-AF38-743728C166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5/27/13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ACE1-C706-46FE-B848-66CF74BAD10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302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8B3FF-BA97-4D74-AF38-743728C166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5/27/13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0ACE1-C706-46FE-B848-66CF74BAD10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38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5/27/13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5/27/13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5/27/13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5/27/13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5/27/13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5/27/13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5/27/13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5/27/13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8B3FF-BA97-4D74-AF38-743728C166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5/27/13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0ACE1-C706-46FE-B848-66CF74BAD10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96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DNA Nanotechnology:</a:t>
            </a:r>
            <a:br>
              <a:rPr lang="en-US" altLang="zh-TW" dirty="0" smtClean="0"/>
            </a:br>
            <a:r>
              <a:rPr lang="en-US" altLang="zh-TW" dirty="0" smtClean="0"/>
              <a:t>Geometric sorting boards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TW" dirty="0" smtClean="0">
              <a:solidFill>
                <a:schemeClr val="tx1"/>
              </a:solidFill>
            </a:endParaRPr>
          </a:p>
          <a:p>
            <a:r>
              <a:rPr lang="zh-TW" altLang="en-US" dirty="0" smtClean="0">
                <a:solidFill>
                  <a:schemeClr val="tx1"/>
                </a:solidFill>
              </a:rPr>
              <a:t>呂昶諄 許祐程 梁閎鈞 邵明偉</a:t>
            </a:r>
            <a:r>
              <a:rPr lang="en-US" altLang="zh-TW" dirty="0" smtClean="0">
                <a:solidFill>
                  <a:schemeClr val="tx1"/>
                </a:solidFill>
              </a:rPr>
              <a:t/>
            </a:r>
            <a:br>
              <a:rPr lang="en-US" altLang="zh-TW" dirty="0" smtClean="0">
                <a:solidFill>
                  <a:schemeClr val="tx1"/>
                </a:solidFill>
              </a:rPr>
            </a:br>
            <a:r>
              <a:rPr lang="zh-TW" altLang="en-US" dirty="0" smtClean="0">
                <a:solidFill>
                  <a:schemeClr val="tx1"/>
                </a:solidFill>
              </a:rPr>
              <a:t>謝政佑 魏偉</a:t>
            </a:r>
            <a:r>
              <a:rPr lang="zh-TW" altLang="en-US" dirty="0">
                <a:solidFill>
                  <a:schemeClr val="tx1"/>
                </a:solidFill>
              </a:rPr>
              <a:t>峰 林雨</a:t>
            </a:r>
            <a:r>
              <a:rPr lang="zh-TW" altLang="en-US" dirty="0" smtClean="0">
                <a:solidFill>
                  <a:schemeClr val="tx1"/>
                </a:solidFill>
              </a:rPr>
              <a:t>澤</a:t>
            </a:r>
            <a:r>
              <a:rPr lang="en-US" altLang="zh-TW" dirty="0" smtClean="0">
                <a:solidFill>
                  <a:schemeClr val="tx1"/>
                </a:solidFill>
              </a:rPr>
              <a:t> </a:t>
            </a:r>
            <a:r>
              <a:rPr lang="zh-TW" altLang="en-US" dirty="0" smtClean="0">
                <a:solidFill>
                  <a:schemeClr val="tx1"/>
                </a:solidFill>
              </a:rPr>
              <a:t>吳</a:t>
            </a:r>
            <a:r>
              <a:rPr lang="zh-TW" altLang="en-US" dirty="0">
                <a:solidFill>
                  <a:schemeClr val="tx1"/>
                </a:solidFill>
              </a:rPr>
              <a:t>柏均</a:t>
            </a:r>
          </a:p>
        </p:txBody>
      </p:sp>
      <p:sp>
        <p:nvSpPr>
          <p:cNvPr id="4" name="矩形 3"/>
          <p:cNvSpPr/>
          <p:nvPr/>
        </p:nvSpPr>
        <p:spPr>
          <a:xfrm>
            <a:off x="4644008" y="3502749"/>
            <a:ext cx="42774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David W. Grainger  </a:t>
            </a:r>
            <a:endParaRPr lang="en-US" altLang="zh-TW" dirty="0" smtClean="0"/>
          </a:p>
          <a:p>
            <a:r>
              <a:rPr lang="en-US" altLang="zh-TW" i="1" dirty="0" smtClean="0"/>
              <a:t>Nature </a:t>
            </a:r>
            <a:r>
              <a:rPr lang="en-US" altLang="zh-TW" i="1" dirty="0"/>
              <a:t>Nanotechnology </a:t>
            </a:r>
            <a:r>
              <a:rPr lang="en-US" altLang="zh-TW" dirty="0"/>
              <a:t>4, 543 - 544 (2009</a:t>
            </a:r>
            <a:r>
              <a:rPr lang="en-US" altLang="zh-TW" dirty="0" smtClean="0"/>
              <a:t>)</a:t>
            </a:r>
          </a:p>
          <a:p>
            <a:r>
              <a:rPr lang="en-US" altLang="zh-TW" dirty="0"/>
              <a:t>doi:10.1038/nnano.</a:t>
            </a:r>
            <a:r>
              <a:rPr lang="en-US" altLang="zh-TW" dirty="0" smtClean="0"/>
              <a:t>2009.249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0359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Linear DNA for conducting nanowires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insulating</a:t>
            </a:r>
          </a:p>
          <a:p>
            <a:r>
              <a:rPr lang="en-US" altLang="zh-TW" dirty="0" smtClean="0"/>
              <a:t>semiconducting</a:t>
            </a:r>
          </a:p>
          <a:p>
            <a:pPr lvl="1"/>
            <a:r>
              <a:rPr lang="en-US" altLang="zh-TW" dirty="0" smtClean="0"/>
              <a:t>AND, OR, XOR, NAND, NOR, INHIBIT, IMPICATION, XNOR</a:t>
            </a:r>
          </a:p>
          <a:p>
            <a:pPr lvl="1"/>
            <a:r>
              <a:rPr lang="en-US" altLang="zh-TW" sz="1200" dirty="0" smtClean="0"/>
              <a:t>Logic Gates: Simple and Universal Platform for Logic Gate Operations Based on Molecular Beacon Probes</a:t>
            </a:r>
            <a:endParaRPr lang="en-US" altLang="zh-TW" dirty="0" smtClean="0"/>
          </a:p>
          <a:p>
            <a:r>
              <a:rPr lang="en-US" altLang="zh-TW" dirty="0" smtClean="0"/>
              <a:t>superconducting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M-DNA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‘M’ stands for divalent metal ions</a:t>
            </a:r>
          </a:p>
          <a:p>
            <a:r>
              <a:rPr lang="en-US" altLang="zh-TW" dirty="0" smtClean="0"/>
              <a:t>the imino proton of the DNA base-pairs is replaced by a Zn</a:t>
            </a:r>
            <a:r>
              <a:rPr lang="en-US" altLang="zh-TW" baseline="30000" dirty="0" smtClean="0"/>
              <a:t>2+</a:t>
            </a:r>
            <a:r>
              <a:rPr lang="en-US" altLang="zh-TW" dirty="0" smtClean="0"/>
              <a:t>, Ni</a:t>
            </a:r>
            <a:r>
              <a:rPr lang="en-US" altLang="zh-TW" baseline="30000" dirty="0" smtClean="0"/>
              <a:t>2+</a:t>
            </a:r>
            <a:r>
              <a:rPr lang="en-US" altLang="zh-TW" dirty="0" smtClean="0"/>
              <a:t>, or Co</a:t>
            </a:r>
            <a:r>
              <a:rPr lang="en-US" altLang="zh-TW" baseline="30000" dirty="0" smtClean="0"/>
              <a:t>2+</a:t>
            </a:r>
            <a:r>
              <a:rPr lang="en-US" altLang="zh-TW" dirty="0" smtClean="0"/>
              <a:t> ion.</a:t>
            </a:r>
          </a:p>
          <a:p>
            <a:r>
              <a:rPr lang="en-US" altLang="zh-TW" dirty="0" smtClean="0"/>
              <a:t>behaves like a molecular wire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00100" y="4214818"/>
            <a:ext cx="7143768" cy="2103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M-DNA</a:t>
            </a:r>
            <a:endParaRPr lang="zh-TW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571744"/>
            <a:ext cx="429818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571744"/>
            <a:ext cx="4143404" cy="272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DNA templated nanowires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Ag ions were loaded onto DNA and reduced to form Ag nanoparticles (AgNPs) and fine wires</a:t>
            </a:r>
          </a:p>
          <a:p>
            <a:r>
              <a:rPr lang="en-US" altLang="zh-TW" dirty="0" smtClean="0"/>
              <a:t>Pd, Au, Pt, Cu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000100" y="3286124"/>
            <a:ext cx="7305263" cy="342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DNA templated nanowires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571612"/>
            <a:ext cx="737235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zh-TW" dirty="0" smtClean="0"/>
              <a:t>Linear DNA as smart glue</a:t>
            </a:r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357298"/>
            <a:ext cx="4772046" cy="51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zh-TW" dirty="0" smtClean="0"/>
              <a:t>Branching DNA motifs</a:t>
            </a:r>
            <a:endParaRPr lang="zh-TW" altLang="en-US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4575" y="1500174"/>
            <a:ext cx="451485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c/c5/Mao-4armjunction-schemati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5000628" cy="5000628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9000" y="1214422"/>
            <a:ext cx="4175000" cy="4419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071678"/>
            <a:ext cx="27241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群組 20"/>
          <p:cNvGrpSpPr/>
          <p:nvPr/>
        </p:nvGrpSpPr>
        <p:grpSpPr>
          <a:xfrm>
            <a:off x="5429256" y="2357430"/>
            <a:ext cx="2144728" cy="2286016"/>
            <a:chOff x="5286380" y="2428868"/>
            <a:chExt cx="2144728" cy="2286016"/>
          </a:xfrm>
        </p:grpSpPr>
        <p:cxnSp>
          <p:nvCxnSpPr>
            <p:cNvPr id="7" name="直線接點 6"/>
            <p:cNvCxnSpPr/>
            <p:nvPr/>
          </p:nvCxnSpPr>
          <p:spPr>
            <a:xfrm rot="5400000" flipH="1" flipV="1">
              <a:off x="5250661" y="2464587"/>
              <a:ext cx="785818" cy="71438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/>
          </p:nvCxnSpPr>
          <p:spPr>
            <a:xfrm>
              <a:off x="6000760" y="2428868"/>
              <a:ext cx="1428760" cy="3571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286380" y="3214686"/>
              <a:ext cx="1428760" cy="3571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/>
            <p:cNvCxnSpPr/>
            <p:nvPr/>
          </p:nvCxnSpPr>
          <p:spPr>
            <a:xfrm rot="5400000" flipH="1" flipV="1">
              <a:off x="6679421" y="2821777"/>
              <a:ext cx="785818" cy="71438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 rot="5400000">
              <a:off x="4715670" y="3785396"/>
              <a:ext cx="1143008" cy="15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/>
            <p:cNvCxnSpPr/>
            <p:nvPr/>
          </p:nvCxnSpPr>
          <p:spPr>
            <a:xfrm rot="5400000">
              <a:off x="6144430" y="4142586"/>
              <a:ext cx="1143008" cy="15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 rot="5400000">
              <a:off x="5430050" y="2999578"/>
              <a:ext cx="1143008" cy="15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 rot="5400000">
              <a:off x="6858810" y="3356768"/>
              <a:ext cx="1143008" cy="158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 rot="5400000" flipH="1" flipV="1">
              <a:off x="5250661" y="3607595"/>
              <a:ext cx="785818" cy="71438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>
              <a:off x="6000760" y="3571876"/>
              <a:ext cx="1428760" cy="3571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>
              <a:off x="5286380" y="4357694"/>
              <a:ext cx="1428760" cy="3571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/>
            <p:cNvCxnSpPr/>
            <p:nvPr/>
          </p:nvCxnSpPr>
          <p:spPr>
            <a:xfrm rot="5400000" flipH="1" flipV="1">
              <a:off x="6679421" y="3964785"/>
              <a:ext cx="785818" cy="71438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8275" y="1223963"/>
            <a:ext cx="626745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Overview</a:t>
            </a:r>
          </a:p>
          <a:p>
            <a:r>
              <a:rPr lang="en-US" altLang="zh-TW" dirty="0" smtClean="0"/>
              <a:t>Materials with DNA</a:t>
            </a:r>
          </a:p>
          <a:p>
            <a:r>
              <a:rPr lang="en-US" altLang="zh-TW" dirty="0" smtClean="0"/>
              <a:t>DNA Origami and surface placement</a:t>
            </a:r>
          </a:p>
          <a:p>
            <a:r>
              <a:rPr lang="en-US" altLang="zh-TW" dirty="0" smtClean="0"/>
              <a:t>Applications of</a:t>
            </a:r>
            <a:r>
              <a:rPr lang="zh-TW" altLang="en-US" dirty="0" smtClean="0"/>
              <a:t> </a:t>
            </a:r>
            <a:r>
              <a:rPr lang="en-US" altLang="zh-TW" dirty="0" smtClean="0"/>
              <a:t>DNA Origami</a:t>
            </a:r>
          </a:p>
        </p:txBody>
      </p:sp>
    </p:spTree>
    <p:extLst>
      <p:ext uri="{BB962C8B-B14F-4D97-AF65-F5344CB8AC3E}">
        <p14:creationId xmlns:p14="http://schemas.microsoft.com/office/powerpoint/2010/main" val="3038270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DNA-programmed assembly of biomolecules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Streptavidin, </a:t>
            </a:r>
            <a:r>
              <a:rPr lang="en-US" altLang="zh-TW" dirty="0" err="1"/>
              <a:t>noncovalent</a:t>
            </a:r>
            <a:r>
              <a:rPr lang="en-US" altLang="zh-TW" dirty="0"/>
              <a:t> 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biotin/</a:t>
            </a:r>
            <a:r>
              <a:rPr lang="en-US" altLang="zh-TW" dirty="0" err="1" smtClean="0"/>
              <a:t>avidin</a:t>
            </a:r>
            <a:r>
              <a:rPr lang="en-US" altLang="zh-TW" dirty="0" smtClean="0"/>
              <a:t> interaction =&gt; </a:t>
            </a:r>
          </a:p>
          <a:p>
            <a:pPr marL="0" indent="0">
              <a:buNone/>
            </a:pPr>
            <a:r>
              <a:rPr lang="en-US" altLang="zh-TW" dirty="0" smtClean="0"/>
              <a:t>complex </a:t>
            </a:r>
            <a:r>
              <a:rPr lang="en-US" altLang="zh-TW" dirty="0"/>
              <a:t>DNA-STV networks </a:t>
            </a:r>
            <a:r>
              <a:rPr lang="en-US" altLang="zh-TW" dirty="0" smtClean="0"/>
              <a:t>can</a:t>
            </a:r>
          </a:p>
          <a:p>
            <a:pPr marL="0" indent="0">
              <a:buNone/>
            </a:pPr>
            <a:r>
              <a:rPr lang="en-US" altLang="zh-TW" dirty="0" smtClean="0"/>
              <a:t>be built, such </a:t>
            </a:r>
            <a:r>
              <a:rPr lang="en-US" altLang="zh-TW" dirty="0"/>
              <a:t>as </a:t>
            </a:r>
            <a:r>
              <a:rPr lang="en-US" altLang="zh-TW" dirty="0" err="1" smtClean="0"/>
              <a:t>supramolecular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err="1" smtClean="0"/>
              <a:t>nanocircles</a:t>
            </a:r>
            <a:r>
              <a:rPr lang="en-US" altLang="zh-TW" dirty="0" smtClean="0"/>
              <a:t> </a:t>
            </a:r>
            <a:r>
              <a:rPr lang="en-US" altLang="zh-TW" dirty="0"/>
              <a:t>and supercoiling 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mediated STV networks.</a:t>
            </a:r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25724"/>
            <a:ext cx="3821248" cy="504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2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322"/>
          </a:xfrm>
        </p:spPr>
        <p:txBody>
          <a:bodyPr>
            <a:normAutofit/>
          </a:bodyPr>
          <a:lstStyle/>
          <a:p>
            <a:pPr algn="l"/>
            <a:r>
              <a:rPr lang="en-US" altLang="zh-TW" sz="3200" b="1" dirty="0" smtClean="0">
                <a:latin typeface="+mn-lt"/>
                <a:ea typeface="+mn-ea"/>
                <a:cs typeface="+mn-cs"/>
              </a:rPr>
              <a:t>self-assembled DNA </a:t>
            </a:r>
            <a:r>
              <a:rPr lang="en-US" altLang="zh-TW" sz="3200" b="1" dirty="0">
                <a:latin typeface="+mn-lt"/>
                <a:ea typeface="+mn-ea"/>
                <a:cs typeface="+mn-cs"/>
              </a:rPr>
              <a:t>tiling systems</a:t>
            </a:r>
            <a:r>
              <a:rPr lang="en-US" altLang="zh-TW" sz="3200" dirty="0">
                <a:latin typeface="+mn-lt"/>
                <a:ea typeface="+mn-ea"/>
                <a:cs typeface="+mn-cs"/>
              </a:rPr>
              <a:t> have been used to organize biomolecules </a:t>
            </a:r>
            <a:r>
              <a:rPr lang="en-US" altLang="zh-TW" sz="3200" dirty="0" smtClean="0">
                <a:latin typeface="+mn-lt"/>
                <a:ea typeface="+mn-ea"/>
                <a:cs typeface="+mn-cs"/>
              </a:rPr>
              <a:t>into patterns</a:t>
            </a:r>
            <a:r>
              <a:rPr lang="en-US" altLang="zh-TW" sz="3200" dirty="0">
                <a:latin typeface="+mn-lt"/>
                <a:ea typeface="+mn-ea"/>
                <a:cs typeface="+mn-cs"/>
              </a:rPr>
              <a:t>.</a:t>
            </a:r>
            <a:endParaRPr lang="zh-TW" altLang="en-US" sz="3200" dirty="0">
              <a:latin typeface="+mn-lt"/>
              <a:ea typeface="+mn-ea"/>
              <a:cs typeface="+mn-cs"/>
            </a:endParaRPr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492896"/>
            <a:ext cx="6741535" cy="3672408"/>
          </a:xfrm>
        </p:spPr>
      </p:pic>
    </p:spTree>
    <p:extLst>
      <p:ext uri="{BB962C8B-B14F-4D97-AF65-F5344CB8AC3E}">
        <p14:creationId xmlns:p14="http://schemas.microsoft.com/office/powerpoint/2010/main" val="236108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/>
              <a:t>DNA binding </a:t>
            </a:r>
            <a:r>
              <a:rPr lang="en-US" altLang="zh-TW" dirty="0" smtClean="0"/>
              <a:t>proteins</a:t>
            </a:r>
          </a:p>
          <a:p>
            <a:r>
              <a:rPr lang="en-US" altLang="zh-TW" dirty="0" smtClean="0"/>
              <a:t>E.g. </a:t>
            </a:r>
            <a:r>
              <a:rPr lang="en-US" altLang="zh-TW" dirty="0"/>
              <a:t>use </a:t>
            </a:r>
            <a:r>
              <a:rPr lang="en-US" altLang="zh-TW" i="1" dirty="0" err="1" smtClean="0"/>
              <a:t>aptamer</a:t>
            </a:r>
            <a:r>
              <a:rPr lang="en-US" altLang="zh-TW" dirty="0" smtClean="0"/>
              <a:t> </a:t>
            </a:r>
            <a:r>
              <a:rPr lang="en-US" altLang="zh-TW" dirty="0"/>
              <a:t>to direct the assembly of </a:t>
            </a:r>
            <a:r>
              <a:rPr lang="en-US" altLang="zh-TW" i="1" dirty="0"/>
              <a:t>thrombin</a:t>
            </a:r>
            <a:r>
              <a:rPr lang="en-US" altLang="zh-TW" dirty="0"/>
              <a:t> onto </a:t>
            </a:r>
            <a:r>
              <a:rPr lang="en-US" altLang="zh-TW" dirty="0" smtClean="0"/>
              <a:t>sites on arrays.</a:t>
            </a:r>
          </a:p>
          <a:p>
            <a:endParaRPr lang="en-US" altLang="zh-TW" dirty="0"/>
          </a:p>
          <a:p>
            <a:r>
              <a:rPr lang="en-US" altLang="zh-TW" dirty="0"/>
              <a:t>the </a:t>
            </a:r>
            <a:r>
              <a:rPr lang="en-US" altLang="zh-TW" b="1" dirty="0"/>
              <a:t>protein molecules</a:t>
            </a:r>
            <a:r>
              <a:rPr lang="en-US" altLang="zh-TW" dirty="0"/>
              <a:t> can </a:t>
            </a:r>
            <a:r>
              <a:rPr lang="en-US" altLang="zh-TW" dirty="0" smtClean="0"/>
              <a:t>dictate </a:t>
            </a:r>
            <a:r>
              <a:rPr lang="en-US" altLang="zh-TW" dirty="0"/>
              <a:t>the shape of the DNA tile lattices</a:t>
            </a:r>
            <a:r>
              <a:rPr lang="en-US" altLang="zh-TW" dirty="0" smtClean="0"/>
              <a:t>.</a:t>
            </a:r>
          </a:p>
          <a:p>
            <a:r>
              <a:rPr lang="en-US" altLang="zh-TW" dirty="0" smtClean="0"/>
              <a:t>E.g. if </a:t>
            </a:r>
            <a:r>
              <a:rPr lang="en-US" altLang="zh-TW" i="1" dirty="0" err="1"/>
              <a:t>RuvA</a:t>
            </a:r>
            <a:r>
              <a:rPr lang="en-US" altLang="zh-TW" dirty="0"/>
              <a:t> binds to </a:t>
            </a:r>
            <a:r>
              <a:rPr lang="en-US" altLang="zh-TW" dirty="0" smtClean="0"/>
              <a:t>the building blocks, </a:t>
            </a:r>
            <a:r>
              <a:rPr lang="en-US" altLang="zh-TW" dirty="0"/>
              <a:t>the lattice shows </a:t>
            </a:r>
            <a:r>
              <a:rPr lang="en-US" altLang="zh-TW" dirty="0" smtClean="0"/>
              <a:t>a </a:t>
            </a:r>
            <a:r>
              <a:rPr lang="en-US" altLang="zh-TW" i="1" dirty="0" smtClean="0"/>
              <a:t>square-planar </a:t>
            </a:r>
            <a:r>
              <a:rPr lang="en-US" altLang="zh-TW" i="1" dirty="0"/>
              <a:t>configuration</a:t>
            </a:r>
            <a:r>
              <a:rPr lang="en-US" altLang="zh-TW" dirty="0"/>
              <a:t> rather than the original </a:t>
            </a:r>
            <a:r>
              <a:rPr lang="en-US" altLang="zh-TW" i="1" dirty="0" err="1"/>
              <a:t>kagome</a:t>
            </a:r>
            <a:r>
              <a:rPr lang="en-US" altLang="zh-TW" i="1" dirty="0"/>
              <a:t> lattice</a:t>
            </a:r>
            <a:r>
              <a:rPr lang="en-US" altLang="zh-TW" dirty="0"/>
              <a:t>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06872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Combination strategies </a:t>
            </a:r>
            <a:r>
              <a:rPr lang="en-US" altLang="zh-TW" dirty="0" smtClean="0"/>
              <a:t>– </a:t>
            </a:r>
            <a:br>
              <a:rPr lang="en-US" altLang="zh-TW" dirty="0" smtClean="0"/>
            </a:br>
            <a:r>
              <a:rPr lang="en-US" altLang="zh-TW" dirty="0" smtClean="0"/>
              <a:t>DNA</a:t>
            </a:r>
            <a:r>
              <a:rPr lang="en-US" altLang="zh-TW" dirty="0"/>
              <a:t>, </a:t>
            </a:r>
            <a:r>
              <a:rPr lang="en-US" altLang="zh-TW" dirty="0" smtClean="0"/>
              <a:t>DNA </a:t>
            </a:r>
            <a:r>
              <a:rPr lang="en-US" altLang="zh-TW" dirty="0"/>
              <a:t>binding protein, and inorganic </a:t>
            </a:r>
            <a:r>
              <a:rPr lang="en-US" altLang="zh-TW" dirty="0" err="1"/>
              <a:t>nanomaterials</a:t>
            </a:r>
            <a:r>
              <a:rPr lang="en-US" altLang="zh-TW" dirty="0"/>
              <a:t>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en-US" altLang="zh-TW" dirty="0" err="1" smtClean="0"/>
              <a:t>Nanorings</a:t>
            </a:r>
            <a:r>
              <a:rPr lang="en-US" altLang="zh-TW" dirty="0" smtClean="0"/>
              <a:t> by DNA, helicase, and </a:t>
            </a:r>
            <a:r>
              <a:rPr lang="en-US" altLang="zh-TW" dirty="0"/>
              <a:t>Cu</a:t>
            </a:r>
            <a:r>
              <a:rPr lang="en-US" altLang="zh-TW" baseline="-25000" dirty="0"/>
              <a:t>2</a:t>
            </a:r>
            <a:r>
              <a:rPr lang="en-US" altLang="zh-TW" dirty="0"/>
              <a:t>O </a:t>
            </a:r>
            <a:r>
              <a:rPr lang="en-US" altLang="zh-TW" dirty="0" smtClean="0"/>
              <a:t>NPs</a:t>
            </a:r>
          </a:p>
          <a:p>
            <a:r>
              <a:rPr lang="en-US" altLang="zh-TW" dirty="0" smtClean="0"/>
              <a:t>Organized self-assembly and </a:t>
            </a:r>
            <a:r>
              <a:rPr lang="en-US" altLang="zh-TW" dirty="0"/>
              <a:t>functional units can be </a:t>
            </a:r>
            <a:r>
              <a:rPr lang="en-US" altLang="zh-TW" dirty="0" smtClean="0"/>
              <a:t>inserted</a:t>
            </a: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645024"/>
            <a:ext cx="5674335" cy="453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4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r>
              <a:rPr lang="en-US" altLang="zh-TW" i="1" dirty="0" err="1" smtClean="0"/>
              <a:t>RecA</a:t>
            </a:r>
            <a:r>
              <a:rPr lang="en-US" altLang="zh-TW" dirty="0" smtClean="0"/>
              <a:t> can be </a:t>
            </a:r>
            <a:r>
              <a:rPr lang="en-US" altLang="zh-TW" dirty="0"/>
              <a:t>used to localize a </a:t>
            </a:r>
            <a:r>
              <a:rPr lang="en-US" altLang="zh-TW" i="1" dirty="0"/>
              <a:t>SWNT</a:t>
            </a:r>
            <a:r>
              <a:rPr lang="en-US" altLang="zh-TW" dirty="0"/>
              <a:t> at a desired position </a:t>
            </a:r>
            <a:r>
              <a:rPr lang="en-US" altLang="zh-TW" dirty="0" smtClean="0"/>
              <a:t>along the </a:t>
            </a:r>
            <a:r>
              <a:rPr lang="en-US" altLang="zh-TW" i="1" dirty="0" err="1"/>
              <a:t>dsDNA</a:t>
            </a:r>
            <a:r>
              <a:rPr lang="en-US" altLang="zh-TW" dirty="0"/>
              <a:t> </a:t>
            </a:r>
            <a:r>
              <a:rPr lang="en-US" altLang="zh-TW" dirty="0" smtClean="0"/>
              <a:t>template</a:t>
            </a:r>
          </a:p>
          <a:p>
            <a:r>
              <a:rPr lang="en-US" altLang="zh-TW" dirty="0"/>
              <a:t>The </a:t>
            </a:r>
            <a:r>
              <a:rPr lang="en-US" altLang="zh-TW" dirty="0" err="1"/>
              <a:t>RecA</a:t>
            </a:r>
            <a:r>
              <a:rPr lang="en-US" altLang="zh-TW" dirty="0"/>
              <a:t> also serves to protect the </a:t>
            </a:r>
            <a:r>
              <a:rPr lang="en-US" altLang="zh-TW" dirty="0" smtClean="0"/>
              <a:t>covered DNA </a:t>
            </a:r>
            <a:r>
              <a:rPr lang="en-US" altLang="zh-TW" dirty="0"/>
              <a:t>segment against metallization thereby creating an </a:t>
            </a:r>
            <a:r>
              <a:rPr lang="en-US" altLang="zh-TW" dirty="0" smtClean="0"/>
              <a:t>insulating gap</a:t>
            </a: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3140968"/>
            <a:ext cx="5387007" cy="4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13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r>
              <a:rPr lang="en-US" altLang="zh-TW" dirty="0"/>
              <a:t>a </a:t>
            </a:r>
            <a:r>
              <a:rPr lang="en-US" altLang="zh-TW" dirty="0" err="1"/>
              <a:t>multilamellar</a:t>
            </a:r>
            <a:r>
              <a:rPr lang="en-US" altLang="zh-TW" dirty="0"/>
              <a:t> structure composed of </a:t>
            </a:r>
            <a:r>
              <a:rPr lang="en-US" altLang="zh-TW" dirty="0" smtClean="0"/>
              <a:t>anionic </a:t>
            </a:r>
            <a:r>
              <a:rPr lang="en-US" altLang="zh-TW" i="1" dirty="0" smtClean="0"/>
              <a:t>DNA</a:t>
            </a:r>
            <a:r>
              <a:rPr lang="en-US" altLang="zh-TW" dirty="0" smtClean="0"/>
              <a:t> </a:t>
            </a:r>
            <a:r>
              <a:rPr lang="en-US" altLang="zh-TW" dirty="0"/>
              <a:t>and cationic </a:t>
            </a:r>
            <a:r>
              <a:rPr lang="en-US" altLang="zh-TW" i="1" dirty="0"/>
              <a:t>lipid</a:t>
            </a:r>
            <a:r>
              <a:rPr lang="en-US" altLang="zh-TW" dirty="0"/>
              <a:t> membranes has been used to achieve </a:t>
            </a:r>
            <a:r>
              <a:rPr lang="en-US" altLang="zh-TW" i="1" dirty="0"/>
              <a:t>Cd</a:t>
            </a:r>
            <a:r>
              <a:rPr lang="en-US" altLang="zh-TW" i="1" baseline="30000" dirty="0"/>
              <a:t>2+</a:t>
            </a:r>
            <a:r>
              <a:rPr lang="en-US" altLang="zh-TW" i="1" dirty="0"/>
              <a:t> </a:t>
            </a:r>
            <a:r>
              <a:rPr lang="en-US" altLang="zh-TW" i="1" dirty="0" smtClean="0"/>
              <a:t>ion condensation</a:t>
            </a:r>
            <a:r>
              <a:rPr lang="en-US" altLang="zh-TW" dirty="0" smtClean="0"/>
              <a:t> </a:t>
            </a:r>
            <a:r>
              <a:rPr lang="en-US" altLang="zh-TW" dirty="0"/>
              <a:t>and growth of </a:t>
            </a:r>
            <a:r>
              <a:rPr lang="en-US" altLang="zh-TW" i="1" dirty="0" err="1"/>
              <a:t>CdS</a:t>
            </a:r>
            <a:r>
              <a:rPr lang="en-US" altLang="zh-TW" i="1" dirty="0"/>
              <a:t> </a:t>
            </a:r>
            <a:r>
              <a:rPr lang="en-US" altLang="zh-TW" i="1" dirty="0" err="1" smtClean="0"/>
              <a:t>nanorods</a:t>
            </a:r>
            <a:endParaRPr lang="en-US" altLang="zh-TW" i="1" dirty="0" smtClean="0"/>
          </a:p>
          <a:p>
            <a:endParaRPr lang="zh-TW" altLang="en-US" i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12976"/>
            <a:ext cx="7956376" cy="440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90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b="1" dirty="0"/>
              <a:t>Design and self-assembly of</a:t>
            </a:r>
            <a:br>
              <a:rPr lang="en-US" altLang="zh-TW" b="1" dirty="0"/>
            </a:br>
            <a:r>
              <a:rPr lang="en-US" altLang="zh-TW" b="1" dirty="0"/>
              <a:t>two-dimensional DNA crystals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59" y="2132856"/>
            <a:ext cx="8065041" cy="6447833"/>
          </a:xfrm>
        </p:spPr>
      </p:pic>
    </p:spTree>
    <p:extLst>
      <p:ext uri="{BB962C8B-B14F-4D97-AF65-F5344CB8AC3E}">
        <p14:creationId xmlns:p14="http://schemas.microsoft.com/office/powerpoint/2010/main" val="187994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use </a:t>
            </a:r>
            <a:r>
              <a:rPr lang="en-US" altLang="zh-TW" dirty="0"/>
              <a:t>either two or </a:t>
            </a:r>
            <a:r>
              <a:rPr lang="en-US" altLang="zh-TW" dirty="0" smtClean="0"/>
              <a:t>four distinct </a:t>
            </a:r>
            <a:r>
              <a:rPr lang="en-US" altLang="zh-TW" dirty="0"/>
              <a:t>unit types </a:t>
            </a:r>
            <a:r>
              <a:rPr lang="en-US" altLang="zh-TW" dirty="0" smtClean="0"/>
              <a:t>to </a:t>
            </a:r>
            <a:r>
              <a:rPr lang="en-US" altLang="zh-TW" dirty="0"/>
              <a:t>produce striped lattices</a:t>
            </a:r>
            <a:r>
              <a:rPr lang="en-US" altLang="zh-TW" dirty="0" smtClean="0"/>
              <a:t>.</a:t>
            </a: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284984"/>
            <a:ext cx="7316222" cy="584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66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The antiparallel DX </a:t>
            </a:r>
            <a:r>
              <a:rPr lang="en-US" altLang="zh-TW" dirty="0" smtClean="0"/>
              <a:t>motif</a:t>
            </a:r>
            <a:r>
              <a:rPr lang="zh-TW" altLang="en-US" dirty="0" smtClean="0"/>
              <a:t>─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</a:t>
            </a:r>
            <a:r>
              <a:rPr lang="en-US" altLang="zh-TW" dirty="0" smtClean="0"/>
              <a:t>analogues </a:t>
            </a:r>
            <a:r>
              <a:rPr lang="en-US" altLang="zh-TW" dirty="0"/>
              <a:t>of intermediates in </a:t>
            </a:r>
            <a:r>
              <a:rPr lang="en-US" altLang="zh-TW" dirty="0" smtClean="0"/>
              <a:t>meiosis</a:t>
            </a:r>
          </a:p>
          <a:p>
            <a:r>
              <a:rPr lang="en-US" altLang="zh-TW" dirty="0"/>
              <a:t>two are stable in small </a:t>
            </a:r>
            <a:r>
              <a:rPr lang="en-US" altLang="zh-TW" dirty="0" smtClean="0"/>
              <a:t>molecules: DAO(double </a:t>
            </a:r>
            <a:r>
              <a:rPr lang="en-US" altLang="zh-TW" dirty="0"/>
              <a:t>crossover, antiparallel, odd spacing) </a:t>
            </a:r>
            <a:r>
              <a:rPr lang="en-US" altLang="zh-TW" dirty="0" smtClean="0"/>
              <a:t>and</a:t>
            </a:r>
            <a:r>
              <a:rPr lang="zh-TW" altLang="en-US" dirty="0" smtClean="0"/>
              <a:t> </a:t>
            </a:r>
            <a:r>
              <a:rPr lang="en-US" altLang="zh-TW" dirty="0" smtClean="0"/>
              <a:t>DAE</a:t>
            </a: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431" y="4077072"/>
            <a:ext cx="7316222" cy="584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67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woven </a:t>
            </a:r>
            <a:r>
              <a:rPr lang="en-US" altLang="zh-TW" dirty="0" smtClean="0"/>
              <a:t>fabric</a:t>
            </a:r>
            <a:r>
              <a:rPr lang="zh-TW" altLang="en-US" dirty="0" smtClean="0"/>
              <a:t>：</a:t>
            </a:r>
            <a:r>
              <a:rPr lang="en-US" altLang="zh-TW" dirty="0"/>
              <a:t>DAO-E and </a:t>
            </a:r>
            <a:r>
              <a:rPr lang="en-US" altLang="zh-TW" dirty="0" smtClean="0"/>
              <a:t>DAE-O</a:t>
            </a:r>
          </a:p>
          <a:p>
            <a:pPr marL="0" indent="0">
              <a:buNone/>
            </a:pPr>
            <a:r>
              <a:rPr lang="zh-TW" altLang="en-US" dirty="0" smtClean="0"/>
              <a:t>   </a:t>
            </a:r>
            <a:r>
              <a:rPr lang="en-US" altLang="zh-TW" dirty="0" smtClean="0"/>
              <a:t>(verticals and horizontals)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3" y="3501008"/>
            <a:ext cx="7316222" cy="20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68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Overview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呂昶諄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3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DNA Origami and surface placement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</a:rPr>
              <a:t>邵明偉  謝政佑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6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Placement and orientation of individual DNA shapes on lithographically patterned surfaces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 err="1"/>
              <a:t>Kershner</a:t>
            </a:r>
            <a:r>
              <a:rPr lang="en-US" altLang="zh-TW" dirty="0"/>
              <a:t>, R. J. </a:t>
            </a:r>
            <a:r>
              <a:rPr lang="en-US" altLang="zh-TW" i="1" dirty="0"/>
              <a:t>et al</a:t>
            </a:r>
            <a:r>
              <a:rPr lang="en-US" altLang="zh-TW" dirty="0"/>
              <a:t>. </a:t>
            </a:r>
            <a:r>
              <a:rPr lang="en-US" altLang="zh-TW" i="1" dirty="0"/>
              <a:t>Nature Nanotech.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9008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DNA Origami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What is origami?</a:t>
            </a:r>
          </a:p>
          <a:p>
            <a:pPr lvl="1"/>
            <a:r>
              <a:rPr lang="en-US" altLang="zh-TW" dirty="0" smtClean="0"/>
              <a:t>Folding.</a:t>
            </a:r>
          </a:p>
          <a:p>
            <a:pPr lvl="1"/>
            <a:r>
              <a:rPr lang="en-US" altLang="zh-TW" dirty="0" smtClean="0"/>
              <a:t>Not self assembly.</a:t>
            </a:r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>
              <a:buNone/>
            </a:pPr>
            <a:endParaRPr lang="en-US" altLang="zh-TW" sz="1300" dirty="0" smtClean="0"/>
          </a:p>
          <a:p>
            <a:pPr lvl="2">
              <a:buNone/>
            </a:pPr>
            <a:r>
              <a:rPr lang="en-US" altLang="zh-TW" sz="1300" dirty="0" smtClean="0"/>
              <a:t>http://tinyurl.com/q7olds9</a:t>
            </a:r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4" name="Picture 7" descr="trex2-fr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284985"/>
            <a:ext cx="4464496" cy="238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2862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DNA Origami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What is DNA origami?</a:t>
            </a:r>
          </a:p>
          <a:p>
            <a:pPr lvl="1"/>
            <a:r>
              <a:rPr lang="en-US" altLang="zh-TW" dirty="0" smtClean="0">
                <a:ea typeface="新細明體" charset="-120"/>
              </a:rPr>
              <a:t>Folding of DNA to create specific rigid shapes.</a:t>
            </a:r>
          </a:p>
          <a:p>
            <a:pPr lvl="1"/>
            <a:r>
              <a:rPr lang="en-US" altLang="zh-TW" dirty="0" smtClean="0">
                <a:ea typeface="新細明體" charset="-120"/>
              </a:rPr>
              <a:t>Self assembly.</a:t>
            </a:r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>
              <a:buNone/>
            </a:pPr>
            <a:endParaRPr lang="en-US" altLang="zh-TW" sz="1300" dirty="0" smtClean="0"/>
          </a:p>
          <a:p>
            <a:pPr lvl="1">
              <a:buNone/>
            </a:pPr>
            <a:r>
              <a:rPr lang="en-US" altLang="zh-TW" sz="1300" dirty="0" smtClean="0"/>
              <a:t>		      http://tinyurl.com/q7olds9</a:t>
            </a:r>
          </a:p>
          <a:p>
            <a:pPr lvl="1">
              <a:buNone/>
            </a:pPr>
            <a:endParaRPr lang="zh-TW" altLang="en-US" dirty="0"/>
          </a:p>
        </p:txBody>
      </p:sp>
      <p:pic>
        <p:nvPicPr>
          <p:cNvPr id="4" name="Picture 6" descr="smiley-Digital-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212976"/>
            <a:ext cx="343493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8902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DNA Origami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How to “fold” the DNA ?</a:t>
            </a:r>
          </a:p>
          <a:p>
            <a:pPr lvl="1"/>
            <a:r>
              <a:rPr lang="en-US" altLang="zh-TW" dirty="0" smtClean="0"/>
              <a:t>DNA sequence composed of the ‘A’, ‘G’, ’C’, ’T’ binds most strongly to its perfect complement.</a:t>
            </a:r>
          </a:p>
          <a:p>
            <a:pPr lvl="2"/>
            <a:r>
              <a:rPr lang="en-US" altLang="zh-TW" dirty="0" smtClean="0"/>
              <a:t>A – T </a:t>
            </a:r>
          </a:p>
          <a:p>
            <a:pPr lvl="2"/>
            <a:r>
              <a:rPr lang="en-US" altLang="zh-TW" dirty="0" smtClean="0"/>
              <a:t>C – G </a:t>
            </a:r>
          </a:p>
          <a:p>
            <a:pPr lvl="1"/>
            <a:r>
              <a:rPr lang="en-US" altLang="zh-TW" dirty="0" smtClean="0"/>
              <a:t>Use single long strand with multiple short strands. </a:t>
            </a:r>
          </a:p>
          <a:p>
            <a:pPr lvl="2"/>
            <a:r>
              <a:rPr lang="en-US" altLang="zh-TW" dirty="0" smtClean="0"/>
              <a:t>Short strand like a stapler.</a:t>
            </a:r>
          </a:p>
          <a:p>
            <a:pPr lvl="2"/>
            <a:endParaRPr lang="en-US" altLang="zh-TW" dirty="0" smtClean="0"/>
          </a:p>
          <a:p>
            <a:pPr lvl="2"/>
            <a:endParaRPr lang="en-US" altLang="zh-TW" dirty="0" smtClean="0"/>
          </a:p>
          <a:p>
            <a:pPr lvl="2"/>
            <a:endParaRPr lang="en-US" altLang="zh-TW" dirty="0" smtClean="0"/>
          </a:p>
          <a:p>
            <a:pPr lvl="2">
              <a:buNone/>
            </a:pPr>
            <a:endParaRPr lang="en-US" altLang="zh-TW" dirty="0" smtClean="0"/>
          </a:p>
          <a:p>
            <a:pPr lvl="2"/>
            <a:endParaRPr lang="en-US" altLang="zh-TW" dirty="0" smtClean="0"/>
          </a:p>
          <a:p>
            <a:pPr lvl="2"/>
            <a:endParaRPr lang="en-US" altLang="zh-TW" dirty="0" smtClean="0"/>
          </a:p>
          <a:p>
            <a:pPr lvl="8">
              <a:buNone/>
            </a:pPr>
            <a:endParaRPr lang="en-US" altLang="zh-TW" sz="1300" dirty="0" smtClean="0"/>
          </a:p>
          <a:p>
            <a:pPr lvl="8">
              <a:buNone/>
            </a:pPr>
            <a:endParaRPr lang="zh-TW" altLang="en-US" dirty="0"/>
          </a:p>
        </p:txBody>
      </p:sp>
      <p:pic>
        <p:nvPicPr>
          <p:cNvPr id="4" name="Picture 7" descr="Nano Stapler-Gre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581128"/>
            <a:ext cx="2376264" cy="19364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972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pPr marL="342900" lvl="3" indent="-342900">
              <a:buNone/>
            </a:pPr>
            <a:r>
              <a:rPr lang="en-US" altLang="zh-TW" dirty="0" smtClean="0"/>
              <a:t> </a:t>
            </a:r>
            <a:r>
              <a:rPr lang="en-US" altLang="zh-TW" sz="1300" dirty="0" smtClean="0"/>
              <a:t>http://tinyurl.com/q7olds9</a:t>
            </a:r>
          </a:p>
          <a:p>
            <a:endParaRPr lang="zh-TW" alt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04664"/>
            <a:ext cx="6480720" cy="270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319955"/>
            <a:ext cx="5112568" cy="3538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611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DNA Origami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Application</a:t>
            </a:r>
          </a:p>
          <a:p>
            <a:pPr lvl="1"/>
            <a:r>
              <a:rPr lang="en-US" altLang="zh-TW" dirty="0" err="1" smtClean="0"/>
              <a:t>Nanoelectronic</a:t>
            </a:r>
            <a:r>
              <a:rPr lang="en-US" altLang="zh-TW" dirty="0" smtClean="0"/>
              <a:t>.</a:t>
            </a:r>
          </a:p>
          <a:p>
            <a:pPr lvl="2"/>
            <a:r>
              <a:rPr lang="en-US" altLang="zh-TW" dirty="0" err="1" smtClean="0"/>
              <a:t>Nano</a:t>
            </a:r>
            <a:r>
              <a:rPr lang="en-US" altLang="zh-TW" dirty="0" smtClean="0"/>
              <a:t>-circuit.</a:t>
            </a:r>
          </a:p>
          <a:p>
            <a:pPr lvl="2"/>
            <a:r>
              <a:rPr lang="en-US" altLang="zh-TW" dirty="0" err="1" smtClean="0"/>
              <a:t>Nano</a:t>
            </a:r>
            <a:r>
              <a:rPr lang="en-US" altLang="zh-TW" dirty="0" smtClean="0"/>
              <a:t>-computer.</a:t>
            </a:r>
          </a:p>
          <a:p>
            <a:pPr lvl="1"/>
            <a:endParaRPr lang="en-US" altLang="zh-TW" dirty="0" smtClean="0"/>
          </a:p>
          <a:p>
            <a:pPr lvl="1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70778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DNA Origami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Uncontrolled deposition in random arrangement.</a:t>
            </a:r>
          </a:p>
          <a:p>
            <a:pPr lvl="1"/>
            <a:r>
              <a:rPr lang="en-US" altLang="zh-TW" dirty="0" smtClean="0"/>
              <a:t>Difficult to measure and integrate.</a:t>
            </a:r>
          </a:p>
          <a:p>
            <a:pPr lvl="1"/>
            <a:r>
              <a:rPr lang="en-US" altLang="zh-TW" dirty="0" smtClean="0"/>
              <a:t>This paper introduce the way to improve it.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2650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 Synthetic scheme for DNA origami</a:t>
            </a:r>
            <a:br>
              <a:rPr lang="en-US" altLang="zh-TW" dirty="0" smtClean="0"/>
            </a:br>
            <a:r>
              <a:rPr lang="en-US" altLang="zh-TW" dirty="0" smtClean="0"/>
              <a:t>triangles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60848"/>
            <a:ext cx="2376005" cy="380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739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atomic force microscopy height image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76872"/>
            <a:ext cx="3166858" cy="333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679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Overview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DNA nanotechnology</a:t>
            </a:r>
          </a:p>
          <a:p>
            <a:pPr lvl="1"/>
            <a:r>
              <a:rPr lang="en-US" altLang="zh-TW" dirty="0"/>
              <a:t>the design and manufacture of artificial nucleic acid structures for technological </a:t>
            </a:r>
            <a:r>
              <a:rPr lang="en-US" altLang="zh-TW" dirty="0" smtClean="0"/>
              <a:t>use.</a:t>
            </a:r>
          </a:p>
          <a:p>
            <a:r>
              <a:rPr lang="en-US" altLang="zh-TW" dirty="0" smtClean="0"/>
              <a:t>Why we use DNA</a:t>
            </a:r>
          </a:p>
          <a:p>
            <a:pPr lvl="1"/>
            <a:r>
              <a:rPr lang="en-US" altLang="zh-TW" dirty="0" smtClean="0"/>
              <a:t>Nature-born </a:t>
            </a:r>
            <a:r>
              <a:rPr lang="en-US" altLang="zh-TW" dirty="0" err="1" smtClean="0"/>
              <a:t>nano</a:t>
            </a:r>
            <a:r>
              <a:rPr lang="en-US" altLang="zh-TW" dirty="0" smtClean="0"/>
              <a:t>-scale</a:t>
            </a:r>
          </a:p>
          <a:p>
            <a:pPr lvl="1"/>
            <a:r>
              <a:rPr lang="en-US" altLang="zh-TW" dirty="0" smtClean="0"/>
              <a:t>Self-assembly</a:t>
            </a:r>
          </a:p>
          <a:p>
            <a:pPr lvl="2"/>
            <a:r>
              <a:rPr lang="en-US" altLang="zh-TW" dirty="0" smtClean="0"/>
              <a:t>Spontaneously form functional devices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651" y="4005064"/>
            <a:ext cx="18478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80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71207"/>
            <a:ext cx="5398092" cy="3449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060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atomic force micrograph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The idea is to create sticky patches</a:t>
            </a:r>
          </a:p>
          <a:p>
            <a:r>
              <a:rPr lang="en-US" altLang="zh-TW" dirty="0" smtClean="0"/>
              <a:t>Chemically differentiating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lithographic feature</a:t>
            </a:r>
          </a:p>
          <a:p>
            <a:pPr marL="0" indent="0">
              <a:buNone/>
            </a:pP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2874298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 atomic force micrograph(AFM) of their random deposition on mica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5"/>
            <a:ext cx="8779610" cy="338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755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Template layer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24944"/>
            <a:ext cx="5389765" cy="205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79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Exposed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74898"/>
            <a:ext cx="6336704" cy="170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294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Dry oxidative etch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Differentiate the template layer</a:t>
            </a:r>
          </a:p>
          <a:p>
            <a:r>
              <a:rPr lang="en-US" altLang="zh-TW" dirty="0" smtClean="0"/>
              <a:t>Render it sticky for DNA origami</a:t>
            </a:r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80928"/>
            <a:ext cx="2850232" cy="392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20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Photoresist strip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933056"/>
            <a:ext cx="4759121" cy="12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354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TW" dirty="0" smtClean="0"/>
                  <a:t>In buffer with </a:t>
                </a:r>
                <a14:m>
                  <m:oMath xmlns=""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/>
                          </a:rPr>
                          <m:t>MgCl</m:t>
                        </m:r>
                      </m:e>
                      <m:sub>
                        <m:r>
                          <a:rPr lang="en-US" altLang="zh-TW" b="0" i="0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 cstate="print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96952"/>
            <a:ext cx="5788297" cy="251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292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result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 smtClean="0"/>
                  <a:t>DNA origami bind with high selectivity and good orientation :</a:t>
                </a:r>
                <a:r>
                  <a:rPr lang="zh-TW" altLang="en-US" dirty="0" smtClean="0">
                    <a:latin typeface="新細明體"/>
                    <a:ea typeface="新細明體"/>
                  </a:rPr>
                  <a:t>。</a:t>
                </a:r>
                <a:endParaRPr lang="en-US" altLang="zh-TW" dirty="0" smtClean="0"/>
              </a:p>
              <a:p>
                <a:r>
                  <a:rPr lang="en-US" altLang="zh-TW" dirty="0" smtClean="0"/>
                  <a:t>70% ~ 95% have individual origami aligned with angular dispersion(± </a:t>
                </a:r>
                <a:r>
                  <a:rPr lang="en-US" altLang="zh-TW" dirty="0" err="1" smtClean="0"/>
                  <a:t>s.d</a:t>
                </a:r>
                <a:r>
                  <a:rPr lang="en-US" altLang="zh-TW" dirty="0" smtClean="0"/>
                  <a:t>)</a:t>
                </a:r>
              </a:p>
              <a:p>
                <a:r>
                  <a:rPr lang="en-US" altLang="zh-TW" dirty="0" smtClean="0"/>
                  <a:t>On diamond-like carbon : ±</a:t>
                </a:r>
                <a14:m>
                  <m:oMath xmlns=""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 10</m:t>
                        </m:r>
                      </m:e>
                      <m:sup>
                        <m:r>
                          <m:rPr>
                            <m:nor/>
                          </m:rPr>
                          <a:rPr lang="zh-TW" altLang="en-US" dirty="0">
                            <a:latin typeface="新細明體"/>
                          </a:rPr>
                          <m:t>。</m:t>
                        </m:r>
                      </m:sup>
                    </m:sSup>
                  </m:oMath>
                </a14:m>
                <a:endParaRPr lang="en-US" altLang="zh-TW" dirty="0" smtClean="0"/>
              </a:p>
              <a:p>
                <a:r>
                  <a:rPr lang="en-US" altLang="zh-TW" dirty="0" smtClean="0"/>
                  <a:t>On </a:t>
                </a:r>
                <a14:m>
                  <m:oMath xmlns=""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/>
                          </a:rPr>
                          <m:t>SiO</m:t>
                        </m:r>
                      </m:e>
                      <m:sub>
                        <m:r>
                          <a:rPr lang="en-US" altLang="zh-TW" b="0" i="0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dirty="0" smtClean="0"/>
                  <a:t> ± </a:t>
                </a:r>
                <a14:m>
                  <m:oMath xmlns=""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/>
                          </a:rPr>
                          <m:t>20</m:t>
                        </m:r>
                      </m:e>
                      <m:sup>
                        <m:r>
                          <m:rPr>
                            <m:nor/>
                          </m:rPr>
                          <a:rPr lang="zh-TW" altLang="en-US" dirty="0">
                            <a:latin typeface="新細明體"/>
                          </a:rPr>
                          <m:t>。</m:t>
                        </m:r>
                      </m:sup>
                    </m:sSup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1630" t="-17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5907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Applications of</a:t>
            </a:r>
            <a:r>
              <a:rPr lang="zh-TW" altLang="en-US" dirty="0"/>
              <a:t> </a:t>
            </a:r>
            <a:r>
              <a:rPr lang="en-US" altLang="zh-TW" dirty="0"/>
              <a:t>DNA Origami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</a:rPr>
              <a:t>魏偉</a:t>
            </a:r>
            <a:r>
              <a:rPr lang="zh-TW" altLang="en-US" dirty="0">
                <a:solidFill>
                  <a:schemeClr val="tx1"/>
                </a:solidFill>
              </a:rPr>
              <a:t>峰  林雨</a:t>
            </a:r>
            <a:r>
              <a:rPr lang="zh-TW" altLang="en-US" dirty="0" smtClean="0">
                <a:solidFill>
                  <a:schemeClr val="tx1"/>
                </a:solidFill>
              </a:rPr>
              <a:t>澤</a:t>
            </a:r>
            <a:r>
              <a:rPr lang="en-US" altLang="zh-TW" dirty="0" smtClean="0">
                <a:solidFill>
                  <a:schemeClr val="tx1"/>
                </a:solidFill>
              </a:rPr>
              <a:t> </a:t>
            </a:r>
            <a:r>
              <a:rPr lang="zh-TW" altLang="en-US" dirty="0" smtClean="0">
                <a:solidFill>
                  <a:schemeClr val="tx1"/>
                </a:solidFill>
              </a:rPr>
              <a:t>吳</a:t>
            </a:r>
            <a:r>
              <a:rPr lang="zh-TW" altLang="en-US" dirty="0">
                <a:solidFill>
                  <a:schemeClr val="tx1"/>
                </a:solidFill>
              </a:rPr>
              <a:t>柏均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1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Overview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Top-down </a:t>
            </a:r>
            <a:r>
              <a:rPr lang="en-US" altLang="zh-TW" dirty="0" err="1" smtClean="0"/>
              <a:t>v.s</a:t>
            </a:r>
            <a:r>
              <a:rPr lang="en-US" altLang="zh-TW" dirty="0" smtClean="0"/>
              <a:t>. bottom-up approach of nanotechnology</a:t>
            </a:r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>
            <a:off x="350313" y="3212976"/>
            <a:ext cx="3995711" cy="2681460"/>
            <a:chOff x="350313" y="3212976"/>
            <a:chExt cx="3995711" cy="2681460"/>
          </a:xfrm>
        </p:grpSpPr>
        <p:pic>
          <p:nvPicPr>
            <p:cNvPr id="2060" name="Picture 12" descr="http://pic.wenwen.soso.com/p/20100303/20100303191706-99972164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792" y="3212976"/>
              <a:ext cx="2088232" cy="2664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13" y="3212976"/>
              <a:ext cx="1907479" cy="2681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群組 3"/>
          <p:cNvGrpSpPr/>
          <p:nvPr/>
        </p:nvGrpSpPr>
        <p:grpSpPr>
          <a:xfrm>
            <a:off x="4904251" y="3146311"/>
            <a:ext cx="3800805" cy="3023583"/>
            <a:chOff x="4904251" y="3146311"/>
            <a:chExt cx="3800805" cy="3023583"/>
          </a:xfrm>
        </p:grpSpPr>
        <p:pic>
          <p:nvPicPr>
            <p:cNvPr id="2058" name="Picture 10" descr="http://static.flickr.com/50/135420499_707f20956b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4251" y="3146311"/>
              <a:ext cx="2808312" cy="2814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http://t3.gstatic.com/images?q=tbn:ANd9GcTyN7gEKQiXviX61Z7nb70tXnY8vwmqcG7x1mjXtWXy0Ct4lnPTW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4941168"/>
              <a:ext cx="1828800" cy="1228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群組 7"/>
          <p:cNvGrpSpPr/>
          <p:nvPr/>
        </p:nvGrpSpPr>
        <p:grpSpPr>
          <a:xfrm>
            <a:off x="4788025" y="2420888"/>
            <a:ext cx="4176464" cy="4104456"/>
            <a:chOff x="4788025" y="2420888"/>
            <a:chExt cx="4176464" cy="4104456"/>
          </a:xfrm>
        </p:grpSpPr>
        <p:sp>
          <p:nvSpPr>
            <p:cNvPr id="6" name="圓角矩形 5"/>
            <p:cNvSpPr/>
            <p:nvPr/>
          </p:nvSpPr>
          <p:spPr>
            <a:xfrm>
              <a:off x="4788025" y="2852936"/>
              <a:ext cx="4176464" cy="367240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5292080" y="2420888"/>
              <a:ext cx="19975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 smtClean="0">
                  <a:solidFill>
                    <a:srgbClr val="002060"/>
                  </a:solidFill>
                </a:rPr>
                <a:t>DNA nanotech</a:t>
              </a:r>
              <a:endParaRPr lang="zh-TW" altLang="en-US" sz="24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166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endParaRPr lang="zh-TW" altLang="en-US" sz="36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31640" y="4005064"/>
            <a:ext cx="6400800" cy="1752600"/>
          </a:xfrm>
        </p:spPr>
        <p:txBody>
          <a:bodyPr>
            <a:normAutofit/>
          </a:bodyPr>
          <a:lstStyle/>
          <a:p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魏偉峰</a:t>
            </a:r>
            <a:endParaRPr lang="en-US" altLang="zh-TW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林雨澤</a:t>
            </a:r>
            <a:endParaRPr lang="en-US" altLang="zh-TW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吳柏均</a:t>
            </a:r>
            <a:endParaRPr lang="zh-TW" altLang="en-US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6" t="20363" r="26547" b="55664"/>
          <a:stretch/>
        </p:blipFill>
        <p:spPr bwMode="auto">
          <a:xfrm>
            <a:off x="467544" y="1918542"/>
            <a:ext cx="7933354" cy="198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377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An important goal of nanotechnology is to assemble multiple molecules while controlling the spacing between them.</a:t>
            </a:r>
          </a:p>
          <a:p>
            <a:r>
              <a:rPr lang="en-US" altLang="zh-TW" dirty="0" smtClean="0"/>
              <a:t>Of particular interest is the phenomenon of </a:t>
            </a:r>
            <a:r>
              <a:rPr lang="en-US" altLang="zh-TW" dirty="0" err="1" smtClean="0"/>
              <a:t>multivalency</a:t>
            </a:r>
            <a:r>
              <a:rPr lang="en-US" altLang="zh-TW" dirty="0" smtClean="0"/>
              <a:t>.</a:t>
            </a:r>
          </a:p>
          <a:p>
            <a:r>
              <a:rPr lang="en-US" altLang="zh-TW" dirty="0"/>
              <a:t>T</a:t>
            </a:r>
            <a:r>
              <a:rPr lang="en-US" altLang="zh-TW" dirty="0" smtClean="0"/>
              <a:t>he effects of inter-ligand distances on </a:t>
            </a:r>
            <a:r>
              <a:rPr lang="en-US" altLang="zh-TW" dirty="0" err="1" smtClean="0"/>
              <a:t>multivalency</a:t>
            </a:r>
            <a:r>
              <a:rPr lang="en-US" altLang="zh-TW" dirty="0" smtClean="0"/>
              <a:t> are less well understood.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4313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Methods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D</a:t>
            </a:r>
            <a:r>
              <a:rPr lang="en-US" altLang="zh-TW" dirty="0" smtClean="0"/>
              <a:t>istance-dependent multivalent binding </a:t>
            </a:r>
          </a:p>
          <a:p>
            <a:pPr lvl="1"/>
            <a:r>
              <a:rPr lang="en-US" altLang="zh-TW" dirty="0" smtClean="0"/>
              <a:t>multiple-affinity ligands</a:t>
            </a:r>
          </a:p>
          <a:p>
            <a:pPr lvl="1"/>
            <a:r>
              <a:rPr lang="en-US" altLang="zh-TW" dirty="0" smtClean="0"/>
              <a:t>precise </a:t>
            </a:r>
            <a:r>
              <a:rPr lang="en-US" altLang="zh-TW" dirty="0" err="1" smtClean="0"/>
              <a:t>nanometre</a:t>
            </a:r>
            <a:r>
              <a:rPr lang="en-US" altLang="zh-TW" dirty="0" smtClean="0"/>
              <a:t> spatial control.</a:t>
            </a:r>
          </a:p>
          <a:p>
            <a:r>
              <a:rPr lang="en-US" altLang="zh-TW" dirty="0" smtClean="0"/>
              <a:t>Atomic force microscopy</a:t>
            </a:r>
          </a:p>
          <a:p>
            <a:pPr lvl="1"/>
            <a:r>
              <a:rPr lang="en-US" altLang="zh-TW" dirty="0" smtClean="0"/>
              <a:t>high-affinity bivalent ligands being used as pincers to capture and display protein molecules on a </a:t>
            </a:r>
            <a:r>
              <a:rPr lang="en-US" altLang="zh-TW" dirty="0" err="1" smtClean="0"/>
              <a:t>nanoarray</a:t>
            </a:r>
            <a:r>
              <a:rPr lang="en-US" altLang="zh-TW" dirty="0" smtClean="0"/>
              <a:t>.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73966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Material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 multi-helix DNA tile </a:t>
            </a:r>
          </a:p>
          <a:p>
            <a:r>
              <a:rPr lang="en-US" altLang="zh-TW" dirty="0"/>
              <a:t>T</a:t>
            </a:r>
            <a:r>
              <a:rPr lang="en-US" altLang="zh-TW" dirty="0" smtClean="0"/>
              <a:t>wo different protein-binding short oligonucleotide sequences—</a:t>
            </a:r>
            <a:r>
              <a:rPr lang="en-US" altLang="zh-TW" dirty="0" err="1" smtClean="0"/>
              <a:t>aptamers</a:t>
            </a:r>
            <a:endParaRPr lang="en-US" altLang="zh-TW" dirty="0" smtClean="0"/>
          </a:p>
          <a:p>
            <a:r>
              <a:rPr lang="en-US" altLang="zh-TW" dirty="0" smtClean="0"/>
              <a:t>Precise control over the distance between them.</a:t>
            </a:r>
          </a:p>
        </p:txBody>
      </p:sp>
    </p:spTree>
    <p:extLst>
      <p:ext uri="{BB962C8B-B14F-4D97-AF65-F5344CB8AC3E}">
        <p14:creationId xmlns:p14="http://schemas.microsoft.com/office/powerpoint/2010/main" val="1088368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Protein binding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The two </a:t>
            </a:r>
            <a:r>
              <a:rPr lang="en-US" altLang="zh-TW" dirty="0" err="1" smtClean="0"/>
              <a:t>aptamers</a:t>
            </a:r>
            <a:r>
              <a:rPr lang="en-US" altLang="zh-TW" dirty="0" smtClean="0"/>
              <a:t> bind to thrombin </a:t>
            </a:r>
          </a:p>
          <a:p>
            <a:pPr lvl="1"/>
            <a:r>
              <a:rPr lang="en-US" altLang="zh-TW" dirty="0" err="1" smtClean="0"/>
              <a:t>Aptamer</a:t>
            </a:r>
            <a:r>
              <a:rPr lang="en-US" altLang="zh-TW" dirty="0" smtClean="0"/>
              <a:t> A (red)</a:t>
            </a:r>
          </a:p>
          <a:p>
            <a:pPr lvl="1"/>
            <a:r>
              <a:rPr lang="en-US" altLang="zh-TW" dirty="0" err="1" smtClean="0"/>
              <a:t>Aptamer</a:t>
            </a:r>
            <a:r>
              <a:rPr lang="en-US" altLang="zh-TW" dirty="0" smtClean="0"/>
              <a:t> B (green)</a:t>
            </a:r>
          </a:p>
          <a:p>
            <a:pPr lvl="1"/>
            <a:r>
              <a:rPr lang="en-US" altLang="zh-TW" dirty="0" err="1" smtClean="0"/>
              <a:t>acoagulation</a:t>
            </a:r>
            <a:r>
              <a:rPr lang="en-US" altLang="zh-TW" dirty="0" smtClean="0"/>
              <a:t> protein involved as a key </a:t>
            </a:r>
            <a:r>
              <a:rPr lang="en-US" altLang="zh-TW" dirty="0" err="1" smtClean="0"/>
              <a:t>promotor</a:t>
            </a:r>
            <a:r>
              <a:rPr lang="en-US" altLang="zh-TW" dirty="0" smtClean="0"/>
              <a:t> in </a:t>
            </a:r>
            <a:r>
              <a:rPr lang="en-US" altLang="zh-TW" dirty="0" err="1" smtClean="0"/>
              <a:t>bloodclotting</a:t>
            </a:r>
            <a:r>
              <a:rPr lang="en-US" altLang="zh-TW" dirty="0" smtClean="0"/>
              <a:t>.</a:t>
            </a:r>
          </a:p>
          <a:p>
            <a:pPr lvl="1"/>
            <a:endParaRPr lang="zh-TW" altLang="en-US" dirty="0" smtClean="0"/>
          </a:p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61048"/>
            <a:ext cx="170497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236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Protein binding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Varying the length of a rigid spacer</a:t>
            </a:r>
          </a:p>
          <a:p>
            <a:pPr lvl="1"/>
            <a:r>
              <a:rPr lang="en-US" altLang="zh-TW" dirty="0" smtClean="0"/>
              <a:t>An optimal inter-</a:t>
            </a:r>
            <a:r>
              <a:rPr lang="en-US" altLang="zh-TW" dirty="0" err="1" smtClean="0"/>
              <a:t>aptamer</a:t>
            </a:r>
            <a:r>
              <a:rPr lang="en-US" altLang="zh-TW" dirty="0" smtClean="0"/>
              <a:t> distance </a:t>
            </a:r>
          </a:p>
          <a:p>
            <a:pPr lvl="1"/>
            <a:r>
              <a:rPr lang="en-US" altLang="zh-TW" dirty="0" smtClean="0"/>
              <a:t>the two </a:t>
            </a:r>
            <a:r>
              <a:rPr lang="en-US" altLang="zh-TW" dirty="0" err="1" smtClean="0"/>
              <a:t>aptamers</a:t>
            </a:r>
            <a:r>
              <a:rPr lang="en-US" altLang="zh-TW" dirty="0" smtClean="0"/>
              <a:t> displays a stronger binding affinity to the protein than the individual </a:t>
            </a:r>
            <a:r>
              <a:rPr lang="en-US" altLang="zh-TW" dirty="0" err="1" smtClean="0"/>
              <a:t>aptamers</a:t>
            </a:r>
            <a:r>
              <a:rPr lang="en-US" altLang="zh-TW" dirty="0" smtClean="0"/>
              <a:t> does alone.</a:t>
            </a:r>
          </a:p>
          <a:p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89040"/>
            <a:ext cx="1700213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91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Protein binding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7681913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46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gel-mobility shift assays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4221088"/>
            <a:ext cx="6400800" cy="1417712"/>
          </a:xfrm>
        </p:spPr>
        <p:txBody>
          <a:bodyPr/>
          <a:lstStyle/>
          <a:p>
            <a:pPr algn="l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44525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5" t="25000" r="67466" b="47756"/>
          <a:stretch/>
        </p:blipFill>
        <p:spPr bwMode="auto">
          <a:xfrm>
            <a:off x="1763688" y="1700808"/>
            <a:ext cx="5616624" cy="419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49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sz="2000" dirty="0"/>
              <a:t>the 4HB-tile-based bivalent </a:t>
            </a:r>
            <a:r>
              <a:rPr lang="en-US" altLang="zh-TW" sz="2000" dirty="0" err="1"/>
              <a:t>aptamers</a:t>
            </a:r>
            <a:r>
              <a:rPr lang="en-US" altLang="zh-TW" sz="2000" dirty="0"/>
              <a:t> give a </a:t>
            </a:r>
            <a:r>
              <a:rPr lang="en-US" altLang="zh-TW" sz="2000" dirty="0" smtClean="0"/>
              <a:t>more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obvious </a:t>
            </a:r>
            <a:r>
              <a:rPr lang="en-US" altLang="zh-TW" sz="2000" dirty="0"/>
              <a:t>mobility shift during gel electrophoresis when </a:t>
            </a:r>
            <a:r>
              <a:rPr lang="en-US" altLang="zh-TW" sz="2000" dirty="0" smtClean="0"/>
              <a:t>bound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with </a:t>
            </a:r>
            <a:r>
              <a:rPr lang="en-US" altLang="zh-TW" sz="2000" dirty="0"/>
              <a:t>thrombin compared with that of the 5HB tiles</a:t>
            </a:r>
            <a:r>
              <a:rPr lang="en-US" altLang="zh-TW" sz="2000" dirty="0" smtClean="0"/>
              <a:t>.</a:t>
            </a:r>
          </a:p>
          <a:p>
            <a:r>
              <a:rPr lang="en-US" altLang="zh-TW" sz="2000" dirty="0"/>
              <a:t>The 4HB tile containing only apt-A on helix 1 (4HB-A1) </a:t>
            </a:r>
            <a:r>
              <a:rPr lang="en-US" altLang="zh-TW" sz="2000" dirty="0" smtClean="0"/>
              <a:t>and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the </a:t>
            </a:r>
            <a:r>
              <a:rPr lang="en-US" altLang="zh-TW" sz="2000" dirty="0"/>
              <a:t>4HB tile containing only apt-B on helix 4 (4HB-B4) served </a:t>
            </a:r>
            <a:r>
              <a:rPr lang="en-US" altLang="zh-TW" sz="2000" dirty="0" smtClean="0"/>
              <a:t>as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controls</a:t>
            </a:r>
            <a:r>
              <a:rPr lang="en-US" altLang="zh-TW" sz="2000" dirty="0"/>
              <a:t>; both show no slower migrating band when </a:t>
            </a:r>
            <a:r>
              <a:rPr lang="en-US" altLang="zh-TW" sz="2000" dirty="0" smtClean="0"/>
              <a:t>incubated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with </a:t>
            </a:r>
            <a:r>
              <a:rPr lang="en-US" altLang="zh-TW" sz="2000" dirty="0"/>
              <a:t>thrombin (Fig. 2a, lanes 1–4) at this </a:t>
            </a:r>
            <a:r>
              <a:rPr lang="en-US" altLang="zh-TW" sz="2000" dirty="0" smtClean="0"/>
              <a:t>concentration.</a:t>
            </a:r>
          </a:p>
          <a:p>
            <a:r>
              <a:rPr lang="en-US" altLang="zh-TW" sz="2000" dirty="0"/>
              <a:t>When tiles are incubated with thrombin and carry two </a:t>
            </a:r>
            <a:r>
              <a:rPr lang="en-US" altLang="zh-TW" sz="2000" dirty="0" smtClean="0"/>
              <a:t>differing</a:t>
            </a:r>
            <a:r>
              <a:rPr lang="zh-TW" altLang="en-US" sz="2000" dirty="0" smtClean="0"/>
              <a:t> </a:t>
            </a:r>
            <a:r>
              <a:rPr lang="en-US" altLang="zh-TW" sz="2000" dirty="0" err="1" smtClean="0"/>
              <a:t>aptamers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at a distance of 2 nm (4HB-A1-B2), a very </a:t>
            </a:r>
            <a:r>
              <a:rPr lang="en-US" altLang="zh-TW" sz="2000" dirty="0" smtClean="0"/>
              <a:t>faint significantly </a:t>
            </a:r>
            <a:r>
              <a:rPr lang="en-US" altLang="zh-TW" sz="2000" dirty="0"/>
              <a:t>slower migrating band can be seen, representing </a:t>
            </a:r>
            <a:r>
              <a:rPr lang="en-US" altLang="zh-TW" sz="2000" dirty="0" smtClean="0"/>
              <a:t>a small </a:t>
            </a:r>
            <a:r>
              <a:rPr lang="en-US" altLang="zh-TW" sz="2000" dirty="0"/>
              <a:t>population of the DNA structure binding to </a:t>
            </a:r>
            <a:r>
              <a:rPr lang="en-US" altLang="zh-TW" sz="2000" dirty="0" smtClean="0"/>
              <a:t>thrombin </a:t>
            </a:r>
            <a:r>
              <a:rPr lang="en-US" altLang="zh-TW" sz="2000" dirty="0"/>
              <a:t>(Fig. 2a, lanes 5 and 6).</a:t>
            </a:r>
            <a:endParaRPr lang="en-US" altLang="zh-TW" sz="2000" dirty="0" smtClean="0"/>
          </a:p>
          <a:p>
            <a:r>
              <a:rPr lang="en-US" altLang="zh-TW" sz="2000" dirty="0" smtClean="0"/>
              <a:t>At </a:t>
            </a:r>
            <a:r>
              <a:rPr lang="en-US" altLang="zh-TW" sz="2000" dirty="0"/>
              <a:t>a distance of 3.5 nm (4HB-A1-B3</a:t>
            </a:r>
            <a:r>
              <a:rPr lang="en-US" altLang="zh-TW" sz="2000" dirty="0" smtClean="0"/>
              <a:t>),</a:t>
            </a:r>
            <a:r>
              <a:rPr lang="en-US" altLang="zh-TW" sz="2000" dirty="0"/>
              <a:t> We propose that this band is due to the binding of one </a:t>
            </a:r>
            <a:r>
              <a:rPr lang="en-US" altLang="zh-TW" sz="2000" dirty="0" smtClean="0"/>
              <a:t>thrombin molecule </a:t>
            </a:r>
            <a:r>
              <a:rPr lang="en-US" altLang="zh-TW" sz="2000" dirty="0"/>
              <a:t>by the two different </a:t>
            </a:r>
            <a:r>
              <a:rPr lang="en-US" altLang="zh-TW" sz="2000" dirty="0" err="1"/>
              <a:t>aptamers</a:t>
            </a:r>
            <a:r>
              <a:rPr lang="en-US" altLang="zh-TW" sz="2000" dirty="0"/>
              <a:t> on the same DNA </a:t>
            </a:r>
            <a:r>
              <a:rPr lang="en-US" altLang="zh-TW" sz="2000" dirty="0" smtClean="0"/>
              <a:t>tile (Fig. 2a, lanes 7 and 8).</a:t>
            </a:r>
          </a:p>
          <a:p>
            <a:r>
              <a:rPr lang="en-US" altLang="zh-TW" sz="2000" dirty="0"/>
              <a:t>At </a:t>
            </a:r>
            <a:r>
              <a:rPr lang="en-US" altLang="zh-TW" sz="2000" dirty="0" smtClean="0"/>
              <a:t>a distance </a:t>
            </a:r>
            <a:r>
              <a:rPr lang="en-US" altLang="zh-TW" sz="2000" dirty="0"/>
              <a:t>of 5.3 nm (4HB-A1-B4), the relative intensity of </a:t>
            </a:r>
            <a:r>
              <a:rPr lang="en-US" altLang="zh-TW" sz="2000" dirty="0" smtClean="0"/>
              <a:t>this band </a:t>
            </a:r>
            <a:r>
              <a:rPr lang="en-US" altLang="zh-TW" sz="2000" dirty="0"/>
              <a:t>increases, and 40% of the structure is bound </a:t>
            </a:r>
            <a:r>
              <a:rPr lang="en-US" altLang="zh-TW" sz="2000" dirty="0" smtClean="0"/>
              <a:t>with thrombin </a:t>
            </a:r>
            <a:r>
              <a:rPr lang="en-US" altLang="zh-TW" sz="2000" dirty="0"/>
              <a:t>(Fig. 2a, lanes 9 and 10).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75337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Overview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This presentation is about 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77" y="2348880"/>
            <a:ext cx="7566647" cy="416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83568" y="2165955"/>
            <a:ext cx="4290342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a. DNA tiles building and surface </a:t>
            </a:r>
          </a:p>
          <a:p>
            <a:r>
              <a:rPr lang="en-US" altLang="zh-TW" sz="2400" dirty="0"/>
              <a:t> </a:t>
            </a:r>
            <a:r>
              <a:rPr lang="en-US" altLang="zh-TW" sz="2400" dirty="0" smtClean="0"/>
              <a:t>   placement</a:t>
            </a:r>
            <a:endParaRPr lang="zh-TW" altLang="en-US" sz="24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3059832" y="5589240"/>
            <a:ext cx="6109966" cy="120032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b. </a:t>
            </a:r>
            <a:r>
              <a:rPr lang="en-US" sz="2400" dirty="0"/>
              <a:t>DNA tiles decorated with different functional </a:t>
            </a:r>
            <a:endParaRPr lang="en-US" sz="2400" dirty="0" smtClean="0"/>
          </a:p>
          <a:p>
            <a:r>
              <a:rPr lang="en-US" sz="2400" dirty="0" smtClean="0"/>
              <a:t>reagents </a:t>
            </a:r>
            <a:r>
              <a:rPr lang="en-US" sz="2400" dirty="0"/>
              <a:t>are used to create a variety of </a:t>
            </a:r>
            <a:endParaRPr lang="en-US" sz="2400" dirty="0" smtClean="0"/>
          </a:p>
          <a:p>
            <a:r>
              <a:rPr lang="en-US" sz="2400" dirty="0" smtClean="0"/>
              <a:t>functional </a:t>
            </a:r>
            <a:r>
              <a:rPr lang="en-US" sz="2400" dirty="0"/>
              <a:t>devices </a:t>
            </a:r>
          </a:p>
        </p:txBody>
      </p:sp>
    </p:spTree>
    <p:extLst>
      <p:ext uri="{BB962C8B-B14F-4D97-AF65-F5344CB8AC3E}">
        <p14:creationId xmlns:p14="http://schemas.microsoft.com/office/powerpoint/2010/main" val="1451877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9" t="25000" r="56579" b="47561"/>
          <a:stretch/>
        </p:blipFill>
        <p:spPr bwMode="auto">
          <a:xfrm>
            <a:off x="3275856" y="1556792"/>
            <a:ext cx="2592288" cy="375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23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/>
              <a:t>we used 5HB </a:t>
            </a:r>
            <a:r>
              <a:rPr lang="en-US" altLang="zh-TW" sz="2000" dirty="0" smtClean="0"/>
              <a:t>to generate </a:t>
            </a:r>
            <a:r>
              <a:rPr lang="en-US" altLang="zh-TW" sz="2000" dirty="0"/>
              <a:t>a 6.9 nm spacing between the </a:t>
            </a:r>
            <a:r>
              <a:rPr lang="en-US" altLang="zh-TW" sz="2000" dirty="0" err="1"/>
              <a:t>aptamers</a:t>
            </a:r>
            <a:r>
              <a:rPr lang="en-US" altLang="zh-TW" sz="2000" dirty="0"/>
              <a:t>. The </a:t>
            </a:r>
            <a:r>
              <a:rPr lang="en-US" altLang="zh-TW" sz="2000" dirty="0" smtClean="0"/>
              <a:t>gel mobility </a:t>
            </a:r>
            <a:r>
              <a:rPr lang="en-US" altLang="zh-TW" sz="2000" dirty="0"/>
              <a:t>shift assay (Fig. 2a lanes 11–14) showed a </a:t>
            </a:r>
            <a:r>
              <a:rPr lang="en-US" altLang="zh-TW" sz="2000" dirty="0" smtClean="0"/>
              <a:t>decreased binding </a:t>
            </a:r>
            <a:r>
              <a:rPr lang="en-US" altLang="zh-TW" sz="2000" dirty="0"/>
              <a:t>at 6.9 nm spacing (5HB-A1-B5) </a:t>
            </a:r>
            <a:r>
              <a:rPr lang="en-US" altLang="zh-TW" sz="2000" dirty="0" smtClean="0"/>
              <a:t>compared </a:t>
            </a:r>
            <a:r>
              <a:rPr lang="en-US" altLang="zh-TW" sz="2000" dirty="0"/>
              <a:t>to 5.3 </a:t>
            </a:r>
            <a:r>
              <a:rPr lang="en-US" altLang="zh-TW" sz="2000" dirty="0" smtClean="0"/>
              <a:t>nm spacing </a:t>
            </a:r>
            <a:r>
              <a:rPr lang="en-US" altLang="zh-TW" sz="2000" dirty="0"/>
              <a:t>(</a:t>
            </a:r>
            <a:r>
              <a:rPr lang="en-US" altLang="zh-TW" sz="2000" dirty="0" smtClean="0"/>
              <a:t>5HB-A1-B4).</a:t>
            </a:r>
          </a:p>
          <a:p>
            <a:r>
              <a:rPr lang="en-US" altLang="zh-TW" sz="2000" dirty="0"/>
              <a:t>Because the size of the thrombin </a:t>
            </a:r>
            <a:r>
              <a:rPr lang="en-US" altLang="zh-TW" sz="2000" dirty="0" smtClean="0"/>
              <a:t>protein is </a:t>
            </a:r>
            <a:r>
              <a:rPr lang="en-US" altLang="zh-TW" sz="2000" dirty="0"/>
              <a:t>4 nm, we did not expect to see improved binding at </a:t>
            </a:r>
            <a:r>
              <a:rPr lang="en-US" altLang="zh-TW" sz="2000" dirty="0" smtClean="0"/>
              <a:t>any distances </a:t>
            </a:r>
            <a:r>
              <a:rPr lang="en-US" altLang="zh-TW" sz="2000" dirty="0"/>
              <a:t>greater than 6.9 nm</a:t>
            </a:r>
            <a:r>
              <a:rPr lang="en-US" altLang="zh-TW" sz="2000" dirty="0" smtClean="0"/>
              <a:t>.</a:t>
            </a:r>
          </a:p>
          <a:p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1809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1" t="25000" r="26931" b="47756"/>
          <a:stretch/>
        </p:blipFill>
        <p:spPr bwMode="auto">
          <a:xfrm>
            <a:off x="1619672" y="1916832"/>
            <a:ext cx="617812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70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 smtClean="0"/>
              <a:t>for </a:t>
            </a:r>
            <a:r>
              <a:rPr lang="en-US" altLang="zh-TW" sz="2000" dirty="0"/>
              <a:t>the same </a:t>
            </a:r>
            <a:r>
              <a:rPr lang="en-US" altLang="zh-TW" sz="2000" dirty="0" smtClean="0"/>
              <a:t>distance arrangements </a:t>
            </a:r>
            <a:r>
              <a:rPr lang="en-US" altLang="zh-TW" sz="2000" dirty="0"/>
              <a:t>(5.3 nm), the thrombin-binding affinity of </a:t>
            </a:r>
            <a:r>
              <a:rPr lang="en-US" altLang="zh-TW" sz="2000" dirty="0" smtClean="0"/>
              <a:t>the bivalent </a:t>
            </a:r>
            <a:r>
              <a:rPr lang="en-US" altLang="zh-TW" sz="2000" dirty="0" err="1"/>
              <a:t>aptamers</a:t>
            </a:r>
            <a:r>
              <a:rPr lang="en-US" altLang="zh-TW" sz="2000" dirty="0"/>
              <a:t> on 5HB was slightly lower than that on </a:t>
            </a:r>
            <a:r>
              <a:rPr lang="en-US" altLang="zh-TW" sz="2000" dirty="0" smtClean="0"/>
              <a:t>4HB.This </a:t>
            </a:r>
            <a:r>
              <a:rPr lang="en-US" altLang="zh-TW" sz="2000" dirty="0"/>
              <a:t>difference is possibly due to the effect of the extra </a:t>
            </a:r>
            <a:r>
              <a:rPr lang="en-US" altLang="zh-TW" sz="2000" dirty="0" smtClean="0"/>
              <a:t>helix on </a:t>
            </a:r>
            <a:r>
              <a:rPr lang="en-US" altLang="zh-TW" sz="2000" dirty="0"/>
              <a:t>the 5HB tile, which might limit the rotational </a:t>
            </a:r>
            <a:r>
              <a:rPr lang="en-US" altLang="zh-TW" sz="2000" dirty="0" smtClean="0"/>
              <a:t>freedom of </a:t>
            </a:r>
            <a:r>
              <a:rPr lang="en-US" altLang="zh-TW" sz="2000" dirty="0"/>
              <a:t>the </a:t>
            </a:r>
            <a:r>
              <a:rPr lang="en-US" altLang="zh-TW" sz="2000" dirty="0" err="1"/>
              <a:t>aptamer</a:t>
            </a:r>
            <a:r>
              <a:rPr lang="en-US" altLang="zh-TW" sz="2000" dirty="0"/>
              <a:t> on the 4th helix</a:t>
            </a:r>
            <a:r>
              <a:rPr lang="en-US" altLang="zh-TW" sz="2000" dirty="0" smtClean="0"/>
              <a:t>.</a:t>
            </a:r>
            <a:r>
              <a:rPr lang="en-US" altLang="zh-TW" sz="2000" dirty="0"/>
              <a:t> Overall, the </a:t>
            </a:r>
            <a:r>
              <a:rPr lang="en-US" altLang="zh-TW" sz="2000" dirty="0" smtClean="0"/>
              <a:t>inter-</a:t>
            </a:r>
            <a:r>
              <a:rPr lang="en-US" altLang="zh-TW" sz="2000" dirty="0" err="1" smtClean="0"/>
              <a:t>aptamer</a:t>
            </a:r>
            <a:r>
              <a:rPr lang="en-US" altLang="zh-TW" sz="2000" dirty="0" smtClean="0"/>
              <a:t> distance </a:t>
            </a:r>
            <a:r>
              <a:rPr lang="en-US" altLang="zh-TW" sz="2000" dirty="0"/>
              <a:t>at 5.3 nm was determined to be optimal for </a:t>
            </a:r>
            <a:r>
              <a:rPr lang="en-US" altLang="zh-TW" sz="2000" dirty="0" smtClean="0"/>
              <a:t>bivalent binding </a:t>
            </a:r>
            <a:r>
              <a:rPr lang="en-US" altLang="zh-TW" sz="2000" dirty="0"/>
              <a:t>(Fig. 2b</a:t>
            </a:r>
            <a:r>
              <a:rPr lang="en-US" altLang="zh-TW" sz="2000" dirty="0" smtClean="0"/>
              <a:t>).</a:t>
            </a:r>
          </a:p>
          <a:p>
            <a:endParaRPr lang="en-US" altLang="zh-TW" sz="2000" dirty="0"/>
          </a:p>
          <a:p>
            <a:r>
              <a:rPr lang="en-US" altLang="zh-TW" sz="2000" dirty="0"/>
              <a:t>The percentage of protein-bound DNA tiles at the </a:t>
            </a:r>
            <a:r>
              <a:rPr lang="en-US" altLang="zh-TW" sz="2000" dirty="0" smtClean="0"/>
              <a:t>different </a:t>
            </a:r>
            <a:r>
              <a:rPr lang="en-US" altLang="zh-TW" sz="2000" dirty="0" err="1" smtClean="0"/>
              <a:t>spacings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were estimated based on the gel shift assay in Fig. </a:t>
            </a:r>
            <a:r>
              <a:rPr lang="en-US" altLang="zh-TW" sz="2000" dirty="0" smtClean="0"/>
              <a:t>2a, and </a:t>
            </a:r>
            <a:r>
              <a:rPr lang="en-US" altLang="zh-TW" sz="2000" dirty="0"/>
              <a:t>plotted in Fig. 2b.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07470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0" t="38710" r="67974" b="30416"/>
          <a:stretch/>
        </p:blipFill>
        <p:spPr bwMode="auto">
          <a:xfrm>
            <a:off x="1835696" y="1268760"/>
            <a:ext cx="5184576" cy="450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269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/>
              <a:t>As a control experiment to show that only hetero-</a:t>
            </a:r>
            <a:r>
              <a:rPr lang="en-US" altLang="zh-TW" sz="2000" dirty="0" err="1"/>
              <a:t>aptamers</a:t>
            </a:r>
            <a:r>
              <a:rPr lang="en-US" altLang="zh-TW" sz="2000" dirty="0"/>
              <a:t> </a:t>
            </a:r>
            <a:r>
              <a:rPr lang="en-US" altLang="zh-TW" sz="2000" dirty="0" smtClean="0"/>
              <a:t>can give </a:t>
            </a:r>
            <a:r>
              <a:rPr lang="en-US" altLang="zh-TW" sz="2000" dirty="0"/>
              <a:t>such bivalent binding capability, we compared the binding </a:t>
            </a:r>
            <a:r>
              <a:rPr lang="en-US" altLang="zh-TW" sz="2000" dirty="0" smtClean="0"/>
              <a:t>of the </a:t>
            </a:r>
            <a:r>
              <a:rPr lang="en-US" altLang="zh-TW" sz="2000" dirty="0"/>
              <a:t>tile containing two identical </a:t>
            </a:r>
            <a:r>
              <a:rPr lang="en-US" altLang="zh-TW" sz="2000" dirty="0" err="1"/>
              <a:t>aptamers</a:t>
            </a:r>
            <a:r>
              <a:rPr lang="en-US" altLang="zh-TW" sz="2000" dirty="0"/>
              <a:t> arranged at the </a:t>
            </a:r>
            <a:r>
              <a:rPr lang="en-US" altLang="zh-TW" sz="2000" dirty="0" smtClean="0"/>
              <a:t>same 5.3 </a:t>
            </a:r>
            <a:r>
              <a:rPr lang="en-US" altLang="zh-TW" sz="2000" dirty="0"/>
              <a:t>nm distance, 4HB-A1-A4 and 4HB-B1-B4, with the </a:t>
            </a:r>
            <a:r>
              <a:rPr lang="en-US" altLang="zh-TW" sz="2000" dirty="0" smtClean="0"/>
              <a:t>tile containing </a:t>
            </a:r>
            <a:r>
              <a:rPr lang="en-US" altLang="zh-TW" sz="2000" dirty="0"/>
              <a:t>two different </a:t>
            </a:r>
            <a:r>
              <a:rPr lang="en-US" altLang="zh-TW" sz="2000" dirty="0" err="1"/>
              <a:t>aptamers</a:t>
            </a:r>
            <a:r>
              <a:rPr lang="en-US" altLang="zh-TW" sz="2000" dirty="0"/>
              <a:t> (4HB-A1-B4). As </a:t>
            </a:r>
            <a:r>
              <a:rPr lang="en-US" altLang="zh-TW" sz="2000" dirty="0" smtClean="0"/>
              <a:t>shown in Fig</a:t>
            </a:r>
            <a:r>
              <a:rPr lang="en-US" altLang="zh-TW" sz="2000" dirty="0"/>
              <a:t>. 2c,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086634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6" t="43951" r="26708" b="25001"/>
          <a:stretch/>
        </p:blipFill>
        <p:spPr bwMode="auto">
          <a:xfrm>
            <a:off x="1547664" y="2276872"/>
            <a:ext cx="622612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130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/>
              <a:t>A rough estimate of the binding affinity of 4HB-A1-B4 </a:t>
            </a:r>
            <a:r>
              <a:rPr lang="en-US" altLang="zh-TW" sz="2000" dirty="0" smtClean="0"/>
              <a:t>to thrombin </a:t>
            </a:r>
            <a:r>
              <a:rPr lang="en-US" altLang="zh-TW" sz="2000" dirty="0"/>
              <a:t>was obtained by titration of the </a:t>
            </a:r>
            <a:r>
              <a:rPr lang="en-US" altLang="zh-TW" sz="2000" dirty="0" smtClean="0"/>
              <a:t>thrombin concentration </a:t>
            </a:r>
            <a:r>
              <a:rPr lang="en-US" altLang="zh-TW" sz="2000" dirty="0"/>
              <a:t>in the gel mobility shift assay (Fig. 2d lanes 1–8</a:t>
            </a:r>
            <a:r>
              <a:rPr lang="en-US" altLang="zh-TW" sz="2000" dirty="0" smtClean="0"/>
              <a:t>)</a:t>
            </a:r>
          </a:p>
          <a:p>
            <a:endParaRPr lang="en-US" altLang="zh-TW" sz="2000" dirty="0"/>
          </a:p>
          <a:p>
            <a:r>
              <a:rPr lang="en-US" altLang="zh-TW" sz="2000" dirty="0" smtClean="0"/>
              <a:t>These titration </a:t>
            </a:r>
            <a:r>
              <a:rPr lang="en-US" altLang="zh-TW" sz="2000" dirty="0"/>
              <a:t>results confirmed that the bivalent binding of </a:t>
            </a:r>
            <a:r>
              <a:rPr lang="en-US" altLang="zh-TW" sz="2000" dirty="0" smtClean="0"/>
              <a:t>the hetero-</a:t>
            </a:r>
            <a:r>
              <a:rPr lang="en-US" altLang="zh-TW" sz="2000" dirty="0" err="1" smtClean="0"/>
              <a:t>aptamers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placed at an optimized distance can have </a:t>
            </a:r>
            <a:r>
              <a:rPr lang="en-US" altLang="zh-TW" sz="2000" dirty="0" smtClean="0"/>
              <a:t>a binding </a:t>
            </a:r>
            <a:r>
              <a:rPr lang="en-US" altLang="zh-TW" sz="2000" dirty="0"/>
              <a:t>affinity better than the values for any of the </a:t>
            </a:r>
            <a:r>
              <a:rPr lang="en-US" altLang="zh-TW" sz="2000" dirty="0" smtClean="0"/>
              <a:t>monovalent binding </a:t>
            </a:r>
            <a:r>
              <a:rPr lang="en-US" altLang="zh-TW" sz="2000" dirty="0"/>
              <a:t>arrangements.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7642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Atomic force microscopy (AFM)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4221088"/>
            <a:ext cx="6400800" cy="1417712"/>
          </a:xfrm>
        </p:spPr>
        <p:txBody>
          <a:bodyPr/>
          <a:lstStyle/>
          <a:p>
            <a:pPr algn="l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0344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Atomic force microscopy (AFM)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0982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Materials with DNA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</a:rPr>
              <a:t>許祐程  </a:t>
            </a:r>
            <a:r>
              <a:rPr lang="zh-TW" altLang="en-US" dirty="0" smtClean="0">
                <a:solidFill>
                  <a:schemeClr val="tx1"/>
                </a:solidFill>
              </a:rPr>
              <a:t>梁閎鈞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32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DNA Origami Tiles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5194920" cy="4525963"/>
          </a:xfrm>
        </p:spPr>
        <p:txBody>
          <a:bodyPr>
            <a:normAutofit/>
          </a:bodyPr>
          <a:lstStyle/>
          <a:p>
            <a:r>
              <a:rPr lang="en-US" altLang="zh-TW" sz="2400" b="1" dirty="0" smtClean="0"/>
              <a:t>DNA Tiles: 60*90 nm</a:t>
            </a:r>
            <a:endParaRPr lang="en-US" altLang="zh-TW" sz="2400" b="1" dirty="0"/>
          </a:p>
          <a:p>
            <a:endParaRPr lang="en-US" altLang="zh-TW" sz="2400" dirty="0" smtClean="0"/>
          </a:p>
          <a:p>
            <a:r>
              <a:rPr lang="en-US" altLang="zh-TW" sz="2400" b="1" dirty="0" smtClean="0"/>
              <a:t>Rule out positional effect</a:t>
            </a:r>
          </a:p>
          <a:p>
            <a:pPr lvl="1"/>
            <a:r>
              <a:rPr lang="en-US" altLang="zh-TW" sz="2000" dirty="0" smtClean="0"/>
              <a:t>two type of DNA tiles.</a:t>
            </a:r>
          </a:p>
          <a:p>
            <a:endParaRPr lang="en-US" altLang="zh-TW" sz="2400" dirty="0"/>
          </a:p>
          <a:p>
            <a:r>
              <a:rPr lang="en-US" altLang="zh-TW" sz="2400" b="1" dirty="0" smtClean="0"/>
              <a:t>Add </a:t>
            </a:r>
            <a:r>
              <a:rPr lang="en-US" altLang="zh-TW" sz="2400" b="1" dirty="0"/>
              <a:t>a 1:4 ratio </a:t>
            </a:r>
            <a:r>
              <a:rPr lang="en-US" altLang="zh-TW" sz="2400" b="1" dirty="0" smtClean="0"/>
              <a:t>of Thrombin </a:t>
            </a:r>
            <a:r>
              <a:rPr lang="en-US" altLang="zh-TW" sz="2400" b="1" dirty="0"/>
              <a:t>to the </a:t>
            </a:r>
            <a:r>
              <a:rPr lang="en-US" altLang="zh-TW" sz="2400" b="1" dirty="0" smtClean="0"/>
              <a:t>total </a:t>
            </a:r>
            <a:r>
              <a:rPr lang="en-US" altLang="zh-TW" sz="2400" b="1" dirty="0"/>
              <a:t>number of </a:t>
            </a:r>
            <a:r>
              <a:rPr lang="en-US" altLang="zh-TW" sz="2400" b="1" dirty="0" err="1" smtClean="0"/>
              <a:t>aptamers</a:t>
            </a:r>
            <a:r>
              <a:rPr lang="en-US" altLang="zh-TW" sz="2400" b="1" dirty="0" smtClean="0"/>
              <a:t> </a:t>
            </a:r>
          </a:p>
          <a:p>
            <a:pPr lvl="1"/>
            <a:r>
              <a:rPr lang="en-US" altLang="zh-TW" sz="2000" dirty="0" smtClean="0"/>
              <a:t>no </a:t>
            </a:r>
            <a:r>
              <a:rPr lang="en-US" altLang="zh-TW" sz="2000" dirty="0"/>
              <a:t>or low binding </a:t>
            </a:r>
            <a:r>
              <a:rPr lang="en-US" altLang="zh-TW" sz="2000" dirty="0" smtClean="0"/>
              <a:t>is expected </a:t>
            </a:r>
            <a:r>
              <a:rPr lang="en-US" altLang="zh-TW" sz="2000" dirty="0"/>
              <a:t>on the lines that are further apart, but stronger </a:t>
            </a:r>
            <a:r>
              <a:rPr lang="en-US" altLang="zh-TW" sz="2000" dirty="0" smtClean="0"/>
              <a:t>binding is </a:t>
            </a:r>
            <a:r>
              <a:rPr lang="en-US" altLang="zh-TW" sz="2000" dirty="0"/>
              <a:t>expected on the bivalent dual-</a:t>
            </a:r>
            <a:r>
              <a:rPr lang="en-US" altLang="zh-TW" sz="2000" dirty="0" err="1"/>
              <a:t>aptamer</a:t>
            </a:r>
            <a:r>
              <a:rPr lang="en-US" altLang="zh-TW" sz="2000" dirty="0"/>
              <a:t> lines</a:t>
            </a:r>
            <a:r>
              <a:rPr lang="en-US" altLang="zh-TW" sz="2000" dirty="0" smtClean="0"/>
              <a:t> </a:t>
            </a:r>
            <a:endParaRPr lang="zh-TW" altLang="en-US" sz="2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528" t="7789" r="55312" b="52343"/>
          <a:stretch/>
        </p:blipFill>
        <p:spPr>
          <a:xfrm>
            <a:off x="5645224" y="1875760"/>
            <a:ext cx="3024336" cy="176926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52920" t="7459" r="5920" b="51975"/>
          <a:stretch/>
        </p:blipFill>
        <p:spPr>
          <a:xfrm>
            <a:off x="5662465" y="4221088"/>
            <a:ext cx="3024335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46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AFM Images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/>
              <a:t>thrombin preferred to bind to the dual-</a:t>
            </a:r>
            <a:r>
              <a:rPr lang="en-US" altLang="zh-TW" sz="2800" dirty="0" err="1"/>
              <a:t>aptamer</a:t>
            </a:r>
            <a:r>
              <a:rPr lang="en-US" altLang="zh-TW" sz="2800" dirty="0"/>
              <a:t> lines</a:t>
            </a:r>
            <a:endParaRPr lang="zh-TW" altLang="en-US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564904"/>
            <a:ext cx="7119844" cy="40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27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Result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The dual-</a:t>
            </a:r>
            <a:r>
              <a:rPr lang="en-US" altLang="zh-TW" sz="2400" dirty="0" err="1"/>
              <a:t>aptamer</a:t>
            </a:r>
            <a:r>
              <a:rPr lang="en-US" altLang="zh-TW" sz="2400" dirty="0"/>
              <a:t> line shows </a:t>
            </a:r>
            <a:r>
              <a:rPr lang="en-US" altLang="zh-TW" sz="2400" dirty="0" smtClean="0"/>
              <a:t>an approximately </a:t>
            </a:r>
            <a:r>
              <a:rPr lang="en-US" altLang="zh-TW" sz="2400" dirty="0"/>
              <a:t>tenfold better protein binding than the </a:t>
            </a:r>
            <a:r>
              <a:rPr lang="en-US" altLang="zh-TW" sz="2400" dirty="0" smtClean="0"/>
              <a:t>single </a:t>
            </a:r>
            <a:r>
              <a:rPr lang="en-US" altLang="zh-TW" sz="2400" dirty="0" err="1" smtClean="0"/>
              <a:t>aptamer</a:t>
            </a:r>
            <a:r>
              <a:rPr lang="en-US" altLang="zh-TW" sz="2400" dirty="0" smtClean="0"/>
              <a:t> </a:t>
            </a:r>
            <a:r>
              <a:rPr lang="en-US" altLang="zh-TW" sz="2400" dirty="0"/>
              <a:t>lines, consistent with the gel assay results</a:t>
            </a:r>
            <a:r>
              <a:rPr lang="en-US" altLang="zh-TW" sz="2400" dirty="0" smtClean="0"/>
              <a:t>.</a:t>
            </a:r>
          </a:p>
          <a:p>
            <a:endParaRPr lang="en-US" altLang="zh-TW" sz="2400" dirty="0"/>
          </a:p>
          <a:p>
            <a:endParaRPr lang="en-US" altLang="zh-TW" sz="2400" dirty="0" smtClean="0"/>
          </a:p>
          <a:p>
            <a:endParaRPr lang="en-US" altLang="zh-TW" sz="2400" dirty="0"/>
          </a:p>
          <a:p>
            <a:endParaRPr lang="en-US" altLang="zh-TW" sz="2400" dirty="0" smtClean="0"/>
          </a:p>
          <a:p>
            <a:endParaRPr lang="en-US" altLang="zh-TW" sz="2400" dirty="0"/>
          </a:p>
          <a:p>
            <a:endParaRPr lang="en-US" altLang="zh-TW" sz="2400" dirty="0" smtClean="0"/>
          </a:p>
          <a:p>
            <a:r>
              <a:rPr lang="zh-TW" altLang="zh-TW" sz="2400" dirty="0" smtClean="0"/>
              <a:t>(</a:t>
            </a:r>
            <a:r>
              <a:rPr lang="en-US" altLang="zh-TW" sz="2400" dirty="0" smtClean="0"/>
              <a:t>observed by 60 arrays)</a:t>
            </a:r>
            <a:endParaRPr lang="zh-TW" altLang="en-US" sz="2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80928"/>
            <a:ext cx="8347501" cy="24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7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Summay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sz="2400" dirty="0" smtClean="0"/>
          </a:p>
          <a:p>
            <a:endParaRPr lang="en-US" altLang="zh-TW" sz="2400" dirty="0"/>
          </a:p>
          <a:p>
            <a:r>
              <a:rPr lang="en-US" altLang="zh-TW" sz="2400" dirty="0" smtClean="0"/>
              <a:t>This study </a:t>
            </a:r>
            <a:r>
              <a:rPr lang="en-US" altLang="zh-TW" sz="2400" dirty="0"/>
              <a:t>represents the first example of using the </a:t>
            </a:r>
            <a:r>
              <a:rPr lang="en-US" altLang="zh-TW" sz="2400" dirty="0" smtClean="0"/>
              <a:t>spatial addressability </a:t>
            </a:r>
            <a:r>
              <a:rPr lang="en-US" altLang="zh-TW" sz="2400" dirty="0"/>
              <a:t>of self-assembled DNA </a:t>
            </a:r>
            <a:r>
              <a:rPr lang="en-US" altLang="zh-TW" sz="2400" dirty="0" err="1"/>
              <a:t>nanoscaffolds</a:t>
            </a:r>
            <a:r>
              <a:rPr lang="en-US" altLang="zh-TW" sz="2400" dirty="0"/>
              <a:t> to </a:t>
            </a:r>
            <a:r>
              <a:rPr lang="en-US" altLang="zh-TW" sz="2400" dirty="0" smtClean="0"/>
              <a:t>control multi-component </a:t>
            </a:r>
            <a:r>
              <a:rPr lang="en-US" altLang="zh-TW" sz="2400" dirty="0" err="1"/>
              <a:t>biomolecular</a:t>
            </a:r>
            <a:r>
              <a:rPr lang="en-US" altLang="zh-TW" sz="2400" dirty="0"/>
              <a:t> interactions and to visualize </a:t>
            </a:r>
            <a:r>
              <a:rPr lang="en-US" altLang="zh-TW" sz="2400" dirty="0" smtClean="0"/>
              <a:t>such interactions </a:t>
            </a:r>
            <a:r>
              <a:rPr lang="en-US" altLang="zh-TW" sz="2400" dirty="0"/>
              <a:t>at a single-molecule level</a:t>
            </a:r>
            <a:r>
              <a:rPr lang="en-US" altLang="zh-TW" sz="2400" dirty="0" smtClean="0"/>
              <a:t>.</a:t>
            </a:r>
          </a:p>
          <a:p>
            <a:endParaRPr lang="en-US" altLang="zh-TW" sz="2400" dirty="0"/>
          </a:p>
          <a:p>
            <a:r>
              <a:rPr lang="en-US" altLang="zh-TW" sz="2400" dirty="0" smtClean="0"/>
              <a:t>It may be possible to use on enzymes and motor protein.</a:t>
            </a:r>
          </a:p>
          <a:p>
            <a:endParaRPr lang="en-US" altLang="zh-TW" sz="2400" dirty="0"/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02718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696043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Thanks!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1754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Constructing novel materials with DNA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Thom H. LaBean</a:t>
            </a:r>
          </a:p>
          <a:p>
            <a:r>
              <a:rPr lang="en-US" altLang="zh-TW" dirty="0" smtClean="0"/>
              <a:t>Hanying Li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21901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DNA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double helix</a:t>
            </a:r>
          </a:p>
          <a:p>
            <a:pPr lvl="1"/>
            <a:r>
              <a:rPr lang="en-US" altLang="zh-TW" dirty="0" smtClean="0"/>
              <a:t>diameter 2nm</a:t>
            </a:r>
          </a:p>
          <a:p>
            <a:pPr lvl="1"/>
            <a:r>
              <a:rPr lang="en-US" altLang="zh-TW" dirty="0" smtClean="0"/>
              <a:t>helical repeat length 3.4nm</a:t>
            </a:r>
          </a:p>
          <a:p>
            <a:r>
              <a:rPr lang="en-US" altLang="zh-TW" dirty="0" smtClean="0"/>
              <a:t>nanoscale</a:t>
            </a:r>
            <a:endParaRPr lang="zh-TW" altLang="en-US" dirty="0"/>
          </a:p>
        </p:txBody>
      </p:sp>
      <p:pic>
        <p:nvPicPr>
          <p:cNvPr id="1030" name="Picture 6" descr="http://3.bp.blogspot.com/_ZhT3EEUobT8/TNElmE4tA4I/AAAAAAAAAAY/sYDHmeh3rYA/s1600/Picture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125376"/>
            <a:ext cx="3714743" cy="4732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1795</Words>
  <Application>Microsoft Macintosh PowerPoint</Application>
  <PresentationFormat>On-screen Show (4:3)</PresentationFormat>
  <Paragraphs>245</Paragraphs>
  <Slides>74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76" baseType="lpstr">
      <vt:lpstr>Office 佈景主題</vt:lpstr>
      <vt:lpstr>1_Office 佈景主題</vt:lpstr>
      <vt:lpstr>DNA Nanotechnology: Geometric sorting boards</vt:lpstr>
      <vt:lpstr>Outline</vt:lpstr>
      <vt:lpstr>Overview</vt:lpstr>
      <vt:lpstr>Overview</vt:lpstr>
      <vt:lpstr>Overview</vt:lpstr>
      <vt:lpstr>Overview</vt:lpstr>
      <vt:lpstr>Materials with DNA</vt:lpstr>
      <vt:lpstr>Constructing novel materials with DNA</vt:lpstr>
      <vt:lpstr>DNA</vt:lpstr>
      <vt:lpstr>Linear DNA for conducting nanowires</vt:lpstr>
      <vt:lpstr>M-DNA</vt:lpstr>
      <vt:lpstr>M-DNA</vt:lpstr>
      <vt:lpstr>DNA templated nanowires</vt:lpstr>
      <vt:lpstr>DNA templated nanowires</vt:lpstr>
      <vt:lpstr>Linear DNA as smart glue</vt:lpstr>
      <vt:lpstr>Branching DNA motifs</vt:lpstr>
      <vt:lpstr>PowerPoint Presentation</vt:lpstr>
      <vt:lpstr>PowerPoint Presentation</vt:lpstr>
      <vt:lpstr>PowerPoint Presentation</vt:lpstr>
      <vt:lpstr>DNA-programmed assembly of biomolecules</vt:lpstr>
      <vt:lpstr>self-assembled DNA tiling systems have been used to organize biomolecules into patterns.</vt:lpstr>
      <vt:lpstr>PowerPoint Presentation</vt:lpstr>
      <vt:lpstr>Combination strategies –  DNA, DNA binding protein, and inorganic nanomaterials.</vt:lpstr>
      <vt:lpstr>PowerPoint Presentation</vt:lpstr>
      <vt:lpstr>PowerPoint Presentation</vt:lpstr>
      <vt:lpstr>Design and self-assembly of two-dimensional DNA crystals</vt:lpstr>
      <vt:lpstr>PowerPoint Presentation</vt:lpstr>
      <vt:lpstr>PowerPoint Presentation</vt:lpstr>
      <vt:lpstr>PowerPoint Presentation</vt:lpstr>
      <vt:lpstr>DNA Origami and surface placement</vt:lpstr>
      <vt:lpstr>Placement and orientation of individual DNA shapes on lithographically patterned surfaces</vt:lpstr>
      <vt:lpstr>DNA Origami</vt:lpstr>
      <vt:lpstr>DNA Origami </vt:lpstr>
      <vt:lpstr>DNA Origami</vt:lpstr>
      <vt:lpstr>PowerPoint Presentation</vt:lpstr>
      <vt:lpstr>DNA Origami</vt:lpstr>
      <vt:lpstr>DNA Origami</vt:lpstr>
      <vt:lpstr> Synthetic scheme for DNA origami triangles</vt:lpstr>
      <vt:lpstr>atomic force microscopy height image</vt:lpstr>
      <vt:lpstr>PowerPoint Presentation</vt:lpstr>
      <vt:lpstr>atomic force micrograph</vt:lpstr>
      <vt:lpstr> atomic force micrograph(AFM) of their random deposition on mica</vt:lpstr>
      <vt:lpstr>Template layer</vt:lpstr>
      <vt:lpstr>Exposed </vt:lpstr>
      <vt:lpstr>Dry oxidative etch</vt:lpstr>
      <vt:lpstr>Photoresist strip</vt:lpstr>
      <vt:lpstr>In buffer with MgCl_2</vt:lpstr>
      <vt:lpstr>result</vt:lpstr>
      <vt:lpstr>Applications of DNA Origami</vt:lpstr>
      <vt:lpstr>PowerPoint Presentation</vt:lpstr>
      <vt:lpstr>Introduction</vt:lpstr>
      <vt:lpstr>Methods</vt:lpstr>
      <vt:lpstr>Material</vt:lpstr>
      <vt:lpstr>Protein binding</vt:lpstr>
      <vt:lpstr>Protein binding</vt:lpstr>
      <vt:lpstr>Protein binding</vt:lpstr>
      <vt:lpstr>gel-mobility shift assays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Atomic force microscopy (AFM)</vt:lpstr>
      <vt:lpstr>Atomic force microscopy (AFM)</vt:lpstr>
      <vt:lpstr>DNA Origami Tiles</vt:lpstr>
      <vt:lpstr>AFM Images</vt:lpstr>
      <vt:lpstr>Result</vt:lpstr>
      <vt:lpstr>Summay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 Nanotechnology- Geometric sorting boards</dc:title>
  <dc:creator>cclu</dc:creator>
  <cp:lastModifiedBy>ChangChun Lu</cp:lastModifiedBy>
  <cp:revision>54</cp:revision>
  <dcterms:created xsi:type="dcterms:W3CDTF">2013-05-22T06:09:50Z</dcterms:created>
  <dcterms:modified xsi:type="dcterms:W3CDTF">2013-05-27T03:55:11Z</dcterms:modified>
</cp:coreProperties>
</file>