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6" r:id="rId11"/>
    <p:sldId id="264" r:id="rId12"/>
    <p:sldId id="266" r:id="rId13"/>
    <p:sldId id="278" r:id="rId14"/>
    <p:sldId id="274" r:id="rId15"/>
    <p:sldId id="277" r:id="rId16"/>
    <p:sldId id="279" r:id="rId17"/>
    <p:sldId id="280" r:id="rId18"/>
    <p:sldId id="282" r:id="rId19"/>
    <p:sldId id="281" r:id="rId20"/>
    <p:sldId id="283" r:id="rId21"/>
    <p:sldId id="285" r:id="rId22"/>
    <p:sldId id="284" r:id="rId23"/>
    <p:sldId id="286" r:id="rId24"/>
    <p:sldId id="273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Cold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C0066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工作表1!$A$2:$A$3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5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89B6-818A-4923-ACE9-685F20E2A1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F617-C54A-406C-8B83-8E728720C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6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mtClean="0"/>
              <a:t>enteroviruses in the Picornaviridae family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F617-C54A-406C-8B83-8E728720C0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0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  <a:alpha val="50000"/>
              </a:schemeClr>
            </a:gs>
            <a:gs pos="50000">
              <a:schemeClr val="bg1"/>
            </a:gs>
            <a:gs pos="100000">
              <a:schemeClr val="accent5">
                <a:lumMod val="90000"/>
                <a:alpha val="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2130425"/>
            <a:ext cx="6552728" cy="1470025"/>
          </a:xfrm>
        </p:spPr>
        <p:txBody>
          <a:bodyPr>
            <a:noAutofit/>
          </a:bodyPr>
          <a:lstStyle/>
          <a:p>
            <a:pPr algn="r"/>
            <a:r>
              <a:rPr lang="en-US" altLang="zh-TW" sz="5400" smtClean="0"/>
              <a:t>Common Cold, </a:t>
            </a:r>
            <a:br>
              <a:rPr lang="en-US" altLang="zh-TW" sz="5400" smtClean="0"/>
            </a:br>
            <a:r>
              <a:rPr lang="en-US" altLang="zh-TW" sz="5400" smtClean="0"/>
              <a:t>Uncommon Variation</a:t>
            </a:r>
            <a:endParaRPr lang="zh-TW" altLang="en-US" sz="540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400800" cy="1752600"/>
          </a:xfrm>
        </p:spPr>
        <p:txBody>
          <a:bodyPr/>
          <a:lstStyle/>
          <a:p>
            <a:pPr algn="r"/>
            <a:r>
              <a:rPr lang="zh-TW" altLang="en-US">
                <a:solidFill>
                  <a:schemeClr val="tx1"/>
                </a:solidFill>
              </a:rPr>
              <a:t>生醫電資所 碩士班 楊謹榕</a:t>
            </a:r>
            <a:r>
              <a:rPr lang="en-US" altLang="zh-TW">
                <a:solidFill>
                  <a:schemeClr val="tx1"/>
                </a:solidFill>
              </a:rPr>
              <a:t>, M.D.</a:t>
            </a:r>
          </a:p>
          <a:p>
            <a:pPr algn="r"/>
            <a:r>
              <a:rPr lang="en-US" altLang="zh-TW">
                <a:solidFill>
                  <a:schemeClr val="tx1"/>
                </a:solidFill>
              </a:rPr>
              <a:t>Instructor: Prof. </a:t>
            </a:r>
            <a:r>
              <a:rPr lang="zh-TW" altLang="en-US">
                <a:solidFill>
                  <a:schemeClr val="tx1"/>
                </a:solidFill>
              </a:rPr>
              <a:t>趙坤茂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192134" cy="51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圖說文字 1"/>
          <p:cNvSpPr/>
          <p:nvPr/>
        </p:nvSpPr>
        <p:spPr>
          <a:xfrm>
            <a:off x="1691680" y="2924944"/>
            <a:ext cx="2376362" cy="1224627"/>
          </a:xfrm>
          <a:custGeom>
            <a:avLst/>
            <a:gdLst>
              <a:gd name="connsiteX0" fmla="*/ 0 w 2232248"/>
              <a:gd name="connsiteY0" fmla="*/ 0 h 45719"/>
              <a:gd name="connsiteX1" fmla="*/ 1302145 w 2232248"/>
              <a:gd name="connsiteY1" fmla="*/ 0 h 45719"/>
              <a:gd name="connsiteX2" fmla="*/ 1302145 w 2232248"/>
              <a:gd name="connsiteY2" fmla="*/ 0 h 45719"/>
              <a:gd name="connsiteX3" fmla="*/ 1860207 w 2232248"/>
              <a:gd name="connsiteY3" fmla="*/ 0 h 45719"/>
              <a:gd name="connsiteX4" fmla="*/ 2232248 w 2232248"/>
              <a:gd name="connsiteY4" fmla="*/ 0 h 45719"/>
              <a:gd name="connsiteX5" fmla="*/ 2232248 w 2232248"/>
              <a:gd name="connsiteY5" fmla="*/ 26669 h 45719"/>
              <a:gd name="connsiteX6" fmla="*/ 2232248 w 2232248"/>
              <a:gd name="connsiteY6" fmla="*/ 26669 h 45719"/>
              <a:gd name="connsiteX7" fmla="*/ 2232248 w 2232248"/>
              <a:gd name="connsiteY7" fmla="*/ 38099 h 45719"/>
              <a:gd name="connsiteX8" fmla="*/ 2232248 w 2232248"/>
              <a:gd name="connsiteY8" fmla="*/ 45719 h 45719"/>
              <a:gd name="connsiteX9" fmla="*/ 1860207 w 2232248"/>
              <a:gd name="connsiteY9" fmla="*/ 45719 h 45719"/>
              <a:gd name="connsiteX10" fmla="*/ 2376362 w 2232248"/>
              <a:gd name="connsiteY10" fmla="*/ 1224627 h 45719"/>
              <a:gd name="connsiteX11" fmla="*/ 1302145 w 2232248"/>
              <a:gd name="connsiteY11" fmla="*/ 45719 h 45719"/>
              <a:gd name="connsiteX12" fmla="*/ 0 w 2232248"/>
              <a:gd name="connsiteY12" fmla="*/ 45719 h 45719"/>
              <a:gd name="connsiteX13" fmla="*/ 0 w 2232248"/>
              <a:gd name="connsiteY13" fmla="*/ 38099 h 45719"/>
              <a:gd name="connsiteX14" fmla="*/ 0 w 2232248"/>
              <a:gd name="connsiteY14" fmla="*/ 26669 h 45719"/>
              <a:gd name="connsiteX15" fmla="*/ 0 w 2232248"/>
              <a:gd name="connsiteY15" fmla="*/ 26669 h 45719"/>
              <a:gd name="connsiteX16" fmla="*/ 0 w 2232248"/>
              <a:gd name="connsiteY16" fmla="*/ 0 h 45719"/>
              <a:gd name="connsiteX0" fmla="*/ 0 w 2376362"/>
              <a:gd name="connsiteY0" fmla="*/ 0 h 1224627"/>
              <a:gd name="connsiteX1" fmla="*/ 1302145 w 2376362"/>
              <a:gd name="connsiteY1" fmla="*/ 0 h 1224627"/>
              <a:gd name="connsiteX2" fmla="*/ 1302145 w 2376362"/>
              <a:gd name="connsiteY2" fmla="*/ 0 h 1224627"/>
              <a:gd name="connsiteX3" fmla="*/ 1860207 w 2376362"/>
              <a:gd name="connsiteY3" fmla="*/ 0 h 1224627"/>
              <a:gd name="connsiteX4" fmla="*/ 2232248 w 2376362"/>
              <a:gd name="connsiteY4" fmla="*/ 0 h 1224627"/>
              <a:gd name="connsiteX5" fmla="*/ 2232248 w 2376362"/>
              <a:gd name="connsiteY5" fmla="*/ 26669 h 1224627"/>
              <a:gd name="connsiteX6" fmla="*/ 2232248 w 2376362"/>
              <a:gd name="connsiteY6" fmla="*/ 26669 h 1224627"/>
              <a:gd name="connsiteX7" fmla="*/ 2232248 w 2376362"/>
              <a:gd name="connsiteY7" fmla="*/ 38099 h 1224627"/>
              <a:gd name="connsiteX8" fmla="*/ 2232248 w 2376362"/>
              <a:gd name="connsiteY8" fmla="*/ 45719 h 1224627"/>
              <a:gd name="connsiteX9" fmla="*/ 1472018 w 2376362"/>
              <a:gd name="connsiteY9" fmla="*/ 54345 h 1224627"/>
              <a:gd name="connsiteX10" fmla="*/ 2376362 w 2376362"/>
              <a:gd name="connsiteY10" fmla="*/ 1224627 h 1224627"/>
              <a:gd name="connsiteX11" fmla="*/ 1302145 w 2376362"/>
              <a:gd name="connsiteY11" fmla="*/ 45719 h 1224627"/>
              <a:gd name="connsiteX12" fmla="*/ 0 w 2376362"/>
              <a:gd name="connsiteY12" fmla="*/ 45719 h 1224627"/>
              <a:gd name="connsiteX13" fmla="*/ 0 w 2376362"/>
              <a:gd name="connsiteY13" fmla="*/ 38099 h 1224627"/>
              <a:gd name="connsiteX14" fmla="*/ 0 w 2376362"/>
              <a:gd name="connsiteY14" fmla="*/ 26669 h 1224627"/>
              <a:gd name="connsiteX15" fmla="*/ 0 w 2376362"/>
              <a:gd name="connsiteY15" fmla="*/ 26669 h 1224627"/>
              <a:gd name="connsiteX16" fmla="*/ 0 w 2376362"/>
              <a:gd name="connsiteY16" fmla="*/ 0 h 12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6362" h="1224627">
                <a:moveTo>
                  <a:pt x="0" y="0"/>
                </a:moveTo>
                <a:lnTo>
                  <a:pt x="1302145" y="0"/>
                </a:lnTo>
                <a:lnTo>
                  <a:pt x="1302145" y="0"/>
                </a:lnTo>
                <a:lnTo>
                  <a:pt x="1860207" y="0"/>
                </a:lnTo>
                <a:lnTo>
                  <a:pt x="2232248" y="0"/>
                </a:lnTo>
                <a:lnTo>
                  <a:pt x="2232248" y="26669"/>
                </a:lnTo>
                <a:lnTo>
                  <a:pt x="2232248" y="26669"/>
                </a:lnTo>
                <a:lnTo>
                  <a:pt x="2232248" y="38099"/>
                </a:lnTo>
                <a:lnTo>
                  <a:pt x="2232248" y="45719"/>
                </a:lnTo>
                <a:lnTo>
                  <a:pt x="1472018" y="54345"/>
                </a:lnTo>
                <a:lnTo>
                  <a:pt x="2376362" y="1224627"/>
                </a:lnTo>
                <a:lnTo>
                  <a:pt x="1302145" y="45719"/>
                </a:lnTo>
                <a:lnTo>
                  <a:pt x="0" y="45719"/>
                </a:lnTo>
                <a:lnTo>
                  <a:pt x="0" y="38099"/>
                </a:lnTo>
                <a:lnTo>
                  <a:pt x="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rhinovirus[1]-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3330"/>
            <a:ext cx="22532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圖說文字 8"/>
          <p:cNvSpPr/>
          <p:nvPr/>
        </p:nvSpPr>
        <p:spPr>
          <a:xfrm>
            <a:off x="4076328" y="2924944"/>
            <a:ext cx="3448000" cy="1611598"/>
          </a:xfrm>
          <a:custGeom>
            <a:avLst/>
            <a:gdLst>
              <a:gd name="connsiteX0" fmla="*/ 0 w 2295872"/>
              <a:gd name="connsiteY0" fmla="*/ 0 h 144017"/>
              <a:gd name="connsiteX1" fmla="*/ 1339259 w 2295872"/>
              <a:gd name="connsiteY1" fmla="*/ 0 h 144017"/>
              <a:gd name="connsiteX2" fmla="*/ 1339259 w 2295872"/>
              <a:gd name="connsiteY2" fmla="*/ 0 h 144017"/>
              <a:gd name="connsiteX3" fmla="*/ 1913227 w 2295872"/>
              <a:gd name="connsiteY3" fmla="*/ 0 h 144017"/>
              <a:gd name="connsiteX4" fmla="*/ 2295872 w 2295872"/>
              <a:gd name="connsiteY4" fmla="*/ 0 h 144017"/>
              <a:gd name="connsiteX5" fmla="*/ 2295872 w 2295872"/>
              <a:gd name="connsiteY5" fmla="*/ 84010 h 144017"/>
              <a:gd name="connsiteX6" fmla="*/ 2295872 w 2295872"/>
              <a:gd name="connsiteY6" fmla="*/ 84010 h 144017"/>
              <a:gd name="connsiteX7" fmla="*/ 2295872 w 2295872"/>
              <a:gd name="connsiteY7" fmla="*/ 120014 h 144017"/>
              <a:gd name="connsiteX8" fmla="*/ 2295872 w 2295872"/>
              <a:gd name="connsiteY8" fmla="*/ 144017 h 144017"/>
              <a:gd name="connsiteX9" fmla="*/ 1913227 w 2295872"/>
              <a:gd name="connsiteY9" fmla="*/ 144017 h 144017"/>
              <a:gd name="connsiteX10" fmla="*/ 1753977 w 2295872"/>
              <a:gd name="connsiteY10" fmla="*/ 1459488 h 144017"/>
              <a:gd name="connsiteX11" fmla="*/ 1339259 w 2295872"/>
              <a:gd name="connsiteY11" fmla="*/ 144017 h 144017"/>
              <a:gd name="connsiteX12" fmla="*/ 0 w 2295872"/>
              <a:gd name="connsiteY12" fmla="*/ 144017 h 144017"/>
              <a:gd name="connsiteX13" fmla="*/ 0 w 2295872"/>
              <a:gd name="connsiteY13" fmla="*/ 120014 h 144017"/>
              <a:gd name="connsiteX14" fmla="*/ 0 w 2295872"/>
              <a:gd name="connsiteY14" fmla="*/ 84010 h 144017"/>
              <a:gd name="connsiteX15" fmla="*/ 0 w 2295872"/>
              <a:gd name="connsiteY15" fmla="*/ 84010 h 144017"/>
              <a:gd name="connsiteX16" fmla="*/ 0 w 2295872"/>
              <a:gd name="connsiteY16" fmla="*/ 0 h 144017"/>
              <a:gd name="connsiteX0" fmla="*/ 0 w 2295872"/>
              <a:gd name="connsiteY0" fmla="*/ 0 h 1459488"/>
              <a:gd name="connsiteX1" fmla="*/ 1339259 w 2295872"/>
              <a:gd name="connsiteY1" fmla="*/ 0 h 1459488"/>
              <a:gd name="connsiteX2" fmla="*/ 1339259 w 2295872"/>
              <a:gd name="connsiteY2" fmla="*/ 0 h 1459488"/>
              <a:gd name="connsiteX3" fmla="*/ 1913227 w 2295872"/>
              <a:gd name="connsiteY3" fmla="*/ 0 h 1459488"/>
              <a:gd name="connsiteX4" fmla="*/ 2295872 w 2295872"/>
              <a:gd name="connsiteY4" fmla="*/ 0 h 1459488"/>
              <a:gd name="connsiteX5" fmla="*/ 2295872 w 2295872"/>
              <a:gd name="connsiteY5" fmla="*/ 84010 h 1459488"/>
              <a:gd name="connsiteX6" fmla="*/ 2295872 w 2295872"/>
              <a:gd name="connsiteY6" fmla="*/ 84010 h 1459488"/>
              <a:gd name="connsiteX7" fmla="*/ 2295872 w 2295872"/>
              <a:gd name="connsiteY7" fmla="*/ 120014 h 1459488"/>
              <a:gd name="connsiteX8" fmla="*/ 2295872 w 2295872"/>
              <a:gd name="connsiteY8" fmla="*/ 144017 h 1459488"/>
              <a:gd name="connsiteX9" fmla="*/ 1525038 w 2295872"/>
              <a:gd name="connsiteY9" fmla="*/ 161270 h 1459488"/>
              <a:gd name="connsiteX10" fmla="*/ 1753977 w 2295872"/>
              <a:gd name="connsiteY10" fmla="*/ 1459488 h 1459488"/>
              <a:gd name="connsiteX11" fmla="*/ 1339259 w 2295872"/>
              <a:gd name="connsiteY11" fmla="*/ 144017 h 1459488"/>
              <a:gd name="connsiteX12" fmla="*/ 0 w 2295872"/>
              <a:gd name="connsiteY12" fmla="*/ 144017 h 1459488"/>
              <a:gd name="connsiteX13" fmla="*/ 0 w 2295872"/>
              <a:gd name="connsiteY13" fmla="*/ 120014 h 1459488"/>
              <a:gd name="connsiteX14" fmla="*/ 0 w 2295872"/>
              <a:gd name="connsiteY14" fmla="*/ 84010 h 1459488"/>
              <a:gd name="connsiteX15" fmla="*/ 0 w 2295872"/>
              <a:gd name="connsiteY15" fmla="*/ 84010 h 1459488"/>
              <a:gd name="connsiteX16" fmla="*/ 0 w 2295872"/>
              <a:gd name="connsiteY16" fmla="*/ 0 h 1459488"/>
              <a:gd name="connsiteX0" fmla="*/ 0 w 2295872"/>
              <a:gd name="connsiteY0" fmla="*/ 0 h 2969503"/>
              <a:gd name="connsiteX1" fmla="*/ 1339259 w 2295872"/>
              <a:gd name="connsiteY1" fmla="*/ 0 h 2969503"/>
              <a:gd name="connsiteX2" fmla="*/ 1339259 w 2295872"/>
              <a:gd name="connsiteY2" fmla="*/ 0 h 2969503"/>
              <a:gd name="connsiteX3" fmla="*/ 1913227 w 2295872"/>
              <a:gd name="connsiteY3" fmla="*/ 0 h 2969503"/>
              <a:gd name="connsiteX4" fmla="*/ 2295872 w 2295872"/>
              <a:gd name="connsiteY4" fmla="*/ 0 h 2969503"/>
              <a:gd name="connsiteX5" fmla="*/ 2295872 w 2295872"/>
              <a:gd name="connsiteY5" fmla="*/ 84010 h 2969503"/>
              <a:gd name="connsiteX6" fmla="*/ 2295872 w 2295872"/>
              <a:gd name="connsiteY6" fmla="*/ 84010 h 2969503"/>
              <a:gd name="connsiteX7" fmla="*/ 2295872 w 2295872"/>
              <a:gd name="connsiteY7" fmla="*/ 120014 h 2969503"/>
              <a:gd name="connsiteX8" fmla="*/ 2295872 w 2295872"/>
              <a:gd name="connsiteY8" fmla="*/ 144017 h 2969503"/>
              <a:gd name="connsiteX9" fmla="*/ 1525038 w 2295872"/>
              <a:gd name="connsiteY9" fmla="*/ 161270 h 2969503"/>
              <a:gd name="connsiteX10" fmla="*/ 863665 w 2295872"/>
              <a:gd name="connsiteY10" fmla="*/ 2969503 h 2969503"/>
              <a:gd name="connsiteX11" fmla="*/ 1339259 w 2295872"/>
              <a:gd name="connsiteY11" fmla="*/ 144017 h 2969503"/>
              <a:gd name="connsiteX12" fmla="*/ 0 w 2295872"/>
              <a:gd name="connsiteY12" fmla="*/ 144017 h 2969503"/>
              <a:gd name="connsiteX13" fmla="*/ 0 w 2295872"/>
              <a:gd name="connsiteY13" fmla="*/ 120014 h 2969503"/>
              <a:gd name="connsiteX14" fmla="*/ 0 w 2295872"/>
              <a:gd name="connsiteY14" fmla="*/ 84010 h 2969503"/>
              <a:gd name="connsiteX15" fmla="*/ 0 w 2295872"/>
              <a:gd name="connsiteY15" fmla="*/ 84010 h 2969503"/>
              <a:gd name="connsiteX16" fmla="*/ 0 w 2295872"/>
              <a:gd name="connsiteY16" fmla="*/ 0 h 296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872" h="2969503">
                <a:moveTo>
                  <a:pt x="0" y="0"/>
                </a:moveTo>
                <a:lnTo>
                  <a:pt x="1339259" y="0"/>
                </a:lnTo>
                <a:lnTo>
                  <a:pt x="1339259" y="0"/>
                </a:lnTo>
                <a:lnTo>
                  <a:pt x="1913227" y="0"/>
                </a:lnTo>
                <a:lnTo>
                  <a:pt x="2295872" y="0"/>
                </a:lnTo>
                <a:lnTo>
                  <a:pt x="2295872" y="84010"/>
                </a:lnTo>
                <a:lnTo>
                  <a:pt x="2295872" y="84010"/>
                </a:lnTo>
                <a:lnTo>
                  <a:pt x="2295872" y="120014"/>
                </a:lnTo>
                <a:lnTo>
                  <a:pt x="2295872" y="144017"/>
                </a:lnTo>
                <a:lnTo>
                  <a:pt x="1525038" y="161270"/>
                </a:lnTo>
                <a:lnTo>
                  <a:pt x="863665" y="2969503"/>
                </a:lnTo>
                <a:lnTo>
                  <a:pt x="1339259" y="144017"/>
                </a:lnTo>
                <a:lnTo>
                  <a:pt x="0" y="144017"/>
                </a:lnTo>
                <a:lnTo>
                  <a:pt x="0" y="120014"/>
                </a:lnTo>
                <a:lnTo>
                  <a:pt x="0" y="84010"/>
                </a:lnTo>
                <a:lnTo>
                  <a:pt x="0" y="8401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05769" y="1285114"/>
            <a:ext cx="2818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smtClean="0"/>
              <a:t>Genotype</a:t>
            </a:r>
            <a:br>
              <a:rPr lang="en-US" altLang="zh-TW" sz="4800" smtClean="0"/>
            </a:br>
            <a:r>
              <a:rPr lang="zh-TW" altLang="en-US" sz="4800" smtClean="0"/>
              <a:t>基因型</a:t>
            </a:r>
            <a:endParaRPr lang="zh-TW" altLang="en-US" sz="4800"/>
          </a:p>
        </p:txBody>
      </p:sp>
      <p:sp>
        <p:nvSpPr>
          <p:cNvPr id="10" name="文字方塊 9"/>
          <p:cNvSpPr txBox="1"/>
          <p:nvPr/>
        </p:nvSpPr>
        <p:spPr>
          <a:xfrm>
            <a:off x="1615529" y="1300868"/>
            <a:ext cx="252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smtClean="0"/>
              <a:t>Serotype</a:t>
            </a:r>
            <a:br>
              <a:rPr lang="en-US" altLang="zh-TW" sz="4800" smtClean="0"/>
            </a:br>
            <a:r>
              <a:rPr lang="zh-TW" altLang="en-US" sz="4800" smtClean="0"/>
              <a:t>血清型</a:t>
            </a:r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7749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9188" r="23762" b="20392"/>
          <a:stretch/>
        </p:blipFill>
        <p:spPr bwMode="auto">
          <a:xfrm>
            <a:off x="323528" y="332656"/>
            <a:ext cx="6711518" cy="48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3528" y="537321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/>
              <a:t>Palmenberg </a:t>
            </a:r>
            <a:r>
              <a:rPr lang="en-US" altLang="zh-TW" sz="2800" smtClean="0"/>
              <a:t>et al. 2009</a:t>
            </a:r>
            <a:br>
              <a:rPr lang="en-US" altLang="zh-TW" sz="2800" smtClean="0"/>
            </a:br>
            <a:r>
              <a:rPr lang="en-US" altLang="zh-TW" sz="2800" smtClean="0"/>
              <a:t>Sequencing the </a:t>
            </a:r>
            <a:r>
              <a:rPr lang="en-US" altLang="zh-TW" sz="2800"/>
              <a:t>full genomes of 99 HRV </a:t>
            </a:r>
            <a:r>
              <a:rPr lang="en-US" altLang="zh-TW" sz="2800" smtClean="0"/>
              <a:t>serotypes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25574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74048"/>
            <a:ext cx="56197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6943" y="56612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/>
              <a:t>Palmenberg </a:t>
            </a:r>
            <a:r>
              <a:rPr lang="en-US" altLang="zh-TW" sz="2800" smtClean="0"/>
              <a:t>et al. 2009</a:t>
            </a:r>
            <a:br>
              <a:rPr lang="en-US" altLang="zh-TW" sz="2800" smtClean="0"/>
            </a:br>
            <a:r>
              <a:rPr lang="en-US" altLang="zh-TW" sz="2800"/>
              <a:t>Whole genome amino acid sequence identity comparison</a:t>
            </a:r>
            <a:endParaRPr lang="zh-TW" altLang="en-US" sz="2800"/>
          </a:p>
        </p:txBody>
      </p:sp>
      <p:sp>
        <p:nvSpPr>
          <p:cNvPr id="2" name="文字方塊 1"/>
          <p:cNvSpPr txBox="1"/>
          <p:nvPr/>
        </p:nvSpPr>
        <p:spPr>
          <a:xfrm>
            <a:off x="7381875" y="3429000"/>
            <a:ext cx="125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mtClean="0"/>
              <a:t>HRV-A</a:t>
            </a:r>
            <a:endParaRPr lang="zh-TW" altLang="en-US" sz="3200"/>
          </a:p>
        </p:txBody>
      </p:sp>
      <p:sp>
        <p:nvSpPr>
          <p:cNvPr id="5" name="文字方塊 4"/>
          <p:cNvSpPr txBox="1"/>
          <p:nvPr/>
        </p:nvSpPr>
        <p:spPr>
          <a:xfrm>
            <a:off x="2195736" y="95344"/>
            <a:ext cx="125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mtClean="0"/>
              <a:t>HRV-B</a:t>
            </a:r>
            <a:endParaRPr lang="zh-TW" altLang="en-US" sz="3200"/>
          </a:p>
        </p:txBody>
      </p:sp>
      <p:sp>
        <p:nvSpPr>
          <p:cNvPr id="6" name="文字方塊 5"/>
          <p:cNvSpPr txBox="1"/>
          <p:nvPr/>
        </p:nvSpPr>
        <p:spPr>
          <a:xfrm>
            <a:off x="1043607" y="95345"/>
            <a:ext cx="125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mtClean="0"/>
              <a:t>HRV-C</a:t>
            </a:r>
            <a:endParaRPr lang="zh-TW" altLang="en-US" sz="3200"/>
          </a:p>
        </p:txBody>
      </p:sp>
      <p:sp>
        <p:nvSpPr>
          <p:cNvPr id="7" name="文字方塊 6"/>
          <p:cNvSpPr txBox="1"/>
          <p:nvPr/>
        </p:nvSpPr>
        <p:spPr>
          <a:xfrm>
            <a:off x="4611419" y="95345"/>
            <a:ext cx="125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mtClean="0"/>
              <a:t>HRV-A</a:t>
            </a:r>
            <a:endParaRPr lang="zh-TW" altLang="en-US" sz="3200"/>
          </a:p>
        </p:txBody>
      </p:sp>
      <p:sp>
        <p:nvSpPr>
          <p:cNvPr id="8" name="文字方塊 7"/>
          <p:cNvSpPr txBox="1"/>
          <p:nvPr/>
        </p:nvSpPr>
        <p:spPr>
          <a:xfrm>
            <a:off x="7382050" y="680119"/>
            <a:ext cx="125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mtClean="0"/>
              <a:t>HRV-C</a:t>
            </a:r>
            <a:endParaRPr lang="zh-TW" altLang="en-US" sz="3200"/>
          </a:p>
        </p:txBody>
      </p:sp>
      <p:sp>
        <p:nvSpPr>
          <p:cNvPr id="9" name="文字方塊 8"/>
          <p:cNvSpPr txBox="1"/>
          <p:nvPr/>
        </p:nvSpPr>
        <p:spPr>
          <a:xfrm>
            <a:off x="7382050" y="1628800"/>
            <a:ext cx="1253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smtClean="0"/>
              <a:t>HRV-B</a:t>
            </a:r>
            <a:endParaRPr lang="zh-TW" altLang="en-US" sz="3200"/>
          </a:p>
        </p:txBody>
      </p:sp>
      <p:sp>
        <p:nvSpPr>
          <p:cNvPr id="4" name="文字方塊 3"/>
          <p:cNvSpPr txBox="1"/>
          <p:nvPr/>
        </p:nvSpPr>
        <p:spPr>
          <a:xfrm>
            <a:off x="349086" y="3253748"/>
            <a:ext cx="357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mtClean="0"/>
              <a:t>比較不同血清型的鼻病毒的胺基酸序列</a:t>
            </a: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32013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04248" y="282910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mtClean="0"/>
              <a:t>將所有已知的鼻病毒定序，排列出</a:t>
            </a:r>
            <a:r>
              <a:rPr lang="en-US" altLang="zh-TW" sz="2800" smtClean="0"/>
              <a:t>Genome Tree</a:t>
            </a:r>
            <a:endParaRPr lang="zh-TW" altLang="en-US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2" t="13060" r="24687" b="9782"/>
          <a:stretch/>
        </p:blipFill>
        <p:spPr bwMode="auto">
          <a:xfrm>
            <a:off x="755576" y="620688"/>
            <a:ext cx="5663821" cy="56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19806" r="23252" b="63883"/>
          <a:stretch/>
        </p:blipFill>
        <p:spPr bwMode="auto">
          <a:xfrm>
            <a:off x="323528" y="260648"/>
            <a:ext cx="867523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51520" y="260648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40397" y="5685660"/>
            <a:ext cx="3866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smtClean="0"/>
              <a:t>PRT: pyrimidine-rich </a:t>
            </a:r>
            <a:r>
              <a:rPr lang="en-US" altLang="zh-TW" sz="2000"/>
              <a:t>tract</a:t>
            </a:r>
            <a:endParaRPr lang="en-US" altLang="zh-TW" sz="2000" smtClean="0"/>
          </a:p>
          <a:p>
            <a:r>
              <a:rPr lang="en-US" altLang="zh-TW" sz="2000" smtClean="0"/>
              <a:t>IRES: </a:t>
            </a:r>
            <a:r>
              <a:rPr lang="en-US" altLang="zh-TW" sz="2000"/>
              <a:t>internal ribosome entry </a:t>
            </a:r>
            <a:r>
              <a:rPr lang="en-US" altLang="zh-TW" sz="2000" smtClean="0"/>
              <a:t>site</a:t>
            </a:r>
          </a:p>
          <a:p>
            <a:r>
              <a:rPr lang="en-US" altLang="zh-TW" sz="2000" smtClean="0"/>
              <a:t>UTR: untranslated region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1957" r="8979" b="61340"/>
          <a:stretch/>
        </p:blipFill>
        <p:spPr bwMode="auto">
          <a:xfrm>
            <a:off x="240397" y="2060847"/>
            <a:ext cx="8585551" cy="35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1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“Uncommon Variation</a:t>
            </a:r>
            <a:r>
              <a:rPr lang="en-US" altLang="zh-TW" smtClean="0"/>
              <a:t>”</a:t>
            </a:r>
            <a:br>
              <a:rPr lang="en-US" altLang="zh-TW" smtClean="0"/>
            </a:br>
            <a:r>
              <a:rPr lang="en-US" altLang="zh-TW" smtClean="0"/>
              <a:t>Pyrimidine-rich </a:t>
            </a:r>
            <a:r>
              <a:rPr lang="en-US" altLang="zh-TW"/>
              <a:t>tract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Different code in different HRV species</a:t>
            </a:r>
          </a:p>
          <a:p>
            <a:r>
              <a:rPr lang="en-US" altLang="zh-TW" smtClean="0"/>
              <a:t>Different code among isolates within the same serotype</a:t>
            </a:r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1957" r="8979" b="61340"/>
          <a:stretch/>
        </p:blipFill>
        <p:spPr bwMode="auto">
          <a:xfrm>
            <a:off x="246618" y="3266250"/>
            <a:ext cx="8585551" cy="35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19806" r="23252" b="63883"/>
          <a:stretch/>
        </p:blipFill>
        <p:spPr bwMode="auto">
          <a:xfrm>
            <a:off x="323528" y="260648"/>
            <a:ext cx="867523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51520" y="260648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763688" y="548680"/>
            <a:ext cx="6048672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直線圖說文字 1 8"/>
          <p:cNvSpPr/>
          <p:nvPr/>
        </p:nvSpPr>
        <p:spPr>
          <a:xfrm>
            <a:off x="755576" y="3573016"/>
            <a:ext cx="6912768" cy="1728192"/>
          </a:xfrm>
          <a:prstGeom prst="borderCallout1">
            <a:avLst>
              <a:gd name="adj1" fmla="val -1126"/>
              <a:gd name="adj2" fmla="val 147"/>
              <a:gd name="adj3" fmla="val -97129"/>
              <a:gd name="adj4" fmla="val 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>
                <a:solidFill>
                  <a:schemeClr val="tx1"/>
                </a:solidFill>
              </a:rPr>
              <a:t>Highly variable region: may be associated with pathological </a:t>
            </a:r>
            <a:r>
              <a:rPr lang="en-US" altLang="zh-TW" sz="4000" smtClean="0">
                <a:solidFill>
                  <a:schemeClr val="tx1"/>
                </a:solidFill>
              </a:rPr>
              <a:t>potential</a:t>
            </a:r>
            <a:endParaRPr lang="zh-TW" altLang="en-US" sz="4000">
              <a:solidFill>
                <a:schemeClr val="tx1"/>
              </a:solidFill>
            </a:endParaRPr>
          </a:p>
        </p:txBody>
      </p:sp>
      <p:sp>
        <p:nvSpPr>
          <p:cNvPr id="10" name="直線圖說文字 1 9"/>
          <p:cNvSpPr/>
          <p:nvPr/>
        </p:nvSpPr>
        <p:spPr>
          <a:xfrm>
            <a:off x="1979712" y="2420888"/>
            <a:ext cx="5688632" cy="792088"/>
          </a:xfrm>
          <a:prstGeom prst="borderCallout1">
            <a:avLst>
              <a:gd name="adj1" fmla="val -3335"/>
              <a:gd name="adj2" fmla="val -124"/>
              <a:gd name="adj3" fmla="val -90075"/>
              <a:gd name="adj4" fmla="val -134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smtClean="0">
                <a:solidFill>
                  <a:schemeClr val="tx1"/>
                </a:solidFill>
              </a:rPr>
              <a:t>Highly conserved region</a:t>
            </a:r>
            <a:endParaRPr lang="zh-TW" alt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3" y="1268760"/>
            <a:ext cx="2039115" cy="38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32" y="1412776"/>
            <a:ext cx="901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96" y="2434173"/>
            <a:ext cx="889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32" y="2921980"/>
            <a:ext cx="1016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0540"/>
            <a:ext cx="3314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647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9559" y="2599510"/>
            <a:ext cx="1130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23406" y="3158865"/>
            <a:ext cx="876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052887" y="4725144"/>
            <a:ext cx="518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i="1" smtClean="0"/>
              <a:t>Moreover</a:t>
            </a:r>
            <a:endParaRPr lang="zh-TW" altLang="en-US" sz="9600" i="1"/>
          </a:p>
        </p:txBody>
      </p:sp>
    </p:spTree>
    <p:extLst>
      <p:ext uri="{BB962C8B-B14F-4D97-AF65-F5344CB8AC3E}">
        <p14:creationId xmlns:p14="http://schemas.microsoft.com/office/powerpoint/2010/main" val="22565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Recombination between HRV species</a:t>
            </a: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13864" r="17743" b="45476"/>
          <a:stretch/>
        </p:blipFill>
        <p:spPr bwMode="auto">
          <a:xfrm>
            <a:off x="971600" y="1340768"/>
            <a:ext cx="80437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上箭號 2"/>
          <p:cNvSpPr/>
          <p:nvPr/>
        </p:nvSpPr>
        <p:spPr>
          <a:xfrm>
            <a:off x="260985" y="1373222"/>
            <a:ext cx="864096" cy="2736304"/>
          </a:xfrm>
          <a:prstGeom prst="up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mtClean="0">
                <a:solidFill>
                  <a:schemeClr val="tx1"/>
                </a:solidFill>
              </a:rPr>
              <a:t>相似程度</a:t>
            </a:r>
            <a:endParaRPr lang="zh-TW" altLang="en-US" sz="280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2897" y="4581128"/>
            <a:ext cx="7344816" cy="36004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70720" y="5121188"/>
            <a:ext cx="734481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470720" y="5661248"/>
            <a:ext cx="7344816" cy="360040"/>
            <a:chOff x="1470720" y="5661248"/>
            <a:chExt cx="7344816" cy="360040"/>
          </a:xfrm>
        </p:grpSpPr>
        <p:sp>
          <p:nvSpPr>
            <p:cNvPr id="8" name="矩形 7"/>
            <p:cNvSpPr/>
            <p:nvPr/>
          </p:nvSpPr>
          <p:spPr>
            <a:xfrm>
              <a:off x="1470720" y="5661248"/>
              <a:ext cx="182488" cy="36004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653208" y="5661248"/>
              <a:ext cx="2990800" cy="3600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644008" y="5661248"/>
              <a:ext cx="4171528" cy="36004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319859" y="4479503"/>
            <a:ext cx="107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Hrv-53</a:t>
            </a:r>
            <a:endParaRPr lang="zh-TW" altLang="en-US" sz="2400"/>
          </a:p>
        </p:txBody>
      </p:sp>
      <p:sp>
        <p:nvSpPr>
          <p:cNvPr id="12" name="文字方塊 11"/>
          <p:cNvSpPr txBox="1"/>
          <p:nvPr/>
        </p:nvSpPr>
        <p:spPr>
          <a:xfrm>
            <a:off x="319859" y="5012160"/>
            <a:ext cx="107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Hrv-80</a:t>
            </a:r>
            <a:endParaRPr lang="zh-TW" altLang="en-US" sz="2400"/>
          </a:p>
        </p:txBody>
      </p:sp>
      <p:sp>
        <p:nvSpPr>
          <p:cNvPr id="13" name="文字方塊 12"/>
          <p:cNvSpPr txBox="1"/>
          <p:nvPr/>
        </p:nvSpPr>
        <p:spPr>
          <a:xfrm>
            <a:off x="319859" y="5562193"/>
            <a:ext cx="107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Hrv-46</a:t>
            </a:r>
            <a:endParaRPr lang="zh-TW" altLang="en-US" sz="2400"/>
          </a:p>
        </p:txBody>
      </p:sp>
      <p:sp>
        <p:nvSpPr>
          <p:cNvPr id="15" name="文字方塊 14"/>
          <p:cNvSpPr txBox="1"/>
          <p:nvPr/>
        </p:nvSpPr>
        <p:spPr>
          <a:xfrm>
            <a:off x="319858" y="6246604"/>
            <a:ext cx="640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TW"/>
              <a:t>Palmenberg </a:t>
            </a:r>
            <a:r>
              <a:rPr lang="de-DE" altLang="zh-TW" smtClean="0"/>
              <a:t>AC, J </a:t>
            </a:r>
            <a:r>
              <a:rPr lang="de-DE" altLang="zh-TW"/>
              <a:t>Allergy Clin Immunol. 2010 Jun;125(6):1190-9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Recombination between HRV species</a:t>
            </a:r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10062" r="11978" b="48017"/>
          <a:stretch/>
        </p:blipFill>
        <p:spPr bwMode="auto">
          <a:xfrm>
            <a:off x="539552" y="2319130"/>
            <a:ext cx="8502556" cy="30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99592" y="587727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TW" smtClean="0"/>
              <a:t>Huang T, et al. PLoS </a:t>
            </a:r>
            <a:r>
              <a:rPr lang="pt-BR" altLang="zh-TW"/>
              <a:t>One. 2009 Jul 27;4(7):e6355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6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971600" y="273050"/>
            <a:ext cx="6624736" cy="2579886"/>
          </a:xfrm>
        </p:spPr>
        <p:txBody>
          <a:bodyPr anchor="ctr">
            <a:noAutofit/>
          </a:bodyPr>
          <a:lstStyle/>
          <a:p>
            <a:r>
              <a:rPr lang="en-US" altLang="zh-TW" sz="5400" b="0"/>
              <a:t>Common Cold, </a:t>
            </a:r>
            <a:br>
              <a:rPr lang="en-US" altLang="zh-TW" sz="5400" b="0"/>
            </a:br>
            <a:r>
              <a:rPr lang="en-US" altLang="zh-TW" sz="5400" b="0"/>
              <a:t>Uncommon </a:t>
            </a:r>
            <a:r>
              <a:rPr lang="en-US" altLang="zh-TW" sz="5400" b="0" smtClean="0"/>
              <a:t>Variation</a:t>
            </a:r>
            <a:endParaRPr lang="zh-TW" altLang="en-US" sz="5400" b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1760" y="3140968"/>
            <a:ext cx="6275040" cy="2985195"/>
          </a:xfrm>
        </p:spPr>
        <p:txBody>
          <a:bodyPr>
            <a:normAutofit/>
          </a:bodyPr>
          <a:lstStyle/>
          <a:p>
            <a:pPr algn="r"/>
            <a:r>
              <a:rPr lang="en-US" altLang="zh-TW" smtClean="0"/>
              <a:t>Gregory </a:t>
            </a:r>
            <a:r>
              <a:rPr lang="en-US" altLang="zh-TW"/>
              <a:t>A. Poland, M.D., and Michael A. Barry, Ph.D</a:t>
            </a:r>
            <a:r>
              <a:rPr lang="en-US" altLang="zh-TW" smtClean="0"/>
              <a:t>.</a:t>
            </a:r>
          </a:p>
          <a:p>
            <a:pPr algn="r"/>
            <a:r>
              <a:rPr lang="en-US" altLang="zh-TW" smtClean="0"/>
              <a:t>New England Journal of Medicine 2009;360(21): 2245-6</a:t>
            </a:r>
          </a:p>
        </p:txBody>
      </p:sp>
    </p:spTree>
    <p:extLst>
      <p:ext uri="{BB962C8B-B14F-4D97-AF65-F5344CB8AC3E}">
        <p14:creationId xmlns:p14="http://schemas.microsoft.com/office/powerpoint/2010/main" val="1353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Recombinations between HRV species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en-US" altLang="zh-TW" smtClean="0"/>
              <a:t>Variations in nasal-wash isolates from patients with the same serotype HRV infection</a:t>
            </a:r>
          </a:p>
          <a:p>
            <a:r>
              <a:rPr lang="en-US" altLang="zh-TW" smtClean="0"/>
              <a:t>Prolonged course</a:t>
            </a:r>
          </a:p>
          <a:p>
            <a:r>
              <a:rPr lang="en-US" altLang="zh-TW" smtClean="0"/>
              <a:t>Poor therapeutic efficacy of antiviral drug</a:t>
            </a:r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05" y="1628800"/>
            <a:ext cx="2039115" cy="38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1752813"/>
            <a:ext cx="901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1851" y="2794213"/>
            <a:ext cx="889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1832" y="3282020"/>
            <a:ext cx="1016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Applications: Vaccine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27584" y="1600200"/>
            <a:ext cx="6768752" cy="4525963"/>
          </a:xfrm>
        </p:spPr>
        <p:txBody>
          <a:bodyPr/>
          <a:lstStyle/>
          <a:p>
            <a:r>
              <a:rPr lang="en-US" altLang="zh-TW" smtClean="0"/>
              <a:t>Influenza: trivalent vaccine (2A1B)</a:t>
            </a:r>
            <a:br>
              <a:rPr lang="en-US" altLang="zh-TW" smtClean="0"/>
            </a:br>
            <a:r>
              <a:rPr lang="zh-TW" altLang="en-US" smtClean="0"/>
              <a:t>三價流感疫苗</a:t>
            </a:r>
            <a:r>
              <a:rPr lang="zh-TW" altLang="en-US"/>
              <a:t>：</a:t>
            </a:r>
            <a:r>
              <a:rPr lang="zh-TW" altLang="en-US" smtClean="0"/>
              <a:t>對抗兩種</a:t>
            </a:r>
            <a:r>
              <a:rPr lang="en-US" altLang="zh-TW" smtClean="0"/>
              <a:t>A</a:t>
            </a:r>
            <a:r>
              <a:rPr lang="zh-TW" altLang="en-US" smtClean="0"/>
              <a:t>型流感病毒，一種</a:t>
            </a:r>
            <a:r>
              <a:rPr lang="en-US" altLang="zh-TW" smtClean="0"/>
              <a:t>B</a:t>
            </a:r>
            <a:r>
              <a:rPr lang="zh-TW" altLang="en-US" smtClean="0"/>
              <a:t>型流感病毒</a:t>
            </a:r>
            <a:endParaRPr lang="en-US" altLang="zh-TW" smtClean="0"/>
          </a:p>
          <a:p>
            <a:r>
              <a:rPr lang="en-US" altLang="zh-TW" smtClean="0"/>
              <a:t>Rhinovirus: multivalent vaccine?</a:t>
            </a:r>
            <a:br>
              <a:rPr lang="en-US" altLang="zh-TW" smtClean="0"/>
            </a:br>
            <a:r>
              <a:rPr lang="zh-TW" altLang="en-US" smtClean="0"/>
              <a:t>鼻病毒：多價疫苗，一次對抗多種病毒？</a:t>
            </a:r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8295">
            <a:off x="5472163" y="3531192"/>
            <a:ext cx="330369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Applications: </a:t>
            </a:r>
            <a:r>
              <a:rPr lang="en-US" altLang="zh-TW" smtClean="0"/>
              <a:t>Gene therapy?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635896" y="1600201"/>
            <a:ext cx="5040560" cy="3124944"/>
          </a:xfrm>
        </p:spPr>
        <p:txBody>
          <a:bodyPr>
            <a:normAutofit/>
          </a:bodyPr>
          <a:lstStyle/>
          <a:p>
            <a:r>
              <a:rPr lang="en-US" altLang="zh-TW" smtClean="0"/>
              <a:t>HRV target upper-airway mucosa</a:t>
            </a:r>
          </a:p>
          <a:p>
            <a:r>
              <a:rPr lang="en-US" altLang="zh-TW" smtClean="0"/>
              <a:t>Generally, low comparative pathogenicity</a:t>
            </a:r>
          </a:p>
          <a:p>
            <a:r>
              <a:rPr lang="en-US" altLang="zh-TW" smtClean="0"/>
              <a:t>Broad antigenic diversity</a:t>
            </a:r>
          </a:p>
        </p:txBody>
      </p:sp>
      <p:pic>
        <p:nvPicPr>
          <p:cNvPr id="4101" name="Picture 5" descr="http://www.nasalspray-addiction.com/wp-content/uploads/9b800277-f2ce-4c0f-be12-16a69e8efdad-03-267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43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Take Home Message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Rhinovirus is the major pathogen of common cold. </a:t>
            </a:r>
          </a:p>
          <a:p>
            <a:r>
              <a:rPr lang="en-US" altLang="zh-TW" smtClean="0"/>
              <a:t>Pyrimidine-rich tract is highly variable among rhinovirus. </a:t>
            </a:r>
          </a:p>
          <a:p>
            <a:r>
              <a:rPr lang="en-US" altLang="zh-TW" smtClean="0"/>
              <a:t>Recombination increases the variability of rhinovirus.</a:t>
            </a:r>
          </a:p>
          <a:p>
            <a:r>
              <a:rPr lang="en-US" altLang="zh-TW" smtClean="0"/>
              <a:t>Genome variation increases the pathogenic potential of rhinovirus.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8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15816" y="2348880"/>
            <a:ext cx="4536504" cy="2448272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TW" sz="10700" u="sng" smtClean="0"/>
              <a:t>The End</a:t>
            </a:r>
            <a:r>
              <a:rPr lang="en-US" altLang="zh-TW" sz="6000" u="sng" smtClean="0"/>
              <a:t/>
            </a:r>
            <a:br>
              <a:rPr lang="en-US" altLang="zh-TW" sz="6000" u="sng" smtClean="0"/>
            </a:br>
            <a:r>
              <a:rPr lang="en-US" altLang="zh-TW" sz="3600" smtClean="0"/>
              <a:t>2013/06/03</a:t>
            </a:r>
            <a:endParaRPr lang="zh-TW" altLang="en-US" sz="3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65469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95988" y="885123"/>
            <a:ext cx="6696744" cy="5371025"/>
            <a:chOff x="302163" y="-29189"/>
            <a:chExt cx="4341845" cy="4034253"/>
          </a:xfrm>
        </p:grpSpPr>
        <p:graphicFrame>
          <p:nvGraphicFramePr>
            <p:cNvPr id="5" name="圖表 4"/>
            <p:cNvGraphicFramePr/>
            <p:nvPr>
              <p:extLst>
                <p:ext uri="{D42A27DB-BD31-4B8C-83A1-F6EECF244321}">
                  <p14:modId xmlns:p14="http://schemas.microsoft.com/office/powerpoint/2010/main" val="1598848978"/>
                </p:ext>
              </p:extLst>
            </p:nvPr>
          </p:nvGraphicFramePr>
          <p:xfrm>
            <a:off x="395536" y="332656"/>
            <a:ext cx="4248472" cy="3672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302163" y="-29189"/>
              <a:ext cx="4176464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800" smtClean="0">
                  <a:solidFill>
                    <a:schemeClr val="tx1"/>
                  </a:solidFill>
                </a:rPr>
                <a:t>Whole life, 80 years</a:t>
              </a:r>
              <a:endParaRPr lang="zh-TW" altLang="en-US" sz="4800">
                <a:solidFill>
                  <a:schemeClr val="tx1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364088" y="3861048"/>
            <a:ext cx="36004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smtClean="0">
                <a:solidFill>
                  <a:schemeClr val="tx1"/>
                </a:solidFill>
              </a:rPr>
              <a:t>Common cold, </a:t>
            </a:r>
            <a:br>
              <a:rPr lang="en-US" altLang="zh-TW" sz="4000" smtClean="0">
                <a:solidFill>
                  <a:schemeClr val="tx1"/>
                </a:solidFill>
              </a:rPr>
            </a:br>
            <a:r>
              <a:rPr lang="en-US" altLang="zh-TW" sz="4000" smtClean="0">
                <a:solidFill>
                  <a:schemeClr val="tx1"/>
                </a:solidFill>
              </a:rPr>
              <a:t>5 years (6.3%)</a:t>
            </a:r>
            <a:endParaRPr lang="zh-TW" alt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2420888"/>
            <a:ext cx="6406480" cy="1298575"/>
          </a:xfrm>
        </p:spPr>
        <p:txBody>
          <a:bodyPr>
            <a:normAutofit/>
          </a:bodyPr>
          <a:lstStyle/>
          <a:p>
            <a:r>
              <a:rPr lang="en-US" altLang="zh-TW" sz="5400" smtClean="0"/>
              <a:t>Who is the enemy?</a:t>
            </a:r>
            <a:endParaRPr lang="zh-TW" altLang="en-US" sz="5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1155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22166"/>
            <a:ext cx="1041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50039"/>
            <a:ext cx="952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0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.medscape.com/pi/emed/ckb/pulmonology/295571-302460-5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5486400" cy="41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Common Pathogens of Common Cold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536" y="58052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PIV: parainfluenza virus, RSV: respiratory syncytial virus, </a:t>
            </a:r>
            <a:r>
              <a:rPr lang="en-US" altLang="zh-TW" smtClean="0"/>
              <a:t>MPV: metapneumovirus</a:t>
            </a:r>
            <a:r>
              <a:rPr lang="en-US" altLang="zh-TW"/>
              <a:t>, </a:t>
            </a:r>
            <a:r>
              <a:rPr lang="en-US" altLang="zh-TW" smtClean="0"/>
              <a:t>Group </a:t>
            </a:r>
            <a:r>
              <a:rPr lang="en-US" altLang="zh-TW"/>
              <a:t>A </a:t>
            </a:r>
            <a:r>
              <a:rPr lang="en-US" altLang="zh-TW" smtClean="0"/>
              <a:t>Strept:  </a:t>
            </a:r>
            <a:r>
              <a:rPr lang="en-US" altLang="zh-TW"/>
              <a:t>group A streptococcal disease.</a:t>
            </a:r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79512" y="1916831"/>
            <a:ext cx="1008112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630887" y="1717356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Rhinovirus </a:t>
            </a:r>
            <a:br>
              <a:rPr lang="en-US" altLang="zh-TW" sz="2400" smtClean="0"/>
            </a:br>
            <a:r>
              <a:rPr lang="zh-TW" altLang="en-US" sz="2400" smtClean="0"/>
              <a:t>鼻病毒 </a:t>
            </a:r>
            <a:r>
              <a:rPr lang="en-US" altLang="zh-TW" sz="2400" smtClean="0"/>
              <a:t>50-80%</a:t>
            </a: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5675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zh-TW" sz="4800" b="0" smtClean="0"/>
              <a:t>Rhinovirus</a:t>
            </a:r>
            <a:endParaRPr lang="zh-TW" altLang="en-US" sz="4800" b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000"/>
              <a:t>Science, 27</a:t>
            </a:r>
            <a:r>
              <a:rPr lang="en-US" altLang="zh-TW" sz="2000" baseline="30000"/>
              <a:t>th</a:t>
            </a:r>
            <a:r>
              <a:rPr lang="en-US" altLang="zh-TW" sz="2000"/>
              <a:t> March, 2009, Vol. 324, Issue 5923 </a:t>
            </a:r>
            <a:r>
              <a:rPr lang="en-US" altLang="zh-TW" sz="2000" smtClean="0"/>
              <a:t>Cover</a:t>
            </a:r>
          </a:p>
          <a:p>
            <a:r>
              <a:rPr lang="en-US" altLang="zh-TW" sz="3200" smtClean="0"/>
              <a:t>Blue: vp1</a:t>
            </a:r>
          </a:p>
          <a:p>
            <a:r>
              <a:rPr lang="en-US" altLang="zh-TW" sz="3200" smtClean="0"/>
              <a:t>Green: vp2</a:t>
            </a:r>
          </a:p>
          <a:p>
            <a:r>
              <a:rPr lang="en-US" altLang="zh-TW" sz="3200" smtClean="0"/>
              <a:t>Red: vp3</a:t>
            </a:r>
            <a:endParaRPr lang="en-US" altLang="zh-TW" sz="3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2"/>
          <a:stretch/>
        </p:blipFill>
        <p:spPr bwMode="auto">
          <a:xfrm>
            <a:off x="3707904" y="332655"/>
            <a:ext cx="4752528" cy="613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Rhinovirus</a:t>
            </a:r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altLang="zh-TW" smtClean="0"/>
              <a:t>Discovered </a:t>
            </a:r>
            <a:r>
              <a:rPr lang="en-US" altLang="zh-TW"/>
              <a:t>in the </a:t>
            </a:r>
            <a:r>
              <a:rPr lang="en-US" altLang="zh-TW" smtClean="0"/>
              <a:t>1950s</a:t>
            </a:r>
          </a:p>
          <a:p>
            <a:r>
              <a:rPr lang="en-US" altLang="zh-TW" smtClean="0"/>
              <a:t>Single-stranded</a:t>
            </a:r>
            <a:r>
              <a:rPr lang="en-US" altLang="zh-TW"/>
              <a:t>, positive-sense </a:t>
            </a:r>
            <a:r>
              <a:rPr lang="en-US" altLang="zh-TW" smtClean="0"/>
              <a:t>RNA</a:t>
            </a:r>
            <a:endParaRPr lang="zh-TW" altLang="en-US"/>
          </a:p>
        </p:txBody>
      </p:sp>
      <p:pic>
        <p:nvPicPr>
          <p:cNvPr id="2050" name="Picture 2" descr="rhinovirus[1]-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309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043608" y="5388801"/>
            <a:ext cx="33095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87624" y="5589240"/>
            <a:ext cx="13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smtClean="0"/>
              <a:t>30 nm</a:t>
            </a: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22543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dc.gov.tw/uploads/poster/original/67d3f2f4-8155-453b-9442-0321c5e30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" y="332656"/>
            <a:ext cx="8641080" cy="21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4149080"/>
            <a:ext cx="806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4800" smtClean="0"/>
              <a:t>There is </a:t>
            </a:r>
            <a:r>
              <a:rPr lang="en-US" altLang="zh-TW" sz="4800" smtClean="0">
                <a:solidFill>
                  <a:srgbClr val="FF0000"/>
                </a:solidFill>
              </a:rPr>
              <a:t>NO</a:t>
            </a:r>
            <a:r>
              <a:rPr lang="en-US" altLang="zh-TW" sz="4800" smtClean="0"/>
              <a:t> vaccine against </a:t>
            </a:r>
            <a:r>
              <a:rPr lang="en-US" altLang="zh-TW" sz="4800" smtClean="0">
                <a:solidFill>
                  <a:srgbClr val="FF0000"/>
                </a:solidFill>
              </a:rPr>
              <a:t>Rhinovirus</a:t>
            </a:r>
            <a:r>
              <a:rPr lang="en-US" altLang="zh-TW" sz="4800" smtClean="0"/>
              <a:t>!</a:t>
            </a:r>
            <a:br>
              <a:rPr lang="en-US" altLang="zh-TW" sz="4800" smtClean="0"/>
            </a:br>
            <a:r>
              <a:rPr lang="zh-TW" altLang="en-US" sz="4800" smtClean="0"/>
              <a:t>目前並沒有抗鼻病毒的疫苗</a:t>
            </a:r>
            <a:endParaRPr lang="zh-TW" altLang="en-US" sz="4800"/>
          </a:p>
        </p:txBody>
      </p:sp>
      <p:sp>
        <p:nvSpPr>
          <p:cNvPr id="2" name="向上箭號圖說文字 1"/>
          <p:cNvSpPr/>
          <p:nvPr/>
        </p:nvSpPr>
        <p:spPr>
          <a:xfrm>
            <a:off x="262628" y="2636912"/>
            <a:ext cx="5184576" cy="1432902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tx1"/>
                </a:solidFill>
              </a:rPr>
              <a:t>Against </a:t>
            </a:r>
            <a:r>
              <a:rPr lang="en-US" altLang="zh-TW" sz="3600" smtClean="0">
                <a:solidFill>
                  <a:srgbClr val="FF0000"/>
                </a:solidFill>
              </a:rPr>
              <a:t>Influenza</a:t>
            </a:r>
            <a:r>
              <a:rPr lang="en-US" altLang="zh-TW" sz="3600" smtClean="0">
                <a:solidFill>
                  <a:schemeClr val="tx1"/>
                </a:solidFill>
              </a:rPr>
              <a:t> Virus</a:t>
            </a:r>
            <a:endParaRPr lang="zh-TW" alt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Genome of HRV (1)</a:t>
            </a:r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19806" r="23252" b="63883"/>
          <a:stretch/>
        </p:blipFill>
        <p:spPr bwMode="auto">
          <a:xfrm>
            <a:off x="251520" y="1484784"/>
            <a:ext cx="867523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17503" y="4974256"/>
            <a:ext cx="2066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smtClean="0"/>
              <a:t>VP: viral protein</a:t>
            </a:r>
          </a:p>
          <a:p>
            <a:r>
              <a:rPr lang="en-US" altLang="zh-TW" sz="2000" smtClean="0"/>
              <a:t>PRO: proteinase</a:t>
            </a:r>
          </a:p>
          <a:p>
            <a:r>
              <a:rPr lang="en-US" altLang="zh-TW" sz="2000" smtClean="0"/>
              <a:t>POL: polymerase</a:t>
            </a:r>
          </a:p>
        </p:txBody>
      </p:sp>
      <p:pic>
        <p:nvPicPr>
          <p:cNvPr id="5" name="Picture 2" descr="rhinovirus[1]-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93330"/>
            <a:ext cx="225327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圖說文字 1"/>
          <p:cNvSpPr/>
          <p:nvPr/>
        </p:nvSpPr>
        <p:spPr>
          <a:xfrm>
            <a:off x="1691680" y="2924944"/>
            <a:ext cx="2376362" cy="1224627"/>
          </a:xfrm>
          <a:custGeom>
            <a:avLst/>
            <a:gdLst>
              <a:gd name="connsiteX0" fmla="*/ 0 w 2232248"/>
              <a:gd name="connsiteY0" fmla="*/ 0 h 45719"/>
              <a:gd name="connsiteX1" fmla="*/ 1302145 w 2232248"/>
              <a:gd name="connsiteY1" fmla="*/ 0 h 45719"/>
              <a:gd name="connsiteX2" fmla="*/ 1302145 w 2232248"/>
              <a:gd name="connsiteY2" fmla="*/ 0 h 45719"/>
              <a:gd name="connsiteX3" fmla="*/ 1860207 w 2232248"/>
              <a:gd name="connsiteY3" fmla="*/ 0 h 45719"/>
              <a:gd name="connsiteX4" fmla="*/ 2232248 w 2232248"/>
              <a:gd name="connsiteY4" fmla="*/ 0 h 45719"/>
              <a:gd name="connsiteX5" fmla="*/ 2232248 w 2232248"/>
              <a:gd name="connsiteY5" fmla="*/ 26669 h 45719"/>
              <a:gd name="connsiteX6" fmla="*/ 2232248 w 2232248"/>
              <a:gd name="connsiteY6" fmla="*/ 26669 h 45719"/>
              <a:gd name="connsiteX7" fmla="*/ 2232248 w 2232248"/>
              <a:gd name="connsiteY7" fmla="*/ 38099 h 45719"/>
              <a:gd name="connsiteX8" fmla="*/ 2232248 w 2232248"/>
              <a:gd name="connsiteY8" fmla="*/ 45719 h 45719"/>
              <a:gd name="connsiteX9" fmla="*/ 1860207 w 2232248"/>
              <a:gd name="connsiteY9" fmla="*/ 45719 h 45719"/>
              <a:gd name="connsiteX10" fmla="*/ 2376362 w 2232248"/>
              <a:gd name="connsiteY10" fmla="*/ 1224627 h 45719"/>
              <a:gd name="connsiteX11" fmla="*/ 1302145 w 2232248"/>
              <a:gd name="connsiteY11" fmla="*/ 45719 h 45719"/>
              <a:gd name="connsiteX12" fmla="*/ 0 w 2232248"/>
              <a:gd name="connsiteY12" fmla="*/ 45719 h 45719"/>
              <a:gd name="connsiteX13" fmla="*/ 0 w 2232248"/>
              <a:gd name="connsiteY13" fmla="*/ 38099 h 45719"/>
              <a:gd name="connsiteX14" fmla="*/ 0 w 2232248"/>
              <a:gd name="connsiteY14" fmla="*/ 26669 h 45719"/>
              <a:gd name="connsiteX15" fmla="*/ 0 w 2232248"/>
              <a:gd name="connsiteY15" fmla="*/ 26669 h 45719"/>
              <a:gd name="connsiteX16" fmla="*/ 0 w 2232248"/>
              <a:gd name="connsiteY16" fmla="*/ 0 h 45719"/>
              <a:gd name="connsiteX0" fmla="*/ 0 w 2376362"/>
              <a:gd name="connsiteY0" fmla="*/ 0 h 1224627"/>
              <a:gd name="connsiteX1" fmla="*/ 1302145 w 2376362"/>
              <a:gd name="connsiteY1" fmla="*/ 0 h 1224627"/>
              <a:gd name="connsiteX2" fmla="*/ 1302145 w 2376362"/>
              <a:gd name="connsiteY2" fmla="*/ 0 h 1224627"/>
              <a:gd name="connsiteX3" fmla="*/ 1860207 w 2376362"/>
              <a:gd name="connsiteY3" fmla="*/ 0 h 1224627"/>
              <a:gd name="connsiteX4" fmla="*/ 2232248 w 2376362"/>
              <a:gd name="connsiteY4" fmla="*/ 0 h 1224627"/>
              <a:gd name="connsiteX5" fmla="*/ 2232248 w 2376362"/>
              <a:gd name="connsiteY5" fmla="*/ 26669 h 1224627"/>
              <a:gd name="connsiteX6" fmla="*/ 2232248 w 2376362"/>
              <a:gd name="connsiteY6" fmla="*/ 26669 h 1224627"/>
              <a:gd name="connsiteX7" fmla="*/ 2232248 w 2376362"/>
              <a:gd name="connsiteY7" fmla="*/ 38099 h 1224627"/>
              <a:gd name="connsiteX8" fmla="*/ 2232248 w 2376362"/>
              <a:gd name="connsiteY8" fmla="*/ 45719 h 1224627"/>
              <a:gd name="connsiteX9" fmla="*/ 1472018 w 2376362"/>
              <a:gd name="connsiteY9" fmla="*/ 54345 h 1224627"/>
              <a:gd name="connsiteX10" fmla="*/ 2376362 w 2376362"/>
              <a:gd name="connsiteY10" fmla="*/ 1224627 h 1224627"/>
              <a:gd name="connsiteX11" fmla="*/ 1302145 w 2376362"/>
              <a:gd name="connsiteY11" fmla="*/ 45719 h 1224627"/>
              <a:gd name="connsiteX12" fmla="*/ 0 w 2376362"/>
              <a:gd name="connsiteY12" fmla="*/ 45719 h 1224627"/>
              <a:gd name="connsiteX13" fmla="*/ 0 w 2376362"/>
              <a:gd name="connsiteY13" fmla="*/ 38099 h 1224627"/>
              <a:gd name="connsiteX14" fmla="*/ 0 w 2376362"/>
              <a:gd name="connsiteY14" fmla="*/ 26669 h 1224627"/>
              <a:gd name="connsiteX15" fmla="*/ 0 w 2376362"/>
              <a:gd name="connsiteY15" fmla="*/ 26669 h 1224627"/>
              <a:gd name="connsiteX16" fmla="*/ 0 w 2376362"/>
              <a:gd name="connsiteY16" fmla="*/ 0 h 12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76362" h="1224627">
                <a:moveTo>
                  <a:pt x="0" y="0"/>
                </a:moveTo>
                <a:lnTo>
                  <a:pt x="1302145" y="0"/>
                </a:lnTo>
                <a:lnTo>
                  <a:pt x="1302145" y="0"/>
                </a:lnTo>
                <a:lnTo>
                  <a:pt x="1860207" y="0"/>
                </a:lnTo>
                <a:lnTo>
                  <a:pt x="2232248" y="0"/>
                </a:lnTo>
                <a:lnTo>
                  <a:pt x="2232248" y="26669"/>
                </a:lnTo>
                <a:lnTo>
                  <a:pt x="2232248" y="26669"/>
                </a:lnTo>
                <a:lnTo>
                  <a:pt x="2232248" y="38099"/>
                </a:lnTo>
                <a:lnTo>
                  <a:pt x="2232248" y="45719"/>
                </a:lnTo>
                <a:lnTo>
                  <a:pt x="1472018" y="54345"/>
                </a:lnTo>
                <a:lnTo>
                  <a:pt x="2376362" y="1224627"/>
                </a:lnTo>
                <a:lnTo>
                  <a:pt x="1302145" y="45719"/>
                </a:lnTo>
                <a:lnTo>
                  <a:pt x="0" y="45719"/>
                </a:lnTo>
                <a:lnTo>
                  <a:pt x="0" y="38099"/>
                </a:lnTo>
                <a:lnTo>
                  <a:pt x="0" y="26669"/>
                </a:lnTo>
                <a:lnTo>
                  <a:pt x="0" y="266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4076328" y="2924944"/>
            <a:ext cx="3448000" cy="1611598"/>
          </a:xfrm>
          <a:custGeom>
            <a:avLst/>
            <a:gdLst>
              <a:gd name="connsiteX0" fmla="*/ 0 w 2295872"/>
              <a:gd name="connsiteY0" fmla="*/ 0 h 144017"/>
              <a:gd name="connsiteX1" fmla="*/ 1339259 w 2295872"/>
              <a:gd name="connsiteY1" fmla="*/ 0 h 144017"/>
              <a:gd name="connsiteX2" fmla="*/ 1339259 w 2295872"/>
              <a:gd name="connsiteY2" fmla="*/ 0 h 144017"/>
              <a:gd name="connsiteX3" fmla="*/ 1913227 w 2295872"/>
              <a:gd name="connsiteY3" fmla="*/ 0 h 144017"/>
              <a:gd name="connsiteX4" fmla="*/ 2295872 w 2295872"/>
              <a:gd name="connsiteY4" fmla="*/ 0 h 144017"/>
              <a:gd name="connsiteX5" fmla="*/ 2295872 w 2295872"/>
              <a:gd name="connsiteY5" fmla="*/ 84010 h 144017"/>
              <a:gd name="connsiteX6" fmla="*/ 2295872 w 2295872"/>
              <a:gd name="connsiteY6" fmla="*/ 84010 h 144017"/>
              <a:gd name="connsiteX7" fmla="*/ 2295872 w 2295872"/>
              <a:gd name="connsiteY7" fmla="*/ 120014 h 144017"/>
              <a:gd name="connsiteX8" fmla="*/ 2295872 w 2295872"/>
              <a:gd name="connsiteY8" fmla="*/ 144017 h 144017"/>
              <a:gd name="connsiteX9" fmla="*/ 1913227 w 2295872"/>
              <a:gd name="connsiteY9" fmla="*/ 144017 h 144017"/>
              <a:gd name="connsiteX10" fmla="*/ 1753977 w 2295872"/>
              <a:gd name="connsiteY10" fmla="*/ 1459488 h 144017"/>
              <a:gd name="connsiteX11" fmla="*/ 1339259 w 2295872"/>
              <a:gd name="connsiteY11" fmla="*/ 144017 h 144017"/>
              <a:gd name="connsiteX12" fmla="*/ 0 w 2295872"/>
              <a:gd name="connsiteY12" fmla="*/ 144017 h 144017"/>
              <a:gd name="connsiteX13" fmla="*/ 0 w 2295872"/>
              <a:gd name="connsiteY13" fmla="*/ 120014 h 144017"/>
              <a:gd name="connsiteX14" fmla="*/ 0 w 2295872"/>
              <a:gd name="connsiteY14" fmla="*/ 84010 h 144017"/>
              <a:gd name="connsiteX15" fmla="*/ 0 w 2295872"/>
              <a:gd name="connsiteY15" fmla="*/ 84010 h 144017"/>
              <a:gd name="connsiteX16" fmla="*/ 0 w 2295872"/>
              <a:gd name="connsiteY16" fmla="*/ 0 h 144017"/>
              <a:gd name="connsiteX0" fmla="*/ 0 w 2295872"/>
              <a:gd name="connsiteY0" fmla="*/ 0 h 1459488"/>
              <a:gd name="connsiteX1" fmla="*/ 1339259 w 2295872"/>
              <a:gd name="connsiteY1" fmla="*/ 0 h 1459488"/>
              <a:gd name="connsiteX2" fmla="*/ 1339259 w 2295872"/>
              <a:gd name="connsiteY2" fmla="*/ 0 h 1459488"/>
              <a:gd name="connsiteX3" fmla="*/ 1913227 w 2295872"/>
              <a:gd name="connsiteY3" fmla="*/ 0 h 1459488"/>
              <a:gd name="connsiteX4" fmla="*/ 2295872 w 2295872"/>
              <a:gd name="connsiteY4" fmla="*/ 0 h 1459488"/>
              <a:gd name="connsiteX5" fmla="*/ 2295872 w 2295872"/>
              <a:gd name="connsiteY5" fmla="*/ 84010 h 1459488"/>
              <a:gd name="connsiteX6" fmla="*/ 2295872 w 2295872"/>
              <a:gd name="connsiteY6" fmla="*/ 84010 h 1459488"/>
              <a:gd name="connsiteX7" fmla="*/ 2295872 w 2295872"/>
              <a:gd name="connsiteY7" fmla="*/ 120014 h 1459488"/>
              <a:gd name="connsiteX8" fmla="*/ 2295872 w 2295872"/>
              <a:gd name="connsiteY8" fmla="*/ 144017 h 1459488"/>
              <a:gd name="connsiteX9" fmla="*/ 1525038 w 2295872"/>
              <a:gd name="connsiteY9" fmla="*/ 161270 h 1459488"/>
              <a:gd name="connsiteX10" fmla="*/ 1753977 w 2295872"/>
              <a:gd name="connsiteY10" fmla="*/ 1459488 h 1459488"/>
              <a:gd name="connsiteX11" fmla="*/ 1339259 w 2295872"/>
              <a:gd name="connsiteY11" fmla="*/ 144017 h 1459488"/>
              <a:gd name="connsiteX12" fmla="*/ 0 w 2295872"/>
              <a:gd name="connsiteY12" fmla="*/ 144017 h 1459488"/>
              <a:gd name="connsiteX13" fmla="*/ 0 w 2295872"/>
              <a:gd name="connsiteY13" fmla="*/ 120014 h 1459488"/>
              <a:gd name="connsiteX14" fmla="*/ 0 w 2295872"/>
              <a:gd name="connsiteY14" fmla="*/ 84010 h 1459488"/>
              <a:gd name="connsiteX15" fmla="*/ 0 w 2295872"/>
              <a:gd name="connsiteY15" fmla="*/ 84010 h 1459488"/>
              <a:gd name="connsiteX16" fmla="*/ 0 w 2295872"/>
              <a:gd name="connsiteY16" fmla="*/ 0 h 1459488"/>
              <a:gd name="connsiteX0" fmla="*/ 0 w 2295872"/>
              <a:gd name="connsiteY0" fmla="*/ 0 h 2969503"/>
              <a:gd name="connsiteX1" fmla="*/ 1339259 w 2295872"/>
              <a:gd name="connsiteY1" fmla="*/ 0 h 2969503"/>
              <a:gd name="connsiteX2" fmla="*/ 1339259 w 2295872"/>
              <a:gd name="connsiteY2" fmla="*/ 0 h 2969503"/>
              <a:gd name="connsiteX3" fmla="*/ 1913227 w 2295872"/>
              <a:gd name="connsiteY3" fmla="*/ 0 h 2969503"/>
              <a:gd name="connsiteX4" fmla="*/ 2295872 w 2295872"/>
              <a:gd name="connsiteY4" fmla="*/ 0 h 2969503"/>
              <a:gd name="connsiteX5" fmla="*/ 2295872 w 2295872"/>
              <a:gd name="connsiteY5" fmla="*/ 84010 h 2969503"/>
              <a:gd name="connsiteX6" fmla="*/ 2295872 w 2295872"/>
              <a:gd name="connsiteY6" fmla="*/ 84010 h 2969503"/>
              <a:gd name="connsiteX7" fmla="*/ 2295872 w 2295872"/>
              <a:gd name="connsiteY7" fmla="*/ 120014 h 2969503"/>
              <a:gd name="connsiteX8" fmla="*/ 2295872 w 2295872"/>
              <a:gd name="connsiteY8" fmla="*/ 144017 h 2969503"/>
              <a:gd name="connsiteX9" fmla="*/ 1525038 w 2295872"/>
              <a:gd name="connsiteY9" fmla="*/ 161270 h 2969503"/>
              <a:gd name="connsiteX10" fmla="*/ 863665 w 2295872"/>
              <a:gd name="connsiteY10" fmla="*/ 2969503 h 2969503"/>
              <a:gd name="connsiteX11" fmla="*/ 1339259 w 2295872"/>
              <a:gd name="connsiteY11" fmla="*/ 144017 h 2969503"/>
              <a:gd name="connsiteX12" fmla="*/ 0 w 2295872"/>
              <a:gd name="connsiteY12" fmla="*/ 144017 h 2969503"/>
              <a:gd name="connsiteX13" fmla="*/ 0 w 2295872"/>
              <a:gd name="connsiteY13" fmla="*/ 120014 h 2969503"/>
              <a:gd name="connsiteX14" fmla="*/ 0 w 2295872"/>
              <a:gd name="connsiteY14" fmla="*/ 84010 h 2969503"/>
              <a:gd name="connsiteX15" fmla="*/ 0 w 2295872"/>
              <a:gd name="connsiteY15" fmla="*/ 84010 h 2969503"/>
              <a:gd name="connsiteX16" fmla="*/ 0 w 2295872"/>
              <a:gd name="connsiteY16" fmla="*/ 0 h 296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5872" h="2969503">
                <a:moveTo>
                  <a:pt x="0" y="0"/>
                </a:moveTo>
                <a:lnTo>
                  <a:pt x="1339259" y="0"/>
                </a:lnTo>
                <a:lnTo>
                  <a:pt x="1339259" y="0"/>
                </a:lnTo>
                <a:lnTo>
                  <a:pt x="1913227" y="0"/>
                </a:lnTo>
                <a:lnTo>
                  <a:pt x="2295872" y="0"/>
                </a:lnTo>
                <a:lnTo>
                  <a:pt x="2295872" y="84010"/>
                </a:lnTo>
                <a:lnTo>
                  <a:pt x="2295872" y="84010"/>
                </a:lnTo>
                <a:lnTo>
                  <a:pt x="2295872" y="120014"/>
                </a:lnTo>
                <a:lnTo>
                  <a:pt x="2295872" y="144017"/>
                </a:lnTo>
                <a:lnTo>
                  <a:pt x="1525038" y="161270"/>
                </a:lnTo>
                <a:lnTo>
                  <a:pt x="863665" y="2969503"/>
                </a:lnTo>
                <a:lnTo>
                  <a:pt x="1339259" y="144017"/>
                </a:lnTo>
                <a:lnTo>
                  <a:pt x="0" y="144017"/>
                </a:lnTo>
                <a:lnTo>
                  <a:pt x="0" y="120014"/>
                </a:lnTo>
                <a:lnTo>
                  <a:pt x="0" y="84010"/>
                </a:lnTo>
                <a:lnTo>
                  <a:pt x="0" y="8401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567014" y="1404967"/>
            <a:ext cx="262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smtClean="0"/>
              <a:t>製作外殼</a:t>
            </a:r>
            <a:endParaRPr lang="zh-TW" altLang="en-US" sz="4400"/>
          </a:p>
        </p:txBody>
      </p:sp>
      <p:sp>
        <p:nvSpPr>
          <p:cNvPr id="10" name="文字方塊 9"/>
          <p:cNvSpPr txBox="1"/>
          <p:nvPr/>
        </p:nvSpPr>
        <p:spPr>
          <a:xfrm>
            <a:off x="5050566" y="1404967"/>
            <a:ext cx="262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smtClean="0"/>
              <a:t>其他功能</a:t>
            </a:r>
            <a:endParaRPr lang="zh-TW" altLang="en-US" sz="4400"/>
          </a:p>
        </p:txBody>
      </p:sp>
    </p:spTree>
    <p:extLst>
      <p:ext uri="{BB962C8B-B14F-4D97-AF65-F5344CB8AC3E}">
        <p14:creationId xmlns:p14="http://schemas.microsoft.com/office/powerpoint/2010/main" val="17076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379</Words>
  <Application>Microsoft Office PowerPoint</Application>
  <PresentationFormat>如螢幕大小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Common Cold,  Uncommon Variation</vt:lpstr>
      <vt:lpstr>Common Cold,  Uncommon Variation</vt:lpstr>
      <vt:lpstr>PowerPoint 簡報</vt:lpstr>
      <vt:lpstr>Who is the enemy?</vt:lpstr>
      <vt:lpstr>Common Pathogens of Common Cold</vt:lpstr>
      <vt:lpstr>Rhinovirus</vt:lpstr>
      <vt:lpstr>Rhinovirus</vt:lpstr>
      <vt:lpstr>PowerPoint 簡報</vt:lpstr>
      <vt:lpstr>Genome of HRV (1)</vt:lpstr>
      <vt:lpstr>PowerPoint 簡報</vt:lpstr>
      <vt:lpstr>PowerPoint 簡報</vt:lpstr>
      <vt:lpstr>PowerPoint 簡報</vt:lpstr>
      <vt:lpstr>PowerPoint 簡報</vt:lpstr>
      <vt:lpstr>PowerPoint 簡報</vt:lpstr>
      <vt:lpstr>“Uncommon Variation” Pyrimidine-rich tract</vt:lpstr>
      <vt:lpstr>PowerPoint 簡報</vt:lpstr>
      <vt:lpstr>PowerPoint 簡報</vt:lpstr>
      <vt:lpstr>Recombination between HRV species</vt:lpstr>
      <vt:lpstr>Recombination between HRV species</vt:lpstr>
      <vt:lpstr>Recombinations between HRV species</vt:lpstr>
      <vt:lpstr>Applications: Vaccine</vt:lpstr>
      <vt:lpstr>Applications: Gene therapy?</vt:lpstr>
      <vt:lpstr>Take Home Message</vt:lpstr>
      <vt:lpstr>The End 2013/06/03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Cold,  Uncommon Variations </dc:title>
  <dc:creator>Jean</dc:creator>
  <cp:lastModifiedBy>CJYang</cp:lastModifiedBy>
  <cp:revision>66</cp:revision>
  <dcterms:created xsi:type="dcterms:W3CDTF">2013-05-27T16:01:25Z</dcterms:created>
  <dcterms:modified xsi:type="dcterms:W3CDTF">2013-06-03T00:42:21Z</dcterms:modified>
</cp:coreProperties>
</file>