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72" r:id="rId2"/>
    <p:sldId id="273" r:id="rId3"/>
    <p:sldId id="277" r:id="rId4"/>
    <p:sldId id="274" r:id="rId5"/>
    <p:sldId id="258" r:id="rId6"/>
    <p:sldId id="256" r:id="rId7"/>
    <p:sldId id="276" r:id="rId8"/>
    <p:sldId id="259" r:id="rId9"/>
    <p:sldId id="268" r:id="rId10"/>
    <p:sldId id="269" r:id="rId11"/>
    <p:sldId id="270" r:id="rId12"/>
    <p:sldId id="271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75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PLin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574" y="-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1-28T09:46:04.080" idx="1">
    <p:pos x="10" y="10"/>
    <p:text/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A2C6A-DA36-4B83-9D70-C57C1AB92CF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AC1F877-2754-442C-BDEE-84DDA6991AE9}">
      <dgm:prSet phldrT="[文字]"/>
      <dgm:spPr/>
      <dgm:t>
        <a:bodyPr/>
        <a:lstStyle/>
        <a:p>
          <a:r>
            <a:rPr lang="en-US" altLang="zh-TW" dirty="0" smtClean="0"/>
            <a:t>EMR </a:t>
          </a:r>
        </a:p>
        <a:p>
          <a:r>
            <a:rPr lang="en-US" altLang="zh-TW" dirty="0" smtClean="0"/>
            <a:t>(ICD-9)</a:t>
          </a:r>
          <a:endParaRPr lang="zh-TW" altLang="en-US" dirty="0"/>
        </a:p>
      </dgm:t>
    </dgm:pt>
    <dgm:pt modelId="{6A996EDE-BD18-41DB-BA59-F8B5A4ABDF1B}" type="parTrans" cxnId="{33171605-E657-4D73-A774-4851AFD29370}">
      <dgm:prSet/>
      <dgm:spPr/>
      <dgm:t>
        <a:bodyPr/>
        <a:lstStyle/>
        <a:p>
          <a:endParaRPr lang="zh-TW" altLang="en-US"/>
        </a:p>
      </dgm:t>
    </dgm:pt>
    <dgm:pt modelId="{6B71CC3D-F928-4162-96A3-18E93FE01FA9}" type="sibTrans" cxnId="{33171605-E657-4D73-A774-4851AFD29370}">
      <dgm:prSet/>
      <dgm:spPr/>
      <dgm:t>
        <a:bodyPr/>
        <a:lstStyle/>
        <a:p>
          <a:endParaRPr lang="zh-TW" altLang="en-US"/>
        </a:p>
      </dgm:t>
    </dgm:pt>
    <dgm:pt modelId="{524D3861-627B-4688-B69C-E0D570AAE312}">
      <dgm:prSet phldrT="[文字]"/>
      <dgm:spPr/>
      <dgm:t>
        <a:bodyPr/>
        <a:lstStyle/>
        <a:p>
          <a:r>
            <a:rPr lang="en-US" altLang="zh-TW" u="none" dirty="0" smtClean="0">
              <a:hlinkClick xmlns:r="http://schemas.openxmlformats.org/officeDocument/2006/relationships" r:id="rId1" action="ppaction://hlinksldjump"/>
            </a:rPr>
            <a:t>regrouping</a:t>
          </a:r>
          <a:endParaRPr lang="zh-TW" altLang="en-US" u="none" dirty="0"/>
        </a:p>
      </dgm:t>
    </dgm:pt>
    <dgm:pt modelId="{D91DA0BC-B2FF-4274-8ED2-60C46F022AF2}" type="parTrans" cxnId="{0CDE7CB2-8137-4332-B463-ADB0CECA880B}">
      <dgm:prSet/>
      <dgm:spPr/>
      <dgm:t>
        <a:bodyPr/>
        <a:lstStyle/>
        <a:p>
          <a:endParaRPr lang="zh-TW" altLang="en-US"/>
        </a:p>
      </dgm:t>
    </dgm:pt>
    <dgm:pt modelId="{8B32681F-7162-4D36-A7E7-04DDD91A7C5E}" type="sibTrans" cxnId="{0CDE7CB2-8137-4332-B463-ADB0CECA880B}">
      <dgm:prSet/>
      <dgm:spPr/>
      <dgm:t>
        <a:bodyPr/>
        <a:lstStyle/>
        <a:p>
          <a:endParaRPr lang="zh-TW" altLang="en-US"/>
        </a:p>
      </dgm:t>
    </dgm:pt>
    <dgm:pt modelId="{6B2E1261-2233-42BC-B83F-9DF0AFAC552B}">
      <dgm:prSet phldrT="[文字]"/>
      <dgm:spPr/>
      <dgm:t>
        <a:bodyPr/>
        <a:lstStyle/>
        <a:p>
          <a:r>
            <a:rPr lang="en-US" altLang="zh-TW" dirty="0" smtClean="0"/>
            <a:t>analysis</a:t>
          </a:r>
          <a:endParaRPr lang="zh-TW" altLang="en-US" dirty="0"/>
        </a:p>
      </dgm:t>
    </dgm:pt>
    <dgm:pt modelId="{7AFC5569-8C24-479F-9674-A9C8D4BC1D5C}" type="parTrans" cxnId="{1C4E832A-85ED-4087-9EBE-89AD41C584FA}">
      <dgm:prSet/>
      <dgm:spPr/>
      <dgm:t>
        <a:bodyPr/>
        <a:lstStyle/>
        <a:p>
          <a:endParaRPr lang="zh-TW" altLang="en-US"/>
        </a:p>
      </dgm:t>
    </dgm:pt>
    <dgm:pt modelId="{8B711A8B-24DA-45FF-8CE2-FF0D33A64D7A}" type="sibTrans" cxnId="{1C4E832A-85ED-4087-9EBE-89AD41C584FA}">
      <dgm:prSet/>
      <dgm:spPr/>
      <dgm:t>
        <a:bodyPr/>
        <a:lstStyle/>
        <a:p>
          <a:endParaRPr lang="zh-TW" altLang="en-US"/>
        </a:p>
      </dgm:t>
    </dgm:pt>
    <dgm:pt modelId="{6DC1EDB8-1B84-48D7-855F-1CD43C2B7FEC}" type="pres">
      <dgm:prSet presAssocID="{425A2C6A-DA36-4B83-9D70-C57C1AB92CF1}" presName="CompostProcess" presStyleCnt="0">
        <dgm:presLayoutVars>
          <dgm:dir/>
          <dgm:resizeHandles val="exact"/>
        </dgm:presLayoutVars>
      </dgm:prSet>
      <dgm:spPr/>
    </dgm:pt>
    <dgm:pt modelId="{BB67ADFC-E5C8-449C-B1F7-24D8A4308081}" type="pres">
      <dgm:prSet presAssocID="{425A2C6A-DA36-4B83-9D70-C57C1AB92CF1}" presName="arrow" presStyleLbl="bgShp" presStyleIdx="0" presStyleCnt="1"/>
      <dgm:spPr/>
    </dgm:pt>
    <dgm:pt modelId="{54C4F13E-1669-4DB8-95C9-FDA2E4E7CE3E}" type="pres">
      <dgm:prSet presAssocID="{425A2C6A-DA36-4B83-9D70-C57C1AB92CF1}" presName="linearProcess" presStyleCnt="0"/>
      <dgm:spPr/>
    </dgm:pt>
    <dgm:pt modelId="{E69752CB-971C-4553-8C7A-B31FF6A7F189}" type="pres">
      <dgm:prSet presAssocID="{9AC1F877-2754-442C-BDEE-84DDA6991AE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66B34F-23BB-4730-A20F-35B1D4C41E52}" type="pres">
      <dgm:prSet presAssocID="{6B71CC3D-F928-4162-96A3-18E93FE01FA9}" presName="sibTrans" presStyleCnt="0"/>
      <dgm:spPr/>
    </dgm:pt>
    <dgm:pt modelId="{B8A585D7-0CAA-4A4D-BFD6-27F1C68C0EA5}" type="pres">
      <dgm:prSet presAssocID="{524D3861-627B-4688-B69C-E0D570AAE31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4FC926-E532-40D1-BEF4-3EC924C0AADD}" type="pres">
      <dgm:prSet presAssocID="{8B32681F-7162-4D36-A7E7-04DDD91A7C5E}" presName="sibTrans" presStyleCnt="0"/>
      <dgm:spPr/>
    </dgm:pt>
    <dgm:pt modelId="{B0D34986-1318-4EE8-B8FB-B3C188F50A83}" type="pres">
      <dgm:prSet presAssocID="{6B2E1261-2233-42BC-B83F-9DF0AFAC552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5EED4C6-6F43-46AC-ACCB-AD79368B2CEA}" type="presOf" srcId="{9AC1F877-2754-442C-BDEE-84DDA6991AE9}" destId="{E69752CB-971C-4553-8C7A-B31FF6A7F189}" srcOrd="0" destOrd="0" presId="urn:microsoft.com/office/officeart/2005/8/layout/hProcess9"/>
    <dgm:cxn modelId="{3EADFA2C-7742-44E4-8D20-F64C4B99729C}" type="presOf" srcId="{6B2E1261-2233-42BC-B83F-9DF0AFAC552B}" destId="{B0D34986-1318-4EE8-B8FB-B3C188F50A83}" srcOrd="0" destOrd="0" presId="urn:microsoft.com/office/officeart/2005/8/layout/hProcess9"/>
    <dgm:cxn modelId="{69BCF350-F07D-407C-B172-C1D965385080}" type="presOf" srcId="{524D3861-627B-4688-B69C-E0D570AAE312}" destId="{B8A585D7-0CAA-4A4D-BFD6-27F1C68C0EA5}" srcOrd="0" destOrd="0" presId="urn:microsoft.com/office/officeart/2005/8/layout/hProcess9"/>
    <dgm:cxn modelId="{33171605-E657-4D73-A774-4851AFD29370}" srcId="{425A2C6A-DA36-4B83-9D70-C57C1AB92CF1}" destId="{9AC1F877-2754-442C-BDEE-84DDA6991AE9}" srcOrd="0" destOrd="0" parTransId="{6A996EDE-BD18-41DB-BA59-F8B5A4ABDF1B}" sibTransId="{6B71CC3D-F928-4162-96A3-18E93FE01FA9}"/>
    <dgm:cxn modelId="{1C4E832A-85ED-4087-9EBE-89AD41C584FA}" srcId="{425A2C6A-DA36-4B83-9D70-C57C1AB92CF1}" destId="{6B2E1261-2233-42BC-B83F-9DF0AFAC552B}" srcOrd="2" destOrd="0" parTransId="{7AFC5569-8C24-479F-9674-A9C8D4BC1D5C}" sibTransId="{8B711A8B-24DA-45FF-8CE2-FF0D33A64D7A}"/>
    <dgm:cxn modelId="{0CDE7CB2-8137-4332-B463-ADB0CECA880B}" srcId="{425A2C6A-DA36-4B83-9D70-C57C1AB92CF1}" destId="{524D3861-627B-4688-B69C-E0D570AAE312}" srcOrd="1" destOrd="0" parTransId="{D91DA0BC-B2FF-4274-8ED2-60C46F022AF2}" sibTransId="{8B32681F-7162-4D36-A7E7-04DDD91A7C5E}"/>
    <dgm:cxn modelId="{685ED0CB-B3C3-484D-9352-7743AB08B485}" type="presOf" srcId="{425A2C6A-DA36-4B83-9D70-C57C1AB92CF1}" destId="{6DC1EDB8-1B84-48D7-855F-1CD43C2B7FEC}" srcOrd="0" destOrd="0" presId="urn:microsoft.com/office/officeart/2005/8/layout/hProcess9"/>
    <dgm:cxn modelId="{4BC2EA9F-9DFC-45E9-A9AF-E5B9E772A86F}" type="presParOf" srcId="{6DC1EDB8-1B84-48D7-855F-1CD43C2B7FEC}" destId="{BB67ADFC-E5C8-449C-B1F7-24D8A4308081}" srcOrd="0" destOrd="0" presId="urn:microsoft.com/office/officeart/2005/8/layout/hProcess9"/>
    <dgm:cxn modelId="{CF091B0A-CAE0-4FFB-8310-E97C68F19CB4}" type="presParOf" srcId="{6DC1EDB8-1B84-48D7-855F-1CD43C2B7FEC}" destId="{54C4F13E-1669-4DB8-95C9-FDA2E4E7CE3E}" srcOrd="1" destOrd="0" presId="urn:microsoft.com/office/officeart/2005/8/layout/hProcess9"/>
    <dgm:cxn modelId="{F631C3A2-E967-4F46-B444-B825FB0A3403}" type="presParOf" srcId="{54C4F13E-1669-4DB8-95C9-FDA2E4E7CE3E}" destId="{E69752CB-971C-4553-8C7A-B31FF6A7F189}" srcOrd="0" destOrd="0" presId="urn:microsoft.com/office/officeart/2005/8/layout/hProcess9"/>
    <dgm:cxn modelId="{59C51039-F767-4AB1-B8ED-E7618DD9B85D}" type="presParOf" srcId="{54C4F13E-1669-4DB8-95C9-FDA2E4E7CE3E}" destId="{FE66B34F-23BB-4730-A20F-35B1D4C41E52}" srcOrd="1" destOrd="0" presId="urn:microsoft.com/office/officeart/2005/8/layout/hProcess9"/>
    <dgm:cxn modelId="{1A15DA72-587E-4399-B977-DFF117A16E15}" type="presParOf" srcId="{54C4F13E-1669-4DB8-95C9-FDA2E4E7CE3E}" destId="{B8A585D7-0CAA-4A4D-BFD6-27F1C68C0EA5}" srcOrd="2" destOrd="0" presId="urn:microsoft.com/office/officeart/2005/8/layout/hProcess9"/>
    <dgm:cxn modelId="{6BC7DAE0-803B-44A7-A3E0-C3CE3C831F08}" type="presParOf" srcId="{54C4F13E-1669-4DB8-95C9-FDA2E4E7CE3E}" destId="{454FC926-E532-40D1-BEF4-3EC924C0AADD}" srcOrd="3" destOrd="0" presId="urn:microsoft.com/office/officeart/2005/8/layout/hProcess9"/>
    <dgm:cxn modelId="{DBED039E-F616-4322-846C-1352D332A7F6}" type="presParOf" srcId="{54C4F13E-1669-4DB8-95C9-FDA2E4E7CE3E}" destId="{B0D34986-1318-4EE8-B8FB-B3C188F50A8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C51056-7662-4ADA-8A03-6B18F204F27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918AC6-BD30-46A7-BBA4-B6D0DD4C0ACB}">
      <dgm:prSet phldrT="[文字]" custT="1"/>
      <dgm:spPr/>
      <dgm:t>
        <a:bodyPr/>
        <a:lstStyle/>
        <a:p>
          <a:r>
            <a:rPr lang="en-US" altLang="zh-TW" sz="2800" b="1" dirty="0" smtClean="0"/>
            <a:t>‘arrhythmias’ code group</a:t>
          </a:r>
          <a:endParaRPr lang="zh-TW" altLang="en-US" sz="2800" b="1" dirty="0"/>
        </a:p>
      </dgm:t>
    </dgm:pt>
    <dgm:pt modelId="{FE1E154C-F899-4ADA-BD29-F2557E6F0168}" type="parTrans" cxnId="{971A7F66-5703-4C9A-971A-F67F32152DA9}">
      <dgm:prSet/>
      <dgm:spPr/>
      <dgm:t>
        <a:bodyPr/>
        <a:lstStyle/>
        <a:p>
          <a:endParaRPr lang="zh-TW" altLang="en-US"/>
        </a:p>
      </dgm:t>
    </dgm:pt>
    <dgm:pt modelId="{14E99F6D-B0CB-44BC-BE01-3B7DEB58137E}" type="sibTrans" cxnId="{971A7F66-5703-4C9A-971A-F67F32152DA9}">
      <dgm:prSet/>
      <dgm:spPr/>
      <dgm:t>
        <a:bodyPr/>
        <a:lstStyle/>
        <a:p>
          <a:endParaRPr lang="zh-TW" altLang="en-US"/>
        </a:p>
      </dgm:t>
    </dgm:pt>
    <dgm:pt modelId="{13792B19-FE77-443E-B9CF-C59FE1E2AE07}">
      <dgm:prSet phldrT="[文字]"/>
      <dgm:spPr/>
      <dgm:t>
        <a:bodyPr/>
        <a:lstStyle/>
        <a:p>
          <a:r>
            <a:rPr lang="en-US" altLang="zh-TW" dirty="0" smtClean="0"/>
            <a:t>427.0 Paroxysmal </a:t>
          </a:r>
          <a:r>
            <a:rPr lang="en-US" altLang="zh-TW" dirty="0" err="1" smtClean="0"/>
            <a:t>supraventricular</a:t>
          </a:r>
          <a:r>
            <a:rPr lang="en-US" altLang="zh-TW" dirty="0" smtClean="0"/>
            <a:t> tachycardia </a:t>
          </a:r>
          <a:endParaRPr lang="zh-TW" altLang="en-US" dirty="0"/>
        </a:p>
      </dgm:t>
    </dgm:pt>
    <dgm:pt modelId="{2D804A9D-BC26-44FC-8A2E-1744DA88E9EF}" type="parTrans" cxnId="{9CC0272D-83EA-40A7-B341-D4ECA7B844F0}">
      <dgm:prSet/>
      <dgm:spPr/>
      <dgm:t>
        <a:bodyPr/>
        <a:lstStyle/>
        <a:p>
          <a:endParaRPr lang="zh-TW" altLang="en-US"/>
        </a:p>
      </dgm:t>
    </dgm:pt>
    <dgm:pt modelId="{E9791A8C-5234-4585-B250-68F1F9079976}" type="sibTrans" cxnId="{9CC0272D-83EA-40A7-B341-D4ECA7B844F0}">
      <dgm:prSet/>
      <dgm:spPr/>
      <dgm:t>
        <a:bodyPr/>
        <a:lstStyle/>
        <a:p>
          <a:endParaRPr lang="zh-TW" altLang="en-US"/>
        </a:p>
      </dgm:t>
    </dgm:pt>
    <dgm:pt modelId="{46CBDE84-186D-42B0-BDC3-53810E270D8E}">
      <dgm:prSet phldrT="[文字]"/>
      <dgm:spPr/>
      <dgm:t>
        <a:bodyPr/>
        <a:lstStyle/>
        <a:p>
          <a:r>
            <a:rPr lang="en-US" altLang="zh-TW" dirty="0" smtClean="0"/>
            <a:t>427.31 </a:t>
          </a:r>
        </a:p>
        <a:p>
          <a:r>
            <a:rPr lang="en-US" altLang="zh-TW" dirty="0" err="1" smtClean="0"/>
            <a:t>Atrial</a:t>
          </a:r>
          <a:r>
            <a:rPr lang="en-US" altLang="zh-TW" dirty="0" smtClean="0"/>
            <a:t> fibrillation</a:t>
          </a:r>
          <a:endParaRPr lang="zh-TW" altLang="en-US" dirty="0"/>
        </a:p>
      </dgm:t>
    </dgm:pt>
    <dgm:pt modelId="{029AF91F-36B6-43B6-8B64-445B439AF3CE}" type="parTrans" cxnId="{4FDBBDDC-FB41-4827-9697-D14BD6073D0F}">
      <dgm:prSet/>
      <dgm:spPr/>
      <dgm:t>
        <a:bodyPr/>
        <a:lstStyle/>
        <a:p>
          <a:endParaRPr lang="zh-TW" altLang="en-US"/>
        </a:p>
      </dgm:t>
    </dgm:pt>
    <dgm:pt modelId="{BBF8ED00-D380-440A-9D24-B8923996612F}" type="sibTrans" cxnId="{4FDBBDDC-FB41-4827-9697-D14BD6073D0F}">
      <dgm:prSet/>
      <dgm:spPr/>
      <dgm:t>
        <a:bodyPr/>
        <a:lstStyle/>
        <a:p>
          <a:endParaRPr lang="zh-TW" altLang="en-US"/>
        </a:p>
      </dgm:t>
    </dgm:pt>
    <dgm:pt modelId="{79F686D2-3A56-4BA1-B743-AA3EC18A560C}">
      <dgm:prSet phldrT="[文字]"/>
      <dgm:spPr/>
      <dgm:t>
        <a:bodyPr/>
        <a:lstStyle/>
        <a:p>
          <a:r>
            <a:rPr lang="en-US" altLang="zh-TW" dirty="0" smtClean="0"/>
            <a:t>427.32</a:t>
          </a:r>
        </a:p>
        <a:p>
          <a:r>
            <a:rPr lang="en-US" altLang="zh-TW" dirty="0" smtClean="0"/>
            <a:t> </a:t>
          </a:r>
          <a:r>
            <a:rPr lang="en-US" altLang="zh-TW" dirty="0" err="1" smtClean="0"/>
            <a:t>Atrial</a:t>
          </a:r>
          <a:r>
            <a:rPr lang="en-US" altLang="zh-TW" dirty="0" smtClean="0"/>
            <a:t> flutter</a:t>
          </a:r>
          <a:endParaRPr lang="zh-TW" altLang="en-US" dirty="0"/>
        </a:p>
      </dgm:t>
    </dgm:pt>
    <dgm:pt modelId="{8E83EFF2-D1A2-412F-8600-FE7C6563DF6D}" type="parTrans" cxnId="{2A8C3D45-75A7-4048-80E8-77EA0C97786B}">
      <dgm:prSet/>
      <dgm:spPr/>
      <dgm:t>
        <a:bodyPr/>
        <a:lstStyle/>
        <a:p>
          <a:endParaRPr lang="zh-TW" altLang="en-US"/>
        </a:p>
      </dgm:t>
    </dgm:pt>
    <dgm:pt modelId="{A43FA711-8C7B-40FA-A9AD-5EC8D9CFE0FD}" type="sibTrans" cxnId="{2A8C3D45-75A7-4048-80E8-77EA0C97786B}">
      <dgm:prSet/>
      <dgm:spPr/>
      <dgm:t>
        <a:bodyPr/>
        <a:lstStyle/>
        <a:p>
          <a:endParaRPr lang="zh-TW" altLang="en-US"/>
        </a:p>
      </dgm:t>
    </dgm:pt>
    <dgm:pt modelId="{E7D178EC-2BBA-4E97-BA39-6CDD12B83AC4}">
      <dgm:prSet phldrT="[文字]"/>
      <dgm:spPr/>
      <dgm:t>
        <a:bodyPr/>
        <a:lstStyle/>
        <a:p>
          <a:r>
            <a:rPr lang="en-US" altLang="zh-TW" dirty="0" smtClean="0"/>
            <a:t>427.2</a:t>
          </a:r>
        </a:p>
        <a:p>
          <a:r>
            <a:rPr lang="en-US" altLang="zh-TW" dirty="0" smtClean="0"/>
            <a:t> </a:t>
          </a:r>
          <a:r>
            <a:rPr lang="en-US" altLang="zh-TW" dirty="0" err="1" smtClean="0"/>
            <a:t>Tacycardia</a:t>
          </a:r>
          <a:r>
            <a:rPr lang="en-US" altLang="zh-TW" dirty="0" smtClean="0"/>
            <a:t>, </a:t>
          </a:r>
          <a:r>
            <a:rPr lang="en-US" altLang="zh-TW" dirty="0" err="1" smtClean="0"/>
            <a:t>proxysmal</a:t>
          </a:r>
          <a:endParaRPr lang="zh-TW" altLang="en-US" dirty="0"/>
        </a:p>
      </dgm:t>
    </dgm:pt>
    <dgm:pt modelId="{12E7D42A-DB67-42C8-A9DD-0BB24E344626}" type="parTrans" cxnId="{A6F50089-75F8-447A-93F2-8761BB3E0AAD}">
      <dgm:prSet/>
      <dgm:spPr/>
      <dgm:t>
        <a:bodyPr/>
        <a:lstStyle/>
        <a:p>
          <a:endParaRPr lang="zh-TW" altLang="en-US"/>
        </a:p>
      </dgm:t>
    </dgm:pt>
    <dgm:pt modelId="{85C64200-F761-4857-BB65-3DC711A5CCEB}" type="sibTrans" cxnId="{A6F50089-75F8-447A-93F2-8761BB3E0AAD}">
      <dgm:prSet/>
      <dgm:spPr/>
      <dgm:t>
        <a:bodyPr/>
        <a:lstStyle/>
        <a:p>
          <a:endParaRPr lang="zh-TW" altLang="en-US"/>
        </a:p>
      </dgm:t>
    </dgm:pt>
    <dgm:pt modelId="{09A8D5CF-916A-48C2-982C-853D62B0E63C}">
      <dgm:prSet phldrT="[文字]"/>
      <dgm:spPr/>
      <dgm:t>
        <a:bodyPr/>
        <a:lstStyle/>
        <a:p>
          <a:r>
            <a:rPr lang="en-US" altLang="zh-TW" dirty="0" smtClean="0"/>
            <a:t>427.9 </a:t>
          </a:r>
        </a:p>
        <a:p>
          <a:r>
            <a:rPr lang="en-US" altLang="zh-TW" dirty="0" smtClean="0"/>
            <a:t>Cardiac </a:t>
          </a:r>
          <a:r>
            <a:rPr lang="en-US" altLang="zh-TW" dirty="0" err="1" smtClean="0"/>
            <a:t>dysrhythmia</a:t>
          </a:r>
          <a:endParaRPr lang="zh-TW" altLang="en-US" dirty="0"/>
        </a:p>
      </dgm:t>
    </dgm:pt>
    <dgm:pt modelId="{CB4EAABB-1BA0-47F2-A8B1-ADC46A54FDE2}" type="parTrans" cxnId="{3B5AF5CD-9795-4EE7-BF9E-D0766317F9BB}">
      <dgm:prSet/>
      <dgm:spPr/>
      <dgm:t>
        <a:bodyPr/>
        <a:lstStyle/>
        <a:p>
          <a:endParaRPr lang="zh-TW" altLang="en-US"/>
        </a:p>
      </dgm:t>
    </dgm:pt>
    <dgm:pt modelId="{788B7840-6224-4ED5-9802-AFA87D1E33A6}" type="sibTrans" cxnId="{3B5AF5CD-9795-4EE7-BF9E-D0766317F9BB}">
      <dgm:prSet/>
      <dgm:spPr/>
      <dgm:t>
        <a:bodyPr/>
        <a:lstStyle/>
        <a:p>
          <a:endParaRPr lang="zh-TW" altLang="en-US"/>
        </a:p>
      </dgm:t>
    </dgm:pt>
    <dgm:pt modelId="{8827F23C-8DAA-43DC-AAF8-31558DCBC8EC}" type="pres">
      <dgm:prSet presAssocID="{FCC51056-7662-4ADA-8A03-6B18F204F27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5D80F1D-40A3-4F7C-83B9-E105E71D70F0}" type="pres">
      <dgm:prSet presAssocID="{3C918AC6-BD30-46A7-BBA4-B6D0DD4C0ACB}" presName="centerShape" presStyleLbl="node0" presStyleIdx="0" presStyleCnt="1" custScaleX="164429" custScaleY="161539"/>
      <dgm:spPr/>
      <dgm:t>
        <a:bodyPr/>
        <a:lstStyle/>
        <a:p>
          <a:endParaRPr lang="zh-TW" altLang="en-US"/>
        </a:p>
      </dgm:t>
    </dgm:pt>
    <dgm:pt modelId="{A0D6BCF6-8B48-4B08-8589-653255D15721}" type="pres">
      <dgm:prSet presAssocID="{2D804A9D-BC26-44FC-8A2E-1744DA88E9EF}" presName="parTrans" presStyleLbl="bgSibTrans2D1" presStyleIdx="0" presStyleCnt="5" custLinFactNeighborX="20063"/>
      <dgm:spPr/>
      <dgm:t>
        <a:bodyPr/>
        <a:lstStyle/>
        <a:p>
          <a:endParaRPr lang="zh-TW" altLang="en-US"/>
        </a:p>
      </dgm:t>
    </dgm:pt>
    <dgm:pt modelId="{31DA4023-F3BD-46E1-92B1-1FC0EA7FCFA7}" type="pres">
      <dgm:prSet presAssocID="{13792B19-FE77-443E-B9CF-C59FE1E2AE07}" presName="node" presStyleLbl="node1" presStyleIdx="0" presStyleCnt="5" custRadScaleRad="1127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97EF33-1740-47DE-9164-D27C4FE1B0FA}" type="pres">
      <dgm:prSet presAssocID="{12E7D42A-DB67-42C8-A9DD-0BB24E344626}" presName="parTrans" presStyleLbl="bgSibTrans2D1" presStyleIdx="1" presStyleCnt="5" custLinFactNeighborX="9236" custLinFactNeighborY="24371"/>
      <dgm:spPr/>
      <dgm:t>
        <a:bodyPr/>
        <a:lstStyle/>
        <a:p>
          <a:endParaRPr lang="zh-TW" altLang="en-US"/>
        </a:p>
      </dgm:t>
    </dgm:pt>
    <dgm:pt modelId="{05865CA9-10C8-477D-A973-C57FE326A3DC}" type="pres">
      <dgm:prSet presAssocID="{E7D178EC-2BBA-4E97-BA39-6CDD12B83AC4}" presName="node" presStyleLbl="node1" presStyleIdx="1" presStyleCnt="5" custRadScaleRad="120284" custRadScaleInc="-42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57966D-E69A-4F9E-80D0-921DF616F4A5}" type="pres">
      <dgm:prSet presAssocID="{029AF91F-36B6-43B6-8B64-445B439AF3CE}" presName="parTrans" presStyleLbl="bgSibTrans2D1" presStyleIdx="2" presStyleCnt="5" custLinFactNeighborY="68679"/>
      <dgm:spPr/>
      <dgm:t>
        <a:bodyPr/>
        <a:lstStyle/>
        <a:p>
          <a:endParaRPr lang="zh-TW" altLang="en-US"/>
        </a:p>
      </dgm:t>
    </dgm:pt>
    <dgm:pt modelId="{E482E0B4-3D03-47F4-ACE8-AC7AC4E2D923}" type="pres">
      <dgm:prSet presAssocID="{46CBDE84-186D-42B0-BDC3-53810E270D8E}" presName="node" presStyleLbl="node1" presStyleIdx="2" presStyleCnt="5" custRadScaleRad="1022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0FBAB0-0A18-4723-895F-BFEFAA188726}" type="pres">
      <dgm:prSet presAssocID="{8E83EFF2-D1A2-412F-8600-FE7C6563DF6D}" presName="parTrans" presStyleLbl="bgSibTrans2D1" presStyleIdx="3" presStyleCnt="5" custLinFactNeighborX="-13894" custLinFactNeighborY="36056"/>
      <dgm:spPr/>
      <dgm:t>
        <a:bodyPr/>
        <a:lstStyle/>
        <a:p>
          <a:endParaRPr lang="zh-TW" altLang="en-US"/>
        </a:p>
      </dgm:t>
    </dgm:pt>
    <dgm:pt modelId="{5ED3B020-B07E-4DE5-B58E-C3279E9C8452}" type="pres">
      <dgm:prSet presAssocID="{79F686D2-3A56-4BA1-B743-AA3EC18A560C}" presName="node" presStyleLbl="node1" presStyleIdx="3" presStyleCnt="5" custRadScaleRad="119695" custRadScaleInc="50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9C6B96-3B56-4FFC-8711-5BAE16849E85}" type="pres">
      <dgm:prSet presAssocID="{CB4EAABB-1BA0-47F2-A8B1-ADC46A54FDE2}" presName="parTrans" presStyleLbl="bgSibTrans2D1" presStyleIdx="4" presStyleCnt="5" custLinFactNeighborX="-15315"/>
      <dgm:spPr/>
      <dgm:t>
        <a:bodyPr/>
        <a:lstStyle/>
        <a:p>
          <a:endParaRPr lang="zh-TW" altLang="en-US"/>
        </a:p>
      </dgm:t>
    </dgm:pt>
    <dgm:pt modelId="{6B8EE800-B366-42FB-A29F-086ABFC14658}" type="pres">
      <dgm:prSet presAssocID="{09A8D5CF-916A-48C2-982C-853D62B0E63C}" presName="node" presStyleLbl="node1" presStyleIdx="4" presStyleCnt="5" custRadScaleRad="1127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FDBBDDC-FB41-4827-9697-D14BD6073D0F}" srcId="{3C918AC6-BD30-46A7-BBA4-B6D0DD4C0ACB}" destId="{46CBDE84-186D-42B0-BDC3-53810E270D8E}" srcOrd="2" destOrd="0" parTransId="{029AF91F-36B6-43B6-8B64-445B439AF3CE}" sibTransId="{BBF8ED00-D380-440A-9D24-B8923996612F}"/>
    <dgm:cxn modelId="{69DCD429-5375-487D-993D-8F537AA30B7A}" type="presOf" srcId="{029AF91F-36B6-43B6-8B64-445B439AF3CE}" destId="{EF57966D-E69A-4F9E-80D0-921DF616F4A5}" srcOrd="0" destOrd="0" presId="urn:microsoft.com/office/officeart/2005/8/layout/radial4"/>
    <dgm:cxn modelId="{210AB620-08A1-4873-9544-6C3B1B332940}" type="presOf" srcId="{3C918AC6-BD30-46A7-BBA4-B6D0DD4C0ACB}" destId="{A5D80F1D-40A3-4F7C-83B9-E105E71D70F0}" srcOrd="0" destOrd="0" presId="urn:microsoft.com/office/officeart/2005/8/layout/radial4"/>
    <dgm:cxn modelId="{9CC0272D-83EA-40A7-B341-D4ECA7B844F0}" srcId="{3C918AC6-BD30-46A7-BBA4-B6D0DD4C0ACB}" destId="{13792B19-FE77-443E-B9CF-C59FE1E2AE07}" srcOrd="0" destOrd="0" parTransId="{2D804A9D-BC26-44FC-8A2E-1744DA88E9EF}" sibTransId="{E9791A8C-5234-4585-B250-68F1F9079976}"/>
    <dgm:cxn modelId="{A6F50089-75F8-447A-93F2-8761BB3E0AAD}" srcId="{3C918AC6-BD30-46A7-BBA4-B6D0DD4C0ACB}" destId="{E7D178EC-2BBA-4E97-BA39-6CDD12B83AC4}" srcOrd="1" destOrd="0" parTransId="{12E7D42A-DB67-42C8-A9DD-0BB24E344626}" sibTransId="{85C64200-F761-4857-BB65-3DC711A5CCEB}"/>
    <dgm:cxn modelId="{2C5F4244-8817-4C58-82F1-53C2A30BB733}" type="presOf" srcId="{FCC51056-7662-4ADA-8A03-6B18F204F27B}" destId="{8827F23C-8DAA-43DC-AAF8-31558DCBC8EC}" srcOrd="0" destOrd="0" presId="urn:microsoft.com/office/officeart/2005/8/layout/radial4"/>
    <dgm:cxn modelId="{4BDB9172-B412-4167-831F-F46AC8069FB6}" type="presOf" srcId="{2D804A9D-BC26-44FC-8A2E-1744DA88E9EF}" destId="{A0D6BCF6-8B48-4B08-8589-653255D15721}" srcOrd="0" destOrd="0" presId="urn:microsoft.com/office/officeart/2005/8/layout/radial4"/>
    <dgm:cxn modelId="{AAE40C66-E8A5-471C-95D4-D1D64F9489AA}" type="presOf" srcId="{CB4EAABB-1BA0-47F2-A8B1-ADC46A54FDE2}" destId="{7C9C6B96-3B56-4FFC-8711-5BAE16849E85}" srcOrd="0" destOrd="0" presId="urn:microsoft.com/office/officeart/2005/8/layout/radial4"/>
    <dgm:cxn modelId="{7AE55EB7-FC7D-45C0-A14E-4D044BB1A517}" type="presOf" srcId="{E7D178EC-2BBA-4E97-BA39-6CDD12B83AC4}" destId="{05865CA9-10C8-477D-A973-C57FE326A3DC}" srcOrd="0" destOrd="0" presId="urn:microsoft.com/office/officeart/2005/8/layout/radial4"/>
    <dgm:cxn modelId="{6384B502-DA7A-4AD9-B027-E623ABCD82D0}" type="presOf" srcId="{79F686D2-3A56-4BA1-B743-AA3EC18A560C}" destId="{5ED3B020-B07E-4DE5-B58E-C3279E9C8452}" srcOrd="0" destOrd="0" presId="urn:microsoft.com/office/officeart/2005/8/layout/radial4"/>
    <dgm:cxn modelId="{6B9430FE-2EDB-4470-979C-95644312CD7C}" type="presOf" srcId="{13792B19-FE77-443E-B9CF-C59FE1E2AE07}" destId="{31DA4023-F3BD-46E1-92B1-1FC0EA7FCFA7}" srcOrd="0" destOrd="0" presId="urn:microsoft.com/office/officeart/2005/8/layout/radial4"/>
    <dgm:cxn modelId="{D0F0D4A5-18CB-479E-80B6-23417D3D7BA3}" type="presOf" srcId="{46CBDE84-186D-42B0-BDC3-53810E270D8E}" destId="{E482E0B4-3D03-47F4-ACE8-AC7AC4E2D923}" srcOrd="0" destOrd="0" presId="urn:microsoft.com/office/officeart/2005/8/layout/radial4"/>
    <dgm:cxn modelId="{EF7DFEE7-03B8-42AB-B457-AF64DB2827B2}" type="presOf" srcId="{09A8D5CF-916A-48C2-982C-853D62B0E63C}" destId="{6B8EE800-B366-42FB-A29F-086ABFC14658}" srcOrd="0" destOrd="0" presId="urn:microsoft.com/office/officeart/2005/8/layout/radial4"/>
    <dgm:cxn modelId="{6EB6BEDC-59AA-4A71-A763-565F1ACCC6BE}" type="presOf" srcId="{12E7D42A-DB67-42C8-A9DD-0BB24E344626}" destId="{3597EF33-1740-47DE-9164-D27C4FE1B0FA}" srcOrd="0" destOrd="0" presId="urn:microsoft.com/office/officeart/2005/8/layout/radial4"/>
    <dgm:cxn modelId="{3B5AF5CD-9795-4EE7-BF9E-D0766317F9BB}" srcId="{3C918AC6-BD30-46A7-BBA4-B6D0DD4C0ACB}" destId="{09A8D5CF-916A-48C2-982C-853D62B0E63C}" srcOrd="4" destOrd="0" parTransId="{CB4EAABB-1BA0-47F2-A8B1-ADC46A54FDE2}" sibTransId="{788B7840-6224-4ED5-9802-AFA87D1E33A6}"/>
    <dgm:cxn modelId="{971A7F66-5703-4C9A-971A-F67F32152DA9}" srcId="{FCC51056-7662-4ADA-8A03-6B18F204F27B}" destId="{3C918AC6-BD30-46A7-BBA4-B6D0DD4C0ACB}" srcOrd="0" destOrd="0" parTransId="{FE1E154C-F899-4ADA-BD29-F2557E6F0168}" sibTransId="{14E99F6D-B0CB-44BC-BE01-3B7DEB58137E}"/>
    <dgm:cxn modelId="{4306E23A-6580-4776-B6C8-FBE088F3FCB9}" type="presOf" srcId="{8E83EFF2-D1A2-412F-8600-FE7C6563DF6D}" destId="{FD0FBAB0-0A18-4723-895F-BFEFAA188726}" srcOrd="0" destOrd="0" presId="urn:microsoft.com/office/officeart/2005/8/layout/radial4"/>
    <dgm:cxn modelId="{2A8C3D45-75A7-4048-80E8-77EA0C97786B}" srcId="{3C918AC6-BD30-46A7-BBA4-B6D0DD4C0ACB}" destId="{79F686D2-3A56-4BA1-B743-AA3EC18A560C}" srcOrd="3" destOrd="0" parTransId="{8E83EFF2-D1A2-412F-8600-FE7C6563DF6D}" sibTransId="{A43FA711-8C7B-40FA-A9AD-5EC8D9CFE0FD}"/>
    <dgm:cxn modelId="{76353B60-E182-4073-B06F-8F1ABD70B7C9}" type="presParOf" srcId="{8827F23C-8DAA-43DC-AAF8-31558DCBC8EC}" destId="{A5D80F1D-40A3-4F7C-83B9-E105E71D70F0}" srcOrd="0" destOrd="0" presId="urn:microsoft.com/office/officeart/2005/8/layout/radial4"/>
    <dgm:cxn modelId="{F00CBC00-78A6-46D0-B972-9C4E7D10AF5A}" type="presParOf" srcId="{8827F23C-8DAA-43DC-AAF8-31558DCBC8EC}" destId="{A0D6BCF6-8B48-4B08-8589-653255D15721}" srcOrd="1" destOrd="0" presId="urn:microsoft.com/office/officeart/2005/8/layout/radial4"/>
    <dgm:cxn modelId="{A7DDFF23-AD42-49A9-9D1F-659C065AB93D}" type="presParOf" srcId="{8827F23C-8DAA-43DC-AAF8-31558DCBC8EC}" destId="{31DA4023-F3BD-46E1-92B1-1FC0EA7FCFA7}" srcOrd="2" destOrd="0" presId="urn:microsoft.com/office/officeart/2005/8/layout/radial4"/>
    <dgm:cxn modelId="{FE97C130-4949-45F2-8017-AEB6635D9205}" type="presParOf" srcId="{8827F23C-8DAA-43DC-AAF8-31558DCBC8EC}" destId="{3597EF33-1740-47DE-9164-D27C4FE1B0FA}" srcOrd="3" destOrd="0" presId="urn:microsoft.com/office/officeart/2005/8/layout/radial4"/>
    <dgm:cxn modelId="{D14A4D63-72C6-4DE1-8B34-184DDA6CF011}" type="presParOf" srcId="{8827F23C-8DAA-43DC-AAF8-31558DCBC8EC}" destId="{05865CA9-10C8-477D-A973-C57FE326A3DC}" srcOrd="4" destOrd="0" presId="urn:microsoft.com/office/officeart/2005/8/layout/radial4"/>
    <dgm:cxn modelId="{DD1E9771-6C94-4C2B-8B4E-ECC4439A0B68}" type="presParOf" srcId="{8827F23C-8DAA-43DC-AAF8-31558DCBC8EC}" destId="{EF57966D-E69A-4F9E-80D0-921DF616F4A5}" srcOrd="5" destOrd="0" presId="urn:microsoft.com/office/officeart/2005/8/layout/radial4"/>
    <dgm:cxn modelId="{C5F19971-5721-46D3-93AC-359E4173A4DD}" type="presParOf" srcId="{8827F23C-8DAA-43DC-AAF8-31558DCBC8EC}" destId="{E482E0B4-3D03-47F4-ACE8-AC7AC4E2D923}" srcOrd="6" destOrd="0" presId="urn:microsoft.com/office/officeart/2005/8/layout/radial4"/>
    <dgm:cxn modelId="{49B69B24-22C4-4AFA-8C0A-0896088EEB7D}" type="presParOf" srcId="{8827F23C-8DAA-43DC-AAF8-31558DCBC8EC}" destId="{FD0FBAB0-0A18-4723-895F-BFEFAA188726}" srcOrd="7" destOrd="0" presId="urn:microsoft.com/office/officeart/2005/8/layout/radial4"/>
    <dgm:cxn modelId="{8D0573BF-35FB-42AE-983F-44FF2D67FACE}" type="presParOf" srcId="{8827F23C-8DAA-43DC-AAF8-31558DCBC8EC}" destId="{5ED3B020-B07E-4DE5-B58E-C3279E9C8452}" srcOrd="8" destOrd="0" presId="urn:microsoft.com/office/officeart/2005/8/layout/radial4"/>
    <dgm:cxn modelId="{CC0D713A-DF63-4A12-A5BE-915E907DB88A}" type="presParOf" srcId="{8827F23C-8DAA-43DC-AAF8-31558DCBC8EC}" destId="{7C9C6B96-3B56-4FFC-8711-5BAE16849E85}" srcOrd="9" destOrd="0" presId="urn:microsoft.com/office/officeart/2005/8/layout/radial4"/>
    <dgm:cxn modelId="{6D2FA148-7BCF-4504-B074-9E683040D3A9}" type="presParOf" srcId="{8827F23C-8DAA-43DC-AAF8-31558DCBC8EC}" destId="{6B8EE800-B366-42FB-A29F-086ABFC14658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B475A-759D-46C1-8316-38A67D1C1A70}" type="datetimeFigureOut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286C3-0B47-4606-B6E1-7445232122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46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cs-review.com/wiki/index.php/CP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informatics-review.com/wiki/index.php/ICD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3C5DDBA-E9ED-49CC-ACFD-CE9DF2FA3930}" type="slidenum">
              <a:rPr lang="en-US" altLang="zh-TW" sz="1200" baseline="0" smtClean="0"/>
              <a:pPr eaLnBrk="1" hangingPunct="1"/>
              <a:t>9</a:t>
            </a:fld>
            <a:endParaRPr lang="en-US" altLang="zh-TW" sz="1200" baseline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>
                <a:latin typeface="Arial" pitchFamily="34" charset="0"/>
              </a:rPr>
              <a:t>間單 準確的</a:t>
            </a:r>
            <a:r>
              <a:rPr lang="en-US" altLang="zh-TW" smtClean="0">
                <a:latin typeface="Arial" pitchFamily="34" charset="0"/>
              </a:rPr>
              <a:t>CSM</a:t>
            </a:r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gene is associated with a given disease?(GWAS)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Scientists believe that human disease results from complex interactions between genes and environmental risk factors, and that variants from a few (&lt;20) susceptibility genes variants are responsible for &gt;50% of this disease burden. Hence, given a specific limited set of genes (or polymorphisms) scientists can determine the associations with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phenomic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markers such as,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CPT"/>
              </a:rPr>
              <a:t>CPT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codes, medications,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ICD"/>
              </a:rPr>
              <a:t>ICD-9 codes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59F36-E4E4-49C5-8358-58D77A9A3EB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59F36-E4E4-49C5-8358-58D77A9A3EB6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</a:rPr>
              <a:t>coronary artery disease</a:t>
            </a:r>
            <a:r>
              <a:rPr lang="zh-TW" altLang="en-US" dirty="0" smtClean="0"/>
              <a:t>冠狀動脈疾病</a:t>
            </a:r>
            <a:endParaRPr lang="en-US" altLang="zh-TW" dirty="0" smtClean="0"/>
          </a:p>
          <a:p>
            <a:r>
              <a:rPr lang="en-US" altLang="zh-TW" sz="1200" dirty="0" err="1" smtClean="0">
                <a:solidFill>
                  <a:srgbClr val="FF0000"/>
                </a:solidFill>
              </a:rPr>
              <a:t>atrial</a:t>
            </a:r>
            <a:r>
              <a:rPr lang="en-US" altLang="zh-TW" sz="1200" dirty="0" smtClean="0">
                <a:solidFill>
                  <a:srgbClr val="FF0000"/>
                </a:solidFill>
              </a:rPr>
              <a:t> fibrillation</a:t>
            </a:r>
            <a:r>
              <a:rPr lang="zh-TW" altLang="en-US" sz="1200" dirty="0" smtClean="0">
                <a:solidFill>
                  <a:srgbClr val="FF0000"/>
                </a:solidFill>
              </a:rPr>
              <a:t>心房顫動</a:t>
            </a:r>
            <a:endParaRPr lang="en-US" altLang="zh-TW" sz="1200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carotid artery </a:t>
            </a:r>
            <a:r>
              <a:rPr lang="en-US" altLang="zh-TW" dirty="0" err="1" smtClean="0"/>
              <a:t>stenosis</a:t>
            </a:r>
            <a:r>
              <a:rPr lang="zh-TW" altLang="en-US" dirty="0" smtClean="0"/>
              <a:t>頸內動脈狹窄</a:t>
            </a:r>
            <a:endParaRPr lang="en-US" altLang="zh-TW" dirty="0" smtClean="0"/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multiple sclerosis</a:t>
            </a:r>
            <a:r>
              <a:rPr lang="zh-TW" altLang="en-US" sz="1200" dirty="0" smtClean="0">
                <a:solidFill>
                  <a:srgbClr val="FF0000"/>
                </a:solidFill>
              </a:rPr>
              <a:t>多發性硬化症</a:t>
            </a:r>
            <a:endParaRPr lang="en-US" altLang="zh-TW" sz="1200" dirty="0" smtClean="0">
              <a:solidFill>
                <a:srgbClr val="FF0000"/>
              </a:solidFill>
            </a:endParaRPr>
          </a:p>
          <a:p>
            <a:r>
              <a:rPr lang="en-US" altLang="zh-TW" sz="1200" dirty="0" err="1" smtClean="0">
                <a:solidFill>
                  <a:srgbClr val="FF0000"/>
                </a:solidFill>
              </a:rPr>
              <a:t>Crohn’s</a:t>
            </a:r>
            <a:r>
              <a:rPr lang="en-US" altLang="zh-TW" sz="1200" dirty="0" smtClean="0">
                <a:solidFill>
                  <a:srgbClr val="FF0000"/>
                </a:solidFill>
              </a:rPr>
              <a:t> disease</a:t>
            </a:r>
            <a:r>
              <a:rPr lang="zh-TW" altLang="en-US" sz="1200" dirty="0" smtClean="0">
                <a:solidFill>
                  <a:srgbClr val="FF0000"/>
                </a:solidFill>
              </a:rPr>
              <a:t>克羅恩病</a:t>
            </a:r>
            <a:endParaRPr lang="en-US" altLang="zh-TW" sz="1200" dirty="0" smtClean="0">
              <a:solidFill>
                <a:srgbClr val="FF0000"/>
              </a:solidFill>
            </a:endParaRPr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rheumatoid arthritis</a:t>
            </a:r>
            <a:r>
              <a:rPr lang="zh-TW" altLang="en-US" sz="1200" dirty="0" smtClean="0">
                <a:solidFill>
                  <a:srgbClr val="FF0000"/>
                </a:solidFill>
              </a:rPr>
              <a:t>類風濕關節炎的</a:t>
            </a:r>
            <a:endParaRPr lang="en-US" altLang="zh-TW" sz="1200" dirty="0" smtClean="0">
              <a:solidFill>
                <a:srgbClr val="FF0000"/>
              </a:solidFill>
            </a:endParaRPr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systemic lupus </a:t>
            </a:r>
            <a:r>
              <a:rPr lang="en-US" altLang="zh-TW" sz="1200" dirty="0" err="1" smtClean="0">
                <a:solidFill>
                  <a:srgbClr val="FF0000"/>
                </a:solidFill>
              </a:rPr>
              <a:t>erythematosus</a:t>
            </a:r>
            <a:r>
              <a:rPr lang="zh-TW" altLang="en-US" sz="1200" dirty="0" smtClean="0">
                <a:solidFill>
                  <a:srgbClr val="FF0000"/>
                </a:solidFill>
              </a:rPr>
              <a:t>系統性紅斑狼瘡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59F36-E4E4-49C5-8358-58D77A9A3EB6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P-value(MS</a:t>
            </a:r>
            <a:r>
              <a:rPr lang="zh-TW" altLang="en-US" dirty="0" smtClean="0"/>
              <a:t>多發性硬化症</a:t>
            </a:r>
            <a:r>
              <a:rPr lang="en-US" altLang="zh-TW" dirty="0" smtClean="0"/>
              <a:t>)=2.77*10^-6  , P-value(SLE</a:t>
            </a:r>
            <a:r>
              <a:rPr lang="zh-TW" altLang="en-US" dirty="0" smtClean="0"/>
              <a:t>紅斑性狼蒼</a:t>
            </a:r>
            <a:r>
              <a:rPr lang="en-US" altLang="zh-TW" dirty="0" smtClean="0"/>
              <a:t>)=0.51(</a:t>
            </a:r>
            <a:r>
              <a:rPr lang="zh-TW" altLang="en-US" dirty="0" smtClean="0"/>
              <a:t>圖為</a:t>
            </a:r>
            <a:r>
              <a:rPr lang="en-US" altLang="zh-TW" dirty="0" smtClean="0"/>
              <a:t>0.29)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先行</a:t>
            </a:r>
            <a:r>
              <a:rPr lang="en-US" altLang="zh-TW" dirty="0" smtClean="0"/>
              <a:t>chi square</a:t>
            </a:r>
            <a:r>
              <a:rPr lang="zh-TW" altLang="en-US" dirty="0" smtClean="0"/>
              <a:t> </a:t>
            </a:r>
            <a:r>
              <a:rPr lang="en-US" altLang="zh-TW" dirty="0" smtClean="0"/>
              <a:t>test</a:t>
            </a:r>
            <a:r>
              <a:rPr lang="zh-TW" altLang="en-US" dirty="0" smtClean="0"/>
              <a:t>，再做假設檢定，設</a:t>
            </a:r>
            <a:r>
              <a:rPr lang="en-US" altLang="zh-TW" dirty="0" smtClean="0"/>
              <a:t>p-value=0.05</a:t>
            </a:r>
            <a:r>
              <a:rPr lang="zh-TW" altLang="en-US" dirty="0" smtClean="0"/>
              <a:t>，選擇可能情況中</a:t>
            </a:r>
            <a:r>
              <a:rPr lang="en-US" altLang="zh-TW" dirty="0" smtClean="0"/>
              <a:t>p-value</a:t>
            </a:r>
            <a:r>
              <a:rPr lang="zh-TW" altLang="en-US" dirty="0" smtClean="0"/>
              <a:t>最小的，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連結到</a:t>
            </a:r>
            <a:r>
              <a:rPr lang="en-US" altLang="zh-TW" dirty="0" smtClean="0"/>
              <a:t>MS</a:t>
            </a:r>
            <a:r>
              <a:rPr lang="zh-TW" altLang="en-US" dirty="0" smtClean="0"/>
              <a:t>，但卻無法連結到</a:t>
            </a:r>
            <a:r>
              <a:rPr lang="en-US" altLang="zh-TW" dirty="0" smtClean="0"/>
              <a:t>SLE</a:t>
            </a:r>
            <a:r>
              <a:rPr lang="zh-TW" altLang="en-US" dirty="0" smtClean="0"/>
              <a:t>，表示</a:t>
            </a:r>
            <a:r>
              <a:rPr lang="en-US" altLang="zh-TW" dirty="0" err="1" smtClean="0"/>
              <a:t>PheWAS</a:t>
            </a:r>
            <a:r>
              <a:rPr lang="zh-TW" altLang="en-US" dirty="0" smtClean="0"/>
              <a:t>並非一定成功。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藍虛線為</a:t>
            </a:r>
            <a:r>
              <a:rPr lang="en-US" altLang="zh-TW" dirty="0" err="1" smtClean="0"/>
              <a:t>bonferroni</a:t>
            </a:r>
            <a:r>
              <a:rPr lang="en-US" altLang="zh-TW" dirty="0" smtClean="0"/>
              <a:t> correction</a:t>
            </a:r>
            <a:r>
              <a:rPr lang="zh-TW" altLang="en-US" dirty="0" smtClean="0"/>
              <a:t>，是多重比較時為避免</a:t>
            </a:r>
            <a:r>
              <a:rPr lang="en-US" altLang="zh-TW" dirty="0" smtClean="0"/>
              <a:t>type1</a:t>
            </a:r>
            <a:r>
              <a:rPr lang="zh-TW" altLang="en-US" dirty="0" smtClean="0"/>
              <a:t> </a:t>
            </a:r>
            <a:r>
              <a:rPr lang="en-US" altLang="zh-TW" dirty="0" smtClean="0"/>
              <a:t>error</a:t>
            </a:r>
            <a:r>
              <a:rPr lang="zh-TW" altLang="en-US" dirty="0" smtClean="0"/>
              <a:t>過高，而做的修正。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59F36-E4E4-49C5-8358-58D77A9A3EB6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預計從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</a:t>
            </a:r>
            <a:r>
              <a:rPr lang="en-US" altLang="zh-TW" dirty="0" smtClean="0"/>
              <a:t>SNP</a:t>
            </a:r>
            <a:r>
              <a:rPr lang="zh-TW" altLang="en-US" dirty="0" smtClean="0"/>
              <a:t>找到</a:t>
            </a:r>
            <a:r>
              <a:rPr lang="en-US" altLang="zh-TW" dirty="0" smtClean="0"/>
              <a:t>7</a:t>
            </a:r>
            <a:r>
              <a:rPr lang="zh-TW" altLang="en-US" dirty="0" smtClean="0"/>
              <a:t>個已知的相對應疾病，但卻只成功找到四個。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有趣的是用</a:t>
            </a:r>
            <a:r>
              <a:rPr lang="en-US" altLang="zh-TW" dirty="0" err="1" smtClean="0"/>
              <a:t>phewas</a:t>
            </a:r>
            <a:r>
              <a:rPr lang="zh-TW" altLang="en-US" dirty="0" smtClean="0"/>
              <a:t>方式竟找到</a:t>
            </a:r>
            <a:r>
              <a:rPr lang="en-US" altLang="zh-TW" dirty="0" smtClean="0"/>
              <a:t>19</a:t>
            </a:r>
            <a:r>
              <a:rPr lang="zh-TW" altLang="en-US" dirty="0" smtClean="0"/>
              <a:t>個意料之外的答案，證明用此方法比起重統的</a:t>
            </a:r>
            <a:r>
              <a:rPr lang="en-US" altLang="zh-TW" dirty="0" smtClean="0"/>
              <a:t>GWAS</a:t>
            </a:r>
            <a:r>
              <a:rPr lang="zh-TW" altLang="en-US" dirty="0" smtClean="0"/>
              <a:t>更能找出新的</a:t>
            </a:r>
            <a:r>
              <a:rPr lang="en-US" altLang="zh-TW" dirty="0" smtClean="0"/>
              <a:t>SNP</a:t>
            </a:r>
            <a:r>
              <a:rPr lang="zh-TW" altLang="en-US" dirty="0" smtClean="0"/>
              <a:t>和</a:t>
            </a:r>
            <a:r>
              <a:rPr lang="en-US" altLang="zh-TW" dirty="0" smtClean="0"/>
              <a:t>disease</a:t>
            </a:r>
            <a:r>
              <a:rPr lang="zh-TW" altLang="en-US" smtClean="0"/>
              <a:t>對應關西。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59F36-E4E4-49C5-8358-58D77A9A3EB6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ICD9 coding system describes diseases, signs and symptoms, </a:t>
            </a:r>
            <a:r>
              <a:rPr lang="en-US" altLang="zh-TW" dirty="0" err="1" smtClean="0"/>
              <a:t>injuries,poisonings</a:t>
            </a:r>
            <a:r>
              <a:rPr lang="en-US" altLang="zh-TW" dirty="0" smtClean="0"/>
              <a:t>, procedures and screening codes</a:t>
            </a:r>
          </a:p>
          <a:p>
            <a:r>
              <a:rPr lang="en-US" altLang="zh-TW" dirty="0" smtClean="0"/>
              <a:t>Since  the  ICD9  terminology  was  designed  primarily  for  billing  and administrative functions, we developed custom ‘case groups’ of ICD9 codes</a:t>
            </a:r>
          </a:p>
          <a:p>
            <a:pPr>
              <a:buNone/>
            </a:pPr>
            <a:r>
              <a:rPr lang="en-US" altLang="zh-TW" dirty="0" smtClean="0"/>
              <a:t>    to better allow for large-scale genomic research involving ICD9 codes.</a:t>
            </a:r>
            <a:endParaRPr lang="zh-TW" altLang="en-US" dirty="0" smtClean="0"/>
          </a:p>
          <a:p>
            <a:r>
              <a:rPr lang="en-US" altLang="zh-TW" dirty="0" smtClean="0"/>
              <a:t>we combined three-digit codes that represented common etiologies</a:t>
            </a:r>
          </a:p>
          <a:p>
            <a:r>
              <a:rPr lang="en-US" altLang="zh-TW" dirty="0" smtClean="0"/>
              <a:t>e.g. creating a single ‘arrhythmias’ code group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AA7F9-68B0-40AD-8944-250FD52E74D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All distinct ICD9 billing codes from each of the individuals’ records were captured and translated into corresponding case groupings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AA7F9-68B0-40AD-8944-250FD52E74DE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F711-DA72-4087-868C-CAAF847E8B7C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DAFE-398B-45CD-92FE-05518B51B250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445-BCCC-4F00-8723-770861ED7EA9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EE02-9546-4EAB-B155-B6AE79A35A03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78CD-2A82-4345-944C-E28A6C441483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F3-B36A-4D7F-ABAD-5EBE45249229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1B9C-0438-461F-99CF-F47A3C0383E6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B9EF-921D-4AAE-868F-4290A176E150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64C0-5B61-4CD8-952E-D4FCB335D97A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766F-AC5F-481A-A32E-0661EC514160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341D-1B79-4EDE-982F-9DDAD2D7CB22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0113B2B-3C8B-4A0D-B067-0638FE03F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BBBD806-1C63-452B-9495-0C0E85133832}" type="datetime1">
              <a:rPr lang="zh-TW" altLang="en-US" smtClean="0"/>
              <a:t>2013/6/10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icd9cm.chrisendres.com/index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            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           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rgbClr val="FF0000"/>
                </a:solidFill>
              </a:rPr>
              <a:t>      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Discovery From Data      </a:t>
            </a:r>
            <a:br>
              <a:rPr lang="en-US" altLang="zh-TW" sz="6000" b="1" dirty="0" smtClean="0">
                <a:solidFill>
                  <a:srgbClr val="FF0000"/>
                </a:solidFill>
              </a:rPr>
            </a:br>
            <a:r>
              <a:rPr lang="en-US" altLang="zh-TW" sz="6000" b="1" dirty="0">
                <a:solidFill>
                  <a:srgbClr val="FF0000"/>
                </a:solidFill>
              </a:rPr>
              <a:t> 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            Repositories</a:t>
            </a:r>
            <a:r>
              <a:rPr lang="en-US" altLang="zh-TW" sz="6000" dirty="0">
                <a:solidFill>
                  <a:srgbClr val="FF0000"/>
                </a:solidFill>
              </a:rPr>
              <a:t/>
            </a:r>
            <a:br>
              <a:rPr lang="en-US" altLang="zh-TW" sz="6000" dirty="0">
                <a:solidFill>
                  <a:srgbClr val="FF0000"/>
                </a:solidFill>
              </a:rPr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              </a:t>
            </a:r>
            <a:r>
              <a:rPr lang="en-US" altLang="zh-TW" sz="2700" dirty="0" smtClean="0"/>
              <a:t>H Craig  </a:t>
            </a:r>
            <a:r>
              <a:rPr lang="en-US" altLang="zh-TW" sz="2700" dirty="0" err="1"/>
              <a:t>Mak</a:t>
            </a:r>
            <a:r>
              <a:rPr lang="en-US" altLang="zh-TW" sz="2700" dirty="0"/>
              <a:t>  Nature Biotechnology 29, 46–47 (2011)</a:t>
            </a:r>
            <a:br>
              <a:rPr lang="en-US" altLang="zh-TW" sz="2700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2013</a:t>
            </a:r>
            <a:r>
              <a:rPr lang="zh-TW" altLang="en-US" dirty="0" smtClean="0"/>
              <a:t> </a:t>
            </a:r>
            <a:r>
              <a:rPr lang="en-US" altLang="zh-TW" dirty="0" smtClean="0"/>
              <a:t>/06</a:t>
            </a:r>
            <a:r>
              <a:rPr lang="zh-TW" altLang="en-US" dirty="0" smtClean="0"/>
              <a:t> </a:t>
            </a:r>
            <a:r>
              <a:rPr lang="en-US" altLang="zh-TW" dirty="0" smtClean="0"/>
              <a:t>/10</a:t>
            </a:r>
            <a:r>
              <a:rPr lang="zh-TW" altLang="en-US" dirty="0" smtClean="0"/>
              <a:t>                 </a:t>
            </a:r>
            <a:r>
              <a:rPr lang="zh-TW" altLang="en-US" sz="3200" dirty="0" smtClean="0"/>
              <a:t>吳柏誠   陳孝銓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                                                                           朱</a:t>
            </a:r>
            <a:r>
              <a:rPr lang="zh-TW" altLang="en-US" sz="3200" dirty="0"/>
              <a:t>唐</a:t>
            </a:r>
            <a:r>
              <a:rPr lang="zh-TW" altLang="en-US" sz="3200" dirty="0" smtClean="0"/>
              <a:t>廷   謝煒騏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                                                                           李</a:t>
            </a:r>
            <a:r>
              <a:rPr lang="zh-TW" altLang="en-US" sz="3200" dirty="0"/>
              <a:t>峻</a:t>
            </a:r>
            <a:r>
              <a:rPr lang="zh-TW" altLang="en-US" sz="3200" dirty="0" smtClean="0"/>
              <a:t>霆   徐振庭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                                                                           葉</a:t>
            </a:r>
            <a:r>
              <a:rPr lang="zh-TW" altLang="en-US" sz="3200" dirty="0"/>
              <a:t>騰遠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0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Genome-wide association study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altLang="zh-TW" sz="8000" dirty="0" smtClean="0"/>
              <a:t>Basic idea: Screen and test the whole genome for associations </a:t>
            </a:r>
            <a:r>
              <a:rPr lang="en-US" altLang="zh-TW" sz="8000" dirty="0"/>
              <a:t>with a </a:t>
            </a:r>
            <a:r>
              <a:rPr lang="en-US" altLang="zh-TW" sz="8000" dirty="0" smtClean="0"/>
              <a:t>disease</a:t>
            </a:r>
          </a:p>
          <a:p>
            <a:pPr>
              <a:defRPr/>
            </a:pPr>
            <a:r>
              <a:rPr lang="en-US" altLang="zh-TW" sz="8000" dirty="0"/>
              <a:t>Use genotyping technologies to </a:t>
            </a:r>
            <a:r>
              <a:rPr lang="en-US" altLang="zh-TW" sz="8000" dirty="0" smtClean="0"/>
              <a:t>assay100,000s </a:t>
            </a:r>
            <a:r>
              <a:rPr lang="en-US" altLang="zh-TW" sz="8000" dirty="0"/>
              <a:t>of SNPs and relate them to </a:t>
            </a:r>
            <a:r>
              <a:rPr lang="en-US" altLang="zh-TW" sz="8000" dirty="0" smtClean="0"/>
              <a:t>disease</a:t>
            </a:r>
            <a:endParaRPr lang="en-US" altLang="zh-TW" sz="8000" dirty="0"/>
          </a:p>
          <a:p>
            <a:pPr>
              <a:defRPr/>
            </a:pPr>
            <a:r>
              <a:rPr lang="en-US" altLang="zh-TW" sz="8000" dirty="0"/>
              <a:t>GWAS rely on ”common disease, common variant (of SNP)</a:t>
            </a:r>
            <a:endParaRPr lang="en-US" altLang="zh-TW" sz="8000" dirty="0" smtClean="0"/>
          </a:p>
          <a:p>
            <a:pPr>
              <a:defRPr/>
            </a:pPr>
            <a:r>
              <a:rPr lang="en-US" altLang="zh-TW" sz="8000" dirty="0"/>
              <a:t>Basic idea: A variant (of SNP) has to be common in order to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8000" dirty="0" smtClean="0"/>
              <a:t>     cause </a:t>
            </a:r>
            <a:r>
              <a:rPr lang="en-US" altLang="zh-TW" sz="8000" dirty="0"/>
              <a:t>a common disease</a:t>
            </a:r>
          </a:p>
          <a:p>
            <a:pPr>
              <a:defRPr/>
            </a:pPr>
            <a:r>
              <a:rPr lang="en-US" altLang="zh-TW" sz="8000" dirty="0"/>
              <a:t>However, many important </a:t>
            </a:r>
            <a:r>
              <a:rPr lang="en-US" altLang="zh-TW" sz="8000" dirty="0" smtClean="0"/>
              <a:t>disease-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8000" dirty="0"/>
              <a:t> </a:t>
            </a:r>
            <a:r>
              <a:rPr lang="en-US" altLang="zh-TW" sz="8000" dirty="0" smtClean="0"/>
              <a:t>    causing variants </a:t>
            </a:r>
            <a:r>
              <a:rPr lang="en-US" altLang="zh-TW" sz="8000" dirty="0"/>
              <a:t>may be </a:t>
            </a:r>
            <a:r>
              <a:rPr lang="en-US" altLang="zh-TW" sz="8000" dirty="0" smtClean="0"/>
              <a:t>rarer </a:t>
            </a:r>
            <a:r>
              <a:rPr lang="en-US" altLang="zh-TW" sz="8000" dirty="0"/>
              <a:t>than </a:t>
            </a:r>
            <a:endParaRPr lang="en-US" altLang="zh-TW" sz="8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8000" dirty="0" smtClean="0"/>
              <a:t>     </a:t>
            </a:r>
            <a:r>
              <a:rPr lang="en-US" altLang="zh-TW" sz="8000" dirty="0" err="1" smtClean="0"/>
              <a:t>this,and</a:t>
            </a:r>
            <a:r>
              <a:rPr lang="en-US" altLang="zh-TW" sz="8000" dirty="0" smtClean="0"/>
              <a:t> </a:t>
            </a:r>
            <a:r>
              <a:rPr lang="en-US" altLang="zh-TW" sz="8000" dirty="0"/>
              <a:t>are </a:t>
            </a:r>
            <a:r>
              <a:rPr lang="en-US" altLang="zh-TW" sz="8000" dirty="0" smtClean="0"/>
              <a:t>thus unlikely </a:t>
            </a:r>
            <a:r>
              <a:rPr lang="en-US" altLang="zh-TW" sz="8000" dirty="0"/>
              <a:t>to </a:t>
            </a:r>
            <a:r>
              <a:rPr lang="en-US" altLang="zh-TW" sz="8000" dirty="0" smtClean="0"/>
              <a:t>be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8000" dirty="0"/>
              <a:t> </a:t>
            </a:r>
            <a:r>
              <a:rPr lang="en-US" altLang="zh-TW" sz="8000" dirty="0" smtClean="0"/>
              <a:t>    detected with </a:t>
            </a:r>
            <a:r>
              <a:rPr lang="en-US" altLang="zh-TW" sz="8000" dirty="0"/>
              <a:t>the </a:t>
            </a:r>
            <a:r>
              <a:rPr lang="en-US" altLang="zh-TW" sz="8000" dirty="0" smtClean="0"/>
              <a:t>GWAS </a:t>
            </a:r>
            <a:r>
              <a:rPr lang="en-US" altLang="zh-TW" sz="8000" dirty="0"/>
              <a:t>approach</a:t>
            </a:r>
            <a:endParaRPr lang="en-US" altLang="zh-TW" sz="8000" dirty="0" smtClean="0"/>
          </a:p>
          <a:p>
            <a:pPr>
              <a:defRPr/>
            </a:pPr>
            <a:endParaRPr lang="en-US" altLang="zh-TW" sz="4200" dirty="0"/>
          </a:p>
          <a:p>
            <a:pPr>
              <a:defRPr/>
            </a:pPr>
            <a:endParaRPr lang="en-US" altLang="zh-TW" sz="4200" dirty="0" smtClean="0"/>
          </a:p>
          <a:p>
            <a:pPr>
              <a:defRPr/>
            </a:pPr>
            <a:endParaRPr lang="en-US" altLang="zh-TW" sz="2000" dirty="0"/>
          </a:p>
          <a:p>
            <a:pPr marL="1828800" lvl="4" indent="0">
              <a:buFont typeface="Wingdings" pitchFamily="2" charset="2"/>
              <a:buNone/>
              <a:defRPr/>
            </a:pPr>
            <a:r>
              <a:rPr lang="en-US" altLang="zh-TW" sz="800" dirty="0"/>
              <a:t> </a:t>
            </a:r>
            <a:r>
              <a:rPr lang="en-US" altLang="zh-TW" sz="800" dirty="0" smtClean="0"/>
              <a:t>          			 GWA studies typically identify common variants with small effect sizes</a:t>
            </a:r>
          </a:p>
          <a:p>
            <a:pPr marL="1828800" lvl="4" indent="0">
              <a:buFont typeface="Wingdings" pitchFamily="2" charset="2"/>
              <a:buNone/>
              <a:defRPr/>
            </a:pPr>
            <a:r>
              <a:rPr lang="en-US" altLang="zh-TW" sz="800" dirty="0" smtClean="0"/>
              <a:t>			(“common” means &gt;1-5% of population must have the genetic variant )</a:t>
            </a:r>
          </a:p>
          <a:p>
            <a:pPr marL="1828800" lvl="4" indent="0">
              <a:buFont typeface="Wingdings" pitchFamily="2" charset="2"/>
              <a:buNone/>
              <a:defRPr/>
            </a:pPr>
            <a:endParaRPr lang="en-US" altLang="zh-TW" dirty="0" smtClean="0"/>
          </a:p>
          <a:p>
            <a:pPr marL="1828800" lvl="4" indent="0">
              <a:buFont typeface="Wingdings" pitchFamily="2" charset="2"/>
              <a:buNone/>
              <a:defRPr/>
            </a:pPr>
            <a:endParaRPr lang="en-US" altLang="zh-TW" sz="2200" dirty="0"/>
          </a:p>
          <a:p>
            <a:pPr marL="1828800" lvl="4" indent="0">
              <a:buFont typeface="Wingdings" pitchFamily="2" charset="2"/>
              <a:buNone/>
              <a:defRPr/>
            </a:pPr>
            <a:r>
              <a:rPr lang="en-US" altLang="zh-TW" sz="2200" dirty="0" smtClean="0"/>
              <a:t>               		</a:t>
            </a:r>
            <a:endParaRPr lang="en-US" altLang="zh-TW" sz="22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2000" dirty="0" smtClean="0"/>
              <a:t>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2000" dirty="0" smtClean="0"/>
              <a:t>    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altLang="zh-TW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altLang="zh-TW" sz="2000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zh-TW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altLang="zh-TW" sz="2000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zh-TW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altLang="zh-TW" sz="2000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zh-TW" sz="2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2000" dirty="0" smtClean="0"/>
              <a:t>				      	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altLang="zh-TW" sz="20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2000" dirty="0" smtClean="0"/>
              <a:t>				</a:t>
            </a:r>
            <a:r>
              <a:rPr lang="en-US" altLang="zh-TW" sz="1000" dirty="0"/>
              <a:t> </a:t>
            </a:r>
            <a:endParaRPr lang="en-US" altLang="zh-TW" sz="1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					</a:t>
            </a:r>
            <a:endParaRPr lang="zh-TW" altLang="en-US" sz="2000" dirty="0"/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CC44D3F-5F61-4DA4-857E-E85602C216F8}" type="slidenum">
              <a:rPr lang="en-US" altLang="zh-TW" sz="1400" baseline="0" smtClean="0"/>
              <a:pPr eaLnBrk="1" hangingPunct="1"/>
              <a:t>10</a:t>
            </a:fld>
            <a:endParaRPr lang="en-US" altLang="zh-TW" sz="1400" baseline="0" smtClean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9" y="3470128"/>
            <a:ext cx="4691461" cy="324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0464-55EA-4DC1-BF21-7900B0A0A992}" type="datetime1">
              <a:rPr lang="zh-TW" altLang="en-US" smtClean="0"/>
              <a:t>2013/6/10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996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GWAS has typically 4 steps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2000" dirty="0" smtClean="0"/>
              <a:t>1</a:t>
            </a:r>
            <a:r>
              <a:rPr lang="en-US" altLang="zh-TW" sz="2000" dirty="0"/>
              <a:t>. Selection of large number of individuals with disease, and a </a:t>
            </a:r>
            <a:endParaRPr lang="en-US" altLang="zh-TW" sz="2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2000" dirty="0" smtClean="0"/>
              <a:t>         comparison </a:t>
            </a:r>
            <a:r>
              <a:rPr lang="en-US" altLang="zh-TW" sz="2000" dirty="0"/>
              <a:t>group</a:t>
            </a:r>
          </a:p>
          <a:p>
            <a:pPr>
              <a:defRPr/>
            </a:pPr>
            <a:r>
              <a:rPr lang="en-US" altLang="zh-TW" sz="2000" dirty="0" smtClean="0"/>
              <a:t>2</a:t>
            </a:r>
            <a:r>
              <a:rPr lang="en-US" altLang="zh-TW" sz="2000" dirty="0"/>
              <a:t>. DNA genotyping and quality control (QC) of assays and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2000" dirty="0" smtClean="0"/>
              <a:t>         data</a:t>
            </a:r>
            <a:r>
              <a:rPr lang="en-US" altLang="zh-TW" sz="2000" dirty="0"/>
              <a:t>, check for genotyping errors</a:t>
            </a:r>
          </a:p>
          <a:p>
            <a:pPr>
              <a:defRPr/>
            </a:pPr>
            <a:r>
              <a:rPr lang="en-US" altLang="zh-TW" sz="2000" dirty="0"/>
              <a:t>3. Statistical tests for association between the SNPs (those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2000" dirty="0" smtClean="0"/>
              <a:t>         passing </a:t>
            </a:r>
            <a:r>
              <a:rPr lang="en-US" altLang="zh-TW" sz="2000" dirty="0"/>
              <a:t>the quality control) and the disease (one test for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2000" dirty="0" smtClean="0"/>
              <a:t>         each </a:t>
            </a:r>
            <a:r>
              <a:rPr lang="en-US" altLang="zh-TW" sz="2000" dirty="0"/>
              <a:t>SNP, multiple testing…)</a:t>
            </a:r>
          </a:p>
          <a:p>
            <a:pPr>
              <a:defRPr/>
            </a:pPr>
            <a:r>
              <a:rPr lang="en-US" altLang="zh-TW" sz="2000" dirty="0"/>
              <a:t>4. Replication of identified associations in an independent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2000" dirty="0" smtClean="0"/>
              <a:t>         population </a:t>
            </a:r>
            <a:r>
              <a:rPr lang="en-US" altLang="zh-TW" sz="2000" dirty="0"/>
              <a:t>sample and examination of functionality of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2000" dirty="0" smtClean="0"/>
              <a:t>         identified </a:t>
            </a:r>
            <a:r>
              <a:rPr lang="en-US" altLang="zh-TW" sz="2000" dirty="0"/>
              <a:t>SNPs</a:t>
            </a:r>
            <a:endParaRPr lang="zh-TW" altLang="en-US" sz="2000" dirty="0"/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1B2AC5E-2300-4B3D-91C3-7100CC0EBD22}" type="slidenum">
              <a:rPr lang="en-US" altLang="zh-TW" sz="1400" baseline="0" smtClean="0"/>
              <a:pPr eaLnBrk="1" hangingPunct="1"/>
              <a:t>11</a:t>
            </a:fld>
            <a:endParaRPr lang="en-US" altLang="zh-TW" sz="1400" baseline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730B-1B76-48C9-86B0-9FA4C66D3FEA}" type="datetime1">
              <a:rPr lang="zh-TW" altLang="en-US" smtClean="0"/>
              <a:t>2013/6/10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98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 to GWAS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2000" dirty="0"/>
              <a:t>False-positive results (false associations found</a:t>
            </a:r>
            <a:r>
              <a:rPr lang="en-US" altLang="zh-TW" sz="2000" dirty="0" smtClean="0"/>
              <a:t>)</a:t>
            </a:r>
          </a:p>
          <a:p>
            <a:pPr>
              <a:defRPr/>
            </a:pPr>
            <a:endParaRPr lang="en-US" altLang="zh-TW" sz="2000" dirty="0" smtClean="0"/>
          </a:p>
          <a:p>
            <a:pPr>
              <a:defRPr/>
            </a:pPr>
            <a:r>
              <a:rPr lang="en-US" altLang="zh-TW" sz="2000" dirty="0"/>
              <a:t>False-negative results (true associations missed</a:t>
            </a:r>
            <a:r>
              <a:rPr lang="en-US" altLang="zh-TW" sz="2000" dirty="0" smtClean="0"/>
              <a:t>)</a:t>
            </a:r>
          </a:p>
          <a:p>
            <a:pPr>
              <a:defRPr/>
            </a:pPr>
            <a:endParaRPr lang="en-US" altLang="zh-TW" sz="2000" dirty="0" smtClean="0"/>
          </a:p>
          <a:p>
            <a:pPr>
              <a:defRPr/>
            </a:pPr>
            <a:r>
              <a:rPr lang="en-US" altLang="zh-TW" sz="2000" dirty="0"/>
              <a:t>Insensitivity to rare SNP </a:t>
            </a:r>
            <a:r>
              <a:rPr lang="en-US" altLang="zh-TW" sz="2000" dirty="0" smtClean="0"/>
              <a:t>variants</a:t>
            </a:r>
          </a:p>
          <a:p>
            <a:pPr>
              <a:defRPr/>
            </a:pPr>
            <a:endParaRPr lang="en-US" altLang="zh-TW" sz="2000" dirty="0" smtClean="0"/>
          </a:p>
          <a:p>
            <a:pPr>
              <a:defRPr/>
            </a:pPr>
            <a:r>
              <a:rPr lang="en-US" altLang="zh-TW" sz="2000" dirty="0"/>
              <a:t>Requirement for large sample </a:t>
            </a:r>
            <a:r>
              <a:rPr lang="en-US" altLang="zh-TW" sz="2000" dirty="0" smtClean="0"/>
              <a:t>sizes</a:t>
            </a:r>
          </a:p>
          <a:p>
            <a:pPr>
              <a:defRPr/>
            </a:pPr>
            <a:endParaRPr lang="en-US" altLang="zh-TW" sz="2000" dirty="0" smtClean="0"/>
          </a:p>
          <a:p>
            <a:pPr>
              <a:defRPr/>
            </a:pPr>
            <a:r>
              <a:rPr lang="en-US" altLang="zh-TW" sz="2000" dirty="0"/>
              <a:t>Genotyping errors</a:t>
            </a:r>
            <a:endParaRPr lang="zh-TW" altLang="en-US" sz="2000" dirty="0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2CCBD2D-A942-4B78-BFDC-A55C7163D643}" type="slidenum">
              <a:rPr lang="en-US" altLang="zh-TW" sz="1400" baseline="0" smtClean="0"/>
              <a:pPr eaLnBrk="1" hangingPunct="1"/>
              <a:t>12</a:t>
            </a:fld>
            <a:endParaRPr lang="en-US" altLang="zh-TW" sz="1400" baseline="0" smtClean="0"/>
          </a:p>
        </p:txBody>
      </p:sp>
      <p:pic>
        <p:nvPicPr>
          <p:cNvPr id="6149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25950"/>
            <a:ext cx="755332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2FF4-2BB4-4E88-9846-2C59A1E7E562}" type="datetime1">
              <a:rPr lang="zh-TW" altLang="en-US" smtClean="0"/>
              <a:t>2013/6/10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52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83568" y="1599183"/>
            <a:ext cx="8045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●  </a:t>
            </a:r>
            <a:r>
              <a:rPr lang="en-US" altLang="zh-TW" sz="2400" b="1" dirty="0" smtClean="0"/>
              <a:t>What </a:t>
            </a:r>
            <a:r>
              <a:rPr lang="en-US" altLang="zh-TW" sz="2400" b="1" dirty="0"/>
              <a:t>disease associations can we make with a given gene</a:t>
            </a:r>
            <a:r>
              <a:rPr lang="en-US" altLang="zh-TW" sz="2400" b="1" dirty="0" smtClean="0"/>
              <a:t>?</a:t>
            </a:r>
          </a:p>
          <a:p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     </a:t>
            </a:r>
            <a:r>
              <a:rPr lang="en-US" altLang="zh-TW" sz="2400" b="1" dirty="0">
                <a:solidFill>
                  <a:srgbClr val="FF0000"/>
                </a:solidFill>
              </a:rPr>
              <a:t> 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GWAS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83568" y="2453987"/>
            <a:ext cx="6866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●  </a:t>
            </a:r>
            <a:r>
              <a:rPr lang="en-US" altLang="zh-TW" sz="2400" b="1" dirty="0" smtClean="0"/>
              <a:t>Main information sources are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genomic databases </a:t>
            </a:r>
          </a:p>
          <a:p>
            <a:r>
              <a:rPr lang="en-US" altLang="zh-TW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/>
              <a:t>and 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electronic medical records (EMR)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19672" y="404664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err="1"/>
              <a:t>P</a:t>
            </a:r>
            <a:r>
              <a:rPr lang="en-US" altLang="zh-TW" sz="2800" b="1" dirty="0" err="1" smtClean="0"/>
              <a:t>heWAS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( </a:t>
            </a:r>
            <a:r>
              <a:rPr lang="en-US" altLang="zh-TW" sz="2800" b="1" dirty="0" err="1" smtClean="0"/>
              <a:t>Phenome</a:t>
            </a:r>
            <a:r>
              <a:rPr lang="en-US" altLang="zh-TW" sz="2800" b="1" dirty="0" smtClean="0"/>
              <a:t>-wide </a:t>
            </a:r>
            <a:r>
              <a:rPr lang="en-US" altLang="zh-TW" sz="2800" b="1" dirty="0"/>
              <a:t>association </a:t>
            </a:r>
            <a:r>
              <a:rPr lang="en-US" altLang="zh-TW" sz="2800" b="1" dirty="0" smtClean="0"/>
              <a:t>scan )</a:t>
            </a:r>
            <a:endParaRPr lang="zh-TW" altLang="en-US" sz="28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83568" y="3390091"/>
            <a:ext cx="7207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●</a:t>
            </a:r>
            <a:r>
              <a:rPr lang="en-US" altLang="zh-TW" sz="2400" b="1" dirty="0" smtClean="0"/>
              <a:t>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&lt;20 </a:t>
            </a:r>
            <a:r>
              <a:rPr lang="en-US" altLang="zh-TW" sz="2400" b="1" dirty="0"/>
              <a:t>susceptibility genes variants are responsible for </a:t>
            </a:r>
            <a:endParaRPr lang="en-US" altLang="zh-TW" sz="2400" b="1" dirty="0" smtClean="0"/>
          </a:p>
          <a:p>
            <a:r>
              <a:rPr lang="en-US" altLang="zh-TW" sz="2400" b="1" dirty="0" smtClean="0">
                <a:solidFill>
                  <a:srgbClr val="FF0000"/>
                </a:solidFill>
              </a:rPr>
              <a:t>     &gt;</a:t>
            </a:r>
            <a:r>
              <a:rPr lang="en-US" altLang="zh-TW" sz="2400" b="1" dirty="0">
                <a:solidFill>
                  <a:srgbClr val="FF0000"/>
                </a:solidFill>
              </a:rPr>
              <a:t>50% </a:t>
            </a:r>
            <a:r>
              <a:rPr lang="en-US" altLang="zh-TW" sz="2400" b="1" dirty="0"/>
              <a:t>of </a:t>
            </a:r>
            <a:r>
              <a:rPr lang="en-US" altLang="zh-TW" sz="2400" b="1" dirty="0" smtClean="0"/>
              <a:t>the </a:t>
            </a:r>
            <a:r>
              <a:rPr lang="en-US" altLang="zh-TW" sz="2400" b="1" dirty="0"/>
              <a:t>disease</a:t>
            </a:r>
            <a:endParaRPr lang="zh-TW" altLang="en-US" sz="2400" b="1" dirty="0"/>
          </a:p>
        </p:txBody>
      </p:sp>
      <p:sp>
        <p:nvSpPr>
          <p:cNvPr id="11" name="矩形 10"/>
          <p:cNvSpPr/>
          <p:nvPr/>
        </p:nvSpPr>
        <p:spPr>
          <a:xfrm>
            <a:off x="683568" y="4293096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●  </a:t>
            </a:r>
            <a:r>
              <a:rPr lang="en-US" altLang="zh-TW" sz="2400" b="1" dirty="0" smtClean="0"/>
              <a:t>Potential gene-disease associations </a:t>
            </a:r>
          </a:p>
          <a:p>
            <a:r>
              <a:rPr lang="en-US" altLang="zh-TW" sz="2400" b="1" dirty="0" smtClean="0"/>
              <a:t>     could be </a:t>
            </a:r>
            <a:r>
              <a:rPr lang="en-US" altLang="zh-TW" sz="2400" b="1" dirty="0" err="1" smtClean="0"/>
              <a:t>dicovered</a:t>
            </a:r>
            <a:r>
              <a:rPr lang="en-US" altLang="zh-TW" sz="2400" b="1" dirty="0" smtClean="0"/>
              <a:t>   </a:t>
            </a:r>
            <a:endParaRPr lang="zh-TW" alt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189792"/>
            <a:ext cx="3491880" cy="266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67-A011-4FBC-83A3-C7CEBFD1B1BF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4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err="1" smtClean="0"/>
              <a:t>PheWAS</a:t>
            </a:r>
            <a:r>
              <a:rPr lang="en-US" altLang="zh-TW" sz="2400" dirty="0" smtClean="0"/>
              <a:t> use readily available billing code to replicate several known genotype-phenotype association and suggests novel possible association.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Typical EMR system contain diverse data sources, including billing data , laboratory and imaging result, medication records and clinical documentation.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Structured data V.S. Unstructured data. 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906C-6E1A-4175-8E6D-501432D8A792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93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Selected 5 SNPs which are associated with 7 conditions:</a:t>
            </a:r>
          </a:p>
          <a:p>
            <a:pPr>
              <a:buNone/>
            </a:pPr>
            <a:r>
              <a:rPr lang="en-US" altLang="zh-TW" sz="2400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atrial</a:t>
            </a:r>
            <a:r>
              <a:rPr lang="en-US" altLang="zh-TW" sz="2400" dirty="0" smtClean="0">
                <a:solidFill>
                  <a:srgbClr val="FF0000"/>
                </a:solidFill>
              </a:rPr>
              <a:t> fibrillation</a:t>
            </a:r>
            <a:r>
              <a:rPr lang="en-US" altLang="zh-TW" sz="2400" dirty="0" smtClean="0"/>
              <a:t>, </a:t>
            </a:r>
            <a:r>
              <a:rPr lang="en-US" altLang="zh-TW" sz="2400" dirty="0" smtClean="0">
                <a:solidFill>
                  <a:srgbClr val="FF0000"/>
                </a:solidFill>
              </a:rPr>
              <a:t>coronary artery disease</a:t>
            </a:r>
            <a:r>
              <a:rPr lang="en-US" altLang="zh-TW" sz="2400" dirty="0" smtClean="0"/>
              <a:t>, </a:t>
            </a:r>
            <a:r>
              <a:rPr lang="en-US" altLang="zh-TW" sz="2400" dirty="0" smtClean="0">
                <a:solidFill>
                  <a:srgbClr val="FF0000"/>
                </a:solidFill>
              </a:rPr>
              <a:t>carotid artery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stenosis</a:t>
            </a:r>
            <a:r>
              <a:rPr lang="en-US" altLang="zh-TW" sz="2400" dirty="0" smtClean="0"/>
              <a:t>, </a:t>
            </a:r>
            <a:r>
              <a:rPr lang="en-US" altLang="zh-TW" sz="2400" dirty="0" smtClean="0">
                <a:solidFill>
                  <a:srgbClr val="FF0000"/>
                </a:solidFill>
              </a:rPr>
              <a:t>multiple sclerosis</a:t>
            </a:r>
            <a:r>
              <a:rPr lang="en-US" altLang="zh-TW" sz="2400" dirty="0" smtClean="0"/>
              <a:t>,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Crohn’s</a:t>
            </a:r>
            <a:r>
              <a:rPr lang="en-US" altLang="zh-TW" sz="2400" dirty="0" smtClean="0">
                <a:solidFill>
                  <a:srgbClr val="FF0000"/>
                </a:solidFill>
              </a:rPr>
              <a:t> disease</a:t>
            </a:r>
            <a:r>
              <a:rPr lang="en-US" altLang="zh-TW" sz="2400" dirty="0" smtClean="0"/>
              <a:t>, </a:t>
            </a:r>
            <a:r>
              <a:rPr lang="en-US" altLang="zh-TW" sz="2400" dirty="0" smtClean="0">
                <a:solidFill>
                  <a:srgbClr val="FF0000"/>
                </a:solidFill>
              </a:rPr>
              <a:t>rheumatoid arthritis</a:t>
            </a:r>
            <a:r>
              <a:rPr lang="en-US" altLang="zh-TW" sz="2400" dirty="0" smtClean="0"/>
              <a:t>,  and </a:t>
            </a:r>
            <a:r>
              <a:rPr lang="en-US" altLang="zh-TW" sz="2400" dirty="0" smtClean="0">
                <a:solidFill>
                  <a:srgbClr val="FF0000"/>
                </a:solidFill>
              </a:rPr>
              <a:t>systemic lupus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erythematosus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Using </a:t>
            </a:r>
            <a:r>
              <a:rPr lang="en-US" altLang="zh-TW" sz="2400" dirty="0" smtClean="0">
                <a:solidFill>
                  <a:srgbClr val="FF0000"/>
                </a:solidFill>
              </a:rPr>
              <a:t>ICD-9</a:t>
            </a:r>
            <a:r>
              <a:rPr lang="en-US" altLang="zh-TW" sz="2400" dirty="0" smtClean="0"/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coding</a:t>
            </a:r>
            <a:r>
              <a:rPr lang="en-US" altLang="zh-TW" sz="2400" dirty="0" smtClean="0"/>
              <a:t> to link genetic data to the </a:t>
            </a:r>
            <a:r>
              <a:rPr lang="en-US" altLang="zh-TW" sz="2400" dirty="0" err="1" smtClean="0"/>
              <a:t>phenome</a:t>
            </a:r>
            <a:r>
              <a:rPr lang="en-US" altLang="zh-TW" sz="2400" dirty="0" smtClean="0"/>
              <a:t>.</a:t>
            </a:r>
            <a:endParaRPr lang="zh-TW" altLang="en-US" sz="2400" b="1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B97E-3511-429D-9623-E2127C41B219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2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9736" y="44624"/>
            <a:ext cx="8686800" cy="1714202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dirty="0" smtClean="0"/>
              <a:t>Null hypothesis(Ho):</a:t>
            </a:r>
            <a:r>
              <a:rPr lang="zh-TW" altLang="en-US" sz="2400" dirty="0" smtClean="0"/>
              <a:t> 擁有基因型</a:t>
            </a:r>
            <a:r>
              <a:rPr lang="en-US" altLang="zh-TW" sz="2400" dirty="0" smtClean="0"/>
              <a:t>’rs3135388’</a:t>
            </a:r>
            <a:r>
              <a:rPr lang="zh-TW" altLang="en-US" sz="2400" dirty="0" smtClean="0"/>
              <a:t>和擁有</a:t>
            </a:r>
            <a:r>
              <a:rPr lang="en-US" altLang="zh-TW" sz="2400" dirty="0" smtClean="0"/>
              <a:t>’MS’,’SLE’</a:t>
            </a:r>
            <a:br>
              <a:rPr lang="en-US" altLang="zh-TW" sz="2400" dirty="0" smtClean="0"/>
            </a:br>
            <a:r>
              <a:rPr lang="en-US" altLang="zh-TW" sz="2400" dirty="0" smtClean="0"/>
              <a:t>		           </a:t>
            </a:r>
            <a:r>
              <a:rPr lang="zh-TW" altLang="en-US" sz="2400" dirty="0" smtClean="0"/>
              <a:t>疾病的是不同組人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endParaRPr lang="zh-TW" alt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189" y="1331476"/>
            <a:ext cx="7709072" cy="50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07504" y="4571836"/>
            <a:ext cx="1526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P-value = 0.05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652120" y="1331476"/>
            <a:ext cx="277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5.558 (p-value=2.77*10^-6)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BD3E-3D98-4875-8D9E-8836EA66B22A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8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</a:t>
            </a:r>
            <a:r>
              <a:rPr lang="en-US" altLang="zh-TW" sz="2400" dirty="0" err="1" smtClean="0"/>
              <a:t>PheWAS</a:t>
            </a:r>
            <a:r>
              <a:rPr lang="en-US" altLang="zh-TW" sz="2400" dirty="0" smtClean="0"/>
              <a:t> was able to detect 4 out of the 7 known  SNP-disease associations </a:t>
            </a:r>
            <a:r>
              <a:rPr lang="en-US" altLang="zh-TW" sz="2400" dirty="0" smtClean="0">
                <a:solidFill>
                  <a:srgbClr val="FF0000"/>
                </a:solidFill>
              </a:rPr>
              <a:t>(p&lt;0.05)</a:t>
            </a:r>
            <a:r>
              <a:rPr lang="en-US" altLang="zh-TW" sz="2400" dirty="0" smtClean="0"/>
              <a:t>.</a:t>
            </a:r>
          </a:p>
          <a:p>
            <a:endParaRPr lang="zh-TW" altLang="en-US" sz="2400" dirty="0" smtClean="0"/>
          </a:p>
          <a:p>
            <a:r>
              <a:rPr lang="en-US" altLang="zh-TW" sz="2400" dirty="0" smtClean="0"/>
              <a:t>The </a:t>
            </a:r>
            <a:r>
              <a:rPr lang="en-US" altLang="zh-TW" sz="2400" dirty="0" err="1" smtClean="0"/>
              <a:t>PheWAS</a:t>
            </a:r>
            <a:r>
              <a:rPr lang="en-US" altLang="zh-TW" sz="2400" dirty="0" smtClean="0"/>
              <a:t> picked up an additional </a:t>
            </a:r>
            <a:r>
              <a:rPr lang="en-US" altLang="zh-TW" sz="2400" dirty="0" smtClean="0">
                <a:solidFill>
                  <a:srgbClr val="FF0000"/>
                </a:solidFill>
              </a:rPr>
              <a:t>19 unknown associations  </a:t>
            </a:r>
            <a:r>
              <a:rPr lang="en-US" altLang="zh-TW" sz="2400" dirty="0" smtClean="0"/>
              <a:t>between the SNPs and diseases </a:t>
            </a:r>
            <a:endParaRPr lang="zh-TW" altLang="en-US" sz="24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59C0-EF34-44EF-AC1C-23FB1D67B248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0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36E0-A62D-4C00-9B85-EE2D30BA7818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5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向左箭號 4">
            <a:hlinkClick r:id="" action="ppaction://hlinkshowjump?jump=previousslide"/>
          </p:cNvPr>
          <p:cNvSpPr/>
          <p:nvPr/>
        </p:nvSpPr>
        <p:spPr>
          <a:xfrm>
            <a:off x="7812360" y="5877272"/>
            <a:ext cx="864096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B8F3-5462-465D-874E-F6F7FB4225E1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50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altLang="zh-TW" sz="4000" dirty="0" smtClean="0">
                <a:solidFill>
                  <a:srgbClr val="FF0000"/>
                </a:solidFill>
              </a:rPr>
              <a:t>Electronic Health Records(EHR) </a:t>
            </a:r>
            <a:endParaRPr lang="en-US" altLang="zh-TW" sz="3200" dirty="0" smtClean="0"/>
          </a:p>
          <a:p>
            <a:r>
              <a:rPr lang="en-US" altLang="zh-TW" sz="3200" dirty="0" smtClean="0"/>
              <a:t>Improve </a:t>
            </a:r>
            <a:r>
              <a:rPr lang="en-US" altLang="zh-TW" sz="3200" dirty="0"/>
              <a:t>care coordination</a:t>
            </a:r>
          </a:p>
          <a:p>
            <a:r>
              <a:rPr lang="en-US" altLang="zh-TW" sz="3200" dirty="0"/>
              <a:t>Reduce healthcare disparities</a:t>
            </a:r>
          </a:p>
          <a:p>
            <a:r>
              <a:rPr lang="en-US" altLang="zh-TW" sz="3200" dirty="0"/>
              <a:t>Engage patients and their families</a:t>
            </a:r>
          </a:p>
          <a:p>
            <a:r>
              <a:rPr lang="en-US" altLang="zh-TW" sz="3200" dirty="0"/>
              <a:t>Improve population and public health</a:t>
            </a:r>
          </a:p>
          <a:p>
            <a:r>
              <a:rPr lang="en-US" altLang="zh-TW" sz="3200" dirty="0"/>
              <a:t>Ensure adequate privacy and security</a:t>
            </a:r>
          </a:p>
          <a:p>
            <a:endParaRPr lang="en-US" altLang="zh-TW" sz="3200" dirty="0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8568-8B40-4B5C-A087-7ABE92C72C0B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2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PubChem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25963"/>
          </a:xfrm>
        </p:spPr>
        <p:txBody>
          <a:bodyPr/>
          <a:lstStyle/>
          <a:p>
            <a:r>
              <a:rPr lang="en-US" altLang="zh-TW" dirty="0" smtClean="0"/>
              <a:t>3 databases</a:t>
            </a:r>
          </a:p>
          <a:p>
            <a:pPr lvl="1"/>
            <a:r>
              <a:rPr lang="en-US" altLang="zh-TW" dirty="0" smtClean="0"/>
              <a:t>Substance</a:t>
            </a:r>
            <a:r>
              <a:rPr lang="zh-TW" altLang="en-US" dirty="0" smtClean="0"/>
              <a:t>：</a:t>
            </a:r>
            <a:r>
              <a:rPr lang="en-US" altLang="zh-TW" dirty="0" smtClean="0"/>
              <a:t>record of small molecules</a:t>
            </a:r>
          </a:p>
          <a:p>
            <a:pPr lvl="1"/>
            <a:r>
              <a:rPr lang="en-US" altLang="zh-TW" dirty="0" smtClean="0"/>
              <a:t>Compound</a:t>
            </a:r>
            <a:r>
              <a:rPr lang="zh-TW" altLang="en-US" dirty="0" smtClean="0"/>
              <a:t>：</a:t>
            </a:r>
            <a:r>
              <a:rPr lang="en-US" altLang="zh-TW" dirty="0" smtClean="0"/>
              <a:t>database of unique chemical structures</a:t>
            </a:r>
          </a:p>
          <a:p>
            <a:pPr lvl="1"/>
            <a:r>
              <a:rPr lang="en-US" altLang="zh-TW" dirty="0" err="1" smtClean="0"/>
              <a:t>BioAssay</a:t>
            </a:r>
            <a:r>
              <a:rPr lang="zh-TW" altLang="en-US" dirty="0" smtClean="0"/>
              <a:t>：</a:t>
            </a:r>
            <a:r>
              <a:rPr lang="en-US" altLang="zh-TW" dirty="0" smtClean="0"/>
              <a:t>biological activity testing results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</p:txBody>
      </p:sp>
      <p:pic>
        <p:nvPicPr>
          <p:cNvPr id="13" name="圖片 12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429000"/>
            <a:ext cx="6336704" cy="3183020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0CDA-E5D7-4E12-8EA3-924D0E108B3E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120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altLang="zh-TW" sz="5400" dirty="0" smtClean="0"/>
          </a:p>
          <a:p>
            <a:pPr marL="114300" indent="0" algn="ctr">
              <a:buNone/>
            </a:pPr>
            <a:r>
              <a:rPr lang="en-US" altLang="zh-TW" sz="5400" b="1" i="1" dirty="0" smtClean="0">
                <a:solidFill>
                  <a:srgbClr val="FF0000"/>
                </a:solidFill>
              </a:rPr>
              <a:t>Thank </a:t>
            </a:r>
            <a:r>
              <a:rPr lang="en-US" altLang="zh-TW" sz="5400" b="1" i="1" dirty="0">
                <a:solidFill>
                  <a:srgbClr val="FF0000"/>
                </a:solidFill>
              </a:rPr>
              <a:t>You for </a:t>
            </a:r>
          </a:p>
          <a:p>
            <a:pPr marL="114300" indent="0" algn="ctr">
              <a:buNone/>
            </a:pPr>
            <a:r>
              <a:rPr lang="en-US" altLang="zh-TW" sz="5400" b="1" i="1" dirty="0">
                <a:solidFill>
                  <a:srgbClr val="FF0000"/>
                </a:solidFill>
              </a:rPr>
              <a:t>Your Attention!!!!!!</a:t>
            </a:r>
            <a:endParaRPr lang="zh-TW" altLang="en-US" sz="5400" b="1" i="1" dirty="0">
              <a:solidFill>
                <a:srgbClr val="FF0000"/>
              </a:solidFill>
            </a:endParaRPr>
          </a:p>
          <a:p>
            <a:endParaRPr lang="zh-TW" altLang="en-US" sz="5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EE02-9546-4EAB-B155-B6AE79A35A03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76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solidFill>
                  <a:srgbClr val="FF0000"/>
                </a:solidFill>
              </a:rPr>
              <a:t>Electronic Health </a:t>
            </a:r>
            <a:r>
              <a:rPr lang="en-US" altLang="zh-TW" sz="4000" dirty="0" smtClean="0">
                <a:solidFill>
                  <a:srgbClr val="FF0000"/>
                </a:solidFill>
              </a:rPr>
              <a:t>Record Systems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248472" cy="3888432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EE02-9546-4EAB-B155-B6AE79A35A03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88840"/>
            <a:ext cx="402602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4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620000" cy="2088232"/>
          </a:xfrm>
        </p:spPr>
        <p:txBody>
          <a:bodyPr/>
          <a:lstStyle/>
          <a:p>
            <a:r>
              <a:rPr lang="en-US" altLang="zh-TW" sz="4000" dirty="0">
                <a:solidFill>
                  <a:srgbClr val="FF0000"/>
                </a:solidFill>
              </a:rPr>
              <a:t>Health Information Technology for Economic and Clinical </a:t>
            </a:r>
            <a:r>
              <a:rPr lang="en-US" altLang="zh-TW" sz="4000" dirty="0" smtClean="0">
                <a:solidFill>
                  <a:srgbClr val="FF0000"/>
                </a:solidFill>
              </a:rPr>
              <a:t>Health</a:t>
            </a:r>
            <a:br>
              <a:rPr lang="en-US" altLang="zh-TW" sz="4000" dirty="0" smtClean="0">
                <a:solidFill>
                  <a:srgbClr val="FF0000"/>
                </a:solidFill>
              </a:rPr>
            </a:br>
            <a:r>
              <a:rPr lang="en-US" altLang="zh-TW" sz="4000" dirty="0" smtClean="0">
                <a:solidFill>
                  <a:srgbClr val="FF0000"/>
                </a:solidFill>
              </a:rPr>
              <a:t>Act </a:t>
            </a:r>
            <a:r>
              <a:rPr lang="en-US" altLang="zh-TW" sz="4000" dirty="0">
                <a:solidFill>
                  <a:srgbClr val="FF0000"/>
                </a:solidFill>
              </a:rPr>
              <a:t>(HITECH) </a:t>
            </a:r>
            <a:r>
              <a:rPr lang="en-US" altLang="zh-TW" sz="4800" dirty="0"/>
              <a:t/>
            </a:r>
            <a:br>
              <a:rPr lang="en-US" altLang="zh-TW" sz="4800" dirty="0"/>
            </a:br>
            <a:r>
              <a:rPr lang="zh-TW" altLang="en-US" sz="4800" dirty="0"/>
              <a:t/>
            </a:r>
            <a:br>
              <a:rPr lang="zh-TW" altLang="en-US" sz="4800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16832"/>
            <a:ext cx="7620000" cy="4824536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2800" dirty="0"/>
              <a:t>The Health Information Technology for Economic and Clinical Health (HITECH) Act seeks to improve American health care delivery and patient care through </a:t>
            </a:r>
            <a:r>
              <a:rPr lang="en-US" altLang="zh-TW" sz="2800" dirty="0" smtClean="0"/>
              <a:t>an unprecedented </a:t>
            </a:r>
            <a:r>
              <a:rPr lang="en-US" altLang="zh-TW" sz="2800" dirty="0"/>
              <a:t>investment in Health IT (HIT</a:t>
            </a:r>
            <a:r>
              <a:rPr lang="en-US" altLang="zh-TW" sz="2800" dirty="0" smtClean="0"/>
              <a:t>).</a:t>
            </a:r>
          </a:p>
          <a:p>
            <a:r>
              <a:rPr lang="en-US" altLang="zh-TW" sz="2800" i="1" dirty="0"/>
              <a:t>Meaningful use</a:t>
            </a:r>
            <a:r>
              <a:rPr lang="en-US" altLang="zh-TW" sz="2800" dirty="0"/>
              <a:t> The main components of Meaningful Use are:</a:t>
            </a:r>
          </a:p>
          <a:p>
            <a:pPr marL="114300" indent="0">
              <a:buNone/>
            </a:pPr>
            <a:r>
              <a:rPr lang="en-US" altLang="zh-TW" sz="2800" dirty="0" smtClean="0"/>
              <a:t>    The </a:t>
            </a:r>
            <a:r>
              <a:rPr lang="en-US" altLang="zh-TW" sz="2800" dirty="0"/>
              <a:t>use of a certified EHR in a meaningful manner, such </a:t>
            </a:r>
            <a:r>
              <a:rPr lang="en-US" altLang="zh-TW" sz="2800" dirty="0" smtClean="0"/>
              <a:t> </a:t>
            </a:r>
          </a:p>
          <a:p>
            <a:pPr marL="11430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 as </a:t>
            </a:r>
            <a:r>
              <a:rPr lang="en-US" altLang="zh-TW" sz="2800" dirty="0">
                <a:solidFill>
                  <a:srgbClr val="0070C0"/>
                </a:solidFill>
              </a:rPr>
              <a:t>e-prescribing.</a:t>
            </a:r>
          </a:p>
          <a:p>
            <a:pPr marL="114300" indent="0">
              <a:buNone/>
            </a:pPr>
            <a:r>
              <a:rPr lang="en-US" altLang="zh-TW" sz="2800" dirty="0" smtClean="0"/>
              <a:t>    The </a:t>
            </a:r>
            <a:r>
              <a:rPr lang="en-US" altLang="zh-TW" sz="2800" dirty="0"/>
              <a:t>use of certified EHR technology for </a:t>
            </a:r>
            <a:r>
              <a:rPr lang="en-US" altLang="zh-TW" sz="2800" dirty="0">
                <a:solidFill>
                  <a:srgbClr val="0070C0"/>
                </a:solidFill>
              </a:rPr>
              <a:t>electronic </a:t>
            </a:r>
            <a:r>
              <a:rPr lang="en-US" altLang="zh-TW" sz="2800" dirty="0" smtClean="0">
                <a:solidFill>
                  <a:srgbClr val="0070C0"/>
                </a:solidFill>
              </a:rPr>
              <a:t> </a:t>
            </a:r>
          </a:p>
          <a:p>
            <a:pPr marL="114300" indent="0">
              <a:buNone/>
            </a:pPr>
            <a:r>
              <a:rPr lang="en-US" altLang="zh-TW" sz="2800" dirty="0">
                <a:solidFill>
                  <a:srgbClr val="0070C0"/>
                </a:solidFill>
              </a:rPr>
              <a:t> </a:t>
            </a:r>
            <a:r>
              <a:rPr lang="en-US" altLang="zh-TW" sz="2800" dirty="0" smtClean="0">
                <a:solidFill>
                  <a:srgbClr val="0070C0"/>
                </a:solidFill>
              </a:rPr>
              <a:t>    exchange </a:t>
            </a:r>
            <a:r>
              <a:rPr lang="en-US" altLang="zh-TW" sz="2800" dirty="0">
                <a:solidFill>
                  <a:srgbClr val="0070C0"/>
                </a:solidFill>
              </a:rPr>
              <a:t>of health information to improve quality of 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en-US" altLang="zh-TW" sz="2800" dirty="0">
                <a:solidFill>
                  <a:srgbClr val="0070C0"/>
                </a:solidFill>
              </a:rPr>
              <a:t> </a:t>
            </a:r>
            <a:r>
              <a:rPr lang="en-US" altLang="zh-TW" sz="2800" dirty="0" smtClean="0">
                <a:solidFill>
                  <a:srgbClr val="0070C0"/>
                </a:solidFill>
              </a:rPr>
              <a:t>     health </a:t>
            </a:r>
            <a:r>
              <a:rPr lang="en-US" altLang="zh-TW" sz="2800" dirty="0">
                <a:solidFill>
                  <a:srgbClr val="0070C0"/>
                </a:solidFill>
              </a:rPr>
              <a:t>care.</a:t>
            </a:r>
          </a:p>
          <a:p>
            <a:pPr marL="114300" indent="0">
              <a:buNone/>
            </a:pPr>
            <a:r>
              <a:rPr lang="en-US" altLang="zh-TW" sz="2800" dirty="0" smtClean="0"/>
              <a:t>    The </a:t>
            </a:r>
            <a:r>
              <a:rPr lang="en-US" altLang="zh-TW" sz="2800" dirty="0"/>
              <a:t>use of certified EHR technology to </a:t>
            </a:r>
            <a:r>
              <a:rPr lang="en-US" altLang="zh-TW" sz="2800" dirty="0">
                <a:solidFill>
                  <a:srgbClr val="0070C0"/>
                </a:solidFill>
              </a:rPr>
              <a:t>submit clinical 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en-US" altLang="zh-TW" sz="2800" dirty="0">
                <a:solidFill>
                  <a:srgbClr val="0070C0"/>
                </a:solidFill>
              </a:rPr>
              <a:t> </a:t>
            </a:r>
            <a:r>
              <a:rPr lang="en-US" altLang="zh-TW" sz="2800" dirty="0" smtClean="0">
                <a:solidFill>
                  <a:srgbClr val="0070C0"/>
                </a:solidFill>
              </a:rPr>
              <a:t>     quality </a:t>
            </a:r>
            <a:r>
              <a:rPr lang="en-US" altLang="zh-TW" sz="2800" dirty="0">
                <a:solidFill>
                  <a:srgbClr val="0070C0"/>
                </a:solidFill>
              </a:rPr>
              <a:t>and other measures.</a:t>
            </a:r>
          </a:p>
          <a:p>
            <a:endParaRPr lang="zh-TW" altLang="en-US" sz="2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A7E3-BC1C-4CAE-A0E5-2EA26628D9D5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60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54461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5300" b="1" dirty="0"/>
              <a:t>S</a:t>
            </a:r>
            <a:r>
              <a:rPr lang="en-US" altLang="zh-TW" sz="5300" b="1" dirty="0" smtClean="0"/>
              <a:t>tandardized Administrative   </a:t>
            </a:r>
            <a:br>
              <a:rPr lang="en-US" altLang="zh-TW" sz="5300" b="1" dirty="0" smtClean="0"/>
            </a:br>
            <a:r>
              <a:rPr lang="en-US" altLang="zh-TW" sz="5300" b="1" dirty="0"/>
              <a:t> </a:t>
            </a:r>
            <a:r>
              <a:rPr lang="en-US" altLang="zh-TW" sz="5300" b="1" dirty="0" smtClean="0"/>
              <a:t>               Billing  </a:t>
            </a:r>
            <a:r>
              <a:rPr lang="en-US" altLang="zh-TW" sz="5300" b="1" dirty="0"/>
              <a:t>C</a:t>
            </a:r>
            <a:r>
              <a:rPr lang="en-US" altLang="zh-TW" sz="5300" b="1" dirty="0" smtClean="0"/>
              <a:t>odes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                          </a:t>
            </a:r>
            <a:r>
              <a:rPr lang="en-US" altLang="zh-TW" sz="3100" dirty="0"/>
              <a:t/>
            </a:r>
            <a:br>
              <a:rPr lang="en-US" altLang="zh-TW" sz="3100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7D86-92D1-47A3-9E68-65E5C7D850F2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43186" y="332656"/>
            <a:ext cx="7700392" cy="1470025"/>
          </a:xfrm>
        </p:spPr>
        <p:txBody>
          <a:bodyPr/>
          <a:lstStyle/>
          <a:p>
            <a:pPr algn="l"/>
            <a:r>
              <a:rPr lang="en-US" altLang="zh-TW" dirty="0" smtClean="0"/>
              <a:t>ICD9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208912" cy="4104456"/>
          </a:xfrm>
        </p:spPr>
        <p:txBody>
          <a:bodyPr/>
          <a:lstStyle/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database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陳孝銓\Desktop\擷取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6983"/>
            <a:ext cx="5619750" cy="57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6586-99D9-4CCA-8519-173F80D28372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7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ICD10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08720"/>
            <a:ext cx="4464496" cy="5658983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EE02-9546-4EAB-B155-B6AE79A35A03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805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ICD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</a:t>
            </a:r>
            <a:r>
              <a:rPr lang="en-US" altLang="zh-TW" dirty="0" smtClean="0"/>
              <a:t>nternational Classification </a:t>
            </a:r>
            <a:r>
              <a:rPr lang="en-US" altLang="zh-TW" dirty="0"/>
              <a:t>O</a:t>
            </a:r>
            <a:r>
              <a:rPr lang="en-US" altLang="zh-TW" dirty="0" smtClean="0"/>
              <a:t>f Diseases </a:t>
            </a:r>
          </a:p>
          <a:p>
            <a:r>
              <a:rPr lang="en-US" altLang="zh-TW" dirty="0" smtClean="0"/>
              <a:t>WHO(1940)</a:t>
            </a:r>
          </a:p>
          <a:p>
            <a:endParaRPr lang="en-US" altLang="zh-TW" dirty="0" smtClean="0"/>
          </a:p>
          <a:p>
            <a:r>
              <a:rPr lang="en-US" altLang="zh-TW" dirty="0" smtClean="0">
                <a:effectLst/>
              </a:rPr>
              <a:t>Pathogen</a:t>
            </a:r>
            <a:r>
              <a:rPr lang="zh-TW" altLang="en-US" dirty="0" smtClean="0">
                <a:effectLst/>
              </a:rPr>
              <a:t>、</a:t>
            </a:r>
            <a:r>
              <a:rPr lang="en-US" altLang="zh-TW" dirty="0" smtClean="0">
                <a:effectLst/>
              </a:rPr>
              <a:t>Pathology</a:t>
            </a:r>
            <a:r>
              <a:rPr lang="zh-TW" altLang="en-US" dirty="0" smtClean="0">
                <a:effectLst/>
              </a:rPr>
              <a:t>、</a:t>
            </a:r>
            <a:r>
              <a:rPr lang="en-US" altLang="zh-TW" dirty="0" smtClean="0">
                <a:effectLst/>
              </a:rPr>
              <a:t> Clinical</a:t>
            </a:r>
            <a:r>
              <a:rPr lang="zh-TW" altLang="en-US" dirty="0" smtClean="0">
                <a:effectLst/>
              </a:rPr>
              <a:t>、</a:t>
            </a:r>
            <a:r>
              <a:rPr lang="en-US" altLang="zh-TW" dirty="0" smtClean="0">
                <a:effectLst/>
              </a:rPr>
              <a:t> Anatomical location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Latest version  is  </a:t>
            </a:r>
            <a:r>
              <a:rPr lang="en-US" altLang="zh-TW" dirty="0" smtClean="0">
                <a:solidFill>
                  <a:srgbClr val="FF0000"/>
                </a:solidFill>
              </a:rPr>
              <a:t>ICD10</a:t>
            </a:r>
            <a:endParaRPr lang="en-US" altLang="zh-TW" dirty="0">
              <a:hlinkClick r:id="rId2"/>
            </a:endParaRPr>
          </a:p>
          <a:p>
            <a:r>
              <a:rPr lang="en-US" altLang="zh-TW" dirty="0" smtClean="0">
                <a:hlinkClick r:id="rId2"/>
              </a:rPr>
              <a:t>http://icd9cm.chrisendres.com/index.php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3885-93CF-4745-93F7-BAF7152B34CC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6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96" name="Rectangle 2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Genome-wide A</a:t>
            </a:r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ssociation   </a:t>
            </a:r>
            <a:b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Study</a:t>
            </a:r>
            <a:endParaRPr lang="en-US" altLang="zh-TW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988840"/>
            <a:ext cx="7488832" cy="3312368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zh-TW" sz="2000" dirty="0" smtClean="0"/>
              <a:t>                                                                                                                                              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132C-2802-401A-9C2A-89488B9B681B}" type="datetime1">
              <a:rPr lang="zh-TW" altLang="en-US" smtClean="0"/>
              <a:t>2013/6/10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B2B-3C8B-4A0D-B067-0638FE03FBC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8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170</TotalTime>
  <Words>975</Words>
  <Application>Microsoft Office PowerPoint</Application>
  <PresentationFormat>如螢幕大小 (4:3)</PresentationFormat>
  <Paragraphs>207</Paragraphs>
  <Slides>21</Slides>
  <Notes>8</Notes>
  <HiddenSlides>2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相鄰</vt:lpstr>
      <vt:lpstr>                                            Discovery From Data                    Repositories                H Craig  Mak  Nature Biotechnology 29, 46–47 (2011)       2013 /06 /10                 吳柏誠   陳孝銓                                                                            朱唐廷   謝煒騏                                                                            李峻霆   徐振庭                                                                            葉騰遠</vt:lpstr>
      <vt:lpstr>Introduction</vt:lpstr>
      <vt:lpstr>Electronic Health Record Systems </vt:lpstr>
      <vt:lpstr>Health Information Technology for Economic and Clinical Health Act (HITECH)   </vt:lpstr>
      <vt:lpstr>     Standardized Administrative                    Billing  Codes                                                 </vt:lpstr>
      <vt:lpstr>ICD9</vt:lpstr>
      <vt:lpstr>ICD10</vt:lpstr>
      <vt:lpstr>ICD</vt:lpstr>
      <vt:lpstr>Genome-wide Association                        Study</vt:lpstr>
      <vt:lpstr>Genome-wide association study</vt:lpstr>
      <vt:lpstr>GWAS has typically 4 steps</vt:lpstr>
      <vt:lpstr>Limitations to GWAS</vt:lpstr>
      <vt:lpstr>PowerPoint 簡報</vt:lpstr>
      <vt:lpstr>Introduction</vt:lpstr>
      <vt:lpstr>Method</vt:lpstr>
      <vt:lpstr>Null hypothesis(Ho): 擁有基因型’rs3135388’和擁有’MS’,’SLE’              疾病的是不同組人 </vt:lpstr>
      <vt:lpstr>Result</vt:lpstr>
      <vt:lpstr>PowerPoint 簡報</vt:lpstr>
      <vt:lpstr>PowerPoint 簡報</vt:lpstr>
      <vt:lpstr>PubChem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陳孝銓</dc:creator>
  <cp:lastModifiedBy>william</cp:lastModifiedBy>
  <cp:revision>16</cp:revision>
  <dcterms:created xsi:type="dcterms:W3CDTF">2013-06-09T12:37:32Z</dcterms:created>
  <dcterms:modified xsi:type="dcterms:W3CDTF">2013-06-10T13:57:28Z</dcterms:modified>
</cp:coreProperties>
</file>