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77" r:id="rId11"/>
    <p:sldId id="278" r:id="rId12"/>
    <p:sldId id="279" r:id="rId13"/>
    <p:sldId id="271" r:id="rId14"/>
    <p:sldId id="272" r:id="rId15"/>
    <p:sldId id="273" r:id="rId16"/>
    <p:sldId id="274" r:id="rId17"/>
    <p:sldId id="275" r:id="rId18"/>
    <p:sldId id="280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640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148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826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78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23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06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9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77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01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106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55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2012/6/11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846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rojects/GeneTests/static/concepts/conceptsindex.shtml" TargetMode="External"/><Relationship Id="rId2" Type="http://schemas.openxmlformats.org/officeDocument/2006/relationships/hyperlink" Target="https://myhealth.intermountainhealthcare.org/web/user/our-family-healt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hopkinsmedicine.org/Press_releases/2009/images/090707-19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334369" y="952852"/>
            <a:ext cx="8078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Waiting for the Revolution</a:t>
            </a:r>
            <a:endParaRPr lang="zh-TW" alt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副標題 2"/>
          <p:cNvSpPr>
            <a:spLocks noGrp="1"/>
          </p:cNvSpPr>
          <p:nvPr>
            <p:ph type="subTitle" idx="1"/>
          </p:nvPr>
        </p:nvSpPr>
        <p:spPr>
          <a:xfrm>
            <a:off x="6048672" y="4536504"/>
            <a:ext cx="3203848" cy="2852936"/>
          </a:xfrm>
        </p:spPr>
        <p:txBody>
          <a:bodyPr>
            <a:noAutofit/>
          </a:bodyPr>
          <a:lstStyle/>
          <a:p>
            <a:pPr algn="l"/>
            <a:r>
              <a:rPr lang="en-US" altLang="zh-TW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en-US" altLang="zh-TW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altLang="zh-TW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Ming-</a:t>
            </a:r>
            <a:r>
              <a:rPr lang="en-US" altLang="zh-TW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Chuang</a:t>
            </a:r>
          </a:p>
          <a:p>
            <a:pPr algn="l"/>
            <a:r>
              <a:rPr lang="en-US" altLang="zh-TW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Yun-</a:t>
            </a:r>
            <a:r>
              <a:rPr lang="en-US" altLang="zh-TW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Chieh</a:t>
            </a:r>
            <a:r>
              <a:rPr lang="en-US" altLang="zh-TW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Lee</a:t>
            </a:r>
          </a:p>
          <a:p>
            <a:pPr algn="l"/>
            <a:r>
              <a:rPr lang="en-US" altLang="zh-TW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Wei-Po Lin</a:t>
            </a:r>
          </a:p>
          <a:p>
            <a:pPr algn="l"/>
            <a:r>
              <a:rPr lang="en-US" altLang="zh-TW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Po-Wei Cheng</a:t>
            </a:r>
          </a:p>
          <a:p>
            <a:pPr algn="l"/>
            <a:endParaRPr lang="en-US" altLang="zh-TW" sz="2000" dirty="0" smtClean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4930" y="2060848"/>
            <a:ext cx="7193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Having the complete human DNA sequence hasn’t yet produced </a:t>
            </a:r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big advances </a:t>
            </a:r>
            <a:r>
              <a:rPr lang="en-US" altLang="zh-TW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 primary </a:t>
            </a:r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medicine, prompting </a:t>
            </a:r>
            <a:r>
              <a:rPr lang="en-US" altLang="zh-TW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some to ask what’s </a:t>
            </a:r>
            <a:r>
              <a:rPr lang="en-US" altLang="zh-TW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delaying the </a:t>
            </a:r>
            <a:r>
              <a:rPr lang="en-US" altLang="zh-TW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genomic revolution in health care</a:t>
            </a:r>
            <a:endParaRPr lang="zh-TW" altLang="en-US" sz="2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437655" y="4221088"/>
            <a:ext cx="630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zh-TW" altLang="en-US" sz="1600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Human Genome 10</a:t>
            </a:r>
            <a:r>
              <a:rPr lang="en-US" altLang="zh-TW" sz="1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 Anniversary | </a:t>
            </a:r>
            <a:r>
              <a:rPr lang="en-US" altLang="zh-TW" sz="1600" dirty="0" err="1" smtClean="0">
                <a:latin typeface="Times New Roman" pitchFamily="18" charset="0"/>
                <a:cs typeface="Times New Roman" pitchFamily="18" charset="0"/>
              </a:rPr>
              <a:t>NewsFocus</a:t>
            </a:r>
            <a:r>
              <a:rPr lang="en-US" altLang="zh-TW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 4 February 2011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2437655" y="3851756"/>
            <a:ext cx="2201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>
                <a:latin typeface="Times New Roman" pitchFamily="18" charset="0"/>
                <a:cs typeface="Times New Roman" pitchFamily="18" charset="0"/>
              </a:rPr>
              <a:t>Author:</a:t>
            </a:r>
            <a:r>
              <a:rPr lang="en-US" altLang="zh-TW" sz="16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Eliot Marshall</a:t>
            </a:r>
            <a:r>
              <a:rPr lang="en-US" altLang="zh-TW" sz="16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zh-TW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73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Who should pay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Can not link the gene test to the treatment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Hospital should pay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tests “return money” in the long run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Health care by having a polyp removing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4000~5000 detected of screening 150000 people for Lynch syndrome(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遺傳性非息肉型癌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）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assays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38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Making Medicine Precise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Topol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: series of important DNA-based technologies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Sequence DNA from tumors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Research -&gt; clinical approach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4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Making Medicine Precise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Gleevec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to target tumor cells of chronic myeloid leukemia(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慢性脊髓血友病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-&gt; target other some cancers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DNA mutations affecting how patients respond to medicines in cardiovascular(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心血管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therapy</a:t>
            </a:r>
          </a:p>
          <a:p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Exome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外顯子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)_sequencing: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high-genetic-risk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drug </a:t>
            </a:r>
          </a:p>
          <a:p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Clopidogrel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(Plavix): high risk for patients with poor CYP2C19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metabolization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9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Growth of Genetic Testing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5438775" cy="499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21433" y="1770947"/>
            <a:ext cx="361446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Many Diseases for which testing is available then before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Since 2008, health plan, insurers, and unions, are signed                up for 65 million individuals  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23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Like balloons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840760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657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Puncture It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259755" cy="53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111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Connect the World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494394"/>
            <a:ext cx="7038975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656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 the Future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831" y="1310312"/>
            <a:ext cx="6540348" cy="5431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165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itchFamily="18" charset="0"/>
                <a:cs typeface="Times New Roman" pitchFamily="18" charset="0"/>
                <a:hlinkClick r:id="rId2"/>
              </a:rPr>
              <a:t>https://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hlinkClick r:id="rId2"/>
              </a:rPr>
              <a:t>myhealth.intermountainhealthcare.org/web/user/our-family-health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  <a:hlinkClick r:id="rId3"/>
              </a:rPr>
              <a:t>www.ncbi.nlm.nih.gov/projects/GeneTests/static/concepts/conceptsindex.shtml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00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4759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Author</a:t>
            </a:r>
            <a:endParaRPr lang="zh-TW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79512" y="1556792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zh-TW" sz="36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Eliot </a:t>
            </a:r>
            <a:r>
              <a:rPr lang="en-US" altLang="zh-TW" sz="36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Marshall</a:t>
            </a:r>
            <a:r>
              <a:rPr lang="en-US" altLang="zh-TW" sz="32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  <a:p>
            <a:endParaRPr lang="en-US" altLang="zh-TW" dirty="0" smtClean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2"/>
            <a:ext cx="3960440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79512" y="2276872"/>
            <a:ext cx="45365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Science’s news staff.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He previously covered topics including radiation health risks, space policy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and genome sequencing.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Editing stories on medical research topics in Washington, D.C.; and writing about patents and other science policy issues. 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9764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0040" y="14759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-1764704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8" name="Picture 4" descr="AME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488832" cy="499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971600" y="6309320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The school of medicine at Johns Hopkins University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1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60040" y="14759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-1764704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6" name="Picture 2" descr="http://webapps.jhu.edu/jhuniverse/information_about_hopkins/about_jhu/principal_administrative_officers_and_deans/edward_d_miller/edmi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78" y="1916831"/>
            <a:ext cx="2419954" cy="33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1916832"/>
            <a:ext cx="2359453" cy="330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827584" y="5343599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Edward Miller</a:t>
            </a:r>
            <a:endParaRPr lang="zh-TW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779912" y="5343599"/>
            <a:ext cx="169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David </a:t>
            </a:r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Valle</a:t>
            </a:r>
            <a:endParaRPr lang="zh-TW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6444208" y="5373216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 smtClean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altLang="zh-TW" sz="2400" b="1" dirty="0">
                <a:latin typeface="Times New Roman" pitchFamily="18" charset="0"/>
                <a:cs typeface="Times New Roman" pitchFamily="18" charset="0"/>
              </a:rPr>
              <a:t>Evans</a:t>
            </a:r>
            <a:endParaRPr lang="zh-TW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James P. Evans, MD, Ph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916831"/>
            <a:ext cx="2592288" cy="330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1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4900" dirty="0" smtClean="0">
                <a:latin typeface="Times New Roman" pitchFamily="18" charset="0"/>
                <a:cs typeface="Times New Roman" pitchFamily="18" charset="0"/>
              </a:rPr>
              <a:t>Greg </a:t>
            </a:r>
            <a:r>
              <a:rPr lang="en-US" altLang="zh-TW" sz="4900" dirty="0" err="1">
                <a:latin typeface="Times New Roman" pitchFamily="18" charset="0"/>
                <a:cs typeface="Times New Roman" pitchFamily="18" charset="0"/>
              </a:rPr>
              <a:t>Feero</a:t>
            </a:r>
            <a:r>
              <a:rPr lang="en-US" altLang="zh-TW" sz="4900" dirty="0">
                <a:latin typeface="Times New Roman" pitchFamily="18" charset="0"/>
                <a:cs typeface="Times New Roman" pitchFamily="18" charset="0"/>
              </a:rPr>
              <a:t> introduction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sz="3300" dirty="0" smtClean="0">
                <a:latin typeface="Times New Roman" pitchFamily="18" charset="0"/>
                <a:cs typeface="Times New Roman" pitchFamily="18" charset="0"/>
              </a:rPr>
              <a:t>Work at the National Human Genome Research Institute(NHGRI) as a adviser</a:t>
            </a:r>
          </a:p>
          <a:p>
            <a:r>
              <a:rPr lang="en-US" altLang="zh-TW" sz="3300" dirty="0" smtClean="0">
                <a:latin typeface="Times New Roman" pitchFamily="18" charset="0"/>
                <a:cs typeface="Times New Roman" pitchFamily="18" charset="0"/>
              </a:rPr>
              <a:t>His job at NHGRI is to integrate genomics into medicine</a:t>
            </a:r>
          </a:p>
          <a:p>
            <a:r>
              <a:rPr lang="en-US" altLang="zh-TW" sz="3300" dirty="0" smtClean="0">
                <a:latin typeface="Times New Roman" pitchFamily="18" charset="0"/>
                <a:cs typeface="Times New Roman" pitchFamily="18" charset="0"/>
              </a:rPr>
              <a:t>Building up networks of like-minded medical leaders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5" r="15027"/>
          <a:stretch/>
        </p:blipFill>
        <p:spPr>
          <a:xfrm>
            <a:off x="238469" y="1628800"/>
            <a:ext cx="3959505" cy="424847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38468" y="6021288"/>
            <a:ext cx="3959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http://www.genome.gov/pressDisplay.cfm?photoID=20019</a:t>
            </a:r>
            <a:endParaRPr lang="zh-TW" altLang="en-US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Three elements of integration 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Organizations represent nurses and physician’s assistants are quickly embracing genetic competency testing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Specialist groups in cancer and cardiovascular disease have been ramping up training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rimary care physicians have to engage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975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sz="4900" dirty="0">
                <a:latin typeface="Times New Roman" pitchFamily="18" charset="0"/>
                <a:cs typeface="Times New Roman" pitchFamily="18" charset="0"/>
              </a:rPr>
              <a:t>Why doctors don't </a:t>
            </a:r>
            <a:r>
              <a:rPr lang="en-US" altLang="zh-TW" sz="4900" dirty="0" smtClean="0">
                <a:latin typeface="Times New Roman" pitchFamily="18" charset="0"/>
                <a:cs typeface="Times New Roman" pitchFamily="18" charset="0"/>
              </a:rPr>
              <a:t>join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Doctors already have too many obligations</a:t>
            </a:r>
          </a:p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 scarcity of </a:t>
            </a:r>
            <a:r>
              <a:rPr lang="en-US" altLang="zh-TW" smtClean="0">
                <a:latin typeface="Times New Roman" pitchFamily="18" charset="0"/>
                <a:cs typeface="Times New Roman" pitchFamily="18" charset="0"/>
              </a:rPr>
              <a:t>data shows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that gene-based methods actually protect or improve patients’ health</a:t>
            </a:r>
          </a:p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hat may be true ,but the revolution will take decades 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269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900" dirty="0">
                <a:latin typeface="Times New Roman" pitchFamily="18" charset="0"/>
                <a:cs typeface="Times New Roman" pitchFamily="18" charset="0"/>
              </a:rPr>
              <a:t>Speed up revolution : </a:t>
            </a:r>
            <a:r>
              <a:rPr lang="en-US" altLang="zh-TW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sz="4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4900" dirty="0" smtClean="0">
                <a:latin typeface="Times New Roman" pitchFamily="18" charset="0"/>
                <a:cs typeface="Times New Roman" pitchFamily="18" charset="0"/>
              </a:rPr>
              <a:t>EGAPP </a:t>
            </a:r>
            <a:r>
              <a:rPr lang="en-US" altLang="zh-TW" sz="4900" dirty="0">
                <a:latin typeface="Times New Roman" pitchFamily="18" charset="0"/>
                <a:cs typeface="Times New Roman" pitchFamily="18" charset="0"/>
              </a:rPr>
              <a:t>establish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628800"/>
            <a:ext cx="7632848" cy="4929411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Its seal of approval would speed new ideas into clinical use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But most of EGAPP’s reviews have been unfavorable or neutral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Panel didn’t see evidence of a health benefit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In favor of a test for Lynch syndrome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Not help the patient but to alert relatives of those who test positive that they have 50% risk of being affect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5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Moral problem</a:t>
            </a: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196752"/>
            <a:ext cx="7072808" cy="2040979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Privacy </a:t>
            </a:r>
          </a:p>
          <a:p>
            <a:pPr lvl="1"/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What if the patient doesn’t want their test results to spread around?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791" y="2852936"/>
            <a:ext cx="5544616" cy="338437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464790" y="6278343"/>
            <a:ext cx="6923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http://ebizlawyer.wordpress.com/2011/03/31/privacy-general/</a:t>
            </a:r>
            <a:endParaRPr lang="zh-TW" altLang="en-US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</TotalTime>
  <Words>462</Words>
  <Application>Microsoft Office PowerPoint</Application>
  <PresentationFormat>如螢幕大小 (4:3)</PresentationFormat>
  <Paragraphs>69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PowerPoint 簡報</vt:lpstr>
      <vt:lpstr>Author</vt:lpstr>
      <vt:lpstr>Introduction</vt:lpstr>
      <vt:lpstr>Introduction</vt:lpstr>
      <vt:lpstr> Greg Feero introduction </vt:lpstr>
      <vt:lpstr>Three elements of integration </vt:lpstr>
      <vt:lpstr> Why doctors don't join </vt:lpstr>
      <vt:lpstr>Speed up revolution :  EGAPP establish </vt:lpstr>
      <vt:lpstr> Moral problem </vt:lpstr>
      <vt:lpstr>Who should pay</vt:lpstr>
      <vt:lpstr>Making Medicine Precise</vt:lpstr>
      <vt:lpstr>Making Medicine Precise</vt:lpstr>
      <vt:lpstr>Growth of Genetic Testing</vt:lpstr>
      <vt:lpstr>Like balloons</vt:lpstr>
      <vt:lpstr>Puncture It</vt:lpstr>
      <vt:lpstr>Connect the World</vt:lpstr>
      <vt:lpstr>In the Future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Waiting for the Revolution</dc:title>
  <dc:creator>web</dc:creator>
  <cp:lastModifiedBy>USER</cp:lastModifiedBy>
  <cp:revision>33</cp:revision>
  <dcterms:modified xsi:type="dcterms:W3CDTF">2012-06-11T04:08:16Z</dcterms:modified>
</cp:coreProperties>
</file>