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362" r:id="rId2"/>
    <p:sldId id="295" r:id="rId3"/>
    <p:sldId id="348" r:id="rId4"/>
    <p:sldId id="349" r:id="rId5"/>
    <p:sldId id="350" r:id="rId6"/>
    <p:sldId id="351" r:id="rId7"/>
    <p:sldId id="378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79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76" r:id="rId31"/>
    <p:sldId id="380" r:id="rId32"/>
    <p:sldId id="257" r:id="rId33"/>
    <p:sldId id="262" r:id="rId34"/>
    <p:sldId id="261" r:id="rId35"/>
    <p:sldId id="263" r:id="rId36"/>
    <p:sldId id="266" r:id="rId37"/>
    <p:sldId id="267" r:id="rId38"/>
    <p:sldId id="270" r:id="rId39"/>
    <p:sldId id="268" r:id="rId40"/>
    <p:sldId id="272" r:id="rId41"/>
    <p:sldId id="269" r:id="rId42"/>
    <p:sldId id="271" r:id="rId43"/>
    <p:sldId id="273" r:id="rId44"/>
    <p:sldId id="274" r:id="rId45"/>
    <p:sldId id="275" r:id="rId46"/>
    <p:sldId id="347" r:id="rId47"/>
    <p:sldId id="276" r:id="rId48"/>
    <p:sldId id="258" r:id="rId49"/>
    <p:sldId id="277" r:id="rId50"/>
    <p:sldId id="278" r:id="rId51"/>
    <p:sldId id="279" r:id="rId52"/>
    <p:sldId id="280" r:id="rId53"/>
    <p:sldId id="281" r:id="rId54"/>
    <p:sldId id="381" r:id="rId55"/>
    <p:sldId id="339" r:id="rId56"/>
    <p:sldId id="340" r:id="rId57"/>
    <p:sldId id="341" r:id="rId58"/>
    <p:sldId id="342" r:id="rId59"/>
    <p:sldId id="343" r:id="rId60"/>
    <p:sldId id="344" r:id="rId61"/>
    <p:sldId id="345" r:id="rId62"/>
    <p:sldId id="382" r:id="rId63"/>
    <p:sldId id="352" r:id="rId6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5E73D-E8DF-4AB0-B5E2-2FA712513FED}" type="datetimeFigureOut">
              <a:rPr lang="zh-TW" altLang="en-US" smtClean="0"/>
              <a:pPr/>
              <a:t>2012/6/3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BF90B-E886-4888-89F9-27012FC4E97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7879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改進，找圖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A41A8-941D-486E-90B1-B41BD1F6E6A7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8217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B655F5-3652-4C98-88C7-BCDC18B4194D}" type="slidenum">
              <a:rPr lang="en-US" altLang="zh-TW"/>
              <a:pPr/>
              <a:t>59</a:t>
            </a:fld>
            <a:endParaRPr lang="en-US" altLang="zh-TW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European Read Archive (AC:ERR000589)</a:t>
            </a:r>
            <a:r>
              <a:rPr lang="zh-TW" altLang="en-US"/>
              <a:t>：</a:t>
            </a:r>
            <a:r>
              <a:rPr lang="en-US" altLang="zh-TW"/>
              <a:t>12.2 million pairs of 51bp.These reads were produced by Illumina for NA12750, a male included in the 1000 Genomes Project (http://www.1000genomes.org).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E2D5A3-333C-4AF5-9BD1-21EE42036F01}" type="slidenum">
              <a:rPr lang="en-US" altLang="zh-TW"/>
              <a:pPr/>
              <a:t>60</a:t>
            </a:fld>
            <a:endParaRPr lang="en-US" altLang="zh-TW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solidFill>
                  <a:srgbClr val="00CC00"/>
                </a:solidFill>
              </a:rPr>
              <a:t>Wrong with human-chicken hybrid</a:t>
            </a:r>
          </a:p>
          <a:p>
            <a:r>
              <a:rPr lang="en-US" altLang="zh-TW">
                <a:solidFill>
                  <a:srgbClr val="00CC00"/>
                </a:solidFill>
              </a:rPr>
              <a:t>Bowtie</a:t>
            </a:r>
            <a:r>
              <a:rPr lang="zh-TW" altLang="en-US">
                <a:solidFill>
                  <a:srgbClr val="00CC00"/>
                </a:solidFill>
              </a:rPr>
              <a:t>：</a:t>
            </a:r>
            <a:r>
              <a:rPr lang="en-US" altLang="zh-TW">
                <a:solidFill>
                  <a:srgbClr val="00CC00"/>
                </a:solidFill>
              </a:rPr>
              <a:t>2,640</a:t>
            </a:r>
          </a:p>
          <a:p>
            <a:r>
              <a:rPr lang="en-US" altLang="zh-TW">
                <a:solidFill>
                  <a:srgbClr val="00CC00"/>
                </a:solidFill>
              </a:rPr>
              <a:t>BWA </a:t>
            </a:r>
            <a:r>
              <a:rPr lang="zh-TW" altLang="en-US">
                <a:solidFill>
                  <a:srgbClr val="00CC00"/>
                </a:solidFill>
              </a:rPr>
              <a:t>： </a:t>
            </a:r>
            <a:r>
              <a:rPr lang="en-US" altLang="zh-TW">
                <a:solidFill>
                  <a:srgbClr val="00CC00"/>
                </a:solidFill>
              </a:rPr>
              <a:t>2,942</a:t>
            </a:r>
          </a:p>
          <a:p>
            <a:r>
              <a:rPr lang="en-US" altLang="zh-TW">
                <a:solidFill>
                  <a:srgbClr val="00CC00"/>
                </a:solidFill>
              </a:rPr>
              <a:t>MAQ </a:t>
            </a:r>
            <a:r>
              <a:rPr lang="zh-TW" altLang="en-US">
                <a:solidFill>
                  <a:srgbClr val="00CC00"/>
                </a:solidFill>
              </a:rPr>
              <a:t>： </a:t>
            </a:r>
            <a:r>
              <a:rPr lang="en-US" altLang="zh-TW">
                <a:solidFill>
                  <a:srgbClr val="00CC00"/>
                </a:solidFill>
              </a:rPr>
              <a:t>3,005</a:t>
            </a:r>
          </a:p>
          <a:p>
            <a:r>
              <a:rPr lang="en-US" altLang="zh-TW">
                <a:solidFill>
                  <a:srgbClr val="00CC00"/>
                </a:solidFill>
              </a:rPr>
              <a:t>SOAPv2 </a:t>
            </a:r>
            <a:r>
              <a:rPr lang="zh-TW" altLang="en-US">
                <a:solidFill>
                  <a:srgbClr val="00CC00"/>
                </a:solidFill>
              </a:rPr>
              <a:t>： </a:t>
            </a:r>
            <a:r>
              <a:rPr lang="en-US" altLang="zh-TW">
                <a:solidFill>
                  <a:srgbClr val="00CC00"/>
                </a:solidFill>
              </a:rPr>
              <a:t>4,531</a:t>
            </a:r>
          </a:p>
          <a:p>
            <a:r>
              <a:rPr lang="en-US" altLang="zh-TW">
                <a:solidFill>
                  <a:srgbClr val="00CC00"/>
                </a:solidFill>
              </a:rPr>
              <a:t>BWA </a:t>
            </a:r>
            <a:r>
              <a:rPr lang="zh-TW" altLang="en-US">
                <a:solidFill>
                  <a:srgbClr val="00CC00"/>
                </a:solidFill>
              </a:rPr>
              <a:t>： </a:t>
            </a:r>
            <a:r>
              <a:rPr lang="en-US" altLang="zh-TW">
                <a:solidFill>
                  <a:srgbClr val="00CC00"/>
                </a:solidFill>
              </a:rPr>
              <a:t>0.06% (=2942*4/12.2M/0.889).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DB40-062A-4ED8-BFDE-CBBA78411E47}" type="datetimeFigureOut">
              <a:rPr lang="zh-TW" altLang="en-US" smtClean="0"/>
              <a:pPr/>
              <a:t>2012/6/3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AA8D-2C08-4F11-940E-2BC98E1CC6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9764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DB40-062A-4ED8-BFDE-CBBA78411E47}" type="datetimeFigureOut">
              <a:rPr lang="zh-TW" altLang="en-US" smtClean="0"/>
              <a:pPr/>
              <a:t>2012/6/3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AA8D-2C08-4F11-940E-2BC98E1CC6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7558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DB40-062A-4ED8-BFDE-CBBA78411E47}" type="datetimeFigureOut">
              <a:rPr lang="zh-TW" altLang="en-US" smtClean="0"/>
              <a:pPr/>
              <a:t>2012/6/3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AA8D-2C08-4F11-940E-2BC98E1CC6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792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DB40-062A-4ED8-BFDE-CBBA78411E47}" type="datetimeFigureOut">
              <a:rPr lang="zh-TW" altLang="en-US" smtClean="0"/>
              <a:pPr/>
              <a:t>2012/6/3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AA8D-2C08-4F11-940E-2BC98E1CC6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1446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DB40-062A-4ED8-BFDE-CBBA78411E47}" type="datetimeFigureOut">
              <a:rPr lang="zh-TW" altLang="en-US" smtClean="0"/>
              <a:pPr/>
              <a:t>2012/6/3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AA8D-2C08-4F11-940E-2BC98E1CC6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15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DB40-062A-4ED8-BFDE-CBBA78411E47}" type="datetimeFigureOut">
              <a:rPr lang="zh-TW" altLang="en-US" smtClean="0"/>
              <a:pPr/>
              <a:t>2012/6/3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AA8D-2C08-4F11-940E-2BC98E1CC6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90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DB40-062A-4ED8-BFDE-CBBA78411E47}" type="datetimeFigureOut">
              <a:rPr lang="zh-TW" altLang="en-US" smtClean="0"/>
              <a:pPr/>
              <a:t>2012/6/3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AA8D-2C08-4F11-940E-2BC98E1CC6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167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DB40-062A-4ED8-BFDE-CBBA78411E47}" type="datetimeFigureOut">
              <a:rPr lang="zh-TW" altLang="en-US" smtClean="0"/>
              <a:pPr/>
              <a:t>2012/6/3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AA8D-2C08-4F11-940E-2BC98E1CC6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870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DB40-062A-4ED8-BFDE-CBBA78411E47}" type="datetimeFigureOut">
              <a:rPr lang="zh-TW" altLang="en-US" smtClean="0"/>
              <a:pPr/>
              <a:t>2012/6/3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AA8D-2C08-4F11-940E-2BC98E1CC6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12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DB40-062A-4ED8-BFDE-CBBA78411E47}" type="datetimeFigureOut">
              <a:rPr lang="zh-TW" altLang="en-US" smtClean="0"/>
              <a:pPr/>
              <a:t>2012/6/3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AA8D-2C08-4F11-940E-2BC98E1CC6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9868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DB40-062A-4ED8-BFDE-CBBA78411E47}" type="datetimeFigureOut">
              <a:rPr lang="zh-TW" altLang="en-US" smtClean="0"/>
              <a:pPr/>
              <a:t>2012/6/3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7AA8D-2C08-4F11-940E-2BC98E1CC6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018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7DB40-062A-4ED8-BFDE-CBBA78411E47}" type="datetimeFigureOut">
              <a:rPr lang="zh-TW" altLang="en-US" smtClean="0"/>
              <a:pPr/>
              <a:t>2012/6/3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7AA8D-2C08-4F11-940E-2BC98E1CC6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854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6.png"/><Relationship Id="rId4" Type="http://schemas.microsoft.com/office/2007/relationships/hdphoto" Target="../media/hdphoto7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9.pn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soap.genomics.org.cn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conductor.org/help/course-materials/2009/EMBLJune09/Talks/NGS_Overview_Simon_Nicolas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標題 1"/>
          <p:cNvSpPr>
            <a:spLocks noGrp="1"/>
          </p:cNvSpPr>
          <p:nvPr>
            <p:ph type="ctrTitle"/>
          </p:nvPr>
        </p:nvSpPr>
        <p:spPr>
          <a:xfrm>
            <a:off x="755650" y="1509713"/>
            <a:ext cx="7772400" cy="1470025"/>
          </a:xfrm>
        </p:spPr>
        <p:txBody>
          <a:bodyPr/>
          <a:lstStyle/>
          <a:p>
            <a:r>
              <a:rPr lang="en-US" altLang="zh-TW" smtClean="0"/>
              <a:t>Final Presentation</a:t>
            </a:r>
            <a:endParaRPr lang="zh-TW" altLang="en-US" smtClean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-2413000" y="3213100"/>
            <a:ext cx="6913563" cy="3457575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altLang="zh-TW" sz="1900" smtClean="0">
                <a:solidFill>
                  <a:srgbClr val="898989"/>
                </a:solidFill>
              </a:rPr>
              <a:t>Group 1</a:t>
            </a:r>
          </a:p>
          <a:p>
            <a:pPr algn="r">
              <a:lnSpc>
                <a:spcPct val="80000"/>
              </a:lnSpc>
            </a:pPr>
            <a:endParaRPr lang="en-US" altLang="zh-TW" sz="1900" smtClean="0">
              <a:solidFill>
                <a:srgbClr val="898989"/>
              </a:solidFill>
            </a:endParaRPr>
          </a:p>
          <a:p>
            <a:pPr algn="r">
              <a:lnSpc>
                <a:spcPct val="80000"/>
              </a:lnSpc>
            </a:pPr>
            <a:r>
              <a:rPr lang="en-US" altLang="zh-TW" sz="1900" smtClean="0">
                <a:solidFill>
                  <a:srgbClr val="898989"/>
                </a:solidFill>
              </a:rPr>
              <a:t>(1)</a:t>
            </a:r>
            <a:r>
              <a:rPr lang="zh-TW" altLang="en-US" sz="1900" smtClean="0">
                <a:solidFill>
                  <a:srgbClr val="898989"/>
                </a:solidFill>
              </a:rPr>
              <a:t>陳伊瑋</a:t>
            </a:r>
          </a:p>
          <a:p>
            <a:pPr algn="r">
              <a:lnSpc>
                <a:spcPct val="80000"/>
              </a:lnSpc>
            </a:pPr>
            <a:endParaRPr lang="en-US" altLang="zh-TW" sz="1900" smtClean="0">
              <a:solidFill>
                <a:srgbClr val="898989"/>
              </a:solidFill>
            </a:endParaRPr>
          </a:p>
          <a:p>
            <a:pPr algn="r">
              <a:lnSpc>
                <a:spcPct val="80000"/>
              </a:lnSpc>
            </a:pPr>
            <a:r>
              <a:rPr lang="en-US" altLang="zh-TW" sz="1900" smtClean="0">
                <a:solidFill>
                  <a:srgbClr val="898989"/>
                </a:solidFill>
              </a:rPr>
              <a:t>(2)</a:t>
            </a:r>
            <a:r>
              <a:rPr lang="zh-TW" altLang="en-US" sz="1900" smtClean="0">
                <a:solidFill>
                  <a:srgbClr val="898989"/>
                </a:solidFill>
              </a:rPr>
              <a:t>沈國曄</a:t>
            </a:r>
          </a:p>
          <a:p>
            <a:pPr algn="r">
              <a:lnSpc>
                <a:spcPct val="80000"/>
              </a:lnSpc>
            </a:pPr>
            <a:endParaRPr lang="en-US" altLang="zh-TW" sz="1900" smtClean="0">
              <a:solidFill>
                <a:srgbClr val="898989"/>
              </a:solidFill>
            </a:endParaRPr>
          </a:p>
          <a:p>
            <a:pPr algn="r">
              <a:lnSpc>
                <a:spcPct val="80000"/>
              </a:lnSpc>
            </a:pPr>
            <a:r>
              <a:rPr lang="en-US" altLang="zh-TW" sz="1900" smtClean="0">
                <a:solidFill>
                  <a:srgbClr val="898989"/>
                </a:solidFill>
              </a:rPr>
              <a:t>(3)</a:t>
            </a:r>
            <a:r>
              <a:rPr lang="zh-TW" altLang="en-US" sz="1900" smtClean="0">
                <a:solidFill>
                  <a:srgbClr val="898989"/>
                </a:solidFill>
              </a:rPr>
              <a:t>唐婉馨</a:t>
            </a:r>
          </a:p>
          <a:p>
            <a:pPr algn="r">
              <a:lnSpc>
                <a:spcPct val="80000"/>
              </a:lnSpc>
            </a:pPr>
            <a:endParaRPr lang="en-US" altLang="zh-TW" sz="1900" smtClean="0">
              <a:solidFill>
                <a:srgbClr val="898989"/>
              </a:solidFill>
            </a:endParaRPr>
          </a:p>
          <a:p>
            <a:pPr algn="r">
              <a:lnSpc>
                <a:spcPct val="80000"/>
              </a:lnSpc>
            </a:pPr>
            <a:r>
              <a:rPr lang="en-US" altLang="zh-TW" sz="1900" smtClean="0">
                <a:solidFill>
                  <a:srgbClr val="898989"/>
                </a:solidFill>
              </a:rPr>
              <a:t>(4)</a:t>
            </a:r>
            <a:r>
              <a:rPr lang="zh-TW" altLang="en-US" sz="1900" smtClean="0">
                <a:solidFill>
                  <a:srgbClr val="898989"/>
                </a:solidFill>
              </a:rPr>
              <a:t>吳彥緯</a:t>
            </a:r>
          </a:p>
          <a:p>
            <a:pPr algn="r">
              <a:lnSpc>
                <a:spcPct val="80000"/>
              </a:lnSpc>
            </a:pPr>
            <a:endParaRPr lang="en-US" altLang="zh-TW" sz="1900" smtClean="0">
              <a:solidFill>
                <a:srgbClr val="898989"/>
              </a:solidFill>
            </a:endParaRPr>
          </a:p>
          <a:p>
            <a:pPr algn="r">
              <a:lnSpc>
                <a:spcPct val="80000"/>
              </a:lnSpc>
            </a:pPr>
            <a:r>
              <a:rPr lang="en-US" altLang="zh-TW" sz="1900" smtClean="0">
                <a:solidFill>
                  <a:srgbClr val="898989"/>
                </a:solidFill>
              </a:rPr>
              <a:t>(5)</a:t>
            </a:r>
            <a:r>
              <a:rPr lang="zh-TW" altLang="en-US" sz="1900" smtClean="0">
                <a:solidFill>
                  <a:srgbClr val="898989"/>
                </a:solidFill>
              </a:rPr>
              <a:t>魏銘良</a:t>
            </a:r>
          </a:p>
          <a:p>
            <a:pPr algn="r">
              <a:lnSpc>
                <a:spcPct val="80000"/>
              </a:lnSpc>
            </a:pPr>
            <a:endParaRPr lang="en-US" altLang="zh-TW" sz="1900" smtClean="0">
              <a:solidFill>
                <a:srgbClr val="898989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60438" y="2779713"/>
            <a:ext cx="79930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</a:rPr>
              <a:t>Fast and Accurate Short Read Alignment with Burrows-Wheeler Transform</a:t>
            </a:r>
            <a:endParaRPr kumimoji="0" lang="zh-TW" altLang="en-US" sz="2000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3851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2560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3000" smtClean="0"/>
              <a:t>Testing whether a query W is an exact substring of X can be done in O(|W|) time.</a:t>
            </a:r>
          </a:p>
          <a:p>
            <a:r>
              <a:rPr lang="en-US" altLang="zh-TW" sz="3000" smtClean="0"/>
              <a:t>To allow mismatches, we can exhaustively traverse the trie.</a:t>
            </a:r>
          </a:p>
          <a:p>
            <a:r>
              <a:rPr lang="en-US" altLang="zh-TW" sz="3000" smtClean="0"/>
              <a:t>We will show later how to accelerate this search by using prefix information of W.</a:t>
            </a:r>
          </a:p>
          <a:p>
            <a:endParaRPr lang="zh-TW" altLang="en-US" sz="3000" smtClean="0"/>
          </a:p>
        </p:txBody>
      </p:sp>
    </p:spTree>
    <p:extLst>
      <p:ext uri="{BB962C8B-B14F-4D97-AF65-F5344CB8AC3E}">
        <p14:creationId xmlns:p14="http://schemas.microsoft.com/office/powerpoint/2010/main" val="241612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Suffix of string ‘GOOGOL’</a:t>
            </a:r>
            <a:endParaRPr lang="zh-TW" altLang="en-US" smtClean="0"/>
          </a:p>
        </p:txBody>
      </p:sp>
      <p:sp>
        <p:nvSpPr>
          <p:cNvPr id="2662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GOOGOL</a:t>
            </a:r>
          </a:p>
          <a:p>
            <a:r>
              <a:rPr lang="en-US" altLang="zh-TW" smtClean="0"/>
              <a:t>OOGOL</a:t>
            </a:r>
          </a:p>
          <a:p>
            <a:r>
              <a:rPr lang="en-US" altLang="zh-TW" smtClean="0"/>
              <a:t>OGOL</a:t>
            </a:r>
          </a:p>
          <a:p>
            <a:r>
              <a:rPr lang="en-US" altLang="zh-TW" smtClean="0"/>
              <a:t>GOL</a:t>
            </a:r>
          </a:p>
          <a:p>
            <a:r>
              <a:rPr lang="en-US" altLang="zh-TW" smtClean="0"/>
              <a:t>OL</a:t>
            </a:r>
          </a:p>
          <a:p>
            <a:r>
              <a:rPr lang="en-US" altLang="zh-TW" smtClean="0"/>
              <a:t>L</a:t>
            </a: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10427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/>
              <a:t>2.2 Burrows-Wheeler transform (BWT)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27650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758825"/>
            <a:ext cx="7640637" cy="591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7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Define some variables</a:t>
            </a:r>
            <a:endParaRPr lang="zh-TW" altLang="en-US" smtClean="0"/>
          </a:p>
        </p:txBody>
      </p:sp>
      <p:sp>
        <p:nvSpPr>
          <p:cNvPr id="2867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zh-TW" sz="3000" smtClean="0"/>
              <a:t>A string X = a0a1 : : : an-1 is always ended with symbol $.</a:t>
            </a:r>
          </a:p>
          <a:p>
            <a:pPr algn="just">
              <a:lnSpc>
                <a:spcPct val="90000"/>
              </a:lnSpc>
            </a:pPr>
            <a:r>
              <a:rPr lang="en-US" altLang="zh-TW" sz="3000" smtClean="0"/>
              <a:t>X[i] = ai,</a:t>
            </a:r>
          </a:p>
          <a:p>
            <a:pPr algn="just">
              <a:lnSpc>
                <a:spcPct val="90000"/>
              </a:lnSpc>
            </a:pPr>
            <a:r>
              <a:rPr lang="en-US" altLang="zh-TW" sz="3000" smtClean="0"/>
              <a:t>X[i; j] =ai….. aj, a substring of X</a:t>
            </a:r>
          </a:p>
          <a:p>
            <a:pPr algn="just">
              <a:lnSpc>
                <a:spcPct val="90000"/>
              </a:lnSpc>
            </a:pPr>
            <a:r>
              <a:rPr lang="pt-BR" altLang="zh-TW" sz="3000" smtClean="0"/>
              <a:t>Xi = X[i, n-1], </a:t>
            </a:r>
            <a:r>
              <a:rPr lang="en-US" altLang="zh-TW" sz="3000" smtClean="0"/>
              <a:t>a suffix of X</a:t>
            </a:r>
          </a:p>
          <a:p>
            <a:pPr algn="just">
              <a:lnSpc>
                <a:spcPct val="90000"/>
              </a:lnSpc>
            </a:pPr>
            <a:r>
              <a:rPr lang="en-US" altLang="zh-TW" sz="3000" smtClean="0"/>
              <a:t>Suffix array S, S(i) is the start position of the i-th smallest suffix.</a:t>
            </a:r>
          </a:p>
          <a:p>
            <a:pPr algn="just">
              <a:lnSpc>
                <a:spcPct val="90000"/>
              </a:lnSpc>
            </a:pPr>
            <a:r>
              <a:rPr lang="en-US" altLang="zh-TW" sz="3000" smtClean="0"/>
              <a:t>B[i] = $ when S(i) = 0 and B[i] = X[S(i) -</a:t>
            </a:r>
            <a:r>
              <a:rPr lang="zh-TW" altLang="en-US" sz="3000" smtClean="0"/>
              <a:t> </a:t>
            </a:r>
            <a:r>
              <a:rPr lang="en-US" altLang="zh-TW" sz="3000" smtClean="0"/>
              <a:t>1] otherwise.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endParaRPr lang="pt-BR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90743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en-US" altLang="zh-TW" sz="3000" dirty="0" smtClean="0"/>
              <a:t>In practice, we usually construct the suffix array first and then generate BWT. Most algorithms for constructing suffix array require at least         bits of working space, which amounts to 12GB for human genome. </a:t>
            </a:r>
          </a:p>
          <a:p>
            <a:pPr algn="just">
              <a:lnSpc>
                <a:spcPct val="80000"/>
              </a:lnSpc>
            </a:pPr>
            <a:r>
              <a:rPr lang="en-US" altLang="zh-TW" sz="3000" dirty="0" smtClean="0"/>
              <a:t>Hon et al. (2007) gave a new algorithm which will only require less than 1GB memory at peak time for constructing the BWT of human genome.</a:t>
            </a:r>
          </a:p>
          <a:p>
            <a:pPr algn="just">
              <a:lnSpc>
                <a:spcPct val="80000"/>
              </a:lnSpc>
            </a:pPr>
            <a:r>
              <a:rPr lang="en-US" altLang="zh-TW" sz="3000" dirty="0" smtClean="0"/>
              <a:t>This algorithm is implemented in BWT-SW (Lam et al., 2008). We adapted its source code to make it work with BWA (this paper</a:t>
            </a:r>
            <a:r>
              <a:rPr lang="en-US" altLang="zh-TW" sz="3000" dirty="0" smtClean="0"/>
              <a:t>).</a:t>
            </a:r>
            <a:r>
              <a:rPr lang="en-US" altLang="zh-TW" sz="1700" dirty="0" smtClean="0"/>
              <a:t>[3][4]</a:t>
            </a:r>
            <a:endParaRPr lang="en-US" altLang="zh-TW" sz="1700" dirty="0" smtClean="0"/>
          </a:p>
          <a:p>
            <a:pPr>
              <a:lnSpc>
                <a:spcPct val="80000"/>
              </a:lnSpc>
            </a:pPr>
            <a:endParaRPr lang="zh-TW" altLang="en-US" sz="3000" dirty="0" smtClean="0"/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112654"/>
              </p:ext>
            </p:extLst>
          </p:nvPr>
        </p:nvGraphicFramePr>
        <p:xfrm>
          <a:off x="7164288" y="2405708"/>
          <a:ext cx="792163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方程式" r:id="rId3" imgW="596900" imgH="228600" progId="Equation.3">
                  <p:embed/>
                </p:oleObj>
              </mc:Choice>
              <mc:Fallback>
                <p:oleObj name="方程式" r:id="rId3" imgW="5969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2405708"/>
                        <a:ext cx="792163" cy="30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338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/>
              <a:t>2.3 Suffix array interval and sequence alignment</a:t>
            </a:r>
            <a:endParaRPr lang="zh-TW" altLang="en-US" dirty="0"/>
          </a:p>
        </p:txBody>
      </p:sp>
      <p:sp>
        <p:nvSpPr>
          <p:cNvPr id="30722" name="內容版面配置區 2"/>
          <p:cNvSpPr>
            <a:spLocks noGrp="1"/>
          </p:cNvSpPr>
          <p:nvPr>
            <p:ph idx="1"/>
          </p:nvPr>
        </p:nvSpPr>
        <p:spPr>
          <a:xfrm>
            <a:off x="519113" y="3789363"/>
            <a:ext cx="8229600" cy="2447925"/>
          </a:xfrm>
        </p:spPr>
        <p:txBody>
          <a:bodyPr/>
          <a:lstStyle/>
          <a:p>
            <a:r>
              <a:rPr lang="en-US" altLang="zh-TW" smtClean="0"/>
              <a:t>                 is called the Suffix array interval of W </a:t>
            </a:r>
          </a:p>
          <a:p>
            <a:r>
              <a:rPr lang="en-US" altLang="zh-TW" smtClean="0"/>
              <a:t>the set of positions of all occurrences of W in X is </a:t>
            </a:r>
          </a:p>
          <a:p>
            <a:endParaRPr lang="en-US" altLang="zh-TW" smtClean="0"/>
          </a:p>
          <a:p>
            <a:endParaRPr lang="zh-TW" altLang="en-US" smtClean="0"/>
          </a:p>
        </p:txBody>
      </p:sp>
      <p:graphicFrame>
        <p:nvGraphicFramePr>
          <p:cNvPr id="30729" name="Object 9"/>
          <p:cNvGraphicFramePr>
            <a:graphicFrameLocks noChangeAspect="1"/>
          </p:cNvGraphicFramePr>
          <p:nvPr/>
        </p:nvGraphicFramePr>
        <p:xfrm>
          <a:off x="1187450" y="1916113"/>
          <a:ext cx="6950075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方程式" r:id="rId3" imgW="2501900" imgH="508000" progId="Equation.3">
                  <p:embed/>
                </p:oleObj>
              </mc:Choice>
              <mc:Fallback>
                <p:oleObj name="方程式" r:id="rId3" imgW="2501900" imgH="5080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916113"/>
                        <a:ext cx="6950075" cy="1412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0" name="Object 10"/>
          <p:cNvGraphicFramePr>
            <a:graphicFrameLocks noChangeAspect="1"/>
          </p:cNvGraphicFramePr>
          <p:nvPr/>
        </p:nvGraphicFramePr>
        <p:xfrm>
          <a:off x="828675" y="3860800"/>
          <a:ext cx="165576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方程式" r:id="rId5" imgW="914400" imgH="241300" progId="Equation.3">
                  <p:embed/>
                </p:oleObj>
              </mc:Choice>
              <mc:Fallback>
                <p:oleObj name="方程式" r:id="rId5" imgW="914400" imgH="2413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3860800"/>
                        <a:ext cx="1655763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1" name="Object 11"/>
          <p:cNvGraphicFramePr>
            <a:graphicFrameLocks noChangeAspect="1"/>
          </p:cNvGraphicFramePr>
          <p:nvPr/>
        </p:nvGraphicFramePr>
        <p:xfrm>
          <a:off x="1547813" y="5300663"/>
          <a:ext cx="403225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方程式" r:id="rId7" imgW="1600200" imgH="241300" progId="Equation.3">
                  <p:embed/>
                </p:oleObj>
              </mc:Choice>
              <mc:Fallback>
                <p:oleObj name="方程式" r:id="rId7" imgW="1600200" imgH="2413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5300663"/>
                        <a:ext cx="4032250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042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TW" sz="3000" smtClean="0"/>
              <a:t>For example the SA interval of string ‘go’ is [1; 2]. </a:t>
            </a:r>
          </a:p>
          <a:p>
            <a:pPr>
              <a:lnSpc>
                <a:spcPct val="80000"/>
              </a:lnSpc>
            </a:pPr>
            <a:r>
              <a:rPr lang="en-US" altLang="zh-TW" sz="3000" smtClean="0"/>
              <a:t>The suffix array values in this interval are 3 and 0 which give the positions of all the occurrences of ‘go’.</a:t>
            </a:r>
          </a:p>
          <a:p>
            <a:pPr>
              <a:lnSpc>
                <a:spcPct val="80000"/>
              </a:lnSpc>
            </a:pPr>
            <a:r>
              <a:rPr lang="en-US" altLang="zh-TW" sz="3000" smtClean="0"/>
              <a:t>Sequence alignment is equivalent to searching for the SA intervals of substrings of X that match the query. </a:t>
            </a:r>
          </a:p>
          <a:p>
            <a:pPr>
              <a:lnSpc>
                <a:spcPct val="80000"/>
              </a:lnSpc>
            </a:pPr>
            <a:r>
              <a:rPr lang="en-US" altLang="zh-TW" sz="3000" smtClean="0"/>
              <a:t>For the exact matching problem, we can find only one such interval.</a:t>
            </a:r>
          </a:p>
          <a:p>
            <a:pPr>
              <a:lnSpc>
                <a:spcPct val="80000"/>
              </a:lnSpc>
            </a:pPr>
            <a:r>
              <a:rPr lang="en-US" altLang="zh-TW" sz="3000" smtClean="0"/>
              <a:t>For the inexact matching problem, there may be many.</a:t>
            </a:r>
          </a:p>
          <a:p>
            <a:pPr>
              <a:lnSpc>
                <a:spcPct val="80000"/>
              </a:lnSpc>
            </a:pPr>
            <a:endParaRPr lang="en-US" altLang="zh-TW" sz="3000" smtClean="0"/>
          </a:p>
          <a:p>
            <a:pPr>
              <a:lnSpc>
                <a:spcPct val="80000"/>
              </a:lnSpc>
            </a:pPr>
            <a:endParaRPr lang="zh-TW" altLang="en-US" sz="3000" smtClean="0"/>
          </a:p>
        </p:txBody>
      </p:sp>
    </p:spTree>
    <p:extLst>
      <p:ext uri="{BB962C8B-B14F-4D97-AF65-F5344CB8AC3E}">
        <p14:creationId xmlns:p14="http://schemas.microsoft.com/office/powerpoint/2010/main" val="89886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altLang="zh-TW" dirty="0" smtClean="0"/>
              <a:t>Introduction &amp; Background review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zh-TW" dirty="0" smtClean="0"/>
              <a:t>Prefix </a:t>
            </a:r>
            <a:r>
              <a:rPr lang="en-US" altLang="zh-TW" dirty="0" err="1" smtClean="0"/>
              <a:t>trie</a:t>
            </a:r>
            <a:r>
              <a:rPr lang="en-US" altLang="zh-TW" dirty="0" smtClean="0"/>
              <a:t> and Burrows-Wheeler transform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zh-TW" dirty="0" smtClean="0"/>
              <a:t>Exact Matching 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zh-TW" dirty="0" smtClean="0"/>
              <a:t>Inexact Matching 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zh-TW" dirty="0" smtClean="0"/>
              <a:t>Result &amp; </a:t>
            </a:r>
            <a:r>
              <a:rPr lang="en-US" altLang="zh-TW" dirty="0" smtClean="0"/>
              <a:t>Conclusion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zh-TW" dirty="0" smtClean="0"/>
              <a:t>Reference 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58305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Review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83568" y="1412776"/>
            <a:ext cx="1632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 smtClean="0">
                <a:solidFill>
                  <a:prstClr val="black"/>
                </a:solidFill>
              </a:rPr>
              <a:t>X </a:t>
            </a:r>
            <a:r>
              <a:rPr lang="en-US" altLang="zh-TW" sz="2400" dirty="0">
                <a:solidFill>
                  <a:prstClr val="black"/>
                </a:solidFill>
              </a:rPr>
              <a:t>= googol$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1870884" cy="216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335168"/>
            <a:ext cx="2006932" cy="139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內容版面配置區 2"/>
              <p:cNvSpPr txBox="1">
                <a:spLocks/>
              </p:cNvSpPr>
              <p:nvPr/>
            </p:nvSpPr>
            <p:spPr>
              <a:xfrm>
                <a:off x="2843808" y="1600200"/>
                <a:ext cx="5842992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 xmlns:m="http://schemas.openxmlformats.org/officeDocument/2006/math">
                    <m:bar>
                      <m:barPr>
                        <m:ctrlPr>
                          <a:rPr lang="en-US" altLang="zh-TW" sz="2000" b="1" i="1" baseline="0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TW" sz="2000" b="1" i="1" baseline="0" smtClean="0">
                            <a:latin typeface="Cambria Math"/>
                          </a:rPr>
                          <m:t>𝑹</m:t>
                        </m:r>
                      </m:e>
                    </m:bar>
                    <m:r>
                      <a:rPr lang="en-US" altLang="zh-TW" sz="2000" b="1" i="1" baseline="0" smtClean="0">
                        <a:latin typeface="Cambria Math"/>
                      </a:rPr>
                      <m:t>(</m:t>
                    </m:r>
                    <m:r>
                      <a:rPr lang="en-US" altLang="zh-TW" sz="2000" b="1" i="1" baseline="0" smtClean="0">
                        <a:latin typeface="Cambria Math"/>
                      </a:rPr>
                      <m:t>𝑾</m:t>
                    </m:r>
                    <m:r>
                      <a:rPr lang="en-US" altLang="zh-TW" sz="2000" b="1" i="1" baseline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baseline="0" dirty="0" smtClean="0"/>
                  <a:t>	min { k : W is the prefix</a:t>
                </a:r>
                <a:r>
                  <a:rPr lang="en-US" altLang="zh-TW" sz="2000" dirty="0" smtClean="0"/>
                  <a:t> of X</a:t>
                </a:r>
                <a:r>
                  <a:rPr lang="en-US" altLang="zh-TW" sz="2000" baseline="-25000" dirty="0" smtClean="0"/>
                  <a:t>S(k) </a:t>
                </a:r>
                <a:r>
                  <a:rPr lang="en-US" altLang="zh-TW" sz="2000" baseline="0" dirty="0" smtClean="0"/>
                  <a:t>}</a:t>
                </a:r>
              </a:p>
              <a:p>
                <a:pPr marL="342900" lvl="0" indent="-342900">
                  <a:spcBef>
                    <a:spcPct val="20000"/>
                  </a:spcBef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TW" sz="2000" b="1" i="1" baseline="0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TW" sz="2000" b="1" i="1" baseline="0" smtClean="0">
                            <a:latin typeface="Cambria Math"/>
                          </a:rPr>
                          <m:t>𝑹</m:t>
                        </m:r>
                      </m:e>
                    </m:bar>
                    <m:r>
                      <a:rPr lang="en-US" altLang="zh-TW" sz="2000" b="1" i="1" baseline="0" smtClean="0">
                        <a:latin typeface="Cambria Math"/>
                      </a:rPr>
                      <m:t>(</m:t>
                    </m:r>
                    <m:r>
                      <a:rPr lang="en-US" altLang="zh-TW" sz="2000" b="1" i="1" baseline="0" smtClean="0">
                        <a:latin typeface="Cambria Math"/>
                      </a:rPr>
                      <m:t>𝑾</m:t>
                    </m:r>
                    <m:r>
                      <a:rPr lang="en-US" altLang="zh-TW" sz="2000" b="1" i="1" baseline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baseline="0" dirty="0" smtClean="0"/>
                  <a:t>	max { k : W is the prefix</a:t>
                </a:r>
                <a:r>
                  <a:rPr lang="en-US" altLang="zh-TW" sz="2000" dirty="0" smtClean="0"/>
                  <a:t> of X</a:t>
                </a:r>
                <a:r>
                  <a:rPr lang="en-US" altLang="zh-TW" sz="2000" baseline="-25000" dirty="0" smtClean="0"/>
                  <a:t>S(k) </a:t>
                </a:r>
                <a:r>
                  <a:rPr lang="en-US" altLang="zh-TW" sz="2000" baseline="0" dirty="0" smtClean="0"/>
                  <a:t>}</a:t>
                </a:r>
              </a:p>
              <a:p>
                <a:pPr marL="342900" lvl="0" indent="-342900">
                  <a:spcBef>
                    <a:spcPct val="20000"/>
                  </a:spcBef>
                </a:pPr>
                <a:endParaRPr lang="en-US" altLang="zh-TW" sz="2000" dirty="0"/>
              </a:p>
              <a:p>
                <a:pPr marL="342900" lvl="0" indent="-342900">
                  <a:spcBef>
                    <a:spcPct val="20000"/>
                  </a:spcBef>
                </a:pPr>
                <a14:m>
                  <m:oMath xmlns:m="http://schemas.openxmlformats.org/officeDocument/2006/math">
                    <m:bar>
                      <m:barPr>
                        <m:ctrlPr>
                          <a:rPr lang="en-US" altLang="zh-TW" sz="20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TW" sz="2000" i="1">
                            <a:latin typeface="Cambria Math"/>
                          </a:rPr>
                          <m:t>𝑅</m:t>
                        </m:r>
                      </m:e>
                    </m:bar>
                    <m:r>
                      <a:rPr lang="en-US" altLang="zh-TW" sz="2000" i="1">
                        <a:latin typeface="Cambria Math"/>
                      </a:rPr>
                      <m:t>(</m:t>
                    </m:r>
                    <m:r>
                      <a:rPr lang="en-US" altLang="zh-TW" sz="2000" b="0" i="1" smtClean="0">
                        <a:latin typeface="Cambria Math"/>
                      </a:rPr>
                      <m:t>𝑔𝑜</m:t>
                    </m:r>
                    <m:r>
                      <a:rPr lang="en-US" altLang="zh-TW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baseline="0" dirty="0" smtClean="0"/>
                  <a:t>  = 1</a:t>
                </a:r>
              </a:p>
              <a:p>
                <a:pPr marL="342900" indent="-342900">
                  <a:spcBef>
                    <a:spcPct val="20000"/>
                  </a:spcBef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TW" sz="20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TW" sz="2000" i="1">
                            <a:latin typeface="Cambria Math"/>
                          </a:rPr>
                          <m:t>𝑅</m:t>
                        </m:r>
                      </m:e>
                    </m:bar>
                    <m:r>
                      <a:rPr lang="en-US" altLang="zh-TW" sz="2000" i="1">
                        <a:latin typeface="Cambria Math"/>
                      </a:rPr>
                      <m:t>(</m:t>
                    </m:r>
                    <m:r>
                      <a:rPr lang="en-US" altLang="zh-TW" sz="2000" b="0" i="1" smtClean="0">
                        <a:latin typeface="Cambria Math"/>
                      </a:rPr>
                      <m:t>𝑔𝑜</m:t>
                    </m:r>
                    <m:r>
                      <a:rPr lang="en-US" altLang="zh-TW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baseline="0" dirty="0" smtClean="0"/>
                  <a:t>  = 2</a:t>
                </a:r>
                <a:endParaRPr kumimoji="0" lang="en-US" altLang="zh-TW" sz="20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altLang="zh-TW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TW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	</a:t>
                </a:r>
                <a:endParaRPr kumimoji="0" lang="zh-TW" alt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600200"/>
                <a:ext cx="5842992" cy="4525963"/>
              </a:xfrm>
              <a:prstGeom prst="rect">
                <a:avLst/>
              </a:prstGeom>
              <a:blipFill rotWithShape="1">
                <a:blip r:embed="rId4"/>
                <a:stretch>
                  <a:fillRect t="-5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153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Definition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43808" y="1600200"/>
            <a:ext cx="584299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2000" b="1" dirty="0" smtClean="0"/>
              <a:t>C(a)</a:t>
            </a:r>
            <a:r>
              <a:rPr lang="en-US" altLang="zh-TW" sz="2400" b="1" dirty="0" smtClean="0"/>
              <a:t>	</a:t>
            </a:r>
            <a:r>
              <a:rPr lang="en-US" altLang="zh-TW" sz="2000" dirty="0" smtClean="0"/>
              <a:t>The number of symbols in X[0,n-2] that are 	lexicographically smaller than a </a:t>
            </a:r>
            <a:r>
              <a:rPr lang="zh-TW" altLang="en-US" sz="2000" dirty="0" smtClean="0"/>
              <a:t>∈</a:t>
            </a:r>
            <a:r>
              <a:rPr lang="en-US" altLang="zh-TW" sz="2000" dirty="0" smtClean="0"/>
              <a:t> ∑</a:t>
            </a:r>
          </a:p>
          <a:p>
            <a:pPr>
              <a:buNone/>
            </a:pPr>
            <a:endParaRPr lang="en-US" altLang="zh-TW" sz="1800" dirty="0" smtClean="0"/>
          </a:p>
          <a:p>
            <a:pPr>
              <a:buNone/>
            </a:pPr>
            <a:r>
              <a:rPr lang="en-US" altLang="zh-TW" sz="1800" dirty="0" smtClean="0"/>
              <a:t>C(g) = 0</a:t>
            </a:r>
          </a:p>
          <a:p>
            <a:pPr>
              <a:buNone/>
            </a:pPr>
            <a:r>
              <a:rPr lang="en-US" altLang="zh-TW" sz="1800" dirty="0" smtClean="0"/>
              <a:t>C(l) =  2</a:t>
            </a:r>
          </a:p>
          <a:p>
            <a:pPr>
              <a:buNone/>
            </a:pPr>
            <a:r>
              <a:rPr lang="en-US" altLang="zh-TW" sz="1800" dirty="0" smtClean="0"/>
              <a:t>C(o) = 3</a:t>
            </a:r>
            <a:endParaRPr lang="zh-TW" altLang="en-US" sz="1800" dirty="0" smtClean="0"/>
          </a:p>
          <a:p>
            <a:pPr>
              <a:buNone/>
            </a:pPr>
            <a:endParaRPr lang="zh-TW" altLang="en-US" sz="1800" dirty="0"/>
          </a:p>
        </p:txBody>
      </p:sp>
      <p:sp>
        <p:nvSpPr>
          <p:cNvPr id="5" name="矩形 4"/>
          <p:cNvSpPr/>
          <p:nvPr/>
        </p:nvSpPr>
        <p:spPr>
          <a:xfrm>
            <a:off x="683568" y="1412776"/>
            <a:ext cx="1632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 smtClean="0">
                <a:solidFill>
                  <a:prstClr val="black"/>
                </a:solidFill>
              </a:rPr>
              <a:t>X </a:t>
            </a:r>
            <a:r>
              <a:rPr lang="en-US" altLang="zh-TW" sz="2400" dirty="0">
                <a:solidFill>
                  <a:prstClr val="black"/>
                </a:solidFill>
              </a:rPr>
              <a:t>= googol$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1870884" cy="216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335168"/>
            <a:ext cx="2006932" cy="139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761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altLang="zh-TW" dirty="0" smtClean="0"/>
              <a:t>Introduction &amp; Background review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zh-TW" dirty="0" smtClean="0"/>
              <a:t>Prefix </a:t>
            </a:r>
            <a:r>
              <a:rPr lang="en-US" altLang="zh-TW" dirty="0" err="1" smtClean="0"/>
              <a:t>trie</a:t>
            </a:r>
            <a:r>
              <a:rPr lang="en-US" altLang="zh-TW" dirty="0" smtClean="0"/>
              <a:t> and Burrows-Wheeler transform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zh-TW" dirty="0" smtClean="0"/>
              <a:t>Exact Matching 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zh-TW" dirty="0" smtClean="0"/>
              <a:t>Inexact Matching 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zh-TW" dirty="0" smtClean="0"/>
              <a:t>Result &amp; </a:t>
            </a:r>
            <a:r>
              <a:rPr lang="en-US" altLang="zh-TW" dirty="0" smtClean="0"/>
              <a:t>Conclusion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zh-TW" dirty="0" smtClean="0"/>
              <a:t>Reference 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04955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Definition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83568" y="1412776"/>
            <a:ext cx="1632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 smtClean="0">
                <a:solidFill>
                  <a:prstClr val="black"/>
                </a:solidFill>
              </a:rPr>
              <a:t>X </a:t>
            </a:r>
            <a:r>
              <a:rPr lang="en-US" altLang="zh-TW" sz="2400" dirty="0">
                <a:solidFill>
                  <a:prstClr val="black"/>
                </a:solidFill>
              </a:rPr>
              <a:t>= googol$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1870884" cy="216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335168"/>
            <a:ext cx="2006932" cy="139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內容版面配置區 2"/>
          <p:cNvSpPr txBox="1">
            <a:spLocks/>
          </p:cNvSpPr>
          <p:nvPr/>
        </p:nvSpPr>
        <p:spPr>
          <a:xfrm>
            <a:off x="2843808" y="1600200"/>
            <a:ext cx="58429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O(</a:t>
            </a:r>
            <a:r>
              <a:rPr kumimoji="0" lang="en-US" altLang="zh-TW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a,i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lang="en-US" altLang="zh-TW" sz="2400" b="1" dirty="0"/>
              <a:t>	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number of occurrences of a in B[0,i]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TW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zh-TW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915816" y="2492896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	</a:t>
            </a:r>
            <a:r>
              <a:rPr lang="en-US" altLang="zh-TW" dirty="0" smtClean="0"/>
              <a:t>   0     ,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= 0</a:t>
            </a:r>
          </a:p>
          <a:p>
            <a:r>
              <a:rPr lang="en-US" altLang="zh-TW" dirty="0" smtClean="0"/>
              <a:t>	   1     ,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= 1,2</a:t>
            </a:r>
          </a:p>
          <a:p>
            <a:r>
              <a:rPr lang="en-US" altLang="zh-TW" dirty="0"/>
              <a:t>	</a:t>
            </a:r>
            <a:r>
              <a:rPr lang="en-US" altLang="zh-TW" dirty="0" smtClean="0"/>
              <a:t>   2     ,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= 3</a:t>
            </a:r>
          </a:p>
          <a:p>
            <a:r>
              <a:rPr lang="en-US" altLang="zh-TW" dirty="0"/>
              <a:t>	</a:t>
            </a:r>
            <a:r>
              <a:rPr lang="en-US" altLang="zh-TW" dirty="0" smtClean="0"/>
              <a:t>   3     , 4 &lt;=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&lt;= 6</a:t>
            </a:r>
            <a:endParaRPr lang="zh-TW" altLang="en-US" dirty="0"/>
          </a:p>
        </p:txBody>
      </p:sp>
      <p:sp>
        <p:nvSpPr>
          <p:cNvPr id="10" name="左大括弧 9"/>
          <p:cNvSpPr/>
          <p:nvPr/>
        </p:nvSpPr>
        <p:spPr>
          <a:xfrm>
            <a:off x="3779912" y="2613105"/>
            <a:ext cx="72008" cy="9361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877935" y="2901137"/>
            <a:ext cx="927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O(</a:t>
            </a:r>
            <a:r>
              <a:rPr lang="en-US" altLang="zh-TW" dirty="0" err="1" smtClean="0"/>
              <a:t>o,i</a:t>
            </a:r>
            <a:r>
              <a:rPr lang="en-US" altLang="zh-TW" dirty="0" smtClean="0"/>
              <a:t>) = 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843808" y="4787860"/>
            <a:ext cx="2289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O(</a:t>
            </a:r>
            <a:r>
              <a:rPr lang="en-US" altLang="zh-TW" dirty="0" err="1" smtClean="0"/>
              <a:t>l,i</a:t>
            </a:r>
            <a:r>
              <a:rPr lang="en-US" altLang="zh-TW" dirty="0" smtClean="0"/>
              <a:t>) = 1 	  , 0 &lt;= I &lt;= 6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853341" y="4077072"/>
            <a:ext cx="922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O(</a:t>
            </a:r>
            <a:r>
              <a:rPr lang="en-US" altLang="zh-TW" dirty="0" err="1" smtClean="0"/>
              <a:t>g,i</a:t>
            </a:r>
            <a:r>
              <a:rPr lang="en-US" altLang="zh-TW" dirty="0" smtClean="0"/>
              <a:t>) = 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888837" y="3861048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	</a:t>
            </a:r>
            <a:r>
              <a:rPr lang="en-US" altLang="zh-TW" dirty="0" smtClean="0"/>
              <a:t>   0     , 0 &lt;=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&lt;= </a:t>
            </a:r>
            <a:r>
              <a:rPr lang="en-US" altLang="zh-TW" dirty="0"/>
              <a:t>4</a:t>
            </a:r>
            <a:endParaRPr lang="en-US" altLang="zh-TW" dirty="0" smtClean="0"/>
          </a:p>
          <a:p>
            <a:r>
              <a:rPr lang="en-US" altLang="zh-TW" dirty="0" smtClean="0"/>
              <a:t>	   1     ,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= 5</a:t>
            </a:r>
          </a:p>
          <a:p>
            <a:r>
              <a:rPr lang="en-US" altLang="zh-TW" dirty="0"/>
              <a:t>	</a:t>
            </a:r>
            <a:r>
              <a:rPr lang="en-US" altLang="zh-TW" dirty="0" smtClean="0"/>
              <a:t>   2     , 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 = 6</a:t>
            </a:r>
          </a:p>
        </p:txBody>
      </p:sp>
      <p:sp>
        <p:nvSpPr>
          <p:cNvPr id="15" name="左大括弧 14"/>
          <p:cNvSpPr/>
          <p:nvPr/>
        </p:nvSpPr>
        <p:spPr>
          <a:xfrm>
            <a:off x="3789445" y="4005064"/>
            <a:ext cx="72008" cy="6480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54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2" grpId="0"/>
      <p:bldP spid="13" grpId="0"/>
      <p:bldP spid="14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Definition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83568" y="1412776"/>
            <a:ext cx="1632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 smtClean="0">
                <a:solidFill>
                  <a:prstClr val="black"/>
                </a:solidFill>
              </a:rPr>
              <a:t>X </a:t>
            </a:r>
            <a:r>
              <a:rPr lang="en-US" altLang="zh-TW" sz="2400" dirty="0">
                <a:solidFill>
                  <a:prstClr val="black"/>
                </a:solidFill>
              </a:rPr>
              <a:t>= googol$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1870884" cy="216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335168"/>
            <a:ext cx="2006932" cy="139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內容版面配置區 2"/>
              <p:cNvSpPr txBox="1">
                <a:spLocks/>
              </p:cNvSpPr>
              <p:nvPr/>
            </p:nvSpPr>
            <p:spPr>
              <a:xfrm>
                <a:off x="2843808" y="1600200"/>
                <a:ext cx="5842992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ctrlPr>
                          <a:rPr lang="en-US" altLang="zh-TW" sz="2000" b="1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TW" sz="2000" b="1" i="1">
                            <a:latin typeface="Cambria Math"/>
                          </a:rPr>
                          <m:t>𝑹</m:t>
                        </m:r>
                      </m:e>
                    </m:bar>
                    <m:d>
                      <m:dPr>
                        <m:ctrlPr>
                          <a:rPr lang="en-US" altLang="zh-TW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b="1" i="1" smtClean="0">
                            <a:latin typeface="Cambria Math"/>
                          </a:rPr>
                          <m:t>𝒂</m:t>
                        </m:r>
                        <m:r>
                          <a:rPr lang="en-US" altLang="zh-TW" sz="2000" b="1" i="1">
                            <a:latin typeface="Cambria Math"/>
                          </a:rPr>
                          <m:t>𝑾</m:t>
                        </m:r>
                      </m:e>
                    </m:d>
                  </m:oMath>
                </a14:m>
                <a:r>
                  <a:rPr lang="en-US" altLang="zh-TW" sz="2000" b="0" i="0" dirty="0" smtClean="0">
                    <a:latin typeface="Cambria Math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TW" sz="2000" b="0" i="0" dirty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000" dirty="0"/>
                      <m:t>C</m:t>
                    </m:r>
                    <m:r>
                      <m:rPr>
                        <m:nor/>
                      </m:rPr>
                      <a:rPr lang="en-US" altLang="zh-TW" sz="2000" dirty="0"/>
                      <m:t>(</m:t>
                    </m:r>
                    <m:r>
                      <m:rPr>
                        <m:nor/>
                      </m:rPr>
                      <a:rPr lang="en-US" altLang="zh-TW" sz="2000" dirty="0"/>
                      <m:t>a</m:t>
                    </m:r>
                    <m:r>
                      <m:rPr>
                        <m:nor/>
                      </m:rPr>
                      <a:rPr lang="en-US" altLang="zh-TW" sz="2000" dirty="0"/>
                      <m:t>) + </m:t>
                    </m:r>
                    <m:r>
                      <m:rPr>
                        <m:nor/>
                      </m:rPr>
                      <a:rPr lang="en-US" altLang="zh-TW" sz="2000" dirty="0"/>
                      <m:t>O</m:t>
                    </m:r>
                    <m:r>
                      <m:rPr>
                        <m:nor/>
                      </m:rPr>
                      <a:rPr lang="en-US" altLang="zh-TW" sz="2000" dirty="0"/>
                      <m:t>(</m:t>
                    </m:r>
                    <m:r>
                      <m:rPr>
                        <m:nor/>
                      </m:rPr>
                      <a:rPr lang="en-US" altLang="zh-TW" sz="2000" dirty="0"/>
                      <m:t>a</m:t>
                    </m:r>
                    <m:r>
                      <m:rPr>
                        <m:nor/>
                      </m:rPr>
                      <a:rPr lang="en-US" altLang="zh-TW" sz="2000" dirty="0"/>
                      <m:t>, </m:t>
                    </m:r>
                    <m:r>
                      <m:rPr>
                        <m:nor/>
                      </m:rPr>
                      <a:rPr lang="en-US" altLang="zh-TW" sz="2000" u="sng" dirty="0"/>
                      <m:t>R</m:t>
                    </m:r>
                    <m:r>
                      <m:rPr>
                        <m:nor/>
                      </m:rPr>
                      <a:rPr lang="en-US" altLang="zh-TW" sz="2000" dirty="0"/>
                      <m:t>(</m:t>
                    </m:r>
                    <m:r>
                      <m:rPr>
                        <m:nor/>
                      </m:rPr>
                      <a:rPr lang="en-US" altLang="zh-TW" sz="2000" dirty="0"/>
                      <m:t>W</m:t>
                    </m:r>
                    <m:r>
                      <m:rPr>
                        <m:nor/>
                      </m:rPr>
                      <a:rPr lang="en-US" altLang="zh-TW" sz="2000" dirty="0"/>
                      <m:t>) − 1) + 1</m:t>
                    </m:r>
                  </m:oMath>
                </a14:m>
                <a:endParaRPr lang="en-US" altLang="zh-TW" sz="2000" b="0" i="0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TW" sz="2000" b="1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TW" sz="2000" b="1" i="1">
                            <a:latin typeface="Cambria Math"/>
                          </a:rPr>
                          <m:t>𝑹</m:t>
                        </m:r>
                      </m:e>
                    </m:bar>
                    <m:d>
                      <m:dPr>
                        <m:ctrlPr>
                          <a:rPr lang="en-US" altLang="zh-TW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b="1" i="1" smtClean="0">
                            <a:latin typeface="Cambria Math"/>
                          </a:rPr>
                          <m:t>𝒂</m:t>
                        </m:r>
                        <m:r>
                          <a:rPr lang="en-US" altLang="zh-TW" sz="2000" b="1" i="1">
                            <a:latin typeface="Cambria Math"/>
                          </a:rPr>
                          <m:t>𝑾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kumimoji="0" lang="en-US" altLang="zh-TW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    </a:t>
                </a:r>
                <a:r>
                  <a:rPr lang="en-US" altLang="zh-TW" sz="2000" dirty="0" smtClean="0"/>
                  <a:t>C(a</a:t>
                </a:r>
                <a:r>
                  <a:rPr lang="en-US" altLang="zh-TW" sz="2000" dirty="0"/>
                  <a:t>) + O(a,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TW" sz="20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TW" sz="2000" i="1">
                            <a:latin typeface="Cambria Math"/>
                          </a:rPr>
                          <m:t>𝑅</m:t>
                        </m:r>
                      </m:e>
                    </m:bar>
                    <m:d>
                      <m:dPr>
                        <m:ctrlPr>
                          <a:rPr lang="en-US" altLang="zh-TW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altLang="zh-TW" sz="2000" dirty="0" smtClean="0"/>
                  <a:t>)</a:t>
                </a:r>
              </a:p>
              <a:p>
                <a:pPr marL="342900" indent="-342900">
                  <a:spcBef>
                    <a:spcPct val="20000"/>
                  </a:spcBef>
                </a:pPr>
                <a:endParaRPr kumimoji="0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altLang="zh-TW" sz="2000" dirty="0" smtClean="0"/>
                  <a:t>W = go		</a:t>
                </a:r>
                <a:r>
                  <a:rPr lang="en-US" altLang="zh-TW" sz="2000" dirty="0" err="1" smtClean="0"/>
                  <a:t>aW</a:t>
                </a:r>
                <a:r>
                  <a:rPr lang="en-US" altLang="zh-TW" sz="2000" dirty="0" smtClean="0"/>
                  <a:t> = </a:t>
                </a:r>
                <a:r>
                  <a:rPr lang="en-US" altLang="zh-TW" sz="2000" dirty="0" err="1" smtClean="0"/>
                  <a:t>ogo</a:t>
                </a:r>
                <a:endPara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	</a:t>
                </a:r>
                <a:endPara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600200"/>
                <a:ext cx="5842992" cy="4525963"/>
              </a:xfrm>
              <a:prstGeom prst="rect">
                <a:avLst/>
              </a:prstGeom>
              <a:blipFill rotWithShape="1">
                <a:blip r:embed="rId4"/>
                <a:stretch>
                  <a:fillRect l="-11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橢圓 7"/>
          <p:cNvSpPr/>
          <p:nvPr/>
        </p:nvSpPr>
        <p:spPr>
          <a:xfrm>
            <a:off x="3707904" y="3964994"/>
            <a:ext cx="1440160" cy="13681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4211960" y="353294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g</a:t>
            </a:r>
            <a:endParaRPr lang="zh-TW" altLang="en-US" sz="2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4932040" y="382097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o</a:t>
            </a:r>
            <a:endParaRPr lang="zh-TW" altLang="en-US" sz="2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148064" y="454105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o</a:t>
            </a:r>
            <a:endParaRPr lang="zh-TW" altLang="en-US" sz="20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716016" y="518913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g</a:t>
            </a:r>
            <a:endParaRPr lang="zh-TW" altLang="en-US" sz="20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3851920" y="5189130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o</a:t>
            </a:r>
            <a:endParaRPr lang="zh-TW" altLang="en-US" sz="20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419872" y="464500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l</a:t>
            </a:r>
            <a:endParaRPr lang="zh-TW" altLang="en-US" sz="2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3491880" y="389298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$</a:t>
            </a:r>
            <a:endParaRPr lang="zh-TW" altLang="en-US" sz="2000" dirty="0"/>
          </a:p>
        </p:txBody>
      </p:sp>
      <p:sp>
        <p:nvSpPr>
          <p:cNvPr id="17" name="弧形箭號 (左彎) 16"/>
          <p:cNvSpPr/>
          <p:nvPr/>
        </p:nvSpPr>
        <p:spPr>
          <a:xfrm rot="19607353">
            <a:off x="4495931" y="4194754"/>
            <a:ext cx="360040" cy="6480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0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Meaning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83568" y="1412776"/>
            <a:ext cx="1632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 smtClean="0">
                <a:solidFill>
                  <a:prstClr val="black"/>
                </a:solidFill>
              </a:rPr>
              <a:t>X </a:t>
            </a:r>
            <a:r>
              <a:rPr lang="en-US" altLang="zh-TW" sz="2400" dirty="0">
                <a:solidFill>
                  <a:prstClr val="black"/>
                </a:solidFill>
              </a:rPr>
              <a:t>= googol$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1870884" cy="216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335168"/>
            <a:ext cx="2006932" cy="139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內容版面配置區 2"/>
              <p:cNvSpPr txBox="1">
                <a:spLocks/>
              </p:cNvSpPr>
              <p:nvPr/>
            </p:nvSpPr>
            <p:spPr>
              <a:xfrm>
                <a:off x="2843808" y="1600200"/>
                <a:ext cx="5842992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ctrlPr>
                          <a:rPr lang="en-US" altLang="zh-TW" sz="2000" b="1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TW" sz="2000" b="1" i="1">
                            <a:latin typeface="Cambria Math"/>
                          </a:rPr>
                          <m:t>𝑹</m:t>
                        </m:r>
                      </m:e>
                    </m:bar>
                    <m:d>
                      <m:dPr>
                        <m:ctrlPr>
                          <a:rPr lang="en-US" altLang="zh-TW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b="1" i="1">
                            <a:latin typeface="Cambria Math"/>
                          </a:rPr>
                          <m:t>𝒂𝑾</m:t>
                        </m:r>
                      </m:e>
                    </m:d>
                  </m:oMath>
                </a14:m>
                <a:r>
                  <a:rPr lang="en-US" altLang="zh-TW" sz="2000" dirty="0">
                    <a:latin typeface="Cambria Math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TW" sz="2000" dirty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000" dirty="0"/>
                      <m:t>C</m:t>
                    </m:r>
                    <m:r>
                      <m:rPr>
                        <m:nor/>
                      </m:rPr>
                      <a:rPr lang="en-US" altLang="zh-TW" sz="2000" dirty="0"/>
                      <m:t>(</m:t>
                    </m:r>
                    <m:r>
                      <m:rPr>
                        <m:nor/>
                      </m:rPr>
                      <a:rPr lang="en-US" altLang="zh-TW" sz="2000" dirty="0"/>
                      <m:t>a</m:t>
                    </m:r>
                    <m:r>
                      <m:rPr>
                        <m:nor/>
                      </m:rPr>
                      <a:rPr lang="en-US" altLang="zh-TW" sz="2000" dirty="0"/>
                      <m:t>) + </m:t>
                    </m:r>
                    <m:r>
                      <m:rPr>
                        <m:nor/>
                      </m:rPr>
                      <a:rPr lang="en-US" altLang="zh-TW" sz="2000" dirty="0"/>
                      <m:t>O</m:t>
                    </m:r>
                    <m:r>
                      <m:rPr>
                        <m:nor/>
                      </m:rPr>
                      <a:rPr lang="en-US" altLang="zh-TW" sz="2000" dirty="0"/>
                      <m:t>(</m:t>
                    </m:r>
                    <m:r>
                      <m:rPr>
                        <m:nor/>
                      </m:rPr>
                      <a:rPr lang="en-US" altLang="zh-TW" sz="2000" dirty="0"/>
                      <m:t>a</m:t>
                    </m:r>
                    <m:r>
                      <m:rPr>
                        <m:nor/>
                      </m:rPr>
                      <a:rPr lang="en-US" altLang="zh-TW" sz="2000" dirty="0"/>
                      <m:t>, </m:t>
                    </m:r>
                    <m:r>
                      <m:rPr>
                        <m:nor/>
                      </m:rPr>
                      <a:rPr lang="en-US" altLang="zh-TW" sz="2000" u="sng" dirty="0"/>
                      <m:t>R</m:t>
                    </m:r>
                    <m:r>
                      <m:rPr>
                        <m:nor/>
                      </m:rPr>
                      <a:rPr lang="en-US" altLang="zh-TW" sz="2000" dirty="0"/>
                      <m:t>(</m:t>
                    </m:r>
                    <m:r>
                      <m:rPr>
                        <m:nor/>
                      </m:rPr>
                      <a:rPr lang="en-US" altLang="zh-TW" sz="2000" dirty="0"/>
                      <m:t>W</m:t>
                    </m:r>
                    <m:r>
                      <m:rPr>
                        <m:nor/>
                      </m:rPr>
                      <a:rPr lang="en-US" altLang="zh-TW" sz="2000" dirty="0"/>
                      <m:t>) − 1) + 1</m:t>
                    </m:r>
                  </m:oMath>
                </a14:m>
                <a:endParaRPr lang="en-US" altLang="zh-TW" sz="2000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TW" sz="2000" b="1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TW" sz="2000" b="1" i="1">
                            <a:latin typeface="Cambria Math"/>
                          </a:rPr>
                          <m:t>𝑹</m:t>
                        </m:r>
                      </m:e>
                    </m:bar>
                    <m:d>
                      <m:dPr>
                        <m:ctrlPr>
                          <a:rPr lang="en-US" altLang="zh-TW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b="1" i="1">
                            <a:latin typeface="Cambria Math"/>
                          </a:rPr>
                          <m:t>𝒂𝑾</m:t>
                        </m:r>
                      </m:e>
                    </m:d>
                    <m:r>
                      <a:rPr lang="en-US" altLang="zh-TW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2000" dirty="0"/>
                  <a:t>     C(a) + O(a,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TW" sz="20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TW" sz="2000" i="1">
                            <a:latin typeface="Cambria Math"/>
                          </a:rPr>
                          <m:t>𝑅</m:t>
                        </m:r>
                      </m:e>
                    </m:bar>
                    <m:d>
                      <m:dPr>
                        <m:ctrlPr>
                          <a:rPr lang="en-US" altLang="zh-TW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altLang="zh-TW" sz="2000" dirty="0"/>
                  <a:t>)</a:t>
                </a:r>
              </a:p>
              <a:p>
                <a:pPr marL="342900" indent="-342900">
                  <a:spcBef>
                    <a:spcPct val="20000"/>
                  </a:spcBef>
                </a:pPr>
                <a:endParaRPr kumimoji="0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altLang="zh-TW" sz="2000" dirty="0" smtClean="0"/>
                  <a:t>W = go		</a:t>
                </a:r>
                <a:r>
                  <a:rPr lang="en-US" altLang="zh-TW" sz="2000" dirty="0" err="1" smtClean="0"/>
                  <a:t>aW</a:t>
                </a:r>
                <a:r>
                  <a:rPr lang="en-US" altLang="zh-TW" sz="2000" dirty="0" smtClean="0"/>
                  <a:t> = </a:t>
                </a:r>
                <a:r>
                  <a:rPr lang="en-US" altLang="zh-TW" sz="2000" dirty="0" err="1" smtClean="0"/>
                  <a:t>ogo</a:t>
                </a:r>
                <a:endPara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	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lang="en-US" altLang="zh-TW" dirty="0" smtClean="0"/>
                  <a:t>C(o) = 3</a:t>
                </a:r>
                <a:endPara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600200"/>
                <a:ext cx="5842992" cy="4525963"/>
              </a:xfrm>
              <a:prstGeom prst="rect">
                <a:avLst/>
              </a:prstGeom>
              <a:blipFill rotWithShape="1">
                <a:blip r:embed="rId4"/>
                <a:stretch>
                  <a:fillRect l="-11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向左箭號 7"/>
          <p:cNvSpPr/>
          <p:nvPr/>
        </p:nvSpPr>
        <p:spPr>
          <a:xfrm>
            <a:off x="2353400" y="3123551"/>
            <a:ext cx="216024" cy="14401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995936" y="1628800"/>
            <a:ext cx="504056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84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Meaning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83568" y="1412776"/>
            <a:ext cx="1632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 smtClean="0">
                <a:solidFill>
                  <a:prstClr val="black"/>
                </a:solidFill>
              </a:rPr>
              <a:t>X </a:t>
            </a:r>
            <a:r>
              <a:rPr lang="en-US" altLang="zh-TW" sz="2400" dirty="0">
                <a:solidFill>
                  <a:prstClr val="black"/>
                </a:solidFill>
              </a:rPr>
              <a:t>= googol$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1870884" cy="216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335168"/>
            <a:ext cx="2006932" cy="139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內容版面配置區 2"/>
              <p:cNvSpPr txBox="1">
                <a:spLocks/>
              </p:cNvSpPr>
              <p:nvPr/>
            </p:nvSpPr>
            <p:spPr>
              <a:xfrm>
                <a:off x="2843808" y="1600200"/>
                <a:ext cx="5842992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ctrlPr>
                          <a:rPr lang="en-US" altLang="zh-TW" sz="2000" b="1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TW" sz="2000" b="1" i="1">
                            <a:latin typeface="Cambria Math"/>
                          </a:rPr>
                          <m:t>𝑹</m:t>
                        </m:r>
                      </m:e>
                    </m:bar>
                    <m:d>
                      <m:dPr>
                        <m:ctrlPr>
                          <a:rPr lang="en-US" altLang="zh-TW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b="1" i="1">
                            <a:latin typeface="Cambria Math"/>
                          </a:rPr>
                          <m:t>𝒂𝑾</m:t>
                        </m:r>
                      </m:e>
                    </m:d>
                  </m:oMath>
                </a14:m>
                <a:r>
                  <a:rPr lang="en-US" altLang="zh-TW" sz="2000" dirty="0">
                    <a:latin typeface="Cambria Math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TW" sz="2000" dirty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000" dirty="0"/>
                      <m:t>C</m:t>
                    </m:r>
                    <m:r>
                      <m:rPr>
                        <m:nor/>
                      </m:rPr>
                      <a:rPr lang="en-US" altLang="zh-TW" sz="2000" dirty="0"/>
                      <m:t>(</m:t>
                    </m:r>
                    <m:r>
                      <m:rPr>
                        <m:nor/>
                      </m:rPr>
                      <a:rPr lang="en-US" altLang="zh-TW" sz="2000" dirty="0"/>
                      <m:t>a</m:t>
                    </m:r>
                    <m:r>
                      <m:rPr>
                        <m:nor/>
                      </m:rPr>
                      <a:rPr lang="en-US" altLang="zh-TW" sz="2000" dirty="0"/>
                      <m:t>) + </m:t>
                    </m:r>
                    <m:r>
                      <m:rPr>
                        <m:nor/>
                      </m:rPr>
                      <a:rPr lang="en-US" altLang="zh-TW" sz="2000" dirty="0"/>
                      <m:t>O</m:t>
                    </m:r>
                    <m:r>
                      <m:rPr>
                        <m:nor/>
                      </m:rPr>
                      <a:rPr lang="en-US" altLang="zh-TW" sz="2000" dirty="0"/>
                      <m:t>(</m:t>
                    </m:r>
                    <m:r>
                      <m:rPr>
                        <m:nor/>
                      </m:rPr>
                      <a:rPr lang="en-US" altLang="zh-TW" sz="2000" dirty="0"/>
                      <m:t>a</m:t>
                    </m:r>
                    <m:r>
                      <m:rPr>
                        <m:nor/>
                      </m:rPr>
                      <a:rPr lang="en-US" altLang="zh-TW" sz="2000" dirty="0"/>
                      <m:t>, </m:t>
                    </m:r>
                    <m:r>
                      <m:rPr>
                        <m:nor/>
                      </m:rPr>
                      <a:rPr lang="en-US" altLang="zh-TW" sz="2000" u="sng" dirty="0"/>
                      <m:t>R</m:t>
                    </m:r>
                    <m:r>
                      <m:rPr>
                        <m:nor/>
                      </m:rPr>
                      <a:rPr lang="en-US" altLang="zh-TW" sz="2000" dirty="0"/>
                      <m:t>(</m:t>
                    </m:r>
                    <m:r>
                      <m:rPr>
                        <m:nor/>
                      </m:rPr>
                      <a:rPr lang="en-US" altLang="zh-TW" sz="2000" dirty="0"/>
                      <m:t>W</m:t>
                    </m:r>
                    <m:r>
                      <m:rPr>
                        <m:nor/>
                      </m:rPr>
                      <a:rPr lang="en-US" altLang="zh-TW" sz="2000" dirty="0"/>
                      <m:t>) − 1) + 1</m:t>
                    </m:r>
                  </m:oMath>
                </a14:m>
                <a:endParaRPr lang="en-US" altLang="zh-TW" sz="2000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TW" sz="2000" b="1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TW" sz="2000" b="1" i="1">
                            <a:latin typeface="Cambria Math"/>
                          </a:rPr>
                          <m:t>𝑹</m:t>
                        </m:r>
                      </m:e>
                    </m:bar>
                    <m:d>
                      <m:dPr>
                        <m:ctrlPr>
                          <a:rPr lang="en-US" altLang="zh-TW" sz="20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b="1" i="1">
                            <a:latin typeface="Cambria Math"/>
                          </a:rPr>
                          <m:t>𝒂𝑾</m:t>
                        </m:r>
                      </m:e>
                    </m:d>
                    <m:r>
                      <a:rPr lang="en-US" altLang="zh-TW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2000" dirty="0"/>
                  <a:t>     C(a) + O(a,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TW" sz="20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TW" sz="2000" i="1">
                            <a:latin typeface="Cambria Math"/>
                          </a:rPr>
                          <m:t>𝑅</m:t>
                        </m:r>
                      </m:e>
                    </m:bar>
                    <m:d>
                      <m:dPr>
                        <m:ctrlPr>
                          <a:rPr lang="en-US" altLang="zh-TW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altLang="zh-TW" sz="2000" dirty="0"/>
                  <a:t>)</a:t>
                </a:r>
              </a:p>
              <a:p>
                <a:pPr marL="342900" indent="-342900">
                  <a:spcBef>
                    <a:spcPct val="20000"/>
                  </a:spcBef>
                </a:pPr>
                <a:endParaRPr kumimoji="0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altLang="zh-TW" sz="2000" dirty="0" smtClean="0"/>
                  <a:t>W = go		</a:t>
                </a:r>
                <a:r>
                  <a:rPr lang="en-US" altLang="zh-TW" sz="2000" dirty="0" err="1" smtClean="0"/>
                  <a:t>aW</a:t>
                </a:r>
                <a:r>
                  <a:rPr lang="en-US" altLang="zh-TW" sz="2000" dirty="0" smtClean="0"/>
                  <a:t> = </a:t>
                </a:r>
                <a:r>
                  <a:rPr lang="en-US" altLang="zh-TW" sz="2000" dirty="0" err="1" smtClean="0"/>
                  <a:t>ogo</a:t>
                </a:r>
                <a:endParaRPr lang="en-US" altLang="zh-TW" sz="2000" dirty="0" smtClean="0"/>
              </a:p>
            </p:txBody>
          </p:sp>
        </mc:Choice>
        <mc:Fallback xmlns="">
          <p:sp>
            <p:nvSpPr>
              <p:cNvPr id="9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600200"/>
                <a:ext cx="5842992" cy="4525963"/>
              </a:xfrm>
              <a:prstGeom prst="rect">
                <a:avLst/>
              </a:prstGeom>
              <a:blipFill rotWithShape="1">
                <a:blip r:embed="rId4"/>
                <a:stretch>
                  <a:fillRect l="-11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611560" y="2132856"/>
            <a:ext cx="172819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44008" y="1628800"/>
            <a:ext cx="151216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Meaning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83568" y="1412776"/>
            <a:ext cx="1632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 smtClean="0">
                <a:solidFill>
                  <a:prstClr val="black"/>
                </a:solidFill>
              </a:rPr>
              <a:t>X </a:t>
            </a:r>
            <a:r>
              <a:rPr lang="en-US" altLang="zh-TW" sz="2400" dirty="0">
                <a:solidFill>
                  <a:prstClr val="black"/>
                </a:solidFill>
              </a:rPr>
              <a:t>= googol$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1870884" cy="216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335168"/>
            <a:ext cx="2006932" cy="139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內容版面配置區 2"/>
              <p:cNvSpPr txBox="1">
                <a:spLocks/>
              </p:cNvSpPr>
              <p:nvPr/>
            </p:nvSpPr>
            <p:spPr>
              <a:xfrm>
                <a:off x="2843808" y="1600200"/>
                <a:ext cx="5842992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lvl="0"/>
                <a14:m>
                  <m:oMath xmlns:m="http://schemas.openxmlformats.org/officeDocument/2006/math">
                    <m:bar>
                      <m:barPr>
                        <m:ctrlP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𝑹</m:t>
                        </m:r>
                      </m:e>
                    </m:bar>
                    <m:d>
                      <m:dPr>
                        <m:ctrlP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𝒂𝑾</m:t>
                        </m:r>
                      </m:e>
                    </m:d>
                  </m:oMath>
                </a14:m>
                <a:r>
                  <a:rPr lang="en-US" altLang="zh-TW" sz="2000" dirty="0">
                    <a:solidFill>
                      <a:prstClr val="black"/>
                    </a:solidFill>
                    <a:latin typeface="Cambria Math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TW" sz="2000" dirty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C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) + 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O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, </m:t>
                    </m:r>
                    <m:r>
                      <m:rPr>
                        <m:nor/>
                      </m:rPr>
                      <a:rPr lang="en-US" altLang="zh-TW" sz="2000" u="sng" dirty="0">
                        <a:solidFill>
                          <a:prstClr val="black"/>
                        </a:solidFill>
                      </a:rPr>
                      <m:t>R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W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) − 1) + 1</m:t>
                    </m:r>
                  </m:oMath>
                </a14:m>
                <a:endParaRPr lang="en-US" altLang="zh-TW" sz="2000" dirty="0">
                  <a:solidFill>
                    <a:prstClr val="black"/>
                  </a:solidFill>
                  <a:latin typeface="Cambria Math"/>
                </a:endParaRPr>
              </a:p>
              <a:p>
                <a:pPr lvl="0"/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𝑹</m:t>
                        </m:r>
                      </m:e>
                    </m:bar>
                    <m:d>
                      <m:dPr>
                        <m:ctrlP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𝒂𝑾</m:t>
                        </m:r>
                      </m:e>
                    </m:d>
                    <m:r>
                      <a:rPr lang="en-US" altLang="zh-TW" sz="2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2000" dirty="0">
                    <a:solidFill>
                      <a:prstClr val="black"/>
                    </a:solidFill>
                  </a:rPr>
                  <a:t>     C(a) + O(a,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</m:bar>
                    <m:d>
                      <m:dPr>
                        <m:ctrlP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altLang="zh-TW" sz="2000" dirty="0">
                    <a:solidFill>
                      <a:prstClr val="black"/>
                    </a:solidFill>
                  </a:rPr>
                  <a:t>)</a:t>
                </a:r>
              </a:p>
              <a:p>
                <a:pPr marL="342900" indent="-342900">
                  <a:spcBef>
                    <a:spcPct val="20000"/>
                  </a:spcBef>
                </a:pPr>
                <a:endParaRPr kumimoji="0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altLang="zh-TW" sz="2000" dirty="0" smtClean="0"/>
                  <a:t>W = go		</a:t>
                </a:r>
                <a:r>
                  <a:rPr lang="en-US" altLang="zh-TW" sz="2000" dirty="0" err="1" smtClean="0"/>
                  <a:t>aW</a:t>
                </a:r>
                <a:r>
                  <a:rPr lang="en-US" altLang="zh-TW" sz="2000" dirty="0" smtClean="0"/>
                  <a:t> = </a:t>
                </a:r>
                <a:r>
                  <a:rPr lang="en-US" altLang="zh-TW" sz="2000" dirty="0" err="1" smtClean="0"/>
                  <a:t>ogo</a:t>
                </a:r>
                <a:endParaRPr lang="en-US" altLang="zh-TW" sz="2000" dirty="0" smtClean="0"/>
              </a:p>
              <a:p>
                <a:pPr marL="342900" indent="-342900">
                  <a:spcBef>
                    <a:spcPct val="20000"/>
                  </a:spcBef>
                </a:pPr>
                <a:endParaRPr lang="en-US" altLang="zh-TW" sz="2000" dirty="0"/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	</a:t>
                </a:r>
                <a:endPara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600200"/>
                <a:ext cx="5842992" cy="4525963"/>
              </a:xfrm>
              <a:prstGeom prst="rect">
                <a:avLst/>
              </a:prstGeom>
              <a:blipFill rotWithShape="1">
                <a:blip r:embed="rId4"/>
                <a:stretch>
                  <a:fillRect l="-11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611560" y="2132856"/>
            <a:ext cx="1728192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16016" y="1960009"/>
            <a:ext cx="122413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6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Meaning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83568" y="1412776"/>
            <a:ext cx="1632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 smtClean="0">
                <a:solidFill>
                  <a:prstClr val="black"/>
                </a:solidFill>
              </a:rPr>
              <a:t>X </a:t>
            </a:r>
            <a:r>
              <a:rPr lang="en-US" altLang="zh-TW" sz="2400" dirty="0">
                <a:solidFill>
                  <a:prstClr val="black"/>
                </a:solidFill>
              </a:rPr>
              <a:t>= googol$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1870884" cy="216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335168"/>
            <a:ext cx="2006932" cy="139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內容版面配置區 2"/>
              <p:cNvSpPr txBox="1">
                <a:spLocks/>
              </p:cNvSpPr>
              <p:nvPr/>
            </p:nvSpPr>
            <p:spPr>
              <a:xfrm>
                <a:off x="2843808" y="1600200"/>
                <a:ext cx="5842992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lvl="0"/>
                <a14:m>
                  <m:oMath xmlns:m="http://schemas.openxmlformats.org/officeDocument/2006/math">
                    <m:bar>
                      <m:barPr>
                        <m:ctrlP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𝑹</m:t>
                        </m:r>
                      </m:e>
                    </m:bar>
                    <m:d>
                      <m:dPr>
                        <m:ctrlP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𝒂𝑾</m:t>
                        </m:r>
                      </m:e>
                    </m:d>
                  </m:oMath>
                </a14:m>
                <a:r>
                  <a:rPr lang="en-US" altLang="zh-TW" sz="2000" dirty="0">
                    <a:solidFill>
                      <a:prstClr val="black"/>
                    </a:solidFill>
                    <a:latin typeface="Cambria Math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TW" sz="2000" dirty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C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) + 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O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, </m:t>
                    </m:r>
                    <m:r>
                      <m:rPr>
                        <m:nor/>
                      </m:rPr>
                      <a:rPr lang="en-US" altLang="zh-TW" sz="2000" u="sng" dirty="0">
                        <a:solidFill>
                          <a:prstClr val="black"/>
                        </a:solidFill>
                      </a:rPr>
                      <m:t>R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W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) − 1) + 1</m:t>
                    </m:r>
                  </m:oMath>
                </a14:m>
                <a:endParaRPr lang="en-US" altLang="zh-TW" sz="2000" dirty="0">
                  <a:solidFill>
                    <a:prstClr val="black"/>
                  </a:solidFill>
                  <a:latin typeface="Cambria Math"/>
                </a:endParaRPr>
              </a:p>
              <a:p>
                <a:pPr lvl="0"/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𝑹</m:t>
                        </m:r>
                      </m:e>
                    </m:bar>
                    <m:d>
                      <m:dPr>
                        <m:ctrlP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𝒂𝑾</m:t>
                        </m:r>
                      </m:e>
                    </m:d>
                    <m:r>
                      <a:rPr lang="en-US" altLang="zh-TW" sz="2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2000" dirty="0">
                    <a:solidFill>
                      <a:prstClr val="black"/>
                    </a:solidFill>
                  </a:rPr>
                  <a:t>     C(a) + O(a,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</m:bar>
                    <m:d>
                      <m:dPr>
                        <m:ctrlP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altLang="zh-TW" sz="2000" dirty="0">
                    <a:solidFill>
                      <a:prstClr val="black"/>
                    </a:solidFill>
                  </a:rPr>
                  <a:t>)</a:t>
                </a:r>
              </a:p>
              <a:p>
                <a:pPr marL="342900" indent="-342900">
                  <a:spcBef>
                    <a:spcPct val="20000"/>
                  </a:spcBef>
                </a:pPr>
                <a:endParaRPr kumimoji="0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altLang="zh-TW" sz="2000" dirty="0" smtClean="0"/>
                  <a:t>W = go		</a:t>
                </a:r>
                <a:r>
                  <a:rPr lang="en-US" altLang="zh-TW" sz="2000" dirty="0" err="1" smtClean="0"/>
                  <a:t>aW</a:t>
                </a:r>
                <a:r>
                  <a:rPr lang="en-US" altLang="zh-TW" sz="2000" dirty="0" smtClean="0"/>
                  <a:t> = </a:t>
                </a:r>
                <a:r>
                  <a:rPr lang="en-US" altLang="zh-TW" sz="2000" dirty="0" err="1" smtClean="0"/>
                  <a:t>ogo</a:t>
                </a:r>
                <a:endParaRPr lang="en-US" altLang="zh-TW" sz="2000" dirty="0" smtClean="0"/>
              </a:p>
              <a:p>
                <a:pPr marL="342900" indent="-342900">
                  <a:spcBef>
                    <a:spcPct val="20000"/>
                  </a:spcBef>
                </a:pPr>
                <a:endParaRPr kumimoji="0" lang="en-US" altLang="zh-TW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altLang="zh-TW" sz="2000" dirty="0" smtClean="0"/>
                  <a:t>If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TW" sz="20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TW" sz="2000" i="1">
                            <a:latin typeface="Cambria Math"/>
                          </a:rPr>
                          <m:t>𝑅</m:t>
                        </m:r>
                      </m:e>
                    </m:bar>
                    <m:d>
                      <m:dPr>
                        <m:ctrlPr>
                          <a:rPr lang="en-US" altLang="zh-TW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zh-TW" sz="2000" i="1">
                            <a:latin typeface="Cambria Math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altLang="zh-TW" sz="2000" dirty="0" smtClean="0"/>
                  <a:t> – </a:t>
                </a:r>
                <a:r>
                  <a:rPr lang="en-US" altLang="zh-TW" sz="2000" u="sng" dirty="0" smtClean="0"/>
                  <a:t>R</a:t>
                </a:r>
                <a:r>
                  <a:rPr lang="en-US" altLang="zh-TW" sz="2000" dirty="0" smtClean="0"/>
                  <a:t>(</a:t>
                </a:r>
                <a:r>
                  <a:rPr lang="en-US" altLang="zh-TW" sz="2000" dirty="0" err="1" smtClean="0"/>
                  <a:t>aW</a:t>
                </a:r>
                <a:r>
                  <a:rPr lang="en-US" altLang="zh-TW" sz="2000" dirty="0" smtClean="0"/>
                  <a:t>)  &gt;= 0, then </a:t>
                </a:r>
                <a:r>
                  <a:rPr lang="en-US" altLang="zh-TW" sz="2000" dirty="0" err="1" smtClean="0"/>
                  <a:t>aW</a:t>
                </a:r>
                <a:r>
                  <a:rPr lang="en-US" altLang="zh-TW" sz="2000" dirty="0" smtClean="0"/>
                  <a:t> is a substring of X</a:t>
                </a:r>
                <a:endParaRPr kumimoji="0" lang="en-US" altLang="zh-TW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	</a:t>
                </a:r>
                <a:endPara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600200"/>
                <a:ext cx="5842992" cy="4525963"/>
              </a:xfrm>
              <a:prstGeom prst="rect">
                <a:avLst/>
              </a:prstGeom>
              <a:blipFill rotWithShape="1">
                <a:blip r:embed="rId4"/>
                <a:stretch>
                  <a:fillRect l="-11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611560" y="2132856"/>
            <a:ext cx="1728192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1560" y="2132856"/>
            <a:ext cx="1728192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9552" y="2420888"/>
            <a:ext cx="1872208" cy="7200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75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83568" y="1412776"/>
            <a:ext cx="1632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 smtClean="0">
                <a:solidFill>
                  <a:prstClr val="black"/>
                </a:solidFill>
              </a:rPr>
              <a:t>X </a:t>
            </a:r>
            <a:r>
              <a:rPr lang="en-US" altLang="zh-TW" sz="2400" dirty="0">
                <a:solidFill>
                  <a:prstClr val="black"/>
                </a:solidFill>
              </a:rPr>
              <a:t>= googol$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1870884" cy="216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335168"/>
            <a:ext cx="2006932" cy="139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內容版面配置區 2"/>
              <p:cNvSpPr txBox="1">
                <a:spLocks/>
              </p:cNvSpPr>
              <p:nvPr/>
            </p:nvSpPr>
            <p:spPr>
              <a:xfrm>
                <a:off x="2843808" y="1600200"/>
                <a:ext cx="5842992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lvl="0"/>
                <a14:m>
                  <m:oMath xmlns:m="http://schemas.openxmlformats.org/officeDocument/2006/math">
                    <m:bar>
                      <m:barPr>
                        <m:ctrlP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𝑹</m:t>
                        </m:r>
                      </m:e>
                    </m:bar>
                    <m:d>
                      <m:dPr>
                        <m:ctrlP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𝒂𝑾</m:t>
                        </m:r>
                      </m:e>
                    </m:d>
                  </m:oMath>
                </a14:m>
                <a:r>
                  <a:rPr lang="en-US" altLang="zh-TW" sz="2000" dirty="0">
                    <a:solidFill>
                      <a:prstClr val="black"/>
                    </a:solidFill>
                    <a:latin typeface="Cambria Math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TW" sz="2000" dirty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C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) + 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O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, </m:t>
                    </m:r>
                    <m:r>
                      <m:rPr>
                        <m:nor/>
                      </m:rPr>
                      <a:rPr lang="en-US" altLang="zh-TW" sz="2000" u="sng" dirty="0">
                        <a:solidFill>
                          <a:prstClr val="black"/>
                        </a:solidFill>
                      </a:rPr>
                      <m:t>R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W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) − 1) + 1</m:t>
                    </m:r>
                  </m:oMath>
                </a14:m>
                <a:endParaRPr lang="en-US" altLang="zh-TW" sz="2000" dirty="0">
                  <a:solidFill>
                    <a:prstClr val="black"/>
                  </a:solidFill>
                  <a:latin typeface="Cambria Math"/>
                </a:endParaRPr>
              </a:p>
              <a:p>
                <a:pPr lvl="0"/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𝑹</m:t>
                        </m:r>
                      </m:e>
                    </m:bar>
                    <m:d>
                      <m:dPr>
                        <m:ctrlP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𝒂𝑾</m:t>
                        </m:r>
                      </m:e>
                    </m:d>
                    <m:r>
                      <a:rPr lang="en-US" altLang="zh-TW" sz="2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2000" dirty="0">
                    <a:solidFill>
                      <a:prstClr val="black"/>
                    </a:solidFill>
                  </a:rPr>
                  <a:t>     C(a) + O(a,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</m:bar>
                    <m:d>
                      <m:dPr>
                        <m:ctrlP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altLang="zh-TW" sz="2000" dirty="0">
                    <a:solidFill>
                      <a:prstClr val="black"/>
                    </a:solidFill>
                  </a:rPr>
                  <a:t>)</a:t>
                </a:r>
              </a:p>
              <a:p>
                <a:pPr marL="342900" indent="-342900">
                  <a:spcBef>
                    <a:spcPct val="20000"/>
                  </a:spcBef>
                </a:pPr>
                <a:endParaRPr kumimoji="0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altLang="zh-TW" sz="2000" dirty="0" smtClean="0"/>
                  <a:t>W = go		</a:t>
                </a:r>
                <a:r>
                  <a:rPr lang="en-US" altLang="zh-TW" sz="2000" dirty="0" err="1" smtClean="0"/>
                  <a:t>aW</a:t>
                </a:r>
                <a:r>
                  <a:rPr lang="en-US" altLang="zh-TW" sz="2000" dirty="0" smtClean="0"/>
                  <a:t> = </a:t>
                </a:r>
                <a:r>
                  <a:rPr lang="en-US" altLang="zh-TW" sz="2000" dirty="0" err="1" smtClean="0"/>
                  <a:t>ogo</a:t>
                </a:r>
                <a:endParaRPr lang="en-US" altLang="zh-TW" sz="2000" dirty="0" smtClean="0"/>
              </a:p>
              <a:p>
                <a:pPr marL="342900" indent="-342900">
                  <a:spcBef>
                    <a:spcPct val="20000"/>
                  </a:spcBef>
                </a:pPr>
                <a:endParaRPr kumimoji="0" lang="en-US" altLang="zh-TW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indent="-342900">
                  <a:spcBef>
                    <a:spcPct val="20000"/>
                  </a:spcBef>
                </a:pPr>
                <a:r>
                  <a:rPr kumimoji="0" lang="en-US" altLang="zh-TW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C(o) = 3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	</a:t>
                </a:r>
                <a:endPara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600200"/>
                <a:ext cx="5842992" cy="4525963"/>
              </a:xfrm>
              <a:prstGeom prst="rect">
                <a:avLst/>
              </a:prstGeom>
              <a:blipFill rotWithShape="1">
                <a:blip r:embed="rId4"/>
                <a:stretch>
                  <a:fillRect l="-11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向左箭號 7"/>
          <p:cNvSpPr/>
          <p:nvPr/>
        </p:nvSpPr>
        <p:spPr>
          <a:xfrm>
            <a:off x="2343646" y="3135216"/>
            <a:ext cx="216024" cy="14401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763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83568" y="1412776"/>
            <a:ext cx="1632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 smtClean="0">
                <a:solidFill>
                  <a:prstClr val="black"/>
                </a:solidFill>
              </a:rPr>
              <a:t>X </a:t>
            </a:r>
            <a:r>
              <a:rPr lang="en-US" altLang="zh-TW" sz="2400" dirty="0">
                <a:solidFill>
                  <a:prstClr val="black"/>
                </a:solidFill>
              </a:rPr>
              <a:t>= googol$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1870884" cy="216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335168"/>
            <a:ext cx="2006932" cy="139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內容版面配置區 2"/>
              <p:cNvSpPr txBox="1">
                <a:spLocks/>
              </p:cNvSpPr>
              <p:nvPr/>
            </p:nvSpPr>
            <p:spPr>
              <a:xfrm>
                <a:off x="2843808" y="1600200"/>
                <a:ext cx="5842992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lvl="0"/>
                <a14:m>
                  <m:oMath xmlns:m="http://schemas.openxmlformats.org/officeDocument/2006/math">
                    <m:bar>
                      <m:barPr>
                        <m:ctrlP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𝑹</m:t>
                        </m:r>
                      </m:e>
                    </m:bar>
                    <m:d>
                      <m:dPr>
                        <m:ctrlP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𝒂𝑾</m:t>
                        </m:r>
                      </m:e>
                    </m:d>
                  </m:oMath>
                </a14:m>
                <a:r>
                  <a:rPr lang="en-US" altLang="zh-TW" sz="2000" dirty="0">
                    <a:solidFill>
                      <a:prstClr val="black"/>
                    </a:solidFill>
                    <a:latin typeface="Cambria Math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TW" sz="2000" dirty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C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) + 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O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, </m:t>
                    </m:r>
                    <m:r>
                      <m:rPr>
                        <m:nor/>
                      </m:rPr>
                      <a:rPr lang="en-US" altLang="zh-TW" sz="2000" u="sng" dirty="0">
                        <a:solidFill>
                          <a:prstClr val="black"/>
                        </a:solidFill>
                      </a:rPr>
                      <m:t>R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W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) − 1) + 1</m:t>
                    </m:r>
                  </m:oMath>
                </a14:m>
                <a:endParaRPr lang="en-US" altLang="zh-TW" sz="2000" dirty="0">
                  <a:solidFill>
                    <a:prstClr val="black"/>
                  </a:solidFill>
                  <a:latin typeface="Cambria Math"/>
                </a:endParaRPr>
              </a:p>
              <a:p>
                <a:pPr lvl="0"/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𝑹</m:t>
                        </m:r>
                      </m:e>
                    </m:bar>
                    <m:d>
                      <m:dPr>
                        <m:ctrlP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𝒂𝑾</m:t>
                        </m:r>
                      </m:e>
                    </m:d>
                    <m:r>
                      <a:rPr lang="en-US" altLang="zh-TW" sz="2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2000" dirty="0">
                    <a:solidFill>
                      <a:prstClr val="black"/>
                    </a:solidFill>
                  </a:rPr>
                  <a:t>     C(a) + O(a,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</m:bar>
                    <m:d>
                      <m:dPr>
                        <m:ctrlP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altLang="zh-TW" sz="2000" dirty="0">
                    <a:solidFill>
                      <a:prstClr val="black"/>
                    </a:solidFill>
                  </a:rPr>
                  <a:t>)</a:t>
                </a:r>
              </a:p>
              <a:p>
                <a:pPr marL="342900" indent="-342900">
                  <a:spcBef>
                    <a:spcPct val="20000"/>
                  </a:spcBef>
                </a:pPr>
                <a:endParaRPr kumimoji="0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altLang="zh-TW" sz="2000" dirty="0" smtClean="0"/>
                  <a:t>W = go		</a:t>
                </a:r>
                <a:r>
                  <a:rPr lang="en-US" altLang="zh-TW" sz="2000" dirty="0" err="1" smtClean="0"/>
                  <a:t>aW</a:t>
                </a:r>
                <a:r>
                  <a:rPr lang="en-US" altLang="zh-TW" sz="2000" dirty="0" smtClean="0"/>
                  <a:t> = </a:t>
                </a:r>
                <a:r>
                  <a:rPr lang="en-US" altLang="zh-TW" sz="2000" dirty="0" err="1" smtClean="0"/>
                  <a:t>ogo</a:t>
                </a:r>
                <a:endParaRPr lang="en-US" altLang="zh-TW" sz="2000" dirty="0" smtClean="0"/>
              </a:p>
              <a:p>
                <a:pPr marL="342900" indent="-342900">
                  <a:spcBef>
                    <a:spcPct val="20000"/>
                  </a:spcBef>
                </a:pPr>
                <a:endParaRPr lang="en-US" altLang="zh-TW" sz="2000" u="sng" dirty="0" smtClean="0"/>
              </a:p>
              <a:p>
                <a:pPr marL="342900" indent="-342900">
                  <a:spcBef>
                    <a:spcPct val="20000"/>
                  </a:spcBef>
                </a:pPr>
                <a:r>
                  <a:rPr kumimoji="0" lang="en-US" altLang="zh-TW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C(o) = 3		</a:t>
                </a:r>
                <a:r>
                  <a:rPr lang="en-US" altLang="zh-TW" sz="2000" dirty="0" smtClean="0"/>
                  <a:t>O(o, 0) = 0</a:t>
                </a:r>
                <a:endParaRPr kumimoji="0" lang="en-US" altLang="zh-TW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altLang="zh-TW" sz="2000" u="sng" dirty="0" smtClean="0"/>
                  <a:t>R</a:t>
                </a:r>
                <a:r>
                  <a:rPr lang="en-US" altLang="zh-TW" sz="2000" dirty="0" smtClean="0"/>
                  <a:t>(W) = 1		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TW" sz="20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TW" sz="2000" i="1">
                            <a:latin typeface="Cambria Math"/>
                          </a:rPr>
                          <m:t>𝑅</m:t>
                        </m:r>
                      </m:e>
                    </m:bar>
                    <m:d>
                      <m:dPr>
                        <m:ctrlPr>
                          <a:rPr lang="en-US" altLang="zh-TW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altLang="zh-TW" sz="2000" dirty="0" smtClean="0"/>
                  <a:t> = 2</a:t>
                </a:r>
              </a:p>
              <a:p>
                <a:pPr marL="342900" indent="-342900">
                  <a:spcBef>
                    <a:spcPct val="20000"/>
                  </a:spcBef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TW" sz="20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TW" sz="2000" i="1">
                            <a:latin typeface="Cambria Math"/>
                          </a:rPr>
                          <m:t>𝑅</m:t>
                        </m:r>
                      </m:e>
                    </m:bar>
                    <m:d>
                      <m:dPr>
                        <m:ctrlPr>
                          <a:rPr lang="en-US" altLang="zh-TW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</a:rPr>
                          <m:t>𝑜𝑔𝑜</m:t>
                        </m:r>
                      </m:e>
                    </m:d>
                    <m:r>
                      <a:rPr lang="en-US" altLang="zh-TW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2000" dirty="0" smtClean="0"/>
                  <a:t>= C(o) + O(o, 0) + 1 = 3 + 0 + 1 = 4</a:t>
                </a:r>
                <a:endParaRPr kumimoji="0" lang="en-US" altLang="zh-TW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	</a:t>
                </a:r>
                <a:endPara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600200"/>
                <a:ext cx="5842992" cy="4525963"/>
              </a:xfrm>
              <a:prstGeom prst="rect">
                <a:avLst/>
              </a:prstGeom>
              <a:blipFill rotWithShape="1">
                <a:blip r:embed="rId4"/>
                <a:stretch>
                  <a:fillRect l="-11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向左箭號 9"/>
          <p:cNvSpPr/>
          <p:nvPr/>
        </p:nvSpPr>
        <p:spPr>
          <a:xfrm>
            <a:off x="2343646" y="3135216"/>
            <a:ext cx="216024" cy="14401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312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93062E-6 L 2.77778E-7 0.04185 " pathEditMode="relative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83568" y="1412776"/>
            <a:ext cx="1632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 smtClean="0">
                <a:solidFill>
                  <a:prstClr val="black"/>
                </a:solidFill>
              </a:rPr>
              <a:t>X </a:t>
            </a:r>
            <a:r>
              <a:rPr lang="en-US" altLang="zh-TW" sz="2400" dirty="0">
                <a:solidFill>
                  <a:prstClr val="black"/>
                </a:solidFill>
              </a:rPr>
              <a:t>= googol$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1870884" cy="216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335168"/>
            <a:ext cx="2006932" cy="139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內容版面配置區 2"/>
              <p:cNvSpPr txBox="1">
                <a:spLocks/>
              </p:cNvSpPr>
              <p:nvPr/>
            </p:nvSpPr>
            <p:spPr>
              <a:xfrm>
                <a:off x="2843808" y="1600200"/>
                <a:ext cx="5842992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lvl="0"/>
                <a14:m>
                  <m:oMath xmlns:m="http://schemas.openxmlformats.org/officeDocument/2006/math">
                    <m:bar>
                      <m:barPr>
                        <m:ctrlP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𝑹</m:t>
                        </m:r>
                      </m:e>
                    </m:bar>
                    <m:d>
                      <m:dPr>
                        <m:ctrlP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𝒂𝑾</m:t>
                        </m:r>
                      </m:e>
                    </m:d>
                  </m:oMath>
                </a14:m>
                <a:r>
                  <a:rPr lang="en-US" altLang="zh-TW" sz="2000" dirty="0">
                    <a:solidFill>
                      <a:prstClr val="black"/>
                    </a:solidFill>
                    <a:latin typeface="Cambria Math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TW" sz="2000" dirty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C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) + 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O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, </m:t>
                    </m:r>
                    <m:r>
                      <m:rPr>
                        <m:nor/>
                      </m:rPr>
                      <a:rPr lang="en-US" altLang="zh-TW" sz="2000" u="sng" dirty="0">
                        <a:solidFill>
                          <a:prstClr val="black"/>
                        </a:solidFill>
                      </a:rPr>
                      <m:t>R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W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) − 1) + 1</m:t>
                    </m:r>
                  </m:oMath>
                </a14:m>
                <a:endParaRPr lang="en-US" altLang="zh-TW" sz="2000" dirty="0">
                  <a:solidFill>
                    <a:prstClr val="black"/>
                  </a:solidFill>
                  <a:latin typeface="Cambria Math"/>
                </a:endParaRPr>
              </a:p>
              <a:p>
                <a:pPr lvl="0"/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𝑹</m:t>
                        </m:r>
                      </m:e>
                    </m:bar>
                    <m:d>
                      <m:dPr>
                        <m:ctrlP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𝒂𝑾</m:t>
                        </m:r>
                      </m:e>
                    </m:d>
                    <m:r>
                      <a:rPr lang="en-US" altLang="zh-TW" sz="2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2000" dirty="0">
                    <a:solidFill>
                      <a:prstClr val="black"/>
                    </a:solidFill>
                  </a:rPr>
                  <a:t>     C(a) + O(a,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</m:bar>
                    <m:d>
                      <m:dPr>
                        <m:ctrlP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altLang="zh-TW" sz="2000" dirty="0">
                    <a:solidFill>
                      <a:prstClr val="black"/>
                    </a:solidFill>
                  </a:rPr>
                  <a:t>)</a:t>
                </a:r>
              </a:p>
              <a:p>
                <a:pPr marL="342900" indent="-342900">
                  <a:spcBef>
                    <a:spcPct val="20000"/>
                  </a:spcBef>
                </a:pPr>
                <a:endParaRPr kumimoji="0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altLang="zh-TW" sz="2000" dirty="0" smtClean="0"/>
                  <a:t>W = go		</a:t>
                </a:r>
                <a:r>
                  <a:rPr lang="en-US" altLang="zh-TW" sz="2000" dirty="0" err="1" smtClean="0"/>
                  <a:t>aW</a:t>
                </a:r>
                <a:r>
                  <a:rPr lang="en-US" altLang="zh-TW" sz="2000" dirty="0" smtClean="0"/>
                  <a:t> = </a:t>
                </a:r>
                <a:r>
                  <a:rPr lang="en-US" altLang="zh-TW" sz="2000" dirty="0" err="1" smtClean="0"/>
                  <a:t>ogo</a:t>
                </a:r>
                <a:endParaRPr lang="en-US" altLang="zh-TW" sz="2000" dirty="0" smtClean="0"/>
              </a:p>
              <a:p>
                <a:pPr marL="342900" indent="-342900">
                  <a:spcBef>
                    <a:spcPct val="20000"/>
                  </a:spcBef>
                </a:pPr>
                <a:endParaRPr kumimoji="0" lang="en-US" altLang="zh-TW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indent="-342900">
                  <a:spcBef>
                    <a:spcPct val="20000"/>
                  </a:spcBef>
                </a:pPr>
                <a:r>
                  <a:rPr kumimoji="0" lang="en-US" altLang="zh-TW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C(o) = 3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	</a:t>
                </a:r>
                <a:endPara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600200"/>
                <a:ext cx="5842992" cy="4525963"/>
              </a:xfrm>
              <a:prstGeom prst="rect">
                <a:avLst/>
              </a:prstGeom>
              <a:blipFill rotWithShape="1">
                <a:blip r:embed="rId4"/>
                <a:stretch>
                  <a:fillRect l="-11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向左箭號 7"/>
          <p:cNvSpPr/>
          <p:nvPr/>
        </p:nvSpPr>
        <p:spPr>
          <a:xfrm>
            <a:off x="2343646" y="3135216"/>
            <a:ext cx="216024" cy="14401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738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83568" y="1412776"/>
            <a:ext cx="1632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 smtClean="0">
                <a:solidFill>
                  <a:prstClr val="black"/>
                </a:solidFill>
              </a:rPr>
              <a:t>X </a:t>
            </a:r>
            <a:r>
              <a:rPr lang="en-US" altLang="zh-TW" sz="2400" dirty="0">
                <a:solidFill>
                  <a:prstClr val="black"/>
                </a:solidFill>
              </a:rPr>
              <a:t>= googol$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1870884" cy="216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335168"/>
            <a:ext cx="2006932" cy="139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內容版面配置區 2"/>
              <p:cNvSpPr txBox="1">
                <a:spLocks/>
              </p:cNvSpPr>
              <p:nvPr/>
            </p:nvSpPr>
            <p:spPr>
              <a:xfrm>
                <a:off x="2843808" y="1600200"/>
                <a:ext cx="5842992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lvl="0"/>
                <a14:m>
                  <m:oMath xmlns:m="http://schemas.openxmlformats.org/officeDocument/2006/math">
                    <m:bar>
                      <m:barPr>
                        <m:ctrlP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𝑹</m:t>
                        </m:r>
                      </m:e>
                    </m:bar>
                    <m:d>
                      <m:dPr>
                        <m:ctrlP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𝒂𝑾</m:t>
                        </m:r>
                      </m:e>
                    </m:d>
                  </m:oMath>
                </a14:m>
                <a:r>
                  <a:rPr lang="en-US" altLang="zh-TW" sz="2000" dirty="0">
                    <a:solidFill>
                      <a:prstClr val="black"/>
                    </a:solidFill>
                    <a:latin typeface="Cambria Math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TW" sz="2000" dirty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C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) + 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O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, </m:t>
                    </m:r>
                    <m:r>
                      <m:rPr>
                        <m:nor/>
                      </m:rPr>
                      <a:rPr lang="en-US" altLang="zh-TW" sz="2000" u="sng" dirty="0">
                        <a:solidFill>
                          <a:prstClr val="black"/>
                        </a:solidFill>
                      </a:rPr>
                      <m:t>R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W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) − 1) + 1</m:t>
                    </m:r>
                  </m:oMath>
                </a14:m>
                <a:endParaRPr lang="en-US" altLang="zh-TW" sz="2000" dirty="0">
                  <a:solidFill>
                    <a:prstClr val="black"/>
                  </a:solidFill>
                  <a:latin typeface="Cambria Math"/>
                </a:endParaRPr>
              </a:p>
              <a:p>
                <a:pPr lvl="0"/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𝑹</m:t>
                        </m:r>
                      </m:e>
                    </m:bar>
                    <m:d>
                      <m:dPr>
                        <m:ctrlP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𝒂𝑾</m:t>
                        </m:r>
                      </m:e>
                    </m:d>
                    <m:r>
                      <a:rPr lang="en-US" altLang="zh-TW" sz="2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2000" dirty="0">
                    <a:solidFill>
                      <a:prstClr val="black"/>
                    </a:solidFill>
                  </a:rPr>
                  <a:t>     C(a) + O(a,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</m:bar>
                    <m:d>
                      <m:dPr>
                        <m:ctrlP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altLang="zh-TW" sz="2000" dirty="0">
                    <a:solidFill>
                      <a:prstClr val="black"/>
                    </a:solidFill>
                  </a:rPr>
                  <a:t>)</a:t>
                </a:r>
              </a:p>
              <a:p>
                <a:pPr marL="342900" indent="-342900">
                  <a:spcBef>
                    <a:spcPct val="20000"/>
                  </a:spcBef>
                </a:pPr>
                <a:endParaRPr kumimoji="0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altLang="zh-TW" sz="2000" dirty="0" smtClean="0"/>
                  <a:t>W = go		</a:t>
                </a:r>
                <a:r>
                  <a:rPr lang="en-US" altLang="zh-TW" sz="2000" dirty="0" err="1" smtClean="0"/>
                  <a:t>aW</a:t>
                </a:r>
                <a:r>
                  <a:rPr lang="en-US" altLang="zh-TW" sz="2000" dirty="0" smtClean="0"/>
                  <a:t> = </a:t>
                </a:r>
                <a:r>
                  <a:rPr lang="en-US" altLang="zh-TW" sz="2000" dirty="0" err="1" smtClean="0"/>
                  <a:t>ogo</a:t>
                </a:r>
                <a:endParaRPr lang="en-US" altLang="zh-TW" sz="2000" dirty="0" smtClean="0"/>
              </a:p>
              <a:p>
                <a:pPr marL="342900" indent="-342900">
                  <a:spcBef>
                    <a:spcPct val="20000"/>
                  </a:spcBef>
                </a:pPr>
                <a:endParaRPr lang="en-US" altLang="zh-TW" sz="2000" u="sng" dirty="0" smtClean="0"/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altLang="zh-TW" sz="2000" dirty="0" smtClean="0"/>
                  <a:t>C(o</a:t>
                </a:r>
                <a:r>
                  <a:rPr lang="en-US" altLang="zh-TW" sz="2000" dirty="0"/>
                  <a:t>) = 3		</a:t>
                </a:r>
                <a:r>
                  <a:rPr lang="en-US" altLang="zh-TW" sz="2000" dirty="0" smtClean="0"/>
                  <a:t>O(o, 2) = 1</a:t>
                </a:r>
                <a:endParaRPr lang="en-US" altLang="zh-TW" sz="2000" dirty="0"/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altLang="zh-TW" sz="2000" u="sng" dirty="0" smtClean="0"/>
                  <a:t>R</a:t>
                </a:r>
                <a:r>
                  <a:rPr lang="en-US" altLang="zh-TW" sz="2000" dirty="0" smtClean="0"/>
                  <a:t>(W) = 1		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TW" sz="20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TW" sz="2000" i="1">
                            <a:latin typeface="Cambria Math"/>
                          </a:rPr>
                          <m:t>𝑅</m:t>
                        </m:r>
                      </m:e>
                    </m:bar>
                    <m:d>
                      <m:dPr>
                        <m:ctrlPr>
                          <a:rPr lang="en-US" altLang="zh-TW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altLang="zh-TW" sz="2000" dirty="0" smtClean="0"/>
                  <a:t>= 2</a:t>
                </a:r>
              </a:p>
              <a:p>
                <a:pPr marL="342900" indent="-342900">
                  <a:spcBef>
                    <a:spcPct val="20000"/>
                  </a:spcBef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TW" sz="2000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TW" sz="2000" i="1">
                            <a:latin typeface="Cambria Math"/>
                          </a:rPr>
                          <m:t>𝑅</m:t>
                        </m:r>
                      </m:e>
                    </m:bar>
                    <m:d>
                      <m:dPr>
                        <m:ctrlPr>
                          <a:rPr lang="en-US" altLang="zh-TW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𝑜𝑔𝑜</m:t>
                        </m:r>
                      </m:e>
                    </m:d>
                  </m:oMath>
                </a14:m>
                <a:r>
                  <a:rPr lang="en-US" altLang="zh-TW" sz="2000" dirty="0" smtClean="0"/>
                  <a:t> = C(o) + O(o, 2) = 3 + 1 = 4</a:t>
                </a:r>
                <a:endParaRPr lang="en-US" altLang="zh-TW" sz="2000" dirty="0"/>
              </a:p>
            </p:txBody>
          </p:sp>
        </mc:Choice>
        <mc:Fallback xmlns="">
          <p:sp>
            <p:nvSpPr>
              <p:cNvPr id="9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600200"/>
                <a:ext cx="5842992" cy="4525963"/>
              </a:xfrm>
              <a:prstGeom prst="rect">
                <a:avLst/>
              </a:prstGeom>
              <a:blipFill rotWithShape="1">
                <a:blip r:embed="rId4"/>
                <a:stretch>
                  <a:fillRect l="-11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向左箭號 9"/>
          <p:cNvSpPr/>
          <p:nvPr/>
        </p:nvSpPr>
        <p:spPr>
          <a:xfrm>
            <a:off x="2343646" y="3135216"/>
            <a:ext cx="216024" cy="14401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6842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028E-8 L 4.44444E-6 0.042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02" y="3356992"/>
            <a:ext cx="738187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1.bp.blogspot.com/-1LDzDmsz-ys/T1Ed79jODVI/AAAAAAAABPA/P0h9dnuGe3U/s1600/resequenc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04" y="3327521"/>
            <a:ext cx="7241069" cy="294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(1/3) </a:t>
            </a:r>
            <a:r>
              <a:rPr lang="en-US" altLang="zh-TW" sz="1600" dirty="0" smtClean="0">
                <a:solidFill>
                  <a:schemeClr val="bg1">
                    <a:lumMod val="50000"/>
                  </a:schemeClr>
                </a:solidFill>
              </a:rPr>
              <a:t>[1]</a:t>
            </a:r>
            <a:endParaRPr lang="zh-TW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Motivation: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/>
              <a:t>Much reads:  50~200 million 32-100 </a:t>
            </a:r>
            <a:r>
              <a:rPr lang="en-US" altLang="zh-TW" dirty="0" err="1" smtClean="0"/>
              <a:t>bp</a:t>
            </a:r>
            <a:r>
              <a:rPr lang="en-US" altLang="zh-TW" dirty="0" smtClean="0"/>
              <a:t> reads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TW" dirty="0" smtClean="0"/>
              <a:t>Reference sequence determined</a:t>
            </a:r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67357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83568" y="1412776"/>
            <a:ext cx="1632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TW" sz="2400" dirty="0" smtClean="0">
                <a:solidFill>
                  <a:prstClr val="black"/>
                </a:solidFill>
              </a:rPr>
              <a:t>X </a:t>
            </a:r>
            <a:r>
              <a:rPr lang="en-US" altLang="zh-TW" sz="2400" dirty="0">
                <a:solidFill>
                  <a:prstClr val="black"/>
                </a:solidFill>
              </a:rPr>
              <a:t>= googol$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1870884" cy="216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335168"/>
            <a:ext cx="2006932" cy="139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內容版面配置區 2"/>
              <p:cNvSpPr txBox="1">
                <a:spLocks/>
              </p:cNvSpPr>
              <p:nvPr/>
            </p:nvSpPr>
            <p:spPr>
              <a:xfrm>
                <a:off x="2843808" y="1600200"/>
                <a:ext cx="5842992" cy="45259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/>
              <a:p>
                <a:pPr lvl="0"/>
                <a14:m>
                  <m:oMath xmlns:m="http://schemas.openxmlformats.org/officeDocument/2006/math">
                    <m:bar>
                      <m:barPr>
                        <m:ctrlP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𝑹</m:t>
                        </m:r>
                      </m:e>
                    </m:bar>
                    <m:d>
                      <m:dPr>
                        <m:ctrlP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𝒂𝑾</m:t>
                        </m:r>
                      </m:e>
                    </m:d>
                  </m:oMath>
                </a14:m>
                <a:r>
                  <a:rPr lang="en-US" altLang="zh-TW" sz="2000" dirty="0">
                    <a:solidFill>
                      <a:prstClr val="black"/>
                    </a:solidFill>
                    <a:latin typeface="Cambria Math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TW" sz="2000" dirty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C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) + 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O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, </m:t>
                    </m:r>
                    <m:r>
                      <m:rPr>
                        <m:nor/>
                      </m:rPr>
                      <a:rPr lang="en-US" altLang="zh-TW" sz="2000" u="sng" dirty="0">
                        <a:solidFill>
                          <a:prstClr val="black"/>
                        </a:solidFill>
                      </a:rPr>
                      <m:t>R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W</m:t>
                    </m:r>
                    <m:r>
                      <m:rPr>
                        <m:nor/>
                      </m:rPr>
                      <a:rPr lang="en-US" altLang="zh-TW" sz="2000" dirty="0">
                        <a:solidFill>
                          <a:prstClr val="black"/>
                        </a:solidFill>
                      </a:rPr>
                      <m:t>) − 1) + 1</m:t>
                    </m:r>
                  </m:oMath>
                </a14:m>
                <a:endParaRPr lang="en-US" altLang="zh-TW" sz="2000" dirty="0">
                  <a:solidFill>
                    <a:prstClr val="black"/>
                  </a:solidFill>
                  <a:latin typeface="Cambria Math"/>
                </a:endParaRPr>
              </a:p>
              <a:p>
                <a:pPr lvl="0"/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𝑹</m:t>
                        </m:r>
                      </m:e>
                    </m:bar>
                    <m:d>
                      <m:dPr>
                        <m:ctrlP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𝒂𝑾</m:t>
                        </m:r>
                      </m:e>
                    </m:d>
                    <m:r>
                      <a:rPr lang="en-US" altLang="zh-TW" sz="20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sz="2000" dirty="0">
                    <a:solidFill>
                      <a:prstClr val="black"/>
                    </a:solidFill>
                  </a:rPr>
                  <a:t>     C(a) + O(a,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e>
                    </m:bar>
                    <m:d>
                      <m:dPr>
                        <m:ctrlP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𝑊</m:t>
                        </m:r>
                      </m:e>
                    </m:d>
                  </m:oMath>
                </a14:m>
                <a:r>
                  <a:rPr lang="en-US" altLang="zh-TW" sz="2000" dirty="0">
                    <a:solidFill>
                      <a:prstClr val="black"/>
                    </a:solidFill>
                  </a:rPr>
                  <a:t>)</a:t>
                </a:r>
              </a:p>
              <a:p>
                <a:pPr marL="342900" indent="-342900">
                  <a:spcBef>
                    <a:spcPct val="20000"/>
                  </a:spcBef>
                </a:pPr>
                <a:endParaRPr kumimoji="0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altLang="zh-TW" sz="2000" dirty="0" smtClean="0"/>
                  <a:t>W = go		</a:t>
                </a:r>
                <a:r>
                  <a:rPr lang="en-US" altLang="zh-TW" sz="2000" dirty="0" err="1" smtClean="0"/>
                  <a:t>aW</a:t>
                </a:r>
                <a:r>
                  <a:rPr lang="en-US" altLang="zh-TW" sz="2000" dirty="0" smtClean="0"/>
                  <a:t> = </a:t>
                </a:r>
                <a:r>
                  <a:rPr lang="en-US" altLang="zh-TW" sz="2000" dirty="0" err="1" smtClean="0"/>
                  <a:t>ogo</a:t>
                </a:r>
                <a:endParaRPr lang="en-US" altLang="zh-TW" sz="2000" dirty="0" smtClean="0"/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lvl="0" indent="-342900">
                  <a:spcBef>
                    <a:spcPct val="20000"/>
                  </a:spcBef>
                  <a:defRPr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zh-TW" i="1">
                            <a:latin typeface="Cambria Math"/>
                          </a:rPr>
                        </m:ctrlPr>
                      </m:barPr>
                      <m:e>
                        <m:r>
                          <a:rPr lang="en-US" altLang="zh-TW" i="1">
                            <a:latin typeface="Cambria Math"/>
                          </a:rPr>
                          <m:t>𝑅</m:t>
                        </m:r>
                      </m:e>
                    </m:ba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𝑎𝑊</m:t>
                        </m:r>
                      </m:e>
                    </m:d>
                  </m:oMath>
                </a14:m>
                <a:r>
                  <a:rPr kumimoji="0" lang="en-US" altLang="zh-TW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– </a:t>
                </a:r>
                <a:r>
                  <a:rPr kumimoji="0" lang="en-US" altLang="zh-TW" sz="1800" b="0" i="0" u="sng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R</a:t>
                </a:r>
                <a:r>
                  <a:rPr kumimoji="0" lang="en-US" altLang="zh-TW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(</a:t>
                </a:r>
                <a:r>
                  <a:rPr kumimoji="0" lang="en-US" altLang="zh-TW" sz="1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aW</a:t>
                </a:r>
                <a:r>
                  <a:rPr kumimoji="0" lang="en-US" altLang="zh-TW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) = 4 – 4 = 0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altLang="zh-TW" dirty="0" smtClean="0"/>
                  <a:t>	    </a:t>
                </a:r>
                <a:r>
                  <a:rPr lang="en-US" altLang="zh-TW" sz="2400" dirty="0" err="1" smtClean="0"/>
                  <a:t>ogo</a:t>
                </a:r>
                <a:r>
                  <a:rPr lang="en-US" altLang="zh-TW" sz="2400" dirty="0" smtClean="0"/>
                  <a:t> is a substring of X</a:t>
                </a:r>
              </a:p>
              <a:p>
                <a:pPr marL="342900" indent="-342900">
                  <a:spcBef>
                    <a:spcPct val="20000"/>
                  </a:spcBef>
                </a:pPr>
                <a:endParaRPr lang="en-US" altLang="zh-TW" dirty="0" smtClean="0"/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altLang="zh-TW" dirty="0" smtClean="0"/>
                  <a:t>S(4) = 2</a:t>
                </a:r>
                <a:endParaRPr lang="en-US" altLang="zh-TW" dirty="0"/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en-US" altLang="zh-TW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TW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	</a:t>
                </a:r>
                <a:endParaRPr kumimoji="0" lang="zh-TW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600200"/>
                <a:ext cx="5842992" cy="4525963"/>
              </a:xfrm>
              <a:prstGeom prst="rect">
                <a:avLst/>
              </a:prstGeom>
              <a:blipFill rotWithShape="1">
                <a:blip r:embed="rId4"/>
                <a:stretch>
                  <a:fillRect l="-11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向左箭號 7"/>
          <p:cNvSpPr/>
          <p:nvPr/>
        </p:nvSpPr>
        <p:spPr>
          <a:xfrm>
            <a:off x="2339752" y="3429000"/>
            <a:ext cx="216024" cy="14401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2987824" y="4221088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下箭號 10"/>
          <p:cNvSpPr/>
          <p:nvPr/>
        </p:nvSpPr>
        <p:spPr>
          <a:xfrm>
            <a:off x="1547664" y="1268760"/>
            <a:ext cx="144016" cy="21602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7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altLang="zh-TW" dirty="0" smtClean="0"/>
              <a:t>Introduction &amp; Background review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zh-TW" dirty="0" smtClean="0"/>
              <a:t>Prefix </a:t>
            </a:r>
            <a:r>
              <a:rPr lang="en-US" altLang="zh-TW" dirty="0" err="1" smtClean="0"/>
              <a:t>trie</a:t>
            </a:r>
            <a:r>
              <a:rPr lang="en-US" altLang="zh-TW" dirty="0" smtClean="0"/>
              <a:t> and Burrows-Wheeler transform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zh-TW" dirty="0" smtClean="0"/>
              <a:t>Exact Matching 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zh-TW" dirty="0" smtClean="0"/>
              <a:t>Inexact Matching 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zh-TW" dirty="0" smtClean="0"/>
              <a:t>Result &amp; </a:t>
            </a:r>
            <a:r>
              <a:rPr lang="en-US" altLang="zh-TW" dirty="0" smtClean="0"/>
              <a:t>Conclusion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zh-TW" dirty="0" smtClean="0"/>
              <a:t>Reference 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58305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Between Exact &amp; Inexact Matching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51309"/>
            <a:ext cx="7787208" cy="4525963"/>
          </a:xfrm>
        </p:spPr>
        <p:txBody>
          <a:bodyPr/>
          <a:lstStyle/>
          <a:p>
            <a:r>
              <a:rPr lang="en-US" altLang="zh-TW" dirty="0" smtClean="0"/>
              <a:t>Exact</a:t>
            </a:r>
          </a:p>
          <a:p>
            <a:pPr lvl="1"/>
            <a:r>
              <a:rPr lang="en-US" altLang="zh-TW" dirty="0" smtClean="0"/>
              <a:t>Find</a:t>
            </a:r>
            <a:r>
              <a:rPr lang="en-US" altLang="zh-TW" dirty="0"/>
              <a:t> all </a:t>
            </a:r>
            <a:r>
              <a:rPr lang="en-US" altLang="zh-TW" b="1" dirty="0" smtClean="0">
                <a:solidFill>
                  <a:srgbClr val="0070C0"/>
                </a:solidFill>
              </a:rPr>
              <a:t>exact</a:t>
            </a:r>
            <a:r>
              <a:rPr lang="en-US" altLang="zh-TW" dirty="0" smtClean="0"/>
              <a:t> substrings (get positions)</a:t>
            </a:r>
          </a:p>
          <a:p>
            <a:r>
              <a:rPr lang="en-US" altLang="zh-TW" dirty="0" smtClean="0"/>
              <a:t>Inexact</a:t>
            </a:r>
          </a:p>
          <a:p>
            <a:pPr lvl="1"/>
            <a:r>
              <a:rPr lang="en-US" altLang="zh-TW" dirty="0" smtClean="0"/>
              <a:t>Find </a:t>
            </a:r>
            <a:r>
              <a:rPr lang="en-US" altLang="zh-TW" dirty="0"/>
              <a:t>all</a:t>
            </a:r>
            <a:r>
              <a:rPr lang="en-US" altLang="zh-TW" dirty="0" smtClean="0"/>
              <a:t> </a:t>
            </a:r>
            <a:r>
              <a:rPr lang="en-US" altLang="zh-TW" b="1" dirty="0">
                <a:solidFill>
                  <a:srgbClr val="0070C0"/>
                </a:solidFill>
              </a:rPr>
              <a:t>similar</a:t>
            </a:r>
            <a:r>
              <a:rPr lang="en-US" altLang="zh-TW" dirty="0" smtClean="0"/>
              <a:t> substrings (get positions)</a:t>
            </a:r>
          </a:p>
          <a:p>
            <a:pPr lvl="2"/>
            <a:r>
              <a:rPr lang="en-US" altLang="zh-TW" dirty="0" smtClean="0"/>
              <a:t>Bounded differences (insertion/deletion/mismatch)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66444" y="4581128"/>
            <a:ext cx="8460521" cy="144655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Bob spent all his money</a:t>
            </a:r>
          </a:p>
          <a:p>
            <a:pPr algn="ctr"/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on a game called “monkey money”</a:t>
            </a:r>
            <a:endParaRPr lang="zh-TW" altLang="en-US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38540" y="6084585"/>
            <a:ext cx="13815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money</a:t>
            </a:r>
            <a:endParaRPr lang="zh-TW" alt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66444" y="4205406"/>
            <a:ext cx="2029292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Reference string: X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182356" y="6236731"/>
            <a:ext cx="1669252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Query string: 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720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 artificial example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5310" y="2347079"/>
            <a:ext cx="9125255" cy="7694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</a:t>
            </a:r>
            <a:r>
              <a:rPr lang="en-US" altLang="zh-TW" sz="4400" b="1" u="sng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AACG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</a:t>
            </a:r>
            <a:r>
              <a:rPr lang="en-US" altLang="zh-TW" sz="4400" b="1" u="sng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ATTACG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</a:t>
            </a:r>
            <a:r>
              <a:rPr lang="en-US" altLang="zh-TW" sz="4400" b="1" u="sng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AAG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</a:t>
            </a:r>
            <a:r>
              <a:rPr lang="en-US" altLang="zh-TW" sz="4400" b="1" u="sng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AACC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</a:t>
            </a:r>
            <a:endParaRPr lang="zh-TW" altLang="en-US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-2730" y="1988840"/>
            <a:ext cx="2029292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Reference string: X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3952770" y="3348281"/>
            <a:ext cx="11530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AACG</a:t>
            </a:r>
            <a:endParaRPr lang="zh-TW" altLang="en-US" sz="3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123728" y="3456003"/>
            <a:ext cx="1669252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Query string: W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5580112" y="3448512"/>
            <a:ext cx="2304256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Allowed differences: 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924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Straightforward ideas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3212976"/>
            <a:ext cx="8712968" cy="3096344"/>
          </a:xfrm>
        </p:spPr>
        <p:txBody>
          <a:bodyPr/>
          <a:lstStyle/>
          <a:p>
            <a:r>
              <a:rPr lang="en-US" altLang="zh-TW" dirty="0" smtClean="0"/>
              <a:t>To follow the procedures of exact matching, we’ll scan W from right to left</a:t>
            </a:r>
          </a:p>
          <a:p>
            <a:r>
              <a:rPr lang="en-US" altLang="zh-TW" dirty="0" smtClean="0"/>
              <a:t>We have a budget of $2 from the beginning</a:t>
            </a:r>
          </a:p>
          <a:p>
            <a:r>
              <a:rPr lang="en-US" altLang="zh-TW" dirty="0" smtClean="0"/>
              <a:t>Minus 1 when one difference occurs</a:t>
            </a:r>
          </a:p>
          <a:p>
            <a:r>
              <a:rPr lang="en-US" altLang="zh-TW" dirty="0" smtClean="0"/>
              <a:t>Stop when bankrupt occurs or W is fully scanned</a:t>
            </a: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-24636" y="1556792"/>
            <a:ext cx="9205148" cy="7694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TTAAC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TTTAACTT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TTTAA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</a:t>
            </a:r>
            <a:r>
              <a:rPr lang="en-US" altLang="zh-TW" sz="4400" b="1" u="sng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AACC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</a:t>
            </a:r>
            <a:endParaRPr lang="zh-TW" altLang="en-US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-2730" y="1198553"/>
            <a:ext cx="2029292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Reference string: X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123728" y="2663915"/>
            <a:ext cx="1669252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Query string: W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3952770" y="2556193"/>
            <a:ext cx="11530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AAC</a:t>
            </a:r>
            <a:r>
              <a:rPr lang="en-US" altLang="zh-TW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endParaRPr lang="zh-TW" altLang="en-US" sz="32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580112" y="2663915"/>
            <a:ext cx="2304256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Allowed differences: 2</a:t>
            </a:r>
            <a:endParaRPr lang="zh-TW" altLang="en-US" dirty="0"/>
          </a:p>
        </p:txBody>
      </p:sp>
      <p:pic>
        <p:nvPicPr>
          <p:cNvPr id="22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98" y="2276872"/>
            <a:ext cx="472364" cy="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356" y="2448744"/>
            <a:ext cx="472364" cy="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36556"/>
            <a:ext cx="472364" cy="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913" y="2236556"/>
            <a:ext cx="472364" cy="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374" y="2073093"/>
            <a:ext cx="472364" cy="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232" y="2244965"/>
            <a:ext cx="472364" cy="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4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Straightforward ideas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-114628" y="1556792"/>
            <a:ext cx="9385133" cy="7694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TTAA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CG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TTTAACT</a:t>
            </a:r>
            <a:r>
              <a:rPr lang="en-US" altLang="zh-TW" sz="4400" b="1" u="sng" strike="sngStrike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TTTAA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-G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TTTAACCTT</a:t>
            </a:r>
            <a:endParaRPr lang="zh-TW" altLang="en-US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-2730" y="1198553"/>
            <a:ext cx="2029292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Reference string: X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123728" y="5112187"/>
            <a:ext cx="1669252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Query string: W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3952770" y="5004465"/>
            <a:ext cx="11530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AA</a:t>
            </a:r>
            <a:r>
              <a:rPr lang="en-US" altLang="zh-TW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CG</a:t>
            </a:r>
            <a:endParaRPr lang="zh-TW" altLang="en-US" sz="32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580112" y="5085184"/>
            <a:ext cx="2304256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Allowed differences: 2</a:t>
            </a:r>
            <a:endParaRPr lang="zh-TW" altLang="en-US" dirty="0"/>
          </a:p>
        </p:txBody>
      </p:sp>
      <p:pic>
        <p:nvPicPr>
          <p:cNvPr id="4098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16" y="2276872"/>
            <a:ext cx="472364" cy="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174" y="2448744"/>
            <a:ext cx="472364" cy="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942" y="2148992"/>
            <a:ext cx="472364" cy="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8836"/>
            <a:ext cx="472364" cy="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-105882" y="2947591"/>
            <a:ext cx="9379876" cy="7694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AACT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TG</a:t>
            </a:r>
            <a:r>
              <a:rPr lang="en-US" altLang="zh-TW" sz="4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</a:t>
            </a:r>
            <a:endParaRPr lang="zh-TW" altLang="en-US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2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393" y="3717032"/>
            <a:ext cx="472364" cy="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禁止標誌 29"/>
          <p:cNvSpPr/>
          <p:nvPr/>
        </p:nvSpPr>
        <p:spPr>
          <a:xfrm>
            <a:off x="3970381" y="3284984"/>
            <a:ext cx="216024" cy="195866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813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Straightforward ideas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-114628" y="1556792"/>
            <a:ext cx="9385133" cy="7694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TTAA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CG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TTTAAC</a:t>
            </a:r>
            <a:r>
              <a:rPr lang="en-US" altLang="zh-TW" sz="4400" b="1" u="sng" strike="sngStrike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TTTAA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-G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TTTAACCTT</a:t>
            </a:r>
            <a:endParaRPr lang="zh-TW" altLang="en-US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-2730" y="1198553"/>
            <a:ext cx="2029292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Reference string: X</a:t>
            </a:r>
            <a:endParaRPr lang="zh-TW" altLang="en-US" dirty="0"/>
          </a:p>
        </p:txBody>
      </p:sp>
      <p:pic>
        <p:nvPicPr>
          <p:cNvPr id="4098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16" y="2276872"/>
            <a:ext cx="472364" cy="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174" y="2448744"/>
            <a:ext cx="472364" cy="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8836"/>
            <a:ext cx="472364" cy="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2123728" y="5112187"/>
            <a:ext cx="1669252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Query string: W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3952770" y="5004465"/>
            <a:ext cx="11530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AA</a:t>
            </a:r>
            <a:r>
              <a:rPr lang="en-US" altLang="zh-TW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CG</a:t>
            </a:r>
            <a:endParaRPr lang="zh-TW" altLang="en-US" sz="32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5580112" y="5085184"/>
            <a:ext cx="2304256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Allowed differences: 2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-105882" y="2947591"/>
            <a:ext cx="9379876" cy="7694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AACT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TG</a:t>
            </a:r>
            <a:r>
              <a:rPr lang="en-US" altLang="zh-TW" sz="4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</a:t>
            </a:r>
            <a:endParaRPr lang="zh-TW" altLang="en-US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393" y="3717032"/>
            <a:ext cx="472364" cy="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禁止標誌 21"/>
          <p:cNvSpPr/>
          <p:nvPr/>
        </p:nvSpPr>
        <p:spPr>
          <a:xfrm>
            <a:off x="3970381" y="3284984"/>
            <a:ext cx="216024" cy="195866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30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Straightforward ideas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-114628" y="1556792"/>
            <a:ext cx="9385133" cy="7694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TTAA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CG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TTTAA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en-US" altLang="zh-TW" sz="4400" b="1" u="sng" strike="sngStrike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TTTAA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-G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TTTAACCTT</a:t>
            </a:r>
            <a:endParaRPr lang="zh-TW" altLang="en-US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-2730" y="1198553"/>
            <a:ext cx="2029292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Reference string: X</a:t>
            </a:r>
            <a:endParaRPr lang="zh-TW" altLang="en-US" dirty="0"/>
          </a:p>
        </p:txBody>
      </p:sp>
      <p:pic>
        <p:nvPicPr>
          <p:cNvPr id="4098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16" y="2276872"/>
            <a:ext cx="472364" cy="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174" y="2448744"/>
            <a:ext cx="472364" cy="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8836"/>
            <a:ext cx="472364" cy="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2123728" y="5112187"/>
            <a:ext cx="1669252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Query string: W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952770" y="5004465"/>
            <a:ext cx="11530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AA</a:t>
            </a:r>
            <a:r>
              <a:rPr lang="en-US" altLang="zh-TW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CG</a:t>
            </a:r>
            <a:endParaRPr lang="zh-TW" altLang="en-US" sz="32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580112" y="5085184"/>
            <a:ext cx="2304256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Allowed differences: 2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-105882" y="2947591"/>
            <a:ext cx="9379876" cy="7694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AACT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TG</a:t>
            </a:r>
            <a:r>
              <a:rPr lang="en-US" altLang="zh-TW" sz="4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</a:t>
            </a:r>
            <a:endParaRPr lang="zh-TW" altLang="en-US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393" y="3717032"/>
            <a:ext cx="472364" cy="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禁止標誌 16"/>
          <p:cNvSpPr/>
          <p:nvPr/>
        </p:nvSpPr>
        <p:spPr>
          <a:xfrm>
            <a:off x="3970381" y="3284984"/>
            <a:ext cx="216024" cy="195866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118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Straightforward ideas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-114628" y="1556792"/>
            <a:ext cx="9385133" cy="7694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TTA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ACG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</a:t>
            </a:r>
            <a:r>
              <a:rPr lang="en-US" altLang="zh-TW" sz="4400" b="1" u="sng" strike="sngStrike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A-G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TTTAACCTT</a:t>
            </a:r>
            <a:endParaRPr lang="zh-TW" altLang="en-US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-2730" y="1198553"/>
            <a:ext cx="2029292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Reference string: X</a:t>
            </a:r>
            <a:endParaRPr lang="zh-TW" altLang="en-US" dirty="0"/>
          </a:p>
        </p:txBody>
      </p:sp>
      <p:pic>
        <p:nvPicPr>
          <p:cNvPr id="4098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16" y="2276872"/>
            <a:ext cx="472364" cy="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174" y="2448744"/>
            <a:ext cx="472364" cy="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8836"/>
            <a:ext cx="472364" cy="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2123728" y="5112187"/>
            <a:ext cx="1669252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Query string: W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952770" y="5004465"/>
            <a:ext cx="11530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en-US" altLang="zh-TW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ACG</a:t>
            </a:r>
            <a:endParaRPr lang="zh-TW" altLang="en-US" sz="32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580112" y="5085184"/>
            <a:ext cx="2304256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Allowed differences: 2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-105882" y="2947591"/>
            <a:ext cx="9379876" cy="7694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AAC</a:t>
            </a:r>
            <a:r>
              <a:rPr lang="en-US" altLang="zh-TW" sz="4400" b="1" u="sng" strike="sngStrike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TG</a:t>
            </a:r>
            <a:r>
              <a:rPr lang="en-US" altLang="zh-TW" sz="4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</a:t>
            </a:r>
            <a:endParaRPr lang="zh-TW" altLang="en-US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禁止標誌 16"/>
          <p:cNvSpPr/>
          <p:nvPr/>
        </p:nvSpPr>
        <p:spPr>
          <a:xfrm>
            <a:off x="3970381" y="3284984"/>
            <a:ext cx="216024" cy="195866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禁止標誌 18"/>
          <p:cNvSpPr/>
          <p:nvPr/>
        </p:nvSpPr>
        <p:spPr>
          <a:xfrm>
            <a:off x="3684968" y="4089713"/>
            <a:ext cx="216024" cy="195866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-108520" y="3739679"/>
            <a:ext cx="9379876" cy="7694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AA</a:t>
            </a:r>
            <a:r>
              <a:rPr lang="en-US" altLang="zh-TW" sz="4400" b="1" u="sng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TTG</a:t>
            </a:r>
            <a:r>
              <a:rPr lang="en-US" altLang="zh-TW" sz="4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</a:t>
            </a:r>
            <a:endParaRPr lang="zh-TW" altLang="en-US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禁止標誌 20"/>
          <p:cNvSpPr/>
          <p:nvPr/>
        </p:nvSpPr>
        <p:spPr>
          <a:xfrm>
            <a:off x="3967743" y="4077072"/>
            <a:ext cx="216024" cy="195866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381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Straightforward ideas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-114628" y="1556792"/>
            <a:ext cx="9385133" cy="7694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TTA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ACG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</a:t>
            </a:r>
            <a:r>
              <a:rPr lang="en-US" altLang="zh-TW" sz="4400" b="1" u="sng" strike="sngStrike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A-G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TTTAACCTT</a:t>
            </a:r>
            <a:endParaRPr lang="zh-TW" altLang="en-US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-2730" y="1198553"/>
            <a:ext cx="2029292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Reference string: X</a:t>
            </a:r>
            <a:endParaRPr lang="zh-TW" altLang="en-US" dirty="0"/>
          </a:p>
        </p:txBody>
      </p:sp>
      <p:pic>
        <p:nvPicPr>
          <p:cNvPr id="4098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16" y="2276872"/>
            <a:ext cx="472364" cy="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174" y="2448744"/>
            <a:ext cx="472364" cy="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8836"/>
            <a:ext cx="472364" cy="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2123728" y="5112187"/>
            <a:ext cx="1669252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Query string: W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952770" y="5004465"/>
            <a:ext cx="11530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en-US" altLang="zh-TW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ACG</a:t>
            </a:r>
            <a:endParaRPr lang="zh-TW" altLang="en-US" sz="32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580112" y="5085184"/>
            <a:ext cx="2304256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Allowed differences: 2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-105882" y="2947591"/>
            <a:ext cx="9379876" cy="7694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AA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en-US" altLang="zh-TW" sz="4400" b="1" u="sng" strike="sngStrike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TG</a:t>
            </a:r>
            <a:r>
              <a:rPr lang="en-US" altLang="zh-TW" sz="4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</a:t>
            </a:r>
            <a:endParaRPr lang="zh-TW" altLang="en-US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禁止標誌 16"/>
          <p:cNvSpPr/>
          <p:nvPr/>
        </p:nvSpPr>
        <p:spPr>
          <a:xfrm>
            <a:off x="3970381" y="3284984"/>
            <a:ext cx="216024" cy="195866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禁止標誌 18"/>
          <p:cNvSpPr/>
          <p:nvPr/>
        </p:nvSpPr>
        <p:spPr>
          <a:xfrm>
            <a:off x="3684968" y="4089713"/>
            <a:ext cx="216024" cy="195866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-108520" y="3739679"/>
            <a:ext cx="9379876" cy="7694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AAC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TTG</a:t>
            </a:r>
            <a:r>
              <a:rPr lang="en-US" altLang="zh-TW" sz="4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</a:t>
            </a:r>
            <a:endParaRPr lang="zh-TW" altLang="en-US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禁止標誌 20"/>
          <p:cNvSpPr/>
          <p:nvPr/>
        </p:nvSpPr>
        <p:spPr>
          <a:xfrm>
            <a:off x="3967743" y="4077072"/>
            <a:ext cx="216024" cy="195866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禁止標誌 22"/>
          <p:cNvSpPr/>
          <p:nvPr/>
        </p:nvSpPr>
        <p:spPr>
          <a:xfrm>
            <a:off x="3419872" y="3267808"/>
            <a:ext cx="216024" cy="195866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1266" name="Picture 2" descr="http://t1.gstatic.com/images?q=tbn:ANd9GcQ6t7MEGD4O7jjMO2w0Y2kYfNoLoOK2m_FQdlohvZUfZFIQaFRo9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158" y="2852936"/>
            <a:ext cx="829626" cy="91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33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(2/3) </a:t>
            </a:r>
            <a:r>
              <a:rPr lang="en-US" altLang="zh-TW" sz="1600" dirty="0" smtClean="0">
                <a:solidFill>
                  <a:schemeClr val="bg1">
                    <a:lumMod val="50000"/>
                  </a:schemeClr>
                </a:solidFill>
              </a:rPr>
              <a:t>[2]</a:t>
            </a:r>
            <a:endParaRPr lang="zh-TW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BLAST/BLAT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Suffix array:</a:t>
            </a:r>
          </a:p>
          <a:p>
            <a:pPr lvl="1"/>
            <a:r>
              <a:rPr lang="en-US" altLang="zh-TW" dirty="0" smtClean="0"/>
              <a:t>Requires 12GB for human genome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52836"/>
            <a:ext cx="527703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331640" y="3212976"/>
            <a:ext cx="513301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899592" y="6105684"/>
            <a:ext cx="88204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solidFill>
                  <a:srgbClr val="FF0000"/>
                </a:solidFill>
              </a:rPr>
              <a:t>※</a:t>
            </a:r>
            <a:r>
              <a:rPr lang="zh-TW" altLang="en-US" sz="3000" dirty="0" smtClean="0">
                <a:solidFill>
                  <a:srgbClr val="FF0000"/>
                </a:solidFill>
              </a:rPr>
              <a:t> </a:t>
            </a:r>
            <a:r>
              <a:rPr lang="en-US" altLang="zh-TW" sz="3000" dirty="0" smtClean="0">
                <a:solidFill>
                  <a:srgbClr val="FF0000"/>
                </a:solidFill>
              </a:rPr>
              <a:t>Requires New Alignment Algorithm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61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Straightforward ideas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-114628" y="1556792"/>
            <a:ext cx="9385133" cy="7694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TTA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ACG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</a:t>
            </a:r>
            <a:r>
              <a:rPr lang="en-US" altLang="zh-TW" sz="4400" b="1" u="sng" strike="sngStrike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A-G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</a:t>
            </a:r>
            <a:r>
              <a:rPr lang="en-US" altLang="zh-TW" sz="4400" b="1" u="sng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ACC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</a:t>
            </a:r>
            <a:endParaRPr lang="zh-TW" altLang="en-US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-2730" y="1198553"/>
            <a:ext cx="2029292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Reference string: X</a:t>
            </a:r>
            <a:endParaRPr lang="zh-TW" altLang="en-US" dirty="0"/>
          </a:p>
        </p:txBody>
      </p:sp>
      <p:pic>
        <p:nvPicPr>
          <p:cNvPr id="4098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16" y="2276872"/>
            <a:ext cx="472364" cy="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174" y="2448744"/>
            <a:ext cx="472364" cy="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8836"/>
            <a:ext cx="472364" cy="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2123728" y="5112187"/>
            <a:ext cx="1669252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Query string: W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952770" y="5004465"/>
            <a:ext cx="11530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en-US" altLang="zh-TW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ACG</a:t>
            </a:r>
            <a:endParaRPr lang="zh-TW" altLang="en-US" sz="32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580112" y="5085184"/>
            <a:ext cx="2304256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Allowed differences: 2</a:t>
            </a:r>
            <a:endParaRPr lang="zh-TW" altLang="en-US" dirty="0"/>
          </a:p>
        </p:txBody>
      </p:sp>
      <p:sp>
        <p:nvSpPr>
          <p:cNvPr id="19" name="禁止標誌 18"/>
          <p:cNvSpPr/>
          <p:nvPr/>
        </p:nvSpPr>
        <p:spPr>
          <a:xfrm>
            <a:off x="3684968" y="4089713"/>
            <a:ext cx="216024" cy="195866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-108520" y="3739679"/>
            <a:ext cx="9379876" cy="7694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AAC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TTG</a:t>
            </a:r>
            <a:r>
              <a:rPr lang="en-US" altLang="zh-TW" sz="4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</a:t>
            </a:r>
            <a:endParaRPr lang="zh-TW" altLang="en-US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禁止標誌 20"/>
          <p:cNvSpPr/>
          <p:nvPr/>
        </p:nvSpPr>
        <p:spPr>
          <a:xfrm>
            <a:off x="3967743" y="4077072"/>
            <a:ext cx="216024" cy="195866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974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Straightforward ideas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-114628" y="1556792"/>
            <a:ext cx="9385133" cy="7694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AACG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AAC</a:t>
            </a:r>
            <a:r>
              <a:rPr lang="en-US" altLang="zh-TW" sz="4400" b="1" u="sng" strike="sngStrike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AA-G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TTTAACCTT</a:t>
            </a:r>
            <a:endParaRPr lang="zh-TW" altLang="en-US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-2730" y="1198553"/>
            <a:ext cx="2029292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Reference string: X</a:t>
            </a:r>
            <a:endParaRPr lang="zh-TW" altLang="en-US" dirty="0"/>
          </a:p>
        </p:txBody>
      </p:sp>
      <p:pic>
        <p:nvPicPr>
          <p:cNvPr id="4098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16" y="2276872"/>
            <a:ext cx="472364" cy="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174" y="2448744"/>
            <a:ext cx="472364" cy="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8836"/>
            <a:ext cx="472364" cy="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2123728" y="5112187"/>
            <a:ext cx="1669252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Query string: W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952770" y="5004465"/>
            <a:ext cx="11530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AACG</a:t>
            </a:r>
            <a:endParaRPr lang="zh-TW" altLang="en-US" sz="32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580112" y="5085184"/>
            <a:ext cx="2304256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Allowed differences: 2</a:t>
            </a:r>
            <a:endParaRPr lang="zh-TW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-108520" y="3739679"/>
            <a:ext cx="9379876" cy="7694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AA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CTTG</a:t>
            </a:r>
            <a:r>
              <a:rPr lang="en-US" altLang="zh-TW" sz="4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</a:t>
            </a:r>
            <a:endParaRPr lang="zh-TW" altLang="en-US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禁止標誌 21"/>
          <p:cNvSpPr/>
          <p:nvPr/>
        </p:nvSpPr>
        <p:spPr>
          <a:xfrm>
            <a:off x="3967743" y="4077072"/>
            <a:ext cx="216024" cy="195866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3" name="Picture 2" descr="http://t1.gstatic.com/images?q=tbn:ANd9GcQ6t7MEGD4O7jjMO2w0Y2kYfNoLoOK2m_FQdlohvZUfZFIQaFRo9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68880"/>
            <a:ext cx="829626" cy="91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禁止標誌 23"/>
          <p:cNvSpPr/>
          <p:nvPr/>
        </p:nvSpPr>
        <p:spPr>
          <a:xfrm>
            <a:off x="3707904" y="4077072"/>
            <a:ext cx="216024" cy="195866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禁止標誌 24"/>
          <p:cNvSpPr/>
          <p:nvPr/>
        </p:nvSpPr>
        <p:spPr>
          <a:xfrm>
            <a:off x="3419872" y="4077072"/>
            <a:ext cx="216024" cy="195866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195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Straightforward ideas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-114628" y="1556792"/>
            <a:ext cx="9385133" cy="7694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AACG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AAC</a:t>
            </a:r>
            <a:r>
              <a:rPr lang="en-US" altLang="zh-TW" sz="4400" b="1" u="sng" strike="sngStrike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AA-G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TTTAACCTT</a:t>
            </a:r>
            <a:endParaRPr lang="zh-TW" altLang="en-US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-2730" y="1198553"/>
            <a:ext cx="2029292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Reference string: X</a:t>
            </a:r>
            <a:endParaRPr lang="zh-TW" altLang="en-US" dirty="0"/>
          </a:p>
        </p:txBody>
      </p:sp>
      <p:pic>
        <p:nvPicPr>
          <p:cNvPr id="4098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16" y="2276872"/>
            <a:ext cx="472364" cy="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174" y="2448744"/>
            <a:ext cx="472364" cy="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8836"/>
            <a:ext cx="472364" cy="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2123728" y="5112187"/>
            <a:ext cx="1669252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Query string: W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952770" y="5004465"/>
            <a:ext cx="11530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AACG</a:t>
            </a:r>
            <a:endParaRPr lang="zh-TW" altLang="en-US" sz="32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580112" y="5085184"/>
            <a:ext cx="2304256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Allowed differences: 2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7740352" y="1988840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zh-TW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881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Straightforward ideas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-24636" y="1556792"/>
            <a:ext cx="9205148" cy="7694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TTAAC</a:t>
            </a:r>
            <a:r>
              <a:rPr lang="en-US" altLang="zh-TW" sz="4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TTTAACTT</a:t>
            </a:r>
            <a:r>
              <a:rPr lang="en-US" altLang="zh-TW" sz="4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TTTAA</a:t>
            </a:r>
            <a:r>
              <a:rPr lang="en-US" altLang="zh-TW" sz="4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TTTAACCTT</a:t>
            </a:r>
            <a:endParaRPr lang="zh-TW" altLang="en-US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-2730" y="1198553"/>
            <a:ext cx="2029292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Reference string: X</a:t>
            </a:r>
            <a:endParaRPr lang="zh-TW" altLang="en-US" dirty="0"/>
          </a:p>
        </p:txBody>
      </p:sp>
      <p:pic>
        <p:nvPicPr>
          <p:cNvPr id="22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567" y="2276872"/>
            <a:ext cx="355935" cy="3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字方塊 18"/>
          <p:cNvSpPr txBox="1"/>
          <p:nvPr/>
        </p:nvSpPr>
        <p:spPr>
          <a:xfrm>
            <a:off x="2123728" y="5112187"/>
            <a:ext cx="1669252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Query string: W</a:t>
            </a:r>
            <a:endParaRPr lang="zh-TW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3952770" y="5004465"/>
            <a:ext cx="11530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AAC</a:t>
            </a:r>
            <a:r>
              <a:rPr lang="en-US" altLang="zh-TW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endParaRPr lang="zh-TW" altLang="en-US" sz="32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5580112" y="5085184"/>
            <a:ext cx="2304256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Allowed differences: 2</a:t>
            </a:r>
            <a:endParaRPr lang="zh-TW" altLang="en-US" dirty="0"/>
          </a:p>
        </p:txBody>
      </p:sp>
      <p:pic>
        <p:nvPicPr>
          <p:cNvPr id="28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355935" cy="3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13" y="2276872"/>
            <a:ext cx="355935" cy="3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1" y="2276872"/>
            <a:ext cx="355935" cy="3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85" y="2280977"/>
            <a:ext cx="355935" cy="3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3" y="2280977"/>
            <a:ext cx="355935" cy="3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96274"/>
            <a:ext cx="355935" cy="3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96274"/>
            <a:ext cx="355935" cy="3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764" y="2296274"/>
            <a:ext cx="355935" cy="3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732" y="2296274"/>
            <a:ext cx="355935" cy="3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355935" cy="3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355935" cy="3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96274"/>
            <a:ext cx="355935" cy="3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306" y="2292169"/>
            <a:ext cx="355935" cy="3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92169"/>
            <a:ext cx="355935" cy="3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92169"/>
            <a:ext cx="355935" cy="3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92169"/>
            <a:ext cx="355935" cy="3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696" y="2296274"/>
            <a:ext cx="355935" cy="3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664" y="2296274"/>
            <a:ext cx="355935" cy="3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401" y="2311571"/>
            <a:ext cx="355935" cy="3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369" y="2311571"/>
            <a:ext cx="355935" cy="3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37" y="2311571"/>
            <a:ext cx="355935" cy="3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305" y="2311571"/>
            <a:ext cx="355935" cy="3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273" y="2292169"/>
            <a:ext cx="355935" cy="3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233" y="2292169"/>
            <a:ext cx="355935" cy="3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441" y="2311571"/>
            <a:ext cx="355935" cy="3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2311571"/>
            <a:ext cx="355935" cy="3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311571"/>
            <a:ext cx="355935" cy="3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311571"/>
            <a:ext cx="355935" cy="3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2311571"/>
            <a:ext cx="355935" cy="3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118" y="2636912"/>
            <a:ext cx="355935" cy="3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41017"/>
            <a:ext cx="355935" cy="3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273" y="2636912"/>
            <a:ext cx="355935" cy="35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線接點 13"/>
          <p:cNvCxnSpPr/>
          <p:nvPr/>
        </p:nvCxnSpPr>
        <p:spPr>
          <a:xfrm>
            <a:off x="150104" y="2204864"/>
            <a:ext cx="1734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直線接點 61"/>
          <p:cNvCxnSpPr/>
          <p:nvPr/>
        </p:nvCxnSpPr>
        <p:spPr>
          <a:xfrm>
            <a:off x="438136" y="2204864"/>
            <a:ext cx="1734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直線接點 62"/>
          <p:cNvCxnSpPr/>
          <p:nvPr/>
        </p:nvCxnSpPr>
        <p:spPr>
          <a:xfrm>
            <a:off x="726168" y="2204864"/>
            <a:ext cx="1734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直線接點 63"/>
          <p:cNvCxnSpPr/>
          <p:nvPr/>
        </p:nvCxnSpPr>
        <p:spPr>
          <a:xfrm>
            <a:off x="1014200" y="2204864"/>
            <a:ext cx="1734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直線接點 64"/>
          <p:cNvCxnSpPr/>
          <p:nvPr/>
        </p:nvCxnSpPr>
        <p:spPr>
          <a:xfrm>
            <a:off x="1374240" y="2204864"/>
            <a:ext cx="1734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直線接點 65"/>
          <p:cNvCxnSpPr/>
          <p:nvPr/>
        </p:nvCxnSpPr>
        <p:spPr>
          <a:xfrm>
            <a:off x="1734280" y="2204864"/>
            <a:ext cx="1734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直線接點 66"/>
          <p:cNvCxnSpPr/>
          <p:nvPr/>
        </p:nvCxnSpPr>
        <p:spPr>
          <a:xfrm>
            <a:off x="2022312" y="2204864"/>
            <a:ext cx="1734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直線接點 67"/>
          <p:cNvCxnSpPr/>
          <p:nvPr/>
        </p:nvCxnSpPr>
        <p:spPr>
          <a:xfrm>
            <a:off x="2310344" y="2204864"/>
            <a:ext cx="1734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直線接點 68"/>
          <p:cNvCxnSpPr/>
          <p:nvPr/>
        </p:nvCxnSpPr>
        <p:spPr>
          <a:xfrm>
            <a:off x="2598376" y="2204864"/>
            <a:ext cx="1734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直線接點 69"/>
          <p:cNvCxnSpPr/>
          <p:nvPr/>
        </p:nvCxnSpPr>
        <p:spPr>
          <a:xfrm>
            <a:off x="2843808" y="2204864"/>
            <a:ext cx="1734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直線接點 70"/>
          <p:cNvCxnSpPr/>
          <p:nvPr/>
        </p:nvCxnSpPr>
        <p:spPr>
          <a:xfrm>
            <a:off x="3174440" y="2204864"/>
            <a:ext cx="1734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直線接點 71"/>
          <p:cNvCxnSpPr/>
          <p:nvPr/>
        </p:nvCxnSpPr>
        <p:spPr>
          <a:xfrm>
            <a:off x="3534480" y="2204864"/>
            <a:ext cx="1734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直線接點 72"/>
          <p:cNvCxnSpPr/>
          <p:nvPr/>
        </p:nvCxnSpPr>
        <p:spPr>
          <a:xfrm>
            <a:off x="3779912" y="2204864"/>
            <a:ext cx="1734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直線接點 73"/>
          <p:cNvCxnSpPr/>
          <p:nvPr/>
        </p:nvCxnSpPr>
        <p:spPr>
          <a:xfrm>
            <a:off x="4038536" y="2204864"/>
            <a:ext cx="1734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直線接點 74"/>
          <p:cNvCxnSpPr/>
          <p:nvPr/>
        </p:nvCxnSpPr>
        <p:spPr>
          <a:xfrm>
            <a:off x="4355976" y="2204864"/>
            <a:ext cx="1734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直線接點 75"/>
          <p:cNvCxnSpPr/>
          <p:nvPr/>
        </p:nvCxnSpPr>
        <p:spPr>
          <a:xfrm>
            <a:off x="4686608" y="2204864"/>
            <a:ext cx="1734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直線接點 76"/>
          <p:cNvCxnSpPr/>
          <p:nvPr/>
        </p:nvCxnSpPr>
        <p:spPr>
          <a:xfrm>
            <a:off x="4951287" y="2204864"/>
            <a:ext cx="1734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直線接點 77"/>
          <p:cNvCxnSpPr/>
          <p:nvPr/>
        </p:nvCxnSpPr>
        <p:spPr>
          <a:xfrm>
            <a:off x="5239319" y="2204864"/>
            <a:ext cx="1734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直線接點 78"/>
          <p:cNvCxnSpPr/>
          <p:nvPr/>
        </p:nvCxnSpPr>
        <p:spPr>
          <a:xfrm>
            <a:off x="5508104" y="2204864"/>
            <a:ext cx="1734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直線接點 79"/>
          <p:cNvCxnSpPr/>
          <p:nvPr/>
        </p:nvCxnSpPr>
        <p:spPr>
          <a:xfrm>
            <a:off x="5868144" y="2204864"/>
            <a:ext cx="1734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直線接點 80"/>
          <p:cNvCxnSpPr/>
          <p:nvPr/>
        </p:nvCxnSpPr>
        <p:spPr>
          <a:xfrm>
            <a:off x="6198776" y="2204864"/>
            <a:ext cx="1734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直線接點 81"/>
          <p:cNvCxnSpPr/>
          <p:nvPr/>
        </p:nvCxnSpPr>
        <p:spPr>
          <a:xfrm>
            <a:off x="6486808" y="2204864"/>
            <a:ext cx="1734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直線接點 82"/>
          <p:cNvCxnSpPr/>
          <p:nvPr/>
        </p:nvCxnSpPr>
        <p:spPr>
          <a:xfrm>
            <a:off x="6774840" y="2204864"/>
            <a:ext cx="1734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直線接點 83"/>
          <p:cNvCxnSpPr/>
          <p:nvPr/>
        </p:nvCxnSpPr>
        <p:spPr>
          <a:xfrm>
            <a:off x="7062872" y="2204864"/>
            <a:ext cx="1734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直線接點 84"/>
          <p:cNvCxnSpPr/>
          <p:nvPr/>
        </p:nvCxnSpPr>
        <p:spPr>
          <a:xfrm>
            <a:off x="7350904" y="2204864"/>
            <a:ext cx="1734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直線接點 85"/>
          <p:cNvCxnSpPr/>
          <p:nvPr/>
        </p:nvCxnSpPr>
        <p:spPr>
          <a:xfrm>
            <a:off x="7638936" y="2204864"/>
            <a:ext cx="1734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直線接點 86"/>
          <p:cNvCxnSpPr/>
          <p:nvPr/>
        </p:nvCxnSpPr>
        <p:spPr>
          <a:xfrm>
            <a:off x="7998976" y="2204864"/>
            <a:ext cx="1734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直線接點 87"/>
          <p:cNvCxnSpPr/>
          <p:nvPr/>
        </p:nvCxnSpPr>
        <p:spPr>
          <a:xfrm>
            <a:off x="8287008" y="2204864"/>
            <a:ext cx="1734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直線接點 88"/>
          <p:cNvCxnSpPr/>
          <p:nvPr/>
        </p:nvCxnSpPr>
        <p:spPr>
          <a:xfrm>
            <a:off x="8575040" y="2204864"/>
            <a:ext cx="1734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0" name="直線接點 89"/>
          <p:cNvCxnSpPr/>
          <p:nvPr/>
        </p:nvCxnSpPr>
        <p:spPr>
          <a:xfrm>
            <a:off x="8863072" y="2204864"/>
            <a:ext cx="1734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64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Straightforward ideas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-114628" y="1556792"/>
            <a:ext cx="9385133" cy="7694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TTA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ACG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</a:t>
            </a:r>
            <a:r>
              <a:rPr lang="en-US" altLang="zh-TW" sz="4400" b="1" u="sng" strike="sngStrike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A-G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ACC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</a:t>
            </a:r>
            <a:endParaRPr lang="zh-TW" altLang="en-US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-2730" y="1198553"/>
            <a:ext cx="2029292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Reference string: X</a:t>
            </a:r>
            <a:endParaRPr lang="zh-TW" altLang="en-US" dirty="0"/>
          </a:p>
        </p:txBody>
      </p:sp>
      <p:pic>
        <p:nvPicPr>
          <p:cNvPr id="4098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16" y="2276872"/>
            <a:ext cx="472364" cy="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174" y="2448744"/>
            <a:ext cx="472364" cy="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15426"/>
            <a:ext cx="472364" cy="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2123728" y="5112187"/>
            <a:ext cx="1669252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Query string: W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952770" y="5004465"/>
            <a:ext cx="11530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en-US" altLang="zh-TW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ACG</a:t>
            </a:r>
            <a:endParaRPr lang="zh-TW" altLang="en-US" sz="32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580112" y="5085184"/>
            <a:ext cx="2304256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Allowed differences: 2</a:t>
            </a:r>
            <a:endParaRPr lang="zh-TW" altLang="en-US" dirty="0"/>
          </a:p>
        </p:txBody>
      </p:sp>
      <p:sp>
        <p:nvSpPr>
          <p:cNvPr id="14" name="禁止標誌 13"/>
          <p:cNvSpPr/>
          <p:nvPr/>
        </p:nvSpPr>
        <p:spPr>
          <a:xfrm>
            <a:off x="8316416" y="1843579"/>
            <a:ext cx="216024" cy="195866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5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325799"/>
            <a:ext cx="472364" cy="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34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Straightforward ideas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-114628" y="1556792"/>
            <a:ext cx="9385133" cy="7694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AACG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AAC</a:t>
            </a:r>
            <a:r>
              <a:rPr lang="en-US" altLang="zh-TW" sz="4400" b="1" u="sng" strike="sngStrike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AA-G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</a:t>
            </a:r>
            <a:r>
              <a:rPr lang="en-US" altLang="zh-TW" sz="4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AACC</a:t>
            </a:r>
            <a:r>
              <a:rPr lang="en-US" altLang="zh-TW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</a:t>
            </a:r>
            <a:endParaRPr lang="zh-TW" altLang="en-US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-2730" y="1198553"/>
            <a:ext cx="2029292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Reference string: X</a:t>
            </a:r>
            <a:endParaRPr lang="zh-TW" altLang="en-US" dirty="0"/>
          </a:p>
        </p:txBody>
      </p:sp>
      <p:pic>
        <p:nvPicPr>
          <p:cNvPr id="4098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16" y="2276872"/>
            <a:ext cx="472364" cy="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174" y="2448744"/>
            <a:ext cx="472364" cy="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66499"/>
            <a:ext cx="472364" cy="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2123728" y="5112187"/>
            <a:ext cx="1669252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Query string: W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952770" y="5004465"/>
            <a:ext cx="11530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AACG</a:t>
            </a:r>
            <a:endParaRPr lang="zh-TW" altLang="en-US" sz="32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580112" y="5085184"/>
            <a:ext cx="2304256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Allowed differences: 2</a:t>
            </a:r>
            <a:endParaRPr lang="zh-TW" altLang="en-US" dirty="0"/>
          </a:p>
        </p:txBody>
      </p:sp>
      <p:sp>
        <p:nvSpPr>
          <p:cNvPr id="14" name="禁止標誌 13"/>
          <p:cNvSpPr/>
          <p:nvPr/>
        </p:nvSpPr>
        <p:spPr>
          <a:xfrm>
            <a:off x="8316416" y="1843579"/>
            <a:ext cx="216024" cy="195866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5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089" y="2266499"/>
            <a:ext cx="472364" cy="47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21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Before illustrating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8294" y="1484784"/>
            <a:ext cx="6875994" cy="453650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Something we knew in Exact-Matching</a:t>
            </a:r>
          </a:p>
          <a:p>
            <a:pPr lvl="1"/>
            <a:r>
              <a:rPr lang="en-US" altLang="zh-TW" dirty="0" smtClean="0"/>
              <a:t>In O(|W|) time, we can find all positions</a:t>
            </a:r>
          </a:p>
          <a:p>
            <a:pPr lvl="2"/>
            <a:r>
              <a:rPr lang="en-US" altLang="zh-TW" dirty="0" smtClean="0"/>
              <a:t>X: </a:t>
            </a:r>
            <a:r>
              <a:rPr lang="en-US" altLang="zh-TW" u="sng" dirty="0" smtClean="0"/>
              <a:t>go</a:t>
            </a:r>
            <a:r>
              <a:rPr lang="en-US" altLang="zh-TW" dirty="0" smtClean="0"/>
              <a:t>o</a:t>
            </a:r>
            <a:r>
              <a:rPr lang="en-US" altLang="zh-TW" u="sng" dirty="0" smtClean="0"/>
              <a:t>go</a:t>
            </a:r>
            <a:r>
              <a:rPr lang="en-US" altLang="zh-TW" dirty="0" smtClean="0"/>
              <a:t>l$	W:go</a:t>
            </a:r>
          </a:p>
          <a:p>
            <a:pPr lvl="1"/>
            <a:r>
              <a:rPr lang="en-US" altLang="zh-TW" dirty="0" smtClean="0"/>
              <a:t>In O(1) time, we find all updated positions</a:t>
            </a:r>
          </a:p>
          <a:p>
            <a:pPr lvl="2"/>
            <a:r>
              <a:rPr lang="en-US" altLang="zh-TW" dirty="0" smtClean="0"/>
              <a:t>X: go</a:t>
            </a:r>
            <a:r>
              <a:rPr lang="en-US" altLang="zh-TW" u="sng" dirty="0" smtClean="0"/>
              <a:t>ogo</a:t>
            </a:r>
            <a:r>
              <a:rPr lang="en-US" altLang="zh-TW" dirty="0" smtClean="0"/>
              <a:t>l$	W:ogo</a:t>
            </a:r>
          </a:p>
          <a:p>
            <a:r>
              <a:rPr lang="en-US" altLang="zh-TW" dirty="0" smtClean="0"/>
              <a:t>Magic</a:t>
            </a:r>
          </a:p>
          <a:p>
            <a:pPr lvl="1"/>
            <a:r>
              <a:rPr lang="en-US" altLang="zh-TW" dirty="0" smtClean="0"/>
              <a:t>“2 numbers”</a:t>
            </a:r>
            <a:r>
              <a:rPr lang="zh-TW" altLang="en-US" dirty="0" smtClean="0"/>
              <a:t> </a:t>
            </a:r>
            <a:r>
              <a:rPr lang="en-US" altLang="zh-TW" dirty="0" smtClean="0"/>
              <a:t>can show all positions</a:t>
            </a:r>
          </a:p>
          <a:p>
            <a:pPr marL="457200" lvl="1" indent="0">
              <a:buNone/>
            </a:pPr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261864"/>
            <a:ext cx="1692958" cy="202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直線接點 9"/>
          <p:cNvCxnSpPr/>
          <p:nvPr/>
        </p:nvCxnSpPr>
        <p:spPr>
          <a:xfrm flipV="1">
            <a:off x="7800392" y="1880323"/>
            <a:ext cx="245435" cy="933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圓角矩形 10"/>
          <p:cNvSpPr/>
          <p:nvPr/>
        </p:nvSpPr>
        <p:spPr>
          <a:xfrm>
            <a:off x="7164288" y="1621904"/>
            <a:ext cx="1786000" cy="606288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接點 14"/>
          <p:cNvCxnSpPr/>
          <p:nvPr/>
        </p:nvCxnSpPr>
        <p:spPr>
          <a:xfrm flipV="1">
            <a:off x="7811853" y="2154764"/>
            <a:ext cx="245435" cy="933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55121"/>
            <a:ext cx="1497968" cy="179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直線接點 16"/>
          <p:cNvCxnSpPr/>
          <p:nvPr/>
        </p:nvCxnSpPr>
        <p:spPr>
          <a:xfrm>
            <a:off x="7792887" y="4885796"/>
            <a:ext cx="350505" cy="80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圓角矩形 17"/>
          <p:cNvSpPr/>
          <p:nvPr/>
        </p:nvSpPr>
        <p:spPr>
          <a:xfrm>
            <a:off x="7236296" y="4646241"/>
            <a:ext cx="1580294" cy="279512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919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Algorithm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r>
              <a:rPr lang="en-US" altLang="zh-TW" dirty="0" smtClean="0"/>
              <a:t>A Recursive function</a:t>
            </a:r>
          </a:p>
          <a:p>
            <a:pPr lvl="1"/>
            <a:r>
              <a:rPr lang="en-US" altLang="zh-TW" dirty="0" smtClean="0"/>
              <a:t>W: query string</a:t>
            </a:r>
          </a:p>
          <a:p>
            <a:pPr lvl="1"/>
            <a:r>
              <a:rPr lang="en-US" altLang="zh-TW" dirty="0" smtClean="0"/>
              <a:t>Handle W[</a:t>
            </a:r>
            <a:r>
              <a:rPr lang="en-US" altLang="zh-TW" dirty="0" err="1" smtClean="0"/>
              <a:t>i</a:t>
            </a:r>
            <a:r>
              <a:rPr lang="en-US" altLang="zh-TW" dirty="0" smtClean="0"/>
              <a:t>] in this recursion</a:t>
            </a:r>
          </a:p>
          <a:p>
            <a:pPr lvl="1"/>
            <a:r>
              <a:rPr lang="en-US" altLang="zh-TW" dirty="0" smtClean="0"/>
              <a:t>z: the remaining budgets</a:t>
            </a:r>
          </a:p>
          <a:p>
            <a:pPr lvl="1"/>
            <a:r>
              <a:rPr lang="en-US" altLang="zh-TW" dirty="0" smtClean="0"/>
              <a:t>(</a:t>
            </a:r>
            <a:r>
              <a:rPr lang="en-US" altLang="zh-TW" dirty="0" err="1" smtClean="0"/>
              <a:t>k,l</a:t>
            </a:r>
            <a:r>
              <a:rPr lang="en-US" altLang="zh-TW" dirty="0" smtClean="0"/>
              <a:t>) represents the previous interval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2525989" y="5832267"/>
            <a:ext cx="1669252" cy="36933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Query string: W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355031" y="5724545"/>
            <a:ext cx="11530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AA</a:t>
            </a:r>
            <a:r>
              <a:rPr lang="en-US" altLang="zh-TW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CG</a:t>
            </a:r>
            <a:endParaRPr lang="zh-TW" altLang="en-US" sz="32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547664" y="1484784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/>
              <a:t>INEXRECUR(</a:t>
            </a:r>
            <a:r>
              <a:rPr lang="en-US" altLang="zh-TW" sz="4800" dirty="0" err="1" smtClean="0"/>
              <a:t>W,</a:t>
            </a:r>
            <a:r>
              <a:rPr lang="en-US" altLang="zh-TW" sz="4800" dirty="0" err="1" smtClean="0">
                <a:solidFill>
                  <a:srgbClr val="0070C0"/>
                </a:solidFill>
              </a:rPr>
              <a:t>i</a:t>
            </a:r>
            <a:r>
              <a:rPr lang="en-US" altLang="zh-TW" sz="4800" dirty="0" err="1" smtClean="0"/>
              <a:t>,</a:t>
            </a:r>
            <a:r>
              <a:rPr lang="en-US" altLang="zh-TW" sz="4800" dirty="0" err="1" smtClean="0">
                <a:solidFill>
                  <a:srgbClr val="FFCC00"/>
                </a:solidFill>
              </a:rPr>
              <a:t>z</a:t>
            </a:r>
            <a:r>
              <a:rPr lang="en-US" altLang="zh-TW" sz="4800" dirty="0" err="1" smtClean="0"/>
              <a:t>,</a:t>
            </a:r>
            <a:r>
              <a:rPr lang="en-US" altLang="zh-TW" sz="4800" dirty="0" err="1" smtClean="0">
                <a:solidFill>
                  <a:srgbClr val="00B050"/>
                </a:solidFill>
              </a:rPr>
              <a:t>k</a:t>
            </a:r>
            <a:r>
              <a:rPr lang="en-US" altLang="zh-TW" sz="4800" dirty="0" err="1" smtClean="0"/>
              <a:t>,</a:t>
            </a:r>
            <a:r>
              <a:rPr lang="en-US" altLang="zh-TW" sz="4800" dirty="0" err="1" smtClean="0">
                <a:solidFill>
                  <a:srgbClr val="00B050"/>
                </a:solidFill>
              </a:rPr>
              <a:t>l</a:t>
            </a:r>
            <a:r>
              <a:rPr lang="en-US" altLang="zh-TW" sz="4800" dirty="0" smtClean="0"/>
              <a:t>)</a:t>
            </a:r>
            <a:endParaRPr lang="zh-TW" altLang="en-US" sz="48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261864"/>
            <a:ext cx="1692958" cy="202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直線接點 19"/>
          <p:cNvCxnSpPr/>
          <p:nvPr/>
        </p:nvCxnSpPr>
        <p:spPr>
          <a:xfrm flipV="1">
            <a:off x="7800392" y="1880323"/>
            <a:ext cx="245435" cy="933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圓角矩形 20"/>
          <p:cNvSpPr/>
          <p:nvPr/>
        </p:nvSpPr>
        <p:spPr>
          <a:xfrm>
            <a:off x="7164288" y="1621904"/>
            <a:ext cx="1786000" cy="606288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2" name="直線接點 21"/>
          <p:cNvCxnSpPr/>
          <p:nvPr/>
        </p:nvCxnSpPr>
        <p:spPr>
          <a:xfrm flipV="1">
            <a:off x="7811853" y="2154764"/>
            <a:ext cx="245435" cy="933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55121"/>
            <a:ext cx="1497968" cy="179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直線接點 23"/>
          <p:cNvCxnSpPr/>
          <p:nvPr/>
        </p:nvCxnSpPr>
        <p:spPr>
          <a:xfrm>
            <a:off x="7792887" y="4885796"/>
            <a:ext cx="350505" cy="80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圓角矩形 24"/>
          <p:cNvSpPr/>
          <p:nvPr/>
        </p:nvSpPr>
        <p:spPr>
          <a:xfrm>
            <a:off x="7236296" y="4646241"/>
            <a:ext cx="1580294" cy="27951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6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169" y="2164095"/>
            <a:ext cx="317975" cy="31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53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87" y="188640"/>
            <a:ext cx="7123225" cy="646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755576" y="692696"/>
            <a:ext cx="2664296" cy="72008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746651" y="1412776"/>
            <a:ext cx="2664296" cy="72008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Picture 2" descr="http://t1.gstatic.com/images?q=tbn:ANd9GcQ6t7MEGD4O7jjMO2w0Y2kYfNoLoOK2m_FQdlohvZUfZFIQaFRo9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42960"/>
            <a:ext cx="792088" cy="86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691680" y="724634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012160" y="-9939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INEXRECUR(</a:t>
            </a:r>
            <a:r>
              <a:rPr lang="en-US" altLang="zh-TW" sz="2800" dirty="0" err="1" smtClean="0"/>
              <a:t>W,</a:t>
            </a:r>
            <a:r>
              <a:rPr lang="en-US" altLang="zh-TW" sz="2800" dirty="0" err="1" smtClean="0">
                <a:solidFill>
                  <a:srgbClr val="0070C0"/>
                </a:solidFill>
              </a:rPr>
              <a:t>i</a:t>
            </a:r>
            <a:r>
              <a:rPr lang="en-US" altLang="zh-TW" sz="2800" dirty="0" err="1" smtClean="0"/>
              <a:t>,</a:t>
            </a:r>
            <a:r>
              <a:rPr lang="en-US" altLang="zh-TW" sz="2800" dirty="0" err="1" smtClean="0">
                <a:solidFill>
                  <a:srgbClr val="FFCC00"/>
                </a:solidFill>
              </a:rPr>
              <a:t>z</a:t>
            </a:r>
            <a:r>
              <a:rPr lang="en-US" altLang="zh-TW" sz="2800" dirty="0" err="1" smtClean="0"/>
              <a:t>,</a:t>
            </a:r>
            <a:r>
              <a:rPr lang="en-US" altLang="zh-TW" sz="2800" dirty="0" err="1" smtClean="0">
                <a:solidFill>
                  <a:srgbClr val="00B050"/>
                </a:solidFill>
              </a:rPr>
              <a:t>k</a:t>
            </a:r>
            <a:r>
              <a:rPr lang="en-US" altLang="zh-TW" sz="2800" dirty="0" err="1" smtClean="0"/>
              <a:t>,</a:t>
            </a:r>
            <a:r>
              <a:rPr lang="en-US" altLang="zh-TW" sz="2800" dirty="0" err="1" smtClean="0">
                <a:solidFill>
                  <a:srgbClr val="00B050"/>
                </a:solidFill>
              </a:rPr>
              <a:t>l</a:t>
            </a:r>
            <a:r>
              <a:rPr lang="en-US" altLang="zh-TW" sz="2800" dirty="0" smtClean="0"/>
              <a:t>)</a:t>
            </a:r>
            <a:endParaRPr lang="zh-TW" altLang="en-US" sz="2800" dirty="0"/>
          </a:p>
        </p:txBody>
      </p:sp>
      <p:pic>
        <p:nvPicPr>
          <p:cNvPr id="11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481" y="358914"/>
            <a:ext cx="317975" cy="31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3419872" y="1486525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Fully scanned</a:t>
            </a:r>
          </a:p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Return the acceptable interval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87" y="188640"/>
            <a:ext cx="7123225" cy="646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827584" y="2492896"/>
            <a:ext cx="5472608" cy="36004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691680" y="724634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012160" y="-9939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INEXRECUR(</a:t>
            </a:r>
            <a:r>
              <a:rPr lang="en-US" altLang="zh-TW" sz="2800" dirty="0" err="1" smtClean="0"/>
              <a:t>W,</a:t>
            </a:r>
            <a:r>
              <a:rPr lang="en-US" altLang="zh-TW" sz="2800" dirty="0" err="1" smtClean="0">
                <a:solidFill>
                  <a:srgbClr val="0070C0"/>
                </a:solidFill>
              </a:rPr>
              <a:t>i</a:t>
            </a:r>
            <a:r>
              <a:rPr lang="en-US" altLang="zh-TW" sz="2800" dirty="0" err="1" smtClean="0"/>
              <a:t>,</a:t>
            </a:r>
            <a:r>
              <a:rPr lang="en-US" altLang="zh-TW" sz="2800" dirty="0" err="1" smtClean="0">
                <a:solidFill>
                  <a:srgbClr val="FFCC00"/>
                </a:solidFill>
              </a:rPr>
              <a:t>z</a:t>
            </a:r>
            <a:r>
              <a:rPr lang="en-US" altLang="zh-TW" sz="2800" dirty="0" err="1" smtClean="0"/>
              <a:t>,</a:t>
            </a:r>
            <a:r>
              <a:rPr lang="en-US" altLang="zh-TW" sz="2800" dirty="0" err="1" smtClean="0">
                <a:solidFill>
                  <a:srgbClr val="00B050"/>
                </a:solidFill>
              </a:rPr>
              <a:t>k</a:t>
            </a:r>
            <a:r>
              <a:rPr lang="en-US" altLang="zh-TW" sz="2800" dirty="0" err="1" smtClean="0"/>
              <a:t>,</a:t>
            </a:r>
            <a:r>
              <a:rPr lang="en-US" altLang="zh-TW" sz="2800" dirty="0" err="1" smtClean="0">
                <a:solidFill>
                  <a:srgbClr val="00B050"/>
                </a:solidFill>
              </a:rPr>
              <a:t>l</a:t>
            </a:r>
            <a:r>
              <a:rPr lang="en-US" altLang="zh-TW" sz="2800" dirty="0" smtClean="0"/>
              <a:t>)</a:t>
            </a:r>
            <a:endParaRPr lang="zh-TW" altLang="en-US" sz="2800" dirty="0"/>
          </a:p>
        </p:txBody>
      </p:sp>
      <p:pic>
        <p:nvPicPr>
          <p:cNvPr id="11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481" y="358914"/>
            <a:ext cx="317975" cy="31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1907704" y="210928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I is ready to collect all similar intervals 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372200" y="2472855"/>
            <a:ext cx="153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Insertion to X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4103948" y="2492895"/>
            <a:ext cx="684076" cy="34929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4860032" y="2503645"/>
            <a:ext cx="684076" cy="34929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3635896" y="951111"/>
            <a:ext cx="5206297" cy="46166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TTAA</a:t>
            </a:r>
            <a:r>
              <a:rPr lang="en-US" altLang="zh-TW" sz="2400" b="1" u="sng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CG</a:t>
            </a:r>
            <a:r>
              <a:rPr lang="en-US" altLang="zh-TW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TTTAACT</a:t>
            </a:r>
            <a:r>
              <a:rPr lang="en-US" altLang="zh-TW" sz="2400" b="1" u="sng" strike="sngStrike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en-US" altLang="zh-TW" sz="2400" b="1" u="sng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en-US" altLang="zh-TW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TTTAA</a:t>
            </a:r>
            <a:r>
              <a:rPr lang="en-US" altLang="zh-TW" sz="2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-G</a:t>
            </a:r>
            <a:r>
              <a:rPr lang="en-US" altLang="zh-TW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TTTAACCTT</a:t>
            </a:r>
            <a:endParaRPr lang="zh-TW" altLang="en-US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716017" y="1484784"/>
            <a:ext cx="22322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AAC</a:t>
            </a:r>
            <a:r>
              <a:rPr lang="en-US" altLang="zh-TW" sz="2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zh-TW" altLang="en-US" sz="2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zh-TW" altLang="en-US" sz="2400" b="1" dirty="0" smtClean="0">
                <a:ln w="1905"/>
                <a:solidFill>
                  <a:schemeClr val="bg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→ </a:t>
            </a:r>
            <a:r>
              <a:rPr lang="en-US" altLang="zh-TW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AA</a:t>
            </a:r>
            <a:r>
              <a:rPr lang="en-US" altLang="zh-TW" sz="2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CG</a:t>
            </a:r>
            <a:endParaRPr lang="zh-TW" altLang="en-US" sz="2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89" y="1412776"/>
            <a:ext cx="333737" cy="33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4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 (2/3) </a:t>
            </a:r>
            <a:r>
              <a:rPr lang="en-US" altLang="zh-TW" sz="1800" dirty="0" smtClean="0">
                <a:solidFill>
                  <a:schemeClr val="bg1">
                    <a:lumMod val="50000"/>
                  </a:schemeClr>
                </a:solidFill>
              </a:rPr>
              <a:t>[1]</a:t>
            </a:r>
            <a:endParaRPr lang="zh-TW" altLang="en-US" sz="18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403506"/>
              </p:ext>
            </p:extLst>
          </p:nvPr>
        </p:nvGraphicFramePr>
        <p:xfrm>
          <a:off x="755576" y="2204864"/>
          <a:ext cx="7787208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802"/>
                <a:gridCol w="1946802"/>
                <a:gridCol w="1946802"/>
                <a:gridCol w="1946802"/>
              </a:tblGrid>
              <a:tr h="634273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Category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Representative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Pros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Cons</a:t>
                      </a:r>
                      <a:endParaRPr lang="zh-TW" altLang="en-US" dirty="0"/>
                    </a:p>
                  </a:txBody>
                  <a:tcPr/>
                </a:tc>
              </a:tr>
              <a:tr h="658512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Hash the read sequence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MAQ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Flexible</a:t>
                      </a:r>
                      <a:r>
                        <a:rPr lang="en-US" altLang="zh-TW" baseline="0" dirty="0" smtClean="0"/>
                        <a:t> memory footprint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No multi-threading</a:t>
                      </a:r>
                      <a:endParaRPr lang="zh-TW" altLang="en-US" dirty="0"/>
                    </a:p>
                  </a:txBody>
                  <a:tcPr/>
                </a:tc>
              </a:tr>
              <a:tr h="680413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Hash the genome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ReSEQ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Easy</a:t>
                      </a:r>
                      <a:r>
                        <a:rPr lang="en-US" altLang="zh-TW" baseline="0" dirty="0" smtClean="0"/>
                        <a:t> multi-threading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Large</a:t>
                      </a:r>
                      <a:r>
                        <a:rPr lang="en-US" altLang="zh-TW" baseline="0" dirty="0" smtClean="0"/>
                        <a:t> memory</a:t>
                      </a:r>
                      <a:endParaRPr lang="zh-TW" altLang="en-US" dirty="0"/>
                    </a:p>
                  </a:txBody>
                  <a:tcPr/>
                </a:tc>
              </a:tr>
              <a:tr h="748454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Merge-sorting sequences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Malhis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***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Hard for pairing</a:t>
                      </a:r>
                      <a:endParaRPr lang="zh-TW" altLang="en-US" dirty="0"/>
                    </a:p>
                  </a:txBody>
                  <a:tcPr/>
                </a:tc>
              </a:tr>
              <a:tr h="1094772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Burrows-Wheeler</a:t>
                      </a:r>
                      <a:r>
                        <a:rPr lang="en-US" altLang="zh-TW" baseline="0" dirty="0" smtClean="0">
                          <a:solidFill>
                            <a:srgbClr val="FF0000"/>
                          </a:solidFill>
                        </a:rPr>
                        <a:t> Transform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Bowtie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Relative small</a:t>
                      </a:r>
                      <a:r>
                        <a:rPr lang="en-US" altLang="zh-TW" baseline="0" dirty="0" smtClean="0"/>
                        <a:t> memory footprint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***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611560" y="1426485"/>
            <a:ext cx="8112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zh-TW" sz="3200" dirty="0" smtClean="0"/>
              <a:t>Four category of  algorithms for this problem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9599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87" y="188640"/>
            <a:ext cx="7123225" cy="646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766436" y="2832652"/>
            <a:ext cx="3877572" cy="36004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691680" y="724634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556410" y="4281816"/>
            <a:ext cx="196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deletion from X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4750904" y="4291269"/>
            <a:ext cx="181135" cy="34929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4999180" y="4282749"/>
            <a:ext cx="684076" cy="34929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3902207" y="27781"/>
            <a:ext cx="5206297" cy="46166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TTAA</a:t>
            </a:r>
            <a:r>
              <a:rPr lang="en-US" altLang="zh-TW" sz="2400" b="1" u="sng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CG</a:t>
            </a:r>
            <a:r>
              <a:rPr lang="en-US" altLang="zh-TW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TTTAACT</a:t>
            </a:r>
            <a:r>
              <a:rPr lang="en-US" altLang="zh-TW" sz="2400" b="1" u="sng" strike="sngStrike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en-US" altLang="zh-TW" sz="2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en-US" altLang="zh-TW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TTTAA</a:t>
            </a:r>
            <a:r>
              <a:rPr lang="en-US" altLang="zh-TW" sz="2400" b="1" u="sng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-G</a:t>
            </a:r>
            <a:r>
              <a:rPr lang="en-US" altLang="zh-TW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TTTAACCTT</a:t>
            </a:r>
            <a:endParaRPr lang="zh-TW" altLang="en-US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552748" y="417438"/>
            <a:ext cx="22322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AAC</a:t>
            </a:r>
            <a:r>
              <a:rPr lang="en-US" altLang="zh-TW" sz="2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zh-TW" altLang="en-US" sz="2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zh-TW" altLang="en-US" sz="2400" b="1" dirty="0" smtClean="0">
                <a:ln w="1905"/>
                <a:solidFill>
                  <a:schemeClr val="bg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→ </a:t>
            </a:r>
            <a:r>
              <a:rPr lang="en-US" altLang="zh-TW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AAC</a:t>
            </a:r>
            <a:r>
              <a:rPr lang="en-US" altLang="zh-TW" sz="2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endParaRPr lang="zh-TW" altLang="en-US" sz="2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758" y="443741"/>
            <a:ext cx="333737" cy="33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圓角矩形 15"/>
          <p:cNvSpPr/>
          <p:nvPr/>
        </p:nvSpPr>
        <p:spPr>
          <a:xfrm>
            <a:off x="1475656" y="4293096"/>
            <a:ext cx="4968552" cy="36004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3902207" y="777478"/>
            <a:ext cx="5206297" cy="46166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TTAA</a:t>
            </a:r>
            <a:r>
              <a:rPr lang="en-US" altLang="zh-TW" sz="2400" b="1" u="sng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CG</a:t>
            </a:r>
            <a:r>
              <a:rPr lang="en-US" altLang="zh-TW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TTTAAC</a:t>
            </a:r>
            <a:r>
              <a:rPr lang="en-US" altLang="zh-TW" sz="2400" b="1" u="sng" strike="sngStrike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</a:t>
            </a:r>
            <a:r>
              <a:rPr lang="en-US" altLang="zh-TW" sz="2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en-US" altLang="zh-TW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TTTAA</a:t>
            </a:r>
            <a:r>
              <a:rPr lang="en-US" altLang="zh-TW" sz="2400" b="1" u="sng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-G</a:t>
            </a:r>
            <a:r>
              <a:rPr lang="en-US" altLang="zh-TW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TTTAACCTT</a:t>
            </a:r>
            <a:endParaRPr lang="zh-TW" altLang="en-US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552748" y="1167135"/>
            <a:ext cx="22322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AAC</a:t>
            </a:r>
            <a:r>
              <a:rPr lang="en-US" altLang="zh-TW" sz="2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zh-TW" altLang="en-US" sz="2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zh-TW" altLang="en-US" sz="2400" b="1" dirty="0" smtClean="0">
                <a:ln w="1905"/>
                <a:solidFill>
                  <a:schemeClr val="bg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→ </a:t>
            </a:r>
            <a:r>
              <a:rPr lang="en-US" altLang="zh-TW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AAC</a:t>
            </a:r>
            <a:r>
              <a:rPr lang="en-US" altLang="zh-TW" sz="2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endParaRPr lang="zh-TW" altLang="en-US" sz="2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902207" y="1556792"/>
            <a:ext cx="5206297" cy="46166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TTAA</a:t>
            </a:r>
            <a:r>
              <a:rPr lang="en-US" altLang="zh-TW" sz="2400" b="1" u="sng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CG</a:t>
            </a:r>
            <a:r>
              <a:rPr lang="en-US" altLang="zh-TW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TTTAA</a:t>
            </a:r>
            <a:r>
              <a:rPr lang="en-US" altLang="zh-TW" sz="2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en-US" altLang="zh-TW" sz="2400" b="1" u="sng" strike="sngStrike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</a:t>
            </a:r>
            <a:r>
              <a:rPr lang="en-US" altLang="zh-TW" sz="2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en-US" altLang="zh-TW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TTTAA</a:t>
            </a:r>
            <a:r>
              <a:rPr lang="en-US" altLang="zh-TW" sz="2400" b="1" u="sng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-G</a:t>
            </a:r>
            <a:r>
              <a:rPr lang="en-US" altLang="zh-TW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TTTAACCTT</a:t>
            </a:r>
            <a:endParaRPr lang="zh-TW" altLang="en-US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552748" y="1946449"/>
            <a:ext cx="22322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AAC</a:t>
            </a:r>
            <a:r>
              <a:rPr lang="en-US" altLang="zh-TW" sz="2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zh-TW" altLang="en-US" sz="2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zh-TW" altLang="en-US" sz="2400" b="1" dirty="0" smtClean="0">
                <a:ln w="1905"/>
                <a:solidFill>
                  <a:schemeClr val="bg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→ </a:t>
            </a:r>
            <a:r>
              <a:rPr lang="en-US" altLang="zh-TW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AA</a:t>
            </a:r>
            <a:r>
              <a:rPr lang="en-US" altLang="zh-TW" sz="2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CG</a:t>
            </a:r>
            <a:endParaRPr lang="zh-TW" altLang="en-US" sz="2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5724128" y="4293096"/>
            <a:ext cx="684076" cy="34929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圓角矩形 23"/>
          <p:cNvSpPr/>
          <p:nvPr/>
        </p:nvSpPr>
        <p:spPr>
          <a:xfrm>
            <a:off x="1115616" y="3212976"/>
            <a:ext cx="288032" cy="72008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49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87" y="188640"/>
            <a:ext cx="7123225" cy="646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766436" y="2832652"/>
            <a:ext cx="3877572" cy="36004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691680" y="724634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876256" y="4853174"/>
            <a:ext cx="196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match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5108712" y="5049078"/>
            <a:ext cx="616227" cy="34685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5844006" y="5013176"/>
            <a:ext cx="198985" cy="35821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1475656" y="4653136"/>
            <a:ext cx="5256584" cy="79208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3635896" y="951111"/>
            <a:ext cx="5206297" cy="46166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TTAA</a:t>
            </a:r>
            <a:r>
              <a:rPr lang="en-US" altLang="zh-TW" sz="2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CG</a:t>
            </a:r>
            <a:r>
              <a:rPr lang="en-US" altLang="zh-TW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TTTAACT</a:t>
            </a:r>
            <a:r>
              <a:rPr lang="en-US" altLang="zh-TW" sz="2400" b="1" u="sng" strike="sngStrike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en-US" altLang="zh-TW" sz="2400" b="1" u="sng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en-US" altLang="zh-TW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TTTAA</a:t>
            </a:r>
            <a:r>
              <a:rPr lang="en-US" altLang="zh-TW" sz="2400" b="1" u="sng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-G</a:t>
            </a:r>
            <a:r>
              <a:rPr lang="en-US" altLang="zh-TW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TTTAACCTT</a:t>
            </a:r>
            <a:endParaRPr lang="zh-TW" altLang="en-US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16017" y="1484784"/>
            <a:ext cx="22322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AAC</a:t>
            </a:r>
            <a:r>
              <a:rPr lang="en-US" altLang="zh-TW" sz="2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zh-TW" altLang="en-US" sz="2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zh-TW" altLang="en-US" sz="2400" b="1" dirty="0" smtClean="0">
                <a:ln w="1905"/>
                <a:solidFill>
                  <a:schemeClr val="bg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→ </a:t>
            </a:r>
            <a:r>
              <a:rPr lang="en-US" altLang="zh-TW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AA</a:t>
            </a:r>
            <a:r>
              <a:rPr lang="en-US" altLang="zh-TW" sz="2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CG</a:t>
            </a:r>
            <a:endParaRPr lang="zh-TW" altLang="en-US" sz="2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6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115" y="1439079"/>
            <a:ext cx="333737" cy="33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295" y="1439079"/>
            <a:ext cx="333737" cy="33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圓角矩形 14"/>
          <p:cNvSpPr/>
          <p:nvPr/>
        </p:nvSpPr>
        <p:spPr>
          <a:xfrm>
            <a:off x="6084168" y="5013176"/>
            <a:ext cx="576064" cy="36004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1115616" y="3212976"/>
            <a:ext cx="288032" cy="72008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235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87" y="188640"/>
            <a:ext cx="7123225" cy="646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766436" y="2832652"/>
            <a:ext cx="3877572" cy="36004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691680" y="724634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316215" y="5627697"/>
            <a:ext cx="196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mismatch</a:t>
            </a:r>
            <a:endParaRPr lang="zh-TW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5098773" y="5774635"/>
            <a:ext cx="616227" cy="34685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5883762" y="5774635"/>
            <a:ext cx="704462" cy="362069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1466934" y="5436704"/>
            <a:ext cx="5769362" cy="75131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3635896" y="951111"/>
            <a:ext cx="5206297" cy="46166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TTAAC</a:t>
            </a:r>
            <a:r>
              <a:rPr lang="en-US" altLang="zh-TW" sz="2400" b="1" u="sng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en-US" altLang="zh-TW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TTTAACTT</a:t>
            </a:r>
            <a:r>
              <a:rPr lang="en-US" altLang="zh-TW" sz="2400" b="1" u="sng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en-US" altLang="zh-TW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TTTAA</a:t>
            </a:r>
            <a:r>
              <a:rPr lang="en-US" altLang="zh-TW" sz="2400" b="1" u="sng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en-US" altLang="zh-TW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TTTAAC</a:t>
            </a:r>
            <a:r>
              <a:rPr lang="en-US" altLang="zh-TW" sz="2400" b="1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en-US" altLang="zh-TW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TT</a:t>
            </a:r>
            <a:endParaRPr lang="zh-TW" altLang="en-US" sz="2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16017" y="1484784"/>
            <a:ext cx="22322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AAC</a:t>
            </a:r>
            <a:r>
              <a:rPr lang="en-US" altLang="zh-TW" sz="2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endParaRPr lang="zh-TW" altLang="en-US" sz="2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7" name="Picture 2" descr="http://t1.gstatic.com/images?q=tbn:ANd9GcQFAqTy5AkHc8EmKE8utozzAvL2fB6H_O5PrCbFktWUcTqU1WG86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74" y="1388706"/>
            <a:ext cx="333737" cy="33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圓角矩形 11"/>
          <p:cNvSpPr/>
          <p:nvPr/>
        </p:nvSpPr>
        <p:spPr>
          <a:xfrm>
            <a:off x="6631310" y="5772150"/>
            <a:ext cx="576064" cy="36004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1115616" y="3212976"/>
            <a:ext cx="288032" cy="72008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057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Inexact </a:t>
            </a:r>
            <a:r>
              <a:rPr lang="en-US" altLang="zh-TW" dirty="0" err="1" smtClean="0"/>
              <a:t>Matchings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/>
          <a:lstStyle/>
          <a:p>
            <a:r>
              <a:rPr lang="en-US" altLang="zh-TW" dirty="0" smtClean="0"/>
              <a:t>INEXRECUR(W,</a:t>
            </a:r>
            <a:r>
              <a:rPr lang="en-US" altLang="zh-TW" dirty="0" smtClean="0">
                <a:solidFill>
                  <a:srgbClr val="0070C0"/>
                </a:solidFill>
              </a:rPr>
              <a:t>|W|-1</a:t>
            </a:r>
            <a:r>
              <a:rPr lang="en-US" altLang="zh-TW" dirty="0" smtClean="0"/>
              <a:t>,</a:t>
            </a:r>
            <a:r>
              <a:rPr lang="en-US" altLang="zh-TW" dirty="0" smtClean="0">
                <a:solidFill>
                  <a:srgbClr val="FFCC00"/>
                </a:solidFill>
              </a:rPr>
              <a:t>allowed_diff</a:t>
            </a:r>
            <a:r>
              <a:rPr lang="en-US" altLang="zh-TW" dirty="0" smtClean="0"/>
              <a:t>,1,|X|-1) gives the inexact-matching intervals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68960"/>
            <a:ext cx="3262507" cy="295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83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altLang="zh-TW" dirty="0" smtClean="0"/>
              <a:t>Introduction &amp; Background review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zh-TW" dirty="0" smtClean="0"/>
              <a:t>Prefix </a:t>
            </a:r>
            <a:r>
              <a:rPr lang="en-US" altLang="zh-TW" dirty="0" err="1" smtClean="0"/>
              <a:t>trie</a:t>
            </a:r>
            <a:r>
              <a:rPr lang="en-US" altLang="zh-TW" dirty="0" smtClean="0"/>
              <a:t> and Burrows-Wheeler transform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zh-TW" dirty="0" smtClean="0"/>
              <a:t>Exact Matching 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zh-TW" dirty="0" smtClean="0"/>
              <a:t>Inexact Matching 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zh-TW" dirty="0" smtClean="0"/>
              <a:t>Result &amp; </a:t>
            </a:r>
            <a:r>
              <a:rPr lang="en-US" altLang="zh-TW" dirty="0" smtClean="0"/>
              <a:t>Conclusion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zh-TW" dirty="0" smtClean="0"/>
              <a:t>Reference 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98858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Implementation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/>
              <a:t>Implemented </a:t>
            </a:r>
            <a:r>
              <a:rPr lang="en-US" altLang="zh-TW" sz="2400" b="1">
                <a:solidFill>
                  <a:srgbClr val="0033CC"/>
                </a:solidFill>
              </a:rPr>
              <a:t>BWA</a:t>
            </a:r>
            <a:r>
              <a:rPr lang="zh-TW" altLang="en-US" sz="2400"/>
              <a:t>：</a:t>
            </a:r>
            <a:r>
              <a:rPr lang="en-US" altLang="zh-TW" sz="2400"/>
              <a:t>to do short read alignment based on the BWT of the reference genome.</a:t>
            </a:r>
          </a:p>
          <a:p>
            <a:pPr>
              <a:lnSpc>
                <a:spcPct val="90000"/>
              </a:lnSpc>
            </a:pPr>
            <a:endParaRPr lang="en-US" altLang="zh-TW" sz="2400"/>
          </a:p>
          <a:p>
            <a:pPr>
              <a:lnSpc>
                <a:spcPct val="90000"/>
              </a:lnSpc>
            </a:pPr>
            <a:r>
              <a:rPr lang="en-US" altLang="zh-TW" sz="2400" b="1">
                <a:solidFill>
                  <a:srgbClr val="0033CC"/>
                </a:solidFill>
              </a:rPr>
              <a:t>BWA</a:t>
            </a:r>
            <a:r>
              <a:rPr lang="en-US" altLang="zh-TW" sz="2400"/>
              <a:t> is freely available at the MAQ website: http://maq.sourceforge.net.</a:t>
            </a:r>
          </a:p>
          <a:p>
            <a:pPr>
              <a:lnSpc>
                <a:spcPct val="90000"/>
              </a:lnSpc>
            </a:pPr>
            <a:endParaRPr lang="en-US" altLang="zh-TW" sz="2400"/>
          </a:p>
          <a:p>
            <a:pPr>
              <a:lnSpc>
                <a:spcPct val="90000"/>
              </a:lnSpc>
            </a:pPr>
            <a:r>
              <a:rPr lang="en-US" altLang="zh-TW" sz="2400"/>
              <a:t>Format</a:t>
            </a:r>
            <a:r>
              <a:rPr lang="zh-TW" altLang="en-US" sz="2400"/>
              <a:t>：</a:t>
            </a:r>
            <a:r>
              <a:rPr lang="en-US" altLang="zh-TW" sz="2400" b="1"/>
              <a:t>SAM</a:t>
            </a:r>
            <a:r>
              <a:rPr lang="en-US" altLang="zh-TW" sz="2400"/>
              <a:t> (Sequence Alignment/Map format).</a:t>
            </a:r>
          </a:p>
          <a:p>
            <a:pPr>
              <a:lnSpc>
                <a:spcPct val="90000"/>
              </a:lnSpc>
            </a:pPr>
            <a:r>
              <a:rPr lang="en-US" altLang="zh-TW" sz="2400" b="1"/>
              <a:t>SAMtools</a:t>
            </a:r>
            <a:r>
              <a:rPr lang="zh-TW" altLang="en-US" sz="2400"/>
              <a:t>：</a:t>
            </a:r>
            <a:r>
              <a:rPr lang="en-US" altLang="zh-TW" sz="2400"/>
              <a:t>extract alignments in a region, merge/sort alignments, get SNP/indel calls and visualize the alignment. (http://samtools.sourceforge.net) </a:t>
            </a:r>
          </a:p>
        </p:txBody>
      </p:sp>
    </p:spTree>
    <p:extLst>
      <p:ext uri="{BB962C8B-B14F-4D97-AF65-F5344CB8AC3E}">
        <p14:creationId xmlns:p14="http://schemas.microsoft.com/office/powerpoint/2010/main" val="179723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Evaluated programs</a:t>
            </a: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>
                <a:solidFill>
                  <a:srgbClr val="0033CC"/>
                </a:solidFill>
              </a:rPr>
              <a:t>BWA</a:t>
            </a:r>
            <a:endParaRPr lang="en-US" altLang="zh-TW"/>
          </a:p>
          <a:p>
            <a:r>
              <a:rPr lang="en-US" altLang="zh-TW" b="1">
                <a:solidFill>
                  <a:srgbClr val="CC00CC"/>
                </a:solidFill>
              </a:rPr>
              <a:t>MAQ</a:t>
            </a:r>
          </a:p>
          <a:p>
            <a:pPr lvl="1"/>
            <a:r>
              <a:rPr lang="en-US" altLang="zh-TW"/>
              <a:t>(Li et al., 2008a)</a:t>
            </a:r>
          </a:p>
          <a:p>
            <a:r>
              <a:rPr lang="en-US" altLang="zh-TW" b="1">
                <a:solidFill>
                  <a:srgbClr val="006600"/>
                </a:solidFill>
              </a:rPr>
              <a:t>SOAPv2</a:t>
            </a:r>
          </a:p>
          <a:p>
            <a:pPr lvl="1"/>
            <a:r>
              <a:rPr lang="en-US" altLang="zh-TW"/>
              <a:t>SOAP-2.1.7 (</a:t>
            </a:r>
            <a:r>
              <a:rPr lang="en-US" altLang="zh-TW">
                <a:hlinkClick r:id="rId2"/>
              </a:rPr>
              <a:t>http://soap.genomics.org.cn</a:t>
            </a:r>
            <a:r>
              <a:rPr lang="en-US" altLang="zh-TW"/>
              <a:t>)</a:t>
            </a:r>
          </a:p>
          <a:p>
            <a:r>
              <a:rPr lang="en-US" altLang="zh-TW" b="1">
                <a:solidFill>
                  <a:srgbClr val="FF3300"/>
                </a:solidFill>
              </a:rPr>
              <a:t>Bowtie</a:t>
            </a:r>
          </a:p>
          <a:p>
            <a:pPr lvl="1"/>
            <a:r>
              <a:rPr lang="en-US" altLang="zh-TW"/>
              <a:t>Bowtie 0.9.9.2 (Langmead et al., 2009)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21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Evaluation on simulated data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800"/>
              <a:t>Human genome with 0.09% SNP mutation rate, 0.01% indel mutation rate and 2% uniform sequencing base error rate.</a:t>
            </a:r>
          </a:p>
          <a:p>
            <a:pPr>
              <a:lnSpc>
                <a:spcPct val="80000"/>
              </a:lnSpc>
            </a:pPr>
            <a:endParaRPr lang="en-US" altLang="zh-TW" sz="2800"/>
          </a:p>
          <a:p>
            <a:pPr>
              <a:lnSpc>
                <a:spcPct val="80000"/>
              </a:lnSpc>
            </a:pPr>
            <a:r>
              <a:rPr lang="en-US" altLang="zh-TW" sz="2800"/>
              <a:t>CPU time in seconds on a single core of a 2.5GHz Xeon E5420 processor (Time)</a:t>
            </a:r>
          </a:p>
          <a:p>
            <a:pPr>
              <a:lnSpc>
                <a:spcPct val="80000"/>
              </a:lnSpc>
            </a:pPr>
            <a:endParaRPr lang="en-US" altLang="zh-TW" sz="2800"/>
          </a:p>
          <a:p>
            <a:pPr>
              <a:lnSpc>
                <a:spcPct val="80000"/>
              </a:lnSpc>
            </a:pPr>
            <a:r>
              <a:rPr lang="en-US" altLang="zh-TW" sz="2800"/>
              <a:t>percent confidently mapped reads (Conf)</a:t>
            </a:r>
          </a:p>
          <a:p>
            <a:pPr>
              <a:lnSpc>
                <a:spcPct val="80000"/>
              </a:lnSpc>
            </a:pPr>
            <a:endParaRPr lang="en-US" altLang="zh-TW" sz="2800"/>
          </a:p>
          <a:p>
            <a:pPr>
              <a:lnSpc>
                <a:spcPct val="80000"/>
              </a:lnSpc>
            </a:pPr>
            <a:r>
              <a:rPr lang="en-US" altLang="zh-TW" sz="2800"/>
              <a:t>percent erroneous alignments out of confident mappings (Err)</a:t>
            </a:r>
          </a:p>
        </p:txBody>
      </p:sp>
    </p:spTree>
    <p:extLst>
      <p:ext uri="{BB962C8B-B14F-4D97-AF65-F5344CB8AC3E}">
        <p14:creationId xmlns:p14="http://schemas.microsoft.com/office/powerpoint/2010/main" val="85593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0350"/>
            <a:ext cx="7200900" cy="636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779838" y="2349500"/>
            <a:ext cx="1944687" cy="574675"/>
          </a:xfrm>
          <a:prstGeom prst="rect">
            <a:avLst/>
          </a:prstGeom>
          <a:solidFill>
            <a:srgbClr val="FF6600">
              <a:alpha val="2000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3779838" y="1916113"/>
            <a:ext cx="1944687" cy="1441450"/>
          </a:xfrm>
          <a:prstGeom prst="rect">
            <a:avLst/>
          </a:prstGeom>
          <a:solidFill>
            <a:srgbClr val="FF6600">
              <a:alpha val="2000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0" y="3573463"/>
            <a:ext cx="3635375" cy="6794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>
                <a:solidFill>
                  <a:srgbClr val="00CC00"/>
                </a:solidFill>
              </a:rPr>
              <a:t>SOAP-2.1.7</a:t>
            </a:r>
            <a:r>
              <a:rPr lang="zh-TW" altLang="en-US">
                <a:solidFill>
                  <a:srgbClr val="00CC00"/>
                </a:solidFill>
              </a:rPr>
              <a:t>：</a:t>
            </a:r>
            <a:r>
              <a:rPr lang="en-US" altLang="zh-TW">
                <a:solidFill>
                  <a:srgbClr val="00CC00"/>
                </a:solidFill>
              </a:rPr>
              <a:t>longer than 35bp.</a:t>
            </a:r>
          </a:p>
          <a:p>
            <a:r>
              <a:rPr lang="en-US" altLang="zh-TW">
                <a:solidFill>
                  <a:srgbClr val="00CC00"/>
                </a:solidFill>
              </a:rPr>
              <a:t>SOAP-2.0.1</a:t>
            </a:r>
            <a:r>
              <a:rPr lang="zh-TW" altLang="en-US">
                <a:solidFill>
                  <a:srgbClr val="00CC00"/>
                </a:solidFill>
              </a:rPr>
              <a:t>：</a:t>
            </a:r>
            <a:r>
              <a:rPr lang="en-US" altLang="zh-TW">
                <a:solidFill>
                  <a:srgbClr val="00CC00"/>
                </a:solidFill>
              </a:rPr>
              <a:t>is better with 32bp.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3779838" y="3500438"/>
            <a:ext cx="1944687" cy="1441450"/>
          </a:xfrm>
          <a:prstGeom prst="rect">
            <a:avLst/>
          </a:prstGeom>
          <a:solidFill>
            <a:srgbClr val="FF6600">
              <a:alpha val="2000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3779838" y="5084763"/>
            <a:ext cx="1944687" cy="1441450"/>
          </a:xfrm>
          <a:prstGeom prst="rect">
            <a:avLst/>
          </a:prstGeom>
          <a:solidFill>
            <a:srgbClr val="FF6600">
              <a:alpha val="2000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3779838" y="3933825"/>
            <a:ext cx="1944687" cy="574675"/>
          </a:xfrm>
          <a:prstGeom prst="rect">
            <a:avLst/>
          </a:prstGeom>
          <a:solidFill>
            <a:srgbClr val="FF6600">
              <a:alpha val="2000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3779838" y="5445125"/>
            <a:ext cx="1944687" cy="574675"/>
          </a:xfrm>
          <a:prstGeom prst="rect">
            <a:avLst/>
          </a:prstGeom>
          <a:solidFill>
            <a:srgbClr val="FF6600">
              <a:alpha val="2000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2411413" y="2852738"/>
            <a:ext cx="1296987" cy="431800"/>
          </a:xfrm>
          <a:prstGeom prst="rect">
            <a:avLst/>
          </a:prstGeom>
          <a:solidFill>
            <a:srgbClr val="339966">
              <a:alpha val="20000"/>
            </a:srgbClr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1042988" y="1628775"/>
            <a:ext cx="3889375" cy="40481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>
                <a:solidFill>
                  <a:srgbClr val="00CC00"/>
                </a:solidFill>
              </a:rPr>
              <a:t>Bowtie-32bp</a:t>
            </a:r>
            <a:r>
              <a:rPr lang="zh-TW" altLang="en-US">
                <a:solidFill>
                  <a:srgbClr val="00CC00"/>
                </a:solidFill>
              </a:rPr>
              <a:t>：</a:t>
            </a:r>
            <a:r>
              <a:rPr lang="en-US" altLang="zh-TW">
                <a:solidFill>
                  <a:srgbClr val="00CC00"/>
                </a:solidFill>
              </a:rPr>
              <a:t>151 sec, Err 6.4%</a:t>
            </a: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2411413" y="4437063"/>
            <a:ext cx="1296987" cy="431800"/>
          </a:xfrm>
          <a:prstGeom prst="rect">
            <a:avLst/>
          </a:prstGeom>
          <a:solidFill>
            <a:srgbClr val="339966">
              <a:alpha val="20000"/>
            </a:srgbClr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2411413" y="6021388"/>
            <a:ext cx="1296987" cy="431800"/>
          </a:xfrm>
          <a:prstGeom prst="rect">
            <a:avLst/>
          </a:prstGeom>
          <a:solidFill>
            <a:srgbClr val="339966">
              <a:alpha val="20000"/>
            </a:srgbClr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79388" y="6092825"/>
            <a:ext cx="2016125" cy="40481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>
                <a:solidFill>
                  <a:srgbClr val="00CC00"/>
                </a:solidFill>
              </a:rPr>
              <a:t>MAQ</a:t>
            </a:r>
            <a:r>
              <a:rPr lang="zh-TW" altLang="en-US">
                <a:solidFill>
                  <a:srgbClr val="00CC00"/>
                </a:solidFill>
              </a:rPr>
              <a:t>：</a:t>
            </a:r>
            <a:r>
              <a:rPr lang="en-US" altLang="zh-TW">
                <a:solidFill>
                  <a:srgbClr val="00CC00"/>
                </a:solidFill>
              </a:rPr>
              <a:t>for 128bp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5795963" y="5570538"/>
            <a:ext cx="3240087" cy="9540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>
                <a:solidFill>
                  <a:srgbClr val="0033CC"/>
                </a:solidFill>
              </a:rPr>
              <a:t>SOAPv2</a:t>
            </a:r>
            <a:r>
              <a:rPr lang="zh-TW" altLang="en-US">
                <a:solidFill>
                  <a:srgbClr val="0033CC"/>
                </a:solidFill>
              </a:rPr>
              <a:t>：</a:t>
            </a:r>
            <a:r>
              <a:rPr lang="en-US" altLang="zh-TW">
                <a:solidFill>
                  <a:srgbClr val="0033CC"/>
                </a:solidFill>
              </a:rPr>
              <a:t>5.4GB.</a:t>
            </a:r>
          </a:p>
          <a:p>
            <a:r>
              <a:rPr lang="en-US" altLang="zh-TW">
                <a:solidFill>
                  <a:srgbClr val="0033CC"/>
                </a:solidFill>
              </a:rPr>
              <a:t>Bowtie</a:t>
            </a:r>
            <a:r>
              <a:rPr lang="zh-TW" altLang="en-US">
                <a:solidFill>
                  <a:srgbClr val="0033CC"/>
                </a:solidFill>
              </a:rPr>
              <a:t>、</a:t>
            </a:r>
            <a:r>
              <a:rPr lang="en-US" altLang="zh-TW">
                <a:solidFill>
                  <a:srgbClr val="0033CC"/>
                </a:solidFill>
              </a:rPr>
              <a:t>BWA</a:t>
            </a:r>
            <a:r>
              <a:rPr lang="zh-TW" altLang="en-US">
                <a:solidFill>
                  <a:srgbClr val="0033CC"/>
                </a:solidFill>
              </a:rPr>
              <a:t>：</a:t>
            </a:r>
            <a:r>
              <a:rPr lang="en-US" altLang="zh-TW">
                <a:solidFill>
                  <a:srgbClr val="0033CC"/>
                </a:solidFill>
              </a:rPr>
              <a:t>2.3GB</a:t>
            </a:r>
            <a:r>
              <a:rPr lang="zh-TW" altLang="en-US">
                <a:solidFill>
                  <a:srgbClr val="0033CC"/>
                </a:solidFill>
              </a:rPr>
              <a:t>～</a:t>
            </a:r>
            <a:r>
              <a:rPr lang="en-US" altLang="zh-TW">
                <a:solidFill>
                  <a:srgbClr val="0033CC"/>
                </a:solidFill>
              </a:rPr>
              <a:t>3GB</a:t>
            </a:r>
          </a:p>
          <a:p>
            <a:r>
              <a:rPr lang="en-US" altLang="zh-TW">
                <a:solidFill>
                  <a:srgbClr val="0033CC"/>
                </a:solidFill>
              </a:rPr>
              <a:t>MAQ</a:t>
            </a:r>
            <a:r>
              <a:rPr lang="zh-TW" altLang="en-US">
                <a:solidFill>
                  <a:srgbClr val="0033CC"/>
                </a:solidFill>
              </a:rPr>
              <a:t>：</a:t>
            </a:r>
            <a:r>
              <a:rPr lang="en-US" altLang="zh-TW">
                <a:solidFill>
                  <a:srgbClr val="0033CC"/>
                </a:solidFill>
              </a:rPr>
              <a:t>1GB.</a:t>
            </a:r>
          </a:p>
        </p:txBody>
      </p:sp>
    </p:spTree>
    <p:extLst>
      <p:ext uri="{BB962C8B-B14F-4D97-AF65-F5344CB8AC3E}">
        <p14:creationId xmlns:p14="http://schemas.microsoft.com/office/powerpoint/2010/main" val="103739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4105" grpId="0" animBg="1"/>
      <p:bldP spid="4106" grpId="0" animBg="1"/>
      <p:bldP spid="4106" grpId="1" animBg="1"/>
      <p:bldP spid="4107" grpId="0" animBg="1"/>
      <p:bldP spid="4108" grpId="0" animBg="1"/>
      <p:bldP spid="4109" grpId="0" animBg="1"/>
      <p:bldP spid="4110" grpId="0" animBg="1"/>
      <p:bldP spid="4111" grpId="0" animBg="1"/>
      <p:bldP spid="4112" grpId="0" animBg="1"/>
      <p:bldP spid="4112" grpId="1" animBg="1"/>
      <p:bldP spid="4113" grpId="0" animBg="1"/>
      <p:bldP spid="4114" grpId="0" animBg="1"/>
      <p:bldP spid="4115" grpId="0" animBg="1"/>
      <p:bldP spid="4115" grpId="1" animBg="1"/>
      <p:bldP spid="411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Evaluation on real data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800"/>
              <a:t>Human genome </a:t>
            </a:r>
            <a:r>
              <a:rPr lang="zh-TW" altLang="en-US" sz="2800"/>
              <a:t>：</a:t>
            </a:r>
            <a:r>
              <a:rPr lang="en-US" altLang="zh-TW" sz="2800"/>
              <a:t>12.2 million read pairs European Read Archive (AC:ERR000589)</a:t>
            </a:r>
          </a:p>
          <a:p>
            <a:pPr>
              <a:lnSpc>
                <a:spcPct val="80000"/>
              </a:lnSpc>
            </a:pPr>
            <a:endParaRPr lang="en-US" altLang="zh-TW" sz="2800"/>
          </a:p>
          <a:p>
            <a:pPr>
              <a:lnSpc>
                <a:spcPct val="80000"/>
              </a:lnSpc>
            </a:pPr>
            <a:r>
              <a:rPr lang="en-US" altLang="zh-TW" sz="2800"/>
              <a:t>CPU time in hours on a single core of a 2.5GHz Xeon E5420 processor (Time),</a:t>
            </a:r>
          </a:p>
          <a:p>
            <a:pPr>
              <a:lnSpc>
                <a:spcPct val="80000"/>
              </a:lnSpc>
            </a:pPr>
            <a:endParaRPr lang="en-US" altLang="zh-TW" sz="2800"/>
          </a:p>
          <a:p>
            <a:pPr>
              <a:lnSpc>
                <a:spcPct val="80000"/>
              </a:lnSpc>
            </a:pPr>
            <a:r>
              <a:rPr lang="en-US" altLang="zh-TW" sz="2800"/>
              <a:t>percent confidently mapped reads (Conf),</a:t>
            </a:r>
          </a:p>
          <a:p>
            <a:pPr>
              <a:lnSpc>
                <a:spcPct val="80000"/>
              </a:lnSpc>
            </a:pPr>
            <a:endParaRPr lang="en-US" altLang="zh-TW" sz="2800"/>
          </a:p>
          <a:p>
            <a:pPr>
              <a:lnSpc>
                <a:spcPct val="80000"/>
              </a:lnSpc>
            </a:pPr>
            <a:r>
              <a:rPr lang="en-US" altLang="zh-TW" sz="2800"/>
              <a:t>percent confident mappings with the mates mapped in the correct orientation and within 300bp (Paired)</a:t>
            </a:r>
          </a:p>
          <a:p>
            <a:pPr>
              <a:lnSpc>
                <a:spcPct val="80000"/>
              </a:lnSpc>
            </a:pPr>
            <a:endParaRPr lang="en-US" altLang="zh-TW" sz="2800"/>
          </a:p>
        </p:txBody>
      </p:sp>
    </p:spTree>
    <p:extLst>
      <p:ext uri="{BB962C8B-B14F-4D97-AF65-F5344CB8AC3E}">
        <p14:creationId xmlns:p14="http://schemas.microsoft.com/office/powerpoint/2010/main" val="200438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Comparison 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713837"/>
              </p:ext>
            </p:extLst>
          </p:nvPr>
        </p:nvGraphicFramePr>
        <p:xfrm>
          <a:off x="1151620" y="1484784"/>
          <a:ext cx="6912768" cy="3726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805"/>
                <a:gridCol w="2217707"/>
                <a:gridCol w="2304256"/>
              </a:tblGrid>
              <a:tr h="723615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Feature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Speed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memory</a:t>
                      </a:r>
                      <a:endParaRPr lang="zh-TW" altLang="en-US" dirty="0"/>
                    </a:p>
                  </a:txBody>
                  <a:tcPr/>
                </a:tc>
              </a:tr>
              <a:tr h="74535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Hash</a:t>
                      </a:r>
                      <a:r>
                        <a:rPr lang="en-US" altLang="zh-TW" baseline="0" dirty="0" smtClean="0"/>
                        <a:t> read sequence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No multi-threading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Memory footprint</a:t>
                      </a:r>
                      <a:endParaRPr lang="zh-TW" altLang="en-US" dirty="0"/>
                    </a:p>
                  </a:txBody>
                  <a:tcPr/>
                </a:tc>
              </a:tr>
              <a:tr h="74535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Hash</a:t>
                      </a:r>
                      <a:r>
                        <a:rPr lang="en-US" altLang="zh-TW" baseline="0" dirty="0" smtClean="0"/>
                        <a:t> </a:t>
                      </a:r>
                      <a:r>
                        <a:rPr lang="en-US" altLang="zh-TW" dirty="0" smtClean="0"/>
                        <a:t> genome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Multi-threading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large</a:t>
                      </a:r>
                      <a:endParaRPr lang="zh-TW" altLang="en-US" dirty="0"/>
                    </a:p>
                  </a:txBody>
                  <a:tcPr/>
                </a:tc>
              </a:tr>
              <a:tr h="74535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Merge sorting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fast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(no pairing)</a:t>
                      </a:r>
                      <a:endParaRPr lang="zh-TW" altLang="en-US" dirty="0"/>
                    </a:p>
                  </a:txBody>
                  <a:tcPr/>
                </a:tc>
              </a:tr>
              <a:tr h="767084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BWT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fast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Smaller</a:t>
                      </a:r>
                      <a:r>
                        <a:rPr lang="en-US" altLang="zh-TW" baseline="0" dirty="0" smtClean="0"/>
                        <a:t> memory footprint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611560" y="5373216"/>
            <a:ext cx="7992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>
                <a:solidFill>
                  <a:srgbClr val="FF0000"/>
                </a:solidFill>
              </a:rPr>
              <a:t>Basing BWT, inexact matching algorithm proposed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thecuriousquilter.files.wordpress.com/2010/07/wi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314477"/>
            <a:ext cx="648072" cy="5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thecuriousquilter.files.wordpress.com/2010/07/wi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55008"/>
            <a:ext cx="648072" cy="5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thecuriousquilter.files.wordpress.com/2010/07/wi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13718"/>
            <a:ext cx="648072" cy="5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857001" y="4438067"/>
            <a:ext cx="7502005" cy="5594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266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773238"/>
            <a:ext cx="4854575" cy="29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356100" y="3573463"/>
            <a:ext cx="2520950" cy="576262"/>
          </a:xfrm>
          <a:prstGeom prst="rect">
            <a:avLst/>
          </a:prstGeom>
          <a:solidFill>
            <a:srgbClr val="FF6600">
              <a:alpha val="2000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051050" y="3141663"/>
            <a:ext cx="4968875" cy="40481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>
                <a:solidFill>
                  <a:srgbClr val="00CC00"/>
                </a:solidFill>
              </a:rPr>
              <a:t>slower -BWA</a:t>
            </a:r>
            <a:r>
              <a:rPr lang="zh-TW" altLang="en-US">
                <a:solidFill>
                  <a:srgbClr val="00CC00"/>
                </a:solidFill>
              </a:rPr>
              <a:t>：    </a:t>
            </a:r>
            <a:r>
              <a:rPr lang="en-US" altLang="zh-TW">
                <a:solidFill>
                  <a:srgbClr val="00CC00"/>
                </a:solidFill>
              </a:rPr>
              <a:t>6.3 hr   89.2%         99.2%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419475" y="4149725"/>
            <a:ext cx="1296988" cy="431800"/>
          </a:xfrm>
          <a:prstGeom prst="rect">
            <a:avLst/>
          </a:prstGeom>
          <a:solidFill>
            <a:srgbClr val="339966">
              <a:alpha val="20000"/>
            </a:srgbClr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5580063" y="4149725"/>
            <a:ext cx="1296987" cy="431800"/>
          </a:xfrm>
          <a:prstGeom prst="rect">
            <a:avLst/>
          </a:prstGeom>
          <a:solidFill>
            <a:srgbClr val="339966">
              <a:alpha val="20000"/>
            </a:srgbClr>
          </a:solidFill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278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0" grpId="1" animBg="1"/>
      <p:bldP spid="6151" grpId="0" animBg="1"/>
      <p:bldP spid="615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/>
              <a:t>DISCUSSION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zh-TW"/>
              <a:t>Implemented </a:t>
            </a:r>
            <a:r>
              <a:rPr lang="en-US" altLang="zh-TW" b="1">
                <a:solidFill>
                  <a:srgbClr val="0033CC"/>
                </a:solidFill>
              </a:rPr>
              <a:t>BWA.</a:t>
            </a:r>
            <a:endParaRPr lang="en-US" altLang="zh-TW"/>
          </a:p>
          <a:p>
            <a:pPr>
              <a:lnSpc>
                <a:spcPct val="90000"/>
              </a:lnSpc>
            </a:pPr>
            <a:endParaRPr lang="en-US" altLang="zh-TW"/>
          </a:p>
          <a:p>
            <a:pPr>
              <a:lnSpc>
                <a:spcPct val="90000"/>
              </a:lnSpc>
            </a:pPr>
            <a:r>
              <a:rPr lang="en-US" altLang="zh-TW" b="1">
                <a:solidFill>
                  <a:srgbClr val="0033CC"/>
                </a:solidFill>
              </a:rPr>
              <a:t>BWA</a:t>
            </a:r>
            <a:r>
              <a:rPr lang="en-US" altLang="zh-TW"/>
              <a:t> outputs alignment in the </a:t>
            </a:r>
            <a:r>
              <a:rPr lang="en-US" altLang="zh-TW" b="1"/>
              <a:t>SAM</a:t>
            </a:r>
            <a:r>
              <a:rPr lang="en-US" altLang="zh-TW"/>
              <a:t> format to take the advantage of the downstream analyses implemented in </a:t>
            </a:r>
            <a:r>
              <a:rPr lang="en-US" altLang="zh-TW" b="1"/>
              <a:t>SAMtools</a:t>
            </a:r>
            <a:r>
              <a:rPr lang="en-US" altLang="zh-TW"/>
              <a:t>.</a:t>
            </a:r>
          </a:p>
          <a:p>
            <a:pPr>
              <a:lnSpc>
                <a:spcPct val="90000"/>
              </a:lnSpc>
            </a:pPr>
            <a:endParaRPr lang="en-US" altLang="zh-TW"/>
          </a:p>
          <a:p>
            <a:pPr>
              <a:lnSpc>
                <a:spcPct val="90000"/>
              </a:lnSpc>
            </a:pPr>
            <a:r>
              <a:rPr lang="en-US" altLang="zh-TW"/>
              <a:t>Evaluation on simulated data and real data.</a:t>
            </a:r>
          </a:p>
          <a:p>
            <a:pPr>
              <a:lnSpc>
                <a:spcPct val="90000"/>
              </a:lnSpc>
            </a:pPr>
            <a:r>
              <a:rPr lang="en-US" altLang="zh-TW" b="1">
                <a:solidFill>
                  <a:srgbClr val="0033CC"/>
                </a:solidFill>
              </a:rPr>
              <a:t>BWA</a:t>
            </a:r>
            <a:r>
              <a:rPr lang="en-US" altLang="zh-TW"/>
              <a:t> is faster than </a:t>
            </a:r>
            <a:r>
              <a:rPr lang="en-US" altLang="zh-TW" b="1">
                <a:solidFill>
                  <a:srgbClr val="CC00CC"/>
                </a:solidFill>
              </a:rPr>
              <a:t>MAQ</a:t>
            </a:r>
            <a:r>
              <a:rPr lang="en-US" altLang="zh-TW"/>
              <a:t> (similar alignment accuracy).</a:t>
            </a:r>
          </a:p>
        </p:txBody>
      </p:sp>
    </p:spTree>
    <p:extLst>
      <p:ext uri="{BB962C8B-B14F-4D97-AF65-F5344CB8AC3E}">
        <p14:creationId xmlns:p14="http://schemas.microsoft.com/office/powerpoint/2010/main" val="31783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altLang="zh-TW" dirty="0" smtClean="0"/>
              <a:t>Introduction &amp; Background review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zh-TW" dirty="0" smtClean="0"/>
              <a:t>Prefix </a:t>
            </a:r>
            <a:r>
              <a:rPr lang="en-US" altLang="zh-TW" dirty="0" err="1" smtClean="0"/>
              <a:t>trie</a:t>
            </a:r>
            <a:r>
              <a:rPr lang="en-US" altLang="zh-TW" dirty="0" smtClean="0"/>
              <a:t> and Burrows-Wheeler transform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zh-TW" dirty="0" smtClean="0"/>
              <a:t>Exact Matching 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zh-TW" dirty="0" smtClean="0"/>
              <a:t>Inexact Matching 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zh-TW" dirty="0" smtClean="0"/>
              <a:t>Result &amp; </a:t>
            </a:r>
            <a:r>
              <a:rPr lang="en-US" altLang="zh-TW" dirty="0" smtClean="0"/>
              <a:t>Conclusion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zh-TW" dirty="0" smtClean="0"/>
              <a:t>Reference 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98858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zh-TW" dirty="0" smtClean="0"/>
              <a:t>[1] </a:t>
            </a:r>
            <a:r>
              <a:rPr lang="en-US" altLang="zh-TW" dirty="0" err="1" smtClean="0"/>
              <a:t>Heng</a:t>
            </a:r>
            <a:r>
              <a:rPr lang="en-US" altLang="zh-TW" dirty="0" smtClean="0"/>
              <a:t> Li and Richard Durbin, “ Fast and Accurate Short Read Alignment with Burrows-Wheeler Transform” The </a:t>
            </a:r>
            <a:r>
              <a:rPr lang="en-US" altLang="zh-TW" dirty="0" err="1" smtClean="0"/>
              <a:t>Wellcome</a:t>
            </a:r>
            <a:r>
              <a:rPr lang="en-US" altLang="zh-TW" dirty="0" smtClean="0"/>
              <a:t> Trust Sanger Institute, 2009</a:t>
            </a:r>
            <a:r>
              <a:rPr lang="en-US" altLang="zh-TW" dirty="0" smtClean="0"/>
              <a:t>.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[2] Bioinformatics for High-throughput sequencing</a:t>
            </a:r>
          </a:p>
          <a:p>
            <a:pPr marL="0" indent="0">
              <a:buNone/>
            </a:pPr>
            <a:r>
              <a:rPr lang="en-US" altLang="zh-TW" dirty="0" smtClean="0">
                <a:hlinkClick r:id="rId2"/>
              </a:rPr>
              <a:t>http</a:t>
            </a:r>
            <a:r>
              <a:rPr lang="en-US" altLang="zh-TW" dirty="0">
                <a:hlinkClick r:id="rId2"/>
              </a:rPr>
              <a:t>://</a:t>
            </a:r>
            <a:r>
              <a:rPr lang="en-US" altLang="zh-TW" dirty="0" smtClean="0">
                <a:hlinkClick r:id="rId2"/>
              </a:rPr>
              <a:t>www.bioconductor.org/help/course-materials/2009/EMBLJune09/Talks/NGS_Overview_Simon_Nicolas.pdf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[3]</a:t>
            </a:r>
            <a:r>
              <a:rPr lang="en-US" altLang="zh-TW" dirty="0"/>
              <a:t> Hon, W.-K., Lam, T.-W., </a:t>
            </a:r>
            <a:r>
              <a:rPr lang="en-US" altLang="zh-TW" dirty="0" err="1"/>
              <a:t>Sadakane</a:t>
            </a:r>
            <a:r>
              <a:rPr lang="en-US" altLang="zh-TW" dirty="0"/>
              <a:t>, K., Sung, W.-K., and </a:t>
            </a:r>
            <a:r>
              <a:rPr lang="en-US" altLang="zh-TW" dirty="0" err="1"/>
              <a:t>Yiu</a:t>
            </a:r>
            <a:r>
              <a:rPr lang="en-US" altLang="zh-TW" dirty="0"/>
              <a:t>, S.-M. (2007). A space and time efficient algorithm for constructing compressed suffix arrays. </a:t>
            </a:r>
            <a:r>
              <a:rPr lang="en-US" altLang="zh-TW" dirty="0" err="1"/>
              <a:t>Algorithmica</a:t>
            </a:r>
            <a:r>
              <a:rPr lang="en-US" altLang="zh-TW" dirty="0"/>
              <a:t>, 48:23–36</a:t>
            </a:r>
            <a:r>
              <a:rPr lang="en-US" altLang="zh-TW" dirty="0" smtClean="0"/>
              <a:t>.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[4] Lam</a:t>
            </a:r>
            <a:r>
              <a:rPr lang="en-US" altLang="zh-TW" dirty="0"/>
              <a:t>, T. W., Sung, W. K., Tam, S. L., Wong, C. K., and </a:t>
            </a:r>
            <a:r>
              <a:rPr lang="en-US" altLang="zh-TW" dirty="0" err="1"/>
              <a:t>Yiu</a:t>
            </a:r>
            <a:r>
              <a:rPr lang="en-US" altLang="zh-TW" dirty="0"/>
              <a:t>, S. M. (2008). Compressed indexing and local alignment of DNA. Bioinformatics, 24(6):791–797.</a:t>
            </a:r>
          </a:p>
          <a:p>
            <a:pPr>
              <a:spcBef>
                <a:spcPct val="50000"/>
              </a:spcBef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833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altLang="zh-TW" dirty="0" smtClean="0"/>
              <a:t>Introduction &amp; Background review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zh-TW" dirty="0" smtClean="0"/>
              <a:t>Prefix </a:t>
            </a:r>
            <a:r>
              <a:rPr lang="en-US" altLang="zh-TW" dirty="0" err="1" smtClean="0"/>
              <a:t>trie</a:t>
            </a:r>
            <a:r>
              <a:rPr lang="en-US" altLang="zh-TW" dirty="0" smtClean="0"/>
              <a:t> and Burrows-Wheeler transform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zh-TW" dirty="0" smtClean="0"/>
              <a:t>Exact Matching 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zh-TW" dirty="0" smtClean="0"/>
              <a:t>Inexact Matching 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zh-TW" dirty="0" smtClean="0"/>
              <a:t>Result &amp; </a:t>
            </a:r>
            <a:r>
              <a:rPr lang="en-US" altLang="zh-TW" dirty="0" smtClean="0"/>
              <a:t>Conclusion</a:t>
            </a:r>
          </a:p>
          <a:p>
            <a:pPr marL="514350" indent="-514350">
              <a:buFont typeface="+mj-lt"/>
              <a:buAutoNum type="arabicParenR"/>
            </a:pPr>
            <a:r>
              <a:rPr lang="en-US" altLang="zh-TW" dirty="0" smtClean="0"/>
              <a:t>Reference 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8511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Prefix of string ‘GOOGOL’</a:t>
            </a:r>
            <a:endParaRPr lang="zh-TW" altLang="en-US" smtClean="0"/>
          </a:p>
        </p:txBody>
      </p:sp>
      <p:sp>
        <p:nvSpPr>
          <p:cNvPr id="2355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G</a:t>
            </a:r>
          </a:p>
          <a:p>
            <a:r>
              <a:rPr lang="en-US" altLang="zh-TW" smtClean="0"/>
              <a:t>GO</a:t>
            </a:r>
          </a:p>
          <a:p>
            <a:r>
              <a:rPr lang="en-US" altLang="zh-TW" smtClean="0"/>
              <a:t>GOO</a:t>
            </a:r>
          </a:p>
          <a:p>
            <a:r>
              <a:rPr lang="en-US" altLang="zh-TW" smtClean="0"/>
              <a:t>GOOG</a:t>
            </a:r>
          </a:p>
          <a:p>
            <a:r>
              <a:rPr lang="en-US" altLang="zh-TW" smtClean="0"/>
              <a:t>GOOGO</a:t>
            </a:r>
          </a:p>
          <a:p>
            <a:r>
              <a:rPr lang="en-US" altLang="zh-TW" smtClean="0"/>
              <a:t>GOOGOL</a:t>
            </a: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6048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標題 1"/>
          <p:cNvSpPr>
            <a:spLocks noGrp="1"/>
          </p:cNvSpPr>
          <p:nvPr>
            <p:ph type="title"/>
          </p:nvPr>
        </p:nvSpPr>
        <p:spPr>
          <a:xfrm>
            <a:off x="457200" y="-315913"/>
            <a:ext cx="8229600" cy="1143001"/>
          </a:xfrm>
        </p:spPr>
        <p:txBody>
          <a:bodyPr/>
          <a:lstStyle/>
          <a:p>
            <a:r>
              <a:rPr lang="en-US" altLang="zh-TW" smtClean="0"/>
              <a:t>2.1 Prefix trie and string matching</a:t>
            </a:r>
          </a:p>
        </p:txBody>
      </p:sp>
      <p:sp>
        <p:nvSpPr>
          <p:cNvPr id="2457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74675"/>
            <a:ext cx="5329237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文字方塊 3"/>
          <p:cNvSpPr txBox="1">
            <a:spLocks noChangeArrowheads="1"/>
          </p:cNvSpPr>
          <p:nvPr/>
        </p:nvSpPr>
        <p:spPr bwMode="auto">
          <a:xfrm>
            <a:off x="179388" y="2924175"/>
            <a:ext cx="223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en-US" altLang="zh-TW"/>
              <a:t>Suffix array interval</a:t>
            </a:r>
            <a:endParaRPr kumimoji="0" lang="zh-TW" altLang="en-US"/>
          </a:p>
        </p:txBody>
      </p:sp>
      <p:sp>
        <p:nvSpPr>
          <p:cNvPr id="24581" name="文字方塊 5"/>
          <p:cNvSpPr txBox="1">
            <a:spLocks noChangeArrowheads="1"/>
          </p:cNvSpPr>
          <p:nvPr/>
        </p:nvSpPr>
        <p:spPr bwMode="auto">
          <a:xfrm>
            <a:off x="1763713" y="5364163"/>
            <a:ext cx="2592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en-US" altLang="zh-TW"/>
              <a:t>^ mark start of the string</a:t>
            </a:r>
            <a:endParaRPr kumimoji="0" lang="zh-TW" altLang="en-US"/>
          </a:p>
        </p:txBody>
      </p:sp>
      <p:sp>
        <p:nvSpPr>
          <p:cNvPr id="24582" name="文字方塊 6"/>
          <p:cNvSpPr txBox="1">
            <a:spLocks noChangeArrowheads="1"/>
          </p:cNvSpPr>
          <p:nvPr/>
        </p:nvSpPr>
        <p:spPr bwMode="auto">
          <a:xfrm>
            <a:off x="755650" y="630238"/>
            <a:ext cx="8388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r>
              <a:rPr kumimoji="0" lang="en-US" altLang="zh-TW"/>
              <a:t>dashed line shows the route of the brute-force search for a query string ‘LOL’, allowing at most one mismatch</a:t>
            </a:r>
          </a:p>
          <a:p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95635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2070</Words>
  <Application>Microsoft Office PowerPoint</Application>
  <PresentationFormat>如螢幕大小 (4:3)</PresentationFormat>
  <Paragraphs>505</Paragraphs>
  <Slides>63</Slides>
  <Notes>3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63</vt:i4>
      </vt:variant>
    </vt:vector>
  </HeadingPairs>
  <TitlesOfParts>
    <vt:vector size="65" baseType="lpstr">
      <vt:lpstr>Office 佈景主題</vt:lpstr>
      <vt:lpstr>方程式</vt:lpstr>
      <vt:lpstr>Final Presentation</vt:lpstr>
      <vt:lpstr>Outline</vt:lpstr>
      <vt:lpstr>Introduction (1/3) [1]</vt:lpstr>
      <vt:lpstr>Introduction (2/3) [2]</vt:lpstr>
      <vt:lpstr>Introduction (2/3) [1]</vt:lpstr>
      <vt:lpstr>Comparison </vt:lpstr>
      <vt:lpstr>Outline</vt:lpstr>
      <vt:lpstr>Prefix of string ‘GOOGOL’</vt:lpstr>
      <vt:lpstr>2.1 Prefix trie and string matching</vt:lpstr>
      <vt:lpstr>PowerPoint 簡報</vt:lpstr>
      <vt:lpstr>Suffix of string ‘GOOGOL’</vt:lpstr>
      <vt:lpstr>2.2 Burrows-Wheeler transform (BWT) </vt:lpstr>
      <vt:lpstr>Define some variables</vt:lpstr>
      <vt:lpstr>PowerPoint 簡報</vt:lpstr>
      <vt:lpstr>2.3 Suffix array interval and sequence alignment</vt:lpstr>
      <vt:lpstr>PowerPoint 簡報</vt:lpstr>
      <vt:lpstr>Outline</vt:lpstr>
      <vt:lpstr>Review</vt:lpstr>
      <vt:lpstr>Definition</vt:lpstr>
      <vt:lpstr>Definition</vt:lpstr>
      <vt:lpstr>Definition</vt:lpstr>
      <vt:lpstr>Meaning</vt:lpstr>
      <vt:lpstr>Meaning</vt:lpstr>
      <vt:lpstr>Meaning</vt:lpstr>
      <vt:lpstr>Meaning</vt:lpstr>
      <vt:lpstr>Example</vt:lpstr>
      <vt:lpstr>Example</vt:lpstr>
      <vt:lpstr>Example</vt:lpstr>
      <vt:lpstr>Example</vt:lpstr>
      <vt:lpstr>Example</vt:lpstr>
      <vt:lpstr>Outline</vt:lpstr>
      <vt:lpstr>Between Exact &amp; Inexact Matching</vt:lpstr>
      <vt:lpstr>An artificial example</vt:lpstr>
      <vt:lpstr>Straightforward ideas</vt:lpstr>
      <vt:lpstr>Straightforward ideas</vt:lpstr>
      <vt:lpstr>Straightforward ideas</vt:lpstr>
      <vt:lpstr>Straightforward ideas</vt:lpstr>
      <vt:lpstr>Straightforward ideas</vt:lpstr>
      <vt:lpstr>Straightforward ideas</vt:lpstr>
      <vt:lpstr>Straightforward ideas</vt:lpstr>
      <vt:lpstr>Straightforward ideas</vt:lpstr>
      <vt:lpstr>Straightforward ideas</vt:lpstr>
      <vt:lpstr>Straightforward ideas</vt:lpstr>
      <vt:lpstr>Straightforward ideas</vt:lpstr>
      <vt:lpstr>Straightforward ideas</vt:lpstr>
      <vt:lpstr>Before illustrating</vt:lpstr>
      <vt:lpstr>Algorithm</vt:lpstr>
      <vt:lpstr>PowerPoint 簡報</vt:lpstr>
      <vt:lpstr>PowerPoint 簡報</vt:lpstr>
      <vt:lpstr>PowerPoint 簡報</vt:lpstr>
      <vt:lpstr>PowerPoint 簡報</vt:lpstr>
      <vt:lpstr>PowerPoint 簡報</vt:lpstr>
      <vt:lpstr>Inexact Matchings</vt:lpstr>
      <vt:lpstr>Outline</vt:lpstr>
      <vt:lpstr>Implementation</vt:lpstr>
      <vt:lpstr>Evaluated programs</vt:lpstr>
      <vt:lpstr>Evaluation on simulated data</vt:lpstr>
      <vt:lpstr>PowerPoint 簡報</vt:lpstr>
      <vt:lpstr>Evaluation on real data</vt:lpstr>
      <vt:lpstr>PowerPoint 簡報</vt:lpstr>
      <vt:lpstr>DISCUSSION</vt:lpstr>
      <vt:lpstr>Outline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Between Exact &amp; Inexact Matching</dc:title>
  <dc:creator>wyw</dc:creator>
  <cp:lastModifiedBy>HP</cp:lastModifiedBy>
  <cp:revision>45</cp:revision>
  <dcterms:created xsi:type="dcterms:W3CDTF">2012-05-27T12:55:54Z</dcterms:created>
  <dcterms:modified xsi:type="dcterms:W3CDTF">2012-06-03T15:29:11Z</dcterms:modified>
</cp:coreProperties>
</file>