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5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56" r:id="rId9"/>
    <p:sldId id="257" r:id="rId10"/>
    <p:sldId id="258" r:id="rId11"/>
    <p:sldId id="265" r:id="rId12"/>
    <p:sldId id="259" r:id="rId13"/>
    <p:sldId id="261" r:id="rId14"/>
    <p:sldId id="274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75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___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___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___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en-US" altLang="zh-TW" sz="2160" b="1" i="0" u="none" strike="noStrike" baseline="0" dirty="0" smtClean="0">
                <a:effectLst/>
              </a:rPr>
              <a:t>Respondents </a:t>
            </a:r>
            <a:r>
              <a:rPr lang="en-US" altLang="en-US" dirty="0" smtClean="0"/>
              <a:t>Percent</a:t>
            </a:r>
            <a:endParaRPr lang="en-US" altLang="en-US" dirty="0"/>
          </a:p>
        </c:rich>
      </c:tx>
      <c:layout>
        <c:manualLayout>
          <c:xMode val="edge"/>
          <c:yMode val="edge"/>
          <c:x val="0.12593357292385712"/>
          <c:y val="3.4582214176638336E-2"/>
        </c:manualLayout>
      </c:layout>
    </c:title>
    <c:plotArea>
      <c:layout>
        <c:manualLayout>
          <c:layoutTarget val="inner"/>
          <c:xMode val="edge"/>
          <c:yMode val="edge"/>
          <c:x val="0.14234778756776356"/>
          <c:y val="0.23151879135936493"/>
          <c:w val="0.3548457222701753"/>
          <c:h val="0.70969144454035138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Percent</c:v>
                </c:pt>
              </c:strCache>
            </c:strRef>
          </c:tx>
          <c:explosion val="8"/>
          <c:cat>
            <c:strRef>
              <c:f>工作表1!$A$2:$A$4</c:f>
              <c:strCache>
                <c:ptCount val="3"/>
                <c:pt idx="0">
                  <c:v>fully functional ERS</c:v>
                </c:pt>
                <c:pt idx="1">
                  <c:v>basic system</c:v>
                </c:pt>
                <c:pt idx="2">
                  <c:v>No using ERS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4</c:v>
                </c:pt>
                <c:pt idx="1">
                  <c:v>13</c:v>
                </c:pt>
                <c:pt idx="2">
                  <c:v>83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173017604785487"/>
          <c:y val="8.5898407802183205E-2"/>
          <c:w val="0.32464061658409282"/>
          <c:h val="0.8807507226865871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fully ERS</c:v>
                </c:pt>
              </c:strCache>
            </c:strRef>
          </c:tx>
          <c:cat>
            <c:strRef>
              <c:f>工作表1!$A$2:$A$3</c:f>
              <c:strCache>
                <c:ptCount val="2"/>
                <c:pt idx="0">
                  <c:v>Integrated</c:v>
                </c:pt>
                <c:pt idx="1">
                  <c:v>non-Integrated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37349934552646"/>
          <c:y val="0.38811087457976573"/>
          <c:w val="0.37842849572204751"/>
          <c:h val="0.5217678707270985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en-US" altLang="zh-TW" dirty="0" smtClean="0"/>
              <a:t>Basic</a:t>
            </a:r>
            <a:r>
              <a:rPr lang="en-US" altLang="zh-TW" baseline="0" dirty="0" smtClean="0"/>
              <a:t> ERS</a:t>
            </a:r>
            <a:endParaRPr lang="zh-TW" alt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cat>
            <c:strRef>
              <c:f>工作表1!$A$2:$A$3</c:f>
              <c:strCache>
                <c:ptCount val="2"/>
                <c:pt idx="0">
                  <c:v>Integrated</c:v>
                </c:pt>
                <c:pt idx="1">
                  <c:v>non-Integrated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en-US" altLang="zh-TW" sz="2160" b="1" i="0" u="none" strike="noStrike" baseline="0" dirty="0" smtClean="0">
                <a:effectLst/>
              </a:rPr>
              <a:t>Respondents </a:t>
            </a:r>
            <a:r>
              <a:rPr lang="en-US" altLang="en-US" dirty="0" smtClean="0"/>
              <a:t>Percent</a:t>
            </a:r>
            <a:endParaRPr lang="en-US" altLang="en-US" dirty="0"/>
          </a:p>
        </c:rich>
      </c:tx>
      <c:layout>
        <c:manualLayout>
          <c:xMode val="edge"/>
          <c:yMode val="edge"/>
          <c:x val="0.12593357292385712"/>
          <c:y val="3.4582214176638329E-2"/>
        </c:manualLayout>
      </c:layout>
    </c:title>
    <c:plotArea>
      <c:layout>
        <c:manualLayout>
          <c:layoutTarget val="inner"/>
          <c:xMode val="edge"/>
          <c:yMode val="edge"/>
          <c:x val="0.14234778756776356"/>
          <c:y val="0.23151879135936493"/>
          <c:w val="0.3548457222701753"/>
          <c:h val="0.70969144454035138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Percent</c:v>
                </c:pt>
              </c:strCache>
            </c:strRef>
          </c:tx>
          <c:explosion val="8"/>
          <c:cat>
            <c:strRef>
              <c:f>工作表1!$A$2:$A$4</c:f>
              <c:strCache>
                <c:ptCount val="3"/>
                <c:pt idx="0">
                  <c:v>fully functional ERS</c:v>
                </c:pt>
                <c:pt idx="1">
                  <c:v>basic system</c:v>
                </c:pt>
                <c:pt idx="2">
                  <c:v>No using ERS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4</c:v>
                </c:pt>
                <c:pt idx="1">
                  <c:v>13</c:v>
                </c:pt>
                <c:pt idx="2">
                  <c:v>83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173017604785487"/>
          <c:y val="8.5898407802183205E-2"/>
          <c:w val="0.32464061658409282"/>
          <c:h val="0.8807507226865870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No using ERS</c:v>
                </c:pt>
              </c:strCache>
            </c:strRef>
          </c:tx>
          <c:cat>
            <c:strRef>
              <c:f>工作表1!$A$2:$A$4</c:f>
              <c:strCache>
                <c:ptCount val="3"/>
                <c:pt idx="0">
                  <c:v>Purchased</c:v>
                </c:pt>
                <c:pt idx="1">
                  <c:v>Intended to purchase</c:v>
                </c:pt>
                <c:pt idx="2">
                  <c:v>N.A.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16</c:v>
                </c:pt>
                <c:pt idx="1">
                  <c:v>26</c:v>
                </c:pt>
                <c:pt idx="2">
                  <c:v>58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en-US" altLang="zh-TW" sz="2160" b="1" i="0" u="none" strike="noStrike" baseline="0" dirty="0" smtClean="0">
                <a:effectLst/>
              </a:rPr>
              <a:t>The </a:t>
            </a:r>
            <a:r>
              <a:rPr lang="en-US" altLang="en-US" dirty="0" smtClean="0"/>
              <a:t>Percent of doctor using ERS</a:t>
            </a:r>
            <a:endParaRPr lang="en-US" altLang="en-US" dirty="0"/>
          </a:p>
        </c:rich>
      </c:tx>
      <c:layout>
        <c:manualLayout>
          <c:xMode val="edge"/>
          <c:yMode val="edge"/>
          <c:x val="0.12593357292385712"/>
          <c:y val="3.4582214176638329E-2"/>
        </c:manualLayout>
      </c:layout>
    </c:title>
    <c:plotArea>
      <c:layout>
        <c:manualLayout>
          <c:layoutTarget val="inner"/>
          <c:xMode val="edge"/>
          <c:yMode val="edge"/>
          <c:x val="0.14234778756776356"/>
          <c:y val="0.23151879135936493"/>
          <c:w val="0.3548457222701753"/>
          <c:h val="0.70969144454035138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Percent</c:v>
                </c:pt>
              </c:strCache>
            </c:strRef>
          </c:tx>
          <c:explosion val="8"/>
          <c:cat>
            <c:strRef>
              <c:f>工作表1!$A$2:$A$4</c:f>
              <c:strCache>
                <c:ptCount val="3"/>
                <c:pt idx="0">
                  <c:v>fully functional ERS</c:v>
                </c:pt>
                <c:pt idx="1">
                  <c:v>basic system</c:v>
                </c:pt>
                <c:pt idx="2">
                  <c:v>No using ERS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4</c:v>
                </c:pt>
                <c:pt idx="1">
                  <c:v>13</c:v>
                </c:pt>
                <c:pt idx="2">
                  <c:v>83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173017604785487"/>
          <c:y val="8.5898407802183205E-2"/>
          <c:w val="0.32464061658409282"/>
          <c:h val="0.8807507226865870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en-US" altLang="en-US" dirty="0" smtClean="0"/>
              <a:t>Fully </a:t>
            </a:r>
            <a:r>
              <a:rPr lang="en-US" altLang="en-US" dirty="0"/>
              <a:t>ERS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fully ERS</c:v>
                </c:pt>
              </c:strCache>
            </c:strRef>
          </c:tx>
          <c:cat>
            <c:strRef>
              <c:f>工作表1!$A$2:$A$3</c:f>
              <c:strCache>
                <c:ptCount val="2"/>
                <c:pt idx="0">
                  <c:v>Satisfy</c:v>
                </c:pt>
                <c:pt idx="1">
                  <c:v>non-Satisfy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37349934552646"/>
          <c:y val="0.3881108745797664"/>
          <c:w val="0.37842849572204834"/>
          <c:h val="0.5217678707270985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en-US" altLang="en-US" dirty="0" smtClean="0"/>
              <a:t>Basic </a:t>
            </a:r>
            <a:r>
              <a:rPr lang="en-US" altLang="en-US" dirty="0"/>
              <a:t>ERS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fully ERS</c:v>
                </c:pt>
              </c:strCache>
            </c:strRef>
          </c:tx>
          <c:cat>
            <c:strRef>
              <c:f>工作表1!$A$2:$A$3</c:f>
              <c:strCache>
                <c:ptCount val="2"/>
                <c:pt idx="0">
                  <c:v>Satisfy</c:v>
                </c:pt>
                <c:pt idx="1">
                  <c:v>non-Satisfy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37349934552646"/>
          <c:y val="0.38811087457976662"/>
          <c:w val="0.37842849572204867"/>
          <c:h val="0.5217678707270985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0.30746</cdr:x>
      <cdr:y>0.26719</cdr:y>
    </cdr:from>
    <cdr:to>
      <cdr:x>0.3798</cdr:x>
      <cdr:y>0.36776</cdr:y>
    </cdr:to>
    <cdr:sp macro="" textlink="">
      <cdr:nvSpPr>
        <cdr:cNvPr id="2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70436" y="981228"/>
          <a:ext cx="463588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US" altLang="zh-TW" dirty="0">
              <a:solidFill>
                <a:schemeClr val="bg1"/>
              </a:solidFill>
            </a:rPr>
            <a:t>4</a:t>
          </a:r>
          <a:r>
            <a:rPr lang="en-US" altLang="zh-TW" dirty="0" smtClean="0">
              <a:solidFill>
                <a:schemeClr val="bg1"/>
              </a:solidFill>
            </a:rPr>
            <a:t>%</a:t>
          </a:r>
          <a:endParaRPr lang="en-US" altLang="zh-TW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0.30746</cdr:x>
      <cdr:y>0.28664</cdr:y>
    </cdr:from>
    <cdr:to>
      <cdr:x>0.3798</cdr:x>
      <cdr:y>0.38721</cdr:y>
    </cdr:to>
    <cdr:sp macro="" textlink="">
      <cdr:nvSpPr>
        <cdr:cNvPr id="2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70436" y="1052666"/>
          <a:ext cx="463588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US" altLang="zh-TW" dirty="0">
              <a:solidFill>
                <a:schemeClr val="bg1"/>
              </a:solidFill>
            </a:rPr>
            <a:t>4</a:t>
          </a:r>
          <a:r>
            <a:rPr lang="en-US" altLang="zh-TW" dirty="0" smtClean="0">
              <a:solidFill>
                <a:schemeClr val="bg1"/>
              </a:solidFill>
            </a:rPr>
            <a:t>%</a:t>
          </a:r>
          <a:endParaRPr lang="en-US" altLang="zh-TW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0.30746</cdr:x>
      <cdr:y>0.26719</cdr:y>
    </cdr:from>
    <cdr:to>
      <cdr:x>0.3798</cdr:x>
      <cdr:y>0.36776</cdr:y>
    </cdr:to>
    <cdr:sp macro="" textlink="">
      <cdr:nvSpPr>
        <cdr:cNvPr id="2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70436" y="981228"/>
          <a:ext cx="463588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US" altLang="zh-TW" dirty="0">
              <a:solidFill>
                <a:schemeClr val="bg1"/>
              </a:solidFill>
            </a:rPr>
            <a:t>4</a:t>
          </a:r>
          <a:r>
            <a:rPr lang="en-US" altLang="zh-TW" dirty="0" smtClean="0">
              <a:solidFill>
                <a:schemeClr val="bg1"/>
              </a:solidFill>
            </a:rPr>
            <a:t>%</a:t>
          </a:r>
          <a:endParaRPr lang="en-US" altLang="zh-TW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0.31579</cdr:x>
      <cdr:y>0.69444</cdr:y>
    </cdr:from>
    <cdr:to>
      <cdr:x>0.46936</cdr:x>
      <cdr:y>0.82941</cdr:y>
    </cdr:to>
    <cdr:sp macro="" textlink="">
      <cdr:nvSpPr>
        <cdr:cNvPr id="2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6146" y="1900199"/>
          <a:ext cx="630301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9pPr>
        </a:lstStyle>
        <a:p xmlns:a="http://schemas.openxmlformats.org/drawingml/2006/main">
          <a:pPr eaLnBrk="1" hangingPunct="1"/>
          <a:r>
            <a:rPr lang="en-US" altLang="zh-TW" dirty="0" smtClean="0">
              <a:solidFill>
                <a:schemeClr val="bg1"/>
              </a:solidFill>
            </a:rPr>
            <a:t>93%</a:t>
          </a:r>
          <a:endParaRPr lang="en-US" altLang="zh-TW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0.31579</cdr:x>
      <cdr:y>0.69444</cdr:y>
    </cdr:from>
    <cdr:to>
      <cdr:x>0.46936</cdr:x>
      <cdr:y>0.82941</cdr:y>
    </cdr:to>
    <cdr:sp macro="" textlink="">
      <cdr:nvSpPr>
        <cdr:cNvPr id="2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6146" y="1900199"/>
          <a:ext cx="630301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9pPr>
        </a:lstStyle>
        <a:p xmlns:a="http://schemas.openxmlformats.org/drawingml/2006/main">
          <a:pPr eaLnBrk="1" hangingPunct="1"/>
          <a:r>
            <a:rPr lang="en-US" altLang="zh-TW" dirty="0" smtClean="0">
              <a:solidFill>
                <a:schemeClr val="bg1"/>
              </a:solidFill>
            </a:rPr>
            <a:t>88%</a:t>
          </a:r>
          <a:endParaRPr lang="en-US" altLang="zh-TW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36E19-BCA3-4423-B442-0F85244FB7AB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51C80-9B18-44EC-8C32-5C2ED2A71C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E2386-3699-496A-8A73-DFD2FA0004D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4% respondents reported having a full functional electronic-records.</a:t>
            </a:r>
          </a:p>
          <a:p>
            <a:pPr marL="109728" indent="0">
              <a:buNone/>
            </a:pPr>
            <a:r>
              <a:rPr lang="en-US" altLang="zh-TW" dirty="0" smtClean="0"/>
              <a:t>-&gt;71% reported using integrated system at the hospital where they admit patients</a:t>
            </a:r>
          </a:p>
          <a:p>
            <a:pPr marL="109728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13% reported having a basic system.</a:t>
            </a:r>
          </a:p>
          <a:p>
            <a:pPr marL="109728" indent="0">
              <a:buNone/>
            </a:pPr>
            <a:r>
              <a:rPr lang="en-US" altLang="zh-TW" dirty="0" smtClean="0"/>
              <a:t>-&gt;as compared with only 56% of respondents with a basic system (P = 0.006).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5129-F3C0-43AA-A91B-440D6F75118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21624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83% of respondents who did not have electronic health records.</a:t>
            </a:r>
          </a:p>
          <a:p>
            <a:pPr>
              <a:buFontTx/>
              <a:buChar char="-"/>
            </a:pPr>
            <a:r>
              <a:rPr lang="en-US" altLang="zh-TW" dirty="0" smtClean="0"/>
              <a:t>(1) 16% reported that their practice had purchased but not yet implemented such a system at the time of the survey.</a:t>
            </a:r>
          </a:p>
          <a:p>
            <a:pPr marL="109728" indent="0">
              <a:buNone/>
            </a:pPr>
            <a:r>
              <a:rPr lang="en-US" altLang="zh-TW" dirty="0" smtClean="0"/>
              <a:t>-(2) 26% of respondents said that their practice   intended to purchase an electronic-records system within the next 2 years.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5129-F3C0-43AA-A91B-440D6F75118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03764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multivariate analyses, having an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electronicrecords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was significantly associated with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characteristics of both individual physicians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their practices (Table 3).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Electronicrecords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were more prevalent among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physicians who were younger, worked in large or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care practices, worked in hospitals or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medical centers, and lived in the western region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United States. Rates of adoption did not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 significantly among providers serving a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proportion of minority patients or patients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were uninsured or receiving Medicaid, as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 with other physicians (data not shown).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5129-F3C0-43AA-A91B-440D6F751186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63732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E2386-3699-496A-8A73-DFD2FA0004D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4% doctors using a fully functional electronic-records system.</a:t>
            </a:r>
          </a:p>
          <a:p>
            <a:pPr marL="109728" indent="0">
              <a:buNone/>
            </a:pPr>
            <a:r>
              <a:rPr lang="en-US" altLang="zh-TW" dirty="0" smtClean="0"/>
              <a:t>-&gt;97% reported using all the functions at least some of the time. </a:t>
            </a:r>
          </a:p>
          <a:p>
            <a:r>
              <a:rPr lang="en-US" altLang="zh-TW" dirty="0" smtClean="0"/>
              <a:t>13% doctors with a basic system, more than 99% reported using all the functions at least some of the time.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5129-F3C0-43AA-A91B-440D6F751186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0535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Physicians with fully functional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electronic-records systems were significantly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likely than those with basic systems to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each of these functions (Table 4).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5129-F3C0-43AA-A91B-440D6F75118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67066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E2386-3699-496A-8A73-DFD2FA0004D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E2386-3699-496A-8A73-DFD2FA0004D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E2386-3699-496A-8A73-DFD2FA0004D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E2386-3699-496A-8A73-DFD2FA0004D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E2386-3699-496A-8A73-DFD2FA0004D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51C80-9B18-44EC-8C32-5C2ED2A71CF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5EAC-4BEA-487C-A02F-2555869E20D0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7887D26-7C57-4F5A-A4D4-50C634961A5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5EAC-4BEA-487C-A02F-2555869E20D0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7D26-7C57-4F5A-A4D4-50C634961A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5EAC-4BEA-487C-A02F-2555869E20D0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7D26-7C57-4F5A-A4D4-50C634961A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5EAC-4BEA-487C-A02F-2555869E20D0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7D26-7C57-4F5A-A4D4-50C634961A5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5EAC-4BEA-487C-A02F-2555869E20D0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887D26-7C57-4F5A-A4D4-50C634961A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5EAC-4BEA-487C-A02F-2555869E20D0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7D26-7C57-4F5A-A4D4-50C634961A5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5EAC-4BEA-487C-A02F-2555869E20D0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7D26-7C57-4F5A-A4D4-50C634961A5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5EAC-4BEA-487C-A02F-2555869E20D0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7D26-7C57-4F5A-A4D4-50C634961A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5EAC-4BEA-487C-A02F-2555869E20D0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7D26-7C57-4F5A-A4D4-50C634961A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5EAC-4BEA-487C-A02F-2555869E20D0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7D26-7C57-4F5A-A4D4-50C634961A5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5EAC-4BEA-487C-A02F-2555869E20D0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887D26-7C57-4F5A-A4D4-50C634961A5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65EAC-4BEA-487C-A02F-2555869E20D0}" type="datetimeFigureOut">
              <a:rPr lang="zh-TW" altLang="en-US" smtClean="0"/>
              <a:pPr/>
              <a:t>2012/6/11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7887D26-7C57-4F5A-A4D4-50C634961A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1804" y="3573016"/>
            <a:ext cx="8100392" cy="2971800"/>
          </a:xfrm>
        </p:spPr>
        <p:txBody>
          <a:bodyPr>
            <a:noAutofit/>
          </a:bodyPr>
          <a:lstStyle/>
          <a:p>
            <a:r>
              <a:rPr lang="en-US" altLang="zh-TW" sz="2000" dirty="0"/>
              <a:t>Catherine M. </a:t>
            </a:r>
            <a:r>
              <a:rPr lang="en-US" altLang="zh-TW" sz="2000" dirty="0" err="1"/>
              <a:t>DesRoches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Dr.P.H</a:t>
            </a:r>
            <a:r>
              <a:rPr lang="en-US" altLang="zh-TW" sz="2000" dirty="0"/>
              <a:t>., Eric G. Campbell, Ph.D</a:t>
            </a:r>
            <a:r>
              <a:rPr lang="en-US" altLang="zh-TW" sz="2000" dirty="0" smtClean="0"/>
              <a:t>., </a:t>
            </a:r>
            <a:r>
              <a:rPr lang="en-US" altLang="zh-TW" sz="2000" dirty="0" err="1" smtClean="0"/>
              <a:t>Sowmya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R. </a:t>
            </a:r>
            <a:r>
              <a:rPr lang="en-US" altLang="zh-TW" sz="2000" dirty="0" err="1"/>
              <a:t>Rao</a:t>
            </a:r>
            <a:r>
              <a:rPr lang="en-US" altLang="zh-TW" sz="2000" dirty="0"/>
              <a:t>, Ph.D</a:t>
            </a:r>
            <a:r>
              <a:rPr lang="en-US" altLang="zh-TW" sz="2000" dirty="0" smtClean="0"/>
              <a:t>., Karen </a:t>
            </a:r>
            <a:r>
              <a:rPr lang="en-US" altLang="zh-TW" sz="2000" dirty="0" err="1"/>
              <a:t>Donelan</a:t>
            </a:r>
            <a:r>
              <a:rPr lang="en-US" altLang="zh-TW" sz="2000" dirty="0"/>
              <a:t>, Sc.D., </a:t>
            </a:r>
            <a:endParaRPr lang="en-US" altLang="zh-TW" sz="2000" dirty="0" smtClean="0"/>
          </a:p>
          <a:p>
            <a:r>
              <a:rPr lang="en-US" altLang="zh-TW" sz="2000" dirty="0" smtClean="0"/>
              <a:t>Timothy </a:t>
            </a:r>
            <a:r>
              <a:rPr lang="en-US" altLang="zh-TW" sz="2000" dirty="0"/>
              <a:t>G. Ferris, M.D., M.P.H., </a:t>
            </a:r>
            <a:r>
              <a:rPr lang="en-US" altLang="zh-TW" sz="2000" dirty="0" err="1"/>
              <a:t>Ashish</a:t>
            </a:r>
            <a:r>
              <a:rPr lang="en-US" altLang="zh-TW" sz="2000" dirty="0"/>
              <a:t> </a:t>
            </a:r>
            <a:r>
              <a:rPr lang="en-US" altLang="zh-TW" sz="2000" dirty="0" err="1"/>
              <a:t>Jha</a:t>
            </a:r>
            <a:r>
              <a:rPr lang="en-US" altLang="zh-TW" sz="2000" dirty="0"/>
              <a:t>, M.D., M.P.H</a:t>
            </a:r>
            <a:r>
              <a:rPr lang="en-US" altLang="zh-TW" sz="2000" dirty="0" smtClean="0"/>
              <a:t>., </a:t>
            </a:r>
          </a:p>
          <a:p>
            <a:r>
              <a:rPr lang="en-US" altLang="zh-TW" sz="2000" dirty="0" err="1" smtClean="0"/>
              <a:t>Rainu</a:t>
            </a:r>
            <a:r>
              <a:rPr lang="en-US" altLang="zh-TW" sz="2000" dirty="0" smtClean="0"/>
              <a:t> </a:t>
            </a:r>
            <a:r>
              <a:rPr lang="en-US" altLang="zh-TW" sz="2000" dirty="0" err="1"/>
              <a:t>Kaushal</a:t>
            </a:r>
            <a:r>
              <a:rPr lang="en-US" altLang="zh-TW" sz="2000" dirty="0"/>
              <a:t>, M.D., M.P.H., Douglas E. Levy, Ph.D., </a:t>
            </a:r>
            <a:endParaRPr lang="en-US" altLang="zh-TW" sz="2000" dirty="0" smtClean="0"/>
          </a:p>
          <a:p>
            <a:r>
              <a:rPr lang="en-US" altLang="zh-TW" sz="2000" dirty="0" smtClean="0"/>
              <a:t>Sara </a:t>
            </a:r>
            <a:r>
              <a:rPr lang="en-US" altLang="zh-TW" sz="2000" dirty="0"/>
              <a:t>Rosenbaum, J.D</a:t>
            </a:r>
            <a:r>
              <a:rPr lang="en-US" altLang="zh-TW" sz="2000" dirty="0" smtClean="0"/>
              <a:t>., Alexandra </a:t>
            </a:r>
            <a:r>
              <a:rPr lang="en-US" altLang="zh-TW" sz="2000" dirty="0"/>
              <a:t>E. Shields, Ph.D., and </a:t>
            </a:r>
            <a:endParaRPr lang="en-US" altLang="zh-TW" sz="2000" dirty="0" smtClean="0"/>
          </a:p>
          <a:p>
            <a:r>
              <a:rPr lang="en-US" altLang="zh-TW" sz="2000" dirty="0" smtClean="0"/>
              <a:t>David </a:t>
            </a:r>
            <a:r>
              <a:rPr lang="en-US" altLang="zh-TW" sz="2000" dirty="0"/>
              <a:t>Blumenthal, M.D</a:t>
            </a:r>
            <a:r>
              <a:rPr lang="en-US" altLang="zh-TW" sz="2000" dirty="0" smtClean="0"/>
              <a:t>., M.P.P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170458"/>
            <a:ext cx="9144000" cy="2115666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Electronic Health Records in Ambulatory Care</a:t>
            </a:r>
            <a:br>
              <a:rPr lang="en-US" altLang="zh-TW" sz="3600" dirty="0" smtClean="0"/>
            </a:br>
            <a:r>
              <a:rPr lang="en-US" altLang="zh-TW" sz="3600" dirty="0" smtClean="0"/>
              <a:t> – A National Survey of Physicians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Developing a Measure of </a:t>
            </a:r>
            <a:r>
              <a:rPr lang="en-US" dirty="0" smtClean="0"/>
              <a:t>Adoption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614354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Fully functional system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28662" y="2317616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/>
              <a:t> </a:t>
            </a:r>
            <a:r>
              <a:rPr lang="en-US" sz="3600" baseline="30000" dirty="0" smtClean="0"/>
              <a:t>1.Recording </a:t>
            </a:r>
            <a:r>
              <a:rPr lang="en-US" sz="3600" baseline="30000" dirty="0"/>
              <a:t>patients' clinical and demographic </a:t>
            </a:r>
            <a:r>
              <a:rPr lang="en-US" sz="3600" baseline="30000" dirty="0" smtClean="0"/>
              <a:t>data</a:t>
            </a:r>
          </a:p>
          <a:p>
            <a:r>
              <a:rPr lang="en-US" sz="3600" baseline="30000" dirty="0"/>
              <a:t> </a:t>
            </a:r>
            <a:r>
              <a:rPr lang="en-US" sz="3600" baseline="30000" dirty="0" smtClean="0"/>
              <a:t>2. Viewing </a:t>
            </a:r>
            <a:r>
              <a:rPr lang="en-US" sz="3600" baseline="30000" dirty="0"/>
              <a:t>and managing results of laboratory </a:t>
            </a:r>
            <a:r>
              <a:rPr lang="en-US" sz="3600" baseline="30000" dirty="0" smtClean="0"/>
              <a:t>tests </a:t>
            </a:r>
          </a:p>
          <a:p>
            <a:r>
              <a:rPr lang="en-US" sz="3600" baseline="30000" dirty="0"/>
              <a:t> </a:t>
            </a:r>
            <a:r>
              <a:rPr lang="en-US" sz="3600" baseline="30000" dirty="0" smtClean="0"/>
              <a:t>3. Imaging</a:t>
            </a:r>
            <a:r>
              <a:rPr lang="en-US" sz="3600" baseline="30000" dirty="0"/>
              <a:t>, managing order entry </a:t>
            </a:r>
          </a:p>
          <a:p>
            <a:r>
              <a:rPr lang="en-US" sz="3600" baseline="30000" dirty="0" smtClean="0"/>
              <a:t> 4. Supporting </a:t>
            </a:r>
            <a:r>
              <a:rPr lang="en-US" sz="3600" baseline="30000" dirty="0"/>
              <a:t>clinical decisions </a:t>
            </a:r>
            <a:endParaRPr lang="zh-TW" altLang="en-US" sz="3600" baseline="30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00100" y="485776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No order-entry capabilities</a:t>
            </a:r>
          </a:p>
          <a:p>
            <a:r>
              <a:rPr lang="en-US" sz="2400" dirty="0" smtClean="0"/>
              <a:t>2. No clinical-decision </a:t>
            </a:r>
            <a:r>
              <a:rPr lang="en-US" sz="2400" dirty="0"/>
              <a:t>support</a:t>
            </a:r>
            <a:endParaRPr lang="en-US" sz="2400" baseline="30000" dirty="0" smtClean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28596" y="4214818"/>
            <a:ext cx="8229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Basic system</a:t>
            </a: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Screen Shot 2012-06-10 at 下午2.24.42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82635" y="142852"/>
            <a:ext cx="4646819" cy="6572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961917" y="3549568"/>
            <a:ext cx="53247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000. Practice Characteristics</a:t>
            </a:r>
          </a:p>
          <a:p>
            <a:r>
              <a:rPr lang="en-US" altLang="zh-TW" dirty="0" smtClean="0"/>
              <a:t>100. Use of computers in your main practice site</a:t>
            </a:r>
          </a:p>
          <a:p>
            <a:r>
              <a:rPr lang="en-US" altLang="zh-TW" dirty="0" smtClean="0"/>
              <a:t>200. Acquisition and Implementation of an EHR system</a:t>
            </a:r>
          </a:p>
          <a:p>
            <a:r>
              <a:rPr lang="en-US" altLang="zh-TW" dirty="0" smtClean="0"/>
              <a:t>300. Experience with Electronic Health Records</a:t>
            </a:r>
          </a:p>
          <a:p>
            <a:r>
              <a:rPr lang="en-US" altLang="zh-TW" dirty="0" smtClean="0"/>
              <a:t>400. Use of E-mail </a:t>
            </a:r>
          </a:p>
          <a:p>
            <a:r>
              <a:rPr lang="en-US" altLang="zh-TW" dirty="0" smtClean="0"/>
              <a:t>500. Barriers to EHR adoption </a:t>
            </a:r>
          </a:p>
          <a:p>
            <a:r>
              <a:rPr lang="en-US" altLang="zh-TW" dirty="0" smtClean="0"/>
              <a:t>600. Incentives for EHR adoption</a:t>
            </a:r>
          </a:p>
          <a:p>
            <a:r>
              <a:rPr lang="en-US" altLang="zh-TW" dirty="0" smtClean="0"/>
              <a:t>900. Physician and practice characteristics</a:t>
            </a:r>
            <a:endParaRPr lang="zh-TW" altLang="en-US" dirty="0"/>
          </a:p>
        </p:txBody>
      </p:sp>
      <p:pic>
        <p:nvPicPr>
          <p:cNvPr id="8" name="圖片 7" descr="FawnEnvelope1883Plimp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3291" y="3072250"/>
            <a:ext cx="5200477" cy="32857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</a:t>
            </a:r>
            <a:r>
              <a:rPr lang="en-US" dirty="0" smtClean="0"/>
              <a:t>Sample and Administration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714480" y="1428736"/>
            <a:ext cx="578647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2007 Physician </a:t>
            </a:r>
            <a:r>
              <a:rPr lang="en-US" dirty="0" err="1" smtClean="0"/>
              <a:t>Masterfile</a:t>
            </a:r>
            <a:r>
              <a:rPr lang="en-US" dirty="0" smtClean="0"/>
              <a:t> </a:t>
            </a:r>
            <a:r>
              <a:rPr lang="en-US" dirty="0"/>
              <a:t>of the American Medical Association (AMA)</a:t>
            </a:r>
            <a:endParaRPr lang="zh-TW" altLang="en-US" dirty="0"/>
          </a:p>
        </p:txBody>
      </p:sp>
      <p:sp>
        <p:nvSpPr>
          <p:cNvPr id="17" name="圓角矩形 16"/>
          <p:cNvSpPr/>
          <p:nvPr/>
        </p:nvSpPr>
        <p:spPr>
          <a:xfrm>
            <a:off x="1714480" y="2643182"/>
            <a:ext cx="3071834" cy="700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2758 Physicians</a:t>
            </a:r>
            <a:endParaRPr lang="zh-TW" altLang="en-US" sz="2800" dirty="0"/>
          </a:p>
        </p:txBody>
      </p:sp>
      <p:sp>
        <p:nvSpPr>
          <p:cNvPr id="16" name="圓角矩形 15"/>
          <p:cNvSpPr/>
          <p:nvPr/>
        </p:nvSpPr>
        <p:spPr>
          <a:xfrm>
            <a:off x="1714480" y="2643182"/>
            <a:ext cx="5072098" cy="700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4484 Physicians</a:t>
            </a:r>
            <a:endParaRPr lang="zh-TW" altLang="en-US" sz="2800" dirty="0"/>
          </a:p>
        </p:txBody>
      </p:sp>
      <p:sp>
        <p:nvSpPr>
          <p:cNvPr id="13" name="圓角矩形 12"/>
          <p:cNvSpPr/>
          <p:nvPr/>
        </p:nvSpPr>
        <p:spPr>
          <a:xfrm>
            <a:off x="1714480" y="2643182"/>
            <a:ext cx="5786478" cy="700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5000 Physicians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</a:t>
            </a:r>
            <a:r>
              <a:rPr lang="en-US" dirty="0" smtClean="0"/>
              <a:t>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Evaluation of </a:t>
            </a:r>
            <a:r>
              <a:rPr lang="en-US" sz="2800" dirty="0"/>
              <a:t>the association between the characteristics of </a:t>
            </a:r>
            <a:r>
              <a:rPr lang="en-US" sz="2800" dirty="0" smtClean="0"/>
              <a:t>physicians </a:t>
            </a:r>
            <a:r>
              <a:rPr lang="en-US" sz="2800" dirty="0"/>
              <a:t>and their practices </a:t>
            </a:r>
            <a:r>
              <a:rPr lang="en-US" sz="2800" dirty="0" smtClean="0"/>
              <a:t>with </a:t>
            </a:r>
            <a:r>
              <a:rPr lang="en-US" sz="2800" dirty="0"/>
              <a:t>the availability of electronic health records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Association with the availability of electronic health records and the positive effect of EHR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Satisfaction with EHR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Barriers </a:t>
            </a:r>
            <a:r>
              <a:rPr lang="en-US" sz="2800" dirty="0"/>
              <a:t>to and facilitators of adoption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Results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100" dirty="0" smtClean="0"/>
              <a:t>SURVEY RESPONDENTS(I)</a:t>
            </a:r>
            <a:endParaRPr lang="zh-TW" altLang="en-US" sz="31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70400729"/>
              </p:ext>
            </p:extLst>
          </p:nvPr>
        </p:nvGraphicFramePr>
        <p:xfrm>
          <a:off x="-684584" y="1304764"/>
          <a:ext cx="64087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899592" y="3717032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chemeClr val="bg1"/>
                </a:solidFill>
              </a:rPr>
              <a:t>83%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571604" y="2571744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chemeClr val="bg1"/>
                </a:solidFill>
              </a:rPr>
              <a:t>13%</a:t>
            </a:r>
            <a:endParaRPr lang="en-US" altLang="zh-TW" dirty="0">
              <a:solidFill>
                <a:schemeClr val="bg1"/>
              </a:solidFill>
            </a:endParaRPr>
          </a:p>
        </p:txBody>
      </p:sp>
      <p:graphicFrame>
        <p:nvGraphicFramePr>
          <p:cNvPr id="9" name="圖表 8"/>
          <p:cNvGraphicFramePr/>
          <p:nvPr>
            <p:extLst>
              <p:ext uri="{D42A27DB-BD31-4B8C-83A1-F6EECF244321}">
                <p14:modId xmlns:p14="http://schemas.microsoft.com/office/powerpoint/2010/main" xmlns="" val="2062043409"/>
              </p:ext>
            </p:extLst>
          </p:nvPr>
        </p:nvGraphicFramePr>
        <p:xfrm>
          <a:off x="4716016" y="192088"/>
          <a:ext cx="410445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直線單箭頭接點 12"/>
          <p:cNvCxnSpPr/>
          <p:nvPr/>
        </p:nvCxnSpPr>
        <p:spPr>
          <a:xfrm flipV="1">
            <a:off x="1541964" y="1357298"/>
            <a:ext cx="3744416" cy="9342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圖表 13"/>
          <p:cNvGraphicFramePr/>
          <p:nvPr>
            <p:extLst>
              <p:ext uri="{D42A27DB-BD31-4B8C-83A1-F6EECF244321}">
                <p14:modId xmlns:p14="http://schemas.microsoft.com/office/powerpoint/2010/main" xmlns="" val="2813522208"/>
              </p:ext>
            </p:extLst>
          </p:nvPr>
        </p:nvGraphicFramePr>
        <p:xfrm>
          <a:off x="4319100" y="3654316"/>
          <a:ext cx="44293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7" name="直線單箭頭接點 16"/>
          <p:cNvCxnSpPr/>
          <p:nvPr/>
        </p:nvCxnSpPr>
        <p:spPr>
          <a:xfrm>
            <a:off x="1835696" y="2924944"/>
            <a:ext cx="3456384" cy="1161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5796136" y="201837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chemeClr val="bg1"/>
                </a:solidFill>
              </a:rPr>
              <a:t>71%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292080" y="1084094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chemeClr val="bg1"/>
                </a:solidFill>
              </a:rPr>
              <a:t>29%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6286512" y="5429264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chemeClr val="bg1"/>
                </a:solidFill>
              </a:rPr>
              <a:t>56%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4929190" y="5000636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chemeClr val="bg1"/>
                </a:solidFill>
              </a:rPr>
              <a:t>44%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29415" y="2614533"/>
            <a:ext cx="2989203" cy="10507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R</a:t>
            </a:r>
            <a:r>
              <a:rPr lang="en-US" altLang="zh-TW" sz="1600" dirty="0" smtClean="0"/>
              <a:t>eported </a:t>
            </a:r>
            <a:r>
              <a:rPr lang="en-US" altLang="zh-TW" sz="1600" dirty="0"/>
              <a:t>using integrated system at the hospital where they admit patients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163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02399846"/>
              </p:ext>
            </p:extLst>
          </p:nvPr>
        </p:nvGraphicFramePr>
        <p:xfrm>
          <a:off x="-684584" y="1304764"/>
          <a:ext cx="64087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899592" y="3717032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chemeClr val="bg1"/>
                </a:solidFill>
              </a:rPr>
              <a:t>83%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571604" y="263104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chemeClr val="bg1"/>
                </a:solidFill>
              </a:rPr>
              <a:t>13%</a:t>
            </a:r>
            <a:endParaRPr lang="en-US" altLang="zh-TW" dirty="0">
              <a:solidFill>
                <a:schemeClr val="bg1"/>
              </a:solidFill>
            </a:endParaRPr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xmlns="" val="286900200"/>
              </p:ext>
            </p:extLst>
          </p:nvPr>
        </p:nvGraphicFramePr>
        <p:xfrm>
          <a:off x="3563888" y="3312176"/>
          <a:ext cx="511256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直線單箭頭接點 8"/>
          <p:cNvCxnSpPr/>
          <p:nvPr/>
        </p:nvCxnSpPr>
        <p:spPr>
          <a:xfrm>
            <a:off x="1331640" y="4365104"/>
            <a:ext cx="252028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5572132" y="4357694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chemeClr val="bg1"/>
                </a:solidFill>
              </a:rPr>
              <a:t>16%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6215074" y="4929198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chemeClr val="bg1"/>
                </a:solidFill>
              </a:rPr>
              <a:t>26%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283968" y="5085184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chemeClr val="bg1"/>
                </a:solidFill>
              </a:rPr>
              <a:t>58%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20072" y="1700808"/>
            <a:ext cx="3456384" cy="17281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R</a:t>
            </a:r>
            <a:r>
              <a:rPr lang="en-US" altLang="zh-TW" dirty="0" smtClean="0"/>
              <a:t>eported </a:t>
            </a:r>
            <a:r>
              <a:rPr lang="en-US" altLang="zh-TW" dirty="0"/>
              <a:t>that their practice had purchased but not yet implemented such a system at the time of the survey.</a:t>
            </a:r>
          </a:p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11560" y="5085184"/>
            <a:ext cx="2880320" cy="15841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R</a:t>
            </a:r>
            <a:r>
              <a:rPr lang="en-US" altLang="zh-TW" sz="1600" dirty="0" smtClean="0"/>
              <a:t>espondents </a:t>
            </a:r>
            <a:r>
              <a:rPr lang="en-US" altLang="zh-TW" sz="1600" dirty="0"/>
              <a:t>said that their practice </a:t>
            </a:r>
            <a:r>
              <a:rPr lang="en-US" altLang="zh-TW" sz="1600" dirty="0" smtClean="0"/>
              <a:t>intended </a:t>
            </a:r>
            <a:r>
              <a:rPr lang="en-US" altLang="zh-TW" sz="1600" dirty="0"/>
              <a:t>to purchase an electronic-records system within the next 2 years.</a:t>
            </a:r>
            <a:endParaRPr lang="zh-TW" altLang="en-US" sz="1600" dirty="0"/>
          </a:p>
          <a:p>
            <a:pPr algn="ctr"/>
            <a:endParaRPr lang="zh-TW" altLang="en-US" dirty="0"/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6154435" y="3356992"/>
            <a:ext cx="1441901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3347864" y="5589240"/>
            <a:ext cx="302433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標題 2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TW" sz="3100" dirty="0" smtClean="0"/>
              <a:t>SURVEY RESPONDENTS(II)</a:t>
            </a:r>
            <a:endParaRPr lang="zh-TW" altLang="en-US" sz="3100" dirty="0"/>
          </a:p>
        </p:txBody>
      </p:sp>
    </p:spTree>
    <p:extLst>
      <p:ext uri="{BB962C8B-B14F-4D97-AF65-F5344CB8AC3E}">
        <p14:creationId xmlns:p14="http://schemas.microsoft.com/office/powerpoint/2010/main" xmlns="" val="23606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Factors Associated with Availability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r>
              <a:rPr lang="en-US" altLang="zh-TW" dirty="0"/>
              <a:t>In </a:t>
            </a:r>
            <a:r>
              <a:rPr lang="en-US" altLang="zh-TW" dirty="0">
                <a:solidFill>
                  <a:schemeClr val="accent2"/>
                </a:solidFill>
              </a:rPr>
              <a:t>multivariate</a:t>
            </a:r>
            <a:r>
              <a:rPr lang="en-US" altLang="zh-TW" dirty="0"/>
              <a:t> analyses, having an </a:t>
            </a:r>
            <a:r>
              <a:rPr lang="en-US" altLang="zh-TW" dirty="0" smtClean="0"/>
              <a:t>electronic records</a:t>
            </a:r>
            <a:r>
              <a:rPr lang="en-US" altLang="zh-TW" dirty="0"/>
              <a:t> </a:t>
            </a:r>
            <a:r>
              <a:rPr lang="en-US" altLang="zh-TW" dirty="0" smtClean="0"/>
              <a:t>system that applying to both </a:t>
            </a:r>
            <a:r>
              <a:rPr lang="en-US" altLang="zh-TW" dirty="0">
                <a:solidFill>
                  <a:schemeClr val="accent2"/>
                </a:solidFill>
              </a:rPr>
              <a:t>individual </a:t>
            </a:r>
            <a:r>
              <a:rPr lang="en-US" altLang="zh-TW" dirty="0" smtClean="0">
                <a:solidFill>
                  <a:schemeClr val="accent2"/>
                </a:solidFill>
              </a:rPr>
              <a:t>physicians and </a:t>
            </a:r>
            <a:r>
              <a:rPr lang="en-US" altLang="zh-TW" dirty="0">
                <a:solidFill>
                  <a:schemeClr val="accent2"/>
                </a:solidFill>
              </a:rPr>
              <a:t>their </a:t>
            </a:r>
            <a:r>
              <a:rPr lang="en-US" altLang="zh-TW" dirty="0" smtClean="0">
                <a:solidFill>
                  <a:schemeClr val="accent2"/>
                </a:solidFill>
              </a:rPr>
              <a:t>practices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 systems are used by </a:t>
            </a:r>
            <a:r>
              <a:rPr lang="en-US" altLang="zh-TW" b="1" dirty="0">
                <a:solidFill>
                  <a:schemeClr val="accent2"/>
                </a:solidFill>
              </a:rPr>
              <a:t>physicians</a:t>
            </a:r>
            <a:r>
              <a:rPr lang="en-US" altLang="zh-TW" dirty="0"/>
              <a:t> who were younger, worked in </a:t>
            </a:r>
            <a:r>
              <a:rPr lang="en-US" altLang="zh-TW" b="1" dirty="0">
                <a:solidFill>
                  <a:schemeClr val="accent2"/>
                </a:solidFill>
              </a:rPr>
              <a:t>large </a:t>
            </a:r>
            <a:r>
              <a:rPr lang="en-US" altLang="zh-TW" b="1" dirty="0" smtClean="0">
                <a:solidFill>
                  <a:schemeClr val="accent2"/>
                </a:solidFill>
              </a:rPr>
              <a:t>or primary </a:t>
            </a:r>
            <a:r>
              <a:rPr lang="en-US" altLang="zh-TW" b="1" dirty="0">
                <a:solidFill>
                  <a:schemeClr val="accent2"/>
                </a:solidFill>
              </a:rPr>
              <a:t>care practices</a:t>
            </a:r>
            <a:r>
              <a:rPr lang="en-US" altLang="zh-TW" dirty="0"/>
              <a:t>, worked in </a:t>
            </a:r>
            <a:r>
              <a:rPr lang="en-US" altLang="zh-TW" b="1" dirty="0">
                <a:solidFill>
                  <a:schemeClr val="accent2"/>
                </a:solidFill>
              </a:rPr>
              <a:t>hospitals</a:t>
            </a:r>
            <a:r>
              <a:rPr lang="en-US" altLang="zh-TW" dirty="0"/>
              <a:t> </a:t>
            </a:r>
            <a:r>
              <a:rPr lang="en-US" altLang="zh-TW" dirty="0" smtClean="0"/>
              <a:t>or </a:t>
            </a:r>
            <a:r>
              <a:rPr lang="en-US" altLang="zh-TW" b="1" dirty="0" smtClean="0">
                <a:solidFill>
                  <a:schemeClr val="accent2"/>
                </a:solidFill>
              </a:rPr>
              <a:t>medical </a:t>
            </a:r>
            <a:r>
              <a:rPr lang="en-US" altLang="zh-TW" b="1" dirty="0">
                <a:solidFill>
                  <a:schemeClr val="accent2"/>
                </a:solidFill>
              </a:rPr>
              <a:t>centers</a:t>
            </a:r>
            <a:r>
              <a:rPr lang="en-US" altLang="zh-TW" dirty="0"/>
              <a:t>, and lived in the western </a:t>
            </a:r>
            <a:r>
              <a:rPr lang="en-US" altLang="zh-TW" dirty="0" smtClean="0"/>
              <a:t>region of </a:t>
            </a:r>
            <a:r>
              <a:rPr lang="en-US" altLang="zh-TW" dirty="0"/>
              <a:t>the United States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 providers served </a:t>
            </a:r>
            <a:r>
              <a:rPr lang="en-US" altLang="zh-TW" dirty="0">
                <a:solidFill>
                  <a:schemeClr val="accent2"/>
                </a:solidFill>
              </a:rPr>
              <a:t>r</a:t>
            </a:r>
            <a:r>
              <a:rPr lang="en-US" altLang="zh-TW" dirty="0" smtClean="0">
                <a:solidFill>
                  <a:schemeClr val="accent2"/>
                </a:solidFill>
              </a:rPr>
              <a:t>ates</a:t>
            </a:r>
            <a:r>
              <a:rPr lang="en-US" altLang="zh-TW" dirty="0" smtClean="0"/>
              <a:t> </a:t>
            </a:r>
            <a:r>
              <a:rPr lang="en-US" altLang="zh-TW" dirty="0"/>
              <a:t>of </a:t>
            </a:r>
            <a:r>
              <a:rPr lang="en-US" altLang="zh-TW" dirty="0" smtClean="0">
                <a:solidFill>
                  <a:schemeClr val="accent2"/>
                </a:solidFill>
              </a:rPr>
              <a:t>adoption</a:t>
            </a:r>
            <a:r>
              <a:rPr lang="en-US" altLang="zh-TW" dirty="0" smtClean="0"/>
              <a:t> is  different from with less patients </a:t>
            </a:r>
            <a:r>
              <a:rPr lang="en-US" altLang="zh-TW" dirty="0"/>
              <a:t>who were </a:t>
            </a:r>
            <a:r>
              <a:rPr lang="en-US" altLang="zh-TW" dirty="0">
                <a:solidFill>
                  <a:schemeClr val="accent2"/>
                </a:solidFill>
              </a:rPr>
              <a:t>uninsured or receiving </a:t>
            </a:r>
            <a:r>
              <a:rPr lang="en-US" altLang="zh-TW" dirty="0" smtClean="0">
                <a:solidFill>
                  <a:schemeClr val="accent2"/>
                </a:solidFill>
              </a:rPr>
              <a:t>Medicaid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406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4986"/>
            <a:ext cx="7747223" cy="646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 flipV="1">
            <a:off x="857224" y="5500701"/>
            <a:ext cx="1285884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849814" y="4653136"/>
            <a:ext cx="9361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7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87" y="476672"/>
            <a:ext cx="844989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500034" y="4077072"/>
            <a:ext cx="5760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500034" y="692696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873504" y="5733256"/>
            <a:ext cx="6984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20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 &amp; Speakers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Abstract</a:t>
            </a:r>
          </a:p>
          <a:p>
            <a:pPr lvl="1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陳玟妤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/>
              <a:t>Methods</a:t>
            </a:r>
          </a:p>
          <a:p>
            <a:pPr lvl="1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陳柏安、周鈺翔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/>
              <a:t>Results</a:t>
            </a:r>
          </a:p>
          <a:p>
            <a:pPr lvl="1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郭泰源、許茗鈜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/>
              <a:t>Discussion</a:t>
            </a:r>
          </a:p>
          <a:p>
            <a:pPr lvl="1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魏逸昕、賴志豪、章偉恩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Frequency of Use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3520030"/>
              </p:ext>
            </p:extLst>
          </p:nvPr>
        </p:nvGraphicFramePr>
        <p:xfrm>
          <a:off x="-684584" y="1304764"/>
          <a:ext cx="64087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571604" y="2643182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chemeClr val="bg1"/>
                </a:solidFill>
              </a:rPr>
              <a:t>13%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899592" y="3717032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chemeClr val="bg1"/>
                </a:solidFill>
              </a:rPr>
              <a:t>83%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60032" y="1556792"/>
            <a:ext cx="3960440" cy="10704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97% reported using all the functions at least some of the time.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860032" y="3429000"/>
            <a:ext cx="3960440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99% reported using all the functions at least some of the time.</a:t>
            </a:r>
          </a:p>
          <a:p>
            <a:pPr algn="ctr"/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1979712" y="2811940"/>
            <a:ext cx="2880320" cy="905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1571604" y="2285992"/>
            <a:ext cx="328614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36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Other Capabilities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Physicians with </a:t>
            </a:r>
            <a:r>
              <a:rPr lang="en-US" altLang="zh-TW" dirty="0" smtClean="0"/>
              <a:t>EHRs </a:t>
            </a:r>
            <a:r>
              <a:rPr lang="en-US" altLang="zh-TW" dirty="0" smtClean="0"/>
              <a:t>were</a:t>
            </a:r>
            <a:r>
              <a:rPr lang="en-US" altLang="zh-TW" dirty="0"/>
              <a:t> </a:t>
            </a:r>
            <a:r>
              <a:rPr lang="en-US" altLang="zh-TW" dirty="0" smtClean="0"/>
              <a:t>asked </a:t>
            </a:r>
            <a:r>
              <a:rPr lang="en-US" altLang="zh-TW" dirty="0"/>
              <a:t>to report the </a:t>
            </a:r>
            <a:r>
              <a:rPr lang="en-US" altLang="zh-TW" dirty="0">
                <a:solidFill>
                  <a:schemeClr val="accent2"/>
                </a:solidFill>
              </a:rPr>
              <a:t>extent</a:t>
            </a:r>
            <a:r>
              <a:rPr lang="en-US" altLang="zh-TW" dirty="0"/>
              <a:t> to which these </a:t>
            </a:r>
            <a:r>
              <a:rPr lang="en-US" altLang="zh-TW" dirty="0" smtClean="0"/>
              <a:t>systems allowed </a:t>
            </a:r>
            <a:r>
              <a:rPr lang="en-US" altLang="zh-TW" dirty="0"/>
              <a:t>patients to do each of the following online</a:t>
            </a:r>
            <a:r>
              <a:rPr lang="en-US" altLang="zh-TW" dirty="0" smtClean="0"/>
              <a:t>:</a:t>
            </a:r>
          </a:p>
          <a:p>
            <a:r>
              <a:rPr lang="en-US" altLang="zh-TW" dirty="0"/>
              <a:t>V</a:t>
            </a:r>
            <a:r>
              <a:rPr lang="en-US" altLang="zh-TW" dirty="0" smtClean="0"/>
              <a:t>iew </a:t>
            </a:r>
            <a:r>
              <a:rPr lang="en-US" altLang="zh-TW" dirty="0"/>
              <a:t>and make changes to their </a:t>
            </a:r>
            <a:r>
              <a:rPr lang="en-US" altLang="zh-TW" dirty="0" smtClean="0"/>
              <a:t>medical records </a:t>
            </a:r>
            <a:r>
              <a:rPr lang="en-US" altLang="zh-TW" dirty="0"/>
              <a:t>and request </a:t>
            </a:r>
            <a:r>
              <a:rPr lang="en-US" altLang="zh-TW" b="1" dirty="0">
                <a:solidFill>
                  <a:schemeClr val="accent2"/>
                </a:solidFill>
              </a:rPr>
              <a:t>prescription refills</a:t>
            </a:r>
            <a:r>
              <a:rPr lang="en-US" altLang="zh-TW" dirty="0"/>
              <a:t>, </a:t>
            </a:r>
            <a:r>
              <a:rPr lang="en-US" altLang="zh-TW" b="1" dirty="0" smtClean="0">
                <a:solidFill>
                  <a:schemeClr val="accent2"/>
                </a:solidFill>
              </a:rPr>
              <a:t>appointments</a:t>
            </a:r>
            <a:r>
              <a:rPr lang="en-US" altLang="zh-TW" dirty="0" smtClean="0"/>
              <a:t>, and </a:t>
            </a:r>
            <a:r>
              <a:rPr lang="en-US" altLang="zh-TW" b="1" dirty="0">
                <a:solidFill>
                  <a:schemeClr val="accent2"/>
                </a:solidFill>
              </a:rPr>
              <a:t>referrals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Enabling patients </a:t>
            </a:r>
            <a:r>
              <a:rPr lang="en-US" altLang="zh-TW" dirty="0"/>
              <a:t>to request a prescription refill online </a:t>
            </a:r>
            <a:r>
              <a:rPr lang="en-US" altLang="zh-TW" dirty="0" smtClean="0"/>
              <a:t>was a </a:t>
            </a:r>
            <a:r>
              <a:rPr lang="en-US" altLang="zh-TW" dirty="0"/>
              <a:t>prevalent function for both basic systems </a:t>
            </a:r>
            <a:r>
              <a:rPr lang="en-US" altLang="zh-TW" dirty="0" smtClean="0"/>
              <a:t>and fully </a:t>
            </a:r>
            <a:r>
              <a:rPr lang="en-US" altLang="zh-TW" dirty="0"/>
              <a:t>functional systems.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330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3350" y="-24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Extent Problems</a:t>
            </a:r>
            <a:endParaRPr lang="zh-TW" altLang="en-US" dirty="0"/>
          </a:p>
        </p:txBody>
      </p:sp>
      <p:sp>
        <p:nvSpPr>
          <p:cNvPr id="4" name="AutoShape 408"/>
          <p:cNvSpPr>
            <a:spLocks noChangeArrowheads="1"/>
          </p:cNvSpPr>
          <p:nvPr/>
        </p:nvSpPr>
        <p:spPr bwMode="auto">
          <a:xfrm flipV="1">
            <a:off x="992774" y="1314141"/>
            <a:ext cx="6808787" cy="877441"/>
          </a:xfrm>
          <a:custGeom>
            <a:avLst/>
            <a:gdLst>
              <a:gd name="T0" fmla="*/ 2020779263 w 21600"/>
              <a:gd name="T1" fmla="*/ 12451689 h 21600"/>
              <a:gd name="T2" fmla="*/ 1073138593 w 21600"/>
              <a:gd name="T3" fmla="*/ 24903344 h 21600"/>
              <a:gd name="T4" fmla="*/ 125497608 w 21600"/>
              <a:gd name="T5" fmla="*/ 12451689 h 21600"/>
              <a:gd name="T6" fmla="*/ 107313859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63 w 21600"/>
              <a:gd name="T13" fmla="*/ 3063 h 21600"/>
              <a:gd name="T14" fmla="*/ 18537 w 21600"/>
              <a:gd name="T15" fmla="*/ 185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25" y="21600"/>
                </a:lnTo>
                <a:lnTo>
                  <a:pt x="1907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alpha val="45000"/>
                </a:srgbClr>
              </a:gs>
              <a:gs pos="100000">
                <a:srgbClr val="DC58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rot="10800000" wrap="none" anchor="ctr">
            <a:flatTx/>
          </a:bodyPr>
          <a:lstStyle/>
          <a:p>
            <a:r>
              <a:rPr lang="en-US" altLang="zh-TW" sz="1600" b="1" dirty="0"/>
              <a:t>HEALTH INFORMATION TECHNOLOGY </a:t>
            </a:r>
            <a:endParaRPr lang="en-US" altLang="zh-TW" sz="1600" b="1" dirty="0" smtClean="0"/>
          </a:p>
          <a:p>
            <a:r>
              <a:rPr lang="en-US" altLang="zh-TW" sz="1600" b="1" dirty="0" smtClean="0"/>
              <a:t>IMPLEMENTATION ASSISTANCE</a:t>
            </a:r>
            <a:endParaRPr lang="en-US" altLang="zh-TW" sz="1600" b="1" dirty="0"/>
          </a:p>
          <a:p>
            <a:endParaRPr lang="zh-TW" altLang="en-US" dirty="0"/>
          </a:p>
        </p:txBody>
      </p:sp>
      <p:sp>
        <p:nvSpPr>
          <p:cNvPr id="5" name="Rectangle 405"/>
          <p:cNvSpPr>
            <a:spLocks noChangeArrowheads="1"/>
          </p:cNvSpPr>
          <p:nvPr/>
        </p:nvSpPr>
        <p:spPr bwMode="auto">
          <a:xfrm>
            <a:off x="539552" y="2206230"/>
            <a:ext cx="7521575" cy="1109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342900" indent="-342900" algn="l">
              <a:buFontTx/>
              <a:buAutoNum type="alphaLcParenBoth"/>
            </a:pPr>
            <a:r>
              <a:rPr lang="en-US" altLang="zh-TW" dirty="0"/>
              <a:t>Health Information Technology Extension Program-</a:t>
            </a:r>
            <a:r>
              <a:rPr lang="en-US" altLang="zh-TW" sz="1600" b="0" dirty="0"/>
              <a:t> </a:t>
            </a:r>
          </a:p>
          <a:p>
            <a:pPr marL="800100" lvl="1" indent="-342900" algn="l"/>
            <a:r>
              <a:rPr lang="en-US" altLang="zh-TW" sz="1600" dirty="0"/>
              <a:t>To </a:t>
            </a:r>
            <a:r>
              <a:rPr lang="en-US" altLang="zh-TW" sz="1600" dirty="0">
                <a:solidFill>
                  <a:srgbClr val="FF0000"/>
                </a:solidFill>
              </a:rPr>
              <a:t>assist health care providers to adopt, implement, and effectively use certified EHR technology</a:t>
            </a:r>
            <a:r>
              <a:rPr lang="en-US" altLang="zh-TW" sz="1600" dirty="0"/>
              <a:t> that allows for the electronic exchange and use of health information…</a:t>
            </a:r>
          </a:p>
        </p:txBody>
      </p:sp>
      <p:sp>
        <p:nvSpPr>
          <p:cNvPr id="6" name="Rectangle 407"/>
          <p:cNvSpPr>
            <a:spLocks noChangeArrowheads="1"/>
          </p:cNvSpPr>
          <p:nvPr/>
        </p:nvSpPr>
        <p:spPr bwMode="auto">
          <a:xfrm>
            <a:off x="555427" y="3498455"/>
            <a:ext cx="7054850" cy="150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TW" dirty="0" smtClean="0"/>
              <a:t>(b) </a:t>
            </a:r>
            <a:r>
              <a:rPr lang="en-US" altLang="zh-TW" dirty="0"/>
              <a:t>Health Information Technology Regional Extension Centers-</a:t>
            </a:r>
            <a:r>
              <a:rPr lang="en-US" altLang="zh-TW" sz="1400" dirty="0"/>
              <a:t> </a:t>
            </a:r>
          </a:p>
          <a:p>
            <a:pPr lvl="1" algn="l"/>
            <a:r>
              <a:rPr lang="en-US" altLang="zh-TW" sz="1400" dirty="0" smtClean="0"/>
              <a:t>IN </a:t>
            </a:r>
            <a:r>
              <a:rPr lang="en-US" altLang="zh-TW" sz="1400" dirty="0"/>
              <a:t>GENERAL- The Secretary shall provide assistance for the creation and support of regional centers (in this subsection referred to as </a:t>
            </a:r>
            <a:r>
              <a:rPr lang="en-US" altLang="zh-TW" sz="1400" dirty="0" smtClean="0"/>
              <a:t>regional </a:t>
            </a:r>
            <a:r>
              <a:rPr lang="en-US" altLang="zh-TW" sz="1400" dirty="0"/>
              <a:t>centers') to provide technical assistance and disseminate best practices and other information learned from the</a:t>
            </a:r>
          </a:p>
        </p:txBody>
      </p:sp>
      <p:sp>
        <p:nvSpPr>
          <p:cNvPr id="7" name="Rectangle 395"/>
          <p:cNvSpPr>
            <a:spLocks noChangeArrowheads="1"/>
          </p:cNvSpPr>
          <p:nvPr/>
        </p:nvSpPr>
        <p:spPr bwMode="auto">
          <a:xfrm>
            <a:off x="1648421" y="6162280"/>
            <a:ext cx="5700713" cy="3385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1600" dirty="0"/>
              <a:t>54%	                    Finding an EHR to </a:t>
            </a:r>
            <a:r>
              <a:rPr lang="en-US" altLang="zh-TW" sz="1600" dirty="0">
                <a:solidFill>
                  <a:schemeClr val="bg1"/>
                </a:solidFill>
              </a:rPr>
              <a:t>meet needs</a:t>
            </a:r>
          </a:p>
        </p:txBody>
      </p:sp>
      <p:sp>
        <p:nvSpPr>
          <p:cNvPr id="8" name="Rectangle 396"/>
          <p:cNvSpPr>
            <a:spLocks noChangeArrowheads="1"/>
          </p:cNvSpPr>
          <p:nvPr/>
        </p:nvSpPr>
        <p:spPr bwMode="auto">
          <a:xfrm>
            <a:off x="1653184" y="5778105"/>
            <a:ext cx="4859337" cy="3385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1600" dirty="0"/>
              <a:t>44%	             Concerns of </a:t>
            </a:r>
            <a:r>
              <a:rPr lang="en-US" altLang="zh-TW" sz="1600" dirty="0">
                <a:solidFill>
                  <a:schemeClr val="bg1"/>
                </a:solidFill>
              </a:rPr>
              <a:t>obsolescence</a:t>
            </a:r>
          </a:p>
        </p:txBody>
      </p:sp>
      <p:sp>
        <p:nvSpPr>
          <p:cNvPr id="9" name="Rectangle 397"/>
          <p:cNvSpPr>
            <a:spLocks noChangeArrowheads="1"/>
          </p:cNvSpPr>
          <p:nvPr/>
        </p:nvSpPr>
        <p:spPr bwMode="auto">
          <a:xfrm>
            <a:off x="1656359" y="5000230"/>
            <a:ext cx="4152900" cy="3385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TW" sz="1600" dirty="0"/>
              <a:t>39%	        Capacity to </a:t>
            </a:r>
            <a:r>
              <a:rPr lang="en-US" altLang="zh-TW" sz="1600" dirty="0">
                <a:solidFill>
                  <a:schemeClr val="bg1"/>
                </a:solidFill>
              </a:rPr>
              <a:t>implement</a:t>
            </a:r>
          </a:p>
        </p:txBody>
      </p:sp>
      <p:sp>
        <p:nvSpPr>
          <p:cNvPr id="10" name="Rectangle 409"/>
          <p:cNvSpPr>
            <a:spLocks noChangeArrowheads="1"/>
          </p:cNvSpPr>
          <p:nvPr/>
        </p:nvSpPr>
        <p:spPr bwMode="auto">
          <a:xfrm>
            <a:off x="1656359" y="5383026"/>
            <a:ext cx="4451350" cy="361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zh-TW" sz="1600" dirty="0"/>
              <a:t>41%            Transition </a:t>
            </a:r>
            <a:r>
              <a:rPr lang="en-US" altLang="zh-TW" sz="1600" dirty="0">
                <a:solidFill>
                  <a:schemeClr val="bg1"/>
                </a:solidFill>
              </a:rPr>
              <a:t>productivity loss</a:t>
            </a:r>
          </a:p>
        </p:txBody>
      </p:sp>
      <p:sp>
        <p:nvSpPr>
          <p:cNvPr id="2" name="矩形 1"/>
          <p:cNvSpPr/>
          <p:nvPr/>
        </p:nvSpPr>
        <p:spPr>
          <a:xfrm>
            <a:off x="6143636" y="504886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000" b="1" dirty="0" smtClean="0">
                <a:solidFill>
                  <a:schemeClr val="accent2"/>
                </a:solidFill>
              </a:rPr>
              <a:t>[Reference] </a:t>
            </a:r>
            <a:r>
              <a:rPr lang="en-US" altLang="zh-TW" sz="1000" dirty="0" smtClean="0"/>
              <a:t>Health </a:t>
            </a:r>
            <a:r>
              <a:rPr lang="en-US" altLang="zh-TW" sz="1000" dirty="0"/>
              <a:t>IT and Patient </a:t>
            </a:r>
            <a:r>
              <a:rPr lang="en-US" altLang="zh-TW" sz="1000" dirty="0" smtClean="0"/>
              <a:t>Safety: ONC </a:t>
            </a:r>
            <a:r>
              <a:rPr lang="en-US" altLang="zh-TW" sz="1000" dirty="0"/>
              <a:t>Context</a:t>
            </a:r>
            <a:endParaRPr lang="en-US" altLang="zh-TW" sz="1000" dirty="0" smtClean="0"/>
          </a:p>
          <a:p>
            <a:r>
              <a:rPr lang="en-US" altLang="zh-TW" sz="1000" dirty="0" smtClean="0"/>
              <a:t>David </a:t>
            </a:r>
            <a:r>
              <a:rPr lang="en-US" altLang="zh-TW" sz="1000" dirty="0"/>
              <a:t>R. Hunt, MD, FACS</a:t>
            </a:r>
          </a:p>
          <a:p>
            <a:r>
              <a:rPr lang="en-US" altLang="zh-TW" sz="1000" dirty="0"/>
              <a:t>Chief Medical Officer and Acting Director, OHITA</a:t>
            </a:r>
          </a:p>
          <a:p>
            <a:r>
              <a:rPr lang="en-US" altLang="zh-TW" sz="1000" dirty="0"/>
              <a:t>Office of the National Coordinator for HIT</a:t>
            </a:r>
          </a:p>
        </p:txBody>
      </p:sp>
    </p:spTree>
    <p:extLst>
      <p:ext uri="{BB962C8B-B14F-4D97-AF65-F5344CB8AC3E}">
        <p14:creationId xmlns:p14="http://schemas.microsoft.com/office/powerpoint/2010/main" xmlns="" val="11781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Effect on Practices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0" y="1301670"/>
            <a:ext cx="8460432" cy="50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313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Effect on Practices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85860"/>
            <a:ext cx="885442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85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Physician Satisfaction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435280" cy="4968552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 smtClean="0"/>
              <a:t>Large majority of physicians reported being satisfied with their electronic-records systems.</a:t>
            </a:r>
          </a:p>
          <a:p>
            <a:pPr algn="just"/>
            <a:r>
              <a:rPr lang="en-US" altLang="zh-TW" dirty="0" smtClean="0"/>
              <a:t>Fully ERS more likely to be satisfied with the reliability of their system than Basic ERS.</a:t>
            </a:r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xmlns="" val="1129729857"/>
              </p:ext>
            </p:extLst>
          </p:nvPr>
        </p:nvGraphicFramePr>
        <p:xfrm>
          <a:off x="395536" y="3212976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357290" y="3786190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chemeClr val="bg1"/>
                </a:solidFill>
              </a:rPr>
              <a:t>7%</a:t>
            </a:r>
            <a:endParaRPr lang="en-US" altLang="zh-TW" dirty="0">
              <a:solidFill>
                <a:schemeClr val="bg1"/>
              </a:solidFill>
            </a:endParaRPr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xmlns="" val="1455767169"/>
              </p:ext>
            </p:extLst>
          </p:nvPr>
        </p:nvGraphicFramePr>
        <p:xfrm>
          <a:off x="4716016" y="3212976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5500694" y="3929066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chemeClr val="bg1"/>
                </a:solidFill>
              </a:rPr>
              <a:t>12%</a:t>
            </a:r>
            <a:endParaRPr lang="en-US" altLang="zh-TW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9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Barriers to Adoption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 common barriers to adoption among physicians who did not have access to an electronic-records system.</a:t>
            </a:r>
          </a:p>
          <a:p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en-US" altLang="zh-TW" dirty="0" smtClean="0"/>
              <a:t>Capital costs—66%</a:t>
            </a:r>
          </a:p>
          <a:p>
            <a:pPr marL="624078" indent="-514350">
              <a:buFont typeface="+mj-lt"/>
              <a:buAutoNum type="arabicPeriod"/>
            </a:pP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en-US" altLang="zh-TW" dirty="0" smtClean="0"/>
              <a:t>Not met physicians’ need—55%</a:t>
            </a:r>
          </a:p>
          <a:p>
            <a:pPr marL="624078" indent="-514350">
              <a:buFont typeface="+mj-lt"/>
              <a:buAutoNum type="arabicPeriod"/>
            </a:pP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en-US" altLang="zh-TW" dirty="0" smtClean="0"/>
              <a:t>Uncertainty about ROI—50%</a:t>
            </a:r>
          </a:p>
          <a:p>
            <a:pPr marL="624078" indent="-514350">
              <a:buFont typeface="+mj-lt"/>
              <a:buAutoNum type="arabicPeriod"/>
            </a:pP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en-US" altLang="zh-TW" dirty="0" smtClean="0"/>
              <a:t>System become obsolete—44%</a:t>
            </a:r>
          </a:p>
          <a:p>
            <a:pPr marL="624078" indent="-514350">
              <a:buFont typeface="+mj-lt"/>
              <a:buAutoNum type="arabicPeriod"/>
            </a:pP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880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Facilitators of Adoption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 factors that were most frequently cited as facilitators of adoption.</a:t>
            </a:r>
          </a:p>
          <a:p>
            <a:pPr marL="850392" lvl="1" indent="-457200">
              <a:buFont typeface="+mj-lt"/>
              <a:buAutoNum type="arabicPeriod"/>
            </a:pPr>
            <a:endParaRPr lang="en-US" altLang="zh-TW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altLang="zh-TW" dirty="0" smtClean="0"/>
              <a:t>Financial incentives for the purchase</a:t>
            </a:r>
          </a:p>
          <a:p>
            <a:pPr marL="1371600" lvl="3" indent="-457200"/>
            <a:r>
              <a:rPr lang="en-US" altLang="zh-TW" dirty="0" smtClean="0"/>
              <a:t>With ERS—46%</a:t>
            </a:r>
          </a:p>
          <a:p>
            <a:pPr marL="1371600" lvl="3" indent="-457200"/>
            <a:r>
              <a:rPr lang="en-US" altLang="zh-TW" dirty="0" smtClean="0"/>
              <a:t>Without ERS—55%</a:t>
            </a:r>
          </a:p>
          <a:p>
            <a:pPr marL="850392" lvl="1" indent="-457200">
              <a:buFont typeface="+mj-lt"/>
              <a:buAutoNum type="arabicPeriod"/>
            </a:pPr>
            <a:endParaRPr lang="en-US" altLang="zh-TW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altLang="zh-TW" dirty="0" smtClean="0"/>
              <a:t>Payment for use</a:t>
            </a:r>
          </a:p>
          <a:p>
            <a:pPr marL="1371600" lvl="3" indent="-457200"/>
            <a:r>
              <a:rPr lang="en-US" altLang="zh-TW" dirty="0" smtClean="0"/>
              <a:t>With ERS—52%</a:t>
            </a:r>
          </a:p>
          <a:p>
            <a:pPr marL="1371600" lvl="3" indent="-457200"/>
            <a:r>
              <a:rPr lang="en-US" altLang="zh-TW" dirty="0" smtClean="0"/>
              <a:t>Without ERS—57%</a:t>
            </a:r>
          </a:p>
          <a:p>
            <a:pPr marL="1371600" lvl="3" indent="-457200"/>
            <a:endParaRPr lang="en-US" altLang="zh-TW" dirty="0" smtClean="0"/>
          </a:p>
          <a:p>
            <a:pPr marL="1371600" lvl="3" indent="-45720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498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Discussion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EHR </a:t>
            </a:r>
            <a:r>
              <a:rPr lang="en-US" altLang="zh-TW" dirty="0"/>
              <a:t>are </a:t>
            </a:r>
            <a:r>
              <a:rPr lang="en-US" altLang="zh-TW" dirty="0" smtClean="0"/>
              <a:t>available in </a:t>
            </a:r>
            <a:r>
              <a:rPr lang="en-US" altLang="zh-TW" dirty="0"/>
              <a:t>the office setting to only a small </a:t>
            </a:r>
            <a:r>
              <a:rPr lang="en-US" altLang="zh-TW" dirty="0" smtClean="0"/>
              <a:t>minority (</a:t>
            </a:r>
            <a:r>
              <a:rPr lang="en-US" altLang="zh-TW" dirty="0"/>
              <a:t>17%) of U.S. physicians at present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- 3% basic</a:t>
            </a:r>
          </a:p>
          <a:p>
            <a:pPr marL="0" indent="0">
              <a:buNone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-14% fully functional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17365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EHRs have the potential </a:t>
            </a:r>
            <a:r>
              <a:rPr lang="en-US" altLang="zh-TW" dirty="0" smtClean="0"/>
              <a:t>to improve the delivery of health care services.</a:t>
            </a:r>
          </a:p>
          <a:p>
            <a:r>
              <a:rPr lang="en-US" altLang="zh-TW" dirty="0" smtClean="0"/>
              <a:t>Recently, the adoption by physicians range from 9 to 29%</a:t>
            </a:r>
            <a:endParaRPr lang="en-US" altLang="zh-TW" dirty="0"/>
          </a:p>
          <a:p>
            <a:r>
              <a:rPr lang="en-US" altLang="zh-TW" dirty="0" smtClean="0"/>
              <a:t>Goal:</a:t>
            </a:r>
          </a:p>
          <a:p>
            <a:pPr lvl="1"/>
            <a:r>
              <a:rPr lang="en-US" altLang="zh-TW" dirty="0" smtClean="0"/>
              <a:t>Gather accurate information on current levels of adoption</a:t>
            </a:r>
          </a:p>
          <a:p>
            <a:pPr lvl="1"/>
            <a:r>
              <a:rPr lang="en-US" altLang="zh-TW" dirty="0" smtClean="0"/>
              <a:t>Provide survey items that could be used to generate similar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effects of group size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ize </a:t>
            </a:r>
            <a:r>
              <a:rPr lang="en-US" altLang="zh-TW" dirty="0"/>
              <a:t>of the </a:t>
            </a:r>
            <a:r>
              <a:rPr lang="en-US" altLang="zh-TW" dirty="0" smtClean="0"/>
              <a:t>group had a </a:t>
            </a:r>
            <a:r>
              <a:rPr lang="en-US" altLang="zh-TW" dirty="0"/>
              <a:t>significant influence on the adoption of </a:t>
            </a:r>
            <a:r>
              <a:rPr lang="en-US" altLang="zh-TW" dirty="0" smtClean="0"/>
              <a:t>electronic health </a:t>
            </a:r>
            <a:r>
              <a:rPr lang="en-US" altLang="zh-TW" dirty="0"/>
              <a:t>records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-Large groups with the basic system is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</a:t>
            </a:r>
          </a:p>
          <a:p>
            <a:pPr marL="0" indent="0">
              <a:buNone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times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of a small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</a:p>
          <a:p>
            <a:pPr marL="0" indent="0">
              <a:buNone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-Large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 with the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functional system</a:t>
            </a:r>
          </a:p>
          <a:p>
            <a:pPr marL="0" indent="0">
              <a:buNone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is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 that of a small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</a:p>
          <a:p>
            <a:pPr marL="0" indent="0">
              <a:buNone/>
            </a:pP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563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What’s encouraging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of their practice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decisions </a:t>
            </a:r>
            <a:r>
              <a:rPr lang="en-US" altLang="zh-TW" dirty="0" smtClean="0"/>
              <a:t>and about their satisfaction with the system are encouraging</a:t>
            </a:r>
          </a:p>
          <a:p>
            <a:r>
              <a:rPr lang="en-US" altLang="zh-TW" dirty="0"/>
              <a:t>M</a:t>
            </a:r>
            <a:r>
              <a:rPr lang="en-US" altLang="zh-TW" dirty="0" smtClean="0"/>
              <a:t>ore capable </a:t>
            </a:r>
            <a:r>
              <a:rPr lang="en-US" altLang="zh-TW" dirty="0"/>
              <a:t>systems offer greater </a:t>
            </a:r>
            <a:r>
              <a:rPr lang="en-US" altLang="zh-TW" dirty="0" smtClean="0"/>
              <a:t>benefits</a:t>
            </a:r>
          </a:p>
          <a:p>
            <a:r>
              <a:rPr lang="en-US" altLang="zh-TW" dirty="0"/>
              <a:t>B</a:t>
            </a:r>
            <a:r>
              <a:rPr lang="en-US" altLang="zh-TW" dirty="0" smtClean="0"/>
              <a:t>ias among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adopters</a:t>
            </a:r>
            <a:r>
              <a:rPr lang="en-US" altLang="zh-TW" dirty="0" smtClean="0"/>
              <a:t> </a:t>
            </a:r>
            <a:r>
              <a:rPr lang="en-US" altLang="zh-TW" dirty="0"/>
              <a:t>especially greater receptivity to and </a:t>
            </a:r>
            <a:r>
              <a:rPr lang="en-US" altLang="zh-TW" dirty="0" smtClean="0"/>
              <a:t>facility with </a:t>
            </a:r>
            <a:r>
              <a:rPr lang="en-US" altLang="zh-TW" dirty="0"/>
              <a:t>electronic health </a:t>
            </a:r>
            <a:r>
              <a:rPr lang="en-US" altLang="zh-TW" dirty="0" smtClean="0"/>
              <a:t>records </a:t>
            </a:r>
            <a:r>
              <a:rPr lang="en-US" altLang="zh-TW" dirty="0"/>
              <a:t>cannot be </a:t>
            </a:r>
            <a:r>
              <a:rPr lang="en-US" altLang="zh-TW" dirty="0" smtClean="0"/>
              <a:t>excluded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44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N</a:t>
            </a:r>
            <a:r>
              <a:rPr lang="en-US" altLang="zh-TW" dirty="0" smtClean="0"/>
              <a:t>ote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r>
              <a:rPr lang="en-US" altLang="zh-TW" dirty="0"/>
              <a:t> </a:t>
            </a:r>
            <a:r>
              <a:rPr lang="en-US" altLang="zh-TW" dirty="0" smtClean="0"/>
              <a:t>and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r>
              <a:rPr lang="en-US" altLang="zh-TW" dirty="0" smtClean="0"/>
              <a:t> </a:t>
            </a:r>
            <a:r>
              <a:rPr lang="en-US" altLang="zh-TW" dirty="0"/>
              <a:t>effects of electronic health records need </a:t>
            </a:r>
            <a:r>
              <a:rPr lang="en-US" altLang="zh-TW" dirty="0" smtClean="0"/>
              <a:t>to be </a:t>
            </a:r>
            <a:r>
              <a:rPr lang="en-US" altLang="zh-TW" dirty="0"/>
              <a:t>confirmed by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studies of clinical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</a:p>
          <a:p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overall effect of electronic health </a:t>
            </a:r>
            <a:r>
              <a:rPr lang="en-US" altLang="zh-TW" dirty="0" smtClean="0"/>
              <a:t>records and research </a:t>
            </a:r>
            <a:r>
              <a:rPr lang="en-US" altLang="zh-TW" dirty="0"/>
              <a:t>needs to clarify the </a:t>
            </a:r>
            <a:r>
              <a:rPr lang="en-US" altLang="zh-TW" dirty="0" smtClean="0"/>
              <a:t>effects of </a:t>
            </a:r>
            <a:r>
              <a:rPr lang="en-US" altLang="zh-TW" dirty="0"/>
              <a:t>this technology on our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care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1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Satisfaction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large majority </a:t>
            </a:r>
            <a:r>
              <a:rPr lang="en-US" altLang="zh-TW" dirty="0" smtClean="0"/>
              <a:t>of respondents </a:t>
            </a:r>
            <a:r>
              <a:rPr lang="en-US" altLang="zh-TW" dirty="0"/>
              <a:t>reported overall satisfaction </a:t>
            </a:r>
            <a:r>
              <a:rPr lang="en-US" altLang="zh-TW" dirty="0" smtClean="0"/>
              <a:t>with their </a:t>
            </a:r>
            <a:r>
              <a:rPr lang="en-US" altLang="zh-TW" dirty="0"/>
              <a:t>electronic-records </a:t>
            </a:r>
            <a:r>
              <a:rPr lang="en-US" altLang="zh-TW" dirty="0" smtClean="0"/>
              <a:t>system</a:t>
            </a:r>
          </a:p>
          <a:p>
            <a:r>
              <a:rPr lang="en-US" altLang="zh-TW" dirty="0" smtClean="0"/>
              <a:t>Easy to use?</a:t>
            </a:r>
          </a:p>
          <a:p>
            <a:pPr lvl="1"/>
            <a:r>
              <a:rPr lang="en-US" altLang="zh-TW" dirty="0" smtClean="0"/>
              <a:t>20</a:t>
            </a:r>
            <a:r>
              <a:rPr lang="en-US" altLang="zh-TW" dirty="0"/>
              <a:t>% </a:t>
            </a:r>
            <a:r>
              <a:rPr lang="en-US" altLang="zh-TW" dirty="0" smtClean="0"/>
              <a:t>with basic systems expressed reservations</a:t>
            </a:r>
          </a:p>
          <a:p>
            <a:r>
              <a:rPr lang="en-US" altLang="zh-TW" dirty="0"/>
              <a:t>Improving the </a:t>
            </a:r>
            <a:r>
              <a:rPr lang="en-US" altLang="zh-TW" dirty="0" smtClean="0"/>
              <a:t>usability of </a:t>
            </a:r>
            <a:r>
              <a:rPr lang="en-US" altLang="zh-TW" dirty="0"/>
              <a:t>electronic health records may be critical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868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Compare with other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Adopting the similar definition</a:t>
            </a:r>
          </a:p>
          <a:p>
            <a:r>
              <a:rPr lang="en-US" altLang="zh-TW" dirty="0"/>
              <a:t>National Ambulatory Medical Care </a:t>
            </a:r>
            <a:r>
              <a:rPr lang="en-US" altLang="zh-TW" dirty="0" smtClean="0"/>
              <a:t>Survey</a:t>
            </a:r>
          </a:p>
          <a:p>
            <a:r>
              <a:rPr lang="en-US" altLang="zh-TW" dirty="0" smtClean="0"/>
              <a:t>9.3% in </a:t>
            </a:r>
            <a:r>
              <a:rPr lang="en-US" altLang="zh-TW" dirty="0" smtClean="0"/>
              <a:t>2006	(NAMCS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14% in 2007-2008 	(This paper) </a:t>
            </a:r>
          </a:p>
          <a:p>
            <a:r>
              <a:rPr lang="en-US" altLang="zh-TW" dirty="0" smtClean="0"/>
              <a:t>Enable future </a:t>
            </a:r>
            <a:r>
              <a:rPr lang="en-US" altLang="zh-TW" dirty="0"/>
              <a:t>researchers to gauge progress in the </a:t>
            </a:r>
            <a:r>
              <a:rPr lang="en-US" altLang="zh-TW" dirty="0" smtClean="0"/>
              <a:t>adoption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56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Prospect</a:t>
            </a:r>
            <a:r>
              <a:rPr lang="en-US" altLang="zh-TW" dirty="0"/>
              <a:t>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potential </a:t>
            </a:r>
            <a:r>
              <a:rPr lang="en-US" altLang="zh-TW" dirty="0" smtClean="0"/>
              <a:t>benefits</a:t>
            </a:r>
          </a:p>
          <a:p>
            <a:r>
              <a:rPr lang="en-US" altLang="zh-TW" dirty="0" smtClean="0"/>
              <a:t>low </a:t>
            </a:r>
            <a:r>
              <a:rPr lang="en-US" altLang="zh-TW" dirty="0"/>
              <a:t>current availability </a:t>
            </a:r>
            <a:endParaRPr lang="en-US" altLang="zh-TW" dirty="0" smtClean="0"/>
          </a:p>
          <a:p>
            <a:r>
              <a:rPr lang="en-US" altLang="zh-TW" dirty="0"/>
              <a:t>major challenges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in </a:t>
            </a:r>
            <a:r>
              <a:rPr lang="en-US" altLang="zh-TW" dirty="0"/>
              <a:t>taking full advantage of </a:t>
            </a:r>
            <a:r>
              <a:rPr lang="en-US" altLang="zh-TW" dirty="0" smtClean="0"/>
              <a:t>electronic health </a:t>
            </a:r>
            <a:r>
              <a:rPr lang="en-US" altLang="zh-TW" dirty="0"/>
              <a:t>records to realize its health </a:t>
            </a:r>
            <a:r>
              <a:rPr lang="en-US" altLang="zh-TW" dirty="0" smtClean="0"/>
              <a:t>care goals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844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government’s attitude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President </a:t>
            </a:r>
            <a:r>
              <a:rPr lang="en-US" altLang="zh-TW" dirty="0" smtClean="0"/>
              <a:t>Bush</a:t>
            </a:r>
          </a:p>
          <a:p>
            <a:pPr lvl="1"/>
            <a:r>
              <a:rPr lang="en-US" altLang="zh-TW" dirty="0" smtClean="0"/>
              <a:t>ERS should </a:t>
            </a:r>
            <a:r>
              <a:rPr lang="en-US" altLang="zh-TW" dirty="0"/>
              <a:t>be </a:t>
            </a:r>
            <a:r>
              <a:rPr lang="en-US" altLang="zh-TW" dirty="0" smtClean="0"/>
              <a:t>widespread  by 2014</a:t>
            </a:r>
          </a:p>
          <a:p>
            <a:r>
              <a:rPr lang="en-US" altLang="zh-TW" dirty="0" smtClean="0"/>
              <a:t>both of the </a:t>
            </a:r>
            <a:r>
              <a:rPr lang="en-US" altLang="zh-TW" dirty="0"/>
              <a:t>likely </a:t>
            </a:r>
            <a:r>
              <a:rPr lang="en-US" altLang="zh-TW" dirty="0" smtClean="0"/>
              <a:t>presidential candidates</a:t>
            </a:r>
          </a:p>
          <a:p>
            <a:pPr lvl="1"/>
            <a:r>
              <a:rPr lang="en-US" altLang="zh-TW" dirty="0" smtClean="0"/>
              <a:t>Medicare </a:t>
            </a:r>
            <a:r>
              <a:rPr lang="en-US" altLang="zh-TW" dirty="0"/>
              <a:t>cost-containment </a:t>
            </a:r>
            <a:r>
              <a:rPr lang="en-US" altLang="zh-TW" dirty="0" smtClean="0"/>
              <a:t>proposals included </a:t>
            </a:r>
            <a:r>
              <a:rPr lang="en-US" altLang="zh-TW" dirty="0"/>
              <a:t>incentives </a:t>
            </a:r>
            <a:r>
              <a:rPr lang="en-US" altLang="zh-TW" dirty="0" smtClean="0"/>
              <a:t>as </a:t>
            </a:r>
            <a:r>
              <a:rPr lang="en-US" altLang="zh-TW" dirty="0"/>
              <a:t>a </a:t>
            </a:r>
            <a:r>
              <a:rPr lang="en-US" altLang="zh-TW" dirty="0" smtClean="0"/>
              <a:t>means of </a:t>
            </a:r>
            <a:r>
              <a:rPr lang="en-US" altLang="zh-TW" dirty="0"/>
              <a:t>spurring greater use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 cost is high, the resource is uncertain</a:t>
            </a:r>
            <a:endParaRPr lang="en-US" altLang="zh-TW" dirty="0"/>
          </a:p>
          <a:p>
            <a:pPr lvl="1"/>
            <a:r>
              <a:rPr lang="en-US" altLang="zh-TW" dirty="0"/>
              <a:t>hundreds of billions of </a:t>
            </a:r>
            <a:r>
              <a:rPr lang="en-US" altLang="zh-TW" dirty="0" smtClean="0"/>
              <a:t>dollars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555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Benefit of EHR</a:t>
            </a:r>
            <a:endParaRPr lang="zh-TW" altLang="en-US" smtClean="0"/>
          </a:p>
        </p:txBody>
      </p:sp>
      <p:sp>
        <p:nvSpPr>
          <p:cNvPr id="1433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lower overall national health expenditures</a:t>
            </a:r>
          </a:p>
          <a:p>
            <a:r>
              <a:rPr lang="en-US" altLang="zh-TW" smtClean="0"/>
              <a:t>-physicians use computers over 90%</a:t>
            </a:r>
          </a:p>
          <a:p>
            <a:r>
              <a:rPr lang="en-US" altLang="zh-TW" smtClean="0"/>
              <a:t>-a variety of interventions</a:t>
            </a:r>
          </a:p>
          <a:p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Limitation</a:t>
            </a:r>
            <a:endParaRPr lang="zh-TW" altLang="en-US" smtClean="0"/>
          </a:p>
        </p:txBody>
      </p:sp>
      <p:sp>
        <p:nvSpPr>
          <p:cNvPr id="1536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response bias</a:t>
            </a:r>
          </a:p>
          <a:p>
            <a:r>
              <a:rPr lang="en-US" altLang="zh-TW" smtClean="0"/>
              <a:t>- physicians responded to our survey had a greater interest than did nonresponders</a:t>
            </a:r>
          </a:p>
          <a:p>
            <a:r>
              <a:rPr lang="en-US" altLang="zh-TW" smtClean="0"/>
              <a:t>small number of respondents </a:t>
            </a:r>
          </a:p>
          <a:p>
            <a:r>
              <a:rPr lang="en-US" altLang="zh-TW" smtClean="0"/>
              <a:t>-in their diffusion, the respondents with these systems are probably different from respondents without them.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Contribution</a:t>
            </a:r>
            <a:endParaRPr lang="zh-TW" altLang="en-US" smtClean="0"/>
          </a:p>
        </p:txBody>
      </p:sp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our study informs the debate by providing benchmark information about the levels of adoption of electronic health records by U.S.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Questions addressed in this report…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Outpatient EHRs are available to physicians in office practice?</a:t>
            </a:r>
          </a:p>
          <a:p>
            <a:r>
              <a:rPr lang="en-US" altLang="zh-TW" dirty="0" smtClean="0"/>
              <a:t>How physicians are satisfied with such system?</a:t>
            </a:r>
          </a:p>
          <a:p>
            <a:r>
              <a:rPr lang="en-US" altLang="zh-TW" dirty="0" smtClean="0"/>
              <a:t>The quality of care which these systems can provide to the patients? 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EHR in Taiwan</a:t>
            </a:r>
            <a:endParaRPr lang="zh-TW" altLang="en-US" smtClean="0"/>
          </a:p>
        </p:txBody>
      </p:sp>
      <p:pic>
        <p:nvPicPr>
          <p:cNvPr id="17410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1844675"/>
            <a:ext cx="6045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EHR in Taiwan(cont.)</a:t>
            </a:r>
            <a:endParaRPr lang="zh-TW" altLang="en-US" smtClean="0"/>
          </a:p>
        </p:txBody>
      </p:sp>
      <p:sp>
        <p:nvSpPr>
          <p:cNvPr id="18434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zh-TW" altLang="en-US" dirty="0" smtClean="0"/>
              <a:t>推動實施電子病歷子計畫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電子病歷推動現況</a:t>
            </a:r>
            <a:r>
              <a:rPr lang="en-US" altLang="zh-TW" dirty="0" smtClean="0"/>
              <a:t>(</a:t>
            </a:r>
            <a:r>
              <a:rPr lang="zh-TW" altLang="en-US" dirty="0" smtClean="0"/>
              <a:t>統計到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年底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algn="r">
              <a:buFont typeface="Arial" charset="0"/>
              <a:buNone/>
            </a:pPr>
            <a:r>
              <a:rPr lang="zh-TW" altLang="en-US" sz="1200" dirty="0" smtClean="0"/>
              <a:t>共</a:t>
            </a:r>
            <a:r>
              <a:rPr lang="en-US" altLang="zh-TW" sz="1200" dirty="0" smtClean="0"/>
              <a:t>590</a:t>
            </a:r>
            <a:r>
              <a:rPr lang="zh-TW" altLang="en-US" sz="1200" dirty="0" smtClean="0"/>
              <a:t>家醫院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331913" y="2205038"/>
          <a:ext cx="6336704" cy="1485900"/>
        </p:xfrm>
        <a:graphic>
          <a:graphicData uri="http://schemas.openxmlformats.org/drawingml/2006/table">
            <a:tbl>
              <a:tblPr/>
              <a:tblGrid>
                <a:gridCol w="1209436"/>
                <a:gridCol w="2606988"/>
                <a:gridCol w="576064"/>
                <a:gridCol w="576064"/>
                <a:gridCol w="648072"/>
                <a:gridCol w="720080"/>
              </a:tblGrid>
              <a:tr h="0">
                <a:tc rowSpan="2">
                  <a:txBody>
                    <a:bodyPr/>
                    <a:lstStyle/>
                    <a:p>
                      <a:r>
                        <a:rPr lang="zh-TW" altLang="en-US" dirty="0"/>
                        <a:t>績效指標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/>
                        <a:t>衡量標準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zh-TW" altLang="en-US" dirty="0"/>
                        <a:t>年度目標值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98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99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100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>
                          <a:effectLst/>
                        </a:rPr>
                        <a:t>醫療院所實施電子病歷比例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</a:rPr>
                        <a:t>(</a:t>
                      </a:r>
                      <a:r>
                        <a:rPr lang="zh-TW" altLang="en-US" dirty="0">
                          <a:effectLst/>
                        </a:rPr>
                        <a:t>醫院使用電子病歷之家數／所有醫院數</a:t>
                      </a:r>
                      <a:r>
                        <a:rPr lang="en-US" altLang="zh-TW" dirty="0">
                          <a:effectLst/>
                        </a:rPr>
                        <a:t>)*100%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－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>
                          <a:effectLst/>
                        </a:rPr>
                        <a:t>1%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>
                          <a:effectLst/>
                        </a:rPr>
                        <a:t>5%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</a:rPr>
                        <a:t>10%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403350" y="4652963"/>
          <a:ext cx="6121400" cy="1272223"/>
        </p:xfrm>
        <a:graphic>
          <a:graphicData uri="http://schemas.openxmlformats.org/drawingml/2006/table">
            <a:tbl>
              <a:tblPr/>
              <a:tblGrid>
                <a:gridCol w="617538"/>
                <a:gridCol w="4183062"/>
                <a:gridCol w="1320800"/>
              </a:tblGrid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關卡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已宣告實施電子病歷且向衛生局報備 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274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家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(46%)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關卡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已通過電子病歷檢查 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208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家 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(35%)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關卡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已通過資訊安全制度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ISO27001:2005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驗證 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93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家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(16%)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關卡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已通過跨院交換互通查驗 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150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家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(25%)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Source Information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From the Institute for Health Policy (C.M.D., E.G.C., S.R.R., K.D., D.E.L., A.E.S., D.B.) and the Massachusetts General Physicians Organization (T.G.F.), Massachusetts General Hospital; and Harvard Medical School (A.J.) — both in Boston; Weill Cornell Medical College, New York (R.K.); and the Department of Health Policy, George Washington University, Washington, DC (S.R.).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行政院衛生署 電子病歷推動專區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http://emr.doh.gov.tw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214422"/>
            <a:ext cx="3846195" cy="4572000"/>
          </a:xfrm>
        </p:spPr>
      </p:pic>
      <p:sp>
        <p:nvSpPr>
          <p:cNvPr id="5" name="文字方塊 4"/>
          <p:cNvSpPr txBox="1"/>
          <p:nvPr/>
        </p:nvSpPr>
        <p:spPr>
          <a:xfrm>
            <a:off x="1357290" y="2643182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Thanks for your </a:t>
            </a:r>
            <a:r>
              <a:rPr lang="en-US" altLang="zh-TW" sz="6000" dirty="0" smtClean="0"/>
              <a:t>attention</a:t>
            </a:r>
            <a:endParaRPr lang="zh-TW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Measure of adoption</a:t>
            </a:r>
          </a:p>
          <a:p>
            <a:pPr lvl="1"/>
            <a:r>
              <a:rPr lang="en-US" altLang="zh-TW" dirty="0" smtClean="0"/>
              <a:t>Survey sample: 2758(62%) of 4484 eligible respondents completed the survey.</a:t>
            </a:r>
          </a:p>
          <a:p>
            <a:r>
              <a:rPr lang="en-US" altLang="zh-TW" dirty="0" smtClean="0"/>
              <a:t>Statistical analysis</a:t>
            </a:r>
          </a:p>
          <a:p>
            <a:pPr lvl="1">
              <a:buNone/>
            </a:pPr>
            <a:r>
              <a:rPr lang="en-US" altLang="zh-TW" dirty="0" smtClean="0"/>
              <a:t> 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lvl="1"/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Survey respondent</a:t>
            </a:r>
          </a:p>
          <a:p>
            <a:r>
              <a:rPr lang="en-US" altLang="zh-TW" dirty="0" smtClean="0"/>
              <a:t>Factors associated with availability</a:t>
            </a:r>
          </a:p>
          <a:p>
            <a:r>
              <a:rPr lang="en-US" altLang="zh-TW" dirty="0" smtClean="0"/>
              <a:t>Frequency of use, capabilities, effect on practice, physician satisfaction…</a:t>
            </a:r>
          </a:p>
          <a:p>
            <a:r>
              <a:rPr lang="en-US" altLang="zh-TW" dirty="0" smtClean="0"/>
              <a:t>Barriers to adoption</a:t>
            </a:r>
          </a:p>
          <a:p>
            <a:r>
              <a:rPr lang="en-US" altLang="zh-TW" dirty="0" smtClean="0"/>
              <a:t>Facilitators of adoption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Discussions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Cost effects</a:t>
            </a:r>
          </a:p>
          <a:p>
            <a:r>
              <a:rPr lang="en-US" altLang="zh-TW" dirty="0" smtClean="0"/>
              <a:t>Previous studies</a:t>
            </a:r>
          </a:p>
          <a:p>
            <a:r>
              <a:rPr lang="en-US" altLang="zh-TW" dirty="0" smtClean="0"/>
              <a:t>Challenges</a:t>
            </a:r>
          </a:p>
          <a:p>
            <a:r>
              <a:rPr lang="en-US" altLang="zh-TW" dirty="0" smtClean="0"/>
              <a:t>Contribution</a:t>
            </a:r>
          </a:p>
          <a:p>
            <a:r>
              <a:rPr lang="en-US" altLang="zh-TW" dirty="0" smtClean="0"/>
              <a:t>EHR in Taiwan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Methods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</a:t>
            </a:r>
            <a:r>
              <a:rPr lang="en-US" dirty="0" smtClean="0"/>
              <a:t>Development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survey </a:t>
            </a:r>
            <a:r>
              <a:rPr lang="en-US" dirty="0" smtClean="0"/>
              <a:t>research </a:t>
            </a:r>
          </a:p>
          <a:p>
            <a:r>
              <a:rPr lang="en-US" dirty="0" smtClean="0"/>
              <a:t>health-information technology </a:t>
            </a:r>
          </a:p>
          <a:p>
            <a:r>
              <a:rPr lang="en-US" dirty="0" smtClean="0"/>
              <a:t>health </a:t>
            </a:r>
            <a:r>
              <a:rPr lang="en-US" dirty="0"/>
              <a:t>care </a:t>
            </a:r>
            <a:r>
              <a:rPr lang="en-US" dirty="0" smtClean="0"/>
              <a:t>management and </a:t>
            </a:r>
            <a:r>
              <a:rPr lang="en-US" altLang="zh-TW" dirty="0" smtClean="0"/>
              <a:t>policy</a:t>
            </a:r>
            <a:endParaRPr lang="en-US" dirty="0" smtClean="0"/>
          </a:p>
          <a:p>
            <a:r>
              <a:rPr lang="en-US" dirty="0" smtClean="0"/>
              <a:t>representatives </a:t>
            </a:r>
            <a:r>
              <a:rPr lang="en-US" dirty="0"/>
              <a:t>of hospital and physician groups and organizations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1032</TotalTime>
  <Words>1806</Words>
  <Application>Microsoft Office PowerPoint</Application>
  <PresentationFormat>如螢幕大小 (4:3)</PresentationFormat>
  <Paragraphs>326</Paragraphs>
  <Slides>43</Slides>
  <Notes>43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公正</vt:lpstr>
      <vt:lpstr>Electronic Health Records in Ambulatory Care  – A National Survey of Physicians</vt:lpstr>
      <vt:lpstr>Outline &amp; Speakers</vt:lpstr>
      <vt:lpstr>Introduction</vt:lpstr>
      <vt:lpstr>Questions addressed in this report… </vt:lpstr>
      <vt:lpstr>Methods</vt:lpstr>
      <vt:lpstr>Results</vt:lpstr>
      <vt:lpstr>Discussions</vt:lpstr>
      <vt:lpstr>Methods</vt:lpstr>
      <vt:lpstr>Survey Development</vt:lpstr>
      <vt:lpstr>Developing a Measure of Adoption</vt:lpstr>
      <vt:lpstr>投影片 11</vt:lpstr>
      <vt:lpstr>Survey Sample and Administration</vt:lpstr>
      <vt:lpstr>Statistical Analysis</vt:lpstr>
      <vt:lpstr>Results</vt:lpstr>
      <vt:lpstr>SURVEY RESPONDENTS(I)</vt:lpstr>
      <vt:lpstr>投影片 16</vt:lpstr>
      <vt:lpstr>Factors Associated with Availability</vt:lpstr>
      <vt:lpstr>投影片 18</vt:lpstr>
      <vt:lpstr>投影片 19</vt:lpstr>
      <vt:lpstr>Frequency of Use</vt:lpstr>
      <vt:lpstr>Other Capabilities</vt:lpstr>
      <vt:lpstr>Extent Problems</vt:lpstr>
      <vt:lpstr>Effect on Practices</vt:lpstr>
      <vt:lpstr>Effect on Practices</vt:lpstr>
      <vt:lpstr>Physician Satisfaction</vt:lpstr>
      <vt:lpstr>Barriers to Adoption</vt:lpstr>
      <vt:lpstr>Facilitators of Adoption</vt:lpstr>
      <vt:lpstr>Discussion</vt:lpstr>
      <vt:lpstr>Review</vt:lpstr>
      <vt:lpstr>The effects of group size</vt:lpstr>
      <vt:lpstr>What’s encouraging</vt:lpstr>
      <vt:lpstr>Note</vt:lpstr>
      <vt:lpstr>Satisfaction</vt:lpstr>
      <vt:lpstr>Compare with other system</vt:lpstr>
      <vt:lpstr>Prospect </vt:lpstr>
      <vt:lpstr>The government’s attitude</vt:lpstr>
      <vt:lpstr>Benefit of EHR</vt:lpstr>
      <vt:lpstr>Limitation</vt:lpstr>
      <vt:lpstr>Contribution</vt:lpstr>
      <vt:lpstr>EHR in Taiwan</vt:lpstr>
      <vt:lpstr>EHR in Taiwan(cont.)</vt:lpstr>
      <vt:lpstr>Source Information</vt:lpstr>
      <vt:lpstr>投影片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</dc:title>
  <dc:creator>chopssin</dc:creator>
  <cp:lastModifiedBy>fifi</cp:lastModifiedBy>
  <cp:revision>108</cp:revision>
  <dcterms:created xsi:type="dcterms:W3CDTF">2012-06-08T11:27:50Z</dcterms:created>
  <dcterms:modified xsi:type="dcterms:W3CDTF">2012-06-11T01:09:05Z</dcterms:modified>
</cp:coreProperties>
</file>