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72" r:id="rId14"/>
    <p:sldId id="273" r:id="rId15"/>
    <p:sldId id="274" r:id="rId16"/>
    <p:sldId id="268" r:id="rId17"/>
    <p:sldId id="269" r:id="rId18"/>
    <p:sldId id="271" r:id="rId19"/>
    <p:sldId id="270" r:id="rId2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標題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grpSp>
        <p:nvGrpSpPr>
          <p:cNvPr id="2" name="群組 1"/>
          <p:cNvGrpSpPr/>
          <p:nvPr/>
        </p:nvGrpSpPr>
        <p:grpSpPr>
          <a:xfrm>
            <a:off x="-3765" y="4953000"/>
            <a:ext cx="9147765" cy="1912088"/>
            <a:chOff x="-3765" y="4832896"/>
            <a:chExt cx="9147765" cy="2032192"/>
          </a:xfrm>
        </p:grpSpPr>
        <p:sp>
          <p:nvSpPr>
            <p:cNvPr id="7" name="手繪多邊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手繪多邊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手繪多邊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接點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版面配置區 29"/>
          <p:cNvSpPr>
            <a:spLocks noGrp="1"/>
          </p:cNvSpPr>
          <p:nvPr>
            <p:ph type="dt" sz="half" idx="10"/>
          </p:nvPr>
        </p:nvSpPr>
        <p:spPr/>
        <p:txBody>
          <a:bodyPr/>
          <a:lstStyle>
            <a:lvl1pPr>
              <a:defRPr>
                <a:solidFill>
                  <a:srgbClr val="FFFFFF"/>
                </a:solidFill>
              </a:defRPr>
            </a:lvl1pPr>
            <a:extLst/>
          </a:lstStyle>
          <a:p>
            <a:fld id="{968D65D7-DC5F-45B4-A963-58E6525234E0}" type="datetimeFigureOut">
              <a:rPr lang="zh-TW" altLang="en-US" smtClean="0"/>
              <a:t>2012/6/4</a:t>
            </a:fld>
            <a:endParaRPr lang="zh-TW" altLang="en-US"/>
          </a:p>
        </p:txBody>
      </p:sp>
      <p:sp>
        <p:nvSpPr>
          <p:cNvPr id="19" name="頁尾版面配置區 18"/>
          <p:cNvSpPr>
            <a:spLocks noGrp="1"/>
          </p:cNvSpPr>
          <p:nvPr>
            <p:ph type="ftr" sz="quarter" idx="11"/>
          </p:nvPr>
        </p:nvSpPr>
        <p:spPr/>
        <p:txBody>
          <a:bodyPr/>
          <a:lstStyle>
            <a:lvl1pPr>
              <a:defRPr>
                <a:solidFill>
                  <a:schemeClr val="accent1">
                    <a:tint val="20000"/>
                  </a:schemeClr>
                </a:solidFill>
              </a:defRPr>
            </a:lvl1pPr>
            <a:extLst/>
          </a:lstStyle>
          <a:p>
            <a:endParaRPr lang="zh-TW" altLang="en-US"/>
          </a:p>
        </p:txBody>
      </p:sp>
      <p:sp>
        <p:nvSpPr>
          <p:cNvPr id="27" name="投影片編號版面配置區 26"/>
          <p:cNvSpPr>
            <a:spLocks noGrp="1"/>
          </p:cNvSpPr>
          <p:nvPr>
            <p:ph type="sldNum" sz="quarter" idx="12"/>
          </p:nvPr>
        </p:nvSpPr>
        <p:spPr/>
        <p:txBody>
          <a:bodyPr/>
          <a:lstStyle>
            <a:lvl1pPr>
              <a:defRPr>
                <a:solidFill>
                  <a:srgbClr val="FFFFFF"/>
                </a:solidFill>
              </a:defRPr>
            </a:lvl1pPr>
            <a:extLst/>
          </a:lstStyle>
          <a:p>
            <a:fld id="{B646704B-03E8-4015-BBE3-F800BF8DB663}"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1481329"/>
            <a:ext cx="8229600" cy="4386071"/>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68D65D7-DC5F-45B4-A963-58E6525234E0}" type="datetimeFigureOut">
              <a:rPr lang="zh-TW" altLang="en-US" smtClean="0"/>
              <a:t>2012/6/4</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646704B-03E8-4015-BBE3-F800BF8DB663}"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44013" y="274640"/>
            <a:ext cx="1777470" cy="5592761"/>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1"/>
            <a:ext cx="6324600" cy="5592760"/>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68D65D7-DC5F-45B4-A963-58E6525234E0}" type="datetimeFigureOut">
              <a:rPr lang="zh-TW" altLang="en-US" smtClean="0"/>
              <a:t>2012/6/4</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646704B-03E8-4015-BBE3-F800BF8DB663}"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68D65D7-DC5F-45B4-A963-58E6525234E0}" type="datetimeFigureOut">
              <a:rPr lang="zh-TW" altLang="en-US" smtClean="0"/>
              <a:t>2012/6/4</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646704B-03E8-4015-BBE3-F800BF8DB663}" type="slidenum">
              <a:rPr lang="zh-TW" altLang="en-US" smtClean="0"/>
              <a:t>‹#›</a:t>
            </a:fld>
            <a:endParaRPr lang="zh-TW" altLang="en-US"/>
          </a:p>
        </p:txBody>
      </p:sp>
      <p:sp>
        <p:nvSpPr>
          <p:cNvPr id="7" name="標題 6"/>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968D65D7-DC5F-45B4-A963-58E6525234E0}" type="datetimeFigureOut">
              <a:rPr lang="zh-TW" altLang="en-US" smtClean="0"/>
              <a:t>2012/6/4</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646704B-03E8-4015-BBE3-F800BF8DB663}" type="slidenum">
              <a:rPr lang="zh-TW" altLang="en-US" smtClean="0"/>
              <a:t>‹#›</a:t>
            </a:fld>
            <a:endParaRPr lang="zh-TW" altLang="en-US"/>
          </a:p>
        </p:txBody>
      </p:sp>
      <p:sp>
        <p:nvSpPr>
          <p:cNvPr id="7" name="＞形箭號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形箭號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2">
        <a:schemeClr val="bg1"/>
      </p:bgRef>
    </p:bg>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968D65D7-DC5F-45B4-A963-58E6525234E0}" type="datetimeFigureOut">
              <a:rPr lang="zh-TW" altLang="en-US" smtClean="0"/>
              <a:t>2012/6/4</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B646704B-03E8-4015-BBE3-F800BF8DB663}" type="slidenum">
              <a:rPr lang="zh-TW" altLang="en-US" smtClean="0"/>
              <a:t>‹#›</a:t>
            </a:fld>
            <a:endParaRPr lang="zh-TW" altLang="en-US"/>
          </a:p>
        </p:txBody>
      </p:sp>
      <p:sp>
        <p:nvSpPr>
          <p:cNvPr id="8" name="標題 7"/>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968D65D7-DC5F-45B4-A963-58E6525234E0}" type="datetimeFigureOut">
              <a:rPr lang="zh-TW" altLang="en-US" smtClean="0"/>
              <a:t>2012/6/4</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B646704B-03E8-4015-BBE3-F800BF8DB663}"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bg>
      <p:bgRef idx="1002">
        <a:schemeClr val="bg1"/>
      </p:bgRef>
    </p:bg>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extLst/>
          </a:lstStyle>
          <a:p>
            <a:fld id="{968D65D7-DC5F-45B4-A963-58E6525234E0}" type="datetimeFigureOut">
              <a:rPr lang="zh-TW" altLang="en-US" smtClean="0"/>
              <a:t>2012/6/4</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B646704B-03E8-4015-BBE3-F800BF8DB663}" type="slidenum">
              <a:rPr lang="zh-TW" altLang="en-US" smtClean="0"/>
              <a:t>‹#›</a:t>
            </a:fld>
            <a:endParaRPr lang="zh-TW" altLang="en-US"/>
          </a:p>
        </p:txBody>
      </p:sp>
      <p:sp>
        <p:nvSpPr>
          <p:cNvPr id="6" name="標題 5"/>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968D65D7-DC5F-45B4-A963-58E6525234E0}" type="datetimeFigureOut">
              <a:rPr lang="zh-TW" altLang="en-US" smtClean="0"/>
              <a:t>2012/6/4</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B646704B-03E8-4015-BBE3-F800BF8DB663}"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6727032" y="6407944"/>
            <a:ext cx="1920240" cy="365760"/>
          </a:xfrm>
        </p:spPr>
        <p:txBody>
          <a:bodyPr/>
          <a:lstStyle>
            <a:extLst/>
          </a:lstStyle>
          <a:p>
            <a:fld id="{968D65D7-DC5F-45B4-A963-58E6525234E0}" type="datetimeFigureOut">
              <a:rPr lang="zh-TW" altLang="en-US" smtClean="0"/>
              <a:t>2012/6/4</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B646704B-03E8-4015-BBE3-F800BF8DB663}"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1"/>
      </p:bgRef>
    </p:bg>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3" name="圖片版面配置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TW" altLang="en-US" smtClean="0"/>
              <a:t>按一下圖示以新增圖片</a:t>
            </a:r>
            <a:endParaRPr kumimoji="0" lang="en-US" dirty="0"/>
          </a:p>
        </p:txBody>
      </p:sp>
      <p:sp>
        <p:nvSpPr>
          <p:cNvPr id="5" name="日期版面配置區 4"/>
          <p:cNvSpPr>
            <a:spLocks noGrp="1"/>
          </p:cNvSpPr>
          <p:nvPr>
            <p:ph type="dt" sz="half" idx="10"/>
          </p:nvPr>
        </p:nvSpPr>
        <p:spPr/>
        <p:txBody>
          <a:bodyPr/>
          <a:lstStyle>
            <a:lvl1pPr>
              <a:defRPr>
                <a:solidFill>
                  <a:schemeClr val="tx1"/>
                </a:solidFill>
              </a:defRPr>
            </a:lvl1pPr>
            <a:extLst/>
          </a:lstStyle>
          <a:p>
            <a:fld id="{968D65D7-DC5F-45B4-A963-58E6525234E0}" type="datetimeFigureOut">
              <a:rPr lang="zh-TW" altLang="en-US" smtClean="0"/>
              <a:t>2012/6/4</a:t>
            </a:fld>
            <a:endParaRPr lang="zh-TW" altLang="en-US"/>
          </a:p>
        </p:txBody>
      </p:sp>
      <p:sp>
        <p:nvSpPr>
          <p:cNvPr id="6" name="頁尾版面配置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TW" altLang="en-US"/>
          </a:p>
        </p:txBody>
      </p:sp>
      <p:sp>
        <p:nvSpPr>
          <p:cNvPr id="7" name="投影片編號版面配置區 6"/>
          <p:cNvSpPr>
            <a:spLocks noGrp="1"/>
          </p:cNvSpPr>
          <p:nvPr>
            <p:ph type="sldNum" sz="quarter" idx="12"/>
          </p:nvPr>
        </p:nvSpPr>
        <p:spPr/>
        <p:txBody>
          <a:bodyPr/>
          <a:lstStyle>
            <a:lvl1pPr>
              <a:defRPr>
                <a:solidFill>
                  <a:schemeClr val="tx1"/>
                </a:solidFill>
              </a:defRPr>
            </a:lvl1pPr>
            <a:extLst/>
          </a:lstStyle>
          <a:p>
            <a:fld id="{B646704B-03E8-4015-BBE3-F800BF8DB663}" type="slidenum">
              <a:rPr lang="zh-TW" altLang="en-US" smtClean="0"/>
              <a:t>‹#›</a:t>
            </a:fld>
            <a:endParaRPr lang="zh-TW" altLang="en-US"/>
          </a:p>
        </p:txBody>
      </p:sp>
      <p:sp>
        <p:nvSpPr>
          <p:cNvPr id="2" name="標題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TW" altLang="en-US" smtClean="0"/>
              <a:t>按一下以編輯母片標題樣式</a:t>
            </a:r>
            <a:endParaRPr kumimoji="0" lang="en-US"/>
          </a:p>
        </p:txBody>
      </p:sp>
      <p:sp>
        <p:nvSpPr>
          <p:cNvPr id="8" name="手繪多邊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手繪多邊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接點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形箭號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形箭號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手繪多邊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手繪多邊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接點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標題版面配置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68D65D7-DC5F-45B4-A963-58E6525234E0}" type="datetimeFigureOut">
              <a:rPr lang="zh-TW" altLang="en-US" smtClean="0"/>
              <a:t>2012/6/4</a:t>
            </a:fld>
            <a:endParaRPr lang="zh-TW" altLang="en-US"/>
          </a:p>
        </p:txBody>
      </p:sp>
      <p:sp>
        <p:nvSpPr>
          <p:cNvPr id="22" name="頁尾版面配置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TW" altLang="en-US"/>
          </a:p>
        </p:txBody>
      </p:sp>
      <p:sp>
        <p:nvSpPr>
          <p:cNvPr id="18" name="投影片編號版面配置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46704B-03E8-4015-BBE3-F800BF8DB663}"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nature.com/nrg/journal/v13/n5/fig_tab/nrg3218_T2.html"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167191"/>
            <a:ext cx="7772400" cy="1829761"/>
          </a:xfrm>
        </p:spPr>
        <p:txBody>
          <a:bodyPr>
            <a:normAutofit/>
          </a:bodyPr>
          <a:lstStyle/>
          <a:p>
            <a:r>
              <a:rPr lang="en-US" altLang="zh-TW" sz="3600" dirty="0" smtClean="0">
                <a:effectLst>
                  <a:outerShdw blurRad="38100" dist="38100" dir="2700000" algn="tl">
                    <a:srgbClr val="000000">
                      <a:alpha val="43137"/>
                    </a:srgbClr>
                  </a:outerShdw>
                </a:effectLst>
              </a:rPr>
              <a:t>Selected Paper Presentation</a:t>
            </a:r>
            <a:endParaRPr lang="zh-TW" altLang="en-US" sz="3600" dirty="0">
              <a:effectLst>
                <a:outerShdw blurRad="38100" dist="38100" dir="2700000" algn="tl">
                  <a:srgbClr val="000000">
                    <a:alpha val="43137"/>
                  </a:srgbClr>
                </a:outerShdw>
              </a:effectLst>
            </a:endParaRPr>
          </a:p>
        </p:txBody>
      </p:sp>
      <p:sp>
        <p:nvSpPr>
          <p:cNvPr id="3" name="副標題 2"/>
          <p:cNvSpPr>
            <a:spLocks noGrp="1"/>
          </p:cNvSpPr>
          <p:nvPr>
            <p:ph type="subTitle" idx="1"/>
          </p:nvPr>
        </p:nvSpPr>
        <p:spPr>
          <a:xfrm>
            <a:off x="685800" y="3597448"/>
            <a:ext cx="7772400" cy="1199704"/>
          </a:xfrm>
        </p:spPr>
        <p:txBody>
          <a:bodyPr>
            <a:normAutofit/>
          </a:bodyPr>
          <a:lstStyle/>
          <a:p>
            <a:r>
              <a:rPr lang="zh-TW" altLang="en-US" sz="2400" dirty="0" smtClean="0"/>
              <a:t>資訊所 </a:t>
            </a:r>
            <a:r>
              <a:rPr lang="en-US" altLang="zh-TW" sz="2400" dirty="0" smtClean="0"/>
              <a:t>R00922070</a:t>
            </a:r>
            <a:r>
              <a:rPr lang="zh-TW" altLang="en-US" sz="2400" dirty="0" smtClean="0"/>
              <a:t> 韓政廷</a:t>
            </a:r>
            <a:endParaRPr lang="zh-TW" alt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lnSpcReduction="10000"/>
          </a:bodyPr>
          <a:lstStyle/>
          <a:p>
            <a:r>
              <a:rPr lang="en-US" altLang="zh-TW" sz="2400" dirty="0" smtClean="0"/>
              <a:t>Placing participants in control</a:t>
            </a:r>
          </a:p>
          <a:p>
            <a:pPr lvl="1"/>
            <a:r>
              <a:rPr lang="en-US" altLang="zh-TW" sz="2000" dirty="0" smtClean="0"/>
              <a:t>Place the individual at the center</a:t>
            </a:r>
          </a:p>
          <a:p>
            <a:r>
              <a:rPr lang="en-US" altLang="zh-TW" sz="2400" dirty="0" smtClean="0">
                <a:solidFill>
                  <a:srgbClr val="FF0000"/>
                </a:solidFill>
              </a:rPr>
              <a:t>Using social media technology</a:t>
            </a:r>
          </a:p>
          <a:p>
            <a:pPr lvl="1"/>
            <a:r>
              <a:rPr lang="en-US" altLang="zh-TW" sz="2000" dirty="0" smtClean="0"/>
              <a:t>Phone, blog, FB, all IT </a:t>
            </a:r>
            <a:r>
              <a:rPr lang="en-US" altLang="zh-TW" sz="2000" dirty="0" smtClean="0"/>
              <a:t>interfaces</a:t>
            </a:r>
            <a:endParaRPr lang="en-US" altLang="zh-TW" sz="2000" dirty="0" smtClean="0"/>
          </a:p>
          <a:p>
            <a:r>
              <a:rPr lang="en-US" altLang="zh-TW" sz="2400" dirty="0" smtClean="0"/>
              <a:t>Promoting active participation</a:t>
            </a:r>
          </a:p>
          <a:p>
            <a:pPr lvl="1"/>
            <a:r>
              <a:rPr lang="en-US" altLang="zh-TW" sz="2000" dirty="0" smtClean="0"/>
              <a:t>Reciprocity and commitment on both side</a:t>
            </a:r>
          </a:p>
          <a:p>
            <a:r>
              <a:rPr lang="en-US" altLang="zh-TW" sz="2400" dirty="0" smtClean="0"/>
              <a:t>Facilitating communication</a:t>
            </a:r>
          </a:p>
          <a:p>
            <a:pPr lvl="1"/>
            <a:r>
              <a:rPr lang="en-US" altLang="zh-TW" sz="2000" dirty="0" smtClean="0"/>
              <a:t>Inform participants and keep in regular contact</a:t>
            </a:r>
          </a:p>
          <a:p>
            <a:r>
              <a:rPr lang="en-US" altLang="zh-TW" sz="2400" dirty="0" smtClean="0"/>
              <a:t>Appealing to public goods</a:t>
            </a:r>
          </a:p>
          <a:p>
            <a:pPr lvl="1"/>
            <a:r>
              <a:rPr lang="en-US" altLang="zh-TW" sz="2000" dirty="0" smtClean="0"/>
              <a:t>Other </a:t>
            </a:r>
            <a:r>
              <a:rPr lang="en-US" altLang="zh-TW" sz="2000" dirty="0" smtClean="0"/>
              <a:t>advantages </a:t>
            </a:r>
            <a:r>
              <a:rPr lang="en-US" altLang="zh-TW" sz="2000" dirty="0" smtClean="0"/>
              <a:t>for </a:t>
            </a:r>
            <a:r>
              <a:rPr lang="en-US" altLang="zh-TW" sz="2000" dirty="0" smtClean="0"/>
              <a:t>public, such as accelerating research, improving clinical outcome, and increasing public knowledge about genomics.</a:t>
            </a:r>
            <a:endParaRPr lang="en-US" altLang="zh-TW" sz="2000" dirty="0" smtClean="0"/>
          </a:p>
          <a:p>
            <a:pPr>
              <a:buNone/>
            </a:pPr>
            <a:r>
              <a:rPr lang="en-US" altLang="zh-TW" sz="2400" dirty="0" smtClean="0"/>
              <a:t> </a:t>
            </a:r>
            <a:endParaRPr lang="zh-TW" altLang="en-US" sz="2400" dirty="0"/>
          </a:p>
        </p:txBody>
      </p:sp>
      <p:sp>
        <p:nvSpPr>
          <p:cNvPr id="3" name="標題 2"/>
          <p:cNvSpPr>
            <a:spLocks noGrp="1"/>
          </p:cNvSpPr>
          <p:nvPr>
            <p:ph type="title"/>
          </p:nvPr>
        </p:nvSpPr>
        <p:spPr/>
        <p:txBody>
          <a:bodyPr>
            <a:normAutofit/>
          </a:bodyPr>
          <a:lstStyle/>
          <a:p>
            <a:r>
              <a:rPr lang="en-US" altLang="zh-TW" sz="3600" dirty="0" smtClean="0"/>
              <a:t>Features of PCIs</a:t>
            </a:r>
            <a:endParaRPr lang="zh-TW" alt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en-US" altLang="zh-TW" sz="2400" dirty="0" smtClean="0"/>
              <a:t>Streamlining the consent process</a:t>
            </a:r>
          </a:p>
          <a:p>
            <a:r>
              <a:rPr lang="en-US" altLang="zh-TW" sz="2400" dirty="0" smtClean="0">
                <a:solidFill>
                  <a:srgbClr val="FF0000"/>
                </a:solidFill>
              </a:rPr>
              <a:t>Removing the need for </a:t>
            </a:r>
            <a:r>
              <a:rPr lang="en-US" altLang="zh-TW" sz="2400" dirty="0" err="1" smtClean="0">
                <a:solidFill>
                  <a:srgbClr val="FF0000"/>
                </a:solidFill>
              </a:rPr>
              <a:t>anonymized</a:t>
            </a:r>
            <a:r>
              <a:rPr lang="en-US" altLang="zh-TW" sz="2400" dirty="0" smtClean="0">
                <a:solidFill>
                  <a:srgbClr val="FF0000"/>
                </a:solidFill>
              </a:rPr>
              <a:t> data</a:t>
            </a:r>
          </a:p>
          <a:p>
            <a:r>
              <a:rPr lang="en-US" altLang="zh-TW" sz="2400" dirty="0" smtClean="0"/>
              <a:t>Facilitating participant recruitment</a:t>
            </a:r>
          </a:p>
          <a:p>
            <a:r>
              <a:rPr lang="en-US" altLang="zh-TW" sz="2400" dirty="0" smtClean="0"/>
              <a:t>Facilitating participant retention</a:t>
            </a:r>
          </a:p>
          <a:p>
            <a:r>
              <a:rPr lang="en-US" altLang="zh-TW" sz="2400" dirty="0" smtClean="0"/>
              <a:t>Promoting the delivery of better quality and more cost-effective health care</a:t>
            </a:r>
          </a:p>
          <a:p>
            <a:r>
              <a:rPr lang="en-US" altLang="zh-TW" sz="2400" dirty="0" smtClean="0"/>
              <a:t>Sustain public confidence in research</a:t>
            </a:r>
          </a:p>
          <a:p>
            <a:r>
              <a:rPr lang="en-US" altLang="zh-TW" sz="2400" dirty="0" smtClean="0"/>
              <a:t>Improving the quality of research</a:t>
            </a:r>
          </a:p>
          <a:p>
            <a:endParaRPr lang="zh-TW" altLang="en-US" sz="2400" dirty="0"/>
          </a:p>
        </p:txBody>
      </p:sp>
      <p:sp>
        <p:nvSpPr>
          <p:cNvPr id="3" name="標題 2"/>
          <p:cNvSpPr>
            <a:spLocks noGrp="1"/>
          </p:cNvSpPr>
          <p:nvPr>
            <p:ph type="title"/>
          </p:nvPr>
        </p:nvSpPr>
        <p:spPr/>
        <p:txBody>
          <a:bodyPr>
            <a:normAutofit/>
          </a:bodyPr>
          <a:lstStyle/>
          <a:p>
            <a:r>
              <a:rPr lang="en-US" altLang="zh-TW" sz="3600" dirty="0" smtClean="0"/>
              <a:t>Benefits of adopting a PCI approach</a:t>
            </a:r>
            <a:endParaRPr lang="zh-TW" alt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descr="12345.bmp"/>
          <p:cNvPicPr>
            <a:picLocks noGrp="1" noChangeAspect="1"/>
          </p:cNvPicPr>
          <p:nvPr>
            <p:ph idx="1"/>
          </p:nvPr>
        </p:nvPicPr>
        <p:blipFill>
          <a:blip r:embed="rId2" cstate="print"/>
          <a:stretch>
            <a:fillRect/>
          </a:stretch>
        </p:blipFill>
        <p:spPr>
          <a:xfrm>
            <a:off x="179512" y="692696"/>
            <a:ext cx="8784976" cy="3453922"/>
          </a:xfrm>
        </p:spPr>
      </p:pic>
      <p:sp>
        <p:nvSpPr>
          <p:cNvPr id="3" name="標題 2"/>
          <p:cNvSpPr>
            <a:spLocks noGrp="1"/>
          </p:cNvSpPr>
          <p:nvPr>
            <p:ph type="title"/>
          </p:nvPr>
        </p:nvSpPr>
        <p:spPr/>
        <p:txBody>
          <a:bodyPr/>
          <a:lstStyle/>
          <a:p>
            <a:endParaRPr lang="zh-TW" altLang="en-US"/>
          </a:p>
        </p:txBody>
      </p:sp>
      <p:sp>
        <p:nvSpPr>
          <p:cNvPr id="5" name="文字方塊 4"/>
          <p:cNvSpPr txBox="1"/>
          <p:nvPr/>
        </p:nvSpPr>
        <p:spPr>
          <a:xfrm>
            <a:off x="107504" y="4437112"/>
            <a:ext cx="9001000" cy="400110"/>
          </a:xfrm>
          <a:prstGeom prst="rect">
            <a:avLst/>
          </a:prstGeom>
          <a:noFill/>
        </p:spPr>
        <p:txBody>
          <a:bodyPr wrap="square" rtlCol="0">
            <a:spAutoFit/>
          </a:bodyPr>
          <a:lstStyle/>
          <a:p>
            <a:r>
              <a:rPr lang="en-US" altLang="zh-TW" sz="2000" dirty="0" smtClean="0">
                <a:solidFill>
                  <a:srgbClr val="FF0000"/>
                </a:solidFill>
                <a:hlinkClick r:id="rId3"/>
              </a:rPr>
              <a:t>http://www.nature.com/nrg/journal/v13/n5/fig_tab/nrg3218_T2.html</a:t>
            </a:r>
            <a:endParaRPr lang="zh-TW" altLang="en-US" sz="20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640" y="476671"/>
            <a:ext cx="6264696" cy="5750033"/>
          </a:xfrm>
        </p:spPr>
      </p:pic>
      <p:sp>
        <p:nvSpPr>
          <p:cNvPr id="3" name="標題 2"/>
          <p:cNvSpPr>
            <a:spLocks noGrp="1"/>
          </p:cNvSpPr>
          <p:nvPr>
            <p:ph type="title"/>
          </p:nvPr>
        </p:nvSpPr>
        <p:spPr/>
        <p:txBody>
          <a:bodyPr/>
          <a:lstStyle/>
          <a:p>
            <a:endParaRPr lang="zh-TW" altLang="en-US"/>
          </a:p>
        </p:txBody>
      </p:sp>
    </p:spTree>
    <p:extLst>
      <p:ext uri="{BB962C8B-B14F-4D97-AF65-F5344CB8AC3E}">
        <p14:creationId xmlns:p14="http://schemas.microsoft.com/office/powerpoint/2010/main" val="3291029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332656"/>
            <a:ext cx="8278364" cy="5688632"/>
          </a:xfrm>
        </p:spPr>
      </p:pic>
      <p:sp>
        <p:nvSpPr>
          <p:cNvPr id="3" name="標題 2"/>
          <p:cNvSpPr>
            <a:spLocks noGrp="1"/>
          </p:cNvSpPr>
          <p:nvPr>
            <p:ph type="title"/>
          </p:nvPr>
        </p:nvSpPr>
        <p:spPr/>
        <p:txBody>
          <a:bodyPr/>
          <a:lstStyle/>
          <a:p>
            <a:endParaRPr lang="zh-TW" altLang="en-US"/>
          </a:p>
        </p:txBody>
      </p:sp>
    </p:spTree>
    <p:extLst>
      <p:ext uri="{BB962C8B-B14F-4D97-AF65-F5344CB8AC3E}">
        <p14:creationId xmlns:p14="http://schemas.microsoft.com/office/powerpoint/2010/main" val="3986435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332656"/>
            <a:ext cx="8384168" cy="5688632"/>
          </a:xfrm>
        </p:spPr>
      </p:pic>
      <p:sp>
        <p:nvSpPr>
          <p:cNvPr id="3" name="標題 2"/>
          <p:cNvSpPr>
            <a:spLocks noGrp="1"/>
          </p:cNvSpPr>
          <p:nvPr>
            <p:ph type="title"/>
          </p:nvPr>
        </p:nvSpPr>
        <p:spPr/>
        <p:txBody>
          <a:bodyPr/>
          <a:lstStyle/>
          <a:p>
            <a:endParaRPr lang="zh-TW" altLang="en-US"/>
          </a:p>
        </p:txBody>
      </p:sp>
    </p:spTree>
    <p:extLst>
      <p:ext uri="{BB962C8B-B14F-4D97-AF65-F5344CB8AC3E}">
        <p14:creationId xmlns:p14="http://schemas.microsoft.com/office/powerpoint/2010/main" val="37190226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en-US" altLang="zh-TW" sz="2400" dirty="0" smtClean="0"/>
              <a:t>Require a shift in current attitudes and approaches towards patients and participants.</a:t>
            </a:r>
          </a:p>
          <a:p>
            <a:r>
              <a:rPr lang="en-US" altLang="zh-TW" sz="2400" dirty="0" smtClean="0"/>
              <a:t>As the bulk of consent efforts are still paper-based, there are difficulties in making the transition to effective electronic consent models.</a:t>
            </a:r>
          </a:p>
          <a:p>
            <a:r>
              <a:rPr lang="en-US" altLang="zh-TW" sz="2400" dirty="0" smtClean="0"/>
              <a:t>Boarder implementation in research will be hampered by the lack of a common reference ontology that can accurately capture a continuum of patient consent state.</a:t>
            </a:r>
          </a:p>
          <a:p>
            <a:endParaRPr lang="zh-TW" altLang="en-US" sz="2400" dirty="0"/>
          </a:p>
        </p:txBody>
      </p:sp>
      <p:sp>
        <p:nvSpPr>
          <p:cNvPr id="3" name="標題 2"/>
          <p:cNvSpPr>
            <a:spLocks noGrp="1"/>
          </p:cNvSpPr>
          <p:nvPr>
            <p:ph type="title"/>
          </p:nvPr>
        </p:nvSpPr>
        <p:spPr/>
        <p:txBody>
          <a:bodyPr>
            <a:normAutofit/>
          </a:bodyPr>
          <a:lstStyle/>
          <a:p>
            <a:r>
              <a:rPr lang="en-US" altLang="zh-TW" sz="3600" dirty="0" smtClean="0"/>
              <a:t>Challenge of adopting PCIs</a:t>
            </a:r>
            <a:endParaRPr lang="zh-TW" alt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en-US" altLang="zh-TW" sz="2400" dirty="0" smtClean="0"/>
              <a:t>The implementation of PCIs also requires a change for research participants, as PCIs alter the nature of involvement in research.</a:t>
            </a:r>
          </a:p>
          <a:p>
            <a:r>
              <a:rPr lang="en-US" altLang="zh-TW" sz="2400" dirty="0" smtClean="0"/>
              <a:t>Although the greater use of PCIs may lead to greater empowerment of participants and better control over personal information and samples, certain lines of research may not be possible if many participants opt out.</a:t>
            </a:r>
            <a:endParaRPr lang="zh-TW" altLang="en-US" sz="2400" dirty="0"/>
          </a:p>
        </p:txBody>
      </p:sp>
      <p:sp>
        <p:nvSpPr>
          <p:cNvPr id="3" name="標題 2"/>
          <p:cNvSpPr>
            <a:spLocks noGrp="1"/>
          </p:cNvSpPr>
          <p:nvPr>
            <p:ph type="title"/>
          </p:nvPr>
        </p:nvSpPr>
        <p:spPr/>
        <p:txBody>
          <a:bodyPr>
            <a:normAutofit/>
          </a:bodyPr>
          <a:lstStyle/>
          <a:p>
            <a:r>
              <a:rPr lang="en-US" altLang="zh-TW" sz="3600" dirty="0" smtClean="0"/>
              <a:t>Challenge of adopting PCIs</a:t>
            </a:r>
            <a:endParaRPr lang="zh-TW" alt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t>The motive and advantages of PCIs are wonderful, but there are still lots of problems and challenges to be overcome.</a:t>
            </a:r>
            <a:endParaRPr lang="zh-TW" altLang="en-US" dirty="0"/>
          </a:p>
        </p:txBody>
      </p:sp>
      <p:sp>
        <p:nvSpPr>
          <p:cNvPr id="3" name="標題 2"/>
          <p:cNvSpPr>
            <a:spLocks noGrp="1"/>
          </p:cNvSpPr>
          <p:nvPr>
            <p:ph type="title"/>
          </p:nvPr>
        </p:nvSpPr>
        <p:spPr/>
        <p:txBody>
          <a:bodyPr>
            <a:normAutofit/>
          </a:bodyPr>
          <a:lstStyle/>
          <a:p>
            <a:r>
              <a:rPr lang="en-US" altLang="zh-TW" sz="3600" dirty="0" smtClean="0"/>
              <a:t>Conclusion</a:t>
            </a:r>
            <a:endParaRPr lang="zh-TW" altLang="en-US"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38944" y="2430016"/>
            <a:ext cx="8229600" cy="1143000"/>
          </a:xfrm>
        </p:spPr>
        <p:txBody>
          <a:bodyPr/>
          <a:lstStyle/>
          <a:p>
            <a:r>
              <a:rPr lang="en-US" altLang="zh-TW" dirty="0" smtClean="0"/>
              <a:t>Thank you for listening!</a:t>
            </a:r>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764704"/>
            <a:ext cx="7772400" cy="1829761"/>
          </a:xfrm>
        </p:spPr>
        <p:txBody>
          <a:bodyPr>
            <a:normAutofit fontScale="90000"/>
          </a:bodyPr>
          <a:lstStyle/>
          <a:p>
            <a:pPr algn="l"/>
            <a:r>
              <a:rPr lang="en-US" altLang="zh-TW" sz="2700" dirty="0" smtClean="0"/>
              <a:t>SCIENCE AND SOCIETY</a:t>
            </a:r>
            <a:r>
              <a:rPr lang="en-US" altLang="zh-TW" dirty="0" smtClean="0"/>
              <a:t/>
            </a:r>
            <a:br>
              <a:rPr lang="en-US" altLang="zh-TW" dirty="0" smtClean="0"/>
            </a:br>
            <a:r>
              <a:rPr lang="en-US" altLang="zh-TW" sz="4000" dirty="0" smtClean="0"/>
              <a:t>From patients to partners:</a:t>
            </a:r>
            <a:br>
              <a:rPr lang="en-US" altLang="zh-TW" sz="4000" dirty="0" smtClean="0"/>
            </a:br>
            <a:r>
              <a:rPr lang="en-US" altLang="zh-TW" sz="4000" dirty="0" smtClean="0"/>
              <a:t>participant-centric initiatives in biomedical research</a:t>
            </a:r>
            <a:endParaRPr lang="zh-TW" altLang="en-US" sz="4000" dirty="0"/>
          </a:p>
        </p:txBody>
      </p:sp>
      <p:sp>
        <p:nvSpPr>
          <p:cNvPr id="3" name="副標題 2"/>
          <p:cNvSpPr>
            <a:spLocks noGrp="1"/>
          </p:cNvSpPr>
          <p:nvPr>
            <p:ph type="subTitle" idx="1"/>
          </p:nvPr>
        </p:nvSpPr>
        <p:spPr>
          <a:xfrm>
            <a:off x="685800" y="3068960"/>
            <a:ext cx="7772400" cy="2016224"/>
          </a:xfrm>
        </p:spPr>
        <p:txBody>
          <a:bodyPr>
            <a:normAutofit fontScale="77500" lnSpcReduction="20000"/>
          </a:bodyPr>
          <a:lstStyle/>
          <a:p>
            <a:pPr algn="l"/>
            <a:r>
              <a:rPr lang="en-US" altLang="zh-TW" sz="2600" dirty="0" smtClean="0"/>
              <a:t>Nature Review Genetics 13, 371-376  (May 2012)</a:t>
            </a:r>
            <a:endParaRPr lang="zh-TW" altLang="en-US" sz="2600" dirty="0" smtClean="0"/>
          </a:p>
          <a:p>
            <a:pPr algn="l"/>
            <a:endParaRPr lang="en-US" altLang="zh-TW" dirty="0" smtClean="0"/>
          </a:p>
          <a:p>
            <a:pPr algn="l"/>
            <a:r>
              <a:rPr lang="en-US" altLang="zh-TW" sz="2600" dirty="0" smtClean="0"/>
              <a:t>Jane Kaye, Liam </a:t>
            </a:r>
            <a:r>
              <a:rPr lang="en-US" altLang="zh-TW" sz="2600" dirty="0" err="1" smtClean="0"/>
              <a:t>Curren</a:t>
            </a:r>
            <a:r>
              <a:rPr lang="en-US" altLang="zh-TW" sz="2600" dirty="0" smtClean="0"/>
              <a:t>, Nick Anderson, Kelly Edwards, Stephanie M. Fullerton, </a:t>
            </a:r>
            <a:r>
              <a:rPr lang="en-US" altLang="zh-TW" sz="2600" dirty="0" err="1" smtClean="0"/>
              <a:t>Nadja</a:t>
            </a:r>
            <a:r>
              <a:rPr lang="en-US" altLang="zh-TW" sz="2600" dirty="0" smtClean="0"/>
              <a:t> </a:t>
            </a:r>
            <a:r>
              <a:rPr lang="en-US" altLang="zh-TW" sz="2600" dirty="0" err="1" smtClean="0"/>
              <a:t>Kanellopoulou</a:t>
            </a:r>
            <a:r>
              <a:rPr lang="en-US" altLang="zh-TW" sz="2600" dirty="0" smtClean="0"/>
              <a:t>, David Lund, Daniel G. MacArthur, Deborah </a:t>
            </a:r>
            <a:r>
              <a:rPr lang="en-US" altLang="zh-TW" sz="2600" dirty="0" err="1" smtClean="0"/>
              <a:t>Mascalzoni</a:t>
            </a:r>
            <a:r>
              <a:rPr lang="en-US" altLang="zh-TW" sz="2600" dirty="0" smtClean="0"/>
              <a:t>, James Shepherd, Patrick L. Taylor, Sharon F. Terry and Stefan F. Winter</a:t>
            </a:r>
            <a:endParaRPr lang="zh-TW" altLang="en-US" sz="2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pPr algn="just"/>
            <a:r>
              <a:rPr lang="en-US" altLang="zh-TW" sz="2400" dirty="0" smtClean="0"/>
              <a:t>Advanced in computing technology and bioinformatics mean that medical research is increasingly characterized by large international consortia of researchers that reliant on </a:t>
            </a:r>
            <a:r>
              <a:rPr lang="en-US" altLang="zh-TW" sz="2400" dirty="0" smtClean="0">
                <a:solidFill>
                  <a:srgbClr val="FF0000"/>
                </a:solidFill>
              </a:rPr>
              <a:t>large data sets and </a:t>
            </a:r>
            <a:r>
              <a:rPr lang="en-US" altLang="zh-TW" sz="2400" dirty="0" err="1" smtClean="0">
                <a:solidFill>
                  <a:srgbClr val="FF0000"/>
                </a:solidFill>
              </a:rPr>
              <a:t>biobanks</a:t>
            </a:r>
            <a:r>
              <a:rPr lang="en-US" altLang="zh-TW" sz="2400" dirty="0" smtClean="0"/>
              <a:t>.</a:t>
            </a:r>
          </a:p>
          <a:p>
            <a:r>
              <a:rPr lang="en-US" altLang="zh-TW" sz="2400" dirty="0" smtClean="0"/>
              <a:t>Recent advances in digital technologies have led to increasing </a:t>
            </a:r>
            <a:r>
              <a:rPr lang="en-US" altLang="zh-TW" sz="2400" dirty="0" smtClean="0">
                <a:solidFill>
                  <a:srgbClr val="FF0000"/>
                </a:solidFill>
              </a:rPr>
              <a:t>concern about the use of personal data</a:t>
            </a:r>
            <a:r>
              <a:rPr lang="en-US" altLang="zh-TW" sz="2400" dirty="0" smtClean="0"/>
              <a:t>, in particular about amount of control that individuals have over their information and who may have access to it.</a:t>
            </a:r>
            <a:endParaRPr lang="zh-TW" altLang="en-US" sz="2400" dirty="0"/>
          </a:p>
        </p:txBody>
      </p:sp>
      <p:sp>
        <p:nvSpPr>
          <p:cNvPr id="3" name="標題 2"/>
          <p:cNvSpPr>
            <a:spLocks noGrp="1"/>
          </p:cNvSpPr>
          <p:nvPr>
            <p:ph type="title"/>
          </p:nvPr>
        </p:nvSpPr>
        <p:spPr/>
        <p:txBody>
          <a:bodyPr>
            <a:normAutofit/>
          </a:bodyPr>
          <a:lstStyle/>
          <a:p>
            <a:r>
              <a:rPr lang="en-US" altLang="zh-TW" sz="3600" dirty="0" smtClean="0"/>
              <a:t>Background</a:t>
            </a:r>
            <a:endParaRPr lang="zh-TW" alt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t>Protecting individual interests</a:t>
            </a:r>
          </a:p>
          <a:p>
            <a:r>
              <a:rPr lang="en-US" altLang="zh-TW" dirty="0" smtClean="0"/>
              <a:t>New trends in research demanding new consents models</a:t>
            </a:r>
          </a:p>
          <a:p>
            <a:r>
              <a:rPr lang="en-US" altLang="zh-TW" dirty="0" smtClean="0"/>
              <a:t>Giving research participants a greater choice</a:t>
            </a:r>
          </a:p>
          <a:p>
            <a:endParaRPr lang="zh-TW" altLang="en-US" dirty="0"/>
          </a:p>
        </p:txBody>
      </p:sp>
      <p:sp>
        <p:nvSpPr>
          <p:cNvPr id="3" name="標題 2"/>
          <p:cNvSpPr>
            <a:spLocks noGrp="1"/>
          </p:cNvSpPr>
          <p:nvPr>
            <p:ph type="title"/>
          </p:nvPr>
        </p:nvSpPr>
        <p:spPr/>
        <p:txBody>
          <a:bodyPr>
            <a:normAutofit/>
          </a:bodyPr>
          <a:lstStyle/>
          <a:p>
            <a:r>
              <a:rPr lang="en-US" altLang="zh-TW" sz="3600" dirty="0" smtClean="0"/>
              <a:t>Emerging Issues</a:t>
            </a:r>
            <a:endParaRPr lang="zh-TW" alt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en-US" altLang="zh-TW" sz="2400" dirty="0" smtClean="0"/>
              <a:t>The central concern of medical research ethics is to </a:t>
            </a:r>
            <a:r>
              <a:rPr lang="en-US" altLang="zh-TW" sz="2400" dirty="0" smtClean="0">
                <a:solidFill>
                  <a:srgbClr val="FF0000"/>
                </a:solidFill>
              </a:rPr>
              <a:t>protect the interests of research participants</a:t>
            </a:r>
            <a:r>
              <a:rPr lang="en-US" altLang="zh-TW" sz="2400" dirty="0" smtClean="0"/>
              <a:t> while allowing beneficial research to proceed.</a:t>
            </a:r>
          </a:p>
          <a:p>
            <a:r>
              <a:rPr lang="en-US" altLang="zh-TW" sz="2400" dirty="0" smtClean="0"/>
              <a:t>Those who agree to take part in any form of biomedical research are required to </a:t>
            </a:r>
            <a:r>
              <a:rPr lang="en-US" altLang="zh-TW" sz="2400" dirty="0" smtClean="0">
                <a:solidFill>
                  <a:srgbClr val="FF0000"/>
                </a:solidFill>
              </a:rPr>
              <a:t>give their consent</a:t>
            </a:r>
            <a:r>
              <a:rPr lang="en-US" altLang="zh-TW" sz="2400" dirty="0" smtClean="0"/>
              <a:t> to the use of any donated samples and associated data in the given study before the research commences.</a:t>
            </a:r>
          </a:p>
          <a:p>
            <a:r>
              <a:rPr lang="en-US" altLang="zh-TW" sz="2400" dirty="0" smtClean="0"/>
              <a:t>How to achieve enough?</a:t>
            </a:r>
            <a:endParaRPr lang="zh-TW" altLang="en-US" sz="2400" dirty="0"/>
          </a:p>
        </p:txBody>
      </p:sp>
      <p:sp>
        <p:nvSpPr>
          <p:cNvPr id="3" name="標題 2"/>
          <p:cNvSpPr>
            <a:spLocks noGrp="1"/>
          </p:cNvSpPr>
          <p:nvPr>
            <p:ph type="title"/>
          </p:nvPr>
        </p:nvSpPr>
        <p:spPr/>
        <p:txBody>
          <a:bodyPr>
            <a:normAutofit/>
          </a:bodyPr>
          <a:lstStyle/>
          <a:p>
            <a:r>
              <a:rPr lang="en-US" altLang="zh-TW" sz="3600" dirty="0" smtClean="0"/>
              <a:t>Protecting individual interests</a:t>
            </a:r>
            <a:endParaRPr lang="zh-TW" alt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en-US" altLang="zh-TW" sz="2400" dirty="0" smtClean="0"/>
              <a:t>Consent is of fundamental importance, but there are no uniform standards of </a:t>
            </a:r>
            <a:r>
              <a:rPr lang="en-US" altLang="zh-TW" sz="2400" dirty="0" smtClean="0"/>
              <a:t>it</a:t>
            </a:r>
            <a:r>
              <a:rPr lang="en-US" altLang="zh-TW" sz="2400" dirty="0" smtClean="0"/>
              <a:t>.</a:t>
            </a:r>
            <a:endParaRPr lang="en-US" altLang="zh-TW" sz="2400" dirty="0" smtClean="0"/>
          </a:p>
          <a:p>
            <a:r>
              <a:rPr lang="en-US" altLang="zh-TW" sz="2400" dirty="0" smtClean="0"/>
              <a:t>The legal, ethical, and regulatory requirement may differ between jurisdictions at different levels.</a:t>
            </a:r>
          </a:p>
          <a:p>
            <a:r>
              <a:rPr lang="en-US" altLang="zh-TW" sz="2400" dirty="0" smtClean="0"/>
              <a:t>As research evolve over time, it is increasingly difficult to guarantee individuals anonymous.</a:t>
            </a:r>
          </a:p>
          <a:p>
            <a:r>
              <a:rPr lang="en-US" altLang="zh-TW" sz="2400" dirty="0" smtClean="0"/>
              <a:t>Ongoing participation is required to provide more detailed information or samples.</a:t>
            </a:r>
            <a:endParaRPr lang="zh-TW" altLang="en-US" sz="2400" dirty="0"/>
          </a:p>
        </p:txBody>
      </p:sp>
      <p:sp>
        <p:nvSpPr>
          <p:cNvPr id="3" name="標題 2"/>
          <p:cNvSpPr>
            <a:spLocks noGrp="1"/>
          </p:cNvSpPr>
          <p:nvPr>
            <p:ph type="title"/>
          </p:nvPr>
        </p:nvSpPr>
        <p:spPr/>
        <p:txBody>
          <a:bodyPr>
            <a:normAutofit fontScale="90000"/>
          </a:bodyPr>
          <a:lstStyle/>
          <a:p>
            <a:r>
              <a:rPr lang="en-US" altLang="zh-TW" sz="3600" dirty="0" smtClean="0"/>
              <a:t>New trends in research demanding new consents models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pPr algn="just"/>
            <a:r>
              <a:rPr lang="en-US" altLang="zh-TW" sz="2400" dirty="0" smtClean="0"/>
              <a:t>From an ethical perspective, it is necessary to enable participants that have given consent under one set of circumstances to </a:t>
            </a:r>
            <a:r>
              <a:rPr lang="en-US" altLang="zh-TW" sz="2400" dirty="0" smtClean="0">
                <a:solidFill>
                  <a:srgbClr val="FF0000"/>
                </a:solidFill>
              </a:rPr>
              <a:t>reassess this in the light of new research possibilities</a:t>
            </a:r>
            <a:r>
              <a:rPr lang="en-US" altLang="zh-TW" sz="2400" dirty="0" smtClean="0"/>
              <a:t> on the same data sets that contain their information or samples.</a:t>
            </a:r>
          </a:p>
          <a:p>
            <a:pPr algn="just"/>
            <a:r>
              <a:rPr lang="en-US" altLang="zh-TW" sz="2400" dirty="0" smtClean="0"/>
              <a:t>The major challenge is to </a:t>
            </a:r>
            <a:r>
              <a:rPr lang="en-US" altLang="zh-TW" sz="2400" dirty="0" smtClean="0">
                <a:solidFill>
                  <a:srgbClr val="FF0000"/>
                </a:solidFill>
              </a:rPr>
              <a:t>develop ways to engage and to communicate with diverse groups over long periods of time</a:t>
            </a:r>
            <a:r>
              <a:rPr lang="en-US" altLang="zh-TW" sz="2400" dirty="0" smtClean="0"/>
              <a:t>, as personal data are used and reused for new studies.</a:t>
            </a:r>
          </a:p>
          <a:p>
            <a:pPr algn="just"/>
            <a:endParaRPr lang="en-US" altLang="zh-TW" sz="2400" dirty="0" smtClean="0"/>
          </a:p>
        </p:txBody>
      </p:sp>
      <p:sp>
        <p:nvSpPr>
          <p:cNvPr id="3" name="標題 2"/>
          <p:cNvSpPr>
            <a:spLocks noGrp="1"/>
          </p:cNvSpPr>
          <p:nvPr>
            <p:ph type="title"/>
          </p:nvPr>
        </p:nvSpPr>
        <p:spPr/>
        <p:txBody>
          <a:bodyPr>
            <a:normAutofit/>
          </a:bodyPr>
          <a:lstStyle/>
          <a:p>
            <a:r>
              <a:rPr lang="en-US" altLang="zh-TW" sz="3200" dirty="0" smtClean="0"/>
              <a:t>Giving research participants a greater choice</a:t>
            </a:r>
            <a:endParaRPr lang="zh-TW"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sz="2400" b="1" dirty="0" smtClean="0">
                <a:solidFill>
                  <a:srgbClr val="FF0000"/>
                </a:solidFill>
              </a:rPr>
              <a:t>P</a:t>
            </a:r>
            <a:r>
              <a:rPr lang="en-US" altLang="zh-TW" sz="2400" dirty="0" smtClean="0"/>
              <a:t>articipant-</a:t>
            </a:r>
            <a:r>
              <a:rPr lang="en-US" altLang="zh-TW" sz="2400" b="1" dirty="0" smtClean="0">
                <a:solidFill>
                  <a:srgbClr val="FF0000"/>
                </a:solidFill>
              </a:rPr>
              <a:t>C</a:t>
            </a:r>
            <a:r>
              <a:rPr lang="en-US" altLang="zh-TW" sz="2400" dirty="0" smtClean="0"/>
              <a:t>entric </a:t>
            </a:r>
            <a:r>
              <a:rPr lang="en-US" altLang="zh-TW" sz="2400" b="1" dirty="0" smtClean="0">
                <a:solidFill>
                  <a:srgbClr val="FF0000"/>
                </a:solidFill>
              </a:rPr>
              <a:t>I</a:t>
            </a:r>
            <a:r>
              <a:rPr lang="en-US" altLang="zh-TW" sz="2400" dirty="0" smtClean="0"/>
              <a:t>nitiative</a:t>
            </a:r>
          </a:p>
          <a:p>
            <a:r>
              <a:rPr lang="en-US" altLang="zh-TW" sz="2400" dirty="0" smtClean="0"/>
              <a:t>Generally defined as ‘tools, programs and projects that empower participants to engage in the research process’ using IT interface</a:t>
            </a:r>
          </a:p>
          <a:p>
            <a:r>
              <a:rPr lang="en-US" altLang="zh-TW" sz="2400" dirty="0" smtClean="0"/>
              <a:t>The key feature of all PCI interfaces is that </a:t>
            </a:r>
            <a:r>
              <a:rPr lang="en-US" altLang="zh-TW" sz="2400" dirty="0" smtClean="0">
                <a:solidFill>
                  <a:srgbClr val="FF0000"/>
                </a:solidFill>
              </a:rPr>
              <a:t>patients and research participants are located at the center of decision making as equal partners in the research process</a:t>
            </a:r>
            <a:r>
              <a:rPr lang="en-US" altLang="zh-TW" sz="2400" dirty="0" smtClean="0"/>
              <a:t>.</a:t>
            </a:r>
            <a:endParaRPr lang="zh-TW" altLang="en-US" sz="2400" dirty="0"/>
          </a:p>
        </p:txBody>
      </p:sp>
      <p:sp>
        <p:nvSpPr>
          <p:cNvPr id="3" name="標題 2"/>
          <p:cNvSpPr>
            <a:spLocks noGrp="1"/>
          </p:cNvSpPr>
          <p:nvPr>
            <p:ph type="title"/>
          </p:nvPr>
        </p:nvSpPr>
        <p:spPr/>
        <p:txBody>
          <a:bodyPr>
            <a:normAutofit/>
          </a:bodyPr>
          <a:lstStyle/>
          <a:p>
            <a:r>
              <a:rPr lang="en-US" altLang="zh-TW" sz="3600" dirty="0" smtClean="0"/>
              <a:t>What is a PCI?</a:t>
            </a:r>
            <a:endParaRPr lang="zh-TW" altLang="en-U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descr="1233333.bmp"/>
          <p:cNvPicPr>
            <a:picLocks noGrp="1" noChangeAspect="1"/>
          </p:cNvPicPr>
          <p:nvPr>
            <p:ph idx="1"/>
          </p:nvPr>
        </p:nvPicPr>
        <p:blipFill>
          <a:blip r:embed="rId2" cstate="print"/>
          <a:stretch>
            <a:fillRect/>
          </a:stretch>
        </p:blipFill>
        <p:spPr>
          <a:xfrm>
            <a:off x="395536" y="476671"/>
            <a:ext cx="8352928" cy="2167377"/>
          </a:xfrm>
        </p:spPr>
      </p:pic>
      <p:sp>
        <p:nvSpPr>
          <p:cNvPr id="3" name="標題 2"/>
          <p:cNvSpPr>
            <a:spLocks noGrp="1"/>
          </p:cNvSpPr>
          <p:nvPr>
            <p:ph type="title"/>
          </p:nvPr>
        </p:nvSpPr>
        <p:spPr/>
        <p:txBody>
          <a:bodyPr/>
          <a:lstStyle/>
          <a:p>
            <a:endParaRPr lang="zh-TW" altLang="en-US"/>
          </a:p>
        </p:txBody>
      </p:sp>
      <p:pic>
        <p:nvPicPr>
          <p:cNvPr id="5" name="圖片 4" descr="123333333.bmp"/>
          <p:cNvPicPr>
            <a:picLocks noChangeAspect="1"/>
          </p:cNvPicPr>
          <p:nvPr/>
        </p:nvPicPr>
        <p:blipFill>
          <a:blip r:embed="rId3" cstate="print"/>
          <a:stretch>
            <a:fillRect/>
          </a:stretch>
        </p:blipFill>
        <p:spPr>
          <a:xfrm>
            <a:off x="395536" y="2636912"/>
            <a:ext cx="8352928" cy="3130321"/>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匯合">
  <a:themeElements>
    <a:clrScheme name="匯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匯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匯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437</TotalTime>
  <Words>696</Words>
  <Application>Microsoft Office PowerPoint</Application>
  <PresentationFormat>如螢幕大小 (4:3)</PresentationFormat>
  <Paragraphs>60</Paragraphs>
  <Slides>19</Slides>
  <Notes>0</Notes>
  <HiddenSlides>0</HiddenSlides>
  <MMClips>0</MMClips>
  <ScaleCrop>false</ScaleCrop>
  <HeadingPairs>
    <vt:vector size="4" baseType="variant">
      <vt:variant>
        <vt:lpstr>佈景主題</vt:lpstr>
      </vt:variant>
      <vt:variant>
        <vt:i4>1</vt:i4>
      </vt:variant>
      <vt:variant>
        <vt:lpstr>投影片標題</vt:lpstr>
      </vt:variant>
      <vt:variant>
        <vt:i4>19</vt:i4>
      </vt:variant>
    </vt:vector>
  </HeadingPairs>
  <TitlesOfParts>
    <vt:vector size="20" baseType="lpstr">
      <vt:lpstr>匯合</vt:lpstr>
      <vt:lpstr>Selected Paper Presentation</vt:lpstr>
      <vt:lpstr>SCIENCE AND SOCIETY From patients to partners: participant-centric initiatives in biomedical research</vt:lpstr>
      <vt:lpstr>Background</vt:lpstr>
      <vt:lpstr>Emerging Issues</vt:lpstr>
      <vt:lpstr>Protecting individual interests</vt:lpstr>
      <vt:lpstr>New trends in research demanding new consents models</vt:lpstr>
      <vt:lpstr>Giving research participants a greater choice</vt:lpstr>
      <vt:lpstr>What is a PCI?</vt:lpstr>
      <vt:lpstr>PowerPoint 簡報</vt:lpstr>
      <vt:lpstr>Features of PCIs</vt:lpstr>
      <vt:lpstr>Benefits of adopting a PCI approach</vt:lpstr>
      <vt:lpstr>PowerPoint 簡報</vt:lpstr>
      <vt:lpstr>PowerPoint 簡報</vt:lpstr>
      <vt:lpstr>PowerPoint 簡報</vt:lpstr>
      <vt:lpstr>PowerPoint 簡報</vt:lpstr>
      <vt:lpstr>Challenge of adopting PCIs</vt:lpstr>
      <vt:lpstr>Challenge of adopting PCIs</vt:lpstr>
      <vt:lpstr>Conclusion</vt:lpstr>
      <vt:lpstr>Thank you for listening!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shadeel</dc:creator>
  <cp:lastModifiedBy>newslab</cp:lastModifiedBy>
  <cp:revision>60</cp:revision>
  <dcterms:created xsi:type="dcterms:W3CDTF">2012-06-03T19:39:35Z</dcterms:created>
  <dcterms:modified xsi:type="dcterms:W3CDTF">2012-06-04T03:36:11Z</dcterms:modified>
</cp:coreProperties>
</file>