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74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5" r:id="rId15"/>
    <p:sldId id="276" r:id="rId16"/>
    <p:sldId id="277" r:id="rId17"/>
    <p:sldId id="278" r:id="rId18"/>
    <p:sldId id="279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C6FB-B676-4AA8-A938-0ED9825BF0D1}" type="datetimeFigureOut">
              <a:rPr lang="zh-TW" altLang="en-US" smtClean="0"/>
              <a:pPr/>
              <a:t>2012/6/11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1FC2-8C60-43BA-8514-04626F6498E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C6FB-B676-4AA8-A938-0ED9825BF0D1}" type="datetimeFigureOut">
              <a:rPr lang="zh-TW" altLang="en-US" smtClean="0"/>
              <a:pPr/>
              <a:t>2012/6/11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1FC2-8C60-43BA-8514-04626F6498E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C6FB-B676-4AA8-A938-0ED9825BF0D1}" type="datetimeFigureOut">
              <a:rPr lang="zh-TW" altLang="en-US" smtClean="0"/>
              <a:pPr/>
              <a:t>2012/6/11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1FC2-8C60-43BA-8514-04626F6498E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CBFFC6FB-B676-4AA8-A938-0ED9825BF0D1}" type="datetimeFigureOut">
              <a:rPr lang="zh-TW" altLang="en-US" smtClean="0"/>
              <a:pPr/>
              <a:t>2012/6/11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1FC2-8C60-43BA-8514-04626F6498E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C6FB-B676-4AA8-A938-0ED9825BF0D1}" type="datetimeFigureOut">
              <a:rPr lang="zh-TW" altLang="en-US" smtClean="0"/>
              <a:pPr/>
              <a:t>2012/6/11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1FC2-8C60-43BA-8514-04626F6498E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C6FB-B676-4AA8-A938-0ED9825BF0D1}" type="datetimeFigureOut">
              <a:rPr lang="zh-TW" altLang="en-US" smtClean="0"/>
              <a:pPr/>
              <a:t>2012/6/11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1FC2-8C60-43BA-8514-04626F6498E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C6FB-B676-4AA8-A938-0ED9825BF0D1}" type="datetimeFigureOut">
              <a:rPr lang="zh-TW" altLang="en-US" smtClean="0"/>
              <a:pPr/>
              <a:t>2012/6/11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1FC2-8C60-43BA-8514-04626F6498E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C6FB-B676-4AA8-A938-0ED9825BF0D1}" type="datetimeFigureOut">
              <a:rPr lang="zh-TW" altLang="en-US" smtClean="0"/>
              <a:pPr/>
              <a:t>2012/6/11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1FC2-8C60-43BA-8514-04626F6498E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C6FB-B676-4AA8-A938-0ED9825BF0D1}" type="datetimeFigureOut">
              <a:rPr lang="zh-TW" altLang="en-US" smtClean="0"/>
              <a:pPr/>
              <a:t>2012/6/11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1FC2-8C60-43BA-8514-04626F6498E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C6FB-B676-4AA8-A938-0ED9825BF0D1}" type="datetimeFigureOut">
              <a:rPr lang="zh-TW" altLang="en-US" smtClean="0"/>
              <a:pPr/>
              <a:t>2012/6/11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1FC2-8C60-43BA-8514-04626F6498E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C6FB-B676-4AA8-A938-0ED9825BF0D1}" type="datetimeFigureOut">
              <a:rPr lang="zh-TW" altLang="en-US" smtClean="0"/>
              <a:pPr/>
              <a:t>2012/6/11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1FC2-8C60-43BA-8514-04626F6498E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CBFFC6FB-B676-4AA8-A938-0ED9825BF0D1}" type="datetimeFigureOut">
              <a:rPr lang="zh-TW" altLang="en-US" smtClean="0"/>
              <a:pPr/>
              <a:t>2012/6/11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4EE01FC2-8C60-43BA-8514-04626F6498E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Ultrafast and memory-efficient alignment of short DNA sequences to the human genome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sz="2000" dirty="0" smtClean="0"/>
              <a:t>Ben </a:t>
            </a:r>
            <a:r>
              <a:rPr lang="en-US" altLang="zh-TW" sz="2000" dirty="0" err="1" smtClean="0"/>
              <a:t>Langmead</a:t>
            </a:r>
            <a:r>
              <a:rPr lang="en-US" altLang="zh-TW" sz="2000" dirty="0" smtClean="0"/>
              <a:t>, Cole </a:t>
            </a:r>
            <a:r>
              <a:rPr lang="en-US" altLang="zh-TW" sz="2000" dirty="0" err="1" smtClean="0"/>
              <a:t>Trapnell</a:t>
            </a:r>
            <a:r>
              <a:rPr lang="en-US" altLang="zh-TW" sz="2000" dirty="0" smtClean="0"/>
              <a:t>, </a:t>
            </a:r>
            <a:r>
              <a:rPr lang="en-US" altLang="zh-TW" sz="2000" dirty="0" err="1" smtClean="0"/>
              <a:t>Mihai</a:t>
            </a:r>
            <a:r>
              <a:rPr lang="en-US" altLang="zh-TW" sz="2000" dirty="0" smtClean="0"/>
              <a:t> Pop, Steven L </a:t>
            </a:r>
            <a:r>
              <a:rPr lang="en-US" altLang="zh-TW" sz="2000" dirty="0" err="1" smtClean="0"/>
              <a:t>Salzberg</a:t>
            </a:r>
            <a:endParaRPr lang="en-US" altLang="zh-TW" sz="2000" dirty="0" smtClean="0"/>
          </a:p>
          <a:p>
            <a:endParaRPr lang="en-US" altLang="zh-TW" sz="2000" dirty="0" smtClean="0"/>
          </a:p>
          <a:p>
            <a:endParaRPr lang="en-US" altLang="zh-TW" sz="2000" dirty="0"/>
          </a:p>
          <a:p>
            <a:r>
              <a:rPr lang="zh-TW" altLang="en-US" sz="2000" dirty="0"/>
              <a:t>林</a:t>
            </a:r>
            <a:r>
              <a:rPr lang="zh-TW" altLang="en-US" sz="2000" dirty="0" smtClean="0"/>
              <a:t>恩羽  </a:t>
            </a:r>
            <a:r>
              <a:rPr lang="zh-TW" altLang="en-US" sz="2000" dirty="0"/>
              <a:t>宋曉</a:t>
            </a:r>
            <a:r>
              <a:rPr lang="zh-TW" altLang="en-US" sz="2000" dirty="0" smtClean="0"/>
              <a:t>亞  陳翰平</a:t>
            </a:r>
            <a:endParaRPr lang="en-US" altLang="zh-TW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1371081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err="1" smtClean="0"/>
              <a:t>Maq</a:t>
            </a:r>
            <a:r>
              <a:rPr lang="en-US" altLang="zh-TW" b="1" dirty="0" smtClean="0"/>
              <a:t> with filtered read set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‘poly-A’ artifacts</a:t>
            </a:r>
          </a:p>
          <a:p>
            <a:r>
              <a:rPr lang="en-US" altLang="zh-TW" dirty="0" smtClean="0"/>
              <a:t>‘</a:t>
            </a:r>
            <a:r>
              <a:rPr lang="en-US" altLang="zh-TW" dirty="0" err="1"/>
              <a:t>c</a:t>
            </a:r>
            <a:r>
              <a:rPr lang="en-US" altLang="zh-TW" dirty="0" err="1" smtClean="0"/>
              <a:t>atfilter</a:t>
            </a:r>
            <a:r>
              <a:rPr lang="en-US" altLang="zh-TW" dirty="0" smtClean="0"/>
              <a:t>’ </a:t>
            </a:r>
            <a:r>
              <a:rPr lang="en-US" altLang="zh-TW" dirty="0" smtClean="0">
                <a:sym typeface="Wingdings" pitchFamily="2" charset="2"/>
              </a:rPr>
              <a:t> 438,145 reads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1946" y="2996952"/>
            <a:ext cx="9222169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331327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/>
              <a:t>Read length and performance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Lengths of reads supported:</a:t>
            </a:r>
          </a:p>
          <a:p>
            <a:pPr lvl="1"/>
            <a:r>
              <a:rPr lang="en-US" altLang="zh-TW" dirty="0" smtClean="0"/>
              <a:t>Bowtie – 1024bp</a:t>
            </a:r>
          </a:p>
          <a:p>
            <a:pPr lvl="1"/>
            <a:r>
              <a:rPr lang="en-US" altLang="zh-TW" dirty="0" err="1" smtClean="0"/>
              <a:t>Maq</a:t>
            </a:r>
            <a:r>
              <a:rPr lang="en-US" altLang="zh-TW" dirty="0" smtClean="0"/>
              <a:t> – 127bp (v0.7.0)</a:t>
            </a:r>
          </a:p>
          <a:p>
            <a:pPr lvl="1"/>
            <a:r>
              <a:rPr lang="en-US" altLang="zh-TW" dirty="0" smtClean="0"/>
              <a:t>SOAP – 60bp</a:t>
            </a:r>
          </a:p>
          <a:p>
            <a:r>
              <a:rPr lang="en-US" altLang="zh-TW" dirty="0" smtClean="0"/>
              <a:t>Align 36-bp set, 50-bp set, 76-bp set to human genome</a:t>
            </a:r>
          </a:p>
          <a:p>
            <a:pPr lvl="1"/>
            <a:r>
              <a:rPr lang="en-US" altLang="zh-TW" dirty="0" smtClean="0"/>
              <a:t>36-bp set (SRR003084)</a:t>
            </a:r>
          </a:p>
          <a:p>
            <a:pPr lvl="1"/>
            <a:r>
              <a:rPr lang="en-US" altLang="zh-TW" dirty="0" smtClean="0"/>
              <a:t>50-bp set (SRR003092)</a:t>
            </a:r>
          </a:p>
          <a:p>
            <a:pPr lvl="1"/>
            <a:r>
              <a:rPr lang="en-US" altLang="zh-TW" dirty="0" smtClean="0"/>
              <a:t>76-bp set (SRR003196)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2439366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Parameters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Bowtie</a:t>
            </a:r>
          </a:p>
          <a:p>
            <a:pPr lvl="1"/>
            <a:r>
              <a:rPr lang="en-US" altLang="zh-TW" dirty="0" smtClean="0"/>
              <a:t>‘-v 2’ </a:t>
            </a:r>
            <a:r>
              <a:rPr lang="en-US" altLang="zh-TW" dirty="0" smtClean="0">
                <a:sym typeface="Wingdings" pitchFamily="2" charset="2"/>
              </a:rPr>
              <a:t> allows 2 mismatches [SOAP]</a:t>
            </a:r>
          </a:p>
          <a:p>
            <a:pPr lvl="1"/>
            <a:r>
              <a:rPr lang="en-US" altLang="zh-TW" dirty="0" smtClean="0">
                <a:sym typeface="Wingdings" pitchFamily="2" charset="2"/>
              </a:rPr>
              <a:t>‘--</a:t>
            </a:r>
            <a:r>
              <a:rPr lang="en-US" altLang="zh-TW" dirty="0" err="1" smtClean="0">
                <a:sym typeface="Wingdings" pitchFamily="2" charset="2"/>
              </a:rPr>
              <a:t>maxns</a:t>
            </a:r>
            <a:r>
              <a:rPr lang="en-US" altLang="zh-TW" dirty="0" smtClean="0">
                <a:sym typeface="Wingdings" pitchFamily="2" charset="2"/>
              </a:rPr>
              <a:t> 5’  filter out reads with 5 or more no-confidence bases [SOAP]</a:t>
            </a:r>
          </a:p>
          <a:p>
            <a:pPr lvl="1"/>
            <a:r>
              <a:rPr lang="en-US" altLang="zh-TW" dirty="0" smtClean="0">
                <a:sym typeface="Wingdings" pitchFamily="2" charset="2"/>
              </a:rPr>
              <a:t>‘-z’  only forward index is resident in memory at one time [</a:t>
            </a:r>
            <a:r>
              <a:rPr lang="en-US" altLang="zh-TW" dirty="0" err="1" smtClean="0">
                <a:sym typeface="Wingdings" pitchFamily="2" charset="2"/>
              </a:rPr>
              <a:t>Maq</a:t>
            </a:r>
            <a:r>
              <a:rPr lang="en-US" altLang="zh-TW" dirty="0" smtClean="0">
                <a:sym typeface="Wingdings" pitchFamily="2" charset="2"/>
              </a:rPr>
              <a:t>]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48562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7304"/>
            <a:ext cx="9144000" cy="55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346624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Parallel performance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Bowtie allows the user to specify </a:t>
            </a:r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 smtClean="0"/>
              <a:t>desired </a:t>
            </a:r>
            <a:r>
              <a:rPr lang="en-US" altLang="zh-TW" dirty="0"/>
              <a:t>number of </a:t>
            </a:r>
            <a:r>
              <a:rPr lang="en-US" altLang="zh-TW" dirty="0" smtClean="0"/>
              <a:t>threads</a:t>
            </a:r>
          </a:p>
          <a:p>
            <a:endParaRPr lang="en-US" altLang="zh-TW" dirty="0"/>
          </a:p>
          <a:p>
            <a:r>
              <a:rPr lang="en-US" altLang="zh-TW" dirty="0"/>
              <a:t>The memory image of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index </a:t>
            </a:r>
            <a:r>
              <a:rPr lang="en-US" altLang="zh-TW" dirty="0"/>
              <a:t>is shared by all threads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88583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Parallel performance</a:t>
            </a:r>
            <a:endParaRPr lang="zh-TW" altLang="en-US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2816"/>
            <a:ext cx="9144000" cy="245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43064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Index building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Bowtie uses a flexible indexing </a:t>
            </a:r>
            <a:r>
              <a:rPr lang="en-US" altLang="zh-TW" dirty="0" smtClean="0"/>
              <a:t>algorithm</a:t>
            </a:r>
            <a:r>
              <a:rPr lang="zh-TW" altLang="en-US" dirty="0" smtClean="0"/>
              <a:t> </a:t>
            </a:r>
            <a:r>
              <a:rPr lang="en-US" altLang="zh-TW" dirty="0" smtClean="0"/>
              <a:t>that </a:t>
            </a:r>
            <a:r>
              <a:rPr lang="en-US" altLang="zh-TW" dirty="0"/>
              <a:t>can </a:t>
            </a:r>
            <a:r>
              <a:rPr lang="en-US" altLang="zh-TW" dirty="0" smtClean="0"/>
              <a:t>be</a:t>
            </a:r>
            <a:r>
              <a:rPr lang="zh-TW" altLang="en-US" dirty="0" smtClean="0"/>
              <a:t> </a:t>
            </a:r>
            <a:r>
              <a:rPr lang="en-US" altLang="zh-TW" dirty="0" smtClean="0"/>
              <a:t>configured </a:t>
            </a:r>
            <a:r>
              <a:rPr lang="en-US" altLang="zh-TW" dirty="0"/>
              <a:t>to trade off </a:t>
            </a:r>
            <a:r>
              <a:rPr lang="en-US" altLang="zh-TW" dirty="0" smtClean="0"/>
              <a:t>between</a:t>
            </a:r>
            <a:r>
              <a:rPr lang="zh-TW" altLang="en-US" dirty="0" smtClean="0"/>
              <a:t> </a:t>
            </a:r>
            <a:r>
              <a:rPr lang="en-US" altLang="zh-TW" dirty="0" smtClean="0"/>
              <a:t>memory </a:t>
            </a:r>
            <a:r>
              <a:rPr lang="en-US" altLang="zh-TW" dirty="0"/>
              <a:t>usage and </a:t>
            </a:r>
            <a:r>
              <a:rPr lang="en-US" altLang="zh-TW" dirty="0" smtClean="0"/>
              <a:t>running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time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1"/>
            <a:ext cx="9144000" cy="259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18842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Discussion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Unlike SOAP</a:t>
            </a:r>
            <a:r>
              <a:rPr lang="en-US" altLang="zh-TW" dirty="0" smtClean="0"/>
              <a:t>,</a:t>
            </a:r>
            <a:r>
              <a:rPr lang="zh-TW" altLang="en-US" dirty="0" smtClean="0"/>
              <a:t>   </a:t>
            </a:r>
            <a:r>
              <a:rPr lang="en-US" altLang="zh-TW" dirty="0" smtClean="0"/>
              <a:t>Bowtie‘s </a:t>
            </a:r>
            <a:r>
              <a:rPr lang="en-US" altLang="zh-TW" dirty="0"/>
              <a:t>1.3 GB </a:t>
            </a:r>
            <a:r>
              <a:rPr lang="en-US" altLang="zh-TW" dirty="0" smtClean="0"/>
              <a:t>memory</a:t>
            </a:r>
            <a:r>
              <a:rPr lang="zh-TW" altLang="en-US" dirty="0"/>
              <a:t> </a:t>
            </a:r>
            <a:r>
              <a:rPr lang="en-US" altLang="zh-TW" dirty="0" smtClean="0"/>
              <a:t>footprint </a:t>
            </a:r>
            <a:r>
              <a:rPr lang="en-US" altLang="zh-TW" dirty="0"/>
              <a:t>allows it to run on a typical PC with 2 GB of </a:t>
            </a:r>
            <a:r>
              <a:rPr lang="en-US" altLang="zh-TW" dirty="0" smtClean="0"/>
              <a:t>RAM</a:t>
            </a:r>
          </a:p>
          <a:p>
            <a:endParaRPr lang="en-US" altLang="zh-TW" dirty="0"/>
          </a:p>
          <a:p>
            <a:r>
              <a:rPr lang="en-US" altLang="zh-TW" dirty="0"/>
              <a:t>Unlike many other short-read aligners, Bowtie creates a </a:t>
            </a:r>
            <a:r>
              <a:rPr lang="en-US" altLang="zh-TW" dirty="0" smtClean="0"/>
              <a:t>permanent</a:t>
            </a:r>
            <a:r>
              <a:rPr lang="zh-TW" altLang="en-US" dirty="0" smtClean="0"/>
              <a:t> </a:t>
            </a:r>
            <a:r>
              <a:rPr lang="en-US" altLang="zh-TW" dirty="0" smtClean="0"/>
              <a:t>index </a:t>
            </a:r>
            <a:r>
              <a:rPr lang="en-US" altLang="zh-TW" dirty="0"/>
              <a:t>of the reference that may be re-used </a:t>
            </a:r>
            <a:r>
              <a:rPr lang="en-US" altLang="zh-TW" dirty="0" smtClean="0"/>
              <a:t>across</a:t>
            </a:r>
            <a:r>
              <a:rPr lang="zh-TW" altLang="en-US" dirty="0" smtClean="0"/>
              <a:t> </a:t>
            </a:r>
            <a:r>
              <a:rPr lang="en-US" altLang="zh-TW" dirty="0" smtClean="0"/>
              <a:t>alignment </a:t>
            </a:r>
            <a:r>
              <a:rPr lang="en-US" altLang="zh-TW" dirty="0"/>
              <a:t>runs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58524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Discussion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Bowtie‘s </a:t>
            </a:r>
            <a:r>
              <a:rPr lang="en-US" altLang="zh-TW" dirty="0"/>
              <a:t>speed and small memory footprint are due chiefly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its </a:t>
            </a:r>
            <a:r>
              <a:rPr lang="en-US" altLang="zh-TW" dirty="0"/>
              <a:t>use of the Burrows-Wheeler </a:t>
            </a:r>
            <a:r>
              <a:rPr lang="en-US" altLang="zh-TW" dirty="0" smtClean="0"/>
              <a:t>index</a:t>
            </a:r>
          </a:p>
          <a:p>
            <a:endParaRPr lang="en-US" altLang="zh-TW" dirty="0" smtClean="0"/>
          </a:p>
          <a:p>
            <a:r>
              <a:rPr lang="en-US" altLang="zh-TW" dirty="0"/>
              <a:t>D</a:t>
            </a:r>
            <a:r>
              <a:rPr lang="en-US" altLang="zh-TW" dirty="0" smtClean="0"/>
              <a:t>oes </a:t>
            </a:r>
            <a:r>
              <a:rPr lang="en-US" altLang="zh-TW" dirty="0"/>
              <a:t>not yet support paired-end alignment or </a:t>
            </a:r>
            <a:r>
              <a:rPr lang="en-US" altLang="zh-TW" dirty="0" smtClean="0"/>
              <a:t>alignments</a:t>
            </a:r>
            <a:r>
              <a:rPr lang="zh-TW" altLang="en-US" dirty="0" smtClean="0"/>
              <a:t> </a:t>
            </a:r>
            <a:r>
              <a:rPr lang="en-US" altLang="zh-TW" dirty="0" smtClean="0"/>
              <a:t>with </a:t>
            </a:r>
            <a:r>
              <a:rPr lang="en-US" altLang="zh-TW" dirty="0"/>
              <a:t>insertions or deletions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247319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Rationale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E</a:t>
            </a:r>
            <a:r>
              <a:rPr lang="en-US" altLang="zh-TW" dirty="0" smtClean="0"/>
              <a:t>xisting method(</a:t>
            </a:r>
            <a:r>
              <a:rPr lang="en-US" altLang="zh-TW" dirty="0" err="1" smtClean="0"/>
              <a:t>Maq</a:t>
            </a:r>
            <a:r>
              <a:rPr lang="en-US" altLang="zh-TW" dirty="0" smtClean="0"/>
              <a:t>, SOAP, …) </a:t>
            </a:r>
            <a:r>
              <a:rPr lang="en-US" altLang="zh-TW" dirty="0" smtClean="0">
                <a:sym typeface="Wingdings" pitchFamily="2" charset="2"/>
              </a:rPr>
              <a:t> computational cost of many short reads is      large</a:t>
            </a:r>
          </a:p>
          <a:p>
            <a:r>
              <a:rPr lang="en-US" altLang="zh-TW" dirty="0" smtClean="0">
                <a:sym typeface="Wingdings" pitchFamily="2" charset="2"/>
              </a:rPr>
              <a:t>Align the 140 billion bases</a:t>
            </a:r>
          </a:p>
          <a:p>
            <a:r>
              <a:rPr lang="en-US" altLang="zh-TW" dirty="0" err="1" smtClean="0">
                <a:sym typeface="Wingdings" pitchFamily="2" charset="2"/>
              </a:rPr>
              <a:t>Maq</a:t>
            </a:r>
            <a:r>
              <a:rPr lang="en-US" altLang="zh-TW" dirty="0" smtClean="0">
                <a:sym typeface="Wingdings" pitchFamily="2" charset="2"/>
              </a:rPr>
              <a:t>: 5 </a:t>
            </a:r>
            <a:r>
              <a:rPr lang="en-US" altLang="zh-TW" dirty="0" err="1" smtClean="0">
                <a:sym typeface="Wingdings" pitchFamily="2" charset="2"/>
              </a:rPr>
              <a:t>cpu</a:t>
            </a:r>
            <a:r>
              <a:rPr lang="en-US" altLang="zh-TW" dirty="0" smtClean="0">
                <a:sym typeface="Wingdings" pitchFamily="2" charset="2"/>
              </a:rPr>
              <a:t>-months</a:t>
            </a:r>
          </a:p>
          <a:p>
            <a:r>
              <a:rPr lang="en-US" altLang="zh-TW" dirty="0" smtClean="0">
                <a:sym typeface="Wingdings" pitchFamily="2" charset="2"/>
              </a:rPr>
              <a:t>SOAP: 3 </a:t>
            </a:r>
            <a:r>
              <a:rPr lang="en-US" altLang="zh-TW" dirty="0" err="1" smtClean="0">
                <a:sym typeface="Wingdings" pitchFamily="2" charset="2"/>
              </a:rPr>
              <a:t>cpu</a:t>
            </a:r>
            <a:r>
              <a:rPr lang="en-US" altLang="zh-TW" dirty="0" smtClean="0">
                <a:sym typeface="Wingdings" pitchFamily="2" charset="2"/>
              </a:rPr>
              <a:t>-years </a:t>
            </a:r>
          </a:p>
          <a:p>
            <a:r>
              <a:rPr lang="en-US" altLang="zh-TW" dirty="0" smtClean="0">
                <a:sym typeface="Wingdings" pitchFamily="2" charset="2"/>
              </a:rPr>
              <a:t>Clear need for new tools that consume less time and computational resources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420153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Bowtie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Ultrafast, memory-efficient</a:t>
            </a:r>
          </a:p>
          <a:p>
            <a:r>
              <a:rPr lang="en-US" altLang="zh-TW" dirty="0" smtClean="0"/>
              <a:t>Burrows-Wheeler indexing</a:t>
            </a:r>
          </a:p>
          <a:p>
            <a:r>
              <a:rPr lang="en-US" altLang="zh-TW" dirty="0" smtClean="0">
                <a:sym typeface="Wingdings" pitchFamily="2" charset="2"/>
              </a:rPr>
              <a:t>25 million reads per CPU hour with a memory footprint of approximately 1.3 GB</a:t>
            </a:r>
          </a:p>
          <a:p>
            <a:pPr marL="0" indent="0">
              <a:buNone/>
            </a:pPr>
            <a:endParaRPr lang="en-US" altLang="zh-TW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001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Bowtie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Aligns 35-base pair reads </a:t>
            </a:r>
            <a:r>
              <a:rPr lang="en-US" altLang="zh-TW" dirty="0" smtClean="0">
                <a:sym typeface="Wingdings" pitchFamily="2" charset="2"/>
              </a:rPr>
              <a:t> </a:t>
            </a:r>
            <a:r>
              <a:rPr lang="en-US" altLang="zh-TW" dirty="0" smtClean="0"/>
              <a:t>25 million / hour (35 times faster than </a:t>
            </a:r>
            <a:r>
              <a:rPr lang="en-US" altLang="zh-TW" dirty="0" err="1" smtClean="0"/>
              <a:t>Maq</a:t>
            </a:r>
            <a:r>
              <a:rPr lang="en-US" altLang="zh-TW" dirty="0" smtClean="0"/>
              <a:t> / 300 times faster than SOAP)</a:t>
            </a:r>
          </a:p>
          <a:p>
            <a:r>
              <a:rPr lang="en-US" altLang="zh-TW" dirty="0" smtClean="0"/>
              <a:t>Small footprint allows Bowtie to run on PC with 2 GB of RAM</a:t>
            </a:r>
          </a:p>
          <a:p>
            <a:r>
              <a:rPr lang="en-US" altLang="zh-TW" dirty="0" smtClean="0"/>
              <a:t>Multiple processor cores </a:t>
            </a:r>
            <a:r>
              <a:rPr lang="en-US" altLang="zh-TW" dirty="0" smtClean="0">
                <a:sym typeface="Wingdings" pitchFamily="2" charset="2"/>
              </a:rPr>
              <a:t> to achieve greater alignment speed</a:t>
            </a:r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175183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Compromise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Fail to align a small number of reads with valid alignment, if those reads have multiple mismatches</a:t>
            </a:r>
          </a:p>
          <a:p>
            <a:r>
              <a:rPr lang="en-US" altLang="zh-TW" dirty="0" smtClean="0"/>
              <a:t>Options that increase accuracy at cost some performance</a:t>
            </a:r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3921662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Environment</a:t>
            </a:r>
            <a:endParaRPr lang="zh-TW" altLang="en-US" b="1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80928"/>
        </p:xfrm>
        <a:graphic>
          <a:graphicData uri="http://schemas.openxmlformats.org/drawingml/2006/table">
            <a:tbl>
              <a:tblPr firstRow="1" la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74523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PC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Server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74523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Intel Core 2 2.4GHz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AMD </a:t>
                      </a:r>
                      <a:r>
                        <a:rPr lang="en-US" altLang="zh-TW" dirty="0" err="1" smtClean="0"/>
                        <a:t>Opteron</a:t>
                      </a:r>
                      <a:r>
                        <a:rPr lang="en-US" altLang="zh-TW" dirty="0" smtClean="0"/>
                        <a:t> (4-core)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74523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2GB RAM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32GB RAM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745232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Red</a:t>
                      </a:r>
                      <a:r>
                        <a:rPr lang="en-US" altLang="zh-TW" baseline="0" dirty="0" smtClean="0"/>
                        <a:t> Hat Enterprise Linux AS Release 4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28564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Evaluation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Wall-clock time, CPU time</a:t>
            </a:r>
          </a:p>
          <a:p>
            <a:r>
              <a:rPr lang="en-US" altLang="zh-TW" dirty="0" smtClean="0"/>
              <a:t>Time to build index is excluded</a:t>
            </a:r>
          </a:p>
          <a:p>
            <a:r>
              <a:rPr lang="en-US" altLang="zh-TW" dirty="0" smtClean="0"/>
              <a:t>Reuse pre-computed index</a:t>
            </a:r>
          </a:p>
          <a:p>
            <a:pPr lvl="1"/>
            <a:r>
              <a:rPr lang="en-US" altLang="zh-TW" dirty="0" smtClean="0"/>
              <a:t>Human</a:t>
            </a:r>
          </a:p>
          <a:p>
            <a:pPr lvl="1"/>
            <a:r>
              <a:rPr lang="en-US" altLang="zh-TW" dirty="0" smtClean="0"/>
              <a:t>Chimp</a:t>
            </a:r>
          </a:p>
          <a:p>
            <a:pPr lvl="1"/>
            <a:r>
              <a:rPr lang="en-US" altLang="zh-TW" dirty="0" smtClean="0"/>
              <a:t>Mouse</a:t>
            </a:r>
          </a:p>
          <a:p>
            <a:pPr lvl="1"/>
            <a:r>
              <a:rPr lang="en-US" altLang="zh-TW" dirty="0" smtClean="0"/>
              <a:t>Dog</a:t>
            </a:r>
          </a:p>
          <a:p>
            <a:pPr lvl="1"/>
            <a:r>
              <a:rPr lang="en-US" altLang="zh-TW" dirty="0" smtClean="0"/>
              <a:t>Rat</a:t>
            </a:r>
          </a:p>
          <a:p>
            <a:pPr lvl="1"/>
            <a:r>
              <a:rPr lang="en-US" altLang="zh-TW" i="1" dirty="0" smtClean="0"/>
              <a:t>Arabidopsis thaliana</a:t>
            </a:r>
            <a:endParaRPr lang="zh-TW" altLang="en-US" i="1" dirty="0"/>
          </a:p>
        </p:txBody>
      </p:sp>
    </p:spTree>
    <p:extLst>
      <p:ext uri="{BB962C8B-B14F-4D97-AF65-F5344CB8AC3E}">
        <p14:creationId xmlns="" xmlns:p14="http://schemas.microsoft.com/office/powerpoint/2010/main" val="1304105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Comparison to SOAP and </a:t>
            </a:r>
            <a:r>
              <a:rPr lang="en-US" altLang="zh-TW" b="1" dirty="0" err="1" smtClean="0"/>
              <a:t>Maq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1,000 Genomes project (NCBI Short Read Archive: SRR001115)</a:t>
            </a:r>
          </a:p>
          <a:p>
            <a:r>
              <a:rPr lang="en-US" altLang="zh-TW" dirty="0" smtClean="0"/>
              <a:t>8.84 million reads</a:t>
            </a:r>
          </a:p>
          <a:p>
            <a:r>
              <a:rPr lang="en-US" altLang="zh-TW" dirty="0" smtClean="0"/>
              <a:t>Trimmed to 35bp</a:t>
            </a:r>
          </a:p>
          <a:p>
            <a:r>
              <a:rPr lang="en-US" altLang="zh-TW" dirty="0" smtClean="0"/>
              <a:t>Aligned to Human Reference Genome (build 36.3)</a:t>
            </a:r>
          </a:p>
        </p:txBody>
      </p:sp>
    </p:spTree>
    <p:extLst>
      <p:ext uri="{BB962C8B-B14F-4D97-AF65-F5344CB8AC3E}">
        <p14:creationId xmlns="" xmlns:p14="http://schemas.microsoft.com/office/powerpoint/2010/main" val="1970634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914925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01146" y="2780928"/>
            <a:ext cx="1152128" cy="10801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1547664" y="4266962"/>
            <a:ext cx="28902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Bowtie V.S. SOAP</a:t>
            </a:r>
          </a:p>
          <a:p>
            <a:r>
              <a:rPr lang="en-US" altLang="zh-TW" dirty="0" smtClean="0"/>
              <a:t>99.7% were aligned by both</a:t>
            </a:r>
          </a:p>
          <a:p>
            <a:r>
              <a:rPr lang="en-US" altLang="zh-TW" dirty="0" smtClean="0"/>
              <a:t>0.2% were aligned by Bowtie</a:t>
            </a:r>
          </a:p>
          <a:p>
            <a:r>
              <a:rPr lang="en-US" altLang="zh-TW" dirty="0" smtClean="0"/>
              <a:t>0.1% were aligned by SOAP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4644008" y="4266962"/>
            <a:ext cx="435574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Bowtie V.S. </a:t>
            </a:r>
            <a:r>
              <a:rPr lang="en-US" altLang="zh-TW" b="1" dirty="0" err="1" smtClean="0"/>
              <a:t>Maq</a:t>
            </a:r>
            <a:endParaRPr lang="en-US" altLang="zh-TW" b="1" dirty="0" smtClean="0"/>
          </a:p>
          <a:p>
            <a:r>
              <a:rPr lang="en-US" altLang="zh-TW" dirty="0" smtClean="0"/>
              <a:t>96.0% were aligned by both</a:t>
            </a:r>
          </a:p>
          <a:p>
            <a:r>
              <a:rPr lang="en-US" altLang="zh-TW" dirty="0" smtClean="0"/>
              <a:t>0.1% were aligned by Bowtie</a:t>
            </a:r>
          </a:p>
          <a:p>
            <a:r>
              <a:rPr lang="en-US" altLang="zh-TW" dirty="0" smtClean="0"/>
              <a:t>3.9% were aligned by </a:t>
            </a:r>
            <a:r>
              <a:rPr lang="en-US" altLang="zh-TW" dirty="0" err="1" smtClean="0"/>
              <a:t>Maq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err="1" smtClean="0"/>
              <a:t>Maq</a:t>
            </a:r>
            <a:r>
              <a:rPr lang="en-US" altLang="zh-TW" dirty="0" smtClean="0"/>
              <a:t> is more flexible </a:t>
            </a:r>
            <a:r>
              <a:rPr lang="en-US" altLang="zh-TW" dirty="0" smtClean="0">
                <a:sym typeface="Wingdings" pitchFamily="2" charset="2"/>
              </a:rPr>
              <a:t> allows 3 mismatches</a:t>
            </a:r>
            <a:endParaRPr lang="zh-TW" altLang="en-US" dirty="0" smtClean="0"/>
          </a:p>
        </p:txBody>
      </p:sp>
      <p:sp>
        <p:nvSpPr>
          <p:cNvPr id="12" name="矩形 11"/>
          <p:cNvSpPr/>
          <p:nvPr/>
        </p:nvSpPr>
        <p:spPr>
          <a:xfrm>
            <a:off x="7901146" y="2251705"/>
            <a:ext cx="1152128" cy="4705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781316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166</TotalTime>
  <Words>521</Words>
  <Application>Microsoft Office PowerPoint</Application>
  <PresentationFormat>如螢幕大小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暗香撲面</vt:lpstr>
      <vt:lpstr>Ultrafast and memory-efficient alignment of short DNA sequences to the human genome</vt:lpstr>
      <vt:lpstr>Rationale</vt:lpstr>
      <vt:lpstr>Bowtie</vt:lpstr>
      <vt:lpstr>Bowtie</vt:lpstr>
      <vt:lpstr>Compromise</vt:lpstr>
      <vt:lpstr>Environment</vt:lpstr>
      <vt:lpstr>Evaluation</vt:lpstr>
      <vt:lpstr>Comparison to SOAP and Maq</vt:lpstr>
      <vt:lpstr>投影片 9</vt:lpstr>
      <vt:lpstr>Maq with filtered read set</vt:lpstr>
      <vt:lpstr>Read length and performance</vt:lpstr>
      <vt:lpstr>Parameters</vt:lpstr>
      <vt:lpstr>投影片 13</vt:lpstr>
      <vt:lpstr>Parallel performance</vt:lpstr>
      <vt:lpstr>Parallel performance</vt:lpstr>
      <vt:lpstr>Index building</vt:lpstr>
      <vt:lpstr>Discussion</vt:lpstr>
      <vt:lpstr>Discussion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Ultrafast and memory-efficient alignment of short DNA sequences to the human genome</dc:title>
  <dc:creator>Herry</dc:creator>
  <cp:lastModifiedBy>Andy</cp:lastModifiedBy>
  <cp:revision>14</cp:revision>
  <dcterms:created xsi:type="dcterms:W3CDTF">2012-06-03T10:59:08Z</dcterms:created>
  <dcterms:modified xsi:type="dcterms:W3CDTF">2012-06-11T02:53:03Z</dcterms:modified>
</cp:coreProperties>
</file>