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65" r:id="rId4"/>
    <p:sldId id="258" r:id="rId5"/>
    <p:sldId id="259" r:id="rId6"/>
    <p:sldId id="266" r:id="rId7"/>
    <p:sldId id="260" r:id="rId8"/>
    <p:sldId id="261" r:id="rId9"/>
    <p:sldId id="262" r:id="rId10"/>
    <p:sldId id="263" r:id="rId11"/>
    <p:sldId id="267" r:id="rId12"/>
    <p:sldId id="264" r:id="rId13"/>
    <p:sldId id="268" r:id="rId14"/>
    <p:sldId id="269" r:id="rId15"/>
    <p:sldId id="270" r:id="rId16"/>
    <p:sldId id="271" r:id="rId17"/>
    <p:sldId id="272" r:id="rId18"/>
    <p:sldId id="273" r:id="rId19"/>
    <p:sldId id="274" r:id="rId20"/>
    <p:sldId id="275" r:id="rId21"/>
    <p:sldId id="277"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30" r:id="rId36"/>
    <p:sldId id="279" r:id="rId37"/>
    <p:sldId id="280" r:id="rId38"/>
    <p:sldId id="281" r:id="rId39"/>
    <p:sldId id="282" r:id="rId40"/>
    <p:sldId id="283" r:id="rId41"/>
    <p:sldId id="284" r:id="rId42"/>
    <p:sldId id="285" r:id="rId43"/>
    <p:sldId id="286" r:id="rId44"/>
    <p:sldId id="287" r:id="rId45"/>
    <p:sldId id="288" r:id="rId46"/>
    <p:sldId id="290" r:id="rId47"/>
    <p:sldId id="291" r:id="rId48"/>
    <p:sldId id="292" r:id="rId49"/>
    <p:sldId id="293" r:id="rId50"/>
    <p:sldId id="294" r:id="rId51"/>
    <p:sldId id="295" r:id="rId52"/>
    <p:sldId id="296" r:id="rId53"/>
    <p:sldId id="297" r:id="rId54"/>
    <p:sldId id="298" r:id="rId55"/>
    <p:sldId id="323" r:id="rId56"/>
    <p:sldId id="324" r:id="rId57"/>
    <p:sldId id="325" r:id="rId58"/>
    <p:sldId id="326" r:id="rId59"/>
    <p:sldId id="327" r:id="rId60"/>
    <p:sldId id="328" r:id="rId61"/>
    <p:sldId id="307" r:id="rId62"/>
    <p:sldId id="308" r:id="rId63"/>
    <p:sldId id="309" r:id="rId6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236" autoAdjust="0"/>
  </p:normalViewPr>
  <p:slideViewPr>
    <p:cSldViewPr>
      <p:cViewPr varScale="1">
        <p:scale>
          <a:sx n="60" d="100"/>
          <a:sy n="60" d="100"/>
        </p:scale>
        <p:origin x="-14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0C792-79C0-4466-915B-EED5C13C3C01}" type="doc">
      <dgm:prSet loTypeId="urn:microsoft.com/office/officeart/2005/8/layout/funnel1" loCatId="relationship" qsTypeId="urn:microsoft.com/office/officeart/2005/8/quickstyle/3d1" qsCatId="3D" csTypeId="urn:microsoft.com/office/officeart/2005/8/colors/accent6_2" csCatId="accent6" phldr="1"/>
      <dgm:spPr/>
      <dgm:t>
        <a:bodyPr/>
        <a:lstStyle/>
        <a:p>
          <a:endParaRPr lang="zh-TW" altLang="en-US"/>
        </a:p>
      </dgm:t>
    </dgm:pt>
    <dgm:pt modelId="{35DD27E8-855D-4849-A277-7F13066BFB4D}">
      <dgm:prSet phldrT="[文字]"/>
      <dgm:spPr/>
      <dgm:t>
        <a:bodyPr/>
        <a:lstStyle/>
        <a:p>
          <a:r>
            <a:rPr lang="en-US" altLang="zh-TW" dirty="0" smtClean="0"/>
            <a:t>Raw</a:t>
          </a:r>
        </a:p>
        <a:p>
          <a:r>
            <a:rPr lang="en-US" altLang="zh-TW" dirty="0" smtClean="0"/>
            <a:t>Data</a:t>
          </a:r>
          <a:endParaRPr lang="zh-TW" altLang="en-US" dirty="0"/>
        </a:p>
      </dgm:t>
    </dgm:pt>
    <dgm:pt modelId="{46B99A10-B9E5-4304-95D3-3B34C2075DF6}" type="parTrans" cxnId="{5173944C-9948-43D0-A22D-F8FC01ECF134}">
      <dgm:prSet/>
      <dgm:spPr/>
      <dgm:t>
        <a:bodyPr/>
        <a:lstStyle/>
        <a:p>
          <a:endParaRPr lang="zh-TW" altLang="en-US"/>
        </a:p>
      </dgm:t>
    </dgm:pt>
    <dgm:pt modelId="{435F4807-9919-43FA-93A7-D916B1A04B4C}" type="sibTrans" cxnId="{5173944C-9948-43D0-A22D-F8FC01ECF134}">
      <dgm:prSet/>
      <dgm:spPr/>
      <dgm:t>
        <a:bodyPr/>
        <a:lstStyle/>
        <a:p>
          <a:endParaRPr lang="zh-TW" altLang="en-US"/>
        </a:p>
      </dgm:t>
    </dgm:pt>
    <dgm:pt modelId="{E6FCEE46-77B0-4A1E-BCA0-7F96B7A3177E}">
      <dgm:prSet phldrT="[文字]" custT="1"/>
      <dgm:spPr/>
      <dgm:t>
        <a:bodyPr/>
        <a:lstStyle/>
        <a:p>
          <a:r>
            <a:rPr lang="en-US" altLang="zh-TW" sz="2400" dirty="0" smtClean="0"/>
            <a:t>biologically or medically relevant information</a:t>
          </a:r>
          <a:endParaRPr lang="zh-TW" altLang="en-US" sz="2400" dirty="0"/>
        </a:p>
      </dgm:t>
    </dgm:pt>
    <dgm:pt modelId="{26A70BFE-EA62-4CE0-AA2F-438207ED525A}" type="parTrans" cxnId="{A7518F8D-00A7-473A-ABEF-1BE0C2ED9716}">
      <dgm:prSet/>
      <dgm:spPr/>
      <dgm:t>
        <a:bodyPr/>
        <a:lstStyle/>
        <a:p>
          <a:endParaRPr lang="zh-TW" altLang="en-US"/>
        </a:p>
      </dgm:t>
    </dgm:pt>
    <dgm:pt modelId="{DF6F6BCB-1049-4D08-9E2B-2EACC1C5EA4B}" type="sibTrans" cxnId="{A7518F8D-00A7-473A-ABEF-1BE0C2ED9716}">
      <dgm:prSet/>
      <dgm:spPr/>
      <dgm:t>
        <a:bodyPr/>
        <a:lstStyle/>
        <a:p>
          <a:endParaRPr lang="zh-TW" altLang="en-US"/>
        </a:p>
      </dgm:t>
    </dgm:pt>
    <dgm:pt modelId="{483ED363-F12E-4CD4-B58B-18EAEBCD5118}">
      <dgm:prSet phldrT="[文字]" phldr="1"/>
      <dgm:spPr/>
      <dgm:t>
        <a:bodyPr/>
        <a:lstStyle/>
        <a:p>
          <a:endParaRPr lang="zh-TW" altLang="en-US" dirty="0"/>
        </a:p>
      </dgm:t>
    </dgm:pt>
    <dgm:pt modelId="{E433364D-31DC-44D2-8BBC-E64D47B7F3BA}" type="parTrans" cxnId="{73F274CD-F0DA-4039-A52B-8EE152629FEE}">
      <dgm:prSet/>
      <dgm:spPr/>
      <dgm:t>
        <a:bodyPr/>
        <a:lstStyle/>
        <a:p>
          <a:endParaRPr lang="zh-TW" altLang="en-US"/>
        </a:p>
      </dgm:t>
    </dgm:pt>
    <dgm:pt modelId="{97B027C4-5EBF-4BA9-95B7-FDFC4EC50980}" type="sibTrans" cxnId="{73F274CD-F0DA-4039-A52B-8EE152629FEE}">
      <dgm:prSet/>
      <dgm:spPr/>
      <dgm:t>
        <a:bodyPr/>
        <a:lstStyle/>
        <a:p>
          <a:endParaRPr lang="zh-TW" altLang="en-US"/>
        </a:p>
      </dgm:t>
    </dgm:pt>
    <dgm:pt modelId="{FFB6F644-0A1A-4C05-A252-814FFE8D981C}">
      <dgm:prSet phldrT="[文字]"/>
      <dgm:spPr/>
      <dgm:t>
        <a:bodyPr/>
        <a:lstStyle/>
        <a:p>
          <a:r>
            <a:rPr lang="en-US" altLang="zh-TW" dirty="0" smtClean="0"/>
            <a:t>Raw</a:t>
          </a:r>
        </a:p>
        <a:p>
          <a:r>
            <a:rPr lang="en-US" altLang="zh-TW" dirty="0" smtClean="0"/>
            <a:t>Data</a:t>
          </a:r>
          <a:endParaRPr lang="zh-TW" altLang="en-US" dirty="0"/>
        </a:p>
      </dgm:t>
    </dgm:pt>
    <dgm:pt modelId="{FBC25F19-C46A-4F97-A5BD-0B2194CA685D}" type="parTrans" cxnId="{17414591-0146-41FE-BD87-5C884C9C6E3F}">
      <dgm:prSet/>
      <dgm:spPr/>
      <dgm:t>
        <a:bodyPr/>
        <a:lstStyle/>
        <a:p>
          <a:endParaRPr lang="zh-TW" altLang="en-US"/>
        </a:p>
      </dgm:t>
    </dgm:pt>
    <dgm:pt modelId="{D9DD1224-E531-49F2-988B-ED6C8AE5C51F}" type="sibTrans" cxnId="{17414591-0146-41FE-BD87-5C884C9C6E3F}">
      <dgm:prSet/>
      <dgm:spPr/>
      <dgm:t>
        <a:bodyPr/>
        <a:lstStyle/>
        <a:p>
          <a:endParaRPr lang="zh-TW" altLang="en-US"/>
        </a:p>
      </dgm:t>
    </dgm:pt>
    <dgm:pt modelId="{BAC3B69D-5634-4B72-AA0D-9F8B9F9F6419}">
      <dgm:prSet phldrT="[文字]"/>
      <dgm:spPr/>
      <dgm:t>
        <a:bodyPr/>
        <a:lstStyle/>
        <a:p>
          <a:r>
            <a:rPr lang="en-US" altLang="zh-TW" dirty="0" smtClean="0"/>
            <a:t>Raw</a:t>
          </a:r>
        </a:p>
        <a:p>
          <a:r>
            <a:rPr lang="en-US" altLang="zh-TW" dirty="0" smtClean="0"/>
            <a:t>Data</a:t>
          </a:r>
          <a:endParaRPr lang="zh-TW" altLang="en-US" dirty="0"/>
        </a:p>
      </dgm:t>
    </dgm:pt>
    <dgm:pt modelId="{01841A91-21C8-4CDF-A1DA-04AC94EA9727}" type="parTrans" cxnId="{919E45DB-A04F-4A3C-A9FC-CC3FA73AC122}">
      <dgm:prSet/>
      <dgm:spPr/>
      <dgm:t>
        <a:bodyPr/>
        <a:lstStyle/>
        <a:p>
          <a:endParaRPr lang="zh-TW" altLang="en-US"/>
        </a:p>
      </dgm:t>
    </dgm:pt>
    <dgm:pt modelId="{A838A9B5-CADD-4620-BA39-05FF5E7D1B1D}" type="sibTrans" cxnId="{919E45DB-A04F-4A3C-A9FC-CC3FA73AC122}">
      <dgm:prSet/>
      <dgm:spPr/>
      <dgm:t>
        <a:bodyPr/>
        <a:lstStyle/>
        <a:p>
          <a:endParaRPr lang="zh-TW" altLang="en-US"/>
        </a:p>
      </dgm:t>
    </dgm:pt>
    <dgm:pt modelId="{FED69B66-670C-4A6E-8559-AB8FC60ED60B}" type="pres">
      <dgm:prSet presAssocID="{7B70C792-79C0-4466-915B-EED5C13C3C01}" presName="Name0" presStyleCnt="0">
        <dgm:presLayoutVars>
          <dgm:chMax val="4"/>
          <dgm:resizeHandles val="exact"/>
        </dgm:presLayoutVars>
      </dgm:prSet>
      <dgm:spPr/>
      <dgm:t>
        <a:bodyPr/>
        <a:lstStyle/>
        <a:p>
          <a:endParaRPr lang="zh-TW" altLang="en-US"/>
        </a:p>
      </dgm:t>
    </dgm:pt>
    <dgm:pt modelId="{47A7A9EA-0E6F-4073-96AC-8DDA62667C03}" type="pres">
      <dgm:prSet presAssocID="{7B70C792-79C0-4466-915B-EED5C13C3C01}" presName="ellipse" presStyleLbl="trBgShp" presStyleIdx="0" presStyleCnt="1"/>
      <dgm:spPr/>
    </dgm:pt>
    <dgm:pt modelId="{C2D4A56A-8379-4DDB-B786-7C5F497B5F88}" type="pres">
      <dgm:prSet presAssocID="{7B70C792-79C0-4466-915B-EED5C13C3C01}" presName="arrow1" presStyleLbl="fgShp" presStyleIdx="0" presStyleCnt="1"/>
      <dgm:spPr/>
    </dgm:pt>
    <dgm:pt modelId="{D59E95A9-357E-442C-AB56-2BD9C136FFDF}" type="pres">
      <dgm:prSet presAssocID="{7B70C792-79C0-4466-915B-EED5C13C3C01}" presName="rectangle" presStyleLbl="revTx" presStyleIdx="0" presStyleCnt="1" custScaleX="131991">
        <dgm:presLayoutVars>
          <dgm:bulletEnabled val="1"/>
        </dgm:presLayoutVars>
      </dgm:prSet>
      <dgm:spPr/>
      <dgm:t>
        <a:bodyPr/>
        <a:lstStyle/>
        <a:p>
          <a:endParaRPr lang="zh-TW" altLang="en-US"/>
        </a:p>
      </dgm:t>
    </dgm:pt>
    <dgm:pt modelId="{6E5CCB56-EEBA-4167-BCAA-8987DC13581E}" type="pres">
      <dgm:prSet presAssocID="{FFB6F644-0A1A-4C05-A252-814FFE8D981C}" presName="item1" presStyleLbl="node1" presStyleIdx="0" presStyleCnt="3">
        <dgm:presLayoutVars>
          <dgm:bulletEnabled val="1"/>
        </dgm:presLayoutVars>
      </dgm:prSet>
      <dgm:spPr/>
      <dgm:t>
        <a:bodyPr/>
        <a:lstStyle/>
        <a:p>
          <a:endParaRPr lang="zh-TW" altLang="en-US"/>
        </a:p>
      </dgm:t>
    </dgm:pt>
    <dgm:pt modelId="{51E61C5F-0C9A-43CC-A26F-1F628439B964}" type="pres">
      <dgm:prSet presAssocID="{BAC3B69D-5634-4B72-AA0D-9F8B9F9F6419}" presName="item2" presStyleLbl="node1" presStyleIdx="1" presStyleCnt="3">
        <dgm:presLayoutVars>
          <dgm:bulletEnabled val="1"/>
        </dgm:presLayoutVars>
      </dgm:prSet>
      <dgm:spPr/>
      <dgm:t>
        <a:bodyPr/>
        <a:lstStyle/>
        <a:p>
          <a:endParaRPr lang="zh-TW" altLang="en-US"/>
        </a:p>
      </dgm:t>
    </dgm:pt>
    <dgm:pt modelId="{23306C5B-F479-4F5F-9EE7-4A0978CA9478}" type="pres">
      <dgm:prSet presAssocID="{E6FCEE46-77B0-4A1E-BCA0-7F96B7A3177E}" presName="item3" presStyleLbl="node1" presStyleIdx="2" presStyleCnt="3">
        <dgm:presLayoutVars>
          <dgm:bulletEnabled val="1"/>
        </dgm:presLayoutVars>
      </dgm:prSet>
      <dgm:spPr/>
      <dgm:t>
        <a:bodyPr/>
        <a:lstStyle/>
        <a:p>
          <a:endParaRPr lang="zh-TW" altLang="en-US"/>
        </a:p>
      </dgm:t>
    </dgm:pt>
    <dgm:pt modelId="{49739BF0-F862-4DAB-BB42-5EFAE6962275}" type="pres">
      <dgm:prSet presAssocID="{7B70C792-79C0-4466-915B-EED5C13C3C01}" presName="funnel" presStyleLbl="trAlignAcc1" presStyleIdx="0" presStyleCnt="1"/>
      <dgm:spPr/>
    </dgm:pt>
  </dgm:ptLst>
  <dgm:cxnLst>
    <dgm:cxn modelId="{0AA95AC2-7C90-4B6A-BB33-6F5F5F3D1E98}" type="presOf" srcId="{E6FCEE46-77B0-4A1E-BCA0-7F96B7A3177E}" destId="{D59E95A9-357E-442C-AB56-2BD9C136FFDF}" srcOrd="0" destOrd="0" presId="urn:microsoft.com/office/officeart/2005/8/layout/funnel1"/>
    <dgm:cxn modelId="{8085DA80-8532-43E5-823E-92FAB97850FE}" type="presOf" srcId="{35DD27E8-855D-4849-A277-7F13066BFB4D}" destId="{23306C5B-F479-4F5F-9EE7-4A0978CA9478}" srcOrd="0" destOrd="0" presId="urn:microsoft.com/office/officeart/2005/8/layout/funnel1"/>
    <dgm:cxn modelId="{E6728468-B28A-48DD-B873-0ACF63B6BCC1}" type="presOf" srcId="{FFB6F644-0A1A-4C05-A252-814FFE8D981C}" destId="{51E61C5F-0C9A-43CC-A26F-1F628439B964}" srcOrd="0" destOrd="0" presId="urn:microsoft.com/office/officeart/2005/8/layout/funnel1"/>
    <dgm:cxn modelId="{A7518F8D-00A7-473A-ABEF-1BE0C2ED9716}" srcId="{7B70C792-79C0-4466-915B-EED5C13C3C01}" destId="{E6FCEE46-77B0-4A1E-BCA0-7F96B7A3177E}" srcOrd="3" destOrd="0" parTransId="{26A70BFE-EA62-4CE0-AA2F-438207ED525A}" sibTransId="{DF6F6BCB-1049-4D08-9E2B-2EACC1C5EA4B}"/>
    <dgm:cxn modelId="{919E45DB-A04F-4A3C-A9FC-CC3FA73AC122}" srcId="{7B70C792-79C0-4466-915B-EED5C13C3C01}" destId="{BAC3B69D-5634-4B72-AA0D-9F8B9F9F6419}" srcOrd="2" destOrd="0" parTransId="{01841A91-21C8-4CDF-A1DA-04AC94EA9727}" sibTransId="{A838A9B5-CADD-4620-BA39-05FF5E7D1B1D}"/>
    <dgm:cxn modelId="{5173944C-9948-43D0-A22D-F8FC01ECF134}" srcId="{7B70C792-79C0-4466-915B-EED5C13C3C01}" destId="{35DD27E8-855D-4849-A277-7F13066BFB4D}" srcOrd="0" destOrd="0" parTransId="{46B99A10-B9E5-4304-95D3-3B34C2075DF6}" sibTransId="{435F4807-9919-43FA-93A7-D916B1A04B4C}"/>
    <dgm:cxn modelId="{17414591-0146-41FE-BD87-5C884C9C6E3F}" srcId="{7B70C792-79C0-4466-915B-EED5C13C3C01}" destId="{FFB6F644-0A1A-4C05-A252-814FFE8D981C}" srcOrd="1" destOrd="0" parTransId="{FBC25F19-C46A-4F97-A5BD-0B2194CA685D}" sibTransId="{D9DD1224-E531-49F2-988B-ED6C8AE5C51F}"/>
    <dgm:cxn modelId="{73F274CD-F0DA-4039-A52B-8EE152629FEE}" srcId="{7B70C792-79C0-4466-915B-EED5C13C3C01}" destId="{483ED363-F12E-4CD4-B58B-18EAEBCD5118}" srcOrd="4" destOrd="0" parTransId="{E433364D-31DC-44D2-8BBC-E64D47B7F3BA}" sibTransId="{97B027C4-5EBF-4BA9-95B7-FDFC4EC50980}"/>
    <dgm:cxn modelId="{2DCE79F5-CD2F-48F8-9F27-8194FB7E8C5A}" type="presOf" srcId="{7B70C792-79C0-4466-915B-EED5C13C3C01}" destId="{FED69B66-670C-4A6E-8559-AB8FC60ED60B}" srcOrd="0" destOrd="0" presId="urn:microsoft.com/office/officeart/2005/8/layout/funnel1"/>
    <dgm:cxn modelId="{660ED4E7-0700-466D-8800-1BB05EAE1D3B}" type="presOf" srcId="{BAC3B69D-5634-4B72-AA0D-9F8B9F9F6419}" destId="{6E5CCB56-EEBA-4167-BCAA-8987DC13581E}" srcOrd="0" destOrd="0" presId="urn:microsoft.com/office/officeart/2005/8/layout/funnel1"/>
    <dgm:cxn modelId="{3C459D9D-68F2-4551-9D14-50A004533415}" type="presParOf" srcId="{FED69B66-670C-4A6E-8559-AB8FC60ED60B}" destId="{47A7A9EA-0E6F-4073-96AC-8DDA62667C03}" srcOrd="0" destOrd="0" presId="urn:microsoft.com/office/officeart/2005/8/layout/funnel1"/>
    <dgm:cxn modelId="{35839107-BD57-475B-945A-6F2CAF810A76}" type="presParOf" srcId="{FED69B66-670C-4A6E-8559-AB8FC60ED60B}" destId="{C2D4A56A-8379-4DDB-B786-7C5F497B5F88}" srcOrd="1" destOrd="0" presId="urn:microsoft.com/office/officeart/2005/8/layout/funnel1"/>
    <dgm:cxn modelId="{9BE6BA00-B76A-4C38-88B0-914EFC24769B}" type="presParOf" srcId="{FED69B66-670C-4A6E-8559-AB8FC60ED60B}" destId="{D59E95A9-357E-442C-AB56-2BD9C136FFDF}" srcOrd="2" destOrd="0" presId="urn:microsoft.com/office/officeart/2005/8/layout/funnel1"/>
    <dgm:cxn modelId="{6B3FD7F8-7ED4-4BA6-9523-C87CF16C63E6}" type="presParOf" srcId="{FED69B66-670C-4A6E-8559-AB8FC60ED60B}" destId="{6E5CCB56-EEBA-4167-BCAA-8987DC13581E}" srcOrd="3" destOrd="0" presId="urn:microsoft.com/office/officeart/2005/8/layout/funnel1"/>
    <dgm:cxn modelId="{B9BE5A2A-247B-4EF4-A087-E732B67EF579}" type="presParOf" srcId="{FED69B66-670C-4A6E-8559-AB8FC60ED60B}" destId="{51E61C5F-0C9A-43CC-A26F-1F628439B964}" srcOrd="4" destOrd="0" presId="urn:microsoft.com/office/officeart/2005/8/layout/funnel1"/>
    <dgm:cxn modelId="{132B33D1-0445-43B1-94B4-09B28C25F099}" type="presParOf" srcId="{FED69B66-670C-4A6E-8559-AB8FC60ED60B}" destId="{23306C5B-F479-4F5F-9EE7-4A0978CA9478}" srcOrd="5" destOrd="0" presId="urn:microsoft.com/office/officeart/2005/8/layout/funnel1"/>
    <dgm:cxn modelId="{ACEE6727-B644-409C-8BB5-A7AFB604F68F}" type="presParOf" srcId="{FED69B66-670C-4A6E-8559-AB8FC60ED60B}" destId="{49739BF0-F862-4DAB-BB42-5EFAE6962275}"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5C33D-C000-4C3E-AA79-1F1A6760670D}" type="datetimeFigureOut">
              <a:rPr lang="zh-TW" altLang="en-US" smtClean="0"/>
              <a:pPr/>
              <a:t>2012/6/4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F6117-F504-4520-9CF3-A38952BCBF0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首先 那什麼是</a:t>
            </a:r>
            <a:r>
              <a:rPr lang="en-US" altLang="zh-TW" dirty="0" smtClean="0"/>
              <a:t>genome</a:t>
            </a:r>
            <a:r>
              <a:rPr lang="zh-TW" altLang="en-US" dirty="0" smtClean="0"/>
              <a:t>呢</a:t>
            </a:r>
            <a:endParaRPr lang="en-US" altLang="zh-TW" dirty="0" smtClean="0"/>
          </a:p>
          <a:p>
            <a:r>
              <a:rPr lang="zh-TW" altLang="en-US" dirty="0" smtClean="0"/>
              <a:t>有機體的所有遺傳資訊</a:t>
            </a:r>
            <a:r>
              <a:rPr lang="zh-TW" altLang="en-US" dirty="0" smtClean="0"/>
              <a:t>，其中包含</a:t>
            </a:r>
            <a:r>
              <a:rPr lang="zh-TW" altLang="en-US" dirty="0" smtClean="0"/>
              <a:t>的是</a:t>
            </a:r>
            <a:r>
              <a:rPr lang="en-US" altLang="zh-TW" dirty="0" smtClean="0"/>
              <a:t>DNA</a:t>
            </a:r>
            <a:r>
              <a:rPr lang="zh-TW" altLang="en-US" dirty="0" smtClean="0"/>
              <a:t>或是</a:t>
            </a:r>
            <a:r>
              <a:rPr lang="en-US" altLang="zh-TW" dirty="0" smtClean="0"/>
              <a:t>RNA</a:t>
            </a:r>
            <a:r>
              <a:rPr lang="zh-TW" altLang="en-US" dirty="0" smtClean="0"/>
              <a:t>等等</a:t>
            </a:r>
            <a:endParaRPr lang="en-US" altLang="zh-TW" dirty="0" smtClean="0"/>
          </a:p>
          <a:p>
            <a:r>
              <a:rPr lang="zh-TW" altLang="en-US" dirty="0" smtClean="0"/>
              <a:t>而人類的的</a:t>
            </a:r>
            <a:r>
              <a:rPr lang="en-US" altLang="zh-TW" dirty="0" smtClean="0"/>
              <a:t>genome</a:t>
            </a:r>
            <a:r>
              <a:rPr lang="zh-TW" altLang="en-US" dirty="0" smtClean="0"/>
              <a:t>大小則是大約在</a:t>
            </a:r>
            <a:r>
              <a:rPr lang="en-US" altLang="zh-TW" dirty="0" smtClean="0"/>
              <a:t>3 </a:t>
            </a:r>
            <a:r>
              <a:rPr lang="en-US" altLang="zh-TW" dirty="0" err="1" smtClean="0"/>
              <a:t>bilion</a:t>
            </a:r>
            <a:r>
              <a:rPr lang="zh-TW" altLang="en-US" dirty="0" smtClean="0"/>
              <a:t>個</a:t>
            </a:r>
            <a:r>
              <a:rPr lang="en-US" altLang="zh-TW" dirty="0" smtClean="0"/>
              <a:t>base pair</a:t>
            </a:r>
          </a:p>
          <a:p>
            <a:r>
              <a:rPr lang="zh-TW" altLang="en-US" dirty="0" smtClean="0"/>
              <a:t>那這個</a:t>
            </a:r>
            <a:r>
              <a:rPr lang="en-US" altLang="zh-TW" dirty="0" smtClean="0"/>
              <a:t>3</a:t>
            </a:r>
            <a:r>
              <a:rPr lang="zh-TW" altLang="en-US" dirty="0" smtClean="0"/>
              <a:t> </a:t>
            </a:r>
            <a:r>
              <a:rPr lang="en-US" altLang="zh-TW" dirty="0" smtClean="0"/>
              <a:t>billion</a:t>
            </a:r>
            <a:r>
              <a:rPr lang="zh-TW" altLang="en-US" dirty="0" smtClean="0"/>
              <a:t>這數字到底室督還是少呢</a:t>
            </a:r>
            <a:endParaRPr lang="en-US" altLang="zh-TW" dirty="0" smtClean="0"/>
          </a:p>
          <a:p>
            <a:r>
              <a:rPr lang="zh-TW" altLang="en-US" dirty="0" smtClean="0"/>
              <a:t>我們來跟其他物種來做個比較</a:t>
            </a:r>
            <a:endParaRPr lang="en-US" altLang="zh-TW" dirty="0" smtClean="0"/>
          </a:p>
        </p:txBody>
      </p:sp>
      <p:sp>
        <p:nvSpPr>
          <p:cNvPr id="4" name="投影片編號版面配置區 3"/>
          <p:cNvSpPr>
            <a:spLocks noGrp="1"/>
          </p:cNvSpPr>
          <p:nvPr>
            <p:ph type="sldNum" sz="quarter" idx="10"/>
          </p:nvPr>
        </p:nvSpPr>
        <p:spPr/>
        <p:txBody>
          <a:bodyPr/>
          <a:lstStyle/>
          <a:p>
            <a:fld id="{543F6117-F504-4520-9CF3-A38952BCBF03}" type="slidenum">
              <a:rPr lang="zh-TW" altLang="en-US" smtClean="0"/>
              <a:pPr/>
              <a:t>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通常用</a:t>
            </a:r>
            <a:r>
              <a:rPr lang="en-US" altLang="zh-TW" dirty="0" smtClean="0"/>
              <a:t>computer cluster</a:t>
            </a:r>
            <a:r>
              <a:rPr lang="zh-TW" altLang="en-US" dirty="0" smtClean="0"/>
              <a:t>需要</a:t>
            </a:r>
            <a:r>
              <a:rPr lang="en-US" altLang="zh-TW" dirty="0" smtClean="0"/>
              <a:t>1-2</a:t>
            </a:r>
            <a:r>
              <a:rPr lang="zh-TW" altLang="en-US" dirty="0" smtClean="0"/>
              <a:t>天，而用個工作站更可能要幾個星期才跑得完</a:t>
            </a:r>
            <a:endParaRPr lang="en-US" altLang="zh-TW" dirty="0" smtClean="0"/>
          </a:p>
          <a:p>
            <a:r>
              <a:rPr lang="zh-TW" altLang="en-US" dirty="0" smtClean="0"/>
              <a:t>而且當龐大的</a:t>
            </a:r>
            <a:r>
              <a:rPr lang="en-US" altLang="zh-TW" dirty="0" smtClean="0"/>
              <a:t>data</a:t>
            </a:r>
            <a:r>
              <a:rPr lang="zh-TW" altLang="en-US" dirty="0" smtClean="0"/>
              <a:t>不斷的產生，我們的</a:t>
            </a:r>
            <a:r>
              <a:rPr lang="en-US" altLang="zh-TW" dirty="0" smtClean="0"/>
              <a:t>storage</a:t>
            </a:r>
            <a:r>
              <a:rPr lang="zh-TW" altLang="en-US" dirty="0" smtClean="0"/>
              <a:t>的問題就會突顯出來，我們總不能一直去購買價格高昂的硬碟，而且之前泰國水災現在的硬碟還是價格高昂</a:t>
            </a:r>
            <a:endParaRPr lang="zh-TW" altLang="en-US" dirty="0"/>
          </a:p>
        </p:txBody>
      </p:sp>
      <p:sp>
        <p:nvSpPr>
          <p:cNvPr id="4" name="投影片編號版面配置區 3"/>
          <p:cNvSpPr>
            <a:spLocks noGrp="1"/>
          </p:cNvSpPr>
          <p:nvPr>
            <p:ph type="sldNum" sz="quarter" idx="10"/>
          </p:nvPr>
        </p:nvSpPr>
        <p:spPr/>
        <p:txBody>
          <a:bodyPr/>
          <a:lstStyle/>
          <a:p>
            <a:fld id="{543F6117-F504-4520-9CF3-A38952BCBF03}" type="slidenum">
              <a:rPr lang="zh-TW" altLang="en-US" smtClean="0"/>
              <a:pPr/>
              <a:t>12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現今的定序技術主要是把定序好的鹼基用圖像資料的方式儲存</a:t>
            </a:r>
          </a:p>
          <a:p>
            <a:r>
              <a:rPr kumimoji="1" lang="zh-TW" altLang="en-US" dirty="0" smtClean="0"/>
              <a:t>圖像資料會被分析成一連串的</a:t>
            </a:r>
            <a:r>
              <a:rPr kumimoji="1" lang="en-US" altLang="zh-TW" dirty="0" smtClean="0"/>
              <a:t>base</a:t>
            </a:r>
            <a:r>
              <a:rPr kumimoji="1" lang="zh-TW" altLang="en-US" dirty="0" smtClean="0"/>
              <a:t> </a:t>
            </a:r>
            <a:r>
              <a:rPr kumimoji="1" lang="en-US" altLang="zh-TW" dirty="0" smtClean="0"/>
              <a:t>call(</a:t>
            </a:r>
            <a:r>
              <a:rPr kumimoji="1" lang="zh-TW" altLang="en-US" dirty="0" smtClean="0"/>
              <a:t>也就是鹼基數據</a:t>
            </a:r>
            <a:r>
              <a:rPr kumimoji="1" lang="en-US" altLang="zh-TW" dirty="0" smtClean="0"/>
              <a:t>)</a:t>
            </a:r>
            <a:r>
              <a:rPr kumimoji="1" lang="zh-TW" altLang="en-US" dirty="0" smtClean="0"/>
              <a:t>然後給予</a:t>
            </a:r>
            <a:r>
              <a:rPr kumimoji="1" lang="en-US" altLang="zh-TW" dirty="0" smtClean="0"/>
              <a:t>quality value</a:t>
            </a:r>
          </a:p>
          <a:p>
            <a:r>
              <a:rPr kumimoji="1" lang="en-US" altLang="zh-TW" dirty="0" smtClean="0"/>
              <a:t>Quality</a:t>
            </a:r>
            <a:r>
              <a:rPr kumimoji="1" lang="zh-TW" altLang="en-US" dirty="0" smtClean="0"/>
              <a:t> </a:t>
            </a:r>
            <a:r>
              <a:rPr kumimoji="1" lang="en-US" altLang="zh-TW" dirty="0" smtClean="0"/>
              <a:t>value</a:t>
            </a:r>
            <a:r>
              <a:rPr kumimoji="1" lang="zh-TW" altLang="en-US" dirty="0" smtClean="0"/>
              <a:t> 佔儲存空間大多數</a:t>
            </a:r>
            <a:endParaRPr kumimoji="1" lang="en-US" altLang="zh-TW" dirty="0" smtClean="0"/>
          </a:p>
        </p:txBody>
      </p:sp>
      <p:sp>
        <p:nvSpPr>
          <p:cNvPr id="4" name="投影片編號版面配置區 3"/>
          <p:cNvSpPr>
            <a:spLocks noGrp="1"/>
          </p:cNvSpPr>
          <p:nvPr>
            <p:ph type="sldNum" sz="quarter" idx="10"/>
          </p:nvPr>
        </p:nvSpPr>
        <p:spPr/>
        <p:txBody>
          <a:bodyPr/>
          <a:lstStyle/>
          <a:p>
            <a:fld id="{9394EAA0-BC35-334B-BC4A-98C0340655AA}" type="slidenum">
              <a:rPr kumimoji="1" lang="zh-TW" altLang="en-US" smtClean="0"/>
              <a:pPr/>
              <a:t>14</a:t>
            </a:fld>
            <a:endParaRPr kumimoji="1" lang="zh-TW" altLang="en-US"/>
          </a:p>
        </p:txBody>
      </p:sp>
    </p:spTree>
    <p:extLst>
      <p:ext uri="{BB962C8B-B14F-4D97-AF65-F5344CB8AC3E}">
        <p14:creationId xmlns:p14="http://schemas.microsoft.com/office/powerpoint/2010/main" xmlns="" val="119958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這是</a:t>
            </a:r>
            <a:r>
              <a:rPr kumimoji="1" lang="en-US" altLang="zh-TW" dirty="0" smtClean="0"/>
              <a:t>quality</a:t>
            </a:r>
            <a:r>
              <a:rPr kumimoji="1" lang="zh-TW" altLang="en-US" dirty="0" smtClean="0"/>
              <a:t> </a:t>
            </a:r>
            <a:r>
              <a:rPr kumimoji="1" lang="en-US" altLang="zh-TW" dirty="0" smtClean="0"/>
              <a:t>value</a:t>
            </a:r>
            <a:r>
              <a:rPr kumimoji="1" lang="zh-TW" altLang="en-US" dirty="0" smtClean="0"/>
              <a:t> 的介紹，</a:t>
            </a:r>
            <a:r>
              <a:rPr kumimoji="1" lang="en-US" altLang="zh-TW" dirty="0" smtClean="0"/>
              <a:t>quality</a:t>
            </a:r>
            <a:r>
              <a:rPr kumimoji="1" lang="zh-TW" altLang="en-US" dirty="0" smtClean="0"/>
              <a:t> </a:t>
            </a:r>
            <a:r>
              <a:rPr kumimoji="1" lang="en-US" altLang="zh-TW" dirty="0" smtClean="0"/>
              <a:t>score</a:t>
            </a:r>
            <a:r>
              <a:rPr kumimoji="1" lang="zh-TW" altLang="en-US" dirty="0" smtClean="0"/>
              <a:t> 越高，</a:t>
            </a:r>
            <a:r>
              <a:rPr kumimoji="1" lang="en-US" altLang="zh-TW" dirty="0" smtClean="0"/>
              <a:t>base</a:t>
            </a:r>
            <a:r>
              <a:rPr kumimoji="1" lang="zh-TW" altLang="en-US" dirty="0" smtClean="0"/>
              <a:t> </a:t>
            </a:r>
            <a:r>
              <a:rPr kumimoji="1" lang="en-US" altLang="zh-TW" dirty="0" smtClean="0"/>
              <a:t>call</a:t>
            </a:r>
            <a:r>
              <a:rPr kumimoji="1" lang="zh-TW" altLang="en-US" dirty="0" smtClean="0"/>
              <a:t>出錯率越低</a:t>
            </a:r>
            <a:endParaRPr kumimoji="1" lang="zh-TW" altLang="en-US" dirty="0"/>
          </a:p>
        </p:txBody>
      </p:sp>
      <p:sp>
        <p:nvSpPr>
          <p:cNvPr id="4" name="投影片編號版面配置區 3"/>
          <p:cNvSpPr>
            <a:spLocks noGrp="1"/>
          </p:cNvSpPr>
          <p:nvPr>
            <p:ph type="sldNum" sz="quarter" idx="10"/>
          </p:nvPr>
        </p:nvSpPr>
        <p:spPr/>
        <p:txBody>
          <a:bodyPr/>
          <a:lstStyle/>
          <a:p>
            <a:fld id="{9394EAA0-BC35-334B-BC4A-98C0340655AA}" type="slidenum">
              <a:rPr kumimoji="1" lang="zh-TW" altLang="en-US" smtClean="0"/>
              <a:pPr/>
              <a:t>15</a:t>
            </a:fld>
            <a:endParaRPr kumimoji="1" lang="zh-TW" altLang="en-US"/>
          </a:p>
        </p:txBody>
      </p:sp>
    </p:spTree>
    <p:extLst>
      <p:ext uri="{BB962C8B-B14F-4D97-AF65-F5344CB8AC3E}">
        <p14:creationId xmlns:p14="http://schemas.microsoft.com/office/powerpoint/2010/main" xmlns="" val="3793884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那麼這些圖像如果真要儲存起來的話，每個</a:t>
            </a:r>
            <a:r>
              <a:rPr kumimoji="1" lang="en-US" altLang="zh-TW" dirty="0" smtClean="0"/>
              <a:t>lab</a:t>
            </a:r>
            <a:r>
              <a:rPr kumimoji="1" lang="zh-TW" altLang="en-US" dirty="0" smtClean="0"/>
              <a:t>每天大約可以存將近</a:t>
            </a:r>
            <a:r>
              <a:rPr kumimoji="1" lang="en-US" altLang="zh-TW" dirty="0" smtClean="0"/>
              <a:t>5TB</a:t>
            </a:r>
            <a:r>
              <a:rPr kumimoji="1" lang="zh-TW" altLang="en-US" dirty="0" smtClean="0"/>
              <a:t>的數據</a:t>
            </a:r>
            <a:endParaRPr kumimoji="1" lang="en-US" altLang="zh-TW" dirty="0" smtClean="0"/>
          </a:p>
          <a:p>
            <a:r>
              <a:rPr kumimoji="1" lang="zh-TW" altLang="en-US" dirty="0" smtClean="0"/>
              <a:t>如果真把這些數據儲存起來是非常荒謬的</a:t>
            </a:r>
            <a:endParaRPr kumimoji="1" lang="en-US" altLang="zh-TW" dirty="0" smtClean="0"/>
          </a:p>
          <a:p>
            <a:r>
              <a:rPr kumimoji="1" lang="zh-TW" altLang="en-US" dirty="0" smtClean="0"/>
              <a:t>一天</a:t>
            </a:r>
            <a:r>
              <a:rPr kumimoji="1" lang="en-US" altLang="zh-TW" dirty="0" smtClean="0"/>
              <a:t>5TB</a:t>
            </a:r>
            <a:r>
              <a:rPr kumimoji="1" lang="zh-TW" altLang="en-US" dirty="0" smtClean="0"/>
              <a:t>，假設每顆</a:t>
            </a:r>
            <a:r>
              <a:rPr kumimoji="1" lang="en-US" altLang="zh-TW" dirty="0" smtClean="0"/>
              <a:t>3.5</a:t>
            </a:r>
            <a:r>
              <a:rPr kumimoji="1" lang="zh-TW" altLang="en-US" dirty="0" smtClean="0"/>
              <a:t>吋硬碟存</a:t>
            </a:r>
            <a:r>
              <a:rPr kumimoji="1" lang="en-US" altLang="zh-TW" dirty="0" smtClean="0"/>
              <a:t>2TB</a:t>
            </a:r>
          </a:p>
          <a:p>
            <a:r>
              <a:rPr kumimoji="1" lang="zh-TW" altLang="en-US" dirty="0" smtClean="0"/>
              <a:t>（人一生所發生所有事情的照起來記錄也才</a:t>
            </a:r>
            <a:r>
              <a:rPr kumimoji="1" lang="en-US" altLang="zh-TW" dirty="0" smtClean="0"/>
              <a:t>1TB</a:t>
            </a:r>
            <a:r>
              <a:rPr kumimoji="1" lang="zh-TW" altLang="en-US" dirty="0" smtClean="0"/>
              <a:t>）</a:t>
            </a:r>
          </a:p>
          <a:p>
            <a:r>
              <a:rPr kumimoji="1" lang="zh-TW" altLang="en-US" dirty="0" smtClean="0"/>
              <a:t>我們於是</a:t>
            </a:r>
            <a:r>
              <a:rPr kumimoji="1" lang="zh-Hant" altLang="en-US" dirty="0" smtClean="0"/>
              <a:t>有了動機想要去研發</a:t>
            </a:r>
            <a:r>
              <a:rPr kumimoji="1" lang="en-US" altLang="zh-Hant" dirty="0" smtClean="0"/>
              <a:t>real-time processing</a:t>
            </a:r>
          </a:p>
          <a:p>
            <a:r>
              <a:rPr kumimoji="1" lang="zh-Hant" altLang="en-US" dirty="0" smtClean="0"/>
              <a:t>也就是不再需要把整個</a:t>
            </a:r>
            <a:r>
              <a:rPr kumimoji="1" lang="en-US" altLang="zh-Hant" dirty="0" smtClean="0"/>
              <a:t>image data</a:t>
            </a:r>
            <a:r>
              <a:rPr kumimoji="1" lang="zh-Hant" altLang="en-US" dirty="0" smtClean="0"/>
              <a:t>儲存起來，而是</a:t>
            </a:r>
            <a:r>
              <a:rPr kumimoji="1" lang="en-US" altLang="zh-Hant" dirty="0" smtClean="0"/>
              <a:t>on time</a:t>
            </a:r>
            <a:r>
              <a:rPr kumimoji="1" lang="zh-Hant" altLang="en-US" dirty="0" smtClean="0"/>
              <a:t>去分析</a:t>
            </a:r>
            <a:r>
              <a:rPr kumimoji="1" lang="en-US" altLang="zh-Hant" dirty="0" smtClean="0"/>
              <a:t>image</a:t>
            </a:r>
            <a:r>
              <a:rPr kumimoji="1" lang="zh-Hant" altLang="en-US" dirty="0" smtClean="0"/>
              <a:t>並把</a:t>
            </a:r>
            <a:r>
              <a:rPr kumimoji="1" lang="en-US" altLang="zh-Hant" dirty="0" smtClean="0"/>
              <a:t>base call&amp; quality value</a:t>
            </a:r>
          </a:p>
          <a:p>
            <a:r>
              <a:rPr kumimoji="1" lang="zh-TW" altLang="en-US" dirty="0" smtClean="0"/>
              <a:t>並</a:t>
            </a:r>
            <a:r>
              <a:rPr kumimoji="1" lang="en-US" altLang="zh-Hant" dirty="0" smtClean="0"/>
              <a:t>output </a:t>
            </a:r>
            <a:r>
              <a:rPr kumimoji="1" lang="zh-Hant" altLang="en-US" dirty="0" smtClean="0"/>
              <a:t>出來</a:t>
            </a:r>
          </a:p>
          <a:p>
            <a:endParaRPr kumimoji="1" lang="zh-TW" altLang="en-US" dirty="0"/>
          </a:p>
        </p:txBody>
      </p:sp>
      <p:sp>
        <p:nvSpPr>
          <p:cNvPr id="4" name="投影片編號版面配置區 3"/>
          <p:cNvSpPr>
            <a:spLocks noGrp="1"/>
          </p:cNvSpPr>
          <p:nvPr>
            <p:ph type="sldNum" sz="quarter" idx="10"/>
          </p:nvPr>
        </p:nvSpPr>
        <p:spPr/>
        <p:txBody>
          <a:bodyPr/>
          <a:lstStyle/>
          <a:p>
            <a:fld id="{9394EAA0-BC35-334B-BC4A-98C0340655AA}" type="slidenum">
              <a:rPr kumimoji="1" lang="zh-TW" altLang="en-US" smtClean="0"/>
              <a:pPr/>
              <a:t>17</a:t>
            </a:fld>
            <a:endParaRPr kumimoji="1" lang="zh-TW" altLang="en-US"/>
          </a:p>
        </p:txBody>
      </p:sp>
    </p:spTree>
    <p:extLst>
      <p:ext uri="{BB962C8B-B14F-4D97-AF65-F5344CB8AC3E}">
        <p14:creationId xmlns:p14="http://schemas.microsoft.com/office/powerpoint/2010/main" xmlns="" val="2758705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那麼這些圖像如果真要儲存起來的話，每個</a:t>
            </a:r>
            <a:r>
              <a:rPr kumimoji="1" lang="en-US" altLang="zh-TW" dirty="0" smtClean="0"/>
              <a:t>lab</a:t>
            </a:r>
            <a:r>
              <a:rPr kumimoji="1" lang="zh-TW" altLang="en-US" dirty="0" smtClean="0"/>
              <a:t>每天大約可以存將近</a:t>
            </a:r>
            <a:r>
              <a:rPr kumimoji="1" lang="en-US" altLang="zh-TW" dirty="0" smtClean="0"/>
              <a:t>5TB</a:t>
            </a:r>
            <a:r>
              <a:rPr kumimoji="1" lang="zh-TW" altLang="en-US" dirty="0" smtClean="0"/>
              <a:t>的數據</a:t>
            </a:r>
            <a:endParaRPr kumimoji="1" lang="en-US" altLang="zh-TW" dirty="0" smtClean="0"/>
          </a:p>
          <a:p>
            <a:r>
              <a:rPr kumimoji="1" lang="zh-TW" altLang="en-US" dirty="0" smtClean="0"/>
              <a:t>如果真把這些數據儲存起來是非常荒謬的</a:t>
            </a:r>
            <a:endParaRPr kumimoji="1" lang="en-US" altLang="zh-TW" dirty="0" smtClean="0"/>
          </a:p>
          <a:p>
            <a:r>
              <a:rPr kumimoji="1" lang="zh-TW" altLang="en-US" dirty="0" smtClean="0"/>
              <a:t>一天</a:t>
            </a:r>
            <a:r>
              <a:rPr kumimoji="1" lang="en-US" altLang="zh-TW" dirty="0" smtClean="0"/>
              <a:t>5TB</a:t>
            </a:r>
            <a:r>
              <a:rPr kumimoji="1" lang="zh-TW" altLang="en-US" dirty="0" smtClean="0"/>
              <a:t>，假設每顆</a:t>
            </a:r>
            <a:r>
              <a:rPr kumimoji="1" lang="en-US" altLang="zh-TW" dirty="0" smtClean="0"/>
              <a:t>3.5</a:t>
            </a:r>
            <a:r>
              <a:rPr kumimoji="1" lang="zh-TW" altLang="en-US" dirty="0" smtClean="0"/>
              <a:t>吋硬碟存</a:t>
            </a:r>
            <a:r>
              <a:rPr kumimoji="1" lang="en-US" altLang="zh-TW" dirty="0" smtClean="0"/>
              <a:t>2TB</a:t>
            </a:r>
          </a:p>
          <a:p>
            <a:r>
              <a:rPr kumimoji="1" lang="zh-TW" altLang="en-US" dirty="0" smtClean="0"/>
              <a:t>（人一生所發生所有事情的照起來記錄也才</a:t>
            </a:r>
            <a:r>
              <a:rPr kumimoji="1" lang="en-US" altLang="zh-TW" dirty="0" smtClean="0"/>
              <a:t>1TB</a:t>
            </a:r>
            <a:r>
              <a:rPr kumimoji="1" lang="zh-TW" altLang="en-US" dirty="0" smtClean="0"/>
              <a:t>）</a:t>
            </a:r>
          </a:p>
          <a:p>
            <a:r>
              <a:rPr kumimoji="1" lang="zh-TW" altLang="en-US" dirty="0" smtClean="0"/>
              <a:t>我們於是</a:t>
            </a:r>
            <a:r>
              <a:rPr kumimoji="1" lang="zh-Hant" altLang="en-US" dirty="0" smtClean="0"/>
              <a:t>有了動機想要去研發</a:t>
            </a:r>
            <a:r>
              <a:rPr kumimoji="1" lang="en-US" altLang="zh-Hant" dirty="0" smtClean="0"/>
              <a:t>real-time processing</a:t>
            </a:r>
          </a:p>
          <a:p>
            <a:r>
              <a:rPr kumimoji="1" lang="zh-Hant" altLang="en-US" dirty="0" smtClean="0"/>
              <a:t>也就是不再需要把整個</a:t>
            </a:r>
            <a:r>
              <a:rPr kumimoji="1" lang="en-US" altLang="zh-Hant" dirty="0" smtClean="0"/>
              <a:t>image data</a:t>
            </a:r>
            <a:r>
              <a:rPr kumimoji="1" lang="zh-Hant" altLang="en-US" dirty="0" smtClean="0"/>
              <a:t>儲存起來，而是</a:t>
            </a:r>
            <a:r>
              <a:rPr kumimoji="1" lang="en-US" altLang="zh-Hant" dirty="0" smtClean="0"/>
              <a:t>on time</a:t>
            </a:r>
            <a:r>
              <a:rPr kumimoji="1" lang="zh-Hant" altLang="en-US" dirty="0" smtClean="0"/>
              <a:t>去分析</a:t>
            </a:r>
            <a:r>
              <a:rPr kumimoji="1" lang="en-US" altLang="zh-Hant" dirty="0" smtClean="0"/>
              <a:t>image</a:t>
            </a:r>
            <a:r>
              <a:rPr kumimoji="1" lang="zh-Hant" altLang="en-US" dirty="0" smtClean="0"/>
              <a:t>並把</a:t>
            </a:r>
            <a:r>
              <a:rPr kumimoji="1" lang="en-US" altLang="zh-Hant" dirty="0" smtClean="0"/>
              <a:t>base call&amp; quality value</a:t>
            </a:r>
          </a:p>
          <a:p>
            <a:r>
              <a:rPr kumimoji="1" lang="zh-TW" altLang="en-US" dirty="0" smtClean="0"/>
              <a:t>並</a:t>
            </a:r>
            <a:r>
              <a:rPr kumimoji="1" lang="en-US" altLang="zh-Hant" dirty="0" smtClean="0"/>
              <a:t>output </a:t>
            </a:r>
            <a:r>
              <a:rPr kumimoji="1" lang="zh-Hant" altLang="en-US" dirty="0" smtClean="0"/>
              <a:t>出來</a:t>
            </a:r>
          </a:p>
          <a:p>
            <a:endParaRPr kumimoji="1" lang="zh-TW" altLang="en-US" dirty="0"/>
          </a:p>
        </p:txBody>
      </p:sp>
      <p:sp>
        <p:nvSpPr>
          <p:cNvPr id="4" name="投影片編號版面配置區 3"/>
          <p:cNvSpPr>
            <a:spLocks noGrp="1"/>
          </p:cNvSpPr>
          <p:nvPr>
            <p:ph type="sldNum" sz="quarter" idx="10"/>
          </p:nvPr>
        </p:nvSpPr>
        <p:spPr/>
        <p:txBody>
          <a:bodyPr/>
          <a:lstStyle/>
          <a:p>
            <a:fld id="{9394EAA0-BC35-334B-BC4A-98C0340655AA}" type="slidenum">
              <a:rPr kumimoji="1" lang="zh-TW" altLang="en-US" smtClean="0"/>
              <a:pPr/>
              <a:t>18</a:t>
            </a:fld>
            <a:endParaRPr kumimoji="1" lang="zh-TW" altLang="en-US"/>
          </a:p>
        </p:txBody>
      </p:sp>
    </p:spTree>
    <p:extLst>
      <p:ext uri="{BB962C8B-B14F-4D97-AF65-F5344CB8AC3E}">
        <p14:creationId xmlns:p14="http://schemas.microsoft.com/office/powerpoint/2010/main" xmlns="" val="2758705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那麼這些圖像如果真要儲存起來的話，每個</a:t>
            </a:r>
            <a:r>
              <a:rPr kumimoji="1" lang="en-US" altLang="zh-TW" dirty="0" smtClean="0"/>
              <a:t>lab</a:t>
            </a:r>
            <a:r>
              <a:rPr kumimoji="1" lang="zh-TW" altLang="en-US" dirty="0" smtClean="0"/>
              <a:t>每天大約可以存將近</a:t>
            </a:r>
            <a:r>
              <a:rPr kumimoji="1" lang="en-US" altLang="zh-TW" dirty="0" smtClean="0"/>
              <a:t>5TB</a:t>
            </a:r>
            <a:r>
              <a:rPr kumimoji="1" lang="zh-TW" altLang="en-US" dirty="0" smtClean="0"/>
              <a:t>的數據</a:t>
            </a:r>
            <a:endParaRPr kumimoji="1" lang="en-US" altLang="zh-TW" dirty="0" smtClean="0"/>
          </a:p>
          <a:p>
            <a:r>
              <a:rPr kumimoji="1" lang="zh-TW" altLang="en-US" dirty="0" smtClean="0"/>
              <a:t>如果真把這些數據儲存起來是非常荒謬的</a:t>
            </a:r>
            <a:endParaRPr kumimoji="1" lang="en-US" altLang="zh-TW" dirty="0" smtClean="0"/>
          </a:p>
          <a:p>
            <a:r>
              <a:rPr kumimoji="1" lang="zh-TW" altLang="en-US" dirty="0" smtClean="0"/>
              <a:t>一天</a:t>
            </a:r>
            <a:r>
              <a:rPr kumimoji="1" lang="en-US" altLang="zh-TW" dirty="0" smtClean="0"/>
              <a:t>5TB</a:t>
            </a:r>
            <a:r>
              <a:rPr kumimoji="1" lang="zh-TW" altLang="en-US" dirty="0" smtClean="0"/>
              <a:t>，假設每顆</a:t>
            </a:r>
            <a:r>
              <a:rPr kumimoji="1" lang="en-US" altLang="zh-TW" dirty="0" smtClean="0"/>
              <a:t>3.5</a:t>
            </a:r>
            <a:r>
              <a:rPr kumimoji="1" lang="zh-TW" altLang="en-US" dirty="0" smtClean="0"/>
              <a:t>吋硬碟存</a:t>
            </a:r>
            <a:r>
              <a:rPr kumimoji="1" lang="en-US" altLang="zh-TW" dirty="0" smtClean="0"/>
              <a:t>2TB</a:t>
            </a:r>
          </a:p>
          <a:p>
            <a:r>
              <a:rPr kumimoji="1" lang="zh-TW" altLang="en-US" dirty="0" smtClean="0"/>
              <a:t>（人一生所發生所有事情的照起來記錄也才</a:t>
            </a:r>
            <a:r>
              <a:rPr kumimoji="1" lang="en-US" altLang="zh-TW" dirty="0" smtClean="0"/>
              <a:t>1TB</a:t>
            </a:r>
            <a:r>
              <a:rPr kumimoji="1" lang="zh-TW" altLang="en-US" dirty="0" smtClean="0"/>
              <a:t>）</a:t>
            </a:r>
          </a:p>
          <a:p>
            <a:r>
              <a:rPr kumimoji="1" lang="zh-TW" altLang="en-US" dirty="0" smtClean="0"/>
              <a:t>我們於是</a:t>
            </a:r>
            <a:r>
              <a:rPr kumimoji="1" lang="zh-Hant" altLang="en-US" dirty="0" smtClean="0"/>
              <a:t>有了動機想要去研發</a:t>
            </a:r>
            <a:r>
              <a:rPr kumimoji="1" lang="en-US" altLang="zh-Hant" dirty="0" smtClean="0"/>
              <a:t>real-time processing</a:t>
            </a:r>
          </a:p>
          <a:p>
            <a:r>
              <a:rPr kumimoji="1" lang="zh-Hant" altLang="en-US" dirty="0" smtClean="0"/>
              <a:t>也就是不再需要把整個</a:t>
            </a:r>
            <a:r>
              <a:rPr kumimoji="1" lang="en-US" altLang="zh-Hant" dirty="0" smtClean="0"/>
              <a:t>image data</a:t>
            </a:r>
            <a:r>
              <a:rPr kumimoji="1" lang="zh-Hant" altLang="en-US" dirty="0" smtClean="0"/>
              <a:t>儲存起來，而是</a:t>
            </a:r>
            <a:r>
              <a:rPr kumimoji="1" lang="en-US" altLang="zh-Hant" dirty="0" smtClean="0"/>
              <a:t>on time</a:t>
            </a:r>
            <a:r>
              <a:rPr kumimoji="1" lang="zh-Hant" altLang="en-US" dirty="0" smtClean="0"/>
              <a:t>去分析</a:t>
            </a:r>
            <a:r>
              <a:rPr kumimoji="1" lang="en-US" altLang="zh-Hant" dirty="0" smtClean="0"/>
              <a:t>image</a:t>
            </a:r>
            <a:r>
              <a:rPr kumimoji="1" lang="zh-Hant" altLang="en-US" dirty="0" smtClean="0"/>
              <a:t>並把</a:t>
            </a:r>
            <a:r>
              <a:rPr kumimoji="1" lang="en-US" altLang="zh-Hant" dirty="0" smtClean="0"/>
              <a:t>base call&amp; quality value</a:t>
            </a:r>
          </a:p>
          <a:p>
            <a:r>
              <a:rPr kumimoji="1" lang="zh-TW" altLang="en-US" dirty="0" smtClean="0"/>
              <a:t>並</a:t>
            </a:r>
            <a:r>
              <a:rPr kumimoji="1" lang="en-US" altLang="zh-Hant" dirty="0" smtClean="0"/>
              <a:t>output </a:t>
            </a:r>
            <a:r>
              <a:rPr kumimoji="1" lang="zh-Hant" altLang="en-US" dirty="0" smtClean="0"/>
              <a:t>出來</a:t>
            </a:r>
          </a:p>
          <a:p>
            <a:endParaRPr kumimoji="1" lang="zh-TW" altLang="en-US" dirty="0"/>
          </a:p>
        </p:txBody>
      </p:sp>
      <p:sp>
        <p:nvSpPr>
          <p:cNvPr id="4" name="投影片編號版面配置區 3"/>
          <p:cNvSpPr>
            <a:spLocks noGrp="1"/>
          </p:cNvSpPr>
          <p:nvPr>
            <p:ph type="sldNum" sz="quarter" idx="10"/>
          </p:nvPr>
        </p:nvSpPr>
        <p:spPr/>
        <p:txBody>
          <a:bodyPr/>
          <a:lstStyle/>
          <a:p>
            <a:fld id="{9394EAA0-BC35-334B-BC4A-98C0340655AA}" type="slidenum">
              <a:rPr kumimoji="1" lang="zh-TW" altLang="en-US" smtClean="0"/>
              <a:pPr/>
              <a:t>19</a:t>
            </a:fld>
            <a:endParaRPr kumimoji="1" lang="zh-TW" altLang="en-US"/>
          </a:p>
        </p:txBody>
      </p:sp>
    </p:spTree>
    <p:extLst>
      <p:ext uri="{BB962C8B-B14F-4D97-AF65-F5344CB8AC3E}">
        <p14:creationId xmlns:p14="http://schemas.microsoft.com/office/powerpoint/2010/main" xmlns="" val="275870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Real-time</a:t>
            </a:r>
            <a:r>
              <a:rPr kumimoji="1" lang="zh-TW" altLang="en-US" dirty="0" smtClean="0"/>
              <a:t> </a:t>
            </a:r>
            <a:r>
              <a:rPr kumimoji="1" lang="en-US" altLang="zh-TW" dirty="0" smtClean="0"/>
              <a:t>processing</a:t>
            </a:r>
            <a:r>
              <a:rPr kumimoji="1" lang="zh-Hant" altLang="en-US" dirty="0" smtClean="0"/>
              <a:t>就是不再需要把整個</a:t>
            </a:r>
            <a:r>
              <a:rPr kumimoji="1" lang="en-US" altLang="zh-Hant" dirty="0" smtClean="0"/>
              <a:t>image data</a:t>
            </a:r>
            <a:r>
              <a:rPr kumimoji="1" lang="zh-Hant" altLang="en-US" dirty="0" smtClean="0"/>
              <a:t>儲存起來，而是</a:t>
            </a:r>
            <a:r>
              <a:rPr kumimoji="1" lang="en-US" altLang="zh-Hant" dirty="0" smtClean="0"/>
              <a:t>on time</a:t>
            </a:r>
            <a:r>
              <a:rPr kumimoji="1" lang="zh-Hant" altLang="en-US" dirty="0" smtClean="0"/>
              <a:t>去分析</a:t>
            </a:r>
            <a:r>
              <a:rPr kumimoji="1" lang="en-US" altLang="zh-Hant" dirty="0" smtClean="0"/>
              <a:t>image</a:t>
            </a:r>
            <a:r>
              <a:rPr kumimoji="1" lang="zh-Hant" altLang="en-US" dirty="0" smtClean="0"/>
              <a:t>並把</a:t>
            </a:r>
            <a:r>
              <a:rPr kumimoji="1" lang="en-US" altLang="zh-Hant" dirty="0" smtClean="0"/>
              <a:t>base call&amp; quality value</a:t>
            </a:r>
            <a:r>
              <a:rPr kumimoji="1" lang="zh-TW" altLang="en-US" dirty="0" smtClean="0"/>
              <a:t>並</a:t>
            </a:r>
            <a:r>
              <a:rPr kumimoji="1" lang="en-US" altLang="zh-Hant" dirty="0" smtClean="0"/>
              <a:t>output </a:t>
            </a:r>
            <a:r>
              <a:rPr kumimoji="1" lang="zh-Hant" altLang="en-US" dirty="0" smtClean="0"/>
              <a:t>出來</a:t>
            </a:r>
            <a:endParaRPr kumimoji="1" lang="en-US" altLang="zh-Hant" dirty="0" smtClean="0"/>
          </a:p>
          <a:p>
            <a:r>
              <a:rPr kumimoji="1" lang="zh-TW" altLang="en-US" dirty="0" smtClean="0"/>
              <a:t>如果有辦法在接近指定的時間把</a:t>
            </a:r>
            <a:r>
              <a:rPr kumimoji="1" lang="en-US" altLang="zh-TW" dirty="0" smtClean="0"/>
              <a:t>base call &amp; quality value</a:t>
            </a:r>
            <a:r>
              <a:rPr kumimoji="1" lang="zh-TW" altLang="en-US" dirty="0" smtClean="0"/>
              <a:t>分析出來</a:t>
            </a:r>
          </a:p>
          <a:p>
            <a:r>
              <a:rPr kumimoji="1" lang="zh-TW" altLang="en-US" dirty="0" smtClean="0"/>
              <a:t>我們就可以把定序的速度跟硬碟做一個切割</a:t>
            </a:r>
            <a:r>
              <a:rPr kumimoji="1" lang="en-US" altLang="zh-TW" dirty="0" smtClean="0"/>
              <a:t>(</a:t>
            </a:r>
            <a:r>
              <a:rPr kumimoji="1" lang="zh-TW" altLang="en-US" dirty="0" smtClean="0"/>
              <a:t>因為硬碟的常常是</a:t>
            </a:r>
            <a:r>
              <a:rPr kumimoji="1" lang="en-US" altLang="zh-TW" dirty="0" smtClean="0"/>
              <a:t>bottleneck)</a:t>
            </a:r>
          </a:p>
          <a:p>
            <a:r>
              <a:rPr kumimoji="1" lang="zh-TW" altLang="en-US" dirty="0" smtClean="0"/>
              <a:t>雖然要把分析技術做到以接近</a:t>
            </a:r>
            <a:r>
              <a:rPr kumimoji="1" lang="en-US" altLang="zh-TW" dirty="0" smtClean="0"/>
              <a:t>real-time</a:t>
            </a:r>
            <a:r>
              <a:rPr kumimoji="1" lang="zh-TW" altLang="en-US" dirty="0" smtClean="0"/>
              <a:t>是有困難度的</a:t>
            </a:r>
          </a:p>
          <a:p>
            <a:r>
              <a:rPr kumimoji="1" lang="zh-TW" altLang="en-US" dirty="0" smtClean="0"/>
              <a:t>但是只要這個想法能實現</a:t>
            </a:r>
          </a:p>
          <a:p>
            <a:r>
              <a:rPr kumimoji="1" lang="zh-TW" altLang="en-US" dirty="0" smtClean="0"/>
              <a:t>幾乎可以將需要被處理的資料量降低</a:t>
            </a:r>
            <a:r>
              <a:rPr kumimoji="1" lang="en-US" altLang="zh-TW" dirty="0" smtClean="0"/>
              <a:t>100</a:t>
            </a:r>
            <a:r>
              <a:rPr kumimoji="1" lang="zh-TW" altLang="en-US" dirty="0" smtClean="0"/>
              <a:t>倍</a:t>
            </a:r>
          </a:p>
          <a:p>
            <a:r>
              <a:rPr kumimoji="1" lang="zh-TW" altLang="en-US" dirty="0" smtClean="0"/>
              <a:t>雖然資料格式還正在擬定、規劃中，但原始數據已被重新定義為由</a:t>
            </a:r>
            <a:r>
              <a:rPr kumimoji="1" lang="en-US" altLang="zh-TW" dirty="0" smtClean="0"/>
              <a:t>base</a:t>
            </a:r>
            <a:r>
              <a:rPr kumimoji="1" lang="zh-TW" altLang="en-US" dirty="0" smtClean="0"/>
              <a:t>及</a:t>
            </a:r>
            <a:r>
              <a:rPr kumimoji="1" lang="en-US" altLang="zh-TW" dirty="0" smtClean="0"/>
              <a:t>quality</a:t>
            </a:r>
            <a:r>
              <a:rPr kumimoji="1" lang="zh-TW" altLang="en-US" dirty="0" smtClean="0"/>
              <a:t>組成</a:t>
            </a:r>
          </a:p>
        </p:txBody>
      </p:sp>
      <p:sp>
        <p:nvSpPr>
          <p:cNvPr id="4" name="投影片編號版面配置區 3"/>
          <p:cNvSpPr>
            <a:spLocks noGrp="1"/>
          </p:cNvSpPr>
          <p:nvPr>
            <p:ph type="sldNum" sz="quarter" idx="10"/>
          </p:nvPr>
        </p:nvSpPr>
        <p:spPr/>
        <p:txBody>
          <a:bodyPr/>
          <a:lstStyle/>
          <a:p>
            <a:fld id="{9394EAA0-BC35-334B-BC4A-98C0340655AA}" type="slidenum">
              <a:rPr kumimoji="1" lang="zh-TW" altLang="en-US" smtClean="0"/>
              <a:pPr/>
              <a:t>20</a:t>
            </a:fld>
            <a:endParaRPr kumimoji="1" lang="zh-TW" altLang="en-US"/>
          </a:p>
        </p:txBody>
      </p:sp>
    </p:spTree>
    <p:extLst>
      <p:ext uri="{BB962C8B-B14F-4D97-AF65-F5344CB8AC3E}">
        <p14:creationId xmlns:p14="http://schemas.microsoft.com/office/powerpoint/2010/main" xmlns="" val="202396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9394EAA0-BC35-334B-BC4A-98C0340655AA}" type="slidenum">
              <a:rPr kumimoji="1" lang="zh-TW" altLang="en-US" smtClean="0"/>
              <a:pPr/>
              <a:t>21</a:t>
            </a:fld>
            <a:endParaRPr kumimoji="1" lang="zh-TW" altLang="en-US"/>
          </a:p>
        </p:txBody>
      </p:sp>
    </p:spTree>
    <p:extLst>
      <p:ext uri="{BB962C8B-B14F-4D97-AF65-F5344CB8AC3E}">
        <p14:creationId xmlns:p14="http://schemas.microsoft.com/office/powerpoint/2010/main" xmlns="" val="262250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如同前二位同學所提的，</a:t>
            </a:r>
            <a:r>
              <a:rPr lang="en-US" altLang="zh-TW" dirty="0" smtClean="0"/>
              <a:t>DNA</a:t>
            </a:r>
            <a:r>
              <a:rPr lang="zh-TW" altLang="en-US" baseline="0" dirty="0" smtClean="0"/>
              <a:t>定序的速度太快了，以致於資料量越來越多，</a:t>
            </a:r>
            <a:endParaRPr lang="en-US" altLang="zh-TW" baseline="0" dirty="0" smtClean="0"/>
          </a:p>
          <a:p>
            <a:r>
              <a:rPr lang="zh-TW" altLang="en-US" baseline="0" dirty="0" smtClean="0"/>
              <a:t>世界各地的實驗室紛紛累積了一堆資料</a:t>
            </a:r>
            <a:endParaRPr lang="en-US" altLang="zh-TW" baseline="0" dirty="0" smtClean="0"/>
          </a:p>
          <a:p>
            <a:r>
              <a:rPr lang="zh-TW" altLang="en-US" dirty="0" smtClean="0"/>
              <a:t>當資料很豐富的時候，我們可以把他們收集起來做</a:t>
            </a:r>
            <a:endParaRPr lang="en-US" altLang="zh-TW" dirty="0" smtClean="0"/>
          </a:p>
          <a:p>
            <a:r>
              <a:rPr lang="zh-TW" altLang="en-US" dirty="0" smtClean="0"/>
              <a:t>分析</a:t>
            </a:r>
            <a:r>
              <a:rPr lang="zh-TW" altLang="en-US" baseline="0" dirty="0" smtClean="0"/>
              <a:t>和比較</a:t>
            </a:r>
            <a:endParaRPr lang="en-US" altLang="zh-TW" baseline="0" dirty="0" smtClean="0"/>
          </a:p>
          <a:p>
            <a:r>
              <a:rPr lang="zh-TW" altLang="en-US" baseline="0" dirty="0" smtClean="0"/>
              <a:t>之後把這些分析比較後的結果</a:t>
            </a:r>
            <a:endParaRPr lang="en-US" altLang="zh-TW" baseline="0" dirty="0" smtClean="0"/>
          </a:p>
          <a:p>
            <a:r>
              <a:rPr lang="zh-TW" altLang="en-US" baseline="0" dirty="0" smtClean="0"/>
              <a:t>拿去提供給生物或醫療相關的資訊</a:t>
            </a:r>
            <a:endParaRPr lang="en-US" altLang="zh-TW" baseline="0" dirty="0" smtClean="0"/>
          </a:p>
          <a:p>
            <a:r>
              <a:rPr lang="zh-TW" altLang="en-US" baseline="0" dirty="0" smtClean="0"/>
              <a:t>可是 這麼多的資料會有什麼問題呢</a:t>
            </a:r>
            <a:r>
              <a:rPr lang="en-US" altLang="zh-TW" baseline="0" dirty="0" smtClean="0"/>
              <a:t>?</a:t>
            </a:r>
          </a:p>
          <a:p>
            <a:r>
              <a:rPr lang="zh-TW" altLang="en-US" baseline="0" dirty="0" smtClean="0"/>
              <a:t>資料不是越多越好嗎</a:t>
            </a:r>
            <a:endParaRPr lang="zh-TW" altLang="en-US" dirty="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22</a:t>
            </a:fld>
            <a:endParaRPr lang="zh-TW" altLang="en-US"/>
          </a:p>
        </p:txBody>
      </p:sp>
    </p:spTree>
    <p:extLst>
      <p:ext uri="{BB962C8B-B14F-4D97-AF65-F5344CB8AC3E}">
        <p14:creationId xmlns="" xmlns:p14="http://schemas.microsoft.com/office/powerpoint/2010/main" val="2048701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舉個例子來看</a:t>
            </a:r>
            <a:endParaRPr lang="en-US" altLang="zh-TW" dirty="0" smtClean="0"/>
          </a:p>
          <a:p>
            <a:r>
              <a:rPr lang="zh-TW" altLang="en-US" dirty="0" smtClean="0"/>
              <a:t>光在</a:t>
            </a:r>
            <a:r>
              <a:rPr lang="en-US" altLang="zh-TW" dirty="0" smtClean="0"/>
              <a:t>1000</a:t>
            </a:r>
            <a:r>
              <a:rPr lang="en-US" altLang="zh-TW" baseline="0" dirty="0" smtClean="0"/>
              <a:t> genomes project</a:t>
            </a:r>
            <a:r>
              <a:rPr lang="zh-TW" altLang="en-US" baseline="0" dirty="0" smtClean="0"/>
              <a:t>這一個</a:t>
            </a:r>
            <a:r>
              <a:rPr lang="en-US" altLang="zh-TW" baseline="0" dirty="0" smtClean="0"/>
              <a:t>project</a:t>
            </a:r>
            <a:r>
              <a:rPr lang="zh-TW" altLang="en-US" baseline="0" dirty="0" smtClean="0"/>
              <a:t>裡</a:t>
            </a:r>
            <a:endParaRPr lang="en-US" altLang="zh-TW" baseline="0" dirty="0" smtClean="0"/>
          </a:p>
          <a:p>
            <a:r>
              <a:rPr lang="zh-TW" altLang="en-US" baseline="0" dirty="0" smtClean="0"/>
              <a:t>就有</a:t>
            </a:r>
            <a:r>
              <a:rPr lang="en-US" altLang="zh-TW" baseline="0" dirty="0" smtClean="0"/>
              <a:t>629</a:t>
            </a:r>
            <a:r>
              <a:rPr lang="zh-TW" altLang="en-US" baseline="0" dirty="0" smtClean="0"/>
              <a:t>個人的</a:t>
            </a:r>
            <a:r>
              <a:rPr lang="en-US" altLang="zh-TW" baseline="0" dirty="0" err="1" smtClean="0"/>
              <a:t>dna</a:t>
            </a:r>
            <a:r>
              <a:rPr lang="zh-TW" altLang="en-US" baseline="0" dirty="0" smtClean="0"/>
              <a:t>序列資料</a:t>
            </a:r>
            <a:endParaRPr lang="en-US" altLang="zh-TW" baseline="0" dirty="0" smtClean="0"/>
          </a:p>
          <a:p>
            <a:r>
              <a:rPr lang="zh-TW" altLang="en-US" baseline="0" dirty="0" smtClean="0"/>
              <a:t>並且裡頭總共有</a:t>
            </a:r>
            <a:r>
              <a:rPr lang="en-US" altLang="zh-TW" baseline="0" dirty="0" smtClean="0"/>
              <a:t>7.3X10^12</a:t>
            </a:r>
            <a:r>
              <a:rPr lang="zh-TW" altLang="en-US" baseline="0" dirty="0" smtClean="0"/>
              <a:t>對</a:t>
            </a:r>
            <a:r>
              <a:rPr lang="en-US" altLang="zh-TW" baseline="0" dirty="0" err="1" smtClean="0"/>
              <a:t>dna</a:t>
            </a:r>
            <a:r>
              <a:rPr lang="zh-TW" altLang="en-US" baseline="0" dirty="0" smtClean="0"/>
              <a:t>序列資料</a:t>
            </a:r>
            <a:endParaRPr lang="en-US" altLang="zh-TW" baseline="0" dirty="0" smtClean="0"/>
          </a:p>
          <a:p>
            <a:endParaRPr lang="en-US" altLang="zh-TW" dirty="0" smtClean="0"/>
          </a:p>
          <a:p>
            <a:r>
              <a:rPr lang="zh-TW" altLang="en-US" dirty="0" smtClean="0"/>
              <a:t>如果看這些數字沒有什麼感覺的話</a:t>
            </a:r>
            <a:endParaRPr lang="en-US" altLang="zh-TW" dirty="0" smtClean="0"/>
          </a:p>
          <a:p>
            <a:r>
              <a:rPr lang="zh-TW" altLang="en-US" dirty="0" smtClean="0"/>
              <a:t>那我們來看 假如你要把整個存在</a:t>
            </a:r>
            <a:r>
              <a:rPr lang="en-US" altLang="zh-TW" dirty="0" smtClean="0"/>
              <a:t>1000 genomes </a:t>
            </a:r>
            <a:r>
              <a:rPr lang="en-US" altLang="zh-TW" dirty="0" err="1" smtClean="0"/>
              <a:t>projet</a:t>
            </a:r>
            <a:r>
              <a:rPr lang="zh-TW" altLang="en-US" dirty="0" smtClean="0"/>
              <a:t>裡的資料</a:t>
            </a:r>
            <a:endParaRPr lang="en-US" altLang="zh-TW" dirty="0" smtClean="0"/>
          </a:p>
          <a:p>
            <a:r>
              <a:rPr lang="zh-TW" altLang="en-US" dirty="0" smtClean="0"/>
              <a:t>全部存下來的話會發生什麼事呢</a:t>
            </a:r>
            <a:endParaRPr lang="zh-TW" altLang="en-US" dirty="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23</a:t>
            </a:fld>
            <a:endParaRPr lang="zh-TW" altLang="en-US"/>
          </a:p>
        </p:txBody>
      </p:sp>
    </p:spTree>
    <p:extLst>
      <p:ext uri="{BB962C8B-B14F-4D97-AF65-F5344CB8AC3E}">
        <p14:creationId xmlns="" xmlns:p14="http://schemas.microsoft.com/office/powerpoint/2010/main" val="59980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這個病毒有</a:t>
            </a:r>
            <a:r>
              <a:rPr lang="en-US" altLang="zh-TW" dirty="0" smtClean="0"/>
              <a:t>4k</a:t>
            </a:r>
            <a:r>
              <a:rPr lang="zh-TW" altLang="en-US" dirty="0" smtClean="0"/>
              <a:t>個</a:t>
            </a:r>
            <a:r>
              <a:rPr lang="en-US" altLang="zh-TW" dirty="0" err="1" smtClean="0"/>
              <a:t>bp</a:t>
            </a:r>
            <a:r>
              <a:rPr lang="en-US" altLang="zh-TW" baseline="0" dirty="0" smtClean="0"/>
              <a:t> </a:t>
            </a:r>
            <a:r>
              <a:rPr lang="zh-TW" altLang="en-US" baseline="0" dirty="0" smtClean="0"/>
              <a:t>而他是最早被定序的</a:t>
            </a:r>
            <a:r>
              <a:rPr lang="en-US" altLang="zh-TW" baseline="0" dirty="0" smtClean="0"/>
              <a:t>RNA genome</a:t>
            </a:r>
          </a:p>
          <a:p>
            <a:r>
              <a:rPr lang="zh-TW" altLang="en-US" baseline="0" dirty="0" smtClean="0"/>
              <a:t>第二個是細菌 最大的細菌</a:t>
            </a:r>
            <a:r>
              <a:rPr lang="en-US" altLang="zh-TW" baseline="0" dirty="0" smtClean="0"/>
              <a:t>genome</a:t>
            </a:r>
            <a:r>
              <a:rPr lang="zh-TW" altLang="en-US" baseline="0" dirty="0" smtClean="0"/>
              <a:t>大約是</a:t>
            </a:r>
            <a:r>
              <a:rPr lang="en-US" altLang="zh-TW" baseline="0" dirty="0" smtClean="0"/>
              <a:t>10Mb</a:t>
            </a:r>
          </a:p>
          <a:p>
            <a:r>
              <a:rPr lang="zh-TW" altLang="en-US" dirty="0" smtClean="0"/>
              <a:t>我們人類是</a:t>
            </a:r>
            <a:r>
              <a:rPr lang="en-US" altLang="zh-TW" dirty="0" smtClean="0"/>
              <a:t>3.2Gb</a:t>
            </a:r>
            <a:r>
              <a:rPr lang="zh-TW" altLang="en-US" dirty="0" smtClean="0"/>
              <a:t>這樣到底算不算大 </a:t>
            </a:r>
            <a:endParaRPr lang="en-US" altLang="zh-TW" dirty="0" smtClean="0"/>
          </a:p>
          <a:p>
            <a:r>
              <a:rPr lang="zh-TW" altLang="en-US" dirty="0" smtClean="0"/>
              <a:t>變形蟲</a:t>
            </a:r>
            <a:r>
              <a:rPr lang="en-US" sz="1200" b="0" i="0" kern="1200" dirty="0" err="1" smtClean="0">
                <a:solidFill>
                  <a:schemeClr val="tx1"/>
                </a:solidFill>
                <a:latin typeface="+mn-lt"/>
                <a:ea typeface="+mn-ea"/>
                <a:cs typeface="+mn-cs"/>
              </a:rPr>
              <a:t>əˋmibɔɪd</a:t>
            </a:r>
            <a:endParaRPr lang="zh-TW" altLang="en-US" dirty="0"/>
          </a:p>
        </p:txBody>
      </p:sp>
      <p:sp>
        <p:nvSpPr>
          <p:cNvPr id="4" name="投影片編號版面配置區 3"/>
          <p:cNvSpPr>
            <a:spLocks noGrp="1"/>
          </p:cNvSpPr>
          <p:nvPr>
            <p:ph type="sldNum" sz="quarter" idx="10"/>
          </p:nvPr>
        </p:nvSpPr>
        <p:spPr/>
        <p:txBody>
          <a:bodyPr/>
          <a:lstStyle/>
          <a:p>
            <a:fld id="{543F6117-F504-4520-9CF3-A38952BCBF03}" type="slidenum">
              <a:rPr lang="zh-TW" altLang="en-US" smtClean="0"/>
              <a:pPr/>
              <a:t>4</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假設我們人處在北美，然後最佳的網路環境下</a:t>
            </a:r>
            <a:endParaRPr lang="en-US" altLang="zh-TW" dirty="0" smtClean="0"/>
          </a:p>
          <a:p>
            <a:r>
              <a:rPr lang="zh-TW" altLang="en-US" dirty="0" smtClean="0"/>
              <a:t>我們仍然需要高達</a:t>
            </a:r>
            <a:r>
              <a:rPr lang="en-US" altLang="zh-TW" dirty="0" smtClean="0"/>
              <a:t>7</a:t>
            </a:r>
            <a:r>
              <a:rPr lang="zh-TW" altLang="en-US" dirty="0" smtClean="0"/>
              <a:t>天</a:t>
            </a:r>
            <a:endParaRPr lang="en-US" altLang="zh-TW" dirty="0" smtClean="0"/>
          </a:p>
          <a:p>
            <a:r>
              <a:rPr lang="zh-TW" altLang="en-US" dirty="0" smtClean="0"/>
              <a:t>而且是最少要</a:t>
            </a:r>
            <a:r>
              <a:rPr lang="en-US" altLang="zh-TW" dirty="0" smtClean="0"/>
              <a:t>7</a:t>
            </a:r>
            <a:r>
              <a:rPr lang="zh-TW" altLang="en-US" dirty="0" smtClean="0"/>
              <a:t>天</a:t>
            </a:r>
            <a:endParaRPr lang="en-US" altLang="zh-TW" dirty="0" smtClean="0"/>
          </a:p>
          <a:p>
            <a:r>
              <a:rPr lang="zh-TW" altLang="en-US" dirty="0" smtClean="0"/>
              <a:t>這是目前為止資料量大所遇到的問題</a:t>
            </a:r>
            <a:endParaRPr lang="zh-TW" altLang="en-US" dirty="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24</a:t>
            </a:fld>
            <a:endParaRPr lang="zh-TW" altLang="en-US"/>
          </a:p>
        </p:txBody>
      </p:sp>
    </p:spTree>
    <p:extLst>
      <p:ext uri="{BB962C8B-B14F-4D97-AF65-F5344CB8AC3E}">
        <p14:creationId xmlns="" xmlns:p14="http://schemas.microsoft.com/office/powerpoint/2010/main" val="2519592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回到一開始的問題，世界各地都在做</a:t>
            </a:r>
            <a:r>
              <a:rPr lang="en-US" altLang="zh-TW" dirty="0" err="1" smtClean="0"/>
              <a:t>dna</a:t>
            </a:r>
            <a:r>
              <a:rPr lang="zh-TW" altLang="en-US" dirty="0" smtClean="0"/>
              <a:t>定序</a:t>
            </a:r>
            <a:endParaRPr lang="en-US" altLang="zh-TW" dirty="0" smtClean="0"/>
          </a:p>
          <a:p>
            <a:r>
              <a:rPr lang="zh-TW" altLang="en-US" dirty="0" smtClean="0"/>
              <a:t>因此每個地方存的資料會越來越大</a:t>
            </a:r>
            <a:endParaRPr lang="en-US" altLang="zh-TW" dirty="0" smtClean="0"/>
          </a:p>
          <a:p>
            <a:r>
              <a:rPr lang="zh-TW" altLang="en-US" dirty="0" smtClean="0"/>
              <a:t>可是把這些資料一直存著都不流通</a:t>
            </a:r>
            <a:endParaRPr lang="en-US" altLang="zh-TW" dirty="0" smtClean="0"/>
          </a:p>
          <a:p>
            <a:r>
              <a:rPr lang="zh-TW" altLang="en-US" dirty="0" smtClean="0"/>
              <a:t>只是暫時把問題給留著，</a:t>
            </a:r>
            <a:endParaRPr lang="en-US" altLang="zh-TW" dirty="0" smtClean="0"/>
          </a:p>
          <a:p>
            <a:r>
              <a:rPr lang="zh-TW" altLang="en-US" dirty="0" smtClean="0"/>
              <a:t>不是長遠之計</a:t>
            </a:r>
            <a:endParaRPr lang="en-US" altLang="zh-TW" dirty="0" smtClean="0"/>
          </a:p>
          <a:p>
            <a:r>
              <a:rPr lang="zh-TW" altLang="en-US" dirty="0" smtClean="0"/>
              <a:t>因此作者提出了一些想法</a:t>
            </a:r>
            <a:endParaRPr lang="zh-TW" altLang="en-US" dirty="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25</a:t>
            </a:fld>
            <a:endParaRPr lang="zh-TW" altLang="en-US"/>
          </a:p>
        </p:txBody>
      </p:sp>
    </p:spTree>
    <p:extLst>
      <p:ext uri="{BB962C8B-B14F-4D97-AF65-F5344CB8AC3E}">
        <p14:creationId xmlns="" xmlns:p14="http://schemas.microsoft.com/office/powerpoint/2010/main" val="187389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他希望把許多在世界不同地方的這些資料給整合起來</a:t>
            </a:r>
            <a:endParaRPr lang="en-US" altLang="zh-TW" dirty="0" smtClean="0"/>
          </a:p>
          <a:p>
            <a:r>
              <a:rPr lang="zh-TW" altLang="en-US" dirty="0" smtClean="0"/>
              <a:t>這樣不僅之後的找</a:t>
            </a:r>
            <a:r>
              <a:rPr lang="en-US" altLang="zh-TW" dirty="0" smtClean="0"/>
              <a:t>data</a:t>
            </a:r>
            <a:r>
              <a:rPr lang="zh-TW" altLang="en-US" dirty="0" smtClean="0"/>
              <a:t>會更方便，</a:t>
            </a:r>
            <a:endParaRPr lang="en-US" altLang="zh-TW" dirty="0" smtClean="0"/>
          </a:p>
          <a:p>
            <a:r>
              <a:rPr lang="zh-TW" altLang="en-US" dirty="0" smtClean="0"/>
              <a:t>也能做各地的</a:t>
            </a:r>
            <a:r>
              <a:rPr lang="en-US" altLang="zh-TW" dirty="0" err="1" smtClean="0"/>
              <a:t>dna</a:t>
            </a:r>
            <a:r>
              <a:rPr lang="zh-TW" altLang="en-US" dirty="0" smtClean="0"/>
              <a:t>序列比較，</a:t>
            </a:r>
            <a:endParaRPr lang="en-US" altLang="zh-TW" dirty="0" smtClean="0"/>
          </a:p>
          <a:p>
            <a:r>
              <a:rPr lang="zh-TW" altLang="en-US" dirty="0" smtClean="0"/>
              <a:t>節省資源，</a:t>
            </a:r>
            <a:endParaRPr lang="en-US" altLang="zh-TW" dirty="0" smtClean="0"/>
          </a:p>
          <a:p>
            <a:r>
              <a:rPr lang="zh-TW" altLang="en-US" dirty="0" smtClean="0"/>
              <a:t>就不用一直重複存一些相同的資訊</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26</a:t>
            </a:fld>
            <a:endParaRPr lang="zh-TW" altLang="en-US"/>
          </a:p>
        </p:txBody>
      </p:sp>
    </p:spTree>
    <p:extLst>
      <p:ext uri="{BB962C8B-B14F-4D97-AF65-F5344CB8AC3E}">
        <p14:creationId xmlns="" xmlns:p14="http://schemas.microsoft.com/office/powerpoint/2010/main" val="2226844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剛剛講的資料量大的問題，</a:t>
            </a:r>
            <a:endParaRPr lang="en-US" altLang="zh-TW" dirty="0" smtClean="0"/>
          </a:p>
          <a:p>
            <a:r>
              <a:rPr lang="zh-TW" altLang="en-US" dirty="0" smtClean="0"/>
              <a:t>除了用整合</a:t>
            </a:r>
            <a:r>
              <a:rPr lang="en-US" altLang="zh-TW" dirty="0" smtClean="0"/>
              <a:t>data</a:t>
            </a:r>
            <a:r>
              <a:rPr lang="en-US" altLang="zh-TW" baseline="0" dirty="0" smtClean="0"/>
              <a:t> store</a:t>
            </a:r>
            <a:r>
              <a:rPr lang="zh-TW" altLang="en-US" baseline="0" dirty="0" smtClean="0"/>
              <a:t>外，</a:t>
            </a:r>
            <a:endParaRPr lang="en-US" altLang="zh-TW" baseline="0" dirty="0" smtClean="0"/>
          </a:p>
          <a:p>
            <a:r>
              <a:rPr lang="zh-TW" altLang="en-US" baseline="0" dirty="0" smtClean="0"/>
              <a:t>其實很重要的一點</a:t>
            </a:r>
            <a:endParaRPr lang="en-US" altLang="zh-TW" baseline="0" dirty="0" smtClean="0"/>
          </a:p>
          <a:p>
            <a:r>
              <a:rPr lang="zh-TW" altLang="en-US" baseline="0" dirty="0" smtClean="0"/>
              <a:t>是這些</a:t>
            </a:r>
            <a:r>
              <a:rPr lang="en-US" altLang="zh-TW" baseline="0" dirty="0" err="1" smtClean="0"/>
              <a:t>dna</a:t>
            </a:r>
            <a:r>
              <a:rPr lang="zh-TW" altLang="en-US" baseline="0" dirty="0" smtClean="0"/>
              <a:t>序列有本質上的問題</a:t>
            </a:r>
            <a:endParaRPr lang="en-US" altLang="zh-TW" baseline="0" dirty="0" smtClean="0"/>
          </a:p>
          <a:p>
            <a:r>
              <a:rPr lang="zh-TW" altLang="en-US" baseline="0" dirty="0" smtClean="0"/>
              <a:t>那就是資料都是用</a:t>
            </a:r>
            <a:r>
              <a:rPr lang="en-US" altLang="zh-TW" baseline="0" dirty="0" smtClean="0"/>
              <a:t>raw data</a:t>
            </a:r>
            <a:r>
              <a:rPr lang="zh-TW" altLang="en-US" baseline="0" dirty="0" smtClean="0"/>
              <a:t>也就是原始沒有處理過的資料存的</a:t>
            </a:r>
            <a:endParaRPr lang="en-US" altLang="zh-TW" baseline="0" dirty="0" smtClean="0"/>
          </a:p>
          <a:p>
            <a:r>
              <a:rPr lang="zh-TW" altLang="en-US" baseline="0" dirty="0" smtClean="0"/>
              <a:t>如果這樣一直存下去</a:t>
            </a:r>
            <a:endParaRPr lang="en-US" altLang="zh-TW" baseline="0" dirty="0" smtClean="0"/>
          </a:p>
          <a:p>
            <a:r>
              <a:rPr lang="zh-TW" altLang="en-US" baseline="0" dirty="0" smtClean="0"/>
              <a:t>總有一天會遇到</a:t>
            </a:r>
            <a:r>
              <a:rPr lang="en-US" altLang="zh-TW" baseline="0" dirty="0" smtClean="0"/>
              <a:t>dead end!</a:t>
            </a:r>
            <a:endParaRPr lang="zh-TW" altLang="en-US" dirty="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27</a:t>
            </a:fld>
            <a:endParaRPr lang="zh-TW" altLang="en-US"/>
          </a:p>
        </p:txBody>
      </p:sp>
    </p:spTree>
    <p:extLst>
      <p:ext uri="{BB962C8B-B14F-4D97-AF65-F5344CB8AC3E}">
        <p14:creationId xmlns="" xmlns:p14="http://schemas.microsoft.com/office/powerpoint/2010/main" val="825748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因此小總結一下</a:t>
            </a:r>
            <a:endParaRPr lang="en-US" altLang="zh-TW" dirty="0" smtClean="0"/>
          </a:p>
          <a:p>
            <a:r>
              <a:rPr lang="zh-TW" altLang="en-US" dirty="0" smtClean="0"/>
              <a:t>我們建一個</a:t>
            </a:r>
            <a:r>
              <a:rPr lang="en-US" altLang="zh-TW" dirty="0" smtClean="0"/>
              <a:t>centralized</a:t>
            </a:r>
            <a:r>
              <a:rPr lang="en-US" altLang="zh-TW" baseline="0" dirty="0" smtClean="0"/>
              <a:t> cloud</a:t>
            </a:r>
            <a:r>
              <a:rPr lang="zh-TW" altLang="en-US" baseline="0" dirty="0" smtClean="0"/>
              <a:t>應該會是一個好的開始</a:t>
            </a:r>
            <a:endParaRPr lang="en-US" altLang="zh-TW" baseline="0" dirty="0" smtClean="0"/>
          </a:p>
          <a:p>
            <a:r>
              <a:rPr lang="zh-TW" altLang="en-US" baseline="0" dirty="0" smtClean="0"/>
              <a:t>而這個</a:t>
            </a:r>
            <a:r>
              <a:rPr lang="en-US" altLang="zh-TW" baseline="0" dirty="0" smtClean="0"/>
              <a:t>cloud</a:t>
            </a:r>
            <a:r>
              <a:rPr lang="zh-TW" altLang="en-US" baseline="0" dirty="0" smtClean="0"/>
              <a:t>裡頭的</a:t>
            </a:r>
            <a:r>
              <a:rPr lang="en-US" altLang="zh-TW" baseline="0" dirty="0" smtClean="0"/>
              <a:t>data</a:t>
            </a:r>
            <a:r>
              <a:rPr lang="zh-TW" altLang="en-US" baseline="0" dirty="0" smtClean="0"/>
              <a:t>是重新定義過的</a:t>
            </a:r>
            <a:r>
              <a:rPr lang="en-US" altLang="zh-TW" baseline="0" dirty="0" smtClean="0"/>
              <a:t>data</a:t>
            </a:r>
          </a:p>
          <a:p>
            <a:r>
              <a:rPr lang="zh-TW" altLang="en-US" baseline="0" dirty="0" smtClean="0"/>
              <a:t>至於怎麼個重新定義</a:t>
            </a:r>
            <a:endParaRPr lang="en-US" altLang="zh-TW" baseline="0" dirty="0" smtClean="0"/>
          </a:p>
          <a:p>
            <a:r>
              <a:rPr lang="zh-TW" altLang="en-US" baseline="0" dirty="0" smtClean="0"/>
              <a:t>之後的同學會詳細說明</a:t>
            </a:r>
            <a:endParaRPr lang="en-US" altLang="zh-TW" baseline="0" dirty="0" smtClean="0"/>
          </a:p>
          <a:p>
            <a:r>
              <a:rPr lang="zh-TW" altLang="en-US" baseline="0" dirty="0" smtClean="0"/>
              <a:t>我們只要知道我們不要再存</a:t>
            </a:r>
            <a:r>
              <a:rPr lang="en-US" altLang="zh-TW" baseline="0" dirty="0" smtClean="0"/>
              <a:t>raw data</a:t>
            </a:r>
          </a:p>
          <a:p>
            <a:r>
              <a:rPr lang="zh-TW" altLang="en-US" dirty="0" smtClean="0"/>
              <a:t>而是一個重新定義的</a:t>
            </a:r>
            <a:endParaRPr lang="en-US" altLang="zh-TW" dirty="0" smtClean="0"/>
          </a:p>
          <a:p>
            <a:r>
              <a:rPr lang="zh-TW" altLang="en-US" dirty="0" smtClean="0"/>
              <a:t>這樣資料大小就會差很多</a:t>
            </a:r>
            <a:endParaRPr lang="zh-TW" altLang="en-US" dirty="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28</a:t>
            </a:fld>
            <a:endParaRPr lang="zh-TW" altLang="en-US"/>
          </a:p>
        </p:txBody>
      </p:sp>
    </p:spTree>
    <p:extLst>
      <p:ext uri="{BB962C8B-B14F-4D97-AF65-F5344CB8AC3E}">
        <p14:creationId xmlns="" xmlns:p14="http://schemas.microsoft.com/office/powerpoint/2010/main" val="4118212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剛剛講重新定義</a:t>
            </a:r>
            <a:endParaRPr lang="en-US" altLang="zh-TW" dirty="0" smtClean="0"/>
          </a:p>
          <a:p>
            <a:r>
              <a:rPr lang="zh-TW" altLang="en-US" dirty="0" smtClean="0"/>
              <a:t>可能有點太抽象</a:t>
            </a:r>
            <a:endParaRPr lang="en-US" altLang="zh-TW" dirty="0" smtClean="0"/>
          </a:p>
          <a:p>
            <a:r>
              <a:rPr lang="zh-TW" altLang="en-US" dirty="0" smtClean="0"/>
              <a:t>這邊我來介紹一個架構</a:t>
            </a:r>
            <a:endParaRPr lang="en-US" altLang="zh-TW" dirty="0" smtClean="0"/>
          </a:p>
          <a:p>
            <a:r>
              <a:rPr lang="zh-TW" altLang="en-US" dirty="0" smtClean="0"/>
              <a:t>是所謂的服務導向架構</a:t>
            </a:r>
            <a:endParaRPr lang="en-US" altLang="zh-TW" dirty="0" smtClean="0"/>
          </a:p>
          <a:p>
            <a:r>
              <a:rPr lang="en-US" altLang="zh-TW" dirty="0" smtClean="0"/>
              <a:t>Service</a:t>
            </a:r>
            <a:r>
              <a:rPr lang="en-US" altLang="zh-TW" baseline="0" dirty="0" smtClean="0"/>
              <a:t>-</a:t>
            </a:r>
            <a:r>
              <a:rPr lang="en-US" altLang="zh-TW" baseline="0" dirty="0" err="1" smtClean="0"/>
              <a:t>Oriencted</a:t>
            </a:r>
            <a:r>
              <a:rPr lang="en-US" altLang="zh-TW" baseline="0" dirty="0" smtClean="0"/>
              <a:t> Architectures</a:t>
            </a:r>
          </a:p>
          <a:p>
            <a:r>
              <a:rPr lang="zh-TW" altLang="en-US" baseline="0" dirty="0" smtClean="0"/>
              <a:t>他的主要理念就是把計算移到資料上</a:t>
            </a:r>
            <a:endParaRPr lang="en-US" altLang="zh-TW" baseline="0" dirty="0" smtClean="0"/>
          </a:p>
          <a:p>
            <a:r>
              <a:rPr lang="zh-TW" altLang="en-US" baseline="0" dirty="0" smtClean="0"/>
              <a:t>而不是把資料移去計算</a:t>
            </a:r>
            <a:endParaRPr lang="en-US" altLang="zh-TW" baseline="0" dirty="0" smtClean="0"/>
          </a:p>
          <a:p>
            <a:endParaRPr lang="en-US" altLang="zh-TW" baseline="0" dirty="0" smtClean="0"/>
          </a:p>
          <a:p>
            <a:r>
              <a:rPr lang="zh-TW" altLang="en-US" baseline="0" dirty="0" smtClean="0"/>
              <a:t>白話一點</a:t>
            </a:r>
            <a:endParaRPr lang="en-US" altLang="zh-TW" baseline="0" dirty="0" smtClean="0"/>
          </a:p>
          <a:p>
            <a:r>
              <a:rPr lang="zh-TW" altLang="en-US" baseline="0" dirty="0" smtClean="0"/>
              <a:t>這個就是把資料移去計算</a:t>
            </a:r>
            <a:endParaRPr lang="en-US" altLang="zh-TW" baseline="0" dirty="0" smtClean="0"/>
          </a:p>
          <a:p>
            <a:r>
              <a:rPr lang="zh-TW" altLang="en-US" baseline="0" dirty="0" smtClean="0"/>
              <a:t>這樣我們光是花在下載資料就會浪費一堆時間</a:t>
            </a:r>
            <a:endParaRPr lang="en-US" altLang="zh-TW" baseline="0" dirty="0" smtClean="0"/>
          </a:p>
          <a:p>
            <a:r>
              <a:rPr lang="zh-TW" altLang="en-US" baseline="0" dirty="0" smtClean="0"/>
              <a:t>我們也許根本不需要這麼多的資料 但我們卻花了很多資源</a:t>
            </a:r>
            <a:endParaRPr lang="en-US" altLang="zh-TW" baseline="0" dirty="0" smtClean="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29</a:t>
            </a:fld>
            <a:endParaRPr lang="zh-TW" altLang="en-US"/>
          </a:p>
        </p:txBody>
      </p:sp>
    </p:spTree>
    <p:extLst>
      <p:ext uri="{BB962C8B-B14F-4D97-AF65-F5344CB8AC3E}">
        <p14:creationId xmlns="" xmlns:p14="http://schemas.microsoft.com/office/powerpoint/2010/main" val="3416830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我們要的是像下面這種的</a:t>
            </a:r>
            <a:endParaRPr lang="en-US" altLang="zh-TW" dirty="0" smtClean="0"/>
          </a:p>
          <a:p>
            <a:r>
              <a:rPr lang="zh-TW" altLang="en-US" baseline="0" dirty="0" smtClean="0"/>
              <a:t>這邊我們用箱子來代表</a:t>
            </a:r>
            <a:endParaRPr lang="en-US" altLang="zh-TW" baseline="0" dirty="0" smtClean="0"/>
          </a:p>
          <a:p>
            <a:r>
              <a:rPr lang="zh-TW" altLang="en-US" baseline="0" dirty="0" smtClean="0"/>
              <a:t>我們把需要的服務或者說是運算傳上去雲端</a:t>
            </a:r>
            <a:endParaRPr lang="en-US" altLang="zh-TW" baseline="0" dirty="0" smtClean="0"/>
          </a:p>
          <a:p>
            <a:r>
              <a:rPr lang="zh-TW" altLang="en-US" baseline="0" dirty="0" smtClean="0"/>
              <a:t>然後雲端的主機會把需要的資料及使用者需要做的運算給算出來</a:t>
            </a:r>
            <a:endParaRPr lang="en-US" altLang="zh-TW" baseline="0" dirty="0" smtClean="0"/>
          </a:p>
          <a:p>
            <a:r>
              <a:rPr lang="zh-TW" altLang="en-US" baseline="0" dirty="0" smtClean="0"/>
              <a:t>然後再把結果放回去，如此一來，我們只需要用一個輕量化的箱子</a:t>
            </a:r>
            <a:endParaRPr lang="en-US" altLang="zh-TW" baseline="0" dirty="0" smtClean="0"/>
          </a:p>
          <a:p>
            <a:r>
              <a:rPr lang="zh-TW" altLang="en-US" baseline="0" dirty="0" smtClean="0"/>
              <a:t>就可以上傳然後加以運算比較等等 再載回結果就好</a:t>
            </a:r>
            <a:endParaRPr lang="en-US" altLang="zh-TW" baseline="0" dirty="0" smtClean="0"/>
          </a:p>
          <a:p>
            <a:r>
              <a:rPr lang="zh-TW" altLang="en-US" baseline="0" dirty="0" smtClean="0"/>
              <a:t>方便很多</a:t>
            </a:r>
            <a:endParaRPr lang="zh-TW" altLang="en-US" dirty="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30</a:t>
            </a:fld>
            <a:endParaRPr lang="zh-TW" altLang="en-US"/>
          </a:p>
        </p:txBody>
      </p:sp>
    </p:spTree>
    <p:extLst>
      <p:ext uri="{BB962C8B-B14F-4D97-AF65-F5344CB8AC3E}">
        <p14:creationId xmlns="" xmlns:p14="http://schemas.microsoft.com/office/powerpoint/2010/main" val="2151288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總結一下</a:t>
            </a:r>
            <a:r>
              <a:rPr lang="en-US" altLang="zh-TW" dirty="0" smtClean="0"/>
              <a:t>SOA</a:t>
            </a:r>
          </a:p>
          <a:p>
            <a:r>
              <a:rPr lang="zh-TW" altLang="en-US" dirty="0" smtClean="0"/>
              <a:t>他是個服務導向架構</a:t>
            </a:r>
            <a:endParaRPr lang="en-US" altLang="zh-TW" dirty="0" smtClean="0"/>
          </a:p>
          <a:p>
            <a:r>
              <a:rPr lang="zh-TW" altLang="en-US" dirty="0" smtClean="0"/>
              <a:t>就好像是某些電腦應用程式暫時安裝在遠端的電腦</a:t>
            </a:r>
            <a:endParaRPr lang="en-US" altLang="zh-TW" dirty="0" smtClean="0"/>
          </a:p>
          <a:p>
            <a:r>
              <a:rPr lang="zh-TW" altLang="en-US" dirty="0" smtClean="0"/>
              <a:t>然後運算，然後得到要的資料後再解安裝</a:t>
            </a:r>
            <a:endParaRPr lang="en-US" altLang="zh-TW" dirty="0" smtClean="0"/>
          </a:p>
          <a:p>
            <a:r>
              <a:rPr lang="zh-TW" altLang="en-US" dirty="0" smtClean="0"/>
              <a:t>所講的就是這種概念</a:t>
            </a:r>
            <a:endParaRPr lang="zh-TW" altLang="en-US" dirty="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31</a:t>
            </a:fld>
            <a:endParaRPr lang="zh-TW" altLang="en-US"/>
          </a:p>
        </p:txBody>
      </p:sp>
    </p:spTree>
    <p:extLst>
      <p:ext uri="{BB962C8B-B14F-4D97-AF65-F5344CB8AC3E}">
        <p14:creationId xmlns="" xmlns:p14="http://schemas.microsoft.com/office/powerpoint/2010/main" val="2856634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不過剛剛講的雖然很方便聰明</a:t>
            </a:r>
            <a:endParaRPr lang="en-US" altLang="zh-TW" dirty="0" smtClean="0"/>
          </a:p>
          <a:p>
            <a:r>
              <a:rPr lang="zh-TW" altLang="en-US" dirty="0" smtClean="0"/>
              <a:t>但仍然會遇到一些問題</a:t>
            </a:r>
            <a:endParaRPr lang="en-US" altLang="zh-TW" dirty="0" smtClean="0"/>
          </a:p>
          <a:p>
            <a:r>
              <a:rPr lang="zh-TW" altLang="en-US" dirty="0" smtClean="0"/>
              <a:t>就像下面圖表示的</a:t>
            </a:r>
            <a:endParaRPr lang="en-US" altLang="zh-TW" dirty="0" smtClean="0"/>
          </a:p>
          <a:p>
            <a:r>
              <a:rPr lang="zh-TW" altLang="en-US" dirty="0" smtClean="0"/>
              <a:t>我們有很多個雲端主機</a:t>
            </a:r>
            <a:endParaRPr lang="en-US" altLang="zh-TW" dirty="0" smtClean="0"/>
          </a:p>
          <a:p>
            <a:r>
              <a:rPr lang="zh-TW" altLang="en-US" dirty="0" smtClean="0"/>
              <a:t>然後會有使用者上傳需要的計算的小箱子</a:t>
            </a:r>
            <a:endParaRPr lang="en-US" altLang="zh-TW" dirty="0" smtClean="0"/>
          </a:p>
          <a:p>
            <a:r>
              <a:rPr lang="zh-TW" altLang="en-US" dirty="0" smtClean="0"/>
              <a:t>那們計算的分配該怎麼分配才好呢</a:t>
            </a:r>
            <a:endParaRPr lang="en-US" altLang="zh-TW" dirty="0" smtClean="0"/>
          </a:p>
          <a:p>
            <a:r>
              <a:rPr lang="zh-TW" altLang="en-US" dirty="0" smtClean="0"/>
              <a:t>這變成一個新的問題</a:t>
            </a:r>
            <a:endParaRPr lang="en-US" altLang="zh-TW" dirty="0" smtClean="0"/>
          </a:p>
          <a:p>
            <a:r>
              <a:rPr lang="zh-TW" altLang="en-US" dirty="0" smtClean="0"/>
              <a:t>不過其實作者提到下面的方法</a:t>
            </a:r>
            <a:endParaRPr lang="en-US" altLang="zh-TW" dirty="0" smtClean="0"/>
          </a:p>
          <a:p>
            <a:r>
              <a:rPr lang="zh-TW" altLang="en-US" dirty="0" smtClean="0"/>
              <a:t>也許可以拿來解決</a:t>
            </a:r>
            <a:endParaRPr lang="en-US" altLang="zh-TW" dirty="0" smtClean="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32</a:t>
            </a:fld>
            <a:endParaRPr lang="zh-TW" altLang="en-US"/>
          </a:p>
        </p:txBody>
      </p:sp>
    </p:spTree>
    <p:extLst>
      <p:ext uri="{BB962C8B-B14F-4D97-AF65-F5344CB8AC3E}">
        <p14:creationId xmlns="" xmlns:p14="http://schemas.microsoft.com/office/powerpoint/2010/main" val="3748290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那就是所謂的 </a:t>
            </a:r>
            <a:r>
              <a:rPr lang="en-US" altLang="zh-TW" dirty="0" smtClean="0"/>
              <a:t>collaborative compute grid</a:t>
            </a:r>
          </a:p>
          <a:p>
            <a:r>
              <a:rPr lang="zh-TW" altLang="en-US" dirty="0" smtClean="0"/>
              <a:t>聚集式計算網格</a:t>
            </a:r>
            <a:endParaRPr lang="en-US" altLang="zh-TW" dirty="0" smtClean="0"/>
          </a:p>
          <a:p>
            <a:r>
              <a:rPr lang="zh-TW" altLang="en-US" dirty="0" smtClean="0"/>
              <a:t>簡單來說</a:t>
            </a:r>
            <a:r>
              <a:rPr lang="zh-TW" altLang="en-US" baseline="0" dirty="0" smtClean="0"/>
              <a:t>，就是網格計算的概念</a:t>
            </a:r>
            <a:endParaRPr lang="en-US" altLang="zh-TW" baseline="0" dirty="0" smtClean="0"/>
          </a:p>
          <a:p>
            <a:r>
              <a:rPr lang="zh-TW" altLang="en-US" baseline="0" dirty="0" smtClean="0"/>
              <a:t>它可以虛擬化計算資源</a:t>
            </a:r>
            <a:endParaRPr lang="en-US" altLang="zh-TW" dirty="0" smtClean="0"/>
          </a:p>
          <a:p>
            <a:r>
              <a:rPr lang="zh-TW" altLang="en-US" dirty="0" smtClean="0"/>
              <a:t>下面的擷圖是一家專門做這件事的公司官網</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33</a:t>
            </a:fld>
            <a:endParaRPr lang="zh-TW" altLang="en-US"/>
          </a:p>
        </p:txBody>
      </p:sp>
    </p:spTree>
    <p:extLst>
      <p:ext uri="{BB962C8B-B14F-4D97-AF65-F5344CB8AC3E}">
        <p14:creationId xmlns="" xmlns:p14="http://schemas.microsoft.com/office/powerpoint/2010/main" val="161578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接下來我們來看看</a:t>
            </a:r>
            <a:r>
              <a:rPr lang="en-US" altLang="zh-TW" dirty="0" smtClean="0"/>
              <a:t>DNA</a:t>
            </a:r>
            <a:r>
              <a:rPr lang="zh-TW" altLang="en-US" dirty="0" smtClean="0"/>
              <a:t> </a:t>
            </a:r>
            <a:r>
              <a:rPr lang="en-US" altLang="zh-TW" dirty="0" smtClean="0"/>
              <a:t>sequencing</a:t>
            </a:r>
            <a:r>
              <a:rPr lang="zh-TW" altLang="en-US" dirty="0" smtClean="0"/>
              <a:t>的演進</a:t>
            </a:r>
            <a:endParaRPr lang="en-US" altLang="zh-TW" dirty="0" smtClean="0"/>
          </a:p>
          <a:p>
            <a:r>
              <a:rPr lang="zh-TW" altLang="en-US" dirty="0" smtClean="0"/>
              <a:t>在</a:t>
            </a:r>
            <a:r>
              <a:rPr lang="en-US" altLang="zh-TW" dirty="0" smtClean="0"/>
              <a:t>1970s</a:t>
            </a:r>
            <a:r>
              <a:rPr lang="zh-TW" altLang="en-US" dirty="0" smtClean="0"/>
              <a:t> </a:t>
            </a:r>
            <a:endParaRPr lang="en-US" altLang="zh-TW" dirty="0" smtClean="0"/>
          </a:p>
          <a:p>
            <a:r>
              <a:rPr lang="en-US" altLang="zh-TW" dirty="0" smtClean="0"/>
              <a:t>1990s</a:t>
            </a:r>
            <a:r>
              <a:rPr lang="en-US" altLang="zh-TW" baseline="0" dirty="0" smtClean="0"/>
              <a:t> Hood</a:t>
            </a:r>
            <a:r>
              <a:rPr lang="zh-TW" altLang="en-US" baseline="0" dirty="0" smtClean="0"/>
              <a:t>先生利用</a:t>
            </a:r>
            <a:r>
              <a:rPr lang="en-US" altLang="zh-TW" dirty="0" smtClean="0"/>
              <a:t>fluorescent color labels</a:t>
            </a:r>
            <a:r>
              <a:rPr lang="zh-TW" altLang="en-US" dirty="0" smtClean="0"/>
              <a:t>去改進定序的技術 大約每天可以訂續十萬個和甘酸</a:t>
            </a:r>
            <a:endParaRPr lang="zh-TW" altLang="en-US" dirty="0"/>
          </a:p>
        </p:txBody>
      </p:sp>
      <p:sp>
        <p:nvSpPr>
          <p:cNvPr id="4" name="投影片編號版面配置區 3"/>
          <p:cNvSpPr>
            <a:spLocks noGrp="1"/>
          </p:cNvSpPr>
          <p:nvPr>
            <p:ph type="sldNum" sz="quarter" idx="10"/>
          </p:nvPr>
        </p:nvSpPr>
        <p:spPr/>
        <p:txBody>
          <a:bodyPr/>
          <a:lstStyle/>
          <a:p>
            <a:fld id="{543F6117-F504-4520-9CF3-A38952BCBF03}" type="slidenum">
              <a:rPr lang="zh-TW" altLang="en-US" smtClean="0"/>
              <a:pPr/>
              <a:t>5</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這家公司叫</a:t>
            </a:r>
            <a:endParaRPr lang="en-US" altLang="zh-TW" dirty="0" smtClean="0"/>
          </a:p>
          <a:p>
            <a:r>
              <a:rPr lang="en-US" altLang="zh-TW" dirty="0" smtClean="0"/>
              <a:t>XSEDE </a:t>
            </a:r>
          </a:p>
          <a:p>
            <a:r>
              <a:rPr lang="zh-TW" altLang="en-US" dirty="0" smtClean="0"/>
              <a:t>科學家可以用這個公司提供的資源用來做到計算資源，資料，以及企業共享</a:t>
            </a:r>
            <a:endParaRPr lang="en-US" altLang="zh-TW" dirty="0" smtClean="0"/>
          </a:p>
          <a:p>
            <a:r>
              <a:rPr lang="zh-TW" altLang="en-US" smtClean="0"/>
              <a:t>以上是我的部份的報告</a:t>
            </a:r>
            <a:endParaRPr lang="zh-TW" altLang="en-US" dirty="0"/>
          </a:p>
        </p:txBody>
      </p:sp>
      <p:sp>
        <p:nvSpPr>
          <p:cNvPr id="4" name="投影片編號版面配置區 3"/>
          <p:cNvSpPr>
            <a:spLocks noGrp="1"/>
          </p:cNvSpPr>
          <p:nvPr>
            <p:ph type="sldNum" sz="quarter" idx="10"/>
          </p:nvPr>
        </p:nvSpPr>
        <p:spPr/>
        <p:txBody>
          <a:bodyPr/>
          <a:lstStyle/>
          <a:p>
            <a:fld id="{E57AB69A-906C-4B46-9A1D-B6BD8FBAABA1}" type="slidenum">
              <a:rPr lang="zh-TW" altLang="en-US" smtClean="0"/>
              <a:pPr/>
              <a:t>34</a:t>
            </a:fld>
            <a:endParaRPr lang="zh-TW" altLang="en-US"/>
          </a:p>
        </p:txBody>
      </p:sp>
    </p:spTree>
    <p:extLst>
      <p:ext uri="{BB962C8B-B14F-4D97-AF65-F5344CB8AC3E}">
        <p14:creationId xmlns="" xmlns:p14="http://schemas.microsoft.com/office/powerpoint/2010/main" val="617528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6A586B0-F968-4D29-B4D3-78494850B6B1}" type="slidenum">
              <a:rPr lang="zh-TW" altLang="en-US" smtClean="0"/>
              <a:pPr/>
              <a:t>36</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6A586B0-F968-4D29-B4D3-78494850B6B1}" type="slidenum">
              <a:rPr lang="zh-TW" altLang="en-US" smtClean="0"/>
              <a:pPr/>
              <a:t>37</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6A586B0-F968-4D29-B4D3-78494850B6B1}" type="slidenum">
              <a:rPr lang="zh-TW" altLang="en-US" smtClean="0"/>
              <a:pPr/>
              <a:t>38</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6A586B0-F968-4D29-B4D3-78494850B6B1}" type="slidenum">
              <a:rPr lang="zh-TW" altLang="en-US" smtClean="0"/>
              <a:pPr/>
              <a:t>39</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6A586B0-F968-4D29-B4D3-78494850B6B1}" type="slidenum">
              <a:rPr lang="zh-TW" altLang="en-US" smtClean="0"/>
              <a:pPr/>
              <a:t>40</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6A586B0-F968-4D29-B4D3-78494850B6B1}" type="slidenum">
              <a:rPr lang="zh-TW" altLang="en-US" smtClean="0"/>
              <a:pPr/>
              <a:t>41</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6A586B0-F968-4D29-B4D3-78494850B6B1}" type="slidenum">
              <a:rPr lang="zh-TW" altLang="en-US" smtClean="0"/>
              <a:pPr/>
              <a:t>42</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6A586B0-F968-4D29-B4D3-78494850B6B1}" type="slidenum">
              <a:rPr lang="zh-TW" altLang="en-US" smtClean="0"/>
              <a:pPr/>
              <a:t>43</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6A586B0-F968-4D29-B4D3-78494850B6B1}" type="slidenum">
              <a:rPr lang="zh-TW" altLang="en-US" smtClean="0"/>
              <a:pPr/>
              <a:t>44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到了近幾年來 </a:t>
            </a:r>
            <a:r>
              <a:rPr lang="en-US" altLang="zh-TW" dirty="0" smtClean="0"/>
              <a:t>NGS</a:t>
            </a:r>
            <a:r>
              <a:rPr lang="zh-TW" altLang="en-US" dirty="0" smtClean="0"/>
              <a:t>的演進 從</a:t>
            </a:r>
            <a:r>
              <a:rPr lang="en-US" altLang="zh-TW" dirty="0" smtClean="0"/>
              <a:t>10Mb </a:t>
            </a:r>
            <a:r>
              <a:rPr lang="zh-TW" altLang="en-US" dirty="0" smtClean="0"/>
              <a:t>到了</a:t>
            </a:r>
            <a:r>
              <a:rPr lang="en-US" altLang="zh-TW" dirty="0" smtClean="0"/>
              <a:t>40Gb</a:t>
            </a:r>
          </a:p>
          <a:p>
            <a:r>
              <a:rPr lang="zh-TW" altLang="en-US" dirty="0" smtClean="0"/>
              <a:t>遠遠超過之前的速度</a:t>
            </a:r>
            <a:endParaRPr lang="zh-TW" altLang="en-US" dirty="0"/>
          </a:p>
        </p:txBody>
      </p:sp>
      <p:sp>
        <p:nvSpPr>
          <p:cNvPr id="4" name="投影片編號版面配置區 3"/>
          <p:cNvSpPr>
            <a:spLocks noGrp="1"/>
          </p:cNvSpPr>
          <p:nvPr>
            <p:ph type="sldNum" sz="quarter" idx="10"/>
          </p:nvPr>
        </p:nvSpPr>
        <p:spPr/>
        <p:txBody>
          <a:bodyPr/>
          <a:lstStyle/>
          <a:p>
            <a:fld id="{543F6117-F504-4520-9CF3-A38952BCBF03}" type="slidenum">
              <a:rPr lang="zh-TW" altLang="en-US" smtClean="0"/>
              <a:pPr/>
              <a:t>6</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D6A586B0-F968-4D29-B4D3-78494850B6B1}" type="slidenum">
              <a:rPr lang="zh-TW" altLang="en-US" smtClean="0"/>
              <a:pPr/>
              <a:t>45</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European Bioinformatics Institute, the National Center for Biotechnology Information, The Sanger Institute and Washington University in St. Louis.</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2758CA66-63CE-49F8-BBA9-11F29DF9A870}" type="slidenum">
              <a:rPr lang="zh-TW" altLang="en-US" smtClean="0"/>
              <a:pPr/>
              <a:t>50</a:t>
            </a:fld>
            <a:endParaRPr lang="zh-TW" altLang="en-US"/>
          </a:p>
        </p:txBody>
      </p:sp>
    </p:spTree>
    <p:extLst>
      <p:ext uri="{BB962C8B-B14F-4D97-AF65-F5344CB8AC3E}">
        <p14:creationId xmlns:p14="http://schemas.microsoft.com/office/powerpoint/2010/main" xmlns="" val="3709204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從剛剛那位同學的報告我們知道</a:t>
            </a:r>
            <a:endParaRPr lang="en-US" altLang="zh-TW" dirty="0" smtClean="0"/>
          </a:p>
          <a:p>
            <a:r>
              <a:rPr lang="zh-TW" altLang="en-US" dirty="0" smtClean="0"/>
              <a:t>若是能夠建立起</a:t>
            </a:r>
            <a:r>
              <a:rPr lang="en-US" altLang="zh-TW" dirty="0" smtClean="0"/>
              <a:t>referential genomic</a:t>
            </a:r>
            <a:r>
              <a:rPr lang="en-US" altLang="zh-TW" baseline="0" dirty="0" smtClean="0"/>
              <a:t> data </a:t>
            </a:r>
            <a:r>
              <a:rPr lang="zh-TW" altLang="en-US" baseline="0" dirty="0" smtClean="0"/>
              <a:t>或是 </a:t>
            </a:r>
            <a:r>
              <a:rPr lang="en-US" altLang="zh-TW" baseline="0" dirty="0" smtClean="0"/>
              <a:t>genomic data</a:t>
            </a:r>
            <a:r>
              <a:rPr lang="zh-TW" altLang="en-US" baseline="0" dirty="0" smtClean="0"/>
              <a:t>的 </a:t>
            </a:r>
            <a:r>
              <a:rPr lang="en-US" altLang="zh-TW" baseline="0" dirty="0" smtClean="0"/>
              <a:t>standard</a:t>
            </a:r>
            <a:endParaRPr lang="en-US" altLang="zh-TW" baseline="0" dirty="0" smtClean="0"/>
          </a:p>
          <a:p>
            <a:r>
              <a:rPr lang="zh-TW" altLang="en-US" baseline="0" dirty="0" smtClean="0"/>
              <a:t>那麼不同地方收集到的定序資料就可以有統一規範 </a:t>
            </a:r>
            <a:r>
              <a:rPr lang="zh-TW" altLang="en-US" baseline="0" dirty="0" smtClean="0"/>
              <a:t>格式 像剛剛說的</a:t>
            </a:r>
            <a:r>
              <a:rPr lang="en-US" altLang="zh-TW" baseline="0" dirty="0" smtClean="0"/>
              <a:t>0.1%</a:t>
            </a:r>
            <a:endParaRPr lang="en-US" altLang="zh-TW" baseline="0" dirty="0" smtClean="0"/>
          </a:p>
          <a:p>
            <a:r>
              <a:rPr lang="zh-TW" altLang="en-US" baseline="0" dirty="0" smtClean="0"/>
              <a:t>在做資料的統計 檢索 運用 研究時更有效率</a:t>
            </a:r>
            <a:endParaRPr lang="en-US" altLang="zh-TW" baseline="0" dirty="0" smtClean="0"/>
          </a:p>
          <a:p>
            <a:endParaRPr lang="en-US" altLang="zh-TW" dirty="0" smtClean="0"/>
          </a:p>
          <a:p>
            <a:r>
              <a:rPr lang="zh-TW" altLang="en-US" dirty="0" smtClean="0"/>
              <a:t>作者接著舉了電子病歷作為例子  </a:t>
            </a:r>
            <a:endParaRPr lang="en-US" altLang="zh-TW" dirty="0" smtClean="0"/>
          </a:p>
          <a:p>
            <a:r>
              <a:rPr lang="zh-TW" altLang="en-US" dirty="0" smtClean="0"/>
              <a:t>所以接下來會和各位介紹電子病例所使用的國際通用標準</a:t>
            </a:r>
            <a:endParaRPr lang="en-US" altLang="zh-TW" dirty="0" smtClean="0"/>
          </a:p>
          <a:p>
            <a:r>
              <a:rPr lang="zh-TW" altLang="en-US" dirty="0" smtClean="0"/>
              <a:t>以及台灣電子病歷的簡介</a:t>
            </a:r>
            <a:endParaRPr lang="en-US" altLang="zh-TW" dirty="0" smtClean="0"/>
          </a:p>
          <a:p>
            <a:endParaRPr lang="en-US" altLang="zh-TW" dirty="0" smtClean="0"/>
          </a:p>
          <a:p>
            <a:r>
              <a:rPr lang="en-US" altLang="zh-TW" dirty="0" smtClean="0"/>
              <a:t>HL7</a:t>
            </a:r>
            <a:r>
              <a:rPr lang="zh-TW" altLang="en-US" baseline="0" dirty="0" smtClean="0"/>
              <a:t>  國內外使用最頻繁的傳輸標準 </a:t>
            </a:r>
            <a:endParaRPr lang="en-US" altLang="zh-TW" baseline="0" dirty="0" smtClean="0"/>
          </a:p>
          <a:p>
            <a:r>
              <a:rPr lang="en-US" altLang="zh-TW" baseline="0" dirty="0" smtClean="0"/>
              <a:t>XML</a:t>
            </a:r>
            <a:r>
              <a:rPr lang="zh-TW" altLang="en-US" baseline="0" dirty="0" smtClean="0"/>
              <a:t> </a:t>
            </a:r>
            <a:r>
              <a:rPr lang="en-US" altLang="zh-TW" baseline="0" dirty="0" smtClean="0"/>
              <a:t>base ANSI ISO</a:t>
            </a:r>
          </a:p>
          <a:p>
            <a:r>
              <a:rPr lang="zh-TW" altLang="zh-TW" sz="1200" kern="1200" dirty="0" smtClean="0">
                <a:solidFill>
                  <a:schemeClr val="tx1"/>
                </a:solidFill>
                <a:effectLst/>
                <a:latin typeface="+mn-lt"/>
                <a:ea typeface="+mn-ea"/>
                <a:cs typeface="+mn-cs"/>
              </a:rPr>
              <a:t>彙集了不同廠商用來設計應用軟體間介面的標準格式，它允許各個醫療機構不同的應用系統間，進行一些重要資料的溝通</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設計同時保留相當的彈性，使得一些特定需求資料得處理維持相容性</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DICOM</a:t>
            </a:r>
          </a:p>
          <a:p>
            <a:r>
              <a:rPr lang="zh-TW" altLang="zh-TW" sz="1200" kern="1200" dirty="0" smtClean="0">
                <a:solidFill>
                  <a:schemeClr val="tx1"/>
                </a:solidFill>
                <a:effectLst/>
                <a:latin typeface="+mn-lt"/>
                <a:ea typeface="+mn-ea"/>
                <a:cs typeface="+mn-cs"/>
              </a:rPr>
              <a:t>醫學影像的處理、儲存、列印、傳輸</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檔案格式的定義及網路通信協定</a:t>
            </a:r>
            <a:endParaRPr lang="en-US" altLang="zh-TW" dirty="0" smtClean="0"/>
          </a:p>
          <a:p>
            <a:r>
              <a:rPr lang="zh-TW" altLang="zh-TW" sz="1200" kern="1200" dirty="0" smtClean="0">
                <a:solidFill>
                  <a:schemeClr val="tx1"/>
                </a:solidFill>
                <a:effectLst/>
                <a:latin typeface="+mn-lt"/>
                <a:ea typeface="+mn-ea"/>
                <a:cs typeface="+mn-cs"/>
              </a:rPr>
              <a:t>整合不同廠商的醫療影像儀器、伺服器、工作站、列印機和網路設備</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dirty="0" smtClean="0"/>
              <a:t>診斷代碼協定</a:t>
            </a:r>
            <a:endParaRPr lang="en-US" altLang="zh-TW" dirty="0" smtClean="0"/>
          </a:p>
          <a:p>
            <a:r>
              <a:rPr lang="en-US" altLang="zh-TW" sz="1200" kern="1200" dirty="0" smtClean="0">
                <a:solidFill>
                  <a:schemeClr val="tx1"/>
                </a:solidFill>
                <a:effectLst/>
                <a:latin typeface="+mn-lt"/>
                <a:ea typeface="+mn-ea"/>
                <a:cs typeface="+mn-cs"/>
              </a:rPr>
              <a:t>HL7</a:t>
            </a:r>
            <a:r>
              <a:rPr lang="zh-TW" altLang="zh-TW" sz="1200" kern="1200" dirty="0" smtClean="0">
                <a:solidFill>
                  <a:schemeClr val="tx1"/>
                </a:solidFill>
                <a:effectLst/>
                <a:latin typeface="+mn-lt"/>
                <a:ea typeface="+mn-ea"/>
                <a:cs typeface="+mn-cs"/>
              </a:rPr>
              <a:t>等傳輸標準，將其結果數據以電子消息的形式從報告系統發送至臨床資訊系統時</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檢驗項目或觀測指標的編碼往往採用單位內部獨有的代碼</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驗血 測</a:t>
            </a:r>
            <a:r>
              <a:rPr lang="zh-TW" altLang="zh-TW" sz="1200" kern="1200" dirty="0" smtClean="0">
                <a:solidFill>
                  <a:schemeClr val="tx1"/>
                </a:solidFill>
                <a:effectLst/>
                <a:latin typeface="+mn-lt"/>
                <a:ea typeface="+mn-ea"/>
                <a:cs typeface="+mn-cs"/>
              </a:rPr>
              <a:t>血紅蛋白</a:t>
            </a:r>
            <a:r>
              <a:rPr lang="zh-TW" altLang="en-US" sz="1200" kern="1200" dirty="0" smtClean="0">
                <a:solidFill>
                  <a:schemeClr val="tx1"/>
                </a:solidFill>
                <a:effectLst/>
                <a:latin typeface="+mn-lt"/>
                <a:ea typeface="+mn-ea"/>
                <a:cs typeface="+mn-cs"/>
              </a:rPr>
              <a:t> </a:t>
            </a:r>
            <a:endParaRPr lang="en-US"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FDA436D8-5B3B-4E8B-A95A-6F41F538ACCD}" type="slidenum">
              <a:rPr lang="zh-TW" altLang="en-US" smtClean="0"/>
              <a:pPr/>
              <a:t>56</a:t>
            </a:fld>
            <a:endParaRPr lang="zh-TW" altLang="en-US"/>
          </a:p>
        </p:txBody>
      </p:sp>
    </p:spTree>
    <p:extLst>
      <p:ext uri="{BB962C8B-B14F-4D97-AF65-F5344CB8AC3E}">
        <p14:creationId xmlns:p14="http://schemas.microsoft.com/office/powerpoint/2010/main" xmlns="" val="3756847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各機構 單位 文化 表單格式皆不同</a:t>
            </a:r>
            <a:endParaRPr lang="en-US" altLang="zh-TW" dirty="0" smtClean="0"/>
          </a:p>
          <a:p>
            <a:r>
              <a:rPr lang="zh-TW" altLang="en-US" dirty="0" smtClean="0"/>
              <a:t>同一本病歷中  缺乏統一格式   醫療機構之間 也缺乏統一格式</a:t>
            </a:r>
            <a:endParaRPr lang="en-US" altLang="zh-TW" dirty="0" smtClean="0"/>
          </a:p>
          <a:p>
            <a:r>
              <a:rPr lang="zh-TW" altLang="en-US" dirty="0" smtClean="0"/>
              <a:t>各種看不同科的資料混雜在一起</a:t>
            </a:r>
            <a:endParaRPr lang="en-US" altLang="zh-TW" dirty="0" smtClean="0"/>
          </a:p>
          <a:p>
            <a:r>
              <a:rPr lang="zh-TW" altLang="en-US" dirty="0" smtClean="0"/>
              <a:t>字跡潦草 模糊  碰到水 等造成資料難以復原</a:t>
            </a:r>
            <a:endParaRPr lang="en-US" altLang="zh-TW" dirty="0" smtClean="0"/>
          </a:p>
          <a:p>
            <a:endParaRPr lang="en-US" altLang="zh-TW" dirty="0" smtClean="0"/>
          </a:p>
          <a:p>
            <a:r>
              <a:rPr lang="zh-TW" altLang="en-US" dirty="0" smtClean="0"/>
              <a:t>病例的傳遞分送 花費人力</a:t>
            </a:r>
            <a:endParaRPr lang="en-US" altLang="zh-TW" dirty="0" smtClean="0"/>
          </a:p>
          <a:p>
            <a:r>
              <a:rPr lang="zh-TW" altLang="zh-TW" sz="1200" kern="1200" dirty="0" smtClean="0">
                <a:solidFill>
                  <a:schemeClr val="tx1"/>
                </a:solidFill>
                <a:effectLst/>
                <a:latin typeface="+mn-lt"/>
                <a:ea typeface="+mn-ea"/>
                <a:cs typeface="+mn-cs"/>
              </a:rPr>
              <a:t>紙本資料難以進行大規模的運算、統計</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dirty="0" smtClean="0"/>
              <a:t>透過</a:t>
            </a:r>
            <a:r>
              <a:rPr lang="en-US" altLang="zh-TW" dirty="0" smtClean="0"/>
              <a:t>HL7/DICOM</a:t>
            </a:r>
            <a:r>
              <a:rPr lang="zh-TW" altLang="en-US" dirty="0" smtClean="0"/>
              <a:t>的標準 不同醫療機構間也可互相取得資料</a:t>
            </a:r>
            <a:endParaRPr lang="en-US" altLang="zh-TW" dirty="0" smtClean="0"/>
          </a:p>
          <a:p>
            <a:r>
              <a:rPr lang="zh-TW" altLang="en-US" dirty="0" smtClean="0"/>
              <a:t>相較於手寫 筆跡 電子病例較清楚 易了解</a:t>
            </a:r>
            <a:endParaRPr lang="en-US" altLang="zh-TW" dirty="0" smtClean="0"/>
          </a:p>
          <a:p>
            <a:r>
              <a:rPr lang="zh-TW" altLang="en-US" dirty="0" smtClean="0"/>
              <a:t>醫生為了某些利益竄改病歷的情況  每次修改都有紀錄  因此可以預防這樣的情形</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DA436D8-5B3B-4E8B-A95A-6F41F538ACCD}" type="slidenum">
              <a:rPr lang="zh-TW" altLang="en-US" smtClean="0"/>
              <a:pPr/>
              <a:t>57</a:t>
            </a:fld>
            <a:endParaRPr lang="zh-TW" altLang="en-US"/>
          </a:p>
        </p:txBody>
      </p:sp>
    </p:spTree>
    <p:extLst>
      <p:ext uri="{BB962C8B-B14F-4D97-AF65-F5344CB8AC3E}">
        <p14:creationId xmlns:p14="http://schemas.microsoft.com/office/powerpoint/2010/main" xmlns="" val="2230068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DA436D8-5B3B-4E8B-A95A-6F41F538ACCD}" type="slidenum">
              <a:rPr lang="zh-TW" altLang="en-US" smtClean="0"/>
              <a:pPr/>
              <a:t>58</a:t>
            </a:fld>
            <a:endParaRPr lang="zh-TW" altLang="en-US"/>
          </a:p>
        </p:txBody>
      </p:sp>
    </p:spTree>
    <p:extLst>
      <p:ext uri="{BB962C8B-B14F-4D97-AF65-F5344CB8AC3E}">
        <p14:creationId xmlns:p14="http://schemas.microsoft.com/office/powerpoint/2010/main" xmlns="" val="4137168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行政院衛生署</a:t>
            </a:r>
            <a:endParaRPr lang="en-US" altLang="zh-TW" dirty="0" smtClean="0"/>
          </a:p>
          <a:p>
            <a:r>
              <a:rPr lang="zh-TW" altLang="en-US" sz="1200" b="0" i="0" kern="1200" dirty="0" smtClean="0">
                <a:solidFill>
                  <a:schemeClr val="tx1"/>
                </a:solidFill>
                <a:effectLst/>
                <a:latin typeface="+mn-lt"/>
                <a:ea typeface="+mn-ea"/>
                <a:cs typeface="+mn-cs"/>
              </a:rPr>
              <a:t>配合電子病歷及健保</a:t>
            </a:r>
            <a:r>
              <a:rPr lang="en-US" altLang="zh-TW" sz="1200" b="0" i="0" kern="1200" dirty="0" smtClean="0">
                <a:solidFill>
                  <a:schemeClr val="tx1"/>
                </a:solidFill>
                <a:effectLst/>
                <a:latin typeface="+mn-lt"/>
                <a:ea typeface="+mn-ea"/>
                <a:cs typeface="+mn-cs"/>
              </a:rPr>
              <a:t>IC</a:t>
            </a:r>
            <a:r>
              <a:rPr lang="zh-TW" altLang="en-US" sz="1200" b="0" i="0" kern="1200" dirty="0" smtClean="0">
                <a:solidFill>
                  <a:schemeClr val="tx1"/>
                </a:solidFill>
                <a:effectLst/>
                <a:latin typeface="+mn-lt"/>
                <a:ea typeface="+mn-ea"/>
                <a:cs typeface="+mn-cs"/>
              </a:rPr>
              <a:t>卡使用</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代表醫事人員於醫療資訊電子化環境之個人行為</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印鑑證明。</a:t>
            </a:r>
          </a:p>
          <a:p>
            <a:r>
              <a:rPr lang="zh-TW" altLang="en-US" sz="1200" b="0" i="0" kern="1200" dirty="0" smtClean="0">
                <a:solidFill>
                  <a:schemeClr val="tx1"/>
                </a:solidFill>
                <a:effectLst/>
                <a:latin typeface="+mn-lt"/>
                <a:ea typeface="+mn-ea"/>
                <a:cs typeface="+mn-cs"/>
              </a:rPr>
              <a:t>權限控管：健保第二階段存放內容讀取權限憑證</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限醫師卡</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、簽章：如電子病歷。</a:t>
            </a:r>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DA436D8-5B3B-4E8B-A95A-6F41F538ACCD}" type="slidenum">
              <a:rPr lang="zh-TW" altLang="en-US" smtClean="0"/>
              <a:pPr/>
              <a:t>59</a:t>
            </a:fld>
            <a:endParaRPr lang="zh-TW" altLang="en-US"/>
          </a:p>
        </p:txBody>
      </p:sp>
    </p:spTree>
    <p:extLst>
      <p:ext uri="{BB962C8B-B14F-4D97-AF65-F5344CB8AC3E}">
        <p14:creationId xmlns:p14="http://schemas.microsoft.com/office/powerpoint/2010/main" xmlns="" val="2170219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雖然電子病歷看起來前景一片大好</a:t>
            </a:r>
            <a:endParaRPr lang="en-US" altLang="zh-TW" dirty="0" smtClean="0"/>
          </a:p>
          <a:p>
            <a:r>
              <a:rPr lang="zh-TW" altLang="en-US" dirty="0" smtClean="0"/>
              <a:t>但是回到這篇主題的部分</a:t>
            </a:r>
            <a:r>
              <a:rPr lang="en-US" altLang="zh-TW" dirty="0" smtClean="0"/>
              <a:t>genomic data</a:t>
            </a:r>
          </a:p>
          <a:p>
            <a:r>
              <a:rPr lang="zh-TW" altLang="en-US" dirty="0" smtClean="0"/>
              <a:t>作者提到電子病例和這些定序出來的資料之間的關聯性相當弱</a:t>
            </a:r>
            <a:endParaRPr lang="en-US" altLang="zh-TW" dirty="0" smtClean="0"/>
          </a:p>
          <a:p>
            <a:r>
              <a:rPr lang="zh-TW" altLang="en-US" dirty="0" smtClean="0"/>
              <a:t>雖然現有相當多的定序資料 </a:t>
            </a:r>
            <a:endParaRPr lang="en-US" altLang="zh-TW" dirty="0" smtClean="0"/>
          </a:p>
          <a:p>
            <a:r>
              <a:rPr lang="zh-TW" altLang="en-US" dirty="0" smtClean="0"/>
              <a:t>但是對於臨床上的診斷幫助非常有限</a:t>
            </a:r>
            <a:endParaRPr lang="en-US" altLang="zh-TW" dirty="0" smtClean="0"/>
          </a:p>
          <a:p>
            <a:endParaRPr lang="en-US" altLang="zh-TW" dirty="0" smtClean="0"/>
          </a:p>
          <a:p>
            <a:r>
              <a:rPr lang="en-US" altLang="zh-TW" dirty="0" smtClean="0"/>
              <a:t>Genomic data</a:t>
            </a:r>
            <a:r>
              <a:rPr lang="zh-TW" altLang="en-US" dirty="0" smtClean="0"/>
              <a:t>也需要這樣的一個標準協定  許多大型的機構也正在嘗試</a:t>
            </a:r>
            <a:endParaRPr lang="en-US" altLang="zh-TW" dirty="0" smtClean="0"/>
          </a:p>
          <a:p>
            <a:r>
              <a:rPr lang="zh-TW" altLang="en-US" dirty="0" smtClean="0"/>
              <a:t>這樣的事情 看起來還需要一段時間</a:t>
            </a:r>
          </a:p>
          <a:p>
            <a:endParaRPr lang="zh-TW" altLang="en-US" dirty="0"/>
          </a:p>
        </p:txBody>
      </p:sp>
      <p:sp>
        <p:nvSpPr>
          <p:cNvPr id="4" name="投影片編號版面配置區 3"/>
          <p:cNvSpPr>
            <a:spLocks noGrp="1"/>
          </p:cNvSpPr>
          <p:nvPr>
            <p:ph type="sldNum" sz="quarter" idx="10"/>
          </p:nvPr>
        </p:nvSpPr>
        <p:spPr/>
        <p:txBody>
          <a:bodyPr/>
          <a:lstStyle/>
          <a:p>
            <a:fld id="{FDA436D8-5B3B-4E8B-A95A-6F41F538ACCD}" type="slidenum">
              <a:rPr lang="zh-TW" altLang="en-US" smtClean="0"/>
              <a:pPr/>
              <a:t>60</a:t>
            </a:fld>
            <a:endParaRPr lang="zh-TW" altLang="en-US"/>
          </a:p>
        </p:txBody>
      </p:sp>
    </p:spTree>
    <p:extLst>
      <p:ext uri="{BB962C8B-B14F-4D97-AF65-F5344CB8AC3E}">
        <p14:creationId xmlns:p14="http://schemas.microsoft.com/office/powerpoint/2010/main" xmlns="" val="3495418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informatics frameworks (such as EMRs)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scalable informatics </a:t>
            </a:r>
            <a:r>
              <a:rPr lang="en-US" altLang="zh-TW" sz="1200" kern="1200" dirty="0" err="1" smtClean="0">
                <a:solidFill>
                  <a:schemeClr val="tx1"/>
                </a:solidFill>
                <a:effectLst/>
                <a:latin typeface="+mn-lt"/>
                <a:ea typeface="+mn-ea"/>
                <a:cs typeface="+mn-cs"/>
              </a:rPr>
              <a:t>imple</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mentations</a:t>
            </a:r>
            <a:r>
              <a:rPr lang="en-US" altLang="zh-TW" sz="1200" kern="1200" dirty="0" smtClean="0">
                <a:solidFill>
                  <a:schemeClr val="tx1"/>
                </a:solidFill>
                <a:effectLst/>
                <a:latin typeface="+mn-lt"/>
                <a:ea typeface="+mn-ea"/>
                <a:cs typeface="+mn-cs"/>
              </a:rPr>
              <a:t> (such as SOA</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biological and medical sciences </a:t>
            </a:r>
            <a:endParaRPr kumimoji="1" lang="zh-TW" altLang="en-US" dirty="0"/>
          </a:p>
        </p:txBody>
      </p:sp>
      <p:sp>
        <p:nvSpPr>
          <p:cNvPr id="4" name="投影片編號版面配置區 3"/>
          <p:cNvSpPr>
            <a:spLocks noGrp="1"/>
          </p:cNvSpPr>
          <p:nvPr>
            <p:ph type="sldNum" sz="quarter" idx="10"/>
          </p:nvPr>
        </p:nvSpPr>
        <p:spPr/>
        <p:txBody>
          <a:bodyPr/>
          <a:lstStyle/>
          <a:p>
            <a:fld id="{72BD6347-F07D-404E-91B7-154604376530}" type="slidenum">
              <a:rPr kumimoji="1" lang="zh-TW" altLang="en-US" smtClean="0"/>
              <a:pPr/>
              <a:t>62</a:t>
            </a:fld>
            <a:endParaRPr kumimoji="1" lang="zh-TW" altLang="en-US"/>
          </a:p>
        </p:txBody>
      </p:sp>
    </p:spTree>
    <p:extLst>
      <p:ext uri="{BB962C8B-B14F-4D97-AF65-F5344CB8AC3E}">
        <p14:creationId xmlns:p14="http://schemas.microsoft.com/office/powerpoint/2010/main" xmlns="" val="190992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讓我們看看這些方法的比較 右邊三個是現在</a:t>
            </a:r>
            <a:r>
              <a:rPr lang="en-US" altLang="zh-TW" dirty="0" smtClean="0"/>
              <a:t>NGS</a:t>
            </a:r>
            <a:r>
              <a:rPr lang="zh-TW" altLang="en-US" dirty="0" smtClean="0"/>
              <a:t>所使用的平台</a:t>
            </a:r>
            <a:endParaRPr lang="en-US" altLang="zh-TW" dirty="0" smtClean="0"/>
          </a:p>
          <a:p>
            <a:r>
              <a:rPr lang="zh-TW" altLang="en-US" dirty="0" smtClean="0"/>
              <a:t>很明顯的現在</a:t>
            </a:r>
            <a:r>
              <a:rPr lang="en-US" altLang="zh-TW" dirty="0" smtClean="0"/>
              <a:t>NGS</a:t>
            </a:r>
            <a:r>
              <a:rPr lang="zh-TW" altLang="en-US" dirty="0" smtClean="0"/>
              <a:t>的</a:t>
            </a:r>
            <a:r>
              <a:rPr lang="en-US" altLang="zh-TW" dirty="0" smtClean="0"/>
              <a:t>read </a:t>
            </a:r>
            <a:r>
              <a:rPr lang="zh-TW" altLang="en-US" dirty="0" smtClean="0"/>
              <a:t>長度都叫之前的短許多</a:t>
            </a:r>
            <a:endParaRPr lang="en-US" altLang="zh-TW" dirty="0" smtClean="0"/>
          </a:p>
          <a:p>
            <a:r>
              <a:rPr lang="zh-TW" altLang="en-US" dirty="0" smtClean="0"/>
              <a:t>但是特點就在於</a:t>
            </a:r>
            <a:r>
              <a:rPr lang="en-US" altLang="zh-TW" dirty="0" smtClean="0"/>
              <a:t>output</a:t>
            </a:r>
            <a:r>
              <a:rPr lang="zh-TW" altLang="en-US" dirty="0" smtClean="0"/>
              <a:t>出相當大量的</a:t>
            </a:r>
            <a:r>
              <a:rPr lang="en-US" altLang="zh-TW" dirty="0" smtClean="0"/>
              <a:t>read</a:t>
            </a:r>
          </a:p>
          <a:p>
            <a:r>
              <a:rPr lang="zh-TW" altLang="en-US" dirty="0" smtClean="0"/>
              <a:t>而且時間也縮短許多</a:t>
            </a:r>
            <a:endParaRPr lang="en-US" altLang="zh-TW" dirty="0" smtClean="0"/>
          </a:p>
        </p:txBody>
      </p:sp>
      <p:sp>
        <p:nvSpPr>
          <p:cNvPr id="4" name="投影片編號版面配置區 3"/>
          <p:cNvSpPr>
            <a:spLocks noGrp="1"/>
          </p:cNvSpPr>
          <p:nvPr>
            <p:ph type="sldNum" sz="quarter" idx="10"/>
          </p:nvPr>
        </p:nvSpPr>
        <p:spPr/>
        <p:txBody>
          <a:bodyPr/>
          <a:lstStyle/>
          <a:p>
            <a:fld id="{543F6117-F504-4520-9CF3-A38952BCBF03}" type="slidenum">
              <a:rPr lang="zh-TW" altLang="en-US" smtClean="0"/>
              <a:pPr/>
              <a:t>7</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而現在</a:t>
            </a:r>
            <a:r>
              <a:rPr lang="en-US" altLang="zh-TW" dirty="0" smtClean="0"/>
              <a:t>NGS</a:t>
            </a:r>
            <a:r>
              <a:rPr lang="zh-TW" altLang="en-US" dirty="0" smtClean="0"/>
              <a:t>的好處不只是時間縮短 在於</a:t>
            </a:r>
            <a:r>
              <a:rPr lang="en-US" altLang="zh-TW" dirty="0" smtClean="0"/>
              <a:t>cost</a:t>
            </a:r>
            <a:r>
              <a:rPr lang="zh-TW" altLang="en-US" dirty="0" smtClean="0"/>
              <a:t>也是降低非常快</a:t>
            </a:r>
            <a:endParaRPr lang="en-US" altLang="zh-TW" dirty="0" smtClean="0"/>
          </a:p>
          <a:p>
            <a:r>
              <a:rPr lang="zh-TW" altLang="en-US" dirty="0" smtClean="0"/>
              <a:t>我們來看看這個曲線，縱軸是每一塊錢所能定序的</a:t>
            </a:r>
            <a:r>
              <a:rPr lang="en-US" altLang="zh-TW" dirty="0" err="1" smtClean="0"/>
              <a:t>bp</a:t>
            </a:r>
            <a:r>
              <a:rPr lang="en-US" altLang="zh-TW" baseline="0" dirty="0" smtClean="0"/>
              <a:t> </a:t>
            </a:r>
          </a:p>
          <a:p>
            <a:r>
              <a:rPr lang="zh-TW" altLang="en-US" baseline="0" dirty="0" smtClean="0"/>
              <a:t>在兩千年時一塊錢只能訂續一個</a:t>
            </a:r>
            <a:r>
              <a:rPr lang="en-US" altLang="zh-TW" baseline="0" dirty="0" err="1" smtClean="0"/>
              <a:t>bp</a:t>
            </a:r>
            <a:endParaRPr lang="en-US" altLang="zh-TW" baseline="0" dirty="0" smtClean="0"/>
          </a:p>
          <a:p>
            <a:r>
              <a:rPr lang="zh-TW" altLang="en-US" baseline="0" dirty="0" smtClean="0"/>
              <a:t>但是到了</a:t>
            </a:r>
            <a:r>
              <a:rPr lang="en-US" altLang="zh-TW" baseline="0" dirty="0" smtClean="0"/>
              <a:t>2010</a:t>
            </a:r>
            <a:r>
              <a:rPr lang="zh-TW" altLang="en-US" baseline="0" dirty="0" smtClean="0"/>
              <a:t>左右我們一塊錢就能定序一百萬個</a:t>
            </a:r>
            <a:r>
              <a:rPr lang="en-US" altLang="zh-TW" baseline="0" dirty="0" err="1" smtClean="0"/>
              <a:t>bp</a:t>
            </a:r>
            <a:endParaRPr lang="en-US" altLang="zh-TW" baseline="0" dirty="0" smtClean="0"/>
          </a:p>
          <a:p>
            <a:r>
              <a:rPr lang="zh-TW" altLang="en-US" baseline="0" dirty="0" smtClean="0"/>
              <a:t>推測大約在</a:t>
            </a:r>
            <a:r>
              <a:rPr lang="en-US" altLang="zh-TW" baseline="0" dirty="0" smtClean="0"/>
              <a:t>2013</a:t>
            </a:r>
            <a:r>
              <a:rPr lang="zh-TW" altLang="en-US" baseline="0" dirty="0" smtClean="0"/>
              <a:t>年訂續一個仁可能只需要</a:t>
            </a:r>
            <a:r>
              <a:rPr lang="en-US" altLang="zh-TW" baseline="0" dirty="0" smtClean="0"/>
              <a:t>100</a:t>
            </a:r>
            <a:r>
              <a:rPr lang="zh-TW" altLang="en-US" baseline="0" dirty="0" smtClean="0"/>
              <a:t>元左右就能辦到</a:t>
            </a:r>
            <a:endParaRPr lang="zh-TW" altLang="en-US" dirty="0"/>
          </a:p>
        </p:txBody>
      </p:sp>
      <p:sp>
        <p:nvSpPr>
          <p:cNvPr id="4" name="投影片編號版面配置區 3"/>
          <p:cNvSpPr>
            <a:spLocks noGrp="1"/>
          </p:cNvSpPr>
          <p:nvPr>
            <p:ph type="sldNum" sz="quarter" idx="10"/>
          </p:nvPr>
        </p:nvSpPr>
        <p:spPr/>
        <p:txBody>
          <a:bodyPr/>
          <a:lstStyle/>
          <a:p>
            <a:fld id="{543F6117-F504-4520-9CF3-A38952BCBF03}" type="slidenum">
              <a:rPr lang="zh-TW" altLang="en-US" smtClean="0"/>
              <a:pPr/>
              <a:t>8</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接下來我們比較</a:t>
            </a:r>
            <a:r>
              <a:rPr lang="en-US" altLang="zh-TW" dirty="0" smtClean="0"/>
              <a:t>sequencing</a:t>
            </a:r>
            <a:r>
              <a:rPr lang="zh-TW" altLang="en-US" dirty="0" smtClean="0"/>
              <a:t>與</a:t>
            </a:r>
            <a:r>
              <a:rPr lang="en-US" altLang="zh-TW" dirty="0" smtClean="0"/>
              <a:t>CPU</a:t>
            </a:r>
            <a:r>
              <a:rPr lang="zh-TW" altLang="en-US" dirty="0" smtClean="0"/>
              <a:t>跟硬碟的發展速率</a:t>
            </a:r>
            <a:endParaRPr lang="en-US" altLang="zh-TW" dirty="0" smtClean="0"/>
          </a:p>
          <a:p>
            <a:r>
              <a:rPr lang="zh-TW" altLang="en-US" dirty="0" smtClean="0"/>
              <a:t>途中藍線是定序每天所能定序的</a:t>
            </a:r>
            <a:r>
              <a:rPr lang="en-US" altLang="zh-TW" dirty="0" err="1" smtClean="0"/>
              <a:t>bp</a:t>
            </a:r>
            <a:r>
              <a:rPr lang="zh-TW" altLang="en-US" dirty="0" smtClean="0"/>
              <a:t>數</a:t>
            </a:r>
            <a:endParaRPr lang="en-US" altLang="zh-TW" dirty="0" smtClean="0"/>
          </a:p>
          <a:p>
            <a:r>
              <a:rPr lang="zh-TW" altLang="en-US" dirty="0" smtClean="0"/>
              <a:t>而紫線是</a:t>
            </a:r>
            <a:r>
              <a:rPr lang="en-US" altLang="zh-TW" dirty="0" smtClean="0"/>
              <a:t>CPU</a:t>
            </a:r>
            <a:r>
              <a:rPr lang="zh-TW" altLang="en-US" dirty="0" smtClean="0"/>
              <a:t>每秒能直行多少指令</a:t>
            </a:r>
            <a:endParaRPr lang="en-US" altLang="zh-TW" dirty="0" smtClean="0"/>
          </a:p>
          <a:p>
            <a:r>
              <a:rPr lang="zh-TW" altLang="en-US" dirty="0" smtClean="0"/>
              <a:t>而綠線是一個硬碟能儲存多少</a:t>
            </a:r>
            <a:r>
              <a:rPr lang="en-US" altLang="zh-TW" dirty="0" smtClean="0"/>
              <a:t>MB</a:t>
            </a:r>
          </a:p>
          <a:p>
            <a:r>
              <a:rPr lang="zh-TW" altLang="en-US" dirty="0" smtClean="0"/>
              <a:t>很明顯的定序的成長速度在</a:t>
            </a:r>
            <a:r>
              <a:rPr lang="en-US" altLang="zh-TW" dirty="0" smtClean="0"/>
              <a:t>2008</a:t>
            </a:r>
            <a:r>
              <a:rPr lang="zh-TW" altLang="en-US" dirty="0" smtClean="0"/>
              <a:t>年就完全遠超過</a:t>
            </a:r>
            <a:r>
              <a:rPr lang="en-US" altLang="zh-TW" dirty="0" smtClean="0"/>
              <a:t>CPU</a:t>
            </a:r>
            <a:r>
              <a:rPr lang="zh-TW" altLang="en-US" dirty="0" smtClean="0"/>
              <a:t>跟硬碟的成長</a:t>
            </a:r>
            <a:endParaRPr lang="zh-TW" altLang="en-US" dirty="0"/>
          </a:p>
        </p:txBody>
      </p:sp>
      <p:sp>
        <p:nvSpPr>
          <p:cNvPr id="4" name="投影片編號版面配置區 3"/>
          <p:cNvSpPr>
            <a:spLocks noGrp="1"/>
          </p:cNvSpPr>
          <p:nvPr>
            <p:ph type="sldNum" sz="quarter" idx="10"/>
          </p:nvPr>
        </p:nvSpPr>
        <p:spPr/>
        <p:txBody>
          <a:bodyPr/>
          <a:lstStyle/>
          <a:p>
            <a:fld id="{543F6117-F504-4520-9CF3-A38952BCBF03}" type="slidenum">
              <a:rPr lang="zh-TW" altLang="en-US" smtClean="0"/>
              <a:pPr/>
              <a:t>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統計出來定序的</a:t>
            </a:r>
            <a:r>
              <a:rPr lang="en-US" altLang="zh-TW" dirty="0" smtClean="0"/>
              <a:t>output</a:t>
            </a:r>
            <a:r>
              <a:rPr lang="zh-TW" altLang="en-US" dirty="0" smtClean="0"/>
              <a:t>大約每九個月就會成長一倍</a:t>
            </a:r>
            <a:endParaRPr lang="en-US" altLang="zh-TW" dirty="0" smtClean="0"/>
          </a:p>
          <a:p>
            <a:r>
              <a:rPr lang="zh-TW" altLang="en-US" dirty="0" smtClean="0"/>
              <a:t>這個速度甚至連</a:t>
            </a:r>
            <a:r>
              <a:rPr lang="en-US" altLang="zh-TW" dirty="0" err="1" smtClean="0"/>
              <a:t>moore</a:t>
            </a:r>
            <a:r>
              <a:rPr lang="en-US" altLang="zh-TW" dirty="0" smtClean="0"/>
              <a:t> law</a:t>
            </a:r>
            <a:r>
              <a:rPr lang="zh-TW" altLang="en-US" dirty="0" smtClean="0"/>
              <a:t>都比不上</a:t>
            </a:r>
            <a:endParaRPr lang="zh-TW" altLang="en-US" dirty="0"/>
          </a:p>
        </p:txBody>
      </p:sp>
      <p:sp>
        <p:nvSpPr>
          <p:cNvPr id="4" name="投影片編號版面配置區 3"/>
          <p:cNvSpPr>
            <a:spLocks noGrp="1"/>
          </p:cNvSpPr>
          <p:nvPr>
            <p:ph type="sldNum" sz="quarter" idx="10"/>
          </p:nvPr>
        </p:nvSpPr>
        <p:spPr/>
        <p:txBody>
          <a:bodyPr/>
          <a:lstStyle/>
          <a:p>
            <a:fld id="{543F6117-F504-4520-9CF3-A38952BCBF03}" type="slidenum">
              <a:rPr lang="zh-TW" altLang="en-US" smtClean="0"/>
              <a:pPr/>
              <a:t>10</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而</a:t>
            </a:r>
            <a:r>
              <a:rPr lang="en-US" altLang="zh-TW" dirty="0" smtClean="0"/>
              <a:t>sequencing</a:t>
            </a:r>
            <a:r>
              <a:rPr lang="zh-TW" altLang="en-US" dirty="0" smtClean="0"/>
              <a:t>的進步真的就是愈快愈好愈多愈好嗎？當資料產生速度遠大於我們</a:t>
            </a:r>
            <a:r>
              <a:rPr lang="en-US" altLang="zh-TW" dirty="0" smtClean="0"/>
              <a:t>storage</a:t>
            </a:r>
            <a:r>
              <a:rPr lang="zh-TW" altLang="en-US" dirty="0" smtClean="0"/>
              <a:t>與</a:t>
            </a:r>
            <a:r>
              <a:rPr lang="en-US" altLang="zh-TW" dirty="0" smtClean="0"/>
              <a:t>analyze</a:t>
            </a:r>
            <a:r>
              <a:rPr lang="zh-TW" altLang="en-US" dirty="0" smtClean="0"/>
              <a:t>的發展時，我們就遇到了一些問題</a:t>
            </a:r>
            <a:endParaRPr lang="zh-TW" altLang="en-US" dirty="0"/>
          </a:p>
        </p:txBody>
      </p:sp>
      <p:sp>
        <p:nvSpPr>
          <p:cNvPr id="4" name="投影片編號版面配置區 3"/>
          <p:cNvSpPr>
            <a:spLocks noGrp="1"/>
          </p:cNvSpPr>
          <p:nvPr>
            <p:ph type="sldNum" sz="quarter" idx="10"/>
          </p:nvPr>
        </p:nvSpPr>
        <p:spPr/>
        <p:txBody>
          <a:bodyPr/>
          <a:lstStyle/>
          <a:p>
            <a:fld id="{543F6117-F504-4520-9CF3-A38952BCBF03}" type="slidenum">
              <a:rPr lang="zh-TW" altLang="en-US" smtClean="0"/>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DF3DCBE-B8A4-4533-9B8B-525E87729567}" type="datetimeFigureOut">
              <a:rPr lang="zh-TW" altLang="en-US" smtClean="0"/>
              <a:pPr/>
              <a:t>2012/6/4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5A3443F-C4D9-476F-A5F0-5EB8FA1184D5}"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3DCBE-B8A4-4533-9B8B-525E87729567}" type="datetimeFigureOut">
              <a:rPr lang="zh-TW" altLang="en-US" smtClean="0"/>
              <a:pPr/>
              <a:t>2012/6/4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3443F-C4D9-476F-A5F0-5EB8FA1184D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2.jpe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Bacteriophage_MS2" TargetMode="External"/><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wikipedia.org/wiki/Polychaos_dubium" TargetMode="External"/><Relationship Id="rId5" Type="http://schemas.openxmlformats.org/officeDocument/2006/relationships/hyperlink" Target="http://en.wikipedia.org/wiki/Homo_sapiens" TargetMode="External"/><Relationship Id="rId4" Type="http://schemas.openxmlformats.org/officeDocument/2006/relationships/hyperlink" Target="http://en.wikipedia.org/w/index.php?title=Solibacter_usitatus&amp;action=edit&amp;redlink=1"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On the Future of Genomic Data</a:t>
            </a:r>
            <a:br>
              <a:rPr lang="en-US" altLang="zh-TW" dirty="0"/>
            </a:br>
            <a:endParaRPr lang="zh-TW" altLang="en-US" dirty="0"/>
          </a:p>
        </p:txBody>
      </p:sp>
      <p:sp>
        <p:nvSpPr>
          <p:cNvPr id="3" name="副標題 2"/>
          <p:cNvSpPr>
            <a:spLocks noGrp="1"/>
          </p:cNvSpPr>
          <p:nvPr>
            <p:ph type="subTitle" idx="1"/>
          </p:nvPr>
        </p:nvSpPr>
        <p:spPr/>
        <p:txBody>
          <a:bodyPr>
            <a:normAutofit fontScale="70000" lnSpcReduction="20000"/>
          </a:bodyPr>
          <a:lstStyle/>
          <a:p>
            <a:endParaRPr lang="en-US" altLang="zh-TW" dirty="0" smtClean="0"/>
          </a:p>
          <a:p>
            <a:r>
              <a:rPr lang="en-US" altLang="zh-TW" dirty="0" smtClean="0"/>
              <a:t>R00922113 </a:t>
            </a:r>
            <a:r>
              <a:rPr lang="zh-TW" altLang="en-US" dirty="0" smtClean="0"/>
              <a:t>謝宗潛 </a:t>
            </a:r>
            <a:r>
              <a:rPr lang="en-US" altLang="zh-TW" dirty="0" smtClean="0"/>
              <a:t>R00922038</a:t>
            </a:r>
            <a:r>
              <a:rPr lang="zh-TW" altLang="en-US" dirty="0" smtClean="0"/>
              <a:t>楊竣宇 </a:t>
            </a:r>
            <a:r>
              <a:rPr lang="en-US" altLang="zh-TW" dirty="0" smtClean="0"/>
              <a:t>R00945018</a:t>
            </a:r>
            <a:r>
              <a:rPr lang="zh-TW" altLang="en-US" dirty="0" smtClean="0"/>
              <a:t> 邵祈諭 </a:t>
            </a:r>
            <a:r>
              <a:rPr lang="en-US" altLang="zh-TW" dirty="0" smtClean="0"/>
              <a:t>R00945019 </a:t>
            </a:r>
            <a:r>
              <a:rPr lang="zh-TW" altLang="en-US" dirty="0" smtClean="0"/>
              <a:t>徐國翔 </a:t>
            </a:r>
            <a:r>
              <a:rPr lang="en-US" altLang="zh-TW" dirty="0" smtClean="0"/>
              <a:t>R00945040 </a:t>
            </a:r>
            <a:r>
              <a:rPr lang="zh-TW" altLang="en-US" dirty="0" smtClean="0"/>
              <a:t>邱相茹 </a:t>
            </a:r>
            <a:r>
              <a:rPr lang="en-US" altLang="zh-TW" dirty="0" smtClean="0"/>
              <a:t>B96902082</a:t>
            </a:r>
            <a:r>
              <a:rPr lang="zh-TW" altLang="en-US" dirty="0" smtClean="0"/>
              <a:t> 邱璽</a:t>
            </a:r>
            <a:r>
              <a:rPr lang="zh-TW" altLang="en-US" dirty="0" smtClean="0"/>
              <a:t>安</a:t>
            </a:r>
            <a:r>
              <a:rPr lang="en-US" altLang="zh-TW" dirty="0" smtClean="0"/>
              <a:t>R009220xx</a:t>
            </a:r>
            <a:r>
              <a:rPr lang="zh-TW" altLang="en-US" dirty="0" smtClean="0"/>
              <a:t> </a:t>
            </a:r>
            <a:r>
              <a:rPr lang="zh-TW" altLang="en-US" dirty="0" smtClean="0"/>
              <a:t>林易</a:t>
            </a:r>
            <a:r>
              <a:rPr lang="zh-TW" altLang="en-US" dirty="0" smtClean="0"/>
              <a:t>徵</a:t>
            </a:r>
            <a:endParaRPr lang="en-US" altLang="zh-TW" dirty="0" smtClean="0"/>
          </a:p>
          <a:p>
            <a:r>
              <a:rPr lang="en-US" altLang="zh-TW" dirty="0" smtClean="0"/>
              <a:t>advisor : Prof </a:t>
            </a:r>
            <a:r>
              <a:rPr lang="en-US" dirty="0" smtClean="0"/>
              <a:t> </a:t>
            </a:r>
            <a:r>
              <a:rPr lang="en-US" u="sng" dirty="0" smtClean="0"/>
              <a:t>Kun-Mao Chao</a:t>
            </a:r>
            <a:r>
              <a:rPr lang="en-US" altLang="zh-TW" dirty="0" smtClean="0"/>
              <a:t> </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A doubling of sequencing output every 9 months has outpaced and overtaken performance improvements within the disk storage and high-performance computation fields.</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Challenges</a:t>
            </a:r>
            <a:endParaRPr lang="zh-TW" altLang="en-US" dirty="0"/>
          </a:p>
        </p:txBody>
      </p:sp>
      <p:sp>
        <p:nvSpPr>
          <p:cNvPr id="3" name="內容版面配置區 2"/>
          <p:cNvSpPr>
            <a:spLocks noGrp="1"/>
          </p:cNvSpPr>
          <p:nvPr>
            <p:ph idx="1"/>
          </p:nvPr>
        </p:nvSpPr>
        <p:spPr/>
        <p:txBody>
          <a:bodyPr/>
          <a:lstStyle/>
          <a:p>
            <a:r>
              <a:rPr lang="en-US" altLang="zh-TW" dirty="0" smtClean="0"/>
              <a:t>Data storage and analysis problem</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en-US" altLang="zh-TW" dirty="0"/>
              <a:t>Such </a:t>
            </a:r>
            <a:r>
              <a:rPr lang="en-US" altLang="zh-TW" dirty="0" smtClean="0"/>
              <a:t>a growth </a:t>
            </a:r>
            <a:r>
              <a:rPr lang="en-US" altLang="zh-TW" dirty="0"/>
              <a:t>in raw output has </a:t>
            </a:r>
            <a:r>
              <a:rPr lang="en-US" altLang="zh-TW" dirty="0" smtClean="0"/>
              <a:t>outstripped the </a:t>
            </a:r>
            <a:r>
              <a:rPr lang="en-US" altLang="zh-TW" dirty="0"/>
              <a:t>Moore’s </a:t>
            </a:r>
            <a:r>
              <a:rPr lang="en-US" altLang="zh-TW" dirty="0" smtClean="0"/>
              <a:t>Law advances </a:t>
            </a:r>
            <a:r>
              <a:rPr lang="en-US" altLang="zh-TW" dirty="0"/>
              <a:t>in information </a:t>
            </a:r>
            <a:r>
              <a:rPr lang="en-US" altLang="zh-TW" dirty="0" smtClean="0"/>
              <a:t>technology and </a:t>
            </a:r>
            <a:r>
              <a:rPr lang="en-US" altLang="zh-TW" dirty="0"/>
              <a:t>storage capacity, </a:t>
            </a:r>
            <a:r>
              <a:rPr lang="en-US" altLang="zh-TW" dirty="0" smtClean="0"/>
              <a:t>in which </a:t>
            </a:r>
            <a:r>
              <a:rPr lang="en-US" altLang="zh-TW" dirty="0"/>
              <a:t>a standard analysis </a:t>
            </a:r>
            <a:r>
              <a:rPr lang="en-US" altLang="zh-TW" dirty="0" smtClean="0"/>
              <a:t>requires 1 </a:t>
            </a:r>
            <a:r>
              <a:rPr lang="en-US" altLang="zh-TW" dirty="0"/>
              <a:t>to 2 days on a </a:t>
            </a:r>
            <a:r>
              <a:rPr lang="en-US" altLang="zh-TW" dirty="0" smtClean="0"/>
              <a:t>compute cluster </a:t>
            </a:r>
            <a:r>
              <a:rPr lang="en-US" altLang="zh-TW" dirty="0"/>
              <a:t>and several weeks on </a:t>
            </a:r>
            <a:r>
              <a:rPr lang="en-US" altLang="zh-TW" dirty="0" smtClean="0"/>
              <a:t>a typical </a:t>
            </a:r>
            <a:r>
              <a:rPr lang="en-US" altLang="zh-TW" dirty="0"/>
              <a:t>workstation</a:t>
            </a:r>
            <a:r>
              <a:rPr lang="en-US" altLang="zh-TW" dirty="0" smtClean="0"/>
              <a:t>.</a:t>
            </a:r>
          </a:p>
          <a:p>
            <a:r>
              <a:rPr lang="en-US" altLang="zh-TW" dirty="0"/>
              <a:t>The pace of </a:t>
            </a:r>
            <a:r>
              <a:rPr lang="en-US" altLang="zh-TW" dirty="0" smtClean="0"/>
              <a:t>innovation in </a:t>
            </a:r>
            <a:r>
              <a:rPr lang="en-US" altLang="zh-TW" dirty="0"/>
              <a:t>genomic data creation is much higher </a:t>
            </a:r>
            <a:r>
              <a:rPr lang="en-US" altLang="zh-TW" dirty="0" smtClean="0"/>
              <a:t>than the </a:t>
            </a:r>
            <a:r>
              <a:rPr lang="en-US" altLang="zh-TW" dirty="0"/>
              <a:t>rate of innovation within genomic </a:t>
            </a:r>
            <a:r>
              <a:rPr lang="en-US" altLang="zh-TW" dirty="0" smtClean="0"/>
              <a:t>informatics.</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kumimoji="1" lang="en-US" altLang="zh-TW" dirty="0" smtClean="0"/>
              <a:t>Central</a:t>
            </a:r>
            <a:r>
              <a:rPr kumimoji="1" lang="zh-TW" altLang="en-US" dirty="0" smtClean="0"/>
              <a:t> </a:t>
            </a:r>
            <a:r>
              <a:rPr kumimoji="1" lang="en-US" altLang="zh-TW" dirty="0" smtClean="0"/>
              <a:t>challenge</a:t>
            </a:r>
            <a:endParaRPr kumimoji="1" lang="zh-TW" altLang="en-US" dirty="0"/>
          </a:p>
        </p:txBody>
      </p:sp>
      <p:sp>
        <p:nvSpPr>
          <p:cNvPr id="3" name="子標題 2"/>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xmlns="" val="1656930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3" name="內容版面配置區 2"/>
          <p:cNvSpPr>
            <a:spLocks noGrp="1"/>
          </p:cNvSpPr>
          <p:nvPr>
            <p:ph idx="1"/>
          </p:nvPr>
        </p:nvSpPr>
        <p:spPr/>
        <p:txBody>
          <a:bodyPr/>
          <a:lstStyle/>
          <a:p>
            <a:r>
              <a:rPr kumimoji="1" lang="en-US" altLang="zh-TW" dirty="0" smtClean="0"/>
              <a:t>Central</a:t>
            </a:r>
            <a:r>
              <a:rPr kumimoji="1" lang="zh-TW" altLang="en-US" dirty="0" smtClean="0"/>
              <a:t> </a:t>
            </a:r>
            <a:r>
              <a:rPr kumimoji="1" lang="en-US" altLang="zh-TW" dirty="0" smtClean="0"/>
              <a:t>to</a:t>
            </a:r>
            <a:r>
              <a:rPr kumimoji="1" lang="zh-TW" altLang="en-US" dirty="0" smtClean="0"/>
              <a:t> </a:t>
            </a:r>
            <a:r>
              <a:rPr kumimoji="1" lang="en-US" altLang="zh-TW" dirty="0" smtClean="0"/>
              <a:t>the</a:t>
            </a:r>
            <a:r>
              <a:rPr kumimoji="1" lang="zh-TW" altLang="en-US" dirty="0" smtClean="0"/>
              <a:t> </a:t>
            </a:r>
            <a:r>
              <a:rPr kumimoji="1" lang="en-US" altLang="zh-TW" dirty="0" smtClean="0"/>
              <a:t>challenge</a:t>
            </a:r>
            <a:r>
              <a:rPr kumimoji="1" lang="zh-TW" altLang="en-US" dirty="0" smtClean="0"/>
              <a:t> </a:t>
            </a:r>
            <a:r>
              <a:rPr kumimoji="1" lang="en-US" altLang="zh-TW" dirty="0" smtClean="0"/>
              <a:t>is</a:t>
            </a:r>
            <a:r>
              <a:rPr kumimoji="1" lang="zh-TW" altLang="en-US" dirty="0" smtClean="0"/>
              <a:t> </a:t>
            </a:r>
            <a:r>
              <a:rPr kumimoji="1" lang="en-US" altLang="zh-TW" dirty="0" smtClean="0"/>
              <a:t>the</a:t>
            </a:r>
            <a:r>
              <a:rPr kumimoji="1" lang="zh-TW" altLang="en-US" dirty="0" smtClean="0"/>
              <a:t> </a:t>
            </a:r>
            <a:r>
              <a:rPr kumimoji="1" lang="en-US" altLang="zh-TW" dirty="0" smtClean="0"/>
              <a:t>definition</a:t>
            </a:r>
            <a:r>
              <a:rPr kumimoji="1" lang="zh-TW" altLang="en-US" dirty="0" smtClean="0"/>
              <a:t> </a:t>
            </a:r>
            <a:r>
              <a:rPr kumimoji="1" lang="en-US" altLang="zh-TW" dirty="0" smtClean="0"/>
              <a:t>of</a:t>
            </a:r>
            <a:r>
              <a:rPr kumimoji="1" lang="zh-TW" altLang="en-US" dirty="0" smtClean="0"/>
              <a:t> </a:t>
            </a:r>
            <a:r>
              <a:rPr kumimoji="1" lang="en-US" altLang="zh-TW" dirty="0" smtClean="0"/>
              <a:t>the</a:t>
            </a:r>
            <a:r>
              <a:rPr kumimoji="1" lang="zh-TW" altLang="en-US" dirty="0" smtClean="0"/>
              <a:t> </a:t>
            </a:r>
            <a:r>
              <a:rPr kumimoji="1" lang="en-US" altLang="zh-TW" dirty="0" smtClean="0"/>
              <a:t>raw</a:t>
            </a:r>
            <a:r>
              <a:rPr kumimoji="1" lang="zh-TW" altLang="en-US" dirty="0" smtClean="0"/>
              <a:t> </a:t>
            </a:r>
            <a:r>
              <a:rPr kumimoji="1" lang="en-US" altLang="zh-TW" dirty="0" smtClean="0"/>
              <a:t>data</a:t>
            </a:r>
          </a:p>
          <a:p>
            <a:r>
              <a:rPr kumimoji="1" lang="en-US" altLang="zh-TW" dirty="0" smtClean="0"/>
              <a:t>Many</a:t>
            </a:r>
            <a:r>
              <a:rPr kumimoji="1" lang="zh-TW" altLang="en-US" dirty="0" smtClean="0"/>
              <a:t> </a:t>
            </a:r>
            <a:r>
              <a:rPr kumimoji="1" lang="en-US" altLang="zh-TW" dirty="0" smtClean="0"/>
              <a:t>current</a:t>
            </a:r>
            <a:r>
              <a:rPr kumimoji="1" lang="zh-TW" altLang="en-US" dirty="0" smtClean="0"/>
              <a:t> </a:t>
            </a:r>
            <a:r>
              <a:rPr kumimoji="1" lang="en-US" altLang="zh-TW" dirty="0" smtClean="0"/>
              <a:t>sequencing</a:t>
            </a:r>
            <a:r>
              <a:rPr kumimoji="1" lang="zh-TW" altLang="en-US" dirty="0" smtClean="0"/>
              <a:t> </a:t>
            </a:r>
            <a:r>
              <a:rPr kumimoji="1" lang="en-US" altLang="zh-TW" dirty="0" smtClean="0"/>
              <a:t>technologies</a:t>
            </a:r>
            <a:r>
              <a:rPr kumimoji="1" lang="zh-TW" altLang="en-US" dirty="0" smtClean="0"/>
              <a:t> </a:t>
            </a:r>
            <a:r>
              <a:rPr kumimoji="1" lang="en-US" altLang="zh-TW" dirty="0" smtClean="0"/>
              <a:t>capture</a:t>
            </a:r>
            <a:r>
              <a:rPr kumimoji="1" lang="zh-TW" altLang="en-US" dirty="0" smtClean="0"/>
              <a:t> </a:t>
            </a:r>
            <a:r>
              <a:rPr kumimoji="1" lang="en-US" altLang="zh-TW" dirty="0" smtClean="0"/>
              <a:t>image</a:t>
            </a:r>
            <a:r>
              <a:rPr kumimoji="1" lang="zh-TW" altLang="en-US" dirty="0" smtClean="0"/>
              <a:t> </a:t>
            </a:r>
            <a:r>
              <a:rPr kumimoji="1" lang="en-US" altLang="zh-TW" dirty="0" smtClean="0"/>
              <a:t>data</a:t>
            </a:r>
            <a:r>
              <a:rPr kumimoji="1" lang="zh-TW" altLang="en-US" dirty="0" smtClean="0"/>
              <a:t> </a:t>
            </a:r>
            <a:r>
              <a:rPr kumimoji="1" lang="en-US" altLang="zh-TW" dirty="0" smtClean="0"/>
              <a:t>for</a:t>
            </a:r>
            <a:r>
              <a:rPr kumimoji="1" lang="zh-TW" altLang="en-US" dirty="0" smtClean="0"/>
              <a:t> </a:t>
            </a:r>
            <a:r>
              <a:rPr kumimoji="1" lang="en-US" altLang="zh-TW" dirty="0" smtClean="0"/>
              <a:t>each</a:t>
            </a:r>
            <a:r>
              <a:rPr kumimoji="1" lang="zh-TW" altLang="en-US" dirty="0" smtClean="0"/>
              <a:t> </a:t>
            </a:r>
            <a:r>
              <a:rPr kumimoji="1" lang="en-US" altLang="zh-TW" dirty="0" smtClean="0"/>
              <a:t>base</a:t>
            </a:r>
            <a:r>
              <a:rPr kumimoji="1" lang="zh-TW" altLang="en-US" dirty="0" smtClean="0"/>
              <a:t> </a:t>
            </a:r>
            <a:r>
              <a:rPr kumimoji="1" lang="en-US" altLang="zh-TW" dirty="0" smtClean="0"/>
              <a:t>being</a:t>
            </a:r>
            <a:r>
              <a:rPr kumimoji="1" lang="zh-TW" altLang="en-US" dirty="0" smtClean="0"/>
              <a:t> </a:t>
            </a:r>
            <a:r>
              <a:rPr kumimoji="1" lang="en-US" altLang="zh-TW" dirty="0" smtClean="0"/>
              <a:t>sequenced.</a:t>
            </a:r>
            <a:endParaRPr kumimoji="1" lang="zh-TW" altLang="en-US" dirty="0"/>
          </a:p>
        </p:txBody>
      </p:sp>
      <p:sp>
        <p:nvSpPr>
          <p:cNvPr id="4" name="文字方塊 3"/>
          <p:cNvSpPr txBox="1"/>
          <p:nvPr/>
        </p:nvSpPr>
        <p:spPr>
          <a:xfrm>
            <a:off x="-1168400" y="3200400"/>
            <a:ext cx="184666" cy="369332"/>
          </a:xfrm>
          <a:prstGeom prst="rect">
            <a:avLst/>
          </a:prstGeom>
          <a:noFill/>
        </p:spPr>
        <p:txBody>
          <a:bodyPr wrap="none" rtlCol="0">
            <a:spAutoFit/>
          </a:bodyPr>
          <a:lstStyle/>
          <a:p>
            <a:endParaRPr kumimoji="1" lang="zh-TW" altLang="en-US"/>
          </a:p>
        </p:txBody>
      </p:sp>
    </p:spTree>
    <p:extLst>
      <p:ext uri="{BB962C8B-B14F-4D97-AF65-F5344CB8AC3E}">
        <p14:creationId xmlns:p14="http://schemas.microsoft.com/office/powerpoint/2010/main" xmlns="" val="1684549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3" name="內容版面配置區 2"/>
          <p:cNvSpPr>
            <a:spLocks noGrp="1"/>
          </p:cNvSpPr>
          <p:nvPr>
            <p:ph idx="1"/>
          </p:nvPr>
        </p:nvSpPr>
        <p:spPr/>
        <p:txBody>
          <a:bodyPr>
            <a:normAutofit/>
          </a:bodyPr>
          <a:lstStyle/>
          <a:p>
            <a:r>
              <a:rPr lang="en-US" altLang="zh-TW" b="1" dirty="0"/>
              <a:t>Q</a:t>
            </a:r>
            <a:r>
              <a:rPr lang="en-US" altLang="zh-TW" b="1" dirty="0" smtClean="0"/>
              <a:t>uality </a:t>
            </a:r>
            <a:r>
              <a:rPr lang="en-US" altLang="zh-TW" b="1" dirty="0"/>
              <a:t>scores are logarithmically linked to error </a:t>
            </a:r>
            <a:r>
              <a:rPr lang="en-US" altLang="zh-TW" b="1" dirty="0" smtClean="0"/>
              <a:t>probabilities</a:t>
            </a:r>
          </a:p>
          <a:p>
            <a:r>
              <a:rPr lang="en-US" altLang="zh-TW" b="1" dirty="0"/>
              <a:t> </a:t>
            </a:r>
            <a:endParaRPr lang="en-US" altLang="zh-TW" b="1" dirty="0" smtClean="0"/>
          </a:p>
          <a:p>
            <a:endParaRPr lang="en-US" altLang="zh-TW" b="1" dirty="0"/>
          </a:p>
          <a:p>
            <a:endParaRPr lang="en-US" altLang="zh-TW" b="1" dirty="0"/>
          </a:p>
        </p:txBody>
      </p:sp>
      <p:pic>
        <p:nvPicPr>
          <p:cNvPr id="8" name="圖片 7" descr="27965b367978f44297efd5b3544bae04.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9000" y="2857765"/>
            <a:ext cx="2324100" cy="304537"/>
          </a:xfrm>
          <a:prstGeom prst="rect">
            <a:avLst/>
          </a:prstGeom>
        </p:spPr>
      </p:pic>
      <p:pic>
        <p:nvPicPr>
          <p:cNvPr id="9" name="圖片 8" descr="5bc7e86d6002b0f824c1cc00b97e3047.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9000" y="3213803"/>
            <a:ext cx="1257300" cy="363557"/>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xmlns="" val="2679846011"/>
              </p:ext>
            </p:extLst>
          </p:nvPr>
        </p:nvGraphicFramePr>
        <p:xfrm>
          <a:off x="889001" y="3901123"/>
          <a:ext cx="7607300" cy="2219960"/>
        </p:xfrm>
        <a:graphic>
          <a:graphicData uri="http://schemas.openxmlformats.org/drawingml/2006/table">
            <a:tbl>
              <a:tblPr firstRow="1" bandRow="1">
                <a:tableStyleId>{5940675A-B579-460E-94D1-54222C63F5DA}</a:tableStyleId>
              </a:tblPr>
              <a:tblGrid>
                <a:gridCol w="2209799"/>
                <a:gridCol w="3483936"/>
                <a:gridCol w="1913565"/>
              </a:tblGrid>
              <a:tr h="370840">
                <a:tc>
                  <a:txBody>
                    <a:bodyPr/>
                    <a:lstStyle/>
                    <a:p>
                      <a:r>
                        <a:rPr lang="en-US" altLang="zh-TW" dirty="0" smtClean="0"/>
                        <a:t>Quality value Score</a:t>
                      </a:r>
                      <a:endParaRPr lang="zh-TW" altLang="en-US" dirty="0"/>
                    </a:p>
                  </a:txBody>
                  <a:tcPr/>
                </a:tc>
                <a:tc>
                  <a:txBody>
                    <a:bodyPr/>
                    <a:lstStyle/>
                    <a:p>
                      <a:r>
                        <a:rPr lang="en-US" altLang="zh-TW" dirty="0" smtClean="0"/>
                        <a:t>Probability of incorrect base call</a:t>
                      </a:r>
                      <a:endParaRPr lang="zh-TW" altLang="en-US" dirty="0"/>
                    </a:p>
                  </a:txBody>
                  <a:tcPr/>
                </a:tc>
                <a:tc>
                  <a:txBody>
                    <a:bodyPr/>
                    <a:lstStyle/>
                    <a:p>
                      <a:r>
                        <a:rPr lang="en-US" altLang="zh-TW" dirty="0" smtClean="0"/>
                        <a:t>Base call accuracy</a:t>
                      </a:r>
                      <a:endParaRPr lang="zh-TW" altLang="en-US" dirty="0"/>
                    </a:p>
                  </a:txBody>
                  <a:tcPr/>
                </a:tc>
              </a:tr>
              <a:tr h="370840">
                <a:tc>
                  <a:txBody>
                    <a:bodyPr/>
                    <a:lstStyle/>
                    <a:p>
                      <a:r>
                        <a:rPr lang="en-US" altLang="zh-TW" dirty="0" smtClean="0"/>
                        <a:t>10</a:t>
                      </a:r>
                      <a:endParaRPr lang="zh-TW" altLang="en-US" dirty="0"/>
                    </a:p>
                  </a:txBody>
                  <a:tcPr/>
                </a:tc>
                <a:tc>
                  <a:txBody>
                    <a:bodyPr/>
                    <a:lstStyle/>
                    <a:p>
                      <a:r>
                        <a:rPr lang="en-US" altLang="zh-TW" dirty="0" smtClean="0"/>
                        <a:t>1/10</a:t>
                      </a:r>
                      <a:endParaRPr lang="zh-TW" altLang="en-US" dirty="0"/>
                    </a:p>
                  </a:txBody>
                  <a:tcPr/>
                </a:tc>
                <a:tc>
                  <a:txBody>
                    <a:bodyPr/>
                    <a:lstStyle/>
                    <a:p>
                      <a:r>
                        <a:rPr lang="en-US" altLang="zh-TW" dirty="0" smtClean="0"/>
                        <a:t>90%</a:t>
                      </a:r>
                      <a:endParaRPr lang="zh-TW" altLang="en-US" dirty="0"/>
                    </a:p>
                  </a:txBody>
                  <a:tcPr/>
                </a:tc>
              </a:tr>
              <a:tr h="370840">
                <a:tc>
                  <a:txBody>
                    <a:bodyPr/>
                    <a:lstStyle/>
                    <a:p>
                      <a:r>
                        <a:rPr lang="en-US" altLang="zh-TW" dirty="0" smtClean="0"/>
                        <a:t>20</a:t>
                      </a:r>
                      <a:endParaRPr lang="zh-TW" altLang="en-US" dirty="0"/>
                    </a:p>
                  </a:txBody>
                  <a:tcPr/>
                </a:tc>
                <a:tc>
                  <a:txBody>
                    <a:bodyPr/>
                    <a:lstStyle/>
                    <a:p>
                      <a:r>
                        <a:rPr lang="en-US" altLang="zh-TW" dirty="0" smtClean="0"/>
                        <a:t>1/100</a:t>
                      </a:r>
                      <a:endParaRPr lang="zh-TW" altLang="en-US" dirty="0"/>
                    </a:p>
                  </a:txBody>
                  <a:tcPr/>
                </a:tc>
                <a:tc>
                  <a:txBody>
                    <a:bodyPr/>
                    <a:lstStyle/>
                    <a:p>
                      <a:r>
                        <a:rPr lang="en-US" altLang="zh-TW" dirty="0" smtClean="0"/>
                        <a:t>99%</a:t>
                      </a:r>
                      <a:endParaRPr lang="zh-TW" altLang="en-US" dirty="0"/>
                    </a:p>
                  </a:txBody>
                  <a:tcPr/>
                </a:tc>
              </a:tr>
              <a:tr h="0">
                <a:tc>
                  <a:txBody>
                    <a:bodyPr/>
                    <a:lstStyle/>
                    <a:p>
                      <a:r>
                        <a:rPr lang="en-US" altLang="zh-TW" dirty="0" smtClean="0"/>
                        <a:t>30</a:t>
                      </a:r>
                      <a:endParaRPr lang="zh-TW" altLang="en-US" dirty="0"/>
                    </a:p>
                  </a:txBody>
                  <a:tcPr/>
                </a:tc>
                <a:tc>
                  <a:txBody>
                    <a:bodyPr/>
                    <a:lstStyle/>
                    <a:p>
                      <a:r>
                        <a:rPr lang="en-US" altLang="zh-TW" dirty="0" smtClean="0"/>
                        <a:t>1/1000</a:t>
                      </a:r>
                      <a:endParaRPr lang="zh-TW" altLang="en-US" dirty="0"/>
                    </a:p>
                  </a:txBody>
                  <a:tcPr/>
                </a:tc>
                <a:tc>
                  <a:txBody>
                    <a:bodyPr/>
                    <a:lstStyle/>
                    <a:p>
                      <a:r>
                        <a:rPr lang="en-US" altLang="zh-TW" dirty="0" smtClean="0"/>
                        <a:t>99.9%</a:t>
                      </a:r>
                      <a:endParaRPr lang="zh-TW" altLang="en-US" dirty="0"/>
                    </a:p>
                  </a:txBody>
                  <a:tcPr/>
                </a:tc>
              </a:tr>
              <a:tr h="370840">
                <a:tc>
                  <a:txBody>
                    <a:bodyPr/>
                    <a:lstStyle/>
                    <a:p>
                      <a:r>
                        <a:rPr lang="en-US" altLang="zh-TW" dirty="0" smtClean="0"/>
                        <a:t>40</a:t>
                      </a:r>
                      <a:endParaRPr lang="zh-TW" altLang="en-US" dirty="0"/>
                    </a:p>
                  </a:txBody>
                  <a:tcPr/>
                </a:tc>
                <a:tc>
                  <a:txBody>
                    <a:bodyPr/>
                    <a:lstStyle/>
                    <a:p>
                      <a:r>
                        <a:rPr lang="en-US" altLang="zh-TW" dirty="0" smtClean="0"/>
                        <a:t>1/10000</a:t>
                      </a:r>
                      <a:endParaRPr lang="zh-TW" altLang="en-US" dirty="0"/>
                    </a:p>
                  </a:txBody>
                  <a:tcPr/>
                </a:tc>
                <a:tc>
                  <a:txBody>
                    <a:bodyPr/>
                    <a:lstStyle/>
                    <a:p>
                      <a:r>
                        <a:rPr lang="en-US" altLang="zh-TW" dirty="0" smtClean="0"/>
                        <a:t>99.99%</a:t>
                      </a:r>
                      <a:endParaRPr lang="zh-TW" altLang="en-US" dirty="0"/>
                    </a:p>
                  </a:txBody>
                  <a:tcPr/>
                </a:tc>
              </a:tr>
              <a:tr h="370840">
                <a:tc>
                  <a:txBody>
                    <a:bodyPr/>
                    <a:lstStyle/>
                    <a:p>
                      <a:r>
                        <a:rPr lang="en-US" altLang="zh-TW" dirty="0" smtClean="0"/>
                        <a:t>50</a:t>
                      </a:r>
                      <a:endParaRPr lang="zh-TW" altLang="en-US" dirty="0"/>
                    </a:p>
                  </a:txBody>
                  <a:tcPr/>
                </a:tc>
                <a:tc>
                  <a:txBody>
                    <a:bodyPr/>
                    <a:lstStyle/>
                    <a:p>
                      <a:r>
                        <a:rPr lang="en-US" altLang="zh-TW" dirty="0" smtClean="0"/>
                        <a:t>1/100000</a:t>
                      </a:r>
                      <a:endParaRPr lang="zh-TW" altLang="en-US" dirty="0"/>
                    </a:p>
                  </a:txBody>
                  <a:tcPr/>
                </a:tc>
                <a:tc>
                  <a:txBody>
                    <a:bodyPr/>
                    <a:lstStyle/>
                    <a:p>
                      <a:r>
                        <a:rPr lang="en-US" altLang="zh-TW" dirty="0" smtClean="0"/>
                        <a:t>99.999%</a:t>
                      </a:r>
                      <a:endParaRPr lang="zh-TW" altLang="en-US" dirty="0"/>
                    </a:p>
                  </a:txBody>
                  <a:tcPr/>
                </a:tc>
              </a:tr>
            </a:tbl>
          </a:graphicData>
        </a:graphic>
      </p:graphicFrame>
    </p:spTree>
    <p:extLst>
      <p:ext uri="{BB962C8B-B14F-4D97-AF65-F5344CB8AC3E}">
        <p14:creationId xmlns:p14="http://schemas.microsoft.com/office/powerpoint/2010/main" xmlns="" val="3365046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4" name="內容版面配置區 3" descr="untrusted regions.png"/>
          <p:cNvPicPr>
            <a:picLocks noGrp="1" noChangeAspect="1"/>
          </p:cNvPicPr>
          <p:nvPr>
            <p:ph idx="1"/>
          </p:nvPr>
        </p:nvPicPr>
        <p:blipFill>
          <a:blip r:embed="rId2">
            <a:extLst>
              <a:ext uri="{28A0092B-C50C-407E-A947-70E740481C1C}">
                <a14:useLocalDpi xmlns:a14="http://schemas.microsoft.com/office/drawing/2010/main" xmlns="" val="0"/>
              </a:ext>
            </a:extLst>
          </a:blip>
          <a:srcRect l="22512" r="22512"/>
          <a:stretch>
            <a:fillRect/>
          </a:stretch>
        </p:blipFill>
        <p:spPr/>
      </p:pic>
    </p:spTree>
    <p:extLst>
      <p:ext uri="{BB962C8B-B14F-4D97-AF65-F5344CB8AC3E}">
        <p14:creationId xmlns:p14="http://schemas.microsoft.com/office/powerpoint/2010/main" xmlns="" val="344168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3" name="內容版面配置區 2"/>
          <p:cNvSpPr>
            <a:spLocks noGrp="1"/>
          </p:cNvSpPr>
          <p:nvPr>
            <p:ph idx="1"/>
          </p:nvPr>
        </p:nvSpPr>
        <p:spPr/>
        <p:txBody>
          <a:bodyPr/>
          <a:lstStyle/>
          <a:p>
            <a:r>
              <a:rPr kumimoji="1" lang="en-US" altLang="zh-TW" dirty="0" smtClean="0"/>
              <a:t>How</a:t>
            </a:r>
            <a:r>
              <a:rPr kumimoji="1" lang="zh-TW" altLang="en-US" dirty="0" smtClean="0"/>
              <a:t> </a:t>
            </a:r>
            <a:r>
              <a:rPr kumimoji="1" lang="en-US" altLang="zh-TW" dirty="0" smtClean="0"/>
              <a:t>to</a:t>
            </a:r>
            <a:r>
              <a:rPr kumimoji="1" lang="zh-TW" altLang="en-US" dirty="0" smtClean="0"/>
              <a:t> </a:t>
            </a:r>
            <a:r>
              <a:rPr kumimoji="1" lang="en-US" altLang="zh-TW" dirty="0" smtClean="0"/>
              <a:t>manage</a:t>
            </a:r>
            <a:r>
              <a:rPr kumimoji="1" lang="zh-TW" altLang="en-US" dirty="0" smtClean="0"/>
              <a:t> </a:t>
            </a:r>
            <a:r>
              <a:rPr kumimoji="1" lang="en-US" altLang="zh-TW" dirty="0" smtClean="0"/>
              <a:t>numerous</a:t>
            </a:r>
            <a:r>
              <a:rPr kumimoji="1" lang="zh-TW" altLang="en-US" dirty="0" smtClean="0"/>
              <a:t> </a:t>
            </a:r>
            <a:r>
              <a:rPr kumimoji="1" lang="en-US" altLang="zh-TW" dirty="0" smtClean="0"/>
              <a:t>data?</a:t>
            </a:r>
            <a:endParaRPr kumimoji="1" lang="zh-TW" altLang="en-US" dirty="0"/>
          </a:p>
        </p:txBody>
      </p:sp>
    </p:spTree>
    <p:extLst>
      <p:ext uri="{BB962C8B-B14F-4D97-AF65-F5344CB8AC3E}">
        <p14:creationId xmlns:p14="http://schemas.microsoft.com/office/powerpoint/2010/main" xmlns="" val="2759163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3" name="內容版面配置區 2"/>
          <p:cNvSpPr>
            <a:spLocks noGrp="1"/>
          </p:cNvSpPr>
          <p:nvPr>
            <p:ph idx="1"/>
          </p:nvPr>
        </p:nvSpPr>
        <p:spPr/>
        <p:txBody>
          <a:bodyPr/>
          <a:lstStyle/>
          <a:p>
            <a:r>
              <a:rPr kumimoji="1" lang="en-US" altLang="zh-TW" dirty="0" smtClean="0"/>
              <a:t>How</a:t>
            </a:r>
            <a:r>
              <a:rPr kumimoji="1" lang="zh-TW" altLang="en-US" dirty="0" smtClean="0"/>
              <a:t> </a:t>
            </a:r>
            <a:r>
              <a:rPr kumimoji="1" lang="en-US" altLang="zh-TW" dirty="0" smtClean="0"/>
              <a:t>to</a:t>
            </a:r>
            <a:r>
              <a:rPr kumimoji="1" lang="zh-TW" altLang="en-US" dirty="0" smtClean="0"/>
              <a:t> </a:t>
            </a:r>
            <a:r>
              <a:rPr kumimoji="1" lang="en-US" altLang="zh-TW" dirty="0" smtClean="0"/>
              <a:t>manage</a:t>
            </a:r>
            <a:r>
              <a:rPr kumimoji="1" lang="zh-TW" altLang="en-US" dirty="0" smtClean="0"/>
              <a:t> </a:t>
            </a:r>
            <a:r>
              <a:rPr kumimoji="1" lang="en-US" altLang="zh-TW" dirty="0" smtClean="0"/>
              <a:t>numerous</a:t>
            </a:r>
            <a:r>
              <a:rPr kumimoji="1" lang="zh-TW" altLang="en-US" dirty="0" smtClean="0"/>
              <a:t> </a:t>
            </a:r>
            <a:r>
              <a:rPr kumimoji="1" lang="en-US" altLang="zh-TW" dirty="0" smtClean="0"/>
              <a:t>data?</a:t>
            </a:r>
          </a:p>
          <a:p>
            <a:pPr marL="0" indent="0">
              <a:buNone/>
            </a:pPr>
            <a:endParaRPr kumimoji="1" lang="en-US" altLang="zh-TW" dirty="0" smtClean="0"/>
          </a:p>
          <a:p>
            <a:pPr marL="0" indent="0">
              <a:buNone/>
            </a:pPr>
            <a:r>
              <a:rPr kumimoji="1" lang="en-US" altLang="zh-TW" dirty="0" smtClean="0"/>
              <a:t>A</a:t>
            </a:r>
            <a:r>
              <a:rPr kumimoji="1" lang="zh-TW" altLang="en-US" dirty="0" smtClean="0"/>
              <a:t> </a:t>
            </a:r>
            <a:r>
              <a:rPr kumimoji="1" lang="en-US" altLang="zh-TW" dirty="0" smtClean="0"/>
              <a:t>person’s</a:t>
            </a:r>
            <a:r>
              <a:rPr kumimoji="1" lang="zh-TW" altLang="en-US" dirty="0" smtClean="0"/>
              <a:t> </a:t>
            </a:r>
            <a:r>
              <a:rPr kumimoji="1" lang="en-US" altLang="zh-TW" dirty="0" smtClean="0"/>
              <a:t>life</a:t>
            </a:r>
            <a:r>
              <a:rPr kumimoji="1" lang="zh-TW" altLang="en-US" dirty="0" smtClean="0"/>
              <a:t> </a:t>
            </a:r>
            <a:r>
              <a:rPr kumimoji="1" lang="en-US" altLang="zh-TW" dirty="0" smtClean="0"/>
              <a:t>can</a:t>
            </a:r>
            <a:r>
              <a:rPr kumimoji="1" lang="zh-TW" altLang="en-US" dirty="0" smtClean="0"/>
              <a:t> </a:t>
            </a:r>
            <a:r>
              <a:rPr kumimoji="1" lang="en-US" altLang="zh-TW" dirty="0" smtClean="0"/>
              <a:t>be</a:t>
            </a:r>
            <a:r>
              <a:rPr kumimoji="1" lang="zh-TW" altLang="en-US" dirty="0" smtClean="0"/>
              <a:t> </a:t>
            </a:r>
            <a:r>
              <a:rPr kumimoji="1" lang="en-US" altLang="zh-TW" dirty="0" smtClean="0"/>
              <a:t>recorded</a:t>
            </a:r>
            <a:r>
              <a:rPr kumimoji="1" lang="zh-TW" altLang="en-US" dirty="0" smtClean="0"/>
              <a:t> </a:t>
            </a:r>
            <a:r>
              <a:rPr kumimoji="1" lang="en-US" altLang="zh-TW" dirty="0" smtClean="0"/>
              <a:t>with</a:t>
            </a:r>
            <a:r>
              <a:rPr kumimoji="1" lang="zh-TW" altLang="en-US" dirty="0" smtClean="0"/>
              <a:t> </a:t>
            </a:r>
            <a:r>
              <a:rPr kumimoji="1" lang="en-US" altLang="zh-TW" dirty="0" smtClean="0"/>
              <a:t>in</a:t>
            </a:r>
            <a:r>
              <a:rPr kumimoji="1" lang="zh-TW" altLang="en-US" dirty="0" smtClean="0"/>
              <a:t> </a:t>
            </a:r>
            <a:r>
              <a:rPr kumimoji="1" lang="en-US" altLang="zh-TW" dirty="0" smtClean="0"/>
              <a:t>a</a:t>
            </a:r>
            <a:r>
              <a:rPr kumimoji="1" lang="zh-TW" altLang="en-US" dirty="0" smtClean="0"/>
              <a:t> </a:t>
            </a:r>
            <a:r>
              <a:rPr kumimoji="1" lang="en-US" altLang="zh-TW" dirty="0" smtClean="0"/>
              <a:t>Terabyte.</a:t>
            </a:r>
            <a:endParaRPr kumimoji="1" lang="zh-TW" altLang="en-US" dirty="0"/>
          </a:p>
        </p:txBody>
      </p:sp>
      <p:pic>
        <p:nvPicPr>
          <p:cNvPr id="4" name="圖片 3" descr="未命名.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3920611"/>
            <a:ext cx="5844135" cy="2548200"/>
          </a:xfrm>
          <a:prstGeom prst="rect">
            <a:avLst/>
          </a:prstGeom>
        </p:spPr>
      </p:pic>
    </p:spTree>
    <p:extLst>
      <p:ext uri="{BB962C8B-B14F-4D97-AF65-F5344CB8AC3E}">
        <p14:creationId xmlns:p14="http://schemas.microsoft.com/office/powerpoint/2010/main" xmlns="" val="484552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3" name="內容版面配置區 2"/>
          <p:cNvSpPr>
            <a:spLocks noGrp="1"/>
          </p:cNvSpPr>
          <p:nvPr>
            <p:ph idx="1"/>
          </p:nvPr>
        </p:nvSpPr>
        <p:spPr/>
        <p:txBody>
          <a:bodyPr/>
          <a:lstStyle/>
          <a:p>
            <a:r>
              <a:rPr kumimoji="1" lang="en-US" altLang="zh-TW" dirty="0" smtClean="0"/>
              <a:t>How</a:t>
            </a:r>
            <a:r>
              <a:rPr kumimoji="1" lang="zh-TW" altLang="en-US" dirty="0" smtClean="0"/>
              <a:t> </a:t>
            </a:r>
            <a:r>
              <a:rPr kumimoji="1" lang="en-US" altLang="zh-TW" dirty="0" smtClean="0"/>
              <a:t>to</a:t>
            </a:r>
            <a:r>
              <a:rPr kumimoji="1" lang="zh-TW" altLang="en-US" dirty="0" smtClean="0"/>
              <a:t> </a:t>
            </a:r>
            <a:r>
              <a:rPr kumimoji="1" lang="en-US" altLang="zh-TW" dirty="0" smtClean="0"/>
              <a:t>manage</a:t>
            </a:r>
            <a:r>
              <a:rPr kumimoji="1" lang="zh-TW" altLang="en-US" dirty="0" smtClean="0"/>
              <a:t> </a:t>
            </a:r>
            <a:r>
              <a:rPr kumimoji="1" lang="en-US" altLang="zh-TW" dirty="0" smtClean="0"/>
              <a:t>numerous</a:t>
            </a:r>
            <a:r>
              <a:rPr kumimoji="1" lang="zh-TW" altLang="en-US" dirty="0" smtClean="0"/>
              <a:t> </a:t>
            </a:r>
            <a:r>
              <a:rPr kumimoji="1" lang="en-US" altLang="zh-TW" dirty="0" smtClean="0"/>
              <a:t>data?</a:t>
            </a:r>
          </a:p>
          <a:p>
            <a:r>
              <a:rPr lang="en-US" altLang="zh-TW" dirty="0"/>
              <a:t>The size of these images for many labs is currently greater than 5 TB of information per day if they are </a:t>
            </a:r>
            <a:r>
              <a:rPr lang="en-US" altLang="zh-TW" dirty="0" smtClean="0"/>
              <a:t>stored</a:t>
            </a:r>
          </a:p>
          <a:p>
            <a:endParaRPr lang="en-US" altLang="zh-TW" dirty="0"/>
          </a:p>
        </p:txBody>
      </p:sp>
      <p:pic>
        <p:nvPicPr>
          <p:cNvPr id="4" name="內容版面配置區 3" descr="untrusted regions.png"/>
          <p:cNvPicPr>
            <a:picLocks noChangeAspect="1"/>
          </p:cNvPicPr>
          <p:nvPr/>
        </p:nvPicPr>
        <p:blipFill>
          <a:blip r:embed="rId3">
            <a:extLst>
              <a:ext uri="{28A0092B-C50C-407E-A947-70E740481C1C}">
                <a14:useLocalDpi xmlns:a14="http://schemas.microsoft.com/office/drawing/2010/main" xmlns="" val="0"/>
              </a:ext>
            </a:extLst>
          </a:blip>
          <a:srcRect l="22512" r="22512"/>
          <a:stretch>
            <a:fillRect/>
          </a:stretch>
        </p:blipFill>
        <p:spPr>
          <a:xfrm>
            <a:off x="457200" y="4172245"/>
            <a:ext cx="3191329" cy="1755108"/>
          </a:xfrm>
          <a:prstGeom prst="rect">
            <a:avLst/>
          </a:prstGeom>
        </p:spPr>
      </p:pic>
      <p:sp>
        <p:nvSpPr>
          <p:cNvPr id="6" name="向右箭號 5"/>
          <p:cNvSpPr/>
          <p:nvPr/>
        </p:nvSpPr>
        <p:spPr>
          <a:xfrm>
            <a:off x="4224772" y="4647618"/>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zh-TW" altLang="en-US"/>
          </a:p>
        </p:txBody>
      </p:sp>
      <p:pic>
        <p:nvPicPr>
          <p:cNvPr id="8" name="圖片 7" descr="EA5918C4-CB8B-45A3-89E1-642756F57F9F.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39411" y="4172245"/>
            <a:ext cx="1182463" cy="1298333"/>
          </a:xfrm>
          <a:prstGeom prst="rect">
            <a:avLst/>
          </a:prstGeom>
        </p:spPr>
      </p:pic>
      <p:pic>
        <p:nvPicPr>
          <p:cNvPr id="13" name="圖片 12" descr="EA5918C4-CB8B-45A3-89E1-642756F57F9F.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21874" y="4863703"/>
            <a:ext cx="1182463" cy="1298333"/>
          </a:xfrm>
          <a:prstGeom prst="rect">
            <a:avLst/>
          </a:prstGeom>
        </p:spPr>
      </p:pic>
      <p:pic>
        <p:nvPicPr>
          <p:cNvPr id="14" name="圖片 13" descr="EA5918C4-CB8B-45A3-89E1-642756F57F9F.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21874" y="3557006"/>
            <a:ext cx="1182463" cy="1298333"/>
          </a:xfrm>
          <a:prstGeom prst="rect">
            <a:avLst/>
          </a:prstGeom>
        </p:spPr>
      </p:pic>
      <p:pic>
        <p:nvPicPr>
          <p:cNvPr id="15" name="圖片 14" descr="EA5918C4-CB8B-45A3-89E1-642756F57F9F.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504337" y="4863703"/>
            <a:ext cx="1182463" cy="1298333"/>
          </a:xfrm>
          <a:prstGeom prst="rect">
            <a:avLst/>
          </a:prstGeom>
        </p:spPr>
      </p:pic>
      <p:pic>
        <p:nvPicPr>
          <p:cNvPr id="16" name="圖片 15" descr="EA5918C4-CB8B-45A3-89E1-642756F57F9F.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504337" y="3557006"/>
            <a:ext cx="1182463" cy="1298333"/>
          </a:xfrm>
          <a:prstGeom prst="rect">
            <a:avLst/>
          </a:prstGeom>
        </p:spPr>
      </p:pic>
    </p:spTree>
    <p:extLst>
      <p:ext uri="{BB962C8B-B14F-4D97-AF65-F5344CB8AC3E}">
        <p14:creationId xmlns:p14="http://schemas.microsoft.com/office/powerpoint/2010/main" xmlns="" val="4002674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 </a:t>
            </a:r>
            <a:r>
              <a:rPr lang="en-US" altLang="zh-TW" dirty="0" smtClean="0"/>
              <a:t>of Genomic Data </a:t>
            </a:r>
          </a:p>
          <a:p>
            <a:r>
              <a:rPr kumimoji="1" lang="en-US" altLang="zh-TW" dirty="0" smtClean="0"/>
              <a:t>Central</a:t>
            </a:r>
            <a:r>
              <a:rPr kumimoji="1" lang="zh-TW" altLang="en-US" dirty="0" smtClean="0"/>
              <a:t> </a:t>
            </a:r>
            <a:r>
              <a:rPr kumimoji="1" lang="en-US" altLang="zh-TW" dirty="0" smtClean="0"/>
              <a:t>challenge</a:t>
            </a:r>
            <a:r>
              <a:rPr lang="en-US" altLang="zh-TW" dirty="0"/>
              <a:t>	</a:t>
            </a:r>
            <a:endParaRPr lang="en-US" altLang="zh-TW" dirty="0" smtClean="0"/>
          </a:p>
          <a:p>
            <a:r>
              <a:rPr lang="en-US" altLang="zh-TW" dirty="0" smtClean="0"/>
              <a:t>Service-Oriented Architectures(SOAs)</a:t>
            </a:r>
          </a:p>
          <a:p>
            <a:r>
              <a:rPr lang="en-US" altLang="zh-TW" dirty="0" smtClean="0"/>
              <a:t>Data security</a:t>
            </a:r>
          </a:p>
          <a:p>
            <a:r>
              <a:rPr lang="en-US" altLang="zh-TW" dirty="0" smtClean="0"/>
              <a:t>Reference genome</a:t>
            </a:r>
          </a:p>
          <a:p>
            <a:r>
              <a:rPr lang="en-US" altLang="zh-TW" dirty="0" smtClean="0"/>
              <a:t>Standards in genomic data</a:t>
            </a:r>
          </a:p>
          <a:p>
            <a:r>
              <a:rPr lang="en-US" altLang="zh-TW" dirty="0" smtClean="0"/>
              <a:t>Conclusion </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3" name="內容版面配置區 2"/>
          <p:cNvSpPr>
            <a:spLocks noGrp="1"/>
          </p:cNvSpPr>
          <p:nvPr>
            <p:ph idx="1"/>
          </p:nvPr>
        </p:nvSpPr>
        <p:spPr/>
        <p:txBody>
          <a:bodyPr/>
          <a:lstStyle/>
          <a:p>
            <a:r>
              <a:rPr kumimoji="1" lang="en-US" altLang="zh-TW" dirty="0" smtClean="0"/>
              <a:t>Real-time</a:t>
            </a:r>
            <a:r>
              <a:rPr kumimoji="1" lang="zh-TW" altLang="en-US" dirty="0" smtClean="0"/>
              <a:t> </a:t>
            </a:r>
            <a:r>
              <a:rPr kumimoji="1" lang="en-US" altLang="zh-TW" dirty="0" smtClean="0"/>
              <a:t>processing</a:t>
            </a:r>
          </a:p>
          <a:p>
            <a:pPr marL="0" indent="0">
              <a:buNone/>
            </a:pPr>
            <a:endParaRPr kumimoji="1" lang="en-US" altLang="zh-TW" dirty="0" smtClean="0"/>
          </a:p>
          <a:p>
            <a:endParaRPr kumimoji="1" lang="en-US" altLang="zh-TW" dirty="0"/>
          </a:p>
        </p:txBody>
      </p:sp>
      <p:pic>
        <p:nvPicPr>
          <p:cNvPr id="4" name="圖片 3" descr="bidnabase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32826" y="2572715"/>
            <a:ext cx="2327766" cy="3553448"/>
          </a:xfrm>
          <a:prstGeom prst="rect">
            <a:avLst/>
          </a:prstGeom>
        </p:spPr>
      </p:pic>
      <p:cxnSp>
        <p:nvCxnSpPr>
          <p:cNvPr id="5" name="直線接點 4"/>
          <p:cNvCxnSpPr/>
          <p:nvPr/>
        </p:nvCxnSpPr>
        <p:spPr>
          <a:xfrm>
            <a:off x="1032826" y="2572715"/>
            <a:ext cx="2104720" cy="37332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flipH="1">
            <a:off x="939366" y="2572715"/>
            <a:ext cx="2152792" cy="37332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4327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lstStyle/>
          <a:p>
            <a:endParaRPr lang="en-US" altLang="zh-TW" dirty="0" smtClean="0"/>
          </a:p>
          <a:p>
            <a:endParaRPr lang="en-US" altLang="zh-TW" dirty="0"/>
          </a:p>
          <a:p>
            <a:r>
              <a:rPr lang="en-US" altLang="zh-TW" dirty="0" smtClean="0"/>
              <a:t>The </a:t>
            </a:r>
            <a:r>
              <a:rPr lang="en-US" altLang="zh-TW" dirty="0"/>
              <a:t>ways in which base quality scores are captured, </a:t>
            </a:r>
            <a:r>
              <a:rPr lang="en-US" altLang="zh-TW" dirty="0" smtClean="0"/>
              <a:t>compressed</a:t>
            </a:r>
            <a:r>
              <a:rPr lang="en-US" altLang="zh-TW" dirty="0"/>
              <a:t>, and archived will optimize storage and improve analysis. </a:t>
            </a:r>
          </a:p>
        </p:txBody>
      </p:sp>
    </p:spTree>
    <p:extLst>
      <p:ext uri="{BB962C8B-B14F-4D97-AF65-F5344CB8AC3E}">
        <p14:creationId xmlns:p14="http://schemas.microsoft.com/office/powerpoint/2010/main" xmlns="" val="2960758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arth Clip Ar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95736" y="887120"/>
            <a:ext cx="4837834" cy="4837834"/>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資料庫圖表 3"/>
          <p:cNvGraphicFramePr/>
          <p:nvPr>
            <p:extLst>
              <p:ext uri="{D42A27DB-BD31-4B8C-83A1-F6EECF244321}">
                <p14:modId xmlns="" xmlns:p14="http://schemas.microsoft.com/office/powerpoint/2010/main" val="1420471755"/>
              </p:ext>
            </p:extLst>
          </p:nvPr>
        </p:nvGraphicFramePr>
        <p:xfrm>
          <a:off x="1292792" y="2929642"/>
          <a:ext cx="6643722" cy="3951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橢圓 4"/>
          <p:cNvSpPr/>
          <p:nvPr/>
        </p:nvSpPr>
        <p:spPr>
          <a:xfrm>
            <a:off x="1911323" y="1746780"/>
            <a:ext cx="712844" cy="75919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zh-TW" altLang="en-US" sz="2500" kern="1200"/>
          </a:p>
        </p:txBody>
      </p:sp>
      <p:sp>
        <p:nvSpPr>
          <p:cNvPr id="13" name="橢圓 4"/>
          <p:cNvSpPr/>
          <p:nvPr/>
        </p:nvSpPr>
        <p:spPr>
          <a:xfrm>
            <a:off x="5891516" y="1550602"/>
            <a:ext cx="808224" cy="78304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zh-TW" altLang="en-US" sz="2500" kern="1200"/>
          </a:p>
        </p:txBody>
      </p:sp>
      <p:sp>
        <p:nvSpPr>
          <p:cNvPr id="17" name="圓角矩形 16"/>
          <p:cNvSpPr/>
          <p:nvPr/>
        </p:nvSpPr>
        <p:spPr>
          <a:xfrm>
            <a:off x="2538792" y="5517232"/>
            <a:ext cx="1508550" cy="578882"/>
          </a:xfrm>
          <a:prstGeom prst="round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zh-TW" sz="2800" dirty="0" smtClean="0"/>
              <a:t>analyses</a:t>
            </a:r>
            <a:endParaRPr lang="zh-TW" altLang="en-US" sz="2800" dirty="0"/>
          </a:p>
        </p:txBody>
      </p:sp>
      <p:sp>
        <p:nvSpPr>
          <p:cNvPr id="18" name="圓角矩形 17"/>
          <p:cNvSpPr/>
          <p:nvPr/>
        </p:nvSpPr>
        <p:spPr>
          <a:xfrm>
            <a:off x="5291572" y="5517232"/>
            <a:ext cx="2160748" cy="578882"/>
          </a:xfrm>
          <a:prstGeom prst="round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altLang="zh-TW" sz="2800" dirty="0" smtClean="0"/>
              <a:t>comparisons </a:t>
            </a:r>
            <a:endParaRPr lang="zh-TW" altLang="en-US" sz="2800" dirty="0"/>
          </a:p>
        </p:txBody>
      </p:sp>
      <p:grpSp>
        <p:nvGrpSpPr>
          <p:cNvPr id="2" name="群組 22"/>
          <p:cNvGrpSpPr/>
          <p:nvPr/>
        </p:nvGrpSpPr>
        <p:grpSpPr>
          <a:xfrm>
            <a:off x="2376036" y="667031"/>
            <a:ext cx="1111365" cy="1111365"/>
            <a:chOff x="2087010" y="518637"/>
            <a:chExt cx="1111365" cy="1111365"/>
          </a:xfrm>
          <a:scene3d>
            <a:camera prst="orthographicFront"/>
            <a:lightRig rig="flat" dir="t"/>
          </a:scene3d>
        </p:grpSpPr>
        <p:sp>
          <p:nvSpPr>
            <p:cNvPr id="24" name="橢圓 23"/>
            <p:cNvSpPr/>
            <p:nvPr/>
          </p:nvSpPr>
          <p:spPr>
            <a:xfrm>
              <a:off x="2087010" y="518637"/>
              <a:ext cx="1111365" cy="111136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5" name="橢圓 4"/>
            <p:cNvSpPr/>
            <p:nvPr/>
          </p:nvSpPr>
          <p:spPr>
            <a:xfrm>
              <a:off x="2249766" y="681393"/>
              <a:ext cx="785853" cy="7858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TW" sz="2100" kern="1200" dirty="0" smtClean="0"/>
                <a:t>Raw</a:t>
              </a:r>
            </a:p>
            <a:p>
              <a:pPr lvl="0" algn="ctr" defTabSz="933450">
                <a:lnSpc>
                  <a:spcPct val="90000"/>
                </a:lnSpc>
                <a:spcBef>
                  <a:spcPct val="0"/>
                </a:spcBef>
                <a:spcAft>
                  <a:spcPct val="35000"/>
                </a:spcAft>
              </a:pPr>
              <a:r>
                <a:rPr lang="en-US" altLang="zh-TW" sz="2100" kern="1200" dirty="0" smtClean="0"/>
                <a:t>Data</a:t>
              </a:r>
              <a:endParaRPr lang="zh-TW" altLang="en-US" sz="2100" kern="1200" dirty="0"/>
            </a:p>
          </p:txBody>
        </p:sp>
      </p:grpSp>
      <p:grpSp>
        <p:nvGrpSpPr>
          <p:cNvPr id="3" name="群組 25"/>
          <p:cNvGrpSpPr/>
          <p:nvPr/>
        </p:nvGrpSpPr>
        <p:grpSpPr>
          <a:xfrm>
            <a:off x="1856077" y="2126378"/>
            <a:ext cx="1111365" cy="1111365"/>
            <a:chOff x="2087010" y="518637"/>
            <a:chExt cx="1111365" cy="1111365"/>
          </a:xfrm>
          <a:scene3d>
            <a:camera prst="orthographicFront"/>
            <a:lightRig rig="flat" dir="t"/>
          </a:scene3d>
        </p:grpSpPr>
        <p:sp>
          <p:nvSpPr>
            <p:cNvPr id="27" name="橢圓 26"/>
            <p:cNvSpPr/>
            <p:nvPr/>
          </p:nvSpPr>
          <p:spPr>
            <a:xfrm>
              <a:off x="2087010" y="518637"/>
              <a:ext cx="1111365" cy="111136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8" name="橢圓 4"/>
            <p:cNvSpPr/>
            <p:nvPr/>
          </p:nvSpPr>
          <p:spPr>
            <a:xfrm>
              <a:off x="2249766" y="681393"/>
              <a:ext cx="785853" cy="7858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TW" sz="2100" kern="1200" dirty="0" smtClean="0"/>
                <a:t>Raw</a:t>
              </a:r>
            </a:p>
            <a:p>
              <a:pPr lvl="0" algn="ctr" defTabSz="933450">
                <a:lnSpc>
                  <a:spcPct val="90000"/>
                </a:lnSpc>
                <a:spcBef>
                  <a:spcPct val="0"/>
                </a:spcBef>
                <a:spcAft>
                  <a:spcPct val="35000"/>
                </a:spcAft>
              </a:pPr>
              <a:r>
                <a:rPr lang="en-US" altLang="zh-TW" sz="2100" kern="1200" dirty="0" smtClean="0"/>
                <a:t>Data</a:t>
              </a:r>
              <a:endParaRPr lang="zh-TW" altLang="en-US" sz="2100" kern="1200" dirty="0"/>
            </a:p>
          </p:txBody>
        </p:sp>
      </p:grpSp>
      <p:grpSp>
        <p:nvGrpSpPr>
          <p:cNvPr id="5" name="群組 28"/>
          <p:cNvGrpSpPr/>
          <p:nvPr/>
        </p:nvGrpSpPr>
        <p:grpSpPr>
          <a:xfrm>
            <a:off x="6477887" y="2519304"/>
            <a:ext cx="1111365" cy="1111365"/>
            <a:chOff x="2087010" y="518637"/>
            <a:chExt cx="1111365" cy="1111365"/>
          </a:xfrm>
          <a:scene3d>
            <a:camera prst="orthographicFront"/>
            <a:lightRig rig="flat" dir="t"/>
          </a:scene3d>
        </p:grpSpPr>
        <p:sp>
          <p:nvSpPr>
            <p:cNvPr id="30" name="橢圓 29"/>
            <p:cNvSpPr/>
            <p:nvPr/>
          </p:nvSpPr>
          <p:spPr>
            <a:xfrm>
              <a:off x="2087010" y="518637"/>
              <a:ext cx="1111365" cy="111136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1" name="橢圓 4"/>
            <p:cNvSpPr/>
            <p:nvPr/>
          </p:nvSpPr>
          <p:spPr>
            <a:xfrm>
              <a:off x="2249766" y="681393"/>
              <a:ext cx="785853" cy="7858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TW" sz="2100" kern="1200" dirty="0" smtClean="0"/>
                <a:t>Raw</a:t>
              </a:r>
            </a:p>
            <a:p>
              <a:pPr lvl="0" algn="ctr" defTabSz="933450">
                <a:lnSpc>
                  <a:spcPct val="90000"/>
                </a:lnSpc>
                <a:spcBef>
                  <a:spcPct val="0"/>
                </a:spcBef>
                <a:spcAft>
                  <a:spcPct val="35000"/>
                </a:spcAft>
              </a:pPr>
              <a:r>
                <a:rPr lang="en-US" altLang="zh-TW" sz="2100" kern="1200" dirty="0" smtClean="0"/>
                <a:t>Data</a:t>
              </a:r>
              <a:endParaRPr lang="zh-TW" altLang="en-US" sz="2100" kern="1200" dirty="0"/>
            </a:p>
          </p:txBody>
        </p:sp>
      </p:grpSp>
      <p:grpSp>
        <p:nvGrpSpPr>
          <p:cNvPr id="6" name="群組 31"/>
          <p:cNvGrpSpPr/>
          <p:nvPr/>
        </p:nvGrpSpPr>
        <p:grpSpPr>
          <a:xfrm>
            <a:off x="3774402" y="1524447"/>
            <a:ext cx="948609" cy="948609"/>
            <a:chOff x="2087010" y="518637"/>
            <a:chExt cx="1111365" cy="1111365"/>
          </a:xfrm>
          <a:scene3d>
            <a:camera prst="orthographicFront"/>
            <a:lightRig rig="flat" dir="t"/>
          </a:scene3d>
        </p:grpSpPr>
        <p:sp>
          <p:nvSpPr>
            <p:cNvPr id="33" name="橢圓 32"/>
            <p:cNvSpPr/>
            <p:nvPr/>
          </p:nvSpPr>
          <p:spPr>
            <a:xfrm>
              <a:off x="2087010" y="518637"/>
              <a:ext cx="1111365" cy="111136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4" name="橢圓 4"/>
            <p:cNvSpPr/>
            <p:nvPr/>
          </p:nvSpPr>
          <p:spPr>
            <a:xfrm>
              <a:off x="2249766" y="681393"/>
              <a:ext cx="785853" cy="7858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TW" sz="2100" kern="1200" dirty="0" smtClean="0"/>
                <a:t>Raw</a:t>
              </a:r>
            </a:p>
            <a:p>
              <a:pPr lvl="0" algn="ctr" defTabSz="933450">
                <a:lnSpc>
                  <a:spcPct val="90000"/>
                </a:lnSpc>
                <a:spcBef>
                  <a:spcPct val="0"/>
                </a:spcBef>
                <a:spcAft>
                  <a:spcPct val="35000"/>
                </a:spcAft>
              </a:pPr>
              <a:r>
                <a:rPr lang="en-US" altLang="zh-TW" sz="2100" kern="1200" dirty="0" smtClean="0"/>
                <a:t>Data</a:t>
              </a:r>
              <a:endParaRPr lang="zh-TW" altLang="en-US" sz="2100" kern="1200" dirty="0"/>
            </a:p>
          </p:txBody>
        </p:sp>
      </p:grpSp>
      <p:grpSp>
        <p:nvGrpSpPr>
          <p:cNvPr id="8" name="群組 34"/>
          <p:cNvGrpSpPr/>
          <p:nvPr/>
        </p:nvGrpSpPr>
        <p:grpSpPr>
          <a:xfrm>
            <a:off x="5821942" y="1361691"/>
            <a:ext cx="947371" cy="923289"/>
            <a:chOff x="2087010" y="518637"/>
            <a:chExt cx="1111365" cy="1111365"/>
          </a:xfrm>
          <a:scene3d>
            <a:camera prst="orthographicFront"/>
            <a:lightRig rig="flat" dir="t"/>
          </a:scene3d>
        </p:grpSpPr>
        <p:sp>
          <p:nvSpPr>
            <p:cNvPr id="36" name="橢圓 35"/>
            <p:cNvSpPr/>
            <p:nvPr/>
          </p:nvSpPr>
          <p:spPr>
            <a:xfrm>
              <a:off x="2087010" y="518637"/>
              <a:ext cx="1111365" cy="111136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7" name="橢圓 4"/>
            <p:cNvSpPr/>
            <p:nvPr/>
          </p:nvSpPr>
          <p:spPr>
            <a:xfrm>
              <a:off x="2249766" y="681393"/>
              <a:ext cx="785853" cy="7858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TW" sz="2100" kern="1200" dirty="0" smtClean="0"/>
                <a:t>Raw</a:t>
              </a:r>
            </a:p>
            <a:p>
              <a:pPr lvl="0" algn="ctr" defTabSz="933450">
                <a:lnSpc>
                  <a:spcPct val="90000"/>
                </a:lnSpc>
                <a:spcBef>
                  <a:spcPct val="0"/>
                </a:spcBef>
                <a:spcAft>
                  <a:spcPct val="35000"/>
                </a:spcAft>
              </a:pPr>
              <a:r>
                <a:rPr lang="en-US" altLang="zh-TW" sz="2100" kern="1200" dirty="0" smtClean="0"/>
                <a:t>Data</a:t>
              </a:r>
              <a:endParaRPr lang="zh-TW" altLang="en-US" sz="2100" kern="1200" dirty="0"/>
            </a:p>
          </p:txBody>
        </p:sp>
      </p:grpSp>
      <p:grpSp>
        <p:nvGrpSpPr>
          <p:cNvPr id="9" name="群組 37"/>
          <p:cNvGrpSpPr/>
          <p:nvPr/>
        </p:nvGrpSpPr>
        <p:grpSpPr>
          <a:xfrm>
            <a:off x="4723011" y="160070"/>
            <a:ext cx="1111365" cy="1111365"/>
            <a:chOff x="2087010" y="518637"/>
            <a:chExt cx="1111365" cy="1111365"/>
          </a:xfrm>
          <a:scene3d>
            <a:camera prst="orthographicFront"/>
            <a:lightRig rig="flat" dir="t"/>
          </a:scene3d>
        </p:grpSpPr>
        <p:sp>
          <p:nvSpPr>
            <p:cNvPr id="39" name="橢圓 38"/>
            <p:cNvSpPr/>
            <p:nvPr/>
          </p:nvSpPr>
          <p:spPr>
            <a:xfrm>
              <a:off x="2087010" y="518637"/>
              <a:ext cx="1111365" cy="111136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0" name="橢圓 4"/>
            <p:cNvSpPr/>
            <p:nvPr/>
          </p:nvSpPr>
          <p:spPr>
            <a:xfrm>
              <a:off x="2249766" y="681393"/>
              <a:ext cx="785853" cy="7858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TW" sz="2100" kern="1200" dirty="0" smtClean="0"/>
                <a:t>Raw</a:t>
              </a:r>
            </a:p>
            <a:p>
              <a:pPr lvl="0" algn="ctr" defTabSz="933450">
                <a:lnSpc>
                  <a:spcPct val="90000"/>
                </a:lnSpc>
                <a:spcBef>
                  <a:spcPct val="0"/>
                </a:spcBef>
                <a:spcAft>
                  <a:spcPct val="35000"/>
                </a:spcAft>
              </a:pPr>
              <a:r>
                <a:rPr lang="en-US" altLang="zh-TW" sz="2100" kern="1200" dirty="0" smtClean="0"/>
                <a:t>Data</a:t>
              </a:r>
              <a:endParaRPr lang="zh-TW" altLang="en-US" sz="2100" kern="1200" dirty="0"/>
            </a:p>
          </p:txBody>
        </p:sp>
      </p:grpSp>
      <p:sp>
        <p:nvSpPr>
          <p:cNvPr id="19" name="標題 18"/>
          <p:cNvSpPr>
            <a:spLocks noGrp="1"/>
          </p:cNvSpPr>
          <p:nvPr>
            <p:ph type="title"/>
          </p:nvPr>
        </p:nvSpPr>
        <p:spPr>
          <a:xfrm>
            <a:off x="395536" y="79713"/>
            <a:ext cx="8229600" cy="1143000"/>
          </a:xfrm>
        </p:spPr>
        <p:txBody>
          <a:bodyPr/>
          <a:lstStyle/>
          <a:p>
            <a:r>
              <a:rPr lang="en-US" altLang="zh-TW" dirty="0" smtClean="0"/>
              <a:t>Collective Data Emerges</a:t>
            </a:r>
            <a:endParaRPr lang="zh-TW" altLang="en-US" dirty="0"/>
          </a:p>
        </p:txBody>
      </p:sp>
      <p:sp>
        <p:nvSpPr>
          <p:cNvPr id="42" name="文字方塊 41"/>
          <p:cNvSpPr txBox="1"/>
          <p:nvPr/>
        </p:nvSpPr>
        <p:spPr>
          <a:xfrm>
            <a:off x="2562424" y="5647605"/>
            <a:ext cx="4104457" cy="1175980"/>
          </a:xfrm>
          <a:prstGeom prst="irregularSeal2">
            <a:avLst/>
          </a:prstGeom>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Challenge</a:t>
            </a:r>
            <a:r>
              <a:rPr lang="en-US" altLang="zh-TW"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zh-TW"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73111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Effect transition="in" filter="fade">
                                      <p:cBhvr>
                                        <p:cTn id="33" dur="1000"/>
                                        <p:tgtEl>
                                          <p:spTgt spid="2"/>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4">
                                            <p:graphicEl>
                                              <a:dgm id="{49739BF0-F862-4DAB-BB42-5EFAE6962275}"/>
                                            </p:graphicEl>
                                          </p:spTgt>
                                        </p:tgtEl>
                                        <p:attrNameLst>
                                          <p:attrName>style.visibility</p:attrName>
                                        </p:attrNameLst>
                                      </p:cBhvr>
                                      <p:to>
                                        <p:strVal val="visible"/>
                                      </p:to>
                                    </p:set>
                                    <p:animEffect transition="in" filter="fade">
                                      <p:cBhvr>
                                        <p:cTn id="43" dur="500"/>
                                        <p:tgtEl>
                                          <p:spTgt spid="4">
                                            <p:graphicEl>
                                              <a:dgm id="{49739BF0-F862-4DAB-BB42-5EFAE6962275}"/>
                                            </p:graphicEl>
                                          </p:spTgt>
                                        </p:tgtEl>
                                      </p:cBhvr>
                                    </p:animEffect>
                                    <p:anim calcmode="lin" valueType="num">
                                      <p:cBhvr>
                                        <p:cTn id="44" dur="500" fill="hold"/>
                                        <p:tgtEl>
                                          <p:spTgt spid="4">
                                            <p:graphicEl>
                                              <a:dgm id="{49739BF0-F862-4DAB-BB42-5EFAE6962275}"/>
                                            </p:graphicEl>
                                          </p:spTgt>
                                        </p:tgtEl>
                                        <p:attrNameLst>
                                          <p:attrName>ppt_x</p:attrName>
                                        </p:attrNameLst>
                                      </p:cBhvr>
                                      <p:tavLst>
                                        <p:tav tm="0">
                                          <p:val>
                                            <p:strVal val="#ppt_x"/>
                                          </p:val>
                                        </p:tav>
                                        <p:tav tm="100000">
                                          <p:val>
                                            <p:strVal val="#ppt_x"/>
                                          </p:val>
                                        </p:tav>
                                      </p:tavLst>
                                    </p:anim>
                                    <p:anim calcmode="lin" valueType="num">
                                      <p:cBhvr>
                                        <p:cTn id="45" dur="500" fill="hold"/>
                                        <p:tgtEl>
                                          <p:spTgt spid="4">
                                            <p:graphicEl>
                                              <a:dgm id="{49739BF0-F862-4DAB-BB42-5EFAE6962275}"/>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
                                            <p:graphicEl>
                                              <a:dgm id="{C2D4A56A-8379-4DDB-B786-7C5F497B5F88}"/>
                                            </p:graphicEl>
                                          </p:spTgt>
                                        </p:tgtEl>
                                        <p:attrNameLst>
                                          <p:attrName>style.visibility</p:attrName>
                                        </p:attrNameLst>
                                      </p:cBhvr>
                                      <p:to>
                                        <p:strVal val="visible"/>
                                      </p:to>
                                    </p:set>
                                    <p:animEffect transition="in" filter="fade">
                                      <p:cBhvr>
                                        <p:cTn id="48" dur="500"/>
                                        <p:tgtEl>
                                          <p:spTgt spid="4">
                                            <p:graphicEl>
                                              <a:dgm id="{C2D4A56A-8379-4DDB-B786-7C5F497B5F88}"/>
                                            </p:graphicEl>
                                          </p:spTgt>
                                        </p:tgtEl>
                                      </p:cBhvr>
                                    </p:animEffect>
                                    <p:anim calcmode="lin" valueType="num">
                                      <p:cBhvr>
                                        <p:cTn id="49" dur="500" fill="hold"/>
                                        <p:tgtEl>
                                          <p:spTgt spid="4">
                                            <p:graphicEl>
                                              <a:dgm id="{C2D4A56A-8379-4DDB-B786-7C5F497B5F88}"/>
                                            </p:graphicEl>
                                          </p:spTgt>
                                        </p:tgtEl>
                                        <p:attrNameLst>
                                          <p:attrName>ppt_x</p:attrName>
                                        </p:attrNameLst>
                                      </p:cBhvr>
                                      <p:tavLst>
                                        <p:tav tm="0">
                                          <p:val>
                                            <p:strVal val="#ppt_x"/>
                                          </p:val>
                                        </p:tav>
                                        <p:tav tm="100000">
                                          <p:val>
                                            <p:strVal val="#ppt_x"/>
                                          </p:val>
                                        </p:tav>
                                      </p:tavLst>
                                    </p:anim>
                                    <p:anim calcmode="lin" valueType="num">
                                      <p:cBhvr>
                                        <p:cTn id="50" dur="500" fill="hold"/>
                                        <p:tgtEl>
                                          <p:spTgt spid="4">
                                            <p:graphicEl>
                                              <a:dgm id="{C2D4A56A-8379-4DDB-B786-7C5F497B5F8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
                                            <p:graphicEl>
                                              <a:dgm id="{47A7A9EA-0E6F-4073-96AC-8DDA62667C03}"/>
                                            </p:graphicEl>
                                          </p:spTgt>
                                        </p:tgtEl>
                                        <p:attrNameLst>
                                          <p:attrName>style.visibility</p:attrName>
                                        </p:attrNameLst>
                                      </p:cBhvr>
                                      <p:to>
                                        <p:strVal val="visible"/>
                                      </p:to>
                                    </p:set>
                                    <p:animEffect transition="in" filter="fade">
                                      <p:cBhvr>
                                        <p:cTn id="53" dur="500"/>
                                        <p:tgtEl>
                                          <p:spTgt spid="4">
                                            <p:graphicEl>
                                              <a:dgm id="{47A7A9EA-0E6F-4073-96AC-8DDA62667C03}"/>
                                            </p:graphicEl>
                                          </p:spTgt>
                                        </p:tgtEl>
                                      </p:cBhvr>
                                    </p:animEffect>
                                    <p:anim calcmode="lin" valueType="num">
                                      <p:cBhvr>
                                        <p:cTn id="54" dur="500" fill="hold"/>
                                        <p:tgtEl>
                                          <p:spTgt spid="4">
                                            <p:graphicEl>
                                              <a:dgm id="{47A7A9EA-0E6F-4073-96AC-8DDA62667C03}"/>
                                            </p:graphicEl>
                                          </p:spTgt>
                                        </p:tgtEl>
                                        <p:attrNameLst>
                                          <p:attrName>ppt_x</p:attrName>
                                        </p:attrNameLst>
                                      </p:cBhvr>
                                      <p:tavLst>
                                        <p:tav tm="0">
                                          <p:val>
                                            <p:strVal val="#ppt_x"/>
                                          </p:val>
                                        </p:tav>
                                        <p:tav tm="100000">
                                          <p:val>
                                            <p:strVal val="#ppt_x"/>
                                          </p:val>
                                        </p:tav>
                                      </p:tavLst>
                                    </p:anim>
                                    <p:anim calcmode="lin" valueType="num">
                                      <p:cBhvr>
                                        <p:cTn id="55" dur="500" fill="hold"/>
                                        <p:tgtEl>
                                          <p:spTgt spid="4">
                                            <p:graphicEl>
                                              <a:dgm id="{47A7A9EA-0E6F-4073-96AC-8DDA62667C03}"/>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4">
                                            <p:graphicEl>
                                              <a:dgm id="{23306C5B-F479-4F5F-9EE7-4A0978CA9478}"/>
                                            </p:graphicEl>
                                          </p:spTgt>
                                        </p:tgtEl>
                                        <p:attrNameLst>
                                          <p:attrName>style.visibility</p:attrName>
                                        </p:attrNameLst>
                                      </p:cBhvr>
                                      <p:to>
                                        <p:strVal val="visible"/>
                                      </p:to>
                                    </p:set>
                                    <p:animEffect transition="in" filter="fade">
                                      <p:cBhvr>
                                        <p:cTn id="60" dur="500"/>
                                        <p:tgtEl>
                                          <p:spTgt spid="4">
                                            <p:graphicEl>
                                              <a:dgm id="{23306C5B-F479-4F5F-9EE7-4A0978CA9478}"/>
                                            </p:graphicEl>
                                          </p:spTgt>
                                        </p:tgtEl>
                                      </p:cBhvr>
                                    </p:animEffect>
                                    <p:anim calcmode="lin" valueType="num">
                                      <p:cBhvr>
                                        <p:cTn id="61" dur="500" fill="hold"/>
                                        <p:tgtEl>
                                          <p:spTgt spid="4">
                                            <p:graphicEl>
                                              <a:dgm id="{23306C5B-F479-4F5F-9EE7-4A0978CA9478}"/>
                                            </p:graphicEl>
                                          </p:spTgt>
                                        </p:tgtEl>
                                        <p:attrNameLst>
                                          <p:attrName>ppt_x</p:attrName>
                                        </p:attrNameLst>
                                      </p:cBhvr>
                                      <p:tavLst>
                                        <p:tav tm="0">
                                          <p:val>
                                            <p:strVal val="#ppt_x"/>
                                          </p:val>
                                        </p:tav>
                                        <p:tav tm="100000">
                                          <p:val>
                                            <p:strVal val="#ppt_x"/>
                                          </p:val>
                                        </p:tav>
                                      </p:tavLst>
                                    </p:anim>
                                    <p:anim calcmode="lin" valueType="num">
                                      <p:cBhvr>
                                        <p:cTn id="62" dur="500" fill="hold"/>
                                        <p:tgtEl>
                                          <p:spTgt spid="4">
                                            <p:graphicEl>
                                              <a:dgm id="{23306C5B-F479-4F5F-9EE7-4A0978CA9478}"/>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
                                            <p:graphicEl>
                                              <a:dgm id="{51E61C5F-0C9A-43CC-A26F-1F628439B964}"/>
                                            </p:graphicEl>
                                          </p:spTgt>
                                        </p:tgtEl>
                                        <p:attrNameLst>
                                          <p:attrName>style.visibility</p:attrName>
                                        </p:attrNameLst>
                                      </p:cBhvr>
                                      <p:to>
                                        <p:strVal val="visible"/>
                                      </p:to>
                                    </p:set>
                                    <p:animEffect transition="in" filter="fade">
                                      <p:cBhvr>
                                        <p:cTn id="65" dur="500"/>
                                        <p:tgtEl>
                                          <p:spTgt spid="4">
                                            <p:graphicEl>
                                              <a:dgm id="{51E61C5F-0C9A-43CC-A26F-1F628439B964}"/>
                                            </p:graphicEl>
                                          </p:spTgt>
                                        </p:tgtEl>
                                      </p:cBhvr>
                                    </p:animEffect>
                                    <p:anim calcmode="lin" valueType="num">
                                      <p:cBhvr>
                                        <p:cTn id="66" dur="500" fill="hold"/>
                                        <p:tgtEl>
                                          <p:spTgt spid="4">
                                            <p:graphicEl>
                                              <a:dgm id="{51E61C5F-0C9A-43CC-A26F-1F628439B964}"/>
                                            </p:graphicEl>
                                          </p:spTgt>
                                        </p:tgtEl>
                                        <p:attrNameLst>
                                          <p:attrName>ppt_x</p:attrName>
                                        </p:attrNameLst>
                                      </p:cBhvr>
                                      <p:tavLst>
                                        <p:tav tm="0">
                                          <p:val>
                                            <p:strVal val="#ppt_x"/>
                                          </p:val>
                                        </p:tav>
                                        <p:tav tm="100000">
                                          <p:val>
                                            <p:strVal val="#ppt_x"/>
                                          </p:val>
                                        </p:tav>
                                      </p:tavLst>
                                    </p:anim>
                                    <p:anim calcmode="lin" valueType="num">
                                      <p:cBhvr>
                                        <p:cTn id="67" dur="500" fill="hold"/>
                                        <p:tgtEl>
                                          <p:spTgt spid="4">
                                            <p:graphicEl>
                                              <a:dgm id="{51E61C5F-0C9A-43CC-A26F-1F628439B964}"/>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
                                            <p:graphicEl>
                                              <a:dgm id="{6E5CCB56-EEBA-4167-BCAA-8987DC13581E}"/>
                                            </p:graphicEl>
                                          </p:spTgt>
                                        </p:tgtEl>
                                        <p:attrNameLst>
                                          <p:attrName>style.visibility</p:attrName>
                                        </p:attrNameLst>
                                      </p:cBhvr>
                                      <p:to>
                                        <p:strVal val="visible"/>
                                      </p:to>
                                    </p:set>
                                    <p:animEffect transition="in" filter="fade">
                                      <p:cBhvr>
                                        <p:cTn id="70" dur="500"/>
                                        <p:tgtEl>
                                          <p:spTgt spid="4">
                                            <p:graphicEl>
                                              <a:dgm id="{6E5CCB56-EEBA-4167-BCAA-8987DC13581E}"/>
                                            </p:graphicEl>
                                          </p:spTgt>
                                        </p:tgtEl>
                                      </p:cBhvr>
                                    </p:animEffect>
                                    <p:anim calcmode="lin" valueType="num">
                                      <p:cBhvr>
                                        <p:cTn id="71" dur="500" fill="hold"/>
                                        <p:tgtEl>
                                          <p:spTgt spid="4">
                                            <p:graphicEl>
                                              <a:dgm id="{6E5CCB56-EEBA-4167-BCAA-8987DC13581E}"/>
                                            </p:graphicEl>
                                          </p:spTgt>
                                        </p:tgtEl>
                                        <p:attrNameLst>
                                          <p:attrName>ppt_x</p:attrName>
                                        </p:attrNameLst>
                                      </p:cBhvr>
                                      <p:tavLst>
                                        <p:tav tm="0">
                                          <p:val>
                                            <p:strVal val="#ppt_x"/>
                                          </p:val>
                                        </p:tav>
                                        <p:tav tm="100000">
                                          <p:val>
                                            <p:strVal val="#ppt_x"/>
                                          </p:val>
                                        </p:tav>
                                      </p:tavLst>
                                    </p:anim>
                                    <p:anim calcmode="lin" valueType="num">
                                      <p:cBhvr>
                                        <p:cTn id="72" dur="500" fill="hold"/>
                                        <p:tgtEl>
                                          <p:spTgt spid="4">
                                            <p:graphicEl>
                                              <a:dgm id="{6E5CCB56-EEBA-4167-BCAA-8987DC13581E}"/>
                                            </p:graphicEl>
                                          </p:spTgt>
                                        </p:tgtEl>
                                        <p:attrNameLst>
                                          <p:attrName>ppt_y</p:attrName>
                                        </p:attrNameLst>
                                      </p:cBhvr>
                                      <p:tavLst>
                                        <p:tav tm="0">
                                          <p:val>
                                            <p:strVal val="#ppt_y-.1"/>
                                          </p:val>
                                        </p:tav>
                                        <p:tav tm="100000">
                                          <p:val>
                                            <p:strVal val="#ppt_y"/>
                                          </p:val>
                                        </p:tav>
                                      </p:tavLst>
                                    </p:anim>
                                  </p:childTnLst>
                                </p:cTn>
                              </p:par>
                              <p:par>
                                <p:cTn id="73" presetID="42" presetClass="path" presetSubtype="0" fill="hold" nodeType="withEffect">
                                  <p:stCondLst>
                                    <p:cond delay="0"/>
                                  </p:stCondLst>
                                  <p:childTnLst>
                                    <p:animMotion origin="layout" path="M 1.94444E-6 3.67337E-6 L -0.10955 0.21304 " pathEditMode="relative" rAng="0" ptsTypes="AA">
                                      <p:cBhvr>
                                        <p:cTn id="74" dur="500" fill="hold"/>
                                        <p:tgtEl>
                                          <p:spTgt spid="8"/>
                                        </p:tgtEl>
                                        <p:attrNameLst>
                                          <p:attrName>ppt_x</p:attrName>
                                          <p:attrName>ppt_y</p:attrName>
                                        </p:attrNameLst>
                                      </p:cBhvr>
                                      <p:rCtr x="-5486" y="10641"/>
                                    </p:animMotion>
                                  </p:childTnLst>
                                </p:cTn>
                              </p:par>
                              <p:par>
                                <p:cTn id="75" presetID="42" presetClass="path" presetSubtype="0" fill="hold" nodeType="withEffect">
                                  <p:stCondLst>
                                    <p:cond delay="0"/>
                                  </p:stCondLst>
                                  <p:childTnLst>
                                    <p:animMotion origin="layout" path="M -3.33333E-6 -2.94009E-6 L 0.01181 0.15591 " pathEditMode="relative" rAng="0" ptsTypes="AA">
                                      <p:cBhvr>
                                        <p:cTn id="76" dur="500" fill="hold"/>
                                        <p:tgtEl>
                                          <p:spTgt spid="6"/>
                                        </p:tgtEl>
                                        <p:attrNameLst>
                                          <p:attrName>ppt_x</p:attrName>
                                          <p:attrName>ppt_y</p:attrName>
                                        </p:attrNameLst>
                                      </p:cBhvr>
                                      <p:rCtr x="590" y="7796"/>
                                    </p:animMotion>
                                  </p:childTnLst>
                                </p:cTn>
                              </p:par>
                              <p:par>
                                <p:cTn id="77" presetID="42" presetClass="path" presetSubtype="0" fill="hold" nodeType="withEffect">
                                  <p:stCondLst>
                                    <p:cond delay="0"/>
                                  </p:stCondLst>
                                  <p:childTnLst>
                                    <p:animMotion origin="layout" path="M 4.72222E-6 -9.02151E-7 L 0.08663 0.09854 " pathEditMode="relative" rAng="0" ptsTypes="AA">
                                      <p:cBhvr>
                                        <p:cTn id="78" dur="500" fill="hold"/>
                                        <p:tgtEl>
                                          <p:spTgt spid="3"/>
                                        </p:tgtEl>
                                        <p:attrNameLst>
                                          <p:attrName>ppt_x</p:attrName>
                                          <p:attrName>ppt_y</p:attrName>
                                        </p:attrNameLst>
                                      </p:cBhvr>
                                      <p:rCtr x="4323" y="4927"/>
                                    </p:animMotion>
                                  </p:childTnLst>
                                </p:cTn>
                              </p:par>
                              <p:par>
                                <p:cTn id="79" presetID="42" presetClass="path" presetSubtype="0" fill="hold" nodeType="withEffect">
                                  <p:stCondLst>
                                    <p:cond delay="0"/>
                                  </p:stCondLst>
                                  <p:childTnLst>
                                    <p:animMotion origin="layout" path="M -8.33333E-7 1.52903E-6 L -0.1276 0.05158 " pathEditMode="relative" rAng="0" ptsTypes="AA">
                                      <p:cBhvr>
                                        <p:cTn id="80" dur="500" fill="hold"/>
                                        <p:tgtEl>
                                          <p:spTgt spid="5"/>
                                        </p:tgtEl>
                                        <p:attrNameLst>
                                          <p:attrName>ppt_x</p:attrName>
                                          <p:attrName>ppt_y</p:attrName>
                                        </p:attrNameLst>
                                      </p:cBhvr>
                                      <p:rCtr x="-6389" y="2568"/>
                                    </p:animMotion>
                                  </p:childTnLst>
                                </p:cTn>
                              </p:par>
                              <p:par>
                                <p:cTn id="81" presetID="42" presetClass="path" presetSubtype="0" fill="hold" nodeType="withEffect">
                                  <p:stCondLst>
                                    <p:cond delay="0"/>
                                  </p:stCondLst>
                                  <p:childTnLst>
                                    <p:animMotion origin="layout" path="M 2.77778E-7 2.95165E-6 L 0.07691 0.24797 " pathEditMode="relative" rAng="0" ptsTypes="AA">
                                      <p:cBhvr>
                                        <p:cTn id="82" dur="500" fill="hold"/>
                                        <p:tgtEl>
                                          <p:spTgt spid="2"/>
                                        </p:tgtEl>
                                        <p:attrNameLst>
                                          <p:attrName>ppt_x</p:attrName>
                                          <p:attrName>ppt_y</p:attrName>
                                        </p:attrNameLst>
                                      </p:cBhvr>
                                      <p:rCtr x="3837" y="12399"/>
                                    </p:animMotion>
                                  </p:childTnLst>
                                </p:cTn>
                              </p:par>
                              <p:par>
                                <p:cTn id="83" presetID="42" presetClass="path" presetSubtype="0" fill="hold" nodeType="withEffect">
                                  <p:stCondLst>
                                    <p:cond delay="0"/>
                                  </p:stCondLst>
                                  <p:childTnLst>
                                    <p:animMotion origin="layout" path="M 3.05556E-6 4.30025E-6 L -0.02205 0.24843 " pathEditMode="relative" rAng="0" ptsTypes="AA">
                                      <p:cBhvr>
                                        <p:cTn id="84" dur="500" fill="hold"/>
                                        <p:tgtEl>
                                          <p:spTgt spid="9"/>
                                        </p:tgtEl>
                                        <p:attrNameLst>
                                          <p:attrName>ppt_x</p:attrName>
                                          <p:attrName>ppt_y</p:attrName>
                                        </p:attrNameLst>
                                      </p:cBhvr>
                                      <p:rCtr x="-1111" y="12422"/>
                                    </p:animMotion>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left)">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right)">
                                      <p:cBhvr>
                                        <p:cTn id="94" dur="500"/>
                                        <p:tgtEl>
                                          <p:spTgt spid="17"/>
                                        </p:tgtEl>
                                      </p:cBhvr>
                                    </p:animEffect>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4">
                                            <p:graphicEl>
                                              <a:dgm id="{D59E95A9-357E-442C-AB56-2BD9C136FFDF}"/>
                                            </p:graphicEl>
                                          </p:spTgt>
                                        </p:tgtEl>
                                        <p:attrNameLst>
                                          <p:attrName>style.visibility</p:attrName>
                                        </p:attrNameLst>
                                      </p:cBhvr>
                                      <p:to>
                                        <p:strVal val="visible"/>
                                      </p:to>
                                    </p:set>
                                    <p:animEffect transition="in" filter="fade">
                                      <p:cBhvr>
                                        <p:cTn id="99" dur="1000"/>
                                        <p:tgtEl>
                                          <p:spTgt spid="4">
                                            <p:graphicEl>
                                              <a:dgm id="{D59E95A9-357E-442C-AB56-2BD9C136FFDF}"/>
                                            </p:graphicEl>
                                          </p:spTgt>
                                        </p:tgtEl>
                                      </p:cBhvr>
                                    </p:animEffect>
                                    <p:anim calcmode="lin" valueType="num">
                                      <p:cBhvr>
                                        <p:cTn id="100" dur="1000" fill="hold"/>
                                        <p:tgtEl>
                                          <p:spTgt spid="4">
                                            <p:graphicEl>
                                              <a:dgm id="{D59E95A9-357E-442C-AB56-2BD9C136FFDF}"/>
                                            </p:graphicEl>
                                          </p:spTgt>
                                        </p:tgtEl>
                                        <p:attrNameLst>
                                          <p:attrName>ppt_x</p:attrName>
                                        </p:attrNameLst>
                                      </p:cBhvr>
                                      <p:tavLst>
                                        <p:tav tm="0">
                                          <p:val>
                                            <p:strVal val="#ppt_x"/>
                                          </p:val>
                                        </p:tav>
                                        <p:tav tm="100000">
                                          <p:val>
                                            <p:strVal val="#ppt_x"/>
                                          </p:val>
                                        </p:tav>
                                      </p:tavLst>
                                    </p:anim>
                                    <p:anim calcmode="lin" valueType="num">
                                      <p:cBhvr>
                                        <p:cTn id="101" dur="1000" fill="hold"/>
                                        <p:tgtEl>
                                          <p:spTgt spid="4">
                                            <p:graphicEl>
                                              <a:dgm id="{D59E95A9-357E-442C-AB56-2BD9C136FFDF}"/>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500" fill="hold"/>
                                        <p:tgtEl>
                                          <p:spTgt spid="42"/>
                                        </p:tgtEl>
                                        <p:attrNameLst>
                                          <p:attrName>ppt_w</p:attrName>
                                        </p:attrNameLst>
                                      </p:cBhvr>
                                      <p:tavLst>
                                        <p:tav tm="0">
                                          <p:val>
                                            <p:fltVal val="0"/>
                                          </p:val>
                                        </p:tav>
                                        <p:tav tm="100000">
                                          <p:val>
                                            <p:strVal val="#ppt_w"/>
                                          </p:val>
                                        </p:tav>
                                      </p:tavLst>
                                    </p:anim>
                                    <p:anim calcmode="lin" valueType="num">
                                      <p:cBhvr>
                                        <p:cTn id="107" dur="500" fill="hold"/>
                                        <p:tgtEl>
                                          <p:spTgt spid="42"/>
                                        </p:tgtEl>
                                        <p:attrNameLst>
                                          <p:attrName>ppt_h</p:attrName>
                                        </p:attrNameLst>
                                      </p:cBhvr>
                                      <p:tavLst>
                                        <p:tav tm="0">
                                          <p:val>
                                            <p:fltVal val="0"/>
                                          </p:val>
                                        </p:tav>
                                        <p:tav tm="100000">
                                          <p:val>
                                            <p:strVal val="#ppt_h"/>
                                          </p:val>
                                        </p:tav>
                                      </p:tavLst>
                                    </p:anim>
                                    <p:animEffect transition="in" filter="fade">
                                      <p:cBhvr>
                                        <p:cTn id="10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17" grpId="0" animBg="1"/>
      <p:bldP spid="18" grpId="0" animBg="1"/>
      <p:bldP spid="19" grpId="0"/>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photo-dictionary.com/photofiles/list/644/1052DN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4248" y="3603503"/>
            <a:ext cx="1825150" cy="18251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標題 3"/>
          <p:cNvSpPr>
            <a:spLocks noGrp="1"/>
          </p:cNvSpPr>
          <p:nvPr>
            <p:ph type="title"/>
          </p:nvPr>
        </p:nvSpPr>
        <p:spPr/>
        <p:txBody>
          <a:bodyPr/>
          <a:lstStyle/>
          <a:p>
            <a:r>
              <a:rPr lang="en-US" altLang="zh-TW" dirty="0" smtClean="0"/>
              <a:t>1000 Genomes Project</a:t>
            </a:r>
            <a:endParaRPr lang="zh-TW" altLang="en-US" dirty="0"/>
          </a:p>
        </p:txBody>
      </p:sp>
      <p:pic>
        <p:nvPicPr>
          <p:cNvPr id="6" name="Picture 2" descr="http://static.tumblr.com/nrqibvn/Xillr17a3/people.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b="12886"/>
          <a:stretch/>
        </p:blipFill>
        <p:spPr bwMode="auto">
          <a:xfrm>
            <a:off x="251520" y="2852936"/>
            <a:ext cx="6120680" cy="332628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圓角矩形 8"/>
          <p:cNvSpPr/>
          <p:nvPr/>
        </p:nvSpPr>
        <p:spPr>
          <a:xfrm>
            <a:off x="2267744" y="1988840"/>
            <a:ext cx="1800200" cy="510778"/>
          </a:xfrm>
          <a:prstGeom prst="round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altLang="zh-TW" sz="2400" dirty="0" smtClean="0"/>
              <a:t>629 people</a:t>
            </a:r>
            <a:endParaRPr lang="zh-TW" altLang="en-US" sz="2400" dirty="0"/>
          </a:p>
        </p:txBody>
      </p:sp>
      <p:sp>
        <p:nvSpPr>
          <p:cNvPr id="10" name="圓角矩形 9"/>
          <p:cNvSpPr/>
          <p:nvPr/>
        </p:nvSpPr>
        <p:spPr>
          <a:xfrm>
            <a:off x="6660232" y="1835606"/>
            <a:ext cx="1800200" cy="1328023"/>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altLang="zh-TW" sz="2400" dirty="0" smtClean="0"/>
              <a:t>7.3 TB of sequence data. </a:t>
            </a:r>
            <a:endParaRPr lang="zh-TW" altLang="en-US" sz="2400" dirty="0"/>
          </a:p>
        </p:txBody>
      </p:sp>
      <p:sp>
        <p:nvSpPr>
          <p:cNvPr id="12" name="圓角矩形 11"/>
          <p:cNvSpPr/>
          <p:nvPr/>
        </p:nvSpPr>
        <p:spPr>
          <a:xfrm>
            <a:off x="2627784" y="5933189"/>
            <a:ext cx="3532551" cy="578882"/>
          </a:xfrm>
          <a:prstGeom prst="round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altLang="zh-TW" sz="2800" dirty="0" smtClean="0"/>
              <a:t>1000 Genomes Project</a:t>
            </a:r>
            <a:endParaRPr lang="zh-TW" altLang="en-US" sz="2800" dirty="0"/>
          </a:p>
        </p:txBody>
      </p:sp>
      <p:sp>
        <p:nvSpPr>
          <p:cNvPr id="14" name="內容版面配置區 2"/>
          <p:cNvSpPr>
            <a:spLocks noGrp="1"/>
          </p:cNvSpPr>
          <p:nvPr>
            <p:ph idx="1"/>
          </p:nvPr>
        </p:nvSpPr>
        <p:spPr>
          <a:xfrm>
            <a:off x="467544" y="1586210"/>
            <a:ext cx="8229600" cy="4525963"/>
          </a:xfrm>
        </p:spPr>
        <p:txBody>
          <a:bodyPr>
            <a:normAutofit/>
          </a:bodyPr>
          <a:lstStyle/>
          <a:p>
            <a:r>
              <a:rPr lang="en-US" altLang="zh-TW" dirty="0" smtClean="0"/>
              <a:t>the download time for a well-connected site within North America:</a:t>
            </a:r>
          </a:p>
        </p:txBody>
      </p:sp>
      <p:sp>
        <p:nvSpPr>
          <p:cNvPr id="15" name="標題 5"/>
          <p:cNvSpPr txBox="1">
            <a:spLocks/>
          </p:cNvSpPr>
          <p:nvPr/>
        </p:nvSpPr>
        <p:spPr>
          <a:xfrm>
            <a:off x="467544"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t>Network and Storage Capabilities</a:t>
            </a:r>
            <a:endParaRPr lang="zh-TW" altLang="en-US" dirty="0"/>
          </a:p>
        </p:txBody>
      </p:sp>
    </p:spTree>
    <p:extLst>
      <p:ext uri="{BB962C8B-B14F-4D97-AF65-F5344CB8AC3E}">
        <p14:creationId xmlns="" xmlns:p14="http://schemas.microsoft.com/office/powerpoint/2010/main" val="314782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64" presetClass="path" presetSubtype="0" fill="hold" grpId="1" nodeType="withEffect">
                                  <p:stCondLst>
                                    <p:cond delay="0"/>
                                  </p:stCondLst>
                                  <p:childTnLst>
                                    <p:animMotion origin="layout" path="M 4.44444E-6 3.62017E-6 L -0.00417 -0.44877 " pathEditMode="relative" rAng="0" ptsTypes="AA">
                                      <p:cBhvr>
                                        <p:cTn id="46" dur="1000" fill="hold"/>
                                        <p:tgtEl>
                                          <p:spTgt spid="12"/>
                                        </p:tgtEl>
                                        <p:attrNameLst>
                                          <p:attrName>ppt_x</p:attrName>
                                          <p:attrName>ppt_y</p:attrName>
                                        </p:attrNameLst>
                                      </p:cBhvr>
                                      <p:rCtr x="-208" y="-22438"/>
                                    </p:animMotion>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child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9" grpId="1" animBg="1"/>
      <p:bldP spid="10" grpId="0" animBg="1"/>
      <p:bldP spid="10" grpId="1" animBg="1"/>
      <p:bldP spid="12" grpId="0" animBg="1"/>
      <p:bldP spid="12" grpId="1" animBg="1"/>
      <p:bldP spid="14" grpId="0" build="p"/>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Radio Waves Yellow 2 Clip Ar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3491540" y="2590802"/>
            <a:ext cx="1728190" cy="2304252"/>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1" descr="http://disabilityrightsgalaxy.com/wordpress/wp-content/uploads/2011/09/Laptop-Computer.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47863" y="4770515"/>
            <a:ext cx="2353361" cy="1858552"/>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圓角矩形 11"/>
          <p:cNvSpPr/>
          <p:nvPr/>
        </p:nvSpPr>
        <p:spPr>
          <a:xfrm>
            <a:off x="2915816" y="6557059"/>
            <a:ext cx="3312368" cy="1440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1" name="圓角矩形 20"/>
          <p:cNvSpPr/>
          <p:nvPr/>
        </p:nvSpPr>
        <p:spPr>
          <a:xfrm>
            <a:off x="2915816" y="6557059"/>
            <a:ext cx="3312368" cy="144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內容版面配置區 2"/>
          <p:cNvSpPr>
            <a:spLocks noGrp="1"/>
          </p:cNvSpPr>
          <p:nvPr>
            <p:ph idx="1"/>
          </p:nvPr>
        </p:nvSpPr>
        <p:spPr/>
        <p:txBody>
          <a:bodyPr>
            <a:normAutofit/>
          </a:bodyPr>
          <a:lstStyle/>
          <a:p>
            <a:r>
              <a:rPr lang="en-US" altLang="zh-TW" dirty="0" smtClean="0"/>
              <a:t>the download time for a well-connected site within North America:</a:t>
            </a:r>
          </a:p>
        </p:txBody>
      </p:sp>
      <p:pic>
        <p:nvPicPr>
          <p:cNvPr id="1031" name="Picture 7" descr="http://4.bp.blogspot.com/-L2fLp57jAZ8/T0TpXz6aqXI/AAAAAAAAAcc/0guaOpvKWO4/s1600/happy_sun_by_chiisaihime90-d2yzwxc.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1802" y="6777333"/>
            <a:ext cx="1245374" cy="1226002"/>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ages.wikia.com/fantendo/images/9/9e/3-UpMoon.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252794" y="6812060"/>
            <a:ext cx="1125231" cy="112523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標題 5"/>
          <p:cNvSpPr>
            <a:spLocks noGrp="1"/>
          </p:cNvSpPr>
          <p:nvPr>
            <p:ph type="title"/>
          </p:nvPr>
        </p:nvSpPr>
        <p:spPr/>
        <p:txBody>
          <a:bodyPr/>
          <a:lstStyle/>
          <a:p>
            <a:r>
              <a:rPr lang="en-US" altLang="zh-TW" dirty="0"/>
              <a:t>N</a:t>
            </a:r>
            <a:r>
              <a:rPr lang="en-US" altLang="zh-TW" dirty="0" smtClean="0"/>
              <a:t>etwork and Storage </a:t>
            </a:r>
            <a:r>
              <a:rPr lang="en-US" altLang="zh-TW" dirty="0"/>
              <a:t>C</a:t>
            </a:r>
            <a:r>
              <a:rPr lang="en-US" altLang="zh-TW" dirty="0" smtClean="0"/>
              <a:t>apabilities</a:t>
            </a:r>
            <a:endParaRPr lang="zh-TW" altLang="en-US" dirty="0"/>
          </a:p>
        </p:txBody>
      </p:sp>
      <p:sp>
        <p:nvSpPr>
          <p:cNvPr id="8" name="圓角矩形 7"/>
          <p:cNvSpPr/>
          <p:nvPr/>
        </p:nvSpPr>
        <p:spPr>
          <a:xfrm>
            <a:off x="2589360" y="2852936"/>
            <a:ext cx="3532551" cy="578882"/>
          </a:xfrm>
          <a:prstGeom prst="round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altLang="zh-TW" sz="2800" dirty="0" smtClean="0"/>
              <a:t>1000 Genomes Project</a:t>
            </a:r>
            <a:endParaRPr lang="zh-TW" altLang="en-US" sz="2800" dirty="0"/>
          </a:p>
        </p:txBody>
      </p:sp>
      <p:sp>
        <p:nvSpPr>
          <p:cNvPr id="13" name="矩形 12"/>
          <p:cNvSpPr/>
          <p:nvPr/>
        </p:nvSpPr>
        <p:spPr>
          <a:xfrm>
            <a:off x="5696275" y="5216196"/>
            <a:ext cx="295215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 days up</a:t>
            </a:r>
            <a:endParaRPr lang="zh-TW"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5630489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circle(out)">
                                      <p:cBhvr>
                                        <p:cTn id="7" dur="1500"/>
                                        <p:tgtEl>
                                          <p:spTgt spid="10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3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path" presetSubtype="0" repeatCount="2000" accel="4000" fill="hold" nodeType="withEffect">
                                  <p:stCondLst>
                                    <p:cond delay="0"/>
                                  </p:stCondLst>
                                  <p:childTnLst>
                                    <p:animMotion origin="layout" path="M 0.07934 -0.15568 C 0.08021 -0.3412 0.21441 -0.49248 0.38073 -0.49133 C 0.54809 -0.49225 0.68351 -0.3412 0.68438 -0.15591 C 0.68368 0.02914 0.54792 0.17927 0.3809 0.17927 C 0.21458 0.17927 0.07847 0.02961 0.07934 -0.15568 Z " pathEditMode="relative" rAng="16200000" ptsTypes="fffff">
                                      <p:cBhvr>
                                        <p:cTn id="17" dur="1500" fill="hold"/>
                                        <p:tgtEl>
                                          <p:spTgt spid="1031"/>
                                        </p:tgtEl>
                                        <p:attrNameLst>
                                          <p:attrName>ppt_x</p:attrName>
                                          <p:attrName>ppt_y</p:attrName>
                                        </p:attrNameLst>
                                      </p:cBhvr>
                                      <p:rCtr x="30208" y="-93"/>
                                    </p:animMotion>
                                  </p:childTnLst>
                                  <p:subTnLst>
                                    <p:set>
                                      <p:cBhvr override="childStyle">
                                        <p:cTn dur="1" fill="hold" display="0" masterRel="sameClick" afterEffect="1">
                                          <p:stCondLst>
                                            <p:cond evt="end" delay="0">
                                              <p:tn val="16"/>
                                            </p:cond>
                                          </p:stCondLst>
                                        </p:cTn>
                                        <p:tgtEl>
                                          <p:spTgt spid="1031"/>
                                        </p:tgtEl>
                                        <p:attrNameLst>
                                          <p:attrName>style.visibility</p:attrName>
                                        </p:attrNameLst>
                                      </p:cBhvr>
                                      <p:to>
                                        <p:strVal val="hidden"/>
                                      </p:to>
                                    </p:set>
                                  </p:subTnLst>
                                </p:cTn>
                              </p:par>
                              <p:par>
                                <p:cTn id="18" presetID="1" presetClass="path" presetSubtype="0" repeatCount="2000" fill="hold" nodeType="withEffect">
                                  <p:stCondLst>
                                    <p:cond delay="0"/>
                                  </p:stCondLst>
                                  <p:childTnLst>
                                    <p:animMotion origin="layout" path="M -0.05625 -0.15684 C -0.05538 0.02799 -0.19132 0.17927 -0.35816 0.1795 C -0.52587 0.17927 -0.66163 0.02775 -0.66163 -0.15684 C -0.66163 -0.34213 -0.52622 -0.49226 -0.35816 -0.49226 C -0.1915 -0.49226 -0.05538 -0.34213 -0.05625 -0.15684 Z " pathEditMode="relative" rAng="5400000" ptsTypes="fffff">
                                      <p:cBhvr>
                                        <p:cTn id="19" dur="1500" fill="hold"/>
                                        <p:tgtEl>
                                          <p:spTgt spid="1033"/>
                                        </p:tgtEl>
                                        <p:attrNameLst>
                                          <p:attrName>ppt_x</p:attrName>
                                          <p:attrName>ppt_y</p:attrName>
                                        </p:attrNameLst>
                                      </p:cBhvr>
                                      <p:rCtr x="-30226" y="46"/>
                                    </p:animMotion>
                                  </p:childTnLst>
                                  <p:subTnLst>
                                    <p:set>
                                      <p:cBhvr override="childStyle">
                                        <p:cTn dur="1" fill="hold" display="0" masterRel="sameClick" afterEffect="1">
                                          <p:stCondLst>
                                            <p:cond evt="end" delay="0">
                                              <p:tn val="18"/>
                                            </p:cond>
                                          </p:stCondLst>
                                        </p:cTn>
                                        <p:tgtEl>
                                          <p:spTgt spid="1033"/>
                                        </p:tgtEl>
                                        <p:attrNameLst>
                                          <p:attrName>style.visibility</p:attrName>
                                        </p:attrNameLst>
                                      </p:cBhvr>
                                      <p:to>
                                        <p:strVal val="hidden"/>
                                      </p:to>
                                    </p:set>
                                  </p:sub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2750"/>
                                        <p:tgtEl>
                                          <p:spTgt spid="21"/>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tabase development, Custom database application development, SQL Server database developmen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80104" y="3011523"/>
            <a:ext cx="5154149" cy="386561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Network and Storage Capabilities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Having </a:t>
            </a:r>
            <a:r>
              <a:rPr lang="en-US" altLang="zh-TW" dirty="0"/>
              <a:t>this data reside within a storage cloud does not entirely mitigate the longer-term </a:t>
            </a:r>
            <a:r>
              <a:rPr lang="en-US" altLang="zh-TW" dirty="0" smtClean="0"/>
              <a:t>challenges</a:t>
            </a:r>
            <a:endParaRPr lang="zh-TW" altLang="en-US" dirty="0"/>
          </a:p>
        </p:txBody>
      </p:sp>
    </p:spTree>
    <p:extLst>
      <p:ext uri="{BB962C8B-B14F-4D97-AF65-F5344CB8AC3E}">
        <p14:creationId xmlns="" xmlns:p14="http://schemas.microsoft.com/office/powerpoint/2010/main" val="676326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en-US" altLang="zh-TW" dirty="0" smtClean="0"/>
              <a:t>Aggregation of Multiple </a:t>
            </a:r>
            <a:r>
              <a:rPr lang="en-US" altLang="zh-TW" dirty="0"/>
              <a:t>D</a:t>
            </a:r>
            <a:r>
              <a:rPr lang="en-US" altLang="zh-TW" dirty="0" smtClean="0"/>
              <a:t>ata </a:t>
            </a:r>
            <a:r>
              <a:rPr lang="en-US" altLang="zh-TW" dirty="0"/>
              <a:t>S</a:t>
            </a:r>
            <a:r>
              <a:rPr lang="en-US" altLang="zh-TW" dirty="0" smtClean="0"/>
              <a:t>tores</a:t>
            </a:r>
            <a:endParaRPr lang="zh-TW" altLang="en-US" dirty="0"/>
          </a:p>
        </p:txBody>
      </p:sp>
      <p:sp>
        <p:nvSpPr>
          <p:cNvPr id="5" name="內容版面配置區 4"/>
          <p:cNvSpPr>
            <a:spLocks noGrp="1"/>
          </p:cNvSpPr>
          <p:nvPr>
            <p:ph idx="1"/>
          </p:nvPr>
        </p:nvSpPr>
        <p:spPr/>
        <p:txBody>
          <a:bodyPr/>
          <a:lstStyle/>
          <a:p>
            <a:r>
              <a:rPr lang="en-US" altLang="zh-TW" dirty="0" smtClean="0"/>
              <a:t>Aggregation of multiple data stores will be required to perform the comparative analyses and searching of information</a:t>
            </a:r>
            <a:endParaRPr lang="zh-TW" altLang="en-US" dirty="0"/>
          </a:p>
        </p:txBody>
      </p:sp>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79712" y="3286907"/>
            <a:ext cx="4724063" cy="3543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55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Inability</a:t>
            </a:r>
            <a:endParaRPr lang="zh-TW" altLang="en-US" dirty="0"/>
          </a:p>
        </p:txBody>
      </p:sp>
      <p:sp>
        <p:nvSpPr>
          <p:cNvPr id="3" name="內容版面配置區 2"/>
          <p:cNvSpPr>
            <a:spLocks noGrp="1"/>
          </p:cNvSpPr>
          <p:nvPr>
            <p:ph idx="1"/>
          </p:nvPr>
        </p:nvSpPr>
        <p:spPr/>
        <p:txBody>
          <a:bodyPr/>
          <a:lstStyle/>
          <a:p>
            <a:r>
              <a:rPr lang="en-US" altLang="zh-TW" dirty="0" smtClean="0"/>
              <a:t>This fundamental inability to move sequence data in its current form argues for considerable changes in format and approach.</a:t>
            </a:r>
          </a:p>
          <a:p>
            <a:endParaRPr lang="zh-TW" altLang="en-US" dirty="0"/>
          </a:p>
        </p:txBody>
      </p:sp>
      <p:pic>
        <p:nvPicPr>
          <p:cNvPr id="6146" name="Picture 2" descr="http://make-family-tree.com/images/dna_50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3568" y="3356992"/>
            <a:ext cx="4762500" cy="3095625"/>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www.recover-files.ca/images/recover-files-from-hard-disk-drive.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65859" y="5057550"/>
            <a:ext cx="1794173" cy="179417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向右箭號 3"/>
          <p:cNvSpPr/>
          <p:nvPr/>
        </p:nvSpPr>
        <p:spPr>
          <a:xfrm rot="5400000">
            <a:off x="3635896" y="4581128"/>
            <a:ext cx="720080" cy="5760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150" name="Picture 6" descr="http://3.bp.blogspot.com/-qfjxaeTMt2s/T6IK_OgBVJI/AAAAAAAADYI/9U3gbT4UkYU/s1600/dead-end.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580112" y="4270053"/>
            <a:ext cx="3240360" cy="1918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41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up)">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wipe(left)">
                                      <p:cBhvr>
                                        <p:cTn id="2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Centralized Cloud</a:t>
            </a:r>
            <a:endParaRPr lang="zh-TW" altLang="en-US" dirty="0"/>
          </a:p>
        </p:txBody>
      </p:sp>
      <p:sp>
        <p:nvSpPr>
          <p:cNvPr id="3" name="內容版面配置區 2"/>
          <p:cNvSpPr>
            <a:spLocks noGrp="1"/>
          </p:cNvSpPr>
          <p:nvPr>
            <p:ph idx="1"/>
          </p:nvPr>
        </p:nvSpPr>
        <p:spPr>
          <a:xfrm>
            <a:off x="395536" y="1556792"/>
            <a:ext cx="8229600" cy="4525963"/>
          </a:xfrm>
        </p:spPr>
        <p:txBody>
          <a:bodyPr>
            <a:normAutofit/>
          </a:bodyPr>
          <a:lstStyle/>
          <a:p>
            <a:r>
              <a:rPr lang="en-US" altLang="zh-TW" dirty="0" smtClean="0"/>
              <a:t>A </a:t>
            </a:r>
            <a:r>
              <a:rPr lang="en-US" altLang="zh-TW" dirty="0"/>
              <a:t>substantial leap in informatics capability and concomitant changes in the </a:t>
            </a:r>
            <a:r>
              <a:rPr lang="en-US" altLang="zh-TW" dirty="0">
                <a:solidFill>
                  <a:srgbClr val="0070C0"/>
                </a:solidFill>
              </a:rPr>
              <a:t>definition of data </a:t>
            </a:r>
            <a:r>
              <a:rPr lang="en-US" altLang="zh-TW" dirty="0"/>
              <a:t>must take place to support movement of the field forward. </a:t>
            </a:r>
            <a:r>
              <a:rPr lang="en-US" altLang="zh-TW" dirty="0" smtClean="0">
                <a:solidFill>
                  <a:srgbClr val="0070C0"/>
                </a:solidFill>
              </a:rPr>
              <a:t>Centralization </a:t>
            </a:r>
            <a:r>
              <a:rPr lang="en-US" altLang="zh-TW" dirty="0">
                <a:solidFill>
                  <a:srgbClr val="0070C0"/>
                </a:solidFill>
              </a:rPr>
              <a:t>of data </a:t>
            </a:r>
            <a:r>
              <a:rPr lang="en-US" altLang="zh-TW" dirty="0"/>
              <a:t>on the Cloud is a positive start</a:t>
            </a:r>
            <a:r>
              <a:rPr lang="en-US" altLang="zh-TW" dirty="0" smtClean="0"/>
              <a:t>.</a:t>
            </a:r>
          </a:p>
          <a:p>
            <a:pPr fontAlgn="base"/>
            <a:endParaRPr lang="en-US" altLang="zh-TW" dirty="0"/>
          </a:p>
        </p:txBody>
      </p:sp>
      <p:pic>
        <p:nvPicPr>
          <p:cNvPr id="7170" name="Picture 2" descr="http://www.localweb.com/images/cloud-type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59832" y="4004451"/>
            <a:ext cx="3312368" cy="24878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78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omput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36996" y="5655324"/>
            <a:ext cx="1066696" cy="106669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make-family-tree.com/images/dna_500.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3568" y="4653136"/>
            <a:ext cx="2768432" cy="179948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make-family-tree.com/images/dna_50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9277849">
            <a:off x="3246158" y="5365239"/>
            <a:ext cx="1674870" cy="108866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http://make-family-tree.com/images/dna_500.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5364088" y="4725144"/>
            <a:ext cx="2768432" cy="179948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Service-Oriented </a:t>
            </a:r>
            <a:r>
              <a:rPr lang="en-US" altLang="zh-TW" dirty="0"/>
              <a:t>A</a:t>
            </a:r>
            <a:r>
              <a:rPr lang="en-US" altLang="zh-TW" dirty="0" smtClean="0"/>
              <a:t>rchitectures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One approach that is being explored is to move computation to the data rather than moving the data to the computation. </a:t>
            </a:r>
          </a:p>
          <a:p>
            <a:endParaRPr lang="en-US" altLang="zh-TW" dirty="0"/>
          </a:p>
        </p:txBody>
      </p:sp>
      <p:sp>
        <p:nvSpPr>
          <p:cNvPr id="5" name="雲朵形 4"/>
          <p:cNvSpPr/>
          <p:nvPr/>
        </p:nvSpPr>
        <p:spPr>
          <a:xfrm>
            <a:off x="2987824" y="3429000"/>
            <a:ext cx="3240360" cy="194421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pic>
        <p:nvPicPr>
          <p:cNvPr id="20" name="Picture 2" descr="Comput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1085" y="5655324"/>
            <a:ext cx="1066696" cy="1066696"/>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 descr="Comput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35696" y="5669619"/>
            <a:ext cx="1066696" cy="10666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289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anim calcmode="lin" valueType="num">
                                      <p:cBhvr>
                                        <p:cTn id="21" dur="500" fill="hold"/>
                                        <p:tgtEl>
                                          <p:spTgt spid="6"/>
                                        </p:tgtEl>
                                        <p:attrNameLst>
                                          <p:attrName>ppt_x</p:attrName>
                                        </p:attrNameLst>
                                      </p:cBhvr>
                                      <p:tavLst>
                                        <p:tav tm="0">
                                          <p:val>
                                            <p:fltVal val="0.5"/>
                                          </p:val>
                                        </p:tav>
                                        <p:tav tm="100000">
                                          <p:val>
                                            <p:strVal val="#ppt_x"/>
                                          </p:val>
                                        </p:tav>
                                      </p:tavLst>
                                    </p:anim>
                                    <p:anim calcmode="lin" valueType="num">
                                      <p:cBhvr>
                                        <p:cTn id="22" dur="500" fill="hold"/>
                                        <p:tgtEl>
                                          <p:spTgt spid="6"/>
                                        </p:tgtEl>
                                        <p:attrNameLst>
                                          <p:attrName>ppt_y</p:attrName>
                                        </p:attrNameLst>
                                      </p:cBhvr>
                                      <p:tavLst>
                                        <p:tav tm="0">
                                          <p:val>
                                            <p:fltVal val="0.5"/>
                                          </p:val>
                                        </p:tav>
                                        <p:tav tm="100000">
                                          <p:val>
                                            <p:strVal val="#ppt_y"/>
                                          </p:val>
                                        </p:tav>
                                      </p:tavLst>
                                    </p:anim>
                                  </p:childTnLst>
                                </p:cTn>
                              </p:par>
                            </p:childTnLst>
                          </p:cTn>
                        </p:par>
                        <p:par>
                          <p:cTn id="23" fill="hold">
                            <p:stCondLst>
                              <p:cond delay="500"/>
                            </p:stCondLst>
                            <p:childTnLst>
                              <p:par>
                                <p:cTn id="24" presetID="53" presetClass="entr" presetSubtype="52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1000"/>
                            </p:stCondLst>
                            <p:childTnLst>
                              <p:par>
                                <p:cTn id="32" presetID="53" presetClass="entr" presetSubtype="52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anim calcmode="lin" valueType="num">
                                      <p:cBhvr>
                                        <p:cTn id="37" dur="500" fill="hold"/>
                                        <p:tgtEl>
                                          <p:spTgt spid="7"/>
                                        </p:tgtEl>
                                        <p:attrNameLst>
                                          <p:attrName>ppt_x</p:attrName>
                                        </p:attrNameLst>
                                      </p:cBhvr>
                                      <p:tavLst>
                                        <p:tav tm="0">
                                          <p:val>
                                            <p:fltVal val="0.5"/>
                                          </p:val>
                                        </p:tav>
                                        <p:tav tm="100000">
                                          <p:val>
                                            <p:strVal val="#ppt_x"/>
                                          </p:val>
                                        </p:tav>
                                      </p:tavLst>
                                    </p:anim>
                                    <p:anim calcmode="lin" valueType="num">
                                      <p:cBhvr>
                                        <p:cTn id="38"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Genomic data</a:t>
            </a:r>
            <a:endParaRPr lang="zh-TW" altLang="en-US" dirty="0"/>
          </a:p>
        </p:txBody>
      </p:sp>
      <p:sp>
        <p:nvSpPr>
          <p:cNvPr id="3" name="內容版面配置區 2"/>
          <p:cNvSpPr>
            <a:spLocks noGrp="1"/>
          </p:cNvSpPr>
          <p:nvPr>
            <p:ph idx="1"/>
          </p:nvPr>
        </p:nvSpPr>
        <p:spPr/>
        <p:txBody>
          <a:bodyPr>
            <a:normAutofit lnSpcReduction="10000"/>
          </a:bodyPr>
          <a:lstStyle/>
          <a:p>
            <a:r>
              <a:rPr lang="en-US" dirty="0" smtClean="0"/>
              <a:t>In modern molecular biology and genetics, the genome is the entirety of an organism's hereditary information. It is encoded either in DNA or, for many types of virus, in RNA. The genome includes both the genes and the non-coding sequences of the DNA/RNA.</a:t>
            </a:r>
          </a:p>
          <a:p>
            <a:r>
              <a:rPr lang="en-US" dirty="0" smtClean="0"/>
              <a:t>The human genome occupies a total of just over three billion DNA base pairs.</a:t>
            </a:r>
          </a:p>
          <a:p>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en-US" altLang="zh-TW" dirty="0" smtClean="0"/>
              <a:t>One approach that is being explored is to move computation to the data rather than moving the data to the computation. </a:t>
            </a:r>
          </a:p>
          <a:p>
            <a:endParaRPr lang="en-US" altLang="zh-TW" dirty="0"/>
          </a:p>
        </p:txBody>
      </p:sp>
      <p:sp>
        <p:nvSpPr>
          <p:cNvPr id="13" name="雲朵形 12"/>
          <p:cNvSpPr/>
          <p:nvPr/>
        </p:nvSpPr>
        <p:spPr>
          <a:xfrm>
            <a:off x="4025200" y="3303067"/>
            <a:ext cx="4147200" cy="228907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pic>
        <p:nvPicPr>
          <p:cNvPr id="6" name="Picture 2" descr="http://make-family-tree.com/images/dna_5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58276" y="3751055"/>
            <a:ext cx="1364872" cy="88716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Service-Oriented </a:t>
            </a:r>
            <a:r>
              <a:rPr lang="en-US" altLang="zh-TW" dirty="0"/>
              <a:t>A</a:t>
            </a:r>
            <a:r>
              <a:rPr lang="en-US" altLang="zh-TW" dirty="0" smtClean="0"/>
              <a:t>rchitectures</a:t>
            </a:r>
            <a:endParaRPr lang="zh-TW" altLang="en-US" dirty="0"/>
          </a:p>
        </p:txBody>
      </p:sp>
      <p:pic>
        <p:nvPicPr>
          <p:cNvPr id="8198" name="Picture 6" descr="Open Box Clip Ar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3848" y="5592145"/>
            <a:ext cx="1231288" cy="985031"/>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Compute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47664" y="5046071"/>
            <a:ext cx="1531105" cy="153110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2" name="Picture 2" descr="http://vpslink.com/images/content/about/network-datacenter/datacenter.png"/>
          <p:cNvPicPr>
            <a:picLocks noChangeAspect="1" noChangeArrowheads="1"/>
          </p:cNvPicPr>
          <p:nvPr/>
        </p:nvPicPr>
        <p:blipFill rotWithShape="1">
          <a:blip r:embed="rId6">
            <a:extLst>
              <a:ext uri="{28A0092B-C50C-407E-A947-70E740481C1C}">
                <a14:useLocalDpi xmlns="" xmlns:a14="http://schemas.microsoft.com/office/drawing/2010/main" val="0"/>
              </a:ext>
            </a:extLst>
          </a:blip>
          <a:srcRect b="19409"/>
          <a:stretch/>
        </p:blipFill>
        <p:spPr bwMode="auto">
          <a:xfrm>
            <a:off x="5918308" y="3751055"/>
            <a:ext cx="1377049" cy="1060291"/>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6" descr="Open Box Clip Art"/>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26032" y="4454323"/>
            <a:ext cx="892556" cy="71404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descr="Closed Box Clip Art"/>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092280" y="4028805"/>
            <a:ext cx="791873" cy="6334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561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1.66667E-6 1.48148E-6 L 0.17673 -0.18773 " pathEditMode="relative" rAng="0" ptsTypes="AA">
                                      <p:cBhvr>
                                        <p:cTn id="11" dur="1250" fill="hold"/>
                                        <p:tgtEl>
                                          <p:spTgt spid="8198"/>
                                        </p:tgtEl>
                                        <p:attrNameLst>
                                          <p:attrName>ppt_x</p:attrName>
                                          <p:attrName>ppt_y</p:attrName>
                                        </p:attrNameLst>
                                      </p:cBhvr>
                                      <p:rCtr x="8837" y="-9398"/>
                                    </p:animMotion>
                                  </p:childTnLst>
                                </p:cTn>
                              </p:par>
                              <p:par>
                                <p:cTn id="12" presetID="10" presetClass="exit" presetSubtype="0" fill="hold" nodeType="withEffect">
                                  <p:stCondLst>
                                    <p:cond delay="0"/>
                                  </p:stCondLst>
                                  <p:childTnLst>
                                    <p:animEffect transition="out" filter="fade">
                                      <p:cBhvr>
                                        <p:cTn id="13" dur="1250"/>
                                        <p:tgtEl>
                                          <p:spTgt spid="8198"/>
                                        </p:tgtEl>
                                      </p:cBhvr>
                                    </p:animEffect>
                                    <p:set>
                                      <p:cBhvr>
                                        <p:cTn id="14" dur="1" fill="hold">
                                          <p:stCondLst>
                                            <p:cond delay="1249"/>
                                          </p:stCondLst>
                                        </p:cTn>
                                        <p:tgtEl>
                                          <p:spTgt spid="8198"/>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75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0.00399 -0.00208 L 0.12587 -0.03564 " pathEditMode="relative" rAng="0" ptsTypes="AA">
                                      <p:cBhvr>
                                        <p:cTn id="21" dur="1250" fill="hold"/>
                                        <p:tgtEl>
                                          <p:spTgt spid="20"/>
                                        </p:tgtEl>
                                        <p:attrNameLst>
                                          <p:attrName>ppt_x</p:attrName>
                                          <p:attrName>ppt_y</p:attrName>
                                        </p:attrNameLst>
                                      </p:cBhvr>
                                      <p:rCtr x="6493" y="-1690"/>
                                    </p:animMotion>
                                  </p:childTnLst>
                                </p:cTn>
                              </p:par>
                              <p:par>
                                <p:cTn id="22" presetID="63" presetClass="path" presetSubtype="0" accel="50000" decel="50000" fill="hold" nodeType="withEffect">
                                  <p:stCondLst>
                                    <p:cond delay="0"/>
                                  </p:stCondLst>
                                  <p:childTnLst>
                                    <p:animMotion origin="layout" path="M 2.22222E-6 -4.07407E-6 L 0.12864 0.00394 " pathEditMode="relative" rAng="0" ptsTypes="AA">
                                      <p:cBhvr>
                                        <p:cTn id="23" dur="1250" fill="hold"/>
                                        <p:tgtEl>
                                          <p:spTgt spid="6"/>
                                        </p:tgtEl>
                                        <p:attrNameLst>
                                          <p:attrName>ppt_x</p:attrName>
                                          <p:attrName>ppt_y</p:attrName>
                                        </p:attrNameLst>
                                      </p:cBhvr>
                                      <p:rCtr x="6424" y="185"/>
                                    </p:animMotion>
                                  </p:childTnLst>
                                </p:cTn>
                              </p:par>
                              <p:par>
                                <p:cTn id="24" presetID="10" presetClass="exit" presetSubtype="0" fill="hold" nodeType="with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125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3.61111E-6 4.07407E-6 L -0.39774 0.29699 " pathEditMode="relative" rAng="0" ptsTypes="AA">
                                      <p:cBhvr>
                                        <p:cTn id="37" dur="1250" fill="hold"/>
                                        <p:tgtEl>
                                          <p:spTgt spid="15"/>
                                        </p:tgtEl>
                                        <p:attrNameLst>
                                          <p:attrName>ppt_x</p:attrName>
                                          <p:attrName>ppt_y</p:attrName>
                                        </p:attrNameLst>
                                      </p:cBhvr>
                                      <p:rCtr x="-19896" y="14838"/>
                                    </p:animMotion>
                                  </p:childTnLst>
                                </p:cTn>
                              </p:par>
                              <p:par>
                                <p:cTn id="38" presetID="6" presetClass="emph" presetSubtype="0" fill="hold" nodeType="withEffect">
                                  <p:stCondLst>
                                    <p:cond delay="0"/>
                                  </p:stCondLst>
                                  <p:childTnLst>
                                    <p:animScale>
                                      <p:cBhvr>
                                        <p:cTn id="39" dur="125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Service-Oriented Architectures</a:t>
            </a:r>
            <a:endParaRPr lang="zh-TW" altLang="en-US" dirty="0"/>
          </a:p>
        </p:txBody>
      </p:sp>
      <p:sp>
        <p:nvSpPr>
          <p:cNvPr id="5" name="內容版面配置區 4"/>
          <p:cNvSpPr>
            <a:spLocks noGrp="1"/>
          </p:cNvSpPr>
          <p:nvPr>
            <p:ph idx="1"/>
          </p:nvPr>
        </p:nvSpPr>
        <p:spPr/>
        <p:txBody>
          <a:bodyPr/>
          <a:lstStyle/>
          <a:p>
            <a:r>
              <a:rPr lang="en-US" altLang="zh-TW" dirty="0" smtClean="0"/>
              <a:t>SOA compute objects function like applications that are temporarily installed on a remote computer, perform an operation, and then are uninstalled</a:t>
            </a:r>
            <a:endParaRPr lang="zh-TW" altLang="en-US" dirty="0"/>
          </a:p>
        </p:txBody>
      </p:sp>
    </p:spTree>
    <p:extLst>
      <p:ext uri="{BB962C8B-B14F-4D97-AF65-F5344CB8AC3E}">
        <p14:creationId xmlns="" xmlns:p14="http://schemas.microsoft.com/office/powerpoint/2010/main" val="1344891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雲朵形 11"/>
          <p:cNvSpPr/>
          <p:nvPr/>
        </p:nvSpPr>
        <p:spPr>
          <a:xfrm>
            <a:off x="179512" y="3573015"/>
            <a:ext cx="8964488" cy="3168353"/>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pic>
        <p:nvPicPr>
          <p:cNvPr id="11" name="Picture 2" descr="http://make-family-tree.com/images/dna_5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3332" y="4160511"/>
            <a:ext cx="1338747" cy="8701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Another New Challenge</a:t>
            </a:r>
            <a:endParaRPr lang="zh-TW" altLang="en-US" dirty="0"/>
          </a:p>
        </p:txBody>
      </p:sp>
      <p:sp>
        <p:nvSpPr>
          <p:cNvPr id="3" name="內容版面配置區 2"/>
          <p:cNvSpPr>
            <a:spLocks noGrp="1"/>
          </p:cNvSpPr>
          <p:nvPr>
            <p:ph idx="1"/>
          </p:nvPr>
        </p:nvSpPr>
        <p:spPr/>
        <p:txBody>
          <a:bodyPr/>
          <a:lstStyle/>
          <a:p>
            <a:r>
              <a:rPr lang="en-US" altLang="zh-TW" dirty="0" smtClean="0"/>
              <a:t>How </a:t>
            </a:r>
            <a:r>
              <a:rPr lang="en-US" altLang="zh-TW" dirty="0"/>
              <a:t>compute costs are shared when the computers performing the work are maintained by the data owners rather than the researchers performing the analysis</a:t>
            </a:r>
            <a:r>
              <a:rPr lang="en-US" altLang="zh-TW" dirty="0" smtClean="0"/>
              <a:t>.</a:t>
            </a:r>
          </a:p>
        </p:txBody>
      </p:sp>
      <p:pic>
        <p:nvPicPr>
          <p:cNvPr id="4" name="Picture 2" descr="http://vpslink.com/images/content/about/network-datacenter/datacenter.pn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b="19409"/>
          <a:stretch/>
        </p:blipFill>
        <p:spPr bwMode="auto">
          <a:xfrm>
            <a:off x="1691680" y="4951316"/>
            <a:ext cx="1857083" cy="142990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http://make-family-tree.com/images/dna_50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9876" y="5109204"/>
            <a:ext cx="1410307" cy="9167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矩形 5"/>
          <p:cNvSpPr/>
          <p:nvPr/>
        </p:nvSpPr>
        <p:spPr>
          <a:xfrm>
            <a:off x="898381" y="3447457"/>
            <a:ext cx="1513379" cy="1446550"/>
          </a:xfrm>
          <a:prstGeom prst="rect">
            <a:avLst/>
          </a:prstGeom>
          <a:noFill/>
        </p:spPr>
        <p:txBody>
          <a:bodyPr wrap="square" lIns="91440" tIns="45720" rIns="91440" bIns="45720">
            <a:spAutoFit/>
          </a:bodyPr>
          <a:lstStyle/>
          <a:p>
            <a:pPr algn="ctr"/>
            <a:r>
              <a:rPr lang="en-US" altLang="zh-TW"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zh-TW" alt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Picture 2" descr="http://vpslink.com/images/content/about/network-datacenter/datacenter.pn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b="19409"/>
          <a:stretch/>
        </p:blipFill>
        <p:spPr bwMode="auto">
          <a:xfrm>
            <a:off x="5198786" y="4987592"/>
            <a:ext cx="1762854" cy="135735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make-family-tree.com/images/dna_5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19330" y="5220097"/>
            <a:ext cx="1338747" cy="87018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vpslink.com/images/content/about/network-datacenter/datacenter.pn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b="19409"/>
          <a:stretch/>
        </p:blipFill>
        <p:spPr bwMode="auto">
          <a:xfrm>
            <a:off x="4266637" y="3756056"/>
            <a:ext cx="1762854" cy="135735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0" descr="Closed Box Clip Art"/>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27457" y="5587487"/>
            <a:ext cx="791873" cy="633498"/>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0" descr="Closed Box Clip Art"/>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40144" y="5338441"/>
            <a:ext cx="791873" cy="633498"/>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descr="Closed Box Clip Art"/>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19045" y="4160511"/>
            <a:ext cx="791873" cy="633498"/>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6" descr="Open Box Clip Art"/>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26419" y="5898118"/>
            <a:ext cx="892556" cy="71404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6" descr="Open Box Clip Art"/>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15478" y="6067184"/>
            <a:ext cx="892556" cy="71404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6" descr="Open Box Clip Art"/>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369523" y="4555330"/>
            <a:ext cx="892556" cy="714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165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75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0.00399 -0.00208 L 0.12587 -0.03564 " pathEditMode="relative" rAng="0" ptsTypes="AA">
                                      <p:cBhvr>
                                        <p:cTn id="17" dur="1250" fill="hold"/>
                                        <p:tgtEl>
                                          <p:spTgt spid="16"/>
                                        </p:tgtEl>
                                        <p:attrNameLst>
                                          <p:attrName>ppt_x</p:attrName>
                                          <p:attrName>ppt_y</p:attrName>
                                        </p:attrNameLst>
                                      </p:cBhvr>
                                      <p:rCtr x="6493" y="-1690"/>
                                    </p:animMotion>
                                  </p:childTnLst>
                                </p:cTn>
                              </p:par>
                              <p:par>
                                <p:cTn id="18" presetID="10" presetClass="exit" presetSubtype="0" fill="hold" nodeType="with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63" presetClass="path" presetSubtype="0" accel="50000" decel="50000" fill="hold" nodeType="withEffect">
                                  <p:stCondLst>
                                    <p:cond delay="0"/>
                                  </p:stCondLst>
                                  <p:childTnLst>
                                    <p:animMotion origin="layout" path="M -0.00399 -0.00208 L 0.12587 -0.03564 " pathEditMode="relative" rAng="0" ptsTypes="AA">
                                      <p:cBhvr>
                                        <p:cTn id="22" dur="1250" fill="hold"/>
                                        <p:tgtEl>
                                          <p:spTgt spid="17"/>
                                        </p:tgtEl>
                                        <p:attrNameLst>
                                          <p:attrName>ppt_x</p:attrName>
                                          <p:attrName>ppt_y</p:attrName>
                                        </p:attrNameLst>
                                      </p:cBhvr>
                                      <p:rCtr x="6493" y="-1690"/>
                                    </p:animMotion>
                                  </p:child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63" presetClass="path" presetSubtype="0" accel="50000" decel="50000" fill="hold" nodeType="withEffect">
                                  <p:stCondLst>
                                    <p:cond delay="0"/>
                                  </p:stCondLst>
                                  <p:childTnLst>
                                    <p:animMotion origin="layout" path="M -1.11111E-6 -3.7037E-6 L 0.11406 -0.05879 " pathEditMode="relative" rAng="0" ptsTypes="AA">
                                      <p:cBhvr>
                                        <p:cTn id="27" dur="1250" fill="hold"/>
                                        <p:tgtEl>
                                          <p:spTgt spid="18"/>
                                        </p:tgtEl>
                                        <p:attrNameLst>
                                          <p:attrName>ppt_x</p:attrName>
                                          <p:attrName>ppt_y</p:attrName>
                                        </p:attrNameLst>
                                      </p:cBhvr>
                                      <p:rCtr x="5694" y="-2940"/>
                                    </p:animMotion>
                                  </p:childTnLst>
                                </p:cTn>
                              </p:par>
                              <p:par>
                                <p:cTn id="28" presetID="10" presetClass="exit" presetSubtype="0" fill="hold" nodeType="with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Possible Solution</a:t>
            </a:r>
            <a:endParaRPr lang="zh-TW" altLang="en-US" dirty="0"/>
          </a:p>
        </p:txBody>
      </p:sp>
      <p:sp>
        <p:nvSpPr>
          <p:cNvPr id="3" name="內容版面配置區 2"/>
          <p:cNvSpPr>
            <a:spLocks noGrp="1"/>
          </p:cNvSpPr>
          <p:nvPr>
            <p:ph idx="1"/>
          </p:nvPr>
        </p:nvSpPr>
        <p:spPr/>
        <p:txBody>
          <a:bodyPr/>
          <a:lstStyle/>
          <a:p>
            <a:r>
              <a:rPr lang="en-US" altLang="zh-TW" dirty="0" smtClean="0"/>
              <a:t>Collaborative compute grids may offer a solution here</a:t>
            </a:r>
            <a:endParaRPr lang="zh-TW" altLang="en-US" dirty="0" smtClean="0"/>
          </a:p>
          <a:p>
            <a:endParaRPr lang="zh-TW" altLang="en-US" dirty="0"/>
          </a:p>
        </p:txBody>
      </p:sp>
      <p:pic>
        <p:nvPicPr>
          <p:cNvPr id="9219"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8753" t="8618" r="9573" b="36092"/>
          <a:stretch/>
        </p:blipFill>
        <p:spPr bwMode="auto">
          <a:xfrm>
            <a:off x="539552" y="3068960"/>
            <a:ext cx="8233547" cy="3042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6987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XSEDE</a:t>
            </a:r>
            <a:endParaRPr lang="zh-TW" altLang="en-US" dirty="0"/>
          </a:p>
        </p:txBody>
      </p:sp>
      <p:sp>
        <p:nvSpPr>
          <p:cNvPr id="3" name="內容版面配置區 2"/>
          <p:cNvSpPr>
            <a:spLocks noGrp="1"/>
          </p:cNvSpPr>
          <p:nvPr>
            <p:ph idx="1"/>
          </p:nvPr>
        </p:nvSpPr>
        <p:spPr/>
        <p:txBody>
          <a:bodyPr>
            <a:normAutofit/>
          </a:bodyPr>
          <a:lstStyle/>
          <a:p>
            <a:r>
              <a:rPr lang="en-US" altLang="zh-TW" dirty="0" smtClean="0"/>
              <a:t>The Extreme Science and Engineering Discovery Environment (XSEDE) is the most advanced, powerful, and robust collection of integrated digital resources and services in the world. </a:t>
            </a:r>
          </a:p>
          <a:p>
            <a:r>
              <a:rPr lang="en-US" altLang="zh-TW" dirty="0" smtClean="0"/>
              <a:t>It is a single virtual system that scientists can use to interactively share computing resources, data, and expertise.</a:t>
            </a:r>
            <a:endParaRPr lang="zh-TW" altLang="en-US" dirty="0"/>
          </a:p>
        </p:txBody>
      </p:sp>
    </p:spTree>
    <p:extLst>
      <p:ext uri="{BB962C8B-B14F-4D97-AF65-F5344CB8AC3E}">
        <p14:creationId xmlns="" xmlns:p14="http://schemas.microsoft.com/office/powerpoint/2010/main" val="3082623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kumimoji="1" lang="en-US" altLang="zh-TW" dirty="0" smtClean="0"/>
              <a:t>Data Security</a:t>
            </a:r>
            <a:endParaRPr kumimoji="1" lang="zh-TW" altLang="en-US" dirty="0"/>
          </a:p>
        </p:txBody>
      </p:sp>
      <p:sp>
        <p:nvSpPr>
          <p:cNvPr id="3" name="子標題 2"/>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xmlns="" val="1656930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Data Security</a:t>
            </a:r>
            <a:endParaRPr lang="zh-TW" altLang="en-US" dirty="0"/>
          </a:p>
        </p:txBody>
      </p:sp>
      <p:sp>
        <p:nvSpPr>
          <p:cNvPr id="3" name="內容版面配置區 2"/>
          <p:cNvSpPr>
            <a:spLocks noGrp="1"/>
          </p:cNvSpPr>
          <p:nvPr>
            <p:ph idx="1"/>
          </p:nvPr>
        </p:nvSpPr>
        <p:spPr/>
        <p:txBody>
          <a:bodyPr/>
          <a:lstStyle/>
          <a:p>
            <a:r>
              <a:rPr lang="en-US" altLang="zh-TW" dirty="0" smtClean="0"/>
              <a:t>Protection of subject/patient privacy</a:t>
            </a:r>
          </a:p>
          <a:p>
            <a:r>
              <a:rPr lang="en-US" altLang="zh-TW" dirty="0" smtClean="0"/>
              <a:t>Researchers should not know the individuals’  exact information</a:t>
            </a:r>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Research on Privacy Issue</a:t>
            </a:r>
            <a:endParaRPr lang="zh-TW" altLang="en-US" dirty="0"/>
          </a:p>
        </p:txBody>
      </p:sp>
      <p:sp>
        <p:nvSpPr>
          <p:cNvPr id="3" name="內容版面配置區 2"/>
          <p:cNvSpPr>
            <a:spLocks noGrp="1"/>
          </p:cNvSpPr>
          <p:nvPr>
            <p:ph idx="1"/>
          </p:nvPr>
        </p:nvSpPr>
        <p:spPr/>
        <p:txBody>
          <a:bodyPr/>
          <a:lstStyle/>
          <a:p>
            <a:r>
              <a:rPr lang="en-US" altLang="zh-TW" dirty="0" smtClean="0"/>
              <a:t>Informed Consent Form(ICF)</a:t>
            </a:r>
          </a:p>
          <a:p>
            <a:pPr lvl="1"/>
            <a:r>
              <a:rPr lang="en-US" altLang="zh-TW" dirty="0" smtClean="0"/>
              <a:t>Let subjects or patients know that their privacy information might be informed by researchers</a:t>
            </a:r>
          </a:p>
          <a:p>
            <a:r>
              <a:rPr lang="en-US" altLang="zh-TW" dirty="0" smtClean="0"/>
              <a:t>De-identification</a:t>
            </a:r>
          </a:p>
          <a:p>
            <a:pPr lvl="1"/>
            <a:r>
              <a:rPr lang="en-US" altLang="zh-TW" dirty="0" smtClean="0"/>
              <a:t>A process </a:t>
            </a:r>
            <a:r>
              <a:rPr lang="en-US" altLang="zh-TW" dirty="0"/>
              <a:t>by which a collection of data is stripped of information which would allow </a:t>
            </a:r>
            <a:r>
              <a:rPr lang="en-US" altLang="zh-TW" dirty="0" smtClean="0"/>
              <a:t>the identification </a:t>
            </a:r>
            <a:r>
              <a:rPr lang="en-US" altLang="zh-TW" dirty="0"/>
              <a:t>of the source of the </a:t>
            </a:r>
            <a:r>
              <a:rPr lang="en-US" altLang="zh-TW" dirty="0" smtClean="0"/>
              <a:t>data</a:t>
            </a:r>
          </a:p>
          <a:p>
            <a:pPr lvl="1"/>
            <a:endParaRPr lang="en-US" altLang="zh-TW"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HIPAA</a:t>
            </a:r>
            <a:endParaRPr lang="zh-TW" altLang="en-US" dirty="0"/>
          </a:p>
        </p:txBody>
      </p:sp>
      <p:sp>
        <p:nvSpPr>
          <p:cNvPr id="3" name="內容版面配置區 2"/>
          <p:cNvSpPr>
            <a:spLocks noGrp="1"/>
          </p:cNvSpPr>
          <p:nvPr>
            <p:ph idx="1"/>
          </p:nvPr>
        </p:nvSpPr>
        <p:spPr/>
        <p:txBody>
          <a:bodyPr/>
          <a:lstStyle/>
          <a:p>
            <a:r>
              <a:rPr lang="en-US" altLang="zh-TW" dirty="0" smtClean="0"/>
              <a:t>Health Insurance Portability and Accountability Act</a:t>
            </a:r>
          </a:p>
          <a:p>
            <a:r>
              <a:rPr lang="en-US" altLang="zh-TW" dirty="0" smtClean="0"/>
              <a:t>Enact by U.S. congress in 1996</a:t>
            </a:r>
          </a:p>
          <a:p>
            <a:r>
              <a:rPr lang="en-US" altLang="zh-TW" dirty="0" smtClean="0"/>
              <a:t>An Objective: Preventing health </a:t>
            </a:r>
            <a:r>
              <a:rPr lang="en-US" altLang="zh-TW" dirty="0"/>
              <a:t>c</a:t>
            </a:r>
            <a:r>
              <a:rPr lang="en-US" altLang="zh-TW" dirty="0" smtClean="0"/>
              <a:t>are </a:t>
            </a:r>
            <a:r>
              <a:rPr lang="en-US" altLang="zh-TW" dirty="0"/>
              <a:t>f</a:t>
            </a:r>
            <a:r>
              <a:rPr lang="en-US" altLang="zh-TW" dirty="0" smtClean="0"/>
              <a:t>raud and abuse</a:t>
            </a:r>
          </a:p>
          <a:p>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HIPAA Privacy Rules</a:t>
            </a:r>
            <a:endParaRPr lang="zh-TW" altLang="en-US" dirty="0"/>
          </a:p>
        </p:txBody>
      </p:sp>
      <p:sp>
        <p:nvSpPr>
          <p:cNvPr id="3" name="內容版面配置區 2"/>
          <p:cNvSpPr>
            <a:spLocks noGrp="1"/>
          </p:cNvSpPr>
          <p:nvPr>
            <p:ph idx="1"/>
          </p:nvPr>
        </p:nvSpPr>
        <p:spPr>
          <a:xfrm>
            <a:off x="457200" y="1600200"/>
            <a:ext cx="8229600" cy="4997152"/>
          </a:xfrm>
        </p:spPr>
        <p:txBody>
          <a:bodyPr>
            <a:normAutofit fontScale="85000" lnSpcReduction="10000"/>
          </a:bodyPr>
          <a:lstStyle/>
          <a:p>
            <a:r>
              <a:rPr lang="en-US" altLang="zh-TW" dirty="0" smtClean="0"/>
              <a:t>(1) Names</a:t>
            </a:r>
          </a:p>
          <a:p>
            <a:r>
              <a:rPr lang="en-US" altLang="zh-TW" dirty="0" smtClean="0"/>
              <a:t>(2) All geographic subdivisions smaller than a </a:t>
            </a:r>
            <a:r>
              <a:rPr lang="en-US" altLang="zh-TW" dirty="0"/>
              <a:t>s</a:t>
            </a:r>
            <a:r>
              <a:rPr lang="en-US" altLang="zh-TW" dirty="0" smtClean="0"/>
              <a:t>tate, including: street, city, county, precinct, zip code</a:t>
            </a:r>
          </a:p>
          <a:p>
            <a:r>
              <a:rPr lang="en-US" altLang="zh-TW" dirty="0" smtClean="0"/>
              <a:t>(3) All elements of dates (except year) related to an individual, including birth date, admission date, discharge date, date of death.</a:t>
            </a:r>
          </a:p>
          <a:p>
            <a:r>
              <a:rPr lang="en-US" altLang="zh-TW" dirty="0" smtClean="0"/>
              <a:t>(4) Telephone numbers</a:t>
            </a:r>
          </a:p>
          <a:p>
            <a:r>
              <a:rPr lang="en-US" altLang="zh-TW" dirty="0" smtClean="0"/>
              <a:t>(5) FAX numbers</a:t>
            </a:r>
          </a:p>
          <a:p>
            <a:r>
              <a:rPr lang="en-US" altLang="zh-TW" dirty="0" smtClean="0"/>
              <a:t>(6) Electronic mail addresses</a:t>
            </a:r>
          </a:p>
          <a:p>
            <a:r>
              <a:rPr lang="en-US" altLang="zh-TW" dirty="0" smtClean="0"/>
              <a:t>(7) SSN</a:t>
            </a:r>
          </a:p>
          <a:p>
            <a:r>
              <a:rPr lang="en-US" altLang="zh-TW" dirty="0" smtClean="0"/>
              <a:t>(8) Medical record numbers</a:t>
            </a:r>
          </a:p>
          <a:p>
            <a:pPr>
              <a:buNone/>
            </a:pPr>
            <a:endParaRPr lang="en-US" altLang="zh-TW" dirty="0" smtClean="0"/>
          </a:p>
          <a:p>
            <a:endParaRPr lang="en-US" altLang="zh-TW" dirty="0" smtClean="0"/>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Genome size</a:t>
            </a:r>
            <a:endParaRPr lang="zh-TW" altLang="en-US" dirty="0"/>
          </a:p>
        </p:txBody>
      </p:sp>
      <p:graphicFrame>
        <p:nvGraphicFramePr>
          <p:cNvPr id="4" name="內容版面配置區 3"/>
          <p:cNvGraphicFramePr>
            <a:graphicFrameLocks noGrp="1"/>
          </p:cNvGraphicFramePr>
          <p:nvPr>
            <p:ph idx="1"/>
          </p:nvPr>
        </p:nvGraphicFramePr>
        <p:xfrm>
          <a:off x="457200" y="1600200"/>
          <a:ext cx="8229600" cy="29311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altLang="zh-TW" dirty="0" smtClean="0"/>
                        <a:t>Organism Type</a:t>
                      </a:r>
                      <a:endParaRPr lang="zh-TW" altLang="en-US" dirty="0"/>
                    </a:p>
                  </a:txBody>
                  <a:tcPr/>
                </a:tc>
                <a:tc>
                  <a:txBody>
                    <a:bodyPr/>
                    <a:lstStyle/>
                    <a:p>
                      <a:r>
                        <a:rPr lang="en-US" altLang="zh-TW" dirty="0" smtClean="0"/>
                        <a:t>Organism</a:t>
                      </a:r>
                      <a:endParaRPr lang="zh-TW" altLang="en-US" dirty="0"/>
                    </a:p>
                  </a:txBody>
                  <a:tcPr/>
                </a:tc>
                <a:tc>
                  <a:txBody>
                    <a:bodyPr/>
                    <a:lstStyle/>
                    <a:p>
                      <a:r>
                        <a:rPr lang="en-US" altLang="zh-TW" dirty="0" smtClean="0"/>
                        <a:t>Genome Size(base pairs)</a:t>
                      </a:r>
                      <a:endParaRPr lang="zh-TW" altLang="en-US" dirty="0"/>
                    </a:p>
                  </a:txBody>
                  <a:tcPr/>
                </a:tc>
                <a:tc>
                  <a:txBody>
                    <a:bodyPr/>
                    <a:lstStyle/>
                    <a:p>
                      <a:r>
                        <a:rPr lang="en-US" altLang="zh-TW" dirty="0" smtClean="0"/>
                        <a:t>Note</a:t>
                      </a:r>
                      <a:endParaRPr lang="zh-TW" altLang="en-US" dirty="0"/>
                    </a:p>
                  </a:txBody>
                  <a:tcPr/>
                </a:tc>
              </a:tr>
              <a:tr h="370840">
                <a:tc>
                  <a:txBody>
                    <a:bodyPr/>
                    <a:lstStyle/>
                    <a:p>
                      <a:r>
                        <a:rPr lang="en-US" altLang="zh-TW" dirty="0" smtClean="0"/>
                        <a:t>Virus</a:t>
                      </a:r>
                      <a:endParaRPr lang="zh-TW" altLang="en-US" dirty="0"/>
                    </a:p>
                  </a:txBody>
                  <a:tcPr/>
                </a:tc>
                <a:tc>
                  <a:txBody>
                    <a:bodyPr/>
                    <a:lstStyle/>
                    <a:p>
                      <a:r>
                        <a:rPr lang="en-US" sz="1800" b="0" i="0" u="none" strike="noStrike" kern="1200" dirty="0" err="1" smtClean="0">
                          <a:solidFill>
                            <a:schemeClr val="tx1"/>
                          </a:solidFill>
                          <a:latin typeface="+mn-lt"/>
                          <a:ea typeface="+mn-ea"/>
                          <a:cs typeface="+mn-cs"/>
                          <a:hlinkClick r:id="rId3" tooltip="Bacteriophage MS2"/>
                        </a:rPr>
                        <a:t>Bacteriophage</a:t>
                      </a:r>
                      <a:r>
                        <a:rPr lang="en-US" sz="1800" b="0" i="0" u="none" strike="noStrike" kern="1200" dirty="0" smtClean="0">
                          <a:solidFill>
                            <a:schemeClr val="tx1"/>
                          </a:solidFill>
                          <a:latin typeface="+mn-lt"/>
                          <a:ea typeface="+mn-ea"/>
                          <a:cs typeface="+mn-cs"/>
                          <a:hlinkClick r:id="rId3" tooltip="Bacteriophage MS2"/>
                        </a:rPr>
                        <a:t> MS2</a:t>
                      </a:r>
                      <a:endParaRPr lang="zh-TW" altLang="en-US" u="none" dirty="0">
                        <a:solidFill>
                          <a:schemeClr val="tx1"/>
                        </a:solidFill>
                      </a:endParaRPr>
                    </a:p>
                  </a:txBody>
                  <a:tcPr/>
                </a:tc>
                <a:tc>
                  <a:txBody>
                    <a:bodyPr/>
                    <a:lstStyle/>
                    <a:p>
                      <a:r>
                        <a:rPr lang="en-US" altLang="zh-TW" dirty="0" smtClean="0"/>
                        <a:t>4kb</a:t>
                      </a:r>
                      <a:endParaRPr lang="zh-TW" altLang="en-US" dirty="0"/>
                    </a:p>
                  </a:txBody>
                  <a:tcPr/>
                </a:tc>
                <a:tc>
                  <a:txBody>
                    <a:bodyPr/>
                    <a:lstStyle/>
                    <a:p>
                      <a:r>
                        <a:rPr lang="en-US" sz="1800" b="0" i="0" kern="1200" dirty="0" smtClean="0">
                          <a:solidFill>
                            <a:schemeClr val="dk1"/>
                          </a:solidFill>
                          <a:latin typeface="+mn-lt"/>
                          <a:ea typeface="+mn-ea"/>
                          <a:cs typeface="+mn-cs"/>
                        </a:rPr>
                        <a:t>First sequenced RNA-genome</a:t>
                      </a:r>
                      <a:endParaRPr lang="zh-TW" altLang="en-US" dirty="0"/>
                    </a:p>
                  </a:txBody>
                  <a:tcPr/>
                </a:tc>
              </a:tr>
              <a:tr h="370840">
                <a:tc>
                  <a:txBody>
                    <a:bodyPr/>
                    <a:lstStyle/>
                    <a:p>
                      <a:r>
                        <a:rPr lang="en-US" sz="1800" b="0" i="0" u="none" strike="noStrike" kern="1200" dirty="0" smtClean="0">
                          <a:solidFill>
                            <a:schemeClr val="dk1"/>
                          </a:solidFill>
                          <a:latin typeface="+mn-lt"/>
                          <a:ea typeface="+mn-ea"/>
                          <a:cs typeface="+mn-cs"/>
                        </a:rPr>
                        <a:t>Bacterium</a:t>
                      </a:r>
                      <a:endParaRPr lang="zh-TW" altLang="en-US" dirty="0"/>
                    </a:p>
                  </a:txBody>
                  <a:tcPr/>
                </a:tc>
                <a:tc>
                  <a:txBody>
                    <a:bodyPr/>
                    <a:lstStyle/>
                    <a:p>
                      <a:r>
                        <a:rPr lang="en-US" sz="1800" b="0" i="1" u="none" strike="noStrike" kern="1200" dirty="0" err="1" smtClean="0">
                          <a:solidFill>
                            <a:schemeClr val="dk1"/>
                          </a:solidFill>
                          <a:latin typeface="+mn-lt"/>
                          <a:ea typeface="+mn-ea"/>
                          <a:cs typeface="+mn-cs"/>
                          <a:hlinkClick r:id="rId4" tooltip="Solibacter usitatus (page does not exist)"/>
                        </a:rPr>
                        <a:t>Solibacter</a:t>
                      </a:r>
                      <a:r>
                        <a:rPr lang="en-US" sz="1800" b="0" i="1" u="none" strike="noStrike" kern="1200" dirty="0" smtClean="0">
                          <a:solidFill>
                            <a:schemeClr val="dk1"/>
                          </a:solidFill>
                          <a:latin typeface="+mn-lt"/>
                          <a:ea typeface="+mn-ea"/>
                          <a:cs typeface="+mn-cs"/>
                          <a:hlinkClick r:id="rId4" tooltip="Solibacter usitatus (page does not exist)"/>
                        </a:rPr>
                        <a:t> </a:t>
                      </a:r>
                      <a:r>
                        <a:rPr lang="en-US" sz="1800" b="0" i="1" u="none" strike="noStrike" kern="1200" dirty="0" err="1" smtClean="0">
                          <a:solidFill>
                            <a:schemeClr val="dk1"/>
                          </a:solidFill>
                          <a:latin typeface="+mn-lt"/>
                          <a:ea typeface="+mn-ea"/>
                          <a:cs typeface="+mn-cs"/>
                          <a:hlinkClick r:id="rId4" tooltip="Solibacter usitatus (page does not exist)"/>
                        </a:rPr>
                        <a:t>usitatus</a:t>
                      </a:r>
                      <a:endParaRPr lang="zh-TW" altLang="en-US" dirty="0"/>
                    </a:p>
                  </a:txBody>
                  <a:tcPr/>
                </a:tc>
                <a:tc>
                  <a:txBody>
                    <a:bodyPr/>
                    <a:lstStyle/>
                    <a:p>
                      <a:r>
                        <a:rPr lang="en-US" altLang="zh-TW" dirty="0" smtClean="0"/>
                        <a:t>10Mb</a:t>
                      </a:r>
                      <a:endParaRPr lang="zh-TW" altLang="en-US" dirty="0"/>
                    </a:p>
                  </a:txBody>
                  <a:tcPr/>
                </a:tc>
                <a:tc>
                  <a:txBody>
                    <a:bodyPr/>
                    <a:lstStyle/>
                    <a:p>
                      <a:r>
                        <a:rPr lang="en-US" sz="1800" b="0" i="0" kern="1200" dirty="0" smtClean="0">
                          <a:solidFill>
                            <a:schemeClr val="dk1"/>
                          </a:solidFill>
                          <a:latin typeface="+mn-lt"/>
                          <a:ea typeface="+mn-ea"/>
                          <a:cs typeface="+mn-cs"/>
                        </a:rPr>
                        <a:t>Largest known Bacterial genome</a:t>
                      </a:r>
                      <a:endParaRPr lang="zh-TW" altLang="en-US" dirty="0"/>
                    </a:p>
                  </a:txBody>
                  <a:tcPr/>
                </a:tc>
              </a:tr>
              <a:tr h="370840">
                <a:tc>
                  <a:txBody>
                    <a:bodyPr/>
                    <a:lstStyle/>
                    <a:p>
                      <a:r>
                        <a:rPr lang="en-US" sz="1800" b="0" i="0" u="none" strike="noStrike" kern="1200" dirty="0" smtClean="0">
                          <a:solidFill>
                            <a:schemeClr val="dk1"/>
                          </a:solidFill>
                          <a:latin typeface="+mn-lt"/>
                          <a:ea typeface="+mn-ea"/>
                          <a:cs typeface="+mn-cs"/>
                        </a:rPr>
                        <a:t>Mammal</a:t>
                      </a:r>
                      <a:endParaRPr lang="zh-TW" altLang="en-US" dirty="0"/>
                    </a:p>
                  </a:txBody>
                  <a:tcPr/>
                </a:tc>
                <a:tc>
                  <a:txBody>
                    <a:bodyPr/>
                    <a:lstStyle/>
                    <a:p>
                      <a:r>
                        <a:rPr lang="en-US" sz="1800" b="0" i="1" u="none" strike="noStrike" kern="1200" dirty="0" smtClean="0">
                          <a:solidFill>
                            <a:schemeClr val="dk1"/>
                          </a:solidFill>
                          <a:latin typeface="+mn-lt"/>
                          <a:ea typeface="+mn-ea"/>
                          <a:cs typeface="+mn-cs"/>
                          <a:hlinkClick r:id="rId5" tooltip="Homo sapiens"/>
                        </a:rPr>
                        <a:t>Homo sapiens</a:t>
                      </a:r>
                      <a:endParaRPr lang="zh-TW" altLang="en-US" dirty="0"/>
                    </a:p>
                  </a:txBody>
                  <a:tcPr/>
                </a:tc>
                <a:tc>
                  <a:txBody>
                    <a:bodyPr/>
                    <a:lstStyle/>
                    <a:p>
                      <a:r>
                        <a:rPr lang="en-US" altLang="zh-TW" dirty="0" smtClean="0"/>
                        <a:t>3.2Gb</a:t>
                      </a:r>
                      <a:endParaRPr lang="zh-TW" altLang="en-US" dirty="0"/>
                    </a:p>
                  </a:txBody>
                  <a:tcPr/>
                </a:tc>
                <a:tc>
                  <a:txBody>
                    <a:bodyPr/>
                    <a:lstStyle/>
                    <a:p>
                      <a:endParaRPr lang="zh-TW" altLang="en-US" dirty="0"/>
                    </a:p>
                  </a:txBody>
                  <a:tcPr/>
                </a:tc>
              </a:tr>
              <a:tr h="370840">
                <a:tc>
                  <a:txBody>
                    <a:bodyPr/>
                    <a:lstStyle/>
                    <a:p>
                      <a:r>
                        <a:rPr lang="en-US" sz="1800" b="0" i="0" u="none" strike="noStrike" kern="1200" dirty="0" smtClean="0">
                          <a:solidFill>
                            <a:schemeClr val="dk1"/>
                          </a:solidFill>
                          <a:latin typeface="+mn-lt"/>
                          <a:ea typeface="+mn-ea"/>
                          <a:cs typeface="+mn-cs"/>
                        </a:rPr>
                        <a:t>Amoeboid</a:t>
                      </a:r>
                      <a:endParaRPr lang="zh-TW" altLang="en-US" dirty="0"/>
                    </a:p>
                  </a:txBody>
                  <a:tcPr/>
                </a:tc>
                <a:tc>
                  <a:txBody>
                    <a:bodyPr/>
                    <a:lstStyle/>
                    <a:p>
                      <a:r>
                        <a:rPr lang="en-US" sz="1800" b="0" i="1" u="none" strike="noStrike" kern="1200" dirty="0" err="1" smtClean="0">
                          <a:solidFill>
                            <a:schemeClr val="dk1"/>
                          </a:solidFill>
                          <a:latin typeface="+mn-lt"/>
                          <a:ea typeface="+mn-ea"/>
                          <a:cs typeface="+mn-cs"/>
                          <a:hlinkClick r:id="rId6" tooltip="Polychaos dubium"/>
                        </a:rPr>
                        <a:t>Polychaos</a:t>
                      </a:r>
                      <a:r>
                        <a:rPr lang="en-US" sz="1800" b="0" i="1" u="none" strike="noStrike" kern="1200" dirty="0" smtClean="0">
                          <a:solidFill>
                            <a:schemeClr val="dk1"/>
                          </a:solidFill>
                          <a:latin typeface="+mn-lt"/>
                          <a:ea typeface="+mn-ea"/>
                          <a:cs typeface="+mn-cs"/>
                          <a:hlinkClick r:id="rId6" tooltip="Polychaos dubium"/>
                        </a:rPr>
                        <a:t> </a:t>
                      </a:r>
                      <a:r>
                        <a:rPr lang="en-US" sz="1800" b="0" i="1" u="none" strike="noStrike" kern="1200" dirty="0" err="1" smtClean="0">
                          <a:solidFill>
                            <a:schemeClr val="dk1"/>
                          </a:solidFill>
                          <a:latin typeface="+mn-lt"/>
                          <a:ea typeface="+mn-ea"/>
                          <a:cs typeface="+mn-cs"/>
                          <a:hlinkClick r:id="rId6" tooltip="Polychaos dubium"/>
                        </a:rPr>
                        <a:t>dubium</a:t>
                      </a:r>
                      <a:endParaRPr lang="zh-TW" altLang="en-US" dirty="0"/>
                    </a:p>
                  </a:txBody>
                  <a:tcPr/>
                </a:tc>
                <a:tc>
                  <a:txBody>
                    <a:bodyPr/>
                    <a:lstStyle/>
                    <a:p>
                      <a:r>
                        <a:rPr lang="en-US" altLang="zh-TW" dirty="0" smtClean="0"/>
                        <a:t>670Gb</a:t>
                      </a:r>
                      <a:endParaRPr lang="zh-TW" altLang="en-US" dirty="0"/>
                    </a:p>
                  </a:txBody>
                  <a:tcPr/>
                </a:tc>
                <a:tc>
                  <a:txBody>
                    <a:bodyPr/>
                    <a:lstStyle/>
                    <a:p>
                      <a:r>
                        <a:rPr lang="en-US" sz="1800" b="0" i="0" kern="1200" dirty="0" smtClean="0">
                          <a:solidFill>
                            <a:schemeClr val="dk1"/>
                          </a:solidFill>
                          <a:latin typeface="+mn-lt"/>
                          <a:ea typeface="+mn-ea"/>
                          <a:cs typeface="+mn-cs"/>
                        </a:rPr>
                        <a:t>Largest known genome</a:t>
                      </a:r>
                      <a:endParaRPr lang="zh-TW" altLang="en-US" dirty="0"/>
                    </a:p>
                  </a:txBody>
                  <a:tcPr/>
                </a:tc>
              </a:tr>
            </a:tbl>
          </a:graphicData>
        </a:graphic>
      </p:graphicFrame>
      <p:pic>
        <p:nvPicPr>
          <p:cNvPr id="5" name="圖片 4" descr="200px-Live_Ammonia_tepida.jpg"/>
          <p:cNvPicPr>
            <a:picLocks noChangeAspect="1"/>
          </p:cNvPicPr>
          <p:nvPr/>
        </p:nvPicPr>
        <p:blipFill>
          <a:blip r:embed="rId7"/>
          <a:stretch>
            <a:fillRect/>
          </a:stretch>
        </p:blipFill>
        <p:spPr>
          <a:xfrm>
            <a:off x="6143636" y="4929198"/>
            <a:ext cx="2540000" cy="17145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HIPAA Privacy Rules(Cont.)</a:t>
            </a:r>
            <a:endParaRPr lang="zh-TW" altLang="en-US" dirty="0"/>
          </a:p>
        </p:txBody>
      </p:sp>
      <p:sp>
        <p:nvSpPr>
          <p:cNvPr id="3" name="內容版面配置區 2"/>
          <p:cNvSpPr>
            <a:spLocks noGrp="1"/>
          </p:cNvSpPr>
          <p:nvPr>
            <p:ph idx="1"/>
          </p:nvPr>
        </p:nvSpPr>
        <p:spPr>
          <a:xfrm>
            <a:off x="457200" y="1600200"/>
            <a:ext cx="8229600" cy="4997152"/>
          </a:xfrm>
        </p:spPr>
        <p:txBody>
          <a:bodyPr>
            <a:normAutofit fontScale="92500"/>
          </a:bodyPr>
          <a:lstStyle/>
          <a:p>
            <a:r>
              <a:rPr lang="en-US" altLang="zh-TW" sz="2800" dirty="0" smtClean="0"/>
              <a:t>(9) Health plan beneficiary numbers</a:t>
            </a:r>
            <a:endParaRPr lang="en-US" altLang="zh-TW" sz="2700" dirty="0" smtClean="0"/>
          </a:p>
          <a:p>
            <a:r>
              <a:rPr lang="en-US" altLang="zh-TW" sz="2700" dirty="0" smtClean="0"/>
              <a:t>(</a:t>
            </a:r>
            <a:r>
              <a:rPr lang="en-US" altLang="zh-TW" sz="2700" dirty="0"/>
              <a:t>10) Account numbers</a:t>
            </a:r>
          </a:p>
          <a:p>
            <a:r>
              <a:rPr lang="en-US" altLang="zh-TW" sz="2700" dirty="0"/>
              <a:t>(11) Certificate/license numbers</a:t>
            </a:r>
          </a:p>
          <a:p>
            <a:r>
              <a:rPr lang="en-US" altLang="zh-TW" sz="2700" dirty="0"/>
              <a:t>(12) Vehicle identifiers and serial numbers, including license plates</a:t>
            </a:r>
          </a:p>
          <a:p>
            <a:r>
              <a:rPr lang="en-US" altLang="zh-TW" sz="2700" dirty="0"/>
              <a:t>(13) Device identifiers and serial numbers</a:t>
            </a:r>
          </a:p>
          <a:p>
            <a:r>
              <a:rPr lang="en-US" altLang="zh-TW" sz="2700" dirty="0"/>
              <a:t>(14) Web universal resource locators (URLs)</a:t>
            </a:r>
          </a:p>
          <a:p>
            <a:r>
              <a:rPr lang="en-US" altLang="zh-TW" sz="2700" dirty="0"/>
              <a:t>(15) Internet protocol (IP) address</a:t>
            </a:r>
          </a:p>
          <a:p>
            <a:r>
              <a:rPr lang="en-US" altLang="zh-TW" sz="2700" dirty="0"/>
              <a:t>(16) Biometric identifiers, including finger and voice prints</a:t>
            </a:r>
          </a:p>
          <a:p>
            <a:r>
              <a:rPr lang="en-US" altLang="zh-TW" sz="2700" dirty="0"/>
              <a:t>(17) Full face photos, and comparable images</a:t>
            </a:r>
          </a:p>
          <a:p>
            <a:r>
              <a:rPr lang="en-US" altLang="zh-TW" sz="2700" dirty="0"/>
              <a:t>(18) Any unique identifying </a:t>
            </a:r>
            <a:r>
              <a:rPr lang="en-US" altLang="zh-TW" sz="2700" dirty="0" smtClean="0"/>
              <a:t>numbers</a:t>
            </a:r>
            <a:endParaRPr lang="zh-TW" altLang="en-US" sz="27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More About De-identification</a:t>
            </a:r>
            <a:endParaRPr lang="zh-TW" altLang="en-US" dirty="0"/>
          </a:p>
        </p:txBody>
      </p:sp>
      <p:sp>
        <p:nvSpPr>
          <p:cNvPr id="3" name="內容版面配置區 2"/>
          <p:cNvSpPr>
            <a:spLocks noGrp="1"/>
          </p:cNvSpPr>
          <p:nvPr>
            <p:ph idx="1"/>
          </p:nvPr>
        </p:nvSpPr>
        <p:spPr/>
        <p:txBody>
          <a:bodyPr/>
          <a:lstStyle/>
          <a:p>
            <a:r>
              <a:rPr lang="en-US" altLang="zh-TW" dirty="0" smtClean="0"/>
              <a:t>Does the de-identification process really ensures subjects’/patients’ privacy?</a:t>
            </a:r>
          </a:p>
          <a:p>
            <a:r>
              <a:rPr lang="en-US" altLang="zh-TW" dirty="0" smtClean="0"/>
              <a:t>Will the de-identification process lose some data which might be important or related to research?</a:t>
            </a:r>
            <a:endParaRPr lang="zh-TW"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Re-identification</a:t>
            </a:r>
            <a:endParaRPr lang="zh-TW" altLang="en-US" dirty="0"/>
          </a:p>
        </p:txBody>
      </p:sp>
      <p:sp>
        <p:nvSpPr>
          <p:cNvPr id="3" name="內容版面配置區 2"/>
          <p:cNvSpPr>
            <a:spLocks noGrp="1"/>
          </p:cNvSpPr>
          <p:nvPr>
            <p:ph idx="1"/>
          </p:nvPr>
        </p:nvSpPr>
        <p:spPr/>
        <p:txBody>
          <a:bodyPr/>
          <a:lstStyle/>
          <a:p>
            <a:r>
              <a:rPr lang="en-US" altLang="zh-TW" dirty="0" smtClean="0"/>
              <a:t>Example: </a:t>
            </a:r>
          </a:p>
          <a:p>
            <a:pPr lvl="1"/>
            <a:r>
              <a:rPr lang="en-US" altLang="zh-TW" dirty="0" smtClean="0"/>
              <a:t>Data #1: </a:t>
            </a:r>
            <a:r>
              <a:rPr lang="zh-TW" altLang="en-US" dirty="0" smtClean="0">
                <a:latin typeface="微軟正黑體" pitchFamily="34" charset="-120"/>
                <a:ea typeface="微軟正黑體" pitchFamily="34" charset="-120"/>
              </a:rPr>
              <a:t>葉Ｘ雄</a:t>
            </a:r>
            <a:r>
              <a:rPr lang="en-US" altLang="zh-TW" dirty="0" smtClean="0"/>
              <a:t> </a:t>
            </a:r>
          </a:p>
          <a:p>
            <a:pPr lvl="1"/>
            <a:r>
              <a:rPr lang="en-US" altLang="zh-TW" dirty="0" smtClean="0"/>
              <a:t>Data #2:</a:t>
            </a:r>
            <a:r>
              <a:rPr lang="zh-TW" altLang="en-US" dirty="0" smtClean="0"/>
              <a:t> </a:t>
            </a:r>
            <a:r>
              <a:rPr lang="zh-TW" altLang="en-US" dirty="0" smtClean="0">
                <a:latin typeface="微軟正黑體" pitchFamily="34" charset="-120"/>
                <a:ea typeface="微軟正黑體" pitchFamily="34" charset="-120"/>
              </a:rPr>
              <a:t>Ｘ大雄</a:t>
            </a:r>
            <a:r>
              <a:rPr lang="en-US" altLang="zh-TW" dirty="0" smtClean="0"/>
              <a:t> </a:t>
            </a:r>
          </a:p>
          <a:p>
            <a:pPr lvl="1"/>
            <a:r>
              <a:rPr lang="en-US" altLang="zh-TW" dirty="0" smtClean="0"/>
              <a:t>Data #3:</a:t>
            </a:r>
            <a:r>
              <a:rPr lang="zh-TW" altLang="en-US" dirty="0" smtClean="0"/>
              <a:t> </a:t>
            </a:r>
            <a:r>
              <a:rPr lang="zh-TW" altLang="en-US" dirty="0" smtClean="0">
                <a:latin typeface="微軟正黑體" pitchFamily="34" charset="-120"/>
                <a:ea typeface="微軟正黑體" pitchFamily="34" charset="-120"/>
              </a:rPr>
              <a:t>葉大Ｘ</a:t>
            </a:r>
            <a:endParaRPr lang="en-US" altLang="zh-TW" dirty="0" smtClean="0">
              <a:latin typeface="微軟正黑體" pitchFamily="34" charset="-120"/>
              <a:ea typeface="微軟正黑體" pitchFamily="34" charset="-120"/>
            </a:endParaRPr>
          </a:p>
          <a:p>
            <a:pPr lvl="1"/>
            <a:r>
              <a:rPr lang="en-US" altLang="zh-TW" dirty="0" smtClean="0">
                <a:latin typeface="微軟正黑體" pitchFamily="34" charset="-120"/>
                <a:ea typeface="微軟正黑體" pitchFamily="34" charset="-120"/>
              </a:rPr>
              <a:t>Re-identification: </a:t>
            </a:r>
            <a:r>
              <a:rPr lang="zh-TW" altLang="en-US" dirty="0" smtClean="0">
                <a:latin typeface="微軟正黑體" pitchFamily="34" charset="-120"/>
                <a:ea typeface="微軟正黑體" pitchFamily="34" charset="-120"/>
              </a:rPr>
              <a:t>葉大雄</a:t>
            </a:r>
            <a:r>
              <a:rPr lang="en-US" altLang="zh-TW" dirty="0" smtClean="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Research &amp; Identification Database Relation Graph</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1403648" y="1916832"/>
            <a:ext cx="6381750" cy="44672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Unfortunately…</a:t>
            </a:r>
            <a:endParaRPr lang="zh-TW" altLang="en-US" dirty="0"/>
          </a:p>
        </p:txBody>
      </p:sp>
      <p:sp>
        <p:nvSpPr>
          <p:cNvPr id="3" name="內容版面配置區 2"/>
          <p:cNvSpPr>
            <a:spLocks noGrp="1"/>
          </p:cNvSpPr>
          <p:nvPr>
            <p:ph idx="1"/>
          </p:nvPr>
        </p:nvSpPr>
        <p:spPr/>
        <p:txBody>
          <a:bodyPr/>
          <a:lstStyle/>
          <a:p>
            <a:r>
              <a:rPr lang="en-US" altLang="zh-TW" dirty="0" smtClean="0"/>
              <a:t>You cannot have it in both ways</a:t>
            </a:r>
          </a:p>
          <a:p>
            <a:r>
              <a:rPr lang="en-US" altLang="zh-TW" dirty="0" smtClean="0"/>
              <a:t>Re-Identification technology moves faster than de-Identification</a:t>
            </a:r>
          </a:p>
          <a:p>
            <a:r>
              <a:rPr lang="en-US" altLang="zh-TW" dirty="0" smtClean="0"/>
              <a:t>Add more safeguards or regulations to discourage some inappropriate use by person with bad intention</a:t>
            </a:r>
          </a:p>
          <a:p>
            <a:endParaRPr lang="zh-TW"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GINA</a:t>
            </a:r>
            <a:endParaRPr lang="zh-TW" altLang="en-US" dirty="0"/>
          </a:p>
        </p:txBody>
      </p:sp>
      <p:sp>
        <p:nvSpPr>
          <p:cNvPr id="3" name="內容版面配置區 2"/>
          <p:cNvSpPr>
            <a:spLocks noGrp="1"/>
          </p:cNvSpPr>
          <p:nvPr>
            <p:ph idx="1"/>
          </p:nvPr>
        </p:nvSpPr>
        <p:spPr/>
        <p:txBody>
          <a:bodyPr/>
          <a:lstStyle/>
          <a:p>
            <a:r>
              <a:rPr lang="en-US" altLang="zh-TW" dirty="0" smtClean="0"/>
              <a:t>Genetic Information Nondiscrimination Act</a:t>
            </a:r>
          </a:p>
          <a:p>
            <a:r>
              <a:rPr lang="en-US" altLang="zh-TW" dirty="0" smtClean="0"/>
              <a:t>Officially enact in 2008</a:t>
            </a:r>
          </a:p>
          <a:p>
            <a:r>
              <a:rPr lang="en-US" altLang="zh-TW" dirty="0" smtClean="0"/>
              <a:t>An act to prohibit discrimination on the basis of genetic information with respect to health insurance and employment</a:t>
            </a:r>
            <a:endParaRPr lang="zh-TW"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mtClean="0"/>
              <a:t>Reference Genome</a:t>
            </a:r>
            <a:endParaRPr lang="zh-TW" altLang="en-US"/>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xmlns="" val="2518465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Way to Minimize data storage </a:t>
            </a:r>
            <a:endParaRPr lang="zh-TW" altLang="en-US" dirty="0"/>
          </a:p>
        </p:txBody>
      </p:sp>
      <p:sp>
        <p:nvSpPr>
          <p:cNvPr id="3" name="內容版面配置區 2"/>
          <p:cNvSpPr>
            <a:spLocks noGrp="1"/>
          </p:cNvSpPr>
          <p:nvPr>
            <p:ph idx="1"/>
          </p:nvPr>
        </p:nvSpPr>
        <p:spPr/>
        <p:txBody>
          <a:bodyPr/>
          <a:lstStyle/>
          <a:p>
            <a:r>
              <a:rPr lang="en-US" altLang="zh-TW" dirty="0" smtClean="0"/>
              <a:t>Reference Genome</a:t>
            </a:r>
          </a:p>
          <a:p>
            <a:pPr lvl="1"/>
            <a:r>
              <a:rPr lang="en-US" altLang="zh-TW" dirty="0" smtClean="0"/>
              <a:t>Only bases that are distinct from the reference need to be saved</a:t>
            </a:r>
          </a:p>
          <a:p>
            <a:pPr lvl="1"/>
            <a:r>
              <a:rPr lang="en-US" altLang="zh-TW" dirty="0" smtClean="0"/>
              <a:t>0.1% of the data are different from reference</a:t>
            </a:r>
            <a:endParaRPr lang="zh-TW" altLang="en-US" dirty="0"/>
          </a:p>
        </p:txBody>
      </p:sp>
    </p:spTree>
    <p:extLst>
      <p:ext uri="{BB962C8B-B14F-4D97-AF65-F5344CB8AC3E}">
        <p14:creationId xmlns:p14="http://schemas.microsoft.com/office/powerpoint/2010/main" xmlns="" val="3901462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 Genome</a:t>
            </a:r>
            <a:endParaRPr lang="zh-TW" altLang="en-US" dirty="0"/>
          </a:p>
        </p:txBody>
      </p:sp>
      <p:sp>
        <p:nvSpPr>
          <p:cNvPr id="3" name="內容版面配置區 2"/>
          <p:cNvSpPr>
            <a:spLocks noGrp="1"/>
          </p:cNvSpPr>
          <p:nvPr>
            <p:ph idx="1"/>
          </p:nvPr>
        </p:nvSpPr>
        <p:spPr>
          <a:xfrm>
            <a:off x="457200" y="1600200"/>
            <a:ext cx="5410944" cy="4525963"/>
          </a:xfrm>
        </p:spPr>
        <p:txBody>
          <a:bodyPr>
            <a:normAutofit/>
          </a:bodyPr>
          <a:lstStyle/>
          <a:p>
            <a:r>
              <a:rPr lang="en-US" altLang="zh-TW" dirty="0"/>
              <a:t>D</a:t>
            </a:r>
            <a:r>
              <a:rPr lang="en-US" altLang="zh-TW" dirty="0" smtClean="0"/>
              <a:t>o </a:t>
            </a:r>
            <a:r>
              <a:rPr lang="en-US" altLang="zh-TW" dirty="0"/>
              <a:t>not accurately represent the set of genes of any single </a:t>
            </a:r>
            <a:r>
              <a:rPr lang="en-US" altLang="zh-TW" dirty="0" smtClean="0"/>
              <a:t>individual</a:t>
            </a:r>
          </a:p>
          <a:p>
            <a:pPr lvl="1"/>
            <a:r>
              <a:rPr lang="en-US" altLang="zh-TW" dirty="0"/>
              <a:t>assembled </a:t>
            </a:r>
            <a:r>
              <a:rPr lang="en-US" altLang="zh-TW" dirty="0" smtClean="0"/>
              <a:t>from </a:t>
            </a:r>
            <a:r>
              <a:rPr lang="en-US" altLang="zh-TW" dirty="0"/>
              <a:t>a number of donors</a:t>
            </a:r>
            <a:endParaRPr lang="en-US" altLang="zh-TW" dirty="0" smtClean="0"/>
          </a:p>
          <a:p>
            <a:r>
              <a:rPr lang="en-US" altLang="zh-TW" dirty="0"/>
              <a:t>P</a:t>
            </a:r>
            <a:r>
              <a:rPr lang="en-US" altLang="zh-TW" dirty="0" smtClean="0"/>
              <a:t>rovides </a:t>
            </a:r>
            <a:r>
              <a:rPr lang="en-US" altLang="zh-TW" dirty="0"/>
              <a:t>a haploid mosaic of different DNA sequences from each </a:t>
            </a:r>
            <a:r>
              <a:rPr lang="en-US" altLang="zh-TW" dirty="0" smtClean="0"/>
              <a:t>donor</a:t>
            </a:r>
          </a:p>
        </p:txBody>
      </p:sp>
      <p:pic>
        <p:nvPicPr>
          <p:cNvPr id="4" name="圖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28184" y="1700808"/>
            <a:ext cx="1800200" cy="4230470"/>
          </a:xfrm>
          <a:prstGeom prst="rect">
            <a:avLst/>
          </a:prstGeom>
        </p:spPr>
      </p:pic>
    </p:spTree>
    <p:extLst>
      <p:ext uri="{BB962C8B-B14F-4D97-AF65-F5344CB8AC3E}">
        <p14:creationId xmlns:p14="http://schemas.microsoft.com/office/powerpoint/2010/main" xmlns="" val="25386759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 Genome</a:t>
            </a:r>
            <a:endParaRPr lang="zh-TW" altLang="en-US" dirty="0"/>
          </a:p>
        </p:txBody>
      </p:sp>
      <p:sp>
        <p:nvSpPr>
          <p:cNvPr id="3" name="內容版面配置區 2"/>
          <p:cNvSpPr>
            <a:spLocks noGrp="1"/>
          </p:cNvSpPr>
          <p:nvPr>
            <p:ph idx="1"/>
          </p:nvPr>
        </p:nvSpPr>
        <p:spPr/>
        <p:txBody>
          <a:bodyPr>
            <a:normAutofit/>
          </a:bodyPr>
          <a:lstStyle/>
          <a:p>
            <a:r>
              <a:rPr lang="en-US" altLang="zh-TW" dirty="0" smtClean="0"/>
              <a:t>Used </a:t>
            </a:r>
            <a:r>
              <a:rPr lang="en-US" altLang="zh-TW" dirty="0"/>
              <a:t>as a guide on which new genomes are </a:t>
            </a:r>
            <a:r>
              <a:rPr lang="en-US" altLang="zh-TW" dirty="0" smtClean="0"/>
              <a:t>built</a:t>
            </a:r>
          </a:p>
          <a:p>
            <a:r>
              <a:rPr lang="en-US" altLang="zh-TW" dirty="0" smtClean="0"/>
              <a:t>Enabling </a:t>
            </a:r>
            <a:r>
              <a:rPr lang="en-US" altLang="zh-TW" dirty="0"/>
              <a:t>them to be assembled much more quickly and cheaply than the initial Human Genome </a:t>
            </a:r>
            <a:r>
              <a:rPr lang="en-US" altLang="zh-TW" dirty="0" smtClean="0"/>
              <a:t>Project</a:t>
            </a:r>
          </a:p>
          <a:p>
            <a:r>
              <a:rPr lang="en-US" altLang="zh-TW" dirty="0" smtClean="0"/>
              <a:t>Provides </a:t>
            </a:r>
            <a:r>
              <a:rPr lang="en-US" altLang="zh-TW" dirty="0"/>
              <a:t>a good approximation of the DNA of any single individual</a:t>
            </a:r>
            <a:endParaRPr lang="zh-TW" altLang="en-US" dirty="0"/>
          </a:p>
        </p:txBody>
      </p:sp>
    </p:spTree>
    <p:extLst>
      <p:ext uri="{BB962C8B-B14F-4D97-AF65-F5344CB8AC3E}">
        <p14:creationId xmlns:p14="http://schemas.microsoft.com/office/powerpoint/2010/main" xmlns="" val="3609192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DNA sequencing History</a:t>
            </a:r>
            <a:endParaRPr lang="zh-TW" altLang="en-US" dirty="0"/>
          </a:p>
        </p:txBody>
      </p:sp>
      <p:sp>
        <p:nvSpPr>
          <p:cNvPr id="3" name="內容版面配置區 2"/>
          <p:cNvSpPr>
            <a:spLocks noGrp="1"/>
          </p:cNvSpPr>
          <p:nvPr>
            <p:ph idx="1"/>
          </p:nvPr>
        </p:nvSpPr>
        <p:spPr/>
        <p:txBody>
          <a:bodyPr>
            <a:normAutofit/>
          </a:bodyPr>
          <a:lstStyle/>
          <a:p>
            <a:r>
              <a:rPr lang="en-US" altLang="zh-TW" dirty="0" smtClean="0"/>
              <a:t>1970s</a:t>
            </a:r>
          </a:p>
          <a:p>
            <a:pPr lvl="1"/>
            <a:r>
              <a:rPr lang="en-US" altLang="zh-TW" dirty="0" smtClean="0"/>
              <a:t>Sanger sequencing (</a:t>
            </a:r>
            <a:r>
              <a:rPr lang="en-US" altLang="zh-TW" dirty="0"/>
              <a:t>100 nucleotides per sample per </a:t>
            </a:r>
            <a:r>
              <a:rPr lang="en-US" altLang="zh-TW" dirty="0" smtClean="0"/>
              <a:t>day) </a:t>
            </a:r>
            <a:endParaRPr lang="en-US" altLang="zh-TW" dirty="0"/>
          </a:p>
          <a:p>
            <a:r>
              <a:rPr lang="en-US" altLang="zh-TW" dirty="0" smtClean="0"/>
              <a:t>1990s</a:t>
            </a:r>
          </a:p>
          <a:p>
            <a:pPr lvl="1"/>
            <a:r>
              <a:rPr lang="en-US" altLang="zh-TW" dirty="0" smtClean="0"/>
              <a:t>Sequencing technology was improved in the late 1980s by Leroy Hood who developed fluorescent color labels for the 4 terminator nucleotide bases. (100000 nucleotides per day)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 Genome</a:t>
            </a:r>
            <a:endParaRPr lang="zh-TW" altLang="en-US" dirty="0"/>
          </a:p>
        </p:txBody>
      </p:sp>
      <p:sp>
        <p:nvSpPr>
          <p:cNvPr id="3" name="內容版面配置區 2"/>
          <p:cNvSpPr>
            <a:spLocks noGrp="1"/>
          </p:cNvSpPr>
          <p:nvPr>
            <p:ph idx="1"/>
          </p:nvPr>
        </p:nvSpPr>
        <p:spPr/>
        <p:txBody>
          <a:bodyPr>
            <a:normAutofit/>
          </a:bodyPr>
          <a:lstStyle/>
          <a:p>
            <a:r>
              <a:rPr lang="en-US" altLang="zh-TW" dirty="0" smtClean="0"/>
              <a:t>The </a:t>
            </a:r>
            <a:r>
              <a:rPr lang="en-US" altLang="zh-TW" dirty="0"/>
              <a:t>human and mouse reference genomes </a:t>
            </a:r>
            <a:endParaRPr lang="en-US" altLang="zh-TW" dirty="0" smtClean="0"/>
          </a:p>
          <a:p>
            <a:pPr lvl="1"/>
            <a:r>
              <a:rPr lang="en-US" altLang="zh-TW" dirty="0" smtClean="0"/>
              <a:t>maintained by </a:t>
            </a:r>
            <a:r>
              <a:rPr lang="en-US" altLang="zh-TW" dirty="0"/>
              <a:t>the Genome Reference Consortium (GRC</a:t>
            </a:r>
            <a:r>
              <a:rPr lang="en-US" altLang="zh-TW" dirty="0" smtClean="0"/>
              <a:t>)</a:t>
            </a:r>
          </a:p>
          <a:p>
            <a:r>
              <a:rPr lang="en-US" altLang="zh-TW" dirty="0" smtClean="0"/>
              <a:t>Web tool</a:t>
            </a:r>
          </a:p>
          <a:p>
            <a:pPr lvl="1"/>
            <a:r>
              <a:rPr lang="en-US" altLang="zh-TW" dirty="0" err="1" smtClean="0"/>
              <a:t>Ensembl</a:t>
            </a:r>
            <a:endParaRPr lang="en-US" altLang="zh-TW" dirty="0" smtClean="0"/>
          </a:p>
          <a:p>
            <a:pPr lvl="1"/>
            <a:r>
              <a:rPr lang="en-US" altLang="zh-TW" dirty="0" smtClean="0"/>
              <a:t>UCSC </a:t>
            </a:r>
            <a:r>
              <a:rPr lang="en-US" altLang="zh-TW" dirty="0"/>
              <a:t>Genome Browser</a:t>
            </a:r>
            <a:endParaRPr lang="en-US" altLang="zh-TW" dirty="0" smtClean="0"/>
          </a:p>
        </p:txBody>
      </p:sp>
    </p:spTree>
    <p:extLst>
      <p:ext uri="{BB962C8B-B14F-4D97-AF65-F5344CB8AC3E}">
        <p14:creationId xmlns:p14="http://schemas.microsoft.com/office/powerpoint/2010/main" xmlns="" val="28979475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Problems</a:t>
            </a:r>
            <a:endParaRPr lang="zh-TW" altLang="en-US" dirty="0"/>
          </a:p>
        </p:txBody>
      </p:sp>
      <p:sp>
        <p:nvSpPr>
          <p:cNvPr id="3" name="內容版面配置區 2"/>
          <p:cNvSpPr>
            <a:spLocks noGrp="1"/>
          </p:cNvSpPr>
          <p:nvPr>
            <p:ph idx="1"/>
          </p:nvPr>
        </p:nvSpPr>
        <p:spPr/>
        <p:txBody>
          <a:bodyPr/>
          <a:lstStyle/>
          <a:p>
            <a:r>
              <a:rPr lang="en-US" altLang="zh-TW" dirty="0" smtClean="0"/>
              <a:t>Analysis tool may be premature for the transition to reference format.</a:t>
            </a:r>
          </a:p>
          <a:p>
            <a:r>
              <a:rPr lang="en-US" altLang="zh-TW" dirty="0" smtClean="0"/>
              <a:t>Much of the sequencing data is dynamic.</a:t>
            </a:r>
          </a:p>
          <a:p>
            <a:pPr lvl="1"/>
            <a:r>
              <a:rPr lang="en-US" altLang="zh-TW" dirty="0" smtClean="0"/>
              <a:t>Different time or tissue</a:t>
            </a:r>
          </a:p>
          <a:p>
            <a:pPr lvl="1"/>
            <a:r>
              <a:rPr lang="en-US" altLang="zh-TW" dirty="0" smtClean="0"/>
              <a:t>Standards in quality and data vary or evolve </a:t>
            </a:r>
            <a:endParaRPr lang="en-US" altLang="zh-TW" dirty="0"/>
          </a:p>
          <a:p>
            <a:endParaRPr lang="zh-TW" altLang="en-US" dirty="0"/>
          </a:p>
        </p:txBody>
      </p:sp>
    </p:spTree>
    <p:extLst>
      <p:ext uri="{BB962C8B-B14F-4D97-AF65-F5344CB8AC3E}">
        <p14:creationId xmlns:p14="http://schemas.microsoft.com/office/powerpoint/2010/main" xmlns="" val="226619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Problems</a:t>
            </a:r>
            <a:endParaRPr lang="zh-TW" altLang="en-US" dirty="0"/>
          </a:p>
        </p:txBody>
      </p:sp>
      <p:sp>
        <p:nvSpPr>
          <p:cNvPr id="3" name="內容版面配置區 2"/>
          <p:cNvSpPr>
            <a:spLocks noGrp="1"/>
          </p:cNvSpPr>
          <p:nvPr>
            <p:ph idx="1"/>
          </p:nvPr>
        </p:nvSpPr>
        <p:spPr/>
        <p:txBody>
          <a:bodyPr/>
          <a:lstStyle/>
          <a:p>
            <a:r>
              <a:rPr lang="en-US" altLang="zh-TW" dirty="0" smtClean="0"/>
              <a:t>No such reference exists within  </a:t>
            </a:r>
          </a:p>
          <a:p>
            <a:pPr lvl="1"/>
            <a:r>
              <a:rPr lang="en-US" altLang="zh-TW" dirty="0" err="1" smtClean="0"/>
              <a:t>Metagenomics</a:t>
            </a:r>
            <a:r>
              <a:rPr lang="en-US" altLang="zh-TW" dirty="0" smtClean="0"/>
              <a:t>	</a:t>
            </a:r>
            <a:endParaRPr lang="en-US" altLang="zh-TW" dirty="0"/>
          </a:p>
          <a:p>
            <a:pPr lvl="1"/>
            <a:r>
              <a:rPr lang="en-US" altLang="zh-TW" dirty="0" err="1"/>
              <a:t>Epigenomics</a:t>
            </a:r>
            <a:endParaRPr lang="en-US" altLang="zh-TW" dirty="0"/>
          </a:p>
          <a:p>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xmlns="" val="17146885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Metagenomics</a:t>
            </a:r>
            <a:endParaRPr lang="zh-TW" altLang="en-US" dirty="0"/>
          </a:p>
        </p:txBody>
      </p:sp>
      <p:sp>
        <p:nvSpPr>
          <p:cNvPr id="3" name="內容版面配置區 2"/>
          <p:cNvSpPr>
            <a:spLocks noGrp="1"/>
          </p:cNvSpPr>
          <p:nvPr>
            <p:ph idx="1"/>
          </p:nvPr>
        </p:nvSpPr>
        <p:spPr>
          <a:xfrm>
            <a:off x="539552" y="1600200"/>
            <a:ext cx="8352928" cy="4525963"/>
          </a:xfrm>
        </p:spPr>
        <p:txBody>
          <a:bodyPr/>
          <a:lstStyle/>
          <a:p>
            <a:r>
              <a:rPr lang="en-US" altLang="zh-TW" dirty="0" smtClean="0"/>
              <a:t>Genetic material recovered directly from environmental</a:t>
            </a:r>
            <a:r>
              <a:rPr lang="en-US" altLang="zh-TW" dirty="0"/>
              <a:t> </a:t>
            </a:r>
            <a:r>
              <a:rPr lang="en-US" altLang="zh-TW" dirty="0" smtClean="0"/>
              <a:t>samples</a:t>
            </a:r>
          </a:p>
          <a:p>
            <a:pPr lvl="1"/>
            <a:r>
              <a:rPr lang="en-US" altLang="zh-TW" dirty="0"/>
              <a:t>also be referred to as </a:t>
            </a:r>
            <a:r>
              <a:rPr lang="en-US" altLang="zh-TW" b="1" dirty="0"/>
              <a:t>environmental </a:t>
            </a:r>
            <a:r>
              <a:rPr lang="en-US" altLang="zh-TW" b="1" dirty="0" smtClean="0"/>
              <a:t>genomi</a:t>
            </a:r>
            <a:r>
              <a:rPr lang="en-US" altLang="zh-TW" b="1" dirty="0"/>
              <a:t>c</a:t>
            </a:r>
            <a:endParaRPr lang="en-US" altLang="zh-TW" dirty="0" smtClean="0"/>
          </a:p>
          <a:p>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5568" y="3269530"/>
            <a:ext cx="7344816" cy="3187650"/>
          </a:xfrm>
          <a:prstGeom prst="rect">
            <a:avLst/>
          </a:prstGeom>
        </p:spPr>
      </p:pic>
    </p:spTree>
    <p:extLst>
      <p:ext uri="{BB962C8B-B14F-4D97-AF65-F5344CB8AC3E}">
        <p14:creationId xmlns:p14="http://schemas.microsoft.com/office/powerpoint/2010/main" xmlns="" val="3000483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Epigenomics</a:t>
            </a:r>
            <a:endParaRPr lang="zh-TW" altLang="en-US" dirty="0"/>
          </a:p>
        </p:txBody>
      </p:sp>
      <p:sp>
        <p:nvSpPr>
          <p:cNvPr id="3" name="內容版面配置區 2"/>
          <p:cNvSpPr>
            <a:spLocks noGrp="1"/>
          </p:cNvSpPr>
          <p:nvPr>
            <p:ph idx="1"/>
          </p:nvPr>
        </p:nvSpPr>
        <p:spPr>
          <a:xfrm>
            <a:off x="457200" y="1600200"/>
            <a:ext cx="8507288" cy="4525963"/>
          </a:xfrm>
        </p:spPr>
        <p:txBody>
          <a:bodyPr/>
          <a:lstStyle/>
          <a:p>
            <a:r>
              <a:rPr lang="en-US" altLang="zh-TW" dirty="0" smtClean="0"/>
              <a:t>Set </a:t>
            </a:r>
            <a:r>
              <a:rPr lang="en-US" altLang="zh-TW" dirty="0"/>
              <a:t>of epigenetic modifications on the genetic material of a </a:t>
            </a:r>
            <a:r>
              <a:rPr lang="en-US" altLang="zh-TW" dirty="0" smtClean="0"/>
              <a:t>cell</a:t>
            </a:r>
          </a:p>
          <a:p>
            <a:r>
              <a:rPr lang="en-US" altLang="zh-TW" dirty="0"/>
              <a:t>Epigenetic modifications </a:t>
            </a:r>
            <a:endParaRPr lang="en-US" altLang="zh-TW" dirty="0" smtClean="0"/>
          </a:p>
          <a:p>
            <a:pPr lvl="1"/>
            <a:r>
              <a:rPr lang="en-US" altLang="zh-TW" dirty="0" smtClean="0"/>
              <a:t>reversible </a:t>
            </a:r>
            <a:r>
              <a:rPr lang="en-US" altLang="zh-TW" dirty="0"/>
              <a:t>modifications on a cell’s DNA </a:t>
            </a:r>
            <a:r>
              <a:rPr lang="en-US" altLang="zh-TW" dirty="0" smtClean="0"/>
              <a:t>that </a:t>
            </a:r>
            <a:r>
              <a:rPr lang="en-US" altLang="zh-TW" dirty="0"/>
              <a:t>affect gene expression without altering the DNA sequence</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94388"/>
            <a:ext cx="9144000" cy="6269224"/>
          </a:xfrm>
          <a:prstGeom prst="rect">
            <a:avLst/>
          </a:prstGeom>
        </p:spPr>
      </p:pic>
    </p:spTree>
    <p:extLst>
      <p:ext uri="{BB962C8B-B14F-4D97-AF65-F5344CB8AC3E}">
        <p14:creationId xmlns:p14="http://schemas.microsoft.com/office/powerpoint/2010/main" xmlns="" val="34455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206641"/>
            <a:ext cx="7772400" cy="1470025"/>
          </a:xfrm>
        </p:spPr>
        <p:txBody>
          <a:bodyPr/>
          <a:lstStyle/>
          <a:p>
            <a:endParaRPr lang="zh-TW" altLang="en-US"/>
          </a:p>
        </p:txBody>
      </p:sp>
      <p:sp>
        <p:nvSpPr>
          <p:cNvPr id="3" name="副標題 2"/>
          <p:cNvSpPr>
            <a:spLocks noGrp="1"/>
          </p:cNvSpPr>
          <p:nvPr>
            <p:ph type="subTitle" idx="1"/>
          </p:nvPr>
        </p:nvSpPr>
        <p:spPr>
          <a:xfrm>
            <a:off x="1371600" y="3962416"/>
            <a:ext cx="6400800" cy="1752600"/>
          </a:xfrm>
        </p:spPr>
        <p:txBody>
          <a:bodyPr/>
          <a:lstStyle/>
          <a:p>
            <a:endParaRPr lang="zh-TW" altLang="en-US"/>
          </a:p>
        </p:txBody>
      </p:sp>
    </p:spTree>
    <p:extLst>
      <p:ext uri="{BB962C8B-B14F-4D97-AF65-F5344CB8AC3E}">
        <p14:creationId xmlns:p14="http://schemas.microsoft.com/office/powerpoint/2010/main" xmlns="" val="1282048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Medical Information Standards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Clinical information exchange </a:t>
            </a:r>
            <a:r>
              <a:rPr lang="en-US" altLang="zh-TW" dirty="0" smtClean="0"/>
              <a:t>protocol</a:t>
            </a:r>
            <a:endParaRPr lang="en-US" altLang="zh-TW" dirty="0" smtClean="0"/>
          </a:p>
          <a:p>
            <a:pPr lvl="1"/>
            <a:r>
              <a:rPr lang="en-US" altLang="zh-TW" b="1" dirty="0" smtClean="0"/>
              <a:t>Health Level Seven (HL7)</a:t>
            </a:r>
            <a:endParaRPr lang="zh-TW" altLang="en-US" dirty="0" smtClean="0"/>
          </a:p>
          <a:p>
            <a:pPr lvl="1"/>
            <a:r>
              <a:rPr lang="en-US" altLang="zh-TW" b="1" dirty="0" smtClean="0"/>
              <a:t>DICOM</a:t>
            </a:r>
          </a:p>
          <a:p>
            <a:pPr marL="457200" lvl="1" indent="0">
              <a:buNone/>
            </a:pPr>
            <a:r>
              <a:rPr lang="en-US" altLang="zh-TW" b="1" dirty="0" smtClean="0"/>
              <a:t> </a:t>
            </a:r>
            <a:r>
              <a:rPr lang="en-US" altLang="zh-TW" dirty="0"/>
              <a:t>(Digital Imaging and Communications in Medicine)</a:t>
            </a:r>
          </a:p>
          <a:p>
            <a:r>
              <a:rPr lang="en-US" altLang="zh-TW" dirty="0" smtClean="0"/>
              <a:t>Diagnosis code </a:t>
            </a:r>
            <a:r>
              <a:rPr lang="en-US" altLang="zh-TW" dirty="0" smtClean="0"/>
              <a:t>protocol</a:t>
            </a:r>
            <a:endParaRPr lang="en-US" altLang="zh-TW" dirty="0"/>
          </a:p>
          <a:p>
            <a:pPr lvl="1"/>
            <a:r>
              <a:rPr lang="en-US" altLang="zh-TW" b="1" dirty="0" smtClean="0"/>
              <a:t>LONIC</a:t>
            </a:r>
          </a:p>
          <a:p>
            <a:pPr marL="457200" lvl="1" indent="0">
              <a:buNone/>
            </a:pPr>
            <a:r>
              <a:rPr lang="en-US" altLang="zh-TW" dirty="0" smtClean="0"/>
              <a:t>(Logical </a:t>
            </a:r>
            <a:r>
              <a:rPr lang="en-US" altLang="zh-TW" dirty="0"/>
              <a:t>Observation Identifier Names and </a:t>
            </a:r>
            <a:r>
              <a:rPr lang="en-US" altLang="zh-TW" dirty="0" smtClean="0"/>
              <a:t>Codes)</a:t>
            </a:r>
          </a:p>
          <a:p>
            <a:pPr lvl="1"/>
            <a:endParaRPr lang="en-US" altLang="zh-TW" dirty="0" smtClean="0"/>
          </a:p>
          <a:p>
            <a:endParaRPr lang="en-US" altLang="zh-TW" dirty="0" smtClean="0"/>
          </a:p>
        </p:txBody>
      </p:sp>
    </p:spTree>
    <p:extLst>
      <p:ext uri="{BB962C8B-B14F-4D97-AF65-F5344CB8AC3E}">
        <p14:creationId xmlns:p14="http://schemas.microsoft.com/office/powerpoint/2010/main" xmlns="" val="176555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EMR</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Traditional medical records</a:t>
            </a:r>
          </a:p>
          <a:p>
            <a:pPr lvl="1"/>
            <a:r>
              <a:rPr lang="en-US" altLang="zh-TW" dirty="0" smtClean="0"/>
              <a:t>Disorganization and Low Legibility</a:t>
            </a:r>
          </a:p>
          <a:p>
            <a:pPr lvl="1"/>
            <a:r>
              <a:rPr lang="en-US" altLang="zh-TW" dirty="0" smtClean="0"/>
              <a:t>Low Accessibility and Low Transferability</a:t>
            </a:r>
            <a:endParaRPr lang="en-US" altLang="zh-TW" dirty="0"/>
          </a:p>
          <a:p>
            <a:r>
              <a:rPr lang="en-US" altLang="zh-TW" dirty="0" smtClean="0"/>
              <a:t>Electronic medical records</a:t>
            </a:r>
          </a:p>
          <a:p>
            <a:pPr lvl="1"/>
            <a:r>
              <a:rPr lang="en-US" altLang="zh-TW" dirty="0" smtClean="0"/>
              <a:t>Inter-hospital transfer</a:t>
            </a:r>
          </a:p>
          <a:p>
            <a:pPr lvl="1"/>
            <a:r>
              <a:rPr lang="en-US" altLang="zh-TW" dirty="0" smtClean="0"/>
              <a:t>High efficiency</a:t>
            </a:r>
          </a:p>
          <a:p>
            <a:pPr lvl="1"/>
            <a:r>
              <a:rPr lang="en-US" altLang="zh-TW" dirty="0" smtClean="0"/>
              <a:t>Correctness</a:t>
            </a:r>
          </a:p>
          <a:p>
            <a:pPr lvl="1"/>
            <a:r>
              <a:rPr lang="en-US" altLang="zh-TW" dirty="0"/>
              <a:t>Legal </a:t>
            </a:r>
            <a:r>
              <a:rPr lang="en-US" altLang="zh-TW" dirty="0" smtClean="0"/>
              <a:t>document</a:t>
            </a:r>
          </a:p>
          <a:p>
            <a:pPr lvl="1"/>
            <a:r>
              <a:rPr lang="en-US" altLang="zh-TW" dirty="0" smtClean="0"/>
              <a:t>Environmental friendly</a:t>
            </a:r>
            <a:endParaRPr lang="en-US" altLang="zh-TW" dirty="0"/>
          </a:p>
          <a:p>
            <a:pPr lvl="1"/>
            <a:endParaRPr lang="en-US" altLang="zh-TW" dirty="0" smtClean="0"/>
          </a:p>
        </p:txBody>
      </p:sp>
    </p:spTree>
    <p:extLst>
      <p:ext uri="{BB962C8B-B14F-4D97-AF65-F5344CB8AC3E}">
        <p14:creationId xmlns:p14="http://schemas.microsoft.com/office/powerpoint/2010/main" xmlns="" val="36445432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EMR</a:t>
            </a:r>
            <a:endParaRPr lang="zh-TW" altLang="en-US" dirty="0"/>
          </a:p>
        </p:txBody>
      </p:sp>
      <p:sp>
        <p:nvSpPr>
          <p:cNvPr id="3" name="內容版面配置區 2"/>
          <p:cNvSpPr>
            <a:spLocks noGrp="1"/>
          </p:cNvSpPr>
          <p:nvPr>
            <p:ph idx="1"/>
          </p:nvPr>
        </p:nvSpPr>
        <p:spPr/>
        <p:txBody>
          <a:bodyPr/>
          <a:lstStyle/>
          <a:p>
            <a:r>
              <a:rPr lang="en-US" altLang="zh-TW" dirty="0" smtClean="0"/>
              <a:t>Project name</a:t>
            </a:r>
          </a:p>
          <a:p>
            <a:pPr lvl="1"/>
            <a:r>
              <a:rPr lang="en-US" altLang="zh-TW" dirty="0" smtClean="0"/>
              <a:t>NHIP</a:t>
            </a:r>
            <a:r>
              <a:rPr lang="zh-TW" altLang="en-US" dirty="0" smtClean="0"/>
              <a:t>智慧醫療 計畫</a:t>
            </a:r>
            <a:endParaRPr lang="en-US" altLang="zh-TW" dirty="0" smtClean="0"/>
          </a:p>
          <a:p>
            <a:r>
              <a:rPr lang="en-US" altLang="zh-TW" dirty="0" smtClean="0"/>
              <a:t>Legal status</a:t>
            </a:r>
          </a:p>
          <a:p>
            <a:pPr lvl="1"/>
            <a:r>
              <a:rPr lang="zh-TW" altLang="en-US" dirty="0" smtClean="0"/>
              <a:t>個人資料保護法</a:t>
            </a:r>
            <a:endParaRPr lang="en-US" altLang="zh-TW" dirty="0" smtClean="0"/>
          </a:p>
          <a:p>
            <a:pPr lvl="1"/>
            <a:r>
              <a:rPr lang="zh-TW" altLang="en-US" dirty="0" smtClean="0"/>
              <a:t>醫療法</a:t>
            </a:r>
            <a:endParaRPr lang="en-US" altLang="zh-TW" dirty="0" smtClean="0"/>
          </a:p>
          <a:p>
            <a:pPr lvl="1"/>
            <a:r>
              <a:rPr lang="zh-TW" altLang="en-US" dirty="0" smtClean="0"/>
              <a:t>醫療機構電子病歷製作及管理辦法</a:t>
            </a:r>
            <a:endParaRPr lang="en-US" altLang="zh-TW" dirty="0" smtClean="0"/>
          </a:p>
          <a:p>
            <a:pPr marL="457200" lvl="1" indent="0">
              <a:buNone/>
            </a:pPr>
            <a:endParaRPr lang="zh-TW" altLang="en-US" dirty="0"/>
          </a:p>
        </p:txBody>
      </p:sp>
    </p:spTree>
    <p:extLst>
      <p:ext uri="{BB962C8B-B14F-4D97-AF65-F5344CB8AC3E}">
        <p14:creationId xmlns:p14="http://schemas.microsoft.com/office/powerpoint/2010/main" xmlns="" val="3538962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EMR</a:t>
            </a:r>
            <a:endParaRPr lang="zh-TW" altLang="en-US" dirty="0"/>
          </a:p>
        </p:txBody>
      </p:sp>
      <p:sp>
        <p:nvSpPr>
          <p:cNvPr id="3" name="內容版面配置區 2"/>
          <p:cNvSpPr>
            <a:spLocks noGrp="1"/>
          </p:cNvSpPr>
          <p:nvPr>
            <p:ph idx="1"/>
          </p:nvPr>
        </p:nvSpPr>
        <p:spPr/>
        <p:txBody>
          <a:bodyPr>
            <a:normAutofit/>
          </a:bodyPr>
          <a:lstStyle/>
          <a:p>
            <a:r>
              <a:rPr lang="en-US" altLang="zh-TW" dirty="0" smtClean="0"/>
              <a:t>Protocol status</a:t>
            </a:r>
          </a:p>
          <a:p>
            <a:pPr lvl="1"/>
            <a:r>
              <a:rPr lang="en-US" altLang="zh-TW" dirty="0" smtClean="0"/>
              <a:t>HL7 / DICOM</a:t>
            </a:r>
          </a:p>
          <a:p>
            <a:r>
              <a:rPr lang="en-US" altLang="zh-TW" dirty="0" smtClean="0"/>
              <a:t>Safety status</a:t>
            </a:r>
          </a:p>
          <a:p>
            <a:pPr lvl="1"/>
            <a:r>
              <a:rPr lang="zh-TW" altLang="en-US" dirty="0"/>
              <a:t>醫</a:t>
            </a:r>
            <a:r>
              <a:rPr lang="zh-TW" altLang="zh-TW" dirty="0" smtClean="0"/>
              <a:t>事</a:t>
            </a:r>
            <a:r>
              <a:rPr lang="zh-TW" altLang="zh-TW" dirty="0"/>
              <a:t>憑證管理中心 </a:t>
            </a:r>
            <a:r>
              <a:rPr lang="en-US" altLang="zh-TW" dirty="0"/>
              <a:t>(HCA</a:t>
            </a:r>
            <a:r>
              <a:rPr lang="en-US" altLang="zh-TW" dirty="0" smtClean="0"/>
              <a:t>)</a:t>
            </a:r>
          </a:p>
          <a:p>
            <a:pPr lvl="1"/>
            <a:r>
              <a:rPr lang="zh-TW" altLang="en-US" dirty="0" smtClean="0"/>
              <a:t>醫事人員憑證</a:t>
            </a:r>
            <a:r>
              <a:rPr lang="en-US" altLang="zh-TW" dirty="0" smtClean="0"/>
              <a:t>IC</a:t>
            </a:r>
            <a:r>
              <a:rPr lang="zh-TW" altLang="en-US" dirty="0" smtClean="0"/>
              <a:t>卡</a:t>
            </a:r>
            <a:endParaRPr lang="en-US" altLang="zh-TW" dirty="0" smtClean="0"/>
          </a:p>
        </p:txBody>
      </p:sp>
    </p:spTree>
    <p:extLst>
      <p:ext uri="{BB962C8B-B14F-4D97-AF65-F5344CB8AC3E}">
        <p14:creationId xmlns:p14="http://schemas.microsoft.com/office/powerpoint/2010/main" xmlns="" val="338711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DNA sequencing History</a:t>
            </a:r>
            <a:endParaRPr lang="zh-TW" altLang="en-US" dirty="0"/>
          </a:p>
        </p:txBody>
      </p:sp>
      <p:sp>
        <p:nvSpPr>
          <p:cNvPr id="3" name="內容版面配置區 2"/>
          <p:cNvSpPr>
            <a:spLocks noGrp="1"/>
          </p:cNvSpPr>
          <p:nvPr>
            <p:ph idx="1"/>
          </p:nvPr>
        </p:nvSpPr>
        <p:spPr/>
        <p:txBody>
          <a:bodyPr/>
          <a:lstStyle/>
          <a:p>
            <a:r>
              <a:rPr lang="en-US" altLang="zh-TW" dirty="0" smtClean="0"/>
              <a:t>2010s</a:t>
            </a:r>
          </a:p>
          <a:p>
            <a:pPr lvl="1"/>
            <a:r>
              <a:rPr lang="en-US" altLang="zh-TW" dirty="0" smtClean="0"/>
              <a:t>NGS has grown from 10 Mb per day to 40 </a:t>
            </a:r>
            <a:r>
              <a:rPr lang="en-US" altLang="zh-TW" dirty="0" err="1" smtClean="0"/>
              <a:t>Gb</a:t>
            </a:r>
            <a:r>
              <a:rPr lang="en-US" altLang="zh-TW" dirty="0" smtClean="0"/>
              <a:t> per day on a single sequencer</a:t>
            </a:r>
            <a:endParaRPr lang="zh-TW"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Challenge</a:t>
            </a:r>
            <a:endParaRPr lang="zh-TW" altLang="en-US" dirty="0"/>
          </a:p>
        </p:txBody>
      </p:sp>
      <p:sp>
        <p:nvSpPr>
          <p:cNvPr id="3" name="內容版面配置區 2"/>
          <p:cNvSpPr>
            <a:spLocks noGrp="1"/>
          </p:cNvSpPr>
          <p:nvPr>
            <p:ph idx="1"/>
          </p:nvPr>
        </p:nvSpPr>
        <p:spPr/>
        <p:txBody>
          <a:bodyPr/>
          <a:lstStyle/>
          <a:p>
            <a:pPr marL="342900" lvl="1" indent="-342900">
              <a:buFont typeface="Arial" pitchFamily="34" charset="0"/>
              <a:buChar char="•"/>
            </a:pPr>
            <a:r>
              <a:rPr lang="en-US" altLang="zh-TW" sz="3200" dirty="0"/>
              <a:t>meaningful genomic sequencing information </a:t>
            </a:r>
          </a:p>
          <a:p>
            <a:endParaRPr lang="en-US" altLang="zh-TW" dirty="0" smtClean="0"/>
          </a:p>
          <a:p>
            <a:pPr marL="0" indent="0">
              <a:buNone/>
            </a:pPr>
            <a:r>
              <a:rPr lang="en-US" altLang="zh-TW" dirty="0" smtClean="0"/>
              <a:t>    guide </a:t>
            </a:r>
            <a:r>
              <a:rPr lang="en-US" altLang="zh-TW" dirty="0"/>
              <a:t>clinical diagnoses and </a:t>
            </a:r>
            <a:r>
              <a:rPr lang="en-US" altLang="zh-TW" dirty="0" smtClean="0"/>
              <a:t>treatment</a:t>
            </a:r>
          </a:p>
          <a:p>
            <a:r>
              <a:rPr lang="en-US" altLang="zh-TW" dirty="0"/>
              <a:t>Comprehensive, interoperable and practical informatics strategy is </a:t>
            </a:r>
            <a:r>
              <a:rPr lang="en-US" altLang="zh-TW" dirty="0" smtClean="0"/>
              <a:t>needed.</a:t>
            </a:r>
            <a:endParaRPr lang="en-US" altLang="zh-TW" dirty="0"/>
          </a:p>
          <a:p>
            <a:pPr marL="0" indent="0">
              <a:buNone/>
            </a:pPr>
            <a:endParaRPr lang="en-US" altLang="zh-TW" dirty="0" smtClean="0"/>
          </a:p>
          <a:p>
            <a:pPr marL="0" indent="0">
              <a:buNone/>
            </a:pPr>
            <a:endParaRPr lang="zh-TW" altLang="en-US" dirty="0"/>
          </a:p>
        </p:txBody>
      </p:sp>
      <p:sp>
        <p:nvSpPr>
          <p:cNvPr id="4" name="上-下雙向箭號 3"/>
          <p:cNvSpPr/>
          <p:nvPr/>
        </p:nvSpPr>
        <p:spPr>
          <a:xfrm>
            <a:off x="4283968" y="2291444"/>
            <a:ext cx="288032" cy="504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88604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kumimoji="1" lang="en-US" altLang="zh-TW" dirty="0"/>
              <a:t>C</a:t>
            </a:r>
            <a:r>
              <a:rPr kumimoji="1" lang="en-US" altLang="zh-TW" dirty="0" smtClean="0"/>
              <a:t>onclusion</a:t>
            </a:r>
            <a:endParaRPr kumimoji="1" lang="zh-TW" altLang="en-US" dirty="0"/>
          </a:p>
        </p:txBody>
      </p:sp>
      <p:sp>
        <p:nvSpPr>
          <p:cNvPr id="3" name="內容版面配置區 2"/>
          <p:cNvSpPr>
            <a:spLocks noGrp="1"/>
          </p:cNvSpPr>
          <p:nvPr>
            <p:ph idx="1"/>
          </p:nvPr>
        </p:nvSpPr>
        <p:spPr/>
        <p:txBody>
          <a:bodyPr>
            <a:normAutofit/>
          </a:bodyPr>
          <a:lstStyle/>
          <a:p>
            <a:r>
              <a:rPr lang="en-US" altLang="zh-TW" dirty="0"/>
              <a:t>The future of genomic data is rich with </a:t>
            </a:r>
            <a:endParaRPr lang="en-US" altLang="zh-TW" dirty="0" smtClean="0"/>
          </a:p>
          <a:p>
            <a:pPr marL="0" indent="0">
              <a:buNone/>
            </a:pPr>
            <a:r>
              <a:rPr lang="en-US" altLang="zh-TW" dirty="0" smtClean="0"/>
              <a:t>    promise </a:t>
            </a:r>
            <a:r>
              <a:rPr lang="en-US" altLang="zh-TW" dirty="0"/>
              <a:t>and challenge</a:t>
            </a:r>
            <a:r>
              <a:rPr lang="en-US" altLang="zh-TW" dirty="0" smtClean="0"/>
              <a:t>.</a:t>
            </a:r>
          </a:p>
          <a:p>
            <a:r>
              <a:rPr lang="en-US" altLang="zh-TW" dirty="0" smtClean="0"/>
              <a:t>Referential compression </a:t>
            </a:r>
            <a:r>
              <a:rPr lang="en-US" altLang="zh-TW" dirty="0"/>
              <a:t>will improve data </a:t>
            </a:r>
            <a:r>
              <a:rPr lang="en-US" altLang="zh-TW" dirty="0" smtClean="0"/>
              <a:t>issues.</a:t>
            </a:r>
          </a:p>
          <a:p>
            <a:r>
              <a:rPr lang="en-US" altLang="zh-TW" dirty="0"/>
              <a:t>The nature of derived information used for clinical applications also raises </a:t>
            </a:r>
            <a:r>
              <a:rPr lang="en-US" altLang="zh-TW" dirty="0" smtClean="0"/>
              <a:t>issues </a:t>
            </a:r>
            <a:r>
              <a:rPr lang="en-US" altLang="zh-TW" dirty="0"/>
              <a:t>must be stored as part of the medical record. </a:t>
            </a:r>
            <a:endParaRPr lang="en-US" altLang="zh-TW" dirty="0" smtClean="0"/>
          </a:p>
          <a:p>
            <a:endParaRPr lang="en-US" altLang="zh-TW" dirty="0" smtClean="0"/>
          </a:p>
          <a:p>
            <a:endParaRPr kumimoji="1" lang="zh-TW" altLang="en-US" dirty="0"/>
          </a:p>
        </p:txBody>
      </p:sp>
    </p:spTree>
    <p:extLst>
      <p:ext uri="{BB962C8B-B14F-4D97-AF65-F5344CB8AC3E}">
        <p14:creationId xmlns:p14="http://schemas.microsoft.com/office/powerpoint/2010/main" xmlns="" val="2630405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endParaRPr kumimoji="1" lang="zh-TW" altLang="en-US" dirty="0"/>
          </a:p>
        </p:txBody>
      </p:sp>
      <p:sp>
        <p:nvSpPr>
          <p:cNvPr id="3" name="內容版面配置區 2"/>
          <p:cNvSpPr>
            <a:spLocks noGrp="1"/>
          </p:cNvSpPr>
          <p:nvPr>
            <p:ph idx="1"/>
          </p:nvPr>
        </p:nvSpPr>
        <p:spPr/>
        <p:txBody>
          <a:bodyPr/>
          <a:lstStyle/>
          <a:p>
            <a:r>
              <a:rPr lang="en-US" altLang="zh-TW" dirty="0" smtClean="0"/>
              <a:t>The evolution of EMR and SOA to handle genomic data for advancing in sequencing technologies. </a:t>
            </a:r>
          </a:p>
          <a:p>
            <a:pPr marL="0" indent="0">
              <a:buNone/>
            </a:pPr>
            <a:endParaRPr kumimoji="1" lang="en-US" altLang="zh-TW" dirty="0" smtClean="0"/>
          </a:p>
        </p:txBody>
      </p:sp>
    </p:spTree>
    <p:extLst>
      <p:ext uri="{BB962C8B-B14F-4D97-AF65-F5344CB8AC3E}">
        <p14:creationId xmlns:p14="http://schemas.microsoft.com/office/powerpoint/2010/main" xmlns="" val="3074135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714620"/>
            <a:ext cx="8229600" cy="1143000"/>
          </a:xfrm>
        </p:spPr>
        <p:txBody>
          <a:bodyPr/>
          <a:lstStyle/>
          <a:p>
            <a:r>
              <a:rPr lang="en-US" altLang="zh-TW" dirty="0" smtClean="0"/>
              <a:t>Thanks for listening</a:t>
            </a:r>
            <a:endParaRPr lang="zh-TW" altLang="en-US" dirty="0"/>
          </a:p>
        </p:txBody>
      </p:sp>
      <p:sp>
        <p:nvSpPr>
          <p:cNvPr id="3" name="內容版面配置區 2"/>
          <p:cNvSpPr>
            <a:spLocks noGrp="1"/>
          </p:cNvSpPr>
          <p:nvPr>
            <p:ph idx="1"/>
          </p:nvPr>
        </p:nvSpPr>
        <p:spPr/>
        <p:txBody>
          <a:bodyPr/>
          <a:lstStyle/>
          <a:p>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nvPr>
        </p:nvGraphicFramePr>
        <p:xfrm>
          <a:off x="457200" y="1600200"/>
          <a:ext cx="8229600" cy="2392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zh-TW" altLang="en-US" dirty="0"/>
                    </a:p>
                  </a:txBody>
                  <a:tcPr/>
                </a:tc>
                <a:tc>
                  <a:txBody>
                    <a:bodyPr/>
                    <a:lstStyle/>
                    <a:p>
                      <a:r>
                        <a:rPr lang="en-US" altLang="zh-TW" dirty="0" smtClean="0"/>
                        <a:t>Sanger sequencing</a:t>
                      </a:r>
                      <a:endParaRPr lang="zh-TW" altLang="en-US" dirty="0"/>
                    </a:p>
                  </a:txBody>
                  <a:tcPr/>
                </a:tc>
                <a:tc>
                  <a:txBody>
                    <a:bodyPr/>
                    <a:lstStyle/>
                    <a:p>
                      <a:r>
                        <a:rPr lang="en-US" altLang="zh-TW" dirty="0" smtClean="0"/>
                        <a:t>Roche 454</a:t>
                      </a:r>
                      <a:endParaRPr lang="zh-TW" altLang="en-US" dirty="0"/>
                    </a:p>
                  </a:txBody>
                  <a:tcPr/>
                </a:tc>
                <a:tc>
                  <a:txBody>
                    <a:bodyPr/>
                    <a:lstStyle/>
                    <a:p>
                      <a:r>
                        <a:rPr lang="en-US" altLang="zh-TW" dirty="0" err="1" smtClean="0"/>
                        <a:t>Illumina</a:t>
                      </a:r>
                      <a:r>
                        <a:rPr lang="en-US" altLang="zh-TW" dirty="0" smtClean="0"/>
                        <a:t> GA</a:t>
                      </a:r>
                      <a:endParaRPr lang="zh-TW" altLang="en-US" dirty="0"/>
                    </a:p>
                  </a:txBody>
                  <a:tcPr/>
                </a:tc>
                <a:tc>
                  <a:txBody>
                    <a:bodyPr/>
                    <a:lstStyle/>
                    <a:p>
                      <a:r>
                        <a:rPr lang="en-US" altLang="zh-TW" dirty="0" smtClean="0"/>
                        <a:t>ABI</a:t>
                      </a:r>
                      <a:endParaRPr lang="zh-TW" altLang="en-US" dirty="0"/>
                    </a:p>
                  </a:txBody>
                  <a:tcPr/>
                </a:tc>
              </a:tr>
              <a:tr h="370840">
                <a:tc>
                  <a:txBody>
                    <a:bodyPr/>
                    <a:lstStyle/>
                    <a:p>
                      <a:r>
                        <a:rPr lang="en-US" altLang="zh-TW" dirty="0" smtClean="0"/>
                        <a:t>Read length</a:t>
                      </a:r>
                      <a:endParaRPr lang="zh-TW" altLang="en-US" dirty="0"/>
                    </a:p>
                  </a:txBody>
                  <a:tcPr/>
                </a:tc>
                <a:tc>
                  <a:txBody>
                    <a:bodyPr/>
                    <a:lstStyle/>
                    <a:p>
                      <a:r>
                        <a:rPr lang="en-US" altLang="zh-TW" dirty="0" smtClean="0"/>
                        <a:t>800</a:t>
                      </a:r>
                      <a:endParaRPr lang="zh-TW" altLang="en-US" dirty="0"/>
                    </a:p>
                  </a:txBody>
                  <a:tcPr/>
                </a:tc>
                <a:tc>
                  <a:txBody>
                    <a:bodyPr/>
                    <a:lstStyle/>
                    <a:p>
                      <a:r>
                        <a:rPr lang="en-US" altLang="zh-TW" dirty="0" smtClean="0"/>
                        <a:t>400</a:t>
                      </a:r>
                      <a:endParaRPr lang="zh-TW" altLang="en-US" dirty="0"/>
                    </a:p>
                  </a:txBody>
                  <a:tcPr/>
                </a:tc>
                <a:tc>
                  <a:txBody>
                    <a:bodyPr/>
                    <a:lstStyle/>
                    <a:p>
                      <a:r>
                        <a:rPr lang="en-US" altLang="zh-TW" dirty="0" smtClean="0"/>
                        <a:t>100</a:t>
                      </a:r>
                      <a:endParaRPr lang="zh-TW" altLang="en-US" dirty="0"/>
                    </a:p>
                  </a:txBody>
                  <a:tcPr/>
                </a:tc>
                <a:tc>
                  <a:txBody>
                    <a:bodyPr/>
                    <a:lstStyle/>
                    <a:p>
                      <a:r>
                        <a:rPr lang="en-US" altLang="zh-TW" dirty="0" smtClean="0"/>
                        <a:t>50</a:t>
                      </a:r>
                      <a:endParaRPr lang="zh-TW" altLang="en-US" dirty="0"/>
                    </a:p>
                  </a:txBody>
                  <a:tcPr/>
                </a:tc>
              </a:tr>
              <a:tr h="370840">
                <a:tc>
                  <a:txBody>
                    <a:bodyPr/>
                    <a:lstStyle/>
                    <a:p>
                      <a:r>
                        <a:rPr lang="en-US" altLang="zh-TW" dirty="0" smtClean="0"/>
                        <a:t>Output(reads)/run</a:t>
                      </a:r>
                      <a:endParaRPr lang="zh-TW" altLang="en-US" dirty="0"/>
                    </a:p>
                  </a:txBody>
                  <a:tcPr/>
                </a:tc>
                <a:tc>
                  <a:txBody>
                    <a:bodyPr/>
                    <a:lstStyle/>
                    <a:p>
                      <a:r>
                        <a:rPr lang="en-US" altLang="zh-TW" dirty="0" smtClean="0"/>
                        <a:t>384</a:t>
                      </a:r>
                      <a:endParaRPr lang="zh-TW" altLang="en-US" dirty="0"/>
                    </a:p>
                  </a:txBody>
                  <a:tcPr/>
                </a:tc>
                <a:tc>
                  <a:txBody>
                    <a:bodyPr/>
                    <a:lstStyle/>
                    <a:p>
                      <a:r>
                        <a:rPr lang="en-US" altLang="zh-TW" dirty="0" smtClean="0"/>
                        <a:t>1M</a:t>
                      </a:r>
                      <a:endParaRPr lang="zh-TW" altLang="en-US" dirty="0"/>
                    </a:p>
                  </a:txBody>
                  <a:tcPr/>
                </a:tc>
                <a:tc>
                  <a:txBody>
                    <a:bodyPr/>
                    <a:lstStyle/>
                    <a:p>
                      <a:r>
                        <a:rPr lang="en-US" altLang="zh-TW" dirty="0" smtClean="0"/>
                        <a:t>200M</a:t>
                      </a:r>
                      <a:endParaRPr lang="zh-TW" altLang="en-US" dirty="0"/>
                    </a:p>
                  </a:txBody>
                  <a:tcPr/>
                </a:tc>
                <a:tc>
                  <a:txBody>
                    <a:bodyPr/>
                    <a:lstStyle/>
                    <a:p>
                      <a:r>
                        <a:rPr lang="en-US" altLang="zh-TW" dirty="0" smtClean="0"/>
                        <a:t>1G</a:t>
                      </a:r>
                      <a:endParaRPr lang="zh-TW" altLang="en-US" dirty="0"/>
                    </a:p>
                  </a:txBody>
                  <a:tcPr/>
                </a:tc>
              </a:tr>
              <a:tr h="370840">
                <a:tc>
                  <a:txBody>
                    <a:bodyPr/>
                    <a:lstStyle/>
                    <a:p>
                      <a:r>
                        <a:rPr lang="en-US" altLang="zh-TW" dirty="0" err="1" smtClean="0"/>
                        <a:t>Throuput</a:t>
                      </a:r>
                      <a:endParaRPr lang="zh-TW" altLang="en-US" dirty="0"/>
                    </a:p>
                  </a:txBody>
                  <a:tcPr/>
                </a:tc>
                <a:tc>
                  <a:txBody>
                    <a:bodyPr/>
                    <a:lstStyle/>
                    <a:p>
                      <a:r>
                        <a:rPr lang="en-US" altLang="zh-TW" dirty="0" smtClean="0"/>
                        <a:t>300kb/hr</a:t>
                      </a:r>
                      <a:endParaRPr lang="zh-TW" altLang="en-US" dirty="0"/>
                    </a:p>
                  </a:txBody>
                  <a:tcPr/>
                </a:tc>
                <a:tc>
                  <a:txBody>
                    <a:bodyPr/>
                    <a:lstStyle/>
                    <a:p>
                      <a:r>
                        <a:rPr lang="en-US" altLang="zh-TW" dirty="0" smtClean="0"/>
                        <a:t>0.5Gb/10hr</a:t>
                      </a:r>
                      <a:endParaRPr lang="zh-TW" altLang="en-US" dirty="0"/>
                    </a:p>
                  </a:txBody>
                  <a:tcPr/>
                </a:tc>
                <a:tc>
                  <a:txBody>
                    <a:bodyPr/>
                    <a:lstStyle/>
                    <a:p>
                      <a:r>
                        <a:rPr lang="en-US" altLang="zh-TW" dirty="0" smtClean="0"/>
                        <a:t>30Gb/10days</a:t>
                      </a:r>
                      <a:endParaRPr lang="zh-TW" altLang="en-US" dirty="0"/>
                    </a:p>
                  </a:txBody>
                  <a:tcPr/>
                </a:tc>
                <a:tc>
                  <a:txBody>
                    <a:bodyPr/>
                    <a:lstStyle/>
                    <a:p>
                      <a:r>
                        <a:rPr lang="en-US" altLang="zh-TW" dirty="0" smtClean="0"/>
                        <a:t>50Gb/14days</a:t>
                      </a:r>
                      <a:endParaRPr lang="zh-TW" altLang="en-US" dirty="0"/>
                    </a:p>
                  </a:txBody>
                  <a:tcPr/>
                </a:tc>
              </a:tr>
              <a:tr h="370840">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Sequencing cost</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DNA sequencing </a:t>
            </a:r>
            <a:r>
              <a:rPr lang="en-US" altLang="zh-TW" sz="2400" dirty="0"/>
              <a:t>technologies have advanced at a pace far greater than Moore’s Law for </a:t>
            </a:r>
            <a:r>
              <a:rPr lang="en-US" altLang="zh-TW" sz="2400" dirty="0" smtClean="0"/>
              <a:t>transistor density</a:t>
            </a:r>
            <a:r>
              <a:rPr lang="en-US" altLang="zh-TW" sz="2400" dirty="0"/>
              <a:t>, so that it is now possible to order your personal genome sequenced today for a </a:t>
            </a:r>
            <a:r>
              <a:rPr lang="en-US" altLang="zh-TW" sz="2400" i="1" dirty="0" smtClean="0"/>
              <a:t>retail cost </a:t>
            </a:r>
            <a:r>
              <a:rPr lang="en-US" altLang="zh-TW" sz="2400" i="1" dirty="0"/>
              <a:t>of under ~$20,000. This cost will likely fall to less than $1,000 by 2012, and to $100 </a:t>
            </a:r>
            <a:r>
              <a:rPr lang="en-US" altLang="zh-TW" sz="2400" i="1" dirty="0" smtClean="0"/>
              <a:t>by </a:t>
            </a:r>
            <a:r>
              <a:rPr lang="en-US" altLang="zh-TW" sz="2400" dirty="0" smtClean="0"/>
              <a:t>2013</a:t>
            </a:r>
            <a:r>
              <a:rPr lang="en-US" altLang="zh-TW" sz="2400" dirty="0"/>
              <a:t>.</a:t>
            </a:r>
            <a:endParaRPr lang="zh-TW" altLang="en-US" sz="2400" dirty="0"/>
          </a:p>
        </p:txBody>
      </p:sp>
      <p:pic>
        <p:nvPicPr>
          <p:cNvPr id="1026" name="Picture 2"/>
          <p:cNvPicPr>
            <a:picLocks noChangeAspect="1" noChangeArrowheads="1"/>
          </p:cNvPicPr>
          <p:nvPr/>
        </p:nvPicPr>
        <p:blipFill>
          <a:blip r:embed="rId3"/>
          <a:srcRect/>
          <a:stretch>
            <a:fillRect/>
          </a:stretch>
        </p:blipFill>
        <p:spPr bwMode="auto">
          <a:xfrm>
            <a:off x="5214942" y="3500438"/>
            <a:ext cx="3357586" cy="29442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3"/>
          <a:srcRect/>
          <a:stretch>
            <a:fillRect/>
          </a:stretch>
        </p:blipFill>
        <p:spPr bwMode="auto">
          <a:xfrm>
            <a:off x="1928794" y="1428736"/>
            <a:ext cx="5011081" cy="46475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3715</Words>
  <Application>Microsoft Office PowerPoint</Application>
  <PresentationFormat>如螢幕大小 (4:3)</PresentationFormat>
  <Paragraphs>538</Paragraphs>
  <Slides>63</Slides>
  <Notes>47</Notes>
  <HiddenSlides>0</HiddenSlides>
  <MMClips>0</MMClips>
  <ScaleCrop>false</ScaleCrop>
  <HeadingPairs>
    <vt:vector size="4" baseType="variant">
      <vt:variant>
        <vt:lpstr>佈景主題</vt:lpstr>
      </vt:variant>
      <vt:variant>
        <vt:i4>1</vt:i4>
      </vt:variant>
      <vt:variant>
        <vt:lpstr>投影片標題</vt:lpstr>
      </vt:variant>
      <vt:variant>
        <vt:i4>63</vt:i4>
      </vt:variant>
    </vt:vector>
  </HeadingPairs>
  <TitlesOfParts>
    <vt:vector size="64" baseType="lpstr">
      <vt:lpstr>Office 佈景主題</vt:lpstr>
      <vt:lpstr>On the Future of Genomic Data </vt:lpstr>
      <vt:lpstr>Outline</vt:lpstr>
      <vt:lpstr>Genomic data</vt:lpstr>
      <vt:lpstr>Genome size</vt:lpstr>
      <vt:lpstr>DNA sequencing History</vt:lpstr>
      <vt:lpstr>DNA sequencing History</vt:lpstr>
      <vt:lpstr>投影片 7</vt:lpstr>
      <vt:lpstr>Sequencing cost</vt:lpstr>
      <vt:lpstr>投影片 9</vt:lpstr>
      <vt:lpstr>投影片 10</vt:lpstr>
      <vt:lpstr>Challenges</vt:lpstr>
      <vt:lpstr>投影片 12</vt:lpstr>
      <vt:lpstr>Central challenge</vt:lpstr>
      <vt:lpstr>投影片 14</vt:lpstr>
      <vt:lpstr>投影片 15</vt:lpstr>
      <vt:lpstr>投影片 16</vt:lpstr>
      <vt:lpstr>投影片 17</vt:lpstr>
      <vt:lpstr>投影片 18</vt:lpstr>
      <vt:lpstr>投影片 19</vt:lpstr>
      <vt:lpstr>投影片 20</vt:lpstr>
      <vt:lpstr>投影片 21</vt:lpstr>
      <vt:lpstr>Collective Data Emerges</vt:lpstr>
      <vt:lpstr>1000 Genomes Project</vt:lpstr>
      <vt:lpstr>Network and Storage Capabilities</vt:lpstr>
      <vt:lpstr>Network and Storage Capabilities</vt:lpstr>
      <vt:lpstr>Aggregation of Multiple Data Stores</vt:lpstr>
      <vt:lpstr>Inability</vt:lpstr>
      <vt:lpstr>Centralized Cloud</vt:lpstr>
      <vt:lpstr>Service-Oriented Architectures</vt:lpstr>
      <vt:lpstr>Service-Oriented Architectures</vt:lpstr>
      <vt:lpstr>Service-Oriented Architectures</vt:lpstr>
      <vt:lpstr>Another New Challenge</vt:lpstr>
      <vt:lpstr>Possible Solution</vt:lpstr>
      <vt:lpstr>XSEDE</vt:lpstr>
      <vt:lpstr>Data Security</vt:lpstr>
      <vt:lpstr>Data Security</vt:lpstr>
      <vt:lpstr>Research on Privacy Issue</vt:lpstr>
      <vt:lpstr>HIPAA</vt:lpstr>
      <vt:lpstr>HIPAA Privacy Rules</vt:lpstr>
      <vt:lpstr>HIPAA Privacy Rules(Cont.)</vt:lpstr>
      <vt:lpstr>More About De-identification</vt:lpstr>
      <vt:lpstr>Re-identification</vt:lpstr>
      <vt:lpstr>Research &amp; Identification Database Relation Graph</vt:lpstr>
      <vt:lpstr>Unfortunately…</vt:lpstr>
      <vt:lpstr>GINA</vt:lpstr>
      <vt:lpstr>Reference Genome</vt:lpstr>
      <vt:lpstr>Way to Minimize data storage </vt:lpstr>
      <vt:lpstr>Reference Genome</vt:lpstr>
      <vt:lpstr>Reference Genome</vt:lpstr>
      <vt:lpstr>Reference Genome</vt:lpstr>
      <vt:lpstr>Problems</vt:lpstr>
      <vt:lpstr>Problems</vt:lpstr>
      <vt:lpstr>Metagenomics</vt:lpstr>
      <vt:lpstr>Epigenomics</vt:lpstr>
      <vt:lpstr>投影片 55</vt:lpstr>
      <vt:lpstr>Medical Information Standards</vt:lpstr>
      <vt:lpstr>EMR</vt:lpstr>
      <vt:lpstr>EMR</vt:lpstr>
      <vt:lpstr>EMR</vt:lpstr>
      <vt:lpstr>Challenge</vt:lpstr>
      <vt:lpstr>Conclusion</vt:lpstr>
      <vt:lpstr>投影片 62</vt:lpstr>
      <vt:lpstr>Thanks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Future of Genomic Data</dc:title>
  <dc:creator>la60312</dc:creator>
  <cp:lastModifiedBy>la60312</cp:lastModifiedBy>
  <cp:revision>23</cp:revision>
  <dcterms:created xsi:type="dcterms:W3CDTF">2012-06-03T12:06:32Z</dcterms:created>
  <dcterms:modified xsi:type="dcterms:W3CDTF">2012-06-04T01:50:55Z</dcterms:modified>
</cp:coreProperties>
</file>