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1" r:id="rId2"/>
    <p:sldId id="257" r:id="rId3"/>
    <p:sldId id="258" r:id="rId4"/>
    <p:sldId id="262" r:id="rId5"/>
    <p:sldId id="260" r:id="rId6"/>
    <p:sldId id="259" r:id="rId7"/>
    <p:sldId id="265" r:id="rId8"/>
    <p:sldId id="275" r:id="rId9"/>
    <p:sldId id="279" r:id="rId10"/>
    <p:sldId id="273" r:id="rId11"/>
    <p:sldId id="274" r:id="rId12"/>
    <p:sldId id="264" r:id="rId13"/>
    <p:sldId id="266" r:id="rId14"/>
    <p:sldId id="267" r:id="rId15"/>
    <p:sldId id="268" r:id="rId16"/>
    <p:sldId id="269" r:id="rId17"/>
    <p:sldId id="270" r:id="rId18"/>
    <p:sldId id="271" r:id="rId19"/>
    <p:sldId id="272" r:id="rId20"/>
    <p:sldId id="276" r:id="rId21"/>
    <p:sldId id="277" r:id="rId22"/>
    <p:sldId id="278" r:id="rId2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60"/>
  </p:normalViewPr>
  <p:slideViewPr>
    <p:cSldViewPr>
      <p:cViewPr varScale="1">
        <p:scale>
          <a:sx n="72" d="100"/>
          <a:sy n="72" d="100"/>
        </p:scale>
        <p:origin x="-13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C650F0-A4A4-4167-849D-C2650800C517}" type="datetimeFigureOut">
              <a:rPr lang="zh-TW" altLang="en-US" smtClean="0"/>
              <a:t>2012/6/11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6532FE-DCD6-434A-95B9-CA81A51D8D22}" type="slidenum">
              <a:rPr lang="zh-TW" altLang="en-US" smtClean="0"/>
              <a:t>‹#›</a:t>
            </a:fld>
            <a:endParaRPr lang="zh-TW" altLang="en-US"/>
          </a:p>
        </p:txBody>
      </p:sp>
    </p:spTree>
    <p:extLst>
      <p:ext uri="{BB962C8B-B14F-4D97-AF65-F5344CB8AC3E}">
        <p14:creationId xmlns:p14="http://schemas.microsoft.com/office/powerpoint/2010/main" val="354700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F6532FE-DCD6-434A-95B9-CA81A51D8D22}" type="slidenum">
              <a:rPr lang="zh-TW" altLang="en-US" smtClean="0"/>
              <a:t>22</a:t>
            </a:fld>
            <a:endParaRPr lang="zh-TW" altLang="en-US"/>
          </a:p>
        </p:txBody>
      </p:sp>
    </p:spTree>
    <p:extLst>
      <p:ext uri="{BB962C8B-B14F-4D97-AF65-F5344CB8AC3E}">
        <p14:creationId xmlns:p14="http://schemas.microsoft.com/office/powerpoint/2010/main" val="3070967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1D5F5A8-4D45-41E0-A47F-2AF574F8704A}" type="datetimeFigureOut">
              <a:rPr lang="zh-TW" altLang="en-US" smtClean="0"/>
              <a:t>2012/6/11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712DC39-4A94-4B66-92C7-746C441D2238}" type="slidenum">
              <a:rPr lang="zh-TW" altLang="en-US" smtClean="0"/>
              <a:t>‹#›</a:t>
            </a:fld>
            <a:endParaRPr lang="zh-TW" altLang="en-US"/>
          </a:p>
        </p:txBody>
      </p:sp>
    </p:spTree>
    <p:extLst>
      <p:ext uri="{BB962C8B-B14F-4D97-AF65-F5344CB8AC3E}">
        <p14:creationId xmlns:p14="http://schemas.microsoft.com/office/powerpoint/2010/main" val="2726778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1D5F5A8-4D45-41E0-A47F-2AF574F8704A}" type="datetimeFigureOut">
              <a:rPr lang="zh-TW" altLang="en-US" smtClean="0"/>
              <a:t>2012/6/11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712DC39-4A94-4B66-92C7-746C441D2238}" type="slidenum">
              <a:rPr lang="zh-TW" altLang="en-US" smtClean="0"/>
              <a:t>‹#›</a:t>
            </a:fld>
            <a:endParaRPr lang="zh-TW" altLang="en-US"/>
          </a:p>
        </p:txBody>
      </p:sp>
    </p:spTree>
    <p:extLst>
      <p:ext uri="{BB962C8B-B14F-4D97-AF65-F5344CB8AC3E}">
        <p14:creationId xmlns:p14="http://schemas.microsoft.com/office/powerpoint/2010/main" val="3639249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1D5F5A8-4D45-41E0-A47F-2AF574F8704A}" type="datetimeFigureOut">
              <a:rPr lang="zh-TW" altLang="en-US" smtClean="0"/>
              <a:t>2012/6/11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712DC39-4A94-4B66-92C7-746C441D2238}" type="slidenum">
              <a:rPr lang="zh-TW" altLang="en-US" smtClean="0"/>
              <a:t>‹#›</a:t>
            </a:fld>
            <a:endParaRPr lang="zh-TW" altLang="en-US"/>
          </a:p>
        </p:txBody>
      </p:sp>
    </p:spTree>
    <p:extLst>
      <p:ext uri="{BB962C8B-B14F-4D97-AF65-F5344CB8AC3E}">
        <p14:creationId xmlns:p14="http://schemas.microsoft.com/office/powerpoint/2010/main" val="409857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1D5F5A8-4D45-41E0-A47F-2AF574F8704A}" type="datetimeFigureOut">
              <a:rPr lang="zh-TW" altLang="en-US" smtClean="0"/>
              <a:t>2012/6/11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712DC39-4A94-4B66-92C7-746C441D2238}" type="slidenum">
              <a:rPr lang="zh-TW" altLang="en-US" smtClean="0"/>
              <a:t>‹#›</a:t>
            </a:fld>
            <a:endParaRPr lang="zh-TW" altLang="en-US"/>
          </a:p>
        </p:txBody>
      </p:sp>
    </p:spTree>
    <p:extLst>
      <p:ext uri="{BB962C8B-B14F-4D97-AF65-F5344CB8AC3E}">
        <p14:creationId xmlns:p14="http://schemas.microsoft.com/office/powerpoint/2010/main" val="270700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71D5F5A8-4D45-41E0-A47F-2AF574F8704A}" type="datetimeFigureOut">
              <a:rPr lang="zh-TW" altLang="en-US" smtClean="0"/>
              <a:t>2012/6/11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712DC39-4A94-4B66-92C7-746C441D2238}" type="slidenum">
              <a:rPr lang="zh-TW" altLang="en-US" smtClean="0"/>
              <a:t>‹#›</a:t>
            </a:fld>
            <a:endParaRPr lang="zh-TW" altLang="en-US"/>
          </a:p>
        </p:txBody>
      </p:sp>
    </p:spTree>
    <p:extLst>
      <p:ext uri="{BB962C8B-B14F-4D97-AF65-F5344CB8AC3E}">
        <p14:creationId xmlns:p14="http://schemas.microsoft.com/office/powerpoint/2010/main" val="293890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1D5F5A8-4D45-41E0-A47F-2AF574F8704A}" type="datetimeFigureOut">
              <a:rPr lang="zh-TW" altLang="en-US" smtClean="0"/>
              <a:t>2012/6/11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712DC39-4A94-4B66-92C7-746C441D2238}" type="slidenum">
              <a:rPr lang="zh-TW" altLang="en-US" smtClean="0"/>
              <a:t>‹#›</a:t>
            </a:fld>
            <a:endParaRPr lang="zh-TW" altLang="en-US"/>
          </a:p>
        </p:txBody>
      </p:sp>
    </p:spTree>
    <p:extLst>
      <p:ext uri="{BB962C8B-B14F-4D97-AF65-F5344CB8AC3E}">
        <p14:creationId xmlns:p14="http://schemas.microsoft.com/office/powerpoint/2010/main" val="2005119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1D5F5A8-4D45-41E0-A47F-2AF574F8704A}" type="datetimeFigureOut">
              <a:rPr lang="zh-TW" altLang="en-US" smtClean="0"/>
              <a:t>2012/6/11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712DC39-4A94-4B66-92C7-746C441D2238}" type="slidenum">
              <a:rPr lang="zh-TW" altLang="en-US" smtClean="0"/>
              <a:t>‹#›</a:t>
            </a:fld>
            <a:endParaRPr lang="zh-TW" altLang="en-US"/>
          </a:p>
        </p:txBody>
      </p:sp>
    </p:spTree>
    <p:extLst>
      <p:ext uri="{BB962C8B-B14F-4D97-AF65-F5344CB8AC3E}">
        <p14:creationId xmlns:p14="http://schemas.microsoft.com/office/powerpoint/2010/main" val="119740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1D5F5A8-4D45-41E0-A47F-2AF574F8704A}" type="datetimeFigureOut">
              <a:rPr lang="zh-TW" altLang="en-US" smtClean="0"/>
              <a:t>2012/6/11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712DC39-4A94-4B66-92C7-746C441D2238}" type="slidenum">
              <a:rPr lang="zh-TW" altLang="en-US" smtClean="0"/>
              <a:t>‹#›</a:t>
            </a:fld>
            <a:endParaRPr lang="zh-TW" altLang="en-US"/>
          </a:p>
        </p:txBody>
      </p:sp>
    </p:spTree>
    <p:extLst>
      <p:ext uri="{BB962C8B-B14F-4D97-AF65-F5344CB8AC3E}">
        <p14:creationId xmlns:p14="http://schemas.microsoft.com/office/powerpoint/2010/main" val="1496125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1D5F5A8-4D45-41E0-A47F-2AF574F8704A}" type="datetimeFigureOut">
              <a:rPr lang="zh-TW" altLang="en-US" smtClean="0"/>
              <a:t>2012/6/11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712DC39-4A94-4B66-92C7-746C441D2238}" type="slidenum">
              <a:rPr lang="zh-TW" altLang="en-US" smtClean="0"/>
              <a:t>‹#›</a:t>
            </a:fld>
            <a:endParaRPr lang="zh-TW" altLang="en-US"/>
          </a:p>
        </p:txBody>
      </p:sp>
    </p:spTree>
    <p:extLst>
      <p:ext uri="{BB962C8B-B14F-4D97-AF65-F5344CB8AC3E}">
        <p14:creationId xmlns:p14="http://schemas.microsoft.com/office/powerpoint/2010/main" val="259752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1D5F5A8-4D45-41E0-A47F-2AF574F8704A}" type="datetimeFigureOut">
              <a:rPr lang="zh-TW" altLang="en-US" smtClean="0"/>
              <a:t>2012/6/11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712DC39-4A94-4B66-92C7-746C441D2238}" type="slidenum">
              <a:rPr lang="zh-TW" altLang="en-US" smtClean="0"/>
              <a:t>‹#›</a:t>
            </a:fld>
            <a:endParaRPr lang="zh-TW" altLang="en-US"/>
          </a:p>
        </p:txBody>
      </p:sp>
    </p:spTree>
    <p:extLst>
      <p:ext uri="{BB962C8B-B14F-4D97-AF65-F5344CB8AC3E}">
        <p14:creationId xmlns:p14="http://schemas.microsoft.com/office/powerpoint/2010/main" val="1552866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1D5F5A8-4D45-41E0-A47F-2AF574F8704A}" type="datetimeFigureOut">
              <a:rPr lang="zh-TW" altLang="en-US" smtClean="0"/>
              <a:t>2012/6/11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712DC39-4A94-4B66-92C7-746C441D2238}" type="slidenum">
              <a:rPr lang="zh-TW" altLang="en-US" smtClean="0"/>
              <a:t>‹#›</a:t>
            </a:fld>
            <a:endParaRPr lang="zh-TW" altLang="en-US"/>
          </a:p>
        </p:txBody>
      </p:sp>
    </p:spTree>
    <p:extLst>
      <p:ext uri="{BB962C8B-B14F-4D97-AF65-F5344CB8AC3E}">
        <p14:creationId xmlns:p14="http://schemas.microsoft.com/office/powerpoint/2010/main" val="2968171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5F5A8-4D45-41E0-A47F-2AF574F8704A}" type="datetimeFigureOut">
              <a:rPr lang="zh-TW" altLang="en-US" smtClean="0"/>
              <a:t>2012/6/11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2DC39-4A94-4B66-92C7-746C441D2238}" type="slidenum">
              <a:rPr lang="zh-TW" altLang="en-US" smtClean="0"/>
              <a:t>‹#›</a:t>
            </a:fld>
            <a:endParaRPr lang="zh-TW" altLang="en-US"/>
          </a:p>
        </p:txBody>
      </p:sp>
    </p:spTree>
    <p:extLst>
      <p:ext uri="{BB962C8B-B14F-4D97-AF65-F5344CB8AC3E}">
        <p14:creationId xmlns:p14="http://schemas.microsoft.com/office/powerpoint/2010/main" val="2626666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www.sciencemag.org/content/336/6081/601.ful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ciencemag.org/content/336/6081/601.ful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ciencemag.org/content/336/6081/601.ful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Multidimensional Optimality of</a:t>
            </a:r>
            <a:br>
              <a:rPr lang="en-US" altLang="zh-TW" dirty="0"/>
            </a:br>
            <a:r>
              <a:rPr lang="en-US" altLang="zh-TW" dirty="0"/>
              <a:t>Microbial Metabolism</a:t>
            </a:r>
            <a:endParaRPr lang="zh-TW" altLang="en-US" dirty="0"/>
          </a:p>
        </p:txBody>
      </p:sp>
      <p:sp>
        <p:nvSpPr>
          <p:cNvPr id="3" name="副標題 2"/>
          <p:cNvSpPr>
            <a:spLocks noGrp="1"/>
          </p:cNvSpPr>
          <p:nvPr>
            <p:ph type="subTitle" idx="1"/>
          </p:nvPr>
        </p:nvSpPr>
        <p:spPr/>
        <p:txBody>
          <a:bodyPr>
            <a:normAutofit fontScale="70000" lnSpcReduction="20000"/>
          </a:bodyPr>
          <a:lstStyle/>
          <a:p>
            <a:r>
              <a:rPr lang="en-US" altLang="zh-TW" dirty="0"/>
              <a:t>Robert </a:t>
            </a:r>
            <a:r>
              <a:rPr lang="en-US" altLang="zh-TW" dirty="0" err="1"/>
              <a:t>Schuetz</a:t>
            </a:r>
            <a:r>
              <a:rPr lang="en-US" altLang="zh-TW" dirty="0"/>
              <a:t>, Nicola Zamboni, </a:t>
            </a:r>
            <a:r>
              <a:rPr lang="en-US" altLang="zh-TW" dirty="0" err="1"/>
              <a:t>Mattia</a:t>
            </a:r>
            <a:r>
              <a:rPr lang="en-US" altLang="zh-TW" dirty="0"/>
              <a:t> </a:t>
            </a:r>
            <a:r>
              <a:rPr lang="en-US" altLang="zh-TW" dirty="0" err="1"/>
              <a:t>Zampieri</a:t>
            </a:r>
            <a:r>
              <a:rPr lang="en-US" altLang="zh-TW" dirty="0"/>
              <a:t>, Matthias Heinemann, </a:t>
            </a:r>
            <a:r>
              <a:rPr lang="en-US" altLang="zh-TW" dirty="0" err="1"/>
              <a:t>Uwe</a:t>
            </a:r>
            <a:r>
              <a:rPr lang="en-US" altLang="zh-TW" dirty="0"/>
              <a:t> Sauer  </a:t>
            </a:r>
            <a:r>
              <a:rPr lang="en-US" altLang="zh-TW" dirty="0">
                <a:solidFill>
                  <a:srgbClr val="00B0F0"/>
                </a:solidFill>
              </a:rPr>
              <a:t>Science 4 May 2012</a:t>
            </a:r>
            <a:r>
              <a:rPr lang="en-US" altLang="zh-TW" dirty="0"/>
              <a:t>: Vol. 336 no. 6081 pp. </a:t>
            </a:r>
            <a:r>
              <a:rPr lang="en-US" altLang="zh-TW" dirty="0" smtClean="0"/>
              <a:t>601-604</a:t>
            </a:r>
          </a:p>
          <a:p>
            <a:endParaRPr lang="en-US" altLang="zh-TW" dirty="0" smtClean="0"/>
          </a:p>
          <a:p>
            <a:r>
              <a:rPr lang="zh-TW" altLang="en-US" dirty="0" smtClean="0"/>
              <a:t>黃信博</a:t>
            </a:r>
            <a:r>
              <a:rPr lang="zh-TW" altLang="en-US" dirty="0"/>
              <a:t>  廖堃吉  張至安  林建棋  </a:t>
            </a:r>
            <a:r>
              <a:rPr lang="zh-TW" altLang="en-US" dirty="0" smtClean="0"/>
              <a:t>郭明宏</a:t>
            </a:r>
            <a:endParaRPr lang="en-US" altLang="zh-TW" dirty="0" smtClean="0"/>
          </a:p>
        </p:txBody>
      </p:sp>
    </p:spTree>
    <p:extLst>
      <p:ext uri="{BB962C8B-B14F-4D97-AF65-F5344CB8AC3E}">
        <p14:creationId xmlns:p14="http://schemas.microsoft.com/office/powerpoint/2010/main" val="1944978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Other 8 bacteria</a:t>
            </a:r>
            <a:endParaRPr lang="zh-TW" altLang="en-US" dirty="0"/>
          </a:p>
        </p:txBody>
      </p:sp>
      <p:pic>
        <p:nvPicPr>
          <p:cNvPr id="5"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925" t="47134" r="40838" b="16997"/>
          <a:stretch/>
        </p:blipFill>
        <p:spPr bwMode="auto">
          <a:xfrm>
            <a:off x="1115616" y="1844824"/>
            <a:ext cx="7088117" cy="4300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319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Other 8 bacteria</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a:t>other bacterial species also locate close to the </a:t>
            </a:r>
            <a:r>
              <a:rPr lang="en-US" altLang="zh-TW" dirty="0" smtClean="0"/>
              <a:t>surface</a:t>
            </a:r>
          </a:p>
          <a:p>
            <a:r>
              <a:rPr lang="en-US" altLang="zh-TW" dirty="0" smtClean="0"/>
              <a:t>different </a:t>
            </a:r>
            <a:r>
              <a:rPr lang="en-US" altLang="zh-TW" dirty="0"/>
              <a:t>locations on the surface indicate that each species features a distinct flux distribution under a given condition. </a:t>
            </a:r>
            <a:endParaRPr lang="en-US" altLang="zh-TW" dirty="0" smtClean="0"/>
          </a:p>
          <a:p>
            <a:r>
              <a:rPr lang="en-US" altLang="zh-TW" dirty="0" smtClean="0"/>
              <a:t>metabolism </a:t>
            </a:r>
            <a:r>
              <a:rPr lang="en-US" altLang="zh-TW" dirty="0"/>
              <a:t>of wild-type bacteria appears to generally operate close to the Pareto surface of the space that defines metabolic optimality as a combination of (</a:t>
            </a:r>
            <a:r>
              <a:rPr lang="en-US" altLang="zh-TW" dirty="0" err="1"/>
              <a:t>i</a:t>
            </a:r>
            <a:r>
              <a:rPr lang="en-US" altLang="zh-TW" dirty="0"/>
              <a:t>) network output in the form of biomass and energy yield and (ii) resource allocation.</a:t>
            </a:r>
            <a:endParaRPr lang="zh-TW" altLang="en-US" dirty="0"/>
          </a:p>
        </p:txBody>
      </p:sp>
    </p:spTree>
    <p:extLst>
      <p:ext uri="{BB962C8B-B14F-4D97-AF65-F5344CB8AC3E}">
        <p14:creationId xmlns:p14="http://schemas.microsoft.com/office/powerpoint/2010/main" val="1987541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404664"/>
            <a:ext cx="8229600" cy="5721499"/>
          </a:xfrm>
        </p:spPr>
        <p:txBody>
          <a:bodyPr/>
          <a:lstStyle/>
          <a:p>
            <a:r>
              <a:rPr lang="en-US" altLang="zh-TW" dirty="0"/>
              <a:t>determined the values that each reaction flux can assume in the subspace immediately below the spot on the Pareto </a:t>
            </a:r>
            <a:r>
              <a:rPr lang="en-US" altLang="zh-TW" dirty="0" smtClean="0"/>
              <a:t>surface</a:t>
            </a:r>
          </a:p>
          <a:p>
            <a:r>
              <a:rPr lang="en-US" altLang="zh-TW" dirty="0"/>
              <a:t>For each of the 18 degrees of </a:t>
            </a:r>
            <a:r>
              <a:rPr lang="en-US" altLang="zh-TW" dirty="0" smtClean="0"/>
              <a:t>freedom,</a:t>
            </a:r>
            <a:r>
              <a:rPr lang="zh-TW" altLang="en-US" dirty="0" smtClean="0"/>
              <a:t> </a:t>
            </a:r>
            <a:r>
              <a:rPr lang="en-US" altLang="zh-TW" dirty="0"/>
              <a:t>calculated (by exhaustive sampling) the absolute range of fluxes</a:t>
            </a:r>
            <a:endParaRPr lang="zh-TW" altLang="en-US" dirty="0"/>
          </a:p>
        </p:txBody>
      </p:sp>
    </p:spTree>
    <p:extLst>
      <p:ext uri="{BB962C8B-B14F-4D97-AF65-F5344CB8AC3E}">
        <p14:creationId xmlns:p14="http://schemas.microsoft.com/office/powerpoint/2010/main" val="3958235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p:txBody>
          <a:bodyPr/>
          <a:lstStyle/>
          <a:p>
            <a:endParaRPr lang="zh-TW" altLang="en-US"/>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50" y="-1"/>
            <a:ext cx="9279250" cy="6858001"/>
          </a:xfrm>
          <a:prstGeom prst="rect">
            <a:avLst/>
          </a:prstGeom>
        </p:spPr>
      </p:pic>
    </p:spTree>
    <p:extLst>
      <p:ext uri="{BB962C8B-B14F-4D97-AF65-F5344CB8AC3E}">
        <p14:creationId xmlns:p14="http://schemas.microsoft.com/office/powerpoint/2010/main" val="3992492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76672"/>
            <a:ext cx="8229600" cy="5649491"/>
          </a:xfrm>
        </p:spPr>
        <p:txBody>
          <a:bodyPr/>
          <a:lstStyle/>
          <a:p>
            <a:r>
              <a:rPr lang="en-US" altLang="zh-TW" dirty="0"/>
              <a:t>All experimentally determined flux </a:t>
            </a:r>
            <a:r>
              <a:rPr lang="en-US" altLang="zh-TW" dirty="0" smtClean="0"/>
              <a:t>distributions</a:t>
            </a:r>
            <a:r>
              <a:rPr lang="zh-TW" altLang="en-US" dirty="0" smtClean="0"/>
              <a:t> </a:t>
            </a:r>
            <a:r>
              <a:rPr lang="en-US" altLang="zh-TW" dirty="0"/>
              <a:t>characterized by a significant </a:t>
            </a:r>
            <a:r>
              <a:rPr lang="en-US" altLang="zh-TW" dirty="0" smtClean="0"/>
              <a:t>variability</a:t>
            </a:r>
          </a:p>
          <a:p>
            <a:r>
              <a:rPr lang="en-US" altLang="zh-TW" dirty="0"/>
              <a:t>for example, in aerobic batch cultures the glucose-6-phosphate dehydrogenase (</a:t>
            </a:r>
            <a:r>
              <a:rPr lang="en-US" altLang="zh-TW" dirty="0" err="1"/>
              <a:t>Zwf</a:t>
            </a:r>
            <a:r>
              <a:rPr lang="en-US" altLang="zh-TW" dirty="0"/>
              <a:t>) flux locates at a distance where the flux can vary from 3 to 11 </a:t>
            </a:r>
            <a:r>
              <a:rPr lang="en-US" altLang="zh-TW" dirty="0" err="1"/>
              <a:t>mmol</a:t>
            </a:r>
            <a:r>
              <a:rPr lang="en-US" altLang="zh-TW" dirty="0"/>
              <a:t>/g per hour at the same optimality value (</a:t>
            </a:r>
            <a:r>
              <a:rPr lang="en-US" altLang="zh-TW" u="sng" dirty="0">
                <a:hlinkClick r:id="rId2"/>
              </a:rPr>
              <a:t>Fig. 3A</a:t>
            </a:r>
            <a:r>
              <a:rPr lang="en-US" altLang="zh-TW" dirty="0" smtClean="0"/>
              <a:t>).</a:t>
            </a:r>
          </a:p>
          <a:p>
            <a:r>
              <a:rPr lang="en-US" altLang="zh-TW"/>
              <a:t>Variability = standard deviation/mean value</a:t>
            </a:r>
            <a:endParaRPr lang="zh-TW" altLang="en-US" dirty="0"/>
          </a:p>
        </p:txBody>
      </p:sp>
    </p:spTree>
    <p:extLst>
      <p:ext uri="{BB962C8B-B14F-4D97-AF65-F5344CB8AC3E}">
        <p14:creationId xmlns:p14="http://schemas.microsoft.com/office/powerpoint/2010/main" val="376340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8640"/>
            <a:ext cx="8964488" cy="6480720"/>
          </a:xfrm>
        </p:spPr>
      </p:pic>
    </p:spTree>
    <p:extLst>
      <p:ext uri="{BB962C8B-B14F-4D97-AF65-F5344CB8AC3E}">
        <p14:creationId xmlns:p14="http://schemas.microsoft.com/office/powerpoint/2010/main" val="3831635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392"/>
            <a:ext cx="9252520" cy="6957392"/>
          </a:xfrm>
        </p:spPr>
      </p:pic>
    </p:spTree>
    <p:extLst>
      <p:ext uri="{BB962C8B-B14F-4D97-AF65-F5344CB8AC3E}">
        <p14:creationId xmlns:p14="http://schemas.microsoft.com/office/powerpoint/2010/main" val="3569685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aerobic (black) </a:t>
            </a:r>
          </a:p>
          <a:p>
            <a:r>
              <a:rPr lang="en-US" altLang="zh-TW" dirty="0" smtClean="0"/>
              <a:t>anaerobic </a:t>
            </a:r>
            <a:r>
              <a:rPr lang="en-US" altLang="zh-TW" dirty="0"/>
              <a:t>(green) glucose batch </a:t>
            </a:r>
            <a:r>
              <a:rPr lang="en-US" altLang="zh-TW" dirty="0" smtClean="0"/>
              <a:t>cultures </a:t>
            </a:r>
          </a:p>
          <a:p>
            <a:r>
              <a:rPr lang="en-US" altLang="zh-TW" dirty="0" smtClean="0"/>
              <a:t>glucose-limited </a:t>
            </a:r>
            <a:r>
              <a:rPr lang="en-US" altLang="zh-TW" dirty="0"/>
              <a:t>continuous cultures with </a:t>
            </a:r>
            <a:r>
              <a:rPr lang="en-US" altLang="zh-TW" i="1" dirty="0"/>
              <a:t>D</a:t>
            </a:r>
            <a:r>
              <a:rPr lang="en-US" altLang="zh-TW" dirty="0"/>
              <a:t> = 0.09 1/hour (red) </a:t>
            </a:r>
            <a:endParaRPr lang="en-US" altLang="zh-TW" dirty="0" smtClean="0"/>
          </a:p>
          <a:p>
            <a:r>
              <a:rPr lang="en-US" altLang="zh-TW" dirty="0" smtClean="0"/>
              <a:t>0.4 </a:t>
            </a:r>
            <a:r>
              <a:rPr lang="en-US" altLang="zh-TW" dirty="0"/>
              <a:t>1/hour (light blue</a:t>
            </a:r>
            <a:r>
              <a:rPr lang="en-US" altLang="zh-TW" dirty="0" smtClean="0"/>
              <a:t>) </a:t>
            </a:r>
          </a:p>
          <a:p>
            <a:r>
              <a:rPr lang="en-US" altLang="zh-TW" dirty="0" smtClean="0"/>
              <a:t>nitrogen-limited </a:t>
            </a:r>
            <a:r>
              <a:rPr lang="en-US" altLang="zh-TW" dirty="0"/>
              <a:t>continuous cultures with </a:t>
            </a:r>
            <a:r>
              <a:rPr lang="en-US" altLang="zh-TW" i="1" dirty="0"/>
              <a:t>D</a:t>
            </a:r>
            <a:r>
              <a:rPr lang="en-US" altLang="zh-TW" dirty="0"/>
              <a:t> = 0.4 1/hour (dark yellow)</a:t>
            </a:r>
            <a:endParaRPr lang="zh-TW" altLang="zh-TW" dirty="0"/>
          </a:p>
          <a:p>
            <a:endParaRPr lang="zh-TW" altLang="en-US" dirty="0"/>
          </a:p>
        </p:txBody>
      </p:sp>
    </p:spTree>
    <p:extLst>
      <p:ext uri="{BB962C8B-B14F-4D97-AF65-F5344CB8AC3E}">
        <p14:creationId xmlns:p14="http://schemas.microsoft.com/office/powerpoint/2010/main" val="4228697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50" y="-1"/>
            <a:ext cx="9279250" cy="6858001"/>
          </a:xfrm>
          <a:prstGeom prst="rect">
            <a:avLst/>
          </a:prstGeom>
        </p:spPr>
      </p:pic>
    </p:spTree>
    <p:extLst>
      <p:ext uri="{BB962C8B-B14F-4D97-AF65-F5344CB8AC3E}">
        <p14:creationId xmlns:p14="http://schemas.microsoft.com/office/powerpoint/2010/main" val="3251131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76672"/>
            <a:ext cx="8229600" cy="5649491"/>
          </a:xfrm>
        </p:spPr>
        <p:txBody>
          <a:bodyPr/>
          <a:lstStyle/>
          <a:p>
            <a:r>
              <a:rPr lang="en-US" altLang="zh-TW" dirty="0"/>
              <a:t>A specific flux distribution at a certain condition might be chosen to minimize adjustment efforts to other </a:t>
            </a:r>
            <a:r>
              <a:rPr lang="en-US" altLang="zh-TW" dirty="0" smtClean="0"/>
              <a:t>conditions</a:t>
            </a:r>
          </a:p>
          <a:p>
            <a:r>
              <a:rPr lang="en-US" altLang="zh-TW" dirty="0"/>
              <a:t>To test this possibility, </a:t>
            </a:r>
            <a:r>
              <a:rPr lang="en-US" altLang="zh-TW" dirty="0" smtClean="0"/>
              <a:t>they </a:t>
            </a:r>
            <a:r>
              <a:rPr lang="en-US" altLang="zh-TW" dirty="0"/>
              <a:t>systematically computed the average flux </a:t>
            </a:r>
            <a:r>
              <a:rPr lang="en-US" altLang="zh-TW" dirty="0" smtClean="0"/>
              <a:t>adjustments</a:t>
            </a:r>
            <a:endParaRPr lang="zh-TW" altLang="en-US" dirty="0"/>
          </a:p>
        </p:txBody>
      </p:sp>
    </p:spTree>
    <p:extLst>
      <p:ext uri="{BB962C8B-B14F-4D97-AF65-F5344CB8AC3E}">
        <p14:creationId xmlns:p14="http://schemas.microsoft.com/office/powerpoint/2010/main" val="610661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Metabolic network</a:t>
            </a:r>
            <a:endParaRPr lang="zh-TW" altLang="en-US" dirty="0"/>
          </a:p>
        </p:txBody>
      </p:sp>
      <p:sp>
        <p:nvSpPr>
          <p:cNvPr id="3" name="內容版面配置區 2"/>
          <p:cNvSpPr>
            <a:spLocks noGrp="1"/>
          </p:cNvSpPr>
          <p:nvPr>
            <p:ph idx="1"/>
          </p:nvPr>
        </p:nvSpPr>
        <p:spPr/>
        <p:txBody>
          <a:bodyPr>
            <a:normAutofit/>
          </a:bodyPr>
          <a:lstStyle/>
          <a:p>
            <a:r>
              <a:rPr lang="en-US" altLang="zh-TW" dirty="0"/>
              <a:t> </a:t>
            </a:r>
            <a:r>
              <a:rPr lang="en-US" altLang="zh-TW" dirty="0" smtClean="0"/>
              <a:t>Metabolic pathways</a:t>
            </a:r>
          </a:p>
          <a:p>
            <a:pPr lvl="1">
              <a:buFont typeface="Wingdings" pitchFamily="2" charset="2"/>
              <a:buChar char="Ø"/>
            </a:pPr>
            <a:r>
              <a:rPr lang="en-US" altLang="zh-TW" dirty="0" smtClean="0"/>
              <a:t>Series of</a:t>
            </a:r>
            <a:r>
              <a:rPr lang="en-US" altLang="zh-TW" dirty="0"/>
              <a:t> </a:t>
            </a:r>
            <a:r>
              <a:rPr lang="en-US" altLang="zh-TW" dirty="0" smtClean="0"/>
              <a:t>chemical</a:t>
            </a:r>
            <a:r>
              <a:rPr lang="en-US" altLang="zh-TW" dirty="0"/>
              <a:t> reactions occurring within a </a:t>
            </a:r>
            <a:r>
              <a:rPr lang="en-US" altLang="zh-TW" dirty="0" smtClean="0"/>
              <a:t>cell.</a:t>
            </a:r>
          </a:p>
          <a:p>
            <a:r>
              <a:rPr lang="en-US" altLang="zh-TW" dirty="0"/>
              <a:t> </a:t>
            </a:r>
            <a:r>
              <a:rPr lang="en-US" altLang="zh-TW" dirty="0" smtClean="0"/>
              <a:t>Metabolic network</a:t>
            </a:r>
          </a:p>
          <a:p>
            <a:pPr lvl="1">
              <a:buFont typeface="Wingdings" pitchFamily="2" charset="2"/>
              <a:buChar char="Ø"/>
            </a:pPr>
            <a:r>
              <a:rPr lang="en-US" altLang="zh-TW" dirty="0" smtClean="0"/>
              <a:t>The complete set of metabolic and physical processes that determine the physiological and</a:t>
            </a:r>
            <a:r>
              <a:rPr lang="en-US" altLang="zh-TW" dirty="0"/>
              <a:t> biochemical </a:t>
            </a:r>
            <a:r>
              <a:rPr lang="en-US" altLang="zh-TW" dirty="0" smtClean="0"/>
              <a:t>properties </a:t>
            </a:r>
            <a:r>
              <a:rPr lang="en-US" altLang="zh-TW" dirty="0"/>
              <a:t>of a cell</a:t>
            </a:r>
            <a:r>
              <a:rPr lang="en-US" altLang="zh-TW" dirty="0" smtClean="0"/>
              <a:t>.</a:t>
            </a:r>
          </a:p>
        </p:txBody>
      </p:sp>
      <p:pic>
        <p:nvPicPr>
          <p:cNvPr id="1026" name="Picture 2" descr="Fig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608971"/>
            <a:ext cx="2305091" cy="200543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644008" y="4871141"/>
            <a:ext cx="3359672" cy="923330"/>
          </a:xfrm>
          <a:prstGeom prst="rect">
            <a:avLst/>
          </a:prstGeom>
        </p:spPr>
        <p:txBody>
          <a:bodyPr wrap="square">
            <a:spAutoFit/>
          </a:bodyPr>
          <a:lstStyle/>
          <a:p>
            <a:r>
              <a:rPr lang="zh-TW" altLang="en-US" dirty="0"/>
              <a:t>有氧</a:t>
            </a:r>
            <a:r>
              <a:rPr lang="zh-TW" altLang="en-US" dirty="0" smtClean="0"/>
              <a:t>呼吸 </a:t>
            </a:r>
            <a:r>
              <a:rPr lang="en-US" altLang="zh-TW" dirty="0" smtClean="0"/>
              <a:t>(metabolic pathway)</a:t>
            </a:r>
          </a:p>
          <a:p>
            <a:r>
              <a:rPr lang="en-US" altLang="zh-TW" dirty="0" smtClean="0"/>
              <a:t>C</a:t>
            </a:r>
            <a:r>
              <a:rPr lang="en-US" altLang="zh-TW" baseline="-25000" dirty="0" smtClean="0"/>
              <a:t>6</a:t>
            </a:r>
            <a:r>
              <a:rPr lang="en-US" altLang="zh-TW" dirty="0" smtClean="0"/>
              <a:t>H</a:t>
            </a:r>
            <a:r>
              <a:rPr lang="en-US" altLang="zh-TW" baseline="-25000" dirty="0" smtClean="0"/>
              <a:t>12</a:t>
            </a:r>
            <a:r>
              <a:rPr lang="en-US" altLang="zh-TW" dirty="0" smtClean="0"/>
              <a:t>O</a:t>
            </a:r>
            <a:r>
              <a:rPr lang="en-US" altLang="zh-TW" baseline="-25000" dirty="0" smtClean="0"/>
              <a:t>6</a:t>
            </a:r>
            <a:r>
              <a:rPr lang="zh-TW" altLang="en-US" dirty="0"/>
              <a:t>（水溶液） </a:t>
            </a:r>
            <a:r>
              <a:rPr lang="en-US" altLang="zh-TW" dirty="0"/>
              <a:t>+ 6 O</a:t>
            </a:r>
            <a:r>
              <a:rPr lang="en-US" altLang="zh-TW" baseline="-25000" dirty="0"/>
              <a:t>2</a:t>
            </a:r>
            <a:r>
              <a:rPr lang="zh-TW" altLang="en-US" dirty="0"/>
              <a:t>（氣態） → </a:t>
            </a:r>
            <a:r>
              <a:rPr lang="en-US" altLang="zh-TW" dirty="0"/>
              <a:t>6 CO</a:t>
            </a:r>
            <a:r>
              <a:rPr lang="en-US" altLang="zh-TW" baseline="-25000" dirty="0"/>
              <a:t>2</a:t>
            </a:r>
            <a:r>
              <a:rPr lang="zh-TW" altLang="en-US" dirty="0"/>
              <a:t>（氣態） </a:t>
            </a:r>
            <a:r>
              <a:rPr lang="en-US" altLang="zh-TW" dirty="0"/>
              <a:t>+ 6 H</a:t>
            </a:r>
            <a:r>
              <a:rPr lang="en-US" altLang="zh-TW" baseline="-25000" dirty="0"/>
              <a:t>2</a:t>
            </a:r>
            <a:r>
              <a:rPr lang="en-US" altLang="zh-TW" dirty="0"/>
              <a:t>O</a:t>
            </a:r>
            <a:r>
              <a:rPr lang="zh-TW" altLang="en-US" dirty="0"/>
              <a:t>（液態）</a:t>
            </a:r>
          </a:p>
        </p:txBody>
      </p:sp>
    </p:spTree>
    <p:extLst>
      <p:ext uri="{BB962C8B-B14F-4D97-AF65-F5344CB8AC3E}">
        <p14:creationId xmlns:p14="http://schemas.microsoft.com/office/powerpoint/2010/main" val="2469589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zh-TW" sz="3200" b="1" smtClean="0"/>
              <a:t>Average flux adjustment between </a:t>
            </a:r>
            <a:br>
              <a:rPr lang="en-US" altLang="zh-TW" sz="3200" b="1" smtClean="0"/>
            </a:br>
            <a:r>
              <a:rPr lang="en-US" altLang="zh-TW" sz="3200" b="1" smtClean="0"/>
              <a:t>multiple environmental conditions.</a:t>
            </a:r>
          </a:p>
        </p:txBody>
      </p:sp>
      <p:sp>
        <p:nvSpPr>
          <p:cNvPr id="2051" name="Rectangle 3"/>
          <p:cNvSpPr>
            <a:spLocks noGrp="1" noChangeArrowheads="1"/>
          </p:cNvSpPr>
          <p:nvPr>
            <p:ph type="body" idx="1"/>
          </p:nvPr>
        </p:nvSpPr>
        <p:spPr/>
        <p:txBody>
          <a:bodyPr/>
          <a:lstStyle/>
          <a:p>
            <a:pPr eaLnBrk="1" hangingPunct="1"/>
            <a:r>
              <a:rPr lang="en-US" altLang="zh-TW" sz="2800" smtClean="0"/>
              <a:t>E. coli operates its metabolism slightly below the Pareto surface.</a:t>
            </a:r>
          </a:p>
          <a:p>
            <a:pPr eaLnBrk="1" hangingPunct="1"/>
            <a:r>
              <a:rPr lang="en-US" altLang="zh-TW" sz="2800" smtClean="0"/>
              <a:t>A specific flux distribution at a certain condition might be chosen to minimize adjustment efforts to other conditions.</a:t>
            </a:r>
          </a:p>
          <a:p>
            <a:pPr eaLnBrk="1" hangingPunct="1"/>
            <a:r>
              <a:rPr lang="en-US" altLang="zh-TW" sz="2800" smtClean="0"/>
              <a:t>Compute the average flux adjustments that would be required to switch between the five investigated environmental conditions</a:t>
            </a:r>
            <a:endParaRPr lang="zh-TW" altLang="zh-TW" sz="2800" smtClean="0"/>
          </a:p>
        </p:txBody>
      </p:sp>
    </p:spTree>
    <p:extLst>
      <p:ext uri="{BB962C8B-B14F-4D97-AF65-F5344CB8AC3E}">
        <p14:creationId xmlns:p14="http://schemas.microsoft.com/office/powerpoint/2010/main" val="3896696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zh-TW" altLang="zh-TW" smtClean="0"/>
          </a:p>
        </p:txBody>
      </p:sp>
      <p:pic>
        <p:nvPicPr>
          <p:cNvPr id="3075" name="Picture 6"/>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557338"/>
            <a:ext cx="3038475" cy="3671887"/>
          </a:xfrm>
          <a:noFill/>
        </p:spPr>
      </p:pic>
      <p:pic>
        <p:nvPicPr>
          <p:cNvPr id="307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425" y="1412875"/>
            <a:ext cx="6124575"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517900"/>
            <a:ext cx="4716462"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5157788"/>
            <a:ext cx="912812"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3500438"/>
            <a:ext cx="1096963"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5135563"/>
            <a:ext cx="1096963"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875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TW" smtClean="0"/>
              <a:t>Conclusion</a:t>
            </a:r>
            <a:endParaRPr lang="zh-TW" altLang="zh-TW" smtClean="0"/>
          </a:p>
        </p:txBody>
      </p:sp>
      <p:sp>
        <p:nvSpPr>
          <p:cNvPr id="4099" name="Rectangle 3"/>
          <p:cNvSpPr>
            <a:spLocks noGrp="1" noChangeArrowheads="1"/>
          </p:cNvSpPr>
          <p:nvPr>
            <p:ph type="body" idx="1"/>
          </p:nvPr>
        </p:nvSpPr>
        <p:spPr/>
        <p:txBody>
          <a:bodyPr/>
          <a:lstStyle/>
          <a:p>
            <a:pPr marL="0" indent="0" eaLnBrk="1" hangingPunct="1">
              <a:buFontTx/>
              <a:buNone/>
              <a:defRPr/>
            </a:pPr>
            <a:endParaRPr lang="en-US" altLang="zh-TW" sz="2400" dirty="0" smtClean="0"/>
          </a:p>
          <a:p>
            <a:pPr eaLnBrk="1" hangingPunct="1">
              <a:defRPr/>
            </a:pPr>
            <a:r>
              <a:rPr lang="en-US" altLang="zh-TW" sz="2400" dirty="0" smtClean="0"/>
              <a:t>Near-optimal metabolism and minimal flux adjustment suffice to explain all investigated flux distributions</a:t>
            </a:r>
            <a:br>
              <a:rPr lang="en-US" altLang="zh-TW" sz="2400" dirty="0" smtClean="0"/>
            </a:br>
            <a:endParaRPr lang="en-US" altLang="zh-TW" sz="2400" dirty="0" smtClean="0"/>
          </a:p>
          <a:p>
            <a:pPr eaLnBrk="1" hangingPunct="1">
              <a:defRPr/>
            </a:pPr>
            <a:r>
              <a:rPr lang="en-US" altLang="zh-TW" sz="2400" dirty="0" smtClean="0"/>
              <a:t>Minimal flux adjustment represent an </a:t>
            </a:r>
            <a:br>
              <a:rPr lang="en-US" altLang="zh-TW" sz="2400" dirty="0" smtClean="0"/>
            </a:br>
            <a:r>
              <a:rPr lang="en-US" altLang="zh-TW" sz="2400" dirty="0" smtClean="0"/>
              <a:t>optimal starting point.</a:t>
            </a:r>
            <a:br>
              <a:rPr lang="en-US" altLang="zh-TW" sz="2400" dirty="0" smtClean="0"/>
            </a:br>
            <a:endParaRPr lang="en-US" altLang="zh-TW" sz="2400" dirty="0" smtClean="0"/>
          </a:p>
          <a:p>
            <a:pPr eaLnBrk="1" hangingPunct="1">
              <a:defRPr/>
            </a:pPr>
            <a:r>
              <a:rPr lang="en-US" altLang="zh-TW" sz="2400" dirty="0" smtClean="0"/>
              <a:t>Provide a consistent theoretical framework to </a:t>
            </a:r>
            <a:r>
              <a:rPr lang="en-US" altLang="zh-TW" sz="2400" smtClean="0"/>
              <a:t>decipher optimality-based forces</a:t>
            </a:r>
            <a:r>
              <a:rPr lang="en-US" altLang="zh-TW" sz="2400" dirty="0" smtClean="0"/>
              <a:t>.</a:t>
            </a:r>
          </a:p>
        </p:txBody>
      </p:sp>
    </p:spTree>
    <p:extLst>
      <p:ext uri="{BB962C8B-B14F-4D97-AF65-F5344CB8AC3E}">
        <p14:creationId xmlns:p14="http://schemas.microsoft.com/office/powerpoint/2010/main" val="242533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C-based flux </a:t>
            </a:r>
            <a:r>
              <a:rPr lang="en-US" altLang="zh-TW" dirty="0" smtClean="0"/>
              <a:t>analysis</a:t>
            </a:r>
            <a:endParaRPr lang="zh-TW" altLang="en-US" dirty="0"/>
          </a:p>
        </p:txBody>
      </p:sp>
      <p:sp>
        <p:nvSpPr>
          <p:cNvPr id="3" name="內容版面配置區 2"/>
          <p:cNvSpPr>
            <a:spLocks noGrp="1"/>
          </p:cNvSpPr>
          <p:nvPr>
            <p:ph idx="1"/>
          </p:nvPr>
        </p:nvSpPr>
        <p:spPr/>
        <p:txBody>
          <a:bodyPr>
            <a:normAutofit/>
          </a:bodyPr>
          <a:lstStyle/>
          <a:p>
            <a:r>
              <a:rPr lang="en-US" altLang="zh-TW" dirty="0" smtClean="0"/>
              <a:t>Many </a:t>
            </a:r>
            <a:r>
              <a:rPr lang="en-US" altLang="zh-TW" dirty="0" smtClean="0">
                <a:solidFill>
                  <a:srgbClr val="FF0000"/>
                </a:solidFill>
              </a:rPr>
              <a:t>properties</a:t>
            </a:r>
            <a:r>
              <a:rPr lang="en-US" altLang="zh-TW" dirty="0" smtClean="0"/>
              <a:t> of </a:t>
            </a:r>
            <a:r>
              <a:rPr lang="en-US" altLang="zh-TW" dirty="0" smtClean="0">
                <a:solidFill>
                  <a:srgbClr val="FF0000"/>
                </a:solidFill>
              </a:rPr>
              <a:t>complex networks </a:t>
            </a:r>
            <a:r>
              <a:rPr lang="en-US" altLang="zh-TW" dirty="0" smtClean="0"/>
              <a:t>cannot be understood from monitoring the components</a:t>
            </a:r>
          </a:p>
          <a:p>
            <a:r>
              <a:rPr lang="en-US" altLang="zh-TW" dirty="0"/>
              <a:t>The </a:t>
            </a:r>
            <a:r>
              <a:rPr lang="en-US" altLang="zh-TW" dirty="0">
                <a:solidFill>
                  <a:srgbClr val="FF0000"/>
                </a:solidFill>
              </a:rPr>
              <a:t>functional</a:t>
            </a:r>
            <a:r>
              <a:rPr lang="en-US" altLang="zh-TW" dirty="0"/>
              <a:t> behavior of a network emerges only through the </a:t>
            </a:r>
            <a:r>
              <a:rPr lang="en-US" altLang="zh-TW" dirty="0">
                <a:solidFill>
                  <a:srgbClr val="FF0000"/>
                </a:solidFill>
              </a:rPr>
              <a:t>nonlinear</a:t>
            </a:r>
            <a:r>
              <a:rPr lang="en-US" altLang="zh-TW" dirty="0"/>
              <a:t> gene, protein, and metabolite interactions across multiple metabolic and regulatory layers</a:t>
            </a:r>
            <a:r>
              <a:rPr lang="en-US" altLang="zh-TW" dirty="0" smtClean="0"/>
              <a:t>.</a:t>
            </a:r>
          </a:p>
        </p:txBody>
      </p:sp>
    </p:spTree>
    <p:extLst>
      <p:ext uri="{BB962C8B-B14F-4D97-AF65-F5344CB8AC3E}">
        <p14:creationId xmlns:p14="http://schemas.microsoft.com/office/powerpoint/2010/main" val="3264557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C-based flux analysis-2</a:t>
            </a:r>
            <a:endParaRPr lang="zh-TW" altLang="en-US" dirty="0"/>
          </a:p>
        </p:txBody>
      </p:sp>
      <p:sp>
        <p:nvSpPr>
          <p:cNvPr id="3" name="內容版面配置區 2"/>
          <p:cNvSpPr>
            <a:spLocks noGrp="1"/>
          </p:cNvSpPr>
          <p:nvPr>
            <p:ph idx="1"/>
          </p:nvPr>
        </p:nvSpPr>
        <p:spPr/>
        <p:txBody>
          <a:bodyPr/>
          <a:lstStyle/>
          <a:p>
            <a:pPr marL="342900" lvl="1" indent="-342900">
              <a:buFont typeface="Arial" pitchFamily="34" charset="0"/>
              <a:buChar char="•"/>
            </a:pPr>
            <a:r>
              <a:rPr lang="en-US" altLang="zh-TW" dirty="0" smtClean="0">
                <a:solidFill>
                  <a:srgbClr val="FF0000"/>
                </a:solidFill>
              </a:rPr>
              <a:t>Intracellular reaction rates </a:t>
            </a:r>
            <a:r>
              <a:rPr lang="en-US" altLang="zh-TW" dirty="0" smtClean="0"/>
              <a:t>are the functional end points of these interactions.</a:t>
            </a:r>
          </a:p>
          <a:p>
            <a:pPr marL="742950" lvl="2" indent="-342900">
              <a:buFont typeface="Wingdings" pitchFamily="2" charset="2"/>
              <a:buChar char="Ø"/>
            </a:pPr>
            <a:r>
              <a:rPr lang="en-US" altLang="zh-TW" dirty="0" smtClean="0"/>
              <a:t>Minimization of the redox potential (</a:t>
            </a:r>
            <a:r>
              <a:rPr lang="en-US" altLang="zh-TW" i="1" dirty="0" smtClean="0"/>
              <a:t>i.e. </a:t>
            </a:r>
            <a:r>
              <a:rPr lang="en-US" altLang="zh-TW" dirty="0" smtClean="0"/>
              <a:t>minimization of all fluxes that produce NADH, NADPH or FADH2)</a:t>
            </a:r>
          </a:p>
          <a:p>
            <a:r>
              <a:rPr lang="en-US" altLang="zh-TW" dirty="0" smtClean="0"/>
              <a:t>intracellular reaction rates </a:t>
            </a:r>
            <a:r>
              <a:rPr lang="en-US" altLang="zh-TW" dirty="0" smtClean="0">
                <a:solidFill>
                  <a:srgbClr val="FF0000"/>
                </a:solidFill>
              </a:rPr>
              <a:t>cannot be detected directly</a:t>
            </a:r>
            <a:r>
              <a:rPr lang="en-US" altLang="zh-TW" dirty="0" smtClean="0"/>
              <a:t>, but must be estimated through </a:t>
            </a:r>
            <a:r>
              <a:rPr lang="en-US" altLang="zh-TW" dirty="0" smtClean="0">
                <a:solidFill>
                  <a:srgbClr val="FF0000"/>
                </a:solidFill>
              </a:rPr>
              <a:t>computer model-based </a:t>
            </a:r>
            <a:r>
              <a:rPr lang="en-US" altLang="zh-TW" dirty="0" smtClean="0"/>
              <a:t>interpretation of stable isotope patterns in products of metabolism.</a:t>
            </a:r>
            <a:endParaRPr lang="zh-TW" altLang="en-US" dirty="0" smtClean="0"/>
          </a:p>
          <a:p>
            <a:endParaRPr lang="zh-TW" altLang="en-US" dirty="0"/>
          </a:p>
        </p:txBody>
      </p:sp>
    </p:spTree>
    <p:extLst>
      <p:ext uri="{BB962C8B-B14F-4D97-AF65-F5344CB8AC3E}">
        <p14:creationId xmlns:p14="http://schemas.microsoft.com/office/powerpoint/2010/main" val="10039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Stoichiometric Reaction Model</a:t>
            </a:r>
            <a:endParaRPr lang="zh-TW" altLang="en-US" dirty="0"/>
          </a:p>
        </p:txBody>
      </p:sp>
      <p:sp>
        <p:nvSpPr>
          <p:cNvPr id="3" name="內容版面配置區 2"/>
          <p:cNvSpPr>
            <a:spLocks noGrp="1"/>
          </p:cNvSpPr>
          <p:nvPr>
            <p:ph idx="1"/>
          </p:nvPr>
        </p:nvSpPr>
        <p:spPr/>
        <p:txBody>
          <a:bodyPr/>
          <a:lstStyle/>
          <a:p>
            <a:r>
              <a:rPr lang="en-US" altLang="zh-TW" dirty="0"/>
              <a:t>A stoichiometric model of metabolism was developed to describe the balance of metabolic reactions during steady-state growth of Escherichia coli on glucose (or metabolic intermediates) and mineral </a:t>
            </a:r>
            <a:r>
              <a:rPr lang="en-US" altLang="zh-TW" dirty="0" smtClean="0"/>
              <a:t>salts</a:t>
            </a:r>
          </a:p>
          <a:p>
            <a:r>
              <a:rPr lang="en-US" altLang="zh-TW" dirty="0"/>
              <a:t> The model incorporates 153 reversible and 147 irreversible reactions</a:t>
            </a:r>
            <a:endParaRPr lang="zh-TW" altLang="en-US" dirty="0"/>
          </a:p>
        </p:txBody>
      </p:sp>
    </p:spTree>
    <p:extLst>
      <p:ext uri="{BB962C8B-B14F-4D97-AF65-F5344CB8AC3E}">
        <p14:creationId xmlns:p14="http://schemas.microsoft.com/office/powerpoint/2010/main" val="3916296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Pareto Optimal </a:t>
            </a:r>
            <a:r>
              <a:rPr lang="en-US" altLang="zh-TW" dirty="0"/>
              <a:t>S</a:t>
            </a:r>
            <a:r>
              <a:rPr lang="en-US" altLang="zh-TW" dirty="0" smtClean="0"/>
              <a:t>olution</a:t>
            </a:r>
            <a:endParaRPr lang="zh-TW" altLang="en-US" dirty="0"/>
          </a:p>
        </p:txBody>
      </p:sp>
      <p:sp>
        <p:nvSpPr>
          <p:cNvPr id="3" name="內容版面配置區 2"/>
          <p:cNvSpPr>
            <a:spLocks noGrp="1"/>
          </p:cNvSpPr>
          <p:nvPr>
            <p:ph idx="1"/>
          </p:nvPr>
        </p:nvSpPr>
        <p:spPr/>
        <p:txBody>
          <a:bodyPr/>
          <a:lstStyle/>
          <a:p>
            <a:r>
              <a:rPr lang="en-US" altLang="zh-TW" dirty="0"/>
              <a:t>The term is named after </a:t>
            </a:r>
            <a:r>
              <a:rPr lang="en-US" altLang="zh-TW" dirty="0" err="1" smtClean="0"/>
              <a:t>Vilfredo</a:t>
            </a:r>
            <a:r>
              <a:rPr lang="en-US" altLang="zh-TW" dirty="0" smtClean="0"/>
              <a:t> Pareto (1848–1923</a:t>
            </a:r>
            <a:r>
              <a:rPr lang="en-US" altLang="zh-TW" dirty="0"/>
              <a:t>), an Italian economist </a:t>
            </a:r>
            <a:endParaRPr lang="en-US" altLang="zh-TW" dirty="0" smtClean="0"/>
          </a:p>
          <a:p>
            <a:r>
              <a:rPr lang="en-US" altLang="zh-TW" dirty="0" smtClean="0"/>
              <a:t>Deal </a:t>
            </a:r>
            <a:r>
              <a:rPr lang="en-US" altLang="zh-TW" dirty="0"/>
              <a:t>with Multi-objective optimization </a:t>
            </a:r>
            <a:r>
              <a:rPr lang="en-US" altLang="zh-TW" dirty="0" smtClean="0"/>
              <a:t>problem.</a:t>
            </a:r>
            <a:endParaRPr lang="en-US" altLang="zh-TW" dirty="0"/>
          </a:p>
          <a:p>
            <a:r>
              <a:rPr lang="en-US" altLang="zh-TW" dirty="0" smtClean="0"/>
              <a:t>A </a:t>
            </a:r>
            <a:r>
              <a:rPr lang="en-US" altLang="zh-TW" dirty="0"/>
              <a:t>Pareto optimal outcome is one such that no-one could be made better off without making someone else worse off</a:t>
            </a:r>
            <a:r>
              <a:rPr lang="en-US" altLang="zh-TW" dirty="0" smtClean="0"/>
              <a:t>.</a:t>
            </a:r>
          </a:p>
          <a:p>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5085183"/>
            <a:ext cx="1152128" cy="149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918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8640"/>
            <a:ext cx="9143999" cy="5937523"/>
          </a:xfrm>
        </p:spPr>
      </p:pic>
    </p:spTree>
    <p:extLst>
      <p:ext uri="{BB962C8B-B14F-4D97-AF65-F5344CB8AC3E}">
        <p14:creationId xmlns:p14="http://schemas.microsoft.com/office/powerpoint/2010/main" val="3818640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5577483"/>
          </a:xfrm>
        </p:spPr>
        <p:txBody>
          <a:bodyPr>
            <a:normAutofit fontScale="92500" lnSpcReduction="10000"/>
          </a:bodyPr>
          <a:lstStyle/>
          <a:p>
            <a:r>
              <a:rPr lang="en-US" altLang="zh-TW" dirty="0"/>
              <a:t>Fig. 1 (</a:t>
            </a:r>
            <a:r>
              <a:rPr lang="en-US" altLang="zh-TW" b="1" dirty="0"/>
              <a:t>A</a:t>
            </a:r>
            <a:r>
              <a:rPr lang="en-US" altLang="zh-TW" dirty="0"/>
              <a:t>) Projection of 44 </a:t>
            </a:r>
            <a:r>
              <a:rPr lang="en-US" altLang="zh-TW" baseline="30000" dirty="0"/>
              <a:t>13</a:t>
            </a:r>
            <a:r>
              <a:rPr lang="en-US" altLang="zh-TW" dirty="0"/>
              <a:t>C-determined in vivo flux distributions of </a:t>
            </a:r>
            <a:r>
              <a:rPr lang="en-US" altLang="zh-TW" i="1" dirty="0"/>
              <a:t>E. coli</a:t>
            </a:r>
            <a:r>
              <a:rPr lang="en-US" altLang="zh-TW" dirty="0"/>
              <a:t> wild type into the solution space defined by three objectives. The Pareto surface is shown in red. Blue dots indicate cultures for which glucose was present in </a:t>
            </a:r>
            <a:r>
              <a:rPr lang="en-US" altLang="zh-TW" dirty="0" smtClean="0"/>
              <a:t>excess. </a:t>
            </a:r>
            <a:r>
              <a:rPr lang="en-US" altLang="zh-TW" dirty="0"/>
              <a:t>Axes values are normalized such that the coordinates of the points on the Pareto surface range from 0 to 1, where 1 represents the theoretical minimum or maximum of an objective</a:t>
            </a:r>
            <a:r>
              <a:rPr lang="en-US" altLang="zh-TW" dirty="0" smtClean="0"/>
              <a:t>. </a:t>
            </a:r>
            <a:r>
              <a:rPr lang="en-US" altLang="zh-TW" dirty="0"/>
              <a:t>(</a:t>
            </a:r>
            <a:r>
              <a:rPr lang="en-US" altLang="zh-TW" b="1" dirty="0"/>
              <a:t>B</a:t>
            </a:r>
            <a:r>
              <a:rPr lang="en-US" altLang="zh-TW" dirty="0"/>
              <a:t> to </a:t>
            </a:r>
            <a:r>
              <a:rPr lang="en-US" altLang="zh-TW" b="1" dirty="0"/>
              <a:t>E</a:t>
            </a:r>
            <a:r>
              <a:rPr lang="en-US" altLang="zh-TW" dirty="0"/>
              <a:t>) Pareto surface distance of the 44 </a:t>
            </a:r>
            <a:r>
              <a:rPr lang="en-US" altLang="zh-TW" baseline="30000" dirty="0"/>
              <a:t>13</a:t>
            </a:r>
            <a:r>
              <a:rPr lang="en-US" altLang="zh-TW" dirty="0"/>
              <a:t>C-determined (solid bars) and 10,000 random flux distributions (open bars) that are uniformly distributed within the full solution space (</a:t>
            </a:r>
            <a:r>
              <a:rPr lang="en-US" altLang="zh-TW" i="1" dirty="0">
                <a:hlinkClick r:id="rId2"/>
              </a:rPr>
              <a:t>26</a:t>
            </a:r>
            <a:r>
              <a:rPr lang="en-US" altLang="zh-TW" dirty="0"/>
              <a:t>). </a:t>
            </a:r>
          </a:p>
        </p:txBody>
      </p:sp>
    </p:spTree>
    <p:extLst>
      <p:ext uri="{BB962C8B-B14F-4D97-AF65-F5344CB8AC3E}">
        <p14:creationId xmlns:p14="http://schemas.microsoft.com/office/powerpoint/2010/main" val="3686625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5577483"/>
          </a:xfrm>
        </p:spPr>
        <p:txBody>
          <a:bodyPr>
            <a:normAutofit fontScale="85000" lnSpcReduction="20000"/>
          </a:bodyPr>
          <a:lstStyle/>
          <a:p>
            <a:r>
              <a:rPr lang="en-US" altLang="zh-TW" dirty="0"/>
              <a:t>Random fluxes were chosen without imposing additional constraints (B), after elimination of futile cycles (C) and upon additionally constraining the biomass yield to at least 20% of the maximal theoretical value (D). The solid black line highlights the subspace of metabolic optimality that is relevant in vivo with a maximal distance of 0.025 units from the Pareto surface (E). Data were binned to reduce noise. The distance for the anaerobic condition is relative to its respective Pareto surface. The red bars in (B) represent the flux distribution of the </a:t>
            </a:r>
            <a:r>
              <a:rPr lang="en-US" altLang="zh-TW" i="1" dirty="0"/>
              <a:t>E. coli</a:t>
            </a:r>
            <a:r>
              <a:rPr lang="en-US" altLang="zh-TW" dirty="0"/>
              <a:t> triple mutant with deleted pyruvate </a:t>
            </a:r>
            <a:r>
              <a:rPr lang="en-US" altLang="zh-TW" dirty="0" err="1"/>
              <a:t>formate</a:t>
            </a:r>
            <a:r>
              <a:rPr lang="en-US" altLang="zh-TW" dirty="0"/>
              <a:t> </a:t>
            </a:r>
            <a:r>
              <a:rPr lang="en-US" altLang="zh-TW" dirty="0" err="1"/>
              <a:t>lyase</a:t>
            </a:r>
            <a:r>
              <a:rPr lang="en-US" altLang="zh-TW" dirty="0"/>
              <a:t> (</a:t>
            </a:r>
            <a:r>
              <a:rPr lang="en-US" altLang="zh-TW" i="1" dirty="0" err="1"/>
              <a:t>pfl</a:t>
            </a:r>
            <a:r>
              <a:rPr lang="en-US" altLang="zh-TW" dirty="0"/>
              <a:t>), lactate dehydrogenase (</a:t>
            </a:r>
            <a:r>
              <a:rPr lang="en-US" altLang="zh-TW" i="1" dirty="0" err="1"/>
              <a:t>ldhA</a:t>
            </a:r>
            <a:r>
              <a:rPr lang="en-US" altLang="zh-TW" dirty="0"/>
              <a:t>), and glucose </a:t>
            </a:r>
            <a:r>
              <a:rPr lang="en-US" altLang="zh-TW" dirty="0" err="1"/>
              <a:t>phosphotransferase</a:t>
            </a:r>
            <a:r>
              <a:rPr lang="en-US" altLang="zh-TW" dirty="0"/>
              <a:t> system enzyme II (</a:t>
            </a:r>
            <a:r>
              <a:rPr lang="en-US" altLang="zh-TW" i="1" dirty="0" err="1"/>
              <a:t>ptsG</a:t>
            </a:r>
            <a:r>
              <a:rPr lang="en-US" altLang="zh-TW" dirty="0"/>
              <a:t>) at CO</a:t>
            </a:r>
            <a:r>
              <a:rPr lang="en-US" altLang="zh-TW" baseline="-25000" dirty="0"/>
              <a:t>2</a:t>
            </a:r>
            <a:r>
              <a:rPr lang="en-US" altLang="zh-TW" dirty="0"/>
              <a:t> concentrations of 3, 10, and 50% (</a:t>
            </a:r>
            <a:r>
              <a:rPr lang="en-US" altLang="zh-TW" i="1" dirty="0">
                <a:hlinkClick r:id="rId2"/>
              </a:rPr>
              <a:t>27</a:t>
            </a:r>
            <a:r>
              <a:rPr lang="en-US" altLang="zh-TW" dirty="0"/>
              <a:t>). </a:t>
            </a:r>
          </a:p>
          <a:p>
            <a:endParaRPr lang="zh-TW" altLang="en-US" dirty="0"/>
          </a:p>
        </p:txBody>
      </p:sp>
    </p:spTree>
    <p:extLst>
      <p:ext uri="{BB962C8B-B14F-4D97-AF65-F5344CB8AC3E}">
        <p14:creationId xmlns:p14="http://schemas.microsoft.com/office/powerpoint/2010/main" val="3038365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TotalTime>
  <Words>767</Words>
  <Application>Microsoft Office PowerPoint</Application>
  <PresentationFormat>如螢幕大小 (4:3)</PresentationFormat>
  <Paragraphs>54</Paragraphs>
  <Slides>22</Slides>
  <Notes>1</Notes>
  <HiddenSlides>0</HiddenSlides>
  <MMClips>0</MMClips>
  <ScaleCrop>false</ScaleCrop>
  <HeadingPairs>
    <vt:vector size="4" baseType="variant">
      <vt:variant>
        <vt:lpstr>佈景主題</vt:lpstr>
      </vt:variant>
      <vt:variant>
        <vt:i4>1</vt:i4>
      </vt:variant>
      <vt:variant>
        <vt:lpstr>投影片標題</vt:lpstr>
      </vt:variant>
      <vt:variant>
        <vt:i4>22</vt:i4>
      </vt:variant>
    </vt:vector>
  </HeadingPairs>
  <TitlesOfParts>
    <vt:vector size="23" baseType="lpstr">
      <vt:lpstr>Office 佈景主題</vt:lpstr>
      <vt:lpstr>Multidimensional Optimality of Microbial Metabolism</vt:lpstr>
      <vt:lpstr>Metabolic network</vt:lpstr>
      <vt:lpstr>C-based flux analysis</vt:lpstr>
      <vt:lpstr>C-based flux analysis-2</vt:lpstr>
      <vt:lpstr>Stoichiometric Reaction Model</vt:lpstr>
      <vt:lpstr>Pareto Optimal Solution</vt:lpstr>
      <vt:lpstr>PowerPoint 簡報</vt:lpstr>
      <vt:lpstr>PowerPoint 簡報</vt:lpstr>
      <vt:lpstr>PowerPoint 簡報</vt:lpstr>
      <vt:lpstr>Other 8 bacteria</vt:lpstr>
      <vt:lpstr>Other 8 bacteria</vt:lpstr>
      <vt:lpstr>PowerPoint 簡報</vt:lpstr>
      <vt:lpstr>PowerPoint 簡報</vt:lpstr>
      <vt:lpstr>PowerPoint 簡報</vt:lpstr>
      <vt:lpstr>PowerPoint 簡報</vt:lpstr>
      <vt:lpstr>PowerPoint 簡報</vt:lpstr>
      <vt:lpstr>PowerPoint 簡報</vt:lpstr>
      <vt:lpstr>PowerPoint 簡報</vt:lpstr>
      <vt:lpstr>PowerPoint 簡報</vt:lpstr>
      <vt:lpstr>Average flux adjustment between  multiple environmental conditions.</vt:lpstr>
      <vt:lpstr>PowerPoint 簡報</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Andrew</dc:creator>
  <cp:lastModifiedBy>waterfish</cp:lastModifiedBy>
  <cp:revision>22</cp:revision>
  <dcterms:created xsi:type="dcterms:W3CDTF">2012-06-10T06:52:00Z</dcterms:created>
  <dcterms:modified xsi:type="dcterms:W3CDTF">2012-06-11T04:11:56Z</dcterms:modified>
</cp:coreProperties>
</file>