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83" r:id="rId2"/>
    <p:sldId id="289" r:id="rId3"/>
    <p:sldId id="288" r:id="rId4"/>
    <p:sldId id="284" r:id="rId5"/>
    <p:sldId id="285" r:id="rId6"/>
    <p:sldId id="286" r:id="rId7"/>
    <p:sldId id="281" r:id="rId8"/>
    <p:sldId id="276" r:id="rId9"/>
    <p:sldId id="277" r:id="rId10"/>
    <p:sldId id="278" r:id="rId11"/>
    <p:sldId id="279" r:id="rId12"/>
    <p:sldId id="280" r:id="rId13"/>
    <p:sldId id="294" r:id="rId14"/>
    <p:sldId id="295" r:id="rId15"/>
    <p:sldId id="296" r:id="rId16"/>
    <p:sldId id="297" r:id="rId17"/>
    <p:sldId id="298" r:id="rId18"/>
    <p:sldId id="300" r:id="rId19"/>
    <p:sldId id="301" r:id="rId20"/>
    <p:sldId id="302" r:id="rId21"/>
    <p:sldId id="303" r:id="rId22"/>
    <p:sldId id="304" r:id="rId23"/>
    <p:sldId id="305" r:id="rId24"/>
    <p:sldId id="306" r:id="rId25"/>
    <p:sldId id="307" r:id="rId26"/>
    <p:sldId id="256" r:id="rId27"/>
    <p:sldId id="263" r:id="rId28"/>
    <p:sldId id="259" r:id="rId29"/>
    <p:sldId id="265" r:id="rId30"/>
    <p:sldId id="261" r:id="rId31"/>
    <p:sldId id="260" r:id="rId32"/>
    <p:sldId id="262" r:id="rId33"/>
    <p:sldId id="264" r:id="rId34"/>
    <p:sldId id="273" r:id="rId35"/>
    <p:sldId id="268" r:id="rId36"/>
    <p:sldId id="269" r:id="rId37"/>
    <p:sldId id="270" r:id="rId38"/>
    <p:sldId id="271" r:id="rId39"/>
    <p:sldId id="290" r:id="rId40"/>
    <p:sldId id="291" r:id="rId41"/>
    <p:sldId id="292" r:id="rId42"/>
    <p:sldId id="272" r:id="rId43"/>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2" autoAdjust="0"/>
    <p:restoredTop sz="89831" autoAdjust="0"/>
  </p:normalViewPr>
  <p:slideViewPr>
    <p:cSldViewPr>
      <p:cViewPr varScale="1">
        <p:scale>
          <a:sx n="69" d="100"/>
          <a:sy n="69" d="100"/>
        </p:scale>
        <p:origin x="-1218"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5.7659191713741245E-2"/>
          <c:y val="9.4256261776575548E-2"/>
        </c:manualLayout>
      </c:layout>
      <c:overlay val="0"/>
    </c:title>
    <c:autoTitleDeleted val="0"/>
    <c:plotArea>
      <c:layout/>
      <c:scatterChart>
        <c:scatterStyle val="smoothMarker"/>
        <c:varyColors val="0"/>
        <c:ser>
          <c:idx val="0"/>
          <c:order val="0"/>
          <c:tx>
            <c:strRef>
              <c:f>Sheet1!$B$1</c:f>
              <c:strCache>
                <c:ptCount val="1"/>
                <c:pt idx="0">
                  <c:v>Mbp/run</c:v>
                </c:pt>
              </c:strCache>
            </c:strRef>
          </c:tx>
          <c:xVal>
            <c:numRef>
              <c:f>Sheet1!$A$2:$A$4</c:f>
              <c:numCache>
                <c:formatCode>General</c:formatCode>
                <c:ptCount val="3"/>
                <c:pt idx="0">
                  <c:v>2006</c:v>
                </c:pt>
                <c:pt idx="1">
                  <c:v>2007</c:v>
                </c:pt>
                <c:pt idx="2">
                  <c:v>2008</c:v>
                </c:pt>
              </c:numCache>
            </c:numRef>
          </c:xVal>
          <c:yVal>
            <c:numRef>
              <c:f>Sheet1!$B$2:$B$4</c:f>
              <c:numCache>
                <c:formatCode>General</c:formatCode>
                <c:ptCount val="3"/>
                <c:pt idx="0">
                  <c:v>20</c:v>
                </c:pt>
                <c:pt idx="1">
                  <c:v>100</c:v>
                </c:pt>
                <c:pt idx="2">
                  <c:v>400</c:v>
                </c:pt>
              </c:numCache>
            </c:numRef>
          </c:yVal>
          <c:smooth val="1"/>
        </c:ser>
        <c:dLbls>
          <c:showLegendKey val="0"/>
          <c:showVal val="0"/>
          <c:showCatName val="0"/>
          <c:showSerName val="0"/>
          <c:showPercent val="0"/>
          <c:showBubbleSize val="0"/>
        </c:dLbls>
        <c:axId val="39218560"/>
        <c:axId val="39864960"/>
      </c:scatterChart>
      <c:valAx>
        <c:axId val="39218560"/>
        <c:scaling>
          <c:orientation val="minMax"/>
          <c:max val="2010"/>
          <c:min val="2006"/>
        </c:scaling>
        <c:delete val="0"/>
        <c:axPos val="b"/>
        <c:numFmt formatCode="General" sourceLinked="1"/>
        <c:majorTickMark val="out"/>
        <c:minorTickMark val="none"/>
        <c:tickLblPos val="nextTo"/>
        <c:crossAx val="39864960"/>
        <c:crosses val="autoZero"/>
        <c:crossBetween val="midCat"/>
        <c:majorUnit val="1"/>
      </c:valAx>
      <c:valAx>
        <c:axId val="39864960"/>
        <c:scaling>
          <c:orientation val="minMax"/>
        </c:scaling>
        <c:delete val="0"/>
        <c:axPos val="l"/>
        <c:majorGridlines>
          <c:spPr>
            <a:ln>
              <a:solidFill>
                <a:schemeClr val="bg1">
                  <a:alpha val="0"/>
                </a:schemeClr>
              </a:solidFill>
            </a:ln>
          </c:spPr>
        </c:majorGridlines>
        <c:numFmt formatCode="General" sourceLinked="1"/>
        <c:majorTickMark val="out"/>
        <c:minorTickMark val="none"/>
        <c:tickLblPos val="nextTo"/>
        <c:crossAx val="39218560"/>
        <c:crosses val="autoZero"/>
        <c:crossBetween val="midCat"/>
        <c:majorUnit val="100"/>
      </c:valAx>
    </c:plotArea>
    <c:legend>
      <c:legendPos val="r"/>
      <c:layout/>
      <c:overlay val="0"/>
    </c:legend>
    <c:plotVisOnly val="1"/>
    <c:dispBlanksAs val="gap"/>
    <c:showDLblsOverMax val="0"/>
  </c:chart>
  <c:txPr>
    <a:bodyPr/>
    <a:lstStyle/>
    <a:p>
      <a:pPr>
        <a:defRPr sz="1800"/>
      </a:pPr>
      <a:endParaRPr lang="zh-TW"/>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D57B644-B4CC-4C84-8FCF-BA8E2F2C56F3}" type="datetimeFigureOut">
              <a:rPr lang="zh-TW" altLang="en-US" smtClean="0"/>
              <a:pPr/>
              <a:t>2012/6/11</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C12D3C-54B6-40AD-85B7-E4890F6B124D}" type="slidenum">
              <a:rPr lang="zh-TW" altLang="en-US" smtClean="0"/>
              <a:pPr/>
              <a:t>‹#›</a:t>
            </a:fld>
            <a:endParaRPr lang="zh-TW" altLang="en-US"/>
          </a:p>
        </p:txBody>
      </p:sp>
    </p:spTree>
    <p:extLst>
      <p:ext uri="{BB962C8B-B14F-4D97-AF65-F5344CB8AC3E}">
        <p14:creationId xmlns:p14="http://schemas.microsoft.com/office/powerpoint/2010/main" val="27995049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zh.wikipedia.org/wiki/%E8%8B%B1%E7%89%B9%E5%B0%94" TargetMode="External"/><Relationship Id="rId7" Type="http://schemas.openxmlformats.org/officeDocument/2006/relationships/hyperlink" Target="http://zh.wikipedia.org/wiki/%E6%91%A9%E5%B0%94%E5%AE%9A%E5%BE%8B"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zh.wikipedia.org/wiki/%E7%BE%8E%E5%85%83" TargetMode="External"/><Relationship Id="rId5" Type="http://schemas.openxmlformats.org/officeDocument/2006/relationships/hyperlink" Target="http://zh.wikipedia.org/wiki/%E7%A9%8D%E9%AB%94%E9%9B%BB%E8%B7%AF" TargetMode="External"/><Relationship Id="rId4" Type="http://schemas.openxmlformats.org/officeDocument/2006/relationships/hyperlink" Target="http://zh.wikipedia.org/wiki/%E6%88%88%E7%99%BB%C2%B7%E6%91%A9%E5%B0%94"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zh.wikipedia.org/wiki/%E8%8B%B1%E7%89%B9%E5%B0%94" TargetMode="External"/><Relationship Id="rId7" Type="http://schemas.openxmlformats.org/officeDocument/2006/relationships/hyperlink" Target="http://zh.wikipedia.org/wiki/%E6%91%A9%E5%B0%94%E5%AE%9A%E5%BE%8B" TargetMode="External"/><Relationship Id="rId2" Type="http://schemas.openxmlformats.org/officeDocument/2006/relationships/slide" Target="../slides/slide17.xml"/><Relationship Id="rId1" Type="http://schemas.openxmlformats.org/officeDocument/2006/relationships/notesMaster" Target="../notesMasters/notesMaster1.xml"/><Relationship Id="rId6" Type="http://schemas.openxmlformats.org/officeDocument/2006/relationships/hyperlink" Target="http://zh.wikipedia.org/wiki/%E7%BE%8E%E5%85%83" TargetMode="External"/><Relationship Id="rId5" Type="http://schemas.openxmlformats.org/officeDocument/2006/relationships/hyperlink" Target="http://zh.wikipedia.org/wiki/%E7%A9%8D%E9%AB%94%E9%9B%BB%E8%B7%AF" TargetMode="External"/><Relationship Id="rId4" Type="http://schemas.openxmlformats.org/officeDocument/2006/relationships/hyperlink" Target="http://zh.wikipedia.org/wiki/%E6%88%88%E7%99%BB%C2%B7%E6%91%A9%E5%B0%94"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55614737-3EC0-4613-A6F7-A45D67DB0A7D}" type="slidenum">
              <a:rPr lang="zh-TW" altLang="en-US" smtClean="0"/>
              <a:pPr/>
              <a:t>13</a:t>
            </a:fld>
            <a:endParaRPr lang="zh-TW"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另外除了雲端運算平台外，還需要跟基因分析軟體做結合，由</a:t>
            </a:r>
            <a:r>
              <a:rPr lang="en-US" altLang="zh-TW" dirty="0" smtClean="0"/>
              <a:t>PSU</a:t>
            </a:r>
            <a:r>
              <a:rPr lang="zh-TW" altLang="en-US" dirty="0" smtClean="0"/>
              <a:t>所研發的</a:t>
            </a:r>
            <a:r>
              <a:rPr lang="en-US" altLang="zh-TW" dirty="0" smtClean="0"/>
              <a:t>galaxy</a:t>
            </a:r>
            <a:r>
              <a:rPr lang="zh-TW" altLang="en-US" dirty="0" smtClean="0"/>
              <a:t>是一個分析基因序列的網頁系統</a:t>
            </a:r>
            <a:endParaRPr lang="en-US" altLang="zh-TW" dirty="0" smtClean="0"/>
          </a:p>
          <a:p>
            <a:r>
              <a:rPr lang="zh-TW" altLang="en-US" dirty="0" smtClean="0"/>
              <a:t>它主要有三個特點</a:t>
            </a:r>
            <a:endParaRPr lang="en-US" altLang="zh-TW" dirty="0" smtClean="0"/>
          </a:p>
          <a:p>
            <a:r>
              <a:rPr lang="zh-TW" altLang="en-US" dirty="0" smtClean="0"/>
              <a:t>不需具有寫程式的經驗就可以很容易操作方法</a:t>
            </a:r>
            <a:endParaRPr lang="en-US" altLang="zh-TW" dirty="0" smtClean="0"/>
          </a:p>
          <a:p>
            <a:r>
              <a:rPr lang="zh-TW" altLang="en-US" dirty="0" smtClean="0"/>
              <a:t>收集以前的資料使得任何使用者可以重複使用且了解完整的分析方式</a:t>
            </a:r>
            <a:endParaRPr lang="en-US" altLang="zh-TW" dirty="0" smtClean="0"/>
          </a:p>
          <a:p>
            <a:r>
              <a:rPr lang="zh-TW" altLang="en-US" dirty="0" smtClean="0"/>
              <a:t>讓使用者可以在網路上分享完整的分析方法</a:t>
            </a:r>
            <a:endParaRPr lang="zh-TW" altLang="en-US" dirty="0"/>
          </a:p>
        </p:txBody>
      </p:sp>
      <p:sp>
        <p:nvSpPr>
          <p:cNvPr id="4" name="投影片編號版面配置區 3"/>
          <p:cNvSpPr>
            <a:spLocks noGrp="1"/>
          </p:cNvSpPr>
          <p:nvPr>
            <p:ph type="sldNum" sz="quarter" idx="10"/>
          </p:nvPr>
        </p:nvSpPr>
        <p:spPr/>
        <p:txBody>
          <a:bodyPr/>
          <a:lstStyle/>
          <a:p>
            <a:fld id="{07C12D3C-54B6-40AD-85B7-E4890F6B124D}" type="slidenum">
              <a:rPr lang="zh-TW" altLang="en-US" smtClean="0"/>
              <a:pPr/>
              <a:t>31</a:t>
            </a:fld>
            <a:endParaRPr lang="zh-TW"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Galaxy</a:t>
            </a:r>
            <a:r>
              <a:rPr lang="zh-TW" altLang="en-US" dirty="0" smtClean="0"/>
              <a:t>還有提供一個教學網站，內有各種基因序列分析方法的教學，還有包含如何與雲端結合的教學</a:t>
            </a:r>
            <a:endParaRPr lang="zh-TW" altLang="en-US" dirty="0"/>
          </a:p>
        </p:txBody>
      </p:sp>
      <p:sp>
        <p:nvSpPr>
          <p:cNvPr id="4" name="投影片編號版面配置區 3"/>
          <p:cNvSpPr>
            <a:spLocks noGrp="1"/>
          </p:cNvSpPr>
          <p:nvPr>
            <p:ph type="sldNum" sz="quarter" idx="10"/>
          </p:nvPr>
        </p:nvSpPr>
        <p:spPr/>
        <p:txBody>
          <a:bodyPr/>
          <a:lstStyle/>
          <a:p>
            <a:fld id="{07C12D3C-54B6-40AD-85B7-E4890F6B124D}" type="slidenum">
              <a:rPr lang="zh-TW" altLang="en-US" smtClean="0"/>
              <a:pPr/>
              <a:t>32</a:t>
            </a:fld>
            <a:endParaRPr lang="zh-TW"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但是除了前面所述將基因序列分析都移到雲端的投資報酬率是否一定最高呢</a:t>
            </a:r>
            <a:r>
              <a:rPr lang="en-US" altLang="zh-TW" dirty="0" smtClean="0"/>
              <a:t>?</a:t>
            </a:r>
          </a:p>
          <a:p>
            <a:r>
              <a:rPr lang="zh-TW" altLang="en-US" dirty="0" smtClean="0"/>
              <a:t>把基因序列分析都移到雲端還是會面臨到一些問題</a:t>
            </a:r>
            <a:endParaRPr lang="en-US" altLang="zh-TW" dirty="0" smtClean="0"/>
          </a:p>
          <a:p>
            <a:r>
              <a:rPr lang="zh-TW" altLang="en-US" dirty="0" smtClean="0"/>
              <a:t>有些基因序列的資料庫是加密的，要把這些資料庫移到公開的雲端上會需要另一層的授權，這會造成需要考慮很多的隱私條款。</a:t>
            </a:r>
            <a:endParaRPr lang="en-US" altLang="zh-TW" dirty="0" smtClean="0"/>
          </a:p>
          <a:p>
            <a:r>
              <a:rPr lang="zh-TW" altLang="en-US" dirty="0" smtClean="0"/>
              <a:t>另外要把現有的資料庫以及研究機關的資料庫移動到雲端也需要大量的頻寬，以目前的機構來說傳輸這些資料量還需要很多的時間</a:t>
            </a:r>
            <a:endParaRPr lang="en-US" altLang="zh-TW" dirty="0" smtClean="0"/>
          </a:p>
          <a:p>
            <a:r>
              <a:rPr lang="zh-TW" altLang="en-US" dirty="0" smtClean="0"/>
              <a:t>所以雲端運算是否真的降低基因序列分析成本還未知</a:t>
            </a:r>
            <a:endParaRPr lang="zh-TW" altLang="en-US" dirty="0"/>
          </a:p>
        </p:txBody>
      </p:sp>
      <p:sp>
        <p:nvSpPr>
          <p:cNvPr id="4" name="投影片編號版面配置區 3"/>
          <p:cNvSpPr>
            <a:spLocks noGrp="1"/>
          </p:cNvSpPr>
          <p:nvPr>
            <p:ph type="sldNum" sz="quarter" idx="10"/>
          </p:nvPr>
        </p:nvSpPr>
        <p:spPr/>
        <p:txBody>
          <a:bodyPr/>
          <a:lstStyle/>
          <a:p>
            <a:fld id="{07C12D3C-54B6-40AD-85B7-E4890F6B124D}" type="slidenum">
              <a:rPr lang="zh-TW" altLang="en-US" smtClean="0"/>
              <a:pPr/>
              <a:t>33</a:t>
            </a:fld>
            <a:endParaRPr lang="zh-TW"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定序技術，定序方法開發進步</a:t>
            </a:r>
            <a:endParaRPr lang="en-US" altLang="zh-TW" dirty="0" smtClean="0"/>
          </a:p>
          <a:p>
            <a:r>
              <a:rPr lang="en-US" altLang="zh-TW" dirty="0" smtClean="0"/>
              <a:t>Human Genome</a:t>
            </a:r>
            <a:r>
              <a:rPr lang="en-US" altLang="zh-TW" baseline="0" dirty="0" smtClean="0"/>
              <a:t> Project</a:t>
            </a:r>
            <a:r>
              <a:rPr lang="zh-TW" altLang="en-US" baseline="0" dirty="0" smtClean="0"/>
              <a:t>完成</a:t>
            </a:r>
            <a:endParaRPr lang="en-US" altLang="zh-TW" baseline="0" dirty="0" smtClean="0"/>
          </a:p>
          <a:p>
            <a:r>
              <a:rPr lang="zh-TW" altLang="en-US" baseline="0" dirty="0" smtClean="0"/>
              <a:t>因此，累積了大量的資料量</a:t>
            </a:r>
            <a:endParaRPr lang="en-US" altLang="zh-TW" baseline="0" dirty="0" smtClean="0"/>
          </a:p>
          <a:p>
            <a:endParaRPr lang="zh-TW" altLang="en-US" dirty="0"/>
          </a:p>
        </p:txBody>
      </p:sp>
      <p:sp>
        <p:nvSpPr>
          <p:cNvPr id="4" name="投影片編號版面配置區 3"/>
          <p:cNvSpPr>
            <a:spLocks noGrp="1"/>
          </p:cNvSpPr>
          <p:nvPr>
            <p:ph type="sldNum" sz="quarter" idx="10"/>
          </p:nvPr>
        </p:nvSpPr>
        <p:spPr/>
        <p:txBody>
          <a:bodyPr/>
          <a:lstStyle/>
          <a:p>
            <a:fld id="{90903FD2-4646-41F6-8036-86FF43C47013}" type="slidenum">
              <a:rPr lang="zh-TW" altLang="en-US" smtClean="0"/>
              <a:pPr/>
              <a:t>35</a:t>
            </a:fld>
            <a:endParaRPr lang="zh-TW"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硬體速度開發，所以可以來處理大量的資料，且很簡單且有效率</a:t>
            </a:r>
            <a:endParaRPr lang="en-US" altLang="zh-TW" dirty="0" smtClean="0"/>
          </a:p>
          <a:p>
            <a:r>
              <a:rPr lang="zh-TW" altLang="en-US" dirty="0" smtClean="0"/>
              <a:t>但資料成長的速度超過目前的硬體</a:t>
            </a:r>
            <a:endParaRPr lang="en-US" altLang="zh-TW" dirty="0" smtClean="0"/>
          </a:p>
          <a:p>
            <a:r>
              <a:rPr lang="zh-TW" altLang="en-US" dirty="0" smtClean="0"/>
              <a:t>使用雲端運算</a:t>
            </a:r>
            <a:endParaRPr lang="zh-TW" altLang="en-US" dirty="0"/>
          </a:p>
        </p:txBody>
      </p:sp>
      <p:sp>
        <p:nvSpPr>
          <p:cNvPr id="4" name="投影片編號版面配置區 3"/>
          <p:cNvSpPr>
            <a:spLocks noGrp="1"/>
          </p:cNvSpPr>
          <p:nvPr>
            <p:ph type="sldNum" sz="quarter" idx="10"/>
          </p:nvPr>
        </p:nvSpPr>
        <p:spPr/>
        <p:txBody>
          <a:bodyPr/>
          <a:lstStyle/>
          <a:p>
            <a:fld id="{90903FD2-4646-41F6-8036-86FF43C47013}" type="slidenum">
              <a:rPr lang="zh-TW" altLang="en-US" smtClean="0"/>
              <a:pPr/>
              <a:t>36</a:t>
            </a:fld>
            <a:endParaRPr lang="zh-TW"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雲端運算不是一個新技術，是一個概念</a:t>
            </a:r>
            <a:endParaRPr lang="en-US" altLang="zh-TW"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切成許多分別的部分，讓多個處理器來運算</a:t>
            </a: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舉例來說，</a:t>
            </a:r>
            <a:r>
              <a:rPr lang="en-US" altLang="zh-TW" dirty="0" smtClean="0"/>
              <a:t>Galaxy—download to a personal computer-Penn State via any Internet-connected machine</a:t>
            </a:r>
          </a:p>
          <a:p>
            <a:endParaRPr lang="en-US" altLang="zh-TW" dirty="0" smtClean="0"/>
          </a:p>
        </p:txBody>
      </p:sp>
      <p:sp>
        <p:nvSpPr>
          <p:cNvPr id="4" name="投影片編號版面配置區 3"/>
          <p:cNvSpPr>
            <a:spLocks noGrp="1"/>
          </p:cNvSpPr>
          <p:nvPr>
            <p:ph type="sldNum" sz="quarter" idx="10"/>
          </p:nvPr>
        </p:nvSpPr>
        <p:spPr/>
        <p:txBody>
          <a:bodyPr/>
          <a:lstStyle/>
          <a:p>
            <a:fld id="{90903FD2-4646-41F6-8036-86FF43C47013}" type="slidenum">
              <a:rPr lang="zh-TW" altLang="en-US" smtClean="0"/>
              <a:pPr/>
              <a:t>37</a:t>
            </a:fld>
            <a:endParaRPr lang="zh-TW"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但</a:t>
            </a:r>
            <a:r>
              <a:rPr lang="en-US" altLang="zh-TW" dirty="0" smtClean="0"/>
              <a:t>cloud computing</a:t>
            </a:r>
            <a:r>
              <a:rPr lang="zh-TW" altLang="en-US" dirty="0" smtClean="0"/>
              <a:t>也有缺點，並非</a:t>
            </a:r>
            <a:r>
              <a:rPr lang="en-US" altLang="zh-TW" dirty="0" smtClean="0"/>
              <a:t>everything</a:t>
            </a:r>
          </a:p>
          <a:p>
            <a:r>
              <a:rPr lang="zh-TW" altLang="en-US" dirty="0" smtClean="0"/>
              <a:t>但就目前來說，</a:t>
            </a:r>
            <a:r>
              <a:rPr lang="en-US" altLang="zh-TW" dirty="0" smtClean="0"/>
              <a:t>data storage </a:t>
            </a:r>
            <a:r>
              <a:rPr lang="zh-TW" altLang="en-US" dirty="0" smtClean="0"/>
              <a:t>和 傳輸改善是目前的議題</a:t>
            </a:r>
            <a:endParaRPr lang="en-US" altLang="zh-TW" dirty="0" smtClean="0"/>
          </a:p>
          <a:p>
            <a:endParaRPr lang="en-US" altLang="zh-TW" i="0" dirty="0" smtClean="0"/>
          </a:p>
          <a:p>
            <a:r>
              <a:rPr lang="zh-TW" altLang="en-US" i="0" dirty="0" smtClean="0"/>
              <a:t>喪失控制權</a:t>
            </a:r>
            <a:endParaRPr lang="en-US" altLang="zh-TW" i="0" dirty="0" smtClean="0"/>
          </a:p>
          <a:p>
            <a:r>
              <a:rPr lang="zh-TW" altLang="en-US" i="0" dirty="0" smtClean="0"/>
              <a:t>需要網路，</a:t>
            </a:r>
            <a:endParaRPr lang="en-US" altLang="zh-TW" i="0" dirty="0" smtClean="0"/>
          </a:p>
          <a:p>
            <a:r>
              <a:rPr lang="zh-TW" altLang="en-US" sz="1200" b="0" i="0" kern="1200" dirty="0" smtClean="0">
                <a:solidFill>
                  <a:schemeClr val="tx1"/>
                </a:solidFill>
                <a:latin typeface="+mn-lt"/>
                <a:ea typeface="+mn-ea"/>
                <a:cs typeface="+mn-cs"/>
              </a:rPr>
              <a:t>「你不該用網路應用程式來處理運算任務的一大理由，就是你會喪失控制權。這和使用專屬軟體一樣糟糕。」</a:t>
            </a:r>
            <a:r>
              <a:rPr lang="zh-TW" altLang="en-US" i="0" dirty="0" smtClean="0"/>
              <a:t/>
            </a:r>
            <a:br>
              <a:rPr lang="zh-TW" altLang="en-US" i="0" dirty="0" smtClean="0"/>
            </a:br>
            <a:r>
              <a:rPr lang="zh-TW" altLang="en-US" sz="1200" b="0" i="0" kern="1200" dirty="0" smtClean="0">
                <a:solidFill>
                  <a:schemeClr val="tx1"/>
                </a:solidFill>
                <a:latin typeface="+mn-lt"/>
                <a:ea typeface="+mn-ea"/>
                <a:cs typeface="+mn-cs"/>
              </a:rPr>
              <a:t>「在自己的電腦上，用自己的一份自由軟體，做自己的運算。如果你用的是專屬軟體，或某某人的網路伺服器，你就失去防衛力，受制於開發那個軟體的人，不論他是何人。」</a:t>
            </a:r>
            <a:endParaRPr lang="zh-TW" altLang="en-US" i="0" dirty="0"/>
          </a:p>
        </p:txBody>
      </p:sp>
      <p:sp>
        <p:nvSpPr>
          <p:cNvPr id="4" name="投影片編號版面配置區 3"/>
          <p:cNvSpPr>
            <a:spLocks noGrp="1"/>
          </p:cNvSpPr>
          <p:nvPr>
            <p:ph type="sldNum" sz="quarter" idx="10"/>
          </p:nvPr>
        </p:nvSpPr>
        <p:spPr/>
        <p:txBody>
          <a:bodyPr/>
          <a:lstStyle/>
          <a:p>
            <a:fld id="{90903FD2-4646-41F6-8036-86FF43C47013}" type="slidenum">
              <a:rPr lang="zh-TW" altLang="en-US" smtClean="0"/>
              <a:pPr/>
              <a:t>38</a:t>
            </a:fld>
            <a:endParaRPr lang="zh-TW"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1.</a:t>
            </a:r>
            <a:r>
              <a:rPr lang="zh-TW" altLang="en-US" dirty="0" smtClean="0"/>
              <a:t>允許小企業買不起超級電腦也是可以分析結果</a:t>
            </a:r>
            <a:endParaRPr lang="en-US" altLang="zh-TW"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smtClean="0"/>
              <a:t>2.</a:t>
            </a:r>
            <a:r>
              <a:rPr lang="zh-TW" altLang="en-US" dirty="0" smtClean="0"/>
              <a:t>未來十年以後，也許目前的問題都不會是問題</a:t>
            </a:r>
            <a:endParaRPr lang="en-US" altLang="zh-TW"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smtClean="0"/>
              <a:t>3.</a:t>
            </a:r>
            <a:r>
              <a:rPr lang="zh-TW" altLang="en-US" dirty="0" smtClean="0"/>
              <a:t>研究的目的是要貢獻於人類社會，就以目前</a:t>
            </a:r>
            <a:r>
              <a:rPr lang="en-US" altLang="zh-TW" dirty="0" smtClean="0"/>
              <a:t>bio-information</a:t>
            </a:r>
            <a:r>
              <a:rPr lang="zh-TW" altLang="en-US" dirty="0" smtClean="0"/>
              <a:t>來說，使用雲端運算的方式來協助處理大量的序列分析，會是一個趨勢。</a:t>
            </a:r>
            <a:endParaRPr lang="zh-TW" altLang="en-US" dirty="0"/>
          </a:p>
        </p:txBody>
      </p:sp>
      <p:sp>
        <p:nvSpPr>
          <p:cNvPr id="4" name="投影片編號版面配置區 3"/>
          <p:cNvSpPr>
            <a:spLocks noGrp="1"/>
          </p:cNvSpPr>
          <p:nvPr>
            <p:ph type="sldNum" sz="quarter" idx="10"/>
          </p:nvPr>
        </p:nvSpPr>
        <p:spPr/>
        <p:txBody>
          <a:bodyPr/>
          <a:lstStyle/>
          <a:p>
            <a:fld id="{90903FD2-4646-41F6-8036-86FF43C47013}" type="slidenum">
              <a:rPr lang="zh-TW" altLang="en-US" smtClean="0"/>
              <a:pPr/>
              <a:t>42</a:t>
            </a:fld>
            <a:endParaRPr lang="zh-TW"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不同的基因在何時表達以及在何種組織器官中表達 </a:t>
            </a:r>
            <a:r>
              <a:rPr lang="en-US" altLang="zh-TW" dirty="0" smtClean="0"/>
              <a:t>(</a:t>
            </a:r>
            <a:r>
              <a:rPr lang="en-US" altLang="zh-TW" dirty="0" err="1" smtClean="0"/>
              <a:t>eg</a:t>
            </a:r>
            <a:r>
              <a:rPr lang="en-US" altLang="zh-TW" dirty="0" smtClean="0"/>
              <a:t>. microarray, SAGE)</a:t>
            </a:r>
          </a:p>
          <a:p>
            <a:r>
              <a:rPr lang="zh-TW" altLang="en-US" dirty="0" smtClean="0"/>
              <a:t>蛋白質的形狀和結構 </a:t>
            </a:r>
            <a:r>
              <a:rPr lang="en-US" altLang="zh-TW" dirty="0" smtClean="0"/>
              <a:t>(3-D structure)</a:t>
            </a:r>
          </a:p>
          <a:p>
            <a:r>
              <a:rPr lang="zh-TW" altLang="en-US" dirty="0" smtClean="0"/>
              <a:t>一蛋白質如何與其它蛋白質交互作用</a:t>
            </a:r>
          </a:p>
          <a:p>
            <a:r>
              <a:rPr lang="zh-TW" altLang="en-US" dirty="0" smtClean="0"/>
              <a:t>單一核甘酸多樣性</a:t>
            </a:r>
            <a:r>
              <a:rPr lang="en-US" altLang="zh-TW" dirty="0" smtClean="0"/>
              <a:t>(single nucleotide polymorphism, or SNP)</a:t>
            </a:r>
          </a:p>
          <a:p>
            <a:endParaRPr lang="zh-TW" altLang="en-US" dirty="0"/>
          </a:p>
        </p:txBody>
      </p:sp>
      <p:sp>
        <p:nvSpPr>
          <p:cNvPr id="4" name="投影片編號版面配置區 3"/>
          <p:cNvSpPr>
            <a:spLocks noGrp="1"/>
          </p:cNvSpPr>
          <p:nvPr>
            <p:ph type="sldNum" sz="quarter" idx="10"/>
          </p:nvPr>
        </p:nvSpPr>
        <p:spPr/>
        <p:txBody>
          <a:bodyPr/>
          <a:lstStyle/>
          <a:p>
            <a:fld id="{55614737-3EC0-4613-A6F7-A45D67DB0A7D}" type="slidenum">
              <a:rPr lang="zh-TW" altLang="en-US" smtClean="0"/>
              <a:pPr/>
              <a:t>15</a:t>
            </a:fld>
            <a:endParaRPr lang="zh-TW"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200" b="1" i="0" u="none" strike="noStrike" kern="1200" cap="none" spc="0" normalizeH="0" baseline="0" noProof="0" dirty="0" smtClean="0">
                <a:ln>
                  <a:noFill/>
                </a:ln>
                <a:solidFill>
                  <a:schemeClr val="tx1"/>
                </a:solidFill>
                <a:effectLst/>
                <a:uLnTx/>
                <a:uFillTx/>
                <a:latin typeface="+mn-lt"/>
                <a:ea typeface="+mn-ea"/>
                <a:cs typeface="+mn-cs"/>
              </a:rPr>
              <a:t>摩爾定律</a:t>
            </a:r>
            <a:r>
              <a:rPr kumimoji="0" lang="zh-TW" altLang="en-US" sz="1200" b="0" i="0" u="none" strike="noStrike" kern="1200" cap="none" spc="0" normalizeH="0" baseline="0" noProof="0" dirty="0" smtClean="0">
                <a:ln>
                  <a:noFill/>
                </a:ln>
                <a:solidFill>
                  <a:schemeClr val="tx1"/>
                </a:solidFill>
                <a:effectLst/>
                <a:uLnTx/>
                <a:uFillTx/>
                <a:latin typeface="+mn-lt"/>
                <a:ea typeface="+mn-ea"/>
                <a:cs typeface="+mn-cs"/>
              </a:rPr>
              <a:t>是由</a:t>
            </a:r>
            <a:r>
              <a:rPr kumimoji="0" lang="zh-TW" altLang="en-US" sz="1200" b="0" i="0" u="none" strike="noStrike" kern="1200" cap="none" spc="0" normalizeH="0" baseline="0" noProof="0" dirty="0" smtClean="0">
                <a:ln>
                  <a:noFill/>
                </a:ln>
                <a:solidFill>
                  <a:schemeClr val="tx1"/>
                </a:solidFill>
                <a:effectLst/>
                <a:uLnTx/>
                <a:uFillTx/>
                <a:latin typeface="+mn-lt"/>
                <a:ea typeface="+mn-ea"/>
                <a:cs typeface="+mn-cs"/>
                <a:hlinkClick r:id="rId3" tooltip="英特爾"/>
              </a:rPr>
              <a:t>英特爾</a:t>
            </a:r>
            <a:r>
              <a:rPr kumimoji="0" lang="zh-TW" altLang="en-US" sz="1200" b="0" i="0" u="none" strike="noStrike" kern="1200" cap="none" spc="0" normalizeH="0" baseline="0" noProof="0" dirty="0" smtClean="0">
                <a:ln>
                  <a:noFill/>
                </a:ln>
                <a:solidFill>
                  <a:schemeClr val="tx1"/>
                </a:solidFill>
                <a:effectLst/>
                <a:uLnTx/>
                <a:uFillTx/>
                <a:latin typeface="+mn-lt"/>
                <a:ea typeface="+mn-ea"/>
                <a:cs typeface="+mn-cs"/>
              </a:rPr>
              <a:t>（</a:t>
            </a:r>
            <a:r>
              <a:rPr kumimoji="0" lang="en-US" altLang="zh-TW" sz="1200" b="0" i="0" u="none" strike="noStrike" kern="1200" cap="none" spc="0" normalizeH="0" baseline="0" noProof="0" dirty="0" smtClean="0">
                <a:ln>
                  <a:noFill/>
                </a:ln>
                <a:solidFill>
                  <a:schemeClr val="tx1"/>
                </a:solidFill>
                <a:effectLst/>
                <a:uLnTx/>
                <a:uFillTx/>
                <a:latin typeface="+mn-lt"/>
                <a:ea typeface="+mn-ea"/>
                <a:cs typeface="+mn-cs"/>
              </a:rPr>
              <a:t>Intel</a:t>
            </a:r>
            <a:r>
              <a:rPr kumimoji="0" lang="zh-TW" altLang="en-US" sz="1200" b="0" i="0" u="none" strike="noStrike" kern="1200" cap="none" spc="0" normalizeH="0" baseline="0" noProof="0" dirty="0" smtClean="0">
                <a:ln>
                  <a:noFill/>
                </a:ln>
                <a:solidFill>
                  <a:schemeClr val="tx1"/>
                </a:solidFill>
                <a:effectLst/>
                <a:uLnTx/>
                <a:uFillTx/>
                <a:latin typeface="+mn-lt"/>
                <a:ea typeface="+mn-ea"/>
                <a:cs typeface="+mn-cs"/>
              </a:rPr>
              <a:t>）創始人之一</a:t>
            </a:r>
            <a:r>
              <a:rPr kumimoji="0" lang="zh-TW" altLang="en-US" sz="1200" b="0" i="0" u="none" strike="noStrike" kern="1200" cap="none" spc="0" normalizeH="0" baseline="0" noProof="0" dirty="0" smtClean="0">
                <a:ln>
                  <a:noFill/>
                </a:ln>
                <a:solidFill>
                  <a:schemeClr val="tx1"/>
                </a:solidFill>
                <a:effectLst/>
                <a:uLnTx/>
                <a:uFillTx/>
                <a:latin typeface="+mn-lt"/>
                <a:ea typeface="+mn-ea"/>
                <a:cs typeface="+mn-cs"/>
                <a:hlinkClick r:id="rId4" tooltip="戈登·摩爾"/>
              </a:rPr>
              <a:t>戈登</a:t>
            </a:r>
            <a:r>
              <a:rPr kumimoji="0" lang="en-US" altLang="zh-TW" sz="1200" b="0" i="0" u="none" strike="noStrike" kern="1200" cap="none" spc="0" normalizeH="0" baseline="0" noProof="0" dirty="0" smtClean="0">
                <a:ln>
                  <a:noFill/>
                </a:ln>
                <a:solidFill>
                  <a:schemeClr val="tx1"/>
                </a:solidFill>
                <a:effectLst/>
                <a:uLnTx/>
                <a:uFillTx/>
                <a:latin typeface="+mn-lt"/>
                <a:ea typeface="+mn-ea"/>
                <a:cs typeface="+mn-cs"/>
                <a:hlinkClick r:id="rId4" tooltip="戈登·摩爾"/>
              </a:rPr>
              <a:t>·</a:t>
            </a:r>
            <a:r>
              <a:rPr kumimoji="0" lang="zh-TW" altLang="en-US" sz="1200" b="0" i="0" u="none" strike="noStrike" kern="1200" cap="none" spc="0" normalizeH="0" baseline="0" noProof="0" dirty="0" smtClean="0">
                <a:ln>
                  <a:noFill/>
                </a:ln>
                <a:solidFill>
                  <a:schemeClr val="tx1"/>
                </a:solidFill>
                <a:effectLst/>
                <a:uLnTx/>
                <a:uFillTx/>
                <a:latin typeface="+mn-lt"/>
                <a:ea typeface="+mn-ea"/>
                <a:cs typeface="+mn-cs"/>
                <a:hlinkClick r:id="rId4" tooltip="戈登·摩爾"/>
              </a:rPr>
              <a:t>摩爾</a:t>
            </a:r>
            <a:r>
              <a:rPr kumimoji="0" lang="zh-TW" altLang="en-US" sz="1200" b="0" i="0" u="none" strike="noStrike" kern="1200" cap="none" spc="0" normalizeH="0" baseline="0" noProof="0" dirty="0" smtClean="0">
                <a:ln>
                  <a:noFill/>
                </a:ln>
                <a:solidFill>
                  <a:schemeClr val="tx1"/>
                </a:solidFill>
                <a:effectLst/>
                <a:uLnTx/>
                <a:uFillTx/>
                <a:latin typeface="+mn-lt"/>
                <a:ea typeface="+mn-ea"/>
                <a:cs typeface="+mn-cs"/>
              </a:rPr>
              <a:t>（</a:t>
            </a:r>
            <a:r>
              <a:rPr kumimoji="0" lang="en-US" altLang="zh-TW" sz="1200" b="0" i="0" u="none" strike="noStrike" kern="1200" cap="none" spc="0" normalizeH="0" baseline="0" noProof="0" dirty="0" smtClean="0">
                <a:ln>
                  <a:noFill/>
                </a:ln>
                <a:solidFill>
                  <a:schemeClr val="tx1"/>
                </a:solidFill>
                <a:effectLst/>
                <a:uLnTx/>
                <a:uFillTx/>
                <a:latin typeface="+mn-lt"/>
                <a:ea typeface="+mn-ea"/>
                <a:cs typeface="+mn-cs"/>
              </a:rPr>
              <a:t>Gordon Moore</a:t>
            </a:r>
            <a:r>
              <a:rPr kumimoji="0" lang="zh-TW" altLang="en-US" sz="1200" b="0" i="0" u="none" strike="noStrike" kern="1200" cap="none" spc="0" normalizeH="0" baseline="0" noProof="0" dirty="0" smtClean="0">
                <a:ln>
                  <a:noFill/>
                </a:ln>
                <a:solidFill>
                  <a:schemeClr val="tx1"/>
                </a:solidFill>
                <a:effectLst/>
                <a:uLnTx/>
                <a:uFillTx/>
                <a:latin typeface="+mn-lt"/>
                <a:ea typeface="+mn-ea"/>
                <a:cs typeface="+mn-cs"/>
              </a:rPr>
              <a:t>）提出來的。其內容為：當價格不變時，</a:t>
            </a:r>
            <a:r>
              <a:rPr kumimoji="0" lang="zh-TW" altLang="en-US" sz="1200" b="0" i="0" u="none" strike="noStrike" kern="1200" cap="none" spc="0" normalizeH="0" baseline="0" noProof="0" dirty="0" smtClean="0">
                <a:ln>
                  <a:noFill/>
                </a:ln>
                <a:solidFill>
                  <a:schemeClr val="tx1"/>
                </a:solidFill>
                <a:effectLst/>
                <a:uLnTx/>
                <a:uFillTx/>
                <a:latin typeface="+mn-lt"/>
                <a:ea typeface="+mn-ea"/>
                <a:cs typeface="+mn-cs"/>
                <a:hlinkClick r:id="rId5" tooltip="積體電路"/>
              </a:rPr>
              <a:t>積體電路</a:t>
            </a:r>
            <a:r>
              <a:rPr kumimoji="0" lang="zh-TW" altLang="en-US" sz="1200" b="0" i="0" u="none" strike="noStrike" kern="1200" cap="none" spc="0" normalizeH="0" baseline="0" noProof="0" dirty="0" smtClean="0">
                <a:ln>
                  <a:noFill/>
                </a:ln>
                <a:solidFill>
                  <a:schemeClr val="tx1"/>
                </a:solidFill>
                <a:effectLst/>
                <a:uLnTx/>
                <a:uFillTx/>
                <a:latin typeface="+mn-lt"/>
                <a:ea typeface="+mn-ea"/>
                <a:cs typeface="+mn-cs"/>
              </a:rPr>
              <a:t>（</a:t>
            </a:r>
            <a:r>
              <a:rPr kumimoji="0" lang="en-US" altLang="zh-TW" sz="1200" b="0" i="0" u="none" strike="noStrike" kern="1200" cap="none" spc="0" normalizeH="0" baseline="0" noProof="0" dirty="0" smtClean="0">
                <a:ln>
                  <a:noFill/>
                </a:ln>
                <a:solidFill>
                  <a:schemeClr val="tx1"/>
                </a:solidFill>
                <a:effectLst/>
                <a:uLnTx/>
                <a:uFillTx/>
                <a:latin typeface="+mn-lt"/>
                <a:ea typeface="+mn-ea"/>
                <a:cs typeface="+mn-cs"/>
              </a:rPr>
              <a:t>IC</a:t>
            </a:r>
            <a:r>
              <a:rPr kumimoji="0" lang="zh-TW" altLang="en-US" sz="1200" b="0" i="0" u="none" strike="noStrike" kern="1200" cap="none" spc="0" normalizeH="0" baseline="0" noProof="0" dirty="0" smtClean="0">
                <a:ln>
                  <a:noFill/>
                </a:ln>
                <a:solidFill>
                  <a:schemeClr val="tx1"/>
                </a:solidFill>
                <a:effectLst/>
                <a:uLnTx/>
                <a:uFillTx/>
                <a:latin typeface="+mn-lt"/>
                <a:ea typeface="+mn-ea"/>
                <a:cs typeface="+mn-cs"/>
              </a:rPr>
              <a:t>）上可容納的電晶體數目，約每隔</a:t>
            </a:r>
            <a:r>
              <a:rPr kumimoji="0" lang="en-US" altLang="zh-TW" sz="1200" b="0" i="0" u="none" strike="noStrike" kern="1200" cap="none" spc="0" normalizeH="0" baseline="0" noProof="0" dirty="0" smtClean="0">
                <a:ln>
                  <a:noFill/>
                </a:ln>
                <a:solidFill>
                  <a:schemeClr val="tx1"/>
                </a:solidFill>
                <a:effectLst/>
                <a:uLnTx/>
                <a:uFillTx/>
                <a:latin typeface="+mn-lt"/>
                <a:ea typeface="+mn-ea"/>
                <a:cs typeface="+mn-cs"/>
              </a:rPr>
              <a:t>24</a:t>
            </a:r>
            <a:r>
              <a:rPr kumimoji="0" lang="zh-TW" altLang="en-US" sz="1200" b="0" i="0" u="none" strike="noStrike" kern="1200" cap="none" spc="0" normalizeH="0" baseline="0" noProof="0" dirty="0" smtClean="0">
                <a:ln>
                  <a:noFill/>
                </a:ln>
                <a:solidFill>
                  <a:schemeClr val="tx1"/>
                </a:solidFill>
                <a:effectLst/>
                <a:uLnTx/>
                <a:uFillTx/>
                <a:latin typeface="+mn-lt"/>
                <a:ea typeface="+mn-ea"/>
                <a:cs typeface="+mn-cs"/>
              </a:rPr>
              <a:t>個月（</a:t>
            </a:r>
            <a:r>
              <a:rPr kumimoji="0" lang="en-US" altLang="zh-TW" sz="1200" b="0" i="0" u="none" strike="noStrike" kern="1200" cap="none" spc="0" normalizeH="0" baseline="0" noProof="0" dirty="0" smtClean="0">
                <a:ln>
                  <a:noFill/>
                </a:ln>
                <a:solidFill>
                  <a:schemeClr val="tx1"/>
                </a:solidFill>
                <a:effectLst/>
                <a:uLnTx/>
                <a:uFillTx/>
                <a:latin typeface="+mn-lt"/>
                <a:ea typeface="+mn-ea"/>
                <a:cs typeface="+mn-cs"/>
              </a:rPr>
              <a:t>1975</a:t>
            </a:r>
            <a:r>
              <a:rPr kumimoji="0" lang="zh-TW" altLang="en-US" sz="1200" b="0" i="0" u="none" strike="noStrike" kern="1200" cap="none" spc="0" normalizeH="0" baseline="0" noProof="0" dirty="0" smtClean="0">
                <a:ln>
                  <a:noFill/>
                </a:ln>
                <a:solidFill>
                  <a:schemeClr val="tx1"/>
                </a:solidFill>
                <a:effectLst/>
                <a:uLnTx/>
                <a:uFillTx/>
                <a:latin typeface="+mn-lt"/>
                <a:ea typeface="+mn-ea"/>
                <a:cs typeface="+mn-cs"/>
              </a:rPr>
              <a:t>年摩爾將</a:t>
            </a:r>
            <a:r>
              <a:rPr kumimoji="0" lang="en-US" altLang="zh-TW" sz="1200" b="0" i="0" u="none" strike="noStrike" kern="1200" cap="none" spc="0" normalizeH="0" baseline="0" noProof="0" dirty="0" smtClean="0">
                <a:ln>
                  <a:noFill/>
                </a:ln>
                <a:solidFill>
                  <a:schemeClr val="tx1"/>
                </a:solidFill>
                <a:effectLst/>
                <a:uLnTx/>
                <a:uFillTx/>
                <a:latin typeface="+mn-lt"/>
                <a:ea typeface="+mn-ea"/>
                <a:cs typeface="+mn-cs"/>
              </a:rPr>
              <a:t>24</a:t>
            </a:r>
            <a:r>
              <a:rPr kumimoji="0" lang="zh-TW" altLang="en-US" sz="1200" b="0" i="0" u="none" strike="noStrike" kern="1200" cap="none" spc="0" normalizeH="0" baseline="0" noProof="0" dirty="0" smtClean="0">
                <a:ln>
                  <a:noFill/>
                </a:ln>
                <a:solidFill>
                  <a:schemeClr val="tx1"/>
                </a:solidFill>
                <a:effectLst/>
                <a:uLnTx/>
                <a:uFillTx/>
                <a:latin typeface="+mn-lt"/>
                <a:ea typeface="+mn-ea"/>
                <a:cs typeface="+mn-cs"/>
              </a:rPr>
              <a:t>個月更改為</a:t>
            </a:r>
            <a:r>
              <a:rPr kumimoji="0" lang="en-US" altLang="zh-TW" sz="1200" b="0" i="0" u="none" strike="noStrike" kern="1200" cap="none" spc="0" normalizeH="0" baseline="0" noProof="0" dirty="0" smtClean="0">
                <a:ln>
                  <a:noFill/>
                </a:ln>
                <a:solidFill>
                  <a:schemeClr val="tx1"/>
                </a:solidFill>
                <a:effectLst/>
                <a:uLnTx/>
                <a:uFillTx/>
                <a:latin typeface="+mn-lt"/>
                <a:ea typeface="+mn-ea"/>
                <a:cs typeface="+mn-cs"/>
              </a:rPr>
              <a:t>18</a:t>
            </a:r>
            <a:r>
              <a:rPr kumimoji="0" lang="zh-TW" altLang="en-US" sz="1200" b="0" i="0" u="none" strike="noStrike" kern="1200" cap="none" spc="0" normalizeH="0" baseline="0" noProof="0" dirty="0" smtClean="0">
                <a:ln>
                  <a:noFill/>
                </a:ln>
                <a:solidFill>
                  <a:schemeClr val="tx1"/>
                </a:solidFill>
                <a:effectLst/>
                <a:uLnTx/>
                <a:uFillTx/>
                <a:latin typeface="+mn-lt"/>
                <a:ea typeface="+mn-ea"/>
                <a:cs typeface="+mn-cs"/>
              </a:rPr>
              <a:t>個月）便會增加一倍，性能也將提升一倍；或者說，每一</a:t>
            </a:r>
            <a:r>
              <a:rPr kumimoji="0" lang="zh-TW" altLang="en-US" sz="1200" b="0" i="0" u="none" strike="noStrike" kern="1200" cap="none" spc="0" normalizeH="0" baseline="0" noProof="0" dirty="0" smtClean="0">
                <a:ln>
                  <a:noFill/>
                </a:ln>
                <a:solidFill>
                  <a:schemeClr val="tx1"/>
                </a:solidFill>
                <a:effectLst/>
                <a:uLnTx/>
                <a:uFillTx/>
                <a:latin typeface="+mn-lt"/>
                <a:ea typeface="+mn-ea"/>
                <a:cs typeface="+mn-cs"/>
                <a:hlinkClick r:id="rId6" tooltip="美元"/>
              </a:rPr>
              <a:t>美元</a:t>
            </a:r>
            <a:r>
              <a:rPr kumimoji="0" lang="zh-TW" altLang="en-US" sz="1200" b="0" i="0" u="none" strike="noStrike" kern="1200" cap="none" spc="0" normalizeH="0" baseline="0" noProof="0" dirty="0" smtClean="0">
                <a:ln>
                  <a:noFill/>
                </a:ln>
                <a:solidFill>
                  <a:schemeClr val="tx1"/>
                </a:solidFill>
                <a:effectLst/>
                <a:uLnTx/>
                <a:uFillTx/>
                <a:latin typeface="+mn-lt"/>
                <a:ea typeface="+mn-ea"/>
                <a:cs typeface="+mn-cs"/>
              </a:rPr>
              <a:t>所能買到的電腦性能，將每隔</a:t>
            </a:r>
            <a:r>
              <a:rPr kumimoji="0" lang="en-US" altLang="zh-TW" sz="1200" b="0" i="0" u="none" strike="noStrike" kern="1200" cap="none" spc="0" normalizeH="0" baseline="0" noProof="0" dirty="0" smtClean="0">
                <a:ln>
                  <a:noFill/>
                </a:ln>
                <a:solidFill>
                  <a:schemeClr val="tx1"/>
                </a:solidFill>
                <a:effectLst/>
                <a:uLnTx/>
                <a:uFillTx/>
                <a:latin typeface="+mn-lt"/>
                <a:ea typeface="+mn-ea"/>
                <a:cs typeface="+mn-cs"/>
              </a:rPr>
              <a:t>18</a:t>
            </a:r>
            <a:r>
              <a:rPr kumimoji="0" lang="zh-TW" altLang="en-US" sz="1200" b="0" i="0" u="none" strike="noStrike" kern="1200" cap="none" spc="0" normalizeH="0" baseline="0" noProof="0" dirty="0" smtClean="0">
                <a:ln>
                  <a:noFill/>
                </a:ln>
                <a:solidFill>
                  <a:schemeClr val="tx1"/>
                </a:solidFill>
                <a:effectLst/>
                <a:uLnTx/>
                <a:uFillTx/>
                <a:latin typeface="+mn-lt"/>
                <a:ea typeface="+mn-ea"/>
                <a:cs typeface="+mn-cs"/>
              </a:rPr>
              <a:t>個月翻兩倍以上。</a:t>
            </a:r>
            <a:r>
              <a:rPr kumimoji="0" lang="en-US" altLang="zh-TW" sz="1200" b="0" i="0" u="none" strike="noStrike" kern="1200" cap="none" spc="0" normalizeH="0" baseline="30000" noProof="0" dirty="0" smtClean="0">
                <a:ln>
                  <a:noFill/>
                </a:ln>
                <a:solidFill>
                  <a:schemeClr val="tx1"/>
                </a:solidFill>
                <a:effectLst/>
                <a:uLnTx/>
                <a:uFillTx/>
                <a:latin typeface="+mn-lt"/>
                <a:ea typeface="+mn-ea"/>
                <a:cs typeface="+mn-cs"/>
                <a:hlinkClick r:id="rId7"/>
              </a:rPr>
              <a:t>[1]</a:t>
            </a:r>
            <a:r>
              <a:rPr kumimoji="0" lang="zh-TW" altLang="en-US" sz="1200" b="0" i="0" u="none" strike="noStrike" kern="1200" cap="none" spc="0" normalizeH="0" baseline="0" noProof="0" dirty="0" smtClean="0">
                <a:ln>
                  <a:noFill/>
                </a:ln>
                <a:solidFill>
                  <a:schemeClr val="tx1"/>
                </a:solidFill>
                <a:effectLst/>
                <a:uLnTx/>
                <a:uFillTx/>
                <a:latin typeface="+mn-lt"/>
                <a:ea typeface="+mn-ea"/>
                <a:cs typeface="+mn-cs"/>
              </a:rPr>
              <a:t>這一定律揭示了信息技術進步的速度。</a:t>
            </a:r>
          </a:p>
          <a:p>
            <a:endParaRPr lang="zh-TW" altLang="en-US" dirty="0"/>
          </a:p>
        </p:txBody>
      </p:sp>
      <p:sp>
        <p:nvSpPr>
          <p:cNvPr id="4" name="投影片編號版面配置區 3"/>
          <p:cNvSpPr>
            <a:spLocks noGrp="1"/>
          </p:cNvSpPr>
          <p:nvPr>
            <p:ph type="sldNum" sz="quarter" idx="10"/>
          </p:nvPr>
        </p:nvSpPr>
        <p:spPr/>
        <p:txBody>
          <a:bodyPr/>
          <a:lstStyle/>
          <a:p>
            <a:fld id="{55614737-3EC0-4613-A6F7-A45D67DB0A7D}" type="slidenum">
              <a:rPr lang="zh-TW" altLang="en-US" smtClean="0"/>
              <a:pPr/>
              <a:t>16</a:t>
            </a:fld>
            <a:endParaRPr lang="zh-TW"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200" b="1" i="0" u="none" strike="noStrike" kern="1200" cap="none" spc="0" normalizeH="0" baseline="0" noProof="0" dirty="0" smtClean="0">
                <a:ln>
                  <a:noFill/>
                </a:ln>
                <a:solidFill>
                  <a:schemeClr val="tx1"/>
                </a:solidFill>
                <a:effectLst/>
                <a:uLnTx/>
                <a:uFillTx/>
                <a:latin typeface="+mn-lt"/>
                <a:ea typeface="+mn-ea"/>
                <a:cs typeface="+mn-cs"/>
              </a:rPr>
              <a:t>摩爾定律</a:t>
            </a:r>
            <a:r>
              <a:rPr kumimoji="0" lang="zh-TW" altLang="en-US" sz="1200" b="0" i="0" u="none" strike="noStrike" kern="1200" cap="none" spc="0" normalizeH="0" baseline="0" noProof="0" dirty="0" smtClean="0">
                <a:ln>
                  <a:noFill/>
                </a:ln>
                <a:solidFill>
                  <a:schemeClr val="tx1"/>
                </a:solidFill>
                <a:effectLst/>
                <a:uLnTx/>
                <a:uFillTx/>
                <a:latin typeface="+mn-lt"/>
                <a:ea typeface="+mn-ea"/>
                <a:cs typeface="+mn-cs"/>
              </a:rPr>
              <a:t>是由</a:t>
            </a:r>
            <a:r>
              <a:rPr kumimoji="0" lang="zh-TW" altLang="en-US" sz="1200" b="0" i="0" u="none" strike="noStrike" kern="1200" cap="none" spc="0" normalizeH="0" baseline="0" noProof="0" dirty="0" smtClean="0">
                <a:ln>
                  <a:noFill/>
                </a:ln>
                <a:solidFill>
                  <a:schemeClr val="tx1"/>
                </a:solidFill>
                <a:effectLst/>
                <a:uLnTx/>
                <a:uFillTx/>
                <a:latin typeface="+mn-lt"/>
                <a:ea typeface="+mn-ea"/>
                <a:cs typeface="+mn-cs"/>
                <a:hlinkClick r:id="rId3" tooltip="英特爾"/>
              </a:rPr>
              <a:t>英特爾</a:t>
            </a:r>
            <a:r>
              <a:rPr kumimoji="0" lang="zh-TW" altLang="en-US" sz="1200" b="0" i="0" u="none" strike="noStrike" kern="1200" cap="none" spc="0" normalizeH="0" baseline="0" noProof="0" dirty="0" smtClean="0">
                <a:ln>
                  <a:noFill/>
                </a:ln>
                <a:solidFill>
                  <a:schemeClr val="tx1"/>
                </a:solidFill>
                <a:effectLst/>
                <a:uLnTx/>
                <a:uFillTx/>
                <a:latin typeface="+mn-lt"/>
                <a:ea typeface="+mn-ea"/>
                <a:cs typeface="+mn-cs"/>
              </a:rPr>
              <a:t>（</a:t>
            </a:r>
            <a:r>
              <a:rPr kumimoji="0" lang="en-US" altLang="zh-TW" sz="1200" b="0" i="0" u="none" strike="noStrike" kern="1200" cap="none" spc="0" normalizeH="0" baseline="0" noProof="0" dirty="0" smtClean="0">
                <a:ln>
                  <a:noFill/>
                </a:ln>
                <a:solidFill>
                  <a:schemeClr val="tx1"/>
                </a:solidFill>
                <a:effectLst/>
                <a:uLnTx/>
                <a:uFillTx/>
                <a:latin typeface="+mn-lt"/>
                <a:ea typeface="+mn-ea"/>
                <a:cs typeface="+mn-cs"/>
              </a:rPr>
              <a:t>Intel</a:t>
            </a:r>
            <a:r>
              <a:rPr kumimoji="0" lang="zh-TW" altLang="en-US" sz="1200" b="0" i="0" u="none" strike="noStrike" kern="1200" cap="none" spc="0" normalizeH="0" baseline="0" noProof="0" dirty="0" smtClean="0">
                <a:ln>
                  <a:noFill/>
                </a:ln>
                <a:solidFill>
                  <a:schemeClr val="tx1"/>
                </a:solidFill>
                <a:effectLst/>
                <a:uLnTx/>
                <a:uFillTx/>
                <a:latin typeface="+mn-lt"/>
                <a:ea typeface="+mn-ea"/>
                <a:cs typeface="+mn-cs"/>
              </a:rPr>
              <a:t>）創始人之一</a:t>
            </a:r>
            <a:r>
              <a:rPr kumimoji="0" lang="zh-TW" altLang="en-US" sz="1200" b="0" i="0" u="none" strike="noStrike" kern="1200" cap="none" spc="0" normalizeH="0" baseline="0" noProof="0" dirty="0" smtClean="0">
                <a:ln>
                  <a:noFill/>
                </a:ln>
                <a:solidFill>
                  <a:schemeClr val="tx1"/>
                </a:solidFill>
                <a:effectLst/>
                <a:uLnTx/>
                <a:uFillTx/>
                <a:latin typeface="+mn-lt"/>
                <a:ea typeface="+mn-ea"/>
                <a:cs typeface="+mn-cs"/>
                <a:hlinkClick r:id="rId4" tooltip="戈登·摩爾"/>
              </a:rPr>
              <a:t>戈登</a:t>
            </a:r>
            <a:r>
              <a:rPr kumimoji="0" lang="en-US" altLang="zh-TW" sz="1200" b="0" i="0" u="none" strike="noStrike" kern="1200" cap="none" spc="0" normalizeH="0" baseline="0" noProof="0" dirty="0" smtClean="0">
                <a:ln>
                  <a:noFill/>
                </a:ln>
                <a:solidFill>
                  <a:schemeClr val="tx1"/>
                </a:solidFill>
                <a:effectLst/>
                <a:uLnTx/>
                <a:uFillTx/>
                <a:latin typeface="+mn-lt"/>
                <a:ea typeface="+mn-ea"/>
                <a:cs typeface="+mn-cs"/>
                <a:hlinkClick r:id="rId4" tooltip="戈登·摩爾"/>
              </a:rPr>
              <a:t>·</a:t>
            </a:r>
            <a:r>
              <a:rPr kumimoji="0" lang="zh-TW" altLang="en-US" sz="1200" b="0" i="0" u="none" strike="noStrike" kern="1200" cap="none" spc="0" normalizeH="0" baseline="0" noProof="0" dirty="0" smtClean="0">
                <a:ln>
                  <a:noFill/>
                </a:ln>
                <a:solidFill>
                  <a:schemeClr val="tx1"/>
                </a:solidFill>
                <a:effectLst/>
                <a:uLnTx/>
                <a:uFillTx/>
                <a:latin typeface="+mn-lt"/>
                <a:ea typeface="+mn-ea"/>
                <a:cs typeface="+mn-cs"/>
                <a:hlinkClick r:id="rId4" tooltip="戈登·摩爾"/>
              </a:rPr>
              <a:t>摩爾</a:t>
            </a:r>
            <a:r>
              <a:rPr kumimoji="0" lang="zh-TW" altLang="en-US" sz="1200" b="0" i="0" u="none" strike="noStrike" kern="1200" cap="none" spc="0" normalizeH="0" baseline="0" noProof="0" dirty="0" smtClean="0">
                <a:ln>
                  <a:noFill/>
                </a:ln>
                <a:solidFill>
                  <a:schemeClr val="tx1"/>
                </a:solidFill>
                <a:effectLst/>
                <a:uLnTx/>
                <a:uFillTx/>
                <a:latin typeface="+mn-lt"/>
                <a:ea typeface="+mn-ea"/>
                <a:cs typeface="+mn-cs"/>
              </a:rPr>
              <a:t>（</a:t>
            </a:r>
            <a:r>
              <a:rPr kumimoji="0" lang="en-US" altLang="zh-TW" sz="1200" b="0" i="0" u="none" strike="noStrike" kern="1200" cap="none" spc="0" normalizeH="0" baseline="0" noProof="0" dirty="0" smtClean="0">
                <a:ln>
                  <a:noFill/>
                </a:ln>
                <a:solidFill>
                  <a:schemeClr val="tx1"/>
                </a:solidFill>
                <a:effectLst/>
                <a:uLnTx/>
                <a:uFillTx/>
                <a:latin typeface="+mn-lt"/>
                <a:ea typeface="+mn-ea"/>
                <a:cs typeface="+mn-cs"/>
              </a:rPr>
              <a:t>Gordon Moore</a:t>
            </a:r>
            <a:r>
              <a:rPr kumimoji="0" lang="zh-TW" altLang="en-US" sz="1200" b="0" i="0" u="none" strike="noStrike" kern="1200" cap="none" spc="0" normalizeH="0" baseline="0" noProof="0" dirty="0" smtClean="0">
                <a:ln>
                  <a:noFill/>
                </a:ln>
                <a:solidFill>
                  <a:schemeClr val="tx1"/>
                </a:solidFill>
                <a:effectLst/>
                <a:uLnTx/>
                <a:uFillTx/>
                <a:latin typeface="+mn-lt"/>
                <a:ea typeface="+mn-ea"/>
                <a:cs typeface="+mn-cs"/>
              </a:rPr>
              <a:t>）提出來的。其內容為：當價格不變時，</a:t>
            </a:r>
            <a:r>
              <a:rPr kumimoji="0" lang="zh-TW" altLang="en-US" sz="1200" b="0" i="0" u="none" strike="noStrike" kern="1200" cap="none" spc="0" normalizeH="0" baseline="0" noProof="0" dirty="0" smtClean="0">
                <a:ln>
                  <a:noFill/>
                </a:ln>
                <a:solidFill>
                  <a:schemeClr val="tx1"/>
                </a:solidFill>
                <a:effectLst/>
                <a:uLnTx/>
                <a:uFillTx/>
                <a:latin typeface="+mn-lt"/>
                <a:ea typeface="+mn-ea"/>
                <a:cs typeface="+mn-cs"/>
                <a:hlinkClick r:id="rId5" tooltip="積體電路"/>
              </a:rPr>
              <a:t>積體電路</a:t>
            </a:r>
            <a:r>
              <a:rPr kumimoji="0" lang="zh-TW" altLang="en-US" sz="1200" b="0" i="0" u="none" strike="noStrike" kern="1200" cap="none" spc="0" normalizeH="0" baseline="0" noProof="0" dirty="0" smtClean="0">
                <a:ln>
                  <a:noFill/>
                </a:ln>
                <a:solidFill>
                  <a:schemeClr val="tx1"/>
                </a:solidFill>
                <a:effectLst/>
                <a:uLnTx/>
                <a:uFillTx/>
                <a:latin typeface="+mn-lt"/>
                <a:ea typeface="+mn-ea"/>
                <a:cs typeface="+mn-cs"/>
              </a:rPr>
              <a:t>（</a:t>
            </a:r>
            <a:r>
              <a:rPr kumimoji="0" lang="en-US" altLang="zh-TW" sz="1200" b="0" i="0" u="none" strike="noStrike" kern="1200" cap="none" spc="0" normalizeH="0" baseline="0" noProof="0" dirty="0" smtClean="0">
                <a:ln>
                  <a:noFill/>
                </a:ln>
                <a:solidFill>
                  <a:schemeClr val="tx1"/>
                </a:solidFill>
                <a:effectLst/>
                <a:uLnTx/>
                <a:uFillTx/>
                <a:latin typeface="+mn-lt"/>
                <a:ea typeface="+mn-ea"/>
                <a:cs typeface="+mn-cs"/>
              </a:rPr>
              <a:t>IC</a:t>
            </a:r>
            <a:r>
              <a:rPr kumimoji="0" lang="zh-TW" altLang="en-US" sz="1200" b="0" i="0" u="none" strike="noStrike" kern="1200" cap="none" spc="0" normalizeH="0" baseline="0" noProof="0" dirty="0" smtClean="0">
                <a:ln>
                  <a:noFill/>
                </a:ln>
                <a:solidFill>
                  <a:schemeClr val="tx1"/>
                </a:solidFill>
                <a:effectLst/>
                <a:uLnTx/>
                <a:uFillTx/>
                <a:latin typeface="+mn-lt"/>
                <a:ea typeface="+mn-ea"/>
                <a:cs typeface="+mn-cs"/>
              </a:rPr>
              <a:t>）上可容納的電晶體數目，約每隔</a:t>
            </a:r>
            <a:r>
              <a:rPr kumimoji="0" lang="en-US" altLang="zh-TW" sz="1200" b="0" i="0" u="none" strike="noStrike" kern="1200" cap="none" spc="0" normalizeH="0" baseline="0" noProof="0" dirty="0" smtClean="0">
                <a:ln>
                  <a:noFill/>
                </a:ln>
                <a:solidFill>
                  <a:schemeClr val="tx1"/>
                </a:solidFill>
                <a:effectLst/>
                <a:uLnTx/>
                <a:uFillTx/>
                <a:latin typeface="+mn-lt"/>
                <a:ea typeface="+mn-ea"/>
                <a:cs typeface="+mn-cs"/>
              </a:rPr>
              <a:t>24</a:t>
            </a:r>
            <a:r>
              <a:rPr kumimoji="0" lang="zh-TW" altLang="en-US" sz="1200" b="0" i="0" u="none" strike="noStrike" kern="1200" cap="none" spc="0" normalizeH="0" baseline="0" noProof="0" dirty="0" smtClean="0">
                <a:ln>
                  <a:noFill/>
                </a:ln>
                <a:solidFill>
                  <a:schemeClr val="tx1"/>
                </a:solidFill>
                <a:effectLst/>
                <a:uLnTx/>
                <a:uFillTx/>
                <a:latin typeface="+mn-lt"/>
                <a:ea typeface="+mn-ea"/>
                <a:cs typeface="+mn-cs"/>
              </a:rPr>
              <a:t>個月（</a:t>
            </a:r>
            <a:r>
              <a:rPr kumimoji="0" lang="en-US" altLang="zh-TW" sz="1200" b="0" i="0" u="none" strike="noStrike" kern="1200" cap="none" spc="0" normalizeH="0" baseline="0" noProof="0" dirty="0" smtClean="0">
                <a:ln>
                  <a:noFill/>
                </a:ln>
                <a:solidFill>
                  <a:schemeClr val="tx1"/>
                </a:solidFill>
                <a:effectLst/>
                <a:uLnTx/>
                <a:uFillTx/>
                <a:latin typeface="+mn-lt"/>
                <a:ea typeface="+mn-ea"/>
                <a:cs typeface="+mn-cs"/>
              </a:rPr>
              <a:t>1975</a:t>
            </a:r>
            <a:r>
              <a:rPr kumimoji="0" lang="zh-TW" altLang="en-US" sz="1200" b="0" i="0" u="none" strike="noStrike" kern="1200" cap="none" spc="0" normalizeH="0" baseline="0" noProof="0" dirty="0" smtClean="0">
                <a:ln>
                  <a:noFill/>
                </a:ln>
                <a:solidFill>
                  <a:schemeClr val="tx1"/>
                </a:solidFill>
                <a:effectLst/>
                <a:uLnTx/>
                <a:uFillTx/>
                <a:latin typeface="+mn-lt"/>
                <a:ea typeface="+mn-ea"/>
                <a:cs typeface="+mn-cs"/>
              </a:rPr>
              <a:t>年摩爾將</a:t>
            </a:r>
            <a:r>
              <a:rPr kumimoji="0" lang="en-US" altLang="zh-TW" sz="1200" b="0" i="0" u="none" strike="noStrike" kern="1200" cap="none" spc="0" normalizeH="0" baseline="0" noProof="0" dirty="0" smtClean="0">
                <a:ln>
                  <a:noFill/>
                </a:ln>
                <a:solidFill>
                  <a:schemeClr val="tx1"/>
                </a:solidFill>
                <a:effectLst/>
                <a:uLnTx/>
                <a:uFillTx/>
                <a:latin typeface="+mn-lt"/>
                <a:ea typeface="+mn-ea"/>
                <a:cs typeface="+mn-cs"/>
              </a:rPr>
              <a:t>24</a:t>
            </a:r>
            <a:r>
              <a:rPr kumimoji="0" lang="zh-TW" altLang="en-US" sz="1200" b="0" i="0" u="none" strike="noStrike" kern="1200" cap="none" spc="0" normalizeH="0" baseline="0" noProof="0" dirty="0" smtClean="0">
                <a:ln>
                  <a:noFill/>
                </a:ln>
                <a:solidFill>
                  <a:schemeClr val="tx1"/>
                </a:solidFill>
                <a:effectLst/>
                <a:uLnTx/>
                <a:uFillTx/>
                <a:latin typeface="+mn-lt"/>
                <a:ea typeface="+mn-ea"/>
                <a:cs typeface="+mn-cs"/>
              </a:rPr>
              <a:t>個月更改為</a:t>
            </a:r>
            <a:r>
              <a:rPr kumimoji="0" lang="en-US" altLang="zh-TW" sz="1200" b="0" i="0" u="none" strike="noStrike" kern="1200" cap="none" spc="0" normalizeH="0" baseline="0" noProof="0" dirty="0" smtClean="0">
                <a:ln>
                  <a:noFill/>
                </a:ln>
                <a:solidFill>
                  <a:schemeClr val="tx1"/>
                </a:solidFill>
                <a:effectLst/>
                <a:uLnTx/>
                <a:uFillTx/>
                <a:latin typeface="+mn-lt"/>
                <a:ea typeface="+mn-ea"/>
                <a:cs typeface="+mn-cs"/>
              </a:rPr>
              <a:t>18</a:t>
            </a:r>
            <a:r>
              <a:rPr kumimoji="0" lang="zh-TW" altLang="en-US" sz="1200" b="0" i="0" u="none" strike="noStrike" kern="1200" cap="none" spc="0" normalizeH="0" baseline="0" noProof="0" dirty="0" smtClean="0">
                <a:ln>
                  <a:noFill/>
                </a:ln>
                <a:solidFill>
                  <a:schemeClr val="tx1"/>
                </a:solidFill>
                <a:effectLst/>
                <a:uLnTx/>
                <a:uFillTx/>
                <a:latin typeface="+mn-lt"/>
                <a:ea typeface="+mn-ea"/>
                <a:cs typeface="+mn-cs"/>
              </a:rPr>
              <a:t>個月）便會增加一倍，性能也將提升一倍；或者說，每一</a:t>
            </a:r>
            <a:r>
              <a:rPr kumimoji="0" lang="zh-TW" altLang="en-US" sz="1200" b="0" i="0" u="none" strike="noStrike" kern="1200" cap="none" spc="0" normalizeH="0" baseline="0" noProof="0" dirty="0" smtClean="0">
                <a:ln>
                  <a:noFill/>
                </a:ln>
                <a:solidFill>
                  <a:schemeClr val="tx1"/>
                </a:solidFill>
                <a:effectLst/>
                <a:uLnTx/>
                <a:uFillTx/>
                <a:latin typeface="+mn-lt"/>
                <a:ea typeface="+mn-ea"/>
                <a:cs typeface="+mn-cs"/>
                <a:hlinkClick r:id="rId6" tooltip="美元"/>
              </a:rPr>
              <a:t>美元</a:t>
            </a:r>
            <a:r>
              <a:rPr kumimoji="0" lang="zh-TW" altLang="en-US" sz="1200" b="0" i="0" u="none" strike="noStrike" kern="1200" cap="none" spc="0" normalizeH="0" baseline="0" noProof="0" dirty="0" smtClean="0">
                <a:ln>
                  <a:noFill/>
                </a:ln>
                <a:solidFill>
                  <a:schemeClr val="tx1"/>
                </a:solidFill>
                <a:effectLst/>
                <a:uLnTx/>
                <a:uFillTx/>
                <a:latin typeface="+mn-lt"/>
                <a:ea typeface="+mn-ea"/>
                <a:cs typeface="+mn-cs"/>
              </a:rPr>
              <a:t>所能買到的電腦性能，將每隔</a:t>
            </a:r>
            <a:r>
              <a:rPr kumimoji="0" lang="en-US" altLang="zh-TW" sz="1200" b="0" i="0" u="none" strike="noStrike" kern="1200" cap="none" spc="0" normalizeH="0" baseline="0" noProof="0" dirty="0" smtClean="0">
                <a:ln>
                  <a:noFill/>
                </a:ln>
                <a:solidFill>
                  <a:schemeClr val="tx1"/>
                </a:solidFill>
                <a:effectLst/>
                <a:uLnTx/>
                <a:uFillTx/>
                <a:latin typeface="+mn-lt"/>
                <a:ea typeface="+mn-ea"/>
                <a:cs typeface="+mn-cs"/>
              </a:rPr>
              <a:t>18</a:t>
            </a:r>
            <a:r>
              <a:rPr kumimoji="0" lang="zh-TW" altLang="en-US" sz="1200" b="0" i="0" u="none" strike="noStrike" kern="1200" cap="none" spc="0" normalizeH="0" baseline="0" noProof="0" dirty="0" smtClean="0">
                <a:ln>
                  <a:noFill/>
                </a:ln>
                <a:solidFill>
                  <a:schemeClr val="tx1"/>
                </a:solidFill>
                <a:effectLst/>
                <a:uLnTx/>
                <a:uFillTx/>
                <a:latin typeface="+mn-lt"/>
                <a:ea typeface="+mn-ea"/>
                <a:cs typeface="+mn-cs"/>
              </a:rPr>
              <a:t>個月翻兩倍以上。</a:t>
            </a:r>
            <a:r>
              <a:rPr kumimoji="0" lang="en-US" altLang="zh-TW" sz="1200" b="0" i="0" u="none" strike="noStrike" kern="1200" cap="none" spc="0" normalizeH="0" baseline="30000" noProof="0" dirty="0" smtClean="0">
                <a:ln>
                  <a:noFill/>
                </a:ln>
                <a:solidFill>
                  <a:schemeClr val="tx1"/>
                </a:solidFill>
                <a:effectLst/>
                <a:uLnTx/>
                <a:uFillTx/>
                <a:latin typeface="+mn-lt"/>
                <a:ea typeface="+mn-ea"/>
                <a:cs typeface="+mn-cs"/>
                <a:hlinkClick r:id="rId7"/>
              </a:rPr>
              <a:t>[1]</a:t>
            </a:r>
            <a:r>
              <a:rPr kumimoji="0" lang="zh-TW" altLang="en-US" sz="1200" b="0" i="0" u="none" strike="noStrike" kern="1200" cap="none" spc="0" normalizeH="0" baseline="0" noProof="0" dirty="0" smtClean="0">
                <a:ln>
                  <a:noFill/>
                </a:ln>
                <a:solidFill>
                  <a:schemeClr val="tx1"/>
                </a:solidFill>
                <a:effectLst/>
                <a:uLnTx/>
                <a:uFillTx/>
                <a:latin typeface="+mn-lt"/>
                <a:ea typeface="+mn-ea"/>
                <a:cs typeface="+mn-cs"/>
              </a:rPr>
              <a:t>這一定律揭示了信息技術進步的速度。</a:t>
            </a:r>
          </a:p>
          <a:p>
            <a:endParaRPr lang="zh-TW" altLang="en-US" dirty="0"/>
          </a:p>
        </p:txBody>
      </p:sp>
      <p:sp>
        <p:nvSpPr>
          <p:cNvPr id="4" name="投影片編號版面配置區 3"/>
          <p:cNvSpPr>
            <a:spLocks noGrp="1"/>
          </p:cNvSpPr>
          <p:nvPr>
            <p:ph type="sldNum" sz="quarter" idx="10"/>
          </p:nvPr>
        </p:nvSpPr>
        <p:spPr/>
        <p:txBody>
          <a:bodyPr/>
          <a:lstStyle/>
          <a:p>
            <a:fld id="{55614737-3EC0-4613-A6F7-A45D67DB0A7D}" type="slidenum">
              <a:rPr lang="zh-TW" altLang="en-US" smtClean="0"/>
              <a:pPr/>
              <a:t>17</a:t>
            </a:fld>
            <a:endParaRPr lang="zh-TW"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07C12D3C-54B6-40AD-85B7-E4890F6B124D}" type="slidenum">
              <a:rPr lang="zh-TW" altLang="en-US" smtClean="0"/>
              <a:pPr/>
              <a:t>26</a:t>
            </a:fld>
            <a:endParaRPr lang="zh-TW" altLang="en-US"/>
          </a:p>
        </p:txBody>
      </p:sp>
    </p:spTree>
    <p:extLst>
      <p:ext uri="{BB962C8B-B14F-4D97-AF65-F5344CB8AC3E}">
        <p14:creationId xmlns:p14="http://schemas.microsoft.com/office/powerpoint/2010/main" val="34509926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目前較成熟的商業化雲端平台為</a:t>
            </a:r>
            <a:r>
              <a:rPr lang="en-US" altLang="zh-TW" dirty="0" err="1" smtClean="0"/>
              <a:t>amazon</a:t>
            </a:r>
            <a:r>
              <a:rPr lang="en-US" altLang="zh-TW" dirty="0" smtClean="0"/>
              <a:t> web service</a:t>
            </a:r>
            <a:r>
              <a:rPr lang="zh-TW" altLang="en-US" dirty="0" smtClean="0"/>
              <a:t>，這個雲端平台上有各個領域的公開資料庫</a:t>
            </a:r>
            <a:endParaRPr lang="zh-TW" altLang="en-US" dirty="0"/>
          </a:p>
        </p:txBody>
      </p:sp>
      <p:sp>
        <p:nvSpPr>
          <p:cNvPr id="4" name="投影片編號版面配置區 3"/>
          <p:cNvSpPr>
            <a:spLocks noGrp="1"/>
          </p:cNvSpPr>
          <p:nvPr>
            <p:ph type="sldNum" sz="quarter" idx="10"/>
          </p:nvPr>
        </p:nvSpPr>
        <p:spPr/>
        <p:txBody>
          <a:bodyPr/>
          <a:lstStyle/>
          <a:p>
            <a:fld id="{07C12D3C-54B6-40AD-85B7-E4890F6B124D}" type="slidenum">
              <a:rPr lang="zh-TW" altLang="en-US" smtClean="0"/>
              <a:pPr/>
              <a:t>27</a:t>
            </a:fld>
            <a:endParaRPr lang="zh-TW"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其中我列出比較重要的</a:t>
            </a:r>
            <a:r>
              <a:rPr lang="en-US" altLang="zh-TW" dirty="0" smtClean="0"/>
              <a:t>3</a:t>
            </a:r>
            <a:r>
              <a:rPr lang="zh-TW" altLang="en-US" dirty="0" smtClean="0"/>
              <a:t>個基因序列資料庫</a:t>
            </a:r>
            <a:endParaRPr lang="en-US" altLang="zh-TW" dirty="0" smtClean="0"/>
          </a:p>
          <a:p>
            <a:endParaRPr lang="zh-TW" altLang="en-US" dirty="0"/>
          </a:p>
        </p:txBody>
      </p:sp>
      <p:sp>
        <p:nvSpPr>
          <p:cNvPr id="4" name="投影片編號版面配置區 3"/>
          <p:cNvSpPr>
            <a:spLocks noGrp="1"/>
          </p:cNvSpPr>
          <p:nvPr>
            <p:ph type="sldNum" sz="quarter" idx="10"/>
          </p:nvPr>
        </p:nvSpPr>
        <p:spPr/>
        <p:txBody>
          <a:bodyPr/>
          <a:lstStyle/>
          <a:p>
            <a:fld id="{07C12D3C-54B6-40AD-85B7-E4890F6B124D}" type="slidenum">
              <a:rPr lang="zh-TW" altLang="en-US" smtClean="0"/>
              <a:pPr/>
              <a:t>28</a:t>
            </a:fld>
            <a:endParaRPr lang="zh-TW"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On demand: </a:t>
            </a:r>
            <a:r>
              <a:rPr lang="zh-TW" altLang="en-US" dirty="0" smtClean="0"/>
              <a:t>需要多少硬體，且按小時計算，需要多少時間就付多少費用</a:t>
            </a:r>
            <a:endParaRPr lang="en-US" altLang="zh-TW" dirty="0" smtClean="0"/>
          </a:p>
          <a:p>
            <a:r>
              <a:rPr lang="en-US" altLang="zh-TW" dirty="0" smtClean="0"/>
              <a:t>Reserved: </a:t>
            </a:r>
            <a:r>
              <a:rPr lang="zh-TW" altLang="en-US" dirty="0" smtClean="0"/>
              <a:t>一次付清，可以得到折扣</a:t>
            </a:r>
            <a:endParaRPr lang="en-US" altLang="zh-TW" dirty="0" smtClean="0"/>
          </a:p>
          <a:p>
            <a:r>
              <a:rPr lang="zh-TW" altLang="en-US" dirty="0" smtClean="0"/>
              <a:t>選擇</a:t>
            </a:r>
            <a:r>
              <a:rPr lang="en-US" altLang="zh-TW" dirty="0" smtClean="0"/>
              <a:t>storage</a:t>
            </a:r>
            <a:r>
              <a:rPr lang="zh-TW" altLang="en-US" dirty="0" smtClean="0"/>
              <a:t>需要儲存的空間大小，個人化幫你計算每月需繳交的費用</a:t>
            </a:r>
            <a:endParaRPr lang="zh-TW" altLang="en-US" dirty="0"/>
          </a:p>
        </p:txBody>
      </p:sp>
      <p:sp>
        <p:nvSpPr>
          <p:cNvPr id="4" name="投影片編號版面配置區 3"/>
          <p:cNvSpPr>
            <a:spLocks noGrp="1"/>
          </p:cNvSpPr>
          <p:nvPr>
            <p:ph type="sldNum" sz="quarter" idx="10"/>
          </p:nvPr>
        </p:nvSpPr>
        <p:spPr/>
        <p:txBody>
          <a:bodyPr/>
          <a:lstStyle/>
          <a:p>
            <a:fld id="{07C12D3C-54B6-40AD-85B7-E4890F6B124D}" type="slidenum">
              <a:rPr lang="zh-TW" altLang="en-US" smtClean="0"/>
              <a:pPr/>
              <a:t>29</a:t>
            </a:fld>
            <a:endParaRPr lang="zh-TW"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另外現在也有漸漸增加學術研究雲端平台，其中之一是</a:t>
            </a:r>
            <a:r>
              <a:rPr lang="en-US" altLang="zh-TW" dirty="0" smtClean="0"/>
              <a:t>open cloud consortium</a:t>
            </a:r>
          </a:p>
          <a:p>
            <a:r>
              <a:rPr lang="zh-TW" altLang="en-US" dirty="0" smtClean="0"/>
              <a:t>長期上來說，學術雲端平台對基因序列分析為較好的選擇，主要因為學術雲端平台有考慮科學運算的讀取和寫入速度，對於大型資料量的基因分析上來說會比商業化的平台來的好</a:t>
            </a:r>
            <a:endParaRPr lang="zh-TW" altLang="en-US" dirty="0"/>
          </a:p>
        </p:txBody>
      </p:sp>
      <p:sp>
        <p:nvSpPr>
          <p:cNvPr id="4" name="投影片編號版面配置區 3"/>
          <p:cNvSpPr>
            <a:spLocks noGrp="1"/>
          </p:cNvSpPr>
          <p:nvPr>
            <p:ph type="sldNum" sz="quarter" idx="10"/>
          </p:nvPr>
        </p:nvSpPr>
        <p:spPr/>
        <p:txBody>
          <a:bodyPr/>
          <a:lstStyle/>
          <a:p>
            <a:fld id="{07C12D3C-54B6-40AD-85B7-E4890F6B124D}" type="slidenum">
              <a:rPr lang="zh-TW" altLang="en-US" smtClean="0"/>
              <a:pPr/>
              <a:t>30</a:t>
            </a:fld>
            <a:endParaRPr lang="zh-TW"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2A9F6B51-8B47-42AC-B592-886EB26083E7}" type="datetimeFigureOut">
              <a:rPr lang="zh-TW" altLang="en-US" smtClean="0"/>
              <a:pPr/>
              <a:t>2012/6/11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1CB90464-9A14-4B4C-B7C9-9C0EE8DB5D5C}" type="slidenum">
              <a:rPr lang="zh-TW" altLang="en-US" smtClean="0"/>
              <a:pPr/>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2A9F6B51-8B47-42AC-B592-886EB26083E7}" type="datetimeFigureOut">
              <a:rPr lang="zh-TW" altLang="en-US" smtClean="0"/>
              <a:pPr/>
              <a:t>2012/6/11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1CB90464-9A14-4B4C-B7C9-9C0EE8DB5D5C}"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2A9F6B51-8B47-42AC-B592-886EB26083E7}" type="datetimeFigureOut">
              <a:rPr lang="zh-TW" altLang="en-US" smtClean="0"/>
              <a:pPr/>
              <a:t>2012/6/11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1CB90464-9A14-4B4C-B7C9-9C0EE8DB5D5C}" type="slidenum">
              <a:rPr lang="zh-TW" altLang="en-US" smtClean="0"/>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2A9F6B51-8B47-42AC-B592-886EB26083E7}" type="datetimeFigureOut">
              <a:rPr lang="zh-TW" altLang="en-US" smtClean="0"/>
              <a:pPr/>
              <a:t>2012/6/11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1CB90464-9A14-4B4C-B7C9-9C0EE8DB5D5C}" type="slidenum">
              <a:rPr lang="zh-TW" altLang="en-US" smtClean="0"/>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2A9F6B51-8B47-42AC-B592-886EB26083E7}" type="datetimeFigureOut">
              <a:rPr lang="zh-TW" altLang="en-US" smtClean="0"/>
              <a:pPr/>
              <a:t>2012/6/11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1CB90464-9A14-4B4C-B7C9-9C0EE8DB5D5C}" type="slidenum">
              <a:rPr lang="zh-TW" altLang="en-US" smtClean="0"/>
              <a:pPr/>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2A9F6B51-8B47-42AC-B592-886EB26083E7}" type="datetimeFigureOut">
              <a:rPr lang="zh-TW" altLang="en-US" smtClean="0"/>
              <a:pPr/>
              <a:t>2012/6/11</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1CB90464-9A14-4B4C-B7C9-9C0EE8DB5D5C}" type="slidenum">
              <a:rPr lang="zh-TW" altLang="en-US" smtClean="0"/>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2A9F6B51-8B47-42AC-B592-886EB26083E7}" type="datetimeFigureOut">
              <a:rPr lang="zh-TW" altLang="en-US" smtClean="0"/>
              <a:pPr/>
              <a:t>2012/6/11</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1CB90464-9A14-4B4C-B7C9-9C0EE8DB5D5C}" type="slidenum">
              <a:rPr lang="zh-TW" altLang="en-US" smtClean="0"/>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2A9F6B51-8B47-42AC-B592-886EB26083E7}" type="datetimeFigureOut">
              <a:rPr lang="zh-TW" altLang="en-US" smtClean="0"/>
              <a:pPr/>
              <a:t>2012/6/11</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1CB90464-9A14-4B4C-B7C9-9C0EE8DB5D5C}"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2A9F6B51-8B47-42AC-B592-886EB26083E7}" type="datetimeFigureOut">
              <a:rPr lang="zh-TW" altLang="en-US" smtClean="0"/>
              <a:pPr/>
              <a:t>2012/6/11</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1CB90464-9A14-4B4C-B7C9-9C0EE8DB5D5C}"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2A9F6B51-8B47-42AC-B592-886EB26083E7}" type="datetimeFigureOut">
              <a:rPr lang="zh-TW" altLang="en-US" smtClean="0"/>
              <a:pPr/>
              <a:t>2012/6/11</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1CB90464-9A14-4B4C-B7C9-9C0EE8DB5D5C}" type="slidenum">
              <a:rPr lang="zh-TW" altLang="en-US" smtClean="0"/>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2A9F6B51-8B47-42AC-B592-886EB26083E7}" type="datetimeFigureOut">
              <a:rPr lang="zh-TW" altLang="en-US" smtClean="0"/>
              <a:pPr/>
              <a:t>2012/6/11</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1CB90464-9A14-4B4C-B7C9-9C0EE8DB5D5C}" type="slidenum">
              <a:rPr lang="zh-TW" altLang="en-US" smtClean="0"/>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9F6B51-8B47-42AC-B592-886EB26083E7}" type="datetimeFigureOut">
              <a:rPr lang="zh-TW" altLang="en-US" smtClean="0"/>
              <a:pPr/>
              <a:t>2012/6/11</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B90464-9A14-4B4C-B7C9-9C0EE8DB5D5C}"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iki.g2.bx.psu.edu/"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normAutofit fontScale="90000"/>
          </a:bodyPr>
          <a:lstStyle/>
          <a:p>
            <a:r>
              <a:rPr lang="en-US" altLang="zh-TW" dirty="0" smtClean="0"/>
              <a:t>Will Computer Crash Genomics?</a:t>
            </a:r>
            <a:br>
              <a:rPr lang="en-US" altLang="zh-TW" dirty="0" smtClean="0"/>
            </a:br>
            <a:r>
              <a:rPr lang="en-US" altLang="zh-TW" dirty="0" smtClean="0"/>
              <a:t>	</a:t>
            </a:r>
            <a:r>
              <a:rPr lang="en-US" altLang="zh-TW" sz="2400" dirty="0" smtClean="0"/>
              <a:t>-Elizabeth </a:t>
            </a:r>
            <a:r>
              <a:rPr lang="en-US" altLang="zh-TW" sz="2400" dirty="0" err="1" smtClean="0"/>
              <a:t>Pennisi</a:t>
            </a:r>
            <a:r>
              <a:rPr lang="en-US" altLang="zh-TW" sz="2400" dirty="0" smtClean="0"/>
              <a:t>   </a:t>
            </a:r>
            <a:br>
              <a:rPr lang="en-US" altLang="zh-TW" sz="2400" dirty="0" smtClean="0"/>
            </a:br>
            <a:r>
              <a:rPr lang="en-US" altLang="zh-TW" sz="2400" dirty="0"/>
              <a:t>	</a:t>
            </a:r>
            <a:r>
              <a:rPr lang="en-US" altLang="zh-TW" sz="2400" dirty="0" smtClean="0"/>
              <a:t>		     Science 11 February 2011: 666-668.</a:t>
            </a:r>
            <a:endParaRPr lang="zh-TW" altLang="en-US" sz="2400" dirty="0"/>
          </a:p>
        </p:txBody>
      </p:sp>
      <p:sp>
        <p:nvSpPr>
          <p:cNvPr id="3" name="副標題 2"/>
          <p:cNvSpPr>
            <a:spLocks noGrp="1"/>
          </p:cNvSpPr>
          <p:nvPr>
            <p:ph type="subTitle" idx="1"/>
          </p:nvPr>
        </p:nvSpPr>
        <p:spPr/>
        <p:txBody>
          <a:bodyPr/>
          <a:lstStyle/>
          <a:p>
            <a:r>
              <a:rPr lang="zh-TW" altLang="en-US" dirty="0"/>
              <a:t>組員</a:t>
            </a:r>
            <a:r>
              <a:rPr lang="zh-TW" altLang="en-US" dirty="0" smtClean="0"/>
              <a:t>：吳宜瑾</a:t>
            </a:r>
            <a:r>
              <a:rPr lang="zh-TW" altLang="en-US" dirty="0"/>
              <a:t>  何宜靜  林芳伃  </a:t>
            </a:r>
            <a:endParaRPr lang="en-US" altLang="zh-TW" dirty="0" smtClean="0"/>
          </a:p>
          <a:p>
            <a:r>
              <a:rPr lang="zh-TW" altLang="en-US" dirty="0" smtClean="0"/>
              <a:t>            魏裕明  </a:t>
            </a:r>
            <a:r>
              <a:rPr lang="zh-TW" altLang="en-US" dirty="0"/>
              <a:t>范剛瑋  陳柏</a:t>
            </a:r>
            <a:r>
              <a:rPr lang="zh-TW" altLang="en-US" dirty="0" smtClean="0"/>
              <a:t>融</a:t>
            </a:r>
            <a:endParaRPr lang="en-US" altLang="zh-TW" dirty="0" smtClean="0"/>
          </a:p>
          <a:p>
            <a:pPr algn="r"/>
            <a:r>
              <a:rPr lang="en-US" altLang="zh-TW" dirty="0" smtClean="0"/>
              <a:t>2012/06/04</a:t>
            </a:r>
          </a:p>
        </p:txBody>
      </p:sp>
    </p:spTree>
    <p:extLst>
      <p:ext uri="{BB962C8B-B14F-4D97-AF65-F5344CB8AC3E}">
        <p14:creationId xmlns:p14="http://schemas.microsoft.com/office/powerpoint/2010/main" val="37213066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Third-generation</a:t>
            </a:r>
            <a:endParaRPr lang="zh-TW" altLang="en-US" dirty="0"/>
          </a:p>
        </p:txBody>
      </p:sp>
      <p:sp>
        <p:nvSpPr>
          <p:cNvPr id="3" name="內容版面配置區 2"/>
          <p:cNvSpPr>
            <a:spLocks noGrp="1"/>
          </p:cNvSpPr>
          <p:nvPr>
            <p:ph idx="1"/>
          </p:nvPr>
        </p:nvSpPr>
        <p:spPr/>
        <p:txBody>
          <a:bodyPr/>
          <a:lstStyle/>
          <a:p>
            <a:r>
              <a:rPr lang="en-US" altLang="zh-TW" dirty="0" smtClean="0"/>
              <a:t>Pacific Biosciences</a:t>
            </a:r>
          </a:p>
          <a:p>
            <a:endParaRPr lang="zh-TW" altLang="en-US" dirty="0"/>
          </a:p>
        </p:txBody>
      </p:sp>
      <p:pic>
        <p:nvPicPr>
          <p:cNvPr id="3074" name="Picture 2"/>
          <p:cNvPicPr>
            <a:picLocks noChangeAspect="1" noChangeArrowheads="1"/>
          </p:cNvPicPr>
          <p:nvPr/>
        </p:nvPicPr>
        <p:blipFill>
          <a:blip r:embed="rId2" cstate="print"/>
          <a:srcRect l="51189" t="15375" r="6750" b="6250"/>
          <a:stretch>
            <a:fillRect/>
          </a:stretch>
        </p:blipFill>
        <p:spPr bwMode="auto">
          <a:xfrm>
            <a:off x="2195736" y="2276872"/>
            <a:ext cx="4032448" cy="4224504"/>
          </a:xfrm>
          <a:prstGeom prst="rect">
            <a:avLst/>
          </a:prstGeom>
          <a:noFill/>
          <a:ln w="9525">
            <a:noFill/>
            <a:miter lim="800000"/>
            <a:headEnd/>
            <a:tailEnd/>
          </a:ln>
        </p:spPr>
      </p:pic>
    </p:spTree>
    <p:extLst>
      <p:ext uri="{BB962C8B-B14F-4D97-AF65-F5344CB8AC3E}">
        <p14:creationId xmlns:p14="http://schemas.microsoft.com/office/powerpoint/2010/main" val="19456777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4098" name="Picture 2"/>
          <p:cNvPicPr>
            <a:picLocks noChangeAspect="1" noChangeArrowheads="1"/>
          </p:cNvPicPr>
          <p:nvPr/>
        </p:nvPicPr>
        <p:blipFill>
          <a:blip r:embed="rId2" cstate="print"/>
          <a:srcRect l="7748" t="14391" r="14771" b="7470"/>
          <a:stretch>
            <a:fillRect/>
          </a:stretch>
        </p:blipFill>
        <p:spPr bwMode="auto">
          <a:xfrm>
            <a:off x="251520" y="1052736"/>
            <a:ext cx="8568952" cy="4858614"/>
          </a:xfrm>
          <a:prstGeom prst="rect">
            <a:avLst/>
          </a:prstGeom>
          <a:noFill/>
          <a:ln w="9525">
            <a:noFill/>
            <a:miter lim="800000"/>
            <a:headEnd/>
            <a:tailEnd/>
          </a:ln>
        </p:spPr>
      </p:pic>
      <p:sp>
        <p:nvSpPr>
          <p:cNvPr id="5" name="矩形 4"/>
          <p:cNvSpPr/>
          <p:nvPr/>
        </p:nvSpPr>
        <p:spPr>
          <a:xfrm>
            <a:off x="179512" y="5934670"/>
            <a:ext cx="4572000" cy="646331"/>
          </a:xfrm>
          <a:prstGeom prst="rect">
            <a:avLst/>
          </a:prstGeom>
        </p:spPr>
        <p:txBody>
          <a:bodyPr>
            <a:spAutoFit/>
          </a:bodyPr>
          <a:lstStyle/>
          <a:p>
            <a:r>
              <a:rPr lang="en-US" altLang="zh-TW" dirty="0" smtClean="0"/>
              <a:t>Ref</a:t>
            </a:r>
            <a:r>
              <a:rPr lang="zh-TW" altLang="en-US" dirty="0" smtClean="0"/>
              <a:t>：李思元，莊以光。</a:t>
            </a:r>
            <a:r>
              <a:rPr lang="en-US" altLang="zh-TW" dirty="0" smtClean="0"/>
              <a:t>DNA</a:t>
            </a:r>
            <a:r>
              <a:rPr lang="zh-TW" altLang="en-US" dirty="0" smtClean="0"/>
              <a:t>定序計數之演進與發展。</a:t>
            </a:r>
            <a:endParaRPr lang="zh-TW" altLang="en-US" dirty="0"/>
          </a:p>
        </p:txBody>
      </p:sp>
    </p:spTree>
    <p:extLst>
      <p:ext uri="{BB962C8B-B14F-4D97-AF65-F5344CB8AC3E}">
        <p14:creationId xmlns:p14="http://schemas.microsoft.com/office/powerpoint/2010/main" val="807791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5122" name="Picture 2"/>
          <p:cNvPicPr>
            <a:picLocks noChangeAspect="1" noChangeArrowheads="1"/>
          </p:cNvPicPr>
          <p:nvPr/>
        </p:nvPicPr>
        <p:blipFill>
          <a:blip r:embed="rId2" cstate="print"/>
          <a:srcRect t="19313" r="4537" b="10797"/>
          <a:stretch>
            <a:fillRect/>
          </a:stretch>
        </p:blipFill>
        <p:spPr bwMode="auto">
          <a:xfrm>
            <a:off x="467544" y="1700808"/>
            <a:ext cx="8397209" cy="3456384"/>
          </a:xfrm>
          <a:prstGeom prst="rect">
            <a:avLst/>
          </a:prstGeom>
          <a:noFill/>
          <a:ln w="9525">
            <a:noFill/>
            <a:miter lim="800000"/>
            <a:headEnd/>
            <a:tailEnd/>
          </a:ln>
        </p:spPr>
      </p:pic>
      <p:sp>
        <p:nvSpPr>
          <p:cNvPr id="5" name="矩形 4"/>
          <p:cNvSpPr/>
          <p:nvPr/>
        </p:nvSpPr>
        <p:spPr>
          <a:xfrm>
            <a:off x="323528" y="5445224"/>
            <a:ext cx="4572000" cy="923330"/>
          </a:xfrm>
          <a:prstGeom prst="rect">
            <a:avLst/>
          </a:prstGeom>
        </p:spPr>
        <p:txBody>
          <a:bodyPr>
            <a:spAutoFit/>
          </a:bodyPr>
          <a:lstStyle/>
          <a:p>
            <a:r>
              <a:rPr lang="en-US" altLang="zh-TW" dirty="0" smtClean="0"/>
              <a:t>Ref</a:t>
            </a:r>
            <a:r>
              <a:rPr lang="zh-TW" altLang="en-US" dirty="0" smtClean="0"/>
              <a:t>：</a:t>
            </a:r>
            <a:r>
              <a:rPr lang="en-US" altLang="zh-TW" dirty="0" err="1" smtClean="0"/>
              <a:t>Shendure</a:t>
            </a:r>
            <a:r>
              <a:rPr lang="en-US" altLang="zh-TW" dirty="0" smtClean="0"/>
              <a:t> J, </a:t>
            </a:r>
            <a:r>
              <a:rPr lang="en-US" altLang="zh-TW" dirty="0" err="1" smtClean="0"/>
              <a:t>Ji</a:t>
            </a:r>
            <a:r>
              <a:rPr lang="en-US" altLang="zh-TW" dirty="0" smtClean="0"/>
              <a:t> H. Next-generation DNA sequencing. Nat </a:t>
            </a:r>
            <a:r>
              <a:rPr lang="en-US" altLang="zh-TW" dirty="0" err="1" smtClean="0"/>
              <a:t>Biotechnol</a:t>
            </a:r>
            <a:r>
              <a:rPr lang="en-US" altLang="zh-TW" dirty="0" smtClean="0"/>
              <a:t> 2008;26 (10):1135–1145.</a:t>
            </a:r>
            <a:endParaRPr lang="zh-TW" altLang="en-US" dirty="0"/>
          </a:p>
        </p:txBody>
      </p:sp>
    </p:spTree>
    <p:extLst>
      <p:ext uri="{BB962C8B-B14F-4D97-AF65-F5344CB8AC3E}">
        <p14:creationId xmlns:p14="http://schemas.microsoft.com/office/powerpoint/2010/main" val="39021867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smtClean="0"/>
              <a:t>Cost and Growth of Bases</a:t>
            </a:r>
            <a:endParaRPr lang="zh-TW" altLang="en-US" dirty="0"/>
          </a:p>
        </p:txBody>
      </p:sp>
      <p:sp>
        <p:nvSpPr>
          <p:cNvPr id="3" name="內容版面配置區 2"/>
          <p:cNvSpPr>
            <a:spLocks noGrp="1"/>
          </p:cNvSpPr>
          <p:nvPr>
            <p:ph idx="1"/>
          </p:nvPr>
        </p:nvSpPr>
        <p:spPr/>
        <p:txBody>
          <a:bodyPr/>
          <a:lstStyle/>
          <a:p>
            <a:r>
              <a:rPr lang="en-US" altLang="zh-TW" dirty="0" smtClean="0"/>
              <a:t>The decline in sequencing costs (red line) has led to </a:t>
            </a:r>
            <a:r>
              <a:rPr lang="it-IT" altLang="zh-TW" dirty="0" smtClean="0"/>
              <a:t>a surge in stored DNA data.</a:t>
            </a:r>
            <a:endParaRPr lang="zh-TW" altLang="en-US" dirty="0"/>
          </a:p>
        </p:txBody>
      </p:sp>
      <p:pic>
        <p:nvPicPr>
          <p:cNvPr id="1026" name="Picture 2"/>
          <p:cNvPicPr>
            <a:picLocks noChangeAspect="1" noChangeArrowheads="1"/>
          </p:cNvPicPr>
          <p:nvPr/>
        </p:nvPicPr>
        <p:blipFill>
          <a:blip r:embed="rId3" cstate="print"/>
          <a:srcRect/>
          <a:stretch>
            <a:fillRect/>
          </a:stretch>
        </p:blipFill>
        <p:spPr bwMode="auto">
          <a:xfrm>
            <a:off x="467544" y="2564904"/>
            <a:ext cx="8069187" cy="36947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圖表 8"/>
          <p:cNvGraphicFramePr/>
          <p:nvPr/>
        </p:nvGraphicFramePr>
        <p:xfrm>
          <a:off x="467544" y="2276872"/>
          <a:ext cx="7488832" cy="4581128"/>
        </p:xfrm>
        <a:graphic>
          <a:graphicData uri="http://schemas.openxmlformats.org/drawingml/2006/chart">
            <c:chart xmlns:c="http://schemas.openxmlformats.org/drawingml/2006/chart" xmlns:r="http://schemas.openxmlformats.org/officeDocument/2006/relationships" r:id="rId2"/>
          </a:graphicData>
        </a:graphic>
      </p:graphicFrame>
      <p:sp>
        <p:nvSpPr>
          <p:cNvPr id="2" name="標題 1"/>
          <p:cNvSpPr>
            <a:spLocks noGrp="1"/>
          </p:cNvSpPr>
          <p:nvPr>
            <p:ph type="title"/>
          </p:nvPr>
        </p:nvSpPr>
        <p:spPr/>
        <p:txBody>
          <a:bodyPr/>
          <a:lstStyle/>
          <a:p>
            <a:r>
              <a:rPr lang="en-US" altLang="zh-TW" dirty="0" smtClean="0"/>
              <a:t>New generation</a:t>
            </a:r>
            <a:endParaRPr lang="zh-TW" altLang="en-US" dirty="0"/>
          </a:p>
        </p:txBody>
      </p:sp>
      <p:sp>
        <p:nvSpPr>
          <p:cNvPr id="3" name="內容版面配置區 2"/>
          <p:cNvSpPr>
            <a:spLocks noGrp="1"/>
          </p:cNvSpPr>
          <p:nvPr>
            <p:ph idx="1"/>
          </p:nvPr>
        </p:nvSpPr>
        <p:spPr/>
        <p:txBody>
          <a:bodyPr/>
          <a:lstStyle/>
          <a:p>
            <a:r>
              <a:rPr lang="en-US" altLang="zh-TW" dirty="0" smtClean="0"/>
              <a:t>Roughly estimate: 5 month/per</a:t>
            </a:r>
          </a:p>
          <a:p>
            <a:r>
              <a:rPr lang="en-US" altLang="zh-TW" dirty="0" smtClean="0"/>
              <a:t>MBP: million base pair</a:t>
            </a:r>
            <a:endParaRPr lang="zh-TW" altLang="en-US" dirty="0"/>
          </a:p>
        </p:txBody>
      </p:sp>
      <p:sp>
        <p:nvSpPr>
          <p:cNvPr id="4" name="甜甜圈 3"/>
          <p:cNvSpPr/>
          <p:nvPr/>
        </p:nvSpPr>
        <p:spPr>
          <a:xfrm>
            <a:off x="7092280" y="1124744"/>
            <a:ext cx="360040" cy="360040"/>
          </a:xfrm>
          <a:prstGeom prst="donut">
            <a:avLst>
              <a:gd name="adj" fmla="val 30226"/>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8" name="矩形 7"/>
          <p:cNvSpPr/>
          <p:nvPr/>
        </p:nvSpPr>
        <p:spPr>
          <a:xfrm>
            <a:off x="3635896" y="3933056"/>
            <a:ext cx="4356992" cy="369332"/>
          </a:xfrm>
          <a:prstGeom prst="rect">
            <a:avLst/>
          </a:prstGeom>
          <a:solidFill>
            <a:schemeClr val="bg1"/>
          </a:solidFill>
        </p:spPr>
        <p:txBody>
          <a:bodyPr wrap="square">
            <a:spAutoFit/>
          </a:bodyPr>
          <a:lstStyle/>
          <a:p>
            <a:r>
              <a:rPr lang="en-US" altLang="zh-TW" b="1" dirty="0" err="1" smtClean="0">
                <a:solidFill>
                  <a:schemeClr val="accent3">
                    <a:lumMod val="75000"/>
                  </a:schemeClr>
                </a:solidFill>
              </a:rPr>
              <a:t>Illumina</a:t>
            </a:r>
            <a:r>
              <a:rPr lang="en-US" altLang="zh-TW" b="1" dirty="0" smtClean="0">
                <a:solidFill>
                  <a:schemeClr val="accent3">
                    <a:lumMod val="75000"/>
                  </a:schemeClr>
                </a:solidFill>
              </a:rPr>
              <a:t> and Applied </a:t>
            </a:r>
            <a:r>
              <a:rPr lang="en-US" altLang="zh-TW" b="1" dirty="0" err="1" smtClean="0">
                <a:solidFill>
                  <a:schemeClr val="accent3">
                    <a:lumMod val="75000"/>
                  </a:schemeClr>
                </a:solidFill>
              </a:rPr>
              <a:t>Biosystems</a:t>
            </a:r>
            <a:r>
              <a:rPr lang="en-US" altLang="zh-TW" b="1" dirty="0" smtClean="0">
                <a:solidFill>
                  <a:schemeClr val="accent3">
                    <a:lumMod val="75000"/>
                  </a:schemeClr>
                </a:solidFill>
              </a:rPr>
              <a:t> (AB)</a:t>
            </a:r>
            <a:endParaRPr lang="zh-TW" altLang="en-US" b="1" dirty="0">
              <a:solidFill>
                <a:schemeClr val="accent3">
                  <a:lumMod val="75000"/>
                </a:schemeClr>
              </a:solidFill>
            </a:endParaRPr>
          </a:p>
        </p:txBody>
      </p:sp>
      <p:sp>
        <p:nvSpPr>
          <p:cNvPr id="10" name="矩形 9"/>
          <p:cNvSpPr/>
          <p:nvPr/>
        </p:nvSpPr>
        <p:spPr>
          <a:xfrm>
            <a:off x="1475656" y="5877272"/>
            <a:ext cx="1800200" cy="369332"/>
          </a:xfrm>
          <a:prstGeom prst="rect">
            <a:avLst/>
          </a:prstGeom>
        </p:spPr>
        <p:txBody>
          <a:bodyPr wrap="square">
            <a:spAutoFit/>
          </a:bodyPr>
          <a:lstStyle/>
          <a:p>
            <a:r>
              <a:rPr lang="en-US" altLang="zh-TW" b="1" dirty="0" smtClean="0">
                <a:solidFill>
                  <a:schemeClr val="accent3">
                    <a:lumMod val="75000"/>
                  </a:schemeClr>
                </a:solidFill>
              </a:rPr>
              <a:t>Roche 454 GS20</a:t>
            </a:r>
          </a:p>
        </p:txBody>
      </p:sp>
      <p:sp>
        <p:nvSpPr>
          <p:cNvPr id="11" name="矩形 10"/>
          <p:cNvSpPr/>
          <p:nvPr/>
        </p:nvSpPr>
        <p:spPr>
          <a:xfrm>
            <a:off x="2843808" y="5589240"/>
            <a:ext cx="3386312" cy="369332"/>
          </a:xfrm>
          <a:prstGeom prst="rect">
            <a:avLst/>
          </a:prstGeom>
        </p:spPr>
        <p:txBody>
          <a:bodyPr wrap="none">
            <a:spAutoFit/>
          </a:bodyPr>
          <a:lstStyle/>
          <a:p>
            <a:r>
              <a:rPr lang="en-US" altLang="zh-TW" b="1" dirty="0" smtClean="0">
                <a:solidFill>
                  <a:schemeClr val="accent4">
                    <a:lumMod val="75000"/>
                  </a:schemeClr>
                </a:solidFill>
              </a:rPr>
              <a:t>5-fold data output improvement  </a:t>
            </a:r>
            <a:endParaRPr lang="zh-TW" altLang="en-US" b="1" dirty="0">
              <a:solidFill>
                <a:schemeClr val="accent4">
                  <a:lumMod val="75000"/>
                </a:schemeClr>
              </a:solidFill>
            </a:endParaRPr>
          </a:p>
        </p:txBody>
      </p:sp>
      <p:sp>
        <p:nvSpPr>
          <p:cNvPr id="12" name="矩形 11"/>
          <p:cNvSpPr/>
          <p:nvPr/>
        </p:nvSpPr>
        <p:spPr>
          <a:xfrm>
            <a:off x="3779912" y="3645024"/>
            <a:ext cx="2804870" cy="369332"/>
          </a:xfrm>
          <a:prstGeom prst="rect">
            <a:avLst/>
          </a:prstGeom>
        </p:spPr>
        <p:txBody>
          <a:bodyPr wrap="none">
            <a:spAutoFit/>
          </a:bodyPr>
          <a:lstStyle/>
          <a:p>
            <a:r>
              <a:rPr lang="en-US" altLang="zh-TW" b="1" dirty="0" smtClean="0">
                <a:solidFill>
                  <a:schemeClr val="accent4">
                    <a:lumMod val="75000"/>
                  </a:schemeClr>
                </a:solidFill>
              </a:rPr>
              <a:t>GAII and the </a:t>
            </a:r>
            <a:r>
              <a:rPr lang="en-US" altLang="zh-TW" b="1" dirty="0" err="1" smtClean="0">
                <a:solidFill>
                  <a:schemeClr val="accent4">
                    <a:lumMod val="75000"/>
                  </a:schemeClr>
                </a:solidFill>
              </a:rPr>
              <a:t>SOLiD</a:t>
            </a:r>
            <a:r>
              <a:rPr lang="en-US" altLang="zh-TW" b="1" dirty="0" smtClean="0">
                <a:solidFill>
                  <a:schemeClr val="accent4">
                    <a:lumMod val="75000"/>
                  </a:schemeClr>
                </a:solidFill>
              </a:rPr>
              <a:t> systems</a:t>
            </a:r>
            <a:endParaRPr lang="zh-TW" altLang="en-US" b="1" dirty="0">
              <a:solidFill>
                <a:schemeClr val="accent4">
                  <a:lumMod val="75000"/>
                </a:schemeClr>
              </a:solidFill>
            </a:endParaRPr>
          </a:p>
        </p:txBody>
      </p:sp>
      <p:sp>
        <p:nvSpPr>
          <p:cNvPr id="13" name="矩形 12"/>
          <p:cNvSpPr/>
          <p:nvPr/>
        </p:nvSpPr>
        <p:spPr>
          <a:xfrm>
            <a:off x="1403648" y="6093296"/>
            <a:ext cx="1765996" cy="369332"/>
          </a:xfrm>
          <a:prstGeom prst="rect">
            <a:avLst/>
          </a:prstGeom>
        </p:spPr>
        <p:txBody>
          <a:bodyPr wrap="none">
            <a:spAutoFit/>
          </a:bodyPr>
          <a:lstStyle/>
          <a:p>
            <a:r>
              <a:rPr lang="en-US" altLang="zh-TW" b="1" dirty="0" err="1" smtClean="0">
                <a:solidFill>
                  <a:schemeClr val="accent4">
                    <a:lumMod val="75000"/>
                  </a:schemeClr>
                </a:solidFill>
              </a:rPr>
              <a:t>pyrose-quencing</a:t>
            </a:r>
            <a:endParaRPr lang="zh-TW" altLang="en-US" b="1" dirty="0">
              <a:solidFill>
                <a:schemeClr val="accent4">
                  <a:lumMod val="75000"/>
                </a:schemeClr>
              </a:solidFill>
            </a:endParaRPr>
          </a:p>
        </p:txBody>
      </p:sp>
      <p:sp>
        <p:nvSpPr>
          <p:cNvPr id="14" name="矩形 13"/>
          <p:cNvSpPr/>
          <p:nvPr/>
        </p:nvSpPr>
        <p:spPr>
          <a:xfrm>
            <a:off x="2987824" y="5229200"/>
            <a:ext cx="894797" cy="369332"/>
          </a:xfrm>
          <a:prstGeom prst="rect">
            <a:avLst/>
          </a:prstGeom>
        </p:spPr>
        <p:txBody>
          <a:bodyPr wrap="none">
            <a:spAutoFit/>
          </a:bodyPr>
          <a:lstStyle/>
          <a:p>
            <a:r>
              <a:rPr lang="en-US" altLang="zh-TW" b="1" dirty="0" smtClean="0">
                <a:solidFill>
                  <a:schemeClr val="accent3">
                    <a:lumMod val="75000"/>
                  </a:schemeClr>
                </a:solidFill>
              </a:rPr>
              <a:t>GS-FLX </a:t>
            </a:r>
            <a:endParaRPr lang="zh-TW" altLang="en-US" b="1" dirty="0">
              <a:solidFill>
                <a:schemeClr val="accent3">
                  <a:lumMod val="75000"/>
                </a:schemeClr>
              </a:solidFill>
            </a:endParaRPr>
          </a:p>
        </p:txBody>
      </p:sp>
      <p:sp>
        <p:nvSpPr>
          <p:cNvPr id="15" name="矩形 14"/>
          <p:cNvSpPr/>
          <p:nvPr/>
        </p:nvSpPr>
        <p:spPr>
          <a:xfrm>
            <a:off x="7020272" y="1556792"/>
            <a:ext cx="914033" cy="369332"/>
          </a:xfrm>
          <a:prstGeom prst="rect">
            <a:avLst/>
          </a:prstGeom>
        </p:spPr>
        <p:txBody>
          <a:bodyPr wrap="none">
            <a:spAutoFit/>
          </a:bodyPr>
          <a:lstStyle/>
          <a:p>
            <a:r>
              <a:rPr lang="zh-TW" altLang="zh-TW" dirty="0" smtClean="0"/>
              <a:t> </a:t>
            </a:r>
            <a:r>
              <a:rPr lang="en-US" altLang="zh-TW" b="1" dirty="0" smtClean="0">
                <a:solidFill>
                  <a:srgbClr val="FF0000"/>
                </a:solidFill>
              </a:rPr>
              <a:t>20 </a:t>
            </a:r>
            <a:r>
              <a:rPr lang="en-US" altLang="zh-TW" b="1" dirty="0" err="1" smtClean="0">
                <a:solidFill>
                  <a:srgbClr val="FF0000"/>
                </a:solidFill>
              </a:rPr>
              <a:t>Gbp</a:t>
            </a:r>
            <a:endParaRPr lang="zh-TW" altLang="en-US" b="1" dirty="0">
              <a:solidFill>
                <a:srgbClr val="FF0000"/>
              </a:solidFill>
            </a:endParaRPr>
          </a:p>
        </p:txBody>
      </p:sp>
      <p:sp>
        <p:nvSpPr>
          <p:cNvPr id="16" name="矩形 15"/>
          <p:cNvSpPr/>
          <p:nvPr/>
        </p:nvSpPr>
        <p:spPr>
          <a:xfrm>
            <a:off x="7092280" y="1916832"/>
            <a:ext cx="1476686" cy="369332"/>
          </a:xfrm>
          <a:prstGeom prst="rect">
            <a:avLst/>
          </a:prstGeom>
        </p:spPr>
        <p:txBody>
          <a:bodyPr wrap="none">
            <a:spAutoFit/>
          </a:bodyPr>
          <a:lstStyle/>
          <a:p>
            <a:r>
              <a:rPr lang="en-US" altLang="zh-TW" b="1" dirty="0" err="1" smtClean="0">
                <a:solidFill>
                  <a:schemeClr val="accent3">
                    <a:lumMod val="75000"/>
                  </a:schemeClr>
                </a:solidFill>
              </a:rPr>
              <a:t>Illumina</a:t>
            </a:r>
            <a:r>
              <a:rPr lang="en-US" altLang="zh-TW" b="1" dirty="0" smtClean="0">
                <a:solidFill>
                  <a:schemeClr val="accent3">
                    <a:lumMod val="75000"/>
                  </a:schemeClr>
                </a:solidFill>
              </a:rPr>
              <a:t> GAII </a:t>
            </a:r>
            <a:endParaRPr lang="zh-TW" altLang="en-US" dirty="0">
              <a:solidFill>
                <a:schemeClr val="accent3">
                  <a:lumMod val="75000"/>
                </a:schemeClr>
              </a:solidFill>
            </a:endParaRPr>
          </a:p>
        </p:txBody>
      </p:sp>
      <p:sp>
        <p:nvSpPr>
          <p:cNvPr id="17" name="手繪多邊形 16"/>
          <p:cNvSpPr/>
          <p:nvPr/>
        </p:nvSpPr>
        <p:spPr>
          <a:xfrm>
            <a:off x="3707904" y="1268760"/>
            <a:ext cx="3621024" cy="2328672"/>
          </a:xfrm>
          <a:custGeom>
            <a:avLst/>
            <a:gdLst>
              <a:gd name="connsiteX0" fmla="*/ 0 w 3621024"/>
              <a:gd name="connsiteY0" fmla="*/ 2328672 h 2328672"/>
              <a:gd name="connsiteX1" fmla="*/ 3621024 w 3621024"/>
              <a:gd name="connsiteY1" fmla="*/ 0 h 2328672"/>
            </a:gdLst>
            <a:ahLst/>
            <a:cxnLst>
              <a:cxn ang="0">
                <a:pos x="connsiteX0" y="connsiteY0"/>
              </a:cxn>
              <a:cxn ang="0">
                <a:pos x="connsiteX1" y="connsiteY1"/>
              </a:cxn>
            </a:cxnLst>
            <a:rect l="l" t="t" r="r" b="b"/>
            <a:pathLst>
              <a:path w="3621024" h="2328672">
                <a:moveTo>
                  <a:pt x="0" y="2328672"/>
                </a:moveTo>
                <a:lnTo>
                  <a:pt x="3621024" y="0"/>
                </a:lnTo>
              </a:path>
            </a:pathLst>
          </a:custGeom>
          <a:ln>
            <a:prstDash val="lgDashDot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Growth of </a:t>
            </a:r>
            <a:r>
              <a:rPr lang="en-US" altLang="zh-TW" dirty="0" err="1" smtClean="0"/>
              <a:t>GenBank</a:t>
            </a:r>
            <a:endParaRPr lang="zh-TW" altLang="en-US" dirty="0"/>
          </a:p>
        </p:txBody>
      </p:sp>
      <p:pic>
        <p:nvPicPr>
          <p:cNvPr id="4" name="Picture 3"/>
          <p:cNvPicPr>
            <a:picLocks noGrp="1" noChangeAspect="1" noChangeArrowheads="1"/>
          </p:cNvPicPr>
          <p:nvPr>
            <p:ph idx="1"/>
          </p:nvPr>
        </p:nvPicPr>
        <p:blipFill>
          <a:blip r:embed="rId3" cstate="print"/>
          <a:srcRect t="11328"/>
          <a:stretch>
            <a:fillRect/>
          </a:stretch>
        </p:blipFill>
        <p:spPr bwMode="auto">
          <a:xfrm>
            <a:off x="395536" y="1268760"/>
            <a:ext cx="8065868" cy="5373216"/>
          </a:xfrm>
          <a:prstGeom prst="rect">
            <a:avLst/>
          </a:prstGeom>
          <a:noFill/>
          <a:ln w="9525">
            <a:noFill/>
            <a:miter lim="800000"/>
            <a:headEnd/>
            <a:tailEnd/>
          </a:ln>
        </p:spPr>
      </p:pic>
      <p:sp>
        <p:nvSpPr>
          <p:cNvPr id="5" name="橢圓 4"/>
          <p:cNvSpPr/>
          <p:nvPr/>
        </p:nvSpPr>
        <p:spPr>
          <a:xfrm>
            <a:off x="6228184" y="4653136"/>
            <a:ext cx="216024" cy="216024"/>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矩形 5"/>
          <p:cNvSpPr/>
          <p:nvPr/>
        </p:nvSpPr>
        <p:spPr>
          <a:xfrm>
            <a:off x="3635896" y="4293096"/>
            <a:ext cx="2545377" cy="369332"/>
          </a:xfrm>
          <a:prstGeom prst="rect">
            <a:avLst/>
          </a:prstGeom>
        </p:spPr>
        <p:txBody>
          <a:bodyPr wrap="none">
            <a:spAutoFit/>
          </a:bodyPr>
          <a:lstStyle/>
          <a:p>
            <a:r>
              <a:rPr lang="en-US" altLang="zh-TW" dirty="0" smtClean="0"/>
              <a:t> Human Genome Project </a:t>
            </a:r>
            <a:endParaRPr lang="zh-TW" altLang="en-US" dirty="0"/>
          </a:p>
        </p:txBody>
      </p:sp>
      <p:cxnSp>
        <p:nvCxnSpPr>
          <p:cNvPr id="8" name="直線接點 7"/>
          <p:cNvCxnSpPr/>
          <p:nvPr/>
        </p:nvCxnSpPr>
        <p:spPr>
          <a:xfrm>
            <a:off x="6300192" y="1340768"/>
            <a:ext cx="0" cy="4896544"/>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sp>
        <p:nvSpPr>
          <p:cNvPr id="9" name="向右箭號 8"/>
          <p:cNvSpPr/>
          <p:nvPr/>
        </p:nvSpPr>
        <p:spPr>
          <a:xfrm>
            <a:off x="6372200" y="1412776"/>
            <a:ext cx="504056"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文字方塊 10"/>
          <p:cNvSpPr txBox="1"/>
          <p:nvPr/>
        </p:nvSpPr>
        <p:spPr>
          <a:xfrm>
            <a:off x="4788024" y="1844824"/>
            <a:ext cx="3672408" cy="923330"/>
          </a:xfrm>
          <a:prstGeom prst="rect">
            <a:avLst/>
          </a:prstGeom>
          <a:noFill/>
        </p:spPr>
        <p:txBody>
          <a:bodyPr wrap="square" rtlCol="0">
            <a:spAutoFit/>
          </a:bodyPr>
          <a:lstStyle/>
          <a:p>
            <a:r>
              <a:rPr lang="en-US" altLang="zh-TW" dirty="0" smtClean="0"/>
              <a:t>Microarray, SAGE</a:t>
            </a:r>
          </a:p>
          <a:p>
            <a:r>
              <a:rPr lang="en-US" altLang="zh-TW" dirty="0" smtClean="0"/>
              <a:t>Protein 3-D structure </a:t>
            </a:r>
          </a:p>
          <a:p>
            <a:r>
              <a:rPr lang="en-US" altLang="zh-TW" dirty="0" smtClean="0"/>
              <a:t>single nucleotide polymorphism</a:t>
            </a:r>
            <a:endParaRPr lang="zh-TW" altLang="en-US" dirty="0"/>
          </a:p>
        </p:txBody>
      </p:sp>
      <p:sp>
        <p:nvSpPr>
          <p:cNvPr id="12" name="橢圓 11"/>
          <p:cNvSpPr/>
          <p:nvPr/>
        </p:nvSpPr>
        <p:spPr>
          <a:xfrm>
            <a:off x="3131840" y="6165304"/>
            <a:ext cx="144016" cy="144016"/>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矩形 12"/>
          <p:cNvSpPr/>
          <p:nvPr/>
        </p:nvSpPr>
        <p:spPr>
          <a:xfrm>
            <a:off x="3419872" y="5733256"/>
            <a:ext cx="1349921" cy="369332"/>
          </a:xfrm>
          <a:prstGeom prst="rect">
            <a:avLst/>
          </a:prstGeom>
        </p:spPr>
        <p:txBody>
          <a:bodyPr wrap="none">
            <a:spAutoFit/>
          </a:bodyPr>
          <a:lstStyle/>
          <a:p>
            <a:r>
              <a:rPr lang="en-US" altLang="zh-TW" dirty="0" smtClean="0"/>
              <a:t>Start project</a:t>
            </a:r>
            <a:endParaRPr lang="zh-TW" altLang="en-US" dirty="0"/>
          </a:p>
        </p:txBody>
      </p:sp>
      <p:sp>
        <p:nvSpPr>
          <p:cNvPr id="14" name="矩形 13"/>
          <p:cNvSpPr/>
          <p:nvPr/>
        </p:nvSpPr>
        <p:spPr>
          <a:xfrm>
            <a:off x="2699792" y="5805264"/>
            <a:ext cx="535724" cy="369332"/>
          </a:xfrm>
          <a:prstGeom prst="rect">
            <a:avLst/>
          </a:prstGeom>
        </p:spPr>
        <p:txBody>
          <a:bodyPr wrap="none">
            <a:spAutoFit/>
          </a:bodyPr>
          <a:lstStyle/>
          <a:p>
            <a:r>
              <a:rPr lang="en-US" altLang="zh-TW" dirty="0" smtClean="0"/>
              <a:t>NIH</a:t>
            </a:r>
            <a:endParaRPr lang="zh-TW" altLang="en-US" dirty="0"/>
          </a:p>
        </p:txBody>
      </p:sp>
      <p:sp>
        <p:nvSpPr>
          <p:cNvPr id="15" name="橢圓 14"/>
          <p:cNvSpPr/>
          <p:nvPr/>
        </p:nvSpPr>
        <p:spPr>
          <a:xfrm>
            <a:off x="3347864" y="6165304"/>
            <a:ext cx="144016" cy="144016"/>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文字方塊 15"/>
          <p:cNvSpPr txBox="1"/>
          <p:nvPr/>
        </p:nvSpPr>
        <p:spPr>
          <a:xfrm>
            <a:off x="6372200" y="1052736"/>
            <a:ext cx="2267744" cy="369332"/>
          </a:xfrm>
          <a:prstGeom prst="rect">
            <a:avLst/>
          </a:prstGeom>
          <a:noFill/>
        </p:spPr>
        <p:txBody>
          <a:bodyPr wrap="square" rtlCol="0">
            <a:spAutoFit/>
          </a:bodyPr>
          <a:lstStyle/>
          <a:p>
            <a:r>
              <a:rPr lang="en-US" altLang="zh-TW" dirty="0" smtClean="0"/>
              <a:t>High resolution image</a:t>
            </a:r>
            <a:endParaRPr lang="zh-TW" alt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Moore’s law</a:t>
            </a:r>
            <a:endParaRPr lang="zh-TW" altLang="en-US" dirty="0"/>
          </a:p>
        </p:txBody>
      </p:sp>
      <p:pic>
        <p:nvPicPr>
          <p:cNvPr id="1026" name="Picture 2"/>
          <p:cNvPicPr>
            <a:picLocks noGrp="1" noChangeAspect="1" noChangeArrowheads="1"/>
          </p:cNvPicPr>
          <p:nvPr>
            <p:ph idx="1"/>
          </p:nvPr>
        </p:nvPicPr>
        <p:blipFill>
          <a:blip r:embed="rId3" cstate="print"/>
          <a:stretch>
            <a:fillRect/>
          </a:stretch>
        </p:blipFill>
        <p:spPr bwMode="auto">
          <a:xfrm>
            <a:off x="0" y="2492896"/>
            <a:ext cx="9144000" cy="4680520"/>
          </a:xfrm>
          <a:prstGeom prst="rect">
            <a:avLst/>
          </a:prstGeom>
          <a:noFill/>
          <a:ln w="9525">
            <a:noFill/>
            <a:miter lim="800000"/>
            <a:headEnd/>
            <a:tailEnd/>
          </a:ln>
        </p:spPr>
      </p:pic>
      <p:sp>
        <p:nvSpPr>
          <p:cNvPr id="4" name="內容版面配置區 2"/>
          <p:cNvSpPr txBox="1">
            <a:spLocks/>
          </p:cNvSpPr>
          <p:nvPr/>
        </p:nvSpPr>
        <p:spPr>
          <a:xfrm>
            <a:off x="395536" y="1268761"/>
            <a:ext cx="8363272" cy="1440159"/>
          </a:xfrm>
          <a:prstGeom prst="rect">
            <a:avLst/>
          </a:prstGeom>
        </p:spPr>
        <p:txBody>
          <a:bodyPr vert="horz" lIns="91440" tIns="45720" rIns="91440" bIns="45720" rtlCol="0">
            <a:normAutofit fontScale="92500"/>
          </a:bodyPr>
          <a:lstStyle/>
          <a:p>
            <a:pPr marL="342900" lvl="0" indent="-342900">
              <a:spcBef>
                <a:spcPct val="20000"/>
              </a:spcBef>
              <a:buFont typeface="Arial" pitchFamily="34" charset="0"/>
              <a:buChar char="•"/>
            </a:pPr>
            <a:r>
              <a:rPr lang="en-US" altLang="zh-TW" sz="3200" dirty="0" smtClean="0">
                <a:solidFill>
                  <a:schemeClr val="accent1">
                    <a:lumMod val="50000"/>
                  </a:schemeClr>
                </a:solidFill>
              </a:rPr>
              <a:t>Moore‘s law</a:t>
            </a:r>
            <a:r>
              <a:rPr lang="zh-TW" altLang="en-US" sz="3200" dirty="0" smtClean="0">
                <a:solidFill>
                  <a:schemeClr val="accent1">
                    <a:lumMod val="50000"/>
                  </a:schemeClr>
                </a:solidFill>
              </a:rPr>
              <a:t>：</a:t>
            </a:r>
            <a:r>
              <a:rPr lang="en-US" altLang="zh-TW" sz="2600" dirty="0" smtClean="0"/>
              <a:t>the number of transistors that can be placed inexpensively on an integrated circuit doubles approximately every two years. The period often quoted as "18 months.</a:t>
            </a:r>
          </a:p>
        </p:txBody>
      </p:sp>
      <p:pic>
        <p:nvPicPr>
          <p:cNvPr id="3" name="Picture 2"/>
          <p:cNvPicPr>
            <a:picLocks noChangeAspect="1" noChangeArrowheads="1"/>
          </p:cNvPicPr>
          <p:nvPr/>
        </p:nvPicPr>
        <p:blipFill>
          <a:blip r:embed="rId4" cstate="print"/>
          <a:srcRect r="8302"/>
          <a:stretch>
            <a:fillRect/>
          </a:stretch>
        </p:blipFill>
        <p:spPr bwMode="auto">
          <a:xfrm>
            <a:off x="12348864" y="4675448"/>
            <a:ext cx="9144000" cy="43651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Moore’s law</a:t>
            </a:r>
            <a:endParaRPr lang="zh-TW" altLang="en-US" dirty="0"/>
          </a:p>
        </p:txBody>
      </p:sp>
      <p:sp>
        <p:nvSpPr>
          <p:cNvPr id="4" name="內容版面配置區 2"/>
          <p:cNvSpPr txBox="1">
            <a:spLocks/>
          </p:cNvSpPr>
          <p:nvPr/>
        </p:nvSpPr>
        <p:spPr>
          <a:xfrm>
            <a:off x="395536" y="1268761"/>
            <a:ext cx="8363272" cy="1440159"/>
          </a:xfrm>
          <a:prstGeom prst="rect">
            <a:avLst/>
          </a:prstGeom>
        </p:spPr>
        <p:txBody>
          <a:bodyPr vert="horz" lIns="91440" tIns="45720" rIns="91440" bIns="45720" rtlCol="0">
            <a:normAutofit fontScale="92500"/>
          </a:bodyPr>
          <a:lstStyle/>
          <a:p>
            <a:pPr marL="342900" lvl="0" indent="-342900">
              <a:spcBef>
                <a:spcPct val="20000"/>
              </a:spcBef>
              <a:buFont typeface="Arial" pitchFamily="34" charset="0"/>
              <a:buChar char="•"/>
            </a:pPr>
            <a:r>
              <a:rPr lang="en-US" altLang="zh-TW" sz="3200" dirty="0" smtClean="0">
                <a:solidFill>
                  <a:schemeClr val="accent1">
                    <a:lumMod val="50000"/>
                  </a:schemeClr>
                </a:solidFill>
              </a:rPr>
              <a:t>Moore‘s law</a:t>
            </a:r>
            <a:r>
              <a:rPr lang="zh-TW" altLang="en-US" sz="3200" dirty="0" smtClean="0">
                <a:solidFill>
                  <a:schemeClr val="accent1">
                    <a:lumMod val="50000"/>
                  </a:schemeClr>
                </a:solidFill>
              </a:rPr>
              <a:t>：</a:t>
            </a:r>
            <a:r>
              <a:rPr lang="en-US" altLang="zh-TW" sz="2600" dirty="0" smtClean="0"/>
              <a:t>the number of transistors that can be placed inexpensively on an integrated circuit doubles approximately every two years. The period often quoted as "18 months.</a:t>
            </a:r>
          </a:p>
        </p:txBody>
      </p:sp>
      <p:pic>
        <p:nvPicPr>
          <p:cNvPr id="10" name="圖片 9" descr="Western Digital Raptor X"/>
          <p:cNvPicPr/>
          <p:nvPr/>
        </p:nvPicPr>
        <p:blipFill>
          <a:blip r:embed="rId3" cstate="print"/>
          <a:srcRect/>
          <a:stretch>
            <a:fillRect/>
          </a:stretch>
        </p:blipFill>
        <p:spPr bwMode="auto">
          <a:xfrm>
            <a:off x="6948264" y="3212976"/>
            <a:ext cx="1247269" cy="1368152"/>
          </a:xfrm>
          <a:prstGeom prst="rect">
            <a:avLst/>
          </a:prstGeom>
          <a:noFill/>
          <a:ln w="9525">
            <a:noFill/>
            <a:miter lim="800000"/>
            <a:headEnd/>
            <a:tailEnd/>
          </a:ln>
        </p:spPr>
      </p:pic>
      <p:pic>
        <p:nvPicPr>
          <p:cNvPr id="14" name="圖片 13" descr="IBM Microdrive"/>
          <p:cNvPicPr/>
          <p:nvPr/>
        </p:nvPicPr>
        <p:blipFill>
          <a:blip r:embed="rId4" cstate="print"/>
          <a:srcRect/>
          <a:stretch>
            <a:fillRect/>
          </a:stretch>
        </p:blipFill>
        <p:spPr bwMode="auto">
          <a:xfrm>
            <a:off x="4716016" y="3140968"/>
            <a:ext cx="1512168" cy="1368152"/>
          </a:xfrm>
          <a:prstGeom prst="rect">
            <a:avLst/>
          </a:prstGeom>
          <a:noFill/>
          <a:ln w="9525">
            <a:noFill/>
            <a:miter lim="800000"/>
            <a:headEnd/>
            <a:tailEnd/>
          </a:ln>
        </p:spPr>
      </p:pic>
      <p:pic>
        <p:nvPicPr>
          <p:cNvPr id="2049" name="圖片 4" descr="Seagate ST-506"/>
          <p:cNvPicPr>
            <a:picLocks noChangeAspect="1" noChangeArrowheads="1"/>
          </p:cNvPicPr>
          <p:nvPr/>
        </p:nvPicPr>
        <p:blipFill>
          <a:blip r:embed="rId5" cstate="print"/>
          <a:srcRect/>
          <a:stretch>
            <a:fillRect/>
          </a:stretch>
        </p:blipFill>
        <p:spPr bwMode="auto">
          <a:xfrm>
            <a:off x="2483768" y="3212976"/>
            <a:ext cx="1714500" cy="1304925"/>
          </a:xfrm>
          <a:prstGeom prst="rect">
            <a:avLst/>
          </a:prstGeom>
          <a:noFill/>
        </p:spPr>
      </p:pic>
      <p:sp>
        <p:nvSpPr>
          <p:cNvPr id="2051" name="Rectangle 3"/>
          <p:cNvSpPr>
            <a:spLocks noChangeArrowheads="1"/>
          </p:cNvSpPr>
          <p:nvPr/>
        </p:nvSpPr>
        <p:spPr bwMode="auto">
          <a:xfrm flipV="1">
            <a:off x="0" y="1531121"/>
            <a:ext cx="9144000" cy="1846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600" b="0" i="0" u="none" strike="noStrike" cap="none" normalizeH="0" baseline="0" dirty="0" smtClean="0">
                <a:ln>
                  <a:noFill/>
                </a:ln>
                <a:solidFill>
                  <a:srgbClr val="404040"/>
                </a:solidFill>
                <a:effectLst/>
                <a:latin typeface="Arial" pitchFamily="34" charset="0"/>
                <a:ea typeface="新細明體" pitchFamily="18" charset="-120"/>
                <a:cs typeface="Arial" pitchFamily="34" charset="0"/>
              </a:rPr>
              <a:t>Photograph: Courtesy of Seagate Technology</a:t>
            </a:r>
            <a:endParaRPr kumimoji="1" lang="en-US" altLang="zh-TW" sz="1800"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endParaRPr>
          </a:p>
        </p:txBody>
      </p:sp>
      <p:pic>
        <p:nvPicPr>
          <p:cNvPr id="25" name="圖片 24" descr="RAMAC 305"/>
          <p:cNvPicPr/>
          <p:nvPr/>
        </p:nvPicPr>
        <p:blipFill>
          <a:blip r:embed="rId6" cstate="print"/>
          <a:srcRect/>
          <a:stretch>
            <a:fillRect/>
          </a:stretch>
        </p:blipFill>
        <p:spPr bwMode="auto">
          <a:xfrm>
            <a:off x="683568" y="3140968"/>
            <a:ext cx="1494790" cy="1368152"/>
          </a:xfrm>
          <a:prstGeom prst="rect">
            <a:avLst/>
          </a:prstGeom>
          <a:noFill/>
          <a:ln w="9525">
            <a:noFill/>
            <a:miter lim="800000"/>
            <a:headEnd/>
            <a:tailEnd/>
          </a:ln>
        </p:spPr>
      </p:pic>
      <p:graphicFrame>
        <p:nvGraphicFramePr>
          <p:cNvPr id="24" name="表格 23"/>
          <p:cNvGraphicFramePr>
            <a:graphicFrameLocks noGrp="1"/>
          </p:cNvGraphicFramePr>
          <p:nvPr/>
        </p:nvGraphicFramePr>
        <p:xfrm>
          <a:off x="611560" y="2492895"/>
          <a:ext cx="7920880" cy="4267412"/>
        </p:xfrm>
        <a:graphic>
          <a:graphicData uri="http://schemas.openxmlformats.org/drawingml/2006/table">
            <a:tbl>
              <a:tblPr firstRow="1" bandRow="1">
                <a:tableStyleId>{ED083AE6-46FA-4A59-8FB0-9F97EB10719F}</a:tableStyleId>
              </a:tblPr>
              <a:tblGrid>
                <a:gridCol w="1721931"/>
                <a:gridCol w="1928562"/>
                <a:gridCol w="2272948"/>
                <a:gridCol w="1997439"/>
              </a:tblGrid>
              <a:tr h="603284">
                <a:tc>
                  <a:txBody>
                    <a:bodyPr/>
                    <a:lstStyle/>
                    <a:p>
                      <a:r>
                        <a:rPr lang="en-US" altLang="zh-TW" dirty="0" smtClean="0"/>
                        <a:t>1956</a:t>
                      </a:r>
                      <a:endParaRPr lang="zh-TW"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smtClean="0"/>
                        <a:t>1979</a:t>
                      </a:r>
                    </a:p>
                    <a:p>
                      <a:endParaRPr lang="zh-TW"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smtClean="0"/>
                        <a:t>1997:</a:t>
                      </a:r>
                      <a:endParaRPr lang="zh-TW" altLang="en-US" dirty="0" smtClean="0"/>
                    </a:p>
                    <a:p>
                      <a:endParaRPr lang="zh-TW" altLang="en-US" dirty="0"/>
                    </a:p>
                  </a:txBody>
                  <a:tcPr/>
                </a:tc>
                <a:tc>
                  <a:txBody>
                    <a:bodyPr/>
                    <a:lstStyle/>
                    <a:p>
                      <a:r>
                        <a:rPr lang="en-US" altLang="zh-TW" dirty="0" smtClean="0"/>
                        <a:t>2006</a:t>
                      </a:r>
                      <a:endParaRPr lang="zh-TW" altLang="en-US" dirty="0"/>
                    </a:p>
                  </a:txBody>
                  <a:tcPr/>
                </a:tc>
              </a:tr>
              <a:tr h="1432772">
                <a:tc>
                  <a:txBody>
                    <a:bodyPr/>
                    <a:lstStyle/>
                    <a:p>
                      <a:endParaRPr lang="zh-TW" altLang="en-US" dirty="0"/>
                    </a:p>
                  </a:txBody>
                  <a:tcPr/>
                </a:tc>
                <a:tc>
                  <a:txBody>
                    <a:bodyPr/>
                    <a:lstStyle/>
                    <a:p>
                      <a:endParaRPr lang="zh-TW" altLang="en-US" dirty="0"/>
                    </a:p>
                  </a:txBody>
                  <a:tcPr/>
                </a:tc>
                <a:tc>
                  <a:txBody>
                    <a:bodyPr/>
                    <a:lstStyle/>
                    <a:p>
                      <a:endParaRPr lang="zh-TW" altLang="en-US" dirty="0"/>
                    </a:p>
                  </a:txBody>
                  <a:tcPr/>
                </a:tc>
                <a:tc>
                  <a:txBody>
                    <a:bodyPr/>
                    <a:lstStyle/>
                    <a:p>
                      <a:endParaRPr lang="zh-TW" altLang="en-US" dirty="0"/>
                    </a:p>
                  </a:txBody>
                  <a:tcPr/>
                </a:tc>
              </a:tr>
              <a:tr h="6032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smtClean="0"/>
                        <a:t>RAMAC 305 </a:t>
                      </a:r>
                      <a:endParaRPr lang="zh-TW"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zh-TW" dirty="0" smtClean="0"/>
                        <a:t>Piccolo</a:t>
                      </a:r>
                      <a:endParaRPr lang="zh-TW" altLang="en-US"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err="1" smtClean="0"/>
                        <a:t>Deskstar</a:t>
                      </a:r>
                      <a:r>
                        <a:rPr lang="en-US" altLang="zh-TW" dirty="0" smtClean="0"/>
                        <a:t> 16GP Titan</a:t>
                      </a:r>
                      <a:endParaRPr lang="zh-TW" altLang="en-US" dirty="0" smtClean="0"/>
                    </a:p>
                    <a:p>
                      <a:endParaRPr lang="zh-TW" altLang="en-US" dirty="0"/>
                    </a:p>
                  </a:txBody>
                  <a:tcPr/>
                </a:tc>
                <a:tc>
                  <a:txBody>
                    <a:bodyPr/>
                    <a:lstStyle/>
                    <a:p>
                      <a:r>
                        <a:rPr lang="en-US" altLang="zh-TW" sz="1800" b="0" i="0" kern="1200" dirty="0" smtClean="0">
                          <a:solidFill>
                            <a:schemeClr val="tx1"/>
                          </a:solidFill>
                          <a:latin typeface="+mn-lt"/>
                          <a:ea typeface="+mn-ea"/>
                          <a:cs typeface="+mn-cs"/>
                        </a:rPr>
                        <a:t>Barracuda 7200.10</a:t>
                      </a:r>
                      <a:endParaRPr lang="zh-TW" altLang="en-US" dirty="0"/>
                    </a:p>
                  </a:txBody>
                  <a:tcPr/>
                </a:tc>
              </a:tr>
              <a:tr h="6032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zh-TW" dirty="0" smtClean="0"/>
                        <a:t>store 5MB</a:t>
                      </a:r>
                      <a:endParaRPr lang="zh-TW" altLang="en-US" dirty="0" smtClean="0"/>
                    </a:p>
                    <a:p>
                      <a:endParaRPr lang="zh-TW" altLang="en-US" dirty="0"/>
                    </a:p>
                  </a:txBody>
                  <a:tcPr/>
                </a:tc>
                <a:tc>
                  <a:txBody>
                    <a:bodyPr/>
                    <a:lstStyle/>
                    <a:p>
                      <a:r>
                        <a:rPr kumimoji="1" lang="en-US" altLang="zh-TW" dirty="0" smtClean="0"/>
                        <a:t>store 64MB</a:t>
                      </a:r>
                      <a:endParaRPr lang="zh-TW"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smtClean="0"/>
                        <a:t>stores 16.8GB </a:t>
                      </a:r>
                      <a:endParaRPr lang="zh-TW" altLang="en-US" dirty="0" smtClean="0"/>
                    </a:p>
                    <a:p>
                      <a:endParaRPr lang="zh-TW" altLang="en-US" dirty="0"/>
                    </a:p>
                  </a:txBody>
                  <a:tcPr/>
                </a:tc>
                <a:tc>
                  <a:txBody>
                    <a:bodyPr/>
                    <a:lstStyle/>
                    <a:p>
                      <a:r>
                        <a:rPr lang="en-US" altLang="zh-TW" dirty="0" smtClean="0"/>
                        <a:t>Store </a:t>
                      </a:r>
                      <a:r>
                        <a:rPr lang="en-US" altLang="zh-TW" sz="1800" b="0" i="0" kern="1200" dirty="0" smtClean="0">
                          <a:solidFill>
                            <a:schemeClr val="tx1"/>
                          </a:solidFill>
                          <a:latin typeface="+mn-lt"/>
                          <a:ea typeface="+mn-ea"/>
                          <a:cs typeface="+mn-cs"/>
                        </a:rPr>
                        <a:t>750GB</a:t>
                      </a:r>
                      <a:endParaRPr lang="zh-TW" altLang="en-US" dirty="0"/>
                    </a:p>
                  </a:txBody>
                  <a:tcPr/>
                </a:tc>
              </a:tr>
              <a:tr h="86183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smtClean="0"/>
                        <a:t>$10,000 /megabyte</a:t>
                      </a:r>
                      <a:endParaRPr lang="zh-TW" altLang="en-US" dirty="0" smtClean="0"/>
                    </a:p>
                    <a:p>
                      <a:endParaRPr lang="zh-TW"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zh-TW" dirty="0" smtClean="0"/>
                        <a:t>six 8-inch platters </a:t>
                      </a:r>
                      <a:endParaRPr lang="zh-TW" altLang="en-US" dirty="0" smtClean="0"/>
                    </a:p>
                    <a:p>
                      <a:endParaRPr lang="zh-TW"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smtClean="0"/>
                        <a:t>3.5-inch platters</a:t>
                      </a:r>
                      <a:endParaRPr lang="zh-TW" altLang="en-US" dirty="0" smtClean="0"/>
                    </a:p>
                    <a:p>
                      <a:endParaRPr lang="zh-TW"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smtClean="0"/>
                        <a:t>3.5-inch platters</a:t>
                      </a:r>
                      <a:endParaRPr lang="zh-TW" altLang="en-US" smtClean="0"/>
                    </a:p>
                    <a:p>
                      <a:endParaRPr lang="zh-TW" altLang="en-US" dirty="0"/>
                    </a:p>
                  </a:txBody>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683568" y="836712"/>
            <a:ext cx="8712968" cy="1370583"/>
          </a:xfrm>
        </p:spPr>
        <p:txBody>
          <a:bodyPr>
            <a:normAutofit/>
          </a:bodyPr>
          <a:lstStyle/>
          <a:p>
            <a:r>
              <a:rPr lang="en-US" altLang="zh-TW" sz="3600" dirty="0" smtClean="0">
                <a:solidFill>
                  <a:schemeClr val="accent1">
                    <a:lumMod val="50000"/>
                  </a:schemeClr>
                </a:solidFill>
                <a:latin typeface="微軟正黑體" pitchFamily="34" charset="-120"/>
                <a:ea typeface="微軟正黑體" pitchFamily="34" charset="-120"/>
              </a:rPr>
              <a:t>Cloud computing</a:t>
            </a:r>
            <a:endParaRPr lang="zh-TW" altLang="en-US" sz="3600" dirty="0">
              <a:solidFill>
                <a:schemeClr val="accent1">
                  <a:lumMod val="50000"/>
                </a:schemeClr>
              </a:solidFill>
              <a:latin typeface="微軟正黑體" pitchFamily="34" charset="-120"/>
              <a:ea typeface="微軟正黑體" pitchFamily="34" charset="-120"/>
            </a:endParaRPr>
          </a:p>
        </p:txBody>
      </p:sp>
      <p:sp>
        <p:nvSpPr>
          <p:cNvPr id="3" name="副標題 2"/>
          <p:cNvSpPr>
            <a:spLocks noGrp="1"/>
          </p:cNvSpPr>
          <p:nvPr>
            <p:ph type="subTitle" idx="1"/>
          </p:nvPr>
        </p:nvSpPr>
        <p:spPr/>
        <p:txBody>
          <a:bodyPr/>
          <a:lstStyle/>
          <a:p>
            <a:endParaRPr lang="zh-TW" altLang="en-US" dirty="0"/>
          </a:p>
        </p:txBody>
      </p:sp>
      <p:pic>
        <p:nvPicPr>
          <p:cNvPr id="4" name="圖片 3" descr="cloud-dna.jpg"/>
          <p:cNvPicPr>
            <a:picLocks noChangeAspect="1"/>
          </p:cNvPicPr>
          <p:nvPr/>
        </p:nvPicPr>
        <p:blipFill>
          <a:blip r:embed="rId2" cstate="print"/>
          <a:stretch>
            <a:fillRect/>
          </a:stretch>
        </p:blipFill>
        <p:spPr>
          <a:xfrm>
            <a:off x="4572000" y="3199804"/>
            <a:ext cx="4572000" cy="3261360"/>
          </a:xfrm>
          <a:prstGeom prst="rect">
            <a:avLst/>
          </a:prstGeom>
        </p:spPr>
      </p:pic>
      <p:pic>
        <p:nvPicPr>
          <p:cNvPr id="6" name="圖片 5" descr="cloud_computing.jpg"/>
          <p:cNvPicPr>
            <a:picLocks noChangeAspect="1"/>
          </p:cNvPicPr>
          <p:nvPr/>
        </p:nvPicPr>
        <p:blipFill>
          <a:blip r:embed="rId3" cstate="print"/>
          <a:stretch>
            <a:fillRect/>
          </a:stretch>
        </p:blipFill>
        <p:spPr>
          <a:xfrm>
            <a:off x="-41726" y="3212976"/>
            <a:ext cx="4631692" cy="3242184"/>
          </a:xfrm>
          <a:prstGeom prst="rect">
            <a:avLst/>
          </a:prstGeom>
        </p:spPr>
      </p:pic>
      <p:sp>
        <p:nvSpPr>
          <p:cNvPr id="5" name="矩形 4"/>
          <p:cNvSpPr/>
          <p:nvPr/>
        </p:nvSpPr>
        <p:spPr>
          <a:xfrm>
            <a:off x="-41726" y="2276872"/>
            <a:ext cx="9185726" cy="1944216"/>
          </a:xfrm>
          <a:prstGeom prst="rect">
            <a:avLst/>
          </a:prstGeom>
          <a:gradFill>
            <a:gsLst>
              <a:gs pos="53000">
                <a:schemeClr val="bg1"/>
              </a:gs>
              <a:gs pos="100000">
                <a:schemeClr val="accent1">
                  <a:tint val="23500"/>
                  <a:satMod val="160000"/>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8" name="直線接點 7"/>
          <p:cNvCxnSpPr/>
          <p:nvPr/>
        </p:nvCxnSpPr>
        <p:spPr>
          <a:xfrm flipH="1">
            <a:off x="1403648" y="1844824"/>
            <a:ext cx="7740352" cy="0"/>
          </a:xfrm>
          <a:prstGeom prst="line">
            <a:avLst/>
          </a:prstGeom>
          <a:ln w="28575"/>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8677435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9552" y="872716"/>
            <a:ext cx="3714805" cy="3312368"/>
          </a:xfrm>
        </p:spPr>
      </p:pic>
      <p:sp>
        <p:nvSpPr>
          <p:cNvPr id="5" name="矩形 4"/>
          <p:cNvSpPr/>
          <p:nvPr/>
        </p:nvSpPr>
        <p:spPr>
          <a:xfrm>
            <a:off x="395536" y="4351747"/>
            <a:ext cx="3672408" cy="769441"/>
          </a:xfrm>
          <a:prstGeom prst="rect">
            <a:avLst/>
          </a:prstGeom>
        </p:spPr>
        <p:txBody>
          <a:bodyPr wrap="square">
            <a:spAutoFit/>
          </a:bodyPr>
          <a:lstStyle/>
          <a:p>
            <a:r>
              <a:rPr lang="en-US" altLang="zh-TW" sz="2200" dirty="0"/>
              <a:t>James </a:t>
            </a:r>
            <a:r>
              <a:rPr lang="en-US" altLang="zh-TW" sz="2200" dirty="0" smtClean="0"/>
              <a:t>Taylor</a:t>
            </a:r>
          </a:p>
          <a:p>
            <a:r>
              <a:rPr lang="en-US" altLang="zh-TW" sz="2200" dirty="0"/>
              <a:t>Emory </a:t>
            </a:r>
            <a:r>
              <a:rPr lang="en-US" altLang="zh-TW" sz="2200" dirty="0" smtClean="0"/>
              <a:t> University </a:t>
            </a:r>
            <a:r>
              <a:rPr lang="en-US" altLang="zh-TW" sz="2200" dirty="0"/>
              <a:t>in Atlanta</a:t>
            </a:r>
            <a:endParaRPr lang="zh-TW" altLang="en-US" sz="2200" dirty="0"/>
          </a:p>
        </p:txBody>
      </p:sp>
      <p:pic>
        <p:nvPicPr>
          <p:cNvPr id="1026" name="Picture 2" descr="Anton Nekrutenk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760710"/>
            <a:ext cx="2736304" cy="3420380"/>
          </a:xfrm>
          <a:prstGeom prst="rect">
            <a:avLst/>
          </a:prstGeom>
          <a:noFill/>
          <a:extLst>
            <a:ext uri="{909E8E84-426E-40DD-AFC4-6F175D3DCCD1}">
              <a14:hiddenFill xmlns:a14="http://schemas.microsoft.com/office/drawing/2010/main">
                <a:solidFill>
                  <a:srgbClr val="FFFFFF"/>
                </a:solidFill>
              </a14:hiddenFill>
            </a:ext>
          </a:extLst>
        </p:spPr>
      </p:pic>
      <p:sp>
        <p:nvSpPr>
          <p:cNvPr id="6" name="矩形 5"/>
          <p:cNvSpPr/>
          <p:nvPr/>
        </p:nvSpPr>
        <p:spPr>
          <a:xfrm>
            <a:off x="5147443" y="4351747"/>
            <a:ext cx="3600400" cy="769441"/>
          </a:xfrm>
          <a:prstGeom prst="rect">
            <a:avLst/>
          </a:prstGeom>
        </p:spPr>
        <p:txBody>
          <a:bodyPr wrap="square">
            <a:spAutoFit/>
          </a:bodyPr>
          <a:lstStyle/>
          <a:p>
            <a:r>
              <a:rPr lang="en-US" altLang="zh-TW" sz="2200" dirty="0"/>
              <a:t>Anton </a:t>
            </a:r>
            <a:r>
              <a:rPr lang="en-US" altLang="zh-TW" sz="2200" dirty="0" err="1" smtClean="0"/>
              <a:t>Nekrutenko</a:t>
            </a:r>
            <a:endParaRPr lang="en-US" altLang="zh-TW" sz="2200" dirty="0" smtClean="0"/>
          </a:p>
          <a:p>
            <a:r>
              <a:rPr lang="en-US" altLang="zh-TW" sz="2200" dirty="0"/>
              <a:t>Penn </a:t>
            </a:r>
            <a:r>
              <a:rPr lang="en-US" altLang="zh-TW" sz="2200" dirty="0" smtClean="0"/>
              <a:t>State, University </a:t>
            </a:r>
            <a:r>
              <a:rPr lang="en-US" altLang="zh-TW" sz="2200" dirty="0"/>
              <a:t>Park</a:t>
            </a:r>
            <a:endParaRPr lang="zh-TW" altLang="en-US" sz="2200" dirty="0"/>
          </a:p>
        </p:txBody>
      </p:sp>
      <p:sp>
        <p:nvSpPr>
          <p:cNvPr id="7" name="矩形 6"/>
          <p:cNvSpPr/>
          <p:nvPr/>
        </p:nvSpPr>
        <p:spPr>
          <a:xfrm>
            <a:off x="1259632" y="5373216"/>
            <a:ext cx="6840760" cy="707886"/>
          </a:xfrm>
          <a:prstGeom prst="rect">
            <a:avLst/>
          </a:prstGeom>
        </p:spPr>
        <p:txBody>
          <a:bodyPr wrap="square">
            <a:spAutoFit/>
          </a:bodyPr>
          <a:lstStyle/>
          <a:p>
            <a:r>
              <a:rPr lang="en-US" altLang="zh-TW" sz="2000" b="1" dirty="0" smtClean="0"/>
              <a:t>The goal was “to make </a:t>
            </a:r>
            <a:r>
              <a:rPr lang="en-US" altLang="zh-TW" sz="2000" b="1" dirty="0"/>
              <a:t>collaborations between experimental </a:t>
            </a:r>
            <a:r>
              <a:rPr lang="en-US" altLang="zh-TW" sz="2000" b="1" dirty="0" smtClean="0"/>
              <a:t>and </a:t>
            </a:r>
            <a:r>
              <a:rPr lang="en-US" altLang="zh-TW" sz="2000" b="1" dirty="0"/>
              <a:t>computational researchers easier and </a:t>
            </a:r>
            <a:r>
              <a:rPr lang="en-US" altLang="zh-TW" sz="2000" b="1" dirty="0" smtClean="0"/>
              <a:t>more efficient”</a:t>
            </a:r>
            <a:endParaRPr lang="zh-TW" altLang="en-US" sz="2000" b="1" dirty="0"/>
          </a:p>
        </p:txBody>
      </p:sp>
    </p:spTree>
    <p:extLst>
      <p:ext uri="{BB962C8B-B14F-4D97-AF65-F5344CB8AC3E}">
        <p14:creationId xmlns:p14="http://schemas.microsoft.com/office/powerpoint/2010/main" val="33091652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Outline</a:t>
            </a:r>
            <a:endParaRPr lang="zh-TW" altLang="en-US" dirty="0"/>
          </a:p>
        </p:txBody>
      </p:sp>
      <p:sp>
        <p:nvSpPr>
          <p:cNvPr id="3" name="內容版面配置區 2"/>
          <p:cNvSpPr>
            <a:spLocks noGrp="1"/>
          </p:cNvSpPr>
          <p:nvPr>
            <p:ph idx="1"/>
          </p:nvPr>
        </p:nvSpPr>
        <p:spPr/>
        <p:txBody>
          <a:bodyPr/>
          <a:lstStyle/>
          <a:p>
            <a:r>
              <a:rPr lang="en-US" altLang="zh-TW" dirty="0" smtClean="0"/>
              <a:t>Introduction</a:t>
            </a:r>
          </a:p>
          <a:p>
            <a:r>
              <a:rPr lang="en-US" altLang="zh-TW" dirty="0" smtClean="0"/>
              <a:t>Sequencing</a:t>
            </a:r>
          </a:p>
          <a:p>
            <a:r>
              <a:rPr lang="en-US" altLang="zh-TW" dirty="0" smtClean="0"/>
              <a:t>Storage</a:t>
            </a:r>
          </a:p>
          <a:p>
            <a:r>
              <a:rPr lang="en-US" altLang="zh-TW" dirty="0" smtClean="0"/>
              <a:t>Cloud Computing</a:t>
            </a:r>
          </a:p>
          <a:p>
            <a:r>
              <a:rPr lang="en-US" altLang="zh-TW" dirty="0" smtClean="0"/>
              <a:t>Application</a:t>
            </a:r>
          </a:p>
          <a:p>
            <a:r>
              <a:rPr lang="en-US" altLang="zh-TW" dirty="0" smtClean="0"/>
              <a:t>Conclusion</a:t>
            </a:r>
            <a:endParaRPr lang="zh-TW" altLang="en-US" dirty="0"/>
          </a:p>
        </p:txBody>
      </p:sp>
    </p:spTree>
    <p:extLst>
      <p:ext uri="{BB962C8B-B14F-4D97-AF65-F5344CB8AC3E}">
        <p14:creationId xmlns:p14="http://schemas.microsoft.com/office/powerpoint/2010/main" val="16892787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Genomic tools and Database</a:t>
            </a:r>
            <a:endParaRPr lang="zh-TW" altLang="en-US" dirty="0"/>
          </a:p>
        </p:txBody>
      </p:sp>
      <p:sp>
        <p:nvSpPr>
          <p:cNvPr id="3" name="內容版面配置區 2"/>
          <p:cNvSpPr>
            <a:spLocks noGrp="1"/>
          </p:cNvSpPr>
          <p:nvPr>
            <p:ph idx="1"/>
          </p:nvPr>
        </p:nvSpPr>
        <p:spPr/>
        <p:txBody>
          <a:bodyPr/>
          <a:lstStyle/>
          <a:p>
            <a:r>
              <a:rPr lang="en-US" altLang="zh-TW" dirty="0" smtClean="0"/>
              <a:t>Galaxy, a </a:t>
            </a:r>
            <a:r>
              <a:rPr lang="en-US" altLang="zh-TW" dirty="0"/>
              <a:t>software package that can </a:t>
            </a:r>
            <a:r>
              <a:rPr lang="en-US" altLang="zh-TW" dirty="0" smtClean="0"/>
              <a:t>be </a:t>
            </a:r>
            <a:r>
              <a:rPr lang="en-US" altLang="zh-TW" dirty="0"/>
              <a:t>downloaded to a personal computer or </a:t>
            </a:r>
            <a:r>
              <a:rPr lang="en-US" altLang="zh-TW" dirty="0" smtClean="0"/>
              <a:t>accessed </a:t>
            </a:r>
            <a:r>
              <a:rPr lang="en-US" altLang="zh-TW" dirty="0"/>
              <a:t>on Penn </a:t>
            </a:r>
            <a:r>
              <a:rPr lang="en-US" altLang="zh-TW" dirty="0" err="1"/>
              <a:t>States</a:t>
            </a:r>
            <a:r>
              <a:rPr lang="en-US" altLang="zh-TW" dirty="0"/>
              <a:t> computers via any </a:t>
            </a:r>
            <a:r>
              <a:rPr lang="en-US" altLang="zh-TW" dirty="0" smtClean="0"/>
              <a:t>Internet-connected machine.</a:t>
            </a:r>
          </a:p>
          <a:p>
            <a:r>
              <a:rPr lang="en-US" altLang="zh-TW" dirty="0"/>
              <a:t>The public portal for </a:t>
            </a:r>
            <a:r>
              <a:rPr lang="en-US" altLang="zh-TW" dirty="0" smtClean="0"/>
              <a:t>Galaxy </a:t>
            </a:r>
            <a:r>
              <a:rPr lang="en-US" altLang="zh-TW" dirty="0"/>
              <a:t>works well, but, as a shared resource, </a:t>
            </a:r>
            <a:r>
              <a:rPr lang="en-US" altLang="zh-TW" dirty="0" smtClean="0"/>
              <a:t>it </a:t>
            </a:r>
            <a:r>
              <a:rPr lang="en-US" altLang="zh-TW" dirty="0"/>
              <a:t>can get bogged </a:t>
            </a:r>
            <a:r>
              <a:rPr lang="en-US" altLang="zh-TW" dirty="0" smtClean="0"/>
              <a:t>down, says Taylor.</a:t>
            </a:r>
            <a:endParaRPr lang="zh-TW" altLang="en-US" dirty="0"/>
          </a:p>
        </p:txBody>
      </p:sp>
    </p:spTree>
    <p:extLst>
      <p:ext uri="{BB962C8B-B14F-4D97-AF65-F5344CB8AC3E}">
        <p14:creationId xmlns:p14="http://schemas.microsoft.com/office/powerpoint/2010/main" val="13919894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Cloud computing</a:t>
            </a:r>
            <a:endParaRPr lang="zh-TW" altLang="en-US" dirty="0"/>
          </a:p>
        </p:txBody>
      </p:sp>
      <p:sp>
        <p:nvSpPr>
          <p:cNvPr id="3" name="內容版面配置區 2"/>
          <p:cNvSpPr>
            <a:spLocks noGrp="1"/>
          </p:cNvSpPr>
          <p:nvPr>
            <p:ph idx="1"/>
          </p:nvPr>
        </p:nvSpPr>
        <p:spPr/>
        <p:txBody>
          <a:bodyPr/>
          <a:lstStyle/>
          <a:p>
            <a:r>
              <a:rPr lang="en-US" altLang="zh-TW" dirty="0" smtClean="0"/>
              <a:t>It </a:t>
            </a:r>
            <a:r>
              <a:rPr lang="en-US" altLang="zh-TW" dirty="0"/>
              <a:t>contains renting off-site computing </a:t>
            </a:r>
            <a:r>
              <a:rPr lang="en-US" altLang="zh-TW" dirty="0" smtClean="0"/>
              <a:t>memory </a:t>
            </a:r>
            <a:r>
              <a:rPr lang="en-US" altLang="zh-TW" dirty="0"/>
              <a:t>to store data, running </a:t>
            </a:r>
            <a:r>
              <a:rPr lang="en-US" altLang="zh-TW" dirty="0" err="1" smtClean="0"/>
              <a:t>one</a:t>
            </a:r>
            <a:r>
              <a:rPr lang="en-US" altLang="zh-TW" dirty="0" err="1"/>
              <a:t>s</a:t>
            </a:r>
            <a:r>
              <a:rPr lang="en-US" altLang="zh-TW" dirty="0"/>
              <a:t> own software on </a:t>
            </a:r>
            <a:r>
              <a:rPr lang="en-US" altLang="zh-TW" dirty="0" smtClean="0"/>
              <a:t>another </a:t>
            </a:r>
            <a:r>
              <a:rPr lang="en-US" altLang="zh-TW" dirty="0" err="1" smtClean="0"/>
              <a:t>facility’</a:t>
            </a:r>
            <a:r>
              <a:rPr lang="en-US" altLang="zh-TW" dirty="0" err="1"/>
              <a:t>s</a:t>
            </a:r>
            <a:r>
              <a:rPr lang="en-US" altLang="zh-TW" dirty="0"/>
              <a:t> </a:t>
            </a:r>
            <a:r>
              <a:rPr lang="en-US" altLang="zh-TW" dirty="0" smtClean="0"/>
              <a:t>computers.</a:t>
            </a:r>
          </a:p>
          <a:p>
            <a:r>
              <a:rPr lang="en-US" altLang="zh-TW" dirty="0"/>
              <a:t> Amazon </a:t>
            </a:r>
            <a:r>
              <a:rPr lang="en-US" altLang="zh-TW" dirty="0" smtClean="0"/>
              <a:t>Web </a:t>
            </a:r>
            <a:r>
              <a:rPr lang="en-US" altLang="zh-TW" dirty="0"/>
              <a:t>Services and </a:t>
            </a:r>
            <a:r>
              <a:rPr lang="en-US" altLang="zh-TW" dirty="0" smtClean="0"/>
              <a:t>Microsoft </a:t>
            </a:r>
            <a:r>
              <a:rPr lang="en-US" altLang="zh-TW" dirty="0"/>
              <a:t>are among the heavy-weights running cloud-computing </a:t>
            </a:r>
            <a:r>
              <a:rPr lang="en-US" altLang="zh-TW" dirty="0" smtClean="0"/>
              <a:t>facilities.</a:t>
            </a:r>
          </a:p>
          <a:p>
            <a:r>
              <a:rPr lang="en-US" altLang="zh-TW" dirty="0"/>
              <a:t>Open Cloud Consortium</a:t>
            </a:r>
            <a:endParaRPr lang="zh-TW" altLang="en-US" dirty="0"/>
          </a:p>
        </p:txBody>
      </p:sp>
    </p:spTree>
    <p:extLst>
      <p:ext uri="{BB962C8B-B14F-4D97-AF65-F5344CB8AC3E}">
        <p14:creationId xmlns:p14="http://schemas.microsoft.com/office/powerpoint/2010/main" val="27810605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Galaxy on Cloud</a:t>
            </a:r>
            <a:endParaRPr lang="zh-TW" altLang="en-US" dirty="0"/>
          </a:p>
        </p:txBody>
      </p:sp>
      <p:sp>
        <p:nvSpPr>
          <p:cNvPr id="3" name="內容版面配置區 2"/>
          <p:cNvSpPr>
            <a:spLocks noGrp="1"/>
          </p:cNvSpPr>
          <p:nvPr>
            <p:ph idx="1"/>
          </p:nvPr>
        </p:nvSpPr>
        <p:spPr/>
        <p:txBody>
          <a:bodyPr/>
          <a:lstStyle/>
          <a:p>
            <a:r>
              <a:rPr lang="en-US" altLang="zh-TW" dirty="0" smtClean="0"/>
              <a:t>Virtual computer</a:t>
            </a:r>
          </a:p>
          <a:p>
            <a:r>
              <a:rPr lang="en-US" altLang="zh-TW" dirty="0"/>
              <a:t>Worked with Penn State colleague </a:t>
            </a:r>
            <a:r>
              <a:rPr lang="en-US" altLang="zh-TW" dirty="0" err="1" smtClean="0"/>
              <a:t>Kateryna</a:t>
            </a:r>
            <a:r>
              <a:rPr lang="en-US" altLang="zh-TW" dirty="0" smtClean="0"/>
              <a:t> </a:t>
            </a:r>
            <a:r>
              <a:rPr lang="en-US" altLang="zh-TW" dirty="0" err="1" smtClean="0"/>
              <a:t>Makova</a:t>
            </a:r>
            <a:r>
              <a:rPr lang="en-US" altLang="zh-TW" dirty="0"/>
              <a:t>, who wanted to look at how </a:t>
            </a:r>
            <a:r>
              <a:rPr lang="en-US" altLang="zh-TW" dirty="0" smtClean="0"/>
              <a:t>the </a:t>
            </a:r>
            <a:r>
              <a:rPr lang="en-US" altLang="zh-TW" dirty="0"/>
              <a:t>genomes of mitochondria vary from </a:t>
            </a:r>
            <a:r>
              <a:rPr lang="en-US" altLang="zh-TW" dirty="0" smtClean="0"/>
              <a:t>cell </a:t>
            </a:r>
            <a:r>
              <a:rPr lang="en-US" altLang="zh-TW" dirty="0"/>
              <a:t>to cell in an </a:t>
            </a:r>
            <a:r>
              <a:rPr lang="en-US" altLang="zh-TW" dirty="0" smtClean="0"/>
              <a:t>individual.</a:t>
            </a:r>
          </a:p>
          <a:p>
            <a:r>
              <a:rPr lang="en-US" altLang="zh-TW" dirty="0" smtClean="0"/>
              <a:t>Generating 1.8 </a:t>
            </a:r>
            <a:r>
              <a:rPr lang="en-US" altLang="zh-TW" dirty="0" err="1"/>
              <a:t>gigabases</a:t>
            </a:r>
            <a:r>
              <a:rPr lang="en-US" altLang="zh-TW" dirty="0"/>
              <a:t> of DNA </a:t>
            </a:r>
            <a:r>
              <a:rPr lang="en-US" altLang="zh-TW" dirty="0" smtClean="0"/>
              <a:t>sequence, about 1/10 of the human genome scale.</a:t>
            </a:r>
            <a:endParaRPr lang="zh-TW" altLang="en-US" dirty="0"/>
          </a:p>
        </p:txBody>
      </p:sp>
    </p:spTree>
    <p:extLst>
      <p:ext uri="{BB962C8B-B14F-4D97-AF65-F5344CB8AC3E}">
        <p14:creationId xmlns:p14="http://schemas.microsoft.com/office/powerpoint/2010/main" val="40442182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Cloud computing</a:t>
            </a:r>
            <a:endParaRPr lang="zh-TW" altLang="en-US" dirty="0"/>
          </a:p>
        </p:txBody>
      </p:sp>
      <p:sp>
        <p:nvSpPr>
          <p:cNvPr id="3" name="內容版面配置區 2"/>
          <p:cNvSpPr>
            <a:spLocks noGrp="1"/>
          </p:cNvSpPr>
          <p:nvPr>
            <p:ph idx="1"/>
          </p:nvPr>
        </p:nvSpPr>
        <p:spPr/>
        <p:txBody>
          <a:bodyPr>
            <a:normAutofit/>
          </a:bodyPr>
          <a:lstStyle/>
          <a:p>
            <a:r>
              <a:rPr lang="en-US" altLang="zh-TW" dirty="0"/>
              <a:t>Biology of Genomes meeting in </a:t>
            </a:r>
            <a:r>
              <a:rPr lang="en-US" altLang="zh-TW" dirty="0" smtClean="0"/>
              <a:t>Cold </a:t>
            </a:r>
            <a:r>
              <a:rPr lang="en-US" altLang="zh-TW" dirty="0"/>
              <a:t>Spring Harbor, New </a:t>
            </a:r>
            <a:r>
              <a:rPr lang="en-US" altLang="zh-TW" dirty="0" smtClean="0"/>
              <a:t>York.</a:t>
            </a:r>
          </a:p>
          <a:p>
            <a:r>
              <a:rPr lang="en-US" altLang="zh-TW" dirty="0" smtClean="0"/>
              <a:t>Upload and analyze data on cloud, cost-effective solution.</a:t>
            </a:r>
          </a:p>
          <a:p>
            <a:r>
              <a:rPr lang="en-US" altLang="zh-TW" dirty="0" smtClean="0"/>
              <a:t>Michael Schatz, CSHL. </a:t>
            </a:r>
            <a:endParaRPr lang="en-US" altLang="zh-TW" dirty="0"/>
          </a:p>
          <a:p>
            <a:r>
              <a:rPr lang="en-US" altLang="zh-TW" dirty="0" smtClean="0"/>
              <a:t>Ben </a:t>
            </a:r>
            <a:r>
              <a:rPr lang="en-US" altLang="zh-TW" dirty="0" err="1"/>
              <a:t>Langmead</a:t>
            </a:r>
            <a:r>
              <a:rPr lang="en-US" altLang="zh-TW" dirty="0"/>
              <a:t>, a </a:t>
            </a:r>
            <a:r>
              <a:rPr lang="en-US" altLang="zh-TW" dirty="0" smtClean="0"/>
              <a:t>computer </a:t>
            </a:r>
            <a:r>
              <a:rPr lang="en-US" altLang="zh-TW" dirty="0"/>
              <a:t>scientist at the Johns Hopkins </a:t>
            </a:r>
            <a:r>
              <a:rPr lang="en-US" altLang="zh-TW" dirty="0" smtClean="0"/>
              <a:t>Bloomberg </a:t>
            </a:r>
            <a:r>
              <a:rPr lang="en-US" altLang="zh-TW" dirty="0"/>
              <a:t>School of Public Health in </a:t>
            </a:r>
            <a:r>
              <a:rPr lang="en-US" altLang="zh-TW" dirty="0" err="1"/>
              <a:t>Bal-timore</a:t>
            </a:r>
            <a:r>
              <a:rPr lang="en-US" altLang="zh-TW" dirty="0"/>
              <a:t>, </a:t>
            </a:r>
            <a:r>
              <a:rPr lang="en-US" altLang="zh-TW" dirty="0" smtClean="0"/>
              <a:t>Maryland.</a:t>
            </a:r>
          </a:p>
          <a:p>
            <a:endParaRPr lang="zh-TW" altLang="en-US" dirty="0"/>
          </a:p>
        </p:txBody>
      </p:sp>
    </p:spTree>
    <p:extLst>
      <p:ext uri="{BB962C8B-B14F-4D97-AF65-F5344CB8AC3E}">
        <p14:creationId xmlns:p14="http://schemas.microsoft.com/office/powerpoint/2010/main" val="24611334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dirty="0"/>
          </a:p>
        </p:txBody>
      </p:sp>
      <p:pic>
        <p:nvPicPr>
          <p:cNvPr id="2050" name="Picture 2" descr="Schat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4771" y="764704"/>
            <a:ext cx="2952328" cy="3907493"/>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611560" y="4869160"/>
            <a:ext cx="3672408" cy="1446550"/>
          </a:xfrm>
          <a:prstGeom prst="rect">
            <a:avLst/>
          </a:prstGeom>
        </p:spPr>
        <p:txBody>
          <a:bodyPr wrap="square">
            <a:spAutoFit/>
          </a:bodyPr>
          <a:lstStyle/>
          <a:p>
            <a:r>
              <a:rPr lang="en-US" altLang="zh-TW" sz="2200" dirty="0" smtClean="0"/>
              <a:t>Identify common </a:t>
            </a:r>
            <a:r>
              <a:rPr lang="en-US" altLang="zh-TW" sz="2200" dirty="0"/>
              <a:t>sites of DNA variation known as </a:t>
            </a:r>
            <a:r>
              <a:rPr lang="en-US" altLang="zh-TW" sz="2200" dirty="0" smtClean="0"/>
              <a:t>single-nucleotide </a:t>
            </a:r>
            <a:r>
              <a:rPr lang="en-US" altLang="zh-TW" sz="2200" dirty="0"/>
              <a:t>polymorphisms (SNPs)</a:t>
            </a:r>
            <a:endParaRPr lang="zh-TW" altLang="en-US" sz="2200" dirty="0"/>
          </a:p>
        </p:txBody>
      </p:sp>
      <p:pic>
        <p:nvPicPr>
          <p:cNvPr id="2052" name="Picture 4" descr="Mug sh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4558" y="785837"/>
            <a:ext cx="3014506" cy="3795291"/>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4"/>
          <p:cNvSpPr/>
          <p:nvPr/>
        </p:nvSpPr>
        <p:spPr>
          <a:xfrm>
            <a:off x="4572000" y="4864695"/>
            <a:ext cx="4176464" cy="1446550"/>
          </a:xfrm>
          <a:prstGeom prst="rect">
            <a:avLst/>
          </a:prstGeom>
        </p:spPr>
        <p:txBody>
          <a:bodyPr wrap="square">
            <a:spAutoFit/>
          </a:bodyPr>
          <a:lstStyle/>
          <a:p>
            <a:r>
              <a:rPr lang="en-US" altLang="zh-TW" sz="2200" dirty="0" smtClean="0"/>
              <a:t>Program called Myrna </a:t>
            </a:r>
            <a:r>
              <a:rPr lang="en-US" altLang="zh-TW" sz="2200" dirty="0"/>
              <a:t>that determines the differential </a:t>
            </a:r>
            <a:r>
              <a:rPr lang="en-US" altLang="zh-TW" sz="2200" dirty="0" smtClean="0"/>
              <a:t>expression </a:t>
            </a:r>
            <a:r>
              <a:rPr lang="en-US" altLang="zh-TW" sz="2200" dirty="0"/>
              <a:t>of genes from RNA sequence </a:t>
            </a:r>
            <a:r>
              <a:rPr lang="en-US" altLang="zh-TW" sz="2200" dirty="0" smtClean="0"/>
              <a:t>data and for parallelizing</a:t>
            </a:r>
            <a:r>
              <a:rPr lang="en-US" altLang="zh-TW" dirty="0" smtClean="0"/>
              <a:t>.</a:t>
            </a:r>
            <a:endParaRPr lang="zh-TW" altLang="en-US" dirty="0"/>
          </a:p>
        </p:txBody>
      </p:sp>
    </p:spTree>
    <p:extLst>
      <p:ext uri="{BB962C8B-B14F-4D97-AF65-F5344CB8AC3E}">
        <p14:creationId xmlns:p14="http://schemas.microsoft.com/office/powerpoint/2010/main" val="32753897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Cloud computing</a:t>
            </a:r>
            <a:endParaRPr lang="zh-TW" altLang="en-US" dirty="0"/>
          </a:p>
        </p:txBody>
      </p:sp>
      <p:sp>
        <p:nvSpPr>
          <p:cNvPr id="3" name="內容版面配置區 2"/>
          <p:cNvSpPr>
            <a:spLocks noGrp="1"/>
          </p:cNvSpPr>
          <p:nvPr>
            <p:ph idx="1"/>
          </p:nvPr>
        </p:nvSpPr>
        <p:spPr/>
        <p:txBody>
          <a:bodyPr/>
          <a:lstStyle/>
          <a:p>
            <a:r>
              <a:rPr lang="en-US" altLang="zh-TW" dirty="0" smtClean="0"/>
              <a:t>”Cloud </a:t>
            </a:r>
            <a:r>
              <a:rPr lang="en-US" altLang="zh-TW" dirty="0"/>
              <a:t>computing may represent the </a:t>
            </a:r>
            <a:r>
              <a:rPr lang="en-US" altLang="zh-TW" dirty="0" smtClean="0"/>
              <a:t>democratization </a:t>
            </a:r>
            <a:r>
              <a:rPr lang="en-US" altLang="zh-TW" dirty="0"/>
              <a:t>of </a:t>
            </a:r>
            <a:r>
              <a:rPr lang="en-US" altLang="zh-TW" dirty="0" smtClean="0"/>
              <a:t>computation”,</a:t>
            </a:r>
            <a:r>
              <a:rPr lang="en-US" altLang="zh-TW" dirty="0"/>
              <a:t> says Schatz</a:t>
            </a:r>
            <a:r>
              <a:rPr lang="en-US" altLang="zh-TW" dirty="0" smtClean="0"/>
              <a:t>.</a:t>
            </a:r>
          </a:p>
          <a:p>
            <a:endParaRPr lang="en-US" altLang="zh-TW" dirty="0"/>
          </a:p>
          <a:p>
            <a:r>
              <a:rPr lang="en-US" altLang="zh-TW" dirty="0"/>
              <a:t>But cloud computing is not </a:t>
            </a:r>
            <a:r>
              <a:rPr lang="en-US" altLang="zh-TW" dirty="0" smtClean="0"/>
              <a:t>mature.  </a:t>
            </a:r>
          </a:p>
          <a:p>
            <a:pPr marL="0" indent="0">
              <a:buNone/>
            </a:pPr>
            <a:r>
              <a:rPr lang="en-US" altLang="zh-TW" dirty="0"/>
              <a:t> </a:t>
            </a:r>
            <a:r>
              <a:rPr lang="en-US" altLang="zh-TW" dirty="0" smtClean="0"/>
              <a:t> -  	Sneaker net (limited speed)</a:t>
            </a:r>
          </a:p>
          <a:p>
            <a:pPr marL="0" indent="0">
              <a:buNone/>
            </a:pPr>
            <a:r>
              <a:rPr lang="en-US" altLang="zh-TW" dirty="0"/>
              <a:t>  -  </a:t>
            </a:r>
            <a:r>
              <a:rPr lang="en-US" altLang="zh-TW" dirty="0" smtClean="0"/>
              <a:t>	Connections </a:t>
            </a:r>
            <a:r>
              <a:rPr lang="en-US" altLang="zh-TW" dirty="0"/>
              <a:t>among the cloud</a:t>
            </a:r>
            <a:r>
              <a:rPr lang="en-US" altLang="zh-TW" dirty="0" smtClean="0"/>
              <a:t> processors    	can </a:t>
            </a:r>
            <a:r>
              <a:rPr lang="en-US" altLang="zh-TW" dirty="0"/>
              <a:t>be fairly </a:t>
            </a:r>
            <a:r>
              <a:rPr lang="en-US" altLang="zh-TW" dirty="0" smtClean="0"/>
              <a:t>slow </a:t>
            </a:r>
            <a:endParaRPr lang="en-US" altLang="zh-TW" dirty="0"/>
          </a:p>
          <a:p>
            <a:pPr marL="0" indent="0">
              <a:buNone/>
            </a:pPr>
            <a:endParaRPr lang="en-US" altLang="zh-TW" dirty="0" smtClean="0"/>
          </a:p>
        </p:txBody>
      </p:sp>
    </p:spTree>
    <p:extLst>
      <p:ext uri="{BB962C8B-B14F-4D97-AF65-F5344CB8AC3E}">
        <p14:creationId xmlns:p14="http://schemas.microsoft.com/office/powerpoint/2010/main" val="15208333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683568" y="836712"/>
            <a:ext cx="8712968" cy="1370583"/>
          </a:xfrm>
        </p:spPr>
        <p:txBody>
          <a:bodyPr>
            <a:normAutofit/>
          </a:bodyPr>
          <a:lstStyle/>
          <a:p>
            <a:r>
              <a:rPr lang="en-US" altLang="zh-TW" sz="3600" dirty="0" smtClean="0">
                <a:solidFill>
                  <a:schemeClr val="accent1">
                    <a:lumMod val="50000"/>
                  </a:schemeClr>
                </a:solidFill>
                <a:latin typeface="微軟正黑體" pitchFamily="34" charset="-120"/>
                <a:ea typeface="微軟正黑體" pitchFamily="34" charset="-120"/>
              </a:rPr>
              <a:t>Application</a:t>
            </a:r>
            <a:endParaRPr lang="zh-TW" altLang="en-US" sz="3600" dirty="0">
              <a:solidFill>
                <a:schemeClr val="accent1">
                  <a:lumMod val="50000"/>
                </a:schemeClr>
              </a:solidFill>
              <a:latin typeface="微軟正黑體" pitchFamily="34" charset="-120"/>
              <a:ea typeface="微軟正黑體" pitchFamily="34" charset="-120"/>
            </a:endParaRPr>
          </a:p>
        </p:txBody>
      </p:sp>
      <p:sp>
        <p:nvSpPr>
          <p:cNvPr id="3" name="副標題 2"/>
          <p:cNvSpPr>
            <a:spLocks noGrp="1"/>
          </p:cNvSpPr>
          <p:nvPr>
            <p:ph type="subTitle" idx="1"/>
          </p:nvPr>
        </p:nvSpPr>
        <p:spPr/>
        <p:txBody>
          <a:bodyPr/>
          <a:lstStyle/>
          <a:p>
            <a:endParaRPr lang="zh-TW" altLang="en-US" dirty="0"/>
          </a:p>
        </p:txBody>
      </p:sp>
      <p:pic>
        <p:nvPicPr>
          <p:cNvPr id="4" name="圖片 3" descr="cloud-dna.jpg"/>
          <p:cNvPicPr>
            <a:picLocks noChangeAspect="1"/>
          </p:cNvPicPr>
          <p:nvPr/>
        </p:nvPicPr>
        <p:blipFill>
          <a:blip r:embed="rId3" cstate="print"/>
          <a:stretch>
            <a:fillRect/>
          </a:stretch>
        </p:blipFill>
        <p:spPr>
          <a:xfrm>
            <a:off x="4572000" y="3199804"/>
            <a:ext cx="4572000" cy="3261360"/>
          </a:xfrm>
          <a:prstGeom prst="rect">
            <a:avLst/>
          </a:prstGeom>
        </p:spPr>
      </p:pic>
      <p:pic>
        <p:nvPicPr>
          <p:cNvPr id="6" name="圖片 5" descr="cloud_computing.jpg"/>
          <p:cNvPicPr>
            <a:picLocks noChangeAspect="1"/>
          </p:cNvPicPr>
          <p:nvPr/>
        </p:nvPicPr>
        <p:blipFill>
          <a:blip r:embed="rId4" cstate="print"/>
          <a:stretch>
            <a:fillRect/>
          </a:stretch>
        </p:blipFill>
        <p:spPr>
          <a:xfrm>
            <a:off x="-41726" y="3212976"/>
            <a:ext cx="4631692" cy="3242184"/>
          </a:xfrm>
          <a:prstGeom prst="rect">
            <a:avLst/>
          </a:prstGeom>
        </p:spPr>
      </p:pic>
      <p:sp>
        <p:nvSpPr>
          <p:cNvPr id="5" name="矩形 4"/>
          <p:cNvSpPr/>
          <p:nvPr/>
        </p:nvSpPr>
        <p:spPr>
          <a:xfrm>
            <a:off x="-41726" y="2276872"/>
            <a:ext cx="9185726" cy="1944216"/>
          </a:xfrm>
          <a:prstGeom prst="rect">
            <a:avLst/>
          </a:prstGeom>
          <a:gradFill>
            <a:gsLst>
              <a:gs pos="53000">
                <a:schemeClr val="bg1"/>
              </a:gs>
              <a:gs pos="100000">
                <a:schemeClr val="accent1">
                  <a:tint val="23500"/>
                  <a:satMod val="160000"/>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8" name="直線接點 7"/>
          <p:cNvCxnSpPr/>
          <p:nvPr/>
        </p:nvCxnSpPr>
        <p:spPr>
          <a:xfrm flipH="1">
            <a:off x="1403648" y="1844824"/>
            <a:ext cx="7740352" cy="0"/>
          </a:xfrm>
          <a:prstGeom prst="line">
            <a:avLst/>
          </a:prstGeom>
          <a:ln w="28575"/>
        </p:spPr>
        <p:style>
          <a:lnRef idx="1">
            <a:schemeClr val="accent5"/>
          </a:lnRef>
          <a:fillRef idx="0">
            <a:schemeClr val="accent5"/>
          </a:fillRef>
          <a:effectRef idx="0">
            <a:schemeClr val="accent5"/>
          </a:effectRef>
          <a:fontRef idx="minor">
            <a:schemeClr val="tx1"/>
          </a:fontRef>
        </p:style>
      </p:cxn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274638"/>
            <a:ext cx="9144000" cy="1143000"/>
          </a:xfrm>
        </p:spPr>
        <p:txBody>
          <a:bodyPr>
            <a:noAutofit/>
          </a:bodyPr>
          <a:lstStyle/>
          <a:p>
            <a:r>
              <a:rPr lang="en-US" altLang="zh-TW" sz="3600" dirty="0" smtClean="0"/>
              <a:t>Commercialized platform</a:t>
            </a:r>
            <a:r>
              <a:rPr lang="zh-TW" altLang="en-US" sz="3600" dirty="0" smtClean="0"/>
              <a:t> </a:t>
            </a:r>
            <a:r>
              <a:rPr lang="en-US" altLang="zh-TW" sz="3600" dirty="0" smtClean="0"/>
              <a:t>:</a:t>
            </a:r>
            <a:r>
              <a:rPr lang="zh-TW" altLang="en-US" sz="3600" dirty="0" smtClean="0"/>
              <a:t> </a:t>
            </a:r>
            <a:r>
              <a:rPr lang="en-US" altLang="zh-TW" sz="3600" dirty="0" smtClean="0"/>
              <a:t>Amazon Web Service</a:t>
            </a:r>
            <a:endParaRPr lang="zh-TW" altLang="en-US" sz="3600" dirty="0"/>
          </a:p>
        </p:txBody>
      </p:sp>
      <p:sp>
        <p:nvSpPr>
          <p:cNvPr id="3" name="內容版面配置區 2"/>
          <p:cNvSpPr>
            <a:spLocks noGrp="1"/>
          </p:cNvSpPr>
          <p:nvPr>
            <p:ph idx="1"/>
          </p:nvPr>
        </p:nvSpPr>
        <p:spPr/>
        <p:txBody>
          <a:bodyPr/>
          <a:lstStyle/>
          <a:p>
            <a:endParaRPr lang="zh-TW" altLang="en-US" dirty="0"/>
          </a:p>
        </p:txBody>
      </p:sp>
      <p:pic>
        <p:nvPicPr>
          <p:cNvPr id="4" name="圖片 3" descr="未命名 - 2.jpg"/>
          <p:cNvPicPr>
            <a:picLocks noChangeAspect="1"/>
          </p:cNvPicPr>
          <p:nvPr/>
        </p:nvPicPr>
        <p:blipFill>
          <a:blip r:embed="rId3" cstate="print"/>
          <a:stretch>
            <a:fillRect/>
          </a:stretch>
        </p:blipFill>
        <p:spPr>
          <a:xfrm>
            <a:off x="683568" y="1411819"/>
            <a:ext cx="7668344" cy="5446181"/>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40568" y="274638"/>
            <a:ext cx="10153128" cy="1138138"/>
          </a:xfrm>
        </p:spPr>
        <p:txBody>
          <a:bodyPr>
            <a:normAutofit/>
          </a:bodyPr>
          <a:lstStyle/>
          <a:p>
            <a:r>
              <a:rPr lang="en-US" altLang="zh-TW" sz="3600" dirty="0" smtClean="0"/>
              <a:t>Commercialized platform : Amazon Web Service</a:t>
            </a:r>
            <a:endParaRPr lang="zh-TW" altLang="en-US" sz="3600" dirty="0"/>
          </a:p>
        </p:txBody>
      </p:sp>
      <p:sp>
        <p:nvSpPr>
          <p:cNvPr id="5" name="內容版面配置區 4"/>
          <p:cNvSpPr>
            <a:spLocks noGrp="1"/>
          </p:cNvSpPr>
          <p:nvPr>
            <p:ph idx="1"/>
          </p:nvPr>
        </p:nvSpPr>
        <p:spPr/>
        <p:txBody>
          <a:bodyPr/>
          <a:lstStyle/>
          <a:p>
            <a:r>
              <a:rPr lang="en-US" altLang="zh-TW" dirty="0" smtClean="0"/>
              <a:t>1000 Genomes Project: detailed human genome dataset</a:t>
            </a:r>
          </a:p>
          <a:p>
            <a:r>
              <a:rPr lang="en-US" altLang="zh-TW" dirty="0" err="1" smtClean="0"/>
              <a:t>Ensembl</a:t>
            </a:r>
            <a:r>
              <a:rPr lang="en-US" altLang="zh-TW" dirty="0" smtClean="0"/>
              <a:t>: include human and other 50 species genome sets</a:t>
            </a:r>
          </a:p>
          <a:p>
            <a:r>
              <a:rPr lang="en-US" altLang="zh-TW" dirty="0" err="1" smtClean="0"/>
              <a:t>GenBank</a:t>
            </a:r>
            <a:r>
              <a:rPr lang="en-US" altLang="zh-TW" dirty="0" smtClean="0"/>
              <a:t>:</a:t>
            </a:r>
            <a:r>
              <a:rPr lang="zh-TW" altLang="en-US" dirty="0" smtClean="0"/>
              <a:t> </a:t>
            </a:r>
            <a:r>
              <a:rPr lang="en-US" altLang="zh-TW" dirty="0" smtClean="0"/>
              <a:t>NIH genetic sequence database</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Amazon Web Service: cost calculator</a:t>
            </a:r>
            <a:endParaRPr lang="zh-TW" altLang="en-US" dirty="0"/>
          </a:p>
        </p:txBody>
      </p:sp>
      <p:pic>
        <p:nvPicPr>
          <p:cNvPr id="4" name="內容版面配置區 3" descr="未命名 - 3.jpg"/>
          <p:cNvPicPr>
            <a:picLocks noGrp="1" noChangeAspect="1"/>
          </p:cNvPicPr>
          <p:nvPr>
            <p:ph idx="1"/>
          </p:nvPr>
        </p:nvPicPr>
        <p:blipFill>
          <a:blip r:embed="rId3" cstate="print"/>
          <a:stretch>
            <a:fillRect/>
          </a:stretch>
        </p:blipFill>
        <p:spPr>
          <a:xfrm>
            <a:off x="774208" y="1600200"/>
            <a:ext cx="7595583" cy="4525963"/>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683568" y="836712"/>
            <a:ext cx="8712968" cy="1370583"/>
          </a:xfrm>
        </p:spPr>
        <p:txBody>
          <a:bodyPr>
            <a:normAutofit/>
          </a:bodyPr>
          <a:lstStyle/>
          <a:p>
            <a:r>
              <a:rPr lang="en-US" altLang="zh-TW" sz="3600" dirty="0" smtClean="0">
                <a:solidFill>
                  <a:schemeClr val="accent1">
                    <a:lumMod val="50000"/>
                  </a:schemeClr>
                </a:solidFill>
                <a:latin typeface="微軟正黑體" pitchFamily="34" charset="-120"/>
                <a:ea typeface="微軟正黑體" pitchFamily="34" charset="-120"/>
              </a:rPr>
              <a:t>Introduction</a:t>
            </a:r>
            <a:endParaRPr lang="zh-TW" altLang="en-US" sz="3600" dirty="0">
              <a:solidFill>
                <a:schemeClr val="accent1">
                  <a:lumMod val="50000"/>
                </a:schemeClr>
              </a:solidFill>
              <a:latin typeface="微軟正黑體" pitchFamily="34" charset="-120"/>
              <a:ea typeface="微軟正黑體" pitchFamily="34" charset="-120"/>
            </a:endParaRPr>
          </a:p>
        </p:txBody>
      </p:sp>
      <p:sp>
        <p:nvSpPr>
          <p:cNvPr id="3" name="副標題 2"/>
          <p:cNvSpPr>
            <a:spLocks noGrp="1"/>
          </p:cNvSpPr>
          <p:nvPr>
            <p:ph type="subTitle" idx="1"/>
          </p:nvPr>
        </p:nvSpPr>
        <p:spPr/>
        <p:txBody>
          <a:bodyPr/>
          <a:lstStyle/>
          <a:p>
            <a:endParaRPr lang="zh-TW" altLang="en-US" dirty="0"/>
          </a:p>
        </p:txBody>
      </p:sp>
      <p:pic>
        <p:nvPicPr>
          <p:cNvPr id="4" name="圖片 3" descr="cloud-dna.jpg"/>
          <p:cNvPicPr>
            <a:picLocks noChangeAspect="1"/>
          </p:cNvPicPr>
          <p:nvPr/>
        </p:nvPicPr>
        <p:blipFill>
          <a:blip r:embed="rId2" cstate="print"/>
          <a:stretch>
            <a:fillRect/>
          </a:stretch>
        </p:blipFill>
        <p:spPr>
          <a:xfrm>
            <a:off x="4572000" y="3199804"/>
            <a:ext cx="4572000" cy="3261360"/>
          </a:xfrm>
          <a:prstGeom prst="rect">
            <a:avLst/>
          </a:prstGeom>
        </p:spPr>
      </p:pic>
      <p:pic>
        <p:nvPicPr>
          <p:cNvPr id="6" name="圖片 5" descr="cloud_computing.jpg"/>
          <p:cNvPicPr>
            <a:picLocks noChangeAspect="1"/>
          </p:cNvPicPr>
          <p:nvPr/>
        </p:nvPicPr>
        <p:blipFill>
          <a:blip r:embed="rId3" cstate="print"/>
          <a:stretch>
            <a:fillRect/>
          </a:stretch>
        </p:blipFill>
        <p:spPr>
          <a:xfrm>
            <a:off x="-41726" y="3212976"/>
            <a:ext cx="4631692" cy="3242184"/>
          </a:xfrm>
          <a:prstGeom prst="rect">
            <a:avLst/>
          </a:prstGeom>
        </p:spPr>
      </p:pic>
      <p:sp>
        <p:nvSpPr>
          <p:cNvPr id="5" name="矩形 4"/>
          <p:cNvSpPr/>
          <p:nvPr/>
        </p:nvSpPr>
        <p:spPr>
          <a:xfrm>
            <a:off x="-41726" y="2276872"/>
            <a:ext cx="9185726" cy="1944216"/>
          </a:xfrm>
          <a:prstGeom prst="rect">
            <a:avLst/>
          </a:prstGeom>
          <a:gradFill>
            <a:gsLst>
              <a:gs pos="53000">
                <a:schemeClr val="bg1"/>
              </a:gs>
              <a:gs pos="100000">
                <a:schemeClr val="accent1">
                  <a:tint val="23500"/>
                  <a:satMod val="160000"/>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8" name="直線接點 7"/>
          <p:cNvCxnSpPr/>
          <p:nvPr/>
        </p:nvCxnSpPr>
        <p:spPr>
          <a:xfrm flipH="1">
            <a:off x="1403648" y="1844824"/>
            <a:ext cx="7740352" cy="0"/>
          </a:xfrm>
          <a:prstGeom prst="line">
            <a:avLst/>
          </a:prstGeom>
          <a:ln w="28575"/>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16110262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Academic Cloud Platform</a:t>
            </a:r>
            <a:endParaRPr lang="zh-TW" altLang="en-US" dirty="0"/>
          </a:p>
        </p:txBody>
      </p:sp>
      <p:sp>
        <p:nvSpPr>
          <p:cNvPr id="3" name="內容版面配置區 2"/>
          <p:cNvSpPr>
            <a:spLocks noGrp="1"/>
          </p:cNvSpPr>
          <p:nvPr>
            <p:ph idx="1"/>
          </p:nvPr>
        </p:nvSpPr>
        <p:spPr/>
        <p:txBody>
          <a:bodyPr/>
          <a:lstStyle/>
          <a:p>
            <a:r>
              <a:rPr lang="en-US" altLang="zh-TW" dirty="0" smtClean="0"/>
              <a:t>Open Cloud Consortium</a:t>
            </a:r>
          </a:p>
          <a:p>
            <a:pPr lvl="1"/>
            <a:r>
              <a:rPr lang="en-US" altLang="zh-TW" dirty="0" smtClean="0"/>
              <a:t>Group of American Universities and industrial companies (IBM, Google)</a:t>
            </a:r>
          </a:p>
          <a:p>
            <a:pPr lvl="1"/>
            <a:r>
              <a:rPr lang="en-US" altLang="zh-TW" dirty="0" smtClean="0"/>
              <a:t>US National Science Foundation</a:t>
            </a:r>
          </a:p>
          <a:p>
            <a:r>
              <a:rPr lang="en-US" altLang="zh-TW" dirty="0" smtClean="0"/>
              <a:t>Academic clouds will be a better long-term solution</a:t>
            </a:r>
          </a:p>
          <a:p>
            <a:pPr lvl="1"/>
            <a:r>
              <a:rPr lang="en-US" altLang="zh-TW" dirty="0" smtClean="0"/>
              <a:t>High data read and write speeds</a:t>
            </a:r>
            <a:endParaRPr lang="zh-TW" alt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Galaxy</a:t>
            </a:r>
            <a:endParaRPr lang="zh-TW" altLang="en-US" dirty="0"/>
          </a:p>
        </p:txBody>
      </p:sp>
      <p:sp>
        <p:nvSpPr>
          <p:cNvPr id="3" name="內容版面配置區 2"/>
          <p:cNvSpPr>
            <a:spLocks noGrp="1"/>
          </p:cNvSpPr>
          <p:nvPr>
            <p:ph idx="1"/>
          </p:nvPr>
        </p:nvSpPr>
        <p:spPr/>
        <p:txBody>
          <a:bodyPr/>
          <a:lstStyle/>
          <a:p>
            <a:r>
              <a:rPr lang="en-US" altLang="zh-TW" dirty="0" smtClean="0"/>
              <a:t>Pennsylvania State University</a:t>
            </a:r>
          </a:p>
          <a:p>
            <a:r>
              <a:rPr lang="en-US" altLang="zh-TW" dirty="0" smtClean="0"/>
              <a:t>Web-based genome analysis tool</a:t>
            </a:r>
          </a:p>
          <a:p>
            <a:pPr lvl="1"/>
            <a:r>
              <a:rPr lang="en-US" altLang="zh-TW" dirty="0" smtClean="0"/>
              <a:t>Accessible: no need for programming experience.</a:t>
            </a:r>
          </a:p>
          <a:p>
            <a:pPr lvl="1"/>
            <a:r>
              <a:rPr lang="en-US" altLang="zh-TW" dirty="0" smtClean="0"/>
              <a:t>Reproducible: Galaxy</a:t>
            </a:r>
            <a:r>
              <a:rPr lang="zh-TW" altLang="en-US" dirty="0" smtClean="0"/>
              <a:t> </a:t>
            </a:r>
            <a:r>
              <a:rPr lang="en-US" altLang="zh-TW" dirty="0" smtClean="0"/>
              <a:t>gather information so any user can repeat the complete analysis</a:t>
            </a:r>
          </a:p>
          <a:p>
            <a:pPr lvl="1"/>
            <a:r>
              <a:rPr lang="en-US" altLang="zh-TW" dirty="0" smtClean="0"/>
              <a:t>Transparent: allow users to share and publish genome analysis </a:t>
            </a:r>
            <a:endParaRPr lang="zh-TW" alt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44624"/>
            <a:ext cx="8229600" cy="1143000"/>
          </a:xfrm>
        </p:spPr>
        <p:txBody>
          <a:bodyPr/>
          <a:lstStyle/>
          <a:p>
            <a:r>
              <a:rPr lang="en-US" altLang="zh-TW" dirty="0" smtClean="0"/>
              <a:t>Galaxy Wiki</a:t>
            </a:r>
            <a:endParaRPr lang="zh-TW" altLang="en-US" dirty="0"/>
          </a:p>
        </p:txBody>
      </p:sp>
      <p:sp>
        <p:nvSpPr>
          <p:cNvPr id="5" name="內容版面配置區 4"/>
          <p:cNvSpPr>
            <a:spLocks noGrp="1"/>
          </p:cNvSpPr>
          <p:nvPr>
            <p:ph idx="1"/>
          </p:nvPr>
        </p:nvSpPr>
        <p:spPr>
          <a:xfrm>
            <a:off x="457200" y="1600200"/>
            <a:ext cx="8229600" cy="5257800"/>
          </a:xfrm>
        </p:spPr>
        <p:txBody>
          <a:bodyPr>
            <a:normAutofit/>
          </a:bodyPr>
          <a:lstStyle/>
          <a:p>
            <a:endParaRPr lang="en-US" altLang="zh-TW" dirty="0" smtClean="0"/>
          </a:p>
          <a:p>
            <a:endParaRPr lang="en-US" altLang="zh-TW" dirty="0" smtClean="0"/>
          </a:p>
          <a:p>
            <a:endParaRPr lang="en-US" altLang="zh-TW" dirty="0" smtClean="0"/>
          </a:p>
          <a:p>
            <a:endParaRPr lang="en-US" altLang="zh-TW" dirty="0" smtClean="0"/>
          </a:p>
          <a:p>
            <a:endParaRPr lang="en-US" altLang="zh-TW" dirty="0" smtClean="0"/>
          </a:p>
          <a:p>
            <a:endParaRPr lang="en-US" altLang="zh-TW" dirty="0" smtClean="0"/>
          </a:p>
          <a:p>
            <a:endParaRPr lang="en-US" altLang="zh-TW" dirty="0" smtClean="0"/>
          </a:p>
          <a:p>
            <a:endParaRPr lang="en-US" altLang="zh-TW" dirty="0" smtClean="0">
              <a:hlinkClick r:id="rId3"/>
            </a:endParaRPr>
          </a:p>
          <a:p>
            <a:r>
              <a:rPr lang="en-US" altLang="zh-TW" sz="2000" dirty="0" smtClean="0">
                <a:hlinkClick r:id="rId3"/>
              </a:rPr>
              <a:t>http://wiki.g2.bx.psu.edu/</a:t>
            </a:r>
            <a:endParaRPr lang="zh-TW" altLang="en-US" sz="2000" dirty="0"/>
          </a:p>
        </p:txBody>
      </p:sp>
      <p:pic>
        <p:nvPicPr>
          <p:cNvPr id="6" name="圖片 5" descr="未命名 - 2.jpg"/>
          <p:cNvPicPr>
            <a:picLocks noChangeAspect="1"/>
          </p:cNvPicPr>
          <p:nvPr/>
        </p:nvPicPr>
        <p:blipFill>
          <a:blip r:embed="rId4" cstate="print"/>
          <a:stretch>
            <a:fillRect/>
          </a:stretch>
        </p:blipFill>
        <p:spPr>
          <a:xfrm>
            <a:off x="323528" y="1124744"/>
            <a:ext cx="8532440" cy="5021078"/>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Downside of moving to cloud</a:t>
            </a:r>
            <a:endParaRPr lang="zh-TW" altLang="en-US" dirty="0"/>
          </a:p>
        </p:txBody>
      </p:sp>
      <p:sp>
        <p:nvSpPr>
          <p:cNvPr id="3" name="內容版面配置區 2"/>
          <p:cNvSpPr>
            <a:spLocks noGrp="1"/>
          </p:cNvSpPr>
          <p:nvPr>
            <p:ph idx="1"/>
          </p:nvPr>
        </p:nvSpPr>
        <p:spPr/>
        <p:txBody>
          <a:bodyPr/>
          <a:lstStyle/>
          <a:p>
            <a:r>
              <a:rPr lang="en-US" altLang="zh-TW" dirty="0" smtClean="0"/>
              <a:t>Restricted-access databases: need to be encrypted on public clouds.</a:t>
            </a:r>
          </a:p>
          <a:p>
            <a:r>
              <a:rPr lang="en-US" altLang="zh-TW" dirty="0" smtClean="0"/>
              <a:t>Network bandwidth: </a:t>
            </a:r>
            <a:endParaRPr lang="zh-TW" altLang="en-US" dirty="0"/>
          </a:p>
        </p:txBody>
      </p:sp>
      <p:graphicFrame>
        <p:nvGraphicFramePr>
          <p:cNvPr id="5" name="表格 4"/>
          <p:cNvGraphicFramePr>
            <a:graphicFrameLocks noGrp="1"/>
          </p:cNvGraphicFramePr>
          <p:nvPr/>
        </p:nvGraphicFramePr>
        <p:xfrm>
          <a:off x="899592" y="3284984"/>
          <a:ext cx="6096000" cy="219456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endParaRPr lang="zh-TW" altLang="en-US" dirty="0"/>
                    </a:p>
                  </a:txBody>
                  <a:tcPr/>
                </a:tc>
                <a:tc>
                  <a:txBody>
                    <a:bodyPr/>
                    <a:lstStyle/>
                    <a:p>
                      <a:r>
                        <a:rPr lang="en-US" altLang="zh-TW" dirty="0" smtClean="0"/>
                        <a:t>Transfer rate</a:t>
                      </a:r>
                      <a:endParaRPr lang="zh-TW" altLang="en-US" dirty="0"/>
                    </a:p>
                  </a:txBody>
                  <a:tcPr/>
                </a:tc>
                <a:tc>
                  <a:txBody>
                    <a:bodyPr/>
                    <a:lstStyle/>
                    <a:p>
                      <a:r>
                        <a:rPr lang="en-US" altLang="zh-TW" dirty="0" smtClean="0"/>
                        <a:t>Uploading data days</a:t>
                      </a:r>
                      <a:endParaRPr lang="zh-TW" altLang="en-US" dirty="0"/>
                    </a:p>
                  </a:txBody>
                  <a:tcPr/>
                </a:tc>
              </a:tr>
              <a:tr h="370840">
                <a:tc>
                  <a:txBody>
                    <a:bodyPr/>
                    <a:lstStyle/>
                    <a:p>
                      <a:r>
                        <a:rPr lang="en-US" altLang="zh-TW" dirty="0" smtClean="0"/>
                        <a:t>Typical research institution</a:t>
                      </a:r>
                      <a:endParaRPr lang="zh-TW" altLang="en-US" dirty="0"/>
                    </a:p>
                  </a:txBody>
                  <a:tcPr/>
                </a:tc>
                <a:tc>
                  <a:txBody>
                    <a:bodyPr/>
                    <a:lstStyle/>
                    <a:p>
                      <a:r>
                        <a:rPr lang="en-US" altLang="zh-TW" dirty="0" smtClean="0"/>
                        <a:t>5-10 megabytes/second</a:t>
                      </a:r>
                      <a:endParaRPr lang="zh-TW" altLang="en-US" dirty="0"/>
                    </a:p>
                  </a:txBody>
                  <a:tcPr/>
                </a:tc>
                <a:tc>
                  <a:txBody>
                    <a:bodyPr/>
                    <a:lstStyle/>
                    <a:p>
                      <a:r>
                        <a:rPr lang="en-US" altLang="zh-TW" dirty="0" smtClean="0"/>
                        <a:t>About a week</a:t>
                      </a:r>
                    </a:p>
                  </a:txBody>
                  <a:tcPr/>
                </a:tc>
              </a:tr>
              <a:tr h="370840">
                <a:tc>
                  <a:txBody>
                    <a:bodyPr/>
                    <a:lstStyle/>
                    <a:p>
                      <a:r>
                        <a:rPr lang="en-US" altLang="zh-TW" dirty="0" smtClean="0"/>
                        <a:t>Major universities</a:t>
                      </a:r>
                      <a:r>
                        <a:rPr lang="en-US" altLang="zh-TW" baseline="0" dirty="0" smtClean="0"/>
                        <a:t> of large research institutions</a:t>
                      </a:r>
                      <a:endParaRPr lang="zh-TW" altLang="en-US" dirty="0"/>
                    </a:p>
                  </a:txBody>
                  <a:tcPr/>
                </a:tc>
                <a:tc>
                  <a:txBody>
                    <a:bodyPr/>
                    <a:lstStyle/>
                    <a:p>
                      <a:r>
                        <a:rPr lang="en-US" altLang="zh-TW" dirty="0" smtClean="0"/>
                        <a:t>1.25 gigabytes/second</a:t>
                      </a:r>
                      <a:endParaRPr lang="zh-TW" altLang="en-US" dirty="0"/>
                    </a:p>
                  </a:txBody>
                  <a:tcPr/>
                </a:tc>
                <a:tc>
                  <a:txBody>
                    <a:bodyPr/>
                    <a:lstStyle/>
                    <a:p>
                      <a:r>
                        <a:rPr lang="en-US" altLang="zh-TW" dirty="0" smtClean="0"/>
                        <a:t>Under a day</a:t>
                      </a:r>
                      <a:endParaRPr lang="zh-TW" altLang="en-US" dirty="0"/>
                    </a:p>
                  </a:txBody>
                  <a:tcPr/>
                </a:tc>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683568" y="836712"/>
            <a:ext cx="8712968" cy="1370583"/>
          </a:xfrm>
        </p:spPr>
        <p:txBody>
          <a:bodyPr>
            <a:normAutofit/>
          </a:bodyPr>
          <a:lstStyle/>
          <a:p>
            <a:r>
              <a:rPr lang="en-US" altLang="zh-TW" sz="3600" dirty="0" smtClean="0">
                <a:solidFill>
                  <a:schemeClr val="accent1">
                    <a:lumMod val="50000"/>
                  </a:schemeClr>
                </a:solidFill>
                <a:latin typeface="微軟正黑體" pitchFamily="34" charset="-120"/>
                <a:ea typeface="微軟正黑體" pitchFamily="34" charset="-120"/>
              </a:rPr>
              <a:t>Conclusion</a:t>
            </a:r>
            <a:endParaRPr lang="zh-TW" altLang="en-US" sz="3600" dirty="0">
              <a:solidFill>
                <a:schemeClr val="accent1">
                  <a:lumMod val="50000"/>
                </a:schemeClr>
              </a:solidFill>
              <a:latin typeface="微軟正黑體" pitchFamily="34" charset="-120"/>
              <a:ea typeface="微軟正黑體" pitchFamily="34" charset="-120"/>
            </a:endParaRPr>
          </a:p>
        </p:txBody>
      </p:sp>
      <p:sp>
        <p:nvSpPr>
          <p:cNvPr id="3" name="副標題 2"/>
          <p:cNvSpPr>
            <a:spLocks noGrp="1"/>
          </p:cNvSpPr>
          <p:nvPr>
            <p:ph type="subTitle" idx="1"/>
          </p:nvPr>
        </p:nvSpPr>
        <p:spPr/>
        <p:txBody>
          <a:bodyPr/>
          <a:lstStyle/>
          <a:p>
            <a:endParaRPr lang="zh-TW" altLang="en-US" dirty="0"/>
          </a:p>
        </p:txBody>
      </p:sp>
      <p:pic>
        <p:nvPicPr>
          <p:cNvPr id="4" name="圖片 3" descr="cloud-dna.jpg"/>
          <p:cNvPicPr>
            <a:picLocks noChangeAspect="1"/>
          </p:cNvPicPr>
          <p:nvPr/>
        </p:nvPicPr>
        <p:blipFill>
          <a:blip r:embed="rId2" cstate="print"/>
          <a:stretch>
            <a:fillRect/>
          </a:stretch>
        </p:blipFill>
        <p:spPr>
          <a:xfrm>
            <a:off x="4572000" y="3199804"/>
            <a:ext cx="4572000" cy="3261360"/>
          </a:xfrm>
          <a:prstGeom prst="rect">
            <a:avLst/>
          </a:prstGeom>
        </p:spPr>
      </p:pic>
      <p:pic>
        <p:nvPicPr>
          <p:cNvPr id="6" name="圖片 5" descr="cloud_computing.jpg"/>
          <p:cNvPicPr>
            <a:picLocks noChangeAspect="1"/>
          </p:cNvPicPr>
          <p:nvPr/>
        </p:nvPicPr>
        <p:blipFill>
          <a:blip r:embed="rId3" cstate="print"/>
          <a:stretch>
            <a:fillRect/>
          </a:stretch>
        </p:blipFill>
        <p:spPr>
          <a:xfrm>
            <a:off x="-41726" y="3212976"/>
            <a:ext cx="4631692" cy="3242184"/>
          </a:xfrm>
          <a:prstGeom prst="rect">
            <a:avLst/>
          </a:prstGeom>
        </p:spPr>
      </p:pic>
      <p:sp>
        <p:nvSpPr>
          <p:cNvPr id="5" name="矩形 4"/>
          <p:cNvSpPr/>
          <p:nvPr/>
        </p:nvSpPr>
        <p:spPr>
          <a:xfrm>
            <a:off x="-41726" y="2276872"/>
            <a:ext cx="9185726" cy="1944216"/>
          </a:xfrm>
          <a:prstGeom prst="rect">
            <a:avLst/>
          </a:prstGeom>
          <a:gradFill>
            <a:gsLst>
              <a:gs pos="53000">
                <a:schemeClr val="bg1"/>
              </a:gs>
              <a:gs pos="100000">
                <a:schemeClr val="accent1">
                  <a:tint val="23500"/>
                  <a:satMod val="160000"/>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8" name="直線接點 7"/>
          <p:cNvCxnSpPr/>
          <p:nvPr/>
        </p:nvCxnSpPr>
        <p:spPr>
          <a:xfrm flipH="1">
            <a:off x="1403648" y="1844824"/>
            <a:ext cx="7740352" cy="0"/>
          </a:xfrm>
          <a:prstGeom prst="line">
            <a:avLst/>
          </a:prstGeom>
          <a:ln w="28575"/>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221017877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Data</a:t>
            </a:r>
            <a:endParaRPr lang="zh-TW" altLang="en-US" dirty="0"/>
          </a:p>
        </p:txBody>
      </p:sp>
      <p:sp>
        <p:nvSpPr>
          <p:cNvPr id="3" name="內容版面配置區 2"/>
          <p:cNvSpPr>
            <a:spLocks noGrp="1"/>
          </p:cNvSpPr>
          <p:nvPr>
            <p:ph idx="1"/>
          </p:nvPr>
        </p:nvSpPr>
        <p:spPr/>
        <p:txBody>
          <a:bodyPr/>
          <a:lstStyle/>
          <a:p>
            <a:r>
              <a:rPr lang="en-US" altLang="zh-TW" dirty="0" smtClean="0"/>
              <a:t>Sequencing technology develop</a:t>
            </a:r>
          </a:p>
          <a:p>
            <a:r>
              <a:rPr lang="en-US" altLang="zh-TW" dirty="0" smtClean="0"/>
              <a:t>Data cost decrease</a:t>
            </a:r>
          </a:p>
          <a:p>
            <a:r>
              <a:rPr lang="en-US" altLang="zh-TW" dirty="0" smtClean="0"/>
              <a:t>“Data tsunami”</a:t>
            </a:r>
          </a:p>
          <a:p>
            <a:endParaRPr lang="en-US" altLang="zh-TW" dirty="0" smtClean="0"/>
          </a:p>
          <a:p>
            <a:endParaRPr lang="zh-TW" altLang="en-US" dirty="0"/>
          </a:p>
        </p:txBody>
      </p:sp>
    </p:spTree>
    <p:extLst>
      <p:ext uri="{BB962C8B-B14F-4D97-AF65-F5344CB8AC3E}">
        <p14:creationId xmlns:p14="http://schemas.microsoft.com/office/powerpoint/2010/main" val="26152655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Hardware</a:t>
            </a:r>
            <a:endParaRPr lang="zh-TW" altLang="en-US" dirty="0"/>
          </a:p>
        </p:txBody>
      </p:sp>
      <p:sp>
        <p:nvSpPr>
          <p:cNvPr id="3" name="內容版面配置區 2"/>
          <p:cNvSpPr>
            <a:spLocks noGrp="1"/>
          </p:cNvSpPr>
          <p:nvPr>
            <p:ph idx="1"/>
          </p:nvPr>
        </p:nvSpPr>
        <p:spPr/>
        <p:txBody>
          <a:bodyPr/>
          <a:lstStyle/>
          <a:p>
            <a:r>
              <a:rPr lang="en-US" altLang="zh-TW" dirty="0" smtClean="0"/>
              <a:t>Computer memory and processing</a:t>
            </a:r>
          </a:p>
          <a:p>
            <a:r>
              <a:rPr lang="en-US" altLang="zh-TW" dirty="0" smtClean="0"/>
              <a:t>Database</a:t>
            </a:r>
          </a:p>
          <a:p>
            <a:r>
              <a:rPr lang="en-US" altLang="zh-TW" dirty="0" smtClean="0"/>
              <a:t>Easier and more efficient</a:t>
            </a:r>
          </a:p>
          <a:p>
            <a:endParaRPr lang="zh-TW" altLang="en-US" dirty="0"/>
          </a:p>
        </p:txBody>
      </p:sp>
    </p:spTree>
    <p:extLst>
      <p:ext uri="{BB962C8B-B14F-4D97-AF65-F5344CB8AC3E}">
        <p14:creationId xmlns:p14="http://schemas.microsoft.com/office/powerpoint/2010/main" val="40926771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Cloud Computing</a:t>
            </a:r>
            <a:endParaRPr lang="zh-TW" altLang="en-US" dirty="0"/>
          </a:p>
        </p:txBody>
      </p:sp>
      <p:sp>
        <p:nvSpPr>
          <p:cNvPr id="3" name="內容版面配置區 2"/>
          <p:cNvSpPr>
            <a:spLocks noGrp="1"/>
          </p:cNvSpPr>
          <p:nvPr>
            <p:ph idx="1"/>
          </p:nvPr>
        </p:nvSpPr>
        <p:spPr/>
        <p:txBody>
          <a:bodyPr/>
          <a:lstStyle/>
          <a:p>
            <a:r>
              <a:rPr lang="en-US" altLang="zh-TW" dirty="0" smtClean="0"/>
              <a:t>Cloud computing-divided into many separate tasks handled by multiple processors</a:t>
            </a:r>
          </a:p>
          <a:p>
            <a:pPr lvl="1"/>
            <a:r>
              <a:rPr lang="en-US" altLang="zh-TW" dirty="0" smtClean="0"/>
              <a:t>Galaxy</a:t>
            </a:r>
            <a:r>
              <a:rPr lang="zh-TW" altLang="en-US" dirty="0" smtClean="0"/>
              <a:t> </a:t>
            </a:r>
            <a:r>
              <a:rPr lang="en-US" altLang="zh-TW" dirty="0" smtClean="0"/>
              <a:t>software</a:t>
            </a:r>
          </a:p>
          <a:p>
            <a:endParaRPr lang="zh-TW" altLang="en-US" dirty="0"/>
          </a:p>
        </p:txBody>
      </p:sp>
    </p:spTree>
    <p:extLst>
      <p:ext uri="{BB962C8B-B14F-4D97-AF65-F5344CB8AC3E}">
        <p14:creationId xmlns:p14="http://schemas.microsoft.com/office/powerpoint/2010/main" val="39014895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Disadvantage</a:t>
            </a:r>
            <a:endParaRPr lang="zh-TW" altLang="en-US" dirty="0"/>
          </a:p>
        </p:txBody>
      </p:sp>
      <p:sp>
        <p:nvSpPr>
          <p:cNvPr id="3" name="內容版面配置區 2"/>
          <p:cNvSpPr>
            <a:spLocks noGrp="1"/>
          </p:cNvSpPr>
          <p:nvPr>
            <p:ph idx="1"/>
          </p:nvPr>
        </p:nvSpPr>
        <p:spPr/>
        <p:txBody>
          <a:bodyPr/>
          <a:lstStyle/>
          <a:p>
            <a:r>
              <a:rPr lang="en-US" altLang="zh-TW" dirty="0" smtClean="0"/>
              <a:t>Cloud computing</a:t>
            </a:r>
          </a:p>
          <a:p>
            <a:pPr lvl="1"/>
            <a:r>
              <a:rPr lang="en-US" altLang="zh-TW" dirty="0" smtClean="0"/>
              <a:t>hot and sexy, but it’s not the answer to everything</a:t>
            </a:r>
          </a:p>
          <a:p>
            <a:r>
              <a:rPr lang="en-US" altLang="zh-TW" dirty="0" smtClean="0"/>
              <a:t>Issue </a:t>
            </a:r>
          </a:p>
          <a:p>
            <a:pPr lvl="1"/>
            <a:r>
              <a:rPr lang="en-US" altLang="zh-TW" dirty="0" smtClean="0"/>
              <a:t>data storage and transfer</a:t>
            </a:r>
          </a:p>
          <a:p>
            <a:r>
              <a:rPr lang="en-US" altLang="zh-TW" dirty="0" smtClean="0"/>
              <a:t>Others</a:t>
            </a:r>
          </a:p>
          <a:p>
            <a:pPr lvl="1"/>
            <a:r>
              <a:rPr lang="en-US" altLang="zh-TW" dirty="0" smtClean="0"/>
              <a:t>internet security</a:t>
            </a:r>
            <a:endParaRPr lang="zh-TW" altLang="en-US" dirty="0"/>
          </a:p>
        </p:txBody>
      </p:sp>
    </p:spTree>
    <p:extLst>
      <p:ext uri="{BB962C8B-B14F-4D97-AF65-F5344CB8AC3E}">
        <p14:creationId xmlns:p14="http://schemas.microsoft.com/office/powerpoint/2010/main" val="8071847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Issue of Cloud Computing</a:t>
            </a:r>
            <a:endParaRPr lang="zh-TW" altLang="en-US" dirty="0"/>
          </a:p>
        </p:txBody>
      </p:sp>
      <p:sp>
        <p:nvSpPr>
          <p:cNvPr id="3" name="內容版面配置區 2"/>
          <p:cNvSpPr>
            <a:spLocks noGrp="1"/>
          </p:cNvSpPr>
          <p:nvPr>
            <p:ph idx="1"/>
          </p:nvPr>
        </p:nvSpPr>
        <p:spPr>
          <a:xfrm>
            <a:off x="251520" y="1556792"/>
            <a:ext cx="8686800" cy="4925144"/>
          </a:xfrm>
        </p:spPr>
        <p:txBody>
          <a:bodyPr>
            <a:normAutofit/>
          </a:bodyPr>
          <a:lstStyle/>
          <a:p>
            <a:r>
              <a:rPr lang="en-US" altLang="zh-TW" dirty="0" smtClean="0"/>
              <a:t>Storage </a:t>
            </a:r>
            <a:r>
              <a:rPr lang="en-US" altLang="zh-TW" dirty="0"/>
              <a:t>costs are dropping much </a:t>
            </a:r>
            <a:r>
              <a:rPr lang="en-US" altLang="zh-TW" dirty="0" smtClean="0"/>
              <a:t>more </a:t>
            </a:r>
            <a:r>
              <a:rPr lang="en-US" altLang="zh-TW" dirty="0"/>
              <a:t>slowly than the costs of generating </a:t>
            </a:r>
            <a:r>
              <a:rPr lang="en-US" altLang="zh-TW" dirty="0" smtClean="0"/>
              <a:t>sequence data.</a:t>
            </a:r>
          </a:p>
          <a:p>
            <a:pPr marL="0" indent="0">
              <a:buNone/>
            </a:pPr>
            <a:r>
              <a:rPr lang="en-US" altLang="zh-TW" dirty="0" smtClean="0"/>
              <a:t>-&gt; Spend an exponential amount on data storage</a:t>
            </a:r>
          </a:p>
          <a:p>
            <a:pPr marL="0" indent="0">
              <a:buNone/>
            </a:pPr>
            <a:endParaRPr lang="en-US" altLang="zh-TW" dirty="0" smtClean="0"/>
          </a:p>
          <a:p>
            <a:r>
              <a:rPr lang="en-US" altLang="zh-TW" dirty="0" smtClean="0"/>
              <a:t>Raw data storage type from next-generation machine (high- resolution image) have to be changed to stored by processed sequence data.</a:t>
            </a:r>
          </a:p>
          <a:p>
            <a:pPr marL="0" indent="0">
              <a:buNone/>
            </a:pPr>
            <a:r>
              <a:rPr lang="en-US" altLang="zh-TW" dirty="0" smtClean="0"/>
              <a:t>-&gt; More efficient and economical data storage type. </a:t>
            </a:r>
            <a:endParaRPr lang="en-US" altLang="zh-TW" dirty="0"/>
          </a:p>
          <a:p>
            <a:pPr marL="0" indent="0">
              <a:buNone/>
            </a:pPr>
            <a:endParaRPr lang="zh-TW" altLang="en-US" dirty="0"/>
          </a:p>
        </p:txBody>
      </p:sp>
    </p:spTree>
    <p:extLst>
      <p:ext uri="{BB962C8B-B14F-4D97-AF65-F5344CB8AC3E}">
        <p14:creationId xmlns:p14="http://schemas.microsoft.com/office/powerpoint/2010/main" val="37738128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pPr algn="l"/>
            <a:r>
              <a:rPr lang="en-US" altLang="zh-TW" dirty="0" smtClean="0"/>
              <a:t>Structure of Old Genome Informatics</a:t>
            </a:r>
            <a:endParaRPr lang="zh-TW" altLang="en-US" dirty="0"/>
          </a:p>
        </p:txBody>
      </p:sp>
      <p:pic>
        <p:nvPicPr>
          <p:cNvPr id="6" name="內容版面配置區 5" descr="stein1.jpg"/>
          <p:cNvPicPr>
            <a:picLocks noGrp="1" noChangeAspect="1"/>
          </p:cNvPicPr>
          <p:nvPr>
            <p:ph idx="1"/>
          </p:nvPr>
        </p:nvPicPr>
        <p:blipFill>
          <a:blip r:embed="rId3" cstate="print"/>
          <a:stretch>
            <a:fillRect/>
          </a:stretch>
        </p:blipFill>
        <p:spPr>
          <a:xfrm>
            <a:off x="611560" y="1412776"/>
            <a:ext cx="5040560" cy="5200178"/>
          </a:xfrm>
        </p:spPr>
      </p:pic>
      <p:sp>
        <p:nvSpPr>
          <p:cNvPr id="7" name="文字方塊 6"/>
          <p:cNvSpPr txBox="1"/>
          <p:nvPr/>
        </p:nvSpPr>
        <p:spPr>
          <a:xfrm>
            <a:off x="5183560" y="6442501"/>
            <a:ext cx="3960440" cy="830997"/>
          </a:xfrm>
          <a:prstGeom prst="rect">
            <a:avLst/>
          </a:prstGeom>
          <a:noFill/>
        </p:spPr>
        <p:txBody>
          <a:bodyPr wrap="square" rtlCol="0">
            <a:spAutoFit/>
          </a:bodyPr>
          <a:lstStyle/>
          <a:p>
            <a:pPr fontAlgn="base"/>
            <a:r>
              <a:rPr lang="en-US" altLang="zh-TW" sz="1200" dirty="0" smtClean="0"/>
              <a:t>Lincoln D Stein, </a:t>
            </a:r>
            <a:r>
              <a:rPr lang="en-US" altLang="zh-TW" sz="1200" i="1" dirty="0" smtClean="0"/>
              <a:t>Genome Biology</a:t>
            </a:r>
            <a:r>
              <a:rPr lang="en-US" altLang="zh-TW" sz="1200" dirty="0" smtClean="0"/>
              <a:t> 2010, </a:t>
            </a:r>
            <a:r>
              <a:rPr lang="en-US" altLang="zh-TW" sz="1200" b="1" dirty="0" smtClean="0"/>
              <a:t>11</a:t>
            </a:r>
            <a:r>
              <a:rPr lang="en-US" altLang="zh-TW" sz="1200" dirty="0" smtClean="0"/>
              <a:t>:207 (5 May 2010)</a:t>
            </a:r>
          </a:p>
          <a:p>
            <a:r>
              <a:rPr lang="en-US" altLang="zh-TW" dirty="0" smtClean="0"/>
              <a:t/>
            </a:r>
            <a:br>
              <a:rPr lang="en-US" altLang="zh-TW" dirty="0" smtClean="0"/>
            </a:br>
            <a:endParaRPr lang="zh-TW" altLang="en-US" dirty="0"/>
          </a:p>
        </p:txBody>
      </p:sp>
      <p:sp>
        <p:nvSpPr>
          <p:cNvPr id="8" name="矩形 7"/>
          <p:cNvSpPr/>
          <p:nvPr/>
        </p:nvSpPr>
        <p:spPr>
          <a:xfrm>
            <a:off x="4041050" y="3109301"/>
            <a:ext cx="936104" cy="792088"/>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8"/>
          <p:cNvSpPr/>
          <p:nvPr/>
        </p:nvSpPr>
        <p:spPr>
          <a:xfrm>
            <a:off x="683568" y="4005064"/>
            <a:ext cx="936104" cy="792088"/>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 9"/>
          <p:cNvSpPr/>
          <p:nvPr/>
        </p:nvSpPr>
        <p:spPr>
          <a:xfrm>
            <a:off x="2996208" y="4212704"/>
            <a:ext cx="639688" cy="51244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矩形 10"/>
          <p:cNvSpPr/>
          <p:nvPr/>
        </p:nvSpPr>
        <p:spPr>
          <a:xfrm>
            <a:off x="4940424" y="4212704"/>
            <a:ext cx="639688" cy="51244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ustDataLst>
      <p:tags r:id="rId1"/>
    </p:custDataLst>
    <p:extLst>
      <p:ext uri="{BB962C8B-B14F-4D97-AF65-F5344CB8AC3E}">
        <p14:creationId xmlns:p14="http://schemas.microsoft.com/office/powerpoint/2010/main" val="1884073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Issue </a:t>
            </a:r>
            <a:r>
              <a:rPr lang="en-US" altLang="zh-TW" dirty="0"/>
              <a:t>of Cloud Computing</a:t>
            </a:r>
            <a:endParaRPr lang="zh-TW" altLang="en-US" dirty="0"/>
          </a:p>
        </p:txBody>
      </p:sp>
      <p:sp>
        <p:nvSpPr>
          <p:cNvPr id="3" name="內容版面配置區 2"/>
          <p:cNvSpPr>
            <a:spLocks noGrp="1"/>
          </p:cNvSpPr>
          <p:nvPr>
            <p:ph idx="1"/>
          </p:nvPr>
        </p:nvSpPr>
        <p:spPr/>
        <p:txBody>
          <a:bodyPr/>
          <a:lstStyle/>
          <a:p>
            <a:r>
              <a:rPr lang="en-US" altLang="zh-TW" dirty="0"/>
              <a:t>Putting the data in an off-site facility </a:t>
            </a:r>
            <a:r>
              <a:rPr lang="en-US" altLang="zh-TW" dirty="0" smtClean="0"/>
              <a:t>could </a:t>
            </a:r>
            <a:r>
              <a:rPr lang="en-US" altLang="zh-TW" dirty="0"/>
              <a:t>relieve some of the </a:t>
            </a:r>
            <a:r>
              <a:rPr lang="en-US" altLang="zh-TW" dirty="0" smtClean="0"/>
              <a:t>pressure, and it ‘s more economical than putting in local system.</a:t>
            </a:r>
          </a:p>
          <a:p>
            <a:pPr marL="0" indent="0">
              <a:buNone/>
            </a:pPr>
            <a:r>
              <a:rPr lang="en-US" altLang="zh-TW" dirty="0" smtClean="0"/>
              <a:t>    For example : </a:t>
            </a:r>
          </a:p>
          <a:p>
            <a:pPr marL="0" indent="0">
              <a:buNone/>
            </a:pPr>
            <a:r>
              <a:rPr lang="en-US" altLang="zh-TW" dirty="0" smtClean="0"/>
              <a:t>    Amazon Web server at 14 cents / GB</a:t>
            </a:r>
            <a:r>
              <a:rPr lang="zh-TW" altLang="en-US" dirty="0" smtClean="0"/>
              <a:t>*</a:t>
            </a:r>
            <a:r>
              <a:rPr lang="en-US" altLang="zh-TW" dirty="0" smtClean="0"/>
              <a:t>month </a:t>
            </a:r>
          </a:p>
          <a:p>
            <a:pPr marL="0" indent="0">
              <a:buNone/>
            </a:pPr>
            <a:r>
              <a:rPr lang="zh-TW" altLang="en-US" dirty="0"/>
              <a:t> </a:t>
            </a:r>
            <a:r>
              <a:rPr lang="zh-TW" altLang="en-US" dirty="0" smtClean="0"/>
              <a:t>   </a:t>
            </a:r>
            <a:r>
              <a:rPr lang="en-US" altLang="zh-TW" dirty="0" smtClean="0"/>
              <a:t>Local system      at 50-100 cents / GB*month</a:t>
            </a:r>
            <a:endParaRPr lang="en-US" altLang="zh-TW" dirty="0"/>
          </a:p>
          <a:p>
            <a:pPr marL="0" indent="0">
              <a:buNone/>
            </a:pPr>
            <a:endParaRPr lang="en-US" altLang="zh-TW" dirty="0" smtClean="0"/>
          </a:p>
          <a:p>
            <a:pPr marL="0" indent="0">
              <a:buNone/>
            </a:pPr>
            <a:endParaRPr lang="zh-TW" altLang="en-US" dirty="0"/>
          </a:p>
        </p:txBody>
      </p:sp>
    </p:spTree>
    <p:extLst>
      <p:ext uri="{BB962C8B-B14F-4D97-AF65-F5344CB8AC3E}">
        <p14:creationId xmlns:p14="http://schemas.microsoft.com/office/powerpoint/2010/main" val="10765264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Issue </a:t>
            </a:r>
            <a:r>
              <a:rPr lang="en-US" altLang="zh-TW" dirty="0"/>
              <a:t>of Cloud Computing</a:t>
            </a:r>
            <a:endParaRPr lang="zh-TW" altLang="en-US" dirty="0"/>
          </a:p>
        </p:txBody>
      </p:sp>
      <p:sp>
        <p:nvSpPr>
          <p:cNvPr id="3" name="內容版面配置區 2"/>
          <p:cNvSpPr>
            <a:spLocks noGrp="1"/>
          </p:cNvSpPr>
          <p:nvPr>
            <p:ph idx="1"/>
          </p:nvPr>
        </p:nvSpPr>
        <p:spPr/>
        <p:txBody>
          <a:bodyPr/>
          <a:lstStyle/>
          <a:p>
            <a:r>
              <a:rPr lang="en-US" altLang="zh-TW" dirty="0" smtClean="0"/>
              <a:t>Instead of uploading and downloading the data from cloud to client for computing , we should directly computing on the cloud ( public system )  to save data transferring time.</a:t>
            </a:r>
          </a:p>
          <a:p>
            <a:r>
              <a:rPr lang="en-US" altLang="zh-TW" dirty="0" smtClean="0"/>
              <a:t>Safety of genome information on the cloud.</a:t>
            </a:r>
          </a:p>
          <a:p>
            <a:pPr marL="0" indent="0">
              <a:buNone/>
            </a:pPr>
            <a:endParaRPr lang="en-US" altLang="zh-TW" dirty="0" smtClean="0"/>
          </a:p>
          <a:p>
            <a:endParaRPr lang="zh-TW" altLang="en-US" dirty="0"/>
          </a:p>
        </p:txBody>
      </p:sp>
    </p:spTree>
    <p:extLst>
      <p:ext uri="{BB962C8B-B14F-4D97-AF65-F5344CB8AC3E}">
        <p14:creationId xmlns:p14="http://schemas.microsoft.com/office/powerpoint/2010/main" val="28302484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Advantage</a:t>
            </a:r>
            <a:endParaRPr lang="zh-TW" altLang="en-US" dirty="0"/>
          </a:p>
        </p:txBody>
      </p:sp>
      <p:sp>
        <p:nvSpPr>
          <p:cNvPr id="3" name="內容版面配置區 2"/>
          <p:cNvSpPr>
            <a:spLocks noGrp="1"/>
          </p:cNvSpPr>
          <p:nvPr>
            <p:ph idx="1"/>
          </p:nvPr>
        </p:nvSpPr>
        <p:spPr/>
        <p:txBody>
          <a:bodyPr/>
          <a:lstStyle/>
          <a:p>
            <a:r>
              <a:rPr lang="en-US" altLang="zh-TW" dirty="0" smtClean="0"/>
              <a:t>Cloud computing</a:t>
            </a:r>
          </a:p>
          <a:p>
            <a:pPr lvl="1"/>
            <a:r>
              <a:rPr lang="en-US" altLang="zh-TW" dirty="0" smtClean="0"/>
              <a:t>Open source</a:t>
            </a:r>
          </a:p>
          <a:p>
            <a:pPr lvl="1"/>
            <a:r>
              <a:rPr lang="en-US" altLang="zh-TW" dirty="0" smtClean="0"/>
              <a:t>Portable</a:t>
            </a:r>
          </a:p>
          <a:p>
            <a:pPr lvl="1"/>
            <a:r>
              <a:rPr lang="en-US" altLang="zh-TW" dirty="0" smtClean="0"/>
              <a:t>Convenient </a:t>
            </a:r>
          </a:p>
          <a:p>
            <a:pPr lvl="1"/>
            <a:r>
              <a:rPr lang="en-US" altLang="zh-TW" dirty="0" smtClean="0"/>
              <a:t>Low cost</a:t>
            </a:r>
          </a:p>
          <a:p>
            <a:r>
              <a:rPr lang="en-US" altLang="zh-TW" dirty="0" smtClean="0"/>
              <a:t>Make contributions to the society</a:t>
            </a:r>
          </a:p>
          <a:p>
            <a:endParaRPr lang="en-US" altLang="zh-TW" dirty="0" smtClean="0"/>
          </a:p>
          <a:p>
            <a:endParaRPr lang="zh-TW" altLang="en-US" dirty="0"/>
          </a:p>
        </p:txBody>
      </p:sp>
    </p:spTree>
    <p:extLst>
      <p:ext uri="{BB962C8B-B14F-4D97-AF65-F5344CB8AC3E}">
        <p14:creationId xmlns:p14="http://schemas.microsoft.com/office/powerpoint/2010/main" val="5068939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l"/>
            <a:r>
              <a:rPr lang="en-US" altLang="zh-TW" sz="4000" dirty="0" smtClean="0"/>
              <a:t>Sequencing V.S. Storage</a:t>
            </a:r>
            <a:endParaRPr lang="zh-TW" altLang="en-US" sz="4000"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683568" y="1772816"/>
            <a:ext cx="7704719" cy="4667175"/>
          </a:xfrm>
          <a:prstGeom prst="rect">
            <a:avLst/>
          </a:prstGeom>
          <a:noFill/>
          <a:ln w="9525">
            <a:noFill/>
            <a:miter lim="800000"/>
            <a:headEnd/>
            <a:tailEnd/>
          </a:ln>
        </p:spPr>
      </p:pic>
      <p:sp>
        <p:nvSpPr>
          <p:cNvPr id="5" name="文字方塊 4"/>
          <p:cNvSpPr txBox="1"/>
          <p:nvPr/>
        </p:nvSpPr>
        <p:spPr>
          <a:xfrm>
            <a:off x="5183560" y="6442501"/>
            <a:ext cx="3960440" cy="830997"/>
          </a:xfrm>
          <a:prstGeom prst="rect">
            <a:avLst/>
          </a:prstGeom>
          <a:noFill/>
        </p:spPr>
        <p:txBody>
          <a:bodyPr wrap="square" rtlCol="0">
            <a:spAutoFit/>
          </a:bodyPr>
          <a:lstStyle/>
          <a:p>
            <a:pPr fontAlgn="base"/>
            <a:r>
              <a:rPr lang="en-US" altLang="zh-TW" sz="1200" dirty="0" smtClean="0"/>
              <a:t>Lincoln D Stein, </a:t>
            </a:r>
            <a:r>
              <a:rPr lang="en-US" altLang="zh-TW" sz="1200" i="1" dirty="0" smtClean="0"/>
              <a:t>Genome Biology</a:t>
            </a:r>
            <a:r>
              <a:rPr lang="en-US" altLang="zh-TW" sz="1200" dirty="0" smtClean="0"/>
              <a:t> 2010, </a:t>
            </a:r>
            <a:r>
              <a:rPr lang="en-US" altLang="zh-TW" sz="1200" b="1" dirty="0" smtClean="0"/>
              <a:t>11</a:t>
            </a:r>
            <a:r>
              <a:rPr lang="en-US" altLang="zh-TW" sz="1200" dirty="0" smtClean="0"/>
              <a:t>:207 (5 May 2010)</a:t>
            </a:r>
          </a:p>
          <a:p>
            <a:r>
              <a:rPr lang="en-US" altLang="zh-TW" dirty="0" smtClean="0"/>
              <a:t/>
            </a:r>
            <a:br>
              <a:rPr lang="en-US" altLang="zh-TW" dirty="0" smtClean="0"/>
            </a:br>
            <a:endParaRPr lang="zh-TW" altLang="en-US" dirty="0"/>
          </a:p>
        </p:txBody>
      </p:sp>
    </p:spTree>
    <p:extLst>
      <p:ext uri="{BB962C8B-B14F-4D97-AF65-F5344CB8AC3E}">
        <p14:creationId xmlns:p14="http://schemas.microsoft.com/office/powerpoint/2010/main" val="29331341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l"/>
            <a:r>
              <a:rPr lang="en-US" altLang="zh-TW" sz="4000" dirty="0" smtClean="0"/>
              <a:t>Structure of New Genome Informatics</a:t>
            </a:r>
            <a:endParaRPr lang="zh-TW" altLang="en-US" sz="4000" dirty="0"/>
          </a:p>
        </p:txBody>
      </p:sp>
      <p:pic>
        <p:nvPicPr>
          <p:cNvPr id="4" name="內容版面配置區 3" descr="stein3.jpg"/>
          <p:cNvPicPr>
            <a:picLocks noGrp="1" noChangeAspect="1"/>
          </p:cNvPicPr>
          <p:nvPr>
            <p:ph idx="1"/>
          </p:nvPr>
        </p:nvPicPr>
        <p:blipFill>
          <a:blip r:embed="rId3" cstate="print"/>
          <a:stretch>
            <a:fillRect/>
          </a:stretch>
        </p:blipFill>
        <p:spPr>
          <a:xfrm>
            <a:off x="1907704" y="1628800"/>
            <a:ext cx="5718136" cy="4698402"/>
          </a:xfrm>
        </p:spPr>
      </p:pic>
      <p:sp>
        <p:nvSpPr>
          <p:cNvPr id="5" name="文字方塊 4"/>
          <p:cNvSpPr txBox="1"/>
          <p:nvPr/>
        </p:nvSpPr>
        <p:spPr>
          <a:xfrm>
            <a:off x="5183560" y="6442501"/>
            <a:ext cx="3960440" cy="830997"/>
          </a:xfrm>
          <a:prstGeom prst="rect">
            <a:avLst/>
          </a:prstGeom>
          <a:noFill/>
        </p:spPr>
        <p:txBody>
          <a:bodyPr wrap="square" rtlCol="0">
            <a:spAutoFit/>
          </a:bodyPr>
          <a:lstStyle/>
          <a:p>
            <a:pPr fontAlgn="base"/>
            <a:r>
              <a:rPr lang="en-US" altLang="zh-TW" sz="1200" dirty="0" smtClean="0"/>
              <a:t>Lincoln D Stein, </a:t>
            </a:r>
            <a:r>
              <a:rPr lang="en-US" altLang="zh-TW" sz="1200" i="1" dirty="0" smtClean="0"/>
              <a:t>Genome Biology</a:t>
            </a:r>
            <a:r>
              <a:rPr lang="en-US" altLang="zh-TW" sz="1200" dirty="0" smtClean="0"/>
              <a:t> 2010, </a:t>
            </a:r>
            <a:r>
              <a:rPr lang="en-US" altLang="zh-TW" sz="1200" b="1" dirty="0" smtClean="0"/>
              <a:t>11</a:t>
            </a:r>
            <a:r>
              <a:rPr lang="en-US" altLang="zh-TW" sz="1200" dirty="0" smtClean="0"/>
              <a:t>:207 (5 May 2010)</a:t>
            </a:r>
          </a:p>
          <a:p>
            <a:r>
              <a:rPr lang="en-US" altLang="zh-TW" dirty="0" smtClean="0"/>
              <a:t/>
            </a:r>
            <a:br>
              <a:rPr lang="en-US" altLang="zh-TW" dirty="0" smtClean="0"/>
            </a:br>
            <a:endParaRPr lang="zh-TW" altLang="en-US" dirty="0"/>
          </a:p>
        </p:txBody>
      </p:sp>
      <p:sp>
        <p:nvSpPr>
          <p:cNvPr id="6" name="矩形 5"/>
          <p:cNvSpPr/>
          <p:nvPr/>
        </p:nvSpPr>
        <p:spPr>
          <a:xfrm>
            <a:off x="2915816" y="3501008"/>
            <a:ext cx="3888432" cy="2016224"/>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ustDataLst>
      <p:tags r:id="rId1"/>
    </p:custDataLst>
    <p:extLst>
      <p:ext uri="{BB962C8B-B14F-4D97-AF65-F5344CB8AC3E}">
        <p14:creationId xmlns:p14="http://schemas.microsoft.com/office/powerpoint/2010/main" val="2082929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683568" y="836712"/>
            <a:ext cx="8712968" cy="1370583"/>
          </a:xfrm>
        </p:spPr>
        <p:txBody>
          <a:bodyPr>
            <a:normAutofit/>
          </a:bodyPr>
          <a:lstStyle/>
          <a:p>
            <a:r>
              <a:rPr lang="en-US" altLang="zh-TW" sz="3600" dirty="0" smtClean="0">
                <a:solidFill>
                  <a:schemeClr val="accent1">
                    <a:lumMod val="50000"/>
                  </a:schemeClr>
                </a:solidFill>
                <a:latin typeface="微軟正黑體" pitchFamily="34" charset="-120"/>
                <a:ea typeface="微軟正黑體" pitchFamily="34" charset="-120"/>
              </a:rPr>
              <a:t>Sequencing</a:t>
            </a:r>
            <a:endParaRPr lang="zh-TW" altLang="en-US" sz="3600" dirty="0">
              <a:solidFill>
                <a:schemeClr val="accent1">
                  <a:lumMod val="50000"/>
                </a:schemeClr>
              </a:solidFill>
              <a:latin typeface="微軟正黑體" pitchFamily="34" charset="-120"/>
              <a:ea typeface="微軟正黑體" pitchFamily="34" charset="-120"/>
            </a:endParaRPr>
          </a:p>
        </p:txBody>
      </p:sp>
      <p:sp>
        <p:nvSpPr>
          <p:cNvPr id="3" name="副標題 2"/>
          <p:cNvSpPr>
            <a:spLocks noGrp="1"/>
          </p:cNvSpPr>
          <p:nvPr>
            <p:ph type="subTitle" idx="1"/>
          </p:nvPr>
        </p:nvSpPr>
        <p:spPr/>
        <p:txBody>
          <a:bodyPr/>
          <a:lstStyle/>
          <a:p>
            <a:endParaRPr lang="zh-TW" altLang="en-US" dirty="0"/>
          </a:p>
        </p:txBody>
      </p:sp>
      <p:pic>
        <p:nvPicPr>
          <p:cNvPr id="4" name="圖片 3" descr="cloud-dna.jpg"/>
          <p:cNvPicPr>
            <a:picLocks noChangeAspect="1"/>
          </p:cNvPicPr>
          <p:nvPr/>
        </p:nvPicPr>
        <p:blipFill>
          <a:blip r:embed="rId2" cstate="print"/>
          <a:stretch>
            <a:fillRect/>
          </a:stretch>
        </p:blipFill>
        <p:spPr>
          <a:xfrm>
            <a:off x="4572000" y="3199804"/>
            <a:ext cx="4572000" cy="3261360"/>
          </a:xfrm>
          <a:prstGeom prst="rect">
            <a:avLst/>
          </a:prstGeom>
        </p:spPr>
      </p:pic>
      <p:pic>
        <p:nvPicPr>
          <p:cNvPr id="6" name="圖片 5" descr="cloud_computing.jpg"/>
          <p:cNvPicPr>
            <a:picLocks noChangeAspect="1"/>
          </p:cNvPicPr>
          <p:nvPr/>
        </p:nvPicPr>
        <p:blipFill>
          <a:blip r:embed="rId3" cstate="print"/>
          <a:stretch>
            <a:fillRect/>
          </a:stretch>
        </p:blipFill>
        <p:spPr>
          <a:xfrm>
            <a:off x="-41726" y="3212976"/>
            <a:ext cx="4631692" cy="3242184"/>
          </a:xfrm>
          <a:prstGeom prst="rect">
            <a:avLst/>
          </a:prstGeom>
        </p:spPr>
      </p:pic>
      <p:sp>
        <p:nvSpPr>
          <p:cNvPr id="5" name="矩形 4"/>
          <p:cNvSpPr/>
          <p:nvPr/>
        </p:nvSpPr>
        <p:spPr>
          <a:xfrm>
            <a:off x="-41726" y="2276872"/>
            <a:ext cx="9185726" cy="1944216"/>
          </a:xfrm>
          <a:prstGeom prst="rect">
            <a:avLst/>
          </a:prstGeom>
          <a:gradFill>
            <a:gsLst>
              <a:gs pos="53000">
                <a:schemeClr val="bg1"/>
              </a:gs>
              <a:gs pos="100000">
                <a:schemeClr val="accent1">
                  <a:tint val="23500"/>
                  <a:satMod val="160000"/>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8" name="直線接點 7"/>
          <p:cNvCxnSpPr/>
          <p:nvPr/>
        </p:nvCxnSpPr>
        <p:spPr>
          <a:xfrm flipH="1">
            <a:off x="1403648" y="1844824"/>
            <a:ext cx="7740352" cy="0"/>
          </a:xfrm>
          <a:prstGeom prst="line">
            <a:avLst/>
          </a:prstGeom>
          <a:ln w="28575"/>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17824274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smtClean="0"/>
              <a:t>First Generation</a:t>
            </a:r>
            <a:endParaRPr lang="zh-TW" altLang="en-US" dirty="0"/>
          </a:p>
        </p:txBody>
      </p:sp>
      <p:sp>
        <p:nvSpPr>
          <p:cNvPr id="3" name="內容版面配置區 2"/>
          <p:cNvSpPr>
            <a:spLocks noGrp="1"/>
          </p:cNvSpPr>
          <p:nvPr>
            <p:ph idx="1"/>
          </p:nvPr>
        </p:nvSpPr>
        <p:spPr>
          <a:xfrm>
            <a:off x="457200" y="1268760"/>
            <a:ext cx="8229600" cy="4857403"/>
          </a:xfrm>
        </p:spPr>
        <p:txBody>
          <a:bodyPr/>
          <a:lstStyle/>
          <a:p>
            <a:r>
              <a:rPr lang="en-US" altLang="zh-TW" dirty="0" smtClean="0"/>
              <a:t>Sanger sequencing</a:t>
            </a:r>
          </a:p>
          <a:p>
            <a:endParaRPr lang="zh-TW" altLang="en-US" dirty="0"/>
          </a:p>
        </p:txBody>
      </p:sp>
      <p:sp>
        <p:nvSpPr>
          <p:cNvPr id="7" name="文字方塊 6"/>
          <p:cNvSpPr txBox="1"/>
          <p:nvPr/>
        </p:nvSpPr>
        <p:spPr>
          <a:xfrm>
            <a:off x="0" y="5934670"/>
            <a:ext cx="4860032" cy="923330"/>
          </a:xfrm>
          <a:prstGeom prst="rect">
            <a:avLst/>
          </a:prstGeom>
          <a:noFill/>
        </p:spPr>
        <p:txBody>
          <a:bodyPr wrap="square" rtlCol="0">
            <a:spAutoFit/>
          </a:bodyPr>
          <a:lstStyle/>
          <a:p>
            <a:r>
              <a:rPr lang="en-US" altLang="zh-TW" dirty="0" smtClean="0"/>
              <a:t>Ref</a:t>
            </a:r>
            <a:r>
              <a:rPr lang="zh-TW" altLang="en-US" dirty="0" smtClean="0"/>
              <a:t>：</a:t>
            </a:r>
            <a:r>
              <a:rPr lang="en-US" altLang="zh-TW" dirty="0" err="1" smtClean="0"/>
              <a:t>Shendure</a:t>
            </a:r>
            <a:r>
              <a:rPr lang="en-US" altLang="zh-TW" dirty="0" smtClean="0"/>
              <a:t> J, </a:t>
            </a:r>
            <a:r>
              <a:rPr lang="en-US" altLang="zh-TW" dirty="0" err="1" smtClean="0"/>
              <a:t>Ji</a:t>
            </a:r>
            <a:r>
              <a:rPr lang="en-US" altLang="zh-TW" dirty="0" smtClean="0"/>
              <a:t> H. Next-generation DNA sequencing. Nat </a:t>
            </a:r>
            <a:r>
              <a:rPr lang="en-US" altLang="zh-TW" dirty="0" err="1" smtClean="0"/>
              <a:t>Biotechnol</a:t>
            </a:r>
            <a:r>
              <a:rPr lang="en-US" altLang="zh-TW" dirty="0" smtClean="0"/>
              <a:t> 2008;26 (10):1135–1145.</a:t>
            </a:r>
            <a:endParaRPr lang="zh-TW" altLang="en-US" dirty="0"/>
          </a:p>
        </p:txBody>
      </p:sp>
      <p:pic>
        <p:nvPicPr>
          <p:cNvPr id="4" name="Picture 4"/>
          <p:cNvPicPr>
            <a:picLocks noChangeAspect="1" noChangeArrowheads="1"/>
          </p:cNvPicPr>
          <p:nvPr/>
        </p:nvPicPr>
        <p:blipFill>
          <a:blip r:embed="rId2" cstate="print"/>
          <a:srcRect l="10788" t="25219" r="52966" b="20641"/>
          <a:stretch>
            <a:fillRect/>
          </a:stretch>
        </p:blipFill>
        <p:spPr bwMode="auto">
          <a:xfrm>
            <a:off x="1" y="1772816"/>
            <a:ext cx="4427984" cy="3718555"/>
          </a:xfrm>
          <a:prstGeom prst="rect">
            <a:avLst/>
          </a:prstGeom>
          <a:noFill/>
          <a:ln w="9525">
            <a:noFill/>
            <a:miter lim="800000"/>
            <a:headEnd/>
            <a:tailEnd/>
          </a:ln>
        </p:spPr>
      </p:pic>
      <p:pic>
        <p:nvPicPr>
          <p:cNvPr id="1029" name="Picture 5"/>
          <p:cNvPicPr>
            <a:picLocks noChangeAspect="1" noChangeArrowheads="1"/>
          </p:cNvPicPr>
          <p:nvPr/>
        </p:nvPicPr>
        <p:blipFill>
          <a:blip r:embed="rId3" cstate="print"/>
          <a:srcRect l="16322" t="14391" r="49918" b="12766"/>
          <a:stretch>
            <a:fillRect/>
          </a:stretch>
        </p:blipFill>
        <p:spPr bwMode="auto">
          <a:xfrm>
            <a:off x="4751512" y="1268760"/>
            <a:ext cx="4392488" cy="5328592"/>
          </a:xfrm>
          <a:prstGeom prst="rect">
            <a:avLst/>
          </a:prstGeom>
          <a:noFill/>
          <a:ln w="9525">
            <a:noFill/>
            <a:miter lim="800000"/>
            <a:headEnd/>
            <a:tailEnd/>
          </a:ln>
        </p:spPr>
      </p:pic>
    </p:spTree>
    <p:extLst>
      <p:ext uri="{BB962C8B-B14F-4D97-AF65-F5344CB8AC3E}">
        <p14:creationId xmlns:p14="http://schemas.microsoft.com/office/powerpoint/2010/main" val="27980679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Second –generation DNA sequencing</a:t>
            </a:r>
            <a:endParaRPr lang="zh-TW" altLang="en-US" dirty="0"/>
          </a:p>
        </p:txBody>
      </p:sp>
      <p:sp>
        <p:nvSpPr>
          <p:cNvPr id="3" name="內容版面配置區 2"/>
          <p:cNvSpPr>
            <a:spLocks noGrp="1"/>
          </p:cNvSpPr>
          <p:nvPr>
            <p:ph idx="1"/>
          </p:nvPr>
        </p:nvSpPr>
        <p:spPr/>
        <p:txBody>
          <a:bodyPr/>
          <a:lstStyle/>
          <a:p>
            <a:r>
              <a:rPr lang="en-US" altLang="zh-TW" dirty="0" smtClean="0"/>
              <a:t>Cyclic-array method</a:t>
            </a:r>
          </a:p>
          <a:p>
            <a:pPr>
              <a:buNone/>
            </a:pPr>
            <a:endParaRPr lang="zh-TW" altLang="en-US" dirty="0"/>
          </a:p>
        </p:txBody>
      </p:sp>
      <p:pic>
        <p:nvPicPr>
          <p:cNvPr id="2050" name="Picture 2"/>
          <p:cNvPicPr>
            <a:picLocks noChangeAspect="1" noChangeArrowheads="1"/>
          </p:cNvPicPr>
          <p:nvPr/>
        </p:nvPicPr>
        <p:blipFill>
          <a:blip r:embed="rId2" cstate="print"/>
          <a:srcRect l="48975" t="13406" r="17819" b="36391"/>
          <a:stretch>
            <a:fillRect/>
          </a:stretch>
        </p:blipFill>
        <p:spPr bwMode="auto">
          <a:xfrm>
            <a:off x="179512" y="2348880"/>
            <a:ext cx="4320480" cy="3672408"/>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l="50362" t="20672" r="17538" b="7470"/>
          <a:stretch>
            <a:fillRect/>
          </a:stretch>
        </p:blipFill>
        <p:spPr bwMode="auto">
          <a:xfrm>
            <a:off x="4644008" y="1340768"/>
            <a:ext cx="4176464" cy="5256584"/>
          </a:xfrm>
          <a:prstGeom prst="rect">
            <a:avLst/>
          </a:prstGeom>
          <a:noFill/>
          <a:ln w="9525">
            <a:noFill/>
            <a:miter lim="800000"/>
            <a:headEnd/>
            <a:tailEnd/>
          </a:ln>
        </p:spPr>
      </p:pic>
      <p:sp>
        <p:nvSpPr>
          <p:cNvPr id="6" name="矩形 5"/>
          <p:cNvSpPr/>
          <p:nvPr/>
        </p:nvSpPr>
        <p:spPr>
          <a:xfrm>
            <a:off x="0" y="5733256"/>
            <a:ext cx="4572000" cy="923330"/>
          </a:xfrm>
          <a:prstGeom prst="rect">
            <a:avLst/>
          </a:prstGeom>
        </p:spPr>
        <p:txBody>
          <a:bodyPr>
            <a:spAutoFit/>
          </a:bodyPr>
          <a:lstStyle/>
          <a:p>
            <a:r>
              <a:rPr lang="en-US" altLang="zh-TW" dirty="0" smtClean="0"/>
              <a:t>Ref</a:t>
            </a:r>
            <a:r>
              <a:rPr lang="zh-TW" altLang="en-US" dirty="0" smtClean="0"/>
              <a:t>：</a:t>
            </a:r>
            <a:r>
              <a:rPr lang="en-US" altLang="zh-TW" dirty="0" err="1" smtClean="0"/>
              <a:t>Shendure</a:t>
            </a:r>
            <a:r>
              <a:rPr lang="en-US" altLang="zh-TW" dirty="0" smtClean="0"/>
              <a:t> J, </a:t>
            </a:r>
            <a:r>
              <a:rPr lang="en-US" altLang="zh-TW" dirty="0" err="1" smtClean="0"/>
              <a:t>Ji</a:t>
            </a:r>
            <a:r>
              <a:rPr lang="en-US" altLang="zh-TW" dirty="0" smtClean="0"/>
              <a:t> H. Next-generation DNA sequencing. Nat </a:t>
            </a:r>
            <a:r>
              <a:rPr lang="en-US" altLang="zh-TW" dirty="0" err="1" smtClean="0"/>
              <a:t>Biotechnol</a:t>
            </a:r>
            <a:r>
              <a:rPr lang="en-US" altLang="zh-TW" dirty="0" smtClean="0"/>
              <a:t> 2008;26 (10):1135–1145.</a:t>
            </a:r>
            <a:endParaRPr lang="zh-TW" altLang="en-US" dirty="0"/>
          </a:p>
        </p:txBody>
      </p:sp>
    </p:spTree>
    <p:extLst>
      <p:ext uri="{BB962C8B-B14F-4D97-AF65-F5344CB8AC3E}">
        <p14:creationId xmlns:p14="http://schemas.microsoft.com/office/powerpoint/2010/main" val="30182913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99.3|7|3.1"/>
</p:tagLst>
</file>

<file path=ppt/tags/tag2.xml><?xml version="1.0" encoding="utf-8"?>
<p:tagLst xmlns:a="http://schemas.openxmlformats.org/drawingml/2006/main" xmlns:r="http://schemas.openxmlformats.org/officeDocument/2006/relationships" xmlns:p="http://schemas.openxmlformats.org/presentationml/2006/main">
  <p:tag name="TIMING" val="|0.2"/>
</p:tagLst>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883</TotalTime>
  <Words>1806</Words>
  <Application>Microsoft Office PowerPoint</Application>
  <PresentationFormat>如螢幕大小 (4:3)</PresentationFormat>
  <Paragraphs>244</Paragraphs>
  <Slides>42</Slides>
  <Notes>17</Notes>
  <HiddenSlides>0</HiddenSlides>
  <MMClips>0</MMClips>
  <ScaleCrop>false</ScaleCrop>
  <HeadingPairs>
    <vt:vector size="4" baseType="variant">
      <vt:variant>
        <vt:lpstr>佈景主題</vt:lpstr>
      </vt:variant>
      <vt:variant>
        <vt:i4>1</vt:i4>
      </vt:variant>
      <vt:variant>
        <vt:lpstr>投影片標題</vt:lpstr>
      </vt:variant>
      <vt:variant>
        <vt:i4>42</vt:i4>
      </vt:variant>
    </vt:vector>
  </HeadingPairs>
  <TitlesOfParts>
    <vt:vector size="43" baseType="lpstr">
      <vt:lpstr>Office 佈景主題</vt:lpstr>
      <vt:lpstr>Will Computer Crash Genomics?  -Elizabeth Pennisi            Science 11 February 2011: 666-668.</vt:lpstr>
      <vt:lpstr>Outline</vt:lpstr>
      <vt:lpstr>Introduction</vt:lpstr>
      <vt:lpstr>Structure of Old Genome Informatics</vt:lpstr>
      <vt:lpstr>Sequencing V.S. Storage</vt:lpstr>
      <vt:lpstr>Structure of New Genome Informatics</vt:lpstr>
      <vt:lpstr>Sequencing</vt:lpstr>
      <vt:lpstr>First Generation</vt:lpstr>
      <vt:lpstr>Second –generation DNA sequencing</vt:lpstr>
      <vt:lpstr>Third-generation</vt:lpstr>
      <vt:lpstr>PowerPoint 簡報</vt:lpstr>
      <vt:lpstr>PowerPoint 簡報</vt:lpstr>
      <vt:lpstr>Cost and Growth of Bases</vt:lpstr>
      <vt:lpstr>New generation</vt:lpstr>
      <vt:lpstr>Growth of GenBank</vt:lpstr>
      <vt:lpstr>Moore’s law</vt:lpstr>
      <vt:lpstr>Moore’s law</vt:lpstr>
      <vt:lpstr>Cloud computing</vt:lpstr>
      <vt:lpstr>PowerPoint 簡報</vt:lpstr>
      <vt:lpstr>Genomic tools and Database</vt:lpstr>
      <vt:lpstr>Cloud computing</vt:lpstr>
      <vt:lpstr>Galaxy on Cloud</vt:lpstr>
      <vt:lpstr>Cloud computing</vt:lpstr>
      <vt:lpstr>PowerPoint 簡報</vt:lpstr>
      <vt:lpstr>Cloud computing</vt:lpstr>
      <vt:lpstr>Application</vt:lpstr>
      <vt:lpstr>Commercialized platform : Amazon Web Service</vt:lpstr>
      <vt:lpstr>Commercialized platform : Amazon Web Service</vt:lpstr>
      <vt:lpstr>Amazon Web Service: cost calculator</vt:lpstr>
      <vt:lpstr>Academic Cloud Platform</vt:lpstr>
      <vt:lpstr>Galaxy</vt:lpstr>
      <vt:lpstr>Galaxy Wiki</vt:lpstr>
      <vt:lpstr>Downside of moving to cloud</vt:lpstr>
      <vt:lpstr>Conclusion</vt:lpstr>
      <vt:lpstr>Data</vt:lpstr>
      <vt:lpstr>Hardware</vt:lpstr>
      <vt:lpstr>Cloud Computing</vt:lpstr>
      <vt:lpstr>Disadvantage</vt:lpstr>
      <vt:lpstr>Issue of Cloud Computing</vt:lpstr>
      <vt:lpstr>Issue of Cloud Computing</vt:lpstr>
      <vt:lpstr>Issue of Cloud Computing</vt:lpstr>
      <vt:lpstr>Advantage</vt:lpstr>
    </vt:vector>
  </TitlesOfParts>
  <Company>SYNNEX</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雲端在基因體(genome)上的應用</dc:title>
  <dc:creator>user</dc:creator>
  <cp:lastModifiedBy>yumingwei</cp:lastModifiedBy>
  <cp:revision>86</cp:revision>
  <dcterms:created xsi:type="dcterms:W3CDTF">2012-05-04T14:06:48Z</dcterms:created>
  <dcterms:modified xsi:type="dcterms:W3CDTF">2012-06-11T01:15:18Z</dcterms:modified>
</cp:coreProperties>
</file>