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257" r:id="rId3"/>
    <p:sldId id="258" r:id="rId4"/>
    <p:sldId id="354" r:id="rId5"/>
    <p:sldId id="259" r:id="rId6"/>
    <p:sldId id="261" r:id="rId7"/>
    <p:sldId id="262" r:id="rId8"/>
    <p:sldId id="351" r:id="rId9"/>
    <p:sldId id="263" r:id="rId10"/>
    <p:sldId id="352" r:id="rId11"/>
    <p:sldId id="355" r:id="rId12"/>
    <p:sldId id="264" r:id="rId13"/>
    <p:sldId id="356" r:id="rId14"/>
    <p:sldId id="407" r:id="rId15"/>
    <p:sldId id="408" r:id="rId16"/>
    <p:sldId id="269" r:id="rId17"/>
    <p:sldId id="271" r:id="rId18"/>
    <p:sldId id="272" r:id="rId19"/>
    <p:sldId id="273" r:id="rId20"/>
    <p:sldId id="274" r:id="rId21"/>
    <p:sldId id="353" r:id="rId22"/>
    <p:sldId id="357" r:id="rId23"/>
    <p:sldId id="275" r:id="rId24"/>
    <p:sldId id="276" r:id="rId25"/>
    <p:sldId id="278" r:id="rId26"/>
    <p:sldId id="277" r:id="rId27"/>
    <p:sldId id="349" r:id="rId28"/>
    <p:sldId id="279" r:id="rId29"/>
    <p:sldId id="280" r:id="rId30"/>
    <p:sldId id="358" r:id="rId31"/>
    <p:sldId id="359" r:id="rId32"/>
    <p:sldId id="283" r:id="rId33"/>
    <p:sldId id="284" r:id="rId34"/>
    <p:sldId id="285" r:id="rId35"/>
    <p:sldId id="286" r:id="rId36"/>
    <p:sldId id="287" r:id="rId37"/>
    <p:sldId id="288" r:id="rId38"/>
    <p:sldId id="291" r:id="rId39"/>
    <p:sldId id="292" r:id="rId40"/>
    <p:sldId id="293" r:id="rId41"/>
    <p:sldId id="360" r:id="rId42"/>
    <p:sldId id="294" r:id="rId43"/>
    <p:sldId id="295" r:id="rId44"/>
    <p:sldId id="350" r:id="rId45"/>
    <p:sldId id="361"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62" r:id="rId59"/>
    <p:sldId id="363" r:id="rId60"/>
    <p:sldId id="364" r:id="rId61"/>
    <p:sldId id="311" r:id="rId62"/>
    <p:sldId id="365" r:id="rId63"/>
    <p:sldId id="366" r:id="rId64"/>
    <p:sldId id="368" r:id="rId65"/>
    <p:sldId id="369" r:id="rId66"/>
    <p:sldId id="370" r:id="rId67"/>
    <p:sldId id="371" r:id="rId68"/>
    <p:sldId id="373" r:id="rId69"/>
    <p:sldId id="318" r:id="rId70"/>
    <p:sldId id="374" r:id="rId71"/>
    <p:sldId id="375" r:id="rId72"/>
    <p:sldId id="376" r:id="rId73"/>
    <p:sldId id="409" r:id="rId74"/>
    <p:sldId id="377" r:id="rId75"/>
    <p:sldId id="378" r:id="rId76"/>
    <p:sldId id="379" r:id="rId77"/>
    <p:sldId id="410" r:id="rId78"/>
    <p:sldId id="411" r:id="rId79"/>
    <p:sldId id="380" r:id="rId80"/>
    <p:sldId id="381" r:id="rId81"/>
    <p:sldId id="382" r:id="rId82"/>
    <p:sldId id="383" r:id="rId83"/>
    <p:sldId id="384" r:id="rId84"/>
    <p:sldId id="385" r:id="rId85"/>
    <p:sldId id="386" r:id="rId86"/>
    <p:sldId id="387" r:id="rId87"/>
    <p:sldId id="388" r:id="rId88"/>
    <p:sldId id="389" r:id="rId89"/>
    <p:sldId id="390" r:id="rId90"/>
    <p:sldId id="391" r:id="rId91"/>
    <p:sldId id="392" r:id="rId92"/>
    <p:sldId id="394" r:id="rId93"/>
    <p:sldId id="337" r:id="rId94"/>
    <p:sldId id="395" r:id="rId95"/>
    <p:sldId id="396" r:id="rId96"/>
    <p:sldId id="397" r:id="rId97"/>
    <p:sldId id="398" r:id="rId98"/>
    <p:sldId id="399" r:id="rId99"/>
    <p:sldId id="400" r:id="rId100"/>
    <p:sldId id="401" r:id="rId101"/>
    <p:sldId id="402" r:id="rId102"/>
    <p:sldId id="403" r:id="rId103"/>
    <p:sldId id="404" r:id="rId104"/>
    <p:sldId id="405" r:id="rId105"/>
    <p:sldId id="406" r:id="rId10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4660"/>
  </p:normalViewPr>
  <p:slideViewPr>
    <p:cSldViewPr snapToObjects="1">
      <p:cViewPr>
        <p:scale>
          <a:sx n="55" d="100"/>
          <a:sy n="55" d="100"/>
        </p:scale>
        <p:origin x="-2251" y="-610"/>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B9209-A235-4320-A522-19458C894FB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TW" altLang="en-US"/>
        </a:p>
      </dgm:t>
    </dgm:pt>
    <dgm:pt modelId="{FEAD7DE3-967D-40B9-BD9A-47D14448D8A0}">
      <dgm:prSet/>
      <dgm:spPr/>
      <dgm:t>
        <a:bodyPr/>
        <a:lstStyle/>
        <a:p>
          <a:pPr rtl="0"/>
          <a:r>
            <a:rPr lang="zh-TW" b="1" dirty="0" smtClean="0">
              <a:latin typeface="微軟正黑體" pitchFamily="34" charset="-120"/>
              <a:ea typeface="微軟正黑體" pitchFamily="34" charset="-120"/>
            </a:rPr>
            <a:t>雲端運算常見服務 </a:t>
          </a:r>
          <a:endParaRPr lang="zh-TW" dirty="0">
            <a:latin typeface="微軟正黑體" pitchFamily="34" charset="-120"/>
            <a:ea typeface="微軟正黑體" pitchFamily="34" charset="-120"/>
          </a:endParaRPr>
        </a:p>
      </dgm:t>
    </dgm:pt>
    <dgm:pt modelId="{374A739E-40CC-4566-8B7F-DD56259A9430}" type="parTrans" cxnId="{133BF202-76B5-43F7-93EB-2B4BEE6C362E}">
      <dgm:prSet/>
      <dgm:spPr/>
      <dgm:t>
        <a:bodyPr/>
        <a:lstStyle/>
        <a:p>
          <a:endParaRPr lang="zh-TW" altLang="en-US"/>
        </a:p>
      </dgm:t>
    </dgm:pt>
    <dgm:pt modelId="{CDD14AB2-ED2A-48B9-BF12-E17E9E139690}" type="sibTrans" cxnId="{133BF202-76B5-43F7-93EB-2B4BEE6C362E}">
      <dgm:prSet/>
      <dgm:spPr/>
      <dgm:t>
        <a:bodyPr/>
        <a:lstStyle/>
        <a:p>
          <a:endParaRPr lang="zh-TW" altLang="en-US"/>
        </a:p>
      </dgm:t>
    </dgm:pt>
    <dgm:pt modelId="{F358966D-31D4-4F72-BEC6-C4A56EB50EE5}">
      <dgm:prSet/>
      <dgm:spPr/>
      <dgm:t>
        <a:bodyPr/>
        <a:lstStyle/>
        <a:p>
          <a:pPr rtl="0"/>
          <a:r>
            <a:rPr lang="en-US" b="1" dirty="0" smtClean="0">
              <a:solidFill>
                <a:srgbClr val="0070C0"/>
              </a:solidFill>
            </a:rPr>
            <a:t>IaaS </a:t>
          </a:r>
          <a:r>
            <a:rPr lang="en-US" altLang="zh-TW" b="1" dirty="0" smtClean="0"/>
            <a:t>(</a:t>
          </a:r>
          <a:r>
            <a:rPr lang="pt-BR" b="1" dirty="0" smtClean="0"/>
            <a:t>infrastructure as a service</a:t>
          </a:r>
          <a:r>
            <a:rPr lang="en-US" altLang="zh-TW" b="1" dirty="0" smtClean="0"/>
            <a:t>)</a:t>
          </a:r>
          <a:endParaRPr lang="zh-TW" dirty="0"/>
        </a:p>
      </dgm:t>
    </dgm:pt>
    <dgm:pt modelId="{4AE2727C-0C53-4C26-A7B4-43BE20110FC9}" type="parTrans" cxnId="{7AF85C4C-7EB7-4F36-AEE3-870560CA10F9}">
      <dgm:prSet/>
      <dgm:spPr/>
      <dgm:t>
        <a:bodyPr/>
        <a:lstStyle/>
        <a:p>
          <a:endParaRPr lang="zh-TW" altLang="en-US"/>
        </a:p>
      </dgm:t>
    </dgm:pt>
    <dgm:pt modelId="{638091D2-D7D9-4998-B9EE-DD07602A776E}" type="sibTrans" cxnId="{7AF85C4C-7EB7-4F36-AEE3-870560CA10F9}">
      <dgm:prSet/>
      <dgm:spPr/>
      <dgm:t>
        <a:bodyPr/>
        <a:lstStyle/>
        <a:p>
          <a:endParaRPr lang="zh-TW" altLang="en-US"/>
        </a:p>
      </dgm:t>
    </dgm:pt>
    <dgm:pt modelId="{65F2A941-FC9F-425C-A583-0C925EA15600}">
      <dgm:prSet/>
      <dgm:spPr/>
      <dgm:t>
        <a:bodyPr/>
        <a:lstStyle/>
        <a:p>
          <a:pPr rtl="0"/>
          <a:r>
            <a:rPr lang="pt-BR" b="1" dirty="0" smtClean="0">
              <a:solidFill>
                <a:srgbClr val="0070C0"/>
              </a:solidFill>
            </a:rPr>
            <a:t>PaaS </a:t>
          </a:r>
          <a:r>
            <a:rPr lang="en-US" altLang="zh-TW" b="1" dirty="0" smtClean="0"/>
            <a:t>(</a:t>
          </a:r>
          <a:r>
            <a:rPr lang="pt-BR" b="1" dirty="0" smtClean="0"/>
            <a:t>platform as a </a:t>
          </a:r>
          <a:r>
            <a:rPr lang="en-US" b="1" dirty="0" smtClean="0"/>
            <a:t>service</a:t>
          </a:r>
          <a:r>
            <a:rPr lang="en-US" altLang="zh-TW" b="1" dirty="0" smtClean="0"/>
            <a:t>)</a:t>
          </a:r>
          <a:endParaRPr lang="zh-TW" dirty="0"/>
        </a:p>
      </dgm:t>
    </dgm:pt>
    <dgm:pt modelId="{8FCF2D17-2B75-466F-A5DC-5E1119029BB3}" type="parTrans" cxnId="{7D8928EA-E223-437F-9091-4EABDEC02159}">
      <dgm:prSet/>
      <dgm:spPr/>
      <dgm:t>
        <a:bodyPr/>
        <a:lstStyle/>
        <a:p>
          <a:endParaRPr lang="zh-TW" altLang="en-US"/>
        </a:p>
      </dgm:t>
    </dgm:pt>
    <dgm:pt modelId="{17CD8933-F52C-49C3-93B0-F32CB58EF540}" type="sibTrans" cxnId="{7D8928EA-E223-437F-9091-4EABDEC02159}">
      <dgm:prSet/>
      <dgm:spPr/>
      <dgm:t>
        <a:bodyPr/>
        <a:lstStyle/>
        <a:p>
          <a:endParaRPr lang="zh-TW" altLang="en-US"/>
        </a:p>
      </dgm:t>
    </dgm:pt>
    <dgm:pt modelId="{4FBBC7CD-792C-44FD-9811-2A9D41FABDF0}">
      <dgm:prSet/>
      <dgm:spPr/>
      <dgm:t>
        <a:bodyPr/>
        <a:lstStyle/>
        <a:p>
          <a:pPr rtl="0"/>
          <a:r>
            <a:rPr lang="en-US" b="1" dirty="0" smtClean="0">
              <a:solidFill>
                <a:srgbClr val="0070C0"/>
              </a:solidFill>
            </a:rPr>
            <a:t>SaaS </a:t>
          </a:r>
          <a:r>
            <a:rPr lang="en-US" altLang="zh-TW" b="1" dirty="0" smtClean="0"/>
            <a:t>(</a:t>
          </a:r>
          <a:r>
            <a:rPr lang="en-US" b="1" dirty="0" smtClean="0"/>
            <a:t>software as a service</a:t>
          </a:r>
          <a:r>
            <a:rPr lang="en-US" altLang="zh-TW" b="1" dirty="0" smtClean="0"/>
            <a:t>)</a:t>
          </a:r>
          <a:endParaRPr lang="zh-TW" dirty="0"/>
        </a:p>
      </dgm:t>
    </dgm:pt>
    <dgm:pt modelId="{5A951837-E0C2-4DFB-BF8B-F5CD2F9E6A90}" type="parTrans" cxnId="{CAD73ACC-1ABC-410F-AEA0-89AB61D12168}">
      <dgm:prSet/>
      <dgm:spPr/>
      <dgm:t>
        <a:bodyPr/>
        <a:lstStyle/>
        <a:p>
          <a:endParaRPr lang="zh-TW" altLang="en-US"/>
        </a:p>
      </dgm:t>
    </dgm:pt>
    <dgm:pt modelId="{034BCA51-D940-47FC-8E34-A28A25197686}" type="sibTrans" cxnId="{CAD73ACC-1ABC-410F-AEA0-89AB61D12168}">
      <dgm:prSet/>
      <dgm:spPr/>
      <dgm:t>
        <a:bodyPr/>
        <a:lstStyle/>
        <a:p>
          <a:endParaRPr lang="zh-TW" altLang="en-US"/>
        </a:p>
      </dgm:t>
    </dgm:pt>
    <dgm:pt modelId="{0038C8FE-C1A4-4CBC-A2EE-AFC0F1657BB1}" type="pres">
      <dgm:prSet presAssocID="{B7BB9209-A235-4320-A522-19458C894FB3}" presName="linear" presStyleCnt="0">
        <dgm:presLayoutVars>
          <dgm:dir/>
          <dgm:animLvl val="lvl"/>
          <dgm:resizeHandles val="exact"/>
        </dgm:presLayoutVars>
      </dgm:prSet>
      <dgm:spPr/>
      <dgm:t>
        <a:bodyPr/>
        <a:lstStyle/>
        <a:p>
          <a:endParaRPr lang="zh-TW" altLang="en-US"/>
        </a:p>
      </dgm:t>
    </dgm:pt>
    <dgm:pt modelId="{6E2FE179-FBCE-4969-AFB2-1101DD237B2B}" type="pres">
      <dgm:prSet presAssocID="{FEAD7DE3-967D-40B9-BD9A-47D14448D8A0}" presName="parentLin" presStyleCnt="0"/>
      <dgm:spPr/>
    </dgm:pt>
    <dgm:pt modelId="{7F12347F-3D05-4FDC-914F-D697E1657CE8}" type="pres">
      <dgm:prSet presAssocID="{FEAD7DE3-967D-40B9-BD9A-47D14448D8A0}" presName="parentLeftMargin" presStyleLbl="node1" presStyleIdx="0" presStyleCnt="1"/>
      <dgm:spPr/>
      <dgm:t>
        <a:bodyPr/>
        <a:lstStyle/>
        <a:p>
          <a:endParaRPr lang="zh-TW" altLang="en-US"/>
        </a:p>
      </dgm:t>
    </dgm:pt>
    <dgm:pt modelId="{2E57EA9A-698A-46A8-834C-F79EEA08E17A}" type="pres">
      <dgm:prSet presAssocID="{FEAD7DE3-967D-40B9-BD9A-47D14448D8A0}" presName="parentText" presStyleLbl="node1" presStyleIdx="0" presStyleCnt="1">
        <dgm:presLayoutVars>
          <dgm:chMax val="0"/>
          <dgm:bulletEnabled val="1"/>
        </dgm:presLayoutVars>
      </dgm:prSet>
      <dgm:spPr/>
      <dgm:t>
        <a:bodyPr/>
        <a:lstStyle/>
        <a:p>
          <a:endParaRPr lang="zh-TW" altLang="en-US"/>
        </a:p>
      </dgm:t>
    </dgm:pt>
    <dgm:pt modelId="{89C24BAB-07D9-46E4-A89B-55B99C832235}" type="pres">
      <dgm:prSet presAssocID="{FEAD7DE3-967D-40B9-BD9A-47D14448D8A0}" presName="negativeSpace" presStyleCnt="0"/>
      <dgm:spPr/>
    </dgm:pt>
    <dgm:pt modelId="{4CFC7097-4C4B-4CF5-8CF6-1B0B44219BE7}" type="pres">
      <dgm:prSet presAssocID="{FEAD7DE3-967D-40B9-BD9A-47D14448D8A0}" presName="childText" presStyleLbl="conFgAcc1" presStyleIdx="0" presStyleCnt="1">
        <dgm:presLayoutVars>
          <dgm:bulletEnabled val="1"/>
        </dgm:presLayoutVars>
      </dgm:prSet>
      <dgm:spPr/>
      <dgm:t>
        <a:bodyPr/>
        <a:lstStyle/>
        <a:p>
          <a:endParaRPr lang="zh-TW" altLang="en-US"/>
        </a:p>
      </dgm:t>
    </dgm:pt>
  </dgm:ptLst>
  <dgm:cxnLst>
    <dgm:cxn modelId="{133BF202-76B5-43F7-93EB-2B4BEE6C362E}" srcId="{B7BB9209-A235-4320-A522-19458C894FB3}" destId="{FEAD7DE3-967D-40B9-BD9A-47D14448D8A0}" srcOrd="0" destOrd="0" parTransId="{374A739E-40CC-4566-8B7F-DD56259A9430}" sibTransId="{CDD14AB2-ED2A-48B9-BF12-E17E9E139690}"/>
    <dgm:cxn modelId="{9AAF5D9C-CD42-41D2-B676-2BA9169C1CC1}" type="presOf" srcId="{4FBBC7CD-792C-44FD-9811-2A9D41FABDF0}" destId="{4CFC7097-4C4B-4CF5-8CF6-1B0B44219BE7}" srcOrd="0" destOrd="2" presId="urn:microsoft.com/office/officeart/2005/8/layout/list1"/>
    <dgm:cxn modelId="{D7D7F5E9-4950-4973-94E8-F7B628A05804}" type="presOf" srcId="{FEAD7DE3-967D-40B9-BD9A-47D14448D8A0}" destId="{2E57EA9A-698A-46A8-834C-F79EEA08E17A}" srcOrd="1" destOrd="0" presId="urn:microsoft.com/office/officeart/2005/8/layout/list1"/>
    <dgm:cxn modelId="{7D8928EA-E223-437F-9091-4EABDEC02159}" srcId="{FEAD7DE3-967D-40B9-BD9A-47D14448D8A0}" destId="{65F2A941-FC9F-425C-A583-0C925EA15600}" srcOrd="1" destOrd="0" parTransId="{8FCF2D17-2B75-466F-A5DC-5E1119029BB3}" sibTransId="{17CD8933-F52C-49C3-93B0-F32CB58EF540}"/>
    <dgm:cxn modelId="{3B12B85B-69AB-4B26-836C-F3EDC60AA208}" type="presOf" srcId="{FEAD7DE3-967D-40B9-BD9A-47D14448D8A0}" destId="{7F12347F-3D05-4FDC-914F-D697E1657CE8}" srcOrd="0" destOrd="0" presId="urn:microsoft.com/office/officeart/2005/8/layout/list1"/>
    <dgm:cxn modelId="{CAD73ACC-1ABC-410F-AEA0-89AB61D12168}" srcId="{FEAD7DE3-967D-40B9-BD9A-47D14448D8A0}" destId="{4FBBC7CD-792C-44FD-9811-2A9D41FABDF0}" srcOrd="2" destOrd="0" parTransId="{5A951837-E0C2-4DFB-BF8B-F5CD2F9E6A90}" sibTransId="{034BCA51-D940-47FC-8E34-A28A25197686}"/>
    <dgm:cxn modelId="{7AF85C4C-7EB7-4F36-AEE3-870560CA10F9}" srcId="{FEAD7DE3-967D-40B9-BD9A-47D14448D8A0}" destId="{F358966D-31D4-4F72-BEC6-C4A56EB50EE5}" srcOrd="0" destOrd="0" parTransId="{4AE2727C-0C53-4C26-A7B4-43BE20110FC9}" sibTransId="{638091D2-D7D9-4998-B9EE-DD07602A776E}"/>
    <dgm:cxn modelId="{5A2DF1A1-2FB7-42F0-9B5E-BA838D5C1689}" type="presOf" srcId="{B7BB9209-A235-4320-A522-19458C894FB3}" destId="{0038C8FE-C1A4-4CBC-A2EE-AFC0F1657BB1}" srcOrd="0" destOrd="0" presId="urn:microsoft.com/office/officeart/2005/8/layout/list1"/>
    <dgm:cxn modelId="{397F95FF-55D0-4101-B36B-7F7ED5735369}" type="presOf" srcId="{F358966D-31D4-4F72-BEC6-C4A56EB50EE5}" destId="{4CFC7097-4C4B-4CF5-8CF6-1B0B44219BE7}" srcOrd="0" destOrd="0" presId="urn:microsoft.com/office/officeart/2005/8/layout/list1"/>
    <dgm:cxn modelId="{4CAF4D8E-11E2-4DB8-BA88-06B8AB3A5243}" type="presOf" srcId="{65F2A941-FC9F-425C-A583-0C925EA15600}" destId="{4CFC7097-4C4B-4CF5-8CF6-1B0B44219BE7}" srcOrd="0" destOrd="1" presId="urn:microsoft.com/office/officeart/2005/8/layout/list1"/>
    <dgm:cxn modelId="{57CA57C4-AC3E-44AD-BAA6-E1E5C31AE6D3}" type="presParOf" srcId="{0038C8FE-C1A4-4CBC-A2EE-AFC0F1657BB1}" destId="{6E2FE179-FBCE-4969-AFB2-1101DD237B2B}" srcOrd="0" destOrd="0" presId="urn:microsoft.com/office/officeart/2005/8/layout/list1"/>
    <dgm:cxn modelId="{A028BB73-8385-45B8-834C-BE22FF7E68F7}" type="presParOf" srcId="{6E2FE179-FBCE-4969-AFB2-1101DD237B2B}" destId="{7F12347F-3D05-4FDC-914F-D697E1657CE8}" srcOrd="0" destOrd="0" presId="urn:microsoft.com/office/officeart/2005/8/layout/list1"/>
    <dgm:cxn modelId="{AFDEAE68-4691-4B5E-93B7-F0B32E8DCE23}" type="presParOf" srcId="{6E2FE179-FBCE-4969-AFB2-1101DD237B2B}" destId="{2E57EA9A-698A-46A8-834C-F79EEA08E17A}" srcOrd="1" destOrd="0" presId="urn:microsoft.com/office/officeart/2005/8/layout/list1"/>
    <dgm:cxn modelId="{38D0369C-64C2-42E1-B892-331F9BC7E6FC}" type="presParOf" srcId="{0038C8FE-C1A4-4CBC-A2EE-AFC0F1657BB1}" destId="{89C24BAB-07D9-46E4-A89B-55B99C832235}" srcOrd="1" destOrd="0" presId="urn:microsoft.com/office/officeart/2005/8/layout/list1"/>
    <dgm:cxn modelId="{13E67F66-45D0-4035-A168-0BB0A0B0EEAF}" type="presParOf" srcId="{0038C8FE-C1A4-4CBC-A2EE-AFC0F1657BB1}" destId="{4CFC7097-4C4B-4CF5-8CF6-1B0B44219BE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C45177-8A77-4E2F-82BB-C1A222B448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TW" altLang="en-US"/>
        </a:p>
      </dgm:t>
    </dgm:pt>
    <dgm:pt modelId="{F5A512E7-311C-4812-90B4-3404453A3004}">
      <dgm:prSet/>
      <dgm:spPr/>
      <dgm:t>
        <a:bodyPr/>
        <a:lstStyle/>
        <a:p>
          <a:pPr rtl="0"/>
          <a:r>
            <a:rPr lang="zh-TW" b="1" dirty="0" smtClean="0">
              <a:latin typeface="微軟正黑體" panose="020B0604030504040204" pitchFamily="34" charset="-120"/>
              <a:ea typeface="微軟正黑體" panose="020B0604030504040204" pitchFamily="34" charset="-120"/>
            </a:rPr>
            <a:t>到底這句話是真話還是謊話呢？</a:t>
          </a:r>
          <a:endParaRPr lang="zh-TW" dirty="0">
            <a:latin typeface="微軟正黑體" panose="020B0604030504040204" pitchFamily="34" charset="-120"/>
            <a:ea typeface="微軟正黑體" panose="020B0604030504040204" pitchFamily="34" charset="-120"/>
          </a:endParaRPr>
        </a:p>
      </dgm:t>
    </dgm:pt>
    <dgm:pt modelId="{F3EEB972-8322-4853-A962-71F49C07ABC9}" type="parTrans" cxnId="{5FA948FC-4E31-42CF-8283-B18CF21928E5}">
      <dgm:prSet/>
      <dgm:spPr/>
      <dgm:t>
        <a:bodyPr/>
        <a:lstStyle/>
        <a:p>
          <a:endParaRPr lang="zh-TW" altLang="en-US"/>
        </a:p>
      </dgm:t>
    </dgm:pt>
    <dgm:pt modelId="{A75220DD-F403-4111-899B-0DEB8C19CC0E}" type="sibTrans" cxnId="{5FA948FC-4E31-42CF-8283-B18CF21928E5}">
      <dgm:prSet/>
      <dgm:spPr/>
      <dgm:t>
        <a:bodyPr/>
        <a:lstStyle/>
        <a:p>
          <a:endParaRPr lang="zh-TW" altLang="en-US"/>
        </a:p>
      </dgm:t>
    </dgm:pt>
    <dgm:pt modelId="{E19C3F3E-8697-4CB4-9FAB-A85A6DA3E107}">
      <dgm:prSet/>
      <dgm:spPr/>
      <dgm:t>
        <a:bodyPr/>
        <a:lstStyle/>
        <a:p>
          <a:pPr rtl="0"/>
          <a:r>
            <a:rPr lang="zh-TW" b="1" dirty="0" smtClean="0">
              <a:latin typeface="微軟正黑體" panose="020B0604030504040204" pitchFamily="34" charset="-120"/>
              <a:ea typeface="微軟正黑體" panose="020B0604030504040204" pitchFamily="34" charset="-120"/>
            </a:rPr>
            <a:t>如果是真話，那它所說的為真，也就變成謊話。</a:t>
          </a:r>
          <a:endParaRPr lang="zh-TW" dirty="0">
            <a:latin typeface="微軟正黑體" panose="020B0604030504040204" pitchFamily="34" charset="-120"/>
            <a:ea typeface="微軟正黑體" panose="020B0604030504040204" pitchFamily="34" charset="-120"/>
          </a:endParaRPr>
        </a:p>
      </dgm:t>
    </dgm:pt>
    <dgm:pt modelId="{4CF0C6CA-7061-4300-87E2-7BA808897C1A}" type="parTrans" cxnId="{A2152E60-B6B6-42F4-B7A1-06D771DECFA2}">
      <dgm:prSet/>
      <dgm:spPr/>
      <dgm:t>
        <a:bodyPr/>
        <a:lstStyle/>
        <a:p>
          <a:endParaRPr lang="zh-TW" altLang="en-US"/>
        </a:p>
      </dgm:t>
    </dgm:pt>
    <dgm:pt modelId="{2D8AFB08-A447-49FB-B0BD-AB9674B36A72}" type="sibTrans" cxnId="{A2152E60-B6B6-42F4-B7A1-06D771DECFA2}">
      <dgm:prSet/>
      <dgm:spPr/>
      <dgm:t>
        <a:bodyPr/>
        <a:lstStyle/>
        <a:p>
          <a:endParaRPr lang="zh-TW" altLang="en-US"/>
        </a:p>
      </dgm:t>
    </dgm:pt>
    <dgm:pt modelId="{77FD5D7D-7430-41D9-A006-C25CD308F131}">
      <dgm:prSet/>
      <dgm:spPr/>
      <dgm:t>
        <a:bodyPr/>
        <a:lstStyle/>
        <a:p>
          <a:pPr rtl="0"/>
          <a:r>
            <a:rPr lang="zh-TW" b="1" dirty="0" smtClean="0">
              <a:latin typeface="微軟正黑體" panose="020B0604030504040204" pitchFamily="34" charset="-120"/>
              <a:ea typeface="微軟正黑體" panose="020B0604030504040204" pitchFamily="34" charset="-120"/>
            </a:rPr>
            <a:t>如果是謊話，那它所說的為假，也就變成真話。</a:t>
          </a:r>
          <a:endParaRPr lang="zh-TW" dirty="0">
            <a:latin typeface="微軟正黑體" panose="020B0604030504040204" pitchFamily="34" charset="-120"/>
            <a:ea typeface="微軟正黑體" panose="020B0604030504040204" pitchFamily="34" charset="-120"/>
          </a:endParaRPr>
        </a:p>
      </dgm:t>
    </dgm:pt>
    <dgm:pt modelId="{FB1BA9AD-8C5C-491A-85DB-A95DA41DB19C}" type="parTrans" cxnId="{30FA88DD-E52A-4031-A768-C6DCD01A4DA9}">
      <dgm:prSet/>
      <dgm:spPr/>
      <dgm:t>
        <a:bodyPr/>
        <a:lstStyle/>
        <a:p>
          <a:endParaRPr lang="zh-TW" altLang="en-US"/>
        </a:p>
      </dgm:t>
    </dgm:pt>
    <dgm:pt modelId="{5F9EC9FC-CE47-4C0A-9F4B-A1A84D527E4A}" type="sibTrans" cxnId="{30FA88DD-E52A-4031-A768-C6DCD01A4DA9}">
      <dgm:prSet/>
      <dgm:spPr/>
      <dgm:t>
        <a:bodyPr/>
        <a:lstStyle/>
        <a:p>
          <a:endParaRPr lang="zh-TW" altLang="en-US"/>
        </a:p>
      </dgm:t>
    </dgm:pt>
    <dgm:pt modelId="{DD5BE8F3-8CA9-4A16-8921-CB061536CEFC}" type="pres">
      <dgm:prSet presAssocID="{D4C45177-8A77-4E2F-82BB-C1A222B44838}" presName="theList" presStyleCnt="0">
        <dgm:presLayoutVars>
          <dgm:dir/>
          <dgm:animLvl val="lvl"/>
          <dgm:resizeHandles val="exact"/>
        </dgm:presLayoutVars>
      </dgm:prSet>
      <dgm:spPr/>
      <dgm:t>
        <a:bodyPr/>
        <a:lstStyle/>
        <a:p>
          <a:endParaRPr lang="zh-TW" altLang="en-US"/>
        </a:p>
      </dgm:t>
    </dgm:pt>
    <dgm:pt modelId="{7CD9C3A5-DC45-4027-A5EA-9647CE6590EA}" type="pres">
      <dgm:prSet presAssocID="{F5A512E7-311C-4812-90B4-3404453A3004}" presName="compNode" presStyleCnt="0"/>
      <dgm:spPr/>
    </dgm:pt>
    <dgm:pt modelId="{5D8CEF64-EE5B-463D-846E-AF937CA52F0C}" type="pres">
      <dgm:prSet presAssocID="{F5A512E7-311C-4812-90B4-3404453A3004}" presName="aNode" presStyleLbl="bgShp" presStyleIdx="0" presStyleCnt="1" custLinFactNeighborX="-3327" custLinFactNeighborY="-4055"/>
      <dgm:spPr/>
      <dgm:t>
        <a:bodyPr/>
        <a:lstStyle/>
        <a:p>
          <a:endParaRPr lang="zh-TW" altLang="en-US"/>
        </a:p>
      </dgm:t>
    </dgm:pt>
    <dgm:pt modelId="{4079F156-44B9-4218-92C0-3A57A6E6BD5E}" type="pres">
      <dgm:prSet presAssocID="{F5A512E7-311C-4812-90B4-3404453A3004}" presName="textNode" presStyleLbl="bgShp" presStyleIdx="0" presStyleCnt="1"/>
      <dgm:spPr/>
      <dgm:t>
        <a:bodyPr/>
        <a:lstStyle/>
        <a:p>
          <a:endParaRPr lang="zh-TW" altLang="en-US"/>
        </a:p>
      </dgm:t>
    </dgm:pt>
    <dgm:pt modelId="{6234A61A-CB2B-4B40-9BFB-075605956FDA}" type="pres">
      <dgm:prSet presAssocID="{F5A512E7-311C-4812-90B4-3404453A3004}" presName="compChildNode" presStyleCnt="0"/>
      <dgm:spPr/>
    </dgm:pt>
    <dgm:pt modelId="{26319B9A-2259-415B-92CA-DF7AE7C08586}" type="pres">
      <dgm:prSet presAssocID="{F5A512E7-311C-4812-90B4-3404453A3004}" presName="theInnerList" presStyleCnt="0"/>
      <dgm:spPr/>
    </dgm:pt>
    <dgm:pt modelId="{7C50BC20-0613-447E-AFC6-AD20573334D6}" type="pres">
      <dgm:prSet presAssocID="{E19C3F3E-8697-4CB4-9FAB-A85A6DA3E107}" presName="childNode" presStyleLbl="node1" presStyleIdx="0" presStyleCnt="2">
        <dgm:presLayoutVars>
          <dgm:bulletEnabled val="1"/>
        </dgm:presLayoutVars>
      </dgm:prSet>
      <dgm:spPr/>
      <dgm:t>
        <a:bodyPr/>
        <a:lstStyle/>
        <a:p>
          <a:endParaRPr lang="zh-TW" altLang="en-US"/>
        </a:p>
      </dgm:t>
    </dgm:pt>
    <dgm:pt modelId="{008FC519-9335-4BDD-B636-345477D757E7}" type="pres">
      <dgm:prSet presAssocID="{E19C3F3E-8697-4CB4-9FAB-A85A6DA3E107}" presName="aSpace2" presStyleCnt="0"/>
      <dgm:spPr/>
    </dgm:pt>
    <dgm:pt modelId="{9C77CE43-5501-4DA1-B6E4-AB5566DC294F}" type="pres">
      <dgm:prSet presAssocID="{77FD5D7D-7430-41D9-A006-C25CD308F131}" presName="childNode" presStyleLbl="node1" presStyleIdx="1" presStyleCnt="2">
        <dgm:presLayoutVars>
          <dgm:bulletEnabled val="1"/>
        </dgm:presLayoutVars>
      </dgm:prSet>
      <dgm:spPr/>
      <dgm:t>
        <a:bodyPr/>
        <a:lstStyle/>
        <a:p>
          <a:endParaRPr lang="zh-TW" altLang="en-US"/>
        </a:p>
      </dgm:t>
    </dgm:pt>
  </dgm:ptLst>
  <dgm:cxnLst>
    <dgm:cxn modelId="{D67A2203-2913-4747-988C-03AD47180788}" type="presOf" srcId="{77FD5D7D-7430-41D9-A006-C25CD308F131}" destId="{9C77CE43-5501-4DA1-B6E4-AB5566DC294F}" srcOrd="0" destOrd="0" presId="urn:microsoft.com/office/officeart/2005/8/layout/lProcess2"/>
    <dgm:cxn modelId="{A2152E60-B6B6-42F4-B7A1-06D771DECFA2}" srcId="{F5A512E7-311C-4812-90B4-3404453A3004}" destId="{E19C3F3E-8697-4CB4-9FAB-A85A6DA3E107}" srcOrd="0" destOrd="0" parTransId="{4CF0C6CA-7061-4300-87E2-7BA808897C1A}" sibTransId="{2D8AFB08-A447-49FB-B0BD-AB9674B36A72}"/>
    <dgm:cxn modelId="{B1268D8B-A0DA-4B94-9AAF-051C770F6E1F}" type="presOf" srcId="{F5A512E7-311C-4812-90B4-3404453A3004}" destId="{5D8CEF64-EE5B-463D-846E-AF937CA52F0C}" srcOrd="0" destOrd="0" presId="urn:microsoft.com/office/officeart/2005/8/layout/lProcess2"/>
    <dgm:cxn modelId="{2E8D6650-0518-4D68-AC6B-EDB2773605FE}" type="presOf" srcId="{D4C45177-8A77-4E2F-82BB-C1A222B44838}" destId="{DD5BE8F3-8CA9-4A16-8921-CB061536CEFC}" srcOrd="0" destOrd="0" presId="urn:microsoft.com/office/officeart/2005/8/layout/lProcess2"/>
    <dgm:cxn modelId="{5FA948FC-4E31-42CF-8283-B18CF21928E5}" srcId="{D4C45177-8A77-4E2F-82BB-C1A222B44838}" destId="{F5A512E7-311C-4812-90B4-3404453A3004}" srcOrd="0" destOrd="0" parTransId="{F3EEB972-8322-4853-A962-71F49C07ABC9}" sibTransId="{A75220DD-F403-4111-899B-0DEB8C19CC0E}"/>
    <dgm:cxn modelId="{B8856A0A-0A2B-4A8B-8B23-E5621DB6B635}" type="presOf" srcId="{E19C3F3E-8697-4CB4-9FAB-A85A6DA3E107}" destId="{7C50BC20-0613-447E-AFC6-AD20573334D6}" srcOrd="0" destOrd="0" presId="urn:microsoft.com/office/officeart/2005/8/layout/lProcess2"/>
    <dgm:cxn modelId="{30FA88DD-E52A-4031-A768-C6DCD01A4DA9}" srcId="{F5A512E7-311C-4812-90B4-3404453A3004}" destId="{77FD5D7D-7430-41D9-A006-C25CD308F131}" srcOrd="1" destOrd="0" parTransId="{FB1BA9AD-8C5C-491A-85DB-A95DA41DB19C}" sibTransId="{5F9EC9FC-CE47-4C0A-9F4B-A1A84D527E4A}"/>
    <dgm:cxn modelId="{522C4C29-EF86-41BE-9487-8FEE5971FB6B}" type="presOf" srcId="{F5A512E7-311C-4812-90B4-3404453A3004}" destId="{4079F156-44B9-4218-92C0-3A57A6E6BD5E}" srcOrd="1" destOrd="0" presId="urn:microsoft.com/office/officeart/2005/8/layout/lProcess2"/>
    <dgm:cxn modelId="{3550BB82-9FBE-49E4-9EC2-739BB0EF20D4}" type="presParOf" srcId="{DD5BE8F3-8CA9-4A16-8921-CB061536CEFC}" destId="{7CD9C3A5-DC45-4027-A5EA-9647CE6590EA}" srcOrd="0" destOrd="0" presId="urn:microsoft.com/office/officeart/2005/8/layout/lProcess2"/>
    <dgm:cxn modelId="{915A4315-33B8-482B-9E7D-E04057CF09CB}" type="presParOf" srcId="{7CD9C3A5-DC45-4027-A5EA-9647CE6590EA}" destId="{5D8CEF64-EE5B-463D-846E-AF937CA52F0C}" srcOrd="0" destOrd="0" presId="urn:microsoft.com/office/officeart/2005/8/layout/lProcess2"/>
    <dgm:cxn modelId="{A6E1257C-FA27-429E-8218-BBBB3AC5724E}" type="presParOf" srcId="{7CD9C3A5-DC45-4027-A5EA-9647CE6590EA}" destId="{4079F156-44B9-4218-92C0-3A57A6E6BD5E}" srcOrd="1" destOrd="0" presId="urn:microsoft.com/office/officeart/2005/8/layout/lProcess2"/>
    <dgm:cxn modelId="{65E888B4-43BE-414E-BD13-F3A15767CD6B}" type="presParOf" srcId="{7CD9C3A5-DC45-4027-A5EA-9647CE6590EA}" destId="{6234A61A-CB2B-4B40-9BFB-075605956FDA}" srcOrd="2" destOrd="0" presId="urn:microsoft.com/office/officeart/2005/8/layout/lProcess2"/>
    <dgm:cxn modelId="{08EA09EC-28E8-497A-BD2D-2E68539D4045}" type="presParOf" srcId="{6234A61A-CB2B-4B40-9BFB-075605956FDA}" destId="{26319B9A-2259-415B-92CA-DF7AE7C08586}" srcOrd="0" destOrd="0" presId="urn:microsoft.com/office/officeart/2005/8/layout/lProcess2"/>
    <dgm:cxn modelId="{2AAC5941-2FE5-4F80-B624-8DAD857A9EED}" type="presParOf" srcId="{26319B9A-2259-415B-92CA-DF7AE7C08586}" destId="{7C50BC20-0613-447E-AFC6-AD20573334D6}" srcOrd="0" destOrd="0" presId="urn:microsoft.com/office/officeart/2005/8/layout/lProcess2"/>
    <dgm:cxn modelId="{A998022F-48F7-4851-A2D5-758535F2CA59}" type="presParOf" srcId="{26319B9A-2259-415B-92CA-DF7AE7C08586}" destId="{008FC519-9335-4BDD-B636-345477D757E7}" srcOrd="1" destOrd="0" presId="urn:microsoft.com/office/officeart/2005/8/layout/lProcess2"/>
    <dgm:cxn modelId="{83E568F8-34FE-48F6-9769-212FC3DE3417}" type="presParOf" srcId="{26319B9A-2259-415B-92CA-DF7AE7C08586}" destId="{9C77CE43-5501-4DA1-B6E4-AB5566DC294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2A84D-9FC4-4B8B-9E61-B0443147CB1D}"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zh-TW" altLang="en-US"/>
        </a:p>
      </dgm:t>
    </dgm:pt>
    <dgm:pt modelId="{6A3419A1-DBC3-411B-A40A-8BDEE1AD4D87}">
      <dgm:prSet/>
      <dgm:spPr/>
      <dgm:t>
        <a:bodyPr/>
        <a:lstStyle/>
        <a:p>
          <a:pPr rtl="0"/>
          <a:r>
            <a:rPr lang="zh-TW" b="1" dirty="0" smtClean="0">
              <a:latin typeface="微軟正黑體" panose="020B0604030504040204" pitchFamily="34" charset="-120"/>
              <a:ea typeface="微軟正黑體" panose="020B0604030504040204" pitchFamily="34" charset="-120"/>
            </a:rPr>
            <a:t>其他雲端相關技術</a:t>
          </a:r>
          <a:endParaRPr lang="zh-TW" dirty="0">
            <a:latin typeface="微軟正黑體" panose="020B0604030504040204" pitchFamily="34" charset="-120"/>
            <a:ea typeface="微軟正黑體" panose="020B0604030504040204" pitchFamily="34" charset="-120"/>
          </a:endParaRPr>
        </a:p>
      </dgm:t>
    </dgm:pt>
    <dgm:pt modelId="{E9BC6136-62DE-4059-86CC-785FB0C6883D}" type="parTrans" cxnId="{3F1692F1-E2DE-4F8A-89EE-EB3E355228B0}">
      <dgm:prSet/>
      <dgm:spPr/>
      <dgm:t>
        <a:bodyPr/>
        <a:lstStyle/>
        <a:p>
          <a:endParaRPr lang="zh-TW" altLang="en-US"/>
        </a:p>
      </dgm:t>
    </dgm:pt>
    <dgm:pt modelId="{9EACB7CE-7DA3-40F1-9E19-E3FAB90E6519}" type="sibTrans" cxnId="{3F1692F1-E2DE-4F8A-89EE-EB3E355228B0}">
      <dgm:prSet/>
      <dgm:spPr/>
      <dgm:t>
        <a:bodyPr/>
        <a:lstStyle/>
        <a:p>
          <a:endParaRPr lang="zh-TW" altLang="en-US"/>
        </a:p>
      </dgm:t>
    </dgm:pt>
    <dgm:pt modelId="{0A40A57D-08F6-4389-B2D2-3BE4A484D232}">
      <dgm:prSet/>
      <dgm:spPr/>
      <dgm:t>
        <a:bodyPr/>
        <a:lstStyle/>
        <a:p>
          <a:pPr rtl="0"/>
          <a:r>
            <a:rPr lang="zh-TW" b="1" dirty="0" smtClean="0">
              <a:latin typeface="微軟正黑體" panose="020B0604030504040204" pitchFamily="34" charset="-120"/>
              <a:ea typeface="微軟正黑體" panose="020B0604030504040204" pitchFamily="34" charset="-120"/>
            </a:rPr>
            <a:t>分散式運算</a:t>
          </a:r>
          <a:r>
            <a:rPr lang="en-US" altLang="zh-TW" b="1" dirty="0" smtClean="0">
              <a:latin typeface="微軟正黑體" panose="020B0604030504040204" pitchFamily="34" charset="-120"/>
              <a:ea typeface="微軟正黑體" panose="020B0604030504040204" pitchFamily="34" charset="-120"/>
            </a:rPr>
            <a:t>(</a:t>
          </a:r>
          <a:r>
            <a:rPr lang="zh-TW" b="1" dirty="0" smtClean="0">
              <a:latin typeface="微軟正黑體" panose="020B0604030504040204" pitchFamily="34" charset="-120"/>
              <a:ea typeface="微軟正黑體" panose="020B0604030504040204" pitchFamily="34" charset="-120"/>
            </a:rPr>
            <a:t>如</a:t>
          </a:r>
          <a:r>
            <a:rPr lang="en-US" b="1" dirty="0" smtClean="0">
              <a:latin typeface="微軟正黑體" panose="020B0604030504040204" pitchFamily="34" charset="-120"/>
              <a:ea typeface="微軟正黑體" panose="020B0604030504040204" pitchFamily="34" charset="-120"/>
            </a:rPr>
            <a:t>Hadoop</a:t>
          </a:r>
          <a:r>
            <a:rPr lang="en-US" altLang="zh-TW" b="1" dirty="0" smtClean="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344FE74B-7AA0-4146-A0C9-2736855E1257}" type="parTrans" cxnId="{26D9EACC-63FE-415B-B323-751F9AD50E29}">
      <dgm:prSet/>
      <dgm:spPr/>
      <dgm:t>
        <a:bodyPr/>
        <a:lstStyle/>
        <a:p>
          <a:endParaRPr lang="zh-TW" altLang="en-US"/>
        </a:p>
      </dgm:t>
    </dgm:pt>
    <dgm:pt modelId="{797675B6-89E5-419A-8C42-E9F50086EBB7}" type="sibTrans" cxnId="{26D9EACC-63FE-415B-B323-751F9AD50E29}">
      <dgm:prSet/>
      <dgm:spPr/>
      <dgm:t>
        <a:bodyPr/>
        <a:lstStyle/>
        <a:p>
          <a:endParaRPr lang="zh-TW" altLang="en-US"/>
        </a:p>
      </dgm:t>
    </dgm:pt>
    <dgm:pt modelId="{BE506F1A-FDD6-44B3-BEF0-A99D839EAE3C}">
      <dgm:prSet/>
      <dgm:spPr/>
      <dgm:t>
        <a:bodyPr/>
        <a:lstStyle/>
        <a:p>
          <a:pPr rtl="0"/>
          <a:r>
            <a:rPr lang="zh-TW" b="1" dirty="0" smtClean="0">
              <a:latin typeface="微軟正黑體" panose="020B0604030504040204" pitchFamily="34" charset="-120"/>
              <a:ea typeface="微軟正黑體" panose="020B0604030504040204" pitchFamily="34" charset="-120"/>
            </a:rPr>
            <a:t>分散式檔案系統</a:t>
          </a:r>
          <a:r>
            <a:rPr lang="en-US" altLang="zh-TW" b="1" dirty="0" smtClean="0">
              <a:latin typeface="微軟正黑體" panose="020B0604030504040204" pitchFamily="34" charset="-120"/>
              <a:ea typeface="微軟正黑體" panose="020B0604030504040204" pitchFamily="34" charset="-120"/>
            </a:rPr>
            <a:t>(</a:t>
          </a:r>
          <a:r>
            <a:rPr lang="zh-TW" b="1" dirty="0" smtClean="0">
              <a:latin typeface="微軟正黑體" panose="020B0604030504040204" pitchFamily="34" charset="-120"/>
              <a:ea typeface="微軟正黑體" panose="020B0604030504040204" pitchFamily="34" charset="-120"/>
            </a:rPr>
            <a:t>如</a:t>
          </a:r>
          <a:r>
            <a:rPr lang="en-US" b="1" dirty="0" smtClean="0">
              <a:latin typeface="微軟正黑體" panose="020B0604030504040204" pitchFamily="34" charset="-120"/>
              <a:ea typeface="微軟正黑體" panose="020B0604030504040204" pitchFamily="34" charset="-120"/>
            </a:rPr>
            <a:t>GFS</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HDFS</a:t>
          </a:r>
          <a:r>
            <a:rPr lang="en-US" altLang="zh-TW" b="1" dirty="0" smtClean="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C087C603-5AA5-4CAC-B850-B7C8065269E1}" type="parTrans" cxnId="{81CAA524-B4CB-4ADD-A2D2-E0C531161EE5}">
      <dgm:prSet/>
      <dgm:spPr/>
      <dgm:t>
        <a:bodyPr/>
        <a:lstStyle/>
        <a:p>
          <a:endParaRPr lang="zh-TW" altLang="en-US"/>
        </a:p>
      </dgm:t>
    </dgm:pt>
    <dgm:pt modelId="{3E0D1FF0-3B23-4879-97F6-AB47640990D2}" type="sibTrans" cxnId="{81CAA524-B4CB-4ADD-A2D2-E0C531161EE5}">
      <dgm:prSet/>
      <dgm:spPr/>
      <dgm:t>
        <a:bodyPr/>
        <a:lstStyle/>
        <a:p>
          <a:endParaRPr lang="zh-TW" altLang="en-US"/>
        </a:p>
      </dgm:t>
    </dgm:pt>
    <dgm:pt modelId="{EAC29B7A-3416-4639-9234-E34E727A36ED}">
      <dgm:prSet/>
      <dgm:spPr/>
      <dgm:t>
        <a:bodyPr/>
        <a:lstStyle/>
        <a:p>
          <a:pPr rtl="0"/>
          <a:r>
            <a:rPr lang="zh-TW" b="1" dirty="0" smtClean="0">
              <a:latin typeface="微軟正黑體" panose="020B0604030504040204" pitchFamily="34" charset="-120"/>
              <a:ea typeface="微軟正黑體" panose="020B0604030504040204" pitchFamily="34" charset="-120"/>
            </a:rPr>
            <a:t>分散式儲存</a:t>
          </a:r>
          <a:r>
            <a:rPr lang="en-US" altLang="zh-TW" b="1" dirty="0" smtClean="0">
              <a:latin typeface="微軟正黑體" panose="020B0604030504040204" pitchFamily="34" charset="-120"/>
              <a:ea typeface="微軟正黑體" panose="020B0604030504040204" pitchFamily="34" charset="-120"/>
            </a:rPr>
            <a:t>(</a:t>
          </a:r>
          <a:r>
            <a:rPr lang="zh-TW" b="1" dirty="0" smtClean="0">
              <a:latin typeface="微軟正黑體" panose="020B0604030504040204" pitchFamily="34" charset="-120"/>
              <a:ea typeface="微軟正黑體" panose="020B0604030504040204" pitchFamily="34" charset="-120"/>
            </a:rPr>
            <a:t>如</a:t>
          </a:r>
          <a:r>
            <a:rPr lang="en-US" b="1" dirty="0" smtClean="0">
              <a:latin typeface="微軟正黑體" panose="020B0604030504040204" pitchFamily="34" charset="-120"/>
              <a:ea typeface="微軟正黑體" panose="020B0604030504040204" pitchFamily="34" charset="-120"/>
            </a:rPr>
            <a:t>Cassandra</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HBase</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HyperTable</a:t>
          </a:r>
          <a:r>
            <a:rPr lang="zh-TW" b="1" dirty="0" smtClean="0">
              <a:latin typeface="微軟正黑體" panose="020B0604030504040204" pitchFamily="34" charset="-120"/>
              <a:ea typeface="微軟正黑體" panose="020B0604030504040204" pitchFamily="34" charset="-120"/>
            </a:rPr>
            <a:t>、</a:t>
          </a:r>
          <a:r>
            <a:rPr lang="en-US" b="1" dirty="0" smtClean="0">
              <a:latin typeface="微軟正黑體" panose="020B0604030504040204" pitchFamily="34" charset="-120"/>
              <a:ea typeface="微軟正黑體" panose="020B0604030504040204" pitchFamily="34" charset="-120"/>
            </a:rPr>
            <a:t>MongoDB</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memcached</a:t>
          </a:r>
          <a:r>
            <a:rPr lang="en-US" altLang="zh-TW" b="1" dirty="0" smtClean="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8F92B6CD-745F-447A-95F4-D3F745182361}" type="parTrans" cxnId="{278CCBF9-435E-437B-B99B-53E650EE3F59}">
      <dgm:prSet/>
      <dgm:spPr/>
      <dgm:t>
        <a:bodyPr/>
        <a:lstStyle/>
        <a:p>
          <a:endParaRPr lang="zh-TW" altLang="en-US"/>
        </a:p>
      </dgm:t>
    </dgm:pt>
    <dgm:pt modelId="{68059E09-140C-4D51-BEC4-097F1029B861}" type="sibTrans" cxnId="{278CCBF9-435E-437B-B99B-53E650EE3F59}">
      <dgm:prSet/>
      <dgm:spPr/>
      <dgm:t>
        <a:bodyPr/>
        <a:lstStyle/>
        <a:p>
          <a:endParaRPr lang="zh-TW" altLang="en-US"/>
        </a:p>
      </dgm:t>
    </dgm:pt>
    <dgm:pt modelId="{E91ADEE3-28EA-47E4-9927-65AA5BA311E9}">
      <dgm:prSet/>
      <dgm:spPr/>
      <dgm:t>
        <a:bodyPr/>
        <a:lstStyle/>
        <a:p>
          <a:pPr rtl="0"/>
          <a:r>
            <a:rPr lang="zh-TW" b="1" dirty="0" smtClean="0">
              <a:latin typeface="微軟正黑體" panose="020B0604030504040204" pitchFamily="34" charset="-120"/>
              <a:ea typeface="微軟正黑體" panose="020B0604030504040204" pitchFamily="34" charset="-120"/>
            </a:rPr>
            <a:t>前端呈現內容的網頁技術</a:t>
          </a:r>
          <a:r>
            <a:rPr lang="en-US" altLang="zh-TW" b="1" dirty="0" smtClean="0">
              <a:latin typeface="微軟正黑體" panose="020B0604030504040204" pitchFamily="34" charset="-120"/>
              <a:ea typeface="微軟正黑體" panose="020B0604030504040204" pitchFamily="34" charset="-120"/>
            </a:rPr>
            <a:t>(</a:t>
          </a:r>
          <a:r>
            <a:rPr lang="zh-TW" b="1" dirty="0" smtClean="0">
              <a:latin typeface="微軟正黑體" panose="020B0604030504040204" pitchFamily="34" charset="-120"/>
              <a:ea typeface="微軟正黑體" panose="020B0604030504040204" pitchFamily="34" charset="-120"/>
            </a:rPr>
            <a:t>如</a:t>
          </a:r>
          <a:r>
            <a:rPr lang="en-US" b="1" dirty="0" err="1" smtClean="0">
              <a:latin typeface="微軟正黑體" panose="020B0604030504040204" pitchFamily="34" charset="-120"/>
              <a:ea typeface="微軟正黑體" panose="020B0604030504040204" pitchFamily="34" charset="-120"/>
            </a:rPr>
            <a:t>HTML5</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CSS</a:t>
          </a:r>
          <a:r>
            <a:rPr lang="zh-TW" b="1" dirty="0" smtClean="0">
              <a:latin typeface="微軟正黑體" panose="020B0604030504040204" pitchFamily="34" charset="-120"/>
              <a:ea typeface="微軟正黑體" panose="020B0604030504040204" pitchFamily="34" charset="-120"/>
            </a:rPr>
            <a:t>、</a:t>
          </a:r>
          <a:r>
            <a:rPr lang="en-US" b="1" dirty="0" smtClean="0">
              <a:latin typeface="微軟正黑體" panose="020B0604030504040204" pitchFamily="34" charset="-120"/>
              <a:ea typeface="微軟正黑體" panose="020B0604030504040204" pitchFamily="34" charset="-120"/>
            </a:rPr>
            <a:t>Java Script</a:t>
          </a:r>
          <a:r>
            <a:rPr lang="en-US" altLang="zh-TW" b="1" dirty="0" smtClean="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E8A7F5E6-FBE1-4D94-9822-3C02206CBB55}" type="parTrans" cxnId="{78C671CF-B24B-4533-94A7-23302EFBE2C7}">
      <dgm:prSet/>
      <dgm:spPr/>
      <dgm:t>
        <a:bodyPr/>
        <a:lstStyle/>
        <a:p>
          <a:endParaRPr lang="zh-TW" altLang="en-US"/>
        </a:p>
      </dgm:t>
    </dgm:pt>
    <dgm:pt modelId="{BA8F19E2-C768-424A-B730-5EEBC5B48FED}" type="sibTrans" cxnId="{78C671CF-B24B-4533-94A7-23302EFBE2C7}">
      <dgm:prSet/>
      <dgm:spPr/>
      <dgm:t>
        <a:bodyPr/>
        <a:lstStyle/>
        <a:p>
          <a:endParaRPr lang="zh-TW" altLang="en-US"/>
        </a:p>
      </dgm:t>
    </dgm:pt>
    <dgm:pt modelId="{E6F1175B-DE94-48D3-817E-5D4C9CF7D221}" type="pres">
      <dgm:prSet presAssocID="{D562A84D-9FC4-4B8B-9E61-B0443147CB1D}" presName="Name0" presStyleCnt="0">
        <dgm:presLayoutVars>
          <dgm:dir/>
          <dgm:animLvl val="lvl"/>
          <dgm:resizeHandles val="exact"/>
        </dgm:presLayoutVars>
      </dgm:prSet>
      <dgm:spPr/>
      <dgm:t>
        <a:bodyPr/>
        <a:lstStyle/>
        <a:p>
          <a:endParaRPr lang="zh-TW" altLang="en-US"/>
        </a:p>
      </dgm:t>
    </dgm:pt>
    <dgm:pt modelId="{5F3CC47F-0705-4E5A-9364-F50447447011}" type="pres">
      <dgm:prSet presAssocID="{6A3419A1-DBC3-411B-A40A-8BDEE1AD4D87}" presName="composite" presStyleCnt="0"/>
      <dgm:spPr/>
    </dgm:pt>
    <dgm:pt modelId="{340F903E-5173-463E-BC5A-B94F14F1AE97}" type="pres">
      <dgm:prSet presAssocID="{6A3419A1-DBC3-411B-A40A-8BDEE1AD4D87}" presName="parTx" presStyleLbl="alignNode1" presStyleIdx="0" presStyleCnt="1">
        <dgm:presLayoutVars>
          <dgm:chMax val="0"/>
          <dgm:chPref val="0"/>
          <dgm:bulletEnabled val="1"/>
        </dgm:presLayoutVars>
      </dgm:prSet>
      <dgm:spPr/>
      <dgm:t>
        <a:bodyPr/>
        <a:lstStyle/>
        <a:p>
          <a:endParaRPr lang="zh-TW" altLang="en-US"/>
        </a:p>
      </dgm:t>
    </dgm:pt>
    <dgm:pt modelId="{64DB8DA4-149F-417F-AD6A-87E3CFFCE9FB}" type="pres">
      <dgm:prSet presAssocID="{6A3419A1-DBC3-411B-A40A-8BDEE1AD4D87}" presName="desTx" presStyleLbl="alignAccFollowNode1" presStyleIdx="0" presStyleCnt="1">
        <dgm:presLayoutVars>
          <dgm:bulletEnabled val="1"/>
        </dgm:presLayoutVars>
      </dgm:prSet>
      <dgm:spPr/>
      <dgm:t>
        <a:bodyPr/>
        <a:lstStyle/>
        <a:p>
          <a:endParaRPr lang="zh-TW" altLang="en-US"/>
        </a:p>
      </dgm:t>
    </dgm:pt>
  </dgm:ptLst>
  <dgm:cxnLst>
    <dgm:cxn modelId="{8DF1ACC1-F0FC-4D48-87FD-4F379136EE08}" type="presOf" srcId="{0A40A57D-08F6-4389-B2D2-3BE4A484D232}" destId="{64DB8DA4-149F-417F-AD6A-87E3CFFCE9FB}" srcOrd="0" destOrd="0" presId="urn:microsoft.com/office/officeart/2005/8/layout/hList1"/>
    <dgm:cxn modelId="{A79D3B31-7514-449A-9FD8-0A1427C57985}" type="presOf" srcId="{BE506F1A-FDD6-44B3-BEF0-A99D839EAE3C}" destId="{64DB8DA4-149F-417F-AD6A-87E3CFFCE9FB}" srcOrd="0" destOrd="1" presId="urn:microsoft.com/office/officeart/2005/8/layout/hList1"/>
    <dgm:cxn modelId="{78C671CF-B24B-4533-94A7-23302EFBE2C7}" srcId="{6A3419A1-DBC3-411B-A40A-8BDEE1AD4D87}" destId="{E91ADEE3-28EA-47E4-9927-65AA5BA311E9}" srcOrd="3" destOrd="0" parTransId="{E8A7F5E6-FBE1-4D94-9822-3C02206CBB55}" sibTransId="{BA8F19E2-C768-424A-B730-5EEBC5B48FED}"/>
    <dgm:cxn modelId="{278CCBF9-435E-437B-B99B-53E650EE3F59}" srcId="{6A3419A1-DBC3-411B-A40A-8BDEE1AD4D87}" destId="{EAC29B7A-3416-4639-9234-E34E727A36ED}" srcOrd="2" destOrd="0" parTransId="{8F92B6CD-745F-447A-95F4-D3F745182361}" sibTransId="{68059E09-140C-4D51-BEC4-097F1029B861}"/>
    <dgm:cxn modelId="{CEA7A4DA-0ECF-41FB-88BC-59C9747600F3}" type="presOf" srcId="{D562A84D-9FC4-4B8B-9E61-B0443147CB1D}" destId="{E6F1175B-DE94-48D3-817E-5D4C9CF7D221}" srcOrd="0" destOrd="0" presId="urn:microsoft.com/office/officeart/2005/8/layout/hList1"/>
    <dgm:cxn modelId="{8E4D5179-5E5F-42BC-B394-C491E4406FEF}" type="presOf" srcId="{EAC29B7A-3416-4639-9234-E34E727A36ED}" destId="{64DB8DA4-149F-417F-AD6A-87E3CFFCE9FB}" srcOrd="0" destOrd="2" presId="urn:microsoft.com/office/officeart/2005/8/layout/hList1"/>
    <dgm:cxn modelId="{3F1692F1-E2DE-4F8A-89EE-EB3E355228B0}" srcId="{D562A84D-9FC4-4B8B-9E61-B0443147CB1D}" destId="{6A3419A1-DBC3-411B-A40A-8BDEE1AD4D87}" srcOrd="0" destOrd="0" parTransId="{E9BC6136-62DE-4059-86CC-785FB0C6883D}" sibTransId="{9EACB7CE-7DA3-40F1-9E19-E3FAB90E6519}"/>
    <dgm:cxn modelId="{46F784ED-4493-43A2-8963-C287D4B8A0C4}" type="presOf" srcId="{E91ADEE3-28EA-47E4-9927-65AA5BA311E9}" destId="{64DB8DA4-149F-417F-AD6A-87E3CFFCE9FB}" srcOrd="0" destOrd="3" presId="urn:microsoft.com/office/officeart/2005/8/layout/hList1"/>
    <dgm:cxn modelId="{61F6FBCA-22FB-405F-8C33-FDC264E773C7}" type="presOf" srcId="{6A3419A1-DBC3-411B-A40A-8BDEE1AD4D87}" destId="{340F903E-5173-463E-BC5A-B94F14F1AE97}" srcOrd="0" destOrd="0" presId="urn:microsoft.com/office/officeart/2005/8/layout/hList1"/>
    <dgm:cxn modelId="{81CAA524-B4CB-4ADD-A2D2-E0C531161EE5}" srcId="{6A3419A1-DBC3-411B-A40A-8BDEE1AD4D87}" destId="{BE506F1A-FDD6-44B3-BEF0-A99D839EAE3C}" srcOrd="1" destOrd="0" parTransId="{C087C603-5AA5-4CAC-B850-B7C8065269E1}" sibTransId="{3E0D1FF0-3B23-4879-97F6-AB47640990D2}"/>
    <dgm:cxn modelId="{26D9EACC-63FE-415B-B323-751F9AD50E29}" srcId="{6A3419A1-DBC3-411B-A40A-8BDEE1AD4D87}" destId="{0A40A57D-08F6-4389-B2D2-3BE4A484D232}" srcOrd="0" destOrd="0" parTransId="{344FE74B-7AA0-4146-A0C9-2736855E1257}" sibTransId="{797675B6-89E5-419A-8C42-E9F50086EBB7}"/>
    <dgm:cxn modelId="{B657D8AC-6BFA-49A3-A109-F92CB7390424}" type="presParOf" srcId="{E6F1175B-DE94-48D3-817E-5D4C9CF7D221}" destId="{5F3CC47F-0705-4E5A-9364-F50447447011}" srcOrd="0" destOrd="0" presId="urn:microsoft.com/office/officeart/2005/8/layout/hList1"/>
    <dgm:cxn modelId="{C6B35C96-A662-4104-8DC1-16FF60F94522}" type="presParOf" srcId="{5F3CC47F-0705-4E5A-9364-F50447447011}" destId="{340F903E-5173-463E-BC5A-B94F14F1AE97}" srcOrd="0" destOrd="0" presId="urn:microsoft.com/office/officeart/2005/8/layout/hList1"/>
    <dgm:cxn modelId="{FF0C38F3-CA89-4308-BDE5-4009D8C94F0C}" type="presParOf" srcId="{5F3CC47F-0705-4E5A-9364-F50447447011}" destId="{64DB8DA4-149F-417F-AD6A-87E3CFFCE9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3DD35C-D520-493E-8DFD-B8D8E20CA057}" type="doc">
      <dgm:prSet loTypeId="urn:microsoft.com/office/officeart/2009/3/layout/StepUpProcess" loCatId="process" qsTypeId="urn:microsoft.com/office/officeart/2005/8/quickstyle/simple1" qsCatId="simple" csTypeId="urn:microsoft.com/office/officeart/2005/8/colors/colorful1" csCatId="colorful"/>
      <dgm:spPr/>
      <dgm:t>
        <a:bodyPr/>
        <a:lstStyle/>
        <a:p>
          <a:endParaRPr lang="zh-TW" altLang="en-US"/>
        </a:p>
      </dgm:t>
    </dgm:pt>
    <dgm:pt modelId="{25373C9C-E780-401D-8DE7-65BC1BDDE109}">
      <dgm:prSet/>
      <dgm:spPr/>
      <dgm:t>
        <a:bodyPr/>
        <a:lstStyle/>
        <a:p>
          <a:pPr rtl="0"/>
          <a:r>
            <a:rPr lang="zh-TW" b="1" baseline="0" dirty="0" smtClean="0">
              <a:latin typeface="微軟正黑體" panose="020B0604030504040204" pitchFamily="34" charset="-120"/>
              <a:ea typeface="微軟正黑體" panose="020B0604030504040204" pitchFamily="34" charset="-120"/>
            </a:rPr>
            <a:t>感知層</a:t>
          </a:r>
          <a:endParaRPr lang="zh-TW" baseline="0" dirty="0">
            <a:latin typeface="微軟正黑體" panose="020B0604030504040204" pitchFamily="34" charset="-120"/>
            <a:ea typeface="微軟正黑體" panose="020B0604030504040204" pitchFamily="34" charset="-120"/>
          </a:endParaRPr>
        </a:p>
      </dgm:t>
    </dgm:pt>
    <dgm:pt modelId="{5AD2A3F3-2553-4BA8-A078-64C8AD9A0F95}" type="parTrans" cxnId="{65ED5ABD-C196-4E6B-8BEA-F55FBED59F9C}">
      <dgm:prSet/>
      <dgm:spPr/>
      <dgm:t>
        <a:bodyPr/>
        <a:lstStyle/>
        <a:p>
          <a:endParaRPr lang="zh-TW" altLang="en-US"/>
        </a:p>
      </dgm:t>
    </dgm:pt>
    <dgm:pt modelId="{8E788F48-6FEF-420C-865B-1AAD39D6AAEF}" type="sibTrans" cxnId="{65ED5ABD-C196-4E6B-8BEA-F55FBED59F9C}">
      <dgm:prSet/>
      <dgm:spPr/>
      <dgm:t>
        <a:bodyPr/>
        <a:lstStyle/>
        <a:p>
          <a:endParaRPr lang="zh-TW" altLang="en-US"/>
        </a:p>
      </dgm:t>
    </dgm:pt>
    <dgm:pt modelId="{6845A076-5543-421F-B3FF-73C120478B71}">
      <dgm:prSet/>
      <dgm:spPr/>
      <dgm:t>
        <a:bodyPr/>
        <a:lstStyle/>
        <a:p>
          <a:pPr rtl="0"/>
          <a:r>
            <a:rPr lang="zh-TW" b="1" baseline="0" dirty="0" smtClean="0">
              <a:latin typeface="微軟正黑體" panose="020B0604030504040204" pitchFamily="34" charset="-120"/>
              <a:ea typeface="微軟正黑體" panose="020B0604030504040204" pitchFamily="34" charset="-120"/>
            </a:rPr>
            <a:t>資料的提供者</a:t>
          </a:r>
          <a:endParaRPr lang="zh-TW" baseline="0" dirty="0">
            <a:latin typeface="微軟正黑體" panose="020B0604030504040204" pitchFamily="34" charset="-120"/>
            <a:ea typeface="微軟正黑體" panose="020B0604030504040204" pitchFamily="34" charset="-120"/>
          </a:endParaRPr>
        </a:p>
      </dgm:t>
    </dgm:pt>
    <dgm:pt modelId="{A126CAF0-518A-46AD-8FDD-AEB1AE932E66}" type="parTrans" cxnId="{86D6F0CA-D55B-4B14-8AD9-B337FF296197}">
      <dgm:prSet/>
      <dgm:spPr/>
      <dgm:t>
        <a:bodyPr/>
        <a:lstStyle/>
        <a:p>
          <a:endParaRPr lang="zh-TW" altLang="en-US"/>
        </a:p>
      </dgm:t>
    </dgm:pt>
    <dgm:pt modelId="{ECB8529C-7E63-4723-9D56-CB402CFDFE8E}" type="sibTrans" cxnId="{86D6F0CA-D55B-4B14-8AD9-B337FF296197}">
      <dgm:prSet/>
      <dgm:spPr/>
      <dgm:t>
        <a:bodyPr/>
        <a:lstStyle/>
        <a:p>
          <a:endParaRPr lang="zh-TW" altLang="en-US"/>
        </a:p>
      </dgm:t>
    </dgm:pt>
    <dgm:pt modelId="{2A555153-462A-4D8D-B1E4-8C9399CEA77C}">
      <dgm:prSet/>
      <dgm:spPr/>
      <dgm:t>
        <a:bodyPr/>
        <a:lstStyle/>
        <a:p>
          <a:pPr rtl="0"/>
          <a:r>
            <a:rPr lang="zh-TW" b="1" baseline="0" dirty="0" smtClean="0">
              <a:latin typeface="微軟正黑體" panose="020B0604030504040204" pitchFamily="34" charset="-120"/>
              <a:ea typeface="微軟正黑體" panose="020B0604030504040204" pitchFamily="34" charset="-120"/>
            </a:rPr>
            <a:t>網路層</a:t>
          </a:r>
          <a:endParaRPr lang="zh-TW" baseline="0" dirty="0">
            <a:latin typeface="微軟正黑體" panose="020B0604030504040204" pitchFamily="34" charset="-120"/>
            <a:ea typeface="微軟正黑體" panose="020B0604030504040204" pitchFamily="34" charset="-120"/>
          </a:endParaRPr>
        </a:p>
      </dgm:t>
    </dgm:pt>
    <dgm:pt modelId="{525FB30D-0C3F-4B8C-84B0-AA1646219990}" type="parTrans" cxnId="{EA35DD9F-362F-4123-AB52-0AEB1453CCA9}">
      <dgm:prSet/>
      <dgm:spPr/>
      <dgm:t>
        <a:bodyPr/>
        <a:lstStyle/>
        <a:p>
          <a:endParaRPr lang="zh-TW" altLang="en-US"/>
        </a:p>
      </dgm:t>
    </dgm:pt>
    <dgm:pt modelId="{50A619E9-2108-47E3-9BF3-26B6BE3E3168}" type="sibTrans" cxnId="{EA35DD9F-362F-4123-AB52-0AEB1453CCA9}">
      <dgm:prSet/>
      <dgm:spPr/>
      <dgm:t>
        <a:bodyPr/>
        <a:lstStyle/>
        <a:p>
          <a:endParaRPr lang="zh-TW" altLang="en-US"/>
        </a:p>
      </dgm:t>
    </dgm:pt>
    <dgm:pt modelId="{AC888BBA-3BE1-42CB-AC1D-3710E2EC27C2}">
      <dgm:prSet/>
      <dgm:spPr/>
      <dgm:t>
        <a:bodyPr/>
        <a:lstStyle/>
        <a:p>
          <a:pPr rtl="0"/>
          <a:r>
            <a:rPr lang="zh-TW" b="1" baseline="0" dirty="0" smtClean="0">
              <a:latin typeface="微軟正黑體" panose="020B0604030504040204" pitchFamily="34" charset="-120"/>
              <a:ea typeface="微軟正黑體" panose="020B0604030504040204" pitchFamily="34" charset="-120"/>
            </a:rPr>
            <a:t>負責資料的傳輸</a:t>
          </a:r>
          <a:endParaRPr lang="zh-TW" baseline="0" dirty="0">
            <a:latin typeface="微軟正黑體" panose="020B0604030504040204" pitchFamily="34" charset="-120"/>
            <a:ea typeface="微軟正黑體" panose="020B0604030504040204" pitchFamily="34" charset="-120"/>
          </a:endParaRPr>
        </a:p>
      </dgm:t>
    </dgm:pt>
    <dgm:pt modelId="{3482E5FA-CC85-4604-BE15-14DE98C1FE56}" type="parTrans" cxnId="{66E329FF-3434-48D8-8B52-5025E46613B8}">
      <dgm:prSet/>
      <dgm:spPr/>
      <dgm:t>
        <a:bodyPr/>
        <a:lstStyle/>
        <a:p>
          <a:endParaRPr lang="zh-TW" altLang="en-US"/>
        </a:p>
      </dgm:t>
    </dgm:pt>
    <dgm:pt modelId="{0F6BE368-2365-4746-BC3E-76B4A06E8179}" type="sibTrans" cxnId="{66E329FF-3434-48D8-8B52-5025E46613B8}">
      <dgm:prSet/>
      <dgm:spPr/>
      <dgm:t>
        <a:bodyPr/>
        <a:lstStyle/>
        <a:p>
          <a:endParaRPr lang="zh-TW" altLang="en-US"/>
        </a:p>
      </dgm:t>
    </dgm:pt>
    <dgm:pt modelId="{266814D9-7D22-4F24-8D91-7C689CE899A0}">
      <dgm:prSet/>
      <dgm:spPr/>
      <dgm:t>
        <a:bodyPr/>
        <a:lstStyle/>
        <a:p>
          <a:pPr rtl="0"/>
          <a:r>
            <a:rPr lang="zh-TW" b="1" baseline="0" dirty="0" smtClean="0">
              <a:latin typeface="微軟正黑體" panose="020B0604030504040204" pitchFamily="34" charset="-120"/>
              <a:ea typeface="微軟正黑體" panose="020B0604030504040204" pitchFamily="34" charset="-120"/>
            </a:rPr>
            <a:t>應用層</a:t>
          </a:r>
          <a:endParaRPr lang="zh-TW" baseline="0" dirty="0">
            <a:latin typeface="微軟正黑體" panose="020B0604030504040204" pitchFamily="34" charset="-120"/>
            <a:ea typeface="微軟正黑體" panose="020B0604030504040204" pitchFamily="34" charset="-120"/>
          </a:endParaRPr>
        </a:p>
      </dgm:t>
    </dgm:pt>
    <dgm:pt modelId="{B48CAE3B-DA87-412D-AF7E-49472EC1D64A}" type="parTrans" cxnId="{88CABD9B-682B-4077-80E4-F220515EBC9D}">
      <dgm:prSet/>
      <dgm:spPr/>
      <dgm:t>
        <a:bodyPr/>
        <a:lstStyle/>
        <a:p>
          <a:endParaRPr lang="zh-TW" altLang="en-US"/>
        </a:p>
      </dgm:t>
    </dgm:pt>
    <dgm:pt modelId="{A1926F3E-5C0B-4728-AF92-7226CB263AA9}" type="sibTrans" cxnId="{88CABD9B-682B-4077-80E4-F220515EBC9D}">
      <dgm:prSet/>
      <dgm:spPr/>
      <dgm:t>
        <a:bodyPr/>
        <a:lstStyle/>
        <a:p>
          <a:endParaRPr lang="zh-TW" altLang="en-US"/>
        </a:p>
      </dgm:t>
    </dgm:pt>
    <dgm:pt modelId="{B9FB5825-BBEB-40A1-8425-6E17D5CF95F4}">
      <dgm:prSet/>
      <dgm:spPr/>
      <dgm:t>
        <a:bodyPr/>
        <a:lstStyle/>
        <a:p>
          <a:pPr rtl="0"/>
          <a:r>
            <a:rPr lang="zh-TW" b="1" baseline="0" dirty="0" smtClean="0">
              <a:latin typeface="微軟正黑體" panose="020B0604030504040204" pitchFamily="34" charset="-120"/>
              <a:ea typeface="微軟正黑體" panose="020B0604030504040204" pitchFamily="34" charset="-120"/>
            </a:rPr>
            <a:t>針對搜集回來的資料，進行不同的專業應用。</a:t>
          </a:r>
          <a:endParaRPr lang="zh-TW" baseline="0" dirty="0">
            <a:latin typeface="微軟正黑體" panose="020B0604030504040204" pitchFamily="34" charset="-120"/>
            <a:ea typeface="微軟正黑體" panose="020B0604030504040204" pitchFamily="34" charset="-120"/>
          </a:endParaRPr>
        </a:p>
      </dgm:t>
    </dgm:pt>
    <dgm:pt modelId="{903712EC-2EA7-4DD9-B1E9-9D5C8B42C51B}" type="parTrans" cxnId="{56CBD22E-1543-48B0-9EBE-3772C3015669}">
      <dgm:prSet/>
      <dgm:spPr/>
      <dgm:t>
        <a:bodyPr/>
        <a:lstStyle/>
        <a:p>
          <a:endParaRPr lang="zh-TW" altLang="en-US"/>
        </a:p>
      </dgm:t>
    </dgm:pt>
    <dgm:pt modelId="{91D9A23B-361C-406C-97A0-B885B99FD25A}" type="sibTrans" cxnId="{56CBD22E-1543-48B0-9EBE-3772C3015669}">
      <dgm:prSet/>
      <dgm:spPr/>
      <dgm:t>
        <a:bodyPr/>
        <a:lstStyle/>
        <a:p>
          <a:endParaRPr lang="zh-TW" altLang="en-US"/>
        </a:p>
      </dgm:t>
    </dgm:pt>
    <dgm:pt modelId="{8AD9844D-79A5-4D07-B990-ACEA09E704C5}" type="pres">
      <dgm:prSet presAssocID="{3F3DD35C-D520-493E-8DFD-B8D8E20CA057}" presName="rootnode" presStyleCnt="0">
        <dgm:presLayoutVars>
          <dgm:chMax/>
          <dgm:chPref/>
          <dgm:dir/>
          <dgm:animLvl val="lvl"/>
        </dgm:presLayoutVars>
      </dgm:prSet>
      <dgm:spPr/>
      <dgm:t>
        <a:bodyPr/>
        <a:lstStyle/>
        <a:p>
          <a:endParaRPr lang="zh-TW" altLang="en-US"/>
        </a:p>
      </dgm:t>
    </dgm:pt>
    <dgm:pt modelId="{94521A63-9093-49DD-B6E4-910D992ADE93}" type="pres">
      <dgm:prSet presAssocID="{25373C9C-E780-401D-8DE7-65BC1BDDE109}" presName="composite" presStyleCnt="0"/>
      <dgm:spPr/>
    </dgm:pt>
    <dgm:pt modelId="{22CD5A25-D9A4-446C-BE28-2EB419DE8CC2}" type="pres">
      <dgm:prSet presAssocID="{25373C9C-E780-401D-8DE7-65BC1BDDE109}" presName="LShape" presStyleLbl="alignNode1" presStyleIdx="0" presStyleCnt="5"/>
      <dgm:spPr/>
    </dgm:pt>
    <dgm:pt modelId="{1FECD42E-6A86-4E77-B7CB-E85999B314CA}" type="pres">
      <dgm:prSet presAssocID="{25373C9C-E780-401D-8DE7-65BC1BDDE109}" presName="ParentText" presStyleLbl="revTx" presStyleIdx="0" presStyleCnt="3">
        <dgm:presLayoutVars>
          <dgm:chMax val="0"/>
          <dgm:chPref val="0"/>
          <dgm:bulletEnabled val="1"/>
        </dgm:presLayoutVars>
      </dgm:prSet>
      <dgm:spPr/>
      <dgm:t>
        <a:bodyPr/>
        <a:lstStyle/>
        <a:p>
          <a:endParaRPr lang="zh-TW" altLang="en-US"/>
        </a:p>
      </dgm:t>
    </dgm:pt>
    <dgm:pt modelId="{20ED6AFC-B074-401B-9B05-6F23A203A601}" type="pres">
      <dgm:prSet presAssocID="{25373C9C-E780-401D-8DE7-65BC1BDDE109}" presName="Triangle" presStyleLbl="alignNode1" presStyleIdx="1" presStyleCnt="5"/>
      <dgm:spPr/>
    </dgm:pt>
    <dgm:pt modelId="{A6BCA25C-F20C-4012-A2CF-D5C22974649C}" type="pres">
      <dgm:prSet presAssocID="{8E788F48-6FEF-420C-865B-1AAD39D6AAEF}" presName="sibTrans" presStyleCnt="0"/>
      <dgm:spPr/>
    </dgm:pt>
    <dgm:pt modelId="{F57E989B-520F-4C0A-9220-9927D9D3113A}" type="pres">
      <dgm:prSet presAssocID="{8E788F48-6FEF-420C-865B-1AAD39D6AAEF}" presName="space" presStyleCnt="0"/>
      <dgm:spPr/>
    </dgm:pt>
    <dgm:pt modelId="{283D1D80-30C9-4745-B282-53ECA0C815EB}" type="pres">
      <dgm:prSet presAssocID="{2A555153-462A-4D8D-B1E4-8C9399CEA77C}" presName="composite" presStyleCnt="0"/>
      <dgm:spPr/>
    </dgm:pt>
    <dgm:pt modelId="{7AD50954-5770-4DC0-96E6-762D7181B822}" type="pres">
      <dgm:prSet presAssocID="{2A555153-462A-4D8D-B1E4-8C9399CEA77C}" presName="LShape" presStyleLbl="alignNode1" presStyleIdx="2" presStyleCnt="5"/>
      <dgm:spPr/>
    </dgm:pt>
    <dgm:pt modelId="{B2906FF2-2686-4156-9E87-DBA2E536FDA8}" type="pres">
      <dgm:prSet presAssocID="{2A555153-462A-4D8D-B1E4-8C9399CEA77C}" presName="ParentText" presStyleLbl="revTx" presStyleIdx="1" presStyleCnt="3">
        <dgm:presLayoutVars>
          <dgm:chMax val="0"/>
          <dgm:chPref val="0"/>
          <dgm:bulletEnabled val="1"/>
        </dgm:presLayoutVars>
      </dgm:prSet>
      <dgm:spPr/>
      <dgm:t>
        <a:bodyPr/>
        <a:lstStyle/>
        <a:p>
          <a:endParaRPr lang="zh-TW" altLang="en-US"/>
        </a:p>
      </dgm:t>
    </dgm:pt>
    <dgm:pt modelId="{614CF2D6-8291-4A49-87B0-252C2B02E677}" type="pres">
      <dgm:prSet presAssocID="{2A555153-462A-4D8D-B1E4-8C9399CEA77C}" presName="Triangle" presStyleLbl="alignNode1" presStyleIdx="3" presStyleCnt="5"/>
      <dgm:spPr/>
    </dgm:pt>
    <dgm:pt modelId="{E08AC045-EA99-41AD-A120-0CBF33954F82}" type="pres">
      <dgm:prSet presAssocID="{50A619E9-2108-47E3-9BF3-26B6BE3E3168}" presName="sibTrans" presStyleCnt="0"/>
      <dgm:spPr/>
    </dgm:pt>
    <dgm:pt modelId="{815BBFAF-2B2B-45CD-87A2-86E494AB9826}" type="pres">
      <dgm:prSet presAssocID="{50A619E9-2108-47E3-9BF3-26B6BE3E3168}" presName="space" presStyleCnt="0"/>
      <dgm:spPr/>
    </dgm:pt>
    <dgm:pt modelId="{89311711-B333-4FD4-9F45-C07F09D934AA}" type="pres">
      <dgm:prSet presAssocID="{266814D9-7D22-4F24-8D91-7C689CE899A0}" presName="composite" presStyleCnt="0"/>
      <dgm:spPr/>
    </dgm:pt>
    <dgm:pt modelId="{801AAEB8-B83C-4ADB-9EDB-60F63898A353}" type="pres">
      <dgm:prSet presAssocID="{266814D9-7D22-4F24-8D91-7C689CE899A0}" presName="LShape" presStyleLbl="alignNode1" presStyleIdx="4" presStyleCnt="5"/>
      <dgm:spPr/>
    </dgm:pt>
    <dgm:pt modelId="{3A62DD41-2DBE-4958-8B70-CAE92E4858FD}" type="pres">
      <dgm:prSet presAssocID="{266814D9-7D22-4F24-8D91-7C689CE899A0}" presName="ParentText" presStyleLbl="revTx" presStyleIdx="2" presStyleCnt="3">
        <dgm:presLayoutVars>
          <dgm:chMax val="0"/>
          <dgm:chPref val="0"/>
          <dgm:bulletEnabled val="1"/>
        </dgm:presLayoutVars>
      </dgm:prSet>
      <dgm:spPr/>
      <dgm:t>
        <a:bodyPr/>
        <a:lstStyle/>
        <a:p>
          <a:endParaRPr lang="zh-TW" altLang="en-US"/>
        </a:p>
      </dgm:t>
    </dgm:pt>
  </dgm:ptLst>
  <dgm:cxnLst>
    <dgm:cxn modelId="{431439CA-7DA3-454B-98C6-CFEAA7883AF4}" type="presOf" srcId="{AC888BBA-3BE1-42CB-AC1D-3710E2EC27C2}" destId="{B2906FF2-2686-4156-9E87-DBA2E536FDA8}" srcOrd="0" destOrd="1" presId="urn:microsoft.com/office/officeart/2009/3/layout/StepUpProcess"/>
    <dgm:cxn modelId="{F2AD0BE7-63B8-4EC2-868B-C129CBEAB1F5}" type="presOf" srcId="{6845A076-5543-421F-B3FF-73C120478B71}" destId="{1FECD42E-6A86-4E77-B7CB-E85999B314CA}" srcOrd="0" destOrd="1" presId="urn:microsoft.com/office/officeart/2009/3/layout/StepUpProcess"/>
    <dgm:cxn modelId="{65ED5ABD-C196-4E6B-8BEA-F55FBED59F9C}" srcId="{3F3DD35C-D520-493E-8DFD-B8D8E20CA057}" destId="{25373C9C-E780-401D-8DE7-65BC1BDDE109}" srcOrd="0" destOrd="0" parTransId="{5AD2A3F3-2553-4BA8-A078-64C8AD9A0F95}" sibTransId="{8E788F48-6FEF-420C-865B-1AAD39D6AAEF}"/>
    <dgm:cxn modelId="{DC85F9EA-68BE-42BC-860E-85FD77101182}" type="presOf" srcId="{2A555153-462A-4D8D-B1E4-8C9399CEA77C}" destId="{B2906FF2-2686-4156-9E87-DBA2E536FDA8}" srcOrd="0" destOrd="0" presId="urn:microsoft.com/office/officeart/2009/3/layout/StepUpProcess"/>
    <dgm:cxn modelId="{AFA7EAA6-C1D0-4FA1-B2DC-3347FC5821D3}" type="presOf" srcId="{B9FB5825-BBEB-40A1-8425-6E17D5CF95F4}" destId="{3A62DD41-2DBE-4958-8B70-CAE92E4858FD}" srcOrd="0" destOrd="1" presId="urn:microsoft.com/office/officeart/2009/3/layout/StepUpProcess"/>
    <dgm:cxn modelId="{56CBD22E-1543-48B0-9EBE-3772C3015669}" srcId="{266814D9-7D22-4F24-8D91-7C689CE899A0}" destId="{B9FB5825-BBEB-40A1-8425-6E17D5CF95F4}" srcOrd="0" destOrd="0" parTransId="{903712EC-2EA7-4DD9-B1E9-9D5C8B42C51B}" sibTransId="{91D9A23B-361C-406C-97A0-B885B99FD25A}"/>
    <dgm:cxn modelId="{7B23A505-4A8F-495D-8144-C99BF6EFDB2D}" type="presOf" srcId="{3F3DD35C-D520-493E-8DFD-B8D8E20CA057}" destId="{8AD9844D-79A5-4D07-B990-ACEA09E704C5}" srcOrd="0" destOrd="0" presId="urn:microsoft.com/office/officeart/2009/3/layout/StepUpProcess"/>
    <dgm:cxn modelId="{66E329FF-3434-48D8-8B52-5025E46613B8}" srcId="{2A555153-462A-4D8D-B1E4-8C9399CEA77C}" destId="{AC888BBA-3BE1-42CB-AC1D-3710E2EC27C2}" srcOrd="0" destOrd="0" parTransId="{3482E5FA-CC85-4604-BE15-14DE98C1FE56}" sibTransId="{0F6BE368-2365-4746-BC3E-76B4A06E8179}"/>
    <dgm:cxn modelId="{EA35DD9F-362F-4123-AB52-0AEB1453CCA9}" srcId="{3F3DD35C-D520-493E-8DFD-B8D8E20CA057}" destId="{2A555153-462A-4D8D-B1E4-8C9399CEA77C}" srcOrd="1" destOrd="0" parTransId="{525FB30D-0C3F-4B8C-84B0-AA1646219990}" sibTransId="{50A619E9-2108-47E3-9BF3-26B6BE3E3168}"/>
    <dgm:cxn modelId="{3014ED94-62E8-4DC3-8693-B57D4FEB7728}" type="presOf" srcId="{25373C9C-E780-401D-8DE7-65BC1BDDE109}" destId="{1FECD42E-6A86-4E77-B7CB-E85999B314CA}" srcOrd="0" destOrd="0" presId="urn:microsoft.com/office/officeart/2009/3/layout/StepUpProcess"/>
    <dgm:cxn modelId="{88CABD9B-682B-4077-80E4-F220515EBC9D}" srcId="{3F3DD35C-D520-493E-8DFD-B8D8E20CA057}" destId="{266814D9-7D22-4F24-8D91-7C689CE899A0}" srcOrd="2" destOrd="0" parTransId="{B48CAE3B-DA87-412D-AF7E-49472EC1D64A}" sibTransId="{A1926F3E-5C0B-4728-AF92-7226CB263AA9}"/>
    <dgm:cxn modelId="{773B0052-FDCE-4AEF-9F75-CA59FC13E5E5}" type="presOf" srcId="{266814D9-7D22-4F24-8D91-7C689CE899A0}" destId="{3A62DD41-2DBE-4958-8B70-CAE92E4858FD}" srcOrd="0" destOrd="0" presId="urn:microsoft.com/office/officeart/2009/3/layout/StepUpProcess"/>
    <dgm:cxn modelId="{86D6F0CA-D55B-4B14-8AD9-B337FF296197}" srcId="{25373C9C-E780-401D-8DE7-65BC1BDDE109}" destId="{6845A076-5543-421F-B3FF-73C120478B71}" srcOrd="0" destOrd="0" parTransId="{A126CAF0-518A-46AD-8FDD-AEB1AE932E66}" sibTransId="{ECB8529C-7E63-4723-9D56-CB402CFDFE8E}"/>
    <dgm:cxn modelId="{90279C1C-F091-4359-B0C6-73CE9A1783A9}" type="presParOf" srcId="{8AD9844D-79A5-4D07-B990-ACEA09E704C5}" destId="{94521A63-9093-49DD-B6E4-910D992ADE93}" srcOrd="0" destOrd="0" presId="urn:microsoft.com/office/officeart/2009/3/layout/StepUpProcess"/>
    <dgm:cxn modelId="{77C8F2B2-4C41-4B02-A307-A7CA16AAAC5C}" type="presParOf" srcId="{94521A63-9093-49DD-B6E4-910D992ADE93}" destId="{22CD5A25-D9A4-446C-BE28-2EB419DE8CC2}" srcOrd="0" destOrd="0" presId="urn:microsoft.com/office/officeart/2009/3/layout/StepUpProcess"/>
    <dgm:cxn modelId="{998409F3-C226-4527-8FB0-4890839D32FD}" type="presParOf" srcId="{94521A63-9093-49DD-B6E4-910D992ADE93}" destId="{1FECD42E-6A86-4E77-B7CB-E85999B314CA}" srcOrd="1" destOrd="0" presId="urn:microsoft.com/office/officeart/2009/3/layout/StepUpProcess"/>
    <dgm:cxn modelId="{F65283CB-15E4-4144-9FC0-0ED09A1C4A1D}" type="presParOf" srcId="{94521A63-9093-49DD-B6E4-910D992ADE93}" destId="{20ED6AFC-B074-401B-9B05-6F23A203A601}" srcOrd="2" destOrd="0" presId="urn:microsoft.com/office/officeart/2009/3/layout/StepUpProcess"/>
    <dgm:cxn modelId="{55F41DAC-845B-4D7E-8F06-E7E3F53303CC}" type="presParOf" srcId="{8AD9844D-79A5-4D07-B990-ACEA09E704C5}" destId="{A6BCA25C-F20C-4012-A2CF-D5C22974649C}" srcOrd="1" destOrd="0" presId="urn:microsoft.com/office/officeart/2009/3/layout/StepUpProcess"/>
    <dgm:cxn modelId="{52352FE0-7622-41F6-87A5-1E22F9E13126}" type="presParOf" srcId="{A6BCA25C-F20C-4012-A2CF-D5C22974649C}" destId="{F57E989B-520F-4C0A-9220-9927D9D3113A}" srcOrd="0" destOrd="0" presId="urn:microsoft.com/office/officeart/2009/3/layout/StepUpProcess"/>
    <dgm:cxn modelId="{2C2887C1-DC0E-4C9D-B5CE-60CD3D5A1464}" type="presParOf" srcId="{8AD9844D-79A5-4D07-B990-ACEA09E704C5}" destId="{283D1D80-30C9-4745-B282-53ECA0C815EB}" srcOrd="2" destOrd="0" presId="urn:microsoft.com/office/officeart/2009/3/layout/StepUpProcess"/>
    <dgm:cxn modelId="{31139E5D-394E-4146-8893-CBA5985D9407}" type="presParOf" srcId="{283D1D80-30C9-4745-B282-53ECA0C815EB}" destId="{7AD50954-5770-4DC0-96E6-762D7181B822}" srcOrd="0" destOrd="0" presId="urn:microsoft.com/office/officeart/2009/3/layout/StepUpProcess"/>
    <dgm:cxn modelId="{4E9D4721-DC04-46E1-A58C-FCF668D26A48}" type="presParOf" srcId="{283D1D80-30C9-4745-B282-53ECA0C815EB}" destId="{B2906FF2-2686-4156-9E87-DBA2E536FDA8}" srcOrd="1" destOrd="0" presId="urn:microsoft.com/office/officeart/2009/3/layout/StepUpProcess"/>
    <dgm:cxn modelId="{D60578AA-0A73-4987-A6E7-8B0BFC58F885}" type="presParOf" srcId="{283D1D80-30C9-4745-B282-53ECA0C815EB}" destId="{614CF2D6-8291-4A49-87B0-252C2B02E677}" srcOrd="2" destOrd="0" presId="urn:microsoft.com/office/officeart/2009/3/layout/StepUpProcess"/>
    <dgm:cxn modelId="{86A7B4AF-C163-4902-9704-5F29083F7538}" type="presParOf" srcId="{8AD9844D-79A5-4D07-B990-ACEA09E704C5}" destId="{E08AC045-EA99-41AD-A120-0CBF33954F82}" srcOrd="3" destOrd="0" presId="urn:microsoft.com/office/officeart/2009/3/layout/StepUpProcess"/>
    <dgm:cxn modelId="{7F9E3F1D-07DD-4876-9D3E-509C8D449E7A}" type="presParOf" srcId="{E08AC045-EA99-41AD-A120-0CBF33954F82}" destId="{815BBFAF-2B2B-45CD-87A2-86E494AB9826}" srcOrd="0" destOrd="0" presId="urn:microsoft.com/office/officeart/2009/3/layout/StepUpProcess"/>
    <dgm:cxn modelId="{7332B02B-64A8-4290-BAE7-B8F13202E5C4}" type="presParOf" srcId="{8AD9844D-79A5-4D07-B990-ACEA09E704C5}" destId="{89311711-B333-4FD4-9F45-C07F09D934AA}" srcOrd="4" destOrd="0" presId="urn:microsoft.com/office/officeart/2009/3/layout/StepUpProcess"/>
    <dgm:cxn modelId="{A8698791-E033-4F7A-AFFC-B71836E867FA}" type="presParOf" srcId="{89311711-B333-4FD4-9F45-C07F09D934AA}" destId="{801AAEB8-B83C-4ADB-9EDB-60F63898A353}" srcOrd="0" destOrd="0" presId="urn:microsoft.com/office/officeart/2009/3/layout/StepUpProcess"/>
    <dgm:cxn modelId="{C09336D0-957E-4375-A93F-F0E06208ECA7}" type="presParOf" srcId="{89311711-B333-4FD4-9F45-C07F09D934AA}" destId="{3A62DD41-2DBE-4958-8B70-CAE92E4858F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17A00-FD1B-4079-A36D-2BAF10C67068}"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zh-TW" altLang="en-US"/>
        </a:p>
      </dgm:t>
    </dgm:pt>
    <dgm:pt modelId="{3098BA4B-EFB2-4EBB-9BDF-9FCA213A5DB8}">
      <dgm:prSet/>
      <dgm:spPr/>
      <dgm:t>
        <a:bodyPr/>
        <a:lstStyle/>
        <a:p>
          <a:pPr rtl="0"/>
          <a:r>
            <a:rPr lang="zh-TW" b="1" dirty="0" smtClean="0">
              <a:latin typeface="微軟正黑體" panose="020B0604030504040204" pitchFamily="34" charset="-120"/>
              <a:ea typeface="微軟正黑體" panose="020B0604030504040204" pitchFamily="34" charset="-120"/>
            </a:rPr>
            <a:t>大量資料的分析演算法及統計方法</a:t>
          </a:r>
          <a:endParaRPr lang="zh-TW" dirty="0">
            <a:latin typeface="微軟正黑體" panose="020B0604030504040204" pitchFamily="34" charset="-120"/>
            <a:ea typeface="微軟正黑體" panose="020B0604030504040204" pitchFamily="34" charset="-120"/>
          </a:endParaRPr>
        </a:p>
      </dgm:t>
    </dgm:pt>
    <dgm:pt modelId="{931B43B5-9A43-4226-AFD1-99F257E2315B}" type="parTrans" cxnId="{91CA61CB-24DA-4E78-B6B6-DD048F16A723}">
      <dgm:prSet/>
      <dgm:spPr/>
      <dgm:t>
        <a:bodyPr/>
        <a:lstStyle/>
        <a:p>
          <a:endParaRPr lang="zh-TW" altLang="en-US"/>
        </a:p>
      </dgm:t>
    </dgm:pt>
    <dgm:pt modelId="{06553B09-4314-4528-B863-127429BC197E}" type="sibTrans" cxnId="{91CA61CB-24DA-4E78-B6B6-DD048F16A723}">
      <dgm:prSet/>
      <dgm:spPr/>
      <dgm:t>
        <a:bodyPr/>
        <a:lstStyle/>
        <a:p>
          <a:endParaRPr lang="zh-TW" altLang="en-US"/>
        </a:p>
      </dgm:t>
    </dgm:pt>
    <dgm:pt modelId="{45F54625-5987-47D0-90B5-6E3424196266}">
      <dgm:prSet/>
      <dgm:spPr/>
      <dgm:t>
        <a:bodyPr/>
        <a:lstStyle/>
        <a:p>
          <a:pPr rtl="0"/>
          <a:r>
            <a:rPr lang="zh-TW" b="1" dirty="0" smtClean="0">
              <a:latin typeface="微軟正黑體" panose="020B0604030504040204" pitchFamily="34" charset="-120"/>
              <a:ea typeface="微軟正黑體" panose="020B0604030504040204" pitchFamily="34" charset="-120"/>
            </a:rPr>
            <a:t>各種生物序列及結構的分析與解釋</a:t>
          </a:r>
          <a:endParaRPr lang="zh-TW" dirty="0">
            <a:latin typeface="微軟正黑體" panose="020B0604030504040204" pitchFamily="34" charset="-120"/>
            <a:ea typeface="微軟正黑體" panose="020B0604030504040204" pitchFamily="34" charset="-120"/>
          </a:endParaRPr>
        </a:p>
      </dgm:t>
    </dgm:pt>
    <dgm:pt modelId="{F0D4D99F-8960-4DAA-B534-89757CCF428A}" type="parTrans" cxnId="{DC9FB77F-37F9-4CCC-B31A-5D2E77CF71E0}">
      <dgm:prSet/>
      <dgm:spPr/>
      <dgm:t>
        <a:bodyPr/>
        <a:lstStyle/>
        <a:p>
          <a:endParaRPr lang="zh-TW" altLang="en-US"/>
        </a:p>
      </dgm:t>
    </dgm:pt>
    <dgm:pt modelId="{2AD2B56F-3A5E-49C6-8604-F8486A5CEDB8}" type="sibTrans" cxnId="{DC9FB77F-37F9-4CCC-B31A-5D2E77CF71E0}">
      <dgm:prSet/>
      <dgm:spPr/>
      <dgm:t>
        <a:bodyPr/>
        <a:lstStyle/>
        <a:p>
          <a:endParaRPr lang="zh-TW" altLang="en-US"/>
        </a:p>
      </dgm:t>
    </dgm:pt>
    <dgm:pt modelId="{DCDF463B-1243-449D-A337-2E0F1A38FCD1}">
      <dgm:prSet/>
      <dgm:spPr/>
      <dgm:t>
        <a:bodyPr/>
        <a:lstStyle/>
        <a:p>
          <a:pPr rtl="0"/>
          <a:r>
            <a:rPr lang="zh-TW" b="1" dirty="0" smtClean="0">
              <a:latin typeface="微軟正黑體" panose="020B0604030504040204" pitchFamily="34" charset="-120"/>
              <a:ea typeface="微軟正黑體" panose="020B0604030504040204" pitchFamily="34" charset="-120"/>
            </a:rPr>
            <a:t>管理及使用各種型態資訊的軟體工具</a:t>
          </a:r>
          <a:endParaRPr lang="zh-TW" dirty="0">
            <a:latin typeface="微軟正黑體" panose="020B0604030504040204" pitchFamily="34" charset="-120"/>
            <a:ea typeface="微軟正黑體" panose="020B0604030504040204" pitchFamily="34" charset="-120"/>
          </a:endParaRPr>
        </a:p>
      </dgm:t>
    </dgm:pt>
    <dgm:pt modelId="{67F78862-2D9F-4A32-A0FA-FCF2C0371CD6}" type="parTrans" cxnId="{4D545367-3913-405D-9D04-4CEF961D4EA9}">
      <dgm:prSet/>
      <dgm:spPr/>
      <dgm:t>
        <a:bodyPr/>
        <a:lstStyle/>
        <a:p>
          <a:endParaRPr lang="zh-TW" altLang="en-US"/>
        </a:p>
      </dgm:t>
    </dgm:pt>
    <dgm:pt modelId="{A6C7BD13-9969-424F-80E8-569BEF6F284A}" type="sibTrans" cxnId="{4D545367-3913-405D-9D04-4CEF961D4EA9}">
      <dgm:prSet/>
      <dgm:spPr/>
      <dgm:t>
        <a:bodyPr/>
        <a:lstStyle/>
        <a:p>
          <a:endParaRPr lang="zh-TW" altLang="en-US"/>
        </a:p>
      </dgm:t>
    </dgm:pt>
    <dgm:pt modelId="{D6E1D322-7D9F-49D3-9733-9062466ECC02}">
      <dgm:prSet/>
      <dgm:spPr/>
      <dgm:t>
        <a:bodyPr/>
        <a:lstStyle/>
        <a:p>
          <a:pPr rtl="0"/>
          <a:r>
            <a:rPr lang="zh-TW" b="1" dirty="0" smtClean="0">
              <a:latin typeface="微軟正黑體" panose="020B0604030504040204" pitchFamily="34" charset="-120"/>
              <a:ea typeface="微軟正黑體" panose="020B0604030504040204" pitchFamily="34" charset="-120"/>
            </a:rPr>
            <a:t>生物醫學及藥物的開發</a:t>
          </a:r>
          <a:endParaRPr lang="zh-TW" dirty="0">
            <a:latin typeface="微軟正黑體" panose="020B0604030504040204" pitchFamily="34" charset="-120"/>
            <a:ea typeface="微軟正黑體" panose="020B0604030504040204" pitchFamily="34" charset="-120"/>
          </a:endParaRPr>
        </a:p>
      </dgm:t>
    </dgm:pt>
    <dgm:pt modelId="{5B1DC2C0-D612-4252-A0BA-998BFB0D665B}" type="parTrans" cxnId="{A81A0761-E1C7-4DF0-9E7E-D351EF52860A}">
      <dgm:prSet/>
      <dgm:spPr/>
      <dgm:t>
        <a:bodyPr/>
        <a:lstStyle/>
        <a:p>
          <a:endParaRPr lang="zh-TW" altLang="en-US"/>
        </a:p>
      </dgm:t>
    </dgm:pt>
    <dgm:pt modelId="{C042FF3F-B9A9-4575-8D05-71E26FED21AE}" type="sibTrans" cxnId="{A81A0761-E1C7-4DF0-9E7E-D351EF52860A}">
      <dgm:prSet/>
      <dgm:spPr/>
      <dgm:t>
        <a:bodyPr/>
        <a:lstStyle/>
        <a:p>
          <a:endParaRPr lang="zh-TW" altLang="en-US"/>
        </a:p>
      </dgm:t>
    </dgm:pt>
    <dgm:pt modelId="{0798F752-10D8-4B3C-BBEF-72C5AF558FA2}" type="pres">
      <dgm:prSet presAssocID="{58317A00-FD1B-4079-A36D-2BAF10C67068}" presName="Name0" presStyleCnt="0">
        <dgm:presLayoutVars>
          <dgm:chMax val="7"/>
          <dgm:chPref val="7"/>
          <dgm:dir/>
        </dgm:presLayoutVars>
      </dgm:prSet>
      <dgm:spPr/>
      <dgm:t>
        <a:bodyPr/>
        <a:lstStyle/>
        <a:p>
          <a:endParaRPr lang="zh-TW" altLang="en-US"/>
        </a:p>
      </dgm:t>
    </dgm:pt>
    <dgm:pt modelId="{C2861C61-FD7F-4CE1-907A-3B3E34B3BF59}" type="pres">
      <dgm:prSet presAssocID="{58317A00-FD1B-4079-A36D-2BAF10C67068}" presName="Name1" presStyleCnt="0"/>
      <dgm:spPr/>
    </dgm:pt>
    <dgm:pt modelId="{5A30EAEA-CD8E-4117-B6A4-1FE90E1C02E8}" type="pres">
      <dgm:prSet presAssocID="{58317A00-FD1B-4079-A36D-2BAF10C67068}" presName="cycle" presStyleCnt="0"/>
      <dgm:spPr/>
    </dgm:pt>
    <dgm:pt modelId="{08C6914E-A5F4-421D-88D7-DD1A03EE3C9E}" type="pres">
      <dgm:prSet presAssocID="{58317A00-FD1B-4079-A36D-2BAF10C67068}" presName="srcNode" presStyleLbl="node1" presStyleIdx="0" presStyleCnt="4"/>
      <dgm:spPr/>
    </dgm:pt>
    <dgm:pt modelId="{08CE8B21-E7A3-4C8F-8DCB-A397FEC99FA9}" type="pres">
      <dgm:prSet presAssocID="{58317A00-FD1B-4079-A36D-2BAF10C67068}" presName="conn" presStyleLbl="parChTrans1D2" presStyleIdx="0" presStyleCnt="1"/>
      <dgm:spPr/>
      <dgm:t>
        <a:bodyPr/>
        <a:lstStyle/>
        <a:p>
          <a:endParaRPr lang="zh-TW" altLang="en-US"/>
        </a:p>
      </dgm:t>
    </dgm:pt>
    <dgm:pt modelId="{19137E80-91D1-4EBC-8DE5-D66D47C32D68}" type="pres">
      <dgm:prSet presAssocID="{58317A00-FD1B-4079-A36D-2BAF10C67068}" presName="extraNode" presStyleLbl="node1" presStyleIdx="0" presStyleCnt="4"/>
      <dgm:spPr/>
    </dgm:pt>
    <dgm:pt modelId="{881CB9F2-99CF-4098-94D1-F8585597AC08}" type="pres">
      <dgm:prSet presAssocID="{58317A00-FD1B-4079-A36D-2BAF10C67068}" presName="dstNode" presStyleLbl="node1" presStyleIdx="0" presStyleCnt="4"/>
      <dgm:spPr/>
    </dgm:pt>
    <dgm:pt modelId="{D34630BF-795B-488D-940F-2810617CC113}" type="pres">
      <dgm:prSet presAssocID="{3098BA4B-EFB2-4EBB-9BDF-9FCA213A5DB8}" presName="text_1" presStyleLbl="node1" presStyleIdx="0" presStyleCnt="4">
        <dgm:presLayoutVars>
          <dgm:bulletEnabled val="1"/>
        </dgm:presLayoutVars>
      </dgm:prSet>
      <dgm:spPr/>
      <dgm:t>
        <a:bodyPr/>
        <a:lstStyle/>
        <a:p>
          <a:endParaRPr lang="zh-TW" altLang="en-US"/>
        </a:p>
      </dgm:t>
    </dgm:pt>
    <dgm:pt modelId="{592C172A-1673-41C1-A169-D444C9240475}" type="pres">
      <dgm:prSet presAssocID="{3098BA4B-EFB2-4EBB-9BDF-9FCA213A5DB8}" presName="accent_1" presStyleCnt="0"/>
      <dgm:spPr/>
    </dgm:pt>
    <dgm:pt modelId="{B2C15958-C1A7-4712-B791-308FF2166333}" type="pres">
      <dgm:prSet presAssocID="{3098BA4B-EFB2-4EBB-9BDF-9FCA213A5DB8}" presName="accentRepeatNode" presStyleLbl="solidFgAcc1" presStyleIdx="0" presStyleCnt="4"/>
      <dgm:spPr/>
    </dgm:pt>
    <dgm:pt modelId="{3B9CCA12-7407-4EDE-8983-E9FC15728C22}" type="pres">
      <dgm:prSet presAssocID="{45F54625-5987-47D0-90B5-6E3424196266}" presName="text_2" presStyleLbl="node1" presStyleIdx="1" presStyleCnt="4">
        <dgm:presLayoutVars>
          <dgm:bulletEnabled val="1"/>
        </dgm:presLayoutVars>
      </dgm:prSet>
      <dgm:spPr/>
      <dgm:t>
        <a:bodyPr/>
        <a:lstStyle/>
        <a:p>
          <a:endParaRPr lang="zh-TW" altLang="en-US"/>
        </a:p>
      </dgm:t>
    </dgm:pt>
    <dgm:pt modelId="{8AA77CB3-15EF-4082-A20E-50A0DCCAE13E}" type="pres">
      <dgm:prSet presAssocID="{45F54625-5987-47D0-90B5-6E3424196266}" presName="accent_2" presStyleCnt="0"/>
      <dgm:spPr/>
    </dgm:pt>
    <dgm:pt modelId="{7B6E58A3-1DC3-4851-8BAB-5CAFAFC3B60C}" type="pres">
      <dgm:prSet presAssocID="{45F54625-5987-47D0-90B5-6E3424196266}" presName="accentRepeatNode" presStyleLbl="solidFgAcc1" presStyleIdx="1" presStyleCnt="4"/>
      <dgm:spPr/>
    </dgm:pt>
    <dgm:pt modelId="{63A6C5AC-B377-4FC5-A7EB-F713A0EBF9B1}" type="pres">
      <dgm:prSet presAssocID="{DCDF463B-1243-449D-A337-2E0F1A38FCD1}" presName="text_3" presStyleLbl="node1" presStyleIdx="2" presStyleCnt="4">
        <dgm:presLayoutVars>
          <dgm:bulletEnabled val="1"/>
        </dgm:presLayoutVars>
      </dgm:prSet>
      <dgm:spPr/>
      <dgm:t>
        <a:bodyPr/>
        <a:lstStyle/>
        <a:p>
          <a:endParaRPr lang="zh-TW" altLang="en-US"/>
        </a:p>
      </dgm:t>
    </dgm:pt>
    <dgm:pt modelId="{BBB00415-F1A4-472E-8296-57607C944633}" type="pres">
      <dgm:prSet presAssocID="{DCDF463B-1243-449D-A337-2E0F1A38FCD1}" presName="accent_3" presStyleCnt="0"/>
      <dgm:spPr/>
    </dgm:pt>
    <dgm:pt modelId="{7F63D217-A6FA-45F0-8064-662BB879D585}" type="pres">
      <dgm:prSet presAssocID="{DCDF463B-1243-449D-A337-2E0F1A38FCD1}" presName="accentRepeatNode" presStyleLbl="solidFgAcc1" presStyleIdx="2" presStyleCnt="4"/>
      <dgm:spPr/>
    </dgm:pt>
    <dgm:pt modelId="{B0368B6F-7CFA-4BCA-9DC9-4F31DFE34BCF}" type="pres">
      <dgm:prSet presAssocID="{D6E1D322-7D9F-49D3-9733-9062466ECC02}" presName="text_4" presStyleLbl="node1" presStyleIdx="3" presStyleCnt="4">
        <dgm:presLayoutVars>
          <dgm:bulletEnabled val="1"/>
        </dgm:presLayoutVars>
      </dgm:prSet>
      <dgm:spPr/>
      <dgm:t>
        <a:bodyPr/>
        <a:lstStyle/>
        <a:p>
          <a:endParaRPr lang="zh-TW" altLang="en-US"/>
        </a:p>
      </dgm:t>
    </dgm:pt>
    <dgm:pt modelId="{7F423309-08C0-4B50-8EBA-B4793329C73A}" type="pres">
      <dgm:prSet presAssocID="{D6E1D322-7D9F-49D3-9733-9062466ECC02}" presName="accent_4" presStyleCnt="0"/>
      <dgm:spPr/>
    </dgm:pt>
    <dgm:pt modelId="{A8D5CE8D-BE10-4941-96D9-8A8FAABFC35B}" type="pres">
      <dgm:prSet presAssocID="{D6E1D322-7D9F-49D3-9733-9062466ECC02}" presName="accentRepeatNode" presStyleLbl="solidFgAcc1" presStyleIdx="3" presStyleCnt="4"/>
      <dgm:spPr/>
    </dgm:pt>
  </dgm:ptLst>
  <dgm:cxnLst>
    <dgm:cxn modelId="{17DCD7C3-18B9-47C4-8528-279867255CF2}" type="presOf" srcId="{DCDF463B-1243-449D-A337-2E0F1A38FCD1}" destId="{63A6C5AC-B377-4FC5-A7EB-F713A0EBF9B1}" srcOrd="0" destOrd="0" presId="urn:microsoft.com/office/officeart/2008/layout/VerticalCurvedList"/>
    <dgm:cxn modelId="{829A0CCC-E8AD-4E4C-A000-09E83D9DB7A0}" type="presOf" srcId="{45F54625-5987-47D0-90B5-6E3424196266}" destId="{3B9CCA12-7407-4EDE-8983-E9FC15728C22}" srcOrd="0" destOrd="0" presId="urn:microsoft.com/office/officeart/2008/layout/VerticalCurvedList"/>
    <dgm:cxn modelId="{CD506ABD-C6B7-4A47-B611-FAC9EA97ECE8}" type="presOf" srcId="{06553B09-4314-4528-B863-127429BC197E}" destId="{08CE8B21-E7A3-4C8F-8DCB-A397FEC99FA9}" srcOrd="0" destOrd="0" presId="urn:microsoft.com/office/officeart/2008/layout/VerticalCurvedList"/>
    <dgm:cxn modelId="{4D545367-3913-405D-9D04-4CEF961D4EA9}" srcId="{58317A00-FD1B-4079-A36D-2BAF10C67068}" destId="{DCDF463B-1243-449D-A337-2E0F1A38FCD1}" srcOrd="2" destOrd="0" parTransId="{67F78862-2D9F-4A32-A0FA-FCF2C0371CD6}" sibTransId="{A6C7BD13-9969-424F-80E8-569BEF6F284A}"/>
    <dgm:cxn modelId="{2B2F7101-DC49-44AB-A379-845872308E25}" type="presOf" srcId="{3098BA4B-EFB2-4EBB-9BDF-9FCA213A5DB8}" destId="{D34630BF-795B-488D-940F-2810617CC113}" srcOrd="0" destOrd="0" presId="urn:microsoft.com/office/officeart/2008/layout/VerticalCurvedList"/>
    <dgm:cxn modelId="{DC9FB77F-37F9-4CCC-B31A-5D2E77CF71E0}" srcId="{58317A00-FD1B-4079-A36D-2BAF10C67068}" destId="{45F54625-5987-47D0-90B5-6E3424196266}" srcOrd="1" destOrd="0" parTransId="{F0D4D99F-8960-4DAA-B534-89757CCF428A}" sibTransId="{2AD2B56F-3A5E-49C6-8604-F8486A5CEDB8}"/>
    <dgm:cxn modelId="{A6617CE9-D838-4E82-9D4A-4071373C35B5}" type="presOf" srcId="{58317A00-FD1B-4079-A36D-2BAF10C67068}" destId="{0798F752-10D8-4B3C-BBEF-72C5AF558FA2}" srcOrd="0" destOrd="0" presId="urn:microsoft.com/office/officeart/2008/layout/VerticalCurvedList"/>
    <dgm:cxn modelId="{A81A0761-E1C7-4DF0-9E7E-D351EF52860A}" srcId="{58317A00-FD1B-4079-A36D-2BAF10C67068}" destId="{D6E1D322-7D9F-49D3-9733-9062466ECC02}" srcOrd="3" destOrd="0" parTransId="{5B1DC2C0-D612-4252-A0BA-998BFB0D665B}" sibTransId="{C042FF3F-B9A9-4575-8D05-71E26FED21AE}"/>
    <dgm:cxn modelId="{91CA61CB-24DA-4E78-B6B6-DD048F16A723}" srcId="{58317A00-FD1B-4079-A36D-2BAF10C67068}" destId="{3098BA4B-EFB2-4EBB-9BDF-9FCA213A5DB8}" srcOrd="0" destOrd="0" parTransId="{931B43B5-9A43-4226-AFD1-99F257E2315B}" sibTransId="{06553B09-4314-4528-B863-127429BC197E}"/>
    <dgm:cxn modelId="{12A7BFF7-C590-42AB-A697-7CAD7F8C2D71}" type="presOf" srcId="{D6E1D322-7D9F-49D3-9733-9062466ECC02}" destId="{B0368B6F-7CFA-4BCA-9DC9-4F31DFE34BCF}" srcOrd="0" destOrd="0" presId="urn:microsoft.com/office/officeart/2008/layout/VerticalCurvedList"/>
    <dgm:cxn modelId="{E7E7D44F-14DD-4FBD-8649-DCB93156C58D}" type="presParOf" srcId="{0798F752-10D8-4B3C-BBEF-72C5AF558FA2}" destId="{C2861C61-FD7F-4CE1-907A-3B3E34B3BF59}" srcOrd="0" destOrd="0" presId="urn:microsoft.com/office/officeart/2008/layout/VerticalCurvedList"/>
    <dgm:cxn modelId="{2D459FC8-C3C4-4FA4-B8D4-CA9F103B72B5}" type="presParOf" srcId="{C2861C61-FD7F-4CE1-907A-3B3E34B3BF59}" destId="{5A30EAEA-CD8E-4117-B6A4-1FE90E1C02E8}" srcOrd="0" destOrd="0" presId="urn:microsoft.com/office/officeart/2008/layout/VerticalCurvedList"/>
    <dgm:cxn modelId="{ADA27632-6CC4-4715-98D2-AA0C6B28451C}" type="presParOf" srcId="{5A30EAEA-CD8E-4117-B6A4-1FE90E1C02E8}" destId="{08C6914E-A5F4-421D-88D7-DD1A03EE3C9E}" srcOrd="0" destOrd="0" presId="urn:microsoft.com/office/officeart/2008/layout/VerticalCurvedList"/>
    <dgm:cxn modelId="{E5519D50-ABD7-458A-899A-5654A1142B29}" type="presParOf" srcId="{5A30EAEA-CD8E-4117-B6A4-1FE90E1C02E8}" destId="{08CE8B21-E7A3-4C8F-8DCB-A397FEC99FA9}" srcOrd="1" destOrd="0" presId="urn:microsoft.com/office/officeart/2008/layout/VerticalCurvedList"/>
    <dgm:cxn modelId="{160FC7F2-6B0A-4668-97D1-217442A40F8D}" type="presParOf" srcId="{5A30EAEA-CD8E-4117-B6A4-1FE90E1C02E8}" destId="{19137E80-91D1-4EBC-8DE5-D66D47C32D68}" srcOrd="2" destOrd="0" presId="urn:microsoft.com/office/officeart/2008/layout/VerticalCurvedList"/>
    <dgm:cxn modelId="{1FEB7D29-467C-4F40-8625-891510A80F1D}" type="presParOf" srcId="{5A30EAEA-CD8E-4117-B6A4-1FE90E1C02E8}" destId="{881CB9F2-99CF-4098-94D1-F8585597AC08}" srcOrd="3" destOrd="0" presId="urn:microsoft.com/office/officeart/2008/layout/VerticalCurvedList"/>
    <dgm:cxn modelId="{1D024A51-9CED-4B8E-9F1E-67318BBDFC68}" type="presParOf" srcId="{C2861C61-FD7F-4CE1-907A-3B3E34B3BF59}" destId="{D34630BF-795B-488D-940F-2810617CC113}" srcOrd="1" destOrd="0" presId="urn:microsoft.com/office/officeart/2008/layout/VerticalCurvedList"/>
    <dgm:cxn modelId="{F9C185FF-82B6-489C-A31B-B53473CE436B}" type="presParOf" srcId="{C2861C61-FD7F-4CE1-907A-3B3E34B3BF59}" destId="{592C172A-1673-41C1-A169-D444C9240475}" srcOrd="2" destOrd="0" presId="urn:microsoft.com/office/officeart/2008/layout/VerticalCurvedList"/>
    <dgm:cxn modelId="{5A28A347-2BF1-42E2-BC67-DBA3F8536935}" type="presParOf" srcId="{592C172A-1673-41C1-A169-D444C9240475}" destId="{B2C15958-C1A7-4712-B791-308FF2166333}" srcOrd="0" destOrd="0" presId="urn:microsoft.com/office/officeart/2008/layout/VerticalCurvedList"/>
    <dgm:cxn modelId="{CF9525E9-EB06-4A4D-B465-55BB94EEC8A7}" type="presParOf" srcId="{C2861C61-FD7F-4CE1-907A-3B3E34B3BF59}" destId="{3B9CCA12-7407-4EDE-8983-E9FC15728C22}" srcOrd="3" destOrd="0" presId="urn:microsoft.com/office/officeart/2008/layout/VerticalCurvedList"/>
    <dgm:cxn modelId="{B5F29428-A308-4884-A7C5-661AB27B78CA}" type="presParOf" srcId="{C2861C61-FD7F-4CE1-907A-3B3E34B3BF59}" destId="{8AA77CB3-15EF-4082-A20E-50A0DCCAE13E}" srcOrd="4" destOrd="0" presId="urn:microsoft.com/office/officeart/2008/layout/VerticalCurvedList"/>
    <dgm:cxn modelId="{0DFDE8EA-99A9-45B1-8D61-0B470AF76FD2}" type="presParOf" srcId="{8AA77CB3-15EF-4082-A20E-50A0DCCAE13E}" destId="{7B6E58A3-1DC3-4851-8BAB-5CAFAFC3B60C}" srcOrd="0" destOrd="0" presId="urn:microsoft.com/office/officeart/2008/layout/VerticalCurvedList"/>
    <dgm:cxn modelId="{BB220146-FFCA-489D-8BED-80078B1E27D7}" type="presParOf" srcId="{C2861C61-FD7F-4CE1-907A-3B3E34B3BF59}" destId="{63A6C5AC-B377-4FC5-A7EB-F713A0EBF9B1}" srcOrd="5" destOrd="0" presId="urn:microsoft.com/office/officeart/2008/layout/VerticalCurvedList"/>
    <dgm:cxn modelId="{9BB0E8A6-5008-4CB3-AE16-58A31C53E0CB}" type="presParOf" srcId="{C2861C61-FD7F-4CE1-907A-3B3E34B3BF59}" destId="{BBB00415-F1A4-472E-8296-57607C944633}" srcOrd="6" destOrd="0" presId="urn:microsoft.com/office/officeart/2008/layout/VerticalCurvedList"/>
    <dgm:cxn modelId="{F0C141ED-7910-41D3-B0CF-3824203AE587}" type="presParOf" srcId="{BBB00415-F1A4-472E-8296-57607C944633}" destId="{7F63D217-A6FA-45F0-8064-662BB879D585}" srcOrd="0" destOrd="0" presId="urn:microsoft.com/office/officeart/2008/layout/VerticalCurvedList"/>
    <dgm:cxn modelId="{21EBF4B0-D750-4419-8AD1-6D002196DDAB}" type="presParOf" srcId="{C2861C61-FD7F-4CE1-907A-3B3E34B3BF59}" destId="{B0368B6F-7CFA-4BCA-9DC9-4F31DFE34BCF}" srcOrd="7" destOrd="0" presId="urn:microsoft.com/office/officeart/2008/layout/VerticalCurvedList"/>
    <dgm:cxn modelId="{7EF7642C-38FB-4111-9881-40435313CF03}" type="presParOf" srcId="{C2861C61-FD7F-4CE1-907A-3B3E34B3BF59}" destId="{7F423309-08C0-4B50-8EBA-B4793329C73A}" srcOrd="8" destOrd="0" presId="urn:microsoft.com/office/officeart/2008/layout/VerticalCurvedList"/>
    <dgm:cxn modelId="{909F68E4-6C44-4B8C-B7B7-5C7707EC6E34}" type="presParOf" srcId="{7F423309-08C0-4B50-8EBA-B4793329C73A}" destId="{A8D5CE8D-BE10-4941-96D9-8A8FAABFC35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1E4F4A-DDA5-4847-8367-4F5A59F83567}"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zh-TW" altLang="en-US"/>
        </a:p>
      </dgm:t>
    </dgm:pt>
    <dgm:pt modelId="{C6509868-61F9-49D5-A23E-719E669E6820}">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生物</a:t>
          </a:r>
          <a:r>
            <a:rPr lang="en-US" altLang="zh-TW" sz="1600" b="1" baseline="0" dirty="0" smtClean="0">
              <a:latin typeface="微軟正黑體" panose="020B0604030504040204" pitchFamily="34" charset="-120"/>
              <a:ea typeface="微軟正黑體" panose="020B0604030504040204" pitchFamily="34" charset="-120"/>
            </a:rPr>
            <a:t/>
          </a:r>
          <a:br>
            <a:rPr lang="en-US" altLang="zh-TW" sz="1600" b="1" baseline="0" dirty="0" smtClean="0">
              <a:latin typeface="微軟正黑體" panose="020B0604030504040204" pitchFamily="34" charset="-120"/>
              <a:ea typeface="微軟正黑體" panose="020B0604030504040204" pitchFamily="34" charset="-120"/>
            </a:rPr>
          </a:br>
          <a:r>
            <a:rPr lang="zh-TW" altLang="en-US" sz="1600" b="1" baseline="0" dirty="0" smtClean="0">
              <a:latin typeface="微軟正黑體" panose="020B0604030504040204" pitchFamily="34" charset="-120"/>
              <a:ea typeface="微軟正黑體" panose="020B0604030504040204" pitchFamily="34" charset="-120"/>
            </a:rPr>
            <a:t>資訊學</a:t>
          </a:r>
          <a:r>
            <a:rPr lang="en-US" altLang="zh-TW" sz="1600" b="1" baseline="0" dirty="0" smtClean="0">
              <a:latin typeface="微軟正黑體" panose="020B0604030504040204" pitchFamily="34" charset="-120"/>
              <a:ea typeface="微軟正黑體" panose="020B0604030504040204" pitchFamily="34" charset="-120"/>
            </a:rPr>
            <a:t/>
          </a:r>
          <a:br>
            <a:rPr lang="en-US" altLang="zh-TW" sz="1600" b="1" baseline="0" dirty="0" smtClean="0">
              <a:latin typeface="微軟正黑體" panose="020B0604030504040204" pitchFamily="34" charset="-120"/>
              <a:ea typeface="微軟正黑體" panose="020B0604030504040204" pitchFamily="34" charset="-120"/>
            </a:rPr>
          </a:br>
          <a:r>
            <a:rPr lang="zh-TW" altLang="en-US" sz="1600" b="1" baseline="0" dirty="0" smtClean="0">
              <a:latin typeface="微軟正黑體" panose="020B0604030504040204" pitchFamily="34" charset="-120"/>
              <a:ea typeface="微軟正黑體" panose="020B0604030504040204" pitchFamily="34" charset="-120"/>
            </a:rPr>
            <a:t>核心課題</a:t>
          </a:r>
          <a:endParaRPr lang="zh-TW" altLang="en-US" sz="1600" baseline="0" dirty="0">
            <a:latin typeface="微軟正黑體" panose="020B0604030504040204" pitchFamily="34" charset="-120"/>
            <a:ea typeface="微軟正黑體" panose="020B0604030504040204" pitchFamily="34" charset="-120"/>
          </a:endParaRPr>
        </a:p>
      </dgm:t>
    </dgm:pt>
    <dgm:pt modelId="{8B2D927E-B9C9-40CD-BFCB-0DAA362A9C30}" type="parTrans" cxnId="{E487D0A3-EC8B-4CC3-BD2D-1B981F52069D}">
      <dgm:prSet/>
      <dgm:spPr/>
      <dgm:t>
        <a:bodyPr/>
        <a:lstStyle/>
        <a:p>
          <a:endParaRPr lang="zh-TW" altLang="en-US"/>
        </a:p>
      </dgm:t>
    </dgm:pt>
    <dgm:pt modelId="{9826DFD9-1D70-4948-9B72-7C77E75F0959}" type="sibTrans" cxnId="{E487D0A3-EC8B-4CC3-BD2D-1B981F52069D}">
      <dgm:prSet/>
      <dgm:spPr/>
      <dgm:t>
        <a:bodyPr/>
        <a:lstStyle/>
        <a:p>
          <a:endParaRPr lang="zh-TW" altLang="en-US"/>
        </a:p>
      </dgm:t>
    </dgm:pt>
    <dgm:pt modelId="{1CF6C4FA-9F0F-49A9-81EC-CA19C7A67FB0}">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序列組合</a:t>
          </a:r>
          <a:endParaRPr lang="zh-TW" altLang="en-US" sz="1600" baseline="0" dirty="0">
            <a:latin typeface="微軟正黑體" panose="020B0604030504040204" pitchFamily="34" charset="-120"/>
            <a:ea typeface="微軟正黑體" panose="020B0604030504040204" pitchFamily="34" charset="-120"/>
          </a:endParaRPr>
        </a:p>
      </dgm:t>
    </dgm:pt>
    <dgm:pt modelId="{3C075614-B92D-47EB-889B-61C566FBA99E}" type="parTrans" cxnId="{26C179E1-DAC3-495A-9140-A237681F127A}">
      <dgm:prSet/>
      <dgm:spPr/>
      <dgm:t>
        <a:bodyPr/>
        <a:lstStyle/>
        <a:p>
          <a:endParaRPr lang="zh-TW" altLang="en-US"/>
        </a:p>
      </dgm:t>
    </dgm:pt>
    <dgm:pt modelId="{C2B86A18-8BF6-48F7-B80D-9FED48EFBA11}" type="sibTrans" cxnId="{26C179E1-DAC3-495A-9140-A237681F127A}">
      <dgm:prSet/>
      <dgm:spPr/>
      <dgm:t>
        <a:bodyPr/>
        <a:lstStyle/>
        <a:p>
          <a:endParaRPr lang="zh-TW" altLang="en-US"/>
        </a:p>
      </dgm:t>
    </dgm:pt>
    <dgm:pt modelId="{5B2B11AB-A6D7-41BD-8B41-3D5F3FEC5033}">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序列分析</a:t>
          </a:r>
          <a:endParaRPr lang="zh-TW" altLang="en-US" sz="1600" baseline="0" dirty="0">
            <a:latin typeface="微軟正黑體" panose="020B0604030504040204" pitchFamily="34" charset="-120"/>
            <a:ea typeface="微軟正黑體" panose="020B0604030504040204" pitchFamily="34" charset="-120"/>
          </a:endParaRPr>
        </a:p>
      </dgm:t>
    </dgm:pt>
    <dgm:pt modelId="{84674C25-065F-4FE6-9ADA-EF5D71C05144}" type="parTrans" cxnId="{ABD9F123-3891-4388-8045-9AE44DD9E5E3}">
      <dgm:prSet/>
      <dgm:spPr/>
      <dgm:t>
        <a:bodyPr/>
        <a:lstStyle/>
        <a:p>
          <a:endParaRPr lang="zh-TW" altLang="en-US"/>
        </a:p>
      </dgm:t>
    </dgm:pt>
    <dgm:pt modelId="{6620E03F-7E4B-42BC-A79F-279EC184D52D}" type="sibTrans" cxnId="{ABD9F123-3891-4388-8045-9AE44DD9E5E3}">
      <dgm:prSet/>
      <dgm:spPr/>
      <dgm:t>
        <a:bodyPr/>
        <a:lstStyle/>
        <a:p>
          <a:endParaRPr lang="zh-TW" altLang="en-US"/>
        </a:p>
      </dgm:t>
    </dgm:pt>
    <dgm:pt modelId="{7BE2EA84-3AB5-4741-84E3-F162EF26E685}">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生物資訊資料庫</a:t>
          </a:r>
          <a:endParaRPr lang="zh-TW" altLang="en-US" sz="1600" baseline="0" dirty="0">
            <a:latin typeface="微軟正黑體" panose="020B0604030504040204" pitchFamily="34" charset="-120"/>
            <a:ea typeface="微軟正黑體" panose="020B0604030504040204" pitchFamily="34" charset="-120"/>
          </a:endParaRPr>
        </a:p>
      </dgm:t>
    </dgm:pt>
    <dgm:pt modelId="{91108CAB-E830-4D8D-AF78-04A6ED77E64D}" type="parTrans" cxnId="{77F9F033-B3CA-4D0A-96EE-F47C3A60DFF5}">
      <dgm:prSet/>
      <dgm:spPr/>
      <dgm:t>
        <a:bodyPr/>
        <a:lstStyle/>
        <a:p>
          <a:endParaRPr lang="zh-TW" altLang="en-US"/>
        </a:p>
      </dgm:t>
    </dgm:pt>
    <dgm:pt modelId="{36A7DADC-20EF-4D5C-BE24-22E172B3C5A1}" type="sibTrans" cxnId="{77F9F033-B3CA-4D0A-96EE-F47C3A60DFF5}">
      <dgm:prSet/>
      <dgm:spPr/>
      <dgm:t>
        <a:bodyPr/>
        <a:lstStyle/>
        <a:p>
          <a:endParaRPr lang="zh-TW" altLang="en-US"/>
        </a:p>
      </dgm:t>
    </dgm:pt>
    <dgm:pt modelId="{987A7CAD-03FB-420C-B0E5-328876C64900}">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基因認定</a:t>
          </a:r>
          <a:endParaRPr lang="zh-TW" altLang="en-US" sz="1600" baseline="0" dirty="0">
            <a:latin typeface="微軟正黑體" panose="020B0604030504040204" pitchFamily="34" charset="-120"/>
            <a:ea typeface="微軟正黑體" panose="020B0604030504040204" pitchFamily="34" charset="-120"/>
          </a:endParaRPr>
        </a:p>
      </dgm:t>
    </dgm:pt>
    <dgm:pt modelId="{46F48C0A-5EDE-4634-9695-D5C6EAD9641E}" type="parTrans" cxnId="{C4EC945D-356B-4DEB-A610-285D3AF453B1}">
      <dgm:prSet/>
      <dgm:spPr/>
      <dgm:t>
        <a:bodyPr/>
        <a:lstStyle/>
        <a:p>
          <a:endParaRPr lang="zh-TW" altLang="en-US"/>
        </a:p>
      </dgm:t>
    </dgm:pt>
    <dgm:pt modelId="{F4C43F89-36AB-4340-904C-FEF75DBA2D5F}" type="sibTrans" cxnId="{C4EC945D-356B-4DEB-A610-285D3AF453B1}">
      <dgm:prSet/>
      <dgm:spPr/>
      <dgm:t>
        <a:bodyPr/>
        <a:lstStyle/>
        <a:p>
          <a:endParaRPr lang="zh-TW" altLang="en-US"/>
        </a:p>
      </dgm:t>
    </dgm:pt>
    <dgm:pt modelId="{15CAF6F2-F937-4DF7-AB3D-9414A7577B98}">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種族樹</a:t>
          </a:r>
          <a:r>
            <a:rPr lang="en-US" altLang="zh-TW" sz="1600" b="1" baseline="0" dirty="0" smtClean="0">
              <a:latin typeface="微軟正黑體" panose="020B0604030504040204" pitchFamily="34" charset="-120"/>
              <a:ea typeface="微軟正黑體" panose="020B0604030504040204" pitchFamily="34" charset="-120"/>
            </a:rPr>
            <a:t/>
          </a:r>
          <a:br>
            <a:rPr lang="en-US" altLang="zh-TW" sz="1600" b="1" baseline="0" dirty="0" smtClean="0">
              <a:latin typeface="微軟正黑體" panose="020B0604030504040204" pitchFamily="34" charset="-120"/>
              <a:ea typeface="微軟正黑體" panose="020B0604030504040204" pitchFamily="34" charset="-120"/>
            </a:rPr>
          </a:br>
          <a:r>
            <a:rPr lang="zh-TW" altLang="en-US" sz="1600" b="1" baseline="0" dirty="0" smtClean="0">
              <a:latin typeface="微軟正黑體" panose="020B0604030504040204" pitchFamily="34" charset="-120"/>
              <a:ea typeface="微軟正黑體" panose="020B0604030504040204" pitchFamily="34" charset="-120"/>
            </a:rPr>
            <a:t>建構</a:t>
          </a:r>
          <a:endParaRPr lang="zh-TW" altLang="en-US" sz="1600" baseline="0" dirty="0">
            <a:latin typeface="微軟正黑體" panose="020B0604030504040204" pitchFamily="34" charset="-120"/>
            <a:ea typeface="微軟正黑體" panose="020B0604030504040204" pitchFamily="34" charset="-120"/>
          </a:endParaRPr>
        </a:p>
      </dgm:t>
    </dgm:pt>
    <dgm:pt modelId="{0A87E253-3F4F-4AC5-AAEF-C39EF70E2859}" type="parTrans" cxnId="{8D947366-35B3-4582-BB98-0860CA1BF48D}">
      <dgm:prSet/>
      <dgm:spPr/>
      <dgm:t>
        <a:bodyPr/>
        <a:lstStyle/>
        <a:p>
          <a:endParaRPr lang="zh-TW" altLang="en-US"/>
        </a:p>
      </dgm:t>
    </dgm:pt>
    <dgm:pt modelId="{514DA079-B4FC-44E2-BC30-E4BD6FBC5E7D}" type="sibTrans" cxnId="{8D947366-35B3-4582-BB98-0860CA1BF48D}">
      <dgm:prSet/>
      <dgm:spPr/>
      <dgm:t>
        <a:bodyPr/>
        <a:lstStyle/>
        <a:p>
          <a:endParaRPr lang="zh-TW" altLang="en-US"/>
        </a:p>
      </dgm:t>
    </dgm:pt>
    <dgm:pt modelId="{8D04E0FF-7714-4F0B-BEE0-2C825019AFF6}">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蛋白質</a:t>
          </a:r>
          <a:r>
            <a:rPr lang="en-US" altLang="zh-TW" sz="1600" b="1" baseline="0" dirty="0" smtClean="0">
              <a:latin typeface="微軟正黑體" panose="020B0604030504040204" pitchFamily="34" charset="-120"/>
              <a:ea typeface="微軟正黑體" panose="020B0604030504040204" pitchFamily="34" charset="-120"/>
            </a:rPr>
            <a:t/>
          </a:r>
          <a:br>
            <a:rPr lang="en-US" altLang="zh-TW" sz="1600" b="1" baseline="0" dirty="0" smtClean="0">
              <a:latin typeface="微軟正黑體" panose="020B0604030504040204" pitchFamily="34" charset="-120"/>
              <a:ea typeface="微軟正黑體" panose="020B0604030504040204" pitchFamily="34" charset="-120"/>
            </a:rPr>
          </a:br>
          <a:r>
            <a:rPr lang="zh-TW" altLang="en-US" sz="1600" b="1" baseline="0" dirty="0" smtClean="0">
              <a:latin typeface="微軟正黑體" panose="020B0604030504040204" pitchFamily="34" charset="-120"/>
              <a:ea typeface="微軟正黑體" panose="020B0604030504040204" pitchFamily="34" charset="-120"/>
            </a:rPr>
            <a:t>三維結構推測</a:t>
          </a:r>
          <a:endParaRPr lang="zh-TW" altLang="en-US" sz="1600" baseline="0" dirty="0">
            <a:latin typeface="微軟正黑體" panose="020B0604030504040204" pitchFamily="34" charset="-120"/>
            <a:ea typeface="微軟正黑體" panose="020B0604030504040204" pitchFamily="34" charset="-120"/>
          </a:endParaRPr>
        </a:p>
      </dgm:t>
    </dgm:pt>
    <dgm:pt modelId="{D6A90871-5920-4A6C-96E3-99FA48686444}" type="parTrans" cxnId="{E2718088-FA28-4B74-8542-BA90BB6FFD9E}">
      <dgm:prSet/>
      <dgm:spPr/>
      <dgm:t>
        <a:bodyPr/>
        <a:lstStyle/>
        <a:p>
          <a:endParaRPr lang="zh-TW" altLang="en-US"/>
        </a:p>
      </dgm:t>
    </dgm:pt>
    <dgm:pt modelId="{ECBC15A4-B425-4B30-88DA-B71988E47287}" type="sibTrans" cxnId="{E2718088-FA28-4B74-8542-BA90BB6FFD9E}">
      <dgm:prSet/>
      <dgm:spPr/>
      <dgm:t>
        <a:bodyPr/>
        <a:lstStyle/>
        <a:p>
          <a:endParaRPr lang="zh-TW" altLang="en-US"/>
        </a:p>
      </dgm:t>
    </dgm:pt>
    <dgm:pt modelId="{0B242FB1-1C66-4A9C-9F84-3CD60BF390EE}" type="pres">
      <dgm:prSet presAssocID="{3E1E4F4A-DDA5-4847-8367-4F5A59F83567}" presName="cycle" presStyleCnt="0">
        <dgm:presLayoutVars>
          <dgm:chMax val="1"/>
          <dgm:dir/>
          <dgm:animLvl val="ctr"/>
          <dgm:resizeHandles val="exact"/>
        </dgm:presLayoutVars>
      </dgm:prSet>
      <dgm:spPr/>
      <dgm:t>
        <a:bodyPr/>
        <a:lstStyle/>
        <a:p>
          <a:endParaRPr lang="zh-TW" altLang="en-US"/>
        </a:p>
      </dgm:t>
    </dgm:pt>
    <dgm:pt modelId="{AA2B9C0E-2AD2-4027-8EF9-742991E7343F}" type="pres">
      <dgm:prSet presAssocID="{C6509868-61F9-49D5-A23E-719E669E6820}" presName="centerShape" presStyleLbl="node0" presStyleIdx="0" presStyleCnt="1"/>
      <dgm:spPr/>
      <dgm:t>
        <a:bodyPr/>
        <a:lstStyle/>
        <a:p>
          <a:endParaRPr lang="zh-TW" altLang="en-US"/>
        </a:p>
      </dgm:t>
    </dgm:pt>
    <dgm:pt modelId="{9B04FBB1-9C7F-4530-9317-90F526812E0A}" type="pres">
      <dgm:prSet presAssocID="{3C075614-B92D-47EB-889B-61C566FBA99E}" presName="Name9" presStyleLbl="parChTrans1D2" presStyleIdx="0" presStyleCnt="6"/>
      <dgm:spPr/>
      <dgm:t>
        <a:bodyPr/>
        <a:lstStyle/>
        <a:p>
          <a:endParaRPr lang="zh-TW" altLang="en-US"/>
        </a:p>
      </dgm:t>
    </dgm:pt>
    <dgm:pt modelId="{69DCEC4C-BC51-4766-922B-DAF614FF1276}" type="pres">
      <dgm:prSet presAssocID="{3C075614-B92D-47EB-889B-61C566FBA99E}" presName="connTx" presStyleLbl="parChTrans1D2" presStyleIdx="0" presStyleCnt="6"/>
      <dgm:spPr/>
      <dgm:t>
        <a:bodyPr/>
        <a:lstStyle/>
        <a:p>
          <a:endParaRPr lang="zh-TW" altLang="en-US"/>
        </a:p>
      </dgm:t>
    </dgm:pt>
    <dgm:pt modelId="{1E2F1536-459D-46A4-B22F-428E284A1B83}" type="pres">
      <dgm:prSet presAssocID="{1CF6C4FA-9F0F-49A9-81EC-CA19C7A67FB0}" presName="node" presStyleLbl="node1" presStyleIdx="0" presStyleCnt="6">
        <dgm:presLayoutVars>
          <dgm:bulletEnabled val="1"/>
        </dgm:presLayoutVars>
      </dgm:prSet>
      <dgm:spPr/>
      <dgm:t>
        <a:bodyPr/>
        <a:lstStyle/>
        <a:p>
          <a:endParaRPr lang="zh-TW" altLang="en-US"/>
        </a:p>
      </dgm:t>
    </dgm:pt>
    <dgm:pt modelId="{4C1391AB-6A80-4AA9-83E0-21CC6ABE4930}" type="pres">
      <dgm:prSet presAssocID="{84674C25-065F-4FE6-9ADA-EF5D71C05144}" presName="Name9" presStyleLbl="parChTrans1D2" presStyleIdx="1" presStyleCnt="6"/>
      <dgm:spPr/>
      <dgm:t>
        <a:bodyPr/>
        <a:lstStyle/>
        <a:p>
          <a:endParaRPr lang="zh-TW" altLang="en-US"/>
        </a:p>
      </dgm:t>
    </dgm:pt>
    <dgm:pt modelId="{F13D53FF-9B6E-421D-959B-54C1A08D20AE}" type="pres">
      <dgm:prSet presAssocID="{84674C25-065F-4FE6-9ADA-EF5D71C05144}" presName="connTx" presStyleLbl="parChTrans1D2" presStyleIdx="1" presStyleCnt="6"/>
      <dgm:spPr/>
      <dgm:t>
        <a:bodyPr/>
        <a:lstStyle/>
        <a:p>
          <a:endParaRPr lang="zh-TW" altLang="en-US"/>
        </a:p>
      </dgm:t>
    </dgm:pt>
    <dgm:pt modelId="{230436CA-CF0D-4298-8EB6-1090C3EECA10}" type="pres">
      <dgm:prSet presAssocID="{5B2B11AB-A6D7-41BD-8B41-3D5F3FEC5033}" presName="node" presStyleLbl="node1" presStyleIdx="1" presStyleCnt="6">
        <dgm:presLayoutVars>
          <dgm:bulletEnabled val="1"/>
        </dgm:presLayoutVars>
      </dgm:prSet>
      <dgm:spPr/>
      <dgm:t>
        <a:bodyPr/>
        <a:lstStyle/>
        <a:p>
          <a:endParaRPr lang="zh-TW" altLang="en-US"/>
        </a:p>
      </dgm:t>
    </dgm:pt>
    <dgm:pt modelId="{A4EFCF55-5A02-463F-B32A-4DA09BEE5F2E}" type="pres">
      <dgm:prSet presAssocID="{91108CAB-E830-4D8D-AF78-04A6ED77E64D}" presName="Name9" presStyleLbl="parChTrans1D2" presStyleIdx="2" presStyleCnt="6"/>
      <dgm:spPr/>
      <dgm:t>
        <a:bodyPr/>
        <a:lstStyle/>
        <a:p>
          <a:endParaRPr lang="zh-TW" altLang="en-US"/>
        </a:p>
      </dgm:t>
    </dgm:pt>
    <dgm:pt modelId="{795D966E-1F61-4F0F-90C4-CE9C77CBF4A8}" type="pres">
      <dgm:prSet presAssocID="{91108CAB-E830-4D8D-AF78-04A6ED77E64D}" presName="connTx" presStyleLbl="parChTrans1D2" presStyleIdx="2" presStyleCnt="6"/>
      <dgm:spPr/>
      <dgm:t>
        <a:bodyPr/>
        <a:lstStyle/>
        <a:p>
          <a:endParaRPr lang="zh-TW" altLang="en-US"/>
        </a:p>
      </dgm:t>
    </dgm:pt>
    <dgm:pt modelId="{AB556ADC-1C32-41FE-BC2B-28BB2EE8EBC9}" type="pres">
      <dgm:prSet presAssocID="{7BE2EA84-3AB5-4741-84E3-F162EF26E685}" presName="node" presStyleLbl="node1" presStyleIdx="2" presStyleCnt="6">
        <dgm:presLayoutVars>
          <dgm:bulletEnabled val="1"/>
        </dgm:presLayoutVars>
      </dgm:prSet>
      <dgm:spPr/>
      <dgm:t>
        <a:bodyPr/>
        <a:lstStyle/>
        <a:p>
          <a:endParaRPr lang="zh-TW" altLang="en-US"/>
        </a:p>
      </dgm:t>
    </dgm:pt>
    <dgm:pt modelId="{008B791C-7280-41A2-AF91-0458F67B1014}" type="pres">
      <dgm:prSet presAssocID="{46F48C0A-5EDE-4634-9695-D5C6EAD9641E}" presName="Name9" presStyleLbl="parChTrans1D2" presStyleIdx="3" presStyleCnt="6"/>
      <dgm:spPr/>
      <dgm:t>
        <a:bodyPr/>
        <a:lstStyle/>
        <a:p>
          <a:endParaRPr lang="zh-TW" altLang="en-US"/>
        </a:p>
      </dgm:t>
    </dgm:pt>
    <dgm:pt modelId="{507C71DF-7B35-41EC-8241-14F3682639BB}" type="pres">
      <dgm:prSet presAssocID="{46F48C0A-5EDE-4634-9695-D5C6EAD9641E}" presName="connTx" presStyleLbl="parChTrans1D2" presStyleIdx="3" presStyleCnt="6"/>
      <dgm:spPr/>
      <dgm:t>
        <a:bodyPr/>
        <a:lstStyle/>
        <a:p>
          <a:endParaRPr lang="zh-TW" altLang="en-US"/>
        </a:p>
      </dgm:t>
    </dgm:pt>
    <dgm:pt modelId="{EA4FF0F3-68A4-4F30-93A4-3A0AE5D094A4}" type="pres">
      <dgm:prSet presAssocID="{987A7CAD-03FB-420C-B0E5-328876C64900}" presName="node" presStyleLbl="node1" presStyleIdx="3" presStyleCnt="6">
        <dgm:presLayoutVars>
          <dgm:bulletEnabled val="1"/>
        </dgm:presLayoutVars>
      </dgm:prSet>
      <dgm:spPr/>
      <dgm:t>
        <a:bodyPr/>
        <a:lstStyle/>
        <a:p>
          <a:endParaRPr lang="zh-TW" altLang="en-US"/>
        </a:p>
      </dgm:t>
    </dgm:pt>
    <dgm:pt modelId="{0DF052CE-9FFE-47F3-B242-A8D7089448E5}" type="pres">
      <dgm:prSet presAssocID="{0A87E253-3F4F-4AC5-AAEF-C39EF70E2859}" presName="Name9" presStyleLbl="parChTrans1D2" presStyleIdx="4" presStyleCnt="6"/>
      <dgm:spPr/>
      <dgm:t>
        <a:bodyPr/>
        <a:lstStyle/>
        <a:p>
          <a:endParaRPr lang="zh-TW" altLang="en-US"/>
        </a:p>
      </dgm:t>
    </dgm:pt>
    <dgm:pt modelId="{33895642-5546-4FB1-9303-BDA28B7A01CE}" type="pres">
      <dgm:prSet presAssocID="{0A87E253-3F4F-4AC5-AAEF-C39EF70E2859}" presName="connTx" presStyleLbl="parChTrans1D2" presStyleIdx="4" presStyleCnt="6"/>
      <dgm:spPr/>
      <dgm:t>
        <a:bodyPr/>
        <a:lstStyle/>
        <a:p>
          <a:endParaRPr lang="zh-TW" altLang="en-US"/>
        </a:p>
      </dgm:t>
    </dgm:pt>
    <dgm:pt modelId="{B24FB18E-F478-439D-BBED-4069C95CE45D}" type="pres">
      <dgm:prSet presAssocID="{15CAF6F2-F937-4DF7-AB3D-9414A7577B98}" presName="node" presStyleLbl="node1" presStyleIdx="4" presStyleCnt="6">
        <dgm:presLayoutVars>
          <dgm:bulletEnabled val="1"/>
        </dgm:presLayoutVars>
      </dgm:prSet>
      <dgm:spPr/>
      <dgm:t>
        <a:bodyPr/>
        <a:lstStyle/>
        <a:p>
          <a:endParaRPr lang="zh-TW" altLang="en-US"/>
        </a:p>
      </dgm:t>
    </dgm:pt>
    <dgm:pt modelId="{F0B8F85B-317D-47E3-A255-12A39711B949}" type="pres">
      <dgm:prSet presAssocID="{D6A90871-5920-4A6C-96E3-99FA48686444}" presName="Name9" presStyleLbl="parChTrans1D2" presStyleIdx="5" presStyleCnt="6"/>
      <dgm:spPr/>
      <dgm:t>
        <a:bodyPr/>
        <a:lstStyle/>
        <a:p>
          <a:endParaRPr lang="zh-TW" altLang="en-US"/>
        </a:p>
      </dgm:t>
    </dgm:pt>
    <dgm:pt modelId="{1057D860-C25F-4BD0-916F-52B0E94C7F20}" type="pres">
      <dgm:prSet presAssocID="{D6A90871-5920-4A6C-96E3-99FA48686444}" presName="connTx" presStyleLbl="parChTrans1D2" presStyleIdx="5" presStyleCnt="6"/>
      <dgm:spPr/>
      <dgm:t>
        <a:bodyPr/>
        <a:lstStyle/>
        <a:p>
          <a:endParaRPr lang="zh-TW" altLang="en-US"/>
        </a:p>
      </dgm:t>
    </dgm:pt>
    <dgm:pt modelId="{A4B0A3A0-1DC0-4D27-907B-3BD86AA2C824}" type="pres">
      <dgm:prSet presAssocID="{8D04E0FF-7714-4F0B-BEE0-2C825019AFF6}" presName="node" presStyleLbl="node1" presStyleIdx="5" presStyleCnt="6">
        <dgm:presLayoutVars>
          <dgm:bulletEnabled val="1"/>
        </dgm:presLayoutVars>
      </dgm:prSet>
      <dgm:spPr/>
      <dgm:t>
        <a:bodyPr/>
        <a:lstStyle/>
        <a:p>
          <a:endParaRPr lang="zh-TW" altLang="en-US"/>
        </a:p>
      </dgm:t>
    </dgm:pt>
  </dgm:ptLst>
  <dgm:cxnLst>
    <dgm:cxn modelId="{C4EC945D-356B-4DEB-A610-285D3AF453B1}" srcId="{C6509868-61F9-49D5-A23E-719E669E6820}" destId="{987A7CAD-03FB-420C-B0E5-328876C64900}" srcOrd="3" destOrd="0" parTransId="{46F48C0A-5EDE-4634-9695-D5C6EAD9641E}" sibTransId="{F4C43F89-36AB-4340-904C-FEF75DBA2D5F}"/>
    <dgm:cxn modelId="{B694D819-CC60-4B0B-8F83-8AE7BF6F14CB}" type="presOf" srcId="{D6A90871-5920-4A6C-96E3-99FA48686444}" destId="{F0B8F85B-317D-47E3-A255-12A39711B949}" srcOrd="0" destOrd="0" presId="urn:microsoft.com/office/officeart/2005/8/layout/radial1"/>
    <dgm:cxn modelId="{415F7860-BCB5-4CFC-B2A3-62F79EF92C07}" type="presOf" srcId="{3E1E4F4A-DDA5-4847-8367-4F5A59F83567}" destId="{0B242FB1-1C66-4A9C-9F84-3CD60BF390EE}" srcOrd="0" destOrd="0" presId="urn:microsoft.com/office/officeart/2005/8/layout/radial1"/>
    <dgm:cxn modelId="{E487D0A3-EC8B-4CC3-BD2D-1B981F52069D}" srcId="{3E1E4F4A-DDA5-4847-8367-4F5A59F83567}" destId="{C6509868-61F9-49D5-A23E-719E669E6820}" srcOrd="0" destOrd="0" parTransId="{8B2D927E-B9C9-40CD-BFCB-0DAA362A9C30}" sibTransId="{9826DFD9-1D70-4948-9B72-7C77E75F0959}"/>
    <dgm:cxn modelId="{ABD9F123-3891-4388-8045-9AE44DD9E5E3}" srcId="{C6509868-61F9-49D5-A23E-719E669E6820}" destId="{5B2B11AB-A6D7-41BD-8B41-3D5F3FEC5033}" srcOrd="1" destOrd="0" parTransId="{84674C25-065F-4FE6-9ADA-EF5D71C05144}" sibTransId="{6620E03F-7E4B-42BC-A79F-279EC184D52D}"/>
    <dgm:cxn modelId="{FBD1D8BD-0C87-4AA8-AFD9-A78FA7E4CA62}" type="presOf" srcId="{46F48C0A-5EDE-4634-9695-D5C6EAD9641E}" destId="{008B791C-7280-41A2-AF91-0458F67B1014}" srcOrd="0" destOrd="0" presId="urn:microsoft.com/office/officeart/2005/8/layout/radial1"/>
    <dgm:cxn modelId="{53B2FF71-EEEA-4542-817E-C05DCB7729B0}" type="presOf" srcId="{D6A90871-5920-4A6C-96E3-99FA48686444}" destId="{1057D860-C25F-4BD0-916F-52B0E94C7F20}" srcOrd="1" destOrd="0" presId="urn:microsoft.com/office/officeart/2005/8/layout/radial1"/>
    <dgm:cxn modelId="{0A91D6B3-1801-4C78-9812-C78D265C02E2}" type="presOf" srcId="{7BE2EA84-3AB5-4741-84E3-F162EF26E685}" destId="{AB556ADC-1C32-41FE-BC2B-28BB2EE8EBC9}" srcOrd="0" destOrd="0" presId="urn:microsoft.com/office/officeart/2005/8/layout/radial1"/>
    <dgm:cxn modelId="{183DF5CF-6FE0-4E1A-B108-5944B8D64A5E}" type="presOf" srcId="{91108CAB-E830-4D8D-AF78-04A6ED77E64D}" destId="{A4EFCF55-5A02-463F-B32A-4DA09BEE5F2E}" srcOrd="0" destOrd="0" presId="urn:microsoft.com/office/officeart/2005/8/layout/radial1"/>
    <dgm:cxn modelId="{44960B45-69B8-4105-8665-6EB61CCA6560}" type="presOf" srcId="{0A87E253-3F4F-4AC5-AAEF-C39EF70E2859}" destId="{0DF052CE-9FFE-47F3-B242-A8D7089448E5}" srcOrd="0" destOrd="0" presId="urn:microsoft.com/office/officeart/2005/8/layout/radial1"/>
    <dgm:cxn modelId="{8D947366-35B3-4582-BB98-0860CA1BF48D}" srcId="{C6509868-61F9-49D5-A23E-719E669E6820}" destId="{15CAF6F2-F937-4DF7-AB3D-9414A7577B98}" srcOrd="4" destOrd="0" parTransId="{0A87E253-3F4F-4AC5-AAEF-C39EF70E2859}" sibTransId="{514DA079-B4FC-44E2-BC30-E4BD6FBC5E7D}"/>
    <dgm:cxn modelId="{551A83BE-9BF6-4E83-B20D-7233AF4B0FCF}" type="presOf" srcId="{987A7CAD-03FB-420C-B0E5-328876C64900}" destId="{EA4FF0F3-68A4-4F30-93A4-3A0AE5D094A4}" srcOrd="0" destOrd="0" presId="urn:microsoft.com/office/officeart/2005/8/layout/radial1"/>
    <dgm:cxn modelId="{25DFD1A7-81FD-4484-AC9C-7E3DB2C72437}" type="presOf" srcId="{15CAF6F2-F937-4DF7-AB3D-9414A7577B98}" destId="{B24FB18E-F478-439D-BBED-4069C95CE45D}" srcOrd="0" destOrd="0" presId="urn:microsoft.com/office/officeart/2005/8/layout/radial1"/>
    <dgm:cxn modelId="{BCD1ADF2-DFD8-4C19-8689-69B515E10FF8}" type="presOf" srcId="{0A87E253-3F4F-4AC5-AAEF-C39EF70E2859}" destId="{33895642-5546-4FB1-9303-BDA28B7A01CE}" srcOrd="1" destOrd="0" presId="urn:microsoft.com/office/officeart/2005/8/layout/radial1"/>
    <dgm:cxn modelId="{C2D8C64D-3E45-4B97-9132-648E9314CB67}" type="presOf" srcId="{3C075614-B92D-47EB-889B-61C566FBA99E}" destId="{9B04FBB1-9C7F-4530-9317-90F526812E0A}" srcOrd="0" destOrd="0" presId="urn:microsoft.com/office/officeart/2005/8/layout/radial1"/>
    <dgm:cxn modelId="{26C179E1-DAC3-495A-9140-A237681F127A}" srcId="{C6509868-61F9-49D5-A23E-719E669E6820}" destId="{1CF6C4FA-9F0F-49A9-81EC-CA19C7A67FB0}" srcOrd="0" destOrd="0" parTransId="{3C075614-B92D-47EB-889B-61C566FBA99E}" sibTransId="{C2B86A18-8BF6-48F7-B80D-9FED48EFBA11}"/>
    <dgm:cxn modelId="{DAF43EC1-C79D-4F56-B84B-B5A545685185}" type="presOf" srcId="{3C075614-B92D-47EB-889B-61C566FBA99E}" destId="{69DCEC4C-BC51-4766-922B-DAF614FF1276}" srcOrd="1" destOrd="0" presId="urn:microsoft.com/office/officeart/2005/8/layout/radial1"/>
    <dgm:cxn modelId="{A4AE96BA-5174-442E-853A-BDE82C10F3F3}" type="presOf" srcId="{5B2B11AB-A6D7-41BD-8B41-3D5F3FEC5033}" destId="{230436CA-CF0D-4298-8EB6-1090C3EECA10}" srcOrd="0" destOrd="0" presId="urn:microsoft.com/office/officeart/2005/8/layout/radial1"/>
    <dgm:cxn modelId="{77F9F033-B3CA-4D0A-96EE-F47C3A60DFF5}" srcId="{C6509868-61F9-49D5-A23E-719E669E6820}" destId="{7BE2EA84-3AB5-4741-84E3-F162EF26E685}" srcOrd="2" destOrd="0" parTransId="{91108CAB-E830-4D8D-AF78-04A6ED77E64D}" sibTransId="{36A7DADC-20EF-4D5C-BE24-22E172B3C5A1}"/>
    <dgm:cxn modelId="{6D90F1C2-2D17-4D4D-9216-D5CC2CDBE9FB}" type="presOf" srcId="{8D04E0FF-7714-4F0B-BEE0-2C825019AFF6}" destId="{A4B0A3A0-1DC0-4D27-907B-3BD86AA2C824}" srcOrd="0" destOrd="0" presId="urn:microsoft.com/office/officeart/2005/8/layout/radial1"/>
    <dgm:cxn modelId="{022FAF56-5DE5-41E8-B987-5D445962E1C8}" type="presOf" srcId="{1CF6C4FA-9F0F-49A9-81EC-CA19C7A67FB0}" destId="{1E2F1536-459D-46A4-B22F-428E284A1B83}" srcOrd="0" destOrd="0" presId="urn:microsoft.com/office/officeart/2005/8/layout/radial1"/>
    <dgm:cxn modelId="{723917EE-E95E-4A16-B8E2-FB9BB3F553E9}" type="presOf" srcId="{84674C25-065F-4FE6-9ADA-EF5D71C05144}" destId="{4C1391AB-6A80-4AA9-83E0-21CC6ABE4930}" srcOrd="0" destOrd="0" presId="urn:microsoft.com/office/officeart/2005/8/layout/radial1"/>
    <dgm:cxn modelId="{E2718088-FA28-4B74-8542-BA90BB6FFD9E}" srcId="{C6509868-61F9-49D5-A23E-719E669E6820}" destId="{8D04E0FF-7714-4F0B-BEE0-2C825019AFF6}" srcOrd="5" destOrd="0" parTransId="{D6A90871-5920-4A6C-96E3-99FA48686444}" sibTransId="{ECBC15A4-B425-4B30-88DA-B71988E47287}"/>
    <dgm:cxn modelId="{609D07FD-F161-4EC8-B973-4754D5F97E36}" type="presOf" srcId="{C6509868-61F9-49D5-A23E-719E669E6820}" destId="{AA2B9C0E-2AD2-4027-8EF9-742991E7343F}" srcOrd="0" destOrd="0" presId="urn:microsoft.com/office/officeart/2005/8/layout/radial1"/>
    <dgm:cxn modelId="{C53592ED-08E6-498D-A9A5-0A69A7C76EB3}" type="presOf" srcId="{91108CAB-E830-4D8D-AF78-04A6ED77E64D}" destId="{795D966E-1F61-4F0F-90C4-CE9C77CBF4A8}" srcOrd="1" destOrd="0" presId="urn:microsoft.com/office/officeart/2005/8/layout/radial1"/>
    <dgm:cxn modelId="{1D42CADD-4351-4F46-8E87-537229A1CED9}" type="presOf" srcId="{84674C25-065F-4FE6-9ADA-EF5D71C05144}" destId="{F13D53FF-9B6E-421D-959B-54C1A08D20AE}" srcOrd="1" destOrd="0" presId="urn:microsoft.com/office/officeart/2005/8/layout/radial1"/>
    <dgm:cxn modelId="{A61E96E4-FD7B-4D67-A3ED-AF7F961C4ED0}" type="presOf" srcId="{46F48C0A-5EDE-4634-9695-D5C6EAD9641E}" destId="{507C71DF-7B35-41EC-8241-14F3682639BB}" srcOrd="1" destOrd="0" presId="urn:microsoft.com/office/officeart/2005/8/layout/radial1"/>
    <dgm:cxn modelId="{DB4372DE-C4D3-4EE1-BECC-BF48E11936D8}" type="presParOf" srcId="{0B242FB1-1C66-4A9C-9F84-3CD60BF390EE}" destId="{AA2B9C0E-2AD2-4027-8EF9-742991E7343F}" srcOrd="0" destOrd="0" presId="urn:microsoft.com/office/officeart/2005/8/layout/radial1"/>
    <dgm:cxn modelId="{1A61ECEB-B811-4180-82AA-33C59B0A9CC5}" type="presParOf" srcId="{0B242FB1-1C66-4A9C-9F84-3CD60BF390EE}" destId="{9B04FBB1-9C7F-4530-9317-90F526812E0A}" srcOrd="1" destOrd="0" presId="urn:microsoft.com/office/officeart/2005/8/layout/radial1"/>
    <dgm:cxn modelId="{0468858C-466F-4A5B-9AE9-886FFD14D6CE}" type="presParOf" srcId="{9B04FBB1-9C7F-4530-9317-90F526812E0A}" destId="{69DCEC4C-BC51-4766-922B-DAF614FF1276}" srcOrd="0" destOrd="0" presId="urn:microsoft.com/office/officeart/2005/8/layout/radial1"/>
    <dgm:cxn modelId="{7D697823-99F8-4BA7-BEB5-2786FAC5C36B}" type="presParOf" srcId="{0B242FB1-1C66-4A9C-9F84-3CD60BF390EE}" destId="{1E2F1536-459D-46A4-B22F-428E284A1B83}" srcOrd="2" destOrd="0" presId="urn:microsoft.com/office/officeart/2005/8/layout/radial1"/>
    <dgm:cxn modelId="{9E3E38F2-732B-47D7-A052-66D410C8B9BF}" type="presParOf" srcId="{0B242FB1-1C66-4A9C-9F84-3CD60BF390EE}" destId="{4C1391AB-6A80-4AA9-83E0-21CC6ABE4930}" srcOrd="3" destOrd="0" presId="urn:microsoft.com/office/officeart/2005/8/layout/radial1"/>
    <dgm:cxn modelId="{1BDA549B-B84C-419A-9DF5-3265BD08A180}" type="presParOf" srcId="{4C1391AB-6A80-4AA9-83E0-21CC6ABE4930}" destId="{F13D53FF-9B6E-421D-959B-54C1A08D20AE}" srcOrd="0" destOrd="0" presId="urn:microsoft.com/office/officeart/2005/8/layout/radial1"/>
    <dgm:cxn modelId="{38590ADE-C220-42B9-A2E9-8ADEB2857547}" type="presParOf" srcId="{0B242FB1-1C66-4A9C-9F84-3CD60BF390EE}" destId="{230436CA-CF0D-4298-8EB6-1090C3EECA10}" srcOrd="4" destOrd="0" presId="urn:microsoft.com/office/officeart/2005/8/layout/radial1"/>
    <dgm:cxn modelId="{35C331A0-97F2-4A31-82CF-EFAD42989BCA}" type="presParOf" srcId="{0B242FB1-1C66-4A9C-9F84-3CD60BF390EE}" destId="{A4EFCF55-5A02-463F-B32A-4DA09BEE5F2E}" srcOrd="5" destOrd="0" presId="urn:microsoft.com/office/officeart/2005/8/layout/radial1"/>
    <dgm:cxn modelId="{39A2410E-01D8-4CCB-B7E4-E338A914823B}" type="presParOf" srcId="{A4EFCF55-5A02-463F-B32A-4DA09BEE5F2E}" destId="{795D966E-1F61-4F0F-90C4-CE9C77CBF4A8}" srcOrd="0" destOrd="0" presId="urn:microsoft.com/office/officeart/2005/8/layout/radial1"/>
    <dgm:cxn modelId="{377A9099-E5FD-40DC-BFC2-109F99D9321E}" type="presParOf" srcId="{0B242FB1-1C66-4A9C-9F84-3CD60BF390EE}" destId="{AB556ADC-1C32-41FE-BC2B-28BB2EE8EBC9}" srcOrd="6" destOrd="0" presId="urn:microsoft.com/office/officeart/2005/8/layout/radial1"/>
    <dgm:cxn modelId="{66784F29-0CBB-467C-81C0-011AD8203055}" type="presParOf" srcId="{0B242FB1-1C66-4A9C-9F84-3CD60BF390EE}" destId="{008B791C-7280-41A2-AF91-0458F67B1014}" srcOrd="7" destOrd="0" presId="urn:microsoft.com/office/officeart/2005/8/layout/radial1"/>
    <dgm:cxn modelId="{551AA247-E632-4652-827B-62142C5C19E0}" type="presParOf" srcId="{008B791C-7280-41A2-AF91-0458F67B1014}" destId="{507C71DF-7B35-41EC-8241-14F3682639BB}" srcOrd="0" destOrd="0" presId="urn:microsoft.com/office/officeart/2005/8/layout/radial1"/>
    <dgm:cxn modelId="{DE5EA608-63BA-4917-B286-46C26CE74CA8}" type="presParOf" srcId="{0B242FB1-1C66-4A9C-9F84-3CD60BF390EE}" destId="{EA4FF0F3-68A4-4F30-93A4-3A0AE5D094A4}" srcOrd="8" destOrd="0" presId="urn:microsoft.com/office/officeart/2005/8/layout/radial1"/>
    <dgm:cxn modelId="{C7147EE1-D94A-4337-9E17-1F7FE16AF6B8}" type="presParOf" srcId="{0B242FB1-1C66-4A9C-9F84-3CD60BF390EE}" destId="{0DF052CE-9FFE-47F3-B242-A8D7089448E5}" srcOrd="9" destOrd="0" presId="urn:microsoft.com/office/officeart/2005/8/layout/radial1"/>
    <dgm:cxn modelId="{CF0DDF8E-EAFC-42AF-B659-A81D1F842C21}" type="presParOf" srcId="{0DF052CE-9FFE-47F3-B242-A8D7089448E5}" destId="{33895642-5546-4FB1-9303-BDA28B7A01CE}" srcOrd="0" destOrd="0" presId="urn:microsoft.com/office/officeart/2005/8/layout/radial1"/>
    <dgm:cxn modelId="{F7FA5ABB-CD04-45E2-AC89-ECBCEE114893}" type="presParOf" srcId="{0B242FB1-1C66-4A9C-9F84-3CD60BF390EE}" destId="{B24FB18E-F478-439D-BBED-4069C95CE45D}" srcOrd="10" destOrd="0" presId="urn:microsoft.com/office/officeart/2005/8/layout/radial1"/>
    <dgm:cxn modelId="{FAC5D04C-3B8F-4040-B34E-865DD92A430F}" type="presParOf" srcId="{0B242FB1-1C66-4A9C-9F84-3CD60BF390EE}" destId="{F0B8F85B-317D-47E3-A255-12A39711B949}" srcOrd="11" destOrd="0" presId="urn:microsoft.com/office/officeart/2005/8/layout/radial1"/>
    <dgm:cxn modelId="{7F5C309F-43F5-497F-A34A-36360D2FF42A}" type="presParOf" srcId="{F0B8F85B-317D-47E3-A255-12A39711B949}" destId="{1057D860-C25F-4BD0-916F-52B0E94C7F20}" srcOrd="0" destOrd="0" presId="urn:microsoft.com/office/officeart/2005/8/layout/radial1"/>
    <dgm:cxn modelId="{DCE8C6B4-0C66-4376-994C-9052489C53B7}" type="presParOf" srcId="{0B242FB1-1C66-4A9C-9F84-3CD60BF390EE}" destId="{A4B0A3A0-1DC0-4D27-907B-3BD86AA2C82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CFD162-F2CC-4E7E-AD42-0E7B7AA7E62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TW" altLang="en-US"/>
        </a:p>
      </dgm:t>
    </dgm:pt>
    <dgm:pt modelId="{011DE725-AC42-4F26-B1FC-6CB0170819EB}">
      <dgm:prSet/>
      <dgm:spPr/>
      <dgm:t>
        <a:bodyPr/>
        <a:lstStyle/>
        <a:p>
          <a:pPr rtl="0"/>
          <a:r>
            <a:rPr lang="zh-TW" b="1" dirty="0" smtClean="0">
              <a:latin typeface="微軟正黑體" panose="020B0604030504040204" pitchFamily="34" charset="-120"/>
              <a:ea typeface="微軟正黑體" panose="020B0604030504040204" pitchFamily="34" charset="-120"/>
            </a:rPr>
            <a:t>文字</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(text)</a:t>
          </a:r>
          <a:endParaRPr lang="zh-TW" dirty="0">
            <a:latin typeface="微軟正黑體" panose="020B0604030504040204" pitchFamily="34" charset="-120"/>
            <a:ea typeface="微軟正黑體" panose="020B0604030504040204" pitchFamily="34" charset="-120"/>
          </a:endParaRPr>
        </a:p>
      </dgm:t>
    </dgm:pt>
    <dgm:pt modelId="{0EA2D3C1-4F82-40D9-94B7-A695DD232675}" type="parTrans" cxnId="{027DF3B6-9110-4E41-8BAC-5E2C951B2C4B}">
      <dgm:prSet/>
      <dgm:spPr/>
      <dgm:t>
        <a:bodyPr/>
        <a:lstStyle/>
        <a:p>
          <a:endParaRPr lang="zh-TW" altLang="en-US"/>
        </a:p>
      </dgm:t>
    </dgm:pt>
    <dgm:pt modelId="{613AF466-FEF5-40EB-9C8C-358A7F404AB4}" type="sibTrans" cxnId="{027DF3B6-9110-4E41-8BAC-5E2C951B2C4B}">
      <dgm:prSet/>
      <dgm:spPr/>
      <dgm:t>
        <a:bodyPr/>
        <a:lstStyle/>
        <a:p>
          <a:endParaRPr lang="zh-TW" altLang="en-US"/>
        </a:p>
      </dgm:t>
    </dgm:pt>
    <dgm:pt modelId="{4A3E22F7-A4CF-4199-BD4E-36A881FC6C26}">
      <dgm:prSet/>
      <dgm:spPr/>
      <dgm:t>
        <a:bodyPr/>
        <a:lstStyle/>
        <a:p>
          <a:pPr rtl="0"/>
          <a:r>
            <a:rPr lang="zh-TW" b="1" dirty="0" smtClean="0">
              <a:latin typeface="微軟正黑體" panose="020B0604030504040204" pitchFamily="34" charset="-120"/>
              <a:ea typeface="微軟正黑體" panose="020B0604030504040204" pitchFamily="34" charset="-120"/>
            </a:rPr>
            <a:t>聲音</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(audio)</a:t>
          </a:r>
          <a:endParaRPr lang="zh-TW" dirty="0">
            <a:latin typeface="微軟正黑體" panose="020B0604030504040204" pitchFamily="34" charset="-120"/>
            <a:ea typeface="微軟正黑體" panose="020B0604030504040204" pitchFamily="34" charset="-120"/>
          </a:endParaRPr>
        </a:p>
      </dgm:t>
    </dgm:pt>
    <dgm:pt modelId="{9968B4FA-3C8E-4E23-B6E7-C0C6B7913E2F}" type="parTrans" cxnId="{5E0F7DE7-3F2F-4067-AA28-7C637F6E6224}">
      <dgm:prSet/>
      <dgm:spPr/>
      <dgm:t>
        <a:bodyPr/>
        <a:lstStyle/>
        <a:p>
          <a:endParaRPr lang="zh-TW" altLang="en-US"/>
        </a:p>
      </dgm:t>
    </dgm:pt>
    <dgm:pt modelId="{96B2EDF1-569E-4CC5-B6E5-DFED62D3BA4D}" type="sibTrans" cxnId="{5E0F7DE7-3F2F-4067-AA28-7C637F6E6224}">
      <dgm:prSet/>
      <dgm:spPr/>
      <dgm:t>
        <a:bodyPr/>
        <a:lstStyle/>
        <a:p>
          <a:endParaRPr lang="zh-TW" altLang="en-US"/>
        </a:p>
      </dgm:t>
    </dgm:pt>
    <dgm:pt modelId="{39D4A175-4406-4CA5-8C3A-360B6BA91DC6}">
      <dgm:prSet/>
      <dgm:spPr/>
      <dgm:t>
        <a:bodyPr/>
        <a:lstStyle/>
        <a:p>
          <a:pPr rtl="0"/>
          <a:r>
            <a:rPr lang="zh-TW" b="1" dirty="0" smtClean="0">
              <a:latin typeface="微軟正黑體" panose="020B0604030504040204" pitchFamily="34" charset="-120"/>
              <a:ea typeface="微軟正黑體" panose="020B0604030504040204" pitchFamily="34" charset="-120"/>
            </a:rPr>
            <a:t>音樂</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(music)</a:t>
          </a:r>
          <a:endParaRPr lang="zh-TW" dirty="0">
            <a:latin typeface="微軟正黑體" panose="020B0604030504040204" pitchFamily="34" charset="-120"/>
            <a:ea typeface="微軟正黑體" panose="020B0604030504040204" pitchFamily="34" charset="-120"/>
          </a:endParaRPr>
        </a:p>
      </dgm:t>
    </dgm:pt>
    <dgm:pt modelId="{AABE8EA7-4D8C-420D-A3D7-050333A7A140}" type="parTrans" cxnId="{ED3B21E6-33B0-406F-8924-F98E7255E098}">
      <dgm:prSet/>
      <dgm:spPr/>
      <dgm:t>
        <a:bodyPr/>
        <a:lstStyle/>
        <a:p>
          <a:endParaRPr lang="zh-TW" altLang="en-US"/>
        </a:p>
      </dgm:t>
    </dgm:pt>
    <dgm:pt modelId="{B8CBC8C1-1F04-42A1-9F1D-C3AF77695AE6}" type="sibTrans" cxnId="{ED3B21E6-33B0-406F-8924-F98E7255E098}">
      <dgm:prSet/>
      <dgm:spPr/>
      <dgm:t>
        <a:bodyPr/>
        <a:lstStyle/>
        <a:p>
          <a:endParaRPr lang="zh-TW" altLang="en-US"/>
        </a:p>
      </dgm:t>
    </dgm:pt>
    <dgm:pt modelId="{77E81FA7-290A-4E38-99B2-F37AAF3FF390}">
      <dgm:prSet/>
      <dgm:spPr/>
      <dgm:t>
        <a:bodyPr/>
        <a:lstStyle/>
        <a:p>
          <a:pPr rtl="0"/>
          <a:r>
            <a:rPr lang="zh-TW" b="1" dirty="0" smtClean="0">
              <a:latin typeface="微軟正黑體" panose="020B0604030504040204" pitchFamily="34" charset="-120"/>
              <a:ea typeface="微軟正黑體" panose="020B0604030504040204" pitchFamily="34" charset="-120"/>
            </a:rPr>
            <a:t>語音</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(voice)</a:t>
          </a:r>
          <a:endParaRPr lang="zh-TW" dirty="0">
            <a:latin typeface="微軟正黑體" panose="020B0604030504040204" pitchFamily="34" charset="-120"/>
            <a:ea typeface="微軟正黑體" panose="020B0604030504040204" pitchFamily="34" charset="-120"/>
          </a:endParaRPr>
        </a:p>
      </dgm:t>
    </dgm:pt>
    <dgm:pt modelId="{87D5C95A-AE90-4C49-BFC1-FAA4526D2FA1}" type="parTrans" cxnId="{F93D34E8-3D20-4ADA-9D6A-B693155B1E41}">
      <dgm:prSet/>
      <dgm:spPr/>
      <dgm:t>
        <a:bodyPr/>
        <a:lstStyle/>
        <a:p>
          <a:endParaRPr lang="zh-TW" altLang="en-US"/>
        </a:p>
      </dgm:t>
    </dgm:pt>
    <dgm:pt modelId="{B595D597-519E-4A57-AE65-EBF95C3A59FF}" type="sibTrans" cxnId="{F93D34E8-3D20-4ADA-9D6A-B693155B1E41}">
      <dgm:prSet/>
      <dgm:spPr/>
      <dgm:t>
        <a:bodyPr/>
        <a:lstStyle/>
        <a:p>
          <a:endParaRPr lang="zh-TW" altLang="en-US"/>
        </a:p>
      </dgm:t>
    </dgm:pt>
    <dgm:pt modelId="{1A9FFE49-9F73-4E5E-B34A-A983864A66AF}">
      <dgm:prSet/>
      <dgm:spPr/>
      <dgm:t>
        <a:bodyPr/>
        <a:lstStyle/>
        <a:p>
          <a:pPr rtl="0"/>
          <a:r>
            <a:rPr lang="zh-TW" b="1" dirty="0" smtClean="0">
              <a:latin typeface="微軟正黑體" panose="020B0604030504040204" pitchFamily="34" charset="-120"/>
              <a:ea typeface="微軟正黑體" panose="020B0604030504040204" pitchFamily="34" charset="-120"/>
            </a:rPr>
            <a:t>音效</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(sound)</a:t>
          </a:r>
          <a:endParaRPr lang="zh-TW" dirty="0">
            <a:latin typeface="微軟正黑體" panose="020B0604030504040204" pitchFamily="34" charset="-120"/>
            <a:ea typeface="微軟正黑體" panose="020B0604030504040204" pitchFamily="34" charset="-120"/>
          </a:endParaRPr>
        </a:p>
      </dgm:t>
    </dgm:pt>
    <dgm:pt modelId="{916C929F-3B8E-4624-A6ED-2536BD2F5455}" type="parTrans" cxnId="{C35C2ED6-D60D-4F37-A6A8-B4E5F1EF90AD}">
      <dgm:prSet/>
      <dgm:spPr/>
      <dgm:t>
        <a:bodyPr/>
        <a:lstStyle/>
        <a:p>
          <a:endParaRPr lang="zh-TW" altLang="en-US"/>
        </a:p>
      </dgm:t>
    </dgm:pt>
    <dgm:pt modelId="{D794BB15-3F4B-4305-A968-0979FAB3AC7C}" type="sibTrans" cxnId="{C35C2ED6-D60D-4F37-A6A8-B4E5F1EF90AD}">
      <dgm:prSet/>
      <dgm:spPr/>
      <dgm:t>
        <a:bodyPr/>
        <a:lstStyle/>
        <a:p>
          <a:endParaRPr lang="zh-TW" altLang="en-US"/>
        </a:p>
      </dgm:t>
    </dgm:pt>
    <dgm:pt modelId="{6F5E89BB-4074-49BA-B8A0-CB5ED8CB23C8}">
      <dgm:prSet/>
      <dgm:spPr/>
      <dgm:t>
        <a:bodyPr/>
        <a:lstStyle/>
        <a:p>
          <a:pPr rtl="0"/>
          <a:r>
            <a:rPr lang="zh-TW" b="1" dirty="0" smtClean="0">
              <a:latin typeface="微軟正黑體" panose="020B0604030504040204" pitchFamily="34" charset="-120"/>
              <a:ea typeface="微軟正黑體" panose="020B0604030504040204" pitchFamily="34" charset="-120"/>
            </a:rPr>
            <a:t>影像</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(image)</a:t>
          </a:r>
          <a:endParaRPr lang="zh-TW" dirty="0">
            <a:latin typeface="微軟正黑體" panose="020B0604030504040204" pitchFamily="34" charset="-120"/>
            <a:ea typeface="微軟正黑體" panose="020B0604030504040204" pitchFamily="34" charset="-120"/>
          </a:endParaRPr>
        </a:p>
      </dgm:t>
    </dgm:pt>
    <dgm:pt modelId="{2B5C61BB-7FA0-482B-8655-8BF3930BC41E}" type="parTrans" cxnId="{6AF894D9-EDAB-4EAF-9B01-B0DBE3F59CAE}">
      <dgm:prSet/>
      <dgm:spPr/>
      <dgm:t>
        <a:bodyPr/>
        <a:lstStyle/>
        <a:p>
          <a:endParaRPr lang="zh-TW" altLang="en-US"/>
        </a:p>
      </dgm:t>
    </dgm:pt>
    <dgm:pt modelId="{E5E146C8-F57C-4B5C-A9FD-74DC09B696DF}" type="sibTrans" cxnId="{6AF894D9-EDAB-4EAF-9B01-B0DBE3F59CAE}">
      <dgm:prSet/>
      <dgm:spPr/>
      <dgm:t>
        <a:bodyPr/>
        <a:lstStyle/>
        <a:p>
          <a:endParaRPr lang="zh-TW" altLang="en-US"/>
        </a:p>
      </dgm:t>
    </dgm:pt>
    <dgm:pt modelId="{6A360EAA-B4D7-45D1-BC04-F5278FEC9BBF}">
      <dgm:prSet/>
      <dgm:spPr/>
      <dgm:t>
        <a:bodyPr/>
        <a:lstStyle/>
        <a:p>
          <a:pPr rtl="0"/>
          <a:r>
            <a:rPr lang="zh-TW" b="1" dirty="0" smtClean="0">
              <a:latin typeface="微軟正黑體" panose="020B0604030504040204" pitchFamily="34" charset="-120"/>
              <a:ea typeface="微軟正黑體" panose="020B0604030504040204" pitchFamily="34" charset="-120"/>
            </a:rPr>
            <a:t>圖形</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(graphics)</a:t>
          </a:r>
          <a:endParaRPr lang="zh-TW" dirty="0">
            <a:latin typeface="微軟正黑體" panose="020B0604030504040204" pitchFamily="34" charset="-120"/>
            <a:ea typeface="微軟正黑體" panose="020B0604030504040204" pitchFamily="34" charset="-120"/>
          </a:endParaRPr>
        </a:p>
      </dgm:t>
    </dgm:pt>
    <dgm:pt modelId="{5E597C2F-A61A-47B7-A1C5-542CB078EA6A}" type="parTrans" cxnId="{2AA43597-63CD-4E46-ACE0-BFC42F105806}">
      <dgm:prSet/>
      <dgm:spPr/>
      <dgm:t>
        <a:bodyPr/>
        <a:lstStyle/>
        <a:p>
          <a:endParaRPr lang="zh-TW" altLang="en-US"/>
        </a:p>
      </dgm:t>
    </dgm:pt>
    <dgm:pt modelId="{39397416-4250-467B-B570-3A5CA88C155E}" type="sibTrans" cxnId="{2AA43597-63CD-4E46-ACE0-BFC42F105806}">
      <dgm:prSet/>
      <dgm:spPr/>
      <dgm:t>
        <a:bodyPr/>
        <a:lstStyle/>
        <a:p>
          <a:endParaRPr lang="zh-TW" altLang="en-US"/>
        </a:p>
      </dgm:t>
    </dgm:pt>
    <dgm:pt modelId="{A753D09A-CB23-4600-8F19-EDF1AB4DFB8A}">
      <dgm:prSet/>
      <dgm:spPr/>
      <dgm:t>
        <a:bodyPr/>
        <a:lstStyle/>
        <a:p>
          <a:pPr rtl="0"/>
          <a:r>
            <a:rPr lang="zh-TW" b="1" dirty="0" smtClean="0">
              <a:latin typeface="微軟正黑體" panose="020B0604030504040204" pitchFamily="34" charset="-120"/>
              <a:ea typeface="微軟正黑體" panose="020B0604030504040204" pitchFamily="34" charset="-120"/>
            </a:rPr>
            <a:t>視訊</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(video)</a:t>
          </a:r>
          <a:endParaRPr lang="zh-TW" dirty="0">
            <a:latin typeface="微軟正黑體" panose="020B0604030504040204" pitchFamily="34" charset="-120"/>
            <a:ea typeface="微軟正黑體" panose="020B0604030504040204" pitchFamily="34" charset="-120"/>
          </a:endParaRPr>
        </a:p>
      </dgm:t>
    </dgm:pt>
    <dgm:pt modelId="{3F2D7770-6565-4E2F-B2D2-64EECEFD714C}" type="parTrans" cxnId="{38B96895-E9FA-4662-8465-8DE3625C726C}">
      <dgm:prSet/>
      <dgm:spPr/>
      <dgm:t>
        <a:bodyPr/>
        <a:lstStyle/>
        <a:p>
          <a:endParaRPr lang="zh-TW" altLang="en-US"/>
        </a:p>
      </dgm:t>
    </dgm:pt>
    <dgm:pt modelId="{66DBA06E-F804-4663-BBE2-B21535AEFC13}" type="sibTrans" cxnId="{38B96895-E9FA-4662-8465-8DE3625C726C}">
      <dgm:prSet/>
      <dgm:spPr/>
      <dgm:t>
        <a:bodyPr/>
        <a:lstStyle/>
        <a:p>
          <a:endParaRPr lang="zh-TW" altLang="en-US"/>
        </a:p>
      </dgm:t>
    </dgm:pt>
    <dgm:pt modelId="{4B427B63-3D28-4EEF-8796-55FCD9A1C6C2}">
      <dgm:prSet/>
      <dgm:spPr/>
      <dgm:t>
        <a:bodyPr/>
        <a:lstStyle/>
        <a:p>
          <a:pPr rtl="0"/>
          <a:r>
            <a:rPr lang="zh-TW" b="1" dirty="0" smtClean="0">
              <a:latin typeface="微軟正黑體" panose="020B0604030504040204" pitchFamily="34" charset="-120"/>
              <a:ea typeface="微軟正黑體" panose="020B0604030504040204" pitchFamily="34" charset="-120"/>
            </a:rPr>
            <a:t>動畫</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(animation)</a:t>
          </a:r>
          <a:endParaRPr lang="zh-TW" dirty="0">
            <a:latin typeface="微軟正黑體" panose="020B0604030504040204" pitchFamily="34" charset="-120"/>
            <a:ea typeface="微軟正黑體" panose="020B0604030504040204" pitchFamily="34" charset="-120"/>
          </a:endParaRPr>
        </a:p>
      </dgm:t>
    </dgm:pt>
    <dgm:pt modelId="{54F67FE6-9C7B-43CA-863C-CF09D5F80F71}" type="parTrans" cxnId="{7EC3578A-24D3-4000-95F6-19C62B2322FE}">
      <dgm:prSet/>
      <dgm:spPr/>
      <dgm:t>
        <a:bodyPr/>
        <a:lstStyle/>
        <a:p>
          <a:endParaRPr lang="zh-TW" altLang="en-US"/>
        </a:p>
      </dgm:t>
    </dgm:pt>
    <dgm:pt modelId="{A22799BF-2CD2-4F95-A56E-D525BC94C0BD}" type="sibTrans" cxnId="{7EC3578A-24D3-4000-95F6-19C62B2322FE}">
      <dgm:prSet/>
      <dgm:spPr/>
      <dgm:t>
        <a:bodyPr/>
        <a:lstStyle/>
        <a:p>
          <a:endParaRPr lang="zh-TW" altLang="en-US"/>
        </a:p>
      </dgm:t>
    </dgm:pt>
    <dgm:pt modelId="{B236B345-6518-4331-89FA-F966D5B1D146}" type="pres">
      <dgm:prSet presAssocID="{44CFD162-F2CC-4E7E-AD42-0E7B7AA7E622}" presName="diagram" presStyleCnt="0">
        <dgm:presLayoutVars>
          <dgm:dir/>
          <dgm:resizeHandles val="exact"/>
        </dgm:presLayoutVars>
      </dgm:prSet>
      <dgm:spPr/>
      <dgm:t>
        <a:bodyPr/>
        <a:lstStyle/>
        <a:p>
          <a:endParaRPr lang="zh-TW" altLang="en-US"/>
        </a:p>
      </dgm:t>
    </dgm:pt>
    <dgm:pt modelId="{71172AB0-01E9-4672-BB60-80BA6B7A9C44}" type="pres">
      <dgm:prSet presAssocID="{011DE725-AC42-4F26-B1FC-6CB0170819EB}" presName="node" presStyleLbl="node1" presStyleIdx="0" presStyleCnt="9">
        <dgm:presLayoutVars>
          <dgm:bulletEnabled val="1"/>
        </dgm:presLayoutVars>
      </dgm:prSet>
      <dgm:spPr/>
      <dgm:t>
        <a:bodyPr/>
        <a:lstStyle/>
        <a:p>
          <a:endParaRPr lang="zh-TW" altLang="en-US"/>
        </a:p>
      </dgm:t>
    </dgm:pt>
    <dgm:pt modelId="{FC064504-D008-4D6A-B317-CDBEBD295A12}" type="pres">
      <dgm:prSet presAssocID="{613AF466-FEF5-40EB-9C8C-358A7F404AB4}" presName="sibTrans" presStyleCnt="0"/>
      <dgm:spPr/>
    </dgm:pt>
    <dgm:pt modelId="{80DFC728-50F0-4C24-8CA3-FB8BC05E98F6}" type="pres">
      <dgm:prSet presAssocID="{4A3E22F7-A4CF-4199-BD4E-36A881FC6C26}" presName="node" presStyleLbl="node1" presStyleIdx="1" presStyleCnt="9">
        <dgm:presLayoutVars>
          <dgm:bulletEnabled val="1"/>
        </dgm:presLayoutVars>
      </dgm:prSet>
      <dgm:spPr/>
      <dgm:t>
        <a:bodyPr/>
        <a:lstStyle/>
        <a:p>
          <a:endParaRPr lang="zh-TW" altLang="en-US"/>
        </a:p>
      </dgm:t>
    </dgm:pt>
    <dgm:pt modelId="{60356E36-335D-41F6-B275-96A794C52155}" type="pres">
      <dgm:prSet presAssocID="{96B2EDF1-569E-4CC5-B6E5-DFED62D3BA4D}" presName="sibTrans" presStyleCnt="0"/>
      <dgm:spPr/>
    </dgm:pt>
    <dgm:pt modelId="{152D23CC-841A-4E0A-82D3-3CB93272A831}" type="pres">
      <dgm:prSet presAssocID="{39D4A175-4406-4CA5-8C3A-360B6BA91DC6}" presName="node" presStyleLbl="node1" presStyleIdx="2" presStyleCnt="9">
        <dgm:presLayoutVars>
          <dgm:bulletEnabled val="1"/>
        </dgm:presLayoutVars>
      </dgm:prSet>
      <dgm:spPr/>
      <dgm:t>
        <a:bodyPr/>
        <a:lstStyle/>
        <a:p>
          <a:endParaRPr lang="zh-TW" altLang="en-US"/>
        </a:p>
      </dgm:t>
    </dgm:pt>
    <dgm:pt modelId="{6C579EFF-01EC-4631-BF79-7BE9D0EF2830}" type="pres">
      <dgm:prSet presAssocID="{B8CBC8C1-1F04-42A1-9F1D-C3AF77695AE6}" presName="sibTrans" presStyleCnt="0"/>
      <dgm:spPr/>
    </dgm:pt>
    <dgm:pt modelId="{C9A5081B-7A01-4F45-BA74-001E82A93928}" type="pres">
      <dgm:prSet presAssocID="{77E81FA7-290A-4E38-99B2-F37AAF3FF390}" presName="node" presStyleLbl="node1" presStyleIdx="3" presStyleCnt="9">
        <dgm:presLayoutVars>
          <dgm:bulletEnabled val="1"/>
        </dgm:presLayoutVars>
      </dgm:prSet>
      <dgm:spPr/>
      <dgm:t>
        <a:bodyPr/>
        <a:lstStyle/>
        <a:p>
          <a:endParaRPr lang="zh-TW" altLang="en-US"/>
        </a:p>
      </dgm:t>
    </dgm:pt>
    <dgm:pt modelId="{ECD32EA4-2929-4590-BF15-13246BE6ACCA}" type="pres">
      <dgm:prSet presAssocID="{B595D597-519E-4A57-AE65-EBF95C3A59FF}" presName="sibTrans" presStyleCnt="0"/>
      <dgm:spPr/>
    </dgm:pt>
    <dgm:pt modelId="{6176B316-E14B-46BD-8D15-0C4E148D367E}" type="pres">
      <dgm:prSet presAssocID="{1A9FFE49-9F73-4E5E-B34A-A983864A66AF}" presName="node" presStyleLbl="node1" presStyleIdx="4" presStyleCnt="9">
        <dgm:presLayoutVars>
          <dgm:bulletEnabled val="1"/>
        </dgm:presLayoutVars>
      </dgm:prSet>
      <dgm:spPr/>
      <dgm:t>
        <a:bodyPr/>
        <a:lstStyle/>
        <a:p>
          <a:endParaRPr lang="zh-TW" altLang="en-US"/>
        </a:p>
      </dgm:t>
    </dgm:pt>
    <dgm:pt modelId="{15E1E7DE-BCB5-40D9-8D0D-7092F2B49595}" type="pres">
      <dgm:prSet presAssocID="{D794BB15-3F4B-4305-A968-0979FAB3AC7C}" presName="sibTrans" presStyleCnt="0"/>
      <dgm:spPr/>
    </dgm:pt>
    <dgm:pt modelId="{251EF37B-970F-4F98-A55F-083DC08E63BF}" type="pres">
      <dgm:prSet presAssocID="{6F5E89BB-4074-49BA-B8A0-CB5ED8CB23C8}" presName="node" presStyleLbl="node1" presStyleIdx="5" presStyleCnt="9">
        <dgm:presLayoutVars>
          <dgm:bulletEnabled val="1"/>
        </dgm:presLayoutVars>
      </dgm:prSet>
      <dgm:spPr/>
      <dgm:t>
        <a:bodyPr/>
        <a:lstStyle/>
        <a:p>
          <a:endParaRPr lang="zh-TW" altLang="en-US"/>
        </a:p>
      </dgm:t>
    </dgm:pt>
    <dgm:pt modelId="{44B42AB4-3D23-46F5-98C1-C16C6ECC477C}" type="pres">
      <dgm:prSet presAssocID="{E5E146C8-F57C-4B5C-A9FD-74DC09B696DF}" presName="sibTrans" presStyleCnt="0"/>
      <dgm:spPr/>
    </dgm:pt>
    <dgm:pt modelId="{2982B727-590C-43C3-8278-80BF89565964}" type="pres">
      <dgm:prSet presAssocID="{6A360EAA-B4D7-45D1-BC04-F5278FEC9BBF}" presName="node" presStyleLbl="node1" presStyleIdx="6" presStyleCnt="9">
        <dgm:presLayoutVars>
          <dgm:bulletEnabled val="1"/>
        </dgm:presLayoutVars>
      </dgm:prSet>
      <dgm:spPr/>
      <dgm:t>
        <a:bodyPr/>
        <a:lstStyle/>
        <a:p>
          <a:endParaRPr lang="zh-TW" altLang="en-US"/>
        </a:p>
      </dgm:t>
    </dgm:pt>
    <dgm:pt modelId="{A45231A9-06FC-4349-9101-33A7274D348A}" type="pres">
      <dgm:prSet presAssocID="{39397416-4250-467B-B570-3A5CA88C155E}" presName="sibTrans" presStyleCnt="0"/>
      <dgm:spPr/>
    </dgm:pt>
    <dgm:pt modelId="{34BA2853-278E-4861-AD5B-1BE0283F7916}" type="pres">
      <dgm:prSet presAssocID="{A753D09A-CB23-4600-8F19-EDF1AB4DFB8A}" presName="node" presStyleLbl="node1" presStyleIdx="7" presStyleCnt="9">
        <dgm:presLayoutVars>
          <dgm:bulletEnabled val="1"/>
        </dgm:presLayoutVars>
      </dgm:prSet>
      <dgm:spPr/>
      <dgm:t>
        <a:bodyPr/>
        <a:lstStyle/>
        <a:p>
          <a:endParaRPr lang="zh-TW" altLang="en-US"/>
        </a:p>
      </dgm:t>
    </dgm:pt>
    <dgm:pt modelId="{755EE5D1-4D88-4F4A-BA90-7033FBF15945}" type="pres">
      <dgm:prSet presAssocID="{66DBA06E-F804-4663-BBE2-B21535AEFC13}" presName="sibTrans" presStyleCnt="0"/>
      <dgm:spPr/>
    </dgm:pt>
    <dgm:pt modelId="{064EC473-F53F-4E93-B446-4F0EC10196D0}" type="pres">
      <dgm:prSet presAssocID="{4B427B63-3D28-4EEF-8796-55FCD9A1C6C2}" presName="node" presStyleLbl="node1" presStyleIdx="8" presStyleCnt="9">
        <dgm:presLayoutVars>
          <dgm:bulletEnabled val="1"/>
        </dgm:presLayoutVars>
      </dgm:prSet>
      <dgm:spPr/>
      <dgm:t>
        <a:bodyPr/>
        <a:lstStyle/>
        <a:p>
          <a:endParaRPr lang="zh-TW" altLang="en-US"/>
        </a:p>
      </dgm:t>
    </dgm:pt>
  </dgm:ptLst>
  <dgm:cxnLst>
    <dgm:cxn modelId="{38D771A0-C5F9-47A4-B676-BDA7E602A723}" type="presOf" srcId="{6A360EAA-B4D7-45D1-BC04-F5278FEC9BBF}" destId="{2982B727-590C-43C3-8278-80BF89565964}" srcOrd="0" destOrd="0" presId="urn:microsoft.com/office/officeart/2005/8/layout/default"/>
    <dgm:cxn modelId="{625372D1-7E1F-4036-8925-8788B414D16D}" type="presOf" srcId="{44CFD162-F2CC-4E7E-AD42-0E7B7AA7E622}" destId="{B236B345-6518-4331-89FA-F966D5B1D146}" srcOrd="0" destOrd="0" presId="urn:microsoft.com/office/officeart/2005/8/layout/default"/>
    <dgm:cxn modelId="{2EF70EE4-5A81-4EEF-95B7-BE78C25FAD66}" type="presOf" srcId="{011DE725-AC42-4F26-B1FC-6CB0170819EB}" destId="{71172AB0-01E9-4672-BB60-80BA6B7A9C44}" srcOrd="0" destOrd="0" presId="urn:microsoft.com/office/officeart/2005/8/layout/default"/>
    <dgm:cxn modelId="{E21EFFB4-0C4A-44E6-BFDD-EEB086CCBF0A}" type="presOf" srcId="{39D4A175-4406-4CA5-8C3A-360B6BA91DC6}" destId="{152D23CC-841A-4E0A-82D3-3CB93272A831}" srcOrd="0" destOrd="0" presId="urn:microsoft.com/office/officeart/2005/8/layout/default"/>
    <dgm:cxn modelId="{C35C2ED6-D60D-4F37-A6A8-B4E5F1EF90AD}" srcId="{44CFD162-F2CC-4E7E-AD42-0E7B7AA7E622}" destId="{1A9FFE49-9F73-4E5E-B34A-A983864A66AF}" srcOrd="4" destOrd="0" parTransId="{916C929F-3B8E-4624-A6ED-2536BD2F5455}" sibTransId="{D794BB15-3F4B-4305-A968-0979FAB3AC7C}"/>
    <dgm:cxn modelId="{027DF3B6-9110-4E41-8BAC-5E2C951B2C4B}" srcId="{44CFD162-F2CC-4E7E-AD42-0E7B7AA7E622}" destId="{011DE725-AC42-4F26-B1FC-6CB0170819EB}" srcOrd="0" destOrd="0" parTransId="{0EA2D3C1-4F82-40D9-94B7-A695DD232675}" sibTransId="{613AF466-FEF5-40EB-9C8C-358A7F404AB4}"/>
    <dgm:cxn modelId="{ED3B21E6-33B0-406F-8924-F98E7255E098}" srcId="{44CFD162-F2CC-4E7E-AD42-0E7B7AA7E622}" destId="{39D4A175-4406-4CA5-8C3A-360B6BA91DC6}" srcOrd="2" destOrd="0" parTransId="{AABE8EA7-4D8C-420D-A3D7-050333A7A140}" sibTransId="{B8CBC8C1-1F04-42A1-9F1D-C3AF77695AE6}"/>
    <dgm:cxn modelId="{F93D34E8-3D20-4ADA-9D6A-B693155B1E41}" srcId="{44CFD162-F2CC-4E7E-AD42-0E7B7AA7E622}" destId="{77E81FA7-290A-4E38-99B2-F37AAF3FF390}" srcOrd="3" destOrd="0" parTransId="{87D5C95A-AE90-4C49-BFC1-FAA4526D2FA1}" sibTransId="{B595D597-519E-4A57-AE65-EBF95C3A59FF}"/>
    <dgm:cxn modelId="{38B96895-E9FA-4662-8465-8DE3625C726C}" srcId="{44CFD162-F2CC-4E7E-AD42-0E7B7AA7E622}" destId="{A753D09A-CB23-4600-8F19-EDF1AB4DFB8A}" srcOrd="7" destOrd="0" parTransId="{3F2D7770-6565-4E2F-B2D2-64EECEFD714C}" sibTransId="{66DBA06E-F804-4663-BBE2-B21535AEFC13}"/>
    <dgm:cxn modelId="{B5AE95A5-6D5B-4A44-9644-37A77EEFBC3C}" type="presOf" srcId="{6F5E89BB-4074-49BA-B8A0-CB5ED8CB23C8}" destId="{251EF37B-970F-4F98-A55F-083DC08E63BF}" srcOrd="0" destOrd="0" presId="urn:microsoft.com/office/officeart/2005/8/layout/default"/>
    <dgm:cxn modelId="{06D6492C-A2A6-40C0-901D-6C913CDE184E}" type="presOf" srcId="{4B427B63-3D28-4EEF-8796-55FCD9A1C6C2}" destId="{064EC473-F53F-4E93-B446-4F0EC10196D0}" srcOrd="0" destOrd="0" presId="urn:microsoft.com/office/officeart/2005/8/layout/default"/>
    <dgm:cxn modelId="{5E0F7DE7-3F2F-4067-AA28-7C637F6E6224}" srcId="{44CFD162-F2CC-4E7E-AD42-0E7B7AA7E622}" destId="{4A3E22F7-A4CF-4199-BD4E-36A881FC6C26}" srcOrd="1" destOrd="0" parTransId="{9968B4FA-3C8E-4E23-B6E7-C0C6B7913E2F}" sibTransId="{96B2EDF1-569E-4CC5-B6E5-DFED62D3BA4D}"/>
    <dgm:cxn modelId="{2AA43597-63CD-4E46-ACE0-BFC42F105806}" srcId="{44CFD162-F2CC-4E7E-AD42-0E7B7AA7E622}" destId="{6A360EAA-B4D7-45D1-BC04-F5278FEC9BBF}" srcOrd="6" destOrd="0" parTransId="{5E597C2F-A61A-47B7-A1C5-542CB078EA6A}" sibTransId="{39397416-4250-467B-B570-3A5CA88C155E}"/>
    <dgm:cxn modelId="{B9813591-1F23-470D-95DC-4A197B68E178}" type="presOf" srcId="{4A3E22F7-A4CF-4199-BD4E-36A881FC6C26}" destId="{80DFC728-50F0-4C24-8CA3-FB8BC05E98F6}" srcOrd="0" destOrd="0" presId="urn:microsoft.com/office/officeart/2005/8/layout/default"/>
    <dgm:cxn modelId="{6AF894D9-EDAB-4EAF-9B01-B0DBE3F59CAE}" srcId="{44CFD162-F2CC-4E7E-AD42-0E7B7AA7E622}" destId="{6F5E89BB-4074-49BA-B8A0-CB5ED8CB23C8}" srcOrd="5" destOrd="0" parTransId="{2B5C61BB-7FA0-482B-8655-8BF3930BC41E}" sibTransId="{E5E146C8-F57C-4B5C-A9FD-74DC09B696DF}"/>
    <dgm:cxn modelId="{FCE94A0E-B2F0-4948-978D-E40ADF9B7868}" type="presOf" srcId="{77E81FA7-290A-4E38-99B2-F37AAF3FF390}" destId="{C9A5081B-7A01-4F45-BA74-001E82A93928}" srcOrd="0" destOrd="0" presId="urn:microsoft.com/office/officeart/2005/8/layout/default"/>
    <dgm:cxn modelId="{6DF62379-2A2F-4C73-BA4A-7E4A2AB851C8}" type="presOf" srcId="{A753D09A-CB23-4600-8F19-EDF1AB4DFB8A}" destId="{34BA2853-278E-4861-AD5B-1BE0283F7916}" srcOrd="0" destOrd="0" presId="urn:microsoft.com/office/officeart/2005/8/layout/default"/>
    <dgm:cxn modelId="{39299516-7976-48C1-85D0-243BF3287C07}" type="presOf" srcId="{1A9FFE49-9F73-4E5E-B34A-A983864A66AF}" destId="{6176B316-E14B-46BD-8D15-0C4E148D367E}" srcOrd="0" destOrd="0" presId="urn:microsoft.com/office/officeart/2005/8/layout/default"/>
    <dgm:cxn modelId="{7EC3578A-24D3-4000-95F6-19C62B2322FE}" srcId="{44CFD162-F2CC-4E7E-AD42-0E7B7AA7E622}" destId="{4B427B63-3D28-4EEF-8796-55FCD9A1C6C2}" srcOrd="8" destOrd="0" parTransId="{54F67FE6-9C7B-43CA-863C-CF09D5F80F71}" sibTransId="{A22799BF-2CD2-4F95-A56E-D525BC94C0BD}"/>
    <dgm:cxn modelId="{813C697C-358C-449F-BF32-B6BB14246BA0}" type="presParOf" srcId="{B236B345-6518-4331-89FA-F966D5B1D146}" destId="{71172AB0-01E9-4672-BB60-80BA6B7A9C44}" srcOrd="0" destOrd="0" presId="urn:microsoft.com/office/officeart/2005/8/layout/default"/>
    <dgm:cxn modelId="{C4FC3327-9D59-4F94-BACC-2A3B2136DF52}" type="presParOf" srcId="{B236B345-6518-4331-89FA-F966D5B1D146}" destId="{FC064504-D008-4D6A-B317-CDBEBD295A12}" srcOrd="1" destOrd="0" presId="urn:microsoft.com/office/officeart/2005/8/layout/default"/>
    <dgm:cxn modelId="{40EB6292-7DF8-4CFF-9DD5-5948AEC50BDD}" type="presParOf" srcId="{B236B345-6518-4331-89FA-F966D5B1D146}" destId="{80DFC728-50F0-4C24-8CA3-FB8BC05E98F6}" srcOrd="2" destOrd="0" presId="urn:microsoft.com/office/officeart/2005/8/layout/default"/>
    <dgm:cxn modelId="{43C599BA-F409-4C07-BAB6-B285C17E38B1}" type="presParOf" srcId="{B236B345-6518-4331-89FA-F966D5B1D146}" destId="{60356E36-335D-41F6-B275-96A794C52155}" srcOrd="3" destOrd="0" presId="urn:microsoft.com/office/officeart/2005/8/layout/default"/>
    <dgm:cxn modelId="{4C5A9547-D65D-4BDE-A2A9-209B9D4D14AB}" type="presParOf" srcId="{B236B345-6518-4331-89FA-F966D5B1D146}" destId="{152D23CC-841A-4E0A-82D3-3CB93272A831}" srcOrd="4" destOrd="0" presId="urn:microsoft.com/office/officeart/2005/8/layout/default"/>
    <dgm:cxn modelId="{2E04C73C-1311-43BE-8AEF-90ECEA8FF6B3}" type="presParOf" srcId="{B236B345-6518-4331-89FA-F966D5B1D146}" destId="{6C579EFF-01EC-4631-BF79-7BE9D0EF2830}" srcOrd="5" destOrd="0" presId="urn:microsoft.com/office/officeart/2005/8/layout/default"/>
    <dgm:cxn modelId="{76EEFAFB-0CAF-40ED-9D4C-782D3EE3FDD6}" type="presParOf" srcId="{B236B345-6518-4331-89FA-F966D5B1D146}" destId="{C9A5081B-7A01-4F45-BA74-001E82A93928}" srcOrd="6" destOrd="0" presId="urn:microsoft.com/office/officeart/2005/8/layout/default"/>
    <dgm:cxn modelId="{2335B6D2-6548-4B5E-AE16-B5F7DAF79EEA}" type="presParOf" srcId="{B236B345-6518-4331-89FA-F966D5B1D146}" destId="{ECD32EA4-2929-4590-BF15-13246BE6ACCA}" srcOrd="7" destOrd="0" presId="urn:microsoft.com/office/officeart/2005/8/layout/default"/>
    <dgm:cxn modelId="{39189D57-D163-4312-AD43-FA732F89E305}" type="presParOf" srcId="{B236B345-6518-4331-89FA-F966D5B1D146}" destId="{6176B316-E14B-46BD-8D15-0C4E148D367E}" srcOrd="8" destOrd="0" presId="urn:microsoft.com/office/officeart/2005/8/layout/default"/>
    <dgm:cxn modelId="{9A7BF5EF-583A-4DA3-8AB1-2F862DBE4FB7}" type="presParOf" srcId="{B236B345-6518-4331-89FA-F966D5B1D146}" destId="{15E1E7DE-BCB5-40D9-8D0D-7092F2B49595}" srcOrd="9" destOrd="0" presId="urn:microsoft.com/office/officeart/2005/8/layout/default"/>
    <dgm:cxn modelId="{F5E76E86-2C1B-4497-87E3-63D795ABF3F7}" type="presParOf" srcId="{B236B345-6518-4331-89FA-F966D5B1D146}" destId="{251EF37B-970F-4F98-A55F-083DC08E63BF}" srcOrd="10" destOrd="0" presId="urn:microsoft.com/office/officeart/2005/8/layout/default"/>
    <dgm:cxn modelId="{8DB1B7C3-6184-4647-8D37-82F10DC36A39}" type="presParOf" srcId="{B236B345-6518-4331-89FA-F966D5B1D146}" destId="{44B42AB4-3D23-46F5-98C1-C16C6ECC477C}" srcOrd="11" destOrd="0" presId="urn:microsoft.com/office/officeart/2005/8/layout/default"/>
    <dgm:cxn modelId="{C54FB1A7-27F6-4722-9EB4-D07835AFF220}" type="presParOf" srcId="{B236B345-6518-4331-89FA-F966D5B1D146}" destId="{2982B727-590C-43C3-8278-80BF89565964}" srcOrd="12" destOrd="0" presId="urn:microsoft.com/office/officeart/2005/8/layout/default"/>
    <dgm:cxn modelId="{BD70FB5F-E41A-46B6-A0B0-2A06734F8311}" type="presParOf" srcId="{B236B345-6518-4331-89FA-F966D5B1D146}" destId="{A45231A9-06FC-4349-9101-33A7274D348A}" srcOrd="13" destOrd="0" presId="urn:microsoft.com/office/officeart/2005/8/layout/default"/>
    <dgm:cxn modelId="{17E6DAAD-66EB-4F81-8094-D5503F0D708D}" type="presParOf" srcId="{B236B345-6518-4331-89FA-F966D5B1D146}" destId="{34BA2853-278E-4861-AD5B-1BE0283F7916}" srcOrd="14" destOrd="0" presId="urn:microsoft.com/office/officeart/2005/8/layout/default"/>
    <dgm:cxn modelId="{9B3D7A1E-6C3F-457A-9E92-8CEEF6161A1A}" type="presParOf" srcId="{B236B345-6518-4331-89FA-F966D5B1D146}" destId="{755EE5D1-4D88-4F4A-BA90-7033FBF15945}" srcOrd="15" destOrd="0" presId="urn:microsoft.com/office/officeart/2005/8/layout/default"/>
    <dgm:cxn modelId="{BB37B7DC-B3EF-4235-964F-8C452E17D6DF}" type="presParOf" srcId="{B236B345-6518-4331-89FA-F966D5B1D146}" destId="{064EC473-F53F-4E93-B446-4F0EC10196D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A0AFCA-F965-452B-85EA-37D5F5ABD4E5}"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zh-TW" altLang="en-US"/>
        </a:p>
      </dgm:t>
    </dgm:pt>
    <dgm:pt modelId="{CB473075-B157-4615-BBBA-B35B50F01779}">
      <dgm:prSet custT="1"/>
      <dgm:spPr/>
      <dgm:t>
        <a:bodyPr/>
        <a:lstStyle/>
        <a:p>
          <a:pPr rtl="0"/>
          <a:r>
            <a:rPr lang="zh-TW" altLang="en-US" sz="2400" b="1" dirty="0" smtClean="0">
              <a:latin typeface="微軟正黑體" panose="020B0604030504040204" pitchFamily="34" charset="-120"/>
              <a:ea typeface="微軟正黑體" panose="020B0604030504040204" pitchFamily="34" charset="-120"/>
            </a:rPr>
            <a:t>聲音的基本物理特性</a:t>
          </a:r>
          <a:endParaRPr lang="zh-TW" altLang="en-US" sz="2400" dirty="0">
            <a:latin typeface="微軟正黑體" panose="020B0604030504040204" pitchFamily="34" charset="-120"/>
            <a:ea typeface="微軟正黑體" panose="020B0604030504040204" pitchFamily="34" charset="-120"/>
          </a:endParaRPr>
        </a:p>
      </dgm:t>
    </dgm:pt>
    <dgm:pt modelId="{8D4B32AC-EE00-46DB-AEAC-1A256C37303C}" type="parTrans" cxnId="{0ECE065C-5FF5-44C0-A56E-58CDA3E708D6}">
      <dgm:prSet/>
      <dgm:spPr/>
      <dgm:t>
        <a:bodyPr/>
        <a:lstStyle/>
        <a:p>
          <a:endParaRPr lang="zh-TW" altLang="en-US"/>
        </a:p>
      </dgm:t>
    </dgm:pt>
    <dgm:pt modelId="{54D712FD-582A-4967-867B-D023A657078F}" type="sibTrans" cxnId="{0ECE065C-5FF5-44C0-A56E-58CDA3E708D6}">
      <dgm:prSet/>
      <dgm:spPr/>
      <dgm:t>
        <a:bodyPr/>
        <a:lstStyle/>
        <a:p>
          <a:endParaRPr lang="zh-TW" altLang="en-US"/>
        </a:p>
      </dgm:t>
    </dgm:pt>
    <dgm:pt modelId="{E4E8F61C-6F5A-4B2A-9AEE-FB526115B3DB}">
      <dgm:prSet custT="1"/>
      <dgm:spPr/>
      <dgm:t>
        <a:bodyPr/>
        <a:lstStyle/>
        <a:p>
          <a:pPr rtl="0"/>
          <a:r>
            <a:rPr lang="zh-TW" sz="2400" b="1" dirty="0" smtClean="0">
              <a:latin typeface="微軟正黑體" panose="020B0604030504040204" pitchFamily="34" charset="-120"/>
              <a:ea typeface="微軟正黑體" panose="020B0604030504040204" pitchFamily="34" charset="-120"/>
            </a:rPr>
            <a:t>震動頻率</a:t>
          </a:r>
          <a:r>
            <a:rPr lang="en-US" sz="2400" b="1" dirty="0" smtClean="0">
              <a:latin typeface="微軟正黑體" panose="020B0604030504040204" pitchFamily="34" charset="-120"/>
              <a:ea typeface="微軟正黑體" panose="020B0604030504040204" pitchFamily="34" charset="-120"/>
            </a:rPr>
            <a:t>(frequency)</a:t>
          </a:r>
          <a:endParaRPr lang="zh-TW" sz="2400" dirty="0">
            <a:latin typeface="微軟正黑體" panose="020B0604030504040204" pitchFamily="34" charset="-120"/>
            <a:ea typeface="微軟正黑體" panose="020B0604030504040204" pitchFamily="34" charset="-120"/>
          </a:endParaRPr>
        </a:p>
      </dgm:t>
    </dgm:pt>
    <dgm:pt modelId="{C7100C33-0FCB-43EE-810E-0AF0854C1AB2}" type="parTrans" cxnId="{A0A61B1D-5012-4DAA-94C6-FBD3E8BE4C5C}">
      <dgm:prSet/>
      <dgm:spPr/>
      <dgm:t>
        <a:bodyPr/>
        <a:lstStyle/>
        <a:p>
          <a:endParaRPr lang="zh-TW" altLang="en-US"/>
        </a:p>
      </dgm:t>
    </dgm:pt>
    <dgm:pt modelId="{ACA8CDAA-2BDC-45C2-9E01-39E9582446A0}" type="sibTrans" cxnId="{A0A61B1D-5012-4DAA-94C6-FBD3E8BE4C5C}">
      <dgm:prSet/>
      <dgm:spPr/>
      <dgm:t>
        <a:bodyPr/>
        <a:lstStyle/>
        <a:p>
          <a:endParaRPr lang="zh-TW" altLang="en-US"/>
        </a:p>
      </dgm:t>
    </dgm:pt>
    <dgm:pt modelId="{0A46353A-580B-4985-B1D0-04D8E1B1D4D9}">
      <dgm:prSet custT="1"/>
      <dgm:spPr/>
      <dgm:t>
        <a:bodyPr/>
        <a:lstStyle/>
        <a:p>
          <a:pPr rtl="0"/>
          <a:r>
            <a:rPr lang="zh-TW" sz="2400" b="1" dirty="0" smtClean="0">
              <a:latin typeface="微軟正黑體" panose="020B0604030504040204" pitchFamily="34" charset="-120"/>
              <a:ea typeface="微軟正黑體" panose="020B0604030504040204" pitchFamily="34" charset="-120"/>
            </a:rPr>
            <a:t>振動幅度</a:t>
          </a:r>
          <a:r>
            <a:rPr lang="en-US" sz="2400" b="1" dirty="0" smtClean="0">
              <a:latin typeface="微軟正黑體" panose="020B0604030504040204" pitchFamily="34" charset="-120"/>
              <a:ea typeface="微軟正黑體" panose="020B0604030504040204" pitchFamily="34" charset="-120"/>
            </a:rPr>
            <a:t>(amplitude)</a:t>
          </a:r>
          <a:endParaRPr lang="zh-TW" sz="2400" dirty="0">
            <a:latin typeface="微軟正黑體" panose="020B0604030504040204" pitchFamily="34" charset="-120"/>
            <a:ea typeface="微軟正黑體" panose="020B0604030504040204" pitchFamily="34" charset="-120"/>
          </a:endParaRPr>
        </a:p>
      </dgm:t>
    </dgm:pt>
    <dgm:pt modelId="{CE9D2F17-0418-4B5D-83FC-ED658163CC46}" type="parTrans" cxnId="{6C70B0B9-4620-4E58-91C9-7A992252D5BC}">
      <dgm:prSet/>
      <dgm:spPr/>
      <dgm:t>
        <a:bodyPr/>
        <a:lstStyle/>
        <a:p>
          <a:endParaRPr lang="zh-TW" altLang="en-US"/>
        </a:p>
      </dgm:t>
    </dgm:pt>
    <dgm:pt modelId="{CDDD6552-BE75-430F-8236-22CF645E4CD3}" type="sibTrans" cxnId="{6C70B0B9-4620-4E58-91C9-7A992252D5BC}">
      <dgm:prSet/>
      <dgm:spPr/>
      <dgm:t>
        <a:bodyPr/>
        <a:lstStyle/>
        <a:p>
          <a:endParaRPr lang="zh-TW" altLang="en-US"/>
        </a:p>
      </dgm:t>
    </dgm:pt>
    <dgm:pt modelId="{16AEAEC6-B731-4282-9D74-44749D731FFF}">
      <dgm:prSet custT="1"/>
      <dgm:spPr/>
      <dgm:t>
        <a:bodyPr/>
        <a:lstStyle/>
        <a:p>
          <a:pPr rtl="0"/>
          <a:r>
            <a:rPr lang="zh-TW" sz="2400" b="1" dirty="0" smtClean="0">
              <a:latin typeface="微軟正黑體" panose="020B0604030504040204" pitchFamily="34" charset="-120"/>
              <a:ea typeface="微軟正黑體" panose="020B0604030504040204" pitchFamily="34" charset="-120"/>
            </a:rPr>
            <a:t>震動波形</a:t>
          </a:r>
          <a:r>
            <a:rPr lang="en-US" sz="2400" b="1" dirty="0" smtClean="0">
              <a:latin typeface="微軟正黑體" panose="020B0604030504040204" pitchFamily="34" charset="-120"/>
              <a:ea typeface="微軟正黑體" panose="020B0604030504040204" pitchFamily="34" charset="-120"/>
            </a:rPr>
            <a:t>(wave form)</a:t>
          </a:r>
          <a:endParaRPr lang="zh-TW" sz="2400" dirty="0">
            <a:latin typeface="微軟正黑體" panose="020B0604030504040204" pitchFamily="34" charset="-120"/>
            <a:ea typeface="微軟正黑體" panose="020B0604030504040204" pitchFamily="34" charset="-120"/>
          </a:endParaRPr>
        </a:p>
      </dgm:t>
    </dgm:pt>
    <dgm:pt modelId="{DD1F59F0-E3D6-485E-AC5E-C282253596A6}" type="parTrans" cxnId="{435B0EE6-81DB-477A-A45A-A22E023C09D0}">
      <dgm:prSet/>
      <dgm:spPr/>
      <dgm:t>
        <a:bodyPr/>
        <a:lstStyle/>
        <a:p>
          <a:endParaRPr lang="zh-TW" altLang="en-US"/>
        </a:p>
      </dgm:t>
    </dgm:pt>
    <dgm:pt modelId="{2FDCB176-9633-4C34-A3DD-7E63FBBF77CF}" type="sibTrans" cxnId="{435B0EE6-81DB-477A-A45A-A22E023C09D0}">
      <dgm:prSet/>
      <dgm:spPr/>
      <dgm:t>
        <a:bodyPr/>
        <a:lstStyle/>
        <a:p>
          <a:endParaRPr lang="zh-TW" altLang="en-US"/>
        </a:p>
      </dgm:t>
    </dgm:pt>
    <dgm:pt modelId="{1AABBBAA-E23F-4157-8240-28D6800F33A2}">
      <dgm:prSet custT="1"/>
      <dgm:spPr/>
      <dgm:t>
        <a:bodyPr/>
        <a:lstStyle/>
        <a:p>
          <a:pPr rtl="0"/>
          <a:r>
            <a:rPr lang="zh-TW" altLang="en-US" sz="2400" b="1" dirty="0" smtClean="0">
              <a:latin typeface="微軟正黑體" panose="020B0604030504040204" pitchFamily="34" charset="-120"/>
              <a:ea typeface="微軟正黑體" panose="020B0604030504040204" pitchFamily="34" charset="-120"/>
            </a:rPr>
            <a:t>發聲源與接收者的相對位置</a:t>
          </a:r>
          <a:endParaRPr lang="zh-TW" altLang="en-US" sz="2400" dirty="0">
            <a:latin typeface="微軟正黑體" panose="020B0604030504040204" pitchFamily="34" charset="-120"/>
            <a:ea typeface="微軟正黑體" panose="020B0604030504040204" pitchFamily="34" charset="-120"/>
          </a:endParaRPr>
        </a:p>
      </dgm:t>
    </dgm:pt>
    <dgm:pt modelId="{631D2CCC-DD34-4394-84FD-D60A0DCB54A0}" type="parTrans" cxnId="{94F4A95A-094F-46F0-A3D5-78C38D2DA398}">
      <dgm:prSet/>
      <dgm:spPr/>
      <dgm:t>
        <a:bodyPr/>
        <a:lstStyle/>
        <a:p>
          <a:endParaRPr lang="zh-TW" altLang="en-US"/>
        </a:p>
      </dgm:t>
    </dgm:pt>
    <dgm:pt modelId="{21FEB455-BD1D-47AF-8675-5FC4B9F7B48F}" type="sibTrans" cxnId="{94F4A95A-094F-46F0-A3D5-78C38D2DA398}">
      <dgm:prSet/>
      <dgm:spPr/>
      <dgm:t>
        <a:bodyPr/>
        <a:lstStyle/>
        <a:p>
          <a:endParaRPr lang="zh-TW" altLang="en-US"/>
        </a:p>
      </dgm:t>
    </dgm:pt>
    <dgm:pt modelId="{D11859FD-68B6-4D06-86D2-BAB35F9FFE71}" type="pres">
      <dgm:prSet presAssocID="{42A0AFCA-F965-452B-85EA-37D5F5ABD4E5}" presName="linearFlow" presStyleCnt="0">
        <dgm:presLayoutVars>
          <dgm:dir/>
          <dgm:animLvl val="lvl"/>
          <dgm:resizeHandles val="exact"/>
        </dgm:presLayoutVars>
      </dgm:prSet>
      <dgm:spPr/>
      <dgm:t>
        <a:bodyPr/>
        <a:lstStyle/>
        <a:p>
          <a:endParaRPr lang="zh-TW" altLang="en-US"/>
        </a:p>
      </dgm:t>
    </dgm:pt>
    <dgm:pt modelId="{5787CD34-064B-4DA8-BDB4-E6C640118301}" type="pres">
      <dgm:prSet presAssocID="{CB473075-B157-4615-BBBA-B35B50F01779}" presName="composite" presStyleCnt="0"/>
      <dgm:spPr/>
    </dgm:pt>
    <dgm:pt modelId="{39E84BBB-9949-4511-BA4B-9DD4331B70F0}" type="pres">
      <dgm:prSet presAssocID="{CB473075-B157-4615-BBBA-B35B50F01779}" presName="parTx" presStyleLbl="node1" presStyleIdx="0" presStyleCnt="1">
        <dgm:presLayoutVars>
          <dgm:chMax val="0"/>
          <dgm:chPref val="0"/>
          <dgm:bulletEnabled val="1"/>
        </dgm:presLayoutVars>
      </dgm:prSet>
      <dgm:spPr/>
      <dgm:t>
        <a:bodyPr/>
        <a:lstStyle/>
        <a:p>
          <a:endParaRPr lang="zh-TW" altLang="en-US"/>
        </a:p>
      </dgm:t>
    </dgm:pt>
    <dgm:pt modelId="{C57A895F-5E5D-4FEC-A826-2AEEA620C9A9}" type="pres">
      <dgm:prSet presAssocID="{CB473075-B157-4615-BBBA-B35B50F01779}" presName="parSh" presStyleLbl="node1" presStyleIdx="0" presStyleCnt="1" custScaleX="67947" custScaleY="35874" custLinFactNeighborY="-25888"/>
      <dgm:spPr/>
      <dgm:t>
        <a:bodyPr/>
        <a:lstStyle/>
        <a:p>
          <a:endParaRPr lang="zh-TW" altLang="en-US"/>
        </a:p>
      </dgm:t>
    </dgm:pt>
    <dgm:pt modelId="{FD103776-062D-4C9E-ABA9-98F01631B02C}" type="pres">
      <dgm:prSet presAssocID="{CB473075-B157-4615-BBBA-B35B50F01779}" presName="desTx" presStyleLbl="fgAcc1" presStyleIdx="0" presStyleCnt="1" custScaleX="99785" custScaleY="91680" custLinFactNeighborX="-357" custLinFactNeighborY="8547">
        <dgm:presLayoutVars>
          <dgm:bulletEnabled val="1"/>
        </dgm:presLayoutVars>
      </dgm:prSet>
      <dgm:spPr/>
      <dgm:t>
        <a:bodyPr/>
        <a:lstStyle/>
        <a:p>
          <a:endParaRPr lang="zh-TW" altLang="en-US"/>
        </a:p>
      </dgm:t>
    </dgm:pt>
  </dgm:ptLst>
  <dgm:cxnLst>
    <dgm:cxn modelId="{6C70B0B9-4620-4E58-91C9-7A992252D5BC}" srcId="{CB473075-B157-4615-BBBA-B35B50F01779}" destId="{0A46353A-580B-4985-B1D0-04D8E1B1D4D9}" srcOrd="1" destOrd="0" parTransId="{CE9D2F17-0418-4B5D-83FC-ED658163CC46}" sibTransId="{CDDD6552-BE75-430F-8236-22CF645E4CD3}"/>
    <dgm:cxn modelId="{3F629985-ABED-4623-833B-FE22D16C1146}" type="presOf" srcId="{16AEAEC6-B731-4282-9D74-44749D731FFF}" destId="{FD103776-062D-4C9E-ABA9-98F01631B02C}" srcOrd="0" destOrd="2" presId="urn:microsoft.com/office/officeart/2005/8/layout/process3"/>
    <dgm:cxn modelId="{435B0EE6-81DB-477A-A45A-A22E023C09D0}" srcId="{CB473075-B157-4615-BBBA-B35B50F01779}" destId="{16AEAEC6-B731-4282-9D74-44749D731FFF}" srcOrd="2" destOrd="0" parTransId="{DD1F59F0-E3D6-485E-AC5E-C282253596A6}" sibTransId="{2FDCB176-9633-4C34-A3DD-7E63FBBF77CF}"/>
    <dgm:cxn modelId="{94F4A95A-094F-46F0-A3D5-78C38D2DA398}" srcId="{CB473075-B157-4615-BBBA-B35B50F01779}" destId="{1AABBBAA-E23F-4157-8240-28D6800F33A2}" srcOrd="3" destOrd="0" parTransId="{631D2CCC-DD34-4394-84FD-D60A0DCB54A0}" sibTransId="{21FEB455-BD1D-47AF-8675-5FC4B9F7B48F}"/>
    <dgm:cxn modelId="{0ECE065C-5FF5-44C0-A56E-58CDA3E708D6}" srcId="{42A0AFCA-F965-452B-85EA-37D5F5ABD4E5}" destId="{CB473075-B157-4615-BBBA-B35B50F01779}" srcOrd="0" destOrd="0" parTransId="{8D4B32AC-EE00-46DB-AEAC-1A256C37303C}" sibTransId="{54D712FD-582A-4967-867B-D023A657078F}"/>
    <dgm:cxn modelId="{77836F2D-CCD7-496B-B321-8A665E7026F5}" type="presOf" srcId="{CB473075-B157-4615-BBBA-B35B50F01779}" destId="{39E84BBB-9949-4511-BA4B-9DD4331B70F0}" srcOrd="0" destOrd="0" presId="urn:microsoft.com/office/officeart/2005/8/layout/process3"/>
    <dgm:cxn modelId="{48C252E1-C0FB-4940-B053-FC7C6A2F372C}" type="presOf" srcId="{E4E8F61C-6F5A-4B2A-9AEE-FB526115B3DB}" destId="{FD103776-062D-4C9E-ABA9-98F01631B02C}" srcOrd="0" destOrd="0" presId="urn:microsoft.com/office/officeart/2005/8/layout/process3"/>
    <dgm:cxn modelId="{9E7C4908-EE50-4BD6-8C0F-003FB06F00BC}" type="presOf" srcId="{CB473075-B157-4615-BBBA-B35B50F01779}" destId="{C57A895F-5E5D-4FEC-A826-2AEEA620C9A9}" srcOrd="1" destOrd="0" presId="urn:microsoft.com/office/officeart/2005/8/layout/process3"/>
    <dgm:cxn modelId="{A0A61B1D-5012-4DAA-94C6-FBD3E8BE4C5C}" srcId="{CB473075-B157-4615-BBBA-B35B50F01779}" destId="{E4E8F61C-6F5A-4B2A-9AEE-FB526115B3DB}" srcOrd="0" destOrd="0" parTransId="{C7100C33-0FCB-43EE-810E-0AF0854C1AB2}" sibTransId="{ACA8CDAA-2BDC-45C2-9E01-39E9582446A0}"/>
    <dgm:cxn modelId="{3AA45E30-1084-4C80-ADB0-B8452C6F84DE}" type="presOf" srcId="{0A46353A-580B-4985-B1D0-04D8E1B1D4D9}" destId="{FD103776-062D-4C9E-ABA9-98F01631B02C}" srcOrd="0" destOrd="1" presId="urn:microsoft.com/office/officeart/2005/8/layout/process3"/>
    <dgm:cxn modelId="{63B367E9-F22A-45B6-9172-E5F748D79870}" type="presOf" srcId="{42A0AFCA-F965-452B-85EA-37D5F5ABD4E5}" destId="{D11859FD-68B6-4D06-86D2-BAB35F9FFE71}" srcOrd="0" destOrd="0" presId="urn:microsoft.com/office/officeart/2005/8/layout/process3"/>
    <dgm:cxn modelId="{0AA3C6DE-C357-4413-977D-C26044E7E25B}" type="presOf" srcId="{1AABBBAA-E23F-4157-8240-28D6800F33A2}" destId="{FD103776-062D-4C9E-ABA9-98F01631B02C}" srcOrd="0" destOrd="3" presId="urn:microsoft.com/office/officeart/2005/8/layout/process3"/>
    <dgm:cxn modelId="{96DC9EE2-3ACB-415B-A3CB-69748EEB3761}" type="presParOf" srcId="{D11859FD-68B6-4D06-86D2-BAB35F9FFE71}" destId="{5787CD34-064B-4DA8-BDB4-E6C640118301}" srcOrd="0" destOrd="0" presId="urn:microsoft.com/office/officeart/2005/8/layout/process3"/>
    <dgm:cxn modelId="{39FE8927-E666-4158-A23F-EB7CF639FB0E}" type="presParOf" srcId="{5787CD34-064B-4DA8-BDB4-E6C640118301}" destId="{39E84BBB-9949-4511-BA4B-9DD4331B70F0}" srcOrd="0" destOrd="0" presId="urn:microsoft.com/office/officeart/2005/8/layout/process3"/>
    <dgm:cxn modelId="{CF113C14-2AAB-4AFD-904F-ED8CC7BB8D4C}" type="presParOf" srcId="{5787CD34-064B-4DA8-BDB4-E6C640118301}" destId="{C57A895F-5E5D-4FEC-A826-2AEEA620C9A9}" srcOrd="1" destOrd="0" presId="urn:microsoft.com/office/officeart/2005/8/layout/process3"/>
    <dgm:cxn modelId="{F63C7C78-04F8-4F7D-8630-2451544A9173}" type="presParOf" srcId="{5787CD34-064B-4DA8-BDB4-E6C640118301}" destId="{FD103776-062D-4C9E-ABA9-98F01631B02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567218-CE4B-46FD-BC89-56975E7524D5}"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zh-TW" altLang="en-US"/>
        </a:p>
      </dgm:t>
    </dgm:pt>
    <dgm:pt modelId="{1E1E1D7E-5A00-45E5-86BE-34384361F10D}">
      <dgm:prSet/>
      <dgm:spPr/>
      <dgm:t>
        <a:bodyPr/>
        <a:lstStyle/>
        <a:p>
          <a:pPr rtl="0"/>
          <a:r>
            <a:rPr lang="zh-TW" b="1" dirty="0" smtClean="0">
              <a:latin typeface="微軟正黑體" panose="020B0604030504040204" pitchFamily="34" charset="-120"/>
              <a:ea typeface="微軟正黑體" panose="020B0604030504040204" pitchFamily="34" charset="-120"/>
            </a:rPr>
            <a:t>感應器</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b="1" dirty="0" smtClean="0">
              <a:latin typeface="微軟正黑體" panose="020B0604030504040204" pitchFamily="34" charset="-120"/>
              <a:ea typeface="微軟正黑體" panose="020B0604030504040204" pitchFamily="34" charset="-120"/>
            </a:rPr>
            <a:t>接收訊號</a:t>
          </a:r>
          <a:endParaRPr lang="zh-TW" dirty="0">
            <a:latin typeface="微軟正黑體" panose="020B0604030504040204" pitchFamily="34" charset="-120"/>
            <a:ea typeface="微軟正黑體" panose="020B0604030504040204" pitchFamily="34" charset="-120"/>
          </a:endParaRPr>
        </a:p>
      </dgm:t>
    </dgm:pt>
    <dgm:pt modelId="{678E61EB-A4EB-49C2-B512-C74AF882BEAF}" type="parTrans" cxnId="{66B02D85-89B2-45E8-B6F0-3BE29B0B6EEC}">
      <dgm:prSet/>
      <dgm:spPr/>
      <dgm:t>
        <a:bodyPr/>
        <a:lstStyle/>
        <a:p>
          <a:endParaRPr lang="zh-TW" altLang="en-US"/>
        </a:p>
      </dgm:t>
    </dgm:pt>
    <dgm:pt modelId="{AE55A700-D380-4B76-8E24-2A348F28FB0E}" type="sibTrans" cxnId="{66B02D85-89B2-45E8-B6F0-3BE29B0B6EEC}">
      <dgm:prSet/>
      <dgm:spPr/>
      <dgm:t>
        <a:bodyPr/>
        <a:lstStyle/>
        <a:p>
          <a:endParaRPr lang="zh-TW" altLang="en-US"/>
        </a:p>
      </dgm:t>
    </dgm:pt>
    <dgm:pt modelId="{E86036D7-C038-47E3-BD81-8C738991ACD1}">
      <dgm:prSet/>
      <dgm:spPr/>
      <dgm:t>
        <a:bodyPr/>
        <a:lstStyle/>
        <a:p>
          <a:pPr rtl="0"/>
          <a:r>
            <a:rPr lang="zh-TW" b="1" dirty="0" smtClean="0">
              <a:latin typeface="微軟正黑體" panose="020B0604030504040204" pitchFamily="34" charset="-120"/>
              <a:ea typeface="微軟正黑體" panose="020B0604030504040204" pitchFamily="34" charset="-120"/>
            </a:rPr>
            <a:t>將訊號</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b="1" dirty="0" smtClean="0">
              <a:latin typeface="微軟正黑體" panose="020B0604030504040204" pitchFamily="34" charset="-120"/>
              <a:ea typeface="微軟正黑體" panose="020B0604030504040204" pitchFamily="34" charset="-120"/>
            </a:rPr>
            <a:t>傳進電腦</a:t>
          </a:r>
          <a:endParaRPr lang="zh-TW" dirty="0">
            <a:latin typeface="微軟正黑體" panose="020B0604030504040204" pitchFamily="34" charset="-120"/>
            <a:ea typeface="微軟正黑體" panose="020B0604030504040204" pitchFamily="34" charset="-120"/>
          </a:endParaRPr>
        </a:p>
      </dgm:t>
    </dgm:pt>
    <dgm:pt modelId="{D778BF54-4DA3-4ED1-A20A-CEF14F0CD48D}" type="parTrans" cxnId="{FA1415CE-2E6B-4B88-A96D-78A56E4250A3}">
      <dgm:prSet/>
      <dgm:spPr/>
      <dgm:t>
        <a:bodyPr/>
        <a:lstStyle/>
        <a:p>
          <a:endParaRPr lang="zh-TW" altLang="en-US"/>
        </a:p>
      </dgm:t>
    </dgm:pt>
    <dgm:pt modelId="{6360F511-863D-4FFB-92E1-BB5CB45302F2}" type="sibTrans" cxnId="{FA1415CE-2E6B-4B88-A96D-78A56E4250A3}">
      <dgm:prSet/>
      <dgm:spPr/>
      <dgm:t>
        <a:bodyPr/>
        <a:lstStyle/>
        <a:p>
          <a:endParaRPr lang="zh-TW" altLang="en-US"/>
        </a:p>
      </dgm:t>
    </dgm:pt>
    <dgm:pt modelId="{1310F3AB-2B70-41DC-B50A-4FE3578A15FD}">
      <dgm:prSet/>
      <dgm:spPr/>
      <dgm:t>
        <a:bodyPr/>
        <a:lstStyle/>
        <a:p>
          <a:pPr rtl="0"/>
          <a:r>
            <a:rPr lang="zh-TW" b="1" dirty="0" smtClean="0">
              <a:latin typeface="微軟正黑體" panose="020B0604030504040204" pitchFamily="34" charset="-120"/>
              <a:ea typeface="微軟正黑體" panose="020B0604030504040204" pitchFamily="34" charset="-120"/>
            </a:rPr>
            <a:t>程式進行</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b="1" dirty="0" smtClean="0">
              <a:latin typeface="微軟正黑體" panose="020B0604030504040204" pitchFamily="34" charset="-120"/>
              <a:ea typeface="微軟正黑體" panose="020B0604030504040204" pitchFamily="34" charset="-120"/>
            </a:rPr>
            <a:t>分析判斷</a:t>
          </a:r>
          <a:endParaRPr lang="zh-TW" dirty="0">
            <a:latin typeface="微軟正黑體" panose="020B0604030504040204" pitchFamily="34" charset="-120"/>
            <a:ea typeface="微軟正黑體" panose="020B0604030504040204" pitchFamily="34" charset="-120"/>
          </a:endParaRPr>
        </a:p>
      </dgm:t>
    </dgm:pt>
    <dgm:pt modelId="{D5DA439C-3F42-4B8A-B63E-22F4FF90691F}" type="parTrans" cxnId="{8505DB1B-55A0-4B34-8581-3DDE9CC1977D}">
      <dgm:prSet/>
      <dgm:spPr/>
      <dgm:t>
        <a:bodyPr/>
        <a:lstStyle/>
        <a:p>
          <a:endParaRPr lang="zh-TW" altLang="en-US"/>
        </a:p>
      </dgm:t>
    </dgm:pt>
    <dgm:pt modelId="{ECDC0379-28DE-4168-9D92-B146B5E373A9}" type="sibTrans" cxnId="{8505DB1B-55A0-4B34-8581-3DDE9CC1977D}">
      <dgm:prSet/>
      <dgm:spPr/>
      <dgm:t>
        <a:bodyPr/>
        <a:lstStyle/>
        <a:p>
          <a:endParaRPr lang="zh-TW" altLang="en-US"/>
        </a:p>
      </dgm:t>
    </dgm:pt>
    <dgm:pt modelId="{11A44565-7765-4AC6-8B0E-DE8C288EF944}" type="pres">
      <dgm:prSet presAssocID="{38567218-CE4B-46FD-BC89-56975E7524D5}" presName="Name0" presStyleCnt="0">
        <dgm:presLayoutVars>
          <dgm:dir/>
          <dgm:animLvl val="lvl"/>
          <dgm:resizeHandles val="exact"/>
        </dgm:presLayoutVars>
      </dgm:prSet>
      <dgm:spPr/>
      <dgm:t>
        <a:bodyPr/>
        <a:lstStyle/>
        <a:p>
          <a:endParaRPr lang="zh-TW" altLang="en-US"/>
        </a:p>
      </dgm:t>
    </dgm:pt>
    <dgm:pt modelId="{FED42BFD-ED7D-490F-9C90-8F62CB7997AD}" type="pres">
      <dgm:prSet presAssocID="{1E1E1D7E-5A00-45E5-86BE-34384361F10D}" presName="parTxOnly" presStyleLbl="node1" presStyleIdx="0" presStyleCnt="3">
        <dgm:presLayoutVars>
          <dgm:chMax val="0"/>
          <dgm:chPref val="0"/>
          <dgm:bulletEnabled val="1"/>
        </dgm:presLayoutVars>
      </dgm:prSet>
      <dgm:spPr/>
      <dgm:t>
        <a:bodyPr/>
        <a:lstStyle/>
        <a:p>
          <a:endParaRPr lang="zh-TW" altLang="en-US"/>
        </a:p>
      </dgm:t>
    </dgm:pt>
    <dgm:pt modelId="{055FA3E5-00A4-46BC-8599-18BC34DDCBEB}" type="pres">
      <dgm:prSet presAssocID="{AE55A700-D380-4B76-8E24-2A348F28FB0E}" presName="parTxOnlySpace" presStyleCnt="0"/>
      <dgm:spPr/>
    </dgm:pt>
    <dgm:pt modelId="{3CE93C1A-7B3B-4A55-95FD-55787662A2C0}" type="pres">
      <dgm:prSet presAssocID="{E86036D7-C038-47E3-BD81-8C738991ACD1}" presName="parTxOnly" presStyleLbl="node1" presStyleIdx="1" presStyleCnt="3">
        <dgm:presLayoutVars>
          <dgm:chMax val="0"/>
          <dgm:chPref val="0"/>
          <dgm:bulletEnabled val="1"/>
        </dgm:presLayoutVars>
      </dgm:prSet>
      <dgm:spPr/>
      <dgm:t>
        <a:bodyPr/>
        <a:lstStyle/>
        <a:p>
          <a:endParaRPr lang="zh-TW" altLang="en-US"/>
        </a:p>
      </dgm:t>
    </dgm:pt>
    <dgm:pt modelId="{09A94003-D4FB-47ED-BCEF-56CEDCAE6346}" type="pres">
      <dgm:prSet presAssocID="{6360F511-863D-4FFB-92E1-BB5CB45302F2}" presName="parTxOnlySpace" presStyleCnt="0"/>
      <dgm:spPr/>
    </dgm:pt>
    <dgm:pt modelId="{61FE220D-12BE-449D-834F-05C9858C2B10}" type="pres">
      <dgm:prSet presAssocID="{1310F3AB-2B70-41DC-B50A-4FE3578A15FD}" presName="parTxOnly" presStyleLbl="node1" presStyleIdx="2" presStyleCnt="3">
        <dgm:presLayoutVars>
          <dgm:chMax val="0"/>
          <dgm:chPref val="0"/>
          <dgm:bulletEnabled val="1"/>
        </dgm:presLayoutVars>
      </dgm:prSet>
      <dgm:spPr/>
      <dgm:t>
        <a:bodyPr/>
        <a:lstStyle/>
        <a:p>
          <a:endParaRPr lang="zh-TW" altLang="en-US"/>
        </a:p>
      </dgm:t>
    </dgm:pt>
  </dgm:ptLst>
  <dgm:cxnLst>
    <dgm:cxn modelId="{9BDDAFE6-A80B-47C5-A799-6D19AE228A4A}" type="presOf" srcId="{38567218-CE4B-46FD-BC89-56975E7524D5}" destId="{11A44565-7765-4AC6-8B0E-DE8C288EF944}" srcOrd="0" destOrd="0" presId="urn:microsoft.com/office/officeart/2005/8/layout/chevron1"/>
    <dgm:cxn modelId="{9531D579-7C11-4C8D-A317-7D8A41711AAC}" type="presOf" srcId="{1310F3AB-2B70-41DC-B50A-4FE3578A15FD}" destId="{61FE220D-12BE-449D-834F-05C9858C2B10}" srcOrd="0" destOrd="0" presId="urn:microsoft.com/office/officeart/2005/8/layout/chevron1"/>
    <dgm:cxn modelId="{8505DB1B-55A0-4B34-8581-3DDE9CC1977D}" srcId="{38567218-CE4B-46FD-BC89-56975E7524D5}" destId="{1310F3AB-2B70-41DC-B50A-4FE3578A15FD}" srcOrd="2" destOrd="0" parTransId="{D5DA439C-3F42-4B8A-B63E-22F4FF90691F}" sibTransId="{ECDC0379-28DE-4168-9D92-B146B5E373A9}"/>
    <dgm:cxn modelId="{6A846ED0-4526-4D40-A6DC-3F2A9134C7A8}" type="presOf" srcId="{1E1E1D7E-5A00-45E5-86BE-34384361F10D}" destId="{FED42BFD-ED7D-490F-9C90-8F62CB7997AD}" srcOrd="0" destOrd="0" presId="urn:microsoft.com/office/officeart/2005/8/layout/chevron1"/>
    <dgm:cxn modelId="{66B02D85-89B2-45E8-B6F0-3BE29B0B6EEC}" srcId="{38567218-CE4B-46FD-BC89-56975E7524D5}" destId="{1E1E1D7E-5A00-45E5-86BE-34384361F10D}" srcOrd="0" destOrd="0" parTransId="{678E61EB-A4EB-49C2-B512-C74AF882BEAF}" sibTransId="{AE55A700-D380-4B76-8E24-2A348F28FB0E}"/>
    <dgm:cxn modelId="{2849096F-9EC1-46D5-A869-22118B59C720}" type="presOf" srcId="{E86036D7-C038-47E3-BD81-8C738991ACD1}" destId="{3CE93C1A-7B3B-4A55-95FD-55787662A2C0}" srcOrd="0" destOrd="0" presId="urn:microsoft.com/office/officeart/2005/8/layout/chevron1"/>
    <dgm:cxn modelId="{FA1415CE-2E6B-4B88-A96D-78A56E4250A3}" srcId="{38567218-CE4B-46FD-BC89-56975E7524D5}" destId="{E86036D7-C038-47E3-BD81-8C738991ACD1}" srcOrd="1" destOrd="0" parTransId="{D778BF54-4DA3-4ED1-A20A-CEF14F0CD48D}" sibTransId="{6360F511-863D-4FFB-92E1-BB5CB45302F2}"/>
    <dgm:cxn modelId="{52EECB79-55D7-41BC-BCB0-9105AD1E8B5B}" type="presParOf" srcId="{11A44565-7765-4AC6-8B0E-DE8C288EF944}" destId="{FED42BFD-ED7D-490F-9C90-8F62CB7997AD}" srcOrd="0" destOrd="0" presId="urn:microsoft.com/office/officeart/2005/8/layout/chevron1"/>
    <dgm:cxn modelId="{C131000F-98BA-4D71-A839-A3E1760F2884}" type="presParOf" srcId="{11A44565-7765-4AC6-8B0E-DE8C288EF944}" destId="{055FA3E5-00A4-46BC-8599-18BC34DDCBEB}" srcOrd="1" destOrd="0" presId="urn:microsoft.com/office/officeart/2005/8/layout/chevron1"/>
    <dgm:cxn modelId="{279588B9-D3AE-4D56-A05C-FCC84E04B8F2}" type="presParOf" srcId="{11A44565-7765-4AC6-8B0E-DE8C288EF944}" destId="{3CE93C1A-7B3B-4A55-95FD-55787662A2C0}" srcOrd="2" destOrd="0" presId="urn:microsoft.com/office/officeart/2005/8/layout/chevron1"/>
    <dgm:cxn modelId="{DFA49F64-96F4-4C86-88B2-32A4FB7C2D1A}" type="presParOf" srcId="{11A44565-7765-4AC6-8B0E-DE8C288EF944}" destId="{09A94003-D4FB-47ED-BCEF-56CEDCAE6346}" srcOrd="3" destOrd="0" presId="urn:microsoft.com/office/officeart/2005/8/layout/chevron1"/>
    <dgm:cxn modelId="{B0965D3A-5161-4ACE-A4DD-221BB9F80E89}" type="presParOf" srcId="{11A44565-7765-4AC6-8B0E-DE8C288EF944}" destId="{61FE220D-12BE-449D-834F-05C9858C2B1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EBFE66-AA60-473D-B6FE-64EA8EC81CC6}"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zh-TW" altLang="en-US"/>
        </a:p>
      </dgm:t>
    </dgm:pt>
    <dgm:pt modelId="{27CD8E82-C66A-4B6C-A51D-C0935A74C0BE}">
      <dgm:prSet custT="1"/>
      <dgm:spPr/>
      <dgm:t>
        <a:bodyPr/>
        <a:lstStyle/>
        <a:p>
          <a:pPr rtl="0"/>
          <a:r>
            <a:rPr lang="zh-TW" sz="2000" b="1" dirty="0" smtClean="0">
              <a:latin typeface="微軟正黑體" panose="020B0604030504040204" pitchFamily="34" charset="-120"/>
              <a:ea typeface="微軟正黑體" panose="020B0604030504040204" pitchFamily="34" charset="-120"/>
            </a:rPr>
            <a:t>潤飾</a:t>
          </a:r>
          <a:endParaRPr lang="zh-TW" sz="2000" dirty="0">
            <a:latin typeface="微軟正黑體" panose="020B0604030504040204" pitchFamily="34" charset="-120"/>
            <a:ea typeface="微軟正黑體" panose="020B0604030504040204" pitchFamily="34" charset="-120"/>
          </a:endParaRPr>
        </a:p>
      </dgm:t>
    </dgm:pt>
    <dgm:pt modelId="{933B122D-52E8-4F44-B0C9-21B27AACA3BB}" type="parTrans" cxnId="{592D2A76-D41C-4DA1-9133-758740233B1F}">
      <dgm:prSet/>
      <dgm:spPr/>
      <dgm:t>
        <a:bodyPr/>
        <a:lstStyle/>
        <a:p>
          <a:endParaRPr lang="zh-TW" altLang="en-US"/>
        </a:p>
      </dgm:t>
    </dgm:pt>
    <dgm:pt modelId="{595F1FC1-24B3-4FD2-846D-A3C7B441EDF8}" type="sibTrans" cxnId="{592D2A76-D41C-4DA1-9133-758740233B1F}">
      <dgm:prSet/>
      <dgm:spPr/>
      <dgm:t>
        <a:bodyPr/>
        <a:lstStyle/>
        <a:p>
          <a:endParaRPr lang="zh-TW" altLang="en-US"/>
        </a:p>
      </dgm:t>
    </dgm:pt>
    <dgm:pt modelId="{E82B532E-9054-42C0-A5DA-15311824F57A}">
      <dgm:prSet custT="1"/>
      <dgm:spPr/>
      <dgm:t>
        <a:bodyPr/>
        <a:lstStyle/>
        <a:p>
          <a:pPr rtl="0"/>
          <a:r>
            <a:rPr lang="zh-TW" sz="2000" b="1" dirty="0" smtClean="0">
              <a:latin typeface="微軟正黑體" panose="020B0604030504040204" pitchFamily="34" charset="-120"/>
              <a:ea typeface="微軟正黑體" panose="020B0604030504040204" pitchFamily="34" charset="-120"/>
            </a:rPr>
            <a:t>下標籤</a:t>
          </a:r>
          <a:endParaRPr lang="zh-TW" sz="2000" dirty="0">
            <a:latin typeface="微軟正黑體" panose="020B0604030504040204" pitchFamily="34" charset="-120"/>
            <a:ea typeface="微軟正黑體" panose="020B0604030504040204" pitchFamily="34" charset="-120"/>
          </a:endParaRPr>
        </a:p>
      </dgm:t>
    </dgm:pt>
    <dgm:pt modelId="{7917B30B-BFA1-4F8A-BC13-FCF498AC8109}" type="parTrans" cxnId="{DBA173B3-D700-4ED4-98FB-9ED51C5DDC34}">
      <dgm:prSet/>
      <dgm:spPr/>
      <dgm:t>
        <a:bodyPr/>
        <a:lstStyle/>
        <a:p>
          <a:endParaRPr lang="zh-TW" altLang="en-US"/>
        </a:p>
      </dgm:t>
    </dgm:pt>
    <dgm:pt modelId="{ECFEC457-96AA-4BC0-B7ED-7C5E592B9E09}" type="sibTrans" cxnId="{DBA173B3-D700-4ED4-98FB-9ED51C5DDC34}">
      <dgm:prSet/>
      <dgm:spPr/>
      <dgm:t>
        <a:bodyPr/>
        <a:lstStyle/>
        <a:p>
          <a:endParaRPr lang="zh-TW" altLang="en-US"/>
        </a:p>
      </dgm:t>
    </dgm:pt>
    <dgm:pt modelId="{33A3A32B-95DA-4743-AFA7-D30D01411971}">
      <dgm:prSet custT="1"/>
      <dgm:spPr/>
      <dgm:t>
        <a:bodyPr/>
        <a:lstStyle/>
        <a:p>
          <a:pPr rtl="0"/>
          <a:r>
            <a:rPr lang="zh-TW" sz="2000" b="1" dirty="0" smtClean="0">
              <a:latin typeface="微軟正黑體" panose="020B0604030504040204" pitchFamily="34" charset="-120"/>
              <a:ea typeface="微軟正黑體" panose="020B0604030504040204" pitchFamily="34" charset="-120"/>
            </a:rPr>
            <a:t>群組化</a:t>
          </a:r>
          <a:endParaRPr lang="zh-TW" sz="2000" dirty="0">
            <a:latin typeface="微軟正黑體" panose="020B0604030504040204" pitchFamily="34" charset="-120"/>
            <a:ea typeface="微軟正黑體" panose="020B0604030504040204" pitchFamily="34" charset="-120"/>
          </a:endParaRPr>
        </a:p>
      </dgm:t>
    </dgm:pt>
    <dgm:pt modelId="{2D820F90-0291-442C-8D53-BE453C85D054}" type="parTrans" cxnId="{73FAC851-8BA0-483E-A777-7C44BF761DFB}">
      <dgm:prSet/>
      <dgm:spPr/>
      <dgm:t>
        <a:bodyPr/>
        <a:lstStyle/>
        <a:p>
          <a:endParaRPr lang="zh-TW" altLang="en-US"/>
        </a:p>
      </dgm:t>
    </dgm:pt>
    <dgm:pt modelId="{B0898286-76EC-4A88-AB5B-8BC132C6C1F3}" type="sibTrans" cxnId="{73FAC851-8BA0-483E-A777-7C44BF761DFB}">
      <dgm:prSet/>
      <dgm:spPr/>
      <dgm:t>
        <a:bodyPr/>
        <a:lstStyle/>
        <a:p>
          <a:endParaRPr lang="zh-TW" altLang="en-US"/>
        </a:p>
      </dgm:t>
    </dgm:pt>
    <dgm:pt modelId="{94F9435D-5B03-461C-ABC5-803ABCB03382}">
      <dgm:prSet custT="1"/>
      <dgm:spPr/>
      <dgm:t>
        <a:bodyPr/>
        <a:lstStyle/>
        <a:p>
          <a:pPr rtl="0"/>
          <a:r>
            <a:rPr lang="zh-TW" sz="2000" b="1" dirty="0" smtClean="0">
              <a:latin typeface="微軟正黑體" panose="020B0604030504040204" pitchFamily="34" charset="-120"/>
              <a:ea typeface="微軟正黑體" panose="020B0604030504040204" pitchFamily="34" charset="-120"/>
            </a:rPr>
            <a:t>解析</a:t>
          </a:r>
          <a:endParaRPr lang="zh-TW" sz="2000" dirty="0">
            <a:latin typeface="微軟正黑體" panose="020B0604030504040204" pitchFamily="34" charset="-120"/>
            <a:ea typeface="微軟正黑體" panose="020B0604030504040204" pitchFamily="34" charset="-120"/>
          </a:endParaRPr>
        </a:p>
      </dgm:t>
    </dgm:pt>
    <dgm:pt modelId="{7113B41E-8143-4DD6-A41A-0E4D63D2A162}" type="parTrans" cxnId="{1010F08C-11FE-4040-8745-77DB924C98AF}">
      <dgm:prSet/>
      <dgm:spPr/>
      <dgm:t>
        <a:bodyPr/>
        <a:lstStyle/>
        <a:p>
          <a:endParaRPr lang="zh-TW" altLang="en-US"/>
        </a:p>
      </dgm:t>
    </dgm:pt>
    <dgm:pt modelId="{2CFB3D3A-2CD7-41D2-AE92-5489D134C7CE}" type="sibTrans" cxnId="{1010F08C-11FE-4040-8745-77DB924C98AF}">
      <dgm:prSet/>
      <dgm:spPr/>
      <dgm:t>
        <a:bodyPr/>
        <a:lstStyle/>
        <a:p>
          <a:endParaRPr lang="zh-TW" altLang="en-US"/>
        </a:p>
      </dgm:t>
    </dgm:pt>
    <dgm:pt modelId="{8579200C-7A33-4AC0-B597-50327F0AFD09}">
      <dgm:prSet custT="1"/>
      <dgm:spPr/>
      <dgm:t>
        <a:bodyPr/>
        <a:lstStyle/>
        <a:p>
          <a:pPr rtl="0"/>
          <a:r>
            <a:rPr lang="zh-TW" sz="2000" b="1" dirty="0" smtClean="0">
              <a:latin typeface="微軟正黑體" panose="020B0604030504040204" pitchFamily="34" charset="-120"/>
              <a:ea typeface="微軟正黑體" panose="020B0604030504040204" pitchFamily="34" charset="-120"/>
            </a:rPr>
            <a:t>比對</a:t>
          </a:r>
          <a:endParaRPr lang="zh-TW" sz="2000" dirty="0">
            <a:latin typeface="微軟正黑體" panose="020B0604030504040204" pitchFamily="34" charset="-120"/>
            <a:ea typeface="微軟正黑體" panose="020B0604030504040204" pitchFamily="34" charset="-120"/>
          </a:endParaRPr>
        </a:p>
      </dgm:t>
    </dgm:pt>
    <dgm:pt modelId="{7B965CBB-CC29-4125-BA78-EBF5B19C8601}" type="parTrans" cxnId="{57220431-0CCA-4D30-A06E-68722E8B80E4}">
      <dgm:prSet/>
      <dgm:spPr/>
      <dgm:t>
        <a:bodyPr/>
        <a:lstStyle/>
        <a:p>
          <a:endParaRPr lang="zh-TW" altLang="en-US"/>
        </a:p>
      </dgm:t>
    </dgm:pt>
    <dgm:pt modelId="{49A93C19-1D05-46DF-8BFB-349B92686BB0}" type="sibTrans" cxnId="{57220431-0CCA-4D30-A06E-68722E8B80E4}">
      <dgm:prSet/>
      <dgm:spPr/>
      <dgm:t>
        <a:bodyPr/>
        <a:lstStyle/>
        <a:p>
          <a:endParaRPr lang="zh-TW" altLang="en-US"/>
        </a:p>
      </dgm:t>
    </dgm:pt>
    <dgm:pt modelId="{4F3F4D58-3F7D-4DBE-8C1F-7B7A5D3ACFF6}" type="pres">
      <dgm:prSet presAssocID="{EAEBFE66-AA60-473D-B6FE-64EA8EC81CC6}" presName="Name0" presStyleCnt="0">
        <dgm:presLayoutVars>
          <dgm:dir/>
          <dgm:resizeHandles val="exact"/>
        </dgm:presLayoutVars>
      </dgm:prSet>
      <dgm:spPr/>
      <dgm:t>
        <a:bodyPr/>
        <a:lstStyle/>
        <a:p>
          <a:endParaRPr lang="zh-TW" altLang="en-US"/>
        </a:p>
      </dgm:t>
    </dgm:pt>
    <dgm:pt modelId="{33A15AB5-EC5B-488C-8957-5AAD82D61D1E}" type="pres">
      <dgm:prSet presAssocID="{27CD8E82-C66A-4B6C-A51D-C0935A74C0BE}" presName="node" presStyleLbl="node1" presStyleIdx="0" presStyleCnt="5">
        <dgm:presLayoutVars>
          <dgm:bulletEnabled val="1"/>
        </dgm:presLayoutVars>
      </dgm:prSet>
      <dgm:spPr/>
      <dgm:t>
        <a:bodyPr/>
        <a:lstStyle/>
        <a:p>
          <a:endParaRPr lang="zh-TW" altLang="en-US"/>
        </a:p>
      </dgm:t>
    </dgm:pt>
    <dgm:pt modelId="{66892187-32D6-49AD-93C5-90D0D38164D2}" type="pres">
      <dgm:prSet presAssocID="{595F1FC1-24B3-4FD2-846D-A3C7B441EDF8}" presName="sibTrans" presStyleLbl="sibTrans2D1" presStyleIdx="0" presStyleCnt="4"/>
      <dgm:spPr/>
      <dgm:t>
        <a:bodyPr/>
        <a:lstStyle/>
        <a:p>
          <a:endParaRPr lang="zh-TW" altLang="en-US"/>
        </a:p>
      </dgm:t>
    </dgm:pt>
    <dgm:pt modelId="{8FB8CB46-793F-42D1-A6E8-D38F8B65E6B1}" type="pres">
      <dgm:prSet presAssocID="{595F1FC1-24B3-4FD2-846D-A3C7B441EDF8}" presName="connectorText" presStyleLbl="sibTrans2D1" presStyleIdx="0" presStyleCnt="4"/>
      <dgm:spPr/>
      <dgm:t>
        <a:bodyPr/>
        <a:lstStyle/>
        <a:p>
          <a:endParaRPr lang="zh-TW" altLang="en-US"/>
        </a:p>
      </dgm:t>
    </dgm:pt>
    <dgm:pt modelId="{73832950-16BE-4E44-B020-808B5E4DE8F6}" type="pres">
      <dgm:prSet presAssocID="{E82B532E-9054-42C0-A5DA-15311824F57A}" presName="node" presStyleLbl="node1" presStyleIdx="1" presStyleCnt="5">
        <dgm:presLayoutVars>
          <dgm:bulletEnabled val="1"/>
        </dgm:presLayoutVars>
      </dgm:prSet>
      <dgm:spPr/>
      <dgm:t>
        <a:bodyPr/>
        <a:lstStyle/>
        <a:p>
          <a:endParaRPr lang="zh-TW" altLang="en-US"/>
        </a:p>
      </dgm:t>
    </dgm:pt>
    <dgm:pt modelId="{6514BE59-85A2-400C-95FE-8CCF192E19BA}" type="pres">
      <dgm:prSet presAssocID="{ECFEC457-96AA-4BC0-B7ED-7C5E592B9E09}" presName="sibTrans" presStyleLbl="sibTrans2D1" presStyleIdx="1" presStyleCnt="4"/>
      <dgm:spPr/>
      <dgm:t>
        <a:bodyPr/>
        <a:lstStyle/>
        <a:p>
          <a:endParaRPr lang="zh-TW" altLang="en-US"/>
        </a:p>
      </dgm:t>
    </dgm:pt>
    <dgm:pt modelId="{A9E4D3B0-E6DE-4DCB-BDA4-326EC25A87A3}" type="pres">
      <dgm:prSet presAssocID="{ECFEC457-96AA-4BC0-B7ED-7C5E592B9E09}" presName="connectorText" presStyleLbl="sibTrans2D1" presStyleIdx="1" presStyleCnt="4"/>
      <dgm:spPr/>
      <dgm:t>
        <a:bodyPr/>
        <a:lstStyle/>
        <a:p>
          <a:endParaRPr lang="zh-TW" altLang="en-US"/>
        </a:p>
      </dgm:t>
    </dgm:pt>
    <dgm:pt modelId="{E96A4C42-541E-4973-81B9-5B7993E18AF1}" type="pres">
      <dgm:prSet presAssocID="{33A3A32B-95DA-4743-AFA7-D30D01411971}" presName="node" presStyleLbl="node1" presStyleIdx="2" presStyleCnt="5">
        <dgm:presLayoutVars>
          <dgm:bulletEnabled val="1"/>
        </dgm:presLayoutVars>
      </dgm:prSet>
      <dgm:spPr/>
      <dgm:t>
        <a:bodyPr/>
        <a:lstStyle/>
        <a:p>
          <a:endParaRPr lang="zh-TW" altLang="en-US"/>
        </a:p>
      </dgm:t>
    </dgm:pt>
    <dgm:pt modelId="{5A4AF43D-F4CA-45D0-AB04-E4F53ED6F144}" type="pres">
      <dgm:prSet presAssocID="{B0898286-76EC-4A88-AB5B-8BC132C6C1F3}" presName="sibTrans" presStyleLbl="sibTrans2D1" presStyleIdx="2" presStyleCnt="4"/>
      <dgm:spPr/>
      <dgm:t>
        <a:bodyPr/>
        <a:lstStyle/>
        <a:p>
          <a:endParaRPr lang="zh-TW" altLang="en-US"/>
        </a:p>
      </dgm:t>
    </dgm:pt>
    <dgm:pt modelId="{E0E526C7-340A-43D4-82BB-55DAF0C17CB4}" type="pres">
      <dgm:prSet presAssocID="{B0898286-76EC-4A88-AB5B-8BC132C6C1F3}" presName="connectorText" presStyleLbl="sibTrans2D1" presStyleIdx="2" presStyleCnt="4"/>
      <dgm:spPr/>
      <dgm:t>
        <a:bodyPr/>
        <a:lstStyle/>
        <a:p>
          <a:endParaRPr lang="zh-TW" altLang="en-US"/>
        </a:p>
      </dgm:t>
    </dgm:pt>
    <dgm:pt modelId="{0587D1AC-BCC6-42F8-96C3-D2BFAEDFEC76}" type="pres">
      <dgm:prSet presAssocID="{94F9435D-5B03-461C-ABC5-803ABCB03382}" presName="node" presStyleLbl="node1" presStyleIdx="3" presStyleCnt="5">
        <dgm:presLayoutVars>
          <dgm:bulletEnabled val="1"/>
        </dgm:presLayoutVars>
      </dgm:prSet>
      <dgm:spPr/>
      <dgm:t>
        <a:bodyPr/>
        <a:lstStyle/>
        <a:p>
          <a:endParaRPr lang="zh-TW" altLang="en-US"/>
        </a:p>
      </dgm:t>
    </dgm:pt>
    <dgm:pt modelId="{ED979217-4C02-45DD-8684-086C90B17A45}" type="pres">
      <dgm:prSet presAssocID="{2CFB3D3A-2CD7-41D2-AE92-5489D134C7CE}" presName="sibTrans" presStyleLbl="sibTrans2D1" presStyleIdx="3" presStyleCnt="4"/>
      <dgm:spPr/>
      <dgm:t>
        <a:bodyPr/>
        <a:lstStyle/>
        <a:p>
          <a:endParaRPr lang="zh-TW" altLang="en-US"/>
        </a:p>
      </dgm:t>
    </dgm:pt>
    <dgm:pt modelId="{EECFEF4D-4AAF-4062-8139-8F99651F051B}" type="pres">
      <dgm:prSet presAssocID="{2CFB3D3A-2CD7-41D2-AE92-5489D134C7CE}" presName="connectorText" presStyleLbl="sibTrans2D1" presStyleIdx="3" presStyleCnt="4"/>
      <dgm:spPr/>
      <dgm:t>
        <a:bodyPr/>
        <a:lstStyle/>
        <a:p>
          <a:endParaRPr lang="zh-TW" altLang="en-US"/>
        </a:p>
      </dgm:t>
    </dgm:pt>
    <dgm:pt modelId="{681FFFA9-3EFE-4B18-87E4-019792FBEDB7}" type="pres">
      <dgm:prSet presAssocID="{8579200C-7A33-4AC0-B597-50327F0AFD09}" presName="node" presStyleLbl="node1" presStyleIdx="4" presStyleCnt="5">
        <dgm:presLayoutVars>
          <dgm:bulletEnabled val="1"/>
        </dgm:presLayoutVars>
      </dgm:prSet>
      <dgm:spPr/>
      <dgm:t>
        <a:bodyPr/>
        <a:lstStyle/>
        <a:p>
          <a:endParaRPr lang="zh-TW" altLang="en-US"/>
        </a:p>
      </dgm:t>
    </dgm:pt>
  </dgm:ptLst>
  <dgm:cxnLst>
    <dgm:cxn modelId="{9E78736F-EBDE-43D9-B573-0EF07ED8949A}" type="presOf" srcId="{8579200C-7A33-4AC0-B597-50327F0AFD09}" destId="{681FFFA9-3EFE-4B18-87E4-019792FBEDB7}" srcOrd="0" destOrd="0" presId="urn:microsoft.com/office/officeart/2005/8/layout/process1"/>
    <dgm:cxn modelId="{DBA173B3-D700-4ED4-98FB-9ED51C5DDC34}" srcId="{EAEBFE66-AA60-473D-B6FE-64EA8EC81CC6}" destId="{E82B532E-9054-42C0-A5DA-15311824F57A}" srcOrd="1" destOrd="0" parTransId="{7917B30B-BFA1-4F8A-BC13-FCF498AC8109}" sibTransId="{ECFEC457-96AA-4BC0-B7ED-7C5E592B9E09}"/>
    <dgm:cxn modelId="{9FB6707D-878D-4A49-9369-309464136B5E}" type="presOf" srcId="{33A3A32B-95DA-4743-AFA7-D30D01411971}" destId="{E96A4C42-541E-4973-81B9-5B7993E18AF1}" srcOrd="0" destOrd="0" presId="urn:microsoft.com/office/officeart/2005/8/layout/process1"/>
    <dgm:cxn modelId="{A20E30B2-CBB7-49E5-A3E2-862902AA5A69}" type="presOf" srcId="{27CD8E82-C66A-4B6C-A51D-C0935A74C0BE}" destId="{33A15AB5-EC5B-488C-8957-5AAD82D61D1E}" srcOrd="0" destOrd="0" presId="urn:microsoft.com/office/officeart/2005/8/layout/process1"/>
    <dgm:cxn modelId="{F1C7B900-6A98-48C1-A7A2-676CB9B5F89C}" type="presOf" srcId="{E82B532E-9054-42C0-A5DA-15311824F57A}" destId="{73832950-16BE-4E44-B020-808B5E4DE8F6}" srcOrd="0" destOrd="0" presId="urn:microsoft.com/office/officeart/2005/8/layout/process1"/>
    <dgm:cxn modelId="{88630920-D287-4981-9CD5-F8ABE84E7115}" type="presOf" srcId="{94F9435D-5B03-461C-ABC5-803ABCB03382}" destId="{0587D1AC-BCC6-42F8-96C3-D2BFAEDFEC76}" srcOrd="0" destOrd="0" presId="urn:microsoft.com/office/officeart/2005/8/layout/process1"/>
    <dgm:cxn modelId="{FDB079C7-9908-4445-AC9A-75EF573CED2F}" type="presOf" srcId="{ECFEC457-96AA-4BC0-B7ED-7C5E592B9E09}" destId="{6514BE59-85A2-400C-95FE-8CCF192E19BA}" srcOrd="0" destOrd="0" presId="urn:microsoft.com/office/officeart/2005/8/layout/process1"/>
    <dgm:cxn modelId="{8ED5A240-64BC-4C45-B6BB-DFB910D5E907}" type="presOf" srcId="{B0898286-76EC-4A88-AB5B-8BC132C6C1F3}" destId="{E0E526C7-340A-43D4-82BB-55DAF0C17CB4}" srcOrd="1" destOrd="0" presId="urn:microsoft.com/office/officeart/2005/8/layout/process1"/>
    <dgm:cxn modelId="{592D2A76-D41C-4DA1-9133-758740233B1F}" srcId="{EAEBFE66-AA60-473D-B6FE-64EA8EC81CC6}" destId="{27CD8E82-C66A-4B6C-A51D-C0935A74C0BE}" srcOrd="0" destOrd="0" parTransId="{933B122D-52E8-4F44-B0C9-21B27AACA3BB}" sibTransId="{595F1FC1-24B3-4FD2-846D-A3C7B441EDF8}"/>
    <dgm:cxn modelId="{73FAC851-8BA0-483E-A777-7C44BF761DFB}" srcId="{EAEBFE66-AA60-473D-B6FE-64EA8EC81CC6}" destId="{33A3A32B-95DA-4743-AFA7-D30D01411971}" srcOrd="2" destOrd="0" parTransId="{2D820F90-0291-442C-8D53-BE453C85D054}" sibTransId="{B0898286-76EC-4A88-AB5B-8BC132C6C1F3}"/>
    <dgm:cxn modelId="{E9741AE0-9DB3-4340-B7E9-56395D3CF9CB}" type="presOf" srcId="{ECFEC457-96AA-4BC0-B7ED-7C5E592B9E09}" destId="{A9E4D3B0-E6DE-4DCB-BDA4-326EC25A87A3}" srcOrd="1" destOrd="0" presId="urn:microsoft.com/office/officeart/2005/8/layout/process1"/>
    <dgm:cxn modelId="{F9265105-6CA9-4D39-961C-1E7CD5938A65}" type="presOf" srcId="{2CFB3D3A-2CD7-41D2-AE92-5489D134C7CE}" destId="{EECFEF4D-4AAF-4062-8139-8F99651F051B}" srcOrd="1" destOrd="0" presId="urn:microsoft.com/office/officeart/2005/8/layout/process1"/>
    <dgm:cxn modelId="{1010F08C-11FE-4040-8745-77DB924C98AF}" srcId="{EAEBFE66-AA60-473D-B6FE-64EA8EC81CC6}" destId="{94F9435D-5B03-461C-ABC5-803ABCB03382}" srcOrd="3" destOrd="0" parTransId="{7113B41E-8143-4DD6-A41A-0E4D63D2A162}" sibTransId="{2CFB3D3A-2CD7-41D2-AE92-5489D134C7CE}"/>
    <dgm:cxn modelId="{EDDD2077-3A56-47AA-866E-EA0A73E1B661}" type="presOf" srcId="{2CFB3D3A-2CD7-41D2-AE92-5489D134C7CE}" destId="{ED979217-4C02-45DD-8684-086C90B17A45}" srcOrd="0" destOrd="0" presId="urn:microsoft.com/office/officeart/2005/8/layout/process1"/>
    <dgm:cxn modelId="{8D9ECE27-798B-45BB-86A0-0A4329DD8E02}" type="presOf" srcId="{EAEBFE66-AA60-473D-B6FE-64EA8EC81CC6}" destId="{4F3F4D58-3F7D-4DBE-8C1F-7B7A5D3ACFF6}" srcOrd="0" destOrd="0" presId="urn:microsoft.com/office/officeart/2005/8/layout/process1"/>
    <dgm:cxn modelId="{65395C9B-4213-4230-981A-E9CAFC91C83D}" type="presOf" srcId="{595F1FC1-24B3-4FD2-846D-A3C7B441EDF8}" destId="{66892187-32D6-49AD-93C5-90D0D38164D2}" srcOrd="0" destOrd="0" presId="urn:microsoft.com/office/officeart/2005/8/layout/process1"/>
    <dgm:cxn modelId="{5A3059B8-B873-4992-B17F-AC4021283641}" type="presOf" srcId="{B0898286-76EC-4A88-AB5B-8BC132C6C1F3}" destId="{5A4AF43D-F4CA-45D0-AB04-E4F53ED6F144}" srcOrd="0" destOrd="0" presId="urn:microsoft.com/office/officeart/2005/8/layout/process1"/>
    <dgm:cxn modelId="{57220431-0CCA-4D30-A06E-68722E8B80E4}" srcId="{EAEBFE66-AA60-473D-B6FE-64EA8EC81CC6}" destId="{8579200C-7A33-4AC0-B597-50327F0AFD09}" srcOrd="4" destOrd="0" parTransId="{7B965CBB-CC29-4125-BA78-EBF5B19C8601}" sibTransId="{49A93C19-1D05-46DF-8BFB-349B92686BB0}"/>
    <dgm:cxn modelId="{6FF7AAEE-5B81-4BB7-AADD-F290FA777F86}" type="presOf" srcId="{595F1FC1-24B3-4FD2-846D-A3C7B441EDF8}" destId="{8FB8CB46-793F-42D1-A6E8-D38F8B65E6B1}" srcOrd="1" destOrd="0" presId="urn:microsoft.com/office/officeart/2005/8/layout/process1"/>
    <dgm:cxn modelId="{FDC487D0-0993-40B8-A4B5-100792378B94}" type="presParOf" srcId="{4F3F4D58-3F7D-4DBE-8C1F-7B7A5D3ACFF6}" destId="{33A15AB5-EC5B-488C-8957-5AAD82D61D1E}" srcOrd="0" destOrd="0" presId="urn:microsoft.com/office/officeart/2005/8/layout/process1"/>
    <dgm:cxn modelId="{49EE153E-BBC0-496C-B12C-9716FBFC4AFF}" type="presParOf" srcId="{4F3F4D58-3F7D-4DBE-8C1F-7B7A5D3ACFF6}" destId="{66892187-32D6-49AD-93C5-90D0D38164D2}" srcOrd="1" destOrd="0" presId="urn:microsoft.com/office/officeart/2005/8/layout/process1"/>
    <dgm:cxn modelId="{DA24EACE-1E3E-4B98-AA66-EB6302E831A1}" type="presParOf" srcId="{66892187-32D6-49AD-93C5-90D0D38164D2}" destId="{8FB8CB46-793F-42D1-A6E8-D38F8B65E6B1}" srcOrd="0" destOrd="0" presId="urn:microsoft.com/office/officeart/2005/8/layout/process1"/>
    <dgm:cxn modelId="{1438DA30-B142-4E0A-A455-305908153634}" type="presParOf" srcId="{4F3F4D58-3F7D-4DBE-8C1F-7B7A5D3ACFF6}" destId="{73832950-16BE-4E44-B020-808B5E4DE8F6}" srcOrd="2" destOrd="0" presId="urn:microsoft.com/office/officeart/2005/8/layout/process1"/>
    <dgm:cxn modelId="{C3E5DEB6-BC38-4ECD-8EDB-EFB0BD94533A}" type="presParOf" srcId="{4F3F4D58-3F7D-4DBE-8C1F-7B7A5D3ACFF6}" destId="{6514BE59-85A2-400C-95FE-8CCF192E19BA}" srcOrd="3" destOrd="0" presId="urn:microsoft.com/office/officeart/2005/8/layout/process1"/>
    <dgm:cxn modelId="{290BAE34-5489-4B0A-8BB0-0DA81AE9E204}" type="presParOf" srcId="{6514BE59-85A2-400C-95FE-8CCF192E19BA}" destId="{A9E4D3B0-E6DE-4DCB-BDA4-326EC25A87A3}" srcOrd="0" destOrd="0" presId="urn:microsoft.com/office/officeart/2005/8/layout/process1"/>
    <dgm:cxn modelId="{B1C7BA00-0EB3-4367-B40F-EED0C0B8D489}" type="presParOf" srcId="{4F3F4D58-3F7D-4DBE-8C1F-7B7A5D3ACFF6}" destId="{E96A4C42-541E-4973-81B9-5B7993E18AF1}" srcOrd="4" destOrd="0" presId="urn:microsoft.com/office/officeart/2005/8/layout/process1"/>
    <dgm:cxn modelId="{2D17C0F5-FE0D-4F85-8BDC-DF44E74EBA26}" type="presParOf" srcId="{4F3F4D58-3F7D-4DBE-8C1F-7B7A5D3ACFF6}" destId="{5A4AF43D-F4CA-45D0-AB04-E4F53ED6F144}" srcOrd="5" destOrd="0" presId="urn:microsoft.com/office/officeart/2005/8/layout/process1"/>
    <dgm:cxn modelId="{CB693FCA-BC53-40F8-90A0-7EDD186AFF14}" type="presParOf" srcId="{5A4AF43D-F4CA-45D0-AB04-E4F53ED6F144}" destId="{E0E526C7-340A-43D4-82BB-55DAF0C17CB4}" srcOrd="0" destOrd="0" presId="urn:microsoft.com/office/officeart/2005/8/layout/process1"/>
    <dgm:cxn modelId="{35510177-1507-416F-883F-29EA83E53F4D}" type="presParOf" srcId="{4F3F4D58-3F7D-4DBE-8C1F-7B7A5D3ACFF6}" destId="{0587D1AC-BCC6-42F8-96C3-D2BFAEDFEC76}" srcOrd="6" destOrd="0" presId="urn:microsoft.com/office/officeart/2005/8/layout/process1"/>
    <dgm:cxn modelId="{0A4E8E54-577E-4411-9E59-B46FD229593D}" type="presParOf" srcId="{4F3F4D58-3F7D-4DBE-8C1F-7B7A5D3ACFF6}" destId="{ED979217-4C02-45DD-8684-086C90B17A45}" srcOrd="7" destOrd="0" presId="urn:microsoft.com/office/officeart/2005/8/layout/process1"/>
    <dgm:cxn modelId="{7DB74E51-0D34-4624-95F3-A1F52ACA571D}" type="presParOf" srcId="{ED979217-4C02-45DD-8684-086C90B17A45}" destId="{EECFEF4D-4AAF-4062-8139-8F99651F051B}" srcOrd="0" destOrd="0" presId="urn:microsoft.com/office/officeart/2005/8/layout/process1"/>
    <dgm:cxn modelId="{65FF5C6C-A18A-4725-91E9-35C4D1A31F10}" type="presParOf" srcId="{4F3F4D58-3F7D-4DBE-8C1F-7B7A5D3ACFF6}" destId="{681FFFA9-3EFE-4B18-87E4-019792FBEDB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C7097-4C4B-4CF5-8CF6-1B0B44219BE7}">
      <dsp:nvSpPr>
        <dsp:cNvPr id="0" name=""/>
        <dsp:cNvSpPr/>
      </dsp:nvSpPr>
      <dsp:spPr>
        <a:xfrm>
          <a:off x="0" y="829358"/>
          <a:ext cx="8229600" cy="3024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33120" rIns="638708" bIns="284480" numCol="1" spcCol="1270" anchor="t" anchorCtr="0">
          <a:noAutofit/>
        </a:bodyPr>
        <a:lstStyle/>
        <a:p>
          <a:pPr marL="285750" lvl="1" indent="-285750" algn="l" defTabSz="1778000" rtl="0">
            <a:lnSpc>
              <a:spcPct val="90000"/>
            </a:lnSpc>
            <a:spcBef>
              <a:spcPct val="0"/>
            </a:spcBef>
            <a:spcAft>
              <a:spcPct val="15000"/>
            </a:spcAft>
            <a:buChar char="••"/>
          </a:pPr>
          <a:r>
            <a:rPr lang="en-US" sz="4000" b="1" kern="1200" dirty="0" smtClean="0">
              <a:solidFill>
                <a:srgbClr val="0070C0"/>
              </a:solidFill>
            </a:rPr>
            <a:t>IaaS </a:t>
          </a:r>
          <a:r>
            <a:rPr lang="en-US" altLang="zh-TW" sz="4000" b="1" kern="1200" dirty="0" smtClean="0"/>
            <a:t>(</a:t>
          </a:r>
          <a:r>
            <a:rPr lang="pt-BR" sz="4000" b="1" kern="1200" dirty="0" smtClean="0"/>
            <a:t>infrastructure as a service</a:t>
          </a:r>
          <a:r>
            <a:rPr lang="en-US" altLang="zh-TW" sz="4000" b="1" kern="1200" dirty="0" smtClean="0"/>
            <a:t>)</a:t>
          </a:r>
          <a:endParaRPr lang="zh-TW" sz="4000" kern="1200" dirty="0"/>
        </a:p>
        <a:p>
          <a:pPr marL="285750" lvl="1" indent="-285750" algn="l" defTabSz="1778000" rtl="0">
            <a:lnSpc>
              <a:spcPct val="90000"/>
            </a:lnSpc>
            <a:spcBef>
              <a:spcPct val="0"/>
            </a:spcBef>
            <a:spcAft>
              <a:spcPct val="15000"/>
            </a:spcAft>
            <a:buChar char="••"/>
          </a:pPr>
          <a:r>
            <a:rPr lang="pt-BR" sz="4000" b="1" kern="1200" dirty="0" smtClean="0">
              <a:solidFill>
                <a:srgbClr val="0070C0"/>
              </a:solidFill>
            </a:rPr>
            <a:t>PaaS </a:t>
          </a:r>
          <a:r>
            <a:rPr lang="en-US" altLang="zh-TW" sz="4000" b="1" kern="1200" dirty="0" smtClean="0"/>
            <a:t>(</a:t>
          </a:r>
          <a:r>
            <a:rPr lang="pt-BR" sz="4000" b="1" kern="1200" dirty="0" smtClean="0"/>
            <a:t>platform as a </a:t>
          </a:r>
          <a:r>
            <a:rPr lang="en-US" sz="4000" b="1" kern="1200" dirty="0" smtClean="0"/>
            <a:t>service</a:t>
          </a:r>
          <a:r>
            <a:rPr lang="en-US" altLang="zh-TW" sz="4000" b="1" kern="1200" dirty="0" smtClean="0"/>
            <a:t>)</a:t>
          </a:r>
          <a:endParaRPr lang="zh-TW" sz="4000" kern="1200" dirty="0"/>
        </a:p>
        <a:p>
          <a:pPr marL="285750" lvl="1" indent="-285750" algn="l" defTabSz="1778000" rtl="0">
            <a:lnSpc>
              <a:spcPct val="90000"/>
            </a:lnSpc>
            <a:spcBef>
              <a:spcPct val="0"/>
            </a:spcBef>
            <a:spcAft>
              <a:spcPct val="15000"/>
            </a:spcAft>
            <a:buChar char="••"/>
          </a:pPr>
          <a:r>
            <a:rPr lang="en-US" sz="4000" b="1" kern="1200" dirty="0" smtClean="0">
              <a:solidFill>
                <a:srgbClr val="0070C0"/>
              </a:solidFill>
            </a:rPr>
            <a:t>SaaS </a:t>
          </a:r>
          <a:r>
            <a:rPr lang="en-US" altLang="zh-TW" sz="4000" b="1" kern="1200" dirty="0" smtClean="0"/>
            <a:t>(</a:t>
          </a:r>
          <a:r>
            <a:rPr lang="en-US" sz="4000" b="1" kern="1200" dirty="0" smtClean="0"/>
            <a:t>software as a service</a:t>
          </a:r>
          <a:r>
            <a:rPr lang="en-US" altLang="zh-TW" sz="4000" b="1" kern="1200" dirty="0" smtClean="0"/>
            <a:t>)</a:t>
          </a:r>
          <a:endParaRPr lang="zh-TW" sz="4000" kern="1200" dirty="0"/>
        </a:p>
      </dsp:txBody>
      <dsp:txXfrm>
        <a:off x="0" y="829358"/>
        <a:ext cx="8229600" cy="3024000"/>
      </dsp:txXfrm>
    </dsp:sp>
    <dsp:sp modelId="{2E57EA9A-698A-46A8-834C-F79EEA08E17A}">
      <dsp:nvSpPr>
        <dsp:cNvPr id="0" name=""/>
        <dsp:cNvSpPr/>
      </dsp:nvSpPr>
      <dsp:spPr>
        <a:xfrm>
          <a:off x="411480" y="238958"/>
          <a:ext cx="5760720" cy="1180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778000" rtl="0">
            <a:lnSpc>
              <a:spcPct val="90000"/>
            </a:lnSpc>
            <a:spcBef>
              <a:spcPct val="0"/>
            </a:spcBef>
            <a:spcAft>
              <a:spcPct val="35000"/>
            </a:spcAft>
          </a:pPr>
          <a:r>
            <a:rPr lang="zh-TW" sz="4000" b="1" kern="1200" dirty="0" smtClean="0">
              <a:latin typeface="微軟正黑體" pitchFamily="34" charset="-120"/>
              <a:ea typeface="微軟正黑體" pitchFamily="34" charset="-120"/>
            </a:rPr>
            <a:t>雲端運算常見服務 </a:t>
          </a:r>
          <a:endParaRPr lang="zh-TW" sz="4000" kern="1200" dirty="0">
            <a:latin typeface="微軟正黑體" pitchFamily="34" charset="-120"/>
            <a:ea typeface="微軟正黑體" pitchFamily="34" charset="-120"/>
          </a:endParaRPr>
        </a:p>
      </dsp:txBody>
      <dsp:txXfrm>
        <a:off x="469122" y="296600"/>
        <a:ext cx="5645436" cy="10655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CEF64-EE5B-463D-846E-AF937CA52F0C}">
      <dsp:nvSpPr>
        <dsp:cNvPr id="0" name=""/>
        <dsp:cNvSpPr/>
      </dsp:nvSpPr>
      <dsp:spPr>
        <a:xfrm>
          <a:off x="0" y="0"/>
          <a:ext cx="8362950" cy="26355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TW" sz="2800" b="1" kern="1200" dirty="0" smtClean="0">
              <a:latin typeface="微軟正黑體" panose="020B0604030504040204" pitchFamily="34" charset="-120"/>
              <a:ea typeface="微軟正黑體" panose="020B0604030504040204" pitchFamily="34" charset="-120"/>
            </a:rPr>
            <a:t>到底這句話是真話還是謊話呢？</a:t>
          </a:r>
          <a:endParaRPr lang="zh-TW" sz="2800" kern="1200" dirty="0">
            <a:latin typeface="微軟正黑體" panose="020B0604030504040204" pitchFamily="34" charset="-120"/>
            <a:ea typeface="微軟正黑體" panose="020B0604030504040204" pitchFamily="34" charset="-120"/>
          </a:endParaRPr>
        </a:p>
      </dsp:txBody>
      <dsp:txXfrm>
        <a:off x="0" y="0"/>
        <a:ext cx="8362950" cy="790659"/>
      </dsp:txXfrm>
    </dsp:sp>
    <dsp:sp modelId="{7C50BC20-0613-447E-AFC6-AD20573334D6}">
      <dsp:nvSpPr>
        <dsp:cNvPr id="0" name=""/>
        <dsp:cNvSpPr/>
      </dsp:nvSpPr>
      <dsp:spPr>
        <a:xfrm>
          <a:off x="836294" y="791431"/>
          <a:ext cx="6690360" cy="794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zh-TW" sz="2500" b="1" kern="1200" dirty="0" smtClean="0">
              <a:latin typeface="微軟正黑體" panose="020B0604030504040204" pitchFamily="34" charset="-120"/>
              <a:ea typeface="微軟正黑體" panose="020B0604030504040204" pitchFamily="34" charset="-120"/>
            </a:rPr>
            <a:t>如果是真話，那它所說的為真，也就變成謊話。</a:t>
          </a:r>
          <a:endParaRPr lang="zh-TW" sz="2500" kern="1200" dirty="0">
            <a:latin typeface="微軟正黑體" panose="020B0604030504040204" pitchFamily="34" charset="-120"/>
            <a:ea typeface="微軟正黑體" panose="020B0604030504040204" pitchFamily="34" charset="-120"/>
          </a:endParaRPr>
        </a:p>
      </dsp:txBody>
      <dsp:txXfrm>
        <a:off x="859568" y="814705"/>
        <a:ext cx="6643812" cy="748100"/>
      </dsp:txXfrm>
    </dsp:sp>
    <dsp:sp modelId="{9C77CE43-5501-4DA1-B6E4-AB5566DC294F}">
      <dsp:nvSpPr>
        <dsp:cNvPr id="0" name=""/>
        <dsp:cNvSpPr/>
      </dsp:nvSpPr>
      <dsp:spPr>
        <a:xfrm>
          <a:off x="836294" y="1708333"/>
          <a:ext cx="6690360" cy="794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zh-TW" sz="2500" b="1" kern="1200" dirty="0" smtClean="0">
              <a:latin typeface="微軟正黑體" panose="020B0604030504040204" pitchFamily="34" charset="-120"/>
              <a:ea typeface="微軟正黑體" panose="020B0604030504040204" pitchFamily="34" charset="-120"/>
            </a:rPr>
            <a:t>如果是謊話，那它所說的為假，也就變成真話。</a:t>
          </a:r>
          <a:endParaRPr lang="zh-TW" sz="2500" kern="1200" dirty="0">
            <a:latin typeface="微軟正黑體" panose="020B0604030504040204" pitchFamily="34" charset="-120"/>
            <a:ea typeface="微軟正黑體" panose="020B0604030504040204" pitchFamily="34" charset="-120"/>
          </a:endParaRPr>
        </a:p>
      </dsp:txBody>
      <dsp:txXfrm>
        <a:off x="859568" y="1731607"/>
        <a:ext cx="6643812" cy="748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F903E-5173-463E-BC5A-B94F14F1AE97}">
      <dsp:nvSpPr>
        <dsp:cNvPr id="0" name=""/>
        <dsp:cNvSpPr/>
      </dsp:nvSpPr>
      <dsp:spPr>
        <a:xfrm>
          <a:off x="0" y="218258"/>
          <a:ext cx="8229600"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其他雲端相關技術</a:t>
          </a:r>
          <a:endParaRPr lang="zh-TW" sz="2400" kern="1200" dirty="0">
            <a:latin typeface="微軟正黑體" panose="020B0604030504040204" pitchFamily="34" charset="-120"/>
            <a:ea typeface="微軟正黑體" panose="020B0604030504040204" pitchFamily="34" charset="-120"/>
          </a:endParaRPr>
        </a:p>
      </dsp:txBody>
      <dsp:txXfrm>
        <a:off x="0" y="218258"/>
        <a:ext cx="8229600" cy="691200"/>
      </dsp:txXfrm>
    </dsp:sp>
    <dsp:sp modelId="{64DB8DA4-149F-417F-AD6A-87E3CFFCE9FB}">
      <dsp:nvSpPr>
        <dsp:cNvPr id="0" name=""/>
        <dsp:cNvSpPr/>
      </dsp:nvSpPr>
      <dsp:spPr>
        <a:xfrm>
          <a:off x="0" y="909458"/>
          <a:ext cx="8229600" cy="29646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分散式運算</a:t>
          </a:r>
          <a:r>
            <a:rPr lang="en-US" altLang="zh-TW" sz="2400" b="1" kern="1200" dirty="0" smtClean="0">
              <a:latin typeface="微軟正黑體" panose="020B0604030504040204" pitchFamily="34" charset="-120"/>
              <a:ea typeface="微軟正黑體" panose="020B0604030504040204" pitchFamily="34" charset="-120"/>
            </a:rPr>
            <a:t>(</a:t>
          </a:r>
          <a:r>
            <a:rPr lang="zh-TW" sz="2400" b="1" kern="1200" dirty="0" smtClean="0">
              <a:latin typeface="微軟正黑體" panose="020B0604030504040204" pitchFamily="34" charset="-120"/>
              <a:ea typeface="微軟正黑體" panose="020B0604030504040204" pitchFamily="34" charset="-120"/>
            </a:rPr>
            <a:t>如</a:t>
          </a:r>
          <a:r>
            <a:rPr lang="en-US" sz="2400" b="1" kern="1200" dirty="0" smtClean="0">
              <a:latin typeface="微軟正黑體" panose="020B0604030504040204" pitchFamily="34" charset="-120"/>
              <a:ea typeface="微軟正黑體" panose="020B0604030504040204" pitchFamily="34" charset="-120"/>
            </a:rPr>
            <a:t>Hadoop</a:t>
          </a:r>
          <a:r>
            <a:rPr lang="en-US" altLang="zh-TW" sz="2400" b="1" kern="1200" dirty="0" smtClean="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分散式檔案系統</a:t>
          </a:r>
          <a:r>
            <a:rPr lang="en-US" altLang="zh-TW" sz="2400" b="1" kern="1200" dirty="0" smtClean="0">
              <a:latin typeface="微軟正黑體" panose="020B0604030504040204" pitchFamily="34" charset="-120"/>
              <a:ea typeface="微軟正黑體" panose="020B0604030504040204" pitchFamily="34" charset="-120"/>
            </a:rPr>
            <a:t>(</a:t>
          </a:r>
          <a:r>
            <a:rPr lang="zh-TW" sz="2400" b="1" kern="1200" dirty="0" smtClean="0">
              <a:latin typeface="微軟正黑體" panose="020B0604030504040204" pitchFamily="34" charset="-120"/>
              <a:ea typeface="微軟正黑體" panose="020B0604030504040204" pitchFamily="34" charset="-120"/>
            </a:rPr>
            <a:t>如</a:t>
          </a:r>
          <a:r>
            <a:rPr lang="en-US" sz="2400" b="1" kern="1200" dirty="0" smtClean="0">
              <a:latin typeface="微軟正黑體" panose="020B0604030504040204" pitchFamily="34" charset="-120"/>
              <a:ea typeface="微軟正黑體" panose="020B0604030504040204" pitchFamily="34" charset="-120"/>
            </a:rPr>
            <a:t>GFS</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HDFS</a:t>
          </a:r>
          <a:r>
            <a:rPr lang="en-US" altLang="zh-TW" sz="2400" b="1" kern="1200" dirty="0" smtClean="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分散式儲存</a:t>
          </a:r>
          <a:r>
            <a:rPr lang="en-US" altLang="zh-TW" sz="2400" b="1" kern="1200" dirty="0" smtClean="0">
              <a:latin typeface="微軟正黑體" panose="020B0604030504040204" pitchFamily="34" charset="-120"/>
              <a:ea typeface="微軟正黑體" panose="020B0604030504040204" pitchFamily="34" charset="-120"/>
            </a:rPr>
            <a:t>(</a:t>
          </a:r>
          <a:r>
            <a:rPr lang="zh-TW" sz="2400" b="1" kern="1200" dirty="0" smtClean="0">
              <a:latin typeface="微軟正黑體" panose="020B0604030504040204" pitchFamily="34" charset="-120"/>
              <a:ea typeface="微軟正黑體" panose="020B0604030504040204" pitchFamily="34" charset="-120"/>
            </a:rPr>
            <a:t>如</a:t>
          </a:r>
          <a:r>
            <a:rPr lang="en-US" sz="2400" b="1" kern="1200" dirty="0" smtClean="0">
              <a:latin typeface="微軟正黑體" panose="020B0604030504040204" pitchFamily="34" charset="-120"/>
              <a:ea typeface="微軟正黑體" panose="020B0604030504040204" pitchFamily="34" charset="-120"/>
            </a:rPr>
            <a:t>Cassandra</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HBase</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HyperTable</a:t>
          </a:r>
          <a:r>
            <a:rPr lang="zh-TW" sz="2400" b="1" kern="1200" dirty="0" smtClean="0">
              <a:latin typeface="微軟正黑體" panose="020B0604030504040204" pitchFamily="34" charset="-120"/>
              <a:ea typeface="微軟正黑體" panose="020B0604030504040204" pitchFamily="34" charset="-120"/>
            </a:rPr>
            <a:t>、</a:t>
          </a:r>
          <a:r>
            <a:rPr lang="en-US" sz="2400" b="1" kern="1200" dirty="0" smtClean="0">
              <a:latin typeface="微軟正黑體" panose="020B0604030504040204" pitchFamily="34" charset="-120"/>
              <a:ea typeface="微軟正黑體" panose="020B0604030504040204" pitchFamily="34" charset="-120"/>
            </a:rPr>
            <a:t>MongoDB</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memcached</a:t>
          </a:r>
          <a:r>
            <a:rPr lang="en-US" altLang="zh-TW" sz="2400" b="1" kern="1200" dirty="0" smtClean="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前端呈現內容的網頁技術</a:t>
          </a:r>
          <a:r>
            <a:rPr lang="en-US" altLang="zh-TW" sz="2400" b="1" kern="1200" dirty="0" smtClean="0">
              <a:latin typeface="微軟正黑體" panose="020B0604030504040204" pitchFamily="34" charset="-120"/>
              <a:ea typeface="微軟正黑體" panose="020B0604030504040204" pitchFamily="34" charset="-120"/>
            </a:rPr>
            <a:t>(</a:t>
          </a:r>
          <a:r>
            <a:rPr lang="zh-TW" sz="2400" b="1" kern="1200" dirty="0" smtClean="0">
              <a:latin typeface="微軟正黑體" panose="020B0604030504040204" pitchFamily="34" charset="-120"/>
              <a:ea typeface="微軟正黑體" panose="020B0604030504040204" pitchFamily="34" charset="-120"/>
            </a:rPr>
            <a:t>如</a:t>
          </a:r>
          <a:r>
            <a:rPr lang="en-US" sz="2400" b="1" kern="1200" dirty="0" err="1" smtClean="0">
              <a:latin typeface="微軟正黑體" panose="020B0604030504040204" pitchFamily="34" charset="-120"/>
              <a:ea typeface="微軟正黑體" panose="020B0604030504040204" pitchFamily="34" charset="-120"/>
            </a:rPr>
            <a:t>HTML5</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CSS</a:t>
          </a:r>
          <a:r>
            <a:rPr lang="zh-TW" sz="2400" b="1" kern="1200" dirty="0" smtClean="0">
              <a:latin typeface="微軟正黑體" panose="020B0604030504040204" pitchFamily="34" charset="-120"/>
              <a:ea typeface="微軟正黑體" panose="020B0604030504040204" pitchFamily="34" charset="-120"/>
            </a:rPr>
            <a:t>、</a:t>
          </a:r>
          <a:r>
            <a:rPr lang="en-US" sz="2400" b="1" kern="1200" dirty="0" smtClean="0">
              <a:latin typeface="微軟正黑體" panose="020B0604030504040204" pitchFamily="34" charset="-120"/>
              <a:ea typeface="微軟正黑體" panose="020B0604030504040204" pitchFamily="34" charset="-120"/>
            </a:rPr>
            <a:t>Java Script</a:t>
          </a:r>
          <a:r>
            <a:rPr lang="en-US" altLang="zh-TW" sz="2400" b="1" kern="1200" dirty="0" smtClean="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dsp:txBody>
      <dsp:txXfrm>
        <a:off x="0" y="909458"/>
        <a:ext cx="8229600" cy="2964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D5A25-D9A4-446C-BE28-2EB419DE8CC2}">
      <dsp:nvSpPr>
        <dsp:cNvPr id="0" name=""/>
        <dsp:cNvSpPr/>
      </dsp:nvSpPr>
      <dsp:spPr>
        <a:xfrm rot="5400000">
          <a:off x="939604" y="837058"/>
          <a:ext cx="1444378" cy="2403413"/>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CD42E-6A86-4E77-B7CB-E85999B314CA}">
      <dsp:nvSpPr>
        <dsp:cNvPr id="0" name=""/>
        <dsp:cNvSpPr/>
      </dsp:nvSpPr>
      <dsp:spPr>
        <a:xfrm>
          <a:off x="698501" y="1555161"/>
          <a:ext cx="2169815" cy="190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zh-TW" sz="2300" b="1" kern="1200" baseline="0" dirty="0" smtClean="0">
              <a:latin typeface="微軟正黑體" panose="020B0604030504040204" pitchFamily="34" charset="-120"/>
              <a:ea typeface="微軟正黑體" panose="020B0604030504040204" pitchFamily="34" charset="-120"/>
            </a:rPr>
            <a:t>感知層</a:t>
          </a:r>
          <a:endParaRPr lang="zh-TW" sz="2300" kern="1200" baseline="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1" kern="1200" baseline="0" dirty="0" smtClean="0">
              <a:latin typeface="微軟正黑體" panose="020B0604030504040204" pitchFamily="34" charset="-120"/>
              <a:ea typeface="微軟正黑體" panose="020B0604030504040204" pitchFamily="34" charset="-120"/>
            </a:rPr>
            <a:t>資料的提供者</a:t>
          </a:r>
          <a:endParaRPr lang="zh-TW" sz="1800" kern="1200" baseline="0" dirty="0">
            <a:latin typeface="微軟正黑體" panose="020B0604030504040204" pitchFamily="34" charset="-120"/>
            <a:ea typeface="微軟正黑體" panose="020B0604030504040204" pitchFamily="34" charset="-120"/>
          </a:endParaRPr>
        </a:p>
      </dsp:txBody>
      <dsp:txXfrm>
        <a:off x="698501" y="1555161"/>
        <a:ext cx="2169815" cy="1901970"/>
      </dsp:txXfrm>
    </dsp:sp>
    <dsp:sp modelId="{20ED6AFC-B074-401B-9B05-6F23A203A601}">
      <dsp:nvSpPr>
        <dsp:cNvPr id="0" name=""/>
        <dsp:cNvSpPr/>
      </dsp:nvSpPr>
      <dsp:spPr>
        <a:xfrm>
          <a:off x="2458917" y="660116"/>
          <a:ext cx="409399" cy="409399"/>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50954-5770-4DC0-96E6-762D7181B822}">
      <dsp:nvSpPr>
        <dsp:cNvPr id="0" name=""/>
        <dsp:cNvSpPr/>
      </dsp:nvSpPr>
      <dsp:spPr>
        <a:xfrm rot="5400000">
          <a:off x="3595882" y="179759"/>
          <a:ext cx="1444378" cy="2403413"/>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06FF2-2686-4156-9E87-DBA2E536FDA8}">
      <dsp:nvSpPr>
        <dsp:cNvPr id="0" name=""/>
        <dsp:cNvSpPr/>
      </dsp:nvSpPr>
      <dsp:spPr>
        <a:xfrm>
          <a:off x="3354779" y="897862"/>
          <a:ext cx="2169815" cy="190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zh-TW" sz="2300" b="1" kern="1200" baseline="0" dirty="0" smtClean="0">
              <a:latin typeface="微軟正黑體" panose="020B0604030504040204" pitchFamily="34" charset="-120"/>
              <a:ea typeface="微軟正黑體" panose="020B0604030504040204" pitchFamily="34" charset="-120"/>
            </a:rPr>
            <a:t>網路層</a:t>
          </a:r>
          <a:endParaRPr lang="zh-TW" sz="2300" kern="1200" baseline="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1" kern="1200" baseline="0" dirty="0" smtClean="0">
              <a:latin typeface="微軟正黑體" panose="020B0604030504040204" pitchFamily="34" charset="-120"/>
              <a:ea typeface="微軟正黑體" panose="020B0604030504040204" pitchFamily="34" charset="-120"/>
            </a:rPr>
            <a:t>負責資料的傳輸</a:t>
          </a:r>
          <a:endParaRPr lang="zh-TW" sz="1800" kern="1200" baseline="0" dirty="0">
            <a:latin typeface="微軟正黑體" panose="020B0604030504040204" pitchFamily="34" charset="-120"/>
            <a:ea typeface="微軟正黑體" panose="020B0604030504040204" pitchFamily="34" charset="-120"/>
          </a:endParaRPr>
        </a:p>
      </dsp:txBody>
      <dsp:txXfrm>
        <a:off x="3354779" y="897862"/>
        <a:ext cx="2169815" cy="1901970"/>
      </dsp:txXfrm>
    </dsp:sp>
    <dsp:sp modelId="{614CF2D6-8291-4A49-87B0-252C2B02E677}">
      <dsp:nvSpPr>
        <dsp:cNvPr id="0" name=""/>
        <dsp:cNvSpPr/>
      </dsp:nvSpPr>
      <dsp:spPr>
        <a:xfrm>
          <a:off x="5115196" y="2817"/>
          <a:ext cx="409399" cy="409399"/>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AAEB8-B83C-4ADB-9EDB-60F63898A353}">
      <dsp:nvSpPr>
        <dsp:cNvPr id="0" name=""/>
        <dsp:cNvSpPr/>
      </dsp:nvSpPr>
      <dsp:spPr>
        <a:xfrm rot="5400000">
          <a:off x="6252160" y="-477538"/>
          <a:ext cx="1444378" cy="2403413"/>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2DD41-2DBE-4958-8B70-CAE92E4858FD}">
      <dsp:nvSpPr>
        <dsp:cNvPr id="0" name=""/>
        <dsp:cNvSpPr/>
      </dsp:nvSpPr>
      <dsp:spPr>
        <a:xfrm>
          <a:off x="6011057" y="240564"/>
          <a:ext cx="2169815" cy="190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zh-TW" sz="2300" b="1" kern="1200" baseline="0" dirty="0" smtClean="0">
              <a:latin typeface="微軟正黑體" panose="020B0604030504040204" pitchFamily="34" charset="-120"/>
              <a:ea typeface="微軟正黑體" panose="020B0604030504040204" pitchFamily="34" charset="-120"/>
            </a:rPr>
            <a:t>應用層</a:t>
          </a:r>
          <a:endParaRPr lang="zh-TW" sz="2300" kern="1200" baseline="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1" kern="1200" baseline="0" dirty="0" smtClean="0">
              <a:latin typeface="微軟正黑體" panose="020B0604030504040204" pitchFamily="34" charset="-120"/>
              <a:ea typeface="微軟正黑體" panose="020B0604030504040204" pitchFamily="34" charset="-120"/>
            </a:rPr>
            <a:t>針對搜集回來的資料，進行不同的專業應用。</a:t>
          </a:r>
          <a:endParaRPr lang="zh-TW" sz="1800" kern="1200" baseline="0" dirty="0">
            <a:latin typeface="微軟正黑體" panose="020B0604030504040204" pitchFamily="34" charset="-120"/>
            <a:ea typeface="微軟正黑體" panose="020B0604030504040204" pitchFamily="34" charset="-120"/>
          </a:endParaRPr>
        </a:p>
      </dsp:txBody>
      <dsp:txXfrm>
        <a:off x="6011057" y="240564"/>
        <a:ext cx="2169815" cy="1901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8B21-E7A3-4C8F-8DCB-A397FEC99FA9}">
      <dsp:nvSpPr>
        <dsp:cNvPr id="0" name=""/>
        <dsp:cNvSpPr/>
      </dsp:nvSpPr>
      <dsp:spPr>
        <a:xfrm>
          <a:off x="-4626374" y="-709278"/>
          <a:ext cx="5510875" cy="5510875"/>
        </a:xfrm>
        <a:prstGeom prst="blockArc">
          <a:avLst>
            <a:gd name="adj1" fmla="val 18900000"/>
            <a:gd name="adj2" fmla="val 2700000"/>
            <a:gd name="adj3" fmla="val 392"/>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4630BF-795B-488D-940F-2810617CC113}">
      <dsp:nvSpPr>
        <dsp:cNvPr id="0" name=""/>
        <dsp:cNvSpPr/>
      </dsp:nvSpPr>
      <dsp:spPr>
        <a:xfrm>
          <a:off x="463272" y="314617"/>
          <a:ext cx="7710694" cy="6295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9715" tIns="60960" rIns="60960" bIns="60960" numCol="1" spcCol="1270" anchor="ctr" anchorCtr="0">
          <a:noAutofit/>
        </a:bodyPr>
        <a:lstStyle/>
        <a:p>
          <a:pPr lvl="0" algn="l"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大量資料的分析演算法及統計方法</a:t>
          </a:r>
          <a:endParaRPr lang="zh-TW" sz="2400" kern="1200" dirty="0">
            <a:latin typeface="微軟正黑體" panose="020B0604030504040204" pitchFamily="34" charset="-120"/>
            <a:ea typeface="微軟正黑體" panose="020B0604030504040204" pitchFamily="34" charset="-120"/>
          </a:endParaRPr>
        </a:p>
      </dsp:txBody>
      <dsp:txXfrm>
        <a:off x="463272" y="314617"/>
        <a:ext cx="7710694" cy="629562"/>
      </dsp:txXfrm>
    </dsp:sp>
    <dsp:sp modelId="{B2C15958-C1A7-4712-B791-308FF2166333}">
      <dsp:nvSpPr>
        <dsp:cNvPr id="0" name=""/>
        <dsp:cNvSpPr/>
      </dsp:nvSpPr>
      <dsp:spPr>
        <a:xfrm>
          <a:off x="69795" y="235922"/>
          <a:ext cx="786952" cy="78695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B9CCA12-7407-4EDE-8983-E9FC15728C22}">
      <dsp:nvSpPr>
        <dsp:cNvPr id="0" name=""/>
        <dsp:cNvSpPr/>
      </dsp:nvSpPr>
      <dsp:spPr>
        <a:xfrm>
          <a:off x="824214" y="1259124"/>
          <a:ext cx="7349751" cy="629562"/>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9715" tIns="60960" rIns="60960" bIns="60960" numCol="1" spcCol="1270" anchor="ctr" anchorCtr="0">
          <a:noAutofit/>
        </a:bodyPr>
        <a:lstStyle/>
        <a:p>
          <a:pPr lvl="0" algn="l"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各種生物序列及結構的分析與解釋</a:t>
          </a:r>
          <a:endParaRPr lang="zh-TW" sz="2400" kern="1200" dirty="0">
            <a:latin typeface="微軟正黑體" panose="020B0604030504040204" pitchFamily="34" charset="-120"/>
            <a:ea typeface="微軟正黑體" panose="020B0604030504040204" pitchFamily="34" charset="-120"/>
          </a:endParaRPr>
        </a:p>
      </dsp:txBody>
      <dsp:txXfrm>
        <a:off x="824214" y="1259124"/>
        <a:ext cx="7349751" cy="629562"/>
      </dsp:txXfrm>
    </dsp:sp>
    <dsp:sp modelId="{7B6E58A3-1DC3-4851-8BAB-5CAFAFC3B60C}">
      <dsp:nvSpPr>
        <dsp:cNvPr id="0" name=""/>
        <dsp:cNvSpPr/>
      </dsp:nvSpPr>
      <dsp:spPr>
        <a:xfrm>
          <a:off x="430738" y="1180429"/>
          <a:ext cx="786952" cy="786952"/>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3A6C5AC-B377-4FC5-A7EB-F713A0EBF9B1}">
      <dsp:nvSpPr>
        <dsp:cNvPr id="0" name=""/>
        <dsp:cNvSpPr/>
      </dsp:nvSpPr>
      <dsp:spPr>
        <a:xfrm>
          <a:off x="824214" y="2203631"/>
          <a:ext cx="7349751" cy="629562"/>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9715" tIns="60960" rIns="60960" bIns="60960" numCol="1" spcCol="1270" anchor="ctr" anchorCtr="0">
          <a:noAutofit/>
        </a:bodyPr>
        <a:lstStyle/>
        <a:p>
          <a:pPr lvl="0" algn="l"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管理及使用各種型態資訊的軟體工具</a:t>
          </a:r>
          <a:endParaRPr lang="zh-TW" sz="2400" kern="1200" dirty="0">
            <a:latin typeface="微軟正黑體" panose="020B0604030504040204" pitchFamily="34" charset="-120"/>
            <a:ea typeface="微軟正黑體" panose="020B0604030504040204" pitchFamily="34" charset="-120"/>
          </a:endParaRPr>
        </a:p>
      </dsp:txBody>
      <dsp:txXfrm>
        <a:off x="824214" y="2203631"/>
        <a:ext cx="7349751" cy="629562"/>
      </dsp:txXfrm>
    </dsp:sp>
    <dsp:sp modelId="{7F63D217-A6FA-45F0-8064-662BB879D585}">
      <dsp:nvSpPr>
        <dsp:cNvPr id="0" name=""/>
        <dsp:cNvSpPr/>
      </dsp:nvSpPr>
      <dsp:spPr>
        <a:xfrm>
          <a:off x="430738" y="2124936"/>
          <a:ext cx="786952" cy="786952"/>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0368B6F-7CFA-4BCA-9DC9-4F31DFE34BCF}">
      <dsp:nvSpPr>
        <dsp:cNvPr id="0" name=""/>
        <dsp:cNvSpPr/>
      </dsp:nvSpPr>
      <dsp:spPr>
        <a:xfrm>
          <a:off x="463272" y="3148138"/>
          <a:ext cx="7710694" cy="629562"/>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9715" tIns="60960" rIns="60960" bIns="60960" numCol="1" spcCol="1270" anchor="ctr" anchorCtr="0">
          <a:noAutofit/>
        </a:bodyPr>
        <a:lstStyle/>
        <a:p>
          <a:pPr lvl="0" algn="l"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生物醫學及藥物的開發</a:t>
          </a:r>
          <a:endParaRPr lang="zh-TW" sz="2400" kern="1200" dirty="0">
            <a:latin typeface="微軟正黑體" panose="020B0604030504040204" pitchFamily="34" charset="-120"/>
            <a:ea typeface="微軟正黑體" panose="020B0604030504040204" pitchFamily="34" charset="-120"/>
          </a:endParaRPr>
        </a:p>
      </dsp:txBody>
      <dsp:txXfrm>
        <a:off x="463272" y="3148138"/>
        <a:ext cx="7710694" cy="629562"/>
      </dsp:txXfrm>
    </dsp:sp>
    <dsp:sp modelId="{A8D5CE8D-BE10-4941-96D9-8A8FAABFC35B}">
      <dsp:nvSpPr>
        <dsp:cNvPr id="0" name=""/>
        <dsp:cNvSpPr/>
      </dsp:nvSpPr>
      <dsp:spPr>
        <a:xfrm>
          <a:off x="69795" y="3069443"/>
          <a:ext cx="786952" cy="786952"/>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B9C0E-2AD2-4027-8EF9-742991E7343F}">
      <dsp:nvSpPr>
        <dsp:cNvPr id="0" name=""/>
        <dsp:cNvSpPr/>
      </dsp:nvSpPr>
      <dsp:spPr>
        <a:xfrm>
          <a:off x="1442591" y="1603081"/>
          <a:ext cx="1229617" cy="1229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生物</a:t>
          </a:r>
          <a:r>
            <a:rPr lang="en-US" altLang="zh-TW" sz="1600" b="1" kern="1200" baseline="0" dirty="0" smtClean="0">
              <a:latin typeface="微軟正黑體" panose="020B0604030504040204" pitchFamily="34" charset="-120"/>
              <a:ea typeface="微軟正黑體" panose="020B0604030504040204" pitchFamily="34" charset="-120"/>
            </a:rPr>
            <a:t/>
          </a:r>
          <a:br>
            <a:rPr lang="en-US" altLang="zh-TW" sz="1600" b="1" kern="1200" baseline="0" dirty="0" smtClean="0">
              <a:latin typeface="微軟正黑體" panose="020B0604030504040204" pitchFamily="34" charset="-120"/>
              <a:ea typeface="微軟正黑體" panose="020B0604030504040204" pitchFamily="34" charset="-120"/>
            </a:rPr>
          </a:br>
          <a:r>
            <a:rPr lang="zh-TW" altLang="en-US" sz="1600" b="1" kern="1200" baseline="0" dirty="0" smtClean="0">
              <a:latin typeface="微軟正黑體" panose="020B0604030504040204" pitchFamily="34" charset="-120"/>
              <a:ea typeface="微軟正黑體" panose="020B0604030504040204" pitchFamily="34" charset="-120"/>
            </a:rPr>
            <a:t>資訊學</a:t>
          </a:r>
          <a:r>
            <a:rPr lang="en-US" altLang="zh-TW" sz="1600" b="1" kern="1200" baseline="0" dirty="0" smtClean="0">
              <a:latin typeface="微軟正黑體" panose="020B0604030504040204" pitchFamily="34" charset="-120"/>
              <a:ea typeface="微軟正黑體" panose="020B0604030504040204" pitchFamily="34" charset="-120"/>
            </a:rPr>
            <a:t/>
          </a:r>
          <a:br>
            <a:rPr lang="en-US" altLang="zh-TW" sz="1600" b="1" kern="1200" baseline="0" dirty="0" smtClean="0">
              <a:latin typeface="微軟正黑體" panose="020B0604030504040204" pitchFamily="34" charset="-120"/>
              <a:ea typeface="微軟正黑體" panose="020B0604030504040204" pitchFamily="34" charset="-120"/>
            </a:rPr>
          </a:br>
          <a:r>
            <a:rPr lang="zh-TW" altLang="en-US" sz="1600" b="1" kern="1200" baseline="0" dirty="0" smtClean="0">
              <a:latin typeface="微軟正黑體" panose="020B0604030504040204" pitchFamily="34" charset="-120"/>
              <a:ea typeface="微軟正黑體" panose="020B0604030504040204" pitchFamily="34" charset="-120"/>
            </a:rPr>
            <a:t>核心課題</a:t>
          </a:r>
          <a:endParaRPr lang="zh-TW" altLang="en-US" sz="1600" kern="1200" baseline="0" dirty="0">
            <a:latin typeface="微軟正黑體" panose="020B0604030504040204" pitchFamily="34" charset="-120"/>
            <a:ea typeface="微軟正黑體" panose="020B0604030504040204" pitchFamily="34" charset="-120"/>
          </a:endParaRPr>
        </a:p>
      </dsp:txBody>
      <dsp:txXfrm>
        <a:off x="1622664" y="1783154"/>
        <a:ext cx="869471" cy="869471"/>
      </dsp:txXfrm>
    </dsp:sp>
    <dsp:sp modelId="{9B04FBB1-9C7F-4530-9317-90F526812E0A}">
      <dsp:nvSpPr>
        <dsp:cNvPr id="0" name=""/>
        <dsp:cNvSpPr/>
      </dsp:nvSpPr>
      <dsp:spPr>
        <a:xfrm rot="16200000">
          <a:off x="1872816" y="1391603"/>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048170" y="1409268"/>
        <a:ext cx="18458" cy="18458"/>
      </dsp:txXfrm>
    </dsp:sp>
    <dsp:sp modelId="{1E2F1536-459D-46A4-B22F-428E284A1B83}">
      <dsp:nvSpPr>
        <dsp:cNvPr id="0" name=""/>
        <dsp:cNvSpPr/>
      </dsp:nvSpPr>
      <dsp:spPr>
        <a:xfrm>
          <a:off x="1442591" y="4296"/>
          <a:ext cx="1229617" cy="12296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序列組合</a:t>
          </a:r>
          <a:endParaRPr lang="zh-TW" altLang="en-US" sz="1600" kern="1200" baseline="0" dirty="0">
            <a:latin typeface="微軟正黑體" panose="020B0604030504040204" pitchFamily="34" charset="-120"/>
            <a:ea typeface="微軟正黑體" panose="020B0604030504040204" pitchFamily="34" charset="-120"/>
          </a:endParaRPr>
        </a:p>
      </dsp:txBody>
      <dsp:txXfrm>
        <a:off x="1622664" y="184369"/>
        <a:ext cx="869471" cy="869471"/>
      </dsp:txXfrm>
    </dsp:sp>
    <dsp:sp modelId="{4C1391AB-6A80-4AA9-83E0-21CC6ABE4930}">
      <dsp:nvSpPr>
        <dsp:cNvPr id="0" name=""/>
        <dsp:cNvSpPr/>
      </dsp:nvSpPr>
      <dsp:spPr>
        <a:xfrm rot="19800000">
          <a:off x="2565110" y="1791299"/>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740465" y="1808965"/>
        <a:ext cx="18458" cy="18458"/>
      </dsp:txXfrm>
    </dsp:sp>
    <dsp:sp modelId="{230436CA-CF0D-4298-8EB6-1090C3EECA10}">
      <dsp:nvSpPr>
        <dsp:cNvPr id="0" name=""/>
        <dsp:cNvSpPr/>
      </dsp:nvSpPr>
      <dsp:spPr>
        <a:xfrm>
          <a:off x="2827179" y="803689"/>
          <a:ext cx="1229617" cy="122961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序列分析</a:t>
          </a:r>
          <a:endParaRPr lang="zh-TW" altLang="en-US" sz="1600" kern="1200" baseline="0" dirty="0">
            <a:latin typeface="微軟正黑體" panose="020B0604030504040204" pitchFamily="34" charset="-120"/>
            <a:ea typeface="微軟正黑體" panose="020B0604030504040204" pitchFamily="34" charset="-120"/>
          </a:endParaRPr>
        </a:p>
      </dsp:txBody>
      <dsp:txXfrm>
        <a:off x="3007252" y="983762"/>
        <a:ext cx="869471" cy="869471"/>
      </dsp:txXfrm>
    </dsp:sp>
    <dsp:sp modelId="{A4EFCF55-5A02-463F-B32A-4DA09BEE5F2E}">
      <dsp:nvSpPr>
        <dsp:cNvPr id="0" name=""/>
        <dsp:cNvSpPr/>
      </dsp:nvSpPr>
      <dsp:spPr>
        <a:xfrm rot="1800000">
          <a:off x="2565110" y="2590692"/>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740465" y="2608357"/>
        <a:ext cx="18458" cy="18458"/>
      </dsp:txXfrm>
    </dsp:sp>
    <dsp:sp modelId="{AB556ADC-1C32-41FE-BC2B-28BB2EE8EBC9}">
      <dsp:nvSpPr>
        <dsp:cNvPr id="0" name=""/>
        <dsp:cNvSpPr/>
      </dsp:nvSpPr>
      <dsp:spPr>
        <a:xfrm>
          <a:off x="2827179" y="2402473"/>
          <a:ext cx="1229617" cy="12296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生物資訊資料庫</a:t>
          </a:r>
          <a:endParaRPr lang="zh-TW" altLang="en-US" sz="1600" kern="1200" baseline="0" dirty="0">
            <a:latin typeface="微軟正黑體" panose="020B0604030504040204" pitchFamily="34" charset="-120"/>
            <a:ea typeface="微軟正黑體" panose="020B0604030504040204" pitchFamily="34" charset="-120"/>
          </a:endParaRPr>
        </a:p>
      </dsp:txBody>
      <dsp:txXfrm>
        <a:off x="3007252" y="2582546"/>
        <a:ext cx="869471" cy="869471"/>
      </dsp:txXfrm>
    </dsp:sp>
    <dsp:sp modelId="{008B791C-7280-41A2-AF91-0458F67B1014}">
      <dsp:nvSpPr>
        <dsp:cNvPr id="0" name=""/>
        <dsp:cNvSpPr/>
      </dsp:nvSpPr>
      <dsp:spPr>
        <a:xfrm rot="5400000">
          <a:off x="1872816" y="2990388"/>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048170" y="3008053"/>
        <a:ext cx="18458" cy="18458"/>
      </dsp:txXfrm>
    </dsp:sp>
    <dsp:sp modelId="{EA4FF0F3-68A4-4F30-93A4-3A0AE5D094A4}">
      <dsp:nvSpPr>
        <dsp:cNvPr id="0" name=""/>
        <dsp:cNvSpPr/>
      </dsp:nvSpPr>
      <dsp:spPr>
        <a:xfrm>
          <a:off x="1442591" y="3201866"/>
          <a:ext cx="1229617" cy="122961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基因認定</a:t>
          </a:r>
          <a:endParaRPr lang="zh-TW" altLang="en-US" sz="1600" kern="1200" baseline="0" dirty="0">
            <a:latin typeface="微軟正黑體" panose="020B0604030504040204" pitchFamily="34" charset="-120"/>
            <a:ea typeface="微軟正黑體" panose="020B0604030504040204" pitchFamily="34" charset="-120"/>
          </a:endParaRPr>
        </a:p>
      </dsp:txBody>
      <dsp:txXfrm>
        <a:off x="1622664" y="3381939"/>
        <a:ext cx="869471" cy="869471"/>
      </dsp:txXfrm>
    </dsp:sp>
    <dsp:sp modelId="{0DF052CE-9FFE-47F3-B242-A8D7089448E5}">
      <dsp:nvSpPr>
        <dsp:cNvPr id="0" name=""/>
        <dsp:cNvSpPr/>
      </dsp:nvSpPr>
      <dsp:spPr>
        <a:xfrm rot="9000000">
          <a:off x="1180522" y="2590692"/>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355876" y="2608357"/>
        <a:ext cx="18458" cy="18458"/>
      </dsp:txXfrm>
    </dsp:sp>
    <dsp:sp modelId="{B24FB18E-F478-439D-BBED-4069C95CE45D}">
      <dsp:nvSpPr>
        <dsp:cNvPr id="0" name=""/>
        <dsp:cNvSpPr/>
      </dsp:nvSpPr>
      <dsp:spPr>
        <a:xfrm>
          <a:off x="58002" y="2402473"/>
          <a:ext cx="1229617" cy="122961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種族樹</a:t>
          </a:r>
          <a:r>
            <a:rPr lang="en-US" altLang="zh-TW" sz="1600" b="1" kern="1200" baseline="0" dirty="0" smtClean="0">
              <a:latin typeface="微軟正黑體" panose="020B0604030504040204" pitchFamily="34" charset="-120"/>
              <a:ea typeface="微軟正黑體" panose="020B0604030504040204" pitchFamily="34" charset="-120"/>
            </a:rPr>
            <a:t/>
          </a:r>
          <a:br>
            <a:rPr lang="en-US" altLang="zh-TW" sz="1600" b="1" kern="1200" baseline="0" dirty="0" smtClean="0">
              <a:latin typeface="微軟正黑體" panose="020B0604030504040204" pitchFamily="34" charset="-120"/>
              <a:ea typeface="微軟正黑體" panose="020B0604030504040204" pitchFamily="34" charset="-120"/>
            </a:rPr>
          </a:br>
          <a:r>
            <a:rPr lang="zh-TW" altLang="en-US" sz="1600" b="1" kern="1200" baseline="0" dirty="0" smtClean="0">
              <a:latin typeface="微軟正黑體" panose="020B0604030504040204" pitchFamily="34" charset="-120"/>
              <a:ea typeface="微軟正黑體" panose="020B0604030504040204" pitchFamily="34" charset="-120"/>
            </a:rPr>
            <a:t>建構</a:t>
          </a:r>
          <a:endParaRPr lang="zh-TW" altLang="en-US" sz="1600" kern="1200" baseline="0" dirty="0">
            <a:latin typeface="微軟正黑體" panose="020B0604030504040204" pitchFamily="34" charset="-120"/>
            <a:ea typeface="微軟正黑體" panose="020B0604030504040204" pitchFamily="34" charset="-120"/>
          </a:endParaRPr>
        </a:p>
      </dsp:txBody>
      <dsp:txXfrm>
        <a:off x="238075" y="2582546"/>
        <a:ext cx="869471" cy="869471"/>
      </dsp:txXfrm>
    </dsp:sp>
    <dsp:sp modelId="{F0B8F85B-317D-47E3-A255-12A39711B949}">
      <dsp:nvSpPr>
        <dsp:cNvPr id="0" name=""/>
        <dsp:cNvSpPr/>
      </dsp:nvSpPr>
      <dsp:spPr>
        <a:xfrm rot="12600000">
          <a:off x="1180522" y="1791299"/>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355876" y="1808965"/>
        <a:ext cx="18458" cy="18458"/>
      </dsp:txXfrm>
    </dsp:sp>
    <dsp:sp modelId="{A4B0A3A0-1DC0-4D27-907B-3BD86AA2C824}">
      <dsp:nvSpPr>
        <dsp:cNvPr id="0" name=""/>
        <dsp:cNvSpPr/>
      </dsp:nvSpPr>
      <dsp:spPr>
        <a:xfrm>
          <a:off x="58002" y="803689"/>
          <a:ext cx="1229617" cy="12296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蛋白質</a:t>
          </a:r>
          <a:r>
            <a:rPr lang="en-US" altLang="zh-TW" sz="1600" b="1" kern="1200" baseline="0" dirty="0" smtClean="0">
              <a:latin typeface="微軟正黑體" panose="020B0604030504040204" pitchFamily="34" charset="-120"/>
              <a:ea typeface="微軟正黑體" panose="020B0604030504040204" pitchFamily="34" charset="-120"/>
            </a:rPr>
            <a:t/>
          </a:r>
          <a:br>
            <a:rPr lang="en-US" altLang="zh-TW" sz="1600" b="1" kern="1200" baseline="0" dirty="0" smtClean="0">
              <a:latin typeface="微軟正黑體" panose="020B0604030504040204" pitchFamily="34" charset="-120"/>
              <a:ea typeface="微軟正黑體" panose="020B0604030504040204" pitchFamily="34" charset="-120"/>
            </a:rPr>
          </a:br>
          <a:r>
            <a:rPr lang="zh-TW" altLang="en-US" sz="1600" b="1" kern="1200" baseline="0" dirty="0" smtClean="0">
              <a:latin typeface="微軟正黑體" panose="020B0604030504040204" pitchFamily="34" charset="-120"/>
              <a:ea typeface="微軟正黑體" panose="020B0604030504040204" pitchFamily="34" charset="-120"/>
            </a:rPr>
            <a:t>三維結構推測</a:t>
          </a:r>
          <a:endParaRPr lang="zh-TW" altLang="en-US" sz="1600" kern="1200" baseline="0" dirty="0">
            <a:latin typeface="微軟正黑體" panose="020B0604030504040204" pitchFamily="34" charset="-120"/>
            <a:ea typeface="微軟正黑體" panose="020B0604030504040204" pitchFamily="34" charset="-120"/>
          </a:endParaRPr>
        </a:p>
      </dsp:txBody>
      <dsp:txXfrm>
        <a:off x="238075" y="983762"/>
        <a:ext cx="869471" cy="869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72AB0-01E9-4672-BB60-80BA6B7A9C44}">
      <dsp:nvSpPr>
        <dsp:cNvPr id="0" name=""/>
        <dsp:cNvSpPr/>
      </dsp:nvSpPr>
      <dsp:spPr>
        <a:xfrm>
          <a:off x="464622" y="1072"/>
          <a:ext cx="1697756" cy="10186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文字</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(text)</a:t>
          </a:r>
          <a:endParaRPr lang="zh-TW" sz="2100" kern="1200" dirty="0">
            <a:latin typeface="微軟正黑體" panose="020B0604030504040204" pitchFamily="34" charset="-120"/>
            <a:ea typeface="微軟正黑體" panose="020B0604030504040204" pitchFamily="34" charset="-120"/>
          </a:endParaRPr>
        </a:p>
      </dsp:txBody>
      <dsp:txXfrm>
        <a:off x="464622" y="1072"/>
        <a:ext cx="1697756" cy="1018654"/>
      </dsp:txXfrm>
    </dsp:sp>
    <dsp:sp modelId="{80DFC728-50F0-4C24-8CA3-FB8BC05E98F6}">
      <dsp:nvSpPr>
        <dsp:cNvPr id="0" name=""/>
        <dsp:cNvSpPr/>
      </dsp:nvSpPr>
      <dsp:spPr>
        <a:xfrm>
          <a:off x="2332155" y="1072"/>
          <a:ext cx="1697756" cy="101865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聲音</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(audio)</a:t>
          </a:r>
          <a:endParaRPr lang="zh-TW" sz="2100" kern="1200" dirty="0">
            <a:latin typeface="微軟正黑體" panose="020B0604030504040204" pitchFamily="34" charset="-120"/>
            <a:ea typeface="微軟正黑體" panose="020B0604030504040204" pitchFamily="34" charset="-120"/>
          </a:endParaRPr>
        </a:p>
      </dsp:txBody>
      <dsp:txXfrm>
        <a:off x="2332155" y="1072"/>
        <a:ext cx="1697756" cy="1018654"/>
      </dsp:txXfrm>
    </dsp:sp>
    <dsp:sp modelId="{152D23CC-841A-4E0A-82D3-3CB93272A831}">
      <dsp:nvSpPr>
        <dsp:cNvPr id="0" name=""/>
        <dsp:cNvSpPr/>
      </dsp:nvSpPr>
      <dsp:spPr>
        <a:xfrm>
          <a:off x="4199687" y="1072"/>
          <a:ext cx="1697756" cy="10186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音樂</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(music)</a:t>
          </a:r>
          <a:endParaRPr lang="zh-TW" sz="2100" kern="1200" dirty="0">
            <a:latin typeface="微軟正黑體" panose="020B0604030504040204" pitchFamily="34" charset="-120"/>
            <a:ea typeface="微軟正黑體" panose="020B0604030504040204" pitchFamily="34" charset="-120"/>
          </a:endParaRPr>
        </a:p>
      </dsp:txBody>
      <dsp:txXfrm>
        <a:off x="4199687" y="1072"/>
        <a:ext cx="1697756" cy="1018654"/>
      </dsp:txXfrm>
    </dsp:sp>
    <dsp:sp modelId="{C9A5081B-7A01-4F45-BA74-001E82A93928}">
      <dsp:nvSpPr>
        <dsp:cNvPr id="0" name=""/>
        <dsp:cNvSpPr/>
      </dsp:nvSpPr>
      <dsp:spPr>
        <a:xfrm>
          <a:off x="6067220" y="1072"/>
          <a:ext cx="1697756" cy="10186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語音</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(voice)</a:t>
          </a:r>
          <a:endParaRPr lang="zh-TW" sz="2100" kern="1200" dirty="0">
            <a:latin typeface="微軟正黑體" panose="020B0604030504040204" pitchFamily="34" charset="-120"/>
            <a:ea typeface="微軟正黑體" panose="020B0604030504040204" pitchFamily="34" charset="-120"/>
          </a:endParaRPr>
        </a:p>
      </dsp:txBody>
      <dsp:txXfrm>
        <a:off x="6067220" y="1072"/>
        <a:ext cx="1697756" cy="1018654"/>
      </dsp:txXfrm>
    </dsp:sp>
    <dsp:sp modelId="{6176B316-E14B-46BD-8D15-0C4E148D367E}">
      <dsp:nvSpPr>
        <dsp:cNvPr id="0" name=""/>
        <dsp:cNvSpPr/>
      </dsp:nvSpPr>
      <dsp:spPr>
        <a:xfrm>
          <a:off x="464622" y="1189502"/>
          <a:ext cx="1697756" cy="101865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音效</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(sound)</a:t>
          </a:r>
          <a:endParaRPr lang="zh-TW" sz="2100" kern="1200" dirty="0">
            <a:latin typeface="微軟正黑體" panose="020B0604030504040204" pitchFamily="34" charset="-120"/>
            <a:ea typeface="微軟正黑體" panose="020B0604030504040204" pitchFamily="34" charset="-120"/>
          </a:endParaRPr>
        </a:p>
      </dsp:txBody>
      <dsp:txXfrm>
        <a:off x="464622" y="1189502"/>
        <a:ext cx="1697756" cy="1018654"/>
      </dsp:txXfrm>
    </dsp:sp>
    <dsp:sp modelId="{251EF37B-970F-4F98-A55F-083DC08E63BF}">
      <dsp:nvSpPr>
        <dsp:cNvPr id="0" name=""/>
        <dsp:cNvSpPr/>
      </dsp:nvSpPr>
      <dsp:spPr>
        <a:xfrm>
          <a:off x="2332155" y="1189502"/>
          <a:ext cx="1697756" cy="10186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影像</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(image)</a:t>
          </a:r>
          <a:endParaRPr lang="zh-TW" sz="2100" kern="1200" dirty="0">
            <a:latin typeface="微軟正黑體" panose="020B0604030504040204" pitchFamily="34" charset="-120"/>
            <a:ea typeface="微軟正黑體" panose="020B0604030504040204" pitchFamily="34" charset="-120"/>
          </a:endParaRPr>
        </a:p>
      </dsp:txBody>
      <dsp:txXfrm>
        <a:off x="2332155" y="1189502"/>
        <a:ext cx="1697756" cy="1018654"/>
      </dsp:txXfrm>
    </dsp:sp>
    <dsp:sp modelId="{2982B727-590C-43C3-8278-80BF89565964}">
      <dsp:nvSpPr>
        <dsp:cNvPr id="0" name=""/>
        <dsp:cNvSpPr/>
      </dsp:nvSpPr>
      <dsp:spPr>
        <a:xfrm>
          <a:off x="4199687" y="1189502"/>
          <a:ext cx="1697756" cy="101865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圖形</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(graphics)</a:t>
          </a:r>
          <a:endParaRPr lang="zh-TW" sz="2100" kern="1200" dirty="0">
            <a:latin typeface="微軟正黑體" panose="020B0604030504040204" pitchFamily="34" charset="-120"/>
            <a:ea typeface="微軟正黑體" panose="020B0604030504040204" pitchFamily="34" charset="-120"/>
          </a:endParaRPr>
        </a:p>
      </dsp:txBody>
      <dsp:txXfrm>
        <a:off x="4199687" y="1189502"/>
        <a:ext cx="1697756" cy="1018654"/>
      </dsp:txXfrm>
    </dsp:sp>
    <dsp:sp modelId="{34BA2853-278E-4861-AD5B-1BE0283F7916}">
      <dsp:nvSpPr>
        <dsp:cNvPr id="0" name=""/>
        <dsp:cNvSpPr/>
      </dsp:nvSpPr>
      <dsp:spPr>
        <a:xfrm>
          <a:off x="6067220" y="1189502"/>
          <a:ext cx="1697756" cy="10186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視訊</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(video)</a:t>
          </a:r>
          <a:endParaRPr lang="zh-TW" sz="2100" kern="1200" dirty="0">
            <a:latin typeface="微軟正黑體" panose="020B0604030504040204" pitchFamily="34" charset="-120"/>
            <a:ea typeface="微軟正黑體" panose="020B0604030504040204" pitchFamily="34" charset="-120"/>
          </a:endParaRPr>
        </a:p>
      </dsp:txBody>
      <dsp:txXfrm>
        <a:off x="6067220" y="1189502"/>
        <a:ext cx="1697756" cy="1018654"/>
      </dsp:txXfrm>
    </dsp:sp>
    <dsp:sp modelId="{064EC473-F53F-4E93-B446-4F0EC10196D0}">
      <dsp:nvSpPr>
        <dsp:cNvPr id="0" name=""/>
        <dsp:cNvSpPr/>
      </dsp:nvSpPr>
      <dsp:spPr>
        <a:xfrm>
          <a:off x="3265921" y="2377932"/>
          <a:ext cx="1697756" cy="10186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動畫</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(animation)</a:t>
          </a:r>
          <a:endParaRPr lang="zh-TW" sz="2100" kern="1200" dirty="0">
            <a:latin typeface="微軟正黑體" panose="020B0604030504040204" pitchFamily="34" charset="-120"/>
            <a:ea typeface="微軟正黑體" panose="020B0604030504040204" pitchFamily="34" charset="-120"/>
          </a:endParaRPr>
        </a:p>
      </dsp:txBody>
      <dsp:txXfrm>
        <a:off x="3265921" y="2377932"/>
        <a:ext cx="1697756" cy="1018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A895F-5E5D-4FEC-A826-2AEEA620C9A9}">
      <dsp:nvSpPr>
        <dsp:cNvPr id="0" name=""/>
        <dsp:cNvSpPr/>
      </dsp:nvSpPr>
      <dsp:spPr>
        <a:xfrm>
          <a:off x="470531" y="0"/>
          <a:ext cx="3963210" cy="7903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rtl="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聲音的基本物理特性</a:t>
          </a:r>
          <a:endParaRPr lang="zh-TW" altLang="en-US" sz="2400" kern="1200" dirty="0">
            <a:latin typeface="微軟正黑體" panose="020B0604030504040204" pitchFamily="34" charset="-120"/>
            <a:ea typeface="微軟正黑體" panose="020B0604030504040204" pitchFamily="34" charset="-120"/>
          </a:endParaRPr>
        </a:p>
      </dsp:txBody>
      <dsp:txXfrm>
        <a:off x="470531" y="0"/>
        <a:ext cx="3963210" cy="526917"/>
      </dsp:txXfrm>
    </dsp:sp>
    <dsp:sp modelId="{FD103776-062D-4C9E-ABA9-98F01631B02C}">
      <dsp:nvSpPr>
        <dsp:cNvPr id="0" name=""/>
        <dsp:cNvSpPr/>
      </dsp:nvSpPr>
      <dsp:spPr>
        <a:xfrm>
          <a:off x="715855" y="727183"/>
          <a:ext cx="5820257" cy="269319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震動頻率</a:t>
          </a:r>
          <a:r>
            <a:rPr lang="en-US" sz="2400" b="1" kern="1200" dirty="0" smtClean="0">
              <a:latin typeface="微軟正黑體" panose="020B0604030504040204" pitchFamily="34" charset="-120"/>
              <a:ea typeface="微軟正黑體" panose="020B0604030504040204" pitchFamily="34" charset="-120"/>
            </a:rPr>
            <a:t>(frequency)</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振動幅度</a:t>
          </a:r>
          <a:r>
            <a:rPr lang="en-US" sz="2400" b="1" kern="1200" dirty="0" smtClean="0">
              <a:latin typeface="微軟正黑體" panose="020B0604030504040204" pitchFamily="34" charset="-120"/>
              <a:ea typeface="微軟正黑體" panose="020B0604030504040204" pitchFamily="34" charset="-120"/>
            </a:rPr>
            <a:t>(amplitude)</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震動波形</a:t>
          </a:r>
          <a:r>
            <a:rPr lang="en-US" sz="2400" b="1" kern="1200" dirty="0" smtClean="0">
              <a:latin typeface="微軟正黑體" panose="020B0604030504040204" pitchFamily="34" charset="-120"/>
              <a:ea typeface="微軟正黑體" panose="020B0604030504040204" pitchFamily="34" charset="-120"/>
            </a:rPr>
            <a:t>(wave form)</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altLang="en-US" sz="2400" b="1" kern="1200" dirty="0" smtClean="0">
              <a:latin typeface="微軟正黑體" panose="020B0604030504040204" pitchFamily="34" charset="-120"/>
              <a:ea typeface="微軟正黑體" panose="020B0604030504040204" pitchFamily="34" charset="-120"/>
            </a:rPr>
            <a:t>發聲源與接收者的相對位置</a:t>
          </a:r>
          <a:endParaRPr lang="zh-TW" altLang="en-US" sz="2400" kern="1200" dirty="0">
            <a:latin typeface="微軟正黑體" panose="020B0604030504040204" pitchFamily="34" charset="-120"/>
            <a:ea typeface="微軟正黑體" panose="020B0604030504040204" pitchFamily="34" charset="-120"/>
          </a:endParaRPr>
        </a:p>
      </dsp:txBody>
      <dsp:txXfrm>
        <a:off x="794736" y="806064"/>
        <a:ext cx="5662495" cy="25354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42BFD-ED7D-490F-9C90-8F62CB7997AD}">
      <dsp:nvSpPr>
        <dsp:cNvPr id="0" name=""/>
        <dsp:cNvSpPr/>
      </dsp:nvSpPr>
      <dsp:spPr>
        <a:xfrm>
          <a:off x="2122" y="562327"/>
          <a:ext cx="2585897" cy="103435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感應器</a:t>
          </a:r>
          <a:r>
            <a:rPr lang="en-US" altLang="zh-TW" sz="2400" b="1" kern="1200" dirty="0" smtClean="0">
              <a:latin typeface="微軟正黑體" panose="020B0604030504040204" pitchFamily="34" charset="-120"/>
              <a:ea typeface="微軟正黑體" panose="020B0604030504040204" pitchFamily="34" charset="-120"/>
            </a:rPr>
            <a:t/>
          </a:r>
          <a:br>
            <a:rPr lang="en-US" altLang="zh-TW" sz="2400" b="1" kern="1200" dirty="0" smtClean="0">
              <a:latin typeface="微軟正黑體" panose="020B0604030504040204" pitchFamily="34" charset="-120"/>
              <a:ea typeface="微軟正黑體" panose="020B0604030504040204" pitchFamily="34" charset="-120"/>
            </a:rPr>
          </a:br>
          <a:r>
            <a:rPr lang="zh-TW" sz="2400" b="1" kern="1200" dirty="0" smtClean="0">
              <a:latin typeface="微軟正黑體" panose="020B0604030504040204" pitchFamily="34" charset="-120"/>
              <a:ea typeface="微軟正黑體" panose="020B0604030504040204" pitchFamily="34" charset="-120"/>
            </a:rPr>
            <a:t>接收訊號</a:t>
          </a:r>
          <a:endParaRPr lang="zh-TW" sz="2400" kern="1200" dirty="0">
            <a:latin typeface="微軟正黑體" panose="020B0604030504040204" pitchFamily="34" charset="-120"/>
            <a:ea typeface="微軟正黑體" panose="020B0604030504040204" pitchFamily="34" charset="-120"/>
          </a:endParaRPr>
        </a:p>
      </dsp:txBody>
      <dsp:txXfrm>
        <a:off x="519302" y="562327"/>
        <a:ext cx="1551538" cy="1034359"/>
      </dsp:txXfrm>
    </dsp:sp>
    <dsp:sp modelId="{3CE93C1A-7B3B-4A55-95FD-55787662A2C0}">
      <dsp:nvSpPr>
        <dsp:cNvPr id="0" name=""/>
        <dsp:cNvSpPr/>
      </dsp:nvSpPr>
      <dsp:spPr>
        <a:xfrm>
          <a:off x="2329430" y="562327"/>
          <a:ext cx="2585897" cy="1034359"/>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將訊號</a:t>
          </a:r>
          <a:r>
            <a:rPr lang="en-US" altLang="zh-TW" sz="2400" b="1" kern="1200" dirty="0" smtClean="0">
              <a:latin typeface="微軟正黑體" panose="020B0604030504040204" pitchFamily="34" charset="-120"/>
              <a:ea typeface="微軟正黑體" panose="020B0604030504040204" pitchFamily="34" charset="-120"/>
            </a:rPr>
            <a:t/>
          </a:r>
          <a:br>
            <a:rPr lang="en-US" altLang="zh-TW" sz="2400" b="1" kern="1200" dirty="0" smtClean="0">
              <a:latin typeface="微軟正黑體" panose="020B0604030504040204" pitchFamily="34" charset="-120"/>
              <a:ea typeface="微軟正黑體" panose="020B0604030504040204" pitchFamily="34" charset="-120"/>
            </a:rPr>
          </a:br>
          <a:r>
            <a:rPr lang="zh-TW" sz="2400" b="1" kern="1200" dirty="0" smtClean="0">
              <a:latin typeface="微軟正黑體" panose="020B0604030504040204" pitchFamily="34" charset="-120"/>
              <a:ea typeface="微軟正黑體" panose="020B0604030504040204" pitchFamily="34" charset="-120"/>
            </a:rPr>
            <a:t>傳進電腦</a:t>
          </a:r>
          <a:endParaRPr lang="zh-TW" sz="2400" kern="1200" dirty="0">
            <a:latin typeface="微軟正黑體" panose="020B0604030504040204" pitchFamily="34" charset="-120"/>
            <a:ea typeface="微軟正黑體" panose="020B0604030504040204" pitchFamily="34" charset="-120"/>
          </a:endParaRPr>
        </a:p>
      </dsp:txBody>
      <dsp:txXfrm>
        <a:off x="2846610" y="562327"/>
        <a:ext cx="1551538" cy="1034359"/>
      </dsp:txXfrm>
    </dsp:sp>
    <dsp:sp modelId="{61FE220D-12BE-449D-834F-05C9858C2B10}">
      <dsp:nvSpPr>
        <dsp:cNvPr id="0" name=""/>
        <dsp:cNvSpPr/>
      </dsp:nvSpPr>
      <dsp:spPr>
        <a:xfrm>
          <a:off x="4656738" y="562327"/>
          <a:ext cx="2585897" cy="1034359"/>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程式進行</a:t>
          </a:r>
          <a:r>
            <a:rPr lang="en-US" altLang="zh-TW" sz="2400" b="1" kern="1200" dirty="0" smtClean="0">
              <a:latin typeface="微軟正黑體" panose="020B0604030504040204" pitchFamily="34" charset="-120"/>
              <a:ea typeface="微軟正黑體" panose="020B0604030504040204" pitchFamily="34" charset="-120"/>
            </a:rPr>
            <a:t/>
          </a:r>
          <a:br>
            <a:rPr lang="en-US" altLang="zh-TW" sz="2400" b="1" kern="1200" dirty="0" smtClean="0">
              <a:latin typeface="微軟正黑體" panose="020B0604030504040204" pitchFamily="34" charset="-120"/>
              <a:ea typeface="微軟正黑體" panose="020B0604030504040204" pitchFamily="34" charset="-120"/>
            </a:rPr>
          </a:br>
          <a:r>
            <a:rPr lang="zh-TW" sz="2400" b="1" kern="1200" dirty="0" smtClean="0">
              <a:latin typeface="微軟正黑體" panose="020B0604030504040204" pitchFamily="34" charset="-120"/>
              <a:ea typeface="微軟正黑體" panose="020B0604030504040204" pitchFamily="34" charset="-120"/>
            </a:rPr>
            <a:t>分析判斷</a:t>
          </a:r>
          <a:endParaRPr lang="zh-TW" sz="2400" kern="1200" dirty="0">
            <a:latin typeface="微軟正黑體" panose="020B0604030504040204" pitchFamily="34" charset="-120"/>
            <a:ea typeface="微軟正黑體" panose="020B0604030504040204" pitchFamily="34" charset="-120"/>
          </a:endParaRPr>
        </a:p>
      </dsp:txBody>
      <dsp:txXfrm>
        <a:off x="5173918" y="562327"/>
        <a:ext cx="1551538" cy="1034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15AB5-EC5B-488C-8957-5AAD82D61D1E}">
      <dsp:nvSpPr>
        <dsp:cNvPr id="0" name=""/>
        <dsp:cNvSpPr/>
      </dsp:nvSpPr>
      <dsp:spPr>
        <a:xfrm>
          <a:off x="3581" y="431964"/>
          <a:ext cx="1110401" cy="6662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潤飾</a:t>
          </a:r>
          <a:endParaRPr lang="zh-TW" sz="2000" kern="1200" dirty="0">
            <a:latin typeface="微軟正黑體" panose="020B0604030504040204" pitchFamily="34" charset="-120"/>
            <a:ea typeface="微軟正黑體" panose="020B0604030504040204" pitchFamily="34" charset="-120"/>
          </a:endParaRPr>
        </a:p>
      </dsp:txBody>
      <dsp:txXfrm>
        <a:off x="23095" y="451478"/>
        <a:ext cx="1071373" cy="627213"/>
      </dsp:txXfrm>
    </dsp:sp>
    <dsp:sp modelId="{66892187-32D6-49AD-93C5-90D0D38164D2}">
      <dsp:nvSpPr>
        <dsp:cNvPr id="0" name=""/>
        <dsp:cNvSpPr/>
      </dsp:nvSpPr>
      <dsp:spPr>
        <a:xfrm>
          <a:off x="1225023" y="627395"/>
          <a:ext cx="235405" cy="2753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1225023" y="682471"/>
        <a:ext cx="164784" cy="165227"/>
      </dsp:txXfrm>
    </dsp:sp>
    <dsp:sp modelId="{73832950-16BE-4E44-B020-808B5E4DE8F6}">
      <dsp:nvSpPr>
        <dsp:cNvPr id="0" name=""/>
        <dsp:cNvSpPr/>
      </dsp:nvSpPr>
      <dsp:spPr>
        <a:xfrm>
          <a:off x="1558144" y="431964"/>
          <a:ext cx="1110401" cy="666241"/>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下標籤</a:t>
          </a:r>
          <a:endParaRPr lang="zh-TW" sz="2000" kern="1200" dirty="0">
            <a:latin typeface="微軟正黑體" panose="020B0604030504040204" pitchFamily="34" charset="-120"/>
            <a:ea typeface="微軟正黑體" panose="020B0604030504040204" pitchFamily="34" charset="-120"/>
          </a:endParaRPr>
        </a:p>
      </dsp:txBody>
      <dsp:txXfrm>
        <a:off x="1577658" y="451478"/>
        <a:ext cx="1071373" cy="627213"/>
      </dsp:txXfrm>
    </dsp:sp>
    <dsp:sp modelId="{6514BE59-85A2-400C-95FE-8CCF192E19BA}">
      <dsp:nvSpPr>
        <dsp:cNvPr id="0" name=""/>
        <dsp:cNvSpPr/>
      </dsp:nvSpPr>
      <dsp:spPr>
        <a:xfrm>
          <a:off x="2779586" y="627395"/>
          <a:ext cx="235405" cy="275379"/>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2779586" y="682471"/>
        <a:ext cx="164784" cy="165227"/>
      </dsp:txXfrm>
    </dsp:sp>
    <dsp:sp modelId="{E96A4C42-541E-4973-81B9-5B7993E18AF1}">
      <dsp:nvSpPr>
        <dsp:cNvPr id="0" name=""/>
        <dsp:cNvSpPr/>
      </dsp:nvSpPr>
      <dsp:spPr>
        <a:xfrm>
          <a:off x="3112706" y="431964"/>
          <a:ext cx="1110401" cy="66624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群組化</a:t>
          </a:r>
          <a:endParaRPr lang="zh-TW" sz="2000" kern="1200" dirty="0">
            <a:latin typeface="微軟正黑體" panose="020B0604030504040204" pitchFamily="34" charset="-120"/>
            <a:ea typeface="微軟正黑體" panose="020B0604030504040204" pitchFamily="34" charset="-120"/>
          </a:endParaRPr>
        </a:p>
      </dsp:txBody>
      <dsp:txXfrm>
        <a:off x="3132220" y="451478"/>
        <a:ext cx="1071373" cy="627213"/>
      </dsp:txXfrm>
    </dsp:sp>
    <dsp:sp modelId="{5A4AF43D-F4CA-45D0-AB04-E4F53ED6F144}">
      <dsp:nvSpPr>
        <dsp:cNvPr id="0" name=""/>
        <dsp:cNvSpPr/>
      </dsp:nvSpPr>
      <dsp:spPr>
        <a:xfrm>
          <a:off x="4334148" y="627395"/>
          <a:ext cx="235405" cy="275379"/>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4334148" y="682471"/>
        <a:ext cx="164784" cy="165227"/>
      </dsp:txXfrm>
    </dsp:sp>
    <dsp:sp modelId="{0587D1AC-BCC6-42F8-96C3-D2BFAEDFEC76}">
      <dsp:nvSpPr>
        <dsp:cNvPr id="0" name=""/>
        <dsp:cNvSpPr/>
      </dsp:nvSpPr>
      <dsp:spPr>
        <a:xfrm>
          <a:off x="4667269" y="431964"/>
          <a:ext cx="1110401" cy="666241"/>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解析</a:t>
          </a:r>
          <a:endParaRPr lang="zh-TW" sz="2000" kern="1200" dirty="0">
            <a:latin typeface="微軟正黑體" panose="020B0604030504040204" pitchFamily="34" charset="-120"/>
            <a:ea typeface="微軟正黑體" panose="020B0604030504040204" pitchFamily="34" charset="-120"/>
          </a:endParaRPr>
        </a:p>
      </dsp:txBody>
      <dsp:txXfrm>
        <a:off x="4686783" y="451478"/>
        <a:ext cx="1071373" cy="627213"/>
      </dsp:txXfrm>
    </dsp:sp>
    <dsp:sp modelId="{ED979217-4C02-45DD-8684-086C90B17A45}">
      <dsp:nvSpPr>
        <dsp:cNvPr id="0" name=""/>
        <dsp:cNvSpPr/>
      </dsp:nvSpPr>
      <dsp:spPr>
        <a:xfrm>
          <a:off x="5888710" y="627395"/>
          <a:ext cx="235405" cy="27537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5888710" y="682471"/>
        <a:ext cx="164784" cy="165227"/>
      </dsp:txXfrm>
    </dsp:sp>
    <dsp:sp modelId="{681FFFA9-3EFE-4B18-87E4-019792FBEDB7}">
      <dsp:nvSpPr>
        <dsp:cNvPr id="0" name=""/>
        <dsp:cNvSpPr/>
      </dsp:nvSpPr>
      <dsp:spPr>
        <a:xfrm>
          <a:off x="6221831" y="431964"/>
          <a:ext cx="1110401" cy="66624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比對</a:t>
          </a:r>
          <a:endParaRPr lang="zh-TW" sz="2000" kern="1200" dirty="0">
            <a:latin typeface="微軟正黑體" panose="020B0604030504040204" pitchFamily="34" charset="-120"/>
            <a:ea typeface="微軟正黑體" panose="020B0604030504040204" pitchFamily="34" charset="-120"/>
          </a:endParaRPr>
        </a:p>
      </dsp:txBody>
      <dsp:txXfrm>
        <a:off x="6241345" y="451478"/>
        <a:ext cx="1071373" cy="6272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pPr/>
              <a:t>2020/3/11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pPr/>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smtClean="0"/>
              <a:t>計算機簡介</a:t>
            </a:r>
            <a:endParaRPr lang="zh-TW" altLang="en-US" dirty="0"/>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29" name="矩形 28"/>
          <p:cNvSpPr/>
          <p:nvPr userDrawn="1"/>
        </p:nvSpPr>
        <p:spPr>
          <a:xfrm>
            <a:off x="11650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smtClean="0">
                <a:solidFill>
                  <a:schemeClr val="bg1"/>
                </a:solidFill>
              </a:rPr>
              <a:t>CHAPTER</a:t>
            </a:r>
            <a:r>
              <a:rPr lang="zh-TW" altLang="en-US" sz="3600" b="1" dirty="0" smtClean="0">
                <a:solidFill>
                  <a:schemeClr val="bg1"/>
                </a:solidFill>
              </a:rPr>
              <a:t> </a:t>
            </a:r>
            <a:r>
              <a:rPr lang="en-US" altLang="zh-TW" sz="5400" b="1" dirty="0" smtClean="0">
                <a:solidFill>
                  <a:schemeClr val="accent5">
                    <a:lumMod val="50000"/>
                  </a:schemeClr>
                </a:solidFill>
              </a:rPr>
              <a:t>15</a:t>
            </a:r>
            <a:endParaRPr lang="zh-TW" altLang="en-US" sz="5400" b="1" dirty="0">
              <a:solidFill>
                <a:schemeClr val="accent5">
                  <a:lumMod val="50000"/>
                </a:schemeClr>
              </a:solidFill>
            </a:endParaRPr>
          </a:p>
        </p:txBody>
      </p:sp>
    </p:spTree>
    <p:extLst>
      <p:ext uri="{BB962C8B-B14F-4D97-AF65-F5344CB8AC3E}">
        <p14:creationId xmlns:p14="http://schemas.microsoft.com/office/powerpoint/2010/main" val="150881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752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962682"/>
          </a:xfrm>
        </p:spPr>
        <p:txBody>
          <a:bodyPr/>
          <a:lstStyle>
            <a:lvl1pPr>
              <a:defRPr b="1">
                <a:solidFill>
                  <a:srgbClr val="C0000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033845"/>
            <a:ext cx="8229600" cy="4092318"/>
          </a:xfrm>
        </p:spPr>
        <p:txBody>
          <a:bodyPr/>
          <a:lstStyle>
            <a:lvl1pPr marL="457200" indent="-457200">
              <a:buFontTx/>
              <a:buBlip>
                <a:blip r:embed="rId2"/>
              </a:buBlip>
              <a:defRPr sz="2800" b="1">
                <a:latin typeface="微軟正黑體" pitchFamily="34" charset="-120"/>
                <a:ea typeface="微軟正黑體" pitchFamily="34" charset="-120"/>
              </a:defRPr>
            </a:lvl1pPr>
            <a:lvl2pPr marL="914400" indent="-45720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buClr>
                <a:schemeClr val="accent1"/>
              </a:buClr>
              <a:buFont typeface="微軟正黑體" panose="020B0604030504040204" pitchFamily="34" charset="-120"/>
              <a:buChar char="■"/>
              <a:defRPr sz="2400" b="1">
                <a:latin typeface="微軟正黑體" pitchFamily="34" charset="-120"/>
                <a:ea typeface="微軟正黑體" pitchFamily="34" charset="-120"/>
              </a:defRPr>
            </a:lvl3pPr>
            <a:lvl4pPr marL="1371600" indent="0">
              <a:buNone/>
              <a:defRPr sz="2000" b="1">
                <a:latin typeface="微軟正黑體" pitchFamily="34" charset="-120"/>
                <a:ea typeface="微軟正黑體" pitchFamily="34" charset="-120"/>
              </a:defRPr>
            </a:lvl4pPr>
            <a:lvl5pPr marL="1828800" indent="0">
              <a:buNone/>
              <a:defRPr sz="1800"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15</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15</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15</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2572017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15</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en-US" altLang="zh-TW" b="1" dirty="0" smtClean="0">
                <a:solidFill>
                  <a:srgbClr val="C00000"/>
                </a:solidFill>
                <a:latin typeface="微軟正黑體" pitchFamily="34" charset="-120"/>
                <a:ea typeface="微軟正黑體" pitchFamily="34" charset="-120"/>
              </a:rPr>
              <a:t>IT</a:t>
            </a:r>
            <a:r>
              <a:rPr lang="zh-TW" altLang="en-US" b="1" dirty="0" smtClean="0">
                <a:solidFill>
                  <a:srgbClr val="C00000"/>
                </a:solidFill>
                <a:latin typeface="微軟正黑體" pitchFamily="34" charset="-120"/>
                <a:ea typeface="微軟正黑體" pitchFamily="34" charset="-120"/>
              </a:rPr>
              <a:t>　專    家</a:t>
            </a:r>
            <a:endParaRPr lang="en-US" altLang="zh-TW" b="1" dirty="0" smtClean="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64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solidFill>
                <a:schemeClr val="accent5">
                  <a:lumMod val="60000"/>
                  <a:lumOff val="40000"/>
                </a:schemeClr>
              </a:solidFill>
            </a:endParaRPr>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15</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smtClean="0">
                <a:solidFill>
                  <a:srgbClr val="C00000"/>
                </a:solidFill>
                <a:latin typeface="微軟正黑體" pitchFamily="34" charset="-120"/>
                <a:ea typeface="微軟正黑體" pitchFamily="34" charset="-120"/>
              </a:rPr>
              <a:t>資    訊    科    技    專    欄</a:t>
            </a:r>
            <a:endParaRPr lang="en-US" altLang="zh-TW" sz="2400" b="1" dirty="0" smtClean="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5419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橢圓 7"/>
          <p:cNvSpPr/>
          <p:nvPr userDrawn="1"/>
        </p:nvSpPr>
        <p:spPr>
          <a:xfrm>
            <a:off x="161510" y="6219310"/>
            <a:ext cx="450050" cy="45005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251520" y="6259669"/>
            <a:ext cx="585065" cy="369332"/>
          </a:xfrm>
          <a:prstGeom prst="rect">
            <a:avLst/>
          </a:prstGeom>
          <a:noFill/>
        </p:spPr>
        <p:txBody>
          <a:bodyPr wrap="square" rtlCol="0">
            <a:spAutoFit/>
          </a:bodyPr>
          <a:lstStyle/>
          <a:p>
            <a:fld id="{8B089E88-AE65-4CA2-BA11-4B6DC14C3389}" type="slidenum">
              <a:rPr lang="zh-TW" altLang="en-US" smtClean="0">
                <a:solidFill>
                  <a:schemeClr val="bg1"/>
                </a:solidFill>
              </a:rPr>
              <a:pP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5">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5">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5">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image" Target="../media/image9.jpeg"/><Relationship Id="rId7" Type="http://schemas.openxmlformats.org/officeDocument/2006/relationships/slide" Target="slide3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98.xml"/><Relationship Id="rId5" Type="http://schemas.openxmlformats.org/officeDocument/2006/relationships/slide" Target="slide16.xml"/><Relationship Id="rId10" Type="http://schemas.openxmlformats.org/officeDocument/2006/relationships/slide" Target="slide90.xml"/><Relationship Id="rId4" Type="http://schemas.openxmlformats.org/officeDocument/2006/relationships/slide" Target="slide2.xml"/><Relationship Id="rId9" Type="http://schemas.openxmlformats.org/officeDocument/2006/relationships/slide" Target="slide6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a:xfrm>
            <a:off x="3157953" y="1043735"/>
            <a:ext cx="5476465" cy="939398"/>
          </a:xfrm>
        </p:spPr>
        <p:txBody>
          <a:bodyPr/>
          <a:lstStyle/>
          <a:p>
            <a:r>
              <a:rPr lang="zh-TW" altLang="en-US" dirty="0" smtClean="0"/>
              <a:t>其他重要課題</a:t>
            </a:r>
            <a:endParaRPr lang="zh-TW" altLang="en-US" dirty="0"/>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45049" y="2513414"/>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401888">
            <a:off x="1138088" y="2694412"/>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077218">
            <a:off x="1263514" y="2912631"/>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374295" y="2390441"/>
            <a:ext cx="3109305" cy="3785652"/>
          </a:xfrm>
          <a:prstGeom prst="rect">
            <a:avLst/>
          </a:prstGeom>
        </p:spPr>
        <p:txBody>
          <a:bodyPr wrap="square">
            <a:spAutoFit/>
          </a:bodyPr>
          <a:lstStyle/>
          <a:p>
            <a:pPr>
              <a:lnSpc>
                <a:spcPct val="150000"/>
              </a:lnSpc>
            </a:pPr>
            <a:r>
              <a:rPr lang="en-US" altLang="zh-TW" sz="2000" dirty="0" smtClean="0">
                <a:latin typeface="微軟正黑體" pitchFamily="34" charset="-120"/>
                <a:ea typeface="微軟正黑體" pitchFamily="34" charset="-120"/>
                <a:hlinkClick r:id="rId4" action="ppaction://hlinksldjump"/>
              </a:rPr>
              <a:t>15-1 </a:t>
            </a:r>
            <a:r>
              <a:rPr lang="zh-TW" altLang="en-US" sz="2000" b="1" dirty="0" smtClean="0">
                <a:latin typeface="微軟正黑體" pitchFamily="34" charset="-120"/>
                <a:ea typeface="微軟正黑體" pitchFamily="34" charset="-120"/>
                <a:hlinkClick r:id="rId4" action="ppaction://hlinksldjump"/>
              </a:rPr>
              <a:t>雲端運算</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5" action="ppaction://hlinksldjump"/>
              </a:rPr>
              <a:t>15-2 </a:t>
            </a:r>
            <a:r>
              <a:rPr lang="zh-TW" altLang="en-US" sz="2000" b="1" dirty="0" smtClean="0">
                <a:latin typeface="微軟正黑體" pitchFamily="34" charset="-120"/>
                <a:ea typeface="微軟正黑體" pitchFamily="34" charset="-120"/>
                <a:hlinkClick r:id="rId5" action="ppaction://hlinksldjump"/>
              </a:rPr>
              <a:t>感測網路與物聯網</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6" action="ppaction://hlinksldjump"/>
              </a:rPr>
              <a:t>15-3 </a:t>
            </a:r>
            <a:r>
              <a:rPr lang="zh-TW" altLang="en-US" sz="2000" b="1" dirty="0" smtClean="0">
                <a:latin typeface="微軟正黑體" pitchFamily="34" charset="-120"/>
                <a:ea typeface="微軟正黑體" pitchFamily="34" charset="-120"/>
                <a:hlinkClick r:id="rId6" action="ppaction://hlinksldjump"/>
              </a:rPr>
              <a:t>生物資訊</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7" action="ppaction://hlinksldjump"/>
              </a:rPr>
              <a:t>15-4 </a:t>
            </a:r>
            <a:r>
              <a:rPr lang="zh-TW" altLang="en-US" sz="2000" b="1" dirty="0" smtClean="0">
                <a:latin typeface="微軟正黑體" pitchFamily="34" charset="-120"/>
                <a:ea typeface="微軟正黑體" pitchFamily="34" charset="-120"/>
                <a:hlinkClick r:id="rId7" action="ppaction://hlinksldjump"/>
              </a:rPr>
              <a:t>多媒體</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8" action="ppaction://hlinksldjump"/>
              </a:rPr>
              <a:t>15-5 </a:t>
            </a:r>
            <a:r>
              <a:rPr lang="zh-TW" altLang="en-US" sz="2000" b="1" dirty="0" smtClean="0">
                <a:latin typeface="微軟正黑體" pitchFamily="34" charset="-120"/>
                <a:ea typeface="微軟正黑體" pitchFamily="34" charset="-120"/>
                <a:hlinkClick r:id="rId8" action="ppaction://hlinksldjump"/>
              </a:rPr>
              <a:t>電腦視覺</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9" action="ppaction://hlinksldjump"/>
              </a:rPr>
              <a:t>15-6 </a:t>
            </a:r>
            <a:r>
              <a:rPr lang="zh-TW" altLang="en-US" sz="2000" b="1" dirty="0" smtClean="0">
                <a:latin typeface="微軟正黑體" pitchFamily="34" charset="-120"/>
                <a:ea typeface="微軟正黑體" pitchFamily="34" charset="-120"/>
                <a:hlinkClick r:id="rId9" action="ppaction://hlinksldjump"/>
              </a:rPr>
              <a:t>人工智慧</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10" action="ppaction://hlinksldjump"/>
              </a:rPr>
              <a:t>15-7 </a:t>
            </a:r>
            <a:r>
              <a:rPr lang="zh-TW" altLang="en-US" sz="2000" b="1" dirty="0" smtClean="0">
                <a:latin typeface="微軟正黑體" pitchFamily="34" charset="-120"/>
                <a:ea typeface="微軟正黑體" pitchFamily="34" charset="-120"/>
                <a:hlinkClick r:id="rId10" action="ppaction://hlinksldjump"/>
              </a:rPr>
              <a:t>資料壓縮</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11" action="ppaction://hlinksldjump"/>
              </a:rPr>
              <a:t>15-8 </a:t>
            </a:r>
            <a:r>
              <a:rPr lang="zh-TW" altLang="en-US" sz="2000" b="1" dirty="0" smtClean="0">
                <a:latin typeface="微軟正黑體" pitchFamily="34" charset="-120"/>
                <a:ea typeface="微軟正黑體" pitchFamily="34" charset="-120"/>
                <a:hlinkClick r:id="rId11" action="ppaction://hlinksldjump"/>
              </a:rPr>
              <a:t>計算理論</a:t>
            </a:r>
            <a:endParaRPr lang="en-US" altLang="zh-TW" sz="20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4374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15-1 </a:t>
            </a:r>
            <a:r>
              <a:rPr lang="zh-TW" altLang="en-US" dirty="0"/>
              <a:t>雲端運算</a:t>
            </a:r>
          </a:p>
        </p:txBody>
      </p:sp>
      <p:sp>
        <p:nvSpPr>
          <p:cNvPr id="2" name="內容版面配置區 1"/>
          <p:cNvSpPr>
            <a:spLocks noGrp="1"/>
          </p:cNvSpPr>
          <p:nvPr>
            <p:ph idx="1"/>
          </p:nvPr>
        </p:nvSpPr>
        <p:spPr/>
        <p:txBody>
          <a:bodyPr>
            <a:normAutofit/>
          </a:bodyPr>
          <a:lstStyle/>
          <a:p>
            <a:pPr>
              <a:lnSpc>
                <a:spcPct val="120000"/>
              </a:lnSpc>
            </a:pPr>
            <a:r>
              <a:rPr lang="zh-TW" altLang="en-US" dirty="0" smtClean="0"/>
              <a:t>雲端運算最</a:t>
            </a:r>
            <a:r>
              <a:rPr lang="zh-TW" altLang="en-US" dirty="0"/>
              <a:t>常用的</a:t>
            </a:r>
            <a:r>
              <a:rPr lang="zh-TW" altLang="en-US" dirty="0" smtClean="0"/>
              <a:t>技術為</a:t>
            </a:r>
            <a:r>
              <a:rPr lang="zh-TW" altLang="en-US" dirty="0" smtClean="0">
                <a:solidFill>
                  <a:srgbClr val="0070C0"/>
                </a:solidFill>
              </a:rPr>
              <a:t>虛擬化</a:t>
            </a:r>
            <a:r>
              <a:rPr lang="zh-TW" altLang="en-US" dirty="0">
                <a:solidFill>
                  <a:srgbClr val="0070C0"/>
                </a:solidFill>
              </a:rPr>
              <a:t>的技術</a:t>
            </a:r>
            <a:r>
              <a:rPr lang="zh-TW" altLang="en-US" dirty="0" smtClean="0"/>
              <a:t>。</a:t>
            </a:r>
            <a:endParaRPr lang="en-US" altLang="zh-TW" dirty="0" smtClean="0"/>
          </a:p>
          <a:p>
            <a:pPr>
              <a:lnSpc>
                <a:spcPct val="120000"/>
              </a:lnSpc>
            </a:pPr>
            <a:r>
              <a:rPr lang="zh-TW" altLang="en-US" dirty="0" smtClean="0"/>
              <a:t>不論機器</a:t>
            </a:r>
            <a:r>
              <a:rPr lang="zh-TW" altLang="en-US" dirty="0"/>
              <a:t>、記憶體、儲存空間、網路、顯示</a:t>
            </a:r>
            <a:r>
              <a:rPr lang="zh-TW" altLang="en-US" dirty="0" smtClean="0"/>
              <a:t>卡等，皆可透過</a:t>
            </a:r>
            <a:r>
              <a:rPr lang="zh-TW" altLang="en-US" dirty="0"/>
              <a:t>虛擬化的技術，提供高可用性及動態配置的能力</a:t>
            </a:r>
            <a:r>
              <a:rPr lang="zh-TW" altLang="en-US" dirty="0" smtClean="0"/>
              <a:t>。</a:t>
            </a: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12260" y="3969060"/>
            <a:ext cx="1585609" cy="1585609"/>
          </a:xfrm>
          <a:prstGeom prst="rect">
            <a:avLst/>
          </a:prstGeom>
        </p:spPr>
      </p:pic>
    </p:spTree>
    <p:extLst>
      <p:ext uri="{BB962C8B-B14F-4D97-AF65-F5344CB8AC3E}">
        <p14:creationId xmlns:p14="http://schemas.microsoft.com/office/powerpoint/2010/main" val="35906922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NP-Complete</a:t>
            </a:r>
            <a:endParaRPr lang="zh-TW" altLang="en-US" dirty="0"/>
          </a:p>
        </p:txBody>
      </p:sp>
      <p:sp>
        <p:nvSpPr>
          <p:cNvPr id="4" name="內容版面配置區 3"/>
          <p:cNvSpPr>
            <a:spLocks noGrp="1"/>
          </p:cNvSpPr>
          <p:nvPr>
            <p:ph idx="1"/>
          </p:nvPr>
        </p:nvSpPr>
        <p:spPr/>
        <p:txBody>
          <a:bodyPr>
            <a:normAutofit/>
          </a:bodyPr>
          <a:lstStyle/>
          <a:p>
            <a:r>
              <a:rPr lang="zh-TW" altLang="en-US" dirty="0" smtClean="0"/>
              <a:t>所有</a:t>
            </a:r>
            <a:r>
              <a:rPr lang="en-US" altLang="zh-TW" dirty="0"/>
              <a:t>NP-Complete</a:t>
            </a:r>
            <a:r>
              <a:rPr lang="zh-TW" altLang="en-US" dirty="0"/>
              <a:t>問題</a:t>
            </a:r>
            <a:r>
              <a:rPr lang="zh-TW" altLang="en-US" dirty="0" smtClean="0"/>
              <a:t>，至今仍無有效解法。只要</a:t>
            </a:r>
            <a:r>
              <a:rPr lang="zh-TW" altLang="en-US" dirty="0"/>
              <a:t>有一個找到有效解法</a:t>
            </a:r>
            <a:r>
              <a:rPr lang="zh-TW" altLang="en-US" dirty="0" smtClean="0"/>
              <a:t>，所有</a:t>
            </a:r>
            <a:r>
              <a:rPr lang="en-US" altLang="zh-TW" dirty="0"/>
              <a:t>NP Complete</a:t>
            </a:r>
            <a:r>
              <a:rPr lang="zh-TW" altLang="en-US" dirty="0"/>
              <a:t>問題都有有效</a:t>
            </a:r>
            <a:r>
              <a:rPr lang="zh-TW" altLang="en-US" dirty="0" smtClean="0"/>
              <a:t>解法。</a:t>
            </a:r>
            <a:endParaRPr lang="en-US" altLang="zh-TW" dirty="0" smtClean="0"/>
          </a:p>
          <a:p>
            <a:r>
              <a:rPr lang="zh-TW" altLang="en-US" dirty="0" smtClean="0"/>
              <a:t>雖然</a:t>
            </a:r>
            <a:r>
              <a:rPr lang="zh-TW" altLang="en-US" dirty="0"/>
              <a:t>大家</a:t>
            </a:r>
            <a:r>
              <a:rPr lang="zh-TW" altLang="en-US" dirty="0" smtClean="0"/>
              <a:t>幾乎認為</a:t>
            </a:r>
            <a:r>
              <a:rPr lang="en-US" altLang="zh-TW" dirty="0" smtClean="0"/>
              <a:t>NP-Complete</a:t>
            </a:r>
            <a:r>
              <a:rPr lang="zh-TW" altLang="en-US" dirty="0" smtClean="0"/>
              <a:t>並不</a:t>
            </a:r>
            <a:r>
              <a:rPr lang="zh-TW" altLang="en-US" dirty="0"/>
              <a:t>存在有效解法，</a:t>
            </a:r>
            <a:r>
              <a:rPr lang="zh-TW" altLang="en-US" dirty="0" smtClean="0"/>
              <a:t>但都</a:t>
            </a:r>
            <a:r>
              <a:rPr lang="zh-TW" altLang="en-US" dirty="0"/>
              <a:t>沒有人可以證明</a:t>
            </a:r>
            <a:r>
              <a:rPr lang="zh-TW" altLang="en-US" dirty="0" smtClean="0"/>
              <a:t>。</a:t>
            </a:r>
            <a:endParaRPr lang="en-US" altLang="zh-TW" dirty="0" smtClean="0"/>
          </a:p>
          <a:p>
            <a:r>
              <a:rPr lang="zh-TW" altLang="en-US" dirty="0" smtClean="0"/>
              <a:t>在</a:t>
            </a:r>
            <a:r>
              <a:rPr lang="zh-TW" altLang="en-US" dirty="0"/>
              <a:t>上個世紀末，證明</a:t>
            </a:r>
            <a:r>
              <a:rPr lang="en-US" altLang="zh-TW" dirty="0"/>
              <a:t>NP-Complete</a:t>
            </a:r>
            <a:r>
              <a:rPr lang="zh-TW" altLang="en-US" dirty="0"/>
              <a:t>問題是否存在有效</a:t>
            </a:r>
            <a:r>
              <a:rPr lang="zh-TW" altLang="en-US" dirty="0" smtClean="0"/>
              <a:t>解法被</a:t>
            </a:r>
            <a:r>
              <a:rPr lang="zh-TW" altLang="en-US" dirty="0"/>
              <a:t>列為世紀數學七大難題之一，懸賞百萬元美金。</a:t>
            </a:r>
          </a:p>
        </p:txBody>
      </p:sp>
    </p:spTree>
    <p:extLst>
      <p:ext uri="{BB962C8B-B14F-4D97-AF65-F5344CB8AC3E}">
        <p14:creationId xmlns:p14="http://schemas.microsoft.com/office/powerpoint/2010/main" val="19048047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15-8 </a:t>
            </a:r>
            <a:r>
              <a:rPr lang="zh-TW" altLang="en-US" dirty="0"/>
              <a:t>計算理論</a:t>
            </a:r>
          </a:p>
        </p:txBody>
      </p:sp>
      <p:sp>
        <p:nvSpPr>
          <p:cNvPr id="5" name="內容版面配置區 4"/>
          <p:cNvSpPr>
            <a:spLocks noGrp="1"/>
          </p:cNvSpPr>
          <p:nvPr>
            <p:ph idx="1"/>
          </p:nvPr>
        </p:nvSpPr>
        <p:spPr/>
        <p:txBody>
          <a:bodyPr/>
          <a:lstStyle/>
          <a:p>
            <a:r>
              <a:rPr lang="zh-TW" altLang="en-US" dirty="0" smtClean="0"/>
              <a:t>有</a:t>
            </a:r>
            <a:r>
              <a:rPr lang="zh-TW" altLang="en-US" dirty="0"/>
              <a:t>一些問題，是再強的計算機都無解的，最有名</a:t>
            </a:r>
            <a:r>
              <a:rPr lang="zh-TW" altLang="en-US" dirty="0" smtClean="0"/>
              <a:t>的是</a:t>
            </a:r>
            <a:r>
              <a:rPr lang="zh-TW" altLang="en-US" dirty="0"/>
              <a:t>「</a:t>
            </a:r>
            <a:r>
              <a:rPr lang="zh-TW" altLang="en-US" dirty="0">
                <a:solidFill>
                  <a:srgbClr val="C00000"/>
                </a:solidFill>
              </a:rPr>
              <a:t>程式是否停止問題</a:t>
            </a:r>
            <a:r>
              <a:rPr lang="zh-TW" altLang="en-US" dirty="0"/>
              <a:t>」</a:t>
            </a:r>
            <a:r>
              <a:rPr lang="en-US" altLang="zh-TW" dirty="0"/>
              <a:t>(halting problem)</a:t>
            </a:r>
            <a:r>
              <a:rPr lang="zh-TW" altLang="en-US" dirty="0"/>
              <a:t>，這問題是問有沒有一個程式</a:t>
            </a:r>
            <a:r>
              <a:rPr lang="zh-TW" altLang="en-US" dirty="0" smtClean="0"/>
              <a:t>，可以</a:t>
            </a:r>
            <a:r>
              <a:rPr lang="zh-TW" altLang="en-US" dirty="0"/>
              <a:t>用來判斷給定的程式及其輸入是否會停</a:t>
            </a:r>
            <a:r>
              <a:rPr lang="zh-TW" altLang="en-US" dirty="0" smtClean="0"/>
              <a:t>。</a:t>
            </a:r>
            <a:endParaRPr lang="en-US" altLang="zh-TW" dirty="0" smtClean="0"/>
          </a:p>
          <a:p>
            <a:endParaRPr lang="zh-TW" altLang="en-US" dirty="0"/>
          </a:p>
        </p:txBody>
      </p:sp>
    </p:spTree>
    <p:extLst>
      <p:ext uri="{BB962C8B-B14F-4D97-AF65-F5344CB8AC3E}">
        <p14:creationId xmlns:p14="http://schemas.microsoft.com/office/powerpoint/2010/main" val="10734688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smtClean="0"/>
              <a:t>自我</a:t>
            </a:r>
            <a:r>
              <a:rPr lang="zh-TW" altLang="en-US" dirty="0"/>
              <a:t>矛盾性</a:t>
            </a:r>
            <a:r>
              <a:rPr lang="en-US" altLang="zh-TW" dirty="0"/>
              <a:t>(paradox</a:t>
            </a:r>
            <a:r>
              <a:rPr lang="en-US" altLang="zh-TW" dirty="0" smtClean="0"/>
              <a:t>)</a:t>
            </a:r>
            <a:endParaRPr lang="zh-TW"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189344983"/>
              </p:ext>
            </p:extLst>
          </p:nvPr>
        </p:nvGraphicFramePr>
        <p:xfrm>
          <a:off x="321037" y="3223741"/>
          <a:ext cx="8362950" cy="2635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srcRect/>
          <a:stretch>
            <a:fillRect/>
          </a:stretch>
        </p:blipFill>
        <p:spPr bwMode="auto">
          <a:xfrm>
            <a:off x="323850" y="2196235"/>
            <a:ext cx="8496300" cy="647700"/>
          </a:xfrm>
          <a:prstGeom prst="rect">
            <a:avLst/>
          </a:prstGeom>
          <a:noFill/>
          <a:ln w="9525">
            <a:noFill/>
            <a:miter lim="800000"/>
            <a:headEnd/>
            <a:tailEnd/>
          </a:ln>
          <a:effectLst/>
        </p:spPr>
      </p:pic>
    </p:spTree>
    <p:extLst>
      <p:ext uri="{BB962C8B-B14F-4D97-AF65-F5344CB8AC3E}">
        <p14:creationId xmlns:p14="http://schemas.microsoft.com/office/powerpoint/2010/main" val="21700078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程式是否停止</a:t>
            </a:r>
            <a:r>
              <a:rPr lang="zh-TW" altLang="en-US" dirty="0" smtClean="0"/>
              <a:t>問題</a:t>
            </a:r>
            <a:endParaRPr lang="zh-TW" altLang="en-US" dirty="0"/>
          </a:p>
        </p:txBody>
      </p:sp>
      <p:sp>
        <p:nvSpPr>
          <p:cNvPr id="5" name="內容版面配置區 4"/>
          <p:cNvSpPr>
            <a:spLocks noGrp="1"/>
          </p:cNvSpPr>
          <p:nvPr>
            <p:ph idx="1"/>
          </p:nvPr>
        </p:nvSpPr>
        <p:spPr/>
        <p:txBody>
          <a:bodyPr/>
          <a:lstStyle/>
          <a:p>
            <a:r>
              <a:rPr lang="zh-TW" altLang="en-US" dirty="0" smtClean="0"/>
              <a:t>用</a:t>
            </a:r>
            <a:r>
              <a:rPr lang="zh-TW" altLang="en-US" dirty="0"/>
              <a:t>矛盾證</a:t>
            </a:r>
            <a:r>
              <a:rPr lang="zh-TW" altLang="en-US" dirty="0" smtClean="0"/>
              <a:t>法假設</a:t>
            </a:r>
            <a:r>
              <a:rPr lang="zh-TW" altLang="en-US" dirty="0"/>
              <a:t>存在一個程式</a:t>
            </a:r>
            <a:r>
              <a:rPr lang="en-US" altLang="zh-TW" dirty="0"/>
              <a:t>x</a:t>
            </a:r>
            <a:r>
              <a:rPr lang="zh-TW" altLang="en-US" dirty="0"/>
              <a:t>，</a:t>
            </a:r>
            <a:r>
              <a:rPr lang="zh-TW" altLang="en-US" dirty="0" smtClean="0"/>
              <a:t>可判斷</a:t>
            </a:r>
            <a:r>
              <a:rPr lang="zh-TW" altLang="en-US" dirty="0"/>
              <a:t>給定的程式及其輸入是否會</a:t>
            </a:r>
            <a:r>
              <a:rPr lang="zh-TW" altLang="en-US" dirty="0" smtClean="0"/>
              <a:t>停。再</a:t>
            </a:r>
            <a:r>
              <a:rPr lang="zh-TW" altLang="en-US" dirty="0"/>
              <a:t>開發另一個程式</a:t>
            </a:r>
            <a:r>
              <a:rPr lang="en-US" altLang="zh-TW" dirty="0"/>
              <a:t>y</a:t>
            </a:r>
            <a:r>
              <a:rPr lang="zh-TW" altLang="en-US" dirty="0" smtClean="0"/>
              <a:t>，其程式</a:t>
            </a:r>
            <a:r>
              <a:rPr lang="zh-TW" altLang="en-US" dirty="0"/>
              <a:t>前面為程式</a:t>
            </a:r>
            <a:r>
              <a:rPr lang="en-US" altLang="zh-TW" dirty="0"/>
              <a:t>x</a:t>
            </a:r>
            <a:r>
              <a:rPr lang="zh-TW" altLang="en-US" dirty="0"/>
              <a:t>，後面再加上一個與</a:t>
            </a:r>
            <a:r>
              <a:rPr lang="en-US" altLang="zh-TW" dirty="0"/>
              <a:t>x</a:t>
            </a:r>
            <a:r>
              <a:rPr lang="zh-TW" altLang="en-US" dirty="0"/>
              <a:t>結果相反的動作，摘要如後：</a:t>
            </a:r>
          </a:p>
          <a:p>
            <a:endParaRPr lang="zh-TW" altLang="en-US" dirty="0"/>
          </a:p>
        </p:txBody>
      </p:sp>
      <p:pic>
        <p:nvPicPr>
          <p:cNvPr id="6" name="Picture 2"/>
          <p:cNvPicPr>
            <a:picLocks noChangeAspect="1" noChangeArrowheads="1"/>
          </p:cNvPicPr>
          <p:nvPr/>
        </p:nvPicPr>
        <p:blipFill>
          <a:blip r:embed="rId2" cstate="print"/>
          <a:srcRect/>
          <a:stretch>
            <a:fillRect/>
          </a:stretch>
        </p:blipFill>
        <p:spPr bwMode="auto">
          <a:xfrm>
            <a:off x="1016604" y="3969059"/>
            <a:ext cx="7681827" cy="1755195"/>
          </a:xfrm>
          <a:prstGeom prst="rect">
            <a:avLst/>
          </a:prstGeom>
          <a:noFill/>
          <a:ln w="9525">
            <a:noFill/>
            <a:miter lim="800000"/>
            <a:headEnd/>
            <a:tailEnd/>
          </a:ln>
          <a:effectLst/>
        </p:spPr>
      </p:pic>
    </p:spTree>
    <p:extLst>
      <p:ext uri="{BB962C8B-B14F-4D97-AF65-F5344CB8AC3E}">
        <p14:creationId xmlns:p14="http://schemas.microsoft.com/office/powerpoint/2010/main" val="38721283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程式是否停止</a:t>
            </a:r>
            <a:r>
              <a:rPr lang="zh-TW" altLang="en-US" dirty="0" smtClean="0"/>
              <a:t>問題</a:t>
            </a:r>
            <a:endParaRPr lang="zh-TW" altLang="en-US" dirty="0"/>
          </a:p>
        </p:txBody>
      </p:sp>
      <p:sp>
        <p:nvSpPr>
          <p:cNvPr id="5" name="內容版面配置區 4"/>
          <p:cNvSpPr>
            <a:spLocks noGrp="1"/>
          </p:cNvSpPr>
          <p:nvPr>
            <p:ph idx="1"/>
          </p:nvPr>
        </p:nvSpPr>
        <p:spPr/>
        <p:txBody>
          <a:bodyPr>
            <a:normAutofit/>
          </a:bodyPr>
          <a:lstStyle/>
          <a:p>
            <a:pPr marL="0" indent="0">
              <a:buNone/>
            </a:pPr>
            <a:r>
              <a:rPr lang="zh-TW" altLang="en-US" dirty="0" smtClean="0"/>
              <a:t>將程式</a:t>
            </a:r>
            <a:r>
              <a:rPr lang="en-US" altLang="zh-TW" dirty="0"/>
              <a:t>y</a:t>
            </a:r>
            <a:r>
              <a:rPr lang="zh-TW" altLang="en-US" dirty="0"/>
              <a:t>丟給程式</a:t>
            </a:r>
            <a:r>
              <a:rPr lang="en-US" altLang="zh-TW" dirty="0"/>
              <a:t>y</a:t>
            </a:r>
            <a:r>
              <a:rPr lang="zh-TW" altLang="en-US" dirty="0"/>
              <a:t>自己判斷會不會</a:t>
            </a:r>
            <a:r>
              <a:rPr lang="zh-TW" altLang="en-US" dirty="0" smtClean="0"/>
              <a:t>停：</a:t>
            </a:r>
            <a:endParaRPr lang="en-US" altLang="zh-TW" dirty="0" smtClean="0"/>
          </a:p>
          <a:p>
            <a:r>
              <a:rPr lang="zh-TW" altLang="en-US" dirty="0" smtClean="0"/>
              <a:t>假設程式</a:t>
            </a:r>
            <a:r>
              <a:rPr lang="en-US" altLang="zh-TW" dirty="0" smtClean="0"/>
              <a:t>x</a:t>
            </a:r>
            <a:r>
              <a:rPr lang="zh-TW" altLang="en-US" dirty="0" smtClean="0"/>
              <a:t>可判斷</a:t>
            </a:r>
            <a:r>
              <a:rPr lang="zh-TW" altLang="en-US" dirty="0"/>
              <a:t>給定的程式及其輸入是否會停，因此，程式</a:t>
            </a:r>
            <a:r>
              <a:rPr lang="en-US" altLang="zh-TW" dirty="0"/>
              <a:t>y</a:t>
            </a:r>
            <a:r>
              <a:rPr lang="zh-TW" altLang="en-US" dirty="0"/>
              <a:t>執行時會先以程式</a:t>
            </a:r>
            <a:r>
              <a:rPr lang="en-US" altLang="zh-TW" dirty="0"/>
              <a:t>x</a:t>
            </a:r>
            <a:r>
              <a:rPr lang="zh-TW" altLang="en-US" dirty="0"/>
              <a:t>來判斷程式</a:t>
            </a:r>
            <a:r>
              <a:rPr lang="en-US" altLang="zh-TW" dirty="0"/>
              <a:t>y</a:t>
            </a:r>
            <a:r>
              <a:rPr lang="zh-TW" altLang="en-US" dirty="0"/>
              <a:t>會不會停</a:t>
            </a:r>
            <a:r>
              <a:rPr lang="zh-TW" altLang="en-US" dirty="0" smtClean="0"/>
              <a:t>，若</a:t>
            </a:r>
            <a:r>
              <a:rPr lang="en-US" altLang="zh-TW" dirty="0" smtClean="0"/>
              <a:t>x</a:t>
            </a:r>
            <a:r>
              <a:rPr lang="zh-TW" altLang="en-US" dirty="0"/>
              <a:t>說不會停，則停；如果</a:t>
            </a:r>
            <a:r>
              <a:rPr lang="en-US" altLang="zh-TW" dirty="0"/>
              <a:t>x</a:t>
            </a:r>
            <a:r>
              <a:rPr lang="zh-TW" altLang="en-US" dirty="0"/>
              <a:t>說會停，則不停</a:t>
            </a:r>
            <a:r>
              <a:rPr lang="zh-TW" altLang="en-US" dirty="0" smtClean="0"/>
              <a:t>。</a:t>
            </a:r>
            <a:endParaRPr lang="en-US" altLang="zh-TW" dirty="0" smtClean="0"/>
          </a:p>
          <a:p>
            <a:r>
              <a:rPr lang="zh-TW" altLang="en-US" dirty="0" smtClean="0"/>
              <a:t>此時會產生矛盾</a:t>
            </a:r>
            <a:r>
              <a:rPr lang="zh-TW" altLang="en-US" dirty="0"/>
              <a:t>：如果程式</a:t>
            </a:r>
            <a:r>
              <a:rPr lang="en-US" altLang="zh-TW" dirty="0"/>
              <a:t>y</a:t>
            </a:r>
            <a:r>
              <a:rPr lang="zh-TW" altLang="en-US" dirty="0"/>
              <a:t>不會停，則程式</a:t>
            </a:r>
            <a:r>
              <a:rPr lang="en-US" altLang="zh-TW" dirty="0"/>
              <a:t>y</a:t>
            </a:r>
            <a:r>
              <a:rPr lang="zh-TW" altLang="en-US" dirty="0"/>
              <a:t>停止；如果程式</a:t>
            </a:r>
            <a:r>
              <a:rPr lang="en-US" altLang="zh-TW" dirty="0"/>
              <a:t>y</a:t>
            </a:r>
            <a:r>
              <a:rPr lang="zh-TW" altLang="en-US" dirty="0"/>
              <a:t>會停，則程式</a:t>
            </a:r>
            <a:r>
              <a:rPr lang="en-US" altLang="zh-TW" dirty="0"/>
              <a:t>y</a:t>
            </a:r>
            <a:r>
              <a:rPr lang="zh-TW" altLang="en-US" dirty="0"/>
              <a:t>不會停</a:t>
            </a:r>
            <a:r>
              <a:rPr lang="zh-TW" altLang="en-US" dirty="0" smtClean="0"/>
              <a:t>。</a:t>
            </a:r>
            <a:endParaRPr lang="en-US" altLang="zh-TW" dirty="0" smtClean="0"/>
          </a:p>
          <a:p>
            <a:endParaRPr lang="zh-TW" altLang="en-US" dirty="0"/>
          </a:p>
        </p:txBody>
      </p:sp>
    </p:spTree>
    <p:extLst>
      <p:ext uri="{BB962C8B-B14F-4D97-AF65-F5344CB8AC3E}">
        <p14:creationId xmlns:p14="http://schemas.microsoft.com/office/powerpoint/2010/main" val="16960786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程式是否停止</a:t>
            </a:r>
            <a:r>
              <a:rPr lang="zh-TW" altLang="en-US" dirty="0" smtClean="0"/>
              <a:t>問題</a:t>
            </a:r>
            <a:endParaRPr lang="zh-TW" altLang="en-US" dirty="0"/>
          </a:p>
        </p:txBody>
      </p:sp>
      <p:sp>
        <p:nvSpPr>
          <p:cNvPr id="5" name="內容版面配置區 4"/>
          <p:cNvSpPr>
            <a:spLocks noGrp="1"/>
          </p:cNvSpPr>
          <p:nvPr>
            <p:ph idx="1"/>
          </p:nvPr>
        </p:nvSpPr>
        <p:spPr/>
        <p:txBody>
          <a:bodyPr>
            <a:normAutofit/>
          </a:bodyPr>
          <a:lstStyle/>
          <a:p>
            <a:r>
              <a:rPr lang="zh-TW" altLang="en-US" dirty="0" smtClean="0"/>
              <a:t>矛盾來源：</a:t>
            </a:r>
            <a:r>
              <a:rPr lang="en-US" altLang="zh-TW" dirty="0" smtClean="0"/>
              <a:t/>
            </a:r>
            <a:br>
              <a:rPr lang="en-US" altLang="zh-TW" dirty="0" smtClean="0"/>
            </a:br>
            <a:r>
              <a:rPr lang="zh-TW" altLang="en-US" dirty="0" smtClean="0"/>
              <a:t>因為假設</a:t>
            </a:r>
            <a:r>
              <a:rPr lang="zh-TW" altLang="en-US" dirty="0"/>
              <a:t>存在一個程式</a:t>
            </a:r>
            <a:r>
              <a:rPr lang="en-US" altLang="zh-TW" dirty="0"/>
              <a:t>x</a:t>
            </a:r>
            <a:r>
              <a:rPr lang="zh-TW" altLang="en-US" dirty="0"/>
              <a:t>，</a:t>
            </a:r>
            <a:r>
              <a:rPr lang="zh-TW" altLang="en-US" dirty="0" smtClean="0"/>
              <a:t>可判斷</a:t>
            </a:r>
            <a:r>
              <a:rPr lang="zh-TW" altLang="en-US" dirty="0"/>
              <a:t>給定的程式及其輸入是否會停</a:t>
            </a:r>
            <a:r>
              <a:rPr lang="zh-TW" altLang="en-US" dirty="0" smtClean="0"/>
              <a:t>。因此</a:t>
            </a:r>
            <a:r>
              <a:rPr lang="zh-TW" altLang="en-US" dirty="0"/>
              <a:t>，並不存在一個程式</a:t>
            </a:r>
            <a:r>
              <a:rPr lang="en-US" altLang="zh-TW" dirty="0"/>
              <a:t>x</a:t>
            </a:r>
            <a:r>
              <a:rPr lang="zh-TW" altLang="en-US" dirty="0"/>
              <a:t>，可以判斷給定的程式及其輸入是否會</a:t>
            </a:r>
            <a:r>
              <a:rPr lang="zh-TW" altLang="en-US" dirty="0" smtClean="0"/>
              <a:t>停。「</a:t>
            </a:r>
            <a:r>
              <a:rPr lang="zh-TW" altLang="en-US" dirty="0"/>
              <a:t>程式是否停止問題」是無解的。</a:t>
            </a:r>
          </a:p>
          <a:p>
            <a:endParaRPr lang="zh-TW" altLang="en-US" dirty="0"/>
          </a:p>
        </p:txBody>
      </p:sp>
    </p:spTree>
    <p:extLst>
      <p:ext uri="{BB962C8B-B14F-4D97-AF65-F5344CB8AC3E}">
        <p14:creationId xmlns:p14="http://schemas.microsoft.com/office/powerpoint/2010/main" val="2842491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1694828891"/>
              </p:ext>
            </p:extLst>
          </p:nvPr>
        </p:nvGraphicFramePr>
        <p:xfrm>
          <a:off x="457200" y="1808820"/>
          <a:ext cx="8229600" cy="4092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lstStyle/>
          <a:p>
            <a:r>
              <a:rPr lang="en-US" altLang="zh-TW" dirty="0" smtClean="0"/>
              <a:t>15-1 </a:t>
            </a:r>
            <a:r>
              <a:rPr lang="zh-TW" altLang="en-US" dirty="0"/>
              <a:t>雲端運算</a:t>
            </a:r>
          </a:p>
        </p:txBody>
      </p:sp>
    </p:spTree>
    <p:extLst>
      <p:ext uri="{BB962C8B-B14F-4D97-AF65-F5344CB8AC3E}">
        <p14:creationId xmlns:p14="http://schemas.microsoft.com/office/powerpoint/2010/main" val="1972710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15-1 </a:t>
            </a:r>
            <a:r>
              <a:rPr lang="zh-TW" altLang="en-US" dirty="0"/>
              <a:t>雲端運算</a:t>
            </a:r>
          </a:p>
        </p:txBody>
      </p:sp>
      <p:sp>
        <p:nvSpPr>
          <p:cNvPr id="2" name="內容版面配置區 1"/>
          <p:cNvSpPr>
            <a:spLocks noGrp="1"/>
          </p:cNvSpPr>
          <p:nvPr>
            <p:ph idx="1"/>
          </p:nvPr>
        </p:nvSpPr>
        <p:spPr/>
        <p:txBody>
          <a:bodyPr>
            <a:noAutofit/>
          </a:bodyPr>
          <a:lstStyle/>
          <a:p>
            <a:pPr>
              <a:lnSpc>
                <a:spcPct val="120000"/>
              </a:lnSpc>
            </a:pPr>
            <a:r>
              <a:rPr lang="zh-TW" altLang="en-US" dirty="0" smtClean="0"/>
              <a:t>雲端運算相關技術的應用十分</a:t>
            </a:r>
            <a:r>
              <a:rPr lang="zh-TW" altLang="en-US" dirty="0"/>
              <a:t>廣泛，都和平常的上網生活息息相關，</a:t>
            </a:r>
            <a:r>
              <a:rPr lang="zh-TW" altLang="en-US" dirty="0" smtClean="0"/>
              <a:t>如：</a:t>
            </a:r>
            <a:endParaRPr lang="en-US" altLang="zh-TW" dirty="0" smtClean="0"/>
          </a:p>
          <a:p>
            <a:pPr lvl="1">
              <a:lnSpc>
                <a:spcPct val="120000"/>
              </a:lnSpc>
            </a:pPr>
            <a:r>
              <a:rPr lang="zh-TW" altLang="en-US" dirty="0" smtClean="0"/>
              <a:t>免費</a:t>
            </a:r>
            <a:r>
              <a:rPr lang="en-US" altLang="zh-TW" dirty="0" smtClean="0"/>
              <a:t>E-mail(Gmail</a:t>
            </a:r>
            <a:r>
              <a:rPr lang="zh-TW" altLang="en-US" dirty="0" smtClean="0"/>
              <a:t>、</a:t>
            </a:r>
            <a:r>
              <a:rPr lang="en-US" altLang="zh-TW" dirty="0" smtClean="0"/>
              <a:t>Yahoo!</a:t>
            </a:r>
            <a:r>
              <a:rPr lang="zh-TW" altLang="en-US" dirty="0" smtClean="0"/>
              <a:t>信箱</a:t>
            </a:r>
            <a:r>
              <a:rPr lang="en-US" altLang="zh-TW" dirty="0" smtClean="0"/>
              <a:t>)</a:t>
            </a:r>
          </a:p>
          <a:p>
            <a:pPr lvl="1">
              <a:lnSpc>
                <a:spcPct val="120000"/>
              </a:lnSpc>
            </a:pPr>
            <a:r>
              <a:rPr lang="zh-TW" altLang="en-US" dirty="0" smtClean="0"/>
              <a:t>線上儲存</a:t>
            </a:r>
            <a:r>
              <a:rPr lang="en-US" altLang="zh-TW" dirty="0" smtClean="0"/>
              <a:t>(Dropbox)</a:t>
            </a:r>
          </a:p>
          <a:p>
            <a:pPr lvl="1">
              <a:lnSpc>
                <a:spcPct val="120000"/>
              </a:lnSpc>
            </a:pPr>
            <a:r>
              <a:rPr lang="zh-TW" altLang="en-US" dirty="0" smtClean="0"/>
              <a:t>線上文件編輯</a:t>
            </a:r>
            <a:r>
              <a:rPr lang="en-US" altLang="zh-TW" dirty="0" smtClean="0"/>
              <a:t>(SkyDrive</a:t>
            </a:r>
            <a:r>
              <a:rPr lang="zh-TW" altLang="en-US" dirty="0" smtClean="0"/>
              <a:t>、</a:t>
            </a:r>
            <a:r>
              <a:rPr lang="en-US" altLang="zh-TW" dirty="0" smtClean="0"/>
              <a:t>Google Document)</a:t>
            </a:r>
          </a:p>
          <a:p>
            <a:pPr lvl="1">
              <a:lnSpc>
                <a:spcPct val="120000"/>
              </a:lnSpc>
            </a:pPr>
            <a:r>
              <a:rPr lang="zh-TW" altLang="en-US" dirty="0" smtClean="0"/>
              <a:t>線上影音</a:t>
            </a:r>
            <a:r>
              <a:rPr lang="en-US" altLang="zh-TW" dirty="0" smtClean="0"/>
              <a:t>(YouTube)</a:t>
            </a:r>
          </a:p>
          <a:p>
            <a:pPr lvl="1">
              <a:lnSpc>
                <a:spcPct val="120000"/>
              </a:lnSpc>
            </a:pPr>
            <a:r>
              <a:rPr lang="zh-TW" altLang="en-US" dirty="0" smtClean="0"/>
              <a:t>雲端遊戲</a:t>
            </a:r>
            <a:r>
              <a:rPr lang="en-US" altLang="zh-TW" dirty="0" smtClean="0"/>
              <a:t>(</a:t>
            </a:r>
            <a:r>
              <a:rPr lang="en-US" altLang="zh-TW" dirty="0" err="1" smtClean="0"/>
              <a:t>OnLive</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15-1 </a:t>
            </a:r>
            <a:r>
              <a:rPr lang="zh-TW" altLang="en-US" dirty="0"/>
              <a:t>雲端運算</a:t>
            </a:r>
          </a:p>
        </p:txBody>
      </p:sp>
      <p:sp>
        <p:nvSpPr>
          <p:cNvPr id="2" name="內容版面配置區 1"/>
          <p:cNvSpPr>
            <a:spLocks noGrp="1"/>
          </p:cNvSpPr>
          <p:nvPr>
            <p:ph idx="1"/>
          </p:nvPr>
        </p:nvSpPr>
        <p:spPr/>
        <p:txBody>
          <a:bodyPr>
            <a:noAutofit/>
          </a:bodyPr>
          <a:lstStyle/>
          <a:p>
            <a:pPr>
              <a:lnSpc>
                <a:spcPct val="120000"/>
              </a:lnSpc>
            </a:pPr>
            <a:r>
              <a:rPr lang="zh-TW" altLang="en-US" dirty="0" smtClean="0"/>
              <a:t>在手機、平板等行動裝置盛行的世代，透過雲端技術和服務，讓原本計算和儲存能力有限的行動裝置，透過網路而得到龐大資源。</a:t>
            </a:r>
            <a:endParaRPr lang="en-US" altLang="zh-TW" dirty="0" smtClean="0"/>
          </a:p>
          <a:p>
            <a:pPr>
              <a:lnSpc>
                <a:spcPct val="120000"/>
              </a:lnSpc>
            </a:pPr>
            <a:r>
              <a:rPr lang="zh-TW" altLang="en-US" dirty="0" smtClean="0"/>
              <a:t>企業透過各種雲端技術，除可降低營運和維護成本外，各種專門領域更可透過</a:t>
            </a:r>
            <a:r>
              <a:rPr lang="zh-TW" altLang="en-US" dirty="0" smtClean="0">
                <a:solidFill>
                  <a:srgbClr val="C00000"/>
                </a:solidFill>
              </a:rPr>
              <a:t>巨量資料</a:t>
            </a:r>
            <a:r>
              <a:rPr lang="en-US" altLang="zh-TW" dirty="0" smtClean="0"/>
              <a:t>(big data)</a:t>
            </a:r>
            <a:r>
              <a:rPr lang="zh-TW" altLang="en-US" dirty="0" smtClean="0"/>
              <a:t>的搜集和分析，在合理的時間內，獲取更有價值的資訊。</a:t>
            </a:r>
            <a:endParaRPr lang="zh-TW" altLang="en-US" dirty="0"/>
          </a:p>
        </p:txBody>
      </p:sp>
    </p:spTree>
    <p:extLst>
      <p:ext uri="{BB962C8B-B14F-4D97-AF65-F5344CB8AC3E}">
        <p14:creationId xmlns:p14="http://schemas.microsoft.com/office/powerpoint/2010/main" val="393296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霧</a:t>
            </a:r>
            <a:r>
              <a:rPr lang="zh-TW" altLang="zh-TW" dirty="0" smtClean="0"/>
              <a:t>計算</a:t>
            </a:r>
            <a:r>
              <a:rPr lang="zh-TW" altLang="zh-TW" dirty="0"/>
              <a:t>（</a:t>
            </a:r>
            <a:r>
              <a:rPr lang="en-US" altLang="zh-TW" dirty="0"/>
              <a:t>Fog Computing</a:t>
            </a:r>
            <a:r>
              <a:rPr lang="zh-TW" altLang="zh-TW" dirty="0"/>
              <a:t>）</a:t>
            </a:r>
            <a:endParaRPr lang="zh-TW" altLang="en-US" dirty="0"/>
          </a:p>
        </p:txBody>
      </p:sp>
      <p:sp>
        <p:nvSpPr>
          <p:cNvPr id="3" name="內容版面配置區 2"/>
          <p:cNvSpPr>
            <a:spLocks noGrp="1"/>
          </p:cNvSpPr>
          <p:nvPr>
            <p:ph idx="1"/>
          </p:nvPr>
        </p:nvSpPr>
        <p:spPr/>
        <p:txBody>
          <a:bodyPr/>
          <a:lstStyle/>
          <a:p>
            <a:r>
              <a:rPr lang="zh-TW" altLang="zh-TW" dirty="0"/>
              <a:t>霧計算是雲端計算的</a:t>
            </a:r>
            <a:r>
              <a:rPr lang="zh-TW" altLang="zh-TW" dirty="0" smtClean="0"/>
              <a:t>延伸</a:t>
            </a:r>
            <a:endParaRPr lang="en-US" altLang="zh-TW" dirty="0" smtClean="0"/>
          </a:p>
          <a:p>
            <a:r>
              <a:rPr lang="zh-TW" altLang="zh-TW" dirty="0"/>
              <a:t>霧計算更貼近使用者。所以也有人說，霧計算是「更貼近地面的雲」</a:t>
            </a:r>
            <a:r>
              <a:rPr lang="zh-TW" altLang="zh-TW" dirty="0" smtClean="0"/>
              <a:t>。</a:t>
            </a:r>
            <a:endParaRPr lang="en-US" altLang="zh-TW" dirty="0" smtClean="0"/>
          </a:p>
          <a:p>
            <a:r>
              <a:rPr lang="zh-TW" altLang="zh-TW" dirty="0"/>
              <a:t>好處</a:t>
            </a:r>
            <a:r>
              <a:rPr lang="zh-TW" altLang="zh-TW" dirty="0" smtClean="0"/>
              <a:t>包括</a:t>
            </a:r>
            <a:endParaRPr lang="en-US" altLang="zh-TW" dirty="0" smtClean="0"/>
          </a:p>
          <a:p>
            <a:pPr lvl="1"/>
            <a:r>
              <a:rPr lang="zh-TW" altLang="zh-TW" dirty="0" smtClean="0"/>
              <a:t>（一）</a:t>
            </a:r>
            <a:r>
              <a:rPr lang="zh-TW" altLang="zh-TW" dirty="0"/>
              <a:t>反應較為</a:t>
            </a:r>
            <a:r>
              <a:rPr lang="zh-TW" altLang="zh-TW" dirty="0" smtClean="0"/>
              <a:t>迅速</a:t>
            </a:r>
            <a:endParaRPr lang="en-US" altLang="zh-TW" dirty="0" smtClean="0"/>
          </a:p>
          <a:p>
            <a:pPr lvl="1"/>
            <a:r>
              <a:rPr lang="zh-TW" altLang="zh-TW" dirty="0" smtClean="0"/>
              <a:t>（</a:t>
            </a:r>
            <a:r>
              <a:rPr lang="zh-TW" altLang="zh-TW" dirty="0"/>
              <a:t>二）節省頻</a:t>
            </a:r>
            <a:r>
              <a:rPr lang="zh-TW" altLang="zh-TW" dirty="0" smtClean="0"/>
              <a:t>寬</a:t>
            </a:r>
            <a:endParaRPr lang="en-US" altLang="zh-TW" dirty="0" smtClean="0"/>
          </a:p>
          <a:p>
            <a:r>
              <a:rPr lang="zh-TW" altLang="zh-TW" dirty="0"/>
              <a:t>最直接受惠於霧計算的應用服務可能是（即時）多媒體串流服務和</a:t>
            </a:r>
            <a:r>
              <a:rPr lang="en-US" altLang="zh-TW" dirty="0" err="1"/>
              <a:t>IoT</a:t>
            </a:r>
            <a:r>
              <a:rPr lang="zh-TW" altLang="zh-TW" dirty="0"/>
              <a:t>服務。</a:t>
            </a:r>
            <a:endParaRPr lang="zh-TW" altLang="en-US" dirty="0"/>
          </a:p>
        </p:txBody>
      </p:sp>
    </p:spTree>
    <p:extLst>
      <p:ext uri="{BB962C8B-B14F-4D97-AF65-F5344CB8AC3E}">
        <p14:creationId xmlns:p14="http://schemas.microsoft.com/office/powerpoint/2010/main" val="81020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霧計算（</a:t>
            </a:r>
            <a:r>
              <a:rPr lang="en-US" altLang="zh-TW" dirty="0"/>
              <a:t>Fog Computing</a:t>
            </a:r>
            <a:r>
              <a:rPr lang="zh-TW" altLang="zh-TW" dirty="0"/>
              <a:t>）</a:t>
            </a:r>
            <a:endParaRPr lang="zh-TW" altLang="en-US" dirty="0"/>
          </a:p>
        </p:txBody>
      </p:sp>
      <p:sp>
        <p:nvSpPr>
          <p:cNvPr id="3" name="內容版面配置區 2"/>
          <p:cNvSpPr>
            <a:spLocks noGrp="1"/>
          </p:cNvSpPr>
          <p:nvPr>
            <p:ph idx="1"/>
          </p:nvPr>
        </p:nvSpPr>
        <p:spPr/>
        <p:txBody>
          <a:bodyPr/>
          <a:lstStyle/>
          <a:p>
            <a:r>
              <a:rPr lang="zh-TW" altLang="en-US" b="0" dirty="0"/>
              <a:t>雲霧計算相關技術的應用十分廣泛</a:t>
            </a:r>
            <a:r>
              <a:rPr lang="zh-TW" altLang="en-US" b="0" dirty="0" smtClean="0"/>
              <a:t>。</a:t>
            </a:r>
            <a:endParaRPr lang="en-US" altLang="zh-TW" b="0" dirty="0" smtClean="0"/>
          </a:p>
          <a:p>
            <a:r>
              <a:rPr lang="zh-TW" altLang="en-US" b="0" dirty="0" smtClean="0"/>
              <a:t>平常</a:t>
            </a:r>
            <a:r>
              <a:rPr lang="zh-TW" altLang="en-US" b="0" dirty="0"/>
              <a:t>用的免費</a:t>
            </a:r>
            <a:r>
              <a:rPr lang="en-US" altLang="zh-TW" b="0" dirty="0"/>
              <a:t>Email</a:t>
            </a:r>
            <a:r>
              <a:rPr lang="zh-TW" altLang="en-US" b="0" dirty="0"/>
              <a:t>如</a:t>
            </a:r>
            <a:r>
              <a:rPr lang="en-US" altLang="zh-TW" b="0" dirty="0"/>
              <a:t>Gmail</a:t>
            </a:r>
            <a:r>
              <a:rPr lang="zh-TW" altLang="en-US" b="0" dirty="0" smtClean="0"/>
              <a:t>以及</a:t>
            </a:r>
            <a:r>
              <a:rPr lang="en-US" altLang="zh-TW" b="0" dirty="0"/>
              <a:t>Yahoo</a:t>
            </a:r>
            <a:r>
              <a:rPr lang="zh-TW" altLang="en-US" b="0" dirty="0"/>
              <a:t>信箱、線上儲存如</a:t>
            </a:r>
            <a:r>
              <a:rPr lang="en-US" altLang="zh-TW" b="0" dirty="0" err="1"/>
              <a:t>Dropbox</a:t>
            </a:r>
            <a:r>
              <a:rPr lang="zh-TW" altLang="en-US" b="0" dirty="0"/>
              <a:t>以及支援線上文件編輯的</a:t>
            </a:r>
            <a:r>
              <a:rPr lang="en-US" altLang="zh-TW" b="0" dirty="0"/>
              <a:t>SkyDrive</a:t>
            </a:r>
            <a:r>
              <a:rPr lang="zh-TW" altLang="en-US" b="0" dirty="0"/>
              <a:t>和</a:t>
            </a:r>
            <a:r>
              <a:rPr lang="en-US" altLang="zh-TW" b="0" dirty="0" err="1" smtClean="0"/>
              <a:t>GoogleDocument</a:t>
            </a:r>
            <a:r>
              <a:rPr lang="zh-TW" altLang="en-US" b="0" dirty="0"/>
              <a:t>、線上影音</a:t>
            </a:r>
            <a:r>
              <a:rPr lang="en-US" altLang="zh-TW" b="0" dirty="0"/>
              <a:t>YouTube</a:t>
            </a:r>
            <a:r>
              <a:rPr lang="zh-TW" altLang="en-US" b="0" dirty="0"/>
              <a:t>、雲端遊戲如</a:t>
            </a:r>
            <a:r>
              <a:rPr lang="en-US" altLang="zh-TW" b="0" dirty="0" err="1"/>
              <a:t>OnLive</a:t>
            </a:r>
            <a:r>
              <a:rPr lang="zh-TW" altLang="en-US" b="0" dirty="0"/>
              <a:t>等等，都和平常的上網生活</a:t>
            </a:r>
            <a:r>
              <a:rPr lang="zh-TW" altLang="en-US" b="0" dirty="0" smtClean="0"/>
              <a:t>息息相關</a:t>
            </a:r>
            <a:r>
              <a:rPr lang="zh-TW" altLang="en-US" b="0" dirty="0"/>
              <a:t>。</a:t>
            </a:r>
            <a:endParaRPr lang="zh-TW" altLang="en-US" dirty="0"/>
          </a:p>
        </p:txBody>
      </p:sp>
    </p:spTree>
    <p:extLst>
      <p:ext uri="{BB962C8B-B14F-4D97-AF65-F5344CB8AC3E}">
        <p14:creationId xmlns:p14="http://schemas.microsoft.com/office/powerpoint/2010/main" val="364278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15-2 </a:t>
            </a:r>
            <a:r>
              <a:rPr lang="zh-TW" altLang="en-US" b="1" dirty="0" smtClean="0"/>
              <a:t>感測網路與物聯網</a:t>
            </a:r>
            <a:endParaRPr lang="zh-TW" altLang="en-US" dirty="0"/>
          </a:p>
        </p:txBody>
      </p:sp>
      <p:sp>
        <p:nvSpPr>
          <p:cNvPr id="4" name="內容版面配置區 3"/>
          <p:cNvSpPr>
            <a:spLocks noGrp="1"/>
          </p:cNvSpPr>
          <p:nvPr>
            <p:ph idx="1"/>
          </p:nvPr>
        </p:nvSpPr>
        <p:spPr/>
        <p:txBody>
          <a:bodyPr>
            <a:normAutofit/>
          </a:bodyPr>
          <a:lstStyle/>
          <a:p>
            <a:pPr>
              <a:lnSpc>
                <a:spcPct val="120000"/>
              </a:lnSpc>
            </a:pPr>
            <a:r>
              <a:rPr lang="zh-TW" altLang="en-US" dirty="0" smtClean="0"/>
              <a:t>龍捲風</a:t>
            </a:r>
            <a:r>
              <a:rPr lang="en-US" altLang="zh-TW" dirty="0" smtClean="0"/>
              <a:t>(Twister)</a:t>
            </a:r>
            <a:r>
              <a:rPr lang="zh-TW" altLang="en-US" dirty="0" smtClean="0"/>
              <a:t>影片中，科學家以大量球型數據搜集裝置，量測龍捲風內部數據，並透過網路回傳量測到的數據資料。</a:t>
            </a:r>
            <a:endParaRPr lang="zh-TW" altLang="en-US" dirty="0"/>
          </a:p>
        </p:txBody>
      </p:sp>
      <p:pic>
        <p:nvPicPr>
          <p:cNvPr id="5"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6141"/>
          <a:stretch/>
        </p:blipFill>
        <p:spPr bwMode="auto">
          <a:xfrm>
            <a:off x="881590" y="3554168"/>
            <a:ext cx="7534275" cy="25719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感測網路 </a:t>
            </a:r>
            <a:r>
              <a:rPr lang="en-US" altLang="zh-TW" dirty="0"/>
              <a:t>(sensor network)</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感測網路的主要應用是在一定規模的實驗場所裡進行資料的搜集。</a:t>
            </a:r>
            <a:endParaRPr lang="en-US" altLang="zh-TW" dirty="0" smtClean="0"/>
          </a:p>
          <a:p>
            <a:pPr>
              <a:lnSpc>
                <a:spcPct val="120000"/>
              </a:lnSpc>
            </a:pPr>
            <a:r>
              <a:rPr lang="zh-TW" altLang="en-US" dirty="0" smtClean="0"/>
              <a:t>實驗的場所範圍可大可小，進行數據搜集的感測器也可依實驗需求，</a:t>
            </a:r>
            <a:r>
              <a:rPr lang="zh-TW" altLang="en-US" dirty="0"/>
              <a:t>用來搜集如溫度、溼度、聲音、振動、壓力等</a:t>
            </a:r>
            <a:r>
              <a:rPr lang="zh-TW" altLang="en-US" dirty="0" smtClean="0"/>
              <a:t>各種數據。</a:t>
            </a:r>
            <a:endParaRPr lang="en-US" altLang="zh-TW" dirty="0" smtClean="0"/>
          </a:p>
          <a:p>
            <a:pPr>
              <a:lnSpc>
                <a:spcPct val="120000"/>
              </a:lnSpc>
            </a:pPr>
            <a:r>
              <a:rPr lang="zh-TW" altLang="en-US" dirty="0" smtClean="0"/>
              <a:t>由一群感測器所組成的網路即為</a:t>
            </a:r>
            <a:r>
              <a:rPr lang="zh-TW" altLang="en-US" dirty="0" smtClean="0">
                <a:solidFill>
                  <a:srgbClr val="C00000"/>
                </a:solidFill>
              </a:rPr>
              <a:t>感測網路</a:t>
            </a:r>
            <a:r>
              <a:rPr lang="zh-TW" altLang="en-US" dirty="0" smtClean="0"/>
              <a:t>，搜集到的數據則可透過感測網路回傳給資料處理中心。</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感測網路 </a:t>
            </a:r>
            <a:r>
              <a:rPr lang="en-US" altLang="zh-TW" dirty="0"/>
              <a:t>(sensor network)</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感測器可透過有線網路或無線網路進行通訊，電源供給方式可以是一般電源線或透過電池供電。</a:t>
            </a:r>
            <a:endParaRPr lang="en-US" altLang="zh-TW" dirty="0" smtClean="0"/>
          </a:p>
          <a:p>
            <a:pPr>
              <a:lnSpc>
                <a:spcPct val="120000"/>
              </a:lnSpc>
            </a:pPr>
            <a:r>
              <a:rPr lang="zh-TW" altLang="en-US" dirty="0" smtClean="0"/>
              <a:t>建置在大樓的感測器通常可用有線網路配合電源或是可一併提供電源的網路線</a:t>
            </a:r>
            <a:r>
              <a:rPr lang="en-US" altLang="zh-TW" dirty="0" smtClean="0"/>
              <a:t>(</a:t>
            </a:r>
            <a:r>
              <a:rPr lang="zh-TW" altLang="en-US" dirty="0" smtClean="0"/>
              <a:t>即</a:t>
            </a:r>
            <a:r>
              <a:rPr lang="en-US" altLang="zh-TW" dirty="0" err="1" smtClean="0">
                <a:solidFill>
                  <a:srgbClr val="C00000"/>
                </a:solidFill>
              </a:rPr>
              <a:t>PoE</a:t>
            </a:r>
            <a:r>
              <a:rPr lang="zh-TW" altLang="en-US" dirty="0" smtClean="0"/>
              <a:t>，</a:t>
            </a:r>
            <a:r>
              <a:rPr lang="en-US" altLang="zh-TW" dirty="0" smtClean="0"/>
              <a:t>Power over Ethernet</a:t>
            </a:r>
            <a:r>
              <a:rPr lang="zh-TW" altLang="en-US" dirty="0" smtClean="0"/>
              <a:t>技術</a:t>
            </a:r>
            <a:r>
              <a:rPr lang="en-US" altLang="zh-TW" dirty="0" smtClean="0"/>
              <a:t>)</a:t>
            </a:r>
            <a:r>
              <a:rPr lang="zh-TW" altLang="en-US" dirty="0" smtClean="0"/>
              <a:t>。</a:t>
            </a:r>
            <a:endParaRPr lang="en-US" altLang="zh-TW" dirty="0" smtClean="0"/>
          </a:p>
          <a:p>
            <a:pPr>
              <a:lnSpc>
                <a:spcPct val="120000"/>
              </a:lnSpc>
            </a:pPr>
            <a:r>
              <a:rPr lang="zh-TW" altLang="en-US" dirty="0" smtClean="0"/>
              <a:t>若在大規模、不易建置網路和電源的環境下，則可能使用無線網路通訊、使用電池供電的感測器。</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感測網路 </a:t>
            </a:r>
            <a:r>
              <a:rPr lang="en-US" altLang="zh-TW" dirty="0"/>
              <a:t>(sensor network)</a:t>
            </a:r>
            <a:endParaRPr lang="zh-TW" altLang="en-US" dirty="0"/>
          </a:p>
        </p:txBody>
      </p:sp>
      <p:sp>
        <p:nvSpPr>
          <p:cNvPr id="2" name="內容版面配置區 1"/>
          <p:cNvSpPr>
            <a:spLocks noGrp="1"/>
          </p:cNvSpPr>
          <p:nvPr>
            <p:ph idx="1"/>
          </p:nvPr>
        </p:nvSpPr>
        <p:spPr/>
        <p:txBody>
          <a:bodyPr>
            <a:noAutofit/>
          </a:bodyPr>
          <a:lstStyle/>
          <a:p>
            <a:pPr>
              <a:lnSpc>
                <a:spcPct val="110000"/>
              </a:lnSpc>
            </a:pPr>
            <a:r>
              <a:rPr lang="zh-TW" altLang="en-US" dirty="0" smtClean="0"/>
              <a:t>感測器間的網路無法把數據資料傳送回資料處理中心。因此需要一個類似</a:t>
            </a:r>
            <a:r>
              <a:rPr lang="zh-TW" altLang="en-US" dirty="0" smtClean="0">
                <a:solidFill>
                  <a:srgbClr val="C00000"/>
                </a:solidFill>
              </a:rPr>
              <a:t>基地台</a:t>
            </a:r>
            <a:r>
              <a:rPr lang="en-US" altLang="zh-TW" dirty="0" smtClean="0"/>
              <a:t>(base station)</a:t>
            </a:r>
            <a:r>
              <a:rPr lang="zh-TW" altLang="en-US" dirty="0" smtClean="0"/>
              <a:t>、</a:t>
            </a:r>
            <a:r>
              <a:rPr lang="zh-TW" altLang="en-US" dirty="0" smtClean="0">
                <a:solidFill>
                  <a:srgbClr val="C00000"/>
                </a:solidFill>
              </a:rPr>
              <a:t>轉送站</a:t>
            </a:r>
            <a:r>
              <a:rPr lang="en-US" altLang="zh-TW" dirty="0" smtClean="0"/>
              <a:t>(relay)</a:t>
            </a:r>
            <a:r>
              <a:rPr lang="zh-TW" altLang="en-US" dirty="0" smtClean="0"/>
              <a:t>、或是</a:t>
            </a:r>
            <a:r>
              <a:rPr lang="zh-TW" altLang="en-US" dirty="0" smtClean="0">
                <a:solidFill>
                  <a:srgbClr val="C00000"/>
                </a:solidFill>
              </a:rPr>
              <a:t>路由器</a:t>
            </a:r>
            <a:r>
              <a:rPr lang="en-US" altLang="zh-TW" dirty="0" smtClean="0"/>
              <a:t>(router)</a:t>
            </a:r>
            <a:r>
              <a:rPr lang="zh-TW" altLang="en-US" dirty="0" smtClean="0"/>
              <a:t>的裝置，負責彙整區域內搜集的數據，回傳至資料處理中心。</a:t>
            </a:r>
            <a:endParaRPr lang="en-US" altLang="zh-TW" dirty="0" smtClean="0"/>
          </a:p>
          <a:p>
            <a:pPr>
              <a:lnSpc>
                <a:spcPct val="110000"/>
              </a:lnSpc>
            </a:pPr>
            <a:r>
              <a:rPr lang="zh-TW" altLang="en-US" dirty="0" smtClean="0"/>
              <a:t>此「基地台」可能是一個比較高級的感測器，或是一個特製的資料彙集或轉送裝置，可將數據資料回傳至資料處理中心。</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15-1 </a:t>
            </a:r>
            <a:r>
              <a:rPr lang="zh-TW" altLang="en-US" b="1" dirty="0" smtClean="0"/>
              <a:t>雲端運算</a:t>
            </a:r>
            <a:endParaRPr lang="zh-TW" altLang="en-US" dirty="0"/>
          </a:p>
        </p:txBody>
      </p:sp>
      <p:sp>
        <p:nvSpPr>
          <p:cNvPr id="3" name="內容版面配置區 2"/>
          <p:cNvSpPr>
            <a:spLocks noGrp="1"/>
          </p:cNvSpPr>
          <p:nvPr>
            <p:ph idx="1"/>
          </p:nvPr>
        </p:nvSpPr>
        <p:spPr/>
        <p:txBody>
          <a:bodyPr>
            <a:noAutofit/>
          </a:bodyPr>
          <a:lstStyle/>
          <a:p>
            <a:pPr>
              <a:lnSpc>
                <a:spcPct val="110000"/>
              </a:lnSpc>
            </a:pPr>
            <a:r>
              <a:rPr lang="zh-TW" altLang="en-US" sz="2800" dirty="0" smtClean="0"/>
              <a:t>用一句話來形容雲端運算：「所有的服務都取自於網際網路」。</a:t>
            </a:r>
            <a:endParaRPr lang="en-US" altLang="zh-TW" sz="2800" dirty="0" smtClean="0"/>
          </a:p>
          <a:p>
            <a:pPr>
              <a:lnSpc>
                <a:spcPct val="110000"/>
              </a:lnSpc>
            </a:pPr>
            <a:r>
              <a:rPr lang="zh-TW" altLang="en-US" sz="2800" dirty="0" smtClean="0"/>
              <a:t>「雲端運算」名詞的由來是因為許多教科書或研究報告都用一朵雲的形狀來代替網際網路。</a:t>
            </a:r>
            <a:endParaRPr lang="en-US" altLang="zh-TW" sz="2800" dirty="0" smtClean="0"/>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72200" y="4261612"/>
            <a:ext cx="1957697" cy="195769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a:t>
            </a:r>
            <a:r>
              <a:rPr lang="zh-TW" altLang="en-US" dirty="0" smtClean="0"/>
              <a:t>網 </a:t>
            </a:r>
            <a:r>
              <a:rPr lang="en-US" altLang="zh-TW" dirty="0" smtClean="0"/>
              <a:t>(</a:t>
            </a:r>
            <a:r>
              <a:rPr lang="en-US" altLang="zh-TW" dirty="0" err="1" smtClean="0"/>
              <a:t>IoT</a:t>
            </a:r>
            <a:r>
              <a:rPr lang="en-US" altLang="zh-TW" dirty="0"/>
              <a:t>)</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a:solidFill>
                  <a:srgbClr val="C00000"/>
                </a:solidFill>
              </a:rPr>
              <a:t>物聯網</a:t>
            </a:r>
            <a:r>
              <a:rPr lang="en-US" altLang="zh-TW" dirty="0"/>
              <a:t>(Internet of things</a:t>
            </a:r>
            <a:r>
              <a:rPr lang="zh-TW" altLang="en-US" dirty="0"/>
              <a:t>；</a:t>
            </a:r>
            <a:r>
              <a:rPr lang="en-US" altLang="zh-TW" dirty="0" err="1"/>
              <a:t>IoT</a:t>
            </a:r>
            <a:r>
              <a:rPr lang="en-US" altLang="zh-TW" dirty="0" smtClean="0"/>
              <a:t>)</a:t>
            </a:r>
            <a:r>
              <a:rPr lang="zh-TW" altLang="en-US" dirty="0" smtClean="0"/>
              <a:t>和感測網路的概念類似，可說是感測網路的進階版。</a:t>
            </a:r>
            <a:endParaRPr lang="en-US" altLang="zh-TW" dirty="0" smtClean="0"/>
          </a:p>
          <a:p>
            <a:pPr>
              <a:lnSpc>
                <a:spcPct val="120000"/>
              </a:lnSpc>
            </a:pPr>
            <a:r>
              <a:rPr lang="zh-TW" altLang="en-US" dirty="0" smtClean="0"/>
              <a:t>在感測網路裡，所有的感測器之間會形成一個網路；而物聯網則更進一步，</a:t>
            </a:r>
            <a:r>
              <a:rPr lang="en-US" altLang="zh-TW" dirty="0" smtClean="0"/>
              <a:t/>
            </a:r>
            <a:br>
              <a:rPr lang="en-US" altLang="zh-TW" dirty="0" smtClean="0"/>
            </a:br>
            <a:r>
              <a:rPr lang="zh-TW" altLang="en-US" dirty="0" smtClean="0"/>
              <a:t>把所有的裝置都連接</a:t>
            </a:r>
            <a:r>
              <a:rPr lang="en-US" altLang="zh-TW" dirty="0" smtClean="0"/>
              <a:t/>
            </a:r>
            <a:br>
              <a:rPr lang="en-US" altLang="zh-TW" dirty="0" smtClean="0"/>
            </a:br>
            <a:r>
              <a:rPr lang="zh-TW" altLang="en-US" dirty="0" smtClean="0"/>
              <a:t>成一個網路，甚至還</a:t>
            </a:r>
            <a:r>
              <a:rPr lang="en-US" altLang="zh-TW" dirty="0" smtClean="0"/>
              <a:t/>
            </a:r>
            <a:br>
              <a:rPr lang="en-US" altLang="zh-TW" dirty="0" smtClean="0"/>
            </a:br>
            <a:r>
              <a:rPr lang="zh-TW" altLang="en-US" dirty="0" smtClean="0"/>
              <a:t>可接上網際網路。</a:t>
            </a:r>
            <a:endParaRPr lang="en-US" altLang="zh-TW" dirty="0" smtClean="0"/>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0470" y="3701628"/>
            <a:ext cx="4842030" cy="269770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 </a:t>
            </a:r>
            <a:r>
              <a:rPr lang="en-US" altLang="zh-TW" dirty="0"/>
              <a:t>(</a:t>
            </a:r>
            <a:r>
              <a:rPr lang="en-US" altLang="zh-TW" dirty="0" err="1"/>
              <a:t>IoT</a:t>
            </a:r>
            <a:r>
              <a:rPr lang="en-US" altLang="zh-TW" dirty="0"/>
              <a:t>)</a:t>
            </a:r>
            <a:endParaRPr lang="zh-TW" altLang="en-US" dirty="0"/>
          </a:p>
        </p:txBody>
      </p:sp>
      <p:sp>
        <p:nvSpPr>
          <p:cNvPr id="2" name="內容版面配置區 1"/>
          <p:cNvSpPr>
            <a:spLocks noGrp="1"/>
          </p:cNvSpPr>
          <p:nvPr>
            <p:ph idx="1"/>
          </p:nvPr>
        </p:nvSpPr>
        <p:spPr/>
        <p:txBody>
          <a:bodyPr>
            <a:normAutofit fontScale="92500"/>
          </a:bodyPr>
          <a:lstStyle/>
          <a:p>
            <a:pPr>
              <a:lnSpc>
                <a:spcPct val="120000"/>
              </a:lnSpc>
            </a:pPr>
            <a:r>
              <a:rPr lang="zh-TW" altLang="en-US" sz="3000" dirty="0"/>
              <a:t>物聯網的概念最早可能是出現在比爾蓋茲</a:t>
            </a:r>
            <a:r>
              <a:rPr lang="en-US" altLang="zh-TW" sz="3000" dirty="0"/>
              <a:t>1995</a:t>
            </a:r>
            <a:r>
              <a:rPr lang="zh-TW" altLang="en-US" sz="3000" dirty="0"/>
              <a:t>年的「未來之路」書中提到「物物相連」的概念。</a:t>
            </a:r>
          </a:p>
          <a:p>
            <a:pPr>
              <a:lnSpc>
                <a:spcPct val="120000"/>
              </a:lnSpc>
            </a:pPr>
            <a:r>
              <a:rPr lang="zh-TW" altLang="en-US" sz="3000" dirty="0" smtClean="0"/>
              <a:t>國際</a:t>
            </a:r>
            <a:r>
              <a:rPr lang="zh-TW" altLang="en-US" sz="3000" dirty="0"/>
              <a:t>電信</a:t>
            </a:r>
            <a:r>
              <a:rPr lang="zh-TW" altLang="en-US" sz="3000" dirty="0" smtClean="0"/>
              <a:t>聯盟於</a:t>
            </a:r>
            <a:r>
              <a:rPr lang="en-US" altLang="zh-TW" sz="3000" dirty="0"/>
              <a:t>2005</a:t>
            </a:r>
            <a:r>
              <a:rPr lang="zh-TW" altLang="en-US" sz="3000" dirty="0"/>
              <a:t>年正式提出物聯網的概念</a:t>
            </a:r>
            <a:r>
              <a:rPr lang="zh-TW" altLang="en-US" sz="3000" dirty="0" smtClean="0"/>
              <a:t>。</a:t>
            </a:r>
            <a:endParaRPr lang="en-US" altLang="zh-TW" sz="3000" dirty="0" smtClean="0"/>
          </a:p>
          <a:p>
            <a:pPr>
              <a:lnSpc>
                <a:spcPct val="120000"/>
              </a:lnSpc>
            </a:pPr>
            <a:r>
              <a:rPr lang="zh-TW" altLang="en-US" sz="3000" dirty="0" smtClean="0"/>
              <a:t>在</a:t>
            </a:r>
            <a:r>
              <a:rPr lang="zh-TW" altLang="en-US" sz="3000" dirty="0"/>
              <a:t>物聯網的世界裡，每個裝置或是物體上，帶有不同的晶片</a:t>
            </a:r>
            <a:r>
              <a:rPr lang="zh-TW" altLang="en-US" sz="3000" dirty="0" smtClean="0"/>
              <a:t>。裝置依</a:t>
            </a:r>
            <a:r>
              <a:rPr lang="zh-TW" altLang="en-US" sz="3000" dirty="0"/>
              <a:t>其能力提供各式各樣的資訊</a:t>
            </a:r>
            <a:r>
              <a:rPr lang="zh-TW" altLang="en-US" sz="3000" dirty="0" smtClean="0"/>
              <a:t>，透過</a:t>
            </a:r>
            <a:r>
              <a:rPr lang="zh-TW" altLang="en-US" sz="3000" dirty="0"/>
              <a:t>像「基地台」或是「轉送站」等裝置，彙整至資料處理中心，進行各式各樣的應用</a:t>
            </a:r>
            <a:r>
              <a:rPr lang="zh-TW" altLang="en-US" sz="3000" dirty="0" smtClean="0"/>
              <a:t>。</a:t>
            </a:r>
            <a:endParaRPr lang="zh-TW" altLang="en-US" dirty="0"/>
          </a:p>
        </p:txBody>
      </p:sp>
    </p:spTree>
    <p:extLst>
      <p:ext uri="{BB962C8B-B14F-4D97-AF65-F5344CB8AC3E}">
        <p14:creationId xmlns:p14="http://schemas.microsoft.com/office/powerpoint/2010/main" val="1885907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 </a:t>
            </a:r>
            <a:r>
              <a:rPr lang="en-US" altLang="zh-TW" dirty="0"/>
              <a:t>(</a:t>
            </a:r>
            <a:r>
              <a:rPr lang="en-US" altLang="zh-TW" dirty="0" err="1"/>
              <a:t>IoT</a:t>
            </a:r>
            <a:r>
              <a:rPr lang="en-US" altLang="zh-TW" dirty="0"/>
              <a:t>)</a:t>
            </a:r>
            <a:endParaRPr lang="zh-TW" altLang="en-US" dirty="0"/>
          </a:p>
        </p:txBody>
      </p:sp>
      <p:sp>
        <p:nvSpPr>
          <p:cNvPr id="2" name="內容版面配置區 1"/>
          <p:cNvSpPr>
            <a:spLocks noGrp="1"/>
          </p:cNvSpPr>
          <p:nvPr>
            <p:ph idx="1"/>
          </p:nvPr>
        </p:nvSpPr>
        <p:spPr/>
        <p:txBody>
          <a:bodyPr>
            <a:normAutofit/>
          </a:bodyPr>
          <a:lstStyle/>
          <a:p>
            <a:pPr>
              <a:lnSpc>
                <a:spcPct val="120000"/>
              </a:lnSpc>
            </a:pPr>
            <a:r>
              <a:rPr lang="zh-TW" altLang="en-US" sz="3000" dirty="0" smtClean="0"/>
              <a:t>物</a:t>
            </a:r>
            <a:r>
              <a:rPr lang="zh-TW" altLang="en-US" sz="3000" dirty="0"/>
              <a:t>聯網的設計為三層式的架構</a:t>
            </a:r>
            <a:r>
              <a:rPr lang="zh-TW" altLang="en-US" sz="3000" dirty="0" smtClean="0"/>
              <a:t>：</a:t>
            </a:r>
            <a:endParaRPr lang="zh-TW" altLang="en-US" dirty="0"/>
          </a:p>
        </p:txBody>
      </p:sp>
      <p:graphicFrame>
        <p:nvGraphicFramePr>
          <p:cNvPr id="5" name="資料庫圖表 4"/>
          <p:cNvGraphicFramePr/>
          <p:nvPr>
            <p:extLst>
              <p:ext uri="{D42A27DB-BD31-4B8C-83A1-F6EECF244321}">
                <p14:modId xmlns:p14="http://schemas.microsoft.com/office/powerpoint/2010/main" val="215783331"/>
              </p:ext>
            </p:extLst>
          </p:nvPr>
        </p:nvGraphicFramePr>
        <p:xfrm>
          <a:off x="341530" y="2892077"/>
          <a:ext cx="8640960" cy="3459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494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rcRect/>
          <a:stretch>
            <a:fillRect/>
          </a:stretch>
        </p:blipFill>
        <p:spPr bwMode="auto">
          <a:xfrm>
            <a:off x="1400175" y="1625586"/>
            <a:ext cx="5872125" cy="4408502"/>
          </a:xfrm>
          <a:prstGeom prst="rect">
            <a:avLst/>
          </a:prstGeom>
          <a:noFill/>
          <a:ln w="9525">
            <a:noFill/>
            <a:miter lim="800000"/>
            <a:headEnd/>
            <a:tailEnd/>
          </a:ln>
          <a:effectLst/>
        </p:spPr>
      </p:pic>
      <p:sp>
        <p:nvSpPr>
          <p:cNvPr id="5" name="矩形 4"/>
          <p:cNvSpPr/>
          <p:nvPr/>
        </p:nvSpPr>
        <p:spPr>
          <a:xfrm>
            <a:off x="566555" y="948422"/>
            <a:ext cx="7560840" cy="646331"/>
          </a:xfrm>
          <a:prstGeom prst="rect">
            <a:avLst/>
          </a:prstGeom>
          <a:solidFill>
            <a:schemeClr val="accent2"/>
          </a:solidFill>
        </p:spPr>
        <p:txBody>
          <a:bodyPr wrap="square">
            <a:spAutoFit/>
          </a:bodyPr>
          <a:lstStyle/>
          <a:p>
            <a:r>
              <a:rPr lang="zh-TW" altLang="en-US" dirty="0" smtClean="0">
                <a:solidFill>
                  <a:schemeClr val="bg1"/>
                </a:solidFill>
                <a:latin typeface="微軟正黑體" pitchFamily="34" charset="-120"/>
                <a:ea typeface="微軟正黑體" pitchFamily="34" charset="-120"/>
              </a:rPr>
              <a:t>喬治亞理工學院的水下探測計畫所使用的感測網路架構圖。</a:t>
            </a:r>
            <a:endParaRPr lang="en-US" altLang="zh-TW" dirty="0" smtClean="0">
              <a:solidFill>
                <a:schemeClr val="bg1"/>
              </a:solidFill>
              <a:latin typeface="微軟正黑體" pitchFamily="34" charset="-120"/>
              <a:ea typeface="微軟正黑體" pitchFamily="34" charset="-120"/>
            </a:endParaRPr>
          </a:p>
          <a:p>
            <a:r>
              <a:rPr lang="en-US" altLang="zh-TW" dirty="0" smtClean="0">
                <a:solidFill>
                  <a:schemeClr val="bg1"/>
                </a:solidFill>
                <a:latin typeface="微軟正黑體" pitchFamily="34" charset="-120"/>
                <a:ea typeface="微軟正黑體" pitchFamily="34" charset="-120"/>
              </a:rPr>
              <a:t>(</a:t>
            </a:r>
            <a:r>
              <a:rPr lang="zh-TW" altLang="en-US" dirty="0" smtClean="0">
                <a:solidFill>
                  <a:schemeClr val="bg1"/>
                </a:solidFill>
                <a:latin typeface="微軟正黑體" pitchFamily="34" charset="-120"/>
                <a:ea typeface="微軟正黑體" pitchFamily="34" charset="-120"/>
              </a:rPr>
              <a:t>資料來源：</a:t>
            </a:r>
            <a:r>
              <a:rPr lang="en-US" altLang="zh-TW" dirty="0" smtClean="0">
                <a:solidFill>
                  <a:schemeClr val="bg1"/>
                </a:solidFill>
                <a:latin typeface="微軟正黑體" pitchFamily="34" charset="-120"/>
                <a:ea typeface="微軟正黑體" pitchFamily="34" charset="-120"/>
              </a:rPr>
              <a:t>http://</a:t>
            </a:r>
            <a:r>
              <a:rPr lang="en-US" altLang="zh-TW" dirty="0" err="1" smtClean="0">
                <a:solidFill>
                  <a:schemeClr val="bg1"/>
                </a:solidFill>
                <a:latin typeface="微軟正黑體" pitchFamily="34" charset="-120"/>
                <a:ea typeface="微軟正黑體" pitchFamily="34" charset="-120"/>
              </a:rPr>
              <a:t>www.ece.gatech.edu</a:t>
            </a:r>
            <a:r>
              <a:rPr lang="en-US" altLang="zh-TW" dirty="0" smtClean="0">
                <a:solidFill>
                  <a:schemeClr val="bg1"/>
                </a:solidFill>
                <a:latin typeface="微軟正黑體" pitchFamily="34" charset="-120"/>
                <a:ea typeface="微軟正黑體" pitchFamily="34" charset="-120"/>
              </a:rPr>
              <a:t>/research/labs/</a:t>
            </a:r>
            <a:r>
              <a:rPr lang="en-US" altLang="zh-TW" dirty="0" err="1" smtClean="0">
                <a:solidFill>
                  <a:schemeClr val="bg1"/>
                </a:solidFill>
                <a:latin typeface="微軟正黑體" pitchFamily="34" charset="-120"/>
                <a:ea typeface="微軟正黑體" pitchFamily="34" charset="-120"/>
              </a:rPr>
              <a:t>bwn</a:t>
            </a:r>
            <a:r>
              <a:rPr lang="en-US" altLang="zh-TW" dirty="0" smtClean="0">
                <a:solidFill>
                  <a:schemeClr val="bg1"/>
                </a:solidFill>
                <a:latin typeface="微軟正黑體" pitchFamily="34" charset="-120"/>
                <a:ea typeface="微軟正黑體" pitchFamily="34" charset="-120"/>
              </a:rPr>
              <a:t>/</a:t>
            </a:r>
            <a:r>
              <a:rPr lang="en-US" altLang="zh-TW" dirty="0" err="1" smtClean="0">
                <a:solidFill>
                  <a:schemeClr val="bg1"/>
                </a:solidFill>
                <a:latin typeface="微軟正黑體" pitchFamily="34" charset="-120"/>
                <a:ea typeface="微軟正黑體" pitchFamily="34" charset="-120"/>
              </a:rPr>
              <a:t>UWASN</a:t>
            </a:r>
            <a:r>
              <a:rPr lang="en-US" altLang="zh-TW"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物聯網的應用</a:t>
            </a:r>
          </a:p>
        </p:txBody>
      </p:sp>
      <p:sp>
        <p:nvSpPr>
          <p:cNvPr id="2" name="內容版面配置區 1"/>
          <p:cNvSpPr>
            <a:spLocks noGrp="1"/>
          </p:cNvSpPr>
          <p:nvPr>
            <p:ph idx="1"/>
          </p:nvPr>
        </p:nvSpPr>
        <p:spPr/>
        <p:txBody>
          <a:bodyPr>
            <a:noAutofit/>
          </a:bodyPr>
          <a:lstStyle/>
          <a:p>
            <a:pPr>
              <a:lnSpc>
                <a:spcPct val="120000"/>
              </a:lnSpc>
            </a:pPr>
            <a:r>
              <a:rPr lang="zh-TW" altLang="en-US" dirty="0" smtClean="0"/>
              <a:t>「數位家庭」或「智慧家庭」是常見的物聯網的應用之一。</a:t>
            </a:r>
            <a:endParaRPr lang="en-US" altLang="zh-TW" dirty="0" smtClean="0"/>
          </a:p>
          <a:p>
            <a:pPr>
              <a:lnSpc>
                <a:spcPct val="120000"/>
              </a:lnSpc>
            </a:pPr>
            <a:r>
              <a:rPr lang="zh-TW" altLang="en-US" dirty="0" smtClean="0"/>
              <a:t>家裡所有裝置都可透過手機或網路進行操作設定。只要家裡的插頭、電燈、電器等家電具備上網功能，再安裝各式各樣的</a:t>
            </a:r>
            <a:r>
              <a:rPr lang="zh-TW" altLang="en-US" dirty="0" smtClean="0">
                <a:solidFill>
                  <a:srgbClr val="C00000"/>
                </a:solidFill>
              </a:rPr>
              <a:t>感測器</a:t>
            </a:r>
            <a:r>
              <a:rPr lang="en-US" altLang="zh-TW" dirty="0" smtClean="0"/>
              <a:t>(</a:t>
            </a:r>
            <a:r>
              <a:rPr lang="zh-TW" altLang="en-US" dirty="0" smtClean="0"/>
              <a:t>如溫度、光線、攝影機等</a:t>
            </a:r>
            <a:r>
              <a:rPr lang="en-US" altLang="zh-TW" dirty="0" smtClean="0"/>
              <a:t>)</a:t>
            </a:r>
            <a:r>
              <a:rPr lang="zh-TW" altLang="en-US" dirty="0" smtClean="0"/>
              <a:t>，並搭配</a:t>
            </a:r>
            <a:r>
              <a:rPr lang="zh-TW" altLang="en-US" dirty="0" smtClean="0">
                <a:solidFill>
                  <a:srgbClr val="C00000"/>
                </a:solidFill>
              </a:rPr>
              <a:t>主控裝置</a:t>
            </a:r>
            <a:r>
              <a:rPr lang="en-US" altLang="zh-TW" dirty="0" smtClean="0"/>
              <a:t>(</a:t>
            </a:r>
            <a:r>
              <a:rPr lang="zh-TW" altLang="en-US" dirty="0" smtClean="0"/>
              <a:t>扮演資料搜集、訊號轉送或是自動控制的角色</a:t>
            </a:r>
            <a:r>
              <a:rPr lang="en-US" altLang="zh-TW" dirty="0" smtClean="0"/>
              <a:t>)</a:t>
            </a:r>
            <a:r>
              <a:rPr lang="zh-TW" altLang="en-US" dirty="0" smtClean="0"/>
              <a:t>，就可以建立一個小型的物聯網，建構一個智慧家庭。</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物聯網的應用</a:t>
            </a:r>
          </a:p>
        </p:txBody>
      </p:sp>
      <p:sp>
        <p:nvSpPr>
          <p:cNvPr id="2" name="內容版面配置區 1"/>
          <p:cNvSpPr>
            <a:spLocks noGrp="1"/>
          </p:cNvSpPr>
          <p:nvPr>
            <p:ph idx="1"/>
          </p:nvPr>
        </p:nvSpPr>
        <p:spPr/>
        <p:txBody>
          <a:bodyPr>
            <a:noAutofit/>
          </a:bodyPr>
          <a:lstStyle/>
          <a:p>
            <a:pPr>
              <a:lnSpc>
                <a:spcPct val="120000"/>
              </a:lnSpc>
            </a:pPr>
            <a:r>
              <a:rPr lang="zh-TW" altLang="en-US" dirty="0" smtClean="0">
                <a:solidFill>
                  <a:srgbClr val="C00000"/>
                </a:solidFill>
              </a:rPr>
              <a:t>智慧電網</a:t>
            </a:r>
            <a:r>
              <a:rPr lang="en-US" altLang="zh-TW" dirty="0" smtClean="0"/>
              <a:t>(smart</a:t>
            </a:r>
            <a:r>
              <a:rPr lang="zh-TW" altLang="en-US" dirty="0" smtClean="0"/>
              <a:t> </a:t>
            </a:r>
            <a:r>
              <a:rPr lang="en-US" altLang="zh-TW" dirty="0" smtClean="0"/>
              <a:t>grid)</a:t>
            </a:r>
            <a:r>
              <a:rPr lang="zh-TW" altLang="en-US" dirty="0" smtClean="0"/>
              <a:t>將發電端</a:t>
            </a:r>
            <a:r>
              <a:rPr lang="en-US" altLang="zh-TW" dirty="0" smtClean="0"/>
              <a:t>(</a:t>
            </a:r>
            <a:r>
              <a:rPr lang="zh-TW" altLang="en-US" dirty="0" smtClean="0"/>
              <a:t>電力公司</a:t>
            </a:r>
            <a:r>
              <a:rPr lang="en-US" altLang="zh-TW" dirty="0" smtClean="0"/>
              <a:t>)</a:t>
            </a:r>
            <a:r>
              <a:rPr lang="zh-TW" altLang="en-US" dirty="0" smtClean="0"/>
              <a:t>、電力傳輸、以及用電端的所有設備，利用物聯網的技術建立起一最完整的監測和控制系統。</a:t>
            </a:r>
            <a:endParaRPr lang="en-US" altLang="zh-TW" dirty="0" smtClean="0"/>
          </a:p>
          <a:p>
            <a:pPr>
              <a:lnSpc>
                <a:spcPct val="120000"/>
              </a:lnSpc>
            </a:pPr>
            <a:r>
              <a:rPr lang="zh-TW" altLang="en-US" dirty="0" smtClean="0"/>
              <a:t>透過智慧電網，可做到完整的即時電力監控功能，並調整資源配置。電力公司可以儘量產生剛好夠用的電力，避免發電資源的浪費；也可透過</a:t>
            </a:r>
            <a:r>
              <a:rPr lang="zh-TW" altLang="en-US" dirty="0"/>
              <a:t>智慧電網整合來自不同發電來源的電力，除了</a:t>
            </a:r>
            <a:r>
              <a:rPr lang="zh-TW" altLang="en-US" dirty="0" smtClean="0"/>
              <a:t>可提升</a:t>
            </a:r>
            <a:r>
              <a:rPr lang="zh-TW" altLang="en-US" dirty="0"/>
              <a:t>電力系統的可靠性，</a:t>
            </a:r>
            <a:r>
              <a:rPr lang="zh-TW" altLang="en-US" dirty="0" smtClean="0"/>
              <a:t>更達到節能效果。</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31540" y="2317268"/>
            <a:ext cx="8229600" cy="3504491"/>
          </a:xfrm>
          <a:prstGeom prst="rect">
            <a:avLst/>
          </a:prstGeom>
          <a:noFill/>
          <a:ln w="9525">
            <a:noFill/>
            <a:miter lim="800000"/>
            <a:headEnd/>
            <a:tailEnd/>
          </a:ln>
          <a:effectLst/>
        </p:spPr>
      </p:pic>
      <p:sp>
        <p:nvSpPr>
          <p:cNvPr id="4" name="矩形 3"/>
          <p:cNvSpPr/>
          <p:nvPr/>
        </p:nvSpPr>
        <p:spPr>
          <a:xfrm>
            <a:off x="521550" y="1141875"/>
            <a:ext cx="8010890" cy="646331"/>
          </a:xfrm>
          <a:prstGeom prst="rect">
            <a:avLst/>
          </a:prstGeom>
          <a:solidFill>
            <a:schemeClr val="accent2"/>
          </a:solidFill>
        </p:spPr>
        <p:txBody>
          <a:bodyPr wrap="square">
            <a:spAutoFit/>
          </a:bodyPr>
          <a:lstStyle/>
          <a:p>
            <a:r>
              <a:rPr lang="zh-TW" altLang="en-US" dirty="0" smtClean="0">
                <a:solidFill>
                  <a:schemeClr val="bg1"/>
                </a:solidFill>
                <a:latin typeface="微軟正黑體" pitchFamily="34" charset="-120"/>
                <a:ea typeface="微軟正黑體" pitchFamily="34" charset="-120"/>
              </a:rPr>
              <a:t>智慧電網架構示意圖。</a:t>
            </a:r>
            <a:r>
              <a:rPr lang="en-US" altLang="zh-TW" dirty="0" smtClean="0">
                <a:solidFill>
                  <a:schemeClr val="bg1"/>
                </a:solidFill>
                <a:latin typeface="微軟正黑體" pitchFamily="34" charset="-120"/>
                <a:ea typeface="微軟正黑體" pitchFamily="34" charset="-120"/>
              </a:rPr>
              <a:t>(</a:t>
            </a:r>
            <a:r>
              <a:rPr lang="zh-TW" altLang="en-US" dirty="0" smtClean="0">
                <a:solidFill>
                  <a:schemeClr val="bg1"/>
                </a:solidFill>
                <a:latin typeface="微軟正黑體" pitchFamily="34" charset="-120"/>
                <a:ea typeface="微軟正黑體" pitchFamily="34" charset="-120"/>
              </a:rPr>
              <a:t>資料來源：資策會智慧電網教育宣導與人才培育計畫，網址</a:t>
            </a:r>
            <a:r>
              <a:rPr lang="en-US" altLang="zh-TW" dirty="0" smtClean="0">
                <a:solidFill>
                  <a:schemeClr val="bg1"/>
                </a:solidFill>
                <a:latin typeface="微軟正黑體" pitchFamily="34" charset="-120"/>
                <a:ea typeface="微軟正黑體" pitchFamily="34" charset="-120"/>
              </a:rPr>
              <a:t>ht tp://know-sg.sid.i </a:t>
            </a:r>
            <a:r>
              <a:rPr lang="en-US" altLang="zh-TW" dirty="0" err="1" smtClean="0">
                <a:solidFill>
                  <a:schemeClr val="bg1"/>
                </a:solidFill>
                <a:latin typeface="微軟正黑體" pitchFamily="34" charset="-120"/>
                <a:ea typeface="微軟正黑體" pitchFamily="34" charset="-120"/>
              </a:rPr>
              <a:t>i</a:t>
            </a:r>
            <a:r>
              <a:rPr lang="en-US" altLang="zh-TW" dirty="0" smtClean="0">
                <a:solidFill>
                  <a:schemeClr val="bg1"/>
                </a:solidFill>
                <a:latin typeface="微軟正黑體" pitchFamily="34" charset="-120"/>
                <a:ea typeface="微軟正黑體" pitchFamily="34" charset="-120"/>
              </a:rPr>
              <a:t> </a:t>
            </a:r>
            <a:r>
              <a:rPr lang="en-US" altLang="zh-TW" dirty="0" err="1" smtClean="0">
                <a:solidFill>
                  <a:schemeClr val="bg1"/>
                </a:solidFill>
                <a:latin typeface="微軟正黑體" pitchFamily="34" charset="-120"/>
                <a:ea typeface="微軟正黑體" pitchFamily="34" charset="-120"/>
              </a:rPr>
              <a:t>i.org.tw</a:t>
            </a:r>
            <a:r>
              <a:rPr lang="en-US" altLang="zh-TW" dirty="0" smtClean="0">
                <a:solidFill>
                  <a:schemeClr val="bg1"/>
                </a:solidFill>
                <a:latin typeface="微軟正黑體" pitchFamily="34" charset="-120"/>
                <a:ea typeface="微軟正黑體" pitchFamily="34" charset="-120"/>
              </a:rPr>
              <a:t>/about/</a:t>
            </a:r>
            <a:r>
              <a:rPr lang="en-US" altLang="zh-TW" dirty="0" err="1" smtClean="0">
                <a:solidFill>
                  <a:schemeClr val="bg1"/>
                </a:solidFill>
                <a:latin typeface="微軟正黑體" pitchFamily="34" charset="-120"/>
                <a:ea typeface="微軟正黑體" pitchFamily="34" charset="-120"/>
              </a:rPr>
              <a:t>know.html</a:t>
            </a:r>
            <a:r>
              <a:rPr lang="en-US" altLang="zh-TW"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物聯網的應用</a:t>
            </a:r>
          </a:p>
        </p:txBody>
      </p:sp>
      <p:sp>
        <p:nvSpPr>
          <p:cNvPr id="2" name="內容版面配置區 1"/>
          <p:cNvSpPr>
            <a:spLocks noGrp="1"/>
          </p:cNvSpPr>
          <p:nvPr>
            <p:ph idx="1"/>
          </p:nvPr>
        </p:nvSpPr>
        <p:spPr/>
        <p:txBody>
          <a:bodyPr>
            <a:normAutofit/>
          </a:bodyPr>
          <a:lstStyle/>
          <a:p>
            <a:pPr>
              <a:lnSpc>
                <a:spcPct val="120000"/>
              </a:lnSpc>
            </a:pPr>
            <a:r>
              <a:rPr lang="zh-TW" altLang="en-US" dirty="0" smtClean="0"/>
              <a:t>使用</a:t>
            </a:r>
            <a:r>
              <a:rPr lang="zh-TW" altLang="en-US" dirty="0"/>
              <a:t>物聯網概念的智慧電網</a:t>
            </a:r>
            <a:r>
              <a:rPr lang="zh-TW" altLang="en-US" dirty="0" smtClean="0"/>
              <a:t>，將</a:t>
            </a:r>
            <a:r>
              <a:rPr lang="zh-TW" altLang="en-US" dirty="0"/>
              <a:t>傳統的電表</a:t>
            </a:r>
            <a:r>
              <a:rPr lang="zh-TW" altLang="en-US" dirty="0" smtClean="0"/>
              <a:t>以</a:t>
            </a:r>
            <a:r>
              <a:rPr lang="zh-TW" altLang="en-US" dirty="0" smtClean="0">
                <a:solidFill>
                  <a:srgbClr val="C00000"/>
                </a:solidFill>
              </a:rPr>
              <a:t>智慧電表</a:t>
            </a:r>
            <a:r>
              <a:rPr lang="en-US" altLang="zh-TW" dirty="0" smtClean="0"/>
              <a:t>(smart meter)</a:t>
            </a:r>
            <a:r>
              <a:rPr lang="zh-TW" altLang="en-US" dirty="0" smtClean="0"/>
              <a:t>取代，可即時透過網路</a:t>
            </a:r>
            <a:r>
              <a:rPr lang="zh-TW" altLang="en-US" dirty="0"/>
              <a:t>將用電資訊量回傳，免除抄表的麻煩</a:t>
            </a:r>
            <a:r>
              <a:rPr lang="zh-TW" altLang="en-US" dirty="0" smtClean="0"/>
              <a:t>，也可和</a:t>
            </a:r>
            <a:r>
              <a:rPr lang="zh-TW" altLang="en-US" dirty="0"/>
              <a:t>「住宅能源管理系統」一併</a:t>
            </a:r>
            <a:r>
              <a:rPr lang="zh-TW" altLang="en-US" dirty="0" smtClean="0"/>
              <a:t>使用，可監測</a:t>
            </a:r>
            <a:r>
              <a:rPr lang="zh-TW" altLang="en-US" dirty="0"/>
              <a:t>家庭的用電情況，並搭配時間電價，改變用電行為，避免在尖峰時段不必要的用電，適當地轉移用電時機。</a:t>
            </a:r>
          </a:p>
          <a:p>
            <a:endParaRPr lang="zh-TW" altLang="en-US" sz="2000" dirty="0"/>
          </a:p>
        </p:txBody>
      </p:sp>
    </p:spTree>
    <p:extLst>
      <p:ext uri="{BB962C8B-B14F-4D97-AF65-F5344CB8AC3E}">
        <p14:creationId xmlns:p14="http://schemas.microsoft.com/office/powerpoint/2010/main" val="3038153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6595" y="920877"/>
            <a:ext cx="7290810" cy="476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936426" y="5094185"/>
            <a:ext cx="5345763" cy="646331"/>
          </a:xfrm>
          <a:prstGeom prst="rect">
            <a:avLst/>
          </a:prstGeom>
          <a:solidFill>
            <a:schemeClr val="accent2"/>
          </a:solidFill>
        </p:spPr>
        <p:txBody>
          <a:bodyPr wrap="square">
            <a:spAutoFit/>
          </a:bodyPr>
          <a:lstStyle/>
          <a:p>
            <a:r>
              <a:rPr lang="zh-TW" altLang="en-US" dirty="0" smtClean="0">
                <a:solidFill>
                  <a:schemeClr val="bg1"/>
                </a:solidFill>
                <a:latin typeface="微軟正黑體" pitchFamily="34" charset="-120"/>
                <a:ea typeface="微軟正黑體" pitchFamily="34" charset="-120"/>
              </a:rPr>
              <a:t>傳統電表與智慧電表比較圖</a:t>
            </a:r>
            <a:r>
              <a:rPr lang="en-US" altLang="zh-TW" dirty="0" smtClean="0">
                <a:solidFill>
                  <a:schemeClr val="bg1"/>
                </a:solidFill>
                <a:latin typeface="微軟正黑體" pitchFamily="34" charset="-120"/>
                <a:ea typeface="微軟正黑體" pitchFamily="34" charset="-120"/>
              </a:rPr>
              <a:t>(</a:t>
            </a:r>
            <a:r>
              <a:rPr lang="zh-TW" altLang="en-US" dirty="0" smtClean="0">
                <a:solidFill>
                  <a:schemeClr val="bg1"/>
                </a:solidFill>
                <a:latin typeface="微軟正黑體" pitchFamily="34" charset="-120"/>
                <a:ea typeface="微軟正黑體" pitchFamily="34" charset="-120"/>
              </a:rPr>
              <a:t>資料來源：大同公司，</a:t>
            </a:r>
            <a:r>
              <a:rPr lang="en-US" altLang="zh-TW" dirty="0" smtClean="0">
                <a:solidFill>
                  <a:schemeClr val="bg1"/>
                </a:solidFill>
                <a:latin typeface="微軟正黑體" pitchFamily="34" charset="-120"/>
                <a:ea typeface="微軟正黑體" pitchFamily="34" charset="-120"/>
              </a:rPr>
              <a:t>http://</a:t>
            </a:r>
            <a:r>
              <a:rPr lang="en-US" altLang="zh-TW" dirty="0" err="1" smtClean="0">
                <a:solidFill>
                  <a:schemeClr val="bg1"/>
                </a:solidFill>
                <a:latin typeface="微軟正黑體" pitchFamily="34" charset="-120"/>
                <a:ea typeface="微軟正黑體" pitchFamily="34" charset="-120"/>
              </a:rPr>
              <a:t>www.tatung.com</a:t>
            </a:r>
            <a:r>
              <a:rPr lang="en-US" altLang="zh-TW" dirty="0" smtClean="0">
                <a:solidFill>
                  <a:schemeClr val="bg1"/>
                </a:solidFill>
                <a:latin typeface="微軟正黑體" pitchFamily="34" charset="-120"/>
                <a:ea typeface="微軟正黑體" pitchFamily="34" charset="-120"/>
              </a:rPr>
              <a:t>/Site/Detail/276)</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15-3 </a:t>
            </a:r>
            <a:r>
              <a:rPr lang="zh-TW" altLang="en-US" b="1" dirty="0" smtClean="0"/>
              <a:t>生物資訊</a:t>
            </a:r>
            <a:endParaRPr lang="zh-TW" altLang="en-US" dirty="0"/>
          </a:p>
        </p:txBody>
      </p:sp>
      <p:sp>
        <p:nvSpPr>
          <p:cNvPr id="4" name="內容版面配置區 3"/>
          <p:cNvSpPr>
            <a:spLocks noGrp="1"/>
          </p:cNvSpPr>
          <p:nvPr>
            <p:ph idx="1"/>
          </p:nvPr>
        </p:nvSpPr>
        <p:spPr/>
        <p:txBody>
          <a:bodyPr>
            <a:normAutofit/>
          </a:bodyPr>
          <a:lstStyle/>
          <a:p>
            <a:pPr>
              <a:lnSpc>
                <a:spcPct val="120000"/>
              </a:lnSpc>
            </a:pPr>
            <a:r>
              <a:rPr lang="zh-TW" altLang="en-US" dirty="0" smtClean="0">
                <a:solidFill>
                  <a:srgbClr val="C00000"/>
                </a:solidFill>
              </a:rPr>
              <a:t>生物資訊學</a:t>
            </a:r>
            <a:r>
              <a:rPr lang="en-US" altLang="zh-TW" dirty="0" smtClean="0"/>
              <a:t>(bioinformatics)</a:t>
            </a:r>
            <a:r>
              <a:rPr lang="zh-TW" altLang="en-US" dirty="0" smtClean="0"/>
              <a:t>主要研究生物學應用上的資訊分析問題。</a:t>
            </a:r>
            <a:endParaRPr lang="en-US" altLang="zh-TW" dirty="0" smtClean="0"/>
          </a:p>
          <a:p>
            <a:pPr>
              <a:lnSpc>
                <a:spcPct val="120000"/>
              </a:lnSpc>
            </a:pPr>
            <a:r>
              <a:rPr lang="zh-TW" altLang="en-US" dirty="0" smtClean="0"/>
              <a:t>是一個結合生物學、醫學、藥學、資訊科學、數學、物理及化學等跨領域的研究。</a:t>
            </a:r>
            <a:endParaRPr lang="en-US" altLang="zh-TW" dirty="0" smtClean="0"/>
          </a:p>
          <a:p>
            <a:pPr>
              <a:lnSpc>
                <a:spcPct val="120000"/>
              </a:lnSpc>
            </a:pPr>
            <a:r>
              <a:rPr lang="zh-TW" altLang="en-US" dirty="0" smtClean="0"/>
              <a:t>終極目標是了解生物特性及生命本質。</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15-1 </a:t>
            </a:r>
            <a:r>
              <a:rPr lang="zh-TW" altLang="en-US" dirty="0"/>
              <a:t>雲端運算</a:t>
            </a:r>
          </a:p>
        </p:txBody>
      </p:sp>
      <p:sp>
        <p:nvSpPr>
          <p:cNvPr id="4" name="內容版面配置區 3"/>
          <p:cNvSpPr>
            <a:spLocks noGrp="1"/>
          </p:cNvSpPr>
          <p:nvPr>
            <p:ph idx="1"/>
          </p:nvPr>
        </p:nvSpPr>
        <p:spPr/>
        <p:txBody>
          <a:bodyPr>
            <a:noAutofit/>
          </a:bodyPr>
          <a:lstStyle/>
          <a:p>
            <a:pPr>
              <a:lnSpc>
                <a:spcPct val="120000"/>
              </a:lnSpc>
            </a:pPr>
            <a:r>
              <a:rPr lang="zh-TW" altLang="en-US" dirty="0"/>
              <a:t>美國國家標準局定義的雲端運算：使用者可在最低的管理成本下，按</a:t>
            </a:r>
            <a:r>
              <a:rPr lang="zh-TW" altLang="en-US" dirty="0">
                <a:solidFill>
                  <a:srgbClr val="C00000"/>
                </a:solidFill>
              </a:rPr>
              <a:t>每次使用量付</a:t>
            </a:r>
            <a:r>
              <a:rPr lang="zh-TW" altLang="en-US" dirty="0" smtClean="0">
                <a:solidFill>
                  <a:srgbClr val="C00000"/>
                </a:solidFill>
              </a:rPr>
              <a:t>費</a:t>
            </a:r>
            <a:r>
              <a:rPr lang="en-US" altLang="zh-TW" dirty="0" smtClean="0"/>
              <a:t>(pay-per-use)</a:t>
            </a:r>
            <a:r>
              <a:rPr lang="zh-TW" altLang="en-US" dirty="0" smtClean="0"/>
              <a:t>，</a:t>
            </a:r>
            <a:r>
              <a:rPr lang="zh-TW" altLang="en-US" dirty="0"/>
              <a:t>透過網路取得高可用性、方便且即時的計算資源</a:t>
            </a:r>
            <a:r>
              <a:rPr lang="zh-TW" altLang="en-US" dirty="0" smtClean="0"/>
              <a:t>。</a:t>
            </a:r>
            <a:endParaRPr lang="en-US" altLang="zh-TW" dirty="0" smtClean="0"/>
          </a:p>
          <a:p>
            <a:pPr>
              <a:lnSpc>
                <a:spcPct val="120000"/>
              </a:lnSpc>
            </a:pPr>
            <a:r>
              <a:rPr lang="zh-TW" altLang="en-US" dirty="0" smtClean="0"/>
              <a:t>雲端服務可以非常有彈性的按照使用者的需求提供給使用者；而在使用者不需要時，可以立刻收回。使用者只需要按照其用量付費即可。</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生物資訊學的</a:t>
            </a:r>
            <a:r>
              <a:rPr lang="zh-TW" altLang="en-US" dirty="0" smtClean="0"/>
              <a:t>主軸</a:t>
            </a:r>
            <a:endParaRPr lang="zh-TW" altLang="en-US" dirty="0"/>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656873480"/>
              </p:ext>
            </p:extLst>
          </p:nvPr>
        </p:nvGraphicFramePr>
        <p:xfrm>
          <a:off x="457200" y="2033845"/>
          <a:ext cx="8229600" cy="4092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362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15-3 </a:t>
            </a:r>
            <a:r>
              <a:rPr lang="zh-TW" altLang="en-US" dirty="0"/>
              <a:t>生物資訊</a:t>
            </a:r>
          </a:p>
        </p:txBody>
      </p:sp>
      <p:sp>
        <p:nvSpPr>
          <p:cNvPr id="3" name="內容版面配置區 2"/>
          <p:cNvSpPr>
            <a:spLocks noGrp="1"/>
          </p:cNvSpPr>
          <p:nvPr>
            <p:ph idx="1"/>
          </p:nvPr>
        </p:nvSpPr>
        <p:spPr>
          <a:xfrm>
            <a:off x="457200" y="2033845"/>
            <a:ext cx="4069795" cy="4092318"/>
          </a:xfrm>
        </p:spPr>
        <p:txBody>
          <a:bodyPr>
            <a:normAutofit/>
          </a:bodyPr>
          <a:lstStyle/>
          <a:p>
            <a:r>
              <a:rPr lang="zh-TW" altLang="en-US" dirty="0" smtClean="0"/>
              <a:t>生物</a:t>
            </a:r>
            <a:r>
              <a:rPr lang="zh-TW" altLang="en-US" dirty="0"/>
              <a:t>資訊</a:t>
            </a:r>
            <a:r>
              <a:rPr lang="zh-TW" altLang="en-US" dirty="0" smtClean="0"/>
              <a:t>學成為</a:t>
            </a:r>
            <a:r>
              <a:rPr lang="zh-TW" altLang="en-US" dirty="0"/>
              <a:t>資料量最大的一門學問，亟需電腦協助搜尋</a:t>
            </a:r>
            <a:r>
              <a:rPr lang="zh-TW" altLang="en-US" dirty="0" smtClean="0"/>
              <a:t>分析。</a:t>
            </a:r>
            <a:endParaRPr lang="en-US" altLang="zh-TW" dirty="0" smtClean="0"/>
          </a:p>
          <a:p>
            <a:r>
              <a:rPr lang="zh-TW" altLang="en-US" dirty="0" smtClean="0"/>
              <a:t>除了生物資訊學的核心課題外，關聯</a:t>
            </a:r>
            <a:r>
              <a:rPr lang="zh-TW" altLang="en-US" dirty="0"/>
              <a:t>的領域還有計算生物學、系統生物學，以及結構生物學</a:t>
            </a:r>
            <a:r>
              <a:rPr lang="zh-TW" altLang="en-US" dirty="0" smtClean="0"/>
              <a:t>等。</a:t>
            </a:r>
            <a:endParaRPr lang="zh-TW" altLang="en-US" dirty="0"/>
          </a:p>
          <a:p>
            <a:endParaRPr lang="zh-TW" altLang="en-US" dirty="0"/>
          </a:p>
          <a:p>
            <a:endParaRPr lang="zh-TW" altLang="en-US" dirty="0"/>
          </a:p>
        </p:txBody>
      </p:sp>
      <p:graphicFrame>
        <p:nvGraphicFramePr>
          <p:cNvPr id="5" name="資料庫圖表 4"/>
          <p:cNvGraphicFramePr/>
          <p:nvPr>
            <p:extLst>
              <p:ext uri="{D42A27DB-BD31-4B8C-83A1-F6EECF244321}">
                <p14:modId xmlns:p14="http://schemas.microsoft.com/office/powerpoint/2010/main" val="3475249275"/>
              </p:ext>
            </p:extLst>
          </p:nvPr>
        </p:nvGraphicFramePr>
        <p:xfrm>
          <a:off x="4592622" y="1808820"/>
          <a:ext cx="4114800" cy="443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807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序列組合</a:t>
            </a:r>
          </a:p>
        </p:txBody>
      </p:sp>
      <p:sp>
        <p:nvSpPr>
          <p:cNvPr id="2" name="內容版面配置區 1"/>
          <p:cNvSpPr>
            <a:spLocks noGrp="1"/>
          </p:cNvSpPr>
          <p:nvPr>
            <p:ph idx="1"/>
          </p:nvPr>
        </p:nvSpPr>
        <p:spPr/>
        <p:txBody>
          <a:bodyPr>
            <a:noAutofit/>
          </a:bodyPr>
          <a:lstStyle/>
          <a:p>
            <a:pPr>
              <a:lnSpc>
                <a:spcPct val="120000"/>
              </a:lnSpc>
            </a:pPr>
            <a:r>
              <a:rPr lang="zh-TW" altLang="en-US" sz="2600" dirty="0" smtClean="0"/>
              <a:t>目前</a:t>
            </a:r>
            <a:r>
              <a:rPr lang="zh-TW" altLang="en-US" sz="2600" dirty="0"/>
              <a:t>技術無法一次</a:t>
            </a:r>
            <a:r>
              <a:rPr lang="zh-TW" altLang="en-US" sz="2600" dirty="0" smtClean="0"/>
              <a:t>讀出人體細胞中整個</a:t>
            </a:r>
            <a:r>
              <a:rPr lang="en-US" altLang="zh-TW" sz="2600" dirty="0" smtClean="0"/>
              <a:t>DNA</a:t>
            </a:r>
            <a:r>
              <a:rPr lang="zh-TW" altLang="en-US" sz="2600" dirty="0" smtClean="0"/>
              <a:t>序列</a:t>
            </a:r>
            <a:r>
              <a:rPr lang="en-US" altLang="zh-TW" sz="2600" dirty="0" smtClean="0"/>
              <a:t>(</a:t>
            </a:r>
            <a:r>
              <a:rPr lang="zh-TW" altLang="en-US" sz="2600" dirty="0"/>
              <a:t>長度三十億</a:t>
            </a:r>
            <a:r>
              <a:rPr lang="en-US" altLang="zh-TW" sz="2600" dirty="0" smtClean="0"/>
              <a:t>)</a:t>
            </a:r>
            <a:r>
              <a:rPr lang="zh-TW" altLang="en-US" sz="2600" dirty="0" smtClean="0"/>
              <a:t>。分子生物學家</a:t>
            </a:r>
            <a:r>
              <a:rPr lang="zh-TW" altLang="en-US" sz="2600" dirty="0"/>
              <a:t>先</a:t>
            </a:r>
            <a:r>
              <a:rPr lang="zh-TW" altLang="en-US" sz="2600" dirty="0" smtClean="0"/>
              <a:t>將</a:t>
            </a:r>
            <a:r>
              <a:rPr lang="zh-TW" altLang="en-US" sz="2600" dirty="0"/>
              <a:t>序列分成有層次性的較</a:t>
            </a:r>
            <a:r>
              <a:rPr lang="zh-TW" altLang="en-US" sz="2600" dirty="0" smtClean="0"/>
              <a:t>小</a:t>
            </a:r>
            <a:r>
              <a:rPr lang="zh-TW" altLang="en-US" sz="2600" dirty="0"/>
              <a:t>片段</a:t>
            </a:r>
            <a:r>
              <a:rPr lang="zh-TW" altLang="en-US" sz="2600" dirty="0" smtClean="0"/>
              <a:t>，再逐一兜成整個序列。</a:t>
            </a:r>
            <a:endParaRPr lang="en-US" altLang="zh-TW" sz="2600" dirty="0" smtClean="0"/>
          </a:p>
          <a:p>
            <a:pPr>
              <a:lnSpc>
                <a:spcPct val="120000"/>
              </a:lnSpc>
            </a:pPr>
            <a:r>
              <a:rPr lang="zh-TW" altLang="en-US" sz="2600" dirty="0" smtClean="0"/>
              <a:t>每一個階段都面臨頗具挑戰性的組合問題，很多定序工具使用改良的演算法來加速定序工程。</a:t>
            </a:r>
            <a:endParaRPr lang="en-US" altLang="zh-TW" sz="2600" dirty="0"/>
          </a:p>
          <a:p>
            <a:pPr>
              <a:lnSpc>
                <a:spcPct val="120000"/>
              </a:lnSpc>
            </a:pPr>
            <a:r>
              <a:rPr lang="zh-TW" altLang="en-US" sz="2600" dirty="0" smtClean="0">
                <a:solidFill>
                  <a:srgbClr val="C00000"/>
                </a:solidFill>
              </a:rPr>
              <a:t>次世代定序</a:t>
            </a:r>
            <a:r>
              <a:rPr lang="en-US" altLang="zh-TW" sz="2600" dirty="0" smtClean="0"/>
              <a:t>(next-generation sequencing)</a:t>
            </a:r>
            <a:r>
              <a:rPr lang="zh-TW" altLang="en-US" sz="2600" dirty="0" smtClean="0"/>
              <a:t>儀器使</a:t>
            </a:r>
            <a:r>
              <a:rPr lang="en-US" altLang="zh-TW" sz="2600" dirty="0" smtClean="0"/>
              <a:t>DNA</a:t>
            </a:r>
            <a:r>
              <a:rPr lang="zh-TW" altLang="en-US" sz="2600" dirty="0" smtClean="0"/>
              <a:t>序列資料迅速累積，成為</a:t>
            </a:r>
            <a:r>
              <a:rPr lang="zh-TW" altLang="en-US" sz="2600" dirty="0" smtClean="0">
                <a:solidFill>
                  <a:srgbClr val="C00000"/>
                </a:solidFill>
              </a:rPr>
              <a:t>巨量資料</a:t>
            </a:r>
            <a:r>
              <a:rPr lang="en-US" altLang="zh-TW" sz="2600" dirty="0" smtClean="0"/>
              <a:t>(big data</a:t>
            </a:r>
            <a:r>
              <a:rPr lang="zh-TW" altLang="en-US" sz="2600" dirty="0" smtClean="0"/>
              <a:t>，或譯為大數據</a:t>
            </a:r>
            <a:r>
              <a:rPr lang="en-US" altLang="zh-TW" sz="2600" dirty="0" smtClean="0"/>
              <a:t>)</a:t>
            </a:r>
            <a:r>
              <a:rPr lang="zh-TW" altLang="en-US" sz="2600" dirty="0" smtClean="0"/>
              <a:t>領域的重要應用之一。</a:t>
            </a:r>
            <a:endParaRPr lang="zh-TW" altLang="en-US" sz="2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序列分析</a:t>
            </a:r>
          </a:p>
        </p:txBody>
      </p:sp>
      <p:sp>
        <p:nvSpPr>
          <p:cNvPr id="2" name="內容版面配置區 1"/>
          <p:cNvSpPr>
            <a:spLocks noGrp="1"/>
          </p:cNvSpPr>
          <p:nvPr>
            <p:ph idx="1"/>
          </p:nvPr>
        </p:nvSpPr>
        <p:spPr/>
        <p:txBody>
          <a:bodyPr>
            <a:normAutofit/>
          </a:bodyPr>
          <a:lstStyle/>
          <a:p>
            <a:pPr>
              <a:lnSpc>
                <a:spcPct val="110000"/>
              </a:lnSpc>
            </a:pPr>
            <a:r>
              <a:rPr lang="zh-TW" altLang="en-US" dirty="0"/>
              <a:t>序列分析的研究</a:t>
            </a:r>
            <a:r>
              <a:rPr lang="zh-TW" altLang="en-US" dirty="0" smtClean="0"/>
              <a:t>，是在得到一些序列片段後，可藉由序列間的比較分析，來看看它們的相似程度，找出一些基因規則，或甚至於用來推測它們的演化關係。</a:t>
            </a:r>
            <a:endParaRPr lang="en-US" altLang="zh-TW" dirty="0" smtClean="0"/>
          </a:p>
          <a:p>
            <a:pPr>
              <a:lnSpc>
                <a:spcPct val="110000"/>
              </a:lnSpc>
            </a:pPr>
            <a:r>
              <a:rPr lang="zh-TW" altLang="en-US" dirty="0" smtClean="0"/>
              <a:t>因為生物序列分析的特殊需求，可找到一些有趣的演算法問題。</a:t>
            </a:r>
            <a:endParaRPr lang="en-US" altLang="zh-TW" dirty="0" smtClean="0"/>
          </a:p>
          <a:p>
            <a:pPr>
              <a:lnSpc>
                <a:spcPct val="110000"/>
              </a:lnSpc>
            </a:pPr>
            <a:r>
              <a:rPr lang="zh-TW" altLang="en-US" dirty="0" smtClean="0"/>
              <a:t>目前兩序列的比較已有充份的工具可供使用，但在</a:t>
            </a:r>
            <a:r>
              <a:rPr lang="zh-TW" altLang="en-US" dirty="0" smtClean="0">
                <a:solidFill>
                  <a:srgbClr val="0070C0"/>
                </a:solidFill>
              </a:rPr>
              <a:t>多重序列</a:t>
            </a:r>
            <a:r>
              <a:rPr lang="zh-TW" altLang="en-US" dirty="0" smtClean="0"/>
              <a:t>的比較上，仍缺乏有效工具。</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生物資訊</a:t>
            </a:r>
            <a:r>
              <a:rPr lang="zh-TW" altLang="en-US" dirty="0" smtClean="0"/>
              <a:t>資料庫</a:t>
            </a:r>
            <a:endParaRPr lang="zh-TW" altLang="en-US" dirty="0"/>
          </a:p>
        </p:txBody>
      </p:sp>
      <p:sp>
        <p:nvSpPr>
          <p:cNvPr id="2" name="內容版面配置區 1"/>
          <p:cNvSpPr>
            <a:spLocks noGrp="1"/>
          </p:cNvSpPr>
          <p:nvPr>
            <p:ph idx="1"/>
          </p:nvPr>
        </p:nvSpPr>
        <p:spPr/>
        <p:txBody>
          <a:bodyPr>
            <a:normAutofit/>
          </a:bodyPr>
          <a:lstStyle/>
          <a:p>
            <a:r>
              <a:rPr lang="zh-TW" altLang="en-US" dirty="0" smtClean="0"/>
              <a:t>資料庫協助管理是最有效</a:t>
            </a:r>
            <a:r>
              <a:rPr lang="zh-TW" altLang="en-US" dirty="0"/>
              <a:t>的生物序列方式</a:t>
            </a:r>
            <a:r>
              <a:rPr lang="zh-TW" altLang="en-US" dirty="0" smtClean="0"/>
              <a:t>。</a:t>
            </a:r>
            <a:endParaRPr lang="en-US" altLang="zh-TW" dirty="0" smtClean="0"/>
          </a:p>
          <a:p>
            <a:r>
              <a:rPr lang="zh-TW" altLang="en-US" dirty="0" smtClean="0"/>
              <a:t>美國國家衛生研究院生物科技資訊中心</a:t>
            </a:r>
            <a:r>
              <a:rPr lang="en-US" altLang="zh-TW" dirty="0" smtClean="0"/>
              <a:t>(</a:t>
            </a:r>
            <a:r>
              <a:rPr lang="en-US" altLang="zh-TW" dirty="0" err="1" smtClean="0"/>
              <a:t>NCBI</a:t>
            </a:r>
            <a:r>
              <a:rPr lang="en-US" altLang="zh-TW" dirty="0" smtClean="0"/>
              <a:t>)</a:t>
            </a:r>
            <a:r>
              <a:rPr lang="zh-TW" altLang="en-US" dirty="0" smtClean="0"/>
              <a:t>所支援的</a:t>
            </a:r>
            <a:r>
              <a:rPr lang="en-US" altLang="zh-TW" dirty="0" err="1" smtClean="0">
                <a:solidFill>
                  <a:srgbClr val="0070C0"/>
                </a:solidFill>
              </a:rPr>
              <a:t>GenBank</a:t>
            </a:r>
            <a:r>
              <a:rPr lang="zh-TW" altLang="en-US" dirty="0" smtClean="0"/>
              <a:t>已廣被各實驗室所採用。</a:t>
            </a:r>
            <a:endParaRPr lang="en-US" altLang="zh-TW" dirty="0" smtClean="0"/>
          </a:p>
          <a:p>
            <a:r>
              <a:rPr lang="en-US" altLang="zh-TW" dirty="0" err="1" smtClean="0"/>
              <a:t>GenBank</a:t>
            </a:r>
            <a:r>
              <a:rPr lang="zh-TW" altLang="en-US" dirty="0" smtClean="0"/>
              <a:t>是一個儲存核酸序列及蛋白質序列的資料庫，它與英國的</a:t>
            </a:r>
            <a:r>
              <a:rPr lang="en-US" altLang="zh-TW" dirty="0" smtClean="0"/>
              <a:t>EMBL</a:t>
            </a:r>
            <a:r>
              <a:rPr lang="zh-TW" altLang="en-US" dirty="0" smtClean="0"/>
              <a:t>資料庫，及日本的</a:t>
            </a:r>
            <a:r>
              <a:rPr lang="en-US" altLang="zh-TW" dirty="0" smtClean="0"/>
              <a:t>DNA</a:t>
            </a:r>
            <a:r>
              <a:rPr lang="zh-TW" altLang="en-US" dirty="0" smtClean="0"/>
              <a:t>資料庫互相合作。</a:t>
            </a: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基因</a:t>
            </a:r>
            <a:r>
              <a:rPr lang="zh-TW" altLang="en-US" dirty="0" smtClean="0"/>
              <a:t>認定</a:t>
            </a:r>
            <a:endParaRPr lang="zh-TW" altLang="en-US" dirty="0"/>
          </a:p>
        </p:txBody>
      </p:sp>
      <p:sp>
        <p:nvSpPr>
          <p:cNvPr id="2" name="內容版面配置區 1"/>
          <p:cNvSpPr>
            <a:spLocks noGrp="1"/>
          </p:cNvSpPr>
          <p:nvPr>
            <p:ph idx="1"/>
          </p:nvPr>
        </p:nvSpPr>
        <p:spPr/>
        <p:txBody>
          <a:bodyPr>
            <a:normAutofit/>
          </a:bodyPr>
          <a:lstStyle/>
          <a:p>
            <a:pPr>
              <a:lnSpc>
                <a:spcPct val="110000"/>
              </a:lnSpc>
            </a:pPr>
            <a:r>
              <a:rPr lang="zh-TW" altLang="en-US" dirty="0">
                <a:solidFill>
                  <a:srgbClr val="C00000"/>
                </a:solidFill>
              </a:rPr>
              <a:t>基因</a:t>
            </a:r>
            <a:r>
              <a:rPr lang="zh-TW" altLang="en-US" dirty="0"/>
              <a:t>是指那些會轉換成蛋白質的</a:t>
            </a:r>
            <a:r>
              <a:rPr lang="en-US" altLang="zh-TW" dirty="0"/>
              <a:t>DNA</a:t>
            </a:r>
            <a:r>
              <a:rPr lang="zh-TW" altLang="en-US" dirty="0"/>
              <a:t>序列，人類約有五萬到十萬種基因。</a:t>
            </a:r>
            <a:endParaRPr lang="en-US" altLang="zh-TW" dirty="0"/>
          </a:p>
          <a:p>
            <a:pPr>
              <a:lnSpc>
                <a:spcPct val="110000"/>
              </a:lnSpc>
            </a:pPr>
            <a:r>
              <a:rPr lang="zh-TW" altLang="en-US" dirty="0" smtClean="0"/>
              <a:t>人類</a:t>
            </a:r>
            <a:r>
              <a:rPr lang="en-US" altLang="zh-TW" dirty="0" smtClean="0"/>
              <a:t>32</a:t>
            </a:r>
            <a:r>
              <a:rPr lang="zh-TW" altLang="en-US" dirty="0" smtClean="0"/>
              <a:t>億長的</a:t>
            </a:r>
            <a:r>
              <a:rPr lang="en-US" altLang="zh-TW" dirty="0" smtClean="0"/>
              <a:t>DNA</a:t>
            </a:r>
            <a:r>
              <a:rPr lang="zh-TW" altLang="en-US" dirty="0" smtClean="0"/>
              <a:t>序列中，只有</a:t>
            </a:r>
            <a:r>
              <a:rPr lang="en-US" altLang="zh-TW" dirty="0" smtClean="0"/>
              <a:t>3%</a:t>
            </a:r>
            <a:r>
              <a:rPr lang="zh-TW" altLang="en-US" dirty="0" smtClean="0"/>
              <a:t>是</a:t>
            </a:r>
            <a:r>
              <a:rPr lang="zh-TW" altLang="en-US" dirty="0"/>
              <a:t>基因，如何在</a:t>
            </a:r>
            <a:r>
              <a:rPr lang="en-US" altLang="zh-TW" dirty="0"/>
              <a:t>DNA</a:t>
            </a:r>
            <a:r>
              <a:rPr lang="zh-TW" altLang="en-US" dirty="0"/>
              <a:t>序列中決定基因所在位置，仍是未</a:t>
            </a:r>
            <a:r>
              <a:rPr lang="zh-TW" altLang="en-US" dirty="0" smtClean="0"/>
              <a:t>解的</a:t>
            </a:r>
            <a:r>
              <a:rPr lang="zh-TW" altLang="en-US" dirty="0"/>
              <a:t>問題</a:t>
            </a:r>
            <a:r>
              <a:rPr lang="zh-TW" altLang="en-US" dirty="0" smtClean="0"/>
              <a:t>。雖有很多研究提供有效方法，但仍未能完全精確預測出所有基因位置。</a:t>
            </a:r>
            <a:endParaRPr lang="en-US" altLang="zh-TW" dirty="0" smtClean="0"/>
          </a:p>
          <a:p>
            <a:pPr>
              <a:lnSpc>
                <a:spcPct val="110000"/>
              </a:lnSpc>
            </a:pPr>
            <a:r>
              <a:rPr lang="zh-TW" altLang="en-US" dirty="0" smtClean="0"/>
              <a:t>此外，基因外有些序列是用來做基因規則的，仍有待更有效的方法來協助探討。</a:t>
            </a:r>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種族樹建構</a:t>
            </a:r>
          </a:p>
        </p:txBody>
      </p:sp>
      <p:sp>
        <p:nvSpPr>
          <p:cNvPr id="2" name="內容版面配置區 1"/>
          <p:cNvSpPr>
            <a:spLocks noGrp="1"/>
          </p:cNvSpPr>
          <p:nvPr>
            <p:ph idx="1"/>
          </p:nvPr>
        </p:nvSpPr>
        <p:spPr/>
        <p:txBody>
          <a:bodyPr>
            <a:normAutofit/>
          </a:bodyPr>
          <a:lstStyle/>
          <a:p>
            <a:pPr>
              <a:lnSpc>
                <a:spcPct val="110000"/>
              </a:lnSpc>
            </a:pPr>
            <a:r>
              <a:rPr lang="zh-TW" altLang="en-US" dirty="0" smtClean="0"/>
              <a:t>種族樹的建構是一門有悠久歷史的研究領域。</a:t>
            </a:r>
            <a:endParaRPr lang="en-US" altLang="zh-TW" dirty="0" smtClean="0"/>
          </a:p>
          <a:p>
            <a:pPr>
              <a:lnSpc>
                <a:spcPct val="110000"/>
              </a:lnSpc>
            </a:pPr>
            <a:r>
              <a:rPr lang="zh-TW" altLang="en-US" dirty="0" smtClean="0"/>
              <a:t>近年來，可藉</a:t>
            </a:r>
            <a:r>
              <a:rPr lang="zh-TW" altLang="en-US" dirty="0"/>
              <a:t>由生物序列更</a:t>
            </a:r>
            <a:r>
              <a:rPr lang="zh-TW" altLang="en-US" dirty="0" smtClean="0"/>
              <a:t>精細的分析，來建構較為模稜兩可的種族間之種族樹，同時也可驗證以前所建構的種族樹。</a:t>
            </a:r>
            <a:endParaRPr lang="en-US" altLang="zh-TW" dirty="0" smtClean="0"/>
          </a:p>
          <a:p>
            <a:pPr>
              <a:lnSpc>
                <a:spcPct val="110000"/>
              </a:lnSpc>
            </a:pPr>
            <a:r>
              <a:rPr lang="zh-TW" altLang="en-US" dirty="0" smtClean="0"/>
              <a:t>通常這方面的研究會先以生物序列的比較來求得種族之間的兩兩距離，然後基於某些要件，試著去建構一個最符合需求的種族樹。</a:t>
            </a:r>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蛋白質三維結構</a:t>
            </a:r>
            <a:r>
              <a:rPr lang="zh-TW" altLang="en-US" dirty="0" smtClean="0"/>
              <a:t>推測</a:t>
            </a:r>
            <a:endParaRPr lang="zh-TW" altLang="en-US" dirty="0"/>
          </a:p>
        </p:txBody>
      </p:sp>
      <p:sp>
        <p:nvSpPr>
          <p:cNvPr id="2" name="內容版面配置區 1"/>
          <p:cNvSpPr>
            <a:spLocks noGrp="1"/>
          </p:cNvSpPr>
          <p:nvPr>
            <p:ph idx="1"/>
          </p:nvPr>
        </p:nvSpPr>
        <p:spPr/>
        <p:txBody>
          <a:bodyPr>
            <a:normAutofit/>
          </a:bodyPr>
          <a:lstStyle/>
          <a:p>
            <a:r>
              <a:rPr lang="zh-TW" altLang="en-US" dirty="0" smtClean="0"/>
              <a:t>蛋白質的很多特性與功能，與它實際的三維結構非常相關。</a:t>
            </a:r>
            <a:endParaRPr lang="en-US" altLang="zh-TW" dirty="0" smtClean="0"/>
          </a:p>
          <a:p>
            <a:r>
              <a:rPr lang="zh-TW" altLang="en-US" dirty="0" smtClean="0"/>
              <a:t>直接去決定某種蛋白質的結構，通常是不可行或代價太高</a:t>
            </a:r>
            <a:r>
              <a:rPr lang="zh-TW" altLang="en-US" dirty="0"/>
              <a:t>。目前生物學家可</a:t>
            </a:r>
            <a:r>
              <a:rPr lang="zh-TW" altLang="en-US" dirty="0" smtClean="0"/>
              <a:t>藉由一些方法，以較低代價求得蛋白質可能的結構，然後再以實驗加以驗證。</a:t>
            </a:r>
            <a:endParaRPr lang="en-US" altLang="zh-TW" dirty="0" smtClean="0"/>
          </a:p>
          <a:p>
            <a:r>
              <a:rPr lang="zh-TW" altLang="en-US" dirty="0" smtClean="0"/>
              <a:t>這些推測很多是基於</a:t>
            </a:r>
            <a:r>
              <a:rPr lang="zh-TW" altLang="en-US" u="sng" dirty="0" smtClean="0"/>
              <a:t>最低熱能結構</a:t>
            </a:r>
            <a:r>
              <a:rPr lang="zh-TW" altLang="en-US" dirty="0" smtClean="0"/>
              <a:t>，或</a:t>
            </a:r>
            <a:r>
              <a:rPr lang="zh-TW" altLang="en-US" u="sng" dirty="0" smtClean="0"/>
              <a:t>蛋白質序列比較</a:t>
            </a:r>
            <a:r>
              <a:rPr lang="zh-TW" altLang="en-US" dirty="0" smtClean="0"/>
              <a:t>來進行。</a:t>
            </a:r>
            <a:endParaRPr lang="zh-TW"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15-4 </a:t>
            </a:r>
            <a:r>
              <a:rPr lang="zh-TW" altLang="en-US" b="1" dirty="0" smtClean="0"/>
              <a:t>多媒體</a:t>
            </a:r>
            <a:endParaRPr lang="zh-TW" altLang="en-US" dirty="0"/>
          </a:p>
        </p:txBody>
      </p:sp>
      <p:sp>
        <p:nvSpPr>
          <p:cNvPr id="4" name="內容版面配置區 3"/>
          <p:cNvSpPr>
            <a:spLocks noGrp="1"/>
          </p:cNvSpPr>
          <p:nvPr>
            <p:ph idx="1"/>
          </p:nvPr>
        </p:nvSpPr>
        <p:spPr/>
        <p:txBody>
          <a:bodyPr>
            <a:normAutofit/>
          </a:bodyPr>
          <a:lstStyle/>
          <a:p>
            <a:r>
              <a:rPr lang="zh-TW" altLang="en-US" dirty="0" smtClean="0"/>
              <a:t>什麼是媒體呢？</a:t>
            </a:r>
            <a:endParaRPr lang="en-US" altLang="zh-TW" dirty="0" smtClean="0"/>
          </a:p>
          <a:p>
            <a:pPr lvl="1"/>
            <a:r>
              <a:rPr lang="zh-TW" altLang="en-US" dirty="0" smtClean="0"/>
              <a:t>「</a:t>
            </a:r>
            <a:r>
              <a:rPr lang="zh-TW" altLang="en-US" dirty="0" smtClean="0">
                <a:solidFill>
                  <a:srgbClr val="0070C0"/>
                </a:solidFill>
              </a:rPr>
              <a:t>用來傳播資訊的媒介</a:t>
            </a:r>
            <a:r>
              <a:rPr lang="zh-TW" altLang="en-US" dirty="0" smtClean="0"/>
              <a:t>」：如教</a:t>
            </a:r>
            <a:r>
              <a:rPr lang="en-US" altLang="zh-TW" dirty="0" smtClean="0"/>
              <a:t/>
            </a:r>
            <a:br>
              <a:rPr lang="en-US" altLang="zh-TW" dirty="0" smtClean="0"/>
            </a:br>
            <a:r>
              <a:rPr lang="zh-TW" altLang="en-US" dirty="0" smtClean="0"/>
              <a:t>室裡老師所使用的黑板、粉筆、白</a:t>
            </a:r>
            <a:r>
              <a:rPr lang="en-US" altLang="zh-TW" dirty="0" smtClean="0"/>
              <a:t/>
            </a:r>
            <a:br>
              <a:rPr lang="en-US" altLang="zh-TW" dirty="0" smtClean="0"/>
            </a:br>
            <a:r>
              <a:rPr lang="zh-TW" altLang="en-US" dirty="0" smtClean="0"/>
              <a:t>板筆、單槍投影機、麥克風以及</a:t>
            </a:r>
            <a:r>
              <a:rPr lang="en-US" altLang="zh-TW" dirty="0" smtClean="0"/>
              <a:t/>
            </a:r>
            <a:br>
              <a:rPr lang="en-US" altLang="zh-TW" dirty="0" smtClean="0"/>
            </a:br>
            <a:r>
              <a:rPr lang="zh-TW" altLang="en-US" dirty="0" smtClean="0"/>
              <a:t>學生的筆記本、隨身聽等。</a:t>
            </a:r>
            <a:endParaRPr lang="en-US" altLang="zh-TW" dirty="0" smtClean="0"/>
          </a:p>
          <a:p>
            <a:pPr lvl="1"/>
            <a:r>
              <a:rPr lang="zh-TW" altLang="en-US" dirty="0" smtClean="0"/>
              <a:t>「</a:t>
            </a:r>
            <a:r>
              <a:rPr lang="zh-TW" altLang="en-US" dirty="0" smtClean="0">
                <a:solidFill>
                  <a:srgbClr val="0070C0"/>
                </a:solidFill>
              </a:rPr>
              <a:t>利用媒介來傳送的資訊本體</a:t>
            </a:r>
            <a:r>
              <a:rPr lang="zh-TW" altLang="en-US" dirty="0" smtClean="0"/>
              <a:t>」：如黑板上的文字及投影片上的圖像等不同資訊型態所表達的意念</a:t>
            </a:r>
            <a:r>
              <a:rPr lang="zh-TW" altLang="en-US" dirty="0"/>
              <a:t>。</a:t>
            </a:r>
          </a:p>
        </p:txBody>
      </p:sp>
      <p:pic>
        <p:nvPicPr>
          <p:cNvPr id="5" name="圖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5769" y="1443512"/>
            <a:ext cx="2212665" cy="245001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2090" y="2663915"/>
            <a:ext cx="3552360" cy="3063717"/>
          </a:xfrm>
          <a:prstGeom prst="rect">
            <a:avLst/>
          </a:prstGeom>
        </p:spPr>
      </p:pic>
      <p:sp>
        <p:nvSpPr>
          <p:cNvPr id="2" name="標題 1"/>
          <p:cNvSpPr>
            <a:spLocks noGrp="1"/>
          </p:cNvSpPr>
          <p:nvPr>
            <p:ph type="title"/>
          </p:nvPr>
        </p:nvSpPr>
        <p:spPr/>
        <p:txBody>
          <a:bodyPr/>
          <a:lstStyle/>
          <a:p>
            <a:r>
              <a:rPr lang="en-US" altLang="zh-TW" dirty="0" smtClean="0"/>
              <a:t>15-4 </a:t>
            </a:r>
            <a:r>
              <a:rPr lang="zh-TW" altLang="en-US" dirty="0"/>
              <a:t>多媒體</a:t>
            </a:r>
          </a:p>
        </p:txBody>
      </p:sp>
      <p:sp>
        <p:nvSpPr>
          <p:cNvPr id="4" name="內容版面配置區 3"/>
          <p:cNvSpPr>
            <a:spLocks noGrp="1"/>
          </p:cNvSpPr>
          <p:nvPr>
            <p:ph idx="1"/>
          </p:nvPr>
        </p:nvSpPr>
        <p:spPr/>
        <p:txBody>
          <a:bodyPr>
            <a:noAutofit/>
          </a:bodyPr>
          <a:lstStyle/>
          <a:p>
            <a:r>
              <a:rPr lang="zh-TW" altLang="en-US" dirty="0" smtClean="0">
                <a:solidFill>
                  <a:srgbClr val="C00000"/>
                </a:solidFill>
              </a:rPr>
              <a:t>多媒體</a:t>
            </a:r>
            <a:r>
              <a:rPr lang="en-US" altLang="zh-TW" dirty="0" smtClean="0"/>
              <a:t>(multimedia)</a:t>
            </a:r>
            <a:r>
              <a:rPr lang="zh-TW" altLang="en-US" dirty="0" smtClean="0"/>
              <a:t>是多種資訊傳輸媒介或多個不同型態的資訊。</a:t>
            </a:r>
            <a:endParaRPr lang="en-US" altLang="zh-TW" dirty="0" smtClean="0"/>
          </a:p>
          <a:p>
            <a:r>
              <a:rPr lang="zh-TW" altLang="en-US" dirty="0" smtClean="0"/>
              <a:t>在數位世界裡，多媒體是指運</a:t>
            </a:r>
            <a:r>
              <a:rPr lang="en-US" altLang="zh-TW" dirty="0" smtClean="0"/>
              <a:t/>
            </a:r>
            <a:br>
              <a:rPr lang="en-US" altLang="zh-TW" dirty="0" smtClean="0"/>
            </a:br>
            <a:r>
              <a:rPr lang="zh-TW" altLang="en-US" dirty="0" smtClean="0"/>
              <a:t>用電腦，將數位化的不同型態</a:t>
            </a:r>
            <a:r>
              <a:rPr lang="en-US" altLang="zh-TW" dirty="0" smtClean="0"/>
              <a:t/>
            </a:r>
            <a:br>
              <a:rPr lang="en-US" altLang="zh-TW" dirty="0" smtClean="0"/>
            </a:br>
            <a:r>
              <a:rPr lang="zh-TW" altLang="en-US" dirty="0" smtClean="0"/>
              <a:t>資訊，如：文字、語音、音樂</a:t>
            </a:r>
            <a:r>
              <a:rPr lang="en-US" altLang="zh-TW" dirty="0" smtClean="0"/>
              <a:t/>
            </a:r>
            <a:br>
              <a:rPr lang="en-US" altLang="zh-TW" dirty="0" smtClean="0"/>
            </a:br>
            <a:r>
              <a:rPr lang="zh-TW" altLang="en-US" dirty="0" smtClean="0"/>
              <a:t>、圖形、影像、影片及動畫等</a:t>
            </a:r>
            <a:r>
              <a:rPr lang="en-US" altLang="zh-TW" dirty="0" smtClean="0"/>
              <a:t/>
            </a:r>
            <a:br>
              <a:rPr lang="en-US" altLang="zh-TW" dirty="0" smtClean="0"/>
            </a:br>
            <a:r>
              <a:rPr lang="zh-TW" altLang="en-US" dirty="0" smtClean="0"/>
              <a:t>，加以編輯、處理、儲存、傳</a:t>
            </a:r>
            <a:r>
              <a:rPr lang="en-US" altLang="zh-TW" dirty="0" smtClean="0"/>
              <a:t/>
            </a:r>
            <a:br>
              <a:rPr lang="en-US" altLang="zh-TW" dirty="0" smtClean="0"/>
            </a:br>
            <a:r>
              <a:rPr lang="zh-TW" altLang="en-US" dirty="0" smtClean="0"/>
              <a:t>輸及播放，以便更有效精確地</a:t>
            </a:r>
            <a:r>
              <a:rPr lang="en-US" altLang="zh-TW" dirty="0" smtClean="0"/>
              <a:t/>
            </a:r>
            <a:br>
              <a:rPr lang="en-US" altLang="zh-TW" dirty="0" smtClean="0"/>
            </a:br>
            <a:r>
              <a:rPr lang="zh-TW" altLang="en-US" dirty="0" smtClean="0"/>
              <a:t>表達意念。</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15-1 </a:t>
            </a:r>
            <a:r>
              <a:rPr lang="zh-TW" altLang="en-US" dirty="0"/>
              <a:t>雲端運算</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12920193"/>
              </p:ext>
            </p:extLst>
          </p:nvPr>
        </p:nvGraphicFramePr>
        <p:xfrm>
          <a:off x="469384" y="1837595"/>
          <a:ext cx="8229600" cy="4092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479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15-4 </a:t>
            </a:r>
            <a:r>
              <a:rPr lang="zh-TW" altLang="en-US" dirty="0"/>
              <a:t>多媒體</a:t>
            </a:r>
          </a:p>
        </p:txBody>
      </p:sp>
      <p:sp>
        <p:nvSpPr>
          <p:cNvPr id="2" name="內容版面配置區 1"/>
          <p:cNvSpPr>
            <a:spLocks noGrp="1"/>
          </p:cNvSpPr>
          <p:nvPr>
            <p:ph idx="1"/>
          </p:nvPr>
        </p:nvSpPr>
        <p:spPr/>
        <p:txBody>
          <a:bodyPr>
            <a:noAutofit/>
          </a:bodyPr>
          <a:lstStyle/>
          <a:p>
            <a:pPr>
              <a:lnSpc>
                <a:spcPct val="120000"/>
              </a:lnSpc>
            </a:pPr>
            <a:r>
              <a:rPr lang="zh-TW" altLang="en-US" dirty="0" smtClean="0"/>
              <a:t>目前電腦所能處理的媒體型態</a:t>
            </a:r>
            <a:r>
              <a:rPr lang="zh-TW" altLang="en-US" dirty="0"/>
              <a:t>，</a:t>
            </a:r>
            <a:r>
              <a:rPr lang="zh-TW" altLang="en-US" dirty="0" smtClean="0"/>
              <a:t>包含：</a:t>
            </a:r>
            <a:endParaRPr lang="zh-TW" altLang="en-US" dirty="0"/>
          </a:p>
        </p:txBody>
      </p:sp>
      <p:graphicFrame>
        <p:nvGraphicFramePr>
          <p:cNvPr id="5" name="資料庫圖表 4"/>
          <p:cNvGraphicFramePr/>
          <p:nvPr>
            <p:extLst>
              <p:ext uri="{D42A27DB-BD31-4B8C-83A1-F6EECF244321}">
                <p14:modId xmlns:p14="http://schemas.microsoft.com/office/powerpoint/2010/main" val="3699901187"/>
              </p:ext>
            </p:extLst>
          </p:nvPr>
        </p:nvGraphicFramePr>
        <p:xfrm>
          <a:off x="521550" y="2728504"/>
          <a:ext cx="8229600" cy="339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smtClean="0"/>
              <a:t>數位化媒體資訊的好處</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可用電腦編輯及整合不同的數位化資訊，精確安排各種複雜媒體出現的順序、時間及播放設備。</a:t>
            </a:r>
            <a:endParaRPr lang="en-US" altLang="zh-TW" dirty="0" smtClean="0"/>
          </a:p>
          <a:p>
            <a:pPr>
              <a:lnSpc>
                <a:spcPct val="120000"/>
              </a:lnSpc>
            </a:pPr>
            <a:r>
              <a:rPr lang="zh-TW" altLang="en-US" dirty="0" smtClean="0"/>
              <a:t>可用電腦強大的處理及搜尋功能，提供多媒體的互動方式，加強虛擬實境的真實感。</a:t>
            </a:r>
            <a:endParaRPr lang="en-US" altLang="zh-TW" dirty="0" smtClean="0"/>
          </a:p>
          <a:p>
            <a:pPr>
              <a:lnSpc>
                <a:spcPct val="120000"/>
              </a:lnSpc>
            </a:pPr>
            <a:r>
              <a:rPr lang="zh-TW" altLang="en-US" dirty="0" smtClean="0"/>
              <a:t>透過網際網路無遠弗屆的牽引，這些數位化的資訊也可即時傳送到世界每一個角落。</a:t>
            </a:r>
            <a:endParaRPr lang="zh-TW" altLang="en-US" dirty="0"/>
          </a:p>
        </p:txBody>
      </p:sp>
    </p:spTree>
    <p:extLst>
      <p:ext uri="{BB962C8B-B14F-4D97-AF65-F5344CB8AC3E}">
        <p14:creationId xmlns:p14="http://schemas.microsoft.com/office/powerpoint/2010/main" val="74803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影像</a:t>
            </a:r>
          </a:p>
        </p:txBody>
      </p:sp>
      <p:sp>
        <p:nvSpPr>
          <p:cNvPr id="2" name="內容版面配置區 1"/>
          <p:cNvSpPr>
            <a:spLocks noGrp="1"/>
          </p:cNvSpPr>
          <p:nvPr>
            <p:ph idx="1"/>
          </p:nvPr>
        </p:nvSpPr>
        <p:spPr>
          <a:xfrm>
            <a:off x="457200" y="2033845"/>
            <a:ext cx="6050015" cy="4092318"/>
          </a:xfrm>
        </p:spPr>
        <p:txBody>
          <a:bodyPr>
            <a:normAutofit lnSpcReduction="10000"/>
          </a:bodyPr>
          <a:lstStyle/>
          <a:p>
            <a:r>
              <a:rPr lang="zh-TW" altLang="en-US" dirty="0"/>
              <a:t>影像是</a:t>
            </a:r>
            <a:r>
              <a:rPr lang="zh-TW" altLang="en-US" dirty="0" smtClean="0"/>
              <a:t>最常見的媒體型態。</a:t>
            </a:r>
            <a:endParaRPr lang="en-US" altLang="zh-TW" dirty="0" smtClean="0"/>
          </a:p>
          <a:p>
            <a:r>
              <a:rPr lang="zh-TW" altLang="en-US" dirty="0" smtClean="0"/>
              <a:t>電腦影像是以</a:t>
            </a:r>
            <a:r>
              <a:rPr lang="zh-TW" altLang="en-US" dirty="0" smtClean="0">
                <a:solidFill>
                  <a:srgbClr val="C00000"/>
                </a:solidFill>
              </a:rPr>
              <a:t>資料矩陣</a:t>
            </a:r>
            <a:r>
              <a:rPr lang="zh-TW" altLang="en-US" dirty="0" smtClean="0"/>
              <a:t>的方式表示。矩陣中的每一個元素，稱為一個</a:t>
            </a:r>
            <a:r>
              <a:rPr lang="zh-TW" altLang="en-US" dirty="0" smtClean="0">
                <a:solidFill>
                  <a:srgbClr val="C00000"/>
                </a:solidFill>
              </a:rPr>
              <a:t>像素</a:t>
            </a:r>
            <a:r>
              <a:rPr lang="en-US" altLang="zh-TW" dirty="0" smtClean="0"/>
              <a:t>(Pixel)</a:t>
            </a:r>
            <a:r>
              <a:rPr lang="zh-TW" altLang="en-US" dirty="0" smtClean="0"/>
              <a:t>。矩陣的列數與行數則為影像的水平及垂直</a:t>
            </a:r>
            <a:r>
              <a:rPr lang="zh-TW" altLang="en-US" dirty="0" smtClean="0">
                <a:solidFill>
                  <a:srgbClr val="C00000"/>
                </a:solidFill>
              </a:rPr>
              <a:t>解析度</a:t>
            </a:r>
            <a:r>
              <a:rPr lang="en-US" altLang="zh-TW" dirty="0" smtClean="0"/>
              <a:t>(resolution)</a:t>
            </a:r>
            <a:r>
              <a:rPr lang="zh-TW" altLang="en-US" dirty="0" smtClean="0"/>
              <a:t>。</a:t>
            </a:r>
            <a:endParaRPr lang="en-US" altLang="zh-TW" dirty="0" smtClean="0"/>
          </a:p>
          <a:p>
            <a:r>
              <a:rPr lang="zh-TW" altLang="en-US" dirty="0" smtClean="0"/>
              <a:t>若將一小塊影像區域加以放大，從放大的圖片，可以看出如矩陣般排列的像素方塊。</a:t>
            </a:r>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7235" y="1898830"/>
            <a:ext cx="1817777" cy="1817777"/>
          </a:xfrm>
          <a:prstGeom prst="rect">
            <a:avLst/>
          </a:prstGeom>
        </p:spPr>
      </p:pic>
      <p:pic>
        <p:nvPicPr>
          <p:cNvPr id="6" name="圖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4347" y="3815463"/>
            <a:ext cx="2012453" cy="201245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影像</a:t>
            </a:r>
          </a:p>
        </p:txBody>
      </p:sp>
      <p:sp>
        <p:nvSpPr>
          <p:cNvPr id="2" name="內容版面配置區 1"/>
          <p:cNvSpPr>
            <a:spLocks noGrp="1"/>
          </p:cNvSpPr>
          <p:nvPr>
            <p:ph idx="1"/>
          </p:nvPr>
        </p:nvSpPr>
        <p:spPr/>
        <p:txBody>
          <a:bodyPr>
            <a:normAutofit lnSpcReduction="10000"/>
          </a:bodyPr>
          <a:lstStyle/>
          <a:p>
            <a:pPr>
              <a:lnSpc>
                <a:spcPct val="120000"/>
              </a:lnSpc>
            </a:pPr>
            <a:r>
              <a:rPr lang="zh-TW" altLang="en-US" dirty="0" smtClean="0"/>
              <a:t>影像能儲存的最多顏色數目，是由像素的儲存</a:t>
            </a:r>
            <a:r>
              <a:rPr lang="zh-TW" altLang="en-US" dirty="0" smtClean="0">
                <a:solidFill>
                  <a:srgbClr val="C00000"/>
                </a:solidFill>
              </a:rPr>
              <a:t>位元</a:t>
            </a:r>
            <a:r>
              <a:rPr lang="en-US" altLang="zh-TW" dirty="0" smtClean="0"/>
              <a:t>(bit)</a:t>
            </a:r>
            <a:r>
              <a:rPr lang="zh-TW" altLang="en-US" dirty="0" smtClean="0"/>
              <a:t>個數來決定。</a:t>
            </a:r>
            <a:endParaRPr lang="en-US" altLang="zh-TW" dirty="0" smtClean="0"/>
          </a:p>
          <a:p>
            <a:pPr lvl="1">
              <a:lnSpc>
                <a:spcPct val="120000"/>
              </a:lnSpc>
            </a:pPr>
            <a:r>
              <a:rPr lang="zh-TW" altLang="en-US" dirty="0" smtClean="0"/>
              <a:t>一位元像素</a:t>
            </a:r>
            <a:r>
              <a:rPr lang="zh-TW" altLang="en-US" dirty="0"/>
              <a:t>，</a:t>
            </a:r>
            <a:r>
              <a:rPr lang="zh-TW" altLang="en-US" dirty="0" smtClean="0"/>
              <a:t>只能表現黑白兩色。</a:t>
            </a:r>
            <a:endParaRPr lang="en-US" altLang="zh-TW" dirty="0" smtClean="0"/>
          </a:p>
          <a:p>
            <a:pPr lvl="1">
              <a:lnSpc>
                <a:spcPct val="120000"/>
              </a:lnSpc>
            </a:pPr>
            <a:r>
              <a:rPr lang="zh-TW" altLang="en-US" dirty="0"/>
              <a:t>八位元像素有</a:t>
            </a:r>
            <a:r>
              <a:rPr lang="en-US" altLang="zh-TW" dirty="0" smtClean="0"/>
              <a:t>2</a:t>
            </a:r>
            <a:r>
              <a:rPr lang="en-US" altLang="zh-TW" baseline="30000" dirty="0" smtClean="0"/>
              <a:t>8</a:t>
            </a:r>
            <a:r>
              <a:rPr lang="en-US" altLang="zh-TW" dirty="0" smtClean="0"/>
              <a:t>=256</a:t>
            </a:r>
            <a:r>
              <a:rPr lang="zh-TW" altLang="en-US" dirty="0" smtClean="0"/>
              <a:t>種組合，能表現</a:t>
            </a:r>
            <a:r>
              <a:rPr lang="en-US" altLang="zh-TW" dirty="0" smtClean="0"/>
              <a:t>256</a:t>
            </a:r>
            <a:r>
              <a:rPr lang="zh-TW" altLang="en-US" dirty="0" smtClean="0"/>
              <a:t>個灰階色</a:t>
            </a:r>
            <a:r>
              <a:rPr lang="en-US" altLang="zh-TW" dirty="0" smtClean="0"/>
              <a:t>(gray level)</a:t>
            </a:r>
            <a:r>
              <a:rPr lang="zh-TW" altLang="en-US" dirty="0" smtClean="0"/>
              <a:t>或是呈現出調色盤</a:t>
            </a:r>
            <a:r>
              <a:rPr lang="en-US" altLang="zh-TW" dirty="0" smtClean="0"/>
              <a:t>(palette)</a:t>
            </a:r>
            <a:r>
              <a:rPr lang="zh-TW" altLang="en-US" dirty="0" smtClean="0"/>
              <a:t>內</a:t>
            </a:r>
            <a:r>
              <a:rPr lang="en-US" altLang="zh-TW" dirty="0" smtClean="0"/>
              <a:t>256</a:t>
            </a:r>
            <a:r>
              <a:rPr lang="zh-TW" altLang="en-US" dirty="0" smtClean="0"/>
              <a:t>色彩中的一種。</a:t>
            </a:r>
            <a:endParaRPr lang="en-US" altLang="zh-TW" dirty="0" smtClean="0"/>
          </a:p>
          <a:p>
            <a:pPr lvl="1">
              <a:lnSpc>
                <a:spcPct val="120000"/>
              </a:lnSpc>
            </a:pPr>
            <a:r>
              <a:rPr lang="zh-TW" altLang="en-US" dirty="0" smtClean="0"/>
              <a:t>二十四位元</a:t>
            </a:r>
            <a:r>
              <a:rPr lang="en-US" altLang="zh-TW" dirty="0" smtClean="0"/>
              <a:t>(</a:t>
            </a:r>
            <a:r>
              <a:rPr lang="zh-TW" altLang="en-US" dirty="0" smtClean="0"/>
              <a:t>紅、綠、藍各八個位元</a:t>
            </a:r>
            <a:r>
              <a:rPr lang="en-US" altLang="zh-TW" dirty="0" smtClean="0"/>
              <a:t>)</a:t>
            </a:r>
            <a:r>
              <a:rPr lang="zh-TW" altLang="en-US" dirty="0"/>
              <a:t>像素則</a:t>
            </a:r>
            <a:r>
              <a:rPr lang="zh-TW" altLang="en-US" dirty="0" smtClean="0"/>
              <a:t>能表現出 </a:t>
            </a:r>
            <a:r>
              <a:rPr lang="en-US" altLang="zh-TW" dirty="0" smtClean="0"/>
              <a:t>2</a:t>
            </a:r>
            <a:r>
              <a:rPr lang="en-US" altLang="zh-TW" baseline="30000" dirty="0" smtClean="0"/>
              <a:t>24 </a:t>
            </a:r>
            <a:r>
              <a:rPr lang="en-US" altLang="zh-TW" dirty="0" smtClean="0"/>
              <a:t>= 16777216(</a:t>
            </a:r>
            <a:r>
              <a:rPr lang="en-US" altLang="zh-TW" dirty="0"/>
              <a:t>T</a:t>
            </a:r>
            <a:r>
              <a:rPr lang="en-US" altLang="zh-TW" dirty="0" smtClean="0"/>
              <a:t>rue Color</a:t>
            </a:r>
            <a:r>
              <a:rPr lang="zh-TW" altLang="en-US" dirty="0" smtClean="0"/>
              <a:t>；</a:t>
            </a:r>
            <a:r>
              <a:rPr lang="zh-TW" altLang="en-US" dirty="0" smtClean="0">
                <a:solidFill>
                  <a:srgbClr val="C00000"/>
                </a:solidFill>
              </a:rPr>
              <a:t>全彩</a:t>
            </a:r>
            <a:r>
              <a:rPr lang="en-US" altLang="zh-TW" dirty="0" smtClean="0"/>
              <a:t>)</a:t>
            </a:r>
            <a:r>
              <a:rPr lang="zh-TW" altLang="en-US" dirty="0" smtClean="0"/>
              <a:t>種顏色。</a:t>
            </a: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影像</a:t>
            </a:r>
          </a:p>
        </p:txBody>
      </p:sp>
      <p:sp>
        <p:nvSpPr>
          <p:cNvPr id="2" name="內容版面配置區 1"/>
          <p:cNvSpPr>
            <a:spLocks noGrp="1"/>
          </p:cNvSpPr>
          <p:nvPr>
            <p:ph idx="1"/>
          </p:nvPr>
        </p:nvSpPr>
        <p:spPr/>
        <p:txBody>
          <a:bodyPr>
            <a:noAutofit/>
          </a:bodyPr>
          <a:lstStyle/>
          <a:p>
            <a:pPr>
              <a:lnSpc>
                <a:spcPct val="120000"/>
              </a:lnSpc>
            </a:pPr>
            <a:r>
              <a:rPr lang="zh-TW" altLang="en-US" dirty="0" smtClean="0"/>
              <a:t>影像品質</a:t>
            </a:r>
            <a:r>
              <a:rPr lang="zh-TW" altLang="en-US" dirty="0"/>
              <a:t>主要取決於影像的</a:t>
            </a:r>
            <a:r>
              <a:rPr lang="zh-TW" altLang="en-US" dirty="0">
                <a:solidFill>
                  <a:srgbClr val="0070C0"/>
                </a:solidFill>
              </a:rPr>
              <a:t>解析度</a:t>
            </a:r>
            <a:r>
              <a:rPr lang="zh-TW" altLang="en-US" dirty="0"/>
              <a:t>及</a:t>
            </a:r>
            <a:r>
              <a:rPr lang="zh-TW" altLang="en-US" dirty="0">
                <a:solidFill>
                  <a:srgbClr val="0070C0"/>
                </a:solidFill>
              </a:rPr>
              <a:t>色</a:t>
            </a:r>
            <a:r>
              <a:rPr lang="zh-TW" altLang="en-US" dirty="0" smtClean="0">
                <a:solidFill>
                  <a:srgbClr val="0070C0"/>
                </a:solidFill>
              </a:rPr>
              <a:t>深</a:t>
            </a:r>
            <a:r>
              <a:rPr lang="zh-TW" altLang="en-US" dirty="0" smtClean="0"/>
              <a:t>。</a:t>
            </a:r>
            <a:endParaRPr lang="en-US" altLang="zh-TW" dirty="0" smtClean="0"/>
          </a:p>
          <a:p>
            <a:pPr>
              <a:lnSpc>
                <a:spcPct val="120000"/>
              </a:lnSpc>
            </a:pPr>
            <a:r>
              <a:rPr lang="zh-TW" altLang="en-US" dirty="0" smtClean="0"/>
              <a:t>如果影像格子</a:t>
            </a:r>
            <a:r>
              <a:rPr lang="zh-TW" altLang="en-US" dirty="0"/>
              <a:t>打得夠</a:t>
            </a:r>
            <a:r>
              <a:rPr lang="zh-TW" altLang="en-US" dirty="0" smtClean="0"/>
              <a:t>細</a:t>
            </a:r>
            <a:r>
              <a:rPr lang="en-US" altLang="zh-TW" dirty="0" smtClean="0"/>
              <a:t>(=</a:t>
            </a:r>
            <a:r>
              <a:rPr lang="zh-TW" altLang="en-US" dirty="0" smtClean="0"/>
              <a:t>解析度</a:t>
            </a:r>
            <a:r>
              <a:rPr lang="zh-TW" altLang="en-US" dirty="0"/>
              <a:t>夠</a:t>
            </a:r>
            <a:r>
              <a:rPr lang="zh-TW" altLang="en-US" dirty="0" smtClean="0"/>
              <a:t>高</a:t>
            </a:r>
            <a:r>
              <a:rPr lang="en-US" altLang="zh-TW" dirty="0" smtClean="0"/>
              <a:t>)</a:t>
            </a:r>
            <a:r>
              <a:rPr lang="zh-TW" altLang="en-US" dirty="0" smtClean="0"/>
              <a:t>且</a:t>
            </a:r>
            <a:r>
              <a:rPr lang="zh-TW" altLang="en-US" dirty="0"/>
              <a:t>明暗度層次夠細緻</a:t>
            </a:r>
            <a:r>
              <a:rPr lang="zh-TW" altLang="en-US" dirty="0" smtClean="0"/>
              <a:t>，就能數位化複製</a:t>
            </a:r>
            <a:r>
              <a:rPr lang="zh-TW" altLang="en-US" dirty="0"/>
              <a:t>出肉眼難以辨認真偽的照片；如果</a:t>
            </a:r>
            <a:r>
              <a:rPr lang="zh-TW" altLang="en-US" dirty="0" smtClean="0"/>
              <a:t>格子不夠細</a:t>
            </a:r>
            <a:r>
              <a:rPr lang="en-US" altLang="zh-TW" dirty="0" smtClean="0"/>
              <a:t>(=</a:t>
            </a:r>
            <a:r>
              <a:rPr lang="zh-TW" altLang="en-US" dirty="0" smtClean="0"/>
              <a:t>解析度</a:t>
            </a:r>
            <a:r>
              <a:rPr lang="zh-TW" altLang="en-US" dirty="0"/>
              <a:t>太</a:t>
            </a:r>
            <a:r>
              <a:rPr lang="zh-TW" altLang="en-US" dirty="0" smtClean="0"/>
              <a:t>低</a:t>
            </a:r>
            <a:r>
              <a:rPr lang="en-US" altLang="zh-TW" dirty="0" smtClean="0"/>
              <a:t>)</a:t>
            </a:r>
            <a:r>
              <a:rPr lang="zh-TW" altLang="en-US" dirty="0" smtClean="0"/>
              <a:t>，</a:t>
            </a:r>
            <a:r>
              <a:rPr lang="zh-TW" altLang="en-US" dirty="0"/>
              <a:t>就常常會出現「鋸齒狀」的數位化照片</a:t>
            </a:r>
            <a:r>
              <a:rPr lang="zh-TW" altLang="en-US" dirty="0" smtClean="0"/>
              <a:t>。</a:t>
            </a:r>
            <a:endParaRPr lang="zh-TW" altLang="en-US" dirty="0"/>
          </a:p>
        </p:txBody>
      </p:sp>
    </p:spTree>
    <p:extLst>
      <p:ext uri="{BB962C8B-B14F-4D97-AF65-F5344CB8AC3E}">
        <p14:creationId xmlns:p14="http://schemas.microsoft.com/office/powerpoint/2010/main" val="354713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影像的儲存容量計算</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儲存</a:t>
            </a:r>
            <a:r>
              <a:rPr lang="zh-TW" altLang="en-US" dirty="0"/>
              <a:t>影像資料所需的記憶體</a:t>
            </a:r>
            <a:r>
              <a:rPr lang="zh-TW" altLang="en-US" dirty="0" smtClean="0"/>
              <a:t>空間＝水平解析度</a:t>
            </a:r>
            <a:r>
              <a:rPr lang="en-US" altLang="zh-TW" dirty="0" smtClean="0"/>
              <a:t>×</a:t>
            </a:r>
            <a:r>
              <a:rPr lang="zh-TW" altLang="en-US" dirty="0" smtClean="0"/>
              <a:t>垂直解析度</a:t>
            </a:r>
            <a:r>
              <a:rPr lang="en-US" altLang="zh-TW" dirty="0" smtClean="0"/>
              <a:t>×</a:t>
            </a:r>
            <a:r>
              <a:rPr lang="zh-TW" altLang="en-US" dirty="0" smtClean="0"/>
              <a:t>像素</a:t>
            </a:r>
            <a:r>
              <a:rPr lang="zh-TW" altLang="en-US" dirty="0"/>
              <a:t>的位元數</a:t>
            </a:r>
            <a:r>
              <a:rPr lang="zh-TW" altLang="en-US" dirty="0" smtClean="0"/>
              <a:t>。</a:t>
            </a:r>
            <a:endParaRPr lang="en-US" altLang="zh-TW" dirty="0" smtClean="0"/>
          </a:p>
          <a:p>
            <a:pPr>
              <a:lnSpc>
                <a:spcPct val="120000"/>
              </a:lnSpc>
            </a:pPr>
            <a:r>
              <a:rPr lang="zh-TW" altLang="en-US" dirty="0" smtClean="0"/>
              <a:t>例如：</a:t>
            </a:r>
            <a:r>
              <a:rPr lang="en-US" altLang="zh-TW" dirty="0" smtClean="0"/>
              <a:t/>
            </a:r>
            <a:br>
              <a:rPr lang="en-US" altLang="zh-TW" dirty="0" smtClean="0"/>
            </a:br>
            <a:r>
              <a:rPr lang="zh-TW" altLang="en-US" dirty="0" smtClean="0"/>
              <a:t>一</a:t>
            </a:r>
            <a:r>
              <a:rPr lang="zh-TW" altLang="en-US" dirty="0"/>
              <a:t>張解析度為</a:t>
            </a:r>
            <a:r>
              <a:rPr lang="en-US" altLang="zh-TW" dirty="0">
                <a:solidFill>
                  <a:srgbClr val="0070C0"/>
                </a:solidFill>
              </a:rPr>
              <a:t>640×480</a:t>
            </a:r>
            <a:r>
              <a:rPr lang="zh-TW" altLang="en-US" dirty="0"/>
              <a:t>的</a:t>
            </a:r>
            <a:r>
              <a:rPr lang="zh-TW" altLang="en-US" dirty="0">
                <a:solidFill>
                  <a:srgbClr val="0070C0"/>
                </a:solidFill>
              </a:rPr>
              <a:t>全彩</a:t>
            </a:r>
            <a:r>
              <a:rPr lang="zh-TW" altLang="en-US" dirty="0" smtClean="0"/>
              <a:t>影像</a:t>
            </a:r>
            <a:r>
              <a:rPr lang="en-US" altLang="zh-TW" dirty="0" smtClean="0"/>
              <a:t>(</a:t>
            </a:r>
            <a:r>
              <a:rPr lang="zh-TW" altLang="en-US" dirty="0" smtClean="0"/>
              <a:t>以</a:t>
            </a:r>
            <a:r>
              <a:rPr lang="en-US" altLang="zh-TW" dirty="0" err="1" smtClean="0"/>
              <a:t>24bits</a:t>
            </a:r>
            <a:r>
              <a:rPr lang="zh-TW" altLang="en-US" dirty="0" smtClean="0"/>
              <a:t>＝</a:t>
            </a:r>
            <a:r>
              <a:rPr lang="en-US" altLang="zh-TW" dirty="0" err="1" smtClean="0"/>
              <a:t>3bytes</a:t>
            </a:r>
            <a:r>
              <a:rPr lang="zh-TW" altLang="en-US" dirty="0" smtClean="0"/>
              <a:t>來</a:t>
            </a:r>
            <a:r>
              <a:rPr lang="zh-TW" altLang="en-US" dirty="0"/>
              <a:t>表示一個</a:t>
            </a:r>
            <a:r>
              <a:rPr lang="zh-TW" altLang="en-US" dirty="0" smtClean="0"/>
              <a:t>像素</a:t>
            </a:r>
            <a:r>
              <a:rPr lang="en-US" altLang="zh-TW" dirty="0" smtClean="0"/>
              <a:t>)</a:t>
            </a:r>
            <a:r>
              <a:rPr lang="zh-TW" altLang="en-US" dirty="0" smtClean="0"/>
              <a:t>，</a:t>
            </a:r>
            <a:r>
              <a:rPr lang="zh-TW" altLang="en-US" dirty="0"/>
              <a:t>約需</a:t>
            </a:r>
            <a:r>
              <a:rPr lang="en-US" altLang="zh-TW" dirty="0" err="1"/>
              <a:t>900KB</a:t>
            </a:r>
            <a:r>
              <a:rPr lang="zh-TW" altLang="en-US" dirty="0"/>
              <a:t>的</a:t>
            </a:r>
            <a:r>
              <a:rPr lang="zh-TW" altLang="en-US" dirty="0" smtClean="0"/>
              <a:t>記憶容量。</a:t>
            </a:r>
            <a:r>
              <a:rPr lang="en-US" altLang="zh-TW" dirty="0"/>
              <a:t/>
            </a:r>
            <a:br>
              <a:rPr lang="en-US" altLang="zh-TW" dirty="0"/>
            </a:br>
            <a:r>
              <a:rPr lang="en-US" altLang="zh-TW" dirty="0" smtClean="0"/>
              <a:t>       640×480×3</a:t>
            </a:r>
            <a:r>
              <a:rPr lang="zh-TW" altLang="en-US" dirty="0" smtClean="0"/>
              <a:t>位元組 </a:t>
            </a:r>
            <a:r>
              <a:rPr lang="en-US" altLang="zh-TW" dirty="0"/>
              <a:t>= 921,600 </a:t>
            </a:r>
            <a:r>
              <a:rPr lang="zh-TW" altLang="en-US" dirty="0" smtClean="0"/>
              <a:t>位元組</a:t>
            </a:r>
            <a:endParaRPr lang="zh-TW" altLang="en-US" dirty="0"/>
          </a:p>
          <a:p>
            <a:endParaRPr lang="zh-TW" altLang="en-US" dirty="0"/>
          </a:p>
        </p:txBody>
      </p:sp>
    </p:spTree>
    <p:extLst>
      <p:ext uri="{BB962C8B-B14F-4D97-AF65-F5344CB8AC3E}">
        <p14:creationId xmlns:p14="http://schemas.microsoft.com/office/powerpoint/2010/main" val="3878345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Autofit/>
          </a:bodyPr>
          <a:lstStyle/>
          <a:p>
            <a:pPr>
              <a:lnSpc>
                <a:spcPct val="120000"/>
              </a:lnSpc>
            </a:pPr>
            <a:r>
              <a:rPr lang="zh-TW" altLang="en-US" sz="2000" dirty="0"/>
              <a:t>因為小</a:t>
            </a:r>
            <a:r>
              <a:rPr lang="zh-TW" altLang="en-US" sz="2000" dirty="0" smtClean="0"/>
              <a:t>畫家</a:t>
            </a:r>
            <a:r>
              <a:rPr lang="en-US" altLang="zh-TW" sz="2000" dirty="0" smtClean="0"/>
              <a:t>(Paint)</a:t>
            </a:r>
            <a:r>
              <a:rPr lang="zh-TW" altLang="en-US" sz="2000" dirty="0" smtClean="0"/>
              <a:t>在</a:t>
            </a:r>
            <a:r>
              <a:rPr lang="en-US" altLang="zh-TW" sz="2000" dirty="0"/>
              <a:t>Windows</a:t>
            </a:r>
            <a:r>
              <a:rPr lang="zh-TW" altLang="en-US" sz="2000" dirty="0"/>
              <a:t>的附屬應用程式中都有安裝，所以用它</a:t>
            </a:r>
            <a:r>
              <a:rPr lang="zh-TW" altLang="en-US" sz="2000" dirty="0" smtClean="0"/>
              <a:t>做基本</a:t>
            </a:r>
            <a:r>
              <a:rPr lang="zh-TW" altLang="en-US" sz="2000" dirty="0"/>
              <a:t>的影像處理非常方便。然而，有時因為影像的解析度高，使得擷取局部</a:t>
            </a:r>
            <a:r>
              <a:rPr lang="zh-TW" altLang="en-US" sz="2000" dirty="0" smtClean="0"/>
              <a:t>影像</a:t>
            </a:r>
            <a:r>
              <a:rPr lang="zh-TW" altLang="en-US" sz="2000" dirty="0"/>
              <a:t>大小超過整個螢幕，這時就必須靠一點小技巧才能裁剪出我們所要的局部</a:t>
            </a:r>
            <a:r>
              <a:rPr lang="zh-TW" altLang="en-US" sz="2000" dirty="0" smtClean="0"/>
              <a:t>影像</a:t>
            </a:r>
            <a:r>
              <a:rPr lang="zh-TW" altLang="en-US" sz="2000" dirty="0"/>
              <a:t>。首先，以</a:t>
            </a:r>
            <a:r>
              <a:rPr lang="en-US" altLang="zh-TW" sz="2000" dirty="0"/>
              <a:t>【</a:t>
            </a:r>
            <a:r>
              <a:rPr lang="zh-TW" altLang="en-US" sz="2000" dirty="0"/>
              <a:t>全選</a:t>
            </a:r>
            <a:r>
              <a:rPr lang="en-US" altLang="zh-TW" sz="2000" dirty="0"/>
              <a:t>】</a:t>
            </a:r>
            <a:r>
              <a:rPr lang="zh-TW" altLang="en-US" sz="2000" dirty="0"/>
              <a:t>選擇整個影像，接著按下滑鼠左鍵，移動影像，直到</a:t>
            </a:r>
            <a:r>
              <a:rPr lang="zh-TW" altLang="en-US" sz="2000" dirty="0" smtClean="0"/>
              <a:t>所要</a:t>
            </a:r>
            <a:r>
              <a:rPr lang="zh-TW" altLang="en-US" sz="2000" dirty="0"/>
              <a:t>擷取影像左上角已被搬至小畫家畫面的左上角為止，此時擷取影像的左邊</a:t>
            </a:r>
            <a:r>
              <a:rPr lang="zh-TW" altLang="en-US" sz="2000" dirty="0" smtClean="0"/>
              <a:t>和上邊</a:t>
            </a:r>
            <a:r>
              <a:rPr lang="zh-TW" altLang="en-US" sz="2000" dirty="0"/>
              <a:t>已決定。接著將螢幕滾動到全部影像的最右下角，將滑鼠移到右下藍點</a:t>
            </a:r>
            <a:r>
              <a:rPr lang="zh-TW" altLang="en-US" sz="2000" dirty="0" smtClean="0"/>
              <a:t>上面</a:t>
            </a:r>
            <a:r>
              <a:rPr lang="en-US" altLang="zh-TW" sz="2000" dirty="0" smtClean="0"/>
              <a:t>(</a:t>
            </a:r>
            <a:r>
              <a:rPr lang="zh-TW" altLang="en-US" sz="2000" dirty="0" smtClean="0"/>
              <a:t>右邊</a:t>
            </a:r>
            <a:r>
              <a:rPr lang="zh-TW" altLang="en-US" sz="2000" dirty="0"/>
              <a:t>及下邊也各有一個藍</a:t>
            </a:r>
            <a:r>
              <a:rPr lang="zh-TW" altLang="en-US" sz="2000" dirty="0" smtClean="0"/>
              <a:t>點</a:t>
            </a:r>
            <a:r>
              <a:rPr lang="en-US" altLang="zh-TW" sz="2000" dirty="0" smtClean="0"/>
              <a:t>)</a:t>
            </a:r>
            <a:r>
              <a:rPr lang="zh-TW" altLang="en-US" sz="2000" dirty="0" smtClean="0"/>
              <a:t>，</a:t>
            </a:r>
            <a:r>
              <a:rPr lang="zh-TW" altLang="en-US" sz="2000" dirty="0"/>
              <a:t>按下不放，並往左上移動到所要擷取影像</a:t>
            </a:r>
            <a:r>
              <a:rPr lang="zh-TW" altLang="en-US" sz="2000" dirty="0" smtClean="0"/>
              <a:t>的右下</a:t>
            </a:r>
            <a:r>
              <a:rPr lang="zh-TW" altLang="en-US" sz="2000" dirty="0"/>
              <a:t>角，這樣就大功告成，以</a:t>
            </a:r>
            <a:r>
              <a:rPr lang="en-US" altLang="zh-TW" sz="2000" dirty="0"/>
              <a:t>【</a:t>
            </a:r>
            <a:r>
              <a:rPr lang="zh-TW" altLang="en-US" sz="2000" dirty="0"/>
              <a:t>另存新檔</a:t>
            </a:r>
            <a:r>
              <a:rPr lang="en-US" altLang="zh-TW" sz="2000" dirty="0"/>
              <a:t>】</a:t>
            </a:r>
            <a:r>
              <a:rPr lang="zh-TW" altLang="en-US" sz="2000" dirty="0"/>
              <a:t>將擷取影像存到另一個檔案。</a:t>
            </a:r>
          </a:p>
        </p:txBody>
      </p:sp>
      <p:sp>
        <p:nvSpPr>
          <p:cNvPr id="2" name="圓角化同側角落矩形 1"/>
          <p:cNvSpPr/>
          <p:nvPr/>
        </p:nvSpPr>
        <p:spPr>
          <a:xfrm>
            <a:off x="4887035" y="1718811"/>
            <a:ext cx="3015335" cy="450050"/>
          </a:xfrm>
          <a:prstGeom prst="round2SameRect">
            <a:avLst>
              <a:gd name="adj1" fmla="val 5000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latin typeface="微軟正黑體" pitchFamily="34" charset="-120"/>
                <a:ea typeface="微軟正黑體" pitchFamily="34" charset="-120"/>
              </a:rPr>
              <a:t>小畫家擷取局部影像技巧</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影像編輯</a:t>
            </a:r>
            <a:r>
              <a:rPr lang="zh-TW" altLang="en-US" dirty="0" smtClean="0"/>
              <a:t>軟體</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除了可由輸入設備來控制解析度及使用的色彩模式外，還可以藉助</a:t>
            </a:r>
            <a:r>
              <a:rPr lang="zh-TW" altLang="en-US" dirty="0" smtClean="0">
                <a:solidFill>
                  <a:srgbClr val="0070C0"/>
                </a:solidFill>
              </a:rPr>
              <a:t>影像編輯軟體</a:t>
            </a:r>
            <a:r>
              <a:rPr lang="zh-TW" altLang="en-US" dirty="0" smtClean="0"/>
              <a:t>來修改或編輯影像像素的內容。</a:t>
            </a:r>
            <a:endParaRPr lang="en-US" altLang="zh-TW" dirty="0" smtClean="0"/>
          </a:p>
          <a:p>
            <a:r>
              <a:rPr lang="zh-TW" altLang="en-US" dirty="0" smtClean="0"/>
              <a:t>常見影像編輯軟體有：</a:t>
            </a:r>
            <a:endParaRPr lang="en-US" altLang="zh-TW" dirty="0" smtClean="0"/>
          </a:p>
          <a:p>
            <a:pPr lvl="1"/>
            <a:r>
              <a:rPr lang="en-US" altLang="zh-TW" dirty="0" err="1" smtClean="0"/>
              <a:t>PhotoImpact</a:t>
            </a:r>
            <a:endParaRPr lang="en-US" altLang="zh-TW" dirty="0" smtClean="0"/>
          </a:p>
          <a:p>
            <a:pPr lvl="1"/>
            <a:r>
              <a:rPr lang="en-US" altLang="zh-TW" dirty="0" smtClean="0"/>
              <a:t>Photoshop</a:t>
            </a:r>
          </a:p>
          <a:p>
            <a:pPr lvl="1"/>
            <a:r>
              <a:rPr lang="zh-TW" altLang="en-US" dirty="0" smtClean="0"/>
              <a:t>小畫家</a:t>
            </a:r>
            <a:endParaRPr lang="en-US" altLang="zh-TW" dirty="0" smtClean="0"/>
          </a:p>
          <a:p>
            <a:pPr lvl="1"/>
            <a:r>
              <a:rPr lang="en-US" altLang="zh-TW" dirty="0" smtClean="0"/>
              <a:t>Microsoft Photo Editor</a:t>
            </a:r>
          </a:p>
          <a:p>
            <a:pPr lvl="1"/>
            <a:r>
              <a:rPr lang="en-US" altLang="zh-TW" dirty="0" err="1" smtClean="0"/>
              <a:t>ACDSee</a:t>
            </a:r>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32140" y="3259808"/>
            <a:ext cx="1439629" cy="142473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90520" y="4615324"/>
            <a:ext cx="1735864" cy="173586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049490" y="1179513"/>
            <a:ext cx="7045020" cy="4946650"/>
          </a:xfrm>
          <a:prstGeom prst="rect">
            <a:avLst/>
          </a:prstGeom>
          <a:solidFill>
            <a:schemeClr val="accent2"/>
          </a:solidFill>
          <a:ln w="9525">
            <a:noFill/>
            <a:miter lim="800000"/>
            <a:headEnd/>
            <a:tailEnd/>
          </a:ln>
          <a:effectLst/>
        </p:spPr>
      </p:pic>
      <p:sp>
        <p:nvSpPr>
          <p:cNvPr id="4" name="矩形 3"/>
          <p:cNvSpPr/>
          <p:nvPr/>
        </p:nvSpPr>
        <p:spPr>
          <a:xfrm>
            <a:off x="3491880" y="967871"/>
            <a:ext cx="3831433" cy="369332"/>
          </a:xfrm>
          <a:prstGeom prst="rect">
            <a:avLst/>
          </a:prstGeom>
          <a:solidFill>
            <a:schemeClr val="accent2"/>
          </a:solidFill>
          <a:ln>
            <a:solidFill>
              <a:schemeClr val="tx1"/>
            </a:solidFill>
          </a:ln>
        </p:spPr>
        <p:txBody>
          <a:bodyPr wrap="none">
            <a:spAutoFit/>
          </a:bodyPr>
          <a:lstStyle/>
          <a:p>
            <a:r>
              <a:rPr lang="en-US" altLang="zh-TW" dirty="0" err="1" smtClean="0">
                <a:solidFill>
                  <a:schemeClr val="bg1"/>
                </a:solidFill>
                <a:latin typeface="微軟正黑體" pitchFamily="34" charset="-120"/>
                <a:ea typeface="微軟正黑體" pitchFamily="34" charset="-120"/>
              </a:rPr>
              <a:t>ACDSee</a:t>
            </a:r>
            <a:r>
              <a:rPr lang="zh-TW" altLang="en-US" dirty="0" smtClean="0">
                <a:solidFill>
                  <a:schemeClr val="bg1"/>
                </a:solidFill>
                <a:latin typeface="微軟正黑體" pitchFamily="34" charset="-120"/>
                <a:ea typeface="微軟正黑體" pitchFamily="34" charset="-120"/>
              </a:rPr>
              <a:t>是廣受歡迎的影像編輯軟體</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401683" y="1179513"/>
            <a:ext cx="6340633" cy="4946650"/>
          </a:xfrm>
          <a:prstGeom prst="rect">
            <a:avLst/>
          </a:prstGeom>
          <a:noFill/>
          <a:ln w="9525">
            <a:noFill/>
            <a:miter lim="800000"/>
            <a:headEnd/>
            <a:tailEnd/>
          </a:ln>
          <a:effectLst/>
        </p:spPr>
      </p:pic>
      <p:sp>
        <p:nvSpPr>
          <p:cNvPr id="4" name="矩形 3"/>
          <p:cNvSpPr/>
          <p:nvPr/>
        </p:nvSpPr>
        <p:spPr>
          <a:xfrm>
            <a:off x="2681790" y="717848"/>
            <a:ext cx="4572000" cy="646331"/>
          </a:xfrm>
          <a:prstGeom prst="rect">
            <a:avLst/>
          </a:prstGeom>
          <a:solidFill>
            <a:schemeClr val="accent2"/>
          </a:solidFill>
          <a:ln>
            <a:solidFill>
              <a:schemeClr val="tx1"/>
            </a:solidFill>
          </a:ln>
        </p:spPr>
        <p:txBody>
          <a:bodyPr>
            <a:spAutoFit/>
          </a:bodyPr>
          <a:lstStyle/>
          <a:p>
            <a:r>
              <a:rPr lang="en-US" altLang="zh-TW" dirty="0" smtClean="0">
                <a:solidFill>
                  <a:schemeClr val="bg1"/>
                </a:solidFill>
                <a:latin typeface="微軟正黑體" pitchFamily="34" charset="-120"/>
                <a:ea typeface="微軟正黑體" pitchFamily="34" charset="-120"/>
              </a:rPr>
              <a:t>Microsoft Photo Editor</a:t>
            </a:r>
            <a:r>
              <a:rPr lang="zh-TW" altLang="en-US" dirty="0" smtClean="0">
                <a:solidFill>
                  <a:schemeClr val="bg1"/>
                </a:solidFill>
                <a:latin typeface="微軟正黑體" pitchFamily="34" charset="-120"/>
                <a:ea typeface="微軟正黑體" pitchFamily="34" charset="-120"/>
              </a:rPr>
              <a:t>是附在</a:t>
            </a:r>
            <a:r>
              <a:rPr lang="en-US" altLang="zh-TW" dirty="0" smtClean="0">
                <a:solidFill>
                  <a:schemeClr val="bg1"/>
                </a:solidFill>
                <a:latin typeface="微軟正黑體" pitchFamily="34" charset="-120"/>
                <a:ea typeface="微軟正黑體" pitchFamily="34" charset="-120"/>
              </a:rPr>
              <a:t>Microsoft Office</a:t>
            </a:r>
            <a:r>
              <a:rPr lang="zh-TW" altLang="en-US" dirty="0" smtClean="0">
                <a:solidFill>
                  <a:schemeClr val="bg1"/>
                </a:solidFill>
                <a:latin typeface="微軟正黑體" pitchFamily="34" charset="-120"/>
                <a:ea typeface="微軟正黑體" pitchFamily="34" charset="-120"/>
              </a:rPr>
              <a:t>的影像編輯軟體</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IaaS</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想像我們向服務提供者租用</a:t>
            </a:r>
            <a:r>
              <a:rPr lang="zh-TW" altLang="en-US" dirty="0" smtClean="0">
                <a:solidFill>
                  <a:srgbClr val="0070C0"/>
                </a:solidFill>
              </a:rPr>
              <a:t>機器</a:t>
            </a:r>
            <a:r>
              <a:rPr lang="zh-TW" altLang="en-US" dirty="0" smtClean="0"/>
              <a:t>。只需要上網填寫要租用的機器規格，服務提供者馬上就可以「生」出一台符合使用者需求的機器。</a:t>
            </a:r>
            <a:endParaRPr lang="en-US" altLang="zh-TW" dirty="0" smtClean="0"/>
          </a:p>
          <a:p>
            <a:pPr>
              <a:lnSpc>
                <a:spcPct val="120000"/>
              </a:lnSpc>
            </a:pPr>
            <a:r>
              <a:rPr lang="zh-TW" altLang="en-US" dirty="0" smtClean="0"/>
              <a:t>使用者需透過遠端存取</a:t>
            </a:r>
            <a:r>
              <a:rPr lang="en-US" altLang="zh-TW" dirty="0" smtClean="0"/>
              <a:t>(</a:t>
            </a:r>
            <a:r>
              <a:rPr lang="zh-TW" altLang="en-US" dirty="0" smtClean="0"/>
              <a:t>如</a:t>
            </a:r>
            <a:r>
              <a:rPr lang="en-US" altLang="zh-TW" dirty="0" smtClean="0"/>
              <a:t>telnet</a:t>
            </a:r>
            <a:r>
              <a:rPr lang="zh-TW" altLang="en-US" dirty="0" smtClean="0"/>
              <a:t>、</a:t>
            </a:r>
            <a:r>
              <a:rPr lang="en-US" altLang="zh-TW" dirty="0" err="1" smtClean="0"/>
              <a:t>ssh</a:t>
            </a:r>
            <a:r>
              <a:rPr lang="en-US" altLang="zh-TW" dirty="0" smtClean="0"/>
              <a:t>)</a:t>
            </a:r>
            <a:r>
              <a:rPr lang="zh-TW" altLang="en-US" dirty="0" smtClean="0"/>
              <a:t>或遠端桌面等方式，連上雲端</a:t>
            </a:r>
            <a:r>
              <a:rPr lang="en-US" altLang="zh-TW" dirty="0" err="1" smtClean="0"/>
              <a:t>IaaS</a:t>
            </a:r>
            <a:r>
              <a:rPr lang="zh-TW" altLang="en-US" dirty="0" smtClean="0"/>
              <a:t>服務所提供的虛擬機器進行操作。</a:t>
            </a:r>
            <a:endParaRPr lang="en-US" altLang="zh-TW" dirty="0" smtClean="0"/>
          </a:p>
          <a:p>
            <a:pPr>
              <a:lnSpc>
                <a:spcPct val="120000"/>
              </a:lnSpc>
            </a:pPr>
            <a:r>
              <a:rPr lang="zh-TW" altLang="en-US" dirty="0" smtClean="0"/>
              <a:t>最著名</a:t>
            </a:r>
            <a:r>
              <a:rPr lang="en-US" altLang="zh-TW" dirty="0" err="1" smtClean="0"/>
              <a:t>IaaS</a:t>
            </a:r>
            <a:r>
              <a:rPr lang="zh-TW" altLang="en-US" dirty="0" smtClean="0"/>
              <a:t>服務提供者為</a:t>
            </a:r>
            <a:r>
              <a:rPr lang="en-US" altLang="zh-TW" dirty="0" smtClean="0"/>
              <a:t>Amazon</a:t>
            </a:r>
            <a:r>
              <a:rPr lang="zh-TW" altLang="en-US" dirty="0" smtClean="0"/>
              <a:t>的</a:t>
            </a:r>
            <a:r>
              <a:rPr lang="en-US" altLang="zh-TW" dirty="0" err="1" smtClean="0">
                <a:solidFill>
                  <a:srgbClr val="C00000"/>
                </a:solidFill>
              </a:rPr>
              <a:t>EC2</a:t>
            </a:r>
            <a:r>
              <a:rPr lang="zh-TW" altLang="en-US" dirty="0" smtClean="0"/>
              <a:t>服務。</a:t>
            </a:r>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影像</a:t>
            </a:r>
            <a:r>
              <a:rPr lang="zh-TW" altLang="en-US" dirty="0"/>
              <a:t>檔副檔名</a:t>
            </a:r>
          </a:p>
        </p:txBody>
      </p:sp>
      <p:sp>
        <p:nvSpPr>
          <p:cNvPr id="2" name="內容版面配置區 1"/>
          <p:cNvSpPr>
            <a:spLocks noGrp="1"/>
          </p:cNvSpPr>
          <p:nvPr>
            <p:ph idx="1"/>
          </p:nvPr>
        </p:nvSpPr>
        <p:spPr/>
        <p:txBody>
          <a:bodyPr>
            <a:normAutofit/>
          </a:bodyPr>
          <a:lstStyle/>
          <a:p>
            <a:r>
              <a:rPr lang="zh-TW" altLang="en-US" dirty="0" smtClean="0"/>
              <a:t>常見的影像檔副檔名有：</a:t>
            </a:r>
            <a:r>
              <a:rPr lang="en-US" altLang="zh-TW" dirty="0" smtClean="0"/>
              <a:t>GIF</a:t>
            </a:r>
            <a:r>
              <a:rPr lang="zh-TW" altLang="en-US" dirty="0" smtClean="0"/>
              <a:t>、</a:t>
            </a:r>
            <a:r>
              <a:rPr lang="en-US" altLang="zh-TW" dirty="0" smtClean="0"/>
              <a:t>JPG</a:t>
            </a:r>
            <a:r>
              <a:rPr lang="zh-TW" altLang="en-US" dirty="0" smtClean="0"/>
              <a:t>、</a:t>
            </a:r>
            <a:r>
              <a:rPr lang="en-US" altLang="zh-TW" dirty="0" smtClean="0"/>
              <a:t>PNG</a:t>
            </a:r>
            <a:r>
              <a:rPr lang="zh-TW" altLang="en-US" dirty="0" smtClean="0"/>
              <a:t>、</a:t>
            </a:r>
            <a:r>
              <a:rPr lang="en-US" altLang="zh-TW" dirty="0" smtClean="0"/>
              <a:t>BMP</a:t>
            </a:r>
            <a:r>
              <a:rPr lang="zh-TW" altLang="en-US" dirty="0" smtClean="0"/>
              <a:t>、</a:t>
            </a:r>
            <a:r>
              <a:rPr lang="en-US" altLang="zh-TW" dirty="0" smtClean="0"/>
              <a:t>TIFF</a:t>
            </a:r>
            <a:r>
              <a:rPr lang="zh-TW" altLang="en-US" dirty="0" smtClean="0"/>
              <a:t>、</a:t>
            </a:r>
            <a:r>
              <a:rPr lang="en-US" altLang="zh-TW" dirty="0" smtClean="0"/>
              <a:t>EPS</a:t>
            </a:r>
            <a:r>
              <a:rPr lang="zh-TW" altLang="en-US" dirty="0" smtClean="0"/>
              <a:t>和</a:t>
            </a:r>
            <a:r>
              <a:rPr lang="en-US" altLang="zh-TW" dirty="0" smtClean="0"/>
              <a:t>TGA</a:t>
            </a:r>
            <a:r>
              <a:rPr lang="zh-TW" altLang="en-US" dirty="0" smtClean="0"/>
              <a:t>等等，各具有不同的影像儲存方法、表達及壓縮能力。</a:t>
            </a:r>
            <a:endParaRPr lang="en-US" altLang="zh-TW" dirty="0" smtClean="0"/>
          </a:p>
          <a:p>
            <a:r>
              <a:rPr lang="zh-TW" altLang="en-US" dirty="0" smtClean="0"/>
              <a:t>若對影像的品質要求非常嚴格，就必須慎選所使用的影像儲存格式。</a:t>
            </a:r>
            <a:endParaRPr lang="en-US" altLang="zh-TW" dirty="0" smtClean="0"/>
          </a:p>
          <a:p>
            <a:r>
              <a:rPr lang="zh-TW" altLang="en-US" dirty="0" smtClean="0"/>
              <a:t>可利用影像編輯軟體來進行影像儲存格式的轉換，非常方便。</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26895" y="4906964"/>
            <a:ext cx="1219200" cy="121920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1448" y="4894246"/>
            <a:ext cx="1219200" cy="1219200"/>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36001" y="4913322"/>
            <a:ext cx="1219200" cy="1219200"/>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90553" y="4900605"/>
            <a:ext cx="1219200" cy="12192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聲音</a:t>
            </a:r>
          </a:p>
        </p:txBody>
      </p:sp>
      <p:sp>
        <p:nvSpPr>
          <p:cNvPr id="2" name="內容版面配置區 1"/>
          <p:cNvSpPr>
            <a:spLocks noGrp="1"/>
          </p:cNvSpPr>
          <p:nvPr>
            <p:ph idx="1"/>
          </p:nvPr>
        </p:nvSpPr>
        <p:spPr/>
        <p:txBody>
          <a:bodyPr>
            <a:normAutofit/>
          </a:bodyPr>
          <a:lstStyle/>
          <a:p>
            <a:r>
              <a:rPr lang="zh-TW" altLang="en-US" dirty="0" smtClean="0"/>
              <a:t>聲音是個由物體震動而產生的</a:t>
            </a:r>
            <a:r>
              <a:rPr lang="zh-TW" altLang="en-US" dirty="0" smtClean="0">
                <a:solidFill>
                  <a:srgbClr val="C00000"/>
                </a:solidFill>
              </a:rPr>
              <a:t>類比</a:t>
            </a:r>
            <a:r>
              <a:rPr lang="en-US" altLang="zh-TW" dirty="0" smtClean="0"/>
              <a:t>(analog)</a:t>
            </a:r>
            <a:r>
              <a:rPr lang="zh-TW" altLang="en-US" dirty="0" smtClean="0"/>
              <a:t>訊號。</a:t>
            </a:r>
            <a:endParaRPr lang="en-US" altLang="zh-TW" dirty="0" smtClean="0"/>
          </a:p>
        </p:txBody>
      </p:sp>
      <p:graphicFrame>
        <p:nvGraphicFramePr>
          <p:cNvPr id="5" name="資料庫圖表 4"/>
          <p:cNvGraphicFramePr/>
          <p:nvPr>
            <p:extLst>
              <p:ext uri="{D42A27DB-BD31-4B8C-83A1-F6EECF244321}">
                <p14:modId xmlns:p14="http://schemas.microsoft.com/office/powerpoint/2010/main" val="3415736438"/>
              </p:ext>
            </p:extLst>
          </p:nvPr>
        </p:nvGraphicFramePr>
        <p:xfrm>
          <a:off x="521550" y="2618910"/>
          <a:ext cx="7027467" cy="3645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直線圖說文字 2 5"/>
          <p:cNvSpPr/>
          <p:nvPr/>
        </p:nvSpPr>
        <p:spPr>
          <a:xfrm>
            <a:off x="6211525" y="2753925"/>
            <a:ext cx="2680955" cy="1850891"/>
          </a:xfrm>
          <a:prstGeom prst="borderCallout2">
            <a:avLst>
              <a:gd name="adj1" fmla="val 18750"/>
              <a:gd name="adj2" fmla="val -8333"/>
              <a:gd name="adj3" fmla="val 18750"/>
              <a:gd name="adj4" fmla="val -16667"/>
              <a:gd name="adj5" fmla="val 83334"/>
              <a:gd name="adj6" fmla="val -56459"/>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r>
              <a:rPr lang="zh-TW" altLang="en-US" sz="2000" b="1" dirty="0">
                <a:latin typeface="微軟正黑體" panose="020B0604030504040204" pitchFamily="34" charset="-120"/>
                <a:ea typeface="微軟正黑體" panose="020B0604030504040204" pitchFamily="34" charset="-120"/>
              </a:rPr>
              <a:t>對人的感官而言，這四個特性，分別對應到</a:t>
            </a:r>
            <a:r>
              <a:rPr lang="zh-TW" altLang="en-US" sz="2000" b="1" dirty="0">
                <a:solidFill>
                  <a:srgbClr val="FFFF00"/>
                </a:solidFill>
                <a:latin typeface="微軟正黑體" panose="020B0604030504040204" pitchFamily="34" charset="-120"/>
                <a:ea typeface="微軟正黑體" panose="020B0604030504040204" pitchFamily="34" charset="-120"/>
              </a:rPr>
              <a:t>音高</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音調</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FFFF00"/>
                </a:solidFill>
                <a:latin typeface="微軟正黑體" panose="020B0604030504040204" pitchFamily="34" charset="-120"/>
                <a:ea typeface="微軟正黑體" panose="020B0604030504040204" pitchFamily="34" charset="-120"/>
              </a:rPr>
              <a:t>響度</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FFFF00"/>
                </a:solidFill>
                <a:latin typeface="微軟正黑體" panose="020B0604030504040204" pitchFamily="34" charset="-120"/>
                <a:ea typeface="微軟正黑體" panose="020B0604030504040204" pitchFamily="34" charset="-120"/>
              </a:rPr>
              <a:t>音質</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音色</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，與</a:t>
            </a:r>
            <a:r>
              <a:rPr lang="zh-TW" altLang="en-US" sz="2000" b="1" dirty="0">
                <a:solidFill>
                  <a:srgbClr val="FFFF00"/>
                </a:solidFill>
                <a:latin typeface="微軟正黑體" panose="020B0604030504040204" pitchFamily="34" charset="-120"/>
                <a:ea typeface="微軟正黑體" panose="020B0604030504040204" pitchFamily="34" charset="-120"/>
              </a:rPr>
              <a:t>方位</a:t>
            </a:r>
            <a:r>
              <a:rPr lang="zh-TW" altLang="en-US" sz="2000" b="1" dirty="0">
                <a:latin typeface="微軟正黑體" panose="020B0604030504040204" pitchFamily="34" charset="-120"/>
                <a:ea typeface="微軟正黑體" panose="020B0604030504040204" pitchFamily="34" charset="-120"/>
              </a:rPr>
              <a:t>的主觀感受</a:t>
            </a:r>
            <a:r>
              <a:rPr lang="zh-TW" altLang="en-US" sz="2000" b="1" dirty="0" smtClean="0">
                <a:latin typeface="微軟正黑體" panose="020B0604030504040204" pitchFamily="34" charset="-120"/>
                <a:ea typeface="微軟正黑體" panose="020B0604030504040204" pitchFamily="34" charset="-120"/>
              </a:rPr>
              <a:t>。</a:t>
            </a:r>
            <a:endParaRPr lang="zh-TW"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影音播放</a:t>
            </a:r>
            <a:r>
              <a:rPr lang="zh-TW" altLang="en-US" dirty="0" smtClean="0"/>
              <a:t>軟體</a:t>
            </a:r>
            <a:endParaRPr lang="zh-TW" altLang="en-US" dirty="0"/>
          </a:p>
        </p:txBody>
      </p:sp>
      <p:sp>
        <p:nvSpPr>
          <p:cNvPr id="2" name="內容版面配置區 1"/>
          <p:cNvSpPr>
            <a:spLocks noGrp="1"/>
          </p:cNvSpPr>
          <p:nvPr>
            <p:ph idx="1"/>
          </p:nvPr>
        </p:nvSpPr>
        <p:spPr>
          <a:xfrm>
            <a:off x="457200" y="2033845"/>
            <a:ext cx="5471101" cy="4092318"/>
          </a:xfrm>
        </p:spPr>
        <p:txBody>
          <a:bodyPr>
            <a:normAutofit/>
          </a:bodyPr>
          <a:lstStyle/>
          <a:p>
            <a:r>
              <a:rPr lang="zh-TW" altLang="en-US" dirty="0" smtClean="0"/>
              <a:t>常見的影音播放軟體：</a:t>
            </a:r>
            <a:endParaRPr lang="en-US" altLang="zh-TW" dirty="0" smtClean="0"/>
          </a:p>
          <a:p>
            <a:pPr lvl="1"/>
            <a:r>
              <a:rPr lang="en-US" altLang="zh-TW" dirty="0" smtClean="0"/>
              <a:t>Windows Media Player</a:t>
            </a:r>
          </a:p>
          <a:p>
            <a:pPr lvl="1"/>
            <a:r>
              <a:rPr lang="en-US" altLang="zh-TW" dirty="0" smtClean="0"/>
              <a:t>Apple</a:t>
            </a:r>
            <a:r>
              <a:rPr lang="zh-TW" altLang="en-US" dirty="0" smtClean="0"/>
              <a:t>公司的</a:t>
            </a:r>
            <a:r>
              <a:rPr lang="en-US" altLang="zh-TW" dirty="0" smtClean="0"/>
              <a:t>QuickTime</a:t>
            </a:r>
          </a:p>
          <a:p>
            <a:pPr lvl="1"/>
            <a:r>
              <a:rPr lang="zh-TW" altLang="en-US" dirty="0" smtClean="0"/>
              <a:t>訊連科技的</a:t>
            </a:r>
            <a:r>
              <a:rPr lang="en-US" altLang="zh-TW" dirty="0" err="1" smtClean="0"/>
              <a:t>PowerDVD</a:t>
            </a:r>
            <a:endParaRPr lang="en-US" altLang="zh-TW" dirty="0" smtClean="0"/>
          </a:p>
          <a:p>
            <a:pPr lvl="1"/>
            <a:r>
              <a:rPr lang="zh-TW" altLang="en-US" dirty="0" smtClean="0"/>
              <a:t>可線上即時播放的</a:t>
            </a:r>
            <a:r>
              <a:rPr lang="en-US" altLang="zh-TW" dirty="0" smtClean="0"/>
              <a:t>RealPlayer (</a:t>
            </a:r>
            <a:r>
              <a:rPr lang="en-US" altLang="zh-TW" dirty="0" err="1" smtClean="0"/>
              <a:t>RealOne</a:t>
            </a:r>
            <a:r>
              <a:rPr lang="en-US" altLang="zh-TW" dirty="0" smtClean="0"/>
              <a:t> Player)</a:t>
            </a:r>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8656" y="2965805"/>
            <a:ext cx="1196697" cy="1196697"/>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7195" y="4410030"/>
            <a:ext cx="1219200" cy="1219200"/>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05522" y="2033845"/>
            <a:ext cx="1219200" cy="12192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566555" y="1493785"/>
            <a:ext cx="6173314" cy="40307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矩形 3"/>
          <p:cNvSpPr/>
          <p:nvPr/>
        </p:nvSpPr>
        <p:spPr>
          <a:xfrm>
            <a:off x="3896925" y="5364215"/>
            <a:ext cx="4572000" cy="646331"/>
          </a:xfrm>
          <a:prstGeom prst="rect">
            <a:avLst/>
          </a:prstGeom>
          <a:solidFill>
            <a:schemeClr val="accent4">
              <a:lumMod val="75000"/>
            </a:schemeClr>
          </a:solidFill>
          <a:scene3d>
            <a:camera prst="orthographicFront"/>
            <a:lightRig rig="threePt" dir="t"/>
          </a:scene3d>
          <a:sp3d>
            <a:bevelT w="114300" prst="hardEdge"/>
          </a:sp3d>
        </p:spPr>
        <p:txBody>
          <a:bodyPr>
            <a:spAutoFit/>
          </a:bodyPr>
          <a:lstStyle/>
          <a:p>
            <a:r>
              <a:rPr lang="en-US" altLang="zh-TW" dirty="0" smtClean="0">
                <a:solidFill>
                  <a:schemeClr val="bg1"/>
                </a:solidFill>
                <a:latin typeface="微軟正黑體" pitchFamily="34" charset="-120"/>
                <a:ea typeface="微軟正黑體" pitchFamily="34" charset="-120"/>
              </a:rPr>
              <a:t>Windows Media Player</a:t>
            </a:r>
            <a:r>
              <a:rPr lang="zh-TW" altLang="en-US" dirty="0" smtClean="0">
                <a:solidFill>
                  <a:schemeClr val="bg1"/>
                </a:solidFill>
                <a:latin typeface="微軟正黑體" pitchFamily="34" charset="-120"/>
                <a:ea typeface="微軟正黑體" pitchFamily="34" charset="-120"/>
              </a:rPr>
              <a:t>是一個整合多種功能的多媒體播放器</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826695" y="1162774"/>
            <a:ext cx="6327694" cy="4946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矩形 3"/>
          <p:cNvSpPr/>
          <p:nvPr/>
        </p:nvSpPr>
        <p:spPr>
          <a:xfrm>
            <a:off x="511226" y="2168860"/>
            <a:ext cx="4572000" cy="646331"/>
          </a:xfrm>
          <a:prstGeom prst="rect">
            <a:avLst/>
          </a:prstGeom>
          <a:solidFill>
            <a:schemeClr val="accent2">
              <a:lumMod val="75000"/>
            </a:schemeClr>
          </a:solidFill>
          <a:scene3d>
            <a:camera prst="orthographicFront"/>
            <a:lightRig rig="threePt" dir="t"/>
          </a:scene3d>
          <a:sp3d>
            <a:bevelT w="139700" prst="cross"/>
          </a:sp3d>
        </p:spPr>
        <p:txBody>
          <a:bodyPr>
            <a:spAutoFit/>
          </a:bodyPr>
          <a:lstStyle/>
          <a:p>
            <a:r>
              <a:rPr lang="en-US" altLang="zh-TW" dirty="0" smtClean="0">
                <a:solidFill>
                  <a:schemeClr val="bg1"/>
                </a:solidFill>
                <a:latin typeface="微軟正黑體" pitchFamily="34" charset="-120"/>
                <a:ea typeface="微軟正黑體" pitchFamily="34" charset="-120"/>
              </a:rPr>
              <a:t>Apple</a:t>
            </a:r>
            <a:r>
              <a:rPr lang="zh-TW" altLang="en-US" dirty="0" smtClean="0">
                <a:solidFill>
                  <a:schemeClr val="bg1"/>
                </a:solidFill>
                <a:latin typeface="微軟正黑體" pitchFamily="34" charset="-120"/>
                <a:ea typeface="微軟正黑體" pitchFamily="34" charset="-120"/>
              </a:rPr>
              <a:t>公司的</a:t>
            </a:r>
            <a:r>
              <a:rPr lang="en-US" altLang="zh-TW" dirty="0" smtClean="0">
                <a:solidFill>
                  <a:schemeClr val="bg1"/>
                </a:solidFill>
                <a:latin typeface="微軟正黑體" pitchFamily="34" charset="-120"/>
                <a:ea typeface="微軟正黑體" pitchFamily="34" charset="-120"/>
              </a:rPr>
              <a:t>QuickTime</a:t>
            </a:r>
            <a:r>
              <a:rPr lang="zh-TW" altLang="en-US" dirty="0" smtClean="0">
                <a:solidFill>
                  <a:schemeClr val="bg1"/>
                </a:solidFill>
                <a:latin typeface="微軟正黑體" pitchFamily="34" charset="-120"/>
                <a:ea typeface="微軟正黑體" pitchFamily="34" charset="-120"/>
              </a:rPr>
              <a:t>是另一個受歡迎的多媒體播放程式</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1331640" y="1028700"/>
            <a:ext cx="5689600" cy="3962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43" name="Picture 3"/>
          <p:cNvPicPr>
            <a:picLocks noChangeAspect="1" noChangeArrowheads="1"/>
          </p:cNvPicPr>
          <p:nvPr/>
        </p:nvPicPr>
        <p:blipFill>
          <a:blip r:embed="rId3" cstate="print"/>
          <a:srcRect/>
          <a:stretch>
            <a:fillRect/>
          </a:stretch>
        </p:blipFill>
        <p:spPr bwMode="auto">
          <a:xfrm>
            <a:off x="1543050" y="5253000"/>
            <a:ext cx="6057900" cy="87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4301970" y="1010289"/>
            <a:ext cx="4128823" cy="369332"/>
          </a:xfrm>
          <a:prstGeom prst="rect">
            <a:avLst/>
          </a:prstGeom>
          <a:solidFill>
            <a:schemeClr val="accent6">
              <a:lumMod val="20000"/>
              <a:lumOff val="80000"/>
            </a:schemeClr>
          </a:solidFill>
          <a:ln>
            <a:solidFill>
              <a:schemeClr val="tx1"/>
            </a:solidFill>
          </a:ln>
        </p:spPr>
        <p:txBody>
          <a:bodyPr wrap="none">
            <a:spAutoFit/>
          </a:bodyPr>
          <a:lstStyle/>
          <a:p>
            <a:r>
              <a:rPr lang="zh-TW" altLang="en-US" dirty="0" smtClean="0">
                <a:latin typeface="微軟正黑體" pitchFamily="34" charset="-120"/>
                <a:ea typeface="微軟正黑體" pitchFamily="34" charset="-120"/>
              </a:rPr>
              <a:t>訊連科技的</a:t>
            </a:r>
            <a:r>
              <a:rPr lang="en-US" altLang="zh-TW" dirty="0" err="1" smtClean="0">
                <a:latin typeface="微軟正黑體" pitchFamily="34" charset="-120"/>
                <a:ea typeface="微軟正黑體" pitchFamily="34" charset="-120"/>
              </a:rPr>
              <a:t>PowerDVD</a:t>
            </a:r>
            <a:r>
              <a:rPr lang="zh-TW" altLang="en-US" dirty="0" smtClean="0">
                <a:latin typeface="微軟正黑體" pitchFamily="34" charset="-120"/>
                <a:ea typeface="微軟正黑體" pitchFamily="34" charset="-120"/>
              </a:rPr>
              <a:t>廣受消費者喜愛</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376645" y="1189837"/>
            <a:ext cx="6337388" cy="4155353"/>
          </a:xfrm>
          <a:prstGeom prst="rect">
            <a:avLst/>
          </a:prstGeom>
          <a:noFill/>
          <a:ln w="9525">
            <a:noFill/>
            <a:miter lim="800000"/>
            <a:headEnd/>
            <a:tailEnd/>
          </a:ln>
          <a:effectLst>
            <a:reflection blurRad="6350" stA="52000" endA="300" endPos="35000" dir="5400000" sy="-100000" algn="bl" rotWithShape="0"/>
          </a:effectLst>
        </p:spPr>
      </p:pic>
      <p:sp>
        <p:nvSpPr>
          <p:cNvPr id="4" name="矩形 3"/>
          <p:cNvSpPr/>
          <p:nvPr/>
        </p:nvSpPr>
        <p:spPr>
          <a:xfrm>
            <a:off x="3771568" y="1179513"/>
            <a:ext cx="4572000" cy="646331"/>
          </a:xfrm>
          <a:prstGeom prst="rect">
            <a:avLst/>
          </a:prstGeom>
          <a:solidFill>
            <a:schemeClr val="accent6">
              <a:lumMod val="20000"/>
              <a:lumOff val="80000"/>
            </a:schemeClr>
          </a:solidFill>
          <a:ln>
            <a:solidFill>
              <a:schemeClr val="tx1"/>
            </a:solidFill>
          </a:ln>
        </p:spPr>
        <p:txBody>
          <a:bodyPr>
            <a:spAutoFit/>
          </a:bodyPr>
          <a:lstStyle/>
          <a:p>
            <a:r>
              <a:rPr lang="en-US" altLang="zh-TW" dirty="0" smtClean="0">
                <a:latin typeface="微軟正黑體" pitchFamily="34" charset="-120"/>
                <a:ea typeface="微軟正黑體" pitchFamily="34" charset="-120"/>
              </a:rPr>
              <a:t>Real Player</a:t>
            </a:r>
            <a:r>
              <a:rPr lang="zh-TW" altLang="en-US" dirty="0" smtClean="0">
                <a:latin typeface="微軟正黑體" pitchFamily="34" charset="-120"/>
                <a:ea typeface="微軟正黑體" pitchFamily="34" charset="-120"/>
              </a:rPr>
              <a:t>可以讓你盡情享受網路上即時的音樂及視訊效果</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15-4 </a:t>
            </a:r>
            <a:r>
              <a:rPr lang="zh-TW" altLang="en-US" dirty="0"/>
              <a:t>多媒體</a:t>
            </a:r>
          </a:p>
        </p:txBody>
      </p:sp>
      <p:sp>
        <p:nvSpPr>
          <p:cNvPr id="2" name="內容版面配置區 1"/>
          <p:cNvSpPr>
            <a:spLocks noGrp="1"/>
          </p:cNvSpPr>
          <p:nvPr>
            <p:ph idx="1"/>
          </p:nvPr>
        </p:nvSpPr>
        <p:spPr/>
        <p:txBody>
          <a:bodyPr>
            <a:normAutofit/>
          </a:bodyPr>
          <a:lstStyle/>
          <a:p>
            <a:pPr>
              <a:lnSpc>
                <a:spcPct val="120000"/>
              </a:lnSpc>
            </a:pPr>
            <a:r>
              <a:rPr lang="zh-TW" altLang="en-US" dirty="0" smtClean="0"/>
              <a:t>有人曾估計，一個人一輩子所有看過的文字及圖片、所有聽過的聲音、所有說過的話及所有看過的影片等，總共所需的數位儲存空間及處理速度，在五十年內就能製造出具有相同能力的電腦，這樣的科技趨勢，讓多媒體有更進一層的發展空間。</a:t>
            </a:r>
            <a:endParaRPr lang="en-US" altLang="zh-TW" dirty="0" smtClean="0"/>
          </a:p>
          <a:p>
            <a:pPr>
              <a:lnSpc>
                <a:spcPct val="120000"/>
              </a:lnSpc>
            </a:pPr>
            <a:r>
              <a:rPr lang="zh-TW" altLang="en-US" dirty="0" smtClean="0"/>
              <a:t>多媒體已逐漸改變我們日常的生活型態，但它真的會取代我們現在或曾經擁有的媒體嗎？</a:t>
            </a:r>
            <a:endParaRPr lang="zh-TW"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15-5 </a:t>
            </a:r>
            <a:r>
              <a:rPr lang="zh-TW" altLang="en-US" b="1" dirty="0" smtClean="0"/>
              <a:t>電腦視覺</a:t>
            </a:r>
            <a:endParaRPr lang="zh-TW" altLang="en-US" dirty="0"/>
          </a:p>
        </p:txBody>
      </p:sp>
      <p:sp>
        <p:nvSpPr>
          <p:cNvPr id="4" name="內容版面配置區 3"/>
          <p:cNvSpPr>
            <a:spLocks noGrp="1"/>
          </p:cNvSpPr>
          <p:nvPr>
            <p:ph idx="1"/>
          </p:nvPr>
        </p:nvSpPr>
        <p:spPr/>
        <p:txBody>
          <a:bodyPr>
            <a:normAutofit/>
          </a:bodyPr>
          <a:lstStyle/>
          <a:p>
            <a:pPr>
              <a:lnSpc>
                <a:spcPct val="120000"/>
              </a:lnSpc>
            </a:pPr>
            <a:r>
              <a:rPr lang="zh-TW" altLang="en-US" dirty="0" smtClean="0"/>
              <a:t>人類視覺是來自於眼睛注視，然後經由視覺神經傳導，至腦部針對所看到的影像進行判斷。</a:t>
            </a:r>
            <a:endParaRPr lang="en-US" altLang="zh-TW" dirty="0" smtClean="0"/>
          </a:p>
          <a:p>
            <a:pPr>
              <a:lnSpc>
                <a:spcPct val="120000"/>
              </a:lnSpc>
            </a:pPr>
            <a:r>
              <a:rPr lang="zh-TW" altLang="en-US" dirty="0" smtClean="0"/>
              <a:t>電腦視覺是由</a:t>
            </a:r>
            <a:r>
              <a:rPr lang="zh-TW" altLang="en-US" dirty="0" smtClean="0">
                <a:solidFill>
                  <a:srgbClr val="C00000"/>
                </a:solidFill>
              </a:rPr>
              <a:t>感應器</a:t>
            </a:r>
            <a:r>
              <a:rPr lang="en-US" altLang="zh-TW" dirty="0" smtClean="0"/>
              <a:t>(sensor)</a:t>
            </a:r>
            <a:r>
              <a:rPr lang="zh-TW" altLang="en-US" dirty="0" smtClean="0"/>
              <a:t>接收訊號，然後線路連結將訊號傳進電腦，透過程式進行分析判斷。</a:t>
            </a:r>
            <a:endParaRPr lang="zh-TW" altLang="en-US" dirty="0"/>
          </a:p>
        </p:txBody>
      </p:sp>
      <p:graphicFrame>
        <p:nvGraphicFramePr>
          <p:cNvPr id="2" name="資料庫圖表 1"/>
          <p:cNvGraphicFramePr/>
          <p:nvPr>
            <p:extLst>
              <p:ext uri="{D42A27DB-BD31-4B8C-83A1-F6EECF244321}">
                <p14:modId xmlns:p14="http://schemas.microsoft.com/office/powerpoint/2010/main" val="566937400"/>
              </p:ext>
            </p:extLst>
          </p:nvPr>
        </p:nvGraphicFramePr>
        <p:xfrm>
          <a:off x="1106615" y="3967149"/>
          <a:ext cx="7244758" cy="2159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608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15-5 </a:t>
            </a:r>
            <a:r>
              <a:rPr lang="zh-TW" altLang="en-US" dirty="0"/>
              <a:t>電腦視覺</a:t>
            </a:r>
          </a:p>
        </p:txBody>
      </p:sp>
      <p:sp>
        <p:nvSpPr>
          <p:cNvPr id="3" name="內容版面配置區 2"/>
          <p:cNvSpPr>
            <a:spLocks noGrp="1"/>
          </p:cNvSpPr>
          <p:nvPr>
            <p:ph idx="1"/>
          </p:nvPr>
        </p:nvSpPr>
        <p:spPr/>
        <p:txBody>
          <a:bodyPr/>
          <a:lstStyle/>
          <a:p>
            <a:r>
              <a:rPr lang="zh-TW" altLang="en-US" dirty="0"/>
              <a:t>電腦視覺是藉由理論及演算法的實作</a:t>
            </a:r>
            <a:r>
              <a:rPr lang="en-US" altLang="zh-TW" dirty="0"/>
              <a:t>(</a:t>
            </a:r>
            <a:r>
              <a:rPr lang="zh-TW" altLang="en-US" dirty="0"/>
              <a:t>計算機圖學、影像處理等</a:t>
            </a:r>
            <a:r>
              <a:rPr lang="en-US" altLang="zh-TW" dirty="0"/>
              <a:t>…)</a:t>
            </a:r>
            <a:r>
              <a:rPr lang="zh-TW" altLang="en-US" dirty="0"/>
              <a:t>，希望能找到有用的資訊並將其擷取出來加以分析，使電腦所見如同人類所見一樣。</a:t>
            </a:r>
          </a:p>
          <a:p>
            <a:r>
              <a:rPr lang="zh-TW" altLang="en-US" dirty="0"/>
              <a:t>電腦視覺除了能夠「</a:t>
            </a:r>
            <a:r>
              <a:rPr lang="zh-TW" altLang="en-US" dirty="0">
                <a:solidFill>
                  <a:srgbClr val="C00000"/>
                </a:solidFill>
              </a:rPr>
              <a:t>視</a:t>
            </a:r>
            <a:r>
              <a:rPr lang="zh-TW" altLang="en-US" dirty="0"/>
              <a:t>」，知道有資料之外，還要能夠「</a:t>
            </a:r>
            <a:r>
              <a:rPr lang="zh-TW" altLang="en-US" dirty="0">
                <a:solidFill>
                  <a:srgbClr val="C00000"/>
                </a:solidFill>
              </a:rPr>
              <a:t>覺</a:t>
            </a:r>
            <a:r>
              <a:rPr lang="zh-TW" altLang="en-US" dirty="0"/>
              <a:t>」，察覺出資料所呈現的是什麼樣的意象</a:t>
            </a:r>
            <a:r>
              <a:rPr lang="zh-TW" altLang="en-US" dirty="0" smtClean="0"/>
              <a:t>。</a:t>
            </a:r>
            <a:endParaRPr lang="zh-TW" altLang="en-US" dirty="0"/>
          </a:p>
        </p:txBody>
      </p:sp>
    </p:spTree>
    <p:extLst>
      <p:ext uri="{BB962C8B-B14F-4D97-AF65-F5344CB8AC3E}">
        <p14:creationId xmlns:p14="http://schemas.microsoft.com/office/powerpoint/2010/main" val="363264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1151620" y="1221885"/>
            <a:ext cx="7040244" cy="4412360"/>
          </a:xfrm>
          <a:prstGeom prst="rect">
            <a:avLst/>
          </a:prstGeom>
          <a:noFill/>
          <a:ln w="9525">
            <a:noFill/>
            <a:miter lim="800000"/>
            <a:headEnd/>
            <a:tailEnd/>
          </a:ln>
          <a:effectLst/>
          <a:scene3d>
            <a:camera prst="perspectiveLeft"/>
            <a:lightRig rig="threePt" dir="t"/>
          </a:scene3d>
        </p:spPr>
      </p:pic>
      <p:sp>
        <p:nvSpPr>
          <p:cNvPr id="6" name="矩形 5"/>
          <p:cNvSpPr/>
          <p:nvPr/>
        </p:nvSpPr>
        <p:spPr>
          <a:xfrm>
            <a:off x="1286635" y="5034435"/>
            <a:ext cx="4572000" cy="646331"/>
          </a:xfrm>
          <a:prstGeom prst="rect">
            <a:avLst/>
          </a:prstGeom>
          <a:solidFill>
            <a:schemeClr val="accent2"/>
          </a:solidFill>
        </p:spPr>
        <p:txBody>
          <a:bodyPr>
            <a:spAutoFit/>
          </a:bodyPr>
          <a:lstStyle/>
          <a:p>
            <a:r>
              <a:rPr lang="en-US" altLang="zh-TW" dirty="0" smtClean="0">
                <a:solidFill>
                  <a:schemeClr val="bg1"/>
                </a:solidFill>
                <a:latin typeface="微軟正黑體" pitchFamily="34" charset="-120"/>
                <a:ea typeface="微軟正黑體" pitchFamily="34" charset="-120"/>
              </a:rPr>
              <a:t>Oracle </a:t>
            </a:r>
            <a:r>
              <a:rPr lang="en-US" altLang="zh-TW" dirty="0" err="1" smtClean="0">
                <a:solidFill>
                  <a:schemeClr val="bg1"/>
                </a:solidFill>
                <a:latin typeface="微軟正黑體" pitchFamily="34" charset="-120"/>
                <a:ea typeface="微軟正黑體" pitchFamily="34" charset="-120"/>
              </a:rPr>
              <a:t>VirtualBox</a:t>
            </a:r>
            <a:r>
              <a:rPr lang="zh-TW" altLang="en-US" dirty="0" smtClean="0">
                <a:solidFill>
                  <a:schemeClr val="bg1"/>
                </a:solidFill>
                <a:latin typeface="微軟正黑體" pitchFamily="34" charset="-120"/>
                <a:ea typeface="微軟正黑體" pitchFamily="34" charset="-120"/>
              </a:rPr>
              <a:t>虛擬機執行範例：在</a:t>
            </a:r>
            <a:r>
              <a:rPr lang="en-US" altLang="zh-TW" dirty="0" smtClean="0">
                <a:solidFill>
                  <a:schemeClr val="bg1"/>
                </a:solidFill>
                <a:latin typeface="微軟正黑體" pitchFamily="34" charset="-120"/>
                <a:ea typeface="微軟正黑體" pitchFamily="34" charset="-120"/>
              </a:rPr>
              <a:t>Mac OS X</a:t>
            </a:r>
            <a:r>
              <a:rPr lang="zh-TW" altLang="en-US" dirty="0" smtClean="0">
                <a:solidFill>
                  <a:schemeClr val="bg1"/>
                </a:solidFill>
                <a:latin typeface="微軟正黑體" pitchFamily="34" charset="-120"/>
                <a:ea typeface="微軟正黑體" pitchFamily="34" charset="-120"/>
              </a:rPr>
              <a:t>裡透過需擬機器執行</a:t>
            </a:r>
            <a:r>
              <a:rPr lang="en-US" altLang="zh-TW" dirty="0" smtClean="0">
                <a:solidFill>
                  <a:schemeClr val="bg1"/>
                </a:solidFill>
                <a:latin typeface="微軟正黑體" pitchFamily="34" charset="-120"/>
                <a:ea typeface="微軟正黑體" pitchFamily="34" charset="-120"/>
              </a:rPr>
              <a:t>Windows XP</a:t>
            </a:r>
            <a:r>
              <a:rPr lang="zh-TW" altLang="en-US"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如果有一</a:t>
            </a:r>
            <a:r>
              <a:rPr lang="zh-TW" altLang="en-US" dirty="0"/>
              <a:t>天，電腦</a:t>
            </a:r>
            <a:r>
              <a:rPr lang="zh-TW" altLang="en-US" dirty="0" smtClean="0"/>
              <a:t>能夠判</a:t>
            </a:r>
            <a:r>
              <a:rPr lang="zh-TW" altLang="en-US" dirty="0"/>
              <a:t>讀</a:t>
            </a:r>
            <a:r>
              <a:rPr lang="zh-TW" altLang="en-US" dirty="0" smtClean="0"/>
              <a:t>影像</a:t>
            </a:r>
            <a:r>
              <a:rPr lang="en-US" altLang="zh-TW" dirty="0" smtClean="0"/>
              <a:t>…</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電腦可發</a:t>
            </a:r>
            <a:r>
              <a:rPr lang="zh-TW" altLang="en-US" dirty="0"/>
              <a:t>現監視器中有異樣，譬如是樓梯間有人埋伏許久，或者電梯裡有人在掙扎，電腦就啟動警鈴呼叫保全。</a:t>
            </a:r>
          </a:p>
          <a:p>
            <a:r>
              <a:rPr lang="zh-TW" altLang="en-US" dirty="0"/>
              <a:t>由機器人負責看顧孩子，透過機器人的眼睛</a:t>
            </a:r>
            <a:r>
              <a:rPr lang="en-US" altLang="zh-TW" dirty="0"/>
              <a:t>(</a:t>
            </a:r>
            <a:r>
              <a:rPr lang="zh-TW" altLang="en-US" dirty="0"/>
              <a:t>攝影機</a:t>
            </a:r>
            <a:r>
              <a:rPr lang="en-US" altLang="zh-TW" dirty="0"/>
              <a:t>)</a:t>
            </a:r>
            <a:r>
              <a:rPr lang="zh-TW" altLang="en-US" dirty="0"/>
              <a:t>去拍攝孩子，再由機器人的腦</a:t>
            </a:r>
            <a:r>
              <a:rPr lang="en-US" altLang="zh-TW" dirty="0"/>
              <a:t>(</a:t>
            </a:r>
            <a:r>
              <a:rPr lang="zh-TW" altLang="en-US" dirty="0"/>
              <a:t>電腦運算</a:t>
            </a:r>
            <a:r>
              <a:rPr lang="en-US" altLang="zh-TW" dirty="0"/>
              <a:t>)</a:t>
            </a:r>
            <a:r>
              <a:rPr lang="zh-TW" altLang="en-US" dirty="0"/>
              <a:t>去理解孩子的狀況，負責餵食小孩或傳送影像給上班中的父母。</a:t>
            </a:r>
          </a:p>
          <a:p>
            <a:r>
              <a:rPr lang="en-US" altLang="zh-TW" dirty="0" smtClean="0"/>
              <a:t>SONY</a:t>
            </a:r>
            <a:r>
              <a:rPr lang="zh-TW" altLang="en-US" dirty="0" smtClean="0"/>
              <a:t>機器</a:t>
            </a:r>
            <a:r>
              <a:rPr lang="zh-TW" altLang="en-US" dirty="0"/>
              <a:t>狗愛寶</a:t>
            </a:r>
            <a:r>
              <a:rPr lang="en-US" altLang="zh-TW" dirty="0"/>
              <a:t>(</a:t>
            </a:r>
            <a:r>
              <a:rPr lang="en-US" altLang="zh-TW" dirty="0" err="1"/>
              <a:t>AIBO</a:t>
            </a:r>
            <a:r>
              <a:rPr lang="en-US" altLang="zh-TW" dirty="0"/>
              <a:t>)</a:t>
            </a:r>
            <a:r>
              <a:rPr lang="zh-TW" altLang="en-US" dirty="0"/>
              <a:t>，</a:t>
            </a:r>
            <a:r>
              <a:rPr lang="zh-TW" altLang="en-US" dirty="0" smtClean="0"/>
              <a:t>能判斷</a:t>
            </a:r>
            <a:r>
              <a:rPr lang="zh-TW" altLang="en-US" dirty="0"/>
              <a:t>出</a:t>
            </a:r>
            <a:r>
              <a:rPr lang="zh-TW" altLang="en-US" dirty="0" smtClean="0"/>
              <a:t>玩具</a:t>
            </a:r>
            <a:r>
              <a:rPr lang="en-US" altLang="zh-TW" dirty="0" smtClean="0"/>
              <a:t/>
            </a:r>
            <a:br>
              <a:rPr lang="en-US" altLang="zh-TW" dirty="0" smtClean="0"/>
            </a:br>
            <a:r>
              <a:rPr lang="zh-TW" altLang="en-US" dirty="0" smtClean="0"/>
              <a:t>球</a:t>
            </a:r>
            <a:r>
              <a:rPr lang="zh-TW" altLang="en-US" dirty="0"/>
              <a:t>所在位置，然後上前踢一腳，再</a:t>
            </a:r>
            <a:r>
              <a:rPr lang="zh-TW" altLang="en-US" dirty="0" smtClean="0"/>
              <a:t>進一步</a:t>
            </a:r>
            <a:r>
              <a:rPr lang="en-US" altLang="zh-TW" dirty="0" smtClean="0"/>
              <a:t/>
            </a:r>
            <a:br>
              <a:rPr lang="en-US" altLang="zh-TW" dirty="0" smtClean="0"/>
            </a:br>
            <a:r>
              <a:rPr lang="zh-TW" altLang="en-US" dirty="0" smtClean="0"/>
              <a:t>追蹤</a:t>
            </a:r>
            <a:r>
              <a:rPr lang="zh-TW" altLang="en-US" dirty="0"/>
              <a:t>球的方向，不停地玩踢球的遊戲</a:t>
            </a:r>
            <a:r>
              <a:rPr lang="zh-TW" altLang="en-US" dirty="0" smtClean="0"/>
              <a:t>。</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63318" y="4545995"/>
            <a:ext cx="1718320" cy="1718320"/>
          </a:xfrm>
          <a:prstGeom prst="rect">
            <a:avLst/>
          </a:prstGeom>
        </p:spPr>
      </p:pic>
    </p:spTree>
    <p:extLst>
      <p:ext uri="{BB962C8B-B14F-4D97-AF65-F5344CB8AC3E}">
        <p14:creationId xmlns:p14="http://schemas.microsoft.com/office/powerpoint/2010/main" val="27651158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2343150" y="2143125"/>
            <a:ext cx="4457700" cy="3019425"/>
          </a:xfrm>
          <a:prstGeom prst="rect">
            <a:avLst/>
          </a:prstGeom>
          <a:noFill/>
          <a:ln w="9525">
            <a:noFill/>
            <a:miter lim="800000"/>
            <a:headEnd/>
            <a:tailEnd/>
          </a:ln>
          <a:effectLst>
            <a:reflection blurRad="6350" stA="52000" endA="300" endPos="35000" dir="5400000" sy="-100000" algn="bl" rotWithShape="0"/>
          </a:effectLst>
        </p:spPr>
      </p:pic>
      <p:sp>
        <p:nvSpPr>
          <p:cNvPr id="4" name="矩形 3"/>
          <p:cNvSpPr/>
          <p:nvPr/>
        </p:nvSpPr>
        <p:spPr>
          <a:xfrm>
            <a:off x="2402175" y="1538790"/>
            <a:ext cx="4339650" cy="369332"/>
          </a:xfrm>
          <a:prstGeom prst="rect">
            <a:avLst/>
          </a:prstGeom>
          <a:solidFill>
            <a:schemeClr val="accent6">
              <a:lumMod val="20000"/>
              <a:lumOff val="80000"/>
            </a:schemeClr>
          </a:solidFill>
          <a:ln>
            <a:solidFill>
              <a:schemeClr val="tx1"/>
            </a:solidFill>
          </a:ln>
          <a:scene3d>
            <a:camera prst="orthographicFront"/>
            <a:lightRig rig="threePt" dir="t"/>
          </a:scene3d>
          <a:sp3d>
            <a:bevelT w="165100" prst="coolSlant"/>
          </a:sp3d>
        </p:spPr>
        <p:txBody>
          <a:bodyPr wrap="none">
            <a:spAutoFit/>
          </a:bodyPr>
          <a:lstStyle/>
          <a:p>
            <a:r>
              <a:rPr lang="zh-TW" altLang="en-US" dirty="0" smtClean="0">
                <a:latin typeface="微軟正黑體" pitchFamily="34" charset="-120"/>
                <a:ea typeface="微軟正黑體" pitchFamily="34" charset="-120"/>
              </a:rPr>
              <a:t>拜電腦視覺之賜，機器狗也可以擁有視覺</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15-5 </a:t>
            </a:r>
            <a:r>
              <a:rPr lang="zh-TW" altLang="en-US" dirty="0"/>
              <a:t>電腦視覺</a:t>
            </a:r>
          </a:p>
        </p:txBody>
      </p:sp>
      <p:sp>
        <p:nvSpPr>
          <p:cNvPr id="3" name="內容版面配置區 2"/>
          <p:cNvSpPr>
            <a:spLocks noGrp="1"/>
          </p:cNvSpPr>
          <p:nvPr>
            <p:ph idx="1"/>
          </p:nvPr>
        </p:nvSpPr>
        <p:spPr/>
        <p:txBody>
          <a:bodyPr>
            <a:normAutofit lnSpcReduction="10000"/>
          </a:bodyPr>
          <a:lstStyle/>
          <a:p>
            <a:r>
              <a:rPr lang="zh-TW" altLang="en-US" dirty="0"/>
              <a:t>電腦視覺面臨的第一個挑戰就是來自於影像的記錄方式。</a:t>
            </a:r>
          </a:p>
          <a:p>
            <a:r>
              <a:rPr lang="zh-TW" altLang="en-US" dirty="0">
                <a:solidFill>
                  <a:srgbClr val="C00000"/>
                </a:solidFill>
              </a:rPr>
              <a:t>像素</a:t>
            </a:r>
            <a:r>
              <a:rPr lang="en-US" altLang="zh-TW" dirty="0"/>
              <a:t>(pixel)</a:t>
            </a:r>
            <a:r>
              <a:rPr lang="zh-TW" altLang="en-US" dirty="0"/>
              <a:t>所記錄的是有關該點位置、顏色，但無形狀、角度、與其他物體之間的距離等資訊，因此無法幫助我們直接進行影像的分析。</a:t>
            </a:r>
          </a:p>
          <a:p>
            <a:r>
              <a:rPr lang="zh-TW" altLang="en-US" dirty="0"/>
              <a:t>電腦視覺中，要能夠完全辨識出物體的意思是說：</a:t>
            </a:r>
            <a:r>
              <a:rPr lang="zh-TW" altLang="en-US" dirty="0">
                <a:solidFill>
                  <a:srgbClr val="0070C0"/>
                </a:solidFill>
              </a:rPr>
              <a:t>從不同的角度拍攝同一物體，雖然拍攝到的畫面不同，但電腦視覺要能分析判斷出兩畫面為同一物體的不同角度</a:t>
            </a:r>
            <a:r>
              <a:rPr lang="zh-TW" altLang="en-US" dirty="0" smtClean="0">
                <a:solidFill>
                  <a:srgbClr val="0070C0"/>
                </a:solidFill>
              </a:rPr>
              <a:t>。</a:t>
            </a:r>
            <a:endParaRPr lang="zh-TW" altLang="en-US" dirty="0">
              <a:solidFill>
                <a:srgbClr val="0070C0"/>
              </a:solidFill>
            </a:endParaRPr>
          </a:p>
        </p:txBody>
      </p:sp>
    </p:spTree>
    <p:extLst>
      <p:ext uri="{BB962C8B-B14F-4D97-AF65-F5344CB8AC3E}">
        <p14:creationId xmlns:p14="http://schemas.microsoft.com/office/powerpoint/2010/main" val="34198746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15-5 </a:t>
            </a:r>
            <a:r>
              <a:rPr lang="zh-TW" altLang="en-US" dirty="0"/>
              <a:t>電腦視覺</a:t>
            </a:r>
          </a:p>
        </p:txBody>
      </p:sp>
      <p:sp>
        <p:nvSpPr>
          <p:cNvPr id="4" name="內容版面配置區 3"/>
          <p:cNvSpPr>
            <a:spLocks noGrp="1"/>
          </p:cNvSpPr>
          <p:nvPr>
            <p:ph idx="1"/>
          </p:nvPr>
        </p:nvSpPr>
        <p:spPr>
          <a:xfrm>
            <a:off x="457199" y="2033845"/>
            <a:ext cx="6050015" cy="4092318"/>
          </a:xfrm>
        </p:spPr>
        <p:txBody>
          <a:bodyPr>
            <a:normAutofit/>
          </a:bodyPr>
          <a:lstStyle/>
          <a:p>
            <a:r>
              <a:rPr lang="zh-TW" altLang="en-US" dirty="0" smtClean="0"/>
              <a:t>對於</a:t>
            </a:r>
            <a:r>
              <a:rPr lang="zh-TW" altLang="en-US" dirty="0"/>
              <a:t>電腦視覺來說</a:t>
            </a:r>
            <a:r>
              <a:rPr lang="zh-TW" altLang="en-US" dirty="0" smtClean="0"/>
              <a:t>，重點</a:t>
            </a:r>
            <a:r>
              <a:rPr lang="zh-TW" altLang="en-US" dirty="0"/>
              <a:t>是如何切出物體、辨識出</a:t>
            </a:r>
            <a:r>
              <a:rPr lang="zh-TW" altLang="en-US" dirty="0" smtClean="0"/>
              <a:t>物體，而非色彩。</a:t>
            </a:r>
            <a:endParaRPr lang="en-US" altLang="zh-TW" dirty="0" smtClean="0"/>
          </a:p>
          <a:p>
            <a:r>
              <a:rPr lang="zh-TW" altLang="en-US" dirty="0" smtClean="0"/>
              <a:t>電腦</a:t>
            </a:r>
            <a:r>
              <a:rPr lang="zh-TW" altLang="en-US" dirty="0"/>
              <a:t>視覺的第一</a:t>
            </a:r>
            <a:r>
              <a:rPr lang="zh-TW" altLang="en-US" dirty="0" smtClean="0"/>
              <a:t>步：</a:t>
            </a:r>
            <a:r>
              <a:rPr lang="zh-TW" altLang="en-US" dirty="0" smtClean="0">
                <a:solidFill>
                  <a:srgbClr val="C00000"/>
                </a:solidFill>
              </a:rPr>
              <a:t>灰階</a:t>
            </a:r>
            <a:r>
              <a:rPr lang="zh-TW" altLang="en-US" dirty="0">
                <a:solidFill>
                  <a:srgbClr val="C00000"/>
                </a:solidFill>
              </a:rPr>
              <a:t>處理</a:t>
            </a:r>
            <a:r>
              <a:rPr lang="en-US" altLang="zh-TW" dirty="0"/>
              <a:t>(gray level</a:t>
            </a:r>
            <a:r>
              <a:rPr lang="en-US" altLang="zh-TW" dirty="0" smtClean="0"/>
              <a:t>)</a:t>
            </a:r>
            <a:br>
              <a:rPr lang="en-US" altLang="zh-TW" dirty="0" smtClean="0"/>
            </a:br>
            <a:r>
              <a:rPr lang="zh-TW" altLang="en-US" dirty="0" smtClean="0"/>
              <a:t>亦即以</a:t>
            </a:r>
            <a:r>
              <a:rPr lang="en-US" altLang="zh-TW" dirty="0"/>
              <a:t>8</a:t>
            </a:r>
            <a:r>
              <a:rPr lang="zh-TW" altLang="en-US" dirty="0"/>
              <a:t>位元的</a:t>
            </a:r>
            <a:r>
              <a:rPr lang="zh-TW" altLang="en-US" dirty="0" smtClean="0"/>
              <a:t>大小</a:t>
            </a:r>
            <a:r>
              <a:rPr lang="en-US" altLang="zh-TW" dirty="0" smtClean="0"/>
              <a:t>(</a:t>
            </a:r>
            <a:r>
              <a:rPr lang="zh-TW" altLang="en-US" dirty="0" smtClean="0"/>
              <a:t>共有</a:t>
            </a:r>
            <a:r>
              <a:rPr lang="en-US" altLang="zh-TW" dirty="0" smtClean="0"/>
              <a:t>0~255</a:t>
            </a:r>
            <a:r>
              <a:rPr lang="zh-TW" altLang="en-US" dirty="0"/>
              <a:t>種不同階層的</a:t>
            </a:r>
            <a:r>
              <a:rPr lang="zh-TW" altLang="en-US" dirty="0" smtClean="0"/>
              <a:t>顏色</a:t>
            </a:r>
            <a:r>
              <a:rPr lang="en-US" altLang="zh-TW" dirty="0" smtClean="0"/>
              <a:t>)</a:t>
            </a:r>
            <a:r>
              <a:rPr lang="zh-TW" altLang="en-US" dirty="0" smtClean="0"/>
              <a:t>來</a:t>
            </a:r>
            <a:r>
              <a:rPr lang="zh-TW" altLang="en-US" dirty="0"/>
              <a:t>記錄顏色的</a:t>
            </a:r>
            <a:r>
              <a:rPr lang="zh-TW" altLang="en-US" dirty="0" smtClean="0"/>
              <a:t>深淺，來移除</a:t>
            </a:r>
            <a:r>
              <a:rPr lang="zh-TW" altLang="en-US" dirty="0"/>
              <a:t>色彩所可能帶來的誤導或偏差。</a:t>
            </a:r>
          </a:p>
          <a:p>
            <a:endParaRPr lang="zh-TW" altLang="en-US" dirty="0"/>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50825" y="1378223"/>
            <a:ext cx="2035975" cy="2035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3"/>
          <p:cNvPicPr>
            <a:picLocks noChangeAspect="1" noChangeArrowheads="1"/>
          </p:cNvPicPr>
          <p:nvPr/>
        </p:nvPicPr>
        <p:blipFill>
          <a:blip r:embed="rId3" cstate="print"/>
          <a:srcRect/>
          <a:stretch>
            <a:fillRect/>
          </a:stretch>
        </p:blipFill>
        <p:spPr bwMode="auto">
          <a:xfrm>
            <a:off x="6678702" y="3555467"/>
            <a:ext cx="2035975" cy="2035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矩形 6"/>
          <p:cNvSpPr/>
          <p:nvPr/>
        </p:nvSpPr>
        <p:spPr>
          <a:xfrm>
            <a:off x="6375322" y="5732711"/>
            <a:ext cx="2617440" cy="369332"/>
          </a:xfrm>
          <a:prstGeom prst="rect">
            <a:avLst/>
          </a:prstGeom>
          <a:solidFill>
            <a:schemeClr val="accent6">
              <a:lumMod val="20000"/>
              <a:lumOff val="80000"/>
            </a:schemeClr>
          </a:solidFill>
          <a:ln>
            <a:solidFill>
              <a:schemeClr val="tx1"/>
            </a:solidFill>
          </a:ln>
          <a:scene3d>
            <a:camera prst="orthographicFront"/>
            <a:lightRig rig="threePt" dir="t"/>
          </a:scene3d>
          <a:sp3d>
            <a:bevelT w="139700" prst="cross"/>
          </a:sp3d>
        </p:spPr>
        <p:txBody>
          <a:bodyPr wrap="square">
            <a:spAutoFit/>
          </a:bodyPr>
          <a:lstStyle/>
          <a:p>
            <a:r>
              <a:rPr lang="zh-TW" altLang="en-US" dirty="0" smtClean="0">
                <a:latin typeface="微軟正黑體" pitchFamily="34" charset="-120"/>
                <a:ea typeface="微軟正黑體" pitchFamily="34" charset="-120"/>
              </a:rPr>
              <a:t>灰階處理前後的</a:t>
            </a:r>
            <a:r>
              <a:rPr lang="en-US" altLang="zh-TW" dirty="0" smtClean="0">
                <a:latin typeface="微軟正黑體" pitchFamily="34" charset="-120"/>
                <a:ea typeface="微軟正黑體" pitchFamily="34" charset="-120"/>
              </a:rPr>
              <a:t>Lena</a:t>
            </a:r>
            <a:r>
              <a:rPr lang="zh-TW" altLang="en-US" dirty="0" smtClean="0">
                <a:latin typeface="微軟正黑體" pitchFamily="34" charset="-120"/>
                <a:ea typeface="微軟正黑體" pitchFamily="34" charset="-120"/>
              </a:rPr>
              <a:t>照</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40564903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電腦視覺的處理過程</a:t>
            </a:r>
          </a:p>
        </p:txBody>
      </p:sp>
      <p:sp>
        <p:nvSpPr>
          <p:cNvPr id="5" name="內容版面配置區 4"/>
          <p:cNvSpPr>
            <a:spLocks noGrp="1"/>
          </p:cNvSpPr>
          <p:nvPr>
            <p:ph idx="1"/>
          </p:nvPr>
        </p:nvSpPr>
        <p:spPr/>
        <p:txBody>
          <a:bodyPr/>
          <a:lstStyle/>
          <a:p>
            <a:r>
              <a:rPr lang="zh-TW" altLang="en-US" dirty="0"/>
              <a:t>電腦視覺的處理過程有五大步驟： </a:t>
            </a:r>
            <a:endParaRPr lang="en-US" altLang="zh-TW" dirty="0" smtClean="0"/>
          </a:p>
          <a:p>
            <a:pPr lvl="1"/>
            <a:r>
              <a:rPr lang="zh-TW" altLang="en-US" dirty="0" smtClean="0"/>
              <a:t>潤飾</a:t>
            </a:r>
            <a:r>
              <a:rPr lang="en-US" altLang="zh-TW" dirty="0" smtClean="0"/>
              <a:t>(conditioning)</a:t>
            </a:r>
          </a:p>
          <a:p>
            <a:pPr lvl="1"/>
            <a:r>
              <a:rPr lang="zh-TW" altLang="en-US" dirty="0" smtClean="0"/>
              <a:t>下</a:t>
            </a:r>
            <a:r>
              <a:rPr lang="zh-TW" altLang="en-US" dirty="0"/>
              <a:t>標籤</a:t>
            </a:r>
            <a:r>
              <a:rPr lang="en-US" altLang="zh-TW" dirty="0"/>
              <a:t>(</a:t>
            </a:r>
            <a:r>
              <a:rPr lang="en-US" altLang="zh-TW" dirty="0" smtClean="0"/>
              <a:t>labeling)</a:t>
            </a:r>
          </a:p>
          <a:p>
            <a:pPr lvl="1"/>
            <a:r>
              <a:rPr lang="zh-TW" altLang="en-US" dirty="0" smtClean="0"/>
              <a:t>群</a:t>
            </a:r>
            <a:r>
              <a:rPr lang="zh-TW" altLang="en-US" dirty="0"/>
              <a:t>組化</a:t>
            </a:r>
            <a:r>
              <a:rPr lang="en-US" altLang="zh-TW" dirty="0"/>
              <a:t>(grouping</a:t>
            </a:r>
            <a:r>
              <a:rPr lang="en-US" altLang="zh-TW" dirty="0" smtClean="0"/>
              <a:t>)</a:t>
            </a:r>
          </a:p>
          <a:p>
            <a:pPr lvl="1"/>
            <a:r>
              <a:rPr lang="zh-TW" altLang="en-US" dirty="0"/>
              <a:t>解</a:t>
            </a:r>
            <a:r>
              <a:rPr lang="zh-TW" altLang="en-US" dirty="0" smtClean="0"/>
              <a:t>析</a:t>
            </a:r>
            <a:r>
              <a:rPr lang="en-US" altLang="zh-TW" dirty="0"/>
              <a:t>(extracting</a:t>
            </a:r>
            <a:r>
              <a:rPr lang="en-US" altLang="zh-TW" dirty="0" smtClean="0"/>
              <a:t>)</a:t>
            </a:r>
          </a:p>
          <a:p>
            <a:pPr lvl="1"/>
            <a:r>
              <a:rPr lang="zh-TW" altLang="en-US" dirty="0" smtClean="0"/>
              <a:t>比對</a:t>
            </a:r>
            <a:r>
              <a:rPr lang="en-US" altLang="zh-TW" dirty="0"/>
              <a:t>(matching</a:t>
            </a:r>
            <a:r>
              <a:rPr lang="en-US" altLang="zh-TW" dirty="0" smtClean="0"/>
              <a:t>)</a:t>
            </a:r>
            <a:endParaRPr lang="zh-TW" altLang="en-US" dirty="0"/>
          </a:p>
        </p:txBody>
      </p:sp>
      <p:graphicFrame>
        <p:nvGraphicFramePr>
          <p:cNvPr id="6" name="內容版面配置區 4"/>
          <p:cNvGraphicFramePr>
            <a:graphicFrameLocks/>
          </p:cNvGraphicFramePr>
          <p:nvPr>
            <p:extLst>
              <p:ext uri="{D42A27DB-BD31-4B8C-83A1-F6EECF244321}">
                <p14:modId xmlns:p14="http://schemas.microsoft.com/office/powerpoint/2010/main" val="2119875375"/>
              </p:ext>
            </p:extLst>
          </p:nvPr>
        </p:nvGraphicFramePr>
        <p:xfrm>
          <a:off x="978163" y="4779151"/>
          <a:ext cx="7335815" cy="1530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4218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1. </a:t>
            </a:r>
            <a:r>
              <a:rPr lang="zh-TW" altLang="en-US" dirty="0" smtClean="0"/>
              <a:t>潤飾</a:t>
            </a:r>
            <a:endParaRPr lang="zh-TW" altLang="en-US" dirty="0"/>
          </a:p>
        </p:txBody>
      </p:sp>
      <p:sp>
        <p:nvSpPr>
          <p:cNvPr id="4" name="內容版面配置區 3"/>
          <p:cNvSpPr>
            <a:spLocks noGrp="1"/>
          </p:cNvSpPr>
          <p:nvPr>
            <p:ph idx="1"/>
          </p:nvPr>
        </p:nvSpPr>
        <p:spPr/>
        <p:txBody>
          <a:bodyPr/>
          <a:lstStyle/>
          <a:p>
            <a:r>
              <a:rPr lang="zh-TW" altLang="en-US" dirty="0"/>
              <a:t>潤飾的情況在於猜測所觀測的物體可能伴隨著其他沒用的</a:t>
            </a:r>
            <a:r>
              <a:rPr lang="zh-TW" altLang="en-US" dirty="0" smtClean="0"/>
              <a:t>資訊。</a:t>
            </a:r>
            <a:endParaRPr lang="en-US" altLang="zh-TW" dirty="0" smtClean="0"/>
          </a:p>
          <a:p>
            <a:r>
              <a:rPr lang="zh-TW" altLang="en-US" dirty="0" smtClean="0"/>
              <a:t>潤飾</a:t>
            </a:r>
            <a:r>
              <a:rPr lang="zh-TW" altLang="en-US" dirty="0"/>
              <a:t>的最主要目的是</a:t>
            </a:r>
            <a:r>
              <a:rPr lang="zh-TW" altLang="en-US" dirty="0">
                <a:solidFill>
                  <a:srgbClr val="C00000"/>
                </a:solidFill>
              </a:rPr>
              <a:t>去除沒有幫助的資訊</a:t>
            </a:r>
            <a:r>
              <a:rPr lang="zh-TW" altLang="en-US" dirty="0" smtClean="0"/>
              <a:t>，如：背景、金屬</a:t>
            </a:r>
            <a:r>
              <a:rPr lang="zh-TW" altLang="en-US" dirty="0"/>
              <a:t>物品上的</a:t>
            </a:r>
            <a:r>
              <a:rPr lang="zh-TW" altLang="en-US" dirty="0" smtClean="0"/>
              <a:t>光澤</a:t>
            </a:r>
            <a:r>
              <a:rPr lang="en-US" altLang="zh-TW" dirty="0" smtClean="0"/>
              <a:t>…</a:t>
            </a:r>
            <a:r>
              <a:rPr lang="zh-TW" altLang="en-US" dirty="0" smtClean="0"/>
              <a:t>等會</a:t>
            </a:r>
            <a:r>
              <a:rPr lang="zh-TW" altLang="en-US" dirty="0"/>
              <a:t>干擾電腦視覺的雜訊</a:t>
            </a:r>
            <a:r>
              <a:rPr lang="zh-TW" altLang="en-US" dirty="0" smtClean="0"/>
              <a:t>。</a:t>
            </a:r>
            <a:endParaRPr lang="zh-TW" altLang="en-US" dirty="0"/>
          </a:p>
          <a:p>
            <a:endParaRPr lang="zh-TW" altLang="en-US" dirty="0"/>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07015" y="4149080"/>
            <a:ext cx="2295255" cy="2295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矩形 5"/>
          <p:cNvSpPr/>
          <p:nvPr/>
        </p:nvSpPr>
        <p:spPr>
          <a:xfrm>
            <a:off x="1694237" y="5101241"/>
            <a:ext cx="2656496" cy="369332"/>
          </a:xfrm>
          <a:prstGeom prst="rect">
            <a:avLst/>
          </a:prstGeom>
          <a:solidFill>
            <a:schemeClr val="accent1">
              <a:lumMod val="20000"/>
              <a:lumOff val="80000"/>
            </a:schemeClr>
          </a:solidFill>
          <a:ln>
            <a:solidFill>
              <a:schemeClr val="tx1"/>
            </a:solidFill>
          </a:ln>
          <a:scene3d>
            <a:camera prst="orthographicFront"/>
            <a:lightRig rig="threePt" dir="t"/>
          </a:scene3d>
          <a:sp3d>
            <a:bevelT prst="relaxedInset"/>
          </a:sp3d>
        </p:spPr>
        <p:txBody>
          <a:bodyPr wrap="none">
            <a:spAutoFit/>
          </a:bodyPr>
          <a:lstStyle/>
          <a:p>
            <a:r>
              <a:rPr lang="zh-TW" altLang="en-US" dirty="0" smtClean="0">
                <a:latin typeface="微軟正黑體" pitchFamily="34" charset="-120"/>
                <a:ea typeface="微軟正黑體" pitchFamily="34" charset="-120"/>
              </a:rPr>
              <a:t>潤飾過後的</a:t>
            </a:r>
            <a:r>
              <a:rPr lang="en-US" altLang="zh-TW" dirty="0" smtClean="0">
                <a:latin typeface="微軟正黑體" pitchFamily="34" charset="-120"/>
                <a:ea typeface="微軟正黑體" pitchFamily="34" charset="-120"/>
              </a:rPr>
              <a:t>Lena Lena</a:t>
            </a:r>
            <a:r>
              <a:rPr lang="zh-TW" altLang="en-US" dirty="0" smtClean="0">
                <a:latin typeface="微軟正黑體" pitchFamily="34" charset="-120"/>
                <a:ea typeface="微軟正黑體" pitchFamily="34" charset="-120"/>
              </a:rPr>
              <a:t>圖</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669111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2. </a:t>
            </a:r>
            <a:r>
              <a:rPr lang="zh-TW" altLang="en-US" dirty="0" smtClean="0"/>
              <a:t>下標籤</a:t>
            </a:r>
            <a:endParaRPr lang="zh-TW" altLang="en-US" dirty="0"/>
          </a:p>
        </p:txBody>
      </p:sp>
      <p:sp>
        <p:nvSpPr>
          <p:cNvPr id="4" name="內容版面配置區 3"/>
          <p:cNvSpPr>
            <a:spLocks noGrp="1"/>
          </p:cNvSpPr>
          <p:nvPr>
            <p:ph idx="1"/>
          </p:nvPr>
        </p:nvSpPr>
        <p:spPr/>
        <p:txBody>
          <a:bodyPr/>
          <a:lstStyle/>
          <a:p>
            <a:r>
              <a:rPr lang="zh-TW" altLang="en-US" dirty="0" smtClean="0"/>
              <a:t>針對</a:t>
            </a:r>
            <a:r>
              <a:rPr lang="zh-TW" altLang="en-US" dirty="0"/>
              <a:t>像素的灰階色澤進行</a:t>
            </a:r>
            <a:r>
              <a:rPr lang="zh-TW" altLang="en-US" dirty="0" smtClean="0"/>
              <a:t>標籤。</a:t>
            </a:r>
            <a:endParaRPr lang="en-US" altLang="zh-TW" dirty="0" smtClean="0"/>
          </a:p>
          <a:p>
            <a:r>
              <a:rPr lang="zh-TW" altLang="en-US" dirty="0" smtClean="0"/>
              <a:t>譬如：將灰階分成</a:t>
            </a:r>
            <a:r>
              <a:rPr lang="en-US" altLang="zh-TW" dirty="0"/>
              <a:t>16</a:t>
            </a:r>
            <a:r>
              <a:rPr lang="zh-TW" altLang="en-US" dirty="0"/>
              <a:t>個</a:t>
            </a:r>
            <a:r>
              <a:rPr lang="zh-TW" altLang="en-US" dirty="0" smtClean="0"/>
              <a:t>等級。</a:t>
            </a:r>
            <a:r>
              <a:rPr lang="en-US" altLang="zh-TW" dirty="0" smtClean="0"/>
              <a:t/>
            </a:r>
            <a:br>
              <a:rPr lang="en-US" altLang="zh-TW" dirty="0" smtClean="0"/>
            </a:br>
            <a:r>
              <a:rPr lang="en-US" altLang="zh-TW" dirty="0" smtClean="0"/>
              <a:t>0~15</a:t>
            </a:r>
            <a:r>
              <a:rPr lang="zh-TW" altLang="en-US" dirty="0" smtClean="0"/>
              <a:t>為一個</a:t>
            </a:r>
            <a:r>
              <a:rPr lang="zh-TW" altLang="en-US" dirty="0"/>
              <a:t>等級、</a:t>
            </a:r>
            <a:r>
              <a:rPr lang="en-US" altLang="zh-TW" dirty="0" smtClean="0"/>
              <a:t>16~31</a:t>
            </a:r>
            <a:r>
              <a:rPr lang="zh-TW" altLang="en-US" dirty="0" smtClean="0"/>
              <a:t>為第二</a:t>
            </a:r>
            <a:r>
              <a:rPr lang="zh-TW" altLang="en-US" dirty="0"/>
              <a:t>個等級，以此類推至</a:t>
            </a:r>
            <a:r>
              <a:rPr lang="en-US" altLang="zh-TW" dirty="0"/>
              <a:t>255</a:t>
            </a:r>
            <a:r>
              <a:rPr lang="zh-TW" altLang="en-US" dirty="0" smtClean="0"/>
              <a:t>。</a:t>
            </a:r>
            <a:endParaRPr lang="en-US" altLang="zh-TW" dirty="0" smtClean="0"/>
          </a:p>
          <a:p>
            <a:r>
              <a:rPr lang="zh-TW" altLang="en-US" dirty="0" smtClean="0"/>
              <a:t>下</a:t>
            </a:r>
            <a:r>
              <a:rPr lang="zh-TW" altLang="en-US" dirty="0"/>
              <a:t>標籤之後，雖然灰階圖上帽子的顏色略有差異，可是經由標籤之後，帽子上的點由於色差不大，因此很有可能都會被標為同一個等級</a:t>
            </a:r>
            <a:r>
              <a:rPr lang="zh-TW" altLang="en-US" dirty="0" smtClean="0"/>
              <a:t>。</a:t>
            </a:r>
            <a:endParaRPr lang="zh-TW" altLang="en-US" dirty="0"/>
          </a:p>
        </p:txBody>
      </p:sp>
    </p:spTree>
    <p:extLst>
      <p:ext uri="{BB962C8B-B14F-4D97-AF65-F5344CB8AC3E}">
        <p14:creationId xmlns:p14="http://schemas.microsoft.com/office/powerpoint/2010/main" val="4215362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3. </a:t>
            </a:r>
            <a:r>
              <a:rPr lang="zh-TW" altLang="en-US" dirty="0" smtClean="0"/>
              <a:t>群</a:t>
            </a:r>
            <a:r>
              <a:rPr lang="zh-TW" altLang="en-US" dirty="0"/>
              <a:t>組</a:t>
            </a:r>
            <a:r>
              <a:rPr lang="zh-TW" altLang="en-US" dirty="0" smtClean="0"/>
              <a:t>化</a:t>
            </a:r>
            <a:endParaRPr lang="zh-TW" altLang="en-US" dirty="0"/>
          </a:p>
        </p:txBody>
      </p:sp>
      <p:sp>
        <p:nvSpPr>
          <p:cNvPr id="4" name="內容版面配置區 3"/>
          <p:cNvSpPr>
            <a:spLocks noGrp="1"/>
          </p:cNvSpPr>
          <p:nvPr>
            <p:ph idx="1"/>
          </p:nvPr>
        </p:nvSpPr>
        <p:spPr>
          <a:xfrm>
            <a:off x="457200" y="2033845"/>
            <a:ext cx="8229600" cy="1260140"/>
          </a:xfrm>
        </p:spPr>
        <p:txBody>
          <a:bodyPr/>
          <a:lstStyle/>
          <a:p>
            <a:r>
              <a:rPr lang="zh-TW" altLang="en-US" dirty="0" smtClean="0"/>
              <a:t>下標籤</a:t>
            </a:r>
            <a:r>
              <a:rPr lang="zh-TW" altLang="en-US" dirty="0"/>
              <a:t>之後</a:t>
            </a:r>
            <a:r>
              <a:rPr lang="zh-TW" altLang="en-US" dirty="0" smtClean="0"/>
              <a:t>，就能把</a:t>
            </a:r>
            <a:r>
              <a:rPr lang="zh-TW" altLang="en-US" dirty="0"/>
              <a:t>標籤值相同或相近的區塊圈選出來，整張</a:t>
            </a:r>
            <a:r>
              <a:rPr lang="zh-TW" altLang="en-US" dirty="0" smtClean="0"/>
              <a:t>圖被</a:t>
            </a:r>
            <a:r>
              <a:rPr lang="zh-TW" altLang="en-US" dirty="0"/>
              <a:t>分解成由數個群組所組成</a:t>
            </a:r>
            <a:r>
              <a:rPr lang="zh-TW" altLang="en-US" dirty="0" smtClean="0"/>
              <a:t>。</a:t>
            </a:r>
            <a:endParaRPr lang="zh-TW" altLang="en-US" dirty="0"/>
          </a:p>
        </p:txBody>
      </p:sp>
      <p:sp>
        <p:nvSpPr>
          <p:cNvPr id="5" name="標題 2"/>
          <p:cNvSpPr txBox="1">
            <a:spLocks/>
          </p:cNvSpPr>
          <p:nvPr/>
        </p:nvSpPr>
        <p:spPr>
          <a:xfrm>
            <a:off x="457200" y="3383995"/>
            <a:ext cx="8229600" cy="9626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00000"/>
                </a:solidFill>
                <a:latin typeface="微軟正黑體" pitchFamily="34" charset="-120"/>
                <a:ea typeface="微軟正黑體" pitchFamily="34" charset="-120"/>
                <a:cs typeface="+mj-cs"/>
              </a:defRPr>
            </a:lvl1pPr>
          </a:lstStyle>
          <a:p>
            <a:r>
              <a:rPr lang="en-US" altLang="zh-TW" smtClean="0"/>
              <a:t>4. </a:t>
            </a:r>
            <a:r>
              <a:rPr lang="zh-TW" altLang="en-US" smtClean="0"/>
              <a:t>解析</a:t>
            </a:r>
            <a:endParaRPr lang="zh-TW" altLang="en-US" dirty="0"/>
          </a:p>
        </p:txBody>
      </p:sp>
      <p:sp>
        <p:nvSpPr>
          <p:cNvPr id="6" name="內容版面配置區 3"/>
          <p:cNvSpPr txBox="1">
            <a:spLocks/>
          </p:cNvSpPr>
          <p:nvPr/>
        </p:nvSpPr>
        <p:spPr>
          <a:xfrm>
            <a:off x="457200" y="4571702"/>
            <a:ext cx="8229600" cy="1554461"/>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Tx/>
              <a:buBlip>
                <a:blip r:embed="rId2"/>
              </a:buBlip>
              <a:defRPr sz="2800" b="1" kern="1200">
                <a:solidFill>
                  <a:schemeClr val="tx1"/>
                </a:solidFill>
                <a:latin typeface="微軟正黑體" pitchFamily="34" charset="-120"/>
                <a:ea typeface="微軟正黑體" pitchFamily="34" charset="-120"/>
                <a:cs typeface="+mn-cs"/>
              </a:defRPr>
            </a:lvl1pPr>
            <a:lvl2pPr marL="914400" indent="-457200" algn="l" defTabSz="914400" rtl="0" eaLnBrk="1" latinLnBrk="0" hangingPunct="1">
              <a:spcBef>
                <a:spcPct val="20000"/>
              </a:spcBef>
              <a:buClr>
                <a:schemeClr val="tx2"/>
              </a:buClr>
              <a:buFont typeface="Wingdings 3" panose="05040102010807070707" pitchFamily="18" charset="2"/>
              <a:buChar char=""/>
              <a:defRPr sz="2600" b="1" kern="1200">
                <a:solidFill>
                  <a:schemeClr val="tx1"/>
                </a:solidFill>
                <a:latin typeface="微軟正黑體" pitchFamily="34" charset="-120"/>
                <a:ea typeface="微軟正黑體" pitchFamily="34" charset="-120"/>
                <a:cs typeface="+mn-cs"/>
              </a:defRPr>
            </a:lvl2pPr>
            <a:lvl3pPr marL="1257300" indent="-342900" algn="l" defTabSz="914400" rtl="0" eaLnBrk="1" latinLnBrk="0" hangingPunct="1">
              <a:spcBef>
                <a:spcPct val="20000"/>
              </a:spcBef>
              <a:buClr>
                <a:schemeClr val="accent1"/>
              </a:buClr>
              <a:buFont typeface="微軟正黑體" panose="020B0604030504040204" pitchFamily="34" charset="-120"/>
              <a:buChar char="■"/>
              <a:defRPr sz="2400" b="1" kern="1200">
                <a:solidFill>
                  <a:schemeClr val="tx1"/>
                </a:solidFill>
                <a:latin typeface="微軟正黑體" pitchFamily="34" charset="-120"/>
                <a:ea typeface="微軟正黑體" pitchFamily="34" charset="-120"/>
                <a:cs typeface="+mn-cs"/>
              </a:defRPr>
            </a:lvl3pPr>
            <a:lvl4pPr marL="1371600" indent="0" algn="l" defTabSz="914400" rtl="0" eaLnBrk="1" latinLnBrk="0" hangingPunct="1">
              <a:spcBef>
                <a:spcPct val="20000"/>
              </a:spcBef>
              <a:buFont typeface="Arial" pitchFamily="34" charset="0"/>
              <a:buNone/>
              <a:defRPr sz="2000" b="1" kern="1200">
                <a:solidFill>
                  <a:schemeClr val="tx1"/>
                </a:solidFill>
                <a:latin typeface="微軟正黑體" pitchFamily="34" charset="-120"/>
                <a:ea typeface="微軟正黑體" pitchFamily="34" charset="-120"/>
                <a:cs typeface="+mn-cs"/>
              </a:defRPr>
            </a:lvl4pPr>
            <a:lvl5pPr marL="1828800" indent="0" algn="l" defTabSz="914400" rtl="0" eaLnBrk="1" latinLnBrk="0" hangingPunct="1">
              <a:spcBef>
                <a:spcPct val="20000"/>
              </a:spcBef>
              <a:buFont typeface="Arial" pitchFamily="34" charset="0"/>
              <a:buNone/>
              <a:defRPr sz="18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smtClean="0"/>
              <a:t>針對群組化後的資訊進行一些計算，算出能代表該區塊特性的數值，如：標準差、平均值等。</a:t>
            </a:r>
            <a:endParaRPr lang="zh-TW" altLang="en-US" dirty="0"/>
          </a:p>
        </p:txBody>
      </p:sp>
    </p:spTree>
    <p:extLst>
      <p:ext uri="{BB962C8B-B14F-4D97-AF65-F5344CB8AC3E}">
        <p14:creationId xmlns:p14="http://schemas.microsoft.com/office/powerpoint/2010/main" val="14045186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5. </a:t>
            </a:r>
            <a:r>
              <a:rPr lang="zh-TW" altLang="en-US" dirty="0" smtClean="0"/>
              <a:t>比對</a:t>
            </a:r>
            <a:endParaRPr lang="zh-TW" altLang="en-US" dirty="0"/>
          </a:p>
        </p:txBody>
      </p:sp>
      <p:sp>
        <p:nvSpPr>
          <p:cNvPr id="4" name="內容版面配置區 3"/>
          <p:cNvSpPr>
            <a:spLocks noGrp="1"/>
          </p:cNvSpPr>
          <p:nvPr>
            <p:ph idx="1"/>
          </p:nvPr>
        </p:nvSpPr>
        <p:spPr/>
        <p:txBody>
          <a:bodyPr>
            <a:normAutofit/>
          </a:bodyPr>
          <a:lstStyle/>
          <a:p>
            <a:r>
              <a:rPr lang="zh-TW" altLang="en-US" dirty="0" smtClean="0"/>
              <a:t>完成解析之後</a:t>
            </a:r>
            <a:r>
              <a:rPr lang="zh-TW" altLang="en-US" dirty="0"/>
              <a:t>，電腦視覺已經</a:t>
            </a:r>
            <a:r>
              <a:rPr lang="zh-TW" altLang="en-US" dirty="0" smtClean="0"/>
              <a:t>能把</a:t>
            </a:r>
            <a:r>
              <a:rPr lang="zh-TW" altLang="en-US" dirty="0"/>
              <a:t>觀察物區塊標明出來，並且得到夠多的</a:t>
            </a:r>
            <a:r>
              <a:rPr lang="zh-TW" altLang="en-US" dirty="0" smtClean="0"/>
              <a:t>資訊以</a:t>
            </a:r>
            <a:r>
              <a:rPr lang="zh-TW" altLang="en-US" dirty="0"/>
              <a:t>理解觀察</a:t>
            </a:r>
            <a:r>
              <a:rPr lang="zh-TW" altLang="en-US" dirty="0" smtClean="0"/>
              <a:t>物。</a:t>
            </a:r>
            <a:endParaRPr lang="en-US" altLang="zh-TW" dirty="0" smtClean="0"/>
          </a:p>
          <a:p>
            <a:r>
              <a:rPr lang="zh-TW" altLang="en-US" dirty="0" smtClean="0"/>
              <a:t>與人類學習</a:t>
            </a:r>
            <a:r>
              <a:rPr lang="zh-TW" altLang="en-US" dirty="0"/>
              <a:t>模式一樣</a:t>
            </a:r>
            <a:r>
              <a:rPr lang="zh-TW" altLang="en-US" dirty="0" smtClean="0"/>
              <a:t>，電腦亦需透過</a:t>
            </a:r>
            <a:r>
              <a:rPr lang="zh-TW" altLang="en-US" dirty="0"/>
              <a:t>與已</a:t>
            </a:r>
            <a:r>
              <a:rPr lang="zh-TW" altLang="en-US" dirty="0" smtClean="0"/>
              <a:t>知物品</a:t>
            </a:r>
            <a:r>
              <a:rPr lang="zh-TW" altLang="en-US" dirty="0"/>
              <a:t>進行分析比對，才能</a:t>
            </a:r>
            <a:r>
              <a:rPr lang="zh-TW" altLang="en-US" dirty="0" smtClean="0"/>
              <a:t>確認所見的物體是什麼。</a:t>
            </a:r>
            <a:endParaRPr lang="en-US" altLang="zh-TW" dirty="0" smtClean="0"/>
          </a:p>
          <a:p>
            <a:r>
              <a:rPr lang="zh-TW" altLang="en-US" dirty="0" smtClean="0"/>
              <a:t>人類可透過</a:t>
            </a:r>
            <a:r>
              <a:rPr lang="zh-TW" altLang="en-US" dirty="0"/>
              <a:t>其他感官來分辨</a:t>
            </a:r>
            <a:r>
              <a:rPr lang="zh-TW" altLang="en-US" dirty="0" smtClean="0"/>
              <a:t>，電腦</a:t>
            </a:r>
            <a:r>
              <a:rPr lang="zh-TW" altLang="en-US" dirty="0"/>
              <a:t>視覺則必須透過影像的特徵來辨析。</a:t>
            </a:r>
          </a:p>
        </p:txBody>
      </p:sp>
    </p:spTree>
    <p:extLst>
      <p:ext uri="{BB962C8B-B14F-4D97-AF65-F5344CB8AC3E}">
        <p14:creationId xmlns:p14="http://schemas.microsoft.com/office/powerpoint/2010/main" val="17247996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15-6 </a:t>
            </a:r>
            <a:r>
              <a:rPr lang="zh-TW" altLang="en-US" b="1" dirty="0" smtClean="0"/>
              <a:t>人工智慧</a:t>
            </a:r>
            <a:endParaRPr lang="zh-TW" altLang="en-US" dirty="0"/>
          </a:p>
        </p:txBody>
      </p:sp>
      <p:sp>
        <p:nvSpPr>
          <p:cNvPr id="4" name="內容版面配置區 3"/>
          <p:cNvSpPr>
            <a:spLocks noGrp="1"/>
          </p:cNvSpPr>
          <p:nvPr>
            <p:ph idx="1"/>
          </p:nvPr>
        </p:nvSpPr>
        <p:spPr/>
        <p:txBody>
          <a:bodyPr>
            <a:normAutofit/>
          </a:bodyPr>
          <a:lstStyle/>
          <a:p>
            <a:pPr>
              <a:lnSpc>
                <a:spcPct val="120000"/>
              </a:lnSpc>
            </a:pPr>
            <a:r>
              <a:rPr lang="zh-TW" altLang="en-US" dirty="0" smtClean="0">
                <a:solidFill>
                  <a:srgbClr val="C00000"/>
                </a:solidFill>
              </a:rPr>
              <a:t>人工智慧</a:t>
            </a:r>
            <a:r>
              <a:rPr lang="en-US" altLang="zh-TW" dirty="0"/>
              <a:t>(Artificial Intelligence</a:t>
            </a:r>
            <a:r>
              <a:rPr lang="zh-TW" altLang="en-US" dirty="0"/>
              <a:t>；</a:t>
            </a:r>
            <a:r>
              <a:rPr lang="en-US" altLang="zh-TW" dirty="0"/>
              <a:t>AI)</a:t>
            </a:r>
            <a:r>
              <a:rPr lang="zh-TW" altLang="en-US" dirty="0" smtClean="0"/>
              <a:t>一詞是</a:t>
            </a:r>
            <a:r>
              <a:rPr lang="zh-TW" altLang="en-US" dirty="0" smtClean="0">
                <a:solidFill>
                  <a:srgbClr val="C00000"/>
                </a:solidFill>
              </a:rPr>
              <a:t>約翰麥卡錫</a:t>
            </a:r>
            <a:r>
              <a:rPr lang="zh-TW" altLang="en-US" dirty="0" smtClean="0"/>
              <a:t>在西元</a:t>
            </a:r>
            <a:r>
              <a:rPr lang="en-US" altLang="zh-TW" dirty="0" smtClean="0"/>
              <a:t>1956</a:t>
            </a:r>
            <a:r>
              <a:rPr lang="zh-TW" altLang="en-US" dirty="0" smtClean="0"/>
              <a:t>年時提出。</a:t>
            </a:r>
            <a:endParaRPr lang="en-US" altLang="zh-TW" dirty="0" smtClean="0"/>
          </a:p>
          <a:p>
            <a:pPr>
              <a:lnSpc>
                <a:spcPct val="120000"/>
              </a:lnSpc>
            </a:pPr>
            <a:r>
              <a:rPr lang="zh-TW" altLang="en-US" dirty="0" smtClean="0"/>
              <a:t>主要目標是讓電腦具有人類智慧，可以像人一樣的思考、推理和學習，亦可稱為「數位智能</a:t>
            </a:r>
            <a:r>
              <a:rPr lang="zh-TW" altLang="en-US" dirty="0"/>
              <a:t>」</a:t>
            </a:r>
            <a:r>
              <a:rPr lang="zh-TW" altLang="en-US" dirty="0" smtClean="0"/>
              <a:t>。</a:t>
            </a:r>
          </a:p>
          <a:p>
            <a:pPr>
              <a:lnSpc>
                <a:spcPct val="120000"/>
              </a:lnSpc>
            </a:pPr>
            <a:r>
              <a:rPr lang="zh-TW" altLang="en-US" dirty="0" smtClean="0"/>
              <a:t>人工智慧的研究，是希望使電腦系統也具有人類的知識和學習、推理的能力，以便電腦可以自行判斷來解決不同的問題。</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PaaS</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假設欲架設一個網站：</a:t>
            </a:r>
            <a:endParaRPr lang="en-US" altLang="zh-TW" dirty="0" smtClean="0"/>
          </a:p>
          <a:p>
            <a:pPr lvl="1">
              <a:lnSpc>
                <a:spcPct val="120000"/>
              </a:lnSpc>
            </a:pPr>
            <a:r>
              <a:rPr lang="zh-TW" altLang="en-US" dirty="0" smtClean="0"/>
              <a:t>若向</a:t>
            </a:r>
            <a:r>
              <a:rPr lang="en-US" altLang="zh-TW" dirty="0" err="1" smtClean="0"/>
              <a:t>IaaS</a:t>
            </a:r>
            <a:r>
              <a:rPr lang="zh-TW" altLang="en-US" dirty="0" smtClean="0"/>
              <a:t>服務提供者租用機器，雖然彈性比較大，但所有的軟體安裝、設定和管理都得自己來。</a:t>
            </a:r>
            <a:endParaRPr lang="en-US" altLang="zh-TW" dirty="0" smtClean="0"/>
          </a:p>
          <a:p>
            <a:pPr lvl="1">
              <a:lnSpc>
                <a:spcPct val="120000"/>
              </a:lnSpc>
            </a:pPr>
            <a:r>
              <a:rPr lang="en-US" altLang="zh-TW" dirty="0" smtClean="0"/>
              <a:t>PaaS</a:t>
            </a:r>
            <a:r>
              <a:rPr lang="zh-TW" altLang="en-US" dirty="0" smtClean="0"/>
              <a:t>服務則可簡化這些工作</a:t>
            </a:r>
            <a:r>
              <a:rPr lang="zh-TW" altLang="en-US" dirty="0"/>
              <a:t>流程，提供使用者建置網路</a:t>
            </a:r>
            <a:r>
              <a:rPr lang="zh-TW" altLang="en-US" dirty="0" smtClean="0"/>
              <a:t>服務，使用者只要設定好網域</a:t>
            </a:r>
            <a:r>
              <a:rPr lang="zh-TW" altLang="en-US" dirty="0"/>
              <a:t>名稱，</a:t>
            </a:r>
            <a:r>
              <a:rPr lang="zh-TW" altLang="en-US" dirty="0" smtClean="0"/>
              <a:t>然後上傳網站檔案至租用空間，</a:t>
            </a:r>
            <a:r>
              <a:rPr lang="zh-TW" altLang="en-US" dirty="0"/>
              <a:t>就可以開始運作</a:t>
            </a:r>
            <a:r>
              <a:rPr lang="zh-TW" altLang="en-US" dirty="0" smtClean="0"/>
              <a:t>。</a:t>
            </a:r>
            <a:endParaRPr lang="en-US" altLang="zh-TW" dirty="0" smtClean="0"/>
          </a:p>
          <a:p>
            <a:pPr>
              <a:lnSpc>
                <a:spcPct val="120000"/>
              </a:lnSpc>
            </a:pPr>
            <a:r>
              <a:rPr lang="en-US" altLang="zh-TW" dirty="0" smtClean="0"/>
              <a:t>PaaS</a:t>
            </a:r>
            <a:r>
              <a:rPr lang="zh-TW" altLang="en-US" dirty="0" smtClean="0"/>
              <a:t>服務是租用</a:t>
            </a:r>
            <a:r>
              <a:rPr lang="zh-TW" altLang="en-US" dirty="0" smtClean="0">
                <a:solidFill>
                  <a:srgbClr val="0070C0"/>
                </a:solidFill>
              </a:rPr>
              <a:t>平台</a:t>
            </a:r>
            <a:r>
              <a:rPr lang="zh-TW" altLang="en-US" dirty="0" smtClean="0"/>
              <a:t>和</a:t>
            </a:r>
            <a:r>
              <a:rPr lang="zh-TW" altLang="en-US" dirty="0" smtClean="0">
                <a:solidFill>
                  <a:srgbClr val="0070C0"/>
                </a:solidFill>
              </a:rPr>
              <a:t>空間</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人工智慧領域</a:t>
            </a:r>
            <a:r>
              <a:rPr lang="zh-TW" altLang="en-US" dirty="0"/>
              <a:t>的發展</a:t>
            </a:r>
          </a:p>
        </p:txBody>
      </p:sp>
      <p:sp>
        <p:nvSpPr>
          <p:cNvPr id="4" name="內容版面配置區 3"/>
          <p:cNvSpPr>
            <a:spLocks noGrp="1"/>
          </p:cNvSpPr>
          <p:nvPr>
            <p:ph idx="1"/>
          </p:nvPr>
        </p:nvSpPr>
        <p:spPr/>
        <p:txBody>
          <a:bodyPr>
            <a:normAutofit lnSpcReduction="10000"/>
          </a:bodyPr>
          <a:lstStyle/>
          <a:p>
            <a:r>
              <a:rPr lang="zh-TW" altLang="en-US" dirty="0" smtClean="0"/>
              <a:t>人工智慧的發展可追溯</a:t>
            </a:r>
            <a:r>
              <a:rPr lang="zh-TW" altLang="en-US" dirty="0"/>
              <a:t>到第二次世界大戰的末期。當時為了解決一些軍事上和情報上的問題，科學家們開始研究發展一種有智慧的機器</a:t>
            </a:r>
            <a:r>
              <a:rPr lang="zh-TW" altLang="en-US" dirty="0" smtClean="0"/>
              <a:t>。</a:t>
            </a:r>
            <a:endParaRPr lang="en-US" altLang="zh-TW" dirty="0" smtClean="0"/>
          </a:p>
          <a:p>
            <a:r>
              <a:rPr lang="zh-TW" altLang="en-US" dirty="0" smtClean="0"/>
              <a:t>到</a:t>
            </a:r>
            <a:r>
              <a:rPr lang="en-US" altLang="zh-TW" dirty="0" smtClean="0"/>
              <a:t>1960</a:t>
            </a:r>
            <a:r>
              <a:rPr lang="zh-TW" altLang="en-US" dirty="0"/>
              <a:t>年代，一些重要的理論和技術先後被提出來，才逐漸形成一股研究的熱潮</a:t>
            </a:r>
            <a:r>
              <a:rPr lang="zh-TW" altLang="en-US" dirty="0" smtClean="0"/>
              <a:t>。</a:t>
            </a:r>
            <a:endParaRPr lang="en-US" altLang="zh-TW" dirty="0" smtClean="0"/>
          </a:p>
          <a:p>
            <a:r>
              <a:rPr lang="zh-TW" altLang="en-US" dirty="0" smtClean="0"/>
              <a:t>人工智慧</a:t>
            </a:r>
            <a:r>
              <a:rPr lang="zh-TW" altLang="en-US" dirty="0"/>
              <a:t>的研究，基本上是先觀察人類的行為模式，特別是人類因問題和事物所引起的刺激和反應，以及因此所引發的推理、解決問題、學習、判斷及思考決策等過程</a:t>
            </a:r>
            <a:r>
              <a:rPr lang="zh-TW" altLang="en-US" dirty="0" smtClean="0"/>
              <a:t>。</a:t>
            </a:r>
            <a:endParaRPr lang="zh-TW" altLang="en-US" dirty="0"/>
          </a:p>
        </p:txBody>
      </p:sp>
    </p:spTree>
    <p:extLst>
      <p:ext uri="{BB962C8B-B14F-4D97-AF65-F5344CB8AC3E}">
        <p14:creationId xmlns:p14="http://schemas.microsoft.com/office/powerpoint/2010/main" val="18046695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15-6 </a:t>
            </a:r>
            <a:r>
              <a:rPr lang="zh-TW" altLang="en-US" dirty="0"/>
              <a:t>人工智慧</a:t>
            </a:r>
          </a:p>
        </p:txBody>
      </p:sp>
      <p:sp>
        <p:nvSpPr>
          <p:cNvPr id="5" name="內容版面配置區 4"/>
          <p:cNvSpPr>
            <a:spLocks noGrp="1"/>
          </p:cNvSpPr>
          <p:nvPr>
            <p:ph idx="1"/>
          </p:nvPr>
        </p:nvSpPr>
        <p:spPr/>
        <p:txBody>
          <a:bodyPr/>
          <a:lstStyle/>
          <a:p>
            <a:r>
              <a:rPr lang="zh-TW" altLang="en-US" dirty="0"/>
              <a:t>科學家</a:t>
            </a:r>
            <a:r>
              <a:rPr lang="zh-TW" altLang="en-US" dirty="0" smtClean="0"/>
              <a:t>將人類行為</a:t>
            </a:r>
            <a:r>
              <a:rPr lang="zh-TW" altLang="en-US" dirty="0"/>
              <a:t>模式過程分解成一些基本步驟，再透過程式設計，使得電腦能夠應付更複雜的問題</a:t>
            </a:r>
            <a:r>
              <a:rPr lang="zh-TW" altLang="en-US" dirty="0" smtClean="0"/>
              <a:t>。</a:t>
            </a:r>
            <a:endParaRPr lang="en-US" altLang="zh-TW" dirty="0" smtClean="0"/>
          </a:p>
          <a:p>
            <a:r>
              <a:rPr lang="zh-TW" altLang="en-US" dirty="0" smtClean="0"/>
              <a:t>人工智慧中較重要的技術包括：知識表示、邏輯系統</a:t>
            </a:r>
            <a:r>
              <a:rPr lang="zh-TW" altLang="en-US" dirty="0"/>
              <a:t>、</a:t>
            </a:r>
            <a:r>
              <a:rPr lang="zh-TW" altLang="en-US" dirty="0" smtClean="0"/>
              <a:t>經驗法則搜尋</a:t>
            </a:r>
            <a:r>
              <a:rPr lang="zh-TW" altLang="en-US" dirty="0"/>
              <a:t>、</a:t>
            </a:r>
            <a:r>
              <a:rPr lang="zh-TW" altLang="en-US" dirty="0" smtClean="0"/>
              <a:t>專家系統</a:t>
            </a:r>
            <a:r>
              <a:rPr lang="zh-TW" altLang="en-US" dirty="0"/>
              <a:t>、</a:t>
            </a:r>
            <a:r>
              <a:rPr lang="zh-TW" altLang="en-US" dirty="0" smtClean="0"/>
              <a:t>電腦下棋</a:t>
            </a:r>
            <a:r>
              <a:rPr lang="zh-TW" altLang="en-US" dirty="0"/>
              <a:t>、</a:t>
            </a:r>
            <a:r>
              <a:rPr lang="zh-TW" altLang="en-US" dirty="0" smtClean="0"/>
              <a:t>自然語言處理</a:t>
            </a:r>
            <a:r>
              <a:rPr lang="zh-TW" altLang="en-US" dirty="0"/>
              <a:t>、</a:t>
            </a:r>
            <a:r>
              <a:rPr lang="zh-TW" altLang="en-US" dirty="0" smtClean="0"/>
              <a:t>資料探勘</a:t>
            </a:r>
            <a:r>
              <a:rPr lang="zh-TW" altLang="en-US" dirty="0"/>
              <a:t>、</a:t>
            </a:r>
            <a:r>
              <a:rPr lang="zh-TW" altLang="en-US" dirty="0" smtClean="0"/>
              <a:t>資訊擷取等。</a:t>
            </a:r>
            <a:endParaRPr lang="zh-TW" altLang="en-US" dirty="0"/>
          </a:p>
          <a:p>
            <a:endParaRPr lang="zh-TW" altLang="en-US" dirty="0"/>
          </a:p>
        </p:txBody>
      </p:sp>
    </p:spTree>
    <p:extLst>
      <p:ext uri="{BB962C8B-B14F-4D97-AF65-F5344CB8AC3E}">
        <p14:creationId xmlns:p14="http://schemas.microsoft.com/office/powerpoint/2010/main" val="14776766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知識表示</a:t>
            </a:r>
          </a:p>
        </p:txBody>
      </p:sp>
      <p:sp>
        <p:nvSpPr>
          <p:cNvPr id="5" name="內容版面配置區 4"/>
          <p:cNvSpPr>
            <a:spLocks noGrp="1"/>
          </p:cNvSpPr>
          <p:nvPr>
            <p:ph idx="1"/>
          </p:nvPr>
        </p:nvSpPr>
        <p:spPr/>
        <p:txBody>
          <a:bodyPr>
            <a:normAutofit/>
          </a:bodyPr>
          <a:lstStyle/>
          <a:p>
            <a:r>
              <a:rPr lang="zh-TW" altLang="en-US" b="0" dirty="0"/>
              <a:t>語意網（</a:t>
            </a:r>
            <a:r>
              <a:rPr lang="en-US" altLang="zh-TW" b="0" dirty="0"/>
              <a:t>semantic network</a:t>
            </a:r>
            <a:r>
              <a:rPr lang="zh-TW" altLang="en-US" b="0" dirty="0"/>
              <a:t>）的表示</a:t>
            </a:r>
            <a:r>
              <a:rPr lang="zh-TW" altLang="en-US" b="0" dirty="0" smtClean="0"/>
              <a:t>法，基本上</a:t>
            </a:r>
            <a:r>
              <a:rPr lang="zh-TW" altLang="en-US" b="0" dirty="0"/>
              <a:t>是一個圖形的</a:t>
            </a:r>
            <a:r>
              <a:rPr lang="zh-TW" altLang="en-US" b="0" dirty="0" smtClean="0"/>
              <a:t>架構</a:t>
            </a:r>
            <a:r>
              <a:rPr lang="zh-TW" altLang="en-US" b="0" dirty="0"/>
              <a:t>，把知識或概念（</a:t>
            </a:r>
            <a:r>
              <a:rPr lang="en-US" altLang="zh-TW" b="0" dirty="0"/>
              <a:t>concept</a:t>
            </a:r>
            <a:r>
              <a:rPr lang="zh-TW" altLang="en-US" b="0" dirty="0"/>
              <a:t>）表示為點，而點之間互相連結的線則用來表示其</a:t>
            </a:r>
            <a:r>
              <a:rPr lang="zh-TW" altLang="en-US" b="0" dirty="0" smtClean="0"/>
              <a:t>關係</a:t>
            </a:r>
            <a:r>
              <a:rPr lang="zh-TW" altLang="en-US" b="0" dirty="0"/>
              <a:t>（</a:t>
            </a:r>
            <a:r>
              <a:rPr lang="en-US" altLang="zh-TW" b="0" dirty="0"/>
              <a:t>semantic relation</a:t>
            </a:r>
            <a:r>
              <a:rPr lang="zh-TW" altLang="en-US" b="0" dirty="0"/>
              <a:t>）。</a:t>
            </a:r>
            <a:endParaRPr lang="zh-TW" altLang="en-US" dirty="0"/>
          </a:p>
        </p:txBody>
      </p:sp>
    </p:spTree>
    <p:extLst>
      <p:ext uri="{BB962C8B-B14F-4D97-AF65-F5344CB8AC3E}">
        <p14:creationId xmlns:p14="http://schemas.microsoft.com/office/powerpoint/2010/main" val="11515137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775" y="1381125"/>
            <a:ext cx="61404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2565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邏輯系統</a:t>
            </a:r>
          </a:p>
        </p:txBody>
      </p:sp>
      <p:sp>
        <p:nvSpPr>
          <p:cNvPr id="4" name="內容版面配置區 3"/>
          <p:cNvSpPr>
            <a:spLocks noGrp="1"/>
          </p:cNvSpPr>
          <p:nvPr>
            <p:ph idx="1"/>
          </p:nvPr>
        </p:nvSpPr>
        <p:spPr/>
        <p:txBody>
          <a:bodyPr/>
          <a:lstStyle/>
          <a:p>
            <a:r>
              <a:rPr lang="zh-TW" altLang="en-US" dirty="0"/>
              <a:t>人類進行複雜事實的歸納及推理等活動，在電腦系統裡常被描述成一條條的規則，或合稱</a:t>
            </a:r>
            <a:r>
              <a:rPr lang="zh-TW" altLang="en-US" dirty="0">
                <a:solidFill>
                  <a:srgbClr val="C00000"/>
                </a:solidFill>
              </a:rPr>
              <a:t>生產系統</a:t>
            </a:r>
            <a:r>
              <a:rPr lang="en-US" altLang="zh-TW" dirty="0"/>
              <a:t>(production system)</a:t>
            </a:r>
            <a:r>
              <a:rPr lang="zh-TW" altLang="en-US" dirty="0"/>
              <a:t>，而</a:t>
            </a:r>
            <a:r>
              <a:rPr lang="zh-TW" altLang="en-US" dirty="0">
                <a:solidFill>
                  <a:srgbClr val="C00000"/>
                </a:solidFill>
              </a:rPr>
              <a:t>邏輯</a:t>
            </a:r>
            <a:r>
              <a:rPr lang="en-US" altLang="zh-TW" dirty="0"/>
              <a:t>(logic)</a:t>
            </a:r>
            <a:r>
              <a:rPr lang="zh-TW" altLang="en-US" dirty="0"/>
              <a:t>是一個常被使用的技巧</a:t>
            </a:r>
            <a:r>
              <a:rPr lang="zh-TW" altLang="en-US" dirty="0" smtClean="0"/>
              <a:t>。</a:t>
            </a:r>
            <a:endParaRPr lang="en-US" altLang="zh-TW" dirty="0" smtClean="0"/>
          </a:p>
          <a:p>
            <a:r>
              <a:rPr lang="zh-TW" altLang="en-US" dirty="0" smtClean="0"/>
              <a:t>邏輯</a:t>
            </a:r>
            <a:r>
              <a:rPr lang="zh-TW" altLang="en-US" dirty="0"/>
              <a:t>可以很清楚的表示因果關係，像是「若下雨，則撐傘」</a:t>
            </a:r>
            <a:r>
              <a:rPr lang="zh-TW" altLang="en-US" dirty="0" smtClean="0"/>
              <a:t>。</a:t>
            </a:r>
            <a:endParaRPr lang="en-US" altLang="zh-TW" dirty="0" smtClean="0"/>
          </a:p>
          <a:p>
            <a:r>
              <a:rPr lang="zh-TW" altLang="en-US" dirty="0" smtClean="0"/>
              <a:t>為符合</a:t>
            </a:r>
            <a:r>
              <a:rPr lang="zh-TW" altLang="en-US" dirty="0"/>
              <a:t>現實社會裡不是絕對只有</a:t>
            </a:r>
            <a:r>
              <a:rPr lang="zh-TW" altLang="en-US" dirty="0">
                <a:solidFill>
                  <a:srgbClr val="C00000"/>
                </a:solidFill>
              </a:rPr>
              <a:t>真</a:t>
            </a:r>
            <a:r>
              <a:rPr lang="en-US" altLang="zh-TW" dirty="0"/>
              <a:t>(</a:t>
            </a:r>
            <a:r>
              <a:rPr lang="en-US" altLang="zh-TW" dirty="0" err="1"/>
              <a:t>ture</a:t>
            </a:r>
            <a:r>
              <a:rPr lang="en-US" altLang="zh-TW" dirty="0"/>
              <a:t>)</a:t>
            </a:r>
            <a:r>
              <a:rPr lang="zh-TW" altLang="en-US" dirty="0">
                <a:solidFill>
                  <a:srgbClr val="C00000"/>
                </a:solidFill>
              </a:rPr>
              <a:t>偽</a:t>
            </a:r>
            <a:r>
              <a:rPr lang="en-US" altLang="zh-TW" dirty="0"/>
              <a:t>(false)</a:t>
            </a:r>
            <a:r>
              <a:rPr lang="zh-TW" altLang="en-US" dirty="0"/>
              <a:t>兩種情況，更複雜的邏輯系統也被討論。</a:t>
            </a:r>
          </a:p>
          <a:p>
            <a:endParaRPr lang="zh-TW" altLang="en-US" dirty="0"/>
          </a:p>
        </p:txBody>
      </p:sp>
    </p:spTree>
    <p:extLst>
      <p:ext uri="{BB962C8B-B14F-4D97-AF65-F5344CB8AC3E}">
        <p14:creationId xmlns:p14="http://schemas.microsoft.com/office/powerpoint/2010/main" val="1914987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經驗法則搜尋</a:t>
            </a:r>
          </a:p>
        </p:txBody>
      </p:sp>
      <p:sp>
        <p:nvSpPr>
          <p:cNvPr id="4" name="內容版面配置區 3"/>
          <p:cNvSpPr>
            <a:spLocks noGrp="1"/>
          </p:cNvSpPr>
          <p:nvPr>
            <p:ph idx="1"/>
          </p:nvPr>
        </p:nvSpPr>
        <p:spPr/>
        <p:txBody>
          <a:bodyPr>
            <a:normAutofit lnSpcReduction="10000"/>
          </a:bodyPr>
          <a:lstStyle/>
          <a:p>
            <a:r>
              <a:rPr lang="zh-TW" altLang="en-US" dirty="0" smtClean="0"/>
              <a:t>當生產</a:t>
            </a:r>
            <a:r>
              <a:rPr lang="zh-TW" altLang="en-US" dirty="0"/>
              <a:t>系統或邏輯規則很多時，要找尋一條</a:t>
            </a:r>
            <a:r>
              <a:rPr lang="zh-TW" altLang="en-US" dirty="0" smtClean="0"/>
              <a:t>合乎</a:t>
            </a:r>
            <a:r>
              <a:rPr lang="zh-TW" altLang="en-US" dirty="0"/>
              <a:t>限制的規則，往往會花費很多時間</a:t>
            </a:r>
            <a:r>
              <a:rPr lang="zh-TW" altLang="en-US" dirty="0" smtClean="0"/>
              <a:t>。若運用</a:t>
            </a:r>
            <a:r>
              <a:rPr lang="zh-TW" altLang="en-US" dirty="0">
                <a:solidFill>
                  <a:srgbClr val="C00000"/>
                </a:solidFill>
              </a:rPr>
              <a:t>經驗法則</a:t>
            </a:r>
            <a:r>
              <a:rPr lang="en-US" altLang="zh-TW" dirty="0"/>
              <a:t>(</a:t>
            </a:r>
            <a:r>
              <a:rPr lang="en-US" altLang="zh-TW" dirty="0" smtClean="0"/>
              <a:t>heuristic)</a:t>
            </a:r>
            <a:r>
              <a:rPr lang="zh-TW" altLang="en-US" dirty="0" smtClean="0"/>
              <a:t>可加快搜尋速度。</a:t>
            </a:r>
            <a:endParaRPr lang="en-US" altLang="zh-TW" dirty="0" smtClean="0"/>
          </a:p>
          <a:p>
            <a:r>
              <a:rPr lang="zh-TW" altLang="en-US" dirty="0" smtClean="0"/>
              <a:t>經驗法則並非永遠</a:t>
            </a:r>
            <a:r>
              <a:rPr lang="zh-TW" altLang="en-US" dirty="0"/>
              <a:t>成立，</a:t>
            </a:r>
            <a:r>
              <a:rPr lang="zh-TW" altLang="en-US" dirty="0" smtClean="0"/>
              <a:t>但在</a:t>
            </a:r>
            <a:r>
              <a:rPr lang="zh-TW" altLang="en-US" dirty="0"/>
              <a:t>絕大部分情況下都是成立的</a:t>
            </a:r>
            <a:r>
              <a:rPr lang="zh-TW" altLang="en-US" dirty="0" smtClean="0"/>
              <a:t>。</a:t>
            </a:r>
            <a:endParaRPr lang="en-US" altLang="zh-TW" dirty="0" smtClean="0"/>
          </a:p>
          <a:p>
            <a:r>
              <a:rPr lang="zh-TW" altLang="en-US" dirty="0" smtClean="0"/>
              <a:t>例如</a:t>
            </a:r>
            <a:r>
              <a:rPr lang="zh-TW" altLang="en-US" dirty="0"/>
              <a:t>：</a:t>
            </a:r>
            <a:r>
              <a:rPr lang="zh-TW" altLang="en-US" dirty="0" smtClean="0"/>
              <a:t>尋找</a:t>
            </a:r>
            <a:r>
              <a:rPr lang="zh-TW" altLang="en-US" dirty="0"/>
              <a:t>第一名的</a:t>
            </a:r>
            <a:r>
              <a:rPr lang="zh-TW" altLang="en-US" dirty="0" smtClean="0"/>
              <a:t>同學</a:t>
            </a:r>
            <a:endParaRPr lang="en-US" altLang="zh-TW" dirty="0" smtClean="0"/>
          </a:p>
          <a:p>
            <a:pPr lvl="1"/>
            <a:r>
              <a:rPr lang="zh-TW" altLang="en-US" dirty="0" smtClean="0"/>
              <a:t>經驗法則告訴</a:t>
            </a:r>
            <a:r>
              <a:rPr lang="zh-TW" altLang="en-US" dirty="0"/>
              <a:t>我們先去「認真讀書</a:t>
            </a:r>
            <a:r>
              <a:rPr lang="zh-TW" altLang="en-US" dirty="0" smtClean="0"/>
              <a:t>」集合</a:t>
            </a:r>
            <a:r>
              <a:rPr lang="zh-TW" altLang="en-US" dirty="0"/>
              <a:t>裡面找</a:t>
            </a:r>
            <a:r>
              <a:rPr lang="zh-TW" altLang="en-US" dirty="0" smtClean="0"/>
              <a:t>，會較快找到。</a:t>
            </a:r>
            <a:endParaRPr lang="en-US" altLang="zh-TW" dirty="0" smtClean="0"/>
          </a:p>
          <a:p>
            <a:pPr lvl="1"/>
            <a:r>
              <a:rPr lang="zh-TW" altLang="en-US" dirty="0" smtClean="0"/>
              <a:t>但也可能第一名同學正好是不認真讀書的同學。</a:t>
            </a:r>
            <a:endParaRPr lang="zh-TW" altLang="en-US" dirty="0"/>
          </a:p>
          <a:p>
            <a:endParaRPr lang="zh-TW" altLang="en-US" dirty="0"/>
          </a:p>
        </p:txBody>
      </p:sp>
    </p:spTree>
    <p:extLst>
      <p:ext uri="{BB962C8B-B14F-4D97-AF65-F5344CB8AC3E}">
        <p14:creationId xmlns:p14="http://schemas.microsoft.com/office/powerpoint/2010/main" val="28218161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經驗法則搜尋</a:t>
            </a:r>
          </a:p>
        </p:txBody>
      </p:sp>
      <p:sp>
        <p:nvSpPr>
          <p:cNvPr id="4" name="內容版面配置區 3"/>
          <p:cNvSpPr>
            <a:spLocks noGrp="1"/>
          </p:cNvSpPr>
          <p:nvPr>
            <p:ph idx="1"/>
          </p:nvPr>
        </p:nvSpPr>
        <p:spPr/>
        <p:txBody>
          <a:bodyPr>
            <a:normAutofit/>
          </a:bodyPr>
          <a:lstStyle/>
          <a:p>
            <a:r>
              <a:rPr lang="zh-TW" altLang="en-US" dirty="0"/>
              <a:t>由於知識和邏輯</a:t>
            </a:r>
            <a:r>
              <a:rPr lang="zh-TW" altLang="en-US" dirty="0" smtClean="0"/>
              <a:t>推理都</a:t>
            </a:r>
            <a:r>
              <a:rPr lang="zh-TW" altLang="en-US" dirty="0"/>
              <a:t>是利用文字或符號表示，所以</a:t>
            </a:r>
            <a:r>
              <a:rPr lang="zh-TW" altLang="en-US" dirty="0" smtClean="0"/>
              <a:t>人工智慧技術</a:t>
            </a:r>
            <a:r>
              <a:rPr lang="zh-TW" altLang="en-US" dirty="0"/>
              <a:t>很仰賴</a:t>
            </a:r>
            <a:r>
              <a:rPr lang="zh-TW" altLang="en-US" dirty="0">
                <a:solidFill>
                  <a:srgbClr val="C00000"/>
                </a:solidFill>
              </a:rPr>
              <a:t>符號處理</a:t>
            </a:r>
            <a:r>
              <a:rPr lang="en-US" altLang="zh-TW" dirty="0"/>
              <a:t>(symbol manipulation)</a:t>
            </a:r>
            <a:r>
              <a:rPr lang="zh-TW" altLang="en-US" dirty="0"/>
              <a:t>，而較少數值運算</a:t>
            </a:r>
            <a:r>
              <a:rPr lang="zh-TW" altLang="en-US" dirty="0" smtClean="0"/>
              <a:t>。</a:t>
            </a:r>
            <a:endParaRPr lang="en-US" altLang="zh-TW" dirty="0" smtClean="0"/>
          </a:p>
          <a:p>
            <a:r>
              <a:rPr lang="zh-TW" altLang="en-US" dirty="0" smtClean="0"/>
              <a:t>針對</a:t>
            </a:r>
            <a:r>
              <a:rPr lang="zh-TW" altLang="en-US" dirty="0"/>
              <a:t>符號處理的程式</a:t>
            </a:r>
            <a:r>
              <a:rPr lang="zh-TW" altLang="en-US" dirty="0" smtClean="0"/>
              <a:t>語言</a:t>
            </a:r>
            <a:r>
              <a:rPr lang="zh-TW" altLang="en-US" dirty="0"/>
              <a:t>相繼被提出</a:t>
            </a:r>
            <a:r>
              <a:rPr lang="zh-TW" altLang="en-US" dirty="0" smtClean="0"/>
              <a:t>，如</a:t>
            </a:r>
            <a:r>
              <a:rPr lang="en-US" altLang="zh-TW" dirty="0" smtClean="0"/>
              <a:t>LISP</a:t>
            </a:r>
            <a:r>
              <a:rPr lang="zh-TW" altLang="en-US" dirty="0" smtClean="0"/>
              <a:t>和</a:t>
            </a:r>
            <a:r>
              <a:rPr lang="en-US" altLang="zh-TW" dirty="0"/>
              <a:t>PROLOG</a:t>
            </a:r>
            <a:r>
              <a:rPr lang="zh-TW" altLang="en-US" dirty="0" smtClean="0"/>
              <a:t>語言。</a:t>
            </a:r>
            <a:endParaRPr lang="en-US" altLang="zh-TW" dirty="0" smtClean="0"/>
          </a:p>
          <a:p>
            <a:r>
              <a:rPr lang="zh-TW" altLang="en-US" dirty="0" smtClean="0"/>
              <a:t>利用</a:t>
            </a:r>
            <a:r>
              <a:rPr lang="zh-TW" altLang="en-US" dirty="0"/>
              <a:t>這些語言工具，人工智慧的理論逐漸被實作</a:t>
            </a:r>
            <a:r>
              <a:rPr lang="zh-TW" altLang="en-US" dirty="0" smtClean="0"/>
              <a:t>，這些</a:t>
            </a:r>
            <a:r>
              <a:rPr lang="zh-TW" altLang="en-US" dirty="0"/>
              <a:t>具有推理判斷能力的</a:t>
            </a:r>
            <a:r>
              <a:rPr lang="zh-TW" altLang="en-US" dirty="0" smtClean="0"/>
              <a:t>電腦系統通稱</a:t>
            </a:r>
            <a:r>
              <a:rPr lang="zh-TW" altLang="en-US" dirty="0"/>
              <a:t>為</a:t>
            </a:r>
            <a:r>
              <a:rPr lang="zh-TW" altLang="en-US" dirty="0">
                <a:solidFill>
                  <a:srgbClr val="C00000"/>
                </a:solidFill>
              </a:rPr>
              <a:t>智慧型系統</a:t>
            </a:r>
            <a:r>
              <a:rPr lang="en-US" altLang="zh-TW" dirty="0"/>
              <a:t>(intelligent system)</a:t>
            </a:r>
            <a:r>
              <a:rPr lang="zh-TW" altLang="en-US" dirty="0" smtClean="0"/>
              <a:t>。</a:t>
            </a:r>
            <a:endParaRPr lang="zh-TW" altLang="en-US" dirty="0"/>
          </a:p>
        </p:txBody>
      </p:sp>
    </p:spTree>
    <p:extLst>
      <p:ext uri="{BB962C8B-B14F-4D97-AF65-F5344CB8AC3E}">
        <p14:creationId xmlns:p14="http://schemas.microsoft.com/office/powerpoint/2010/main" val="28227221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機器學習（</a:t>
            </a:r>
            <a:r>
              <a:rPr lang="en-US" altLang="zh-TW" dirty="0"/>
              <a:t>Machine Learning</a:t>
            </a:r>
            <a:r>
              <a:rPr lang="zh-TW" altLang="en-US" dirty="0" smtClean="0"/>
              <a:t>）</a:t>
            </a:r>
            <a:endParaRPr lang="zh-TW" altLang="en-US" dirty="0"/>
          </a:p>
        </p:txBody>
      </p:sp>
      <p:sp>
        <p:nvSpPr>
          <p:cNvPr id="3" name="內容版面配置區 2"/>
          <p:cNvSpPr>
            <a:spLocks noGrp="1"/>
          </p:cNvSpPr>
          <p:nvPr>
            <p:ph idx="1"/>
          </p:nvPr>
        </p:nvSpPr>
        <p:spPr/>
        <p:txBody>
          <a:bodyPr/>
          <a:lstStyle/>
          <a:p>
            <a:r>
              <a:rPr lang="zh-TW" altLang="en-US" b="0" dirty="0" smtClean="0"/>
              <a:t>機器學習採用</a:t>
            </a:r>
            <a:r>
              <a:rPr lang="zh-TW" altLang="en-US" b="0" dirty="0"/>
              <a:t>統計的</a:t>
            </a:r>
            <a:r>
              <a:rPr lang="zh-TW" altLang="en-US" b="0" dirty="0" smtClean="0"/>
              <a:t>方式</a:t>
            </a:r>
            <a:endParaRPr lang="en-US" altLang="zh-TW" b="0" dirty="0" smtClean="0"/>
          </a:p>
          <a:p>
            <a:r>
              <a:rPr lang="zh-TW" altLang="en-US" b="0" dirty="0"/>
              <a:t>在機器學習中，最為人知的架構，為仿照</a:t>
            </a:r>
            <a:r>
              <a:rPr lang="zh-TW" altLang="en-US" b="0" dirty="0" smtClean="0"/>
              <a:t>人類</a:t>
            </a:r>
            <a:r>
              <a:rPr lang="zh-TW" altLang="en-US" b="0" dirty="0"/>
              <a:t>神經系統的類神經網路（</a:t>
            </a:r>
            <a:r>
              <a:rPr lang="en-US" altLang="zh-TW" b="0" dirty="0"/>
              <a:t>Artificial Neural </a:t>
            </a:r>
            <a:r>
              <a:rPr lang="en-US" altLang="zh-TW" b="0" dirty="0" smtClean="0"/>
              <a:t>Network</a:t>
            </a:r>
            <a:r>
              <a:rPr lang="zh-TW" altLang="en-US" b="0" dirty="0"/>
              <a:t>），如圖</a:t>
            </a:r>
            <a:r>
              <a:rPr lang="en-US" altLang="zh-TW" b="0" dirty="0"/>
              <a:t>15-17</a:t>
            </a:r>
            <a:r>
              <a:rPr lang="zh-TW" altLang="en-US" b="0" dirty="0"/>
              <a:t>中之左圖所示</a:t>
            </a:r>
            <a:r>
              <a:rPr lang="zh-TW" altLang="en-US" b="0" dirty="0" smtClean="0"/>
              <a:t>。</a:t>
            </a:r>
            <a:endParaRPr lang="en-US" altLang="zh-TW" b="0" dirty="0" smtClean="0"/>
          </a:p>
          <a:p>
            <a:r>
              <a:rPr lang="zh-TW" altLang="en-US" b="0" dirty="0"/>
              <a:t>在該圖中，圓圈對應到人類神經系統中的神經元，而圓圈中的連線則對應到傳遞</a:t>
            </a:r>
            <a:r>
              <a:rPr lang="zh-TW" altLang="en-US" b="0" dirty="0" smtClean="0"/>
              <a:t>訊號</a:t>
            </a:r>
            <a:r>
              <a:rPr lang="zh-TW" altLang="en-US" b="0" dirty="0"/>
              <a:t>的突觸。</a:t>
            </a:r>
            <a:endParaRPr lang="zh-TW" altLang="en-US" dirty="0"/>
          </a:p>
        </p:txBody>
      </p:sp>
    </p:spTree>
    <p:extLst>
      <p:ext uri="{BB962C8B-B14F-4D97-AF65-F5344CB8AC3E}">
        <p14:creationId xmlns:p14="http://schemas.microsoft.com/office/powerpoint/2010/main" val="25590432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685925"/>
            <a:ext cx="82169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161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專家</a:t>
            </a:r>
            <a:r>
              <a:rPr lang="zh-TW" altLang="en-US" dirty="0" smtClean="0"/>
              <a:t>系統</a:t>
            </a:r>
            <a:endParaRPr lang="zh-TW" altLang="en-US" dirty="0"/>
          </a:p>
        </p:txBody>
      </p:sp>
      <p:sp>
        <p:nvSpPr>
          <p:cNvPr id="4" name="內容版面配置區 3"/>
          <p:cNvSpPr>
            <a:spLocks noGrp="1"/>
          </p:cNvSpPr>
          <p:nvPr>
            <p:ph idx="1"/>
          </p:nvPr>
        </p:nvSpPr>
        <p:spPr/>
        <p:txBody>
          <a:bodyPr>
            <a:normAutofit/>
          </a:bodyPr>
          <a:lstStyle/>
          <a:p>
            <a:r>
              <a:rPr lang="zh-TW" altLang="en-US" dirty="0" smtClean="0"/>
              <a:t>「專家」就是</a:t>
            </a:r>
            <a:r>
              <a:rPr lang="zh-TW" altLang="en-US" dirty="0"/>
              <a:t>具有處理特定問題能力的人，</a:t>
            </a:r>
            <a:r>
              <a:rPr lang="zh-TW" altLang="en-US" dirty="0" smtClean="0"/>
              <a:t>譬如醫生。</a:t>
            </a:r>
            <a:endParaRPr lang="en-US" altLang="zh-TW" dirty="0" smtClean="0"/>
          </a:p>
          <a:p>
            <a:r>
              <a:rPr lang="zh-TW" altLang="en-US" dirty="0" smtClean="0"/>
              <a:t>醫生</a:t>
            </a:r>
            <a:r>
              <a:rPr lang="zh-TW" altLang="en-US" dirty="0"/>
              <a:t>在診療一個病人時，通常會先觀察</a:t>
            </a:r>
            <a:r>
              <a:rPr lang="zh-TW" altLang="en-US" dirty="0" smtClean="0"/>
              <a:t>病人症狀</a:t>
            </a:r>
            <a:r>
              <a:rPr lang="zh-TW" altLang="en-US" dirty="0"/>
              <a:t>，或者是做一些檢驗，然後根據所有得到的訊息，去判斷所得到的病症</a:t>
            </a:r>
            <a:r>
              <a:rPr lang="zh-TW" altLang="en-US" dirty="0" smtClean="0"/>
              <a:t>。</a:t>
            </a:r>
            <a:endParaRPr lang="en-US" altLang="zh-TW" dirty="0" smtClean="0"/>
          </a:p>
          <a:p>
            <a:r>
              <a:rPr lang="zh-TW" altLang="en-US" dirty="0" smtClean="0"/>
              <a:t>若將醫生</a:t>
            </a:r>
            <a:r>
              <a:rPr lang="zh-TW" altLang="en-US" dirty="0"/>
              <a:t>判斷的過程寫成一條條的</a:t>
            </a:r>
            <a:r>
              <a:rPr lang="zh-TW" altLang="en-US" dirty="0">
                <a:solidFill>
                  <a:srgbClr val="C00000"/>
                </a:solidFill>
              </a:rPr>
              <a:t>法則</a:t>
            </a:r>
            <a:r>
              <a:rPr lang="en-US" altLang="zh-TW" dirty="0"/>
              <a:t>(rule)</a:t>
            </a:r>
            <a:r>
              <a:rPr lang="zh-TW" altLang="en-US" dirty="0"/>
              <a:t>，則</a:t>
            </a:r>
            <a:r>
              <a:rPr lang="zh-TW" altLang="en-US" dirty="0" smtClean="0"/>
              <a:t>可做出</a:t>
            </a:r>
            <a:r>
              <a:rPr lang="zh-TW" altLang="en-US" dirty="0"/>
              <a:t>一個可以輔助</a:t>
            </a:r>
            <a:r>
              <a:rPr lang="zh-TW" altLang="en-US" dirty="0" smtClean="0"/>
              <a:t>診斷、具特殊</a:t>
            </a:r>
            <a:r>
              <a:rPr lang="zh-TW" altLang="en-US" dirty="0"/>
              <a:t>能力</a:t>
            </a:r>
            <a:r>
              <a:rPr lang="zh-TW" altLang="en-US" dirty="0" smtClean="0"/>
              <a:t>的</a:t>
            </a:r>
            <a:r>
              <a:rPr lang="zh-TW" altLang="en-US" dirty="0"/>
              <a:t>軟體</a:t>
            </a:r>
            <a:r>
              <a:rPr lang="zh-TW" altLang="en-US" dirty="0" smtClean="0"/>
              <a:t>系統，稱為</a:t>
            </a:r>
            <a:r>
              <a:rPr lang="zh-TW" altLang="en-US" dirty="0" smtClean="0">
                <a:solidFill>
                  <a:srgbClr val="C00000"/>
                </a:solidFill>
              </a:rPr>
              <a:t>專家</a:t>
            </a:r>
            <a:r>
              <a:rPr lang="zh-TW" altLang="en-US" dirty="0">
                <a:solidFill>
                  <a:srgbClr val="C00000"/>
                </a:solidFill>
              </a:rPr>
              <a:t>系統</a:t>
            </a:r>
            <a:r>
              <a:rPr lang="en-US" altLang="zh-TW" dirty="0"/>
              <a:t>(expert system)</a:t>
            </a:r>
            <a:r>
              <a:rPr lang="zh-TW" altLang="en-US" dirty="0"/>
              <a:t>。</a:t>
            </a:r>
          </a:p>
          <a:p>
            <a:endParaRPr lang="zh-TW" altLang="en-US" dirty="0"/>
          </a:p>
        </p:txBody>
      </p:sp>
    </p:spTree>
    <p:extLst>
      <p:ext uri="{BB962C8B-B14F-4D97-AF65-F5344CB8AC3E}">
        <p14:creationId xmlns:p14="http://schemas.microsoft.com/office/powerpoint/2010/main" val="307285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PaaS</a:t>
            </a:r>
            <a:r>
              <a:rPr lang="zh-TW" altLang="en-US" dirty="0" smtClean="0"/>
              <a:t>服務支援網站開發方</a:t>
            </a:r>
            <a:r>
              <a:rPr lang="zh-TW" altLang="en-US" dirty="0"/>
              <a:t>式</a:t>
            </a:r>
          </a:p>
        </p:txBody>
      </p:sp>
      <p:sp>
        <p:nvSpPr>
          <p:cNvPr id="2" name="內容版面配置區 1"/>
          <p:cNvSpPr>
            <a:spLocks noGrp="1"/>
          </p:cNvSpPr>
          <p:nvPr>
            <p:ph idx="1"/>
          </p:nvPr>
        </p:nvSpPr>
        <p:spPr/>
        <p:txBody>
          <a:bodyPr>
            <a:noAutofit/>
          </a:bodyPr>
          <a:lstStyle/>
          <a:p>
            <a:pPr>
              <a:lnSpc>
                <a:spcPct val="120000"/>
              </a:lnSpc>
            </a:pPr>
            <a:r>
              <a:rPr lang="zh-TW" altLang="en-US" sz="2600" dirty="0" smtClean="0"/>
              <a:t>慣用</a:t>
            </a:r>
            <a:r>
              <a:rPr lang="en-US" altLang="zh-TW" sz="2600" dirty="0" err="1"/>
              <a:t>ASP.Net</a:t>
            </a:r>
            <a:r>
              <a:rPr lang="zh-TW" altLang="en-US" sz="2600" dirty="0"/>
              <a:t>配合微軟的</a:t>
            </a:r>
            <a:r>
              <a:rPr lang="en-US" altLang="zh-TW" sz="2600" dirty="0"/>
              <a:t>SQL</a:t>
            </a:r>
            <a:r>
              <a:rPr lang="zh-TW" altLang="en-US" sz="2600" dirty="0"/>
              <a:t>伺服器建置網站</a:t>
            </a:r>
            <a:r>
              <a:rPr lang="zh-TW" altLang="en-US" sz="2600" dirty="0" smtClean="0"/>
              <a:t>，可考慮</a:t>
            </a:r>
            <a:r>
              <a:rPr lang="zh-TW" altLang="en-US" sz="2600" dirty="0"/>
              <a:t>向微軟的</a:t>
            </a:r>
            <a:r>
              <a:rPr lang="en-US" altLang="zh-TW" sz="2600" dirty="0"/>
              <a:t>Azure</a:t>
            </a:r>
            <a:r>
              <a:rPr lang="zh-TW" altLang="en-US" sz="2600" dirty="0"/>
              <a:t>雲端服務</a:t>
            </a:r>
            <a:r>
              <a:rPr lang="zh-TW" altLang="en-US" sz="2600" dirty="0" smtClean="0"/>
              <a:t>租用。</a:t>
            </a:r>
            <a:endParaRPr lang="en-US" altLang="zh-TW" sz="2600" dirty="0" smtClean="0"/>
          </a:p>
          <a:p>
            <a:pPr>
              <a:lnSpc>
                <a:spcPct val="120000"/>
              </a:lnSpc>
            </a:pPr>
            <a:r>
              <a:rPr lang="zh-TW" altLang="en-US" sz="2600" dirty="0" smtClean="0"/>
              <a:t>慣用</a:t>
            </a:r>
            <a:r>
              <a:rPr lang="en-US" altLang="zh-TW" sz="2600" dirty="0" smtClean="0"/>
              <a:t>Google</a:t>
            </a:r>
            <a:r>
              <a:rPr lang="zh-TW" altLang="en-US" sz="2600" dirty="0"/>
              <a:t>的網路服務原件</a:t>
            </a:r>
            <a:r>
              <a:rPr lang="zh-TW" altLang="en-US" sz="2600" dirty="0" smtClean="0"/>
              <a:t>，及</a:t>
            </a:r>
            <a:r>
              <a:rPr lang="en-US" altLang="zh-TW" sz="2600" dirty="0" smtClean="0"/>
              <a:t>Java</a:t>
            </a:r>
            <a:r>
              <a:rPr lang="zh-TW" altLang="en-US" sz="2600" dirty="0" smtClean="0"/>
              <a:t> </a:t>
            </a:r>
            <a:r>
              <a:rPr lang="en-US" altLang="zh-TW" sz="2600" dirty="0"/>
              <a:t>Servlet</a:t>
            </a:r>
            <a:r>
              <a:rPr lang="zh-TW" altLang="en-US" sz="2600" dirty="0"/>
              <a:t>、</a:t>
            </a:r>
            <a:r>
              <a:rPr lang="en-US" altLang="zh-TW" sz="2600" dirty="0"/>
              <a:t>Python</a:t>
            </a:r>
            <a:r>
              <a:rPr lang="zh-TW" altLang="en-US" sz="2600" dirty="0"/>
              <a:t>、</a:t>
            </a:r>
            <a:r>
              <a:rPr lang="en-US" altLang="zh-TW" sz="2600" dirty="0" err="1"/>
              <a:t>PHP</a:t>
            </a:r>
            <a:r>
              <a:rPr lang="zh-TW" altLang="en-US" sz="2600" dirty="0"/>
              <a:t>或是</a:t>
            </a:r>
            <a:r>
              <a:rPr lang="en-US" altLang="zh-TW" sz="2600" dirty="0"/>
              <a:t>Google</a:t>
            </a:r>
            <a:r>
              <a:rPr lang="zh-TW" altLang="en-US" sz="2600" dirty="0"/>
              <a:t>的自家語言開發</a:t>
            </a:r>
            <a:r>
              <a:rPr lang="zh-TW" altLang="en-US" sz="2600" dirty="0" smtClean="0"/>
              <a:t>，可考慮</a:t>
            </a:r>
            <a:r>
              <a:rPr lang="en-US" altLang="zh-TW" sz="2600" dirty="0"/>
              <a:t>Google</a:t>
            </a:r>
            <a:r>
              <a:rPr lang="zh-TW" altLang="en-US" sz="2600" dirty="0"/>
              <a:t>的</a:t>
            </a:r>
            <a:r>
              <a:rPr lang="en-US" altLang="zh-TW" sz="2600" dirty="0" err="1" smtClean="0"/>
              <a:t>GAE</a:t>
            </a:r>
            <a:r>
              <a:rPr lang="zh-TW" altLang="en-US" sz="2600" dirty="0" smtClean="0"/>
              <a:t>服務。</a:t>
            </a:r>
            <a:endParaRPr lang="en-US" altLang="zh-TW" sz="2600" dirty="0" smtClean="0"/>
          </a:p>
          <a:p>
            <a:pPr>
              <a:lnSpc>
                <a:spcPct val="120000"/>
              </a:lnSpc>
            </a:pPr>
            <a:r>
              <a:rPr lang="zh-TW" altLang="en-US" sz="2600" dirty="0" smtClean="0"/>
              <a:t>若只需一般</a:t>
            </a:r>
            <a:r>
              <a:rPr lang="zh-TW" altLang="en-US" sz="2600" dirty="0"/>
              <a:t>的</a:t>
            </a:r>
            <a:r>
              <a:rPr lang="en-US" altLang="zh-TW" sz="2600" dirty="0"/>
              <a:t>Java Servlet</a:t>
            </a:r>
            <a:r>
              <a:rPr lang="zh-TW" altLang="en-US" sz="2600" dirty="0"/>
              <a:t>、</a:t>
            </a:r>
            <a:r>
              <a:rPr lang="en-US" altLang="zh-TW" sz="2600" dirty="0"/>
              <a:t>Python</a:t>
            </a:r>
            <a:r>
              <a:rPr lang="zh-TW" altLang="en-US" sz="2600" dirty="0"/>
              <a:t>、或是</a:t>
            </a:r>
            <a:r>
              <a:rPr lang="en-US" altLang="zh-TW" sz="2600" dirty="0" err="1"/>
              <a:t>PHP</a:t>
            </a:r>
            <a:r>
              <a:rPr lang="zh-TW" altLang="en-US" sz="2600" dirty="0"/>
              <a:t>配合標準的</a:t>
            </a:r>
            <a:r>
              <a:rPr lang="zh-TW" altLang="en-US" sz="2600" dirty="0" smtClean="0"/>
              <a:t>資料庫建置</a:t>
            </a:r>
            <a:r>
              <a:rPr lang="zh-TW" altLang="en-US" sz="2600" dirty="0"/>
              <a:t>網站</a:t>
            </a:r>
            <a:r>
              <a:rPr lang="zh-TW" altLang="en-US" sz="2600" dirty="0" smtClean="0"/>
              <a:t>，可選擇</a:t>
            </a:r>
            <a:r>
              <a:rPr lang="en-US" altLang="zh-TW" sz="2600" dirty="0" err="1" smtClean="0"/>
              <a:t>CloudBee</a:t>
            </a:r>
            <a:r>
              <a:rPr lang="zh-TW" altLang="en-US" sz="2600" dirty="0"/>
              <a:t>、</a:t>
            </a:r>
            <a:r>
              <a:rPr lang="en-US" altLang="zh-TW" sz="2600" dirty="0" err="1"/>
              <a:t>Heroku</a:t>
            </a:r>
            <a:r>
              <a:rPr lang="zh-TW" altLang="en-US" sz="2600" dirty="0" smtClean="0"/>
              <a:t>、</a:t>
            </a:r>
            <a:r>
              <a:rPr lang="en-US" altLang="zh-TW" sz="2600" dirty="0" err="1" smtClean="0"/>
              <a:t>OpenShift</a:t>
            </a:r>
            <a:r>
              <a:rPr lang="zh-TW" altLang="en-US" sz="2600" dirty="0" smtClean="0"/>
              <a:t>、</a:t>
            </a:r>
            <a:r>
              <a:rPr lang="en-US" altLang="zh-TW" sz="2600" dirty="0" smtClean="0"/>
              <a:t>Cloud </a:t>
            </a:r>
            <a:r>
              <a:rPr lang="en-US" altLang="zh-TW" sz="2600" dirty="0"/>
              <a:t>Foundry</a:t>
            </a:r>
            <a:r>
              <a:rPr lang="zh-TW" altLang="en-US" sz="2600" dirty="0" smtClean="0"/>
              <a:t>等。</a:t>
            </a:r>
            <a:endParaRPr lang="zh-TW" altLang="en-US" sz="2600" dirty="0"/>
          </a:p>
        </p:txBody>
      </p:sp>
    </p:spTree>
    <p:extLst>
      <p:ext uri="{BB962C8B-B14F-4D97-AF65-F5344CB8AC3E}">
        <p14:creationId xmlns:p14="http://schemas.microsoft.com/office/powerpoint/2010/main" val="39781846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電腦</a:t>
            </a:r>
            <a:r>
              <a:rPr lang="zh-TW" altLang="en-US" dirty="0" smtClean="0"/>
              <a:t>下棋</a:t>
            </a:r>
            <a:endParaRPr lang="zh-TW" altLang="en-US" dirty="0"/>
          </a:p>
        </p:txBody>
      </p:sp>
      <p:sp>
        <p:nvSpPr>
          <p:cNvPr id="4" name="內容版面配置區 3"/>
          <p:cNvSpPr>
            <a:spLocks noGrp="1"/>
          </p:cNvSpPr>
          <p:nvPr>
            <p:ph idx="1"/>
          </p:nvPr>
        </p:nvSpPr>
        <p:spPr/>
        <p:txBody>
          <a:bodyPr>
            <a:normAutofit/>
          </a:bodyPr>
          <a:lstStyle/>
          <a:p>
            <a:r>
              <a:rPr lang="zh-TW" altLang="en-US" dirty="0"/>
              <a:t>人類下棋通常是根據目前棋盤上棋子的排列，再預測未來對方會如何下棋子，來決定現在要下哪一步棋。越是高段的棋手，想的步數越多，思考也越縝密</a:t>
            </a:r>
            <a:r>
              <a:rPr lang="zh-TW" altLang="en-US" dirty="0" smtClean="0"/>
              <a:t>。</a:t>
            </a:r>
            <a:endParaRPr lang="en-US" altLang="zh-TW" dirty="0" smtClean="0"/>
          </a:p>
          <a:p>
            <a:r>
              <a:rPr lang="zh-TW" altLang="en-US" dirty="0" smtClean="0"/>
              <a:t>電腦下棋程式就是</a:t>
            </a:r>
            <a:r>
              <a:rPr lang="zh-TW" altLang="en-US" dirty="0"/>
              <a:t>模擬人類決斷的過程寫出來的智慧型系統</a:t>
            </a:r>
            <a:r>
              <a:rPr lang="zh-TW" altLang="en-US" dirty="0" smtClean="0"/>
              <a:t>。</a:t>
            </a:r>
            <a:endParaRPr lang="en-US" altLang="zh-TW" dirty="0" smtClean="0"/>
          </a:p>
          <a:p>
            <a:r>
              <a:rPr lang="zh-TW" altLang="en-US" dirty="0" smtClean="0"/>
              <a:t>幾年</a:t>
            </a:r>
            <a:r>
              <a:rPr lang="zh-TW" altLang="en-US" dirty="0"/>
              <a:t>前</a:t>
            </a:r>
            <a:r>
              <a:rPr lang="en-US" altLang="zh-TW" dirty="0"/>
              <a:t>IBM</a:t>
            </a:r>
            <a:r>
              <a:rPr lang="zh-TW" altLang="en-US" dirty="0"/>
              <a:t>一部很有名的電腦「深藍</a:t>
            </a:r>
            <a:r>
              <a:rPr lang="zh-TW" altLang="en-US" dirty="0" smtClean="0"/>
              <a:t>」曾</a:t>
            </a:r>
            <a:r>
              <a:rPr lang="zh-TW" altLang="en-US" dirty="0"/>
              <a:t>打敗過當時世界排名第一的西洋棋</a:t>
            </a:r>
            <a:r>
              <a:rPr lang="zh-TW" altLang="en-US" dirty="0" smtClean="0"/>
              <a:t>大師</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15404936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自然語言</a:t>
            </a:r>
            <a:r>
              <a:rPr lang="zh-TW" altLang="en-US" dirty="0" smtClean="0"/>
              <a:t>處理</a:t>
            </a:r>
            <a:endParaRPr lang="zh-TW" altLang="en-US" dirty="0"/>
          </a:p>
        </p:txBody>
      </p:sp>
      <p:sp>
        <p:nvSpPr>
          <p:cNvPr id="4" name="內容版面配置區 3"/>
          <p:cNvSpPr>
            <a:spLocks noGrp="1"/>
          </p:cNvSpPr>
          <p:nvPr>
            <p:ph idx="1"/>
          </p:nvPr>
        </p:nvSpPr>
        <p:spPr/>
        <p:txBody>
          <a:bodyPr>
            <a:normAutofit/>
          </a:bodyPr>
          <a:lstStyle/>
          <a:p>
            <a:r>
              <a:rPr lang="zh-TW" altLang="en-US" dirty="0" smtClean="0">
                <a:solidFill>
                  <a:srgbClr val="0070C0"/>
                </a:solidFill>
              </a:rPr>
              <a:t>程式語言</a:t>
            </a:r>
            <a:r>
              <a:rPr lang="zh-TW" altLang="en-US" dirty="0" smtClean="0"/>
              <a:t>是</a:t>
            </a:r>
            <a:r>
              <a:rPr lang="zh-TW" altLang="en-US" dirty="0"/>
              <a:t>和機器溝通的</a:t>
            </a:r>
            <a:r>
              <a:rPr lang="zh-TW" altLang="en-US" dirty="0" smtClean="0"/>
              <a:t>語言；</a:t>
            </a:r>
            <a:r>
              <a:rPr lang="zh-TW" altLang="en-US" dirty="0" smtClean="0">
                <a:solidFill>
                  <a:srgbClr val="0070C0"/>
                </a:solidFill>
              </a:rPr>
              <a:t>自然語言</a:t>
            </a:r>
            <a:r>
              <a:rPr lang="zh-TW" altLang="en-US" dirty="0" smtClean="0"/>
              <a:t>則</a:t>
            </a:r>
            <a:r>
              <a:rPr lang="zh-TW" altLang="en-US" dirty="0"/>
              <a:t>是人類之間溝通所使用的語言</a:t>
            </a:r>
            <a:r>
              <a:rPr lang="zh-TW" altLang="en-US" dirty="0" smtClean="0"/>
              <a:t>。</a:t>
            </a:r>
            <a:endParaRPr lang="en-US" altLang="zh-TW" dirty="0" smtClean="0"/>
          </a:p>
          <a:p>
            <a:r>
              <a:rPr lang="zh-TW" altLang="en-US" dirty="0" smtClean="0"/>
              <a:t>自然語言處理研究</a:t>
            </a:r>
            <a:r>
              <a:rPr lang="zh-TW" altLang="en-US" dirty="0"/>
              <a:t>，是希望電腦能夠直接瞭解人類所說的話</a:t>
            </a:r>
            <a:r>
              <a:rPr lang="zh-TW" altLang="en-US" dirty="0" smtClean="0"/>
              <a:t>，而</a:t>
            </a:r>
            <a:r>
              <a:rPr lang="zh-TW" altLang="en-US" dirty="0"/>
              <a:t>不需要透過程式語言</a:t>
            </a:r>
            <a:r>
              <a:rPr lang="zh-TW" altLang="en-US" dirty="0" smtClean="0"/>
              <a:t>。</a:t>
            </a:r>
            <a:endParaRPr lang="en-US" altLang="zh-TW" dirty="0" smtClean="0"/>
          </a:p>
          <a:p>
            <a:r>
              <a:rPr lang="zh-TW" altLang="en-US" dirty="0" smtClean="0"/>
              <a:t>自然語言</a:t>
            </a:r>
            <a:r>
              <a:rPr lang="zh-TW" altLang="en-US" dirty="0"/>
              <a:t>處理的另一個應用，是進行</a:t>
            </a:r>
            <a:r>
              <a:rPr lang="zh-TW" altLang="en-US" dirty="0">
                <a:solidFill>
                  <a:srgbClr val="C00000"/>
                </a:solidFill>
              </a:rPr>
              <a:t>機器翻譯</a:t>
            </a:r>
            <a:r>
              <a:rPr lang="en-US" altLang="zh-TW" dirty="0"/>
              <a:t>(machine </a:t>
            </a:r>
            <a:r>
              <a:rPr lang="en-US" altLang="zh-TW" dirty="0" smtClean="0"/>
              <a:t>translation)</a:t>
            </a:r>
            <a:r>
              <a:rPr lang="zh-TW" altLang="en-US" dirty="0" smtClean="0"/>
              <a:t>。例如：將一篇</a:t>
            </a:r>
            <a:r>
              <a:rPr lang="zh-TW" altLang="en-US" dirty="0"/>
              <a:t>英文</a:t>
            </a:r>
            <a:r>
              <a:rPr lang="zh-TW" altLang="en-US" dirty="0" smtClean="0"/>
              <a:t>論文自動</a:t>
            </a:r>
            <a:r>
              <a:rPr lang="zh-TW" altLang="en-US" dirty="0"/>
              <a:t>翻譯</a:t>
            </a:r>
            <a:r>
              <a:rPr lang="zh-TW" altLang="en-US" dirty="0" smtClean="0"/>
              <a:t>成中文</a:t>
            </a:r>
            <a:r>
              <a:rPr lang="zh-TW" altLang="en-US" dirty="0"/>
              <a:t>論文。</a:t>
            </a:r>
          </a:p>
          <a:p>
            <a:endParaRPr lang="zh-TW" altLang="en-US" dirty="0"/>
          </a:p>
        </p:txBody>
      </p:sp>
    </p:spTree>
    <p:extLst>
      <p:ext uri="{BB962C8B-B14F-4D97-AF65-F5344CB8AC3E}">
        <p14:creationId xmlns:p14="http://schemas.microsoft.com/office/powerpoint/2010/main" val="32512212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自然語言</a:t>
            </a:r>
            <a:r>
              <a:rPr lang="zh-TW" altLang="en-US" dirty="0" smtClean="0"/>
              <a:t>處理</a:t>
            </a:r>
            <a:endParaRPr lang="zh-TW" altLang="en-US" dirty="0"/>
          </a:p>
        </p:txBody>
      </p:sp>
      <p:sp>
        <p:nvSpPr>
          <p:cNvPr id="4" name="內容版面配置區 3"/>
          <p:cNvSpPr>
            <a:spLocks noGrp="1"/>
          </p:cNvSpPr>
          <p:nvPr>
            <p:ph idx="1"/>
          </p:nvPr>
        </p:nvSpPr>
        <p:spPr/>
        <p:txBody>
          <a:bodyPr>
            <a:normAutofit/>
          </a:bodyPr>
          <a:lstStyle/>
          <a:p>
            <a:r>
              <a:rPr lang="zh-TW" altLang="en-US" dirty="0"/>
              <a:t>一個能進行自然語言處理的智慧型系統，會大幅度的拉近人與機器之間的</a:t>
            </a:r>
            <a:r>
              <a:rPr lang="zh-TW" altLang="en-US" dirty="0" smtClean="0"/>
              <a:t>距離。</a:t>
            </a:r>
            <a:endParaRPr lang="en-US" altLang="zh-TW" dirty="0" smtClean="0"/>
          </a:p>
          <a:p>
            <a:r>
              <a:rPr lang="zh-TW" altLang="en-US" dirty="0" smtClean="0"/>
              <a:t>自然語言</a:t>
            </a:r>
            <a:r>
              <a:rPr lang="zh-TW" altLang="en-US" dirty="0"/>
              <a:t>的複雜度遠比程式</a:t>
            </a:r>
            <a:r>
              <a:rPr lang="zh-TW" altLang="en-US" dirty="0" smtClean="0"/>
              <a:t>語言高，是因為：</a:t>
            </a:r>
            <a:endParaRPr lang="en-US" altLang="zh-TW" dirty="0" smtClean="0"/>
          </a:p>
          <a:p>
            <a:pPr lvl="1"/>
            <a:r>
              <a:rPr lang="zh-TW" altLang="en-US" dirty="0" smtClean="0"/>
              <a:t>程式</a:t>
            </a:r>
            <a:r>
              <a:rPr lang="zh-TW" altLang="en-US" dirty="0"/>
              <a:t>語言是人類訂定的，文法事先已經固定</a:t>
            </a:r>
            <a:r>
              <a:rPr lang="zh-TW" altLang="en-US" dirty="0" smtClean="0"/>
              <a:t>好。</a:t>
            </a:r>
            <a:endParaRPr lang="en-US" altLang="zh-TW" dirty="0" smtClean="0"/>
          </a:p>
          <a:p>
            <a:pPr lvl="1"/>
            <a:r>
              <a:rPr lang="zh-TW" altLang="en-US" dirty="0" smtClean="0"/>
              <a:t>自然語言</a:t>
            </a:r>
            <a:r>
              <a:rPr lang="zh-TW" altLang="en-US" dirty="0"/>
              <a:t>是隨著人類歷史和社會的演進所逐漸形成，雖然</a:t>
            </a:r>
            <a:r>
              <a:rPr lang="zh-TW" altLang="en-US" dirty="0" smtClean="0"/>
              <a:t>有基本</a:t>
            </a:r>
            <a:r>
              <a:rPr lang="zh-TW" altLang="en-US" dirty="0"/>
              <a:t>語法，</a:t>
            </a:r>
            <a:r>
              <a:rPr lang="zh-TW" altLang="en-US" dirty="0" smtClean="0"/>
              <a:t>但例外</a:t>
            </a:r>
            <a:r>
              <a:rPr lang="zh-TW" altLang="en-US" dirty="0"/>
              <a:t>更多</a:t>
            </a:r>
            <a:r>
              <a:rPr lang="zh-TW" altLang="en-US" dirty="0" smtClean="0"/>
              <a:t>。</a:t>
            </a:r>
            <a:endParaRPr lang="en-US" altLang="zh-TW" dirty="0" smtClean="0"/>
          </a:p>
          <a:p>
            <a:r>
              <a:rPr lang="zh-TW" altLang="en-US" dirty="0" smtClean="0"/>
              <a:t>雖然自然語言處理已有</a:t>
            </a:r>
            <a:r>
              <a:rPr lang="zh-TW" altLang="en-US" dirty="0"/>
              <a:t>相當多的研究成果，但是要全面</a:t>
            </a:r>
            <a:r>
              <a:rPr lang="zh-TW" altLang="en-US" dirty="0" smtClean="0"/>
              <a:t>普及，還有</a:t>
            </a:r>
            <a:r>
              <a:rPr lang="zh-TW" altLang="en-US" dirty="0"/>
              <a:t>一段路要走。</a:t>
            </a:r>
          </a:p>
        </p:txBody>
      </p:sp>
    </p:spTree>
    <p:extLst>
      <p:ext uri="{BB962C8B-B14F-4D97-AF65-F5344CB8AC3E}">
        <p14:creationId xmlns:p14="http://schemas.microsoft.com/office/powerpoint/2010/main" val="17529999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資料探勘</a:t>
            </a:r>
          </a:p>
        </p:txBody>
      </p:sp>
      <p:sp>
        <p:nvSpPr>
          <p:cNvPr id="4" name="內容版面配置區 3"/>
          <p:cNvSpPr>
            <a:spLocks noGrp="1"/>
          </p:cNvSpPr>
          <p:nvPr>
            <p:ph idx="1"/>
          </p:nvPr>
        </p:nvSpPr>
        <p:spPr/>
        <p:txBody>
          <a:bodyPr>
            <a:normAutofit/>
          </a:bodyPr>
          <a:lstStyle/>
          <a:p>
            <a:r>
              <a:rPr lang="zh-TW" altLang="en-US" dirty="0"/>
              <a:t>隨著資料庫系統的資料越建越多，</a:t>
            </a:r>
            <a:r>
              <a:rPr lang="zh-TW" altLang="en-US" dirty="0" smtClean="0">
                <a:solidFill>
                  <a:srgbClr val="C00000"/>
                </a:solidFill>
              </a:rPr>
              <a:t>資料</a:t>
            </a:r>
            <a:r>
              <a:rPr lang="zh-TW" altLang="en-US" dirty="0">
                <a:solidFill>
                  <a:srgbClr val="C00000"/>
                </a:solidFill>
              </a:rPr>
              <a:t>探勘</a:t>
            </a:r>
            <a:r>
              <a:rPr lang="en-US" altLang="zh-TW" dirty="0"/>
              <a:t>(data mining</a:t>
            </a:r>
            <a:r>
              <a:rPr lang="en-US" altLang="zh-TW" dirty="0" smtClean="0"/>
              <a:t>)</a:t>
            </a:r>
            <a:r>
              <a:rPr lang="zh-TW" altLang="en-US" dirty="0" smtClean="0"/>
              <a:t>能從大量</a:t>
            </a:r>
            <a:r>
              <a:rPr lang="zh-TW" altLang="en-US" dirty="0"/>
              <a:t>的</a:t>
            </a:r>
            <a:r>
              <a:rPr lang="zh-TW" altLang="en-US" dirty="0">
                <a:solidFill>
                  <a:srgbClr val="C00000"/>
                </a:solidFill>
              </a:rPr>
              <a:t>未處理資料</a:t>
            </a:r>
            <a:r>
              <a:rPr lang="en-US" altLang="zh-TW" dirty="0"/>
              <a:t>(raw data)</a:t>
            </a:r>
            <a:r>
              <a:rPr lang="zh-TW" altLang="en-US" dirty="0"/>
              <a:t>中，挖掘出有建設性的</a:t>
            </a:r>
            <a:r>
              <a:rPr lang="zh-TW" altLang="en-US" dirty="0">
                <a:solidFill>
                  <a:srgbClr val="C00000"/>
                </a:solidFill>
              </a:rPr>
              <a:t>資訊</a:t>
            </a:r>
            <a:r>
              <a:rPr lang="en-US" altLang="zh-TW" dirty="0"/>
              <a:t>(information</a:t>
            </a:r>
            <a:r>
              <a:rPr lang="en-US" altLang="zh-TW" dirty="0" smtClean="0"/>
              <a:t>)</a:t>
            </a:r>
            <a:r>
              <a:rPr lang="zh-TW" altLang="en-US" dirty="0" smtClean="0"/>
              <a:t>。</a:t>
            </a:r>
            <a:endParaRPr lang="en-US" altLang="zh-TW" dirty="0" smtClean="0"/>
          </a:p>
          <a:p>
            <a:r>
              <a:rPr lang="zh-TW" altLang="en-US" dirty="0" smtClean="0"/>
              <a:t>資料</a:t>
            </a:r>
            <a:r>
              <a:rPr lang="zh-TW" altLang="en-US" dirty="0"/>
              <a:t>探勘的技術在</a:t>
            </a:r>
            <a:r>
              <a:rPr lang="en-US" altLang="zh-TW" dirty="0"/>
              <a:t>90</a:t>
            </a:r>
            <a:r>
              <a:rPr lang="zh-TW" altLang="en-US" dirty="0" smtClean="0"/>
              <a:t>年代</a:t>
            </a:r>
            <a:r>
              <a:rPr lang="en-US" altLang="zh-TW" dirty="0" smtClean="0"/>
              <a:t/>
            </a:r>
            <a:br>
              <a:rPr lang="en-US" altLang="zh-TW" dirty="0" smtClean="0"/>
            </a:br>
            <a:r>
              <a:rPr lang="zh-TW" altLang="en-US" dirty="0" smtClean="0"/>
              <a:t>末期</a:t>
            </a:r>
            <a:r>
              <a:rPr lang="zh-TW" altLang="en-US" dirty="0"/>
              <a:t>被提出</a:t>
            </a:r>
            <a:r>
              <a:rPr lang="zh-TW" altLang="en-US" dirty="0" smtClean="0"/>
              <a:t>來。</a:t>
            </a:r>
            <a:endParaRPr lang="zh-TW" altLang="en-US" dirty="0"/>
          </a:p>
        </p:txBody>
      </p:sp>
      <p:pic>
        <p:nvPicPr>
          <p:cNvPr id="5" name="圖片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32040" y="3113965"/>
            <a:ext cx="3662645" cy="3662645"/>
          </a:xfrm>
          <a:prstGeom prst="rect">
            <a:avLst/>
          </a:prstGeom>
        </p:spPr>
      </p:pic>
    </p:spTree>
    <p:extLst>
      <p:ext uri="{BB962C8B-B14F-4D97-AF65-F5344CB8AC3E}">
        <p14:creationId xmlns:p14="http://schemas.microsoft.com/office/powerpoint/2010/main" val="4578169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資料探勘：啤酒和尿片的</a:t>
            </a:r>
            <a:r>
              <a:rPr lang="zh-TW" altLang="en-US" dirty="0" smtClean="0"/>
              <a:t>故事</a:t>
            </a:r>
            <a:endParaRPr lang="zh-TW" altLang="en-US" dirty="0"/>
          </a:p>
        </p:txBody>
      </p:sp>
      <p:sp>
        <p:nvSpPr>
          <p:cNvPr id="4" name="內容版面配置區 3"/>
          <p:cNvSpPr>
            <a:spLocks noGrp="1"/>
          </p:cNvSpPr>
          <p:nvPr>
            <p:ph idx="1"/>
          </p:nvPr>
        </p:nvSpPr>
        <p:spPr/>
        <p:txBody>
          <a:bodyPr>
            <a:normAutofit/>
          </a:bodyPr>
          <a:lstStyle/>
          <a:p>
            <a:r>
              <a:rPr lang="zh-TW" altLang="en-US" dirty="0" smtClean="0"/>
              <a:t>一般認為在家庭中，</a:t>
            </a:r>
            <a:r>
              <a:rPr lang="zh-TW" altLang="en-US" dirty="0"/>
              <a:t>是</a:t>
            </a:r>
            <a:r>
              <a:rPr lang="zh-TW" altLang="en-US" dirty="0" smtClean="0"/>
              <a:t>先生買</a:t>
            </a:r>
            <a:r>
              <a:rPr lang="zh-TW" altLang="en-US" dirty="0"/>
              <a:t>啤酒，</a:t>
            </a:r>
            <a:r>
              <a:rPr lang="zh-TW" altLang="en-US" dirty="0" smtClean="0"/>
              <a:t>太太買</a:t>
            </a:r>
            <a:r>
              <a:rPr lang="zh-TW" altLang="en-US" dirty="0"/>
              <a:t>尿</a:t>
            </a:r>
            <a:r>
              <a:rPr lang="zh-TW" altLang="en-US" dirty="0" smtClean="0"/>
              <a:t>片。但美國一家</a:t>
            </a:r>
            <a:r>
              <a:rPr lang="zh-TW" altLang="en-US" dirty="0"/>
              <a:t>連鎖便利</a:t>
            </a:r>
            <a:r>
              <a:rPr lang="zh-TW" altLang="en-US" dirty="0" smtClean="0"/>
              <a:t>商店利用</a:t>
            </a:r>
            <a:r>
              <a:rPr lang="zh-TW" altLang="en-US" dirty="0"/>
              <a:t>資料探</a:t>
            </a:r>
            <a:r>
              <a:rPr lang="zh-TW" altLang="en-US" dirty="0" smtClean="0"/>
              <a:t>勘技術，</a:t>
            </a:r>
            <a:r>
              <a:rPr lang="zh-TW" altLang="en-US" dirty="0"/>
              <a:t>卻發現啤酒和尿片常常一起被</a:t>
            </a:r>
            <a:r>
              <a:rPr lang="zh-TW" altLang="en-US" dirty="0" smtClean="0"/>
              <a:t>購買。</a:t>
            </a:r>
            <a:endParaRPr lang="en-US" altLang="zh-TW" dirty="0" smtClean="0"/>
          </a:p>
          <a:p>
            <a:r>
              <a:rPr lang="zh-TW" altLang="en-US" dirty="0" smtClean="0"/>
              <a:t>原來是當</a:t>
            </a:r>
            <a:r>
              <a:rPr lang="zh-TW" altLang="en-US" dirty="0"/>
              <a:t>先生為了在家裡看美式足球，而出門去便利商店買啤酒時，太太常常會託他順便買尿片</a:t>
            </a:r>
            <a:r>
              <a:rPr lang="zh-TW" altLang="en-US" dirty="0" smtClean="0"/>
              <a:t>。</a:t>
            </a:r>
            <a:endParaRPr lang="en-US" altLang="zh-TW" dirty="0" smtClean="0"/>
          </a:p>
          <a:p>
            <a:r>
              <a:rPr lang="zh-TW" altLang="en-US" dirty="0" smtClean="0"/>
              <a:t>發現該關係後，便利</a:t>
            </a:r>
            <a:r>
              <a:rPr lang="zh-TW" altLang="en-US" dirty="0"/>
              <a:t>商店就把這兩項貨品擺在附近，由於顧客覺得購買方便，</a:t>
            </a:r>
            <a:r>
              <a:rPr lang="zh-TW" altLang="en-US" dirty="0" smtClean="0"/>
              <a:t>而使該店生意</a:t>
            </a:r>
            <a:r>
              <a:rPr lang="zh-TW" altLang="en-US" dirty="0"/>
              <a:t>興隆。</a:t>
            </a:r>
          </a:p>
          <a:p>
            <a:endParaRPr lang="zh-TW" altLang="en-US" dirty="0"/>
          </a:p>
        </p:txBody>
      </p:sp>
    </p:spTree>
    <p:extLst>
      <p:ext uri="{BB962C8B-B14F-4D97-AF65-F5344CB8AC3E}">
        <p14:creationId xmlns:p14="http://schemas.microsoft.com/office/powerpoint/2010/main" val="1521797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資料探勘</a:t>
            </a:r>
          </a:p>
        </p:txBody>
      </p:sp>
      <p:sp>
        <p:nvSpPr>
          <p:cNvPr id="4" name="內容版面配置區 3"/>
          <p:cNvSpPr>
            <a:spLocks noGrp="1"/>
          </p:cNvSpPr>
          <p:nvPr>
            <p:ph idx="1"/>
          </p:nvPr>
        </p:nvSpPr>
        <p:spPr/>
        <p:txBody>
          <a:bodyPr>
            <a:normAutofit/>
          </a:bodyPr>
          <a:lstStyle/>
          <a:p>
            <a:r>
              <a:rPr lang="zh-TW" altLang="en-US" dirty="0"/>
              <a:t>近年來資料探勘</a:t>
            </a:r>
            <a:r>
              <a:rPr lang="zh-TW" altLang="en-US" dirty="0" smtClean="0"/>
              <a:t>研究日益受到重視</a:t>
            </a:r>
            <a:r>
              <a:rPr lang="zh-TW" altLang="en-US" dirty="0"/>
              <a:t>。除了早期用人工智慧的技術尋找資料的相關性，其他包含統計等數值分析的技術也被人</a:t>
            </a:r>
            <a:r>
              <a:rPr lang="zh-TW" altLang="en-US" dirty="0" smtClean="0"/>
              <a:t>提出。</a:t>
            </a:r>
            <a:endParaRPr lang="zh-TW" altLang="en-US" dirty="0"/>
          </a:p>
          <a:p>
            <a:r>
              <a:rPr lang="zh-TW" altLang="en-US" dirty="0"/>
              <a:t>探</a:t>
            </a:r>
            <a:r>
              <a:rPr lang="zh-TW" altLang="en-US" dirty="0" smtClean="0"/>
              <a:t>勘範圍</a:t>
            </a:r>
            <a:r>
              <a:rPr lang="zh-TW" altLang="en-US" dirty="0"/>
              <a:t>不僅是商店的交易資料</a:t>
            </a:r>
            <a:r>
              <a:rPr lang="zh-TW" altLang="en-US" dirty="0" smtClean="0"/>
              <a:t>，</a:t>
            </a:r>
            <a:r>
              <a:rPr lang="en-US" altLang="zh-TW" dirty="0" smtClean="0"/>
              <a:t/>
            </a:r>
            <a:br>
              <a:rPr lang="en-US" altLang="zh-TW" dirty="0" smtClean="0"/>
            </a:br>
            <a:r>
              <a:rPr lang="zh-TW" altLang="en-US" dirty="0" smtClean="0"/>
              <a:t>還</a:t>
            </a:r>
            <a:r>
              <a:rPr lang="zh-TW" altLang="en-US" dirty="0"/>
              <a:t>包含了使用者的使用行為等，</a:t>
            </a:r>
            <a:r>
              <a:rPr lang="zh-TW" altLang="en-US" dirty="0" smtClean="0"/>
              <a:t>以</a:t>
            </a:r>
            <a:r>
              <a:rPr lang="en-US" altLang="zh-TW" dirty="0" smtClean="0"/>
              <a:t/>
            </a:r>
            <a:br>
              <a:rPr lang="en-US" altLang="zh-TW" dirty="0" smtClean="0"/>
            </a:br>
            <a:r>
              <a:rPr lang="zh-TW" altLang="en-US" dirty="0" smtClean="0"/>
              <a:t>便</a:t>
            </a:r>
            <a:r>
              <a:rPr lang="zh-TW" altLang="en-US" dirty="0"/>
              <a:t>事先偵察出不合理的使用，或</a:t>
            </a:r>
            <a:r>
              <a:rPr lang="zh-TW" altLang="en-US" dirty="0" smtClean="0"/>
              <a:t>針</a:t>
            </a:r>
            <a:r>
              <a:rPr lang="en-US" altLang="zh-TW" dirty="0" smtClean="0"/>
              <a:t/>
            </a:r>
            <a:br>
              <a:rPr lang="en-US" altLang="zh-TW" dirty="0" smtClean="0"/>
            </a:br>
            <a:r>
              <a:rPr lang="zh-TW" altLang="en-US" dirty="0" smtClean="0"/>
              <a:t>對</a:t>
            </a:r>
            <a:r>
              <a:rPr lang="zh-TW" altLang="en-US" dirty="0"/>
              <a:t>特定消費行為的顧客群做促銷。</a:t>
            </a:r>
          </a:p>
        </p:txBody>
      </p:sp>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2230" y="3429000"/>
            <a:ext cx="1905000" cy="1905000"/>
          </a:xfrm>
          <a:prstGeom prst="rect">
            <a:avLst/>
          </a:prstGeom>
        </p:spPr>
      </p:pic>
    </p:spTree>
    <p:extLst>
      <p:ext uri="{BB962C8B-B14F-4D97-AF65-F5344CB8AC3E}">
        <p14:creationId xmlns:p14="http://schemas.microsoft.com/office/powerpoint/2010/main" val="21831457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資訊</a:t>
            </a:r>
            <a:r>
              <a:rPr lang="zh-TW" altLang="en-US" dirty="0" smtClean="0"/>
              <a:t>擷取</a:t>
            </a:r>
            <a:endParaRPr lang="zh-TW" altLang="en-US" dirty="0"/>
          </a:p>
        </p:txBody>
      </p:sp>
      <p:sp>
        <p:nvSpPr>
          <p:cNvPr id="4" name="內容版面配置區 3"/>
          <p:cNvSpPr>
            <a:spLocks noGrp="1"/>
          </p:cNvSpPr>
          <p:nvPr>
            <p:ph idx="1"/>
          </p:nvPr>
        </p:nvSpPr>
        <p:spPr/>
        <p:txBody>
          <a:bodyPr/>
          <a:lstStyle/>
          <a:p>
            <a:r>
              <a:rPr lang="zh-TW" altLang="en-US" dirty="0">
                <a:solidFill>
                  <a:srgbClr val="C00000"/>
                </a:solidFill>
              </a:rPr>
              <a:t>資訊擷取</a:t>
            </a:r>
            <a:r>
              <a:rPr lang="en-US" altLang="zh-TW" dirty="0"/>
              <a:t>(Information Retrieval</a:t>
            </a:r>
            <a:r>
              <a:rPr lang="zh-TW" altLang="en-US" dirty="0"/>
              <a:t>；</a:t>
            </a:r>
            <a:r>
              <a:rPr lang="en-US" altLang="zh-TW" dirty="0"/>
              <a:t>IR</a:t>
            </a:r>
            <a:r>
              <a:rPr lang="en-US" altLang="zh-TW" dirty="0" smtClean="0"/>
              <a:t>)</a:t>
            </a:r>
            <a:r>
              <a:rPr lang="zh-TW" altLang="en-US" dirty="0" smtClean="0"/>
              <a:t>的主要</a:t>
            </a:r>
            <a:r>
              <a:rPr lang="zh-TW" altLang="en-US" dirty="0"/>
              <a:t>處理的對象是</a:t>
            </a:r>
            <a:r>
              <a:rPr lang="zh-TW" altLang="en-US" u="sng" dirty="0" smtClean="0"/>
              <a:t>大量文件</a:t>
            </a:r>
            <a:r>
              <a:rPr lang="zh-TW" altLang="en-US" dirty="0"/>
              <a:t>，而非一般資料庫所處理的文數值資料</a:t>
            </a:r>
            <a:r>
              <a:rPr lang="zh-TW" altLang="en-US" dirty="0" smtClean="0"/>
              <a:t>。</a:t>
            </a:r>
            <a:endParaRPr lang="en-US" altLang="zh-TW" dirty="0" smtClean="0"/>
          </a:p>
          <a:p>
            <a:r>
              <a:rPr lang="zh-TW" altLang="en-US" dirty="0" smtClean="0"/>
              <a:t>由於</a:t>
            </a:r>
            <a:r>
              <a:rPr lang="zh-TW" altLang="en-US" dirty="0"/>
              <a:t>人類</a:t>
            </a:r>
            <a:r>
              <a:rPr lang="zh-TW" altLang="en-US" dirty="0" smtClean="0"/>
              <a:t>書寫文件不</a:t>
            </a:r>
            <a:r>
              <a:rPr lang="zh-TW" altLang="en-US" dirty="0"/>
              <a:t>具有嚴謹的綱要定義和結構因此資訊</a:t>
            </a:r>
            <a:r>
              <a:rPr lang="zh-TW" altLang="en-US" dirty="0" smtClean="0"/>
              <a:t>擷取領域</a:t>
            </a:r>
            <a:r>
              <a:rPr lang="zh-TW" altLang="en-US" dirty="0"/>
              <a:t>所提供的查詢方式基本上是以</a:t>
            </a:r>
            <a:r>
              <a:rPr lang="zh-TW" altLang="en-US" dirty="0">
                <a:solidFill>
                  <a:srgbClr val="0070C0"/>
                </a:solidFill>
              </a:rPr>
              <a:t>關鍵字</a:t>
            </a:r>
            <a:r>
              <a:rPr lang="zh-TW" altLang="en-US" dirty="0"/>
              <a:t>為主</a:t>
            </a:r>
            <a:r>
              <a:rPr lang="zh-TW" altLang="en-US" dirty="0" smtClean="0"/>
              <a:t>，然後</a:t>
            </a:r>
            <a:r>
              <a:rPr lang="zh-TW" altLang="en-US" dirty="0"/>
              <a:t>根據公式計算文件與該關鍵字的相關性，再將分數較高的文件輸出</a:t>
            </a:r>
            <a:r>
              <a:rPr lang="zh-TW" altLang="en-US" dirty="0" smtClean="0"/>
              <a:t>。</a:t>
            </a:r>
            <a:endParaRPr lang="zh-TW" altLang="en-US" dirty="0"/>
          </a:p>
        </p:txBody>
      </p:sp>
    </p:spTree>
    <p:extLst>
      <p:ext uri="{BB962C8B-B14F-4D97-AF65-F5344CB8AC3E}">
        <p14:creationId xmlns:p14="http://schemas.microsoft.com/office/powerpoint/2010/main" val="13809491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02156" y="4506085"/>
            <a:ext cx="3200400" cy="1638300"/>
          </a:xfrm>
          <a:prstGeom prst="rect">
            <a:avLst/>
          </a:prstGeom>
        </p:spPr>
      </p:pic>
      <p:sp>
        <p:nvSpPr>
          <p:cNvPr id="3" name="標題 2"/>
          <p:cNvSpPr>
            <a:spLocks noGrp="1"/>
          </p:cNvSpPr>
          <p:nvPr>
            <p:ph type="title"/>
          </p:nvPr>
        </p:nvSpPr>
        <p:spPr/>
        <p:txBody>
          <a:bodyPr>
            <a:normAutofit/>
          </a:bodyPr>
          <a:lstStyle/>
          <a:p>
            <a:r>
              <a:rPr lang="zh-TW" altLang="en-US" dirty="0"/>
              <a:t>資訊擷取與搜尋引擎</a:t>
            </a:r>
          </a:p>
        </p:txBody>
      </p:sp>
      <p:sp>
        <p:nvSpPr>
          <p:cNvPr id="4" name="內容版面配置區 3"/>
          <p:cNvSpPr>
            <a:spLocks noGrp="1"/>
          </p:cNvSpPr>
          <p:nvPr>
            <p:ph idx="1"/>
          </p:nvPr>
        </p:nvSpPr>
        <p:spPr/>
        <p:txBody>
          <a:bodyPr>
            <a:normAutofit/>
          </a:bodyPr>
          <a:lstStyle/>
          <a:p>
            <a:r>
              <a:rPr lang="zh-TW" altLang="en-US" dirty="0" smtClean="0"/>
              <a:t>全球資訊網支援</a:t>
            </a:r>
            <a:r>
              <a:rPr lang="zh-TW" altLang="en-US" dirty="0"/>
              <a:t>的</a:t>
            </a:r>
            <a:r>
              <a:rPr lang="en-US" altLang="zh-TW" dirty="0"/>
              <a:t>HTML</a:t>
            </a:r>
            <a:r>
              <a:rPr lang="zh-TW" altLang="en-US" dirty="0" smtClean="0"/>
              <a:t>文件並不具如傳統資料庫的</a:t>
            </a:r>
            <a:r>
              <a:rPr lang="zh-TW" altLang="en-US" dirty="0"/>
              <a:t>固定結構</a:t>
            </a:r>
            <a:r>
              <a:rPr lang="zh-TW" altLang="en-US" dirty="0" smtClean="0"/>
              <a:t>，因此搜尋引擎</a:t>
            </a:r>
            <a:r>
              <a:rPr lang="zh-TW" altLang="en-US" dirty="0"/>
              <a:t>一</a:t>
            </a:r>
            <a:r>
              <a:rPr lang="zh-TW" altLang="en-US" dirty="0" smtClean="0"/>
              <a:t>開始也是</a:t>
            </a:r>
            <a:r>
              <a:rPr lang="zh-TW" altLang="en-US" dirty="0"/>
              <a:t>基於傳統的</a:t>
            </a:r>
            <a:r>
              <a:rPr lang="en-US" altLang="zh-TW" dirty="0"/>
              <a:t>IR</a:t>
            </a:r>
            <a:r>
              <a:rPr lang="zh-TW" altLang="en-US" dirty="0"/>
              <a:t>技術，</a:t>
            </a:r>
            <a:r>
              <a:rPr lang="zh-TW" altLang="en-US" dirty="0" smtClean="0"/>
              <a:t>根據輸入</a:t>
            </a:r>
            <a:r>
              <a:rPr lang="zh-TW" altLang="en-US" dirty="0"/>
              <a:t>的</a:t>
            </a:r>
            <a:r>
              <a:rPr lang="zh-TW" altLang="en-US" dirty="0" smtClean="0"/>
              <a:t>關鍵字找尋相關網頁</a:t>
            </a:r>
            <a:r>
              <a:rPr lang="zh-TW" altLang="en-US" dirty="0"/>
              <a:t>。</a:t>
            </a:r>
            <a:endParaRPr lang="en-US" altLang="zh-TW" dirty="0" smtClean="0"/>
          </a:p>
          <a:p>
            <a:r>
              <a:rPr lang="zh-TW" altLang="en-US" dirty="0" smtClean="0"/>
              <a:t>後來</a:t>
            </a:r>
            <a:r>
              <a:rPr lang="zh-TW" altLang="en-US" dirty="0"/>
              <a:t>也針對</a:t>
            </a:r>
            <a:r>
              <a:rPr lang="en-US" altLang="zh-TW" dirty="0"/>
              <a:t>HTML</a:t>
            </a:r>
            <a:r>
              <a:rPr lang="zh-TW" altLang="en-US" dirty="0"/>
              <a:t>裡的特定表示</a:t>
            </a:r>
            <a:r>
              <a:rPr lang="zh-TW" altLang="en-US" dirty="0" smtClean="0"/>
              <a:t>法</a:t>
            </a:r>
            <a:r>
              <a:rPr lang="en-US" altLang="zh-TW" dirty="0" smtClean="0"/>
              <a:t>(</a:t>
            </a:r>
            <a:r>
              <a:rPr lang="zh-TW" altLang="en-US" dirty="0" smtClean="0"/>
              <a:t>如超連結</a:t>
            </a:r>
            <a:r>
              <a:rPr lang="en-US" altLang="zh-TW" dirty="0" smtClean="0"/>
              <a:t>)</a:t>
            </a:r>
            <a:r>
              <a:rPr lang="zh-TW" altLang="en-US" dirty="0" smtClean="0"/>
              <a:t>，</a:t>
            </a:r>
            <a:r>
              <a:rPr lang="zh-TW" altLang="en-US" dirty="0"/>
              <a:t>進行進一步的分析，以提供與關鍵字最有關或最熱門的網頁</a:t>
            </a:r>
            <a:r>
              <a:rPr lang="zh-TW" altLang="en-US" dirty="0" smtClean="0"/>
              <a:t>。</a:t>
            </a:r>
            <a:endParaRPr lang="en-US" altLang="zh-TW" dirty="0" smtClean="0"/>
          </a:p>
          <a:p>
            <a:r>
              <a:rPr lang="en-US" altLang="zh-TW" dirty="0" smtClean="0"/>
              <a:t>Yahoo</a:t>
            </a:r>
            <a:r>
              <a:rPr lang="en-US" altLang="zh-TW" dirty="0"/>
              <a:t>!</a:t>
            </a:r>
            <a:r>
              <a:rPr lang="zh-TW" altLang="en-US" dirty="0"/>
              <a:t>和</a:t>
            </a:r>
            <a:r>
              <a:rPr lang="en-US" altLang="zh-TW" dirty="0" smtClean="0"/>
              <a:t>Google</a:t>
            </a:r>
            <a:r>
              <a:rPr lang="zh-TW" altLang="en-US" dirty="0" smtClean="0"/>
              <a:t>的成功皆因在</a:t>
            </a:r>
            <a:r>
              <a:rPr lang="en-US" altLang="zh-TW" dirty="0" smtClean="0"/>
              <a:t/>
            </a:r>
            <a:br>
              <a:rPr lang="en-US" altLang="zh-TW" dirty="0" smtClean="0"/>
            </a:br>
            <a:r>
              <a:rPr lang="zh-TW" altLang="en-US" dirty="0" smtClean="0"/>
              <a:t>這</a:t>
            </a:r>
            <a:r>
              <a:rPr lang="zh-TW" altLang="en-US" dirty="0"/>
              <a:t>方面</a:t>
            </a:r>
            <a:r>
              <a:rPr lang="zh-TW" altLang="en-US" dirty="0" smtClean="0"/>
              <a:t>提出傲視群雄的技術。</a:t>
            </a:r>
            <a:endParaRPr lang="zh-TW" altLang="en-US" dirty="0"/>
          </a:p>
        </p:txBody>
      </p:sp>
    </p:spTree>
    <p:extLst>
      <p:ext uri="{BB962C8B-B14F-4D97-AF65-F5344CB8AC3E}">
        <p14:creationId xmlns:p14="http://schemas.microsoft.com/office/powerpoint/2010/main" val="906108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杜林試驗</a:t>
            </a:r>
          </a:p>
        </p:txBody>
      </p:sp>
      <p:sp>
        <p:nvSpPr>
          <p:cNvPr id="4" name="內容版面配置區 3"/>
          <p:cNvSpPr>
            <a:spLocks noGrp="1"/>
          </p:cNvSpPr>
          <p:nvPr>
            <p:ph idx="1"/>
          </p:nvPr>
        </p:nvSpPr>
        <p:spPr>
          <a:xfrm>
            <a:off x="457200" y="2033845"/>
            <a:ext cx="5824990" cy="4092318"/>
          </a:xfrm>
        </p:spPr>
        <p:txBody>
          <a:bodyPr>
            <a:normAutofit/>
          </a:bodyPr>
          <a:lstStyle/>
          <a:p>
            <a:r>
              <a:rPr lang="zh-TW" altLang="en-US" dirty="0">
                <a:solidFill>
                  <a:srgbClr val="C00000"/>
                </a:solidFill>
              </a:rPr>
              <a:t>杜林</a:t>
            </a:r>
            <a:r>
              <a:rPr lang="en-US" altLang="zh-TW" dirty="0"/>
              <a:t>(Alan Turing)</a:t>
            </a:r>
            <a:r>
              <a:rPr lang="zh-TW" altLang="en-US" dirty="0"/>
              <a:t>曾</a:t>
            </a:r>
            <a:r>
              <a:rPr lang="zh-TW" altLang="en-US" dirty="0" smtClean="0"/>
              <a:t>提出</a:t>
            </a:r>
            <a:r>
              <a:rPr lang="zh-TW" altLang="en-US" dirty="0" smtClean="0">
                <a:solidFill>
                  <a:srgbClr val="C00000"/>
                </a:solidFill>
              </a:rPr>
              <a:t>杜</a:t>
            </a:r>
            <a:r>
              <a:rPr lang="zh-TW" altLang="en-US" dirty="0">
                <a:solidFill>
                  <a:srgbClr val="C00000"/>
                </a:solidFill>
              </a:rPr>
              <a:t>林</a:t>
            </a:r>
            <a:r>
              <a:rPr lang="zh-TW" altLang="en-US" dirty="0" smtClean="0">
                <a:solidFill>
                  <a:srgbClr val="C00000"/>
                </a:solidFill>
              </a:rPr>
              <a:t>試驗</a:t>
            </a:r>
            <a:r>
              <a:rPr lang="en-US" altLang="zh-TW" dirty="0" smtClean="0"/>
              <a:t>(</a:t>
            </a:r>
            <a:r>
              <a:rPr lang="en-US" altLang="zh-TW" dirty="0"/>
              <a:t>Turing test</a:t>
            </a:r>
            <a:r>
              <a:rPr lang="en-US" altLang="zh-TW" dirty="0" smtClean="0"/>
              <a:t>)</a:t>
            </a:r>
            <a:r>
              <a:rPr lang="zh-TW" altLang="en-US" dirty="0" smtClean="0"/>
              <a:t>，</a:t>
            </a:r>
            <a:r>
              <a:rPr lang="zh-TW" altLang="en-US" dirty="0"/>
              <a:t>以模擬</a:t>
            </a:r>
            <a:r>
              <a:rPr lang="zh-TW" altLang="en-US" dirty="0" smtClean="0"/>
              <a:t>遊戲的方式來決定</a:t>
            </a:r>
            <a:r>
              <a:rPr lang="zh-TW" altLang="en-US" dirty="0"/>
              <a:t>電腦是否會「</a:t>
            </a:r>
            <a:r>
              <a:rPr lang="zh-TW" altLang="en-US" dirty="0" smtClean="0"/>
              <a:t>思考」。</a:t>
            </a:r>
            <a:endParaRPr lang="en-US" altLang="zh-TW" dirty="0" smtClean="0"/>
          </a:p>
          <a:p>
            <a:r>
              <a:rPr lang="zh-TW" altLang="en-US" dirty="0" smtClean="0"/>
              <a:t>杜林有關杜林試驗的</a:t>
            </a:r>
            <a:r>
              <a:rPr lang="zh-TW" altLang="en-US" dirty="0"/>
              <a:t>論文，被視為人工智慧研究領域的基石</a:t>
            </a:r>
            <a:r>
              <a:rPr lang="zh-TW" altLang="en-US" dirty="0" smtClean="0"/>
              <a:t>。</a:t>
            </a:r>
            <a:endParaRPr lang="en-US" altLang="zh-TW" dirty="0" smtClean="0"/>
          </a:p>
        </p:txBody>
      </p:sp>
      <p:pic>
        <p:nvPicPr>
          <p:cNvPr id="6" name="圖片 5"/>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6507215" y="2033845"/>
            <a:ext cx="2289820" cy="3053093"/>
          </a:xfrm>
          <a:prstGeom prst="rect">
            <a:avLst/>
          </a:prstGeom>
        </p:spPr>
      </p:pic>
    </p:spTree>
    <p:extLst>
      <p:ext uri="{BB962C8B-B14F-4D97-AF65-F5344CB8AC3E}">
        <p14:creationId xmlns:p14="http://schemas.microsoft.com/office/powerpoint/2010/main" val="29693622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杜林</a:t>
            </a:r>
            <a:r>
              <a:rPr lang="zh-TW" altLang="en-US" dirty="0" smtClean="0"/>
              <a:t>試驗的作法</a:t>
            </a:r>
            <a:endParaRPr lang="zh-TW" altLang="en-US" dirty="0"/>
          </a:p>
        </p:txBody>
      </p:sp>
      <p:sp>
        <p:nvSpPr>
          <p:cNvPr id="4" name="內容版面配置區 3"/>
          <p:cNvSpPr>
            <a:spLocks noGrp="1"/>
          </p:cNvSpPr>
          <p:nvPr>
            <p:ph idx="1"/>
          </p:nvPr>
        </p:nvSpPr>
        <p:spPr>
          <a:xfrm>
            <a:off x="457200" y="2033845"/>
            <a:ext cx="5419946" cy="4320480"/>
          </a:xfrm>
        </p:spPr>
        <p:txBody>
          <a:bodyPr>
            <a:normAutofit lnSpcReduction="10000"/>
          </a:bodyPr>
          <a:lstStyle/>
          <a:p>
            <a:r>
              <a:rPr lang="zh-TW" altLang="en-US" dirty="0" smtClean="0"/>
              <a:t>有</a:t>
            </a:r>
            <a:r>
              <a:rPr lang="zh-TW" altLang="en-US" dirty="0"/>
              <a:t>兩個人和一部電腦，其中</a:t>
            </a:r>
            <a:r>
              <a:rPr lang="zh-TW" altLang="en-US" dirty="0" smtClean="0"/>
              <a:t>一人</a:t>
            </a:r>
            <a:r>
              <a:rPr lang="zh-TW" altLang="en-US" dirty="0"/>
              <a:t>扮演質詢</a:t>
            </a:r>
            <a:r>
              <a:rPr lang="zh-TW" altLang="en-US" dirty="0" smtClean="0"/>
              <a:t>者；</a:t>
            </a:r>
            <a:r>
              <a:rPr lang="zh-TW" altLang="en-US" dirty="0"/>
              <a:t>另一個人和電腦待在與質詢者不同的房間</a:t>
            </a:r>
            <a:r>
              <a:rPr lang="zh-TW" altLang="en-US" dirty="0" smtClean="0"/>
              <a:t>。</a:t>
            </a:r>
            <a:endParaRPr lang="en-US" altLang="zh-TW" dirty="0" smtClean="0"/>
          </a:p>
          <a:p>
            <a:r>
              <a:rPr lang="zh-TW" altLang="en-US" dirty="0" smtClean="0"/>
              <a:t>在不知道回答者是電腦還是人的情況下，質詢</a:t>
            </a:r>
            <a:r>
              <a:rPr lang="zh-TW" altLang="en-US" dirty="0"/>
              <a:t>者</a:t>
            </a:r>
            <a:r>
              <a:rPr lang="zh-TW" altLang="en-US" dirty="0" smtClean="0"/>
              <a:t>可向他們提問各種問題。</a:t>
            </a:r>
            <a:endParaRPr lang="en-US" altLang="zh-TW" dirty="0" smtClean="0"/>
          </a:p>
          <a:p>
            <a:r>
              <a:rPr lang="zh-TW" altLang="en-US" dirty="0" smtClean="0"/>
              <a:t>在</a:t>
            </a:r>
            <a:r>
              <a:rPr lang="zh-TW" altLang="en-US" dirty="0"/>
              <a:t>一連串問題之後，電腦讓質詢者誤以為它是</a:t>
            </a:r>
            <a:r>
              <a:rPr lang="zh-TW" altLang="en-US" dirty="0" smtClean="0"/>
              <a:t>另一人，電腦就算</a:t>
            </a:r>
            <a:r>
              <a:rPr lang="zh-TW" altLang="en-US" dirty="0"/>
              <a:t>通過杜林</a:t>
            </a:r>
            <a:r>
              <a:rPr lang="zh-TW" altLang="en-US" dirty="0" smtClean="0"/>
              <a:t>試驗</a:t>
            </a:r>
            <a:r>
              <a:rPr lang="zh-TW" altLang="en-US" dirty="0"/>
              <a:t>，</a:t>
            </a:r>
            <a:r>
              <a:rPr lang="zh-TW" altLang="en-US" dirty="0" smtClean="0"/>
              <a:t>就</a:t>
            </a:r>
            <a:r>
              <a:rPr lang="zh-TW" altLang="en-US" dirty="0"/>
              <a:t>某個角度看，它是會</a:t>
            </a:r>
            <a:r>
              <a:rPr lang="zh-TW" altLang="en-US" dirty="0" smtClean="0"/>
              <a:t>思考的。</a:t>
            </a:r>
            <a:endParaRPr lang="zh-TW" altLang="en-US" dirty="0"/>
          </a:p>
        </p:txBody>
      </p:sp>
      <p:pic>
        <p:nvPicPr>
          <p:cNvPr id="5" name="圖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7146" y="2054179"/>
            <a:ext cx="2854660" cy="3653965"/>
          </a:xfrm>
          <a:prstGeom prst="rect">
            <a:avLst/>
          </a:prstGeom>
        </p:spPr>
      </p:pic>
    </p:spTree>
    <p:extLst>
      <p:ext uri="{BB962C8B-B14F-4D97-AF65-F5344CB8AC3E}">
        <p14:creationId xmlns:p14="http://schemas.microsoft.com/office/powerpoint/2010/main" val="3905677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a:t>SaaS</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en-US" altLang="zh-TW" dirty="0" smtClean="0"/>
              <a:t>SaaS</a:t>
            </a:r>
            <a:r>
              <a:rPr lang="zh-TW" altLang="en-US" dirty="0" smtClean="0"/>
              <a:t>服務是將「</a:t>
            </a:r>
            <a:r>
              <a:rPr lang="zh-TW" altLang="en-US" dirty="0" smtClean="0">
                <a:solidFill>
                  <a:srgbClr val="0070C0"/>
                </a:solidFill>
              </a:rPr>
              <a:t>軟體</a:t>
            </a:r>
            <a:r>
              <a:rPr lang="zh-TW" altLang="en-US" dirty="0" smtClean="0"/>
              <a:t>」建置在雲端上。</a:t>
            </a:r>
            <a:endParaRPr lang="en-US" altLang="zh-TW" dirty="0" smtClean="0"/>
          </a:p>
          <a:p>
            <a:pPr>
              <a:lnSpc>
                <a:spcPct val="120000"/>
              </a:lnSpc>
            </a:pPr>
            <a:r>
              <a:rPr lang="zh-TW" altLang="en-US" dirty="0" smtClean="0"/>
              <a:t>一般使用者不用安裝任何應用程式，即可直接使用雲端上的網路軟體，如電子郵件、儲存、辦公室軟體、掃毒、遊戲等等。</a:t>
            </a:r>
            <a:endParaRPr lang="en-US" altLang="zh-TW" dirty="0" smtClean="0"/>
          </a:p>
          <a:p>
            <a:pPr>
              <a:lnSpc>
                <a:spcPct val="120000"/>
              </a:lnSpc>
            </a:pPr>
            <a:r>
              <a:rPr lang="en-US" altLang="zh-TW" dirty="0" smtClean="0"/>
              <a:t>SaaS</a:t>
            </a:r>
            <a:r>
              <a:rPr lang="zh-TW" altLang="en-US" dirty="0" smtClean="0"/>
              <a:t>服務可為企業提供多樣化的軟體原件，個別企業可以透過這些網路軟體原件，組合出適合個別企業的</a:t>
            </a:r>
            <a:r>
              <a:rPr lang="en-US" altLang="zh-TW" dirty="0" err="1" smtClean="0">
                <a:solidFill>
                  <a:srgbClr val="C00000"/>
                </a:solidFill>
              </a:rPr>
              <a:t>ERP</a:t>
            </a:r>
            <a:r>
              <a:rPr lang="zh-TW" altLang="en-US" dirty="0" smtClean="0"/>
              <a:t>或</a:t>
            </a:r>
            <a:r>
              <a:rPr lang="en-US" altLang="zh-TW" dirty="0" smtClean="0">
                <a:solidFill>
                  <a:srgbClr val="C00000"/>
                </a:solidFill>
              </a:rPr>
              <a:t>CRM</a:t>
            </a:r>
            <a:r>
              <a:rPr lang="zh-TW" altLang="en-US" dirty="0" smtClean="0"/>
              <a:t>軟體。</a:t>
            </a:r>
            <a:endParaRPr lang="zh-TW"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15-7 </a:t>
            </a:r>
            <a:r>
              <a:rPr lang="zh-TW" altLang="en-US" dirty="0"/>
              <a:t>資料壓縮</a:t>
            </a:r>
          </a:p>
        </p:txBody>
      </p:sp>
      <p:sp>
        <p:nvSpPr>
          <p:cNvPr id="5" name="內容版面配置區 4"/>
          <p:cNvSpPr>
            <a:spLocks noGrp="1"/>
          </p:cNvSpPr>
          <p:nvPr>
            <p:ph idx="1"/>
          </p:nvPr>
        </p:nvSpPr>
        <p:spPr/>
        <p:txBody>
          <a:bodyPr/>
          <a:lstStyle/>
          <a:p>
            <a:r>
              <a:rPr lang="zh-TW" altLang="en-US" dirty="0"/>
              <a:t>資料壓縮是透過</a:t>
            </a:r>
            <a:r>
              <a:rPr lang="zh-TW" altLang="en-US" dirty="0" smtClean="0">
                <a:solidFill>
                  <a:srgbClr val="0070C0"/>
                </a:solidFill>
              </a:rPr>
              <a:t>編碼技術</a:t>
            </a:r>
            <a:r>
              <a:rPr lang="zh-TW" altLang="en-US" dirty="0" smtClean="0"/>
              <a:t>來</a:t>
            </a:r>
            <a:r>
              <a:rPr lang="zh-TW" altLang="en-US" dirty="0"/>
              <a:t>降低資料</a:t>
            </a:r>
            <a:r>
              <a:rPr lang="zh-TW" altLang="en-US" dirty="0" smtClean="0"/>
              <a:t>儲存所需空間，要使用</a:t>
            </a:r>
            <a:r>
              <a:rPr lang="zh-TW" altLang="en-US" dirty="0"/>
              <a:t>時，</a:t>
            </a:r>
            <a:r>
              <a:rPr lang="zh-TW" altLang="en-US" dirty="0" smtClean="0"/>
              <a:t>再進行解</a:t>
            </a:r>
            <a:r>
              <a:rPr lang="zh-TW" altLang="en-US" dirty="0"/>
              <a:t>壓縮的</a:t>
            </a:r>
            <a:r>
              <a:rPr lang="zh-TW" altLang="en-US" dirty="0" smtClean="0"/>
              <a:t>動作。</a:t>
            </a:r>
            <a:endParaRPr lang="zh-TW" altLang="en-US" dirty="0"/>
          </a:p>
          <a:p>
            <a:r>
              <a:rPr lang="zh-TW" altLang="en-US" dirty="0"/>
              <a:t>資料經過壓縮後，</a:t>
            </a:r>
            <a:r>
              <a:rPr lang="zh-TW" altLang="en-US" dirty="0" smtClean="0"/>
              <a:t>除了減少儲存空間，</a:t>
            </a:r>
            <a:r>
              <a:rPr lang="en-US" altLang="zh-TW" dirty="0" smtClean="0"/>
              <a:t/>
            </a:r>
            <a:br>
              <a:rPr lang="en-US" altLang="zh-TW" dirty="0" smtClean="0"/>
            </a:br>
            <a:r>
              <a:rPr lang="zh-TW" altLang="en-US" dirty="0" smtClean="0"/>
              <a:t>在</a:t>
            </a:r>
            <a:r>
              <a:rPr lang="zh-TW" altLang="en-US" dirty="0"/>
              <a:t>網路上</a:t>
            </a:r>
            <a:r>
              <a:rPr lang="zh-TW" altLang="en-US" dirty="0" smtClean="0"/>
              <a:t>傳輸的時間</a:t>
            </a:r>
            <a:r>
              <a:rPr lang="zh-TW" altLang="en-US" dirty="0"/>
              <a:t>也</a:t>
            </a:r>
            <a:r>
              <a:rPr lang="zh-TW" altLang="en-US" dirty="0" smtClean="0"/>
              <a:t>較短。</a:t>
            </a:r>
            <a:endParaRPr lang="zh-TW" altLang="en-US" dirty="0"/>
          </a:p>
          <a:p>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82290" y="3023955"/>
            <a:ext cx="1828800" cy="1676400"/>
          </a:xfrm>
          <a:prstGeom prst="rect">
            <a:avLst/>
          </a:prstGeom>
        </p:spPr>
      </p:pic>
    </p:spTree>
    <p:extLst>
      <p:ext uri="{BB962C8B-B14F-4D97-AF65-F5344CB8AC3E}">
        <p14:creationId xmlns:p14="http://schemas.microsoft.com/office/powerpoint/2010/main" val="23184150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如何做</a:t>
            </a:r>
            <a:r>
              <a:rPr lang="zh-TW" altLang="en-US" dirty="0" smtClean="0"/>
              <a:t>資料壓縮？</a:t>
            </a:r>
            <a:endParaRPr lang="zh-TW" altLang="en-US" dirty="0"/>
          </a:p>
        </p:txBody>
      </p:sp>
      <p:sp>
        <p:nvSpPr>
          <p:cNvPr id="5" name="內容版面配置區 4"/>
          <p:cNvSpPr>
            <a:spLocks noGrp="1"/>
          </p:cNvSpPr>
          <p:nvPr>
            <p:ph idx="1"/>
          </p:nvPr>
        </p:nvSpPr>
        <p:spPr/>
        <p:txBody>
          <a:bodyPr>
            <a:normAutofit lnSpcReduction="10000"/>
          </a:bodyPr>
          <a:lstStyle/>
          <a:p>
            <a:pPr marL="0" indent="0">
              <a:buNone/>
            </a:pPr>
            <a:r>
              <a:rPr lang="zh-TW" altLang="en-US" dirty="0" smtClean="0">
                <a:solidFill>
                  <a:srgbClr val="C00000"/>
                </a:solidFill>
              </a:rPr>
              <a:t>方法一</a:t>
            </a:r>
            <a:r>
              <a:rPr lang="zh-TW" altLang="en-US" dirty="0" smtClean="0"/>
              <a:t>：根據</a:t>
            </a:r>
            <a:r>
              <a:rPr lang="zh-TW" altLang="en-US" dirty="0"/>
              <a:t>資料內</a:t>
            </a:r>
            <a:r>
              <a:rPr lang="zh-TW" altLang="en-US" dirty="0" smtClean="0"/>
              <a:t>各字</a:t>
            </a:r>
            <a:r>
              <a:rPr lang="zh-TW" altLang="en-US" dirty="0"/>
              <a:t>符出現機率的不同，來</a:t>
            </a:r>
            <a:r>
              <a:rPr lang="zh-TW" altLang="en-US" dirty="0" smtClean="0"/>
              <a:t>決定該</a:t>
            </a:r>
            <a:r>
              <a:rPr lang="zh-TW" altLang="en-US" dirty="0"/>
              <a:t>字符所對應的二元碼</a:t>
            </a:r>
            <a:r>
              <a:rPr lang="en-US" altLang="zh-TW" dirty="0"/>
              <a:t>(0</a:t>
            </a:r>
            <a:r>
              <a:rPr lang="zh-TW" altLang="en-US" dirty="0"/>
              <a:t>與</a:t>
            </a:r>
            <a:r>
              <a:rPr lang="en-US" altLang="zh-TW" dirty="0"/>
              <a:t>1</a:t>
            </a:r>
            <a:r>
              <a:rPr lang="zh-TW" altLang="en-US" dirty="0"/>
              <a:t>位元的組合</a:t>
            </a:r>
            <a:r>
              <a:rPr lang="en-US" altLang="zh-TW" dirty="0"/>
              <a:t>)</a:t>
            </a:r>
            <a:r>
              <a:rPr lang="zh-TW" altLang="en-US" dirty="0" smtClean="0"/>
              <a:t>長度。</a:t>
            </a:r>
            <a:endParaRPr lang="en-US" altLang="zh-TW" dirty="0" smtClean="0"/>
          </a:p>
          <a:p>
            <a:r>
              <a:rPr lang="zh-TW" altLang="en-US" dirty="0"/>
              <a:t>以</a:t>
            </a:r>
            <a:r>
              <a:rPr lang="zh-TW" altLang="en-US" dirty="0" smtClean="0"/>
              <a:t>較短碼</a:t>
            </a:r>
            <a:r>
              <a:rPr lang="zh-TW" altLang="en-US" dirty="0"/>
              <a:t>來表示出現機率較高的字符</a:t>
            </a:r>
            <a:r>
              <a:rPr lang="zh-TW" altLang="en-US" dirty="0" smtClean="0"/>
              <a:t>，較長碼</a:t>
            </a:r>
            <a:r>
              <a:rPr lang="zh-TW" altLang="en-US" dirty="0"/>
              <a:t>來表示出現機率較低的字符</a:t>
            </a:r>
            <a:r>
              <a:rPr lang="zh-TW" altLang="en-US" dirty="0" smtClean="0"/>
              <a:t>，平均</a:t>
            </a:r>
            <a:r>
              <a:rPr lang="zh-TW" altLang="en-US" dirty="0"/>
              <a:t>而言</a:t>
            </a:r>
            <a:r>
              <a:rPr lang="zh-TW" altLang="en-US" dirty="0" smtClean="0"/>
              <a:t>，所需位元</a:t>
            </a:r>
            <a:r>
              <a:rPr lang="zh-TW" altLang="en-US" dirty="0"/>
              <a:t>數會</a:t>
            </a:r>
            <a:r>
              <a:rPr lang="zh-TW" altLang="en-US" dirty="0" smtClean="0"/>
              <a:t>比用等長碼</a:t>
            </a:r>
            <a:r>
              <a:rPr lang="zh-TW" altLang="en-US" dirty="0"/>
              <a:t>來表示每個字符的</a:t>
            </a:r>
            <a:r>
              <a:rPr lang="zh-TW" altLang="en-US" dirty="0" smtClean="0"/>
              <a:t>情況節省。</a:t>
            </a:r>
            <a:endParaRPr lang="en-US" altLang="zh-TW" dirty="0" smtClean="0"/>
          </a:p>
          <a:p>
            <a:r>
              <a:rPr lang="zh-TW" altLang="en-US" dirty="0" smtClean="0"/>
              <a:t>例如</a:t>
            </a:r>
            <a:r>
              <a:rPr lang="zh-TW" altLang="en-US" dirty="0"/>
              <a:t>：在英文中，字母</a:t>
            </a:r>
            <a:r>
              <a:rPr lang="en-US" altLang="zh-TW" dirty="0"/>
              <a:t>E</a:t>
            </a:r>
            <a:r>
              <a:rPr lang="zh-TW" altLang="en-US" dirty="0"/>
              <a:t>是出現機率最高的字符，而字母</a:t>
            </a:r>
            <a:r>
              <a:rPr lang="en-US" altLang="zh-TW" dirty="0"/>
              <a:t>Z</a:t>
            </a:r>
            <a:r>
              <a:rPr lang="zh-TW" altLang="en-US" dirty="0"/>
              <a:t>是出現機率最低的字符，所以比較好的編碼方式是用最短的碼來表示</a:t>
            </a:r>
            <a:r>
              <a:rPr lang="en-US" altLang="zh-TW" dirty="0"/>
              <a:t>E</a:t>
            </a:r>
            <a:r>
              <a:rPr lang="zh-TW" altLang="en-US" dirty="0"/>
              <a:t>，而用最長的碼來表示</a:t>
            </a:r>
            <a:r>
              <a:rPr lang="en-US" altLang="zh-TW" dirty="0"/>
              <a:t>Z</a:t>
            </a:r>
            <a:r>
              <a:rPr lang="zh-TW" altLang="en-US" dirty="0" smtClean="0"/>
              <a:t>。</a:t>
            </a:r>
            <a:endParaRPr lang="zh-TW" altLang="en-US" dirty="0"/>
          </a:p>
        </p:txBody>
      </p:sp>
    </p:spTree>
    <p:extLst>
      <p:ext uri="{BB962C8B-B14F-4D97-AF65-F5344CB8AC3E}">
        <p14:creationId xmlns:p14="http://schemas.microsoft.com/office/powerpoint/2010/main" val="22410770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如何做</a:t>
            </a:r>
            <a:r>
              <a:rPr lang="zh-TW" altLang="en-US" dirty="0" smtClean="0"/>
              <a:t>資料壓縮？</a:t>
            </a:r>
            <a:endParaRPr lang="zh-TW" altLang="en-US" dirty="0"/>
          </a:p>
        </p:txBody>
      </p:sp>
      <p:sp>
        <p:nvSpPr>
          <p:cNvPr id="5" name="內容版面配置區 4"/>
          <p:cNvSpPr>
            <a:spLocks noGrp="1"/>
          </p:cNvSpPr>
          <p:nvPr>
            <p:ph idx="1"/>
          </p:nvPr>
        </p:nvSpPr>
        <p:spPr/>
        <p:txBody>
          <a:bodyPr>
            <a:normAutofit/>
          </a:bodyPr>
          <a:lstStyle/>
          <a:p>
            <a:pPr marL="0" indent="0">
              <a:buNone/>
            </a:pPr>
            <a:r>
              <a:rPr lang="zh-TW" altLang="en-US" dirty="0" smtClean="0">
                <a:solidFill>
                  <a:srgbClr val="C00000"/>
                </a:solidFill>
              </a:rPr>
              <a:t>方法</a:t>
            </a:r>
            <a:r>
              <a:rPr lang="zh-TW" altLang="en-US" dirty="0">
                <a:solidFill>
                  <a:srgbClr val="C00000"/>
                </a:solidFill>
              </a:rPr>
              <a:t>二</a:t>
            </a:r>
            <a:r>
              <a:rPr lang="zh-TW" altLang="en-US" dirty="0" smtClean="0"/>
              <a:t>：</a:t>
            </a:r>
            <a:r>
              <a:rPr lang="zh-TW" altLang="en-US" dirty="0"/>
              <a:t>將重複性的資料以它們的特質來表示。</a:t>
            </a:r>
            <a:endParaRPr lang="en-US" altLang="zh-TW" dirty="0" smtClean="0"/>
          </a:p>
          <a:p>
            <a:r>
              <a:rPr lang="zh-TW" altLang="en-US" dirty="0"/>
              <a:t>例如</a:t>
            </a:r>
            <a:r>
              <a:rPr lang="zh-TW" altLang="en-US" dirty="0" smtClean="0"/>
              <a:t>：某資料</a:t>
            </a:r>
            <a:r>
              <a:rPr lang="zh-TW" altLang="en-US" dirty="0"/>
              <a:t>內容為</a:t>
            </a:r>
            <a:r>
              <a:rPr lang="en-US" altLang="zh-TW" dirty="0"/>
              <a:t>111</a:t>
            </a:r>
            <a:r>
              <a:rPr lang="en-US" altLang="zh-TW" dirty="0" smtClean="0"/>
              <a:t>...(</a:t>
            </a:r>
            <a:r>
              <a:rPr lang="zh-TW" altLang="en-US" dirty="0" smtClean="0"/>
              <a:t>共一千</a:t>
            </a:r>
            <a:r>
              <a:rPr lang="zh-TW" altLang="en-US" dirty="0"/>
              <a:t>個</a:t>
            </a:r>
            <a:r>
              <a:rPr lang="en-US" altLang="zh-TW" dirty="0" smtClean="0"/>
              <a:t>1)</a:t>
            </a:r>
            <a:r>
              <a:rPr lang="zh-TW" altLang="en-US" dirty="0" smtClean="0"/>
              <a:t>，</a:t>
            </a:r>
            <a:r>
              <a:rPr lang="zh-TW" altLang="en-US" dirty="0"/>
              <a:t>與其用一千個位元來儲存這些都是</a:t>
            </a:r>
            <a:r>
              <a:rPr lang="en-US" altLang="zh-TW" dirty="0"/>
              <a:t>1</a:t>
            </a:r>
            <a:r>
              <a:rPr lang="zh-TW" altLang="en-US" dirty="0"/>
              <a:t>的資料，倒不如用「重複一千次的</a:t>
            </a:r>
            <a:r>
              <a:rPr lang="en-US" altLang="zh-TW" dirty="0"/>
              <a:t>1</a:t>
            </a:r>
            <a:r>
              <a:rPr lang="zh-TW" altLang="en-US" dirty="0"/>
              <a:t>」來得省</a:t>
            </a:r>
            <a:r>
              <a:rPr lang="zh-TW" altLang="en-US" dirty="0" smtClean="0"/>
              <a:t>。</a:t>
            </a:r>
            <a:endParaRPr lang="en-US" altLang="zh-TW" dirty="0" smtClean="0"/>
          </a:p>
          <a:p>
            <a:r>
              <a:rPr lang="zh-TW" altLang="en-US" dirty="0" smtClean="0"/>
              <a:t>此種壓縮</a:t>
            </a:r>
            <a:r>
              <a:rPr lang="zh-TW" altLang="en-US" dirty="0"/>
              <a:t>技巧大幅使用在影像壓縮</a:t>
            </a:r>
            <a:r>
              <a:rPr lang="zh-TW" altLang="en-US" dirty="0" smtClean="0"/>
              <a:t>方</a:t>
            </a:r>
            <a:r>
              <a:rPr lang="en-US" altLang="zh-TW" dirty="0" smtClean="0"/>
              <a:t/>
            </a:r>
            <a:br>
              <a:rPr lang="en-US" altLang="zh-TW" dirty="0" smtClean="0"/>
            </a:br>
            <a:r>
              <a:rPr lang="zh-TW" altLang="en-US" dirty="0" smtClean="0"/>
              <a:t>面</a:t>
            </a:r>
            <a:r>
              <a:rPr lang="zh-TW" altLang="en-US" dirty="0"/>
              <a:t>，因為在影像上</a:t>
            </a:r>
            <a:r>
              <a:rPr lang="zh-TW" altLang="en-US" dirty="0" smtClean="0"/>
              <a:t>，常有</a:t>
            </a:r>
            <a:r>
              <a:rPr lang="zh-TW" altLang="en-US" dirty="0"/>
              <a:t>相同的</a:t>
            </a:r>
            <a:r>
              <a:rPr lang="zh-TW" altLang="en-US" dirty="0" smtClean="0"/>
              <a:t>色彩</a:t>
            </a:r>
            <a:r>
              <a:rPr lang="en-US" altLang="zh-TW" dirty="0" smtClean="0"/>
              <a:t/>
            </a:r>
            <a:br>
              <a:rPr lang="en-US" altLang="zh-TW" dirty="0" smtClean="0"/>
            </a:br>
            <a:r>
              <a:rPr lang="zh-TW" altLang="en-US" dirty="0" smtClean="0"/>
              <a:t>在一片鄰近</a:t>
            </a:r>
            <a:r>
              <a:rPr lang="zh-TW" altLang="en-US" dirty="0"/>
              <a:t>的位置上。</a:t>
            </a:r>
          </a:p>
          <a:p>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12260" y="3744035"/>
            <a:ext cx="1625397" cy="1625397"/>
          </a:xfrm>
          <a:prstGeom prst="rect">
            <a:avLst/>
          </a:prstGeom>
        </p:spPr>
      </p:pic>
    </p:spTree>
    <p:extLst>
      <p:ext uri="{BB962C8B-B14F-4D97-AF65-F5344CB8AC3E}">
        <p14:creationId xmlns:p14="http://schemas.microsoft.com/office/powerpoint/2010/main" val="21868633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數位影像</a:t>
            </a:r>
            <a:r>
              <a:rPr lang="zh-TW" altLang="en-US" dirty="0" smtClean="0"/>
              <a:t>資料壓縮技術</a:t>
            </a:r>
            <a:endParaRPr lang="zh-TW" altLang="en-US" dirty="0"/>
          </a:p>
        </p:txBody>
      </p:sp>
      <p:sp>
        <p:nvSpPr>
          <p:cNvPr id="4" name="內容版面配置區 3"/>
          <p:cNvSpPr>
            <a:spLocks noGrp="1"/>
          </p:cNvSpPr>
          <p:nvPr>
            <p:ph idx="1"/>
          </p:nvPr>
        </p:nvSpPr>
        <p:spPr/>
        <p:txBody>
          <a:bodyPr/>
          <a:lstStyle/>
          <a:p>
            <a:r>
              <a:rPr lang="zh-TW" altLang="en-US" dirty="0" smtClean="0"/>
              <a:t>目前</a:t>
            </a:r>
            <a:r>
              <a:rPr lang="zh-TW" altLang="en-US" dirty="0"/>
              <a:t>較常用</a:t>
            </a:r>
            <a:r>
              <a:rPr lang="zh-TW" altLang="en-US" dirty="0" smtClean="0"/>
              <a:t>的</a:t>
            </a:r>
            <a:r>
              <a:rPr lang="zh-TW" altLang="en-US" dirty="0"/>
              <a:t>數位影像</a:t>
            </a:r>
            <a:r>
              <a:rPr lang="zh-TW" altLang="en-US" dirty="0" smtClean="0"/>
              <a:t>資料壓縮技術為</a:t>
            </a:r>
            <a:r>
              <a:rPr lang="en-US" altLang="zh-TW" dirty="0" smtClean="0">
                <a:solidFill>
                  <a:srgbClr val="C00000"/>
                </a:solidFill>
              </a:rPr>
              <a:t>JPEG</a:t>
            </a:r>
            <a:r>
              <a:rPr lang="en-US" altLang="zh-TW" dirty="0" smtClean="0"/>
              <a:t> </a:t>
            </a:r>
            <a:r>
              <a:rPr lang="en-US" altLang="zh-TW" dirty="0"/>
              <a:t>(Joint Photographic Experts </a:t>
            </a:r>
            <a:r>
              <a:rPr lang="en-US" altLang="zh-TW" dirty="0" smtClean="0"/>
              <a:t>Group)</a:t>
            </a:r>
            <a:r>
              <a:rPr lang="zh-TW" altLang="en-US" dirty="0" smtClean="0"/>
              <a:t>。</a:t>
            </a:r>
            <a:endParaRPr lang="en-US" altLang="zh-TW" dirty="0" smtClean="0"/>
          </a:p>
          <a:p>
            <a:r>
              <a:rPr lang="en-US" altLang="zh-TW" dirty="0" smtClean="0"/>
              <a:t>JPEG</a:t>
            </a:r>
            <a:r>
              <a:rPr lang="zh-TW" altLang="en-US" dirty="0" smtClean="0"/>
              <a:t>影像</a:t>
            </a:r>
            <a:r>
              <a:rPr lang="zh-TW" altLang="en-US" dirty="0"/>
              <a:t>壓縮技術是先將影像</a:t>
            </a:r>
            <a:r>
              <a:rPr lang="zh-TW" altLang="en-US" dirty="0" smtClean="0"/>
              <a:t>分</a:t>
            </a:r>
            <a:r>
              <a:rPr lang="en-US" altLang="zh-TW" dirty="0" smtClean="0"/>
              <a:t/>
            </a:r>
            <a:br>
              <a:rPr lang="en-US" altLang="zh-TW" dirty="0" smtClean="0"/>
            </a:br>
            <a:r>
              <a:rPr lang="zh-TW" altLang="en-US" dirty="0" smtClean="0"/>
              <a:t>割</a:t>
            </a:r>
            <a:r>
              <a:rPr lang="zh-TW" altLang="en-US" dirty="0"/>
              <a:t>成</a:t>
            </a:r>
            <a:r>
              <a:rPr lang="en-US" altLang="zh-TW" dirty="0"/>
              <a:t>8×8</a:t>
            </a:r>
            <a:r>
              <a:rPr lang="zh-TW" altLang="en-US" dirty="0"/>
              <a:t>的像素區塊，使用</a:t>
            </a:r>
            <a:r>
              <a:rPr lang="zh-TW" altLang="en-US" dirty="0" smtClean="0">
                <a:solidFill>
                  <a:srgbClr val="C00000"/>
                </a:solidFill>
              </a:rPr>
              <a:t>離散</a:t>
            </a:r>
            <a:r>
              <a:rPr lang="en-US" altLang="zh-TW" dirty="0" smtClean="0">
                <a:solidFill>
                  <a:srgbClr val="C00000"/>
                </a:solidFill>
              </a:rPr>
              <a:t/>
            </a:r>
            <a:br>
              <a:rPr lang="en-US" altLang="zh-TW" dirty="0" smtClean="0">
                <a:solidFill>
                  <a:srgbClr val="C00000"/>
                </a:solidFill>
              </a:rPr>
            </a:br>
            <a:r>
              <a:rPr lang="zh-TW" altLang="en-US" dirty="0" smtClean="0">
                <a:solidFill>
                  <a:srgbClr val="C00000"/>
                </a:solidFill>
              </a:rPr>
              <a:t>餘</a:t>
            </a:r>
            <a:r>
              <a:rPr lang="zh-TW" altLang="en-US" dirty="0">
                <a:solidFill>
                  <a:srgbClr val="C00000"/>
                </a:solidFill>
              </a:rPr>
              <a:t>弦轉換</a:t>
            </a:r>
            <a:r>
              <a:rPr lang="en-US" altLang="zh-TW" dirty="0" smtClean="0"/>
              <a:t>(</a:t>
            </a:r>
            <a:r>
              <a:rPr lang="en-US" altLang="zh-TW" dirty="0" err="1" smtClean="0"/>
              <a:t>DCT</a:t>
            </a:r>
            <a:r>
              <a:rPr lang="en-US" altLang="zh-TW" dirty="0"/>
              <a:t>)</a:t>
            </a:r>
            <a:r>
              <a:rPr lang="zh-TW" altLang="en-US" dirty="0"/>
              <a:t>適當的選項並</a:t>
            </a:r>
            <a:r>
              <a:rPr lang="zh-TW" altLang="en-US" dirty="0" smtClean="0"/>
              <a:t>量</a:t>
            </a:r>
            <a:r>
              <a:rPr lang="en-US" altLang="zh-TW" dirty="0" smtClean="0"/>
              <a:t/>
            </a:r>
            <a:br>
              <a:rPr lang="en-US" altLang="zh-TW" dirty="0" smtClean="0"/>
            </a:br>
            <a:r>
              <a:rPr lang="zh-TW" altLang="en-US" dirty="0" smtClean="0"/>
              <a:t>化</a:t>
            </a:r>
            <a:r>
              <a:rPr lang="zh-TW" altLang="en-US" dirty="0"/>
              <a:t>後編碼，可獲得極高比率的</a:t>
            </a:r>
            <a:r>
              <a:rPr lang="zh-TW" altLang="en-US" dirty="0" smtClean="0"/>
              <a:t>壓</a:t>
            </a:r>
            <a:r>
              <a:rPr lang="en-US" altLang="zh-TW" dirty="0" smtClean="0"/>
              <a:t/>
            </a:r>
            <a:br>
              <a:rPr lang="en-US" altLang="zh-TW" dirty="0" smtClean="0"/>
            </a:br>
            <a:r>
              <a:rPr lang="zh-TW" altLang="en-US" dirty="0" smtClean="0"/>
              <a:t>縮</a:t>
            </a:r>
            <a:r>
              <a:rPr lang="zh-TW" altLang="en-US" dirty="0"/>
              <a:t>比。</a:t>
            </a:r>
          </a:p>
          <a:p>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2160" y="2835805"/>
            <a:ext cx="2438400" cy="24384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數位視訊</a:t>
            </a:r>
            <a:r>
              <a:rPr lang="zh-TW" altLang="en-US" dirty="0" smtClean="0"/>
              <a:t>壓縮技術</a:t>
            </a:r>
            <a:endParaRPr lang="zh-TW" altLang="en-US" dirty="0"/>
          </a:p>
        </p:txBody>
      </p:sp>
      <p:sp>
        <p:nvSpPr>
          <p:cNvPr id="4" name="內容版面配置區 3"/>
          <p:cNvSpPr>
            <a:spLocks noGrp="1"/>
          </p:cNvSpPr>
          <p:nvPr>
            <p:ph idx="1"/>
          </p:nvPr>
        </p:nvSpPr>
        <p:spPr/>
        <p:txBody>
          <a:bodyPr>
            <a:normAutofit/>
          </a:bodyPr>
          <a:lstStyle/>
          <a:p>
            <a:r>
              <a:rPr lang="zh-TW" altLang="en-US" dirty="0"/>
              <a:t>目前較常用的方法是</a:t>
            </a:r>
            <a:r>
              <a:rPr lang="en-US" altLang="zh-TW" dirty="0" smtClean="0">
                <a:solidFill>
                  <a:srgbClr val="C00000"/>
                </a:solidFill>
              </a:rPr>
              <a:t>MPEG</a:t>
            </a:r>
            <a:r>
              <a:rPr lang="en-US" altLang="zh-TW" dirty="0" smtClean="0"/>
              <a:t>(Moving </a:t>
            </a:r>
            <a:r>
              <a:rPr lang="en-US" altLang="zh-TW" dirty="0"/>
              <a:t>Picture Experts Group</a:t>
            </a:r>
            <a:r>
              <a:rPr lang="zh-TW" altLang="en-US" dirty="0"/>
              <a:t>，</a:t>
            </a:r>
            <a:r>
              <a:rPr lang="en-US" altLang="zh-TW" dirty="0"/>
              <a:t>1988</a:t>
            </a:r>
            <a:r>
              <a:rPr lang="zh-TW" altLang="en-US" dirty="0"/>
              <a:t>年成立</a:t>
            </a:r>
            <a:r>
              <a:rPr lang="en-US" altLang="zh-TW" dirty="0"/>
              <a:t>)</a:t>
            </a:r>
            <a:r>
              <a:rPr lang="zh-TW" altLang="en-US" dirty="0" smtClean="0"/>
              <a:t>。</a:t>
            </a:r>
            <a:endParaRPr lang="en-US" altLang="zh-TW" dirty="0" smtClean="0"/>
          </a:p>
          <a:p>
            <a:r>
              <a:rPr lang="en-US" altLang="zh-TW" dirty="0" smtClean="0"/>
              <a:t>MPEG</a:t>
            </a:r>
            <a:r>
              <a:rPr lang="zh-TW" altLang="en-US" dirty="0" smtClean="0"/>
              <a:t>使用動態</a:t>
            </a:r>
            <a:r>
              <a:rPr lang="zh-TW" altLang="en-US" dirty="0"/>
              <a:t>預測及差分編碼</a:t>
            </a:r>
            <a:r>
              <a:rPr lang="zh-TW" altLang="en-US" dirty="0" smtClean="0"/>
              <a:t>法，</a:t>
            </a:r>
            <a:r>
              <a:rPr lang="zh-TW" altLang="en-US" dirty="0"/>
              <a:t>以獲得兩相鄰影像的關連性。</a:t>
            </a:r>
            <a:r>
              <a:rPr lang="zh-TW" altLang="en-US" dirty="0" smtClean="0"/>
              <a:t>省去相同</a:t>
            </a:r>
            <a:r>
              <a:rPr lang="zh-TW" altLang="en-US" dirty="0"/>
              <a:t>影像資料的重複儲存，</a:t>
            </a:r>
            <a:r>
              <a:rPr lang="en-US" altLang="zh-TW" dirty="0"/>
              <a:t>MPEG</a:t>
            </a:r>
            <a:r>
              <a:rPr lang="zh-TW" altLang="en-US" dirty="0"/>
              <a:t>可獲得極高比率的壓縮比</a:t>
            </a:r>
            <a:r>
              <a:rPr lang="zh-TW" altLang="en-US" dirty="0" smtClean="0"/>
              <a:t>。</a:t>
            </a:r>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37185" y="3975781"/>
            <a:ext cx="2168370" cy="2168370"/>
          </a:xfrm>
          <a:prstGeom prst="rect">
            <a:avLst/>
          </a:prstGeom>
        </p:spPr>
      </p:pic>
    </p:spTree>
    <p:extLst>
      <p:ext uri="{BB962C8B-B14F-4D97-AF65-F5344CB8AC3E}">
        <p14:creationId xmlns:p14="http://schemas.microsoft.com/office/powerpoint/2010/main" val="21996440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MPEG</a:t>
            </a:r>
            <a:endParaRPr lang="zh-TW" altLang="en-US" dirty="0"/>
          </a:p>
        </p:txBody>
      </p:sp>
      <p:sp>
        <p:nvSpPr>
          <p:cNvPr id="4" name="內容版面配置區 3"/>
          <p:cNvSpPr>
            <a:spLocks noGrp="1"/>
          </p:cNvSpPr>
          <p:nvPr>
            <p:ph idx="1"/>
          </p:nvPr>
        </p:nvSpPr>
        <p:spPr/>
        <p:txBody>
          <a:bodyPr>
            <a:normAutofit/>
          </a:bodyPr>
          <a:lstStyle/>
          <a:p>
            <a:r>
              <a:rPr lang="en-US" altLang="zh-TW" dirty="0" smtClean="0"/>
              <a:t>MPEG</a:t>
            </a:r>
            <a:r>
              <a:rPr lang="zh-TW" altLang="en-US" dirty="0" smtClean="0"/>
              <a:t>分為：</a:t>
            </a:r>
            <a:endParaRPr lang="en-US" altLang="zh-TW" dirty="0" smtClean="0"/>
          </a:p>
          <a:p>
            <a:endParaRPr lang="en-US" altLang="zh-TW" dirty="0" smtClean="0"/>
          </a:p>
          <a:p>
            <a:endParaRPr lang="en-US" altLang="zh-TW" dirty="0"/>
          </a:p>
          <a:p>
            <a:endParaRPr lang="en-US" altLang="zh-TW" dirty="0" smtClean="0"/>
          </a:p>
          <a:p>
            <a:endParaRPr lang="en-US" altLang="zh-TW" dirty="0"/>
          </a:p>
          <a:p>
            <a:r>
              <a:rPr lang="en-US" altLang="zh-TW" dirty="0" smtClean="0"/>
              <a:t>MPEG-7</a:t>
            </a:r>
            <a:r>
              <a:rPr lang="zh-TW" altLang="en-US" dirty="0" smtClean="0"/>
              <a:t>主要</a:t>
            </a:r>
            <a:r>
              <a:rPr lang="zh-TW" altLang="en-US" dirty="0"/>
              <a:t>目標是為</a:t>
            </a:r>
            <a:r>
              <a:rPr lang="zh-TW" altLang="en-US" dirty="0" smtClean="0"/>
              <a:t>多媒體環境提供</a:t>
            </a:r>
            <a:r>
              <a:rPr lang="zh-TW" altLang="en-US" dirty="0"/>
              <a:t>一組核心技術作為描述</a:t>
            </a:r>
            <a:r>
              <a:rPr lang="zh-TW" altLang="en-US" dirty="0" smtClean="0">
                <a:solidFill>
                  <a:srgbClr val="C00000"/>
                </a:solidFill>
              </a:rPr>
              <a:t>影音</a:t>
            </a:r>
            <a:r>
              <a:rPr lang="zh-TW" altLang="en-US" dirty="0">
                <a:solidFill>
                  <a:srgbClr val="C00000"/>
                </a:solidFill>
              </a:rPr>
              <a:t>資料內容</a:t>
            </a:r>
            <a:r>
              <a:rPr lang="en-US" altLang="zh-TW" dirty="0"/>
              <a:t>(audiovisual data content)</a:t>
            </a:r>
            <a:r>
              <a:rPr lang="zh-TW" altLang="en-US" dirty="0"/>
              <a:t>的標準。</a:t>
            </a:r>
          </a:p>
          <a:p>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4166853473"/>
              </p:ext>
            </p:extLst>
          </p:nvPr>
        </p:nvGraphicFramePr>
        <p:xfrm>
          <a:off x="1016605" y="2602914"/>
          <a:ext cx="7425826" cy="1854200"/>
        </p:xfrm>
        <a:graphic>
          <a:graphicData uri="http://schemas.openxmlformats.org/drawingml/2006/table">
            <a:tbl>
              <a:tblPr firstRow="1" bandRow="1">
                <a:tableStyleId>{5C22544A-7EE6-4342-B048-85BDC9FD1C3A}</a:tableStyleId>
              </a:tblPr>
              <a:tblGrid>
                <a:gridCol w="1742847"/>
                <a:gridCol w="5682979"/>
              </a:tblGrid>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a:t>
                      </a:r>
                      <a:r>
                        <a:rPr lang="zh-TW" altLang="en-US" b="1" dirty="0" smtClean="0">
                          <a:latin typeface="微軟正黑體" panose="020B0604030504040204" pitchFamily="34" charset="-120"/>
                          <a:ea typeface="微軟正黑體" panose="020B0604030504040204" pitchFamily="34" charset="-120"/>
                        </a:rPr>
                        <a:t>的分類</a:t>
                      </a: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zh-TW" altLang="en-US" b="1" dirty="0" smtClean="0">
                          <a:latin typeface="微軟正黑體" panose="020B0604030504040204" pitchFamily="34" charset="-120"/>
                          <a:ea typeface="微軟正黑體" panose="020B0604030504040204" pitchFamily="34" charset="-120"/>
                        </a:rPr>
                        <a:t>應用視訊資料</a:t>
                      </a:r>
                      <a:endParaRPr lang="zh-TW" altLang="en-US" b="1"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MPEG-1</a:t>
                      </a:r>
                      <a:endParaRPr lang="zh-TW" altLang="en-US" b="1" dirty="0">
                        <a:latin typeface="微軟正黑體" panose="020B0604030504040204" pitchFamily="34" charset="-120"/>
                        <a:ea typeface="微軟正黑體" panose="020B0604030504040204" pitchFamily="34" charset="-120"/>
                      </a:endParaRPr>
                    </a:p>
                  </a:txBody>
                  <a:tcPr/>
                </a:tc>
                <a:tc>
                  <a:txBody>
                    <a:bodyPr/>
                    <a:lstStyle/>
                    <a:p>
                      <a:r>
                        <a:rPr lang="en-US" altLang="zh-TW" b="1" dirty="0" smtClean="0">
                          <a:latin typeface="微軟正黑體" panose="020B0604030504040204" pitchFamily="34" charset="-120"/>
                          <a:ea typeface="微軟正黑體" panose="020B0604030504040204" pitchFamily="34" charset="-120"/>
                        </a:rPr>
                        <a:t>320×240</a:t>
                      </a:r>
                      <a:r>
                        <a:rPr lang="zh-TW" altLang="en-US" b="1" dirty="0" smtClean="0">
                          <a:latin typeface="微軟正黑體" panose="020B0604030504040204" pitchFamily="34" charset="-120"/>
                          <a:ea typeface="微軟正黑體" panose="020B0604030504040204" pitchFamily="34" charset="-120"/>
                        </a:rPr>
                        <a:t>低解析度視訊</a:t>
                      </a:r>
                      <a:endParaRPr lang="zh-TW" altLang="en-US" b="1"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MPEG-2</a:t>
                      </a:r>
                      <a:endParaRPr lang="zh-TW" altLang="en-US" b="1" dirty="0">
                        <a:latin typeface="微軟正黑體" panose="020B0604030504040204" pitchFamily="34" charset="-120"/>
                        <a:ea typeface="微軟正黑體" panose="020B0604030504040204" pitchFamily="34" charset="-120"/>
                      </a:endParaRPr>
                    </a:p>
                  </a:txBody>
                  <a:tcPr/>
                </a:tc>
                <a:tc>
                  <a:txBody>
                    <a:bodyPr/>
                    <a:lstStyle/>
                    <a:p>
                      <a:r>
                        <a:rPr lang="en-US" altLang="zh-TW" b="1" dirty="0" smtClean="0">
                          <a:latin typeface="微軟正黑體" panose="020B0604030504040204" pitchFamily="34" charset="-120"/>
                          <a:ea typeface="微軟正黑體" panose="020B0604030504040204" pitchFamily="34" charset="-120"/>
                        </a:rPr>
                        <a:t>720×480</a:t>
                      </a:r>
                      <a:r>
                        <a:rPr lang="zh-TW" altLang="en-US" b="1" dirty="0" smtClean="0">
                          <a:latin typeface="微軟正黑體" panose="020B0604030504040204" pitchFamily="34" charset="-120"/>
                          <a:ea typeface="微軟正黑體" panose="020B0604030504040204" pitchFamily="34" charset="-120"/>
                        </a:rPr>
                        <a:t>標準廣播視訊</a:t>
                      </a:r>
                      <a:endParaRPr lang="zh-TW" altLang="en-US" b="1"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MPEG-3</a:t>
                      </a:r>
                      <a:endParaRPr lang="zh-TW" altLang="en-US" b="1" dirty="0">
                        <a:latin typeface="微軟正黑體" panose="020B0604030504040204" pitchFamily="34" charset="-120"/>
                        <a:ea typeface="微軟正黑體" panose="020B0604030504040204" pitchFamily="34" charset="-120"/>
                      </a:endParaRPr>
                    </a:p>
                  </a:txBody>
                  <a:tcPr/>
                </a:tc>
                <a:tc>
                  <a:txBody>
                    <a:bodyPr/>
                    <a:lstStyle/>
                    <a:p>
                      <a:r>
                        <a:rPr lang="zh-TW" altLang="en-US" b="1" dirty="0" smtClean="0">
                          <a:latin typeface="微軟正黑體" panose="020B0604030504040204" pitchFamily="34" charset="-120"/>
                          <a:ea typeface="微軟正黑體" panose="020B0604030504040204" pitchFamily="34" charset="-120"/>
                        </a:rPr>
                        <a:t>高畫質電視 </a:t>
                      </a:r>
                      <a:r>
                        <a:rPr lang="en-US" altLang="zh-TW" b="1" dirty="0" smtClean="0">
                          <a:latin typeface="微軟正黑體" panose="020B0604030504040204" pitchFamily="34" charset="-120"/>
                          <a:ea typeface="微軟正黑體" panose="020B0604030504040204" pitchFamily="34" charset="-120"/>
                        </a:rPr>
                        <a:t>(High Definition </a:t>
                      </a:r>
                      <a:r>
                        <a:rPr lang="en-US" altLang="zh-TW" b="1" dirty="0" err="1" smtClean="0">
                          <a:latin typeface="微軟正黑體" panose="020B0604030504040204" pitchFamily="34" charset="-120"/>
                          <a:ea typeface="微軟正黑體" panose="020B0604030504040204" pitchFamily="34" charset="-120"/>
                        </a:rPr>
                        <a:t>TeleVision</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HDTV)</a:t>
                      </a:r>
                      <a:endParaRPr lang="zh-TW" altLang="en-US" b="1"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MPEG-4</a:t>
                      </a:r>
                      <a:endParaRPr lang="zh-TW" altLang="en-US" b="1" dirty="0">
                        <a:latin typeface="微軟正黑體" panose="020B0604030504040204" pitchFamily="34" charset="-120"/>
                        <a:ea typeface="微軟正黑體" panose="020B0604030504040204" pitchFamily="34" charset="-120"/>
                      </a:endParaRPr>
                    </a:p>
                  </a:txBody>
                  <a:tcPr/>
                </a:tc>
                <a:tc>
                  <a:txBody>
                    <a:bodyPr/>
                    <a:lstStyle/>
                    <a:p>
                      <a:r>
                        <a:rPr lang="zh-TW" altLang="en-US" b="1" dirty="0" smtClean="0">
                          <a:latin typeface="微軟正黑體" panose="020B0604030504040204" pitchFamily="34" charset="-120"/>
                          <a:ea typeface="微軟正黑體" panose="020B0604030504040204" pitchFamily="34" charset="-120"/>
                        </a:rPr>
                        <a:t>視訊電話 </a:t>
                      </a:r>
                      <a:r>
                        <a:rPr lang="en-US" altLang="zh-TW" b="1" dirty="0" smtClean="0">
                          <a:latin typeface="微軟正黑體" panose="020B0604030504040204" pitchFamily="34" charset="-120"/>
                          <a:ea typeface="微軟正黑體" panose="020B0604030504040204" pitchFamily="34" charset="-120"/>
                        </a:rPr>
                        <a:t>(video telephony)</a:t>
                      </a:r>
                      <a:endParaRPr lang="zh-TW" altLang="en-US" b="1" dirty="0">
                        <a:latin typeface="微軟正黑體" panose="020B0604030504040204" pitchFamily="34" charset="-120"/>
                        <a:ea typeface="微軟正黑體" panose="020B0604030504040204" pitchFamily="34" charset="-120"/>
                      </a:endParaRPr>
                    </a:p>
                  </a:txBody>
                  <a:tcPr/>
                </a:tc>
              </a:tr>
            </a:tbl>
          </a:graphicData>
        </a:graphic>
      </p:graphicFrame>
    </p:spTree>
    <p:extLst>
      <p:ext uri="{BB962C8B-B14F-4D97-AF65-F5344CB8AC3E}">
        <p14:creationId xmlns:p14="http://schemas.microsoft.com/office/powerpoint/2010/main" val="479643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MP3</a:t>
            </a:r>
            <a:endParaRPr lang="zh-TW" altLang="en-US" dirty="0"/>
          </a:p>
        </p:txBody>
      </p:sp>
      <p:sp>
        <p:nvSpPr>
          <p:cNvPr id="5" name="內容版面配置區 4"/>
          <p:cNvSpPr>
            <a:spLocks noGrp="1"/>
          </p:cNvSpPr>
          <p:nvPr>
            <p:ph idx="1"/>
          </p:nvPr>
        </p:nvSpPr>
        <p:spPr/>
        <p:txBody>
          <a:bodyPr>
            <a:normAutofit/>
          </a:bodyPr>
          <a:lstStyle/>
          <a:p>
            <a:r>
              <a:rPr lang="en-US" altLang="zh-TW" dirty="0" smtClean="0"/>
              <a:t>MP3</a:t>
            </a:r>
            <a:r>
              <a:rPr lang="zh-TW" altLang="en-US" dirty="0" smtClean="0"/>
              <a:t>是</a:t>
            </a:r>
            <a:r>
              <a:rPr lang="zh-TW" altLang="en-US" dirty="0"/>
              <a:t>一種數位音樂</a:t>
            </a:r>
            <a:r>
              <a:rPr lang="zh-TW" altLang="en-US" dirty="0" smtClean="0"/>
              <a:t>的壓縮技術。</a:t>
            </a:r>
            <a:endParaRPr lang="en-US" altLang="zh-TW" dirty="0" smtClean="0"/>
          </a:p>
          <a:p>
            <a:r>
              <a:rPr lang="zh-TW" altLang="en-US" dirty="0" smtClean="0"/>
              <a:t>是</a:t>
            </a:r>
            <a:r>
              <a:rPr lang="en-US" altLang="zh-TW" dirty="0"/>
              <a:t>MPEG</a:t>
            </a:r>
            <a:r>
              <a:rPr lang="zh-TW" altLang="en-US" dirty="0"/>
              <a:t>技術中，處理聲音的壓縮技術第</a:t>
            </a:r>
            <a:r>
              <a:rPr lang="zh-TW" altLang="en-US" dirty="0" smtClean="0"/>
              <a:t>三層。</a:t>
            </a:r>
            <a:endParaRPr lang="en-US" altLang="zh-TW" dirty="0" smtClean="0"/>
          </a:p>
          <a:p>
            <a:r>
              <a:rPr lang="zh-TW" altLang="en-US" dirty="0" smtClean="0"/>
              <a:t>可在</a:t>
            </a:r>
            <a:r>
              <a:rPr lang="zh-TW" altLang="en-US" dirty="0"/>
              <a:t>一片光碟片上，儲存多片</a:t>
            </a:r>
            <a:r>
              <a:rPr lang="en-US" altLang="zh-TW" dirty="0"/>
              <a:t>CD</a:t>
            </a:r>
            <a:r>
              <a:rPr lang="zh-TW" altLang="en-US" dirty="0"/>
              <a:t>唱片的音樂，</a:t>
            </a:r>
            <a:r>
              <a:rPr lang="zh-TW" altLang="en-US" dirty="0" smtClean="0"/>
              <a:t>也可更</a:t>
            </a:r>
            <a:r>
              <a:rPr lang="zh-TW" altLang="en-US" dirty="0"/>
              <a:t>便捷地從網路上下載喜愛的</a:t>
            </a:r>
            <a:r>
              <a:rPr lang="zh-TW" altLang="en-US" dirty="0" smtClean="0"/>
              <a:t>音樂。</a:t>
            </a:r>
            <a:endParaRPr lang="zh-TW" altLang="en-US" dirty="0"/>
          </a:p>
          <a:p>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717704">
            <a:off x="6750326" y="4233106"/>
            <a:ext cx="1650285" cy="1650285"/>
          </a:xfrm>
          <a:prstGeom prst="rect">
            <a:avLst/>
          </a:prstGeom>
        </p:spPr>
      </p:pic>
    </p:spTree>
    <p:extLst>
      <p:ext uri="{BB962C8B-B14F-4D97-AF65-F5344CB8AC3E}">
        <p14:creationId xmlns:p14="http://schemas.microsoft.com/office/powerpoint/2010/main" val="35522739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WinZip</a:t>
            </a:r>
            <a:endParaRPr lang="zh-TW" altLang="en-US" dirty="0"/>
          </a:p>
        </p:txBody>
      </p:sp>
      <p:sp>
        <p:nvSpPr>
          <p:cNvPr id="5" name="內容版面配置區 4"/>
          <p:cNvSpPr>
            <a:spLocks noGrp="1"/>
          </p:cNvSpPr>
          <p:nvPr>
            <p:ph idx="1"/>
          </p:nvPr>
        </p:nvSpPr>
        <p:spPr/>
        <p:txBody>
          <a:bodyPr/>
          <a:lstStyle/>
          <a:p>
            <a:r>
              <a:rPr lang="en-US" altLang="zh-TW" dirty="0"/>
              <a:t>WinZip</a:t>
            </a:r>
            <a:r>
              <a:rPr lang="zh-TW" altLang="en-US" dirty="0"/>
              <a:t>壓縮軟體</a:t>
            </a:r>
            <a:r>
              <a:rPr lang="zh-TW" altLang="en-US" dirty="0" smtClean="0"/>
              <a:t>是在個人電腦中極為</a:t>
            </a:r>
            <a:r>
              <a:rPr lang="zh-TW" altLang="en-US" dirty="0"/>
              <a:t>風行</a:t>
            </a:r>
            <a:r>
              <a:rPr lang="zh-TW" altLang="en-US" dirty="0" smtClean="0"/>
              <a:t>的資料壓縮</a:t>
            </a:r>
            <a:r>
              <a:rPr lang="zh-TW" altLang="en-US" dirty="0"/>
              <a:t>軟體</a:t>
            </a:r>
            <a:r>
              <a:rPr lang="zh-TW" altLang="en-US" dirty="0" smtClean="0"/>
              <a:t>。從</a:t>
            </a:r>
            <a:r>
              <a:rPr lang="zh-TW" altLang="en-US" dirty="0"/>
              <a:t>網路上下載的軟體，在使用</a:t>
            </a:r>
            <a:r>
              <a:rPr lang="zh-TW" altLang="en-US" dirty="0" smtClean="0"/>
              <a:t>前幾乎</a:t>
            </a:r>
            <a:r>
              <a:rPr lang="zh-TW" altLang="en-US" dirty="0"/>
              <a:t>都要先用</a:t>
            </a:r>
            <a:r>
              <a:rPr lang="en-US" altLang="zh-TW" dirty="0"/>
              <a:t>WinZip</a:t>
            </a:r>
            <a:r>
              <a:rPr lang="zh-TW" altLang="en-US" dirty="0"/>
              <a:t>來</a:t>
            </a:r>
            <a:r>
              <a:rPr lang="zh-TW" altLang="en-US" dirty="0" smtClean="0"/>
              <a:t>還原。</a:t>
            </a:r>
            <a:endParaRPr lang="en-US" altLang="zh-TW" dirty="0" smtClean="0"/>
          </a:p>
          <a:p>
            <a:r>
              <a:rPr lang="en-US" altLang="zh-TW" dirty="0" smtClean="0"/>
              <a:t>WinZip</a:t>
            </a:r>
            <a:r>
              <a:rPr lang="zh-TW" altLang="en-US" dirty="0" smtClean="0"/>
              <a:t>所</a:t>
            </a:r>
            <a:r>
              <a:rPr lang="zh-TW" altLang="en-US" dirty="0"/>
              <a:t>使用</a:t>
            </a:r>
            <a:r>
              <a:rPr lang="zh-TW" altLang="en-US" dirty="0" smtClean="0"/>
              <a:t>的主要</a:t>
            </a:r>
            <a:r>
              <a:rPr lang="zh-TW" altLang="en-US" dirty="0"/>
              <a:t>壓縮格式是</a:t>
            </a:r>
            <a:r>
              <a:rPr lang="en-US" altLang="zh-TW" dirty="0">
                <a:solidFill>
                  <a:srgbClr val="C00000"/>
                </a:solidFill>
              </a:rPr>
              <a:t>zip</a:t>
            </a:r>
            <a:r>
              <a:rPr lang="zh-TW" altLang="en-US" dirty="0" smtClean="0"/>
              <a:t>檔。</a:t>
            </a:r>
            <a:endParaRPr lang="en-US" altLang="zh-TW" dirty="0" smtClean="0"/>
          </a:p>
          <a:p>
            <a:r>
              <a:rPr lang="en-US" altLang="zh-TW" dirty="0" smtClean="0"/>
              <a:t>zip</a:t>
            </a:r>
            <a:r>
              <a:rPr lang="zh-TW" altLang="en-US" dirty="0"/>
              <a:t>格式的發明人是卡茲</a:t>
            </a:r>
            <a:r>
              <a:rPr lang="zh-TW" altLang="en-US" dirty="0" smtClean="0"/>
              <a:t>，他同時也是</a:t>
            </a:r>
            <a:r>
              <a:rPr lang="en-US" altLang="zh-TW" dirty="0" smtClean="0"/>
              <a:t>WinZip</a:t>
            </a:r>
            <a:r>
              <a:rPr lang="zh-TW" altLang="en-US" dirty="0"/>
              <a:t>風行前，廣受歡迎的</a:t>
            </a:r>
            <a:r>
              <a:rPr lang="en-US" altLang="zh-TW" dirty="0" err="1"/>
              <a:t>PKZip</a:t>
            </a:r>
            <a:r>
              <a:rPr lang="zh-TW" altLang="en-US" dirty="0"/>
              <a:t>壓縮軟體的創作人</a:t>
            </a:r>
            <a:r>
              <a:rPr lang="zh-TW" altLang="en-US" dirty="0" smtClean="0"/>
              <a:t>。</a:t>
            </a:r>
            <a:r>
              <a:rPr lang="en-US" altLang="zh-TW" dirty="0" smtClean="0"/>
              <a:t>2000</a:t>
            </a:r>
            <a:r>
              <a:rPr lang="zh-TW" altLang="en-US" dirty="0"/>
              <a:t>年</a:t>
            </a:r>
            <a:r>
              <a:rPr lang="zh-TW" altLang="en-US" dirty="0" smtClean="0"/>
              <a:t>四月卡</a:t>
            </a:r>
            <a:r>
              <a:rPr lang="zh-TW" altLang="en-US" dirty="0"/>
              <a:t>茲因酗酒而死亡，得</a:t>
            </a:r>
            <a:r>
              <a:rPr lang="zh-TW" altLang="en-US" dirty="0" smtClean="0"/>
              <a:t>年僅</a:t>
            </a:r>
            <a:r>
              <a:rPr lang="en-US" altLang="zh-TW" dirty="0" smtClean="0"/>
              <a:t>37</a:t>
            </a:r>
            <a:r>
              <a:rPr lang="zh-TW" altLang="en-US" dirty="0" smtClean="0"/>
              <a:t>歲</a:t>
            </a:r>
            <a:r>
              <a:rPr lang="zh-TW" altLang="en-US" dirty="0"/>
              <a:t>。</a:t>
            </a:r>
          </a:p>
        </p:txBody>
      </p:sp>
    </p:spTree>
    <p:extLst>
      <p:ext uri="{BB962C8B-B14F-4D97-AF65-F5344CB8AC3E}">
        <p14:creationId xmlns:p14="http://schemas.microsoft.com/office/powerpoint/2010/main" val="506445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15-8 </a:t>
            </a:r>
            <a:r>
              <a:rPr lang="zh-TW" altLang="en-US" dirty="0"/>
              <a:t>計算理論</a:t>
            </a:r>
          </a:p>
        </p:txBody>
      </p:sp>
      <p:sp>
        <p:nvSpPr>
          <p:cNvPr id="5" name="內容版面配置區 4"/>
          <p:cNvSpPr>
            <a:spLocks noGrp="1"/>
          </p:cNvSpPr>
          <p:nvPr>
            <p:ph idx="1"/>
          </p:nvPr>
        </p:nvSpPr>
        <p:spPr>
          <a:xfrm>
            <a:off x="1871700" y="2033845"/>
            <a:ext cx="6815100" cy="4092318"/>
          </a:xfrm>
        </p:spPr>
        <p:txBody>
          <a:bodyPr>
            <a:normAutofit/>
          </a:bodyPr>
          <a:lstStyle/>
          <a:p>
            <a:pPr marL="0" indent="0">
              <a:buNone/>
            </a:pPr>
            <a:r>
              <a:rPr lang="zh-TW" altLang="en-US" dirty="0" smtClean="0"/>
              <a:t>給</a:t>
            </a:r>
            <a:r>
              <a:rPr lang="zh-TW" altLang="en-US" dirty="0"/>
              <a:t>定一個問題，到底我們能不能利用</a:t>
            </a:r>
            <a:r>
              <a:rPr lang="zh-TW" altLang="en-US" dirty="0" smtClean="0"/>
              <a:t>計算</a:t>
            </a:r>
            <a:r>
              <a:rPr lang="en-US" altLang="zh-TW" dirty="0" smtClean="0"/>
              <a:t/>
            </a:r>
            <a:br>
              <a:rPr lang="en-US" altLang="zh-TW" dirty="0" smtClean="0"/>
            </a:br>
            <a:r>
              <a:rPr lang="zh-TW" altLang="en-US" dirty="0" smtClean="0"/>
              <a:t>機</a:t>
            </a:r>
            <a:r>
              <a:rPr lang="zh-TW" altLang="en-US" dirty="0"/>
              <a:t>來解呢</a:t>
            </a:r>
            <a:r>
              <a:rPr lang="zh-TW" altLang="en-US" dirty="0" smtClean="0"/>
              <a:t>？</a:t>
            </a:r>
            <a:endParaRPr lang="en-US" altLang="zh-TW" dirty="0" smtClean="0"/>
          </a:p>
          <a:p>
            <a:r>
              <a:rPr lang="zh-TW" altLang="en-US" dirty="0" smtClean="0"/>
              <a:t>有些問題再</a:t>
            </a:r>
            <a:r>
              <a:rPr lang="zh-TW" altLang="en-US" dirty="0"/>
              <a:t>強大的計算機也無</a:t>
            </a:r>
            <a:r>
              <a:rPr lang="zh-TW" altLang="en-US" dirty="0" smtClean="0"/>
              <a:t>解。</a:t>
            </a:r>
            <a:endParaRPr lang="en-US" altLang="zh-TW" dirty="0" smtClean="0"/>
          </a:p>
          <a:p>
            <a:r>
              <a:rPr lang="zh-TW" altLang="en-US" dirty="0" smtClean="0"/>
              <a:t>有些問題雖有</a:t>
            </a:r>
            <a:r>
              <a:rPr lang="zh-TW" altLang="en-US" dirty="0"/>
              <a:t>解法，</a:t>
            </a:r>
            <a:r>
              <a:rPr lang="zh-TW" altLang="en-US" dirty="0" smtClean="0"/>
              <a:t>但尚未找到</a:t>
            </a:r>
            <a:r>
              <a:rPr lang="zh-TW" altLang="en-US" dirty="0"/>
              <a:t>有效</a:t>
            </a:r>
            <a:r>
              <a:rPr lang="zh-TW" altLang="en-US" dirty="0" smtClean="0"/>
              <a:t>解。</a:t>
            </a:r>
            <a:endParaRPr lang="en-US" altLang="zh-TW" dirty="0" smtClean="0"/>
          </a:p>
          <a:p>
            <a:r>
              <a:rPr lang="zh-TW" altLang="en-US" dirty="0" smtClean="0"/>
              <a:t>有些</a:t>
            </a:r>
            <a:r>
              <a:rPr lang="zh-TW" altLang="en-US" dirty="0"/>
              <a:t>問題已有有效解法，但仍試著找更有效的解法</a:t>
            </a:r>
            <a:r>
              <a:rPr lang="zh-TW" altLang="en-US" dirty="0" smtClean="0"/>
              <a:t>。</a:t>
            </a:r>
            <a:endParaRPr lang="en-US" altLang="zh-TW" dirty="0" smtClean="0"/>
          </a:p>
        </p:txBody>
      </p:sp>
      <p:pic>
        <p:nvPicPr>
          <p:cNvPr id="6" name="圖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958781"/>
            <a:ext cx="1414500" cy="1414500"/>
          </a:xfrm>
          <a:prstGeom prst="rect">
            <a:avLst/>
          </a:prstGeom>
        </p:spPr>
      </p:pic>
      <p:sp>
        <p:nvSpPr>
          <p:cNvPr id="7" name="內容版面配置區 4"/>
          <p:cNvSpPr txBox="1">
            <a:spLocks/>
          </p:cNvSpPr>
          <p:nvPr/>
        </p:nvSpPr>
        <p:spPr>
          <a:xfrm>
            <a:off x="457200" y="5139190"/>
            <a:ext cx="8229600" cy="1062037"/>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Tx/>
              <a:buBlip>
                <a:blip r:embed="rId3"/>
              </a:buBlip>
              <a:defRPr sz="2800" b="1" kern="1200">
                <a:solidFill>
                  <a:schemeClr val="tx1"/>
                </a:solidFill>
                <a:latin typeface="微軟正黑體" pitchFamily="34" charset="-120"/>
                <a:ea typeface="微軟正黑體" pitchFamily="34" charset="-120"/>
                <a:cs typeface="+mn-cs"/>
              </a:defRPr>
            </a:lvl1pPr>
            <a:lvl2pPr marL="914400" indent="-457200" algn="l" defTabSz="914400" rtl="0" eaLnBrk="1" latinLnBrk="0" hangingPunct="1">
              <a:spcBef>
                <a:spcPct val="20000"/>
              </a:spcBef>
              <a:buClr>
                <a:schemeClr val="tx2"/>
              </a:buClr>
              <a:buFont typeface="Wingdings 3" panose="05040102010807070707" pitchFamily="18" charset="2"/>
              <a:buChar char=""/>
              <a:defRPr sz="2600" b="1" kern="1200">
                <a:solidFill>
                  <a:schemeClr val="tx1"/>
                </a:solidFill>
                <a:latin typeface="微軟正黑體" pitchFamily="34" charset="-120"/>
                <a:ea typeface="微軟正黑體" pitchFamily="34" charset="-120"/>
                <a:cs typeface="+mn-cs"/>
              </a:defRPr>
            </a:lvl2pPr>
            <a:lvl3pPr marL="1257300" indent="-342900" algn="l" defTabSz="914400" rtl="0" eaLnBrk="1" latinLnBrk="0" hangingPunct="1">
              <a:spcBef>
                <a:spcPct val="20000"/>
              </a:spcBef>
              <a:buClr>
                <a:schemeClr val="accent1"/>
              </a:buClr>
              <a:buFont typeface="微軟正黑體" panose="020B0604030504040204" pitchFamily="34" charset="-120"/>
              <a:buChar char="■"/>
              <a:defRPr sz="2400" b="1" kern="1200">
                <a:solidFill>
                  <a:schemeClr val="tx1"/>
                </a:solidFill>
                <a:latin typeface="微軟正黑體" pitchFamily="34" charset="-120"/>
                <a:ea typeface="微軟正黑體" pitchFamily="34" charset="-120"/>
                <a:cs typeface="+mn-cs"/>
              </a:defRPr>
            </a:lvl3pPr>
            <a:lvl4pPr marL="1371600" indent="0" algn="l" defTabSz="914400" rtl="0" eaLnBrk="1" latinLnBrk="0" hangingPunct="1">
              <a:spcBef>
                <a:spcPct val="20000"/>
              </a:spcBef>
              <a:buFont typeface="Arial" pitchFamily="34" charset="0"/>
              <a:buNone/>
              <a:defRPr sz="2000" b="1" kern="1200">
                <a:solidFill>
                  <a:schemeClr val="tx1"/>
                </a:solidFill>
                <a:latin typeface="微軟正黑體" pitchFamily="34" charset="-120"/>
                <a:ea typeface="微軟正黑體" pitchFamily="34" charset="-120"/>
                <a:cs typeface="+mn-cs"/>
              </a:defRPr>
            </a:lvl4pPr>
            <a:lvl5pPr marL="1828800" indent="0" algn="l" defTabSz="914400" rtl="0" eaLnBrk="1" latinLnBrk="0" hangingPunct="1">
              <a:spcBef>
                <a:spcPct val="20000"/>
              </a:spcBef>
              <a:buFont typeface="Arial" pitchFamily="34" charset="0"/>
              <a:buNone/>
              <a:defRPr sz="18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smtClean="0"/>
              <a:t>計算理論專門探討計算問題的複雜度，除回答特定計算問題的難易度，也設計最有效方法來解題。</a:t>
            </a:r>
            <a:endParaRPr lang="zh-TW" altLang="en-US" dirty="0"/>
          </a:p>
        </p:txBody>
      </p:sp>
    </p:spTree>
    <p:extLst>
      <p:ext uri="{BB962C8B-B14F-4D97-AF65-F5344CB8AC3E}">
        <p14:creationId xmlns:p14="http://schemas.microsoft.com/office/powerpoint/2010/main" val="35577061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排序問題</a:t>
            </a:r>
            <a:endParaRPr lang="zh-TW" altLang="en-US" dirty="0"/>
          </a:p>
        </p:txBody>
      </p:sp>
      <p:sp>
        <p:nvSpPr>
          <p:cNvPr id="4" name="內容版面配置區 3"/>
          <p:cNvSpPr>
            <a:spLocks noGrp="1"/>
          </p:cNvSpPr>
          <p:nvPr>
            <p:ph idx="1"/>
          </p:nvPr>
        </p:nvSpPr>
        <p:spPr/>
        <p:txBody>
          <a:bodyPr>
            <a:normAutofit/>
          </a:bodyPr>
          <a:lstStyle/>
          <a:p>
            <a:r>
              <a:rPr lang="zh-TW" altLang="en-US" dirty="0"/>
              <a:t>給定</a:t>
            </a:r>
            <a:r>
              <a:rPr lang="en-US" altLang="zh-TW" dirty="0"/>
              <a:t>n</a:t>
            </a:r>
            <a:r>
              <a:rPr lang="zh-TW" altLang="en-US" dirty="0"/>
              <a:t>個數，請將它們由小排到</a:t>
            </a:r>
            <a:r>
              <a:rPr lang="zh-TW" altLang="en-US" dirty="0" smtClean="0"/>
              <a:t>大。</a:t>
            </a:r>
            <a:endParaRPr lang="en-US" altLang="zh-TW" dirty="0" smtClean="0"/>
          </a:p>
          <a:p>
            <a:r>
              <a:rPr lang="zh-TW" altLang="en-US" dirty="0" smtClean="0"/>
              <a:t>計算</a:t>
            </a:r>
            <a:r>
              <a:rPr lang="zh-TW" altLang="en-US" dirty="0"/>
              <a:t>理論專家已證明最少要用和</a:t>
            </a:r>
            <a:r>
              <a:rPr lang="en-US" altLang="zh-TW" dirty="0" err="1"/>
              <a:t>nlog</a:t>
            </a:r>
            <a:r>
              <a:rPr lang="en-US" altLang="zh-TW" baseline="-25000" dirty="0" err="1"/>
              <a:t>2</a:t>
            </a:r>
            <a:r>
              <a:rPr lang="en-US" altLang="zh-TW" dirty="0" err="1"/>
              <a:t>n</a:t>
            </a:r>
            <a:r>
              <a:rPr lang="zh-TW" altLang="en-US" dirty="0"/>
              <a:t>成常數正比的比較次數才能排</a:t>
            </a:r>
            <a:r>
              <a:rPr lang="zh-TW" altLang="en-US" dirty="0" smtClean="0"/>
              <a:t>好，</a:t>
            </a:r>
            <a:r>
              <a:rPr lang="zh-TW" altLang="en-US" dirty="0"/>
              <a:t>如</a:t>
            </a:r>
            <a:r>
              <a:rPr lang="zh-TW" altLang="en-US" dirty="0" smtClean="0"/>
              <a:t>：</a:t>
            </a:r>
            <a:endParaRPr lang="en-US" altLang="zh-TW" dirty="0" smtClean="0"/>
          </a:p>
          <a:p>
            <a:pPr lvl="1"/>
            <a:r>
              <a:rPr lang="zh-TW" altLang="en-US" dirty="0" smtClean="0"/>
              <a:t>合併排序</a:t>
            </a:r>
            <a:r>
              <a:rPr lang="zh-TW" altLang="en-US" dirty="0"/>
              <a:t>法</a:t>
            </a:r>
            <a:r>
              <a:rPr lang="en-US" altLang="zh-TW" dirty="0"/>
              <a:t>(merge sort</a:t>
            </a:r>
            <a:r>
              <a:rPr lang="en-US" altLang="zh-TW" dirty="0" smtClean="0"/>
              <a:t>)</a:t>
            </a:r>
          </a:p>
          <a:p>
            <a:pPr lvl="1"/>
            <a:r>
              <a:rPr lang="zh-TW" altLang="en-US" dirty="0" smtClean="0"/>
              <a:t>湊</a:t>
            </a:r>
            <a:r>
              <a:rPr lang="zh-TW" altLang="en-US" dirty="0"/>
              <a:t>堆排序法</a:t>
            </a:r>
            <a:r>
              <a:rPr lang="en-US" altLang="zh-TW" dirty="0"/>
              <a:t>(heap sort</a:t>
            </a:r>
            <a:r>
              <a:rPr lang="en-US" altLang="zh-TW" dirty="0" smtClean="0"/>
              <a:t>)</a:t>
            </a:r>
            <a:endParaRPr lang="zh-TW" altLang="en-US" dirty="0"/>
          </a:p>
          <a:p>
            <a:endParaRPr lang="zh-TW" altLang="en-US" dirty="0"/>
          </a:p>
        </p:txBody>
      </p:sp>
    </p:spTree>
    <p:extLst>
      <p:ext uri="{BB962C8B-B14F-4D97-AF65-F5344CB8AC3E}">
        <p14:creationId xmlns:p14="http://schemas.microsoft.com/office/powerpoint/2010/main" val="4147164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1990</TotalTime>
  <Words>6514</Words>
  <Application>Microsoft Office PowerPoint</Application>
  <PresentationFormat>如螢幕大小 (4:3)</PresentationFormat>
  <Paragraphs>418</Paragraphs>
  <Slides>105</Slides>
  <Notes>0</Notes>
  <HiddenSlides>0</HiddenSlides>
  <MMClips>0</MMClips>
  <ScaleCrop>false</ScaleCrop>
  <HeadingPairs>
    <vt:vector size="4" baseType="variant">
      <vt:variant>
        <vt:lpstr>佈景主題</vt:lpstr>
      </vt:variant>
      <vt:variant>
        <vt:i4>1</vt:i4>
      </vt:variant>
      <vt:variant>
        <vt:lpstr>投影片標題</vt:lpstr>
      </vt:variant>
      <vt:variant>
        <vt:i4>105</vt:i4>
      </vt:variant>
    </vt:vector>
  </HeadingPairs>
  <TitlesOfParts>
    <vt:vector size="106" baseType="lpstr">
      <vt:lpstr>Office 佈景主題</vt:lpstr>
      <vt:lpstr>其他重要課題</vt:lpstr>
      <vt:lpstr>15-1 雲端運算</vt:lpstr>
      <vt:lpstr>15-1 雲端運算</vt:lpstr>
      <vt:lpstr>15-1 雲端運算</vt:lpstr>
      <vt:lpstr>IaaS</vt:lpstr>
      <vt:lpstr>PowerPoint 簡報</vt:lpstr>
      <vt:lpstr>PaaS</vt:lpstr>
      <vt:lpstr>PaaS服務支援網站開發方式</vt:lpstr>
      <vt:lpstr>SaaS</vt:lpstr>
      <vt:lpstr>15-1 雲端運算</vt:lpstr>
      <vt:lpstr>15-1 雲端運算</vt:lpstr>
      <vt:lpstr>15-1 雲端運算</vt:lpstr>
      <vt:lpstr>15-1 雲端運算</vt:lpstr>
      <vt:lpstr>霧計算（Fog Computing）</vt:lpstr>
      <vt:lpstr>霧計算（Fog Computing）</vt:lpstr>
      <vt:lpstr>15-2 感測網路與物聯網</vt:lpstr>
      <vt:lpstr>感測網路 (sensor network)</vt:lpstr>
      <vt:lpstr>感測網路 (sensor network)</vt:lpstr>
      <vt:lpstr>感測網路 (sensor network)</vt:lpstr>
      <vt:lpstr>物聯網 (IoT)</vt:lpstr>
      <vt:lpstr>物聯網 (IoT)</vt:lpstr>
      <vt:lpstr>物聯網 (IoT)</vt:lpstr>
      <vt:lpstr>PowerPoint 簡報</vt:lpstr>
      <vt:lpstr>物聯網的應用</vt:lpstr>
      <vt:lpstr>物聯網的應用</vt:lpstr>
      <vt:lpstr>PowerPoint 簡報</vt:lpstr>
      <vt:lpstr>物聯網的應用</vt:lpstr>
      <vt:lpstr>PowerPoint 簡報</vt:lpstr>
      <vt:lpstr>15-3 生物資訊</vt:lpstr>
      <vt:lpstr>生物資訊學的主軸</vt:lpstr>
      <vt:lpstr>15-3 生物資訊</vt:lpstr>
      <vt:lpstr>序列組合</vt:lpstr>
      <vt:lpstr>序列分析</vt:lpstr>
      <vt:lpstr>生物資訊資料庫</vt:lpstr>
      <vt:lpstr>基因認定</vt:lpstr>
      <vt:lpstr>種族樹建構</vt:lpstr>
      <vt:lpstr>蛋白質三維結構推測</vt:lpstr>
      <vt:lpstr>15-4 多媒體</vt:lpstr>
      <vt:lpstr>15-4 多媒體</vt:lpstr>
      <vt:lpstr>15-4 多媒體</vt:lpstr>
      <vt:lpstr>數位化媒體資訊的好處</vt:lpstr>
      <vt:lpstr>影像</vt:lpstr>
      <vt:lpstr>影像</vt:lpstr>
      <vt:lpstr>影像</vt:lpstr>
      <vt:lpstr>影像的儲存容量計算</vt:lpstr>
      <vt:lpstr>PowerPoint 簡報</vt:lpstr>
      <vt:lpstr>影像編輯軟體</vt:lpstr>
      <vt:lpstr>PowerPoint 簡報</vt:lpstr>
      <vt:lpstr>PowerPoint 簡報</vt:lpstr>
      <vt:lpstr>影像檔副檔名</vt:lpstr>
      <vt:lpstr>聲音</vt:lpstr>
      <vt:lpstr>影音播放軟體</vt:lpstr>
      <vt:lpstr>PowerPoint 簡報</vt:lpstr>
      <vt:lpstr>PowerPoint 簡報</vt:lpstr>
      <vt:lpstr>PowerPoint 簡報</vt:lpstr>
      <vt:lpstr>PowerPoint 簡報</vt:lpstr>
      <vt:lpstr>15-4 多媒體</vt:lpstr>
      <vt:lpstr>15-5 電腦視覺</vt:lpstr>
      <vt:lpstr>15-5 電腦視覺</vt:lpstr>
      <vt:lpstr>如果有一天，電腦能夠判讀影像…</vt:lpstr>
      <vt:lpstr>PowerPoint 簡報</vt:lpstr>
      <vt:lpstr>15-5 電腦視覺</vt:lpstr>
      <vt:lpstr>15-5 電腦視覺</vt:lpstr>
      <vt:lpstr>電腦視覺的處理過程</vt:lpstr>
      <vt:lpstr>1. 潤飾</vt:lpstr>
      <vt:lpstr>2. 下標籤</vt:lpstr>
      <vt:lpstr>3. 群組化</vt:lpstr>
      <vt:lpstr>5. 比對</vt:lpstr>
      <vt:lpstr>15-6 人工智慧</vt:lpstr>
      <vt:lpstr>人工智慧領域的發展</vt:lpstr>
      <vt:lpstr>15-6 人工智慧</vt:lpstr>
      <vt:lpstr>知識表示</vt:lpstr>
      <vt:lpstr>PowerPoint 簡報</vt:lpstr>
      <vt:lpstr>邏輯系統</vt:lpstr>
      <vt:lpstr>經驗法則搜尋</vt:lpstr>
      <vt:lpstr>經驗法則搜尋</vt:lpstr>
      <vt:lpstr>機器學習（Machine Learning）</vt:lpstr>
      <vt:lpstr>PowerPoint 簡報</vt:lpstr>
      <vt:lpstr>專家系統</vt:lpstr>
      <vt:lpstr>電腦下棋</vt:lpstr>
      <vt:lpstr>自然語言處理</vt:lpstr>
      <vt:lpstr>自然語言處理</vt:lpstr>
      <vt:lpstr>資料探勘</vt:lpstr>
      <vt:lpstr>資料探勘：啤酒和尿片的故事</vt:lpstr>
      <vt:lpstr>資料探勘</vt:lpstr>
      <vt:lpstr>資訊擷取</vt:lpstr>
      <vt:lpstr>資訊擷取與搜尋引擎</vt:lpstr>
      <vt:lpstr>杜林試驗</vt:lpstr>
      <vt:lpstr>杜林試驗的作法</vt:lpstr>
      <vt:lpstr>15-7 資料壓縮</vt:lpstr>
      <vt:lpstr>如何做資料壓縮？</vt:lpstr>
      <vt:lpstr>如何做資料壓縮？</vt:lpstr>
      <vt:lpstr>數位影像資料壓縮技術</vt:lpstr>
      <vt:lpstr>數位視訊壓縮技術</vt:lpstr>
      <vt:lpstr>MPEG</vt:lpstr>
      <vt:lpstr>MP3</vt:lpstr>
      <vt:lpstr>WinZip</vt:lpstr>
      <vt:lpstr>15-8 計算理論</vt:lpstr>
      <vt:lpstr>排序問題</vt:lpstr>
      <vt:lpstr>NP-Complete</vt:lpstr>
      <vt:lpstr>15-8 計算理論</vt:lpstr>
      <vt:lpstr>自我矛盾性(paradox)</vt:lpstr>
      <vt:lpstr>程式是否停止問題</vt:lpstr>
      <vt:lpstr>程式是否停止問題</vt:lpstr>
      <vt:lpstr>程式是否停止問題</vt:lpstr>
    </vt:vector>
  </TitlesOfParts>
  <Company>FDZone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chwa</cp:lastModifiedBy>
  <cp:revision>146</cp:revision>
  <dcterms:created xsi:type="dcterms:W3CDTF">2015-04-21T01:58:17Z</dcterms:created>
  <dcterms:modified xsi:type="dcterms:W3CDTF">2020-03-11T11:30:20Z</dcterms:modified>
</cp:coreProperties>
</file>