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FFCC66"/>
    <a:srgbClr val="9BBB59"/>
    <a:srgbClr val="F2F2F2"/>
    <a:srgbClr val="99B1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59" autoAdjust="0"/>
    <p:restoredTop sz="92857" autoAdjust="0"/>
  </p:normalViewPr>
  <p:slideViewPr>
    <p:cSldViewPr snapToObjects="1">
      <p:cViewPr varScale="1">
        <p:scale>
          <a:sx n="78" d="100"/>
          <a:sy n="78" d="100"/>
        </p:scale>
        <p:origin x="-1579" y="1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EB12AB-0481-4543-9448-EE76391C4D02}" type="datetimeFigureOut">
              <a:rPr lang="zh-TW" altLang="en-US" smtClean="0"/>
              <a:pPr/>
              <a:t>2021/4/26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E245B1-C9B5-4CB2-8096-E56E4F101A5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780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4DD3A007-EE6A-4F90-A889-15E75F8B6C40}" type="slidenum">
              <a:rPr lang="zh-TW" altLang="en-US" smtClean="0">
                <a:latin typeface="Times New Roman" pitchFamily="18" charset="0"/>
              </a:rPr>
              <a:pPr/>
              <a:t>2</a:t>
            </a:fld>
            <a:endParaRPr lang="en-US" altLang="zh-TW" smtClean="0">
              <a:latin typeface="Times New Roman" pitchFamily="18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20577861-EC88-4FAF-B03D-8E11EAEEBB67}" type="slidenum">
              <a:rPr lang="zh-TW" altLang="en-US" smtClean="0">
                <a:latin typeface="Times New Roman" pitchFamily="18" charset="0"/>
              </a:rPr>
              <a:pPr/>
              <a:t>46</a:t>
            </a:fld>
            <a:endParaRPr lang="en-US" altLang="zh-TW" smtClean="0">
              <a:latin typeface="Times New Roman" pitchFamily="18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3FB98565-64E1-405F-B99E-72828C492FF9}" type="slidenum">
              <a:rPr lang="zh-TW" altLang="en-US" smtClean="0">
                <a:latin typeface="Times New Roman" pitchFamily="18" charset="0"/>
              </a:rPr>
              <a:pPr/>
              <a:t>47</a:t>
            </a:fld>
            <a:endParaRPr lang="en-US" altLang="zh-TW" smtClean="0">
              <a:latin typeface="Times New Roman" pitchFamily="18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DDBAC1B5-F6AD-4D9F-BAA0-D30DED47A1B0}" type="slidenum">
              <a:rPr lang="zh-TW" altLang="en-US" smtClean="0">
                <a:latin typeface="Times New Roman" pitchFamily="18" charset="0"/>
              </a:rPr>
              <a:pPr/>
              <a:t>49</a:t>
            </a:fld>
            <a:endParaRPr lang="en-US" altLang="zh-TW" smtClean="0">
              <a:latin typeface="Times New Roman" pitchFamily="18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23874DE7-4900-48D6-9B97-957FB9CB9497}" type="slidenum">
              <a:rPr lang="zh-TW" altLang="en-US" smtClean="0">
                <a:latin typeface="Times New Roman" pitchFamily="18" charset="0"/>
              </a:rPr>
              <a:pPr/>
              <a:t>50</a:t>
            </a:fld>
            <a:endParaRPr lang="en-US" altLang="zh-TW" smtClean="0">
              <a:latin typeface="Times New Roman" pitchFamily="18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8E60AA6B-A578-4D2A-A2C4-407A542325E6}" type="slidenum">
              <a:rPr lang="zh-TW" altLang="en-US" smtClean="0">
                <a:latin typeface="Times New Roman" pitchFamily="18" charset="0"/>
              </a:rPr>
              <a:pPr/>
              <a:t>51</a:t>
            </a:fld>
            <a:endParaRPr lang="en-US" altLang="zh-TW" smtClean="0">
              <a:latin typeface="Times New Roman" pitchFamily="18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EA7DB44D-FAB0-4D58-870E-4C94341980AA}" type="slidenum">
              <a:rPr lang="zh-TW" altLang="en-US" smtClean="0">
                <a:latin typeface="Times New Roman" pitchFamily="18" charset="0"/>
              </a:rPr>
              <a:pPr/>
              <a:t>52</a:t>
            </a:fld>
            <a:endParaRPr lang="en-US" altLang="zh-TW" smtClean="0">
              <a:latin typeface="Times New Roman" pitchFamily="18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CB995A61-22CB-4C77-9758-28B20C9C95B0}" type="slidenum">
              <a:rPr lang="zh-TW" altLang="en-US" smtClean="0">
                <a:latin typeface="Times New Roman" pitchFamily="18" charset="0"/>
              </a:rPr>
              <a:pPr/>
              <a:t>53</a:t>
            </a:fld>
            <a:endParaRPr lang="en-US" altLang="zh-TW" smtClean="0">
              <a:latin typeface="Times New Roman" pitchFamily="18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ADBE0ACD-1AB4-45FA-BBA1-30EF8BA95AE1}" type="slidenum">
              <a:rPr lang="zh-TW" altLang="en-US" smtClean="0">
                <a:latin typeface="Times New Roman" pitchFamily="18" charset="0"/>
              </a:rPr>
              <a:pPr/>
              <a:t>12</a:t>
            </a:fld>
            <a:endParaRPr lang="en-US" altLang="zh-TW" smtClean="0">
              <a:latin typeface="Times New Roman" pitchFamily="18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B2019DC9-87D2-470E-AB93-1DC90F2DD0AE}" type="slidenum">
              <a:rPr lang="zh-TW" altLang="en-US" smtClean="0">
                <a:latin typeface="Times New Roman" pitchFamily="18" charset="0"/>
              </a:rPr>
              <a:pPr/>
              <a:t>13</a:t>
            </a:fld>
            <a:endParaRPr lang="en-US" altLang="zh-TW" smtClean="0">
              <a:latin typeface="Times New Roman" pitchFamily="18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2FF0331D-A43A-4D00-A496-011253968436}" type="slidenum">
              <a:rPr lang="zh-TW" altLang="en-US" smtClean="0">
                <a:latin typeface="Times New Roman" pitchFamily="18" charset="0"/>
              </a:rPr>
              <a:pPr/>
              <a:t>14</a:t>
            </a:fld>
            <a:endParaRPr lang="en-US" altLang="zh-TW" smtClean="0">
              <a:latin typeface="Times New Roman" pitchFamily="18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0ED86E15-5028-4A6E-9242-7AA53F760F7C}" type="slidenum">
              <a:rPr lang="zh-TW" altLang="en-US" smtClean="0">
                <a:latin typeface="Times New Roman" pitchFamily="18" charset="0"/>
              </a:rPr>
              <a:pPr/>
              <a:t>15</a:t>
            </a:fld>
            <a:endParaRPr lang="en-US" altLang="zh-TW" smtClean="0">
              <a:latin typeface="Times New Roman" pitchFamily="18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9F02EA7D-98D8-466F-BD54-5F39D63A4270}" type="slidenum">
              <a:rPr lang="zh-TW" altLang="en-US" smtClean="0">
                <a:latin typeface="Times New Roman" pitchFamily="18" charset="0"/>
              </a:rPr>
              <a:pPr/>
              <a:t>16</a:t>
            </a:fld>
            <a:endParaRPr lang="en-US" altLang="zh-TW" smtClean="0">
              <a:latin typeface="Times New Roman" pitchFamily="18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E363DEF7-BEAB-48AB-AC41-D06054FE2496}" type="slidenum">
              <a:rPr lang="zh-TW" altLang="en-US" smtClean="0">
                <a:latin typeface="Times New Roman" pitchFamily="18" charset="0"/>
              </a:rPr>
              <a:pPr/>
              <a:t>43</a:t>
            </a:fld>
            <a:endParaRPr lang="en-US" altLang="zh-TW" smtClean="0">
              <a:latin typeface="Times New Roman" pitchFamily="18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B8DFE50C-A439-421C-99F0-7542857E9D2D}" type="slidenum">
              <a:rPr lang="zh-TW" altLang="en-US" smtClean="0">
                <a:latin typeface="Times New Roman" pitchFamily="18" charset="0"/>
              </a:rPr>
              <a:pPr/>
              <a:t>44</a:t>
            </a:fld>
            <a:endParaRPr lang="en-US" altLang="zh-TW" smtClean="0">
              <a:latin typeface="Times New Roman" pitchFamily="18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6B25726F-E35F-4AB8-9EDB-95242DAFEC79}" type="slidenum">
              <a:rPr lang="zh-TW" altLang="en-US" smtClean="0">
                <a:latin typeface="Times New Roman" pitchFamily="18" charset="0"/>
              </a:rPr>
              <a:pPr/>
              <a:t>45</a:t>
            </a:fld>
            <a:endParaRPr lang="en-US" altLang="zh-TW" smtClean="0">
              <a:latin typeface="Times New Roman" pitchFamily="18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gif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26078" y="502812"/>
            <a:ext cx="9170078" cy="635210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8" name="圓角矩形圖說文字 277"/>
          <p:cNvSpPr/>
          <p:nvPr userDrawn="1"/>
        </p:nvSpPr>
        <p:spPr>
          <a:xfrm>
            <a:off x="272957" y="953725"/>
            <a:ext cx="2737212" cy="990044"/>
          </a:xfrm>
          <a:prstGeom prst="wedgeRoundRectCallout">
            <a:avLst>
              <a:gd name="adj1" fmla="val 34844"/>
              <a:gd name="adj2" fmla="val 81478"/>
              <a:gd name="adj3" fmla="val 16667"/>
            </a:avLst>
          </a:prstGeom>
          <a:solidFill>
            <a:srgbClr val="F2F2F2">
              <a:alpha val="20000"/>
            </a:srgbClr>
          </a:solidFill>
          <a:ln w="28575">
            <a:solidFill>
              <a:srgbClr val="000000">
                <a:alpha val="20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ctrTitle" hasCustomPrompt="1"/>
          </p:nvPr>
        </p:nvSpPr>
        <p:spPr>
          <a:xfrm>
            <a:off x="3157953" y="1043735"/>
            <a:ext cx="5476465" cy="966748"/>
          </a:xfrm>
        </p:spPr>
        <p:txBody>
          <a:bodyPr>
            <a:noAutofit/>
          </a:bodyPr>
          <a:lstStyle>
            <a:lvl1pPr algn="l">
              <a:defRPr sz="4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計算機簡介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622799" y="2393950"/>
            <a:ext cx="4194429" cy="3735388"/>
          </a:xfrm>
        </p:spPr>
        <p:txBody>
          <a:bodyPr/>
          <a:lstStyle>
            <a:lvl1pPr marL="0" indent="0" algn="l">
              <a:buNone/>
              <a:defRPr b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29" name="矩形 28"/>
          <p:cNvSpPr/>
          <p:nvPr userDrawn="1"/>
        </p:nvSpPr>
        <p:spPr>
          <a:xfrm>
            <a:off x="116505" y="-1051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 48"/>
          <p:cNvSpPr/>
          <p:nvPr userDrawn="1"/>
        </p:nvSpPr>
        <p:spPr>
          <a:xfrm>
            <a:off x="389693" y="-1051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矩形 49"/>
          <p:cNvSpPr/>
          <p:nvPr userDrawn="1"/>
        </p:nvSpPr>
        <p:spPr>
          <a:xfrm>
            <a:off x="258070" y="-1051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矩形 50"/>
          <p:cNvSpPr/>
          <p:nvPr userDrawn="1"/>
        </p:nvSpPr>
        <p:spPr>
          <a:xfrm>
            <a:off x="542093" y="-1051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矩形 51"/>
          <p:cNvSpPr/>
          <p:nvPr userDrawn="1"/>
        </p:nvSpPr>
        <p:spPr>
          <a:xfrm>
            <a:off x="694493" y="-1051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矩形 52"/>
          <p:cNvSpPr/>
          <p:nvPr userDrawn="1"/>
        </p:nvSpPr>
        <p:spPr>
          <a:xfrm>
            <a:off x="899696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矩形 53"/>
          <p:cNvSpPr/>
          <p:nvPr userDrawn="1"/>
        </p:nvSpPr>
        <p:spPr>
          <a:xfrm>
            <a:off x="1172884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矩形 54"/>
          <p:cNvSpPr/>
          <p:nvPr userDrawn="1"/>
        </p:nvSpPr>
        <p:spPr>
          <a:xfrm>
            <a:off x="1041261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矩形 55"/>
          <p:cNvSpPr/>
          <p:nvPr userDrawn="1"/>
        </p:nvSpPr>
        <p:spPr>
          <a:xfrm>
            <a:off x="1325284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矩形 56"/>
          <p:cNvSpPr/>
          <p:nvPr userDrawn="1"/>
        </p:nvSpPr>
        <p:spPr>
          <a:xfrm>
            <a:off x="1477684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矩形 57"/>
          <p:cNvSpPr/>
          <p:nvPr userDrawn="1"/>
        </p:nvSpPr>
        <p:spPr>
          <a:xfrm>
            <a:off x="1698757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矩形 58"/>
          <p:cNvSpPr/>
          <p:nvPr userDrawn="1"/>
        </p:nvSpPr>
        <p:spPr>
          <a:xfrm>
            <a:off x="1971945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矩形 59"/>
          <p:cNvSpPr/>
          <p:nvPr userDrawn="1"/>
        </p:nvSpPr>
        <p:spPr>
          <a:xfrm>
            <a:off x="1840322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矩形 60"/>
          <p:cNvSpPr/>
          <p:nvPr userDrawn="1"/>
        </p:nvSpPr>
        <p:spPr>
          <a:xfrm>
            <a:off x="2124345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矩形 61"/>
          <p:cNvSpPr/>
          <p:nvPr userDrawn="1"/>
        </p:nvSpPr>
        <p:spPr>
          <a:xfrm>
            <a:off x="2276745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矩形 62"/>
          <p:cNvSpPr/>
          <p:nvPr userDrawn="1"/>
        </p:nvSpPr>
        <p:spPr>
          <a:xfrm>
            <a:off x="2512458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矩形 63"/>
          <p:cNvSpPr/>
          <p:nvPr userDrawn="1"/>
        </p:nvSpPr>
        <p:spPr>
          <a:xfrm>
            <a:off x="2785646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" name="矩形 64"/>
          <p:cNvSpPr/>
          <p:nvPr userDrawn="1"/>
        </p:nvSpPr>
        <p:spPr>
          <a:xfrm>
            <a:off x="2654023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矩形 65"/>
          <p:cNvSpPr/>
          <p:nvPr userDrawn="1"/>
        </p:nvSpPr>
        <p:spPr>
          <a:xfrm>
            <a:off x="2938046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矩形 66"/>
          <p:cNvSpPr/>
          <p:nvPr userDrawn="1"/>
        </p:nvSpPr>
        <p:spPr>
          <a:xfrm>
            <a:off x="3090446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矩形 67"/>
          <p:cNvSpPr/>
          <p:nvPr userDrawn="1"/>
        </p:nvSpPr>
        <p:spPr>
          <a:xfrm>
            <a:off x="3318937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矩形 68"/>
          <p:cNvSpPr/>
          <p:nvPr userDrawn="1"/>
        </p:nvSpPr>
        <p:spPr>
          <a:xfrm>
            <a:off x="3592125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矩形 69"/>
          <p:cNvSpPr/>
          <p:nvPr userDrawn="1"/>
        </p:nvSpPr>
        <p:spPr>
          <a:xfrm>
            <a:off x="3460502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矩形 70"/>
          <p:cNvSpPr/>
          <p:nvPr userDrawn="1"/>
        </p:nvSpPr>
        <p:spPr>
          <a:xfrm>
            <a:off x="3744525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2" name="矩形 71"/>
          <p:cNvSpPr/>
          <p:nvPr userDrawn="1"/>
        </p:nvSpPr>
        <p:spPr>
          <a:xfrm>
            <a:off x="3896925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3" name="矩形 72"/>
          <p:cNvSpPr/>
          <p:nvPr userDrawn="1"/>
        </p:nvSpPr>
        <p:spPr>
          <a:xfrm>
            <a:off x="4129027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4" name="矩形 73"/>
          <p:cNvSpPr/>
          <p:nvPr userDrawn="1"/>
        </p:nvSpPr>
        <p:spPr>
          <a:xfrm>
            <a:off x="4402215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5" name="矩形 74"/>
          <p:cNvSpPr/>
          <p:nvPr userDrawn="1"/>
        </p:nvSpPr>
        <p:spPr>
          <a:xfrm>
            <a:off x="4270592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6" name="矩形 75"/>
          <p:cNvSpPr/>
          <p:nvPr userDrawn="1"/>
        </p:nvSpPr>
        <p:spPr>
          <a:xfrm>
            <a:off x="4554615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7" name="矩形 76"/>
          <p:cNvSpPr/>
          <p:nvPr userDrawn="1"/>
        </p:nvSpPr>
        <p:spPr>
          <a:xfrm>
            <a:off x="4707015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8" name="矩形 77"/>
          <p:cNvSpPr/>
          <p:nvPr userDrawn="1"/>
        </p:nvSpPr>
        <p:spPr>
          <a:xfrm>
            <a:off x="4939117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9" name="矩形 78"/>
          <p:cNvSpPr/>
          <p:nvPr userDrawn="1"/>
        </p:nvSpPr>
        <p:spPr>
          <a:xfrm>
            <a:off x="5212305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0" name="矩形 79"/>
          <p:cNvSpPr/>
          <p:nvPr userDrawn="1"/>
        </p:nvSpPr>
        <p:spPr>
          <a:xfrm>
            <a:off x="5080682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1" name="矩形 80"/>
          <p:cNvSpPr/>
          <p:nvPr userDrawn="1"/>
        </p:nvSpPr>
        <p:spPr>
          <a:xfrm>
            <a:off x="5364705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2" name="矩形 81"/>
          <p:cNvSpPr/>
          <p:nvPr userDrawn="1"/>
        </p:nvSpPr>
        <p:spPr>
          <a:xfrm>
            <a:off x="5517105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3" name="矩形 82"/>
          <p:cNvSpPr/>
          <p:nvPr userDrawn="1"/>
        </p:nvSpPr>
        <p:spPr>
          <a:xfrm>
            <a:off x="5749207" y="-1051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4" name="矩形 83"/>
          <p:cNvSpPr/>
          <p:nvPr userDrawn="1"/>
        </p:nvSpPr>
        <p:spPr>
          <a:xfrm>
            <a:off x="6022395" y="-1051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5" name="矩形 84"/>
          <p:cNvSpPr/>
          <p:nvPr userDrawn="1"/>
        </p:nvSpPr>
        <p:spPr>
          <a:xfrm>
            <a:off x="5890772" y="-1051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6" name="矩形 85"/>
          <p:cNvSpPr/>
          <p:nvPr userDrawn="1"/>
        </p:nvSpPr>
        <p:spPr>
          <a:xfrm>
            <a:off x="6174795" y="-1051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7" name="矩形 86"/>
          <p:cNvSpPr/>
          <p:nvPr userDrawn="1"/>
        </p:nvSpPr>
        <p:spPr>
          <a:xfrm>
            <a:off x="6327195" y="-1051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8" name="矩形 87"/>
          <p:cNvSpPr/>
          <p:nvPr userDrawn="1"/>
        </p:nvSpPr>
        <p:spPr>
          <a:xfrm>
            <a:off x="6563896" y="-1051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9" name="矩形 88"/>
          <p:cNvSpPr/>
          <p:nvPr userDrawn="1"/>
        </p:nvSpPr>
        <p:spPr>
          <a:xfrm>
            <a:off x="6837084" y="-1051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矩形 89"/>
          <p:cNvSpPr/>
          <p:nvPr userDrawn="1"/>
        </p:nvSpPr>
        <p:spPr>
          <a:xfrm>
            <a:off x="6705461" y="-1051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1" name="矩形 90"/>
          <p:cNvSpPr/>
          <p:nvPr userDrawn="1"/>
        </p:nvSpPr>
        <p:spPr>
          <a:xfrm>
            <a:off x="6989484" y="-1051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2" name="矩形 91"/>
          <p:cNvSpPr/>
          <p:nvPr userDrawn="1"/>
        </p:nvSpPr>
        <p:spPr>
          <a:xfrm>
            <a:off x="7141884" y="-1051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3" name="矩形 92"/>
          <p:cNvSpPr/>
          <p:nvPr userDrawn="1"/>
        </p:nvSpPr>
        <p:spPr>
          <a:xfrm>
            <a:off x="7369387" y="-1051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4" name="矩形 93"/>
          <p:cNvSpPr/>
          <p:nvPr userDrawn="1"/>
        </p:nvSpPr>
        <p:spPr>
          <a:xfrm>
            <a:off x="7642575" y="-1051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5" name="矩形 94"/>
          <p:cNvSpPr/>
          <p:nvPr userDrawn="1"/>
        </p:nvSpPr>
        <p:spPr>
          <a:xfrm>
            <a:off x="7510952" y="-1051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6" name="矩形 95"/>
          <p:cNvSpPr/>
          <p:nvPr userDrawn="1"/>
        </p:nvSpPr>
        <p:spPr>
          <a:xfrm>
            <a:off x="7794975" y="-1051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7" name="矩形 96"/>
          <p:cNvSpPr/>
          <p:nvPr userDrawn="1"/>
        </p:nvSpPr>
        <p:spPr>
          <a:xfrm>
            <a:off x="7947375" y="-1051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8" name="矩形 97"/>
          <p:cNvSpPr/>
          <p:nvPr userDrawn="1"/>
        </p:nvSpPr>
        <p:spPr>
          <a:xfrm>
            <a:off x="8171734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9" name="矩形 98"/>
          <p:cNvSpPr/>
          <p:nvPr userDrawn="1"/>
        </p:nvSpPr>
        <p:spPr>
          <a:xfrm>
            <a:off x="8444922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0" name="矩形 99"/>
          <p:cNvSpPr/>
          <p:nvPr userDrawn="1"/>
        </p:nvSpPr>
        <p:spPr>
          <a:xfrm>
            <a:off x="8313299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1" name="矩形 100"/>
          <p:cNvSpPr/>
          <p:nvPr userDrawn="1"/>
        </p:nvSpPr>
        <p:spPr>
          <a:xfrm>
            <a:off x="8597322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2" name="矩形 101"/>
          <p:cNvSpPr/>
          <p:nvPr userDrawn="1"/>
        </p:nvSpPr>
        <p:spPr>
          <a:xfrm>
            <a:off x="8749722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3" name="矩形 102"/>
          <p:cNvSpPr/>
          <p:nvPr userDrawn="1"/>
        </p:nvSpPr>
        <p:spPr>
          <a:xfrm>
            <a:off x="8969629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5" name="圖片版面配置區 274"/>
          <p:cNvSpPr>
            <a:spLocks noGrp="1"/>
          </p:cNvSpPr>
          <p:nvPr>
            <p:ph type="pic" sz="quarter" idx="13"/>
          </p:nvPr>
        </p:nvSpPr>
        <p:spPr>
          <a:xfrm>
            <a:off x="0" y="2393950"/>
            <a:ext cx="4622800" cy="3735388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276" name="文字方塊 275"/>
          <p:cNvSpPr txBox="1"/>
          <p:nvPr userDrawn="1"/>
        </p:nvSpPr>
        <p:spPr>
          <a:xfrm>
            <a:off x="264913" y="975500"/>
            <a:ext cx="2768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chemeClr val="bg1"/>
                </a:solidFill>
              </a:rPr>
              <a:t>CHAPTER</a:t>
            </a:r>
            <a:r>
              <a:rPr lang="zh-TW" altLang="en-US" sz="3600" b="1" dirty="0" smtClean="0">
                <a:solidFill>
                  <a:schemeClr val="bg1"/>
                </a:solidFill>
              </a:rPr>
              <a:t> </a:t>
            </a:r>
            <a:r>
              <a:rPr lang="en-US" altLang="zh-TW" sz="5400" b="1" dirty="0" smtClean="0">
                <a:solidFill>
                  <a:schemeClr val="accent5">
                    <a:lumMod val="50000"/>
                  </a:schemeClr>
                </a:solidFill>
              </a:rPr>
              <a:t>07</a:t>
            </a:r>
            <a:endParaRPr lang="zh-TW" altLang="en-US" sz="5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819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2424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100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AD8F38-8795-4DFA-8634-4D84CBE67FB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8999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AD8F38-8795-4DFA-8634-4D84CBE67FB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220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AD8F38-8795-4DFA-8634-4D84CBE67FB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6351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5288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/>
          <a:lstStyle>
            <a:lvl1pPr>
              <a:defRPr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213865"/>
            <a:ext cx="8229600" cy="3912298"/>
          </a:xfrm>
        </p:spPr>
        <p:txBody>
          <a:bodyPr/>
          <a:lstStyle>
            <a:lvl1pPr marL="457200" indent="-457200" algn="just" hangingPunct="0">
              <a:buFontTx/>
              <a:buBlip>
                <a:blip r:embed="rId2"/>
              </a:buBlip>
              <a:defRPr sz="2800" b="1">
                <a:latin typeface="微軟正黑體" pitchFamily="34" charset="-120"/>
                <a:ea typeface="微軟正黑體" pitchFamily="34" charset="-120"/>
              </a:defRPr>
            </a:lvl1pPr>
            <a:lvl2pPr marL="914400" indent="-457200" algn="just" hangingPunct="0">
              <a:buClr>
                <a:schemeClr val="tx2"/>
              </a:buClr>
              <a:buFont typeface="Wingdings 3" panose="05040102010807070707" pitchFamily="18" charset="2"/>
              <a:buChar char=""/>
              <a:defRPr sz="2600" b="1">
                <a:latin typeface="微軟正黑體" pitchFamily="34" charset="-120"/>
                <a:ea typeface="微軟正黑體" pitchFamily="34" charset="-120"/>
              </a:defRPr>
            </a:lvl2pPr>
            <a:lvl3pPr marL="1257300" indent="-342900" algn="just" hangingPunct="0">
              <a:buClr>
                <a:schemeClr val="accent1"/>
              </a:buClr>
              <a:buFont typeface="微軟正黑體" panose="020B0604030504040204" pitchFamily="34" charset="-120"/>
              <a:buChar char="■"/>
              <a:defRPr b="1">
                <a:latin typeface="微軟正黑體" pitchFamily="34" charset="-120"/>
                <a:ea typeface="微軟正黑體" pitchFamily="34" charset="-120"/>
              </a:defRPr>
            </a:lvl3pPr>
            <a:lvl4pPr marL="1371600" indent="0" algn="just" hangingPunct="0">
              <a:buNone/>
              <a:defRPr b="1">
                <a:latin typeface="微軟正黑體" pitchFamily="34" charset="-120"/>
                <a:ea typeface="微軟正黑體" pitchFamily="34" charset="-120"/>
              </a:defRPr>
            </a:lvl4pPr>
            <a:lvl5pPr marL="1828800" indent="0" algn="just" hangingPunct="0">
              <a:buNone/>
              <a:defRPr b="1"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7287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8" name="Picture 4" descr="D:\製作中\02再版書\0558909\章首頁\computer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11" y="87460"/>
            <a:ext cx="425589" cy="55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 userDrawn="1"/>
        </p:nvSpPr>
        <p:spPr>
          <a:xfrm>
            <a:off x="906573" y="179684"/>
            <a:ext cx="3665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0" i="0" u="none" strike="noStrike" kern="1200" baseline="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An Introduction to Computer Science</a:t>
            </a:r>
            <a:endParaRPr lang="zh-TW" alt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8127395" y="0"/>
            <a:ext cx="1016605" cy="7287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 userDrawn="1"/>
        </p:nvSpPr>
        <p:spPr>
          <a:xfrm>
            <a:off x="8073134" y="51592"/>
            <a:ext cx="11251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Chapter</a:t>
            </a:r>
          </a:p>
          <a:p>
            <a:pPr algn="ctr"/>
            <a:r>
              <a:rPr lang="en-US" altLang="zh-TW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07</a:t>
            </a:r>
            <a:endParaRPr lang="zh-TW" altLang="en-US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7812360" y="388736"/>
            <a:ext cx="135015" cy="13501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7677345" y="517980"/>
            <a:ext cx="135015" cy="13501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1305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178750"/>
            <a:ext cx="8229600" cy="4947413"/>
          </a:xfrm>
        </p:spPr>
        <p:txBody>
          <a:bodyPr/>
          <a:lstStyle>
            <a:lvl1pPr marL="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2pPr>
            <a:lvl3pPr marL="9144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3pPr>
            <a:lvl4pPr marL="13716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4pPr>
            <a:lvl5pPr marL="18288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7287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8" name="Picture 4" descr="D:\製作中\02再版書\0558909\章首頁\computer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11" y="87460"/>
            <a:ext cx="425589" cy="55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 userDrawn="1"/>
        </p:nvSpPr>
        <p:spPr>
          <a:xfrm>
            <a:off x="906573" y="179684"/>
            <a:ext cx="3665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0" i="0" u="none" strike="noStrike" kern="1200" baseline="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An Introduction to Computer Science</a:t>
            </a:r>
            <a:endParaRPr lang="zh-TW" alt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8127395" y="0"/>
            <a:ext cx="1016605" cy="7287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 userDrawn="1"/>
        </p:nvSpPr>
        <p:spPr>
          <a:xfrm>
            <a:off x="8073134" y="51592"/>
            <a:ext cx="11251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Chapter</a:t>
            </a:r>
          </a:p>
          <a:p>
            <a:pPr algn="ctr"/>
            <a:r>
              <a:rPr lang="en-US" altLang="zh-TW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07</a:t>
            </a:r>
            <a:endParaRPr lang="zh-TW" altLang="en-US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7812360" y="388736"/>
            <a:ext cx="135015" cy="13501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7677345" y="517980"/>
            <a:ext cx="135015" cy="13501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575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0" cy="7287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8" name="Picture 4" descr="D:\製作中\02再版書\0558909\章首頁\computer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11" y="87460"/>
            <a:ext cx="425589" cy="55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 userDrawn="1"/>
        </p:nvSpPr>
        <p:spPr>
          <a:xfrm>
            <a:off x="906573" y="179684"/>
            <a:ext cx="3665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0" i="0" u="none" strike="noStrike" kern="1200" baseline="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An Introduction to Computer Science</a:t>
            </a:r>
            <a:endParaRPr lang="zh-TW" alt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8127395" y="0"/>
            <a:ext cx="1016605" cy="7287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 userDrawn="1"/>
        </p:nvSpPr>
        <p:spPr>
          <a:xfrm>
            <a:off x="8073134" y="51592"/>
            <a:ext cx="11251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Chapter</a:t>
            </a:r>
          </a:p>
          <a:p>
            <a:pPr algn="ctr"/>
            <a:r>
              <a:rPr lang="en-US" altLang="zh-TW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07</a:t>
            </a:r>
            <a:endParaRPr lang="zh-TW" altLang="en-US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7812360" y="388736"/>
            <a:ext cx="135015" cy="13501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7677345" y="517980"/>
            <a:ext cx="135015" cy="13501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內容版面配置區 2"/>
          <p:cNvSpPr>
            <a:spLocks noGrp="1"/>
          </p:cNvSpPr>
          <p:nvPr>
            <p:ph idx="1"/>
          </p:nvPr>
        </p:nvSpPr>
        <p:spPr>
          <a:xfrm>
            <a:off x="457200" y="1133745"/>
            <a:ext cx="8229600" cy="4992418"/>
          </a:xfrm>
        </p:spPr>
        <p:txBody>
          <a:bodyPr/>
          <a:lstStyle>
            <a:lvl1pPr marL="457200" indent="-457200">
              <a:buFontTx/>
              <a:buBlip>
                <a:blip r:embed="rId4"/>
              </a:buBlip>
              <a:defRPr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2pPr>
            <a:lvl3pPr marL="9144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3pPr>
            <a:lvl4pPr marL="13716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4pPr>
            <a:lvl5pPr marL="18288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57201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250" y="838104"/>
            <a:ext cx="9144000" cy="52205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7287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8" name="Picture 4" descr="D:\製作中\02再版書\0558909\章首頁\computer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11" y="87460"/>
            <a:ext cx="425589" cy="55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 userDrawn="1"/>
        </p:nvSpPr>
        <p:spPr>
          <a:xfrm>
            <a:off x="906573" y="179684"/>
            <a:ext cx="3665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0" i="0" u="none" strike="noStrike" kern="1200" baseline="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An Introduction to Computer Science</a:t>
            </a:r>
            <a:endParaRPr lang="zh-TW" alt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8127395" y="0"/>
            <a:ext cx="1016605" cy="7287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 userDrawn="1"/>
        </p:nvSpPr>
        <p:spPr>
          <a:xfrm>
            <a:off x="8073134" y="51592"/>
            <a:ext cx="11251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Chapter</a:t>
            </a:r>
          </a:p>
          <a:p>
            <a:pPr algn="ctr"/>
            <a:r>
              <a:rPr lang="en-US" altLang="zh-TW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07</a:t>
            </a:r>
            <a:endParaRPr lang="zh-TW" altLang="en-US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7812360" y="388736"/>
            <a:ext cx="135015" cy="13501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7677345" y="517980"/>
            <a:ext cx="135015" cy="13501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 5"/>
          <p:cNvSpPr/>
          <p:nvPr userDrawn="1"/>
        </p:nvSpPr>
        <p:spPr>
          <a:xfrm>
            <a:off x="269865" y="1673805"/>
            <a:ext cx="8604269" cy="41404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 userDrawn="1"/>
        </p:nvSpPr>
        <p:spPr>
          <a:xfrm>
            <a:off x="683018" y="1178750"/>
            <a:ext cx="413266" cy="4132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橢圓 27"/>
          <p:cNvSpPr/>
          <p:nvPr userDrawn="1"/>
        </p:nvSpPr>
        <p:spPr>
          <a:xfrm>
            <a:off x="1151620" y="1178750"/>
            <a:ext cx="413266" cy="4132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橢圓 28"/>
          <p:cNvSpPr/>
          <p:nvPr userDrawn="1"/>
        </p:nvSpPr>
        <p:spPr>
          <a:xfrm>
            <a:off x="1601670" y="1178750"/>
            <a:ext cx="413266" cy="4132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橢圓 29"/>
          <p:cNvSpPr/>
          <p:nvPr userDrawn="1"/>
        </p:nvSpPr>
        <p:spPr>
          <a:xfrm>
            <a:off x="2051720" y="1180091"/>
            <a:ext cx="413266" cy="4132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 userDrawn="1"/>
        </p:nvSpPr>
        <p:spPr>
          <a:xfrm>
            <a:off x="683018" y="1196984"/>
            <a:ext cx="222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IT</a:t>
            </a:r>
            <a:r>
              <a:rPr lang="zh-TW" altLang="en-US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　專     家</a:t>
            </a:r>
            <a:endParaRPr lang="en-US" altLang="zh-TW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4349" name="Picture 13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7232">
            <a:off x="8013955" y="1273755"/>
            <a:ext cx="1038226" cy="8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1" name="Picture 15"/>
          <p:cNvPicPr>
            <a:picLocks noChangeAspect="1" noChangeArrowheads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616" y="1132600"/>
            <a:ext cx="2456765" cy="634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06096" y="2035362"/>
            <a:ext cx="8229600" cy="3778903"/>
          </a:xfrm>
        </p:spPr>
        <p:txBody>
          <a:bodyPr/>
          <a:lstStyle>
            <a:lvl1pPr marL="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2pPr>
            <a:lvl3pPr marL="9144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3pPr>
            <a:lvl4pPr marL="13716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4pPr>
            <a:lvl5pPr marL="18288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36492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250" y="838104"/>
            <a:ext cx="9144000" cy="522058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7287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8" name="Picture 4" descr="D:\製作中\02再版書\0558909\章首頁\computer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11" y="87460"/>
            <a:ext cx="425589" cy="55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 userDrawn="1"/>
        </p:nvSpPr>
        <p:spPr>
          <a:xfrm>
            <a:off x="906573" y="179684"/>
            <a:ext cx="3665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0" i="0" u="none" strike="noStrike" kern="1200" baseline="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An Introduction to Computer Science</a:t>
            </a:r>
            <a:endParaRPr lang="zh-TW" alt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8127395" y="0"/>
            <a:ext cx="1016605" cy="7287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 userDrawn="1"/>
        </p:nvSpPr>
        <p:spPr>
          <a:xfrm>
            <a:off x="8073134" y="51592"/>
            <a:ext cx="11251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Chapter</a:t>
            </a:r>
          </a:p>
          <a:p>
            <a:pPr algn="ctr"/>
            <a:r>
              <a:rPr lang="en-US" altLang="zh-TW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07</a:t>
            </a:r>
            <a:endParaRPr lang="zh-TW" altLang="en-US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7812360" y="388736"/>
            <a:ext cx="135015" cy="13501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7677345" y="517980"/>
            <a:ext cx="135015" cy="13501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 5"/>
          <p:cNvSpPr/>
          <p:nvPr userDrawn="1"/>
        </p:nvSpPr>
        <p:spPr>
          <a:xfrm>
            <a:off x="269865" y="1673805"/>
            <a:ext cx="8604269" cy="41404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Picture 14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274" y="1132600"/>
            <a:ext cx="730257" cy="9069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D:\製作中\02再版書\0558909\資訊小耳朵 圖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11" y="838104"/>
            <a:ext cx="4545505" cy="141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字方塊 12"/>
          <p:cNvSpPr txBox="1"/>
          <p:nvPr userDrawn="1"/>
        </p:nvSpPr>
        <p:spPr>
          <a:xfrm>
            <a:off x="517653" y="1628800"/>
            <a:ext cx="4443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資    訊    科    技    專    欄</a:t>
            </a:r>
            <a:endParaRPr lang="en-US" altLang="zh-TW" sz="2400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內容版面配置區 2"/>
          <p:cNvSpPr>
            <a:spLocks noGrp="1"/>
          </p:cNvSpPr>
          <p:nvPr>
            <p:ph idx="1"/>
          </p:nvPr>
        </p:nvSpPr>
        <p:spPr>
          <a:xfrm>
            <a:off x="406096" y="2256499"/>
            <a:ext cx="8229600" cy="3557766"/>
          </a:xfrm>
        </p:spPr>
        <p:txBody>
          <a:bodyPr/>
          <a:lstStyle>
            <a:lvl1pPr marL="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2pPr>
            <a:lvl3pPr marL="9144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3pPr>
            <a:lvl4pPr marL="13716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4pPr>
            <a:lvl5pPr marL="18288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41923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718750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4432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0587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8" name="橢圓 7"/>
          <p:cNvSpPr/>
          <p:nvPr userDrawn="1"/>
        </p:nvSpPr>
        <p:spPr>
          <a:xfrm>
            <a:off x="161510" y="6219310"/>
            <a:ext cx="450050" cy="45005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 userDrawn="1"/>
        </p:nvSpPr>
        <p:spPr>
          <a:xfrm>
            <a:off x="296525" y="6219310"/>
            <a:ext cx="450050" cy="450050"/>
          </a:xfrm>
          <a:prstGeom prst="ellipse">
            <a:avLst/>
          </a:prstGeom>
          <a:solidFill>
            <a:schemeClr val="accent5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 userDrawn="1"/>
        </p:nvSpPr>
        <p:spPr>
          <a:xfrm>
            <a:off x="116505" y="6259669"/>
            <a:ext cx="585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B089E88-AE65-4CA2-BA11-4B6DC14C3389}" type="slidenum">
              <a:rPr lang="zh-TW" altLang="en-US" smtClean="0">
                <a:solidFill>
                  <a:schemeClr val="bg1"/>
                </a:solidFill>
              </a:rPr>
              <a:pPr algn="ctr"/>
              <a:t>‹#›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6146" name="Picture 2" descr="D:\桌面\logo.png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95" y="6304952"/>
            <a:ext cx="945105" cy="27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動作按鈕: 上一項 3">
            <a:hlinkClick r:id="" action="ppaction://hlinkshowjump?jump=previousslide" highlightClick="1"/>
          </p:cNvPr>
          <p:cNvSpPr/>
          <p:nvPr userDrawn="1"/>
        </p:nvSpPr>
        <p:spPr>
          <a:xfrm>
            <a:off x="7452320" y="6296111"/>
            <a:ext cx="360000" cy="360000"/>
          </a:xfrm>
          <a:prstGeom prst="actionButtonBackPrevious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reflection blurRad="6350" stA="50000" endA="300" endPos="90000" dir="5400000" sy="-100000" algn="bl" rotWithShape="0"/>
          </a:effectLst>
          <a:scene3d>
            <a:camera prst="obliqueBottomRight"/>
            <a:lightRig rig="threePt" dir="t"/>
          </a:scene3d>
          <a:sp3d>
            <a:bevelT w="25400" h="25400"/>
            <a:bevelB w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動作按鈕: 首頁 4">
            <a:hlinkClick r:id="" action="ppaction://hlinkshowjump?jump=firstslide" highlightClick="1"/>
          </p:cNvPr>
          <p:cNvSpPr/>
          <p:nvPr userDrawn="1"/>
        </p:nvSpPr>
        <p:spPr>
          <a:xfrm>
            <a:off x="7992380" y="6296111"/>
            <a:ext cx="360000" cy="360000"/>
          </a:xfrm>
          <a:prstGeom prst="actionButtonHom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reflection blurRad="6350" stA="50000" endA="300" endPos="90000" dir="5400000" sy="-100000" algn="bl" rotWithShape="0"/>
          </a:effectLst>
          <a:scene3d>
            <a:camera prst="obliqueBottomRight"/>
            <a:lightRig rig="threePt" dir="t"/>
          </a:scene3d>
          <a:sp3d>
            <a:bevelT w="25400" h="25400"/>
            <a:bevelB w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動作按鈕: 下一項 5">
            <a:hlinkClick r:id="" action="ppaction://hlinkshowjump?jump=nextslide" highlightClick="1"/>
          </p:cNvPr>
          <p:cNvSpPr/>
          <p:nvPr userDrawn="1"/>
        </p:nvSpPr>
        <p:spPr>
          <a:xfrm>
            <a:off x="8492930" y="6295222"/>
            <a:ext cx="360000" cy="360000"/>
          </a:xfrm>
          <a:prstGeom prst="actionButtonForwardNex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reflection blurRad="6350" stA="50000" endA="300" endPos="90000" dir="5400000" sy="-100000" algn="bl" rotWithShape="0"/>
          </a:effectLst>
          <a:scene3d>
            <a:camera prst="obliqueBottomRight"/>
            <a:lightRig rig="threePt" dir="t"/>
          </a:scene3d>
          <a:sp3d>
            <a:bevelT w="25400" h="25400"/>
            <a:bevelB w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90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3" r:id="rId4"/>
    <p:sldLayoutId id="2147483661" r:id="rId5"/>
    <p:sldLayoutId id="2147483662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3" Type="http://schemas.openxmlformats.org/officeDocument/2006/relationships/image" Target="../media/image9.tiff"/><Relationship Id="rId7" Type="http://schemas.openxmlformats.org/officeDocument/2006/relationships/slide" Target="slide2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5" Type="http://schemas.openxmlformats.org/officeDocument/2006/relationships/slide" Target="slide8.xml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chrome.com/supersyncsports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kripken.github.io/misc-js-benchmarks/banana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直線接點 28"/>
          <p:cNvCxnSpPr/>
          <p:nvPr/>
        </p:nvCxnSpPr>
        <p:spPr>
          <a:xfrm>
            <a:off x="3157953" y="2010483"/>
            <a:ext cx="5779532" cy="0"/>
          </a:xfrm>
          <a:prstGeom prst="line">
            <a:avLst/>
          </a:prstGeom>
          <a:ln w="76200">
            <a:solidFill>
              <a:schemeClr val="bg2">
                <a:lumMod val="25000"/>
              </a:schemeClr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D:\製作中\02再版書\0558909\章首頁\no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204" y="1983133"/>
            <a:ext cx="3790950" cy="444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標題 6"/>
          <p:cNvSpPr>
            <a:spLocks noGrp="1"/>
          </p:cNvSpPr>
          <p:nvPr>
            <p:ph type="ctrTitle"/>
          </p:nvPr>
        </p:nvSpPr>
        <p:spPr>
          <a:xfrm>
            <a:off x="3157953" y="1043735"/>
            <a:ext cx="5476465" cy="939398"/>
          </a:xfrm>
        </p:spPr>
        <p:txBody>
          <a:bodyPr/>
          <a:lstStyle/>
          <a:p>
            <a:r>
              <a:rPr lang="zh-TW" altLang="en-US" dirty="0" smtClean="0"/>
              <a:t>網路應用</a:t>
            </a:r>
            <a:endParaRPr lang="zh-TW" alt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5049" y="2513414"/>
            <a:ext cx="2846089" cy="2846089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401888">
            <a:off x="1138088" y="2694412"/>
            <a:ext cx="2846089" cy="2846089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077218">
            <a:off x="1263514" y="2912631"/>
            <a:ext cx="2846089" cy="2846089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3" name="矩形 2"/>
          <p:cNvSpPr/>
          <p:nvPr/>
        </p:nvSpPr>
        <p:spPr>
          <a:xfrm>
            <a:off x="5374295" y="2390441"/>
            <a:ext cx="352051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sldjump"/>
              </a:rPr>
              <a:t>7-1 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sldjump"/>
              </a:rPr>
              <a:t>電子郵件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 action="ppaction://hlinksldjump"/>
              </a:rPr>
              <a:t>7-2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 action="ppaction://hlinksldjump"/>
              </a:rPr>
              <a:t>電子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5" action="ppaction://hlinksldjump"/>
              </a:rPr>
              <a:t>佈告欄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 action="ppaction://hlinksldjump"/>
              </a:rPr>
              <a:t>7-3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 action="ppaction://hlinksldjump"/>
              </a:rPr>
              <a:t>全球資訊網運作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6" action="ppaction://hlinksldjump"/>
              </a:rPr>
              <a:t>原理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7" action="ppaction://hlinksldjump"/>
              </a:rPr>
              <a:t>7-4 WWW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7" action="ppaction://hlinksldjump"/>
              </a:rPr>
              <a:t>及相關應用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8" action="ppaction://hlinksldjump"/>
              </a:rPr>
              <a:t>7-5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8" action="ppaction://hlinksldjump"/>
              </a:rPr>
              <a:t>網頁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8" action="ppaction://hlinksldjump"/>
              </a:rPr>
              <a:t>製作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4374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341530" y="549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常見的</a:t>
            </a:r>
            <a:r>
              <a:rPr lang="en-US" altLang="zh-TW" dirty="0" smtClean="0"/>
              <a:t>ANSI</a:t>
            </a:r>
            <a:r>
              <a:rPr lang="zh-TW" altLang="en-US" dirty="0" smtClean="0"/>
              <a:t>控制碼</a:t>
            </a:r>
          </a:p>
        </p:txBody>
      </p:sp>
      <p:pic>
        <p:nvPicPr>
          <p:cNvPr id="2048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665" y="1493785"/>
            <a:ext cx="6075674" cy="4687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70434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2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ANSI</a:t>
            </a:r>
            <a:r>
              <a:rPr lang="zh-TW" altLang="en-US" smtClean="0"/>
              <a:t>控制碼的範例</a:t>
            </a:r>
          </a:p>
        </p:txBody>
      </p:sp>
      <p:sp>
        <p:nvSpPr>
          <p:cNvPr id="21507" name="Content Placeholder 6"/>
          <p:cNvSpPr>
            <a:spLocks noGrp="1"/>
          </p:cNvSpPr>
          <p:nvPr>
            <p:ph idx="1"/>
          </p:nvPr>
        </p:nvSpPr>
        <p:spPr>
          <a:xfrm>
            <a:off x="457200" y="1700213"/>
            <a:ext cx="8229600" cy="4425950"/>
          </a:xfrm>
        </p:spPr>
        <p:txBody>
          <a:bodyPr/>
          <a:lstStyle/>
          <a:p>
            <a:pPr eaLnBrk="1" hangingPunct="1"/>
            <a:r>
              <a:rPr lang="zh-TW" altLang="en-US" smtClean="0"/>
              <a:t>輸入的控制碼及文字</a:t>
            </a:r>
            <a:endParaRPr lang="en-US" altLang="zh-TW" smtClean="0"/>
          </a:p>
          <a:p>
            <a:pPr eaLnBrk="1" hangingPunct="1"/>
            <a:endParaRPr lang="zh-TW" altLang="en-US" smtClean="0"/>
          </a:p>
          <a:p>
            <a:pPr eaLnBrk="1" hangingPunct="1"/>
            <a:endParaRPr lang="en-US" altLang="zh-TW" smtClean="0"/>
          </a:p>
          <a:p>
            <a:pPr eaLnBrk="1" hangingPunct="1"/>
            <a:endParaRPr lang="zh-TW" altLang="en-US" smtClean="0"/>
          </a:p>
          <a:p>
            <a:pPr eaLnBrk="1" hangingPunct="1"/>
            <a:r>
              <a:rPr lang="zh-TW" altLang="en-US" smtClean="0"/>
              <a:t>呈現出來的效果</a:t>
            </a:r>
          </a:p>
        </p:txBody>
      </p:sp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966788" y="2420938"/>
            <a:ext cx="7488237" cy="120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>
                <a:latin typeface="Consolas" pitchFamily="49" charset="0"/>
                <a:ea typeface="BiauKai" pitchFamily="1" charset="-120"/>
              </a:rPr>
              <a:t>*[31;47m</a:t>
            </a:r>
            <a:r>
              <a:rPr lang="zh-TW" altLang="en-US">
                <a:latin typeface="Consolas" pitchFamily="49" charset="0"/>
                <a:ea typeface="BiauKai" pitchFamily="1" charset="-120"/>
              </a:rPr>
              <a:t>　　　　　　　　</a:t>
            </a:r>
            <a:r>
              <a:rPr lang="en-US" altLang="ja-JP">
                <a:latin typeface="Consolas" pitchFamily="49" charset="0"/>
                <a:ea typeface="BiauKai" pitchFamily="1" charset="-120"/>
                <a:cs typeface="Consolas" pitchFamily="49" charset="0"/>
              </a:rPr>
              <a:t>*[m</a:t>
            </a:r>
            <a:endParaRPr lang="zh-TW" altLang="en-US">
              <a:latin typeface="Consolas" pitchFamily="49" charset="0"/>
              <a:ea typeface="BiauKai" pitchFamily="1" charset="-120"/>
            </a:endParaRPr>
          </a:p>
          <a:p>
            <a:r>
              <a:rPr lang="en-US" altLang="zh-TW">
                <a:latin typeface="Consolas" pitchFamily="49" charset="0"/>
                <a:ea typeface="BiauKai" pitchFamily="1" charset="-120"/>
              </a:rPr>
              <a:t>*[31;47m</a:t>
            </a:r>
            <a:r>
              <a:rPr lang="zh-TW" altLang="en-US">
                <a:latin typeface="Consolas" pitchFamily="49" charset="0"/>
                <a:ea typeface="BiauKai" pitchFamily="1" charset="-120"/>
              </a:rPr>
              <a:t>　計</a:t>
            </a:r>
            <a:r>
              <a:rPr lang="en-US" altLang="ja-JP">
                <a:latin typeface="Consolas" pitchFamily="49" charset="0"/>
                <a:ea typeface="BiauKai" pitchFamily="1" charset="-120"/>
              </a:rPr>
              <a:t>*[32m</a:t>
            </a:r>
            <a:r>
              <a:rPr lang="zh-TW" altLang="en-US">
                <a:latin typeface="Consolas" pitchFamily="49" charset="0"/>
                <a:ea typeface="BiauKai" pitchFamily="1" charset="-120"/>
              </a:rPr>
              <a:t>算</a:t>
            </a:r>
            <a:r>
              <a:rPr lang="en-US" altLang="ja-JP">
                <a:latin typeface="Consolas" pitchFamily="49" charset="0"/>
                <a:ea typeface="BiauKai" pitchFamily="1" charset="-120"/>
              </a:rPr>
              <a:t>*[33m</a:t>
            </a:r>
            <a:r>
              <a:rPr lang="zh-TW" altLang="en-US">
                <a:latin typeface="Consolas" pitchFamily="49" charset="0"/>
                <a:ea typeface="BiauKai" pitchFamily="1" charset="-120"/>
              </a:rPr>
              <a:t>機</a:t>
            </a:r>
            <a:r>
              <a:rPr lang="en-US" altLang="ja-JP">
                <a:latin typeface="Consolas" pitchFamily="49" charset="0"/>
                <a:ea typeface="BiauKai" pitchFamily="1" charset="-120"/>
              </a:rPr>
              <a:t>*[34m</a:t>
            </a:r>
            <a:r>
              <a:rPr lang="zh-TW" altLang="en-US">
                <a:latin typeface="Consolas" pitchFamily="49" charset="0"/>
                <a:ea typeface="BiauKai" pitchFamily="1" charset="-120"/>
              </a:rPr>
              <a:t>概</a:t>
            </a:r>
            <a:r>
              <a:rPr lang="en-US" altLang="ja-JP">
                <a:latin typeface="Consolas" pitchFamily="49" charset="0"/>
                <a:ea typeface="BiauKai" pitchFamily="1" charset="-120"/>
              </a:rPr>
              <a:t>*[35m</a:t>
            </a:r>
            <a:r>
              <a:rPr lang="zh-TW" altLang="en-US">
                <a:latin typeface="Consolas" pitchFamily="49" charset="0"/>
                <a:ea typeface="BiauKai" pitchFamily="1" charset="-120"/>
              </a:rPr>
              <a:t>論</a:t>
            </a:r>
            <a:r>
              <a:rPr lang="en-US" altLang="ja-JP">
                <a:latin typeface="Consolas" pitchFamily="49" charset="0"/>
                <a:ea typeface="BiauKai" pitchFamily="1" charset="-120"/>
              </a:rPr>
              <a:t>*[36m</a:t>
            </a:r>
            <a:r>
              <a:rPr lang="zh-TW" altLang="en-US">
                <a:latin typeface="Consolas" pitchFamily="49" charset="0"/>
                <a:ea typeface="BiauKai" pitchFamily="1" charset="-120"/>
              </a:rPr>
              <a:t>！　</a:t>
            </a:r>
            <a:r>
              <a:rPr lang="en-US" altLang="ja-JP">
                <a:latin typeface="Consolas" pitchFamily="49" charset="0"/>
                <a:ea typeface="BiauKai" pitchFamily="1" charset="-120"/>
              </a:rPr>
              <a:t>*[m</a:t>
            </a:r>
            <a:endParaRPr lang="zh-TW" altLang="en-US">
              <a:latin typeface="Consolas" pitchFamily="49" charset="0"/>
              <a:ea typeface="BiauKai" pitchFamily="1" charset="-120"/>
            </a:endParaRPr>
          </a:p>
          <a:p>
            <a:r>
              <a:rPr lang="en-US" altLang="zh-TW">
                <a:latin typeface="Consolas" pitchFamily="49" charset="0"/>
                <a:ea typeface="BiauKai" pitchFamily="1" charset="-120"/>
              </a:rPr>
              <a:t>*[1;31;47m</a:t>
            </a:r>
            <a:r>
              <a:rPr lang="zh-TW" altLang="en-US">
                <a:latin typeface="Consolas" pitchFamily="49" charset="0"/>
                <a:ea typeface="BiauKai" pitchFamily="1" charset="-120"/>
              </a:rPr>
              <a:t>　計</a:t>
            </a:r>
            <a:r>
              <a:rPr lang="en-US" altLang="ja-JP">
                <a:latin typeface="Consolas" pitchFamily="49" charset="0"/>
                <a:ea typeface="BiauKai" pitchFamily="1" charset="-120"/>
              </a:rPr>
              <a:t>*[32m</a:t>
            </a:r>
            <a:r>
              <a:rPr lang="zh-TW" altLang="en-US">
                <a:latin typeface="Consolas" pitchFamily="49" charset="0"/>
                <a:ea typeface="BiauKai" pitchFamily="1" charset="-120"/>
              </a:rPr>
              <a:t>算</a:t>
            </a:r>
            <a:r>
              <a:rPr lang="en-US" altLang="ja-JP">
                <a:latin typeface="Consolas" pitchFamily="49" charset="0"/>
                <a:ea typeface="BiauKai" pitchFamily="1" charset="-120"/>
              </a:rPr>
              <a:t>*[33m</a:t>
            </a:r>
            <a:r>
              <a:rPr lang="zh-TW" altLang="en-US">
                <a:latin typeface="Consolas" pitchFamily="49" charset="0"/>
                <a:ea typeface="BiauKai" pitchFamily="1" charset="-120"/>
              </a:rPr>
              <a:t>機</a:t>
            </a:r>
            <a:r>
              <a:rPr lang="en-US" altLang="ja-JP">
                <a:latin typeface="Consolas" pitchFamily="49" charset="0"/>
                <a:ea typeface="BiauKai" pitchFamily="1" charset="-120"/>
              </a:rPr>
              <a:t>*[34m</a:t>
            </a:r>
            <a:r>
              <a:rPr lang="zh-TW" altLang="en-US">
                <a:latin typeface="Consolas" pitchFamily="49" charset="0"/>
                <a:ea typeface="BiauKai" pitchFamily="1" charset="-120"/>
              </a:rPr>
              <a:t>概</a:t>
            </a:r>
            <a:r>
              <a:rPr lang="en-US" altLang="ja-JP">
                <a:latin typeface="Consolas" pitchFamily="49" charset="0"/>
                <a:ea typeface="BiauKai" pitchFamily="1" charset="-120"/>
              </a:rPr>
              <a:t>*[35m</a:t>
            </a:r>
            <a:r>
              <a:rPr lang="zh-TW" altLang="en-US">
                <a:latin typeface="Consolas" pitchFamily="49" charset="0"/>
                <a:ea typeface="BiauKai" pitchFamily="1" charset="-120"/>
              </a:rPr>
              <a:t>論</a:t>
            </a:r>
            <a:r>
              <a:rPr lang="en-US" altLang="ja-JP">
                <a:latin typeface="Consolas" pitchFamily="49" charset="0"/>
                <a:ea typeface="BiauKai" pitchFamily="1" charset="-120"/>
              </a:rPr>
              <a:t>*[36m</a:t>
            </a:r>
            <a:r>
              <a:rPr lang="zh-TW" altLang="en-US">
                <a:latin typeface="Consolas" pitchFamily="49" charset="0"/>
                <a:ea typeface="BiauKai" pitchFamily="1" charset="-120"/>
              </a:rPr>
              <a:t>！　</a:t>
            </a:r>
            <a:r>
              <a:rPr lang="en-US" altLang="ja-JP">
                <a:latin typeface="Consolas" pitchFamily="49" charset="0"/>
                <a:ea typeface="BiauKai" pitchFamily="1" charset="-120"/>
              </a:rPr>
              <a:t>*[m</a:t>
            </a:r>
            <a:endParaRPr lang="zh-TW" altLang="en-US">
              <a:latin typeface="Consolas" pitchFamily="49" charset="0"/>
              <a:ea typeface="BiauKai" pitchFamily="1" charset="-120"/>
            </a:endParaRPr>
          </a:p>
          <a:p>
            <a:r>
              <a:rPr lang="en-US" altLang="zh-TW">
                <a:latin typeface="Consolas" pitchFamily="49" charset="0"/>
                <a:ea typeface="BiauKai" pitchFamily="1" charset="-120"/>
              </a:rPr>
              <a:t>*[31;47m</a:t>
            </a:r>
            <a:r>
              <a:rPr lang="zh-TW" altLang="en-US">
                <a:latin typeface="Consolas" pitchFamily="49" charset="0"/>
                <a:ea typeface="BiauKai" pitchFamily="1" charset="-120"/>
              </a:rPr>
              <a:t>　　　　　　　　</a:t>
            </a:r>
            <a:r>
              <a:rPr lang="en-US" altLang="ja-JP">
                <a:latin typeface="Consolas" pitchFamily="49" charset="0"/>
                <a:ea typeface="BiauKai" pitchFamily="1" charset="-120"/>
              </a:rPr>
              <a:t>*[m</a:t>
            </a:r>
            <a:endParaRPr lang="zh-TW" altLang="en-US">
              <a:latin typeface="Consolas" pitchFamily="49" charset="0"/>
              <a:ea typeface="BiauKai" pitchFamily="1" charset="-120"/>
            </a:endParaRPr>
          </a:p>
        </p:txBody>
      </p:sp>
      <p:pic>
        <p:nvPicPr>
          <p:cNvPr id="2150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755" y="4306435"/>
            <a:ext cx="4534275" cy="1839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6917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7-3 </a:t>
            </a:r>
            <a:r>
              <a:rPr lang="zh-TW" altLang="en-US" smtClean="0"/>
              <a:t>全球資訊網運作原理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 eaLnBrk="1" hangingPunct="1"/>
            <a:r>
              <a:rPr lang="zh-TW" altLang="en-US" smtClean="0"/>
              <a:t>全球資訊網（</a:t>
            </a:r>
            <a:r>
              <a:rPr lang="en-US" altLang="zh-TW" smtClean="0"/>
              <a:t>World Wide Web</a:t>
            </a:r>
            <a:r>
              <a:rPr lang="zh-TW" altLang="en-US" smtClean="0"/>
              <a:t>；簡稱</a:t>
            </a:r>
            <a:r>
              <a:rPr lang="en-US" altLang="zh-TW" smtClean="0"/>
              <a:t>WWW </a:t>
            </a:r>
            <a:r>
              <a:rPr lang="zh-TW" altLang="en-US" smtClean="0"/>
              <a:t>或</a:t>
            </a:r>
            <a:r>
              <a:rPr lang="en-US" altLang="zh-TW" smtClean="0"/>
              <a:t>Web</a:t>
            </a:r>
            <a:r>
              <a:rPr lang="zh-TW" altLang="en-US" smtClean="0"/>
              <a:t>）的運作原理</a:t>
            </a:r>
          </a:p>
          <a:p>
            <a:pPr lvl="1" eaLnBrk="1" hangingPunct="1"/>
            <a:r>
              <a:rPr lang="zh-TW" altLang="en-US" smtClean="0"/>
              <a:t>主從式架構</a:t>
            </a:r>
          </a:p>
          <a:p>
            <a:pPr lvl="1" eaLnBrk="1" hangingPunct="1"/>
            <a:r>
              <a:rPr lang="zh-TW" altLang="en-US" smtClean="0"/>
              <a:t>網頁通訊協定</a:t>
            </a:r>
            <a:r>
              <a:rPr lang="en-US" altLang="zh-TW" smtClean="0"/>
              <a:t>HTTP</a:t>
            </a:r>
            <a:r>
              <a:rPr lang="zh-TW" altLang="en-US" smtClean="0"/>
              <a:t>（</a:t>
            </a:r>
            <a:r>
              <a:rPr lang="en-US" altLang="zh-TW" smtClean="0"/>
              <a:t>Hyper Text Transfer Protocol</a:t>
            </a:r>
            <a:r>
              <a:rPr lang="zh-TW" altLang="en-US" smtClean="0"/>
              <a:t>）</a:t>
            </a:r>
            <a:endParaRPr lang="en-US" altLang="zh-TW" smtClean="0"/>
          </a:p>
          <a:p>
            <a:pPr lvl="1" eaLnBrk="1" hangingPunct="1"/>
            <a:r>
              <a:rPr lang="zh-TW" altLang="en-US" smtClean="0"/>
              <a:t>網頁瀏覽器</a:t>
            </a:r>
          </a:p>
          <a:p>
            <a:pPr lvl="1" eaLnBrk="1" hangingPunct="1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41879105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6495" y="75583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dirty="0" smtClean="0"/>
              <a:t>7-3-1 </a:t>
            </a:r>
            <a:r>
              <a:rPr lang="zh-TW" altLang="en-US" dirty="0" smtClean="0"/>
              <a:t>網頁的主從式架構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 eaLnBrk="1" hangingPunct="1"/>
            <a:r>
              <a:rPr lang="zh-TW" altLang="en-US" smtClean="0"/>
              <a:t>由用戶端發出需求，主機給予回應</a:t>
            </a:r>
          </a:p>
          <a:p>
            <a:pPr eaLnBrk="1" hangingPunct="1"/>
            <a:endParaRPr lang="zh-TW" altLang="en-US" smtClean="0"/>
          </a:p>
        </p:txBody>
      </p:sp>
      <p:pic>
        <p:nvPicPr>
          <p:cNvPr id="2355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10" y="2600701"/>
            <a:ext cx="6381635" cy="3625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67124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7-3-2 HTTP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55650" y="1557338"/>
            <a:ext cx="6408738" cy="5113337"/>
          </a:xfrm>
        </p:spPr>
        <p:txBody>
          <a:bodyPr/>
          <a:lstStyle/>
          <a:p>
            <a:pPr eaLnBrk="1" hangingPunct="1"/>
            <a:r>
              <a:rPr lang="en-US" altLang="zh-TW" dirty="0" smtClean="0"/>
              <a:t>www</a:t>
            </a:r>
            <a:r>
              <a:rPr lang="zh-TW" altLang="en-US" dirty="0" smtClean="0"/>
              <a:t>所使用的基本通訊協定</a:t>
            </a:r>
          </a:p>
          <a:p>
            <a:pPr eaLnBrk="1" hangingPunct="1"/>
            <a:r>
              <a:rPr lang="en-US" altLang="zh-TW" dirty="0" smtClean="0"/>
              <a:t>URL</a:t>
            </a:r>
            <a:r>
              <a:rPr lang="zh-TW" altLang="en-US" dirty="0" smtClean="0"/>
              <a:t>的組成</a:t>
            </a:r>
          </a:p>
          <a:p>
            <a:pPr eaLnBrk="1" hangingPunct="1"/>
            <a:endParaRPr lang="zh-TW" altLang="en-US" dirty="0" smtClean="0"/>
          </a:p>
          <a:p>
            <a:pPr eaLnBrk="1" hangingPunct="1"/>
            <a:endParaRPr lang="zh-TW" altLang="en-US" sz="2000" dirty="0" smtClean="0"/>
          </a:p>
          <a:p>
            <a:pPr eaLnBrk="1" hangingPunct="1"/>
            <a:endParaRPr lang="zh-TW" altLang="en-US" sz="2000" dirty="0" smtClean="0"/>
          </a:p>
          <a:p>
            <a:pPr eaLnBrk="1" hangingPunct="1"/>
            <a:endParaRPr lang="zh-TW" altLang="en-US" sz="2000" dirty="0" smtClean="0"/>
          </a:p>
          <a:p>
            <a:pPr eaLnBrk="1" hangingPunct="1"/>
            <a:r>
              <a:rPr lang="zh-TW" altLang="en-US" dirty="0" smtClean="0"/>
              <a:t>透過</a:t>
            </a:r>
            <a:r>
              <a:rPr lang="en-US" altLang="zh-TW" dirty="0" smtClean="0"/>
              <a:t>Domain Name Server (DNS) </a:t>
            </a:r>
            <a:r>
              <a:rPr lang="zh-TW" altLang="en-US" dirty="0" smtClean="0"/>
              <a:t>讓使用者可以文字指定某一網路位址</a:t>
            </a:r>
          </a:p>
          <a:p>
            <a:pPr eaLnBrk="1" hangingPunct="1">
              <a:buFont typeface="Wingdings" pitchFamily="2" charset="2"/>
              <a:buNone/>
            </a:pPr>
            <a:endParaRPr lang="zh-TW" alt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67013"/>
            <a:ext cx="79248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80713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HTTP </a:t>
            </a:r>
            <a:r>
              <a:rPr lang="en-US" altLang="zh-TW" sz="2000" smtClean="0"/>
              <a:t>(</a:t>
            </a:r>
            <a:r>
              <a:rPr lang="zh-TW" altLang="en-US" sz="2000" smtClean="0"/>
              <a:t>續</a:t>
            </a:r>
            <a:r>
              <a:rPr lang="en-US" altLang="zh-TW" sz="2000" smtClean="0"/>
              <a:t>)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 eaLnBrk="1" hangingPunct="1"/>
            <a:r>
              <a:rPr lang="zh-TW" altLang="en-US" smtClean="0"/>
              <a:t>常見的主機命名名稱列表</a:t>
            </a:r>
          </a:p>
          <a:p>
            <a:pPr eaLnBrk="1" hangingPunct="1">
              <a:buFont typeface="Wingdings" pitchFamily="2" charset="2"/>
              <a:buNone/>
            </a:pPr>
            <a:endParaRPr lang="zh-TW" altLang="en-US" smtClean="0"/>
          </a:p>
        </p:txBody>
      </p:sp>
      <p:pic>
        <p:nvPicPr>
          <p:cNvPr id="2560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708275"/>
            <a:ext cx="8245475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78333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7-3-3 </a:t>
            </a:r>
            <a:r>
              <a:rPr lang="zh-TW" altLang="en-US" smtClean="0"/>
              <a:t>網頁瀏覽器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 eaLnBrk="1" hangingPunct="1"/>
            <a:r>
              <a:rPr lang="zh-TW" altLang="en-US" smtClean="0"/>
              <a:t>網頁瀏覽器為使用者瀏覽網頁的使用者代理人</a:t>
            </a:r>
          </a:p>
          <a:p>
            <a:pPr eaLnBrk="1" hangingPunct="1"/>
            <a:r>
              <a:rPr lang="zh-TW" altLang="en-US" smtClean="0"/>
              <a:t>第一個商品化的網頁瀏覽器為網景的</a:t>
            </a:r>
            <a:r>
              <a:rPr lang="en-US" altLang="zh-TW" smtClean="0"/>
              <a:t>Navigator</a:t>
            </a:r>
          </a:p>
          <a:p>
            <a:pPr eaLnBrk="1" hangingPunct="1"/>
            <a:r>
              <a:rPr lang="zh-TW" altLang="en-US" smtClean="0"/>
              <a:t>微軟在作業系統中附上</a:t>
            </a:r>
            <a:r>
              <a:rPr lang="en-US" altLang="zh-TW" smtClean="0"/>
              <a:t>Internet Explorer</a:t>
            </a:r>
          </a:p>
          <a:p>
            <a:pPr eaLnBrk="1" hangingPunct="1"/>
            <a:r>
              <a:rPr lang="zh-TW" altLang="en-US" smtClean="0"/>
              <a:t>除了</a:t>
            </a:r>
            <a:r>
              <a:rPr lang="en-US" altLang="zh-TW" smtClean="0"/>
              <a:t>IE</a:t>
            </a:r>
            <a:r>
              <a:rPr lang="zh-TW" altLang="en-US" smtClean="0"/>
              <a:t>之外，許多免費的網頁瀏覽器如</a:t>
            </a:r>
            <a:r>
              <a:rPr lang="en-US" altLang="zh-TW" smtClean="0"/>
              <a:t>FireFox</a:t>
            </a:r>
            <a:r>
              <a:rPr lang="zh-TW" altLang="en-US" smtClean="0"/>
              <a:t>、</a:t>
            </a:r>
            <a:r>
              <a:rPr lang="en-US" altLang="zh-TW" smtClean="0"/>
              <a:t>Chrome</a:t>
            </a:r>
            <a:r>
              <a:rPr lang="zh-TW" altLang="en-US" smtClean="0"/>
              <a:t>、</a:t>
            </a:r>
            <a:r>
              <a:rPr lang="en-US" altLang="zh-TW" smtClean="0"/>
              <a:t>Safari</a:t>
            </a:r>
            <a:r>
              <a:rPr lang="zh-TW" altLang="en-US" smtClean="0"/>
              <a:t>等皆有其使用者群</a:t>
            </a:r>
          </a:p>
        </p:txBody>
      </p:sp>
    </p:spTree>
    <p:extLst>
      <p:ext uri="{BB962C8B-B14F-4D97-AF65-F5344CB8AC3E}">
        <p14:creationId xmlns:p14="http://schemas.microsoft.com/office/powerpoint/2010/main" val="13381910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4000" smtClean="0"/>
              <a:t>Windows </a:t>
            </a:r>
            <a:r>
              <a:rPr lang="zh-TW" altLang="en-US" sz="4000" smtClean="0"/>
              <a:t>上的</a:t>
            </a:r>
            <a:r>
              <a:rPr lang="en-US" altLang="zh-TW" sz="4000" smtClean="0"/>
              <a:t> Internet Explorer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4497388"/>
          </a:xfrm>
        </p:spPr>
        <p:txBody>
          <a:bodyPr/>
          <a:lstStyle/>
          <a:p>
            <a:pPr eaLnBrk="1" hangingPunct="1"/>
            <a:r>
              <a:rPr lang="zh-TW" altLang="en-US" smtClean="0"/>
              <a:t>觀看</a:t>
            </a:r>
            <a:r>
              <a:rPr lang="en-US" altLang="zh-TW" smtClean="0"/>
              <a:t>http://tw.yahoo.com/</a:t>
            </a:r>
            <a:r>
              <a:rPr lang="zh-TW" altLang="en-US" smtClean="0"/>
              <a:t>首頁</a:t>
            </a:r>
            <a:endParaRPr lang="en-US" altLang="zh-TW" smtClean="0"/>
          </a:p>
        </p:txBody>
      </p:sp>
      <p:pic>
        <p:nvPicPr>
          <p:cNvPr id="2765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10" y="2303875"/>
            <a:ext cx="6877011" cy="375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27563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Linux </a:t>
            </a:r>
            <a:r>
              <a:rPr lang="zh-TW" altLang="en-US" smtClean="0"/>
              <a:t>上的</a:t>
            </a:r>
            <a:r>
              <a:rPr lang="en-US" altLang="zh-TW" smtClean="0"/>
              <a:t> Google Chrome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457200" y="1557338"/>
            <a:ext cx="8229600" cy="4568825"/>
          </a:xfrm>
        </p:spPr>
        <p:txBody>
          <a:bodyPr/>
          <a:lstStyle/>
          <a:p>
            <a:pPr eaLnBrk="1" hangingPunct="1"/>
            <a:r>
              <a:rPr lang="zh-TW" altLang="en-US" smtClean="0"/>
              <a:t>觀看同一個</a:t>
            </a:r>
            <a:r>
              <a:rPr lang="en-US" altLang="zh-TW" smtClean="0"/>
              <a:t>http://tw.yahoo.com/</a:t>
            </a:r>
            <a:r>
              <a:rPr lang="zh-TW" altLang="en-US" smtClean="0"/>
              <a:t>首頁</a:t>
            </a:r>
            <a:endParaRPr lang="en-US" altLang="zh-TW" smtClean="0"/>
          </a:p>
        </p:txBody>
      </p:sp>
      <p:pic>
        <p:nvPicPr>
          <p:cNvPr id="2867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90" y="2110966"/>
            <a:ext cx="7065785" cy="4015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5108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Mac OS X </a:t>
            </a:r>
            <a:r>
              <a:rPr lang="zh-TW" altLang="en-US" smtClean="0"/>
              <a:t>上的</a:t>
            </a:r>
            <a:r>
              <a:rPr lang="en-US" altLang="zh-TW" smtClean="0"/>
              <a:t> Safari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457200" y="1557338"/>
            <a:ext cx="8229600" cy="4568825"/>
          </a:xfrm>
        </p:spPr>
        <p:txBody>
          <a:bodyPr/>
          <a:lstStyle/>
          <a:p>
            <a:pPr eaLnBrk="1" hangingPunct="1"/>
            <a:r>
              <a:rPr lang="zh-TW" altLang="en-US" smtClean="0"/>
              <a:t>還是觀看</a:t>
            </a:r>
            <a:r>
              <a:rPr lang="en-US" altLang="zh-TW" smtClean="0"/>
              <a:t>http://tw.yahoo.com/</a:t>
            </a:r>
            <a:r>
              <a:rPr lang="zh-TW" altLang="en-US" smtClean="0"/>
              <a:t>首頁</a:t>
            </a:r>
            <a:endParaRPr lang="en-US" altLang="zh-TW" smtClean="0"/>
          </a:p>
        </p:txBody>
      </p:sp>
      <p:pic>
        <p:nvPicPr>
          <p:cNvPr id="2970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2232024"/>
            <a:ext cx="5850650" cy="395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84683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3800" smtClean="0"/>
              <a:t>7-1 </a:t>
            </a:r>
            <a:r>
              <a:rPr lang="zh-TW" altLang="en-US" sz="3800" smtClean="0"/>
              <a:t>電子郵件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84313"/>
            <a:ext cx="8229600" cy="4641850"/>
          </a:xfrm>
        </p:spPr>
        <p:txBody>
          <a:bodyPr/>
          <a:lstStyle/>
          <a:p>
            <a:pPr eaLnBrk="1" hangingPunct="1"/>
            <a:r>
              <a:rPr lang="zh-TW" altLang="en-US" smtClean="0"/>
              <a:t>第一個殺手級應用</a:t>
            </a:r>
            <a:endParaRPr lang="en-US" altLang="zh-TW" smtClean="0"/>
          </a:p>
          <a:p>
            <a:pPr eaLnBrk="1" hangingPunct="1"/>
            <a:r>
              <a:rPr lang="zh-TW" altLang="en-US" smtClean="0"/>
              <a:t>電子郵件系統示意圖</a:t>
            </a:r>
            <a:endParaRPr lang="en-US" altLang="zh-TW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715" y="2552204"/>
            <a:ext cx="5355822" cy="366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8765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Firefox OS </a:t>
            </a:r>
            <a:r>
              <a:rPr lang="zh-TW" altLang="en-US" smtClean="0"/>
              <a:t>手機的瀏覽器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457200" y="1989138"/>
            <a:ext cx="4978400" cy="4137025"/>
          </a:xfrm>
        </p:spPr>
        <p:txBody>
          <a:bodyPr/>
          <a:lstStyle/>
          <a:p>
            <a:pPr algn="l" eaLnBrk="1" hangingPunct="1"/>
            <a:r>
              <a:rPr lang="zh-TW" altLang="en-US" dirty="0" smtClean="0"/>
              <a:t>仍然是</a:t>
            </a:r>
            <a:r>
              <a:rPr lang="en-US" altLang="zh-TW" dirty="0" smtClean="0"/>
              <a:t>http://</a:t>
            </a:r>
            <a:r>
              <a:rPr lang="en-US" altLang="zh-TW" dirty="0" err="1" smtClean="0"/>
              <a:t>tw.yahoo.com</a:t>
            </a:r>
            <a:r>
              <a:rPr lang="en-US" altLang="zh-TW" dirty="0" smtClean="0"/>
              <a:t>/</a:t>
            </a:r>
            <a:r>
              <a:rPr lang="zh-TW" altLang="en-US" dirty="0" smtClean="0"/>
              <a:t>的首頁</a:t>
            </a:r>
            <a:endParaRPr lang="en-US" altLang="zh-TW" dirty="0" smtClean="0"/>
          </a:p>
          <a:p>
            <a:pPr algn="l" eaLnBrk="1" hangingPunct="1"/>
            <a:r>
              <a:rPr lang="zh-TW" altLang="en-US" dirty="0" smtClean="0"/>
              <a:t>只要網站寫得好，在不同的平台上、不同的瀏覽器，都可以得到近似的效果和體驗！</a:t>
            </a:r>
          </a:p>
        </p:txBody>
      </p:sp>
      <p:pic>
        <p:nvPicPr>
          <p:cNvPr id="307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125" y="1844675"/>
            <a:ext cx="2708780" cy="4043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703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dirty="0" smtClean="0"/>
              <a:t>7-4 WWW</a:t>
            </a:r>
            <a:r>
              <a:rPr lang="zh-TW" altLang="en-US" dirty="0" smtClean="0"/>
              <a:t>及相關應用</a:t>
            </a:r>
            <a:endParaRPr lang="en-US" altLang="zh-TW" dirty="0" smtClean="0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 eaLnBrk="1" hangingPunct="1"/>
            <a:r>
              <a:rPr lang="zh-TW" altLang="en-US" smtClean="0"/>
              <a:t>網際網路成功深入日常生活的一大原因</a:t>
            </a:r>
            <a:r>
              <a:rPr lang="en-US" altLang="zh-TW" smtClean="0"/>
              <a:t> – WWW</a:t>
            </a:r>
            <a:br>
              <a:rPr lang="en-US" altLang="zh-TW" smtClean="0"/>
            </a:br>
            <a:r>
              <a:rPr lang="en-US" altLang="zh-TW" smtClean="0"/>
              <a:t>World Wide Web</a:t>
            </a:r>
          </a:p>
          <a:p>
            <a:pPr eaLnBrk="1" hangingPunct="1"/>
            <a:r>
              <a:rPr lang="en-US" altLang="zh-TW" smtClean="0"/>
              <a:t> </a:t>
            </a:r>
            <a:r>
              <a:rPr lang="zh-TW" altLang="en-US" smtClean="0"/>
              <a:t>可傳輸圖文並茂的內容</a:t>
            </a:r>
            <a:endParaRPr lang="en-US" altLang="zh-TW" smtClean="0"/>
          </a:p>
          <a:p>
            <a:pPr eaLnBrk="1" hangingPunct="1"/>
            <a:r>
              <a:rPr lang="zh-TW" altLang="en-US" smtClean="0"/>
              <a:t>主要使用</a:t>
            </a:r>
            <a:r>
              <a:rPr lang="en-US" altLang="zh-TW" smtClean="0"/>
              <a:t>HTTP</a:t>
            </a:r>
            <a:r>
              <a:rPr lang="zh-TW" altLang="en-US" smtClean="0"/>
              <a:t>協定進行資料傳輸</a:t>
            </a:r>
            <a:endParaRPr lang="en-US" altLang="zh-TW" smtClean="0"/>
          </a:p>
          <a:p>
            <a:pPr eaLnBrk="1" hangingPunct="1"/>
            <a:r>
              <a:rPr lang="zh-TW" altLang="en-US" smtClean="0"/>
              <a:t>採用主從式的架構</a:t>
            </a:r>
            <a:endParaRPr lang="en-US" altLang="zh-TW" smtClean="0"/>
          </a:p>
          <a:p>
            <a:pPr lvl="1" eaLnBrk="1" hangingPunct="1"/>
            <a:r>
              <a:rPr lang="en-US" altLang="zh-TW" smtClean="0"/>
              <a:t>WWW</a:t>
            </a:r>
            <a:r>
              <a:rPr lang="zh-TW" altLang="en-US" smtClean="0"/>
              <a:t>伺服器</a:t>
            </a:r>
            <a:endParaRPr lang="en-US" altLang="zh-TW" smtClean="0"/>
          </a:p>
          <a:p>
            <a:pPr lvl="1" eaLnBrk="1" hangingPunct="1"/>
            <a:r>
              <a:rPr lang="en-US" altLang="zh-TW" smtClean="0"/>
              <a:t>WWW</a:t>
            </a:r>
            <a:r>
              <a:rPr lang="zh-TW" altLang="en-US" smtClean="0"/>
              <a:t>用戶端（瀏覽器）</a:t>
            </a:r>
            <a:endParaRPr lang="en-US" altLang="zh-TW" smtClean="0"/>
          </a:p>
          <a:p>
            <a:pPr eaLnBrk="1" hangingPunct="1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28582896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68313" y="75583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dirty="0" smtClean="0"/>
              <a:t>7-4-1 </a:t>
            </a:r>
            <a:r>
              <a:rPr lang="zh-TW" altLang="en-US" dirty="0" smtClean="0"/>
              <a:t>搜尋引擎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 eaLnBrk="1" hangingPunct="1"/>
            <a:r>
              <a:rPr lang="zh-TW" altLang="en-US" smtClean="0"/>
              <a:t>輸入「關鍵字」，以找出使用者想得的資訊</a:t>
            </a:r>
            <a:endParaRPr lang="en-US" altLang="zh-TW" smtClean="0"/>
          </a:p>
          <a:p>
            <a:pPr eaLnBrk="1" hangingPunct="1"/>
            <a:r>
              <a:rPr lang="zh-TW" altLang="en-US" smtClean="0"/>
              <a:t>利用「</a:t>
            </a:r>
            <a:r>
              <a:rPr lang="en-US" altLang="zh-TW" smtClean="0"/>
              <a:t>+</a:t>
            </a:r>
            <a:r>
              <a:rPr lang="zh-TW" altLang="en-US" smtClean="0"/>
              <a:t>」號或「</a:t>
            </a:r>
            <a:r>
              <a:rPr lang="en-US" altLang="zh-TW" smtClean="0"/>
              <a:t>- </a:t>
            </a:r>
            <a:r>
              <a:rPr lang="zh-TW" altLang="en-US" smtClean="0"/>
              <a:t>」過指定或排除關鍵字</a:t>
            </a:r>
            <a:endParaRPr lang="en-US" altLang="zh-TW" smtClean="0"/>
          </a:p>
          <a:p>
            <a:pPr eaLnBrk="1" hangingPunct="1"/>
            <a:r>
              <a:rPr lang="zh-TW" altLang="en-US" smtClean="0"/>
              <a:t>搜尋引擎的營利方式：關鍵字廣告</a:t>
            </a:r>
            <a:endParaRPr lang="en-US" altLang="zh-TW" smtClean="0"/>
          </a:p>
          <a:p>
            <a:pPr eaLnBrk="1" hangingPunct="1"/>
            <a:r>
              <a:rPr lang="zh-TW" altLang="en-US" smtClean="0"/>
              <a:t>每家搜尋引擎技術不同</a:t>
            </a:r>
          </a:p>
          <a:p>
            <a:pPr eaLnBrk="1" hangingPunct="1"/>
            <a:r>
              <a:rPr lang="zh-TW" altLang="en-US" smtClean="0"/>
              <a:t>可同時使用多家搜尋引擎以避免漏網之魚</a:t>
            </a:r>
          </a:p>
          <a:p>
            <a:pPr eaLnBrk="1" hangingPunct="1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41173289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mtClean="0"/>
              <a:t>搜尋引擎</a:t>
            </a:r>
            <a:r>
              <a:rPr lang="en-US" altLang="zh-TW" smtClean="0"/>
              <a:t> (</a:t>
            </a:r>
            <a:r>
              <a:rPr lang="zh-TW" altLang="en-US" smtClean="0"/>
              <a:t>續</a:t>
            </a:r>
            <a:r>
              <a:rPr lang="en-US" altLang="zh-TW" smtClean="0"/>
              <a:t>)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 algn="l" eaLnBrk="1" hangingPunct="1"/>
            <a:r>
              <a:rPr lang="zh-TW" altLang="en-US" dirty="0" smtClean="0"/>
              <a:t>不同業者的搜尋引擎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有著截然不同的風格</a:t>
            </a:r>
          </a:p>
        </p:txBody>
      </p:sp>
      <p:pic>
        <p:nvPicPr>
          <p:cNvPr id="3379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656" y="4333979"/>
            <a:ext cx="4073525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55" y="3141663"/>
            <a:ext cx="4040187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656" y="1763815"/>
            <a:ext cx="4054475" cy="24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42352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7-4-2 </a:t>
            </a:r>
            <a:r>
              <a:rPr lang="zh-TW" altLang="en-US" smtClean="0"/>
              <a:t>即時通訊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zh-TW" altLang="en-US" smtClean="0"/>
              <a:t>電子郵件的即時性較低</a:t>
            </a:r>
            <a:endParaRPr lang="en-US" altLang="zh-TW" smtClean="0"/>
          </a:p>
          <a:p>
            <a:pPr eaLnBrk="1" hangingPunct="1"/>
            <a:r>
              <a:rPr lang="zh-TW" altLang="en-US" smtClean="0"/>
              <a:t>電話連絡的即時性較高</a:t>
            </a:r>
            <a:endParaRPr lang="en-US" altLang="zh-TW" smtClean="0"/>
          </a:p>
          <a:p>
            <a:pPr eaLnBrk="1" hangingPunct="1"/>
            <a:r>
              <a:rPr lang="zh-TW" altLang="en-US" smtClean="0"/>
              <a:t>即時通訊則介於這二者之間</a:t>
            </a:r>
            <a:endParaRPr lang="en-US" altLang="zh-TW" smtClean="0"/>
          </a:p>
          <a:p>
            <a:pPr eaLnBrk="1" hangingPunct="1"/>
            <a:r>
              <a:rPr lang="zh-TW" altLang="en-US" smtClean="0"/>
              <a:t>可能是最早的即時通軟體：</a:t>
            </a:r>
            <a:r>
              <a:rPr lang="en-US" altLang="zh-TW" smtClean="0"/>
              <a:t>1996</a:t>
            </a:r>
            <a:r>
              <a:rPr lang="zh-TW" altLang="en-US" smtClean="0"/>
              <a:t>年推出的</a:t>
            </a:r>
            <a:r>
              <a:rPr lang="en-US" altLang="zh-TW" smtClean="0"/>
              <a:t>ICQ</a:t>
            </a:r>
          </a:p>
          <a:p>
            <a:pPr lvl="1" eaLnBrk="1" hangingPunct="1"/>
            <a:r>
              <a:rPr lang="zh-TW" altLang="en-US" smtClean="0"/>
              <a:t>每個使用者有不同的使用者編號</a:t>
            </a:r>
            <a:endParaRPr lang="en-US" altLang="zh-TW" smtClean="0"/>
          </a:p>
          <a:p>
            <a:pPr lvl="1" eaLnBrk="1" hangingPunct="1"/>
            <a:r>
              <a:rPr lang="en-US" altLang="zh-TW" smtClean="0"/>
              <a:t>7</a:t>
            </a:r>
            <a:r>
              <a:rPr lang="zh-TW" altLang="en-US" smtClean="0"/>
              <a:t>位或是更多位數的數字</a:t>
            </a:r>
            <a:endParaRPr lang="en-US" altLang="zh-TW" smtClean="0"/>
          </a:p>
          <a:p>
            <a:pPr eaLnBrk="1" hangingPunct="1"/>
            <a:r>
              <a:rPr lang="en-US" altLang="zh-TW" smtClean="0"/>
              <a:t>1997</a:t>
            </a:r>
            <a:r>
              <a:rPr lang="zh-TW" altLang="en-US" smtClean="0"/>
              <a:t>年</a:t>
            </a:r>
            <a:r>
              <a:rPr lang="en-US" altLang="zh-TW" smtClean="0"/>
              <a:t>AOL(</a:t>
            </a:r>
            <a:r>
              <a:rPr lang="zh-TW" altLang="en-US" smtClean="0"/>
              <a:t>美國線上</a:t>
            </a:r>
            <a:r>
              <a:rPr lang="en-US" altLang="zh-TW" smtClean="0"/>
              <a:t>)</a:t>
            </a:r>
            <a:r>
              <a:rPr lang="zh-TW" altLang="en-US" smtClean="0"/>
              <a:t>推出</a:t>
            </a:r>
            <a:r>
              <a:rPr lang="en-US" altLang="zh-TW" smtClean="0"/>
              <a:t>AIM </a:t>
            </a:r>
            <a:r>
              <a:rPr lang="zh-TW" altLang="en-US" smtClean="0"/>
              <a:t>；微軟推出</a:t>
            </a:r>
            <a:r>
              <a:rPr lang="en-US" altLang="zh-TW" smtClean="0"/>
              <a:t>MSN</a:t>
            </a:r>
          </a:p>
          <a:p>
            <a:pPr lvl="1" eaLnBrk="1" hangingPunct="1"/>
            <a:r>
              <a:rPr lang="zh-TW" altLang="en-US" smtClean="0"/>
              <a:t>允許使用者自己命名的帳號</a:t>
            </a:r>
            <a:endParaRPr lang="en-US" altLang="zh-TW" smtClean="0"/>
          </a:p>
          <a:p>
            <a:pPr eaLnBrk="1" hangingPunct="1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335532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mtClean="0"/>
              <a:t>即時通訊</a:t>
            </a:r>
            <a:r>
              <a:rPr lang="en-US" altLang="zh-TW" smtClean="0"/>
              <a:t> (</a:t>
            </a:r>
            <a:r>
              <a:rPr lang="zh-TW" altLang="en-US" smtClean="0"/>
              <a:t>續</a:t>
            </a:r>
            <a:r>
              <a:rPr lang="en-US" altLang="zh-TW" smtClean="0"/>
              <a:t>)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4497388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即時通訊使用的網路協定</a:t>
            </a:r>
            <a:endParaRPr lang="en-US" altLang="zh-TW" dirty="0" smtClean="0"/>
          </a:p>
          <a:p>
            <a:pPr lvl="1" eaLnBrk="1" hangingPunct="1"/>
            <a:r>
              <a:rPr lang="zh-TW" altLang="en-US" dirty="0" smtClean="0"/>
              <a:t>大多數都是私自開發封閉的應用層協定</a:t>
            </a:r>
            <a:endParaRPr lang="en-US" altLang="zh-TW" dirty="0" smtClean="0"/>
          </a:p>
          <a:p>
            <a:pPr lvl="1" eaLnBrk="1" hangingPunct="1"/>
            <a:r>
              <a:rPr lang="en-US" altLang="zh-TW" dirty="0" err="1" smtClean="0"/>
              <a:t>XMPP</a:t>
            </a:r>
            <a:r>
              <a:rPr lang="en-US" altLang="zh-TW" dirty="0" smtClean="0"/>
              <a:t> (Extensible Messaging and Presence Protocol)</a:t>
            </a:r>
            <a:br>
              <a:rPr lang="en-US" altLang="zh-TW" dirty="0" smtClean="0"/>
            </a:br>
            <a:r>
              <a:rPr lang="zh-TW" altLang="en-US" dirty="0" smtClean="0"/>
              <a:t>也稱為</a:t>
            </a:r>
            <a:r>
              <a:rPr lang="en-US" altLang="zh-TW" dirty="0" smtClean="0"/>
              <a:t>Jabber</a:t>
            </a:r>
            <a:r>
              <a:rPr lang="zh-TW" altLang="en-US" dirty="0" smtClean="0"/>
              <a:t>，是少數標準化的即時通訊協定</a:t>
            </a:r>
            <a:endParaRPr lang="en-US" altLang="zh-TW" dirty="0" smtClean="0"/>
          </a:p>
          <a:p>
            <a:pPr eaLnBrk="1" hangingPunct="1"/>
            <a:r>
              <a:rPr lang="zh-TW" altLang="en-US" sz="2400" dirty="0" smtClean="0"/>
              <a:t>即時通訊軟體百家爭嗚的時代，也出現整合的軟體</a:t>
            </a:r>
            <a:endParaRPr lang="en-US" altLang="zh-TW" sz="2400" dirty="0" smtClean="0"/>
          </a:p>
          <a:p>
            <a:pPr lvl="1" eaLnBrk="1" hangingPunct="1"/>
            <a:r>
              <a:rPr lang="en-US" altLang="zh-TW" dirty="0" smtClean="0"/>
              <a:t>Mac</a:t>
            </a:r>
            <a:r>
              <a:rPr lang="zh-TW" altLang="en-US" dirty="0" smtClean="0"/>
              <a:t>電腦上的</a:t>
            </a:r>
            <a:r>
              <a:rPr lang="en-US" altLang="zh-TW" dirty="0" err="1" smtClean="0"/>
              <a:t>Adium</a:t>
            </a:r>
            <a:endParaRPr lang="en-US" altLang="zh-TW" dirty="0" smtClean="0"/>
          </a:p>
          <a:p>
            <a:pPr lvl="1" eaLnBrk="1" hangingPunct="1"/>
            <a:r>
              <a:rPr lang="zh-TW" altLang="en-US" dirty="0" smtClean="0"/>
              <a:t>跨平台的</a:t>
            </a:r>
            <a:r>
              <a:rPr lang="en-US" altLang="zh-TW" dirty="0" smtClean="0"/>
              <a:t>Pidgin (</a:t>
            </a:r>
            <a:r>
              <a:rPr lang="zh-TW" altLang="en-US" dirty="0" smtClean="0"/>
              <a:t>原本叫做</a:t>
            </a:r>
            <a:r>
              <a:rPr lang="en-US" altLang="zh-TW" dirty="0" err="1" smtClean="0"/>
              <a:t>Gaim</a:t>
            </a:r>
            <a:r>
              <a:rPr lang="en-US" altLang="zh-TW" dirty="0" smtClean="0"/>
              <a:t>)</a:t>
            </a:r>
            <a:r>
              <a:rPr lang="zh-TW" altLang="en-US" dirty="0" smtClean="0"/>
              <a:t>和</a:t>
            </a:r>
            <a:r>
              <a:rPr lang="en-US" altLang="zh-TW" dirty="0" smtClean="0"/>
              <a:t>Trillian</a:t>
            </a:r>
          </a:p>
          <a:p>
            <a:pPr lvl="1" eaLnBrk="1" hangingPunct="1"/>
            <a:r>
              <a:rPr lang="zh-TW" altLang="en-US" dirty="0" smtClean="0"/>
              <a:t>一個軟體可以同時登入多個不同的帳號</a:t>
            </a:r>
          </a:p>
        </p:txBody>
      </p:sp>
    </p:spTree>
    <p:extLst>
      <p:ext uri="{BB962C8B-B14F-4D97-AF65-F5344CB8AC3E}">
        <p14:creationId xmlns:p14="http://schemas.microsoft.com/office/powerpoint/2010/main" val="38903776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mtClean="0"/>
              <a:t>行動裝置上的即時通訊軟體</a:t>
            </a:r>
          </a:p>
        </p:txBody>
      </p:sp>
      <p:pic>
        <p:nvPicPr>
          <p:cNvPr id="3686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973263"/>
            <a:ext cx="2216150" cy="3892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973263"/>
            <a:ext cx="2216150" cy="3903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38" y="1973263"/>
            <a:ext cx="2211387" cy="3892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338" y="1973263"/>
            <a:ext cx="2217737" cy="3903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42432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HTTP</a:t>
            </a:r>
            <a:r>
              <a:rPr lang="zh-TW" altLang="en-US" smtClean="0"/>
              <a:t>協定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 eaLnBrk="1" hangingPunct="1"/>
            <a:r>
              <a:rPr lang="en-US" altLang="zh-TW" smtClean="0"/>
              <a:t>Hyper Text Transfer Protocol</a:t>
            </a:r>
          </a:p>
          <a:p>
            <a:pPr eaLnBrk="1" hangingPunct="1"/>
            <a:r>
              <a:rPr lang="zh-TW" altLang="en-US" smtClean="0"/>
              <a:t>網頁文件由「超連結文字」</a:t>
            </a:r>
            <a:r>
              <a:rPr lang="en-US" altLang="zh-TW" smtClean="0"/>
              <a:t>(hyper text)</a:t>
            </a:r>
            <a:r>
              <a:rPr lang="zh-TW" altLang="en-US" smtClean="0"/>
              <a:t>所組成</a:t>
            </a:r>
            <a:endParaRPr lang="en-US" altLang="zh-TW" smtClean="0"/>
          </a:p>
          <a:p>
            <a:pPr eaLnBrk="1" hangingPunct="1"/>
            <a:r>
              <a:rPr lang="zh-TW" altLang="en-US" smtClean="0"/>
              <a:t>文件透過「標籤」</a:t>
            </a:r>
            <a:r>
              <a:rPr lang="en-US" altLang="zh-TW" smtClean="0"/>
              <a:t>(tag)</a:t>
            </a:r>
            <a:r>
              <a:rPr lang="zh-TW" altLang="en-US" smtClean="0"/>
              <a:t>設定文件內含的物件及連結</a:t>
            </a:r>
            <a:endParaRPr lang="en-US" altLang="zh-TW" smtClean="0"/>
          </a:p>
          <a:p>
            <a:pPr eaLnBrk="1" hangingPunct="1"/>
            <a:r>
              <a:rPr lang="zh-TW" altLang="en-US" smtClean="0"/>
              <a:t>文件中的連結可以將文件中的「物件」及「文字」連結到其他的網頁</a:t>
            </a:r>
            <a:endParaRPr lang="en-US" altLang="zh-TW" smtClean="0"/>
          </a:p>
          <a:p>
            <a:pPr eaLnBrk="1" hangingPunct="1"/>
            <a:r>
              <a:rPr lang="zh-TW" altLang="en-US" smtClean="0"/>
              <a:t>當使用者點選帶有連結的物件時，瀏覽器可引導使用者到連結指定的網頁</a:t>
            </a:r>
          </a:p>
        </p:txBody>
      </p:sp>
    </p:spTree>
    <p:extLst>
      <p:ext uri="{BB962C8B-B14F-4D97-AF65-F5344CB8AC3E}">
        <p14:creationId xmlns:p14="http://schemas.microsoft.com/office/powerpoint/2010/main" val="32873551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URL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457200" y="1700213"/>
            <a:ext cx="8229600" cy="4137025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zh-TW" altLang="en-US" dirty="0" smtClean="0"/>
              <a:t>連結以</a:t>
            </a:r>
            <a:r>
              <a:rPr lang="en-US" altLang="zh-TW" dirty="0" smtClean="0"/>
              <a:t>URL</a:t>
            </a:r>
            <a:r>
              <a:rPr lang="zh-TW" altLang="en-US" dirty="0" smtClean="0"/>
              <a:t>（</a:t>
            </a:r>
            <a:r>
              <a:rPr lang="en-US" altLang="zh-TW" dirty="0" smtClean="0"/>
              <a:t>uniform resource locator</a:t>
            </a:r>
            <a:r>
              <a:rPr lang="zh-TW" altLang="en-US" dirty="0" smtClean="0"/>
              <a:t>）的格式來指定</a:t>
            </a:r>
            <a:endParaRPr lang="en-US" altLang="zh-TW" dirty="0" smtClean="0"/>
          </a:p>
          <a:p>
            <a:pPr lvl="1" eaLnBrk="1" hangingPunct="1"/>
            <a:r>
              <a:rPr lang="zh-TW" altLang="en-US" dirty="0" smtClean="0"/>
              <a:t>通訊協定</a:t>
            </a:r>
            <a:r>
              <a:rPr lang="en-US" altLang="zh-TW" dirty="0" smtClean="0"/>
              <a:t> (</a:t>
            </a:r>
            <a:r>
              <a:rPr lang="zh-TW" altLang="en-US" dirty="0" smtClean="0"/>
              <a:t>常用的是</a:t>
            </a:r>
            <a:r>
              <a:rPr lang="en-US" altLang="zh-TW" dirty="0" smtClean="0"/>
              <a:t>http</a:t>
            </a:r>
            <a:r>
              <a:rPr lang="zh-TW" altLang="en-US" dirty="0" smtClean="0"/>
              <a:t>或</a:t>
            </a:r>
            <a:r>
              <a:rPr lang="en-US" altLang="zh-TW" dirty="0" smtClean="0"/>
              <a:t>https)</a:t>
            </a:r>
          </a:p>
          <a:p>
            <a:pPr lvl="1" eaLnBrk="1" hangingPunct="1"/>
            <a:r>
              <a:rPr lang="zh-TW" altLang="en-US" dirty="0" smtClean="0"/>
              <a:t>主機名稱</a:t>
            </a:r>
            <a:r>
              <a:rPr lang="en-US" altLang="zh-TW" dirty="0" smtClean="0"/>
              <a:t> (WWW</a:t>
            </a:r>
            <a:r>
              <a:rPr lang="zh-TW" altLang="en-US" dirty="0" smtClean="0"/>
              <a:t>伺服器的</a:t>
            </a:r>
            <a:r>
              <a:rPr lang="en-US" altLang="zh-TW" dirty="0" smtClean="0"/>
              <a:t>IP</a:t>
            </a:r>
            <a:r>
              <a:rPr lang="zh-TW" altLang="en-US" dirty="0" smtClean="0"/>
              <a:t>位址或網域名稱</a:t>
            </a:r>
            <a:r>
              <a:rPr lang="en-US" altLang="zh-TW" dirty="0" smtClean="0"/>
              <a:t>)</a:t>
            </a:r>
          </a:p>
          <a:p>
            <a:pPr lvl="1" eaLnBrk="1" hangingPunct="1"/>
            <a:r>
              <a:rPr lang="zh-TW" altLang="en-US" dirty="0" smtClean="0"/>
              <a:t>檔案路徑</a:t>
            </a:r>
            <a:r>
              <a:rPr lang="en-US" altLang="zh-TW" dirty="0" smtClean="0"/>
              <a:t> + </a:t>
            </a:r>
            <a:r>
              <a:rPr lang="zh-TW" altLang="en-US" dirty="0" smtClean="0"/>
              <a:t>檔案名稱</a:t>
            </a:r>
            <a:endParaRPr lang="en-US" altLang="zh-TW" dirty="0" smtClean="0"/>
          </a:p>
          <a:p>
            <a:pPr lvl="1" eaLnBrk="1" hangingPunct="1"/>
            <a:endParaRPr lang="zh-TW" altLang="en-US" dirty="0" smtClean="0"/>
          </a:p>
          <a:p>
            <a:pPr lvl="1" eaLnBrk="1" hangingPunct="1"/>
            <a:endParaRPr lang="zh-TW" altLang="en-US" dirty="0" smtClean="0"/>
          </a:p>
          <a:p>
            <a:pPr lvl="1" eaLnBrk="1" hangingPunct="1"/>
            <a:endParaRPr lang="en-US" altLang="zh-TW" dirty="0" smtClean="0"/>
          </a:p>
          <a:p>
            <a:pPr lvl="1" eaLnBrk="1" hangingPunct="1"/>
            <a:endParaRPr lang="en-US" altLang="zh-TW" dirty="0"/>
          </a:p>
          <a:p>
            <a:pPr marL="457200" lvl="1" indent="0" eaLnBrk="1" hangingPunct="1">
              <a:buNone/>
            </a:pPr>
            <a:endParaRPr lang="zh-TW" altLang="en-US" dirty="0" smtClean="0"/>
          </a:p>
          <a:p>
            <a:pPr eaLnBrk="1" hangingPunct="1"/>
            <a:r>
              <a:rPr lang="zh-TW" altLang="en-US" dirty="0" smtClean="0"/>
              <a:t>例：</a:t>
            </a:r>
            <a:r>
              <a:rPr lang="en-US" altLang="zh-TW" dirty="0" smtClean="0"/>
              <a:t>http://</a:t>
            </a:r>
            <a:r>
              <a:rPr lang="en-US" altLang="zh-TW" dirty="0" err="1" smtClean="0"/>
              <a:t>tw.yhoo.com</a:t>
            </a:r>
            <a:r>
              <a:rPr lang="en-US" altLang="zh-TW" dirty="0" smtClean="0"/>
              <a:t>/</a:t>
            </a:r>
            <a:r>
              <a:rPr lang="en-US" altLang="zh-TW" dirty="0" err="1" smtClean="0"/>
              <a:t>index.html</a:t>
            </a:r>
            <a:endParaRPr lang="en-US" altLang="zh-TW" dirty="0" smtClean="0"/>
          </a:p>
        </p:txBody>
      </p:sp>
      <p:pic>
        <p:nvPicPr>
          <p:cNvPr id="3891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3649083"/>
            <a:ext cx="6119813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39028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mtClean="0"/>
              <a:t>主機名稱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457200" y="1700213"/>
            <a:ext cx="8229600" cy="4425950"/>
          </a:xfrm>
        </p:spPr>
        <p:txBody>
          <a:bodyPr/>
          <a:lstStyle/>
          <a:p>
            <a:pPr eaLnBrk="1" hangingPunct="1"/>
            <a:r>
              <a:rPr lang="zh-TW" altLang="en-US" smtClean="0"/>
              <a:t>通常使用網域名稱</a:t>
            </a:r>
            <a:r>
              <a:rPr lang="en-US" altLang="zh-TW" smtClean="0"/>
              <a:t> (</a:t>
            </a:r>
            <a:r>
              <a:rPr lang="zh-TW" altLang="en-US" smtClean="0"/>
              <a:t>比較容易記憶</a:t>
            </a:r>
            <a:r>
              <a:rPr lang="en-US" altLang="zh-TW" smtClean="0"/>
              <a:t>)</a:t>
            </a:r>
          </a:p>
          <a:p>
            <a:pPr eaLnBrk="1" hangingPunct="1"/>
            <a:r>
              <a:rPr lang="zh-TW" altLang="en-US" smtClean="0"/>
              <a:t>網頁的網域名稱常以</a:t>
            </a:r>
            <a:r>
              <a:rPr lang="en-US" altLang="zh-TW" smtClean="0"/>
              <a:t>www</a:t>
            </a:r>
            <a:r>
              <a:rPr lang="zh-TW" altLang="en-US" smtClean="0"/>
              <a:t>開頭</a:t>
            </a:r>
            <a:endParaRPr lang="en-US" altLang="zh-TW" smtClean="0"/>
          </a:p>
          <a:p>
            <a:pPr eaLnBrk="1" hangingPunct="1"/>
            <a:r>
              <a:rPr lang="zh-TW" altLang="en-US" smtClean="0"/>
              <a:t>中間通常是機構的名稱</a:t>
            </a:r>
            <a:endParaRPr lang="en-US" altLang="zh-TW" smtClean="0"/>
          </a:p>
          <a:p>
            <a:pPr eaLnBrk="1" hangingPunct="1"/>
            <a:r>
              <a:rPr lang="zh-TW" altLang="en-US" smtClean="0"/>
              <a:t>結尾通常是機構的性質</a:t>
            </a:r>
            <a:r>
              <a:rPr lang="en-US" altLang="zh-TW" smtClean="0"/>
              <a:t> (</a:t>
            </a:r>
            <a:r>
              <a:rPr lang="zh-TW" altLang="en-US" smtClean="0"/>
              <a:t>及國家位址</a:t>
            </a:r>
            <a:r>
              <a:rPr lang="en-US" altLang="zh-TW" smtClean="0"/>
              <a:t>)</a:t>
            </a:r>
          </a:p>
        </p:txBody>
      </p:sp>
      <p:pic>
        <p:nvPicPr>
          <p:cNvPr id="399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949700"/>
            <a:ext cx="6643687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08413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Email </a:t>
            </a:r>
            <a:r>
              <a:rPr lang="zh-TW" altLang="en-US" smtClean="0"/>
              <a:t>位址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 eaLnBrk="1" hangingPunct="1"/>
            <a:r>
              <a:rPr lang="zh-TW" altLang="en-US" smtClean="0"/>
              <a:t>「使用者名稱</a:t>
            </a:r>
            <a:r>
              <a:rPr lang="en-US" altLang="zh-TW" smtClean="0"/>
              <a:t>@</a:t>
            </a:r>
            <a:r>
              <a:rPr lang="zh-TW" altLang="en-US" smtClean="0"/>
              <a:t>網域名稱」</a:t>
            </a:r>
            <a:endParaRPr lang="en-US" altLang="zh-TW" smtClean="0"/>
          </a:p>
          <a:p>
            <a:pPr eaLnBrk="1" hangingPunct="1"/>
            <a:r>
              <a:rPr lang="zh-TW" altLang="en-US" smtClean="0"/>
              <a:t>範例</a:t>
            </a:r>
            <a:endParaRPr lang="en-US" altLang="zh-TW" smtClean="0"/>
          </a:p>
          <a:p>
            <a:pPr lvl="1" eaLnBrk="1" hangingPunct="1"/>
            <a:r>
              <a:rPr lang="en-US" altLang="zh-TW" smtClean="0"/>
              <a:t>sample.user@gmail.com</a:t>
            </a:r>
          </a:p>
          <a:p>
            <a:pPr lvl="1" eaLnBrk="1" hangingPunct="1"/>
            <a:r>
              <a:rPr lang="en-US" altLang="zh-TW" smtClean="0"/>
              <a:t>user1@yahoo.com</a:t>
            </a:r>
          </a:p>
          <a:p>
            <a:pPr lvl="1" eaLnBrk="1" hangingPunct="1"/>
            <a:r>
              <a:rPr lang="en-US" altLang="zh-TW" smtClean="0"/>
              <a:t>anotheruser@ntu.edu.tw</a:t>
            </a:r>
          </a:p>
          <a:p>
            <a:pPr lvl="1" eaLnBrk="1" hangingPunct="1"/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19680151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7-4-3 </a:t>
            </a:r>
            <a:r>
              <a:rPr lang="zh-TW" altLang="en-US" smtClean="0"/>
              <a:t>網路遊戲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468313" y="1773238"/>
            <a:ext cx="8229600" cy="4137025"/>
          </a:xfrm>
        </p:spPr>
        <p:txBody>
          <a:bodyPr/>
          <a:lstStyle/>
          <a:p>
            <a:pPr eaLnBrk="1" hangingPunct="1"/>
            <a:r>
              <a:rPr lang="zh-TW" altLang="en-US" sz="2400" smtClean="0"/>
              <a:t>獨樂樂不如眾樂樂</a:t>
            </a:r>
            <a:endParaRPr lang="en-US" altLang="zh-TW" sz="2400" smtClean="0"/>
          </a:p>
          <a:p>
            <a:pPr eaLnBrk="1" hangingPunct="1"/>
            <a:r>
              <a:rPr lang="zh-TW" altLang="en-US" sz="2400" smtClean="0"/>
              <a:t>區域網路裡的網路遊戲</a:t>
            </a:r>
            <a:r>
              <a:rPr lang="en-US" altLang="zh-TW" sz="2400" smtClean="0"/>
              <a:t> (</a:t>
            </a:r>
            <a:r>
              <a:rPr lang="zh-TW" altLang="en-US" sz="2400" smtClean="0"/>
              <a:t>古老的遊戲</a:t>
            </a:r>
            <a:r>
              <a:rPr lang="en-US" altLang="zh-TW" sz="2400" smtClean="0"/>
              <a:t>)</a:t>
            </a:r>
          </a:p>
          <a:p>
            <a:pPr lvl="1" eaLnBrk="1" hangingPunct="1"/>
            <a:r>
              <a:rPr lang="zh-TW" altLang="en-US" sz="2400" smtClean="0"/>
              <a:t>玩家通常需要在同一個房間裡</a:t>
            </a:r>
            <a:endParaRPr lang="en-US" altLang="zh-TW" sz="2400" smtClean="0"/>
          </a:p>
          <a:p>
            <a:pPr lvl="1" eaLnBrk="1" hangingPunct="1"/>
            <a:r>
              <a:rPr lang="zh-TW" altLang="en-US" sz="2400" smtClean="0"/>
              <a:t>透過</a:t>
            </a:r>
            <a:r>
              <a:rPr lang="en-US" altLang="zh-TW" sz="2400" smtClean="0"/>
              <a:t>NetBIOS</a:t>
            </a:r>
            <a:r>
              <a:rPr lang="zh-TW" altLang="en-US" sz="2400" smtClean="0"/>
              <a:t>、</a:t>
            </a:r>
            <a:r>
              <a:rPr lang="en-US" altLang="zh-TW" sz="2400" smtClean="0"/>
              <a:t>NetBEUI</a:t>
            </a:r>
            <a:r>
              <a:rPr lang="zh-TW" altLang="en-US" sz="2400" smtClean="0"/>
              <a:t>、或是</a:t>
            </a:r>
            <a:r>
              <a:rPr lang="en-US" altLang="zh-TW" sz="2400" smtClean="0"/>
              <a:t>IPX</a:t>
            </a:r>
            <a:r>
              <a:rPr lang="zh-TW" altLang="en-US" sz="2400" smtClean="0"/>
              <a:t>等協定連線</a:t>
            </a:r>
            <a:endParaRPr lang="en-US" altLang="zh-TW" sz="2400" smtClean="0"/>
          </a:p>
          <a:p>
            <a:pPr lvl="1" eaLnBrk="1" hangingPunct="1"/>
            <a:r>
              <a:rPr lang="en-US" altLang="zh-TW" sz="2400" smtClean="0"/>
              <a:t>Doom (</a:t>
            </a:r>
            <a:r>
              <a:rPr lang="zh-TW" altLang="en-US" sz="2400" smtClean="0"/>
              <a:t>第一人稱射擊</a:t>
            </a:r>
            <a:r>
              <a:rPr lang="en-US" altLang="zh-TW" sz="2400" smtClean="0"/>
              <a:t>)</a:t>
            </a:r>
            <a:r>
              <a:rPr lang="zh-TW" altLang="en-US" sz="2400" smtClean="0"/>
              <a:t>、</a:t>
            </a:r>
            <a:r>
              <a:rPr lang="en-US" altLang="zh-TW" sz="2400" smtClean="0"/>
              <a:t>Warcraft 2 (</a:t>
            </a:r>
            <a:r>
              <a:rPr lang="zh-TW" altLang="en-US" sz="2400" smtClean="0"/>
              <a:t>即時戰略</a:t>
            </a:r>
            <a:r>
              <a:rPr lang="en-US" altLang="zh-TW" sz="2400" smtClean="0"/>
              <a:t>)</a:t>
            </a:r>
            <a:r>
              <a:rPr lang="zh-TW" altLang="en-US" sz="2400" smtClean="0"/>
              <a:t>等等</a:t>
            </a:r>
            <a:endParaRPr lang="en-US" altLang="zh-TW" sz="2400" smtClean="0"/>
          </a:p>
          <a:p>
            <a:pPr eaLnBrk="1" hangingPunct="1"/>
            <a:r>
              <a:rPr lang="zh-TW" altLang="en-US" sz="2400" smtClean="0"/>
              <a:t>透過</a:t>
            </a:r>
            <a:r>
              <a:rPr lang="en-US" altLang="zh-TW" sz="2400" smtClean="0"/>
              <a:t>TCP/IP</a:t>
            </a:r>
            <a:r>
              <a:rPr lang="zh-TW" altLang="en-US" sz="2400" smtClean="0"/>
              <a:t>協定，可以進行與遠端玩家的連線對戰</a:t>
            </a:r>
            <a:endParaRPr lang="en-US" altLang="zh-TW" sz="2400" smtClean="0"/>
          </a:p>
          <a:p>
            <a:pPr lvl="1" eaLnBrk="1" hangingPunct="1"/>
            <a:r>
              <a:rPr lang="en-US" altLang="zh-TW" sz="2400" smtClean="0"/>
              <a:t>CounterStrike (</a:t>
            </a:r>
            <a:r>
              <a:rPr lang="zh-TW" altLang="en-US" sz="2400" smtClean="0"/>
              <a:t>第一次稱射擊</a:t>
            </a:r>
            <a:r>
              <a:rPr lang="en-US" altLang="zh-TW" sz="2400" smtClean="0"/>
              <a:t>)</a:t>
            </a:r>
          </a:p>
          <a:p>
            <a:pPr lvl="1" eaLnBrk="1" hangingPunct="1"/>
            <a:r>
              <a:rPr lang="en-US" altLang="zh-TW" sz="2400" smtClean="0"/>
              <a:t>Starcraft</a:t>
            </a:r>
            <a:r>
              <a:rPr lang="zh-TW" altLang="en-US" sz="2400" smtClean="0"/>
              <a:t>、</a:t>
            </a:r>
            <a:r>
              <a:rPr lang="en-US" altLang="zh-TW" sz="2400" smtClean="0"/>
              <a:t>Warcraft 3</a:t>
            </a:r>
            <a:r>
              <a:rPr lang="zh-TW" altLang="en-US" sz="2400" smtClean="0"/>
              <a:t>、</a:t>
            </a:r>
            <a:r>
              <a:rPr lang="en-US" altLang="zh-TW" sz="2400" smtClean="0"/>
              <a:t>LOL (</a:t>
            </a:r>
            <a:r>
              <a:rPr lang="zh-TW" altLang="en-US" sz="2400" smtClean="0"/>
              <a:t>即時戰略</a:t>
            </a:r>
            <a:r>
              <a:rPr lang="en-US" altLang="zh-TW" sz="2400" smtClean="0"/>
              <a:t>) </a:t>
            </a:r>
            <a:r>
              <a:rPr lang="zh-TW" altLang="en-US" sz="2400" smtClean="0"/>
              <a:t>等等</a:t>
            </a:r>
            <a:endParaRPr lang="en-US" altLang="zh-TW" sz="2400" smtClean="0"/>
          </a:p>
        </p:txBody>
      </p:sp>
    </p:spTree>
    <p:extLst>
      <p:ext uri="{BB962C8B-B14F-4D97-AF65-F5344CB8AC3E}">
        <p14:creationId xmlns:p14="http://schemas.microsoft.com/office/powerpoint/2010/main" val="14766408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進階的</a:t>
            </a:r>
            <a:r>
              <a:rPr lang="en-US" altLang="zh-TW" dirty="0" smtClean="0"/>
              <a:t>WWW</a:t>
            </a:r>
            <a:r>
              <a:rPr lang="zh-TW" altLang="en-US" dirty="0" smtClean="0"/>
              <a:t>技術與線上遊戲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 eaLnBrk="1" hangingPunct="1"/>
            <a:r>
              <a:rPr lang="zh-TW" altLang="en-US" sz="2400" smtClean="0"/>
              <a:t>靜態的</a:t>
            </a:r>
            <a:r>
              <a:rPr lang="en-US" altLang="zh-TW" sz="2400" smtClean="0"/>
              <a:t>HTML</a:t>
            </a:r>
            <a:r>
              <a:rPr lang="zh-TW" altLang="en-US" sz="2400" smtClean="0"/>
              <a:t>文字和圖片，無法滿足現在的使用者</a:t>
            </a:r>
            <a:endParaRPr lang="en-US" altLang="zh-TW" sz="2400" smtClean="0"/>
          </a:p>
          <a:p>
            <a:pPr eaLnBrk="1" hangingPunct="1"/>
            <a:r>
              <a:rPr lang="zh-TW" altLang="en-US" sz="2400" smtClean="0"/>
              <a:t>進階的</a:t>
            </a:r>
            <a:r>
              <a:rPr lang="en-US" altLang="zh-TW" sz="2400" smtClean="0"/>
              <a:t>WWW</a:t>
            </a:r>
            <a:r>
              <a:rPr lang="zh-TW" altLang="en-US" sz="2400" smtClean="0"/>
              <a:t>技術</a:t>
            </a:r>
            <a:endParaRPr lang="en-US" altLang="zh-TW" sz="2400" smtClean="0"/>
          </a:p>
          <a:p>
            <a:pPr lvl="1" eaLnBrk="1" hangingPunct="1"/>
            <a:r>
              <a:rPr lang="en-US" altLang="zh-TW" sz="2400" smtClean="0"/>
              <a:t>Java</a:t>
            </a:r>
            <a:r>
              <a:rPr lang="zh-TW" altLang="en-US" sz="2400" smtClean="0"/>
              <a:t>、</a:t>
            </a:r>
            <a:r>
              <a:rPr lang="en-US" altLang="zh-TW" sz="2400" smtClean="0"/>
              <a:t>Flash</a:t>
            </a:r>
            <a:r>
              <a:rPr lang="zh-TW" altLang="en-US" sz="2400" smtClean="0"/>
              <a:t>等</a:t>
            </a:r>
            <a:r>
              <a:rPr lang="en-US" altLang="zh-TW" sz="2400" smtClean="0"/>
              <a:t> (</a:t>
            </a:r>
            <a:r>
              <a:rPr lang="zh-TW" altLang="en-US" sz="2400" smtClean="0"/>
              <a:t>需要額外安裝外掛軟體</a:t>
            </a:r>
            <a:r>
              <a:rPr lang="en-US" altLang="zh-TW" sz="2400" smtClean="0"/>
              <a:t>)</a:t>
            </a:r>
          </a:p>
          <a:p>
            <a:pPr lvl="1" eaLnBrk="1" hangingPunct="1"/>
            <a:r>
              <a:rPr lang="en-US" altLang="zh-TW" sz="2400" smtClean="0"/>
              <a:t>Javascript</a:t>
            </a:r>
            <a:r>
              <a:rPr lang="zh-TW" altLang="en-US" sz="2400" smtClean="0"/>
              <a:t>、</a:t>
            </a:r>
            <a:r>
              <a:rPr lang="en-US" altLang="zh-TW" sz="2400" smtClean="0"/>
              <a:t>AJAX</a:t>
            </a:r>
          </a:p>
          <a:p>
            <a:pPr lvl="1" eaLnBrk="1" hangingPunct="1"/>
            <a:r>
              <a:rPr lang="en-US" altLang="zh-TW" sz="2400" smtClean="0"/>
              <a:t>HTML4</a:t>
            </a:r>
            <a:r>
              <a:rPr lang="zh-TW" altLang="en-US" sz="2400" smtClean="0"/>
              <a:t>的</a:t>
            </a:r>
            <a:r>
              <a:rPr lang="en-US" altLang="zh-TW" sz="2400" smtClean="0"/>
              <a:t>DOM</a:t>
            </a:r>
            <a:r>
              <a:rPr lang="zh-TW" altLang="en-US" sz="2400" smtClean="0"/>
              <a:t>模型、</a:t>
            </a:r>
            <a:r>
              <a:rPr lang="en-US" altLang="ja-JP" sz="2400" smtClean="0"/>
              <a:t>HTML5</a:t>
            </a:r>
            <a:r>
              <a:rPr lang="zh-TW" altLang="en-US" sz="2400" smtClean="0"/>
              <a:t>更多的多媒體支援</a:t>
            </a:r>
            <a:endParaRPr lang="en-US" altLang="zh-TW" sz="2400" smtClean="0"/>
          </a:p>
          <a:p>
            <a:pPr lvl="1" eaLnBrk="1" hangingPunct="1"/>
            <a:r>
              <a:rPr lang="en-US" altLang="zh-TW" sz="2400" smtClean="0"/>
              <a:t>WebSocket</a:t>
            </a:r>
            <a:r>
              <a:rPr lang="zh-TW" altLang="en-US" sz="2400" smtClean="0"/>
              <a:t>支援一般普通的</a:t>
            </a:r>
            <a:r>
              <a:rPr lang="en-US" altLang="zh-TW" sz="2400" smtClean="0"/>
              <a:t>TCP</a:t>
            </a:r>
            <a:r>
              <a:rPr lang="zh-TW" altLang="en-US" sz="2400" smtClean="0"/>
              <a:t>網路傳輸</a:t>
            </a:r>
            <a:endParaRPr lang="en-US" altLang="ja-JP" sz="2400" smtClean="0"/>
          </a:p>
          <a:p>
            <a:pPr lvl="1" eaLnBrk="1" hangingPunct="1"/>
            <a:r>
              <a:rPr lang="en-US" altLang="zh-TW" sz="2400" smtClean="0"/>
              <a:t>WebRTC</a:t>
            </a:r>
            <a:r>
              <a:rPr lang="zh-TW" altLang="en-US" sz="2400" smtClean="0"/>
              <a:t>支援</a:t>
            </a:r>
            <a:r>
              <a:rPr lang="en-US" altLang="zh-TW" sz="2400" smtClean="0"/>
              <a:t>WWW</a:t>
            </a:r>
            <a:r>
              <a:rPr lang="zh-TW" altLang="en-US" sz="2400" smtClean="0"/>
              <a:t>用戶端之間的直接傳輸</a:t>
            </a:r>
            <a:endParaRPr lang="en-US" altLang="zh-TW" sz="2400" smtClean="0"/>
          </a:p>
          <a:p>
            <a:pPr lvl="1" eaLnBrk="1" hangingPunct="1"/>
            <a:r>
              <a:rPr lang="en-US" altLang="zh-TW" sz="2400" smtClean="0"/>
              <a:t>WebGL</a:t>
            </a:r>
            <a:r>
              <a:rPr lang="zh-TW" altLang="en-US" sz="2400" smtClean="0"/>
              <a:t>提供網頁上的</a:t>
            </a:r>
            <a:r>
              <a:rPr lang="en-US" altLang="zh-TW" sz="2400" smtClean="0"/>
              <a:t>3D</a:t>
            </a:r>
            <a:r>
              <a:rPr lang="zh-TW" altLang="en-US" sz="2400" smtClean="0"/>
              <a:t>效果</a:t>
            </a:r>
          </a:p>
        </p:txBody>
      </p:sp>
    </p:spTree>
    <p:extLst>
      <p:ext uri="{BB962C8B-B14F-4D97-AF65-F5344CB8AC3E}">
        <p14:creationId xmlns:p14="http://schemas.microsoft.com/office/powerpoint/2010/main" val="42524933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範例：使用</a:t>
            </a:r>
            <a:r>
              <a:rPr lang="en-US" altLang="zh-TW" dirty="0" err="1" smtClean="0"/>
              <a:t>HTML5</a:t>
            </a:r>
            <a:r>
              <a:rPr lang="zh-TW" altLang="en-US" dirty="0" smtClean="0"/>
              <a:t>的遊戲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4497388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復古版的超級瑪莉歐</a:t>
            </a:r>
          </a:p>
        </p:txBody>
      </p:sp>
      <p:pic>
        <p:nvPicPr>
          <p:cNvPr id="4301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669" y="2308225"/>
            <a:ext cx="6029287" cy="376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54665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mtClean="0"/>
              <a:t>範例：使用</a:t>
            </a:r>
            <a:r>
              <a:rPr lang="en-US" altLang="zh-TW" smtClean="0"/>
              <a:t>WebSocket</a:t>
            </a:r>
            <a:r>
              <a:rPr lang="zh-TW" altLang="en-US" smtClean="0"/>
              <a:t>的應用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457200" y="1989138"/>
            <a:ext cx="4206239" cy="413702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altLang="zh-TW" b="0" dirty="0"/>
              <a:t>Google</a:t>
            </a:r>
            <a:r>
              <a:rPr lang="zh-TW" altLang="en-US" b="0" dirty="0"/>
              <a:t>推出的</a:t>
            </a:r>
            <a:r>
              <a:rPr lang="en-US" altLang="zh-TW" b="0" dirty="0" err="1"/>
              <a:t>SuperSyncSports</a:t>
            </a:r>
            <a:r>
              <a:rPr lang="zh-TW" altLang="en-US" b="0" dirty="0"/>
              <a:t>遊戲，透過</a:t>
            </a:r>
            <a:r>
              <a:rPr lang="en-US" altLang="zh-TW" b="0" dirty="0" err="1"/>
              <a:t>WebSocket</a:t>
            </a:r>
            <a:r>
              <a:rPr lang="zh-TW" altLang="en-US" b="0" dirty="0"/>
              <a:t>，可以用手機上的瀏覽器搖控，進行</a:t>
            </a:r>
            <a:r>
              <a:rPr lang="zh-TW" altLang="en-US" b="0" dirty="0" smtClean="0"/>
              <a:t>有趣的</a:t>
            </a:r>
            <a:r>
              <a:rPr lang="zh-TW" altLang="en-US" b="0" dirty="0"/>
              <a:t>運動競技比賽（</a:t>
            </a:r>
            <a:r>
              <a:rPr lang="en-US" altLang="zh-TW" b="0" dirty="0">
                <a:hlinkClick r:id="rId2"/>
              </a:rPr>
              <a:t>http://</a:t>
            </a:r>
            <a:r>
              <a:rPr lang="en-US" altLang="zh-TW" b="0" dirty="0" err="1">
                <a:hlinkClick r:id="rId2"/>
              </a:rPr>
              <a:t>chrome.com</a:t>
            </a:r>
            <a:r>
              <a:rPr lang="en-US" altLang="zh-TW" b="0" dirty="0">
                <a:hlinkClick r:id="rId2"/>
              </a:rPr>
              <a:t>/</a:t>
            </a:r>
            <a:r>
              <a:rPr lang="en-US" altLang="zh-TW" b="0" dirty="0" err="1">
                <a:hlinkClick r:id="rId2"/>
              </a:rPr>
              <a:t>supersyncsports</a:t>
            </a:r>
            <a:r>
              <a:rPr lang="en-US" altLang="zh-TW" b="0" dirty="0">
                <a:hlinkClick r:id="rId2"/>
              </a:rPr>
              <a:t>/</a:t>
            </a:r>
            <a:r>
              <a:rPr lang="zh-TW" altLang="en-US" b="0" dirty="0" smtClean="0"/>
              <a:t>）。</a:t>
            </a:r>
            <a:endParaRPr lang="en-US" altLang="zh-TW" b="0" dirty="0" smtClean="0"/>
          </a:p>
          <a:p>
            <a:r>
              <a:rPr lang="zh-TW" altLang="en-US" b="0" dirty="0" smtClean="0"/>
              <a:t>這個</a:t>
            </a:r>
            <a:r>
              <a:rPr lang="zh-TW" altLang="en-US" b="0" dirty="0"/>
              <a:t>遊戲目前已經沒有提供服務，但讀者</a:t>
            </a:r>
            <a:r>
              <a:rPr lang="zh-TW" altLang="en-US" b="0" dirty="0" smtClean="0"/>
              <a:t>仍可</a:t>
            </a:r>
            <a:r>
              <a:rPr lang="zh-TW" altLang="en-US" b="0" dirty="0"/>
              <a:t>從連結內找到其他瀏覽器裡的進階功能展示。</a:t>
            </a:r>
            <a:endParaRPr lang="zh-TW" altLang="en-US" dirty="0" smtClean="0"/>
          </a:p>
        </p:txBody>
      </p:sp>
      <p:pic>
        <p:nvPicPr>
          <p:cNvPr id="4403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39" y="2753925"/>
            <a:ext cx="4480561" cy="3259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7615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mtClean="0"/>
              <a:t>範例：網頁版的第一人稱射擊</a:t>
            </a:r>
          </a:p>
        </p:txBody>
      </p:sp>
      <p:sp>
        <p:nvSpPr>
          <p:cNvPr id="45059" name="Content Placeholder 5"/>
          <p:cNvSpPr>
            <a:spLocks noGrp="1"/>
          </p:cNvSpPr>
          <p:nvPr>
            <p:ph idx="1"/>
          </p:nvPr>
        </p:nvSpPr>
        <p:spPr>
          <a:xfrm>
            <a:off x="457200" y="1557338"/>
            <a:ext cx="8615300" cy="4568825"/>
          </a:xfrm>
        </p:spPr>
        <p:txBody>
          <a:bodyPr/>
          <a:lstStyle/>
          <a:p>
            <a:pPr algn="l"/>
            <a:r>
              <a:rPr lang="en-US" altLang="zh-TW" sz="2400" b="0" dirty="0" smtClean="0"/>
              <a:t>Mozilla</a:t>
            </a:r>
            <a:r>
              <a:rPr lang="zh-TW" altLang="en-US" sz="2400" b="0" dirty="0"/>
              <a:t>上實做的第一人稱射擊多人線上遊戲</a:t>
            </a:r>
            <a:r>
              <a:rPr lang="zh-TW" altLang="en-US" sz="2400" b="0" dirty="0" smtClean="0"/>
              <a:t>。</a:t>
            </a:r>
            <a:endParaRPr lang="en-US" altLang="zh-TW" sz="2400" b="0" dirty="0" smtClean="0"/>
          </a:p>
          <a:p>
            <a:pPr algn="l"/>
            <a:r>
              <a:rPr lang="zh-TW" altLang="en-US" sz="2400" b="0" dirty="0" smtClean="0"/>
              <a:t>用</a:t>
            </a:r>
            <a:r>
              <a:rPr lang="en-US" altLang="zh-TW" sz="2400" b="0" dirty="0" err="1" smtClean="0"/>
              <a:t>WebGL</a:t>
            </a:r>
            <a:r>
              <a:rPr lang="zh-TW" altLang="en-US" sz="2400" b="0" dirty="0"/>
              <a:t>技術也可以在瀏覽器裡實現</a:t>
            </a:r>
            <a:r>
              <a:rPr lang="en-US" altLang="zh-TW" sz="2400" b="0" dirty="0" err="1"/>
              <a:t>3D</a:t>
            </a:r>
            <a:r>
              <a:rPr lang="zh-TW" altLang="en-US" sz="2400" b="0" dirty="0" smtClean="0"/>
              <a:t>遊戲（</a:t>
            </a:r>
            <a:r>
              <a:rPr lang="en-US" altLang="zh-TW" sz="2400" b="0" dirty="0">
                <a:hlinkClick r:id="rId2"/>
              </a:rPr>
              <a:t>https://</a:t>
            </a:r>
            <a:r>
              <a:rPr lang="en-US" altLang="zh-TW" sz="2400" b="0" dirty="0" err="1">
                <a:hlinkClick r:id="rId2"/>
              </a:rPr>
              <a:t>kripken.github.io</a:t>
            </a:r>
            <a:r>
              <a:rPr lang="en-US" altLang="zh-TW" sz="2400" b="0" dirty="0">
                <a:hlinkClick r:id="rId2"/>
              </a:rPr>
              <a:t>/</a:t>
            </a:r>
            <a:r>
              <a:rPr lang="en-US" altLang="zh-TW" sz="2400" b="0" dirty="0" err="1">
                <a:hlinkClick r:id="rId2"/>
              </a:rPr>
              <a:t>misc</a:t>
            </a:r>
            <a:r>
              <a:rPr lang="en-US" altLang="zh-TW" sz="2400" b="0" dirty="0">
                <a:hlinkClick r:id="rId2"/>
              </a:rPr>
              <a:t>-</a:t>
            </a:r>
            <a:r>
              <a:rPr lang="en-US" altLang="zh-TW" sz="2400" b="0" dirty="0" err="1">
                <a:hlinkClick r:id="rId2"/>
              </a:rPr>
              <a:t>js</a:t>
            </a:r>
            <a:r>
              <a:rPr lang="en-US" altLang="zh-TW" sz="2400" b="0" dirty="0">
                <a:hlinkClick r:id="rId2"/>
              </a:rPr>
              <a:t>-benchmarks/banana/</a:t>
            </a:r>
            <a:r>
              <a:rPr lang="zh-TW" altLang="en-US" sz="2400" b="0" dirty="0" smtClean="0"/>
              <a:t>）。</a:t>
            </a:r>
            <a:endParaRPr lang="en-US" altLang="zh-TW" sz="2400" b="0" dirty="0" smtClean="0"/>
          </a:p>
          <a:p>
            <a:pPr algn="l"/>
            <a:r>
              <a:rPr lang="zh-TW" altLang="en-US" sz="2400" b="0" dirty="0" smtClean="0"/>
              <a:t>在</a:t>
            </a:r>
            <a:r>
              <a:rPr lang="zh-TW" altLang="en-US" sz="2400" b="0" dirty="0"/>
              <a:t>全螢幕畫面下，幾乎感覺不到這是用</a:t>
            </a:r>
            <a:r>
              <a:rPr lang="zh-TW" altLang="en-US" sz="2400" b="0" dirty="0" smtClean="0"/>
              <a:t>瀏覽器</a:t>
            </a:r>
            <a:r>
              <a:rPr lang="zh-TW" altLang="en-US" sz="2400" b="0" dirty="0"/>
              <a:t>做的遊戲。</a:t>
            </a:r>
            <a:endParaRPr lang="en-US" altLang="zh-TW" sz="2400" dirty="0" smtClean="0"/>
          </a:p>
        </p:txBody>
      </p:sp>
      <p:pic>
        <p:nvPicPr>
          <p:cNvPr id="4506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015" y="3792840"/>
            <a:ext cx="3870325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9071"/>
            <a:ext cx="4572000" cy="2447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04743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mtClean="0"/>
              <a:t>範例：網頁版的</a:t>
            </a:r>
            <a:r>
              <a:rPr lang="en-US" altLang="zh-TW" smtClean="0"/>
              <a:t>3D</a:t>
            </a:r>
            <a:r>
              <a:rPr lang="zh-TW" altLang="en-US" smtClean="0"/>
              <a:t>虛擬王國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457199" y="1685925"/>
            <a:ext cx="8570295" cy="4440238"/>
          </a:xfrm>
        </p:spPr>
        <p:txBody>
          <a:bodyPr>
            <a:normAutofit/>
          </a:bodyPr>
          <a:lstStyle/>
          <a:p>
            <a:r>
              <a:rPr lang="zh-TW" altLang="en-US" sz="2400" b="0" dirty="0"/>
              <a:t>用</a:t>
            </a:r>
            <a:r>
              <a:rPr lang="en-US" altLang="zh-TW" sz="2400" b="0" dirty="0" smtClean="0"/>
              <a:t>JavaScript </a:t>
            </a:r>
            <a:r>
              <a:rPr lang="en-US" altLang="zh-TW" sz="2400" b="0" dirty="0" err="1"/>
              <a:t>WebGL</a:t>
            </a:r>
            <a:r>
              <a:rPr lang="zh-TW" altLang="en-US" sz="2400" b="0" dirty="0"/>
              <a:t>函式庫實現類似</a:t>
            </a:r>
            <a:r>
              <a:rPr lang="en-US" altLang="zh-TW" sz="2400" b="0" dirty="0" err="1" smtClean="0"/>
              <a:t>Minecraft</a:t>
            </a:r>
            <a:r>
              <a:rPr lang="zh-TW" altLang="en-US" sz="2400" b="0" dirty="0"/>
              <a:t>的場影展示</a:t>
            </a:r>
            <a:r>
              <a:rPr lang="zh-TW" altLang="en-US" sz="2400" b="0" dirty="0" smtClean="0"/>
              <a:t>。</a:t>
            </a:r>
            <a:endParaRPr lang="en-US" altLang="zh-TW" sz="2400" b="0" dirty="0" smtClean="0"/>
          </a:p>
          <a:p>
            <a:pPr algn="l"/>
            <a:r>
              <a:rPr lang="en-US" altLang="zh-TW" sz="2400" b="0" dirty="0" smtClean="0"/>
              <a:t>https</a:t>
            </a:r>
            <a:r>
              <a:rPr lang="en-US" altLang="zh-TW" sz="2400" b="0" dirty="0"/>
              <a:t>://</a:t>
            </a:r>
            <a:r>
              <a:rPr lang="en-US" altLang="zh-TW" sz="2400" b="0" dirty="0" err="1" smtClean="0"/>
              <a:t>threejs.org</a:t>
            </a:r>
            <a:r>
              <a:rPr lang="en-US" altLang="zh-TW" sz="2400" b="0" dirty="0" smtClean="0"/>
              <a:t>/examples</a:t>
            </a:r>
            <a:r>
              <a:rPr lang="en-US" altLang="zh-TW" sz="2400" b="0" dirty="0"/>
              <a:t>/#</a:t>
            </a:r>
            <a:r>
              <a:rPr lang="en-US" altLang="zh-TW" sz="2400" b="0" dirty="0" err="1"/>
              <a:t>webgl_geometry_minecraft_ao</a:t>
            </a:r>
            <a:r>
              <a:rPr lang="zh-TW" altLang="en-US" sz="2400" b="0" dirty="0" smtClean="0"/>
              <a:t>。</a:t>
            </a:r>
            <a:endParaRPr lang="en-US" altLang="zh-TW" sz="24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754" y="3023955"/>
            <a:ext cx="5895655" cy="3155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27402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mtClean="0"/>
              <a:t>範例：網頁版的乒乓球對戰遊戲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使用</a:t>
            </a:r>
            <a:r>
              <a:rPr lang="en-US" altLang="zh-TW" dirty="0" err="1" smtClean="0"/>
              <a:t>WebRTC</a:t>
            </a:r>
            <a:r>
              <a:rPr lang="zh-TW" altLang="en-US" dirty="0" smtClean="0"/>
              <a:t>技術，二個玩家可以直接交換資料</a:t>
            </a:r>
          </a:p>
          <a:p>
            <a:pPr hangingPunct="1"/>
            <a:r>
              <a:rPr lang="zh-TW" altLang="en-US" b="0" dirty="0"/>
              <a:t>（</a:t>
            </a:r>
            <a:r>
              <a:rPr lang="en-US" altLang="zh-TW" b="0" dirty="0"/>
              <a:t>https://</a:t>
            </a:r>
            <a:r>
              <a:rPr lang="en-US" altLang="zh-TW" b="0" dirty="0" err="1"/>
              <a:t>experiments.withgoogle.com</a:t>
            </a:r>
            <a:r>
              <a:rPr lang="en-US" altLang="zh-TW" b="0" dirty="0"/>
              <a:t>/cube-slam</a:t>
            </a:r>
            <a:r>
              <a:rPr lang="zh-TW" altLang="en-US" b="0" dirty="0"/>
              <a:t>）</a:t>
            </a:r>
            <a:endParaRPr lang="en-US" altLang="zh-TW" dirty="0" smtClean="0"/>
          </a:p>
        </p:txBody>
      </p:sp>
      <p:pic>
        <p:nvPicPr>
          <p:cNvPr id="4710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1" y="3068638"/>
            <a:ext cx="5254110" cy="336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85455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7-4-4 </a:t>
            </a:r>
            <a:r>
              <a:rPr lang="zh-TW" altLang="en-US" smtClean="0"/>
              <a:t>影音分享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457200" y="1989138"/>
            <a:ext cx="4835525" cy="4137025"/>
          </a:xfrm>
        </p:spPr>
        <p:txBody>
          <a:bodyPr/>
          <a:lstStyle/>
          <a:p>
            <a:pPr algn="l" eaLnBrk="1" hangingPunct="1"/>
            <a:r>
              <a:rPr lang="zh-TW" altLang="en-US" sz="2400" dirty="0" smtClean="0"/>
              <a:t>消失的錄影帶和</a:t>
            </a:r>
            <a:r>
              <a:rPr lang="en-US" altLang="zh-TW" sz="2400" dirty="0" smtClean="0"/>
              <a:t>DVD</a:t>
            </a:r>
            <a:r>
              <a:rPr lang="zh-TW" altLang="en-US" sz="2400" dirty="0" smtClean="0"/>
              <a:t>出租店</a:t>
            </a:r>
            <a:endParaRPr lang="en-US" altLang="zh-TW" sz="2400" dirty="0" smtClean="0"/>
          </a:p>
          <a:p>
            <a:pPr algn="l" eaLnBrk="1" hangingPunct="1"/>
            <a:r>
              <a:rPr lang="en-US" altLang="zh-TW" sz="2400" dirty="0" smtClean="0"/>
              <a:t>2005</a:t>
            </a:r>
            <a:r>
              <a:rPr lang="zh-TW" altLang="en-US" sz="2400" dirty="0" smtClean="0"/>
              <a:t>年</a:t>
            </a:r>
            <a:r>
              <a:rPr lang="en-US" altLang="zh-TW" sz="2400" dirty="0" smtClean="0"/>
              <a:t>YouTube</a:t>
            </a:r>
            <a:r>
              <a:rPr lang="zh-TW" altLang="en-US" sz="2400" dirty="0" smtClean="0"/>
              <a:t>成立：</a:t>
            </a:r>
            <a:r>
              <a:rPr lang="en-US" altLang="ja-JP" sz="2400" dirty="0" smtClean="0"/>
              <a:t>2006</a:t>
            </a:r>
            <a:r>
              <a:rPr lang="zh-TW" altLang="en-US" sz="2400" dirty="0" smtClean="0"/>
              <a:t>年，</a:t>
            </a:r>
            <a:r>
              <a:rPr lang="en-US" altLang="zh-TW" sz="2400" dirty="0" smtClean="0"/>
              <a:t>YouTube</a:t>
            </a:r>
            <a:r>
              <a:rPr lang="zh-TW" altLang="en-US" sz="2400" dirty="0" smtClean="0"/>
              <a:t>被</a:t>
            </a:r>
            <a:r>
              <a:rPr lang="en-US" altLang="zh-TW" sz="2400" dirty="0" smtClean="0"/>
              <a:t>Google</a:t>
            </a:r>
            <a:r>
              <a:rPr lang="zh-TW" altLang="en-US" sz="2400" dirty="0" smtClean="0"/>
              <a:t>收購</a:t>
            </a:r>
            <a:endParaRPr lang="en-US" altLang="zh-TW" sz="2400" dirty="0" smtClean="0"/>
          </a:p>
          <a:p>
            <a:pPr algn="l" eaLnBrk="1" hangingPunct="1"/>
            <a:r>
              <a:rPr lang="en-US" altLang="zh-TW" sz="2400" dirty="0" smtClean="0"/>
              <a:t>YouTube</a:t>
            </a:r>
            <a:r>
              <a:rPr lang="zh-TW" altLang="en-US" sz="2400" dirty="0" smtClean="0"/>
              <a:t>上的內容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zh-TW" altLang="en-US" sz="2400" dirty="0" smtClean="0"/>
              <a:t>一開始主要由使用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zh-TW" altLang="en-US" sz="2400" dirty="0" smtClean="0"/>
              <a:t>者上傳</a:t>
            </a:r>
            <a:endParaRPr lang="en-US" altLang="zh-TW" sz="2400" dirty="0" smtClean="0"/>
          </a:p>
          <a:p>
            <a:pPr algn="l" eaLnBrk="1" hangingPunct="1"/>
            <a:r>
              <a:rPr lang="zh-TW" altLang="en-US" sz="2400" dirty="0" smtClean="0"/>
              <a:t>後來也愈來愈多由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zh-TW" altLang="en-US" sz="2400" dirty="0" smtClean="0"/>
              <a:t>專業的內容提供業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zh-TW" altLang="en-US" sz="2400" dirty="0" smtClean="0"/>
              <a:t>者提供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429000"/>
            <a:ext cx="5130518" cy="330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1376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mtClean="0"/>
              <a:t>影音分享</a:t>
            </a:r>
            <a:r>
              <a:rPr lang="en-US" altLang="zh-TW" smtClean="0"/>
              <a:t> (</a:t>
            </a:r>
            <a:r>
              <a:rPr lang="zh-TW" altLang="en-US" smtClean="0"/>
              <a:t>續</a:t>
            </a:r>
            <a:r>
              <a:rPr lang="en-US" altLang="zh-TW" smtClean="0"/>
              <a:t>)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4497388"/>
          </a:xfrm>
        </p:spPr>
        <p:txBody>
          <a:bodyPr/>
          <a:lstStyle/>
          <a:p>
            <a:pPr eaLnBrk="1" hangingPunct="1"/>
            <a:r>
              <a:rPr lang="zh-TW" altLang="en-US" smtClean="0"/>
              <a:t>其他隨選視訊服務</a:t>
            </a:r>
            <a:endParaRPr lang="en-US" altLang="zh-TW" smtClean="0"/>
          </a:p>
          <a:p>
            <a:pPr lvl="1" eaLnBrk="1" hangingPunct="1"/>
            <a:r>
              <a:rPr lang="zh-TW" altLang="en-US" smtClean="0"/>
              <a:t>中華電信的</a:t>
            </a:r>
            <a:r>
              <a:rPr lang="en-US" altLang="zh-TW" smtClean="0"/>
              <a:t>MOD</a:t>
            </a:r>
          </a:p>
          <a:p>
            <a:pPr lvl="1" eaLnBrk="1" hangingPunct="1"/>
            <a:r>
              <a:rPr lang="zh-TW" altLang="en-US" smtClean="0"/>
              <a:t>美國的</a:t>
            </a:r>
            <a:r>
              <a:rPr lang="en-US" altLang="zh-TW" smtClean="0"/>
              <a:t>NETFLIX</a:t>
            </a:r>
            <a:r>
              <a:rPr lang="zh-TW" altLang="en-US" smtClean="0"/>
              <a:t>、</a:t>
            </a:r>
            <a:r>
              <a:rPr lang="en-US" altLang="zh-TW" smtClean="0"/>
              <a:t>HULU</a:t>
            </a:r>
            <a:r>
              <a:rPr lang="zh-TW" altLang="en-US" smtClean="0"/>
              <a:t>網站服務</a:t>
            </a:r>
          </a:p>
        </p:txBody>
      </p:sp>
      <p:pic>
        <p:nvPicPr>
          <p:cNvPr id="4915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48025"/>
            <a:ext cx="3156377" cy="2679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15" y="3241675"/>
            <a:ext cx="3165466" cy="268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5417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7-4-5 </a:t>
            </a:r>
            <a:r>
              <a:rPr lang="zh-TW" altLang="en-US" smtClean="0"/>
              <a:t>社群網路服務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提供使用者線上分享生活大小事的平台</a:t>
            </a:r>
            <a:endParaRPr lang="en-US" altLang="zh-TW" dirty="0" smtClean="0"/>
          </a:p>
          <a:p>
            <a:pPr eaLnBrk="1" hangingPunct="1"/>
            <a:r>
              <a:rPr lang="zh-TW" altLang="en-US" dirty="0" smtClean="0"/>
              <a:t>不同的社群網路有不同的目標族群</a:t>
            </a:r>
            <a:endParaRPr lang="en-US" altLang="zh-TW" dirty="0" smtClean="0"/>
          </a:p>
          <a:p>
            <a:pPr lvl="1" eaLnBrk="1" hangingPunct="1"/>
            <a:r>
              <a:rPr lang="en-US" altLang="zh-TW" dirty="0" smtClean="0"/>
              <a:t>Facebook –</a:t>
            </a:r>
            <a:r>
              <a:rPr lang="zh-TW" altLang="en-US" dirty="0" smtClean="0"/>
              <a:t>同學朋友</a:t>
            </a:r>
            <a:endParaRPr lang="en-US" altLang="zh-TW" dirty="0" smtClean="0"/>
          </a:p>
          <a:p>
            <a:pPr lvl="1" hangingPunct="1"/>
            <a:r>
              <a:rPr lang="en-US" altLang="zh-TW" dirty="0" err="1" smtClean="0"/>
              <a:t>Instagram</a:t>
            </a:r>
            <a:r>
              <a:rPr lang="en-US" altLang="zh-TW" dirty="0"/>
              <a:t> –</a:t>
            </a:r>
            <a:r>
              <a:rPr lang="zh-TW" altLang="en-US" dirty="0" smtClean="0"/>
              <a:t>圖片</a:t>
            </a:r>
            <a:r>
              <a:rPr lang="zh-TW" altLang="en-US" dirty="0"/>
              <a:t>分享</a:t>
            </a:r>
            <a:endParaRPr lang="en-US" altLang="zh-TW" dirty="0" smtClean="0"/>
          </a:p>
          <a:p>
            <a:pPr lvl="1" hangingPunct="1"/>
            <a:r>
              <a:rPr lang="en-US" altLang="zh-TW" dirty="0" smtClean="0"/>
              <a:t>Twitter – </a:t>
            </a:r>
            <a:r>
              <a:rPr lang="zh-TW" altLang="en-US" dirty="0" smtClean="0"/>
              <a:t>以</a:t>
            </a:r>
            <a:r>
              <a:rPr lang="zh-TW" altLang="en-US" dirty="0"/>
              <a:t>即時消息分享</a:t>
            </a:r>
            <a:r>
              <a:rPr lang="zh-TW" altLang="en-US" dirty="0" smtClean="0"/>
              <a:t>為主</a:t>
            </a:r>
            <a:endParaRPr lang="en-US" altLang="zh-TW" dirty="0" smtClean="0"/>
          </a:p>
          <a:p>
            <a:pPr lvl="1" hangingPunct="1"/>
            <a:r>
              <a:rPr lang="en-US" altLang="zh-TW" dirty="0" err="1" smtClean="0"/>
              <a:t>Linkedin</a:t>
            </a:r>
            <a:r>
              <a:rPr lang="en-US" altLang="zh-TW" dirty="0" smtClean="0"/>
              <a:t> – </a:t>
            </a:r>
            <a:r>
              <a:rPr lang="zh-TW" altLang="en-US" dirty="0" smtClean="0"/>
              <a:t>以工作關係為主</a:t>
            </a:r>
            <a:endParaRPr lang="en-US" altLang="zh-TW" dirty="0" smtClean="0"/>
          </a:p>
          <a:p>
            <a:pPr lvl="1" hangingPunct="1"/>
            <a:r>
              <a:rPr lang="en-US" altLang="zh-TW" dirty="0" err="1" smtClean="0"/>
              <a:t>Pinterest</a:t>
            </a:r>
            <a:r>
              <a:rPr lang="en-US" altLang="zh-TW" dirty="0" smtClean="0"/>
              <a:t> –</a:t>
            </a:r>
            <a:r>
              <a:rPr lang="zh-TW" altLang="en-US" dirty="0" smtClean="0"/>
              <a:t> 整理</a:t>
            </a:r>
            <a:r>
              <a:rPr lang="zh-TW" altLang="en-US" dirty="0"/>
              <a:t>分享網上</a:t>
            </a:r>
            <a:r>
              <a:rPr lang="zh-TW" altLang="en-US" dirty="0" smtClean="0"/>
              <a:t>資訊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4504466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mtClean="0"/>
              <a:t>電子郵件三大元素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1484313"/>
            <a:ext cx="8229600" cy="464185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使用者代理人（</a:t>
            </a:r>
            <a:r>
              <a:rPr lang="en-US" altLang="zh-TW" dirty="0" smtClean="0"/>
              <a:t>user agent</a:t>
            </a:r>
            <a:r>
              <a:rPr lang="zh-TW" altLang="en-US" dirty="0" smtClean="0"/>
              <a:t>）</a:t>
            </a:r>
            <a:endParaRPr lang="en-US" altLang="zh-TW" dirty="0" smtClean="0"/>
          </a:p>
          <a:p>
            <a:pPr lvl="1" eaLnBrk="1" hangingPunct="1"/>
            <a:r>
              <a:rPr lang="zh-TW" altLang="en-US" dirty="0" smtClean="0"/>
              <a:t>常見的</a:t>
            </a:r>
            <a:r>
              <a:rPr lang="en-US" altLang="zh-TW" dirty="0" smtClean="0"/>
              <a:t>Email</a:t>
            </a:r>
            <a:r>
              <a:rPr lang="zh-TW" altLang="en-US" dirty="0" smtClean="0"/>
              <a:t>軟體</a:t>
            </a:r>
            <a:endParaRPr lang="en-US" altLang="zh-TW" dirty="0" smtClean="0"/>
          </a:p>
          <a:p>
            <a:pPr lvl="1" algn="l" eaLnBrk="1" hangingPunct="1"/>
            <a:r>
              <a:rPr lang="en-US" altLang="zh-TW" dirty="0" smtClean="0"/>
              <a:t>Windows Mail</a:t>
            </a:r>
            <a:r>
              <a:rPr lang="zh-TW" altLang="en-US" dirty="0" smtClean="0"/>
              <a:t>、</a:t>
            </a:r>
            <a:r>
              <a:rPr lang="en-US" altLang="zh-TW" dirty="0" smtClean="0"/>
              <a:t>Office Outlook</a:t>
            </a:r>
            <a:r>
              <a:rPr lang="zh-TW" altLang="en-US" dirty="0" smtClean="0"/>
              <a:t>、</a:t>
            </a:r>
            <a:r>
              <a:rPr lang="en-US" altLang="zh-TW" dirty="0" smtClean="0"/>
              <a:t>Thunderbird</a:t>
            </a:r>
          </a:p>
          <a:p>
            <a:pPr eaLnBrk="1" hangingPunct="1"/>
            <a:r>
              <a:rPr lang="zh-TW" altLang="en-US" dirty="0" smtClean="0"/>
              <a:t>郵件伺服器（</a:t>
            </a:r>
            <a:r>
              <a:rPr lang="en-US" altLang="zh-TW" dirty="0" smtClean="0"/>
              <a:t>mail server</a:t>
            </a:r>
            <a:r>
              <a:rPr lang="zh-TW" altLang="en-US" dirty="0" smtClean="0"/>
              <a:t>）</a:t>
            </a:r>
            <a:endParaRPr lang="en-US" altLang="zh-TW" dirty="0" smtClean="0"/>
          </a:p>
          <a:p>
            <a:pPr lvl="1" eaLnBrk="1" hangingPunct="1"/>
            <a:r>
              <a:rPr lang="zh-TW" altLang="en-US" dirty="0" smtClean="0"/>
              <a:t>負責接收、傳送、和儲存</a:t>
            </a:r>
            <a:r>
              <a:rPr lang="en-US" altLang="zh-TW" dirty="0" smtClean="0"/>
              <a:t>Email</a:t>
            </a:r>
          </a:p>
          <a:p>
            <a:pPr eaLnBrk="1" hangingPunct="1"/>
            <a:endParaRPr lang="en-US" altLang="zh-TW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645" y="4384521"/>
            <a:ext cx="600075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90649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000" smtClean="0"/>
              <a:t>社群網站範例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10" y="1358770"/>
            <a:ext cx="2916456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845" y="1358770"/>
            <a:ext cx="2925569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988" y="1358770"/>
            <a:ext cx="2921012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655" y="3879050"/>
            <a:ext cx="292557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365" y="3879050"/>
            <a:ext cx="4023871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3511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標題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7-4-6 </a:t>
            </a:r>
            <a:r>
              <a:rPr lang="zh-TW" altLang="en-US" smtClean="0"/>
              <a:t>網路儲存</a:t>
            </a:r>
          </a:p>
        </p:txBody>
      </p:sp>
      <p:sp>
        <p:nvSpPr>
          <p:cNvPr id="52227" name="內容版面配置區 2"/>
          <p:cNvSpPr>
            <a:spLocks noGrp="1"/>
          </p:cNvSpPr>
          <p:nvPr>
            <p:ph idx="1"/>
          </p:nvPr>
        </p:nvSpPr>
        <p:spPr>
          <a:xfrm>
            <a:off x="468313" y="1557338"/>
            <a:ext cx="8229600" cy="4137025"/>
          </a:xfrm>
        </p:spPr>
        <p:txBody>
          <a:bodyPr>
            <a:normAutofit/>
          </a:bodyPr>
          <a:lstStyle/>
          <a:p>
            <a:pPr algn="l"/>
            <a:r>
              <a:rPr lang="zh-TW" altLang="en-US" sz="2400" b="0" dirty="0" smtClean="0"/>
              <a:t>而在雲端運算流行的今日，許多網路服務提供者也提供所謂雲端儲存的服務。也就是說，使用者不需要自行架設檔案伺服器，只要申請一個免費或是付費的雲端網路儲存帳號，就可以把自己的檔案全部交給</a:t>
            </a:r>
            <a:r>
              <a:rPr lang="en-US" altLang="zh-TW" sz="2400" b="0" dirty="0" smtClean="0"/>
              <a:t>Internet </a:t>
            </a:r>
            <a:r>
              <a:rPr lang="zh-TW" altLang="en-US" sz="2400" b="0" dirty="0" smtClean="0"/>
              <a:t>上的雲端儲存服務保存。而這些需端儲存服務除了自動備份資料外，也提供自動同步的功能。</a:t>
            </a:r>
            <a:endParaRPr lang="en-US" altLang="zh-TW" sz="2400" b="0" dirty="0" smtClean="0"/>
          </a:p>
          <a:p>
            <a:pPr algn="l"/>
            <a:r>
              <a:rPr lang="zh-TW" altLang="en-US" sz="2400" b="0" dirty="0" smtClean="0"/>
              <a:t>同一位使用者的各種裝置，都可以使用同一個服務，看到相同的檔案。常見的雲端服務提供者有</a:t>
            </a:r>
            <a:r>
              <a:rPr lang="en-US" altLang="zh-TW" sz="2400" b="0" dirty="0" smtClean="0"/>
              <a:t>Dropbox</a:t>
            </a:r>
            <a:r>
              <a:rPr lang="zh-TW" altLang="en-US" sz="2400" b="0" dirty="0" smtClean="0"/>
              <a:t>、</a:t>
            </a:r>
            <a:r>
              <a:rPr lang="en-US" altLang="zh-TW" sz="2400" b="0" dirty="0" err="1" smtClean="0"/>
              <a:t>GoogleDrive</a:t>
            </a:r>
            <a:r>
              <a:rPr lang="zh-TW" altLang="en-US" sz="2400" b="0" dirty="0" smtClean="0"/>
              <a:t>、</a:t>
            </a:r>
            <a:r>
              <a:rPr lang="en-US" altLang="zh-TW" sz="2400" b="0" dirty="0" smtClean="0"/>
              <a:t>Microsoft OneDrive</a:t>
            </a:r>
            <a:r>
              <a:rPr lang="zh-TW" altLang="en-US" sz="2400" b="0" dirty="0" smtClean="0"/>
              <a:t>（原本叫做</a:t>
            </a:r>
            <a:r>
              <a:rPr lang="en-US" altLang="zh-TW" sz="2400" b="0" dirty="0" smtClean="0"/>
              <a:t>SkyDrive</a:t>
            </a:r>
            <a:r>
              <a:rPr lang="zh-TW" altLang="en-US" sz="2400" b="0" dirty="0" smtClean="0"/>
              <a:t>）等等。</a:t>
            </a:r>
          </a:p>
        </p:txBody>
      </p:sp>
    </p:spTree>
    <p:extLst>
      <p:ext uri="{BB962C8B-B14F-4D97-AF65-F5344CB8AC3E}">
        <p14:creationId xmlns:p14="http://schemas.microsoft.com/office/powerpoint/2010/main" val="15976839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標題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r>
              <a:rPr lang="en-US" altLang="zh-TW" smtClean="0"/>
              <a:t>7-4-6 </a:t>
            </a:r>
            <a:r>
              <a:rPr lang="zh-TW" altLang="en-US" smtClean="0"/>
              <a:t>網路儲存</a:t>
            </a:r>
          </a:p>
        </p:txBody>
      </p:sp>
      <p:sp>
        <p:nvSpPr>
          <p:cNvPr id="53251" name="內容版面配置區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352925"/>
          </a:xfrm>
        </p:spPr>
        <p:txBody>
          <a:bodyPr/>
          <a:lstStyle/>
          <a:p>
            <a:r>
              <a:rPr lang="zh-TW" altLang="en-US" b="0" dirty="0" smtClean="0"/>
              <a:t>當然，除了基本的儲存和同步功能外，雲端儲存還有許多其他的功能，如版本控管、線上檢視，甚至有一些雲端儲存服務還提供線上編輯功能。所以，使用者可以透過這種方式，與其他使用者同時在網路上一起進行文件的編輯和創作！雲端儲存通常都會有容量限制，而每一家的限制也有所不同，使用者可以依自己的喜好，選擇慣用的服務提供者。</a:t>
            </a:r>
          </a:p>
        </p:txBody>
      </p:sp>
    </p:spTree>
    <p:extLst>
      <p:ext uri="{BB962C8B-B14F-4D97-AF65-F5344CB8AC3E}">
        <p14:creationId xmlns:p14="http://schemas.microsoft.com/office/powerpoint/2010/main" val="31840685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7-5 </a:t>
            </a:r>
            <a:r>
              <a:rPr lang="zh-TW" altLang="en-US" smtClean="0"/>
              <a:t>網頁製作</a:t>
            </a:r>
            <a:endParaRPr lang="en-US" altLang="zh-TW" smtClean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/>
              <a:t>網頁是由超文件標記語言（</a:t>
            </a:r>
            <a:r>
              <a:rPr lang="en-US" altLang="zh-TW" dirty="0"/>
              <a:t>Hyper Text Markup Language</a:t>
            </a:r>
            <a:r>
              <a:rPr lang="zh-TW" altLang="en-US" dirty="0" smtClean="0"/>
              <a:t>；</a:t>
            </a:r>
            <a:r>
              <a:rPr lang="en-US" altLang="zh-TW" dirty="0" smtClean="0"/>
              <a:t>HTML</a:t>
            </a:r>
            <a:r>
              <a:rPr lang="zh-TW" altLang="en-US" dirty="0"/>
              <a:t>）所撰寫而成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dirty="0" smtClean="0"/>
              <a:t>HTML</a:t>
            </a:r>
            <a:r>
              <a:rPr lang="zh-TW" altLang="en-US" dirty="0" smtClean="0"/>
              <a:t>是標記描述語言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zh-TW" altLang="en-US" dirty="0" smtClean="0"/>
              <a:t>使用各種標籤來進行排版的動作。</a:t>
            </a:r>
            <a:endParaRPr lang="en-US" altLang="zh-TW" dirty="0" smtClean="0"/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zh-TW" altLang="en-US" dirty="0" smtClean="0"/>
              <a:t>使得文件之間能夠相互連結。</a:t>
            </a: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6403656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HTML</a:t>
            </a:r>
            <a:r>
              <a:rPr lang="zh-TW" altLang="en-US" smtClean="0"/>
              <a:t>範例</a:t>
            </a:r>
            <a:r>
              <a:rPr lang="en-US" altLang="zh-TW" smtClean="0"/>
              <a:t>1 </a:t>
            </a:r>
            <a:r>
              <a:rPr lang="en-US" altLang="zh-TW" smtClean="0">
                <a:latin typeface="標楷體" pitchFamily="65" charset="-120"/>
              </a:rPr>
              <a:t>–</a:t>
            </a:r>
            <a:r>
              <a:rPr lang="en-US" altLang="zh-TW" smtClean="0"/>
              <a:t> </a:t>
            </a:r>
            <a:r>
              <a:rPr lang="zh-TW" altLang="en-US" smtClean="0"/>
              <a:t>原始碼</a:t>
            </a:r>
          </a:p>
        </p:txBody>
      </p:sp>
      <p:pic>
        <p:nvPicPr>
          <p:cNvPr id="55299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9688" y="2338388"/>
            <a:ext cx="6524625" cy="3438525"/>
          </a:xfrm>
          <a:noFill/>
        </p:spPr>
      </p:pic>
    </p:spTree>
    <p:extLst>
      <p:ext uri="{BB962C8B-B14F-4D97-AF65-F5344CB8AC3E}">
        <p14:creationId xmlns:p14="http://schemas.microsoft.com/office/powerpoint/2010/main" val="3988568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HTML</a:t>
            </a:r>
            <a:r>
              <a:rPr lang="zh-TW" altLang="en-US" smtClean="0"/>
              <a:t>範例</a:t>
            </a:r>
            <a:r>
              <a:rPr lang="en-US" altLang="zh-TW" smtClean="0"/>
              <a:t>1 (cont) </a:t>
            </a:r>
            <a:r>
              <a:rPr lang="en-US" altLang="zh-TW" smtClean="0">
                <a:latin typeface="標楷體" pitchFamily="65" charset="-120"/>
              </a:rPr>
              <a:t>–</a:t>
            </a:r>
            <a:r>
              <a:rPr lang="en-US" altLang="zh-TW" smtClean="0"/>
              <a:t> </a:t>
            </a:r>
            <a:r>
              <a:rPr lang="zh-TW" altLang="en-US" smtClean="0"/>
              <a:t>畫面</a:t>
            </a:r>
          </a:p>
        </p:txBody>
      </p:sp>
      <p:pic>
        <p:nvPicPr>
          <p:cNvPr id="563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133600"/>
            <a:ext cx="747712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3247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HTML</a:t>
            </a:r>
            <a:r>
              <a:rPr lang="zh-TW" altLang="en-US" smtClean="0"/>
              <a:t>範例一 </a:t>
            </a:r>
            <a:r>
              <a:rPr lang="en-US" altLang="zh-TW" smtClean="0">
                <a:latin typeface="標楷體" pitchFamily="65" charset="-120"/>
              </a:rPr>
              <a:t>–</a:t>
            </a:r>
            <a:r>
              <a:rPr lang="en-US" altLang="zh-TW" smtClean="0"/>
              <a:t> </a:t>
            </a:r>
            <a:r>
              <a:rPr lang="zh-TW" altLang="en-US" smtClean="0"/>
              <a:t>使用標籤</a:t>
            </a:r>
          </a:p>
        </p:txBody>
      </p:sp>
      <p:pic>
        <p:nvPicPr>
          <p:cNvPr id="573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25" y="1700213"/>
            <a:ext cx="8683625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12389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HTML</a:t>
            </a:r>
            <a:r>
              <a:rPr lang="zh-TW" altLang="en-US" smtClean="0"/>
              <a:t>範例二 </a:t>
            </a:r>
            <a:r>
              <a:rPr lang="en-US" altLang="zh-TW" smtClean="0">
                <a:latin typeface="標楷體" pitchFamily="65" charset="-120"/>
              </a:rPr>
              <a:t>–</a:t>
            </a:r>
            <a:r>
              <a:rPr lang="en-US" altLang="zh-TW" smtClean="0"/>
              <a:t> </a:t>
            </a:r>
            <a:r>
              <a:rPr lang="zh-TW" altLang="en-US" smtClean="0"/>
              <a:t>原始碼</a:t>
            </a:r>
          </a:p>
        </p:txBody>
      </p:sp>
      <p:pic>
        <p:nvPicPr>
          <p:cNvPr id="5837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665" y="1484313"/>
            <a:ext cx="6103023" cy="461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58430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標題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HTML</a:t>
            </a:r>
            <a:r>
              <a:rPr lang="zh-TW" altLang="en-US" smtClean="0"/>
              <a:t>範例二 </a:t>
            </a:r>
            <a:r>
              <a:rPr lang="en-US" altLang="zh-TW" smtClean="0">
                <a:latin typeface="標楷體" pitchFamily="65" charset="-120"/>
              </a:rPr>
              <a:t>–</a:t>
            </a:r>
            <a:r>
              <a:rPr lang="en-US" altLang="zh-TW" smtClean="0"/>
              <a:t> </a:t>
            </a:r>
            <a:r>
              <a:rPr lang="zh-TW" altLang="en-US" smtClean="0"/>
              <a:t>原始碼 </a:t>
            </a:r>
            <a:r>
              <a:rPr lang="zh-TW" altLang="en-US" sz="2000" smtClean="0"/>
              <a:t>（續）</a:t>
            </a:r>
          </a:p>
        </p:txBody>
      </p:sp>
      <p:pic>
        <p:nvPicPr>
          <p:cNvPr id="593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9756" y="1694922"/>
            <a:ext cx="6127750" cy="4137025"/>
          </a:xfrm>
          <a:noFill/>
        </p:spPr>
      </p:pic>
    </p:spTree>
    <p:extLst>
      <p:ext uri="{BB962C8B-B14F-4D97-AF65-F5344CB8AC3E}">
        <p14:creationId xmlns:p14="http://schemas.microsoft.com/office/powerpoint/2010/main" val="3812899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HTML</a:t>
            </a:r>
            <a:r>
              <a:rPr lang="zh-TW" altLang="en-US" smtClean="0"/>
              <a:t>範例二 </a:t>
            </a:r>
            <a:r>
              <a:rPr lang="en-US" altLang="zh-TW" smtClean="0">
                <a:latin typeface="標楷體" pitchFamily="65" charset="-120"/>
              </a:rPr>
              <a:t>–</a:t>
            </a:r>
            <a:r>
              <a:rPr lang="en-US" altLang="zh-TW" smtClean="0"/>
              <a:t> </a:t>
            </a:r>
            <a:r>
              <a:rPr lang="zh-TW" altLang="en-US" smtClean="0"/>
              <a:t>畫面</a:t>
            </a:r>
          </a:p>
        </p:txBody>
      </p:sp>
      <p:pic>
        <p:nvPicPr>
          <p:cNvPr id="6041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645" y="1590411"/>
            <a:ext cx="6399884" cy="456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5273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mtClean="0"/>
              <a:t>電子郵件三大元素</a:t>
            </a:r>
            <a:r>
              <a:rPr lang="en-US" altLang="zh-TW" smtClean="0"/>
              <a:t> (</a:t>
            </a:r>
            <a:r>
              <a:rPr lang="zh-TW" altLang="en-US" smtClean="0"/>
              <a:t>續</a:t>
            </a:r>
            <a:r>
              <a:rPr lang="en-US" altLang="zh-TW" smtClean="0"/>
              <a:t>)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 algn="l" eaLnBrk="1" hangingPunct="1"/>
            <a:r>
              <a:rPr lang="zh-TW" altLang="en-US" dirty="0" smtClean="0"/>
              <a:t>通訊協定（</a:t>
            </a:r>
            <a:r>
              <a:rPr lang="en-US" altLang="zh-TW" dirty="0" smtClean="0"/>
              <a:t>protocol</a:t>
            </a:r>
            <a:r>
              <a:rPr lang="zh-TW" altLang="en-US" dirty="0" smtClean="0"/>
              <a:t>）</a:t>
            </a:r>
            <a:endParaRPr lang="en-US" altLang="zh-TW" dirty="0" smtClean="0"/>
          </a:p>
          <a:p>
            <a:pPr lvl="1" algn="l" eaLnBrk="1" hangingPunct="1"/>
            <a:r>
              <a:rPr lang="en-US" altLang="zh-TW" dirty="0" smtClean="0"/>
              <a:t>SMTP (simple mail transfer protocol)</a:t>
            </a:r>
            <a:br>
              <a:rPr lang="en-US" altLang="zh-TW" dirty="0" smtClean="0"/>
            </a:br>
            <a:r>
              <a:rPr lang="zh-TW" altLang="en-US" dirty="0" smtClean="0"/>
              <a:t>用來寄送和傳遞郵件</a:t>
            </a:r>
            <a:endParaRPr lang="en-US" altLang="zh-TW" dirty="0" smtClean="0"/>
          </a:p>
          <a:p>
            <a:pPr lvl="1" algn="l" eaLnBrk="1" hangingPunct="1"/>
            <a:r>
              <a:rPr lang="en-US" altLang="zh-TW" dirty="0" err="1" smtClean="0"/>
              <a:t>POP3</a:t>
            </a:r>
            <a:r>
              <a:rPr lang="en-US" altLang="zh-TW" dirty="0" smtClean="0"/>
              <a:t> (post office protocol 3)</a:t>
            </a:r>
            <a:br>
              <a:rPr lang="en-US" altLang="zh-TW" dirty="0" smtClean="0"/>
            </a:br>
            <a:r>
              <a:rPr lang="zh-TW" altLang="en-US" dirty="0" smtClean="0"/>
              <a:t>用來下載郵件</a:t>
            </a:r>
            <a:endParaRPr lang="en-US" altLang="zh-TW" dirty="0" smtClean="0"/>
          </a:p>
          <a:p>
            <a:pPr lvl="1" algn="l" eaLnBrk="1" hangingPunct="1"/>
            <a:r>
              <a:rPr lang="en-US" altLang="zh-TW" dirty="0" smtClean="0"/>
              <a:t>IMAP (Internet message access protocol)</a:t>
            </a:r>
            <a:br>
              <a:rPr lang="en-US" altLang="zh-TW" dirty="0" smtClean="0"/>
            </a:br>
            <a:r>
              <a:rPr lang="zh-TW" altLang="en-US" dirty="0" smtClean="0"/>
              <a:t>用來線上閱讀郵件</a:t>
            </a:r>
            <a:endParaRPr lang="en-US" altLang="zh-TW" dirty="0" smtClean="0"/>
          </a:p>
          <a:p>
            <a:pPr eaLnBrk="1" hangingPunct="1"/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17459483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HTML</a:t>
            </a:r>
            <a:r>
              <a:rPr lang="zh-TW" altLang="en-US" smtClean="0"/>
              <a:t>範例二</a:t>
            </a:r>
            <a:r>
              <a:rPr lang="en-US" altLang="zh-TW" smtClean="0"/>
              <a:t> </a:t>
            </a:r>
            <a:r>
              <a:rPr lang="en-US" altLang="zh-TW" smtClean="0">
                <a:latin typeface="標楷體" pitchFamily="65" charset="-120"/>
              </a:rPr>
              <a:t>–</a:t>
            </a:r>
            <a:r>
              <a:rPr lang="en-US" altLang="zh-TW" smtClean="0"/>
              <a:t> </a:t>
            </a:r>
            <a:r>
              <a:rPr lang="zh-TW" altLang="en-US" smtClean="0"/>
              <a:t>使用標籤</a:t>
            </a:r>
          </a:p>
        </p:txBody>
      </p:sp>
      <p:pic>
        <p:nvPicPr>
          <p:cNvPr id="61443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773238"/>
            <a:ext cx="6913562" cy="4535487"/>
          </a:xfrm>
          <a:noFill/>
        </p:spPr>
      </p:pic>
    </p:spTree>
    <p:extLst>
      <p:ext uri="{BB962C8B-B14F-4D97-AF65-F5344CB8AC3E}">
        <p14:creationId xmlns:p14="http://schemas.microsoft.com/office/powerpoint/2010/main" val="38786162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HTML</a:t>
            </a:r>
            <a:r>
              <a:rPr lang="zh-TW" altLang="en-US" smtClean="0"/>
              <a:t>範例三 </a:t>
            </a:r>
            <a:r>
              <a:rPr lang="en-US" altLang="zh-TW" smtClean="0">
                <a:latin typeface="標楷體" pitchFamily="65" charset="-120"/>
              </a:rPr>
              <a:t>–</a:t>
            </a:r>
            <a:r>
              <a:rPr lang="zh-TW" altLang="en-US" smtClean="0"/>
              <a:t>部分原始碼</a:t>
            </a:r>
          </a:p>
        </p:txBody>
      </p:sp>
      <p:pic>
        <p:nvPicPr>
          <p:cNvPr id="6246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50" y="1538790"/>
            <a:ext cx="6376472" cy="453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70655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HTML</a:t>
            </a:r>
            <a:r>
              <a:rPr lang="zh-TW" altLang="en-US" smtClean="0"/>
              <a:t>範例三 </a:t>
            </a:r>
            <a:r>
              <a:rPr lang="en-US" altLang="zh-TW" smtClean="0">
                <a:latin typeface="標楷體" pitchFamily="65" charset="-120"/>
              </a:rPr>
              <a:t>–</a:t>
            </a:r>
            <a:r>
              <a:rPr lang="en-US" altLang="zh-TW" smtClean="0"/>
              <a:t> </a:t>
            </a:r>
            <a:r>
              <a:rPr lang="zh-TW" altLang="en-US" smtClean="0"/>
              <a:t>畫面</a:t>
            </a:r>
          </a:p>
        </p:txBody>
      </p:sp>
      <p:pic>
        <p:nvPicPr>
          <p:cNvPr id="6349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685" y="1692275"/>
            <a:ext cx="6111915" cy="435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04670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73075" y="6207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3200" smtClean="0"/>
              <a:t>HTML</a:t>
            </a:r>
            <a:r>
              <a:rPr lang="zh-TW" altLang="en-US" sz="3200" smtClean="0"/>
              <a:t>範例三</a:t>
            </a:r>
            <a:r>
              <a:rPr lang="en-US" altLang="zh-TW" sz="3200" smtClean="0"/>
              <a:t> </a:t>
            </a:r>
            <a:r>
              <a:rPr lang="en-US" altLang="zh-TW" sz="3200" smtClean="0">
                <a:latin typeface="標楷體" pitchFamily="65" charset="-120"/>
              </a:rPr>
              <a:t>–</a:t>
            </a:r>
            <a:r>
              <a:rPr lang="en-US" altLang="zh-TW" sz="3200" smtClean="0"/>
              <a:t> </a:t>
            </a:r>
            <a:r>
              <a:rPr lang="zh-TW" altLang="en-US" sz="3200" smtClean="0"/>
              <a:t>標籤</a:t>
            </a:r>
            <a:r>
              <a:rPr lang="en-US" altLang="zh-TW" sz="3200" smtClean="0"/>
              <a:t>IMG</a:t>
            </a:r>
            <a:r>
              <a:rPr lang="zh-TW" altLang="en-US" sz="3200" smtClean="0"/>
              <a:t>的屬性 和錨標籤</a:t>
            </a:r>
            <a:endParaRPr lang="en-US" altLang="zh-TW" sz="3200" smtClean="0"/>
          </a:p>
        </p:txBody>
      </p:sp>
      <p:sp>
        <p:nvSpPr>
          <p:cNvPr id="64515" name="Rectangle 4"/>
          <p:cNvSpPr>
            <a:spLocks noGrp="1" noChangeArrowheads="1"/>
          </p:cNvSpPr>
          <p:nvPr>
            <p:ph idx="1"/>
          </p:nvPr>
        </p:nvSpPr>
        <p:spPr>
          <a:xfrm>
            <a:off x="539750" y="1628775"/>
            <a:ext cx="8229600" cy="4137025"/>
          </a:xfrm>
        </p:spPr>
        <p:txBody>
          <a:bodyPr/>
          <a:lstStyle/>
          <a:p>
            <a:pPr eaLnBrk="1" hangingPunct="1"/>
            <a:r>
              <a:rPr lang="zh-TW" altLang="en-US" smtClean="0"/>
              <a:t>錨標籤範例</a:t>
            </a:r>
          </a:p>
        </p:txBody>
      </p:sp>
      <p:pic>
        <p:nvPicPr>
          <p:cNvPr id="6451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179638"/>
            <a:ext cx="7751763" cy="400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90" y="6134100"/>
            <a:ext cx="8144935" cy="694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5759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mtClean="0"/>
              <a:t>電子郵件的問題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 eaLnBrk="1" hangingPunct="1"/>
            <a:r>
              <a:rPr lang="zh-TW" altLang="en-US" smtClean="0"/>
              <a:t>垃圾郵件</a:t>
            </a:r>
            <a:r>
              <a:rPr lang="en-US" altLang="zh-TW" smtClean="0"/>
              <a:t> (spam)</a:t>
            </a:r>
          </a:p>
          <a:p>
            <a:pPr lvl="1" eaLnBrk="1" hangingPunct="1"/>
            <a:r>
              <a:rPr lang="zh-TW" altLang="en-US" smtClean="0"/>
              <a:t>主要用來發送廣告、進行網路行銷</a:t>
            </a:r>
            <a:endParaRPr lang="en-US" altLang="zh-TW" smtClean="0"/>
          </a:p>
          <a:p>
            <a:pPr eaLnBrk="1" hangingPunct="1"/>
            <a:r>
              <a:rPr lang="zh-TW" altLang="en-US" smtClean="0"/>
              <a:t>詐騙郵件</a:t>
            </a:r>
            <a:endParaRPr lang="en-US" altLang="zh-TW" smtClean="0"/>
          </a:p>
          <a:p>
            <a:pPr lvl="1" eaLnBrk="1" hangingPunct="1"/>
            <a:r>
              <a:rPr lang="zh-TW" altLang="en-US" smtClean="0"/>
              <a:t>附夾惡意檔案或惡意連結</a:t>
            </a:r>
            <a:endParaRPr lang="en-US" altLang="zh-TW" smtClean="0"/>
          </a:p>
          <a:p>
            <a:pPr eaLnBrk="1" hangingPunct="1"/>
            <a:r>
              <a:rPr lang="zh-TW" altLang="en-US" smtClean="0"/>
              <a:t>無法有效過濾及阻擋上述郵件</a:t>
            </a:r>
            <a:endParaRPr lang="en-US" altLang="zh-TW" smtClean="0"/>
          </a:p>
          <a:p>
            <a:pPr lvl="1" eaLnBrk="1" hangingPunct="1"/>
            <a:r>
              <a:rPr lang="zh-TW" altLang="en-US" smtClean="0"/>
              <a:t>誤擋</a:t>
            </a:r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8785437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mtClean="0"/>
              <a:t>網頁收信界面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1557338"/>
            <a:ext cx="8229600" cy="4568825"/>
          </a:xfrm>
        </p:spPr>
        <p:txBody>
          <a:bodyPr/>
          <a:lstStyle/>
          <a:p>
            <a:pPr eaLnBrk="1" hangingPunct="1"/>
            <a:r>
              <a:rPr lang="zh-TW" altLang="en-US" smtClean="0"/>
              <a:t>許多免費的電子郵件都有提供</a:t>
            </a:r>
            <a:endParaRPr lang="en-US" altLang="zh-TW" smtClean="0"/>
          </a:p>
          <a:p>
            <a:pPr eaLnBrk="1" hangingPunct="1"/>
            <a:r>
              <a:rPr lang="zh-TW" altLang="en-US" smtClean="0"/>
              <a:t>方便、快速、一致性</a:t>
            </a:r>
            <a:endParaRPr lang="en-US" altLang="zh-TW" smtClean="0"/>
          </a:p>
          <a:p>
            <a:pPr lvl="1" eaLnBrk="1" hangingPunct="1"/>
            <a:r>
              <a:rPr lang="en-US" altLang="zh-TW" smtClean="0"/>
              <a:t>Google</a:t>
            </a:r>
            <a:r>
              <a:rPr lang="zh-TW" altLang="en-US" smtClean="0"/>
              <a:t>網頁收信界面</a:t>
            </a:r>
            <a:r>
              <a:rPr lang="en-US" altLang="zh-TW" smtClean="0"/>
              <a:t>: </a:t>
            </a:r>
            <a:r>
              <a:rPr lang="zh-TW" altLang="en-US" smtClean="0"/>
              <a:t>電腦版</a:t>
            </a:r>
            <a:r>
              <a:rPr lang="en-US" altLang="zh-TW" smtClean="0"/>
              <a:t> VS </a:t>
            </a:r>
            <a:r>
              <a:rPr lang="zh-TW" altLang="en-US" smtClean="0"/>
              <a:t>手機版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645" y="3031451"/>
            <a:ext cx="5895655" cy="368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95408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7-2 </a:t>
            </a:r>
            <a:r>
              <a:rPr lang="zh-TW" altLang="en-US" smtClean="0"/>
              <a:t>電子佈告欄</a:t>
            </a:r>
            <a:r>
              <a:rPr lang="en-US" altLang="zh-TW" smtClean="0"/>
              <a:t> BBS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4497388"/>
          </a:xfrm>
        </p:spPr>
        <p:txBody>
          <a:bodyPr/>
          <a:lstStyle/>
          <a:p>
            <a:pPr eaLnBrk="1" hangingPunct="1"/>
            <a:r>
              <a:rPr lang="zh-TW" altLang="en-US" smtClean="0"/>
              <a:t>基於</a:t>
            </a:r>
            <a:r>
              <a:rPr lang="en-US" altLang="zh-TW" smtClean="0"/>
              <a:t>telnet</a:t>
            </a:r>
            <a:r>
              <a:rPr lang="zh-TW" altLang="en-US" smtClean="0"/>
              <a:t>終端機傳輸協定</a:t>
            </a:r>
            <a:endParaRPr lang="en-US" altLang="zh-TW" smtClean="0"/>
          </a:p>
          <a:p>
            <a:pPr lvl="1" eaLnBrk="1" hangingPunct="1"/>
            <a:r>
              <a:rPr lang="en-US" altLang="zh-TW" smtClean="0"/>
              <a:t>telnet + </a:t>
            </a:r>
            <a:r>
              <a:rPr lang="zh-TW" altLang="en-US" smtClean="0"/>
              <a:t>網站的</a:t>
            </a:r>
            <a:r>
              <a:rPr lang="en-US" altLang="zh-TW" smtClean="0"/>
              <a:t>IP</a:t>
            </a:r>
            <a:r>
              <a:rPr lang="zh-TW" altLang="en-US" smtClean="0"/>
              <a:t>位址或是網域名稱</a:t>
            </a:r>
          </a:p>
        </p:txBody>
      </p:sp>
      <p:pic>
        <p:nvPicPr>
          <p:cNvPr id="1843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025" y="2836856"/>
            <a:ext cx="5339280" cy="378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86954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BBS</a:t>
            </a:r>
            <a:r>
              <a:rPr lang="zh-TW" altLang="en-US" smtClean="0"/>
              <a:t>的特色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zh-TW" altLang="en-US" smtClean="0"/>
              <a:t>早期透過電話線、數據機連線</a:t>
            </a:r>
            <a:endParaRPr lang="en-US" altLang="zh-TW" smtClean="0"/>
          </a:p>
          <a:p>
            <a:pPr eaLnBrk="1" hangingPunct="1"/>
            <a:r>
              <a:rPr lang="zh-TW" altLang="en-US" smtClean="0"/>
              <a:t>在</a:t>
            </a:r>
            <a:r>
              <a:rPr lang="en-US" altLang="zh-TW" smtClean="0"/>
              <a:t>Internet</a:t>
            </a:r>
            <a:r>
              <a:rPr lang="zh-TW" altLang="en-US" smtClean="0"/>
              <a:t>上透過</a:t>
            </a:r>
            <a:r>
              <a:rPr lang="en-US" altLang="zh-TW" smtClean="0"/>
              <a:t>telnet</a:t>
            </a:r>
            <a:r>
              <a:rPr lang="zh-TW" altLang="en-US" smtClean="0"/>
              <a:t>協定連線</a:t>
            </a:r>
            <a:endParaRPr lang="en-US" altLang="zh-TW" smtClean="0"/>
          </a:p>
          <a:p>
            <a:pPr eaLnBrk="1" hangingPunct="1"/>
            <a:r>
              <a:rPr lang="zh-TW" altLang="en-US" smtClean="0"/>
              <a:t>以文字界面為主</a:t>
            </a:r>
            <a:endParaRPr lang="en-US" altLang="zh-TW" smtClean="0"/>
          </a:p>
          <a:p>
            <a:pPr lvl="1" eaLnBrk="1" hangingPunct="1"/>
            <a:r>
              <a:rPr lang="zh-TW" altLang="en-US" smtClean="0"/>
              <a:t>畫面大小為寬</a:t>
            </a:r>
            <a:r>
              <a:rPr lang="en-US" altLang="zh-TW" smtClean="0"/>
              <a:t>80</a:t>
            </a:r>
            <a:r>
              <a:rPr lang="zh-TW" altLang="en-US" smtClean="0"/>
              <a:t>個英文字</a:t>
            </a:r>
            <a:r>
              <a:rPr lang="en-US" altLang="zh-TW" smtClean="0"/>
              <a:t>(</a:t>
            </a:r>
            <a:r>
              <a:rPr lang="zh-TW" altLang="en-US" smtClean="0"/>
              <a:t>或是</a:t>
            </a:r>
            <a:r>
              <a:rPr lang="en-US" altLang="zh-TW" smtClean="0"/>
              <a:t>40</a:t>
            </a:r>
            <a:r>
              <a:rPr lang="zh-TW" altLang="en-US" smtClean="0"/>
              <a:t>個中文字</a:t>
            </a:r>
            <a:r>
              <a:rPr lang="en-US" altLang="zh-TW" smtClean="0"/>
              <a:t>)</a:t>
            </a:r>
            <a:r>
              <a:rPr lang="zh-TW" altLang="en-US" smtClean="0"/>
              <a:t>、高</a:t>
            </a:r>
            <a:r>
              <a:rPr lang="en-US" altLang="zh-TW" smtClean="0"/>
              <a:t>25</a:t>
            </a:r>
            <a:r>
              <a:rPr lang="zh-TW" altLang="en-US" smtClean="0"/>
              <a:t>列</a:t>
            </a:r>
            <a:endParaRPr lang="en-US" altLang="zh-TW" smtClean="0"/>
          </a:p>
          <a:p>
            <a:pPr lvl="1" eaLnBrk="1" hangingPunct="1"/>
            <a:r>
              <a:rPr lang="zh-TW" altLang="en-US" smtClean="0"/>
              <a:t>透過</a:t>
            </a:r>
            <a:r>
              <a:rPr lang="en-US" altLang="zh-TW" smtClean="0"/>
              <a:t>ANSI</a:t>
            </a:r>
            <a:r>
              <a:rPr lang="zh-TW" altLang="en-US" smtClean="0"/>
              <a:t>控制碼，可以提供更豐富的界面</a:t>
            </a:r>
            <a:endParaRPr lang="en-US" altLang="zh-TW" smtClean="0"/>
          </a:p>
          <a:p>
            <a:pPr lvl="1" eaLnBrk="1" hangingPunct="1"/>
            <a:r>
              <a:rPr lang="en-US" altLang="zh-TW" smtClean="0"/>
              <a:t>ANSI</a:t>
            </a:r>
            <a:r>
              <a:rPr lang="zh-TW" altLang="en-US" smtClean="0"/>
              <a:t>控制碼：以</a:t>
            </a:r>
            <a:r>
              <a:rPr lang="en-US" altLang="zh-TW" smtClean="0"/>
              <a:t>ESC</a:t>
            </a:r>
            <a:r>
              <a:rPr lang="zh-TW" altLang="en-US" smtClean="0"/>
              <a:t>字元</a:t>
            </a:r>
            <a:r>
              <a:rPr lang="en-US" altLang="zh-TW" smtClean="0"/>
              <a:t> + </a:t>
            </a:r>
            <a:r>
              <a:rPr lang="zh-TW" altLang="en-US" smtClean="0"/>
              <a:t>左方括號（</a:t>
            </a:r>
            <a:r>
              <a:rPr lang="en-US" altLang="zh-TW" smtClean="0"/>
              <a:t>[</a:t>
            </a:r>
            <a:r>
              <a:rPr lang="zh-TW" altLang="en-US" smtClean="0"/>
              <a:t>）</a:t>
            </a:r>
            <a:endParaRPr lang="en-US" altLang="zh-TW" smtClean="0"/>
          </a:p>
          <a:p>
            <a:pPr lvl="1" eaLnBrk="1" hangingPunct="1"/>
            <a:r>
              <a:rPr lang="zh-TW" altLang="en-US" smtClean="0"/>
              <a:t>不同的站台可能有不同的方式來輸入</a:t>
            </a:r>
            <a:r>
              <a:rPr lang="en-US" altLang="zh-TW" smtClean="0"/>
              <a:t>ESC</a:t>
            </a:r>
            <a:r>
              <a:rPr lang="zh-TW" altLang="en-US" smtClean="0"/>
              <a:t>字元</a:t>
            </a:r>
            <a:endParaRPr lang="en-US" altLang="zh-TW" smtClean="0"/>
          </a:p>
          <a:p>
            <a:pPr lvl="2" eaLnBrk="1" hangingPunct="1"/>
            <a:r>
              <a:rPr lang="zh-TW" altLang="en-US" smtClean="0"/>
              <a:t>如</a:t>
            </a:r>
            <a:r>
              <a:rPr lang="en-US" altLang="zh-TW" smtClean="0"/>
              <a:t>Ptt</a:t>
            </a:r>
            <a:r>
              <a:rPr lang="zh-TW" altLang="en-US" smtClean="0"/>
              <a:t>的</a:t>
            </a:r>
            <a:r>
              <a:rPr lang="en-US" altLang="zh-TW" smtClean="0"/>
              <a:t>Ctrl-U</a:t>
            </a:r>
            <a:r>
              <a:rPr lang="zh-TW" altLang="en-US" smtClean="0"/>
              <a:t>熱鍵</a:t>
            </a:r>
          </a:p>
        </p:txBody>
      </p:sp>
    </p:spTree>
    <p:extLst>
      <p:ext uri="{BB962C8B-B14F-4D97-AF65-F5344CB8AC3E}">
        <p14:creationId xmlns:p14="http://schemas.microsoft.com/office/powerpoint/2010/main" val="14204687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1943</TotalTime>
  <Words>1605</Words>
  <Application>Microsoft Office PowerPoint</Application>
  <PresentationFormat>如螢幕大小 (4:3)</PresentationFormat>
  <Paragraphs>234</Paragraphs>
  <Slides>53</Slides>
  <Notes>16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53</vt:i4>
      </vt:variant>
    </vt:vector>
  </HeadingPairs>
  <TitlesOfParts>
    <vt:vector size="54" baseType="lpstr">
      <vt:lpstr>Office 佈景主題</vt:lpstr>
      <vt:lpstr>網路應用</vt:lpstr>
      <vt:lpstr>7-1 電子郵件</vt:lpstr>
      <vt:lpstr>Email 位址</vt:lpstr>
      <vt:lpstr>電子郵件三大元素</vt:lpstr>
      <vt:lpstr>電子郵件三大元素 (續)</vt:lpstr>
      <vt:lpstr>電子郵件的問題</vt:lpstr>
      <vt:lpstr>網頁收信界面</vt:lpstr>
      <vt:lpstr>7-2 電子佈告欄 BBS</vt:lpstr>
      <vt:lpstr>BBS的特色</vt:lpstr>
      <vt:lpstr>常見的ANSI控制碼</vt:lpstr>
      <vt:lpstr>ANSI控制碼的範例</vt:lpstr>
      <vt:lpstr>7-3 全球資訊網運作原理</vt:lpstr>
      <vt:lpstr>7-3-1 網頁的主從式架構</vt:lpstr>
      <vt:lpstr>7-3-2 HTTP</vt:lpstr>
      <vt:lpstr>HTTP (續)</vt:lpstr>
      <vt:lpstr>7-3-3 網頁瀏覽器</vt:lpstr>
      <vt:lpstr>Windows 上的 Internet Explorer</vt:lpstr>
      <vt:lpstr>Linux 上的 Google Chrome</vt:lpstr>
      <vt:lpstr>Mac OS X 上的 Safari</vt:lpstr>
      <vt:lpstr>Firefox OS 手機的瀏覽器</vt:lpstr>
      <vt:lpstr>7-4 WWW及相關應用</vt:lpstr>
      <vt:lpstr>7-4-1 搜尋引擎</vt:lpstr>
      <vt:lpstr>搜尋引擎 (續)</vt:lpstr>
      <vt:lpstr>7-4-2 即時通訊</vt:lpstr>
      <vt:lpstr>即時通訊 (續)</vt:lpstr>
      <vt:lpstr>行動裝置上的即時通訊軟體</vt:lpstr>
      <vt:lpstr>HTTP協定</vt:lpstr>
      <vt:lpstr>URL</vt:lpstr>
      <vt:lpstr>主機名稱</vt:lpstr>
      <vt:lpstr>7-4-3 網路遊戲</vt:lpstr>
      <vt:lpstr>進階的WWW技術與線上遊戲</vt:lpstr>
      <vt:lpstr>範例：使用HTML5的遊戲</vt:lpstr>
      <vt:lpstr>範例：使用WebSocket的應用</vt:lpstr>
      <vt:lpstr>範例：網頁版的第一人稱射擊</vt:lpstr>
      <vt:lpstr>範例：網頁版的3D虛擬王國</vt:lpstr>
      <vt:lpstr>範例：網頁版的乒乓球對戰遊戲</vt:lpstr>
      <vt:lpstr>7-4-4 影音分享</vt:lpstr>
      <vt:lpstr>影音分享 (續)</vt:lpstr>
      <vt:lpstr>7-4-5 社群網路服務</vt:lpstr>
      <vt:lpstr>社群網站範例</vt:lpstr>
      <vt:lpstr>7-4-6 網路儲存</vt:lpstr>
      <vt:lpstr>7-4-6 網路儲存</vt:lpstr>
      <vt:lpstr>7-5 網頁製作</vt:lpstr>
      <vt:lpstr>HTML範例1 – 原始碼</vt:lpstr>
      <vt:lpstr>HTML範例1 (cont) – 畫面</vt:lpstr>
      <vt:lpstr>HTML範例一 – 使用標籤</vt:lpstr>
      <vt:lpstr>HTML範例二 – 原始碼</vt:lpstr>
      <vt:lpstr>HTML範例二 – 原始碼 （續）</vt:lpstr>
      <vt:lpstr>HTML範例二 – 畫面</vt:lpstr>
      <vt:lpstr>HTML範例二 – 使用標籤</vt:lpstr>
      <vt:lpstr>HTML範例三 –部分原始碼</vt:lpstr>
      <vt:lpstr>HTML範例三 – 畫面</vt:lpstr>
      <vt:lpstr>HTML範例三 – 標籤IMG的屬性 和錨標籤</vt:lpstr>
    </vt:vector>
  </TitlesOfParts>
  <Company>FDZone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ox01ox01</dc:creator>
  <cp:lastModifiedBy>chwa</cp:lastModifiedBy>
  <cp:revision>110</cp:revision>
  <dcterms:created xsi:type="dcterms:W3CDTF">2015-04-21T01:58:17Z</dcterms:created>
  <dcterms:modified xsi:type="dcterms:W3CDTF">2021-04-26T10:24:25Z</dcterms:modified>
</cp:coreProperties>
</file>