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317" r:id="rId3"/>
    <p:sldId id="387" r:id="rId4"/>
    <p:sldId id="388" r:id="rId5"/>
    <p:sldId id="389"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85" r:id="rId65"/>
    <p:sldId id="386" r:id="rId66"/>
    <p:sldId id="376" r:id="rId67"/>
    <p:sldId id="377" r:id="rId68"/>
    <p:sldId id="378" r:id="rId69"/>
    <p:sldId id="379" r:id="rId70"/>
    <p:sldId id="380" r:id="rId71"/>
    <p:sldId id="381" r:id="rId72"/>
    <p:sldId id="382" r:id="rId73"/>
    <p:sldId id="383" r:id="rId74"/>
    <p:sldId id="384" r:id="rId7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60"/>
  </p:normalViewPr>
  <p:slideViewPr>
    <p:cSldViewPr snapToObjects="1">
      <p:cViewPr varScale="1">
        <p:scale>
          <a:sx n="109" d="100"/>
          <a:sy n="109" d="100"/>
        </p:scale>
        <p:origin x="1698" y="-24"/>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t>2025/4/15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2">
                    <a:lumMod val="50000"/>
                  </a:schemeClr>
                </a:solidFill>
              </a:rPr>
              <a:t>05</a:t>
            </a:r>
            <a:endParaRPr lang="zh-TW" altLang="en-US" sz="5400" b="1" dirty="0">
              <a:solidFill>
                <a:schemeClr val="accent2">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1143000"/>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213865"/>
            <a:ext cx="8229600" cy="3912298"/>
          </a:xfrm>
        </p:spPr>
        <p:txBody>
          <a:bodyPr/>
          <a:lstStyle>
            <a:lvl1pPr marL="457200" indent="-457200">
              <a:buFontTx/>
              <a:buBlip>
                <a:blip r:embed="rId2"/>
              </a:buBlip>
              <a:defRPr sz="2800" b="1">
                <a:latin typeface="微軟正黑體" pitchFamily="34" charset="-120"/>
                <a:ea typeface="微軟正黑體" pitchFamily="34" charset="-120"/>
              </a:defRPr>
            </a:lvl1pPr>
            <a:lvl2pPr marL="914400" indent="-45720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buClr>
                <a:schemeClr val="accent1"/>
              </a:buClr>
              <a:buFont typeface="微軟正黑體" panose="020B0604030504040204" pitchFamily="34" charset="-120"/>
              <a:buChar char="■"/>
              <a:defRPr b="1">
                <a:latin typeface="微軟正黑體" pitchFamily="34" charset="-120"/>
                <a:ea typeface="微軟正黑體" pitchFamily="34" charset="-120"/>
              </a:defRPr>
            </a:lvl3pPr>
            <a:lvl4pPr marL="1371600" indent="0">
              <a:buNone/>
              <a:defRPr b="1">
                <a:latin typeface="微軟正黑體" pitchFamily="34" charset="-120"/>
                <a:ea typeface="微軟正黑體" pitchFamily="34" charset="-120"/>
              </a:defRPr>
            </a:lvl4pPr>
            <a:lvl5pPr marL="1828800" indent="0">
              <a:buNone/>
              <a:defRPr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en-US" altLang="zh-TW" b="1" dirty="0" smtClean="0">
                <a:solidFill>
                  <a:srgbClr val="C00000"/>
                </a:solidFill>
                <a:latin typeface="微軟正黑體" pitchFamily="34" charset="-120"/>
                <a:ea typeface="微軟正黑體" pitchFamily="34" charset="-120"/>
              </a:rPr>
              <a:t>IT</a:t>
            </a:r>
            <a:r>
              <a:rPr lang="zh-TW" altLang="en-US" b="1" dirty="0" smtClean="0">
                <a:solidFill>
                  <a:srgbClr val="C00000"/>
                </a:solidFill>
                <a:latin typeface="微軟正黑體" pitchFamily="34" charset="-120"/>
                <a:ea typeface="微軟正黑體" pitchFamily="34" charset="-120"/>
              </a:rPr>
              <a:t>　專     家</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2">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2">
                    <a:lumMod val="40000"/>
                    <a:lumOff val="60000"/>
                  </a:schemeClr>
                </a:solidFill>
                <a:latin typeface="+mn-lt"/>
                <a:ea typeface="+mn-ea"/>
                <a:cs typeface="+mn-cs"/>
              </a:rPr>
              <a:t>An Introduction to Computer Science</a:t>
            </a:r>
            <a:endParaRPr lang="zh-TW" altLang="en-US" dirty="0">
              <a:solidFill>
                <a:schemeClr val="accent2">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2">
                    <a:lumMod val="40000"/>
                    <a:lumOff val="60000"/>
                  </a:schemeClr>
                </a:solidFill>
              </a:rPr>
              <a:t>Chapter</a:t>
            </a:r>
          </a:p>
          <a:p>
            <a:pPr algn="ctr"/>
            <a:r>
              <a:rPr lang="en-US" altLang="zh-TW" sz="2400" dirty="0" smtClean="0">
                <a:solidFill>
                  <a:schemeClr val="accent2">
                    <a:lumMod val="40000"/>
                    <a:lumOff val="60000"/>
                  </a:schemeClr>
                </a:solidFill>
              </a:rPr>
              <a:t>05</a:t>
            </a:r>
            <a:endParaRPr lang="zh-TW" altLang="en-US" sz="2400" dirty="0">
              <a:solidFill>
                <a:schemeClr val="accent2">
                  <a:lumMod val="40000"/>
                  <a:lumOff val="60000"/>
                </a:schemeClr>
              </a:solidFill>
            </a:endParaRPr>
          </a:p>
        </p:txBody>
      </p:sp>
      <p:sp>
        <p:nvSpPr>
          <p:cNvPr id="4" name="矩形 3"/>
          <p:cNvSpPr/>
          <p:nvPr userDrawn="1"/>
        </p:nvSpPr>
        <p:spPr>
          <a:xfrm>
            <a:off x="7812360" y="388736"/>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科    技    專    欄</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橢圓 7"/>
          <p:cNvSpPr/>
          <p:nvPr userDrawn="1"/>
        </p:nvSpPr>
        <p:spPr>
          <a:xfrm>
            <a:off x="161510" y="6219310"/>
            <a:ext cx="450050" cy="45005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2">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251520" y="6259669"/>
            <a:ext cx="585065" cy="369332"/>
          </a:xfrm>
          <a:prstGeom prst="rect">
            <a:avLst/>
          </a:prstGeom>
          <a:noFill/>
        </p:spPr>
        <p:txBody>
          <a:bodyPr wrap="square" rtlCol="0">
            <a:spAutoFit/>
          </a:bodyPr>
          <a:lstStyle/>
          <a:p>
            <a:fld id="{8B089E88-AE65-4CA2-BA11-4B6DC14C3389}" type="slidenum">
              <a:rPr lang="zh-TW" altLang="en-US" smtClean="0">
                <a:solidFill>
                  <a:schemeClr val="bg1"/>
                </a:solidFill>
              </a:rP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2">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2800" b="1"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600" b="1"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18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9.jpeg"/><Relationship Id="rId7" Type="http://schemas.openxmlformats.org/officeDocument/2006/relationships/slide" Target="slide31.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21.xml"/><Relationship Id="rId5" Type="http://schemas.openxmlformats.org/officeDocument/2006/relationships/slide" Target="slide12.xml"/><Relationship Id="rId10" Type="http://schemas.openxmlformats.org/officeDocument/2006/relationships/slide" Target="slide66.xml"/><Relationship Id="rId4" Type="http://schemas.openxmlformats.org/officeDocument/2006/relationships/slide" Target="slide2.xml"/><Relationship Id="rId9" Type="http://schemas.openxmlformats.org/officeDocument/2006/relationships/slide" Target="slide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p:txBody>
          <a:bodyPr/>
          <a:lstStyle/>
          <a:p>
            <a:r>
              <a:rPr lang="zh-TW" altLang="en-US" smtClean="0"/>
              <a:t>電腦網路</a:t>
            </a:r>
            <a:endParaRPr lang="zh-TW" altLang="en-US" dirty="0"/>
          </a:p>
        </p:txBody>
      </p:sp>
      <p:sp>
        <p:nvSpPr>
          <p:cNvPr id="5" name="圖片版面配置區 4"/>
          <p:cNvSpPr>
            <a:spLocks noGrp="1"/>
          </p:cNvSpPr>
          <p:nvPr>
            <p:ph type="pic" sz="quarter" idx="13"/>
          </p:nvPr>
        </p:nvSpPr>
        <p:spPr/>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35173" y="2513414"/>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401888">
            <a:off x="528212" y="2694412"/>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077218">
            <a:off x="653638" y="2912631"/>
            <a:ext cx="4065841"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247074" y="2390441"/>
            <a:ext cx="3896925" cy="2677656"/>
          </a:xfrm>
          <a:prstGeom prst="rect">
            <a:avLst/>
          </a:prstGeom>
        </p:spPr>
        <p:txBody>
          <a:bodyPr wrap="square">
            <a:spAutoFit/>
          </a:bodyPr>
          <a:lstStyle/>
          <a:p>
            <a:r>
              <a:rPr lang="en-US" altLang="zh-TW" sz="2400" dirty="0" smtClean="0">
                <a:hlinkClick r:id="rId4" action="ppaction://hlinksldjump"/>
              </a:rPr>
              <a:t>5-1 </a:t>
            </a:r>
            <a:r>
              <a:rPr lang="en-US" altLang="zh-TW" sz="2400" dirty="0" err="1">
                <a:hlinkClick r:id="rId4" action="ppaction://hlinksldjump"/>
              </a:rPr>
              <a:t>電腦網路的用途</a:t>
            </a:r>
            <a:endParaRPr lang="en-US" altLang="zh-TW" sz="2400" dirty="0"/>
          </a:p>
          <a:p>
            <a:r>
              <a:rPr lang="en-US" altLang="zh-TW" sz="2400" dirty="0" smtClean="0">
                <a:hlinkClick r:id="rId5" action="ppaction://hlinksldjump"/>
              </a:rPr>
              <a:t>5-2 </a:t>
            </a:r>
            <a:r>
              <a:rPr lang="en-US" altLang="zh-TW" sz="2400" dirty="0" err="1">
                <a:hlinkClick r:id="rId5" action="ppaction://hlinksldjump"/>
              </a:rPr>
              <a:t>電腦網路的架構</a:t>
            </a:r>
            <a:endParaRPr lang="en-US" altLang="zh-TW" sz="2400" dirty="0"/>
          </a:p>
          <a:p>
            <a:r>
              <a:rPr lang="en-US" altLang="zh-TW" sz="2400" dirty="0" smtClean="0">
                <a:hlinkClick r:id="rId6" action="ppaction://hlinksldjump"/>
              </a:rPr>
              <a:t>5-3 </a:t>
            </a:r>
            <a:r>
              <a:rPr lang="zh-TW" altLang="en-US" sz="2400" dirty="0" smtClean="0">
                <a:hlinkClick r:id="rId6" action="ppaction://hlinksldjump"/>
              </a:rPr>
              <a:t>傳輸媒介</a:t>
            </a:r>
            <a:endParaRPr lang="en-US" altLang="zh-TW" sz="2400" dirty="0"/>
          </a:p>
          <a:p>
            <a:r>
              <a:rPr lang="en-US" altLang="zh-TW" sz="2400" dirty="0" smtClean="0">
                <a:hlinkClick r:id="rId7" action="ppaction://hlinksldjump"/>
              </a:rPr>
              <a:t>5-4 </a:t>
            </a:r>
            <a:r>
              <a:rPr lang="en-US" altLang="zh-TW" sz="2400" dirty="0" err="1">
                <a:hlinkClick r:id="rId7" action="ppaction://hlinksldjump"/>
              </a:rPr>
              <a:t>OSI與TCP</a:t>
            </a:r>
            <a:r>
              <a:rPr lang="en-US" altLang="zh-TW" sz="2400" dirty="0">
                <a:hlinkClick r:id="rId7" action="ppaction://hlinksldjump"/>
              </a:rPr>
              <a:t>/</a:t>
            </a:r>
            <a:r>
              <a:rPr lang="en-US" altLang="zh-TW" sz="2400" dirty="0" err="1">
                <a:hlinkClick r:id="rId7" action="ppaction://hlinksldjump"/>
              </a:rPr>
              <a:t>IP模型</a:t>
            </a:r>
            <a:endParaRPr lang="en-US" altLang="zh-TW" sz="2400" dirty="0"/>
          </a:p>
          <a:p>
            <a:r>
              <a:rPr lang="en-US" altLang="zh-TW" sz="2400" dirty="0" smtClean="0">
                <a:hlinkClick r:id="rId8" action="ppaction://hlinksldjump"/>
              </a:rPr>
              <a:t>5-5 </a:t>
            </a:r>
            <a:r>
              <a:rPr lang="en-US" altLang="zh-TW" sz="2400" dirty="0" err="1">
                <a:hlinkClick r:id="rId8" action="ppaction://hlinksldjump"/>
              </a:rPr>
              <a:t>常見的網路設備</a:t>
            </a:r>
            <a:endParaRPr lang="en-US" altLang="zh-TW" sz="2400" dirty="0"/>
          </a:p>
          <a:p>
            <a:r>
              <a:rPr lang="en-US" altLang="zh-TW" sz="2400" dirty="0" smtClean="0">
                <a:hlinkClick r:id="rId9" action="ppaction://hlinksldjump"/>
              </a:rPr>
              <a:t>5-6 </a:t>
            </a:r>
            <a:r>
              <a:rPr lang="en-US" altLang="zh-TW" sz="2400" dirty="0" err="1" smtClean="0">
                <a:hlinkClick r:id="rId9" action="ppaction://hlinksldjump"/>
              </a:rPr>
              <a:t>電信網路</a:t>
            </a:r>
            <a:endParaRPr lang="en-US" altLang="zh-TW" sz="2400" dirty="0" smtClean="0"/>
          </a:p>
          <a:p>
            <a:r>
              <a:rPr lang="en-US" altLang="zh-TW" sz="2400" dirty="0" smtClean="0">
                <a:hlinkClick r:id="rId10" action="ppaction://hlinksldjump"/>
              </a:rPr>
              <a:t>5-7 </a:t>
            </a:r>
            <a:r>
              <a:rPr lang="en-US" altLang="zh-TW" sz="2400" dirty="0" err="1" smtClean="0">
                <a:hlinkClick r:id="rId10" action="ppaction://hlinksldjump"/>
              </a:rPr>
              <a:t>無線網路</a:t>
            </a:r>
            <a:endParaRPr lang="en-US" altLang="zh-TW" sz="2800" dirty="0"/>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標題 1"/>
          <p:cNvSpPr>
            <a:spLocks noGrp="1"/>
          </p:cNvSpPr>
          <p:nvPr>
            <p:ph type="title"/>
          </p:nvPr>
        </p:nvSpPr>
        <p:spPr>
          <a:xfrm>
            <a:off x="468313" y="549275"/>
            <a:ext cx="8229600" cy="1143000"/>
          </a:xfrm>
        </p:spPr>
        <p:txBody>
          <a:bodyPr/>
          <a:lstStyle/>
          <a:p>
            <a:r>
              <a:rPr lang="en-US" altLang="zh-TW" dirty="0" smtClean="0"/>
              <a:t>5-1-3 </a:t>
            </a:r>
            <a:r>
              <a:rPr lang="zh-TW" altLang="en-US" dirty="0" smtClean="0"/>
              <a:t>電子商務</a:t>
            </a:r>
          </a:p>
        </p:txBody>
      </p:sp>
      <p:sp>
        <p:nvSpPr>
          <p:cNvPr id="18435" name="內容版面配置區 2"/>
          <p:cNvSpPr>
            <a:spLocks noGrp="1"/>
          </p:cNvSpPr>
          <p:nvPr>
            <p:ph idx="1"/>
          </p:nvPr>
        </p:nvSpPr>
        <p:spPr>
          <a:xfrm>
            <a:off x="457200" y="1989138"/>
            <a:ext cx="8229600" cy="4137025"/>
          </a:xfrm>
        </p:spPr>
        <p:txBody>
          <a:bodyPr/>
          <a:lstStyle/>
          <a:p>
            <a:r>
              <a:rPr lang="zh-TW" altLang="en-US" b="0" smtClean="0"/>
              <a:t>除了</a:t>
            </a:r>
            <a:r>
              <a:rPr lang="en-US" altLang="zh-TW" b="0" smtClean="0"/>
              <a:t>B2C</a:t>
            </a:r>
            <a:r>
              <a:rPr lang="zh-TW" altLang="en-US" b="0" smtClean="0"/>
              <a:t>之外， 電子商務的類型還包括</a:t>
            </a:r>
            <a:r>
              <a:rPr lang="en-US" altLang="zh-TW" b="0" smtClean="0"/>
              <a:t>B2B</a:t>
            </a:r>
            <a:r>
              <a:rPr lang="zh-TW" altLang="en-US" b="0" smtClean="0"/>
              <a:t>（</a:t>
            </a:r>
            <a:r>
              <a:rPr lang="en-US" altLang="zh-TW" b="0" smtClean="0"/>
              <a:t>Business toBusiness</a:t>
            </a:r>
            <a:r>
              <a:rPr lang="zh-TW" altLang="en-US" b="0" smtClean="0"/>
              <a:t>）、</a:t>
            </a:r>
            <a:r>
              <a:rPr lang="en-US" altLang="zh-TW" b="0" smtClean="0"/>
              <a:t>C2C</a:t>
            </a:r>
            <a:r>
              <a:rPr lang="zh-TW" altLang="en-US" b="0" smtClean="0"/>
              <a:t>（</a:t>
            </a:r>
            <a:r>
              <a:rPr lang="en-US" altLang="zh-TW" b="0" smtClean="0"/>
              <a:t>Consumer to Consumer </a:t>
            </a:r>
            <a:r>
              <a:rPr lang="zh-TW" altLang="en-US" b="0" smtClean="0"/>
              <a:t>或是</a:t>
            </a:r>
            <a:r>
              <a:rPr lang="en-US" altLang="zh-TW" b="0" smtClean="0"/>
              <a:t>Customer to Customer</a:t>
            </a:r>
            <a:r>
              <a:rPr lang="zh-TW" altLang="en-US" b="0" smtClean="0"/>
              <a:t>）、</a:t>
            </a:r>
            <a:r>
              <a:rPr lang="en-US" altLang="zh-TW" b="0" smtClean="0"/>
              <a:t>C2B</a:t>
            </a:r>
            <a:r>
              <a:rPr lang="zh-TW" altLang="en-US" b="0" smtClean="0"/>
              <a:t>（</a:t>
            </a:r>
            <a:r>
              <a:rPr lang="en-US" altLang="zh-TW" b="0" smtClean="0"/>
              <a:t>Consumer</a:t>
            </a:r>
            <a:r>
              <a:rPr lang="zh-TW" altLang="en-US" b="0" smtClean="0"/>
              <a:t> </a:t>
            </a:r>
            <a:r>
              <a:rPr lang="en-US" altLang="zh-TW" b="0" smtClean="0"/>
              <a:t>to Business</a:t>
            </a:r>
            <a:r>
              <a:rPr lang="zh-TW" altLang="en-US" b="0" smtClean="0"/>
              <a:t>）等等。分別指的是企業對企業、用戶對用戶、以及用戶對企業等不同的類型。完整的介紹請參閱第</a:t>
            </a:r>
            <a:r>
              <a:rPr lang="en-US" altLang="zh-TW" b="0" smtClean="0"/>
              <a:t>9 </a:t>
            </a:r>
            <a:r>
              <a:rPr lang="zh-TW" altLang="en-US" b="0" smtClean="0"/>
              <a:t>章「電子商務」。</a:t>
            </a:r>
            <a:endParaRPr lang="zh-TW" altLang="en-US" smtClean="0"/>
          </a:p>
          <a:p>
            <a:endParaRPr lang="zh-TW" altLang="en-US" smtClean="0"/>
          </a:p>
        </p:txBody>
      </p:sp>
    </p:spTree>
    <p:extLst>
      <p:ext uri="{BB962C8B-B14F-4D97-AF65-F5344CB8AC3E}">
        <p14:creationId xmlns:p14="http://schemas.microsoft.com/office/powerpoint/2010/main" val="2407247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68313" y="549275"/>
            <a:ext cx="8229600" cy="1143000"/>
          </a:xfrm>
        </p:spPr>
        <p:txBody>
          <a:bodyPr/>
          <a:lstStyle/>
          <a:p>
            <a:pPr eaLnBrk="1" hangingPunct="1"/>
            <a:r>
              <a:rPr lang="en-US" altLang="zh-TW" dirty="0" smtClean="0"/>
              <a:t>5-1-4 </a:t>
            </a:r>
            <a:r>
              <a:rPr lang="zh-TW" altLang="en-US" dirty="0" smtClean="0"/>
              <a:t>娛樂</a:t>
            </a:r>
          </a:p>
        </p:txBody>
      </p:sp>
      <p:sp>
        <p:nvSpPr>
          <p:cNvPr id="19459" name="內容版面配置區 2"/>
          <p:cNvSpPr>
            <a:spLocks noGrp="1"/>
          </p:cNvSpPr>
          <p:nvPr>
            <p:ph idx="1"/>
          </p:nvPr>
        </p:nvSpPr>
        <p:spPr>
          <a:xfrm>
            <a:off x="457200" y="1989138"/>
            <a:ext cx="8229600" cy="4137025"/>
          </a:xfrm>
        </p:spPr>
        <p:txBody>
          <a:bodyPr/>
          <a:lstStyle/>
          <a:p>
            <a:r>
              <a:rPr lang="zh-TW" altLang="en-US" b="0" smtClean="0"/>
              <a:t>雖然娛樂並不是電腦網路當初發展的目的，但現在娛樂已經是電腦網路上最廣泛的應用之一。使用者可以透過網路來分享照片、欣賞影片，或是進行線上遊戲。</a:t>
            </a:r>
            <a:endParaRPr lang="zh-TW" altLang="en-US" smtClean="0"/>
          </a:p>
        </p:txBody>
      </p:sp>
    </p:spTree>
    <p:extLst>
      <p:ext uri="{BB962C8B-B14F-4D97-AF65-F5344CB8AC3E}">
        <p14:creationId xmlns:p14="http://schemas.microsoft.com/office/powerpoint/2010/main" val="367652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549275"/>
            <a:ext cx="8229600" cy="1143000"/>
          </a:xfrm>
        </p:spPr>
        <p:txBody>
          <a:bodyPr/>
          <a:lstStyle/>
          <a:p>
            <a:pPr eaLnBrk="1" hangingPunct="1"/>
            <a:r>
              <a:rPr lang="en-US" altLang="zh-TW" dirty="0" smtClean="0"/>
              <a:t>5-2 </a:t>
            </a:r>
            <a:r>
              <a:rPr lang="zh-TW" altLang="en-US" dirty="0" smtClean="0"/>
              <a:t>電腦網路的架構</a:t>
            </a:r>
          </a:p>
        </p:txBody>
      </p:sp>
      <p:sp>
        <p:nvSpPr>
          <p:cNvPr id="20483" name="Content Placeholder 2"/>
          <p:cNvSpPr>
            <a:spLocks noGrp="1"/>
          </p:cNvSpPr>
          <p:nvPr>
            <p:ph idx="1"/>
          </p:nvPr>
        </p:nvSpPr>
        <p:spPr>
          <a:xfrm>
            <a:off x="457200" y="1989138"/>
            <a:ext cx="8229600" cy="4137025"/>
          </a:xfrm>
        </p:spPr>
        <p:txBody>
          <a:bodyPr/>
          <a:lstStyle/>
          <a:p>
            <a:r>
              <a:rPr lang="zh-TW" altLang="en-US" b="0" smtClean="0"/>
              <a:t>要了解電腦網路的運作，首先最基本的就是了解電腦網路的架構。我們這裡從三個不同的角度來認識電腦網路的架構。</a:t>
            </a:r>
            <a:endParaRPr lang="en-US" altLang="zh-TW" smtClean="0"/>
          </a:p>
          <a:p>
            <a:pPr lvl="1" eaLnBrk="1" hangingPunct="1">
              <a:buFont typeface="Wingdings" pitchFamily="2" charset="2"/>
              <a:buChar char="n"/>
            </a:pPr>
            <a:r>
              <a:rPr lang="zh-TW" altLang="en-US" smtClean="0">
                <a:solidFill>
                  <a:schemeClr val="accent1"/>
                </a:solidFill>
              </a:rPr>
              <a:t>依據線路連接的方式</a:t>
            </a:r>
            <a:endParaRPr lang="en-US" altLang="zh-TW" smtClean="0">
              <a:solidFill>
                <a:schemeClr val="accent1"/>
              </a:solidFill>
            </a:endParaRPr>
          </a:p>
          <a:p>
            <a:pPr lvl="1" eaLnBrk="1" hangingPunct="1">
              <a:buFont typeface="Wingdings" pitchFamily="2" charset="2"/>
              <a:buChar char="n"/>
            </a:pPr>
            <a:r>
              <a:rPr lang="zh-TW" altLang="en-US" smtClean="0">
                <a:solidFill>
                  <a:schemeClr val="accent1"/>
                </a:solidFill>
              </a:rPr>
              <a:t>依據資源服務的提供者</a:t>
            </a:r>
            <a:endParaRPr lang="en-US" altLang="zh-TW" smtClean="0">
              <a:solidFill>
                <a:schemeClr val="accent1"/>
              </a:solidFill>
            </a:endParaRPr>
          </a:p>
          <a:p>
            <a:pPr lvl="1" eaLnBrk="1" hangingPunct="1">
              <a:buFont typeface="Wingdings" pitchFamily="2" charset="2"/>
              <a:buChar char="n"/>
            </a:pPr>
            <a:r>
              <a:rPr lang="zh-TW" altLang="en-US" smtClean="0">
                <a:solidFill>
                  <a:schemeClr val="accent1"/>
                </a:solidFill>
              </a:rPr>
              <a:t>依據建置的規模</a:t>
            </a:r>
          </a:p>
        </p:txBody>
      </p:sp>
    </p:spTree>
    <p:extLst>
      <p:ext uri="{BB962C8B-B14F-4D97-AF65-F5344CB8AC3E}">
        <p14:creationId xmlns:p14="http://schemas.microsoft.com/office/powerpoint/2010/main" val="2958427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68313" y="549275"/>
            <a:ext cx="8229600" cy="1143000"/>
          </a:xfrm>
        </p:spPr>
        <p:txBody>
          <a:bodyPr/>
          <a:lstStyle/>
          <a:p>
            <a:pPr eaLnBrk="1" hangingPunct="1"/>
            <a:r>
              <a:rPr lang="en-US" altLang="zh-TW" dirty="0" smtClean="0"/>
              <a:t>5-2-1</a:t>
            </a:r>
            <a:r>
              <a:rPr lang="zh-TW" altLang="en-US" dirty="0" smtClean="0"/>
              <a:t> 依據網路線路連接的方式</a:t>
            </a:r>
          </a:p>
        </p:txBody>
      </p:sp>
      <p:sp>
        <p:nvSpPr>
          <p:cNvPr id="21507" name="Content Placeholder 2"/>
          <p:cNvSpPr>
            <a:spLocks noGrp="1"/>
          </p:cNvSpPr>
          <p:nvPr>
            <p:ph idx="1"/>
          </p:nvPr>
        </p:nvSpPr>
        <p:spPr>
          <a:xfrm>
            <a:off x="457200" y="1989138"/>
            <a:ext cx="8229600" cy="4137025"/>
          </a:xfrm>
        </p:spPr>
        <p:txBody>
          <a:bodyPr/>
          <a:lstStyle/>
          <a:p>
            <a:pPr eaLnBrk="1" hangingPunct="1"/>
            <a:r>
              <a:rPr lang="zh-TW" altLang="en-US" smtClean="0"/>
              <a:t>也稱為「網路的拓樸」</a:t>
            </a:r>
            <a:r>
              <a:rPr lang="en-US" altLang="zh-TW" smtClean="0"/>
              <a:t>(network topology)</a:t>
            </a:r>
          </a:p>
          <a:p>
            <a:pPr eaLnBrk="1" hangingPunct="1"/>
            <a:r>
              <a:rPr lang="zh-TW" altLang="en-US" smtClean="0"/>
              <a:t>常見的方式</a:t>
            </a:r>
            <a:endParaRPr lang="en-US" altLang="zh-TW" smtClean="0"/>
          </a:p>
          <a:p>
            <a:pPr lvl="1" eaLnBrk="1" hangingPunct="1"/>
            <a:r>
              <a:rPr lang="zh-TW" altLang="en-US" smtClean="0"/>
              <a:t>匯流排</a:t>
            </a:r>
            <a:r>
              <a:rPr lang="en-US" altLang="zh-TW" smtClean="0"/>
              <a:t> (bus)</a:t>
            </a:r>
          </a:p>
          <a:p>
            <a:pPr lvl="1" eaLnBrk="1" hangingPunct="1"/>
            <a:r>
              <a:rPr lang="zh-TW" altLang="en-US" smtClean="0"/>
              <a:t>環狀</a:t>
            </a:r>
            <a:r>
              <a:rPr lang="en-US" altLang="zh-TW" smtClean="0"/>
              <a:t> (ring)</a:t>
            </a:r>
          </a:p>
          <a:p>
            <a:pPr lvl="1" eaLnBrk="1" hangingPunct="1"/>
            <a:r>
              <a:rPr lang="zh-TW" altLang="en-US" smtClean="0"/>
              <a:t>星狀</a:t>
            </a:r>
            <a:r>
              <a:rPr lang="en-US" altLang="zh-TW" smtClean="0"/>
              <a:t> (star)</a:t>
            </a:r>
          </a:p>
          <a:p>
            <a:pPr lvl="1" eaLnBrk="1" hangingPunct="1"/>
            <a:r>
              <a:rPr lang="zh-TW" altLang="en-US" smtClean="0"/>
              <a:t>網格</a:t>
            </a:r>
            <a:r>
              <a:rPr lang="en-US" altLang="zh-TW" smtClean="0"/>
              <a:t> (mesh)</a:t>
            </a:r>
          </a:p>
        </p:txBody>
      </p:sp>
    </p:spTree>
    <p:extLst>
      <p:ext uri="{BB962C8B-B14F-4D97-AF65-F5344CB8AC3E}">
        <p14:creationId xmlns:p14="http://schemas.microsoft.com/office/powerpoint/2010/main" val="189572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549275"/>
            <a:ext cx="8229600" cy="1143000"/>
          </a:xfrm>
        </p:spPr>
        <p:txBody>
          <a:bodyPr/>
          <a:lstStyle/>
          <a:p>
            <a:pPr eaLnBrk="1" hangingPunct="1"/>
            <a:r>
              <a:rPr lang="zh-TW" altLang="en-US" smtClean="0"/>
              <a:t>匯流排</a:t>
            </a:r>
          </a:p>
        </p:txBody>
      </p:sp>
      <p:sp>
        <p:nvSpPr>
          <p:cNvPr id="22531" name="Content Placeholder 2"/>
          <p:cNvSpPr>
            <a:spLocks noGrp="1"/>
          </p:cNvSpPr>
          <p:nvPr>
            <p:ph idx="1"/>
          </p:nvPr>
        </p:nvSpPr>
        <p:spPr>
          <a:xfrm>
            <a:off x="395288" y="1773238"/>
            <a:ext cx="8229600" cy="4137025"/>
          </a:xfrm>
        </p:spPr>
        <p:txBody>
          <a:bodyPr/>
          <a:lstStyle/>
          <a:p>
            <a:pPr eaLnBrk="1" hangingPunct="1">
              <a:buFont typeface="Wingdings" pitchFamily="2" charset="2"/>
              <a:buChar char="n"/>
            </a:pPr>
            <a:r>
              <a:rPr lang="zh-TW" altLang="en-US" smtClean="0"/>
              <a:t>所有的網路裝置接在同一條線路上</a:t>
            </a:r>
            <a:endParaRPr lang="en-US" altLang="zh-TW" smtClean="0"/>
          </a:p>
          <a:p>
            <a:pPr eaLnBrk="1" hangingPunct="1">
              <a:buFont typeface="Wingdings" pitchFamily="2" charset="2"/>
              <a:buChar char="n"/>
            </a:pPr>
            <a:r>
              <a:rPr lang="zh-TW" altLang="en-US" smtClean="0"/>
              <a:t>最簡單的連接方式</a:t>
            </a:r>
            <a:endParaRPr lang="en-US" altLang="zh-TW" smtClean="0"/>
          </a:p>
          <a:p>
            <a:pPr eaLnBrk="1" hangingPunct="1">
              <a:buFont typeface="Wingdings" pitchFamily="2" charset="2"/>
              <a:buChar char="n"/>
            </a:pPr>
            <a:r>
              <a:rPr lang="zh-TW" altLang="en-US" smtClean="0"/>
              <a:t>一次只能有一台裝置傳送資料，否則會發生衝突</a:t>
            </a:r>
            <a:r>
              <a:rPr lang="en-US" altLang="zh-TW" smtClean="0"/>
              <a:t> (collision)</a:t>
            </a:r>
          </a:p>
          <a:p>
            <a:pPr eaLnBrk="1" hangingPunct="1">
              <a:buFont typeface="Wingdings" pitchFamily="2" charset="2"/>
              <a:buChar char="n"/>
            </a:pPr>
            <a:r>
              <a:rPr lang="zh-TW" altLang="en-US" smtClean="0"/>
              <a:t>多人使用時，效率較差</a:t>
            </a:r>
            <a:endParaRPr lang="en-US" altLang="zh-TW" smtClean="0"/>
          </a:p>
          <a:p>
            <a:pPr eaLnBrk="1" hangingPunct="1">
              <a:buFont typeface="Wingdings" pitchFamily="2" charset="2"/>
              <a:buChar char="n"/>
            </a:pPr>
            <a:r>
              <a:rPr lang="zh-TW" altLang="en-US" smtClean="0"/>
              <a:t>衝突發生時，資料必需要重新傳送</a:t>
            </a:r>
            <a:endParaRPr lang="en-US" altLang="zh-TW" smtClean="0"/>
          </a:p>
          <a:p>
            <a:pPr lvl="1" eaLnBrk="1" hangingPunct="1">
              <a:buFont typeface="Wingdings" pitchFamily="2" charset="2"/>
              <a:buChar char="n"/>
            </a:pPr>
            <a:r>
              <a:rPr lang="en-US" altLang="zh-TW" smtClean="0"/>
              <a:t>Ethernet</a:t>
            </a:r>
            <a:r>
              <a:rPr lang="zh-TW" altLang="en-US" smtClean="0"/>
              <a:t>的</a:t>
            </a:r>
            <a:r>
              <a:rPr lang="en-US" altLang="zh-TW" smtClean="0"/>
              <a:t>CSMA/CD</a:t>
            </a:r>
            <a:r>
              <a:rPr lang="zh-TW" altLang="en-US" smtClean="0"/>
              <a:t>機制</a:t>
            </a:r>
            <a:endParaRPr lang="en-US" altLang="zh-TW" smtClean="0"/>
          </a:p>
          <a:p>
            <a:pPr eaLnBrk="1" hangingPunct="1">
              <a:buFont typeface="Wingdings" pitchFamily="2" charset="2"/>
              <a:buChar char="n"/>
            </a:pPr>
            <a:r>
              <a:rPr lang="zh-TW" altLang="en-US" smtClean="0"/>
              <a:t>建置成本低廉，且不易故障</a:t>
            </a:r>
            <a:endParaRPr lang="en-US" altLang="zh-TW" smtClean="0"/>
          </a:p>
        </p:txBody>
      </p:sp>
      <p:pic>
        <p:nvPicPr>
          <p:cNvPr id="225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284538"/>
            <a:ext cx="3148012" cy="304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173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549275"/>
            <a:ext cx="8229600" cy="1143000"/>
          </a:xfrm>
        </p:spPr>
        <p:txBody>
          <a:bodyPr/>
          <a:lstStyle/>
          <a:p>
            <a:pPr eaLnBrk="1" hangingPunct="1"/>
            <a:r>
              <a:rPr lang="en-US" altLang="zh-TW" smtClean="0"/>
              <a:t>CSMD/CD</a:t>
            </a:r>
          </a:p>
        </p:txBody>
      </p:sp>
      <p:sp>
        <p:nvSpPr>
          <p:cNvPr id="3" name="Content Placeholder 2"/>
          <p:cNvSpPr>
            <a:spLocks noGrp="1"/>
          </p:cNvSpPr>
          <p:nvPr>
            <p:ph idx="1"/>
          </p:nvPr>
        </p:nvSpPr>
        <p:spPr>
          <a:xfrm>
            <a:off x="457200" y="1989138"/>
            <a:ext cx="8229600" cy="4137025"/>
          </a:xfrm>
        </p:spPr>
        <p:txBody>
          <a:bodyPr rtlCol="0">
            <a:normAutofit/>
          </a:bodyPr>
          <a:lstStyle/>
          <a:p>
            <a:pPr eaLnBrk="1" fontAlgn="auto" hangingPunct="1">
              <a:spcAft>
                <a:spcPts val="0"/>
              </a:spcAft>
              <a:defRPr/>
            </a:pPr>
            <a:r>
              <a:rPr lang="zh-TW" altLang="en-US" dirty="0" smtClean="0"/>
              <a:t>全名為</a:t>
            </a:r>
            <a:r>
              <a:rPr lang="en-US" altLang="zh-TW" dirty="0" smtClean="0"/>
              <a:t>Carrier Sense Multiple Access with Collision Detection</a:t>
            </a:r>
          </a:p>
          <a:p>
            <a:pPr eaLnBrk="1" fontAlgn="auto" hangingPunct="1">
              <a:spcAft>
                <a:spcPts val="0"/>
              </a:spcAft>
              <a:defRPr/>
            </a:pPr>
            <a:r>
              <a:rPr lang="zh-TW" altLang="en-US" dirty="0" smtClean="0"/>
              <a:t>主要解決衝突發的情況</a:t>
            </a:r>
            <a:endParaRPr lang="en-US" altLang="zh-TW" dirty="0" smtClean="0"/>
          </a:p>
          <a:p>
            <a:pPr eaLnBrk="1" fontAlgn="auto" hangingPunct="1">
              <a:spcAft>
                <a:spcPts val="0"/>
              </a:spcAft>
              <a:defRPr/>
            </a:pPr>
            <a:r>
              <a:rPr lang="en-US" altLang="zh-TW" dirty="0" smtClean="0"/>
              <a:t>CSMA/CD</a:t>
            </a:r>
            <a:r>
              <a:rPr lang="zh-TW" altLang="en-US" dirty="0" smtClean="0"/>
              <a:t>運作概念如下</a:t>
            </a:r>
            <a:endParaRPr lang="en-US" altLang="zh-TW" dirty="0" smtClean="0"/>
          </a:p>
          <a:p>
            <a:pPr lvl="1" eaLnBrk="1" fontAlgn="auto" hangingPunct="1">
              <a:spcAft>
                <a:spcPts val="0"/>
              </a:spcAft>
              <a:defRPr/>
            </a:pPr>
            <a:r>
              <a:rPr lang="zh-TW" altLang="en-US" dirty="0" smtClean="0"/>
              <a:t>任一主機傳送資料前，先偵測網路是否無人使用</a:t>
            </a:r>
            <a:endParaRPr lang="en-US" altLang="zh-TW" dirty="0" smtClean="0"/>
          </a:p>
          <a:p>
            <a:pPr lvl="1" eaLnBrk="1" fontAlgn="auto" hangingPunct="1">
              <a:spcAft>
                <a:spcPts val="0"/>
              </a:spcAft>
              <a:defRPr/>
            </a:pPr>
            <a:r>
              <a:rPr lang="zh-TW" altLang="en-US" dirty="0" smtClean="0"/>
              <a:t>確認無人使用，則進行傳送，否則等待</a:t>
            </a:r>
            <a:endParaRPr lang="en-US" altLang="zh-TW" dirty="0" smtClean="0"/>
          </a:p>
          <a:p>
            <a:pPr lvl="1" eaLnBrk="1" fontAlgn="auto" hangingPunct="1">
              <a:spcAft>
                <a:spcPts val="0"/>
              </a:spcAft>
              <a:defRPr/>
            </a:pPr>
            <a:r>
              <a:rPr lang="zh-TW" altLang="en-US" dirty="0" smtClean="0"/>
              <a:t>萬一傳送時仍然不幸發生碰撞</a:t>
            </a:r>
            <a:r>
              <a:rPr lang="en-US" altLang="zh-TW" dirty="0" smtClean="0"/>
              <a:t>(</a:t>
            </a:r>
            <a:r>
              <a:rPr lang="zh-TW" altLang="en-US" dirty="0" smtClean="0"/>
              <a:t>二台或以上裝置同時傳送</a:t>
            </a:r>
            <a:r>
              <a:rPr lang="en-US" altLang="zh-TW" dirty="0" smtClean="0"/>
              <a:t>)</a:t>
            </a:r>
            <a:r>
              <a:rPr lang="zh-TW" altLang="en-US" dirty="0" smtClean="0"/>
              <a:t>，則隨機暫停一段時間後，再重新嘗試</a:t>
            </a:r>
          </a:p>
        </p:txBody>
      </p:sp>
    </p:spTree>
    <p:extLst>
      <p:ext uri="{BB962C8B-B14F-4D97-AF65-F5344CB8AC3E}">
        <p14:creationId xmlns:p14="http://schemas.microsoft.com/office/powerpoint/2010/main" val="177159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68313" y="549275"/>
            <a:ext cx="8229600" cy="1143000"/>
          </a:xfrm>
        </p:spPr>
        <p:txBody>
          <a:bodyPr/>
          <a:lstStyle/>
          <a:p>
            <a:pPr eaLnBrk="1" hangingPunct="1"/>
            <a:r>
              <a:rPr lang="zh-TW" altLang="en-US" smtClean="0"/>
              <a:t>環狀</a:t>
            </a:r>
          </a:p>
        </p:txBody>
      </p:sp>
      <p:sp>
        <p:nvSpPr>
          <p:cNvPr id="2457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顧名思義，裝置連接成一個圈圈</a:t>
            </a:r>
            <a:endParaRPr lang="en-US" altLang="zh-TW" smtClean="0"/>
          </a:p>
          <a:p>
            <a:pPr eaLnBrk="1" hangingPunct="1">
              <a:buFont typeface="Wingdings" pitchFamily="2" charset="2"/>
              <a:buChar char="n"/>
            </a:pPr>
            <a:r>
              <a:rPr lang="zh-TW" altLang="en-US" smtClean="0"/>
              <a:t>資料傳輸是單向的</a:t>
            </a:r>
            <a:r>
              <a:rPr lang="en-US" altLang="zh-TW" smtClean="0"/>
              <a:t>: </a:t>
            </a:r>
            <a:r>
              <a:rPr lang="zh-TW" altLang="en-US" smtClean="0"/>
              <a:t>順時鐘或是逆時鐘擇一</a:t>
            </a:r>
            <a:endParaRPr lang="en-US" altLang="zh-TW" smtClean="0"/>
          </a:p>
          <a:p>
            <a:pPr eaLnBrk="1" hangingPunct="1">
              <a:buFont typeface="Wingdings" pitchFamily="2" charset="2"/>
              <a:buChar char="n"/>
            </a:pPr>
            <a:r>
              <a:rPr lang="zh-TW" altLang="en-US" smtClean="0"/>
              <a:t>因此，任二個裝置之間的傳輸路徑是固定的</a:t>
            </a:r>
            <a:endParaRPr lang="en-US" altLang="zh-TW" smtClean="0"/>
          </a:p>
          <a:p>
            <a:pPr eaLnBrk="1" hangingPunct="1">
              <a:buFont typeface="Wingdings" pitchFamily="2" charset="2"/>
              <a:buChar char="n"/>
            </a:pPr>
            <a:r>
              <a:rPr lang="zh-TW" altLang="en-US" smtClean="0"/>
              <a:t>可以避免衝突的發生</a:t>
            </a:r>
            <a:endParaRPr lang="en-US" altLang="zh-TW" smtClean="0"/>
          </a:p>
          <a:p>
            <a:pPr eaLnBrk="1" hangingPunct="1">
              <a:buFont typeface="Wingdings" pitchFamily="2" charset="2"/>
              <a:buChar char="n"/>
            </a:pPr>
            <a:r>
              <a:rPr lang="zh-TW" altLang="en-US" smtClean="0"/>
              <a:t>網路負載高時，有比較好的傳輸效率</a:t>
            </a:r>
            <a:endParaRPr lang="en-US" altLang="zh-TW" smtClean="0"/>
          </a:p>
          <a:p>
            <a:pPr eaLnBrk="1" hangingPunct="1">
              <a:buFont typeface="Wingdings" pitchFamily="2" charset="2"/>
              <a:buChar char="n"/>
            </a:pPr>
            <a:r>
              <a:rPr lang="zh-TW" altLang="en-US" smtClean="0"/>
              <a:t>網路故障時，較難找出問題點</a:t>
            </a:r>
            <a:endParaRPr lang="en-US" altLang="zh-TW" smtClean="0"/>
          </a:p>
          <a:p>
            <a:pPr eaLnBrk="1" hangingPunct="1">
              <a:buFont typeface="Wingdings" pitchFamily="2" charset="2"/>
              <a:buChar char="n"/>
            </a:pPr>
            <a:r>
              <a:rPr lang="zh-TW" altLang="en-US" smtClean="0"/>
              <a:t>建置成本較高</a:t>
            </a:r>
            <a:endParaRPr lang="en-US" altLang="zh-TW" smtClean="0"/>
          </a:p>
          <a:p>
            <a:pPr eaLnBrk="1" hangingPunct="1">
              <a:buFont typeface="Wingdings" pitchFamily="2" charset="2"/>
              <a:buChar char="n"/>
            </a:pPr>
            <a:endParaRPr lang="en-US" altLang="zh-TW" smtClean="0"/>
          </a:p>
        </p:txBody>
      </p:sp>
      <p:pic>
        <p:nvPicPr>
          <p:cNvPr id="245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3819525"/>
            <a:ext cx="2691150" cy="260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5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549275"/>
            <a:ext cx="8229600" cy="1143000"/>
          </a:xfrm>
        </p:spPr>
        <p:txBody>
          <a:bodyPr/>
          <a:lstStyle/>
          <a:p>
            <a:pPr eaLnBrk="1" hangingPunct="1"/>
            <a:r>
              <a:rPr lang="zh-TW" altLang="en-US" smtClean="0"/>
              <a:t>星狀</a:t>
            </a:r>
          </a:p>
        </p:txBody>
      </p:sp>
      <p:sp>
        <p:nvSpPr>
          <p:cNvPr id="25603"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最常見的區域網路架構</a:t>
            </a:r>
            <a:endParaRPr lang="en-US" altLang="zh-TW" smtClean="0"/>
          </a:p>
          <a:p>
            <a:pPr eaLnBrk="1" hangingPunct="1">
              <a:buFont typeface="Wingdings" pitchFamily="2" charset="2"/>
              <a:buChar char="n"/>
            </a:pPr>
            <a:r>
              <a:rPr lang="zh-TW" altLang="en-US" smtClean="0"/>
              <a:t>中心點有一個特定的裝置</a:t>
            </a:r>
            <a:endParaRPr lang="en-US" altLang="zh-TW" smtClean="0"/>
          </a:p>
          <a:p>
            <a:pPr lvl="1" eaLnBrk="1" hangingPunct="1">
              <a:buFont typeface="Wingdings" pitchFamily="2" charset="2"/>
              <a:buChar char="n"/>
            </a:pPr>
            <a:r>
              <a:rPr lang="zh-TW" altLang="en-US" smtClean="0"/>
              <a:t>通常是集線器或是交換器</a:t>
            </a:r>
            <a:endParaRPr lang="en-US" altLang="zh-TW" smtClean="0"/>
          </a:p>
          <a:p>
            <a:pPr eaLnBrk="1" hangingPunct="1">
              <a:buFont typeface="Wingdings" pitchFamily="2" charset="2"/>
              <a:buChar char="n"/>
            </a:pPr>
            <a:r>
              <a:rPr lang="zh-TW" altLang="en-US" smtClean="0"/>
              <a:t>所有的訊息都需要透過中心點進行傳輸</a:t>
            </a:r>
            <a:endParaRPr lang="en-US" altLang="zh-TW" smtClean="0"/>
          </a:p>
          <a:p>
            <a:pPr eaLnBrk="1" hangingPunct="1">
              <a:buFont typeface="Wingdings" pitchFamily="2" charset="2"/>
              <a:buChar char="n"/>
            </a:pPr>
            <a:r>
              <a:rPr lang="zh-TW" altLang="en-US" smtClean="0"/>
              <a:t>中心點若使用交換器，可降低發生</a:t>
            </a:r>
            <a:r>
              <a:rPr lang="en-US" altLang="zh-TW" smtClean="0"/>
              <a:t/>
            </a:r>
            <a:br>
              <a:rPr lang="en-US" altLang="zh-TW" smtClean="0"/>
            </a:br>
            <a:r>
              <a:rPr lang="zh-TW" altLang="en-US" smtClean="0"/>
              <a:t>衝突的機率</a:t>
            </a:r>
            <a:endParaRPr lang="en-US" altLang="zh-TW" smtClean="0"/>
          </a:p>
          <a:p>
            <a:pPr eaLnBrk="1" hangingPunct="1">
              <a:buFont typeface="Wingdings" pitchFamily="2" charset="2"/>
              <a:buChar char="n"/>
            </a:pPr>
            <a:r>
              <a:rPr lang="zh-TW" altLang="en-US" smtClean="0"/>
              <a:t>網路發生問題時，比較容易除錯</a:t>
            </a:r>
            <a:endParaRPr lang="en-US" altLang="zh-TW" smtClean="0"/>
          </a:p>
          <a:p>
            <a:pPr eaLnBrk="1" hangingPunct="1">
              <a:buFont typeface="Wingdings" pitchFamily="2" charset="2"/>
              <a:buChar char="n"/>
            </a:pPr>
            <a:r>
              <a:rPr lang="zh-TW" altLang="en-US" smtClean="0"/>
              <a:t>中心點故障時，全部的裝置都無法連線</a:t>
            </a:r>
          </a:p>
        </p:txBody>
      </p:sp>
      <p:pic>
        <p:nvPicPr>
          <p:cNvPr id="256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86388" y="620713"/>
            <a:ext cx="26812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518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549275"/>
            <a:ext cx="8229600" cy="1143000"/>
          </a:xfrm>
        </p:spPr>
        <p:txBody>
          <a:bodyPr/>
          <a:lstStyle/>
          <a:p>
            <a:pPr eaLnBrk="1" hangingPunct="1"/>
            <a:r>
              <a:rPr lang="zh-TW" altLang="en-US" smtClean="0"/>
              <a:t>網格</a:t>
            </a:r>
          </a:p>
        </p:txBody>
      </p:sp>
      <p:sp>
        <p:nvSpPr>
          <p:cNvPr id="26627" name="Content Placeholder 2"/>
          <p:cNvSpPr>
            <a:spLocks noGrp="1"/>
          </p:cNvSpPr>
          <p:nvPr>
            <p:ph idx="1"/>
          </p:nvPr>
        </p:nvSpPr>
        <p:spPr>
          <a:xfrm>
            <a:off x="457200" y="1989138"/>
            <a:ext cx="8229600" cy="4137025"/>
          </a:xfrm>
        </p:spPr>
        <p:txBody>
          <a:bodyPr/>
          <a:lstStyle/>
          <a:p>
            <a:pPr eaLnBrk="1" hangingPunct="1"/>
            <a:r>
              <a:rPr lang="zh-TW" altLang="en-US" smtClean="0"/>
              <a:t>建置、管理和維護都是較為複雜的連線方式</a:t>
            </a:r>
            <a:endParaRPr lang="en-US" altLang="zh-TW" smtClean="0"/>
          </a:p>
          <a:p>
            <a:pPr eaLnBrk="1" hangingPunct="1"/>
            <a:r>
              <a:rPr lang="zh-TW" altLang="en-US" smtClean="0"/>
              <a:t>通常使用於廣域網路、網際網路</a:t>
            </a:r>
            <a:endParaRPr lang="en-US" altLang="zh-TW" smtClean="0"/>
          </a:p>
          <a:p>
            <a:pPr eaLnBrk="1" hangingPunct="1"/>
            <a:r>
              <a:rPr lang="zh-TW" altLang="en-US" smtClean="0"/>
              <a:t>每個裝置</a:t>
            </a:r>
            <a:r>
              <a:rPr lang="en-US" altLang="zh-TW" smtClean="0"/>
              <a:t>(</a:t>
            </a:r>
            <a:r>
              <a:rPr lang="zh-TW" altLang="en-US" smtClean="0"/>
              <a:t>節點</a:t>
            </a:r>
            <a:r>
              <a:rPr lang="en-US" altLang="zh-TW" smtClean="0"/>
              <a:t>)</a:t>
            </a:r>
            <a:r>
              <a:rPr lang="zh-TW" altLang="en-US" smtClean="0"/>
              <a:t>都需要擔任轉送的角色</a:t>
            </a:r>
            <a:endParaRPr lang="en-US" altLang="zh-TW" smtClean="0"/>
          </a:p>
          <a:p>
            <a:pPr eaLnBrk="1" hangingPunct="1"/>
            <a:r>
              <a:rPr lang="zh-TW" altLang="en-US" smtClean="0"/>
              <a:t>裝置需要通力合作，網路才得以正常運行</a:t>
            </a:r>
            <a:endParaRPr lang="en-US" altLang="zh-TW" smtClean="0"/>
          </a:p>
          <a:p>
            <a:pPr eaLnBrk="1" hangingPunct="1"/>
            <a:r>
              <a:rPr lang="zh-TW" altLang="en-US" smtClean="0"/>
              <a:t>彈性較大。網路故障時，可以嘗試改變路由，繞道傳輸</a:t>
            </a:r>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4" y="4657725"/>
            <a:ext cx="2349062" cy="1786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5814" y="4657725"/>
            <a:ext cx="2174072" cy="200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900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549275"/>
            <a:ext cx="8229600" cy="1143000"/>
          </a:xfrm>
        </p:spPr>
        <p:txBody>
          <a:bodyPr/>
          <a:lstStyle/>
          <a:p>
            <a:pPr eaLnBrk="1" hangingPunct="1"/>
            <a:r>
              <a:rPr lang="en-US" altLang="zh-TW" sz="4000" dirty="0" smtClean="0"/>
              <a:t>5-2-2 </a:t>
            </a:r>
            <a:r>
              <a:rPr lang="zh-TW" altLang="en-US" sz="4000" dirty="0" smtClean="0"/>
              <a:t>依據網路資源及服務提供者</a:t>
            </a:r>
          </a:p>
        </p:txBody>
      </p:sp>
      <p:sp>
        <p:nvSpPr>
          <p:cNvPr id="27651" name="Content Placeholder 2"/>
          <p:cNvSpPr>
            <a:spLocks noGrp="1"/>
          </p:cNvSpPr>
          <p:nvPr>
            <p:ph idx="1"/>
          </p:nvPr>
        </p:nvSpPr>
        <p:spPr>
          <a:xfrm>
            <a:off x="457200" y="1989138"/>
            <a:ext cx="8229600" cy="4137025"/>
          </a:xfrm>
        </p:spPr>
        <p:txBody>
          <a:bodyPr/>
          <a:lstStyle/>
          <a:p>
            <a:pPr eaLnBrk="1" hangingPunct="1">
              <a:defRPr/>
            </a:pPr>
            <a:r>
              <a:rPr lang="zh-TW" altLang="en-US" dirty="0" smtClean="0">
                <a:solidFill>
                  <a:schemeClr val="accent5"/>
                </a:solidFill>
              </a:rPr>
              <a:t>主從式</a:t>
            </a:r>
            <a:r>
              <a:rPr lang="en-US" altLang="zh-TW" dirty="0" smtClean="0">
                <a:solidFill>
                  <a:schemeClr val="accent5"/>
                </a:solidFill>
              </a:rPr>
              <a:t>(client-server)</a:t>
            </a:r>
            <a:r>
              <a:rPr lang="zh-TW" altLang="en-US" dirty="0" smtClean="0">
                <a:solidFill>
                  <a:schemeClr val="accent5"/>
                </a:solidFill>
              </a:rPr>
              <a:t>架構</a:t>
            </a:r>
            <a:endParaRPr lang="en-US" altLang="zh-TW" dirty="0" smtClean="0">
              <a:solidFill>
                <a:schemeClr val="accent5"/>
              </a:solidFill>
            </a:endParaRPr>
          </a:p>
          <a:p>
            <a:pPr lvl="1" eaLnBrk="1" hangingPunct="1">
              <a:defRPr/>
            </a:pPr>
            <a:r>
              <a:rPr lang="zh-TW" altLang="en-US" dirty="0" smtClean="0"/>
              <a:t>「伺服器」及「用戶端」角色分明</a:t>
            </a:r>
            <a:endParaRPr lang="en-US" altLang="zh-TW" dirty="0" smtClean="0"/>
          </a:p>
          <a:p>
            <a:pPr lvl="1" eaLnBrk="1" hangingPunct="1">
              <a:defRPr/>
            </a:pPr>
            <a:r>
              <a:rPr lang="zh-TW" altLang="en-US" dirty="0" smtClean="0"/>
              <a:t>是大部份網路服務採用的方式</a:t>
            </a:r>
            <a:endParaRPr lang="en-US" altLang="zh-TW" dirty="0" smtClean="0"/>
          </a:p>
          <a:p>
            <a:pPr eaLnBrk="1" hangingPunct="1">
              <a:defRPr/>
            </a:pPr>
            <a:r>
              <a:rPr lang="zh-TW" altLang="en-US" dirty="0" smtClean="0">
                <a:solidFill>
                  <a:schemeClr val="accent5"/>
                </a:solidFill>
              </a:rPr>
              <a:t>同儕式</a:t>
            </a:r>
            <a:r>
              <a:rPr lang="en-US" altLang="zh-TW" dirty="0" smtClean="0">
                <a:solidFill>
                  <a:schemeClr val="accent5"/>
                </a:solidFill>
              </a:rPr>
              <a:t>(peer-to-peer</a:t>
            </a:r>
            <a:r>
              <a:rPr lang="zh-TW" altLang="en-US" dirty="0" smtClean="0">
                <a:solidFill>
                  <a:schemeClr val="accent5"/>
                </a:solidFill>
              </a:rPr>
              <a:t>，</a:t>
            </a:r>
            <a:r>
              <a:rPr lang="en-US" altLang="zh-TW" dirty="0" smtClean="0">
                <a:solidFill>
                  <a:schemeClr val="accent5"/>
                </a:solidFill>
              </a:rPr>
              <a:t>P2P)</a:t>
            </a:r>
            <a:r>
              <a:rPr lang="zh-TW" altLang="en-US" dirty="0" smtClean="0">
                <a:solidFill>
                  <a:schemeClr val="accent5"/>
                </a:solidFill>
              </a:rPr>
              <a:t>架構</a:t>
            </a:r>
            <a:endParaRPr lang="en-US" altLang="zh-TW" dirty="0" smtClean="0">
              <a:solidFill>
                <a:schemeClr val="accent5"/>
              </a:solidFill>
            </a:endParaRPr>
          </a:p>
          <a:p>
            <a:pPr lvl="1" eaLnBrk="1" hangingPunct="1">
              <a:defRPr/>
            </a:pPr>
            <a:r>
              <a:rPr lang="zh-TW" altLang="en-US" dirty="0" smtClean="0"/>
              <a:t>每個網路裝置可以同時是「伺服器」或是「用戶端」</a:t>
            </a:r>
            <a:endParaRPr lang="en-US" altLang="zh-TW" dirty="0" smtClean="0"/>
          </a:p>
          <a:p>
            <a:pPr lvl="1" eaLnBrk="1" hangingPunct="1">
              <a:defRPr/>
            </a:pPr>
            <a:r>
              <a:rPr lang="zh-TW" altLang="en-US" dirty="0" smtClean="0"/>
              <a:t>常見的應用如</a:t>
            </a:r>
            <a:r>
              <a:rPr lang="en-US" altLang="zh-TW" dirty="0" smtClean="0"/>
              <a:t>P2P</a:t>
            </a:r>
            <a:r>
              <a:rPr lang="zh-TW" altLang="en-US" dirty="0" smtClean="0"/>
              <a:t>檔案分享</a:t>
            </a:r>
            <a:r>
              <a:rPr lang="en-US" altLang="zh-TW" dirty="0" smtClean="0"/>
              <a:t>(</a:t>
            </a:r>
            <a:r>
              <a:rPr lang="zh-TW" altLang="en-US" dirty="0" smtClean="0"/>
              <a:t>如</a:t>
            </a:r>
            <a:r>
              <a:rPr lang="en-US" altLang="zh-TW" dirty="0" err="1" smtClean="0"/>
              <a:t>bittorrent</a:t>
            </a:r>
            <a:r>
              <a:rPr lang="zh-TW" altLang="en-US" dirty="0" smtClean="0"/>
              <a:t>或是</a:t>
            </a:r>
            <a:r>
              <a:rPr lang="en-US" altLang="zh-TW" dirty="0" err="1" smtClean="0"/>
              <a:t>emule</a:t>
            </a:r>
            <a:r>
              <a:rPr lang="en-US" altLang="zh-TW" dirty="0" smtClean="0"/>
              <a:t>)</a:t>
            </a:r>
            <a:r>
              <a:rPr lang="zh-TW" altLang="en-US" dirty="0" smtClean="0"/>
              <a:t>、</a:t>
            </a:r>
            <a:r>
              <a:rPr lang="en-US" altLang="zh-TW" dirty="0" smtClean="0"/>
              <a:t/>
            </a:r>
            <a:br>
              <a:rPr lang="en-US" altLang="zh-TW" dirty="0" smtClean="0"/>
            </a:br>
            <a:r>
              <a:rPr lang="zh-TW" altLang="en-US" dirty="0" smtClean="0"/>
              <a:t>線上影音串流</a:t>
            </a:r>
            <a:r>
              <a:rPr lang="en-US" altLang="zh-TW" dirty="0" smtClean="0"/>
              <a:t>(</a:t>
            </a:r>
            <a:r>
              <a:rPr lang="zh-TW" altLang="en-US" dirty="0" smtClean="0"/>
              <a:t>如</a:t>
            </a:r>
            <a:r>
              <a:rPr lang="en-US" altLang="zh-TW" dirty="0" err="1" smtClean="0"/>
              <a:t>ppstream</a:t>
            </a:r>
            <a:r>
              <a:rPr lang="en-US" altLang="zh-TW" dirty="0" smtClean="0"/>
              <a:t>)</a:t>
            </a:r>
          </a:p>
        </p:txBody>
      </p:sp>
    </p:spTree>
    <p:extLst>
      <p:ext uri="{BB962C8B-B14F-4D97-AF65-F5344CB8AC3E}">
        <p14:creationId xmlns:p14="http://schemas.microsoft.com/office/powerpoint/2010/main" val="2275834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549275"/>
            <a:ext cx="8229600" cy="1143000"/>
          </a:xfrm>
        </p:spPr>
        <p:txBody>
          <a:bodyPr/>
          <a:lstStyle/>
          <a:p>
            <a:pPr eaLnBrk="1" hangingPunct="1"/>
            <a:r>
              <a:rPr lang="en-US" altLang="zh-TW" dirty="0" smtClean="0"/>
              <a:t>5-1</a:t>
            </a:r>
            <a:r>
              <a:rPr lang="zh-TW" altLang="en-US" dirty="0" smtClean="0"/>
              <a:t>電腦網路的用途</a:t>
            </a:r>
          </a:p>
        </p:txBody>
      </p:sp>
      <p:sp>
        <p:nvSpPr>
          <p:cNvPr id="13315" name="Content Placeholder 2"/>
          <p:cNvSpPr>
            <a:spLocks noGrp="1"/>
          </p:cNvSpPr>
          <p:nvPr>
            <p:ph idx="1"/>
          </p:nvPr>
        </p:nvSpPr>
        <p:spPr>
          <a:xfrm>
            <a:off x="1022350" y="1700213"/>
            <a:ext cx="7664450" cy="4425950"/>
          </a:xfrm>
        </p:spPr>
        <p:txBody>
          <a:bodyPr/>
          <a:lstStyle/>
          <a:p>
            <a:pPr eaLnBrk="1" hangingPunct="1">
              <a:buFont typeface="Wingdings" pitchFamily="2" charset="2"/>
              <a:buChar char="n"/>
            </a:pPr>
            <a:r>
              <a:rPr lang="zh-TW" altLang="en-US" smtClean="0"/>
              <a:t>讓二個裝置可以互相交換訊息</a:t>
            </a:r>
            <a:endParaRPr lang="en-US" altLang="zh-TW" smtClean="0"/>
          </a:p>
          <a:p>
            <a:pPr eaLnBrk="1" hangingPunct="1">
              <a:buFont typeface="Wingdings" pitchFamily="2" charset="2"/>
              <a:buChar char="n"/>
            </a:pPr>
            <a:r>
              <a:rPr lang="zh-TW" altLang="en-US" smtClean="0"/>
              <a:t>其發展可回溯到</a:t>
            </a:r>
            <a:r>
              <a:rPr lang="en-US" altLang="zh-TW" smtClean="0"/>
              <a:t>1960</a:t>
            </a:r>
            <a:r>
              <a:rPr lang="zh-TW" altLang="en-US" smtClean="0"/>
              <a:t>年代</a:t>
            </a:r>
            <a:endParaRPr lang="en-US" altLang="zh-TW" smtClean="0"/>
          </a:p>
          <a:p>
            <a:pPr eaLnBrk="1" hangingPunct="1">
              <a:buFont typeface="Wingdings" pitchFamily="2" charset="2"/>
              <a:buChar char="n"/>
            </a:pPr>
            <a:r>
              <a:rPr lang="zh-TW" altLang="en-US" smtClean="0"/>
              <a:t>早期是為軍事及研究用途所發展</a:t>
            </a:r>
            <a:endParaRPr lang="en-US" altLang="zh-TW" smtClean="0"/>
          </a:p>
          <a:p>
            <a:pPr eaLnBrk="1" hangingPunct="1">
              <a:buFont typeface="Wingdings" pitchFamily="2" charset="2"/>
              <a:buChar char="n"/>
            </a:pPr>
            <a:r>
              <a:rPr lang="zh-TW" altLang="en-US" smtClean="0"/>
              <a:t>普及化後，使用人口以爆炸性的速度成長</a:t>
            </a:r>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3895725"/>
            <a:ext cx="75819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867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549275"/>
            <a:ext cx="8229600" cy="1143000"/>
          </a:xfrm>
        </p:spPr>
        <p:txBody>
          <a:bodyPr/>
          <a:lstStyle/>
          <a:p>
            <a:pPr eaLnBrk="1" hangingPunct="1"/>
            <a:r>
              <a:rPr lang="en-US" altLang="zh-TW" dirty="0" smtClean="0"/>
              <a:t>5-2-3 </a:t>
            </a:r>
            <a:r>
              <a:rPr lang="zh-TW" altLang="en-US" dirty="0" smtClean="0"/>
              <a:t>依據網路建置的規模</a:t>
            </a:r>
          </a:p>
        </p:txBody>
      </p:sp>
      <p:sp>
        <p:nvSpPr>
          <p:cNvPr id="28675" name="Content Placeholder 2"/>
          <p:cNvSpPr>
            <a:spLocks noGrp="1"/>
          </p:cNvSpPr>
          <p:nvPr>
            <p:ph idx="1"/>
          </p:nvPr>
        </p:nvSpPr>
        <p:spPr>
          <a:xfrm>
            <a:off x="457200" y="1989138"/>
            <a:ext cx="8229600" cy="4137025"/>
          </a:xfrm>
        </p:spPr>
        <p:txBody>
          <a:bodyPr>
            <a:normAutofit lnSpcReduction="10000"/>
          </a:bodyPr>
          <a:lstStyle/>
          <a:p>
            <a:pPr eaLnBrk="1" hangingPunct="1">
              <a:defRPr/>
            </a:pPr>
            <a:r>
              <a:rPr lang="zh-TW" altLang="en-US" dirty="0" smtClean="0">
                <a:solidFill>
                  <a:schemeClr val="accent5"/>
                </a:solidFill>
              </a:rPr>
              <a:t>區域網路</a:t>
            </a:r>
            <a:r>
              <a:rPr lang="en-US" altLang="zh-TW" dirty="0" smtClean="0">
                <a:solidFill>
                  <a:schemeClr val="accent5"/>
                </a:solidFill>
              </a:rPr>
              <a:t> – LAN</a:t>
            </a:r>
            <a:r>
              <a:rPr lang="zh-TW" altLang="en-US" dirty="0" smtClean="0">
                <a:solidFill>
                  <a:schemeClr val="accent5"/>
                </a:solidFill>
              </a:rPr>
              <a:t>，</a:t>
            </a:r>
            <a:r>
              <a:rPr lang="en-US" altLang="zh-TW" dirty="0" smtClean="0">
                <a:solidFill>
                  <a:schemeClr val="accent5"/>
                </a:solidFill>
              </a:rPr>
              <a:t>Local Area Network</a:t>
            </a:r>
          </a:p>
          <a:p>
            <a:pPr lvl="1" eaLnBrk="1" hangingPunct="1">
              <a:defRPr/>
            </a:pPr>
            <a:r>
              <a:rPr lang="zh-TW" altLang="en-US" dirty="0" smtClean="0"/>
              <a:t>規模最小，涵蓋的範圍可能是房間、房屋、建築物，或是校園</a:t>
            </a:r>
            <a:endParaRPr lang="en-US" altLang="ja-JP" dirty="0" smtClean="0"/>
          </a:p>
          <a:p>
            <a:pPr eaLnBrk="1" hangingPunct="1">
              <a:defRPr/>
            </a:pPr>
            <a:r>
              <a:rPr lang="zh-TW" altLang="en-US" dirty="0" smtClean="0">
                <a:solidFill>
                  <a:schemeClr val="accent5"/>
                </a:solidFill>
              </a:rPr>
              <a:t>都會網路</a:t>
            </a:r>
            <a:r>
              <a:rPr lang="en-US" altLang="zh-TW" dirty="0" smtClean="0">
                <a:solidFill>
                  <a:schemeClr val="accent5"/>
                </a:solidFill>
              </a:rPr>
              <a:t> – MAN</a:t>
            </a:r>
            <a:r>
              <a:rPr lang="zh-TW" altLang="en-US" dirty="0" smtClean="0">
                <a:solidFill>
                  <a:schemeClr val="accent5"/>
                </a:solidFill>
              </a:rPr>
              <a:t>，</a:t>
            </a:r>
            <a:r>
              <a:rPr lang="en-US" altLang="ja-JP" dirty="0" smtClean="0">
                <a:solidFill>
                  <a:schemeClr val="accent5"/>
                </a:solidFill>
              </a:rPr>
              <a:t>Metropolitan Area Network</a:t>
            </a:r>
          </a:p>
          <a:p>
            <a:pPr lvl="1" eaLnBrk="1" hangingPunct="1">
              <a:defRPr/>
            </a:pPr>
            <a:r>
              <a:rPr lang="zh-TW" altLang="en-US" dirty="0" smtClean="0"/>
              <a:t>中等規模，涵蓋的範圍可能是同一個城市裡的不同建築。</a:t>
            </a:r>
            <a:endParaRPr lang="en-US" altLang="ja-JP" dirty="0" smtClean="0"/>
          </a:p>
          <a:p>
            <a:pPr eaLnBrk="1" hangingPunct="1">
              <a:defRPr/>
            </a:pPr>
            <a:r>
              <a:rPr lang="zh-TW" altLang="en-US" dirty="0" smtClean="0">
                <a:solidFill>
                  <a:schemeClr val="accent5"/>
                </a:solidFill>
              </a:rPr>
              <a:t>廣域網路</a:t>
            </a:r>
            <a:r>
              <a:rPr lang="en-US" altLang="zh-TW" dirty="0" smtClean="0">
                <a:solidFill>
                  <a:schemeClr val="accent5"/>
                </a:solidFill>
              </a:rPr>
              <a:t> – </a:t>
            </a:r>
            <a:r>
              <a:rPr lang="en-US" altLang="ja-JP" dirty="0" smtClean="0">
                <a:solidFill>
                  <a:schemeClr val="accent5"/>
                </a:solidFill>
              </a:rPr>
              <a:t>WAN</a:t>
            </a:r>
            <a:r>
              <a:rPr lang="zh-TW" altLang="en-US" dirty="0" smtClean="0">
                <a:solidFill>
                  <a:schemeClr val="accent5"/>
                </a:solidFill>
              </a:rPr>
              <a:t>，</a:t>
            </a:r>
            <a:r>
              <a:rPr lang="en-US" altLang="zh-TW" dirty="0" smtClean="0">
                <a:solidFill>
                  <a:schemeClr val="accent5"/>
                </a:solidFill>
              </a:rPr>
              <a:t>Wide Area Network</a:t>
            </a:r>
          </a:p>
          <a:p>
            <a:pPr lvl="1" eaLnBrk="1" hangingPunct="1">
              <a:defRPr/>
            </a:pPr>
            <a:r>
              <a:rPr lang="zh-TW" altLang="en-US" dirty="0" smtClean="0"/>
              <a:t>規模最大，可以是跨城市甚至跨國的網路</a:t>
            </a:r>
          </a:p>
        </p:txBody>
      </p:sp>
    </p:spTree>
    <p:extLst>
      <p:ext uri="{BB962C8B-B14F-4D97-AF65-F5344CB8AC3E}">
        <p14:creationId xmlns:p14="http://schemas.microsoft.com/office/powerpoint/2010/main" val="1224914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5237" y="2708920"/>
            <a:ext cx="7074945" cy="3504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9" name="Title 1"/>
          <p:cNvSpPr>
            <a:spLocks noGrp="1"/>
          </p:cNvSpPr>
          <p:nvPr>
            <p:ph type="title"/>
          </p:nvPr>
        </p:nvSpPr>
        <p:spPr>
          <a:xfrm>
            <a:off x="468313" y="549275"/>
            <a:ext cx="8229600" cy="1143000"/>
          </a:xfrm>
        </p:spPr>
        <p:txBody>
          <a:bodyPr/>
          <a:lstStyle/>
          <a:p>
            <a:pPr eaLnBrk="1" hangingPunct="1"/>
            <a:r>
              <a:rPr lang="en-US" altLang="zh-TW" dirty="0" smtClean="0"/>
              <a:t>5-3 </a:t>
            </a:r>
            <a:r>
              <a:rPr lang="zh-TW" altLang="en-US" dirty="0" smtClean="0"/>
              <a:t>傳輸媒介</a:t>
            </a:r>
          </a:p>
        </p:txBody>
      </p:sp>
      <p:sp>
        <p:nvSpPr>
          <p:cNvPr id="29700" name="Content Placeholder 2"/>
          <p:cNvSpPr>
            <a:spLocks noGrp="1"/>
          </p:cNvSpPr>
          <p:nvPr>
            <p:ph idx="1"/>
          </p:nvPr>
        </p:nvSpPr>
        <p:spPr>
          <a:xfrm>
            <a:off x="971550" y="1700213"/>
            <a:ext cx="7715250" cy="4425950"/>
          </a:xfrm>
        </p:spPr>
        <p:txBody>
          <a:bodyPr/>
          <a:lstStyle/>
          <a:p>
            <a:pPr eaLnBrk="1" hangingPunct="1">
              <a:buFont typeface="Wingdings" pitchFamily="2" charset="2"/>
              <a:buChar char="n"/>
            </a:pPr>
            <a:r>
              <a:rPr lang="zh-TW" altLang="en-US" smtClean="0"/>
              <a:t>電話線</a:t>
            </a:r>
            <a:endParaRPr lang="en-US" altLang="zh-TW" smtClean="0"/>
          </a:p>
          <a:p>
            <a:pPr eaLnBrk="1" hangingPunct="1">
              <a:buFont typeface="Wingdings" pitchFamily="2" charset="2"/>
              <a:buChar char="n"/>
            </a:pPr>
            <a:r>
              <a:rPr lang="zh-TW" altLang="en-US" smtClean="0"/>
              <a:t>同軸電纜</a:t>
            </a:r>
            <a:endParaRPr lang="en-US" altLang="zh-TW" smtClean="0"/>
          </a:p>
          <a:p>
            <a:pPr eaLnBrk="1" hangingPunct="1">
              <a:buFont typeface="Wingdings" pitchFamily="2" charset="2"/>
              <a:buChar char="n"/>
            </a:pPr>
            <a:r>
              <a:rPr lang="zh-TW" altLang="en-US" smtClean="0"/>
              <a:t>雙絞線</a:t>
            </a:r>
            <a:endParaRPr lang="en-US" altLang="zh-TW" smtClean="0"/>
          </a:p>
          <a:p>
            <a:pPr eaLnBrk="1" hangingPunct="1">
              <a:buFont typeface="Wingdings" pitchFamily="2" charset="2"/>
              <a:buChar char="n"/>
            </a:pPr>
            <a:r>
              <a:rPr lang="zh-TW" altLang="en-US" smtClean="0"/>
              <a:t>光纖</a:t>
            </a:r>
            <a:endParaRPr lang="en-US" altLang="zh-TW" smtClean="0"/>
          </a:p>
          <a:p>
            <a:pPr eaLnBrk="1" hangingPunct="1">
              <a:buFont typeface="Wingdings" pitchFamily="2" charset="2"/>
              <a:buChar char="n"/>
            </a:pPr>
            <a:r>
              <a:rPr lang="zh-TW" altLang="en-US" smtClean="0"/>
              <a:t>電磁波</a:t>
            </a:r>
          </a:p>
        </p:txBody>
      </p:sp>
    </p:spTree>
    <p:extLst>
      <p:ext uri="{BB962C8B-B14F-4D97-AF65-F5344CB8AC3E}">
        <p14:creationId xmlns:p14="http://schemas.microsoft.com/office/powerpoint/2010/main" val="97643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549275"/>
            <a:ext cx="8229600" cy="1143000"/>
          </a:xfrm>
        </p:spPr>
        <p:txBody>
          <a:bodyPr/>
          <a:lstStyle/>
          <a:p>
            <a:pPr eaLnBrk="1" hangingPunct="1"/>
            <a:r>
              <a:rPr lang="en-US" altLang="zh-TW" dirty="0" smtClean="0"/>
              <a:t>5-3-1 </a:t>
            </a:r>
            <a:r>
              <a:rPr lang="zh-TW" altLang="en-US" dirty="0" smtClean="0"/>
              <a:t>電話線</a:t>
            </a:r>
          </a:p>
        </p:txBody>
      </p:sp>
      <p:sp>
        <p:nvSpPr>
          <p:cNvPr id="30723" name="Content Placeholder 2"/>
          <p:cNvSpPr>
            <a:spLocks noGrp="1"/>
          </p:cNvSpPr>
          <p:nvPr>
            <p:ph idx="1"/>
          </p:nvPr>
        </p:nvSpPr>
        <p:spPr>
          <a:xfrm>
            <a:off x="457200" y="1989138"/>
            <a:ext cx="8229600" cy="4137025"/>
          </a:xfrm>
        </p:spPr>
        <p:txBody>
          <a:bodyPr/>
          <a:lstStyle/>
          <a:p>
            <a:pPr eaLnBrk="1" hangingPunct="1"/>
            <a:r>
              <a:rPr lang="zh-TW" altLang="en-US" sz="2400" smtClean="0"/>
              <a:t>電話線也可以用來傳網路訊號</a:t>
            </a:r>
            <a:endParaRPr lang="en-US" altLang="zh-TW" sz="2400" smtClean="0"/>
          </a:p>
          <a:p>
            <a:pPr lvl="1" eaLnBrk="1" hangingPunct="1"/>
            <a:r>
              <a:rPr lang="zh-TW" altLang="en-US" sz="2400" smtClean="0"/>
              <a:t>電話撥接上網，或是</a:t>
            </a:r>
            <a:r>
              <a:rPr lang="en-US" altLang="zh-TW" sz="2400" smtClean="0"/>
              <a:t>ADSL</a:t>
            </a:r>
            <a:r>
              <a:rPr lang="zh-TW" altLang="en-US" sz="2400" smtClean="0"/>
              <a:t>使用電話線進行傳輸</a:t>
            </a:r>
            <a:endParaRPr lang="en-US" altLang="zh-TW" sz="2400" smtClean="0"/>
          </a:p>
          <a:p>
            <a:pPr eaLnBrk="1" hangingPunct="1"/>
            <a:r>
              <a:rPr lang="zh-TW" altLang="en-US" sz="2400" smtClean="0"/>
              <a:t>電話線本來是用來傳送聲音</a:t>
            </a:r>
            <a:r>
              <a:rPr lang="en-US" altLang="zh-TW" sz="2400" smtClean="0"/>
              <a:t>(</a:t>
            </a:r>
            <a:r>
              <a:rPr lang="zh-TW" altLang="en-US" sz="2400" smtClean="0"/>
              <a:t>類比</a:t>
            </a:r>
            <a:r>
              <a:rPr lang="en-US" altLang="zh-TW" sz="2400" smtClean="0"/>
              <a:t>)</a:t>
            </a:r>
            <a:r>
              <a:rPr lang="zh-TW" altLang="en-US" sz="2400" smtClean="0"/>
              <a:t>訊號</a:t>
            </a:r>
            <a:endParaRPr lang="en-US" altLang="zh-TW" sz="2400" smtClean="0"/>
          </a:p>
          <a:p>
            <a:pPr eaLnBrk="1" hangingPunct="1"/>
            <a:r>
              <a:rPr lang="zh-TW" altLang="en-US" sz="2400" smtClean="0"/>
              <a:t>因此需要配合「數據機」將網路</a:t>
            </a:r>
            <a:r>
              <a:rPr lang="en-US" altLang="zh-TW" sz="2400" smtClean="0"/>
              <a:t>(</a:t>
            </a:r>
            <a:r>
              <a:rPr lang="zh-TW" altLang="en-US" sz="2400" smtClean="0"/>
              <a:t>數位</a:t>
            </a:r>
            <a:r>
              <a:rPr lang="en-US" altLang="zh-TW" sz="2400" smtClean="0"/>
              <a:t>)</a:t>
            </a:r>
            <a:r>
              <a:rPr lang="zh-TW" altLang="en-US" sz="2400" smtClean="0"/>
              <a:t>訊號轉為類比訊號，才能傳送</a:t>
            </a:r>
            <a:endParaRPr lang="en-US" altLang="zh-TW" sz="2400" smtClean="0"/>
          </a:p>
          <a:p>
            <a:pPr eaLnBrk="1" hangingPunct="1"/>
            <a:r>
              <a:rPr lang="zh-TW" altLang="en-US" sz="2400" smtClean="0"/>
              <a:t>常見的電話線的接頭規格為</a:t>
            </a:r>
            <a:r>
              <a:rPr lang="en-US" altLang="zh-TW" sz="2400" smtClean="0"/>
              <a:t>RJ-11</a:t>
            </a:r>
          </a:p>
          <a:p>
            <a:pPr lvl="1" eaLnBrk="1" hangingPunct="1"/>
            <a:r>
              <a:rPr lang="zh-TW" altLang="en-US" sz="2400" smtClean="0"/>
              <a:t>內含</a:t>
            </a:r>
            <a:r>
              <a:rPr lang="en-US" altLang="zh-TW" sz="2400" smtClean="0"/>
              <a:t>4</a:t>
            </a:r>
            <a:r>
              <a:rPr lang="zh-TW" altLang="en-US" sz="2400" smtClean="0"/>
              <a:t>條銅線</a:t>
            </a:r>
            <a:endParaRPr lang="en-US" altLang="zh-TW" sz="2400" smtClean="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3933825"/>
            <a:ext cx="253365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659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549275"/>
            <a:ext cx="8229600" cy="1143000"/>
          </a:xfrm>
        </p:spPr>
        <p:txBody>
          <a:bodyPr/>
          <a:lstStyle/>
          <a:p>
            <a:pPr eaLnBrk="1" hangingPunct="1"/>
            <a:r>
              <a:rPr lang="en-US" altLang="zh-TW" dirty="0" smtClean="0"/>
              <a:t>5-3-1 </a:t>
            </a:r>
            <a:r>
              <a:rPr lang="zh-TW" altLang="en-US" dirty="0" smtClean="0"/>
              <a:t>電話線</a:t>
            </a:r>
            <a:r>
              <a:rPr lang="en-US" altLang="zh-TW" dirty="0" smtClean="0"/>
              <a:t> (</a:t>
            </a:r>
            <a:r>
              <a:rPr lang="zh-TW" altLang="en-US" dirty="0" smtClean="0"/>
              <a:t>續</a:t>
            </a:r>
            <a:r>
              <a:rPr lang="en-US" altLang="zh-TW" dirty="0" smtClean="0"/>
              <a:t>)</a:t>
            </a:r>
          </a:p>
        </p:txBody>
      </p:sp>
      <p:sp>
        <p:nvSpPr>
          <p:cNvPr id="31747" name="Content Placeholder 2"/>
          <p:cNvSpPr>
            <a:spLocks noGrp="1"/>
          </p:cNvSpPr>
          <p:nvPr>
            <p:ph idx="1"/>
          </p:nvPr>
        </p:nvSpPr>
        <p:spPr>
          <a:xfrm>
            <a:off x="457200" y="1989138"/>
            <a:ext cx="8229600" cy="4137025"/>
          </a:xfrm>
        </p:spPr>
        <p:txBody>
          <a:bodyPr/>
          <a:lstStyle/>
          <a:p>
            <a:pPr eaLnBrk="1" hangingPunct="1"/>
            <a:r>
              <a:rPr lang="zh-TW" altLang="en-US" smtClean="0"/>
              <a:t>優點</a:t>
            </a:r>
            <a:endParaRPr lang="en-US" altLang="zh-TW" smtClean="0"/>
          </a:p>
          <a:p>
            <a:pPr lvl="1" eaLnBrk="1" hangingPunct="1"/>
            <a:r>
              <a:rPr lang="zh-TW" altLang="en-US" smtClean="0"/>
              <a:t>成本低廉</a:t>
            </a:r>
            <a:endParaRPr lang="en-US" altLang="zh-TW" smtClean="0"/>
          </a:p>
          <a:p>
            <a:pPr lvl="1" eaLnBrk="1" hangingPunct="1"/>
            <a:r>
              <a:rPr lang="zh-TW" altLang="en-US" smtClean="0"/>
              <a:t>建置方便</a:t>
            </a:r>
            <a:r>
              <a:rPr lang="en-US" altLang="zh-TW" smtClean="0"/>
              <a:t> – </a:t>
            </a:r>
            <a:r>
              <a:rPr lang="zh-TW" altLang="en-US" smtClean="0"/>
              <a:t>使用現有線路，不需要再額外配置</a:t>
            </a:r>
            <a:endParaRPr lang="en-US" altLang="zh-TW" smtClean="0"/>
          </a:p>
          <a:p>
            <a:pPr eaLnBrk="1" hangingPunct="1"/>
            <a:r>
              <a:rPr lang="zh-TW" altLang="en-US" smtClean="0"/>
              <a:t>缺點</a:t>
            </a:r>
            <a:endParaRPr lang="en-US" altLang="zh-TW" smtClean="0"/>
          </a:p>
          <a:p>
            <a:pPr lvl="1" eaLnBrk="1" hangingPunct="1"/>
            <a:r>
              <a:rPr lang="zh-TW" altLang="en-US" smtClean="0"/>
              <a:t>傳輸速率不高</a:t>
            </a:r>
            <a:endParaRPr lang="en-US" altLang="zh-TW" smtClean="0"/>
          </a:p>
          <a:p>
            <a:pPr lvl="1" eaLnBrk="1" hangingPunct="1"/>
            <a:r>
              <a:rPr lang="zh-TW" altLang="en-US" smtClean="0"/>
              <a:t>傳輸品質受到距離影響</a:t>
            </a:r>
          </a:p>
        </p:txBody>
      </p:sp>
    </p:spTree>
    <p:extLst>
      <p:ext uri="{BB962C8B-B14F-4D97-AF65-F5344CB8AC3E}">
        <p14:creationId xmlns:p14="http://schemas.microsoft.com/office/powerpoint/2010/main" val="363748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8313" y="549275"/>
            <a:ext cx="8229600" cy="1143000"/>
          </a:xfrm>
        </p:spPr>
        <p:txBody>
          <a:bodyPr/>
          <a:lstStyle/>
          <a:p>
            <a:pPr eaLnBrk="1" hangingPunct="1"/>
            <a:r>
              <a:rPr lang="en-US" altLang="zh-TW" dirty="0" smtClean="0"/>
              <a:t>5-3-2 </a:t>
            </a:r>
            <a:r>
              <a:rPr lang="zh-TW" altLang="en-US" dirty="0" smtClean="0"/>
              <a:t>同軸電纜</a:t>
            </a:r>
          </a:p>
        </p:txBody>
      </p:sp>
      <p:sp>
        <p:nvSpPr>
          <p:cNvPr id="32771" name="Content Placeholder 2"/>
          <p:cNvSpPr>
            <a:spLocks noGrp="1"/>
          </p:cNvSpPr>
          <p:nvPr>
            <p:ph idx="1"/>
          </p:nvPr>
        </p:nvSpPr>
        <p:spPr>
          <a:xfrm>
            <a:off x="457200" y="1773238"/>
            <a:ext cx="8229600" cy="4352925"/>
          </a:xfrm>
        </p:spPr>
        <p:txBody>
          <a:bodyPr/>
          <a:lstStyle/>
          <a:p>
            <a:pPr eaLnBrk="1" hangingPunct="1"/>
            <a:r>
              <a:rPr lang="zh-TW" altLang="en-US" sz="2400" smtClean="0"/>
              <a:t>與一般有線電視</a:t>
            </a:r>
            <a:r>
              <a:rPr lang="en-US" altLang="zh-TW" sz="2400" smtClean="0"/>
              <a:t>(Cable TV)</a:t>
            </a:r>
            <a:r>
              <a:rPr lang="zh-TW" altLang="en-US" sz="2400" smtClean="0"/>
              <a:t>所使用的線路類似</a:t>
            </a:r>
            <a:endParaRPr lang="en-US" altLang="zh-TW" sz="2400" smtClean="0"/>
          </a:p>
          <a:p>
            <a:pPr eaLnBrk="1" hangingPunct="1"/>
            <a:r>
              <a:rPr lang="zh-TW" altLang="en-US" sz="2400" smtClean="0"/>
              <a:t>用於建置「匯流排」架構的網路</a:t>
            </a:r>
            <a:r>
              <a:rPr lang="en-US" altLang="zh-TW" sz="2400" smtClean="0"/>
              <a:t> – </a:t>
            </a:r>
            <a:r>
              <a:rPr lang="zh-TW" altLang="en-US" sz="2400" smtClean="0"/>
              <a:t>裝置共享同一條線路</a:t>
            </a:r>
            <a:endParaRPr lang="en-US" altLang="zh-TW" sz="2400" smtClean="0"/>
          </a:p>
          <a:p>
            <a:pPr lvl="1" eaLnBrk="1" hangingPunct="1"/>
            <a:r>
              <a:rPr lang="zh-TW" altLang="en-US" sz="2400" smtClean="0"/>
              <a:t>不需額外購置「集線器」</a:t>
            </a:r>
            <a:r>
              <a:rPr lang="en-US" altLang="zh-TW" sz="2400" smtClean="0"/>
              <a:t>(hub)</a:t>
            </a:r>
          </a:p>
          <a:p>
            <a:pPr eaLnBrk="1" hangingPunct="1"/>
            <a:r>
              <a:rPr lang="zh-TW" altLang="en-US" sz="2400" smtClean="0"/>
              <a:t>傳輸速率較快，可達</a:t>
            </a:r>
            <a:r>
              <a:rPr lang="en-US" altLang="zh-TW" sz="2400" smtClean="0"/>
              <a:t>10Mbps</a:t>
            </a:r>
            <a:r>
              <a:rPr lang="zh-TW" altLang="en-US" sz="2400" smtClean="0"/>
              <a:t>或是</a:t>
            </a:r>
            <a:r>
              <a:rPr lang="en-US" altLang="zh-TW" sz="2400" smtClean="0"/>
              <a:t>100Mbps</a:t>
            </a:r>
          </a:p>
          <a:p>
            <a:pPr eaLnBrk="1" hangingPunct="1"/>
            <a:r>
              <a:rPr lang="zh-TW" altLang="en-US" sz="2400" smtClean="0"/>
              <a:t>線材成本較高</a:t>
            </a:r>
            <a:endParaRPr lang="en-US" altLang="zh-TW" sz="2400" smtClean="0"/>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969060"/>
            <a:ext cx="7429500" cy="222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9670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549275"/>
            <a:ext cx="8229600" cy="1143000"/>
          </a:xfrm>
        </p:spPr>
        <p:txBody>
          <a:bodyPr/>
          <a:lstStyle/>
          <a:p>
            <a:pPr eaLnBrk="1" hangingPunct="1"/>
            <a:r>
              <a:rPr lang="en-US" altLang="zh-TW" dirty="0" smtClean="0"/>
              <a:t>5-3-3 </a:t>
            </a:r>
            <a:r>
              <a:rPr lang="zh-TW" altLang="en-US" dirty="0" smtClean="0"/>
              <a:t>雙絞線</a:t>
            </a:r>
          </a:p>
        </p:txBody>
      </p:sp>
      <p:sp>
        <p:nvSpPr>
          <p:cNvPr id="33795" name="Content Placeholder 2"/>
          <p:cNvSpPr>
            <a:spLocks noGrp="1"/>
          </p:cNvSpPr>
          <p:nvPr>
            <p:ph idx="1"/>
          </p:nvPr>
        </p:nvSpPr>
        <p:spPr>
          <a:xfrm>
            <a:off x="457200" y="1844675"/>
            <a:ext cx="8229600" cy="4281488"/>
          </a:xfrm>
        </p:spPr>
        <p:txBody>
          <a:bodyPr/>
          <a:lstStyle/>
          <a:p>
            <a:pPr eaLnBrk="1" hangingPunct="1"/>
            <a:r>
              <a:rPr lang="zh-TW" altLang="en-US" smtClean="0"/>
              <a:t>區域網路內常見的網路線材</a:t>
            </a:r>
            <a:endParaRPr lang="en-US" altLang="zh-TW" smtClean="0"/>
          </a:p>
          <a:p>
            <a:pPr eaLnBrk="1" hangingPunct="1"/>
            <a:r>
              <a:rPr lang="zh-TW" altLang="en-US" smtClean="0"/>
              <a:t>外型像是大一號的電話線</a:t>
            </a:r>
            <a:endParaRPr lang="en-US" altLang="zh-TW" smtClean="0"/>
          </a:p>
          <a:p>
            <a:pPr eaLnBrk="1" hangingPunct="1"/>
            <a:r>
              <a:rPr lang="zh-TW" altLang="en-US" smtClean="0"/>
              <a:t>接頭規格為</a:t>
            </a:r>
            <a:r>
              <a:rPr lang="en-US" altLang="zh-TW" smtClean="0"/>
              <a:t>RJ-45</a:t>
            </a:r>
            <a:r>
              <a:rPr lang="zh-TW" altLang="en-US" smtClean="0"/>
              <a:t>，內含</a:t>
            </a:r>
            <a:r>
              <a:rPr lang="en-US" altLang="zh-TW" smtClean="0"/>
              <a:t>8</a:t>
            </a:r>
            <a:r>
              <a:rPr lang="zh-TW" altLang="en-US" smtClean="0"/>
              <a:t>條銅線，且兩兩成對，互相纏繞</a:t>
            </a:r>
            <a:r>
              <a:rPr lang="en-US" altLang="zh-TW" smtClean="0"/>
              <a:t> – </a:t>
            </a:r>
            <a:r>
              <a:rPr lang="zh-TW" altLang="en-US" smtClean="0"/>
              <a:t>所以稱為雙絞線</a:t>
            </a:r>
            <a:endParaRPr lang="en-US" altLang="zh-TW" smtClean="0"/>
          </a:p>
          <a:p>
            <a:pPr eaLnBrk="1" hangingPunct="1"/>
            <a:r>
              <a:rPr lang="zh-TW" altLang="en-US" smtClean="0"/>
              <a:t>依線材的品質，傳輸速率可高達</a:t>
            </a:r>
            <a:r>
              <a:rPr lang="en-US" altLang="zh-TW" smtClean="0"/>
              <a:t>10Gbps</a:t>
            </a:r>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9" y="4437063"/>
            <a:ext cx="6895262" cy="1758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82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標題 1"/>
          <p:cNvSpPr>
            <a:spLocks noGrp="1"/>
          </p:cNvSpPr>
          <p:nvPr>
            <p:ph type="title"/>
          </p:nvPr>
        </p:nvSpPr>
        <p:spPr>
          <a:xfrm>
            <a:off x="179388" y="981075"/>
            <a:ext cx="8229600" cy="1143000"/>
          </a:xfrm>
        </p:spPr>
        <p:txBody>
          <a:bodyPr/>
          <a:lstStyle/>
          <a:p>
            <a:r>
              <a:rPr lang="zh-TW" altLang="en-US" b="1" smtClean="0"/>
              <a:t>雙絞線的等級與限制整理表</a:t>
            </a:r>
            <a:endParaRPr lang="zh-TW" altLang="en-US" smtClean="0"/>
          </a:p>
        </p:txBody>
      </p:sp>
      <p:graphicFrame>
        <p:nvGraphicFramePr>
          <p:cNvPr id="5" name="內容版面配置區 4"/>
          <p:cNvGraphicFramePr>
            <a:graphicFrameLocks noGrp="1"/>
          </p:cNvGraphicFramePr>
          <p:nvPr>
            <p:ph idx="1"/>
          </p:nvPr>
        </p:nvGraphicFramePr>
        <p:xfrm>
          <a:off x="395288" y="2205038"/>
          <a:ext cx="8229600" cy="3336921"/>
        </p:xfrm>
        <a:graphic>
          <a:graphicData uri="http://schemas.openxmlformats.org/drawingml/2006/table">
            <a:tbl>
              <a:tblPr firstRow="1" bandRow="1">
                <a:tableStyleId>{21E4AEA4-8DFA-4A89-87EB-49C32662AFE0}</a:tableStyleId>
              </a:tblPr>
              <a:tblGrid>
                <a:gridCol w="1728192">
                  <a:extLst>
                    <a:ext uri="{9D8B030D-6E8A-4147-A177-3AD203B41FA5}">
                      <a16:colId xmlns:a16="http://schemas.microsoft.com/office/drawing/2014/main" val="20000"/>
                    </a:ext>
                  </a:extLst>
                </a:gridCol>
                <a:gridCol w="6501408">
                  <a:extLst>
                    <a:ext uri="{9D8B030D-6E8A-4147-A177-3AD203B41FA5}">
                      <a16:colId xmlns:a16="http://schemas.microsoft.com/office/drawing/2014/main" val="20001"/>
                    </a:ext>
                  </a:extLst>
                </a:gridCol>
              </a:tblGrid>
              <a:tr h="370769">
                <a:tc>
                  <a:txBody>
                    <a:bodyPr/>
                    <a:lstStyle/>
                    <a:p>
                      <a:r>
                        <a:rPr lang="zh-TW" altLang="en-US" sz="1800" u="none" strike="noStrike" kern="1200" baseline="0" dirty="0" smtClean="0">
                          <a:latin typeface="微軟正黑體" panose="020B0604030504040204" pitchFamily="34" charset="-120"/>
                          <a:ea typeface="微軟正黑體" panose="020B0604030504040204" pitchFamily="34" charset="-120"/>
                        </a:rPr>
                        <a:t>等級</a:t>
                      </a:r>
                      <a:endParaRPr lang="zh-TW" altLang="en-US" sz="1800" b="0" i="0" u="none" strike="noStrike" kern="1200" baseline="0" dirty="0" smtClean="0">
                        <a:solidFill>
                          <a:schemeClr val="lt1"/>
                        </a:solidFill>
                        <a:latin typeface="微軟正黑體" panose="020B0604030504040204" pitchFamily="34" charset="-120"/>
                        <a:ea typeface="微軟正黑體" panose="020B0604030504040204" pitchFamily="34" charset="-120"/>
                        <a:cs typeface="+mn-cs"/>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限制</a:t>
                      </a:r>
                    </a:p>
                  </a:txBody>
                  <a:tcPr marT="45711" marB="45711"/>
                </a:tc>
                <a:extLst>
                  <a:ext uri="{0D108BD9-81ED-4DB2-BD59-A6C34878D82A}">
                    <a16:rowId xmlns:a16="http://schemas.microsoft.com/office/drawing/2014/main" val="10000"/>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1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適用於電話訊號傳輸，不適用於網路訊號。</a:t>
                      </a:r>
                    </a:p>
                  </a:txBody>
                  <a:tcPr marT="45711" marB="45711"/>
                </a:tc>
                <a:extLst>
                  <a:ext uri="{0D108BD9-81ED-4DB2-BD59-A6C34878D82A}">
                    <a16:rowId xmlns:a16="http://schemas.microsoft.com/office/drawing/2014/main" val="10001"/>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2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4Mbps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extLst>
                  <a:ext uri="{0D108BD9-81ED-4DB2-BD59-A6C34878D82A}">
                    <a16:rowId xmlns:a16="http://schemas.microsoft.com/office/drawing/2014/main" val="10002"/>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3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extLst>
                  <a:ext uri="{0D108BD9-81ED-4DB2-BD59-A6C34878D82A}">
                    <a16:rowId xmlns:a16="http://schemas.microsoft.com/office/drawing/2014/main" val="10003"/>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4</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16Mbps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extLst>
                  <a:ext uri="{0D108BD9-81ED-4DB2-BD59-A6C34878D82A}">
                    <a16:rowId xmlns:a16="http://schemas.microsoft.com/office/drawing/2014/main" val="10004"/>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5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100Mbps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extLst>
                  <a:ext uri="{0D108BD9-81ED-4DB2-BD59-A6C34878D82A}">
                    <a16:rowId xmlns:a16="http://schemas.microsoft.com/office/drawing/2014/main" val="10005"/>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a:t>
                      </a:r>
                      <a:r>
                        <a:rPr lang="en-US" altLang="zh-TW" sz="1800" u="none" strike="noStrike" kern="1200" baseline="0" dirty="0" err="1" smtClean="0">
                          <a:latin typeface="微軟正黑體" panose="020B0604030504040204" pitchFamily="34" charset="-120"/>
                          <a:ea typeface="微軟正黑體" panose="020B0604030504040204" pitchFamily="34" charset="-120"/>
                        </a:rPr>
                        <a:t>5e</a:t>
                      </a:r>
                      <a:r>
                        <a:rPr lang="en-US" altLang="zh-TW" sz="1800" u="none" strike="noStrike" kern="1200" baseline="0" dirty="0" smtClean="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1Gbps</a:t>
                      </a:r>
                      <a:r>
                        <a:rPr lang="zh-TW" altLang="en-US" sz="1800" u="none" strike="noStrike" kern="1200" baseline="0" dirty="0" smtClean="0">
                          <a:latin typeface="微軟正黑體" panose="020B0604030504040204" pitchFamily="34" charset="-120"/>
                          <a:ea typeface="微軟正黑體" panose="020B0604030504040204" pitchFamily="34" charset="-120"/>
                        </a:rPr>
                        <a:t>。</a:t>
                      </a:r>
                    </a:p>
                  </a:txBody>
                  <a:tcPr marT="45711" marB="45711"/>
                </a:tc>
                <a:extLst>
                  <a:ext uri="{0D108BD9-81ED-4DB2-BD59-A6C34878D82A}">
                    <a16:rowId xmlns:a16="http://schemas.microsoft.com/office/drawing/2014/main" val="10006"/>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6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10Gbps</a:t>
                      </a:r>
                      <a:r>
                        <a:rPr lang="zh-TW" altLang="en-US" sz="1800" u="none" strike="noStrike" kern="1200" baseline="0" dirty="0" smtClean="0">
                          <a:latin typeface="微軟正黑體" panose="020B0604030504040204" pitchFamily="34" charset="-120"/>
                          <a:ea typeface="微軟正黑體" panose="020B0604030504040204" pitchFamily="34" charset="-120"/>
                        </a:rPr>
                        <a:t>，線長需短於</a:t>
                      </a:r>
                      <a:r>
                        <a:rPr lang="en-US" altLang="zh-TW" sz="1800" u="none" strike="noStrike" kern="1200" baseline="0" dirty="0" smtClean="0">
                          <a:latin typeface="微軟正黑體" panose="020B0604030504040204" pitchFamily="34" charset="-120"/>
                          <a:ea typeface="微軟正黑體" panose="020B0604030504040204" pitchFamily="34" charset="-120"/>
                        </a:rPr>
                        <a:t>55 </a:t>
                      </a:r>
                      <a:r>
                        <a:rPr lang="zh-TW" altLang="en-US" sz="1800" u="none" strike="noStrike" kern="1200" baseline="0" dirty="0" smtClean="0">
                          <a:latin typeface="微軟正黑體" panose="020B0604030504040204" pitchFamily="34" charset="-120"/>
                          <a:ea typeface="微軟正黑體" panose="020B0604030504040204" pitchFamily="34" charset="-120"/>
                        </a:rPr>
                        <a:t>公尺。</a:t>
                      </a:r>
                      <a:endParaRPr lang="zh-TW" altLang="en-US" sz="1800" dirty="0">
                        <a:latin typeface="微軟正黑體" panose="020B0604030504040204" pitchFamily="34" charset="-120"/>
                        <a:ea typeface="微軟正黑體" panose="020B0604030504040204" pitchFamily="34" charset="-120"/>
                      </a:endParaRPr>
                    </a:p>
                  </a:txBody>
                  <a:tcPr marT="45711" marB="45711"/>
                </a:tc>
                <a:extLst>
                  <a:ext uri="{0D108BD9-81ED-4DB2-BD59-A6C34878D82A}">
                    <a16:rowId xmlns:a16="http://schemas.microsoft.com/office/drawing/2014/main" val="10007"/>
                  </a:ext>
                </a:extLst>
              </a:tr>
              <a:tr h="370769">
                <a:tc>
                  <a:txBody>
                    <a:bodyPr/>
                    <a:lstStyle/>
                    <a:p>
                      <a:r>
                        <a:rPr lang="en-US" altLang="zh-TW" sz="1800" u="none" strike="noStrike" kern="1200" baseline="0" dirty="0" smtClean="0">
                          <a:latin typeface="微軟正黑體" panose="020B0604030504040204" pitchFamily="34" charset="-120"/>
                          <a:ea typeface="微軟正黑體" panose="020B0604030504040204" pitchFamily="34" charset="-120"/>
                        </a:rPr>
                        <a:t>Category </a:t>
                      </a:r>
                      <a:r>
                        <a:rPr lang="en-US" altLang="zh-TW" sz="1800" u="none" strike="noStrike" kern="1200" baseline="0" dirty="0" err="1" smtClean="0">
                          <a:latin typeface="微軟正黑體" panose="020B0604030504040204" pitchFamily="34" charset="-120"/>
                          <a:ea typeface="微軟正黑體" panose="020B0604030504040204" pitchFamily="34" charset="-120"/>
                        </a:rPr>
                        <a:t>6a</a:t>
                      </a:r>
                      <a:r>
                        <a:rPr lang="en-US" altLang="zh-TW" sz="1800" u="none" strike="noStrike" kern="1200" baseline="0" dirty="0" smtClean="0">
                          <a:latin typeface="微軟正黑體" panose="020B0604030504040204" pitchFamily="34" charset="-120"/>
                          <a:ea typeface="微軟正黑體" panose="020B0604030504040204" pitchFamily="34" charset="-120"/>
                        </a:rPr>
                        <a:t> </a:t>
                      </a:r>
                      <a:endParaRPr lang="zh-TW" altLang="en-US" sz="1800" dirty="0">
                        <a:latin typeface="微軟正黑體" panose="020B0604030504040204" pitchFamily="34" charset="-120"/>
                        <a:ea typeface="微軟正黑體" panose="020B0604030504040204" pitchFamily="34" charset="-120"/>
                      </a:endParaRPr>
                    </a:p>
                  </a:txBody>
                  <a:tcPr marT="45711" marB="4571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u="none" strike="noStrike" kern="1200" baseline="0" dirty="0" smtClean="0">
                          <a:latin typeface="微軟正黑體" panose="020B0604030504040204" pitchFamily="34" charset="-120"/>
                          <a:ea typeface="微軟正黑體" panose="020B0604030504040204" pitchFamily="34" charset="-120"/>
                        </a:rPr>
                        <a:t>傳輸速率上限：</a:t>
                      </a:r>
                      <a:r>
                        <a:rPr lang="en-US" altLang="zh-TW" sz="1800" u="none" strike="noStrike" kern="1200" baseline="0" dirty="0" err="1" smtClean="0">
                          <a:latin typeface="微軟正黑體" panose="020B0604030504040204" pitchFamily="34" charset="-120"/>
                          <a:ea typeface="微軟正黑體" panose="020B0604030504040204" pitchFamily="34" charset="-120"/>
                        </a:rPr>
                        <a:t>10Gbps</a:t>
                      </a:r>
                      <a:r>
                        <a:rPr lang="zh-TW" altLang="en-US" sz="1800" u="none" strike="noStrike" kern="1200" baseline="0" dirty="0" smtClean="0">
                          <a:latin typeface="微軟正黑體" panose="020B0604030504040204" pitchFamily="34" charset="-120"/>
                          <a:ea typeface="微軟正黑體" panose="020B0604030504040204" pitchFamily="34" charset="-120"/>
                        </a:rPr>
                        <a:t>。</a:t>
                      </a:r>
                      <a:endParaRPr lang="zh-TW" altLang="en-US" sz="1800" dirty="0" smtClean="0">
                        <a:latin typeface="微軟正黑體" panose="020B0604030504040204" pitchFamily="34" charset="-120"/>
                        <a:ea typeface="微軟正黑體" panose="020B0604030504040204" pitchFamily="34" charset="-120"/>
                      </a:endParaRPr>
                    </a:p>
                  </a:txBody>
                  <a:tcPr marT="45711" marB="45711"/>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4173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549275"/>
            <a:ext cx="8229600" cy="1143000"/>
          </a:xfrm>
        </p:spPr>
        <p:txBody>
          <a:bodyPr/>
          <a:lstStyle/>
          <a:p>
            <a:pPr eaLnBrk="1" hangingPunct="1"/>
            <a:r>
              <a:rPr lang="zh-TW" altLang="en-US" smtClean="0"/>
              <a:t>雙絞線接頭的花色</a:t>
            </a:r>
          </a:p>
        </p:txBody>
      </p:sp>
      <p:sp>
        <p:nvSpPr>
          <p:cNvPr id="35843" name="Content Placeholder 2"/>
          <p:cNvSpPr>
            <a:spLocks noGrp="1"/>
          </p:cNvSpPr>
          <p:nvPr>
            <p:ph idx="1"/>
          </p:nvPr>
        </p:nvSpPr>
        <p:spPr>
          <a:xfrm>
            <a:off x="457200" y="1989138"/>
            <a:ext cx="8229600" cy="4137025"/>
          </a:xfrm>
        </p:spPr>
        <p:txBody>
          <a:bodyPr/>
          <a:lstStyle/>
          <a:p>
            <a:pPr eaLnBrk="1" hangingPunct="1"/>
            <a:r>
              <a:rPr lang="zh-TW" altLang="en-US" smtClean="0"/>
              <a:t>雙絞線內的每一條銅線都有不同的花色的外皮包覆白橙、橙、白綠、藍、白藍、綠、白棕、棕雙絞線的花色標準</a:t>
            </a:r>
            <a:r>
              <a:rPr lang="en-US" altLang="zh-TW" smtClean="0"/>
              <a:t>: 568-A </a:t>
            </a:r>
            <a:r>
              <a:rPr lang="zh-TW" altLang="en-US" smtClean="0"/>
              <a:t>和</a:t>
            </a:r>
            <a:r>
              <a:rPr lang="en-US" altLang="zh-TW" smtClean="0"/>
              <a:t> 568-B</a:t>
            </a:r>
          </a:p>
        </p:txBody>
      </p:sp>
      <p:pic>
        <p:nvPicPr>
          <p:cNvPr id="358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1" y="3573463"/>
            <a:ext cx="6210740" cy="261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34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68313" y="549275"/>
            <a:ext cx="8229600" cy="1143000"/>
          </a:xfrm>
        </p:spPr>
        <p:txBody>
          <a:bodyPr/>
          <a:lstStyle/>
          <a:p>
            <a:pPr eaLnBrk="1" hangingPunct="1"/>
            <a:r>
              <a:rPr lang="zh-TW" altLang="en-US" smtClean="0"/>
              <a:t>雙絞線接頭的花色</a:t>
            </a:r>
            <a:r>
              <a:rPr lang="en-US" altLang="zh-TW" smtClean="0"/>
              <a:t> (</a:t>
            </a:r>
            <a:r>
              <a:rPr lang="zh-TW" altLang="en-US" smtClean="0"/>
              <a:t>續</a:t>
            </a:r>
            <a:r>
              <a:rPr lang="en-US" altLang="zh-TW" smtClean="0"/>
              <a:t>)</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一般的雙絞線</a:t>
            </a:r>
            <a:endParaRPr lang="en-US" altLang="zh-TW" dirty="0" smtClean="0"/>
          </a:p>
          <a:p>
            <a:pPr lvl="1" eaLnBrk="1" fontAlgn="auto" hangingPunct="1">
              <a:spcAft>
                <a:spcPts val="0"/>
              </a:spcAft>
              <a:defRPr/>
            </a:pPr>
            <a:r>
              <a:rPr lang="zh-TW" altLang="en-US" dirty="0" smtClean="0"/>
              <a:t>線二端的接頭使用相同的花色配置</a:t>
            </a:r>
            <a:endParaRPr lang="en-US" altLang="zh-TW" dirty="0" smtClean="0"/>
          </a:p>
          <a:p>
            <a:pPr lvl="1" eaLnBrk="1" fontAlgn="auto" hangingPunct="1">
              <a:spcAft>
                <a:spcPts val="0"/>
              </a:spcAft>
              <a:defRPr/>
            </a:pPr>
            <a:r>
              <a:rPr lang="zh-TW" altLang="en-US" dirty="0" smtClean="0"/>
              <a:t>如</a:t>
            </a:r>
            <a:r>
              <a:rPr lang="en-US" altLang="zh-TW" dirty="0" smtClean="0"/>
              <a:t>: </a:t>
            </a:r>
            <a:r>
              <a:rPr lang="zh-TW" altLang="en-US" dirty="0" smtClean="0"/>
              <a:t>二端皆為</a:t>
            </a:r>
            <a:r>
              <a:rPr lang="en-US" altLang="zh-TW" dirty="0" smtClean="0"/>
              <a:t>568A</a:t>
            </a:r>
            <a:r>
              <a:rPr lang="zh-TW" altLang="en-US" dirty="0" smtClean="0"/>
              <a:t>，或是二端皆為</a:t>
            </a:r>
            <a:r>
              <a:rPr lang="en-US" altLang="zh-TW" dirty="0" smtClean="0"/>
              <a:t>568B</a:t>
            </a:r>
          </a:p>
          <a:p>
            <a:pPr lvl="1" eaLnBrk="1" fontAlgn="auto" hangingPunct="1">
              <a:spcAft>
                <a:spcPts val="0"/>
              </a:spcAft>
              <a:defRPr/>
            </a:pPr>
            <a:r>
              <a:rPr lang="zh-TW" altLang="en-US" dirty="0" smtClean="0"/>
              <a:t>通常用於連接電腦和交換器</a:t>
            </a:r>
            <a:endParaRPr lang="en-US" altLang="zh-TW" dirty="0" smtClean="0"/>
          </a:p>
          <a:p>
            <a:pPr eaLnBrk="1" fontAlgn="auto" hangingPunct="1">
              <a:spcAft>
                <a:spcPts val="0"/>
              </a:spcAft>
              <a:defRPr/>
            </a:pPr>
            <a:r>
              <a:rPr lang="zh-TW" altLang="en-US" dirty="0" smtClean="0"/>
              <a:t>跳線</a:t>
            </a:r>
            <a:endParaRPr lang="en-US" altLang="zh-TW" dirty="0" smtClean="0"/>
          </a:p>
          <a:p>
            <a:pPr lvl="1" eaLnBrk="1" fontAlgn="auto" hangingPunct="1">
              <a:spcAft>
                <a:spcPts val="0"/>
              </a:spcAft>
              <a:defRPr/>
            </a:pPr>
            <a:r>
              <a:rPr lang="zh-TW" altLang="en-US" dirty="0" smtClean="0"/>
              <a:t>線二端的接頭使用</a:t>
            </a:r>
            <a:r>
              <a:rPr lang="zh-TW" altLang="en-US" dirty="0" smtClean="0">
                <a:solidFill>
                  <a:srgbClr val="FF0000"/>
                </a:solidFill>
              </a:rPr>
              <a:t>不同</a:t>
            </a:r>
            <a:r>
              <a:rPr lang="zh-TW" altLang="en-US" dirty="0" smtClean="0"/>
              <a:t>的花色配置</a:t>
            </a:r>
            <a:endParaRPr lang="en-US" altLang="zh-TW" dirty="0" smtClean="0"/>
          </a:p>
          <a:p>
            <a:pPr lvl="1" eaLnBrk="1" fontAlgn="auto" hangingPunct="1">
              <a:spcAft>
                <a:spcPts val="0"/>
              </a:spcAft>
              <a:defRPr/>
            </a:pPr>
            <a:r>
              <a:rPr lang="zh-TW" altLang="en-US" dirty="0" smtClean="0"/>
              <a:t>如</a:t>
            </a:r>
            <a:r>
              <a:rPr lang="en-US" altLang="zh-TW" dirty="0" smtClean="0"/>
              <a:t>: </a:t>
            </a:r>
            <a:r>
              <a:rPr lang="zh-TW" altLang="en-US" dirty="0" smtClean="0"/>
              <a:t>一端使用</a:t>
            </a:r>
            <a:r>
              <a:rPr lang="en-US" altLang="zh-TW" dirty="0" smtClean="0"/>
              <a:t>568A</a:t>
            </a:r>
            <a:r>
              <a:rPr lang="zh-TW" altLang="en-US" dirty="0" smtClean="0"/>
              <a:t>、另一端使用</a:t>
            </a:r>
            <a:r>
              <a:rPr lang="en-US" altLang="zh-TW" dirty="0" smtClean="0"/>
              <a:t>568B</a:t>
            </a:r>
          </a:p>
          <a:p>
            <a:pPr lvl="1" eaLnBrk="1" fontAlgn="auto" hangingPunct="1">
              <a:spcAft>
                <a:spcPts val="0"/>
              </a:spcAft>
              <a:defRPr/>
            </a:pPr>
            <a:r>
              <a:rPr lang="zh-TW" altLang="en-US" dirty="0" smtClean="0"/>
              <a:t>通常用於連接二個同種類的裝置，如電腦對電腦，或是交換器對交換器</a:t>
            </a:r>
          </a:p>
        </p:txBody>
      </p:sp>
    </p:spTree>
    <p:extLst>
      <p:ext uri="{BB962C8B-B14F-4D97-AF65-F5344CB8AC3E}">
        <p14:creationId xmlns:p14="http://schemas.microsoft.com/office/powerpoint/2010/main" val="344703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549275"/>
            <a:ext cx="8229600" cy="1143000"/>
          </a:xfrm>
        </p:spPr>
        <p:txBody>
          <a:bodyPr/>
          <a:lstStyle/>
          <a:p>
            <a:pPr eaLnBrk="1" hangingPunct="1"/>
            <a:r>
              <a:rPr lang="en-US" altLang="zh-TW" dirty="0" smtClean="0"/>
              <a:t>5-3-4 </a:t>
            </a:r>
            <a:r>
              <a:rPr lang="zh-TW" altLang="en-US" dirty="0" smtClean="0"/>
              <a:t>光纖</a:t>
            </a:r>
          </a:p>
        </p:txBody>
      </p:sp>
      <p:sp>
        <p:nvSpPr>
          <p:cNvPr id="37891" name="Content Placeholder 2"/>
          <p:cNvSpPr>
            <a:spLocks noGrp="1"/>
          </p:cNvSpPr>
          <p:nvPr>
            <p:ph idx="1"/>
          </p:nvPr>
        </p:nvSpPr>
        <p:spPr>
          <a:xfrm>
            <a:off x="457200" y="1676917"/>
            <a:ext cx="8229600" cy="4497388"/>
          </a:xfrm>
        </p:spPr>
        <p:txBody>
          <a:bodyPr/>
          <a:lstStyle/>
          <a:p>
            <a:pPr eaLnBrk="1" hangingPunct="1"/>
            <a:r>
              <a:rPr lang="zh-TW" altLang="en-US" smtClean="0"/>
              <a:t>速度最快、距離最長且不受干擾的傳輸媒介</a:t>
            </a:r>
            <a:endParaRPr lang="en-US" altLang="zh-TW" smtClean="0"/>
          </a:p>
          <a:p>
            <a:pPr eaLnBrk="1" hangingPunct="1"/>
            <a:r>
              <a:rPr lang="zh-TW" altLang="en-US" smtClean="0"/>
              <a:t>但成本也最高</a:t>
            </a:r>
            <a:endParaRPr lang="en-US" altLang="zh-TW" smtClean="0"/>
          </a:p>
          <a:p>
            <a:pPr eaLnBrk="1" hangingPunct="1"/>
            <a:r>
              <a:rPr lang="zh-TW" altLang="en-US" smtClean="0"/>
              <a:t>光纖是單向傳輸，所以每一組線路會有二條光纖</a:t>
            </a:r>
            <a:endParaRPr lang="en-US" altLang="zh-TW" smtClean="0"/>
          </a:p>
          <a:p>
            <a:pPr eaLnBrk="1" hangingPunct="1"/>
            <a:r>
              <a:rPr lang="zh-TW" altLang="en-US" smtClean="0"/>
              <a:t>一般分為「單模」及「多模」二種光纖</a:t>
            </a:r>
          </a:p>
        </p:txBody>
      </p:sp>
      <p:pic>
        <p:nvPicPr>
          <p:cNvPr id="3789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1" y="3860801"/>
            <a:ext cx="6705794" cy="233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6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The global state of digital in February 2025</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330505" y="2235836"/>
            <a:ext cx="6482990" cy="3704566"/>
          </a:xfrm>
          <a:prstGeom prst="rect">
            <a:avLst/>
          </a:prstGeom>
        </p:spPr>
      </p:pic>
      <p:sp>
        <p:nvSpPr>
          <p:cNvPr id="6" name="矩形 5"/>
          <p:cNvSpPr/>
          <p:nvPr/>
        </p:nvSpPr>
        <p:spPr>
          <a:xfrm>
            <a:off x="2808536" y="6032816"/>
            <a:ext cx="3526928" cy="369332"/>
          </a:xfrm>
          <a:prstGeom prst="rect">
            <a:avLst/>
          </a:prstGeom>
        </p:spPr>
        <p:txBody>
          <a:bodyPr wrap="none">
            <a:spAutoFit/>
          </a:bodyPr>
          <a:lstStyle/>
          <a:p>
            <a:r>
              <a:rPr lang="en-US" altLang="zh-TW" b="1" dirty="0">
                <a:solidFill>
                  <a:srgbClr val="002060"/>
                </a:solidFill>
                <a:latin typeface="Roboto"/>
              </a:rPr>
              <a:t>© 2008 - 2025 We Are Social Ltd</a:t>
            </a:r>
            <a:endParaRPr lang="zh-TW" altLang="en-US" dirty="0">
              <a:solidFill>
                <a:srgbClr val="002060"/>
              </a:solidFill>
            </a:endParaRPr>
          </a:p>
        </p:txBody>
      </p:sp>
    </p:spTree>
    <p:extLst>
      <p:ext uri="{BB962C8B-B14F-4D97-AF65-F5344CB8AC3E}">
        <p14:creationId xmlns:p14="http://schemas.microsoft.com/office/powerpoint/2010/main" val="4160667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549275"/>
            <a:ext cx="8229600" cy="1143000"/>
          </a:xfrm>
        </p:spPr>
        <p:txBody>
          <a:bodyPr/>
          <a:lstStyle/>
          <a:p>
            <a:pPr eaLnBrk="1" hangingPunct="1"/>
            <a:r>
              <a:rPr lang="en-US" altLang="zh-TW" dirty="0" smtClean="0"/>
              <a:t>5-3-5 </a:t>
            </a:r>
            <a:r>
              <a:rPr lang="zh-TW" altLang="en-US" dirty="0" smtClean="0"/>
              <a:t>電磁波</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不需連接線路，即可直接傳輸</a:t>
            </a:r>
            <a:endParaRPr lang="en-US" altLang="zh-TW" dirty="0" smtClean="0"/>
          </a:p>
          <a:p>
            <a:pPr eaLnBrk="1" fontAlgn="auto" hangingPunct="1">
              <a:spcAft>
                <a:spcPts val="0"/>
              </a:spcAft>
              <a:defRPr/>
            </a:pPr>
            <a:r>
              <a:rPr lang="zh-TW" altLang="en-US" dirty="0" smtClean="0"/>
              <a:t>電磁波的頻段是公共財，且受到嚴格規範</a:t>
            </a:r>
            <a:endParaRPr lang="en-US" altLang="zh-TW" dirty="0" smtClean="0"/>
          </a:p>
          <a:p>
            <a:pPr eaLnBrk="1" fontAlgn="auto" hangingPunct="1">
              <a:spcAft>
                <a:spcPts val="0"/>
              </a:spcAft>
              <a:defRPr/>
            </a:pPr>
            <a:r>
              <a:rPr lang="zh-TW" altLang="en-US" dirty="0" smtClean="0"/>
              <a:t>一般用途可使用所謂的</a:t>
            </a:r>
            <a:r>
              <a:rPr lang="en-US" altLang="zh-TW" dirty="0" smtClean="0"/>
              <a:t>ISM</a:t>
            </a:r>
            <a:r>
              <a:rPr lang="zh-TW" altLang="en-US" dirty="0" smtClean="0"/>
              <a:t>頻段</a:t>
            </a:r>
            <a:r>
              <a:rPr lang="en-US" altLang="zh-TW" dirty="0" smtClean="0"/>
              <a:t>(industrial, scientific, and medical band)</a:t>
            </a:r>
            <a:r>
              <a:rPr lang="zh-TW" altLang="en-US" dirty="0" smtClean="0"/>
              <a:t>，供工業、科學、及醫療用途使用</a:t>
            </a:r>
            <a:endParaRPr lang="en-US" altLang="zh-TW" dirty="0" smtClean="0"/>
          </a:p>
          <a:p>
            <a:pPr lvl="1" eaLnBrk="1" fontAlgn="auto" hangingPunct="1">
              <a:spcAft>
                <a:spcPts val="0"/>
              </a:spcAft>
              <a:defRPr/>
            </a:pPr>
            <a:r>
              <a:rPr lang="zh-TW" altLang="en-US" dirty="0" smtClean="0"/>
              <a:t>大多數國家都將</a:t>
            </a:r>
            <a:r>
              <a:rPr lang="en-US" altLang="zh-TW" dirty="0" smtClean="0"/>
              <a:t>2.4GHz</a:t>
            </a:r>
            <a:r>
              <a:rPr lang="zh-TW" altLang="en-US" dirty="0" smtClean="0"/>
              <a:t>規畫為</a:t>
            </a:r>
            <a:r>
              <a:rPr lang="en-US" altLang="zh-TW" dirty="0" smtClean="0"/>
              <a:t>ISM</a:t>
            </a:r>
            <a:r>
              <a:rPr lang="zh-TW" altLang="en-US" dirty="0" smtClean="0"/>
              <a:t>頻段</a:t>
            </a:r>
            <a:endParaRPr lang="en-US" altLang="zh-TW" dirty="0" smtClean="0"/>
          </a:p>
          <a:p>
            <a:pPr lvl="1" eaLnBrk="1" fontAlgn="auto" hangingPunct="1">
              <a:spcAft>
                <a:spcPts val="0"/>
              </a:spcAft>
              <a:defRPr/>
            </a:pPr>
            <a:r>
              <a:rPr lang="zh-TW" altLang="en-US" dirty="0" smtClean="0"/>
              <a:t>台灣規畫的</a:t>
            </a:r>
            <a:r>
              <a:rPr lang="en-US" altLang="zh-TW" dirty="0" smtClean="0"/>
              <a:t>ISM</a:t>
            </a:r>
            <a:r>
              <a:rPr lang="zh-TW" altLang="en-US" dirty="0" smtClean="0"/>
              <a:t>頻段約落在</a:t>
            </a:r>
            <a:r>
              <a:rPr lang="en-US" altLang="zh-TW" dirty="0" smtClean="0"/>
              <a:t>2.4GHz</a:t>
            </a:r>
            <a:r>
              <a:rPr lang="zh-TW" altLang="en-US" dirty="0" smtClean="0"/>
              <a:t>及</a:t>
            </a:r>
            <a:r>
              <a:rPr lang="en-US" altLang="zh-TW" dirty="0" smtClean="0"/>
              <a:t>5GHz</a:t>
            </a:r>
          </a:p>
          <a:p>
            <a:pPr eaLnBrk="1" fontAlgn="auto" hangingPunct="1">
              <a:spcAft>
                <a:spcPts val="0"/>
              </a:spcAft>
              <a:defRPr/>
            </a:pPr>
            <a:r>
              <a:rPr lang="zh-TW" altLang="en-US" dirty="0" smtClean="0"/>
              <a:t>因為頻段規畫不同，所以國外買的無線設備，在國內可能會無法使用</a:t>
            </a:r>
            <a:endParaRPr lang="en-US" altLang="zh-TW" dirty="0" smtClean="0"/>
          </a:p>
          <a:p>
            <a:pPr eaLnBrk="1" fontAlgn="auto" hangingPunct="1">
              <a:spcAft>
                <a:spcPts val="0"/>
              </a:spcAft>
              <a:defRPr/>
            </a:pPr>
            <a:endParaRPr lang="en-US" altLang="zh-TW" dirty="0" smtClean="0"/>
          </a:p>
        </p:txBody>
      </p:sp>
    </p:spTree>
    <p:extLst>
      <p:ext uri="{BB962C8B-B14F-4D97-AF65-F5344CB8AC3E}">
        <p14:creationId xmlns:p14="http://schemas.microsoft.com/office/powerpoint/2010/main" val="2067022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549275"/>
            <a:ext cx="8229600" cy="1143000"/>
          </a:xfrm>
        </p:spPr>
        <p:txBody>
          <a:bodyPr/>
          <a:lstStyle/>
          <a:p>
            <a:pPr eaLnBrk="1" hangingPunct="1"/>
            <a:r>
              <a:rPr lang="en-US" altLang="zh-TW" dirty="0" smtClean="0"/>
              <a:t>5-4 </a:t>
            </a:r>
            <a:r>
              <a:rPr lang="en-US" altLang="zh-TW" dirty="0" err="1" smtClean="0"/>
              <a:t>OSI</a:t>
            </a:r>
            <a:r>
              <a:rPr lang="zh-TW" altLang="en-US" dirty="0" smtClean="0"/>
              <a:t>與</a:t>
            </a:r>
            <a:r>
              <a:rPr lang="en-US" altLang="zh-TW" dirty="0" smtClean="0"/>
              <a:t>TCP/IP</a:t>
            </a:r>
            <a:r>
              <a:rPr lang="zh-TW" altLang="en-US" dirty="0" smtClean="0"/>
              <a:t>模型</a:t>
            </a:r>
          </a:p>
        </p:txBody>
      </p:sp>
      <p:sp>
        <p:nvSpPr>
          <p:cNvPr id="39939"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網路裝置之間的語言，通常稱為「通訊協定」</a:t>
            </a:r>
            <a:endParaRPr lang="en-US" altLang="zh-TW" smtClean="0"/>
          </a:p>
          <a:p>
            <a:pPr eaLnBrk="1" hangingPunct="1">
              <a:buFont typeface="Wingdings" pitchFamily="2" charset="2"/>
              <a:buChar char="n"/>
            </a:pPr>
            <a:r>
              <a:rPr lang="zh-TW" altLang="en-US" smtClean="0"/>
              <a:t>國際標準組織</a:t>
            </a:r>
            <a:r>
              <a:rPr lang="en-US" altLang="zh-TW" smtClean="0"/>
              <a:t>(ISO)</a:t>
            </a:r>
            <a:r>
              <a:rPr lang="zh-TW" altLang="en-US" smtClean="0"/>
              <a:t>訂定</a:t>
            </a:r>
            <a:r>
              <a:rPr lang="en-US" altLang="zh-TW" smtClean="0"/>
              <a:t>OSI</a:t>
            </a:r>
            <a:r>
              <a:rPr lang="zh-TW" altLang="en-US" smtClean="0"/>
              <a:t>模型，對通訊協定進行管理與分級</a:t>
            </a:r>
            <a:endParaRPr lang="en-US" altLang="zh-TW" smtClean="0"/>
          </a:p>
          <a:p>
            <a:pPr eaLnBrk="1" hangingPunct="1">
              <a:buFont typeface="Wingdings" pitchFamily="2" charset="2"/>
              <a:buChar char="n"/>
            </a:pPr>
            <a:r>
              <a:rPr lang="en-US" altLang="zh-TW" smtClean="0"/>
              <a:t>OSI</a:t>
            </a:r>
            <a:r>
              <a:rPr lang="zh-TW" altLang="en-US" smtClean="0"/>
              <a:t>模型一共有七層，由於較為複雜，因此網路系統在「實作」時，常使用</a:t>
            </a:r>
            <a:r>
              <a:rPr lang="en-US" altLang="zh-TW" smtClean="0"/>
              <a:t>TCP/IP</a:t>
            </a:r>
            <a:r>
              <a:rPr lang="zh-TW" altLang="en-US" smtClean="0"/>
              <a:t>模型</a:t>
            </a:r>
            <a:endParaRPr lang="en-US" altLang="zh-TW" smtClean="0"/>
          </a:p>
          <a:p>
            <a:pPr eaLnBrk="1" hangingPunct="1">
              <a:buFont typeface="Wingdings" pitchFamily="2" charset="2"/>
              <a:buChar char="n"/>
            </a:pPr>
            <a:r>
              <a:rPr lang="en-US" altLang="zh-TW" smtClean="0"/>
              <a:t>TCP/IP</a:t>
            </a:r>
            <a:r>
              <a:rPr lang="zh-TW" altLang="en-US" smtClean="0"/>
              <a:t>模型只有四層</a:t>
            </a:r>
            <a:endParaRPr lang="en-US" altLang="zh-TW" smtClean="0"/>
          </a:p>
          <a:p>
            <a:pPr eaLnBrk="1" hangingPunct="1">
              <a:buFont typeface="Wingdings" pitchFamily="2" charset="2"/>
              <a:buChar char="n"/>
            </a:pPr>
            <a:r>
              <a:rPr lang="en-US" altLang="zh-TW" smtClean="0"/>
              <a:t>OSI</a:t>
            </a:r>
            <a:r>
              <a:rPr lang="zh-TW" altLang="en-US" smtClean="0"/>
              <a:t>模型的</a:t>
            </a:r>
            <a:r>
              <a:rPr lang="en-US" altLang="zh-TW" smtClean="0"/>
              <a:t>1</a:t>
            </a:r>
            <a:r>
              <a:rPr lang="zh-TW" altLang="en-US" smtClean="0"/>
              <a:t>至</a:t>
            </a:r>
            <a:r>
              <a:rPr lang="en-US" altLang="zh-TW" smtClean="0"/>
              <a:t>7</a:t>
            </a:r>
            <a:r>
              <a:rPr lang="zh-TW" altLang="en-US" smtClean="0"/>
              <a:t>層可以對應到</a:t>
            </a:r>
            <a:r>
              <a:rPr lang="en-US" altLang="zh-TW" smtClean="0"/>
              <a:t>TCP/IP</a:t>
            </a:r>
            <a:r>
              <a:rPr lang="zh-TW" altLang="en-US" smtClean="0"/>
              <a:t>模型中的</a:t>
            </a:r>
            <a:r>
              <a:rPr lang="en-US" altLang="zh-TW" smtClean="0"/>
              <a:t>1</a:t>
            </a:r>
            <a:r>
              <a:rPr lang="zh-TW" altLang="en-US" smtClean="0"/>
              <a:t>至</a:t>
            </a:r>
            <a:r>
              <a:rPr lang="en-US" altLang="zh-TW" smtClean="0"/>
              <a:t>4</a:t>
            </a:r>
            <a:r>
              <a:rPr lang="zh-TW" altLang="en-US" smtClean="0"/>
              <a:t>層</a:t>
            </a:r>
            <a:endParaRPr lang="en-US" altLang="zh-TW" smtClean="0"/>
          </a:p>
        </p:txBody>
      </p:sp>
    </p:spTree>
    <p:extLst>
      <p:ext uri="{BB962C8B-B14F-4D97-AF65-F5344CB8AC3E}">
        <p14:creationId xmlns:p14="http://schemas.microsoft.com/office/powerpoint/2010/main" val="202759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68313" y="549275"/>
            <a:ext cx="8229600" cy="1143000"/>
          </a:xfrm>
        </p:spPr>
        <p:txBody>
          <a:bodyPr/>
          <a:lstStyle/>
          <a:p>
            <a:pPr eaLnBrk="1" hangingPunct="1"/>
            <a:r>
              <a:rPr lang="en-US" altLang="zh-TW" smtClean="0"/>
              <a:t>OSI</a:t>
            </a:r>
            <a:r>
              <a:rPr lang="zh-TW" altLang="en-US" smtClean="0"/>
              <a:t>模型的各層</a:t>
            </a:r>
          </a:p>
        </p:txBody>
      </p:sp>
      <p:sp>
        <p:nvSpPr>
          <p:cNvPr id="40963" name="Content Placeholder 5"/>
          <p:cNvSpPr>
            <a:spLocks noGrp="1"/>
          </p:cNvSpPr>
          <p:nvPr>
            <p:ph idx="1"/>
          </p:nvPr>
        </p:nvSpPr>
        <p:spPr>
          <a:xfrm>
            <a:off x="900113" y="1989138"/>
            <a:ext cx="7786687" cy="4137025"/>
          </a:xfrm>
        </p:spPr>
        <p:txBody>
          <a:bodyPr/>
          <a:lstStyle/>
          <a:p>
            <a:pPr eaLnBrk="1" hangingPunct="1">
              <a:buFont typeface="Wingdings" pitchFamily="2" charset="2"/>
              <a:buChar char="n"/>
            </a:pPr>
            <a:r>
              <a:rPr lang="zh-TW" altLang="en-US" smtClean="0"/>
              <a:t>應用層</a:t>
            </a:r>
            <a:endParaRPr lang="en-US" altLang="zh-TW" smtClean="0"/>
          </a:p>
          <a:p>
            <a:pPr eaLnBrk="1" hangingPunct="1">
              <a:buFont typeface="Wingdings" pitchFamily="2" charset="2"/>
              <a:buChar char="n"/>
            </a:pPr>
            <a:r>
              <a:rPr lang="zh-TW" altLang="en-US" smtClean="0"/>
              <a:t>表達層</a:t>
            </a:r>
            <a:endParaRPr lang="en-US" altLang="zh-TW" smtClean="0"/>
          </a:p>
          <a:p>
            <a:pPr eaLnBrk="1" hangingPunct="1">
              <a:buFont typeface="Wingdings" pitchFamily="2" charset="2"/>
              <a:buChar char="n"/>
            </a:pPr>
            <a:r>
              <a:rPr lang="zh-TW" altLang="en-US" smtClean="0"/>
              <a:t>交談</a:t>
            </a:r>
            <a:r>
              <a:rPr lang="en-US" altLang="zh-TW" smtClean="0"/>
              <a:t>(</a:t>
            </a:r>
            <a:r>
              <a:rPr lang="zh-TW" altLang="en-US" smtClean="0"/>
              <a:t>會議</a:t>
            </a:r>
            <a:r>
              <a:rPr lang="en-US" altLang="zh-TW" smtClean="0"/>
              <a:t>)</a:t>
            </a:r>
            <a:r>
              <a:rPr lang="zh-TW" altLang="en-US" smtClean="0"/>
              <a:t>層</a:t>
            </a:r>
            <a:endParaRPr lang="en-US" altLang="zh-TW" smtClean="0"/>
          </a:p>
          <a:p>
            <a:pPr eaLnBrk="1" hangingPunct="1">
              <a:buFont typeface="Wingdings" pitchFamily="2" charset="2"/>
              <a:buChar char="n"/>
            </a:pPr>
            <a:r>
              <a:rPr lang="zh-TW" altLang="en-US" smtClean="0"/>
              <a:t>傳輸層</a:t>
            </a:r>
            <a:endParaRPr lang="en-US" altLang="zh-TW" smtClean="0"/>
          </a:p>
          <a:p>
            <a:pPr eaLnBrk="1" hangingPunct="1">
              <a:buFont typeface="Wingdings" pitchFamily="2" charset="2"/>
              <a:buChar char="n"/>
            </a:pPr>
            <a:r>
              <a:rPr lang="zh-TW" altLang="en-US" smtClean="0"/>
              <a:t>網路層</a:t>
            </a:r>
            <a:endParaRPr lang="en-US" altLang="zh-TW" smtClean="0"/>
          </a:p>
          <a:p>
            <a:pPr eaLnBrk="1" hangingPunct="1">
              <a:buFont typeface="Wingdings" pitchFamily="2" charset="2"/>
              <a:buChar char="n"/>
            </a:pPr>
            <a:r>
              <a:rPr lang="zh-TW" altLang="en-US" smtClean="0"/>
              <a:t>資料連結層</a:t>
            </a:r>
            <a:endParaRPr lang="en-US" altLang="zh-TW" smtClean="0"/>
          </a:p>
          <a:p>
            <a:pPr eaLnBrk="1" hangingPunct="1">
              <a:buFont typeface="Wingdings" pitchFamily="2" charset="2"/>
              <a:buChar char="n"/>
            </a:pPr>
            <a:r>
              <a:rPr lang="zh-TW" altLang="en-US" smtClean="0"/>
              <a:t>實體層</a:t>
            </a:r>
          </a:p>
        </p:txBody>
      </p:sp>
      <p:pic>
        <p:nvPicPr>
          <p:cNvPr id="40964"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6163" y="1681998"/>
            <a:ext cx="4721252" cy="466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29201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r>
              <a:rPr lang="zh-TW" altLang="en-US" smtClean="0"/>
              <a:t>模型</a:t>
            </a:r>
            <a:endParaRPr lang="en-US" altLang="zh-TW" smtClean="0"/>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每一台網路主機裡都會分層處理</a:t>
            </a:r>
            <a:r>
              <a:rPr lang="en-US" altLang="zh-TW" dirty="0" smtClean="0"/>
              <a:t>OSI</a:t>
            </a:r>
            <a:r>
              <a:rPr lang="zh-TW" altLang="en-US" dirty="0" smtClean="0"/>
              <a:t>裡的各層</a:t>
            </a:r>
            <a:endParaRPr lang="en-US" altLang="zh-TW" dirty="0" smtClean="0"/>
          </a:p>
          <a:p>
            <a:pPr eaLnBrk="1" fontAlgn="auto" hangingPunct="1">
              <a:spcAft>
                <a:spcPts val="0"/>
              </a:spcAft>
              <a:defRPr/>
            </a:pPr>
            <a:r>
              <a:rPr lang="zh-TW" altLang="en-US" dirty="0" smtClean="0"/>
              <a:t>資料傳送</a:t>
            </a:r>
            <a:endParaRPr lang="en-US" altLang="zh-TW" dirty="0" smtClean="0"/>
          </a:p>
          <a:p>
            <a:pPr lvl="1" eaLnBrk="1" fontAlgn="auto" hangingPunct="1">
              <a:spcAft>
                <a:spcPts val="0"/>
              </a:spcAft>
              <a:defRPr/>
            </a:pPr>
            <a:r>
              <a:rPr lang="zh-TW" altLang="en-US" dirty="0" smtClean="0"/>
              <a:t>使用者要傳送的訊息從最上層</a:t>
            </a:r>
            <a:r>
              <a:rPr lang="en-US" altLang="zh-TW" dirty="0" smtClean="0"/>
              <a:t>(</a:t>
            </a:r>
            <a:r>
              <a:rPr lang="zh-TW" altLang="en-US" dirty="0" smtClean="0"/>
              <a:t>應用層</a:t>
            </a:r>
            <a:r>
              <a:rPr lang="en-US" altLang="zh-TW" dirty="0" smtClean="0"/>
              <a:t>)</a:t>
            </a:r>
            <a:r>
              <a:rPr lang="zh-TW" altLang="en-US" dirty="0" smtClean="0"/>
              <a:t>開始傳送</a:t>
            </a:r>
            <a:endParaRPr lang="en-US" altLang="zh-TW" dirty="0" smtClean="0"/>
          </a:p>
          <a:p>
            <a:pPr lvl="1" eaLnBrk="1" fontAlgn="auto" hangingPunct="1">
              <a:spcAft>
                <a:spcPts val="0"/>
              </a:spcAft>
              <a:defRPr/>
            </a:pPr>
            <a:r>
              <a:rPr lang="zh-TW" altLang="en-US" dirty="0" smtClean="0"/>
              <a:t>依序往下經過各層處理後，最後送到網路上</a:t>
            </a:r>
            <a:endParaRPr lang="en-US" altLang="zh-TW" dirty="0" smtClean="0"/>
          </a:p>
          <a:p>
            <a:pPr eaLnBrk="1" fontAlgn="auto" hangingPunct="1">
              <a:spcAft>
                <a:spcPts val="0"/>
              </a:spcAft>
              <a:defRPr/>
            </a:pPr>
            <a:r>
              <a:rPr lang="zh-TW" altLang="en-US" dirty="0" smtClean="0"/>
              <a:t>資料接收</a:t>
            </a:r>
            <a:endParaRPr lang="en-US" altLang="zh-TW" dirty="0" smtClean="0"/>
          </a:p>
          <a:p>
            <a:pPr lvl="1" eaLnBrk="1" fontAlgn="auto" hangingPunct="1">
              <a:spcAft>
                <a:spcPts val="0"/>
              </a:spcAft>
              <a:defRPr/>
            </a:pPr>
            <a:r>
              <a:rPr lang="zh-TW" altLang="en-US" dirty="0" smtClean="0"/>
              <a:t>網路主機收到網路資料從，由最底層</a:t>
            </a:r>
            <a:r>
              <a:rPr lang="en-US" altLang="zh-TW" dirty="0" smtClean="0"/>
              <a:t>(</a:t>
            </a:r>
            <a:r>
              <a:rPr lang="zh-TW" altLang="en-US" dirty="0" smtClean="0"/>
              <a:t>實體層</a:t>
            </a:r>
            <a:r>
              <a:rPr lang="en-US" altLang="zh-TW" dirty="0" smtClean="0"/>
              <a:t>)</a:t>
            </a:r>
            <a:r>
              <a:rPr lang="zh-TW" altLang="en-US" dirty="0" smtClean="0"/>
              <a:t>開始處理</a:t>
            </a:r>
            <a:endParaRPr lang="en-US" altLang="zh-TW" dirty="0" smtClean="0"/>
          </a:p>
          <a:p>
            <a:pPr lvl="1" eaLnBrk="1" fontAlgn="auto" hangingPunct="1">
              <a:spcAft>
                <a:spcPts val="0"/>
              </a:spcAft>
              <a:defRPr/>
            </a:pPr>
            <a:r>
              <a:rPr lang="zh-TW" altLang="en-US" dirty="0" smtClean="0"/>
              <a:t>依序往上經過各層處理後，最後將資料呈現給使者</a:t>
            </a:r>
          </a:p>
        </p:txBody>
      </p:sp>
    </p:spTree>
    <p:extLst>
      <p:ext uri="{BB962C8B-B14F-4D97-AF65-F5344CB8AC3E}">
        <p14:creationId xmlns:p14="http://schemas.microsoft.com/office/powerpoint/2010/main" val="380002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r>
              <a:rPr lang="zh-TW" altLang="en-US" smtClean="0"/>
              <a:t>模型</a:t>
            </a:r>
            <a:endParaRPr lang="en-US" altLang="zh-TW" smtClean="0"/>
          </a:p>
        </p:txBody>
      </p:sp>
      <p:sp>
        <p:nvSpPr>
          <p:cNvPr id="43011" name="Content Placeholder 2"/>
          <p:cNvSpPr>
            <a:spLocks noGrp="1"/>
          </p:cNvSpPr>
          <p:nvPr>
            <p:ph idx="1"/>
          </p:nvPr>
        </p:nvSpPr>
        <p:spPr>
          <a:xfrm>
            <a:off x="457200" y="1989138"/>
            <a:ext cx="8229600" cy="4137025"/>
          </a:xfrm>
        </p:spPr>
        <p:txBody>
          <a:bodyPr/>
          <a:lstStyle/>
          <a:p>
            <a:pPr eaLnBrk="1" hangingPunct="1"/>
            <a:r>
              <a:rPr lang="zh-TW" altLang="en-US" smtClean="0"/>
              <a:t>以郵務系統比擬</a:t>
            </a:r>
            <a:endParaRPr lang="en-US" altLang="zh-TW" smtClean="0"/>
          </a:p>
          <a:p>
            <a:pPr eaLnBrk="1" hangingPunct="1"/>
            <a:r>
              <a:rPr lang="zh-TW" altLang="en-US" smtClean="0"/>
              <a:t>網路訊息就像是郵件的內容</a:t>
            </a:r>
            <a:endParaRPr lang="en-US" altLang="zh-TW" smtClean="0"/>
          </a:p>
          <a:p>
            <a:pPr eaLnBrk="1" hangingPunct="1"/>
            <a:r>
              <a:rPr lang="zh-TW" altLang="en-US" smtClean="0"/>
              <a:t>每一層有不同的任務</a:t>
            </a:r>
            <a:endParaRPr lang="en-US" altLang="zh-TW" smtClean="0"/>
          </a:p>
          <a:p>
            <a:pPr eaLnBrk="1" hangingPunct="1"/>
            <a:r>
              <a:rPr lang="zh-TW" altLang="en-US" smtClean="0"/>
              <a:t>經過層層包裝後，可以寄送出去</a:t>
            </a:r>
            <a:endParaRPr lang="en-US" altLang="zh-TW" smtClean="0"/>
          </a:p>
          <a:p>
            <a:pPr eaLnBrk="1" hangingPunct="1"/>
            <a:r>
              <a:rPr lang="zh-TW" altLang="en-US" smtClean="0"/>
              <a:t>經過層層拆解後，可以取得內容</a:t>
            </a:r>
            <a:endParaRPr lang="en-US" altLang="zh-TW" smtClean="0"/>
          </a:p>
          <a:p>
            <a:pPr eaLnBrk="1" hangingPunct="1"/>
            <a:endParaRPr lang="en-US" altLang="zh-TW" smtClean="0"/>
          </a:p>
        </p:txBody>
      </p:sp>
    </p:spTree>
    <p:extLst>
      <p:ext uri="{BB962C8B-B14F-4D97-AF65-F5344CB8AC3E}">
        <p14:creationId xmlns:p14="http://schemas.microsoft.com/office/powerpoint/2010/main" val="525217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標題 1"/>
          <p:cNvSpPr>
            <a:spLocks noGrp="1"/>
          </p:cNvSpPr>
          <p:nvPr>
            <p:ph type="title"/>
          </p:nvPr>
        </p:nvSpPr>
        <p:spPr>
          <a:xfrm>
            <a:off x="468313" y="836613"/>
            <a:ext cx="4248150" cy="1143000"/>
          </a:xfrm>
        </p:spPr>
        <p:txBody>
          <a:bodyPr/>
          <a:lstStyle/>
          <a:p>
            <a:r>
              <a:rPr lang="zh-TW" altLang="en-US" sz="3600" smtClean="0"/>
              <a:t>資料傳輸與</a:t>
            </a:r>
            <a:r>
              <a:rPr lang="en-US" altLang="zh-TW" sz="3600" smtClean="0"/>
              <a:t>OSI</a:t>
            </a:r>
            <a:r>
              <a:rPr lang="zh-TW" altLang="en-US" sz="3600" smtClean="0"/>
              <a:t>模型</a:t>
            </a:r>
          </a:p>
        </p:txBody>
      </p:sp>
      <p:pic>
        <p:nvPicPr>
          <p:cNvPr id="440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6301" y="908050"/>
            <a:ext cx="3666120" cy="512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1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549275"/>
            <a:ext cx="8229600" cy="1143000"/>
          </a:xfrm>
        </p:spPr>
        <p:txBody>
          <a:bodyPr/>
          <a:lstStyle/>
          <a:p>
            <a:pPr eaLnBrk="1" hangingPunct="1"/>
            <a:r>
              <a:rPr lang="zh-TW" altLang="en-US" smtClean="0"/>
              <a:t>資料傳輸與</a:t>
            </a:r>
            <a:r>
              <a:rPr lang="en-US" altLang="zh-TW" smtClean="0"/>
              <a:t>OSI</a:t>
            </a:r>
          </a:p>
        </p:txBody>
      </p:sp>
      <p:sp>
        <p:nvSpPr>
          <p:cNvPr id="45059" name="Content Placeholder 2"/>
          <p:cNvSpPr>
            <a:spLocks noGrp="1"/>
          </p:cNvSpPr>
          <p:nvPr>
            <p:ph idx="1"/>
          </p:nvPr>
        </p:nvSpPr>
        <p:spPr>
          <a:xfrm>
            <a:off x="457200" y="1989138"/>
            <a:ext cx="8229600" cy="4137025"/>
          </a:xfrm>
        </p:spPr>
        <p:txBody>
          <a:bodyPr/>
          <a:lstStyle/>
          <a:p>
            <a:pPr eaLnBrk="1" hangingPunct="1"/>
            <a:r>
              <a:rPr lang="zh-TW" altLang="en-US" smtClean="0"/>
              <a:t>資料由上層往下層傳送的過程中</a:t>
            </a:r>
            <a:r>
              <a:rPr lang="en-US" altLang="zh-TW" smtClean="0"/>
              <a:t> …</a:t>
            </a:r>
          </a:p>
          <a:p>
            <a:pPr lvl="1" eaLnBrk="1" hangingPunct="1"/>
            <a:r>
              <a:rPr lang="zh-TW" altLang="en-US" smtClean="0"/>
              <a:t>每一層會對訊息「加料」</a:t>
            </a:r>
            <a:r>
              <a:rPr lang="en-US" altLang="zh-TW" smtClean="0"/>
              <a:t>(</a:t>
            </a:r>
            <a:r>
              <a:rPr lang="zh-TW" altLang="en-US" smtClean="0"/>
              <a:t>增加標頭</a:t>
            </a:r>
            <a:r>
              <a:rPr lang="en-US" altLang="zh-TW" smtClean="0"/>
              <a:t>)</a:t>
            </a:r>
          </a:p>
          <a:p>
            <a:pPr lvl="1" eaLnBrk="1" hangingPunct="1"/>
            <a:r>
              <a:rPr lang="zh-TW" altLang="en-US" smtClean="0"/>
              <a:t>標頭的目的是紀錄各層所需的資訊</a:t>
            </a:r>
            <a:endParaRPr lang="en-US" altLang="zh-TW" smtClean="0"/>
          </a:p>
          <a:p>
            <a:pPr eaLnBrk="1" hangingPunct="1"/>
            <a:r>
              <a:rPr lang="zh-TW" altLang="en-US" smtClean="0"/>
              <a:t>經料由下層往上層接收的過程中</a:t>
            </a:r>
            <a:endParaRPr lang="en-US" altLang="zh-TW" smtClean="0"/>
          </a:p>
          <a:p>
            <a:pPr lvl="1" eaLnBrk="1" hangingPunct="1"/>
            <a:r>
              <a:rPr lang="zh-TW" altLang="en-US" smtClean="0"/>
              <a:t>每一層會讀取其對應的標頭資訊</a:t>
            </a:r>
            <a:endParaRPr lang="en-US" altLang="zh-TW" smtClean="0"/>
          </a:p>
          <a:p>
            <a:pPr lvl="1" eaLnBrk="1" hangingPunct="1"/>
            <a:r>
              <a:rPr lang="zh-TW" altLang="en-US" smtClean="0"/>
              <a:t>取得和處理標頭資料後，移除標頭後，再將剩餘的訊息向上繼續傳送</a:t>
            </a:r>
            <a:endParaRPr lang="en-US" altLang="zh-TW" smtClean="0"/>
          </a:p>
          <a:p>
            <a:pPr lvl="1" eaLnBrk="1" hangingPunct="1"/>
            <a:endParaRPr lang="en-US" altLang="zh-TW" smtClean="0"/>
          </a:p>
        </p:txBody>
      </p:sp>
    </p:spTree>
    <p:extLst>
      <p:ext uri="{BB962C8B-B14F-4D97-AF65-F5344CB8AC3E}">
        <p14:creationId xmlns:p14="http://schemas.microsoft.com/office/powerpoint/2010/main" val="405514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846138"/>
            <a:ext cx="8229600" cy="1143000"/>
          </a:xfrm>
        </p:spPr>
        <p:txBody>
          <a:bodyPr/>
          <a:lstStyle/>
          <a:p>
            <a:pPr eaLnBrk="1" hangingPunct="1"/>
            <a:r>
              <a:rPr lang="en-US" altLang="zh-TW" sz="4000" dirty="0" smtClean="0"/>
              <a:t>5-4-1 </a:t>
            </a:r>
            <a:r>
              <a:rPr lang="zh-TW" altLang="en-US" sz="4000" dirty="0" smtClean="0"/>
              <a:t>應用層</a:t>
            </a:r>
            <a:r>
              <a:rPr lang="en-US" altLang="zh-TW" sz="4000" dirty="0" smtClean="0"/>
              <a:t> – Application Layer</a:t>
            </a:r>
          </a:p>
        </p:txBody>
      </p:sp>
      <p:sp>
        <p:nvSpPr>
          <p:cNvPr id="46083" name="Content Placeholder 2"/>
          <p:cNvSpPr>
            <a:spLocks noGrp="1"/>
          </p:cNvSpPr>
          <p:nvPr>
            <p:ph idx="1"/>
          </p:nvPr>
        </p:nvSpPr>
        <p:spPr>
          <a:xfrm>
            <a:off x="457200" y="1989138"/>
            <a:ext cx="8229600" cy="4137025"/>
          </a:xfrm>
        </p:spPr>
        <p:txBody>
          <a:bodyPr/>
          <a:lstStyle/>
          <a:p>
            <a:pPr eaLnBrk="1" hangingPunct="1"/>
            <a:r>
              <a:rPr lang="zh-TW" altLang="en-US" smtClean="0"/>
              <a:t>第七層</a:t>
            </a:r>
            <a:endParaRPr lang="en-US" altLang="zh-TW" smtClean="0"/>
          </a:p>
          <a:p>
            <a:pPr eaLnBrk="1" hangingPunct="1"/>
            <a:r>
              <a:rPr lang="zh-TW" altLang="en-US" smtClean="0"/>
              <a:t>最貼近使用者的一層</a:t>
            </a:r>
            <a:endParaRPr lang="en-US" altLang="zh-TW" smtClean="0"/>
          </a:p>
          <a:p>
            <a:pPr eaLnBrk="1" hangingPunct="1"/>
            <a:r>
              <a:rPr lang="zh-TW" altLang="en-US" smtClean="0"/>
              <a:t>常見的應用層通訊協定</a:t>
            </a:r>
            <a:endParaRPr lang="en-US" altLang="zh-TW" smtClean="0"/>
          </a:p>
          <a:p>
            <a:pPr lvl="1" eaLnBrk="1" hangingPunct="1"/>
            <a:r>
              <a:rPr lang="zh-TW" altLang="en-US" smtClean="0"/>
              <a:t>收發</a:t>
            </a:r>
            <a:r>
              <a:rPr lang="en-US" altLang="ja-JP" smtClean="0"/>
              <a:t>Email – SMTP</a:t>
            </a:r>
            <a:r>
              <a:rPr lang="zh-TW" altLang="en-US" smtClean="0"/>
              <a:t>、</a:t>
            </a:r>
            <a:r>
              <a:rPr lang="en-US" altLang="zh-TW" smtClean="0"/>
              <a:t>POP3</a:t>
            </a:r>
            <a:r>
              <a:rPr lang="zh-TW" altLang="en-US" smtClean="0"/>
              <a:t>、</a:t>
            </a:r>
            <a:r>
              <a:rPr lang="en-US" altLang="zh-TW" smtClean="0"/>
              <a:t>IMAP</a:t>
            </a:r>
            <a:endParaRPr lang="en-US" altLang="ja-JP" smtClean="0"/>
          </a:p>
          <a:p>
            <a:pPr lvl="1" eaLnBrk="1" hangingPunct="1"/>
            <a:r>
              <a:rPr lang="en-US" altLang="zh-TW" smtClean="0"/>
              <a:t>WWW</a:t>
            </a:r>
            <a:r>
              <a:rPr lang="zh-TW" altLang="en-US" smtClean="0"/>
              <a:t>網路瀏覽</a:t>
            </a:r>
            <a:r>
              <a:rPr lang="en-US" altLang="ja-JP" smtClean="0"/>
              <a:t> – HTTP</a:t>
            </a:r>
          </a:p>
          <a:p>
            <a:pPr lvl="1" eaLnBrk="1" hangingPunct="1"/>
            <a:r>
              <a:rPr lang="zh-TW" altLang="en-US" smtClean="0"/>
              <a:t>網路串流</a:t>
            </a:r>
            <a:r>
              <a:rPr lang="en-US" altLang="zh-TW" smtClean="0"/>
              <a:t> – RTSP</a:t>
            </a:r>
            <a:r>
              <a:rPr lang="zh-TW" altLang="en-US" smtClean="0"/>
              <a:t>、</a:t>
            </a:r>
            <a:r>
              <a:rPr lang="en-US" altLang="zh-TW" smtClean="0"/>
              <a:t>RTP</a:t>
            </a:r>
            <a:r>
              <a:rPr lang="zh-TW" altLang="en-US" smtClean="0"/>
              <a:t>、</a:t>
            </a:r>
            <a:r>
              <a:rPr lang="en-US" altLang="zh-TW" smtClean="0"/>
              <a:t>RTCP</a:t>
            </a:r>
          </a:p>
          <a:p>
            <a:pPr lvl="1" eaLnBrk="1" hangingPunct="1"/>
            <a:r>
              <a:rPr lang="zh-TW" altLang="en-US" smtClean="0"/>
              <a:t>電子佈告欄</a:t>
            </a:r>
            <a:r>
              <a:rPr lang="en-US" altLang="zh-TW" smtClean="0"/>
              <a:t>BBS – TELNET</a:t>
            </a:r>
            <a:endParaRPr lang="en-US" altLang="ja-JP" smtClean="0"/>
          </a:p>
          <a:p>
            <a:pPr lvl="1" eaLnBrk="1" hangingPunct="1"/>
            <a:endParaRPr lang="en-US" altLang="zh-TW" smtClean="0"/>
          </a:p>
        </p:txBody>
      </p:sp>
    </p:spTree>
    <p:extLst>
      <p:ext uri="{BB962C8B-B14F-4D97-AF65-F5344CB8AC3E}">
        <p14:creationId xmlns:p14="http://schemas.microsoft.com/office/powerpoint/2010/main" val="1618202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846138"/>
            <a:ext cx="8229600" cy="1143000"/>
          </a:xfrm>
        </p:spPr>
        <p:txBody>
          <a:bodyPr>
            <a:normAutofit fontScale="90000"/>
          </a:bodyPr>
          <a:lstStyle/>
          <a:p>
            <a:pPr eaLnBrk="1" hangingPunct="1"/>
            <a:r>
              <a:rPr lang="en-US" altLang="zh-TW" sz="4000" dirty="0" smtClean="0"/>
              <a:t>5-4-2 </a:t>
            </a:r>
            <a:r>
              <a:rPr lang="zh-TW" altLang="en-US" sz="4000" dirty="0" smtClean="0"/>
              <a:t>表達層</a:t>
            </a:r>
            <a:r>
              <a:rPr lang="en-US" altLang="zh-TW" sz="4000" dirty="0" smtClean="0"/>
              <a:t> – Presentation Layer</a:t>
            </a:r>
          </a:p>
        </p:txBody>
      </p:sp>
      <p:sp>
        <p:nvSpPr>
          <p:cNvPr id="47107"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第六層</a:t>
            </a:r>
            <a:endParaRPr lang="en-US" altLang="zh-TW" smtClean="0"/>
          </a:p>
          <a:p>
            <a:pPr eaLnBrk="1" hangingPunct="1">
              <a:buFont typeface="Wingdings" pitchFamily="2" charset="2"/>
              <a:buChar char="n"/>
            </a:pPr>
            <a:r>
              <a:rPr lang="zh-TW" altLang="en-US" smtClean="0"/>
              <a:t>以標準化的方式處理使用者的資料</a:t>
            </a:r>
            <a:endParaRPr lang="en-US" altLang="zh-TW" smtClean="0"/>
          </a:p>
          <a:p>
            <a:pPr eaLnBrk="1" hangingPunct="1">
              <a:buFont typeface="Wingdings" pitchFamily="2" charset="2"/>
              <a:buChar char="n"/>
            </a:pPr>
            <a:r>
              <a:rPr lang="zh-TW" altLang="en-US" smtClean="0"/>
              <a:t>發送端</a:t>
            </a:r>
            <a:endParaRPr lang="en-US" altLang="zh-TW" smtClean="0"/>
          </a:p>
          <a:p>
            <a:pPr lvl="1" eaLnBrk="1" hangingPunct="1">
              <a:buFont typeface="Wingdings" pitchFamily="2" charset="2"/>
              <a:buChar char="n"/>
            </a:pPr>
            <a:r>
              <a:rPr lang="zh-TW" altLang="en-US" smtClean="0"/>
              <a:t>編碼、壓縮、加密等</a:t>
            </a:r>
            <a:endParaRPr lang="en-US" altLang="zh-TW" smtClean="0"/>
          </a:p>
          <a:p>
            <a:pPr eaLnBrk="1" hangingPunct="1">
              <a:buFont typeface="Wingdings" pitchFamily="2" charset="2"/>
              <a:buChar char="n"/>
            </a:pPr>
            <a:r>
              <a:rPr lang="zh-TW" altLang="en-US" smtClean="0"/>
              <a:t>接收端</a:t>
            </a:r>
            <a:endParaRPr lang="en-US" altLang="zh-TW" smtClean="0"/>
          </a:p>
          <a:p>
            <a:pPr lvl="1" eaLnBrk="1" hangingPunct="1">
              <a:buFont typeface="Wingdings" pitchFamily="2" charset="2"/>
              <a:buChar char="n"/>
            </a:pPr>
            <a:r>
              <a:rPr lang="zh-TW" altLang="en-US" smtClean="0"/>
              <a:t>解碼、解壓縮、解密等</a:t>
            </a:r>
          </a:p>
        </p:txBody>
      </p:sp>
    </p:spTree>
    <p:extLst>
      <p:ext uri="{BB962C8B-B14F-4D97-AF65-F5344CB8AC3E}">
        <p14:creationId xmlns:p14="http://schemas.microsoft.com/office/powerpoint/2010/main" val="2664260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846138"/>
            <a:ext cx="8229600" cy="1143000"/>
          </a:xfrm>
        </p:spPr>
        <p:txBody>
          <a:bodyPr>
            <a:normAutofit fontScale="90000"/>
          </a:bodyPr>
          <a:lstStyle/>
          <a:p>
            <a:pPr eaLnBrk="1" hangingPunct="1"/>
            <a:r>
              <a:rPr lang="en-US" altLang="zh-TW" sz="4000" dirty="0" smtClean="0"/>
              <a:t>5-4-3 </a:t>
            </a:r>
            <a:r>
              <a:rPr lang="zh-TW" altLang="en-US" sz="4000" dirty="0" smtClean="0"/>
              <a:t>交談</a:t>
            </a:r>
            <a:r>
              <a:rPr lang="en-US" altLang="zh-TW" sz="4000" dirty="0" smtClean="0"/>
              <a:t>(</a:t>
            </a:r>
            <a:r>
              <a:rPr lang="zh-TW" altLang="en-US" sz="4000" dirty="0" smtClean="0"/>
              <a:t>會議</a:t>
            </a:r>
            <a:r>
              <a:rPr lang="en-US" altLang="zh-TW" sz="4000" dirty="0" smtClean="0"/>
              <a:t>)</a:t>
            </a:r>
            <a:r>
              <a:rPr lang="zh-TW" altLang="en-US" sz="4000" dirty="0" smtClean="0"/>
              <a:t>層</a:t>
            </a:r>
            <a:r>
              <a:rPr lang="en-US" altLang="zh-TW" sz="4000" dirty="0" smtClean="0"/>
              <a:t> – Session Layer</a:t>
            </a:r>
          </a:p>
        </p:txBody>
      </p:sp>
      <p:sp>
        <p:nvSpPr>
          <p:cNvPr id="3" name="Content Placeholder 2"/>
          <p:cNvSpPr>
            <a:spLocks noGrp="1"/>
          </p:cNvSpPr>
          <p:nvPr>
            <p:ph idx="1"/>
          </p:nvPr>
        </p:nvSpPr>
        <p:spPr>
          <a:xfrm>
            <a:off x="457200" y="1989138"/>
            <a:ext cx="8229600" cy="4137025"/>
          </a:xfrm>
        </p:spPr>
        <p:txBody>
          <a:bodyPr rtlCol="0">
            <a:normAutofit lnSpcReduction="10000"/>
          </a:bodyPr>
          <a:lstStyle/>
          <a:p>
            <a:pPr eaLnBrk="1" fontAlgn="auto" hangingPunct="1">
              <a:spcAft>
                <a:spcPts val="0"/>
              </a:spcAft>
              <a:defRPr/>
            </a:pPr>
            <a:r>
              <a:rPr lang="zh-TW" altLang="en-US" dirty="0" smtClean="0"/>
              <a:t>第五層</a:t>
            </a:r>
            <a:endParaRPr lang="en-US" altLang="zh-TW" dirty="0" smtClean="0"/>
          </a:p>
          <a:p>
            <a:pPr eaLnBrk="1" fontAlgn="auto" hangingPunct="1">
              <a:spcAft>
                <a:spcPts val="0"/>
              </a:spcAft>
              <a:defRPr/>
            </a:pPr>
            <a:r>
              <a:rPr lang="zh-TW" altLang="en-US" dirty="0" smtClean="0"/>
              <a:t>主要負責對話的建立</a:t>
            </a:r>
            <a:endParaRPr lang="en-US" altLang="zh-TW" dirty="0" smtClean="0"/>
          </a:p>
          <a:p>
            <a:pPr eaLnBrk="1" fontAlgn="auto" hangingPunct="1">
              <a:spcAft>
                <a:spcPts val="0"/>
              </a:spcAft>
              <a:defRPr/>
            </a:pPr>
            <a:r>
              <a:rPr lang="zh-TW" altLang="en-US" dirty="0" smtClean="0"/>
              <a:t>常見的例子</a:t>
            </a:r>
            <a:endParaRPr lang="en-US" altLang="zh-TW" dirty="0" smtClean="0"/>
          </a:p>
          <a:p>
            <a:pPr lvl="1" eaLnBrk="1" fontAlgn="auto" hangingPunct="1">
              <a:spcAft>
                <a:spcPts val="0"/>
              </a:spcAft>
              <a:defRPr/>
            </a:pPr>
            <a:r>
              <a:rPr lang="en-US" altLang="zh-TW" dirty="0" smtClean="0"/>
              <a:t>RPC (Remote Procedure Call) – </a:t>
            </a:r>
            <a:r>
              <a:rPr lang="zh-TW" altLang="en-US" dirty="0" smtClean="0"/>
              <a:t>允許使用者執行遠端不同的函數呼叫</a:t>
            </a:r>
            <a:endParaRPr lang="en-US" altLang="zh-TW" dirty="0" smtClean="0"/>
          </a:p>
          <a:p>
            <a:pPr lvl="1" eaLnBrk="1" fontAlgn="auto" hangingPunct="1">
              <a:spcAft>
                <a:spcPts val="0"/>
              </a:spcAft>
              <a:defRPr/>
            </a:pPr>
            <a:r>
              <a:rPr lang="en-US" altLang="zh-TW" dirty="0" smtClean="0"/>
              <a:t>RTSP (Real-Time Streaming Protocol) – </a:t>
            </a:r>
            <a:r>
              <a:rPr lang="zh-TW" altLang="en-US" dirty="0" smtClean="0"/>
              <a:t>建立多通道以分別傳輸聲音及影像等多媒體資料</a:t>
            </a:r>
            <a:endParaRPr lang="en-US" altLang="ja-JP" dirty="0" smtClean="0"/>
          </a:p>
          <a:p>
            <a:pPr lvl="1" eaLnBrk="1" fontAlgn="auto" hangingPunct="1">
              <a:spcAft>
                <a:spcPts val="0"/>
              </a:spcAft>
              <a:defRPr/>
            </a:pPr>
            <a:r>
              <a:rPr lang="en-US" altLang="zh-TW" dirty="0" smtClean="0"/>
              <a:t>SSL (Secure Socket Layer) – </a:t>
            </a:r>
            <a:r>
              <a:rPr lang="zh-TW" altLang="en-US" dirty="0" smtClean="0"/>
              <a:t>建立多通道以傳送需要加密保護的各種資料</a:t>
            </a:r>
          </a:p>
        </p:txBody>
      </p:sp>
    </p:spTree>
    <p:extLst>
      <p:ext uri="{BB962C8B-B14F-4D97-AF65-F5344CB8AC3E}">
        <p14:creationId xmlns:p14="http://schemas.microsoft.com/office/powerpoint/2010/main" val="117785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Motivations </a:t>
            </a:r>
            <a:r>
              <a:rPr lang="en-US" altLang="zh-TW" dirty="0"/>
              <a:t>for going online</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1528366" y="2123855"/>
            <a:ext cx="6087268" cy="3424089"/>
          </a:xfrm>
          <a:prstGeom prst="rect">
            <a:avLst/>
          </a:prstGeom>
        </p:spPr>
      </p:pic>
      <p:sp>
        <p:nvSpPr>
          <p:cNvPr id="5" name="矩形 4"/>
          <p:cNvSpPr/>
          <p:nvPr/>
        </p:nvSpPr>
        <p:spPr>
          <a:xfrm>
            <a:off x="2808536" y="6032816"/>
            <a:ext cx="3526928" cy="369332"/>
          </a:xfrm>
          <a:prstGeom prst="rect">
            <a:avLst/>
          </a:prstGeom>
        </p:spPr>
        <p:txBody>
          <a:bodyPr wrap="none">
            <a:spAutoFit/>
          </a:bodyPr>
          <a:lstStyle/>
          <a:p>
            <a:r>
              <a:rPr lang="en-US" altLang="zh-TW" b="1" dirty="0">
                <a:solidFill>
                  <a:srgbClr val="002060"/>
                </a:solidFill>
                <a:latin typeface="Roboto"/>
              </a:rPr>
              <a:t>© 2008 - 2025 We Are Social Ltd</a:t>
            </a:r>
            <a:endParaRPr lang="zh-TW" altLang="en-US" dirty="0">
              <a:solidFill>
                <a:srgbClr val="002060"/>
              </a:solidFill>
            </a:endParaRPr>
          </a:p>
        </p:txBody>
      </p:sp>
    </p:spTree>
    <p:extLst>
      <p:ext uri="{BB962C8B-B14F-4D97-AF65-F5344CB8AC3E}">
        <p14:creationId xmlns:p14="http://schemas.microsoft.com/office/powerpoint/2010/main" val="2411509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773113"/>
            <a:ext cx="8229600" cy="1143000"/>
          </a:xfrm>
        </p:spPr>
        <p:txBody>
          <a:bodyPr>
            <a:normAutofit fontScale="90000"/>
          </a:bodyPr>
          <a:lstStyle/>
          <a:p>
            <a:pPr eaLnBrk="1" hangingPunct="1"/>
            <a:r>
              <a:rPr lang="en-US" altLang="zh-TW" dirty="0" smtClean="0"/>
              <a:t>5-4-4 </a:t>
            </a:r>
            <a:r>
              <a:rPr lang="zh-TW" altLang="en-US" dirty="0" smtClean="0"/>
              <a:t>傳輸層</a:t>
            </a:r>
            <a:r>
              <a:rPr lang="en-US" altLang="zh-TW" dirty="0" smtClean="0"/>
              <a:t> – Transport Layer</a:t>
            </a:r>
          </a:p>
        </p:txBody>
      </p:sp>
      <p:sp>
        <p:nvSpPr>
          <p:cNvPr id="3" name="Content Placeholder 2"/>
          <p:cNvSpPr>
            <a:spLocks noGrp="1"/>
          </p:cNvSpPr>
          <p:nvPr>
            <p:ph idx="1"/>
          </p:nvPr>
        </p:nvSpPr>
        <p:spPr>
          <a:xfrm>
            <a:off x="457200" y="1989138"/>
            <a:ext cx="8229600" cy="4137025"/>
          </a:xfrm>
        </p:spPr>
        <p:txBody>
          <a:bodyPr rtlCol="0">
            <a:normAutofit fontScale="92500"/>
          </a:bodyPr>
          <a:lstStyle/>
          <a:p>
            <a:pPr eaLnBrk="1" fontAlgn="auto" hangingPunct="1">
              <a:spcAft>
                <a:spcPts val="0"/>
              </a:spcAft>
              <a:defRPr/>
            </a:pPr>
            <a:r>
              <a:rPr lang="zh-TW" altLang="en-US" dirty="0" smtClean="0"/>
              <a:t>第四層</a:t>
            </a:r>
            <a:endParaRPr lang="en-US" altLang="zh-TW" dirty="0" smtClean="0"/>
          </a:p>
          <a:p>
            <a:pPr eaLnBrk="1" fontAlgn="auto" hangingPunct="1">
              <a:spcAft>
                <a:spcPts val="0"/>
              </a:spcAft>
              <a:defRPr/>
            </a:pPr>
            <a:r>
              <a:rPr lang="zh-TW" altLang="en-US" dirty="0" smtClean="0"/>
              <a:t>提供多種資料傳輸服務，包括</a:t>
            </a:r>
            <a:endParaRPr lang="en-US" altLang="zh-TW" dirty="0" smtClean="0"/>
          </a:p>
          <a:p>
            <a:pPr lvl="1" eaLnBrk="1" fontAlgn="auto" hangingPunct="1">
              <a:spcAft>
                <a:spcPts val="0"/>
              </a:spcAft>
              <a:defRPr/>
            </a:pPr>
            <a:r>
              <a:rPr lang="zh-TW" altLang="en-US" dirty="0" smtClean="0"/>
              <a:t>多工</a:t>
            </a:r>
            <a:r>
              <a:rPr lang="en-US" altLang="zh-TW" dirty="0" smtClean="0"/>
              <a:t>(multiplexing) – </a:t>
            </a:r>
            <a:r>
              <a:rPr lang="zh-TW" altLang="en-US" dirty="0" smtClean="0"/>
              <a:t>允許主機建立多條網路連線</a:t>
            </a:r>
            <a:endParaRPr lang="en-US" altLang="zh-TW" dirty="0" smtClean="0"/>
          </a:p>
          <a:p>
            <a:pPr lvl="1" eaLnBrk="1" fontAlgn="auto" hangingPunct="1">
              <a:spcAft>
                <a:spcPts val="0"/>
              </a:spcAft>
              <a:defRPr/>
            </a:pPr>
            <a:r>
              <a:rPr lang="zh-TW" altLang="en-US" dirty="0" smtClean="0"/>
              <a:t>流量控制及雍塞控制</a:t>
            </a:r>
            <a:endParaRPr lang="en-US" altLang="zh-TW" dirty="0" smtClean="0"/>
          </a:p>
          <a:p>
            <a:pPr lvl="1" eaLnBrk="1" fontAlgn="auto" hangingPunct="1">
              <a:spcAft>
                <a:spcPts val="0"/>
              </a:spcAft>
              <a:defRPr/>
            </a:pPr>
            <a:r>
              <a:rPr lang="zh-TW" altLang="en-US" dirty="0" smtClean="0"/>
              <a:t>連接導向與無連接導向連線</a:t>
            </a:r>
            <a:endParaRPr lang="en-US" altLang="zh-TW" dirty="0" smtClean="0"/>
          </a:p>
          <a:p>
            <a:pPr lvl="1" eaLnBrk="1" fontAlgn="auto" hangingPunct="1">
              <a:spcAft>
                <a:spcPts val="0"/>
              </a:spcAft>
              <a:defRPr/>
            </a:pPr>
            <a:r>
              <a:rPr lang="zh-TW" altLang="en-US" dirty="0" smtClean="0"/>
              <a:t>可靠傳輸</a:t>
            </a:r>
            <a:endParaRPr lang="en-US" altLang="zh-TW" dirty="0" smtClean="0"/>
          </a:p>
          <a:p>
            <a:pPr eaLnBrk="1" fontAlgn="auto" hangingPunct="1">
              <a:spcAft>
                <a:spcPts val="0"/>
              </a:spcAft>
              <a:defRPr/>
            </a:pPr>
            <a:r>
              <a:rPr lang="zh-TW" altLang="en-US" dirty="0" smtClean="0"/>
              <a:t>傳輸層輸出的資料傳輸單位為區段</a:t>
            </a:r>
            <a:r>
              <a:rPr lang="en-US" altLang="zh-TW" dirty="0" smtClean="0"/>
              <a:t>(segment)</a:t>
            </a:r>
            <a:r>
              <a:rPr lang="zh-TW" altLang="en-US" dirty="0" smtClean="0"/>
              <a:t>或是數據包</a:t>
            </a:r>
            <a:r>
              <a:rPr lang="en-US" altLang="zh-TW" dirty="0" smtClean="0"/>
              <a:t>(datagram)</a:t>
            </a:r>
          </a:p>
          <a:p>
            <a:pPr eaLnBrk="1" fontAlgn="auto" hangingPunct="1">
              <a:spcAft>
                <a:spcPts val="0"/>
              </a:spcAft>
              <a:defRPr/>
            </a:pPr>
            <a:r>
              <a:rPr lang="zh-TW" altLang="en-US" dirty="0" smtClean="0"/>
              <a:t>常見的協定如</a:t>
            </a:r>
            <a:r>
              <a:rPr lang="en-US" altLang="zh-TW" dirty="0" smtClean="0"/>
              <a:t>TCP</a:t>
            </a:r>
            <a:r>
              <a:rPr lang="zh-TW" altLang="en-US" dirty="0" smtClean="0"/>
              <a:t>、</a:t>
            </a:r>
            <a:r>
              <a:rPr lang="en-US" altLang="zh-TW" dirty="0" smtClean="0"/>
              <a:t>UDP</a:t>
            </a:r>
            <a:r>
              <a:rPr lang="zh-TW" altLang="en-US" dirty="0" smtClean="0"/>
              <a:t>、</a:t>
            </a:r>
            <a:r>
              <a:rPr lang="en-US" altLang="zh-TW" dirty="0" smtClean="0"/>
              <a:t>SCTP</a:t>
            </a:r>
            <a:r>
              <a:rPr lang="zh-TW" altLang="en-US" dirty="0" smtClean="0"/>
              <a:t>等等</a:t>
            </a:r>
          </a:p>
        </p:txBody>
      </p:sp>
    </p:spTree>
    <p:extLst>
      <p:ext uri="{BB962C8B-B14F-4D97-AF65-F5344CB8AC3E}">
        <p14:creationId xmlns:p14="http://schemas.microsoft.com/office/powerpoint/2010/main" val="451241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68313" y="846138"/>
            <a:ext cx="8229600" cy="1143000"/>
          </a:xfrm>
        </p:spPr>
        <p:txBody>
          <a:bodyPr/>
          <a:lstStyle/>
          <a:p>
            <a:pPr eaLnBrk="1" hangingPunct="1"/>
            <a:r>
              <a:rPr lang="en-US" altLang="zh-TW" dirty="0" smtClean="0"/>
              <a:t>5-4-5 </a:t>
            </a:r>
            <a:r>
              <a:rPr lang="zh-TW" altLang="en-US" dirty="0" smtClean="0"/>
              <a:t>網路層</a:t>
            </a:r>
            <a:r>
              <a:rPr lang="en-US" altLang="zh-TW" dirty="0" smtClean="0"/>
              <a:t> – Network Layer</a:t>
            </a:r>
          </a:p>
        </p:txBody>
      </p:sp>
      <p:sp>
        <p:nvSpPr>
          <p:cNvPr id="3" name="Content Placeholder 2"/>
          <p:cNvSpPr>
            <a:spLocks noGrp="1"/>
          </p:cNvSpPr>
          <p:nvPr>
            <p:ph idx="1"/>
          </p:nvPr>
        </p:nvSpPr>
        <p:spPr>
          <a:xfrm>
            <a:off x="457200" y="1989138"/>
            <a:ext cx="8229600" cy="4137025"/>
          </a:xfrm>
        </p:spPr>
        <p:txBody>
          <a:bodyPr rtlCol="0">
            <a:normAutofit/>
          </a:bodyPr>
          <a:lstStyle/>
          <a:p>
            <a:pPr eaLnBrk="1" fontAlgn="auto" hangingPunct="1">
              <a:spcAft>
                <a:spcPts val="0"/>
              </a:spcAft>
              <a:defRPr/>
            </a:pPr>
            <a:r>
              <a:rPr lang="zh-TW" altLang="en-US" dirty="0" smtClean="0"/>
              <a:t>第三層</a:t>
            </a:r>
            <a:endParaRPr lang="en-US" altLang="zh-TW" dirty="0" smtClean="0"/>
          </a:p>
          <a:p>
            <a:pPr eaLnBrk="1" fontAlgn="auto" hangingPunct="1">
              <a:spcAft>
                <a:spcPts val="0"/>
              </a:spcAft>
              <a:defRPr/>
            </a:pPr>
            <a:r>
              <a:rPr lang="zh-TW" altLang="en-US" dirty="0" smtClean="0"/>
              <a:t>主要提供網路主機識別資訊及相關服務，包括</a:t>
            </a:r>
            <a:endParaRPr lang="en-US" altLang="zh-TW" dirty="0" smtClean="0"/>
          </a:p>
          <a:p>
            <a:pPr lvl="1" eaLnBrk="1" fontAlgn="auto" hangingPunct="1">
              <a:spcAft>
                <a:spcPts val="0"/>
              </a:spcAft>
              <a:defRPr/>
            </a:pPr>
            <a:r>
              <a:rPr lang="zh-TW" altLang="en-US" dirty="0" smtClean="0"/>
              <a:t>網路位址</a:t>
            </a:r>
            <a:r>
              <a:rPr lang="en-US" altLang="zh-TW" dirty="0" smtClean="0"/>
              <a:t> – </a:t>
            </a:r>
            <a:r>
              <a:rPr lang="zh-TW" altLang="en-US" dirty="0" smtClean="0"/>
              <a:t>用以識別網路上的主機</a:t>
            </a:r>
            <a:endParaRPr lang="en-US" altLang="zh-TW" dirty="0" smtClean="0"/>
          </a:p>
          <a:p>
            <a:pPr lvl="1" eaLnBrk="1" fontAlgn="auto" hangingPunct="1">
              <a:spcAft>
                <a:spcPts val="0"/>
              </a:spcAft>
              <a:defRPr/>
            </a:pPr>
            <a:r>
              <a:rPr lang="zh-TW" altLang="en-US" dirty="0" smtClean="0"/>
              <a:t>資料切割</a:t>
            </a:r>
            <a:r>
              <a:rPr lang="en-US" altLang="zh-TW" dirty="0" smtClean="0"/>
              <a:t> – </a:t>
            </a:r>
            <a:r>
              <a:rPr lang="zh-TW" altLang="en-US" dirty="0" smtClean="0"/>
              <a:t>將資料裁切為適合傳輸的封包</a:t>
            </a:r>
            <a:r>
              <a:rPr lang="en-US" altLang="zh-TW" dirty="0" smtClean="0"/>
              <a:t/>
            </a:r>
            <a:br>
              <a:rPr lang="en-US" altLang="zh-TW" dirty="0" smtClean="0"/>
            </a:br>
            <a:r>
              <a:rPr lang="zh-TW" altLang="en-US" dirty="0" smtClean="0"/>
              <a:t>以</a:t>
            </a:r>
            <a:r>
              <a:rPr lang="en-US" altLang="zh-TW" dirty="0" smtClean="0"/>
              <a:t>Ethernet</a:t>
            </a:r>
            <a:r>
              <a:rPr lang="zh-TW" altLang="en-US" dirty="0" smtClean="0"/>
              <a:t>為例，每個封包的上限為</a:t>
            </a:r>
            <a:r>
              <a:rPr lang="en-US" altLang="zh-TW" dirty="0" smtClean="0"/>
              <a:t>1500</a:t>
            </a:r>
            <a:r>
              <a:rPr lang="zh-TW" altLang="en-US" dirty="0" smtClean="0"/>
              <a:t>位元組</a:t>
            </a:r>
            <a:endParaRPr lang="en-US" altLang="zh-TW" dirty="0" smtClean="0"/>
          </a:p>
          <a:p>
            <a:pPr lvl="1" eaLnBrk="1" fontAlgn="auto" hangingPunct="1">
              <a:spcAft>
                <a:spcPts val="0"/>
              </a:spcAft>
              <a:defRPr/>
            </a:pPr>
            <a:r>
              <a:rPr lang="zh-TW" altLang="en-US" dirty="0" smtClean="0"/>
              <a:t>網路路由</a:t>
            </a:r>
            <a:r>
              <a:rPr lang="en-US" altLang="zh-TW" dirty="0" smtClean="0"/>
              <a:t> – </a:t>
            </a:r>
            <a:r>
              <a:rPr lang="zh-TW" altLang="en-US" dirty="0" smtClean="0"/>
              <a:t>將封包正確的傳送到目的地網路位址</a:t>
            </a:r>
            <a:endParaRPr lang="en-US" altLang="zh-TW" dirty="0" smtClean="0"/>
          </a:p>
          <a:p>
            <a:pPr eaLnBrk="1" fontAlgn="auto" hangingPunct="1">
              <a:spcAft>
                <a:spcPts val="0"/>
              </a:spcAft>
              <a:defRPr/>
            </a:pPr>
            <a:r>
              <a:rPr lang="zh-TW" altLang="en-US" dirty="0" smtClean="0"/>
              <a:t>網路層輸出的資料傳輸單位為「封包」</a:t>
            </a:r>
            <a:r>
              <a:rPr lang="en-US" altLang="zh-TW" dirty="0" smtClean="0"/>
              <a:t>(packet)</a:t>
            </a:r>
          </a:p>
          <a:p>
            <a:pPr eaLnBrk="1" fontAlgn="auto" hangingPunct="1">
              <a:spcAft>
                <a:spcPts val="0"/>
              </a:spcAft>
              <a:defRPr/>
            </a:pPr>
            <a:r>
              <a:rPr lang="zh-TW" altLang="en-US" dirty="0" smtClean="0"/>
              <a:t>常見的網路層協定如</a:t>
            </a:r>
            <a:r>
              <a:rPr lang="en-US" altLang="zh-TW" dirty="0" smtClean="0"/>
              <a:t>IPv4</a:t>
            </a:r>
            <a:r>
              <a:rPr lang="zh-TW" altLang="en-US" dirty="0" smtClean="0"/>
              <a:t>及</a:t>
            </a:r>
            <a:r>
              <a:rPr lang="en-US" altLang="zh-TW" dirty="0" smtClean="0"/>
              <a:t>IPv6</a:t>
            </a:r>
          </a:p>
        </p:txBody>
      </p:sp>
    </p:spTree>
    <p:extLst>
      <p:ext uri="{BB962C8B-B14F-4D97-AF65-F5344CB8AC3E}">
        <p14:creationId xmlns:p14="http://schemas.microsoft.com/office/powerpoint/2010/main" val="194028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468313" y="773113"/>
            <a:ext cx="8229600" cy="1143000"/>
          </a:xfrm>
        </p:spPr>
        <p:txBody>
          <a:bodyPr/>
          <a:lstStyle/>
          <a:p>
            <a:r>
              <a:rPr lang="en-US" altLang="zh-TW" sz="3600" dirty="0" smtClean="0"/>
              <a:t>5-4-6 </a:t>
            </a:r>
            <a:r>
              <a:rPr lang="zh-TW" altLang="en-US" sz="3600" dirty="0" smtClean="0"/>
              <a:t>資料連結層</a:t>
            </a:r>
            <a:r>
              <a:rPr lang="en-US" altLang="zh-TW" sz="3600" dirty="0" smtClean="0"/>
              <a:t> – Data Link Layer</a:t>
            </a:r>
            <a:endParaRPr lang="zh-TW" altLang="en-US" sz="3600" dirty="0" smtClean="0"/>
          </a:p>
        </p:txBody>
      </p:sp>
      <p:sp>
        <p:nvSpPr>
          <p:cNvPr id="51203" name="內容版面配置區 2"/>
          <p:cNvSpPr>
            <a:spLocks noGrp="1"/>
          </p:cNvSpPr>
          <p:nvPr>
            <p:ph idx="1"/>
          </p:nvPr>
        </p:nvSpPr>
        <p:spPr>
          <a:xfrm>
            <a:off x="457200" y="1989138"/>
            <a:ext cx="8229600" cy="4137025"/>
          </a:xfrm>
        </p:spPr>
        <p:txBody>
          <a:bodyPr/>
          <a:lstStyle/>
          <a:p>
            <a:pPr eaLnBrk="1" hangingPunct="1"/>
            <a:r>
              <a:rPr lang="zh-TW" altLang="en-US" dirty="0" smtClean="0"/>
              <a:t>資料連結層和網際網路的運作，並無直接關係</a:t>
            </a:r>
            <a:endParaRPr lang="en-US" altLang="zh-TW" dirty="0" smtClean="0"/>
          </a:p>
          <a:p>
            <a:pPr lvl="1" eaLnBrk="1" hangingPunct="1"/>
            <a:r>
              <a:rPr lang="zh-TW" altLang="en-US" dirty="0" smtClean="0"/>
              <a:t>大多負責區域網路內，或是點對點網路的連線</a:t>
            </a:r>
            <a:endParaRPr lang="en-US" altLang="zh-TW" dirty="0" smtClean="0"/>
          </a:p>
          <a:p>
            <a:pPr eaLnBrk="1" hangingPunct="1"/>
            <a:r>
              <a:rPr lang="zh-TW" altLang="en-US" dirty="0" smtClean="0"/>
              <a:t>但要連上網際網路，得把封包交由區域網路內負責對外的</a:t>
            </a:r>
            <a:r>
              <a:rPr lang="zh-TW" altLang="en-US" dirty="0" smtClean="0">
                <a:solidFill>
                  <a:srgbClr val="FF0000"/>
                </a:solidFill>
              </a:rPr>
              <a:t>路由器</a:t>
            </a:r>
            <a:r>
              <a:rPr lang="en-US" altLang="zh-TW" dirty="0" smtClean="0"/>
              <a:t>(router)</a:t>
            </a:r>
            <a:r>
              <a:rPr lang="zh-TW" altLang="en-US" dirty="0" smtClean="0"/>
              <a:t>轉送</a:t>
            </a:r>
            <a:endParaRPr lang="en-US" altLang="zh-TW" dirty="0" smtClean="0"/>
          </a:p>
          <a:p>
            <a:pPr eaLnBrk="1" hangingPunct="1"/>
            <a:r>
              <a:rPr lang="zh-TW" altLang="en-US" dirty="0" smtClean="0"/>
              <a:t>區域網路內的裝置通常用硬體編號加以識別</a:t>
            </a:r>
            <a:endParaRPr lang="en-US" altLang="zh-TW" dirty="0" smtClean="0"/>
          </a:p>
          <a:p>
            <a:pPr eaLnBrk="1" hangingPunct="1"/>
            <a:r>
              <a:rPr lang="zh-TW" altLang="en-US" dirty="0" smtClean="0"/>
              <a:t>上網主機的網路卡上有實體位址；路由器的網路界面上也有實體位址</a:t>
            </a:r>
            <a:endParaRPr lang="en-US" altLang="zh-TW" dirty="0" smtClean="0"/>
          </a:p>
          <a:p>
            <a:endParaRPr lang="zh-TW" altLang="en-US" dirty="0" smtClean="0"/>
          </a:p>
        </p:txBody>
      </p:sp>
    </p:spTree>
    <p:extLst>
      <p:ext uri="{BB962C8B-B14F-4D97-AF65-F5344CB8AC3E}">
        <p14:creationId xmlns:p14="http://schemas.microsoft.com/office/powerpoint/2010/main" val="153813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68313" y="917575"/>
            <a:ext cx="8229600" cy="1143000"/>
          </a:xfrm>
        </p:spPr>
        <p:txBody>
          <a:bodyPr/>
          <a:lstStyle/>
          <a:p>
            <a:pPr eaLnBrk="1" hangingPunct="1"/>
            <a:r>
              <a:rPr lang="en-US" altLang="zh-TW" sz="3600" dirty="0" smtClean="0"/>
              <a:t>5-4-6 </a:t>
            </a:r>
            <a:r>
              <a:rPr lang="zh-TW" altLang="en-US" sz="3600" dirty="0" smtClean="0"/>
              <a:t>資料連結層</a:t>
            </a:r>
            <a:r>
              <a:rPr lang="en-US" altLang="zh-TW" sz="3600" dirty="0" smtClean="0"/>
              <a:t> – Data Link Layer</a:t>
            </a:r>
          </a:p>
        </p:txBody>
      </p:sp>
      <p:sp>
        <p:nvSpPr>
          <p:cNvPr id="3" name="Content Placeholder 2"/>
          <p:cNvSpPr>
            <a:spLocks noGrp="1"/>
          </p:cNvSpPr>
          <p:nvPr>
            <p:ph idx="1"/>
          </p:nvPr>
        </p:nvSpPr>
        <p:spPr>
          <a:xfrm>
            <a:off x="457200" y="1989138"/>
            <a:ext cx="8229600" cy="4137025"/>
          </a:xfrm>
        </p:spPr>
        <p:txBody>
          <a:bodyPr rtlCol="0">
            <a:normAutofit fontScale="92500" lnSpcReduction="10000"/>
          </a:bodyPr>
          <a:lstStyle/>
          <a:p>
            <a:pPr eaLnBrk="1" fontAlgn="auto" hangingPunct="1">
              <a:spcAft>
                <a:spcPts val="0"/>
              </a:spcAft>
              <a:buFont typeface="Wingdings" charset="0"/>
              <a:buChar char="n"/>
              <a:defRPr/>
            </a:pPr>
            <a:r>
              <a:rPr lang="zh-TW" altLang="en-US" dirty="0"/>
              <a:t>第二層</a:t>
            </a:r>
            <a:endParaRPr lang="en-US" altLang="zh-TW" dirty="0"/>
          </a:p>
          <a:p>
            <a:pPr eaLnBrk="1" fontAlgn="auto" hangingPunct="1">
              <a:spcAft>
                <a:spcPts val="0"/>
              </a:spcAft>
              <a:buFont typeface="Wingdings" charset="0"/>
              <a:buChar char="n"/>
              <a:defRPr/>
            </a:pPr>
            <a:r>
              <a:rPr lang="zh-TW" altLang="en-US" dirty="0"/>
              <a:t>處理區域網路或是點對點的網路連線</a:t>
            </a:r>
            <a:endParaRPr lang="en-US" altLang="zh-TW" dirty="0"/>
          </a:p>
          <a:p>
            <a:pPr eaLnBrk="1" fontAlgn="auto" hangingPunct="1">
              <a:spcAft>
                <a:spcPts val="0"/>
              </a:spcAft>
              <a:buFont typeface="Wingdings" charset="0"/>
              <a:buChar char="n"/>
              <a:defRPr/>
            </a:pPr>
            <a:r>
              <a:rPr lang="zh-TW" altLang="en-US" dirty="0"/>
              <a:t>提供的服務包括</a:t>
            </a:r>
            <a:endParaRPr lang="en-US" altLang="zh-TW" dirty="0"/>
          </a:p>
          <a:p>
            <a:pPr lvl="1" eaLnBrk="1" fontAlgn="auto" hangingPunct="1">
              <a:spcAft>
                <a:spcPts val="0"/>
              </a:spcAft>
              <a:buFont typeface="Wingdings" charset="0"/>
              <a:buChar char="n"/>
              <a:defRPr/>
            </a:pPr>
            <a:r>
              <a:rPr lang="zh-TW" altLang="en-US" dirty="0"/>
              <a:t>硬體實體位址</a:t>
            </a:r>
            <a:endParaRPr lang="en-US" altLang="zh-TW" dirty="0"/>
          </a:p>
          <a:p>
            <a:pPr lvl="1" eaLnBrk="1" fontAlgn="auto" hangingPunct="1">
              <a:spcAft>
                <a:spcPts val="0"/>
              </a:spcAft>
              <a:buFont typeface="Wingdings" charset="0"/>
              <a:buChar char="n"/>
              <a:defRPr/>
            </a:pPr>
            <a:r>
              <a:rPr lang="zh-TW" altLang="en-US" dirty="0"/>
              <a:t>包裝封包</a:t>
            </a:r>
            <a:r>
              <a:rPr lang="en-US" altLang="zh-TW" dirty="0"/>
              <a:t>(framing)</a:t>
            </a:r>
          </a:p>
          <a:p>
            <a:pPr lvl="1" eaLnBrk="1" fontAlgn="auto" hangingPunct="1">
              <a:spcAft>
                <a:spcPts val="0"/>
              </a:spcAft>
              <a:buFont typeface="Wingdings" charset="0"/>
              <a:buChar char="n"/>
              <a:defRPr/>
            </a:pPr>
            <a:r>
              <a:rPr lang="zh-TW" altLang="en-US" dirty="0"/>
              <a:t>錯誤偵測或修正</a:t>
            </a:r>
            <a:endParaRPr lang="en-US" altLang="zh-TW" dirty="0"/>
          </a:p>
          <a:p>
            <a:pPr lvl="1" eaLnBrk="1" fontAlgn="auto" hangingPunct="1">
              <a:spcAft>
                <a:spcPts val="0"/>
              </a:spcAft>
              <a:buFont typeface="Wingdings" charset="0"/>
              <a:buChar char="n"/>
              <a:defRPr/>
            </a:pPr>
            <a:r>
              <a:rPr lang="zh-TW" altLang="en-US" dirty="0"/>
              <a:t>多重存取</a:t>
            </a:r>
            <a:r>
              <a:rPr lang="en-US" altLang="zh-TW" dirty="0"/>
              <a:t>(multiple access)</a:t>
            </a:r>
          </a:p>
          <a:p>
            <a:pPr eaLnBrk="1" fontAlgn="auto" hangingPunct="1">
              <a:spcAft>
                <a:spcPts val="0"/>
              </a:spcAft>
              <a:buFont typeface="Wingdings" charset="0"/>
              <a:buChar char="n"/>
              <a:defRPr/>
            </a:pPr>
            <a:r>
              <a:rPr lang="zh-TW" altLang="en-US" dirty="0"/>
              <a:t>傳輸單位為頁框</a:t>
            </a:r>
            <a:r>
              <a:rPr lang="en-US" altLang="zh-TW" dirty="0"/>
              <a:t>(frame)</a:t>
            </a:r>
          </a:p>
          <a:p>
            <a:pPr eaLnBrk="1" fontAlgn="auto" hangingPunct="1">
              <a:spcAft>
                <a:spcPts val="0"/>
              </a:spcAft>
              <a:buFont typeface="Wingdings" charset="0"/>
              <a:buChar char="n"/>
              <a:defRPr/>
            </a:pPr>
            <a:r>
              <a:rPr lang="zh-TW" altLang="en-US" dirty="0"/>
              <a:t>常見的協定如</a:t>
            </a:r>
            <a:r>
              <a:rPr lang="en-US" altLang="ja-JP" dirty="0"/>
              <a:t>Ethernet</a:t>
            </a:r>
            <a:r>
              <a:rPr lang="zh-TW" altLang="en-US" dirty="0"/>
              <a:t>、無線網路</a:t>
            </a:r>
            <a:r>
              <a:rPr lang="en-US" altLang="zh-TW" dirty="0"/>
              <a:t>802.11</a:t>
            </a:r>
            <a:r>
              <a:rPr lang="zh-TW" altLang="en-US" dirty="0"/>
              <a:t>、</a:t>
            </a:r>
            <a:r>
              <a:rPr lang="en-US" altLang="ja-JP" dirty="0"/>
              <a:t>PPP</a:t>
            </a:r>
            <a:r>
              <a:rPr lang="zh-TW" altLang="en-US" dirty="0"/>
              <a:t>等</a:t>
            </a:r>
            <a:endParaRPr lang="en-US" dirty="0"/>
          </a:p>
        </p:txBody>
      </p:sp>
    </p:spTree>
    <p:extLst>
      <p:ext uri="{BB962C8B-B14F-4D97-AF65-F5344CB8AC3E}">
        <p14:creationId xmlns:p14="http://schemas.microsoft.com/office/powerpoint/2010/main" val="171550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68313" y="917575"/>
            <a:ext cx="8229600" cy="1143000"/>
          </a:xfrm>
        </p:spPr>
        <p:txBody>
          <a:bodyPr/>
          <a:lstStyle/>
          <a:p>
            <a:pPr eaLnBrk="1" hangingPunct="1"/>
            <a:r>
              <a:rPr lang="en-US" altLang="zh-TW" dirty="0" smtClean="0"/>
              <a:t>5-4-7 </a:t>
            </a:r>
            <a:r>
              <a:rPr lang="zh-TW" altLang="en-US" dirty="0" smtClean="0"/>
              <a:t>實體層</a:t>
            </a:r>
            <a:r>
              <a:rPr lang="en-US" altLang="zh-TW" dirty="0" smtClean="0"/>
              <a:t> – Physical Layer</a:t>
            </a:r>
          </a:p>
        </p:txBody>
      </p:sp>
      <p:sp>
        <p:nvSpPr>
          <p:cNvPr id="53251"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第一層</a:t>
            </a:r>
            <a:endParaRPr lang="en-US" altLang="zh-TW" smtClean="0"/>
          </a:p>
          <a:p>
            <a:pPr eaLnBrk="1" hangingPunct="1">
              <a:buFont typeface="Wingdings" pitchFamily="2" charset="2"/>
              <a:buChar char="n"/>
            </a:pPr>
            <a:r>
              <a:rPr lang="zh-TW" altLang="en-US" smtClean="0"/>
              <a:t>主要將資料轉為硬體訊號傳送</a:t>
            </a:r>
            <a:endParaRPr lang="en-US" altLang="zh-TW" smtClean="0"/>
          </a:p>
          <a:p>
            <a:pPr eaLnBrk="1" hangingPunct="1">
              <a:buFont typeface="Wingdings" pitchFamily="2" charset="2"/>
              <a:buChar char="n"/>
            </a:pPr>
            <a:r>
              <a:rPr lang="zh-TW" altLang="en-US" smtClean="0"/>
              <a:t>傳送的單位為位元</a:t>
            </a:r>
            <a:r>
              <a:rPr lang="en-US" altLang="zh-TW" smtClean="0"/>
              <a:t>(bit)</a:t>
            </a:r>
          </a:p>
          <a:p>
            <a:pPr eaLnBrk="1" hangingPunct="1">
              <a:buFont typeface="Wingdings" pitchFamily="2" charset="2"/>
              <a:buChar char="n"/>
            </a:pPr>
            <a:r>
              <a:rPr lang="zh-TW" altLang="en-US" smtClean="0"/>
              <a:t>可能透過各種不同的傳輸媒介進行傳送，如電子訊號、光學訊號、或是電磁波</a:t>
            </a:r>
          </a:p>
        </p:txBody>
      </p:sp>
    </p:spTree>
    <p:extLst>
      <p:ext uri="{BB962C8B-B14F-4D97-AF65-F5344CB8AC3E}">
        <p14:creationId xmlns:p14="http://schemas.microsoft.com/office/powerpoint/2010/main" val="36083661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8313" y="549275"/>
            <a:ext cx="8229600" cy="1143000"/>
          </a:xfrm>
        </p:spPr>
        <p:txBody>
          <a:bodyPr/>
          <a:lstStyle/>
          <a:p>
            <a:pPr eaLnBrk="1" hangingPunct="1"/>
            <a:r>
              <a:rPr lang="en-US" altLang="zh-TW" smtClean="0"/>
              <a:t>TCP/IP</a:t>
            </a:r>
            <a:r>
              <a:rPr lang="zh-TW" altLang="en-US" smtClean="0"/>
              <a:t>模型</a:t>
            </a:r>
          </a:p>
        </p:txBody>
      </p:sp>
      <p:sp>
        <p:nvSpPr>
          <p:cNvPr id="54275" name="Content Placeholder 2"/>
          <p:cNvSpPr>
            <a:spLocks noGrp="1"/>
          </p:cNvSpPr>
          <p:nvPr>
            <p:ph idx="1"/>
          </p:nvPr>
        </p:nvSpPr>
        <p:spPr>
          <a:xfrm>
            <a:off x="457200" y="1484313"/>
            <a:ext cx="8229600" cy="4641850"/>
          </a:xfrm>
        </p:spPr>
        <p:txBody>
          <a:bodyPr/>
          <a:lstStyle/>
          <a:p>
            <a:pPr eaLnBrk="1" hangingPunct="1"/>
            <a:r>
              <a:rPr lang="zh-TW" altLang="en-US" sz="2400" smtClean="0"/>
              <a:t>從實作的角度而言，</a:t>
            </a:r>
            <a:r>
              <a:rPr lang="en-US" altLang="zh-TW" sz="2400" smtClean="0"/>
              <a:t>OSI</a:t>
            </a:r>
            <a:r>
              <a:rPr lang="zh-TW" altLang="en-US" sz="2400" smtClean="0"/>
              <a:t>可能太過複雜</a:t>
            </a:r>
            <a:endParaRPr lang="en-US" altLang="zh-TW" sz="2400" smtClean="0"/>
          </a:p>
          <a:p>
            <a:pPr eaLnBrk="1" hangingPunct="1"/>
            <a:r>
              <a:rPr lang="en-US" altLang="zh-TW" sz="2400" smtClean="0"/>
              <a:t>TCP/IP</a:t>
            </a:r>
            <a:r>
              <a:rPr lang="zh-TW" altLang="en-US" sz="2400" smtClean="0"/>
              <a:t>模型為一個較簡化的模型</a:t>
            </a:r>
            <a:r>
              <a:rPr lang="en-US" altLang="zh-TW" sz="2400" smtClean="0"/>
              <a:t> – </a:t>
            </a:r>
            <a:r>
              <a:rPr lang="zh-TW" altLang="en-US" sz="2400" smtClean="0"/>
              <a:t>只有四層</a:t>
            </a:r>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349500"/>
            <a:ext cx="4248150" cy="427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32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8313" y="549275"/>
            <a:ext cx="8229600" cy="1143000"/>
          </a:xfrm>
        </p:spPr>
        <p:txBody>
          <a:bodyPr/>
          <a:lstStyle/>
          <a:p>
            <a:pPr eaLnBrk="1" hangingPunct="1"/>
            <a:r>
              <a:rPr lang="en-US" altLang="zh-TW" dirty="0" smtClean="0"/>
              <a:t>5-5 </a:t>
            </a:r>
            <a:r>
              <a:rPr lang="zh-TW" altLang="en-US" dirty="0" smtClean="0"/>
              <a:t>常見的網路設備</a:t>
            </a:r>
          </a:p>
        </p:txBody>
      </p:sp>
      <p:sp>
        <p:nvSpPr>
          <p:cNvPr id="55299" name="Content Placeholder 2"/>
          <p:cNvSpPr>
            <a:spLocks noGrp="1"/>
          </p:cNvSpPr>
          <p:nvPr>
            <p:ph idx="1"/>
          </p:nvPr>
        </p:nvSpPr>
        <p:spPr>
          <a:xfrm>
            <a:off x="457200" y="1989138"/>
            <a:ext cx="8229600" cy="4137025"/>
          </a:xfrm>
        </p:spPr>
        <p:txBody>
          <a:bodyPr/>
          <a:lstStyle/>
          <a:p>
            <a:pPr eaLnBrk="1" hangingPunct="1"/>
            <a:r>
              <a:rPr lang="zh-TW" altLang="en-US" smtClean="0"/>
              <a:t>網路設備的分級，和網路協定一樣，是使用</a:t>
            </a:r>
            <a:r>
              <a:rPr lang="en-US" altLang="zh-TW" smtClean="0"/>
              <a:t>OSI</a:t>
            </a:r>
            <a:r>
              <a:rPr lang="zh-TW" altLang="en-US" smtClean="0"/>
              <a:t>模型</a:t>
            </a:r>
            <a:endParaRPr lang="en-US" altLang="zh-TW" smtClean="0"/>
          </a:p>
          <a:p>
            <a:pPr eaLnBrk="1" hangingPunct="1"/>
            <a:r>
              <a:rPr lang="zh-TW" altLang="en-US" smtClean="0"/>
              <a:t>再次強調</a:t>
            </a:r>
            <a:r>
              <a:rPr lang="en-US" altLang="zh-TW" smtClean="0"/>
              <a:t>: TCP/IP</a:t>
            </a:r>
            <a:r>
              <a:rPr lang="zh-TW" altLang="en-US" smtClean="0"/>
              <a:t>模型只有</a:t>
            </a:r>
            <a:r>
              <a:rPr lang="zh-TW" altLang="en-US" smtClean="0">
                <a:solidFill>
                  <a:srgbClr val="FF0000"/>
                </a:solidFill>
              </a:rPr>
              <a:t>實作時</a:t>
            </a:r>
            <a:r>
              <a:rPr lang="zh-TW" altLang="en-US" smtClean="0"/>
              <a:t>使用，一般討論網路設備或是網路協定，</a:t>
            </a:r>
            <a:r>
              <a:rPr lang="zh-TW" altLang="en-US" smtClean="0">
                <a:solidFill>
                  <a:srgbClr val="FF0000"/>
                </a:solidFill>
              </a:rPr>
              <a:t>都是使用</a:t>
            </a:r>
            <a:r>
              <a:rPr lang="en-US" altLang="zh-TW" smtClean="0">
                <a:solidFill>
                  <a:srgbClr val="FF0000"/>
                </a:solidFill>
              </a:rPr>
              <a:t>OSI</a:t>
            </a:r>
            <a:r>
              <a:rPr lang="zh-TW" altLang="en-US" smtClean="0">
                <a:solidFill>
                  <a:srgbClr val="FF0000"/>
                </a:solidFill>
              </a:rPr>
              <a:t>模型</a:t>
            </a:r>
            <a:endParaRPr lang="en-US" altLang="zh-TW" smtClean="0">
              <a:solidFill>
                <a:srgbClr val="FF0000"/>
              </a:solidFill>
            </a:endParaRPr>
          </a:p>
          <a:p>
            <a:pPr eaLnBrk="1" hangingPunct="1"/>
            <a:r>
              <a:rPr lang="zh-TW" altLang="en-US" smtClean="0"/>
              <a:t>網路上傳送的封包，包含</a:t>
            </a:r>
            <a:r>
              <a:rPr lang="en-US" altLang="zh-TW" smtClean="0"/>
              <a:t>OSI</a:t>
            </a:r>
            <a:r>
              <a:rPr lang="zh-TW" altLang="en-US" smtClean="0"/>
              <a:t>模型各層的資訊</a:t>
            </a:r>
            <a:endParaRPr lang="en-US" altLang="zh-TW" smtClean="0"/>
          </a:p>
          <a:p>
            <a:pPr eaLnBrk="1" hangingPunct="1"/>
            <a:r>
              <a:rPr lang="zh-TW" altLang="en-US" smtClean="0"/>
              <a:t>而設備的分級取決於該設備可以處理到網路封包裡的哪一層協定的標頭</a:t>
            </a:r>
          </a:p>
        </p:txBody>
      </p:sp>
    </p:spTree>
    <p:extLst>
      <p:ext uri="{BB962C8B-B14F-4D97-AF65-F5344CB8AC3E}">
        <p14:creationId xmlns:p14="http://schemas.microsoft.com/office/powerpoint/2010/main" val="108796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rmAutofit fontScale="90000"/>
          </a:bodyPr>
          <a:lstStyle/>
          <a:p>
            <a:r>
              <a:rPr lang="en-US" altLang="zh-TW" dirty="0" smtClean="0"/>
              <a:t>5-5-1 </a:t>
            </a:r>
            <a:r>
              <a:rPr lang="zh-TW" altLang="en-US" dirty="0" smtClean="0"/>
              <a:t>網路卡</a:t>
            </a:r>
            <a:r>
              <a:rPr lang="en-US" altLang="zh-TW" dirty="0" smtClean="0"/>
              <a:t> – </a:t>
            </a:r>
            <a:r>
              <a:rPr lang="en-US" altLang="zh-TW" sz="4000" dirty="0" smtClean="0"/>
              <a:t>network interface card</a:t>
            </a:r>
          </a:p>
        </p:txBody>
      </p:sp>
      <p:sp>
        <p:nvSpPr>
          <p:cNvPr id="56323" name="Content Placeholder 2"/>
          <p:cNvSpPr>
            <a:spLocks noGrp="1"/>
          </p:cNvSpPr>
          <p:nvPr>
            <p:ph idx="1"/>
          </p:nvPr>
        </p:nvSpPr>
        <p:spPr/>
        <p:txBody>
          <a:bodyPr/>
          <a:lstStyle/>
          <a:p>
            <a:r>
              <a:rPr lang="zh-TW" altLang="en-US" dirty="0" smtClean="0"/>
              <a:t>網路卡是連上網路的必要設備</a:t>
            </a:r>
            <a:endParaRPr lang="en-US" altLang="zh-TW" dirty="0" smtClean="0"/>
          </a:p>
          <a:p>
            <a:r>
              <a:rPr lang="zh-TW" altLang="en-US" dirty="0" smtClean="0"/>
              <a:t>網路卡屬於第二層</a:t>
            </a:r>
            <a:r>
              <a:rPr lang="en-US" altLang="zh-TW" dirty="0" smtClean="0"/>
              <a:t>(layer 2)</a:t>
            </a:r>
            <a:r>
              <a:rPr lang="zh-TW" altLang="en-US" dirty="0" smtClean="0"/>
              <a:t>的設備</a:t>
            </a:r>
            <a:endParaRPr lang="en-US" altLang="zh-TW" dirty="0" smtClean="0"/>
          </a:p>
          <a:p>
            <a:pPr lvl="1"/>
            <a:r>
              <a:rPr lang="zh-TW" altLang="en-US" dirty="0" smtClean="0"/>
              <a:t>處理第一層的各種硬體訊號</a:t>
            </a:r>
            <a:endParaRPr lang="en-US" altLang="zh-TW" dirty="0" smtClean="0"/>
          </a:p>
          <a:p>
            <a:pPr lvl="1"/>
            <a:r>
              <a:rPr lang="zh-TW" altLang="en-US" dirty="0" smtClean="0"/>
              <a:t>以硬體或軔體處理第二層的協定</a:t>
            </a:r>
          </a:p>
        </p:txBody>
      </p:sp>
      <p:pic>
        <p:nvPicPr>
          <p:cNvPr id="563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7" y="4194085"/>
            <a:ext cx="6985000" cy="247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98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8313" y="549275"/>
            <a:ext cx="8229600" cy="1143000"/>
          </a:xfrm>
        </p:spPr>
        <p:txBody>
          <a:bodyPr/>
          <a:lstStyle/>
          <a:p>
            <a:pPr eaLnBrk="1" hangingPunct="1"/>
            <a:r>
              <a:rPr lang="en-US" altLang="zh-TW" dirty="0" smtClean="0"/>
              <a:t>5-5-2 </a:t>
            </a:r>
            <a:r>
              <a:rPr lang="zh-TW" altLang="en-US" dirty="0" smtClean="0"/>
              <a:t>中繼器</a:t>
            </a:r>
            <a:r>
              <a:rPr lang="en-US" altLang="zh-TW" dirty="0" smtClean="0"/>
              <a:t> – Repeater</a:t>
            </a:r>
          </a:p>
        </p:txBody>
      </p:sp>
      <p:sp>
        <p:nvSpPr>
          <p:cNvPr id="57347" name="Content Placeholder 2"/>
          <p:cNvSpPr>
            <a:spLocks noGrp="1"/>
          </p:cNvSpPr>
          <p:nvPr>
            <p:ph idx="1"/>
          </p:nvPr>
        </p:nvSpPr>
        <p:spPr>
          <a:xfrm>
            <a:off x="457200" y="1989138"/>
            <a:ext cx="8229600" cy="4137025"/>
          </a:xfrm>
        </p:spPr>
        <p:txBody>
          <a:bodyPr/>
          <a:lstStyle/>
          <a:p>
            <a:pPr eaLnBrk="1" hangingPunct="1"/>
            <a:r>
              <a:rPr lang="zh-TW" altLang="en-US" smtClean="0"/>
              <a:t>中繼器主要目的是延長網路線的長度</a:t>
            </a:r>
            <a:endParaRPr lang="en-US" altLang="zh-TW" smtClean="0"/>
          </a:p>
          <a:p>
            <a:pPr eaLnBrk="1" hangingPunct="1"/>
            <a:r>
              <a:rPr lang="zh-TW" altLang="en-US" smtClean="0"/>
              <a:t>可以想像是一種強波器</a:t>
            </a:r>
            <a:r>
              <a:rPr lang="en-US" altLang="zh-TW" smtClean="0"/>
              <a:t> – </a:t>
            </a:r>
            <a:r>
              <a:rPr lang="zh-TW" altLang="en-US" smtClean="0"/>
              <a:t>負責增強網路訊號</a:t>
            </a:r>
            <a:endParaRPr lang="en-US" altLang="zh-TW" smtClean="0"/>
          </a:p>
          <a:p>
            <a:pPr lvl="1" eaLnBrk="1" hangingPunct="1"/>
            <a:r>
              <a:rPr lang="zh-TW" altLang="en-US" smtClean="0"/>
              <a:t>單一線路長度或是傳輸距離有限，所以需要在中間加強訊號，讓訊號可以傳得更遠</a:t>
            </a:r>
            <a:endParaRPr lang="en-US" altLang="zh-TW" smtClean="0"/>
          </a:p>
          <a:p>
            <a:pPr lvl="1" eaLnBrk="1" hangingPunct="1"/>
            <a:r>
              <a:rPr lang="zh-TW" altLang="en-US" smtClean="0"/>
              <a:t>屬於第一層的設備</a:t>
            </a:r>
            <a:endParaRPr lang="en-US" altLang="zh-TW" smtClean="0"/>
          </a:p>
          <a:p>
            <a:pPr eaLnBrk="1" hangingPunct="1"/>
            <a:endParaRPr lang="en-US" altLang="zh-TW" smtClean="0"/>
          </a:p>
        </p:txBody>
      </p:sp>
    </p:spTree>
    <p:extLst>
      <p:ext uri="{BB962C8B-B14F-4D97-AF65-F5344CB8AC3E}">
        <p14:creationId xmlns:p14="http://schemas.microsoft.com/office/powerpoint/2010/main" val="2954336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549275"/>
            <a:ext cx="8229600" cy="1143000"/>
          </a:xfrm>
        </p:spPr>
        <p:txBody>
          <a:bodyPr/>
          <a:lstStyle/>
          <a:p>
            <a:pPr eaLnBrk="1" hangingPunct="1"/>
            <a:r>
              <a:rPr lang="en-US" altLang="zh-TW" dirty="0" smtClean="0"/>
              <a:t>5-5-3 </a:t>
            </a:r>
            <a:r>
              <a:rPr lang="zh-TW" altLang="en-US" dirty="0" smtClean="0"/>
              <a:t>集線器</a:t>
            </a:r>
            <a:r>
              <a:rPr lang="en-US" altLang="zh-TW" dirty="0" smtClean="0"/>
              <a:t> – Hub</a:t>
            </a:r>
          </a:p>
        </p:txBody>
      </p:sp>
      <p:sp>
        <p:nvSpPr>
          <p:cNvPr id="58371" name="Content Placeholder 2"/>
          <p:cNvSpPr>
            <a:spLocks noGrp="1"/>
          </p:cNvSpPr>
          <p:nvPr>
            <p:ph idx="1"/>
          </p:nvPr>
        </p:nvSpPr>
        <p:spPr>
          <a:xfrm>
            <a:off x="457200" y="2037280"/>
            <a:ext cx="8229600" cy="4137025"/>
          </a:xfrm>
        </p:spPr>
        <p:txBody>
          <a:bodyPr/>
          <a:lstStyle/>
          <a:p>
            <a:pPr eaLnBrk="1" hangingPunct="1"/>
            <a:r>
              <a:rPr lang="zh-TW" altLang="en-US" smtClean="0"/>
              <a:t>屬於第一層的網路設備</a:t>
            </a:r>
            <a:endParaRPr lang="en-US" altLang="zh-TW" smtClean="0"/>
          </a:p>
          <a:p>
            <a:pPr eaLnBrk="1" hangingPunct="1"/>
            <a:r>
              <a:rPr lang="zh-TW" altLang="en-US" smtClean="0"/>
              <a:t>可以建置匯流排式的網路環境</a:t>
            </a:r>
            <a:endParaRPr lang="en-US" altLang="zh-TW" smtClean="0"/>
          </a:p>
          <a:p>
            <a:pPr eaLnBrk="1" hangingPunct="1"/>
            <a:r>
              <a:rPr lang="zh-TW" altLang="en-US" smtClean="0"/>
              <a:t>訊號從任一連接埠傳送進來後，複製到其他所有的連接埠</a:t>
            </a:r>
            <a:endParaRPr lang="en-US" altLang="zh-TW" smtClean="0"/>
          </a:p>
          <a:p>
            <a:pPr eaLnBrk="1" hangingPunct="1"/>
            <a:r>
              <a:rPr lang="zh-TW" altLang="en-US" smtClean="0"/>
              <a:t>同樣會有碰撞的問題</a:t>
            </a:r>
          </a:p>
        </p:txBody>
      </p:sp>
      <p:pic>
        <p:nvPicPr>
          <p:cNvPr id="583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716338"/>
            <a:ext cx="3609847" cy="238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160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The “state </a:t>
            </a:r>
            <a:r>
              <a:rPr lang="en-US" altLang="zh-TW" dirty="0"/>
              <a:t>of </a:t>
            </a:r>
            <a:r>
              <a:rPr lang="en-US" altLang="zh-TW" dirty="0" err="1" smtClean="0"/>
              <a:t>digital”in</a:t>
            </a:r>
            <a:r>
              <a:rPr lang="en-US" altLang="zh-TW" dirty="0" smtClean="0"/>
              <a:t> Taiwan</a:t>
            </a:r>
            <a:endParaRPr lang="zh-TW" altLang="en-US" dirty="0"/>
          </a:p>
        </p:txBody>
      </p:sp>
      <p:pic>
        <p:nvPicPr>
          <p:cNvPr id="4" name="內容版面配置區 3"/>
          <p:cNvPicPr>
            <a:picLocks noGrp="1" noChangeAspect="1"/>
          </p:cNvPicPr>
          <p:nvPr>
            <p:ph idx="1"/>
          </p:nvPr>
        </p:nvPicPr>
        <p:blipFill>
          <a:blip r:embed="rId2"/>
          <a:stretch>
            <a:fillRect/>
          </a:stretch>
        </p:blipFill>
        <p:spPr>
          <a:xfrm>
            <a:off x="457200" y="2078850"/>
            <a:ext cx="8229600" cy="3193338"/>
          </a:xfrm>
          <a:prstGeom prst="rect">
            <a:avLst/>
          </a:prstGeom>
        </p:spPr>
      </p:pic>
      <p:sp>
        <p:nvSpPr>
          <p:cNvPr id="5" name="矩形 4"/>
          <p:cNvSpPr/>
          <p:nvPr/>
        </p:nvSpPr>
        <p:spPr>
          <a:xfrm>
            <a:off x="2808536" y="5873742"/>
            <a:ext cx="3526928" cy="369332"/>
          </a:xfrm>
          <a:prstGeom prst="rect">
            <a:avLst/>
          </a:prstGeom>
        </p:spPr>
        <p:txBody>
          <a:bodyPr wrap="none">
            <a:spAutoFit/>
          </a:bodyPr>
          <a:lstStyle/>
          <a:p>
            <a:r>
              <a:rPr lang="en-US" altLang="zh-TW" b="1" dirty="0">
                <a:solidFill>
                  <a:srgbClr val="002060"/>
                </a:solidFill>
                <a:latin typeface="Roboto"/>
              </a:rPr>
              <a:t>© 2008 - 2025 We Are Social Ltd</a:t>
            </a:r>
            <a:endParaRPr lang="zh-TW" altLang="en-US" dirty="0">
              <a:solidFill>
                <a:srgbClr val="002060"/>
              </a:solidFill>
            </a:endParaRPr>
          </a:p>
        </p:txBody>
      </p:sp>
    </p:spTree>
    <p:extLst>
      <p:ext uri="{BB962C8B-B14F-4D97-AF65-F5344CB8AC3E}">
        <p14:creationId xmlns:p14="http://schemas.microsoft.com/office/powerpoint/2010/main" val="3188235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68313" y="549275"/>
            <a:ext cx="8229600" cy="1143000"/>
          </a:xfrm>
        </p:spPr>
        <p:txBody>
          <a:bodyPr/>
          <a:lstStyle/>
          <a:p>
            <a:pPr eaLnBrk="1" hangingPunct="1"/>
            <a:r>
              <a:rPr lang="en-US" altLang="zh-TW" dirty="0" smtClean="0"/>
              <a:t>5-5-4 </a:t>
            </a:r>
            <a:r>
              <a:rPr lang="zh-TW" altLang="en-US" dirty="0" smtClean="0"/>
              <a:t>橋接器</a:t>
            </a:r>
            <a:r>
              <a:rPr lang="en-US" altLang="zh-TW" dirty="0" smtClean="0"/>
              <a:t> – Bridge</a:t>
            </a:r>
          </a:p>
        </p:txBody>
      </p:sp>
      <p:sp>
        <p:nvSpPr>
          <p:cNvPr id="59395" name="Content Placeholder 2"/>
          <p:cNvSpPr>
            <a:spLocks noGrp="1"/>
          </p:cNvSpPr>
          <p:nvPr>
            <p:ph idx="1"/>
          </p:nvPr>
        </p:nvSpPr>
        <p:spPr>
          <a:xfrm>
            <a:off x="457200" y="1989138"/>
            <a:ext cx="8229600" cy="4137025"/>
          </a:xfrm>
        </p:spPr>
        <p:txBody>
          <a:bodyPr/>
          <a:lstStyle/>
          <a:p>
            <a:pPr eaLnBrk="1" hangingPunct="1"/>
            <a:r>
              <a:rPr lang="zh-TW" altLang="en-US" dirty="0" smtClean="0"/>
              <a:t>屬於第二層的網路設備</a:t>
            </a:r>
            <a:endParaRPr lang="en-US" altLang="zh-TW" dirty="0" smtClean="0"/>
          </a:p>
          <a:p>
            <a:pPr eaLnBrk="1" hangingPunct="1"/>
            <a:r>
              <a:rPr lang="zh-TW" altLang="en-US" dirty="0" smtClean="0"/>
              <a:t>將二個或多個實體網路連接在一起</a:t>
            </a:r>
            <a:endParaRPr lang="en-US" altLang="zh-TW" dirty="0" smtClean="0"/>
          </a:p>
          <a:p>
            <a:pPr eaLnBrk="1" hangingPunct="1"/>
            <a:r>
              <a:rPr lang="zh-TW" altLang="en-US" dirty="0" smtClean="0"/>
              <a:t>每個實體網路可以不同的第二層協定運作</a:t>
            </a:r>
            <a:endParaRPr lang="en-US" altLang="zh-TW" dirty="0" smtClean="0"/>
          </a:p>
          <a:p>
            <a:pPr lvl="1" eaLnBrk="1" hangingPunct="1"/>
            <a:r>
              <a:rPr lang="zh-TW" altLang="en-US" dirty="0" smtClean="0"/>
              <a:t>常見的例子如</a:t>
            </a:r>
            <a:r>
              <a:rPr lang="en-US" altLang="zh-TW" dirty="0" smtClean="0"/>
              <a:t>: </a:t>
            </a:r>
            <a:r>
              <a:rPr lang="zh-TW" altLang="en-US" dirty="0" smtClean="0"/>
              <a:t>橋接有線網路和無線網路的橋接器</a:t>
            </a:r>
            <a:endParaRPr lang="en-US" altLang="zh-TW" dirty="0" smtClean="0"/>
          </a:p>
          <a:p>
            <a:pPr lvl="1" eaLnBrk="1" hangingPunct="1"/>
            <a:r>
              <a:rPr lang="zh-TW" altLang="en-US" dirty="0" smtClean="0"/>
              <a:t>有線網路常使用</a:t>
            </a:r>
            <a:r>
              <a:rPr lang="en-US" altLang="zh-TW" dirty="0" smtClean="0"/>
              <a:t>802.3</a:t>
            </a:r>
            <a:r>
              <a:rPr lang="zh-TW" altLang="en-US" dirty="0" smtClean="0"/>
              <a:t>或是</a:t>
            </a:r>
            <a:r>
              <a:rPr lang="en-US" altLang="zh-TW" dirty="0" smtClean="0"/>
              <a:t>Ethernet</a:t>
            </a:r>
            <a:r>
              <a:rPr lang="zh-TW" altLang="en-US" dirty="0" smtClean="0"/>
              <a:t>協定</a:t>
            </a:r>
            <a:endParaRPr lang="en-US" altLang="zh-TW" dirty="0" smtClean="0"/>
          </a:p>
          <a:p>
            <a:pPr lvl="1" eaLnBrk="1" hangingPunct="1"/>
            <a:r>
              <a:rPr lang="zh-TW" altLang="en-US" dirty="0" smtClean="0"/>
              <a:t>無線網路常使用</a:t>
            </a:r>
            <a:r>
              <a:rPr lang="en-US" altLang="zh-TW" dirty="0" smtClean="0"/>
              <a:t>802.11</a:t>
            </a:r>
            <a:r>
              <a:rPr lang="zh-TW" altLang="en-US" dirty="0" smtClean="0"/>
              <a:t>協定</a:t>
            </a:r>
          </a:p>
        </p:txBody>
      </p:sp>
    </p:spTree>
    <p:extLst>
      <p:ext uri="{BB962C8B-B14F-4D97-AF65-F5344CB8AC3E}">
        <p14:creationId xmlns:p14="http://schemas.microsoft.com/office/powerpoint/2010/main" val="2628070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68313" y="549275"/>
            <a:ext cx="8229600" cy="1143000"/>
          </a:xfrm>
        </p:spPr>
        <p:txBody>
          <a:bodyPr/>
          <a:lstStyle/>
          <a:p>
            <a:pPr eaLnBrk="1" hangingPunct="1"/>
            <a:r>
              <a:rPr lang="en-US" altLang="zh-TW" dirty="0" smtClean="0"/>
              <a:t>5-5-5 </a:t>
            </a:r>
            <a:r>
              <a:rPr lang="zh-TW" altLang="en-US" dirty="0" smtClean="0"/>
              <a:t>交換器</a:t>
            </a:r>
            <a:r>
              <a:rPr lang="en-US" altLang="zh-TW" dirty="0" smtClean="0"/>
              <a:t> – Switch </a:t>
            </a:r>
          </a:p>
        </p:txBody>
      </p:sp>
      <p:sp>
        <p:nvSpPr>
          <p:cNvPr id="60419" name="Content Placeholder 2"/>
          <p:cNvSpPr>
            <a:spLocks noGrp="1"/>
          </p:cNvSpPr>
          <p:nvPr>
            <p:ph idx="1"/>
          </p:nvPr>
        </p:nvSpPr>
        <p:spPr>
          <a:xfrm>
            <a:off x="439738" y="1744663"/>
            <a:ext cx="8229600" cy="4137025"/>
          </a:xfrm>
        </p:spPr>
        <p:txBody>
          <a:bodyPr/>
          <a:lstStyle/>
          <a:p>
            <a:pPr eaLnBrk="1" hangingPunct="1"/>
            <a:r>
              <a:rPr lang="zh-TW" altLang="en-US" smtClean="0"/>
              <a:t>屬於第二層的網路設備，外觀和集線器沒有太大差別</a:t>
            </a:r>
            <a:endParaRPr lang="en-US" altLang="zh-TW" smtClean="0"/>
          </a:p>
          <a:p>
            <a:pPr eaLnBrk="1" hangingPunct="1"/>
            <a:r>
              <a:rPr lang="zh-TW" altLang="en-US" smtClean="0"/>
              <a:t>可依據第二層的協定，進行連接埠學習的功能，以降低封包碰撞的機率</a:t>
            </a:r>
            <a:endParaRPr lang="en-US" altLang="zh-TW" smtClean="0"/>
          </a:p>
          <a:p>
            <a:pPr lvl="1" eaLnBrk="1" hangingPunct="1"/>
            <a:r>
              <a:rPr lang="zh-TW" altLang="en-US" smtClean="0"/>
              <a:t>建立硬體實體位址和網路孔連接埠的對應關係</a:t>
            </a:r>
            <a:endParaRPr lang="en-US" altLang="zh-TW" smtClean="0"/>
          </a:p>
          <a:p>
            <a:pPr lvl="1" eaLnBrk="1" hangingPunct="1"/>
            <a:r>
              <a:rPr lang="zh-TW" altLang="en-US" smtClean="0"/>
              <a:t>接收封包後，依據封包目的地的實體位址，轉送到相對應的網路孔連接埠</a:t>
            </a:r>
          </a:p>
        </p:txBody>
      </p:sp>
      <p:pic>
        <p:nvPicPr>
          <p:cNvPr id="604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5157789"/>
            <a:ext cx="6065955" cy="1082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2877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68313" y="549275"/>
            <a:ext cx="8229600" cy="1143000"/>
          </a:xfrm>
        </p:spPr>
        <p:txBody>
          <a:bodyPr/>
          <a:lstStyle/>
          <a:p>
            <a:pPr eaLnBrk="1" hangingPunct="1"/>
            <a:r>
              <a:rPr lang="en-US" altLang="zh-TW" dirty="0" smtClean="0"/>
              <a:t>5-5-6 </a:t>
            </a:r>
            <a:r>
              <a:rPr lang="zh-TW" altLang="en-US" dirty="0" smtClean="0"/>
              <a:t>路由器</a:t>
            </a:r>
            <a:r>
              <a:rPr lang="en-US" altLang="zh-TW" dirty="0" smtClean="0"/>
              <a:t> – Router </a:t>
            </a:r>
          </a:p>
        </p:txBody>
      </p:sp>
      <p:sp>
        <p:nvSpPr>
          <p:cNvPr id="61443" name="Content Placeholder 2"/>
          <p:cNvSpPr>
            <a:spLocks noGrp="1"/>
          </p:cNvSpPr>
          <p:nvPr>
            <p:ph idx="1"/>
          </p:nvPr>
        </p:nvSpPr>
        <p:spPr>
          <a:xfrm>
            <a:off x="457200" y="1628775"/>
            <a:ext cx="8229600" cy="4352925"/>
          </a:xfrm>
        </p:spPr>
        <p:txBody>
          <a:bodyPr/>
          <a:lstStyle/>
          <a:p>
            <a:pPr eaLnBrk="1" hangingPunct="1"/>
            <a:r>
              <a:rPr lang="zh-TW" altLang="en-US" smtClean="0"/>
              <a:t>屬於第三層的網路設備</a:t>
            </a:r>
            <a:endParaRPr lang="en-US" altLang="zh-TW" smtClean="0"/>
          </a:p>
          <a:p>
            <a:pPr eaLnBrk="1" hangingPunct="1"/>
            <a:r>
              <a:rPr lang="zh-TW" altLang="en-US" smtClean="0"/>
              <a:t>依據第三層的網路位址，進行封包的傳送轉發</a:t>
            </a:r>
            <a:endParaRPr lang="en-US" altLang="zh-TW" smtClean="0"/>
          </a:p>
          <a:p>
            <a:pPr eaLnBrk="1" hangingPunct="1"/>
            <a:r>
              <a:rPr lang="zh-TW" altLang="en-US" smtClean="0"/>
              <a:t>傳送的規則可以是手動設定，或是自動學習</a:t>
            </a:r>
            <a:endParaRPr lang="en-US" altLang="zh-TW" smtClean="0"/>
          </a:p>
          <a:p>
            <a:pPr lvl="1" eaLnBrk="1" hangingPunct="1"/>
            <a:r>
              <a:rPr lang="zh-TW" altLang="en-US" smtClean="0"/>
              <a:t>路由表</a:t>
            </a:r>
            <a:r>
              <a:rPr lang="en-US" altLang="zh-TW" smtClean="0"/>
              <a:t>(routing table)</a:t>
            </a:r>
          </a:p>
        </p:txBody>
      </p:sp>
      <p:pic>
        <p:nvPicPr>
          <p:cNvPr id="614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3832225"/>
            <a:ext cx="4968875" cy="293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211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68313" y="549275"/>
            <a:ext cx="8229600" cy="1143000"/>
          </a:xfrm>
        </p:spPr>
        <p:txBody>
          <a:bodyPr/>
          <a:lstStyle/>
          <a:p>
            <a:pPr eaLnBrk="1" hangingPunct="1"/>
            <a:r>
              <a:rPr lang="zh-TW" altLang="en-US" smtClean="0"/>
              <a:t>無線網路存取點</a:t>
            </a:r>
            <a:r>
              <a:rPr lang="en-US" altLang="zh-TW" smtClean="0"/>
              <a:t> – Wireless AP</a:t>
            </a:r>
          </a:p>
        </p:txBody>
      </p:sp>
      <p:sp>
        <p:nvSpPr>
          <p:cNvPr id="62467" name="Content Placeholder 2"/>
          <p:cNvSpPr>
            <a:spLocks noGrp="1"/>
          </p:cNvSpPr>
          <p:nvPr>
            <p:ph idx="1"/>
          </p:nvPr>
        </p:nvSpPr>
        <p:spPr>
          <a:xfrm>
            <a:off x="457200" y="1989138"/>
            <a:ext cx="8229600" cy="4137025"/>
          </a:xfrm>
        </p:spPr>
        <p:txBody>
          <a:bodyPr/>
          <a:lstStyle/>
          <a:p>
            <a:pPr eaLnBrk="1" hangingPunct="1"/>
            <a:r>
              <a:rPr lang="zh-TW" altLang="en-US" smtClean="0"/>
              <a:t>至少是第二層的網路設備</a:t>
            </a:r>
            <a:endParaRPr lang="en-US" altLang="zh-TW" smtClean="0"/>
          </a:p>
          <a:p>
            <a:pPr eaLnBrk="1" hangingPunct="1"/>
            <a:r>
              <a:rPr lang="zh-TW" altLang="en-US" smtClean="0"/>
              <a:t>橋接無線網路的使用者至有線網路或是電信網路</a:t>
            </a:r>
            <a:r>
              <a:rPr lang="en-US" altLang="zh-TW" smtClean="0"/>
              <a:t> – </a:t>
            </a:r>
            <a:r>
              <a:rPr lang="zh-TW" altLang="en-US" smtClean="0"/>
              <a:t>橋接器的功能屬於第二層</a:t>
            </a:r>
            <a:endParaRPr lang="en-US" altLang="zh-TW" smtClean="0"/>
          </a:p>
          <a:p>
            <a:pPr eaLnBrk="1" hangingPunct="1"/>
            <a:r>
              <a:rPr lang="zh-TW" altLang="en-US" smtClean="0"/>
              <a:t>有一些設備也提供</a:t>
            </a:r>
            <a:r>
              <a:rPr lang="en-US" altLang="zh-TW" smtClean="0"/>
              <a:t>IP</a:t>
            </a:r>
            <a:r>
              <a:rPr lang="zh-TW" altLang="en-US" smtClean="0"/>
              <a:t>分享、防火牆等功能</a:t>
            </a:r>
            <a:endParaRPr lang="en-US" altLang="zh-TW" smtClean="0"/>
          </a:p>
          <a:p>
            <a:pPr eaLnBrk="1" hangingPunct="1"/>
            <a:r>
              <a:rPr lang="en-US" altLang="zh-TW" smtClean="0"/>
              <a:t>IP</a:t>
            </a:r>
            <a:r>
              <a:rPr lang="zh-TW" altLang="en-US" smtClean="0"/>
              <a:t>分享必需要檢查到傳輸層的封包，屬於第四層</a:t>
            </a:r>
            <a:endParaRPr lang="en-US" altLang="zh-TW" smtClean="0"/>
          </a:p>
          <a:p>
            <a:pPr eaLnBrk="1" hangingPunct="1"/>
            <a:r>
              <a:rPr lang="zh-TW" altLang="en-US" smtClean="0"/>
              <a:t>防火牆依其檢查的封包標頭而定，可能是第二層、第三層、第四層、甚至第七層的功能</a:t>
            </a:r>
          </a:p>
        </p:txBody>
      </p:sp>
    </p:spTree>
    <p:extLst>
      <p:ext uri="{BB962C8B-B14F-4D97-AF65-F5344CB8AC3E}">
        <p14:creationId xmlns:p14="http://schemas.microsoft.com/office/powerpoint/2010/main" val="351792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68313" y="549275"/>
            <a:ext cx="8229600" cy="1143000"/>
          </a:xfrm>
        </p:spPr>
        <p:txBody>
          <a:bodyPr/>
          <a:lstStyle/>
          <a:p>
            <a:pPr eaLnBrk="1" hangingPunct="1"/>
            <a:r>
              <a:rPr lang="zh-TW" altLang="en-US" sz="3600" smtClean="0"/>
              <a:t>無線網路存取點</a:t>
            </a:r>
            <a:r>
              <a:rPr lang="en-US" altLang="zh-TW" sz="3600" smtClean="0"/>
              <a:t> – Wireless AP (</a:t>
            </a:r>
            <a:r>
              <a:rPr lang="zh-TW" altLang="en-US" sz="3600" smtClean="0"/>
              <a:t>續</a:t>
            </a:r>
            <a:r>
              <a:rPr lang="en-US" altLang="zh-TW" sz="3600" smtClean="0"/>
              <a:t>)</a:t>
            </a:r>
          </a:p>
        </p:txBody>
      </p:sp>
      <p:pic>
        <p:nvPicPr>
          <p:cNvPr id="63491" name="Picture 4"/>
          <p:cNvPicPr>
            <a:picLocks noChangeAspect="1" noChangeArrowheads="1"/>
          </p:cNvPicPr>
          <p:nvPr/>
        </p:nvPicPr>
        <p:blipFill>
          <a:blip r:embed="rId2">
            <a:clrChange>
              <a:clrFrom>
                <a:srgbClr val="F3F2F2"/>
              </a:clrFrom>
              <a:clrTo>
                <a:srgbClr val="F3F2F2">
                  <a:alpha val="0"/>
                </a:srgbClr>
              </a:clrTo>
            </a:clrChange>
            <a:extLst>
              <a:ext uri="{28A0092B-C50C-407E-A947-70E740481C1C}">
                <a14:useLocalDpi xmlns:a14="http://schemas.microsoft.com/office/drawing/2010/main" val="0"/>
              </a:ext>
            </a:extLst>
          </a:blip>
          <a:srcRect/>
          <a:stretch>
            <a:fillRect/>
          </a:stretch>
        </p:blipFill>
        <p:spPr bwMode="auto">
          <a:xfrm>
            <a:off x="971550" y="1655763"/>
            <a:ext cx="3230563" cy="252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2" name="Picture 5"/>
          <p:cNvPicPr>
            <a:picLocks noChangeAspect="1" noChangeArrowheads="1"/>
          </p:cNvPicPr>
          <p:nvPr/>
        </p:nvPicPr>
        <p:blipFill>
          <a:blip r:embed="rId3">
            <a:clrChange>
              <a:clrFrom>
                <a:srgbClr val="F3F2F2"/>
              </a:clrFrom>
              <a:clrTo>
                <a:srgbClr val="F3F2F2">
                  <a:alpha val="0"/>
                </a:srgbClr>
              </a:clrTo>
            </a:clrChange>
            <a:extLst>
              <a:ext uri="{28A0092B-C50C-407E-A947-70E740481C1C}">
                <a14:useLocalDpi xmlns:a14="http://schemas.microsoft.com/office/drawing/2010/main" val="0"/>
              </a:ext>
            </a:extLst>
          </a:blip>
          <a:srcRect/>
          <a:stretch>
            <a:fillRect/>
          </a:stretch>
        </p:blipFill>
        <p:spPr bwMode="auto">
          <a:xfrm>
            <a:off x="2119313" y="4005263"/>
            <a:ext cx="3028950" cy="197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3" name="Picture 6"/>
          <p:cNvPicPr>
            <a:picLocks noChangeAspect="1" noChangeArrowheads="1"/>
          </p:cNvPicPr>
          <p:nvPr/>
        </p:nvPicPr>
        <p:blipFill>
          <a:blip r:embed="rId4">
            <a:clrChange>
              <a:clrFrom>
                <a:srgbClr val="F2F1F1"/>
              </a:clrFrom>
              <a:clrTo>
                <a:srgbClr val="F2F1F1">
                  <a:alpha val="0"/>
                </a:srgbClr>
              </a:clrTo>
            </a:clrChange>
            <a:extLst>
              <a:ext uri="{28A0092B-C50C-407E-A947-70E740481C1C}">
                <a14:useLocalDpi xmlns:a14="http://schemas.microsoft.com/office/drawing/2010/main" val="0"/>
              </a:ext>
            </a:extLst>
          </a:blip>
          <a:srcRect/>
          <a:stretch>
            <a:fillRect/>
          </a:stretch>
        </p:blipFill>
        <p:spPr bwMode="auto">
          <a:xfrm>
            <a:off x="5065713" y="1989138"/>
            <a:ext cx="2441575" cy="259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842030" y="5241255"/>
            <a:ext cx="3744913" cy="7080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zh-TW" altLang="en-US" sz="2000" dirty="0">
                <a:latin typeface="微軟正黑體" panose="020B0604030504040204" pitchFamily="34" charset="-120"/>
                <a:ea typeface="微軟正黑體" panose="020B0604030504040204" pitchFamily="34" charset="-120"/>
              </a:rPr>
              <a:t>不同類型的無線網路存取點：單天線、多天線、隱藏式天線</a:t>
            </a:r>
          </a:p>
        </p:txBody>
      </p:sp>
    </p:spTree>
    <p:extLst>
      <p:ext uri="{BB962C8B-B14F-4D97-AF65-F5344CB8AC3E}">
        <p14:creationId xmlns:p14="http://schemas.microsoft.com/office/powerpoint/2010/main" val="228169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zh-TW" smtClean="0"/>
              <a:t>5-6 </a:t>
            </a:r>
            <a:r>
              <a:rPr lang="zh-TW" altLang="en-US" smtClean="0"/>
              <a:t>電信網路</a:t>
            </a:r>
            <a:endParaRPr lang="zh-TW" altLang="en-US" dirty="0" smtClean="0"/>
          </a:p>
        </p:txBody>
      </p:sp>
      <p:sp>
        <p:nvSpPr>
          <p:cNvPr id="3" name="Content Placeholder 2"/>
          <p:cNvSpPr>
            <a:spLocks noGrp="1"/>
          </p:cNvSpPr>
          <p:nvPr>
            <p:ph idx="1"/>
          </p:nvPr>
        </p:nvSpPr>
        <p:spPr/>
        <p:txBody>
          <a:bodyPr>
            <a:normAutofit fontScale="92500" lnSpcReduction="20000"/>
          </a:bodyPr>
          <a:lstStyle/>
          <a:p>
            <a:r>
              <a:rPr lang="zh-TW" altLang="en-US" smtClean="0"/>
              <a:t>和電腦網路不同</a:t>
            </a:r>
            <a:endParaRPr lang="en-US" altLang="zh-TW" smtClean="0"/>
          </a:p>
          <a:p>
            <a:r>
              <a:rPr lang="zh-TW" altLang="en-US" smtClean="0"/>
              <a:t>打電話</a:t>
            </a:r>
            <a:r>
              <a:rPr lang="en-US" altLang="zh-TW" smtClean="0"/>
              <a:t>(</a:t>
            </a:r>
            <a:r>
              <a:rPr lang="zh-TW" altLang="en-US" smtClean="0"/>
              <a:t>市內、國際、長途電話或是手機</a:t>
            </a:r>
            <a:r>
              <a:rPr lang="en-US" altLang="zh-TW" smtClean="0"/>
              <a:t>)</a:t>
            </a:r>
            <a:r>
              <a:rPr lang="zh-TW" altLang="en-US" smtClean="0"/>
              <a:t>、傳簡訊時所使用的網路</a:t>
            </a:r>
            <a:endParaRPr lang="en-US" altLang="zh-TW" smtClean="0"/>
          </a:p>
          <a:p>
            <a:r>
              <a:rPr lang="zh-TW" altLang="en-US" smtClean="0"/>
              <a:t>傳統的電話網路使用線路交換</a:t>
            </a:r>
            <a:r>
              <a:rPr lang="en-US" altLang="zh-TW" smtClean="0"/>
              <a:t>(circuit switching)</a:t>
            </a:r>
            <a:r>
              <a:rPr lang="zh-TW" altLang="en-US" smtClean="0"/>
              <a:t>技術</a:t>
            </a:r>
            <a:endParaRPr lang="en-US" altLang="zh-TW" smtClean="0"/>
          </a:p>
          <a:p>
            <a:pPr lvl="1"/>
            <a:r>
              <a:rPr lang="zh-TW" altLang="en-US" smtClean="0"/>
              <a:t>電腦網路則使用封包交換</a:t>
            </a:r>
            <a:r>
              <a:rPr lang="en-US" altLang="zh-TW" smtClean="0"/>
              <a:t>(packet switching)</a:t>
            </a:r>
            <a:r>
              <a:rPr lang="zh-TW" altLang="en-US" smtClean="0"/>
              <a:t>技術</a:t>
            </a:r>
            <a:endParaRPr lang="en-US" altLang="zh-TW" smtClean="0"/>
          </a:p>
          <a:p>
            <a:r>
              <a:rPr lang="zh-TW" altLang="en-US" smtClean="0"/>
              <a:t>每個使用者所使用的電話線路都是專屬線路</a:t>
            </a:r>
            <a:endParaRPr lang="en-US" altLang="zh-TW" smtClean="0"/>
          </a:p>
          <a:p>
            <a:r>
              <a:rPr lang="zh-TW" altLang="en-US" smtClean="0"/>
              <a:t>就發展趨勢上而言，封包交換技術較受到青睞</a:t>
            </a:r>
            <a:endParaRPr lang="en-US" altLang="zh-TW" smtClean="0"/>
          </a:p>
          <a:p>
            <a:pPr lvl="1"/>
            <a:r>
              <a:rPr lang="en-US" altLang="zh-TW" smtClean="0"/>
              <a:t>4G LTE</a:t>
            </a:r>
            <a:r>
              <a:rPr lang="zh-TW" altLang="en-US" smtClean="0"/>
              <a:t>全部採用封包交換技術</a:t>
            </a:r>
            <a:endParaRPr lang="en-US" altLang="zh-TW" smtClean="0"/>
          </a:p>
          <a:p>
            <a:r>
              <a:rPr lang="zh-TW" altLang="en-US" smtClean="0"/>
              <a:t>但線路交換技術仍有其不可取代性</a:t>
            </a:r>
            <a:endParaRPr lang="en-US" altLang="zh-TW" dirty="0" smtClean="0"/>
          </a:p>
        </p:txBody>
      </p:sp>
    </p:spTree>
    <p:extLst>
      <p:ext uri="{BB962C8B-B14F-4D97-AF65-F5344CB8AC3E}">
        <p14:creationId xmlns:p14="http://schemas.microsoft.com/office/powerpoint/2010/main" val="2975106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20688" y="692150"/>
            <a:ext cx="8229600" cy="1143000"/>
          </a:xfrm>
        </p:spPr>
        <p:txBody>
          <a:bodyPr/>
          <a:lstStyle/>
          <a:p>
            <a:pPr eaLnBrk="1" hangingPunct="1"/>
            <a:r>
              <a:rPr lang="zh-TW" altLang="en-US" smtClean="0"/>
              <a:t>封包交換</a:t>
            </a:r>
            <a:r>
              <a:rPr lang="en-US" altLang="zh-TW" smtClean="0"/>
              <a:t> VS </a:t>
            </a:r>
            <a:r>
              <a:rPr lang="zh-TW" altLang="en-US" smtClean="0"/>
              <a:t>線路交換</a:t>
            </a:r>
          </a:p>
        </p:txBody>
      </p:sp>
      <p:pic>
        <p:nvPicPr>
          <p:cNvPr id="6553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831532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13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zh-TW" smtClean="0"/>
              <a:t>5-6-1 POTS/PSTN</a:t>
            </a:r>
            <a:endParaRPr lang="en-US" altLang="zh-TW" dirty="0" smtClean="0"/>
          </a:p>
        </p:txBody>
      </p:sp>
      <p:sp>
        <p:nvSpPr>
          <p:cNvPr id="66563" name="Content Placeholder 2"/>
          <p:cNvSpPr>
            <a:spLocks noGrp="1"/>
          </p:cNvSpPr>
          <p:nvPr>
            <p:ph idx="1"/>
          </p:nvPr>
        </p:nvSpPr>
        <p:spPr/>
        <p:txBody>
          <a:bodyPr>
            <a:normAutofit fontScale="92500" lnSpcReduction="20000"/>
          </a:bodyPr>
          <a:lstStyle/>
          <a:p>
            <a:r>
              <a:rPr lang="zh-TW" altLang="en-US" smtClean="0"/>
              <a:t>傳統的市內電話</a:t>
            </a:r>
            <a:r>
              <a:rPr lang="en-US" altLang="zh-TW" smtClean="0"/>
              <a:t>: </a:t>
            </a:r>
            <a:r>
              <a:rPr lang="en-US" altLang="ja-JP" smtClean="0"/>
              <a:t>POTS – Plain Old Telephone Service</a:t>
            </a:r>
          </a:p>
          <a:p>
            <a:r>
              <a:rPr lang="zh-TW" altLang="en-US" smtClean="0"/>
              <a:t>公共電話交換網</a:t>
            </a:r>
            <a:r>
              <a:rPr lang="en-US" altLang="zh-TW" smtClean="0"/>
              <a:t>: PSTN – Public Switch Telephone Network</a:t>
            </a:r>
          </a:p>
          <a:p>
            <a:pPr lvl="1"/>
            <a:r>
              <a:rPr lang="zh-TW" altLang="en-US" smtClean="0"/>
              <a:t>串起鄉鎮、城市、甚至國家的電話網路</a:t>
            </a:r>
            <a:endParaRPr lang="en-US" altLang="zh-TW" smtClean="0"/>
          </a:p>
          <a:p>
            <a:r>
              <a:rPr lang="zh-TW" altLang="en-US" smtClean="0"/>
              <a:t>使用線路交換技術，所以通話前需要透過通話設定，保留對話使用的專屬線路。</a:t>
            </a:r>
            <a:endParaRPr lang="en-US" altLang="zh-TW" smtClean="0"/>
          </a:p>
          <a:p>
            <a:pPr lvl="1"/>
            <a:r>
              <a:rPr lang="zh-TW" altLang="en-US" smtClean="0"/>
              <a:t>所以就算雙方都不講話，還是得付線路費用</a:t>
            </a:r>
            <a:endParaRPr lang="en-US" altLang="zh-TW" smtClean="0"/>
          </a:p>
          <a:p>
            <a:pPr lvl="1"/>
            <a:r>
              <a:rPr lang="zh-TW" altLang="en-US" smtClean="0"/>
              <a:t>按時計費</a:t>
            </a:r>
            <a:endParaRPr lang="en-US" altLang="zh-TW" smtClean="0"/>
          </a:p>
          <a:p>
            <a:r>
              <a:rPr lang="zh-TW" altLang="en-US" smtClean="0"/>
              <a:t>傳輸的訊號為類比訊號</a:t>
            </a:r>
          </a:p>
        </p:txBody>
      </p:sp>
    </p:spTree>
    <p:extLst>
      <p:ext uri="{BB962C8B-B14F-4D97-AF65-F5344CB8AC3E}">
        <p14:creationId xmlns:p14="http://schemas.microsoft.com/office/powerpoint/2010/main" val="353760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68313" y="549275"/>
            <a:ext cx="8229600" cy="1143000"/>
          </a:xfrm>
        </p:spPr>
        <p:txBody>
          <a:bodyPr/>
          <a:lstStyle/>
          <a:p>
            <a:pPr eaLnBrk="1" hangingPunct="1"/>
            <a:r>
              <a:rPr lang="en-US" altLang="zh-TW" dirty="0" smtClean="0"/>
              <a:t>5-6-2</a:t>
            </a:r>
            <a:r>
              <a:rPr lang="zh-TW" altLang="en-US" dirty="0" smtClean="0"/>
              <a:t> 第一代行動通訊網路</a:t>
            </a:r>
            <a:r>
              <a:rPr lang="en-US" altLang="zh-TW" dirty="0" smtClean="0"/>
              <a:t> – </a:t>
            </a:r>
            <a:r>
              <a:rPr lang="en-US" altLang="zh-TW" dirty="0" err="1" smtClean="0"/>
              <a:t>1G</a:t>
            </a:r>
            <a:endParaRPr lang="en-US" altLang="zh-TW" dirty="0" smtClean="0"/>
          </a:p>
        </p:txBody>
      </p:sp>
      <p:sp>
        <p:nvSpPr>
          <p:cNvPr id="3" name="Content Placeholder 2"/>
          <p:cNvSpPr>
            <a:spLocks noGrp="1"/>
          </p:cNvSpPr>
          <p:nvPr>
            <p:ph idx="1"/>
          </p:nvPr>
        </p:nvSpPr>
        <p:spPr>
          <a:xfrm>
            <a:off x="457200" y="1989138"/>
            <a:ext cx="8229600" cy="4137025"/>
          </a:xfrm>
        </p:spPr>
        <p:txBody>
          <a:bodyPr rtlCol="0">
            <a:normAutofit fontScale="92500" lnSpcReduction="10000"/>
          </a:bodyPr>
          <a:lstStyle/>
          <a:p>
            <a:pPr eaLnBrk="1" fontAlgn="auto" hangingPunct="1">
              <a:spcAft>
                <a:spcPts val="0"/>
              </a:spcAft>
              <a:defRPr/>
            </a:pPr>
            <a:r>
              <a:rPr lang="zh-TW" altLang="en-US" dirty="0" smtClean="0"/>
              <a:t>約於</a:t>
            </a:r>
            <a:r>
              <a:rPr lang="en-US" altLang="zh-TW" dirty="0" smtClean="0"/>
              <a:t>1980</a:t>
            </a:r>
            <a:r>
              <a:rPr lang="zh-TW" altLang="en-US" dirty="0" smtClean="0"/>
              <a:t>年代開始使用</a:t>
            </a:r>
            <a:endParaRPr lang="en-US" altLang="zh-TW" dirty="0" smtClean="0"/>
          </a:p>
          <a:p>
            <a:pPr eaLnBrk="1" fontAlgn="auto" hangingPunct="1">
              <a:spcAft>
                <a:spcPts val="0"/>
              </a:spcAft>
              <a:defRPr/>
            </a:pPr>
            <a:r>
              <a:rPr lang="zh-TW" altLang="en-US" dirty="0" smtClean="0"/>
              <a:t>使用無線傳輸，透過分割頻率的方式，讓多人同時講電話</a:t>
            </a:r>
            <a:r>
              <a:rPr lang="en-US" altLang="zh-TW" dirty="0" smtClean="0"/>
              <a:t>(frequency division multiple access</a:t>
            </a:r>
            <a:r>
              <a:rPr lang="zh-TW" altLang="en-US" dirty="0" smtClean="0"/>
              <a:t>，</a:t>
            </a:r>
            <a:r>
              <a:rPr lang="en-US" altLang="zh-TW" dirty="0" smtClean="0"/>
              <a:t>FDMA)</a:t>
            </a:r>
          </a:p>
          <a:p>
            <a:pPr eaLnBrk="1" fontAlgn="auto" hangingPunct="1">
              <a:spcAft>
                <a:spcPts val="0"/>
              </a:spcAft>
              <a:defRPr/>
            </a:pPr>
            <a:r>
              <a:rPr lang="zh-TW" altLang="en-US" dirty="0" smtClean="0"/>
              <a:t>就好像廣播電台或是無線對講機</a:t>
            </a:r>
            <a:r>
              <a:rPr lang="en-US" altLang="zh-TW" dirty="0" smtClean="0"/>
              <a:t>—</a:t>
            </a:r>
            <a:r>
              <a:rPr lang="zh-TW" altLang="en-US" dirty="0" smtClean="0"/>
              <a:t>使用相同頻率的人就可以聽到彼此的聲音</a:t>
            </a:r>
            <a:endParaRPr lang="en-US" altLang="zh-TW" dirty="0" smtClean="0"/>
          </a:p>
          <a:p>
            <a:pPr lvl="1" eaLnBrk="1" fontAlgn="auto" hangingPunct="1">
              <a:spcAft>
                <a:spcPts val="0"/>
              </a:spcAft>
              <a:defRPr/>
            </a:pPr>
            <a:r>
              <a:rPr lang="zh-TW" altLang="en-US" dirty="0" smtClean="0"/>
              <a:t>但功率較低，所以需要廣設基地台以增加服務範圍</a:t>
            </a:r>
            <a:endParaRPr lang="en-US" altLang="zh-TW" dirty="0" smtClean="0"/>
          </a:p>
          <a:p>
            <a:pPr eaLnBrk="1" fontAlgn="auto" hangingPunct="1">
              <a:spcAft>
                <a:spcPts val="0"/>
              </a:spcAft>
              <a:defRPr/>
            </a:pPr>
            <a:r>
              <a:rPr lang="zh-TW" altLang="en-US" dirty="0" smtClean="0"/>
              <a:t>傳輸類比訊號，且容易被監聽</a:t>
            </a:r>
            <a:endParaRPr lang="en-US" altLang="zh-TW" dirty="0" smtClean="0"/>
          </a:p>
          <a:p>
            <a:pPr eaLnBrk="1" fontAlgn="auto" hangingPunct="1">
              <a:spcAft>
                <a:spcPts val="0"/>
              </a:spcAft>
              <a:defRPr/>
            </a:pPr>
            <a:r>
              <a:rPr lang="zh-TW" altLang="en-US" dirty="0" smtClean="0"/>
              <a:t>使用「細胞群」式的網路架構</a:t>
            </a:r>
            <a:endParaRPr lang="en-US" altLang="zh-TW" dirty="0" smtClean="0"/>
          </a:p>
          <a:p>
            <a:pPr eaLnBrk="1" fontAlgn="auto" hangingPunct="1">
              <a:spcAft>
                <a:spcPts val="0"/>
              </a:spcAft>
              <a:defRPr/>
            </a:pPr>
            <a:r>
              <a:rPr lang="zh-TW" altLang="en-US" dirty="0" smtClean="0"/>
              <a:t>使用的無線頻段必需經過申請核淮，才可使用</a:t>
            </a:r>
          </a:p>
        </p:txBody>
      </p:sp>
    </p:spTree>
    <p:extLst>
      <p:ext uri="{BB962C8B-B14F-4D97-AF65-F5344CB8AC3E}">
        <p14:creationId xmlns:p14="http://schemas.microsoft.com/office/powerpoint/2010/main" val="384820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68313" y="549275"/>
            <a:ext cx="8229600" cy="1143000"/>
          </a:xfrm>
        </p:spPr>
        <p:txBody>
          <a:bodyPr/>
          <a:lstStyle/>
          <a:p>
            <a:pPr eaLnBrk="1" hangingPunct="1"/>
            <a:r>
              <a:rPr lang="zh-TW" altLang="en-US" smtClean="0"/>
              <a:t>細胞群網路</a:t>
            </a:r>
          </a:p>
        </p:txBody>
      </p:sp>
      <p:sp>
        <p:nvSpPr>
          <p:cNvPr id="68611" name="Content Placeholder 2"/>
          <p:cNvSpPr>
            <a:spLocks noGrp="1"/>
          </p:cNvSpPr>
          <p:nvPr>
            <p:ph idx="1"/>
          </p:nvPr>
        </p:nvSpPr>
        <p:spPr>
          <a:xfrm>
            <a:off x="457200" y="2060575"/>
            <a:ext cx="8229600" cy="4065588"/>
          </a:xfrm>
        </p:spPr>
        <p:txBody>
          <a:bodyPr/>
          <a:lstStyle/>
          <a:p>
            <a:pPr eaLnBrk="1" hangingPunct="1"/>
            <a:r>
              <a:rPr lang="zh-TW" altLang="en-US" smtClean="0"/>
              <a:t>每個基地台只負責臨近的區域</a:t>
            </a:r>
            <a:endParaRPr lang="en-US" altLang="zh-TW" smtClean="0"/>
          </a:p>
          <a:p>
            <a:pPr eaLnBrk="1" hangingPunct="1"/>
            <a:r>
              <a:rPr lang="zh-TW" altLang="en-US" smtClean="0"/>
              <a:t>使用者移動時，則依其區域，選擇不同的基地台服務</a:t>
            </a:r>
            <a:endParaRPr lang="en-US" altLang="zh-TW" smtClean="0"/>
          </a:p>
          <a:p>
            <a:pPr eaLnBrk="1" hangingPunct="1"/>
            <a:r>
              <a:rPr lang="zh-TW" altLang="en-US" smtClean="0"/>
              <a:t>後來發展的</a:t>
            </a:r>
            <a:r>
              <a:rPr lang="en-US" altLang="zh-TW" smtClean="0"/>
              <a:t>2G</a:t>
            </a:r>
            <a:r>
              <a:rPr lang="zh-TW" altLang="en-US" smtClean="0"/>
              <a:t>、</a:t>
            </a:r>
            <a:r>
              <a:rPr lang="en-US" altLang="zh-TW" smtClean="0"/>
              <a:t>3G</a:t>
            </a:r>
            <a:r>
              <a:rPr lang="zh-TW" altLang="en-US" smtClean="0"/>
              <a:t>、</a:t>
            </a:r>
            <a:r>
              <a:rPr lang="en-US" altLang="zh-TW" smtClean="0"/>
              <a:t>4G</a:t>
            </a:r>
            <a:r>
              <a:rPr lang="zh-TW" altLang="en-US" smtClean="0"/>
              <a:t>也是使用類似的概念</a:t>
            </a:r>
          </a:p>
        </p:txBody>
      </p:sp>
    </p:spTree>
    <p:extLst>
      <p:ext uri="{BB962C8B-B14F-4D97-AF65-F5344CB8AC3E}">
        <p14:creationId xmlns:p14="http://schemas.microsoft.com/office/powerpoint/2010/main" val="3712767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68313" y="549275"/>
            <a:ext cx="8229600" cy="1143000"/>
          </a:xfrm>
        </p:spPr>
        <p:txBody>
          <a:bodyPr/>
          <a:lstStyle/>
          <a:p>
            <a:pPr eaLnBrk="1" hangingPunct="1"/>
            <a:r>
              <a:rPr lang="en-US" altLang="zh-TW" dirty="0" smtClean="0"/>
              <a:t>5-1-1 </a:t>
            </a:r>
            <a:r>
              <a:rPr lang="zh-TW" altLang="en-US" dirty="0" smtClean="0"/>
              <a:t>訊息交換</a:t>
            </a:r>
          </a:p>
        </p:txBody>
      </p:sp>
      <p:sp>
        <p:nvSpPr>
          <p:cNvPr id="14339" name="內容版面配置區 2"/>
          <p:cNvSpPr>
            <a:spLocks noGrp="1"/>
          </p:cNvSpPr>
          <p:nvPr>
            <p:ph idx="1"/>
          </p:nvPr>
        </p:nvSpPr>
        <p:spPr>
          <a:xfrm>
            <a:off x="457200" y="1989138"/>
            <a:ext cx="8229600" cy="4137025"/>
          </a:xfrm>
        </p:spPr>
        <p:txBody>
          <a:bodyPr/>
          <a:lstStyle/>
          <a:p>
            <a:r>
              <a:rPr lang="zh-TW" altLang="en-US" b="0" smtClean="0"/>
              <a:t>訊息交換可以說是電腦網路發展的初衷之一。電腦網路最重要的特色就是封包交換（</a:t>
            </a:r>
            <a:r>
              <a:rPr lang="en-US" altLang="zh-TW" b="0" smtClean="0"/>
              <a:t>packet switching</a:t>
            </a:r>
            <a:r>
              <a:rPr lang="zh-TW" altLang="en-US" b="0" smtClean="0"/>
              <a:t>）。所有透過電腦網路傳輸的資料，都必須切割成較小的片段後，再以「封包」（</a:t>
            </a:r>
            <a:r>
              <a:rPr lang="en-US" altLang="zh-TW" b="0" smtClean="0"/>
              <a:t>packet</a:t>
            </a:r>
            <a:r>
              <a:rPr lang="zh-TW" altLang="en-US" b="0" smtClean="0"/>
              <a:t>）的型式包裝，然後再進行傳輸。</a:t>
            </a:r>
            <a:endParaRPr lang="zh-TW" altLang="en-US" smtClean="0"/>
          </a:p>
        </p:txBody>
      </p:sp>
    </p:spTree>
    <p:extLst>
      <p:ext uri="{BB962C8B-B14F-4D97-AF65-F5344CB8AC3E}">
        <p14:creationId xmlns:p14="http://schemas.microsoft.com/office/powerpoint/2010/main" val="219646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標題 1"/>
          <p:cNvSpPr>
            <a:spLocks noGrp="1"/>
          </p:cNvSpPr>
          <p:nvPr>
            <p:ph type="title"/>
          </p:nvPr>
        </p:nvSpPr>
        <p:spPr>
          <a:xfrm>
            <a:off x="468313" y="549275"/>
            <a:ext cx="8229600" cy="1143000"/>
          </a:xfrm>
        </p:spPr>
        <p:txBody>
          <a:bodyPr/>
          <a:lstStyle/>
          <a:p>
            <a:r>
              <a:rPr lang="zh-TW" altLang="en-US" smtClean="0"/>
              <a:t>細胞群概念示意圖</a:t>
            </a:r>
          </a:p>
        </p:txBody>
      </p:sp>
      <p:pic>
        <p:nvPicPr>
          <p:cNvPr id="6963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557338"/>
            <a:ext cx="6822237" cy="4511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8971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68313" y="549275"/>
            <a:ext cx="8229600" cy="1143000"/>
          </a:xfrm>
        </p:spPr>
        <p:txBody>
          <a:bodyPr/>
          <a:lstStyle/>
          <a:p>
            <a:pPr eaLnBrk="1" hangingPunct="1"/>
            <a:r>
              <a:rPr lang="en-US" altLang="zh-TW" dirty="0" smtClean="0"/>
              <a:t>5-6-3 </a:t>
            </a:r>
            <a:r>
              <a:rPr lang="zh-TW" altLang="en-US" dirty="0" smtClean="0"/>
              <a:t>第二代行動通訊網路</a:t>
            </a:r>
            <a:r>
              <a:rPr lang="en-US" altLang="zh-TW" dirty="0" smtClean="0"/>
              <a:t> – </a:t>
            </a:r>
            <a:r>
              <a:rPr lang="en-US" altLang="zh-TW" dirty="0" err="1" smtClean="0"/>
              <a:t>2G</a:t>
            </a:r>
            <a:endParaRPr lang="en-US" altLang="zh-TW" dirty="0" smtClean="0"/>
          </a:p>
        </p:txBody>
      </p:sp>
      <p:sp>
        <p:nvSpPr>
          <p:cNvPr id="70659" name="Content Placeholder 2"/>
          <p:cNvSpPr>
            <a:spLocks noGrp="1"/>
          </p:cNvSpPr>
          <p:nvPr>
            <p:ph idx="1"/>
          </p:nvPr>
        </p:nvSpPr>
        <p:spPr>
          <a:xfrm>
            <a:off x="457200" y="1989138"/>
            <a:ext cx="8229600" cy="4137025"/>
          </a:xfrm>
        </p:spPr>
        <p:txBody>
          <a:bodyPr/>
          <a:lstStyle/>
          <a:p>
            <a:pPr eaLnBrk="1" hangingPunct="1"/>
            <a:r>
              <a:rPr lang="zh-TW" altLang="en-US" smtClean="0"/>
              <a:t>採用數位方式進行傳輸</a:t>
            </a:r>
            <a:endParaRPr lang="en-US" altLang="zh-TW" smtClean="0"/>
          </a:p>
          <a:p>
            <a:pPr eaLnBrk="1" hangingPunct="1"/>
            <a:r>
              <a:rPr lang="zh-TW" altLang="en-US" smtClean="0"/>
              <a:t>提供簡訊的功能</a:t>
            </a:r>
            <a:endParaRPr lang="en-US" altLang="zh-TW" smtClean="0"/>
          </a:p>
          <a:p>
            <a:pPr eaLnBrk="1" hangingPunct="1"/>
            <a:r>
              <a:rPr lang="zh-TW" altLang="en-US" smtClean="0"/>
              <a:t>提供數據資料傳輸功能</a:t>
            </a:r>
            <a:endParaRPr lang="en-US" altLang="zh-TW" smtClean="0"/>
          </a:p>
          <a:p>
            <a:pPr eaLnBrk="1" hangingPunct="1"/>
            <a:r>
              <a:rPr lang="zh-TW" altLang="en-US" smtClean="0"/>
              <a:t>標準由</a:t>
            </a:r>
            <a:r>
              <a:rPr lang="en-US" altLang="zh-TW" smtClean="0"/>
              <a:t>3GPP</a:t>
            </a:r>
            <a:r>
              <a:rPr lang="zh-TW" altLang="en-US" smtClean="0"/>
              <a:t>這個組織維護</a:t>
            </a:r>
            <a:endParaRPr lang="en-US" altLang="zh-TW" smtClean="0"/>
          </a:p>
          <a:p>
            <a:pPr eaLnBrk="1" hangingPunct="1"/>
            <a:r>
              <a:rPr lang="zh-TW" altLang="en-US" smtClean="0"/>
              <a:t>提供較高速的數據資料傳輸</a:t>
            </a:r>
            <a:endParaRPr lang="en-US" altLang="zh-TW" smtClean="0"/>
          </a:p>
          <a:p>
            <a:pPr lvl="1" eaLnBrk="1" hangingPunct="1"/>
            <a:r>
              <a:rPr lang="en-US" altLang="zh-TW" smtClean="0"/>
              <a:t> </a:t>
            </a:r>
            <a:r>
              <a:rPr lang="zh-TW" altLang="en-US" smtClean="0"/>
              <a:t>俗稱</a:t>
            </a:r>
            <a:r>
              <a:rPr lang="en-US" altLang="ja-JP" smtClean="0"/>
              <a:t>2.5G</a:t>
            </a:r>
            <a:r>
              <a:rPr lang="zh-TW" altLang="en-US" smtClean="0"/>
              <a:t>的</a:t>
            </a:r>
            <a:r>
              <a:rPr lang="en-US" altLang="ja-JP" smtClean="0"/>
              <a:t>GPRS</a:t>
            </a:r>
            <a:r>
              <a:rPr lang="zh-TW" altLang="en-US" smtClean="0"/>
              <a:t>以及</a:t>
            </a:r>
            <a:r>
              <a:rPr lang="en-US" altLang="ja-JP" smtClean="0"/>
              <a:t>2.75G</a:t>
            </a:r>
            <a:r>
              <a:rPr lang="zh-TW" altLang="en-US" smtClean="0"/>
              <a:t>的</a:t>
            </a:r>
            <a:r>
              <a:rPr lang="en-US" altLang="ja-JP" smtClean="0"/>
              <a:t>EDGE</a:t>
            </a:r>
          </a:p>
          <a:p>
            <a:pPr lvl="1" eaLnBrk="1" hangingPunct="1"/>
            <a:r>
              <a:rPr lang="zh-TW" altLang="en-US" smtClean="0"/>
              <a:t>採用封包交換技術</a:t>
            </a:r>
            <a:endParaRPr lang="en-US" altLang="zh-TW" smtClean="0"/>
          </a:p>
          <a:p>
            <a:pPr lvl="1" eaLnBrk="1" hangingPunct="1"/>
            <a:r>
              <a:rPr lang="zh-TW" altLang="en-US" smtClean="0"/>
              <a:t>但資料傳輸仍不夠快</a:t>
            </a:r>
          </a:p>
        </p:txBody>
      </p:sp>
    </p:spTree>
    <p:extLst>
      <p:ext uri="{BB962C8B-B14F-4D97-AF65-F5344CB8AC3E}">
        <p14:creationId xmlns:p14="http://schemas.microsoft.com/office/powerpoint/2010/main" val="232971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68313" y="549275"/>
            <a:ext cx="8229600" cy="1143000"/>
          </a:xfrm>
        </p:spPr>
        <p:txBody>
          <a:bodyPr/>
          <a:lstStyle/>
          <a:p>
            <a:pPr eaLnBrk="1" hangingPunct="1"/>
            <a:r>
              <a:rPr lang="en-US" altLang="zh-TW" dirty="0" smtClean="0"/>
              <a:t>5-6-4 </a:t>
            </a:r>
            <a:r>
              <a:rPr lang="zh-TW" altLang="en-US" dirty="0" smtClean="0"/>
              <a:t>第三代行動通訊網路</a:t>
            </a:r>
            <a:r>
              <a:rPr lang="en-US" altLang="zh-TW" dirty="0" smtClean="0"/>
              <a:t> – </a:t>
            </a:r>
            <a:r>
              <a:rPr lang="en-US" altLang="zh-TW" dirty="0" err="1" smtClean="0"/>
              <a:t>3G</a:t>
            </a:r>
            <a:endParaRPr lang="en-US" altLang="zh-TW" dirty="0" smtClean="0"/>
          </a:p>
        </p:txBody>
      </p:sp>
      <p:sp>
        <p:nvSpPr>
          <p:cNvPr id="71683" name="Content Placeholder 2"/>
          <p:cNvSpPr>
            <a:spLocks noGrp="1"/>
          </p:cNvSpPr>
          <p:nvPr>
            <p:ph idx="1"/>
          </p:nvPr>
        </p:nvSpPr>
        <p:spPr>
          <a:xfrm>
            <a:off x="457200" y="1989138"/>
            <a:ext cx="8229600" cy="4137025"/>
          </a:xfrm>
        </p:spPr>
        <p:txBody>
          <a:bodyPr/>
          <a:lstStyle/>
          <a:p>
            <a:pPr eaLnBrk="1" hangingPunct="1"/>
            <a:r>
              <a:rPr lang="zh-TW" altLang="en-US" smtClean="0"/>
              <a:t>語音部份仍採線路交換</a:t>
            </a:r>
            <a:endParaRPr lang="en-US" altLang="zh-TW" smtClean="0"/>
          </a:p>
          <a:p>
            <a:pPr eaLnBrk="1" hangingPunct="1"/>
            <a:r>
              <a:rPr lang="zh-TW" altLang="en-US" smtClean="0"/>
              <a:t>數據資料採封包交換</a:t>
            </a:r>
            <a:endParaRPr lang="en-US" altLang="zh-TW" smtClean="0"/>
          </a:p>
          <a:p>
            <a:pPr eaLnBrk="1" hangingPunct="1"/>
            <a:r>
              <a:rPr lang="zh-TW" altLang="en-US" smtClean="0"/>
              <a:t>數據資料的傳輸速度大幅提升，也使得使用者可以接受手機上網的速度</a:t>
            </a:r>
            <a:endParaRPr lang="en-US" altLang="zh-TW" smtClean="0"/>
          </a:p>
          <a:p>
            <a:pPr lvl="1" eaLnBrk="1" hangingPunct="1"/>
            <a:r>
              <a:rPr lang="en-US" altLang="zh-TW" smtClean="0"/>
              <a:t>HSDPA</a:t>
            </a:r>
            <a:r>
              <a:rPr lang="zh-TW" altLang="en-US" smtClean="0"/>
              <a:t>提供下載上限</a:t>
            </a:r>
            <a:r>
              <a:rPr lang="en-US" altLang="zh-TW" smtClean="0"/>
              <a:t>14.4Mbps</a:t>
            </a:r>
            <a:r>
              <a:rPr lang="zh-TW" altLang="en-US" smtClean="0"/>
              <a:t>的速度</a:t>
            </a:r>
            <a:endParaRPr lang="en-US" altLang="zh-TW" smtClean="0"/>
          </a:p>
          <a:p>
            <a:pPr lvl="1" eaLnBrk="1" hangingPunct="1"/>
            <a:r>
              <a:rPr lang="en-US" altLang="zh-TW" smtClean="0"/>
              <a:t>HSPA+</a:t>
            </a:r>
            <a:r>
              <a:rPr lang="zh-TW" altLang="en-US" smtClean="0"/>
              <a:t>提供下載上限</a:t>
            </a:r>
            <a:r>
              <a:rPr lang="en-US" altLang="zh-TW" smtClean="0"/>
              <a:t>21Mbps</a:t>
            </a:r>
            <a:r>
              <a:rPr lang="zh-TW" altLang="en-US" smtClean="0"/>
              <a:t>的速度</a:t>
            </a:r>
            <a:endParaRPr lang="en-US" altLang="zh-TW" smtClean="0"/>
          </a:p>
          <a:p>
            <a:pPr eaLnBrk="1" hangingPunct="1"/>
            <a:r>
              <a:rPr lang="zh-TW" altLang="en-US" smtClean="0"/>
              <a:t>實際表現依訊號品質及使用人數而有所不同</a:t>
            </a:r>
          </a:p>
        </p:txBody>
      </p:sp>
    </p:spTree>
    <p:extLst>
      <p:ext uri="{BB962C8B-B14F-4D97-AF65-F5344CB8AC3E}">
        <p14:creationId xmlns:p14="http://schemas.microsoft.com/office/powerpoint/2010/main" val="2901734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68313" y="549275"/>
            <a:ext cx="8229600" cy="1143000"/>
          </a:xfrm>
        </p:spPr>
        <p:txBody>
          <a:bodyPr/>
          <a:lstStyle/>
          <a:p>
            <a:pPr eaLnBrk="1" hangingPunct="1"/>
            <a:r>
              <a:rPr lang="en-US" altLang="zh-TW" dirty="0" smtClean="0"/>
              <a:t>5-6-5 </a:t>
            </a:r>
            <a:r>
              <a:rPr lang="zh-TW" altLang="en-US" dirty="0" smtClean="0"/>
              <a:t>第四代行動通訊網路</a:t>
            </a:r>
            <a:r>
              <a:rPr lang="en-US" altLang="zh-TW" dirty="0" smtClean="0"/>
              <a:t> – </a:t>
            </a:r>
            <a:r>
              <a:rPr lang="en-US" altLang="zh-TW" dirty="0" err="1" smtClean="0"/>
              <a:t>4G</a:t>
            </a:r>
            <a:endParaRPr lang="en-US" altLang="zh-TW" dirty="0" smtClean="0"/>
          </a:p>
        </p:txBody>
      </p:sp>
      <p:sp>
        <p:nvSpPr>
          <p:cNvPr id="72707" name="Content Placeholder 2"/>
          <p:cNvSpPr>
            <a:spLocks noGrp="1"/>
          </p:cNvSpPr>
          <p:nvPr>
            <p:ph idx="1"/>
          </p:nvPr>
        </p:nvSpPr>
        <p:spPr>
          <a:xfrm>
            <a:off x="457200" y="1989138"/>
            <a:ext cx="8229600" cy="4137025"/>
          </a:xfrm>
        </p:spPr>
        <p:txBody>
          <a:bodyPr/>
          <a:lstStyle/>
          <a:p>
            <a:pPr eaLnBrk="1" hangingPunct="1"/>
            <a:r>
              <a:rPr lang="en-US" altLang="zh-TW" smtClean="0"/>
              <a:t>LTE</a:t>
            </a:r>
            <a:r>
              <a:rPr lang="zh-TW" altLang="en-US" smtClean="0"/>
              <a:t>技術</a:t>
            </a:r>
            <a:endParaRPr lang="en-US" altLang="zh-TW" smtClean="0"/>
          </a:p>
          <a:p>
            <a:pPr eaLnBrk="1" hangingPunct="1"/>
            <a:r>
              <a:rPr lang="zh-TW" altLang="en-US" smtClean="0"/>
              <a:t>捨棄了線路交換，完全採用封包交換</a:t>
            </a:r>
            <a:r>
              <a:rPr lang="en-US" altLang="zh-TW" smtClean="0"/>
              <a:t/>
            </a:r>
            <a:br>
              <a:rPr lang="en-US" altLang="zh-TW" smtClean="0"/>
            </a:br>
            <a:r>
              <a:rPr lang="en-US" altLang="zh-TW" smtClean="0"/>
              <a:t>– </a:t>
            </a:r>
            <a:r>
              <a:rPr lang="zh-TW" altLang="en-US" smtClean="0"/>
              <a:t>所謂的</a:t>
            </a:r>
            <a:r>
              <a:rPr lang="en-US" altLang="zh-TW" smtClean="0"/>
              <a:t> All IP Network</a:t>
            </a:r>
          </a:p>
          <a:p>
            <a:pPr eaLnBrk="1" hangingPunct="1"/>
            <a:r>
              <a:rPr lang="zh-TW" altLang="en-US" smtClean="0"/>
              <a:t>聲音傳輸部份採用</a:t>
            </a:r>
            <a:r>
              <a:rPr lang="en-US" altLang="zh-TW" smtClean="0"/>
              <a:t>VoIP</a:t>
            </a:r>
            <a:r>
              <a:rPr lang="zh-TW" altLang="en-US" smtClean="0"/>
              <a:t>技術</a:t>
            </a:r>
            <a:endParaRPr lang="en-US" altLang="zh-TW" smtClean="0"/>
          </a:p>
          <a:p>
            <a:pPr eaLnBrk="1" hangingPunct="1"/>
            <a:r>
              <a:rPr lang="zh-TW" altLang="en-US" smtClean="0"/>
              <a:t>可向下相容</a:t>
            </a:r>
            <a:endParaRPr lang="en-US" altLang="zh-TW" smtClean="0"/>
          </a:p>
          <a:p>
            <a:pPr lvl="1" eaLnBrk="1" hangingPunct="1"/>
            <a:r>
              <a:rPr lang="zh-TW" altLang="en-US" smtClean="0"/>
              <a:t>所以實際通話部份不是一定要使用</a:t>
            </a:r>
            <a:r>
              <a:rPr lang="en-US" altLang="zh-TW" smtClean="0"/>
              <a:t>VoIP</a:t>
            </a:r>
            <a:r>
              <a:rPr lang="zh-TW" altLang="en-US" smtClean="0"/>
              <a:t>來進行</a:t>
            </a:r>
            <a:endParaRPr lang="en-US" altLang="zh-TW" smtClean="0"/>
          </a:p>
          <a:p>
            <a:pPr eaLnBrk="1" hangingPunct="1"/>
            <a:r>
              <a:rPr lang="zh-TW" altLang="en-US" smtClean="0"/>
              <a:t>規格訂定的下載速度高達</a:t>
            </a:r>
            <a:r>
              <a:rPr lang="en-US" altLang="zh-TW" smtClean="0"/>
              <a:t>300Mbps</a:t>
            </a:r>
          </a:p>
        </p:txBody>
      </p:sp>
    </p:spTree>
    <p:extLst>
      <p:ext uri="{BB962C8B-B14F-4D97-AF65-F5344CB8AC3E}">
        <p14:creationId xmlns:p14="http://schemas.microsoft.com/office/powerpoint/2010/main" val="2393268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5-6-6</a:t>
            </a:r>
            <a:r>
              <a:rPr lang="zh-TW" altLang="en-US" dirty="0" smtClean="0"/>
              <a:t> 第</a:t>
            </a:r>
            <a:r>
              <a:rPr lang="zh-TW" altLang="en-US" dirty="0"/>
              <a:t>五代（</a:t>
            </a:r>
            <a:r>
              <a:rPr lang="en-US" altLang="zh-TW" dirty="0" err="1"/>
              <a:t>5G</a:t>
            </a:r>
            <a:r>
              <a:rPr lang="zh-TW" altLang="en-US" dirty="0"/>
              <a:t>）行動通訊網路</a:t>
            </a:r>
          </a:p>
        </p:txBody>
      </p:sp>
      <p:sp>
        <p:nvSpPr>
          <p:cNvPr id="3" name="內容版面配置區 2"/>
          <p:cNvSpPr>
            <a:spLocks noGrp="1"/>
          </p:cNvSpPr>
          <p:nvPr>
            <p:ph idx="1"/>
          </p:nvPr>
        </p:nvSpPr>
        <p:spPr/>
        <p:txBody>
          <a:bodyPr>
            <a:normAutofit/>
          </a:bodyPr>
          <a:lstStyle/>
          <a:p>
            <a:r>
              <a:rPr lang="en-US" altLang="zh-TW" b="0" dirty="0" err="1"/>
              <a:t>5G</a:t>
            </a:r>
            <a:r>
              <a:rPr lang="zh-TW" altLang="en-US" b="0" dirty="0"/>
              <a:t>的願景裡其實訂定了三種不同的應用</a:t>
            </a:r>
            <a:r>
              <a:rPr lang="zh-TW" altLang="en-US" b="0" dirty="0" smtClean="0"/>
              <a:t>情境</a:t>
            </a:r>
            <a:endParaRPr lang="en-US" altLang="zh-TW" b="0" dirty="0" smtClean="0"/>
          </a:p>
          <a:p>
            <a:pPr lvl="1"/>
            <a:r>
              <a:rPr lang="en-US" altLang="zh-TW" dirty="0" err="1" smtClean="0"/>
              <a:t>eMBB</a:t>
            </a:r>
            <a:r>
              <a:rPr lang="zh-TW" altLang="en-US" b="0" dirty="0" smtClean="0"/>
              <a:t>：</a:t>
            </a:r>
            <a:r>
              <a:rPr lang="zh-TW" altLang="en-US" b="0" dirty="0"/>
              <a:t>提供大頻寬的資料傳輸能力，以</a:t>
            </a:r>
            <a:r>
              <a:rPr lang="zh-TW" altLang="en-US" b="0" dirty="0" smtClean="0"/>
              <a:t>滿足現有</a:t>
            </a:r>
            <a:r>
              <a:rPr lang="zh-TW" altLang="en-US" b="0" dirty="0"/>
              <a:t>如大量多媒體資料的傳輸和應用</a:t>
            </a:r>
            <a:r>
              <a:rPr lang="zh-TW" altLang="en-US" b="0" dirty="0" smtClean="0"/>
              <a:t>。</a:t>
            </a:r>
            <a:endParaRPr lang="en-US" altLang="zh-TW" b="0" dirty="0" smtClean="0"/>
          </a:p>
          <a:p>
            <a:pPr lvl="1"/>
            <a:r>
              <a:rPr lang="en-US" altLang="zh-TW" dirty="0" err="1" smtClean="0"/>
              <a:t>URLLC</a:t>
            </a:r>
            <a:r>
              <a:rPr lang="zh-TW" altLang="en-US" b="0" dirty="0" smtClean="0"/>
              <a:t>：</a:t>
            </a:r>
            <a:r>
              <a:rPr lang="zh-TW" altLang="en-US" b="0" dirty="0"/>
              <a:t>提供高可靠度</a:t>
            </a:r>
            <a:r>
              <a:rPr lang="zh-TW" altLang="en-US" b="0" dirty="0" smtClean="0"/>
              <a:t>及低</a:t>
            </a:r>
            <a:r>
              <a:rPr lang="zh-TW" altLang="en-US" b="0" dirty="0"/>
              <a:t>延遲的連線，以滿足如工業控制、遠端手術、智慧城市、運輸安全等應用</a:t>
            </a:r>
            <a:r>
              <a:rPr lang="zh-TW" altLang="en-US" b="0" dirty="0" smtClean="0"/>
              <a:t>。</a:t>
            </a:r>
            <a:endParaRPr lang="en-US" altLang="zh-TW" b="0" dirty="0" smtClean="0"/>
          </a:p>
          <a:p>
            <a:pPr lvl="1"/>
            <a:r>
              <a:rPr lang="en-US" altLang="zh-TW" dirty="0" err="1" smtClean="0"/>
              <a:t>MMTC</a:t>
            </a:r>
            <a:r>
              <a:rPr lang="zh-TW" altLang="en-US" b="0" dirty="0" smtClean="0"/>
              <a:t>：</a:t>
            </a:r>
            <a:r>
              <a:rPr lang="zh-TW" altLang="en-US" b="0" dirty="0"/>
              <a:t>提供低成本的通訊，以</a:t>
            </a:r>
            <a:r>
              <a:rPr lang="zh-TW" altLang="en-US" b="0" dirty="0" smtClean="0"/>
              <a:t>滿足</a:t>
            </a:r>
            <a:r>
              <a:rPr lang="zh-TW" altLang="en-US" b="0" dirty="0"/>
              <a:t>大量機器（如</a:t>
            </a:r>
            <a:r>
              <a:rPr lang="en-US" altLang="zh-TW" b="0" dirty="0" err="1"/>
              <a:t>IoT</a:t>
            </a:r>
            <a:r>
              <a:rPr lang="zh-TW" altLang="en-US" b="0" dirty="0"/>
              <a:t>設備）之間的資料交換和同步。</a:t>
            </a:r>
            <a:endParaRPr lang="zh-TW" altLang="en-US" dirty="0"/>
          </a:p>
        </p:txBody>
      </p:sp>
    </p:spTree>
    <p:extLst>
      <p:ext uri="{BB962C8B-B14F-4D97-AF65-F5344CB8AC3E}">
        <p14:creationId xmlns:p14="http://schemas.microsoft.com/office/powerpoint/2010/main" val="2325760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725" y="752475"/>
            <a:ext cx="719455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0882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68313" y="549275"/>
            <a:ext cx="8229600" cy="1143000"/>
          </a:xfrm>
        </p:spPr>
        <p:txBody>
          <a:bodyPr/>
          <a:lstStyle/>
          <a:p>
            <a:pPr eaLnBrk="1" hangingPunct="1"/>
            <a:r>
              <a:rPr lang="en-US" altLang="zh-TW" dirty="0" smtClean="0"/>
              <a:t>5-7 </a:t>
            </a:r>
            <a:r>
              <a:rPr lang="zh-TW" altLang="en-US" dirty="0" smtClean="0"/>
              <a:t>無線網路</a:t>
            </a:r>
          </a:p>
        </p:txBody>
      </p:sp>
      <p:sp>
        <p:nvSpPr>
          <p:cNvPr id="73731"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通常使用於區域網路</a:t>
            </a:r>
            <a:endParaRPr lang="en-US" altLang="zh-TW" smtClean="0"/>
          </a:p>
          <a:p>
            <a:pPr eaLnBrk="1" hangingPunct="1">
              <a:buFont typeface="Wingdings" pitchFamily="2" charset="2"/>
              <a:buChar char="n"/>
            </a:pPr>
            <a:r>
              <a:rPr lang="zh-TW" altLang="en-US" smtClean="0"/>
              <a:t>和電信網路相比，規模</a:t>
            </a:r>
            <a:r>
              <a:rPr lang="en-US" altLang="zh-TW" smtClean="0"/>
              <a:t>(</a:t>
            </a:r>
            <a:r>
              <a:rPr lang="zh-TW" altLang="en-US" smtClean="0"/>
              <a:t>傳輸距離</a:t>
            </a:r>
            <a:r>
              <a:rPr lang="en-US" altLang="zh-TW" smtClean="0"/>
              <a:t>)</a:t>
            </a:r>
            <a:r>
              <a:rPr lang="zh-TW" altLang="en-US" smtClean="0"/>
              <a:t>小很多</a:t>
            </a:r>
            <a:endParaRPr lang="en-US" altLang="zh-TW" smtClean="0"/>
          </a:p>
          <a:p>
            <a:pPr lvl="1" eaLnBrk="1" hangingPunct="1">
              <a:buFont typeface="Wingdings" pitchFamily="2" charset="2"/>
              <a:buChar char="n"/>
            </a:pPr>
            <a:r>
              <a:rPr lang="zh-TW" altLang="en-US" smtClean="0"/>
              <a:t>距離短至數公分、長至數百公尺</a:t>
            </a:r>
            <a:endParaRPr lang="en-US" altLang="zh-TW" smtClean="0"/>
          </a:p>
          <a:p>
            <a:pPr eaLnBrk="1" hangingPunct="1">
              <a:buFont typeface="Wingdings" pitchFamily="2" charset="2"/>
              <a:buChar char="n"/>
            </a:pPr>
            <a:r>
              <a:rPr lang="zh-TW" altLang="en-US" smtClean="0"/>
              <a:t>使用不需要申請的</a:t>
            </a:r>
            <a:r>
              <a:rPr lang="en-US" altLang="zh-TW" smtClean="0"/>
              <a:t>ISM</a:t>
            </a:r>
            <a:r>
              <a:rPr lang="zh-TW" altLang="en-US" smtClean="0"/>
              <a:t>無線頻段</a:t>
            </a:r>
            <a:endParaRPr lang="en-US" altLang="zh-TW" smtClean="0"/>
          </a:p>
          <a:p>
            <a:pPr eaLnBrk="1" hangingPunct="1">
              <a:buFont typeface="Wingdings" pitchFamily="2" charset="2"/>
              <a:buChar char="n"/>
            </a:pPr>
            <a:r>
              <a:rPr lang="zh-TW" altLang="en-US" smtClean="0"/>
              <a:t>大多為</a:t>
            </a:r>
            <a:r>
              <a:rPr lang="en-US" altLang="zh-TW" smtClean="0"/>
              <a:t>2.4G</a:t>
            </a:r>
            <a:r>
              <a:rPr lang="zh-TW" altLang="en-US" smtClean="0"/>
              <a:t>或是</a:t>
            </a:r>
            <a:r>
              <a:rPr lang="en-US" altLang="zh-TW" smtClean="0"/>
              <a:t>5G</a:t>
            </a:r>
            <a:r>
              <a:rPr lang="zh-TW" altLang="en-US" smtClean="0"/>
              <a:t>的頻段</a:t>
            </a:r>
          </a:p>
        </p:txBody>
      </p:sp>
    </p:spTree>
    <p:extLst>
      <p:ext uri="{BB962C8B-B14F-4D97-AF65-F5344CB8AC3E}">
        <p14:creationId xmlns:p14="http://schemas.microsoft.com/office/powerpoint/2010/main" val="1017683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68313" y="549275"/>
            <a:ext cx="8229600" cy="1143000"/>
          </a:xfrm>
        </p:spPr>
        <p:txBody>
          <a:bodyPr/>
          <a:lstStyle/>
          <a:p>
            <a:pPr eaLnBrk="1" hangingPunct="1"/>
            <a:r>
              <a:rPr lang="en-US" altLang="zh-TW" dirty="0" smtClean="0"/>
              <a:t>5-7-2 802.11</a:t>
            </a:r>
            <a:r>
              <a:rPr lang="zh-TW" altLang="en-US" dirty="0" smtClean="0"/>
              <a:t>標準</a:t>
            </a:r>
            <a:endParaRPr lang="en-US" altLang="zh-TW" dirty="0" smtClean="0"/>
          </a:p>
        </p:txBody>
      </p:sp>
      <p:sp>
        <p:nvSpPr>
          <p:cNvPr id="74755" name="Content Placeholder 2"/>
          <p:cNvSpPr>
            <a:spLocks noGrp="1"/>
          </p:cNvSpPr>
          <p:nvPr>
            <p:ph idx="1"/>
          </p:nvPr>
        </p:nvSpPr>
        <p:spPr>
          <a:xfrm>
            <a:off x="457200" y="1773238"/>
            <a:ext cx="8229600" cy="4352925"/>
          </a:xfrm>
        </p:spPr>
        <p:txBody>
          <a:bodyPr/>
          <a:lstStyle/>
          <a:p>
            <a:pPr eaLnBrk="1" hangingPunct="1"/>
            <a:r>
              <a:rPr lang="zh-TW" altLang="en-US" dirty="0" smtClean="0"/>
              <a:t>就是俗稱的無線網路所使用的規格</a:t>
            </a:r>
            <a:endParaRPr lang="en-US" altLang="zh-TW" dirty="0" smtClean="0"/>
          </a:p>
          <a:p>
            <a:r>
              <a:rPr lang="zh-TW" altLang="en-US" b="0" dirty="0"/>
              <a:t>常見的標準包括</a:t>
            </a:r>
            <a:r>
              <a:rPr lang="en-US" altLang="zh-TW" dirty="0" smtClean="0"/>
              <a:t>: </a:t>
            </a:r>
            <a:r>
              <a:rPr lang="en-US" altLang="zh-TW" b="0" dirty="0" err="1"/>
              <a:t>802.11b</a:t>
            </a:r>
            <a:r>
              <a:rPr lang="zh-TW" altLang="en-US" b="0" dirty="0" smtClean="0"/>
              <a:t>、</a:t>
            </a:r>
            <a:r>
              <a:rPr lang="en-US" altLang="zh-TW" b="0" dirty="0" err="1" smtClean="0"/>
              <a:t>802.11a</a:t>
            </a:r>
            <a:r>
              <a:rPr lang="zh-TW" altLang="en-US" b="0" dirty="0"/>
              <a:t>、</a:t>
            </a:r>
            <a:r>
              <a:rPr lang="en-US" altLang="zh-TW" b="0" dirty="0" err="1"/>
              <a:t>802.11g</a:t>
            </a:r>
            <a:r>
              <a:rPr lang="zh-TW" altLang="en-US" b="0" dirty="0"/>
              <a:t>、</a:t>
            </a:r>
            <a:r>
              <a:rPr lang="en-US" altLang="zh-TW" b="0" dirty="0" err="1"/>
              <a:t>802.11n</a:t>
            </a:r>
            <a:r>
              <a:rPr lang="zh-TW" altLang="en-US" b="0" dirty="0"/>
              <a:t>、</a:t>
            </a:r>
            <a:r>
              <a:rPr lang="en-US" altLang="zh-TW" b="0" dirty="0" err="1"/>
              <a:t>802.11ac</a:t>
            </a:r>
            <a:r>
              <a:rPr lang="zh-TW" altLang="en-US" b="0" dirty="0"/>
              <a:t>以及</a:t>
            </a:r>
            <a:r>
              <a:rPr lang="en-US" altLang="zh-TW" b="0" dirty="0" err="1"/>
              <a:t>802.11ax</a:t>
            </a:r>
            <a:endParaRPr lang="en-US" altLang="zh-TW" dirty="0" smtClean="0"/>
          </a:p>
        </p:txBody>
      </p:sp>
      <p:sp>
        <p:nvSpPr>
          <p:cNvPr id="74757" name="TextBox 4"/>
          <p:cNvSpPr txBox="1">
            <a:spLocks noChangeArrowheads="1"/>
          </p:cNvSpPr>
          <p:nvPr/>
        </p:nvSpPr>
        <p:spPr bwMode="auto">
          <a:xfrm>
            <a:off x="611188" y="5229225"/>
            <a:ext cx="806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buFontTx/>
              <a:buAutoNum type="arabicPeriod"/>
            </a:pPr>
            <a:r>
              <a:rPr lang="zh-TW" altLang="en-US" dirty="0" smtClean="0">
                <a:latin typeface="+mj-ea"/>
                <a:ea typeface="+mj-ea"/>
              </a:rPr>
              <a:t>「通訊</a:t>
            </a:r>
            <a:r>
              <a:rPr lang="zh-TW" altLang="en-US" dirty="0">
                <a:latin typeface="+mj-ea"/>
                <a:ea typeface="+mj-ea"/>
              </a:rPr>
              <a:t>距離」是指無障礙物的情況</a:t>
            </a:r>
            <a:endParaRPr lang="en-US" altLang="zh-TW" dirty="0">
              <a:latin typeface="+mj-ea"/>
              <a:ea typeface="+mj-ea"/>
            </a:endParaRPr>
          </a:p>
          <a:p>
            <a:pPr>
              <a:buFontTx/>
              <a:buAutoNum type="arabicPeriod"/>
            </a:pPr>
            <a:r>
              <a:rPr lang="zh-TW" altLang="en-US" dirty="0"/>
              <a:t>「傳輸速率」，是指頻寬為</a:t>
            </a:r>
            <a:r>
              <a:rPr lang="en-US" altLang="zh-TW" dirty="0" err="1"/>
              <a:t>20MHz</a:t>
            </a:r>
            <a:r>
              <a:rPr lang="zh-TW" altLang="en-US" dirty="0"/>
              <a:t>，且僅使用單通道情況下的理論值上限。</a:t>
            </a:r>
            <a:endParaRPr lang="zh-TW" altLang="en-US" dirty="0">
              <a:latin typeface="+mj-ea"/>
              <a:ea typeface="+mj-e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70" y="3229995"/>
            <a:ext cx="7734300"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889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468313" y="549275"/>
            <a:ext cx="8229600" cy="1143000"/>
          </a:xfrm>
        </p:spPr>
        <p:txBody>
          <a:bodyPr/>
          <a:lstStyle/>
          <a:p>
            <a:pPr eaLnBrk="1" hangingPunct="1"/>
            <a:r>
              <a:rPr lang="zh-TW" altLang="en-US" smtClean="0"/>
              <a:t>無線網路的連接方式</a:t>
            </a:r>
          </a:p>
        </p:txBody>
      </p:sp>
      <p:sp>
        <p:nvSpPr>
          <p:cNvPr id="3" name="Content Placeholder 2"/>
          <p:cNvSpPr>
            <a:spLocks noGrp="1"/>
          </p:cNvSpPr>
          <p:nvPr>
            <p:ph idx="1"/>
          </p:nvPr>
        </p:nvSpPr>
        <p:spPr>
          <a:xfrm>
            <a:off x="457200" y="1989138"/>
            <a:ext cx="8229600" cy="4137025"/>
          </a:xfrm>
        </p:spPr>
        <p:txBody>
          <a:bodyPr rtlCol="0">
            <a:normAutofit fontScale="92500"/>
          </a:bodyPr>
          <a:lstStyle/>
          <a:p>
            <a:pPr eaLnBrk="1" fontAlgn="auto" hangingPunct="1">
              <a:spcAft>
                <a:spcPts val="0"/>
              </a:spcAft>
              <a:defRPr/>
            </a:pPr>
            <a:r>
              <a:rPr lang="zh-TW" altLang="en-US" dirty="0" smtClean="0"/>
              <a:t>傳統的連接有「基礎建設」和「直接對接」二種模式</a:t>
            </a:r>
            <a:endParaRPr lang="en-US" altLang="zh-TW" dirty="0" smtClean="0"/>
          </a:p>
          <a:p>
            <a:pPr eaLnBrk="1" fontAlgn="auto" hangingPunct="1">
              <a:spcAft>
                <a:spcPts val="0"/>
              </a:spcAft>
              <a:defRPr/>
            </a:pPr>
            <a:r>
              <a:rPr lang="zh-TW" altLang="en-US" dirty="0" smtClean="0"/>
              <a:t>基礎建設</a:t>
            </a:r>
            <a:r>
              <a:rPr lang="en-US" altLang="zh-TW" dirty="0" smtClean="0"/>
              <a:t> (infrastructure)</a:t>
            </a:r>
          </a:p>
          <a:p>
            <a:pPr lvl="1" eaLnBrk="1" fontAlgn="auto" hangingPunct="1">
              <a:spcAft>
                <a:spcPts val="0"/>
              </a:spcAft>
              <a:defRPr/>
            </a:pPr>
            <a:r>
              <a:rPr lang="zh-TW" altLang="en-US" dirty="0" smtClean="0"/>
              <a:t>需要透過無線網路存取點</a:t>
            </a:r>
            <a:r>
              <a:rPr lang="en-US" altLang="zh-TW" dirty="0" smtClean="0"/>
              <a:t>(wireless AP)</a:t>
            </a:r>
            <a:r>
              <a:rPr lang="zh-TW" altLang="en-US" dirty="0" smtClean="0"/>
              <a:t>來上網</a:t>
            </a:r>
            <a:endParaRPr lang="en-US" altLang="zh-TW" dirty="0" smtClean="0"/>
          </a:p>
          <a:p>
            <a:pPr lvl="1" eaLnBrk="1" fontAlgn="auto" hangingPunct="1">
              <a:spcAft>
                <a:spcPts val="0"/>
              </a:spcAft>
              <a:defRPr/>
            </a:pPr>
            <a:r>
              <a:rPr lang="zh-TW" altLang="en-US" dirty="0" smtClean="0"/>
              <a:t>二台無線主機交換資料時，需透過存取點來轉送</a:t>
            </a:r>
            <a:endParaRPr lang="en-US" altLang="zh-TW" dirty="0" smtClean="0"/>
          </a:p>
          <a:p>
            <a:pPr lvl="1" eaLnBrk="1" fontAlgn="auto" hangingPunct="1">
              <a:spcAft>
                <a:spcPts val="0"/>
              </a:spcAft>
              <a:defRPr/>
            </a:pPr>
            <a:r>
              <a:rPr lang="zh-TW" altLang="en-US" dirty="0" smtClean="0"/>
              <a:t>大部份的情況下是使用這種模式</a:t>
            </a:r>
            <a:endParaRPr lang="en-US" altLang="zh-TW" dirty="0" smtClean="0"/>
          </a:p>
          <a:p>
            <a:pPr eaLnBrk="1" fontAlgn="auto" hangingPunct="1">
              <a:spcAft>
                <a:spcPts val="0"/>
              </a:spcAft>
              <a:defRPr/>
            </a:pPr>
            <a:r>
              <a:rPr lang="zh-TW" altLang="en-US" dirty="0" smtClean="0"/>
              <a:t>直接對接</a:t>
            </a:r>
            <a:r>
              <a:rPr lang="en-US" altLang="zh-TW" dirty="0" smtClean="0"/>
              <a:t> (ad-hoc)</a:t>
            </a:r>
          </a:p>
          <a:p>
            <a:pPr lvl="1" eaLnBrk="1" fontAlgn="auto" hangingPunct="1">
              <a:spcAft>
                <a:spcPts val="0"/>
              </a:spcAft>
              <a:defRPr/>
            </a:pPr>
            <a:r>
              <a:rPr lang="zh-TW" altLang="en-US" dirty="0" smtClean="0"/>
              <a:t>任二台無線網路設備可直接對傳</a:t>
            </a:r>
            <a:endParaRPr lang="en-US" altLang="zh-TW" dirty="0" smtClean="0"/>
          </a:p>
          <a:p>
            <a:pPr eaLnBrk="1" fontAlgn="auto" hangingPunct="1">
              <a:spcAft>
                <a:spcPts val="0"/>
              </a:spcAft>
              <a:defRPr/>
            </a:pPr>
            <a:r>
              <a:rPr lang="en-US" altLang="zh-TW" dirty="0" err="1" smtClean="0"/>
              <a:t>WiFi</a:t>
            </a:r>
            <a:r>
              <a:rPr lang="en-US" altLang="zh-TW" dirty="0" smtClean="0"/>
              <a:t> Direct: </a:t>
            </a:r>
            <a:r>
              <a:rPr lang="zh-TW" altLang="en-US" dirty="0" smtClean="0"/>
              <a:t>屬於直接對接的方式，但設定更為簡易</a:t>
            </a:r>
          </a:p>
        </p:txBody>
      </p:sp>
    </p:spTree>
    <p:extLst>
      <p:ext uri="{BB962C8B-B14F-4D97-AF65-F5344CB8AC3E}">
        <p14:creationId xmlns:p14="http://schemas.microsoft.com/office/powerpoint/2010/main" val="33466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68313" y="549275"/>
            <a:ext cx="8229600" cy="1143000"/>
          </a:xfrm>
        </p:spPr>
        <p:txBody>
          <a:bodyPr/>
          <a:lstStyle/>
          <a:p>
            <a:pPr eaLnBrk="1" hangingPunct="1"/>
            <a:r>
              <a:rPr lang="en-US" altLang="zh-TW" smtClean="0"/>
              <a:t>WiFi </a:t>
            </a:r>
            <a:r>
              <a:rPr lang="zh-TW" altLang="en-US" smtClean="0"/>
              <a:t>聯盟</a:t>
            </a:r>
          </a:p>
        </p:txBody>
      </p:sp>
      <p:sp>
        <p:nvSpPr>
          <p:cNvPr id="76803"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常常被</a:t>
            </a:r>
            <a:r>
              <a:rPr lang="en-US" altLang="zh-TW" smtClean="0"/>
              <a:t>(</a:t>
            </a:r>
            <a:r>
              <a:rPr lang="zh-TW" altLang="en-US" smtClean="0"/>
              <a:t>誤</a:t>
            </a:r>
            <a:r>
              <a:rPr lang="en-US" altLang="zh-TW" smtClean="0"/>
              <a:t>)</a:t>
            </a:r>
            <a:r>
              <a:rPr lang="zh-TW" altLang="en-US" smtClean="0"/>
              <a:t>用為「無線網路」或是</a:t>
            </a:r>
            <a:r>
              <a:rPr lang="en-US" altLang="zh-TW" smtClean="0"/>
              <a:t>802.11</a:t>
            </a:r>
            <a:r>
              <a:rPr lang="zh-TW" altLang="en-US" smtClean="0"/>
              <a:t>的代名詞</a:t>
            </a:r>
            <a:endParaRPr lang="en-US" altLang="zh-TW" smtClean="0"/>
          </a:p>
          <a:p>
            <a:pPr eaLnBrk="1" hangingPunct="1">
              <a:buFont typeface="Wingdings" pitchFamily="2" charset="2"/>
              <a:buChar char="n"/>
            </a:pPr>
            <a:r>
              <a:rPr lang="zh-TW" altLang="en-US" smtClean="0"/>
              <a:t>目的</a:t>
            </a:r>
            <a:r>
              <a:rPr lang="en-US" altLang="zh-TW" smtClean="0"/>
              <a:t>: </a:t>
            </a:r>
            <a:r>
              <a:rPr lang="zh-TW" altLang="en-US" smtClean="0"/>
              <a:t>確保不同的無線網路設備，可以正確地進行連線</a:t>
            </a:r>
            <a:endParaRPr lang="en-US" altLang="zh-TW" smtClean="0"/>
          </a:p>
          <a:p>
            <a:pPr eaLnBrk="1" hangingPunct="1">
              <a:buFont typeface="Wingdings" pitchFamily="2" charset="2"/>
              <a:buChar char="n"/>
            </a:pPr>
            <a:r>
              <a:rPr lang="zh-TW" altLang="en-US" smtClean="0"/>
              <a:t>負責設備的認證</a:t>
            </a:r>
            <a:endParaRPr lang="en-US" altLang="zh-TW" smtClean="0"/>
          </a:p>
          <a:p>
            <a:pPr eaLnBrk="1" hangingPunct="1">
              <a:buFont typeface="Wingdings" pitchFamily="2" charset="2"/>
              <a:buChar char="n"/>
            </a:pPr>
            <a:r>
              <a:rPr lang="zh-TW" altLang="en-US" smtClean="0"/>
              <a:t>通過認證的設備，表示其相容性沒有問題</a:t>
            </a:r>
            <a:endParaRPr lang="en-US" altLang="zh-TW" smtClean="0"/>
          </a:p>
          <a:p>
            <a:pPr eaLnBrk="1" hangingPunct="1">
              <a:buFont typeface="Wingdings" pitchFamily="2" charset="2"/>
              <a:buChar char="n"/>
            </a:pPr>
            <a:r>
              <a:rPr lang="zh-TW" altLang="en-US" smtClean="0"/>
              <a:t>通過認證的設備，會發予標章</a:t>
            </a:r>
            <a:endParaRPr lang="en-US" altLang="zh-TW" smtClean="0"/>
          </a:p>
          <a:p>
            <a:pPr eaLnBrk="1" hangingPunct="1">
              <a:buFont typeface="Wingdings" pitchFamily="2" charset="2"/>
              <a:buChar char="n"/>
            </a:pPr>
            <a:endParaRPr lang="en-US" altLang="zh-TW" smtClean="0"/>
          </a:p>
        </p:txBody>
      </p:sp>
      <p:pic>
        <p:nvPicPr>
          <p:cNvPr id="76804" name="Picture 5"/>
          <p:cNvPicPr>
            <a:picLocks noChangeAspect="1" noChangeArrowheads="1"/>
          </p:cNvPicPr>
          <p:nvPr/>
        </p:nvPicPr>
        <p:blipFill>
          <a:blip r:embed="rId2">
            <a:clrChange>
              <a:clrFrom>
                <a:srgbClr val="F2F2F1"/>
              </a:clrFrom>
              <a:clrTo>
                <a:srgbClr val="F2F2F1">
                  <a:alpha val="0"/>
                </a:srgbClr>
              </a:clrTo>
            </a:clrChange>
            <a:extLst>
              <a:ext uri="{28A0092B-C50C-407E-A947-70E740481C1C}">
                <a14:useLocalDpi xmlns:a14="http://schemas.microsoft.com/office/drawing/2010/main" val="0"/>
              </a:ext>
            </a:extLst>
          </a:blip>
          <a:srcRect/>
          <a:stretch>
            <a:fillRect/>
          </a:stretch>
        </p:blipFill>
        <p:spPr bwMode="auto">
          <a:xfrm>
            <a:off x="926595" y="5502644"/>
            <a:ext cx="5243565" cy="1247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75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468313" y="549275"/>
            <a:ext cx="8229600" cy="1143000"/>
          </a:xfrm>
        </p:spPr>
        <p:txBody>
          <a:bodyPr/>
          <a:lstStyle/>
          <a:p>
            <a:r>
              <a:rPr lang="en-US" altLang="zh-TW" dirty="0" smtClean="0"/>
              <a:t>5-1-1 </a:t>
            </a:r>
            <a:r>
              <a:rPr lang="zh-TW" altLang="en-US" dirty="0" smtClean="0"/>
              <a:t>訊息交換</a:t>
            </a:r>
          </a:p>
        </p:txBody>
      </p:sp>
      <p:sp>
        <p:nvSpPr>
          <p:cNvPr id="15363" name="內容版面配置區 2"/>
          <p:cNvSpPr>
            <a:spLocks noGrp="1"/>
          </p:cNvSpPr>
          <p:nvPr>
            <p:ph idx="1"/>
          </p:nvPr>
        </p:nvSpPr>
        <p:spPr>
          <a:xfrm>
            <a:off x="314325" y="1844675"/>
            <a:ext cx="8507413" cy="4137025"/>
          </a:xfrm>
        </p:spPr>
        <p:txBody>
          <a:bodyPr/>
          <a:lstStyle/>
          <a:p>
            <a:r>
              <a:rPr lang="zh-TW" altLang="en-US" sz="2400" b="0" smtClean="0"/>
              <a:t>時至今日，利用網路進行的訊息交換機制十分的多元，包括電子郵件、網頁論壇、部落格、電子佈告欄（</a:t>
            </a:r>
            <a:r>
              <a:rPr lang="en-US" altLang="zh-TW" sz="2400" b="0" smtClean="0"/>
              <a:t>BBS</a:t>
            </a:r>
            <a:r>
              <a:rPr lang="zh-TW" altLang="en-US" sz="2400" b="0" smtClean="0"/>
              <a:t>）、社交網路（如</a:t>
            </a:r>
            <a:r>
              <a:rPr lang="en-US" altLang="zh-TW" sz="2400" b="0" smtClean="0"/>
              <a:t>Facebook</a:t>
            </a:r>
            <a:r>
              <a:rPr lang="zh-TW" altLang="en-US" sz="2400" b="0" smtClean="0"/>
              <a:t>）、即時訊息（如</a:t>
            </a:r>
            <a:r>
              <a:rPr lang="en-US" altLang="zh-TW" sz="2400" b="0" smtClean="0"/>
              <a:t>MSN</a:t>
            </a:r>
            <a:r>
              <a:rPr lang="zh-TW" altLang="en-US" sz="2400" b="0" smtClean="0"/>
              <a:t>、</a:t>
            </a:r>
            <a:r>
              <a:rPr lang="en-US" altLang="zh-TW" sz="2400" b="0" smtClean="0"/>
              <a:t>LINE</a:t>
            </a:r>
            <a:r>
              <a:rPr lang="zh-TW" altLang="en-US" sz="2400" b="0" smtClean="0"/>
              <a:t>、</a:t>
            </a:r>
            <a:r>
              <a:rPr lang="en-US" altLang="zh-TW" sz="2400" b="0" smtClean="0"/>
              <a:t>WeChat</a:t>
            </a:r>
            <a:r>
              <a:rPr lang="zh-TW" altLang="en-US" sz="2400" b="0" smtClean="0"/>
              <a:t>）與視訊電話（如</a:t>
            </a:r>
            <a:r>
              <a:rPr lang="en-US" altLang="zh-TW" sz="2400" b="0" smtClean="0"/>
              <a:t>Skype </a:t>
            </a:r>
            <a:r>
              <a:rPr lang="zh-TW" altLang="en-US" sz="2400" b="0" smtClean="0"/>
              <a:t>與</a:t>
            </a:r>
            <a:r>
              <a:rPr lang="en-US" altLang="zh-TW" sz="2400" b="0" smtClean="0"/>
              <a:t>FaceTime</a:t>
            </a:r>
            <a:r>
              <a:rPr lang="zh-TW" altLang="en-US" sz="2400" b="0" smtClean="0"/>
              <a:t>）等等。配合行動上網裝置的流行，透過網路交換訊息方便、經濟又迅速。</a:t>
            </a:r>
            <a:endParaRPr lang="zh-TW" altLang="en-US" sz="2400"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3933825"/>
            <a:ext cx="8315325"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2700338" y="5589588"/>
            <a:ext cx="4184650" cy="461962"/>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pPr>
              <a:defRPr/>
            </a:pPr>
            <a:r>
              <a:rPr lang="zh-TW" altLang="en-US" sz="2400" dirty="0">
                <a:latin typeface="微軟正黑體" panose="020B0604030504040204" pitchFamily="34" charset="-120"/>
                <a:ea typeface="微軟正黑體" panose="020B0604030504040204" pitchFamily="34" charset="-120"/>
              </a:rPr>
              <a:t>常見的訊息交換機制應用程式</a:t>
            </a:r>
          </a:p>
        </p:txBody>
      </p:sp>
    </p:spTree>
    <p:extLst>
      <p:ext uri="{BB962C8B-B14F-4D97-AF65-F5344CB8AC3E}">
        <p14:creationId xmlns:p14="http://schemas.microsoft.com/office/powerpoint/2010/main" val="18602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68313" y="549275"/>
            <a:ext cx="8229600" cy="1143000"/>
          </a:xfrm>
        </p:spPr>
        <p:txBody>
          <a:bodyPr/>
          <a:lstStyle/>
          <a:p>
            <a:pPr eaLnBrk="1" hangingPunct="1"/>
            <a:r>
              <a:rPr lang="en-US" altLang="zh-TW" dirty="0" smtClean="0"/>
              <a:t>5-7-2 </a:t>
            </a:r>
            <a:r>
              <a:rPr lang="zh-TW" altLang="en-US" dirty="0" smtClean="0"/>
              <a:t>藍牙</a:t>
            </a:r>
            <a:r>
              <a:rPr lang="en-US" altLang="zh-TW" dirty="0" smtClean="0"/>
              <a:t> – Blue Tooth</a:t>
            </a:r>
          </a:p>
        </p:txBody>
      </p:sp>
      <p:sp>
        <p:nvSpPr>
          <p:cNvPr id="77827" name="Content Placeholder 2"/>
          <p:cNvSpPr>
            <a:spLocks noGrp="1"/>
          </p:cNvSpPr>
          <p:nvPr>
            <p:ph idx="1"/>
          </p:nvPr>
        </p:nvSpPr>
        <p:spPr>
          <a:xfrm>
            <a:off x="457200" y="1989138"/>
            <a:ext cx="8229600" cy="4137025"/>
          </a:xfrm>
        </p:spPr>
        <p:txBody>
          <a:bodyPr/>
          <a:lstStyle/>
          <a:p>
            <a:pPr eaLnBrk="1" hangingPunct="1"/>
            <a:r>
              <a:rPr lang="zh-TW" altLang="en-US" smtClean="0"/>
              <a:t>無線個人區域網路</a:t>
            </a:r>
            <a:endParaRPr lang="en-US" altLang="zh-TW" smtClean="0"/>
          </a:p>
          <a:p>
            <a:pPr eaLnBrk="1" hangingPunct="1"/>
            <a:r>
              <a:rPr lang="zh-TW" altLang="en-US" smtClean="0"/>
              <a:t>主要目的是取代週邊低速裝置的連接線</a:t>
            </a:r>
            <a:endParaRPr lang="en-US" altLang="zh-TW" smtClean="0"/>
          </a:p>
          <a:p>
            <a:pPr lvl="1" eaLnBrk="1" hangingPunct="1"/>
            <a:r>
              <a:rPr lang="zh-TW" altLang="en-US" smtClean="0"/>
              <a:t>印表機、鍵盤、滑鼠、並列埠、序列埠等</a:t>
            </a:r>
            <a:endParaRPr lang="en-US" altLang="zh-TW" smtClean="0"/>
          </a:p>
          <a:p>
            <a:pPr eaLnBrk="1" hangingPunct="1"/>
            <a:r>
              <a:rPr lang="en-US" altLang="zh-TW" smtClean="0"/>
              <a:t>1998</a:t>
            </a:r>
            <a:r>
              <a:rPr lang="zh-TW" altLang="en-US" smtClean="0"/>
              <a:t>年提出，頻寬僅</a:t>
            </a:r>
            <a:r>
              <a:rPr lang="en-US" altLang="zh-TW" smtClean="0"/>
              <a:t>1Mbps</a:t>
            </a:r>
            <a:r>
              <a:rPr lang="zh-TW" altLang="en-US" smtClean="0"/>
              <a:t>，使用</a:t>
            </a:r>
            <a:r>
              <a:rPr lang="en-US" altLang="zh-TW" smtClean="0"/>
              <a:t>2.4GHz</a:t>
            </a:r>
            <a:r>
              <a:rPr lang="zh-TW" altLang="en-US" smtClean="0"/>
              <a:t>的頻段</a:t>
            </a:r>
            <a:endParaRPr lang="en-US" altLang="zh-TW" smtClean="0"/>
          </a:p>
          <a:p>
            <a:pPr eaLnBrk="1" hangingPunct="1"/>
            <a:r>
              <a:rPr lang="zh-TW" altLang="en-US" smtClean="0"/>
              <a:t>新版本的規格提升頻寬至</a:t>
            </a:r>
            <a:r>
              <a:rPr lang="en-US" altLang="zh-TW" smtClean="0"/>
              <a:t>3Mbps</a:t>
            </a:r>
          </a:p>
          <a:p>
            <a:pPr eaLnBrk="1" hangingPunct="1"/>
            <a:r>
              <a:rPr lang="zh-TW" altLang="en-US" smtClean="0"/>
              <a:t>若頻寬仍不夠，可搭配</a:t>
            </a:r>
            <a:r>
              <a:rPr lang="en-US" altLang="zh-TW" smtClean="0"/>
              <a:t>802.11</a:t>
            </a:r>
            <a:r>
              <a:rPr lang="zh-TW" altLang="en-US" smtClean="0"/>
              <a:t>無線網路標準使用</a:t>
            </a:r>
          </a:p>
        </p:txBody>
      </p:sp>
      <p:pic>
        <p:nvPicPr>
          <p:cNvPr id="77828" name="Picture 3"/>
          <p:cNvPicPr>
            <a:picLocks noChangeAspect="1"/>
          </p:cNvPicPr>
          <p:nvPr/>
        </p:nvPicPr>
        <p:blipFill>
          <a:blip r:embed="rId2">
            <a:extLst>
              <a:ext uri="{28A0092B-C50C-407E-A947-70E740481C1C}">
                <a14:useLocalDpi xmlns:a14="http://schemas.microsoft.com/office/drawing/2010/main" val="0"/>
              </a:ext>
            </a:extLst>
          </a:blip>
          <a:srcRect l="12416" t="6122" r="10651" b="5991"/>
          <a:stretch>
            <a:fillRect/>
          </a:stretch>
        </p:blipFill>
        <p:spPr bwMode="auto">
          <a:xfrm>
            <a:off x="2546775" y="5548393"/>
            <a:ext cx="3942537" cy="90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1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68313" y="549275"/>
            <a:ext cx="8229600" cy="1143000"/>
          </a:xfrm>
        </p:spPr>
        <p:txBody>
          <a:bodyPr/>
          <a:lstStyle/>
          <a:p>
            <a:pPr eaLnBrk="1" hangingPunct="1"/>
            <a:r>
              <a:rPr lang="en-US" altLang="zh-TW" dirty="0" smtClean="0"/>
              <a:t>5-7-3 </a:t>
            </a:r>
            <a:r>
              <a:rPr lang="zh-TW" altLang="en-US" dirty="0" smtClean="0"/>
              <a:t>無線射頻識別</a:t>
            </a:r>
            <a:r>
              <a:rPr lang="en-US" altLang="zh-TW" dirty="0" smtClean="0"/>
              <a:t> – </a:t>
            </a:r>
            <a:r>
              <a:rPr lang="en-US" altLang="ja-JP" dirty="0" smtClean="0"/>
              <a:t>RFID</a:t>
            </a:r>
            <a:endParaRPr lang="en-US" altLang="zh-TW" dirty="0" smtClean="0"/>
          </a:p>
        </p:txBody>
      </p:sp>
      <p:sp>
        <p:nvSpPr>
          <p:cNvPr id="78851" name="Content Placeholder 2"/>
          <p:cNvSpPr>
            <a:spLocks noGrp="1"/>
          </p:cNvSpPr>
          <p:nvPr>
            <p:ph idx="1"/>
          </p:nvPr>
        </p:nvSpPr>
        <p:spPr>
          <a:xfrm>
            <a:off x="457200" y="1844675"/>
            <a:ext cx="8229600" cy="4281488"/>
          </a:xfrm>
        </p:spPr>
        <p:txBody>
          <a:bodyPr/>
          <a:lstStyle/>
          <a:p>
            <a:pPr eaLnBrk="1" hangingPunct="1"/>
            <a:r>
              <a:rPr lang="zh-TW" altLang="en-US" smtClean="0"/>
              <a:t>無線的條碼</a:t>
            </a:r>
            <a:endParaRPr lang="en-US" altLang="zh-TW" smtClean="0"/>
          </a:p>
          <a:p>
            <a:pPr eaLnBrk="1" hangingPunct="1"/>
            <a:r>
              <a:rPr lang="zh-TW" altLang="en-US" smtClean="0"/>
              <a:t>透過特殊的讀取裝置，使用無線的方式讀取</a:t>
            </a:r>
            <a:endParaRPr lang="en-US" altLang="zh-TW" smtClean="0"/>
          </a:p>
          <a:p>
            <a:pPr eaLnBrk="1" hangingPunct="1"/>
            <a:r>
              <a:rPr lang="zh-TW" altLang="en-US" smtClean="0"/>
              <a:t>不需要對準條碼就可讀取，甚至可以遠距</a:t>
            </a:r>
            <a:r>
              <a:rPr lang="en-US" altLang="zh-TW" smtClean="0"/>
              <a:t>(</a:t>
            </a:r>
            <a:r>
              <a:rPr lang="zh-TW" altLang="en-US" smtClean="0"/>
              <a:t>數公尺</a:t>
            </a:r>
            <a:r>
              <a:rPr lang="en-US" altLang="zh-TW" smtClean="0"/>
              <a:t>)</a:t>
            </a:r>
            <a:r>
              <a:rPr lang="zh-TW" altLang="en-US" smtClean="0"/>
              <a:t>讀取</a:t>
            </a:r>
            <a:endParaRPr lang="en-US" altLang="zh-TW" smtClean="0"/>
          </a:p>
          <a:p>
            <a:pPr eaLnBrk="1" hangingPunct="1"/>
            <a:r>
              <a:rPr lang="zh-TW" altLang="en-US" smtClean="0"/>
              <a:t>圖</a:t>
            </a:r>
            <a:r>
              <a:rPr lang="en-US" altLang="zh-TW" smtClean="0"/>
              <a:t>: </a:t>
            </a:r>
            <a:r>
              <a:rPr lang="zh-TW" altLang="en-US" smtClean="0"/>
              <a:t>一維條碼、二維條碼、</a:t>
            </a:r>
            <a:r>
              <a:rPr lang="en-US" altLang="zh-TW" smtClean="0"/>
              <a:t>RFID</a:t>
            </a:r>
          </a:p>
        </p:txBody>
      </p:sp>
      <p:pic>
        <p:nvPicPr>
          <p:cNvPr id="788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75" y="4365625"/>
            <a:ext cx="81915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345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68313" y="549275"/>
            <a:ext cx="8229600" cy="1143000"/>
          </a:xfrm>
        </p:spPr>
        <p:txBody>
          <a:bodyPr/>
          <a:lstStyle/>
          <a:p>
            <a:pPr eaLnBrk="1" hangingPunct="1"/>
            <a:r>
              <a:rPr lang="en-US" altLang="zh-TW" smtClean="0"/>
              <a:t>RFID</a:t>
            </a:r>
            <a:r>
              <a:rPr lang="zh-TW" altLang="en-US" smtClean="0"/>
              <a:t>運作方式</a:t>
            </a:r>
          </a:p>
        </p:txBody>
      </p:sp>
      <p:sp>
        <p:nvSpPr>
          <p:cNvPr id="79875" name="Content Placeholder 2"/>
          <p:cNvSpPr>
            <a:spLocks noGrp="1"/>
          </p:cNvSpPr>
          <p:nvPr>
            <p:ph idx="1"/>
          </p:nvPr>
        </p:nvSpPr>
        <p:spPr>
          <a:xfrm>
            <a:off x="457200" y="1989138"/>
            <a:ext cx="8229600" cy="4137025"/>
          </a:xfrm>
        </p:spPr>
        <p:txBody>
          <a:bodyPr/>
          <a:lstStyle/>
          <a:p>
            <a:pPr eaLnBrk="1" hangingPunct="1">
              <a:buFont typeface="Wingdings" pitchFamily="2" charset="2"/>
              <a:buChar char="n"/>
            </a:pPr>
            <a:r>
              <a:rPr lang="zh-TW" altLang="en-US" smtClean="0"/>
              <a:t>被動式</a:t>
            </a:r>
            <a:endParaRPr lang="en-US" altLang="zh-TW" smtClean="0"/>
          </a:p>
          <a:p>
            <a:pPr lvl="1" eaLnBrk="1" hangingPunct="1">
              <a:buFont typeface="Wingdings" pitchFamily="2" charset="2"/>
              <a:buChar char="n"/>
            </a:pPr>
            <a:r>
              <a:rPr lang="zh-TW" altLang="en-US" smtClean="0"/>
              <a:t>沒有電源</a:t>
            </a:r>
            <a:endParaRPr lang="en-US" altLang="zh-TW" smtClean="0"/>
          </a:p>
          <a:p>
            <a:pPr lvl="1" eaLnBrk="1" hangingPunct="1">
              <a:buFont typeface="Wingdings" pitchFamily="2" charset="2"/>
              <a:buChar char="n"/>
            </a:pPr>
            <a:r>
              <a:rPr lang="zh-TW" altLang="en-US" smtClean="0"/>
              <a:t>由讀取訊號天線，將電磁波轉為電能運作</a:t>
            </a:r>
            <a:endParaRPr lang="en-US" altLang="zh-TW" smtClean="0"/>
          </a:p>
          <a:p>
            <a:pPr eaLnBrk="1" hangingPunct="1">
              <a:buFont typeface="Wingdings" pitchFamily="2" charset="2"/>
              <a:buChar char="n"/>
            </a:pPr>
            <a:r>
              <a:rPr lang="zh-TW" altLang="en-US" smtClean="0"/>
              <a:t>半被動式</a:t>
            </a:r>
            <a:endParaRPr lang="en-US" altLang="zh-TW" smtClean="0"/>
          </a:p>
          <a:p>
            <a:pPr lvl="1" eaLnBrk="1" hangingPunct="1">
              <a:buFont typeface="Wingdings" pitchFamily="2" charset="2"/>
              <a:buChar char="n"/>
            </a:pPr>
            <a:r>
              <a:rPr lang="zh-TW" altLang="en-US" smtClean="0"/>
              <a:t>有外部電源，但不主動運作</a:t>
            </a:r>
            <a:endParaRPr lang="en-US" altLang="zh-TW" smtClean="0"/>
          </a:p>
          <a:p>
            <a:pPr lvl="1" eaLnBrk="1" hangingPunct="1">
              <a:buFont typeface="Wingdings" pitchFamily="2" charset="2"/>
              <a:buChar char="n"/>
            </a:pPr>
            <a:r>
              <a:rPr lang="zh-TW" altLang="en-US" smtClean="0"/>
              <a:t>接收到讀取訊號時，才傳送出資訊</a:t>
            </a:r>
            <a:endParaRPr lang="en-US" altLang="zh-TW" smtClean="0"/>
          </a:p>
          <a:p>
            <a:pPr eaLnBrk="1" hangingPunct="1">
              <a:buFont typeface="Wingdings" pitchFamily="2" charset="2"/>
              <a:buChar char="n"/>
            </a:pPr>
            <a:r>
              <a:rPr lang="zh-TW" altLang="en-US" smtClean="0"/>
              <a:t>主動式</a:t>
            </a:r>
            <a:endParaRPr lang="en-US" altLang="zh-TW" smtClean="0"/>
          </a:p>
          <a:p>
            <a:pPr lvl="1" eaLnBrk="1" hangingPunct="1">
              <a:buFont typeface="Wingdings" pitchFamily="2" charset="2"/>
              <a:buChar char="n"/>
            </a:pPr>
            <a:r>
              <a:rPr lang="zh-TW" altLang="en-US" smtClean="0"/>
              <a:t>有外部電源，且可以主動運作</a:t>
            </a:r>
          </a:p>
        </p:txBody>
      </p:sp>
      <p:pic>
        <p:nvPicPr>
          <p:cNvPr id="79876"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32010" y="3509583"/>
            <a:ext cx="2593395" cy="2573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327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68313" y="549275"/>
            <a:ext cx="8229600" cy="1143000"/>
          </a:xfrm>
        </p:spPr>
        <p:txBody>
          <a:bodyPr/>
          <a:lstStyle/>
          <a:p>
            <a:pPr eaLnBrk="1" hangingPunct="1"/>
            <a:r>
              <a:rPr lang="en-US" altLang="zh-TW" smtClean="0"/>
              <a:t>RFID</a:t>
            </a:r>
            <a:r>
              <a:rPr lang="zh-TW" altLang="en-US" smtClean="0"/>
              <a:t>的應用</a:t>
            </a:r>
          </a:p>
        </p:txBody>
      </p:sp>
      <p:sp>
        <p:nvSpPr>
          <p:cNvPr id="80899" name="Content Placeholder 2"/>
          <p:cNvSpPr>
            <a:spLocks noGrp="1"/>
          </p:cNvSpPr>
          <p:nvPr>
            <p:ph idx="1"/>
          </p:nvPr>
        </p:nvSpPr>
        <p:spPr>
          <a:xfrm>
            <a:off x="457200" y="1989138"/>
            <a:ext cx="8229600" cy="4137025"/>
          </a:xfrm>
        </p:spPr>
        <p:txBody>
          <a:bodyPr/>
          <a:lstStyle/>
          <a:p>
            <a:pPr eaLnBrk="1" hangingPunct="1"/>
            <a:r>
              <a:rPr lang="en-US" altLang="zh-TW" smtClean="0"/>
              <a:t>RFID</a:t>
            </a:r>
            <a:r>
              <a:rPr lang="zh-TW" altLang="en-US" smtClean="0"/>
              <a:t>在日常生活中隨處可見</a:t>
            </a:r>
            <a:endParaRPr lang="en-US" altLang="zh-TW" smtClean="0"/>
          </a:p>
          <a:p>
            <a:pPr lvl="1" eaLnBrk="1" hangingPunct="1"/>
            <a:r>
              <a:rPr lang="zh-TW" altLang="en-US" smtClean="0"/>
              <a:t>各種無線卡片</a:t>
            </a:r>
            <a:r>
              <a:rPr lang="en-US" altLang="zh-TW" smtClean="0"/>
              <a:t> – </a:t>
            </a:r>
            <a:r>
              <a:rPr lang="zh-TW" altLang="en-US" smtClean="0"/>
              <a:t>悠遊卡、門禁卡、信用卡、電子錢包等</a:t>
            </a:r>
            <a:endParaRPr lang="en-US" altLang="zh-TW" smtClean="0"/>
          </a:p>
          <a:p>
            <a:pPr lvl="1" eaLnBrk="1" hangingPunct="1"/>
            <a:r>
              <a:rPr lang="zh-TW" altLang="en-US" smtClean="0"/>
              <a:t>新版護照</a:t>
            </a:r>
            <a:endParaRPr lang="en-US" altLang="zh-TW" smtClean="0"/>
          </a:p>
          <a:p>
            <a:pPr lvl="1" eaLnBrk="1" hangingPunct="1"/>
            <a:r>
              <a:rPr lang="zh-TW" altLang="en-US" smtClean="0"/>
              <a:t>出國機場行李托運</a:t>
            </a:r>
            <a:endParaRPr lang="en-US" altLang="zh-TW" smtClean="0"/>
          </a:p>
          <a:p>
            <a:pPr lvl="1" eaLnBrk="1" hangingPunct="1"/>
            <a:r>
              <a:rPr lang="zh-TW" altLang="en-US" smtClean="0"/>
              <a:t>免接觸開車門、發動汽車的鑰匙</a:t>
            </a:r>
            <a:endParaRPr lang="en-US" altLang="zh-TW" smtClean="0"/>
          </a:p>
          <a:p>
            <a:pPr lvl="1" eaLnBrk="1" hangingPunct="1"/>
            <a:r>
              <a:rPr lang="zh-TW" altLang="en-US" smtClean="0"/>
              <a:t>高速公路的電子收費系統</a:t>
            </a:r>
          </a:p>
        </p:txBody>
      </p:sp>
    </p:spTree>
    <p:extLst>
      <p:ext uri="{BB962C8B-B14F-4D97-AF65-F5344CB8AC3E}">
        <p14:creationId xmlns:p14="http://schemas.microsoft.com/office/powerpoint/2010/main" val="85619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68313" y="549275"/>
            <a:ext cx="8229600" cy="1143000"/>
          </a:xfrm>
        </p:spPr>
        <p:txBody>
          <a:bodyPr/>
          <a:lstStyle/>
          <a:p>
            <a:pPr eaLnBrk="1" hangingPunct="1"/>
            <a:r>
              <a:rPr lang="en-US" altLang="zh-TW" dirty="0" smtClean="0"/>
              <a:t>5-7-4 </a:t>
            </a:r>
            <a:r>
              <a:rPr lang="zh-TW" altLang="en-US" dirty="0" smtClean="0"/>
              <a:t>近場通訊</a:t>
            </a:r>
            <a:r>
              <a:rPr lang="en-US" altLang="zh-TW" dirty="0" smtClean="0"/>
              <a:t> – NFC</a:t>
            </a:r>
          </a:p>
        </p:txBody>
      </p:sp>
      <p:sp>
        <p:nvSpPr>
          <p:cNvPr id="81923" name="Content Placeholder 2"/>
          <p:cNvSpPr>
            <a:spLocks noGrp="1"/>
          </p:cNvSpPr>
          <p:nvPr>
            <p:ph idx="1"/>
          </p:nvPr>
        </p:nvSpPr>
        <p:spPr>
          <a:xfrm>
            <a:off x="457200" y="1844675"/>
            <a:ext cx="8229600" cy="4137025"/>
          </a:xfrm>
        </p:spPr>
        <p:txBody>
          <a:bodyPr/>
          <a:lstStyle/>
          <a:p>
            <a:pPr eaLnBrk="1" hangingPunct="1"/>
            <a:r>
              <a:rPr lang="zh-TW" altLang="en-US" sz="2400" smtClean="0"/>
              <a:t>短距離、非接觸式的通訊方式</a:t>
            </a:r>
            <a:endParaRPr lang="en-US" altLang="zh-TW" sz="2400" smtClean="0"/>
          </a:p>
          <a:p>
            <a:pPr eaLnBrk="1" hangingPunct="1"/>
            <a:r>
              <a:rPr lang="zh-TW" altLang="en-US" sz="2400" smtClean="0"/>
              <a:t>距離通常低於</a:t>
            </a:r>
            <a:r>
              <a:rPr lang="en-US" altLang="zh-TW" sz="2400" smtClean="0"/>
              <a:t>20</a:t>
            </a:r>
            <a:r>
              <a:rPr lang="zh-TW" altLang="en-US" sz="2400" smtClean="0"/>
              <a:t>公分</a:t>
            </a:r>
            <a:endParaRPr lang="en-US" altLang="zh-TW" sz="2400" smtClean="0"/>
          </a:p>
          <a:p>
            <a:pPr eaLnBrk="1" hangingPunct="1"/>
            <a:r>
              <a:rPr lang="zh-TW" altLang="en-US" sz="2400" smtClean="0"/>
              <a:t>傳輸速度非常慢</a:t>
            </a:r>
            <a:r>
              <a:rPr lang="en-US" altLang="zh-TW" sz="2400" smtClean="0"/>
              <a:t> – </a:t>
            </a:r>
            <a:r>
              <a:rPr lang="zh-TW" altLang="en-US" sz="2400" smtClean="0"/>
              <a:t>約</a:t>
            </a:r>
            <a:r>
              <a:rPr lang="en-US" altLang="zh-TW" sz="2400" smtClean="0"/>
              <a:t>424Kbps</a:t>
            </a:r>
          </a:p>
          <a:p>
            <a:pPr eaLnBrk="1" hangingPunct="1"/>
            <a:r>
              <a:rPr lang="zh-TW" altLang="en-US" sz="2400" smtClean="0"/>
              <a:t>二個裝置通常需要靠在一起</a:t>
            </a:r>
            <a:endParaRPr lang="en-US" altLang="zh-TW" sz="2400" smtClean="0"/>
          </a:p>
          <a:p>
            <a:pPr eaLnBrk="1" hangingPunct="1"/>
            <a:r>
              <a:rPr lang="zh-TW" altLang="en-US" sz="2400" smtClean="0"/>
              <a:t>基於</a:t>
            </a:r>
            <a:r>
              <a:rPr lang="en-US" altLang="zh-TW" sz="2400" smtClean="0"/>
              <a:t>RFID</a:t>
            </a:r>
            <a:r>
              <a:rPr lang="zh-TW" altLang="en-US" sz="2400" smtClean="0"/>
              <a:t>技術開發，所以可取代部份</a:t>
            </a:r>
            <a:r>
              <a:rPr lang="en-US" altLang="zh-TW" sz="2400" smtClean="0"/>
              <a:t>RFID</a:t>
            </a:r>
            <a:r>
              <a:rPr lang="zh-TW" altLang="en-US" sz="2400" smtClean="0"/>
              <a:t>的應用</a:t>
            </a:r>
            <a:endParaRPr lang="en-US" altLang="zh-TW" sz="2400" smtClean="0"/>
          </a:p>
          <a:p>
            <a:pPr eaLnBrk="1" hangingPunct="1"/>
            <a:r>
              <a:rPr lang="zh-TW" altLang="en-US" sz="2400" smtClean="0"/>
              <a:t>和</a:t>
            </a:r>
            <a:r>
              <a:rPr lang="en-US" altLang="zh-TW" sz="2400" smtClean="0"/>
              <a:t>RFID</a:t>
            </a:r>
            <a:r>
              <a:rPr lang="zh-TW" altLang="en-US" sz="2400" smtClean="0"/>
              <a:t>相較起來，二個</a:t>
            </a:r>
            <a:r>
              <a:rPr lang="en-US" altLang="zh-TW" sz="2400" smtClean="0"/>
              <a:t>NFC</a:t>
            </a:r>
            <a:r>
              <a:rPr lang="zh-TW" altLang="en-US" sz="2400" smtClean="0"/>
              <a:t>裝置可直接溝通</a:t>
            </a:r>
            <a:endParaRPr lang="en-US" altLang="zh-TW" sz="2400" smtClean="0"/>
          </a:p>
          <a:p>
            <a:pPr eaLnBrk="1" hangingPunct="1"/>
            <a:endParaRPr lang="en-US" altLang="zh-TW" smtClean="0"/>
          </a:p>
        </p:txBody>
      </p:sp>
      <p:pic>
        <p:nvPicPr>
          <p:cNvPr id="81924" name="Picture 3"/>
          <p:cNvPicPr>
            <a:picLocks noChangeAspect="1"/>
          </p:cNvPicPr>
          <p:nvPr/>
        </p:nvPicPr>
        <p:blipFill>
          <a:blip r:embed="rId2"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a:off x="5508626" y="1989138"/>
            <a:ext cx="1808680" cy="150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715" y="4509120"/>
            <a:ext cx="4599006" cy="20319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129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468313" y="549275"/>
            <a:ext cx="8229600" cy="1143000"/>
          </a:xfrm>
        </p:spPr>
        <p:txBody>
          <a:bodyPr/>
          <a:lstStyle/>
          <a:p>
            <a:pPr eaLnBrk="1" hangingPunct="1"/>
            <a:r>
              <a:rPr lang="en-US" altLang="zh-TW" dirty="0" smtClean="0"/>
              <a:t>5-1-2</a:t>
            </a:r>
            <a:r>
              <a:rPr lang="zh-TW" altLang="en-US" dirty="0" smtClean="0"/>
              <a:t> 資源分享</a:t>
            </a:r>
          </a:p>
        </p:txBody>
      </p:sp>
      <p:sp>
        <p:nvSpPr>
          <p:cNvPr id="16387" name="內容版面配置區 2"/>
          <p:cNvSpPr>
            <a:spLocks noGrp="1"/>
          </p:cNvSpPr>
          <p:nvPr>
            <p:ph idx="1"/>
          </p:nvPr>
        </p:nvSpPr>
        <p:spPr>
          <a:xfrm>
            <a:off x="457200" y="1989138"/>
            <a:ext cx="8229600" cy="4137025"/>
          </a:xfrm>
        </p:spPr>
        <p:txBody>
          <a:bodyPr/>
          <a:lstStyle/>
          <a:p>
            <a:r>
              <a:rPr lang="zh-TW" altLang="en-US" b="0" smtClean="0"/>
              <a:t>資源分享也是電腦網路裡重要的應用。早期的分享以檔案交換為主， 透過如</a:t>
            </a:r>
            <a:r>
              <a:rPr lang="en-US" altLang="zh-TW" b="0" smtClean="0"/>
              <a:t>Gopher</a:t>
            </a:r>
            <a:r>
              <a:rPr lang="zh-TW" altLang="en-US" b="0" smtClean="0"/>
              <a:t>、</a:t>
            </a:r>
            <a:r>
              <a:rPr lang="en-US" altLang="zh-TW" b="0" smtClean="0"/>
              <a:t>FTP </a:t>
            </a:r>
            <a:r>
              <a:rPr lang="zh-TW" altLang="en-US" b="0" smtClean="0"/>
              <a:t>和網路磁碟（如</a:t>
            </a:r>
            <a:r>
              <a:rPr lang="en-US" altLang="zh-TW" b="0" smtClean="0"/>
              <a:t>NFS</a:t>
            </a:r>
            <a:r>
              <a:rPr lang="zh-TW" altLang="en-US" b="0" smtClean="0"/>
              <a:t>和網路芳鄰）等方式進行。而隨著技術的進步，幾乎所有的資源都可以透過網路來分享。</a:t>
            </a:r>
            <a:endParaRPr lang="zh-TW" altLang="en-US" smtClean="0"/>
          </a:p>
        </p:txBody>
      </p:sp>
    </p:spTree>
    <p:extLst>
      <p:ext uri="{BB962C8B-B14F-4D97-AF65-F5344CB8AC3E}">
        <p14:creationId xmlns:p14="http://schemas.microsoft.com/office/powerpoint/2010/main" val="2153939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68313" y="549275"/>
            <a:ext cx="8229600" cy="1143000"/>
          </a:xfrm>
        </p:spPr>
        <p:txBody>
          <a:bodyPr/>
          <a:lstStyle/>
          <a:p>
            <a:pPr eaLnBrk="1" hangingPunct="1"/>
            <a:r>
              <a:rPr lang="en-US" altLang="zh-TW" dirty="0" smtClean="0"/>
              <a:t>5-1-3 </a:t>
            </a:r>
            <a:r>
              <a:rPr lang="zh-TW" altLang="en-US" dirty="0" smtClean="0"/>
              <a:t>電子商務</a:t>
            </a:r>
          </a:p>
        </p:txBody>
      </p:sp>
      <p:sp>
        <p:nvSpPr>
          <p:cNvPr id="17411" name="內容版面配置區 2"/>
          <p:cNvSpPr>
            <a:spLocks noGrp="1"/>
          </p:cNvSpPr>
          <p:nvPr>
            <p:ph idx="1"/>
          </p:nvPr>
        </p:nvSpPr>
        <p:spPr>
          <a:xfrm>
            <a:off x="457200" y="1989138"/>
            <a:ext cx="8229600" cy="4137025"/>
          </a:xfrm>
        </p:spPr>
        <p:txBody>
          <a:bodyPr/>
          <a:lstStyle/>
          <a:p>
            <a:r>
              <a:rPr lang="zh-TW" altLang="en-US" b="0" smtClean="0"/>
              <a:t>透過網路做生意，也是現在網路上的重要用途之一。相信讀者多少都有線上購物的經驗。這種線上的商家販售產品給消費者的方式， 我們稱為</a:t>
            </a:r>
            <a:r>
              <a:rPr lang="en-US" altLang="zh-TW" b="0" smtClean="0"/>
              <a:t>B2C</a:t>
            </a:r>
            <a:r>
              <a:rPr lang="zh-TW" altLang="en-US" b="0" smtClean="0"/>
              <a:t>（</a:t>
            </a:r>
            <a:r>
              <a:rPr lang="en-US" altLang="zh-TW" b="0" smtClean="0"/>
              <a:t>Business to</a:t>
            </a:r>
            <a:r>
              <a:rPr lang="zh-TW" altLang="en-US" b="0" smtClean="0"/>
              <a:t> </a:t>
            </a:r>
            <a:r>
              <a:rPr lang="en-US" altLang="zh-TW" b="0" smtClean="0"/>
              <a:t>Customer</a:t>
            </a:r>
            <a:r>
              <a:rPr lang="zh-TW" altLang="en-US" b="0" smtClean="0"/>
              <a:t>） 類型的電子商務， 常見的購物網站如</a:t>
            </a:r>
            <a:r>
              <a:rPr lang="en-US" altLang="zh-TW" b="0" smtClean="0"/>
              <a:t>eBay</a:t>
            </a:r>
            <a:r>
              <a:rPr lang="zh-TW" altLang="en-US" b="0" smtClean="0"/>
              <a:t>、</a:t>
            </a:r>
            <a:r>
              <a:rPr lang="en-US" altLang="zh-TW" b="0" smtClean="0"/>
              <a:t>Yahoo! </a:t>
            </a:r>
            <a:r>
              <a:rPr lang="zh-TW" altLang="en-US" b="0" smtClean="0"/>
              <a:t>奇摩、</a:t>
            </a:r>
            <a:r>
              <a:rPr lang="en-US" altLang="zh-TW" b="0" smtClean="0"/>
              <a:t>PCHome</a:t>
            </a:r>
            <a:r>
              <a:rPr lang="zh-TW" altLang="en-US" b="0" smtClean="0"/>
              <a:t>的商城都是屬於這種類型。</a:t>
            </a:r>
            <a:endParaRPr lang="en-US" altLang="zh-TW" b="0" smtClean="0"/>
          </a:p>
        </p:txBody>
      </p:sp>
    </p:spTree>
    <p:extLst>
      <p:ext uri="{BB962C8B-B14F-4D97-AF65-F5344CB8AC3E}">
        <p14:creationId xmlns:p14="http://schemas.microsoft.com/office/powerpoint/2010/main" val="69279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3">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20000"/>
      </a:bodyPr>
      <a:lstStyle>
        <a:defPPr marL="0" indent="0">
          <a:buNone/>
          <a:defRPr sz="2000" dirty="0" err="1" smtClean="0"/>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3937</TotalTime>
  <Words>4040</Words>
  <Application>Microsoft Office PowerPoint</Application>
  <PresentationFormat>如螢幕大小 (4:3)</PresentationFormat>
  <Paragraphs>432</Paragraphs>
  <Slides>74</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74</vt:i4>
      </vt:variant>
    </vt:vector>
  </HeadingPairs>
  <TitlesOfParts>
    <vt:vector size="82" baseType="lpstr">
      <vt:lpstr>Roboto</vt:lpstr>
      <vt:lpstr>微軟正黑體</vt:lpstr>
      <vt:lpstr>新細明體</vt:lpstr>
      <vt:lpstr>Arial</vt:lpstr>
      <vt:lpstr>Calibri</vt:lpstr>
      <vt:lpstr>Wingdings</vt:lpstr>
      <vt:lpstr>Wingdings 3</vt:lpstr>
      <vt:lpstr>Office 佈景主題</vt:lpstr>
      <vt:lpstr>電腦網路</vt:lpstr>
      <vt:lpstr>5-1電腦網路的用途</vt:lpstr>
      <vt:lpstr>The global state of digital in February 2025</vt:lpstr>
      <vt:lpstr>Motivations for going online</vt:lpstr>
      <vt:lpstr>The “state of digital”in Taiwan</vt:lpstr>
      <vt:lpstr>5-1-1 訊息交換</vt:lpstr>
      <vt:lpstr>5-1-1 訊息交換</vt:lpstr>
      <vt:lpstr>5-1-2 資源分享</vt:lpstr>
      <vt:lpstr>5-1-3 電子商務</vt:lpstr>
      <vt:lpstr>5-1-3 電子商務</vt:lpstr>
      <vt:lpstr>5-1-4 娛樂</vt:lpstr>
      <vt:lpstr>5-2 電腦網路的架構</vt:lpstr>
      <vt:lpstr>5-2-1 依據網路線路連接的方式</vt:lpstr>
      <vt:lpstr>匯流排</vt:lpstr>
      <vt:lpstr>CSMD/CD</vt:lpstr>
      <vt:lpstr>環狀</vt:lpstr>
      <vt:lpstr>星狀</vt:lpstr>
      <vt:lpstr>網格</vt:lpstr>
      <vt:lpstr>5-2-2 依據網路資源及服務提供者</vt:lpstr>
      <vt:lpstr>5-2-3 依據網路建置的規模</vt:lpstr>
      <vt:lpstr>5-3 傳輸媒介</vt:lpstr>
      <vt:lpstr>5-3-1 電話線</vt:lpstr>
      <vt:lpstr>5-3-1 電話線 (續)</vt:lpstr>
      <vt:lpstr>5-3-2 同軸電纜</vt:lpstr>
      <vt:lpstr>5-3-3 雙絞線</vt:lpstr>
      <vt:lpstr>雙絞線的等級與限制整理表</vt:lpstr>
      <vt:lpstr>雙絞線接頭的花色</vt:lpstr>
      <vt:lpstr>雙絞線接頭的花色 (續)</vt:lpstr>
      <vt:lpstr>5-3-4 光纖</vt:lpstr>
      <vt:lpstr>5-3-5 電磁波</vt:lpstr>
      <vt:lpstr>5-4 OSI與TCP/IP模型</vt:lpstr>
      <vt:lpstr>OSI模型的各層</vt:lpstr>
      <vt:lpstr>資料傳輸與OSI模型</vt:lpstr>
      <vt:lpstr>資料傳輸與OSI模型</vt:lpstr>
      <vt:lpstr>資料傳輸與OSI模型</vt:lpstr>
      <vt:lpstr>資料傳輸與OSI</vt:lpstr>
      <vt:lpstr>5-4-1 應用層 – Application Layer</vt:lpstr>
      <vt:lpstr>5-4-2 表達層 – Presentation Layer</vt:lpstr>
      <vt:lpstr>5-4-3 交談(會議)層 – Session Layer</vt:lpstr>
      <vt:lpstr>5-4-4 傳輸層 – Transport Layer</vt:lpstr>
      <vt:lpstr>5-4-5 網路層 – Network Layer</vt:lpstr>
      <vt:lpstr>5-4-6 資料連結層 – Data Link Layer</vt:lpstr>
      <vt:lpstr>5-4-6 資料連結層 – Data Link Layer</vt:lpstr>
      <vt:lpstr>5-4-7 實體層 – Physical Layer</vt:lpstr>
      <vt:lpstr>TCP/IP模型</vt:lpstr>
      <vt:lpstr>5-5 常見的網路設備</vt:lpstr>
      <vt:lpstr>5-5-1 網路卡 – network interface card</vt:lpstr>
      <vt:lpstr>5-5-2 中繼器 – Repeater</vt:lpstr>
      <vt:lpstr>5-5-3 集線器 – Hub</vt:lpstr>
      <vt:lpstr>5-5-4 橋接器 – Bridge</vt:lpstr>
      <vt:lpstr>5-5-5 交換器 – Switch </vt:lpstr>
      <vt:lpstr>5-5-6 路由器 – Router </vt:lpstr>
      <vt:lpstr>無線網路存取點 – Wireless AP</vt:lpstr>
      <vt:lpstr>無線網路存取點 – Wireless AP (續)</vt:lpstr>
      <vt:lpstr>5-6 電信網路</vt:lpstr>
      <vt:lpstr>封包交換 VS 線路交換</vt:lpstr>
      <vt:lpstr>5-6-1 POTS/PSTN</vt:lpstr>
      <vt:lpstr>5-6-2 第一代行動通訊網路 – 1G</vt:lpstr>
      <vt:lpstr>細胞群網路</vt:lpstr>
      <vt:lpstr>細胞群概念示意圖</vt:lpstr>
      <vt:lpstr>5-6-3 第二代行動通訊網路 – 2G</vt:lpstr>
      <vt:lpstr>5-6-4 第三代行動通訊網路 – 3G</vt:lpstr>
      <vt:lpstr>5-6-5 第四代行動通訊網路 – 4G</vt:lpstr>
      <vt:lpstr>5-6-6 第五代（5G）行動通訊網路</vt:lpstr>
      <vt:lpstr>PowerPoint 簡報</vt:lpstr>
      <vt:lpstr>5-7 無線網路</vt:lpstr>
      <vt:lpstr>5-7-2 802.11標準</vt:lpstr>
      <vt:lpstr>無線網路的連接方式</vt:lpstr>
      <vt:lpstr>WiFi 聯盟</vt:lpstr>
      <vt:lpstr>5-7-2 藍牙 – Blue Tooth</vt:lpstr>
      <vt:lpstr>5-7-3 無線射頻識別 – RFID</vt:lpstr>
      <vt:lpstr>RFID運作方式</vt:lpstr>
      <vt:lpstr>RFID的應用</vt:lpstr>
      <vt:lpstr>5-7-4 近場通訊 – NFC</vt:lpstr>
    </vt:vector>
  </TitlesOfParts>
  <Company>FDZone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Windows 使用者</cp:lastModifiedBy>
  <cp:revision>247</cp:revision>
  <dcterms:created xsi:type="dcterms:W3CDTF">2015-04-21T01:58:17Z</dcterms:created>
  <dcterms:modified xsi:type="dcterms:W3CDTF">2025-04-15T01:30:07Z</dcterms:modified>
</cp:coreProperties>
</file>