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364" r:id="rId3"/>
    <p:sldId id="365" r:id="rId4"/>
    <p:sldId id="366" r:id="rId5"/>
    <p:sldId id="367" r:id="rId6"/>
    <p:sldId id="368" r:id="rId7"/>
    <p:sldId id="369" r:id="rId8"/>
    <p:sldId id="355" r:id="rId9"/>
    <p:sldId id="436" r:id="rId10"/>
    <p:sldId id="437" r:id="rId11"/>
    <p:sldId id="361" r:id="rId12"/>
    <p:sldId id="360" r:id="rId13"/>
    <p:sldId id="370" r:id="rId14"/>
    <p:sldId id="371" r:id="rId15"/>
    <p:sldId id="356" r:id="rId16"/>
    <p:sldId id="357" r:id="rId17"/>
    <p:sldId id="372" r:id="rId18"/>
    <p:sldId id="268" r:id="rId19"/>
    <p:sldId id="373" r:id="rId20"/>
    <p:sldId id="374" r:id="rId21"/>
    <p:sldId id="438" r:id="rId22"/>
    <p:sldId id="439" r:id="rId23"/>
    <p:sldId id="375" r:id="rId24"/>
    <p:sldId id="376" r:id="rId25"/>
    <p:sldId id="377" r:id="rId26"/>
    <p:sldId id="378" r:id="rId27"/>
    <p:sldId id="379" r:id="rId28"/>
    <p:sldId id="380" r:id="rId29"/>
    <p:sldId id="381" r:id="rId30"/>
    <p:sldId id="382" r:id="rId31"/>
    <p:sldId id="318" r:id="rId32"/>
    <p:sldId id="440" r:id="rId33"/>
    <p:sldId id="277" r:id="rId34"/>
    <p:sldId id="383" r:id="rId35"/>
    <p:sldId id="384" r:id="rId36"/>
    <p:sldId id="385" r:id="rId37"/>
    <p:sldId id="441" r:id="rId38"/>
    <p:sldId id="442" r:id="rId39"/>
    <p:sldId id="443" r:id="rId40"/>
    <p:sldId id="386" r:id="rId41"/>
    <p:sldId id="387" r:id="rId42"/>
    <p:sldId id="388" r:id="rId43"/>
    <p:sldId id="389" r:id="rId44"/>
    <p:sldId id="390" r:id="rId45"/>
    <p:sldId id="391" r:id="rId46"/>
    <p:sldId id="392" r:id="rId47"/>
    <p:sldId id="309" r:id="rId48"/>
    <p:sldId id="444" r:id="rId49"/>
    <p:sldId id="393" r:id="rId50"/>
    <p:sldId id="394" r:id="rId51"/>
    <p:sldId id="395" r:id="rId52"/>
    <p:sldId id="396" r:id="rId53"/>
    <p:sldId id="397" r:id="rId54"/>
    <p:sldId id="398" r:id="rId55"/>
    <p:sldId id="313" r:id="rId56"/>
    <p:sldId id="399" r:id="rId57"/>
    <p:sldId id="400" r:id="rId58"/>
    <p:sldId id="314" r:id="rId59"/>
    <p:sldId id="401" r:id="rId60"/>
    <p:sldId id="402" r:id="rId61"/>
    <p:sldId id="307" r:id="rId62"/>
    <p:sldId id="447" r:id="rId63"/>
    <p:sldId id="403" r:id="rId64"/>
    <p:sldId id="315" r:id="rId65"/>
    <p:sldId id="316" r:id="rId66"/>
    <p:sldId id="404" r:id="rId67"/>
    <p:sldId id="405" r:id="rId68"/>
    <p:sldId id="406" r:id="rId69"/>
    <p:sldId id="308" r:id="rId70"/>
    <p:sldId id="407" r:id="rId71"/>
    <p:sldId id="409" r:id="rId72"/>
    <p:sldId id="410" r:id="rId73"/>
    <p:sldId id="426" r:id="rId74"/>
    <p:sldId id="428" r:id="rId75"/>
    <p:sldId id="429" r:id="rId76"/>
    <p:sldId id="430" r:id="rId77"/>
    <p:sldId id="431" r:id="rId78"/>
    <p:sldId id="433" r:id="rId79"/>
    <p:sldId id="432" r:id="rId80"/>
    <p:sldId id="434" r:id="rId81"/>
    <p:sldId id="435" r:id="rId82"/>
    <p:sldId id="445" r:id="rId83"/>
    <p:sldId id="446" r:id="rId84"/>
    <p:sldId id="448" r:id="rId85"/>
    <p:sldId id="450" r:id="rId86"/>
    <p:sldId id="449" r:id="rId87"/>
    <p:sldId id="451" r:id="rId88"/>
    <p:sldId id="452" r:id="rId89"/>
    <p:sldId id="317" r:id="rId90"/>
    <p:sldId id="411" r:id="rId91"/>
    <p:sldId id="412" r:id="rId92"/>
    <p:sldId id="319" r:id="rId93"/>
    <p:sldId id="413" r:id="rId94"/>
    <p:sldId id="414" r:id="rId95"/>
    <p:sldId id="415" r:id="rId96"/>
    <p:sldId id="453" r:id="rId97"/>
    <p:sldId id="423" r:id="rId98"/>
    <p:sldId id="424" r:id="rId99"/>
    <p:sldId id="425" r:id="rId10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Objects="1">
      <p:cViewPr varScale="1">
        <p:scale>
          <a:sx n="115" d="100"/>
          <a:sy n="115" d="100"/>
        </p:scale>
        <p:origin x="1416" y="84"/>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DA60C-F55E-4693-819A-272F5D0184C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zh-TW" altLang="en-US"/>
        </a:p>
      </dgm:t>
    </dgm:pt>
    <dgm:pt modelId="{BC6066D0-A971-46FA-8EC4-E395BF22814B}">
      <dgm:prSet custT="1"/>
      <dgm:spPr/>
      <dgm:t>
        <a:bodyPr/>
        <a:lstStyle/>
        <a:p>
          <a:pPr rtl="0"/>
          <a:r>
            <a:rPr lang="zh-TW" sz="1800" b="1" dirty="0"/>
            <a:t>西元</a:t>
          </a:r>
          <a:r>
            <a:rPr lang="en-US" sz="1800" b="1" dirty="0"/>
            <a:t>1960</a:t>
          </a:r>
          <a:r>
            <a:rPr lang="zh-TW" sz="1800" b="1" dirty="0"/>
            <a:t>年，交通大學設立台灣最早的計算機研究學程。</a:t>
          </a:r>
          <a:endParaRPr lang="zh-TW" sz="1800" dirty="0"/>
        </a:p>
      </dgm:t>
    </dgm:pt>
    <dgm:pt modelId="{A40D9460-D7BC-4CEE-A16B-12C97CA6A17F}" type="parTrans" cxnId="{591FE704-916D-4638-8836-469903593F1E}">
      <dgm:prSet/>
      <dgm:spPr/>
      <dgm:t>
        <a:bodyPr/>
        <a:lstStyle/>
        <a:p>
          <a:endParaRPr lang="zh-TW" altLang="en-US"/>
        </a:p>
      </dgm:t>
    </dgm:pt>
    <dgm:pt modelId="{B132C0F8-B451-453B-8B9E-98D8C42149FC}" type="sibTrans" cxnId="{591FE704-916D-4638-8836-469903593F1E}">
      <dgm:prSet/>
      <dgm:spPr/>
      <dgm:t>
        <a:bodyPr/>
        <a:lstStyle/>
        <a:p>
          <a:endParaRPr lang="zh-TW" altLang="en-US"/>
        </a:p>
      </dgm:t>
    </dgm:pt>
    <dgm:pt modelId="{1FCBF336-AE42-4EB0-A0AD-4E913405EC69}">
      <dgm:prSet custT="1"/>
      <dgm:spPr/>
      <dgm:t>
        <a:bodyPr/>
        <a:lstStyle/>
        <a:p>
          <a:pPr algn="l" rtl="0"/>
          <a:r>
            <a:rPr lang="zh-TW" sz="1800" b="1" dirty="0"/>
            <a:t>西元</a:t>
          </a:r>
          <a:r>
            <a:rPr lang="en-US" sz="1800" b="1" dirty="0"/>
            <a:t>1969</a:t>
          </a:r>
          <a:r>
            <a:rPr lang="zh-TW" sz="1800" b="1" dirty="0"/>
            <a:t>年，淡江大學設立的電子計算機科學學系是台灣最早的計算機科學系。</a:t>
          </a:r>
          <a:endParaRPr lang="zh-TW" sz="1800" dirty="0"/>
        </a:p>
      </dgm:t>
    </dgm:pt>
    <dgm:pt modelId="{F8D46124-681E-4255-ADD3-3C4CD192566C}" type="parTrans" cxnId="{E2C833D3-BE0D-4BA6-9559-32EF6DD3976D}">
      <dgm:prSet/>
      <dgm:spPr/>
      <dgm:t>
        <a:bodyPr/>
        <a:lstStyle/>
        <a:p>
          <a:endParaRPr lang="zh-TW" altLang="en-US"/>
        </a:p>
      </dgm:t>
    </dgm:pt>
    <dgm:pt modelId="{511E48C7-E8A4-4387-94BA-00FAD40C00D8}" type="sibTrans" cxnId="{E2C833D3-BE0D-4BA6-9559-32EF6DD3976D}">
      <dgm:prSet/>
      <dgm:spPr/>
      <dgm:t>
        <a:bodyPr/>
        <a:lstStyle/>
        <a:p>
          <a:endParaRPr lang="zh-TW" altLang="en-US"/>
        </a:p>
      </dgm:t>
    </dgm:pt>
    <dgm:pt modelId="{7BD85239-6627-465D-8E36-86B3CF04A89B}">
      <dgm:prSet custT="1"/>
      <dgm:spPr/>
      <dgm:t>
        <a:bodyPr/>
        <a:lstStyle/>
        <a:p>
          <a:pPr algn="l" rtl="0"/>
          <a:r>
            <a:rPr lang="zh-TW" sz="1800" b="1" dirty="0"/>
            <a:t>西元</a:t>
          </a:r>
          <a:r>
            <a:rPr lang="en-US" sz="1800" b="1" dirty="0"/>
            <a:t>1977</a:t>
          </a:r>
          <a:r>
            <a:rPr lang="zh-TW" sz="1800" b="1" dirty="0"/>
            <a:t>年，台灣大學設立了最早命名為資訊工程系的科系。</a:t>
          </a:r>
          <a:endParaRPr lang="zh-TW" sz="1800" dirty="0"/>
        </a:p>
      </dgm:t>
    </dgm:pt>
    <dgm:pt modelId="{3EA4C932-E069-4D8B-88F6-84BE60D3A6BB}" type="parTrans" cxnId="{B35F12B6-4FA7-41E5-8567-7115C1BA5B95}">
      <dgm:prSet/>
      <dgm:spPr/>
      <dgm:t>
        <a:bodyPr/>
        <a:lstStyle/>
        <a:p>
          <a:endParaRPr lang="zh-TW" altLang="en-US"/>
        </a:p>
      </dgm:t>
    </dgm:pt>
    <dgm:pt modelId="{4C0E87C3-992B-4A93-B4D3-596496170A77}" type="sibTrans" cxnId="{B35F12B6-4FA7-41E5-8567-7115C1BA5B95}">
      <dgm:prSet/>
      <dgm:spPr/>
      <dgm:t>
        <a:bodyPr/>
        <a:lstStyle/>
        <a:p>
          <a:endParaRPr lang="zh-TW" altLang="en-US"/>
        </a:p>
      </dgm:t>
    </dgm:pt>
    <dgm:pt modelId="{20A02875-B920-4502-90E2-A829E9A4AE06}" type="pres">
      <dgm:prSet presAssocID="{8DEDA60C-F55E-4693-819A-272F5D0184C3}" presName="Name0" presStyleCnt="0">
        <dgm:presLayoutVars>
          <dgm:dir/>
          <dgm:resizeHandles val="exact"/>
        </dgm:presLayoutVars>
      </dgm:prSet>
      <dgm:spPr/>
      <dgm:t>
        <a:bodyPr/>
        <a:lstStyle/>
        <a:p>
          <a:endParaRPr lang="zh-TW" altLang="en-US"/>
        </a:p>
      </dgm:t>
    </dgm:pt>
    <dgm:pt modelId="{E80EC0E7-D492-4778-AD42-09E7261423B2}" type="pres">
      <dgm:prSet presAssocID="{BC6066D0-A971-46FA-8EC4-E395BF22814B}" presName="node" presStyleLbl="node1" presStyleIdx="0" presStyleCnt="3">
        <dgm:presLayoutVars>
          <dgm:bulletEnabled val="1"/>
        </dgm:presLayoutVars>
      </dgm:prSet>
      <dgm:spPr/>
      <dgm:t>
        <a:bodyPr/>
        <a:lstStyle/>
        <a:p>
          <a:endParaRPr lang="zh-TW" altLang="en-US"/>
        </a:p>
      </dgm:t>
    </dgm:pt>
    <dgm:pt modelId="{C6901B86-A96E-461B-AE1A-DDC0B6783B88}" type="pres">
      <dgm:prSet presAssocID="{B132C0F8-B451-453B-8B9E-98D8C42149FC}" presName="sibTrans" presStyleLbl="sibTrans2D1" presStyleIdx="0" presStyleCnt="2"/>
      <dgm:spPr/>
      <dgm:t>
        <a:bodyPr/>
        <a:lstStyle/>
        <a:p>
          <a:endParaRPr lang="zh-TW" altLang="en-US"/>
        </a:p>
      </dgm:t>
    </dgm:pt>
    <dgm:pt modelId="{F6B42B3A-F4A2-4540-A4B1-79A477796CE4}" type="pres">
      <dgm:prSet presAssocID="{B132C0F8-B451-453B-8B9E-98D8C42149FC}" presName="connectorText" presStyleLbl="sibTrans2D1" presStyleIdx="0" presStyleCnt="2"/>
      <dgm:spPr/>
      <dgm:t>
        <a:bodyPr/>
        <a:lstStyle/>
        <a:p>
          <a:endParaRPr lang="zh-TW" altLang="en-US"/>
        </a:p>
      </dgm:t>
    </dgm:pt>
    <dgm:pt modelId="{3758DBC1-6C11-44C0-AB85-0F95675156F3}" type="pres">
      <dgm:prSet presAssocID="{1FCBF336-AE42-4EB0-A0AD-4E913405EC69}" presName="node" presStyleLbl="node1" presStyleIdx="1" presStyleCnt="3">
        <dgm:presLayoutVars>
          <dgm:bulletEnabled val="1"/>
        </dgm:presLayoutVars>
      </dgm:prSet>
      <dgm:spPr/>
      <dgm:t>
        <a:bodyPr/>
        <a:lstStyle/>
        <a:p>
          <a:endParaRPr lang="zh-TW" altLang="en-US"/>
        </a:p>
      </dgm:t>
    </dgm:pt>
    <dgm:pt modelId="{F8CEFBE9-1FE3-44E2-9BCF-421701B8C49D}" type="pres">
      <dgm:prSet presAssocID="{511E48C7-E8A4-4387-94BA-00FAD40C00D8}" presName="sibTrans" presStyleLbl="sibTrans2D1" presStyleIdx="1" presStyleCnt="2"/>
      <dgm:spPr/>
      <dgm:t>
        <a:bodyPr/>
        <a:lstStyle/>
        <a:p>
          <a:endParaRPr lang="zh-TW" altLang="en-US"/>
        </a:p>
      </dgm:t>
    </dgm:pt>
    <dgm:pt modelId="{F61320EF-717F-4F65-B088-79EEB705E99F}" type="pres">
      <dgm:prSet presAssocID="{511E48C7-E8A4-4387-94BA-00FAD40C00D8}" presName="connectorText" presStyleLbl="sibTrans2D1" presStyleIdx="1" presStyleCnt="2"/>
      <dgm:spPr/>
      <dgm:t>
        <a:bodyPr/>
        <a:lstStyle/>
        <a:p>
          <a:endParaRPr lang="zh-TW" altLang="en-US"/>
        </a:p>
      </dgm:t>
    </dgm:pt>
    <dgm:pt modelId="{A24774EF-6DB9-4725-8CFC-3AE89CC59633}" type="pres">
      <dgm:prSet presAssocID="{7BD85239-6627-465D-8E36-86B3CF04A89B}" presName="node" presStyleLbl="node1" presStyleIdx="2" presStyleCnt="3">
        <dgm:presLayoutVars>
          <dgm:bulletEnabled val="1"/>
        </dgm:presLayoutVars>
      </dgm:prSet>
      <dgm:spPr/>
      <dgm:t>
        <a:bodyPr/>
        <a:lstStyle/>
        <a:p>
          <a:endParaRPr lang="zh-TW" altLang="en-US"/>
        </a:p>
      </dgm:t>
    </dgm:pt>
  </dgm:ptLst>
  <dgm:cxnLst>
    <dgm:cxn modelId="{EEC46583-B6EE-42B9-B58F-2707E9BA56BB}" type="presOf" srcId="{1FCBF336-AE42-4EB0-A0AD-4E913405EC69}" destId="{3758DBC1-6C11-44C0-AB85-0F95675156F3}" srcOrd="0" destOrd="0" presId="urn:microsoft.com/office/officeart/2005/8/layout/process1"/>
    <dgm:cxn modelId="{46B8299D-28F3-4371-AFCC-2E945FD02DEA}" type="presOf" srcId="{8DEDA60C-F55E-4693-819A-272F5D0184C3}" destId="{20A02875-B920-4502-90E2-A829E9A4AE06}" srcOrd="0" destOrd="0" presId="urn:microsoft.com/office/officeart/2005/8/layout/process1"/>
    <dgm:cxn modelId="{AD00CB03-CFB3-4A96-AC3F-63E7DF3D1421}" type="presOf" srcId="{B132C0F8-B451-453B-8B9E-98D8C42149FC}" destId="{F6B42B3A-F4A2-4540-A4B1-79A477796CE4}" srcOrd="1" destOrd="0" presId="urn:microsoft.com/office/officeart/2005/8/layout/process1"/>
    <dgm:cxn modelId="{31F86663-6755-4D52-9123-34B1BFCFF62A}" type="presOf" srcId="{B132C0F8-B451-453B-8B9E-98D8C42149FC}" destId="{C6901B86-A96E-461B-AE1A-DDC0B6783B88}" srcOrd="0" destOrd="0" presId="urn:microsoft.com/office/officeart/2005/8/layout/process1"/>
    <dgm:cxn modelId="{06EFB425-42CF-452D-B0C4-6FE8FEF93AC5}" type="presOf" srcId="{7BD85239-6627-465D-8E36-86B3CF04A89B}" destId="{A24774EF-6DB9-4725-8CFC-3AE89CC59633}" srcOrd="0" destOrd="0" presId="urn:microsoft.com/office/officeart/2005/8/layout/process1"/>
    <dgm:cxn modelId="{591FE704-916D-4638-8836-469903593F1E}" srcId="{8DEDA60C-F55E-4693-819A-272F5D0184C3}" destId="{BC6066D0-A971-46FA-8EC4-E395BF22814B}" srcOrd="0" destOrd="0" parTransId="{A40D9460-D7BC-4CEE-A16B-12C97CA6A17F}" sibTransId="{B132C0F8-B451-453B-8B9E-98D8C42149FC}"/>
    <dgm:cxn modelId="{B35F12B6-4FA7-41E5-8567-7115C1BA5B95}" srcId="{8DEDA60C-F55E-4693-819A-272F5D0184C3}" destId="{7BD85239-6627-465D-8E36-86B3CF04A89B}" srcOrd="2" destOrd="0" parTransId="{3EA4C932-E069-4D8B-88F6-84BE60D3A6BB}" sibTransId="{4C0E87C3-992B-4A93-B4D3-596496170A77}"/>
    <dgm:cxn modelId="{A14B7BB0-7F83-403F-BF82-409874B63C52}" type="presOf" srcId="{511E48C7-E8A4-4387-94BA-00FAD40C00D8}" destId="{F8CEFBE9-1FE3-44E2-9BCF-421701B8C49D}" srcOrd="0" destOrd="0" presId="urn:microsoft.com/office/officeart/2005/8/layout/process1"/>
    <dgm:cxn modelId="{D884FA93-F9C3-4CA6-AA6C-7BA8435F7068}" type="presOf" srcId="{BC6066D0-A971-46FA-8EC4-E395BF22814B}" destId="{E80EC0E7-D492-4778-AD42-09E7261423B2}" srcOrd="0" destOrd="0" presId="urn:microsoft.com/office/officeart/2005/8/layout/process1"/>
    <dgm:cxn modelId="{E2C833D3-BE0D-4BA6-9559-32EF6DD3976D}" srcId="{8DEDA60C-F55E-4693-819A-272F5D0184C3}" destId="{1FCBF336-AE42-4EB0-A0AD-4E913405EC69}" srcOrd="1" destOrd="0" parTransId="{F8D46124-681E-4255-ADD3-3C4CD192566C}" sibTransId="{511E48C7-E8A4-4387-94BA-00FAD40C00D8}"/>
    <dgm:cxn modelId="{D2009207-0CBB-43F8-85CB-C580E0B1EDBB}" type="presOf" srcId="{511E48C7-E8A4-4387-94BA-00FAD40C00D8}" destId="{F61320EF-717F-4F65-B088-79EEB705E99F}" srcOrd="1" destOrd="0" presId="urn:microsoft.com/office/officeart/2005/8/layout/process1"/>
    <dgm:cxn modelId="{8F4DE075-71A4-425E-9688-8BEF56D48193}" type="presParOf" srcId="{20A02875-B920-4502-90E2-A829E9A4AE06}" destId="{E80EC0E7-D492-4778-AD42-09E7261423B2}" srcOrd="0" destOrd="0" presId="urn:microsoft.com/office/officeart/2005/8/layout/process1"/>
    <dgm:cxn modelId="{511C7384-5E7F-45E3-B8B9-475886A551BA}" type="presParOf" srcId="{20A02875-B920-4502-90E2-A829E9A4AE06}" destId="{C6901B86-A96E-461B-AE1A-DDC0B6783B88}" srcOrd="1" destOrd="0" presId="urn:microsoft.com/office/officeart/2005/8/layout/process1"/>
    <dgm:cxn modelId="{5266C489-8FB5-4EEC-8D2E-0F1E74F4852A}" type="presParOf" srcId="{C6901B86-A96E-461B-AE1A-DDC0B6783B88}" destId="{F6B42B3A-F4A2-4540-A4B1-79A477796CE4}" srcOrd="0" destOrd="0" presId="urn:microsoft.com/office/officeart/2005/8/layout/process1"/>
    <dgm:cxn modelId="{94D11C77-5CDB-4810-B133-3E508A1D13BA}" type="presParOf" srcId="{20A02875-B920-4502-90E2-A829E9A4AE06}" destId="{3758DBC1-6C11-44C0-AB85-0F95675156F3}" srcOrd="2" destOrd="0" presId="urn:microsoft.com/office/officeart/2005/8/layout/process1"/>
    <dgm:cxn modelId="{E6B51E7A-B86B-402D-A142-E4CB322749EA}" type="presParOf" srcId="{20A02875-B920-4502-90E2-A829E9A4AE06}" destId="{F8CEFBE9-1FE3-44E2-9BCF-421701B8C49D}" srcOrd="3" destOrd="0" presId="urn:microsoft.com/office/officeart/2005/8/layout/process1"/>
    <dgm:cxn modelId="{DF560362-133F-44A4-941D-386E4F35C7A0}" type="presParOf" srcId="{F8CEFBE9-1FE3-44E2-9BCF-421701B8C49D}" destId="{F61320EF-717F-4F65-B088-79EEB705E99F}" srcOrd="0" destOrd="0" presId="urn:microsoft.com/office/officeart/2005/8/layout/process1"/>
    <dgm:cxn modelId="{77EE3322-9309-4571-837A-38CB41918CAB}" type="presParOf" srcId="{20A02875-B920-4502-90E2-A829E9A4AE06}" destId="{A24774EF-6DB9-4725-8CFC-3AE89CC5963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DD6C36-E617-420A-9461-31DA8490C9A3}" type="doc">
      <dgm:prSet loTypeId="urn:microsoft.com/office/officeart/2005/8/layout/equation1" loCatId="process" qsTypeId="urn:microsoft.com/office/officeart/2005/8/quickstyle/simple1" qsCatId="simple" csTypeId="urn:microsoft.com/office/officeart/2005/8/colors/colorful5" csCatId="colorful" phldr="1"/>
      <dgm:spPr/>
    </dgm:pt>
    <dgm:pt modelId="{C52AA4C5-C895-4791-94BB-FA0E4EF3E35B}">
      <dgm:prSet phldrT="[文字]"/>
      <dgm:spPr/>
      <dgm:t>
        <a:bodyPr/>
        <a:lstStyle/>
        <a:p>
          <a:r>
            <a:rPr lang="en-US" altLang="zh-TW" dirty="0"/>
            <a:t>Linus</a:t>
          </a:r>
          <a:endParaRPr lang="zh-TW" altLang="en-US" dirty="0"/>
        </a:p>
      </dgm:t>
    </dgm:pt>
    <dgm:pt modelId="{0F7E9DAD-6C03-4B3A-9F29-993CA99E92CE}" type="parTrans" cxnId="{D4D21069-8E11-43F0-9AD9-9E707E9AF27D}">
      <dgm:prSet/>
      <dgm:spPr/>
      <dgm:t>
        <a:bodyPr/>
        <a:lstStyle/>
        <a:p>
          <a:endParaRPr lang="zh-TW" altLang="en-US"/>
        </a:p>
      </dgm:t>
    </dgm:pt>
    <dgm:pt modelId="{03C73790-22CB-4813-93A8-FD7E341BCADC}" type="sibTrans" cxnId="{D4D21069-8E11-43F0-9AD9-9E707E9AF27D}">
      <dgm:prSet/>
      <dgm:spPr/>
      <dgm:t>
        <a:bodyPr/>
        <a:lstStyle/>
        <a:p>
          <a:endParaRPr lang="zh-TW" altLang="en-US"/>
        </a:p>
      </dgm:t>
    </dgm:pt>
    <dgm:pt modelId="{3FC6573F-9DE0-429E-A66E-EC87C3ADF5C2}">
      <dgm:prSet phldrT="[文字]"/>
      <dgm:spPr/>
      <dgm:t>
        <a:bodyPr/>
        <a:lstStyle/>
        <a:p>
          <a:r>
            <a:rPr lang="en-US" altLang="zh-TW" dirty="0"/>
            <a:t>UNIX</a:t>
          </a:r>
          <a:endParaRPr lang="zh-TW" altLang="en-US" dirty="0"/>
        </a:p>
      </dgm:t>
    </dgm:pt>
    <dgm:pt modelId="{01FAEFCC-B95F-43D2-8342-4D3D08D374FA}" type="parTrans" cxnId="{42A23466-DF5E-4CF7-84D2-8A185FE7540D}">
      <dgm:prSet/>
      <dgm:spPr/>
      <dgm:t>
        <a:bodyPr/>
        <a:lstStyle/>
        <a:p>
          <a:endParaRPr lang="zh-TW" altLang="en-US"/>
        </a:p>
      </dgm:t>
    </dgm:pt>
    <dgm:pt modelId="{7EEA5FB5-A1F6-49E8-B9EE-E4F017788E4B}" type="sibTrans" cxnId="{42A23466-DF5E-4CF7-84D2-8A185FE7540D}">
      <dgm:prSet/>
      <dgm:spPr/>
      <dgm:t>
        <a:bodyPr/>
        <a:lstStyle/>
        <a:p>
          <a:endParaRPr lang="zh-TW" altLang="en-US"/>
        </a:p>
      </dgm:t>
    </dgm:pt>
    <dgm:pt modelId="{0F209415-C8BC-400A-819F-4B34C8F29DB5}">
      <dgm:prSet phldrT="[文字]"/>
      <dgm:spPr/>
      <dgm:t>
        <a:bodyPr/>
        <a:lstStyle/>
        <a:p>
          <a:r>
            <a:rPr lang="en-US" altLang="zh-TW" dirty="0">
              <a:solidFill>
                <a:srgbClr val="C00000"/>
              </a:solidFill>
            </a:rPr>
            <a:t>Linux</a:t>
          </a:r>
          <a:endParaRPr lang="zh-TW" altLang="en-US" dirty="0">
            <a:solidFill>
              <a:srgbClr val="C00000"/>
            </a:solidFill>
          </a:endParaRPr>
        </a:p>
      </dgm:t>
    </dgm:pt>
    <dgm:pt modelId="{1FDF6ED6-D33E-4460-B758-21938AEE9F2F}" type="parTrans" cxnId="{A94D1E23-2B85-4EA1-B828-6B8071E5AB7D}">
      <dgm:prSet/>
      <dgm:spPr/>
      <dgm:t>
        <a:bodyPr/>
        <a:lstStyle/>
        <a:p>
          <a:endParaRPr lang="zh-TW" altLang="en-US"/>
        </a:p>
      </dgm:t>
    </dgm:pt>
    <dgm:pt modelId="{4BF9EEE2-D6FB-4F61-A7BE-A46B4D124583}" type="sibTrans" cxnId="{A94D1E23-2B85-4EA1-B828-6B8071E5AB7D}">
      <dgm:prSet/>
      <dgm:spPr/>
      <dgm:t>
        <a:bodyPr/>
        <a:lstStyle/>
        <a:p>
          <a:endParaRPr lang="zh-TW" altLang="en-US"/>
        </a:p>
      </dgm:t>
    </dgm:pt>
    <dgm:pt modelId="{6251AEB4-09E6-4264-B83E-1DF4361BA5C0}" type="pres">
      <dgm:prSet presAssocID="{ABDD6C36-E617-420A-9461-31DA8490C9A3}" presName="linearFlow" presStyleCnt="0">
        <dgm:presLayoutVars>
          <dgm:dir/>
          <dgm:resizeHandles val="exact"/>
        </dgm:presLayoutVars>
      </dgm:prSet>
      <dgm:spPr/>
    </dgm:pt>
    <dgm:pt modelId="{16B51E31-C4D2-4E83-BDE5-9A3A3B5902CD}" type="pres">
      <dgm:prSet presAssocID="{C52AA4C5-C895-4791-94BB-FA0E4EF3E35B}" presName="node" presStyleLbl="node1" presStyleIdx="0" presStyleCnt="3">
        <dgm:presLayoutVars>
          <dgm:bulletEnabled val="1"/>
        </dgm:presLayoutVars>
      </dgm:prSet>
      <dgm:spPr/>
      <dgm:t>
        <a:bodyPr/>
        <a:lstStyle/>
        <a:p>
          <a:endParaRPr lang="zh-TW" altLang="en-US"/>
        </a:p>
      </dgm:t>
    </dgm:pt>
    <dgm:pt modelId="{1701E099-0C22-40BF-811A-B2375D128EF6}" type="pres">
      <dgm:prSet presAssocID="{03C73790-22CB-4813-93A8-FD7E341BCADC}" presName="spacerL" presStyleCnt="0"/>
      <dgm:spPr/>
    </dgm:pt>
    <dgm:pt modelId="{3837C16B-7D7E-4048-BDDC-3032DBEBED48}" type="pres">
      <dgm:prSet presAssocID="{03C73790-22CB-4813-93A8-FD7E341BCADC}" presName="sibTrans" presStyleLbl="sibTrans2D1" presStyleIdx="0" presStyleCnt="2"/>
      <dgm:spPr/>
      <dgm:t>
        <a:bodyPr/>
        <a:lstStyle/>
        <a:p>
          <a:endParaRPr lang="zh-TW" altLang="en-US"/>
        </a:p>
      </dgm:t>
    </dgm:pt>
    <dgm:pt modelId="{8C1EC2F0-F680-4B6E-BE03-B4318A48AD27}" type="pres">
      <dgm:prSet presAssocID="{03C73790-22CB-4813-93A8-FD7E341BCADC}" presName="spacerR" presStyleCnt="0"/>
      <dgm:spPr/>
    </dgm:pt>
    <dgm:pt modelId="{D4CCF1DD-13DF-4722-B6E9-BF71154BAE53}" type="pres">
      <dgm:prSet presAssocID="{3FC6573F-9DE0-429E-A66E-EC87C3ADF5C2}" presName="node" presStyleLbl="node1" presStyleIdx="1" presStyleCnt="3">
        <dgm:presLayoutVars>
          <dgm:bulletEnabled val="1"/>
        </dgm:presLayoutVars>
      </dgm:prSet>
      <dgm:spPr/>
      <dgm:t>
        <a:bodyPr/>
        <a:lstStyle/>
        <a:p>
          <a:endParaRPr lang="zh-TW" altLang="en-US"/>
        </a:p>
      </dgm:t>
    </dgm:pt>
    <dgm:pt modelId="{C6430163-9825-452A-8847-2A3EDAE37A3F}" type="pres">
      <dgm:prSet presAssocID="{7EEA5FB5-A1F6-49E8-B9EE-E4F017788E4B}" presName="spacerL" presStyleCnt="0"/>
      <dgm:spPr/>
    </dgm:pt>
    <dgm:pt modelId="{2101A7AB-680D-470D-9AEC-B43A54AB3E4F}" type="pres">
      <dgm:prSet presAssocID="{7EEA5FB5-A1F6-49E8-B9EE-E4F017788E4B}" presName="sibTrans" presStyleLbl="sibTrans2D1" presStyleIdx="1" presStyleCnt="2"/>
      <dgm:spPr/>
      <dgm:t>
        <a:bodyPr/>
        <a:lstStyle/>
        <a:p>
          <a:endParaRPr lang="zh-TW" altLang="en-US"/>
        </a:p>
      </dgm:t>
    </dgm:pt>
    <dgm:pt modelId="{99E83F9E-CF42-4C0D-BDA8-39FD600F4481}" type="pres">
      <dgm:prSet presAssocID="{7EEA5FB5-A1F6-49E8-B9EE-E4F017788E4B}" presName="spacerR" presStyleCnt="0"/>
      <dgm:spPr/>
    </dgm:pt>
    <dgm:pt modelId="{D3886071-BFAA-4AA6-99AE-018BA1BD48A9}" type="pres">
      <dgm:prSet presAssocID="{0F209415-C8BC-400A-819F-4B34C8F29DB5}" presName="node" presStyleLbl="node1" presStyleIdx="2" presStyleCnt="3">
        <dgm:presLayoutVars>
          <dgm:bulletEnabled val="1"/>
        </dgm:presLayoutVars>
      </dgm:prSet>
      <dgm:spPr/>
      <dgm:t>
        <a:bodyPr/>
        <a:lstStyle/>
        <a:p>
          <a:endParaRPr lang="zh-TW" altLang="en-US"/>
        </a:p>
      </dgm:t>
    </dgm:pt>
  </dgm:ptLst>
  <dgm:cxnLst>
    <dgm:cxn modelId="{B2BA6A07-CC9E-4CC7-AB03-648F53E75A6B}" type="presOf" srcId="{C52AA4C5-C895-4791-94BB-FA0E4EF3E35B}" destId="{16B51E31-C4D2-4E83-BDE5-9A3A3B5902CD}" srcOrd="0" destOrd="0" presId="urn:microsoft.com/office/officeart/2005/8/layout/equation1"/>
    <dgm:cxn modelId="{D4D21069-8E11-43F0-9AD9-9E707E9AF27D}" srcId="{ABDD6C36-E617-420A-9461-31DA8490C9A3}" destId="{C52AA4C5-C895-4791-94BB-FA0E4EF3E35B}" srcOrd="0" destOrd="0" parTransId="{0F7E9DAD-6C03-4B3A-9F29-993CA99E92CE}" sibTransId="{03C73790-22CB-4813-93A8-FD7E341BCADC}"/>
    <dgm:cxn modelId="{E89A105C-CAD3-4616-977B-CD732FF6FC62}" type="presOf" srcId="{7EEA5FB5-A1F6-49E8-B9EE-E4F017788E4B}" destId="{2101A7AB-680D-470D-9AEC-B43A54AB3E4F}" srcOrd="0" destOrd="0" presId="urn:microsoft.com/office/officeart/2005/8/layout/equation1"/>
    <dgm:cxn modelId="{D9D1BCA8-3D07-433F-AD53-89B466D31ED6}" type="presOf" srcId="{ABDD6C36-E617-420A-9461-31DA8490C9A3}" destId="{6251AEB4-09E6-4264-B83E-1DF4361BA5C0}" srcOrd="0" destOrd="0" presId="urn:microsoft.com/office/officeart/2005/8/layout/equation1"/>
    <dgm:cxn modelId="{B7D26086-2883-488F-BE33-76751092B6CF}" type="presOf" srcId="{3FC6573F-9DE0-429E-A66E-EC87C3ADF5C2}" destId="{D4CCF1DD-13DF-4722-B6E9-BF71154BAE53}" srcOrd="0" destOrd="0" presId="urn:microsoft.com/office/officeart/2005/8/layout/equation1"/>
    <dgm:cxn modelId="{F2FBBF59-1952-4FEA-A14C-41B734300480}" type="presOf" srcId="{0F209415-C8BC-400A-819F-4B34C8F29DB5}" destId="{D3886071-BFAA-4AA6-99AE-018BA1BD48A9}" srcOrd="0" destOrd="0" presId="urn:microsoft.com/office/officeart/2005/8/layout/equation1"/>
    <dgm:cxn modelId="{36C6991D-7F4F-474F-BECB-13085F7424E2}" type="presOf" srcId="{03C73790-22CB-4813-93A8-FD7E341BCADC}" destId="{3837C16B-7D7E-4048-BDDC-3032DBEBED48}" srcOrd="0" destOrd="0" presId="urn:microsoft.com/office/officeart/2005/8/layout/equation1"/>
    <dgm:cxn modelId="{42A23466-DF5E-4CF7-84D2-8A185FE7540D}" srcId="{ABDD6C36-E617-420A-9461-31DA8490C9A3}" destId="{3FC6573F-9DE0-429E-A66E-EC87C3ADF5C2}" srcOrd="1" destOrd="0" parTransId="{01FAEFCC-B95F-43D2-8342-4D3D08D374FA}" sibTransId="{7EEA5FB5-A1F6-49E8-B9EE-E4F017788E4B}"/>
    <dgm:cxn modelId="{A94D1E23-2B85-4EA1-B828-6B8071E5AB7D}" srcId="{ABDD6C36-E617-420A-9461-31DA8490C9A3}" destId="{0F209415-C8BC-400A-819F-4B34C8F29DB5}" srcOrd="2" destOrd="0" parTransId="{1FDF6ED6-D33E-4460-B758-21938AEE9F2F}" sibTransId="{4BF9EEE2-D6FB-4F61-A7BE-A46B4D124583}"/>
    <dgm:cxn modelId="{748851B0-550E-405B-B68B-D1D3D9433678}" type="presParOf" srcId="{6251AEB4-09E6-4264-B83E-1DF4361BA5C0}" destId="{16B51E31-C4D2-4E83-BDE5-9A3A3B5902CD}" srcOrd="0" destOrd="0" presId="urn:microsoft.com/office/officeart/2005/8/layout/equation1"/>
    <dgm:cxn modelId="{DCCC65DC-5EC0-4DA2-B011-D8E7735CF57A}" type="presParOf" srcId="{6251AEB4-09E6-4264-B83E-1DF4361BA5C0}" destId="{1701E099-0C22-40BF-811A-B2375D128EF6}" srcOrd="1" destOrd="0" presId="urn:microsoft.com/office/officeart/2005/8/layout/equation1"/>
    <dgm:cxn modelId="{6EFFC313-DE09-4D9B-A487-A94A6991B2D7}" type="presParOf" srcId="{6251AEB4-09E6-4264-B83E-1DF4361BA5C0}" destId="{3837C16B-7D7E-4048-BDDC-3032DBEBED48}" srcOrd="2" destOrd="0" presId="urn:microsoft.com/office/officeart/2005/8/layout/equation1"/>
    <dgm:cxn modelId="{186A8FDD-9CA4-4AE5-A1D5-F3EF21ADBC8E}" type="presParOf" srcId="{6251AEB4-09E6-4264-B83E-1DF4361BA5C0}" destId="{8C1EC2F0-F680-4B6E-BE03-B4318A48AD27}" srcOrd="3" destOrd="0" presId="urn:microsoft.com/office/officeart/2005/8/layout/equation1"/>
    <dgm:cxn modelId="{05026429-1066-41AE-9411-AE6BA664C0F8}" type="presParOf" srcId="{6251AEB4-09E6-4264-B83E-1DF4361BA5C0}" destId="{D4CCF1DD-13DF-4722-B6E9-BF71154BAE53}" srcOrd="4" destOrd="0" presId="urn:microsoft.com/office/officeart/2005/8/layout/equation1"/>
    <dgm:cxn modelId="{BD5E539C-B520-4A80-BEF1-CE9DDDC2B92F}" type="presParOf" srcId="{6251AEB4-09E6-4264-B83E-1DF4361BA5C0}" destId="{C6430163-9825-452A-8847-2A3EDAE37A3F}" srcOrd="5" destOrd="0" presId="urn:microsoft.com/office/officeart/2005/8/layout/equation1"/>
    <dgm:cxn modelId="{F914EAEA-4F22-4086-8CA6-00D62091F5FE}" type="presParOf" srcId="{6251AEB4-09E6-4264-B83E-1DF4361BA5C0}" destId="{2101A7AB-680D-470D-9AEC-B43A54AB3E4F}" srcOrd="6" destOrd="0" presId="urn:microsoft.com/office/officeart/2005/8/layout/equation1"/>
    <dgm:cxn modelId="{72784136-11B3-49B6-B0BB-7065B45CBB81}" type="presParOf" srcId="{6251AEB4-09E6-4264-B83E-1DF4361BA5C0}" destId="{99E83F9E-CF42-4C0D-BDA8-39FD600F4481}" srcOrd="7" destOrd="0" presId="urn:microsoft.com/office/officeart/2005/8/layout/equation1"/>
    <dgm:cxn modelId="{498F09B3-FAFC-49B5-A037-8F46AAC3E274}" type="presParOf" srcId="{6251AEB4-09E6-4264-B83E-1DF4361BA5C0}" destId="{D3886071-BFAA-4AA6-99AE-018BA1BD48A9}"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6063-48C3-4B6E-A1E0-B3C5DDD06795}"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zh-TW" altLang="en-US"/>
        </a:p>
      </dgm:t>
    </dgm:pt>
    <dgm:pt modelId="{1D571AF8-21D4-4F42-9B66-CF13D28FCDE3}">
      <dgm:prSet/>
      <dgm:spPr/>
      <dgm:t>
        <a:bodyPr/>
        <a:lstStyle/>
        <a:p>
          <a:pPr rtl="0"/>
          <a:r>
            <a:rPr lang="en-US" b="1"/>
            <a:t>HP</a:t>
          </a:r>
          <a:endParaRPr lang="zh-TW"/>
        </a:p>
      </dgm:t>
    </dgm:pt>
    <dgm:pt modelId="{530D567F-5800-4F14-A587-F30CFAD1A633}" type="parTrans" cxnId="{B3419FA4-8CEC-48DB-BEC8-1B097AB51AD8}">
      <dgm:prSet/>
      <dgm:spPr/>
      <dgm:t>
        <a:bodyPr/>
        <a:lstStyle/>
        <a:p>
          <a:endParaRPr lang="zh-TW" altLang="en-US"/>
        </a:p>
      </dgm:t>
    </dgm:pt>
    <dgm:pt modelId="{20AD78E4-7E35-49EE-B1B0-8D57F35B4A88}" type="sibTrans" cxnId="{B3419FA4-8CEC-48DB-BEC8-1B097AB51AD8}">
      <dgm:prSet/>
      <dgm:spPr/>
      <dgm:t>
        <a:bodyPr/>
        <a:lstStyle/>
        <a:p>
          <a:endParaRPr lang="zh-TW" altLang="en-US"/>
        </a:p>
      </dgm:t>
    </dgm:pt>
    <dgm:pt modelId="{997A2A8B-8AF8-4195-8463-FA8CBD378CC3}">
      <dgm:prSet/>
      <dgm:spPr/>
      <dgm:t>
        <a:bodyPr/>
        <a:lstStyle/>
        <a:p>
          <a:pPr rtl="0"/>
          <a:r>
            <a:rPr lang="en-US" b="1" dirty="0"/>
            <a:t>Acer</a:t>
          </a:r>
          <a:br>
            <a:rPr lang="en-US" b="1" dirty="0"/>
          </a:br>
          <a:r>
            <a:rPr lang="en-US" b="1" dirty="0"/>
            <a:t>(</a:t>
          </a:r>
          <a:r>
            <a:rPr lang="zh-TW" b="1" dirty="0"/>
            <a:t>宏碁</a:t>
          </a:r>
          <a:r>
            <a:rPr lang="en-US" b="1" dirty="0"/>
            <a:t>)</a:t>
          </a:r>
          <a:endParaRPr lang="zh-TW" dirty="0"/>
        </a:p>
      </dgm:t>
    </dgm:pt>
    <dgm:pt modelId="{A8046BE5-E831-4A6E-BC1D-26A34F5D1B6B}" type="parTrans" cxnId="{9783955F-3A48-4261-BED6-3B9578697BD2}">
      <dgm:prSet/>
      <dgm:spPr/>
      <dgm:t>
        <a:bodyPr/>
        <a:lstStyle/>
        <a:p>
          <a:endParaRPr lang="zh-TW" altLang="en-US"/>
        </a:p>
      </dgm:t>
    </dgm:pt>
    <dgm:pt modelId="{E12FCFCA-9210-455E-9CA7-7C6FA97EC670}" type="sibTrans" cxnId="{9783955F-3A48-4261-BED6-3B9578697BD2}">
      <dgm:prSet/>
      <dgm:spPr/>
      <dgm:t>
        <a:bodyPr/>
        <a:lstStyle/>
        <a:p>
          <a:endParaRPr lang="zh-TW" altLang="en-US"/>
        </a:p>
      </dgm:t>
    </dgm:pt>
    <dgm:pt modelId="{C594FCD7-2DC6-4AA1-981E-ADB42562B25D}">
      <dgm:prSet/>
      <dgm:spPr/>
      <dgm:t>
        <a:bodyPr/>
        <a:lstStyle/>
        <a:p>
          <a:pPr rtl="0"/>
          <a:r>
            <a:rPr lang="en-US" b="1"/>
            <a:t>Dell</a:t>
          </a:r>
          <a:endParaRPr lang="zh-TW"/>
        </a:p>
      </dgm:t>
    </dgm:pt>
    <dgm:pt modelId="{A45C8E63-5061-467C-93D4-EB696C4BBC36}" type="parTrans" cxnId="{F57CD071-8732-4A51-8727-58ACE2411217}">
      <dgm:prSet/>
      <dgm:spPr/>
      <dgm:t>
        <a:bodyPr/>
        <a:lstStyle/>
        <a:p>
          <a:endParaRPr lang="zh-TW" altLang="en-US"/>
        </a:p>
      </dgm:t>
    </dgm:pt>
    <dgm:pt modelId="{AC5BD04D-0A24-4091-A623-0C29981EDB93}" type="sibTrans" cxnId="{F57CD071-8732-4A51-8727-58ACE2411217}">
      <dgm:prSet/>
      <dgm:spPr/>
      <dgm:t>
        <a:bodyPr/>
        <a:lstStyle/>
        <a:p>
          <a:endParaRPr lang="zh-TW" altLang="en-US"/>
        </a:p>
      </dgm:t>
    </dgm:pt>
    <dgm:pt modelId="{8156DCB4-A8B6-469C-B018-989F7240187D}">
      <dgm:prSet/>
      <dgm:spPr/>
      <dgm:t>
        <a:bodyPr/>
        <a:lstStyle/>
        <a:p>
          <a:pPr rtl="0"/>
          <a:r>
            <a:rPr lang="en-US" b="1"/>
            <a:t>Lenovo</a:t>
          </a:r>
          <a:endParaRPr lang="zh-TW"/>
        </a:p>
      </dgm:t>
    </dgm:pt>
    <dgm:pt modelId="{8F37B960-FF9B-4FDD-9DB6-2AB3077350E4}" type="parTrans" cxnId="{30220EA8-FBDB-4BB9-92F0-09FD401168FE}">
      <dgm:prSet/>
      <dgm:spPr/>
      <dgm:t>
        <a:bodyPr/>
        <a:lstStyle/>
        <a:p>
          <a:endParaRPr lang="zh-TW" altLang="en-US"/>
        </a:p>
      </dgm:t>
    </dgm:pt>
    <dgm:pt modelId="{F91A424F-586D-425F-BED9-7751895B5130}" type="sibTrans" cxnId="{30220EA8-FBDB-4BB9-92F0-09FD401168FE}">
      <dgm:prSet/>
      <dgm:spPr/>
      <dgm:t>
        <a:bodyPr/>
        <a:lstStyle/>
        <a:p>
          <a:endParaRPr lang="zh-TW" altLang="en-US"/>
        </a:p>
      </dgm:t>
    </dgm:pt>
    <dgm:pt modelId="{C6453326-C1E1-4D0B-9742-D867E1CFF16B}">
      <dgm:prSet/>
      <dgm:spPr/>
      <dgm:t>
        <a:bodyPr/>
        <a:lstStyle/>
        <a:p>
          <a:pPr rtl="0"/>
          <a:r>
            <a:rPr lang="en-US" b="1"/>
            <a:t>Toshiba</a:t>
          </a:r>
          <a:endParaRPr lang="zh-TW"/>
        </a:p>
      </dgm:t>
    </dgm:pt>
    <dgm:pt modelId="{43590BD2-B4AE-44DE-AC35-7DE018512ADF}" type="parTrans" cxnId="{43C9A296-5CA9-48E5-BFF6-F4CAF621E35B}">
      <dgm:prSet/>
      <dgm:spPr/>
      <dgm:t>
        <a:bodyPr/>
        <a:lstStyle/>
        <a:p>
          <a:endParaRPr lang="zh-TW" altLang="en-US"/>
        </a:p>
      </dgm:t>
    </dgm:pt>
    <dgm:pt modelId="{B1CF21D8-5201-4480-84F3-ECBA85FB1995}" type="sibTrans" cxnId="{43C9A296-5CA9-48E5-BFF6-F4CAF621E35B}">
      <dgm:prSet/>
      <dgm:spPr/>
      <dgm:t>
        <a:bodyPr/>
        <a:lstStyle/>
        <a:p>
          <a:endParaRPr lang="zh-TW" altLang="en-US"/>
        </a:p>
      </dgm:t>
    </dgm:pt>
    <dgm:pt modelId="{06DC90FA-50B8-401C-93A4-B2E9C2B8E7F9}" type="pres">
      <dgm:prSet presAssocID="{E5396063-48C3-4B6E-A1E0-B3C5DDD06795}" presName="Name0" presStyleCnt="0">
        <dgm:presLayoutVars>
          <dgm:dir/>
          <dgm:resizeHandles val="exact"/>
        </dgm:presLayoutVars>
      </dgm:prSet>
      <dgm:spPr/>
      <dgm:t>
        <a:bodyPr/>
        <a:lstStyle/>
        <a:p>
          <a:endParaRPr lang="zh-TW" altLang="en-US"/>
        </a:p>
      </dgm:t>
    </dgm:pt>
    <dgm:pt modelId="{BC43BD75-1FA9-4AE9-99A4-D3CA3D45CE55}" type="pres">
      <dgm:prSet presAssocID="{1D571AF8-21D4-4F42-9B66-CF13D28FCDE3}" presName="node" presStyleLbl="node1" presStyleIdx="0" presStyleCnt="5">
        <dgm:presLayoutVars>
          <dgm:bulletEnabled val="1"/>
        </dgm:presLayoutVars>
      </dgm:prSet>
      <dgm:spPr/>
      <dgm:t>
        <a:bodyPr/>
        <a:lstStyle/>
        <a:p>
          <a:endParaRPr lang="zh-TW" altLang="en-US"/>
        </a:p>
      </dgm:t>
    </dgm:pt>
    <dgm:pt modelId="{01A7CBEF-B817-41C7-B002-62538A20BBE2}" type="pres">
      <dgm:prSet presAssocID="{20AD78E4-7E35-49EE-B1B0-8D57F35B4A88}" presName="sibTrans" presStyleLbl="sibTrans2D1" presStyleIdx="0" presStyleCnt="4"/>
      <dgm:spPr/>
      <dgm:t>
        <a:bodyPr/>
        <a:lstStyle/>
        <a:p>
          <a:endParaRPr lang="zh-TW" altLang="en-US"/>
        </a:p>
      </dgm:t>
    </dgm:pt>
    <dgm:pt modelId="{46C43646-9E88-49E2-BBF7-077BF0D14C3B}" type="pres">
      <dgm:prSet presAssocID="{20AD78E4-7E35-49EE-B1B0-8D57F35B4A88}" presName="connectorText" presStyleLbl="sibTrans2D1" presStyleIdx="0" presStyleCnt="4"/>
      <dgm:spPr/>
      <dgm:t>
        <a:bodyPr/>
        <a:lstStyle/>
        <a:p>
          <a:endParaRPr lang="zh-TW" altLang="en-US"/>
        </a:p>
      </dgm:t>
    </dgm:pt>
    <dgm:pt modelId="{BEA039B8-6357-4EB9-AD48-2A959FDB8828}" type="pres">
      <dgm:prSet presAssocID="{997A2A8B-8AF8-4195-8463-FA8CBD378CC3}" presName="node" presStyleLbl="node1" presStyleIdx="1" presStyleCnt="5">
        <dgm:presLayoutVars>
          <dgm:bulletEnabled val="1"/>
        </dgm:presLayoutVars>
      </dgm:prSet>
      <dgm:spPr/>
      <dgm:t>
        <a:bodyPr/>
        <a:lstStyle/>
        <a:p>
          <a:endParaRPr lang="zh-TW" altLang="en-US"/>
        </a:p>
      </dgm:t>
    </dgm:pt>
    <dgm:pt modelId="{4A24936D-74F4-4689-8BB2-1B4FB47F3F14}" type="pres">
      <dgm:prSet presAssocID="{E12FCFCA-9210-455E-9CA7-7C6FA97EC670}" presName="sibTrans" presStyleLbl="sibTrans2D1" presStyleIdx="1" presStyleCnt="4"/>
      <dgm:spPr/>
      <dgm:t>
        <a:bodyPr/>
        <a:lstStyle/>
        <a:p>
          <a:endParaRPr lang="zh-TW" altLang="en-US"/>
        </a:p>
      </dgm:t>
    </dgm:pt>
    <dgm:pt modelId="{A56CDAEC-4BAA-46F2-9679-4D9ED4F14FFF}" type="pres">
      <dgm:prSet presAssocID="{E12FCFCA-9210-455E-9CA7-7C6FA97EC670}" presName="connectorText" presStyleLbl="sibTrans2D1" presStyleIdx="1" presStyleCnt="4"/>
      <dgm:spPr/>
      <dgm:t>
        <a:bodyPr/>
        <a:lstStyle/>
        <a:p>
          <a:endParaRPr lang="zh-TW" altLang="en-US"/>
        </a:p>
      </dgm:t>
    </dgm:pt>
    <dgm:pt modelId="{0F9F910F-8D39-4A93-9A59-41558CD81411}" type="pres">
      <dgm:prSet presAssocID="{C594FCD7-2DC6-4AA1-981E-ADB42562B25D}" presName="node" presStyleLbl="node1" presStyleIdx="2" presStyleCnt="5">
        <dgm:presLayoutVars>
          <dgm:bulletEnabled val="1"/>
        </dgm:presLayoutVars>
      </dgm:prSet>
      <dgm:spPr/>
      <dgm:t>
        <a:bodyPr/>
        <a:lstStyle/>
        <a:p>
          <a:endParaRPr lang="zh-TW" altLang="en-US"/>
        </a:p>
      </dgm:t>
    </dgm:pt>
    <dgm:pt modelId="{29CA07CE-D322-4F98-8930-303DFC772F1A}" type="pres">
      <dgm:prSet presAssocID="{AC5BD04D-0A24-4091-A623-0C29981EDB93}" presName="sibTrans" presStyleLbl="sibTrans2D1" presStyleIdx="2" presStyleCnt="4"/>
      <dgm:spPr/>
      <dgm:t>
        <a:bodyPr/>
        <a:lstStyle/>
        <a:p>
          <a:endParaRPr lang="zh-TW" altLang="en-US"/>
        </a:p>
      </dgm:t>
    </dgm:pt>
    <dgm:pt modelId="{3533B5D0-EF3E-4594-A30C-BF9D1E3F3790}" type="pres">
      <dgm:prSet presAssocID="{AC5BD04D-0A24-4091-A623-0C29981EDB93}" presName="connectorText" presStyleLbl="sibTrans2D1" presStyleIdx="2" presStyleCnt="4"/>
      <dgm:spPr/>
      <dgm:t>
        <a:bodyPr/>
        <a:lstStyle/>
        <a:p>
          <a:endParaRPr lang="zh-TW" altLang="en-US"/>
        </a:p>
      </dgm:t>
    </dgm:pt>
    <dgm:pt modelId="{44EE13CB-BF68-439D-B273-8C4E452B3CD3}" type="pres">
      <dgm:prSet presAssocID="{8156DCB4-A8B6-469C-B018-989F7240187D}" presName="node" presStyleLbl="node1" presStyleIdx="3" presStyleCnt="5">
        <dgm:presLayoutVars>
          <dgm:bulletEnabled val="1"/>
        </dgm:presLayoutVars>
      </dgm:prSet>
      <dgm:spPr/>
      <dgm:t>
        <a:bodyPr/>
        <a:lstStyle/>
        <a:p>
          <a:endParaRPr lang="zh-TW" altLang="en-US"/>
        </a:p>
      </dgm:t>
    </dgm:pt>
    <dgm:pt modelId="{C38D6007-D676-454D-9806-0CFEAE1C9EE6}" type="pres">
      <dgm:prSet presAssocID="{F91A424F-586D-425F-BED9-7751895B5130}" presName="sibTrans" presStyleLbl="sibTrans2D1" presStyleIdx="3" presStyleCnt="4"/>
      <dgm:spPr/>
      <dgm:t>
        <a:bodyPr/>
        <a:lstStyle/>
        <a:p>
          <a:endParaRPr lang="zh-TW" altLang="en-US"/>
        </a:p>
      </dgm:t>
    </dgm:pt>
    <dgm:pt modelId="{21C43BC2-D245-46BF-9DC4-F20188DD7D33}" type="pres">
      <dgm:prSet presAssocID="{F91A424F-586D-425F-BED9-7751895B5130}" presName="connectorText" presStyleLbl="sibTrans2D1" presStyleIdx="3" presStyleCnt="4"/>
      <dgm:spPr/>
      <dgm:t>
        <a:bodyPr/>
        <a:lstStyle/>
        <a:p>
          <a:endParaRPr lang="zh-TW" altLang="en-US"/>
        </a:p>
      </dgm:t>
    </dgm:pt>
    <dgm:pt modelId="{AFBFEBB0-1072-4BC5-8E5F-ABB3C42F7706}" type="pres">
      <dgm:prSet presAssocID="{C6453326-C1E1-4D0B-9742-D867E1CFF16B}" presName="node" presStyleLbl="node1" presStyleIdx="4" presStyleCnt="5">
        <dgm:presLayoutVars>
          <dgm:bulletEnabled val="1"/>
        </dgm:presLayoutVars>
      </dgm:prSet>
      <dgm:spPr/>
      <dgm:t>
        <a:bodyPr/>
        <a:lstStyle/>
        <a:p>
          <a:endParaRPr lang="zh-TW" altLang="en-US"/>
        </a:p>
      </dgm:t>
    </dgm:pt>
  </dgm:ptLst>
  <dgm:cxnLst>
    <dgm:cxn modelId="{3841436C-E090-485E-86FF-1614F6F0B4DD}" type="presOf" srcId="{E5396063-48C3-4B6E-A1E0-B3C5DDD06795}" destId="{06DC90FA-50B8-401C-93A4-B2E9C2B8E7F9}" srcOrd="0" destOrd="0" presId="urn:microsoft.com/office/officeart/2005/8/layout/process1"/>
    <dgm:cxn modelId="{9F10726C-F79C-4B05-BF6E-49C04A0F600B}" type="presOf" srcId="{1D571AF8-21D4-4F42-9B66-CF13D28FCDE3}" destId="{BC43BD75-1FA9-4AE9-99A4-D3CA3D45CE55}" srcOrd="0" destOrd="0" presId="urn:microsoft.com/office/officeart/2005/8/layout/process1"/>
    <dgm:cxn modelId="{9C7FD891-258B-4DE1-8668-6B808E022D75}" type="presOf" srcId="{20AD78E4-7E35-49EE-B1B0-8D57F35B4A88}" destId="{01A7CBEF-B817-41C7-B002-62538A20BBE2}" srcOrd="0" destOrd="0" presId="urn:microsoft.com/office/officeart/2005/8/layout/process1"/>
    <dgm:cxn modelId="{C796FFDB-FC71-48BA-B6C8-17F7C89E49F8}" type="presOf" srcId="{E12FCFCA-9210-455E-9CA7-7C6FA97EC670}" destId="{4A24936D-74F4-4689-8BB2-1B4FB47F3F14}" srcOrd="0" destOrd="0" presId="urn:microsoft.com/office/officeart/2005/8/layout/process1"/>
    <dgm:cxn modelId="{B3419FA4-8CEC-48DB-BEC8-1B097AB51AD8}" srcId="{E5396063-48C3-4B6E-A1E0-B3C5DDD06795}" destId="{1D571AF8-21D4-4F42-9B66-CF13D28FCDE3}" srcOrd="0" destOrd="0" parTransId="{530D567F-5800-4F14-A587-F30CFAD1A633}" sibTransId="{20AD78E4-7E35-49EE-B1B0-8D57F35B4A88}"/>
    <dgm:cxn modelId="{B0C3587B-D0E8-4B67-933F-5CE99F466305}" type="presOf" srcId="{AC5BD04D-0A24-4091-A623-0C29981EDB93}" destId="{3533B5D0-EF3E-4594-A30C-BF9D1E3F3790}" srcOrd="1" destOrd="0" presId="urn:microsoft.com/office/officeart/2005/8/layout/process1"/>
    <dgm:cxn modelId="{43C9A296-5CA9-48E5-BFF6-F4CAF621E35B}" srcId="{E5396063-48C3-4B6E-A1E0-B3C5DDD06795}" destId="{C6453326-C1E1-4D0B-9742-D867E1CFF16B}" srcOrd="4" destOrd="0" parTransId="{43590BD2-B4AE-44DE-AC35-7DE018512ADF}" sibTransId="{B1CF21D8-5201-4480-84F3-ECBA85FB1995}"/>
    <dgm:cxn modelId="{84D60FCA-856E-4519-BE48-DBE6BFDC328C}" type="presOf" srcId="{E12FCFCA-9210-455E-9CA7-7C6FA97EC670}" destId="{A56CDAEC-4BAA-46F2-9679-4D9ED4F14FFF}" srcOrd="1" destOrd="0" presId="urn:microsoft.com/office/officeart/2005/8/layout/process1"/>
    <dgm:cxn modelId="{9783955F-3A48-4261-BED6-3B9578697BD2}" srcId="{E5396063-48C3-4B6E-A1E0-B3C5DDD06795}" destId="{997A2A8B-8AF8-4195-8463-FA8CBD378CC3}" srcOrd="1" destOrd="0" parTransId="{A8046BE5-E831-4A6E-BC1D-26A34F5D1B6B}" sibTransId="{E12FCFCA-9210-455E-9CA7-7C6FA97EC670}"/>
    <dgm:cxn modelId="{30220EA8-FBDB-4BB9-92F0-09FD401168FE}" srcId="{E5396063-48C3-4B6E-A1E0-B3C5DDD06795}" destId="{8156DCB4-A8B6-469C-B018-989F7240187D}" srcOrd="3" destOrd="0" parTransId="{8F37B960-FF9B-4FDD-9DB6-2AB3077350E4}" sibTransId="{F91A424F-586D-425F-BED9-7751895B5130}"/>
    <dgm:cxn modelId="{D2AD65DF-5AB4-4E8D-B09B-29671D8062A3}" type="presOf" srcId="{F91A424F-586D-425F-BED9-7751895B5130}" destId="{C38D6007-D676-454D-9806-0CFEAE1C9EE6}" srcOrd="0" destOrd="0" presId="urn:microsoft.com/office/officeart/2005/8/layout/process1"/>
    <dgm:cxn modelId="{E7498526-DAC8-4648-A10F-A8B8D3FC798F}" type="presOf" srcId="{997A2A8B-8AF8-4195-8463-FA8CBD378CC3}" destId="{BEA039B8-6357-4EB9-AD48-2A959FDB8828}" srcOrd="0" destOrd="0" presId="urn:microsoft.com/office/officeart/2005/8/layout/process1"/>
    <dgm:cxn modelId="{63F6313A-B65B-4BBC-9AD1-886A6A340B5F}" type="presOf" srcId="{20AD78E4-7E35-49EE-B1B0-8D57F35B4A88}" destId="{46C43646-9E88-49E2-BBF7-077BF0D14C3B}" srcOrd="1" destOrd="0" presId="urn:microsoft.com/office/officeart/2005/8/layout/process1"/>
    <dgm:cxn modelId="{4D6F4E8E-3C5E-4BA3-90F4-ACF4F7C7B6D6}" type="presOf" srcId="{C594FCD7-2DC6-4AA1-981E-ADB42562B25D}" destId="{0F9F910F-8D39-4A93-9A59-41558CD81411}" srcOrd="0" destOrd="0" presId="urn:microsoft.com/office/officeart/2005/8/layout/process1"/>
    <dgm:cxn modelId="{BE17FE21-4494-4B2D-B9C1-78A38AE58AAB}" type="presOf" srcId="{F91A424F-586D-425F-BED9-7751895B5130}" destId="{21C43BC2-D245-46BF-9DC4-F20188DD7D33}" srcOrd="1" destOrd="0" presId="urn:microsoft.com/office/officeart/2005/8/layout/process1"/>
    <dgm:cxn modelId="{9320FFDC-5FF9-4A5D-86ED-BADD9D5E448A}" type="presOf" srcId="{AC5BD04D-0A24-4091-A623-0C29981EDB93}" destId="{29CA07CE-D322-4F98-8930-303DFC772F1A}" srcOrd="0" destOrd="0" presId="urn:microsoft.com/office/officeart/2005/8/layout/process1"/>
    <dgm:cxn modelId="{B95192EF-CE2F-474F-99D0-7117817E3ED7}" type="presOf" srcId="{8156DCB4-A8B6-469C-B018-989F7240187D}" destId="{44EE13CB-BF68-439D-B273-8C4E452B3CD3}" srcOrd="0" destOrd="0" presId="urn:microsoft.com/office/officeart/2005/8/layout/process1"/>
    <dgm:cxn modelId="{F57CD071-8732-4A51-8727-58ACE2411217}" srcId="{E5396063-48C3-4B6E-A1E0-B3C5DDD06795}" destId="{C594FCD7-2DC6-4AA1-981E-ADB42562B25D}" srcOrd="2" destOrd="0" parTransId="{A45C8E63-5061-467C-93D4-EB696C4BBC36}" sibTransId="{AC5BD04D-0A24-4091-A623-0C29981EDB93}"/>
    <dgm:cxn modelId="{D3B15548-1666-4193-A87B-004AB2C63B0B}" type="presOf" srcId="{C6453326-C1E1-4D0B-9742-D867E1CFF16B}" destId="{AFBFEBB0-1072-4BC5-8E5F-ABB3C42F7706}" srcOrd="0" destOrd="0" presId="urn:microsoft.com/office/officeart/2005/8/layout/process1"/>
    <dgm:cxn modelId="{D791230B-2193-4555-9768-7C37B157D662}" type="presParOf" srcId="{06DC90FA-50B8-401C-93A4-B2E9C2B8E7F9}" destId="{BC43BD75-1FA9-4AE9-99A4-D3CA3D45CE55}" srcOrd="0" destOrd="0" presId="urn:microsoft.com/office/officeart/2005/8/layout/process1"/>
    <dgm:cxn modelId="{01744764-5236-4FE5-9AE9-05CB722C2F87}" type="presParOf" srcId="{06DC90FA-50B8-401C-93A4-B2E9C2B8E7F9}" destId="{01A7CBEF-B817-41C7-B002-62538A20BBE2}" srcOrd="1" destOrd="0" presId="urn:microsoft.com/office/officeart/2005/8/layout/process1"/>
    <dgm:cxn modelId="{9B826781-133A-41CC-B464-B42C00416F9C}" type="presParOf" srcId="{01A7CBEF-B817-41C7-B002-62538A20BBE2}" destId="{46C43646-9E88-49E2-BBF7-077BF0D14C3B}" srcOrd="0" destOrd="0" presId="urn:microsoft.com/office/officeart/2005/8/layout/process1"/>
    <dgm:cxn modelId="{B7932D18-CE2C-471E-9E75-6F67919C1783}" type="presParOf" srcId="{06DC90FA-50B8-401C-93A4-B2E9C2B8E7F9}" destId="{BEA039B8-6357-4EB9-AD48-2A959FDB8828}" srcOrd="2" destOrd="0" presId="urn:microsoft.com/office/officeart/2005/8/layout/process1"/>
    <dgm:cxn modelId="{57331F31-A443-4B07-AEEA-3753CEE428CD}" type="presParOf" srcId="{06DC90FA-50B8-401C-93A4-B2E9C2B8E7F9}" destId="{4A24936D-74F4-4689-8BB2-1B4FB47F3F14}" srcOrd="3" destOrd="0" presId="urn:microsoft.com/office/officeart/2005/8/layout/process1"/>
    <dgm:cxn modelId="{D5414877-C458-4BB8-90DA-97990AAA72D0}" type="presParOf" srcId="{4A24936D-74F4-4689-8BB2-1B4FB47F3F14}" destId="{A56CDAEC-4BAA-46F2-9679-4D9ED4F14FFF}" srcOrd="0" destOrd="0" presId="urn:microsoft.com/office/officeart/2005/8/layout/process1"/>
    <dgm:cxn modelId="{CE4C5E81-9EBD-4469-862E-EC3034C33E00}" type="presParOf" srcId="{06DC90FA-50B8-401C-93A4-B2E9C2B8E7F9}" destId="{0F9F910F-8D39-4A93-9A59-41558CD81411}" srcOrd="4" destOrd="0" presId="urn:microsoft.com/office/officeart/2005/8/layout/process1"/>
    <dgm:cxn modelId="{4BDE9422-8A0D-43D4-ADF9-8FB6C70463D1}" type="presParOf" srcId="{06DC90FA-50B8-401C-93A4-B2E9C2B8E7F9}" destId="{29CA07CE-D322-4F98-8930-303DFC772F1A}" srcOrd="5" destOrd="0" presId="urn:microsoft.com/office/officeart/2005/8/layout/process1"/>
    <dgm:cxn modelId="{2613F8DB-1964-4B5B-B804-AAF4643BC6D8}" type="presParOf" srcId="{29CA07CE-D322-4F98-8930-303DFC772F1A}" destId="{3533B5D0-EF3E-4594-A30C-BF9D1E3F3790}" srcOrd="0" destOrd="0" presId="urn:microsoft.com/office/officeart/2005/8/layout/process1"/>
    <dgm:cxn modelId="{6E7A85CB-E897-42D8-BC7E-EEA57CA6672D}" type="presParOf" srcId="{06DC90FA-50B8-401C-93A4-B2E9C2B8E7F9}" destId="{44EE13CB-BF68-439D-B273-8C4E452B3CD3}" srcOrd="6" destOrd="0" presId="urn:microsoft.com/office/officeart/2005/8/layout/process1"/>
    <dgm:cxn modelId="{28CE0DD2-4E3C-4D56-B00E-BCFA89ABEB46}" type="presParOf" srcId="{06DC90FA-50B8-401C-93A4-B2E9C2B8E7F9}" destId="{C38D6007-D676-454D-9806-0CFEAE1C9EE6}" srcOrd="7" destOrd="0" presId="urn:microsoft.com/office/officeart/2005/8/layout/process1"/>
    <dgm:cxn modelId="{6DC0729F-E45C-4B97-9914-9B7D33486003}" type="presParOf" srcId="{C38D6007-D676-454D-9806-0CFEAE1C9EE6}" destId="{21C43BC2-D245-46BF-9DC4-F20188DD7D33}" srcOrd="0" destOrd="0" presId="urn:microsoft.com/office/officeart/2005/8/layout/process1"/>
    <dgm:cxn modelId="{D6F6C1C8-AD2D-44FD-AB0A-D391B1ACB3BF}" type="presParOf" srcId="{06DC90FA-50B8-401C-93A4-B2E9C2B8E7F9}" destId="{AFBFEBB0-1072-4BC5-8E5F-ABB3C42F770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D3DF63-458D-427F-8719-2DC2A9E5CD7B}"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zh-TW" altLang="en-US"/>
        </a:p>
      </dgm:t>
    </dgm:pt>
    <dgm:pt modelId="{8BB4E54D-1A61-4F5B-B01D-3B372A898088}">
      <dgm:prSet/>
      <dgm:spPr/>
      <dgm:t>
        <a:bodyPr/>
        <a:lstStyle/>
        <a:p>
          <a:pPr rtl="0"/>
          <a:r>
            <a:rPr lang="zh-TW" b="1" dirty="0"/>
            <a:t>摩爾定律</a:t>
          </a:r>
          <a:r>
            <a:rPr lang="en-US" altLang="zh-TW" b="1" dirty="0"/>
            <a:t/>
          </a:r>
          <a:br>
            <a:rPr lang="en-US" altLang="zh-TW" b="1" dirty="0"/>
          </a:br>
          <a:r>
            <a:rPr lang="en-US" b="1" dirty="0"/>
            <a:t>(Moore's Law)</a:t>
          </a:r>
          <a:endParaRPr lang="zh-TW" dirty="0"/>
        </a:p>
      </dgm:t>
    </dgm:pt>
    <dgm:pt modelId="{422A3732-CFD7-4E27-80E3-B6F7F9AEB6A0}" type="parTrans" cxnId="{4267C57B-F59C-43DB-8DA8-4EA599E0E6CE}">
      <dgm:prSet/>
      <dgm:spPr/>
      <dgm:t>
        <a:bodyPr/>
        <a:lstStyle/>
        <a:p>
          <a:endParaRPr lang="zh-TW" altLang="en-US"/>
        </a:p>
      </dgm:t>
    </dgm:pt>
    <dgm:pt modelId="{BF4FE146-5B6A-4213-94CB-74A0F21ECBF2}" type="sibTrans" cxnId="{4267C57B-F59C-43DB-8DA8-4EA599E0E6CE}">
      <dgm:prSet/>
      <dgm:spPr/>
      <dgm:t>
        <a:bodyPr/>
        <a:lstStyle/>
        <a:p>
          <a:endParaRPr lang="zh-TW" altLang="en-US"/>
        </a:p>
      </dgm:t>
    </dgm:pt>
    <dgm:pt modelId="{98BBEA48-94B2-48FC-84A5-16FC43F29DA4}">
      <dgm:prSet/>
      <dgm:spPr/>
      <dgm:t>
        <a:bodyPr/>
        <a:lstStyle/>
        <a:p>
          <a:pPr rtl="0"/>
          <a:r>
            <a:rPr lang="zh-TW" b="1" dirty="0"/>
            <a:t>多年來一直準確預測電腦基礎元件將更快、更小及更便宜</a:t>
          </a:r>
          <a:r>
            <a:rPr lang="zh-TW" altLang="en-US" b="1" dirty="0"/>
            <a:t>。</a:t>
          </a:r>
          <a:endParaRPr lang="zh-TW" dirty="0"/>
        </a:p>
      </dgm:t>
    </dgm:pt>
    <dgm:pt modelId="{212A0A12-8766-44DC-866C-41F91F406125}" type="parTrans" cxnId="{EEF72A39-0AFB-4D44-A762-95B4D90BC068}">
      <dgm:prSet/>
      <dgm:spPr/>
      <dgm:t>
        <a:bodyPr/>
        <a:lstStyle/>
        <a:p>
          <a:endParaRPr lang="zh-TW" altLang="en-US"/>
        </a:p>
      </dgm:t>
    </dgm:pt>
    <dgm:pt modelId="{B63F90D0-93EE-403D-8FED-C84DA0E270DC}" type="sibTrans" cxnId="{EEF72A39-0AFB-4D44-A762-95B4D90BC068}">
      <dgm:prSet/>
      <dgm:spPr/>
      <dgm:t>
        <a:bodyPr/>
        <a:lstStyle/>
        <a:p>
          <a:endParaRPr lang="zh-TW" altLang="en-US"/>
        </a:p>
      </dgm:t>
    </dgm:pt>
    <dgm:pt modelId="{884CFF47-5849-491A-B0E9-227C23EBAD75}">
      <dgm:prSet/>
      <dgm:spPr/>
      <dgm:t>
        <a:bodyPr/>
        <a:lstStyle/>
        <a:p>
          <a:pPr rtl="0"/>
          <a:r>
            <a:rPr lang="zh-TW" b="1" dirty="0"/>
            <a:t>梅特卡夫定律</a:t>
          </a:r>
          <a:r>
            <a:rPr lang="en-US" altLang="zh-TW" b="1" dirty="0"/>
            <a:t/>
          </a:r>
          <a:br>
            <a:rPr lang="en-US" altLang="zh-TW" b="1" dirty="0"/>
          </a:br>
          <a:r>
            <a:rPr lang="en-US" b="1" dirty="0"/>
            <a:t>(Metcalfe's Law)</a:t>
          </a:r>
          <a:endParaRPr lang="zh-TW" dirty="0"/>
        </a:p>
      </dgm:t>
    </dgm:pt>
    <dgm:pt modelId="{77DF932A-1268-4CCD-B7D7-98139A611474}" type="parTrans" cxnId="{43E6482C-AB08-46E1-A5B6-506FE92CCF3B}">
      <dgm:prSet/>
      <dgm:spPr/>
      <dgm:t>
        <a:bodyPr/>
        <a:lstStyle/>
        <a:p>
          <a:endParaRPr lang="zh-TW" altLang="en-US"/>
        </a:p>
      </dgm:t>
    </dgm:pt>
    <dgm:pt modelId="{64EE0345-5E49-4BD0-BA6A-54FE30230EE8}" type="sibTrans" cxnId="{43E6482C-AB08-46E1-A5B6-506FE92CCF3B}">
      <dgm:prSet/>
      <dgm:spPr/>
      <dgm:t>
        <a:bodyPr/>
        <a:lstStyle/>
        <a:p>
          <a:endParaRPr lang="zh-TW" altLang="en-US"/>
        </a:p>
      </dgm:t>
    </dgm:pt>
    <dgm:pt modelId="{10130253-2432-45C2-964C-175E44AC3068}">
      <dgm:prSet/>
      <dgm:spPr/>
      <dgm:t>
        <a:bodyPr/>
        <a:lstStyle/>
        <a:p>
          <a:pPr rtl="0"/>
          <a:r>
            <a:rPr lang="zh-TW" b="1" dirty="0"/>
            <a:t>說明當一個新應用的使用者人數超過一個臨界點時，</a:t>
          </a:r>
          <a:r>
            <a:rPr lang="zh-TW" altLang="en-US" b="1" dirty="0"/>
            <a:t>其</a:t>
          </a:r>
          <a:r>
            <a:rPr lang="zh-TW" b="1" dirty="0"/>
            <a:t>價值就會以幾何級數成長，而</a:t>
          </a:r>
          <a:r>
            <a:rPr lang="zh-TW" altLang="en-US" b="1" dirty="0"/>
            <a:t>其</a:t>
          </a:r>
          <a:r>
            <a:rPr lang="zh-TW" b="1" dirty="0"/>
            <a:t>使用人口也會戲劇化地急速擴張。</a:t>
          </a:r>
          <a:endParaRPr lang="zh-TW" dirty="0"/>
        </a:p>
      </dgm:t>
    </dgm:pt>
    <dgm:pt modelId="{862B46E3-0937-45B0-93F6-A974CDF72431}" type="parTrans" cxnId="{A825DC42-65C0-4636-B1EB-5481E553B75E}">
      <dgm:prSet/>
      <dgm:spPr/>
      <dgm:t>
        <a:bodyPr/>
        <a:lstStyle/>
        <a:p>
          <a:endParaRPr lang="zh-TW" altLang="en-US"/>
        </a:p>
      </dgm:t>
    </dgm:pt>
    <dgm:pt modelId="{9E1F43A9-9109-4539-9AAE-07A049721BE9}" type="sibTrans" cxnId="{A825DC42-65C0-4636-B1EB-5481E553B75E}">
      <dgm:prSet/>
      <dgm:spPr/>
      <dgm:t>
        <a:bodyPr/>
        <a:lstStyle/>
        <a:p>
          <a:endParaRPr lang="zh-TW" altLang="en-US"/>
        </a:p>
      </dgm:t>
    </dgm:pt>
    <dgm:pt modelId="{3E3C9685-BF83-4330-B495-295895137C63}" type="pres">
      <dgm:prSet presAssocID="{A3D3DF63-458D-427F-8719-2DC2A9E5CD7B}" presName="Name0" presStyleCnt="0">
        <dgm:presLayoutVars>
          <dgm:dir/>
          <dgm:animLvl val="lvl"/>
          <dgm:resizeHandles val="exact"/>
        </dgm:presLayoutVars>
      </dgm:prSet>
      <dgm:spPr/>
      <dgm:t>
        <a:bodyPr/>
        <a:lstStyle/>
        <a:p>
          <a:endParaRPr lang="zh-TW" altLang="en-US"/>
        </a:p>
      </dgm:t>
    </dgm:pt>
    <dgm:pt modelId="{A3ADF2E5-8587-4621-B3A7-FF625FCCA67D}" type="pres">
      <dgm:prSet presAssocID="{8BB4E54D-1A61-4F5B-B01D-3B372A898088}" presName="composite" presStyleCnt="0"/>
      <dgm:spPr/>
    </dgm:pt>
    <dgm:pt modelId="{7DF18F9F-F234-4B62-ADFA-158FCA76B3BF}" type="pres">
      <dgm:prSet presAssocID="{8BB4E54D-1A61-4F5B-B01D-3B372A898088}" presName="parTx" presStyleLbl="alignNode1" presStyleIdx="0" presStyleCnt="2">
        <dgm:presLayoutVars>
          <dgm:chMax val="0"/>
          <dgm:chPref val="0"/>
          <dgm:bulletEnabled val="1"/>
        </dgm:presLayoutVars>
      </dgm:prSet>
      <dgm:spPr/>
      <dgm:t>
        <a:bodyPr/>
        <a:lstStyle/>
        <a:p>
          <a:endParaRPr lang="zh-TW" altLang="en-US"/>
        </a:p>
      </dgm:t>
    </dgm:pt>
    <dgm:pt modelId="{8CFDBAF4-0D89-49DE-BADE-25C35D96EAB4}" type="pres">
      <dgm:prSet presAssocID="{8BB4E54D-1A61-4F5B-B01D-3B372A898088}" presName="desTx" presStyleLbl="alignAccFollowNode1" presStyleIdx="0" presStyleCnt="2">
        <dgm:presLayoutVars>
          <dgm:bulletEnabled val="1"/>
        </dgm:presLayoutVars>
      </dgm:prSet>
      <dgm:spPr/>
      <dgm:t>
        <a:bodyPr/>
        <a:lstStyle/>
        <a:p>
          <a:endParaRPr lang="zh-TW" altLang="en-US"/>
        </a:p>
      </dgm:t>
    </dgm:pt>
    <dgm:pt modelId="{F61C648B-5647-4A4A-8805-845243AFF22E}" type="pres">
      <dgm:prSet presAssocID="{BF4FE146-5B6A-4213-94CB-74A0F21ECBF2}" presName="space" presStyleCnt="0"/>
      <dgm:spPr/>
    </dgm:pt>
    <dgm:pt modelId="{F1DBF944-2C9A-4367-8D6A-09C3FDB733CC}" type="pres">
      <dgm:prSet presAssocID="{884CFF47-5849-491A-B0E9-227C23EBAD75}" presName="composite" presStyleCnt="0"/>
      <dgm:spPr/>
    </dgm:pt>
    <dgm:pt modelId="{E77925D0-932A-4973-B419-15A7E8132F75}" type="pres">
      <dgm:prSet presAssocID="{884CFF47-5849-491A-B0E9-227C23EBAD75}" presName="parTx" presStyleLbl="alignNode1" presStyleIdx="1" presStyleCnt="2">
        <dgm:presLayoutVars>
          <dgm:chMax val="0"/>
          <dgm:chPref val="0"/>
          <dgm:bulletEnabled val="1"/>
        </dgm:presLayoutVars>
      </dgm:prSet>
      <dgm:spPr/>
      <dgm:t>
        <a:bodyPr/>
        <a:lstStyle/>
        <a:p>
          <a:endParaRPr lang="zh-TW" altLang="en-US"/>
        </a:p>
      </dgm:t>
    </dgm:pt>
    <dgm:pt modelId="{3A49CF99-97AE-4EA5-837E-807074B5A679}" type="pres">
      <dgm:prSet presAssocID="{884CFF47-5849-491A-B0E9-227C23EBAD75}" presName="desTx" presStyleLbl="alignAccFollowNode1" presStyleIdx="1" presStyleCnt="2">
        <dgm:presLayoutVars>
          <dgm:bulletEnabled val="1"/>
        </dgm:presLayoutVars>
      </dgm:prSet>
      <dgm:spPr/>
      <dgm:t>
        <a:bodyPr/>
        <a:lstStyle/>
        <a:p>
          <a:endParaRPr lang="zh-TW" altLang="en-US"/>
        </a:p>
      </dgm:t>
    </dgm:pt>
  </dgm:ptLst>
  <dgm:cxnLst>
    <dgm:cxn modelId="{6415BB5E-2A37-439E-AD42-1D03C52413FC}" type="presOf" srcId="{884CFF47-5849-491A-B0E9-227C23EBAD75}" destId="{E77925D0-932A-4973-B419-15A7E8132F75}" srcOrd="0" destOrd="0" presId="urn:microsoft.com/office/officeart/2005/8/layout/hList1"/>
    <dgm:cxn modelId="{A825DC42-65C0-4636-B1EB-5481E553B75E}" srcId="{884CFF47-5849-491A-B0E9-227C23EBAD75}" destId="{10130253-2432-45C2-964C-175E44AC3068}" srcOrd="0" destOrd="0" parTransId="{862B46E3-0937-45B0-93F6-A974CDF72431}" sibTransId="{9E1F43A9-9109-4539-9AAE-07A049721BE9}"/>
    <dgm:cxn modelId="{4267C57B-F59C-43DB-8DA8-4EA599E0E6CE}" srcId="{A3D3DF63-458D-427F-8719-2DC2A9E5CD7B}" destId="{8BB4E54D-1A61-4F5B-B01D-3B372A898088}" srcOrd="0" destOrd="0" parTransId="{422A3732-CFD7-4E27-80E3-B6F7F9AEB6A0}" sibTransId="{BF4FE146-5B6A-4213-94CB-74A0F21ECBF2}"/>
    <dgm:cxn modelId="{43E6482C-AB08-46E1-A5B6-506FE92CCF3B}" srcId="{A3D3DF63-458D-427F-8719-2DC2A9E5CD7B}" destId="{884CFF47-5849-491A-B0E9-227C23EBAD75}" srcOrd="1" destOrd="0" parTransId="{77DF932A-1268-4CCD-B7D7-98139A611474}" sibTransId="{64EE0345-5E49-4BD0-BA6A-54FE30230EE8}"/>
    <dgm:cxn modelId="{E1179B65-6C0A-4E3E-811C-5E41B9C6E028}" type="presOf" srcId="{8BB4E54D-1A61-4F5B-B01D-3B372A898088}" destId="{7DF18F9F-F234-4B62-ADFA-158FCA76B3BF}" srcOrd="0" destOrd="0" presId="urn:microsoft.com/office/officeart/2005/8/layout/hList1"/>
    <dgm:cxn modelId="{B08D4899-3F36-4D26-ABAB-6404E35CB0A3}" type="presOf" srcId="{10130253-2432-45C2-964C-175E44AC3068}" destId="{3A49CF99-97AE-4EA5-837E-807074B5A679}" srcOrd="0" destOrd="0" presId="urn:microsoft.com/office/officeart/2005/8/layout/hList1"/>
    <dgm:cxn modelId="{3CFEFDB0-3B25-4A24-B8C1-B11D9A9DDF17}" type="presOf" srcId="{98BBEA48-94B2-48FC-84A5-16FC43F29DA4}" destId="{8CFDBAF4-0D89-49DE-BADE-25C35D96EAB4}" srcOrd="0" destOrd="0" presId="urn:microsoft.com/office/officeart/2005/8/layout/hList1"/>
    <dgm:cxn modelId="{EEF72A39-0AFB-4D44-A762-95B4D90BC068}" srcId="{8BB4E54D-1A61-4F5B-B01D-3B372A898088}" destId="{98BBEA48-94B2-48FC-84A5-16FC43F29DA4}" srcOrd="0" destOrd="0" parTransId="{212A0A12-8766-44DC-866C-41F91F406125}" sibTransId="{B63F90D0-93EE-403D-8FED-C84DA0E270DC}"/>
    <dgm:cxn modelId="{6A824757-0A99-4EE4-9C57-0D47EF565F26}" type="presOf" srcId="{A3D3DF63-458D-427F-8719-2DC2A9E5CD7B}" destId="{3E3C9685-BF83-4330-B495-295895137C63}" srcOrd="0" destOrd="0" presId="urn:microsoft.com/office/officeart/2005/8/layout/hList1"/>
    <dgm:cxn modelId="{AC656DB5-8274-4504-8EB0-7E2DA36D2404}" type="presParOf" srcId="{3E3C9685-BF83-4330-B495-295895137C63}" destId="{A3ADF2E5-8587-4621-B3A7-FF625FCCA67D}" srcOrd="0" destOrd="0" presId="urn:microsoft.com/office/officeart/2005/8/layout/hList1"/>
    <dgm:cxn modelId="{E0F33886-127E-4947-9011-AF9969FE635E}" type="presParOf" srcId="{A3ADF2E5-8587-4621-B3A7-FF625FCCA67D}" destId="{7DF18F9F-F234-4B62-ADFA-158FCA76B3BF}" srcOrd="0" destOrd="0" presId="urn:microsoft.com/office/officeart/2005/8/layout/hList1"/>
    <dgm:cxn modelId="{872359AA-FA0B-4B69-8434-F174541A5DD2}" type="presParOf" srcId="{A3ADF2E5-8587-4621-B3A7-FF625FCCA67D}" destId="{8CFDBAF4-0D89-49DE-BADE-25C35D96EAB4}" srcOrd="1" destOrd="0" presId="urn:microsoft.com/office/officeart/2005/8/layout/hList1"/>
    <dgm:cxn modelId="{0C8486B4-5AD0-4B8A-B525-546969B38894}" type="presParOf" srcId="{3E3C9685-BF83-4330-B495-295895137C63}" destId="{F61C648B-5647-4A4A-8805-845243AFF22E}" srcOrd="1" destOrd="0" presId="urn:microsoft.com/office/officeart/2005/8/layout/hList1"/>
    <dgm:cxn modelId="{718E1AA4-A6AF-4210-92A4-EE4AC9481D0C}" type="presParOf" srcId="{3E3C9685-BF83-4330-B495-295895137C63}" destId="{F1DBF944-2C9A-4367-8D6A-09C3FDB733CC}" srcOrd="2" destOrd="0" presId="urn:microsoft.com/office/officeart/2005/8/layout/hList1"/>
    <dgm:cxn modelId="{EEE4BB95-7ED6-4A5B-A227-F4000A12C093}" type="presParOf" srcId="{F1DBF944-2C9A-4367-8D6A-09C3FDB733CC}" destId="{E77925D0-932A-4973-B419-15A7E8132F75}" srcOrd="0" destOrd="0" presId="urn:microsoft.com/office/officeart/2005/8/layout/hList1"/>
    <dgm:cxn modelId="{6EFAD5ED-D6BB-46E7-AAA8-4BB78728C3B3}" type="presParOf" srcId="{F1DBF944-2C9A-4367-8D6A-09C3FDB733CC}" destId="{3A49CF99-97AE-4EA5-837E-807074B5A67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EC0E7-D492-4778-AD42-09E7261423B2}">
      <dsp:nvSpPr>
        <dsp:cNvPr id="0" name=""/>
        <dsp:cNvSpPr/>
      </dsp:nvSpPr>
      <dsp:spPr>
        <a:xfrm>
          <a:off x="11244"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zh-TW" sz="1800" b="1" kern="1200" dirty="0"/>
            <a:t>西元</a:t>
          </a:r>
          <a:r>
            <a:rPr lang="en-US" sz="1800" b="1" kern="1200" dirty="0"/>
            <a:t>1960</a:t>
          </a:r>
          <a:r>
            <a:rPr lang="zh-TW" sz="1800" b="1" kern="1200" dirty="0"/>
            <a:t>年，交通大學設立台灣最早的計算機研究學程。</a:t>
          </a:r>
          <a:endParaRPr lang="zh-TW" sz="1800" kern="1200" dirty="0"/>
        </a:p>
      </dsp:txBody>
      <dsp:txXfrm>
        <a:off x="61334" y="50090"/>
        <a:ext cx="2059586" cy="1610010"/>
      </dsp:txXfrm>
    </dsp:sp>
    <dsp:sp modelId="{C6901B86-A96E-461B-AE1A-DDC0B6783B88}">
      <dsp:nvSpPr>
        <dsp:cNvPr id="0" name=""/>
        <dsp:cNvSpPr/>
      </dsp:nvSpPr>
      <dsp:spPr>
        <a:xfrm>
          <a:off x="2386987" y="587283"/>
          <a:ext cx="457870" cy="5356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TW" altLang="en-US" sz="2300" kern="1200"/>
        </a:p>
      </dsp:txBody>
      <dsp:txXfrm>
        <a:off x="2386987" y="694407"/>
        <a:ext cx="320509" cy="321374"/>
      </dsp:txXfrm>
    </dsp:sp>
    <dsp:sp modelId="{3758DBC1-6C11-44C0-AB85-0F95675156F3}">
      <dsp:nvSpPr>
        <dsp:cNvPr id="0" name=""/>
        <dsp:cNvSpPr/>
      </dsp:nvSpPr>
      <dsp:spPr>
        <a:xfrm>
          <a:off x="3034916"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TW" sz="1800" b="1" kern="1200" dirty="0"/>
            <a:t>西元</a:t>
          </a:r>
          <a:r>
            <a:rPr lang="en-US" sz="1800" b="1" kern="1200" dirty="0"/>
            <a:t>1969</a:t>
          </a:r>
          <a:r>
            <a:rPr lang="zh-TW" sz="1800" b="1" kern="1200" dirty="0"/>
            <a:t>年，淡江大學設立的電子計算機科學學系是台灣最早的計算機科學系。</a:t>
          </a:r>
          <a:endParaRPr lang="zh-TW" sz="1800" kern="1200" dirty="0"/>
        </a:p>
      </dsp:txBody>
      <dsp:txXfrm>
        <a:off x="3085006" y="50090"/>
        <a:ext cx="2059586" cy="1610010"/>
      </dsp:txXfrm>
    </dsp:sp>
    <dsp:sp modelId="{F8CEFBE9-1FE3-44E2-9BCF-421701B8C49D}">
      <dsp:nvSpPr>
        <dsp:cNvPr id="0" name=""/>
        <dsp:cNvSpPr/>
      </dsp:nvSpPr>
      <dsp:spPr>
        <a:xfrm>
          <a:off x="5410659" y="587283"/>
          <a:ext cx="457870" cy="5356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zh-TW" altLang="en-US" sz="2300" kern="1200"/>
        </a:p>
      </dsp:txBody>
      <dsp:txXfrm>
        <a:off x="5410659" y="694407"/>
        <a:ext cx="320509" cy="321374"/>
      </dsp:txXfrm>
    </dsp:sp>
    <dsp:sp modelId="{A24774EF-6DB9-4725-8CFC-3AE89CC59633}">
      <dsp:nvSpPr>
        <dsp:cNvPr id="0" name=""/>
        <dsp:cNvSpPr/>
      </dsp:nvSpPr>
      <dsp:spPr>
        <a:xfrm>
          <a:off x="6058589"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TW" sz="1800" b="1" kern="1200" dirty="0"/>
            <a:t>西元</a:t>
          </a:r>
          <a:r>
            <a:rPr lang="en-US" sz="1800" b="1" kern="1200" dirty="0"/>
            <a:t>1977</a:t>
          </a:r>
          <a:r>
            <a:rPr lang="zh-TW" sz="1800" b="1" kern="1200" dirty="0"/>
            <a:t>年，台灣大學設立了最早命名為資訊工程系的科系。</a:t>
          </a:r>
          <a:endParaRPr lang="zh-TW" sz="1800" kern="1200" dirty="0"/>
        </a:p>
      </dsp:txBody>
      <dsp:txXfrm>
        <a:off x="6108679" y="50090"/>
        <a:ext cx="2059586" cy="1610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51E31-C4D2-4E83-BDE5-9A3A3B5902CD}">
      <dsp:nvSpPr>
        <dsp:cNvPr id="0" name=""/>
        <dsp:cNvSpPr/>
      </dsp:nvSpPr>
      <dsp:spPr>
        <a:xfrm>
          <a:off x="943" y="47904"/>
          <a:ext cx="1251203" cy="125120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altLang="zh-TW" sz="2900" kern="1200" dirty="0"/>
            <a:t>Linus</a:t>
          </a:r>
          <a:endParaRPr lang="zh-TW" altLang="en-US" sz="2900" kern="1200" dirty="0"/>
        </a:p>
      </dsp:txBody>
      <dsp:txXfrm>
        <a:off x="184177" y="231138"/>
        <a:ext cx="884735" cy="884735"/>
      </dsp:txXfrm>
    </dsp:sp>
    <dsp:sp modelId="{3837C16B-7D7E-4048-BDDC-3032DBEBED48}">
      <dsp:nvSpPr>
        <dsp:cNvPr id="0" name=""/>
        <dsp:cNvSpPr/>
      </dsp:nvSpPr>
      <dsp:spPr>
        <a:xfrm>
          <a:off x="1353745" y="310657"/>
          <a:ext cx="725697" cy="725697"/>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1449936" y="588164"/>
        <a:ext cx="533315" cy="170683"/>
      </dsp:txXfrm>
    </dsp:sp>
    <dsp:sp modelId="{D4CCF1DD-13DF-4722-B6E9-BF71154BAE53}">
      <dsp:nvSpPr>
        <dsp:cNvPr id="0" name=""/>
        <dsp:cNvSpPr/>
      </dsp:nvSpPr>
      <dsp:spPr>
        <a:xfrm>
          <a:off x="2181040" y="47904"/>
          <a:ext cx="1251203" cy="1251203"/>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altLang="zh-TW" sz="2900" kern="1200" dirty="0"/>
            <a:t>UNIX</a:t>
          </a:r>
          <a:endParaRPr lang="zh-TW" altLang="en-US" sz="2900" kern="1200" dirty="0"/>
        </a:p>
      </dsp:txBody>
      <dsp:txXfrm>
        <a:off x="2364274" y="231138"/>
        <a:ext cx="884735" cy="884735"/>
      </dsp:txXfrm>
    </dsp:sp>
    <dsp:sp modelId="{2101A7AB-680D-470D-9AEC-B43A54AB3E4F}">
      <dsp:nvSpPr>
        <dsp:cNvPr id="0" name=""/>
        <dsp:cNvSpPr/>
      </dsp:nvSpPr>
      <dsp:spPr>
        <a:xfrm>
          <a:off x="3533841" y="310657"/>
          <a:ext cx="725697" cy="725697"/>
        </a:xfrm>
        <a:prstGeom prst="mathEqual">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3630032" y="460151"/>
        <a:ext cx="533315" cy="426709"/>
      </dsp:txXfrm>
    </dsp:sp>
    <dsp:sp modelId="{D3886071-BFAA-4AA6-99AE-018BA1BD48A9}">
      <dsp:nvSpPr>
        <dsp:cNvPr id="0" name=""/>
        <dsp:cNvSpPr/>
      </dsp:nvSpPr>
      <dsp:spPr>
        <a:xfrm>
          <a:off x="4361137" y="47904"/>
          <a:ext cx="1251203" cy="1251203"/>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altLang="zh-TW" sz="2900" kern="1200" dirty="0">
              <a:solidFill>
                <a:srgbClr val="C00000"/>
              </a:solidFill>
            </a:rPr>
            <a:t>Linux</a:t>
          </a:r>
          <a:endParaRPr lang="zh-TW" altLang="en-US" sz="2900" kern="1200" dirty="0">
            <a:solidFill>
              <a:srgbClr val="C00000"/>
            </a:solidFill>
          </a:endParaRPr>
        </a:p>
      </dsp:txBody>
      <dsp:txXfrm>
        <a:off x="4544371" y="231138"/>
        <a:ext cx="884735" cy="884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3BD75-1FA9-4AE9-99A4-D3CA3D45CE55}">
      <dsp:nvSpPr>
        <dsp:cNvPr id="0" name=""/>
        <dsp:cNvSpPr/>
      </dsp:nvSpPr>
      <dsp:spPr>
        <a:xfrm>
          <a:off x="3768" y="111479"/>
          <a:ext cx="1168263" cy="7995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a:t>HP</a:t>
          </a:r>
          <a:endParaRPr lang="zh-TW" sz="1800" kern="1200"/>
        </a:p>
      </dsp:txBody>
      <dsp:txXfrm>
        <a:off x="27185" y="134896"/>
        <a:ext cx="1121429" cy="752696"/>
      </dsp:txXfrm>
    </dsp:sp>
    <dsp:sp modelId="{01A7CBEF-B817-41C7-B002-62538A20BBE2}">
      <dsp:nvSpPr>
        <dsp:cNvPr id="0" name=""/>
        <dsp:cNvSpPr/>
      </dsp:nvSpPr>
      <dsp:spPr>
        <a:xfrm>
          <a:off x="1288858" y="366379"/>
          <a:ext cx="247671" cy="28972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1288858" y="424325"/>
        <a:ext cx="173370" cy="173837"/>
      </dsp:txXfrm>
    </dsp:sp>
    <dsp:sp modelId="{BEA039B8-6357-4EB9-AD48-2A959FDB8828}">
      <dsp:nvSpPr>
        <dsp:cNvPr id="0" name=""/>
        <dsp:cNvSpPr/>
      </dsp:nvSpPr>
      <dsp:spPr>
        <a:xfrm>
          <a:off x="1639337" y="111479"/>
          <a:ext cx="1168263" cy="799530"/>
        </a:xfrm>
        <a:prstGeom prst="roundRect">
          <a:avLst>
            <a:gd name="adj" fmla="val 10000"/>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a:t>Acer</a:t>
          </a:r>
          <a:br>
            <a:rPr lang="en-US" sz="1800" b="1" kern="1200" dirty="0"/>
          </a:br>
          <a:r>
            <a:rPr lang="en-US" sz="1800" b="1" kern="1200" dirty="0"/>
            <a:t>(</a:t>
          </a:r>
          <a:r>
            <a:rPr lang="zh-TW" sz="1800" b="1" kern="1200" dirty="0"/>
            <a:t>宏碁</a:t>
          </a:r>
          <a:r>
            <a:rPr lang="en-US" sz="1800" b="1" kern="1200" dirty="0"/>
            <a:t>)</a:t>
          </a:r>
          <a:endParaRPr lang="zh-TW" sz="1800" kern="1200" dirty="0"/>
        </a:p>
      </dsp:txBody>
      <dsp:txXfrm>
        <a:off x="1662754" y="134896"/>
        <a:ext cx="1121429" cy="752696"/>
      </dsp:txXfrm>
    </dsp:sp>
    <dsp:sp modelId="{4A24936D-74F4-4689-8BB2-1B4FB47F3F14}">
      <dsp:nvSpPr>
        <dsp:cNvPr id="0" name=""/>
        <dsp:cNvSpPr/>
      </dsp:nvSpPr>
      <dsp:spPr>
        <a:xfrm>
          <a:off x="2924427" y="366379"/>
          <a:ext cx="247671" cy="289729"/>
        </a:xfrm>
        <a:prstGeom prst="rightArrow">
          <a:avLst>
            <a:gd name="adj1" fmla="val 60000"/>
            <a:gd name="adj2" fmla="val 50000"/>
          </a:avLst>
        </a:prstGeom>
        <a:solidFill>
          <a:schemeClr val="accent3">
            <a:hueOff val="3750088"/>
            <a:satOff val="-5627"/>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2924427" y="424325"/>
        <a:ext cx="173370" cy="173837"/>
      </dsp:txXfrm>
    </dsp:sp>
    <dsp:sp modelId="{0F9F910F-8D39-4A93-9A59-41558CD81411}">
      <dsp:nvSpPr>
        <dsp:cNvPr id="0" name=""/>
        <dsp:cNvSpPr/>
      </dsp:nvSpPr>
      <dsp:spPr>
        <a:xfrm>
          <a:off x="3274907" y="111479"/>
          <a:ext cx="1168263" cy="799530"/>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a:t>Dell</a:t>
          </a:r>
          <a:endParaRPr lang="zh-TW" sz="1800" kern="1200"/>
        </a:p>
      </dsp:txBody>
      <dsp:txXfrm>
        <a:off x="3298324" y="134896"/>
        <a:ext cx="1121429" cy="752696"/>
      </dsp:txXfrm>
    </dsp:sp>
    <dsp:sp modelId="{29CA07CE-D322-4F98-8930-303DFC772F1A}">
      <dsp:nvSpPr>
        <dsp:cNvPr id="0" name=""/>
        <dsp:cNvSpPr/>
      </dsp:nvSpPr>
      <dsp:spPr>
        <a:xfrm>
          <a:off x="4559997" y="366379"/>
          <a:ext cx="247671" cy="289729"/>
        </a:xfrm>
        <a:prstGeom prst="rightArrow">
          <a:avLst>
            <a:gd name="adj1" fmla="val 60000"/>
            <a:gd name="adj2" fmla="val 50000"/>
          </a:avLst>
        </a:prstGeom>
        <a:solidFill>
          <a:schemeClr val="accent3">
            <a:hueOff val="7500176"/>
            <a:satOff val="-11253"/>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4559997" y="424325"/>
        <a:ext cx="173370" cy="173837"/>
      </dsp:txXfrm>
    </dsp:sp>
    <dsp:sp modelId="{44EE13CB-BF68-439D-B273-8C4E452B3CD3}">
      <dsp:nvSpPr>
        <dsp:cNvPr id="0" name=""/>
        <dsp:cNvSpPr/>
      </dsp:nvSpPr>
      <dsp:spPr>
        <a:xfrm>
          <a:off x="4910476" y="111479"/>
          <a:ext cx="1168263" cy="799530"/>
        </a:xfrm>
        <a:prstGeom prst="roundRect">
          <a:avLst>
            <a:gd name="adj" fmla="val 10000"/>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a:t>Lenovo</a:t>
          </a:r>
          <a:endParaRPr lang="zh-TW" sz="1800" kern="1200"/>
        </a:p>
      </dsp:txBody>
      <dsp:txXfrm>
        <a:off x="4933893" y="134896"/>
        <a:ext cx="1121429" cy="752696"/>
      </dsp:txXfrm>
    </dsp:sp>
    <dsp:sp modelId="{C38D6007-D676-454D-9806-0CFEAE1C9EE6}">
      <dsp:nvSpPr>
        <dsp:cNvPr id="0" name=""/>
        <dsp:cNvSpPr/>
      </dsp:nvSpPr>
      <dsp:spPr>
        <a:xfrm>
          <a:off x="6195566" y="366379"/>
          <a:ext cx="247671" cy="289729"/>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a:off x="6195566" y="424325"/>
        <a:ext cx="173370" cy="173837"/>
      </dsp:txXfrm>
    </dsp:sp>
    <dsp:sp modelId="{AFBFEBB0-1072-4BC5-8E5F-ABB3C42F7706}">
      <dsp:nvSpPr>
        <dsp:cNvPr id="0" name=""/>
        <dsp:cNvSpPr/>
      </dsp:nvSpPr>
      <dsp:spPr>
        <a:xfrm>
          <a:off x="6546045" y="111479"/>
          <a:ext cx="1168263" cy="79953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a:t>Toshiba</a:t>
          </a:r>
          <a:endParaRPr lang="zh-TW" sz="1800" kern="1200"/>
        </a:p>
      </dsp:txBody>
      <dsp:txXfrm>
        <a:off x="6569462" y="134896"/>
        <a:ext cx="1121429" cy="7526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18F9F-F234-4B62-ADFA-158FCA76B3BF}">
      <dsp:nvSpPr>
        <dsp:cNvPr id="0" name=""/>
        <dsp:cNvSpPr/>
      </dsp:nvSpPr>
      <dsp:spPr>
        <a:xfrm>
          <a:off x="40" y="167324"/>
          <a:ext cx="3845569" cy="96346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zh-TW" sz="2300" b="1" kern="1200" dirty="0"/>
            <a:t>摩爾定律</a:t>
          </a:r>
          <a:r>
            <a:rPr lang="en-US" altLang="zh-TW" sz="2300" b="1" kern="1200" dirty="0"/>
            <a:t/>
          </a:r>
          <a:br>
            <a:rPr lang="en-US" altLang="zh-TW" sz="2300" b="1" kern="1200" dirty="0"/>
          </a:br>
          <a:r>
            <a:rPr lang="en-US" sz="2300" b="1" kern="1200" dirty="0"/>
            <a:t>(Moore's Law)</a:t>
          </a:r>
          <a:endParaRPr lang="zh-TW" sz="2300" kern="1200" dirty="0"/>
        </a:p>
      </dsp:txBody>
      <dsp:txXfrm>
        <a:off x="40" y="167324"/>
        <a:ext cx="3845569" cy="963465"/>
      </dsp:txXfrm>
    </dsp:sp>
    <dsp:sp modelId="{8CFDBAF4-0D89-49DE-BADE-25C35D96EAB4}">
      <dsp:nvSpPr>
        <dsp:cNvPr id="0" name=""/>
        <dsp:cNvSpPr/>
      </dsp:nvSpPr>
      <dsp:spPr>
        <a:xfrm>
          <a:off x="40" y="1130790"/>
          <a:ext cx="3845569" cy="2614183"/>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zh-TW" altLang="en-US" sz="2300" b="1" kern="1200" dirty="0"/>
            <a:t>多年來一直準確預測電腦基礎元件將更快、更小及更便宜。</a:t>
          </a:r>
          <a:endParaRPr lang="zh-TW" altLang="en-US" sz="2300" kern="1200" dirty="0"/>
        </a:p>
      </dsp:txBody>
      <dsp:txXfrm>
        <a:off x="40" y="1130790"/>
        <a:ext cx="3845569" cy="2614183"/>
      </dsp:txXfrm>
    </dsp:sp>
    <dsp:sp modelId="{E77925D0-932A-4973-B419-15A7E8132F75}">
      <dsp:nvSpPr>
        <dsp:cNvPr id="0" name=""/>
        <dsp:cNvSpPr/>
      </dsp:nvSpPr>
      <dsp:spPr>
        <a:xfrm>
          <a:off x="4383989" y="167324"/>
          <a:ext cx="3845569" cy="963465"/>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zh-TW" sz="2300" b="1" kern="1200" dirty="0"/>
            <a:t>梅特卡夫定律</a:t>
          </a:r>
          <a:r>
            <a:rPr lang="en-US" altLang="zh-TW" sz="2300" b="1" kern="1200" dirty="0"/>
            <a:t/>
          </a:r>
          <a:br>
            <a:rPr lang="en-US" altLang="zh-TW" sz="2300" b="1" kern="1200" dirty="0"/>
          </a:br>
          <a:r>
            <a:rPr lang="en-US" sz="2300" b="1" kern="1200" dirty="0"/>
            <a:t>(Metcalfe's Law)</a:t>
          </a:r>
          <a:endParaRPr lang="zh-TW" sz="2300" kern="1200" dirty="0"/>
        </a:p>
      </dsp:txBody>
      <dsp:txXfrm>
        <a:off x="4383989" y="167324"/>
        <a:ext cx="3845569" cy="963465"/>
      </dsp:txXfrm>
    </dsp:sp>
    <dsp:sp modelId="{3A49CF99-97AE-4EA5-837E-807074B5A679}">
      <dsp:nvSpPr>
        <dsp:cNvPr id="0" name=""/>
        <dsp:cNvSpPr/>
      </dsp:nvSpPr>
      <dsp:spPr>
        <a:xfrm>
          <a:off x="4383989" y="1130790"/>
          <a:ext cx="3845569" cy="2614183"/>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zh-TW" altLang="en-US" sz="2300" b="1" kern="1200" dirty="0"/>
            <a:t>說明當一個新應用的使用者人數超過一個臨界點時，其價值就會以幾何級數成長，而其使用人口也會戲劇化地急速擴張。</a:t>
          </a:r>
          <a:endParaRPr lang="zh-TW" altLang="en-US" sz="2300" kern="1200" dirty="0"/>
        </a:p>
      </dsp:txBody>
      <dsp:txXfrm>
        <a:off x="4383989" y="1130790"/>
        <a:ext cx="3845569" cy="261418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t>2025/3/4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8270E6B-8A9A-4BD1-A605-DF87FA7F0AA8}"/>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178229EA-3CDE-444C-96A6-176ED8781211}" type="slidenum">
              <a:rPr lang="en-US" altLang="zh-TW" smtClean="0">
                <a:solidFill>
                  <a:srgbClr val="000000"/>
                </a:solidFill>
              </a:rPr>
              <a:pPr>
                <a:spcBef>
                  <a:spcPct val="0"/>
                </a:spcBef>
              </a:pPr>
              <a:t>9</a:t>
            </a:fld>
            <a:endParaRPr lang="en-US" altLang="zh-TW">
              <a:solidFill>
                <a:srgbClr val="000000"/>
              </a:solidFill>
            </a:endParaRPr>
          </a:p>
        </p:txBody>
      </p:sp>
      <p:sp>
        <p:nvSpPr>
          <p:cNvPr id="23555" name="Rectangle 2">
            <a:extLst>
              <a:ext uri="{FF2B5EF4-FFF2-40B4-BE49-F238E27FC236}">
                <a16:creationId xmlns:a16="http://schemas.microsoft.com/office/drawing/2014/main" id="{1B4328D7-25E1-493D-A230-C89EECD2E827}"/>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8BBFBCC-BB97-4536-B2AC-FFAAE88B1297}"/>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C95DC42-6FB1-4C64-921E-590415ADF53E}"/>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F521D47A-E8BA-4C42-8ADB-6A5CD5607669}" type="slidenum">
              <a:rPr lang="en-US" altLang="zh-TW" smtClean="0">
                <a:solidFill>
                  <a:srgbClr val="000000"/>
                </a:solidFill>
              </a:rPr>
              <a:pPr>
                <a:spcBef>
                  <a:spcPct val="0"/>
                </a:spcBef>
              </a:pPr>
              <a:t>10</a:t>
            </a:fld>
            <a:endParaRPr lang="en-US" altLang="zh-TW">
              <a:solidFill>
                <a:srgbClr val="000000"/>
              </a:solidFill>
            </a:endParaRPr>
          </a:p>
        </p:txBody>
      </p:sp>
      <p:sp>
        <p:nvSpPr>
          <p:cNvPr id="25603" name="Rectangle 2">
            <a:extLst>
              <a:ext uri="{FF2B5EF4-FFF2-40B4-BE49-F238E27FC236}">
                <a16:creationId xmlns:a16="http://schemas.microsoft.com/office/drawing/2014/main" id="{8FDE5522-CC75-4DA9-BDA6-1DE2C89E163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42CA8F44-87EE-44B2-B582-91374AEE2848}"/>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82FBD65-BAA0-4381-87B9-8E2293A7F930}"/>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E3C5623E-1246-455E-A8DA-465EBB9132A2}"/>
              </a:ext>
            </a:extLst>
          </p:cNvPr>
          <p:cNvSpPr>
            <a:spLocks noGrp="1" noChangeArrowheads="1"/>
          </p:cNvSpPr>
          <p:nvPr>
            <p:ph type="body" idx="1"/>
          </p:nvPr>
        </p:nvSpPr>
        <p:spPr>
          <a:noFill/>
        </p:spPr>
        <p:txBody>
          <a:bodyPr/>
          <a:lstStyle/>
          <a:p>
            <a:pPr eaLnBrk="1" hangingPunct="1"/>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3615389-C688-4F99-8CD5-0022261E8690}"/>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A6706AB0-3B5E-4623-927A-5F9E7D5C812E}" type="slidenum">
              <a:rPr lang="en-US" altLang="zh-TW" smtClean="0">
                <a:solidFill>
                  <a:srgbClr val="000000"/>
                </a:solidFill>
              </a:rPr>
              <a:pPr>
                <a:spcBef>
                  <a:spcPct val="0"/>
                </a:spcBef>
              </a:pPr>
              <a:t>12</a:t>
            </a:fld>
            <a:endParaRPr lang="en-US" altLang="zh-TW">
              <a:solidFill>
                <a:srgbClr val="000000"/>
              </a:solidFill>
            </a:endParaRPr>
          </a:p>
        </p:txBody>
      </p:sp>
      <p:sp>
        <p:nvSpPr>
          <p:cNvPr id="29699" name="Rectangle 2">
            <a:extLst>
              <a:ext uri="{FF2B5EF4-FFF2-40B4-BE49-F238E27FC236}">
                <a16:creationId xmlns:a16="http://schemas.microsoft.com/office/drawing/2014/main" id="{AA7AB08D-709B-4EAA-BBA3-BF96CFA28B9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8D42C6AC-7AB8-469B-B327-90117B48E48A}"/>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54B5813-FE9C-4756-B786-937A1F80C7D0}"/>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7DC4B7EA-C828-4586-82D1-E783DA7A5B62}"/>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166A46D-7989-4780-BC11-B5012E02E062}"/>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B2C73603-7A8B-41FD-878D-850BD867CAED}"/>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1B90500A-B7F7-4E7C-9863-D33320777619}"/>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A63DE503-F303-4D24-9ECA-1CEE3F42A240}" type="slidenum">
              <a:rPr lang="en-US" altLang="zh-TW" smtClean="0">
                <a:solidFill>
                  <a:srgbClr val="000000"/>
                </a:solidFill>
              </a:rPr>
              <a:pPr>
                <a:spcBef>
                  <a:spcPct val="0"/>
                </a:spcBef>
              </a:pPr>
              <a:t>37</a:t>
            </a:fld>
            <a:endParaRPr lang="en-US" altLang="zh-TW">
              <a:solidFill>
                <a:srgbClr val="000000"/>
              </a:solidFill>
            </a:endParaRPr>
          </a:p>
        </p:txBody>
      </p:sp>
      <p:sp>
        <p:nvSpPr>
          <p:cNvPr id="65539" name="Rectangle 2">
            <a:extLst>
              <a:ext uri="{FF2B5EF4-FFF2-40B4-BE49-F238E27FC236}">
                <a16:creationId xmlns:a16="http://schemas.microsoft.com/office/drawing/2014/main" id="{02927B8A-5E22-4F94-9E6C-D17041B6A90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53742094-431A-403F-A081-B18E96A5D5B6}"/>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B798E0E-C448-4100-B42B-0C840B34E119}"/>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978DADCA-0A2B-4D84-9AF8-978479857653}" type="slidenum">
              <a:rPr lang="en-US" altLang="zh-TW" smtClean="0"/>
              <a:pPr>
                <a:spcBef>
                  <a:spcPct val="0"/>
                </a:spcBef>
              </a:pPr>
              <a:t>47</a:t>
            </a:fld>
            <a:endParaRPr lang="en-US" altLang="zh-TW"/>
          </a:p>
        </p:txBody>
      </p:sp>
      <p:sp>
        <p:nvSpPr>
          <p:cNvPr id="83971" name="Rectangle 2">
            <a:extLst>
              <a:ext uri="{FF2B5EF4-FFF2-40B4-BE49-F238E27FC236}">
                <a16:creationId xmlns:a16="http://schemas.microsoft.com/office/drawing/2014/main" id="{C5A10A3A-EA4A-45A5-BB25-4CE7808E0429}"/>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3D04F85-6035-44DD-8A29-6C37F6BD2DF2}"/>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301EC8E-6FE3-4018-BAD0-2843C3CD334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98E24DB2-00F5-4C4E-BB3C-5E4A73395ACC}"/>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a:t>計算機簡介</a:t>
            </a:r>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29" name="矩形 28"/>
          <p:cNvSpPr/>
          <p:nvPr userDrawn="1"/>
        </p:nvSpPr>
        <p:spPr>
          <a:xfrm>
            <a:off x="11650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kern="1200" dirty="0">
                <a:solidFill>
                  <a:schemeClr val="bg1"/>
                </a:solidFill>
                <a:latin typeface="Calibri" panose="020F0502020204030204" pitchFamily="34" charset="0"/>
                <a:ea typeface="+mn-ea"/>
                <a:cs typeface="+mn-cs"/>
              </a:rPr>
              <a:t>CHAPTER</a:t>
            </a:r>
            <a:r>
              <a:rPr lang="zh-TW" altLang="en-US" sz="3600" b="1" dirty="0">
                <a:solidFill>
                  <a:schemeClr val="bg1"/>
                </a:solidFill>
                <a:latin typeface="Calibri" panose="020F0502020204030204" pitchFamily="34" charset="0"/>
              </a:rPr>
              <a:t> </a:t>
            </a:r>
            <a:r>
              <a:rPr lang="en-US" altLang="zh-TW" sz="5400" b="1" dirty="0">
                <a:solidFill>
                  <a:schemeClr val="accent3">
                    <a:lumMod val="50000"/>
                  </a:schemeClr>
                </a:solidFill>
                <a:latin typeface="Calibri" panose="020F0502020204030204" pitchFamily="34" charset="0"/>
              </a:rPr>
              <a:t>01</a:t>
            </a:r>
            <a:endParaRPr lang="zh-TW" altLang="en-US" sz="5400" b="1" dirty="0">
              <a:solidFill>
                <a:schemeClr val="accent3">
                  <a:lumMod val="50000"/>
                </a:schemeClr>
              </a:solidFill>
              <a:latin typeface="Calibri" panose="020F0502020204030204" pitchFamily="34" charset="0"/>
            </a:endParaRPr>
          </a:p>
        </p:txBody>
      </p:sp>
    </p:spTree>
    <p:extLst>
      <p:ext uri="{BB962C8B-B14F-4D97-AF65-F5344CB8AC3E}">
        <p14:creationId xmlns:p14="http://schemas.microsoft.com/office/powerpoint/2010/main" val="150881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7528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b="1">
                <a:solidFill>
                  <a:srgbClr val="C00000"/>
                </a:solidFill>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457200" y="2213865"/>
            <a:ext cx="8229600" cy="3912298"/>
          </a:xfrm>
        </p:spPr>
        <p:txBody>
          <a:bodyPr>
            <a:normAutofit/>
          </a:bodyPr>
          <a:lstStyle>
            <a:lvl1pPr marL="457200" indent="-457200" algn="l" defTabSz="914400" rtl="0" eaLnBrk="1" latinLnBrk="0" hangingPunct="1">
              <a:spcBef>
                <a:spcPct val="20000"/>
              </a:spcBef>
              <a:buFontTx/>
              <a:buBlip>
                <a:blip r:embed="rId2"/>
              </a:buBlip>
              <a:defRPr lang="zh-TW" altLang="en-US" sz="2800" b="1" kern="1200" dirty="0" smtClean="0">
                <a:solidFill>
                  <a:schemeClr val="tx1"/>
                </a:solidFill>
                <a:latin typeface="微軟正黑體" pitchFamily="34" charset="-120"/>
                <a:ea typeface="微軟正黑體" pitchFamily="34" charset="-120"/>
                <a:cs typeface="+mn-cs"/>
              </a:defRPr>
            </a:lvl1pPr>
            <a:lvl2pPr marL="914400" indent="-457200" algn="l" defTabSz="914400" rtl="0" eaLnBrk="1" latinLnBrk="0" hangingPunct="1">
              <a:spcBef>
                <a:spcPct val="20000"/>
              </a:spcBef>
              <a:buClr>
                <a:schemeClr val="tx2"/>
              </a:buClr>
              <a:buFont typeface="Wingdings 3" panose="05040102010807070707" pitchFamily="18" charset="2"/>
              <a:buChar char=""/>
              <a:defRPr lang="zh-TW" altLang="en-US" sz="2600" b="1" kern="1200" dirty="0" smtClean="0">
                <a:solidFill>
                  <a:schemeClr val="tx1"/>
                </a:solidFill>
                <a:latin typeface="微軟正黑體" pitchFamily="34" charset="-120"/>
                <a:ea typeface="微軟正黑體" pitchFamily="34" charset="-120"/>
                <a:cs typeface="+mn-cs"/>
              </a:defRPr>
            </a:lvl2pPr>
            <a:lvl3pPr marL="1257300" indent="-342900" algn="l" defTabSz="914400" rtl="0" eaLnBrk="1" latinLnBrk="0" hangingPunct="1">
              <a:spcBef>
                <a:spcPct val="20000"/>
              </a:spcBef>
              <a:buClr>
                <a:schemeClr val="accent1"/>
              </a:buClr>
              <a:buFont typeface="微軟正黑體" panose="020B0604030504040204" pitchFamily="34" charset="-120"/>
              <a:buChar char="■"/>
              <a:defRPr lang="zh-TW" altLang="en-US" sz="2400" b="1" kern="1200" dirty="0" smtClean="0">
                <a:solidFill>
                  <a:schemeClr val="tx1"/>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Wingdings" pitchFamily="2" charset="2"/>
              <a:buNone/>
              <a:defRPr lang="zh-TW" altLang="en-US" sz="2000" b="1" kern="1200" dirty="0" smtClean="0">
                <a:solidFill>
                  <a:schemeClr val="tx1"/>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Wingdings" pitchFamily="2" charset="2"/>
              <a:buNone/>
              <a:defRPr lang="zh-TW" altLang="en-US" sz="1800" b="1" kern="1200" dirty="0">
                <a:solidFill>
                  <a:schemeClr val="tx1"/>
                </a:solidFill>
                <a:latin typeface="微軟正黑體" pitchFamily="34" charset="-120"/>
                <a:ea typeface="微軟正黑體" pitchFamily="34" charset="-120"/>
                <a:cs typeface="+mn-cs"/>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en-US" altLang="zh-TW" b="1" dirty="0">
                <a:solidFill>
                  <a:srgbClr val="C00000"/>
                </a:solidFill>
                <a:latin typeface="微軟正黑體" pitchFamily="34" charset="-120"/>
                <a:ea typeface="微軟正黑體" pitchFamily="34" charset="-120"/>
              </a:rPr>
              <a:t>IT</a:t>
            </a:r>
            <a:r>
              <a:rPr lang="zh-TW" altLang="en-US" b="1" dirty="0">
                <a:solidFill>
                  <a:srgbClr val="C00000"/>
                </a:solidFill>
                <a:latin typeface="微軟正黑體" pitchFamily="34" charset="-120"/>
                <a:ea typeface="微軟正黑體" pitchFamily="34" charset="-120"/>
              </a:rPr>
              <a:t>　專    家    </a:t>
            </a:r>
            <a:endParaRPr lang="en-US" altLang="zh-TW" b="1" dirty="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a:solidFill>
                  <a:srgbClr val="C00000"/>
                </a:solidFill>
                <a:latin typeface="微軟正黑體" pitchFamily="34" charset="-120"/>
                <a:ea typeface="微軟正黑體" pitchFamily="34" charset="-120"/>
              </a:rPr>
              <a:t>資    訊    科    技    專    欄</a:t>
            </a:r>
            <a:endParaRPr lang="en-US" altLang="zh-TW" sz="2400" b="1" dirty="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5419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橢圓 7"/>
          <p:cNvSpPr/>
          <p:nvPr userDrawn="1"/>
        </p:nvSpPr>
        <p:spPr>
          <a:xfrm>
            <a:off x="161510" y="6219310"/>
            <a:ext cx="450050" cy="450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296525" y="6219310"/>
            <a:ext cx="450050" cy="450050"/>
          </a:xfrm>
          <a:prstGeom prst="ellipse">
            <a:avLst/>
          </a:prstGeom>
          <a:solidFill>
            <a:srgbClr val="9BBB5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userDrawn="1"/>
        </p:nvSpPr>
        <p:spPr>
          <a:xfrm>
            <a:off x="251520" y="6259669"/>
            <a:ext cx="585065" cy="369332"/>
          </a:xfrm>
          <a:prstGeom prst="rect">
            <a:avLst/>
          </a:prstGeom>
          <a:noFill/>
        </p:spPr>
        <p:txBody>
          <a:bodyPr wrap="square" rtlCol="0">
            <a:spAutoFit/>
          </a:bodyPr>
          <a:lstStyle/>
          <a:p>
            <a:fld id="{8B089E88-AE65-4CA2-BA11-4B6DC14C3389}" type="slidenum">
              <a:rPr lang="zh-TW" altLang="en-US" smtClean="0">
                <a:solidFill>
                  <a:schemeClr val="bg1"/>
                </a:solidFill>
              </a:rPr>
              <a:t>‹#›</a:t>
            </a:fld>
            <a:endParaRPr lang="zh-TW" altLang="en-US" dirty="0">
              <a:solidFill>
                <a:schemeClr val="bg1"/>
              </a:solidFill>
            </a:endParaRPr>
          </a:p>
        </p:txBody>
      </p:sp>
      <p:pic>
        <p:nvPicPr>
          <p:cNvPr id="6146" name="Picture 2" descr="D:\桌面\logo.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userDrawn="1"/>
        </p:nvSpPr>
        <p:spPr>
          <a:xfrm>
            <a:off x="7452320" y="6296111"/>
            <a:ext cx="360000" cy="360000"/>
          </a:xfrm>
          <a:prstGeom prst="actionButtonBackPrevious">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userDrawn="1"/>
        </p:nvSpPr>
        <p:spPr>
          <a:xfrm>
            <a:off x="7992380" y="6296111"/>
            <a:ext cx="360000" cy="360000"/>
          </a:xfrm>
          <a:prstGeom prst="actionButtonHome">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userDrawn="1"/>
        </p:nvSpPr>
        <p:spPr>
          <a:xfrm>
            <a:off x="8492930" y="6295222"/>
            <a:ext cx="360000" cy="360000"/>
          </a:xfrm>
          <a:prstGeom prst="actionButtonForwardNext">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ctr" defTabSz="914400" rtl="0" eaLnBrk="1" latinLnBrk="0" hangingPunct="1">
        <a:spcBef>
          <a:spcPct val="0"/>
        </a:spcBef>
        <a:buNone/>
        <a:defRPr sz="4400"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slide" Target="slide90.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thgenealogy.org/id.php?id=8460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obelprize.org/prizes/lists/all-nobel-prize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Pancake_sort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endParaRPr lang="zh-TW" altLang="en-US" dirty="0"/>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9535" y="2513414"/>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401888">
            <a:off x="512574" y="2694412"/>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077218">
            <a:off x="638000" y="2912631"/>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3228769" cy="1631216"/>
          </a:xfrm>
          <a:prstGeom prst="rect">
            <a:avLst/>
          </a:prstGeom>
        </p:spPr>
        <p:txBody>
          <a:bodyPr wrap="none">
            <a:spAutoFit/>
          </a:bodyPr>
          <a:lstStyle/>
          <a:p>
            <a:pPr>
              <a:lnSpc>
                <a:spcPct val="200000"/>
              </a:lnSpc>
            </a:pPr>
            <a:r>
              <a:rPr lang="en-US" altLang="zh-TW" sz="2000" b="1" dirty="0">
                <a:solidFill>
                  <a:schemeClr val="tx1">
                    <a:lumMod val="75000"/>
                    <a:lumOff val="25000"/>
                  </a:schemeClr>
                </a:solidFill>
                <a:latin typeface="微軟正黑體" pitchFamily="34" charset="-120"/>
                <a:ea typeface="微軟正黑體" pitchFamily="34" charset="-120"/>
                <a:hlinkClick r:id="rId4" action="ppaction://hlinksldjump"/>
              </a:rPr>
              <a:t>1-1 </a:t>
            </a:r>
            <a:r>
              <a:rPr lang="zh-TW" altLang="en-US" sz="2000" b="1" dirty="0">
                <a:solidFill>
                  <a:schemeClr val="tx1">
                    <a:lumMod val="75000"/>
                    <a:lumOff val="25000"/>
                  </a:schemeClr>
                </a:solidFill>
                <a:latin typeface="微軟正黑體" pitchFamily="34" charset="-120"/>
                <a:ea typeface="微軟正黑體" pitchFamily="34" charset="-120"/>
                <a:hlinkClick r:id="rId4" action="ppaction://hlinksldjump"/>
              </a:rPr>
              <a:t>計算機科學大事記</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200000"/>
              </a:lnSpc>
            </a:pPr>
            <a:r>
              <a:rPr lang="en-US" altLang="zh-TW" sz="2000" b="1" dirty="0">
                <a:solidFill>
                  <a:schemeClr val="tx1">
                    <a:lumMod val="75000"/>
                    <a:lumOff val="25000"/>
                  </a:schemeClr>
                </a:solidFill>
                <a:latin typeface="微軟正黑體" pitchFamily="34" charset="-120"/>
                <a:ea typeface="微軟正黑體" pitchFamily="34" charset="-120"/>
                <a:hlinkClick r:id="rId5" action="ppaction://hlinksldjump"/>
              </a:rPr>
              <a:t>1-2 </a:t>
            </a:r>
            <a:r>
              <a:rPr lang="zh-TW" altLang="en-US" sz="2000" b="1" dirty="0">
                <a:solidFill>
                  <a:schemeClr val="tx1">
                    <a:lumMod val="75000"/>
                    <a:lumOff val="25000"/>
                  </a:schemeClr>
                </a:solidFill>
                <a:latin typeface="微軟正黑體" pitchFamily="34" charset="-120"/>
                <a:ea typeface="微軟正黑體" pitchFamily="34" charset="-120"/>
                <a:hlinkClick r:id="rId5" action="ppaction://hlinksldjump"/>
              </a:rPr>
              <a:t>當代計算機的通用架構</a:t>
            </a:r>
            <a:endParaRPr lang="zh-TW" altLang="en-US" sz="2000" b="1" dirty="0">
              <a:solidFill>
                <a:schemeClr val="tx1">
                  <a:lumMod val="75000"/>
                  <a:lumOff val="25000"/>
                </a:schemeClr>
              </a:solidFill>
              <a:latin typeface="微軟正黑體" pitchFamily="34" charset="-120"/>
              <a:ea typeface="微軟正黑體" pitchFamily="34" charset="-120"/>
            </a:endParaRPr>
          </a:p>
          <a:p>
            <a:endParaRPr lang="en-US" altLang="zh-TW"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7EBCBFD-27E4-4D69-B204-064AF3479BEA}"/>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Turing Award</a:t>
            </a:r>
          </a:p>
        </p:txBody>
      </p:sp>
      <p:sp>
        <p:nvSpPr>
          <p:cNvPr id="24579" name="Rectangle 3">
            <a:extLst>
              <a:ext uri="{FF2B5EF4-FFF2-40B4-BE49-F238E27FC236}">
                <a16:creationId xmlns:a16="http://schemas.microsoft.com/office/drawing/2014/main" id="{B0EEA93F-B25B-4713-9B77-D2F22AF5D732}"/>
              </a:ext>
            </a:extLst>
          </p:cNvPr>
          <p:cNvSpPr>
            <a:spLocks noGrp="1" noChangeArrowheads="1"/>
          </p:cNvSpPr>
          <p:nvPr>
            <p:ph type="body" idx="1"/>
          </p:nvPr>
        </p:nvSpPr>
        <p:spPr>
          <a:noFill/>
        </p:spPr>
        <p:txBody>
          <a:bodyPr>
            <a:normAutofit fontScale="92500" lnSpcReduction="20000"/>
          </a:bodyPr>
          <a:lstStyle/>
          <a:p>
            <a:pPr eaLnBrk="1" hangingPunct="1"/>
            <a:r>
              <a:rPr lang="en-US" altLang="zh-TW"/>
              <a:t>Donald Knuth 1974</a:t>
            </a:r>
          </a:p>
          <a:p>
            <a:pPr eaLnBrk="1" hangingPunct="1"/>
            <a:r>
              <a:rPr lang="en-US" altLang="zh-TW"/>
              <a:t>Steven Cook 1982</a:t>
            </a:r>
          </a:p>
          <a:p>
            <a:pPr eaLnBrk="1" hangingPunct="1"/>
            <a:r>
              <a:rPr lang="en-US" altLang="zh-TW"/>
              <a:t>Ken Thompson &amp; Dannis Ritchie 1983</a:t>
            </a:r>
          </a:p>
          <a:p>
            <a:pPr eaLnBrk="1" hangingPunct="1"/>
            <a:r>
              <a:rPr lang="en-US" altLang="zh-TW"/>
              <a:t>John E. Hopcroft 1986</a:t>
            </a:r>
          </a:p>
          <a:p>
            <a:pPr eaLnBrk="1" hangingPunct="1"/>
            <a:r>
              <a:rPr lang="zh-TW" altLang="en-US"/>
              <a:t>姚期智院士在西元</a:t>
            </a:r>
            <a:r>
              <a:rPr lang="en-US" altLang="zh-TW"/>
              <a:t>2000</a:t>
            </a:r>
            <a:r>
              <a:rPr lang="zh-TW" altLang="en-US"/>
              <a:t>年時</a:t>
            </a:r>
            <a:r>
              <a:rPr lang="en-US" altLang="zh-TW"/>
              <a:t>, </a:t>
            </a:r>
            <a:r>
              <a:rPr lang="zh-TW" altLang="en-US"/>
              <a:t>獲頒</a:t>
            </a:r>
            <a:r>
              <a:rPr lang="en-US" altLang="zh-TW"/>
              <a:t>Turing Award (</a:t>
            </a:r>
            <a:r>
              <a:rPr lang="zh-TW" altLang="en-US"/>
              <a:t>唯一華人得主</a:t>
            </a:r>
            <a:r>
              <a:rPr lang="en-US" altLang="zh-TW"/>
              <a:t>) </a:t>
            </a:r>
          </a:p>
          <a:p>
            <a:pPr eaLnBrk="1" hangingPunct="1"/>
            <a:r>
              <a:rPr lang="en-US" altLang="zh-TW"/>
              <a:t>Vinton G. Cerf and Robert E. Kahn (TCP/IP</a:t>
            </a:r>
            <a:r>
              <a:rPr lang="zh-TW" altLang="en-US"/>
              <a:t>；</a:t>
            </a:r>
            <a:r>
              <a:rPr lang="en-US" altLang="zh-TW"/>
              <a:t>Fathers of the Internet) 2004</a:t>
            </a:r>
          </a:p>
          <a:p>
            <a:pPr eaLnBrk="1" hangingPunct="1"/>
            <a:r>
              <a:rPr lang="en-US" altLang="zh-TW"/>
              <a:t>Yoshua Bengio, Geoffrey Hinton and Yann LeCun (Deep Learning) 2018</a:t>
            </a:r>
          </a:p>
          <a:p>
            <a:pPr eaLnBrk="1" hangingPunct="1"/>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85F1E544-2993-4F10-9EDE-56A869F9412E}"/>
              </a:ext>
            </a:extLst>
          </p:cNvPr>
          <p:cNvSpPr>
            <a:spLocks noGrp="1" noChangeArrowheads="1"/>
          </p:cNvSpPr>
          <p:nvPr>
            <p:ph type="title"/>
          </p:nvPr>
        </p:nvSpPr>
        <p:spPr/>
        <p:txBody>
          <a:bodyPr/>
          <a:lstStyle/>
          <a:p>
            <a:pPr algn="ctr"/>
            <a:r>
              <a:rPr lang="en-US" altLang="zh-TW"/>
              <a:t>John E. Hopcroft   </a:t>
            </a:r>
          </a:p>
        </p:txBody>
      </p:sp>
      <p:pic>
        <p:nvPicPr>
          <p:cNvPr id="26627" name="Picture 6" descr="master_right">
            <a:extLst>
              <a:ext uri="{FF2B5EF4-FFF2-40B4-BE49-F238E27FC236}">
                <a16:creationId xmlns:a16="http://schemas.microsoft.com/office/drawing/2014/main" id="{E0F1463D-A283-4591-A1AE-0BEFB255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9" y="1196360"/>
            <a:ext cx="7561262"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文字方塊 1">
            <a:extLst>
              <a:ext uri="{FF2B5EF4-FFF2-40B4-BE49-F238E27FC236}">
                <a16:creationId xmlns:a16="http://schemas.microsoft.com/office/drawing/2014/main" id="{8F7A07FC-17FE-419E-918C-524896A66D1F}"/>
              </a:ext>
            </a:extLst>
          </p:cNvPr>
          <p:cNvSpPr txBox="1">
            <a:spLocks noChangeArrowheads="1"/>
          </p:cNvSpPr>
          <p:nvPr/>
        </p:nvSpPr>
        <p:spPr bwMode="auto">
          <a:xfrm>
            <a:off x="7235825" y="620713"/>
            <a:ext cx="1339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solidFill>
                  <a:srgbClr val="000000"/>
                </a:solidFill>
              </a:rPr>
              <a:t>2012/12/22</a:t>
            </a:r>
            <a:endParaRPr lang="zh-TW" altLang="en-US" sz="18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2309553-F3EA-4176-BCBF-FF456020753C}"/>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Alan Turing &amp; Me</a:t>
            </a:r>
          </a:p>
        </p:txBody>
      </p:sp>
      <p:sp>
        <p:nvSpPr>
          <p:cNvPr id="28675" name="Rectangle 3">
            <a:extLst>
              <a:ext uri="{FF2B5EF4-FFF2-40B4-BE49-F238E27FC236}">
                <a16:creationId xmlns:a16="http://schemas.microsoft.com/office/drawing/2014/main" id="{FD71B88E-DF67-42FF-9319-699FD7B2688A}"/>
              </a:ext>
            </a:extLst>
          </p:cNvPr>
          <p:cNvSpPr>
            <a:spLocks noGrp="1" noChangeArrowheads="1"/>
          </p:cNvSpPr>
          <p:nvPr>
            <p:ph type="body" idx="1"/>
          </p:nvPr>
        </p:nvSpPr>
        <p:spPr>
          <a:noFill/>
        </p:spPr>
        <p:txBody>
          <a:bodyPr/>
          <a:lstStyle/>
          <a:p>
            <a:pPr marL="609600" indent="-609600" eaLnBrk="1" hangingPunct="1">
              <a:lnSpc>
                <a:spcPct val="90000"/>
              </a:lnSpc>
              <a:buFont typeface="Wingdings" panose="05000000000000000000" pitchFamily="2" charset="2"/>
              <a:buNone/>
            </a:pPr>
            <a:r>
              <a:rPr lang="en-US" altLang="zh-TW" sz="2400" dirty="0"/>
              <a:t>H.A. Newton  </a:t>
            </a:r>
            <a:r>
              <a:rPr lang="en-US" altLang="zh-TW" sz="2400" dirty="0">
                <a:sym typeface="Wingdings" panose="05000000000000000000" pitchFamily="2" charset="2"/>
              </a:rPr>
              <a:t></a:t>
            </a:r>
            <a:r>
              <a:rPr lang="en-US" altLang="zh-TW" sz="2400" dirty="0"/>
              <a:t>  E.H. Moore (1885 Yale Univ.)</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Oswald Veblen (1903 U. of Chicago)</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Alonzo Church (1927 Princeton)</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Bob Ritchie (1961 Princeton)</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Webb Miller (1968 Washington)</a:t>
            </a:r>
          </a:p>
          <a:p>
            <a:pPr marL="609600" indent="-609600" eaLnBrk="1" hangingPunct="1">
              <a:lnSpc>
                <a:spcPct val="90000"/>
              </a:lnSpc>
              <a:buFont typeface="Wingdings" panose="05000000000000000000" pitchFamily="2" charset="2"/>
              <a:buNone/>
            </a:pPr>
            <a:r>
              <a:rPr lang="en-US" altLang="zh-TW" sz="2400" dirty="0"/>
              <a:t>		</a:t>
            </a:r>
            <a:r>
              <a:rPr lang="zh-TW" altLang="en-US" sz="2400" dirty="0"/>
              <a:t>        </a:t>
            </a:r>
            <a:r>
              <a:rPr lang="en-US" altLang="zh-TW" sz="2400" dirty="0">
                <a:sym typeface="Wingdings" panose="05000000000000000000" pitchFamily="2" charset="2"/>
              </a:rPr>
              <a:t>  </a:t>
            </a:r>
            <a:r>
              <a:rPr lang="en-US" altLang="zh-TW" sz="2400" dirty="0" err="1">
                <a:sym typeface="Wingdings" panose="05000000000000000000" pitchFamily="2" charset="2"/>
              </a:rPr>
              <a:t>Kun</a:t>
            </a:r>
            <a:r>
              <a:rPr lang="en-US" altLang="zh-TW" sz="2400" dirty="0">
                <a:sym typeface="Wingdings" panose="05000000000000000000" pitchFamily="2" charset="2"/>
              </a:rPr>
              <a:t>-Mao Chao (1993 Penn State)</a:t>
            </a:r>
            <a:endParaRPr lang="en-US" altLang="zh-TW" sz="2400" dirty="0"/>
          </a:p>
          <a:p>
            <a:pPr marL="609600" indent="-609600" eaLnBrk="1" hangingPunct="1">
              <a:lnSpc>
                <a:spcPct val="90000"/>
              </a:lnSpc>
              <a:buFont typeface="Wingdings" panose="05000000000000000000" pitchFamily="2" charset="2"/>
              <a:buNone/>
            </a:pPr>
            <a:endParaRPr lang="en-US" altLang="zh-TW" sz="2400" dirty="0"/>
          </a:p>
          <a:p>
            <a:pPr marL="609600" indent="-609600" eaLnBrk="1" hangingPunct="1">
              <a:lnSpc>
                <a:spcPct val="90000"/>
              </a:lnSpc>
            </a:pPr>
            <a:endParaRPr lang="en-US" altLang="zh-TW" sz="2400" dirty="0"/>
          </a:p>
        </p:txBody>
      </p:sp>
      <p:sp>
        <p:nvSpPr>
          <p:cNvPr id="28676" name="Line 4">
            <a:extLst>
              <a:ext uri="{FF2B5EF4-FFF2-40B4-BE49-F238E27FC236}">
                <a16:creationId xmlns:a16="http://schemas.microsoft.com/office/drawing/2014/main" id="{89D7AFAE-8D75-45C7-B086-EEADEEB9DED1}"/>
              </a:ext>
            </a:extLst>
          </p:cNvPr>
          <p:cNvSpPr>
            <a:spLocks noChangeShapeType="1"/>
          </p:cNvSpPr>
          <p:nvPr/>
        </p:nvSpPr>
        <p:spPr bwMode="auto">
          <a:xfrm>
            <a:off x="7272300" y="3248980"/>
            <a:ext cx="971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7" name="Line 5">
            <a:extLst>
              <a:ext uri="{FF2B5EF4-FFF2-40B4-BE49-F238E27FC236}">
                <a16:creationId xmlns:a16="http://schemas.microsoft.com/office/drawing/2014/main" id="{46FAAB3E-6085-493C-990B-84FFF9901B13}"/>
              </a:ext>
            </a:extLst>
          </p:cNvPr>
          <p:cNvSpPr>
            <a:spLocks noChangeShapeType="1"/>
          </p:cNvSpPr>
          <p:nvPr/>
        </p:nvSpPr>
        <p:spPr bwMode="auto">
          <a:xfrm>
            <a:off x="8243888" y="3248980"/>
            <a:ext cx="0" cy="10436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8" name="Line 6">
            <a:extLst>
              <a:ext uri="{FF2B5EF4-FFF2-40B4-BE49-F238E27FC236}">
                <a16:creationId xmlns:a16="http://schemas.microsoft.com/office/drawing/2014/main" id="{1B32A655-32EF-44AB-9499-71F47C1600E0}"/>
              </a:ext>
            </a:extLst>
          </p:cNvPr>
          <p:cNvSpPr>
            <a:spLocks noChangeShapeType="1"/>
          </p:cNvSpPr>
          <p:nvPr/>
        </p:nvSpPr>
        <p:spPr bwMode="auto">
          <a:xfrm flipH="1">
            <a:off x="7164388" y="4292600"/>
            <a:ext cx="107950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9" name="Text Box 7">
            <a:extLst>
              <a:ext uri="{FF2B5EF4-FFF2-40B4-BE49-F238E27FC236}">
                <a16:creationId xmlns:a16="http://schemas.microsoft.com/office/drawing/2014/main" id="{28D472CD-77C6-471E-9D02-05E726A7ADD9}"/>
              </a:ext>
            </a:extLst>
          </p:cNvPr>
          <p:cNvSpPr txBox="1">
            <a:spLocks noChangeArrowheads="1"/>
          </p:cNvSpPr>
          <p:nvPr/>
        </p:nvSpPr>
        <p:spPr bwMode="auto">
          <a:xfrm>
            <a:off x="5076825" y="5300663"/>
            <a:ext cx="2590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kumimoji="0" lang="en-US" altLang="zh-TW" sz="3200">
                <a:solidFill>
                  <a:srgbClr val="000000"/>
                </a:solidFill>
                <a:latin typeface="Times New Roman" panose="02020603050405020304" pitchFamily="18" charset="0"/>
              </a:rPr>
              <a:t>Alan Turing</a:t>
            </a:r>
          </a:p>
        </p:txBody>
      </p:sp>
      <p:sp>
        <p:nvSpPr>
          <p:cNvPr id="28680" name="Rectangle 8">
            <a:extLst>
              <a:ext uri="{FF2B5EF4-FFF2-40B4-BE49-F238E27FC236}">
                <a16:creationId xmlns:a16="http://schemas.microsoft.com/office/drawing/2014/main" id="{FD0152A2-90FB-4DD0-985E-F5EB16676FEF}"/>
              </a:ext>
            </a:extLst>
          </p:cNvPr>
          <p:cNvSpPr>
            <a:spLocks noChangeArrowheads="1"/>
          </p:cNvSpPr>
          <p:nvPr/>
        </p:nvSpPr>
        <p:spPr bwMode="auto">
          <a:xfrm>
            <a:off x="252414" y="4624730"/>
            <a:ext cx="51625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dirty="0">
                <a:solidFill>
                  <a:srgbClr val="000000"/>
                </a:solidFill>
                <a:latin typeface="標楷體" panose="03000509000000000000" pitchFamily="65" charset="-120"/>
                <a:ea typeface="標楷體" panose="03000509000000000000" pitchFamily="65" charset="-120"/>
              </a:rPr>
              <a:t>這是我在美國數學學會的族譜</a:t>
            </a:r>
          </a:p>
          <a:p>
            <a:pPr eaLnBrk="1" hangingPunct="1">
              <a:spcBef>
                <a:spcPct val="0"/>
              </a:spcBef>
              <a:buClrTx/>
              <a:buSzTx/>
              <a:buFontTx/>
              <a:buNone/>
            </a:pPr>
            <a:r>
              <a:rPr lang="en-US" altLang="zh-TW" sz="1800" dirty="0">
                <a:solidFill>
                  <a:srgbClr val="000000"/>
                </a:solidFill>
                <a:hlinkClick r:id="rId3"/>
              </a:rPr>
              <a:t>https://www.mathgenealogy.org/id.php?id=84608</a:t>
            </a:r>
            <a:endParaRPr lang="en-US" altLang="zh-TW" sz="1800" dirty="0">
              <a:solidFill>
                <a:srgbClr val="000000"/>
              </a:solidFill>
            </a:endParaRPr>
          </a:p>
          <a:p>
            <a:pPr eaLnBrk="1" hangingPunct="1">
              <a:spcBef>
                <a:spcPct val="0"/>
              </a:spcBef>
              <a:buClrTx/>
              <a:buSzTx/>
              <a:buFontTx/>
              <a:buNone/>
            </a:pPr>
            <a:endParaRPr lang="en-US" altLang="zh-TW" sz="18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a:t>
            </a:r>
            <a:r>
              <a:rPr lang="en-US" altLang="zh-TW" dirty="0"/>
              <a:t>1939</a:t>
            </a:r>
            <a:r>
              <a:rPr lang="zh-TW" altLang="en-US" dirty="0"/>
              <a:t>年</a:t>
            </a:r>
          </a:p>
          <a:p>
            <a:pPr lvl="1"/>
            <a:r>
              <a:rPr lang="en-US" altLang="zh-TW" dirty="0"/>
              <a:t>John V. </a:t>
            </a:r>
            <a:r>
              <a:rPr lang="en-US" altLang="zh-TW" dirty="0" err="1"/>
              <a:t>Atanasoff</a:t>
            </a:r>
            <a:r>
              <a:rPr lang="zh-TW" altLang="en-US" dirty="0"/>
              <a:t>和助理</a:t>
            </a:r>
            <a:r>
              <a:rPr lang="en-US" altLang="zh-TW" dirty="0"/>
              <a:t>Clifford Berry</a:t>
            </a:r>
            <a:r>
              <a:rPr lang="zh-TW" altLang="en-US" dirty="0"/>
              <a:t>發明第一部可用電子訊號將資訊編碼的特殊用途機器，稱為</a:t>
            </a:r>
            <a:r>
              <a:rPr lang="en-US" altLang="zh-TW" dirty="0">
                <a:solidFill>
                  <a:srgbClr val="C00000"/>
                </a:solidFill>
              </a:rPr>
              <a:t>ABC</a:t>
            </a:r>
            <a:r>
              <a:rPr lang="zh-TW" altLang="en-US" dirty="0"/>
              <a:t>，用於解決一些線性方程式。</a:t>
            </a:r>
            <a:endParaRPr lang="en-US" altLang="zh-TW" dirty="0"/>
          </a:p>
          <a:p>
            <a:pPr lvl="1"/>
            <a:r>
              <a:rPr lang="zh-TW" altLang="en-US" dirty="0"/>
              <a:t>德國數學家</a:t>
            </a:r>
            <a:r>
              <a:rPr lang="en-US" altLang="zh-TW" dirty="0"/>
              <a:t/>
            </a:r>
            <a:br>
              <a:rPr lang="en-US" altLang="zh-TW" dirty="0"/>
            </a:br>
            <a:r>
              <a:rPr lang="en-US" altLang="zh-TW" dirty="0"/>
              <a:t>Konrad </a:t>
            </a:r>
            <a:r>
              <a:rPr lang="en-US" altLang="zh-TW" dirty="0" err="1"/>
              <a:t>Zuse</a:t>
            </a:r>
            <a:r>
              <a:rPr lang="en-US" altLang="zh-TW" dirty="0"/>
              <a:t/>
            </a:r>
            <a:br>
              <a:rPr lang="en-US" altLang="zh-TW" dirty="0"/>
            </a:br>
            <a:r>
              <a:rPr lang="zh-TW" altLang="en-US" dirty="0"/>
              <a:t>設計一個稱為</a:t>
            </a:r>
            <a:r>
              <a:rPr lang="en-US" altLang="zh-TW" dirty="0"/>
              <a:t/>
            </a:r>
            <a:br>
              <a:rPr lang="en-US" altLang="zh-TW" dirty="0"/>
            </a:br>
            <a:r>
              <a:rPr lang="en-US" altLang="zh-TW" dirty="0" err="1"/>
              <a:t>Z1</a:t>
            </a:r>
            <a:r>
              <a:rPr lang="zh-TW" altLang="en-US" dirty="0"/>
              <a:t>的二進位電</a:t>
            </a:r>
            <a:r>
              <a:rPr lang="en-US" altLang="zh-TW" dirty="0"/>
              <a:t/>
            </a:r>
            <a:br>
              <a:rPr lang="en-US" altLang="zh-TW" dirty="0"/>
            </a:br>
            <a:r>
              <a:rPr lang="zh-TW" altLang="en-US" dirty="0"/>
              <a:t>動計算機。</a:t>
            </a:r>
          </a:p>
          <a:p>
            <a:endParaRPr lang="zh-TW" altLang="en-US" dirty="0"/>
          </a:p>
        </p:txBody>
      </p:sp>
      <p:grpSp>
        <p:nvGrpSpPr>
          <p:cNvPr id="6" name="群組 5"/>
          <p:cNvGrpSpPr/>
          <p:nvPr/>
        </p:nvGrpSpPr>
        <p:grpSpPr>
          <a:xfrm>
            <a:off x="3679050" y="4059070"/>
            <a:ext cx="5464950" cy="2173353"/>
            <a:chOff x="1241630" y="3085042"/>
            <a:chExt cx="7175140" cy="2853479"/>
          </a:xfrm>
        </p:grpSpPr>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8730" y="3085042"/>
              <a:ext cx="2025225" cy="21566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3985" y="3113965"/>
              <a:ext cx="1459032" cy="21277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94165" y="3113965"/>
              <a:ext cx="3092669" cy="21277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3"/>
            <p:cNvSpPr txBox="1"/>
            <p:nvPr/>
          </p:nvSpPr>
          <p:spPr>
            <a:xfrm>
              <a:off x="1241630" y="5009110"/>
              <a:ext cx="7175140" cy="929411"/>
            </a:xfrm>
            <a:prstGeom prst="rect">
              <a:avLst/>
            </a:prstGeom>
            <a:solidFill>
              <a:srgbClr val="002060"/>
            </a:solidFill>
          </p:spPr>
          <p:txBody>
            <a:bodyPr wrap="square">
              <a:spAutoFit/>
            </a:bodyPr>
            <a:lstStyle/>
            <a:p>
              <a:r>
                <a:rPr lang="en-US" altLang="zh-TW" sz="2000" dirty="0">
                  <a:solidFill>
                    <a:schemeClr val="bg1"/>
                  </a:solidFill>
                  <a:latin typeface="微軟正黑體" pitchFamily="34" charset="-120"/>
                  <a:ea typeface="微軟正黑體" pitchFamily="34" charset="-120"/>
                </a:rPr>
                <a:t>John V. </a:t>
              </a:r>
              <a:r>
                <a:rPr lang="en-US" altLang="zh-TW" sz="2000" dirty="0" err="1">
                  <a:solidFill>
                    <a:schemeClr val="bg1"/>
                  </a:solidFill>
                  <a:latin typeface="微軟正黑體" pitchFamily="34" charset="-120"/>
                  <a:ea typeface="微軟正黑體" pitchFamily="34" charset="-120"/>
                </a:rPr>
                <a:t>Atanasoff</a:t>
              </a:r>
              <a:r>
                <a:rPr lang="pt-BR" altLang="zh-TW" sz="2000" dirty="0">
                  <a:solidFill>
                    <a:schemeClr val="bg1"/>
                  </a:solidFill>
                  <a:latin typeface="微軟正黑體" pitchFamily="34" charset="-120"/>
                  <a:ea typeface="微軟正黑體" pitchFamily="34" charset="-120"/>
                </a:rPr>
                <a:t>(</a:t>
              </a:r>
              <a:r>
                <a:rPr lang="zh-TW" altLang="pt-BR" sz="2000" dirty="0">
                  <a:solidFill>
                    <a:schemeClr val="bg1"/>
                  </a:solidFill>
                  <a:latin typeface="微軟正黑體" pitchFamily="34" charset="-120"/>
                  <a:ea typeface="微軟正黑體" pitchFamily="34" charset="-120"/>
                </a:rPr>
                <a:t>左</a:t>
              </a:r>
              <a:r>
                <a:rPr lang="pt-BR" altLang="zh-TW" sz="2000" dirty="0">
                  <a:solidFill>
                    <a:schemeClr val="bg1"/>
                  </a:solidFill>
                  <a:latin typeface="微軟正黑體" pitchFamily="34" charset="-120"/>
                  <a:ea typeface="微軟正黑體" pitchFamily="34" charset="-120"/>
                </a:rPr>
                <a:t>)</a:t>
              </a:r>
              <a:r>
                <a:rPr lang="zh-TW" altLang="pt-BR" sz="2000" dirty="0">
                  <a:solidFill>
                    <a:schemeClr val="bg1"/>
                  </a:solidFill>
                  <a:latin typeface="微軟正黑體" pitchFamily="34" charset="-120"/>
                  <a:ea typeface="微軟正黑體" pitchFamily="34" charset="-120"/>
                </a:rPr>
                <a:t>、他的助理</a:t>
              </a:r>
              <a:r>
                <a:rPr lang="pt-BR" altLang="zh-TW" sz="2000" dirty="0">
                  <a:solidFill>
                    <a:schemeClr val="bg1"/>
                  </a:solidFill>
                  <a:latin typeface="微軟正黑體" pitchFamily="34" charset="-120"/>
                  <a:ea typeface="微軟正黑體" pitchFamily="34" charset="-120"/>
                </a:rPr>
                <a:t>Clifford</a:t>
              </a:r>
              <a:r>
                <a:rPr lang="zh-TW" altLang="en-US" sz="2000" dirty="0">
                  <a:solidFill>
                    <a:schemeClr val="bg1"/>
                  </a:solidFill>
                  <a:latin typeface="微軟正黑體" pitchFamily="34" charset="-120"/>
                  <a:ea typeface="微軟正黑體" pitchFamily="34" charset="-120"/>
                </a:rPr>
                <a:t> </a:t>
              </a:r>
              <a:r>
                <a:rPr lang="en-US" altLang="zh-TW" sz="2000" dirty="0">
                  <a:solidFill>
                    <a:schemeClr val="bg1"/>
                  </a:solidFill>
                  <a:latin typeface="微軟正黑體" pitchFamily="34" charset="-120"/>
                  <a:ea typeface="微軟正黑體" pitchFamily="34" charset="-120"/>
                </a:rPr>
                <a:t>Berry(</a:t>
              </a:r>
              <a:r>
                <a:rPr lang="zh-TW" altLang="en-US" sz="2000" dirty="0">
                  <a:solidFill>
                    <a:schemeClr val="bg1"/>
                  </a:solidFill>
                  <a:latin typeface="微軟正黑體" pitchFamily="34" charset="-120"/>
                  <a:ea typeface="微軟正黑體" pitchFamily="34" charset="-120"/>
                </a:rPr>
                <a:t>中</a:t>
              </a:r>
              <a:r>
                <a:rPr lang="en-US" altLang="zh-TW" sz="2000" dirty="0">
                  <a:solidFill>
                    <a:schemeClr val="bg1"/>
                  </a:solidFill>
                  <a:latin typeface="微軟正黑體" pitchFamily="34" charset="-120"/>
                  <a:ea typeface="微軟正黑體" pitchFamily="34" charset="-120"/>
                </a:rPr>
                <a:t>)</a:t>
              </a:r>
              <a:r>
                <a:rPr lang="zh-TW" altLang="en-US" sz="2000" dirty="0">
                  <a:solidFill>
                    <a:schemeClr val="bg1"/>
                  </a:solidFill>
                  <a:latin typeface="微軟正黑體" pitchFamily="34" charset="-120"/>
                  <a:ea typeface="微軟正黑體" pitchFamily="34" charset="-120"/>
                </a:rPr>
                <a:t>及</a:t>
              </a:r>
              <a:r>
                <a:rPr lang="en-US" altLang="zh-TW" sz="2000" dirty="0">
                  <a:solidFill>
                    <a:schemeClr val="bg1"/>
                  </a:solidFill>
                  <a:latin typeface="微軟正黑體" pitchFamily="34" charset="-120"/>
                  <a:ea typeface="微軟正黑體" pitchFamily="34" charset="-120"/>
                </a:rPr>
                <a:t>ABC(</a:t>
              </a:r>
              <a:r>
                <a:rPr lang="zh-TW" altLang="en-US" sz="2000" dirty="0">
                  <a:solidFill>
                    <a:schemeClr val="bg1"/>
                  </a:solidFill>
                  <a:latin typeface="微軟正黑體" pitchFamily="34" charset="-120"/>
                  <a:ea typeface="微軟正黑體" pitchFamily="34" charset="-120"/>
                </a:rPr>
                <a:t>右</a:t>
              </a:r>
              <a:r>
                <a:rPr lang="en-US" altLang="zh-TW" sz="2000" dirty="0">
                  <a:solidFill>
                    <a:schemeClr val="bg1"/>
                  </a:solidFill>
                  <a:latin typeface="微軟正黑體" pitchFamily="34" charset="-120"/>
                  <a:ea typeface="微軟正黑體" pitchFamily="34" charset="-120"/>
                </a:rPr>
                <a:t>)</a:t>
              </a:r>
              <a:endParaRPr lang="zh-TW" altLang="en-US" sz="20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38645782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1944</a:t>
            </a:r>
            <a:r>
              <a:rPr lang="zh-TW" altLang="en-US" dirty="0"/>
              <a:t>年</a:t>
            </a:r>
          </a:p>
          <a:p>
            <a:pPr lvl="1"/>
            <a:r>
              <a:rPr lang="zh-TW" altLang="en-US" dirty="0"/>
              <a:t>哈佛大學在</a:t>
            </a:r>
            <a:r>
              <a:rPr lang="en-US" altLang="zh-TW" dirty="0"/>
              <a:t>IBM</a:t>
            </a:r>
            <a:r>
              <a:rPr lang="zh-TW" altLang="en-US" dirty="0"/>
              <a:t>贊助下，完成了第一部電動機械計算機，稱為</a:t>
            </a:r>
            <a:r>
              <a:rPr lang="zh-TW" altLang="en-US" dirty="0">
                <a:solidFill>
                  <a:srgbClr val="C00000"/>
                </a:solidFill>
              </a:rPr>
              <a:t>馬克一號</a:t>
            </a:r>
            <a:r>
              <a:rPr lang="en-US" altLang="zh-TW" dirty="0"/>
              <a:t>(Mark I)</a:t>
            </a:r>
            <a:r>
              <a:rPr lang="zh-TW" altLang="en-US" dirty="0"/>
              <a:t> 。</a:t>
            </a:r>
            <a:endParaRPr lang="en-US" altLang="zh-TW" dirty="0"/>
          </a:p>
          <a:p>
            <a:r>
              <a:rPr lang="zh-TW" altLang="en-US" dirty="0"/>
              <a:t>西元</a:t>
            </a:r>
            <a:r>
              <a:rPr lang="en-US" altLang="zh-TW" dirty="0"/>
              <a:t>1945</a:t>
            </a:r>
            <a:r>
              <a:rPr lang="zh-TW" altLang="en-US" dirty="0"/>
              <a:t>年</a:t>
            </a:r>
            <a:endParaRPr lang="en-US" altLang="zh-TW" dirty="0"/>
          </a:p>
          <a:p>
            <a:pPr lvl="1"/>
            <a:r>
              <a:rPr lang="zh-TW" altLang="en-US" dirty="0">
                <a:solidFill>
                  <a:srgbClr val="C00000"/>
                </a:solidFill>
              </a:rPr>
              <a:t>馮紐曼</a:t>
            </a:r>
            <a:r>
              <a:rPr lang="en-US" altLang="zh-TW" dirty="0"/>
              <a:t>(John Louis von Neumann)</a:t>
            </a:r>
            <a:br>
              <a:rPr lang="en-US" altLang="zh-TW" dirty="0"/>
            </a:br>
            <a:r>
              <a:rPr lang="zh-TW" altLang="en-US" dirty="0"/>
              <a:t>介紹了</a:t>
            </a:r>
            <a:r>
              <a:rPr lang="zh-TW" altLang="en-US" dirty="0">
                <a:solidFill>
                  <a:srgbClr val="C00000"/>
                </a:solidFill>
              </a:rPr>
              <a:t>儲存程式</a:t>
            </a:r>
            <a:r>
              <a:rPr lang="en-US" altLang="zh-TW" dirty="0"/>
              <a:t>(stored program)</a:t>
            </a:r>
            <a:br>
              <a:rPr lang="en-US" altLang="zh-TW" dirty="0"/>
            </a:br>
            <a:r>
              <a:rPr lang="zh-TW" altLang="en-US" dirty="0"/>
              <a:t>的概念，今日的數位電腦基本上都是</a:t>
            </a:r>
            <a:r>
              <a:rPr lang="en-US" altLang="zh-TW" dirty="0"/>
              <a:t/>
            </a:r>
            <a:br>
              <a:rPr lang="en-US" altLang="zh-TW" dirty="0"/>
            </a:br>
            <a:r>
              <a:rPr lang="zh-TW" altLang="en-US" dirty="0"/>
              <a:t>採用這個概念所建構而成的。</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02270" y="3596453"/>
            <a:ext cx="1665185" cy="21615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矩形 6"/>
          <p:cNvSpPr/>
          <p:nvPr/>
        </p:nvSpPr>
        <p:spPr>
          <a:xfrm>
            <a:off x="7152960" y="5669958"/>
            <a:ext cx="990110" cy="369332"/>
          </a:xfrm>
          <a:prstGeom prst="rect">
            <a:avLst/>
          </a:prstGeom>
          <a:solidFill>
            <a:schemeClr val="accent5">
              <a:lumMod val="40000"/>
              <a:lumOff val="60000"/>
            </a:schemeClr>
          </a:solidFill>
          <a:ln>
            <a:solidFill>
              <a:schemeClr val="accent1"/>
            </a:solidFill>
          </a:ln>
        </p:spPr>
        <p:txBody>
          <a:bodyPr wrap="square">
            <a:spAutoFit/>
          </a:bodyPr>
          <a:lstStyle/>
          <a:p>
            <a:pPr algn="ctr"/>
            <a:r>
              <a:rPr lang="zh-TW" altLang="en-US" dirty="0">
                <a:latin typeface="微軟正黑體" pitchFamily="34" charset="-120"/>
                <a:ea typeface="微軟正黑體" pitchFamily="34" charset="-120"/>
              </a:rPr>
              <a:t>馮紐曼</a:t>
            </a:r>
          </a:p>
        </p:txBody>
      </p:sp>
    </p:spTree>
    <p:extLst>
      <p:ext uri="{BB962C8B-B14F-4D97-AF65-F5344CB8AC3E}">
        <p14:creationId xmlns:p14="http://schemas.microsoft.com/office/powerpoint/2010/main" val="7222166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627062" y="1277965"/>
            <a:ext cx="3887787" cy="2232025"/>
          </a:xfrm>
          <a:prstGeom prst="rect">
            <a:avLst/>
          </a:prstGeom>
          <a:solidFill>
            <a:srgbClr val="2B2E3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0" name="矩形 59"/>
          <p:cNvSpPr/>
          <p:nvPr/>
        </p:nvSpPr>
        <p:spPr>
          <a:xfrm>
            <a:off x="4578349" y="1277965"/>
            <a:ext cx="3889375" cy="2232025"/>
          </a:xfrm>
          <a:prstGeom prst="rect">
            <a:avLst/>
          </a:prstGeom>
          <a:solidFill>
            <a:srgbClr val="21A3D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1" name="矩形 60"/>
          <p:cNvSpPr/>
          <p:nvPr/>
        </p:nvSpPr>
        <p:spPr>
          <a:xfrm>
            <a:off x="627062" y="3592540"/>
            <a:ext cx="3887787" cy="2232025"/>
          </a:xfrm>
          <a:prstGeom prst="rect">
            <a:avLst/>
          </a:prstGeom>
          <a:solidFill>
            <a:srgbClr val="21A3D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2" name="矩形 61"/>
          <p:cNvSpPr/>
          <p:nvPr/>
        </p:nvSpPr>
        <p:spPr>
          <a:xfrm>
            <a:off x="4578349" y="3592540"/>
            <a:ext cx="3889375" cy="2232025"/>
          </a:xfrm>
          <a:prstGeom prst="rect">
            <a:avLst/>
          </a:prstGeom>
          <a:solidFill>
            <a:srgbClr val="2B2E3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87" name="矩形 86"/>
          <p:cNvSpPr/>
          <p:nvPr/>
        </p:nvSpPr>
        <p:spPr>
          <a:xfrm>
            <a:off x="2186735" y="2018163"/>
            <a:ext cx="2044149" cy="1815882"/>
          </a:xfrm>
          <a:prstGeom prst="rect">
            <a:avLst/>
          </a:prstGeom>
        </p:spPr>
        <p:txBody>
          <a:bodyPr wrap="none">
            <a:spAutoFit/>
          </a:bodyPr>
          <a:lstStyle/>
          <a:p>
            <a:r>
              <a:rPr lang="zh-TW" altLang="en-US" sz="2800" b="1" dirty="0">
                <a:solidFill>
                  <a:schemeClr val="bg1"/>
                </a:solidFill>
                <a:latin typeface="微軟正黑體" pitchFamily="34" charset="-120"/>
                <a:ea typeface="微軟正黑體" pitchFamily="34" charset="-120"/>
              </a:rPr>
              <a:t>第一代電腦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真空管時期</a:t>
            </a:r>
            <a:endParaRPr lang="en-US" altLang="zh-TW" sz="2800" b="1" dirty="0">
              <a:solidFill>
                <a:schemeClr val="bg1"/>
              </a:solidFill>
              <a:latin typeface="微軟正黑體" pitchFamily="34" charset="-120"/>
              <a:ea typeface="微軟正黑體" pitchFamily="34" charset="-120"/>
            </a:endParaRPr>
          </a:p>
          <a:p>
            <a:pPr algn="ctr"/>
            <a:r>
              <a:rPr lang="en-US" altLang="zh-TW" sz="2800" b="1" dirty="0">
                <a:solidFill>
                  <a:schemeClr val="bg1"/>
                </a:solidFill>
              </a:rPr>
              <a:t>(1946~1958)</a:t>
            </a:r>
            <a:endParaRPr lang="zh-TW" altLang="en-US" sz="2800" b="1" dirty="0">
              <a:solidFill>
                <a:schemeClr val="bg1"/>
              </a:solidFill>
            </a:endParaRPr>
          </a:p>
          <a:p>
            <a:pPr algn="ctr"/>
            <a:endParaRPr lang="zh-TW" altLang="en-US" sz="2800" b="1" dirty="0">
              <a:solidFill>
                <a:schemeClr val="bg1"/>
              </a:solidFill>
              <a:latin typeface="微軟正黑體" pitchFamily="34" charset="-120"/>
              <a:ea typeface="微軟正黑體" pitchFamily="34" charset="-120"/>
            </a:endParaRPr>
          </a:p>
        </p:txBody>
      </p:sp>
      <p:sp>
        <p:nvSpPr>
          <p:cNvPr id="88" name="矩形 87"/>
          <p:cNvSpPr/>
          <p:nvPr/>
        </p:nvSpPr>
        <p:spPr>
          <a:xfrm>
            <a:off x="4887035" y="2018163"/>
            <a:ext cx="2411238" cy="1384995"/>
          </a:xfrm>
          <a:prstGeom prst="rect">
            <a:avLst/>
          </a:prstGeom>
        </p:spPr>
        <p:txBody>
          <a:bodyPr wrap="none">
            <a:spAutoFit/>
          </a:bodyPr>
          <a:lstStyle/>
          <a:p>
            <a:r>
              <a:rPr lang="zh-TW" altLang="en-US" sz="2800" b="1" dirty="0">
                <a:solidFill>
                  <a:schemeClr val="bg1"/>
                </a:solidFill>
                <a:latin typeface="微軟正黑體" pitchFamily="34" charset="-120"/>
                <a:ea typeface="微軟正黑體" pitchFamily="34" charset="-120"/>
              </a:rPr>
              <a:t>第二代電腦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電晶體時期</a:t>
            </a:r>
            <a:endParaRPr lang="en-US" altLang="zh-TW" sz="2800" b="1" dirty="0">
              <a:solidFill>
                <a:schemeClr val="bg1"/>
              </a:solidFill>
              <a:latin typeface="微軟正黑體" pitchFamily="34" charset="-120"/>
              <a:ea typeface="微軟正黑體" pitchFamily="34" charset="-120"/>
            </a:endParaRPr>
          </a:p>
          <a:p>
            <a:r>
              <a:rPr lang="en-US" altLang="zh-TW" sz="2800" b="1" dirty="0">
                <a:solidFill>
                  <a:schemeClr val="bg1"/>
                </a:solidFill>
                <a:latin typeface="微軟正黑體" pitchFamily="34" charset="-120"/>
                <a:ea typeface="微軟正黑體" pitchFamily="34" charset="-120"/>
              </a:rPr>
              <a:t>(1959~1963)</a:t>
            </a:r>
            <a:endParaRPr lang="zh-TW" altLang="en-US" sz="2800" b="1" dirty="0">
              <a:solidFill>
                <a:schemeClr val="bg1"/>
              </a:solidFill>
              <a:latin typeface="微軟正黑體" pitchFamily="34" charset="-120"/>
              <a:ea typeface="微軟正黑體" pitchFamily="34" charset="-120"/>
            </a:endParaRPr>
          </a:p>
        </p:txBody>
      </p:sp>
      <p:sp>
        <p:nvSpPr>
          <p:cNvPr id="89" name="矩形 88"/>
          <p:cNvSpPr/>
          <p:nvPr/>
        </p:nvSpPr>
        <p:spPr>
          <a:xfrm>
            <a:off x="1826695" y="3834045"/>
            <a:ext cx="2564127" cy="1384995"/>
          </a:xfrm>
          <a:prstGeom prst="rect">
            <a:avLst/>
          </a:prstGeom>
        </p:spPr>
        <p:txBody>
          <a:bodyPr wrap="square">
            <a:spAutoFit/>
          </a:bodyPr>
          <a:lstStyle/>
          <a:p>
            <a:pPr algn="ctr"/>
            <a:r>
              <a:rPr lang="zh-TW" altLang="en-US" sz="2800" b="1" dirty="0">
                <a:solidFill>
                  <a:schemeClr val="bg1"/>
                </a:solidFill>
                <a:latin typeface="微軟正黑體" pitchFamily="34" charset="-120"/>
                <a:ea typeface="微軟正黑體" pitchFamily="34" charset="-120"/>
              </a:rPr>
              <a:t>第三代電腦</a:t>
            </a:r>
            <a:endParaRPr lang="en-US" altLang="zh-TW" sz="2800" b="1" dirty="0">
              <a:solidFill>
                <a:schemeClr val="bg1"/>
              </a:solidFill>
              <a:latin typeface="微軟正黑體" pitchFamily="34" charset="-120"/>
              <a:ea typeface="微軟正黑體" pitchFamily="34" charset="-120"/>
            </a:endParaRPr>
          </a:p>
          <a:p>
            <a:pPr algn="ctr"/>
            <a:r>
              <a:rPr lang="zh-TW" altLang="en-US" sz="2800" b="1" dirty="0">
                <a:solidFill>
                  <a:schemeClr val="bg1"/>
                </a:solidFill>
                <a:latin typeface="微軟正黑體" pitchFamily="34" charset="-120"/>
                <a:ea typeface="微軟正黑體" pitchFamily="34" charset="-120"/>
              </a:rPr>
              <a:t>積體電路時期</a:t>
            </a:r>
            <a:endParaRPr lang="en-US" altLang="zh-TW" sz="2800" b="1" dirty="0">
              <a:solidFill>
                <a:schemeClr val="bg1"/>
              </a:solidFill>
              <a:latin typeface="微軟正黑體" pitchFamily="34" charset="-120"/>
              <a:ea typeface="微軟正黑體" pitchFamily="34" charset="-120"/>
            </a:endParaRPr>
          </a:p>
          <a:p>
            <a:pPr algn="ctr"/>
            <a:r>
              <a:rPr lang="en-US" altLang="zh-TW" sz="2800" b="1" dirty="0">
                <a:solidFill>
                  <a:schemeClr val="bg1"/>
                </a:solidFill>
                <a:latin typeface="微軟正黑體" pitchFamily="34" charset="-120"/>
                <a:ea typeface="微軟正黑體" pitchFamily="34" charset="-120"/>
              </a:rPr>
              <a:t>(1964~1970)</a:t>
            </a:r>
            <a:endParaRPr lang="zh-TW" altLang="en-US" sz="2800" b="1" dirty="0">
              <a:solidFill>
                <a:schemeClr val="bg1"/>
              </a:solidFill>
              <a:latin typeface="微軟正黑體" pitchFamily="34" charset="-120"/>
              <a:ea typeface="微軟正黑體" pitchFamily="34" charset="-120"/>
            </a:endParaRPr>
          </a:p>
        </p:txBody>
      </p:sp>
      <p:sp>
        <p:nvSpPr>
          <p:cNvPr id="90" name="矩形 89"/>
          <p:cNvSpPr/>
          <p:nvPr/>
        </p:nvSpPr>
        <p:spPr>
          <a:xfrm>
            <a:off x="4887034" y="3834045"/>
            <a:ext cx="3580689" cy="1815882"/>
          </a:xfrm>
          <a:prstGeom prst="rect">
            <a:avLst/>
          </a:prstGeom>
        </p:spPr>
        <p:txBody>
          <a:bodyPr wrap="square">
            <a:spAutoFit/>
          </a:bodyPr>
          <a:lstStyle/>
          <a:p>
            <a:r>
              <a:rPr lang="zh-TW" altLang="en-US" sz="2800" b="1" dirty="0">
                <a:solidFill>
                  <a:schemeClr val="bg1"/>
                </a:solidFill>
                <a:latin typeface="微軟正黑體" pitchFamily="34" charset="-120"/>
                <a:ea typeface="微軟正黑體" pitchFamily="34" charset="-120"/>
              </a:rPr>
              <a:t>第四代電腦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超大型積體電路時期</a:t>
            </a:r>
            <a:endParaRPr lang="en-US" altLang="zh-TW" sz="2800" b="1" dirty="0">
              <a:solidFill>
                <a:schemeClr val="bg1"/>
              </a:solidFill>
              <a:latin typeface="微軟正黑體" pitchFamily="34" charset="-120"/>
              <a:ea typeface="微軟正黑體" pitchFamily="34" charset="-120"/>
            </a:endParaRPr>
          </a:p>
          <a:p>
            <a:r>
              <a:rPr lang="en-US" altLang="zh-TW" sz="2800" b="1" dirty="0">
                <a:solidFill>
                  <a:schemeClr val="bg1"/>
                </a:solidFill>
                <a:latin typeface="微軟正黑體" pitchFamily="34" charset="-120"/>
                <a:ea typeface="微軟正黑體" pitchFamily="34" charset="-120"/>
              </a:rPr>
              <a:t>(1971</a:t>
            </a:r>
          </a:p>
          <a:p>
            <a:pPr lvl="1"/>
            <a:r>
              <a:rPr lang="en-US" altLang="zh-TW" sz="2800" b="1" dirty="0">
                <a:solidFill>
                  <a:schemeClr val="bg1"/>
                </a:solidFill>
                <a:latin typeface="微軟正黑體" pitchFamily="34" charset="-120"/>
                <a:ea typeface="微軟正黑體" pitchFamily="34" charset="-120"/>
              </a:rPr>
              <a:t>~</a:t>
            </a:r>
            <a:r>
              <a:rPr lang="zh-TW" altLang="en-US" sz="2800" b="1" dirty="0">
                <a:solidFill>
                  <a:schemeClr val="bg1"/>
                </a:solidFill>
                <a:latin typeface="微軟正黑體" pitchFamily="34" charset="-120"/>
                <a:ea typeface="微軟正黑體" pitchFamily="34" charset="-120"/>
              </a:rPr>
              <a:t>迄今</a:t>
            </a:r>
            <a:r>
              <a:rPr lang="en-US" altLang="zh-TW" sz="2800" b="1" dirty="0">
                <a:solidFill>
                  <a:schemeClr val="bg1"/>
                </a:solidFill>
                <a:latin typeface="微軟正黑體" pitchFamily="34" charset="-120"/>
                <a:ea typeface="微軟正黑體" pitchFamily="34" charset="-120"/>
              </a:rPr>
              <a:t>)</a:t>
            </a: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67064" y="4788152"/>
            <a:ext cx="2071484" cy="1782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279" y="1065595"/>
            <a:ext cx="1709211" cy="24765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450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2" name="內容版面配置區 1"/>
          <p:cNvSpPr>
            <a:spLocks noGrp="1"/>
          </p:cNvSpPr>
          <p:nvPr>
            <p:ph idx="1"/>
          </p:nvPr>
        </p:nvSpPr>
        <p:spPr>
          <a:xfrm>
            <a:off x="457200" y="2213865"/>
            <a:ext cx="6500065" cy="3912298"/>
          </a:xfrm>
        </p:spPr>
        <p:txBody>
          <a:bodyPr>
            <a:normAutofit/>
          </a:bodyPr>
          <a:lstStyle/>
          <a:p>
            <a:r>
              <a:rPr lang="zh-TW" altLang="en-US" dirty="0"/>
              <a:t>西元</a:t>
            </a:r>
            <a:r>
              <a:rPr lang="en-US" altLang="zh-TW" dirty="0"/>
              <a:t>1946</a:t>
            </a:r>
            <a:r>
              <a:rPr lang="zh-TW" altLang="en-US" dirty="0"/>
              <a:t>年</a:t>
            </a:r>
          </a:p>
          <a:p>
            <a:pPr lvl="1"/>
            <a:r>
              <a:rPr lang="zh-TW" altLang="en-US" dirty="0"/>
              <a:t>賓州大學</a:t>
            </a:r>
            <a:r>
              <a:rPr lang="en-US" altLang="zh-TW" dirty="0"/>
              <a:t>John. W. </a:t>
            </a:r>
            <a:r>
              <a:rPr lang="en-US" altLang="zh-TW" dirty="0" err="1"/>
              <a:t>Mauchly</a:t>
            </a:r>
            <a:r>
              <a:rPr lang="zh-TW" altLang="en-US" dirty="0"/>
              <a:t>和</a:t>
            </a:r>
            <a:r>
              <a:rPr lang="en-US" altLang="zh-TW" dirty="0"/>
              <a:t/>
            </a:r>
            <a:br>
              <a:rPr lang="en-US" altLang="zh-TW" dirty="0"/>
            </a:br>
            <a:r>
              <a:rPr lang="en-US" altLang="zh-TW" dirty="0"/>
              <a:t>J. </a:t>
            </a:r>
            <a:r>
              <a:rPr lang="en-US" altLang="zh-TW" dirty="0" err="1"/>
              <a:t>Presper</a:t>
            </a:r>
            <a:r>
              <a:rPr lang="en-US" altLang="zh-TW" dirty="0"/>
              <a:t> Eckert, Jr.</a:t>
            </a:r>
            <a:r>
              <a:rPr lang="zh-TW" altLang="en-US" dirty="0"/>
              <a:t>製造第一部以</a:t>
            </a:r>
            <a:r>
              <a:rPr lang="zh-TW" altLang="en-US" dirty="0">
                <a:solidFill>
                  <a:srgbClr val="C00000"/>
                </a:solidFill>
              </a:rPr>
              <a:t>真空管</a:t>
            </a:r>
            <a:r>
              <a:rPr lang="en-US" altLang="zh-TW" dirty="0"/>
              <a:t>(vacuum tube)</a:t>
            </a:r>
            <a:r>
              <a:rPr lang="zh-TW" altLang="en-US" dirty="0"/>
              <a:t>為基礎元件的計算機，稱為</a:t>
            </a:r>
            <a:r>
              <a:rPr lang="en-US" altLang="zh-TW" dirty="0">
                <a:solidFill>
                  <a:srgbClr val="C00000"/>
                </a:solidFill>
              </a:rPr>
              <a:t>ENIAC</a:t>
            </a:r>
            <a:r>
              <a:rPr lang="zh-TW" altLang="en-US" dirty="0"/>
              <a:t>。</a:t>
            </a:r>
            <a:endParaRPr lang="en-US" altLang="zh-TW" dirty="0"/>
          </a:p>
          <a:p>
            <a:pPr lvl="1"/>
            <a:r>
              <a:rPr lang="en-US" altLang="zh-TW" dirty="0">
                <a:solidFill>
                  <a:srgbClr val="0070C0"/>
                </a:solidFill>
              </a:rPr>
              <a:t>ENIAC</a:t>
            </a:r>
            <a:r>
              <a:rPr lang="zh-TW" altLang="en-US" dirty="0"/>
              <a:t>和</a:t>
            </a:r>
            <a:r>
              <a:rPr lang="en-US" altLang="zh-TW" dirty="0">
                <a:solidFill>
                  <a:srgbClr val="0070C0"/>
                </a:solidFill>
              </a:rPr>
              <a:t>UNIVAC I </a:t>
            </a:r>
            <a:r>
              <a:rPr lang="zh-TW" altLang="en-US" dirty="0"/>
              <a:t>開啟了</a:t>
            </a:r>
            <a:r>
              <a:rPr lang="en-US" altLang="zh-TW" dirty="0"/>
              <a:t/>
            </a:r>
            <a:br>
              <a:rPr lang="en-US" altLang="zh-TW" dirty="0"/>
            </a:br>
            <a:r>
              <a:rPr lang="zh-TW" altLang="en-US" dirty="0"/>
              <a:t>第一代電腦：真空管時期。</a:t>
            </a:r>
          </a:p>
          <a:p>
            <a:endParaRPr lang="zh-TW" altLang="en-US" dirty="0"/>
          </a:p>
        </p:txBody>
      </p:sp>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82290" y="1672812"/>
            <a:ext cx="1398405" cy="20262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3500">
            <a:off x="5730865" y="4192584"/>
            <a:ext cx="2483380" cy="18718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3" name="矩形 22"/>
          <p:cNvSpPr/>
          <p:nvPr/>
        </p:nvSpPr>
        <p:spPr>
          <a:xfrm rot="559134">
            <a:off x="8019452" y="4481558"/>
            <a:ext cx="758477" cy="369332"/>
          </a:xfrm>
          <a:prstGeom prst="rect">
            <a:avLst/>
          </a:prstGeom>
          <a:solidFill>
            <a:schemeClr val="accent2">
              <a:lumMod val="60000"/>
              <a:lumOff val="40000"/>
            </a:schemeClr>
          </a:solidFill>
        </p:spPr>
        <p:txBody>
          <a:bodyPr wrap="none">
            <a:spAutoFit/>
          </a:bodyPr>
          <a:lstStyle/>
          <a:p>
            <a:r>
              <a:rPr lang="en-US" altLang="zh-TW" dirty="0"/>
              <a:t>ENIAC</a:t>
            </a:r>
            <a:endParaRPr lang="zh-TW" altLang="en-US" dirty="0"/>
          </a:p>
        </p:txBody>
      </p:sp>
      <p:sp>
        <p:nvSpPr>
          <p:cNvPr id="25" name="矩形 24"/>
          <p:cNvSpPr/>
          <p:nvPr/>
        </p:nvSpPr>
        <p:spPr>
          <a:xfrm rot="21034846">
            <a:off x="6246214" y="2003486"/>
            <a:ext cx="877163" cy="369332"/>
          </a:xfrm>
          <a:prstGeom prst="rect">
            <a:avLst/>
          </a:prstGeom>
          <a:solidFill>
            <a:srgbClr val="FFCC66"/>
          </a:solidFill>
        </p:spPr>
        <p:txBody>
          <a:bodyPr wrap="none">
            <a:spAutoFit/>
          </a:bodyPr>
          <a:lstStyle/>
          <a:p>
            <a:r>
              <a:rPr lang="zh-TW" altLang="en-US" dirty="0">
                <a:latin typeface="微軟正黑體" pitchFamily="34" charset="-120"/>
                <a:ea typeface="微軟正黑體" pitchFamily="34" charset="-120"/>
              </a:rPr>
              <a:t>真空管</a:t>
            </a:r>
          </a:p>
        </p:txBody>
      </p:sp>
    </p:spTree>
    <p:extLst>
      <p:ext uri="{BB962C8B-B14F-4D97-AF65-F5344CB8AC3E}">
        <p14:creationId xmlns:p14="http://schemas.microsoft.com/office/powerpoint/2010/main" val="20028416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1947</a:t>
            </a:r>
            <a:r>
              <a:rPr lang="zh-TW" altLang="en-US" dirty="0"/>
              <a:t>年</a:t>
            </a:r>
          </a:p>
          <a:p>
            <a:pPr lvl="1"/>
            <a:r>
              <a:rPr lang="en-US" altLang="zh-TW" dirty="0">
                <a:solidFill>
                  <a:srgbClr val="C00000"/>
                </a:solidFill>
              </a:rPr>
              <a:t>ACM</a:t>
            </a:r>
            <a:r>
              <a:rPr lang="en-US" altLang="zh-TW" dirty="0"/>
              <a:t>(the Association for Computing Machinery)</a:t>
            </a:r>
            <a:r>
              <a:rPr lang="zh-TW" altLang="en-US" dirty="0"/>
              <a:t>開始提供交換計算機領域相關資訊、想法及發現的園地。</a:t>
            </a:r>
            <a:endParaRPr lang="en-US" altLang="zh-TW" dirty="0"/>
          </a:p>
          <a:p>
            <a:r>
              <a:rPr lang="zh-TW" altLang="en-US" dirty="0"/>
              <a:t>西元</a:t>
            </a:r>
            <a:r>
              <a:rPr lang="en-US" altLang="zh-TW" dirty="0"/>
              <a:t>1948</a:t>
            </a:r>
            <a:r>
              <a:rPr lang="zh-TW" altLang="en-US" dirty="0"/>
              <a:t>年</a:t>
            </a:r>
          </a:p>
          <a:p>
            <a:pPr lvl="1"/>
            <a:r>
              <a:rPr lang="en-US" altLang="zh-TW" dirty="0"/>
              <a:t>Richard Hamming</a:t>
            </a:r>
            <a:r>
              <a:rPr lang="zh-TW" altLang="en-US" dirty="0"/>
              <a:t>發明</a:t>
            </a:r>
            <a:r>
              <a:rPr lang="en-US" altLang="zh-TW" dirty="0">
                <a:solidFill>
                  <a:srgbClr val="0070C0"/>
                </a:solidFill>
              </a:rPr>
              <a:t>Hamming code</a:t>
            </a:r>
            <a:r>
              <a:rPr lang="en-US" altLang="zh-TW" dirty="0"/>
              <a:t>(</a:t>
            </a:r>
            <a:r>
              <a:rPr lang="zh-TW" altLang="en-US" dirty="0"/>
              <a:t>漢明碼</a:t>
            </a:r>
            <a:r>
              <a:rPr lang="en-US" altLang="zh-TW" dirty="0"/>
              <a:t>)</a:t>
            </a:r>
            <a:r>
              <a:rPr lang="zh-TW" altLang="en-US" dirty="0"/>
              <a:t>，可找出傳輸資料的錯誤並訂正之，此技巧被廣泛應用在電腦及電話系統。</a:t>
            </a:r>
          </a:p>
          <a:p>
            <a:pPr lvl="1"/>
            <a:endParaRPr lang="zh-TW" altLang="en-US" dirty="0"/>
          </a:p>
        </p:txBody>
      </p:sp>
    </p:spTree>
    <p:extLst>
      <p:ext uri="{BB962C8B-B14F-4D97-AF65-F5344CB8AC3E}">
        <p14:creationId xmlns:p14="http://schemas.microsoft.com/office/powerpoint/2010/main" val="31371447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製作中\02再版書\0558909\QRcode\ch01計算機簡介\1-7ACM.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74800" y="2311026"/>
            <a:ext cx="1660215" cy="1660215"/>
          </a:xfrm>
          <a:prstGeom prst="rect">
            <a:avLst/>
          </a:prstGeom>
          <a:noFill/>
          <a:extLst>
            <a:ext uri="{909E8E84-426E-40DD-AFC4-6F175D3DCCD1}">
              <a14:hiddenFill xmlns:a14="http://schemas.microsoft.com/office/drawing/2010/main">
                <a:solidFill>
                  <a:srgbClr val="FFFFFF"/>
                </a:solidFill>
              </a14:hiddenFill>
            </a:ext>
          </a:extLst>
        </p:spPr>
      </p:pic>
      <p:sp>
        <p:nvSpPr>
          <p:cNvPr id="3" name="圓角矩形 2"/>
          <p:cNvSpPr/>
          <p:nvPr/>
        </p:nvSpPr>
        <p:spPr>
          <a:xfrm>
            <a:off x="5610835" y="4329100"/>
            <a:ext cx="2927930" cy="1325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b="1" dirty="0"/>
              <a:t>ACM</a:t>
            </a:r>
            <a:r>
              <a:rPr lang="zh-TW" altLang="en-US" b="1" dirty="0"/>
              <a:t>是世上最早及最大的計算機教育及研究學會，今日已是橫跨百國的重要學術組織。</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935261"/>
            <a:ext cx="6575155" cy="325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6185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4" name="內容版面配置區 3"/>
          <p:cNvSpPr>
            <a:spLocks noGrp="1"/>
          </p:cNvSpPr>
          <p:nvPr>
            <p:ph idx="1"/>
          </p:nvPr>
        </p:nvSpPr>
        <p:spPr>
          <a:xfrm>
            <a:off x="457201" y="2213865"/>
            <a:ext cx="5915000" cy="3912298"/>
          </a:xfrm>
        </p:spPr>
        <p:txBody>
          <a:bodyPr/>
          <a:lstStyle/>
          <a:p>
            <a:r>
              <a:rPr lang="zh-TW" altLang="en-US" dirty="0"/>
              <a:t>西元</a:t>
            </a:r>
            <a:r>
              <a:rPr lang="en-US" altLang="zh-TW" dirty="0"/>
              <a:t>1952</a:t>
            </a:r>
            <a:r>
              <a:rPr lang="zh-TW" altLang="en-US" dirty="0"/>
              <a:t>年</a:t>
            </a:r>
          </a:p>
          <a:p>
            <a:pPr lvl="1"/>
            <a:r>
              <a:rPr lang="en-US" altLang="zh-TW" dirty="0"/>
              <a:t>Grace Murray Hopper</a:t>
            </a:r>
            <a:r>
              <a:rPr lang="zh-TW" altLang="en-US" dirty="0"/>
              <a:t>設計了第一個</a:t>
            </a:r>
            <a:r>
              <a:rPr lang="zh-TW" altLang="en-US" dirty="0">
                <a:solidFill>
                  <a:srgbClr val="C00000"/>
                </a:solidFill>
              </a:rPr>
              <a:t>編譯器</a:t>
            </a:r>
            <a:r>
              <a:rPr lang="en-US" altLang="zh-TW" dirty="0"/>
              <a:t>(compiler)</a:t>
            </a:r>
            <a:r>
              <a:rPr lang="zh-TW" altLang="en-US" dirty="0"/>
              <a:t>：</a:t>
            </a:r>
            <a:r>
              <a:rPr lang="en-US" altLang="zh-TW" dirty="0">
                <a:solidFill>
                  <a:srgbClr val="C00000"/>
                </a:solidFill>
              </a:rPr>
              <a:t>A-0</a:t>
            </a:r>
            <a:r>
              <a:rPr lang="zh-TW" altLang="en-US" dirty="0"/>
              <a:t>。</a:t>
            </a:r>
            <a:endParaRPr lang="en-US" altLang="zh-TW" dirty="0"/>
          </a:p>
          <a:p>
            <a:pPr lvl="1"/>
            <a:r>
              <a:rPr lang="zh-TW" altLang="en-US" dirty="0"/>
              <a:t>編譯器是用來將程式語言所寫的程式轉換成電腦可執行的</a:t>
            </a:r>
            <a:r>
              <a:rPr lang="en-US" altLang="zh-TW" dirty="0"/>
              <a:t>0</a:t>
            </a:r>
            <a:r>
              <a:rPr lang="zh-TW" altLang="en-US" dirty="0"/>
              <a:t>與</a:t>
            </a:r>
            <a:r>
              <a:rPr lang="en-US" altLang="zh-TW" dirty="0"/>
              <a:t>1</a:t>
            </a:r>
            <a:r>
              <a:rPr lang="zh-TW" altLang="en-US" dirty="0"/>
              <a:t>數列。</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7215" y="2708920"/>
            <a:ext cx="2070230" cy="31114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grpSp>
        <p:nvGrpSpPr>
          <p:cNvPr id="6" name="组合 3"/>
          <p:cNvGrpSpPr>
            <a:grpSpLocks/>
          </p:cNvGrpSpPr>
          <p:nvPr/>
        </p:nvGrpSpPr>
        <p:grpSpPr bwMode="auto">
          <a:xfrm>
            <a:off x="1496256" y="4612270"/>
            <a:ext cx="5221118" cy="1368425"/>
            <a:chOff x="900113" y="2997200"/>
            <a:chExt cx="10598074" cy="1368425"/>
          </a:xfrm>
        </p:grpSpPr>
        <p:sp>
          <p:nvSpPr>
            <p:cNvPr id="7" name="Pentagon 12"/>
            <p:cNvSpPr>
              <a:spLocks noChangeArrowheads="1"/>
            </p:cNvSpPr>
            <p:nvPr/>
          </p:nvSpPr>
          <p:spPr bwMode="auto">
            <a:xfrm>
              <a:off x="900113" y="3579813"/>
              <a:ext cx="10598074" cy="466725"/>
            </a:xfrm>
            <a:prstGeom prst="homePlate">
              <a:avLst>
                <a:gd name="adj" fmla="val 51722"/>
              </a:avLst>
            </a:prstGeom>
            <a:gradFill rotWithShape="1">
              <a:gsLst>
                <a:gs pos="0">
                  <a:srgbClr val="FF9900"/>
                </a:gs>
                <a:gs pos="100000">
                  <a:srgbClr val="FF6600"/>
                </a:gs>
              </a:gsLst>
              <a:lin ang="2700000" scaled="1"/>
            </a:gradFill>
            <a:ln w="9525">
              <a:noFill/>
              <a:miter lim="800000"/>
              <a:headEnd/>
              <a:tailEnd/>
            </a:ln>
            <a:effectLst>
              <a:innerShdw blurRad="114300">
                <a:prstClr val="black"/>
              </a:innerShdw>
            </a:effectLst>
          </p:spPr>
          <p:txBody>
            <a:bodyPr anchor="ctr"/>
            <a:lstStyle/>
            <a:p>
              <a:pPr indent="-342900" algn="ctr">
                <a:buFont typeface="Calibri" pitchFamily="34" charset="0"/>
                <a:buAutoNum type="arabicPeriod"/>
              </a:pPr>
              <a:endParaRPr lang="zh-CN" altLang="zh-CN" noProof="1">
                <a:solidFill>
                  <a:srgbClr val="FFFFFF"/>
                </a:solidFill>
                <a:latin typeface="Calibri" pitchFamily="34" charset="0"/>
                <a:ea typeface="MS PGothic" pitchFamily="34" charset="-128"/>
              </a:endParaRPr>
            </a:p>
          </p:txBody>
        </p:sp>
        <p:sp>
          <p:nvSpPr>
            <p:cNvPr id="8" name="Text Box 9"/>
            <p:cNvSpPr txBox="1">
              <a:spLocks noChangeArrowheads="1"/>
            </p:cNvSpPr>
            <p:nvPr/>
          </p:nvSpPr>
          <p:spPr bwMode="auto">
            <a:xfrm>
              <a:off x="1070287" y="3643898"/>
              <a:ext cx="10427900" cy="338554"/>
            </a:xfrm>
            <a:prstGeom prst="rect">
              <a:avLst/>
            </a:prstGeom>
            <a:noFill/>
            <a:ln w="9525">
              <a:noFill/>
              <a:miter lim="800000"/>
              <a:headEnd/>
              <a:tailEnd/>
            </a:ln>
          </p:spPr>
          <p:txBody>
            <a:bodyPr wrap="square">
              <a:spAutoFit/>
            </a:bodyPr>
            <a:lstStyle/>
            <a:p>
              <a:r>
                <a:rPr lang="en-US" altLang="zh-TW" sz="1600" dirty="0">
                  <a:solidFill>
                    <a:schemeClr val="tx1">
                      <a:lumMod val="75000"/>
                      <a:lumOff val="25000"/>
                    </a:schemeClr>
                  </a:solidFill>
                  <a:latin typeface="微軟正黑體" pitchFamily="34" charset="-120"/>
                  <a:ea typeface="微軟正黑體" pitchFamily="34" charset="-120"/>
                </a:rPr>
                <a:t>Grace Hopper</a:t>
              </a:r>
              <a:r>
                <a:rPr lang="zh-TW" altLang="en-US" sz="1600" dirty="0">
                  <a:solidFill>
                    <a:schemeClr val="tx1">
                      <a:lumMod val="75000"/>
                      <a:lumOff val="25000"/>
                    </a:schemeClr>
                  </a:solidFill>
                  <a:latin typeface="微軟正黑體" pitchFamily="34" charset="-120"/>
                  <a:ea typeface="微軟正黑體" pitchFamily="34" charset="-120"/>
                </a:rPr>
                <a:t>是世界公認最偉大的女性資訊學家之一</a:t>
              </a:r>
            </a:p>
          </p:txBody>
        </p:sp>
        <p:sp>
          <p:nvSpPr>
            <p:cNvPr id="9" name="Line 40"/>
            <p:cNvSpPr>
              <a:spLocks noChangeShapeType="1"/>
            </p:cNvSpPr>
            <p:nvPr/>
          </p:nvSpPr>
          <p:spPr bwMode="auto">
            <a:xfrm>
              <a:off x="5810299" y="2997200"/>
              <a:ext cx="0" cy="430213"/>
            </a:xfrm>
            <a:prstGeom prst="line">
              <a:avLst/>
            </a:prstGeom>
            <a:noFill/>
            <a:ln w="19050" cap="rnd">
              <a:solidFill>
                <a:schemeClr val="bg2"/>
              </a:solidFill>
              <a:prstDash val="sysDot"/>
              <a:round/>
              <a:headEnd/>
              <a:tailEnd/>
            </a:ln>
          </p:spPr>
          <p:txBody>
            <a:bodyPr/>
            <a:lstStyle/>
            <a:p>
              <a:endParaRPr lang="zh-CN" altLang="en-US"/>
            </a:p>
          </p:txBody>
        </p:sp>
        <p:sp>
          <p:nvSpPr>
            <p:cNvPr id="10" name="Line 46"/>
            <p:cNvSpPr>
              <a:spLocks noChangeShapeType="1"/>
            </p:cNvSpPr>
            <p:nvPr/>
          </p:nvSpPr>
          <p:spPr bwMode="auto">
            <a:xfrm>
              <a:off x="6170363" y="4149725"/>
              <a:ext cx="0" cy="215900"/>
            </a:xfrm>
            <a:prstGeom prst="line">
              <a:avLst/>
            </a:prstGeom>
            <a:noFill/>
            <a:ln w="19050" cap="rnd">
              <a:solidFill>
                <a:schemeClr val="bg2"/>
              </a:solidFill>
              <a:prstDash val="sysDot"/>
              <a:round/>
              <a:headEnd/>
              <a:tailEnd/>
            </a:ln>
          </p:spPr>
          <p:txBody>
            <a:bodyPr/>
            <a:lstStyle/>
            <a:p>
              <a:endParaRPr lang="zh-CN" altLang="en-US"/>
            </a:p>
          </p:txBody>
        </p:sp>
        <p:sp>
          <p:nvSpPr>
            <p:cNvPr id="11" name="Line 49"/>
            <p:cNvSpPr>
              <a:spLocks noChangeShapeType="1"/>
            </p:cNvSpPr>
            <p:nvPr/>
          </p:nvSpPr>
          <p:spPr bwMode="auto">
            <a:xfrm>
              <a:off x="8978651" y="4149725"/>
              <a:ext cx="0" cy="215900"/>
            </a:xfrm>
            <a:prstGeom prst="line">
              <a:avLst/>
            </a:prstGeom>
            <a:noFill/>
            <a:ln w="19050" cap="rnd">
              <a:solidFill>
                <a:schemeClr val="bg2"/>
              </a:solidFill>
              <a:prstDash val="sysDot"/>
              <a:round/>
              <a:headEnd/>
              <a:tailEnd/>
            </a:ln>
          </p:spPr>
          <p:txBody>
            <a:bodyPr/>
            <a:lstStyle/>
            <a:p>
              <a:endParaRPr lang="zh-CN" altLang="en-US"/>
            </a:p>
          </p:txBody>
        </p:sp>
      </p:grpSp>
    </p:spTree>
    <p:extLst>
      <p:ext uri="{BB962C8B-B14F-4D97-AF65-F5344CB8AC3E}">
        <p14:creationId xmlns:p14="http://schemas.microsoft.com/office/powerpoint/2010/main" val="15257408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西元前</a:t>
            </a:r>
            <a:r>
              <a:rPr lang="en-US" altLang="zh-TW" dirty="0"/>
              <a:t>3000</a:t>
            </a:r>
            <a:r>
              <a:rPr lang="zh-TW" altLang="en-US" dirty="0"/>
              <a:t>年</a:t>
            </a:r>
          </a:p>
          <a:p>
            <a:pPr lvl="1"/>
            <a:r>
              <a:rPr lang="zh-TW" altLang="en-US" dirty="0"/>
              <a:t>算盤已出現在亞洲。</a:t>
            </a:r>
            <a:r>
              <a:rPr lang="en-US" altLang="zh-TW" dirty="0"/>
              <a:t>(</a:t>
            </a:r>
            <a:r>
              <a:rPr lang="zh-TW" altLang="en-US" dirty="0"/>
              <a:t>一說是巴</a:t>
            </a:r>
            <a:r>
              <a:rPr lang="en-US" altLang="zh-TW" dirty="0"/>
              <a:t/>
            </a:r>
            <a:br>
              <a:rPr lang="en-US" altLang="zh-TW" dirty="0"/>
            </a:br>
            <a:r>
              <a:rPr lang="zh-TW" altLang="en-US" dirty="0"/>
              <a:t>比倫人發明的；一說是中國人</a:t>
            </a:r>
            <a:r>
              <a:rPr lang="en-US" altLang="zh-TW" dirty="0"/>
              <a:t/>
            </a:r>
            <a:br>
              <a:rPr lang="en-US" altLang="zh-TW" dirty="0"/>
            </a:br>
            <a:r>
              <a:rPr lang="zh-TW" altLang="en-US" dirty="0"/>
              <a:t>發明的。無論如何，亞洲人發</a:t>
            </a:r>
            <a:r>
              <a:rPr lang="en-US" altLang="zh-TW" dirty="0"/>
              <a:t/>
            </a:r>
            <a:br>
              <a:rPr lang="en-US" altLang="zh-TW" dirty="0"/>
            </a:br>
            <a:r>
              <a:rPr lang="zh-TW" altLang="en-US" dirty="0"/>
              <a:t>明了算盤應無庸置疑。</a:t>
            </a:r>
            <a:r>
              <a:rPr lang="en-US" altLang="zh-TW" dirty="0"/>
              <a:t>)</a:t>
            </a:r>
          </a:p>
          <a:p>
            <a:r>
              <a:rPr lang="zh-TW" altLang="en-US" dirty="0"/>
              <a:t>西元</a:t>
            </a:r>
            <a:r>
              <a:rPr lang="en-US" altLang="zh-TW" dirty="0"/>
              <a:t>1642</a:t>
            </a:r>
            <a:r>
              <a:rPr lang="zh-TW" altLang="en-US" dirty="0"/>
              <a:t>年</a:t>
            </a:r>
          </a:p>
          <a:p>
            <a:pPr lvl="1"/>
            <a:r>
              <a:rPr lang="zh-TW" altLang="en-US" dirty="0"/>
              <a:t>法國數學家</a:t>
            </a:r>
            <a:r>
              <a:rPr lang="en-US" altLang="zh-TW" dirty="0"/>
              <a:t>Blaise Pascal</a:t>
            </a:r>
            <a:r>
              <a:rPr lang="zh-TW" altLang="en-US" dirty="0"/>
              <a:t>發明了機械式加法器</a:t>
            </a:r>
            <a:r>
              <a:rPr lang="en-US" altLang="zh-TW" dirty="0" err="1">
                <a:solidFill>
                  <a:srgbClr val="C00000"/>
                </a:solidFill>
              </a:rPr>
              <a:t>Pascaline</a:t>
            </a:r>
            <a:r>
              <a:rPr lang="zh-TW" altLang="en-US" dirty="0"/>
              <a:t>。</a:t>
            </a:r>
            <a:endParaRPr lang="en-US" altLang="zh-TW" dirty="0"/>
          </a:p>
          <a:p>
            <a:endParaRPr lang="zh-TW" altLang="en-US" dirty="0"/>
          </a:p>
        </p:txBody>
      </p:sp>
      <p:pic>
        <p:nvPicPr>
          <p:cNvPr id="6"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64191" y="2303875"/>
            <a:ext cx="2520280" cy="2016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625068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1956</a:t>
            </a:r>
            <a:r>
              <a:rPr lang="zh-TW" altLang="en-US" dirty="0"/>
              <a:t>年</a:t>
            </a:r>
          </a:p>
          <a:p>
            <a:pPr lvl="1"/>
            <a:r>
              <a:rPr lang="en-US" altLang="zh-TW" dirty="0"/>
              <a:t>William Bradford Shockley</a:t>
            </a:r>
            <a:r>
              <a:rPr lang="zh-TW" altLang="en-US" dirty="0"/>
              <a:t>、</a:t>
            </a:r>
            <a:r>
              <a:rPr lang="en-US" altLang="zh-TW" dirty="0"/>
              <a:t>John Bardeen</a:t>
            </a:r>
            <a:r>
              <a:rPr lang="zh-TW" altLang="en-US" dirty="0"/>
              <a:t>及</a:t>
            </a:r>
            <a:r>
              <a:rPr lang="en-US" altLang="zh-TW" dirty="0"/>
              <a:t>Walter Houser Brattain</a:t>
            </a:r>
            <a:r>
              <a:rPr lang="zh-TW" altLang="en-US" dirty="0"/>
              <a:t>因半導體的研究，及發現電晶體的效應，而榮獲諾貝爾物理獎。</a:t>
            </a:r>
          </a:p>
          <a:p>
            <a:r>
              <a:rPr lang="zh-TW" altLang="en-US" dirty="0"/>
              <a:t>西元</a:t>
            </a:r>
            <a:r>
              <a:rPr lang="en-US" altLang="zh-TW" dirty="0"/>
              <a:t>1957</a:t>
            </a:r>
            <a:r>
              <a:rPr lang="zh-TW" altLang="en-US" dirty="0"/>
              <a:t>年</a:t>
            </a:r>
          </a:p>
          <a:p>
            <a:pPr lvl="1"/>
            <a:r>
              <a:rPr lang="en-US" altLang="zh-TW" dirty="0"/>
              <a:t>John Backus</a:t>
            </a:r>
            <a:r>
              <a:rPr lang="zh-TW" altLang="en-US" dirty="0"/>
              <a:t>和</a:t>
            </a:r>
            <a:r>
              <a:rPr lang="en-US" altLang="zh-TW" dirty="0"/>
              <a:t>IBM</a:t>
            </a:r>
            <a:r>
              <a:rPr lang="zh-TW" altLang="en-US" dirty="0"/>
              <a:t>的同事發展了第一個</a:t>
            </a:r>
            <a:r>
              <a:rPr lang="en-US" altLang="zh-TW" dirty="0"/>
              <a:t>FORTRAN</a:t>
            </a:r>
            <a:r>
              <a:rPr lang="zh-TW" altLang="en-US" dirty="0"/>
              <a:t>語言的商用編譯器</a:t>
            </a:r>
            <a:r>
              <a:rPr lang="en-US" altLang="zh-TW" dirty="0"/>
              <a:t>(</a:t>
            </a:r>
            <a:r>
              <a:rPr lang="zh-TW" altLang="en-US" dirty="0"/>
              <a:t>後來賣給西屋公司</a:t>
            </a:r>
            <a:r>
              <a:rPr lang="en-US" altLang="zh-TW" dirty="0"/>
              <a:t>)</a:t>
            </a:r>
            <a:r>
              <a:rPr lang="zh-TW" altLang="en-US" dirty="0"/>
              <a:t>。</a:t>
            </a:r>
            <a:endParaRPr lang="en-US" altLang="zh-TW" dirty="0"/>
          </a:p>
          <a:p>
            <a:pPr lvl="1"/>
            <a:r>
              <a:rPr lang="en-US" altLang="zh-TW" dirty="0"/>
              <a:t>FORTRAN</a:t>
            </a:r>
            <a:r>
              <a:rPr lang="zh-TW" altLang="en-US" dirty="0"/>
              <a:t>是第一個高階的電腦程式語言。</a:t>
            </a:r>
          </a:p>
        </p:txBody>
      </p:sp>
    </p:spTree>
    <p:extLst>
      <p:ext uri="{BB962C8B-B14F-4D97-AF65-F5344CB8AC3E}">
        <p14:creationId xmlns:p14="http://schemas.microsoft.com/office/powerpoint/2010/main" val="2978464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3">
            <a:extLst>
              <a:ext uri="{FF2B5EF4-FFF2-40B4-BE49-F238E27FC236}">
                <a16:creationId xmlns:a16="http://schemas.microsoft.com/office/drawing/2014/main" id="{4283971D-CEB8-4428-9DE7-CCAF192B710C}"/>
              </a:ext>
            </a:extLst>
          </p:cNvPr>
          <p:cNvSpPr>
            <a:spLocks noChangeArrowheads="1"/>
          </p:cNvSpPr>
          <p:nvPr/>
        </p:nvSpPr>
        <p:spPr bwMode="auto">
          <a:xfrm>
            <a:off x="1042988" y="773705"/>
            <a:ext cx="57610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3800" dirty="0"/>
              <a:t>Multiple Nobel Laureates</a:t>
            </a:r>
            <a:endParaRPr lang="zh-TW" altLang="en-US" sz="3800" dirty="0"/>
          </a:p>
        </p:txBody>
      </p:sp>
      <p:pic>
        <p:nvPicPr>
          <p:cNvPr id="45059" name="Picture 3">
            <a:extLst>
              <a:ext uri="{FF2B5EF4-FFF2-40B4-BE49-F238E27FC236}">
                <a16:creationId xmlns:a16="http://schemas.microsoft.com/office/drawing/2014/main" id="{708EED89-CB10-4AFA-89A0-ACA9D68EE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557338"/>
            <a:ext cx="7419975" cy="461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內容版面配置區 3">
            <a:extLst>
              <a:ext uri="{FF2B5EF4-FFF2-40B4-BE49-F238E27FC236}">
                <a16:creationId xmlns:a16="http://schemas.microsoft.com/office/drawing/2014/main" id="{1BF94D11-F439-44A7-AF49-CB865F3C984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6585" y="1133745"/>
            <a:ext cx="7772400" cy="3390900"/>
          </a:xfrm>
        </p:spPr>
      </p:pic>
      <p:sp>
        <p:nvSpPr>
          <p:cNvPr id="47108" name="文字方塊 4">
            <a:extLst>
              <a:ext uri="{FF2B5EF4-FFF2-40B4-BE49-F238E27FC236}">
                <a16:creationId xmlns:a16="http://schemas.microsoft.com/office/drawing/2014/main" id="{CA55D4AF-99FC-4D18-B723-EED2E04F7BFF}"/>
              </a:ext>
            </a:extLst>
          </p:cNvPr>
          <p:cNvSpPr txBox="1">
            <a:spLocks noChangeArrowheads="1"/>
          </p:cNvSpPr>
          <p:nvPr/>
        </p:nvSpPr>
        <p:spPr bwMode="auto">
          <a:xfrm>
            <a:off x="1151620" y="4680084"/>
            <a:ext cx="6583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Source: </a:t>
            </a:r>
            <a:r>
              <a:rPr lang="en-US" altLang="zh-TW" dirty="0">
                <a:hlinkClick r:id="rId3"/>
              </a:rPr>
              <a:t>https://www.nobelprize.org/prizes/lists/all-nobel-prizes/</a:t>
            </a:r>
            <a:endParaRPr lang="en-US" altLang="zh-TW" dirty="0"/>
          </a:p>
        </p:txBody>
      </p:sp>
      <p:sp>
        <p:nvSpPr>
          <p:cNvPr id="6" name="文字方塊 5">
            <a:extLst>
              <a:ext uri="{FF2B5EF4-FFF2-40B4-BE49-F238E27FC236}">
                <a16:creationId xmlns:a16="http://schemas.microsoft.com/office/drawing/2014/main" id="{9CA2EC32-CB53-4FEE-817A-0183D9C0B29A}"/>
              </a:ext>
            </a:extLst>
          </p:cNvPr>
          <p:cNvSpPr txBox="1">
            <a:spLocks noChangeArrowheads="1"/>
          </p:cNvSpPr>
          <p:nvPr/>
        </p:nvSpPr>
        <p:spPr bwMode="auto">
          <a:xfrm>
            <a:off x="1156262" y="5319800"/>
            <a:ext cx="7246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It is more likely for a Nobel laureate to receive the Nobel Prize again</a:t>
            </a:r>
            <a:r>
              <a:rPr lang="zh-TW" altLang="en-US" dirty="0"/>
              <a:t> </a:t>
            </a:r>
            <a:r>
              <a:rPr lang="en-US" altLang="zh-TW" dirty="0"/>
              <a:t>(with probability &gt; 1/1000) than an ordinary person to receive one!</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1959</a:t>
            </a:r>
            <a:r>
              <a:rPr lang="zh-TW" altLang="en-US" dirty="0"/>
              <a:t>年</a:t>
            </a:r>
          </a:p>
          <a:p>
            <a:pPr lvl="1"/>
            <a:r>
              <a:rPr lang="en-US" altLang="zh-TW" dirty="0"/>
              <a:t>Honeywell</a:t>
            </a:r>
            <a:r>
              <a:rPr lang="zh-TW" altLang="en-US" dirty="0"/>
              <a:t>公司推出以</a:t>
            </a:r>
            <a:r>
              <a:rPr lang="zh-TW" altLang="en-US" dirty="0">
                <a:solidFill>
                  <a:srgbClr val="C00000"/>
                </a:solidFill>
              </a:rPr>
              <a:t>電晶體</a:t>
            </a:r>
            <a:r>
              <a:rPr lang="en-US" altLang="zh-TW" dirty="0"/>
              <a:t>(transistor)</a:t>
            </a:r>
            <a:r>
              <a:rPr lang="zh-TW" altLang="en-US" dirty="0"/>
              <a:t>為基礎元件的計算機，稱為</a:t>
            </a:r>
            <a:r>
              <a:rPr lang="en-US" altLang="zh-TW" dirty="0"/>
              <a:t>Honeywell 400</a:t>
            </a:r>
            <a:r>
              <a:rPr lang="zh-TW" altLang="en-US" dirty="0"/>
              <a:t>，是第二代電腦</a:t>
            </a:r>
            <a:r>
              <a:rPr lang="en-US" altLang="zh-TW" dirty="0"/>
              <a:t>(</a:t>
            </a:r>
            <a:r>
              <a:rPr lang="zh-TW" altLang="en-US" dirty="0"/>
              <a:t>電晶體時期</a:t>
            </a:r>
            <a:r>
              <a:rPr lang="en-US" altLang="zh-TW" dirty="0"/>
              <a:t>)</a:t>
            </a:r>
            <a:r>
              <a:rPr lang="zh-TW" altLang="en-US" dirty="0"/>
              <a:t>的代表作。</a:t>
            </a:r>
            <a:endParaRPr lang="en-US" altLang="zh-TW" dirty="0"/>
          </a:p>
          <a:p>
            <a:pPr lvl="1"/>
            <a:r>
              <a:rPr lang="zh-TW" altLang="en-US" dirty="0"/>
              <a:t>電晶體較真空管體積小、耗電少、</a:t>
            </a:r>
            <a:r>
              <a:rPr lang="en-US" altLang="zh-TW" dirty="0"/>
              <a:t/>
            </a:r>
            <a:br>
              <a:rPr lang="en-US" altLang="zh-TW" dirty="0"/>
            </a:br>
            <a:r>
              <a:rPr lang="zh-TW" altLang="en-US" dirty="0"/>
              <a:t>且散熱快，因此可靠性較高；同時</a:t>
            </a:r>
            <a:r>
              <a:rPr lang="en-US" altLang="zh-TW" dirty="0"/>
              <a:t/>
            </a:r>
            <a:br>
              <a:rPr lang="en-US" altLang="zh-TW" dirty="0"/>
            </a:br>
            <a:r>
              <a:rPr lang="zh-TW" altLang="en-US" dirty="0"/>
              <a:t>價格也較低廉，很快取代了真空管</a:t>
            </a:r>
            <a:r>
              <a:rPr lang="en-US" altLang="zh-TW" dirty="0"/>
              <a:t/>
            </a:r>
            <a:br>
              <a:rPr lang="en-US" altLang="zh-TW" dirty="0"/>
            </a:br>
            <a:r>
              <a:rPr lang="zh-TW" altLang="en-US" dirty="0"/>
              <a:t>計算機。</a:t>
            </a:r>
          </a:p>
          <a:p>
            <a:endParaRPr lang="zh-TW" altLang="en-US" dirty="0"/>
          </a:p>
        </p:txBody>
      </p:sp>
      <p:pic>
        <p:nvPicPr>
          <p:cNvPr id="6" name="Picture 2" descr="D:\製作中\02再版書\0558909\每張可新加的圖\ch01計算機簡介\1-8電晶體(去背).jpg"/>
          <p:cNvPicPr>
            <a:picLocks noChangeAspect="1" noChangeArrowheads="1"/>
          </p:cNvPicPr>
          <p:nvPr/>
        </p:nvPicPr>
        <p:blipFill>
          <a:blip r:embed="rId2" cstate="screen">
            <a:clrChange>
              <a:clrFrom>
                <a:srgbClr val="F5F4F9"/>
              </a:clrFrom>
              <a:clrTo>
                <a:srgbClr val="F5F4F9">
                  <a:alpha val="0"/>
                </a:srgbClr>
              </a:clrTo>
            </a:clrChange>
            <a:extLst>
              <a:ext uri="{28A0092B-C50C-407E-A947-70E740481C1C}">
                <a14:useLocalDpi xmlns:a14="http://schemas.microsoft.com/office/drawing/2010/main"/>
              </a:ext>
            </a:extLst>
          </a:blip>
          <a:srcRect/>
          <a:stretch>
            <a:fillRect/>
          </a:stretch>
        </p:blipFill>
        <p:spPr bwMode="auto">
          <a:xfrm>
            <a:off x="6057165" y="3789040"/>
            <a:ext cx="2880320" cy="1921602"/>
          </a:xfrm>
          <a:prstGeom prst="rect">
            <a:avLst/>
          </a:prstGeom>
          <a:noFill/>
          <a:ln>
            <a:noFill/>
          </a:ln>
          <a:extLst/>
        </p:spPr>
      </p:pic>
      <p:sp>
        <p:nvSpPr>
          <p:cNvPr id="7" name="文字方塊 6"/>
          <p:cNvSpPr txBox="1"/>
          <p:nvPr/>
        </p:nvSpPr>
        <p:spPr>
          <a:xfrm rot="21168224">
            <a:off x="7863614" y="4881896"/>
            <a:ext cx="945105" cy="369332"/>
          </a:xfrm>
          <a:prstGeom prst="rect">
            <a:avLst/>
          </a:prstGeom>
          <a:solidFill>
            <a:schemeClr val="accent1">
              <a:lumMod val="60000"/>
              <a:lumOff val="40000"/>
            </a:schemeClr>
          </a:solidFill>
        </p:spPr>
        <p:txBody>
          <a:bodyPr wrap="square" rtlCol="0">
            <a:spAutoFit/>
          </a:bodyPr>
          <a:lstStyle/>
          <a:p>
            <a:r>
              <a:rPr lang="zh-TW" altLang="en-US" dirty="0">
                <a:latin typeface="微軟正黑體" pitchFamily="34" charset="-120"/>
                <a:ea typeface="微軟正黑體" pitchFamily="34" charset="-120"/>
              </a:rPr>
              <a:t>電晶體</a:t>
            </a:r>
          </a:p>
        </p:txBody>
      </p:sp>
    </p:spTree>
    <p:extLst>
      <p:ext uri="{BB962C8B-B14F-4D97-AF65-F5344CB8AC3E}">
        <p14:creationId xmlns:p14="http://schemas.microsoft.com/office/powerpoint/2010/main" val="860001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1959</a:t>
            </a:r>
            <a:r>
              <a:rPr lang="zh-TW" altLang="en-US" dirty="0"/>
              <a:t>年</a:t>
            </a:r>
          </a:p>
          <a:p>
            <a:pPr lvl="1"/>
            <a:r>
              <a:rPr lang="zh-TW" altLang="en-US" dirty="0"/>
              <a:t>全錄公司</a:t>
            </a:r>
            <a:r>
              <a:rPr lang="en-US" altLang="zh-TW" dirty="0"/>
              <a:t>(Xerox)</a:t>
            </a:r>
            <a:r>
              <a:rPr lang="zh-TW" altLang="en-US" dirty="0"/>
              <a:t>完成第一部商用影印機。</a:t>
            </a:r>
            <a:r>
              <a:rPr lang="en-US" altLang="zh-TW" dirty="0"/>
              <a:t/>
            </a:r>
            <a:br>
              <a:rPr lang="en-US" altLang="zh-TW" dirty="0"/>
            </a:br>
            <a:r>
              <a:rPr lang="en-US" altLang="zh-TW" dirty="0"/>
              <a:t>(</a:t>
            </a:r>
            <a:r>
              <a:rPr lang="zh-TW" altLang="en-US" dirty="0"/>
              <a:t>在美語中，</a:t>
            </a:r>
            <a:r>
              <a:rPr lang="en-US" altLang="zh-TW" dirty="0"/>
              <a:t>Xerox machine</a:t>
            </a:r>
            <a:r>
              <a:rPr lang="zh-TW" altLang="en-US" dirty="0"/>
              <a:t>是</a:t>
            </a:r>
            <a:r>
              <a:rPr lang="en-US" altLang="zh-TW" dirty="0"/>
              <a:t>copy machine</a:t>
            </a:r>
            <a:r>
              <a:rPr lang="zh-TW" altLang="en-US" dirty="0"/>
              <a:t>的同義字。</a:t>
            </a:r>
            <a:r>
              <a:rPr lang="en-US" altLang="zh-TW" dirty="0"/>
              <a:t>)</a:t>
            </a:r>
            <a:endParaRPr lang="zh-TW" altLang="en-US" dirty="0"/>
          </a:p>
          <a:p>
            <a:pPr lvl="1"/>
            <a:r>
              <a:rPr lang="en-US" altLang="zh-TW" dirty="0"/>
              <a:t>John McCarthy</a:t>
            </a:r>
            <a:r>
              <a:rPr lang="zh-TW" altLang="en-US" dirty="0"/>
              <a:t>開發了第一個人工智慧程式語言</a:t>
            </a:r>
            <a:r>
              <a:rPr lang="en-US" altLang="zh-TW" dirty="0">
                <a:solidFill>
                  <a:srgbClr val="C00000"/>
                </a:solidFill>
              </a:rPr>
              <a:t>LISP</a:t>
            </a:r>
            <a:r>
              <a:rPr lang="zh-TW" altLang="en-US" dirty="0"/>
              <a:t>。</a:t>
            </a:r>
          </a:p>
          <a:p>
            <a:endParaRPr lang="zh-TW" altLang="en-US" dirty="0"/>
          </a:p>
        </p:txBody>
      </p:sp>
      <p:pic>
        <p:nvPicPr>
          <p:cNvPr id="2" name="圖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7155" y="4599130"/>
            <a:ext cx="2508662" cy="1403930"/>
          </a:xfrm>
          <a:prstGeom prst="rect">
            <a:avLst/>
          </a:prstGeom>
        </p:spPr>
      </p:pic>
    </p:spTree>
    <p:extLst>
      <p:ext uri="{BB962C8B-B14F-4D97-AF65-F5344CB8AC3E}">
        <p14:creationId xmlns:p14="http://schemas.microsoft.com/office/powerpoint/2010/main" val="4061005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1962</a:t>
            </a:r>
            <a:r>
              <a:rPr lang="zh-TW" altLang="en-US" dirty="0"/>
              <a:t>年</a:t>
            </a:r>
          </a:p>
          <a:p>
            <a:pPr lvl="1"/>
            <a:r>
              <a:rPr lang="zh-TW" altLang="en-US" dirty="0"/>
              <a:t>史丹佛大學和普渡大學成立全球最早的</a:t>
            </a:r>
            <a:r>
              <a:rPr lang="zh-TW" altLang="en-US" dirty="0">
                <a:solidFill>
                  <a:srgbClr val="C00000"/>
                </a:solidFill>
              </a:rPr>
              <a:t>計算機科學系</a:t>
            </a:r>
            <a:r>
              <a:rPr lang="en-US" altLang="zh-TW" dirty="0"/>
              <a:t>(computer science departments)</a:t>
            </a:r>
            <a:r>
              <a:rPr lang="zh-TW" altLang="en-US" dirty="0"/>
              <a:t>。</a:t>
            </a:r>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r>
              <a:rPr lang="en-US" altLang="zh-TW" dirty="0"/>
              <a:t>MIT</a:t>
            </a:r>
            <a:r>
              <a:rPr lang="zh-TW" altLang="en-US" dirty="0"/>
              <a:t>的</a:t>
            </a:r>
            <a:r>
              <a:rPr lang="en-US" altLang="zh-TW" dirty="0"/>
              <a:t>Steve Russell</a:t>
            </a:r>
            <a:r>
              <a:rPr lang="zh-TW" altLang="en-US" dirty="0"/>
              <a:t>發明了全球第一個電腦遊戲。</a:t>
            </a:r>
            <a:endParaRPr lang="en-US" altLang="zh-TW" dirty="0"/>
          </a:p>
        </p:txBody>
      </p:sp>
      <p:graphicFrame>
        <p:nvGraphicFramePr>
          <p:cNvPr id="7" name="資料庫圖表 6"/>
          <p:cNvGraphicFramePr/>
          <p:nvPr>
            <p:extLst>
              <p:ext uri="{D42A27DB-BD31-4B8C-83A1-F6EECF244321}">
                <p14:modId xmlns:p14="http://schemas.microsoft.com/office/powerpoint/2010/main" val="80102962"/>
              </p:ext>
            </p:extLst>
          </p:nvPr>
        </p:nvGraphicFramePr>
        <p:xfrm>
          <a:off x="701570" y="3696393"/>
          <a:ext cx="8229600" cy="1710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2424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1963</a:t>
            </a:r>
            <a:r>
              <a:rPr lang="zh-TW" altLang="en-US" dirty="0"/>
              <a:t>年</a:t>
            </a:r>
          </a:p>
          <a:p>
            <a:pPr lvl="1"/>
            <a:r>
              <a:rPr lang="zh-TW" altLang="en-US" dirty="0"/>
              <a:t>美國國家標準局制定了以</a:t>
            </a:r>
            <a:r>
              <a:rPr lang="en-US" altLang="zh-TW" dirty="0"/>
              <a:t>7</a:t>
            </a:r>
            <a:r>
              <a:rPr lang="zh-TW" altLang="en-US" dirty="0"/>
              <a:t>個位元</a:t>
            </a:r>
            <a:r>
              <a:rPr lang="en-US" altLang="zh-TW" dirty="0"/>
              <a:t>(bit)</a:t>
            </a:r>
            <a:r>
              <a:rPr lang="zh-TW" altLang="en-US" dirty="0"/>
              <a:t>編碼的</a:t>
            </a:r>
            <a:r>
              <a:rPr lang="en-US" altLang="zh-TW" dirty="0"/>
              <a:t>ASCII</a:t>
            </a:r>
            <a:r>
              <a:rPr lang="zh-TW" altLang="en-US" dirty="0"/>
              <a:t>，為目前非常重要的電腦編碼標準。</a:t>
            </a:r>
            <a:endParaRPr lang="en-US" altLang="zh-TW" dirty="0"/>
          </a:p>
        </p:txBody>
      </p:sp>
      <p:pic>
        <p:nvPicPr>
          <p:cNvPr id="6" name="Picture 2" descr="D:\製作中\02再版書\0558909\QRcode\ch01計算機簡介\1-9ASCII.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7095" y="3679292"/>
            <a:ext cx="2061930" cy="2061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製作中\02再版書\0558909\每張可新加的圖\ch01計算機簡介\1-9ASCII.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5553" y="3679292"/>
            <a:ext cx="3466488" cy="2518389"/>
          </a:xfrm>
          <a:prstGeom prst="rect">
            <a:avLst/>
          </a:prstGeom>
          <a:ln w="38100" cap="sq">
            <a:solidFill>
              <a:srgbClr val="000000"/>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6147059" y="5741222"/>
            <a:ext cx="662361" cy="369332"/>
          </a:xfrm>
          <a:prstGeom prst="rect">
            <a:avLst/>
          </a:prstGeom>
          <a:solidFill>
            <a:schemeClr val="tx2">
              <a:lumMod val="20000"/>
              <a:lumOff val="80000"/>
            </a:schemeClr>
          </a:solidFill>
          <a:ln>
            <a:solidFill>
              <a:schemeClr val="accent1"/>
            </a:solidFill>
          </a:ln>
        </p:spPr>
        <p:txBody>
          <a:bodyPr wrap="none">
            <a:spAutoFit/>
          </a:bodyPr>
          <a:lstStyle/>
          <a:p>
            <a:r>
              <a:rPr lang="en-US" altLang="zh-TW" dirty="0"/>
              <a:t>ASCII</a:t>
            </a:r>
            <a:endParaRPr lang="zh-TW" altLang="en-US" dirty="0"/>
          </a:p>
        </p:txBody>
      </p:sp>
    </p:spTree>
    <p:extLst>
      <p:ext uri="{BB962C8B-B14F-4D97-AF65-F5344CB8AC3E}">
        <p14:creationId xmlns:p14="http://schemas.microsoft.com/office/powerpoint/2010/main" val="22012545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a:xfrm>
            <a:off x="457200" y="2213865"/>
            <a:ext cx="5824990" cy="3912298"/>
          </a:xfrm>
        </p:spPr>
        <p:txBody>
          <a:bodyPr>
            <a:normAutofit lnSpcReduction="10000"/>
          </a:bodyPr>
          <a:lstStyle/>
          <a:p>
            <a:r>
              <a:rPr lang="zh-TW" altLang="en-US" dirty="0"/>
              <a:t>西元</a:t>
            </a:r>
            <a:r>
              <a:rPr lang="en-US" altLang="zh-TW" dirty="0"/>
              <a:t>1964</a:t>
            </a:r>
            <a:r>
              <a:rPr lang="zh-TW" altLang="en-US" dirty="0"/>
              <a:t>年</a:t>
            </a:r>
          </a:p>
          <a:p>
            <a:pPr lvl="1"/>
            <a:r>
              <a:rPr lang="en-US" altLang="zh-TW" dirty="0"/>
              <a:t>IBM</a:t>
            </a:r>
            <a:r>
              <a:rPr lang="zh-TW" altLang="en-US" dirty="0"/>
              <a:t>推出第一部以</a:t>
            </a:r>
            <a:r>
              <a:rPr lang="zh-TW" altLang="en-US" dirty="0">
                <a:solidFill>
                  <a:srgbClr val="C00000"/>
                </a:solidFill>
              </a:rPr>
              <a:t>積體電路</a:t>
            </a:r>
            <a:r>
              <a:rPr lang="en-US" altLang="zh-TW" dirty="0"/>
              <a:t>(IC)</a:t>
            </a:r>
            <a:r>
              <a:rPr lang="zh-TW" altLang="en-US" dirty="0"/>
              <a:t>為基礎元件的</a:t>
            </a:r>
            <a:r>
              <a:rPr lang="en-US" altLang="zh-TW" dirty="0">
                <a:solidFill>
                  <a:srgbClr val="C00000"/>
                </a:solidFill>
              </a:rPr>
              <a:t>IBM 360</a:t>
            </a:r>
            <a:r>
              <a:rPr lang="zh-TW" altLang="en-US" dirty="0"/>
              <a:t>計算機。速度比電晶體快上數百倍，在空間上也省了很多。</a:t>
            </a:r>
            <a:endParaRPr lang="en-US" altLang="zh-TW" dirty="0"/>
          </a:p>
          <a:p>
            <a:pPr lvl="1"/>
            <a:r>
              <a:rPr lang="en-US" altLang="zh-TW" dirty="0"/>
              <a:t>IBM 360</a:t>
            </a:r>
            <a:r>
              <a:rPr lang="zh-TW" altLang="en-US" dirty="0"/>
              <a:t>開啟了第三代電腦：積體電路時代。</a:t>
            </a:r>
          </a:p>
          <a:p>
            <a:pPr lvl="1"/>
            <a:r>
              <a:rPr lang="en-US" altLang="zh-TW" dirty="0"/>
              <a:t>Douglas </a:t>
            </a:r>
            <a:r>
              <a:rPr lang="en-US" altLang="zh-TW" dirty="0" err="1"/>
              <a:t>Engelbart</a:t>
            </a:r>
            <a:r>
              <a:rPr lang="zh-TW" altLang="en-US" dirty="0"/>
              <a:t>發明了</a:t>
            </a:r>
            <a:r>
              <a:rPr lang="zh-TW" altLang="en-US" dirty="0">
                <a:solidFill>
                  <a:srgbClr val="C00000"/>
                </a:solidFill>
              </a:rPr>
              <a:t>滑鼠</a:t>
            </a:r>
            <a:r>
              <a:rPr lang="en-US" altLang="zh-TW" dirty="0"/>
              <a:t>(mouse)</a:t>
            </a:r>
            <a:r>
              <a:rPr lang="zh-TW" altLang="en-US" dirty="0"/>
              <a:t>。</a:t>
            </a:r>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02170" y="2888940"/>
            <a:ext cx="2790310" cy="279031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9" name="圓角矩形圖說文字 8"/>
          <p:cNvSpPr/>
          <p:nvPr/>
        </p:nvSpPr>
        <p:spPr>
          <a:xfrm>
            <a:off x="5456625" y="5541269"/>
            <a:ext cx="2025225" cy="562563"/>
          </a:xfrm>
          <a:prstGeom prst="wedgeRoundRectCallout">
            <a:avLst>
              <a:gd name="adj1" fmla="val 27514"/>
              <a:gd name="adj2" fmla="val -122881"/>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10" name="矩形 9"/>
          <p:cNvSpPr/>
          <p:nvPr/>
        </p:nvSpPr>
        <p:spPr>
          <a:xfrm>
            <a:off x="5568990" y="5637884"/>
            <a:ext cx="1800493" cy="369332"/>
          </a:xfrm>
          <a:prstGeom prst="rect">
            <a:avLst/>
          </a:prstGeom>
        </p:spPr>
        <p:txBody>
          <a:bodyPr wrap="none">
            <a:spAutoFit/>
          </a:bodyPr>
          <a:lstStyle/>
          <a:p>
            <a:r>
              <a:rPr lang="zh-TW" altLang="en-US" dirty="0">
                <a:solidFill>
                  <a:schemeClr val="bg1"/>
                </a:solidFill>
                <a:latin typeface="微軟正黑體" pitchFamily="34" charset="-120"/>
                <a:ea typeface="微軟正黑體" pitchFamily="34" charset="-120"/>
              </a:rPr>
              <a:t>真的粉像老鼠吧</a:t>
            </a:r>
          </a:p>
        </p:txBody>
      </p:sp>
    </p:spTree>
    <p:extLst>
      <p:ext uri="{BB962C8B-B14F-4D97-AF65-F5344CB8AC3E}">
        <p14:creationId xmlns:p14="http://schemas.microsoft.com/office/powerpoint/2010/main" val="239205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1965</a:t>
            </a:r>
            <a:r>
              <a:rPr lang="zh-TW" altLang="en-US" dirty="0"/>
              <a:t>年</a:t>
            </a:r>
          </a:p>
          <a:p>
            <a:pPr lvl="1"/>
            <a:r>
              <a:rPr lang="zh-TW" altLang="en-US" dirty="0"/>
              <a:t>貝爾實驗室、奇異公司與麻省理工學院共同開發一個多工、多使用者的</a:t>
            </a:r>
            <a:r>
              <a:rPr lang="en-US" altLang="zh-TW" dirty="0"/>
              <a:t>Multics</a:t>
            </a:r>
            <a:r>
              <a:rPr lang="zh-TW" altLang="en-US" dirty="0"/>
              <a:t>作業系統。</a:t>
            </a:r>
          </a:p>
          <a:p>
            <a:r>
              <a:rPr lang="zh-TW" altLang="en-US" dirty="0"/>
              <a:t>西元</a:t>
            </a:r>
            <a:r>
              <a:rPr lang="en-US" altLang="zh-TW" dirty="0"/>
              <a:t>1966</a:t>
            </a:r>
            <a:r>
              <a:rPr lang="zh-TW" altLang="en-US" dirty="0"/>
              <a:t>年</a:t>
            </a:r>
          </a:p>
          <a:p>
            <a:pPr lvl="1"/>
            <a:r>
              <a:rPr lang="zh-TW" altLang="en-US" dirty="0"/>
              <a:t>開始頒發有資訊領域諾貝爾獎之稱的</a:t>
            </a:r>
            <a:r>
              <a:rPr lang="zh-TW" altLang="en-US" dirty="0">
                <a:solidFill>
                  <a:srgbClr val="C00000"/>
                </a:solidFill>
              </a:rPr>
              <a:t>杜林獎</a:t>
            </a:r>
            <a:r>
              <a:rPr lang="en-US" altLang="zh-TW" dirty="0"/>
              <a:t>(Turing Award)</a:t>
            </a:r>
            <a:r>
              <a:rPr lang="zh-TW" altLang="en-US" dirty="0"/>
              <a:t>，每年頒發一次，獎金為美金十萬元。</a:t>
            </a:r>
          </a:p>
          <a:p>
            <a:pPr lvl="1"/>
            <a:endParaRPr lang="zh-TW" altLang="en-US" dirty="0"/>
          </a:p>
          <a:p>
            <a:pPr lvl="1"/>
            <a:endParaRPr lang="zh-TW" altLang="en-US" dirty="0"/>
          </a:p>
          <a:p>
            <a:pPr lvl="1"/>
            <a:endParaRPr lang="en-US" altLang="zh-TW" dirty="0"/>
          </a:p>
          <a:p>
            <a:pPr lvl="1"/>
            <a:endParaRPr lang="zh-TW" altLang="en-US" dirty="0"/>
          </a:p>
        </p:txBody>
      </p:sp>
    </p:spTree>
    <p:extLst>
      <p:ext uri="{BB962C8B-B14F-4D97-AF65-F5344CB8AC3E}">
        <p14:creationId xmlns:p14="http://schemas.microsoft.com/office/powerpoint/2010/main" val="5320265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1968</a:t>
            </a:r>
            <a:r>
              <a:rPr lang="zh-TW" altLang="en-US" dirty="0"/>
              <a:t>年</a:t>
            </a:r>
          </a:p>
          <a:p>
            <a:pPr lvl="1"/>
            <a:r>
              <a:rPr lang="en-US" altLang="zh-TW" dirty="0"/>
              <a:t>Robert Noyce</a:t>
            </a:r>
            <a:r>
              <a:rPr lang="zh-TW" altLang="en-US" dirty="0"/>
              <a:t>、</a:t>
            </a:r>
            <a:r>
              <a:rPr lang="en-US" altLang="zh-TW" dirty="0"/>
              <a:t>Andrew Grove</a:t>
            </a:r>
            <a:r>
              <a:rPr lang="zh-TW" altLang="en-US" dirty="0"/>
              <a:t>和</a:t>
            </a:r>
            <a:r>
              <a:rPr lang="en-US" altLang="zh-TW" dirty="0"/>
              <a:t/>
            </a:r>
            <a:br>
              <a:rPr lang="en-US" altLang="zh-TW" dirty="0"/>
            </a:br>
            <a:r>
              <a:rPr lang="en-US" altLang="zh-TW" dirty="0"/>
              <a:t>Gordon Moore</a:t>
            </a:r>
            <a:r>
              <a:rPr lang="zh-TW" altLang="en-US" dirty="0"/>
              <a:t>成立了</a:t>
            </a:r>
            <a:r>
              <a:rPr lang="en-US" altLang="zh-TW" dirty="0">
                <a:solidFill>
                  <a:srgbClr val="0070C0"/>
                </a:solidFill>
              </a:rPr>
              <a:t>Intel</a:t>
            </a:r>
            <a:r>
              <a:rPr lang="zh-TW" altLang="en-US" dirty="0"/>
              <a:t>，是今</a:t>
            </a:r>
            <a:r>
              <a:rPr lang="en-US" altLang="zh-TW" dirty="0"/>
              <a:t/>
            </a:r>
            <a:br>
              <a:rPr lang="en-US" altLang="zh-TW" dirty="0"/>
            </a:br>
            <a:r>
              <a:rPr lang="zh-TW" altLang="en-US" dirty="0"/>
              <a:t>日世界影響力最大的電腦微處理器發</a:t>
            </a:r>
            <a:r>
              <a:rPr lang="en-US" altLang="zh-TW" dirty="0"/>
              <a:t/>
            </a:r>
            <a:br>
              <a:rPr lang="en-US" altLang="zh-TW" dirty="0"/>
            </a:br>
            <a:r>
              <a:rPr lang="zh-TW" altLang="en-US" dirty="0"/>
              <a:t>明公司。</a:t>
            </a:r>
          </a:p>
          <a:p>
            <a:r>
              <a:rPr lang="zh-TW" altLang="en-US" dirty="0"/>
              <a:t>西元</a:t>
            </a:r>
            <a:r>
              <a:rPr lang="en-US" altLang="zh-TW" dirty="0"/>
              <a:t>1970</a:t>
            </a:r>
            <a:r>
              <a:rPr lang="zh-TW" altLang="en-US" dirty="0"/>
              <a:t>年</a:t>
            </a:r>
          </a:p>
          <a:p>
            <a:pPr lvl="1"/>
            <a:r>
              <a:rPr lang="en-US" altLang="zh-TW" dirty="0"/>
              <a:t>Dennis Ritchie</a:t>
            </a:r>
            <a:r>
              <a:rPr lang="zh-TW" altLang="en-US" dirty="0"/>
              <a:t>和</a:t>
            </a:r>
            <a:r>
              <a:rPr lang="en-US" altLang="zh-TW" dirty="0"/>
              <a:t>Kenneth Thompson</a:t>
            </a:r>
            <a:r>
              <a:rPr lang="zh-TW" altLang="en-US" dirty="0"/>
              <a:t>設計了</a:t>
            </a:r>
            <a:r>
              <a:rPr lang="en-US" altLang="zh-TW" dirty="0">
                <a:solidFill>
                  <a:srgbClr val="0070C0"/>
                </a:solidFill>
              </a:rPr>
              <a:t>UNIX</a:t>
            </a:r>
            <a:r>
              <a:rPr lang="zh-TW" altLang="en-US" dirty="0"/>
              <a:t>作業系統。</a:t>
            </a:r>
          </a:p>
          <a:p>
            <a:pPr lvl="1"/>
            <a:endParaRPr lang="zh-TW" altLang="en-US" dirty="0"/>
          </a:p>
          <a:p>
            <a:pPr lvl="1"/>
            <a:endParaRPr lang="zh-TW" altLang="en-US" dirty="0"/>
          </a:p>
          <a:p>
            <a:pPr lvl="1"/>
            <a:endParaRPr lang="en-US" altLang="zh-TW" dirty="0"/>
          </a:p>
          <a:p>
            <a:pPr lvl="1"/>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7265" y="2843935"/>
            <a:ext cx="1428750" cy="942975"/>
          </a:xfrm>
          <a:prstGeom prst="rect">
            <a:avLst/>
          </a:prstGeom>
        </p:spPr>
      </p:pic>
    </p:spTree>
    <p:extLst>
      <p:ext uri="{BB962C8B-B14F-4D97-AF65-F5344CB8AC3E}">
        <p14:creationId xmlns:p14="http://schemas.microsoft.com/office/powerpoint/2010/main" val="37463331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1801</a:t>
            </a:r>
            <a:r>
              <a:rPr lang="zh-TW" altLang="en-US" dirty="0"/>
              <a:t>年</a:t>
            </a:r>
          </a:p>
          <a:p>
            <a:pPr lvl="1"/>
            <a:r>
              <a:rPr lang="en-US" altLang="zh-TW" dirty="0"/>
              <a:t>Joseph-Marie Jacquard</a:t>
            </a:r>
            <a:r>
              <a:rPr lang="zh-TW" altLang="en-US" dirty="0"/>
              <a:t>發明</a:t>
            </a:r>
            <a:r>
              <a:rPr lang="en-US" altLang="zh-TW" dirty="0">
                <a:solidFill>
                  <a:srgbClr val="C00000"/>
                </a:solidFill>
              </a:rPr>
              <a:t>Jacquard loom</a:t>
            </a:r>
            <a:r>
              <a:rPr lang="zh-TW" altLang="en-US" dirty="0"/>
              <a:t>，是第一部使用儲存器及程式設計概念的機器。</a:t>
            </a:r>
          </a:p>
          <a:p>
            <a:r>
              <a:rPr lang="zh-TW" altLang="en-US" dirty="0"/>
              <a:t>西元</a:t>
            </a:r>
            <a:r>
              <a:rPr lang="en-US" altLang="zh-TW" dirty="0"/>
              <a:t>1822</a:t>
            </a:r>
            <a:r>
              <a:rPr lang="zh-TW" altLang="en-US" dirty="0"/>
              <a:t>年</a:t>
            </a:r>
          </a:p>
          <a:p>
            <a:pPr lvl="1"/>
            <a:r>
              <a:rPr lang="en-US" altLang="zh-TW" dirty="0"/>
              <a:t>Charles Babbage</a:t>
            </a:r>
            <a:r>
              <a:rPr lang="zh-TW" altLang="en-US" dirty="0"/>
              <a:t>開始設計</a:t>
            </a:r>
            <a:r>
              <a:rPr lang="en-US" altLang="zh-TW" dirty="0">
                <a:solidFill>
                  <a:srgbClr val="C00000"/>
                </a:solidFill>
              </a:rPr>
              <a:t>Difference Engine</a:t>
            </a:r>
            <a:r>
              <a:rPr lang="zh-TW" altLang="en-US" dirty="0"/>
              <a:t>，不只可做簡單的數學運算，還可以解答一些多項式的問題。</a:t>
            </a:r>
          </a:p>
        </p:txBody>
      </p:sp>
    </p:spTree>
    <p:extLst>
      <p:ext uri="{BB962C8B-B14F-4D97-AF65-F5344CB8AC3E}">
        <p14:creationId xmlns:p14="http://schemas.microsoft.com/office/powerpoint/2010/main" val="6763537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1971</a:t>
            </a:r>
            <a:r>
              <a:rPr lang="zh-TW" altLang="en-US" dirty="0"/>
              <a:t>年</a:t>
            </a:r>
          </a:p>
          <a:p>
            <a:pPr lvl="1"/>
            <a:r>
              <a:rPr lang="en-US" altLang="zh-TW" dirty="0" err="1"/>
              <a:t>Niklaus</a:t>
            </a:r>
            <a:r>
              <a:rPr lang="en-US" altLang="zh-TW" dirty="0"/>
              <a:t> Wirth</a:t>
            </a:r>
            <a:r>
              <a:rPr lang="zh-TW" altLang="en-US" dirty="0"/>
              <a:t>開發了</a:t>
            </a:r>
            <a:r>
              <a:rPr lang="en-US" altLang="zh-TW" dirty="0">
                <a:solidFill>
                  <a:srgbClr val="0070C0"/>
                </a:solidFill>
              </a:rPr>
              <a:t>Pascal</a:t>
            </a:r>
            <a:r>
              <a:rPr lang="zh-TW" altLang="en-US" dirty="0"/>
              <a:t>程式語言。</a:t>
            </a:r>
          </a:p>
          <a:p>
            <a:pPr lvl="1"/>
            <a:r>
              <a:rPr lang="zh-TW" altLang="en-US" dirty="0"/>
              <a:t>此時一片積體電路晶片可容納數千個、甚至數萬個電子元件。</a:t>
            </a:r>
            <a:endParaRPr lang="en-US" altLang="zh-TW" dirty="0"/>
          </a:p>
          <a:p>
            <a:pPr lvl="1"/>
            <a:r>
              <a:rPr lang="zh-TW" altLang="en-US" dirty="0"/>
              <a:t>代表作是全世界第一部微處理器</a:t>
            </a:r>
            <a:r>
              <a:rPr lang="en-US" altLang="zh-TW" dirty="0"/>
              <a:t/>
            </a:r>
            <a:br>
              <a:rPr lang="en-US" altLang="zh-TW" dirty="0"/>
            </a:br>
            <a:r>
              <a:rPr lang="en-US" altLang="zh-TW" dirty="0"/>
              <a:t>(microprocessor)</a:t>
            </a:r>
            <a:r>
              <a:rPr lang="zh-TW" altLang="en-US" dirty="0"/>
              <a:t>：</a:t>
            </a:r>
            <a:r>
              <a:rPr lang="en-US" altLang="zh-TW" dirty="0">
                <a:solidFill>
                  <a:srgbClr val="0070C0"/>
                </a:solidFill>
              </a:rPr>
              <a:t>Intel 4004</a:t>
            </a:r>
            <a:r>
              <a:rPr lang="zh-TW" altLang="en-US" dirty="0"/>
              <a:t>。</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1299" y="4070153"/>
            <a:ext cx="2082373" cy="17918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矩形 6"/>
          <p:cNvSpPr/>
          <p:nvPr/>
        </p:nvSpPr>
        <p:spPr>
          <a:xfrm>
            <a:off x="5765995" y="5437727"/>
            <a:ext cx="1107996" cy="369332"/>
          </a:xfrm>
          <a:prstGeom prst="rect">
            <a:avLst/>
          </a:prstGeom>
          <a:solidFill>
            <a:schemeClr val="accent1">
              <a:lumMod val="20000"/>
              <a:lumOff val="80000"/>
            </a:schemeClr>
          </a:solidFill>
        </p:spPr>
        <p:txBody>
          <a:bodyPr wrap="none">
            <a:spAutoFit/>
          </a:bodyPr>
          <a:lstStyle/>
          <a:p>
            <a:r>
              <a:rPr lang="zh-TW" altLang="en-US" dirty="0">
                <a:latin typeface="微軟正黑體" pitchFamily="34" charset="-120"/>
                <a:ea typeface="微軟正黑體" pitchFamily="34" charset="-120"/>
              </a:rPr>
              <a:t>微處理器</a:t>
            </a:r>
          </a:p>
        </p:txBody>
      </p:sp>
    </p:spTree>
    <p:extLst>
      <p:ext uri="{BB962C8B-B14F-4D97-AF65-F5344CB8AC3E}">
        <p14:creationId xmlns:p14="http://schemas.microsoft.com/office/powerpoint/2010/main" val="32785255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2997" y="1358770"/>
            <a:ext cx="3985000" cy="532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74843" y="968250"/>
            <a:ext cx="3870742" cy="369332"/>
          </a:xfrm>
          <a:prstGeom prst="rect">
            <a:avLst/>
          </a:prstGeom>
          <a:solidFill>
            <a:schemeClr val="accent4"/>
          </a:solidFill>
          <a:ln>
            <a:noFill/>
          </a:ln>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altLang="zh-TW" dirty="0">
                <a:solidFill>
                  <a:schemeClr val="bg1"/>
                </a:solidFill>
                <a:latin typeface="微軟正黑體" pitchFamily="34" charset="-120"/>
                <a:ea typeface="微軟正黑體" pitchFamily="34" charset="-120"/>
              </a:rPr>
              <a:t>Intel 4004</a:t>
            </a:r>
            <a:r>
              <a:rPr lang="zh-TW" altLang="en-US" dirty="0">
                <a:solidFill>
                  <a:schemeClr val="bg1"/>
                </a:solidFill>
                <a:latin typeface="微軟正黑體" pitchFamily="34" charset="-120"/>
                <a:ea typeface="微軟正黑體" pitchFamily="34" charset="-120"/>
              </a:rPr>
              <a:t>是全世界第一部微處理器</a:t>
            </a:r>
          </a:p>
        </p:txBody>
      </p:sp>
    </p:spTree>
    <p:extLst>
      <p:ext uri="{BB962C8B-B14F-4D97-AF65-F5344CB8AC3E}">
        <p14:creationId xmlns:p14="http://schemas.microsoft.com/office/powerpoint/2010/main" val="3744196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DAA1C03D-B133-4FC5-B590-5A126779481D}"/>
              </a:ext>
            </a:extLst>
          </p:cNvPr>
          <p:cNvSpPr>
            <a:spLocks noGrp="1" noChangeArrowheads="1"/>
          </p:cNvSpPr>
          <p:nvPr>
            <p:ph type="title"/>
          </p:nvPr>
        </p:nvSpPr>
        <p:spPr/>
        <p:txBody>
          <a:bodyPr/>
          <a:lstStyle/>
          <a:p>
            <a:pPr eaLnBrk="1" hangingPunct="1"/>
            <a:r>
              <a:rPr lang="en-US" altLang="zh-TW" dirty="0">
                <a:latin typeface="Times New Roman" panose="02020603050405020304" pitchFamily="18" charset="0"/>
                <a:cs typeface="Times New Roman" panose="02020603050405020304" pitchFamily="18" charset="0"/>
                <a:hlinkClick r:id="rId3"/>
              </a:rPr>
              <a:t>Moore’s Law </a:t>
            </a:r>
            <a:r>
              <a:rPr lang="en-US" altLang="zh-TW" dirty="0"/>
              <a:t>(</a:t>
            </a:r>
            <a:r>
              <a:rPr lang="zh-TW" altLang="en-US" dirty="0"/>
              <a:t>摩爾定律</a:t>
            </a:r>
            <a:r>
              <a:rPr lang="en-US" altLang="zh-TW" dirty="0"/>
              <a:t>)</a:t>
            </a:r>
          </a:p>
        </p:txBody>
      </p:sp>
      <p:sp>
        <p:nvSpPr>
          <p:cNvPr id="58371" name="Text Box 7">
            <a:extLst>
              <a:ext uri="{FF2B5EF4-FFF2-40B4-BE49-F238E27FC236}">
                <a16:creationId xmlns:a16="http://schemas.microsoft.com/office/drawing/2014/main" id="{8B6631B4-97B6-4C05-AD6D-D6CF43678D00}"/>
              </a:ext>
            </a:extLst>
          </p:cNvPr>
          <p:cNvSpPr txBox="1">
            <a:spLocks noChangeArrowheads="1"/>
          </p:cNvSpPr>
          <p:nvPr/>
        </p:nvSpPr>
        <p:spPr bwMode="auto">
          <a:xfrm>
            <a:off x="7673975" y="3573463"/>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Source:</a:t>
            </a:r>
          </a:p>
          <a:p>
            <a:pPr eaLnBrk="1" hangingPunct="1">
              <a:spcBef>
                <a:spcPct val="0"/>
              </a:spcBef>
              <a:buClrTx/>
              <a:buSzTx/>
              <a:buFontTx/>
              <a:buNone/>
            </a:pPr>
            <a:r>
              <a:rPr lang="en-US" altLang="zh-TW" sz="1800"/>
              <a:t>Wikipedia</a:t>
            </a:r>
          </a:p>
        </p:txBody>
      </p:sp>
      <p:sp>
        <p:nvSpPr>
          <p:cNvPr id="58372" name="矩形 1">
            <a:extLst>
              <a:ext uri="{FF2B5EF4-FFF2-40B4-BE49-F238E27FC236}">
                <a16:creationId xmlns:a16="http://schemas.microsoft.com/office/drawing/2014/main" id="{7D297468-4451-4DFC-900F-A0B2138AFC54}"/>
              </a:ext>
            </a:extLst>
          </p:cNvPr>
          <p:cNvSpPr>
            <a:spLocks noChangeArrowheads="1"/>
          </p:cNvSpPr>
          <p:nvPr/>
        </p:nvSpPr>
        <p:spPr bwMode="auto">
          <a:xfrm>
            <a:off x="566555" y="5223661"/>
            <a:ext cx="8380412" cy="92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Plot of CPU transistor counts against dates of introduction. Note the logarithmic vertical scale; the line corresponds to exponential growth with transistor count doubling every two years.</a:t>
            </a:r>
            <a:endParaRPr lang="zh-TW" altLang="en-US" sz="1800"/>
          </a:p>
        </p:txBody>
      </p:sp>
      <p:pic>
        <p:nvPicPr>
          <p:cNvPr id="58373" name="圖片 1">
            <a:extLst>
              <a:ext uri="{FF2B5EF4-FFF2-40B4-BE49-F238E27FC236}">
                <a16:creationId xmlns:a16="http://schemas.microsoft.com/office/drawing/2014/main" id="{52125E9A-12EC-42E3-ABBC-230D3DB417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313765"/>
            <a:ext cx="5283885" cy="390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1580" y="970592"/>
            <a:ext cx="3898000" cy="5859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046519833"/>
              </p:ext>
            </p:extLst>
          </p:nvPr>
        </p:nvGraphicFramePr>
        <p:xfrm>
          <a:off x="328140" y="1988840"/>
          <a:ext cx="8570295" cy="3788494"/>
        </p:xfrm>
        <a:graphic>
          <a:graphicData uri="http://schemas.openxmlformats.org/drawingml/2006/table">
            <a:tbl>
              <a:tblPr firstRow="1" bandRow="1">
                <a:tableStyleId>{00A15C55-8517-42AA-B614-E9B94910E393}</a:tableStyleId>
              </a:tblPr>
              <a:tblGrid>
                <a:gridCol w="1009455">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420815">
                  <a:extLst>
                    <a:ext uri="{9D8B030D-6E8A-4147-A177-3AD203B41FA5}">
                      <a16:colId xmlns:a16="http://schemas.microsoft.com/office/drawing/2014/main" val="20002"/>
                    </a:ext>
                  </a:extLst>
                </a:gridCol>
                <a:gridCol w="2025225">
                  <a:extLst>
                    <a:ext uri="{9D8B030D-6E8A-4147-A177-3AD203B41FA5}">
                      <a16:colId xmlns:a16="http://schemas.microsoft.com/office/drawing/2014/main" val="20003"/>
                    </a:ext>
                  </a:extLst>
                </a:gridCol>
                <a:gridCol w="2314600">
                  <a:extLst>
                    <a:ext uri="{9D8B030D-6E8A-4147-A177-3AD203B41FA5}">
                      <a16:colId xmlns:a16="http://schemas.microsoft.com/office/drawing/2014/main" val="20004"/>
                    </a:ext>
                  </a:extLst>
                </a:gridCol>
              </a:tblGrid>
              <a:tr h="630070">
                <a:tc>
                  <a:txBody>
                    <a:bodyPr/>
                    <a:lstStyle/>
                    <a:p>
                      <a:pPr algn="ctr" fontAlgn="ctr"/>
                      <a:r>
                        <a:rPr lang="zh-TW" altLang="en-US" sz="2000" u="none" strike="noStrike" kern="1200" baseline="0" dirty="0">
                          <a:latin typeface="微軟正黑體" pitchFamily="34" charset="-120"/>
                          <a:ea typeface="微軟正黑體" pitchFamily="34" charset="-120"/>
                        </a:rPr>
                        <a:t>項目</a:t>
                      </a:r>
                      <a:endParaRPr lang="en-US" altLang="zh-TW" sz="2000" u="none" strike="noStrike" kern="1200" baseline="0" dirty="0">
                        <a:latin typeface="微軟正黑體" pitchFamily="34" charset="-120"/>
                        <a:ea typeface="微軟正黑體" pitchFamily="34" charset="-120"/>
                      </a:endParaRPr>
                    </a:p>
                    <a:p>
                      <a:pPr algn="ctr" fontAlgn="ctr"/>
                      <a:r>
                        <a:rPr lang="zh-TW" altLang="en-US" sz="2000" u="none" strike="noStrike" kern="1200" baseline="0" dirty="0">
                          <a:latin typeface="微軟正黑體" pitchFamily="34" charset="-120"/>
                          <a:ea typeface="微軟正黑體" pitchFamily="34" charset="-120"/>
                        </a:rPr>
                        <a:t>代別</a:t>
                      </a:r>
                      <a:endParaRPr lang="zh-TW" altLang="en-US" sz="2000" b="0" i="0" u="none" strike="noStrike" kern="1200" baseline="0" dirty="0">
                        <a:solidFill>
                          <a:schemeClr val="lt1"/>
                        </a:solidFill>
                        <a:latin typeface="微軟正黑體" pitchFamily="34" charset="-120"/>
                        <a:ea typeface="微軟正黑體" pitchFamily="34" charset="-120"/>
                        <a:cs typeface="+mn-cs"/>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年代</a:t>
                      </a:r>
                      <a:endParaRPr lang="zh-TW" altLang="en-US" sz="2000" dirty="0">
                        <a:latin typeface="微軟正黑體" pitchFamily="34" charset="-120"/>
                        <a:ea typeface="微軟正黑體" pitchFamily="34" charset="-120"/>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電子元件</a:t>
                      </a:r>
                      <a:endParaRPr lang="zh-TW" altLang="en-US" sz="2000" dirty="0">
                        <a:latin typeface="微軟正黑體" pitchFamily="34" charset="-120"/>
                        <a:ea typeface="微軟正黑體" pitchFamily="34" charset="-120"/>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電子元件的大小</a:t>
                      </a:r>
                      <a:endParaRPr lang="zh-TW" altLang="en-US" sz="2000"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u="none" strike="noStrike" kern="1200" baseline="0" dirty="0">
                          <a:latin typeface="微軟正黑體" pitchFamily="34" charset="-120"/>
                          <a:ea typeface="微軟正黑體" pitchFamily="34" charset="-120"/>
                        </a:rPr>
                        <a:t>速度比較</a:t>
                      </a:r>
                      <a:endParaRPr lang="zh-TW" altLang="en-US" sz="2000" dirty="0">
                        <a:latin typeface="微軟正黑體" pitchFamily="34" charset="-120"/>
                        <a:ea typeface="微軟正黑體" pitchFamily="34" charset="-120"/>
                      </a:endParaRPr>
                    </a:p>
                  </a:txBody>
                  <a:tcPr anchor="ctr"/>
                </a:tc>
                <a:extLst>
                  <a:ext uri="{0D108BD9-81ED-4DB2-BD59-A6C34878D82A}">
                    <a16:rowId xmlns:a16="http://schemas.microsoft.com/office/drawing/2014/main" val="10000"/>
                  </a:ext>
                </a:extLst>
              </a:tr>
              <a:tr h="842687">
                <a:tc>
                  <a:txBody>
                    <a:bodyPr/>
                    <a:lstStyle/>
                    <a:p>
                      <a:pPr algn="ctr" fontAlgn="ctr"/>
                      <a:r>
                        <a:rPr lang="zh-TW" altLang="en-US" sz="2000" b="1" u="none" strike="noStrike" kern="1200" baseline="0" dirty="0">
                          <a:latin typeface="微軟正黑體" pitchFamily="34" charset="-120"/>
                          <a:ea typeface="微軟正黑體" pitchFamily="34" charset="-120"/>
                        </a:rPr>
                        <a:t>第一代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1946</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1959 </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 真空管</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大姆指</a:t>
                      </a:r>
                      <a:endParaRPr lang="zh-TW" altLang="en-US" sz="2000" b="1"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毫秒</a:t>
                      </a:r>
                      <a:endParaRPr lang="en-US" altLang="zh-TW" sz="2000" b="1" u="none" strike="noStrike" kern="1200" baseline="0" dirty="0">
                        <a:latin typeface="微軟正黑體" pitchFamily="34" charset="-120"/>
                        <a:ea typeface="微軟正黑體" pitchFamily="34" charset="-12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-3</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476302">
                <a:tc>
                  <a:txBody>
                    <a:bodyPr/>
                    <a:lstStyle/>
                    <a:p>
                      <a:pPr algn="ctr" fontAlgn="ctr"/>
                      <a:r>
                        <a:rPr lang="zh-TW" altLang="en-US" sz="2000" b="1" u="none" strike="noStrike" kern="1200" baseline="0" dirty="0">
                          <a:latin typeface="微軟正黑體" pitchFamily="34" charset="-120"/>
                          <a:ea typeface="微軟正黑體" pitchFamily="34" charset="-120"/>
                        </a:rPr>
                        <a:t>第二代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1959</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1964</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電晶體</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鉛筆的橡皮頭</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微秒</a:t>
                      </a:r>
                      <a:endParaRPr lang="en-US" altLang="zh-TW" sz="2000" b="1" u="none" strike="noStrike" kern="1200" baseline="0" dirty="0">
                        <a:latin typeface="微軟正黑體" pitchFamily="34" charset="-120"/>
                        <a:ea typeface="微軟正黑體" pitchFamily="34" charset="-120"/>
                      </a:endParaRPr>
                    </a:p>
                    <a:p>
                      <a:pPr algn="ctr" fontAlgn="ct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-6</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476302">
                <a:tc>
                  <a:txBody>
                    <a:bodyPr/>
                    <a:lstStyle/>
                    <a:p>
                      <a:pPr algn="ctr" fontAlgn="ctr"/>
                      <a:r>
                        <a:rPr lang="zh-TW" altLang="en-US" sz="2000" b="1" u="none" strike="noStrike" kern="1200" baseline="0" dirty="0">
                          <a:latin typeface="微軟正黑體" pitchFamily="34" charset="-120"/>
                          <a:ea typeface="微軟正黑體" pitchFamily="34" charset="-120"/>
                        </a:rPr>
                        <a:t>第三代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1964</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1971 </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積體電路</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err="1">
                          <a:latin typeface="微軟正黑體" pitchFamily="34" charset="-120"/>
                          <a:ea typeface="微軟正黑體" pitchFamily="34" charset="-120"/>
                        </a:rPr>
                        <a:t>0.5mm</a:t>
                      </a:r>
                      <a:r>
                        <a:rPr lang="zh-TW" altLang="en-US" sz="2000" b="1" u="none" strike="noStrike" kern="1200" baseline="0" dirty="0">
                          <a:latin typeface="微軟正黑體" pitchFamily="34" charset="-120"/>
                          <a:ea typeface="微軟正黑體" pitchFamily="34" charset="-120"/>
                        </a:rPr>
                        <a:t>鉛筆心</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10</a:t>
                      </a:r>
                      <a:r>
                        <a:rPr lang="zh-TW" altLang="en-US" sz="2000" b="1" u="none" strike="noStrike" kern="1200" baseline="0" dirty="0">
                          <a:latin typeface="微軟正黑體" pitchFamily="34" charset="-120"/>
                          <a:ea typeface="微軟正黑體" pitchFamily="34" charset="-120"/>
                        </a:rPr>
                        <a:t>毫微秒</a:t>
                      </a:r>
                      <a:endParaRPr lang="en-US" altLang="zh-TW" sz="2000" b="1" u="none" strike="noStrike" kern="1200" baseline="0" dirty="0">
                        <a:latin typeface="微軟正黑體" pitchFamily="34" charset="-120"/>
                        <a:ea typeface="微軟正黑體" pitchFamily="34" charset="-120"/>
                      </a:endParaRPr>
                    </a:p>
                    <a:p>
                      <a:pPr algn="ctr" fontAlgn="ct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-8</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84268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第四代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1971</a:t>
                      </a:r>
                      <a:r>
                        <a:rPr lang="zh-TW" altLang="en-US" sz="2000" b="1" u="none" strike="noStrike" kern="1200" baseline="0" dirty="0">
                          <a:latin typeface="微軟正黑體" pitchFamily="34" charset="-120"/>
                          <a:ea typeface="微軟正黑體" pitchFamily="34" charset="-120"/>
                        </a:rPr>
                        <a:t>年以後</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超大型</a:t>
                      </a:r>
                      <a:r>
                        <a:rPr lang="en-US" altLang="zh-TW" sz="2000" b="1" u="none" strike="noStrike" kern="1200" baseline="0" dirty="0">
                          <a:latin typeface="微軟正黑體" pitchFamily="34" charset="-120"/>
                          <a:ea typeface="微軟正黑體" pitchFamily="34" charset="-120"/>
                        </a:rPr>
                        <a:t/>
                      </a:r>
                      <a:br>
                        <a:rPr lang="en-US" altLang="zh-TW" sz="2000" b="1" u="none" strike="noStrike" kern="1200" baseline="0" dirty="0">
                          <a:latin typeface="微軟正黑體" pitchFamily="34" charset="-120"/>
                          <a:ea typeface="微軟正黑體" pitchFamily="34" charset="-120"/>
                        </a:rPr>
                      </a:br>
                      <a:r>
                        <a:rPr lang="zh-TW" altLang="en-US" sz="2000" b="1" u="none" strike="noStrike" kern="1200" baseline="0" dirty="0">
                          <a:latin typeface="微軟正黑體" pitchFamily="34" charset="-120"/>
                          <a:ea typeface="微軟正黑體" pitchFamily="34" charset="-120"/>
                        </a:rPr>
                        <a:t>積體電路</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比針尖小</a:t>
                      </a:r>
                      <a:endParaRPr lang="zh-TW" altLang="en-US" sz="2000" b="1"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毫微秒</a:t>
                      </a:r>
                      <a:endParaRPr lang="en-US" altLang="zh-TW" sz="2000" b="1" u="none" strike="noStrike" kern="1200" baseline="0" dirty="0">
                        <a:latin typeface="微軟正黑體" pitchFamily="34" charset="-120"/>
                        <a:ea typeface="微軟正黑體" pitchFamily="34" charset="-12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-9</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bl>
          </a:graphicData>
        </a:graphic>
      </p:graphicFrame>
      <p:grpSp>
        <p:nvGrpSpPr>
          <p:cNvPr id="3" name="群組 2"/>
          <p:cNvGrpSpPr/>
          <p:nvPr/>
        </p:nvGrpSpPr>
        <p:grpSpPr>
          <a:xfrm rot="21265917">
            <a:off x="474520" y="947612"/>
            <a:ext cx="3898001" cy="585917"/>
            <a:chOff x="358965" y="1088740"/>
            <a:chExt cx="3898001" cy="585917"/>
          </a:xfrm>
        </p:grpSpPr>
        <p:sp>
          <p:nvSpPr>
            <p:cNvPr id="2" name="矩形 1"/>
            <p:cNvSpPr/>
            <p:nvPr/>
          </p:nvSpPr>
          <p:spPr>
            <a:xfrm>
              <a:off x="358966" y="1088740"/>
              <a:ext cx="3898000" cy="5859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1027" name="Picture 3" descr="D:\製作中\02再版書\0558909\標籤.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p:cNvSpPr/>
          <p:nvPr/>
        </p:nvSpPr>
        <p:spPr>
          <a:xfrm rot="21265917">
            <a:off x="1177165" y="1055904"/>
            <a:ext cx="2723823" cy="369332"/>
          </a:xfrm>
          <a:prstGeom prst="rect">
            <a:avLst/>
          </a:prstGeom>
        </p:spPr>
        <p:txBody>
          <a:bodyPr wrap="none">
            <a:spAutoFit/>
          </a:bodyPr>
          <a:lstStyle/>
          <a:p>
            <a:r>
              <a:rPr lang="zh-TW" altLang="en-US" b="1" dirty="0">
                <a:solidFill>
                  <a:schemeClr val="bg1"/>
                </a:solidFill>
              </a:rPr>
              <a:t>第一代電腦到第四代電腦</a:t>
            </a:r>
            <a:endParaRPr lang="zh-TW" altLang="en-US" dirty="0">
              <a:solidFill>
                <a:schemeClr val="bg1"/>
              </a:solidFill>
            </a:endParaRPr>
          </a:p>
        </p:txBody>
      </p:sp>
    </p:spTree>
    <p:extLst>
      <p:ext uri="{BB962C8B-B14F-4D97-AF65-F5344CB8AC3E}">
        <p14:creationId xmlns:p14="http://schemas.microsoft.com/office/powerpoint/2010/main" val="14007776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1972</a:t>
            </a:r>
            <a:r>
              <a:rPr lang="zh-TW" altLang="en-US" dirty="0"/>
              <a:t>年</a:t>
            </a:r>
          </a:p>
          <a:p>
            <a:pPr lvl="1"/>
            <a:r>
              <a:rPr lang="en-US" altLang="zh-TW" dirty="0"/>
              <a:t>Dennis Ritchie</a:t>
            </a:r>
            <a:r>
              <a:rPr lang="zh-TW" altLang="en-US" dirty="0"/>
              <a:t>開發</a:t>
            </a:r>
            <a:r>
              <a:rPr lang="en-US" altLang="zh-TW" dirty="0">
                <a:solidFill>
                  <a:srgbClr val="0070C0"/>
                </a:solidFill>
              </a:rPr>
              <a:t>C</a:t>
            </a:r>
            <a:r>
              <a:rPr lang="zh-TW" altLang="en-US" dirty="0"/>
              <a:t>程式語言</a:t>
            </a:r>
            <a:r>
              <a:rPr lang="en-US" altLang="zh-TW" dirty="0"/>
              <a:t>(</a:t>
            </a:r>
            <a:r>
              <a:rPr lang="zh-TW" altLang="en-US" dirty="0"/>
              <a:t>由</a:t>
            </a:r>
            <a:r>
              <a:rPr lang="en-US" altLang="zh-TW" dirty="0"/>
              <a:t>B</a:t>
            </a:r>
            <a:r>
              <a:rPr lang="zh-TW" altLang="en-US" dirty="0"/>
              <a:t>語言演化而來</a:t>
            </a:r>
            <a:r>
              <a:rPr lang="en-US" altLang="zh-TW" dirty="0"/>
              <a:t>)</a:t>
            </a:r>
            <a:r>
              <a:rPr lang="zh-TW" altLang="en-US" dirty="0"/>
              <a:t>。</a:t>
            </a:r>
            <a:endParaRPr lang="en-US" altLang="zh-TW" dirty="0"/>
          </a:p>
          <a:p>
            <a:r>
              <a:rPr lang="zh-TW" altLang="en-US" dirty="0"/>
              <a:t>西元</a:t>
            </a:r>
            <a:r>
              <a:rPr lang="en-US" altLang="zh-TW" dirty="0"/>
              <a:t>1975</a:t>
            </a:r>
            <a:r>
              <a:rPr lang="zh-TW" altLang="en-US" dirty="0"/>
              <a:t>年</a:t>
            </a:r>
          </a:p>
          <a:p>
            <a:pPr lvl="1"/>
            <a:r>
              <a:rPr lang="zh-TW" altLang="en-US" dirty="0"/>
              <a:t>第一部個人電腦</a:t>
            </a:r>
            <a:r>
              <a:rPr lang="en-US" altLang="zh-TW" dirty="0"/>
              <a:t>(PC)</a:t>
            </a:r>
            <a:r>
              <a:rPr lang="zh-TW" altLang="en-US" dirty="0"/>
              <a:t>問世，</a:t>
            </a:r>
            <a:r>
              <a:rPr lang="en-US" altLang="zh-TW" dirty="0"/>
              <a:t/>
            </a:r>
            <a:br>
              <a:rPr lang="en-US" altLang="zh-TW" dirty="0"/>
            </a:br>
            <a:r>
              <a:rPr lang="zh-TW" altLang="en-US" dirty="0"/>
              <a:t>稱為</a:t>
            </a:r>
            <a:r>
              <a:rPr lang="en-US" altLang="zh-TW" dirty="0">
                <a:solidFill>
                  <a:srgbClr val="0070C0"/>
                </a:solidFill>
              </a:rPr>
              <a:t>Altair 8800</a:t>
            </a:r>
            <a:r>
              <a:rPr lang="zh-TW" altLang="en-US" dirty="0"/>
              <a:t>。</a:t>
            </a:r>
          </a:p>
          <a:p>
            <a:pPr lvl="1"/>
            <a:r>
              <a:rPr lang="en-US" altLang="zh-TW" dirty="0"/>
              <a:t>IBM</a:t>
            </a:r>
            <a:r>
              <a:rPr lang="zh-TW" altLang="en-US" dirty="0"/>
              <a:t>製出第一部雷射印表機。</a:t>
            </a:r>
          </a:p>
          <a:p>
            <a:pPr lvl="1"/>
            <a:endParaRPr lang="zh-TW" altLang="en-US" dirty="0"/>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65867" y="3612008"/>
            <a:ext cx="2700300" cy="23394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rot="21133119">
            <a:off x="5671555" y="5434996"/>
            <a:ext cx="1209370" cy="369332"/>
          </a:xfrm>
          <a:prstGeom prst="rect">
            <a:avLst/>
          </a:prstGeom>
          <a:solidFill>
            <a:schemeClr val="accent1">
              <a:lumMod val="60000"/>
              <a:lumOff val="40000"/>
            </a:schemeClr>
          </a:solidFill>
        </p:spPr>
        <p:txBody>
          <a:bodyPr wrap="none">
            <a:spAutoFit/>
          </a:bodyPr>
          <a:lstStyle/>
          <a:p>
            <a:r>
              <a:rPr lang="en-US" altLang="zh-TW" dirty="0"/>
              <a:t>Altair 8800</a:t>
            </a:r>
            <a:endParaRPr lang="zh-TW" altLang="en-US" dirty="0"/>
          </a:p>
        </p:txBody>
      </p:sp>
    </p:spTree>
    <p:extLst>
      <p:ext uri="{BB962C8B-B14F-4D97-AF65-F5344CB8AC3E}">
        <p14:creationId xmlns:p14="http://schemas.microsoft.com/office/powerpoint/2010/main" val="2781554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1976</a:t>
            </a:r>
            <a:r>
              <a:rPr lang="zh-TW" altLang="en-US" dirty="0"/>
              <a:t>年</a:t>
            </a:r>
          </a:p>
          <a:p>
            <a:pPr lvl="1"/>
            <a:r>
              <a:rPr lang="zh-TW" altLang="en-US" dirty="0"/>
              <a:t>第一部超級電腦</a:t>
            </a:r>
            <a:r>
              <a:rPr lang="en-US" altLang="zh-TW" dirty="0"/>
              <a:t>(supercomputer)</a:t>
            </a:r>
            <a:r>
              <a:rPr lang="zh-TW" altLang="en-US" dirty="0"/>
              <a:t>誕生，稱為</a:t>
            </a:r>
            <a:r>
              <a:rPr lang="en-US" altLang="zh-TW" dirty="0">
                <a:solidFill>
                  <a:srgbClr val="0070C0"/>
                </a:solidFill>
              </a:rPr>
              <a:t>Cray-1</a:t>
            </a:r>
            <a:r>
              <a:rPr lang="zh-TW" altLang="en-US" dirty="0"/>
              <a:t>。</a:t>
            </a:r>
          </a:p>
          <a:p>
            <a:pPr lvl="1"/>
            <a:r>
              <a:rPr lang="en-US" altLang="zh-TW" dirty="0"/>
              <a:t>IBM</a:t>
            </a:r>
            <a:r>
              <a:rPr lang="zh-TW" altLang="en-US" dirty="0"/>
              <a:t>發展第一部噴墨印表機。</a:t>
            </a:r>
          </a:p>
          <a:p>
            <a:pPr lvl="1"/>
            <a:r>
              <a:rPr lang="en-US" altLang="zh-TW" dirty="0"/>
              <a:t>Steve Jobs</a:t>
            </a:r>
            <a:r>
              <a:rPr lang="zh-TW" altLang="en-US" dirty="0"/>
              <a:t>和</a:t>
            </a:r>
            <a:r>
              <a:rPr lang="en-US" altLang="zh-TW" dirty="0"/>
              <a:t>Steve Wozniak</a:t>
            </a:r>
            <a:r>
              <a:rPr lang="zh-TW" altLang="en-US" dirty="0"/>
              <a:t>設計了</a:t>
            </a:r>
            <a:r>
              <a:rPr lang="zh-TW" altLang="en-US" dirty="0">
                <a:solidFill>
                  <a:srgbClr val="0070C0"/>
                </a:solidFill>
              </a:rPr>
              <a:t>蘋果一號</a:t>
            </a:r>
            <a:r>
              <a:rPr lang="en-US" altLang="zh-TW" dirty="0"/>
              <a:t>(Apple I)</a:t>
            </a:r>
            <a:r>
              <a:rPr lang="zh-TW" altLang="en-US" dirty="0"/>
              <a:t>。</a:t>
            </a:r>
          </a:p>
          <a:p>
            <a:pPr lvl="1"/>
            <a:endParaRPr lang="zh-TW" altLang="en-US" dirty="0"/>
          </a:p>
          <a:p>
            <a:endParaRPr lang="zh-TW" altLang="en-US" dirty="0"/>
          </a:p>
        </p:txBody>
      </p:sp>
    </p:spTree>
    <p:extLst>
      <p:ext uri="{BB962C8B-B14F-4D97-AF65-F5344CB8AC3E}">
        <p14:creationId xmlns:p14="http://schemas.microsoft.com/office/powerpoint/2010/main" val="7672249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1977</a:t>
            </a:r>
            <a:r>
              <a:rPr lang="zh-TW" altLang="en-US" dirty="0"/>
              <a:t>年</a:t>
            </a:r>
          </a:p>
          <a:p>
            <a:pPr lvl="1"/>
            <a:r>
              <a:rPr lang="en-US" altLang="zh-TW" dirty="0"/>
              <a:t>Steve Jobs</a:t>
            </a:r>
            <a:r>
              <a:rPr lang="zh-TW" altLang="en-US" dirty="0"/>
              <a:t>和</a:t>
            </a:r>
            <a:r>
              <a:rPr lang="en-US" altLang="zh-TW" dirty="0"/>
              <a:t>Steve Wozniak</a:t>
            </a:r>
            <a:r>
              <a:rPr lang="zh-TW" altLang="en-US" dirty="0"/>
              <a:t>成立</a:t>
            </a:r>
            <a:r>
              <a:rPr lang="zh-TW" altLang="en-US" dirty="0">
                <a:solidFill>
                  <a:srgbClr val="C00000"/>
                </a:solidFill>
              </a:rPr>
              <a:t>蘋果電腦公司</a:t>
            </a:r>
            <a:r>
              <a:rPr lang="en-US" altLang="zh-TW" dirty="0"/>
              <a:t>(Apple Computer)</a:t>
            </a:r>
            <a:r>
              <a:rPr lang="zh-TW" altLang="en-US" dirty="0"/>
              <a:t>，並推出在當時最出眾的</a:t>
            </a:r>
            <a:r>
              <a:rPr lang="zh-TW" altLang="en-US" dirty="0">
                <a:solidFill>
                  <a:srgbClr val="C00000"/>
                </a:solidFill>
              </a:rPr>
              <a:t>蘋果二號</a:t>
            </a:r>
            <a:r>
              <a:rPr lang="en-US" altLang="zh-TW" dirty="0"/>
              <a:t>(Apple II)</a:t>
            </a:r>
            <a:r>
              <a:rPr lang="zh-TW" altLang="en-US" dirty="0"/>
              <a:t>。</a:t>
            </a:r>
          </a:p>
          <a:p>
            <a:pPr lvl="1"/>
            <a:r>
              <a:rPr lang="en-US" altLang="zh-TW" dirty="0"/>
              <a:t>Bill</a:t>
            </a:r>
            <a:r>
              <a:rPr lang="zh-TW" altLang="en-US" dirty="0"/>
              <a:t> </a:t>
            </a:r>
            <a:r>
              <a:rPr lang="en-US" altLang="zh-TW" dirty="0"/>
              <a:t>Gates</a:t>
            </a:r>
            <a:r>
              <a:rPr lang="zh-TW" altLang="en-US" dirty="0"/>
              <a:t>和</a:t>
            </a:r>
            <a:r>
              <a:rPr lang="en-US" altLang="zh-TW" dirty="0"/>
              <a:t>Paul Allen</a:t>
            </a:r>
            <a:r>
              <a:rPr lang="zh-TW" altLang="en-US" dirty="0"/>
              <a:t>創設</a:t>
            </a:r>
            <a:r>
              <a:rPr lang="en-US" altLang="zh-TW" dirty="0"/>
              <a:t/>
            </a:r>
            <a:br>
              <a:rPr lang="en-US" altLang="zh-TW" dirty="0"/>
            </a:br>
            <a:r>
              <a:rPr lang="zh-TW" altLang="en-US" dirty="0">
                <a:solidFill>
                  <a:srgbClr val="C00000"/>
                </a:solidFill>
              </a:rPr>
              <a:t>微軟</a:t>
            </a:r>
            <a:r>
              <a:rPr lang="en-US" altLang="zh-TW" dirty="0"/>
              <a:t>(Microsoft)</a:t>
            </a:r>
            <a:r>
              <a:rPr lang="zh-TW" altLang="en-US" dirty="0"/>
              <a:t>。</a:t>
            </a:r>
          </a:p>
          <a:p>
            <a:pPr lvl="1"/>
            <a:r>
              <a:rPr lang="en-US" altLang="zh-TW" dirty="0"/>
              <a:t>Bill Gates</a:t>
            </a:r>
            <a:r>
              <a:rPr lang="zh-TW" altLang="en-US" dirty="0"/>
              <a:t>蟬連多年的第一富豪。</a:t>
            </a:r>
          </a:p>
          <a:p>
            <a:pPr lvl="2"/>
            <a:r>
              <a:rPr lang="zh-TW" altLang="en-US" dirty="0"/>
              <a:t>薄煎餅翻整問題 </a:t>
            </a:r>
            <a:r>
              <a:rPr lang="en-US" altLang="zh-TW" dirty="0"/>
              <a:t>(</a:t>
            </a:r>
            <a:r>
              <a:rPr lang="en-US" altLang="zh-TW" dirty="0">
                <a:hlinkClick r:id="rId2"/>
              </a:rPr>
              <a:t>Pancake sorting</a:t>
            </a:r>
            <a:r>
              <a:rPr lang="en-US" altLang="zh-TW" dirty="0"/>
              <a:t>)</a:t>
            </a:r>
            <a:endParaRPr lang="zh-TW" altLang="en-US" dirty="0"/>
          </a:p>
          <a:p>
            <a:endParaRPr lang="zh-TW" altLang="en-US" dirty="0"/>
          </a:p>
        </p:txBody>
      </p:sp>
    </p:spTree>
    <p:extLst>
      <p:ext uri="{BB962C8B-B14F-4D97-AF65-F5344CB8AC3E}">
        <p14:creationId xmlns:p14="http://schemas.microsoft.com/office/powerpoint/2010/main" val="15865350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D69C56E-FD5E-4DAD-8100-52C812936D37}"/>
              </a:ext>
            </a:extLst>
          </p:cNvPr>
          <p:cNvSpPr>
            <a:spLocks noGrp="1" noChangeArrowheads="1"/>
          </p:cNvSpPr>
          <p:nvPr>
            <p:ph type="title"/>
          </p:nvPr>
        </p:nvSpPr>
        <p:spPr/>
        <p:txBody>
          <a:bodyPr/>
          <a:lstStyle/>
          <a:p>
            <a:pPr eaLnBrk="1" hangingPunct="1">
              <a:defRPr/>
            </a:pPr>
            <a:r>
              <a:rPr lang="en-US" altLang="zh-TW" sz="2800" b="0" dirty="0">
                <a:solidFill>
                  <a:srgbClr val="000000"/>
                </a:solidFill>
                <a:latin typeface="Arial"/>
                <a:ea typeface="新細明體"/>
                <a:cs typeface="+mn-cs"/>
                <a:hlinkClick r:id="rId3"/>
              </a:rPr>
              <a:t>Pancake Sorting</a:t>
            </a:r>
            <a:r>
              <a:rPr lang="en-US" altLang="zh-TW" sz="2800" b="0" dirty="0">
                <a:solidFill>
                  <a:srgbClr val="000000"/>
                </a:solidFill>
                <a:latin typeface="Arial"/>
                <a:ea typeface="新細明體"/>
                <a:cs typeface="+mn-cs"/>
              </a:rPr>
              <a:t> / Prefix Sorting</a:t>
            </a:r>
            <a:endParaRPr lang="zh-TW" altLang="en-US" dirty="0"/>
          </a:p>
        </p:txBody>
      </p:sp>
      <p:sp>
        <p:nvSpPr>
          <p:cNvPr id="64515" name="Rectangle 3">
            <a:extLst>
              <a:ext uri="{FF2B5EF4-FFF2-40B4-BE49-F238E27FC236}">
                <a16:creationId xmlns:a16="http://schemas.microsoft.com/office/drawing/2014/main" id="{B82D48E9-DD1F-49C5-9DD2-2D8E7A0E980A}"/>
              </a:ext>
            </a:extLst>
          </p:cNvPr>
          <p:cNvSpPr>
            <a:spLocks noGrp="1" noChangeArrowheads="1"/>
          </p:cNvSpPr>
          <p:nvPr>
            <p:ph type="body" idx="1"/>
          </p:nvPr>
        </p:nvSpPr>
        <p:spPr/>
        <p:txBody>
          <a:bodyPr/>
          <a:lstStyle/>
          <a:p>
            <a:pPr eaLnBrk="1" hangingPunct="1">
              <a:lnSpc>
                <a:spcPct val="90000"/>
              </a:lnSpc>
            </a:pPr>
            <a:r>
              <a:rPr lang="zh-TW" altLang="en-US"/>
              <a:t>煎餅鏟子每次只能從任意位置鏟起上方全部煎餅翻面，煎餅排序（</a:t>
            </a:r>
            <a:r>
              <a:rPr lang="en-US" altLang="zh-TW"/>
              <a:t>pancake sorting</a:t>
            </a:r>
            <a:r>
              <a:rPr lang="zh-TW" altLang="en-US"/>
              <a:t>，又稱為</a:t>
            </a:r>
            <a:r>
              <a:rPr lang="en-US" altLang="zh-TW"/>
              <a:t>prefix sorting</a:t>
            </a:r>
            <a:r>
              <a:rPr lang="zh-TW" altLang="en-US"/>
              <a:t>）問題探討如何將大小不同的一疊煎餅從小到大排序。</a:t>
            </a:r>
            <a:endParaRPr lang="en-US" altLang="zh-TW"/>
          </a:p>
          <a:p>
            <a:pPr eaLnBrk="1" hangingPunct="1">
              <a:lnSpc>
                <a:spcPct val="90000"/>
              </a:lnSpc>
            </a:pPr>
            <a:r>
              <a:rPr lang="zh-TW" altLang="en-US"/>
              <a:t>給定一疊煎餅大小依序為 </a:t>
            </a:r>
            <a:r>
              <a:rPr lang="en-US" altLang="zh-TW">
                <a:solidFill>
                  <a:schemeClr val="accent2"/>
                </a:solidFill>
              </a:rPr>
              <a:t>2  5  3  4  </a:t>
            </a:r>
            <a:r>
              <a:rPr lang="en-US" altLang="zh-TW"/>
              <a:t>1  7  6</a:t>
            </a:r>
            <a:r>
              <a:rPr lang="zh-TW" altLang="en-US"/>
              <a:t>，試以煎餅鏟子（只能做</a:t>
            </a:r>
            <a:r>
              <a:rPr lang="en-US" altLang="zh-TW"/>
              <a:t>prefix reversal</a:t>
            </a:r>
            <a:r>
              <a:rPr lang="zh-TW" altLang="en-US"/>
              <a:t>，例如若切在</a:t>
            </a:r>
            <a:r>
              <a:rPr lang="en-US" altLang="zh-TW"/>
              <a:t>4</a:t>
            </a:r>
            <a:r>
              <a:rPr lang="zh-TW" altLang="en-US"/>
              <a:t>處，則順序變為 </a:t>
            </a:r>
            <a:r>
              <a:rPr lang="en-US" altLang="zh-TW">
                <a:solidFill>
                  <a:srgbClr val="FF0000"/>
                </a:solidFill>
              </a:rPr>
              <a:t>4  3  5  2  </a:t>
            </a:r>
            <a:r>
              <a:rPr lang="en-US" altLang="zh-TW"/>
              <a:t>1  7  6</a:t>
            </a:r>
            <a:r>
              <a:rPr lang="zh-TW" altLang="en-US"/>
              <a:t>）將其重排為 </a:t>
            </a:r>
            <a:r>
              <a:rPr lang="en-US" altLang="zh-TW"/>
              <a:t>1  2  3  4  5  6  7</a:t>
            </a:r>
            <a:r>
              <a:rPr lang="zh-TW" altLang="en-US"/>
              <a:t>。</a:t>
            </a:r>
            <a:endParaRPr lang="en-US" altLang="zh-TW"/>
          </a:p>
          <a:p>
            <a:pPr eaLnBrk="1" hangingPunct="1">
              <a:lnSpc>
                <a:spcPct val="90000"/>
              </a:lnSpc>
            </a:pPr>
            <a:r>
              <a:rPr lang="zh-TW" altLang="en-US"/>
              <a:t>步驟愈少愈好。</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a:extLst>
              <a:ext uri="{FF2B5EF4-FFF2-40B4-BE49-F238E27FC236}">
                <a16:creationId xmlns:a16="http://schemas.microsoft.com/office/drawing/2014/main" id="{71F47E6C-637D-4944-8BA4-85C6A4923896}"/>
              </a:ext>
            </a:extLst>
          </p:cNvPr>
          <p:cNvSpPr>
            <a:spLocks noGrp="1"/>
          </p:cNvSpPr>
          <p:nvPr>
            <p:ph type="title"/>
          </p:nvPr>
        </p:nvSpPr>
        <p:spPr/>
        <p:txBody>
          <a:bodyPr/>
          <a:lstStyle/>
          <a:p>
            <a:r>
              <a:rPr lang="en-US" altLang="zh-TW" sz="2800" b="0">
                <a:solidFill>
                  <a:srgbClr val="000000"/>
                </a:solidFill>
                <a:latin typeface="Arial" panose="020B0604020202020204" pitchFamily="34" charset="0"/>
                <a:ea typeface="新細明體" panose="02020500000000000000" pitchFamily="18" charset="-120"/>
                <a:hlinkClick r:id="rId2"/>
              </a:rPr>
              <a:t>Pancake Sorting</a:t>
            </a:r>
            <a:r>
              <a:rPr lang="en-US" altLang="zh-TW" sz="2800" b="0">
                <a:solidFill>
                  <a:srgbClr val="000000"/>
                </a:solidFill>
                <a:latin typeface="Arial" panose="020B0604020202020204" pitchFamily="34" charset="0"/>
                <a:ea typeface="新細明體" panose="02020500000000000000" pitchFamily="18" charset="-120"/>
              </a:rPr>
              <a:t> / Prefix Sorting</a:t>
            </a:r>
            <a:endParaRPr lang="zh-TW" altLang="en-US"/>
          </a:p>
        </p:txBody>
      </p:sp>
      <p:sp>
        <p:nvSpPr>
          <p:cNvPr id="3" name="內容版面配置區 2">
            <a:extLst>
              <a:ext uri="{FF2B5EF4-FFF2-40B4-BE49-F238E27FC236}">
                <a16:creationId xmlns:a16="http://schemas.microsoft.com/office/drawing/2014/main" id="{1F965D93-4157-4F28-99E0-20DA5DC193C1}"/>
              </a:ext>
            </a:extLst>
          </p:cNvPr>
          <p:cNvSpPr>
            <a:spLocks noGrp="1"/>
          </p:cNvSpPr>
          <p:nvPr>
            <p:ph sz="half" idx="1"/>
          </p:nvPr>
        </p:nvSpPr>
        <p:spPr/>
        <p:txBody>
          <a:bodyPr/>
          <a:lstStyle/>
          <a:p>
            <a:pPr eaLnBrk="1" hangingPunct="1">
              <a:lnSpc>
                <a:spcPct val="90000"/>
              </a:lnSpc>
              <a:buClr>
                <a:srgbClr val="B2B2B2"/>
              </a:buClr>
            </a:pPr>
            <a:r>
              <a:rPr lang="zh-TW" altLang="en-US">
                <a:solidFill>
                  <a:srgbClr val="000000"/>
                </a:solidFill>
              </a:rPr>
              <a:t>解一</a:t>
            </a:r>
            <a:endParaRPr lang="en-US" altLang="zh-TW">
              <a:solidFill>
                <a:srgbClr val="000000"/>
              </a:solidFill>
            </a:endParaRPr>
          </a:p>
          <a:p>
            <a:pPr lvl="1" eaLnBrk="1" hangingPunct="1">
              <a:lnSpc>
                <a:spcPct val="90000"/>
              </a:lnSpc>
              <a:buClr>
                <a:srgbClr val="CCCC99"/>
              </a:buClr>
            </a:pPr>
            <a:r>
              <a:rPr lang="en-US" altLang="zh-TW" sz="2600">
                <a:solidFill>
                  <a:srgbClr val="FF0000"/>
                </a:solidFill>
              </a:rPr>
              <a:t>2  5  3  4  1  7  </a:t>
            </a:r>
            <a:r>
              <a:rPr lang="en-US" altLang="zh-TW" sz="2600">
                <a:solidFill>
                  <a:srgbClr val="000000"/>
                </a:solidFill>
              </a:rPr>
              <a:t>6</a:t>
            </a:r>
          </a:p>
          <a:p>
            <a:pPr lvl="1" eaLnBrk="1" hangingPunct="1">
              <a:lnSpc>
                <a:spcPct val="90000"/>
              </a:lnSpc>
              <a:buClr>
                <a:srgbClr val="CCCC99"/>
              </a:buClr>
            </a:pPr>
            <a:r>
              <a:rPr lang="en-US" altLang="zh-TW" sz="2600">
                <a:solidFill>
                  <a:srgbClr val="FF0000"/>
                </a:solidFill>
              </a:rPr>
              <a:t>7  1  4  3  5  2  6</a:t>
            </a:r>
          </a:p>
          <a:p>
            <a:pPr lvl="1" eaLnBrk="1" hangingPunct="1">
              <a:lnSpc>
                <a:spcPct val="90000"/>
              </a:lnSpc>
              <a:buClr>
                <a:srgbClr val="CCCC99"/>
              </a:buClr>
            </a:pPr>
            <a:r>
              <a:rPr lang="en-US" altLang="zh-TW" sz="2600">
                <a:solidFill>
                  <a:srgbClr val="FF0000"/>
                </a:solidFill>
              </a:rPr>
              <a:t>6  2  5  3  4  1  </a:t>
            </a:r>
            <a:r>
              <a:rPr lang="en-US" altLang="zh-TW" sz="2600">
                <a:solidFill>
                  <a:srgbClr val="000000"/>
                </a:solidFill>
              </a:rPr>
              <a:t>7</a:t>
            </a:r>
          </a:p>
          <a:p>
            <a:pPr lvl="1" eaLnBrk="1" hangingPunct="1">
              <a:lnSpc>
                <a:spcPct val="90000"/>
              </a:lnSpc>
              <a:buClr>
                <a:srgbClr val="CCCC99"/>
              </a:buClr>
            </a:pPr>
            <a:r>
              <a:rPr lang="en-US" altLang="zh-TW" sz="2600">
                <a:solidFill>
                  <a:srgbClr val="FF0000"/>
                </a:solidFill>
              </a:rPr>
              <a:t>1  4  3  5  </a:t>
            </a:r>
            <a:r>
              <a:rPr lang="en-US" altLang="zh-TW" sz="2600">
                <a:solidFill>
                  <a:srgbClr val="000000"/>
                </a:solidFill>
              </a:rPr>
              <a:t>2  6  7</a:t>
            </a:r>
          </a:p>
          <a:p>
            <a:pPr lvl="1" eaLnBrk="1" hangingPunct="1">
              <a:lnSpc>
                <a:spcPct val="90000"/>
              </a:lnSpc>
              <a:buClr>
                <a:srgbClr val="CCCC99"/>
              </a:buClr>
            </a:pPr>
            <a:r>
              <a:rPr lang="en-US" altLang="zh-TW" sz="2600">
                <a:solidFill>
                  <a:srgbClr val="FF0000"/>
                </a:solidFill>
              </a:rPr>
              <a:t>5  3  4  1  2  </a:t>
            </a:r>
            <a:r>
              <a:rPr lang="en-US" altLang="zh-TW" sz="2600">
                <a:solidFill>
                  <a:srgbClr val="000000"/>
                </a:solidFill>
              </a:rPr>
              <a:t>6  7</a:t>
            </a:r>
          </a:p>
          <a:p>
            <a:pPr lvl="1" eaLnBrk="1" hangingPunct="1">
              <a:lnSpc>
                <a:spcPct val="90000"/>
              </a:lnSpc>
              <a:buClr>
                <a:srgbClr val="CCCC99"/>
              </a:buClr>
            </a:pPr>
            <a:r>
              <a:rPr lang="en-US" altLang="zh-TW" sz="2600">
                <a:solidFill>
                  <a:srgbClr val="FF0000"/>
                </a:solidFill>
              </a:rPr>
              <a:t>2  1  4  </a:t>
            </a:r>
            <a:r>
              <a:rPr lang="en-US" altLang="zh-TW" sz="2600">
                <a:solidFill>
                  <a:srgbClr val="000000"/>
                </a:solidFill>
              </a:rPr>
              <a:t>3  5  6  7</a:t>
            </a:r>
          </a:p>
          <a:p>
            <a:pPr lvl="1" eaLnBrk="1" hangingPunct="1">
              <a:lnSpc>
                <a:spcPct val="90000"/>
              </a:lnSpc>
              <a:buClr>
                <a:srgbClr val="CCCC99"/>
              </a:buClr>
            </a:pPr>
            <a:r>
              <a:rPr lang="en-US" altLang="zh-TW" sz="2600">
                <a:solidFill>
                  <a:srgbClr val="FF0000"/>
                </a:solidFill>
              </a:rPr>
              <a:t>4  1  2  3  </a:t>
            </a:r>
            <a:r>
              <a:rPr lang="en-US" altLang="zh-TW" sz="2600">
                <a:solidFill>
                  <a:srgbClr val="000000"/>
                </a:solidFill>
              </a:rPr>
              <a:t>5  6  7</a:t>
            </a:r>
          </a:p>
          <a:p>
            <a:pPr lvl="1" eaLnBrk="1" hangingPunct="1">
              <a:lnSpc>
                <a:spcPct val="90000"/>
              </a:lnSpc>
              <a:buClr>
                <a:srgbClr val="CCCC99"/>
              </a:buClr>
            </a:pPr>
            <a:r>
              <a:rPr lang="en-US" altLang="zh-TW" sz="2600">
                <a:solidFill>
                  <a:srgbClr val="FF0000"/>
                </a:solidFill>
              </a:rPr>
              <a:t>3  2  1  </a:t>
            </a:r>
            <a:r>
              <a:rPr lang="en-US" altLang="zh-TW" sz="2600">
                <a:solidFill>
                  <a:srgbClr val="000000"/>
                </a:solidFill>
              </a:rPr>
              <a:t>4  5  6  7</a:t>
            </a:r>
          </a:p>
          <a:p>
            <a:pPr lvl="1" eaLnBrk="1" hangingPunct="1">
              <a:lnSpc>
                <a:spcPct val="90000"/>
              </a:lnSpc>
              <a:buClr>
                <a:srgbClr val="CCCC99"/>
              </a:buClr>
            </a:pPr>
            <a:r>
              <a:rPr lang="en-US" altLang="zh-TW" sz="2600">
                <a:solidFill>
                  <a:srgbClr val="000000"/>
                </a:solidFill>
              </a:rPr>
              <a:t>1  2  3  4  5  6  7</a:t>
            </a:r>
          </a:p>
          <a:p>
            <a:endParaRPr lang="zh-TW" altLang="en-US"/>
          </a:p>
        </p:txBody>
      </p:sp>
      <p:sp>
        <p:nvSpPr>
          <p:cNvPr id="4" name="內容版面配置區 3">
            <a:extLst>
              <a:ext uri="{FF2B5EF4-FFF2-40B4-BE49-F238E27FC236}">
                <a16:creationId xmlns:a16="http://schemas.microsoft.com/office/drawing/2014/main" id="{1CE61CB2-4BB0-4F15-9CF4-4AB21BE04522}"/>
              </a:ext>
            </a:extLst>
          </p:cNvPr>
          <p:cNvSpPr>
            <a:spLocks noGrp="1"/>
          </p:cNvSpPr>
          <p:nvPr>
            <p:ph sz="half" idx="2"/>
          </p:nvPr>
        </p:nvSpPr>
        <p:spPr/>
        <p:txBody>
          <a:bodyPr/>
          <a:lstStyle/>
          <a:p>
            <a:pPr eaLnBrk="1" hangingPunct="1">
              <a:lnSpc>
                <a:spcPct val="90000"/>
              </a:lnSpc>
              <a:buClr>
                <a:srgbClr val="B2B2B2"/>
              </a:buClr>
              <a:defRPr/>
            </a:pPr>
            <a:r>
              <a:rPr lang="zh-TW" altLang="en-US" dirty="0">
                <a:solidFill>
                  <a:srgbClr val="000000"/>
                </a:solidFill>
              </a:rPr>
              <a:t>解二</a:t>
            </a:r>
            <a:endParaRPr lang="en-US" altLang="zh-TW" dirty="0">
              <a:solidFill>
                <a:srgbClr val="000000"/>
              </a:solidFill>
            </a:endParaRPr>
          </a:p>
          <a:p>
            <a:pPr lvl="1" eaLnBrk="1" hangingPunct="1">
              <a:lnSpc>
                <a:spcPct val="90000"/>
              </a:lnSpc>
              <a:buClr>
                <a:srgbClr val="CCCC99"/>
              </a:buClr>
              <a:defRPr/>
            </a:pPr>
            <a:r>
              <a:rPr lang="en-US" altLang="zh-TW" sz="2600" dirty="0">
                <a:solidFill>
                  <a:srgbClr val="FF0000"/>
                </a:solidFill>
              </a:rPr>
              <a:t>2  5  </a:t>
            </a:r>
            <a:r>
              <a:rPr lang="en-US" altLang="zh-TW" sz="2600" dirty="0">
                <a:solidFill>
                  <a:schemeClr val="accent4"/>
                </a:solidFill>
              </a:rPr>
              <a:t>3  4  1  7  6</a:t>
            </a:r>
          </a:p>
          <a:p>
            <a:pPr lvl="1" eaLnBrk="1" hangingPunct="1">
              <a:lnSpc>
                <a:spcPct val="90000"/>
              </a:lnSpc>
              <a:buClr>
                <a:srgbClr val="CCCC99"/>
              </a:buClr>
              <a:defRPr/>
            </a:pPr>
            <a:r>
              <a:rPr lang="en-US" altLang="zh-TW" sz="2600" dirty="0">
                <a:solidFill>
                  <a:srgbClr val="FF0000"/>
                </a:solidFill>
              </a:rPr>
              <a:t>5  2  3  4  1  7  </a:t>
            </a:r>
            <a:r>
              <a:rPr lang="en-US" altLang="zh-TW" sz="2600" dirty="0">
                <a:solidFill>
                  <a:schemeClr val="accent4"/>
                </a:solidFill>
              </a:rPr>
              <a:t>6</a:t>
            </a:r>
          </a:p>
          <a:p>
            <a:pPr lvl="1" eaLnBrk="1" hangingPunct="1">
              <a:lnSpc>
                <a:spcPct val="90000"/>
              </a:lnSpc>
              <a:buClr>
                <a:srgbClr val="CCCC99"/>
              </a:buClr>
              <a:defRPr/>
            </a:pPr>
            <a:r>
              <a:rPr lang="en-US" altLang="zh-TW" sz="2600" dirty="0">
                <a:solidFill>
                  <a:srgbClr val="FF0000"/>
                </a:solidFill>
              </a:rPr>
              <a:t>7  1  4  3  2  5  6</a:t>
            </a:r>
          </a:p>
          <a:p>
            <a:pPr lvl="1" eaLnBrk="1" hangingPunct="1">
              <a:lnSpc>
                <a:spcPct val="90000"/>
              </a:lnSpc>
              <a:buClr>
                <a:srgbClr val="CCCC99"/>
              </a:buClr>
              <a:defRPr/>
            </a:pPr>
            <a:r>
              <a:rPr lang="en-US" altLang="zh-TW" sz="2600" dirty="0">
                <a:solidFill>
                  <a:srgbClr val="FF0000"/>
                </a:solidFill>
              </a:rPr>
              <a:t>6  5  2  3  4  1  </a:t>
            </a:r>
            <a:r>
              <a:rPr lang="en-US" altLang="zh-TW" sz="2600" dirty="0">
                <a:solidFill>
                  <a:schemeClr val="accent4"/>
                </a:solidFill>
              </a:rPr>
              <a:t>7</a:t>
            </a:r>
          </a:p>
          <a:p>
            <a:pPr lvl="1" eaLnBrk="1" hangingPunct="1">
              <a:lnSpc>
                <a:spcPct val="90000"/>
              </a:lnSpc>
              <a:buClr>
                <a:srgbClr val="CCCC99"/>
              </a:buClr>
              <a:defRPr/>
            </a:pPr>
            <a:r>
              <a:rPr lang="en-US" altLang="zh-TW" sz="2600" dirty="0">
                <a:solidFill>
                  <a:srgbClr val="FF0000"/>
                </a:solidFill>
              </a:rPr>
              <a:t>1  4  </a:t>
            </a:r>
            <a:r>
              <a:rPr lang="en-US" altLang="zh-TW" sz="2600" dirty="0">
                <a:solidFill>
                  <a:schemeClr val="accent4"/>
                </a:solidFill>
              </a:rPr>
              <a:t>3</a:t>
            </a:r>
            <a:r>
              <a:rPr lang="en-US" altLang="zh-TW" sz="2600" dirty="0">
                <a:solidFill>
                  <a:srgbClr val="FF0000"/>
                </a:solidFill>
              </a:rPr>
              <a:t>  </a:t>
            </a:r>
            <a:r>
              <a:rPr lang="en-US" altLang="zh-TW" sz="2600" dirty="0">
                <a:solidFill>
                  <a:schemeClr val="accent4"/>
                </a:solidFill>
              </a:rPr>
              <a:t>2  5  6  7</a:t>
            </a:r>
          </a:p>
          <a:p>
            <a:pPr lvl="1" eaLnBrk="1" hangingPunct="1">
              <a:lnSpc>
                <a:spcPct val="90000"/>
              </a:lnSpc>
              <a:buClr>
                <a:srgbClr val="CCCC99"/>
              </a:buClr>
              <a:defRPr/>
            </a:pPr>
            <a:r>
              <a:rPr lang="en-US" altLang="zh-TW" sz="2600" dirty="0">
                <a:solidFill>
                  <a:srgbClr val="FF0000"/>
                </a:solidFill>
              </a:rPr>
              <a:t>4  1  3  2  </a:t>
            </a:r>
            <a:r>
              <a:rPr lang="en-US" altLang="zh-TW" sz="2600" dirty="0">
                <a:solidFill>
                  <a:schemeClr val="accent4"/>
                </a:solidFill>
              </a:rPr>
              <a:t>5  6  7</a:t>
            </a:r>
          </a:p>
          <a:p>
            <a:pPr lvl="1" eaLnBrk="1" hangingPunct="1">
              <a:lnSpc>
                <a:spcPct val="90000"/>
              </a:lnSpc>
              <a:buClr>
                <a:srgbClr val="CCCC99"/>
              </a:buClr>
              <a:defRPr/>
            </a:pPr>
            <a:r>
              <a:rPr lang="en-US" altLang="zh-TW" sz="2600" dirty="0">
                <a:solidFill>
                  <a:srgbClr val="FF0000"/>
                </a:solidFill>
              </a:rPr>
              <a:t>2  3  </a:t>
            </a:r>
            <a:r>
              <a:rPr lang="en-US" altLang="zh-TW" sz="2600" dirty="0">
                <a:solidFill>
                  <a:schemeClr val="accent4"/>
                </a:solidFill>
              </a:rPr>
              <a:t>1  4  5  6  7</a:t>
            </a:r>
          </a:p>
          <a:p>
            <a:pPr lvl="1" eaLnBrk="1" hangingPunct="1">
              <a:lnSpc>
                <a:spcPct val="90000"/>
              </a:lnSpc>
              <a:buClr>
                <a:srgbClr val="CCCC99"/>
              </a:buClr>
              <a:defRPr/>
            </a:pPr>
            <a:r>
              <a:rPr lang="en-US" altLang="zh-TW" sz="2600" dirty="0">
                <a:solidFill>
                  <a:srgbClr val="FF0000"/>
                </a:solidFill>
              </a:rPr>
              <a:t>3  2  1  </a:t>
            </a:r>
            <a:r>
              <a:rPr lang="en-US" altLang="zh-TW" sz="2600" dirty="0">
                <a:solidFill>
                  <a:schemeClr val="accent4"/>
                </a:solidFill>
              </a:rPr>
              <a:t>4  5  6  7</a:t>
            </a:r>
          </a:p>
          <a:p>
            <a:pPr lvl="1" eaLnBrk="1" hangingPunct="1">
              <a:lnSpc>
                <a:spcPct val="90000"/>
              </a:lnSpc>
              <a:buClr>
                <a:srgbClr val="CCCC99"/>
              </a:buClr>
              <a:defRPr/>
            </a:pPr>
            <a:r>
              <a:rPr lang="en-US" altLang="zh-TW" sz="2600" dirty="0">
                <a:solidFill>
                  <a:schemeClr val="accent4"/>
                </a:solidFill>
              </a:rPr>
              <a:t>1  2  3  4  5  6  7</a:t>
            </a:r>
          </a:p>
        </p:txBody>
      </p:sp>
      <p:sp>
        <p:nvSpPr>
          <p:cNvPr id="5" name="文字方塊 4">
            <a:extLst>
              <a:ext uri="{FF2B5EF4-FFF2-40B4-BE49-F238E27FC236}">
                <a16:creationId xmlns:a16="http://schemas.microsoft.com/office/drawing/2014/main" id="{085B3013-FA6A-44A5-A87A-34DD85D4B776}"/>
              </a:ext>
            </a:extLst>
          </p:cNvPr>
          <p:cNvSpPr txBox="1"/>
          <p:nvPr/>
        </p:nvSpPr>
        <p:spPr>
          <a:xfrm>
            <a:off x="6417205" y="177800"/>
            <a:ext cx="2579687" cy="523875"/>
          </a:xfrm>
          <a:prstGeom prst="rect">
            <a:avLst/>
          </a:prstGeom>
          <a:noFill/>
        </p:spPr>
        <p:txBody>
          <a:bodyPr wrap="none">
            <a:spAutoFit/>
          </a:bodyPr>
          <a:lstStyle/>
          <a:p>
            <a:pPr>
              <a:defRPr/>
            </a:pPr>
            <a:r>
              <a:rPr lang="en-US" altLang="zh-TW" sz="2800" kern="0" dirty="0">
                <a:solidFill>
                  <a:srgbClr val="000000"/>
                </a:solidFill>
                <a:latin typeface="Arial"/>
                <a:ea typeface="新細明體"/>
                <a:cs typeface="+mj-cs"/>
              </a:rPr>
              <a:t>(</a:t>
            </a:r>
            <a:r>
              <a:rPr lang="zh-TW" altLang="en-US" sz="2800" kern="0" dirty="0">
                <a:solidFill>
                  <a:srgbClr val="000000"/>
                </a:solidFill>
                <a:latin typeface="Arial"/>
                <a:ea typeface="新細明體"/>
                <a:cs typeface="+mj-cs"/>
              </a:rPr>
              <a:t>本例可更少步</a:t>
            </a:r>
            <a:r>
              <a:rPr lang="en-US" altLang="zh-TW" sz="2800" kern="0" dirty="0">
                <a:solidFill>
                  <a:srgbClr val="000000"/>
                </a:solidFill>
                <a:latin typeface="Arial"/>
                <a:ea typeface="新細明體"/>
                <a:cs typeface="+mj-cs"/>
              </a:rPr>
              <a:t>)</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a:extLst>
              <a:ext uri="{FF2B5EF4-FFF2-40B4-BE49-F238E27FC236}">
                <a16:creationId xmlns:a16="http://schemas.microsoft.com/office/drawing/2014/main" id="{E0FB0B64-C3FE-4CE3-B0FD-66A191F4FE0F}"/>
              </a:ext>
            </a:extLst>
          </p:cNvPr>
          <p:cNvSpPr>
            <a:spLocks noGrp="1"/>
          </p:cNvSpPr>
          <p:nvPr>
            <p:ph type="title"/>
          </p:nvPr>
        </p:nvSpPr>
        <p:spPr/>
        <p:txBody>
          <a:bodyPr/>
          <a:lstStyle/>
          <a:p>
            <a:r>
              <a:rPr lang="en-US" altLang="zh-TW" sz="2800" b="0">
                <a:solidFill>
                  <a:srgbClr val="000000"/>
                </a:solidFill>
                <a:latin typeface="Arial" panose="020B0604020202020204" pitchFamily="34" charset="0"/>
                <a:ea typeface="新細明體" panose="02020500000000000000" pitchFamily="18" charset="-120"/>
                <a:hlinkClick r:id="rId2"/>
              </a:rPr>
              <a:t>Pancake Sorting</a:t>
            </a:r>
            <a:r>
              <a:rPr lang="en-US" altLang="zh-TW" sz="2800" b="0">
                <a:solidFill>
                  <a:srgbClr val="000000"/>
                </a:solidFill>
                <a:latin typeface="Arial" panose="020B0604020202020204" pitchFamily="34" charset="0"/>
                <a:ea typeface="新細明體" panose="02020500000000000000" pitchFamily="18" charset="-120"/>
              </a:rPr>
              <a:t> / Prefix Sorting</a:t>
            </a:r>
            <a:endParaRPr lang="zh-TW" altLang="en-US"/>
          </a:p>
        </p:txBody>
      </p:sp>
      <p:sp>
        <p:nvSpPr>
          <p:cNvPr id="3" name="內容版面配置區 2">
            <a:extLst>
              <a:ext uri="{FF2B5EF4-FFF2-40B4-BE49-F238E27FC236}">
                <a16:creationId xmlns:a16="http://schemas.microsoft.com/office/drawing/2014/main" id="{FA48A456-C068-4F10-9C09-01D3C6862912}"/>
              </a:ext>
            </a:extLst>
          </p:cNvPr>
          <p:cNvSpPr>
            <a:spLocks noGrp="1"/>
          </p:cNvSpPr>
          <p:nvPr>
            <p:ph sz="half" idx="1"/>
          </p:nvPr>
        </p:nvSpPr>
        <p:spPr/>
        <p:txBody>
          <a:bodyPr/>
          <a:lstStyle/>
          <a:p>
            <a:pPr eaLnBrk="1" hangingPunct="1">
              <a:lnSpc>
                <a:spcPct val="90000"/>
              </a:lnSpc>
              <a:buClr>
                <a:srgbClr val="B2B2B2"/>
              </a:buClr>
            </a:pPr>
            <a:r>
              <a:rPr lang="zh-TW" altLang="en-US">
                <a:solidFill>
                  <a:srgbClr val="000000"/>
                </a:solidFill>
              </a:rPr>
              <a:t>解三</a:t>
            </a:r>
            <a:endParaRPr lang="en-US" altLang="zh-TW">
              <a:solidFill>
                <a:srgbClr val="000000"/>
              </a:solidFill>
            </a:endParaRPr>
          </a:p>
          <a:p>
            <a:pPr lvl="1" eaLnBrk="1" hangingPunct="1">
              <a:lnSpc>
                <a:spcPct val="90000"/>
              </a:lnSpc>
              <a:buClr>
                <a:srgbClr val="CCCC99"/>
              </a:buClr>
            </a:pPr>
            <a:r>
              <a:rPr lang="en-US" altLang="zh-TW" sz="2600">
                <a:solidFill>
                  <a:srgbClr val="FF0000"/>
                </a:solidFill>
              </a:rPr>
              <a:t>2  5  3  4  </a:t>
            </a:r>
            <a:r>
              <a:rPr lang="en-US" altLang="zh-TW" sz="2600"/>
              <a:t>1  7  6</a:t>
            </a:r>
          </a:p>
          <a:p>
            <a:pPr lvl="1" eaLnBrk="1" hangingPunct="1">
              <a:lnSpc>
                <a:spcPct val="90000"/>
              </a:lnSpc>
              <a:buClr>
                <a:srgbClr val="CCCC99"/>
              </a:buClr>
            </a:pPr>
            <a:r>
              <a:rPr lang="en-US" altLang="zh-TW" sz="2600">
                <a:solidFill>
                  <a:srgbClr val="FF0000"/>
                </a:solidFill>
              </a:rPr>
              <a:t>4  3  </a:t>
            </a:r>
            <a:r>
              <a:rPr lang="en-US" altLang="zh-TW" sz="2600"/>
              <a:t>5  2  1  7  6</a:t>
            </a:r>
          </a:p>
          <a:p>
            <a:pPr lvl="1" eaLnBrk="1" hangingPunct="1">
              <a:lnSpc>
                <a:spcPct val="90000"/>
              </a:lnSpc>
              <a:buClr>
                <a:srgbClr val="CCCC99"/>
              </a:buClr>
            </a:pPr>
            <a:r>
              <a:rPr lang="en-US" altLang="zh-TW" sz="2600">
                <a:solidFill>
                  <a:srgbClr val="FF0000"/>
                </a:solidFill>
              </a:rPr>
              <a:t>3  4  5  </a:t>
            </a:r>
            <a:r>
              <a:rPr lang="en-US" altLang="zh-TW" sz="2600"/>
              <a:t>2  1  7  6</a:t>
            </a:r>
          </a:p>
          <a:p>
            <a:pPr lvl="1" eaLnBrk="1" hangingPunct="1">
              <a:lnSpc>
                <a:spcPct val="90000"/>
              </a:lnSpc>
              <a:buClr>
                <a:srgbClr val="CCCC99"/>
              </a:buClr>
            </a:pPr>
            <a:r>
              <a:rPr lang="en-US" altLang="zh-TW" sz="2600">
                <a:solidFill>
                  <a:srgbClr val="FF0000"/>
                </a:solidFill>
              </a:rPr>
              <a:t>5  4  3  2  1  7  </a:t>
            </a:r>
            <a:r>
              <a:rPr lang="en-US" altLang="zh-TW" sz="2600"/>
              <a:t>6</a:t>
            </a:r>
          </a:p>
          <a:p>
            <a:pPr lvl="1" eaLnBrk="1" hangingPunct="1">
              <a:lnSpc>
                <a:spcPct val="90000"/>
              </a:lnSpc>
              <a:buClr>
                <a:srgbClr val="CCCC99"/>
              </a:buClr>
            </a:pPr>
            <a:r>
              <a:rPr lang="en-US" altLang="zh-TW" sz="2600">
                <a:solidFill>
                  <a:srgbClr val="FF0000"/>
                </a:solidFill>
              </a:rPr>
              <a:t>7  1  2  3  4  5  6</a:t>
            </a:r>
          </a:p>
          <a:p>
            <a:pPr lvl="1" eaLnBrk="1" hangingPunct="1">
              <a:lnSpc>
                <a:spcPct val="90000"/>
              </a:lnSpc>
              <a:buClr>
                <a:srgbClr val="CCCC99"/>
              </a:buClr>
            </a:pPr>
            <a:r>
              <a:rPr lang="en-US" altLang="zh-TW" sz="2600">
                <a:solidFill>
                  <a:srgbClr val="FF0000"/>
                </a:solidFill>
              </a:rPr>
              <a:t>6  5  4  3  2  1  </a:t>
            </a:r>
            <a:r>
              <a:rPr lang="en-US" altLang="zh-TW" sz="2600"/>
              <a:t>7</a:t>
            </a:r>
          </a:p>
          <a:p>
            <a:pPr lvl="1" eaLnBrk="1" hangingPunct="1">
              <a:lnSpc>
                <a:spcPct val="90000"/>
              </a:lnSpc>
              <a:buClr>
                <a:srgbClr val="CCCC99"/>
              </a:buClr>
            </a:pPr>
            <a:r>
              <a:rPr lang="en-US" altLang="zh-TW" sz="2600"/>
              <a:t>1  2  3  4  5  6  7</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1844</a:t>
            </a:r>
            <a:r>
              <a:rPr lang="zh-TW" altLang="en-US" dirty="0"/>
              <a:t>年</a:t>
            </a:r>
          </a:p>
          <a:p>
            <a:pPr lvl="1"/>
            <a:r>
              <a:rPr lang="en-US" altLang="zh-TW" dirty="0"/>
              <a:t>Samuel Morse</a:t>
            </a:r>
            <a:r>
              <a:rPr lang="zh-TW" altLang="en-US" dirty="0"/>
              <a:t>從華盛頓傳了一份電報到巴爾地摩。</a:t>
            </a:r>
            <a:endParaRPr lang="en-US" altLang="zh-TW" dirty="0"/>
          </a:p>
          <a:p>
            <a:r>
              <a:rPr lang="zh-TW" altLang="en-US" dirty="0"/>
              <a:t>西元</a:t>
            </a:r>
            <a:r>
              <a:rPr lang="en-US" altLang="zh-TW" dirty="0"/>
              <a:t>1889</a:t>
            </a:r>
            <a:r>
              <a:rPr lang="zh-TW" altLang="en-US" dirty="0"/>
              <a:t>年</a:t>
            </a:r>
          </a:p>
          <a:p>
            <a:pPr lvl="1"/>
            <a:r>
              <a:rPr lang="en-US" altLang="zh-TW" dirty="0"/>
              <a:t>Herman Hollerith</a:t>
            </a:r>
            <a:r>
              <a:rPr lang="zh-TW" altLang="en-US" dirty="0"/>
              <a:t>設計了以打孔卡片來儲存資料並排序的電動機器。</a:t>
            </a:r>
          </a:p>
          <a:p>
            <a:pPr lvl="1"/>
            <a:endParaRPr lang="zh-TW" altLang="en-US" dirty="0"/>
          </a:p>
          <a:p>
            <a:endParaRPr lang="zh-TW" altLang="en-US" dirty="0"/>
          </a:p>
        </p:txBody>
      </p:sp>
    </p:spTree>
    <p:extLst>
      <p:ext uri="{BB962C8B-B14F-4D97-AF65-F5344CB8AC3E}">
        <p14:creationId xmlns:p14="http://schemas.microsoft.com/office/powerpoint/2010/main" val="38723878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1978</a:t>
            </a:r>
            <a:r>
              <a:rPr lang="zh-TW" altLang="en-US" dirty="0"/>
              <a:t>年</a:t>
            </a:r>
          </a:p>
          <a:p>
            <a:pPr lvl="1"/>
            <a:r>
              <a:rPr lang="en-US" altLang="zh-TW" dirty="0"/>
              <a:t>Ron </a:t>
            </a:r>
            <a:r>
              <a:rPr lang="en-US" altLang="zh-TW" dirty="0" err="1"/>
              <a:t>Rivest</a:t>
            </a:r>
            <a:r>
              <a:rPr lang="zh-TW" altLang="en-US" dirty="0"/>
              <a:t>、</a:t>
            </a:r>
            <a:r>
              <a:rPr lang="en-US" altLang="zh-TW" dirty="0" err="1"/>
              <a:t>Adi</a:t>
            </a:r>
            <a:r>
              <a:rPr lang="en-US" altLang="zh-TW" dirty="0"/>
              <a:t> Shamir</a:t>
            </a:r>
            <a:r>
              <a:rPr lang="zh-TW" altLang="en-US" dirty="0"/>
              <a:t>及</a:t>
            </a:r>
            <a:r>
              <a:rPr lang="en-US" altLang="zh-TW" dirty="0"/>
              <a:t>Leonard </a:t>
            </a:r>
            <a:r>
              <a:rPr lang="en-US" altLang="zh-TW" dirty="0" err="1"/>
              <a:t>Adleman</a:t>
            </a:r>
            <a:r>
              <a:rPr lang="zh-TW" altLang="en-US" dirty="0"/>
              <a:t>發明了</a:t>
            </a:r>
            <a:r>
              <a:rPr lang="en-US" altLang="zh-TW" dirty="0" err="1">
                <a:solidFill>
                  <a:srgbClr val="0070C0"/>
                </a:solidFill>
              </a:rPr>
              <a:t>RSA</a:t>
            </a:r>
            <a:r>
              <a:rPr lang="zh-TW" altLang="en-US" dirty="0"/>
              <a:t>公開金鑰加密法。</a:t>
            </a:r>
          </a:p>
          <a:p>
            <a:pPr lvl="1"/>
            <a:r>
              <a:rPr lang="en-US" altLang="zh-TW" dirty="0"/>
              <a:t>Intel</a:t>
            </a:r>
            <a:r>
              <a:rPr lang="zh-TW" altLang="en-US" dirty="0"/>
              <a:t>推出第一個</a:t>
            </a:r>
            <a:r>
              <a:rPr lang="en-US" altLang="zh-TW" dirty="0"/>
              <a:t>16</a:t>
            </a:r>
            <a:r>
              <a:rPr lang="zh-TW" altLang="en-US" dirty="0"/>
              <a:t>位元的處理器</a:t>
            </a:r>
            <a:r>
              <a:rPr lang="en-US" altLang="zh-TW" dirty="0">
                <a:solidFill>
                  <a:srgbClr val="0070C0"/>
                </a:solidFill>
              </a:rPr>
              <a:t>8086</a:t>
            </a:r>
            <a:r>
              <a:rPr lang="zh-TW" altLang="en-US" dirty="0"/>
              <a:t>及</a:t>
            </a:r>
            <a:r>
              <a:rPr lang="en-US" altLang="zh-TW" dirty="0">
                <a:solidFill>
                  <a:srgbClr val="0070C0"/>
                </a:solidFill>
              </a:rPr>
              <a:t>8088</a:t>
            </a:r>
            <a:r>
              <a:rPr lang="zh-TW" altLang="en-US" dirty="0"/>
              <a:t>，其中</a:t>
            </a:r>
            <a:r>
              <a:rPr lang="en-US" altLang="zh-TW" dirty="0"/>
              <a:t>8088</a:t>
            </a:r>
            <a:r>
              <a:rPr lang="zh-TW" altLang="en-US" dirty="0"/>
              <a:t>是</a:t>
            </a:r>
            <a:r>
              <a:rPr lang="en-US" altLang="zh-TW" dirty="0"/>
              <a:t>IBM PC</a:t>
            </a:r>
            <a:r>
              <a:rPr lang="zh-TW" altLang="en-US" dirty="0"/>
              <a:t>初期所採用的</a:t>
            </a:r>
            <a:r>
              <a:rPr lang="zh-TW" altLang="en-US" dirty="0">
                <a:solidFill>
                  <a:srgbClr val="C00000"/>
                </a:solidFill>
              </a:rPr>
              <a:t>中央處理器</a:t>
            </a:r>
            <a:r>
              <a:rPr lang="en-US" altLang="zh-TW" dirty="0"/>
              <a:t>(Central Processing Unit</a:t>
            </a:r>
            <a:r>
              <a:rPr lang="zh-TW" altLang="en-US" dirty="0"/>
              <a:t>；</a:t>
            </a:r>
            <a:r>
              <a:rPr lang="en-US" altLang="zh-TW" dirty="0"/>
              <a:t>CPU)</a:t>
            </a:r>
            <a:r>
              <a:rPr lang="zh-TW" altLang="en-US" dirty="0"/>
              <a:t>。</a:t>
            </a:r>
          </a:p>
          <a:p>
            <a:pPr lvl="1"/>
            <a:endParaRPr lang="zh-TW" altLang="en-US" dirty="0"/>
          </a:p>
          <a:p>
            <a:endParaRPr lang="zh-TW" altLang="en-US" dirty="0"/>
          </a:p>
        </p:txBody>
      </p:sp>
    </p:spTree>
    <p:extLst>
      <p:ext uri="{BB962C8B-B14F-4D97-AF65-F5344CB8AC3E}">
        <p14:creationId xmlns:p14="http://schemas.microsoft.com/office/powerpoint/2010/main" val="266550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1981</a:t>
            </a:r>
            <a:r>
              <a:rPr lang="zh-TW" altLang="en-US" dirty="0"/>
              <a:t>年</a:t>
            </a:r>
          </a:p>
          <a:p>
            <a:pPr lvl="1"/>
            <a:r>
              <a:rPr lang="en-US" altLang="zh-TW" dirty="0"/>
              <a:t>IBM</a:t>
            </a:r>
            <a:r>
              <a:rPr lang="zh-TW" altLang="en-US" dirty="0"/>
              <a:t>推出開放式的個人電腦架構，使各電腦廠能推出與</a:t>
            </a:r>
            <a:r>
              <a:rPr lang="en-US" altLang="zh-TW" dirty="0">
                <a:solidFill>
                  <a:srgbClr val="C00000"/>
                </a:solidFill>
              </a:rPr>
              <a:t>IBM</a:t>
            </a:r>
            <a:r>
              <a:rPr lang="zh-TW" altLang="en-US" dirty="0">
                <a:solidFill>
                  <a:srgbClr val="C00000"/>
                </a:solidFill>
              </a:rPr>
              <a:t>個人電腦相容</a:t>
            </a:r>
            <a:r>
              <a:rPr lang="en-US" altLang="zh-TW" dirty="0"/>
              <a:t>(IBM PC compatible)</a:t>
            </a:r>
            <a:r>
              <a:rPr lang="zh-TW" altLang="en-US" dirty="0"/>
              <a:t>的機器，自此，個人電腦逐漸成為最主流的產品。</a:t>
            </a:r>
          </a:p>
          <a:p>
            <a:pPr lvl="1"/>
            <a:endParaRPr lang="zh-TW" altLang="en-US" dirty="0"/>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6794" y="3969060"/>
            <a:ext cx="3124690" cy="2282249"/>
          </a:xfrm>
          <a:prstGeom prst="rect">
            <a:avLst/>
          </a:prstGeom>
        </p:spPr>
      </p:pic>
    </p:spTree>
    <p:extLst>
      <p:ext uri="{BB962C8B-B14F-4D97-AF65-F5344CB8AC3E}">
        <p14:creationId xmlns:p14="http://schemas.microsoft.com/office/powerpoint/2010/main" val="18352875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a:xfrm>
            <a:off x="457200" y="2213865"/>
            <a:ext cx="5464950" cy="3912298"/>
          </a:xfrm>
        </p:spPr>
        <p:txBody>
          <a:bodyPr>
            <a:normAutofit/>
          </a:bodyPr>
          <a:lstStyle/>
          <a:p>
            <a:r>
              <a:rPr lang="zh-TW" altLang="en-US" dirty="0"/>
              <a:t>西元</a:t>
            </a:r>
            <a:r>
              <a:rPr lang="en-US" altLang="zh-TW" dirty="0"/>
              <a:t>1982</a:t>
            </a:r>
            <a:r>
              <a:rPr lang="zh-TW" altLang="en-US" dirty="0"/>
              <a:t>年</a:t>
            </a:r>
          </a:p>
          <a:p>
            <a:pPr lvl="1"/>
            <a:r>
              <a:rPr lang="zh-TW" altLang="en-US" dirty="0"/>
              <a:t>時代</a:t>
            </a:r>
            <a:r>
              <a:rPr lang="en-US" altLang="zh-TW" dirty="0"/>
              <a:t>(Time)</a:t>
            </a:r>
            <a:r>
              <a:rPr lang="zh-TW" altLang="en-US" dirty="0"/>
              <a:t>雜誌以電腦作為年度風雲人物。</a:t>
            </a:r>
            <a:endParaRPr lang="en-US" altLang="zh-TW" dirty="0"/>
          </a:p>
          <a:p>
            <a:pPr lvl="1"/>
            <a:r>
              <a:rPr lang="zh-TW" altLang="en-US" dirty="0"/>
              <a:t>日本開始第五代人工智慧電腦大型計畫，使人工智慧領域研究再次受到舉世注目。</a:t>
            </a:r>
            <a:endParaRPr lang="en-US" altLang="zh-TW" dirty="0"/>
          </a:p>
          <a:p>
            <a:pPr lvl="1"/>
            <a:r>
              <a:rPr lang="en-US" altLang="zh-TW" dirty="0"/>
              <a:t>Intel</a:t>
            </a:r>
            <a:r>
              <a:rPr lang="zh-TW" altLang="en-US" dirty="0"/>
              <a:t>推出</a:t>
            </a:r>
            <a:r>
              <a:rPr lang="en-US" altLang="zh-TW" dirty="0"/>
              <a:t>80286</a:t>
            </a:r>
            <a:r>
              <a:rPr lang="zh-TW" altLang="en-US" dirty="0"/>
              <a:t>，簡稱</a:t>
            </a:r>
            <a:r>
              <a:rPr lang="en-US" altLang="zh-TW" dirty="0"/>
              <a:t>286</a:t>
            </a:r>
            <a:r>
              <a:rPr lang="zh-TW" altLang="en-US" dirty="0"/>
              <a:t>。</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806753">
            <a:off x="6486763" y="2816824"/>
            <a:ext cx="2034959" cy="268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185" y="2813694"/>
            <a:ext cx="2034959" cy="268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079644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a:xfrm>
            <a:off x="457200" y="2213865"/>
            <a:ext cx="5329935" cy="3912298"/>
          </a:xfrm>
        </p:spPr>
        <p:txBody>
          <a:bodyPr>
            <a:normAutofit/>
          </a:bodyPr>
          <a:lstStyle/>
          <a:p>
            <a:r>
              <a:rPr lang="zh-TW" altLang="en-US" dirty="0"/>
              <a:t>西元</a:t>
            </a:r>
            <a:r>
              <a:rPr lang="en-US" altLang="zh-TW" dirty="0"/>
              <a:t>1984</a:t>
            </a:r>
            <a:r>
              <a:rPr lang="zh-TW" altLang="en-US" dirty="0"/>
              <a:t>年</a:t>
            </a:r>
          </a:p>
          <a:p>
            <a:pPr lvl="1"/>
            <a:r>
              <a:rPr lang="zh-TW" altLang="en-US" dirty="0"/>
              <a:t>新力</a:t>
            </a:r>
            <a:r>
              <a:rPr lang="en-US" altLang="zh-TW" dirty="0"/>
              <a:t>(Sony)</a:t>
            </a:r>
            <a:r>
              <a:rPr lang="zh-TW" altLang="en-US" dirty="0"/>
              <a:t>和飛利浦</a:t>
            </a:r>
            <a:r>
              <a:rPr lang="en-US" altLang="zh-TW" dirty="0"/>
              <a:t>(Philips)</a:t>
            </a:r>
            <a:r>
              <a:rPr lang="zh-TW" altLang="en-US" dirty="0"/>
              <a:t>推出</a:t>
            </a:r>
            <a:r>
              <a:rPr lang="en-US" altLang="zh-TW" dirty="0">
                <a:solidFill>
                  <a:srgbClr val="0070C0"/>
                </a:solidFill>
              </a:rPr>
              <a:t>CD-ROM</a:t>
            </a:r>
            <a:r>
              <a:rPr lang="zh-TW" altLang="en-US" dirty="0"/>
              <a:t>，使數位資料的儲存方式往前邁進一大步。</a:t>
            </a:r>
            <a:endParaRPr lang="en-US" altLang="zh-TW" dirty="0"/>
          </a:p>
          <a:p>
            <a:pPr lvl="1"/>
            <a:r>
              <a:rPr lang="en-US" altLang="zh-TW" dirty="0"/>
              <a:t>IBM PC AT</a:t>
            </a:r>
            <a:r>
              <a:rPr lang="zh-TW" altLang="en-US" dirty="0"/>
              <a:t>使用</a:t>
            </a:r>
            <a:r>
              <a:rPr lang="en-US" altLang="zh-TW" dirty="0"/>
              <a:t>Intel 16</a:t>
            </a:r>
            <a:r>
              <a:rPr lang="zh-TW" altLang="en-US" dirty="0"/>
              <a:t>位元的</a:t>
            </a:r>
            <a:r>
              <a:rPr lang="en-US" altLang="zh-TW" dirty="0"/>
              <a:t>80286</a:t>
            </a:r>
            <a:r>
              <a:rPr lang="zh-TW" altLang="en-US" dirty="0"/>
              <a:t>。</a:t>
            </a:r>
          </a:p>
          <a:p>
            <a:endParaRPr lang="zh-TW" altLang="en-US" dirty="0"/>
          </a:p>
        </p:txBody>
      </p:sp>
      <p:pic>
        <p:nvPicPr>
          <p:cNvPr id="5" name="Picture 2" descr="D:\製作中\02再版書\0558909\每張可新加的圖\ch01計算機簡介\CD-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61887" y="2348880"/>
            <a:ext cx="2745305" cy="2745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456115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1985</a:t>
            </a:r>
            <a:r>
              <a:rPr lang="zh-TW" altLang="en-US" dirty="0"/>
              <a:t>年</a:t>
            </a:r>
          </a:p>
          <a:p>
            <a:pPr lvl="1"/>
            <a:r>
              <a:rPr lang="en-US" altLang="zh-TW" dirty="0"/>
              <a:t>Windows 1.0</a:t>
            </a:r>
            <a:r>
              <a:rPr lang="zh-TW" altLang="en-US" dirty="0"/>
              <a:t>推出。</a:t>
            </a:r>
            <a:endParaRPr lang="en-US" altLang="zh-TW" dirty="0"/>
          </a:p>
          <a:p>
            <a:pPr lvl="1"/>
            <a:r>
              <a:rPr lang="zh-TW" altLang="en-US" dirty="0"/>
              <a:t>當時蘋果電腦公司的</a:t>
            </a:r>
            <a:r>
              <a:rPr lang="zh-TW" altLang="en-US" dirty="0">
                <a:solidFill>
                  <a:srgbClr val="C00000"/>
                </a:solidFill>
              </a:rPr>
              <a:t>麥金塔</a:t>
            </a:r>
            <a:r>
              <a:rPr lang="en-US" altLang="zh-TW" dirty="0"/>
              <a:t>(Macintosh)</a:t>
            </a:r>
            <a:r>
              <a:rPr lang="zh-TW" altLang="en-US" dirty="0"/>
              <a:t>其實有比較令人滿意的使用者介面，但這些年微軟</a:t>
            </a:r>
            <a:r>
              <a:rPr lang="en-US" altLang="zh-TW" dirty="0"/>
              <a:t>Windows</a:t>
            </a:r>
            <a:r>
              <a:rPr lang="zh-TW" altLang="en-US" dirty="0"/>
              <a:t>在</a:t>
            </a:r>
            <a:r>
              <a:rPr lang="zh-TW" altLang="en-US"/>
              <a:t>個人電腦</a:t>
            </a:r>
            <a:r>
              <a:rPr lang="zh-TW" altLang="en-US" smtClean="0"/>
              <a:t>作業系統</a:t>
            </a:r>
            <a:r>
              <a:rPr lang="zh-TW" altLang="en-US"/>
              <a:t>介面</a:t>
            </a:r>
            <a:r>
              <a:rPr lang="zh-TW" altLang="en-US" smtClean="0"/>
              <a:t>已跟上</a:t>
            </a:r>
            <a:r>
              <a:rPr lang="zh-TW" altLang="en-US"/>
              <a:t>腳步</a:t>
            </a:r>
            <a:r>
              <a:rPr lang="zh-TW" altLang="en-US" smtClean="0"/>
              <a:t>。</a:t>
            </a:r>
            <a:endParaRPr lang="zh-TW" altLang="en-US" dirty="0"/>
          </a:p>
          <a:p>
            <a:r>
              <a:rPr lang="zh-TW" altLang="en-US" dirty="0"/>
              <a:t>西元</a:t>
            </a:r>
            <a:r>
              <a:rPr lang="en-US" altLang="zh-TW" dirty="0"/>
              <a:t>1986</a:t>
            </a:r>
            <a:r>
              <a:rPr lang="zh-TW" altLang="en-US" dirty="0"/>
              <a:t>年</a:t>
            </a:r>
          </a:p>
          <a:p>
            <a:pPr lvl="1"/>
            <a:r>
              <a:rPr lang="en-US" altLang="zh-TW" dirty="0"/>
              <a:t>Intel</a:t>
            </a:r>
            <a:r>
              <a:rPr lang="zh-TW" altLang="en-US" dirty="0"/>
              <a:t>推出</a:t>
            </a:r>
            <a:r>
              <a:rPr lang="en-US" altLang="zh-TW" dirty="0"/>
              <a:t>32</a:t>
            </a:r>
            <a:r>
              <a:rPr lang="zh-TW" altLang="en-US" dirty="0"/>
              <a:t>位元的</a:t>
            </a:r>
            <a:r>
              <a:rPr lang="en-US" altLang="zh-TW" dirty="0"/>
              <a:t>80386</a:t>
            </a:r>
            <a:r>
              <a:rPr lang="zh-TW" altLang="en-US" dirty="0"/>
              <a:t>，簡稱</a:t>
            </a:r>
            <a:r>
              <a:rPr lang="en-US" altLang="zh-TW" dirty="0"/>
              <a:t>386</a:t>
            </a:r>
            <a:r>
              <a:rPr lang="zh-TW" altLang="en-US" dirty="0"/>
              <a:t>。</a:t>
            </a:r>
          </a:p>
        </p:txBody>
      </p:sp>
    </p:spTree>
    <p:extLst>
      <p:ext uri="{BB962C8B-B14F-4D97-AF65-F5344CB8AC3E}">
        <p14:creationId xmlns:p14="http://schemas.microsoft.com/office/powerpoint/2010/main" val="22786772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1989</a:t>
            </a:r>
            <a:r>
              <a:rPr lang="zh-TW" altLang="en-US" dirty="0"/>
              <a:t>年</a:t>
            </a:r>
          </a:p>
          <a:p>
            <a:pPr lvl="1"/>
            <a:r>
              <a:rPr lang="en-US" altLang="zh-TW" dirty="0"/>
              <a:t>Tim Berners-Lee</a:t>
            </a:r>
            <a:r>
              <a:rPr lang="zh-TW" altLang="en-US" dirty="0"/>
              <a:t>提出</a:t>
            </a:r>
            <a:r>
              <a:rPr lang="zh-TW" altLang="en-US" dirty="0">
                <a:solidFill>
                  <a:srgbClr val="C00000"/>
                </a:solidFill>
              </a:rPr>
              <a:t>全球資訊網</a:t>
            </a:r>
            <a:r>
              <a:rPr lang="en-US" altLang="zh-TW" dirty="0"/>
              <a:t>(</a:t>
            </a:r>
            <a:r>
              <a:rPr lang="en-US" altLang="zh-TW" dirty="0" err="1"/>
              <a:t>WorldWide</a:t>
            </a:r>
            <a:r>
              <a:rPr lang="en-US" altLang="zh-TW" dirty="0"/>
              <a:t> Web</a:t>
            </a:r>
            <a:r>
              <a:rPr lang="zh-TW" altLang="en-US" dirty="0"/>
              <a:t>；</a:t>
            </a:r>
            <a:r>
              <a:rPr lang="en-US" altLang="zh-TW" dirty="0"/>
              <a:t>WWW)</a:t>
            </a:r>
            <a:r>
              <a:rPr lang="zh-TW" altLang="en-US" dirty="0"/>
              <a:t>的構想。</a:t>
            </a:r>
          </a:p>
          <a:p>
            <a:pPr lvl="1"/>
            <a:r>
              <a:rPr lang="en-US" altLang="zh-TW" dirty="0"/>
              <a:t>Intel</a:t>
            </a:r>
            <a:r>
              <a:rPr lang="zh-TW" altLang="en-US" dirty="0"/>
              <a:t>推出</a:t>
            </a:r>
            <a:r>
              <a:rPr lang="en-US" altLang="zh-TW" dirty="0"/>
              <a:t>80486</a:t>
            </a:r>
            <a:r>
              <a:rPr lang="zh-TW" altLang="en-US" dirty="0"/>
              <a:t>，簡稱</a:t>
            </a:r>
            <a:r>
              <a:rPr lang="en-US" altLang="zh-TW" dirty="0"/>
              <a:t>486</a:t>
            </a:r>
            <a:r>
              <a:rPr lang="zh-TW" altLang="en-US" dirty="0"/>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660" y="3690825"/>
            <a:ext cx="6067453" cy="275351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矩形 6"/>
          <p:cNvSpPr/>
          <p:nvPr/>
        </p:nvSpPr>
        <p:spPr>
          <a:xfrm>
            <a:off x="2096725" y="5929593"/>
            <a:ext cx="4904512" cy="424732"/>
          </a:xfrm>
          <a:prstGeom prst="rect">
            <a:avLst/>
          </a:prstGeom>
          <a:solidFill>
            <a:schemeClr val="accent6">
              <a:lumMod val="75000"/>
            </a:schemeClr>
          </a:solidFill>
          <a:scene3d>
            <a:camera prst="orthographicFront"/>
            <a:lightRig rig="threePt" dir="t"/>
          </a:scene3d>
          <a:sp3d>
            <a:bevelT w="165100" prst="coolSlant"/>
          </a:sp3d>
        </p:spPr>
        <p:txBody>
          <a:bodyPr wrap="square">
            <a:spAutoFit/>
          </a:bodyPr>
          <a:lstStyle/>
          <a:p>
            <a:pPr marL="265113" indent="-265113">
              <a:lnSpc>
                <a:spcPct val="120000"/>
              </a:lnSpc>
            </a:pPr>
            <a:r>
              <a:rPr lang="zh-TW" altLang="en-US" dirty="0">
                <a:solidFill>
                  <a:schemeClr val="bg1"/>
                </a:solidFill>
                <a:latin typeface="微軟正黑體" pitchFamily="34" charset="-120"/>
                <a:ea typeface="微軟正黑體" pitchFamily="34" charset="-120"/>
              </a:rPr>
              <a:t>全球資訊網發明人</a:t>
            </a:r>
            <a:r>
              <a:rPr lang="en-US" altLang="zh-TW" dirty="0">
                <a:solidFill>
                  <a:schemeClr val="bg1"/>
                </a:solidFill>
                <a:latin typeface="微軟正黑體" pitchFamily="34" charset="-120"/>
                <a:ea typeface="微軟正黑體" pitchFamily="34" charset="-120"/>
              </a:rPr>
              <a:t>Tim Berners-Lee</a:t>
            </a:r>
            <a:r>
              <a:rPr lang="zh-TW" altLang="en-US" dirty="0">
                <a:solidFill>
                  <a:schemeClr val="bg1"/>
                </a:solidFill>
                <a:latin typeface="微軟正黑體" pitchFamily="34" charset="-120"/>
                <a:ea typeface="微軟正黑體" pitchFamily="34" charset="-120"/>
              </a:rPr>
              <a:t>改變了世界</a:t>
            </a:r>
          </a:p>
        </p:txBody>
      </p:sp>
    </p:spTree>
    <p:extLst>
      <p:ext uri="{BB962C8B-B14F-4D97-AF65-F5344CB8AC3E}">
        <p14:creationId xmlns:p14="http://schemas.microsoft.com/office/powerpoint/2010/main" val="18197416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1990</a:t>
            </a:r>
            <a:r>
              <a:rPr lang="zh-TW" altLang="en-US" dirty="0"/>
              <a:t>年</a:t>
            </a:r>
            <a:endParaRPr lang="en-US" altLang="zh-TW" dirty="0"/>
          </a:p>
          <a:p>
            <a:pPr lvl="1"/>
            <a:r>
              <a:rPr lang="en-US" altLang="zh-TW" dirty="0"/>
              <a:t>WWW</a:t>
            </a:r>
            <a:r>
              <a:rPr lang="zh-TW" altLang="en-US" dirty="0"/>
              <a:t>正式推出。</a:t>
            </a:r>
            <a:endParaRPr lang="en-US" altLang="zh-TW" dirty="0"/>
          </a:p>
          <a:p>
            <a:r>
              <a:rPr lang="zh-TW" altLang="en-US" dirty="0"/>
              <a:t>西元</a:t>
            </a:r>
            <a:r>
              <a:rPr lang="en-US" altLang="zh-TW" dirty="0"/>
              <a:t>1991</a:t>
            </a:r>
            <a:r>
              <a:rPr lang="zh-TW" altLang="en-US" dirty="0"/>
              <a:t>年</a:t>
            </a:r>
            <a:r>
              <a:rPr lang="en-US" altLang="zh-TW" dirty="0"/>
              <a:t>-</a:t>
            </a:r>
          </a:p>
          <a:p>
            <a:pPr lvl="1"/>
            <a:r>
              <a:rPr lang="zh-TW" altLang="en-US" dirty="0"/>
              <a:t>芬蘭赫爾辛基大學的學生</a:t>
            </a:r>
            <a:r>
              <a:rPr lang="en-US" altLang="zh-TW" dirty="0"/>
              <a:t>Linus Torvalds</a:t>
            </a:r>
            <a:r>
              <a:rPr lang="zh-TW" altLang="en-US" dirty="0"/>
              <a:t>，基於</a:t>
            </a:r>
            <a:r>
              <a:rPr lang="en-US" altLang="zh-TW" dirty="0"/>
              <a:t>UNIX</a:t>
            </a:r>
            <a:r>
              <a:rPr lang="zh-TW" altLang="en-US" dirty="0"/>
              <a:t>的開放原始碼，創作了個人電腦作業系統</a:t>
            </a:r>
            <a:r>
              <a:rPr lang="en-US" altLang="zh-TW" dirty="0">
                <a:solidFill>
                  <a:srgbClr val="0070C0"/>
                </a:solidFill>
              </a:rPr>
              <a:t>Linux </a:t>
            </a:r>
            <a:r>
              <a:rPr lang="en-US" altLang="zh-TW" dirty="0"/>
              <a:t>(Linus + UNIX)</a:t>
            </a:r>
            <a:r>
              <a:rPr lang="zh-TW" altLang="en-US" dirty="0"/>
              <a:t>。</a:t>
            </a:r>
          </a:p>
          <a:p>
            <a:endParaRPr lang="zh-TW" altLang="en-US" dirty="0"/>
          </a:p>
          <a:p>
            <a:endParaRPr lang="zh-TW" altLang="en-US" dirty="0"/>
          </a:p>
        </p:txBody>
      </p:sp>
      <p:graphicFrame>
        <p:nvGraphicFramePr>
          <p:cNvPr id="2" name="資料庫圖表 1"/>
          <p:cNvGraphicFramePr/>
          <p:nvPr>
            <p:extLst>
              <p:ext uri="{D42A27DB-BD31-4B8C-83A1-F6EECF244321}">
                <p14:modId xmlns:p14="http://schemas.microsoft.com/office/powerpoint/2010/main" val="884018218"/>
              </p:ext>
            </p:extLst>
          </p:nvPr>
        </p:nvGraphicFramePr>
        <p:xfrm>
          <a:off x="1961710" y="5004175"/>
          <a:ext cx="5613285" cy="1347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45567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80591197-B7C7-448E-939A-43A150C5CAF0}"/>
              </a:ext>
            </a:extLst>
          </p:cNvPr>
          <p:cNvSpPr>
            <a:spLocks noGrp="1" noChangeArrowheads="1"/>
          </p:cNvSpPr>
          <p:nvPr>
            <p:ph type="title"/>
          </p:nvPr>
        </p:nvSpPr>
        <p:spPr/>
        <p:txBody>
          <a:bodyPr/>
          <a:lstStyle/>
          <a:p>
            <a:pPr eaLnBrk="1" hangingPunct="1"/>
            <a:r>
              <a:rPr lang="en-US" altLang="zh-TW" sz="3200" b="0"/>
              <a:t>Tim Berners-Lee</a:t>
            </a:r>
            <a:r>
              <a:rPr lang="zh-TW" altLang="en-US" sz="3200" b="0"/>
              <a:t>發明</a:t>
            </a:r>
            <a:r>
              <a:rPr lang="en-US" altLang="zh-TW" sz="3200" b="0"/>
              <a:t>WWW</a:t>
            </a:r>
            <a:r>
              <a:rPr lang="zh-TW" altLang="en-US" sz="3200" b="0"/>
              <a:t>所使用的電腦</a:t>
            </a:r>
          </a:p>
        </p:txBody>
      </p:sp>
      <p:pic>
        <p:nvPicPr>
          <p:cNvPr id="82947" name="Picture 5" descr="DSCF0118">
            <a:extLst>
              <a:ext uri="{FF2B5EF4-FFF2-40B4-BE49-F238E27FC236}">
                <a16:creationId xmlns:a16="http://schemas.microsoft.com/office/drawing/2014/main" id="{463E6F94-C7A7-48B4-A26B-01CF8CFC4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84313"/>
            <a:ext cx="4895850"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7">
            <a:extLst>
              <a:ext uri="{FF2B5EF4-FFF2-40B4-BE49-F238E27FC236}">
                <a16:creationId xmlns:a16="http://schemas.microsoft.com/office/drawing/2014/main" id="{C5E4B5A7-28A3-4349-B2E4-83AD4B864931}"/>
              </a:ext>
            </a:extLst>
          </p:cNvPr>
          <p:cNvSpPr txBox="1">
            <a:spLocks noChangeArrowheads="1"/>
          </p:cNvSpPr>
          <p:nvPr/>
        </p:nvSpPr>
        <p:spPr bwMode="auto">
          <a:xfrm>
            <a:off x="971550" y="5589588"/>
            <a:ext cx="7561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en-US" altLang="zh-TW" sz="2400" dirty="0">
                <a:solidFill>
                  <a:schemeClr val="bg2"/>
                </a:solidFill>
              </a:rPr>
              <a:t>(</a:t>
            </a:r>
            <a:r>
              <a:rPr lang="zh-TW" altLang="en-US" sz="2400" dirty="0">
                <a:solidFill>
                  <a:schemeClr val="bg2"/>
                </a:solidFill>
              </a:rPr>
              <a:t>攝於</a:t>
            </a:r>
            <a:r>
              <a:rPr lang="en-US" altLang="zh-TW" sz="2400" dirty="0">
                <a:solidFill>
                  <a:schemeClr val="bg2"/>
                </a:solidFill>
              </a:rPr>
              <a:t>2005</a:t>
            </a:r>
            <a:r>
              <a:rPr lang="zh-TW" altLang="en-US" sz="2400" dirty="0">
                <a:solidFill>
                  <a:schemeClr val="bg2"/>
                </a:solidFill>
              </a:rPr>
              <a:t>年日本愛知博覽會</a:t>
            </a:r>
            <a:r>
              <a:rPr lang="en-US" altLang="zh-TW" sz="2400" dirty="0">
                <a:solidFill>
                  <a:schemeClr val="bg2"/>
                </a:solidFill>
              </a:rPr>
              <a:t>)</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extLst>
              <a:ext uri="{FF2B5EF4-FFF2-40B4-BE49-F238E27FC236}">
                <a16:creationId xmlns:a16="http://schemas.microsoft.com/office/drawing/2014/main" id="{2C7BAA4F-7F45-452D-9558-99EB4F434ADE}"/>
              </a:ext>
            </a:extLst>
          </p:cNvPr>
          <p:cNvSpPr>
            <a:spLocks noGrp="1" noChangeArrowheads="1"/>
          </p:cNvSpPr>
          <p:nvPr>
            <p:ph type="body" idx="1"/>
          </p:nvPr>
        </p:nvSpPr>
        <p:spPr>
          <a:xfrm>
            <a:off x="457200" y="1709387"/>
            <a:ext cx="8229600" cy="3912298"/>
          </a:xfrm>
        </p:spPr>
        <p:txBody>
          <a:bodyPr/>
          <a:lstStyle/>
          <a:p>
            <a:pPr eaLnBrk="1" hangingPunct="1"/>
            <a:r>
              <a:rPr lang="en-US" altLang="zh-TW"/>
              <a:t>Slashing the Slashes – Time, Oct. 15, 2009 </a:t>
            </a:r>
          </a:p>
        </p:txBody>
      </p:sp>
      <p:pic>
        <p:nvPicPr>
          <p:cNvPr id="87044" name="Picture 4">
            <a:extLst>
              <a:ext uri="{FF2B5EF4-FFF2-40B4-BE49-F238E27FC236}">
                <a16:creationId xmlns:a16="http://schemas.microsoft.com/office/drawing/2014/main" id="{A5B6A4A7-7A6C-426C-82E9-C4DC60E74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499629"/>
            <a:ext cx="4527925" cy="295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7" name="AutoShape 7">
            <a:extLst>
              <a:ext uri="{FF2B5EF4-FFF2-40B4-BE49-F238E27FC236}">
                <a16:creationId xmlns:a16="http://schemas.microsoft.com/office/drawing/2014/main" id="{DB5DC17A-1354-4F21-95D7-3B14D3ED064B}"/>
              </a:ext>
            </a:extLst>
          </p:cNvPr>
          <p:cNvSpPr>
            <a:spLocks noChangeArrowheads="1"/>
          </p:cNvSpPr>
          <p:nvPr/>
        </p:nvSpPr>
        <p:spPr bwMode="auto">
          <a:xfrm>
            <a:off x="4752020" y="2404996"/>
            <a:ext cx="3743325" cy="2089150"/>
          </a:xfrm>
          <a:prstGeom prst="wedgeRoundRectCallout">
            <a:avLst>
              <a:gd name="adj1" fmla="val -75444"/>
              <a:gd name="adj2" fmla="val -4634"/>
              <a:gd name="adj3" fmla="val 16667"/>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400"/>
              <a:t>If I could change one thing about the Internet now, I would slash the slashes, which are completely unnecessary.</a:t>
            </a:r>
          </a:p>
          <a:p>
            <a:pPr algn="ctr" eaLnBrk="1" hangingPunct="1">
              <a:spcBef>
                <a:spcPct val="0"/>
              </a:spcBef>
              <a:buClrTx/>
              <a:buSzTx/>
              <a:buFontTx/>
              <a:buNone/>
            </a:pPr>
            <a:endParaRPr lang="en-US" altLang="zh-TW" sz="1800"/>
          </a:p>
        </p:txBody>
      </p:sp>
      <p:sp>
        <p:nvSpPr>
          <p:cNvPr id="163848" name="Text Box 8">
            <a:extLst>
              <a:ext uri="{FF2B5EF4-FFF2-40B4-BE49-F238E27FC236}">
                <a16:creationId xmlns:a16="http://schemas.microsoft.com/office/drawing/2014/main" id="{D2129E66-4281-46C4-A222-309067BC3F54}"/>
              </a:ext>
            </a:extLst>
          </p:cNvPr>
          <p:cNvSpPr txBox="1">
            <a:spLocks noChangeArrowheads="1"/>
          </p:cNvSpPr>
          <p:nvPr/>
        </p:nvSpPr>
        <p:spPr bwMode="auto">
          <a:xfrm>
            <a:off x="1692275" y="1268760"/>
            <a:ext cx="10080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en-US" altLang="zh-TW"/>
              <a:t>//</a:t>
            </a:r>
          </a:p>
        </p:txBody>
      </p:sp>
      <p:sp>
        <p:nvSpPr>
          <p:cNvPr id="163849" name="Line 9">
            <a:extLst>
              <a:ext uri="{FF2B5EF4-FFF2-40B4-BE49-F238E27FC236}">
                <a16:creationId xmlns:a16="http://schemas.microsoft.com/office/drawing/2014/main" id="{E8EB6A8A-88C7-4B69-A884-293A1DEDA400}"/>
              </a:ext>
            </a:extLst>
          </p:cNvPr>
          <p:cNvSpPr>
            <a:spLocks noChangeShapeType="1"/>
          </p:cNvSpPr>
          <p:nvPr/>
        </p:nvSpPr>
        <p:spPr bwMode="auto">
          <a:xfrm flipH="1">
            <a:off x="1619250" y="1411635"/>
            <a:ext cx="504825" cy="217487"/>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box(in)">
                                      <p:cBhvr>
                                        <p:cTn id="7" dur="500"/>
                                        <p:tgtEl>
                                          <p:spTgt spid="163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48"/>
                                        </p:tgtEl>
                                        <p:attrNameLst>
                                          <p:attrName>style.visibility</p:attrName>
                                        </p:attrNameLst>
                                      </p:cBhvr>
                                      <p:to>
                                        <p:strVal val="visible"/>
                                      </p:to>
                                    </p:set>
                                    <p:animEffect transition="in" filter="box(in)">
                                      <p:cBhvr>
                                        <p:cTn id="12" dur="500"/>
                                        <p:tgtEl>
                                          <p:spTgt spid="163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3849"/>
                                        </p:tgtEl>
                                        <p:attrNameLst>
                                          <p:attrName>style.visibility</p:attrName>
                                        </p:attrNameLst>
                                      </p:cBhvr>
                                      <p:to>
                                        <p:strVal val="visible"/>
                                      </p:to>
                                    </p:set>
                                    <p:animEffect transition="in" filter="box(in)">
                                      <p:cBhvr>
                                        <p:cTn id="17" dur="500"/>
                                        <p:tgtEl>
                                          <p:spTgt spid="163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7" grpId="0" animBg="1"/>
      <p:bldP spid="16384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a:xfrm>
            <a:off x="457200" y="2213865"/>
            <a:ext cx="7715200" cy="3912298"/>
          </a:xfrm>
        </p:spPr>
        <p:txBody>
          <a:bodyPr>
            <a:normAutofit/>
          </a:bodyPr>
          <a:lstStyle/>
          <a:p>
            <a:r>
              <a:rPr lang="zh-TW" altLang="en-US" dirty="0"/>
              <a:t>西元</a:t>
            </a:r>
            <a:r>
              <a:rPr lang="en-US" altLang="zh-TW" dirty="0"/>
              <a:t>1993</a:t>
            </a:r>
            <a:r>
              <a:rPr lang="zh-TW" altLang="en-US" dirty="0"/>
              <a:t>年</a:t>
            </a:r>
            <a:endParaRPr lang="en-US" altLang="zh-TW" dirty="0"/>
          </a:p>
          <a:p>
            <a:pPr lvl="1"/>
            <a:r>
              <a:rPr lang="zh-TW" altLang="en-US" dirty="0"/>
              <a:t>蘋果電腦公司推出第一部普及的</a:t>
            </a:r>
            <a:r>
              <a:rPr lang="en-US" altLang="zh-TW" dirty="0"/>
              <a:t>PDA</a:t>
            </a:r>
            <a:r>
              <a:rPr lang="zh-TW" altLang="en-US" dirty="0"/>
              <a:t>。</a:t>
            </a:r>
          </a:p>
          <a:p>
            <a:pPr lvl="1"/>
            <a:r>
              <a:rPr lang="en-US" altLang="zh-TW" dirty="0"/>
              <a:t>Intel</a:t>
            </a:r>
            <a:r>
              <a:rPr lang="zh-TW" altLang="en-US" dirty="0"/>
              <a:t>推出第一代的</a:t>
            </a:r>
            <a:r>
              <a:rPr lang="en-US" altLang="zh-TW" dirty="0"/>
              <a:t>Pentium 60</a:t>
            </a:r>
            <a:r>
              <a:rPr lang="zh-TW" altLang="en-US" dirty="0"/>
              <a:t>和</a:t>
            </a:r>
            <a:r>
              <a:rPr lang="en-US" altLang="zh-TW" dirty="0"/>
              <a:t>66 MHz</a:t>
            </a:r>
            <a:r>
              <a:rPr lang="zh-TW" altLang="en-US" dirty="0"/>
              <a:t>。</a:t>
            </a:r>
          </a:p>
          <a:p>
            <a:pPr lvl="1"/>
            <a:r>
              <a:rPr lang="zh-TW" altLang="en-US" dirty="0"/>
              <a:t>第一版的</a:t>
            </a:r>
            <a:r>
              <a:rPr lang="en-US" altLang="zh-TW" dirty="0"/>
              <a:t>Windows NT</a:t>
            </a:r>
            <a:r>
              <a:rPr lang="zh-TW" altLang="en-US" dirty="0"/>
              <a:t>問世。</a:t>
            </a:r>
          </a:p>
          <a:p>
            <a:endParaRPr lang="zh-TW" altLang="en-US" dirty="0"/>
          </a:p>
        </p:txBody>
      </p:sp>
    </p:spTree>
    <p:extLst>
      <p:ext uri="{BB962C8B-B14F-4D97-AF65-F5344CB8AC3E}">
        <p14:creationId xmlns:p14="http://schemas.microsoft.com/office/powerpoint/2010/main" val="19506319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IBM</a:t>
            </a:r>
            <a:r>
              <a:rPr lang="zh-TW" altLang="en-US" dirty="0"/>
              <a:t>的前身</a:t>
            </a:r>
          </a:p>
        </p:txBody>
      </p:sp>
      <p:sp>
        <p:nvSpPr>
          <p:cNvPr id="5" name="內容版面配置區 4"/>
          <p:cNvSpPr>
            <a:spLocks noGrp="1"/>
          </p:cNvSpPr>
          <p:nvPr>
            <p:ph idx="1"/>
          </p:nvPr>
        </p:nvSpPr>
        <p:spPr/>
        <p:txBody>
          <a:bodyPr/>
          <a:lstStyle/>
          <a:p>
            <a:r>
              <a:rPr lang="en-US" altLang="zh-TW" dirty="0"/>
              <a:t>Herman Hollerith</a:t>
            </a:r>
            <a:r>
              <a:rPr lang="zh-TW" altLang="en-US" dirty="0"/>
              <a:t>在西元</a:t>
            </a:r>
            <a:r>
              <a:rPr lang="en-US" altLang="zh-TW" dirty="0"/>
              <a:t>1896</a:t>
            </a:r>
            <a:r>
              <a:rPr lang="zh-TW" altLang="en-US" dirty="0"/>
              <a:t>年時成立了</a:t>
            </a:r>
            <a:r>
              <a:rPr lang="en-US" altLang="zh-TW" dirty="0"/>
              <a:t>Tabulating Machine Company</a:t>
            </a:r>
            <a:r>
              <a:rPr lang="zh-TW" altLang="en-US" dirty="0"/>
              <a:t>，是世界上第一家生產電動製表及會計機器的公司。</a:t>
            </a:r>
            <a:endParaRPr lang="en-US" altLang="zh-TW" dirty="0"/>
          </a:p>
          <a:p>
            <a:r>
              <a:rPr lang="zh-TW" altLang="en-US" dirty="0"/>
              <a:t>後來經過一番合併重整，於西元</a:t>
            </a:r>
            <a:r>
              <a:rPr lang="en-US" altLang="zh-TW" dirty="0"/>
              <a:t>1924</a:t>
            </a:r>
            <a:r>
              <a:rPr lang="zh-TW" altLang="en-US" dirty="0"/>
              <a:t>年</a:t>
            </a:r>
            <a:r>
              <a:rPr lang="en-US" altLang="zh-TW" dirty="0"/>
              <a:t>2</a:t>
            </a:r>
            <a:r>
              <a:rPr lang="zh-TW" altLang="en-US" dirty="0"/>
              <a:t>月</a:t>
            </a:r>
            <a:r>
              <a:rPr lang="en-US" altLang="zh-TW" dirty="0"/>
              <a:t>14</a:t>
            </a:r>
            <a:r>
              <a:rPr lang="zh-TW" altLang="en-US" dirty="0"/>
              <a:t>日，正式改名為</a:t>
            </a:r>
            <a:r>
              <a:rPr lang="en-US" altLang="zh-TW" dirty="0">
                <a:solidFill>
                  <a:srgbClr val="C00000"/>
                </a:solidFill>
              </a:rPr>
              <a:t>IBM</a:t>
            </a:r>
            <a:r>
              <a:rPr lang="en-US" altLang="zh-TW" dirty="0"/>
              <a:t>(International Business Machines Corporation)</a:t>
            </a:r>
            <a:r>
              <a:rPr lang="zh-TW" altLang="en-US" dirty="0"/>
              <a:t>。</a:t>
            </a:r>
          </a:p>
          <a:p>
            <a:endParaRPr lang="zh-TW"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7135" y="4689140"/>
            <a:ext cx="2733278" cy="133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236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1994</a:t>
            </a:r>
            <a:r>
              <a:rPr lang="zh-TW" altLang="en-US" dirty="0"/>
              <a:t>年</a:t>
            </a:r>
            <a:endParaRPr lang="en-US" altLang="zh-TW" dirty="0"/>
          </a:p>
          <a:p>
            <a:pPr lvl="1"/>
            <a:r>
              <a:rPr lang="zh-TW" altLang="en-US" dirty="0"/>
              <a:t>第一個成功的商業化瀏覽器</a:t>
            </a:r>
            <a:r>
              <a:rPr lang="en-US" altLang="zh-TW" dirty="0">
                <a:solidFill>
                  <a:srgbClr val="0070C0"/>
                </a:solidFill>
              </a:rPr>
              <a:t>Netscape</a:t>
            </a:r>
            <a:r>
              <a:rPr lang="en-US" altLang="zh-TW" dirty="0"/>
              <a:t>(</a:t>
            </a:r>
            <a:r>
              <a:rPr lang="zh-TW" altLang="en-US" dirty="0"/>
              <a:t>網景</a:t>
            </a:r>
            <a:r>
              <a:rPr lang="en-US" altLang="zh-TW" dirty="0"/>
              <a:t>)</a:t>
            </a:r>
            <a:r>
              <a:rPr lang="zh-TW" altLang="en-US" dirty="0"/>
              <a:t>推出。</a:t>
            </a:r>
          </a:p>
          <a:p>
            <a:pPr lvl="1"/>
            <a:r>
              <a:rPr lang="zh-TW" altLang="en-US" dirty="0"/>
              <a:t>楊致遠和</a:t>
            </a:r>
            <a:r>
              <a:rPr lang="en-US" altLang="zh-TW" dirty="0"/>
              <a:t>David Filo</a:t>
            </a:r>
            <a:r>
              <a:rPr lang="zh-TW" altLang="en-US" dirty="0"/>
              <a:t>推出</a:t>
            </a:r>
            <a:r>
              <a:rPr lang="en-US" altLang="zh-TW" dirty="0">
                <a:solidFill>
                  <a:srgbClr val="0070C0"/>
                </a:solidFill>
              </a:rPr>
              <a:t>Yahoo!</a:t>
            </a:r>
            <a:r>
              <a:rPr lang="zh-TW" altLang="en-US" dirty="0">
                <a:solidFill>
                  <a:srgbClr val="0070C0"/>
                </a:solidFill>
              </a:rPr>
              <a:t>搜尋引擎</a:t>
            </a:r>
            <a:r>
              <a:rPr lang="zh-TW" altLang="en-US" dirty="0"/>
              <a:t>。</a:t>
            </a: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426"/>
          <a:stretch/>
        </p:blipFill>
        <p:spPr bwMode="auto">
          <a:xfrm>
            <a:off x="1897714" y="3735302"/>
            <a:ext cx="5760640" cy="24390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8088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1995</a:t>
            </a:r>
            <a:r>
              <a:rPr lang="zh-TW" altLang="en-US" dirty="0"/>
              <a:t>年</a:t>
            </a:r>
            <a:endParaRPr lang="en-US" altLang="zh-TW" dirty="0"/>
          </a:p>
          <a:p>
            <a:pPr lvl="1"/>
            <a:r>
              <a:rPr lang="en-US" altLang="zh-TW" dirty="0"/>
              <a:t>James Gosling</a:t>
            </a:r>
            <a:r>
              <a:rPr lang="zh-TW" altLang="en-US" dirty="0"/>
              <a:t>領軍的團隊推出了跨</a:t>
            </a:r>
            <a:r>
              <a:rPr lang="en-US" altLang="zh-TW" dirty="0"/>
              <a:t/>
            </a:r>
            <a:br>
              <a:rPr lang="en-US" altLang="zh-TW" dirty="0"/>
            </a:br>
            <a:r>
              <a:rPr lang="zh-TW" altLang="en-US" dirty="0"/>
              <a:t>平台的</a:t>
            </a:r>
            <a:r>
              <a:rPr lang="en-US" altLang="zh-TW" dirty="0"/>
              <a:t>JAVA</a:t>
            </a:r>
            <a:r>
              <a:rPr lang="zh-TW" altLang="en-US" dirty="0"/>
              <a:t>程式語言。</a:t>
            </a:r>
          </a:p>
          <a:p>
            <a:pPr lvl="1"/>
            <a:r>
              <a:rPr lang="en-US" altLang="zh-TW" dirty="0"/>
              <a:t>Windows 95</a:t>
            </a:r>
            <a:r>
              <a:rPr lang="zh-TW" altLang="en-US" dirty="0"/>
              <a:t>問世，同時搭配</a:t>
            </a:r>
            <a:r>
              <a:rPr lang="en-US" altLang="zh-TW" dirty="0"/>
              <a:t>IE 1.0</a:t>
            </a:r>
            <a:r>
              <a:rPr lang="zh-TW" altLang="en-US" dirty="0"/>
              <a:t>。</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7275" y="2798930"/>
            <a:ext cx="1485165" cy="198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
        <p:nvSpPr>
          <p:cNvPr id="12" name="向上箭號圖說文字 11"/>
          <p:cNvSpPr/>
          <p:nvPr/>
        </p:nvSpPr>
        <p:spPr>
          <a:xfrm>
            <a:off x="6770063" y="4869767"/>
            <a:ext cx="2039588" cy="1169524"/>
          </a:xfrm>
          <a:prstGeom prst="upArrowCallout">
            <a:avLst/>
          </a:prstGeom>
          <a:solidFill>
            <a:schemeClr val="accent2">
              <a:lumMod val="20000"/>
              <a:lumOff val="80000"/>
            </a:schemeClr>
          </a:solidFill>
          <a:scene3d>
            <a:camera prst="orthographicFront"/>
            <a:lightRig rig="threePt" dir="t"/>
          </a:scene3d>
          <a:sp3d>
            <a:bevelT w="139700" prst="cross"/>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b="1" dirty="0">
                <a:latin typeface="微軟正黑體" pitchFamily="34" charset="-120"/>
                <a:ea typeface="微軟正黑體" pitchFamily="34" charset="-120"/>
              </a:rPr>
              <a:t>James Gosling</a:t>
            </a:r>
            <a:br>
              <a:rPr lang="en-US" altLang="zh-TW" b="1" dirty="0">
                <a:latin typeface="微軟正黑體" pitchFamily="34" charset="-120"/>
                <a:ea typeface="微軟正黑體" pitchFamily="34" charset="-120"/>
              </a:rPr>
            </a:br>
            <a:r>
              <a:rPr lang="zh-TW" altLang="en-US" b="1" dirty="0">
                <a:latin typeface="微軟正黑體" pitchFamily="34" charset="-120"/>
                <a:ea typeface="微軟正黑體" pitchFamily="34" charset="-120"/>
              </a:rPr>
              <a:t>領軍開發</a:t>
            </a:r>
            <a:r>
              <a:rPr lang="en-US" altLang="zh-TW" b="1" dirty="0">
                <a:latin typeface="微軟正黑體" pitchFamily="34" charset="-120"/>
                <a:ea typeface="微軟正黑體" pitchFamily="34" charset="-120"/>
              </a:rPr>
              <a:t>JAVA</a:t>
            </a:r>
            <a:endParaRPr lang="zh-TW" altLang="en-US" dirty="0"/>
          </a:p>
        </p:txBody>
      </p:sp>
    </p:spTree>
    <p:extLst>
      <p:ext uri="{BB962C8B-B14F-4D97-AF65-F5344CB8AC3E}">
        <p14:creationId xmlns:p14="http://schemas.microsoft.com/office/powerpoint/2010/main" val="577293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1997</a:t>
            </a:r>
            <a:r>
              <a:rPr lang="zh-TW" altLang="en-US" dirty="0"/>
              <a:t>年</a:t>
            </a:r>
            <a:endParaRPr lang="en-US" altLang="zh-TW" dirty="0"/>
          </a:p>
          <a:p>
            <a:pPr lvl="1"/>
            <a:r>
              <a:rPr lang="en-US" altLang="zh-TW" dirty="0"/>
              <a:t>IBM</a:t>
            </a:r>
            <a:r>
              <a:rPr lang="zh-TW" altLang="en-US" dirty="0">
                <a:solidFill>
                  <a:srgbClr val="0070C0"/>
                </a:solidFill>
              </a:rPr>
              <a:t>深藍</a:t>
            </a:r>
            <a:r>
              <a:rPr lang="zh-TW" altLang="en-US" dirty="0"/>
              <a:t>電腦擊敗稱霸</a:t>
            </a:r>
            <a:r>
              <a:rPr lang="en-US" altLang="zh-TW" dirty="0"/>
              <a:t/>
            </a:r>
            <a:br>
              <a:rPr lang="en-US" altLang="zh-TW" dirty="0"/>
            </a:br>
            <a:r>
              <a:rPr lang="zh-TW" altLang="en-US" dirty="0"/>
              <a:t>棋壇</a:t>
            </a:r>
            <a:r>
              <a:rPr lang="en-US" altLang="zh-TW" dirty="0"/>
              <a:t>14</a:t>
            </a:r>
            <a:r>
              <a:rPr lang="zh-TW" altLang="en-US" dirty="0"/>
              <a:t>年的棋王</a:t>
            </a:r>
            <a:r>
              <a:rPr lang="en-US" altLang="zh-TW" dirty="0"/>
              <a:t>Garry </a:t>
            </a:r>
            <a:br>
              <a:rPr lang="en-US" altLang="zh-TW" dirty="0"/>
            </a:br>
            <a:r>
              <a:rPr lang="en-US" altLang="zh-TW" dirty="0"/>
              <a:t>Kasparov</a:t>
            </a:r>
            <a:r>
              <a:rPr lang="zh-TW" altLang="en-US" dirty="0"/>
              <a:t>。</a:t>
            </a:r>
            <a:endParaRPr lang="en-US" altLang="zh-TW" dirty="0"/>
          </a:p>
          <a:p>
            <a:pPr lvl="1"/>
            <a:endParaRPr lang="en-US" altLang="zh-TW" dirty="0"/>
          </a:p>
          <a:p>
            <a:pPr lvl="1"/>
            <a:endParaRPr lang="en-US" altLang="zh-TW" dirty="0"/>
          </a:p>
          <a:p>
            <a:pPr lvl="1"/>
            <a:endParaRPr lang="en-US" altLang="zh-TW" dirty="0"/>
          </a:p>
          <a:p>
            <a:pPr lvl="1"/>
            <a:r>
              <a:rPr lang="en-US" altLang="zh-TW" dirty="0"/>
              <a:t>Office 97</a:t>
            </a:r>
            <a:r>
              <a:rPr lang="zh-TW" altLang="en-US" dirty="0"/>
              <a:t>與</a:t>
            </a:r>
            <a:r>
              <a:rPr lang="en-US" altLang="zh-TW" dirty="0"/>
              <a:t>Intel Pentium II</a:t>
            </a:r>
            <a:r>
              <a:rPr lang="zh-TW" altLang="en-US" dirty="0"/>
              <a:t>上市。</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1026" name="Picture 2" descr="http://static.apple.nextmedia.com/images/apple-photos/apple/20110115/large/15wh11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3225" y="2793263"/>
            <a:ext cx="4070775" cy="248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1563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1998</a:t>
            </a:r>
            <a:r>
              <a:rPr lang="zh-TW" altLang="en-US" dirty="0"/>
              <a:t>年</a:t>
            </a:r>
            <a:endParaRPr lang="en-US" altLang="zh-TW" dirty="0"/>
          </a:p>
          <a:p>
            <a:pPr lvl="1"/>
            <a:r>
              <a:rPr lang="en-US" altLang="zh-TW" dirty="0"/>
              <a:t>Windows 98</a:t>
            </a:r>
            <a:r>
              <a:rPr lang="zh-TW" altLang="en-US" dirty="0"/>
              <a:t>問世。</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39021" y="3455183"/>
            <a:ext cx="3404955" cy="25537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製作中\02再版書\0558909\每張可新加的圖\ch01計算機簡介\windows9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5898" y="3611340"/>
            <a:ext cx="3334806" cy="24978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538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a:xfrm>
            <a:off x="457200" y="2213865"/>
            <a:ext cx="5915000" cy="3912298"/>
          </a:xfrm>
        </p:spPr>
        <p:txBody>
          <a:bodyPr/>
          <a:lstStyle/>
          <a:p>
            <a:r>
              <a:rPr lang="zh-TW" altLang="en-US" dirty="0"/>
              <a:t>西元</a:t>
            </a:r>
            <a:r>
              <a:rPr lang="en-US" altLang="zh-TW" dirty="0"/>
              <a:t>1998</a:t>
            </a:r>
            <a:r>
              <a:rPr lang="zh-TW" altLang="en-US" dirty="0"/>
              <a:t>年</a:t>
            </a:r>
            <a:endParaRPr lang="en-US" altLang="zh-TW" dirty="0"/>
          </a:p>
          <a:p>
            <a:pPr lvl="1"/>
            <a:r>
              <a:rPr lang="zh-TW" altLang="en-US" dirty="0"/>
              <a:t>史丹佛博士班的休學學生</a:t>
            </a:r>
            <a:r>
              <a:rPr lang="en-US" altLang="zh-TW" dirty="0"/>
              <a:t>Larry Page</a:t>
            </a:r>
            <a:r>
              <a:rPr lang="zh-TW" altLang="en-US" dirty="0"/>
              <a:t>和</a:t>
            </a:r>
            <a:r>
              <a:rPr lang="en-US" altLang="zh-TW" dirty="0"/>
              <a:t>Sergey </a:t>
            </a:r>
            <a:r>
              <a:rPr lang="en-US" altLang="zh-TW" dirty="0" err="1"/>
              <a:t>Brin</a:t>
            </a:r>
            <a:r>
              <a:rPr lang="zh-TW" altLang="en-US" dirty="0"/>
              <a:t>推出</a:t>
            </a:r>
            <a:r>
              <a:rPr lang="en-US" altLang="zh-TW" dirty="0"/>
              <a:t>Google</a:t>
            </a:r>
            <a:r>
              <a:rPr lang="zh-TW" altLang="en-US" dirty="0"/>
              <a:t>。</a:t>
            </a:r>
            <a:endParaRPr lang="en-US" altLang="zh-TW" dirty="0"/>
          </a:p>
          <a:p>
            <a:pPr lvl="1"/>
            <a:r>
              <a:rPr lang="en-US" altLang="zh-TW" dirty="0"/>
              <a:t>Google</a:t>
            </a:r>
            <a:r>
              <a:rPr lang="zh-TW" altLang="en-US" dirty="0"/>
              <a:t>藉由存取超過</a:t>
            </a:r>
            <a:r>
              <a:rPr lang="en-US" altLang="zh-TW" dirty="0"/>
              <a:t>30</a:t>
            </a:r>
            <a:r>
              <a:rPr lang="zh-TW" altLang="en-US" dirty="0"/>
              <a:t>億筆網頁資料，不用半秒鐘就可以將相關的搜尋結果提供給遍佈全球的使用者。</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2220" y="1397357"/>
            <a:ext cx="2325069" cy="472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群組 9"/>
          <p:cNvGrpSpPr/>
          <p:nvPr/>
        </p:nvGrpSpPr>
        <p:grpSpPr>
          <a:xfrm>
            <a:off x="3637857" y="5330247"/>
            <a:ext cx="2722152" cy="585917"/>
            <a:chOff x="4599954" y="5187677"/>
            <a:chExt cx="2722152" cy="585917"/>
          </a:xfrm>
        </p:grpSpPr>
        <p:grpSp>
          <p:nvGrpSpPr>
            <p:cNvPr id="12" name="群組 11"/>
            <p:cNvGrpSpPr/>
            <p:nvPr/>
          </p:nvGrpSpPr>
          <p:grpSpPr>
            <a:xfrm rot="21265917">
              <a:off x="4599954" y="5187677"/>
              <a:ext cx="2722152" cy="585917"/>
              <a:chOff x="358965" y="1088740"/>
              <a:chExt cx="2722152" cy="585917"/>
            </a:xfrm>
          </p:grpSpPr>
          <p:sp>
            <p:nvSpPr>
              <p:cNvPr id="14" name="矩形 13"/>
              <p:cNvSpPr/>
              <p:nvPr/>
            </p:nvSpPr>
            <p:spPr>
              <a:xfrm>
                <a:off x="358966" y="1088740"/>
                <a:ext cx="2722151" cy="5859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15" name="Picture 3" descr="D:\製作中\02再版書\0558909\標籤.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12"/>
            <p:cNvSpPr/>
            <p:nvPr/>
          </p:nvSpPr>
          <p:spPr>
            <a:xfrm rot="21265917">
              <a:off x="4994608" y="5295968"/>
              <a:ext cx="2228495" cy="369332"/>
            </a:xfrm>
            <a:prstGeom prst="rect">
              <a:avLst/>
            </a:prstGeom>
          </p:spPr>
          <p:txBody>
            <a:bodyPr wrap="none">
              <a:spAutoFit/>
            </a:bodyPr>
            <a:lstStyle/>
            <a:p>
              <a:r>
                <a:rPr lang="en-US" altLang="zh-TW" dirty="0">
                  <a:solidFill>
                    <a:srgbClr val="FFFFFF"/>
                  </a:solidFill>
                  <a:latin typeface="微軟正黑體" pitchFamily="34" charset="-120"/>
                  <a:ea typeface="微軟正黑體" pitchFamily="34" charset="-120"/>
                </a:rPr>
                <a:t>Google logo</a:t>
              </a:r>
              <a:r>
                <a:rPr lang="zh-TW" altLang="en-US" dirty="0">
                  <a:solidFill>
                    <a:srgbClr val="FFFFFF"/>
                  </a:solidFill>
                  <a:latin typeface="微軟正黑體" pitchFamily="34" charset="-120"/>
                  <a:ea typeface="微軟正黑體" pitchFamily="34" charset="-120"/>
                </a:rPr>
                <a:t>花樣多</a:t>
              </a:r>
            </a:p>
          </p:txBody>
        </p:sp>
      </p:grpSp>
    </p:spTree>
    <p:extLst>
      <p:ext uri="{BB962C8B-B14F-4D97-AF65-F5344CB8AC3E}">
        <p14:creationId xmlns:p14="http://schemas.microsoft.com/office/powerpoint/2010/main" val="90403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446874" y="2256499"/>
            <a:ext cx="5188821" cy="3557766"/>
          </a:xfrm>
        </p:spPr>
        <p:txBody>
          <a:bodyPr>
            <a:normAutofit fontScale="70000" lnSpcReduction="20000"/>
          </a:bodyPr>
          <a:lstStyle/>
          <a:p>
            <a:pPr>
              <a:lnSpc>
                <a:spcPct val="120000"/>
              </a:lnSpc>
            </a:pPr>
            <a:r>
              <a:rPr lang="en-US" altLang="zh-TW" b="1" dirty="0"/>
              <a:t>Intel</a:t>
            </a:r>
            <a:r>
              <a:rPr lang="zh-TW" altLang="en-US" b="1" dirty="0"/>
              <a:t>總裁葛洛夫</a:t>
            </a:r>
            <a:r>
              <a:rPr lang="en-US" altLang="zh-TW" b="1" dirty="0"/>
              <a:t>(Andrew Grove)</a:t>
            </a:r>
            <a:r>
              <a:rPr lang="zh-TW" altLang="en-US" b="1" dirty="0"/>
              <a:t>因為卓越的遠見，而榮膺</a:t>
            </a:r>
            <a:r>
              <a:rPr lang="en-US" altLang="zh-TW" b="1" dirty="0"/>
              <a:t>《</a:t>
            </a:r>
            <a:r>
              <a:rPr lang="zh-TW" altLang="en-US" b="1" dirty="0"/>
              <a:t>時代</a:t>
            </a:r>
            <a:r>
              <a:rPr lang="en-US" altLang="zh-TW" b="1" dirty="0"/>
              <a:t>》</a:t>
            </a:r>
            <a:r>
              <a:rPr lang="zh-TW" altLang="en-US" b="1" dirty="0"/>
              <a:t>雜誌</a:t>
            </a:r>
            <a:r>
              <a:rPr lang="en-US" altLang="zh-TW" b="1" dirty="0"/>
              <a:t>1997</a:t>
            </a:r>
            <a:r>
              <a:rPr lang="zh-TW" altLang="en-US" b="1" dirty="0"/>
              <a:t>年「年度風雲人物」</a:t>
            </a:r>
            <a:r>
              <a:rPr lang="en-US" altLang="zh-TW" b="1" dirty="0"/>
              <a:t>(</a:t>
            </a:r>
            <a:r>
              <a:rPr lang="zh-TW" altLang="en-US" b="1" dirty="0"/>
              <a:t>該期雜誌封面還將葛洛夫切割成一片片的</a:t>
            </a:r>
            <a:r>
              <a:rPr lang="en-US" altLang="zh-TW" b="1" dirty="0"/>
              <a:t>chip</a:t>
            </a:r>
            <a:r>
              <a:rPr lang="zh-TW" altLang="en-US" b="1" dirty="0"/>
              <a:t>呢！</a:t>
            </a:r>
            <a:r>
              <a:rPr lang="en-US" altLang="zh-TW" b="1" dirty="0"/>
              <a:t>)</a:t>
            </a:r>
            <a:r>
              <a:rPr lang="zh-TW" altLang="en-US" b="1" dirty="0"/>
              <a:t>，可見微處理器已對我們生活產生了多大的衝擊，該雜誌並說：「葛洛夫是對電腦微處理器功能及創新潛力負最大責任的人；而微處理器正是推動新經濟成長的動力。」</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555" y="2463563"/>
            <a:ext cx="2554120" cy="33507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矩形 4"/>
          <p:cNvSpPr/>
          <p:nvPr/>
        </p:nvSpPr>
        <p:spPr>
          <a:xfrm>
            <a:off x="566555" y="5602576"/>
            <a:ext cx="2568332" cy="369332"/>
          </a:xfrm>
          <a:prstGeom prst="rect">
            <a:avLst/>
          </a:prstGeom>
          <a:solidFill>
            <a:srgbClr val="FFC000"/>
          </a:solidFill>
          <a:ln w="19050">
            <a:solidFill>
              <a:srgbClr val="000000"/>
            </a:solidFill>
            <a:prstDash val="dash"/>
          </a:ln>
        </p:spPr>
        <p:txBody>
          <a:bodyPr wrap="none">
            <a:spAutoFit/>
          </a:bodyPr>
          <a:lstStyle/>
          <a:p>
            <a:r>
              <a:rPr lang="zh-TW" altLang="en-US" dirty="0">
                <a:latin typeface="微軟正黑體" pitchFamily="34" charset="-120"/>
                <a:ea typeface="微軟正黑體" pitchFamily="34" charset="-120"/>
              </a:rPr>
              <a:t>葛洛夫</a:t>
            </a:r>
            <a:r>
              <a:rPr lang="en-US" altLang="zh-TW" dirty="0">
                <a:latin typeface="微軟正黑體" pitchFamily="34" charset="-120"/>
                <a:ea typeface="微軟正黑體" pitchFamily="34" charset="-120"/>
              </a:rPr>
              <a:t>(Andrew Grove)</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2838755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1999</a:t>
            </a:r>
            <a:r>
              <a:rPr lang="zh-TW" altLang="en-US" dirty="0"/>
              <a:t>年</a:t>
            </a:r>
            <a:endParaRPr lang="en-US" altLang="zh-TW" dirty="0"/>
          </a:p>
          <a:p>
            <a:pPr lvl="1"/>
            <a:r>
              <a:rPr lang="en-US" altLang="zh-TW" dirty="0"/>
              <a:t>Intel</a:t>
            </a:r>
            <a:r>
              <a:rPr lang="zh-TW" altLang="en-US" dirty="0"/>
              <a:t>推出</a:t>
            </a:r>
            <a:r>
              <a:rPr lang="en-US" altLang="zh-TW" dirty="0">
                <a:solidFill>
                  <a:srgbClr val="0070C0"/>
                </a:solidFill>
              </a:rPr>
              <a:t>Pentium III</a:t>
            </a:r>
            <a:r>
              <a:rPr lang="zh-TW" altLang="en-US" dirty="0"/>
              <a:t>和低價位的</a:t>
            </a:r>
            <a:r>
              <a:rPr lang="en-US" altLang="zh-TW" dirty="0">
                <a:solidFill>
                  <a:srgbClr val="0070C0"/>
                </a:solidFill>
              </a:rPr>
              <a:t>Celeron</a:t>
            </a:r>
            <a:r>
              <a:rPr lang="zh-TW" altLang="en-US" dirty="0"/>
              <a:t>。</a:t>
            </a:r>
            <a:endParaRPr lang="en-US" altLang="zh-TW" dirty="0"/>
          </a:p>
          <a:p>
            <a:r>
              <a:rPr lang="zh-TW" altLang="en-US" dirty="0"/>
              <a:t>西元</a:t>
            </a:r>
            <a:r>
              <a:rPr lang="en-US" altLang="zh-TW" dirty="0"/>
              <a:t>2000</a:t>
            </a:r>
            <a:r>
              <a:rPr lang="zh-TW" altLang="en-US" dirty="0"/>
              <a:t>年</a:t>
            </a:r>
            <a:endParaRPr lang="en-US" altLang="zh-TW" dirty="0"/>
          </a:p>
          <a:p>
            <a:pPr lvl="1"/>
            <a:r>
              <a:rPr lang="zh-TW" altLang="en-US" dirty="0"/>
              <a:t>由</a:t>
            </a:r>
            <a:r>
              <a:rPr lang="en-US" altLang="zh-TW" dirty="0"/>
              <a:t>Windows 98</a:t>
            </a:r>
            <a:r>
              <a:rPr lang="zh-TW" altLang="en-US" dirty="0"/>
              <a:t>改版而來的</a:t>
            </a:r>
            <a:r>
              <a:rPr lang="en-US" altLang="zh-TW" dirty="0">
                <a:solidFill>
                  <a:srgbClr val="0070C0"/>
                </a:solidFill>
              </a:rPr>
              <a:t>Windows Me </a:t>
            </a:r>
            <a:r>
              <a:rPr lang="en-US" altLang="zh-TW" dirty="0"/>
              <a:t>(Me</a:t>
            </a:r>
            <a:r>
              <a:rPr lang="zh-TW" altLang="en-US" dirty="0"/>
              <a:t>是</a:t>
            </a:r>
            <a:r>
              <a:rPr lang="en-US" altLang="zh-TW" dirty="0"/>
              <a:t>Millennium Edition)</a:t>
            </a:r>
            <a:r>
              <a:rPr lang="zh-TW" altLang="en-US" dirty="0"/>
              <a:t>問世，用過</a:t>
            </a:r>
            <a:r>
              <a:rPr lang="en-US" altLang="zh-TW" dirty="0"/>
              <a:t>Windows Me</a:t>
            </a:r>
            <a:r>
              <a:rPr lang="zh-TW" altLang="en-US" dirty="0"/>
              <a:t>的人，不少人叫苦連天，怨聲載道，所幸隔年微軟隨即推出了</a:t>
            </a:r>
            <a:r>
              <a:rPr lang="en-US" altLang="zh-TW" dirty="0"/>
              <a:t>Windows</a:t>
            </a:r>
            <a:r>
              <a:rPr lang="zh-TW" altLang="en-US" dirty="0"/>
              <a:t> </a:t>
            </a:r>
            <a:r>
              <a:rPr lang="en-US" altLang="zh-TW" dirty="0"/>
              <a:t>XP</a:t>
            </a:r>
            <a:r>
              <a:rPr lang="zh-TW" altLang="en-US" dirty="0"/>
              <a:t>。</a:t>
            </a:r>
          </a:p>
          <a:p>
            <a:pPr lvl="1"/>
            <a:r>
              <a:rPr lang="en-US" altLang="zh-TW" dirty="0"/>
              <a:t>Intel</a:t>
            </a:r>
            <a:r>
              <a:rPr lang="zh-TW" altLang="en-US" dirty="0"/>
              <a:t>推出</a:t>
            </a:r>
            <a:r>
              <a:rPr lang="en-US" altLang="zh-TW" dirty="0">
                <a:solidFill>
                  <a:srgbClr val="0070C0"/>
                </a:solidFill>
              </a:rPr>
              <a:t>Pentium 4</a:t>
            </a:r>
            <a:r>
              <a:rPr lang="zh-TW" altLang="en-US" dirty="0"/>
              <a:t>。</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8474408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製作中\02再版書\0558909\每張可新加的圖\ch01計算機簡介\WindowsX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2200" y="1538790"/>
            <a:ext cx="2019250" cy="16170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2001</a:t>
            </a:r>
            <a:r>
              <a:rPr lang="zh-TW" altLang="en-US" dirty="0"/>
              <a:t>年</a:t>
            </a:r>
            <a:endParaRPr lang="en-US" altLang="zh-TW" dirty="0"/>
          </a:p>
          <a:p>
            <a:pPr lvl="1"/>
            <a:r>
              <a:rPr lang="en-US" altLang="zh-TW" dirty="0">
                <a:solidFill>
                  <a:srgbClr val="0070C0"/>
                </a:solidFill>
              </a:rPr>
              <a:t>Windows XP</a:t>
            </a:r>
            <a:r>
              <a:rPr lang="zh-TW" altLang="en-US" dirty="0"/>
              <a:t>問世。</a:t>
            </a:r>
            <a:endParaRPr lang="en-US" altLang="zh-TW" dirty="0"/>
          </a:p>
          <a:p>
            <a:pPr lvl="1"/>
            <a:r>
              <a:rPr lang="en-US" altLang="zh-TW" dirty="0"/>
              <a:t>Intel</a:t>
            </a:r>
            <a:r>
              <a:rPr lang="zh-TW" altLang="en-US" dirty="0"/>
              <a:t>推出</a:t>
            </a:r>
            <a:r>
              <a:rPr lang="zh-TW" altLang="en-US" dirty="0">
                <a:solidFill>
                  <a:srgbClr val="C00000"/>
                </a:solidFill>
              </a:rPr>
              <a:t>工作站</a:t>
            </a:r>
            <a:r>
              <a:rPr lang="en-US" altLang="zh-TW" dirty="0"/>
              <a:t>(workstation)</a:t>
            </a:r>
            <a:r>
              <a:rPr lang="zh-TW" altLang="en-US" dirty="0"/>
              <a:t>適用的微處理器</a:t>
            </a:r>
            <a:r>
              <a:rPr lang="en-US" altLang="zh-TW" dirty="0">
                <a:solidFill>
                  <a:srgbClr val="0070C0"/>
                </a:solidFill>
              </a:rPr>
              <a:t>Xeon</a:t>
            </a:r>
            <a:r>
              <a:rPr lang="zh-TW" altLang="en-US" dirty="0"/>
              <a:t>及</a:t>
            </a:r>
            <a:r>
              <a:rPr lang="en-US" altLang="zh-TW" dirty="0">
                <a:solidFill>
                  <a:srgbClr val="0070C0"/>
                </a:solidFill>
              </a:rPr>
              <a:t>Itanium</a:t>
            </a:r>
            <a:r>
              <a:rPr lang="zh-TW" altLang="en-US" dirty="0"/>
              <a:t>，其中</a:t>
            </a:r>
            <a:r>
              <a:rPr lang="en-US" altLang="zh-TW" dirty="0"/>
              <a:t>Itanium</a:t>
            </a:r>
            <a:r>
              <a:rPr lang="zh-TW" altLang="en-US" dirty="0"/>
              <a:t>是</a:t>
            </a:r>
            <a:r>
              <a:rPr lang="en-US" altLang="zh-TW" dirty="0"/>
              <a:t>Intel</a:t>
            </a:r>
            <a:r>
              <a:rPr lang="zh-TW" altLang="en-US" dirty="0"/>
              <a:t>第一個</a:t>
            </a:r>
            <a:r>
              <a:rPr lang="en-US" altLang="zh-TW" dirty="0"/>
              <a:t>64</a:t>
            </a:r>
            <a:r>
              <a:rPr lang="zh-TW" altLang="en-US" dirty="0"/>
              <a:t>位元的微處理器。</a:t>
            </a:r>
          </a:p>
          <a:p>
            <a:pPr lvl="1"/>
            <a:r>
              <a:rPr lang="en-US" altLang="zh-TW" dirty="0"/>
              <a:t>Jimmy Wales</a:t>
            </a:r>
            <a:r>
              <a:rPr lang="zh-TW" altLang="en-US" dirty="0"/>
              <a:t>創建了一部免費的網路百科</a:t>
            </a:r>
            <a:r>
              <a:rPr lang="en-US" altLang="zh-TW" dirty="0"/>
              <a:t/>
            </a:r>
            <a:br>
              <a:rPr lang="en-US" altLang="zh-TW" dirty="0"/>
            </a:br>
            <a:r>
              <a:rPr lang="zh-TW" altLang="en-US" dirty="0"/>
              <a:t>全書：</a:t>
            </a:r>
            <a:r>
              <a:rPr lang="zh-TW" altLang="en-US" dirty="0">
                <a:solidFill>
                  <a:srgbClr val="C00000"/>
                </a:solidFill>
              </a:rPr>
              <a:t>維基百科</a:t>
            </a:r>
            <a:r>
              <a:rPr lang="en-US" altLang="zh-TW" dirty="0"/>
              <a:t>(Wikipedia)</a:t>
            </a:r>
            <a:r>
              <a:rPr lang="zh-TW" altLang="en-US" dirty="0"/>
              <a:t>。</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40265609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b="1" dirty="0">
                <a:solidFill>
                  <a:srgbClr val="00B050"/>
                </a:solidFill>
              </a:rPr>
              <a:t>天下為公的百科全書</a:t>
            </a:r>
          </a:p>
          <a:p>
            <a:r>
              <a:rPr lang="zh-TW" altLang="en-US" b="1" dirty="0"/>
              <a:t>當我們在網路搜尋資料時，常常會因面對</a:t>
            </a:r>
            <a:r>
              <a:rPr lang="en-US" altLang="zh-TW" b="1" dirty="0"/>
              <a:t>Google</a:t>
            </a:r>
            <a:r>
              <a:rPr lang="zh-TW" altLang="en-US" b="1" dirty="0"/>
              <a:t>或</a:t>
            </a:r>
            <a:r>
              <a:rPr lang="en-US" altLang="zh-TW" b="1" dirty="0"/>
              <a:t>Yahoo!</a:t>
            </a:r>
            <a:r>
              <a:rPr lang="zh-TW" altLang="en-US" b="1" dirty="0"/>
              <a:t>等搜尋引擎迸出的阿狗阿貓雜訊而興嘆。如果你想找的是一個專有名詞或知識概念，不妨試試「</a:t>
            </a:r>
            <a:r>
              <a:rPr lang="zh-TW" altLang="en-US" b="1" dirty="0">
                <a:solidFill>
                  <a:srgbClr val="C00000"/>
                </a:solidFill>
              </a:rPr>
              <a:t>維基百科全書</a:t>
            </a:r>
            <a:r>
              <a:rPr lang="en-US" altLang="zh-TW" b="1" dirty="0">
                <a:solidFill>
                  <a:srgbClr val="C00000"/>
                </a:solidFill>
              </a:rPr>
              <a:t>(Wikipedia)</a:t>
            </a:r>
            <a:r>
              <a:rPr lang="zh-TW" altLang="en-US" b="1" dirty="0"/>
              <a:t>」。</a:t>
            </a:r>
          </a:p>
        </p:txBody>
      </p:sp>
    </p:spTree>
    <p:extLst>
      <p:ext uri="{BB962C8B-B14F-4D97-AF65-F5344CB8AC3E}">
        <p14:creationId xmlns:p14="http://schemas.microsoft.com/office/powerpoint/2010/main" val="34689979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2003</a:t>
            </a:r>
            <a:r>
              <a:rPr lang="zh-TW" altLang="en-US" dirty="0"/>
              <a:t>年</a:t>
            </a:r>
            <a:endParaRPr lang="en-US" altLang="zh-TW" dirty="0"/>
          </a:p>
          <a:p>
            <a:pPr lvl="1"/>
            <a:r>
              <a:rPr lang="en-US" altLang="zh-TW" dirty="0">
                <a:solidFill>
                  <a:srgbClr val="0070C0"/>
                </a:solidFill>
              </a:rPr>
              <a:t>Office 2003</a:t>
            </a:r>
            <a:r>
              <a:rPr lang="zh-TW" altLang="en-US" dirty="0"/>
              <a:t>問世。</a:t>
            </a:r>
            <a:endParaRPr lang="en-US" altLang="zh-TW" dirty="0"/>
          </a:p>
          <a:p>
            <a:pPr lvl="1"/>
            <a:r>
              <a:rPr lang="en-US" altLang="zh-TW" dirty="0"/>
              <a:t>Intel</a:t>
            </a:r>
            <a:r>
              <a:rPr lang="zh-TW" altLang="en-US" dirty="0"/>
              <a:t>推出針對筆記型電腦設計，以</a:t>
            </a:r>
            <a:r>
              <a:rPr lang="en-US" altLang="zh-TW" dirty="0"/>
              <a:t>Pentium M</a:t>
            </a:r>
            <a:r>
              <a:rPr lang="zh-TW" altLang="en-US" dirty="0"/>
              <a:t>微處理器為核心的</a:t>
            </a:r>
            <a:r>
              <a:rPr lang="en-US" altLang="zh-TW" dirty="0">
                <a:solidFill>
                  <a:srgbClr val="0070C0"/>
                </a:solidFill>
              </a:rPr>
              <a:t>Intel Centrino</a:t>
            </a:r>
            <a:r>
              <a:rPr lang="zh-TW" altLang="en-US" dirty="0"/>
              <a:t>行動運算技術平台，無線網路、省電技術及較小體積是它的賣點。</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grpSp>
        <p:nvGrpSpPr>
          <p:cNvPr id="6" name="群組 5"/>
          <p:cNvGrpSpPr/>
          <p:nvPr/>
        </p:nvGrpSpPr>
        <p:grpSpPr>
          <a:xfrm>
            <a:off x="614909" y="4460842"/>
            <a:ext cx="8038261" cy="1357019"/>
            <a:chOff x="701570" y="2978951"/>
            <a:chExt cx="7997573" cy="1350150"/>
          </a:xfrm>
        </p:grpSpPr>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1570" y="2978951"/>
              <a:ext cx="1793101"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8712" y="2978951"/>
              <a:ext cx="1793101"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1673" y="2978951"/>
              <a:ext cx="1793102"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06041" y="2978951"/>
              <a:ext cx="1793102"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268269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a:t>
            </a:r>
            <a:r>
              <a:rPr lang="en-US" altLang="zh-TW" dirty="0"/>
              <a:t>1912</a:t>
            </a:r>
            <a:r>
              <a:rPr lang="zh-TW" altLang="en-US" dirty="0"/>
              <a:t>年</a:t>
            </a:r>
          </a:p>
          <a:p>
            <a:pPr lvl="1"/>
            <a:r>
              <a:rPr lang="zh-TW" altLang="en-US" dirty="0"/>
              <a:t>無線電廣播工程師學會</a:t>
            </a:r>
            <a:r>
              <a:rPr lang="en-US" altLang="zh-TW" dirty="0"/>
              <a:t>(the Institute of Radio Engineers)</a:t>
            </a:r>
            <a:r>
              <a:rPr lang="zh-TW" altLang="en-US" dirty="0"/>
              <a:t>成立，於西元</a:t>
            </a:r>
            <a:r>
              <a:rPr lang="en-US" altLang="zh-TW" dirty="0"/>
              <a:t>1963</a:t>
            </a:r>
            <a:r>
              <a:rPr lang="zh-TW" altLang="en-US" dirty="0"/>
              <a:t>年和美國電機工程師學會</a:t>
            </a:r>
            <a:r>
              <a:rPr lang="en-US" altLang="zh-TW" dirty="0"/>
              <a:t>(the American Institute of Electrical Engineers)</a:t>
            </a:r>
            <a:r>
              <a:rPr lang="zh-TW" altLang="en-US" dirty="0"/>
              <a:t>合併，成</a:t>
            </a:r>
            <a:r>
              <a:rPr lang="en-US" altLang="zh-TW" dirty="0"/>
              <a:t/>
            </a:r>
            <a:br>
              <a:rPr lang="en-US" altLang="zh-TW" dirty="0"/>
            </a:br>
            <a:r>
              <a:rPr lang="zh-TW" altLang="en-US" dirty="0"/>
              <a:t>為聲譽卓著的國際電</a:t>
            </a:r>
            <a:r>
              <a:rPr lang="en-US" altLang="zh-TW" dirty="0"/>
              <a:t/>
            </a:r>
            <a:br>
              <a:rPr lang="en-US" altLang="zh-TW" dirty="0"/>
            </a:br>
            <a:r>
              <a:rPr lang="zh-TW" altLang="en-US" dirty="0"/>
              <a:t>機電子工程師學會</a:t>
            </a:r>
            <a:r>
              <a:rPr lang="en-US" altLang="zh-TW" dirty="0"/>
              <a:t/>
            </a:r>
            <a:br>
              <a:rPr lang="en-US" altLang="zh-TW" dirty="0"/>
            </a:br>
            <a:r>
              <a:rPr lang="en-US" altLang="zh-TW" dirty="0"/>
              <a:t>(</a:t>
            </a:r>
            <a:r>
              <a:rPr lang="zh-TW" altLang="en-US" dirty="0"/>
              <a:t>簡稱為</a:t>
            </a:r>
            <a:r>
              <a:rPr lang="en-US" altLang="zh-TW" dirty="0"/>
              <a:t>IEEE)</a:t>
            </a:r>
            <a:r>
              <a:rPr lang="zh-TW" altLang="en-US" dirty="0"/>
              <a:t>。</a:t>
            </a:r>
          </a:p>
          <a:p>
            <a:endParaRPr lang="zh-TW" altLang="en-US" dirty="0"/>
          </a:p>
        </p:txBody>
      </p:sp>
      <p:sp>
        <p:nvSpPr>
          <p:cNvPr id="7" name="矩形 6"/>
          <p:cNvSpPr/>
          <p:nvPr/>
        </p:nvSpPr>
        <p:spPr>
          <a:xfrm>
            <a:off x="2816805" y="5645755"/>
            <a:ext cx="2481355" cy="646331"/>
          </a:xfrm>
          <a:prstGeom prst="rect">
            <a:avLst/>
          </a:prstGeom>
          <a:scene3d>
            <a:camera prst="perspectiveHeroicExtremeRightFacing"/>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TW" dirty="0">
                <a:latin typeface="微軟正黑體" pitchFamily="34" charset="-120"/>
                <a:ea typeface="微軟正黑體" pitchFamily="34" charset="-120"/>
              </a:rPr>
              <a:t>IEEE</a:t>
            </a:r>
            <a:r>
              <a:rPr lang="zh-TW" altLang="en-US" dirty="0">
                <a:latin typeface="微軟正黑體" pitchFamily="34" charset="-120"/>
                <a:ea typeface="微軟正黑體" pitchFamily="34" charset="-120"/>
              </a:rPr>
              <a:t>是最重要的電機電子工程師學會</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2049" y="3958409"/>
            <a:ext cx="3147625" cy="229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572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2004</a:t>
            </a:r>
            <a:r>
              <a:rPr lang="zh-TW" altLang="en-US" dirty="0"/>
              <a:t>年</a:t>
            </a:r>
            <a:endParaRPr lang="en-US" altLang="zh-TW" dirty="0"/>
          </a:p>
          <a:p>
            <a:pPr lvl="1"/>
            <a:r>
              <a:rPr lang="en-US" altLang="zh-TW" dirty="0"/>
              <a:t>Google</a:t>
            </a:r>
            <a:r>
              <a:rPr lang="zh-TW" altLang="en-US" dirty="0"/>
              <a:t>上市，造成華爾街股市大轟動。</a:t>
            </a:r>
            <a:endParaRPr lang="en-US" altLang="zh-TW" dirty="0"/>
          </a:p>
          <a:p>
            <a:r>
              <a:rPr lang="zh-TW" altLang="en-US" dirty="0"/>
              <a:t>西元</a:t>
            </a:r>
            <a:r>
              <a:rPr lang="en-US" altLang="zh-TW" dirty="0"/>
              <a:t>2005</a:t>
            </a:r>
            <a:r>
              <a:rPr lang="zh-TW" altLang="en-US" dirty="0"/>
              <a:t>年</a:t>
            </a:r>
          </a:p>
          <a:p>
            <a:pPr lvl="1"/>
            <a:r>
              <a:rPr lang="zh-TW" altLang="en-US" dirty="0"/>
              <a:t>簡單易用的網路電話軟體</a:t>
            </a:r>
            <a:r>
              <a:rPr lang="en-US" altLang="zh-TW" dirty="0">
                <a:solidFill>
                  <a:srgbClr val="0070C0"/>
                </a:solidFill>
              </a:rPr>
              <a:t>Skype</a:t>
            </a:r>
            <a:r>
              <a:rPr lang="zh-TW" altLang="en-US" dirty="0"/>
              <a:t>逐漸流行。</a:t>
            </a:r>
            <a:endParaRPr lang="en-US" altLang="zh-TW" dirty="0"/>
          </a:p>
          <a:p>
            <a:pPr lvl="1"/>
            <a:r>
              <a:rPr lang="en-US" altLang="zh-TW" dirty="0"/>
              <a:t>Google</a:t>
            </a:r>
            <a:r>
              <a:rPr lang="zh-TW" altLang="en-US" dirty="0"/>
              <a:t>推出</a:t>
            </a:r>
            <a:r>
              <a:rPr lang="en-US" altLang="zh-TW" dirty="0">
                <a:solidFill>
                  <a:srgbClr val="0070C0"/>
                </a:solidFill>
              </a:rPr>
              <a:t>Google Earth</a:t>
            </a:r>
            <a:r>
              <a:rPr lang="zh-TW" altLang="en-US" dirty="0"/>
              <a:t>，不僅提供各城市的衛星圖，同時也加入了多種消費資訊。</a:t>
            </a:r>
            <a:endParaRPr lang="en-US" altLang="zh-TW" dirty="0"/>
          </a:p>
          <a:p>
            <a:pPr lvl="1"/>
            <a:r>
              <a:rPr lang="zh-TW" altLang="en-US" dirty="0">
                <a:solidFill>
                  <a:srgbClr val="C00000"/>
                </a:solidFill>
              </a:rPr>
              <a:t>尼葛洛龐帝</a:t>
            </a:r>
            <a:r>
              <a:rPr lang="en-US" altLang="zh-TW" dirty="0"/>
              <a:t>(Nicholas Negroponte)</a:t>
            </a:r>
            <a:r>
              <a:rPr lang="zh-TW" altLang="en-US" dirty="0"/>
              <a:t>提出</a:t>
            </a:r>
            <a:r>
              <a:rPr lang="en-US" altLang="zh-TW" dirty="0"/>
              <a:t>100</a:t>
            </a:r>
            <a:r>
              <a:rPr lang="zh-TW" altLang="en-US" dirty="0"/>
              <a:t>美元廉價電腦的願景，並成立非營利組織</a:t>
            </a:r>
            <a:r>
              <a:rPr lang="en-US" altLang="zh-TW" dirty="0" err="1">
                <a:solidFill>
                  <a:srgbClr val="0070C0"/>
                </a:solidFill>
              </a:rPr>
              <a:t>OLPC</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407676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1864" y="1628800"/>
            <a:ext cx="5970239" cy="4477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96525" y="863715"/>
            <a:ext cx="8280920" cy="646331"/>
          </a:xfrm>
          <a:prstGeom prst="rect">
            <a:avLst/>
          </a:prstGeom>
          <a:solidFill>
            <a:schemeClr val="accent4">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altLang="zh-TW" dirty="0">
                <a:latin typeface="微軟正黑體" pitchFamily="34" charset="-120"/>
                <a:ea typeface="微軟正黑體" pitchFamily="34" charset="-120"/>
              </a:rPr>
              <a:t>Google Earth</a:t>
            </a:r>
            <a:r>
              <a:rPr lang="zh-TW" altLang="en-US" dirty="0">
                <a:latin typeface="微軟正黑體" pitchFamily="34" charset="-120"/>
                <a:ea typeface="微軟正黑體" pitchFamily="34" charset="-120"/>
              </a:rPr>
              <a:t>讓使用者遨遊於天地之間，本影像為台大校園的衛星圖。找得到醉月湖嗎？請自行使用免費的</a:t>
            </a:r>
            <a:r>
              <a:rPr lang="en-US" altLang="zh-TW" dirty="0">
                <a:latin typeface="微軟正黑體" pitchFamily="34" charset="-120"/>
                <a:ea typeface="微軟正黑體" pitchFamily="34" charset="-120"/>
              </a:rPr>
              <a:t>Google Earth</a:t>
            </a:r>
            <a:r>
              <a:rPr lang="zh-TW" altLang="en-US" dirty="0">
                <a:latin typeface="微軟正黑體" pitchFamily="34" charset="-120"/>
                <a:ea typeface="微軟正黑體" pitchFamily="34" charset="-120"/>
              </a:rPr>
              <a:t>伸縮到你要去的地方吧！</a:t>
            </a:r>
          </a:p>
        </p:txBody>
      </p:sp>
    </p:spTree>
    <p:extLst>
      <p:ext uri="{BB962C8B-B14F-4D97-AF65-F5344CB8AC3E}">
        <p14:creationId xmlns:p14="http://schemas.microsoft.com/office/powerpoint/2010/main" val="31279954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
        <p:nvSpPr>
          <p:cNvPr id="13" name="內容版面配置區 4">
            <a:extLst>
              <a:ext uri="{FF2B5EF4-FFF2-40B4-BE49-F238E27FC236}">
                <a16:creationId xmlns:a16="http://schemas.microsoft.com/office/drawing/2014/main" id="{6AF6285B-BA3A-4305-B15D-51CD3EAADF38}"/>
              </a:ext>
            </a:extLst>
          </p:cNvPr>
          <p:cNvSpPr>
            <a:spLocks noGrp="1"/>
          </p:cNvSpPr>
          <p:nvPr>
            <p:ph idx="1"/>
          </p:nvPr>
        </p:nvSpPr>
        <p:spPr>
          <a:xfrm>
            <a:off x="457200" y="2213865"/>
            <a:ext cx="3169695" cy="3912298"/>
          </a:xfrm>
        </p:spPr>
        <p:txBody>
          <a:bodyPr>
            <a:normAutofit/>
          </a:bodyPr>
          <a:lstStyle/>
          <a:p>
            <a:r>
              <a:rPr lang="zh-TW" altLang="en-US" dirty="0"/>
              <a:t>西元</a:t>
            </a:r>
            <a:r>
              <a:rPr lang="en-US" altLang="zh-TW" dirty="0"/>
              <a:t>2006</a:t>
            </a:r>
            <a:r>
              <a:rPr lang="zh-TW" altLang="en-US" dirty="0"/>
              <a:t>年</a:t>
            </a:r>
            <a:endParaRPr lang="en-US" altLang="zh-TW" dirty="0"/>
          </a:p>
          <a:p>
            <a:pPr lvl="1"/>
            <a:r>
              <a:rPr lang="zh-TW" altLang="en-US" dirty="0"/>
              <a:t>時代（</a:t>
            </a:r>
            <a:r>
              <a:rPr lang="en-US" altLang="zh-TW" dirty="0"/>
              <a:t>Time</a:t>
            </a:r>
            <a:r>
              <a:rPr lang="zh-TW" altLang="en-US" dirty="0"/>
              <a:t>）雜誌以「電腦前的你」做為年度風雲人物</a:t>
            </a:r>
          </a:p>
          <a:p>
            <a:pPr lvl="1"/>
            <a:endParaRPr lang="en-US" altLang="zh-TW" dirty="0"/>
          </a:p>
        </p:txBody>
      </p:sp>
      <p:pic>
        <p:nvPicPr>
          <p:cNvPr id="3" name="圖片 2">
            <a:extLst>
              <a:ext uri="{FF2B5EF4-FFF2-40B4-BE49-F238E27FC236}">
                <a16:creationId xmlns:a16="http://schemas.microsoft.com/office/drawing/2014/main" id="{6E3A43E0-D07A-453B-BC30-822690280572}"/>
              </a:ext>
            </a:extLst>
          </p:cNvPr>
          <p:cNvPicPr>
            <a:picLocks noChangeAspect="1"/>
          </p:cNvPicPr>
          <p:nvPr/>
        </p:nvPicPr>
        <p:blipFill>
          <a:blip r:embed="rId2"/>
          <a:stretch>
            <a:fillRect/>
          </a:stretch>
        </p:blipFill>
        <p:spPr>
          <a:xfrm>
            <a:off x="4681355" y="2119453"/>
            <a:ext cx="2916976" cy="3841075"/>
          </a:xfrm>
          <a:prstGeom prst="rect">
            <a:avLst/>
          </a:prstGeom>
        </p:spPr>
      </p:pic>
    </p:spTree>
    <p:extLst>
      <p:ext uri="{BB962C8B-B14F-4D97-AF65-F5344CB8AC3E}">
        <p14:creationId xmlns:p14="http://schemas.microsoft.com/office/powerpoint/2010/main" val="17749799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2006</a:t>
            </a:r>
            <a:r>
              <a:rPr lang="zh-TW" altLang="en-US" dirty="0"/>
              <a:t>年</a:t>
            </a:r>
            <a:endParaRPr lang="en-US" altLang="zh-TW" dirty="0"/>
          </a:p>
          <a:p>
            <a:pPr lvl="1"/>
            <a:r>
              <a:rPr lang="en-US" altLang="zh-TW" dirty="0"/>
              <a:t>Google</a:t>
            </a:r>
            <a:r>
              <a:rPr lang="zh-TW" altLang="en-US" dirty="0"/>
              <a:t>以</a:t>
            </a:r>
            <a:r>
              <a:rPr lang="en-US" altLang="zh-TW" dirty="0"/>
              <a:t>16.5</a:t>
            </a:r>
            <a:r>
              <a:rPr lang="zh-TW" altLang="en-US" dirty="0"/>
              <a:t>億美元購併</a:t>
            </a:r>
            <a:r>
              <a:rPr lang="en-US" altLang="zh-TW" dirty="0"/>
              <a:t>YouTube</a:t>
            </a:r>
            <a:r>
              <a:rPr lang="zh-TW" altLang="en-US" dirty="0"/>
              <a:t>。</a:t>
            </a:r>
            <a:endParaRPr lang="en-US" altLang="zh-TW" dirty="0"/>
          </a:p>
          <a:p>
            <a:pPr lvl="1"/>
            <a:r>
              <a:rPr lang="en-US" altLang="zh-TW" dirty="0"/>
              <a:t>Google</a:t>
            </a:r>
            <a:r>
              <a:rPr lang="zh-TW" altLang="en-US" dirty="0"/>
              <a:t>在台設立研發機構</a:t>
            </a:r>
            <a:r>
              <a:rPr lang="en-US" altLang="zh-TW" dirty="0"/>
              <a:t>—</a:t>
            </a:r>
            <a:r>
              <a:rPr lang="zh-TW" altLang="en-US" dirty="0"/>
              <a:t>「</a:t>
            </a:r>
            <a:r>
              <a:rPr lang="en-US" altLang="zh-TW" dirty="0"/>
              <a:t>Google</a:t>
            </a:r>
            <a:r>
              <a:rPr lang="zh-TW" altLang="en-US" dirty="0"/>
              <a:t>台灣工程研究所」。</a:t>
            </a:r>
            <a:endParaRPr lang="en-US" altLang="zh-TW" dirty="0"/>
          </a:p>
          <a:p>
            <a:r>
              <a:rPr lang="zh-TW" altLang="en-US" dirty="0"/>
              <a:t>西元</a:t>
            </a:r>
            <a:r>
              <a:rPr lang="en-US" altLang="zh-TW" dirty="0"/>
              <a:t>2007</a:t>
            </a:r>
            <a:r>
              <a:rPr lang="zh-TW" altLang="en-US" dirty="0"/>
              <a:t>年</a:t>
            </a:r>
          </a:p>
          <a:p>
            <a:pPr lvl="1"/>
            <a:r>
              <a:rPr lang="en-US" altLang="zh-TW" dirty="0"/>
              <a:t>Apple</a:t>
            </a:r>
            <a:r>
              <a:rPr lang="zh-TW" altLang="en-US" dirty="0"/>
              <a:t>電腦推出</a:t>
            </a:r>
            <a:r>
              <a:rPr lang="en-US" altLang="zh-TW" dirty="0">
                <a:solidFill>
                  <a:srgbClr val="0070C0"/>
                </a:solidFill>
              </a:rPr>
              <a:t>iPhone</a:t>
            </a:r>
            <a:r>
              <a:rPr lang="zh-TW" altLang="en-US" dirty="0"/>
              <a:t>。</a:t>
            </a:r>
            <a:endParaRPr lang="en-US" altLang="zh-TW" dirty="0"/>
          </a:p>
          <a:p>
            <a:pPr lvl="1"/>
            <a:r>
              <a:rPr lang="en-US" altLang="zh-TW" dirty="0"/>
              <a:t>Microsoft</a:t>
            </a:r>
            <a:r>
              <a:rPr lang="zh-TW" altLang="en-US" dirty="0"/>
              <a:t>推出新一代作業系統</a:t>
            </a:r>
            <a:r>
              <a:rPr lang="en-US" altLang="zh-TW" dirty="0">
                <a:solidFill>
                  <a:srgbClr val="0070C0"/>
                </a:solidFill>
              </a:rPr>
              <a:t>Vista</a:t>
            </a:r>
            <a:r>
              <a:rPr lang="zh-TW" altLang="en-US" dirty="0"/>
              <a:t>。</a:t>
            </a:r>
            <a:endParaRPr lang="en-US" altLang="zh-TW" dirty="0"/>
          </a:p>
          <a:p>
            <a:pPr lvl="1"/>
            <a:r>
              <a:rPr lang="en-US" altLang="zh-TW" dirty="0"/>
              <a:t>Google</a:t>
            </a:r>
            <a:r>
              <a:rPr lang="zh-TW" altLang="en-US" dirty="0"/>
              <a:t>主導推出行動電話平台</a:t>
            </a:r>
            <a:r>
              <a:rPr lang="en-US" altLang="zh-TW" dirty="0">
                <a:solidFill>
                  <a:srgbClr val="0070C0"/>
                </a:solidFill>
              </a:rPr>
              <a:t>Android</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1403" y="4290975"/>
            <a:ext cx="1625397" cy="1625397"/>
          </a:xfrm>
          <a:prstGeom prst="rect">
            <a:avLst/>
          </a:prstGeom>
        </p:spPr>
      </p:pic>
    </p:spTree>
    <p:extLst>
      <p:ext uri="{BB962C8B-B14F-4D97-AF65-F5344CB8AC3E}">
        <p14:creationId xmlns:p14="http://schemas.microsoft.com/office/powerpoint/2010/main" val="32027349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62500" lnSpcReduction="20000"/>
          </a:bodyPr>
          <a:lstStyle/>
          <a:p>
            <a:r>
              <a:rPr lang="zh-TW" altLang="en-US" b="1" dirty="0">
                <a:solidFill>
                  <a:srgbClr val="C00000"/>
                </a:solidFill>
              </a:rPr>
              <a:t>在</a:t>
            </a:r>
            <a:r>
              <a:rPr lang="en-US" altLang="zh-TW" b="1" dirty="0">
                <a:solidFill>
                  <a:srgbClr val="C00000"/>
                </a:solidFill>
              </a:rPr>
              <a:t>Google</a:t>
            </a:r>
            <a:r>
              <a:rPr lang="zh-TW" altLang="en-US" b="1" dirty="0">
                <a:solidFill>
                  <a:srgbClr val="C00000"/>
                </a:solidFill>
              </a:rPr>
              <a:t>工作的十大理由</a:t>
            </a:r>
            <a:endParaRPr lang="en-US" altLang="zh-TW" b="1" dirty="0">
              <a:solidFill>
                <a:srgbClr val="C00000"/>
              </a:solidFill>
            </a:endParaRPr>
          </a:p>
          <a:p>
            <a:pPr marL="1076325" indent="-1076325">
              <a:lnSpc>
                <a:spcPct val="120000"/>
              </a:lnSpc>
            </a:pPr>
            <a:r>
              <a:rPr lang="zh-TW" altLang="en-US" b="1" dirty="0"/>
              <a:t>理由一： 伸出助人的手。</a:t>
            </a:r>
            <a:r>
              <a:rPr lang="en-US" altLang="zh-TW" b="1" dirty="0"/>
              <a:t>Google</a:t>
            </a:r>
            <a:r>
              <a:rPr lang="zh-TW" altLang="en-US" b="1" dirty="0"/>
              <a:t>已成為人們每日生活的一部分，提升</a:t>
            </a:r>
            <a:r>
              <a:rPr lang="en-US" altLang="zh-TW" b="1" dirty="0"/>
              <a:t>Google</a:t>
            </a:r>
            <a:r>
              <a:rPr lang="zh-TW" altLang="en-US" b="1" dirty="0"/>
              <a:t>，等於提升人們的數位生活。</a:t>
            </a:r>
          </a:p>
          <a:p>
            <a:pPr marL="1076325" indent="-1076325">
              <a:lnSpc>
                <a:spcPct val="120000"/>
              </a:lnSpc>
            </a:pPr>
            <a:r>
              <a:rPr lang="zh-TW" altLang="en-US" b="1" dirty="0"/>
              <a:t>理由二：生命是美好的。做出有關鍵影響的產品真的很有成就感。</a:t>
            </a:r>
          </a:p>
          <a:p>
            <a:pPr marL="1076325" indent="-1076325">
              <a:lnSpc>
                <a:spcPct val="120000"/>
              </a:lnSpc>
            </a:pPr>
            <a:r>
              <a:rPr lang="zh-TW" altLang="en-US" b="1" dirty="0"/>
              <a:t>理由三：感恩是最好的動機。</a:t>
            </a:r>
            <a:r>
              <a:rPr lang="en-US" altLang="zh-TW" b="1" dirty="0"/>
              <a:t>Google</a:t>
            </a:r>
            <a:r>
              <a:rPr lang="zh-TW" altLang="en-US" b="1" dirty="0"/>
              <a:t>建構了一個有趣且能激發靈感的工作環境，且提供了多項關懷健康的服務，更有各式各樣的點心等著你。</a:t>
            </a:r>
          </a:p>
          <a:p>
            <a:pPr marL="1076325" indent="-1076325">
              <a:lnSpc>
                <a:spcPct val="120000"/>
              </a:lnSpc>
            </a:pPr>
            <a:r>
              <a:rPr lang="zh-TW" altLang="en-US" b="1" dirty="0"/>
              <a:t>理由四： 工作與玩樂並不互斥。</a:t>
            </a:r>
          </a:p>
          <a:p>
            <a:pPr marL="1076325" indent="-1076325">
              <a:lnSpc>
                <a:spcPct val="120000"/>
              </a:lnSpc>
            </a:pPr>
            <a:r>
              <a:rPr lang="zh-TW" altLang="en-US" b="1" dirty="0"/>
              <a:t>理由五： 我們愛員工，而且我們要員工知道這個事實。完善的醫護計畫及股票選擇權，還有更多其他的福利。</a:t>
            </a:r>
          </a:p>
        </p:txBody>
      </p:sp>
    </p:spTree>
    <p:extLst>
      <p:ext uri="{BB962C8B-B14F-4D97-AF65-F5344CB8AC3E}">
        <p14:creationId xmlns:p14="http://schemas.microsoft.com/office/powerpoint/2010/main" val="679391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06096" y="2256499"/>
            <a:ext cx="8396374" cy="3557766"/>
          </a:xfrm>
        </p:spPr>
        <p:txBody>
          <a:bodyPr>
            <a:noAutofit/>
          </a:bodyPr>
          <a:lstStyle/>
          <a:p>
            <a:pPr marL="1076325" indent="-1076325">
              <a:lnSpc>
                <a:spcPct val="120000"/>
              </a:lnSpc>
            </a:pPr>
            <a:r>
              <a:rPr lang="zh-TW" altLang="en-US" sz="2000" b="1" dirty="0"/>
              <a:t>理由六： 創新是我們的血統。即使最好的技術都能被改進，</a:t>
            </a:r>
            <a:r>
              <a:rPr lang="en-US" altLang="zh-TW" sz="2000" b="1" dirty="0"/>
              <a:t>Google</a:t>
            </a:r>
            <a:r>
              <a:rPr lang="zh-TW" altLang="en-US" sz="2000" b="1" dirty="0"/>
              <a:t>是世界資訊技術的領導者，我們在這方向看到了無窮的機會。</a:t>
            </a:r>
          </a:p>
          <a:p>
            <a:pPr marL="1076325" indent="-1076325">
              <a:lnSpc>
                <a:spcPct val="120000"/>
              </a:lnSpc>
            </a:pPr>
            <a:r>
              <a:rPr lang="zh-TW" altLang="en-US" sz="2000" b="1" dirty="0"/>
              <a:t>理由七： 到處都是好伙伴。</a:t>
            </a:r>
            <a:r>
              <a:rPr lang="en-US" altLang="zh-TW" sz="2000" b="1" dirty="0"/>
              <a:t>Google</a:t>
            </a:r>
            <a:r>
              <a:rPr lang="zh-TW" altLang="en-US" sz="2000" b="1" dirty="0"/>
              <a:t>乃是來自四方的好漢，背景多元化，組合非常有趣。</a:t>
            </a:r>
          </a:p>
          <a:p>
            <a:pPr marL="1076325" indent="-1076325">
              <a:lnSpc>
                <a:spcPct val="120000"/>
              </a:lnSpc>
            </a:pPr>
            <a:r>
              <a:rPr lang="zh-TW" altLang="en-US" sz="2000" b="1" dirty="0"/>
              <a:t>理由八： 整合全世界。即使是小小的改善，都讓世界變得更好。</a:t>
            </a:r>
          </a:p>
          <a:p>
            <a:pPr marL="1076325" indent="-1076325">
              <a:lnSpc>
                <a:spcPct val="120000"/>
              </a:lnSpc>
            </a:pPr>
            <a:r>
              <a:rPr lang="zh-TW" altLang="en-US" sz="2000" b="1" dirty="0"/>
              <a:t>理由九： 拜訪未曾有人去過的地方。在資訊搜尋科技上，仍有多個挑戰等著你來。</a:t>
            </a:r>
          </a:p>
          <a:p>
            <a:pPr marL="1076325" indent="-1076325">
              <a:lnSpc>
                <a:spcPct val="120000"/>
              </a:lnSpc>
            </a:pPr>
            <a:r>
              <a:rPr lang="zh-TW" altLang="en-US" sz="2000" b="1" dirty="0"/>
              <a:t>理由十： 白吃的午餐。每天我們都有免費美味的餐點，那是用愛做出來的。</a:t>
            </a:r>
          </a:p>
        </p:txBody>
      </p:sp>
    </p:spTree>
    <p:extLst>
      <p:ext uri="{BB962C8B-B14F-4D97-AF65-F5344CB8AC3E}">
        <p14:creationId xmlns:p14="http://schemas.microsoft.com/office/powerpoint/2010/main" val="14089836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2008</a:t>
            </a:r>
            <a:r>
              <a:rPr lang="zh-TW" altLang="en-US" dirty="0"/>
              <a:t>年</a:t>
            </a:r>
            <a:endParaRPr lang="en-US" altLang="zh-TW" dirty="0"/>
          </a:p>
          <a:p>
            <a:pPr lvl="1"/>
            <a:r>
              <a:rPr lang="en-US" altLang="zh-TW" dirty="0"/>
              <a:t>Microsoft</a:t>
            </a:r>
            <a:r>
              <a:rPr lang="zh-TW" altLang="en-US" dirty="0"/>
              <a:t>向</a:t>
            </a:r>
            <a:r>
              <a:rPr lang="en-US" altLang="zh-TW" dirty="0"/>
              <a:t>Yahoo!</a:t>
            </a:r>
            <a:r>
              <a:rPr lang="zh-TW" altLang="en-US" dirty="0"/>
              <a:t>提出購併合作案，以對抗日益強大的</a:t>
            </a:r>
            <a:r>
              <a:rPr lang="en-US" altLang="zh-TW" dirty="0"/>
              <a:t>Google</a:t>
            </a:r>
            <a:r>
              <a:rPr lang="zh-TW" altLang="en-US" dirty="0"/>
              <a:t>，惟最後破局。</a:t>
            </a:r>
          </a:p>
          <a:p>
            <a:pPr lvl="1"/>
            <a:r>
              <a:rPr lang="en-US" altLang="zh-TW" dirty="0"/>
              <a:t>Google</a:t>
            </a:r>
            <a:r>
              <a:rPr lang="zh-TW" altLang="en-US" dirty="0"/>
              <a:t>進軍行動電話</a:t>
            </a:r>
            <a:r>
              <a:rPr lang="en-US" altLang="zh-TW" dirty="0"/>
              <a:t/>
            </a:r>
            <a:br>
              <a:rPr lang="en-US" altLang="zh-TW" dirty="0"/>
            </a:br>
            <a:r>
              <a:rPr lang="zh-TW" altLang="en-US" dirty="0"/>
              <a:t>市場，推出</a:t>
            </a:r>
            <a:r>
              <a:rPr lang="en-US" altLang="zh-TW" dirty="0" err="1"/>
              <a:t>GPhone</a:t>
            </a:r>
            <a:r>
              <a:rPr lang="zh-TW" altLang="en-US" dirty="0"/>
              <a:t>，</a:t>
            </a:r>
            <a:r>
              <a:rPr lang="en-US" altLang="zh-TW" dirty="0"/>
              <a:t/>
            </a:r>
            <a:br>
              <a:rPr lang="en-US" altLang="zh-TW" dirty="0"/>
            </a:br>
            <a:r>
              <a:rPr lang="zh-TW" altLang="en-US" dirty="0"/>
              <a:t>和</a:t>
            </a:r>
            <a:r>
              <a:rPr lang="en-US" altLang="zh-TW" dirty="0"/>
              <a:t>Apple</a:t>
            </a:r>
            <a:r>
              <a:rPr lang="zh-TW" altLang="en-US" dirty="0"/>
              <a:t>的</a:t>
            </a:r>
            <a:r>
              <a:rPr lang="en-US" altLang="zh-TW" dirty="0"/>
              <a:t>iPhone</a:t>
            </a:r>
            <a:r>
              <a:rPr lang="zh-TW" altLang="en-US" dirty="0"/>
              <a:t>互</a:t>
            </a:r>
            <a:r>
              <a:rPr lang="en-US" altLang="zh-TW" dirty="0"/>
              <a:t/>
            </a:r>
            <a:br>
              <a:rPr lang="en-US" altLang="zh-TW" dirty="0"/>
            </a:br>
            <a:r>
              <a:rPr lang="zh-TW" altLang="en-US" dirty="0"/>
              <a:t>別苗頭。</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grpSp>
        <p:nvGrpSpPr>
          <p:cNvPr id="7" name="群組 6"/>
          <p:cNvGrpSpPr/>
          <p:nvPr/>
        </p:nvGrpSpPr>
        <p:grpSpPr>
          <a:xfrm>
            <a:off x="1838263" y="3672717"/>
            <a:ext cx="6774926" cy="2151422"/>
            <a:chOff x="56065" y="2841294"/>
            <a:chExt cx="6788055" cy="2304644"/>
          </a:xfrm>
        </p:grpSpPr>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8033" y="2841294"/>
              <a:ext cx="1177456" cy="229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1520" y="2841294"/>
              <a:ext cx="1177456" cy="229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6664" y="2841294"/>
              <a:ext cx="1177456" cy="229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56065" y="4750303"/>
              <a:ext cx="2789184" cy="395635"/>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pl-PL" altLang="zh-TW" dirty="0">
                  <a:latin typeface="微軟正黑體" pitchFamily="34" charset="-120"/>
                  <a:ea typeface="微軟正黑體" pitchFamily="34" charset="-120"/>
                </a:rPr>
                <a:t>Google</a:t>
              </a:r>
              <a:r>
                <a:rPr lang="zh-TW" altLang="pl-PL" dirty="0">
                  <a:latin typeface="微軟正黑體" pitchFamily="34" charset="-120"/>
                  <a:ea typeface="微軟正黑體" pitchFamily="34" charset="-120"/>
                </a:rPr>
                <a:t>所推出的</a:t>
              </a:r>
              <a:r>
                <a:rPr lang="en-US" altLang="zh-TW" dirty="0" err="1">
                  <a:latin typeface="微軟正黑體" pitchFamily="34" charset="-120"/>
                  <a:ea typeface="微軟正黑體" pitchFamily="34" charset="-120"/>
                </a:rPr>
                <a:t>GPhone</a:t>
              </a:r>
              <a:endParaRPr lang="zh-TW" altLang="en-US" dirty="0">
                <a:latin typeface="微軟正黑體" pitchFamily="34" charset="-120"/>
                <a:ea typeface="微軟正黑體" pitchFamily="34" charset="-120"/>
              </a:endParaRPr>
            </a:p>
          </p:txBody>
        </p:sp>
      </p:grpSp>
    </p:spTree>
    <p:extLst>
      <p:ext uri="{BB962C8B-B14F-4D97-AF65-F5344CB8AC3E}">
        <p14:creationId xmlns:p14="http://schemas.microsoft.com/office/powerpoint/2010/main" val="33389094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2009</a:t>
            </a:r>
            <a:r>
              <a:rPr lang="zh-TW" altLang="en-US" dirty="0"/>
              <a:t>年</a:t>
            </a:r>
            <a:endParaRPr lang="en-US" altLang="zh-TW" dirty="0"/>
          </a:p>
          <a:p>
            <a:pPr lvl="1"/>
            <a:r>
              <a:rPr lang="en-US" altLang="zh-TW" dirty="0"/>
              <a:t>Microsoft</a:t>
            </a:r>
            <a:r>
              <a:rPr lang="zh-TW" altLang="en-US" dirty="0"/>
              <a:t>推出作業系統</a:t>
            </a:r>
            <a:r>
              <a:rPr lang="en-US" altLang="zh-TW" dirty="0">
                <a:solidFill>
                  <a:srgbClr val="0070C0"/>
                </a:solidFill>
              </a:rPr>
              <a:t>Windows 7</a:t>
            </a:r>
            <a:r>
              <a:rPr lang="zh-TW" altLang="en-US" dirty="0"/>
              <a:t>。</a:t>
            </a:r>
          </a:p>
          <a:p>
            <a:pPr lvl="1"/>
            <a:r>
              <a:rPr lang="en-US" altLang="zh-TW" dirty="0"/>
              <a:t>2009</a:t>
            </a:r>
            <a:r>
              <a:rPr lang="zh-TW" altLang="en-US" dirty="0"/>
              <a:t>年第四季的個人電腦</a:t>
            </a:r>
            <a:r>
              <a:rPr lang="en-US" altLang="zh-TW" dirty="0"/>
              <a:t>(PC)</a:t>
            </a:r>
            <a:r>
              <a:rPr lang="zh-TW" altLang="en-US" dirty="0"/>
              <a:t>前五大廠商依序為：</a:t>
            </a:r>
            <a:endParaRPr lang="en-US" altLang="zh-TW" dirty="0"/>
          </a:p>
          <a:p>
            <a:pPr lvl="1"/>
            <a:endParaRPr lang="en-US" altLang="zh-TW" dirty="0"/>
          </a:p>
          <a:p>
            <a:pPr lvl="1"/>
            <a:endParaRPr lang="en-US" altLang="zh-TW" dirty="0"/>
          </a:p>
          <a:p>
            <a:pPr lvl="1"/>
            <a:endParaRPr lang="en-US" altLang="zh-TW" dirty="0"/>
          </a:p>
          <a:p>
            <a:pPr lvl="1"/>
            <a:r>
              <a:rPr lang="zh-TW" altLang="en-US" dirty="0"/>
              <a:t>光纖通訊之父</a:t>
            </a:r>
            <a:r>
              <a:rPr lang="zh-TW" altLang="en-US" dirty="0">
                <a:solidFill>
                  <a:srgbClr val="0070C0"/>
                </a:solidFill>
              </a:rPr>
              <a:t>高錕</a:t>
            </a:r>
            <a:r>
              <a:rPr lang="zh-TW" altLang="en-US" dirty="0"/>
              <a:t>獲頒諾貝爾物理學獎。</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82290" y="1583795"/>
            <a:ext cx="1625397" cy="1625397"/>
          </a:xfrm>
          <a:prstGeom prst="rect">
            <a:avLst/>
          </a:prstGeom>
        </p:spPr>
      </p:pic>
      <p:graphicFrame>
        <p:nvGraphicFramePr>
          <p:cNvPr id="3" name="資料庫圖表 2"/>
          <p:cNvGraphicFramePr/>
          <p:nvPr>
            <p:extLst>
              <p:ext uri="{D42A27DB-BD31-4B8C-83A1-F6EECF244321}">
                <p14:modId xmlns:p14="http://schemas.microsoft.com/office/powerpoint/2010/main" val="2121067948"/>
              </p:ext>
            </p:extLst>
          </p:nvPr>
        </p:nvGraphicFramePr>
        <p:xfrm>
          <a:off x="1008537" y="3801666"/>
          <a:ext cx="7718078" cy="1022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31840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2010</a:t>
            </a:r>
            <a:r>
              <a:rPr lang="zh-TW" altLang="en-US" dirty="0"/>
              <a:t>年</a:t>
            </a:r>
            <a:endParaRPr lang="en-US" altLang="zh-TW" dirty="0"/>
          </a:p>
          <a:p>
            <a:pPr lvl="1"/>
            <a:r>
              <a:rPr lang="zh-TW" altLang="en-US" dirty="0">
                <a:solidFill>
                  <a:srgbClr val="C00000"/>
                </a:solidFill>
              </a:rPr>
              <a:t>微網誌</a:t>
            </a:r>
            <a:r>
              <a:rPr lang="en-US" altLang="zh-TW" dirty="0"/>
              <a:t>(microblogging)</a:t>
            </a:r>
            <a:r>
              <a:rPr lang="zh-TW" altLang="en-US" dirty="0"/>
              <a:t>盛行，台灣兩大微網誌平台為</a:t>
            </a:r>
            <a:r>
              <a:rPr lang="en-US" altLang="zh-TW" dirty="0" err="1">
                <a:solidFill>
                  <a:srgbClr val="C00000"/>
                </a:solidFill>
              </a:rPr>
              <a:t>Plurk</a:t>
            </a:r>
            <a:r>
              <a:rPr lang="en-US" altLang="zh-TW" dirty="0"/>
              <a:t>(</a:t>
            </a:r>
            <a:r>
              <a:rPr lang="zh-TW" altLang="en-US" dirty="0"/>
              <a:t>噗浪</a:t>
            </a:r>
            <a:r>
              <a:rPr lang="en-US" altLang="zh-TW" dirty="0"/>
              <a:t>)</a:t>
            </a:r>
            <a:r>
              <a:rPr lang="zh-TW" altLang="en-US" dirty="0"/>
              <a:t>與</a:t>
            </a:r>
            <a:r>
              <a:rPr lang="en-US" altLang="zh-TW" dirty="0">
                <a:solidFill>
                  <a:srgbClr val="C00000"/>
                </a:solidFill>
              </a:rPr>
              <a:t>Twitter</a:t>
            </a:r>
            <a:r>
              <a:rPr lang="en-US" altLang="zh-TW" dirty="0"/>
              <a:t>(</a:t>
            </a:r>
            <a:r>
              <a:rPr lang="zh-TW" altLang="en-US" dirty="0"/>
              <a:t>推特</a:t>
            </a:r>
            <a:r>
              <a:rPr lang="en-US" altLang="zh-TW" dirty="0"/>
              <a:t>)</a:t>
            </a:r>
            <a:r>
              <a:rPr lang="zh-TW" altLang="en-US" dirty="0"/>
              <a:t>。</a:t>
            </a:r>
          </a:p>
          <a:p>
            <a:pPr lvl="1"/>
            <a:r>
              <a:rPr lang="zh-TW" altLang="en-US" dirty="0"/>
              <a:t>透過網路計算、儲存及服務的</a:t>
            </a:r>
            <a:r>
              <a:rPr lang="zh-TW" altLang="en-US" dirty="0">
                <a:solidFill>
                  <a:srgbClr val="C00000"/>
                </a:solidFill>
              </a:rPr>
              <a:t>雲端運算</a:t>
            </a:r>
            <a:r>
              <a:rPr lang="zh-TW" altLang="en-US" dirty="0"/>
              <a:t>成為熱門技術名詞， 台大推出「雲端計算趨勢學程」。</a:t>
            </a:r>
            <a:endParaRPr lang="en-US" altLang="zh-TW" dirty="0"/>
          </a:p>
          <a:p>
            <a:pPr lvl="1"/>
            <a:r>
              <a:rPr lang="en-US" altLang="zh-TW" dirty="0"/>
              <a:t>Apple</a:t>
            </a:r>
            <a:r>
              <a:rPr lang="zh-TW" altLang="en-US" dirty="0"/>
              <a:t>推出觸控式平板電腦</a:t>
            </a:r>
            <a:r>
              <a:rPr lang="en-US" altLang="zh-TW" dirty="0">
                <a:solidFill>
                  <a:srgbClr val="0070C0"/>
                </a:solidFill>
              </a:rPr>
              <a:t>iPad</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18411">
            <a:off x="6021609" y="4686865"/>
            <a:ext cx="1426954"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9872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807918">
            <a:off x="531311" y="935191"/>
            <a:ext cx="4517188" cy="29730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21762">
            <a:off x="3974991" y="1989917"/>
            <a:ext cx="4758215" cy="3131635"/>
          </a:xfrm>
          <a:prstGeom prst="rect">
            <a:avLst/>
          </a:prstGeom>
          <a:noFill/>
          <a:ln>
            <a:noFill/>
          </a:ln>
          <a:effectLst>
            <a:outerShdw dist="35921" dir="2700000" algn="ctr" rotWithShape="0">
              <a:schemeClr val="bg2"/>
            </a:outerShdw>
            <a:reflection blurRad="6350" stA="50000" endA="300" endPos="55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755371" y="3105834"/>
            <a:ext cx="3096549" cy="369332"/>
          </a:xfrm>
          <a:prstGeom prst="rect">
            <a:avLst/>
          </a:prstGeom>
          <a:solidFill>
            <a:schemeClr val="accent5">
              <a:lumMod val="20000"/>
              <a:lumOff val="80000"/>
            </a:schemeClr>
          </a:solidFill>
          <a:ln>
            <a:solidFill>
              <a:srgbClr val="000000"/>
            </a:solidFill>
          </a:ln>
        </p:spPr>
        <p:txBody>
          <a:bodyPr wrap="square">
            <a:spAutoFit/>
          </a:bodyPr>
          <a:lstStyle/>
          <a:p>
            <a:r>
              <a:rPr lang="zh-TW" altLang="en-US" dirty="0">
                <a:latin typeface="微軟正黑體" pitchFamily="34" charset="-120"/>
                <a:ea typeface="微軟正黑體" pitchFamily="34" charset="-120"/>
              </a:rPr>
              <a:t>微網誌的代表性網站「推特」</a:t>
            </a:r>
          </a:p>
        </p:txBody>
      </p:sp>
      <p:sp>
        <p:nvSpPr>
          <p:cNvPr id="4" name="矩形 3"/>
          <p:cNvSpPr/>
          <p:nvPr/>
        </p:nvSpPr>
        <p:spPr>
          <a:xfrm>
            <a:off x="5623545" y="4968695"/>
            <a:ext cx="2880320" cy="369332"/>
          </a:xfrm>
          <a:prstGeom prst="rect">
            <a:avLst/>
          </a:prstGeom>
          <a:solidFill>
            <a:schemeClr val="accent5">
              <a:lumMod val="20000"/>
              <a:lumOff val="80000"/>
            </a:schemeClr>
          </a:solidFill>
          <a:ln>
            <a:solidFill>
              <a:srgbClr val="000000"/>
            </a:solidFill>
          </a:ln>
        </p:spPr>
        <p:txBody>
          <a:bodyPr wrap="square">
            <a:spAutoFit/>
          </a:bodyPr>
          <a:lstStyle/>
          <a:p>
            <a:r>
              <a:rPr lang="zh-TW" altLang="en-US" dirty="0">
                <a:latin typeface="微軟正黑體" pitchFamily="34" charset="-120"/>
                <a:ea typeface="微軟正黑體" pitchFamily="34" charset="-120"/>
              </a:rPr>
              <a:t>在台灣頗受歡迎的「噗浪」</a:t>
            </a:r>
          </a:p>
        </p:txBody>
      </p:sp>
    </p:spTree>
    <p:extLst>
      <p:ext uri="{BB962C8B-B14F-4D97-AF65-F5344CB8AC3E}">
        <p14:creationId xmlns:p14="http://schemas.microsoft.com/office/powerpoint/2010/main" val="2015541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1937</a:t>
            </a:r>
            <a:r>
              <a:rPr lang="zh-TW" altLang="en-US" dirty="0"/>
              <a:t>年</a:t>
            </a:r>
          </a:p>
          <a:p>
            <a:pPr lvl="1"/>
            <a:r>
              <a:rPr lang="zh-TW" altLang="en-US" dirty="0">
                <a:solidFill>
                  <a:srgbClr val="C00000"/>
                </a:solidFill>
              </a:rPr>
              <a:t>亞蘭杜林</a:t>
            </a:r>
            <a:r>
              <a:rPr lang="en-US" altLang="zh-TW" dirty="0"/>
              <a:t>(Alan Turing)</a:t>
            </a:r>
            <a:r>
              <a:rPr lang="zh-TW" altLang="en-US" dirty="0"/>
              <a:t>提出</a:t>
            </a:r>
            <a:r>
              <a:rPr lang="zh-TW" altLang="en-US" dirty="0">
                <a:solidFill>
                  <a:srgbClr val="C00000"/>
                </a:solidFill>
              </a:rPr>
              <a:t>杜林機</a:t>
            </a:r>
            <a:r>
              <a:rPr lang="en-US" altLang="zh-TW" dirty="0"/>
              <a:t>(Turing Machine)</a:t>
            </a:r>
            <a:r>
              <a:rPr lang="zh-TW" altLang="en-US" dirty="0"/>
              <a:t>的概念，證明某些命題的不可決定性。</a:t>
            </a:r>
            <a:endParaRPr lang="en-US" altLang="zh-TW" dirty="0"/>
          </a:p>
          <a:p>
            <a:r>
              <a:rPr lang="zh-TW" altLang="en-US" dirty="0"/>
              <a:t>西元</a:t>
            </a:r>
            <a:r>
              <a:rPr lang="en-US" altLang="zh-TW" dirty="0"/>
              <a:t>1938</a:t>
            </a:r>
            <a:r>
              <a:rPr lang="zh-TW" altLang="en-US" dirty="0"/>
              <a:t>年</a:t>
            </a:r>
          </a:p>
          <a:p>
            <a:pPr lvl="1"/>
            <a:r>
              <a:rPr lang="zh-TW" altLang="en-US" dirty="0"/>
              <a:t>史丹佛大學同學</a:t>
            </a:r>
            <a:r>
              <a:rPr lang="en-US" altLang="zh-TW" dirty="0"/>
              <a:t>William Hewlett</a:t>
            </a:r>
            <a:r>
              <a:rPr lang="zh-TW" altLang="en-US" dirty="0"/>
              <a:t>和</a:t>
            </a:r>
            <a:r>
              <a:rPr lang="en-US" altLang="zh-TW" dirty="0"/>
              <a:t>David Packard</a:t>
            </a:r>
            <a:r>
              <a:rPr lang="zh-TW" altLang="en-US" dirty="0"/>
              <a:t>在加州</a:t>
            </a:r>
            <a:r>
              <a:rPr lang="en-US" altLang="zh-TW" dirty="0"/>
              <a:t>Palo Alto</a:t>
            </a:r>
            <a:r>
              <a:rPr lang="zh-TW" altLang="en-US" dirty="0"/>
              <a:t>的車庫組成</a:t>
            </a:r>
            <a:r>
              <a:rPr lang="en-US" altLang="zh-TW" dirty="0"/>
              <a:t>Hewlett-Packard(HP)</a:t>
            </a:r>
            <a:r>
              <a:rPr lang="zh-TW" altLang="en-US" dirty="0"/>
              <a:t>公司雛型，</a:t>
            </a:r>
            <a:r>
              <a:rPr lang="en-US" altLang="zh-TW" dirty="0"/>
              <a:t>1939</a:t>
            </a:r>
            <a:r>
              <a:rPr lang="zh-TW" altLang="en-US" dirty="0"/>
              <a:t>年正式成立</a:t>
            </a:r>
            <a:r>
              <a:rPr lang="en-US" altLang="zh-TW" dirty="0"/>
              <a:t>HP</a:t>
            </a:r>
            <a:r>
              <a:rPr lang="zh-TW" altLang="en-US" dirty="0"/>
              <a:t>。</a:t>
            </a:r>
            <a:endParaRPr lang="en-US" altLang="zh-TW" dirty="0"/>
          </a:p>
          <a:p>
            <a:pPr lvl="1"/>
            <a:r>
              <a:rPr lang="zh-TW" altLang="en-US" dirty="0"/>
              <a:t>西元</a:t>
            </a:r>
            <a:r>
              <a:rPr lang="en-US" altLang="zh-TW" dirty="0"/>
              <a:t>2002</a:t>
            </a:r>
            <a:r>
              <a:rPr lang="zh-TW" altLang="en-US" dirty="0"/>
              <a:t>年，</a:t>
            </a:r>
            <a:r>
              <a:rPr lang="en-US" altLang="zh-TW" dirty="0"/>
              <a:t>HP</a:t>
            </a:r>
            <a:r>
              <a:rPr lang="zh-TW" altLang="en-US" dirty="0"/>
              <a:t>和</a:t>
            </a:r>
            <a:r>
              <a:rPr lang="en-US" altLang="zh-TW" dirty="0"/>
              <a:t>Compaq</a:t>
            </a:r>
            <a:r>
              <a:rPr lang="zh-TW" altLang="en-US" dirty="0"/>
              <a:t>合併。</a:t>
            </a:r>
          </a:p>
          <a:p>
            <a:endParaRPr lang="zh-TW" altLang="en-US" dirty="0"/>
          </a:p>
        </p:txBody>
      </p:sp>
    </p:spTree>
    <p:extLst>
      <p:ext uri="{BB962C8B-B14F-4D97-AF65-F5344CB8AC3E}">
        <p14:creationId xmlns:p14="http://schemas.microsoft.com/office/powerpoint/2010/main" val="573645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2011</a:t>
            </a:r>
            <a:r>
              <a:rPr lang="zh-TW" altLang="en-US" dirty="0"/>
              <a:t>年</a:t>
            </a:r>
            <a:endParaRPr lang="en-US" altLang="zh-TW" dirty="0"/>
          </a:p>
          <a:p>
            <a:pPr lvl="1"/>
            <a:r>
              <a:rPr lang="zh-TW" altLang="en-US" dirty="0">
                <a:solidFill>
                  <a:srgbClr val="C00000"/>
                </a:solidFill>
              </a:rPr>
              <a:t>超輕薄筆電</a:t>
            </a:r>
            <a:r>
              <a:rPr lang="en-US" altLang="zh-TW" dirty="0"/>
              <a:t>(Ultrabook)</a:t>
            </a:r>
            <a:r>
              <a:rPr lang="zh-TW" altLang="en-US" dirty="0"/>
              <a:t>問世，其特色為體積較薄、重量較輕，且擁有較佳的電池續航力。</a:t>
            </a:r>
            <a:endParaRPr lang="en-US" altLang="zh-TW" dirty="0"/>
          </a:p>
          <a:p>
            <a:pPr lvl="1"/>
            <a:r>
              <a:rPr lang="en-US" altLang="zh-TW" dirty="0"/>
              <a:t>Apple</a:t>
            </a:r>
            <a:r>
              <a:rPr lang="zh-TW" altLang="en-US" dirty="0"/>
              <a:t>推出平板電腦</a:t>
            </a:r>
            <a:r>
              <a:rPr lang="en-US" altLang="zh-TW" dirty="0">
                <a:solidFill>
                  <a:srgbClr val="0070C0"/>
                </a:solidFill>
              </a:rPr>
              <a:t>iPad 2</a:t>
            </a:r>
            <a:r>
              <a:rPr lang="zh-TW" altLang="en-US" dirty="0"/>
              <a:t>及</a:t>
            </a:r>
            <a:r>
              <a:rPr lang="en-US" altLang="zh-TW" dirty="0">
                <a:solidFill>
                  <a:srgbClr val="0070C0"/>
                </a:solidFill>
              </a:rPr>
              <a:t>MacBook Air</a:t>
            </a:r>
            <a:r>
              <a:rPr lang="zh-TW" altLang="en-US" dirty="0"/>
              <a:t>。</a:t>
            </a:r>
            <a:endParaRPr lang="en-US" altLang="zh-TW" dirty="0"/>
          </a:p>
          <a:p>
            <a:r>
              <a:rPr lang="zh-TW" altLang="en-US" dirty="0"/>
              <a:t>西元</a:t>
            </a:r>
            <a:r>
              <a:rPr lang="en-US" altLang="zh-TW" dirty="0"/>
              <a:t>2012</a:t>
            </a:r>
            <a:r>
              <a:rPr lang="zh-TW" altLang="en-US" dirty="0"/>
              <a:t>年</a:t>
            </a:r>
            <a:endParaRPr lang="en-US" altLang="zh-TW" dirty="0"/>
          </a:p>
          <a:p>
            <a:pPr lvl="1"/>
            <a:r>
              <a:rPr lang="zh-TW" altLang="en-US" dirty="0">
                <a:solidFill>
                  <a:srgbClr val="C00000"/>
                </a:solidFill>
              </a:rPr>
              <a:t>馬克．祖克柏</a:t>
            </a:r>
            <a:r>
              <a:rPr lang="en-US" altLang="zh-TW" dirty="0"/>
              <a:t>(Mark Zuckerberg)</a:t>
            </a:r>
            <a:r>
              <a:rPr lang="zh-TW" altLang="en-US" dirty="0"/>
              <a:t>創辦的</a:t>
            </a:r>
            <a:r>
              <a:rPr lang="zh-TW" altLang="en-US" dirty="0">
                <a:solidFill>
                  <a:srgbClr val="C00000"/>
                </a:solidFill>
              </a:rPr>
              <a:t>臉書</a:t>
            </a:r>
            <a:r>
              <a:rPr lang="en-US" altLang="zh-TW" dirty="0"/>
              <a:t>(Facebook)</a:t>
            </a:r>
            <a:r>
              <a:rPr lang="zh-TW" altLang="en-US" dirty="0"/>
              <a:t>自</a:t>
            </a:r>
            <a:r>
              <a:rPr lang="en-US" altLang="zh-TW" dirty="0"/>
              <a:t>2004</a:t>
            </a:r>
            <a:r>
              <a:rPr lang="zh-TW" altLang="en-US" dirty="0"/>
              <a:t>年上線後，用戶直線上升。</a:t>
            </a:r>
            <a:endParaRPr lang="en-US" altLang="zh-TW" dirty="0"/>
          </a:p>
          <a:p>
            <a:pPr lvl="1"/>
            <a:r>
              <a:rPr lang="en-US" altLang="zh-TW" dirty="0"/>
              <a:t>Apple</a:t>
            </a:r>
            <a:r>
              <a:rPr lang="zh-TW" altLang="en-US" dirty="0"/>
              <a:t>推出平板電腦</a:t>
            </a:r>
            <a:r>
              <a:rPr lang="en-US" altLang="zh-TW" dirty="0">
                <a:solidFill>
                  <a:srgbClr val="0070C0"/>
                </a:solidFill>
              </a:rPr>
              <a:t>The new iPad</a:t>
            </a:r>
            <a:r>
              <a:rPr lang="zh-TW" altLang="en-US" dirty="0"/>
              <a:t>。</a:t>
            </a:r>
            <a:endParaRPr lang="en-US" altLang="zh-TW" dirty="0"/>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6639865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2013</a:t>
            </a:r>
            <a:r>
              <a:rPr lang="zh-TW" altLang="en-US" dirty="0"/>
              <a:t>年</a:t>
            </a:r>
            <a:endParaRPr lang="en-US" altLang="zh-TW" dirty="0"/>
          </a:p>
          <a:p>
            <a:pPr lvl="1"/>
            <a:r>
              <a:rPr lang="zh-TW" altLang="en-US" dirty="0"/>
              <a:t>除了觸控、聲控外，最新流行的手機功能是可讓使用者以</a:t>
            </a:r>
            <a:r>
              <a:rPr lang="zh-TW" altLang="en-US" u="sng" dirty="0"/>
              <a:t>眼睛</a:t>
            </a:r>
            <a:r>
              <a:rPr lang="zh-TW" altLang="en-US" dirty="0"/>
              <a:t>或</a:t>
            </a:r>
            <a:r>
              <a:rPr lang="zh-TW" altLang="en-US" u="sng" dirty="0"/>
              <a:t>頭部</a:t>
            </a:r>
            <a:r>
              <a:rPr lang="zh-TW" altLang="en-US" dirty="0"/>
              <a:t>操控的介面。</a:t>
            </a:r>
          </a:p>
          <a:p>
            <a:pPr lvl="1"/>
            <a:r>
              <a:rPr lang="zh-TW" altLang="en-US" dirty="0"/>
              <a:t>宏達電推出</a:t>
            </a:r>
            <a:r>
              <a:rPr lang="en-US" altLang="zh-TW" dirty="0">
                <a:solidFill>
                  <a:srgbClr val="0070C0"/>
                </a:solidFill>
              </a:rPr>
              <a:t>The new </a:t>
            </a:r>
            <a:r>
              <a:rPr lang="en-US" altLang="zh-TW" dirty="0" err="1">
                <a:solidFill>
                  <a:srgbClr val="0070C0"/>
                </a:solidFill>
              </a:rPr>
              <a:t>hTC</a:t>
            </a:r>
            <a:r>
              <a:rPr lang="en-US" altLang="zh-TW" dirty="0">
                <a:solidFill>
                  <a:srgbClr val="0070C0"/>
                </a:solidFill>
              </a:rPr>
              <a:t> One</a:t>
            </a:r>
            <a:r>
              <a:rPr lang="zh-TW" altLang="en-US" dirty="0"/>
              <a:t>，從絕地反攻手機市場。宏碁面臨轉型危機，創辦人施振榮重回戰場，接任宏碁董座及全球總裁。</a:t>
            </a:r>
          </a:p>
          <a:p>
            <a:pPr lvl="1"/>
            <a:r>
              <a:rPr lang="zh-TW" altLang="en-US" dirty="0">
                <a:solidFill>
                  <a:srgbClr val="0070C0"/>
                </a:solidFill>
              </a:rPr>
              <a:t>穿戴式行動裝置</a:t>
            </a:r>
            <a:r>
              <a:rPr lang="zh-TW" altLang="en-US" dirty="0"/>
              <a:t>及</a:t>
            </a:r>
            <a:r>
              <a:rPr lang="en-US" altLang="zh-TW" dirty="0">
                <a:solidFill>
                  <a:srgbClr val="0070C0"/>
                </a:solidFill>
              </a:rPr>
              <a:t>3D</a:t>
            </a:r>
            <a:r>
              <a:rPr lang="zh-TW" altLang="en-US" dirty="0">
                <a:solidFill>
                  <a:srgbClr val="0070C0"/>
                </a:solidFill>
              </a:rPr>
              <a:t>印表機</a:t>
            </a:r>
            <a:r>
              <a:rPr lang="zh-TW" altLang="en-US" dirty="0"/>
              <a:t>日益普及。</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82290" y="4475641"/>
            <a:ext cx="1625397" cy="1625397"/>
          </a:xfrm>
          <a:prstGeom prst="rect">
            <a:avLst/>
          </a:prstGeom>
        </p:spPr>
      </p:pic>
    </p:spTree>
    <p:extLst>
      <p:ext uri="{BB962C8B-B14F-4D97-AF65-F5344CB8AC3E}">
        <p14:creationId xmlns:p14="http://schemas.microsoft.com/office/powerpoint/2010/main" val="613550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2014</a:t>
            </a:r>
            <a:r>
              <a:rPr lang="zh-TW" altLang="en-US" dirty="0"/>
              <a:t>年</a:t>
            </a:r>
            <a:endParaRPr lang="en-US" altLang="zh-TW" dirty="0"/>
          </a:p>
          <a:p>
            <a:pPr lvl="1"/>
            <a:r>
              <a:rPr lang="zh-TW" altLang="en-US" dirty="0"/>
              <a:t>臉書以</a:t>
            </a:r>
            <a:r>
              <a:rPr lang="en-US" altLang="zh-TW" dirty="0"/>
              <a:t>190</a:t>
            </a:r>
            <a:r>
              <a:rPr lang="zh-TW" altLang="en-US" dirty="0"/>
              <a:t>億美元收購即時通訊軟體</a:t>
            </a:r>
            <a:r>
              <a:rPr lang="en-US" altLang="zh-TW" dirty="0">
                <a:solidFill>
                  <a:srgbClr val="0070C0"/>
                </a:solidFill>
              </a:rPr>
              <a:t>WhatsApp</a:t>
            </a:r>
            <a:r>
              <a:rPr lang="zh-TW" altLang="en-US" dirty="0"/>
              <a:t>。</a:t>
            </a:r>
          </a:p>
          <a:p>
            <a:pPr lvl="1"/>
            <a:r>
              <a:rPr lang="en-US" altLang="zh-TW" dirty="0">
                <a:solidFill>
                  <a:srgbClr val="0070C0"/>
                </a:solidFill>
              </a:rPr>
              <a:t>iPhone 6</a:t>
            </a:r>
            <a:r>
              <a:rPr lang="zh-TW" altLang="en-US" dirty="0"/>
              <a:t>系列首波銷售寫下蘋果的最高紀錄。</a:t>
            </a:r>
            <a:endParaRPr lang="en-US" altLang="zh-TW" dirty="0"/>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2924120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西元</a:t>
            </a:r>
            <a:r>
              <a:rPr lang="en-US" altLang="zh-TW" dirty="0"/>
              <a:t>2015</a:t>
            </a:r>
            <a:r>
              <a:rPr lang="zh-TW" altLang="en-US" dirty="0"/>
              <a:t>年</a:t>
            </a:r>
            <a:endParaRPr lang="en-US" altLang="zh-TW" dirty="0"/>
          </a:p>
          <a:p>
            <a:pPr lvl="1"/>
            <a:r>
              <a:rPr lang="zh-TW" altLang="en-US" dirty="0"/>
              <a:t>智慧手錶</a:t>
            </a:r>
            <a:r>
              <a:rPr lang="en-US" altLang="zh-TW" dirty="0">
                <a:solidFill>
                  <a:srgbClr val="0070C0"/>
                </a:solidFill>
              </a:rPr>
              <a:t>Apple Watch</a:t>
            </a:r>
            <a:r>
              <a:rPr lang="zh-TW" altLang="en-US" dirty="0"/>
              <a:t>的發售與搶</a:t>
            </a:r>
            <a:r>
              <a:rPr lang="en-US" altLang="zh-TW" dirty="0"/>
              <a:t/>
            </a:r>
            <a:br>
              <a:rPr lang="en-US" altLang="zh-TW" dirty="0"/>
            </a:br>
            <a:r>
              <a:rPr lang="zh-TW" altLang="en-US" dirty="0"/>
              <a:t>購熱潮，使</a:t>
            </a:r>
            <a:r>
              <a:rPr lang="zh-TW" altLang="en-US" dirty="0">
                <a:solidFill>
                  <a:srgbClr val="0070C0"/>
                </a:solidFill>
              </a:rPr>
              <a:t>穿戴式裝置</a:t>
            </a:r>
            <a:r>
              <a:rPr lang="zh-TW" altLang="en-US" dirty="0"/>
              <a:t>的戰火一觸</a:t>
            </a:r>
            <a:r>
              <a:rPr lang="en-US" altLang="zh-TW" dirty="0"/>
              <a:t/>
            </a:r>
            <a:br>
              <a:rPr lang="en-US" altLang="zh-TW" dirty="0"/>
            </a:br>
            <a:r>
              <a:rPr lang="zh-TW" altLang="en-US" dirty="0"/>
              <a:t>即發。</a:t>
            </a:r>
          </a:p>
          <a:p>
            <a:pPr lvl="1"/>
            <a:r>
              <a:rPr lang="zh-TW" altLang="en-US" dirty="0"/>
              <a:t>創立於</a:t>
            </a:r>
            <a:r>
              <a:rPr lang="en-US" altLang="zh-TW" dirty="0"/>
              <a:t>1939</a:t>
            </a:r>
            <a:r>
              <a:rPr lang="zh-TW" altLang="en-US" dirty="0"/>
              <a:t>年的</a:t>
            </a:r>
            <a:r>
              <a:rPr lang="en-US" altLang="zh-TW" dirty="0"/>
              <a:t>HP</a:t>
            </a:r>
            <a:r>
              <a:rPr lang="zh-TW" altLang="en-US" dirty="0"/>
              <a:t>（</a:t>
            </a:r>
            <a:r>
              <a:rPr lang="en-US" altLang="zh-TW" dirty="0"/>
              <a:t>Hewlett-Packard</a:t>
            </a:r>
            <a:r>
              <a:rPr lang="zh-TW" altLang="en-US" dirty="0"/>
              <a:t>）分割成兩家公司：</a:t>
            </a:r>
            <a:r>
              <a:rPr lang="en-US" altLang="zh-TW" dirty="0"/>
              <a:t>HP Inc.</a:t>
            </a:r>
            <a:r>
              <a:rPr lang="zh-TW" altLang="en-US" dirty="0"/>
              <a:t>和</a:t>
            </a:r>
            <a:r>
              <a:rPr lang="en-US" altLang="zh-TW" dirty="0"/>
              <a:t>Hewlett Packard Enterprise</a:t>
            </a:r>
            <a:r>
              <a:rPr lang="zh-TW" altLang="en-US" dirty="0"/>
              <a:t>。</a:t>
            </a:r>
          </a:p>
        </p:txBody>
      </p:sp>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7235" y="1656565"/>
            <a:ext cx="2177480" cy="2177480"/>
          </a:xfrm>
          <a:prstGeom prst="rect">
            <a:avLst/>
          </a:prstGeom>
        </p:spPr>
      </p:pic>
    </p:spTree>
    <p:extLst>
      <p:ext uri="{BB962C8B-B14F-4D97-AF65-F5344CB8AC3E}">
        <p14:creationId xmlns:p14="http://schemas.microsoft.com/office/powerpoint/2010/main" val="10734049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西元</a:t>
            </a:r>
            <a:r>
              <a:rPr lang="en-US" altLang="zh-TW" dirty="0"/>
              <a:t>2016</a:t>
            </a:r>
            <a:r>
              <a:rPr lang="zh-TW" altLang="en-US" dirty="0"/>
              <a:t>年</a:t>
            </a:r>
            <a:endParaRPr lang="en-US" altLang="zh-TW" dirty="0"/>
          </a:p>
          <a:p>
            <a:pPr lvl="1"/>
            <a:r>
              <a:rPr lang="zh-TW" altLang="zh-TW" dirty="0"/>
              <a:t>電腦圍棋軟體</a:t>
            </a:r>
            <a:r>
              <a:rPr lang="en-US" altLang="zh-TW" dirty="0">
                <a:solidFill>
                  <a:schemeClr val="tx2">
                    <a:lumMod val="60000"/>
                    <a:lumOff val="40000"/>
                  </a:schemeClr>
                </a:solidFill>
              </a:rPr>
              <a:t>AlphaGo</a:t>
            </a:r>
            <a:r>
              <a:rPr lang="zh-TW" altLang="zh-TW" dirty="0"/>
              <a:t>以四勝一負戰績擊敗韓國李世乭九段，人工智慧的神速進展舉世矚目。</a:t>
            </a:r>
          </a:p>
          <a:p>
            <a:pPr lvl="1"/>
            <a:r>
              <a:rPr lang="en-US" altLang="zh-TW" dirty="0"/>
              <a:t> </a:t>
            </a:r>
            <a:r>
              <a:rPr lang="zh-TW" altLang="zh-TW" dirty="0"/>
              <a:t>任天堂公司推出擴增實境遊戲《</a:t>
            </a:r>
            <a:r>
              <a:rPr lang="zh-TW" altLang="zh-TW" dirty="0">
                <a:solidFill>
                  <a:schemeClr val="tx2">
                    <a:lumMod val="60000"/>
                    <a:lumOff val="40000"/>
                  </a:schemeClr>
                </a:solidFill>
              </a:rPr>
              <a:t>精靈寶可夢</a:t>
            </a:r>
            <a:r>
              <a:rPr lang="en-US" altLang="zh-TW" dirty="0">
                <a:solidFill>
                  <a:schemeClr val="tx2">
                    <a:lumMod val="60000"/>
                    <a:lumOff val="40000"/>
                  </a:schemeClr>
                </a:solidFill>
              </a:rPr>
              <a:t>GO</a:t>
            </a:r>
            <a:r>
              <a:rPr lang="zh-TW" altLang="zh-TW" dirty="0"/>
              <a:t>》，地不分東西南北，人不分男女老少，玩家紛紛走到戶外捕捉神奇寶貝，一時蔚為奇景。</a:t>
            </a:r>
          </a:p>
          <a:p>
            <a:pPr lvl="1"/>
            <a:endParaRPr lang="zh-TW" altLang="en-US" dirty="0"/>
          </a:p>
        </p:txBody>
      </p:sp>
    </p:spTree>
    <p:extLst>
      <p:ext uri="{BB962C8B-B14F-4D97-AF65-F5344CB8AC3E}">
        <p14:creationId xmlns:p14="http://schemas.microsoft.com/office/powerpoint/2010/main" val="13473330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dirty="0"/>
              <a:t>西元</a:t>
            </a:r>
            <a:r>
              <a:rPr lang="en-US" altLang="zh-TW" dirty="0"/>
              <a:t>2017</a:t>
            </a:r>
            <a:r>
              <a:rPr lang="zh-TW" altLang="en-US" dirty="0"/>
              <a:t>年</a:t>
            </a:r>
            <a:endParaRPr lang="en-US" altLang="zh-TW" dirty="0"/>
          </a:p>
          <a:p>
            <a:pPr lvl="1"/>
            <a:r>
              <a:rPr lang="zh-TW" altLang="en-US" dirty="0"/>
              <a:t>美國電信龍頭 </a:t>
            </a:r>
            <a:r>
              <a:rPr lang="en-US" altLang="zh-TW" dirty="0"/>
              <a:t>Verizon </a:t>
            </a:r>
            <a:r>
              <a:rPr lang="zh-TW" altLang="en-US" dirty="0"/>
              <a:t>以 </a:t>
            </a:r>
            <a:r>
              <a:rPr lang="en-US" altLang="zh-TW" dirty="0"/>
              <a:t>44.8</a:t>
            </a:r>
            <a:r>
              <a:rPr lang="zh-TW" altLang="en-US" dirty="0"/>
              <a:t>億美金買下</a:t>
            </a:r>
            <a:r>
              <a:rPr lang="en-US" altLang="zh-TW" dirty="0"/>
              <a:t>Yahoo!</a:t>
            </a:r>
            <a:r>
              <a:rPr lang="zh-TW" altLang="en-US" dirty="0"/>
              <a:t>，將</a:t>
            </a:r>
            <a:r>
              <a:rPr lang="en-US" altLang="zh-TW" dirty="0"/>
              <a:t>Yahoo!</a:t>
            </a:r>
            <a:r>
              <a:rPr lang="zh-TW" altLang="en-US" dirty="0"/>
              <a:t>和兩年前收購的美國線上公司（</a:t>
            </a:r>
            <a:r>
              <a:rPr lang="en-US" altLang="zh-TW" dirty="0"/>
              <a:t>AOL</a:t>
            </a:r>
            <a:r>
              <a:rPr lang="zh-TW" altLang="en-US" dirty="0"/>
              <a:t>）整併為</a:t>
            </a:r>
            <a:r>
              <a:rPr lang="en-US" altLang="zh-TW" dirty="0"/>
              <a:t>Oath</a:t>
            </a:r>
            <a:r>
              <a:rPr lang="zh-TW" altLang="en-US" dirty="0"/>
              <a:t>公司，網路通訊市場重新洗牌。</a:t>
            </a:r>
          </a:p>
          <a:p>
            <a:pPr lvl="1"/>
            <a:r>
              <a:rPr lang="zh-TW" altLang="en-US" dirty="0"/>
              <a:t>美國線上公司（</a:t>
            </a:r>
            <a:r>
              <a:rPr lang="en-US" altLang="zh-TW" dirty="0"/>
              <a:t>AOL</a:t>
            </a:r>
            <a:r>
              <a:rPr lang="zh-TW" altLang="en-US" dirty="0"/>
              <a:t>）整併為</a:t>
            </a:r>
            <a:r>
              <a:rPr lang="en-US" altLang="zh-TW" dirty="0"/>
              <a:t>Oath</a:t>
            </a:r>
            <a:r>
              <a:rPr lang="zh-TW" altLang="en-US" dirty="0"/>
              <a:t>公司，網路通訊市場重新洗牌。</a:t>
            </a:r>
            <a:r>
              <a:rPr lang="zh-TW" altLang="zh-TW" dirty="0"/>
              <a:t>資料科學（</a:t>
            </a:r>
            <a:r>
              <a:rPr lang="en-US" altLang="zh-TW" dirty="0"/>
              <a:t>Data Science</a:t>
            </a:r>
            <a:r>
              <a:rPr lang="zh-TW" altLang="zh-TW" dirty="0"/>
              <a:t>）、金融科技（</a:t>
            </a:r>
            <a:r>
              <a:rPr lang="en-US" altLang="zh-TW" dirty="0"/>
              <a:t>Financial Technology</a:t>
            </a:r>
            <a:r>
              <a:rPr lang="zh-TW" altLang="zh-TW" dirty="0"/>
              <a:t>，簡稱</a:t>
            </a:r>
            <a:r>
              <a:rPr lang="en-US" altLang="zh-TW" dirty="0"/>
              <a:t>FinTech</a:t>
            </a:r>
            <a:r>
              <a:rPr lang="zh-TW" altLang="zh-TW" dirty="0"/>
              <a:t>）、深度學習（</a:t>
            </a:r>
            <a:r>
              <a:rPr lang="en-US" altLang="zh-TW" dirty="0"/>
              <a:t>Deep Learning</a:t>
            </a:r>
            <a:r>
              <a:rPr lang="zh-TW" altLang="zh-TW" dirty="0"/>
              <a:t>）、</a:t>
            </a:r>
            <a:r>
              <a:rPr lang="zh-TW" altLang="zh-TW" dirty="0">
                <a:solidFill>
                  <a:schemeClr val="tx2">
                    <a:lumMod val="60000"/>
                    <a:lumOff val="40000"/>
                  </a:schemeClr>
                </a:solidFill>
              </a:rPr>
              <a:t>擴增實境</a:t>
            </a:r>
            <a:r>
              <a:rPr lang="zh-TW" altLang="zh-TW" dirty="0"/>
              <a:t>（</a:t>
            </a:r>
            <a:r>
              <a:rPr lang="en-US" altLang="zh-TW" dirty="0"/>
              <a:t>Augmented Reality</a:t>
            </a:r>
            <a:r>
              <a:rPr lang="zh-TW" altLang="zh-TW" dirty="0"/>
              <a:t>，簡稱</a:t>
            </a:r>
            <a:r>
              <a:rPr lang="en-US" altLang="zh-TW" dirty="0">
                <a:solidFill>
                  <a:schemeClr val="tx2">
                    <a:lumMod val="60000"/>
                    <a:lumOff val="40000"/>
                  </a:schemeClr>
                </a:solidFill>
              </a:rPr>
              <a:t>AR</a:t>
            </a:r>
            <a:r>
              <a:rPr lang="zh-TW" altLang="zh-TW" dirty="0"/>
              <a:t>）、</a:t>
            </a:r>
            <a:r>
              <a:rPr lang="zh-TW" altLang="zh-TW" dirty="0">
                <a:solidFill>
                  <a:schemeClr val="tx2">
                    <a:lumMod val="60000"/>
                    <a:lumOff val="40000"/>
                  </a:schemeClr>
                </a:solidFill>
              </a:rPr>
              <a:t>物聯網</a:t>
            </a:r>
            <a:r>
              <a:rPr lang="zh-TW" altLang="zh-TW" dirty="0"/>
              <a:t>（</a:t>
            </a:r>
            <a:r>
              <a:rPr lang="en-US" altLang="zh-TW" dirty="0"/>
              <a:t>Internet of Things</a:t>
            </a:r>
            <a:r>
              <a:rPr lang="zh-TW" altLang="zh-TW" dirty="0"/>
              <a:t>，簡稱</a:t>
            </a:r>
            <a:r>
              <a:rPr lang="en-US" altLang="zh-TW" dirty="0">
                <a:solidFill>
                  <a:schemeClr val="tx2">
                    <a:lumMod val="60000"/>
                    <a:lumOff val="40000"/>
                  </a:schemeClr>
                </a:solidFill>
              </a:rPr>
              <a:t>IoT</a:t>
            </a:r>
            <a:r>
              <a:rPr lang="zh-TW" altLang="zh-TW" dirty="0"/>
              <a:t>）等資訊相關領域持續發燒，新一波資訊革命蓄勢待發。</a:t>
            </a:r>
          </a:p>
          <a:p>
            <a:pPr lvl="1"/>
            <a:endParaRPr lang="zh-TW" altLang="en-US" dirty="0"/>
          </a:p>
        </p:txBody>
      </p:sp>
    </p:spTree>
    <p:extLst>
      <p:ext uri="{BB962C8B-B14F-4D97-AF65-F5344CB8AC3E}">
        <p14:creationId xmlns:p14="http://schemas.microsoft.com/office/powerpoint/2010/main" val="33725531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000" dirty="0"/>
              <a:t>第四代電腦：超大型積體電路時期</a:t>
            </a:r>
            <a:br>
              <a:rPr lang="zh-TW" altLang="en-US" sz="4000" dirty="0"/>
            </a:br>
            <a:r>
              <a:rPr lang="en-US" altLang="zh-TW" sz="4000" dirty="0"/>
              <a:t>(1971~</a:t>
            </a:r>
            <a:r>
              <a:rPr lang="zh-TW" altLang="en-US" sz="4000" dirty="0"/>
              <a:t>迄今</a:t>
            </a:r>
            <a:r>
              <a:rPr lang="en-US" altLang="zh-TW" sz="4000" dirty="0"/>
              <a:t>)</a:t>
            </a:r>
            <a:endParaRPr lang="zh-TW" altLang="en-US" dirty="0"/>
          </a:p>
        </p:txBody>
      </p:sp>
      <p:sp>
        <p:nvSpPr>
          <p:cNvPr id="3" name="內容版面配置區 2"/>
          <p:cNvSpPr>
            <a:spLocks noGrp="1"/>
          </p:cNvSpPr>
          <p:nvPr>
            <p:ph idx="1"/>
          </p:nvPr>
        </p:nvSpPr>
        <p:spPr/>
        <p:txBody>
          <a:bodyPr>
            <a:normAutofit/>
          </a:bodyPr>
          <a:lstStyle/>
          <a:p>
            <a:pPr lvl="0"/>
            <a:r>
              <a:rPr lang="zh-TW" altLang="en-US" sz="2600" dirty="0">
                <a:solidFill>
                  <a:prstClr val="black"/>
                </a:solidFill>
              </a:rPr>
              <a:t>西元</a:t>
            </a:r>
            <a:r>
              <a:rPr lang="en-US" altLang="zh-TW" sz="2600" dirty="0">
                <a:solidFill>
                  <a:prstClr val="black"/>
                </a:solidFill>
              </a:rPr>
              <a:t>2017</a:t>
            </a:r>
            <a:r>
              <a:rPr lang="zh-TW" altLang="en-US" sz="2600" dirty="0">
                <a:solidFill>
                  <a:prstClr val="black"/>
                </a:solidFill>
              </a:rPr>
              <a:t>年</a:t>
            </a:r>
            <a:endParaRPr lang="en-US" altLang="zh-TW" sz="2600" dirty="0">
              <a:solidFill>
                <a:prstClr val="black"/>
              </a:solidFill>
            </a:endParaRPr>
          </a:p>
          <a:p>
            <a:pPr lvl="1">
              <a:buClr>
                <a:srgbClr val="1F497D"/>
              </a:buClr>
            </a:pPr>
            <a:r>
              <a:rPr lang="zh-TW" altLang="en-US" sz="2400" dirty="0">
                <a:solidFill>
                  <a:prstClr val="black"/>
                </a:solidFill>
              </a:rPr>
              <a:t>從隨機對奕開始，</a:t>
            </a:r>
            <a:r>
              <a:rPr lang="en-US" altLang="zh-TW" sz="2400" dirty="0" err="1">
                <a:solidFill>
                  <a:prstClr val="black"/>
                </a:solidFill>
              </a:rPr>
              <a:t>AlphaGo</a:t>
            </a:r>
            <a:r>
              <a:rPr lang="en-US" altLang="zh-TW" sz="2400" dirty="0">
                <a:solidFill>
                  <a:prstClr val="black"/>
                </a:solidFill>
              </a:rPr>
              <a:t> Zero</a:t>
            </a:r>
            <a:r>
              <a:rPr lang="zh-TW" altLang="en-US" sz="2400" dirty="0">
                <a:solidFill>
                  <a:prstClr val="black"/>
                </a:solidFill>
              </a:rPr>
              <a:t>藉由強化學習模式累積功力，僅三天棋力即超越</a:t>
            </a:r>
            <a:r>
              <a:rPr lang="en-US" altLang="zh-TW" sz="2400" dirty="0">
                <a:solidFill>
                  <a:prstClr val="black"/>
                </a:solidFill>
              </a:rPr>
              <a:t>2016</a:t>
            </a:r>
            <a:r>
              <a:rPr lang="zh-TW" altLang="en-US" sz="2400" dirty="0">
                <a:solidFill>
                  <a:prstClr val="black"/>
                </a:solidFill>
              </a:rPr>
              <a:t>年打敗李世乭的</a:t>
            </a:r>
            <a:r>
              <a:rPr lang="en-US" altLang="zh-TW" sz="2400" dirty="0" err="1">
                <a:solidFill>
                  <a:prstClr val="black"/>
                </a:solidFill>
              </a:rPr>
              <a:t>AlphaGo</a:t>
            </a:r>
            <a:r>
              <a:rPr lang="zh-TW" altLang="en-US" sz="2400" dirty="0">
                <a:solidFill>
                  <a:prstClr val="black"/>
                </a:solidFill>
              </a:rPr>
              <a:t>，廿一天超越打敗柯潔的</a:t>
            </a:r>
            <a:r>
              <a:rPr lang="en-US" altLang="zh-TW" sz="2400" dirty="0" err="1">
                <a:solidFill>
                  <a:prstClr val="black"/>
                </a:solidFill>
              </a:rPr>
              <a:t>AlphaGo</a:t>
            </a:r>
            <a:r>
              <a:rPr lang="en-US" altLang="zh-TW" sz="2400" dirty="0">
                <a:solidFill>
                  <a:prstClr val="black"/>
                </a:solidFill>
              </a:rPr>
              <a:t> Master</a:t>
            </a:r>
            <a:r>
              <a:rPr lang="zh-TW" altLang="en-US" sz="2400" dirty="0">
                <a:solidFill>
                  <a:prstClr val="black"/>
                </a:solidFill>
              </a:rPr>
              <a:t>，之後棋力仍持續增進中，令人嘆為觀止。</a:t>
            </a:r>
            <a:endParaRPr lang="en-US" altLang="zh-TW" sz="2400" dirty="0">
              <a:solidFill>
                <a:prstClr val="black"/>
              </a:solidFill>
            </a:endParaRPr>
          </a:p>
          <a:p>
            <a:pPr lvl="1">
              <a:buClr>
                <a:srgbClr val="1F497D"/>
              </a:buClr>
            </a:pPr>
            <a:r>
              <a:rPr lang="zh-TW" altLang="en-US" sz="2400" dirty="0">
                <a:solidFill>
                  <a:prstClr val="black"/>
                </a:solidFill>
              </a:rPr>
              <a:t>亞馬遜創辦人貝佐斯（</a:t>
            </a:r>
            <a:r>
              <a:rPr lang="en-US" altLang="zh-TW" sz="2400" dirty="0">
                <a:solidFill>
                  <a:prstClr val="black"/>
                </a:solidFill>
              </a:rPr>
              <a:t>Jeff Bezos</a:t>
            </a:r>
            <a:r>
              <a:rPr lang="zh-TW" altLang="en-US" sz="2400" dirty="0">
                <a:solidFill>
                  <a:prstClr val="black"/>
                </a:solidFill>
              </a:rPr>
              <a:t>）</a:t>
            </a:r>
            <a:r>
              <a:rPr lang="en-US" altLang="zh-TW" sz="2400" dirty="0">
                <a:solidFill>
                  <a:prstClr val="black"/>
                </a:solidFill>
              </a:rPr>
              <a:t>10</a:t>
            </a:r>
            <a:r>
              <a:rPr lang="zh-TW" altLang="en-US" sz="2400" dirty="0">
                <a:solidFill>
                  <a:prstClr val="black"/>
                </a:solidFill>
              </a:rPr>
              <a:t>月時身價</a:t>
            </a:r>
            <a:r>
              <a:rPr lang="en-US" altLang="zh-TW" sz="2400" dirty="0">
                <a:solidFill>
                  <a:prstClr val="black"/>
                </a:solidFill>
              </a:rPr>
              <a:t>938</a:t>
            </a:r>
            <a:r>
              <a:rPr lang="zh-TW" altLang="en-US" sz="2400" dirty="0">
                <a:solidFill>
                  <a:prstClr val="black"/>
                </a:solidFill>
              </a:rPr>
              <a:t>億美元，成為最新世界首富。</a:t>
            </a:r>
          </a:p>
          <a:p>
            <a:pPr lvl="1">
              <a:buClr>
                <a:srgbClr val="1F497D"/>
              </a:buClr>
            </a:pPr>
            <a:r>
              <a:rPr lang="zh-TW" altLang="en-US" sz="2400" dirty="0">
                <a:solidFill>
                  <a:prstClr val="black"/>
                </a:solidFill>
              </a:rPr>
              <a:t>繼</a:t>
            </a:r>
            <a:r>
              <a:rPr lang="en-US" altLang="zh-TW" sz="2400" dirty="0">
                <a:solidFill>
                  <a:prstClr val="black"/>
                </a:solidFill>
              </a:rPr>
              <a:t>Google</a:t>
            </a:r>
            <a:r>
              <a:rPr lang="zh-TW" altLang="en-US" sz="2400" dirty="0">
                <a:solidFill>
                  <a:prstClr val="black"/>
                </a:solidFill>
              </a:rPr>
              <a:t>之後， </a:t>
            </a:r>
            <a:r>
              <a:rPr lang="en-US" altLang="zh-TW" sz="2400" dirty="0">
                <a:solidFill>
                  <a:prstClr val="black"/>
                </a:solidFill>
              </a:rPr>
              <a:t>Facebook</a:t>
            </a:r>
            <a:r>
              <a:rPr lang="zh-TW" altLang="en-US" sz="2400" dirty="0">
                <a:solidFill>
                  <a:prstClr val="black"/>
                </a:solidFill>
              </a:rPr>
              <a:t>的</a:t>
            </a:r>
            <a:r>
              <a:rPr lang="en-US" altLang="zh-TW" sz="2400" dirty="0">
                <a:solidFill>
                  <a:prstClr val="black"/>
                </a:solidFill>
              </a:rPr>
              <a:t>2017</a:t>
            </a:r>
            <a:r>
              <a:rPr lang="zh-TW" altLang="en-US" sz="2400" dirty="0">
                <a:solidFill>
                  <a:prstClr val="black"/>
                </a:solidFill>
              </a:rPr>
              <a:t>年第三季廣告營收，也首度超越了所有的傳統媒體公司。</a:t>
            </a:r>
          </a:p>
        </p:txBody>
      </p:sp>
    </p:spTree>
    <p:extLst>
      <p:ext uri="{BB962C8B-B14F-4D97-AF65-F5344CB8AC3E}">
        <p14:creationId xmlns:p14="http://schemas.microsoft.com/office/powerpoint/2010/main" val="128811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normAutofit/>
          </a:bodyPr>
          <a:lstStyle/>
          <a:p>
            <a:pPr lvl="0"/>
            <a:r>
              <a:rPr lang="zh-TW" altLang="en-US" dirty="0"/>
              <a:t>西元</a:t>
            </a:r>
            <a:r>
              <a:rPr lang="en-US" altLang="zh-TW" dirty="0"/>
              <a:t>2018</a:t>
            </a:r>
            <a:r>
              <a:rPr lang="zh-TW" altLang="en-US" dirty="0"/>
              <a:t>年</a:t>
            </a:r>
            <a:endParaRPr lang="en-US" altLang="zh-TW" dirty="0"/>
          </a:p>
          <a:p>
            <a:pPr lvl="1"/>
            <a:r>
              <a:rPr lang="zh-TW" altLang="en-US" dirty="0"/>
              <a:t>電動汽車（</a:t>
            </a:r>
            <a:r>
              <a:rPr lang="en-US" altLang="zh-TW" dirty="0"/>
              <a:t>Electric Vehicle</a:t>
            </a:r>
            <a:r>
              <a:rPr lang="zh-TW" altLang="en-US" dirty="0"/>
              <a:t>）及自動駕駛汽車（</a:t>
            </a:r>
            <a:r>
              <a:rPr lang="en-US" altLang="zh-TW" dirty="0"/>
              <a:t>Autonomous Car</a:t>
            </a:r>
            <a:r>
              <a:rPr lang="zh-TW" altLang="en-US" dirty="0"/>
              <a:t>）技術更臻成熟，人類交通工具的革新將一日千里。</a:t>
            </a:r>
            <a:endParaRPr lang="en-US" altLang="zh-TW" dirty="0"/>
          </a:p>
          <a:p>
            <a:pPr lvl="1"/>
            <a:r>
              <a:rPr lang="en-US" altLang="zh-TW" dirty="0"/>
              <a:t>Apple</a:t>
            </a:r>
            <a:r>
              <a:rPr lang="zh-TW" altLang="en-US" dirty="0"/>
              <a:t>成為美國第一家超過一兆美元市值的公司。</a:t>
            </a:r>
            <a:endParaRPr lang="en-US" altLang="zh-TW" dirty="0"/>
          </a:p>
          <a:p>
            <a:pPr lvl="1"/>
            <a:r>
              <a:rPr lang="en-US" altLang="zh-TW" dirty="0"/>
              <a:t>Amazon</a:t>
            </a:r>
            <a:r>
              <a:rPr lang="zh-TW" altLang="en-US" dirty="0"/>
              <a:t>併購</a:t>
            </a:r>
            <a:r>
              <a:rPr lang="en-US" altLang="zh-TW" dirty="0"/>
              <a:t>Whole Foods</a:t>
            </a:r>
            <a:r>
              <a:rPr lang="zh-TW" altLang="en-US" dirty="0"/>
              <a:t>超市後，在一年內推出無人結帳的零售店</a:t>
            </a:r>
            <a:r>
              <a:rPr lang="en-US" altLang="zh-TW" dirty="0"/>
              <a:t>Amazon Go</a:t>
            </a:r>
            <a:r>
              <a:rPr lang="zh-TW" altLang="en-US" dirty="0"/>
              <a:t>。</a:t>
            </a:r>
            <a:endParaRPr lang="en-US" altLang="zh-TW" dirty="0"/>
          </a:p>
        </p:txBody>
      </p:sp>
    </p:spTree>
    <p:extLst>
      <p:ext uri="{BB962C8B-B14F-4D97-AF65-F5344CB8AC3E}">
        <p14:creationId xmlns:p14="http://schemas.microsoft.com/office/powerpoint/2010/main" val="37680699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dirty="0"/>
              <a:t>西元</a:t>
            </a:r>
            <a:r>
              <a:rPr lang="en-US" altLang="zh-TW" dirty="0"/>
              <a:t>2018</a:t>
            </a:r>
            <a:r>
              <a:rPr lang="zh-TW" altLang="en-US" dirty="0"/>
              <a:t>年</a:t>
            </a:r>
            <a:endParaRPr lang="en-US" altLang="zh-TW" dirty="0"/>
          </a:p>
          <a:p>
            <a:pPr lvl="1"/>
            <a:r>
              <a:rPr lang="en-US" altLang="zh-TW" dirty="0"/>
              <a:t>IBM</a:t>
            </a:r>
            <a:r>
              <a:rPr lang="zh-TW" altLang="en-US" dirty="0"/>
              <a:t>以三百四十億美元買下開放原始碼巨擘</a:t>
            </a:r>
            <a:r>
              <a:rPr lang="en-US" altLang="zh-TW" dirty="0"/>
              <a:t>Red Hat</a:t>
            </a:r>
          </a:p>
          <a:p>
            <a:pPr lvl="1"/>
            <a:r>
              <a:rPr lang="zh-TW" altLang="en-US" dirty="0"/>
              <a:t>微軟以七十五億美元買下全球最大的開放原始碼平台</a:t>
            </a:r>
            <a:r>
              <a:rPr lang="en-US" altLang="zh-TW" dirty="0" err="1"/>
              <a:t>GitHub</a:t>
            </a:r>
            <a:r>
              <a:rPr lang="zh-TW" altLang="en-US" dirty="0"/>
              <a:t>。</a:t>
            </a:r>
          </a:p>
          <a:p>
            <a:pPr lvl="1"/>
            <a:r>
              <a:rPr lang="en-US" altLang="zh-TW" dirty="0"/>
              <a:t>Facebook</a:t>
            </a:r>
            <a:r>
              <a:rPr lang="zh-TW" altLang="en-US" dirty="0"/>
              <a:t>爆發數千萬筆個資外洩。</a:t>
            </a:r>
            <a:endParaRPr lang="en-US" altLang="zh-TW" dirty="0"/>
          </a:p>
          <a:p>
            <a:pPr lvl="1"/>
            <a:r>
              <a:rPr lang="zh-TW" altLang="en-US" dirty="0"/>
              <a:t>台積電因電腦病毒感染而發生機台停擺事件，一夕之間就損失了數十億元。</a:t>
            </a:r>
            <a:endParaRPr lang="en-US" altLang="zh-TW" dirty="0"/>
          </a:p>
          <a:p>
            <a:endParaRPr lang="zh-TW" altLang="en-US" dirty="0"/>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6387385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989138"/>
            <a:ext cx="8229600" cy="4137025"/>
          </a:xfrm>
        </p:spPr>
        <p:txBody>
          <a:bodyPr>
            <a:normAutofit/>
          </a:bodyPr>
          <a:lstStyle/>
          <a:p>
            <a:r>
              <a:rPr lang="zh-TW" altLang="en-US" dirty="0"/>
              <a:t>西元</a:t>
            </a:r>
            <a:r>
              <a:rPr lang="en-US" altLang="zh-TW" dirty="0"/>
              <a:t>2019</a:t>
            </a:r>
            <a:r>
              <a:rPr lang="zh-TW" altLang="en-US" dirty="0"/>
              <a:t>年</a:t>
            </a:r>
            <a:endParaRPr lang="en-US" altLang="zh-TW" dirty="0"/>
          </a:p>
          <a:p>
            <a:pPr lvl="1"/>
            <a:r>
              <a:rPr lang="zh-TW" altLang="en-US" sz="2300" b="0" dirty="0"/>
              <a:t>中美貿易大戰，全球半導體產業鏈受到嚴峻挑戰</a:t>
            </a:r>
            <a:endParaRPr lang="en-US" altLang="zh-TW" sz="2300" b="0" dirty="0"/>
          </a:p>
          <a:p>
            <a:pPr lvl="1"/>
            <a:r>
              <a:rPr lang="zh-TW" altLang="en-US" sz="2300" b="0" dirty="0"/>
              <a:t>華為的</a:t>
            </a:r>
            <a:r>
              <a:rPr lang="en-US" altLang="zh-TW" sz="2300" b="0" dirty="0"/>
              <a:t>5G</a:t>
            </a:r>
            <a:r>
              <a:rPr lang="zh-TW" altLang="en-US" sz="2300" b="0" dirty="0"/>
              <a:t>部署受到抵制</a:t>
            </a:r>
          </a:p>
          <a:p>
            <a:pPr lvl="1"/>
            <a:r>
              <a:rPr lang="zh-TW" altLang="en-US" sz="2300" b="0" dirty="0"/>
              <a:t>深度學習（</a:t>
            </a:r>
            <a:r>
              <a:rPr lang="en-US" altLang="zh-TW" sz="2300" b="0" dirty="0"/>
              <a:t>deep learning</a:t>
            </a:r>
            <a:r>
              <a:rPr lang="zh-TW" altLang="en-US" sz="2300" b="0" dirty="0"/>
              <a:t>）技術革命之父</a:t>
            </a:r>
            <a:r>
              <a:rPr lang="en-US" altLang="zh-TW" sz="2300" b="0" dirty="0"/>
              <a:t>Yoshua Bengio</a:t>
            </a:r>
            <a:r>
              <a:rPr lang="zh-TW" altLang="en-US" sz="2300" b="0" dirty="0"/>
              <a:t>、</a:t>
            </a:r>
            <a:r>
              <a:rPr lang="en-US" altLang="zh-TW" sz="2300" b="0" dirty="0"/>
              <a:t>Geoffrey Hinton</a:t>
            </a:r>
            <a:r>
              <a:rPr lang="zh-TW" altLang="en-US" sz="2300" b="0" dirty="0"/>
              <a:t>和</a:t>
            </a:r>
            <a:r>
              <a:rPr lang="en-US" altLang="zh-TW" sz="2300" b="0" dirty="0" err="1"/>
              <a:t>Yann</a:t>
            </a:r>
            <a:r>
              <a:rPr lang="zh-TW" altLang="en-US" sz="2300" b="0" dirty="0"/>
              <a:t> </a:t>
            </a:r>
            <a:r>
              <a:rPr lang="en-US" altLang="zh-TW" sz="2300" b="0" dirty="0" err="1"/>
              <a:t>LeCun</a:t>
            </a:r>
            <a:r>
              <a:rPr lang="zh-TW" altLang="en-US" sz="2300" b="0" dirty="0"/>
              <a:t>獲頒具「資訊科學諾貝爾獎」美譽的「杜林獎」（</a:t>
            </a:r>
            <a:r>
              <a:rPr lang="en-US" altLang="zh-TW" sz="2300" b="0" dirty="0"/>
              <a:t>Turing Award</a:t>
            </a:r>
            <a:r>
              <a:rPr lang="zh-TW" altLang="en-US" sz="2300" b="0" dirty="0"/>
              <a:t>）</a:t>
            </a:r>
            <a:endParaRPr lang="en-US" altLang="zh-TW" sz="2300" b="0" dirty="0"/>
          </a:p>
          <a:p>
            <a:pPr lvl="1"/>
            <a:r>
              <a:rPr lang="en-US" altLang="zh-TW" sz="2300" b="0" dirty="0" err="1"/>
              <a:t>4G</a:t>
            </a:r>
            <a:r>
              <a:rPr lang="zh-TW" altLang="en-US" sz="2300" b="0" dirty="0"/>
              <a:t>頻寬改變了用戶手機上網習慣，並造就了直播網紅，</a:t>
            </a:r>
            <a:r>
              <a:rPr lang="en-US" altLang="zh-TW" sz="2300" b="0" dirty="0"/>
              <a:t>5G</a:t>
            </a:r>
            <a:r>
              <a:rPr lang="zh-TW" altLang="en-US" sz="2300" b="0" dirty="0"/>
              <a:t>速度快上百倍，新型應用將應運而生。</a:t>
            </a:r>
          </a:p>
          <a:p>
            <a:pPr lvl="1"/>
            <a:r>
              <a:rPr lang="zh-TW" altLang="en-US" sz="2300" b="0" dirty="0"/>
              <a:t>全球最大專業積體電路製造服務公司台積電市值突破八兆台幣，打敗三星，成為亞洲市值最高的公司。</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154525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6096" y="2035362"/>
            <a:ext cx="5111010" cy="3778903"/>
          </a:xfrm>
        </p:spPr>
        <p:txBody>
          <a:bodyPr>
            <a:normAutofit fontScale="85000" lnSpcReduction="10000"/>
          </a:bodyPr>
          <a:lstStyle/>
          <a:p>
            <a:pPr>
              <a:lnSpc>
                <a:spcPct val="120000"/>
              </a:lnSpc>
            </a:pPr>
            <a:r>
              <a:rPr lang="zh-TW" altLang="en-US" b="1" dirty="0"/>
              <a:t>英國數學家亞蘭杜林</a:t>
            </a:r>
            <a:r>
              <a:rPr lang="en-US" altLang="zh-TW" b="1" dirty="0"/>
              <a:t>(Alan Turing</a:t>
            </a:r>
            <a:r>
              <a:rPr lang="zh-TW" altLang="en-US" b="1" dirty="0"/>
              <a:t>，</a:t>
            </a:r>
            <a:r>
              <a:rPr lang="en-US" altLang="zh-TW" b="1" dirty="0"/>
              <a:t>1912-1954)</a:t>
            </a:r>
            <a:r>
              <a:rPr lang="zh-TW" altLang="en-US" b="1" dirty="0"/>
              <a:t>，雖然無緣在有生之年得到諾貝爾獎，但後人為紀念他在數位計算理論上的貢獻而設立的</a:t>
            </a:r>
            <a:r>
              <a:rPr lang="zh-TW" altLang="en-US" b="1" dirty="0">
                <a:solidFill>
                  <a:srgbClr val="C00000"/>
                </a:solidFill>
              </a:rPr>
              <a:t>杜林獎</a:t>
            </a:r>
            <a:r>
              <a:rPr lang="en-US" altLang="zh-TW" b="1" dirty="0"/>
              <a:t>(Turing Award)</a:t>
            </a:r>
            <a:r>
              <a:rPr lang="zh-TW" altLang="en-US" b="1" dirty="0"/>
              <a:t>，已被公認是資訊科學領域最崇高的獎項，而有「資訊科學諾貝爾獎」的美譽。</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97125" y="2213865"/>
            <a:ext cx="2422015" cy="3493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矩形 4"/>
          <p:cNvSpPr/>
          <p:nvPr/>
        </p:nvSpPr>
        <p:spPr>
          <a:xfrm>
            <a:off x="5607115" y="5417910"/>
            <a:ext cx="2540247" cy="369332"/>
          </a:xfrm>
          <a:prstGeom prst="rect">
            <a:avLst/>
          </a:prstGeom>
          <a:solidFill>
            <a:srgbClr val="FFC000"/>
          </a:solidFill>
          <a:ln w="19050">
            <a:solidFill>
              <a:srgbClr val="000000"/>
            </a:solidFill>
            <a:prstDash val="dash"/>
          </a:ln>
        </p:spPr>
        <p:txBody>
          <a:bodyPr wrap="none">
            <a:spAutoFit/>
          </a:bodyPr>
          <a:lstStyle/>
          <a:p>
            <a:r>
              <a:rPr lang="zh-TW" altLang="en-US" dirty="0">
                <a:latin typeface="微軟正黑體" pitchFamily="34" charset="-120"/>
                <a:ea typeface="微軟正黑體" pitchFamily="34" charset="-120"/>
              </a:rPr>
              <a:t>亞蘭杜林</a:t>
            </a:r>
            <a:r>
              <a:rPr lang="en-US" altLang="zh-TW" dirty="0">
                <a:latin typeface="微軟正黑體" pitchFamily="34" charset="-120"/>
                <a:ea typeface="微軟正黑體" pitchFamily="34" charset="-120"/>
              </a:rPr>
              <a:t>(Alan Turing) </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2433618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a:t>西元</a:t>
            </a:r>
            <a:r>
              <a:rPr lang="en-US" altLang="zh-TW" dirty="0"/>
              <a:t>2020</a:t>
            </a:r>
            <a:r>
              <a:rPr lang="zh-TW" altLang="en-US" dirty="0"/>
              <a:t>年</a:t>
            </a:r>
            <a:endParaRPr lang="en-US" altLang="zh-TW" dirty="0"/>
          </a:p>
          <a:p>
            <a:pPr lvl="1"/>
            <a:r>
              <a:rPr lang="zh-TW" altLang="en-US" b="0" dirty="0"/>
              <a:t>嚴重特殊傳染性肺炎（</a:t>
            </a:r>
            <a:r>
              <a:rPr lang="en-US" altLang="zh-TW" b="0" dirty="0"/>
              <a:t>COVID-19</a:t>
            </a:r>
            <a:r>
              <a:rPr lang="zh-TW" altLang="en-US" b="0" dirty="0"/>
              <a:t>）大爆發</a:t>
            </a:r>
            <a:endParaRPr lang="en-US" altLang="zh-TW" b="0" dirty="0"/>
          </a:p>
          <a:p>
            <a:pPr lvl="1"/>
            <a:r>
              <a:rPr lang="zh-TW" altLang="en-US" b="0" dirty="0"/>
              <a:t>遠距學習及工作成為疫情期間的重要模式</a:t>
            </a:r>
          </a:p>
          <a:p>
            <a:pPr lvl="1"/>
            <a:r>
              <a:rPr lang="zh-TW" altLang="en-US" b="0" dirty="0"/>
              <a:t>特斯拉（</a:t>
            </a:r>
            <a:r>
              <a:rPr lang="en-US" altLang="zh-TW" b="0" dirty="0"/>
              <a:t>Tesla</a:t>
            </a:r>
            <a:r>
              <a:rPr lang="zh-TW" altLang="en-US" b="0" dirty="0"/>
              <a:t>）帶動新一波的電動車及自動駕駛革命浪潮</a:t>
            </a:r>
            <a:endParaRPr lang="en-US" altLang="zh-TW" b="0" dirty="0"/>
          </a:p>
          <a:p>
            <a:pPr lvl="1"/>
            <a:r>
              <a:rPr lang="en-US" altLang="zh-TW" b="0" dirty="0" err="1"/>
              <a:t>COVID</a:t>
            </a:r>
            <a:r>
              <a:rPr lang="en-US" altLang="zh-TW" b="0" dirty="0"/>
              <a:t>-19</a:t>
            </a:r>
            <a:r>
              <a:rPr lang="zh-TW" altLang="en-US" b="0" dirty="0"/>
              <a:t>疫苗問世。</a:t>
            </a:r>
            <a:endParaRPr lang="zh-TW" altLang="en-US" dirty="0"/>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6142199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32500" lnSpcReduction="20000"/>
          </a:bodyPr>
          <a:lstStyle/>
          <a:p>
            <a:r>
              <a:rPr lang="zh-TW" altLang="en-US" sz="8600" dirty="0"/>
              <a:t>西元</a:t>
            </a:r>
            <a:r>
              <a:rPr lang="en-US" altLang="zh-TW" sz="8600" dirty="0"/>
              <a:t>2021</a:t>
            </a:r>
            <a:r>
              <a:rPr lang="zh-TW" altLang="en-US" sz="8600" dirty="0"/>
              <a:t>年</a:t>
            </a:r>
            <a:endParaRPr lang="en-US" altLang="zh-TW" sz="8600" dirty="0"/>
          </a:p>
          <a:p>
            <a:pPr lvl="1"/>
            <a:r>
              <a:rPr lang="zh-TW" altLang="en-US" sz="5200" b="0" dirty="0"/>
              <a:t>車用晶片嚴重缺貨，美、日、德等國向台灣求援，盼台積電等業者增產。</a:t>
            </a:r>
            <a:endParaRPr lang="en-US" altLang="zh-TW" sz="5200" b="0" dirty="0"/>
          </a:p>
          <a:p>
            <a:pPr lvl="1"/>
            <a:r>
              <a:rPr lang="zh-TW" altLang="en-US" sz="5200" b="0" dirty="0"/>
              <a:t>得半導體者得天下，台積電市值屢創新高，春節後開市市值達台幣</a:t>
            </a:r>
            <a:r>
              <a:rPr lang="en-US" altLang="zh-TW" sz="5200" b="0" dirty="0"/>
              <a:t>17</a:t>
            </a:r>
            <a:r>
              <a:rPr lang="zh-TW" altLang="en-US" sz="5200" b="0" dirty="0"/>
              <a:t>兆元，穩居全球前十大企業。</a:t>
            </a:r>
            <a:endParaRPr lang="en-US" altLang="zh-TW" sz="5200" b="0" dirty="0"/>
          </a:p>
          <a:p>
            <a:pPr lvl="1"/>
            <a:r>
              <a:rPr lang="zh-TW" altLang="en-US" sz="5200" b="0" dirty="0"/>
              <a:t>年中疫情升級，全國各級學校停止到校上課，史上第一次全面改採線上教學。</a:t>
            </a:r>
            <a:endParaRPr lang="en-US" altLang="zh-TW" sz="5200" b="0" dirty="0"/>
          </a:p>
          <a:p>
            <a:pPr lvl="1"/>
            <a:r>
              <a:rPr lang="en-US" altLang="zh-TW" sz="5200" b="0" dirty="0" err="1"/>
              <a:t>IonQ</a:t>
            </a:r>
            <a:r>
              <a:rPr lang="zh-TW" altLang="en-US" sz="5200" b="0" dirty="0"/>
              <a:t>在紐約證交所以</a:t>
            </a:r>
            <a:r>
              <a:rPr lang="en-US" altLang="zh-TW" sz="5200" b="0" dirty="0"/>
              <a:t>SPAC</a:t>
            </a:r>
            <a:r>
              <a:rPr lang="zh-TW" altLang="en-US" sz="5200" b="0" dirty="0"/>
              <a:t>（特殊目的收購公司）模式上市，成為首家公開發行的量子電腦公司。</a:t>
            </a:r>
            <a:endParaRPr lang="en-US" altLang="zh-TW" sz="5200" b="0" dirty="0"/>
          </a:p>
          <a:p>
            <a:pPr lvl="1"/>
            <a:r>
              <a:rPr lang="zh-TW" altLang="en-US" sz="5200" b="0" dirty="0"/>
              <a:t>無人機的性能愈來愈優異，價格愈來愈親民，已經廣泛應用在各個場域，如物流運輸、醫療救援、巡邏警戒、油礦探勘、精準農業、休閒娛樂等。</a:t>
            </a:r>
            <a:endParaRPr lang="en-US" altLang="zh-TW" sz="5200" b="0" dirty="0"/>
          </a:p>
          <a:p>
            <a:pPr lvl="1"/>
            <a:r>
              <a:rPr lang="zh-TW" altLang="en-US" sz="5200" b="0" dirty="0"/>
              <a:t>臉書改名</a:t>
            </a:r>
            <a:r>
              <a:rPr lang="en-US" altLang="zh-TW" sz="5200" b="0" dirty="0"/>
              <a:t>Meta</a:t>
            </a:r>
            <a:r>
              <a:rPr lang="zh-TW" altLang="en-US" sz="5200" b="0" dirty="0"/>
              <a:t>，宣示</a:t>
            </a:r>
            <a:r>
              <a:rPr lang="en-US" altLang="zh-TW" sz="5200" b="0" dirty="0" err="1"/>
              <a:t>Metaverse</a:t>
            </a:r>
            <a:r>
              <a:rPr lang="zh-TW" altLang="en-US" sz="5200" b="0" dirty="0"/>
              <a:t>的願景。</a:t>
            </a:r>
            <a:r>
              <a:rPr lang="en-US" altLang="zh-TW" sz="5200" b="0" dirty="0" err="1"/>
              <a:t>Metaverse</a:t>
            </a:r>
            <a:r>
              <a:rPr lang="zh-TW" altLang="en-US" sz="5200" b="0" dirty="0"/>
              <a:t>是</a:t>
            </a:r>
            <a:r>
              <a:rPr lang="en-US" altLang="zh-TW" sz="5200" b="0" dirty="0"/>
              <a:t>Meta</a:t>
            </a:r>
            <a:r>
              <a:rPr lang="zh-TW" altLang="en-US" sz="5200" b="0" dirty="0"/>
              <a:t>與</a:t>
            </a:r>
            <a:r>
              <a:rPr lang="en-US" altLang="zh-TW" sz="5200" b="0" dirty="0"/>
              <a:t>Universe</a:t>
            </a:r>
            <a:r>
              <a:rPr lang="zh-TW" altLang="en-US" sz="5200" b="0" dirty="0"/>
              <a:t>的合體字，坊間多譯為「元宇宙」，其他可行的譯名包括「後設宇宙」、「外掛宇宙」、「擬真宇宙」、「超越宇宙」、「美他宇宙」。</a:t>
            </a:r>
            <a:endParaRPr lang="en-US" altLang="zh-TW" sz="5200" b="0" dirty="0"/>
          </a:p>
          <a:p>
            <a:pPr lvl="1"/>
            <a:r>
              <a:rPr lang="en-US" altLang="zh-TW" sz="5200" b="0" dirty="0"/>
              <a:t>NFT</a:t>
            </a:r>
            <a:r>
              <a:rPr lang="zh-TW" altLang="en-US" sz="5200" b="0" dirty="0"/>
              <a:t>（</a:t>
            </a:r>
            <a:r>
              <a:rPr lang="en-US" altLang="zh-TW" sz="5200" b="0" dirty="0"/>
              <a:t>Non-Fungible Token</a:t>
            </a:r>
            <a:r>
              <a:rPr lang="zh-TW" altLang="en-US" sz="5200" b="0" dirty="0"/>
              <a:t>，非同質化代幣）是一種區塊鏈帳本的資料單位，它的獨一無二及可回溯性，使其成為數位收藏的流行選項。</a:t>
            </a:r>
          </a:p>
          <a:p>
            <a:pPr lvl="1"/>
            <a:endParaRPr lang="zh-TW" altLang="en-US" dirty="0"/>
          </a:p>
        </p:txBody>
      </p:sp>
      <p:sp>
        <p:nvSpPr>
          <p:cNvPr id="4" name="標題 1"/>
          <p:cNvSpPr>
            <a:spLocks noGrp="1"/>
          </p:cNvSpPr>
          <p:nvPr>
            <p:ph type="title"/>
          </p:nvPr>
        </p:nvSpPr>
        <p:spPr>
          <a:xfrm>
            <a:off x="457200" y="846138"/>
            <a:ext cx="8229600" cy="1143000"/>
          </a:xfrm>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2" name="文字方塊 1"/>
          <p:cNvSpPr txBox="1"/>
          <p:nvPr/>
        </p:nvSpPr>
        <p:spPr>
          <a:xfrm>
            <a:off x="1781690" y="5652887"/>
            <a:ext cx="2986715" cy="1200329"/>
          </a:xfrm>
          <a:prstGeom prst="rect">
            <a:avLst/>
          </a:prstGeom>
          <a:noFill/>
        </p:spPr>
        <p:txBody>
          <a:bodyPr wrap="none" rtlCol="0">
            <a:spAutoFit/>
          </a:bodyPr>
          <a:lstStyle/>
          <a:p>
            <a:r>
              <a:rPr lang="en-US" altLang="zh-TW" dirty="0" smtClean="0"/>
              <a:t>2024/3/7 09:35AM</a:t>
            </a:r>
          </a:p>
          <a:p>
            <a:r>
              <a:rPr lang="en-US" altLang="zh-TW" dirty="0" smtClean="0"/>
              <a:t>TSMC:</a:t>
            </a:r>
          </a:p>
          <a:p>
            <a:r>
              <a:rPr lang="en-US" altLang="zh-TW" dirty="0" smtClean="0"/>
              <a:t>768*2593.21*100000000*0.1</a:t>
            </a:r>
          </a:p>
          <a:p>
            <a:r>
              <a:rPr lang="en-US" altLang="zh-TW" dirty="0"/>
              <a:t>=</a:t>
            </a:r>
            <a:r>
              <a:rPr lang="en-US" altLang="zh-TW" dirty="0" smtClean="0"/>
              <a:t>1.9915853e+13 (~20</a:t>
            </a:r>
            <a:r>
              <a:rPr lang="zh-TW" altLang="en-US" dirty="0" smtClean="0"/>
              <a:t>兆</a:t>
            </a:r>
            <a:r>
              <a:rPr lang="en-US" altLang="zh-TW" dirty="0" smtClean="0"/>
              <a:t>)</a:t>
            </a:r>
            <a:endParaRPr lang="zh-TW" altLang="en-US" dirty="0"/>
          </a:p>
        </p:txBody>
      </p:sp>
      <p:sp>
        <p:nvSpPr>
          <p:cNvPr id="5" name="文字方塊 4"/>
          <p:cNvSpPr txBox="1"/>
          <p:nvPr/>
        </p:nvSpPr>
        <p:spPr>
          <a:xfrm>
            <a:off x="4768405" y="5652886"/>
            <a:ext cx="3103735" cy="1200329"/>
          </a:xfrm>
          <a:prstGeom prst="rect">
            <a:avLst/>
          </a:prstGeom>
          <a:noFill/>
        </p:spPr>
        <p:txBody>
          <a:bodyPr wrap="none" rtlCol="0">
            <a:spAutoFit/>
          </a:bodyPr>
          <a:lstStyle/>
          <a:p>
            <a:r>
              <a:rPr lang="en-US" altLang="zh-TW" dirty="0" smtClean="0"/>
              <a:t>2025/3/4 09:25AM</a:t>
            </a:r>
          </a:p>
          <a:p>
            <a:r>
              <a:rPr lang="en-US" altLang="zh-TW" dirty="0" smtClean="0"/>
              <a:t>TSMC:</a:t>
            </a:r>
          </a:p>
          <a:p>
            <a:r>
              <a:rPr lang="en-US" altLang="zh-TW" dirty="0" smtClean="0"/>
              <a:t>1000*2593.21*100000000*0.1</a:t>
            </a:r>
          </a:p>
          <a:p>
            <a:r>
              <a:rPr lang="en-US" altLang="zh-TW" dirty="0"/>
              <a:t>=2.59321e+13 </a:t>
            </a:r>
            <a:r>
              <a:rPr lang="en-US" altLang="zh-TW" dirty="0" smtClean="0"/>
              <a:t>(~26</a:t>
            </a:r>
            <a:r>
              <a:rPr lang="zh-TW" altLang="en-US" dirty="0" smtClean="0"/>
              <a:t>兆</a:t>
            </a:r>
            <a:r>
              <a:rPr lang="en-US" altLang="zh-TW" dirty="0" smtClean="0"/>
              <a:t>)</a:t>
            </a:r>
            <a:endParaRPr lang="zh-TW" altLang="en-US" dirty="0"/>
          </a:p>
        </p:txBody>
      </p:sp>
    </p:spTree>
    <p:extLst>
      <p:ext uri="{BB962C8B-B14F-4D97-AF65-F5344CB8AC3E}">
        <p14:creationId xmlns:p14="http://schemas.microsoft.com/office/powerpoint/2010/main" val="36736504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77500" lnSpcReduction="20000"/>
          </a:bodyPr>
          <a:lstStyle/>
          <a:p>
            <a:r>
              <a:rPr lang="zh-TW" altLang="en-US" dirty="0"/>
              <a:t>西元</a:t>
            </a:r>
            <a:r>
              <a:rPr lang="en-US" altLang="zh-TW" dirty="0"/>
              <a:t>2022</a:t>
            </a:r>
            <a:r>
              <a:rPr lang="zh-TW" altLang="en-US" dirty="0"/>
              <a:t>年</a:t>
            </a:r>
            <a:endParaRPr lang="en-US" altLang="zh-TW" dirty="0"/>
          </a:p>
          <a:p>
            <a:pPr lvl="1"/>
            <a:r>
              <a:rPr lang="zh-TW" altLang="en-US" b="0" dirty="0"/>
              <a:t>為因應全球超過</a:t>
            </a:r>
            <a:r>
              <a:rPr lang="en-US" altLang="zh-TW" b="0" dirty="0"/>
              <a:t>30</a:t>
            </a:r>
            <a:r>
              <a:rPr lang="zh-TW" altLang="en-US" b="0" dirty="0"/>
              <a:t>億人的廣大電玩市場，微軟宣布以美金</a:t>
            </a:r>
            <a:r>
              <a:rPr lang="en-US" altLang="zh-TW" b="0" dirty="0"/>
              <a:t>690</a:t>
            </a:r>
            <a:r>
              <a:rPr lang="zh-TW" altLang="en-US" b="0" dirty="0"/>
              <a:t>億收購電玩巨頭「動視暴雪」（</a:t>
            </a:r>
            <a:r>
              <a:rPr lang="en-US" altLang="zh-TW" b="0" dirty="0"/>
              <a:t>Activision Blizzards</a:t>
            </a:r>
            <a:r>
              <a:rPr lang="zh-TW" altLang="en-US" b="0" dirty="0"/>
              <a:t>），與騰訊、</a:t>
            </a:r>
            <a:r>
              <a:rPr lang="en-US" altLang="zh-TW" b="0" dirty="0"/>
              <a:t>Sony</a:t>
            </a:r>
            <a:r>
              <a:rPr lang="zh-TW" altLang="en-US" b="0" dirty="0"/>
              <a:t>和</a:t>
            </a:r>
            <a:r>
              <a:rPr lang="en-US" altLang="zh-TW" b="0" dirty="0"/>
              <a:t>Apple</a:t>
            </a:r>
            <a:r>
              <a:rPr lang="zh-TW" altLang="en-US" b="0" dirty="0"/>
              <a:t>等公司競爭電玩市場。</a:t>
            </a:r>
            <a:endParaRPr lang="en-US" altLang="zh-TW" b="0" dirty="0"/>
          </a:p>
          <a:p>
            <a:pPr lvl="1"/>
            <a:r>
              <a:rPr lang="zh-TW" altLang="en-US" b="0" dirty="0"/>
              <a:t>全球交易量第二大的加密貨幣交易所</a:t>
            </a:r>
            <a:r>
              <a:rPr lang="en-US" altLang="zh-TW" b="0" dirty="0"/>
              <a:t>FTX</a:t>
            </a:r>
            <a:r>
              <a:rPr lang="zh-TW" altLang="en-US" b="0" dirty="0"/>
              <a:t>市值急轉直下，申請美國破產法第十一章的破產保護，凸顯弊幣必斃。加密貨幣的價位瞬息萬變，交易不舍晝夜，故常有人說「幣圈一天，人間Ｎ年」。</a:t>
            </a:r>
            <a:endParaRPr lang="en-US" altLang="zh-TW" b="0" dirty="0"/>
          </a:p>
          <a:p>
            <a:pPr lvl="1"/>
            <a:r>
              <a:rPr lang="en-US" altLang="zh-TW" b="0" dirty="0" err="1"/>
              <a:t>OpenAI</a:t>
            </a:r>
            <a:r>
              <a:rPr lang="zh-TW" altLang="en-US" b="0" dirty="0"/>
              <a:t>推出聊天機器人</a:t>
            </a:r>
            <a:r>
              <a:rPr lang="en-US" altLang="zh-TW" b="0" dirty="0" err="1"/>
              <a:t>ChatGPT</a:t>
            </a:r>
            <a:r>
              <a:rPr lang="zh-TW" altLang="en-US" b="0" dirty="0"/>
              <a:t>，一鳴驚人，被紐約時報譽為最佳人工智慧聊天機器人。它基於深度學習生成自然語言模型 </a:t>
            </a:r>
            <a:r>
              <a:rPr lang="en-US" altLang="zh-TW" b="0" dirty="0"/>
              <a:t>GPT-3.5</a:t>
            </a:r>
            <a:r>
              <a:rPr lang="zh-TW" altLang="en-US" b="0" dirty="0"/>
              <a:t>，並使用了監督學習和強化學習等技術。</a:t>
            </a:r>
            <a:endParaRPr lang="en-US" altLang="zh-TW" b="0" dirty="0"/>
          </a:p>
          <a:p>
            <a:pPr lvl="1"/>
            <a:r>
              <a:rPr lang="zh-TW" altLang="en-US" b="0" dirty="0"/>
              <a:t>台積電赴美設廠，前兩期的四奈米和三奈米製程總投資額達四百億美元。十二月在鳳凰城舉行移機典禮時冠蓋雲集，美國總統拜登親臨致詞。</a:t>
            </a:r>
          </a:p>
        </p:txBody>
      </p:sp>
      <p:sp>
        <p:nvSpPr>
          <p:cNvPr id="5"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8248087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92500" lnSpcReduction="10000"/>
          </a:bodyPr>
          <a:lstStyle/>
          <a:p>
            <a:r>
              <a:rPr lang="zh-TW" altLang="en-US" dirty="0"/>
              <a:t>西元</a:t>
            </a:r>
            <a:r>
              <a:rPr lang="en-US" altLang="zh-TW" dirty="0"/>
              <a:t>2023</a:t>
            </a:r>
            <a:r>
              <a:rPr lang="zh-TW" altLang="en-US" dirty="0"/>
              <a:t>年</a:t>
            </a:r>
            <a:endParaRPr lang="en-US" altLang="zh-TW" dirty="0"/>
          </a:p>
          <a:p>
            <a:pPr lvl="1"/>
            <a:r>
              <a:rPr lang="zh-TW" altLang="en-US" b="0" dirty="0"/>
              <a:t>一月十一日，美國聯邦航空總署因「飛航任務公告」（</a:t>
            </a:r>
            <a:r>
              <a:rPr lang="en-US" altLang="zh-TW" b="0" dirty="0"/>
              <a:t>Notice to Air Missions</a:t>
            </a:r>
            <a:r>
              <a:rPr lang="zh-TW" altLang="en-US" b="0" dirty="0"/>
              <a:t>，</a:t>
            </a:r>
            <a:r>
              <a:rPr lang="en-US" altLang="zh-TW" b="0" dirty="0"/>
              <a:t>NOTAM</a:t>
            </a:r>
            <a:r>
              <a:rPr lang="zh-TW" altLang="en-US" b="0" dirty="0"/>
              <a:t>）電腦系統失靈，勒令機場飛機全面停飛，導致全美機場一天之內就有高達一萬多次航班延誤和數千次航班取消。這次故障的導火線是一個老舊電腦的資料庫檔案受損，而其備份也同時受損，使得電腦「當機」立斷，機場「哀鴻」遍野。</a:t>
            </a:r>
            <a:endParaRPr lang="en-US" altLang="zh-TW" b="0" dirty="0"/>
          </a:p>
          <a:p>
            <a:pPr lvl="1"/>
            <a:r>
              <a:rPr lang="zh-TW" altLang="en-US" b="0" dirty="0"/>
              <a:t>台北國際電腦展聚焦高效運算、智慧應用、次世代通訊、超越現實、創新與新創、綠能永續等主題。</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099767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lnSpcReduction="10000"/>
          </a:bodyPr>
          <a:lstStyle/>
          <a:p>
            <a:r>
              <a:rPr lang="zh-TW" altLang="en-US" dirty="0"/>
              <a:t>西元</a:t>
            </a:r>
            <a:r>
              <a:rPr lang="en-US" altLang="zh-TW" dirty="0"/>
              <a:t>2023</a:t>
            </a:r>
            <a:r>
              <a:rPr lang="zh-TW" altLang="en-US" dirty="0"/>
              <a:t>年</a:t>
            </a:r>
            <a:endParaRPr lang="en-US" altLang="zh-TW" dirty="0"/>
          </a:p>
          <a:p>
            <a:pPr lvl="1"/>
            <a:r>
              <a:rPr lang="zh-TW" altLang="en-US" b="0" dirty="0"/>
              <a:t>在以色列回擊哈瑪斯的戰事中，加薩走廊居民被迫面臨斷水、斷電、斷糧、斷路和斷網的生存挑戰，引發聯合國人道事務組織的關注。在地網全面癱瘓下，「技可敵國」的馬斯克提供天羅「星鏈」通訊網路，支援加薩走廊被認可的人道救援組織。</a:t>
            </a:r>
          </a:p>
          <a:p>
            <a:pPr lvl="1"/>
            <a:r>
              <a:rPr lang="zh-TW" altLang="en-US" b="0" dirty="0"/>
              <a:t>因應生成式</a:t>
            </a:r>
            <a:r>
              <a:rPr lang="en-US" altLang="zh-TW" b="0" dirty="0"/>
              <a:t>AI</a:t>
            </a:r>
            <a:r>
              <a:rPr lang="zh-TW" altLang="en-US" b="0" dirty="0"/>
              <a:t>革命浪潮，</a:t>
            </a:r>
            <a:r>
              <a:rPr lang="en-US" altLang="zh-TW" b="0" dirty="0"/>
              <a:t>Google</a:t>
            </a:r>
            <a:r>
              <a:rPr lang="zh-TW" altLang="en-US" b="0" dirty="0"/>
              <a:t>推出新世代多模態大型語言模型</a:t>
            </a:r>
            <a:r>
              <a:rPr lang="en-US" altLang="zh-TW" b="0" dirty="0"/>
              <a:t>Gemini</a:t>
            </a:r>
            <a:r>
              <a:rPr lang="zh-TW" altLang="en-US" b="0" dirty="0"/>
              <a:t>，展現卓越超群的語言、圖像、聲音和影片之理解與生成能力！ </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9888815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a:t>西元</a:t>
            </a:r>
            <a:r>
              <a:rPr lang="en-US" altLang="zh-TW" dirty="0"/>
              <a:t>2024</a:t>
            </a:r>
            <a:r>
              <a:rPr lang="zh-TW" altLang="en-US" dirty="0"/>
              <a:t>年</a:t>
            </a:r>
            <a:endParaRPr lang="en-US" altLang="zh-TW" dirty="0"/>
          </a:p>
          <a:p>
            <a:pPr lvl="1"/>
            <a:r>
              <a:rPr lang="zh-TW" altLang="en-US" b="0" dirty="0"/>
              <a:t>台積電熊本廠比美國鳳凰城建廠較晚，但因廿四小時日夜趕工而能更早投入量產</a:t>
            </a:r>
            <a:r>
              <a:rPr lang="zh-TW" altLang="en-US" b="0" dirty="0" smtClean="0"/>
              <a:t>。</a:t>
            </a:r>
            <a:endParaRPr lang="zh-TW" altLang="en-US" b="0" dirty="0"/>
          </a:p>
          <a:p>
            <a:pPr lvl="1"/>
            <a:r>
              <a:rPr lang="zh-TW" altLang="en-US" b="0" dirty="0"/>
              <a:t>全球最大的</a:t>
            </a:r>
            <a:r>
              <a:rPr lang="en-US" altLang="zh-TW" b="0" dirty="0"/>
              <a:t>GPU</a:t>
            </a:r>
            <a:r>
              <a:rPr lang="zh-TW" altLang="en-US" b="0" dirty="0"/>
              <a:t>公司</a:t>
            </a:r>
            <a:r>
              <a:rPr lang="en-US" altLang="zh-TW" b="0" dirty="0"/>
              <a:t>NVIDIA</a:t>
            </a:r>
            <a:r>
              <a:rPr lang="zh-TW" altLang="en-US" b="0" dirty="0"/>
              <a:t>的執行長黃仁勳於台大體育館開講，主題是「</a:t>
            </a:r>
            <a:r>
              <a:rPr lang="en-US" altLang="zh-TW" b="0" dirty="0"/>
              <a:t>AI</a:t>
            </a:r>
            <a:r>
              <a:rPr lang="zh-TW" altLang="en-US" b="0" dirty="0"/>
              <a:t>帶來的新產業革命與發展」，同時表達對台灣供應鏈夥伴的支持與感謝。</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32401933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a:t>西元</a:t>
            </a:r>
            <a:r>
              <a:rPr lang="en-US" altLang="zh-TW" dirty="0"/>
              <a:t>2024</a:t>
            </a:r>
            <a:r>
              <a:rPr lang="zh-TW" altLang="en-US" dirty="0"/>
              <a:t>年</a:t>
            </a:r>
            <a:endParaRPr lang="en-US" altLang="zh-TW" dirty="0"/>
          </a:p>
          <a:p>
            <a:pPr lvl="1"/>
            <a:r>
              <a:rPr lang="zh-TW" altLang="en-US" b="0" dirty="0"/>
              <a:t>諾貝爾物理學獎得主為約翰</a:t>
            </a:r>
            <a:r>
              <a:rPr lang="en-US" altLang="zh-TW" b="0" dirty="0"/>
              <a:t>·</a:t>
            </a:r>
            <a:r>
              <a:rPr lang="zh-TW" altLang="en-US" b="0" dirty="0"/>
              <a:t>霍普菲爾（</a:t>
            </a:r>
            <a:r>
              <a:rPr lang="en-US" altLang="zh-TW" b="0" dirty="0"/>
              <a:t>John Hopfield</a:t>
            </a:r>
            <a:r>
              <a:rPr lang="zh-TW" altLang="en-US" b="0" dirty="0"/>
              <a:t>）和傑佛瑞</a:t>
            </a:r>
            <a:r>
              <a:rPr lang="en-US" altLang="zh-TW" b="0" dirty="0"/>
              <a:t>·</a:t>
            </a:r>
            <a:r>
              <a:rPr lang="zh-TW" altLang="en-US" b="0" dirty="0"/>
              <a:t>辛頓（</a:t>
            </a:r>
            <a:r>
              <a:rPr lang="en-US" altLang="zh-TW" b="0" dirty="0"/>
              <a:t>Geoffrey Hinton</a:t>
            </a:r>
            <a:r>
              <a:rPr lang="zh-TW" altLang="en-US" b="0" dirty="0"/>
              <a:t>），表彰他們透過人工神經網路實現機器學習的基礎發現與發明</a:t>
            </a:r>
            <a:r>
              <a:rPr lang="zh-TW" altLang="en-US" b="0" dirty="0" smtClean="0"/>
              <a:t>。</a:t>
            </a:r>
            <a:endParaRPr lang="zh-TW" altLang="en-US" b="0" dirty="0"/>
          </a:p>
          <a:p>
            <a:pPr lvl="1"/>
            <a:r>
              <a:rPr lang="zh-TW" altLang="en-US" b="0" dirty="0"/>
              <a:t>諾貝爾化學獎頒給大衛</a:t>
            </a:r>
            <a:r>
              <a:rPr lang="en-US" altLang="zh-TW" b="0" dirty="0"/>
              <a:t>·</a:t>
            </a:r>
            <a:r>
              <a:rPr lang="zh-TW" altLang="en-US" b="0" dirty="0"/>
              <a:t>貝克（</a:t>
            </a:r>
            <a:r>
              <a:rPr lang="en-US" altLang="zh-TW" b="0" dirty="0"/>
              <a:t>David Baker</a:t>
            </a:r>
            <a:r>
              <a:rPr lang="zh-TW" altLang="en-US" b="0" dirty="0"/>
              <a:t>）、約翰</a:t>
            </a:r>
            <a:r>
              <a:rPr lang="en-US" altLang="zh-TW" b="0" dirty="0"/>
              <a:t>·</a:t>
            </a:r>
            <a:r>
              <a:rPr lang="zh-TW" altLang="en-US" b="0" dirty="0"/>
              <a:t>江珀（</a:t>
            </a:r>
            <a:r>
              <a:rPr lang="en-US" altLang="zh-TW" b="0" dirty="0"/>
              <a:t>John Jumper</a:t>
            </a:r>
            <a:r>
              <a:rPr lang="zh-TW" altLang="en-US" b="0" dirty="0"/>
              <a:t>）及德米斯</a:t>
            </a:r>
            <a:r>
              <a:rPr lang="en-US" altLang="zh-TW" b="0" dirty="0"/>
              <a:t>·</a:t>
            </a:r>
            <a:r>
              <a:rPr lang="zh-TW" altLang="en-US" b="0" dirty="0"/>
              <a:t>哈薩比斯（</a:t>
            </a:r>
            <a:r>
              <a:rPr lang="en-US" altLang="zh-TW" b="0" dirty="0" err="1"/>
              <a:t>Demis</a:t>
            </a:r>
            <a:r>
              <a:rPr lang="en-US" altLang="zh-TW" b="0" dirty="0"/>
              <a:t> Hassabis</a:t>
            </a:r>
            <a:r>
              <a:rPr lang="zh-TW" altLang="en-US" b="0" dirty="0"/>
              <a:t>），表彰他們運用計算工具在蛋白質設計及結構預測的貢獻。</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2553516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a:t>西元</a:t>
            </a:r>
            <a:r>
              <a:rPr lang="en-US" altLang="zh-TW" dirty="0" smtClean="0"/>
              <a:t>2025</a:t>
            </a:r>
            <a:r>
              <a:rPr lang="zh-TW" altLang="en-US" dirty="0" smtClean="0"/>
              <a:t>年</a:t>
            </a:r>
            <a:endParaRPr lang="en-US" altLang="zh-TW" dirty="0"/>
          </a:p>
          <a:p>
            <a:pPr lvl="1"/>
            <a:r>
              <a:rPr lang="zh-TW" altLang="en-US" b="0" dirty="0"/>
              <a:t>台積電二月赴美國舉行例行董事會，並檢視美國鳳凰城先進製程進度</a:t>
            </a:r>
            <a:r>
              <a:rPr lang="zh-TW" altLang="en-US" b="0" dirty="0" smtClean="0"/>
              <a:t>。</a:t>
            </a:r>
            <a:endParaRPr lang="zh-TW" altLang="en-US" b="0" dirty="0"/>
          </a:p>
          <a:p>
            <a:pPr lvl="1"/>
            <a:r>
              <a:rPr lang="zh-TW" altLang="en-US" b="0" dirty="0"/>
              <a:t>在生成式</a:t>
            </a:r>
            <a:r>
              <a:rPr lang="en-US" altLang="zh-TW" b="0" dirty="0"/>
              <a:t>AI</a:t>
            </a:r>
            <a:r>
              <a:rPr lang="zh-TW" altLang="en-US" b="0" dirty="0"/>
              <a:t>強勢登場後，當前流行的網路查詢，已逐漸從關鍵字搜尋相關網頁，轉為自然語言聊天式的智能統整問答。網路查詢模式的典範轉移，讓聊天機器人</a:t>
            </a:r>
            <a:r>
              <a:rPr lang="en-US" altLang="zh-TW" b="0" dirty="0" err="1"/>
              <a:t>ChatGPT</a:t>
            </a:r>
            <a:r>
              <a:rPr lang="zh-TW" altLang="en-US" b="0" dirty="0"/>
              <a:t>的創建組織</a:t>
            </a:r>
            <a:r>
              <a:rPr lang="en-US" altLang="zh-TW" b="0" dirty="0" err="1"/>
              <a:t>OpenAI</a:t>
            </a:r>
            <a:r>
              <a:rPr lang="zh-TW" altLang="en-US" b="0" dirty="0"/>
              <a:t>，與搜尋引擎巨擘</a:t>
            </a:r>
            <a:r>
              <a:rPr lang="en-US" altLang="zh-TW" b="0" dirty="0"/>
              <a:t>Google</a:t>
            </a:r>
            <a:r>
              <a:rPr lang="zh-TW" altLang="en-US" b="0" dirty="0"/>
              <a:t>進入短兵相接的階段。</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963627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41530" y="1088740"/>
            <a:ext cx="8229600" cy="3912298"/>
          </a:xfrm>
        </p:spPr>
        <p:txBody>
          <a:bodyPr>
            <a:normAutofit/>
          </a:bodyPr>
          <a:lstStyle/>
          <a:p>
            <a:r>
              <a:rPr lang="zh-TW" altLang="en-US" dirty="0"/>
              <a:t>西元</a:t>
            </a:r>
            <a:r>
              <a:rPr lang="en-US" altLang="zh-TW" dirty="0" smtClean="0"/>
              <a:t>2025</a:t>
            </a:r>
            <a:r>
              <a:rPr lang="zh-TW" altLang="en-US" dirty="0" smtClean="0"/>
              <a:t>年</a:t>
            </a:r>
          </a:p>
          <a:p>
            <a:pPr lvl="1"/>
            <a:r>
              <a:rPr lang="zh-TW" altLang="en-US" sz="2400" b="0" dirty="0" smtClean="0"/>
              <a:t>台積電</a:t>
            </a:r>
            <a:r>
              <a:rPr lang="en-US" altLang="zh-TW" sz="2400" b="0" dirty="0" smtClean="0"/>
              <a:t>3</a:t>
            </a:r>
            <a:r>
              <a:rPr lang="zh-TW" altLang="en-US" sz="2400" b="0" dirty="0" smtClean="0"/>
              <a:t>月</a:t>
            </a:r>
            <a:r>
              <a:rPr lang="en-US" altLang="zh-TW" sz="2400" b="0" dirty="0" smtClean="0"/>
              <a:t>4</a:t>
            </a:r>
            <a:r>
              <a:rPr lang="zh-TW" altLang="en-US" sz="2400" b="0" dirty="0" smtClean="0"/>
              <a:t>日</a:t>
            </a:r>
            <a:r>
              <a:rPr lang="zh-TW" altLang="en-US" sz="2400" b="0" dirty="0"/>
              <a:t>早上</a:t>
            </a:r>
            <a:r>
              <a:rPr lang="en-US" altLang="zh-TW" sz="2400" b="0" dirty="0"/>
              <a:t>6</a:t>
            </a:r>
            <a:r>
              <a:rPr lang="zh-TW" altLang="en-US" sz="2400" b="0" dirty="0"/>
              <a:t>點發布重訊，宣布擬增加</a:t>
            </a:r>
            <a:r>
              <a:rPr lang="en-US" altLang="zh-TW" sz="2400" b="0" dirty="0"/>
              <a:t>1,000</a:t>
            </a:r>
            <a:r>
              <a:rPr lang="zh-TW" altLang="en-US" sz="2400" b="0" dirty="0"/>
              <a:t>億美元投資於美國半導體製造</a:t>
            </a:r>
            <a:r>
              <a:rPr lang="zh-TW" altLang="en-US" sz="2400" b="0" dirty="0" smtClean="0"/>
              <a:t>，總</a:t>
            </a:r>
            <a:r>
              <a:rPr lang="zh-TW" altLang="en-US" sz="2400" b="0" dirty="0"/>
              <a:t>計</a:t>
            </a:r>
            <a:r>
              <a:rPr lang="zh-TW" altLang="en-US" sz="2400" b="0" dirty="0" smtClean="0"/>
              <a:t>台積電在美的</a:t>
            </a:r>
            <a:r>
              <a:rPr lang="zh-TW" altLang="en-US" sz="2400" b="0" dirty="0"/>
              <a:t>計畫投資總額達到</a:t>
            </a:r>
            <a:r>
              <a:rPr lang="en-US" altLang="zh-TW" sz="2400" b="0" dirty="0"/>
              <a:t>1,650</a:t>
            </a:r>
            <a:r>
              <a:rPr lang="zh-TW" altLang="en-US" sz="2400" b="0" dirty="0"/>
              <a:t>億美元</a:t>
            </a:r>
            <a:r>
              <a:rPr lang="zh-TW" altLang="en-US" sz="2400" b="0" dirty="0" smtClean="0"/>
              <a:t>。（</a:t>
            </a:r>
            <a:r>
              <a:rPr lang="zh-TW" altLang="en-US" sz="2400" b="0" dirty="0"/>
              <a:t>圖／美聯社）</a:t>
            </a:r>
          </a:p>
        </p:txBody>
      </p:sp>
      <p:pic>
        <p:nvPicPr>
          <p:cNvPr id="1026" name="Picture 2" descr="台積電（2330）今（4）日早上6點發布重訊，宣布有意增加1,000億美元（約3.3兆新台幣）投資美國先進半導體製造。（圖／美聯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933945"/>
            <a:ext cx="4590510" cy="306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7591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016605" y="2213865"/>
            <a:ext cx="6885765" cy="3571830"/>
          </a:xfrm>
          <a:prstGeom prst="rect">
            <a:avLst/>
          </a:prstGeom>
        </p:spPr>
      </p:pic>
      <p:sp>
        <p:nvSpPr>
          <p:cNvPr id="3" name="矩形 2"/>
          <p:cNvSpPr/>
          <p:nvPr/>
        </p:nvSpPr>
        <p:spPr>
          <a:xfrm>
            <a:off x="1961710" y="6129300"/>
            <a:ext cx="5265585" cy="369332"/>
          </a:xfrm>
          <a:prstGeom prst="rect">
            <a:avLst/>
          </a:prstGeom>
        </p:spPr>
        <p:txBody>
          <a:bodyPr wrap="square">
            <a:spAutoFit/>
          </a:bodyPr>
          <a:lstStyle/>
          <a:p>
            <a:r>
              <a:rPr lang="zh-TW" altLang="en-US" dirty="0">
                <a:solidFill>
                  <a:srgbClr val="FF0000"/>
                </a:solidFill>
              </a:rPr>
              <a:t>可惜二十多年歷史的</a:t>
            </a:r>
            <a:r>
              <a:rPr lang="en-US" altLang="zh-TW" dirty="0">
                <a:solidFill>
                  <a:srgbClr val="FF0000"/>
                </a:solidFill>
              </a:rPr>
              <a:t>Alexa</a:t>
            </a:r>
            <a:r>
              <a:rPr lang="zh-TW" altLang="en-US" dirty="0">
                <a:solidFill>
                  <a:srgbClr val="FF0000"/>
                </a:solidFill>
              </a:rPr>
              <a:t>服務已於</a:t>
            </a:r>
            <a:r>
              <a:rPr lang="en-US" altLang="zh-TW" dirty="0">
                <a:solidFill>
                  <a:srgbClr val="FF0000"/>
                </a:solidFill>
              </a:rPr>
              <a:t>2022</a:t>
            </a:r>
            <a:r>
              <a:rPr lang="zh-TW" altLang="en-US" dirty="0">
                <a:solidFill>
                  <a:srgbClr val="FF0000"/>
                </a:solidFill>
              </a:rPr>
              <a:t>年</a:t>
            </a:r>
            <a:r>
              <a:rPr lang="en-US" altLang="zh-TW" dirty="0">
                <a:solidFill>
                  <a:srgbClr val="FF0000"/>
                </a:solidFill>
              </a:rPr>
              <a:t>5</a:t>
            </a:r>
            <a:r>
              <a:rPr lang="zh-TW" altLang="en-US" dirty="0">
                <a:solidFill>
                  <a:srgbClr val="FF0000"/>
                </a:solidFill>
              </a:rPr>
              <a:t>月退役。</a:t>
            </a:r>
          </a:p>
        </p:txBody>
      </p:sp>
    </p:spTree>
    <p:extLst>
      <p:ext uri="{BB962C8B-B14F-4D97-AF65-F5344CB8AC3E}">
        <p14:creationId xmlns:p14="http://schemas.microsoft.com/office/powerpoint/2010/main" val="42350096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C55453B-C345-4FA8-B853-EAA9FE4CE5B0}"/>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Turing Award</a:t>
            </a:r>
          </a:p>
        </p:txBody>
      </p:sp>
      <p:sp>
        <p:nvSpPr>
          <p:cNvPr id="22531" name="Rectangle 3">
            <a:extLst>
              <a:ext uri="{FF2B5EF4-FFF2-40B4-BE49-F238E27FC236}">
                <a16:creationId xmlns:a16="http://schemas.microsoft.com/office/drawing/2014/main" id="{B81D2240-CCE8-429D-A85C-568D1AE65E03}"/>
              </a:ext>
            </a:extLst>
          </p:cNvPr>
          <p:cNvSpPr>
            <a:spLocks noGrp="1" noChangeArrowheads="1"/>
          </p:cNvSpPr>
          <p:nvPr>
            <p:ph type="body" idx="1"/>
          </p:nvPr>
        </p:nvSpPr>
        <p:spPr>
          <a:noFill/>
        </p:spPr>
        <p:txBody>
          <a:bodyPr>
            <a:normAutofit lnSpcReduction="10000"/>
          </a:bodyPr>
          <a:lstStyle/>
          <a:p>
            <a:pPr eaLnBrk="1" hangingPunct="1">
              <a:lnSpc>
                <a:spcPct val="90000"/>
              </a:lnSpc>
            </a:pPr>
            <a:r>
              <a:rPr lang="en-US" altLang="zh-TW" sz="2400"/>
              <a:t>Nobel prize in computer science</a:t>
            </a:r>
          </a:p>
          <a:p>
            <a:pPr eaLnBrk="1" hangingPunct="1">
              <a:lnSpc>
                <a:spcPct val="90000"/>
              </a:lnSpc>
            </a:pPr>
            <a:r>
              <a:rPr lang="en-US" altLang="zh-TW" sz="2400"/>
              <a:t>ACM's most prestigious technical award is given to an individual selected for contributions of a technical nature made to the computing community. </a:t>
            </a:r>
          </a:p>
          <a:p>
            <a:pPr eaLnBrk="1" hangingPunct="1">
              <a:lnSpc>
                <a:spcPct val="90000"/>
              </a:lnSpc>
            </a:pPr>
            <a:r>
              <a:rPr lang="en-US" altLang="zh-TW" sz="2400"/>
              <a:t>The contributions should be of lasting and major technical importance to the computer field</a:t>
            </a:r>
          </a:p>
          <a:p>
            <a:pPr eaLnBrk="1" hangingPunct="1">
              <a:lnSpc>
                <a:spcPct val="90000"/>
              </a:lnSpc>
            </a:pPr>
            <a:r>
              <a:rPr lang="zh-TW" altLang="en-US" sz="2400"/>
              <a:t>西元</a:t>
            </a:r>
            <a:r>
              <a:rPr lang="en-US" altLang="zh-TW" sz="2400"/>
              <a:t>1966</a:t>
            </a:r>
            <a:r>
              <a:rPr lang="zh-TW" altLang="en-US" sz="2400"/>
              <a:t>年開始</a:t>
            </a:r>
            <a:endParaRPr lang="en-US" altLang="zh-TW" sz="2400"/>
          </a:p>
          <a:p>
            <a:pPr eaLnBrk="1" hangingPunct="1">
              <a:lnSpc>
                <a:spcPct val="90000"/>
              </a:lnSpc>
            </a:pPr>
            <a:r>
              <a:rPr lang="en-US" altLang="zh-TW" sz="2400"/>
              <a:t>ACM announced on November 13, 2014 that the funding level for the ACM A.M. Turing Award is now $1,000,000, to be provided by Google Inc. The new amount is four times its previous level.</a:t>
            </a:r>
            <a:endParaRPr lang="zh-TW" altLang="en-US" sz="240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1-2 </a:t>
            </a:r>
            <a:r>
              <a:rPr lang="zh-TW" altLang="en-US" dirty="0"/>
              <a:t>當代計算機的通用架構</a:t>
            </a:r>
          </a:p>
        </p:txBody>
      </p:sp>
      <p:sp>
        <p:nvSpPr>
          <p:cNvPr id="4" name="內容版面配置區 3"/>
          <p:cNvSpPr>
            <a:spLocks noGrp="1"/>
          </p:cNvSpPr>
          <p:nvPr>
            <p:ph idx="1"/>
          </p:nvPr>
        </p:nvSpPr>
        <p:spPr/>
        <p:txBody>
          <a:bodyPr/>
          <a:lstStyle/>
          <a:p>
            <a:r>
              <a:rPr lang="zh-TW" altLang="en-US" dirty="0"/>
              <a:t>當今計算機的通用架構，是基於</a:t>
            </a:r>
            <a:r>
              <a:rPr lang="zh-TW" altLang="en-US" dirty="0">
                <a:solidFill>
                  <a:srgbClr val="C00000"/>
                </a:solidFill>
              </a:rPr>
              <a:t>馮紐曼模式</a:t>
            </a:r>
            <a:r>
              <a:rPr lang="en-US" altLang="zh-TW" dirty="0"/>
              <a:t>(von Neumann Model)</a:t>
            </a:r>
            <a:r>
              <a:rPr lang="zh-TW" altLang="en-US" dirty="0"/>
              <a:t>架構，此架構的主要精神在於</a:t>
            </a:r>
            <a:r>
              <a:rPr lang="zh-TW" altLang="en-US" dirty="0">
                <a:solidFill>
                  <a:srgbClr val="C00000"/>
                </a:solidFill>
              </a:rPr>
              <a:t>儲存程式</a:t>
            </a:r>
            <a:r>
              <a:rPr lang="en-US" altLang="zh-TW" dirty="0"/>
              <a:t>(stored program)</a:t>
            </a:r>
            <a:r>
              <a:rPr lang="zh-TW" altLang="en-US" dirty="0"/>
              <a:t>的概念。</a:t>
            </a:r>
          </a:p>
          <a:p>
            <a:r>
              <a:rPr lang="zh-TW" altLang="en-US" dirty="0"/>
              <a:t>馮紐曼在</a:t>
            </a:r>
            <a:r>
              <a:rPr lang="en-US" altLang="zh-TW" dirty="0"/>
              <a:t>1945</a:t>
            </a:r>
            <a:r>
              <a:rPr lang="zh-TW" altLang="en-US" dirty="0"/>
              <a:t>年提出這種儲存程式概念及可行架構的論文。</a:t>
            </a:r>
            <a:endParaRPr lang="en-US" altLang="zh-TW" dirty="0"/>
          </a:p>
          <a:p>
            <a:r>
              <a:rPr lang="zh-TW" altLang="en-US" dirty="0"/>
              <a:t>據此設計出</a:t>
            </a:r>
            <a:r>
              <a:rPr lang="en-US" altLang="zh-TW" dirty="0"/>
              <a:t>1952</a:t>
            </a:r>
            <a:r>
              <a:rPr lang="zh-TW" altLang="en-US" dirty="0"/>
              <a:t>年出品的</a:t>
            </a:r>
            <a:r>
              <a:rPr lang="en-US" altLang="zh-TW" dirty="0" err="1">
                <a:solidFill>
                  <a:srgbClr val="0070C0"/>
                </a:solidFill>
              </a:rPr>
              <a:t>EDVAC</a:t>
            </a:r>
            <a:r>
              <a:rPr lang="zh-TW" altLang="en-US" dirty="0"/>
              <a:t>，但這類型最早的電腦卻是</a:t>
            </a:r>
            <a:r>
              <a:rPr lang="en-US" altLang="zh-TW" dirty="0"/>
              <a:t>1948</a:t>
            </a:r>
            <a:r>
              <a:rPr lang="zh-TW" altLang="en-US" dirty="0"/>
              <a:t>年英國的</a:t>
            </a:r>
            <a:r>
              <a:rPr lang="zh-TW" altLang="en-US" dirty="0">
                <a:solidFill>
                  <a:srgbClr val="0070C0"/>
                </a:solidFill>
              </a:rPr>
              <a:t>曼徹斯特馬克一號</a:t>
            </a:r>
            <a:r>
              <a:rPr lang="en-US" altLang="zh-TW" dirty="0"/>
              <a:t>(Manchester Mark I)</a:t>
            </a:r>
            <a:r>
              <a:rPr lang="zh-TW" altLang="en-US" dirty="0"/>
              <a:t>。</a:t>
            </a:r>
          </a:p>
          <a:p>
            <a:endParaRPr lang="zh-TW" altLang="en-US" dirty="0"/>
          </a:p>
        </p:txBody>
      </p:sp>
    </p:spTree>
    <p:extLst>
      <p:ext uri="{BB962C8B-B14F-4D97-AF65-F5344CB8AC3E}">
        <p14:creationId xmlns:p14="http://schemas.microsoft.com/office/powerpoint/2010/main" val="15587123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1-2 </a:t>
            </a:r>
            <a:r>
              <a:rPr lang="zh-TW" altLang="en-US" dirty="0"/>
              <a:t>當代計算機的通用架構</a:t>
            </a:r>
          </a:p>
        </p:txBody>
      </p:sp>
      <p:sp>
        <p:nvSpPr>
          <p:cNvPr id="4" name="內容版面配置區 3"/>
          <p:cNvSpPr>
            <a:spLocks noGrp="1"/>
          </p:cNvSpPr>
          <p:nvPr>
            <p:ph idx="1"/>
          </p:nvPr>
        </p:nvSpPr>
        <p:spPr/>
        <p:txBody>
          <a:bodyPr>
            <a:normAutofit/>
          </a:bodyPr>
          <a:lstStyle/>
          <a:p>
            <a:r>
              <a:rPr lang="zh-TW" altLang="en-US" dirty="0"/>
              <a:t>馮紐曼模式主要有四大子系統：</a:t>
            </a:r>
            <a:endParaRPr lang="en-US" altLang="zh-TW" dirty="0"/>
          </a:p>
          <a:p>
            <a:pPr lvl="1"/>
            <a:r>
              <a:rPr lang="zh-TW" altLang="en-US" dirty="0"/>
              <a:t>記憶體</a:t>
            </a:r>
            <a:r>
              <a:rPr lang="en-US" altLang="zh-TW" dirty="0"/>
              <a:t>(Memory)</a:t>
            </a:r>
          </a:p>
          <a:p>
            <a:pPr lvl="1"/>
            <a:r>
              <a:rPr lang="zh-TW" altLang="en-US" dirty="0"/>
              <a:t>算術邏輯單元</a:t>
            </a:r>
            <a:r>
              <a:rPr lang="en-US" altLang="zh-TW" dirty="0"/>
              <a:t>(Arithmetic Logic Unit</a:t>
            </a:r>
            <a:r>
              <a:rPr lang="zh-TW" altLang="en-US" dirty="0"/>
              <a:t>；</a:t>
            </a:r>
            <a:r>
              <a:rPr lang="en-US" altLang="zh-TW" dirty="0" err="1"/>
              <a:t>ALU</a:t>
            </a:r>
            <a:r>
              <a:rPr lang="en-US" altLang="zh-TW" dirty="0"/>
              <a:t>)</a:t>
            </a:r>
          </a:p>
          <a:p>
            <a:pPr lvl="1"/>
            <a:r>
              <a:rPr lang="zh-TW" altLang="en-US" dirty="0"/>
              <a:t>控制單元</a:t>
            </a:r>
            <a:r>
              <a:rPr lang="en-US" altLang="zh-TW" dirty="0"/>
              <a:t>(Control Unit)</a:t>
            </a:r>
          </a:p>
          <a:p>
            <a:pPr lvl="1"/>
            <a:r>
              <a:rPr lang="zh-TW" altLang="en-US" dirty="0"/>
              <a:t>輸入／輸出</a:t>
            </a:r>
            <a:r>
              <a:rPr lang="en-US" altLang="zh-TW" dirty="0"/>
              <a:t>(Input</a:t>
            </a:r>
            <a:r>
              <a:rPr lang="zh-TW" altLang="en-US" dirty="0"/>
              <a:t>／</a:t>
            </a:r>
            <a:r>
              <a:rPr lang="en-US" altLang="zh-TW" dirty="0"/>
              <a:t>Output)</a:t>
            </a:r>
          </a:p>
          <a:p>
            <a:r>
              <a:rPr lang="zh-TW" altLang="en-US" dirty="0"/>
              <a:t>其中算術邏輯單元和控制單元合起來稱為</a:t>
            </a:r>
            <a:r>
              <a:rPr lang="zh-TW" altLang="en-US" dirty="0">
                <a:solidFill>
                  <a:srgbClr val="C00000"/>
                </a:solidFill>
              </a:rPr>
              <a:t>中央處理器</a:t>
            </a:r>
            <a:r>
              <a:rPr lang="en-US" altLang="zh-TW" dirty="0"/>
              <a:t>(Central Processing Unit</a:t>
            </a:r>
            <a:r>
              <a:rPr lang="zh-TW" altLang="en-US" dirty="0"/>
              <a:t>；</a:t>
            </a:r>
            <a:r>
              <a:rPr lang="en-US" altLang="zh-TW" dirty="0"/>
              <a:t>CPU)</a:t>
            </a:r>
            <a:r>
              <a:rPr lang="zh-TW" altLang="en-US" dirty="0"/>
              <a:t>。</a:t>
            </a:r>
          </a:p>
          <a:p>
            <a:endParaRPr lang="zh-TW" altLang="en-US" dirty="0"/>
          </a:p>
        </p:txBody>
      </p:sp>
    </p:spTree>
    <p:extLst>
      <p:ext uri="{BB962C8B-B14F-4D97-AF65-F5344CB8AC3E}">
        <p14:creationId xmlns:p14="http://schemas.microsoft.com/office/powerpoint/2010/main" val="20949442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90" y="1539311"/>
            <a:ext cx="7511368" cy="448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群組 4"/>
          <p:cNvGrpSpPr/>
          <p:nvPr/>
        </p:nvGrpSpPr>
        <p:grpSpPr>
          <a:xfrm rot="21449515">
            <a:off x="521550" y="1083124"/>
            <a:ext cx="2722152" cy="585917"/>
            <a:chOff x="4599954" y="5187677"/>
            <a:chExt cx="2722152" cy="585917"/>
          </a:xfrm>
          <a:solidFill>
            <a:schemeClr val="accent5">
              <a:lumMod val="75000"/>
            </a:schemeClr>
          </a:solidFill>
          <a:scene3d>
            <a:camera prst="orthographicFront">
              <a:rot lat="0" lon="0" rev="0"/>
            </a:camera>
            <a:lightRig rig="soft" dir="t">
              <a:rot lat="0" lon="0" rev="0"/>
            </a:lightRig>
          </a:scene3d>
        </p:grpSpPr>
        <p:grpSp>
          <p:nvGrpSpPr>
            <p:cNvPr id="6" name="群組 5"/>
            <p:cNvGrpSpPr/>
            <p:nvPr/>
          </p:nvGrpSpPr>
          <p:grpSpPr>
            <a:xfrm rot="21265917">
              <a:off x="4599954" y="5187677"/>
              <a:ext cx="2722152" cy="585917"/>
              <a:chOff x="358965" y="1088740"/>
              <a:chExt cx="2722152" cy="585917"/>
            </a:xfrm>
            <a:grpFill/>
          </p:grpSpPr>
          <p:sp>
            <p:nvSpPr>
              <p:cNvPr id="8" name="矩形 7"/>
              <p:cNvSpPr/>
              <p:nvPr/>
            </p:nvSpPr>
            <p:spPr>
              <a:xfrm>
                <a:off x="358966" y="1088740"/>
                <a:ext cx="2722151" cy="585917"/>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9" name="Picture 3" descr="D:\製作中\02再版書\0558909\標籤.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a:extLst/>
            </p:spPr>
          </p:pic>
        </p:grpSp>
        <p:sp>
          <p:nvSpPr>
            <p:cNvPr id="7" name="矩形 6"/>
            <p:cNvSpPr/>
            <p:nvPr/>
          </p:nvSpPr>
          <p:spPr>
            <a:xfrm rot="21265917">
              <a:off x="5439441" y="5295968"/>
              <a:ext cx="1338828" cy="36933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none">
              <a:spAutoFit/>
            </a:bodyPr>
            <a:lstStyle/>
            <a:p>
              <a:r>
                <a:rPr lang="zh-TW" altLang="en-US" dirty="0">
                  <a:solidFill>
                    <a:srgbClr val="FFFFFF"/>
                  </a:solidFill>
                  <a:latin typeface="微軟正黑體" pitchFamily="34" charset="-120"/>
                  <a:ea typeface="微軟正黑體" pitchFamily="34" charset="-120"/>
                </a:rPr>
                <a:t>馮紐曼模式</a:t>
              </a:r>
            </a:p>
          </p:txBody>
        </p:sp>
      </p:grpSp>
    </p:spTree>
    <p:extLst>
      <p:ext uri="{BB962C8B-B14F-4D97-AF65-F5344CB8AC3E}">
        <p14:creationId xmlns:p14="http://schemas.microsoft.com/office/powerpoint/2010/main" val="10705559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記憶體</a:t>
            </a:r>
          </a:p>
        </p:txBody>
      </p:sp>
      <p:sp>
        <p:nvSpPr>
          <p:cNvPr id="4" name="內容版面配置區 3"/>
          <p:cNvSpPr>
            <a:spLocks noGrp="1"/>
          </p:cNvSpPr>
          <p:nvPr>
            <p:ph idx="1"/>
          </p:nvPr>
        </p:nvSpPr>
        <p:spPr/>
        <p:txBody>
          <a:bodyPr>
            <a:normAutofit/>
          </a:bodyPr>
          <a:lstStyle/>
          <a:p>
            <a:r>
              <a:rPr lang="zh-TW" altLang="en-US" dirty="0"/>
              <a:t>在馮紐曼模式裡，記憶體除了用來儲存數位資料以及運算後的結果，同時也用來儲存程式。</a:t>
            </a:r>
            <a:endParaRPr lang="en-US" altLang="zh-TW" dirty="0"/>
          </a:p>
          <a:p>
            <a:r>
              <a:rPr lang="zh-TW" altLang="en-US" dirty="0"/>
              <a:t>換句話說，記憶體同時儲存</a:t>
            </a:r>
            <a:r>
              <a:rPr lang="zh-TW" altLang="en-US" dirty="0">
                <a:solidFill>
                  <a:srgbClr val="0070C0"/>
                </a:solidFill>
              </a:rPr>
              <a:t>程式</a:t>
            </a:r>
            <a:r>
              <a:rPr lang="zh-TW" altLang="en-US" dirty="0"/>
              <a:t>及</a:t>
            </a:r>
            <a:r>
              <a:rPr lang="zh-TW" altLang="en-US" dirty="0">
                <a:solidFill>
                  <a:srgbClr val="0070C0"/>
                </a:solidFill>
              </a:rPr>
              <a:t>資料</a:t>
            </a:r>
            <a:r>
              <a:rPr lang="zh-TW" altLang="en-US" dirty="0"/>
              <a:t>，當操作不同程序時，只要載入相對應的程式即可，不必另外改變硬體。</a:t>
            </a:r>
          </a:p>
          <a:p>
            <a:endParaRPr lang="zh-TW" altLang="en-US" dirty="0"/>
          </a:p>
        </p:txBody>
      </p:sp>
    </p:spTree>
    <p:extLst>
      <p:ext uri="{BB962C8B-B14F-4D97-AF65-F5344CB8AC3E}">
        <p14:creationId xmlns:p14="http://schemas.microsoft.com/office/powerpoint/2010/main" val="1067247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算術邏輯單元</a:t>
            </a:r>
          </a:p>
        </p:txBody>
      </p:sp>
      <p:sp>
        <p:nvSpPr>
          <p:cNvPr id="4" name="內容版面配置區 3"/>
          <p:cNvSpPr>
            <a:spLocks noGrp="1"/>
          </p:cNvSpPr>
          <p:nvPr>
            <p:ph idx="1"/>
          </p:nvPr>
        </p:nvSpPr>
        <p:spPr>
          <a:xfrm>
            <a:off x="457200" y="2213865"/>
            <a:ext cx="8229600" cy="1170130"/>
          </a:xfrm>
        </p:spPr>
        <p:txBody>
          <a:bodyPr>
            <a:normAutofit/>
          </a:bodyPr>
          <a:lstStyle/>
          <a:p>
            <a:r>
              <a:rPr lang="zh-TW" altLang="en-US" dirty="0"/>
              <a:t>負責資料的運算處理，包括加減乘除等運算及邏輯上的處理</a:t>
            </a:r>
            <a:r>
              <a:rPr lang="en-US" altLang="zh-TW" dirty="0"/>
              <a:t>(</a:t>
            </a:r>
            <a:r>
              <a:rPr lang="zh-TW" altLang="en-US" dirty="0"/>
              <a:t>例如：比較兩個數的大小</a:t>
            </a:r>
            <a:r>
              <a:rPr lang="en-US" altLang="zh-TW" dirty="0"/>
              <a:t>)</a:t>
            </a:r>
            <a:r>
              <a:rPr lang="zh-TW" altLang="en-US" dirty="0"/>
              <a:t>。</a:t>
            </a:r>
          </a:p>
          <a:p>
            <a:endParaRPr lang="zh-TW" altLang="en-US" dirty="0"/>
          </a:p>
        </p:txBody>
      </p:sp>
      <p:sp>
        <p:nvSpPr>
          <p:cNvPr id="5" name="標題 2"/>
          <p:cNvSpPr txBox="1">
            <a:spLocks/>
          </p:cNvSpPr>
          <p:nvPr/>
        </p:nvSpPr>
        <p:spPr>
          <a:xfrm>
            <a:off x="468751" y="350143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C00000"/>
                </a:solidFill>
                <a:latin typeface="微軟正黑體" pitchFamily="34" charset="-120"/>
                <a:ea typeface="微軟正黑體" pitchFamily="34" charset="-120"/>
                <a:cs typeface="+mj-cs"/>
              </a:defRPr>
            </a:lvl1pPr>
          </a:lstStyle>
          <a:p>
            <a:r>
              <a:rPr lang="zh-TW" altLang="en-US" dirty="0"/>
              <a:t>控制單元</a:t>
            </a:r>
          </a:p>
        </p:txBody>
      </p:sp>
      <p:sp>
        <p:nvSpPr>
          <p:cNvPr id="6" name="內容版面配置區 3"/>
          <p:cNvSpPr txBox="1">
            <a:spLocks/>
          </p:cNvSpPr>
          <p:nvPr/>
        </p:nvSpPr>
        <p:spPr>
          <a:xfrm>
            <a:off x="468751" y="4869160"/>
            <a:ext cx="8229600" cy="117013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Tx/>
              <a:buBlip>
                <a:blip r:embed="rId2"/>
              </a:buBlip>
              <a:defRPr lang="zh-TW" altLang="en-US" sz="2800" b="1" kern="1200" dirty="0" smtClean="0">
                <a:solidFill>
                  <a:schemeClr val="tx1"/>
                </a:solidFill>
                <a:latin typeface="微軟正黑體" pitchFamily="34" charset="-120"/>
                <a:ea typeface="微軟正黑體" pitchFamily="34" charset="-120"/>
                <a:cs typeface="+mn-cs"/>
              </a:defRPr>
            </a:lvl1pPr>
            <a:lvl2pPr marL="914400" indent="-457200" algn="l" defTabSz="914400" rtl="0" eaLnBrk="1" latinLnBrk="0" hangingPunct="1">
              <a:spcBef>
                <a:spcPct val="20000"/>
              </a:spcBef>
              <a:buClr>
                <a:schemeClr val="tx2"/>
              </a:buClr>
              <a:buFont typeface="Wingdings 3" panose="05040102010807070707" pitchFamily="18" charset="2"/>
              <a:buChar char=""/>
              <a:defRPr lang="zh-TW" altLang="en-US" sz="2600" b="1" kern="1200" dirty="0" smtClean="0">
                <a:solidFill>
                  <a:schemeClr val="tx1"/>
                </a:solidFill>
                <a:latin typeface="微軟正黑體" pitchFamily="34" charset="-120"/>
                <a:ea typeface="微軟正黑體" pitchFamily="34" charset="-120"/>
                <a:cs typeface="+mn-cs"/>
              </a:defRPr>
            </a:lvl2pPr>
            <a:lvl3pPr marL="1257300" indent="-342900" algn="l" defTabSz="914400" rtl="0" eaLnBrk="1" latinLnBrk="0" hangingPunct="1">
              <a:spcBef>
                <a:spcPct val="20000"/>
              </a:spcBef>
              <a:buClr>
                <a:schemeClr val="accent1"/>
              </a:buClr>
              <a:buFont typeface="微軟正黑體" panose="020B0604030504040204" pitchFamily="34" charset="-120"/>
              <a:buChar char="■"/>
              <a:defRPr lang="zh-TW" altLang="en-US" sz="2400" b="1" kern="1200" dirty="0" smtClean="0">
                <a:solidFill>
                  <a:schemeClr val="tx1"/>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Wingdings" pitchFamily="2" charset="2"/>
              <a:buNone/>
              <a:defRPr lang="zh-TW" altLang="en-US" sz="2000" b="1" kern="1200" dirty="0" smtClean="0">
                <a:solidFill>
                  <a:schemeClr val="tx1"/>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Wingdings" pitchFamily="2" charset="2"/>
              <a:buNone/>
              <a:defRPr lang="zh-TW" altLang="en-US" sz="1800" b="1" kern="1200" dirty="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dirty="0"/>
              <a:t>控制記憶體、輸出入及算術邏輯單元的運作，相當於大腦的中樞神經。</a:t>
            </a:r>
          </a:p>
          <a:p>
            <a:endParaRPr lang="zh-TW" altLang="en-US" dirty="0"/>
          </a:p>
        </p:txBody>
      </p:sp>
    </p:spTree>
    <p:extLst>
      <p:ext uri="{BB962C8B-B14F-4D97-AF65-F5344CB8AC3E}">
        <p14:creationId xmlns:p14="http://schemas.microsoft.com/office/powerpoint/2010/main" val="16066580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輸入／輸出</a:t>
            </a:r>
          </a:p>
        </p:txBody>
      </p:sp>
      <p:sp>
        <p:nvSpPr>
          <p:cNvPr id="4" name="內容版面配置區 3"/>
          <p:cNvSpPr>
            <a:spLocks noGrp="1"/>
          </p:cNvSpPr>
          <p:nvPr>
            <p:ph idx="1"/>
          </p:nvPr>
        </p:nvSpPr>
        <p:spPr/>
        <p:txBody>
          <a:bodyPr>
            <a:normAutofit/>
          </a:bodyPr>
          <a:lstStyle/>
          <a:p>
            <a:r>
              <a:rPr lang="zh-TW" altLang="en-US" dirty="0"/>
              <a:t>輸入子系統：負責將程式及資料放入電腦裡，例如：鍵盤、滑鼠及掃描器等。</a:t>
            </a:r>
            <a:endParaRPr lang="en-US" altLang="zh-TW" dirty="0"/>
          </a:p>
          <a:p>
            <a:r>
              <a:rPr lang="zh-TW" altLang="en-US" dirty="0"/>
              <a:t>輸出子系統：負責將處理後的結果送出電腦，例如：螢幕及印表機等。</a:t>
            </a:r>
            <a:endParaRPr lang="en-US" altLang="zh-TW" dirty="0"/>
          </a:p>
          <a:p>
            <a:r>
              <a:rPr lang="zh-TW" altLang="en-US" dirty="0"/>
              <a:t>廣義的輸出入子系統還包括</a:t>
            </a:r>
            <a:r>
              <a:rPr lang="zh-TW" altLang="en-US" dirty="0">
                <a:solidFill>
                  <a:srgbClr val="C00000"/>
                </a:solidFill>
              </a:rPr>
              <a:t>次要的儲存設備</a:t>
            </a:r>
            <a:r>
              <a:rPr lang="en-US" altLang="zh-TW" dirty="0"/>
              <a:t>(secondary storage device)</a:t>
            </a:r>
            <a:r>
              <a:rPr lang="zh-TW" altLang="en-US" dirty="0"/>
              <a:t>，例如：磁碟、光碟片及磁帶等。</a:t>
            </a:r>
          </a:p>
          <a:p>
            <a:endParaRPr lang="zh-TW" altLang="en-US" dirty="0"/>
          </a:p>
        </p:txBody>
      </p:sp>
    </p:spTree>
    <p:extLst>
      <p:ext uri="{BB962C8B-B14F-4D97-AF65-F5344CB8AC3E}">
        <p14:creationId xmlns:p14="http://schemas.microsoft.com/office/powerpoint/2010/main" val="11534228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哈佛架構（</a:t>
            </a:r>
            <a:r>
              <a:rPr lang="en-US" altLang="zh-TW" dirty="0"/>
              <a:t>Harvard architecture</a:t>
            </a:r>
            <a:r>
              <a:rPr lang="zh-TW" altLang="en-US" dirty="0"/>
              <a:t>）</a:t>
            </a:r>
          </a:p>
        </p:txBody>
      </p:sp>
      <p:sp>
        <p:nvSpPr>
          <p:cNvPr id="3" name="內容版面配置區 2"/>
          <p:cNvSpPr>
            <a:spLocks noGrp="1"/>
          </p:cNvSpPr>
          <p:nvPr>
            <p:ph idx="1"/>
          </p:nvPr>
        </p:nvSpPr>
        <p:spPr/>
        <p:txBody>
          <a:bodyPr>
            <a:normAutofit fontScale="92500" lnSpcReduction="20000"/>
          </a:bodyPr>
          <a:lstStyle/>
          <a:p>
            <a:r>
              <a:rPr lang="zh-TW" altLang="en-US" dirty="0"/>
              <a:t>另一方面，由於運算需求的不同，某些應用領域會採用「非馮紐曼模式」的運算架構</a:t>
            </a:r>
            <a:r>
              <a:rPr lang="zh-TW" altLang="en-US" dirty="0" smtClean="0"/>
              <a:t>。</a:t>
            </a:r>
            <a:endParaRPr lang="en-US" altLang="zh-TW" dirty="0" smtClean="0"/>
          </a:p>
          <a:p>
            <a:r>
              <a:rPr lang="zh-TW" altLang="en-US" dirty="0" smtClean="0"/>
              <a:t>例如</a:t>
            </a:r>
            <a:r>
              <a:rPr lang="zh-TW" altLang="en-US" dirty="0"/>
              <a:t>有一種稱為哈佛架構（</a:t>
            </a:r>
            <a:r>
              <a:rPr lang="en-US" altLang="zh-TW" dirty="0"/>
              <a:t>Harvard architecture</a:t>
            </a:r>
            <a:r>
              <a:rPr lang="zh-TW" altLang="en-US" dirty="0"/>
              <a:t>）的運算硬體模式，它將程式指令和資料分別儲存在不同的記憶體，故可同時使用不同匯流排抓取程式指令與資料，執行時會比馮紐曼模式以同一記憶體儲存程式指令及資料來得快速，但指令與資料分開儲存也使得哈佛架構的線路複雜度較高</a:t>
            </a:r>
            <a:r>
              <a:rPr lang="zh-TW" altLang="en-US" dirty="0" smtClean="0"/>
              <a:t>。</a:t>
            </a:r>
            <a:endParaRPr lang="en-US" altLang="zh-TW" dirty="0" smtClean="0"/>
          </a:p>
          <a:p>
            <a:r>
              <a:rPr lang="zh-TW" altLang="en-US" dirty="0" smtClean="0"/>
              <a:t>在</a:t>
            </a:r>
            <a:r>
              <a:rPr lang="zh-TW" altLang="en-US" dirty="0"/>
              <a:t>一些需要快速處理資料的應用，如數位訊號處理、微控制器及嵌入式系統設計等，常常可以看到哈佛架構或其進階版本被派上用場。</a:t>
            </a:r>
          </a:p>
        </p:txBody>
      </p:sp>
    </p:spTree>
    <p:extLst>
      <p:ext uri="{BB962C8B-B14F-4D97-AF65-F5344CB8AC3E}">
        <p14:creationId xmlns:p14="http://schemas.microsoft.com/office/powerpoint/2010/main" val="18304062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fontScale="92500"/>
          </a:bodyPr>
          <a:lstStyle/>
          <a:p>
            <a:r>
              <a:rPr lang="zh-TW" altLang="en-US" dirty="0"/>
              <a:t>殺手應用是指能夠一統江山的新產品或新服務，它會改變市場現況，摧毀並重建整個應用體系。</a:t>
            </a:r>
            <a:endParaRPr lang="en-US" altLang="zh-TW" dirty="0"/>
          </a:p>
          <a:p>
            <a:r>
              <a:rPr lang="zh-TW" altLang="en-US" dirty="0"/>
              <a:t>例如：試算表、繪圖工具、資料庫、電子郵件及全球資訊網等，都已取代了傳統的會計、繪圖工作人員、檔案櫃、郵政及印刷術的功能。</a:t>
            </a:r>
            <a:endParaRPr lang="en-US" altLang="zh-TW" dirty="0"/>
          </a:p>
          <a:p>
            <a:r>
              <a:rPr lang="zh-TW" altLang="en-US" dirty="0"/>
              <a:t>殺手應用的出現常常是一種跳躍式的改進，因此它們是建構數位新世界的革命英雄。</a:t>
            </a:r>
          </a:p>
          <a:p>
            <a:endParaRPr lang="zh-TW" altLang="en-US" dirty="0"/>
          </a:p>
        </p:txBody>
      </p:sp>
      <p:sp>
        <p:nvSpPr>
          <p:cNvPr id="6" name="矩形 5"/>
          <p:cNvSpPr/>
          <p:nvPr/>
        </p:nvSpPr>
        <p:spPr>
          <a:xfrm rot="21339969">
            <a:off x="5594080" y="1727900"/>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14896324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2" name="資料庫圖表 1"/>
          <p:cNvGraphicFramePr/>
          <p:nvPr>
            <p:extLst>
              <p:ext uri="{D42A27DB-BD31-4B8C-83A1-F6EECF244321}">
                <p14:modId xmlns:p14="http://schemas.microsoft.com/office/powerpoint/2010/main" val="3947644923"/>
              </p:ext>
            </p:extLst>
          </p:nvPr>
        </p:nvGraphicFramePr>
        <p:xfrm>
          <a:off x="457200" y="1985964"/>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rot="21339969">
            <a:off x="5594080" y="1555863"/>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1002280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a:bodyPr>
          <a:lstStyle/>
          <a:p>
            <a:r>
              <a:rPr lang="zh-TW" altLang="en-US" sz="2800" u="sng" dirty="0"/>
              <a:t>摩爾定律</a:t>
            </a:r>
            <a:r>
              <a:rPr lang="zh-TW" altLang="en-US" sz="2800" dirty="0"/>
              <a:t>：可解釋為何數位世界有愈來愈多的殺手應用。</a:t>
            </a:r>
            <a:endParaRPr lang="en-US" altLang="zh-TW" sz="2800" dirty="0"/>
          </a:p>
          <a:p>
            <a:r>
              <a:rPr lang="zh-TW" altLang="en-US" sz="2800" u="sng" dirty="0"/>
              <a:t>梅特卡夫定律</a:t>
            </a:r>
            <a:r>
              <a:rPr lang="zh-TW" altLang="en-US" sz="2800" dirty="0"/>
              <a:t>：可理解為何數位世界的殺手應用，能透過網際網路，在一夕之間，迅速轟動。</a:t>
            </a:r>
            <a:endParaRPr lang="en-US" altLang="zh-TW" sz="2800" dirty="0"/>
          </a:p>
          <a:p>
            <a:r>
              <a:rPr lang="zh-TW" altLang="en-US" sz="2800" dirty="0"/>
              <a:t>今日的殺手，就是明日被做掉的對象，而這也是促成社會進步最大的原動力。</a:t>
            </a:r>
          </a:p>
          <a:p>
            <a:endParaRPr lang="zh-TW" altLang="en-US" dirty="0"/>
          </a:p>
        </p:txBody>
      </p:sp>
      <p:sp>
        <p:nvSpPr>
          <p:cNvPr id="6" name="矩形 5"/>
          <p:cNvSpPr/>
          <p:nvPr/>
        </p:nvSpPr>
        <p:spPr>
          <a:xfrm rot="21339969">
            <a:off x="5594080" y="1555863"/>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34595286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3">
      <a:majorFont>
        <a:latin typeface="Calibri"/>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1873</TotalTime>
  <Words>6703</Words>
  <Application>Microsoft Office PowerPoint</Application>
  <PresentationFormat>如螢幕大小 (4:3)</PresentationFormat>
  <Paragraphs>538</Paragraphs>
  <Slides>99</Slides>
  <Notes>9</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99</vt:i4>
      </vt:variant>
    </vt:vector>
  </HeadingPairs>
  <TitlesOfParts>
    <vt:vector size="110" baseType="lpstr">
      <vt:lpstr>MS PGothic</vt:lpstr>
      <vt:lpstr>造字工房悦黑体验版常规体</vt:lpstr>
      <vt:lpstr>微軟正黑體</vt:lpstr>
      <vt:lpstr>新細明體</vt:lpstr>
      <vt:lpstr>標楷體</vt:lpstr>
      <vt:lpstr>Arial</vt:lpstr>
      <vt:lpstr>Calibri</vt:lpstr>
      <vt:lpstr>Times New Roman</vt:lpstr>
      <vt:lpstr>Wingdings</vt:lpstr>
      <vt:lpstr>Wingdings 3</vt:lpstr>
      <vt:lpstr>Office 佈景主題</vt:lpstr>
      <vt:lpstr>PowerPoint 簡報</vt:lpstr>
      <vt:lpstr>1-1 計算機科學大事記</vt:lpstr>
      <vt:lpstr>1-1 計算機科學大事記</vt:lpstr>
      <vt:lpstr>1-1 計算機科學大事記</vt:lpstr>
      <vt:lpstr>IBM的前身</vt:lpstr>
      <vt:lpstr>1-1 計算機科學大事記</vt:lpstr>
      <vt:lpstr>1-1 計算機科學大事記</vt:lpstr>
      <vt:lpstr>PowerPoint 簡報</vt:lpstr>
      <vt:lpstr>Turing Award</vt:lpstr>
      <vt:lpstr>Turing Award</vt:lpstr>
      <vt:lpstr>John E. Hopcroft   </vt:lpstr>
      <vt:lpstr>Alan Turing &amp; Me</vt:lpstr>
      <vt:lpstr>1-1 計算機科學大事記</vt:lpstr>
      <vt:lpstr>1-1 計算機科學大事記</vt:lpstr>
      <vt:lpstr>PowerPoint 簡報</vt:lpstr>
      <vt:lpstr>第一代電腦：真空管時期(1946~1958)</vt:lpstr>
      <vt:lpstr>第一代電腦：真空管時期(1946~1958)</vt:lpstr>
      <vt:lpstr>PowerPoint 簡報</vt:lpstr>
      <vt:lpstr>第一代電腦：真空管時期(1946~1958)</vt:lpstr>
      <vt:lpstr>第一代電腦：真空管時期(1946~1958)</vt:lpstr>
      <vt:lpstr>PowerPoint 簡報</vt:lpstr>
      <vt:lpstr>PowerPoint 簡報</vt:lpstr>
      <vt:lpstr>第二代電腦：電晶體時期(1959~1963)</vt:lpstr>
      <vt:lpstr>第二代電腦：電晶體時期(1959~1963)</vt:lpstr>
      <vt:lpstr>第二代電腦：電晶體時期(1959~1963)</vt:lpstr>
      <vt:lpstr>第二代電腦：電晶體時期(1959~1963)</vt:lpstr>
      <vt:lpstr>第三代電腦：積體電路時期(1964~1970)</vt:lpstr>
      <vt:lpstr>第三代電腦：積體電路時期(1964~1970)</vt:lpstr>
      <vt:lpstr>第三代電腦：積體電路時期(1964~1970)</vt:lpstr>
      <vt:lpstr>第四代電腦：超大型積體電路時期 (1971~迄今)</vt:lpstr>
      <vt:lpstr>PowerPoint 簡報</vt:lpstr>
      <vt:lpstr>Moore’s Law (摩爾定律)</vt:lpstr>
      <vt:lpstr>PowerPoint 簡報</vt:lpstr>
      <vt:lpstr>第四代電腦：超大型積體電路時期 (1971~迄今)</vt:lpstr>
      <vt:lpstr>第四代電腦：超大型積體電路時期 (1971~迄今)</vt:lpstr>
      <vt:lpstr>第四代電腦：超大型積體電路時期 (1971~迄今)</vt:lpstr>
      <vt:lpstr>Pancake Sorting / Prefix Sorting</vt:lpstr>
      <vt:lpstr>Pancake Sorting / Prefix Sorting</vt:lpstr>
      <vt:lpstr>Pancake Sorting / Prefix Sorting</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Tim Berners-Lee發明WWW所使用的電腦</vt:lpstr>
      <vt:lpstr>PowerPoint 簡報</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PowerPoint 簡報</vt:lpstr>
      <vt:lpstr>第四代電腦：超大型積體電路時期 (1971~迄今)</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PowerPoint 簡報</vt:lpstr>
      <vt:lpstr>PowerPoint 簡報</vt:lpstr>
      <vt:lpstr>1-2 當代計算機的通用架構</vt:lpstr>
      <vt:lpstr>1-2 當代計算機的通用架構</vt:lpstr>
      <vt:lpstr>PowerPoint 簡報</vt:lpstr>
      <vt:lpstr>記憶體</vt:lpstr>
      <vt:lpstr>算術邏輯單元</vt:lpstr>
      <vt:lpstr>輸入／輸出</vt:lpstr>
      <vt:lpstr>哈佛架構（Harvard architecture）</vt:lpstr>
      <vt:lpstr>PowerPoint 簡報</vt:lpstr>
      <vt:lpstr>PowerPoint 簡報</vt:lpstr>
      <vt:lpstr>PowerPoint 簡報</vt:lpstr>
    </vt:vector>
  </TitlesOfParts>
  <Company>FDZone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Windows 使用者</cp:lastModifiedBy>
  <cp:revision>149</cp:revision>
  <dcterms:created xsi:type="dcterms:W3CDTF">2015-04-21T01:58:17Z</dcterms:created>
  <dcterms:modified xsi:type="dcterms:W3CDTF">2025-03-04T04:15:28Z</dcterms:modified>
</cp:coreProperties>
</file>