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54"/>
  </p:notesMasterIdLst>
  <p:handoutMasterIdLst>
    <p:handoutMasterId r:id="rId55"/>
  </p:handoutMasterIdLst>
  <p:sldIdLst>
    <p:sldId id="256" r:id="rId3"/>
    <p:sldId id="258" r:id="rId4"/>
    <p:sldId id="259" r:id="rId5"/>
    <p:sldId id="260" r:id="rId6"/>
    <p:sldId id="261" r:id="rId7"/>
    <p:sldId id="262" r:id="rId8"/>
    <p:sldId id="263" r:id="rId9"/>
    <p:sldId id="358" r:id="rId10"/>
    <p:sldId id="356" r:id="rId11"/>
    <p:sldId id="357" r:id="rId12"/>
    <p:sldId id="329" r:id="rId13"/>
    <p:sldId id="332" r:id="rId14"/>
    <p:sldId id="330" r:id="rId15"/>
    <p:sldId id="331" r:id="rId16"/>
    <p:sldId id="267" r:id="rId17"/>
    <p:sldId id="268"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7" r:id="rId32"/>
    <p:sldId id="359" r:id="rId33"/>
    <p:sldId id="360" r:id="rId34"/>
    <p:sldId id="346" r:id="rId35"/>
    <p:sldId id="348" r:id="rId36"/>
    <p:sldId id="349" r:id="rId37"/>
    <p:sldId id="350" r:id="rId38"/>
    <p:sldId id="351" r:id="rId39"/>
    <p:sldId id="352" r:id="rId40"/>
    <p:sldId id="353" r:id="rId41"/>
    <p:sldId id="354" r:id="rId42"/>
    <p:sldId id="355" r:id="rId43"/>
    <p:sldId id="319" r:id="rId44"/>
    <p:sldId id="320" r:id="rId45"/>
    <p:sldId id="321" r:id="rId46"/>
    <p:sldId id="322" r:id="rId47"/>
    <p:sldId id="323" r:id="rId48"/>
    <p:sldId id="324" r:id="rId49"/>
    <p:sldId id="325" r:id="rId50"/>
    <p:sldId id="326" r:id="rId51"/>
    <p:sldId id="327" r:id="rId52"/>
    <p:sldId id="328" r:id="rId5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4660"/>
  </p:normalViewPr>
  <p:slideViewPr>
    <p:cSldViewPr snapToObjects="1">
      <p:cViewPr varScale="1">
        <p:scale>
          <a:sx n="108" d="100"/>
          <a:sy n="108" d="100"/>
        </p:scale>
        <p:origin x="1806" y="-12"/>
      </p:cViewPr>
      <p:guideLst>
        <p:guide orient="horz" pos="2160"/>
        <p:guide pos="2880"/>
      </p:guideLst>
    </p:cSldViewPr>
  </p:slideViewPr>
  <p:notesTextViewPr>
    <p:cViewPr>
      <p:scale>
        <a:sx n="1" d="1"/>
        <a:sy n="1" d="1"/>
      </p:scale>
      <p:origin x="0" y="0"/>
    </p:cViewPr>
  </p:notesTextViewPr>
  <p:notesViewPr>
    <p:cSldViewPr snapToObjects="1">
      <p:cViewPr varScale="1">
        <p:scale>
          <a:sx n="70" d="100"/>
          <a:sy n="70" d="100"/>
        </p:scale>
        <p:origin x="2760" y="66"/>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771A7-1D99-46DD-81B8-F625E1C3DD14}"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zh-TW" altLang="en-US"/>
        </a:p>
      </dgm:t>
    </dgm:pt>
    <dgm:pt modelId="{51A70636-7B97-46A6-8FDE-68A57744CDB6}">
      <dgm:prSet phldrT="[文字]" custT="1"/>
      <dgm:spPr/>
      <dgm:t>
        <a:bodyPr/>
        <a:lstStyle/>
        <a:p>
          <a:r>
            <a:rPr lang="zh-TW" altLang="en-US" sz="2200" dirty="0">
              <a:latin typeface="微軟正黑體" panose="020B0604030504040204" pitchFamily="34" charset="-120"/>
              <a:ea typeface="微軟正黑體" panose="020B0604030504040204" pitchFamily="34" charset="-120"/>
            </a:rPr>
            <a:t>多工</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a:t>
          </a:r>
          <a:r>
            <a:rPr lang="en-US" altLang="en-US" sz="2200" dirty="0">
              <a:latin typeface="微軟正黑體" panose="020B0604030504040204" pitchFamily="34" charset="-120"/>
              <a:ea typeface="微軟正黑體" panose="020B0604030504040204" pitchFamily="34" charset="-120"/>
            </a:rPr>
            <a:t>multiplexing</a:t>
          </a:r>
          <a:r>
            <a:rPr lang="zh-TW" altLang="en-US" sz="2200" dirty="0">
              <a:latin typeface="微軟正黑體" panose="020B0604030504040204" pitchFamily="34" charset="-120"/>
              <a:ea typeface="微軟正黑體" panose="020B0604030504040204" pitchFamily="34" charset="-120"/>
            </a:rPr>
            <a:t>）</a:t>
          </a:r>
        </a:p>
      </dgm:t>
    </dgm:pt>
    <dgm:pt modelId="{EC9D10AE-1CFD-4CC9-9BDB-2D3D3B0C4E7B}" type="parTrans" cxnId="{750B27B4-CDDC-4290-B69C-6EA14DE9747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FA7D5D8-5691-460D-B551-0BBC3F3B75EE}" type="sibTrans" cxnId="{750B27B4-CDDC-4290-B69C-6EA14DE9747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2FE08A36-0BE6-4791-B8B4-781D3A03E5EE}">
      <dgm:prSet phldrT="[文字]" custT="1"/>
      <dgm:spPr/>
      <dgm:t>
        <a:bodyPr/>
        <a:lstStyle/>
        <a:p>
          <a:r>
            <a:rPr lang="zh-TW" altLang="en-US" sz="2200" dirty="0">
              <a:latin typeface="微軟正黑體" panose="020B0604030504040204" pitchFamily="34" charset="-120"/>
              <a:ea typeface="微軟正黑體" panose="020B0604030504040204" pitchFamily="34" charset="-120"/>
            </a:rPr>
            <a:t>流量控制</a:t>
          </a:r>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a:t>
          </a:r>
          <a:r>
            <a:rPr lang="en-US" altLang="en-US" sz="2200" dirty="0">
              <a:latin typeface="微軟正黑體" panose="020B0604030504040204" pitchFamily="34" charset="-120"/>
              <a:ea typeface="微軟正黑體" panose="020B0604030504040204" pitchFamily="34" charset="-120"/>
            </a:rPr>
            <a:t>flow control</a:t>
          </a:r>
          <a:r>
            <a:rPr lang="zh-TW" altLang="en-US" sz="2200" dirty="0">
              <a:latin typeface="微軟正黑體" panose="020B0604030504040204" pitchFamily="34" charset="-120"/>
              <a:ea typeface="微軟正黑體" panose="020B0604030504040204" pitchFamily="34" charset="-120"/>
            </a:rPr>
            <a:t>）</a:t>
          </a:r>
        </a:p>
      </dgm:t>
    </dgm:pt>
    <dgm:pt modelId="{9E93802D-EE26-425F-9E9E-92A8C94C153B}" type="parTrans" cxnId="{61943E09-9226-4D11-9B9D-D8A432166D3D}">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3DE245D2-749D-49A3-8697-E2CBB677DA3E}" type="sibTrans" cxnId="{61943E09-9226-4D11-9B9D-D8A432166D3D}">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662EDA6-9EAB-4FD4-80D2-C29AA832A68F}">
      <dgm:prSet phldrT="[文字]" custT="1"/>
      <dgm:spPr/>
      <dgm:t>
        <a:bodyPr/>
        <a:lstStyle/>
        <a:p>
          <a:r>
            <a:rPr lang="zh-TW" altLang="en-US" sz="2200" dirty="0">
              <a:latin typeface="微軟正黑體" panose="020B0604030504040204" pitchFamily="34" charset="-120"/>
              <a:ea typeface="微軟正黑體" panose="020B0604030504040204" pitchFamily="34" charset="-120"/>
            </a:rPr>
            <a:t>壅塞控制（</a:t>
          </a:r>
          <a:r>
            <a:rPr lang="en-US" altLang="en-US" sz="2200" dirty="0">
              <a:latin typeface="微軟正黑體" panose="020B0604030504040204" pitchFamily="34" charset="-120"/>
              <a:ea typeface="微軟正黑體" panose="020B0604030504040204" pitchFamily="34" charset="-120"/>
            </a:rPr>
            <a:t>congestion control</a:t>
          </a:r>
          <a:r>
            <a:rPr lang="zh-TW" altLang="en-US" sz="2200" dirty="0">
              <a:latin typeface="微軟正黑體" panose="020B0604030504040204" pitchFamily="34" charset="-120"/>
              <a:ea typeface="微軟正黑體" panose="020B0604030504040204" pitchFamily="34" charset="-120"/>
            </a:rPr>
            <a:t>）</a:t>
          </a:r>
        </a:p>
      </dgm:t>
    </dgm:pt>
    <dgm:pt modelId="{5D3E0113-FC8A-4E20-A56F-005895769429}" type="parTrans" cxnId="{3C324789-005A-4148-80EE-256EF34E6469}">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27BDB1E3-CC6C-43E3-BE0D-86E90A778A85}" type="sibTrans" cxnId="{3C324789-005A-4148-80EE-256EF34E6469}">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7027493B-FCA5-4B27-9A0E-427F3D3BEEDB}">
      <dgm:prSet phldrT="[文字]" custT="1"/>
      <dgm:spPr/>
      <dgm:t>
        <a:bodyPr/>
        <a:lstStyle/>
        <a:p>
          <a:r>
            <a:rPr lang="zh-TW" altLang="en-US" sz="2200" dirty="0">
              <a:latin typeface="微軟正黑體" panose="020B0604030504040204" pitchFamily="34" charset="-120"/>
              <a:ea typeface="微軟正黑體" panose="020B0604030504040204" pitchFamily="34" charset="-120"/>
            </a:rPr>
            <a:t>連接導向（</a:t>
          </a:r>
          <a:r>
            <a:rPr lang="en-US" altLang="en-US" sz="2200" dirty="0">
              <a:latin typeface="微軟正黑體" panose="020B0604030504040204" pitchFamily="34" charset="-120"/>
              <a:ea typeface="微軟正黑體" panose="020B0604030504040204" pitchFamily="34" charset="-120"/>
            </a:rPr>
            <a:t>connection-oriented</a:t>
          </a:r>
          <a:r>
            <a:rPr lang="zh-TW" altLang="en-US" sz="2200" dirty="0">
              <a:latin typeface="微軟正黑體" panose="020B0604030504040204" pitchFamily="34" charset="-120"/>
              <a:ea typeface="微軟正黑體" panose="020B0604030504040204" pitchFamily="34" charset="-120"/>
            </a:rPr>
            <a:t>）</a:t>
          </a:r>
        </a:p>
      </dgm:t>
    </dgm:pt>
    <dgm:pt modelId="{2F43B035-5CFB-4E36-86AF-09A3F5B47830}" type="parTrans" cxnId="{1A6E9522-5562-406F-83C6-5D282A2FCAB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CA8DB87-94B7-4A97-B705-EFD8694AF89F}" type="sibTrans" cxnId="{1A6E9522-5562-406F-83C6-5D282A2FCABA}">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663384B-FDD2-4BAA-95A7-D4EC85FCA0F8}">
      <dgm:prSet phldrT="[文字]" custT="1"/>
      <dgm:spPr/>
      <dgm:t>
        <a:bodyPr/>
        <a:lstStyle/>
        <a:p>
          <a:r>
            <a:rPr lang="zh-TW" altLang="en-US" sz="2200" dirty="0">
              <a:latin typeface="微軟正黑體" panose="020B0604030504040204" pitchFamily="34" charset="-120"/>
              <a:ea typeface="微軟正黑體" panose="020B0604030504040204" pitchFamily="34" charset="-120"/>
            </a:rPr>
            <a:t>無連接導向（</a:t>
          </a:r>
          <a:r>
            <a:rPr lang="en-US" altLang="en-US" sz="2200" dirty="0">
              <a:latin typeface="微軟正黑體" panose="020B0604030504040204" pitchFamily="34" charset="-120"/>
              <a:ea typeface="微軟正黑體" panose="020B0604030504040204" pitchFamily="34" charset="-120"/>
            </a:rPr>
            <a:t>connectionless</a:t>
          </a:r>
          <a:r>
            <a:rPr lang="zh-TW" altLang="en-US" sz="2200" dirty="0">
              <a:latin typeface="微軟正黑體" panose="020B0604030504040204" pitchFamily="34" charset="-120"/>
              <a:ea typeface="微軟正黑體" panose="020B0604030504040204" pitchFamily="34" charset="-120"/>
            </a:rPr>
            <a:t>）連線</a:t>
          </a:r>
        </a:p>
      </dgm:t>
    </dgm:pt>
    <dgm:pt modelId="{CA5F8332-2C9B-4533-B67C-F60AF0E40AB1}" type="parTrans" cxnId="{8EAA4A73-DB53-4A9A-9747-2B7F3CFDB41B}">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4C563BF7-4F69-4775-ABC0-6674A8B99E9C}" type="sibTrans" cxnId="{8EAA4A73-DB53-4A9A-9747-2B7F3CFDB41B}">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F8A779F2-562B-4BB5-A884-E086919458A6}">
      <dgm:prSet custT="1"/>
      <dgm:spPr/>
      <dgm:t>
        <a:bodyPr/>
        <a:lstStyle/>
        <a:p>
          <a:r>
            <a:rPr lang="zh-TW" altLang="en-US" sz="2200" dirty="0">
              <a:latin typeface="微軟正黑體" panose="020B0604030504040204" pitchFamily="34" charset="-120"/>
              <a:ea typeface="微軟正黑體" panose="020B0604030504040204" pitchFamily="34" charset="-120"/>
            </a:rPr>
            <a:t>可靠（</a:t>
          </a:r>
          <a:r>
            <a:rPr lang="en-US" altLang="en-US" sz="2200" dirty="0">
              <a:latin typeface="微軟正黑體" panose="020B0604030504040204" pitchFamily="34" charset="-120"/>
              <a:ea typeface="微軟正黑體" panose="020B0604030504040204" pitchFamily="34" charset="-120"/>
            </a:rPr>
            <a:t>reliable</a:t>
          </a:r>
          <a:r>
            <a:rPr lang="zh-TW" altLang="en-US" sz="2200" dirty="0">
              <a:latin typeface="微軟正黑體" panose="020B0604030504040204" pitchFamily="34" charset="-120"/>
              <a:ea typeface="微軟正黑體" panose="020B0604030504040204" pitchFamily="34" charset="-120"/>
            </a:rPr>
            <a:t>）傳輸</a:t>
          </a:r>
        </a:p>
      </dgm:t>
    </dgm:pt>
    <dgm:pt modelId="{7AC439DD-9A2C-4D6E-BD00-CEFA2A282526}" type="parTrans" cxnId="{5704E588-5420-4BD7-81D5-B3A28AC8B3D7}">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569ADF28-99D0-4132-B1AF-3DD290DD8D4A}" type="sibTrans" cxnId="{5704E588-5420-4BD7-81D5-B3A28AC8B3D7}">
      <dgm:prSet/>
      <dgm:spPr/>
      <dgm:t>
        <a:bodyPr/>
        <a:lstStyle/>
        <a:p>
          <a:endParaRPr lang="zh-TW" altLang="en-US" sz="2200">
            <a:latin typeface="微軟正黑體" panose="020B0604030504040204" pitchFamily="34" charset="-120"/>
            <a:ea typeface="微軟正黑體" panose="020B0604030504040204" pitchFamily="34" charset="-120"/>
          </a:endParaRPr>
        </a:p>
      </dgm:t>
    </dgm:pt>
    <dgm:pt modelId="{5549F124-F8F1-41DD-AABF-866FEA553B77}" type="pres">
      <dgm:prSet presAssocID="{ED2771A7-1D99-46DD-81B8-F625E1C3DD14}" presName="diagram" presStyleCnt="0">
        <dgm:presLayoutVars>
          <dgm:dir/>
          <dgm:resizeHandles val="exact"/>
        </dgm:presLayoutVars>
      </dgm:prSet>
      <dgm:spPr/>
    </dgm:pt>
    <dgm:pt modelId="{C948C642-4B8A-4380-8407-7526F32531E3}" type="pres">
      <dgm:prSet presAssocID="{51A70636-7B97-46A6-8FDE-68A57744CDB6}" presName="node" presStyleLbl="node1" presStyleIdx="0" presStyleCnt="6">
        <dgm:presLayoutVars>
          <dgm:bulletEnabled val="1"/>
        </dgm:presLayoutVars>
      </dgm:prSet>
      <dgm:spPr/>
    </dgm:pt>
    <dgm:pt modelId="{3BF73B76-1FD5-4EF2-8496-2BAFFEA77C2E}" type="pres">
      <dgm:prSet presAssocID="{FFA7D5D8-5691-460D-B551-0BBC3F3B75EE}" presName="sibTrans" presStyleCnt="0"/>
      <dgm:spPr/>
    </dgm:pt>
    <dgm:pt modelId="{9ADB5A0F-08AB-4569-B407-56CCC2B830E4}" type="pres">
      <dgm:prSet presAssocID="{2FE08A36-0BE6-4791-B8B4-781D3A03E5EE}" presName="node" presStyleLbl="node1" presStyleIdx="1" presStyleCnt="6">
        <dgm:presLayoutVars>
          <dgm:bulletEnabled val="1"/>
        </dgm:presLayoutVars>
      </dgm:prSet>
      <dgm:spPr/>
    </dgm:pt>
    <dgm:pt modelId="{DE793C29-3E46-4B31-BB9A-C0CD0643C8D7}" type="pres">
      <dgm:prSet presAssocID="{3DE245D2-749D-49A3-8697-E2CBB677DA3E}" presName="sibTrans" presStyleCnt="0"/>
      <dgm:spPr/>
    </dgm:pt>
    <dgm:pt modelId="{7FD8BDEF-AFBC-4123-B1DF-0BE4FB3D5DCD}" type="pres">
      <dgm:prSet presAssocID="{F662EDA6-9EAB-4FD4-80D2-C29AA832A68F}" presName="node" presStyleLbl="node1" presStyleIdx="2" presStyleCnt="6">
        <dgm:presLayoutVars>
          <dgm:bulletEnabled val="1"/>
        </dgm:presLayoutVars>
      </dgm:prSet>
      <dgm:spPr/>
    </dgm:pt>
    <dgm:pt modelId="{EC238071-5810-499A-BC1B-66E7FB9C27EF}" type="pres">
      <dgm:prSet presAssocID="{27BDB1E3-CC6C-43E3-BE0D-86E90A778A85}" presName="sibTrans" presStyleCnt="0"/>
      <dgm:spPr/>
    </dgm:pt>
    <dgm:pt modelId="{E13A0590-2947-42EE-9386-D42DA6ABCBDF}" type="pres">
      <dgm:prSet presAssocID="{7027493B-FCA5-4B27-9A0E-427F3D3BEEDB}" presName="node" presStyleLbl="node1" presStyleIdx="3" presStyleCnt="6">
        <dgm:presLayoutVars>
          <dgm:bulletEnabled val="1"/>
        </dgm:presLayoutVars>
      </dgm:prSet>
      <dgm:spPr/>
    </dgm:pt>
    <dgm:pt modelId="{3447217B-D204-453F-B8F0-20663CE53256}" type="pres">
      <dgm:prSet presAssocID="{FCA8DB87-94B7-4A97-B705-EFD8694AF89F}" presName="sibTrans" presStyleCnt="0"/>
      <dgm:spPr/>
    </dgm:pt>
    <dgm:pt modelId="{BDF32113-E7F9-427F-9F17-DA0B18B567E9}" type="pres">
      <dgm:prSet presAssocID="{F663384B-FDD2-4BAA-95A7-D4EC85FCA0F8}" presName="node" presStyleLbl="node1" presStyleIdx="4" presStyleCnt="6">
        <dgm:presLayoutVars>
          <dgm:bulletEnabled val="1"/>
        </dgm:presLayoutVars>
      </dgm:prSet>
      <dgm:spPr/>
    </dgm:pt>
    <dgm:pt modelId="{2EAAF9E2-E797-4FAB-9857-F84B649457CA}" type="pres">
      <dgm:prSet presAssocID="{4C563BF7-4F69-4775-ABC0-6674A8B99E9C}" presName="sibTrans" presStyleCnt="0"/>
      <dgm:spPr/>
    </dgm:pt>
    <dgm:pt modelId="{D5208BF1-A8E7-4370-8311-BB34E64A6826}" type="pres">
      <dgm:prSet presAssocID="{F8A779F2-562B-4BB5-A884-E086919458A6}" presName="node" presStyleLbl="node1" presStyleIdx="5" presStyleCnt="6">
        <dgm:presLayoutVars>
          <dgm:bulletEnabled val="1"/>
        </dgm:presLayoutVars>
      </dgm:prSet>
      <dgm:spPr/>
    </dgm:pt>
  </dgm:ptLst>
  <dgm:cxnLst>
    <dgm:cxn modelId="{61943E09-9226-4D11-9B9D-D8A432166D3D}" srcId="{ED2771A7-1D99-46DD-81B8-F625E1C3DD14}" destId="{2FE08A36-0BE6-4791-B8B4-781D3A03E5EE}" srcOrd="1" destOrd="0" parTransId="{9E93802D-EE26-425F-9E9E-92A8C94C153B}" sibTransId="{3DE245D2-749D-49A3-8697-E2CBB677DA3E}"/>
    <dgm:cxn modelId="{1A6E9522-5562-406F-83C6-5D282A2FCABA}" srcId="{ED2771A7-1D99-46DD-81B8-F625E1C3DD14}" destId="{7027493B-FCA5-4B27-9A0E-427F3D3BEEDB}" srcOrd="3" destOrd="0" parTransId="{2F43B035-5CFB-4E36-86AF-09A3F5B47830}" sibTransId="{FCA8DB87-94B7-4A97-B705-EFD8694AF89F}"/>
    <dgm:cxn modelId="{8EAA4A73-DB53-4A9A-9747-2B7F3CFDB41B}" srcId="{ED2771A7-1D99-46DD-81B8-F625E1C3DD14}" destId="{F663384B-FDD2-4BAA-95A7-D4EC85FCA0F8}" srcOrd="4" destOrd="0" parTransId="{CA5F8332-2C9B-4533-B67C-F60AF0E40AB1}" sibTransId="{4C563BF7-4F69-4775-ABC0-6674A8B99E9C}"/>
    <dgm:cxn modelId="{5704E588-5420-4BD7-81D5-B3A28AC8B3D7}" srcId="{ED2771A7-1D99-46DD-81B8-F625E1C3DD14}" destId="{F8A779F2-562B-4BB5-A884-E086919458A6}" srcOrd="5" destOrd="0" parTransId="{7AC439DD-9A2C-4D6E-BD00-CEFA2A282526}" sibTransId="{569ADF28-99D0-4132-B1AF-3DD290DD8D4A}"/>
    <dgm:cxn modelId="{3C324789-005A-4148-80EE-256EF34E6469}" srcId="{ED2771A7-1D99-46DD-81B8-F625E1C3DD14}" destId="{F662EDA6-9EAB-4FD4-80D2-C29AA832A68F}" srcOrd="2" destOrd="0" parTransId="{5D3E0113-FC8A-4E20-A56F-005895769429}" sibTransId="{27BDB1E3-CC6C-43E3-BE0D-86E90A778A85}"/>
    <dgm:cxn modelId="{1A2C548D-2370-423E-BEDB-2E64D165900E}" type="presOf" srcId="{ED2771A7-1D99-46DD-81B8-F625E1C3DD14}" destId="{5549F124-F8F1-41DD-AABF-866FEA553B77}" srcOrd="0" destOrd="0" presId="urn:microsoft.com/office/officeart/2005/8/layout/default"/>
    <dgm:cxn modelId="{255E67AD-114B-4A0F-85C1-A6EA27102549}" type="presOf" srcId="{51A70636-7B97-46A6-8FDE-68A57744CDB6}" destId="{C948C642-4B8A-4380-8407-7526F32531E3}" srcOrd="0" destOrd="0" presId="urn:microsoft.com/office/officeart/2005/8/layout/default"/>
    <dgm:cxn modelId="{78D08FAF-0A40-419D-8FA2-136AD984D078}" type="presOf" srcId="{F663384B-FDD2-4BAA-95A7-D4EC85FCA0F8}" destId="{BDF32113-E7F9-427F-9F17-DA0B18B567E9}" srcOrd="0" destOrd="0" presId="urn:microsoft.com/office/officeart/2005/8/layout/default"/>
    <dgm:cxn modelId="{750B27B4-CDDC-4290-B69C-6EA14DE9747A}" srcId="{ED2771A7-1D99-46DD-81B8-F625E1C3DD14}" destId="{51A70636-7B97-46A6-8FDE-68A57744CDB6}" srcOrd="0" destOrd="0" parTransId="{EC9D10AE-1CFD-4CC9-9BDB-2D3D3B0C4E7B}" sibTransId="{FFA7D5D8-5691-460D-B551-0BBC3F3B75EE}"/>
    <dgm:cxn modelId="{6EEE2BDF-FE7A-4182-8CBE-1719932B5C7A}" type="presOf" srcId="{7027493B-FCA5-4B27-9A0E-427F3D3BEEDB}" destId="{E13A0590-2947-42EE-9386-D42DA6ABCBDF}" srcOrd="0" destOrd="0" presId="urn:microsoft.com/office/officeart/2005/8/layout/default"/>
    <dgm:cxn modelId="{0216ADE7-7F34-48D9-957B-77E9AC25E3A4}" type="presOf" srcId="{F662EDA6-9EAB-4FD4-80D2-C29AA832A68F}" destId="{7FD8BDEF-AFBC-4123-B1DF-0BE4FB3D5DCD}" srcOrd="0" destOrd="0" presId="urn:microsoft.com/office/officeart/2005/8/layout/default"/>
    <dgm:cxn modelId="{C35C9CEB-7850-442C-8527-09984F521CDD}" type="presOf" srcId="{F8A779F2-562B-4BB5-A884-E086919458A6}" destId="{D5208BF1-A8E7-4370-8311-BB34E64A6826}" srcOrd="0" destOrd="0" presId="urn:microsoft.com/office/officeart/2005/8/layout/default"/>
    <dgm:cxn modelId="{29A62DF3-886F-4826-AFC6-7C30334B71B9}" type="presOf" srcId="{2FE08A36-0BE6-4791-B8B4-781D3A03E5EE}" destId="{9ADB5A0F-08AB-4569-B407-56CCC2B830E4}" srcOrd="0" destOrd="0" presId="urn:microsoft.com/office/officeart/2005/8/layout/default"/>
    <dgm:cxn modelId="{1DE86CA2-40FC-45C5-A4DB-BBECE8581059}" type="presParOf" srcId="{5549F124-F8F1-41DD-AABF-866FEA553B77}" destId="{C948C642-4B8A-4380-8407-7526F32531E3}" srcOrd="0" destOrd="0" presId="urn:microsoft.com/office/officeart/2005/8/layout/default"/>
    <dgm:cxn modelId="{40045FA1-FFA0-44BD-BF2B-45CB90F00882}" type="presParOf" srcId="{5549F124-F8F1-41DD-AABF-866FEA553B77}" destId="{3BF73B76-1FD5-4EF2-8496-2BAFFEA77C2E}" srcOrd="1" destOrd="0" presId="urn:microsoft.com/office/officeart/2005/8/layout/default"/>
    <dgm:cxn modelId="{26FC7BAC-91A0-4F05-A9E2-26B35195347C}" type="presParOf" srcId="{5549F124-F8F1-41DD-AABF-866FEA553B77}" destId="{9ADB5A0F-08AB-4569-B407-56CCC2B830E4}" srcOrd="2" destOrd="0" presId="urn:microsoft.com/office/officeart/2005/8/layout/default"/>
    <dgm:cxn modelId="{C030C4F0-ECB2-423B-988B-3D77C95340C5}" type="presParOf" srcId="{5549F124-F8F1-41DD-AABF-866FEA553B77}" destId="{DE793C29-3E46-4B31-BB9A-C0CD0643C8D7}" srcOrd="3" destOrd="0" presId="urn:microsoft.com/office/officeart/2005/8/layout/default"/>
    <dgm:cxn modelId="{55FDFFC8-2220-4231-821F-8BC041256137}" type="presParOf" srcId="{5549F124-F8F1-41DD-AABF-866FEA553B77}" destId="{7FD8BDEF-AFBC-4123-B1DF-0BE4FB3D5DCD}" srcOrd="4" destOrd="0" presId="urn:microsoft.com/office/officeart/2005/8/layout/default"/>
    <dgm:cxn modelId="{78D926AE-A9B5-4559-8FBB-547A3914C4BD}" type="presParOf" srcId="{5549F124-F8F1-41DD-AABF-866FEA553B77}" destId="{EC238071-5810-499A-BC1B-66E7FB9C27EF}" srcOrd="5" destOrd="0" presId="urn:microsoft.com/office/officeart/2005/8/layout/default"/>
    <dgm:cxn modelId="{C427BE23-AE95-4033-885E-35112ABA0140}" type="presParOf" srcId="{5549F124-F8F1-41DD-AABF-866FEA553B77}" destId="{E13A0590-2947-42EE-9386-D42DA6ABCBDF}" srcOrd="6" destOrd="0" presId="urn:microsoft.com/office/officeart/2005/8/layout/default"/>
    <dgm:cxn modelId="{D3341F7C-429B-44B4-AEF6-5C6E8592D408}" type="presParOf" srcId="{5549F124-F8F1-41DD-AABF-866FEA553B77}" destId="{3447217B-D204-453F-B8F0-20663CE53256}" srcOrd="7" destOrd="0" presId="urn:microsoft.com/office/officeart/2005/8/layout/default"/>
    <dgm:cxn modelId="{45614509-762D-40DA-B5F7-C8BBF6FE0D3B}" type="presParOf" srcId="{5549F124-F8F1-41DD-AABF-866FEA553B77}" destId="{BDF32113-E7F9-427F-9F17-DA0B18B567E9}" srcOrd="8" destOrd="0" presId="urn:microsoft.com/office/officeart/2005/8/layout/default"/>
    <dgm:cxn modelId="{775E5583-1A87-4232-BEC9-0F21388B13EB}" type="presParOf" srcId="{5549F124-F8F1-41DD-AABF-866FEA553B77}" destId="{2EAAF9E2-E797-4FAB-9857-F84B649457CA}" srcOrd="9" destOrd="0" presId="urn:microsoft.com/office/officeart/2005/8/layout/default"/>
    <dgm:cxn modelId="{ED86A380-5B49-4A15-A590-D0F39D2A9148}" type="presParOf" srcId="{5549F124-F8F1-41DD-AABF-866FEA553B77}" destId="{D5208BF1-A8E7-4370-8311-BB34E64A682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83C29-5BFF-4388-ACAD-B77E9D8ECD91}" type="doc">
      <dgm:prSet loTypeId="urn:microsoft.com/office/officeart/2005/8/layout/lProcess1" loCatId="process" qsTypeId="urn:microsoft.com/office/officeart/2005/8/quickstyle/3d2" qsCatId="3D" csTypeId="urn:microsoft.com/office/officeart/2005/8/colors/colorful1" csCatId="colorful" phldr="1"/>
      <dgm:spPr/>
      <dgm:t>
        <a:bodyPr/>
        <a:lstStyle/>
        <a:p>
          <a:endParaRPr lang="zh-TW" altLang="en-US"/>
        </a:p>
      </dgm:t>
    </dgm:pt>
    <dgm:pt modelId="{FCD465D2-1E11-44FC-B745-0DF8BDF96DC1}">
      <dgm:prSet phldrT="[文字]" custT="1"/>
      <dgm:spPr/>
      <dgm:t>
        <a:bodyPr/>
        <a:lstStyle/>
        <a:p>
          <a:r>
            <a:rPr lang="en-US" altLang="zh-TW" sz="3600" b="0" dirty="0" err="1">
              <a:latin typeface="微軟正黑體" panose="020B0604030504040204" pitchFamily="34" charset="-120"/>
              <a:ea typeface="微軟正黑體" panose="020B0604030504040204" pitchFamily="34" charset="-120"/>
            </a:rPr>
            <a:t>UDP</a:t>
          </a:r>
          <a:r>
            <a:rPr lang="zh-TW" altLang="en-US" sz="3600" b="0" dirty="0">
              <a:latin typeface="微軟正黑體" panose="020B0604030504040204" pitchFamily="34" charset="-120"/>
              <a:ea typeface="微軟正黑體" panose="020B0604030504040204" pitchFamily="34" charset="-120"/>
            </a:rPr>
            <a:t>協定</a:t>
          </a:r>
          <a:endParaRPr lang="zh-TW" altLang="en-US" sz="3600" dirty="0">
            <a:latin typeface="微軟正黑體" panose="020B0604030504040204" pitchFamily="34" charset="-120"/>
            <a:ea typeface="微軟正黑體" panose="020B0604030504040204" pitchFamily="34" charset="-120"/>
          </a:endParaRPr>
        </a:p>
      </dgm:t>
    </dgm:pt>
    <dgm:pt modelId="{DFDE420B-6458-4E83-9AA1-7A5F27341136}" type="parTrans" cxnId="{76E98B9C-CF97-41FD-9174-D0DC17ED0EF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B54B5C6-DAB6-47D6-8F7D-0DB96F0C3221}" type="sibTrans" cxnId="{76E98B9C-CF97-41FD-9174-D0DC17ED0EF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977477D-4813-49AC-BE50-8A58C8E6AE23}">
      <dgm:prSet phldrT="[文字]" custT="1"/>
      <dgm:spPr/>
      <dgm:t>
        <a:bodyPr/>
        <a:lstStyle/>
        <a:p>
          <a:r>
            <a:rPr lang="zh-TW" altLang="en-US" sz="2000" b="0" dirty="0">
              <a:latin typeface="微軟正黑體" panose="020B0604030504040204" pitchFamily="34" charset="-120"/>
              <a:ea typeface="微軟正黑體" panose="020B0604030504040204" pitchFamily="34" charset="-120"/>
            </a:rPr>
            <a:t>僅僅會將有問題的封包丟棄</a:t>
          </a:r>
          <a:endParaRPr lang="zh-TW" altLang="en-US" sz="2000" dirty="0">
            <a:latin typeface="微軟正黑體" panose="020B0604030504040204" pitchFamily="34" charset="-120"/>
            <a:ea typeface="微軟正黑體" panose="020B0604030504040204" pitchFamily="34" charset="-120"/>
          </a:endParaRPr>
        </a:p>
      </dgm:t>
    </dgm:pt>
    <dgm:pt modelId="{C957B577-D33C-454A-8494-3584D3BEC935}" type="parTrans" cxnId="{F4D53CE8-A7AE-454D-AF02-D35522C16A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B3A9C92-CCDC-4105-A21D-39BBD21F8F4F}" type="sibTrans" cxnId="{F4D53CE8-A7AE-454D-AF02-D35522C16A3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F4A8795-0B29-4A67-8025-3ED36814B6F9}">
      <dgm:prSet phldrT="[文字]" custT="1"/>
      <dgm:spPr/>
      <dgm:t>
        <a:bodyPr/>
        <a:lstStyle/>
        <a:p>
          <a:r>
            <a:rPr lang="zh-TW" altLang="en-US" sz="2000" b="0" dirty="0">
              <a:latin typeface="微軟正黑體" panose="020B0604030504040204" pitchFamily="34" charset="-120"/>
              <a:ea typeface="微軟正黑體" panose="020B0604030504040204" pitchFamily="34" charset="-120"/>
            </a:rPr>
            <a:t>無法偵測封包遺失</a:t>
          </a:r>
          <a:endParaRPr lang="zh-TW" altLang="en-US" sz="2000" dirty="0">
            <a:latin typeface="微軟正黑體" panose="020B0604030504040204" pitchFamily="34" charset="-120"/>
            <a:ea typeface="微軟正黑體" panose="020B0604030504040204" pitchFamily="34" charset="-120"/>
          </a:endParaRPr>
        </a:p>
      </dgm:t>
    </dgm:pt>
    <dgm:pt modelId="{653EDA2F-A5A0-462E-A3FF-B0A45123725A}" type="parTrans" cxnId="{7EEC7A21-9E67-4CBC-BA82-2C7DD5D9B5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A59453C-4AAA-49B9-8549-E0D446BED666}" type="sibTrans" cxnId="{7EEC7A21-9E67-4CBC-BA82-2C7DD5D9B5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944152A-DCB2-4AA3-A3FB-81FCC9A5807A}">
      <dgm:prSet phldrT="[文字]" custT="1"/>
      <dgm:spPr/>
      <dgm:t>
        <a:bodyPr/>
        <a:lstStyle/>
        <a:p>
          <a:r>
            <a:rPr lang="en-US" altLang="zh-TW" sz="3600" b="0" dirty="0">
              <a:latin typeface="微軟正黑體" panose="020B0604030504040204" pitchFamily="34" charset="-120"/>
              <a:ea typeface="微軟正黑體" panose="020B0604030504040204" pitchFamily="34" charset="-120"/>
            </a:rPr>
            <a:t>TCP</a:t>
          </a:r>
          <a:r>
            <a:rPr lang="zh-TW" altLang="en-US" sz="3600" b="0" dirty="0">
              <a:latin typeface="微軟正黑體" panose="020B0604030504040204" pitchFamily="34" charset="-120"/>
              <a:ea typeface="微軟正黑體" panose="020B0604030504040204" pitchFamily="34" charset="-120"/>
            </a:rPr>
            <a:t>協定</a:t>
          </a:r>
          <a:endParaRPr lang="zh-TW" altLang="en-US" sz="3600" dirty="0">
            <a:latin typeface="微軟正黑體" panose="020B0604030504040204" pitchFamily="34" charset="-120"/>
            <a:ea typeface="微軟正黑體" panose="020B0604030504040204" pitchFamily="34" charset="-120"/>
          </a:endParaRPr>
        </a:p>
      </dgm:t>
    </dgm:pt>
    <dgm:pt modelId="{66CDCCF6-A25F-4D1A-B29E-481298606A0B}" type="parTrans" cxnId="{8C22791E-9582-4A87-8002-DFDCCEA5CE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D346C44-E948-48F6-B7E1-CA650B143CEF}" type="sibTrans" cxnId="{8C22791E-9582-4A87-8002-DFDCCEA5CE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A609874-AA3C-4C98-BAB5-EFD79F7986BD}">
      <dgm:prSet phldrT="[文字]" custT="1"/>
      <dgm:spPr/>
      <dgm:t>
        <a:bodyPr/>
        <a:lstStyle/>
        <a:p>
          <a:pPr algn="l"/>
          <a:r>
            <a:rPr lang="zh-TW" altLang="en-US" sz="2000" b="0" dirty="0">
              <a:latin typeface="微軟正黑體" panose="020B0604030504040204" pitchFamily="34" charset="-120"/>
              <a:ea typeface="微軟正黑體" panose="020B0604030504040204" pitchFamily="34" charset="-120"/>
            </a:rPr>
            <a:t>會讓傳送端重新傳送含有錯誤的區段</a:t>
          </a:r>
          <a:endParaRPr lang="zh-TW" altLang="en-US" sz="2000" dirty="0">
            <a:latin typeface="微軟正黑體" panose="020B0604030504040204" pitchFamily="34" charset="-120"/>
            <a:ea typeface="微軟正黑體" panose="020B0604030504040204" pitchFamily="34" charset="-120"/>
          </a:endParaRPr>
        </a:p>
      </dgm:t>
    </dgm:pt>
    <dgm:pt modelId="{57B8E82B-750A-4389-8318-E9AC9FF0A0AB}" type="parTrans" cxnId="{2F54E55B-630A-4B4B-9849-50074F0DCD2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4B496DD-2D32-4557-8F95-084D6EEC93DA}" type="sibTrans" cxnId="{2F54E55B-630A-4B4B-9849-50074F0DCD2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7D8AFCC-571F-431C-B017-9CA1CC935AFD}">
      <dgm:prSet phldrT="[文字]" custT="1"/>
      <dgm:spPr/>
      <dgm:t>
        <a:bodyPr/>
        <a:lstStyle/>
        <a:p>
          <a:pPr algn="l"/>
          <a:r>
            <a:rPr lang="zh-TW" altLang="en-US" sz="2000" b="0" dirty="0">
              <a:latin typeface="微軟正黑體" panose="020B0604030504040204" pitchFamily="34" charset="-120"/>
              <a:ea typeface="微軟正黑體" panose="020B0604030504040204" pitchFamily="34" charset="-120"/>
            </a:rPr>
            <a:t>可以根據標頭裡記錄的封包序號偵測封包遺失，並重新傳送遺失的部分。</a:t>
          </a:r>
          <a:endParaRPr lang="zh-TW" altLang="en-US" sz="2000" dirty="0">
            <a:latin typeface="微軟正黑體" panose="020B0604030504040204" pitchFamily="34" charset="-120"/>
            <a:ea typeface="微軟正黑體" panose="020B0604030504040204" pitchFamily="34" charset="-120"/>
          </a:endParaRPr>
        </a:p>
      </dgm:t>
    </dgm:pt>
    <dgm:pt modelId="{D968B45A-8007-40AE-8319-FDE16887866A}" type="parTrans" cxnId="{FE0BC384-EECA-42DB-94A7-F5B4AD83307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1711DE-E5C0-407E-B722-CF21B8B780D3}" type="sibTrans" cxnId="{FE0BC384-EECA-42DB-94A7-F5B4AD83307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6E592A-A5EB-4629-A040-E1336E6BFA7F}" type="pres">
      <dgm:prSet presAssocID="{51883C29-5BFF-4388-ACAD-B77E9D8ECD91}" presName="Name0" presStyleCnt="0">
        <dgm:presLayoutVars>
          <dgm:dir/>
          <dgm:animLvl val="lvl"/>
          <dgm:resizeHandles val="exact"/>
        </dgm:presLayoutVars>
      </dgm:prSet>
      <dgm:spPr/>
    </dgm:pt>
    <dgm:pt modelId="{50BAC701-298C-4FF6-B090-2592CB4843B1}" type="pres">
      <dgm:prSet presAssocID="{FCD465D2-1E11-44FC-B745-0DF8BDF96DC1}" presName="vertFlow" presStyleCnt="0"/>
      <dgm:spPr/>
    </dgm:pt>
    <dgm:pt modelId="{87B76F81-BF68-4DDB-9BB7-32F5AF990B3C}" type="pres">
      <dgm:prSet presAssocID="{FCD465D2-1E11-44FC-B745-0DF8BDF96DC1}" presName="header" presStyleLbl="node1" presStyleIdx="0" presStyleCnt="2"/>
      <dgm:spPr/>
    </dgm:pt>
    <dgm:pt modelId="{4C18955D-61AD-4B37-97D3-59C5C99DB71A}" type="pres">
      <dgm:prSet presAssocID="{C957B577-D33C-454A-8494-3584D3BEC935}" presName="parTrans" presStyleLbl="sibTrans2D1" presStyleIdx="0" presStyleCnt="4"/>
      <dgm:spPr/>
    </dgm:pt>
    <dgm:pt modelId="{305AE9C0-7ED1-49B3-B150-74E2F868242F}" type="pres">
      <dgm:prSet presAssocID="{0977477D-4813-49AC-BE50-8A58C8E6AE23}" presName="child" presStyleLbl="alignAccFollowNode1" presStyleIdx="0" presStyleCnt="4">
        <dgm:presLayoutVars>
          <dgm:chMax val="0"/>
          <dgm:bulletEnabled val="1"/>
        </dgm:presLayoutVars>
      </dgm:prSet>
      <dgm:spPr/>
    </dgm:pt>
    <dgm:pt modelId="{EE1F90C9-108D-4B75-9108-3E913E06C222}" type="pres">
      <dgm:prSet presAssocID="{3B3A9C92-CCDC-4105-A21D-39BBD21F8F4F}" presName="sibTrans" presStyleLbl="sibTrans2D1" presStyleIdx="1" presStyleCnt="4"/>
      <dgm:spPr/>
    </dgm:pt>
    <dgm:pt modelId="{D64DEAF6-EF4C-40CF-84E3-77AFE97B697E}" type="pres">
      <dgm:prSet presAssocID="{4F4A8795-0B29-4A67-8025-3ED36814B6F9}" presName="child" presStyleLbl="alignAccFollowNode1" presStyleIdx="1" presStyleCnt="4">
        <dgm:presLayoutVars>
          <dgm:chMax val="0"/>
          <dgm:bulletEnabled val="1"/>
        </dgm:presLayoutVars>
      </dgm:prSet>
      <dgm:spPr/>
    </dgm:pt>
    <dgm:pt modelId="{C55E3A7D-F058-496E-A824-04C749CE13B4}" type="pres">
      <dgm:prSet presAssocID="{FCD465D2-1E11-44FC-B745-0DF8BDF96DC1}" presName="hSp" presStyleCnt="0"/>
      <dgm:spPr/>
    </dgm:pt>
    <dgm:pt modelId="{7FA3114E-7D62-45E8-988F-B812CAE9DE30}" type="pres">
      <dgm:prSet presAssocID="{4944152A-DCB2-4AA3-A3FB-81FCC9A5807A}" presName="vertFlow" presStyleCnt="0"/>
      <dgm:spPr/>
    </dgm:pt>
    <dgm:pt modelId="{79D9AE4A-1271-4950-BB8E-E9135B1C2F1F}" type="pres">
      <dgm:prSet presAssocID="{4944152A-DCB2-4AA3-A3FB-81FCC9A5807A}" presName="header" presStyleLbl="node1" presStyleIdx="1" presStyleCnt="2"/>
      <dgm:spPr/>
    </dgm:pt>
    <dgm:pt modelId="{C0B52F8D-1435-47AF-AC4F-5F373D1C51C2}" type="pres">
      <dgm:prSet presAssocID="{57B8E82B-750A-4389-8318-E9AC9FF0A0AB}" presName="parTrans" presStyleLbl="sibTrans2D1" presStyleIdx="2" presStyleCnt="4"/>
      <dgm:spPr/>
    </dgm:pt>
    <dgm:pt modelId="{8EC6C7CB-94F8-4E3A-8494-53926309F3D3}" type="pres">
      <dgm:prSet presAssocID="{4A609874-AA3C-4C98-BAB5-EFD79F7986BD}" presName="child" presStyleLbl="alignAccFollowNode1" presStyleIdx="2" presStyleCnt="4">
        <dgm:presLayoutVars>
          <dgm:chMax val="0"/>
          <dgm:bulletEnabled val="1"/>
        </dgm:presLayoutVars>
      </dgm:prSet>
      <dgm:spPr/>
    </dgm:pt>
    <dgm:pt modelId="{D6F2FA4A-CDA3-4B63-B81D-C2D9C519543A}" type="pres">
      <dgm:prSet presAssocID="{C4B496DD-2D32-4557-8F95-084D6EEC93DA}" presName="sibTrans" presStyleLbl="sibTrans2D1" presStyleIdx="3" presStyleCnt="4"/>
      <dgm:spPr/>
    </dgm:pt>
    <dgm:pt modelId="{1E150D85-7367-4AAA-B9A2-8157BA7895B7}" type="pres">
      <dgm:prSet presAssocID="{D7D8AFCC-571F-431C-B017-9CA1CC935AFD}" presName="child" presStyleLbl="alignAccFollowNode1" presStyleIdx="3" presStyleCnt="4" custScaleY="205062">
        <dgm:presLayoutVars>
          <dgm:chMax val="0"/>
          <dgm:bulletEnabled val="1"/>
        </dgm:presLayoutVars>
      </dgm:prSet>
      <dgm:spPr/>
    </dgm:pt>
  </dgm:ptLst>
  <dgm:cxnLst>
    <dgm:cxn modelId="{A2BD3515-EFD9-485F-8552-196EAA408E21}" type="presOf" srcId="{FCD465D2-1E11-44FC-B745-0DF8BDF96DC1}" destId="{87B76F81-BF68-4DDB-9BB7-32F5AF990B3C}" srcOrd="0" destOrd="0" presId="urn:microsoft.com/office/officeart/2005/8/layout/lProcess1"/>
    <dgm:cxn modelId="{8C22791E-9582-4A87-8002-DFDCCEA5CEBC}" srcId="{51883C29-5BFF-4388-ACAD-B77E9D8ECD91}" destId="{4944152A-DCB2-4AA3-A3FB-81FCC9A5807A}" srcOrd="1" destOrd="0" parTransId="{66CDCCF6-A25F-4D1A-B29E-481298606A0B}" sibTransId="{7D346C44-E948-48F6-B7E1-CA650B143CEF}"/>
    <dgm:cxn modelId="{7EEC7A21-9E67-4CBC-BA82-2C7DD5D9B503}" srcId="{FCD465D2-1E11-44FC-B745-0DF8BDF96DC1}" destId="{4F4A8795-0B29-4A67-8025-3ED36814B6F9}" srcOrd="1" destOrd="0" parTransId="{653EDA2F-A5A0-462E-A3FF-B0A45123725A}" sibTransId="{AA59453C-4AAA-49B9-8549-E0D446BED666}"/>
    <dgm:cxn modelId="{2F54E55B-630A-4B4B-9849-50074F0DCD29}" srcId="{4944152A-DCB2-4AA3-A3FB-81FCC9A5807A}" destId="{4A609874-AA3C-4C98-BAB5-EFD79F7986BD}" srcOrd="0" destOrd="0" parTransId="{57B8E82B-750A-4389-8318-E9AC9FF0A0AB}" sibTransId="{C4B496DD-2D32-4557-8F95-084D6EEC93DA}"/>
    <dgm:cxn modelId="{D8395F5D-7134-4AED-A34F-87198A4D202C}" type="presOf" srcId="{57B8E82B-750A-4389-8318-E9AC9FF0A0AB}" destId="{C0B52F8D-1435-47AF-AC4F-5F373D1C51C2}" srcOrd="0" destOrd="0" presId="urn:microsoft.com/office/officeart/2005/8/layout/lProcess1"/>
    <dgm:cxn modelId="{E62E1C5E-7A2D-4489-9421-451FB2A44A3E}" type="presOf" srcId="{4A609874-AA3C-4C98-BAB5-EFD79F7986BD}" destId="{8EC6C7CB-94F8-4E3A-8494-53926309F3D3}" srcOrd="0" destOrd="0" presId="urn:microsoft.com/office/officeart/2005/8/layout/lProcess1"/>
    <dgm:cxn modelId="{30DE2E72-0148-45B9-9267-D67D230A0F01}" type="presOf" srcId="{C4B496DD-2D32-4557-8F95-084D6EEC93DA}" destId="{D6F2FA4A-CDA3-4B63-B81D-C2D9C519543A}" srcOrd="0" destOrd="0" presId="urn:microsoft.com/office/officeart/2005/8/layout/lProcess1"/>
    <dgm:cxn modelId="{43AF0A5A-91C8-47B5-9FF2-3276577EA99A}" type="presOf" srcId="{4944152A-DCB2-4AA3-A3FB-81FCC9A5807A}" destId="{79D9AE4A-1271-4950-BB8E-E9135B1C2F1F}" srcOrd="0" destOrd="0" presId="urn:microsoft.com/office/officeart/2005/8/layout/lProcess1"/>
    <dgm:cxn modelId="{21E98380-1D02-4CB2-BF4E-003A6F72E848}" type="presOf" srcId="{0977477D-4813-49AC-BE50-8A58C8E6AE23}" destId="{305AE9C0-7ED1-49B3-B150-74E2F868242F}" srcOrd="0" destOrd="0" presId="urn:microsoft.com/office/officeart/2005/8/layout/lProcess1"/>
    <dgm:cxn modelId="{FE0BC384-EECA-42DB-94A7-F5B4AD833070}" srcId="{4944152A-DCB2-4AA3-A3FB-81FCC9A5807A}" destId="{D7D8AFCC-571F-431C-B017-9CA1CC935AFD}" srcOrd="1" destOrd="0" parTransId="{D968B45A-8007-40AE-8319-FDE16887866A}" sibTransId="{EE1711DE-E5C0-407E-B722-CF21B8B780D3}"/>
    <dgm:cxn modelId="{A763A994-CC58-404E-B299-25C9E1BB8C48}" type="presOf" srcId="{D7D8AFCC-571F-431C-B017-9CA1CC935AFD}" destId="{1E150D85-7367-4AAA-B9A2-8157BA7895B7}" srcOrd="0" destOrd="0" presId="urn:microsoft.com/office/officeart/2005/8/layout/lProcess1"/>
    <dgm:cxn modelId="{76E98B9C-CF97-41FD-9174-D0DC17ED0EF0}" srcId="{51883C29-5BFF-4388-ACAD-B77E9D8ECD91}" destId="{FCD465D2-1E11-44FC-B745-0DF8BDF96DC1}" srcOrd="0" destOrd="0" parTransId="{DFDE420B-6458-4E83-9AA1-7A5F27341136}" sibTransId="{FB54B5C6-DAB6-47D6-8F7D-0DB96F0C3221}"/>
    <dgm:cxn modelId="{C9EDF1B5-E5ED-4C29-8147-87C2B4AB103A}" type="presOf" srcId="{4F4A8795-0B29-4A67-8025-3ED36814B6F9}" destId="{D64DEAF6-EF4C-40CF-84E3-77AFE97B697E}" srcOrd="0" destOrd="0" presId="urn:microsoft.com/office/officeart/2005/8/layout/lProcess1"/>
    <dgm:cxn modelId="{F568F8BB-773A-4D85-B0A3-4F5D43103D55}" type="presOf" srcId="{C957B577-D33C-454A-8494-3584D3BEC935}" destId="{4C18955D-61AD-4B37-97D3-59C5C99DB71A}" srcOrd="0" destOrd="0" presId="urn:microsoft.com/office/officeart/2005/8/layout/lProcess1"/>
    <dgm:cxn modelId="{C9C7CBDB-897B-4896-99D5-3F676A2F517F}" type="presOf" srcId="{51883C29-5BFF-4388-ACAD-B77E9D8ECD91}" destId="{976E592A-A5EB-4629-A040-E1336E6BFA7F}" srcOrd="0" destOrd="0" presId="urn:microsoft.com/office/officeart/2005/8/layout/lProcess1"/>
    <dgm:cxn modelId="{E5BFE7DF-AB54-4C6F-9046-B401DFEDD067}" type="presOf" srcId="{3B3A9C92-CCDC-4105-A21D-39BBD21F8F4F}" destId="{EE1F90C9-108D-4B75-9108-3E913E06C222}" srcOrd="0" destOrd="0" presId="urn:microsoft.com/office/officeart/2005/8/layout/lProcess1"/>
    <dgm:cxn modelId="{F4D53CE8-A7AE-454D-AF02-D35522C16A3F}" srcId="{FCD465D2-1E11-44FC-B745-0DF8BDF96DC1}" destId="{0977477D-4813-49AC-BE50-8A58C8E6AE23}" srcOrd="0" destOrd="0" parTransId="{C957B577-D33C-454A-8494-3584D3BEC935}" sibTransId="{3B3A9C92-CCDC-4105-A21D-39BBD21F8F4F}"/>
    <dgm:cxn modelId="{AC7B0C5A-9448-4AF4-B295-9905F5F92ADC}" type="presParOf" srcId="{976E592A-A5EB-4629-A040-E1336E6BFA7F}" destId="{50BAC701-298C-4FF6-B090-2592CB4843B1}" srcOrd="0" destOrd="0" presId="urn:microsoft.com/office/officeart/2005/8/layout/lProcess1"/>
    <dgm:cxn modelId="{8B9A3FD9-DAFC-4A05-8255-E74E458C99B3}" type="presParOf" srcId="{50BAC701-298C-4FF6-B090-2592CB4843B1}" destId="{87B76F81-BF68-4DDB-9BB7-32F5AF990B3C}" srcOrd="0" destOrd="0" presId="urn:microsoft.com/office/officeart/2005/8/layout/lProcess1"/>
    <dgm:cxn modelId="{54F90DA3-90F0-438F-A7FA-833837FED17E}" type="presParOf" srcId="{50BAC701-298C-4FF6-B090-2592CB4843B1}" destId="{4C18955D-61AD-4B37-97D3-59C5C99DB71A}" srcOrd="1" destOrd="0" presId="urn:microsoft.com/office/officeart/2005/8/layout/lProcess1"/>
    <dgm:cxn modelId="{556A9934-5A22-4B8B-94AA-237B0DE992FF}" type="presParOf" srcId="{50BAC701-298C-4FF6-B090-2592CB4843B1}" destId="{305AE9C0-7ED1-49B3-B150-74E2F868242F}" srcOrd="2" destOrd="0" presId="urn:microsoft.com/office/officeart/2005/8/layout/lProcess1"/>
    <dgm:cxn modelId="{2980F4EE-CD49-4387-8542-3A3DA6F01B64}" type="presParOf" srcId="{50BAC701-298C-4FF6-B090-2592CB4843B1}" destId="{EE1F90C9-108D-4B75-9108-3E913E06C222}" srcOrd="3" destOrd="0" presId="urn:microsoft.com/office/officeart/2005/8/layout/lProcess1"/>
    <dgm:cxn modelId="{480A5191-28E4-4425-915B-03C463C00357}" type="presParOf" srcId="{50BAC701-298C-4FF6-B090-2592CB4843B1}" destId="{D64DEAF6-EF4C-40CF-84E3-77AFE97B697E}" srcOrd="4" destOrd="0" presId="urn:microsoft.com/office/officeart/2005/8/layout/lProcess1"/>
    <dgm:cxn modelId="{4DAFDB93-8FE3-4503-A72B-95BE73426E03}" type="presParOf" srcId="{976E592A-A5EB-4629-A040-E1336E6BFA7F}" destId="{C55E3A7D-F058-496E-A824-04C749CE13B4}" srcOrd="1" destOrd="0" presId="urn:microsoft.com/office/officeart/2005/8/layout/lProcess1"/>
    <dgm:cxn modelId="{4B7628BF-BB6E-47B3-A874-8D537EEA53E3}" type="presParOf" srcId="{976E592A-A5EB-4629-A040-E1336E6BFA7F}" destId="{7FA3114E-7D62-45E8-988F-B812CAE9DE30}" srcOrd="2" destOrd="0" presId="urn:microsoft.com/office/officeart/2005/8/layout/lProcess1"/>
    <dgm:cxn modelId="{F349B3A7-C942-46D5-B82A-89E389983754}" type="presParOf" srcId="{7FA3114E-7D62-45E8-988F-B812CAE9DE30}" destId="{79D9AE4A-1271-4950-BB8E-E9135B1C2F1F}" srcOrd="0" destOrd="0" presId="urn:microsoft.com/office/officeart/2005/8/layout/lProcess1"/>
    <dgm:cxn modelId="{2ADADC50-3D19-4173-930F-7C0B0C4B933C}" type="presParOf" srcId="{7FA3114E-7D62-45E8-988F-B812CAE9DE30}" destId="{C0B52F8D-1435-47AF-AC4F-5F373D1C51C2}" srcOrd="1" destOrd="0" presId="urn:microsoft.com/office/officeart/2005/8/layout/lProcess1"/>
    <dgm:cxn modelId="{967244E2-F034-4536-A3B0-F241242551EB}" type="presParOf" srcId="{7FA3114E-7D62-45E8-988F-B812CAE9DE30}" destId="{8EC6C7CB-94F8-4E3A-8494-53926309F3D3}" srcOrd="2" destOrd="0" presId="urn:microsoft.com/office/officeart/2005/8/layout/lProcess1"/>
    <dgm:cxn modelId="{71996888-7A0C-4805-976D-7CF4D68DC683}" type="presParOf" srcId="{7FA3114E-7D62-45E8-988F-B812CAE9DE30}" destId="{D6F2FA4A-CDA3-4B63-B81D-C2D9C519543A}" srcOrd="3" destOrd="0" presId="urn:microsoft.com/office/officeart/2005/8/layout/lProcess1"/>
    <dgm:cxn modelId="{F5DCDEF2-CC88-4449-BB34-436568CEA1F9}" type="presParOf" srcId="{7FA3114E-7D62-45E8-988F-B812CAE9DE30}" destId="{1E150D85-7367-4AAA-B9A2-8157BA7895B7}"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8C642-4B8A-4380-8407-7526F32531E3}">
      <dsp:nvSpPr>
        <dsp:cNvPr id="0" name=""/>
        <dsp:cNvSpPr/>
      </dsp:nvSpPr>
      <dsp:spPr>
        <a:xfrm>
          <a:off x="0" y="449941"/>
          <a:ext cx="2503403" cy="150204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多工</a:t>
          </a:r>
          <a:endParaRPr lang="en-US" altLang="zh-TW" sz="2200" kern="1200" dirty="0">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a:t>
          </a:r>
          <a:r>
            <a:rPr lang="en-US" altLang="en-US" sz="2200" kern="1200" dirty="0">
              <a:latin typeface="微軟正黑體" panose="020B0604030504040204" pitchFamily="34" charset="-120"/>
              <a:ea typeface="微軟正黑體" panose="020B0604030504040204" pitchFamily="34" charset="-120"/>
            </a:rPr>
            <a:t>multiplexing</a:t>
          </a:r>
          <a:r>
            <a:rPr lang="zh-TW" altLang="en-US" sz="2200" kern="1200" dirty="0">
              <a:latin typeface="微軟正黑體" panose="020B0604030504040204" pitchFamily="34" charset="-120"/>
              <a:ea typeface="微軟正黑體" panose="020B0604030504040204" pitchFamily="34" charset="-120"/>
            </a:rPr>
            <a:t>）</a:t>
          </a:r>
        </a:p>
      </dsp:txBody>
      <dsp:txXfrm>
        <a:off x="0" y="449941"/>
        <a:ext cx="2503403" cy="1502041"/>
      </dsp:txXfrm>
    </dsp:sp>
    <dsp:sp modelId="{9ADB5A0F-08AB-4569-B407-56CCC2B830E4}">
      <dsp:nvSpPr>
        <dsp:cNvPr id="0" name=""/>
        <dsp:cNvSpPr/>
      </dsp:nvSpPr>
      <dsp:spPr>
        <a:xfrm>
          <a:off x="2753743" y="449941"/>
          <a:ext cx="2503403" cy="1502041"/>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流量控制</a:t>
          </a:r>
          <a:endParaRPr lang="en-US" altLang="zh-TW" sz="2200" kern="1200" dirty="0">
            <a:latin typeface="微軟正黑體" panose="020B0604030504040204" pitchFamily="34" charset="-120"/>
            <a:ea typeface="微軟正黑體" panose="020B0604030504040204" pitchFamily="34" charset="-120"/>
          </a:endParaRPr>
        </a:p>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a:t>
          </a:r>
          <a:r>
            <a:rPr lang="en-US" altLang="en-US" sz="2200" kern="1200" dirty="0">
              <a:latin typeface="微軟正黑體" panose="020B0604030504040204" pitchFamily="34" charset="-120"/>
              <a:ea typeface="微軟正黑體" panose="020B0604030504040204" pitchFamily="34" charset="-120"/>
            </a:rPr>
            <a:t>flow control</a:t>
          </a:r>
          <a:r>
            <a:rPr lang="zh-TW" altLang="en-US" sz="2200" kern="1200" dirty="0">
              <a:latin typeface="微軟正黑體" panose="020B0604030504040204" pitchFamily="34" charset="-120"/>
              <a:ea typeface="微軟正黑體" panose="020B0604030504040204" pitchFamily="34" charset="-120"/>
            </a:rPr>
            <a:t>）</a:t>
          </a:r>
        </a:p>
      </dsp:txBody>
      <dsp:txXfrm>
        <a:off x="2753743" y="449941"/>
        <a:ext cx="2503403" cy="1502041"/>
      </dsp:txXfrm>
    </dsp:sp>
    <dsp:sp modelId="{7FD8BDEF-AFBC-4123-B1DF-0BE4FB3D5DCD}">
      <dsp:nvSpPr>
        <dsp:cNvPr id="0" name=""/>
        <dsp:cNvSpPr/>
      </dsp:nvSpPr>
      <dsp:spPr>
        <a:xfrm>
          <a:off x="5507486" y="449941"/>
          <a:ext cx="2503403" cy="1502041"/>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壅塞控制（</a:t>
          </a:r>
          <a:r>
            <a:rPr lang="en-US" altLang="en-US" sz="2200" kern="1200" dirty="0">
              <a:latin typeface="微軟正黑體" panose="020B0604030504040204" pitchFamily="34" charset="-120"/>
              <a:ea typeface="微軟正黑體" panose="020B0604030504040204" pitchFamily="34" charset="-120"/>
            </a:rPr>
            <a:t>congestion control</a:t>
          </a:r>
          <a:r>
            <a:rPr lang="zh-TW" altLang="en-US" sz="2200" kern="1200" dirty="0">
              <a:latin typeface="微軟正黑體" panose="020B0604030504040204" pitchFamily="34" charset="-120"/>
              <a:ea typeface="微軟正黑體" panose="020B0604030504040204" pitchFamily="34" charset="-120"/>
            </a:rPr>
            <a:t>）</a:t>
          </a:r>
        </a:p>
      </dsp:txBody>
      <dsp:txXfrm>
        <a:off x="5507486" y="449941"/>
        <a:ext cx="2503403" cy="1502041"/>
      </dsp:txXfrm>
    </dsp:sp>
    <dsp:sp modelId="{E13A0590-2947-42EE-9386-D42DA6ABCBDF}">
      <dsp:nvSpPr>
        <dsp:cNvPr id="0" name=""/>
        <dsp:cNvSpPr/>
      </dsp:nvSpPr>
      <dsp:spPr>
        <a:xfrm>
          <a:off x="0" y="2202324"/>
          <a:ext cx="2503403" cy="1502041"/>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連接導向（</a:t>
          </a:r>
          <a:r>
            <a:rPr lang="en-US" altLang="en-US" sz="2200" kern="1200" dirty="0">
              <a:latin typeface="微軟正黑體" panose="020B0604030504040204" pitchFamily="34" charset="-120"/>
              <a:ea typeface="微軟正黑體" panose="020B0604030504040204" pitchFamily="34" charset="-120"/>
            </a:rPr>
            <a:t>connection-oriented</a:t>
          </a:r>
          <a:r>
            <a:rPr lang="zh-TW" altLang="en-US" sz="2200" kern="1200" dirty="0">
              <a:latin typeface="微軟正黑體" panose="020B0604030504040204" pitchFamily="34" charset="-120"/>
              <a:ea typeface="微軟正黑體" panose="020B0604030504040204" pitchFamily="34" charset="-120"/>
            </a:rPr>
            <a:t>）</a:t>
          </a:r>
        </a:p>
      </dsp:txBody>
      <dsp:txXfrm>
        <a:off x="0" y="2202324"/>
        <a:ext cx="2503403" cy="1502041"/>
      </dsp:txXfrm>
    </dsp:sp>
    <dsp:sp modelId="{BDF32113-E7F9-427F-9F17-DA0B18B567E9}">
      <dsp:nvSpPr>
        <dsp:cNvPr id="0" name=""/>
        <dsp:cNvSpPr/>
      </dsp:nvSpPr>
      <dsp:spPr>
        <a:xfrm>
          <a:off x="2753743" y="2202324"/>
          <a:ext cx="2503403" cy="1502041"/>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無連接導向（</a:t>
          </a:r>
          <a:r>
            <a:rPr lang="en-US" altLang="en-US" sz="2200" kern="1200" dirty="0">
              <a:latin typeface="微軟正黑體" panose="020B0604030504040204" pitchFamily="34" charset="-120"/>
              <a:ea typeface="微軟正黑體" panose="020B0604030504040204" pitchFamily="34" charset="-120"/>
            </a:rPr>
            <a:t>connectionless</a:t>
          </a:r>
          <a:r>
            <a:rPr lang="zh-TW" altLang="en-US" sz="2200" kern="1200" dirty="0">
              <a:latin typeface="微軟正黑體" panose="020B0604030504040204" pitchFamily="34" charset="-120"/>
              <a:ea typeface="微軟正黑體" panose="020B0604030504040204" pitchFamily="34" charset="-120"/>
            </a:rPr>
            <a:t>）連線</a:t>
          </a:r>
        </a:p>
      </dsp:txBody>
      <dsp:txXfrm>
        <a:off x="2753743" y="2202324"/>
        <a:ext cx="2503403" cy="1502041"/>
      </dsp:txXfrm>
    </dsp:sp>
    <dsp:sp modelId="{D5208BF1-A8E7-4370-8311-BB34E64A6826}">
      <dsp:nvSpPr>
        <dsp:cNvPr id="0" name=""/>
        <dsp:cNvSpPr/>
      </dsp:nvSpPr>
      <dsp:spPr>
        <a:xfrm>
          <a:off x="5507486" y="2202324"/>
          <a:ext cx="2503403" cy="150204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latin typeface="微軟正黑體" panose="020B0604030504040204" pitchFamily="34" charset="-120"/>
              <a:ea typeface="微軟正黑體" panose="020B0604030504040204" pitchFamily="34" charset="-120"/>
            </a:rPr>
            <a:t>可靠（</a:t>
          </a:r>
          <a:r>
            <a:rPr lang="en-US" altLang="en-US" sz="2200" kern="1200" dirty="0">
              <a:latin typeface="微軟正黑體" panose="020B0604030504040204" pitchFamily="34" charset="-120"/>
              <a:ea typeface="微軟正黑體" panose="020B0604030504040204" pitchFamily="34" charset="-120"/>
            </a:rPr>
            <a:t>reliable</a:t>
          </a:r>
          <a:r>
            <a:rPr lang="zh-TW" altLang="en-US" sz="2200" kern="1200" dirty="0">
              <a:latin typeface="微軟正黑體" panose="020B0604030504040204" pitchFamily="34" charset="-120"/>
              <a:ea typeface="微軟正黑體" panose="020B0604030504040204" pitchFamily="34" charset="-120"/>
            </a:rPr>
            <a:t>）傳輸</a:t>
          </a:r>
        </a:p>
      </dsp:txBody>
      <dsp:txXfrm>
        <a:off x="5507486" y="2202324"/>
        <a:ext cx="2503403" cy="1502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76F81-BF68-4DDB-9BB7-32F5AF990B3C}">
      <dsp:nvSpPr>
        <dsp:cNvPr id="0" name=""/>
        <dsp:cNvSpPr/>
      </dsp:nvSpPr>
      <dsp:spPr>
        <a:xfrm>
          <a:off x="4503" y="103558"/>
          <a:ext cx="3474842" cy="8687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altLang="zh-TW" sz="3600" b="0" kern="1200" dirty="0" err="1">
              <a:latin typeface="微軟正黑體" panose="020B0604030504040204" pitchFamily="34" charset="-120"/>
              <a:ea typeface="微軟正黑體" panose="020B0604030504040204" pitchFamily="34" charset="-120"/>
            </a:rPr>
            <a:t>UDP</a:t>
          </a:r>
          <a:r>
            <a:rPr lang="zh-TW" altLang="en-US" sz="3600" b="0" kern="1200" dirty="0">
              <a:latin typeface="微軟正黑體" panose="020B0604030504040204" pitchFamily="34" charset="-120"/>
              <a:ea typeface="微軟正黑體" panose="020B0604030504040204" pitchFamily="34" charset="-120"/>
            </a:rPr>
            <a:t>協定</a:t>
          </a:r>
          <a:endParaRPr lang="zh-TW" altLang="en-US" sz="3600" kern="1200" dirty="0">
            <a:latin typeface="微軟正黑體" panose="020B0604030504040204" pitchFamily="34" charset="-120"/>
            <a:ea typeface="微軟正黑體" panose="020B0604030504040204" pitchFamily="34" charset="-120"/>
          </a:endParaRPr>
        </a:p>
      </dsp:txBody>
      <dsp:txXfrm>
        <a:off x="29947" y="129002"/>
        <a:ext cx="3423954" cy="817822"/>
      </dsp:txXfrm>
    </dsp:sp>
    <dsp:sp modelId="{4C18955D-61AD-4B37-97D3-59C5C99DB71A}">
      <dsp:nvSpPr>
        <dsp:cNvPr id="0" name=""/>
        <dsp:cNvSpPr/>
      </dsp:nvSpPr>
      <dsp:spPr>
        <a:xfrm rot="5400000">
          <a:off x="1665912" y="1048280"/>
          <a:ext cx="152024" cy="152024"/>
        </a:xfrm>
        <a:prstGeom prst="rightArrow">
          <a:avLst>
            <a:gd name="adj1" fmla="val 667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5AE9C0-7ED1-49B3-B150-74E2F868242F}">
      <dsp:nvSpPr>
        <dsp:cNvPr id="0" name=""/>
        <dsp:cNvSpPr/>
      </dsp:nvSpPr>
      <dsp:spPr>
        <a:xfrm>
          <a:off x="4503" y="1276317"/>
          <a:ext cx="3474842" cy="86871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b="0" kern="1200" dirty="0">
              <a:latin typeface="微軟正黑體" panose="020B0604030504040204" pitchFamily="34" charset="-120"/>
              <a:ea typeface="微軟正黑體" panose="020B0604030504040204" pitchFamily="34" charset="-120"/>
            </a:rPr>
            <a:t>僅僅會將有問題的封包丟棄</a:t>
          </a:r>
          <a:endParaRPr lang="zh-TW" altLang="en-US" sz="2000" kern="1200" dirty="0">
            <a:latin typeface="微軟正黑體" panose="020B0604030504040204" pitchFamily="34" charset="-120"/>
            <a:ea typeface="微軟正黑體" panose="020B0604030504040204" pitchFamily="34" charset="-120"/>
          </a:endParaRPr>
        </a:p>
      </dsp:txBody>
      <dsp:txXfrm>
        <a:off x="29947" y="1301761"/>
        <a:ext cx="3423954" cy="817822"/>
      </dsp:txXfrm>
    </dsp:sp>
    <dsp:sp modelId="{EE1F90C9-108D-4B75-9108-3E913E06C222}">
      <dsp:nvSpPr>
        <dsp:cNvPr id="0" name=""/>
        <dsp:cNvSpPr/>
      </dsp:nvSpPr>
      <dsp:spPr>
        <a:xfrm rot="5400000">
          <a:off x="1665912" y="2221040"/>
          <a:ext cx="152024" cy="152024"/>
        </a:xfrm>
        <a:prstGeom prst="rightArrow">
          <a:avLst>
            <a:gd name="adj1" fmla="val 667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4DEAF6-EF4C-40CF-84E3-77AFE97B697E}">
      <dsp:nvSpPr>
        <dsp:cNvPr id="0" name=""/>
        <dsp:cNvSpPr/>
      </dsp:nvSpPr>
      <dsp:spPr>
        <a:xfrm>
          <a:off x="4503" y="2449076"/>
          <a:ext cx="3474842" cy="86871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TW" altLang="en-US" sz="2000" b="0" kern="1200" dirty="0">
              <a:latin typeface="微軟正黑體" panose="020B0604030504040204" pitchFamily="34" charset="-120"/>
              <a:ea typeface="微軟正黑體" panose="020B0604030504040204" pitchFamily="34" charset="-120"/>
            </a:rPr>
            <a:t>無法偵測封包遺失</a:t>
          </a:r>
          <a:endParaRPr lang="zh-TW" altLang="en-US" sz="2000" kern="1200" dirty="0">
            <a:latin typeface="微軟正黑體" panose="020B0604030504040204" pitchFamily="34" charset="-120"/>
            <a:ea typeface="微軟正黑體" panose="020B0604030504040204" pitchFamily="34" charset="-120"/>
          </a:endParaRPr>
        </a:p>
      </dsp:txBody>
      <dsp:txXfrm>
        <a:off x="29947" y="2474520"/>
        <a:ext cx="3423954" cy="817822"/>
      </dsp:txXfrm>
    </dsp:sp>
    <dsp:sp modelId="{79D9AE4A-1271-4950-BB8E-E9135B1C2F1F}">
      <dsp:nvSpPr>
        <dsp:cNvPr id="0" name=""/>
        <dsp:cNvSpPr/>
      </dsp:nvSpPr>
      <dsp:spPr>
        <a:xfrm>
          <a:off x="3965823" y="103558"/>
          <a:ext cx="3474842" cy="86871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altLang="zh-TW" sz="3600" b="0" kern="1200" dirty="0">
              <a:latin typeface="微軟正黑體" panose="020B0604030504040204" pitchFamily="34" charset="-120"/>
              <a:ea typeface="微軟正黑體" panose="020B0604030504040204" pitchFamily="34" charset="-120"/>
            </a:rPr>
            <a:t>TCP</a:t>
          </a:r>
          <a:r>
            <a:rPr lang="zh-TW" altLang="en-US" sz="3600" b="0" kern="1200" dirty="0">
              <a:latin typeface="微軟正黑體" panose="020B0604030504040204" pitchFamily="34" charset="-120"/>
              <a:ea typeface="微軟正黑體" panose="020B0604030504040204" pitchFamily="34" charset="-120"/>
            </a:rPr>
            <a:t>協定</a:t>
          </a:r>
          <a:endParaRPr lang="zh-TW" altLang="en-US" sz="3600" kern="1200" dirty="0">
            <a:latin typeface="微軟正黑體" panose="020B0604030504040204" pitchFamily="34" charset="-120"/>
            <a:ea typeface="微軟正黑體" panose="020B0604030504040204" pitchFamily="34" charset="-120"/>
          </a:endParaRPr>
        </a:p>
      </dsp:txBody>
      <dsp:txXfrm>
        <a:off x="3991267" y="129002"/>
        <a:ext cx="3423954" cy="817822"/>
      </dsp:txXfrm>
    </dsp:sp>
    <dsp:sp modelId="{C0B52F8D-1435-47AF-AC4F-5F373D1C51C2}">
      <dsp:nvSpPr>
        <dsp:cNvPr id="0" name=""/>
        <dsp:cNvSpPr/>
      </dsp:nvSpPr>
      <dsp:spPr>
        <a:xfrm rot="5400000">
          <a:off x="5627232" y="1048280"/>
          <a:ext cx="152024" cy="152024"/>
        </a:xfrm>
        <a:prstGeom prst="rightArrow">
          <a:avLst>
            <a:gd name="adj1" fmla="val 667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EC6C7CB-94F8-4E3A-8494-53926309F3D3}">
      <dsp:nvSpPr>
        <dsp:cNvPr id="0" name=""/>
        <dsp:cNvSpPr/>
      </dsp:nvSpPr>
      <dsp:spPr>
        <a:xfrm>
          <a:off x="3965823" y="1276317"/>
          <a:ext cx="3474842" cy="86871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zh-TW" altLang="en-US" sz="2000" b="0" kern="1200" dirty="0">
              <a:latin typeface="微軟正黑體" panose="020B0604030504040204" pitchFamily="34" charset="-120"/>
              <a:ea typeface="微軟正黑體" panose="020B0604030504040204" pitchFamily="34" charset="-120"/>
            </a:rPr>
            <a:t>會讓傳送端重新傳送含有錯誤的區段</a:t>
          </a:r>
          <a:endParaRPr lang="zh-TW" altLang="en-US" sz="2000" kern="1200" dirty="0">
            <a:latin typeface="微軟正黑體" panose="020B0604030504040204" pitchFamily="34" charset="-120"/>
            <a:ea typeface="微軟正黑體" panose="020B0604030504040204" pitchFamily="34" charset="-120"/>
          </a:endParaRPr>
        </a:p>
      </dsp:txBody>
      <dsp:txXfrm>
        <a:off x="3991267" y="1301761"/>
        <a:ext cx="3423954" cy="817822"/>
      </dsp:txXfrm>
    </dsp:sp>
    <dsp:sp modelId="{D6F2FA4A-CDA3-4B63-B81D-C2D9C519543A}">
      <dsp:nvSpPr>
        <dsp:cNvPr id="0" name=""/>
        <dsp:cNvSpPr/>
      </dsp:nvSpPr>
      <dsp:spPr>
        <a:xfrm rot="5400000">
          <a:off x="5627232" y="2221040"/>
          <a:ext cx="152024" cy="152024"/>
        </a:xfrm>
        <a:prstGeom prst="rightArrow">
          <a:avLst>
            <a:gd name="adj1" fmla="val 667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150D85-7367-4AAA-B9A2-8157BA7895B7}">
      <dsp:nvSpPr>
        <dsp:cNvPr id="0" name=""/>
        <dsp:cNvSpPr/>
      </dsp:nvSpPr>
      <dsp:spPr>
        <a:xfrm>
          <a:off x="3965823" y="2449076"/>
          <a:ext cx="3474842" cy="1781395"/>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zh-TW" altLang="en-US" sz="2000" b="0" kern="1200" dirty="0">
              <a:latin typeface="微軟正黑體" panose="020B0604030504040204" pitchFamily="34" charset="-120"/>
              <a:ea typeface="微軟正黑體" panose="020B0604030504040204" pitchFamily="34" charset="-120"/>
            </a:rPr>
            <a:t>可以根據標頭裡記錄的封包序號偵測封包遺失，並重新傳送遺失的部分。</a:t>
          </a:r>
          <a:endParaRPr lang="zh-TW" altLang="en-US" sz="2000" kern="1200" dirty="0">
            <a:latin typeface="微軟正黑體" panose="020B0604030504040204" pitchFamily="34" charset="-120"/>
            <a:ea typeface="微軟正黑體" panose="020B0604030504040204" pitchFamily="34" charset="-120"/>
          </a:endParaRPr>
        </a:p>
      </dsp:txBody>
      <dsp:txXfrm>
        <a:off x="4017998" y="2501251"/>
        <a:ext cx="3370492" cy="16770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B13CD-5B19-4525-82CD-3A65567138FB}" type="datetimeFigureOut">
              <a:rPr lang="zh-TW" altLang="en-US" smtClean="0"/>
              <a:t>2024/5/23</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F4914-B167-42A9-A312-51A7DF1FEEBE}" type="slidenum">
              <a:rPr lang="zh-TW" altLang="en-US" smtClean="0"/>
              <a:t>‹#›</a:t>
            </a:fld>
            <a:endParaRPr lang="zh-TW" altLang="en-US"/>
          </a:p>
        </p:txBody>
      </p:sp>
    </p:spTree>
    <p:extLst>
      <p:ext uri="{BB962C8B-B14F-4D97-AF65-F5344CB8AC3E}">
        <p14:creationId xmlns:p14="http://schemas.microsoft.com/office/powerpoint/2010/main" val="2280948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t>2024/5/23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22AB3888-E9BA-4EFE-B7F9-6357771FFF42}" type="slidenum">
              <a:rPr lang="zh-TW" altLang="en-US" smtClean="0">
                <a:latin typeface="Times New Roman" pitchFamily="18" charset="0"/>
              </a:rPr>
              <a:pPr/>
              <a:t>2</a:t>
            </a:fld>
            <a:endParaRPr lang="en-US" altLang="zh-TW">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F63858E-9D4A-4906-9B00-F51FF21FCA3B}"/>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DE148F-D0B8-4888-A0F3-0B0CAB30BF04}" type="slidenum">
              <a:rPr kumimoji="1" lang="zh-TW"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17411" name="Rectangle 2">
            <a:extLst>
              <a:ext uri="{FF2B5EF4-FFF2-40B4-BE49-F238E27FC236}">
                <a16:creationId xmlns:a16="http://schemas.microsoft.com/office/drawing/2014/main" id="{92FBCE5E-D021-4A04-AF7D-8DBECC441BF4}"/>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991EC7E4-FE06-43BC-B878-04FC7D6694FC}"/>
              </a:ext>
            </a:extLst>
          </p:cNvPr>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14059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EDD1BBB-3EFD-44D3-8CC2-A7701E8F157A}"/>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798D39-589F-457B-9150-631AE644ECD8}" type="slidenum">
              <a:rPr kumimoji="1" lang="zh-TW"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zh-TW" sz="12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19459" name="Rectangle 2">
            <a:extLst>
              <a:ext uri="{FF2B5EF4-FFF2-40B4-BE49-F238E27FC236}">
                <a16:creationId xmlns:a16="http://schemas.microsoft.com/office/drawing/2014/main" id="{6B946A7C-B1AA-4B2D-86F3-4D75E468681B}"/>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4828801F-817A-4730-8420-B0C737B84D49}"/>
              </a:ext>
            </a:extLst>
          </p:cNvPr>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a:t>計算機簡介</a:t>
            </a:r>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29" name="矩形 28"/>
          <p:cNvSpPr/>
          <p:nvPr userDrawn="1"/>
        </p:nvSpPr>
        <p:spPr>
          <a:xfrm>
            <a:off x="11650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a:solidFill>
                  <a:schemeClr val="bg1"/>
                </a:solidFill>
              </a:rPr>
              <a:t>CHAPTER</a:t>
            </a:r>
            <a:r>
              <a:rPr lang="zh-TW" altLang="en-US" sz="3600" b="1" dirty="0">
                <a:solidFill>
                  <a:schemeClr val="bg1"/>
                </a:solidFill>
              </a:rPr>
              <a:t> </a:t>
            </a:r>
            <a:r>
              <a:rPr lang="en-US" altLang="zh-TW" sz="5400" b="1" dirty="0">
                <a:solidFill>
                  <a:schemeClr val="accent3">
                    <a:lumMod val="50000"/>
                  </a:schemeClr>
                </a:solidFill>
              </a:rPr>
              <a:t>06</a:t>
            </a:r>
            <a:endParaRPr lang="zh-TW" altLang="en-US" sz="5400" b="1" dirty="0">
              <a:solidFill>
                <a:schemeClr val="accent3">
                  <a:lumMod val="50000"/>
                </a:schemeClr>
              </a:solidFill>
            </a:endParaRPr>
          </a:p>
        </p:txBody>
      </p:sp>
    </p:spTree>
    <p:extLst>
      <p:ext uri="{BB962C8B-B14F-4D97-AF65-F5344CB8AC3E}">
        <p14:creationId xmlns:p14="http://schemas.microsoft.com/office/powerpoint/2010/main" val="150881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7528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19C9589-177B-4369-97D8-244756B1E46C}"/>
              </a:ext>
            </a:extLst>
          </p:cNvPr>
          <p:cNvSpPr>
            <a:spLocks noChangeArrowheads="1"/>
          </p:cNvSpPr>
          <p:nvPr/>
        </p:nvSpPr>
        <p:spPr bwMode="auto">
          <a:xfrm>
            <a:off x="0" y="-26988"/>
            <a:ext cx="1752600" cy="4876801"/>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kumimoji="0" lang="zh-TW" altLang="en-US" sz="2400">
              <a:latin typeface="Times New Roman" panose="02020603050405020304" pitchFamily="18" charset="0"/>
            </a:endParaRPr>
          </a:p>
        </p:txBody>
      </p:sp>
      <p:sp>
        <p:nvSpPr>
          <p:cNvPr id="5" name="Rectangle 3">
            <a:extLst>
              <a:ext uri="{FF2B5EF4-FFF2-40B4-BE49-F238E27FC236}">
                <a16:creationId xmlns:a16="http://schemas.microsoft.com/office/drawing/2014/main" id="{C78B84C9-5C09-46C9-BFAB-09389F715CB5}"/>
              </a:ext>
            </a:extLst>
          </p:cNvPr>
          <p:cNvSpPr>
            <a:spLocks noChangeArrowheads="1"/>
          </p:cNvSpPr>
          <p:nvPr/>
        </p:nvSpPr>
        <p:spPr bwMode="ltGray">
          <a:xfrm>
            <a:off x="900113" y="3068638"/>
            <a:ext cx="7862887" cy="33845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kumimoji="0" lang="zh-TW"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9B157111-67CE-46DC-A633-5E1708B5EF33}"/>
              </a:ext>
            </a:extLst>
          </p:cNvPr>
          <p:cNvSpPr>
            <a:spLocks noChangeArrowheads="1"/>
          </p:cNvSpPr>
          <p:nvPr/>
        </p:nvSpPr>
        <p:spPr bwMode="white">
          <a:xfrm>
            <a:off x="971550" y="3297238"/>
            <a:ext cx="7715250" cy="30845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kumimoji="0" lang="zh-TW" altLang="en-US" sz="2400">
              <a:latin typeface="Times New Roman" panose="02020603050405020304" pitchFamily="18" charset="0"/>
            </a:endParaRPr>
          </a:p>
        </p:txBody>
      </p:sp>
      <p:sp>
        <p:nvSpPr>
          <p:cNvPr id="7" name="Line 5">
            <a:extLst>
              <a:ext uri="{FF2B5EF4-FFF2-40B4-BE49-F238E27FC236}">
                <a16:creationId xmlns:a16="http://schemas.microsoft.com/office/drawing/2014/main" id="{75BE2113-44AF-41DD-A38E-6984D608DB00}"/>
              </a:ext>
            </a:extLst>
          </p:cNvPr>
          <p:cNvSpPr>
            <a:spLocks noChangeShapeType="1"/>
          </p:cNvSpPr>
          <p:nvPr/>
        </p:nvSpPr>
        <p:spPr bwMode="auto">
          <a:xfrm>
            <a:off x="0" y="4868863"/>
            <a:ext cx="90011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8" name="Group 6">
            <a:extLst>
              <a:ext uri="{FF2B5EF4-FFF2-40B4-BE49-F238E27FC236}">
                <a16:creationId xmlns:a16="http://schemas.microsoft.com/office/drawing/2014/main" id="{1184293A-7669-4BD2-8420-2469A3A15F48}"/>
              </a:ext>
            </a:extLst>
          </p:cNvPr>
          <p:cNvGrpSpPr>
            <a:grpSpLocks/>
          </p:cNvGrpSpPr>
          <p:nvPr/>
        </p:nvGrpSpPr>
        <p:grpSpPr bwMode="auto">
          <a:xfrm>
            <a:off x="635000" y="506413"/>
            <a:ext cx="8077200" cy="304800"/>
            <a:chOff x="400" y="336"/>
            <a:chExt cx="5088" cy="192"/>
          </a:xfrm>
        </p:grpSpPr>
        <p:sp>
          <p:nvSpPr>
            <p:cNvPr id="9" name="Rectangle 7">
              <a:extLst>
                <a:ext uri="{FF2B5EF4-FFF2-40B4-BE49-F238E27FC236}">
                  <a16:creationId xmlns:a16="http://schemas.microsoft.com/office/drawing/2014/main" id="{7D060B19-9F59-446E-8247-47BC587EFE2B}"/>
                </a:ext>
              </a:extLst>
            </p:cNvPr>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kumimoji="0" lang="zh-TW" altLang="en-US" sz="2400">
                <a:latin typeface="Times New Roman" panose="02020603050405020304" pitchFamily="18" charset="0"/>
              </a:endParaRPr>
            </a:p>
          </p:txBody>
        </p:sp>
        <p:sp>
          <p:nvSpPr>
            <p:cNvPr id="10" name="Line 8">
              <a:extLst>
                <a:ext uri="{FF2B5EF4-FFF2-40B4-BE49-F238E27FC236}">
                  <a16:creationId xmlns:a16="http://schemas.microsoft.com/office/drawing/2014/main" id="{06F49F91-8B11-4F20-9D7E-EF7F1405FFC4}"/>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8201" name="Rectangle 9"/>
          <p:cNvSpPr>
            <a:spLocks noGrp="1" noChangeArrowheads="1"/>
          </p:cNvSpPr>
          <p:nvPr>
            <p:ph type="ctrTitle"/>
          </p:nvPr>
        </p:nvSpPr>
        <p:spPr>
          <a:xfrm>
            <a:off x="1908175" y="836613"/>
            <a:ext cx="6840538" cy="2209800"/>
          </a:xfrm>
        </p:spPr>
        <p:txBody>
          <a:bodyPr/>
          <a:lstStyle>
            <a:lvl1pPr>
              <a:defRPr sz="4800" b="0"/>
            </a:lvl1pPr>
          </a:lstStyle>
          <a:p>
            <a:pPr lvl="0"/>
            <a:r>
              <a:rPr lang="zh-TW" altLang="en-US" noProof="0"/>
              <a:t>按一下以編輯母片標題樣式</a:t>
            </a:r>
          </a:p>
        </p:txBody>
      </p:sp>
      <p:sp>
        <p:nvSpPr>
          <p:cNvPr id="8202" name="Rectangle 10"/>
          <p:cNvSpPr>
            <a:spLocks noGrp="1" noChangeArrowheads="1"/>
          </p:cNvSpPr>
          <p:nvPr>
            <p:ph type="subTitle" idx="1"/>
          </p:nvPr>
        </p:nvSpPr>
        <p:spPr>
          <a:xfrm>
            <a:off x="1371600" y="3552825"/>
            <a:ext cx="6858000" cy="2613025"/>
          </a:xfrm>
        </p:spPr>
        <p:txBody>
          <a:bodyPr anchor="ctr"/>
          <a:lstStyle>
            <a:lvl1pPr marL="0" indent="0" algn="ctr">
              <a:buFont typeface="Wingdings" pitchFamily="2" charset="2"/>
              <a:buNone/>
              <a:defRPr/>
            </a:lvl1pPr>
          </a:lstStyle>
          <a:p>
            <a:pPr lvl="0"/>
            <a:r>
              <a:rPr lang="zh-TW" altLang="en-US" noProof="0"/>
              <a:t>按一下以編輯母片副標題樣式</a:t>
            </a:r>
          </a:p>
        </p:txBody>
      </p:sp>
    </p:spTree>
    <p:extLst>
      <p:ext uri="{BB962C8B-B14F-4D97-AF65-F5344CB8AC3E}">
        <p14:creationId xmlns:p14="http://schemas.microsoft.com/office/powerpoint/2010/main" val="987972061"/>
      </p:ext>
    </p:extLst>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7205884"/>
      </p:ext>
    </p:extLst>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899021697"/>
      </p:ext>
    </p:extLst>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400" y="1268413"/>
            <a:ext cx="38100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6800" y="1268413"/>
            <a:ext cx="38100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51006572"/>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2213865"/>
            <a:ext cx="8229600" cy="3912298"/>
          </a:xfrm>
        </p:spPr>
        <p:txBody>
          <a:bodyPr/>
          <a:lstStyle>
            <a:lvl1pPr marL="457200" indent="-457200" algn="just" hangingPunct="0">
              <a:buFontTx/>
              <a:buBlip>
                <a:blip r:embed="rId2"/>
              </a:buBlip>
              <a:defRPr sz="2800" b="1">
                <a:latin typeface="微軟正黑體" pitchFamily="34" charset="-120"/>
                <a:ea typeface="微軟正黑體" pitchFamily="34" charset="-120"/>
              </a:defRPr>
            </a:lvl1pPr>
            <a:lvl2pPr marL="914400" indent="-457200" algn="just" hangingPunct="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lgn="just" hangingPunct="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lgn="just" hangingPunct="0">
              <a:buNone/>
              <a:defRPr b="1">
                <a:latin typeface="微軟正黑體" pitchFamily="34" charset="-120"/>
                <a:ea typeface="微軟正黑體" pitchFamily="34" charset="-120"/>
              </a:defRPr>
            </a:lvl4pPr>
            <a:lvl5pPr marL="1828800" indent="0" algn="just" hangingPunct="0">
              <a:buNone/>
              <a:defRPr b="1">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a:solidFill>
                  <a:schemeClr val="accent3">
                    <a:lumMod val="20000"/>
                    <a:lumOff val="80000"/>
                  </a:schemeClr>
                </a:solidFill>
              </a:rPr>
              <a:t>Chapter</a:t>
            </a:r>
          </a:p>
          <a:p>
            <a:pPr algn="ctr"/>
            <a:r>
              <a:rPr lang="en-US" altLang="zh-TW" sz="2400" dirty="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064105"/>
      </p:ext>
    </p:extLst>
  </p:cSld>
  <p:clrMapOvr>
    <a:masterClrMapping/>
  </p:clrMapOvr>
  <p:transitio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326009381"/>
      </p:ext>
    </p:extLst>
  </p:cSld>
  <p:clrMapOvr>
    <a:masterClrMapping/>
  </p:clrMapOvr>
  <p:transitio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235701"/>
      </p:ext>
    </p:extLst>
  </p:cSld>
  <p:clrMapOvr>
    <a:masterClrMapping/>
  </p:clrMapOvr>
  <p:transition>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083162833"/>
      </p:ext>
    </p:extLst>
  </p:cSld>
  <p:clrMapOvr>
    <a:masterClrMapping/>
  </p:clrMapOvr>
  <p:transition>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678376368"/>
      </p:ext>
    </p:extLst>
  </p:cSld>
  <p:clrMapOvr>
    <a:masterClrMapping/>
  </p:clrMapOvr>
  <p:transition>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91858616"/>
      </p:ext>
    </p:extLst>
  </p:cSld>
  <p:clrMapOvr>
    <a:masterClrMapping/>
  </p:clrMapOvr>
  <p:transition>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43700" y="277813"/>
            <a:ext cx="1943100" cy="610393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400" y="277813"/>
            <a:ext cx="5676900" cy="610393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5800034"/>
      </p:ext>
    </p:extLst>
  </p:cSld>
  <p:clrMapOvr>
    <a:masterClrMapping/>
  </p:clrMapOvr>
  <p:transition>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277813"/>
            <a:ext cx="7772400" cy="8477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914400" y="1268413"/>
            <a:ext cx="38100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876800" y="1268413"/>
            <a:ext cx="38100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11091673"/>
      </p:ext>
    </p:extLst>
  </p:cSld>
  <p:clrMapOvr>
    <a:masterClrMapping/>
  </p:clrMapOvr>
  <p:transition>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277813"/>
            <a:ext cx="7772400" cy="8477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914400" y="1268413"/>
            <a:ext cx="3810000" cy="51133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876800" y="1268413"/>
            <a:ext cx="3810000" cy="2479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876800" y="3900488"/>
            <a:ext cx="3810000" cy="24812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42221379"/>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a:solidFill>
                  <a:schemeClr val="accent3">
                    <a:lumMod val="20000"/>
                    <a:lumOff val="80000"/>
                  </a:schemeClr>
                </a:solidFill>
              </a:rPr>
              <a:t>Chapter</a:t>
            </a:r>
          </a:p>
          <a:p>
            <a:pPr algn="ctr"/>
            <a:r>
              <a:rPr lang="en-US" altLang="zh-TW" sz="2400" dirty="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a:solidFill>
                  <a:schemeClr val="accent3">
                    <a:lumMod val="20000"/>
                    <a:lumOff val="80000"/>
                  </a:schemeClr>
                </a:solidFill>
              </a:rPr>
              <a:t>Chapter</a:t>
            </a:r>
          </a:p>
          <a:p>
            <a:pPr algn="ctr"/>
            <a:r>
              <a:rPr lang="en-US" altLang="zh-TW" sz="2400" dirty="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2572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a:solidFill>
                  <a:schemeClr val="accent3">
                    <a:lumMod val="20000"/>
                    <a:lumOff val="80000"/>
                  </a:schemeClr>
                </a:solidFill>
              </a:rPr>
              <a:t>Chapter</a:t>
            </a:r>
          </a:p>
          <a:p>
            <a:pPr algn="ctr"/>
            <a:r>
              <a:rPr lang="en-US" altLang="zh-TW" sz="2400" dirty="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a:solidFill>
                  <a:srgbClr val="C00000"/>
                </a:solidFill>
                <a:latin typeface="微軟正黑體" pitchFamily="34" charset="-120"/>
                <a:ea typeface="微軟正黑體" pitchFamily="34" charset="-120"/>
              </a:rPr>
              <a:t>IT</a:t>
            </a:r>
            <a:r>
              <a:rPr lang="zh-TW" altLang="en-US" b="1" dirty="0">
                <a:solidFill>
                  <a:srgbClr val="C00000"/>
                </a:solidFill>
                <a:latin typeface="微軟正黑體" pitchFamily="34" charset="-120"/>
                <a:ea typeface="微軟正黑體" pitchFamily="34" charset="-120"/>
              </a:rPr>
              <a:t>　專    家</a:t>
            </a:r>
            <a:endParaRPr lang="en-US" altLang="zh-TW" b="1" dirty="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a:solidFill>
                  <a:schemeClr val="accent3">
                    <a:lumMod val="60000"/>
                    <a:lumOff val="40000"/>
                  </a:schemeClr>
                </a:solidFill>
                <a:latin typeface="+mn-lt"/>
                <a:ea typeface="+mn-ea"/>
                <a:cs typeface="+mn-cs"/>
              </a:rPr>
              <a:t>An Introduction to Computer Science</a:t>
            </a:r>
            <a:endParaRPr lang="zh-TW" altLang="en-US" dirty="0">
              <a:solidFill>
                <a:schemeClr val="accent3">
                  <a:lumMod val="60000"/>
                  <a:lumOff val="40000"/>
                </a:schemeClr>
              </a:solidFill>
            </a:endParaRPr>
          </a:p>
        </p:txBody>
      </p:sp>
      <p:sp>
        <p:nvSpPr>
          <p:cNvPr id="10" name="矩形 9"/>
          <p:cNvSpPr/>
          <p:nvPr userDrawn="1"/>
        </p:nvSpPr>
        <p:spPr>
          <a:xfrm>
            <a:off x="8127395" y="0"/>
            <a:ext cx="1016605" cy="728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a:solidFill>
                  <a:schemeClr val="accent3">
                    <a:lumMod val="20000"/>
                    <a:lumOff val="80000"/>
                  </a:schemeClr>
                </a:solidFill>
              </a:rPr>
              <a:t>Chapter</a:t>
            </a:r>
          </a:p>
          <a:p>
            <a:pPr algn="ctr"/>
            <a:r>
              <a:rPr lang="en-US" altLang="zh-TW" sz="2400" dirty="0">
                <a:solidFill>
                  <a:schemeClr val="accent3">
                    <a:lumMod val="20000"/>
                    <a:lumOff val="80000"/>
                  </a:schemeClr>
                </a:solidFill>
              </a:rPr>
              <a:t>06</a:t>
            </a:r>
            <a:endParaRPr lang="zh-TW" altLang="en-US" sz="2400" dirty="0">
              <a:solidFill>
                <a:schemeClr val="accent3">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a:solidFill>
                  <a:srgbClr val="C00000"/>
                </a:solidFill>
                <a:latin typeface="微軟正黑體" pitchFamily="34" charset="-120"/>
                <a:ea typeface="微軟正黑體" pitchFamily="34" charset="-120"/>
              </a:rPr>
              <a:t>資    訊    科    技    專    欄</a:t>
            </a:r>
            <a:endParaRPr lang="en-US" altLang="zh-TW" sz="2400" b="1" dirty="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4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hyperlink" Target="&#32317;&#30446;&#37636;.ppt" TargetMode="Externa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橢圓 7"/>
          <p:cNvSpPr/>
          <p:nvPr userDrawn="1"/>
        </p:nvSpPr>
        <p:spPr>
          <a:xfrm>
            <a:off x="161510" y="6219310"/>
            <a:ext cx="450050" cy="45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rgbClr val="9BBB5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116505" y="6259669"/>
            <a:ext cx="585065" cy="369332"/>
          </a:xfrm>
          <a:prstGeom prst="rect">
            <a:avLst/>
          </a:prstGeom>
          <a:noFill/>
        </p:spPr>
        <p:txBody>
          <a:bodyPr wrap="square" rtlCol="0">
            <a:spAutoFit/>
          </a:bodyPr>
          <a:lstStyle/>
          <a:p>
            <a:pPr algn="ctr"/>
            <a:fld id="{8B089E88-AE65-4CA2-BA11-4B6DC14C3389}" type="slidenum">
              <a:rPr lang="zh-TW" altLang="en-US" smtClean="0">
                <a:solidFill>
                  <a:schemeClr val="bg1"/>
                </a:solidFill>
              </a:rPr>
              <a:pPr algn="ct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3">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3">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3">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FB4953-F33F-4F0B-A68D-BE679B1A9AD2}"/>
              </a:ext>
            </a:extLst>
          </p:cNvPr>
          <p:cNvSpPr>
            <a:spLocks noChangeArrowheads="1"/>
          </p:cNvSpPr>
          <p:nvPr/>
        </p:nvSpPr>
        <p:spPr bwMode="auto">
          <a:xfrm>
            <a:off x="0" y="0"/>
            <a:ext cx="609600" cy="487680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kumimoji="0" lang="zh-TW" altLang="en-US" sz="2400">
              <a:latin typeface="Times New Roman" panose="02020603050405020304" pitchFamily="18" charset="0"/>
            </a:endParaRPr>
          </a:p>
        </p:txBody>
      </p:sp>
      <p:grpSp>
        <p:nvGrpSpPr>
          <p:cNvPr id="1027" name="Group 3">
            <a:extLst>
              <a:ext uri="{FF2B5EF4-FFF2-40B4-BE49-F238E27FC236}">
                <a16:creationId xmlns:a16="http://schemas.microsoft.com/office/drawing/2014/main" id="{99678A20-C6A7-463D-A8FA-261F047D52C4}"/>
              </a:ext>
            </a:extLst>
          </p:cNvPr>
          <p:cNvGrpSpPr>
            <a:grpSpLocks/>
          </p:cNvGrpSpPr>
          <p:nvPr/>
        </p:nvGrpSpPr>
        <p:grpSpPr bwMode="auto">
          <a:xfrm>
            <a:off x="381000" y="1085850"/>
            <a:ext cx="8305800" cy="182563"/>
            <a:chOff x="240" y="893"/>
            <a:chExt cx="5232" cy="115"/>
          </a:xfrm>
        </p:grpSpPr>
        <p:sp>
          <p:nvSpPr>
            <p:cNvPr id="1035" name="Rectangle 4">
              <a:extLst>
                <a:ext uri="{FF2B5EF4-FFF2-40B4-BE49-F238E27FC236}">
                  <a16:creationId xmlns:a16="http://schemas.microsoft.com/office/drawing/2014/main" id="{740E3FAF-B8FE-483D-9DD0-3175DBA677CA}"/>
                </a:ext>
              </a:extLst>
            </p:cNvPr>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endParaRPr kumimoji="0" lang="zh-TW" altLang="en-US" sz="2400">
                <a:latin typeface="Times New Roman" panose="02020603050405020304" pitchFamily="18" charset="0"/>
              </a:endParaRPr>
            </a:p>
          </p:txBody>
        </p:sp>
        <p:sp>
          <p:nvSpPr>
            <p:cNvPr id="1036" name="Line 5">
              <a:extLst>
                <a:ext uri="{FF2B5EF4-FFF2-40B4-BE49-F238E27FC236}">
                  <a16:creationId xmlns:a16="http://schemas.microsoft.com/office/drawing/2014/main" id="{634FF2FC-F380-4F2A-8336-C14E4F4777B9}"/>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028" name="Rectangle 6">
            <a:extLst>
              <a:ext uri="{FF2B5EF4-FFF2-40B4-BE49-F238E27FC236}">
                <a16:creationId xmlns:a16="http://schemas.microsoft.com/office/drawing/2014/main" id="{2B4A9AF2-7F82-4D17-ABA1-955B109B0088}"/>
              </a:ext>
            </a:extLst>
          </p:cNvPr>
          <p:cNvSpPr>
            <a:spLocks noGrp="1" noChangeArrowheads="1"/>
          </p:cNvSpPr>
          <p:nvPr>
            <p:ph type="title"/>
          </p:nvPr>
        </p:nvSpPr>
        <p:spPr bwMode="auto">
          <a:xfrm>
            <a:off x="914400" y="277813"/>
            <a:ext cx="77724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Rectangle 7">
            <a:extLst>
              <a:ext uri="{FF2B5EF4-FFF2-40B4-BE49-F238E27FC236}">
                <a16:creationId xmlns:a16="http://schemas.microsoft.com/office/drawing/2014/main" id="{2B27B5EB-CD5F-443A-80C7-E278C0A43F58}"/>
              </a:ext>
            </a:extLst>
          </p:cNvPr>
          <p:cNvSpPr>
            <a:spLocks noGrp="1" noChangeArrowheads="1"/>
          </p:cNvSpPr>
          <p:nvPr>
            <p:ph type="body" idx="1"/>
          </p:nvPr>
        </p:nvSpPr>
        <p:spPr bwMode="auto">
          <a:xfrm>
            <a:off x="914400" y="1268413"/>
            <a:ext cx="77724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30" name="Line 8">
            <a:extLst>
              <a:ext uri="{FF2B5EF4-FFF2-40B4-BE49-F238E27FC236}">
                <a16:creationId xmlns:a16="http://schemas.microsoft.com/office/drawing/2014/main" id="{D6E26E98-3E4A-4BED-A732-DFE80ECF6C18}"/>
              </a:ext>
            </a:extLst>
          </p:cNvPr>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1" name="Text Box 9">
            <a:extLst>
              <a:ext uri="{FF2B5EF4-FFF2-40B4-BE49-F238E27FC236}">
                <a16:creationId xmlns:a16="http://schemas.microsoft.com/office/drawing/2014/main" id="{67627202-4B30-44B0-8137-D592372C4E2D}"/>
              </a:ext>
            </a:extLst>
          </p:cNvPr>
          <p:cNvSpPr txBox="1">
            <a:spLocks noChangeArrowheads="1"/>
          </p:cNvSpPr>
          <p:nvPr/>
        </p:nvSpPr>
        <p:spPr bwMode="auto">
          <a:xfrm>
            <a:off x="50800" y="6548438"/>
            <a:ext cx="614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lang="en-US" altLang="zh-TW" sz="1600"/>
              <a:t>5-</a:t>
            </a:r>
            <a:fld id="{E678F667-A14F-48AE-96DB-19FB51EC12EA}" type="slidenum">
              <a:rPr lang="en-US" altLang="zh-TW" sz="1600" smtClean="0"/>
              <a:pPr eaLnBrk="1" hangingPunct="1">
                <a:defRPr/>
              </a:pPr>
              <a:t>‹#›</a:t>
            </a:fld>
            <a:endParaRPr lang="en-US" altLang="zh-TW" sz="1600"/>
          </a:p>
        </p:txBody>
      </p:sp>
      <p:sp>
        <p:nvSpPr>
          <p:cNvPr id="1032" name="AutoShape 10">
            <a:hlinkClick r:id="rId15" action="ppaction://hlinkpres?slideindex=1&amp;slidetitle=" highlightClick="1"/>
            <a:extLst>
              <a:ext uri="{FF2B5EF4-FFF2-40B4-BE49-F238E27FC236}">
                <a16:creationId xmlns:a16="http://schemas.microsoft.com/office/drawing/2014/main" id="{CFD3897A-0696-43F3-9F19-3E18A5B57D3E}"/>
              </a:ext>
            </a:extLst>
          </p:cNvPr>
          <p:cNvSpPr>
            <a:spLocks noChangeArrowheads="1"/>
          </p:cNvSpPr>
          <p:nvPr/>
        </p:nvSpPr>
        <p:spPr bwMode="auto">
          <a:xfrm>
            <a:off x="8077200" y="6553200"/>
            <a:ext cx="1031875" cy="3048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1400">
                <a:latin typeface="Times New Roman" panose="02020603050405020304" pitchFamily="18" charset="0"/>
                <a:ea typeface="標楷體" panose="03000509000000000000" pitchFamily="65" charset="-120"/>
              </a:rPr>
              <a:t>計算機概論</a:t>
            </a:r>
          </a:p>
        </p:txBody>
      </p:sp>
      <p:sp>
        <p:nvSpPr>
          <p:cNvPr id="1033" name="Text Box 11">
            <a:extLst>
              <a:ext uri="{FF2B5EF4-FFF2-40B4-BE49-F238E27FC236}">
                <a16:creationId xmlns:a16="http://schemas.microsoft.com/office/drawing/2014/main" id="{136A2273-7BE2-4394-A9AD-1EA74B49A265}"/>
              </a:ext>
            </a:extLst>
          </p:cNvPr>
          <p:cNvSpPr txBox="1">
            <a:spLocks noChangeArrowheads="1"/>
          </p:cNvSpPr>
          <p:nvPr/>
        </p:nvSpPr>
        <p:spPr bwMode="auto">
          <a:xfrm>
            <a:off x="1116013" y="6610350"/>
            <a:ext cx="109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1200" b="1">
                <a:latin typeface="Times New Roman" pitchFamily="18" charset="0"/>
              </a:rPr>
              <a:t>全華科技圖書</a:t>
            </a:r>
          </a:p>
        </p:txBody>
      </p:sp>
      <p:pic>
        <p:nvPicPr>
          <p:cNvPr id="1034" name="Picture 12" descr="logo">
            <a:extLst>
              <a:ext uri="{FF2B5EF4-FFF2-40B4-BE49-F238E27FC236}">
                <a16:creationId xmlns:a16="http://schemas.microsoft.com/office/drawing/2014/main" id="{6804C7DF-C136-4CBB-842D-2E8474B5B9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650" y="6619875"/>
            <a:ext cx="3603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8133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cover dir="r"/>
  </p:transition>
  <p:txStyles>
    <p:titleStyle>
      <a:lvl1pPr algn="l" rtl="0" eaLnBrk="0" fontAlgn="base" hangingPunct="0">
        <a:spcBef>
          <a:spcPct val="0"/>
        </a:spcBef>
        <a:spcAft>
          <a:spcPct val="0"/>
        </a:spcAft>
        <a:defRPr kumimoji="1" sz="4200" b="1">
          <a:solidFill>
            <a:schemeClr val="tx2"/>
          </a:solidFill>
          <a:latin typeface="+mj-lt"/>
          <a:ea typeface="+mj-ea"/>
          <a:cs typeface="+mj-cs"/>
        </a:defRPr>
      </a:lvl1pPr>
      <a:lvl2pPr algn="l" rtl="0" eaLnBrk="0" fontAlgn="base" hangingPunct="0">
        <a:spcBef>
          <a:spcPct val="0"/>
        </a:spcBef>
        <a:spcAft>
          <a:spcPct val="0"/>
        </a:spcAft>
        <a:defRPr kumimoji="1" sz="4200" b="1">
          <a:solidFill>
            <a:schemeClr val="tx2"/>
          </a:solidFill>
          <a:latin typeface="Times New Roman" pitchFamily="18" charset="0"/>
          <a:ea typeface="標楷體" pitchFamily="65" charset="-120"/>
        </a:defRPr>
      </a:lvl2pPr>
      <a:lvl3pPr algn="l" rtl="0" eaLnBrk="0" fontAlgn="base" hangingPunct="0">
        <a:spcBef>
          <a:spcPct val="0"/>
        </a:spcBef>
        <a:spcAft>
          <a:spcPct val="0"/>
        </a:spcAft>
        <a:defRPr kumimoji="1" sz="4200" b="1">
          <a:solidFill>
            <a:schemeClr val="tx2"/>
          </a:solidFill>
          <a:latin typeface="Times New Roman" pitchFamily="18" charset="0"/>
          <a:ea typeface="標楷體" pitchFamily="65" charset="-120"/>
        </a:defRPr>
      </a:lvl3pPr>
      <a:lvl4pPr algn="l" rtl="0" eaLnBrk="0" fontAlgn="base" hangingPunct="0">
        <a:spcBef>
          <a:spcPct val="0"/>
        </a:spcBef>
        <a:spcAft>
          <a:spcPct val="0"/>
        </a:spcAft>
        <a:defRPr kumimoji="1" sz="4200" b="1">
          <a:solidFill>
            <a:schemeClr val="tx2"/>
          </a:solidFill>
          <a:latin typeface="Times New Roman" pitchFamily="18" charset="0"/>
          <a:ea typeface="標楷體" pitchFamily="65" charset="-120"/>
        </a:defRPr>
      </a:lvl4pPr>
      <a:lvl5pPr algn="l" rtl="0" eaLnBrk="0" fontAlgn="base" hangingPunct="0">
        <a:spcBef>
          <a:spcPct val="0"/>
        </a:spcBef>
        <a:spcAft>
          <a:spcPct val="0"/>
        </a:spcAft>
        <a:defRPr kumimoji="1" sz="4200" b="1">
          <a:solidFill>
            <a:schemeClr val="tx2"/>
          </a:solidFill>
          <a:latin typeface="Times New Roman" pitchFamily="18" charset="0"/>
          <a:ea typeface="標楷體" pitchFamily="65" charset="-120"/>
        </a:defRPr>
      </a:lvl5pPr>
      <a:lvl6pPr marL="457200" algn="l" rtl="0" fontAlgn="base">
        <a:spcBef>
          <a:spcPct val="0"/>
        </a:spcBef>
        <a:spcAft>
          <a:spcPct val="0"/>
        </a:spcAft>
        <a:defRPr kumimoji="1" sz="4200" b="1">
          <a:solidFill>
            <a:schemeClr val="tx2"/>
          </a:solidFill>
          <a:latin typeface="Times New Roman" pitchFamily="18" charset="0"/>
          <a:ea typeface="標楷體" pitchFamily="65" charset="-120"/>
        </a:defRPr>
      </a:lvl6pPr>
      <a:lvl7pPr marL="914400" algn="l" rtl="0" fontAlgn="base">
        <a:spcBef>
          <a:spcPct val="0"/>
        </a:spcBef>
        <a:spcAft>
          <a:spcPct val="0"/>
        </a:spcAft>
        <a:defRPr kumimoji="1" sz="4200" b="1">
          <a:solidFill>
            <a:schemeClr val="tx2"/>
          </a:solidFill>
          <a:latin typeface="Times New Roman" pitchFamily="18" charset="0"/>
          <a:ea typeface="標楷體" pitchFamily="65" charset="-120"/>
        </a:defRPr>
      </a:lvl7pPr>
      <a:lvl8pPr marL="1371600" algn="l" rtl="0" fontAlgn="base">
        <a:spcBef>
          <a:spcPct val="0"/>
        </a:spcBef>
        <a:spcAft>
          <a:spcPct val="0"/>
        </a:spcAft>
        <a:defRPr kumimoji="1" sz="4200" b="1">
          <a:solidFill>
            <a:schemeClr val="tx2"/>
          </a:solidFill>
          <a:latin typeface="Times New Roman" pitchFamily="18" charset="0"/>
          <a:ea typeface="標楷體" pitchFamily="65" charset="-120"/>
        </a:defRPr>
      </a:lvl8pPr>
      <a:lvl9pPr marL="1828800" algn="l" rtl="0" fontAlgn="base">
        <a:spcBef>
          <a:spcPct val="0"/>
        </a:spcBef>
        <a:spcAft>
          <a:spcPct val="0"/>
        </a:spcAft>
        <a:defRPr kumimoji="1" sz="4200" b="1">
          <a:solidFill>
            <a:schemeClr val="tx2"/>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0.jpeg"/><Relationship Id="rId7" Type="http://schemas.openxmlformats.org/officeDocument/2006/relationships/slide" Target="slide15.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2.xml"/><Relationship Id="rId10" Type="http://schemas.openxmlformats.org/officeDocument/2006/relationships/slide" Target="slide42.xml"/><Relationship Id="rId4" Type="http://schemas.openxmlformats.org/officeDocument/2006/relationships/image" Target="../media/image11.tiff"/><Relationship Id="rId9" Type="http://schemas.openxmlformats.org/officeDocument/2006/relationships/slide" Target="slide3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a:xfrm>
            <a:off x="3157953" y="1043735"/>
            <a:ext cx="5476465" cy="939398"/>
          </a:xfrm>
        </p:spPr>
        <p:txBody>
          <a:bodyPr/>
          <a:lstStyle/>
          <a:p>
            <a:r>
              <a:rPr lang="zh-TW" altLang="en-US" dirty="0"/>
              <a:t>網際網路</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44658" y="2513414"/>
            <a:ext cx="2846870"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401888">
            <a:off x="1137697" y="2694412"/>
            <a:ext cx="2846870"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077218">
            <a:off x="1263123" y="2912631"/>
            <a:ext cx="2846870"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374295" y="2390441"/>
            <a:ext cx="3509859" cy="2677656"/>
          </a:xfrm>
          <a:prstGeom prst="rect">
            <a:avLst/>
          </a:prstGeom>
        </p:spPr>
        <p:txBody>
          <a:bodyPr wrap="square">
            <a:spAutoFit/>
          </a:bodyPr>
          <a:lstStyle/>
          <a:p>
            <a:r>
              <a:rPr lang="en-US" altLang="zh-TW" sz="2400" dirty="0">
                <a:solidFill>
                  <a:schemeClr val="tx2"/>
                </a:solidFill>
                <a:latin typeface="微軟正黑體" pitchFamily="34" charset="-120"/>
                <a:ea typeface="微軟正黑體" pitchFamily="34" charset="-120"/>
                <a:hlinkClick r:id="rId5" action="ppaction://hlinksldjump"/>
              </a:rPr>
              <a:t>6-1 </a:t>
            </a:r>
            <a:r>
              <a:rPr lang="zh-TW" altLang="en-US" sz="2400" dirty="0">
                <a:solidFill>
                  <a:schemeClr val="tx2"/>
                </a:solidFill>
                <a:latin typeface="微軟正黑體" pitchFamily="34" charset="-120"/>
                <a:ea typeface="微軟正黑體" pitchFamily="34" charset="-120"/>
                <a:hlinkClick r:id="rId5" action="ppaction://hlinksldjump"/>
              </a:rPr>
              <a:t>網際網路</a:t>
            </a:r>
            <a:endParaRPr lang="en-US" altLang="zh-TW" sz="2400" dirty="0">
              <a:solidFill>
                <a:schemeClr val="tx2"/>
              </a:solidFill>
              <a:latin typeface="微軟正黑體" pitchFamily="34" charset="-120"/>
              <a:ea typeface="微軟正黑體" pitchFamily="34" charset="-120"/>
            </a:endParaRPr>
          </a:p>
          <a:p>
            <a:r>
              <a:rPr lang="en-US" altLang="zh-TW" sz="2400" dirty="0">
                <a:solidFill>
                  <a:schemeClr val="tx2"/>
                </a:solidFill>
                <a:latin typeface="微軟正黑體" pitchFamily="34" charset="-120"/>
                <a:ea typeface="微軟正黑體" pitchFamily="34" charset="-120"/>
                <a:hlinkClick r:id="rId6" action="ppaction://hlinksldjump"/>
              </a:rPr>
              <a:t>6-2</a:t>
            </a:r>
            <a:r>
              <a:rPr lang="zh-TW" altLang="en-US" sz="2400" dirty="0">
                <a:solidFill>
                  <a:schemeClr val="tx2"/>
                </a:solidFill>
                <a:latin typeface="微軟正黑體" pitchFamily="34" charset="-120"/>
                <a:ea typeface="微軟正黑體" pitchFamily="34" charset="-120"/>
                <a:hlinkClick r:id="rId6" action="ppaction://hlinksldjump"/>
              </a:rPr>
              <a:t> 資料連結層</a:t>
            </a:r>
            <a:endParaRPr lang="en-US" altLang="zh-TW" sz="2400" dirty="0">
              <a:solidFill>
                <a:schemeClr val="tx2"/>
              </a:solidFill>
              <a:latin typeface="微軟正黑體" pitchFamily="34" charset="-120"/>
              <a:ea typeface="微軟正黑體" pitchFamily="34" charset="-120"/>
            </a:endParaRPr>
          </a:p>
          <a:p>
            <a:r>
              <a:rPr lang="en-US" altLang="zh-TW" sz="2400" dirty="0">
                <a:solidFill>
                  <a:schemeClr val="tx2"/>
                </a:solidFill>
                <a:latin typeface="微軟正黑體" pitchFamily="34" charset="-120"/>
                <a:ea typeface="微軟正黑體" pitchFamily="34" charset="-120"/>
                <a:hlinkClick r:id="rId7" action="ppaction://hlinksldjump"/>
              </a:rPr>
              <a:t>6-3</a:t>
            </a:r>
            <a:r>
              <a:rPr lang="zh-TW" altLang="en-US" sz="2400" dirty="0">
                <a:solidFill>
                  <a:schemeClr val="tx2"/>
                </a:solidFill>
                <a:latin typeface="微軟正黑體" pitchFamily="34" charset="-120"/>
                <a:ea typeface="微軟正黑體" pitchFamily="34" charset="-120"/>
                <a:hlinkClick r:id="rId7" action="ppaction://hlinksldjump"/>
              </a:rPr>
              <a:t> 網路層</a:t>
            </a:r>
            <a:endParaRPr lang="en-US" altLang="zh-TW" sz="2400" dirty="0">
              <a:solidFill>
                <a:schemeClr val="tx2"/>
              </a:solidFill>
              <a:latin typeface="微軟正黑體" pitchFamily="34" charset="-120"/>
              <a:ea typeface="微軟正黑體" pitchFamily="34" charset="-120"/>
            </a:endParaRPr>
          </a:p>
          <a:p>
            <a:r>
              <a:rPr lang="en-US" altLang="zh-TW" sz="2400" dirty="0">
                <a:solidFill>
                  <a:schemeClr val="tx2"/>
                </a:solidFill>
                <a:latin typeface="微軟正黑體" pitchFamily="34" charset="-120"/>
                <a:ea typeface="微軟正黑體" pitchFamily="34" charset="-120"/>
                <a:hlinkClick r:id="rId8" action="ppaction://hlinksldjump"/>
              </a:rPr>
              <a:t>6-4</a:t>
            </a:r>
            <a:r>
              <a:rPr lang="zh-TW" altLang="en-US" sz="2400" dirty="0">
                <a:solidFill>
                  <a:schemeClr val="tx2"/>
                </a:solidFill>
                <a:latin typeface="微軟正黑體" pitchFamily="34" charset="-120"/>
                <a:ea typeface="微軟正黑體" pitchFamily="34" charset="-120"/>
                <a:hlinkClick r:id="rId8" action="ppaction://hlinksldjump"/>
              </a:rPr>
              <a:t> 傳輸層</a:t>
            </a:r>
            <a:endParaRPr lang="en-US" altLang="zh-TW" sz="2400" dirty="0">
              <a:solidFill>
                <a:schemeClr val="tx2"/>
              </a:solidFill>
              <a:latin typeface="微軟正黑體" pitchFamily="34" charset="-120"/>
              <a:ea typeface="微軟正黑體" pitchFamily="34" charset="-120"/>
            </a:endParaRPr>
          </a:p>
          <a:p>
            <a:r>
              <a:rPr lang="en-US" altLang="zh-TW" sz="2400" dirty="0">
                <a:solidFill>
                  <a:schemeClr val="tx2"/>
                </a:solidFill>
                <a:latin typeface="微軟正黑體" pitchFamily="34" charset="-120"/>
                <a:ea typeface="微軟正黑體" pitchFamily="34" charset="-120"/>
                <a:hlinkClick r:id="rId9" action="ppaction://hlinksldjump"/>
              </a:rPr>
              <a:t>6-5</a:t>
            </a:r>
            <a:r>
              <a:rPr lang="zh-TW" altLang="en-US" sz="2400" dirty="0">
                <a:solidFill>
                  <a:schemeClr val="tx2"/>
                </a:solidFill>
                <a:latin typeface="微軟正黑體" pitchFamily="34" charset="-120"/>
                <a:ea typeface="微軟正黑體" pitchFamily="34" charset="-120"/>
                <a:hlinkClick r:id="rId9" action="ppaction://hlinksldjump"/>
              </a:rPr>
              <a:t> 應用層</a:t>
            </a:r>
            <a:endParaRPr lang="en-US" altLang="zh-TW" sz="2400" dirty="0">
              <a:solidFill>
                <a:schemeClr val="tx2"/>
              </a:solidFill>
              <a:latin typeface="微軟正黑體" pitchFamily="34" charset="-120"/>
              <a:ea typeface="微軟正黑體" pitchFamily="34" charset="-120"/>
            </a:endParaRPr>
          </a:p>
          <a:p>
            <a:r>
              <a:rPr lang="en-US" altLang="zh-TW" sz="2400" dirty="0">
                <a:solidFill>
                  <a:schemeClr val="tx2"/>
                </a:solidFill>
                <a:latin typeface="微軟正黑體" pitchFamily="34" charset="-120"/>
                <a:ea typeface="微軟正黑體" pitchFamily="34" charset="-120"/>
                <a:hlinkClick r:id="rId10" action="ppaction://hlinksldjump"/>
              </a:rPr>
              <a:t>6-6</a:t>
            </a:r>
            <a:r>
              <a:rPr lang="zh-TW" altLang="en-US" sz="2400" dirty="0">
                <a:solidFill>
                  <a:schemeClr val="tx2"/>
                </a:solidFill>
                <a:latin typeface="微軟正黑體" pitchFamily="34" charset="-120"/>
                <a:ea typeface="微軟正黑體" pitchFamily="34" charset="-120"/>
                <a:hlinkClick r:id="rId10" action="ppaction://hlinksldjump"/>
              </a:rPr>
              <a:t> 網際網路的基本設定和除錯方式 </a:t>
            </a:r>
            <a:endParaRPr lang="en-US" altLang="zh-TW" sz="2400" dirty="0">
              <a:solidFill>
                <a:schemeClr val="tx2"/>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3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8313" y="549275"/>
            <a:ext cx="8229600" cy="1143000"/>
          </a:xfrm>
        </p:spPr>
        <p:txBody>
          <a:bodyPr/>
          <a:lstStyle/>
          <a:p>
            <a:pPr eaLnBrk="1" hangingPunct="1"/>
            <a:r>
              <a:rPr lang="zh-TW" altLang="en-US" dirty="0"/>
              <a:t>網際網路的歷史</a:t>
            </a:r>
            <a:r>
              <a:rPr lang="en-US" altLang="zh-TW" dirty="0"/>
              <a:t>(</a:t>
            </a:r>
            <a:r>
              <a:rPr lang="zh-TW" altLang="en-US" dirty="0"/>
              <a:t>續</a:t>
            </a:r>
            <a:r>
              <a:rPr lang="en-US" altLang="zh-TW" dirty="0"/>
              <a:t>)</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6" y="1763815"/>
            <a:ext cx="7200000" cy="69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75" y="2441404"/>
            <a:ext cx="7200000" cy="423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75" y="1404414"/>
            <a:ext cx="7200000" cy="35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2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6-2</a:t>
            </a:r>
            <a:r>
              <a:rPr lang="zh-TW" altLang="en-US" dirty="0"/>
              <a:t> 資料連結層</a:t>
            </a:r>
          </a:p>
        </p:txBody>
      </p:sp>
      <p:sp>
        <p:nvSpPr>
          <p:cNvPr id="3" name="內容版面配置區 2"/>
          <p:cNvSpPr>
            <a:spLocks noGrp="1"/>
          </p:cNvSpPr>
          <p:nvPr>
            <p:ph idx="1"/>
          </p:nvPr>
        </p:nvSpPr>
        <p:spPr/>
        <p:txBody>
          <a:bodyPr>
            <a:normAutofit/>
          </a:bodyPr>
          <a:lstStyle/>
          <a:p>
            <a:r>
              <a:rPr lang="zh-TW" altLang="en-US" b="0" dirty="0"/>
              <a:t>資料連結層所使用的通訊協定往往是取決於使用者上網時所使用的網路介面。</a:t>
            </a:r>
            <a:endParaRPr lang="en-US" altLang="zh-TW" b="0" dirty="0"/>
          </a:p>
          <a:p>
            <a:r>
              <a:rPr lang="zh-TW" altLang="en-US" b="0" dirty="0"/>
              <a:t>舉例來說，使用雙絞線進行連接的有線網路卡，其資料連結層常常是使用</a:t>
            </a:r>
            <a:r>
              <a:rPr lang="en-US" altLang="zh-TW" b="0" dirty="0"/>
              <a:t>IEEE 802.3 </a:t>
            </a:r>
            <a:r>
              <a:rPr lang="zh-TW" altLang="en-US" b="0" dirty="0"/>
              <a:t>或是</a:t>
            </a:r>
            <a:r>
              <a:rPr lang="en-US" altLang="zh-TW" b="0" dirty="0"/>
              <a:t>Ethernet </a:t>
            </a:r>
            <a:r>
              <a:rPr lang="zh-TW" altLang="en-US" b="0" dirty="0"/>
              <a:t>協定；而使用無線網路卡存取網路的話，其資料連結層常常是使用</a:t>
            </a:r>
            <a:r>
              <a:rPr lang="en-US" altLang="zh-TW" b="0" dirty="0"/>
              <a:t>IEEE 802.11 </a:t>
            </a:r>
            <a:r>
              <a:rPr lang="zh-TW" altLang="en-US" b="0" dirty="0"/>
              <a:t>協定。</a:t>
            </a:r>
          </a:p>
        </p:txBody>
      </p:sp>
    </p:spTree>
    <p:extLst>
      <p:ext uri="{BB962C8B-B14F-4D97-AF65-F5344CB8AC3E}">
        <p14:creationId xmlns:p14="http://schemas.microsoft.com/office/powerpoint/2010/main" val="1181791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6-2</a:t>
            </a:r>
            <a:r>
              <a:rPr lang="zh-TW" altLang="en-US" dirty="0"/>
              <a:t> 資料連結層</a:t>
            </a:r>
          </a:p>
        </p:txBody>
      </p:sp>
      <p:sp>
        <p:nvSpPr>
          <p:cNvPr id="3" name="內容版面配置區 2"/>
          <p:cNvSpPr>
            <a:spLocks noGrp="1"/>
          </p:cNvSpPr>
          <p:nvPr>
            <p:ph idx="1"/>
          </p:nvPr>
        </p:nvSpPr>
        <p:spPr/>
        <p:txBody>
          <a:bodyPr>
            <a:noAutofit/>
          </a:bodyPr>
          <a:lstStyle/>
          <a:p>
            <a:pPr>
              <a:lnSpc>
                <a:spcPct val="120000"/>
              </a:lnSpc>
            </a:pPr>
            <a:r>
              <a:rPr lang="zh-TW" altLang="en-US" sz="2400" b="0" dirty="0"/>
              <a:t>每一個網路裝置都會有一個硬體編號加以識別，我們常稱其為</a:t>
            </a:r>
            <a:r>
              <a:rPr lang="en-US" altLang="zh-TW" sz="2400" b="0" dirty="0"/>
              <a:t>MAC</a:t>
            </a:r>
            <a:r>
              <a:rPr lang="zh-TW" altLang="en-US" sz="2400" b="0" dirty="0"/>
              <a:t>（</a:t>
            </a:r>
            <a:r>
              <a:rPr lang="en-US" altLang="zh-TW" sz="2400" b="0" dirty="0"/>
              <a:t>Media Access Control</a:t>
            </a:r>
            <a:r>
              <a:rPr lang="zh-TW" altLang="en-US" sz="2400" b="0" dirty="0"/>
              <a:t>）位址或是實體位址。</a:t>
            </a:r>
            <a:endParaRPr lang="en-US" altLang="zh-TW" sz="2400" b="0" dirty="0"/>
          </a:p>
          <a:p>
            <a:pPr>
              <a:lnSpc>
                <a:spcPct val="120000"/>
              </a:lnSpc>
            </a:pPr>
            <a:r>
              <a:rPr lang="zh-TW" altLang="en-US" sz="2400" b="0" dirty="0"/>
              <a:t>實體位址常常是</a:t>
            </a:r>
            <a:r>
              <a:rPr lang="en-US" altLang="zh-TW" sz="2400" b="0" dirty="0"/>
              <a:t>6 </a:t>
            </a:r>
            <a:r>
              <a:rPr lang="zh-TW" altLang="en-US" sz="2400" b="0" dirty="0"/>
              <a:t>組</a:t>
            </a:r>
            <a:r>
              <a:rPr lang="en-US" altLang="zh-TW" sz="2400" b="0" dirty="0"/>
              <a:t>8-bits </a:t>
            </a:r>
            <a:r>
              <a:rPr lang="zh-TW" altLang="en-US" sz="2400" b="0" dirty="0"/>
              <a:t>數字以</a:t>
            </a:r>
            <a:r>
              <a:rPr lang="en-US" altLang="zh-TW" sz="2400" b="0" dirty="0"/>
              <a:t>16 </a:t>
            </a:r>
            <a:r>
              <a:rPr lang="zh-TW" altLang="en-US" sz="2400" b="0" dirty="0"/>
              <a:t>進位的方式表示，每一組數字以「</a:t>
            </a:r>
            <a:r>
              <a:rPr lang="en-US" altLang="zh-TW" sz="2400" b="0" dirty="0"/>
              <a:t>-</a:t>
            </a:r>
            <a:r>
              <a:rPr lang="zh-TW" altLang="en-US" sz="2400" b="0" dirty="0"/>
              <a:t>」減號或是「</a:t>
            </a:r>
            <a:r>
              <a:rPr lang="en-US" altLang="zh-TW" sz="2400" b="0" dirty="0"/>
              <a:t>:</a:t>
            </a:r>
            <a:r>
              <a:rPr lang="zh-TW" altLang="en-US" sz="2400" b="0" dirty="0"/>
              <a:t>」冒號分隔。</a:t>
            </a:r>
            <a:endParaRPr lang="en-US" altLang="zh-TW" sz="2400" b="0" dirty="0"/>
          </a:p>
          <a:p>
            <a:pPr>
              <a:lnSpc>
                <a:spcPct val="120000"/>
              </a:lnSpc>
            </a:pPr>
            <a:r>
              <a:rPr lang="zh-TW" altLang="en-US" sz="2400" b="0" dirty="0"/>
              <a:t>在</a:t>
            </a:r>
            <a:r>
              <a:rPr lang="en-US" altLang="zh-TW" sz="2400" b="0" dirty="0"/>
              <a:t>Windows </a:t>
            </a:r>
            <a:r>
              <a:rPr lang="zh-TW" altLang="en-US" sz="2400" b="0" dirty="0"/>
              <a:t>系統裡，我們可以使用「</a:t>
            </a:r>
            <a:r>
              <a:rPr lang="en-US" altLang="zh-TW" sz="2400" b="0" dirty="0"/>
              <a:t>ipconfig /all</a:t>
            </a:r>
            <a:r>
              <a:rPr lang="zh-TW" altLang="en-US" sz="2400" b="0" dirty="0"/>
              <a:t>」指令，列出系統裡所有的網路介面卡和其硬體位址。</a:t>
            </a:r>
            <a:endParaRPr lang="zh-TW" altLang="en-US" sz="2400" dirty="0"/>
          </a:p>
        </p:txBody>
      </p:sp>
    </p:spTree>
    <p:extLst>
      <p:ext uri="{BB962C8B-B14F-4D97-AF65-F5344CB8AC3E}">
        <p14:creationId xmlns:p14="http://schemas.microsoft.com/office/powerpoint/2010/main" val="253114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6-2</a:t>
            </a:r>
            <a:r>
              <a:rPr lang="zh-TW" altLang="en-US" dirty="0"/>
              <a:t> 資料連結層</a:t>
            </a:r>
          </a:p>
        </p:txBody>
      </p:sp>
      <p:sp>
        <p:nvSpPr>
          <p:cNvPr id="3" name="內容版面配置區 2"/>
          <p:cNvSpPr>
            <a:spLocks noGrp="1"/>
          </p:cNvSpPr>
          <p:nvPr>
            <p:ph idx="1"/>
          </p:nvPr>
        </p:nvSpPr>
        <p:spPr/>
        <p:txBody>
          <a:bodyPr>
            <a:normAutofit/>
          </a:bodyPr>
          <a:lstStyle/>
          <a:p>
            <a:pPr algn="l"/>
            <a:r>
              <a:rPr lang="zh-TW" altLang="en-US" b="0" dirty="0"/>
              <a:t>網路上有許多網站提供透過實體位址查詢製造商的服務， 如官方的組織識別代碼列表「</a:t>
            </a:r>
            <a:r>
              <a:rPr lang="en-US" altLang="zh-TW" b="0" dirty="0"/>
              <a:t>I E </a:t>
            </a:r>
            <a:r>
              <a:rPr lang="en-US" altLang="zh-TW" b="0" dirty="0" err="1"/>
              <a:t>E</a:t>
            </a:r>
            <a:r>
              <a:rPr lang="en-US" altLang="zh-TW" b="0" dirty="0"/>
              <a:t> </a:t>
            </a:r>
            <a:r>
              <a:rPr lang="en-US" altLang="zh-TW" b="0" dirty="0" err="1"/>
              <a:t>E</a:t>
            </a:r>
            <a:r>
              <a:rPr lang="en-US" altLang="zh-TW" b="0" dirty="0"/>
              <a:t> - S A–Registration </a:t>
            </a:r>
            <a:r>
              <a:rPr lang="en-US" altLang="zh-TW" b="0" dirty="0" err="1"/>
              <a:t>AuthorityOUI</a:t>
            </a:r>
            <a:r>
              <a:rPr lang="en-US" altLang="zh-TW" b="0" dirty="0"/>
              <a:t> Public Listing</a:t>
            </a:r>
            <a:r>
              <a:rPr lang="zh-TW" altLang="en-US" b="0" dirty="0"/>
              <a:t>（</a:t>
            </a:r>
            <a:r>
              <a:rPr lang="en-US" altLang="zh-TW" b="0" dirty="0"/>
              <a:t>http://</a:t>
            </a:r>
            <a:r>
              <a:rPr lang="en-US" altLang="zh-TW" b="0" dirty="0" err="1"/>
              <a:t>standards.ieee.org</a:t>
            </a:r>
            <a:r>
              <a:rPr lang="en-US" altLang="zh-TW" b="0" dirty="0"/>
              <a:t>/develop/</a:t>
            </a:r>
            <a:r>
              <a:rPr lang="en-US" altLang="zh-TW" b="0" dirty="0" err="1"/>
              <a:t>regauth</a:t>
            </a:r>
            <a:r>
              <a:rPr lang="en-US" altLang="zh-TW" b="0" dirty="0"/>
              <a:t>/</a:t>
            </a:r>
            <a:r>
              <a:rPr lang="en-US" altLang="zh-TW" b="0" dirty="0" err="1"/>
              <a:t>oui</a:t>
            </a:r>
            <a:r>
              <a:rPr lang="en-US" altLang="zh-TW" b="0" dirty="0"/>
              <a:t>/</a:t>
            </a:r>
            <a:r>
              <a:rPr lang="en-US" altLang="zh-TW" b="0" dirty="0" err="1"/>
              <a:t>public.html</a:t>
            </a:r>
            <a:r>
              <a:rPr lang="zh-TW" altLang="en-US" b="0" dirty="0"/>
              <a:t>）」，以及坊間的「</a:t>
            </a:r>
            <a:r>
              <a:rPr lang="en-US" altLang="zh-TW" b="0" dirty="0" err="1"/>
              <a:t>MACVendorLookup.com</a:t>
            </a:r>
            <a:r>
              <a:rPr lang="zh-TW" altLang="en-US" b="0" dirty="0"/>
              <a:t>」，都可以將實體位址的前三組數字輸入，查詢其相對應的製造商。</a:t>
            </a:r>
            <a:endParaRPr lang="zh-TW" altLang="en-US" dirty="0"/>
          </a:p>
        </p:txBody>
      </p:sp>
    </p:spTree>
    <p:extLst>
      <p:ext uri="{BB962C8B-B14F-4D97-AF65-F5344CB8AC3E}">
        <p14:creationId xmlns:p14="http://schemas.microsoft.com/office/powerpoint/2010/main" val="221870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6-2</a:t>
            </a:r>
            <a:r>
              <a:rPr lang="zh-TW" altLang="en-US" dirty="0"/>
              <a:t> 資料連結層</a:t>
            </a:r>
          </a:p>
        </p:txBody>
      </p:sp>
      <p:sp>
        <p:nvSpPr>
          <p:cNvPr id="3" name="內容版面配置區 2"/>
          <p:cNvSpPr>
            <a:spLocks noGrp="1"/>
          </p:cNvSpPr>
          <p:nvPr>
            <p:ph idx="1"/>
          </p:nvPr>
        </p:nvSpPr>
        <p:spPr>
          <a:xfrm>
            <a:off x="457200" y="1853826"/>
            <a:ext cx="8229600" cy="4272338"/>
          </a:xfrm>
        </p:spPr>
        <p:txBody>
          <a:bodyPr/>
          <a:lstStyle/>
          <a:p>
            <a:r>
              <a:rPr lang="zh-TW" altLang="en-US" b="0" dirty="0"/>
              <a:t>在</a:t>
            </a:r>
            <a:r>
              <a:rPr lang="en-US" altLang="zh-TW" b="0" dirty="0"/>
              <a:t>Windows 8.1 </a:t>
            </a:r>
            <a:r>
              <a:rPr lang="zh-TW" altLang="en-US" b="0" dirty="0"/>
              <a:t>下使用「</a:t>
            </a:r>
            <a:r>
              <a:rPr lang="en-US" altLang="zh-TW" b="0" dirty="0"/>
              <a:t>ipconfig /all</a:t>
            </a:r>
            <a:r>
              <a:rPr lang="zh-TW" altLang="en-US" b="0" dirty="0"/>
              <a:t>」顯示出來的部分網路卡資訊。圖中包含一張有線網路卡（乙太網路）以及一張無線網路卡的資訊</a:t>
            </a:r>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730" y="3203975"/>
            <a:ext cx="4802637" cy="329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68313" y="549275"/>
            <a:ext cx="8229600" cy="1143000"/>
          </a:xfrm>
        </p:spPr>
        <p:txBody>
          <a:bodyPr/>
          <a:lstStyle/>
          <a:p>
            <a:pPr eaLnBrk="1" hangingPunct="1"/>
            <a:r>
              <a:rPr lang="en-US" altLang="zh-TW" dirty="0"/>
              <a:t>6-3 </a:t>
            </a:r>
            <a:r>
              <a:rPr lang="zh-TW" altLang="en-US" dirty="0"/>
              <a:t>網路層</a:t>
            </a:r>
          </a:p>
        </p:txBody>
      </p:sp>
      <p:sp>
        <p:nvSpPr>
          <p:cNvPr id="92163" name="Content Placeholder 2"/>
          <p:cNvSpPr>
            <a:spLocks noGrp="1"/>
          </p:cNvSpPr>
          <p:nvPr>
            <p:ph idx="1"/>
          </p:nvPr>
        </p:nvSpPr>
        <p:spPr>
          <a:xfrm>
            <a:off x="457200" y="1989138"/>
            <a:ext cx="8229600" cy="4137025"/>
          </a:xfrm>
        </p:spPr>
        <p:txBody>
          <a:bodyPr/>
          <a:lstStyle/>
          <a:p>
            <a:pPr eaLnBrk="1" hangingPunct="1"/>
            <a:r>
              <a:rPr lang="zh-TW" altLang="en-US" dirty="0"/>
              <a:t>網路層在網際網路裡扮演十分重要的角色</a:t>
            </a:r>
            <a:endParaRPr lang="en-US" altLang="zh-TW" dirty="0"/>
          </a:p>
          <a:p>
            <a:pPr eaLnBrk="1" hangingPunct="1"/>
            <a:r>
              <a:rPr lang="zh-TW" altLang="en-US" dirty="0"/>
              <a:t>重要的功能包括</a:t>
            </a:r>
            <a:endParaRPr lang="en-US" altLang="zh-TW" dirty="0"/>
          </a:p>
          <a:p>
            <a:pPr lvl="1" algn="l" eaLnBrk="1" hangingPunct="1"/>
            <a:r>
              <a:rPr lang="zh-TW" altLang="en-US" dirty="0"/>
              <a:t>網路位址</a:t>
            </a:r>
            <a:r>
              <a:rPr lang="en-US" altLang="zh-TW" dirty="0"/>
              <a:t> (addressing)</a:t>
            </a:r>
            <a:r>
              <a:rPr lang="zh-TW" altLang="en-US" dirty="0"/>
              <a:t>、資料切割</a:t>
            </a:r>
            <a:r>
              <a:rPr lang="en-US" altLang="zh-TW" dirty="0"/>
              <a:t> (fragmentation)</a:t>
            </a:r>
            <a:r>
              <a:rPr lang="zh-TW" altLang="en-US" dirty="0"/>
              <a:t>以及網路路由</a:t>
            </a:r>
            <a:r>
              <a:rPr lang="en-US" altLang="zh-TW" dirty="0"/>
              <a:t> (routing)</a:t>
            </a:r>
          </a:p>
          <a:p>
            <a:pPr eaLnBrk="1" hangingPunct="1"/>
            <a:r>
              <a:rPr lang="zh-TW" altLang="en-US" dirty="0"/>
              <a:t>常用的網路層協定為</a:t>
            </a:r>
            <a:r>
              <a:rPr lang="en-US" altLang="zh-TW" dirty="0" err="1"/>
              <a:t>IPv4</a:t>
            </a:r>
            <a:r>
              <a:rPr lang="zh-TW" altLang="en-US" dirty="0"/>
              <a:t>及</a:t>
            </a:r>
            <a:r>
              <a:rPr lang="en-US" altLang="zh-TW" dirty="0" err="1"/>
              <a:t>IPv6</a:t>
            </a:r>
            <a:endParaRPr lang="en-US" altLang="zh-TW" dirty="0"/>
          </a:p>
          <a:p>
            <a:pPr lvl="1" eaLnBrk="1" hangingPunct="1"/>
            <a:r>
              <a:rPr lang="en-US" altLang="zh-TW" dirty="0"/>
              <a:t>IP (Internet Protocol)</a:t>
            </a:r>
            <a:r>
              <a:rPr lang="zh-TW" altLang="en-US" dirty="0"/>
              <a:t>協定的第四版和第六版</a:t>
            </a:r>
            <a:endParaRPr lang="en-US" altLang="zh-TW" dirty="0"/>
          </a:p>
          <a:p>
            <a:pPr lvl="1" eaLnBrk="1" hangingPunct="1"/>
            <a:r>
              <a:rPr lang="zh-TW" altLang="en-US" dirty="0"/>
              <a:t>目前最常用的網路層協定是</a:t>
            </a:r>
            <a:r>
              <a:rPr lang="en-US" altLang="zh-TW" dirty="0" err="1"/>
              <a:t>IPv4</a:t>
            </a:r>
            <a:endParaRPr lang="en-US" altLang="zh-TW" dirty="0"/>
          </a:p>
          <a:p>
            <a:pPr lvl="1" eaLnBrk="1" hangingPunct="1"/>
            <a:r>
              <a:rPr lang="zh-TW" altLang="en-US" dirty="0"/>
              <a:t>但一直以來也有人在推廣</a:t>
            </a:r>
            <a:r>
              <a:rPr lang="en-US" altLang="zh-TW" dirty="0" err="1"/>
              <a:t>IPv6</a:t>
            </a:r>
            <a:endParaRPr lang="en-US" altLang="zh-TW" dirty="0"/>
          </a:p>
          <a:p>
            <a:pPr eaLnBrk="1" hangingPunct="1"/>
            <a:endParaRPr lang="en-US" altLang="zh-TW" dirty="0"/>
          </a:p>
        </p:txBody>
      </p:sp>
    </p:spTree>
    <p:extLst>
      <p:ext uri="{BB962C8B-B14F-4D97-AF65-F5344CB8AC3E}">
        <p14:creationId xmlns:p14="http://schemas.microsoft.com/office/powerpoint/2010/main" val="180854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a:xfrm>
            <a:off x="468313" y="549275"/>
            <a:ext cx="8229600" cy="1143000"/>
          </a:xfrm>
        </p:spPr>
        <p:txBody>
          <a:bodyPr/>
          <a:lstStyle/>
          <a:p>
            <a:r>
              <a:rPr lang="zh-TW" altLang="en-US" dirty="0"/>
              <a:t>網路位址</a:t>
            </a:r>
          </a:p>
        </p:txBody>
      </p:sp>
      <p:sp>
        <p:nvSpPr>
          <p:cNvPr id="93187" name="內容版面配置區 2"/>
          <p:cNvSpPr>
            <a:spLocks noGrp="1"/>
          </p:cNvSpPr>
          <p:nvPr>
            <p:ph idx="1"/>
          </p:nvPr>
        </p:nvSpPr>
        <p:spPr>
          <a:xfrm>
            <a:off x="457200" y="1989138"/>
            <a:ext cx="8229600" cy="4137025"/>
          </a:xfrm>
        </p:spPr>
        <p:txBody>
          <a:bodyPr/>
          <a:lstStyle/>
          <a:p>
            <a:r>
              <a:rPr lang="zh-TW" altLang="en-US" b="0"/>
              <a:t>每一個連上網際網路的主機，都必須要有一個可以在網路上識別的位址。這個位址便是在網路層裡定義的；而這也是網路層裡最基本的功能！目前</a:t>
            </a:r>
            <a:r>
              <a:rPr lang="en-US" altLang="zh-TW" b="0"/>
              <a:t>Internet </a:t>
            </a:r>
            <a:r>
              <a:rPr lang="zh-TW" altLang="en-US" b="0"/>
              <a:t>上常用的協定是</a:t>
            </a:r>
            <a:r>
              <a:rPr lang="en-US" altLang="zh-TW" b="0"/>
              <a:t>IP</a:t>
            </a:r>
            <a:r>
              <a:rPr lang="zh-TW" altLang="en-US" b="0"/>
              <a:t>（</a:t>
            </a:r>
            <a:r>
              <a:rPr lang="en-US" altLang="zh-TW" b="0"/>
              <a:t>Internet Protocol</a:t>
            </a:r>
            <a:r>
              <a:rPr lang="zh-TW" altLang="en-US" b="0"/>
              <a:t>）協定，有</a:t>
            </a:r>
            <a:r>
              <a:rPr lang="en-US" altLang="zh-TW" b="0"/>
              <a:t>IPv4 </a:t>
            </a:r>
            <a:r>
              <a:rPr lang="zh-TW" altLang="en-US" b="0"/>
              <a:t>和</a:t>
            </a:r>
            <a:r>
              <a:rPr lang="en-US" altLang="zh-TW" b="0"/>
              <a:t>IPv6 </a:t>
            </a:r>
            <a:r>
              <a:rPr lang="zh-TW" altLang="en-US" b="0"/>
              <a:t>二個常見的版本。</a:t>
            </a:r>
            <a:endParaRPr lang="zh-TW" altLang="en-US"/>
          </a:p>
        </p:txBody>
      </p:sp>
    </p:spTree>
    <p:extLst>
      <p:ext uri="{BB962C8B-B14F-4D97-AF65-F5344CB8AC3E}">
        <p14:creationId xmlns:p14="http://schemas.microsoft.com/office/powerpoint/2010/main" val="175986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a:t>
            </a:r>
            <a:r>
              <a:rPr lang="en-US" altLang="zh-TW" dirty="0"/>
              <a:t>IP</a:t>
            </a:r>
            <a:r>
              <a:rPr lang="zh-TW" altLang="en-US" dirty="0"/>
              <a:t>分段表示</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13865"/>
            <a:ext cx="7620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46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私有</a:t>
            </a:r>
            <a:r>
              <a:rPr lang="en-US" altLang="zh-TW" dirty="0"/>
              <a:t>IP</a:t>
            </a:r>
            <a:r>
              <a:rPr lang="zh-TW" altLang="en-US" dirty="0"/>
              <a:t>位址列表</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2303875"/>
            <a:ext cx="76390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71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資料切割（</a:t>
            </a:r>
            <a:r>
              <a:rPr lang="en-US" altLang="zh-TW" dirty="0"/>
              <a:t>fragmentation</a:t>
            </a:r>
            <a:r>
              <a:rPr lang="zh-TW" altLang="en-US" dirty="0"/>
              <a:t>）</a:t>
            </a:r>
            <a:br>
              <a:rPr lang="zh-TW" altLang="en-US" dirty="0"/>
            </a:br>
            <a:r>
              <a:rPr lang="zh-TW" altLang="en-US" dirty="0"/>
              <a:t>與組裝（</a:t>
            </a:r>
            <a:r>
              <a:rPr lang="en-US" altLang="zh-TW" dirty="0"/>
              <a:t>defragmentation</a:t>
            </a:r>
            <a:r>
              <a:rPr lang="zh-TW" altLang="en-US" dirty="0"/>
              <a:t>）</a:t>
            </a:r>
          </a:p>
        </p:txBody>
      </p:sp>
      <p:sp>
        <p:nvSpPr>
          <p:cNvPr id="3" name="內容版面配置區 2"/>
          <p:cNvSpPr>
            <a:spLocks noGrp="1"/>
          </p:cNvSpPr>
          <p:nvPr>
            <p:ph idx="1"/>
          </p:nvPr>
        </p:nvSpPr>
        <p:spPr/>
        <p:txBody>
          <a:bodyPr>
            <a:normAutofit fontScale="70000" lnSpcReduction="20000"/>
          </a:bodyPr>
          <a:lstStyle/>
          <a:p>
            <a:pPr>
              <a:lnSpc>
                <a:spcPct val="120000"/>
              </a:lnSpc>
            </a:pPr>
            <a:r>
              <a:rPr lang="zh-TW" altLang="en-US" b="0" dirty="0"/>
              <a:t>網路層另一個基本的功能，就是網路封包的切割與組裝。網際網路上的資料傳輸以封包為單位，而在不同網路裡，所定義的封包大小上限可能會有所不同。</a:t>
            </a:r>
            <a:endParaRPr lang="en-US" altLang="zh-TW" b="0" dirty="0"/>
          </a:p>
          <a:p>
            <a:pPr>
              <a:lnSpc>
                <a:spcPct val="120000"/>
              </a:lnSpc>
            </a:pPr>
            <a:r>
              <a:rPr lang="zh-TW" altLang="en-US" b="0" dirty="0"/>
              <a:t>在網路層進行資料傳輸時，必須依據網路的限制，視資料大小情形加以裁切。每一個封包裡除了存放傳輸內容外，還需要加上標頭（</a:t>
            </a:r>
            <a:r>
              <a:rPr lang="en-US" altLang="zh-TW" b="0" dirty="0"/>
              <a:t>header</a:t>
            </a:r>
            <a:r>
              <a:rPr lang="zh-TW" altLang="en-US" b="0" dirty="0"/>
              <a:t>）。</a:t>
            </a:r>
            <a:endParaRPr lang="en-US" altLang="zh-TW" b="0" dirty="0"/>
          </a:p>
          <a:p>
            <a:pPr>
              <a:lnSpc>
                <a:spcPct val="120000"/>
              </a:lnSpc>
            </a:pPr>
            <a:r>
              <a:rPr lang="zh-TW" altLang="en-US" b="0" dirty="0"/>
              <a:t>標頭裡記錄網路層協定裡的許多資訊，包括協定的版本、封包大小、來源主機位址、目的地主機位址、夾帶的資料是否經過裁切、封包標頭檢查碼等資訊。而接收端收到這些資料後，會再依據標頭裡所夾帶的資訊，驗證封包標頭的正確性，並視情況進行內容的重組和還原。</a:t>
            </a:r>
            <a:endParaRPr lang="zh-TW" altLang="en-US" dirty="0"/>
          </a:p>
        </p:txBody>
      </p:sp>
    </p:spTree>
    <p:extLst>
      <p:ext uri="{BB962C8B-B14F-4D97-AF65-F5344CB8AC3E}">
        <p14:creationId xmlns:p14="http://schemas.microsoft.com/office/powerpoint/2010/main" val="401578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549275"/>
            <a:ext cx="8229600" cy="1143000"/>
          </a:xfrm>
        </p:spPr>
        <p:txBody>
          <a:bodyPr/>
          <a:lstStyle/>
          <a:p>
            <a:pPr eaLnBrk="1" hangingPunct="1"/>
            <a:r>
              <a:rPr lang="en-US" altLang="zh-TW" sz="3800" dirty="0"/>
              <a:t>6-1 </a:t>
            </a:r>
            <a:r>
              <a:rPr lang="zh-TW" altLang="en-US" sz="3800" dirty="0"/>
              <a:t>網際網路</a:t>
            </a:r>
          </a:p>
        </p:txBody>
      </p:sp>
      <p:sp>
        <p:nvSpPr>
          <p:cNvPr id="82947" name="Rectangle 3"/>
          <p:cNvSpPr>
            <a:spLocks noGrp="1" noChangeArrowheads="1"/>
          </p:cNvSpPr>
          <p:nvPr>
            <p:ph idx="1"/>
          </p:nvPr>
        </p:nvSpPr>
        <p:spPr>
          <a:xfrm>
            <a:off x="457200" y="1989138"/>
            <a:ext cx="8229600" cy="4137025"/>
          </a:xfrm>
        </p:spPr>
        <p:txBody>
          <a:bodyPr/>
          <a:lstStyle/>
          <a:p>
            <a:pPr eaLnBrk="1" hangingPunct="1">
              <a:buFont typeface="Wingdings" pitchFamily="2" charset="2"/>
              <a:buChar char="n"/>
            </a:pPr>
            <a:r>
              <a:rPr lang="zh-TW" altLang="en-US"/>
              <a:t>「網路」和「網際網路」是常常混淆的二個名詞</a:t>
            </a:r>
            <a:endParaRPr lang="en-US" altLang="zh-TW"/>
          </a:p>
          <a:p>
            <a:pPr lvl="1" eaLnBrk="1" hangingPunct="1">
              <a:buFont typeface="Wingdings" pitchFamily="2" charset="2"/>
              <a:buChar char="n"/>
            </a:pPr>
            <a:r>
              <a:rPr lang="zh-TW" altLang="en-US"/>
              <a:t>網路：把電腦與電腦使用網路線相連成網</a:t>
            </a:r>
          </a:p>
          <a:p>
            <a:pPr lvl="1" eaLnBrk="1" hangingPunct="1">
              <a:buFont typeface="Wingdings" pitchFamily="2" charset="2"/>
              <a:buChar char="n"/>
            </a:pPr>
            <a:r>
              <a:rPr lang="zh-TW" altLang="en-US"/>
              <a:t>網際網路（</a:t>
            </a:r>
            <a:r>
              <a:rPr lang="en-US" altLang="zh-TW"/>
              <a:t>Internet</a:t>
            </a:r>
            <a:r>
              <a:rPr lang="zh-TW" altLang="en-US"/>
              <a:t>）：連結各個網路所成的大型網路</a:t>
            </a:r>
            <a:r>
              <a:rPr lang="en-US" altLang="zh-TW"/>
              <a:t>(inter-network)</a:t>
            </a:r>
            <a:r>
              <a:rPr lang="zh-TW" altLang="en-US"/>
              <a:t>，特指今日全球個人電腦等設備所連結上的大型網路</a:t>
            </a:r>
          </a:p>
          <a:p>
            <a:pPr eaLnBrk="1" hangingPunct="1">
              <a:buFont typeface="Wingdings" pitchFamily="2" charset="2"/>
              <a:buChar char="n"/>
            </a:pPr>
            <a:r>
              <a:rPr lang="zh-TW" altLang="en-US"/>
              <a:t>連結上網的機器常稱為主機</a:t>
            </a:r>
            <a:r>
              <a:rPr lang="en-US" altLang="zh-TW"/>
              <a:t>(host)</a:t>
            </a:r>
            <a:r>
              <a:rPr lang="zh-TW" altLang="en-US"/>
              <a:t>或是終端</a:t>
            </a:r>
            <a:r>
              <a:rPr lang="en-US" altLang="zh-TW"/>
              <a:t>(terminal)</a:t>
            </a:r>
          </a:p>
        </p:txBody>
      </p:sp>
    </p:spTree>
    <p:extLst>
      <p:ext uri="{BB962C8B-B14F-4D97-AF65-F5344CB8AC3E}">
        <p14:creationId xmlns:p14="http://schemas.microsoft.com/office/powerpoint/2010/main" val="60873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2700" b="0" dirty="0"/>
              <a:t>資料切割成封包，每一個封包加上標頭後才進行傳送。接收方收到後再反向處理：移除標頭並進行重組</a:t>
            </a:r>
            <a:endParaRPr lang="zh-TW" altLang="en-US" sz="2700"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887" y="2214563"/>
            <a:ext cx="4876225" cy="3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91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網路路由（</a:t>
            </a:r>
            <a:r>
              <a:rPr lang="en-US" altLang="zh-TW" dirty="0"/>
              <a:t>routing</a:t>
            </a:r>
            <a:r>
              <a:rPr lang="zh-TW" altLang="en-US" dirty="0"/>
              <a:t>）</a:t>
            </a:r>
          </a:p>
        </p:txBody>
      </p:sp>
      <p:sp>
        <p:nvSpPr>
          <p:cNvPr id="3" name="內容版面配置區 2"/>
          <p:cNvSpPr>
            <a:spLocks noGrp="1"/>
          </p:cNvSpPr>
          <p:nvPr>
            <p:ph idx="1"/>
          </p:nvPr>
        </p:nvSpPr>
        <p:spPr/>
        <p:txBody>
          <a:bodyPr>
            <a:normAutofit/>
          </a:bodyPr>
          <a:lstStyle/>
          <a:p>
            <a:r>
              <a:rPr lang="zh-TW" altLang="en-US" b="0" dirty="0"/>
              <a:t>路由可以說是網路層裡最重要的功能！網路封包由網路主機送出後，便由路由器（</a:t>
            </a:r>
            <a:r>
              <a:rPr lang="en-US" altLang="zh-TW" b="0" dirty="0"/>
              <a:t>router</a:t>
            </a:r>
            <a:r>
              <a:rPr lang="zh-TW" altLang="en-US" b="0" dirty="0"/>
              <a:t>）負責傳送。整個網際網路是由大小不一的路由器合力串接起來。</a:t>
            </a:r>
            <a:endParaRPr lang="en-US" altLang="zh-TW" b="0" dirty="0"/>
          </a:p>
          <a:p>
            <a:r>
              <a:rPr lang="zh-TW" altLang="en-US" b="0" dirty="0"/>
              <a:t>由於從發送端將訊息傳送至目的端的路徑可能有很多種，路由器會倚靠路徑演算法（</a:t>
            </a:r>
            <a:r>
              <a:rPr lang="en-US" altLang="zh-TW" b="0" dirty="0"/>
              <a:t>routing algorithm</a:t>
            </a:r>
            <a:r>
              <a:rPr lang="zh-TW" altLang="en-US" b="0" dirty="0"/>
              <a:t>），計算由發送端至目的端的最佳路徑。</a:t>
            </a:r>
            <a:endParaRPr lang="zh-TW" altLang="en-US" dirty="0"/>
          </a:p>
        </p:txBody>
      </p:sp>
    </p:spTree>
    <p:extLst>
      <p:ext uri="{BB962C8B-B14F-4D97-AF65-F5344CB8AC3E}">
        <p14:creationId xmlns:p14="http://schemas.microsoft.com/office/powerpoint/2010/main" val="10164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b="0" dirty="0"/>
              <a:t>資料從傳送端送出後，經過數個路由器，最後抵達接收端</a:t>
            </a:r>
            <a:endParaRPr lang="zh-TW" alt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50" y="2655888"/>
            <a:ext cx="66675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443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0" dirty="0" err="1"/>
              <a:t>CAIDA</a:t>
            </a:r>
            <a:r>
              <a:rPr lang="zh-TW" altLang="en-US" b="0" dirty="0"/>
              <a:t>機構於</a:t>
            </a:r>
            <a:r>
              <a:rPr lang="en-US" altLang="zh-TW" b="0" dirty="0"/>
              <a:t>2013 </a:t>
            </a:r>
            <a:r>
              <a:rPr lang="zh-TW" altLang="en-US" b="0" dirty="0"/>
              <a:t>年量測的</a:t>
            </a:r>
            <a:r>
              <a:rPr lang="en-US" altLang="zh-TW" b="0" dirty="0" err="1"/>
              <a:t>IPv4</a:t>
            </a:r>
            <a:r>
              <a:rPr lang="en-US" altLang="zh-TW" b="0" dirty="0"/>
              <a:t> </a:t>
            </a:r>
            <a:r>
              <a:rPr lang="zh-TW" altLang="en-US" b="0" dirty="0"/>
              <a:t>和</a:t>
            </a:r>
            <a:r>
              <a:rPr lang="en-US" altLang="zh-TW" b="0" dirty="0" err="1"/>
              <a:t>IPv6</a:t>
            </a:r>
            <a:r>
              <a:rPr lang="en-US" altLang="zh-TW" b="0" dirty="0"/>
              <a:t> </a:t>
            </a:r>
            <a:r>
              <a:rPr lang="zh-TW" altLang="en-US" b="0" dirty="0"/>
              <a:t>骨幹網路連接情況</a:t>
            </a:r>
            <a:endParaRPr lang="zh-TW"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737" y="2474913"/>
            <a:ext cx="572452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9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7"/>
            <a:ext cx="8345270" cy="1637757"/>
          </a:xfrm>
        </p:spPr>
        <p:txBody>
          <a:bodyPr>
            <a:noAutofit/>
          </a:bodyPr>
          <a:lstStyle/>
          <a:p>
            <a:pPr algn="l"/>
            <a:r>
              <a:rPr lang="zh-TW" altLang="en-US" sz="2700" b="0" dirty="0"/>
              <a:t>在</a:t>
            </a:r>
            <a:r>
              <a:rPr lang="en-US" altLang="zh-TW" sz="2700" b="0" dirty="0"/>
              <a:t>Linux </a:t>
            </a:r>
            <a:r>
              <a:rPr lang="zh-TW" altLang="en-US" sz="2700" b="0" dirty="0"/>
              <a:t>系統上使用</a:t>
            </a:r>
            <a:r>
              <a:rPr lang="en-US" altLang="zh-TW" sz="2700" b="0" dirty="0"/>
              <a:t>traceroute </a:t>
            </a:r>
            <a:r>
              <a:rPr lang="zh-TW" altLang="en-US" sz="2700" b="0" dirty="0"/>
              <a:t>指令查詢封包傳送路徑上的路由器位址。其中出現「*」號的，表示路由器探測逾時，或是路由器不允許</a:t>
            </a:r>
            <a:r>
              <a:rPr lang="en-US" altLang="zh-TW" sz="2700" b="0" dirty="0"/>
              <a:t>/ </a:t>
            </a:r>
            <a:r>
              <a:rPr lang="zh-TW" altLang="en-US" sz="2700" b="0" dirty="0"/>
              <a:t>不支援探測。</a:t>
            </a:r>
            <a:endParaRPr lang="zh-TW" altLang="en-US" sz="27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950" y="2501906"/>
            <a:ext cx="76581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27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6-4 </a:t>
            </a:r>
            <a:r>
              <a:rPr lang="zh-TW" altLang="en-US" dirty="0"/>
              <a:t>傳輸層</a:t>
            </a:r>
          </a:p>
        </p:txBody>
      </p:sp>
      <p:sp>
        <p:nvSpPr>
          <p:cNvPr id="3" name="內容版面配置區 2"/>
          <p:cNvSpPr>
            <a:spLocks noGrp="1"/>
          </p:cNvSpPr>
          <p:nvPr>
            <p:ph idx="1"/>
          </p:nvPr>
        </p:nvSpPr>
        <p:spPr/>
        <p:txBody>
          <a:bodyPr>
            <a:normAutofit fontScale="92500" lnSpcReduction="20000"/>
          </a:bodyPr>
          <a:lstStyle/>
          <a:p>
            <a:pPr>
              <a:lnSpc>
                <a:spcPct val="110000"/>
              </a:lnSpc>
            </a:pPr>
            <a:r>
              <a:rPr lang="zh-TW" altLang="en-US" b="0" dirty="0"/>
              <a:t>傳輸層在網際網路裡也扮演很重要的角色。我們可以透過網路層的</a:t>
            </a:r>
            <a:r>
              <a:rPr lang="en-US" altLang="zh-TW" b="0" dirty="0"/>
              <a:t>IP</a:t>
            </a:r>
            <a:r>
              <a:rPr lang="zh-TW" altLang="en-US" b="0" dirty="0"/>
              <a:t>位址找到網路上的指定主機。然而，不論是主從式或是同儕式的網路服務架構，同一台主機可能需要同時服務許多來自不同</a:t>
            </a:r>
            <a:r>
              <a:rPr lang="en-US" altLang="zh-TW" b="0" dirty="0"/>
              <a:t>IP</a:t>
            </a:r>
            <a:r>
              <a:rPr lang="zh-TW" altLang="en-US" b="0" dirty="0"/>
              <a:t>位址的網路使用者；而同一個使用者也可能同時使用多個不同</a:t>
            </a:r>
            <a:r>
              <a:rPr lang="en-US" altLang="zh-TW" b="0" dirty="0"/>
              <a:t>IP </a:t>
            </a:r>
            <a:r>
              <a:rPr lang="zh-TW" altLang="en-US" b="0" dirty="0"/>
              <a:t>位址主機上的服務；甚至一個使用者可能同時使用位於同一台主機上的多種服務。</a:t>
            </a:r>
            <a:endParaRPr lang="en-US" altLang="zh-TW" b="0" dirty="0"/>
          </a:p>
          <a:p>
            <a:pPr>
              <a:lnSpc>
                <a:spcPct val="110000"/>
              </a:lnSpc>
            </a:pPr>
            <a:r>
              <a:rPr lang="zh-TW" altLang="en-US" b="0" dirty="0"/>
              <a:t>因此，除了透過</a:t>
            </a:r>
            <a:r>
              <a:rPr lang="en-US" altLang="zh-TW" b="0" dirty="0"/>
              <a:t>IP </a:t>
            </a:r>
            <a:r>
              <a:rPr lang="zh-TW" altLang="en-US" b="0" dirty="0"/>
              <a:t>位址外，我們需要使用另一種方式來識別網路主機上的服務和連線。而這件事情就是透過傳輸層的協定來達成。</a:t>
            </a:r>
            <a:endParaRPr lang="zh-TW" altLang="en-US" dirty="0"/>
          </a:p>
        </p:txBody>
      </p:sp>
    </p:spTree>
    <p:extLst>
      <p:ext uri="{BB962C8B-B14F-4D97-AF65-F5344CB8AC3E}">
        <p14:creationId xmlns:p14="http://schemas.microsoft.com/office/powerpoint/2010/main" val="247928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6-4 </a:t>
            </a:r>
            <a:r>
              <a:rPr lang="zh-TW" altLang="en-US" dirty="0"/>
              <a:t>傳輸層</a:t>
            </a:r>
          </a:p>
        </p:txBody>
      </p:sp>
      <p:graphicFrame>
        <p:nvGraphicFramePr>
          <p:cNvPr id="4" name="資料庫圖表 3"/>
          <p:cNvGraphicFramePr/>
          <p:nvPr>
            <p:extLst>
              <p:ext uri="{D42A27DB-BD31-4B8C-83A1-F6EECF244321}">
                <p14:modId xmlns:p14="http://schemas.microsoft.com/office/powerpoint/2010/main" val="2588409221"/>
              </p:ext>
            </p:extLst>
          </p:nvPr>
        </p:nvGraphicFramePr>
        <p:xfrm>
          <a:off x="791581" y="1898830"/>
          <a:ext cx="8010890" cy="415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564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多工（</a:t>
            </a:r>
            <a:r>
              <a:rPr lang="en-US" altLang="zh-TW" dirty="0"/>
              <a:t>multiplexing</a:t>
            </a:r>
            <a:r>
              <a:rPr lang="zh-TW" altLang="en-US" dirty="0"/>
              <a:t>）</a:t>
            </a:r>
          </a:p>
        </p:txBody>
      </p:sp>
      <p:sp>
        <p:nvSpPr>
          <p:cNvPr id="3" name="內容版面配置區 2"/>
          <p:cNvSpPr>
            <a:spLocks noGrp="1"/>
          </p:cNvSpPr>
          <p:nvPr>
            <p:ph idx="1"/>
          </p:nvPr>
        </p:nvSpPr>
        <p:spPr/>
        <p:txBody>
          <a:bodyPr>
            <a:normAutofit fontScale="92500"/>
          </a:bodyPr>
          <a:lstStyle/>
          <a:p>
            <a:pPr>
              <a:lnSpc>
                <a:spcPct val="110000"/>
              </a:lnSpc>
            </a:pPr>
            <a:r>
              <a:rPr lang="zh-TW" altLang="en-US" b="0" dirty="0"/>
              <a:t>任意二個網路上的主機，都可以建立多組不同的網路連線以交換資料。為了識別網路連線，除了透過來源主機的網路</a:t>
            </a:r>
            <a:r>
              <a:rPr lang="en-US" altLang="zh-TW" b="0" dirty="0"/>
              <a:t>IP</a:t>
            </a:r>
            <a:r>
              <a:rPr lang="zh-TW" altLang="en-US" b="0" dirty="0"/>
              <a:t>位址和目的主機的網路</a:t>
            </a:r>
            <a:r>
              <a:rPr lang="en-US" altLang="zh-TW" b="0" dirty="0"/>
              <a:t>IP</a:t>
            </a:r>
            <a:r>
              <a:rPr lang="zh-TW" altLang="en-US" b="0" dirty="0"/>
              <a:t>位址之外，利用傳輸層協定，還可以透過「連接埠編號（</a:t>
            </a:r>
            <a:r>
              <a:rPr lang="en-US" altLang="zh-TW" b="0" dirty="0"/>
              <a:t>port number</a:t>
            </a:r>
            <a:r>
              <a:rPr lang="zh-TW" altLang="en-US" b="0" dirty="0"/>
              <a:t>）」來識別網路連線。文獻上常常以</a:t>
            </a:r>
            <a:r>
              <a:rPr lang="en-US" altLang="zh-TW" b="0" dirty="0"/>
              <a:t>5-tuple </a:t>
            </a:r>
            <a:r>
              <a:rPr lang="zh-TW" altLang="en-US" b="0" dirty="0"/>
              <a:t>來定義一條網路連線，其中包括本機</a:t>
            </a:r>
            <a:r>
              <a:rPr lang="en-US" altLang="zh-TW" b="0" dirty="0"/>
              <a:t>IP</a:t>
            </a:r>
            <a:r>
              <a:rPr lang="zh-TW" altLang="en-US" b="0" dirty="0"/>
              <a:t>位址、本機連接埠編號、外部主機</a:t>
            </a:r>
            <a:r>
              <a:rPr lang="en-US" altLang="zh-TW" b="0" dirty="0"/>
              <a:t>IP</a:t>
            </a:r>
            <a:r>
              <a:rPr lang="zh-TW" altLang="en-US" b="0" dirty="0"/>
              <a:t>位址、外部主機連接埠編號，以及傳輸層協定等</a:t>
            </a:r>
            <a:r>
              <a:rPr lang="en-US" altLang="zh-TW" b="0" dirty="0"/>
              <a:t>5</a:t>
            </a:r>
            <a:r>
              <a:rPr lang="zh-TW" altLang="en-US" b="0" dirty="0"/>
              <a:t>項資訊。</a:t>
            </a:r>
            <a:endParaRPr lang="zh-TW" altLang="en-US" dirty="0"/>
          </a:p>
        </p:txBody>
      </p:sp>
    </p:spTree>
    <p:extLst>
      <p:ext uri="{BB962C8B-B14F-4D97-AF65-F5344CB8AC3E}">
        <p14:creationId xmlns:p14="http://schemas.microsoft.com/office/powerpoint/2010/main" val="1385633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t>常用的服務及伺服器連接埠編號對照表</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7290" y="2213865"/>
            <a:ext cx="76676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306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96188"/>
            <a:ext cx="8229600" cy="1143000"/>
          </a:xfrm>
        </p:spPr>
        <p:txBody>
          <a:bodyPr>
            <a:noAutofit/>
          </a:bodyPr>
          <a:lstStyle/>
          <a:p>
            <a:pPr algn="l"/>
            <a:r>
              <a:rPr lang="zh-TW" altLang="en-US" sz="3600" b="0" dirty="0"/>
              <a:t>在</a:t>
            </a:r>
            <a:r>
              <a:rPr lang="en-US" altLang="zh-TW" sz="3600" b="0" dirty="0"/>
              <a:t>Windows </a:t>
            </a:r>
            <a:r>
              <a:rPr lang="zh-TW" altLang="en-US" sz="3600" b="0" dirty="0"/>
              <a:t>用戶端下使用「</a:t>
            </a:r>
            <a:r>
              <a:rPr lang="en-US" altLang="zh-TW" sz="3600" b="0" dirty="0" err="1"/>
              <a:t>netstat</a:t>
            </a:r>
            <a:r>
              <a:rPr lang="en-US" altLang="zh-TW" sz="3600" b="0" dirty="0"/>
              <a:t> -</a:t>
            </a:r>
            <a:r>
              <a:rPr lang="en-US" altLang="zh-TW" sz="3600" b="0" dirty="0" err="1"/>
              <a:t>na</a:t>
            </a:r>
            <a:r>
              <a:rPr lang="zh-TW" altLang="en-US" sz="3600" b="0" dirty="0"/>
              <a:t>」指令查看主機上相關連線</a:t>
            </a:r>
            <a:endParaRPr lang="zh-TW" alt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63915"/>
            <a:ext cx="8099286" cy="283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56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68313" y="549275"/>
            <a:ext cx="8229600" cy="1143000"/>
          </a:xfrm>
        </p:spPr>
        <p:txBody>
          <a:bodyPr/>
          <a:lstStyle/>
          <a:p>
            <a:pPr eaLnBrk="1" hangingPunct="1"/>
            <a:r>
              <a:rPr lang="zh-TW" altLang="en-US"/>
              <a:t>網際網路</a:t>
            </a:r>
            <a:r>
              <a:rPr lang="en-US" altLang="zh-TW"/>
              <a:t>(Internet)</a:t>
            </a:r>
            <a:r>
              <a:rPr lang="zh-TW" altLang="en-US"/>
              <a:t>示意圖</a:t>
            </a:r>
            <a:r>
              <a:rPr lang="en-US" altLang="zh-TW"/>
              <a:t> </a:t>
            </a:r>
            <a:endParaRPr lang="zh-TW" altLang="en-US"/>
          </a:p>
        </p:txBody>
      </p:sp>
      <p:pic>
        <p:nvPicPr>
          <p:cNvPr id="839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1579563"/>
            <a:ext cx="521970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2081213"/>
            <a:ext cx="29051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163" y="4005263"/>
            <a:ext cx="3003550" cy="13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769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連接導向與無連接導向</a:t>
            </a:r>
          </a:p>
        </p:txBody>
      </p:sp>
      <p:sp>
        <p:nvSpPr>
          <p:cNvPr id="3" name="內容版面配置區 2"/>
          <p:cNvSpPr>
            <a:spLocks noGrp="1"/>
          </p:cNvSpPr>
          <p:nvPr>
            <p:ph idx="1"/>
          </p:nvPr>
        </p:nvSpPr>
        <p:spPr/>
        <p:txBody>
          <a:bodyPr>
            <a:normAutofit/>
          </a:bodyPr>
          <a:lstStyle/>
          <a:p>
            <a:r>
              <a:rPr lang="zh-TW" altLang="en-US" b="0" dirty="0"/>
              <a:t>「</a:t>
            </a:r>
            <a:r>
              <a:rPr lang="en-US" altLang="zh-TW" b="0" dirty="0"/>
              <a:t>TCP</a:t>
            </a:r>
            <a:r>
              <a:rPr lang="zh-TW" altLang="en-US" b="0" dirty="0"/>
              <a:t>」與「</a:t>
            </a:r>
            <a:r>
              <a:rPr lang="en-US" altLang="zh-TW" b="0" dirty="0" err="1"/>
              <a:t>UDP</a:t>
            </a:r>
            <a:r>
              <a:rPr lang="zh-TW" altLang="en-US" b="0" dirty="0"/>
              <a:t>」是傳輸層中重要的傳輸協定，而這二者間最大的差別，就是連接導向（</a:t>
            </a:r>
            <a:r>
              <a:rPr lang="en-US" altLang="zh-TW" b="0" dirty="0"/>
              <a:t>connection-oriented</a:t>
            </a:r>
            <a:r>
              <a:rPr lang="zh-TW" altLang="en-US" b="0" dirty="0"/>
              <a:t>）和無連接導向（</a:t>
            </a:r>
            <a:r>
              <a:rPr lang="en-US" altLang="zh-TW" b="0" dirty="0"/>
              <a:t>connectionless</a:t>
            </a:r>
            <a:r>
              <a:rPr lang="zh-TW" altLang="en-US" b="0" dirty="0"/>
              <a:t>）的連線。</a:t>
            </a:r>
            <a:endParaRPr lang="en-US" altLang="zh-TW" b="0" dirty="0"/>
          </a:p>
          <a:p>
            <a:r>
              <a:rPr lang="en-US" altLang="zh-TW" b="0" dirty="0"/>
              <a:t>TCP</a:t>
            </a:r>
            <a:r>
              <a:rPr lang="zh-TW" altLang="en-US" b="0" dirty="0"/>
              <a:t>建立的是一個連接導向的連線，也就是說，連線二端的機器，在開始傳送資料前，必須先透過一個設定連線的動作。這也就是所謂的「三方交握（</a:t>
            </a:r>
            <a:r>
              <a:rPr lang="en-US" altLang="zh-TW" b="0" dirty="0"/>
              <a:t>three-way handshaking</a:t>
            </a:r>
            <a:r>
              <a:rPr lang="zh-TW" altLang="en-US" b="0" dirty="0"/>
              <a:t>）」動作。</a:t>
            </a:r>
            <a:endParaRPr lang="zh-TW" altLang="en-US" dirty="0"/>
          </a:p>
        </p:txBody>
      </p:sp>
    </p:spTree>
    <p:extLst>
      <p:ext uri="{BB962C8B-B14F-4D97-AF65-F5344CB8AC3E}">
        <p14:creationId xmlns:p14="http://schemas.microsoft.com/office/powerpoint/2010/main" val="3522290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A2B1F04-AB7E-4C37-92BB-B6822A33D3F7}"/>
              </a:ext>
            </a:extLst>
          </p:cNvPr>
          <p:cNvSpPr>
            <a:spLocks noGrp="1" noChangeArrowheads="1"/>
          </p:cNvSpPr>
          <p:nvPr>
            <p:ph type="title"/>
          </p:nvPr>
        </p:nvSpPr>
        <p:spPr/>
        <p:txBody>
          <a:bodyPr/>
          <a:lstStyle/>
          <a:p>
            <a:pPr eaLnBrk="1" hangingPunct="1"/>
            <a:r>
              <a:rPr lang="zh-TW" altLang="en-US"/>
              <a:t>網際網路提供的傳輸服務</a:t>
            </a:r>
          </a:p>
        </p:txBody>
      </p:sp>
      <p:sp>
        <p:nvSpPr>
          <p:cNvPr id="16387" name="Rectangle 3">
            <a:extLst>
              <a:ext uri="{FF2B5EF4-FFF2-40B4-BE49-F238E27FC236}">
                <a16:creationId xmlns:a16="http://schemas.microsoft.com/office/drawing/2014/main" id="{73C9207F-89C8-492B-BC71-75658008C105}"/>
              </a:ext>
            </a:extLst>
          </p:cNvPr>
          <p:cNvSpPr>
            <a:spLocks noGrp="1" noChangeArrowheads="1"/>
          </p:cNvSpPr>
          <p:nvPr>
            <p:ph type="body" idx="1"/>
          </p:nvPr>
        </p:nvSpPr>
        <p:spPr/>
        <p:txBody>
          <a:bodyPr/>
          <a:lstStyle/>
          <a:p>
            <a:pPr eaLnBrk="1" hangingPunct="1"/>
            <a:r>
              <a:rPr lang="zh-TW" altLang="en-US" dirty="0"/>
              <a:t>連接導向服務 </a:t>
            </a:r>
            <a:r>
              <a:rPr lang="en-US" altLang="zh-TW" dirty="0"/>
              <a:t>(connection-oriented service)</a:t>
            </a:r>
          </a:p>
          <a:p>
            <a:pPr lvl="1" eaLnBrk="1" hangingPunct="1"/>
            <a:r>
              <a:rPr lang="zh-TW" altLang="en-US" dirty="0"/>
              <a:t>提供可信賴的資料傳輸</a:t>
            </a:r>
            <a:r>
              <a:rPr lang="en-US" altLang="zh-TW" dirty="0"/>
              <a:t>(reliable data transfer)</a:t>
            </a:r>
          </a:p>
          <a:p>
            <a:pPr lvl="1" eaLnBrk="1" hangingPunct="1"/>
            <a:r>
              <a:rPr lang="zh-TW" altLang="en-US" dirty="0"/>
              <a:t>能夠確保資料傳輸完整無誤</a:t>
            </a:r>
          </a:p>
          <a:p>
            <a:pPr lvl="1" eaLnBrk="1" hangingPunct="1"/>
            <a:r>
              <a:rPr lang="zh-TW" altLang="en-US" dirty="0"/>
              <a:t>傳送之初必須先進行三向式握手</a:t>
            </a:r>
            <a:r>
              <a:rPr lang="en-US" altLang="zh-TW" dirty="0"/>
              <a:t>(three –way handshake)</a:t>
            </a:r>
            <a:r>
              <a:rPr lang="zh-TW" altLang="en-US" dirty="0"/>
              <a:t>建立連結</a:t>
            </a:r>
          </a:p>
          <a:p>
            <a:pPr lvl="1" eaLnBrk="1" hangingPunct="1">
              <a:buFont typeface="Wingdings" panose="05000000000000000000" pitchFamily="2" charset="2"/>
              <a:buNone/>
            </a:pPr>
            <a:endParaRPr lang="en-US" altLang="zh-TW" dirty="0"/>
          </a:p>
          <a:p>
            <a:pPr eaLnBrk="1" hangingPunct="1"/>
            <a:r>
              <a:rPr lang="zh-TW" altLang="en-US" dirty="0"/>
              <a:t>無連接導向服務</a:t>
            </a:r>
            <a:r>
              <a:rPr lang="en-US" altLang="zh-TW" dirty="0"/>
              <a:t>(connectionless service)</a:t>
            </a:r>
          </a:p>
          <a:p>
            <a:pPr lvl="1" eaLnBrk="1" hangingPunct="1"/>
            <a:r>
              <a:rPr lang="en-US" altLang="zh-TW" dirty="0"/>
              <a:t>Best-effort</a:t>
            </a:r>
          </a:p>
          <a:p>
            <a:pPr lvl="1" eaLnBrk="1" hangingPunct="1"/>
            <a:r>
              <a:rPr lang="zh-TW" altLang="en-US" dirty="0"/>
              <a:t>可減少為確保資料傳輸的</a:t>
            </a:r>
            <a:r>
              <a:rPr lang="en-US" altLang="zh-TW" dirty="0"/>
              <a:t>overhead</a:t>
            </a:r>
          </a:p>
        </p:txBody>
      </p:sp>
    </p:spTree>
    <p:extLst>
      <p:ext uri="{BB962C8B-B14F-4D97-AF65-F5344CB8AC3E}">
        <p14:creationId xmlns:p14="http://schemas.microsoft.com/office/powerpoint/2010/main" val="39833289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CFDA4E9-DC63-4969-9723-D0970E9B2658}"/>
              </a:ext>
            </a:extLst>
          </p:cNvPr>
          <p:cNvSpPr>
            <a:spLocks noGrp="1" noChangeArrowheads="1"/>
          </p:cNvSpPr>
          <p:nvPr>
            <p:ph type="title"/>
          </p:nvPr>
        </p:nvSpPr>
        <p:spPr/>
        <p:txBody>
          <a:bodyPr/>
          <a:lstStyle/>
          <a:p>
            <a:pPr eaLnBrk="1" hangingPunct="1"/>
            <a:r>
              <a:rPr lang="zh-TW" altLang="en-US"/>
              <a:t>三向式握手</a:t>
            </a:r>
          </a:p>
        </p:txBody>
      </p:sp>
      <p:pic>
        <p:nvPicPr>
          <p:cNvPr id="18435" name="Picture 4" descr="5-5">
            <a:extLst>
              <a:ext uri="{FF2B5EF4-FFF2-40B4-BE49-F238E27FC236}">
                <a16:creationId xmlns:a16="http://schemas.microsoft.com/office/drawing/2014/main" id="{FC582761-255F-4601-9DE9-BAE8E56A1C4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8175" y="1341438"/>
            <a:ext cx="6192838" cy="5146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可靠傳輸（</a:t>
            </a:r>
            <a:r>
              <a:rPr lang="en-US" altLang="zh-TW" dirty="0"/>
              <a:t>reliability</a:t>
            </a:r>
            <a:r>
              <a:rPr lang="zh-TW" altLang="en-US" dirty="0"/>
              <a:t>）</a:t>
            </a:r>
          </a:p>
        </p:txBody>
      </p:sp>
      <p:sp>
        <p:nvSpPr>
          <p:cNvPr id="3" name="內容版面配置區 2"/>
          <p:cNvSpPr>
            <a:spLocks noGrp="1"/>
          </p:cNvSpPr>
          <p:nvPr>
            <p:ph idx="1"/>
          </p:nvPr>
        </p:nvSpPr>
        <p:spPr/>
        <p:txBody>
          <a:bodyPr>
            <a:normAutofit/>
          </a:bodyPr>
          <a:lstStyle/>
          <a:p>
            <a:pPr>
              <a:lnSpc>
                <a:spcPct val="120000"/>
              </a:lnSpc>
            </a:pPr>
            <a:r>
              <a:rPr lang="zh-TW" altLang="en-US" b="0" dirty="0"/>
              <a:t>傳輸層可以提供較可靠的網路資料傳輸。</a:t>
            </a:r>
            <a:endParaRPr lang="en-US" altLang="zh-TW" b="0" dirty="0"/>
          </a:p>
          <a:p>
            <a:pPr>
              <a:lnSpc>
                <a:spcPct val="120000"/>
              </a:lnSpc>
            </a:pPr>
            <a:r>
              <a:rPr lang="zh-TW" altLang="en-US" b="0" dirty="0"/>
              <a:t>網際網路使用封包交換技術進行封包的傳送，而常見的錯誤包括封包</a:t>
            </a:r>
            <a:r>
              <a:rPr lang="zh-TW" altLang="en-US" b="0" dirty="0">
                <a:solidFill>
                  <a:srgbClr val="C00000"/>
                </a:solidFill>
              </a:rPr>
              <a:t>內容錯誤</a:t>
            </a:r>
            <a:r>
              <a:rPr lang="zh-TW" altLang="en-US" b="0" dirty="0"/>
              <a:t>以及</a:t>
            </a:r>
            <a:r>
              <a:rPr lang="zh-TW" altLang="en-US" b="0" dirty="0">
                <a:solidFill>
                  <a:srgbClr val="C00000"/>
                </a:solidFill>
              </a:rPr>
              <a:t>封包遺失</a:t>
            </a:r>
            <a:r>
              <a:rPr lang="zh-TW" altLang="en-US" b="0" dirty="0"/>
              <a:t>。</a:t>
            </a:r>
            <a:endParaRPr lang="en-US" altLang="zh-TW" b="0" dirty="0"/>
          </a:p>
          <a:p>
            <a:pPr>
              <a:lnSpc>
                <a:spcPct val="120000"/>
              </a:lnSpc>
            </a:pPr>
            <a:r>
              <a:rPr lang="zh-TW" altLang="en-US" b="0" dirty="0"/>
              <a:t>封包內容錯誤可以透過錯誤檢查碼的方式來檢測。不論是使用</a:t>
            </a:r>
            <a:r>
              <a:rPr lang="en-US" altLang="zh-TW" b="0" dirty="0"/>
              <a:t>TCP</a:t>
            </a:r>
            <a:r>
              <a:rPr lang="zh-TW" altLang="en-US" b="0" dirty="0"/>
              <a:t>或是</a:t>
            </a:r>
            <a:r>
              <a:rPr lang="en-US" altLang="zh-TW" b="0" dirty="0" err="1"/>
              <a:t>UDP</a:t>
            </a:r>
            <a:r>
              <a:rPr lang="zh-TW" altLang="en-US" b="0" dirty="0"/>
              <a:t>，這二個傳輸協定都可以透過錯誤檢查碼來驗證傳輸內容的正確性</a:t>
            </a:r>
            <a:r>
              <a:rPr lang="en-US" altLang="zh-TW" b="0" dirty="0"/>
              <a:t>1</a:t>
            </a:r>
            <a:r>
              <a:rPr lang="zh-TW" altLang="en-US" b="0" dirty="0"/>
              <a:t>。</a:t>
            </a:r>
            <a:endParaRPr lang="zh-TW" altLang="en-US" dirty="0"/>
          </a:p>
        </p:txBody>
      </p:sp>
    </p:spTree>
    <p:extLst>
      <p:ext uri="{BB962C8B-B14F-4D97-AF65-F5344CB8AC3E}">
        <p14:creationId xmlns:p14="http://schemas.microsoft.com/office/powerpoint/2010/main" val="294588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當發現內容有誤時</a:t>
            </a:r>
            <a:endParaRPr lang="zh-TW" altLang="en-US" dirty="0"/>
          </a:p>
        </p:txBody>
      </p:sp>
      <p:graphicFrame>
        <p:nvGraphicFramePr>
          <p:cNvPr id="4" name="資料庫圖表 3"/>
          <p:cNvGraphicFramePr/>
          <p:nvPr>
            <p:extLst>
              <p:ext uri="{D42A27DB-BD31-4B8C-83A1-F6EECF244321}">
                <p14:modId xmlns:p14="http://schemas.microsoft.com/office/powerpoint/2010/main" val="239618148"/>
              </p:ext>
            </p:extLst>
          </p:nvPr>
        </p:nvGraphicFramePr>
        <p:xfrm>
          <a:off x="1016605" y="1853825"/>
          <a:ext cx="7445170" cy="4334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3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流量控制（</a:t>
            </a:r>
            <a:r>
              <a:rPr lang="en-US" altLang="zh-TW" dirty="0"/>
              <a:t>flow control</a:t>
            </a:r>
            <a:r>
              <a:rPr lang="zh-TW" altLang="en-US" dirty="0"/>
              <a:t>）</a:t>
            </a:r>
          </a:p>
        </p:txBody>
      </p:sp>
      <p:sp>
        <p:nvSpPr>
          <p:cNvPr id="3" name="內容版面配置區 2"/>
          <p:cNvSpPr>
            <a:spLocks noGrp="1"/>
          </p:cNvSpPr>
          <p:nvPr>
            <p:ph idx="1"/>
          </p:nvPr>
        </p:nvSpPr>
        <p:spPr/>
        <p:txBody>
          <a:bodyPr>
            <a:normAutofit fontScale="92500" lnSpcReduction="20000"/>
          </a:bodyPr>
          <a:lstStyle/>
          <a:p>
            <a:pPr>
              <a:lnSpc>
                <a:spcPct val="120000"/>
              </a:lnSpc>
            </a:pPr>
            <a:r>
              <a:rPr lang="zh-TW" altLang="en-US" b="0" dirty="0"/>
              <a:t>流量控制的目的，是讓傳送端盡量以符合網路及接收端能力的方式傳送，以避免發生接收端來不及處理的情況。</a:t>
            </a:r>
            <a:endParaRPr lang="en-US" altLang="zh-TW" b="0" dirty="0"/>
          </a:p>
          <a:p>
            <a:pPr>
              <a:lnSpc>
                <a:spcPct val="120000"/>
              </a:lnSpc>
            </a:pPr>
            <a:r>
              <a:rPr lang="zh-TW" altLang="en-US" b="0" dirty="0"/>
              <a:t>一般而言，伺服器可能是配備大頻寬、多核心的高檔電腦；而用戶端可能只是平價的電腦、手機或是平板電腦。如果用戶端的主機能力較弱，每秒只能接收及處理</a:t>
            </a:r>
            <a:r>
              <a:rPr lang="en-US" altLang="zh-TW" b="0" dirty="0"/>
              <a:t>5</a:t>
            </a:r>
            <a:r>
              <a:rPr lang="zh-TW" altLang="en-US" b="0" dirty="0"/>
              <a:t>個封包；而伺服器硬是以每秒</a:t>
            </a:r>
            <a:r>
              <a:rPr lang="en-US" altLang="zh-TW" b="0" dirty="0"/>
              <a:t>10</a:t>
            </a:r>
            <a:r>
              <a:rPr lang="zh-TW" altLang="en-US" b="0" dirty="0"/>
              <a:t>個封包的速率傳送資料給用戶端，那麼用戶端就會發生來不及處理，使得多出來的封包必須被丟棄的情況。</a:t>
            </a:r>
            <a:endParaRPr lang="zh-TW" altLang="en-US" dirty="0"/>
          </a:p>
        </p:txBody>
      </p:sp>
    </p:spTree>
    <p:extLst>
      <p:ext uri="{BB962C8B-B14F-4D97-AF65-F5344CB8AC3E}">
        <p14:creationId xmlns:p14="http://schemas.microsoft.com/office/powerpoint/2010/main" val="9917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0" dirty="0"/>
              <a:t>流量控制之緩衝區示意圖</a:t>
            </a:r>
            <a:endParaRPr lang="zh-TW" alt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437" y="2438890"/>
            <a:ext cx="74771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192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壅塞控制（</a:t>
            </a:r>
            <a:r>
              <a:rPr lang="en-US" altLang="zh-TW" dirty="0"/>
              <a:t>congestion control</a:t>
            </a:r>
            <a:r>
              <a:rPr lang="zh-TW" altLang="en-US" dirty="0"/>
              <a:t>）</a:t>
            </a:r>
          </a:p>
        </p:txBody>
      </p:sp>
      <p:sp>
        <p:nvSpPr>
          <p:cNvPr id="3" name="內容版面配置區 2"/>
          <p:cNvSpPr>
            <a:spLocks noGrp="1"/>
          </p:cNvSpPr>
          <p:nvPr>
            <p:ph idx="1"/>
          </p:nvPr>
        </p:nvSpPr>
        <p:spPr/>
        <p:txBody>
          <a:bodyPr/>
          <a:lstStyle/>
          <a:p>
            <a:r>
              <a:rPr lang="zh-TW" altLang="en-US" b="0" dirty="0"/>
              <a:t>壅塞控制主要是當網路壅塞發生時，減緩網路壅塞情況的措施。由於網際網路使用封包交換機制，將資料轉換為封包後再交給路由器傳送。當網路流量升高、路由器的工作負擔大到無法負擔的時候，便會開始丟棄封包而發生封包遺失（</a:t>
            </a:r>
            <a:r>
              <a:rPr lang="en-US" altLang="zh-TW" b="0" dirty="0"/>
              <a:t>packet loss</a:t>
            </a:r>
            <a:r>
              <a:rPr lang="zh-TW" altLang="en-US" b="0" dirty="0"/>
              <a:t>）的情況。</a:t>
            </a:r>
          </a:p>
        </p:txBody>
      </p:sp>
    </p:spTree>
    <p:extLst>
      <p:ext uri="{BB962C8B-B14F-4D97-AF65-F5344CB8AC3E}">
        <p14:creationId xmlns:p14="http://schemas.microsoft.com/office/powerpoint/2010/main" val="1170657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6-5 </a:t>
            </a:r>
            <a:r>
              <a:rPr lang="zh-TW" altLang="en-US" dirty="0"/>
              <a:t>應用層</a:t>
            </a:r>
          </a:p>
        </p:txBody>
      </p:sp>
      <p:sp>
        <p:nvSpPr>
          <p:cNvPr id="3" name="內容版面配置區 2"/>
          <p:cNvSpPr>
            <a:spLocks noGrp="1"/>
          </p:cNvSpPr>
          <p:nvPr>
            <p:ph idx="1"/>
          </p:nvPr>
        </p:nvSpPr>
        <p:spPr/>
        <p:txBody>
          <a:bodyPr>
            <a:normAutofit/>
          </a:bodyPr>
          <a:lstStyle/>
          <a:p>
            <a:r>
              <a:rPr lang="zh-TW" altLang="en-US" dirty="0"/>
              <a:t>應用層就是最貼近網路使用者的各種不同應用程式所使用的通訊協定。現有的網路應用程式和協定包山包海，像是用來瀏覽網頁的超文件傳輸協定（</a:t>
            </a:r>
            <a:r>
              <a:rPr lang="en-US" altLang="zh-TW" dirty="0"/>
              <a:t>Hyper-Text Transfer</a:t>
            </a:r>
            <a:r>
              <a:rPr lang="zh-TW" altLang="en-US" dirty="0"/>
              <a:t> </a:t>
            </a:r>
            <a:r>
              <a:rPr lang="en-US" altLang="zh-TW" dirty="0"/>
              <a:t>Protocol</a:t>
            </a:r>
            <a:r>
              <a:rPr lang="zh-TW" altLang="en-US" dirty="0"/>
              <a:t>；</a:t>
            </a:r>
            <a:r>
              <a:rPr lang="en-US" altLang="zh-TW" dirty="0"/>
              <a:t>HTTP</a:t>
            </a:r>
            <a:r>
              <a:rPr lang="zh-TW" altLang="en-US" dirty="0"/>
              <a:t>）、傳輸檔案的檔案傳輸協定（</a:t>
            </a:r>
            <a:r>
              <a:rPr lang="en-US" altLang="zh-TW" dirty="0"/>
              <a:t>File Transfer</a:t>
            </a:r>
            <a:r>
              <a:rPr lang="zh-TW" altLang="en-US" dirty="0"/>
              <a:t> </a:t>
            </a:r>
            <a:r>
              <a:rPr lang="en-US" altLang="zh-TW" dirty="0"/>
              <a:t>Protocol</a:t>
            </a:r>
            <a:r>
              <a:rPr lang="zh-TW" altLang="en-US" dirty="0"/>
              <a:t>；</a:t>
            </a:r>
            <a:r>
              <a:rPr lang="en-US" altLang="zh-TW" dirty="0"/>
              <a:t>FTP</a:t>
            </a:r>
            <a:r>
              <a:rPr lang="zh-TW" altLang="en-US" dirty="0"/>
              <a:t>）、或是寄送</a:t>
            </a:r>
            <a:r>
              <a:rPr lang="en-US" altLang="zh-TW" dirty="0"/>
              <a:t>Email</a:t>
            </a:r>
            <a:r>
              <a:rPr lang="zh-TW" altLang="en-US" dirty="0"/>
              <a:t>使用的簡易郵件傳輸協定（</a:t>
            </a:r>
            <a:r>
              <a:rPr lang="en-US" altLang="zh-TW" dirty="0"/>
              <a:t>Simple Mail Transfer Protocol</a:t>
            </a:r>
            <a:r>
              <a:rPr lang="zh-TW" altLang="en-US" dirty="0"/>
              <a:t>；</a:t>
            </a:r>
            <a:r>
              <a:rPr lang="en-US" altLang="zh-TW" dirty="0"/>
              <a:t>SMTP</a:t>
            </a:r>
            <a:r>
              <a:rPr lang="zh-TW" altLang="en-US" dirty="0"/>
              <a:t>）等等。</a:t>
            </a:r>
          </a:p>
        </p:txBody>
      </p:sp>
    </p:spTree>
    <p:extLst>
      <p:ext uri="{BB962C8B-B14F-4D97-AF65-F5344CB8AC3E}">
        <p14:creationId xmlns:p14="http://schemas.microsoft.com/office/powerpoint/2010/main" val="256219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b="0" dirty="0"/>
              <a:t>使用</a:t>
            </a:r>
            <a:r>
              <a:rPr lang="en-US" altLang="zh-TW" sz="3200" b="0" dirty="0"/>
              <a:t>Mozilla Thunderbird </a:t>
            </a:r>
            <a:r>
              <a:rPr lang="zh-TW" altLang="en-US" sz="3200" b="0" dirty="0"/>
              <a:t>寄信的操作介面</a:t>
            </a:r>
            <a:endParaRPr lang="zh-TW" altLang="en-US" sz="32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4925" y="2078850"/>
            <a:ext cx="65341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69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68313" y="549275"/>
            <a:ext cx="8229600" cy="1143000"/>
          </a:xfrm>
        </p:spPr>
        <p:txBody>
          <a:bodyPr/>
          <a:lstStyle/>
          <a:p>
            <a:pPr eaLnBrk="1" hangingPunct="1"/>
            <a:r>
              <a:rPr lang="zh-TW" altLang="en-US"/>
              <a:t>上網</a:t>
            </a:r>
          </a:p>
        </p:txBody>
      </p:sp>
      <p:sp>
        <p:nvSpPr>
          <p:cNvPr id="84995" name="Content Placeholder 2"/>
          <p:cNvSpPr>
            <a:spLocks noGrp="1"/>
          </p:cNvSpPr>
          <p:nvPr>
            <p:ph idx="1"/>
          </p:nvPr>
        </p:nvSpPr>
        <p:spPr>
          <a:xfrm>
            <a:off x="457200" y="1989138"/>
            <a:ext cx="8229600" cy="4137025"/>
          </a:xfrm>
        </p:spPr>
        <p:txBody>
          <a:bodyPr/>
          <a:lstStyle/>
          <a:p>
            <a:pPr eaLnBrk="1" hangingPunct="1"/>
            <a:r>
              <a:rPr lang="zh-TW" altLang="en-US"/>
              <a:t>一般所謂的「上網」指的是「連上網際網路</a:t>
            </a:r>
            <a:r>
              <a:rPr lang="en-US" altLang="zh-TW"/>
              <a:t>(Internet)</a:t>
            </a:r>
            <a:r>
              <a:rPr lang="zh-TW" altLang="en-US"/>
              <a:t>」</a:t>
            </a:r>
            <a:endParaRPr lang="en-US" altLang="zh-TW"/>
          </a:p>
          <a:p>
            <a:pPr eaLnBrk="1" hangingPunct="1"/>
            <a:r>
              <a:rPr lang="zh-TW" altLang="en-US"/>
              <a:t>一般使用者上網都是透過</a:t>
            </a:r>
            <a:r>
              <a:rPr lang="en-US" altLang="zh-TW"/>
              <a:t>ISP</a:t>
            </a:r>
            <a:r>
              <a:rPr lang="zh-TW" altLang="en-US"/>
              <a:t>業者</a:t>
            </a:r>
            <a:r>
              <a:rPr lang="en-US" altLang="zh-TW"/>
              <a:t>(Internet Service Provider)</a:t>
            </a:r>
            <a:r>
              <a:rPr lang="zh-TW" altLang="en-US"/>
              <a:t>連上網路</a:t>
            </a:r>
            <a:endParaRPr lang="en-US" altLang="zh-TW"/>
          </a:p>
          <a:p>
            <a:pPr lvl="1" eaLnBrk="1" hangingPunct="1"/>
            <a:r>
              <a:rPr lang="zh-TW" altLang="en-US"/>
              <a:t>知名的</a:t>
            </a:r>
            <a:r>
              <a:rPr lang="en-US" altLang="zh-TW"/>
              <a:t>ISP</a:t>
            </a:r>
            <a:r>
              <a:rPr lang="zh-TW" altLang="en-US"/>
              <a:t>業者如中華電信、台灣固網等</a:t>
            </a:r>
            <a:endParaRPr lang="en-US" altLang="zh-TW"/>
          </a:p>
          <a:p>
            <a:pPr lvl="1" eaLnBrk="1" hangingPunct="1"/>
            <a:r>
              <a:rPr lang="zh-TW" altLang="en-US"/>
              <a:t>各家電信公司的行動網路</a:t>
            </a:r>
            <a:endParaRPr lang="en-US" altLang="zh-TW"/>
          </a:p>
          <a:p>
            <a:pPr lvl="1" eaLnBrk="1" hangingPunct="1"/>
            <a:r>
              <a:rPr lang="zh-TW" altLang="en-US"/>
              <a:t>提供學術單位連接網路的臺灣學術網路</a:t>
            </a:r>
            <a:r>
              <a:rPr lang="en-US" altLang="zh-TW"/>
              <a:t>(TANet)</a:t>
            </a:r>
          </a:p>
          <a:p>
            <a:pPr eaLnBrk="1" hangingPunct="1"/>
            <a:endParaRPr lang="en-US" altLang="zh-TW"/>
          </a:p>
          <a:p>
            <a:pPr eaLnBrk="1" hangingPunct="1"/>
            <a:endParaRPr lang="en-US" altLang="zh-TW"/>
          </a:p>
        </p:txBody>
      </p:sp>
    </p:spTree>
    <p:extLst>
      <p:ext uri="{BB962C8B-B14F-4D97-AF65-F5344CB8AC3E}">
        <p14:creationId xmlns:p14="http://schemas.microsoft.com/office/powerpoint/2010/main" val="1118874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2861" y="728700"/>
            <a:ext cx="3349715" cy="2987907"/>
          </a:xfrm>
        </p:spPr>
        <p:txBody>
          <a:bodyPr>
            <a:normAutofit/>
          </a:bodyPr>
          <a:lstStyle/>
          <a:p>
            <a:pPr algn="l"/>
            <a:r>
              <a:rPr lang="zh-TW" altLang="en-US" sz="3200" b="0" dirty="0"/>
              <a:t>一個使用</a:t>
            </a:r>
            <a:r>
              <a:rPr lang="en-US" altLang="zh-TW" sz="3200" b="0" dirty="0"/>
              <a:t>SMTP</a:t>
            </a:r>
            <a:r>
              <a:rPr lang="zh-TW" altLang="en-US" sz="3200" b="0" dirty="0"/>
              <a:t>寄送</a:t>
            </a:r>
            <a:r>
              <a:rPr lang="en-US" altLang="zh-TW" sz="3200" b="0" dirty="0"/>
              <a:t>Email </a:t>
            </a:r>
            <a:r>
              <a:rPr lang="zh-TW" altLang="en-US" sz="3200" b="0" dirty="0"/>
              <a:t>的範例</a:t>
            </a:r>
            <a:endParaRPr lang="zh-TW" altLang="en-US"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931" y="728700"/>
            <a:ext cx="3150350" cy="612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671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b="0" dirty="0"/>
              <a:t>使用「</a:t>
            </a:r>
            <a:r>
              <a:rPr lang="en-US" altLang="zh-TW" sz="3200" b="0" dirty="0" err="1"/>
              <a:t>nslookup</a:t>
            </a:r>
            <a:r>
              <a:rPr lang="zh-TW" altLang="en-US" sz="3200" b="0" dirty="0"/>
              <a:t>」指令透過</a:t>
            </a:r>
            <a:r>
              <a:rPr lang="en-US" altLang="zh-TW" sz="3200" b="0" dirty="0"/>
              <a:t>DNS</a:t>
            </a:r>
            <a:r>
              <a:rPr lang="zh-TW" altLang="en-US" sz="3200" b="0" dirty="0"/>
              <a:t>名稱伺服器查詢「</a:t>
            </a:r>
            <a:r>
              <a:rPr lang="en-US" altLang="zh-TW" sz="3200" b="0" dirty="0" err="1"/>
              <a:t>google.com</a:t>
            </a:r>
            <a:r>
              <a:rPr lang="zh-TW" altLang="en-US" sz="3200" b="0" dirty="0"/>
              <a:t>」所回傳的結果</a:t>
            </a:r>
            <a:endParaRPr lang="zh-TW" altLang="en-US" sz="32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303875"/>
            <a:ext cx="7050498" cy="328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506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標題 1"/>
          <p:cNvSpPr>
            <a:spLocks noGrp="1"/>
          </p:cNvSpPr>
          <p:nvPr>
            <p:ph type="title"/>
          </p:nvPr>
        </p:nvSpPr>
        <p:spPr>
          <a:xfrm>
            <a:off x="468313" y="710825"/>
            <a:ext cx="8229600" cy="1143000"/>
          </a:xfrm>
        </p:spPr>
        <p:txBody>
          <a:bodyPr/>
          <a:lstStyle/>
          <a:p>
            <a:r>
              <a:rPr lang="en-US" altLang="zh-TW" sz="3600" b="1" dirty="0"/>
              <a:t>6-6 </a:t>
            </a:r>
            <a:r>
              <a:rPr lang="zh-TW" altLang="en-US" sz="3600" b="1" dirty="0"/>
              <a:t>網際網路的基本設定和除錯方式</a:t>
            </a:r>
            <a:endParaRPr lang="zh-TW" altLang="en-US" sz="3600" dirty="0"/>
          </a:p>
        </p:txBody>
      </p:sp>
      <p:sp>
        <p:nvSpPr>
          <p:cNvPr id="145411" name="內容版面配置區 2"/>
          <p:cNvSpPr>
            <a:spLocks noGrp="1"/>
          </p:cNvSpPr>
          <p:nvPr>
            <p:ph idx="1"/>
          </p:nvPr>
        </p:nvSpPr>
        <p:spPr>
          <a:xfrm>
            <a:off x="457200" y="1989138"/>
            <a:ext cx="8229600" cy="4137025"/>
          </a:xfrm>
        </p:spPr>
        <p:txBody>
          <a:bodyPr/>
          <a:lstStyle/>
          <a:p>
            <a:r>
              <a:rPr lang="zh-TW" altLang="en-US"/>
              <a:t>一個主機要連上網際網路，其基本的必要設定包括：</a:t>
            </a:r>
          </a:p>
          <a:p>
            <a:pPr lvl="1"/>
            <a:r>
              <a:rPr lang="en-US" altLang="zh-TW"/>
              <a:t>IP</a:t>
            </a:r>
            <a:r>
              <a:rPr lang="zh-TW" altLang="en-US"/>
              <a:t>位址（</a:t>
            </a:r>
            <a:r>
              <a:rPr lang="en-US" altLang="zh-TW"/>
              <a:t>IP address</a:t>
            </a:r>
            <a:r>
              <a:rPr lang="zh-TW" altLang="en-US"/>
              <a:t>）</a:t>
            </a:r>
          </a:p>
          <a:p>
            <a:pPr lvl="1"/>
            <a:r>
              <a:rPr lang="zh-TW" altLang="en-US"/>
              <a:t>網路遮罩（</a:t>
            </a:r>
            <a:r>
              <a:rPr lang="en-US" altLang="zh-TW"/>
              <a:t>netmask</a:t>
            </a:r>
            <a:r>
              <a:rPr lang="zh-TW" altLang="en-US"/>
              <a:t>）</a:t>
            </a:r>
          </a:p>
          <a:p>
            <a:pPr lvl="1"/>
            <a:r>
              <a:rPr lang="zh-TW" altLang="en-US"/>
              <a:t>預設閘道器（</a:t>
            </a:r>
            <a:r>
              <a:rPr lang="en-US" altLang="zh-TW"/>
              <a:t>default gateway</a:t>
            </a:r>
            <a:r>
              <a:rPr lang="zh-TW" altLang="en-US"/>
              <a:t>）或是預設路由器（</a:t>
            </a:r>
            <a:r>
              <a:rPr lang="en-US" altLang="zh-TW"/>
              <a:t>default router</a:t>
            </a:r>
            <a:r>
              <a:rPr lang="zh-TW" altLang="en-US"/>
              <a:t>）</a:t>
            </a:r>
          </a:p>
          <a:p>
            <a:pPr lvl="1"/>
            <a:r>
              <a:rPr lang="zh-TW" altLang="en-US"/>
              <a:t>名稱伺服器（</a:t>
            </a:r>
            <a:r>
              <a:rPr lang="en-US" altLang="zh-TW"/>
              <a:t>DNS server</a:t>
            </a:r>
            <a:r>
              <a:rPr lang="zh-TW" altLang="en-US"/>
              <a:t>）</a:t>
            </a:r>
          </a:p>
        </p:txBody>
      </p:sp>
    </p:spTree>
    <p:extLst>
      <p:ext uri="{BB962C8B-B14F-4D97-AF65-F5344CB8AC3E}">
        <p14:creationId xmlns:p14="http://schemas.microsoft.com/office/powerpoint/2010/main" val="297670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468313" y="755830"/>
            <a:ext cx="8229600" cy="1143000"/>
          </a:xfrm>
        </p:spPr>
        <p:txBody>
          <a:bodyPr/>
          <a:lstStyle/>
          <a:p>
            <a:pPr eaLnBrk="1" hangingPunct="1"/>
            <a:r>
              <a:rPr lang="en-US" altLang="zh-TW" sz="4000" dirty="0"/>
              <a:t>6-6 </a:t>
            </a:r>
            <a:r>
              <a:rPr lang="zh-TW" altLang="en-US" sz="4000" dirty="0"/>
              <a:t>網際網路的基本設定和除錯</a:t>
            </a:r>
          </a:p>
        </p:txBody>
      </p:sp>
      <p:sp>
        <p:nvSpPr>
          <p:cNvPr id="146435" name="Content Placeholder 2"/>
          <p:cNvSpPr>
            <a:spLocks noGrp="1"/>
          </p:cNvSpPr>
          <p:nvPr>
            <p:ph idx="1"/>
          </p:nvPr>
        </p:nvSpPr>
        <p:spPr>
          <a:xfrm>
            <a:off x="457200" y="1989138"/>
            <a:ext cx="8229600" cy="4137025"/>
          </a:xfrm>
        </p:spPr>
        <p:txBody>
          <a:bodyPr/>
          <a:lstStyle/>
          <a:p>
            <a:pPr eaLnBrk="1" hangingPunct="1"/>
            <a:r>
              <a:rPr lang="zh-TW" altLang="en-US"/>
              <a:t>可以手動設定，也可以自動取得</a:t>
            </a:r>
            <a:r>
              <a:rPr lang="en-US" altLang="zh-TW"/>
              <a:t> – </a:t>
            </a:r>
            <a:r>
              <a:rPr lang="zh-TW" altLang="en-US"/>
              <a:t>要看網路環境而定</a:t>
            </a:r>
            <a:endParaRPr lang="en-US" altLang="zh-TW"/>
          </a:p>
          <a:p>
            <a:pPr lvl="1" eaLnBrk="1" hangingPunct="1"/>
            <a:r>
              <a:rPr lang="zh-TW" altLang="en-US"/>
              <a:t>自動取得通常使用</a:t>
            </a:r>
            <a:r>
              <a:rPr lang="en-US" altLang="zh-TW"/>
              <a:t>DHCP</a:t>
            </a:r>
            <a:r>
              <a:rPr lang="zh-TW" altLang="en-US"/>
              <a:t>協定</a:t>
            </a:r>
            <a:endParaRPr lang="en-US" altLang="zh-TW"/>
          </a:p>
          <a:p>
            <a:pPr eaLnBrk="1" hangingPunct="1"/>
            <a:r>
              <a:rPr lang="zh-TW" altLang="en-US"/>
              <a:t>同一個網路下，每個主機都要使用不同的</a:t>
            </a:r>
            <a:r>
              <a:rPr lang="en-US" altLang="zh-TW"/>
              <a:t>IP</a:t>
            </a:r>
            <a:r>
              <a:rPr lang="zh-TW" altLang="en-US"/>
              <a:t>位址</a:t>
            </a:r>
          </a:p>
        </p:txBody>
      </p:sp>
    </p:spTree>
    <p:extLst>
      <p:ext uri="{BB962C8B-B14F-4D97-AF65-F5344CB8AC3E}">
        <p14:creationId xmlns:p14="http://schemas.microsoft.com/office/powerpoint/2010/main" val="908659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68313" y="549275"/>
            <a:ext cx="8229600" cy="1143000"/>
          </a:xfrm>
        </p:spPr>
        <p:txBody>
          <a:bodyPr/>
          <a:lstStyle/>
          <a:p>
            <a:pPr eaLnBrk="1" hangingPunct="1"/>
            <a:r>
              <a:rPr lang="zh-TW" altLang="en-US" sz="4000"/>
              <a:t>不同系統的設定界面</a:t>
            </a:r>
            <a:r>
              <a:rPr lang="en-US" altLang="zh-TW" sz="4000"/>
              <a:t> – Windows </a:t>
            </a:r>
          </a:p>
        </p:txBody>
      </p:sp>
      <p:pic>
        <p:nvPicPr>
          <p:cNvPr id="147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617663"/>
            <a:ext cx="4748212"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989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68313" y="549275"/>
            <a:ext cx="8229600" cy="1143000"/>
          </a:xfrm>
        </p:spPr>
        <p:txBody>
          <a:bodyPr/>
          <a:lstStyle/>
          <a:p>
            <a:pPr eaLnBrk="1" hangingPunct="1"/>
            <a:r>
              <a:rPr lang="zh-TW" altLang="en-US" sz="4000"/>
              <a:t>不同系統的設定界面</a:t>
            </a:r>
            <a:r>
              <a:rPr lang="en-US" altLang="zh-TW" sz="4000"/>
              <a:t> – Mac OS X</a:t>
            </a:r>
          </a:p>
        </p:txBody>
      </p:sp>
      <p:pic>
        <p:nvPicPr>
          <p:cNvPr id="148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628775"/>
            <a:ext cx="5212125" cy="451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126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68313" y="549275"/>
            <a:ext cx="8229600" cy="1143000"/>
          </a:xfrm>
        </p:spPr>
        <p:txBody>
          <a:bodyPr/>
          <a:lstStyle/>
          <a:p>
            <a:pPr eaLnBrk="1" hangingPunct="1"/>
            <a:r>
              <a:rPr lang="zh-TW" altLang="en-US" sz="4000"/>
              <a:t>使用「</a:t>
            </a:r>
            <a:r>
              <a:rPr lang="en-US" altLang="zh-TW" sz="4000"/>
              <a:t>ipconfig /all</a:t>
            </a:r>
            <a:r>
              <a:rPr lang="zh-TW" altLang="en-US" sz="4000"/>
              <a:t>」檢查</a:t>
            </a:r>
            <a:r>
              <a:rPr lang="en-US" altLang="zh-TW" sz="4000"/>
              <a:t>IP</a:t>
            </a:r>
            <a:r>
              <a:rPr lang="zh-TW" altLang="en-US" sz="4000"/>
              <a:t>設定</a:t>
            </a:r>
          </a:p>
        </p:txBody>
      </p:sp>
      <p:pic>
        <p:nvPicPr>
          <p:cNvPr id="149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33551"/>
            <a:ext cx="5850377" cy="445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746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468313" y="549275"/>
            <a:ext cx="8229600" cy="1143000"/>
          </a:xfrm>
        </p:spPr>
        <p:txBody>
          <a:bodyPr/>
          <a:lstStyle/>
          <a:p>
            <a:pPr eaLnBrk="1" hangingPunct="1"/>
            <a:r>
              <a:rPr lang="zh-TW" altLang="en-US"/>
              <a:t>使用「</a:t>
            </a:r>
            <a:r>
              <a:rPr lang="en-US" altLang="zh-TW"/>
              <a:t>netstat -rn</a:t>
            </a:r>
            <a:r>
              <a:rPr lang="zh-TW" altLang="en-US"/>
              <a:t>」檢查路由</a:t>
            </a:r>
          </a:p>
        </p:txBody>
      </p:sp>
      <p:sp>
        <p:nvSpPr>
          <p:cNvPr id="150531" name="Content Placeholder 2"/>
          <p:cNvSpPr>
            <a:spLocks noGrp="1"/>
          </p:cNvSpPr>
          <p:nvPr>
            <p:ph idx="1"/>
          </p:nvPr>
        </p:nvSpPr>
        <p:spPr>
          <a:xfrm>
            <a:off x="457200" y="1484313"/>
            <a:ext cx="8229600" cy="4641850"/>
          </a:xfrm>
        </p:spPr>
        <p:txBody>
          <a:bodyPr/>
          <a:lstStyle/>
          <a:p>
            <a:pPr eaLnBrk="1" hangingPunct="1">
              <a:buFont typeface="Wingdings" pitchFamily="2" charset="2"/>
              <a:buChar char="n"/>
            </a:pPr>
            <a:r>
              <a:rPr lang="zh-TW" altLang="en-US"/>
              <a:t>網路目的地為</a:t>
            </a:r>
            <a:r>
              <a:rPr lang="en-US" altLang="zh-TW"/>
              <a:t> 0.0.0.0 </a:t>
            </a:r>
            <a:r>
              <a:rPr lang="zh-TW" altLang="en-US"/>
              <a:t>的為預設路由器</a:t>
            </a:r>
          </a:p>
        </p:txBody>
      </p:sp>
      <p:pic>
        <p:nvPicPr>
          <p:cNvPr id="150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111376"/>
            <a:ext cx="5172977"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915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68313" y="549275"/>
            <a:ext cx="8229600" cy="1143000"/>
          </a:xfrm>
        </p:spPr>
        <p:txBody>
          <a:bodyPr/>
          <a:lstStyle/>
          <a:p>
            <a:pPr eaLnBrk="1" hangingPunct="1"/>
            <a:r>
              <a:rPr lang="zh-TW" altLang="en-US" sz="4000"/>
              <a:t>使用「</a:t>
            </a:r>
            <a:r>
              <a:rPr lang="en-US" altLang="zh-TW" sz="4000"/>
              <a:t>ping</a:t>
            </a:r>
            <a:r>
              <a:rPr lang="zh-TW" altLang="en-US" sz="4000"/>
              <a:t>」指令來檢查連線情況</a:t>
            </a:r>
          </a:p>
        </p:txBody>
      </p:sp>
      <p:sp>
        <p:nvSpPr>
          <p:cNvPr id="151555" name="Content Placeholder 2"/>
          <p:cNvSpPr>
            <a:spLocks noGrp="1"/>
          </p:cNvSpPr>
          <p:nvPr>
            <p:ph idx="1"/>
          </p:nvPr>
        </p:nvSpPr>
        <p:spPr>
          <a:xfrm>
            <a:off x="457200" y="1628775"/>
            <a:ext cx="8229600" cy="4497388"/>
          </a:xfrm>
        </p:spPr>
        <p:txBody>
          <a:bodyPr/>
          <a:lstStyle/>
          <a:p>
            <a:pPr eaLnBrk="1" hangingPunct="1">
              <a:buFont typeface="Wingdings" pitchFamily="2" charset="2"/>
              <a:buChar char="n"/>
            </a:pPr>
            <a:r>
              <a:rPr lang="zh-TW" altLang="en-US"/>
              <a:t>注意：</a:t>
            </a:r>
            <a:r>
              <a:rPr lang="en-US" altLang="zh-TW"/>
              <a:t>ping</a:t>
            </a:r>
            <a:r>
              <a:rPr lang="zh-TW" altLang="en-US"/>
              <a:t>沒有回應不代表網路不通</a:t>
            </a:r>
            <a:endParaRPr lang="en-US" altLang="zh-TW"/>
          </a:p>
          <a:p>
            <a:pPr eaLnBrk="1" hangingPunct="1">
              <a:buFont typeface="Wingdings" pitchFamily="2" charset="2"/>
              <a:buChar char="n"/>
            </a:pPr>
            <a:r>
              <a:rPr lang="zh-TW" altLang="en-US"/>
              <a:t>成功的情況</a:t>
            </a:r>
          </a:p>
        </p:txBody>
      </p:sp>
      <p:pic>
        <p:nvPicPr>
          <p:cNvPr id="151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852738"/>
            <a:ext cx="5525895" cy="33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672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68313" y="549275"/>
            <a:ext cx="8229600" cy="1143000"/>
          </a:xfrm>
        </p:spPr>
        <p:txBody>
          <a:bodyPr/>
          <a:lstStyle/>
          <a:p>
            <a:pPr eaLnBrk="1" hangingPunct="1"/>
            <a:r>
              <a:rPr lang="zh-TW" altLang="en-US"/>
              <a:t>「</a:t>
            </a:r>
            <a:r>
              <a:rPr lang="en-US" altLang="zh-TW"/>
              <a:t>ping</a:t>
            </a:r>
            <a:r>
              <a:rPr lang="zh-TW" altLang="en-US"/>
              <a:t>」失敗的情況</a:t>
            </a:r>
          </a:p>
        </p:txBody>
      </p:sp>
      <p:sp>
        <p:nvSpPr>
          <p:cNvPr id="152579" name="Content Placeholder 3"/>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a:t>主機連不上，或是連線逾時</a:t>
            </a:r>
          </a:p>
        </p:txBody>
      </p:sp>
      <p:pic>
        <p:nvPicPr>
          <p:cNvPr id="15258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618911"/>
            <a:ext cx="4591944" cy="252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685" y="4060361"/>
            <a:ext cx="4599610" cy="249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768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68313" y="549275"/>
            <a:ext cx="8229600" cy="1143000"/>
          </a:xfrm>
        </p:spPr>
        <p:txBody>
          <a:bodyPr/>
          <a:lstStyle/>
          <a:p>
            <a:pPr eaLnBrk="1" hangingPunct="1"/>
            <a:r>
              <a:rPr lang="zh-TW" altLang="en-US"/>
              <a:t>封包交換</a:t>
            </a:r>
            <a:r>
              <a:rPr lang="en-US" altLang="zh-TW"/>
              <a:t> – Packet Switching</a:t>
            </a:r>
          </a:p>
        </p:txBody>
      </p:sp>
      <p:sp>
        <p:nvSpPr>
          <p:cNvPr id="8601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a:t>網際網路使用封包交換技術傳輸資料</a:t>
            </a:r>
            <a:endParaRPr lang="en-US" altLang="zh-TW"/>
          </a:p>
          <a:p>
            <a:pPr eaLnBrk="1" hangingPunct="1">
              <a:buFont typeface="Wingdings" pitchFamily="2" charset="2"/>
              <a:buChar char="n"/>
            </a:pPr>
            <a:r>
              <a:rPr lang="en-US" altLang="zh-TW"/>
              <a:t>1961</a:t>
            </a:r>
            <a:r>
              <a:rPr lang="zh-TW" altLang="en-US"/>
              <a:t>年由學者</a:t>
            </a:r>
            <a:r>
              <a:rPr lang="en-US" altLang="zh-TW"/>
              <a:t>Leonard Kleinrock</a:t>
            </a:r>
            <a:r>
              <a:rPr lang="zh-TW" altLang="en-US"/>
              <a:t>所提出</a:t>
            </a:r>
            <a:endParaRPr lang="en-US" altLang="zh-TW"/>
          </a:p>
          <a:p>
            <a:pPr eaLnBrk="1" hangingPunct="1">
              <a:buFont typeface="Wingdings" pitchFamily="2" charset="2"/>
              <a:buChar char="n"/>
            </a:pPr>
            <a:r>
              <a:rPr lang="zh-TW" altLang="en-US"/>
              <a:t>所有的資料均切割包裝為「封包」後，再進行傳輸</a:t>
            </a:r>
            <a:endParaRPr lang="en-US" altLang="zh-TW"/>
          </a:p>
          <a:p>
            <a:pPr eaLnBrk="1" hangingPunct="1">
              <a:buFont typeface="Wingdings" pitchFamily="2" charset="2"/>
              <a:buChar char="n"/>
            </a:pPr>
            <a:r>
              <a:rPr lang="zh-TW" altLang="en-US"/>
              <a:t>封包大小有其限制</a:t>
            </a:r>
            <a:endParaRPr lang="en-US" altLang="zh-TW"/>
          </a:p>
          <a:p>
            <a:pPr lvl="1" eaLnBrk="1" hangingPunct="1">
              <a:buFont typeface="Wingdings" pitchFamily="2" charset="2"/>
              <a:buChar char="n"/>
            </a:pPr>
            <a:r>
              <a:rPr lang="zh-TW" altLang="en-US"/>
              <a:t>以</a:t>
            </a:r>
            <a:r>
              <a:rPr lang="en-US" altLang="zh-TW"/>
              <a:t>Ethernet</a:t>
            </a:r>
            <a:r>
              <a:rPr lang="zh-TW" altLang="en-US"/>
              <a:t>為例，其上限為</a:t>
            </a:r>
            <a:r>
              <a:rPr lang="en-US" altLang="zh-TW"/>
              <a:t>1500</a:t>
            </a:r>
            <a:r>
              <a:rPr lang="zh-TW" altLang="en-US"/>
              <a:t>位元組</a:t>
            </a:r>
            <a:endParaRPr lang="en-US" altLang="ja-JP"/>
          </a:p>
          <a:p>
            <a:pPr eaLnBrk="1" hangingPunct="1">
              <a:buFont typeface="Wingdings" pitchFamily="2" charset="2"/>
              <a:buChar char="n"/>
            </a:pPr>
            <a:endParaRPr lang="en-US" altLang="zh-TW"/>
          </a:p>
        </p:txBody>
      </p:sp>
    </p:spTree>
    <p:extLst>
      <p:ext uri="{BB962C8B-B14F-4D97-AF65-F5344CB8AC3E}">
        <p14:creationId xmlns:p14="http://schemas.microsoft.com/office/powerpoint/2010/main" val="3895190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68313" y="549275"/>
            <a:ext cx="8229600" cy="1143000"/>
          </a:xfrm>
        </p:spPr>
        <p:txBody>
          <a:bodyPr/>
          <a:lstStyle/>
          <a:p>
            <a:pPr eaLnBrk="1" hangingPunct="1"/>
            <a:r>
              <a:rPr lang="zh-TW" altLang="en-US"/>
              <a:t>使用「</a:t>
            </a:r>
            <a:r>
              <a:rPr lang="en-US" altLang="zh-TW"/>
              <a:t>arp -a</a:t>
            </a:r>
            <a:r>
              <a:rPr lang="zh-TW" altLang="en-US"/>
              <a:t>」指令檢查第二層</a:t>
            </a:r>
          </a:p>
        </p:txBody>
      </p:sp>
      <p:sp>
        <p:nvSpPr>
          <p:cNvPr id="153603" name="Content Placeholder 2"/>
          <p:cNvSpPr>
            <a:spLocks noGrp="1"/>
          </p:cNvSpPr>
          <p:nvPr>
            <p:ph idx="1"/>
          </p:nvPr>
        </p:nvSpPr>
        <p:spPr>
          <a:xfrm>
            <a:off x="457200" y="1989138"/>
            <a:ext cx="8229600" cy="4137025"/>
          </a:xfrm>
        </p:spPr>
        <p:txBody>
          <a:bodyPr/>
          <a:lstStyle/>
          <a:p>
            <a:pPr algn="l" eaLnBrk="1" hangingPunct="1"/>
            <a:r>
              <a:rPr lang="zh-TW" altLang="en-US" dirty="0"/>
              <a:t>使用</a:t>
            </a:r>
            <a:r>
              <a:rPr lang="en-US" altLang="zh-TW" dirty="0"/>
              <a:t>Ethernet</a:t>
            </a:r>
            <a:r>
              <a:rPr lang="zh-TW" altLang="en-US" dirty="0"/>
              <a:t>或無線網路時，可用「</a:t>
            </a:r>
            <a:r>
              <a:rPr lang="en-US" altLang="zh-TW" dirty="0" err="1"/>
              <a:t>arp</a:t>
            </a:r>
            <a:r>
              <a:rPr lang="en-US" altLang="zh-TW" dirty="0"/>
              <a:t> -a</a:t>
            </a:r>
            <a:r>
              <a:rPr lang="zh-TW" altLang="en-US" dirty="0"/>
              <a:t>」指定查詢鄰近主機的網路界面實體位址</a:t>
            </a:r>
            <a:endParaRPr lang="en-US" altLang="zh-TW" dirty="0"/>
          </a:p>
          <a:p>
            <a:pPr algn="l" eaLnBrk="1" hangingPunct="1"/>
            <a:r>
              <a:rPr lang="zh-TW" altLang="en-US" dirty="0"/>
              <a:t>連線狀態有誤時，</a:t>
            </a:r>
            <a:br>
              <a:rPr lang="en-US" altLang="zh-TW" dirty="0"/>
            </a:br>
            <a:r>
              <a:rPr lang="zh-TW" altLang="en-US" dirty="0"/>
              <a:t>相關紀錄會查詢不到</a:t>
            </a:r>
            <a:endParaRPr lang="en-US" altLang="zh-TW" dirty="0"/>
          </a:p>
          <a:p>
            <a:pPr algn="l" eaLnBrk="1" hangingPunct="1"/>
            <a:r>
              <a:rPr lang="zh-TW" altLang="en-US" dirty="0"/>
              <a:t>通常可以配合</a:t>
            </a:r>
            <a:br>
              <a:rPr lang="en-US" altLang="zh-TW" dirty="0"/>
            </a:br>
            <a:r>
              <a:rPr lang="zh-TW" altLang="en-US" dirty="0"/>
              <a:t>「</a:t>
            </a:r>
            <a:r>
              <a:rPr lang="en-US" altLang="zh-TW" dirty="0"/>
              <a:t>ping</a:t>
            </a:r>
            <a:r>
              <a:rPr lang="zh-TW" altLang="en-US" dirty="0"/>
              <a:t>」指令：</a:t>
            </a:r>
            <a:br>
              <a:rPr lang="en-US" altLang="zh-TW" dirty="0"/>
            </a:br>
            <a:r>
              <a:rPr lang="zh-TW" altLang="en-US" dirty="0"/>
              <a:t>先</a:t>
            </a:r>
            <a:r>
              <a:rPr lang="en-US" altLang="zh-TW" dirty="0"/>
              <a:t>ping</a:t>
            </a:r>
            <a:r>
              <a:rPr lang="zh-TW" altLang="en-US" dirty="0"/>
              <a:t>預設閘道，</a:t>
            </a:r>
            <a:br>
              <a:rPr lang="en-US" altLang="zh-TW" dirty="0"/>
            </a:br>
            <a:r>
              <a:rPr lang="zh-TW" altLang="en-US" dirty="0"/>
              <a:t>然後馬上用</a:t>
            </a:r>
            <a:r>
              <a:rPr lang="en-US" altLang="zh-TW" dirty="0" err="1"/>
              <a:t>arp</a:t>
            </a:r>
            <a:r>
              <a:rPr lang="zh-TW" altLang="en-US" dirty="0"/>
              <a:t>查詢</a:t>
            </a:r>
            <a:endParaRPr lang="en-US" altLang="zh-TW" dirty="0"/>
          </a:p>
        </p:txBody>
      </p:sp>
      <p:pic>
        <p:nvPicPr>
          <p:cNvPr id="153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6976" y="3027353"/>
            <a:ext cx="4500500" cy="319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702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68313" y="549275"/>
            <a:ext cx="8229600" cy="1143000"/>
          </a:xfrm>
        </p:spPr>
        <p:txBody>
          <a:bodyPr/>
          <a:lstStyle/>
          <a:p>
            <a:pPr eaLnBrk="1" hangingPunct="1"/>
            <a:r>
              <a:rPr lang="zh-TW" altLang="en-US"/>
              <a:t>使用</a:t>
            </a:r>
            <a:r>
              <a:rPr lang="en-US" altLang="zh-TW"/>
              <a:t>nslookup</a:t>
            </a:r>
            <a:r>
              <a:rPr lang="zh-TW" altLang="en-US"/>
              <a:t>指令，檢查</a:t>
            </a:r>
            <a:r>
              <a:rPr lang="en-US" altLang="zh-TW"/>
              <a:t>DNS</a:t>
            </a:r>
          </a:p>
        </p:txBody>
      </p:sp>
      <p:sp>
        <p:nvSpPr>
          <p:cNvPr id="154627" name="Content Placeholder 2"/>
          <p:cNvSpPr>
            <a:spLocks noGrp="1"/>
          </p:cNvSpPr>
          <p:nvPr>
            <p:ph idx="1"/>
          </p:nvPr>
        </p:nvSpPr>
        <p:spPr>
          <a:xfrm>
            <a:off x="457200" y="1989138"/>
            <a:ext cx="8229600" cy="4137025"/>
          </a:xfrm>
        </p:spPr>
        <p:txBody>
          <a:bodyPr/>
          <a:lstStyle/>
          <a:p>
            <a:pPr algn="l" eaLnBrk="1" hangingPunct="1">
              <a:buFont typeface="Wingdings" pitchFamily="2" charset="2"/>
              <a:buChar char="n"/>
            </a:pPr>
            <a:r>
              <a:rPr lang="zh-TW" altLang="en-US" dirty="0"/>
              <a:t>若</a:t>
            </a:r>
            <a:r>
              <a:rPr lang="en-US" altLang="zh-TW" dirty="0"/>
              <a:t>DNS</a:t>
            </a:r>
            <a:r>
              <a:rPr lang="zh-TW" altLang="en-US" dirty="0"/>
              <a:t>服務不正常，也會無法正常存取網路服務</a:t>
            </a:r>
            <a:endParaRPr lang="en-US" altLang="zh-TW" dirty="0"/>
          </a:p>
          <a:p>
            <a:pPr algn="l" eaLnBrk="1" hangingPunct="1">
              <a:buFont typeface="Wingdings" pitchFamily="2" charset="2"/>
              <a:buChar char="n"/>
            </a:pPr>
            <a:r>
              <a:rPr lang="zh-TW" altLang="en-US" dirty="0"/>
              <a:t>「要求逾時」</a:t>
            </a:r>
            <a:br>
              <a:rPr lang="en-US" altLang="zh-TW" dirty="0"/>
            </a:br>
            <a:r>
              <a:rPr lang="zh-TW" altLang="en-US" dirty="0"/>
              <a:t>表示</a:t>
            </a:r>
            <a:r>
              <a:rPr lang="en-US" altLang="zh-TW" dirty="0"/>
              <a:t>DNS</a:t>
            </a:r>
            <a:r>
              <a:rPr lang="zh-TW" altLang="en-US" dirty="0"/>
              <a:t>服務</a:t>
            </a:r>
            <a:br>
              <a:rPr lang="en-US" altLang="zh-TW" dirty="0"/>
            </a:br>
            <a:r>
              <a:rPr lang="zh-TW" altLang="en-US" dirty="0"/>
              <a:t>可能有問題</a:t>
            </a:r>
            <a:endParaRPr lang="en-US" altLang="zh-TW" dirty="0"/>
          </a:p>
          <a:p>
            <a:pPr algn="l" eaLnBrk="1" hangingPunct="1">
              <a:buFont typeface="Wingdings" pitchFamily="2" charset="2"/>
              <a:buChar char="n"/>
            </a:pPr>
            <a:r>
              <a:rPr lang="zh-TW" altLang="en-US" dirty="0"/>
              <a:t>「找不到」</a:t>
            </a:r>
            <a:br>
              <a:rPr lang="en-US" altLang="zh-TW" dirty="0"/>
            </a:br>
            <a:r>
              <a:rPr lang="zh-TW" altLang="en-US" dirty="0"/>
              <a:t>可能是近端</a:t>
            </a:r>
            <a:br>
              <a:rPr lang="en-US" altLang="zh-TW" dirty="0"/>
            </a:br>
            <a:r>
              <a:rPr lang="zh-TW" altLang="en-US" dirty="0"/>
              <a:t>網路沒問題，</a:t>
            </a:r>
            <a:br>
              <a:rPr lang="en-US" altLang="zh-TW" dirty="0"/>
            </a:br>
            <a:r>
              <a:rPr lang="zh-TW" altLang="en-US" dirty="0"/>
              <a:t>但對外可能</a:t>
            </a:r>
            <a:br>
              <a:rPr lang="en-US" altLang="zh-TW" dirty="0"/>
            </a:br>
            <a:r>
              <a:rPr lang="zh-TW" altLang="en-US" dirty="0"/>
              <a:t>有問題</a:t>
            </a:r>
          </a:p>
        </p:txBody>
      </p:sp>
      <p:pic>
        <p:nvPicPr>
          <p:cNvPr id="154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8363" y="2679701"/>
            <a:ext cx="4764037" cy="343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59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68313" y="549275"/>
            <a:ext cx="8229600" cy="1143000"/>
          </a:xfrm>
        </p:spPr>
        <p:txBody>
          <a:bodyPr/>
          <a:lstStyle/>
          <a:p>
            <a:pPr eaLnBrk="1" hangingPunct="1"/>
            <a:r>
              <a:rPr lang="zh-TW" altLang="en-US"/>
              <a:t>封包交換</a:t>
            </a:r>
            <a:r>
              <a:rPr lang="en-US" altLang="zh-TW"/>
              <a:t> – Packet Switching</a:t>
            </a:r>
          </a:p>
        </p:txBody>
      </p:sp>
      <p:sp>
        <p:nvSpPr>
          <p:cNvPr id="87043" name="Content Placeholder 2"/>
          <p:cNvSpPr>
            <a:spLocks noGrp="1"/>
          </p:cNvSpPr>
          <p:nvPr>
            <p:ph idx="1"/>
          </p:nvPr>
        </p:nvSpPr>
        <p:spPr>
          <a:xfrm>
            <a:off x="457200" y="1989138"/>
            <a:ext cx="8229600" cy="4137025"/>
          </a:xfrm>
        </p:spPr>
        <p:txBody>
          <a:bodyPr/>
          <a:lstStyle/>
          <a:p>
            <a:pPr eaLnBrk="1" hangingPunct="1"/>
            <a:r>
              <a:rPr lang="zh-TW" altLang="en-US"/>
              <a:t>資料傳送時，需要先切割為小片段的封包</a:t>
            </a:r>
            <a:endParaRPr lang="en-US" altLang="zh-TW"/>
          </a:p>
          <a:p>
            <a:pPr eaLnBrk="1" hangingPunct="1"/>
            <a:r>
              <a:rPr lang="zh-TW" altLang="en-US"/>
              <a:t>接收端收到資料後，再將小片段的封包組合起來</a:t>
            </a:r>
            <a:endParaRPr lang="en-US" altLang="zh-TW"/>
          </a:p>
          <a:p>
            <a:pPr eaLnBrk="1" hangingPunct="1"/>
            <a:r>
              <a:rPr lang="zh-TW" altLang="en-US"/>
              <a:t>每個封包由發送端傳送到接收端，其傳輸過程所經過的網路路徑可能會有所不同</a:t>
            </a:r>
            <a:endParaRPr lang="en-US" altLang="zh-TW"/>
          </a:p>
          <a:p>
            <a:pPr marL="342900" lvl="1" indent="-342900" eaLnBrk="1" hangingPunct="1">
              <a:buClr>
                <a:schemeClr val="folHlink"/>
              </a:buClr>
              <a:buSzPct val="90000"/>
            </a:pPr>
            <a:r>
              <a:rPr lang="zh-TW" altLang="en-US"/>
              <a:t>和傳統的線路交換比較起來，封包交換可以充份利用網路資源，減少資源浪費，執行效率更佳</a:t>
            </a:r>
            <a:endParaRPr lang="en-US" altLang="zh-TW"/>
          </a:p>
          <a:p>
            <a:pPr marL="342900" lvl="1" indent="-342900" eaLnBrk="1" hangingPunct="1">
              <a:buClr>
                <a:schemeClr val="folHlink"/>
              </a:buClr>
              <a:buSzPct val="90000"/>
            </a:pPr>
            <a:r>
              <a:rPr lang="zh-TW" altLang="en-US"/>
              <a:t>但缺點是，因為資源是共享的，所以網路的品質較難掌握</a:t>
            </a:r>
            <a:endParaRPr lang="en-US" altLang="zh-TW"/>
          </a:p>
        </p:txBody>
      </p:sp>
    </p:spTree>
    <p:extLst>
      <p:ext uri="{BB962C8B-B14F-4D97-AF65-F5344CB8AC3E}">
        <p14:creationId xmlns:p14="http://schemas.microsoft.com/office/powerpoint/2010/main" val="61224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68313" y="549275"/>
            <a:ext cx="8229600" cy="1143000"/>
          </a:xfrm>
        </p:spPr>
        <p:txBody>
          <a:bodyPr/>
          <a:lstStyle/>
          <a:p>
            <a:pPr eaLnBrk="1" hangingPunct="1"/>
            <a:r>
              <a:rPr lang="zh-TW" altLang="en-US"/>
              <a:t>封包交換</a:t>
            </a:r>
            <a:r>
              <a:rPr lang="en-US" altLang="zh-TW"/>
              <a:t> – Packet Switching</a:t>
            </a:r>
          </a:p>
        </p:txBody>
      </p:sp>
      <p:pic>
        <p:nvPicPr>
          <p:cNvPr id="880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9" y="1700213"/>
            <a:ext cx="7219422" cy="445724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01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8313" y="549275"/>
            <a:ext cx="8229600" cy="1143000"/>
          </a:xfrm>
        </p:spPr>
        <p:txBody>
          <a:bodyPr/>
          <a:lstStyle/>
          <a:p>
            <a:pPr eaLnBrk="1" hangingPunct="1"/>
            <a:r>
              <a:rPr lang="zh-TW" altLang="en-US" dirty="0"/>
              <a:t>網際網路的歷史</a:t>
            </a:r>
          </a:p>
        </p:txBody>
      </p:sp>
      <p:pic>
        <p:nvPicPr>
          <p:cNvPr id="3" name="圖片 2"/>
          <p:cNvPicPr>
            <a:picLocks noChangeAspect="1"/>
          </p:cNvPicPr>
          <p:nvPr/>
        </p:nvPicPr>
        <p:blipFill rotWithShape="1">
          <a:blip r:embed="rId2"/>
          <a:srcRect t="1" b="45527"/>
          <a:stretch/>
        </p:blipFill>
        <p:spPr>
          <a:xfrm>
            <a:off x="939800" y="1493786"/>
            <a:ext cx="7286625" cy="4602214"/>
          </a:xfrm>
          <a:prstGeom prst="rect">
            <a:avLst/>
          </a:prstGeom>
        </p:spPr>
      </p:pic>
    </p:spTree>
    <p:extLst>
      <p:ext uri="{BB962C8B-B14F-4D97-AF65-F5344CB8AC3E}">
        <p14:creationId xmlns:p14="http://schemas.microsoft.com/office/powerpoint/2010/main" val="135721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8313" y="549275"/>
            <a:ext cx="8229600" cy="1143000"/>
          </a:xfrm>
        </p:spPr>
        <p:txBody>
          <a:bodyPr/>
          <a:lstStyle/>
          <a:p>
            <a:r>
              <a:rPr lang="zh-TW" altLang="en-US" dirty="0"/>
              <a:t>網際網路的歷史</a:t>
            </a:r>
            <a:r>
              <a:rPr lang="en-US" altLang="zh-TW" dirty="0"/>
              <a:t>(</a:t>
            </a:r>
            <a:r>
              <a:rPr lang="zh-TW" altLang="en-US" dirty="0"/>
              <a:t>續</a:t>
            </a:r>
            <a:r>
              <a:rPr lang="en-US" altLang="zh-TW" dirty="0"/>
              <a:t>)</a:t>
            </a:r>
            <a:endParaRPr lang="zh-TW" altLang="en-US" dirty="0"/>
          </a:p>
        </p:txBody>
      </p:sp>
      <p:grpSp>
        <p:nvGrpSpPr>
          <p:cNvPr id="4" name="群組 3"/>
          <p:cNvGrpSpPr/>
          <p:nvPr/>
        </p:nvGrpSpPr>
        <p:grpSpPr>
          <a:xfrm>
            <a:off x="939981" y="1763815"/>
            <a:ext cx="7286625" cy="4213762"/>
            <a:chOff x="939981" y="1903416"/>
            <a:chExt cx="7286625" cy="4213762"/>
          </a:xfrm>
        </p:grpSpPr>
        <p:pic>
          <p:nvPicPr>
            <p:cNvPr id="3" name="圖片 2"/>
            <p:cNvPicPr>
              <a:picLocks noChangeAspect="1"/>
            </p:cNvPicPr>
            <p:nvPr/>
          </p:nvPicPr>
          <p:blipFill rotWithShape="1">
            <a:blip r:embed="rId2"/>
            <a:srcRect t="54472"/>
            <a:stretch/>
          </p:blipFill>
          <p:spPr>
            <a:xfrm>
              <a:off x="939981" y="2270718"/>
              <a:ext cx="7286625" cy="3846460"/>
            </a:xfrm>
            <a:prstGeom prst="rect">
              <a:avLst/>
            </a:prstGeom>
          </p:spPr>
        </p:pic>
        <p:pic>
          <p:nvPicPr>
            <p:cNvPr id="8" name="圖片 7"/>
            <p:cNvPicPr>
              <a:picLocks noChangeAspect="1"/>
            </p:cNvPicPr>
            <p:nvPr/>
          </p:nvPicPr>
          <p:blipFill rotWithShape="1">
            <a:blip r:embed="rId2"/>
            <a:srcRect t="1" b="95570"/>
            <a:stretch/>
          </p:blipFill>
          <p:spPr>
            <a:xfrm>
              <a:off x="939981" y="1903416"/>
              <a:ext cx="7286625" cy="374212"/>
            </a:xfrm>
            <a:prstGeom prst="rect">
              <a:avLst/>
            </a:prstGeom>
          </p:spPr>
        </p:pic>
      </p:grpSp>
    </p:spTree>
    <p:extLst>
      <p:ext uri="{BB962C8B-B14F-4D97-AF65-F5344CB8AC3E}">
        <p14:creationId xmlns:p14="http://schemas.microsoft.com/office/powerpoint/2010/main" val="58365177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預設簡報設計">
  <a:themeElements>
    <a:clrScheme name="預設簡報設計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預設簡報設計">
      <a:majorFont>
        <a:latin typeface="Times New Roman"/>
        <a:ea typeface="標楷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預設簡報設計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預設簡報設計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預設簡報設計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預設簡報設計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預設簡報設計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預設簡報設計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TotalTime>
  <Words>2396</Words>
  <Application>Microsoft Office PowerPoint</Application>
  <PresentationFormat>如螢幕大小 (4:3)</PresentationFormat>
  <Paragraphs>151</Paragraphs>
  <Slides>51</Slides>
  <Notes>3</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51</vt:i4>
      </vt:variant>
    </vt:vector>
  </HeadingPairs>
  <TitlesOfParts>
    <vt:vector size="61" baseType="lpstr">
      <vt:lpstr>微軟正黑體</vt:lpstr>
      <vt:lpstr>新細明體</vt:lpstr>
      <vt:lpstr>標楷體</vt:lpstr>
      <vt:lpstr>Arial</vt:lpstr>
      <vt:lpstr>Calibri</vt:lpstr>
      <vt:lpstr>Times New Roman</vt:lpstr>
      <vt:lpstr>Wingdings</vt:lpstr>
      <vt:lpstr>Wingdings 3</vt:lpstr>
      <vt:lpstr>Office 佈景主題</vt:lpstr>
      <vt:lpstr>預設簡報設計</vt:lpstr>
      <vt:lpstr>網際網路</vt:lpstr>
      <vt:lpstr>6-1 網際網路</vt:lpstr>
      <vt:lpstr>網際網路(Internet)示意圖 </vt:lpstr>
      <vt:lpstr>上網</vt:lpstr>
      <vt:lpstr>封包交換 – Packet Switching</vt:lpstr>
      <vt:lpstr>封包交換 – Packet Switching</vt:lpstr>
      <vt:lpstr>封包交換 – Packet Switching</vt:lpstr>
      <vt:lpstr>網際網路的歷史</vt:lpstr>
      <vt:lpstr>網際網路的歷史(續)</vt:lpstr>
      <vt:lpstr>網際網路的歷史(續)</vt:lpstr>
      <vt:lpstr>6-2 資料連結層</vt:lpstr>
      <vt:lpstr>6-2 資料連結層</vt:lpstr>
      <vt:lpstr>6-2 資料連結層</vt:lpstr>
      <vt:lpstr>6-2 資料連結層</vt:lpstr>
      <vt:lpstr>6-3 網路層</vt:lpstr>
      <vt:lpstr>網路位址</vt:lpstr>
      <vt:lpstr>傳統IP分段表示</vt:lpstr>
      <vt:lpstr>私有IP位址列表</vt:lpstr>
      <vt:lpstr>資料切割（fragmentation） 與組裝（defragmentation）</vt:lpstr>
      <vt:lpstr>資料切割成封包，每一個封包加上標頭後才進行傳送。接收方收到後再反向處理：移除標頭並進行重組</vt:lpstr>
      <vt:lpstr>網路路由（routing）</vt:lpstr>
      <vt:lpstr>資料從傳送端送出後，經過數個路由器，最後抵達接收端</vt:lpstr>
      <vt:lpstr>CAIDA機構於2013 年量測的IPv4 和IPv6 骨幹網路連接情況</vt:lpstr>
      <vt:lpstr>在Linux 系統上使用traceroute 指令查詢封包傳送路徑上的路由器位址。其中出現「*」號的，表示路由器探測逾時，或是路由器不允許/ 不支援探測。</vt:lpstr>
      <vt:lpstr>6-4 傳輸層</vt:lpstr>
      <vt:lpstr>6-4 傳輸層</vt:lpstr>
      <vt:lpstr>多工（multiplexing）</vt:lpstr>
      <vt:lpstr>常用的服務及伺服器連接埠編號對照表</vt:lpstr>
      <vt:lpstr>在Windows 用戶端下使用「netstat -na」指令查看主機上相關連線</vt:lpstr>
      <vt:lpstr>連接導向與無連接導向</vt:lpstr>
      <vt:lpstr>網際網路提供的傳輸服務</vt:lpstr>
      <vt:lpstr>三向式握手</vt:lpstr>
      <vt:lpstr>可靠傳輸（reliability）</vt:lpstr>
      <vt:lpstr>當發現內容有誤時</vt:lpstr>
      <vt:lpstr>流量控制（flow control）</vt:lpstr>
      <vt:lpstr>流量控制之緩衝區示意圖</vt:lpstr>
      <vt:lpstr>壅塞控制（congestion control）</vt:lpstr>
      <vt:lpstr>6-5 應用層</vt:lpstr>
      <vt:lpstr>使用Mozilla Thunderbird 寄信的操作介面</vt:lpstr>
      <vt:lpstr>一個使用SMTP寄送Email 的範例</vt:lpstr>
      <vt:lpstr>使用「nslookup」指令透過DNS名稱伺服器查詢「google.com」所回傳的結果</vt:lpstr>
      <vt:lpstr>6-6 網際網路的基本設定和除錯方式</vt:lpstr>
      <vt:lpstr>6-6 網際網路的基本設定和除錯</vt:lpstr>
      <vt:lpstr>不同系統的設定界面 – Windows </vt:lpstr>
      <vt:lpstr>不同系統的設定界面 – Mac OS X</vt:lpstr>
      <vt:lpstr>使用「ipconfig /all」檢查IP設定</vt:lpstr>
      <vt:lpstr>使用「netstat -rn」檢查路由</vt:lpstr>
      <vt:lpstr>使用「ping」指令來檢查連線情況</vt:lpstr>
      <vt:lpstr>「ping」失敗的情況</vt:lpstr>
      <vt:lpstr>使用「arp -a」指令檢查第二層</vt:lpstr>
      <vt:lpstr>使用nslookup指令，檢查DNS</vt:lpstr>
    </vt:vector>
  </TitlesOfParts>
  <Company>FDZone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User</cp:lastModifiedBy>
  <cp:revision>129</cp:revision>
  <dcterms:created xsi:type="dcterms:W3CDTF">2015-04-21T01:58:17Z</dcterms:created>
  <dcterms:modified xsi:type="dcterms:W3CDTF">2024-05-23T00:46:54Z</dcterms:modified>
</cp:coreProperties>
</file>