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79" r:id="rId28"/>
    <p:sldId id="280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77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4C622-BE49-49D8-AAEE-1D5EA881C12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B511F0A-7F07-48A7-878A-C31309FF434F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對稱式金鑰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2A2ABB0-4C78-40F3-9964-32D37E4EE6A3}" type="parTrans" cxnId="{AB82D342-375B-466E-9AAB-FC87F31CD582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6472EF-B2A4-4FD3-BC56-712FDC7BBE9C}" type="sibTrans" cxnId="{AB82D342-375B-466E-9AAB-FC87F31CD582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76DF19-1482-4605-B142-6BFB07EF7CE7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非對稱式金鑰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E45186C-FAA5-4B90-A193-33ED507FFED1}" type="parTrans" cxnId="{F162853C-2D1F-4A7E-99D9-9D34715C7E3F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1AE018-A6B8-4626-A39F-E9251832A62E}" type="sibTrans" cxnId="{F162853C-2D1F-4A7E-99D9-9D34715C7E3F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3FB5FB-889D-4858-B7AE-0CE5C10E37D9}" type="pres">
      <dgm:prSet presAssocID="{4FA4C622-BE49-49D8-AAEE-1D5EA881C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669F06-DAC8-4C6A-ACAC-673A07D60A49}" type="pres">
      <dgm:prSet presAssocID="{3B511F0A-7F07-48A7-878A-C31309FF43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BFF0E1-955E-44E7-B3C3-5459B7D15D48}" type="pres">
      <dgm:prSet presAssocID="{8E6472EF-B2A4-4FD3-BC56-712FDC7BBE9C}" presName="spacer" presStyleCnt="0"/>
      <dgm:spPr/>
    </dgm:pt>
    <dgm:pt modelId="{258FC40D-80EC-4B52-A395-7947E6CF5854}" type="pres">
      <dgm:prSet presAssocID="{4376DF19-1482-4605-B142-6BFB07EF7C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62853C-2D1F-4A7E-99D9-9D34715C7E3F}" srcId="{4FA4C622-BE49-49D8-AAEE-1D5EA881C124}" destId="{4376DF19-1482-4605-B142-6BFB07EF7CE7}" srcOrd="1" destOrd="0" parTransId="{EE45186C-FAA5-4B90-A193-33ED507FFED1}" sibTransId="{A31AE018-A6B8-4626-A39F-E9251832A62E}"/>
    <dgm:cxn modelId="{1226A565-C2E3-4C3C-97BD-26D952024749}" type="presOf" srcId="{4FA4C622-BE49-49D8-AAEE-1D5EA881C124}" destId="{0C3FB5FB-889D-4858-B7AE-0CE5C10E37D9}" srcOrd="0" destOrd="0" presId="urn:microsoft.com/office/officeart/2005/8/layout/vList2"/>
    <dgm:cxn modelId="{B69D4118-8416-4A1F-BEA4-55314BD627B2}" type="presOf" srcId="{3B511F0A-7F07-48A7-878A-C31309FF434F}" destId="{22669F06-DAC8-4C6A-ACAC-673A07D60A49}" srcOrd="0" destOrd="0" presId="urn:microsoft.com/office/officeart/2005/8/layout/vList2"/>
    <dgm:cxn modelId="{AB82D342-375B-466E-9AAB-FC87F31CD582}" srcId="{4FA4C622-BE49-49D8-AAEE-1D5EA881C124}" destId="{3B511F0A-7F07-48A7-878A-C31309FF434F}" srcOrd="0" destOrd="0" parTransId="{52A2ABB0-4C78-40F3-9964-32D37E4EE6A3}" sibTransId="{8E6472EF-B2A4-4FD3-BC56-712FDC7BBE9C}"/>
    <dgm:cxn modelId="{B295D2A6-3BC5-48E7-9FE7-C353DA57CFB1}" type="presOf" srcId="{4376DF19-1482-4605-B142-6BFB07EF7CE7}" destId="{258FC40D-80EC-4B52-A395-7947E6CF5854}" srcOrd="0" destOrd="0" presId="urn:microsoft.com/office/officeart/2005/8/layout/vList2"/>
    <dgm:cxn modelId="{EFDD4F9A-7801-4DCD-A232-978571693082}" type="presParOf" srcId="{0C3FB5FB-889D-4858-B7AE-0CE5C10E37D9}" destId="{22669F06-DAC8-4C6A-ACAC-673A07D60A49}" srcOrd="0" destOrd="0" presId="urn:microsoft.com/office/officeart/2005/8/layout/vList2"/>
    <dgm:cxn modelId="{8631DA93-A4C9-489D-9861-9E18EBAA92DB}" type="presParOf" srcId="{0C3FB5FB-889D-4858-B7AE-0CE5C10E37D9}" destId="{D0BFF0E1-955E-44E7-B3C3-5459B7D15D48}" srcOrd="1" destOrd="0" presId="urn:microsoft.com/office/officeart/2005/8/layout/vList2"/>
    <dgm:cxn modelId="{7CB3D12E-622B-439B-86DC-AA53B3A467E2}" type="presParOf" srcId="{0C3FB5FB-889D-4858-B7AE-0CE5C10E37D9}" destId="{258FC40D-80EC-4B52-A395-7947E6CF58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472A8-D1EC-4DF3-9318-F74D8DE3CC8D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43E6A05-4D8C-4B22-8371-2B2F04B47E02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阻斷服務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攻擊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D29E172-D260-4AD8-BFC7-E10E632C35BE}" type="parTrans" cxnId="{13C322A5-0AAC-43FA-965E-685702D891C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0D2FEE-C75F-49F2-B466-9F3A917075F2}" type="sibTrans" cxnId="{13C322A5-0AAC-43FA-965E-685702D891C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C2DB686-3F27-419B-AF4B-5FCC8A48767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主機入侵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981366A-12D5-4D21-B624-9EC6A3A26F15}" type="parTrans" cxnId="{84ABB1B1-339D-40B6-89E2-3EA7415E97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49109D3-46D7-431B-9D36-5D2D1A9079AE}" type="sibTrans" cxnId="{84ABB1B1-339D-40B6-89E2-3EA7415E97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87F40D-F0E1-4F7F-9641-75282174ECA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電腦病毒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8DA11A4-200C-4DE4-8925-5BAC90A26646}" type="parTrans" cxnId="{6898C6F0-3404-43DA-BAE3-735D0D36B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258AA8-B725-43F7-83CF-1A282A32B542}" type="sibTrans" cxnId="{6898C6F0-3404-43DA-BAE3-735D0D36B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575A7A-CB9C-47F9-A0C4-0EF43AD0674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網路監聽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B0139CB9-ED34-4853-8592-E26AE9BD2F76}" type="parTrans" cxnId="{F702825E-D6EA-4EA7-9949-B514A659E2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08533E-A1E9-47CC-8D0A-CECEFF2A2037}" type="sibTrans" cxnId="{F702825E-D6EA-4EA7-9949-B514A659E2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63E54E-182E-4262-AE37-B2454B900153}" type="pres">
      <dgm:prSet presAssocID="{16F472A8-D1EC-4DF3-9318-F74D8DE3CC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77AD485-222E-4785-85D2-5532C539DADD}" type="pres">
      <dgm:prSet presAssocID="{443E6A05-4D8C-4B22-8371-2B2F04B47E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23CEFE-C716-4B52-B722-40485E470572}" type="pres">
      <dgm:prSet presAssocID="{B80D2FEE-C75F-49F2-B466-9F3A917075F2}" presName="sibTrans" presStyleCnt="0"/>
      <dgm:spPr/>
    </dgm:pt>
    <dgm:pt modelId="{0249AAA3-F465-4686-B993-0FB67AF51689}" type="pres">
      <dgm:prSet presAssocID="{AC2DB686-3F27-419B-AF4B-5FCC8A4876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C20E71-BD10-48CF-823D-A9C0CE75CCC9}" type="pres">
      <dgm:prSet presAssocID="{549109D3-46D7-431B-9D36-5D2D1A9079AE}" presName="sibTrans" presStyleCnt="0"/>
      <dgm:spPr/>
    </dgm:pt>
    <dgm:pt modelId="{71EE791B-DB3D-4306-8FDD-3F0556D8E29A}" type="pres">
      <dgm:prSet presAssocID="{FF87F40D-F0E1-4F7F-9641-75282174EC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B073E-9105-4B59-94E7-32BACE3ED402}" type="pres">
      <dgm:prSet presAssocID="{69258AA8-B725-43F7-83CF-1A282A32B542}" presName="sibTrans" presStyleCnt="0"/>
      <dgm:spPr/>
    </dgm:pt>
    <dgm:pt modelId="{AD1F3A28-B1C3-48EE-827F-B3077A033445}" type="pres">
      <dgm:prSet presAssocID="{78575A7A-CB9C-47F9-A0C4-0EF43AD067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4ABB1B1-339D-40B6-89E2-3EA7415E97AB}" srcId="{16F472A8-D1EC-4DF3-9318-F74D8DE3CC8D}" destId="{AC2DB686-3F27-419B-AF4B-5FCC8A48767B}" srcOrd="1" destOrd="0" parTransId="{2981366A-12D5-4D21-B624-9EC6A3A26F15}" sibTransId="{549109D3-46D7-431B-9D36-5D2D1A9079AE}"/>
    <dgm:cxn modelId="{13C322A5-0AAC-43FA-965E-685702D891CD}" srcId="{16F472A8-D1EC-4DF3-9318-F74D8DE3CC8D}" destId="{443E6A05-4D8C-4B22-8371-2B2F04B47E02}" srcOrd="0" destOrd="0" parTransId="{1D29E172-D260-4AD8-BFC7-E10E632C35BE}" sibTransId="{B80D2FEE-C75F-49F2-B466-9F3A917075F2}"/>
    <dgm:cxn modelId="{87B935E8-5284-4F26-805A-B3F1E6F355DD}" type="presOf" srcId="{443E6A05-4D8C-4B22-8371-2B2F04B47E02}" destId="{377AD485-222E-4785-85D2-5532C539DADD}" srcOrd="0" destOrd="0" presId="urn:microsoft.com/office/officeart/2005/8/layout/default#1"/>
    <dgm:cxn modelId="{83F75DF6-233C-4A1B-8D03-D94BC3773A01}" type="presOf" srcId="{78575A7A-CB9C-47F9-A0C4-0EF43AD0674E}" destId="{AD1F3A28-B1C3-48EE-827F-B3077A033445}" srcOrd="0" destOrd="0" presId="urn:microsoft.com/office/officeart/2005/8/layout/default#1"/>
    <dgm:cxn modelId="{190D42E2-42CF-447E-AC90-54C9F628143A}" type="presOf" srcId="{FF87F40D-F0E1-4F7F-9641-75282174ECAD}" destId="{71EE791B-DB3D-4306-8FDD-3F0556D8E29A}" srcOrd="0" destOrd="0" presId="urn:microsoft.com/office/officeart/2005/8/layout/default#1"/>
    <dgm:cxn modelId="{7DB393E0-B99E-42BA-8FFE-67411D8F9079}" type="presOf" srcId="{AC2DB686-3F27-419B-AF4B-5FCC8A48767B}" destId="{0249AAA3-F465-4686-B993-0FB67AF51689}" srcOrd="0" destOrd="0" presId="urn:microsoft.com/office/officeart/2005/8/layout/default#1"/>
    <dgm:cxn modelId="{6898C6F0-3404-43DA-BAE3-735D0D36B7CE}" srcId="{16F472A8-D1EC-4DF3-9318-F74D8DE3CC8D}" destId="{FF87F40D-F0E1-4F7F-9641-75282174ECAD}" srcOrd="2" destOrd="0" parTransId="{B8DA11A4-200C-4DE4-8925-5BAC90A26646}" sibTransId="{69258AA8-B725-43F7-83CF-1A282A32B542}"/>
    <dgm:cxn modelId="{F702825E-D6EA-4EA7-9949-B514A659E2EF}" srcId="{16F472A8-D1EC-4DF3-9318-F74D8DE3CC8D}" destId="{78575A7A-CB9C-47F9-A0C4-0EF43AD0674E}" srcOrd="3" destOrd="0" parTransId="{B0139CB9-ED34-4853-8592-E26AE9BD2F76}" sibTransId="{E208533E-A1E9-47CC-8D0A-CECEFF2A2037}"/>
    <dgm:cxn modelId="{9F284BC4-F85E-4A0B-A7C3-3BB73F52375E}" type="presOf" srcId="{16F472A8-D1EC-4DF3-9318-F74D8DE3CC8D}" destId="{5763E54E-182E-4262-AE37-B2454B900153}" srcOrd="0" destOrd="0" presId="urn:microsoft.com/office/officeart/2005/8/layout/default#1"/>
    <dgm:cxn modelId="{213FE27E-B9BC-4E65-9ACF-B7B737E5436E}" type="presParOf" srcId="{5763E54E-182E-4262-AE37-B2454B900153}" destId="{377AD485-222E-4785-85D2-5532C539DADD}" srcOrd="0" destOrd="0" presId="urn:microsoft.com/office/officeart/2005/8/layout/default#1"/>
    <dgm:cxn modelId="{B6A5DAF0-39F6-40E4-94E6-11E2F373274E}" type="presParOf" srcId="{5763E54E-182E-4262-AE37-B2454B900153}" destId="{4E23CEFE-C716-4B52-B722-40485E470572}" srcOrd="1" destOrd="0" presId="urn:microsoft.com/office/officeart/2005/8/layout/default#1"/>
    <dgm:cxn modelId="{A3CDF813-D14D-4E9E-A4EE-F7FC63514700}" type="presParOf" srcId="{5763E54E-182E-4262-AE37-B2454B900153}" destId="{0249AAA3-F465-4686-B993-0FB67AF51689}" srcOrd="2" destOrd="0" presId="urn:microsoft.com/office/officeart/2005/8/layout/default#1"/>
    <dgm:cxn modelId="{1FC7A133-8A39-4E6E-9F84-97CA9269677A}" type="presParOf" srcId="{5763E54E-182E-4262-AE37-B2454B900153}" destId="{8CC20E71-BD10-48CF-823D-A9C0CE75CCC9}" srcOrd="3" destOrd="0" presId="urn:microsoft.com/office/officeart/2005/8/layout/default#1"/>
    <dgm:cxn modelId="{2E2DA754-DA5E-4321-BA2E-4391253E3232}" type="presParOf" srcId="{5763E54E-182E-4262-AE37-B2454B900153}" destId="{71EE791B-DB3D-4306-8FDD-3F0556D8E29A}" srcOrd="4" destOrd="0" presId="urn:microsoft.com/office/officeart/2005/8/layout/default#1"/>
    <dgm:cxn modelId="{92E10394-D09D-430D-96ED-B75A19FE62C0}" type="presParOf" srcId="{5763E54E-182E-4262-AE37-B2454B900153}" destId="{C48B073E-9105-4B59-94E7-32BACE3ED402}" srcOrd="5" destOrd="0" presId="urn:microsoft.com/office/officeart/2005/8/layout/default#1"/>
    <dgm:cxn modelId="{0822B239-0777-4EFC-85BD-EDD1F184F885}" type="presParOf" srcId="{5763E54E-182E-4262-AE37-B2454B900153}" destId="{AD1F3A28-B1C3-48EE-827F-B3077A03344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C945A-C6ED-41B9-B5D6-3F3F5C2F5E06}" type="doc">
      <dgm:prSet loTypeId="urn:microsoft.com/office/officeart/2005/8/layout/default#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82D6941B-82AC-401C-9AF1-2F79AB2E9C5C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防毒軟體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942A460-1306-4494-91B1-D0E3765E5A8B}" type="parTrans" cxnId="{6B171B52-D587-4FA2-B321-19222FBF318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5F7563-0BFB-44D0-9850-9E20723323A2}" type="sibTrans" cxnId="{6B171B52-D587-4FA2-B321-19222FBF318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2F0755C-F471-4780-B0C8-0A6FAE6E6B1B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網路加密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5021DF18-AF6E-4460-B66B-369396B6E4EA}" type="parTrans" cxnId="{53B41C7E-293D-457A-9E1A-1BF42110AA47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23780F-8B05-4263-B2B3-CD35F8C655E5}" type="sibTrans" cxnId="{53B41C7E-293D-457A-9E1A-1BF42110AA47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B0E1AF9-BEC9-46BE-ADF2-920A6A105AF1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防火牆與入侵偵測系統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EFB927B-D1F6-4D03-8DA8-9A6121AF999D}" type="parTrans" cxnId="{46255C62-5724-4A23-9F47-A45F5007A7B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6533A07-5DD9-45BA-9D0D-372C4F6274EF}" type="sibTrans" cxnId="{46255C62-5724-4A23-9F47-A45F5007A7B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3A19FDA-02B1-4772-9C02-5D230F8CA32E}">
      <dgm:prSet phldrT="[文字]"/>
      <dgm:spPr/>
      <dgm:t>
        <a:bodyPr/>
        <a:lstStyle/>
        <a:p>
          <a:pPr algn="ctr"/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無線網路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安全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DFECB51B-6848-4F01-9722-9C3C2CEC7123}" type="parTrans" cxnId="{78C92798-9E18-4BC9-8F84-9898D7C3A8E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8005EE-8883-47AC-892E-9D6BE163F53A}" type="sibTrans" cxnId="{78C92798-9E18-4BC9-8F84-9898D7C3A8E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CD8C41-C0E2-4025-A055-155B0FBFEE58}" type="pres">
      <dgm:prSet presAssocID="{AC1C945A-C6ED-41B9-B5D6-3F3F5C2F5E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690F9A-D7A5-4693-A9FE-60DA060A3949}" type="pres">
      <dgm:prSet presAssocID="{82D6941B-82AC-401C-9AF1-2F79AB2E9C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D0AF47-9D10-417A-8266-F0C8D5F1BA17}" type="pres">
      <dgm:prSet presAssocID="{025F7563-0BFB-44D0-9850-9E20723323A2}" presName="sibTrans" presStyleCnt="0"/>
      <dgm:spPr/>
    </dgm:pt>
    <dgm:pt modelId="{6FCD2333-6B43-4D77-81A6-62F4DA4D2095}" type="pres">
      <dgm:prSet presAssocID="{D2F0755C-F471-4780-B0C8-0A6FAE6E6B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49C281-5A23-4472-AB04-3A49F324419A}" type="pres">
      <dgm:prSet presAssocID="{8123780F-8B05-4263-B2B3-CD35F8C655E5}" presName="sibTrans" presStyleCnt="0"/>
      <dgm:spPr/>
    </dgm:pt>
    <dgm:pt modelId="{6FF42453-F3AB-4643-974F-F936AF42FF41}" type="pres">
      <dgm:prSet presAssocID="{AB0E1AF9-BEC9-46BE-ADF2-920A6A105A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010EC4-B229-4C67-9F09-AB27077D5AB5}" type="pres">
      <dgm:prSet presAssocID="{66533A07-5DD9-45BA-9D0D-372C4F6274EF}" presName="sibTrans" presStyleCnt="0"/>
      <dgm:spPr/>
    </dgm:pt>
    <dgm:pt modelId="{B0172C7E-B84A-4F33-83DB-29741ECB31F9}" type="pres">
      <dgm:prSet presAssocID="{73A19FDA-02B1-4772-9C02-5D230F8CA3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4AB6C0-3C5A-4B06-8B4F-2FAD6E382456}" type="presOf" srcId="{AB0E1AF9-BEC9-46BE-ADF2-920A6A105AF1}" destId="{6FF42453-F3AB-4643-974F-F936AF42FF41}" srcOrd="0" destOrd="0" presId="urn:microsoft.com/office/officeart/2005/8/layout/default#2"/>
    <dgm:cxn modelId="{B9F7A856-CD81-4539-A3B9-9B51E4C3D464}" type="presOf" srcId="{73A19FDA-02B1-4772-9C02-5D230F8CA32E}" destId="{B0172C7E-B84A-4F33-83DB-29741ECB31F9}" srcOrd="0" destOrd="0" presId="urn:microsoft.com/office/officeart/2005/8/layout/default#2"/>
    <dgm:cxn modelId="{78C92798-9E18-4BC9-8F84-9898D7C3A8EC}" srcId="{AC1C945A-C6ED-41B9-B5D6-3F3F5C2F5E06}" destId="{73A19FDA-02B1-4772-9C02-5D230F8CA32E}" srcOrd="3" destOrd="0" parTransId="{DFECB51B-6848-4F01-9722-9C3C2CEC7123}" sibTransId="{5A8005EE-8883-47AC-892E-9D6BE163F53A}"/>
    <dgm:cxn modelId="{C67EB3F2-DCA4-41EC-97A9-561F646F1FBD}" type="presOf" srcId="{AC1C945A-C6ED-41B9-B5D6-3F3F5C2F5E06}" destId="{D1CD8C41-C0E2-4025-A055-155B0FBFEE58}" srcOrd="0" destOrd="0" presId="urn:microsoft.com/office/officeart/2005/8/layout/default#2"/>
    <dgm:cxn modelId="{46255C62-5724-4A23-9F47-A45F5007A7B1}" srcId="{AC1C945A-C6ED-41B9-B5D6-3F3F5C2F5E06}" destId="{AB0E1AF9-BEC9-46BE-ADF2-920A6A105AF1}" srcOrd="2" destOrd="0" parTransId="{2EFB927B-D1F6-4D03-8DA8-9A6121AF999D}" sibTransId="{66533A07-5DD9-45BA-9D0D-372C4F6274EF}"/>
    <dgm:cxn modelId="{4D860387-910C-4133-92FF-F991C0241B7C}" type="presOf" srcId="{82D6941B-82AC-401C-9AF1-2F79AB2E9C5C}" destId="{77690F9A-D7A5-4693-A9FE-60DA060A3949}" srcOrd="0" destOrd="0" presId="urn:microsoft.com/office/officeart/2005/8/layout/default#2"/>
    <dgm:cxn modelId="{6B171B52-D587-4FA2-B321-19222FBF318B}" srcId="{AC1C945A-C6ED-41B9-B5D6-3F3F5C2F5E06}" destId="{82D6941B-82AC-401C-9AF1-2F79AB2E9C5C}" srcOrd="0" destOrd="0" parTransId="{9942A460-1306-4494-91B1-D0E3765E5A8B}" sibTransId="{025F7563-0BFB-44D0-9850-9E20723323A2}"/>
    <dgm:cxn modelId="{DDB9FBB4-775D-4360-9A77-9D9C584E9D61}" type="presOf" srcId="{D2F0755C-F471-4780-B0C8-0A6FAE6E6B1B}" destId="{6FCD2333-6B43-4D77-81A6-62F4DA4D2095}" srcOrd="0" destOrd="0" presId="urn:microsoft.com/office/officeart/2005/8/layout/default#2"/>
    <dgm:cxn modelId="{53B41C7E-293D-457A-9E1A-1BF42110AA47}" srcId="{AC1C945A-C6ED-41B9-B5D6-3F3F5C2F5E06}" destId="{D2F0755C-F471-4780-B0C8-0A6FAE6E6B1B}" srcOrd="1" destOrd="0" parTransId="{5021DF18-AF6E-4460-B66B-369396B6E4EA}" sibTransId="{8123780F-8B05-4263-B2B3-CD35F8C655E5}"/>
    <dgm:cxn modelId="{D55B1CF6-9CD0-440B-B4CA-83636930615D}" type="presParOf" srcId="{D1CD8C41-C0E2-4025-A055-155B0FBFEE58}" destId="{77690F9A-D7A5-4693-A9FE-60DA060A3949}" srcOrd="0" destOrd="0" presId="urn:microsoft.com/office/officeart/2005/8/layout/default#2"/>
    <dgm:cxn modelId="{A6BD114C-5F2D-4C83-96EE-8F55E4F188D8}" type="presParOf" srcId="{D1CD8C41-C0E2-4025-A055-155B0FBFEE58}" destId="{DFD0AF47-9D10-417A-8266-F0C8D5F1BA17}" srcOrd="1" destOrd="0" presId="urn:microsoft.com/office/officeart/2005/8/layout/default#2"/>
    <dgm:cxn modelId="{308ADEC4-9972-4057-8CDE-87A40EA2EE6D}" type="presParOf" srcId="{D1CD8C41-C0E2-4025-A055-155B0FBFEE58}" destId="{6FCD2333-6B43-4D77-81A6-62F4DA4D2095}" srcOrd="2" destOrd="0" presId="urn:microsoft.com/office/officeart/2005/8/layout/default#2"/>
    <dgm:cxn modelId="{334DDD2C-8682-472B-B4FD-55D076B2405B}" type="presParOf" srcId="{D1CD8C41-C0E2-4025-A055-155B0FBFEE58}" destId="{1249C281-5A23-4472-AB04-3A49F324419A}" srcOrd="3" destOrd="0" presId="urn:microsoft.com/office/officeart/2005/8/layout/default#2"/>
    <dgm:cxn modelId="{A5AFA00D-51F8-4DED-9B82-706307BE773F}" type="presParOf" srcId="{D1CD8C41-C0E2-4025-A055-155B0FBFEE58}" destId="{6FF42453-F3AB-4643-974F-F936AF42FF41}" srcOrd="4" destOrd="0" presId="urn:microsoft.com/office/officeart/2005/8/layout/default#2"/>
    <dgm:cxn modelId="{4AD3C41D-302B-4B5A-A161-C353CE387564}" type="presParOf" srcId="{D1CD8C41-C0E2-4025-A055-155B0FBFEE58}" destId="{36010EC4-B229-4C67-9F09-AB27077D5AB5}" srcOrd="5" destOrd="0" presId="urn:microsoft.com/office/officeart/2005/8/layout/default#2"/>
    <dgm:cxn modelId="{9CF2DD82-6532-4F7D-88C2-4DCD8B85AB92}" type="presParOf" srcId="{D1CD8C41-C0E2-4025-A055-155B0FBFEE58}" destId="{B0172C7E-B84A-4F33-83DB-29741ECB31F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9F06-DAC8-4C6A-ACAC-673A07D60A49}">
      <dsp:nvSpPr>
        <dsp:cNvPr id="0" name=""/>
        <dsp:cNvSpPr/>
      </dsp:nvSpPr>
      <dsp:spPr>
        <a:xfrm>
          <a:off x="0" y="10870"/>
          <a:ext cx="3024336" cy="8783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對稱式金鑰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879" y="53749"/>
        <a:ext cx="2938578" cy="792619"/>
      </dsp:txXfrm>
    </dsp:sp>
    <dsp:sp modelId="{258FC40D-80EC-4B52-A395-7947E6CF5854}">
      <dsp:nvSpPr>
        <dsp:cNvPr id="0" name=""/>
        <dsp:cNvSpPr/>
      </dsp:nvSpPr>
      <dsp:spPr>
        <a:xfrm>
          <a:off x="0" y="969887"/>
          <a:ext cx="3024336" cy="8783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非對稱式金鑰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2879" y="1012766"/>
        <a:ext cx="2938578" cy="792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AD485-222E-4785-85D2-5532C539DADD}">
      <dsp:nvSpPr>
        <dsp:cNvPr id="0" name=""/>
        <dsp:cNvSpPr/>
      </dsp:nvSpPr>
      <dsp:spPr>
        <a:xfrm>
          <a:off x="556469" y="1585"/>
          <a:ext cx="2933271" cy="1759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阻斷服務</a:t>
          </a: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攻擊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6469" y="1585"/>
        <a:ext cx="2933271" cy="1759962"/>
      </dsp:txXfrm>
    </dsp:sp>
    <dsp:sp modelId="{0249AAA3-F465-4686-B993-0FB67AF51689}">
      <dsp:nvSpPr>
        <dsp:cNvPr id="0" name=""/>
        <dsp:cNvSpPr/>
      </dsp:nvSpPr>
      <dsp:spPr>
        <a:xfrm>
          <a:off x="3783067" y="1585"/>
          <a:ext cx="2933271" cy="17599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主機入侵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83067" y="1585"/>
        <a:ext cx="2933271" cy="1759962"/>
      </dsp:txXfrm>
    </dsp:sp>
    <dsp:sp modelId="{71EE791B-DB3D-4306-8FDD-3F0556D8E29A}">
      <dsp:nvSpPr>
        <dsp:cNvPr id="0" name=""/>
        <dsp:cNvSpPr/>
      </dsp:nvSpPr>
      <dsp:spPr>
        <a:xfrm>
          <a:off x="556469" y="2054875"/>
          <a:ext cx="2933271" cy="17599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電腦病毒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6469" y="2054875"/>
        <a:ext cx="2933271" cy="1759962"/>
      </dsp:txXfrm>
    </dsp:sp>
    <dsp:sp modelId="{AD1F3A28-B1C3-48EE-827F-B3077A033445}">
      <dsp:nvSpPr>
        <dsp:cNvPr id="0" name=""/>
        <dsp:cNvSpPr/>
      </dsp:nvSpPr>
      <dsp:spPr>
        <a:xfrm>
          <a:off x="3783067" y="2054875"/>
          <a:ext cx="2933271" cy="17599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網路監聽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83067" y="2054875"/>
        <a:ext cx="2933271" cy="175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90F9A-D7A5-4693-A9FE-60DA060A3949}">
      <dsp:nvSpPr>
        <dsp:cNvPr id="0" name=""/>
        <dsp:cNvSpPr/>
      </dsp:nvSpPr>
      <dsp:spPr>
        <a:xfrm>
          <a:off x="799" y="184289"/>
          <a:ext cx="3119584" cy="1871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防毒軟體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99" y="184289"/>
        <a:ext cx="3119584" cy="1871750"/>
      </dsp:txXfrm>
    </dsp:sp>
    <dsp:sp modelId="{6FCD2333-6B43-4D77-81A6-62F4DA4D2095}">
      <dsp:nvSpPr>
        <dsp:cNvPr id="0" name=""/>
        <dsp:cNvSpPr/>
      </dsp:nvSpPr>
      <dsp:spPr>
        <a:xfrm>
          <a:off x="3432343" y="184289"/>
          <a:ext cx="3119584" cy="1871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網路加密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32343" y="184289"/>
        <a:ext cx="3119584" cy="1871750"/>
      </dsp:txXfrm>
    </dsp:sp>
    <dsp:sp modelId="{6FF42453-F3AB-4643-974F-F936AF42FF41}">
      <dsp:nvSpPr>
        <dsp:cNvPr id="0" name=""/>
        <dsp:cNvSpPr/>
      </dsp:nvSpPr>
      <dsp:spPr>
        <a:xfrm>
          <a:off x="799" y="2367999"/>
          <a:ext cx="3119584" cy="1871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防火牆與入侵偵測系統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99" y="2367999"/>
        <a:ext cx="3119584" cy="1871750"/>
      </dsp:txXfrm>
    </dsp:sp>
    <dsp:sp modelId="{B0172C7E-B84A-4F33-83DB-29741ECB31F9}">
      <dsp:nvSpPr>
        <dsp:cNvPr id="0" name=""/>
        <dsp:cNvSpPr/>
      </dsp:nvSpPr>
      <dsp:spPr>
        <a:xfrm>
          <a:off x="3432343" y="2367999"/>
          <a:ext cx="3119584" cy="1871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無線網路</a:t>
          </a:r>
          <a:r>
            <a:rPr lang="en-US" altLang="zh-TW" sz="39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9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900" kern="1200" dirty="0" smtClean="0">
              <a:latin typeface="微軟正黑體" pitchFamily="34" charset="-120"/>
              <a:ea typeface="微軟正黑體" pitchFamily="34" charset="-120"/>
            </a:rPr>
            <a:t>安全</a:t>
          </a:r>
          <a:endParaRPr lang="zh-TW" altLang="en-US" sz="3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32343" y="2367999"/>
        <a:ext cx="3119584" cy="187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pPr/>
              <a:t>2020/5/19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BF6C9DC-3005-4159-8BC2-9590A95D6D7A}" type="slidenum">
              <a:rPr lang="zh-TW" altLang="en-US" smtClean="0">
                <a:latin typeface="Times New Roman" pitchFamily="18" charset="0"/>
              </a:rPr>
              <a:pPr/>
              <a:t>70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6">
                    <a:lumMod val="50000"/>
                  </a:schemeClr>
                </a:solidFill>
              </a:rPr>
              <a:t>08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 algn="just" hangingPunct="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 algn="just" hangingPunct="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 algn="just" hangingPunct="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名　人　軼　事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　　訊　　小　　耳　　朵　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16505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image" Target="../media/image9.jpeg"/><Relationship Id="rId7" Type="http://schemas.openxmlformats.org/officeDocument/2006/relationships/slide" Target="slide5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4.xml"/><Relationship Id="rId10" Type="http://schemas.openxmlformats.org/officeDocument/2006/relationships/slide" Target="slide87.xml"/><Relationship Id="rId4" Type="http://schemas.openxmlformats.org/officeDocument/2006/relationships/slide" Target="slide2.xml"/><Relationship Id="rId9" Type="http://schemas.openxmlformats.org/officeDocument/2006/relationships/slide" Target="slide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zh.wikipedia.org/wiki/%E8%A1%9D%E6%93%8A%E6%B3%A2%E8%A0%95%E8%9F%B2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b="0" dirty="0"/>
              <a:t>資訊安全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49" y="2513414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1888">
            <a:off x="1138088" y="2694412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7218">
            <a:off x="1263514" y="2912631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52051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8-1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資訊安全的基本原則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8-2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資料機密性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8-3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資料完整性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8-4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系統可用性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8-5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網路攻擊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8-6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網路防護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8-7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 資訊倫理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範例二：使用</a:t>
            </a:r>
            <a:r>
              <a:rPr lang="en-US" altLang="zh-TW" smtClean="0"/>
              <a:t>XOR</a:t>
            </a:r>
            <a:r>
              <a:rPr lang="zh-TW" altLang="en-US" smtClean="0"/>
              <a:t>運算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zh-TW" smtClean="0"/>
              <a:t>XOR</a:t>
            </a:r>
            <a:r>
              <a:rPr lang="zh-TW" altLang="en-US" smtClean="0"/>
              <a:t>運算</a:t>
            </a:r>
            <a:r>
              <a:rPr lang="en-US" altLang="zh-TW" smtClean="0"/>
              <a:t> (</a:t>
            </a:r>
            <a:r>
              <a:rPr lang="zh-TW" altLang="en-US" smtClean="0"/>
              <a:t>以</a:t>
            </a:r>
            <a:r>
              <a:rPr lang="en-US" altLang="ja-JP" smtClean="0">
                <a:sym typeface="Symbol" pitchFamily="18" charset="2"/>
              </a:rPr>
              <a:t></a:t>
            </a:r>
            <a:r>
              <a:rPr lang="zh-TW" altLang="en-US" smtClean="0">
                <a:sym typeface="Symbol" pitchFamily="18" charset="2"/>
              </a:rPr>
              <a:t>符號表示</a:t>
            </a:r>
            <a:r>
              <a:rPr lang="en-US" altLang="ja-JP" smtClean="0">
                <a:sym typeface="Symbol" pitchFamily="18" charset="2"/>
              </a:rPr>
              <a:t>)</a:t>
            </a:r>
            <a:r>
              <a:rPr lang="zh-TW" altLang="en-US" smtClean="0">
                <a:sym typeface="Symbol" pitchFamily="18" charset="2"/>
              </a:rPr>
              <a:t>，二進位運算的結果：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0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0 = 0</a:t>
            </a:r>
          </a:p>
          <a:p>
            <a:pPr lvl="1" eaLnBrk="1" hangingPunct="1"/>
            <a:r>
              <a:rPr lang="en-US" altLang="zh-TW" smtClean="0"/>
              <a:t>0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1 = 1</a:t>
            </a:r>
          </a:p>
          <a:p>
            <a:pPr lvl="1" eaLnBrk="1" hangingPunct="1"/>
            <a:r>
              <a:rPr lang="en-US" altLang="zh-TW" smtClean="0"/>
              <a:t>1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0 = 1</a:t>
            </a:r>
          </a:p>
          <a:p>
            <a:pPr lvl="1" eaLnBrk="1" hangingPunct="1"/>
            <a:r>
              <a:rPr lang="en-US" altLang="zh-TW" smtClean="0"/>
              <a:t>1 </a:t>
            </a:r>
            <a:r>
              <a:rPr lang="en-US" altLang="zh-TW" smtClean="0">
                <a:sym typeface="Symbol" pitchFamily="18" charset="2"/>
              </a:rPr>
              <a:t> </a:t>
            </a:r>
            <a:r>
              <a:rPr lang="en-US" altLang="zh-TW" smtClean="0"/>
              <a:t>1 = 0</a:t>
            </a:r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3145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XOR</a:t>
            </a:r>
            <a:r>
              <a:rPr lang="zh-TW" altLang="en-US" smtClean="0"/>
              <a:t>加密運算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假設密碼為十進位的</a:t>
            </a:r>
            <a:r>
              <a:rPr lang="en-US" altLang="zh-TW" dirty="0" smtClean="0"/>
              <a:t>171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smtClean="0"/>
              <a:t>AB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10101011)</a:t>
            </a:r>
          </a:p>
          <a:p>
            <a:pPr algn="l" eaLnBrk="1" hangingPunct="1"/>
            <a:r>
              <a:rPr lang="zh-TW" altLang="en-US" dirty="0" smtClean="0"/>
              <a:t>若輸入本文為「</a:t>
            </a:r>
            <a:r>
              <a:rPr lang="en-US" altLang="zh-TW" dirty="0" smtClean="0"/>
              <a:t>h</a:t>
            </a:r>
            <a:r>
              <a:rPr lang="zh-TW" altLang="en-US" dirty="0" smtClean="0"/>
              <a:t>」，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編號為十進位的</a:t>
            </a:r>
            <a:r>
              <a:rPr lang="en-US" altLang="zh-TW" dirty="0" smtClean="0"/>
              <a:t>104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smtClean="0"/>
              <a:t>68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01101000)</a:t>
            </a:r>
          </a:p>
          <a:p>
            <a:pPr algn="l" eaLnBrk="1" hangingPunct="1"/>
            <a:r>
              <a:rPr lang="zh-TW" altLang="en-US" dirty="0" smtClean="0"/>
              <a:t>加密時使用</a:t>
            </a:r>
            <a:r>
              <a:rPr lang="en-US" altLang="zh-TW" dirty="0" err="1" smtClean="0"/>
              <a:t>XOR</a:t>
            </a:r>
            <a:r>
              <a:rPr lang="zh-TW" altLang="en-US" dirty="0" smtClean="0"/>
              <a:t>運算來加密「</a:t>
            </a:r>
            <a:r>
              <a:rPr lang="en-US" altLang="zh-TW" dirty="0" smtClean="0"/>
              <a:t>h</a:t>
            </a:r>
            <a:r>
              <a:rPr lang="zh-TW" altLang="en-US" dirty="0" smtClean="0"/>
              <a:t>」，得到</a:t>
            </a:r>
            <a:r>
              <a:rPr lang="en-US" altLang="zh-TW" dirty="0" smtClean="0"/>
              <a:t>195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41919"/>
              </p:ext>
            </p:extLst>
          </p:nvPr>
        </p:nvGraphicFramePr>
        <p:xfrm>
          <a:off x="926595" y="5118443"/>
          <a:ext cx="6300700" cy="1505912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0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0 1 1 0 1 0 0 0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68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(h)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ymbol" pitchFamily="18" charset="2"/>
                        </a:rPr>
                        <a:t> )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1 0 1 0 1 0 1 1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AB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1 1 0 0 0 0 1 1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C3</a:t>
                      </a:r>
                      <a:b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</a:b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等於十進位的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195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3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XOR</a:t>
            </a:r>
            <a:r>
              <a:rPr lang="zh-TW" altLang="en-US" smtClean="0"/>
              <a:t>解密運算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假設密碼為十進位的</a:t>
            </a:r>
            <a:r>
              <a:rPr lang="en-US" altLang="zh-TW" dirty="0" smtClean="0"/>
              <a:t>171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smtClean="0"/>
              <a:t>AB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10101011)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若輸入密文為十進位的</a:t>
            </a:r>
            <a:r>
              <a:rPr lang="en-US" altLang="zh-TW" dirty="0" smtClean="0"/>
              <a:t>195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等同於十六進位的</a:t>
            </a:r>
            <a:r>
              <a:rPr lang="en-US" altLang="zh-TW" dirty="0" err="1" smtClean="0"/>
              <a:t>C3</a:t>
            </a:r>
            <a:r>
              <a:rPr lang="zh-TW" altLang="en-US" dirty="0" smtClean="0"/>
              <a:t>，或是二進位的</a:t>
            </a:r>
            <a:r>
              <a:rPr lang="en-US" altLang="zh-TW" dirty="0" smtClean="0"/>
              <a:t>11000011)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解密時使用</a:t>
            </a:r>
            <a:r>
              <a:rPr lang="en-US" altLang="zh-TW" dirty="0" err="1" smtClean="0"/>
              <a:t>XOR</a:t>
            </a:r>
            <a:r>
              <a:rPr lang="zh-TW" altLang="en-US" dirty="0" smtClean="0"/>
              <a:t>運算來解密</a:t>
            </a:r>
            <a:r>
              <a:rPr lang="en-US" altLang="zh-TW" dirty="0" smtClean="0"/>
              <a:t>195</a:t>
            </a:r>
            <a:r>
              <a:rPr lang="zh-TW" altLang="en-US" dirty="0" smtClean="0"/>
              <a:t>，得到「</a:t>
            </a:r>
            <a:r>
              <a:rPr lang="en-US" altLang="zh-TW" dirty="0" smtClean="0"/>
              <a:t>h</a:t>
            </a:r>
            <a:r>
              <a:rPr lang="zh-TW" altLang="en-US" dirty="0" smtClean="0"/>
              <a:t>」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89376"/>
              </p:ext>
            </p:extLst>
          </p:nvPr>
        </p:nvGraphicFramePr>
        <p:xfrm>
          <a:off x="926595" y="5454225"/>
          <a:ext cx="6096000" cy="1272993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1 1 0 0 0 0 1 1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C3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ymbol" pitchFamily="18" charset="2"/>
                        </a:rPr>
                        <a:t> )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1 0 1 0 1 0 1 1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AB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0 1 1 0 1 0 0 0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本文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68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(h)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nsolas" pitchFamily="49" charset="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完整的</a:t>
            </a:r>
            <a:r>
              <a:rPr lang="en-US" altLang="zh-TW" smtClean="0"/>
              <a:t>XOR</a:t>
            </a:r>
            <a:r>
              <a:rPr lang="zh-TW" altLang="en-US" smtClean="0"/>
              <a:t>加密結果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加密「</a:t>
            </a:r>
            <a:r>
              <a:rPr lang="en-US" altLang="zh-TW" dirty="0" smtClean="0"/>
              <a:t>hi, this is </a:t>
            </a:r>
            <a:r>
              <a:rPr lang="en-US" altLang="zh-TW" dirty="0" err="1" smtClean="0"/>
              <a:t>alice</a:t>
            </a:r>
            <a:r>
              <a:rPr lang="en-US" altLang="zh-TW" dirty="0" smtClean="0"/>
              <a:t>.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得到密文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</a:t>
            </a:r>
            <a:r>
              <a:rPr lang="en-US" altLang="zh-TW" dirty="0" smtClean="0"/>
              <a:t>ASCII</a:t>
            </a:r>
            <a:r>
              <a:rPr lang="zh-TW" altLang="en-US" dirty="0" smtClean="0"/>
              <a:t>編碼表示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</a:t>
            </a:r>
            <a:r>
              <a:rPr lang="en-US" altLang="ja-JP" dirty="0" smtClean="0"/>
              <a:t>├ ┬ ç ï ▀ ├ ┬ ╪ ï ┬ ╪ ï ╩ ╟ ┬ ╚ ╬ à</a:t>
            </a:r>
            <a:r>
              <a:rPr lang="zh-TW" altLang="en-US" dirty="0" smtClean="0"/>
              <a:t>」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93985"/>
            <a:ext cx="8727246" cy="28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3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上述二個範例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mtClean="0"/>
              <a:t>簡單，但容易破解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相同的本文得到相同的密文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同時知道本文和密文時，可立刻破解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或者是，累積夠多密文時，容易被破解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實際上的對稱式密碼演算法更為複雜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查表</a:t>
            </a:r>
            <a:r>
              <a:rPr lang="en-US" altLang="zh-TW" smtClean="0"/>
              <a:t> + XOR + </a:t>
            </a:r>
            <a:r>
              <a:rPr lang="zh-TW" altLang="en-US" smtClean="0"/>
              <a:t>排列組合</a:t>
            </a:r>
            <a:r>
              <a:rPr lang="en-US" altLang="zh-TW" smtClean="0"/>
              <a:t> </a:t>
            </a:r>
            <a:r>
              <a:rPr lang="zh-TW" altLang="en-US" smtClean="0"/>
              <a:t>等等複合方式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密碼長度更長：</a:t>
            </a:r>
            <a:r>
              <a:rPr lang="en-US" altLang="zh-TW" smtClean="0"/>
              <a:t>56-bit</a:t>
            </a:r>
            <a:r>
              <a:rPr lang="zh-TW" altLang="en-US" smtClean="0"/>
              <a:t>、</a:t>
            </a:r>
            <a:r>
              <a:rPr lang="en-US" altLang="zh-TW" smtClean="0"/>
              <a:t>64-bit</a:t>
            </a:r>
            <a:r>
              <a:rPr lang="zh-TW" altLang="en-US" smtClean="0"/>
              <a:t>、</a:t>
            </a:r>
            <a:r>
              <a:rPr lang="en-US" altLang="zh-TW" smtClean="0"/>
              <a:t>128-bit</a:t>
            </a:r>
            <a:r>
              <a:rPr lang="zh-TW" altLang="en-US" smtClean="0"/>
              <a:t>、</a:t>
            </a:r>
            <a:r>
              <a:rPr lang="en-US" altLang="zh-TW" smtClean="0"/>
              <a:t>256-bit</a:t>
            </a:r>
            <a:r>
              <a:rPr lang="zh-TW" altLang="en-US" smtClean="0"/>
              <a:t>等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範例：</a:t>
            </a:r>
            <a:r>
              <a:rPr lang="en-US" altLang="zh-TW" smtClean="0"/>
              <a:t>DES</a:t>
            </a:r>
            <a:r>
              <a:rPr lang="zh-TW" altLang="en-US" smtClean="0"/>
              <a:t>演算法的加密流程</a:t>
            </a:r>
            <a:r>
              <a:rPr lang="en-US" altLang="zh-TW" smtClean="0"/>
              <a:t> (</a:t>
            </a:r>
            <a:r>
              <a:rPr lang="zh-TW" altLang="en-US" smtClean="0"/>
              <a:t>下頁圖</a:t>
            </a:r>
            <a:r>
              <a:rPr lang="en-US" altLang="zh-TW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690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DES</a:t>
            </a:r>
            <a:r>
              <a:rPr lang="zh-TW" altLang="en-US" smtClean="0"/>
              <a:t>演算法示意圖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73188"/>
            <a:ext cx="67151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8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對稱式演算法的分類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區塊式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加密以固定大小的區塊為單位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輸入的本文資料切割為區塊，每一個區塊分別加密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區塊大小通常由密碼的長度決定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資料長度不足一個區塊的部份，補</a:t>
            </a:r>
            <a:r>
              <a:rPr lang="en-US" altLang="zh-TW" smtClean="0"/>
              <a:t>0</a:t>
            </a:r>
          </a:p>
          <a:p>
            <a:pPr lvl="1" eaLnBrk="1" hangingPunct="1"/>
            <a:r>
              <a:rPr lang="zh-TW" altLang="en-US" smtClean="0"/>
              <a:t>常見的演算法：</a:t>
            </a:r>
            <a:r>
              <a:rPr lang="en-US" altLang="zh-TW" smtClean="0"/>
              <a:t>IDEA</a:t>
            </a:r>
            <a:r>
              <a:rPr lang="zh-TW" altLang="en-US" smtClean="0"/>
              <a:t>、</a:t>
            </a:r>
            <a:r>
              <a:rPr lang="en-US" altLang="zh-TW" smtClean="0"/>
              <a:t>DES</a:t>
            </a:r>
            <a:r>
              <a:rPr lang="zh-TW" altLang="en-US" smtClean="0"/>
              <a:t>、</a:t>
            </a:r>
            <a:r>
              <a:rPr lang="en-US" altLang="zh-TW" smtClean="0"/>
              <a:t>AES</a:t>
            </a:r>
            <a:r>
              <a:rPr lang="zh-TW" altLang="en-US" smtClean="0"/>
              <a:t>、</a:t>
            </a:r>
            <a:r>
              <a:rPr lang="en-US" altLang="zh-TW" smtClean="0"/>
              <a:t>RC5</a:t>
            </a:r>
            <a:r>
              <a:rPr lang="zh-TW" altLang="en-US" smtClean="0"/>
              <a:t>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目前的加密標準採用</a:t>
            </a:r>
            <a:r>
              <a:rPr lang="en-US" altLang="zh-TW" smtClean="0"/>
              <a:t>AES</a:t>
            </a:r>
            <a:r>
              <a:rPr lang="zh-TW" altLang="en-US" smtClean="0"/>
              <a:t>演算法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94428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對稱式演算法的分類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串流式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加密以</a:t>
            </a:r>
            <a:r>
              <a:rPr lang="en-US" altLang="zh-TW" dirty="0" smtClean="0"/>
              <a:t>bit</a:t>
            </a:r>
            <a:r>
              <a:rPr lang="zh-TW" altLang="en-US" dirty="0" smtClean="0"/>
              <a:t>為單位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輸入的本文長度和輸出的密文長度通常相同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常見的演算法：</a:t>
            </a:r>
            <a:r>
              <a:rPr lang="en-US" altLang="zh-TW" dirty="0" smtClean="0"/>
              <a:t>A5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RC4</a:t>
            </a:r>
          </a:p>
          <a:p>
            <a:pPr lvl="1"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1469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對稱式演算法：</a:t>
            </a:r>
            <a:r>
              <a:rPr lang="en-US" altLang="zh-TW" smtClean="0"/>
              <a:t>IV</a:t>
            </a:r>
            <a:r>
              <a:rPr lang="zh-TW" altLang="en-US" smtClean="0"/>
              <a:t>及運作模式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mtClean="0"/>
              <a:t>為了避免「相同的本文使用相同的密碼加密，得到相同的密文」的結果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IV (initial vector)</a:t>
            </a:r>
            <a:r>
              <a:rPr lang="zh-TW" altLang="en-US" smtClean="0"/>
              <a:t>：初始向量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區塊式和串流式演算法均適用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將初始向量混入資料一起加密，以產生不同的結果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運作模式</a:t>
            </a:r>
            <a:r>
              <a:rPr lang="en-US" altLang="zh-TW" smtClean="0"/>
              <a:t> (mode of operations)</a:t>
            </a:r>
          </a:p>
          <a:p>
            <a:pPr lvl="1" eaLnBrk="1" hangingPunct="1"/>
            <a:r>
              <a:rPr lang="zh-TW" altLang="en-US" smtClean="0"/>
              <a:t>搭配區塊式演算法使用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將加密的結果混入本文，以產生不同的結果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常見的模式：</a:t>
            </a:r>
            <a:r>
              <a:rPr lang="en-US" altLang="zh-TW" smtClean="0"/>
              <a:t>CBC</a:t>
            </a:r>
            <a:r>
              <a:rPr lang="zh-TW" altLang="en-US" smtClean="0"/>
              <a:t>、</a:t>
            </a:r>
            <a:r>
              <a:rPr lang="en-US" altLang="zh-TW" smtClean="0"/>
              <a:t>CFB</a:t>
            </a:r>
            <a:r>
              <a:rPr lang="zh-TW" altLang="en-US" smtClean="0"/>
              <a:t>、</a:t>
            </a:r>
            <a:r>
              <a:rPr lang="en-US" altLang="zh-TW" smtClean="0"/>
              <a:t>OFB</a:t>
            </a:r>
            <a:r>
              <a:rPr lang="zh-TW" altLang="en-US" smtClean="0"/>
              <a:t>、</a:t>
            </a:r>
            <a:r>
              <a:rPr lang="en-US" altLang="zh-TW" smtClean="0"/>
              <a:t>GCM</a:t>
            </a:r>
            <a:r>
              <a:rPr lang="zh-TW" altLang="en-US" smtClean="0"/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21644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操作模式：以</a:t>
            </a:r>
            <a:r>
              <a:rPr lang="en-US" altLang="zh-TW" smtClean="0"/>
              <a:t>CBC</a:t>
            </a:r>
            <a:r>
              <a:rPr lang="zh-TW" altLang="en-US" smtClean="0"/>
              <a:t>為例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zh-TW" altLang="en-US" smtClean="0"/>
              <a:t>本文</a:t>
            </a:r>
            <a:r>
              <a:rPr lang="en-US" altLang="zh-TW" smtClean="0"/>
              <a:t>P</a:t>
            </a:r>
            <a:r>
              <a:rPr lang="zh-TW" altLang="en-US" smtClean="0"/>
              <a:t>切割為多個區塊：</a:t>
            </a:r>
            <a:r>
              <a:rPr lang="en-US" altLang="zh-TW" smtClean="0"/>
              <a:t>P</a:t>
            </a:r>
            <a:r>
              <a:rPr lang="en-US" altLang="zh-TW" baseline="-25000" smtClean="0"/>
              <a:t>0</a:t>
            </a:r>
            <a:r>
              <a:rPr lang="en-US" altLang="zh-TW" smtClean="0"/>
              <a:t>, P</a:t>
            </a:r>
            <a:r>
              <a:rPr lang="en-US" altLang="zh-TW" baseline="-25000" smtClean="0"/>
              <a:t>1</a:t>
            </a:r>
            <a:r>
              <a:rPr lang="en-US" altLang="zh-TW" smtClean="0"/>
              <a:t>, P</a:t>
            </a:r>
            <a:r>
              <a:rPr lang="en-US" altLang="zh-TW" baseline="-25000" smtClean="0"/>
              <a:t>2</a:t>
            </a:r>
            <a:r>
              <a:rPr lang="en-US" altLang="zh-TW" smtClean="0"/>
              <a:t>, …</a:t>
            </a:r>
          </a:p>
          <a:p>
            <a:pPr eaLnBrk="1" hangingPunct="1"/>
            <a:r>
              <a:rPr lang="en-US" altLang="zh-TW" smtClean="0"/>
              <a:t>IV</a:t>
            </a:r>
            <a:r>
              <a:rPr lang="zh-TW" altLang="en-US" smtClean="0"/>
              <a:t>為初始向量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密碼為</a:t>
            </a:r>
            <a:r>
              <a:rPr lang="en-US" altLang="zh-TW" smtClean="0"/>
              <a:t>K</a:t>
            </a:r>
            <a:r>
              <a:rPr lang="zh-TW" altLang="en-US" smtClean="0"/>
              <a:t>，加密演算法為</a:t>
            </a:r>
            <a:r>
              <a:rPr lang="en-US" altLang="zh-TW" smtClean="0"/>
              <a:t>ENC</a:t>
            </a:r>
          </a:p>
          <a:p>
            <a:pPr eaLnBrk="1" hangingPunct="1"/>
            <a:r>
              <a:rPr lang="en-US" altLang="zh-TW" smtClean="0"/>
              <a:t> </a:t>
            </a:r>
            <a:r>
              <a:rPr lang="zh-TW" altLang="en-US" smtClean="0"/>
              <a:t>輸出密文</a:t>
            </a:r>
            <a:r>
              <a:rPr lang="en-US" altLang="zh-TW" smtClean="0"/>
              <a:t>C</a:t>
            </a:r>
            <a:r>
              <a:rPr lang="zh-TW" altLang="en-US" smtClean="0"/>
              <a:t>同樣為多個區塊：</a:t>
            </a:r>
            <a:r>
              <a:rPr lang="en-US" altLang="zh-TW" smtClean="0"/>
              <a:t>C</a:t>
            </a:r>
            <a:r>
              <a:rPr lang="en-US" altLang="zh-TW" baseline="-25000" smtClean="0"/>
              <a:t>0</a:t>
            </a:r>
            <a:r>
              <a:rPr lang="en-US" altLang="zh-TW" smtClean="0"/>
              <a:t>, C</a:t>
            </a:r>
            <a:r>
              <a:rPr lang="en-US" altLang="zh-TW" baseline="-25000" smtClean="0"/>
              <a:t>1</a:t>
            </a:r>
            <a:r>
              <a:rPr lang="en-US" altLang="zh-TW" smtClean="0"/>
              <a:t>, C</a:t>
            </a:r>
            <a:r>
              <a:rPr lang="en-US" altLang="zh-TW" baseline="-25000" smtClean="0"/>
              <a:t>2</a:t>
            </a:r>
            <a:r>
              <a:rPr lang="en-US" altLang="zh-TW" smtClean="0"/>
              <a:t>, …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52006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94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8-1 </a:t>
            </a:r>
            <a:r>
              <a:rPr lang="zh-TW" altLang="en-US" dirty="0"/>
              <a:t>資訊</a:t>
            </a:r>
            <a:r>
              <a:rPr lang="zh-TW" altLang="en-US" dirty="0" smtClean="0"/>
              <a:t>安全的基本原則 </a:t>
            </a:r>
            <a:r>
              <a:rPr lang="en-US" altLang="zh-TW" dirty="0" smtClean="0"/>
              <a:t>CIA</a:t>
            </a:r>
            <a:endParaRPr lang="zh-TW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B050"/>
                </a:solidFill>
              </a:rPr>
              <a:t>資料機密性（</a:t>
            </a:r>
            <a:r>
              <a:rPr lang="en-US" altLang="zh-TW" dirty="0" smtClean="0">
                <a:solidFill>
                  <a:srgbClr val="00B050"/>
                </a:solidFill>
              </a:rPr>
              <a:t>confidentiality</a:t>
            </a:r>
            <a:r>
              <a:rPr lang="zh-TW" altLang="en-US" dirty="0" smtClean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防止未經授權的第三者取得資料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B050"/>
                </a:solidFill>
              </a:rPr>
              <a:t>資料完整性（</a:t>
            </a:r>
            <a:r>
              <a:rPr lang="en-US" altLang="zh-TW" dirty="0" smtClean="0">
                <a:solidFill>
                  <a:srgbClr val="00B050"/>
                </a:solidFill>
              </a:rPr>
              <a:t>integrity</a:t>
            </a:r>
            <a:r>
              <a:rPr lang="zh-TW" altLang="en-US" dirty="0" smtClean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避免資料遭到竄改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>
                <a:solidFill>
                  <a:srgbClr val="00B050"/>
                </a:solidFill>
              </a:rPr>
              <a:t>系統可用性（</a:t>
            </a:r>
            <a:r>
              <a:rPr lang="en-US" altLang="zh-TW" dirty="0" smtClean="0">
                <a:solidFill>
                  <a:srgbClr val="00B050"/>
                </a:solidFill>
              </a:rPr>
              <a:t>availability</a:t>
            </a:r>
            <a:r>
              <a:rPr lang="zh-TW" altLang="en-US" dirty="0" smtClean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旨在確保資料和系統可以可靠即時地取得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828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57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/>
              <a:t>非對稱式金鑰的加解密演算法</a:t>
            </a:r>
            <a:endParaRPr lang="zh-TW" altLang="en-US" sz="36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二組密碼，一組用來加密，一組用來解密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加密的常稱為「公鑰」；解密的常稱為「私鑰」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公鑰：公開給全部人知道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私鑰：只有自已知道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8588"/>
            <a:ext cx="48244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2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非對稱式的演算法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07413" cy="4352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非對稱式演算法的常見應用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加密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 smtClean="0"/>
              <a:t>數位簽章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加密時：公鑰用來加密；私鑰用來解密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簽章時：私鑰用來簽章；公鑰用來驗證簽章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注意：</a:t>
            </a:r>
            <a:r>
              <a:rPr lang="zh-TW" altLang="en-US" dirty="0" smtClean="0">
                <a:solidFill>
                  <a:srgbClr val="0000FF"/>
                </a:solidFill>
              </a:rPr>
              <a:t>加密用的那一對密碼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0000FF"/>
                </a:solidFill>
              </a:rPr>
              <a:t>簽章用的那一對密碼</a:t>
            </a:r>
            <a:r>
              <a:rPr lang="zh-TW" altLang="en-US" dirty="0" smtClean="0">
                <a:solidFill>
                  <a:srgbClr val="FF0000"/>
                </a:solidFill>
              </a:rPr>
              <a:t>不可混用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常見的演算法：</a:t>
            </a:r>
            <a:r>
              <a:rPr lang="en-US" altLang="zh-TW" dirty="0" err="1"/>
              <a:t>Diffie</a:t>
            </a:r>
            <a:r>
              <a:rPr lang="en-US" altLang="zh-TW" dirty="0"/>
              <a:t>-Hellman</a:t>
            </a:r>
            <a:r>
              <a:rPr lang="zh-TW" altLang="en-US" dirty="0" smtClean="0"/>
              <a:t>演算法</a:t>
            </a:r>
            <a:r>
              <a:rPr lang="zh-TW" altLang="en-US" dirty="0"/>
              <a:t>、</a:t>
            </a:r>
            <a:r>
              <a:rPr lang="en-US" altLang="zh-TW" dirty="0" smtClean="0"/>
              <a:t>RSA</a:t>
            </a:r>
            <a:r>
              <a:rPr lang="zh-TW" altLang="en-US" dirty="0" smtClean="0"/>
              <a:t>演算法</a:t>
            </a:r>
          </a:p>
        </p:txBody>
      </p:sp>
    </p:spTree>
    <p:extLst>
      <p:ext uri="{BB962C8B-B14F-4D97-AF65-F5344CB8AC3E}">
        <p14:creationId xmlns:p14="http://schemas.microsoft.com/office/powerpoint/2010/main" val="363999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基本原理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24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使用數學上難解的問題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離散對數：給定二個數字</a:t>
            </a:r>
            <a:r>
              <a:rPr lang="en-US" altLang="zh-TW" dirty="0" smtClean="0"/>
              <a:t> x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y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x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 y </a:t>
            </a:r>
            <a:r>
              <a:rPr lang="zh-TW" altLang="en-US" dirty="0" smtClean="0"/>
              <a:t>次方的結果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x</a:t>
            </a:r>
            <a:r>
              <a:rPr lang="en-US" altLang="zh-TW" baseline="30000" dirty="0" err="1" smtClean="0"/>
              <a:t>y</a:t>
            </a:r>
            <a:r>
              <a:rPr lang="en-US" altLang="zh-TW" dirty="0" smtClean="0"/>
              <a:t>) </a:t>
            </a:r>
            <a:r>
              <a:rPr lang="zh-TW" altLang="en-US" dirty="0" smtClean="0"/>
              <a:t>很容易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反過來說，只知道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x</a:t>
            </a:r>
            <a:r>
              <a:rPr lang="en-US" altLang="zh-TW" baseline="30000" dirty="0" err="1" smtClean="0"/>
              <a:t>y</a:t>
            </a:r>
            <a:r>
              <a:rPr lang="zh-TW" altLang="en-US" dirty="0" smtClean="0"/>
              <a:t>，要得到</a:t>
            </a:r>
            <a:r>
              <a:rPr lang="en-US" altLang="zh-TW" dirty="0" smtClean="0"/>
              <a:t> x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y </a:t>
            </a:r>
            <a:r>
              <a:rPr lang="zh-TW" altLang="en-US" dirty="0" smtClean="0"/>
              <a:t>很困難</a:t>
            </a:r>
            <a:endParaRPr lang="en-US" altLang="zh-TW" dirty="0" smtClean="0"/>
          </a:p>
          <a:p>
            <a:pPr lvl="1" algn="l" eaLnBrk="1" hangingPunct="1"/>
            <a:r>
              <a:rPr lang="zh-TW" altLang="en-US" dirty="0" smtClean="0"/>
              <a:t>例：</a:t>
            </a:r>
            <a:r>
              <a:rPr lang="en-US" altLang="zh-TW" dirty="0" smtClean="0"/>
              <a:t>x=17; y=21; </a:t>
            </a:r>
            <a:r>
              <a:rPr lang="en-US" altLang="zh-TW" dirty="0" err="1" smtClean="0"/>
              <a:t>x</a:t>
            </a:r>
            <a:r>
              <a:rPr lang="en-US" altLang="zh-TW" baseline="30000" dirty="0" err="1" smtClean="0"/>
              <a:t>y</a:t>
            </a:r>
            <a:r>
              <a:rPr lang="en-US" altLang="zh-TW" dirty="0" smtClean="0"/>
              <a:t>=</a:t>
            </a:r>
            <a:r>
              <a:rPr lang="en-US" altLang="ja-JP" dirty="0" smtClean="0"/>
              <a:t>69091933913008732880827217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因數分解：給定二個質數</a:t>
            </a:r>
            <a:r>
              <a:rPr lang="en-US" altLang="zh-TW" dirty="0" smtClean="0"/>
              <a:t> p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q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p </a:t>
            </a:r>
            <a:r>
              <a:rPr lang="zh-TW" altLang="en-US" dirty="0" smtClean="0"/>
              <a:t>乘上</a:t>
            </a:r>
            <a:r>
              <a:rPr lang="en-US" altLang="zh-TW" dirty="0" smtClean="0"/>
              <a:t> q </a:t>
            </a:r>
            <a:r>
              <a:rPr lang="zh-TW" altLang="en-US" dirty="0" smtClean="0"/>
              <a:t>的結果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pq</a:t>
            </a:r>
            <a:r>
              <a:rPr lang="en-US" altLang="zh-TW" dirty="0" smtClean="0"/>
              <a:t>) </a:t>
            </a:r>
            <a:r>
              <a:rPr lang="zh-TW" altLang="en-US" dirty="0" smtClean="0"/>
              <a:t>很容易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反過來說，只知道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pq</a:t>
            </a:r>
            <a:r>
              <a:rPr lang="zh-TW" altLang="en-US" dirty="0" smtClean="0"/>
              <a:t>，要得到</a:t>
            </a:r>
            <a:r>
              <a:rPr lang="en-US" altLang="zh-TW" dirty="0" smtClean="0"/>
              <a:t> p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q </a:t>
            </a:r>
            <a:r>
              <a:rPr lang="zh-TW" altLang="en-US" dirty="0" smtClean="0"/>
              <a:t>很困難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例：</a:t>
            </a:r>
            <a:r>
              <a:rPr lang="en-US" altLang="zh-TW" dirty="0" smtClean="0"/>
              <a:t>p=15289; q=25903; </a:t>
            </a:r>
            <a:r>
              <a:rPr lang="en-US" altLang="zh-TW" dirty="0" err="1" smtClean="0"/>
              <a:t>pq</a:t>
            </a:r>
            <a:r>
              <a:rPr lang="en-US" altLang="zh-TW" dirty="0" smtClean="0"/>
              <a:t>=</a:t>
            </a:r>
            <a:r>
              <a:rPr lang="en-US" altLang="ja-JP" dirty="0" smtClean="0"/>
              <a:t>396030967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83565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Diffie-Hellman</a:t>
            </a:r>
            <a:r>
              <a:rPr lang="zh-TW" altLang="en-US" smtClean="0"/>
              <a:t>演算法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基於離散對數，用來做密碼交換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簡稱為</a:t>
            </a:r>
            <a:r>
              <a:rPr lang="en-US" altLang="zh-TW" smtClean="0"/>
              <a:t>DH</a:t>
            </a:r>
            <a:r>
              <a:rPr lang="zh-TW" altLang="en-US" smtClean="0"/>
              <a:t>演算法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使用情境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在公開的場合，二個人大聲的交換密碼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旁邊可能有人在偷聽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密碼可以交換成功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但偷聽的人還是猜不出密碼是什麼</a:t>
            </a:r>
          </a:p>
        </p:txBody>
      </p:sp>
    </p:spTree>
    <p:extLst>
      <p:ext uri="{BB962C8B-B14F-4D97-AF65-F5344CB8AC3E}">
        <p14:creationId xmlns:p14="http://schemas.microsoft.com/office/powerpoint/2010/main" val="181289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DH</a:t>
            </a:r>
            <a:r>
              <a:rPr lang="zh-TW" altLang="en-US" smtClean="0"/>
              <a:t>演算法的流程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z="2400" b="0" dirty="0" smtClean="0"/>
              <a:t>假設甲和乙二個人要交換密碼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挑選合適的數字</a:t>
            </a:r>
            <a:r>
              <a:rPr lang="en-US" altLang="zh-TW" sz="2400" b="0" dirty="0" smtClean="0"/>
              <a:t> g </a:t>
            </a:r>
            <a:r>
              <a:rPr lang="zh-TW" altLang="en-US" sz="2400" b="0" dirty="0" smtClean="0"/>
              <a:t>和</a:t>
            </a:r>
            <a:r>
              <a:rPr lang="en-US" altLang="zh-TW" sz="2400" b="0" dirty="0" smtClean="0"/>
              <a:t> p</a:t>
            </a:r>
            <a:r>
              <a:rPr lang="zh-TW" altLang="en-US" sz="2400" b="0" dirty="0" smtClean="0"/>
              <a:t>，這二個數字大家都可以知道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甲和乙各自選一個數字</a:t>
            </a:r>
            <a:r>
              <a:rPr lang="en-US" altLang="zh-TW" sz="2400" b="0" dirty="0" smtClean="0"/>
              <a:t> a </a:t>
            </a:r>
            <a:r>
              <a:rPr lang="zh-TW" altLang="en-US" sz="2400" b="0" dirty="0" smtClean="0"/>
              <a:t>和</a:t>
            </a:r>
            <a:r>
              <a:rPr lang="en-US" altLang="zh-TW" sz="2400" b="0" dirty="0" smtClean="0"/>
              <a:t> b</a:t>
            </a:r>
            <a:r>
              <a:rPr lang="zh-TW" altLang="en-US" sz="2400" b="0" dirty="0" smtClean="0"/>
              <a:t>：甲知道</a:t>
            </a:r>
            <a:r>
              <a:rPr lang="en-US" altLang="zh-TW" sz="2400" b="0" dirty="0" smtClean="0"/>
              <a:t> a</a:t>
            </a:r>
            <a:r>
              <a:rPr lang="zh-TW" altLang="en-US" sz="2400" b="0" dirty="0" smtClean="0"/>
              <a:t>；而乙知道</a:t>
            </a:r>
            <a:r>
              <a:rPr lang="en-US" altLang="zh-TW" sz="2400" b="0" dirty="0" smtClean="0"/>
              <a:t> b</a:t>
            </a:r>
          </a:p>
          <a:p>
            <a:pPr eaLnBrk="1" hangingPunct="1"/>
            <a:r>
              <a:rPr lang="zh-TW" altLang="en-US" sz="2400" b="0" dirty="0" smtClean="0"/>
              <a:t>甲計算</a:t>
            </a:r>
            <a:r>
              <a:rPr lang="en-US" altLang="zh-TW" sz="2400" b="0" dirty="0" smtClean="0"/>
              <a:t> 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a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的餘數，然後傳給乙 </a:t>
            </a: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由餘數反推</a:t>
            </a:r>
            <a:r>
              <a:rPr lang="en-US" altLang="zh-TW" sz="2400" b="0" dirty="0" smtClean="0"/>
              <a:t>a</a:t>
            </a:r>
            <a:r>
              <a:rPr lang="zh-TW" altLang="en-US" sz="2400" b="0" dirty="0" smtClean="0"/>
              <a:t>難</a:t>
            </a:r>
            <a:r>
              <a:rPr lang="en-US" altLang="zh-TW" sz="2400" b="0" dirty="0" smtClean="0"/>
              <a:t>)</a:t>
            </a:r>
          </a:p>
          <a:p>
            <a:pPr hangingPunct="1"/>
            <a:r>
              <a:rPr lang="zh-TW" altLang="en-US" sz="2400" b="0" dirty="0" smtClean="0"/>
              <a:t>乙計算</a:t>
            </a:r>
            <a:r>
              <a:rPr lang="en-US" altLang="zh-TW" sz="2400" b="0" dirty="0" smtClean="0"/>
              <a:t> 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的餘數，然後傳給甲 </a:t>
            </a:r>
            <a:r>
              <a:rPr lang="en-US" altLang="zh-TW" sz="2400" b="0" dirty="0"/>
              <a:t>(</a:t>
            </a:r>
            <a:r>
              <a:rPr lang="zh-TW" altLang="en-US" sz="2400" b="0" dirty="0"/>
              <a:t>由餘數反</a:t>
            </a:r>
            <a:r>
              <a:rPr lang="zh-TW" altLang="en-US" sz="2400" b="0" dirty="0" smtClean="0"/>
              <a:t>推</a:t>
            </a:r>
            <a:r>
              <a:rPr lang="en-US" altLang="zh-TW" sz="2400" b="0" dirty="0" smtClean="0"/>
              <a:t>b</a:t>
            </a:r>
            <a:r>
              <a:rPr lang="zh-TW" altLang="en-US" sz="2400" b="0" dirty="0" smtClean="0"/>
              <a:t>難</a:t>
            </a:r>
            <a:r>
              <a:rPr lang="en-US" altLang="zh-TW" sz="2400" b="0" dirty="0"/>
              <a:t>)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甲可以計算</a:t>
            </a:r>
            <a:r>
              <a:rPr lang="en-US" altLang="zh-TW" sz="2400" b="0" dirty="0" smtClean="0"/>
              <a:t> (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b</a:t>
            </a:r>
            <a:r>
              <a:rPr lang="en-US" altLang="zh-TW" sz="2400" b="0" dirty="0" smtClean="0"/>
              <a:t>)</a:t>
            </a:r>
            <a:r>
              <a:rPr lang="en-US" altLang="zh-TW" sz="2400" b="0" baseline="30000" dirty="0" smtClean="0"/>
              <a:t>a</a:t>
            </a:r>
            <a:r>
              <a:rPr lang="zh-TW" altLang="en-US" sz="2400" b="0" dirty="0" smtClean="0"/>
              <a:t>，得到共同的密碼</a:t>
            </a:r>
            <a:r>
              <a:rPr lang="en-US" altLang="zh-TW" sz="2400" b="0" dirty="0" smtClean="0"/>
              <a:t> g</a:t>
            </a:r>
            <a:r>
              <a:rPr lang="en-US" altLang="zh-TW" sz="2400" b="0" baseline="30000" dirty="0" smtClean="0"/>
              <a:t>ab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乙可以計算</a:t>
            </a:r>
            <a:r>
              <a:rPr lang="en-US" altLang="zh-TW" sz="2400" b="0" dirty="0" smtClean="0"/>
              <a:t> (</a:t>
            </a:r>
            <a:r>
              <a:rPr lang="en-US" altLang="zh-TW" sz="2400" b="0" dirty="0" err="1" smtClean="0"/>
              <a:t>g</a:t>
            </a:r>
            <a:r>
              <a:rPr lang="en-US" altLang="zh-TW" sz="2400" b="0" baseline="30000" dirty="0" err="1" smtClean="0"/>
              <a:t>a</a:t>
            </a:r>
            <a:r>
              <a:rPr lang="en-US" altLang="zh-TW" sz="2400" b="0" dirty="0" smtClean="0"/>
              <a:t>)</a:t>
            </a:r>
            <a:r>
              <a:rPr lang="en-US" altLang="zh-TW" sz="2400" b="0" baseline="30000" dirty="0" smtClean="0"/>
              <a:t>b</a:t>
            </a:r>
            <a:r>
              <a:rPr lang="zh-TW" altLang="en-US" sz="2400" b="0" dirty="0" smtClean="0"/>
              <a:t>，得到共同的密碼</a:t>
            </a:r>
            <a:r>
              <a:rPr lang="en-US" altLang="zh-TW" sz="2400" b="0" dirty="0" smtClean="0"/>
              <a:t> g</a:t>
            </a:r>
            <a:r>
              <a:rPr lang="en-US" altLang="zh-TW" sz="2400" b="0" baseline="30000" dirty="0" smtClean="0"/>
              <a:t>ab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偷聽的第三者無法算出共同的密碼</a:t>
            </a:r>
            <a:r>
              <a:rPr lang="en-US" altLang="zh-TW" sz="2400" b="0" dirty="0" smtClean="0"/>
              <a:t> g</a:t>
            </a:r>
            <a:r>
              <a:rPr lang="en-US" altLang="zh-TW" sz="2400" b="0" baseline="30000" dirty="0" smtClean="0"/>
              <a:t>ab</a:t>
            </a:r>
            <a:r>
              <a:rPr lang="en-US" altLang="zh-TW" sz="2400" b="0" dirty="0" smtClean="0"/>
              <a:t> </a:t>
            </a:r>
            <a:r>
              <a:rPr lang="zh-TW" altLang="en-US" sz="2400" b="0" dirty="0" smtClean="0"/>
              <a:t>除以</a:t>
            </a:r>
            <a:r>
              <a:rPr lang="en-US" altLang="zh-TW" sz="2400" b="0" dirty="0" smtClean="0"/>
              <a:t> p </a:t>
            </a:r>
            <a:r>
              <a:rPr lang="zh-TW" altLang="en-US" sz="2400" b="0" dirty="0" smtClean="0"/>
              <a:t>的餘數</a:t>
            </a:r>
          </a:p>
        </p:txBody>
      </p:sp>
    </p:spTree>
    <p:extLst>
      <p:ext uri="{BB962C8B-B14F-4D97-AF65-F5344CB8AC3E}">
        <p14:creationId xmlns:p14="http://schemas.microsoft.com/office/powerpoint/2010/main" val="522783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DH</a:t>
            </a:r>
            <a:r>
              <a:rPr lang="zh-TW" altLang="en-US" smtClean="0"/>
              <a:t>的例子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假設公開的資訊</a:t>
            </a:r>
            <a:r>
              <a:rPr lang="en-US" altLang="zh-TW" dirty="0" smtClean="0"/>
              <a:t> g=5; p=23</a:t>
            </a:r>
          </a:p>
          <a:p>
            <a:pPr eaLnBrk="1" hangingPunct="1"/>
            <a:r>
              <a:rPr lang="zh-TW" altLang="en-US" dirty="0" smtClean="0"/>
              <a:t>甲選了</a:t>
            </a:r>
            <a:r>
              <a:rPr lang="en-US" altLang="zh-TW" dirty="0" smtClean="0"/>
              <a:t> a=6</a:t>
            </a:r>
          </a:p>
          <a:p>
            <a:pPr eaLnBrk="1" hangingPunct="1"/>
            <a:r>
              <a:rPr lang="zh-TW" altLang="en-US" dirty="0" smtClean="0"/>
              <a:t>乙選了</a:t>
            </a:r>
            <a:r>
              <a:rPr lang="en-US" altLang="zh-TW" dirty="0" smtClean="0"/>
              <a:t> b=15</a:t>
            </a:r>
          </a:p>
          <a:p>
            <a:pPr eaLnBrk="1" hangingPunct="1"/>
            <a:r>
              <a:rPr lang="zh-TW" altLang="en-US" dirty="0" smtClean="0"/>
              <a:t>甲傳送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a</a:t>
            </a:r>
            <a:r>
              <a:rPr lang="en-US" altLang="zh-TW" dirty="0" smtClean="0"/>
              <a:t> (mod p) = 5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 (mod 23) = 8</a:t>
            </a:r>
          </a:p>
          <a:p>
            <a:pPr eaLnBrk="1" hangingPunct="1"/>
            <a:r>
              <a:rPr lang="zh-TW" altLang="en-US" dirty="0" smtClean="0"/>
              <a:t>乙傳送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b</a:t>
            </a:r>
            <a:r>
              <a:rPr lang="en-US" altLang="zh-TW" dirty="0" smtClean="0"/>
              <a:t> (mod p) = 5</a:t>
            </a:r>
            <a:r>
              <a:rPr lang="en-US" altLang="zh-TW" baseline="30000" dirty="0" smtClean="0"/>
              <a:t>15</a:t>
            </a:r>
            <a:r>
              <a:rPr lang="en-US" altLang="zh-TW" dirty="0" smtClean="0"/>
              <a:t> (mod 23) = 19</a:t>
            </a:r>
          </a:p>
          <a:p>
            <a:pPr eaLnBrk="1" hangingPunct="1"/>
            <a:r>
              <a:rPr lang="zh-TW" altLang="en-US" dirty="0" smtClean="0"/>
              <a:t>甲可算出共用密碼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b</a:t>
            </a:r>
            <a:r>
              <a:rPr lang="en-US" altLang="zh-TW" dirty="0" smtClean="0"/>
              <a:t>)</a:t>
            </a:r>
            <a:r>
              <a:rPr lang="en-US" altLang="zh-TW" baseline="30000" dirty="0" smtClean="0"/>
              <a:t>a</a:t>
            </a:r>
            <a:r>
              <a:rPr lang="en-US" altLang="zh-TW" dirty="0" smtClean="0"/>
              <a:t> mod p = 19</a:t>
            </a:r>
            <a:r>
              <a:rPr lang="en-US" altLang="zh-TW" baseline="30000" dirty="0" smtClean="0"/>
              <a:t>6</a:t>
            </a:r>
            <a:r>
              <a:rPr lang="en-US" altLang="zh-TW" dirty="0" smtClean="0"/>
              <a:t> (mod 23) = 2</a:t>
            </a:r>
          </a:p>
          <a:p>
            <a:pPr eaLnBrk="1" hangingPunct="1"/>
            <a:r>
              <a:rPr lang="zh-TW" altLang="en-US" dirty="0" smtClean="0"/>
              <a:t>乙可算出共用密碼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g</a:t>
            </a:r>
            <a:r>
              <a:rPr lang="en-US" altLang="zh-TW" baseline="30000" dirty="0" err="1" smtClean="0"/>
              <a:t>a</a:t>
            </a:r>
            <a:r>
              <a:rPr lang="en-US" altLang="zh-TW" dirty="0" smtClean="0"/>
              <a:t>)</a:t>
            </a:r>
            <a:r>
              <a:rPr lang="en-US" altLang="zh-TW" baseline="30000" dirty="0" smtClean="0"/>
              <a:t>b</a:t>
            </a:r>
            <a:r>
              <a:rPr lang="en-US" altLang="zh-TW" dirty="0" smtClean="0"/>
              <a:t> mod p = 8</a:t>
            </a:r>
            <a:r>
              <a:rPr lang="en-US" altLang="zh-TW" baseline="30000" dirty="0" smtClean="0"/>
              <a:t>15</a:t>
            </a:r>
            <a:r>
              <a:rPr lang="en-US" altLang="zh-TW" dirty="0" smtClean="0"/>
              <a:t> (mod 23) = 2</a:t>
            </a:r>
            <a:endParaRPr lang="en-US" altLang="ja-JP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0880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實務上的</a:t>
            </a:r>
            <a:r>
              <a:rPr lang="en-US" altLang="zh-TW" smtClean="0"/>
              <a:t>DH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同樣是使用非常大的數值來進行運算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算出來的密碼通常只用一次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用完就丟了，所以就算被破解了，也沒有太大的意義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DH</a:t>
            </a:r>
            <a:r>
              <a:rPr lang="zh-TW" altLang="en-US" smtClean="0"/>
              <a:t>演算法是目前公開交換密碼演算法的基礎</a:t>
            </a:r>
          </a:p>
        </p:txBody>
      </p:sp>
    </p:spTree>
    <p:extLst>
      <p:ext uri="{BB962C8B-B14F-4D97-AF65-F5344CB8AC3E}">
        <p14:creationId xmlns:p14="http://schemas.microsoft.com/office/powerpoint/2010/main" val="305504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演算法及其流程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zh-TW" altLang="en-US" dirty="0" smtClean="0"/>
              <a:t>基於質數的因數分解，用來做資料加解密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先選二個質數</a:t>
            </a:r>
            <a:r>
              <a:rPr lang="en-US" altLang="zh-TW" dirty="0" smtClean="0"/>
              <a:t> p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q</a:t>
            </a:r>
            <a:r>
              <a:rPr lang="zh-TW" altLang="en-US" dirty="0" smtClean="0"/>
              <a:t>，計算</a:t>
            </a:r>
            <a:r>
              <a:rPr lang="en-US" altLang="zh-TW" dirty="0" smtClean="0"/>
              <a:t> N=</a:t>
            </a:r>
            <a:r>
              <a:rPr lang="en-US" altLang="zh-TW" dirty="0" err="1" smtClean="0"/>
              <a:t>pq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計算</a:t>
            </a:r>
            <a:r>
              <a:rPr lang="en-US" altLang="zh-TW" dirty="0" smtClean="0"/>
              <a:t> φ(N) = (p-1) * (q-1)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從</a:t>
            </a:r>
            <a:r>
              <a:rPr lang="en-US" altLang="zh-TW" dirty="0" smtClean="0"/>
              <a:t> 1 </a:t>
            </a:r>
            <a:r>
              <a:rPr lang="zh-TW" altLang="en-US" dirty="0" smtClean="0"/>
              <a:t>到</a:t>
            </a:r>
            <a:r>
              <a:rPr lang="en-US" altLang="zh-TW" dirty="0" smtClean="0"/>
              <a:t> φ(N) </a:t>
            </a:r>
            <a:r>
              <a:rPr lang="zh-TW" altLang="en-US" dirty="0" smtClean="0"/>
              <a:t>中挑選一個整數</a:t>
            </a:r>
            <a:r>
              <a:rPr lang="en-US" altLang="zh-TW" dirty="0" smtClean="0"/>
              <a:t> 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e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φ(N) </a:t>
            </a:r>
            <a:r>
              <a:rPr lang="zh-TW" altLang="en-US" dirty="0" smtClean="0"/>
              <a:t>需互質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計算出</a:t>
            </a:r>
            <a:r>
              <a:rPr lang="en-US" altLang="zh-TW" dirty="0" smtClean="0"/>
              <a:t> e </a:t>
            </a:r>
            <a:r>
              <a:rPr lang="zh-TW" altLang="en-US" dirty="0" smtClean="0"/>
              <a:t>的乘法反</a:t>
            </a:r>
            <a:r>
              <a:rPr lang="zh-TW" altLang="en-US" dirty="0"/>
              <a:t>元</a:t>
            </a:r>
            <a:r>
              <a:rPr lang="zh-TW" altLang="en-US" dirty="0" smtClean="0"/>
              <a:t>素</a:t>
            </a:r>
            <a:r>
              <a:rPr lang="en-US" altLang="zh-TW" dirty="0" smtClean="0"/>
              <a:t> d</a:t>
            </a:r>
            <a:r>
              <a:rPr lang="zh-TW" altLang="en-US" dirty="0" smtClean="0"/>
              <a:t>，即</a:t>
            </a:r>
            <a:r>
              <a:rPr lang="en-US" altLang="zh-TW" dirty="0" smtClean="0"/>
              <a:t> d * e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φ(N) </a:t>
            </a:r>
            <a:r>
              <a:rPr lang="zh-TW" altLang="en-US" dirty="0" smtClean="0"/>
              <a:t>的餘數等於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。通常以「</a:t>
            </a:r>
            <a:r>
              <a:rPr lang="en-US" altLang="zh-TW" dirty="0" smtClean="0"/>
              <a:t>d </a:t>
            </a:r>
            <a:r>
              <a:rPr lang="zh-TW" altLang="en-US" dirty="0" smtClean="0"/>
              <a:t>*</a:t>
            </a:r>
            <a:r>
              <a:rPr lang="en-US" altLang="zh-TW" dirty="0" smtClean="0"/>
              <a:t> e ≡</a:t>
            </a:r>
            <a:r>
              <a:rPr lang="zh-TW" altLang="ja-JP" dirty="0" smtClean="0"/>
              <a:t> </a:t>
            </a:r>
            <a:r>
              <a:rPr lang="en-US" altLang="zh-TW" dirty="0" smtClean="0"/>
              <a:t>1 (mod φ(N))</a:t>
            </a:r>
            <a:r>
              <a:rPr lang="zh-TW" altLang="en-US" dirty="0" smtClean="0"/>
              <a:t>」表示</a:t>
            </a:r>
            <a:endParaRPr lang="en-US" altLang="zh-TW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 smtClean="0"/>
              <a:t>產生出來的二組密碼為</a:t>
            </a:r>
            <a:r>
              <a:rPr lang="en-US" altLang="zh-TW" dirty="0" smtClean="0"/>
              <a:t>(e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(d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</a:p>
          <a:p>
            <a:pPr eaLnBrk="1" hangingPunct="1"/>
            <a:r>
              <a:rPr lang="zh-TW" altLang="en-US" dirty="0" smtClean="0"/>
              <a:t>任選一組為公鑰，如</a:t>
            </a:r>
            <a:r>
              <a:rPr lang="en-US" altLang="zh-TW" dirty="0" smtClean="0"/>
              <a:t>(e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；另一組為私鑰，如</a:t>
            </a:r>
            <a:r>
              <a:rPr lang="en-US" altLang="zh-TW" dirty="0" smtClean="0"/>
              <a:t>(d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4101862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演算法及其流程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zh-TW" altLang="en-US" dirty="0" smtClean="0"/>
              <a:t>產生好二組密碼</a:t>
            </a:r>
            <a:r>
              <a:rPr lang="en-US" altLang="zh-TW" dirty="0" smtClean="0"/>
              <a:t>(e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及</a:t>
            </a:r>
            <a:r>
              <a:rPr lang="en-US" altLang="zh-TW" dirty="0" smtClean="0"/>
              <a:t>(d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N)</a:t>
            </a:r>
            <a:r>
              <a:rPr lang="zh-TW" altLang="en-US" dirty="0" smtClean="0"/>
              <a:t>後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加密時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若本文為</a:t>
            </a:r>
            <a:r>
              <a:rPr lang="en-US" altLang="zh-TW" dirty="0" smtClean="0"/>
              <a:t> n</a:t>
            </a:r>
          </a:p>
          <a:p>
            <a:pPr lvl="1" eaLnBrk="1" hangingPunct="1"/>
            <a:r>
              <a:rPr lang="zh-TW" altLang="en-US" dirty="0" smtClean="0"/>
              <a:t>計算密文</a:t>
            </a:r>
            <a:r>
              <a:rPr lang="en-US" altLang="zh-TW" dirty="0" smtClean="0"/>
              <a:t> c </a:t>
            </a:r>
            <a:r>
              <a:rPr lang="zh-TW" altLang="en-US" dirty="0" smtClean="0"/>
              <a:t>為</a:t>
            </a:r>
            <a:r>
              <a:rPr lang="en-US" altLang="zh-TW" dirty="0" smtClean="0"/>
              <a:t> n</a:t>
            </a:r>
            <a:r>
              <a:rPr lang="en-US" altLang="zh-TW" baseline="30000" dirty="0" smtClean="0"/>
              <a:t>e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N </a:t>
            </a:r>
            <a:r>
              <a:rPr lang="zh-TW" altLang="en-US" dirty="0" smtClean="0"/>
              <a:t>的餘數，即</a:t>
            </a:r>
            <a:r>
              <a:rPr lang="en-US" altLang="zh-TW" dirty="0" smtClean="0"/>
              <a:t> </a:t>
            </a:r>
            <a:r>
              <a:rPr lang="en-US" altLang="ja-JP" i="1" dirty="0" smtClean="0"/>
              <a:t>n</a:t>
            </a:r>
            <a:r>
              <a:rPr lang="en-US" altLang="ja-JP" i="1" baseline="30000" dirty="0" smtClean="0"/>
              <a:t>e</a:t>
            </a:r>
            <a:r>
              <a:rPr lang="en-US" altLang="ja-JP" i="1" dirty="0" smtClean="0"/>
              <a:t> ≡ c</a:t>
            </a:r>
            <a:r>
              <a:rPr lang="en-US" altLang="ja-JP" dirty="0" smtClean="0"/>
              <a:t> (mod N)</a:t>
            </a:r>
            <a:endParaRPr lang="en-US" altLang="zh-TW" dirty="0" smtClean="0"/>
          </a:p>
          <a:p>
            <a:pPr algn="l" hangingPunct="1"/>
            <a:r>
              <a:rPr lang="zh-TW" altLang="en-US" dirty="0" smtClean="0"/>
              <a:t>解密時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若密文為</a:t>
            </a:r>
            <a:r>
              <a:rPr lang="en-US" altLang="zh-TW" dirty="0" smtClean="0"/>
              <a:t> c</a:t>
            </a:r>
          </a:p>
          <a:p>
            <a:pPr lvl="1" hangingPunct="1"/>
            <a:r>
              <a:rPr lang="zh-TW" altLang="en-US" dirty="0" smtClean="0"/>
              <a:t>計算本文</a:t>
            </a:r>
            <a:r>
              <a:rPr lang="en-US" altLang="zh-TW" dirty="0" smtClean="0"/>
              <a:t> n </a:t>
            </a:r>
            <a:r>
              <a:rPr lang="zh-TW" altLang="en-US" dirty="0" smtClean="0"/>
              <a:t>為</a:t>
            </a:r>
            <a:r>
              <a:rPr lang="en-US" altLang="zh-TW" dirty="0" smtClean="0"/>
              <a:t> c</a:t>
            </a:r>
            <a:r>
              <a:rPr lang="en-US" altLang="zh-TW" baseline="30000" dirty="0" smtClean="0"/>
              <a:t>d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N </a:t>
            </a:r>
            <a:r>
              <a:rPr lang="zh-TW" altLang="en-US" dirty="0" smtClean="0"/>
              <a:t>的餘數，即</a:t>
            </a:r>
            <a:r>
              <a:rPr lang="en-US" altLang="zh-TW" dirty="0" smtClean="0"/>
              <a:t> </a:t>
            </a:r>
            <a:r>
              <a:rPr lang="en-US" altLang="ja-JP" i="1" dirty="0" smtClean="0"/>
              <a:t>c</a:t>
            </a:r>
            <a:r>
              <a:rPr lang="en-US" altLang="ja-JP" i="1" baseline="30000" dirty="0" smtClean="0"/>
              <a:t>d</a:t>
            </a:r>
            <a:r>
              <a:rPr lang="en-US" altLang="ja-JP" i="1" dirty="0" smtClean="0"/>
              <a:t> ≡ n</a:t>
            </a:r>
            <a:r>
              <a:rPr lang="en-US" altLang="ja-JP" dirty="0" smtClean="0"/>
              <a:t> (mod N)</a:t>
            </a:r>
          </a:p>
          <a:p>
            <a:pPr marL="457200" lvl="1" indent="0" algn="l" hangingPunct="1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</a:t>
            </a:r>
            <a:r>
              <a:rPr lang="el-GR" altLang="zh-TW" baseline="30000" dirty="0"/>
              <a:t>φ(</a:t>
            </a:r>
            <a:r>
              <a:rPr lang="en-US" altLang="zh-TW" baseline="30000" dirty="0"/>
              <a:t>N)  </a:t>
            </a:r>
            <a:r>
              <a:rPr lang="en-US" altLang="zh-TW" dirty="0"/>
              <a:t>mod N ≡ 1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 all n relatively prime to N</a:t>
            </a:r>
            <a:br>
              <a:rPr lang="en-US" altLang="zh-TW" dirty="0" smtClean="0"/>
            </a:br>
            <a:r>
              <a:rPr lang="en-US" altLang="zh-TW" dirty="0" smtClean="0"/>
              <a:t>				(Euler's </a:t>
            </a:r>
            <a:r>
              <a:rPr lang="en-US" altLang="zh-TW" dirty="0"/>
              <a:t>totient </a:t>
            </a:r>
            <a:r>
              <a:rPr lang="en-US" altLang="zh-TW" dirty="0" smtClean="0"/>
              <a:t>theorem)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pt-BR" altLang="zh-TW" dirty="0" smtClean="0"/>
              <a:t>d*e </a:t>
            </a:r>
            <a:r>
              <a:rPr lang="pt-BR" altLang="zh-TW" dirty="0"/>
              <a:t>≡ 1 (mod φ(N))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 smtClean="0"/>
              <a:t>n</a:t>
            </a:r>
            <a:r>
              <a:rPr lang="en-US" altLang="zh-TW" baseline="30000" dirty="0" err="1" smtClean="0"/>
              <a:t>d</a:t>
            </a:r>
            <a:r>
              <a:rPr lang="en-US" altLang="zh-TW" baseline="30000" dirty="0" smtClean="0"/>
              <a:t>*e</a:t>
            </a:r>
            <a:r>
              <a:rPr lang="en-US" altLang="zh-TW" dirty="0" smtClean="0"/>
              <a:t> </a:t>
            </a:r>
            <a:r>
              <a:rPr lang="en-US" altLang="zh-TW" dirty="0"/>
              <a:t>mod N ≡ </a:t>
            </a:r>
            <a:r>
              <a:rPr lang="en-US" altLang="zh-TW" dirty="0" err="1" smtClean="0">
                <a:solidFill>
                  <a:prstClr val="black"/>
                </a:solidFill>
              </a:rPr>
              <a:t>n</a:t>
            </a:r>
            <a:r>
              <a:rPr lang="en-US" altLang="zh-TW" baseline="30000" dirty="0" err="1" smtClean="0">
                <a:solidFill>
                  <a:prstClr val="black"/>
                </a:solidFill>
              </a:rPr>
              <a:t>k</a:t>
            </a:r>
            <a:r>
              <a:rPr lang="el-GR" altLang="zh-TW" baseline="30000" dirty="0" smtClean="0">
                <a:solidFill>
                  <a:prstClr val="black"/>
                </a:solidFill>
              </a:rPr>
              <a:t>φ(</a:t>
            </a:r>
            <a:r>
              <a:rPr lang="en-US" altLang="zh-TW" baseline="30000" dirty="0">
                <a:solidFill>
                  <a:prstClr val="black"/>
                </a:solidFill>
              </a:rPr>
              <a:t>N</a:t>
            </a:r>
            <a:r>
              <a:rPr lang="en-US" altLang="zh-TW" baseline="30000" dirty="0" smtClean="0">
                <a:solidFill>
                  <a:prstClr val="black"/>
                </a:solidFill>
              </a:rPr>
              <a:t>)+1  </a:t>
            </a:r>
            <a:r>
              <a:rPr lang="en-US" altLang="zh-TW" dirty="0">
                <a:solidFill>
                  <a:prstClr val="black"/>
                </a:solidFill>
              </a:rPr>
              <a:t>mod N ≡ </a:t>
            </a:r>
            <a:r>
              <a:rPr lang="en-US" altLang="zh-TW" dirty="0" smtClean="0"/>
              <a:t>n  for some k</a:t>
            </a:r>
            <a:r>
              <a:rPr lang="en-US" altLang="zh-TW" dirty="0"/>
              <a:t/>
            </a:r>
            <a:br>
              <a:rPr lang="en-US" altLang="zh-TW" dirty="0"/>
            </a:br>
            <a:endParaRPr lang="en-US" altLang="ja-JP" dirty="0" smtClean="0"/>
          </a:p>
          <a:p>
            <a:pPr marL="457200" lvl="1" indent="0" eaLnBrk="1" hangingPunct="1"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66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範例一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dirty="0" smtClean="0"/>
              <a:t>選定</a:t>
            </a:r>
            <a:r>
              <a:rPr lang="en-US" altLang="zh-TW" dirty="0" smtClean="0"/>
              <a:t> </a:t>
            </a:r>
            <a:r>
              <a:rPr lang="en-US" altLang="ja-JP" dirty="0" smtClean="0"/>
              <a:t>p=3; q=11</a:t>
            </a:r>
          </a:p>
          <a:p>
            <a:pPr eaLnBrk="1" hangingPunct="1"/>
            <a:r>
              <a:rPr lang="en-US" altLang="zh-TW" dirty="0" smtClean="0"/>
              <a:t>N = 3 * 11 = 33; φ(N) = (3-1) * (11-1) = 20</a:t>
            </a:r>
          </a:p>
          <a:p>
            <a:pPr eaLnBrk="1" hangingPunct="1"/>
            <a:r>
              <a:rPr lang="zh-TW" altLang="en-US" dirty="0" smtClean="0"/>
              <a:t>選</a:t>
            </a:r>
            <a:r>
              <a:rPr lang="en-US" altLang="zh-TW" dirty="0" smtClean="0"/>
              <a:t> e = 3</a:t>
            </a:r>
            <a:r>
              <a:rPr lang="zh-TW" altLang="en-US" dirty="0" smtClean="0"/>
              <a:t>，算出</a:t>
            </a:r>
            <a:r>
              <a:rPr lang="en-US" altLang="zh-TW" dirty="0" smtClean="0"/>
              <a:t> d = 7 (3 * 7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20 </a:t>
            </a:r>
            <a:r>
              <a:rPr lang="zh-TW" altLang="en-US" dirty="0" smtClean="0"/>
              <a:t>的餘數為</a:t>
            </a:r>
            <a:r>
              <a:rPr lang="en-US" altLang="zh-TW" dirty="0" smtClean="0"/>
              <a:t> 1)</a:t>
            </a:r>
          </a:p>
          <a:p>
            <a:pPr eaLnBrk="1" hangingPunct="1"/>
            <a:r>
              <a:rPr lang="zh-TW" altLang="en-US" dirty="0" smtClean="0"/>
              <a:t>公鑰為</a:t>
            </a:r>
            <a:r>
              <a:rPr lang="en-US" altLang="zh-TW" dirty="0" smtClean="0"/>
              <a:t>(3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33)</a:t>
            </a:r>
            <a:r>
              <a:rPr lang="zh-TW" altLang="en-US" dirty="0" smtClean="0"/>
              <a:t>；私鑰為</a:t>
            </a:r>
            <a:r>
              <a:rPr lang="en-US" altLang="zh-TW" dirty="0" smtClean="0"/>
              <a:t>(7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33)</a:t>
            </a:r>
          </a:p>
          <a:p>
            <a:pPr eaLnBrk="1" hangingPunct="1"/>
            <a:r>
              <a:rPr lang="zh-TW" altLang="en-US" dirty="0" smtClean="0"/>
              <a:t>加密時：本文為</a:t>
            </a:r>
            <a:r>
              <a:rPr lang="en-US" altLang="zh-TW" dirty="0" smtClean="0"/>
              <a:t>29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29</a:t>
            </a:r>
            <a:r>
              <a:rPr lang="en-US" altLang="zh-TW" baseline="30000" dirty="0" smtClean="0"/>
              <a:t>3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33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2</a:t>
            </a:r>
          </a:p>
          <a:p>
            <a:pPr eaLnBrk="1" hangingPunct="1"/>
            <a:r>
              <a:rPr lang="zh-TW" altLang="en-US" dirty="0" smtClean="0"/>
              <a:t>解密時：密文為</a:t>
            </a:r>
            <a:r>
              <a:rPr lang="en-US" altLang="zh-TW" dirty="0" smtClean="0"/>
              <a:t>2</a:t>
            </a:r>
          </a:p>
          <a:p>
            <a:pPr lvl="1" algn="l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2</a:t>
            </a:r>
            <a:r>
              <a:rPr lang="en-US" altLang="zh-TW" baseline="30000" dirty="0" smtClean="0"/>
              <a:t>7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33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29</a:t>
            </a:r>
          </a:p>
          <a:p>
            <a:pPr marL="457200" lvl="1" indent="0" algn="l" hangingPunct="1">
              <a:buClr>
                <a:srgbClr val="1F497D"/>
              </a:buClr>
              <a:buNone/>
            </a:pPr>
            <a:endParaRPr lang="en-US" altLang="zh-TW" sz="2800" dirty="0" smtClean="0">
              <a:solidFill>
                <a:prstClr val="black"/>
              </a:solidFill>
            </a:endParaRPr>
          </a:p>
          <a:p>
            <a:pPr marL="457200" lvl="1" indent="0" algn="l" hangingPunct="1">
              <a:buClr>
                <a:srgbClr val="1F497D"/>
              </a:buClr>
              <a:buNone/>
            </a:pPr>
            <a:r>
              <a:rPr lang="en-US" altLang="zh-TW" sz="2800" dirty="0" smtClean="0">
                <a:solidFill>
                  <a:prstClr val="black"/>
                </a:solidFill>
              </a:rPr>
              <a:t>29</a:t>
            </a:r>
            <a:r>
              <a:rPr lang="en-US" altLang="zh-TW" sz="2800" baseline="30000" dirty="0" smtClean="0">
                <a:solidFill>
                  <a:prstClr val="black"/>
                </a:solidFill>
              </a:rPr>
              <a:t>20</a:t>
            </a:r>
            <a:r>
              <a:rPr lang="en-US" altLang="zh-TW" sz="2800" dirty="0" smtClean="0">
                <a:solidFill>
                  <a:prstClr val="black"/>
                </a:solidFill>
              </a:rPr>
              <a:t> </a:t>
            </a:r>
            <a:r>
              <a:rPr lang="zh-TW" altLang="en-US" sz="2800" dirty="0">
                <a:solidFill>
                  <a:prstClr val="black"/>
                </a:solidFill>
              </a:rPr>
              <a:t>除以</a:t>
            </a:r>
            <a:r>
              <a:rPr lang="en-US" altLang="zh-TW" sz="2800" dirty="0">
                <a:solidFill>
                  <a:prstClr val="black"/>
                </a:solidFill>
              </a:rPr>
              <a:t> 33</a:t>
            </a:r>
            <a:r>
              <a:rPr lang="zh-TW" altLang="en-US" sz="2800" dirty="0">
                <a:solidFill>
                  <a:prstClr val="black"/>
                </a:solidFill>
              </a:rPr>
              <a:t>的</a:t>
            </a:r>
            <a:r>
              <a:rPr lang="zh-TW" altLang="en-US" sz="2800" dirty="0" smtClean="0">
                <a:solidFill>
                  <a:prstClr val="black"/>
                </a:solidFill>
              </a:rPr>
              <a:t>餘數為</a:t>
            </a:r>
            <a:r>
              <a:rPr lang="en-US" altLang="zh-TW" sz="2800" dirty="0" smtClean="0">
                <a:solidFill>
                  <a:prstClr val="black"/>
                </a:solidFill>
              </a:rPr>
              <a:t>1</a:t>
            </a:r>
            <a:br>
              <a:rPr lang="en-US" altLang="zh-TW" sz="2800" dirty="0" smtClean="0">
                <a:solidFill>
                  <a:prstClr val="black"/>
                </a:solidFill>
              </a:rPr>
            </a:br>
            <a:r>
              <a:rPr lang="en-US" altLang="zh-TW" sz="2800" dirty="0" smtClean="0">
                <a:solidFill>
                  <a:prstClr val="black"/>
                </a:solidFill>
              </a:rPr>
              <a:t>29</a:t>
            </a:r>
            <a:r>
              <a:rPr lang="en-US" altLang="zh-TW" sz="2800" baseline="30000" dirty="0" smtClean="0">
                <a:solidFill>
                  <a:prstClr val="black"/>
                </a:solidFill>
              </a:rPr>
              <a:t>3*7</a:t>
            </a:r>
            <a:r>
              <a:rPr lang="en-US" altLang="zh-TW" sz="2800" dirty="0" smtClean="0">
                <a:solidFill>
                  <a:prstClr val="black"/>
                </a:solidFill>
              </a:rPr>
              <a:t> </a:t>
            </a:r>
            <a:r>
              <a:rPr lang="zh-TW" altLang="en-US" sz="2800" dirty="0">
                <a:solidFill>
                  <a:prstClr val="black"/>
                </a:solidFill>
              </a:rPr>
              <a:t>除以</a:t>
            </a:r>
            <a:r>
              <a:rPr lang="en-US" altLang="zh-TW" sz="2800" dirty="0">
                <a:solidFill>
                  <a:prstClr val="black"/>
                </a:solidFill>
              </a:rPr>
              <a:t> </a:t>
            </a:r>
            <a:r>
              <a:rPr lang="en-US" altLang="zh-TW" sz="2800" dirty="0" smtClean="0">
                <a:solidFill>
                  <a:prstClr val="black"/>
                </a:solidFill>
              </a:rPr>
              <a:t>33</a:t>
            </a:r>
            <a:r>
              <a:rPr lang="zh-TW" altLang="en-US" sz="2800" dirty="0" smtClean="0">
                <a:solidFill>
                  <a:prstClr val="black"/>
                </a:solidFill>
              </a:rPr>
              <a:t>的餘數為</a:t>
            </a:r>
            <a:r>
              <a:rPr lang="en-US" altLang="zh-TW" sz="2800" dirty="0" smtClean="0">
                <a:solidFill>
                  <a:prstClr val="black"/>
                </a:solidFill>
              </a:rPr>
              <a:t>29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5384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其他額外需求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信賴性（</a:t>
            </a:r>
            <a:r>
              <a:rPr lang="en-US" altLang="zh-TW" dirty="0" err="1" smtClean="0"/>
              <a:t>authenticity</a:t>
            </a:r>
            <a:r>
              <a:rPr lang="en-US" altLang="en-US" dirty="0" smtClean="0"/>
              <a:t>）</a:t>
            </a:r>
            <a:endParaRPr lang="zh-TW" altLang="en-US" dirty="0" smtClean="0"/>
          </a:p>
          <a:p>
            <a:pPr lvl="1" eaLnBrk="1" hangingPunct="1"/>
            <a:r>
              <a:rPr lang="zh-TW" altLang="en-US" dirty="0" smtClean="0"/>
              <a:t>資料本身或是資料的來源是可以被驗證</a:t>
            </a:r>
            <a:endParaRPr lang="en-US" altLang="ja-JP" dirty="0" smtClean="0"/>
          </a:p>
          <a:p>
            <a:pPr eaLnBrk="1" hangingPunct="1"/>
            <a:r>
              <a:rPr lang="en-US" altLang="en-US" dirty="0" err="1" smtClean="0"/>
              <a:t>究責性（</a:t>
            </a:r>
            <a:r>
              <a:rPr lang="en-US" altLang="zh-TW" dirty="0" err="1" smtClean="0"/>
              <a:t>accountability</a:t>
            </a:r>
            <a:r>
              <a:rPr lang="en-US" altLang="en-US" dirty="0" smtClean="0"/>
              <a:t>）</a:t>
            </a:r>
            <a:endParaRPr lang="zh-TW" altLang="en-US" dirty="0" smtClean="0"/>
          </a:p>
          <a:p>
            <a:pPr lvl="1" eaLnBrk="1" hangingPunct="1"/>
            <a:r>
              <a:rPr lang="zh-TW" altLang="en-US" dirty="0" smtClean="0"/>
              <a:t>確保資料的不可否認性（</a:t>
            </a:r>
            <a:r>
              <a:rPr lang="en-US" altLang="zh-TW" dirty="0" smtClean="0"/>
              <a:t>nonrepudiation</a:t>
            </a:r>
            <a:r>
              <a:rPr lang="zh-TW" altLang="en-US" dirty="0" smtClean="0"/>
              <a:t>）</a:t>
            </a:r>
          </a:p>
          <a:p>
            <a:pPr lvl="1" eaLnBrk="1" hangingPunct="1"/>
            <a:r>
              <a:rPr lang="zh-TW" altLang="en-US" dirty="0" smtClean="0"/>
              <a:t>提供可靠的紀錄</a:t>
            </a:r>
          </a:p>
          <a:p>
            <a:pPr lvl="1" eaLnBrk="1" hangingPunct="1"/>
            <a:r>
              <a:rPr lang="zh-TW" altLang="en-US" dirty="0" smtClean="0"/>
              <a:t>可依據紀錄追溯出應負責的個體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724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22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RSA</a:t>
            </a:r>
            <a:r>
              <a:rPr lang="zh-TW" altLang="en-US" smtClean="0"/>
              <a:t>範例二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選定</a:t>
            </a:r>
            <a:r>
              <a:rPr lang="en-US" altLang="zh-TW" dirty="0" smtClean="0"/>
              <a:t> </a:t>
            </a:r>
            <a:r>
              <a:rPr lang="en-US" altLang="ja-JP" dirty="0" smtClean="0"/>
              <a:t>p=7; q=11</a:t>
            </a:r>
          </a:p>
          <a:p>
            <a:pPr eaLnBrk="1" hangingPunct="1"/>
            <a:r>
              <a:rPr lang="en-US" altLang="zh-TW" dirty="0" smtClean="0"/>
              <a:t>N = 7 * 11 = 77; φ(N) = (7-1) * (11-1) = 60</a:t>
            </a:r>
          </a:p>
          <a:p>
            <a:pPr eaLnBrk="1" hangingPunct="1"/>
            <a:r>
              <a:rPr lang="zh-TW" altLang="en-US" dirty="0" smtClean="0"/>
              <a:t>選</a:t>
            </a:r>
            <a:r>
              <a:rPr lang="en-US" altLang="zh-TW" dirty="0" smtClean="0"/>
              <a:t> e = 17</a:t>
            </a:r>
            <a:r>
              <a:rPr lang="zh-TW" altLang="en-US" dirty="0" smtClean="0"/>
              <a:t>，算出</a:t>
            </a:r>
            <a:r>
              <a:rPr lang="en-US" altLang="zh-TW" dirty="0" smtClean="0"/>
              <a:t> d = 53 (17 * 53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60 </a:t>
            </a:r>
            <a:r>
              <a:rPr lang="zh-TW" altLang="en-US" dirty="0" smtClean="0"/>
              <a:t>的餘數為</a:t>
            </a:r>
            <a:r>
              <a:rPr lang="en-US" altLang="zh-TW" dirty="0" smtClean="0"/>
              <a:t> 1)</a:t>
            </a:r>
          </a:p>
          <a:p>
            <a:pPr eaLnBrk="1" hangingPunct="1"/>
            <a:r>
              <a:rPr lang="zh-TW" altLang="en-US" dirty="0" smtClean="0"/>
              <a:t>公鑰為</a:t>
            </a:r>
            <a:r>
              <a:rPr lang="en-US" altLang="zh-TW" dirty="0" smtClean="0"/>
              <a:t>(17</a:t>
            </a:r>
            <a:r>
              <a:rPr lang="zh-TW" altLang="en-US" dirty="0" smtClean="0"/>
              <a:t>，</a:t>
            </a:r>
            <a:r>
              <a:rPr lang="en-US" altLang="zh-TW" dirty="0" smtClean="0"/>
              <a:t>77)</a:t>
            </a:r>
            <a:r>
              <a:rPr lang="zh-TW" altLang="en-US" dirty="0" smtClean="0"/>
              <a:t>；私鑰為</a:t>
            </a:r>
            <a:r>
              <a:rPr lang="en-US" altLang="zh-TW" dirty="0" smtClean="0"/>
              <a:t>(53</a:t>
            </a:r>
            <a:r>
              <a:rPr lang="zh-TW" altLang="en-US" dirty="0" smtClean="0"/>
              <a:t>，</a:t>
            </a:r>
            <a:r>
              <a:rPr lang="en-US" altLang="zh-TW" dirty="0" smtClean="0"/>
              <a:t>77)</a:t>
            </a:r>
          </a:p>
          <a:p>
            <a:pPr eaLnBrk="1" hangingPunct="1"/>
            <a:r>
              <a:rPr lang="zh-TW" altLang="en-US" dirty="0" smtClean="0"/>
              <a:t>加密時：本文為</a:t>
            </a:r>
            <a:r>
              <a:rPr lang="en-US" altLang="zh-TW" dirty="0" smtClean="0"/>
              <a:t>45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45</a:t>
            </a:r>
            <a:r>
              <a:rPr lang="en-US" altLang="zh-TW" baseline="30000" dirty="0" smtClean="0"/>
              <a:t>17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77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12</a:t>
            </a:r>
          </a:p>
          <a:p>
            <a:pPr eaLnBrk="1" hangingPunct="1"/>
            <a:r>
              <a:rPr lang="zh-TW" altLang="en-US" dirty="0" smtClean="0"/>
              <a:t>解密時：密文為</a:t>
            </a:r>
            <a:r>
              <a:rPr lang="en-US" altLang="zh-TW" dirty="0" smtClean="0"/>
              <a:t>12</a:t>
            </a:r>
          </a:p>
          <a:p>
            <a:pPr lvl="1" eaLnBrk="1" hangingPunct="1"/>
            <a:r>
              <a:rPr lang="zh-TW" altLang="en-US" dirty="0" smtClean="0"/>
              <a:t>計算</a:t>
            </a:r>
            <a:r>
              <a:rPr lang="en-US" altLang="zh-TW" dirty="0" smtClean="0"/>
              <a:t> 12</a:t>
            </a:r>
            <a:r>
              <a:rPr lang="en-US" altLang="zh-TW" baseline="30000" dirty="0" smtClean="0"/>
              <a:t>53</a:t>
            </a:r>
            <a:r>
              <a:rPr lang="en-US" altLang="zh-TW" dirty="0" smtClean="0"/>
              <a:t> </a:t>
            </a:r>
            <a:r>
              <a:rPr lang="zh-TW" altLang="en-US" dirty="0" smtClean="0"/>
              <a:t>除以</a:t>
            </a:r>
            <a:r>
              <a:rPr lang="en-US" altLang="zh-TW" dirty="0" smtClean="0"/>
              <a:t> 77</a:t>
            </a:r>
            <a:r>
              <a:rPr lang="zh-TW" altLang="en-US" dirty="0" smtClean="0"/>
              <a:t>，餘數為</a:t>
            </a:r>
            <a:r>
              <a:rPr lang="en-US" altLang="zh-TW" dirty="0" smtClean="0"/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1513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實務上的</a:t>
            </a:r>
            <a:r>
              <a:rPr lang="en-US" altLang="zh-TW" smtClean="0"/>
              <a:t>RSA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mtClean="0"/>
              <a:t>選的</a:t>
            </a:r>
            <a:r>
              <a:rPr lang="en-US" altLang="zh-TW" smtClean="0"/>
              <a:t> p </a:t>
            </a:r>
            <a:r>
              <a:rPr lang="zh-TW" altLang="en-US" smtClean="0"/>
              <a:t>和</a:t>
            </a:r>
            <a:r>
              <a:rPr lang="en-US" altLang="zh-TW" smtClean="0"/>
              <a:t> q </a:t>
            </a:r>
            <a:r>
              <a:rPr lang="zh-TW" altLang="en-US" smtClean="0"/>
              <a:t>是長達</a:t>
            </a:r>
            <a:r>
              <a:rPr lang="en-US" altLang="zh-TW" smtClean="0"/>
              <a:t> 1024-bit </a:t>
            </a:r>
            <a:r>
              <a:rPr lang="zh-TW" altLang="en-US" smtClean="0"/>
              <a:t>甚至</a:t>
            </a:r>
            <a:r>
              <a:rPr lang="en-US" altLang="zh-TW" smtClean="0"/>
              <a:t> 2048-bit </a:t>
            </a:r>
            <a:r>
              <a:rPr lang="zh-TW" altLang="en-US" smtClean="0"/>
              <a:t>的質數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約</a:t>
            </a:r>
            <a:r>
              <a:rPr lang="en-US" altLang="zh-TW" smtClean="0"/>
              <a:t> 30 </a:t>
            </a:r>
            <a:r>
              <a:rPr lang="zh-TW" altLang="en-US" smtClean="0"/>
              <a:t>至</a:t>
            </a:r>
            <a:r>
              <a:rPr lang="en-US" altLang="zh-TW" smtClean="0"/>
              <a:t> 60 </a:t>
            </a:r>
            <a:r>
              <a:rPr lang="zh-TW" altLang="en-US" smtClean="0"/>
              <a:t>位數的數字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需要大數運算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運算非常耗時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通常不會用來加密大量的資料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可配合對稱式密碼使用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加密臨時產生、長度有限的對稱式密碼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使用對稱式密碼進行大量的資料加密</a:t>
            </a:r>
          </a:p>
        </p:txBody>
      </p:sp>
    </p:spTree>
    <p:extLst>
      <p:ext uri="{BB962C8B-B14F-4D97-AF65-F5344CB8AC3E}">
        <p14:creationId xmlns:p14="http://schemas.microsoft.com/office/powerpoint/2010/main" val="129347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網路上常見的加解密演算法應用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日常生活隨處可見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 smtClean="0"/>
              <a:t>安全的資料傳輸，如</a:t>
            </a:r>
            <a:r>
              <a:rPr lang="en-US" altLang="zh-TW" dirty="0" smtClean="0"/>
              <a:t>HTTPS</a:t>
            </a:r>
            <a:endParaRPr lang="zh-TW" altLang="en-US" dirty="0" smtClean="0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0274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3022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40767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042988" y="2852738"/>
            <a:ext cx="174466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Chrome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</a:t>
            </a:r>
          </a:p>
        </p:txBody>
      </p:sp>
      <p:sp>
        <p:nvSpPr>
          <p:cNvPr id="11" name="矩形 10"/>
          <p:cNvSpPr/>
          <p:nvPr/>
        </p:nvSpPr>
        <p:spPr>
          <a:xfrm>
            <a:off x="3132138" y="6165850"/>
            <a:ext cx="16033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Firefox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</a:t>
            </a:r>
          </a:p>
        </p:txBody>
      </p:sp>
      <p:sp>
        <p:nvSpPr>
          <p:cNvPr id="12" name="矩形 11"/>
          <p:cNvSpPr/>
          <p:nvPr/>
        </p:nvSpPr>
        <p:spPr>
          <a:xfrm>
            <a:off x="5003800" y="3429000"/>
            <a:ext cx="34559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Internet Explorer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瀏覽器</a:t>
            </a:r>
          </a:p>
        </p:txBody>
      </p:sp>
    </p:spTree>
    <p:extLst>
      <p:ext uri="{BB962C8B-B14F-4D97-AF65-F5344CB8AC3E}">
        <p14:creationId xmlns:p14="http://schemas.microsoft.com/office/powerpoint/2010/main" val="41046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光是看到</a:t>
            </a:r>
            <a:r>
              <a:rPr lang="en-US" altLang="zh-TW" smtClean="0"/>
              <a:t>HTTPS</a:t>
            </a:r>
            <a:r>
              <a:rPr lang="zh-TW" altLang="en-US" smtClean="0"/>
              <a:t>是不夠的</a:t>
            </a:r>
            <a:r>
              <a:rPr lang="en-US" altLang="zh-TW" smtClean="0"/>
              <a:t>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以</a:t>
            </a:r>
            <a:r>
              <a:rPr lang="en-US" altLang="zh-TW" smtClean="0"/>
              <a:t>Google Chrome</a:t>
            </a:r>
            <a:r>
              <a:rPr lang="zh-TW" altLang="en-US" smtClean="0"/>
              <a:t>為例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左：沒問題的網站；右：憑證有問題的網站</a:t>
            </a:r>
          </a:p>
        </p:txBody>
      </p:sp>
      <p:pic>
        <p:nvPicPr>
          <p:cNvPr id="41988" name="Picture 4" descr="secure-htt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2626086"/>
            <a:ext cx="2974187" cy="44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insecure-https.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2626086"/>
            <a:ext cx="2976933" cy="44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97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檢視憑證的詳細資訊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zh-TW" smtClean="0"/>
              <a:t>Google</a:t>
            </a:r>
            <a:r>
              <a:rPr lang="zh-TW" altLang="en-US" smtClean="0"/>
              <a:t>網站的憑證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143035"/>
            <a:ext cx="3352674" cy="41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2125649"/>
            <a:ext cx="3358469" cy="41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0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8-3 </a:t>
            </a:r>
            <a:r>
              <a:rPr lang="zh-TW" altLang="en-US" smtClean="0"/>
              <a:t>資料完整性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驗證資料是否遭到竄改或破壞</a:t>
            </a:r>
          </a:p>
          <a:p>
            <a:pPr algn="l" eaLnBrk="1" hangingPunct="1"/>
            <a:r>
              <a:rPr lang="zh-TW" altLang="en-US" dirty="0" smtClean="0"/>
              <a:t>密碼學的雜湊函數</a:t>
            </a:r>
            <a:br>
              <a:rPr lang="zh-TW" altLang="en-US" dirty="0" smtClean="0"/>
            </a:br>
            <a:r>
              <a:rPr lang="en-US" altLang="zh-TW" dirty="0" smtClean="0"/>
              <a:t>cryptographic hash function</a:t>
            </a:r>
          </a:p>
          <a:p>
            <a:pPr algn="l" eaLnBrk="1" hangingPunct="1"/>
            <a:r>
              <a:rPr lang="zh-TW" altLang="en-US" dirty="0" smtClean="0"/>
              <a:t>數位簽章</a:t>
            </a:r>
            <a:br>
              <a:rPr lang="zh-TW" altLang="en-US" dirty="0" smtClean="0"/>
            </a:br>
            <a:r>
              <a:rPr lang="en-US" altLang="zh-TW" dirty="0" smtClean="0"/>
              <a:t>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237329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8-3-1 </a:t>
            </a:r>
            <a:r>
              <a:rPr lang="zh-TW" altLang="en-US" smtClean="0"/>
              <a:t>密碼學的雜湊函數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55650" y="1557338"/>
            <a:ext cx="8050213" cy="511333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sz="2500" dirty="0" smtClean="0"/>
              <a:t>Cryptographic hash function</a:t>
            </a:r>
            <a:r>
              <a:rPr lang="zh-TW" altLang="en-US" sz="2500" dirty="0" smtClean="0"/>
              <a:t>，簡稱為</a:t>
            </a:r>
            <a:r>
              <a:rPr lang="en-US" altLang="zh-TW" sz="2500" dirty="0" smtClean="0"/>
              <a:t> hash </a:t>
            </a:r>
            <a:r>
              <a:rPr lang="zh-TW" altLang="en-US" sz="2500" dirty="0" smtClean="0"/>
              <a:t>函數</a:t>
            </a:r>
            <a:endParaRPr lang="en-US" altLang="zh-TW" sz="2500" dirty="0" smtClean="0"/>
          </a:p>
          <a:p>
            <a:pPr algn="l" eaLnBrk="1" hangingPunct="1"/>
            <a:r>
              <a:rPr lang="zh-TW" altLang="en-US" sz="2500" dirty="0" smtClean="0"/>
              <a:t>將任意長度的字串進行運算後，得到一固定長度的雜湊值</a:t>
            </a:r>
            <a:endParaRPr lang="en-US" altLang="zh-TW" sz="2500" dirty="0" smtClean="0"/>
          </a:p>
          <a:p>
            <a:pPr algn="l" eaLnBrk="1" hangingPunct="1"/>
            <a:r>
              <a:rPr lang="zh-TW" altLang="en-US" sz="2500" dirty="0" smtClean="0"/>
              <a:t>常見密碼學的雜湊函數</a:t>
            </a:r>
            <a:endParaRPr lang="en-US" altLang="zh-TW" sz="2500" dirty="0" smtClean="0"/>
          </a:p>
          <a:p>
            <a:pPr lvl="1" algn="l" eaLnBrk="1" hangingPunct="1"/>
            <a:r>
              <a:rPr lang="en-US" altLang="zh-TW" sz="2500" dirty="0" err="1" smtClean="0"/>
              <a:t>MD5</a:t>
            </a:r>
            <a:r>
              <a:rPr lang="en-US" altLang="zh-TW" sz="2500" dirty="0" smtClean="0"/>
              <a:t> – message digest 5</a:t>
            </a:r>
            <a:r>
              <a:rPr lang="zh-TW" altLang="en-US" sz="2500" dirty="0" smtClean="0"/>
              <a:t>：產生</a:t>
            </a:r>
            <a:r>
              <a:rPr lang="en-US" altLang="zh-TW" sz="2500" dirty="0" smtClean="0"/>
              <a:t>128-bit</a:t>
            </a:r>
            <a:r>
              <a:rPr lang="zh-TW" altLang="en-US" sz="2500" dirty="0" smtClean="0"/>
              <a:t>的雜湊值</a:t>
            </a:r>
            <a:endParaRPr lang="en-US" altLang="ja-JP" sz="2500" dirty="0" smtClean="0"/>
          </a:p>
          <a:p>
            <a:pPr lvl="1" algn="l" eaLnBrk="1" hangingPunct="1"/>
            <a:r>
              <a:rPr lang="en-US" altLang="zh-TW" sz="2500" dirty="0" smtClean="0"/>
              <a:t>SHA-1 – secure hash algorithm 1</a:t>
            </a:r>
            <a:r>
              <a:rPr lang="zh-TW" altLang="en-US" sz="2500" dirty="0" smtClean="0"/>
              <a:t>：產生</a:t>
            </a:r>
            <a:r>
              <a:rPr lang="en-US" altLang="zh-TW" sz="2500" dirty="0" smtClean="0"/>
              <a:t>160-bit</a:t>
            </a:r>
            <a:r>
              <a:rPr lang="zh-TW" altLang="en-US" sz="2500" dirty="0" smtClean="0"/>
              <a:t>的雜湊值</a:t>
            </a:r>
            <a:endParaRPr lang="en-US" altLang="ja-JP" sz="2500" dirty="0" smtClean="0"/>
          </a:p>
          <a:p>
            <a:pPr lvl="1" algn="l" eaLnBrk="1" hangingPunct="1"/>
            <a:r>
              <a:rPr lang="en-US" altLang="zh-TW" sz="2500" dirty="0" smtClean="0"/>
              <a:t>SHA-256 – secure hash algorithm 2 with 256-bit digest sizes</a:t>
            </a:r>
            <a:r>
              <a:rPr lang="zh-TW" altLang="en-US" sz="2500" dirty="0" smtClean="0"/>
              <a:t>：產生</a:t>
            </a:r>
            <a:r>
              <a:rPr lang="en-US" altLang="zh-TW" sz="2500" dirty="0" smtClean="0"/>
              <a:t>256-bit</a:t>
            </a:r>
            <a:r>
              <a:rPr lang="zh-TW" altLang="en-US" sz="2500" dirty="0" smtClean="0"/>
              <a:t>的雜湊值</a:t>
            </a:r>
          </a:p>
        </p:txBody>
      </p:sp>
    </p:spTree>
    <p:extLst>
      <p:ext uri="{BB962C8B-B14F-4D97-AF65-F5344CB8AC3E}">
        <p14:creationId xmlns:p14="http://schemas.microsoft.com/office/powerpoint/2010/main" val="335765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密碼學的雜湊函數 </a:t>
            </a:r>
            <a:r>
              <a:rPr lang="en-US" altLang="zh-TW" smtClean="0"/>
              <a:t>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輸出的長度固定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一般而言，輸出愈長的演算法愈安全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任一微小變動，其結果就會完全不同</a:t>
            </a:r>
          </a:p>
          <a:p>
            <a:pPr eaLnBrk="1" hangingPunct="1"/>
            <a:r>
              <a:rPr lang="zh-TW" altLang="en-US" smtClean="0"/>
              <a:t>單向函數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無法從結果回推原始輸入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不易發生碰撞</a:t>
            </a:r>
            <a:r>
              <a:rPr lang="en-US" altLang="zh-TW" smtClean="0"/>
              <a:t> (collision)</a:t>
            </a:r>
          </a:p>
          <a:p>
            <a:pPr lvl="1" eaLnBrk="1" hangingPunct="1"/>
            <a:r>
              <a:rPr lang="zh-TW" altLang="en-US" smtClean="0"/>
              <a:t>不同的輸入，不易得到相同的結果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07678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3600" smtClean="0"/>
              <a:t>利用</a:t>
            </a:r>
            <a:r>
              <a:rPr lang="en-US" altLang="zh-TW" sz="3600" smtClean="0"/>
              <a:t>SHA-1</a:t>
            </a:r>
            <a:r>
              <a:rPr lang="zh-TW" altLang="en-US" sz="3600" smtClean="0"/>
              <a:t>函數對相似字串計算雜湊函數得到的結果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743060" cy="50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7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雜湊函數的應用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/>
              <a:t>驗證資料傳輸是否無誤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傳送資料</a:t>
            </a:r>
            <a:r>
              <a:rPr lang="en-US" altLang="zh-TW" dirty="0" smtClean="0"/>
              <a:t> m </a:t>
            </a:r>
            <a:r>
              <a:rPr lang="zh-TW" altLang="en-US" dirty="0" smtClean="0"/>
              <a:t>以及雜湊值</a:t>
            </a:r>
            <a:r>
              <a:rPr lang="en-US" altLang="zh-TW" dirty="0" smtClean="0"/>
              <a:t> h = hash(m)</a:t>
            </a:r>
          </a:p>
          <a:p>
            <a:pPr lvl="1" algn="l" eaLnBrk="1" hangingPunct="1"/>
            <a:r>
              <a:rPr lang="zh-TW" altLang="en-US" dirty="0" smtClean="0"/>
              <a:t>接收端收到</a:t>
            </a:r>
            <a:r>
              <a:rPr lang="en-US" altLang="zh-TW" dirty="0" smtClean="0"/>
              <a:t>m’</a:t>
            </a:r>
            <a:r>
              <a:rPr lang="zh-TW" altLang="en-US" dirty="0" smtClean="0"/>
              <a:t>後，計算</a:t>
            </a:r>
            <a:r>
              <a:rPr lang="en-US" altLang="zh-TW" dirty="0" smtClean="0"/>
              <a:t>h’ = hash(m’)</a:t>
            </a:r>
            <a:r>
              <a:rPr lang="zh-TW" altLang="en-US" dirty="0" smtClean="0"/>
              <a:t>，並比較</a:t>
            </a:r>
            <a:r>
              <a:rPr lang="en-US" altLang="zh-TW" dirty="0" smtClean="0"/>
              <a:t>h</a:t>
            </a:r>
            <a:r>
              <a:rPr lang="zh-TW" altLang="en-US" dirty="0" smtClean="0"/>
              <a:t>與</a:t>
            </a:r>
            <a:r>
              <a:rPr lang="en-US" altLang="zh-TW" dirty="0" smtClean="0"/>
              <a:t>h’</a:t>
            </a:r>
          </a:p>
          <a:p>
            <a:pPr lvl="1" eaLnBrk="1" hangingPunct="1"/>
            <a:r>
              <a:rPr lang="en-US" altLang="zh-TW" dirty="0" smtClean="0"/>
              <a:t>h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h’ </a:t>
            </a:r>
            <a:r>
              <a:rPr lang="zh-TW" altLang="en-US" dirty="0" smtClean="0"/>
              <a:t>結果相同時，表示傳輸內容無誤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訊息驗證碼</a:t>
            </a:r>
            <a:r>
              <a:rPr lang="en-US" altLang="zh-TW" dirty="0" smtClean="0"/>
              <a:t> (message authentication code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MAC)</a:t>
            </a:r>
          </a:p>
          <a:p>
            <a:pPr lvl="1" eaLnBrk="1" hangingPunct="1"/>
            <a:r>
              <a:rPr lang="zh-TW" altLang="en-US" dirty="0" smtClean="0"/>
              <a:t>確認資料是由受信賴的使用者傳輸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使用</a:t>
            </a:r>
            <a:r>
              <a:rPr lang="en-US" altLang="zh-TW" dirty="0" smtClean="0"/>
              <a:t> hash </a:t>
            </a:r>
            <a:r>
              <a:rPr lang="zh-TW" altLang="en-US" dirty="0" smtClean="0"/>
              <a:t>函數來實作時，常簡寫為</a:t>
            </a:r>
            <a:r>
              <a:rPr lang="en-US" altLang="zh-TW" dirty="0" smtClean="0"/>
              <a:t> HMAC</a:t>
            </a:r>
          </a:p>
        </p:txBody>
      </p:sp>
    </p:spTree>
    <p:extLst>
      <p:ext uri="{BB962C8B-B14F-4D97-AF65-F5344CB8AC3E}">
        <p14:creationId xmlns:p14="http://schemas.microsoft.com/office/powerpoint/2010/main" val="59423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8-2 </a:t>
            </a:r>
            <a:r>
              <a:rPr lang="zh-TW" altLang="en-US" smtClean="0"/>
              <a:t>資料機密性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 smtClean="0"/>
              <a:t>通常是透過「加密」（</a:t>
            </a:r>
            <a:r>
              <a:rPr lang="en-US" altLang="zh-TW" b="0" smtClean="0"/>
              <a:t>encryption</a:t>
            </a:r>
            <a:r>
              <a:rPr lang="zh-TW" altLang="en-US" b="0" smtClean="0"/>
              <a:t>）的方式來進行。加密會把原本可以直接讀取的資料加以處理，轉換為另外一種無法直接讀懂的方式呈現。</a:t>
            </a:r>
            <a:endParaRPr lang="en-US" altLang="zh-TW" b="0" smtClean="0"/>
          </a:p>
          <a:p>
            <a:r>
              <a:rPr lang="zh-TW" altLang="en-US" b="0" smtClean="0"/>
              <a:t>有知道「密碼」（</a:t>
            </a:r>
            <a:r>
              <a:rPr lang="en-US" altLang="zh-TW" b="0" smtClean="0"/>
              <a:t>password</a:t>
            </a:r>
            <a:r>
              <a:rPr lang="zh-TW" altLang="en-US" b="0" smtClean="0"/>
              <a:t>，或是</a:t>
            </a:r>
            <a:r>
              <a:rPr lang="en-US" altLang="zh-TW" b="0" smtClean="0"/>
              <a:t>key</a:t>
            </a:r>
            <a:r>
              <a:rPr lang="zh-TW" altLang="en-US" b="0" smtClean="0"/>
              <a:t>）的使用者，才可以透過「解密」（</a:t>
            </a:r>
            <a:r>
              <a:rPr lang="en-US" altLang="zh-TW" b="0" smtClean="0"/>
              <a:t>decryption</a:t>
            </a:r>
            <a:r>
              <a:rPr lang="zh-TW" altLang="en-US" b="0" smtClean="0"/>
              <a:t>）的過程，取得原始的資料。</a:t>
            </a:r>
            <a:endParaRPr lang="en-US" altLang="zh-TW" b="0" smtClean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57229326"/>
              </p:ext>
            </p:extLst>
          </p:nvPr>
        </p:nvGraphicFramePr>
        <p:xfrm>
          <a:off x="3995936" y="4779150"/>
          <a:ext cx="3024336" cy="185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10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HMAC</a:t>
            </a:r>
            <a:r>
              <a:rPr lang="zh-TW" altLang="en-US" smtClean="0"/>
              <a:t>的基本概念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zh-TW" altLang="en-US" dirty="0" smtClean="0"/>
              <a:t>假設傳送端和接收端共享一組密碼</a:t>
            </a:r>
            <a:r>
              <a:rPr lang="en-US" altLang="zh-TW" dirty="0" smtClean="0"/>
              <a:t> c</a:t>
            </a:r>
          </a:p>
          <a:p>
            <a:pPr algn="l" eaLnBrk="1" hangingPunct="1"/>
            <a:r>
              <a:rPr lang="zh-TW" altLang="en-US" dirty="0" smtClean="0"/>
              <a:t>傳送資料</a:t>
            </a:r>
            <a:r>
              <a:rPr lang="en-US" altLang="zh-TW" dirty="0" smtClean="0"/>
              <a:t> m </a:t>
            </a:r>
            <a:r>
              <a:rPr lang="zh-TW" altLang="en-US" dirty="0" smtClean="0"/>
              <a:t>時，計算</a:t>
            </a:r>
            <a:r>
              <a:rPr lang="en-US" altLang="zh-TW" dirty="0" smtClean="0"/>
              <a:t> h = hash(m || c)</a:t>
            </a:r>
            <a:r>
              <a:rPr lang="zh-TW" altLang="en-US" dirty="0" smtClean="0"/>
              <a:t>，然後傳送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 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 h</a:t>
            </a:r>
          </a:p>
          <a:p>
            <a:pPr algn="l" eaLnBrk="1" hangingPunct="1"/>
            <a:r>
              <a:rPr lang="zh-TW" altLang="en-US" dirty="0" smtClean="0"/>
              <a:t>接收端收到</a:t>
            </a:r>
            <a:r>
              <a:rPr lang="en-US" altLang="zh-TW" dirty="0" smtClean="0"/>
              <a:t> m’ </a:t>
            </a:r>
            <a:r>
              <a:rPr lang="zh-TW" altLang="en-US" dirty="0" smtClean="0"/>
              <a:t>時，計算</a:t>
            </a:r>
            <a:r>
              <a:rPr lang="en-US" altLang="zh-TW" dirty="0" smtClean="0"/>
              <a:t> h’ = hash(m’ || c)</a:t>
            </a:r>
            <a:r>
              <a:rPr lang="zh-TW" altLang="en-US" dirty="0" smtClean="0"/>
              <a:t>，然後比較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h </a:t>
            </a:r>
            <a:r>
              <a:rPr lang="zh-TW" altLang="en-US" dirty="0" smtClean="0"/>
              <a:t>以及</a:t>
            </a:r>
            <a:r>
              <a:rPr lang="en-US" altLang="zh-TW" dirty="0" smtClean="0"/>
              <a:t> h’</a:t>
            </a:r>
          </a:p>
          <a:p>
            <a:pPr algn="l" eaLnBrk="1" hangingPunct="1"/>
            <a:r>
              <a:rPr lang="zh-TW" altLang="en-US" dirty="0" smtClean="0"/>
              <a:t>如果</a:t>
            </a:r>
            <a:r>
              <a:rPr lang="en-US" altLang="zh-TW" dirty="0" smtClean="0"/>
              <a:t> h </a:t>
            </a:r>
            <a:r>
              <a:rPr lang="zh-TW" altLang="en-US" dirty="0" smtClean="0"/>
              <a:t>和</a:t>
            </a:r>
            <a:r>
              <a:rPr lang="en-US" altLang="zh-TW" dirty="0" smtClean="0"/>
              <a:t> h’  </a:t>
            </a:r>
            <a:r>
              <a:rPr lang="zh-TW" altLang="en-US" dirty="0" smtClean="0"/>
              <a:t>相同，表示資料是來自受信賴的使用者，而非由他人偽造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當然實際上還需要再配合其他參數，以避免其他不同類型的網路攻擊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8647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8-3-2 </a:t>
            </a:r>
            <a:r>
              <a:rPr lang="zh-TW" altLang="en-US" smtClean="0"/>
              <a:t>數位簽章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確認資料是來自特定的使用者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假設私鑰只有擁有者自己知道，且妥善保護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需經過特定使用者，使用其私鑰進行簽章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文件和簽章資料一同送出，接收端可使用簽章者的公鑰進行驗證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63715"/>
            <a:ext cx="14890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1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數位簽章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smtClean="0"/>
              <a:t>以</a:t>
            </a:r>
            <a:r>
              <a:rPr lang="en-US" altLang="zh-TW" smtClean="0"/>
              <a:t>RSA</a:t>
            </a:r>
            <a:r>
              <a:rPr lang="zh-TW" altLang="en-US" smtClean="0"/>
              <a:t>為例，簽章的動作和加解密的運算相同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加解密時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用公鑰加密，傳送出去後，用私鑰解密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簽章時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用私鑰簽章，傳送出去後，用公鑰驗證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簽章和加密的動作相同；解密和驗證的方式相同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再次強調：加密和簽章</a:t>
            </a:r>
            <a:r>
              <a:rPr lang="zh-TW" altLang="en-US" smtClean="0">
                <a:solidFill>
                  <a:srgbClr val="FF0000"/>
                </a:solidFill>
              </a:rPr>
              <a:t>不可</a:t>
            </a:r>
            <a:r>
              <a:rPr lang="zh-TW" altLang="en-US" smtClean="0"/>
              <a:t>使用同一對密碼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產生一對加解密專用的金鑰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再產生另一對簽章專用的金鑰</a:t>
            </a:r>
          </a:p>
        </p:txBody>
      </p:sp>
    </p:spTree>
    <p:extLst>
      <p:ext uri="{BB962C8B-B14F-4D97-AF65-F5344CB8AC3E}">
        <p14:creationId xmlns:p14="http://schemas.microsoft.com/office/powerpoint/2010/main" val="254958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實務上數位簽章的做法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公開金鑰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/>
              <a:t>RSA)</a:t>
            </a:r>
            <a:r>
              <a:rPr lang="zh-TW" altLang="en-US" dirty="0" smtClean="0"/>
              <a:t>的運算非常耗時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搭配雜湊函數使用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不論原始資料的長度為何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先將要簽章的資料，用雜湊函數加以計算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有效將資料長度縮短為</a:t>
            </a:r>
            <a:r>
              <a:rPr lang="en-US" altLang="zh-TW" dirty="0" smtClean="0"/>
              <a:t>128</a:t>
            </a:r>
            <a:r>
              <a:rPr lang="zh-TW" altLang="en-US" dirty="0" smtClean="0"/>
              <a:t>至</a:t>
            </a:r>
            <a:r>
              <a:rPr lang="en-US" altLang="zh-TW" dirty="0" smtClean="0"/>
              <a:t>512-bit</a:t>
            </a:r>
          </a:p>
          <a:p>
            <a:pPr eaLnBrk="1" hangingPunct="1"/>
            <a:r>
              <a:rPr lang="zh-TW" altLang="en-US" dirty="0" smtClean="0"/>
              <a:t>將雜湊出來的值進行簽章保護</a:t>
            </a:r>
            <a:endParaRPr lang="en-US" altLang="zh-TW" dirty="0" smtClean="0"/>
          </a:p>
          <a:p>
            <a:pPr lvl="1" hangingPunct="1"/>
            <a:r>
              <a:rPr lang="zh-TW" altLang="en-US" dirty="0" smtClean="0"/>
              <a:t>只需要針對</a:t>
            </a:r>
            <a:r>
              <a:rPr lang="en-US" altLang="zh-TW" dirty="0"/>
              <a:t>128</a:t>
            </a:r>
            <a:r>
              <a:rPr lang="zh-TW" altLang="en-US" dirty="0"/>
              <a:t>至</a:t>
            </a:r>
            <a:r>
              <a:rPr lang="en-US" altLang="zh-TW" dirty="0" smtClean="0"/>
              <a:t>512-bit (16</a:t>
            </a:r>
            <a:r>
              <a:rPr lang="zh-TW" altLang="en-US" dirty="0" smtClean="0"/>
              <a:t>至</a:t>
            </a:r>
            <a:r>
              <a:rPr lang="en-US" altLang="zh-TW" dirty="0" smtClean="0"/>
              <a:t>64</a:t>
            </a:r>
            <a:r>
              <a:rPr lang="zh-TW" altLang="en-US" dirty="0" smtClean="0"/>
              <a:t>位元組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的資料進行簽章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7801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數位簽章的應用</a:t>
            </a:r>
            <a:r>
              <a:rPr lang="en-US" altLang="zh-TW" smtClean="0"/>
              <a:t> – PGP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dirty="0" smtClean="0"/>
              <a:t>PGP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pretty good privacy</a:t>
            </a:r>
          </a:p>
          <a:p>
            <a:pPr eaLnBrk="1" hangingPunct="1"/>
            <a:r>
              <a:rPr lang="zh-TW" altLang="en-US" dirty="0" smtClean="0"/>
              <a:t>安全的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傳輸：安全傳輸</a:t>
            </a:r>
            <a:r>
              <a:rPr lang="en-US" altLang="zh-TW" dirty="0" smtClean="0"/>
              <a:t> + </a:t>
            </a:r>
            <a:r>
              <a:rPr lang="zh-TW" altLang="en-US" dirty="0" smtClean="0"/>
              <a:t>數位簽章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安全傳輸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使用一次性密碼，配合對稱式演算法加密信件內容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一次性密碼，也稱為「會議金鑰」</a:t>
            </a:r>
            <a:r>
              <a:rPr lang="en-US" altLang="zh-TW" dirty="0" smtClean="0"/>
              <a:t>(session key)</a:t>
            </a:r>
          </a:p>
          <a:p>
            <a:pPr lvl="1" eaLnBrk="1" hangingPunct="1"/>
            <a:r>
              <a:rPr lang="zh-TW" altLang="en-US" dirty="0" smtClean="0"/>
              <a:t>一次性密碼透過公開金鑰演算法傳輸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數位簽章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計算信件內容雜湊值後，再用公開金鑰演算法簽章</a:t>
            </a:r>
          </a:p>
        </p:txBody>
      </p:sp>
    </p:spTree>
    <p:extLst>
      <p:ext uri="{BB962C8B-B14F-4D97-AF65-F5344CB8AC3E}">
        <p14:creationId xmlns:p14="http://schemas.microsoft.com/office/powerpoint/2010/main" val="61905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smtClean="0"/>
              <a:t>PGP</a:t>
            </a:r>
            <a:r>
              <a:rPr lang="zh-TW" altLang="en-US" smtClean="0"/>
              <a:t>的加密流程示意圖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989138"/>
            <a:ext cx="6934200" cy="4137025"/>
          </a:xfrm>
          <a:noFill/>
        </p:spPr>
      </p:pic>
    </p:spTree>
    <p:extLst>
      <p:ext uri="{BB962C8B-B14F-4D97-AF65-F5344CB8AC3E}">
        <p14:creationId xmlns:p14="http://schemas.microsoft.com/office/powerpoint/2010/main" val="132746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smtClean="0"/>
              <a:t>PGP</a:t>
            </a:r>
            <a:r>
              <a:rPr lang="zh-TW" altLang="en-US" smtClean="0"/>
              <a:t>的解密流程示意圖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328863"/>
            <a:ext cx="7572375" cy="3457575"/>
          </a:xfrm>
          <a:noFill/>
        </p:spPr>
      </p:pic>
    </p:spTree>
    <p:extLst>
      <p:ext uri="{BB962C8B-B14F-4D97-AF65-F5344CB8AC3E}">
        <p14:creationId xmlns:p14="http://schemas.microsoft.com/office/powerpoint/2010/main" val="45703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PGP</a:t>
            </a:r>
            <a:r>
              <a:rPr lang="zh-TW" altLang="en-US" smtClean="0"/>
              <a:t>的數位簽章示意圖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667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4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公開金鑰的管理</a:t>
            </a:r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使用公開金鑰的演算法，都會用到公鑰的部份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加解密時用來「加密」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簽章時用來「驗證」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如何驗證「公鑰」沒有問題？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集中式的管理：使用「公開金鑰基礎建設」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Public key infrastructure</a:t>
            </a:r>
            <a:r>
              <a:rPr lang="zh-TW" altLang="en-US" smtClean="0"/>
              <a:t>，</a:t>
            </a:r>
            <a:r>
              <a:rPr lang="en-US" altLang="zh-TW" smtClean="0"/>
              <a:t>PKI</a:t>
            </a:r>
          </a:p>
          <a:p>
            <a:pPr lvl="1" eaLnBrk="1" hangingPunct="1"/>
            <a:r>
              <a:rPr lang="zh-TW" altLang="en-US" smtClean="0"/>
              <a:t>由第三方的公證機構</a:t>
            </a:r>
            <a:r>
              <a:rPr lang="en-US" altLang="zh-TW" smtClean="0"/>
              <a:t>(CA)</a:t>
            </a:r>
            <a:r>
              <a:rPr lang="zh-TW" altLang="en-US" smtClean="0"/>
              <a:t>認證公鑰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分散式的管理：</a:t>
            </a:r>
            <a:r>
              <a:rPr lang="en-US" altLang="zh-TW" smtClean="0"/>
              <a:t>Web of Trust</a:t>
            </a:r>
          </a:p>
        </p:txBody>
      </p:sp>
    </p:spTree>
    <p:extLst>
      <p:ext uri="{BB962C8B-B14F-4D97-AF65-F5344CB8AC3E}">
        <p14:creationId xmlns:p14="http://schemas.microsoft.com/office/powerpoint/2010/main" val="352825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透過</a:t>
            </a:r>
            <a:r>
              <a:rPr lang="en-US" altLang="zh-TW" smtClean="0"/>
              <a:t>CA</a:t>
            </a:r>
            <a:r>
              <a:rPr lang="zh-TW" altLang="en-US" smtClean="0"/>
              <a:t>進行認證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US" altLang="zh-TW" smtClean="0"/>
              <a:t>CA</a:t>
            </a:r>
            <a:r>
              <a:rPr lang="zh-TW" altLang="en-US" smtClean="0"/>
              <a:t>：確保「公鑰」和使用單位的關聯性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產生「憑證」</a:t>
            </a:r>
            <a:r>
              <a:rPr lang="en-US" altLang="zh-TW" smtClean="0"/>
              <a:t>(certificate)</a:t>
            </a:r>
            <a:r>
              <a:rPr lang="zh-TW" altLang="en-US" smtClean="0"/>
              <a:t>證明這個關係</a:t>
            </a:r>
            <a:endParaRPr lang="en-US" altLang="zh-TW" smtClean="0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範例：</a:t>
            </a:r>
            <a:r>
              <a:rPr lang="en-US" altLang="ja-JP" smtClean="0"/>
              <a:t>Google</a:t>
            </a:r>
            <a:r>
              <a:rPr lang="zh-TW" altLang="en-US" smtClean="0"/>
              <a:t>使用公開金鑰提供網站安全連線的服務</a:t>
            </a:r>
            <a:endParaRPr lang="en-US" altLang="zh-TW" smtClean="0"/>
          </a:p>
          <a:p>
            <a:pPr marL="342900" lvl="1" indent="-342900" eaLnBrk="1" hangingPunct="1"/>
            <a:r>
              <a:rPr lang="en-US" altLang="zh-TW" smtClean="0"/>
              <a:t>Google</a:t>
            </a:r>
            <a:r>
              <a:rPr lang="zh-TW" altLang="en-US" smtClean="0"/>
              <a:t>產生一對金鑰：公鑰</a:t>
            </a:r>
            <a:r>
              <a:rPr lang="en-US" altLang="zh-TW" smtClean="0"/>
              <a:t> Ku </a:t>
            </a:r>
            <a:r>
              <a:rPr lang="zh-TW" altLang="en-US" smtClean="0"/>
              <a:t>以及私鑰</a:t>
            </a:r>
            <a:r>
              <a:rPr lang="en-US" altLang="zh-TW" smtClean="0"/>
              <a:t> Kr</a:t>
            </a:r>
          </a:p>
          <a:p>
            <a:pPr marL="342900" lvl="1" indent="-342900" eaLnBrk="1" hangingPunct="1"/>
            <a:r>
              <a:rPr lang="zh-TW" altLang="en-US" smtClean="0"/>
              <a:t>將</a:t>
            </a:r>
            <a:r>
              <a:rPr lang="en-US" altLang="zh-TW" smtClean="0"/>
              <a:t> Ku </a:t>
            </a:r>
            <a:r>
              <a:rPr lang="zh-TW" altLang="en-US" smtClean="0"/>
              <a:t>送給認證機構，由認證機構對</a:t>
            </a:r>
            <a:r>
              <a:rPr lang="en-US" altLang="zh-TW" smtClean="0"/>
              <a:t> Ku </a:t>
            </a:r>
            <a:r>
              <a:rPr lang="zh-TW" altLang="en-US" smtClean="0"/>
              <a:t>進行簽章，將得到簽章資訊</a:t>
            </a:r>
            <a:r>
              <a:rPr lang="en-US" altLang="zh-TW" smtClean="0"/>
              <a:t> Sign(Ku)</a:t>
            </a:r>
          </a:p>
          <a:p>
            <a:pPr marL="342900" lvl="1" indent="-342900" eaLnBrk="1" hangingPunct="1"/>
            <a:r>
              <a:rPr lang="en-US" altLang="zh-TW" smtClean="0"/>
              <a:t>Google</a:t>
            </a:r>
            <a:r>
              <a:rPr lang="zh-TW" altLang="en-US" smtClean="0"/>
              <a:t>的網站上提供</a:t>
            </a:r>
            <a:r>
              <a:rPr lang="en-US" altLang="zh-TW" smtClean="0"/>
              <a:t> Ku + Sign(Ku)</a:t>
            </a:r>
          </a:p>
          <a:p>
            <a:pPr marL="342900" lvl="1" indent="-342900" eaLnBrk="1" hangingPunct="1"/>
            <a:r>
              <a:rPr lang="zh-TW" altLang="en-US" smtClean="0"/>
              <a:t>使用者可以用認證機構的公鑰，驗證</a:t>
            </a:r>
            <a:r>
              <a:rPr lang="en-US" altLang="zh-TW" smtClean="0"/>
              <a:t>Google</a:t>
            </a:r>
            <a:r>
              <a:rPr lang="zh-TW" altLang="en-US" smtClean="0"/>
              <a:t>的</a:t>
            </a:r>
            <a:r>
              <a:rPr lang="en-US" altLang="zh-TW" smtClean="0"/>
              <a:t> Ku</a:t>
            </a:r>
          </a:p>
        </p:txBody>
      </p:sp>
    </p:spTree>
    <p:extLst>
      <p:ext uri="{BB962C8B-B14F-4D97-AF65-F5344CB8AC3E}">
        <p14:creationId xmlns:p14="http://schemas.microsoft.com/office/powerpoint/2010/main" val="326657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加密演算法的二大類型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51133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對稱式密碼演算法</a:t>
            </a:r>
            <a:r>
              <a:rPr lang="en-US" altLang="zh-TW" sz="2400" dirty="0" smtClean="0"/>
              <a:t> (symmetric cryptographic algorithm)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加密和解密使用同一組密碼</a:t>
            </a:r>
            <a:endParaRPr lang="en-US" altLang="zh-TW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非對稱式密碼演算法</a:t>
            </a:r>
            <a:r>
              <a:rPr lang="en-US" altLang="zh-TW" sz="2400" dirty="0" smtClean="0"/>
              <a:t> (asymmetric cryptographic algorithm)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一共有二組密碼</a:t>
            </a:r>
            <a:endParaRPr lang="en-US" altLang="zh-TW" sz="2400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一組用來加密；另一組則用來解密</a:t>
            </a:r>
            <a:endParaRPr lang="en-US" altLang="zh-TW" sz="2400" dirty="0" smtClean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 smtClean="0"/>
              <a:t>也稱為「公開金鑰密碼系統」</a:t>
            </a:r>
            <a:r>
              <a:rPr lang="en-US" altLang="zh-TW" sz="2400" dirty="0" smtClean="0"/>
              <a:t>(public key crypto system)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/>
              <a:t>因為二組密碼中的其中一組可以公開</a:t>
            </a:r>
            <a:endParaRPr lang="en-US" altLang="zh-TW" sz="2000" dirty="0" smtClean="0"/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zh-TW" altLang="en-US" sz="2000" dirty="0" smtClean="0"/>
              <a:t>另一組必需要小心保管</a:t>
            </a:r>
          </a:p>
        </p:txBody>
      </p:sp>
    </p:spTree>
    <p:extLst>
      <p:ext uri="{BB962C8B-B14F-4D97-AF65-F5344CB8AC3E}">
        <p14:creationId xmlns:p14="http://schemas.microsoft.com/office/powerpoint/2010/main" val="3074663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上一頁的例子 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如何知道認證機構的公鑰沒有問題？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大部份的作業系統或瀏覽器裡有</a:t>
            </a:r>
            <a:r>
              <a:rPr lang="zh-TW" altLang="en-US" dirty="0" smtClean="0">
                <a:solidFill>
                  <a:srgbClr val="FF0000"/>
                </a:solidFill>
              </a:rPr>
              <a:t>內建</a:t>
            </a:r>
            <a:r>
              <a:rPr lang="zh-TW" altLang="en-US" dirty="0" smtClean="0"/>
              <a:t>認證機構的公鑰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由認證機構來對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公鑰簽章通常是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需要付費的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以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為例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5" y="2753925"/>
            <a:ext cx="3861628" cy="35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分散式的管理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mtClean="0"/>
              <a:t>不用付費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透過使用者之間，相互背書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也稱為</a:t>
            </a:r>
            <a:r>
              <a:rPr lang="en-US" altLang="zh-TW" smtClean="0"/>
              <a:t>Web of Trust</a:t>
            </a:r>
            <a:r>
              <a:rPr lang="zh-TW" altLang="en-US" smtClean="0"/>
              <a:t>，人與人之間的信賴關係網</a:t>
            </a:r>
            <a:endParaRPr lang="en-US" altLang="ja-JP" smtClean="0"/>
          </a:p>
          <a:p>
            <a:pPr eaLnBrk="1" hangingPunct="1"/>
            <a:r>
              <a:rPr lang="en-US" altLang="zh-TW" smtClean="0"/>
              <a:t>PGP</a:t>
            </a:r>
            <a:r>
              <a:rPr lang="zh-TW" altLang="en-US" smtClean="0"/>
              <a:t>常用這種方式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假設有甲、乙、丙三人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甲、乙互相信任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若丙的公鑰由乙來簽章</a:t>
            </a:r>
            <a:r>
              <a:rPr lang="en-US" altLang="zh-TW" smtClean="0"/>
              <a:t>(</a:t>
            </a:r>
            <a:r>
              <a:rPr lang="zh-TW" altLang="en-US" smtClean="0"/>
              <a:t>背書</a:t>
            </a:r>
            <a:r>
              <a:rPr lang="en-US" altLang="zh-TW" smtClean="0"/>
              <a:t>)</a:t>
            </a:r>
          </a:p>
          <a:p>
            <a:pPr lvl="1" eaLnBrk="1" hangingPunct="1"/>
            <a:r>
              <a:rPr lang="zh-TW" altLang="en-US" smtClean="0"/>
              <a:t>那麼甲就可以直接相信丙的公鑰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7344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分散式的管理</a:t>
            </a:r>
            <a:endParaRPr lang="en-US" altLang="zh-TW" dirty="0" smtClean="0">
              <a:solidFill>
                <a:schemeClr val="accent5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小世界理論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透過六、七層的人際網路，可以認識全世界的人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只要互相信任的使用者夠多，就可以透過使用者背書的方式，驗證大多數的公開金鑰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若信賴網的含蓋範圍不夠大，可能會發生金鑰無法驗證的情況</a:t>
            </a:r>
          </a:p>
        </p:txBody>
      </p:sp>
    </p:spTree>
    <p:extLst>
      <p:ext uri="{BB962C8B-B14F-4D97-AF65-F5344CB8AC3E}">
        <p14:creationId xmlns:p14="http://schemas.microsoft.com/office/powerpoint/2010/main" val="127670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8-4 </a:t>
            </a:r>
            <a:r>
              <a:rPr lang="zh-TW" altLang="en-US" smtClean="0"/>
              <a:t>系統可用性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資訊系統可以在需要的時候正確地存取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可用性降低的原因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系統本身的穩定度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硬體故障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軟體問題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來自外部的攻擊</a:t>
            </a:r>
          </a:p>
        </p:txBody>
      </p:sp>
    </p:spTree>
    <p:extLst>
      <p:ext uri="{BB962C8B-B14F-4D97-AF65-F5344CB8AC3E}">
        <p14:creationId xmlns:p14="http://schemas.microsoft.com/office/powerpoint/2010/main" val="425304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提高系統可用性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高可用性，</a:t>
            </a:r>
            <a:r>
              <a:rPr lang="en-US" altLang="zh-TW" smtClean="0"/>
              <a:t>high availability</a:t>
            </a:r>
          </a:p>
          <a:p>
            <a:pPr eaLnBrk="1" hangingPunct="1"/>
            <a:r>
              <a:rPr lang="zh-TW" altLang="en-US" smtClean="0"/>
              <a:t>建置備援系統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以網路系統而言</a:t>
            </a:r>
            <a:r>
              <a:rPr lang="en-US" altLang="zh-TW" smtClean="0"/>
              <a:t> …</a:t>
            </a:r>
          </a:p>
          <a:p>
            <a:pPr lvl="1" eaLnBrk="1" hangingPunct="1"/>
            <a:r>
              <a:rPr lang="zh-TW" altLang="en-US" smtClean="0"/>
              <a:t>網路連線線路</a:t>
            </a:r>
            <a:r>
              <a:rPr lang="en-US" altLang="zh-TW" smtClean="0"/>
              <a:t> x 2</a:t>
            </a:r>
          </a:p>
          <a:p>
            <a:pPr lvl="1" eaLnBrk="1" hangingPunct="1"/>
            <a:r>
              <a:rPr lang="zh-TW" altLang="en-US" smtClean="0"/>
              <a:t>伺服器</a:t>
            </a:r>
            <a:r>
              <a:rPr lang="en-US" altLang="zh-TW" smtClean="0"/>
              <a:t> x 2</a:t>
            </a:r>
          </a:p>
          <a:p>
            <a:pPr lvl="1" eaLnBrk="1" hangingPunct="1"/>
            <a:r>
              <a:rPr lang="zh-TW" altLang="en-US" smtClean="0"/>
              <a:t>儲存設備</a:t>
            </a:r>
            <a:r>
              <a:rPr lang="en-US" altLang="zh-TW" smtClean="0"/>
              <a:t> x 2</a:t>
            </a:r>
          </a:p>
          <a:p>
            <a:pPr lvl="1" eaLnBrk="1" hangingPunct="1"/>
            <a:r>
              <a:rPr lang="zh-TW" altLang="en-US" smtClean="0"/>
              <a:t>故障偵測機制，常用的是「心跳機制」</a:t>
            </a:r>
            <a:r>
              <a:rPr lang="en-US" altLang="zh-TW" smtClean="0"/>
              <a:t>(heartbeat)</a:t>
            </a:r>
          </a:p>
          <a:p>
            <a:pPr lvl="1"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4838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高可用性，以</a:t>
            </a:r>
            <a:r>
              <a:rPr lang="en-US" altLang="zh-TW" smtClean="0"/>
              <a:t>DRBD</a:t>
            </a:r>
            <a:r>
              <a:rPr lang="zh-TW" altLang="en-US" smtClean="0"/>
              <a:t>為例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2530475" cy="4352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儲存系統的高可用性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1692273"/>
            <a:ext cx="5490610" cy="50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7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8-5 </a:t>
            </a:r>
            <a:r>
              <a:rPr lang="zh-TW" altLang="en-US" smtClean="0"/>
              <a:t>網路攻擊</a:t>
            </a:r>
            <a:r>
              <a:rPr lang="en-US" altLang="ja-JP" smtClean="0"/>
              <a:t> </a:t>
            </a:r>
            <a:endParaRPr lang="zh-TW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目的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取得未經授權的存取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中斷網路服務的正常運作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所謂的「駭客」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Hacker</a:t>
            </a:r>
            <a:r>
              <a:rPr lang="zh-TW" altLang="en-US" smtClean="0"/>
              <a:t>：廣義來說，指對某項技術專精的人士</a:t>
            </a:r>
            <a:endParaRPr lang="en-US" altLang="zh-TW" smtClean="0"/>
          </a:p>
          <a:p>
            <a:pPr lvl="2" eaLnBrk="1" hangingPunct="1"/>
            <a:r>
              <a:rPr lang="zh-TW" altLang="en-US" smtClean="0"/>
              <a:t>不見得是壞人，有時還帶有稱讚的味道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Cracker</a:t>
            </a:r>
            <a:r>
              <a:rPr lang="zh-TW" altLang="en-US" smtClean="0"/>
              <a:t>：利用技術進行攻擊、破壞的人士</a:t>
            </a:r>
          </a:p>
        </p:txBody>
      </p:sp>
    </p:spTree>
    <p:extLst>
      <p:ext uri="{BB962C8B-B14F-4D97-AF65-F5344CB8AC3E}">
        <p14:creationId xmlns:p14="http://schemas.microsoft.com/office/powerpoint/2010/main" val="331568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常見的網路攻擊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827584" y="1988840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0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阻斷服務攻擊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755650" y="1412875"/>
            <a:ext cx="8050213" cy="496887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英文為</a:t>
            </a:r>
            <a:r>
              <a:rPr lang="en-US" altLang="zh-TW" dirty="0"/>
              <a:t>D</a:t>
            </a:r>
            <a:r>
              <a:rPr lang="en-US" altLang="zh-TW" dirty="0" smtClean="0"/>
              <a:t>enial of Service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DoS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常見的方式為阻斷網路連線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攻擊者產生大量網路流量，耗盡目標的網路頻寬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產生大量的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封包、</a:t>
            </a:r>
            <a:r>
              <a:rPr lang="en-US" altLang="zh-TW" dirty="0" smtClean="0"/>
              <a:t>TCP</a:t>
            </a:r>
            <a:r>
              <a:rPr lang="zh-TW" altLang="en-US" dirty="0" smtClean="0"/>
              <a:t>連線要求、或是</a:t>
            </a:r>
            <a:r>
              <a:rPr lang="en-US" altLang="zh-TW" dirty="0" smtClean="0"/>
              <a:t>UDP</a:t>
            </a:r>
            <a:r>
              <a:rPr lang="zh-TW" altLang="en-US" dirty="0" smtClean="0"/>
              <a:t>封包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分散式阻斷服務攻擊：</a:t>
            </a:r>
            <a:r>
              <a:rPr lang="en-US" altLang="zh-TW" dirty="0"/>
              <a:t>D</a:t>
            </a:r>
            <a:r>
              <a:rPr lang="en-US" altLang="zh-TW" dirty="0" smtClean="0"/>
              <a:t>istributed </a:t>
            </a:r>
            <a:r>
              <a:rPr lang="en-US" altLang="zh-TW" dirty="0"/>
              <a:t>D</a:t>
            </a:r>
            <a:r>
              <a:rPr lang="en-US" altLang="zh-TW" dirty="0" smtClean="0"/>
              <a:t>enial of Service</a:t>
            </a:r>
            <a:r>
              <a:rPr lang="zh-TW" altLang="en-US" dirty="0" smtClean="0"/>
              <a:t>，</a:t>
            </a:r>
            <a:r>
              <a:rPr lang="en-US" altLang="zh-TW" dirty="0" err="1" smtClean="0"/>
              <a:t>DDoS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透過一大群機器進行阻斷服務攻擊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來自四面八方的機器，更難進行抵擋</a:t>
            </a:r>
          </a:p>
        </p:txBody>
      </p:sp>
    </p:spTree>
    <p:extLst>
      <p:ext uri="{BB962C8B-B14F-4D97-AF65-F5344CB8AC3E}">
        <p14:creationId xmlns:p14="http://schemas.microsoft.com/office/powerpoint/2010/main" val="1897764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68313" y="845245"/>
            <a:ext cx="8229600" cy="9185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 smtClean="0"/>
              <a:t>ping</a:t>
            </a:r>
            <a:r>
              <a:rPr lang="zh-TW" altLang="en-US" sz="3600" dirty="0" smtClean="0"/>
              <a:t>指令的執行結果。用</a:t>
            </a:r>
            <a:r>
              <a:rPr lang="en-US" altLang="zh-TW" sz="3600" dirty="0" smtClean="0"/>
              <a:t>ping</a:t>
            </a:r>
            <a:r>
              <a:rPr lang="zh-TW" altLang="en-US" sz="3600" dirty="0" smtClean="0"/>
              <a:t>指令探測本機</a:t>
            </a:r>
            <a:r>
              <a:rPr lang="en-US" altLang="zh-TW" sz="3600" dirty="0" smtClean="0"/>
              <a:t>IP 127.0.0.1</a:t>
            </a:r>
            <a:endParaRPr lang="zh-TW" altLang="en-US" sz="3600" dirty="0" smtClean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6714920" cy="4394534"/>
          </a:xfrm>
          <a:noFill/>
        </p:spPr>
      </p:pic>
    </p:spTree>
    <p:extLst>
      <p:ext uri="{BB962C8B-B14F-4D97-AF65-F5344CB8AC3E}">
        <p14:creationId xmlns:p14="http://schemas.microsoft.com/office/powerpoint/2010/main" val="212219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對稱式金鑰的加解密演算法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362950" cy="4137025"/>
          </a:xfrm>
        </p:spPr>
        <p:txBody>
          <a:bodyPr/>
          <a:lstStyle/>
          <a:p>
            <a:pPr eaLnBrk="1" hangingPunct="1"/>
            <a:r>
              <a:rPr lang="zh-TW" altLang="en-US" b="0" smtClean="0"/>
              <a:t>對稱式金鑰的加解密演算法在處理資料加密和解密時，是使用相同的密碼。在加密的過程中，我們常稱我們的原始資料為本文（</a:t>
            </a:r>
            <a:r>
              <a:rPr lang="en-US" altLang="zh-TW" b="0" smtClean="0"/>
              <a:t>plaintext</a:t>
            </a:r>
            <a:r>
              <a:rPr lang="zh-TW" altLang="en-US" b="0" smtClean="0"/>
              <a:t>），而加密出來的資料稱為密文（</a:t>
            </a:r>
            <a:r>
              <a:rPr lang="en-US" altLang="zh-TW" b="0" smtClean="0"/>
              <a:t>ciphertext</a:t>
            </a:r>
            <a:r>
              <a:rPr lang="zh-TW" altLang="en-US" b="0" smtClean="0"/>
              <a:t>）。</a:t>
            </a:r>
            <a:endParaRPr lang="en-US" altLang="zh-TW" b="0" smtClean="0"/>
          </a:p>
          <a:p>
            <a:pPr eaLnBrk="1" hangingPunct="1"/>
            <a:r>
              <a:rPr lang="zh-TW" altLang="en-US" b="0" smtClean="0"/>
              <a:t>加密的演算法要做的工作，就是將本文轉換為密文。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82" y="4374105"/>
            <a:ext cx="18097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主機入侵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通常是利用系統上的漏洞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所以要常常更新系統，以確保系統沒有安全漏洞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入侵後可再嘗試取得系統操作權限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常見的「網頁置換」攻擊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駭客入侵網站後，將首頁換成指定的圖案</a:t>
            </a:r>
          </a:p>
        </p:txBody>
      </p:sp>
    </p:spTree>
    <p:extLst>
      <p:ext uri="{BB962C8B-B14F-4D97-AF65-F5344CB8AC3E}">
        <p14:creationId xmlns:p14="http://schemas.microsoft.com/office/powerpoint/2010/main" val="419962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533426" y="7859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/>
              <a:t>幾個網站「置換首頁」的範例畫面。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駭客們好像比較喜歡黑色底的介面呢！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3936">
            <a:off x="187325" y="2120900"/>
            <a:ext cx="3457575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40113"/>
            <a:ext cx="285750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216150"/>
            <a:ext cx="1912938" cy="360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5537">
            <a:off x="7205663" y="2233613"/>
            <a:ext cx="1727200" cy="368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04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主機入侵</a:t>
            </a:r>
            <a:r>
              <a:rPr lang="en-US" altLang="zh-TW" smtClean="0"/>
              <a:t>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竊取主機內的各種資料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尤其是入侵大型商業網站、銀行網站、政府網站等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建置「釣魚網站」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詐騙使用者的個人資訊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但，主機入侵技術也可以用在正途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檢測網路服務的漏洞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確保網路產品安全無虞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98375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電腦病毒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帶有惡意的程式碼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病毒：會不斷自我複製及感染其他檔案</a:t>
            </a:r>
          </a:p>
          <a:p>
            <a:pPr lvl="1" eaLnBrk="1" hangingPunct="1"/>
            <a:r>
              <a:rPr lang="zh-TW" altLang="en-US" smtClean="0"/>
              <a:t>蠕蟲：蠕蟲可以透過網路散播</a:t>
            </a:r>
          </a:p>
          <a:p>
            <a:pPr lvl="1" eaLnBrk="1" hangingPunct="1"/>
            <a:r>
              <a:rPr lang="zh-TW" altLang="en-US" smtClean="0"/>
              <a:t>特洛伊木馬程式：植入後門進而竊取資訊</a:t>
            </a:r>
          </a:p>
          <a:p>
            <a:pPr lvl="1"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1810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巨集型病毒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隱藏在可夾帶巨集的文件檔案裡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如</a:t>
            </a:r>
            <a:r>
              <a:rPr lang="en-US" altLang="zh-TW" smtClean="0"/>
              <a:t>Office Word</a:t>
            </a:r>
            <a:r>
              <a:rPr lang="zh-TW" altLang="en-US" smtClean="0"/>
              <a:t>、</a:t>
            </a:r>
            <a:r>
              <a:rPr lang="en-US" altLang="zh-TW" smtClean="0"/>
              <a:t>Excel</a:t>
            </a:r>
            <a:r>
              <a:rPr lang="zh-TW" altLang="en-US" smtClean="0"/>
              <a:t>、</a:t>
            </a:r>
            <a:r>
              <a:rPr lang="en-US" altLang="zh-TW" smtClean="0"/>
              <a:t>Outlook</a:t>
            </a:r>
            <a:r>
              <a:rPr lang="zh-TW" altLang="en-US" smtClean="0"/>
              <a:t>等等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文件檔案開啟時，巨集一併被執行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2000</a:t>
            </a:r>
            <a:r>
              <a:rPr lang="zh-TW" altLang="en-US" smtClean="0"/>
              <a:t>年的「</a:t>
            </a:r>
            <a:r>
              <a:rPr lang="en-US" altLang="zh-TW" smtClean="0"/>
              <a:t>ILOVEYOU</a:t>
            </a:r>
            <a:r>
              <a:rPr lang="zh-TW" altLang="en-US" smtClean="0"/>
              <a:t>」病毒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使用者只要用</a:t>
            </a:r>
            <a:r>
              <a:rPr lang="en-US" altLang="zh-TW" smtClean="0"/>
              <a:t>Outlook</a:t>
            </a:r>
            <a:r>
              <a:rPr lang="zh-TW" altLang="en-US" smtClean="0"/>
              <a:t>收</a:t>
            </a:r>
            <a:r>
              <a:rPr lang="en-US" altLang="zh-TW" smtClean="0"/>
              <a:t>Email</a:t>
            </a:r>
            <a:r>
              <a:rPr lang="zh-TW" altLang="en-US" smtClean="0"/>
              <a:t>，一開始信件就中毒</a:t>
            </a:r>
          </a:p>
        </p:txBody>
      </p:sp>
    </p:spTree>
    <p:extLst>
      <p:ext uri="{BB962C8B-B14F-4D97-AF65-F5344CB8AC3E}">
        <p14:creationId xmlns:p14="http://schemas.microsoft.com/office/powerpoint/2010/main" val="224465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檔案型病毒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寄生在執行檔裡的惡意程式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執行檔被執行時，就觸發藏在裡面的病毒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有時會再嘗試感染其他正常的程式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不要使用來路不明的軟體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破解版、序號產生器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01298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蠕蟲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dirty="0" smtClean="0"/>
              <a:t>透過網路散播</a:t>
            </a:r>
          </a:p>
          <a:p>
            <a:pPr eaLnBrk="1" hangingPunct="1"/>
            <a:r>
              <a:rPr lang="en-US" altLang="zh-TW" dirty="0" smtClean="0"/>
              <a:t>2003</a:t>
            </a:r>
            <a:r>
              <a:rPr lang="zh-TW" altLang="en-US" dirty="0" smtClean="0"/>
              <a:t>年的</a:t>
            </a:r>
            <a:r>
              <a:rPr lang="en-US" altLang="zh-TW" dirty="0" smtClean="0">
                <a:hlinkClick r:id="rId2"/>
              </a:rPr>
              <a:t>Blaster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透過「網路上的芳鄰」進行散佈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掃描網路上，安裝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作業系統的電腦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進行感染，然後重覆掃描和感染的動作</a:t>
            </a:r>
            <a:endParaRPr lang="en-US" altLang="zh-TW" dirty="0" smtClean="0"/>
          </a:p>
          <a:p>
            <a:pPr marL="342900" lvl="1" indent="-342900" eaLnBrk="1" hangingPunct="1"/>
            <a:r>
              <a:rPr lang="zh-TW" altLang="en-US" dirty="0" smtClean="0"/>
              <a:t>嚴重時，甚至影響區域網路運作</a:t>
            </a:r>
          </a:p>
        </p:txBody>
      </p:sp>
    </p:spTree>
    <p:extLst>
      <p:ext uri="{BB962C8B-B14F-4D97-AF65-F5344CB8AC3E}">
        <p14:creationId xmlns:p14="http://schemas.microsoft.com/office/powerpoint/2010/main" val="227844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特洛伊木馬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植入後門進而竊取資訊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帳號、密碼、郵件等各種資料</a:t>
            </a:r>
          </a:p>
          <a:p>
            <a:pPr eaLnBrk="1" hangingPunct="1"/>
            <a:r>
              <a:rPr lang="zh-TW" altLang="en-US" smtClean="0"/>
              <a:t>除了竊取資料外，還可以遠端遙控</a:t>
            </a:r>
            <a:endParaRPr lang="en-US" altLang="zh-TW" smtClean="0"/>
          </a:p>
          <a:p>
            <a:pPr marL="342900" lvl="1" indent="-342900" eaLnBrk="1" hangingPunct="1"/>
            <a:r>
              <a:rPr lang="zh-TW" altLang="en-US" smtClean="0"/>
              <a:t>成為駭客的跳板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殭屍網路</a:t>
            </a:r>
            <a:endParaRPr lang="en-US" altLang="zh-TW" smtClean="0"/>
          </a:p>
          <a:p>
            <a:pPr marL="342900" lvl="1" indent="-342900" eaLnBrk="1" hangingPunct="1"/>
            <a:r>
              <a:rPr lang="zh-TW" altLang="en-US" smtClean="0"/>
              <a:t>駭客控制一大群木馬</a:t>
            </a:r>
            <a:endParaRPr lang="en-US" altLang="zh-TW" smtClean="0"/>
          </a:p>
          <a:p>
            <a:pPr marL="342900" lvl="1" indent="-342900" eaLnBrk="1" hangingPunct="1"/>
            <a:r>
              <a:rPr lang="zh-TW" altLang="en-US" smtClean="0"/>
              <a:t>發送垃圾郵件、發動分散式網路攻擊、進行網路釣魚等各種大規模的攻擊</a:t>
            </a:r>
          </a:p>
        </p:txBody>
      </p:sp>
    </p:spTree>
    <p:extLst>
      <p:ext uri="{BB962C8B-B14F-4D97-AF65-F5344CB8AC3E}">
        <p14:creationId xmlns:p14="http://schemas.microsoft.com/office/powerpoint/2010/main" val="316602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網路監聽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網路上傳輸的資料若未加密，就可能遭到監聽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可取得使用者的帳號、密碼以及傳輸的資料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儘量使用安全的傳輸軟體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524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9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8-6 </a:t>
            </a:r>
            <a:r>
              <a:rPr lang="zh-TW" altLang="en-US" smtClean="0"/>
              <a:t>網路防護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47664" y="1772816"/>
          <a:ext cx="655272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45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對稱式密碼演算法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對稱式加密流程示意圖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6"/>
            <a:ext cx="6300427" cy="38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8-6-1 </a:t>
            </a:r>
            <a:r>
              <a:rPr lang="zh-TW" altLang="en-US" smtClean="0"/>
              <a:t>防毒軟體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選擇多樣，有付費版，也有免費版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防毒軟體的偵測方式</a:t>
            </a:r>
          </a:p>
          <a:p>
            <a:pPr lvl="1" eaLnBrk="1" hangingPunct="1"/>
            <a:r>
              <a:rPr lang="zh-TW" altLang="en-US" smtClean="0"/>
              <a:t>病毒的定義檔</a:t>
            </a:r>
          </a:p>
          <a:p>
            <a:pPr lvl="1" eaLnBrk="1" hangingPunct="1"/>
            <a:r>
              <a:rPr lang="zh-TW" altLang="en-US" smtClean="0"/>
              <a:t>「啟發式」的偵測方式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使用防毒軟體之後並非一勞永逸，而是需要正確的使用習慣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定期修補作業系統的漏洞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不要使用來路不明的程式</a:t>
            </a:r>
          </a:p>
          <a:p>
            <a:pPr lvl="1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35067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防毒軟體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mtClean="0"/>
              <a:t>病毒很常見，甚至連作業系統都內建防毒軟體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圖為</a:t>
            </a:r>
            <a:r>
              <a:rPr lang="en-US" altLang="zh-TW" smtClean="0"/>
              <a:t>Windows</a:t>
            </a:r>
            <a:r>
              <a:rPr lang="zh-TW" altLang="en-US" smtClean="0"/>
              <a:t>內建的</a:t>
            </a:r>
            <a:r>
              <a:rPr lang="en-US" altLang="zh-TW" smtClean="0"/>
              <a:t>Windows Defender</a:t>
            </a:r>
          </a:p>
        </p:txBody>
      </p:sp>
      <p:pic>
        <p:nvPicPr>
          <p:cNvPr id="809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62263"/>
            <a:ext cx="53705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5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偵測病毒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使用病毒定義檔進行偵測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將病毒樣本的特徵碼字串取出來，建立資料庫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透過字串比對，找出病毒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要定義更新，確保可以偵測出最新的病毒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「啟發式」的偵測方式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依據病毒的「行為模式」，如修改系統檔案、修改其他執行檔等等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目標：高偵測率、低誤判率、低漏判率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75044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SSL</a:t>
            </a:r>
            <a:r>
              <a:rPr lang="zh-TW" altLang="en-US" b="1" dirty="0" smtClean="0"/>
              <a:t>與</a:t>
            </a:r>
            <a:r>
              <a:rPr lang="en-US" altLang="zh-TW" b="1" dirty="0" smtClean="0"/>
              <a:t>TLS</a:t>
            </a:r>
            <a:endParaRPr lang="zh-TW" altLang="en-US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網路上常用的安全傳輸協定是</a:t>
            </a:r>
            <a:r>
              <a:rPr lang="en-US" altLang="zh-TW" smtClean="0"/>
              <a:t>SSL</a:t>
            </a:r>
            <a:r>
              <a:rPr lang="zh-TW" altLang="en-US" smtClean="0"/>
              <a:t>以及</a:t>
            </a:r>
            <a:r>
              <a:rPr lang="en-US" altLang="zh-TW" smtClean="0"/>
              <a:t>TLS</a:t>
            </a:r>
          </a:p>
          <a:p>
            <a:pPr eaLnBrk="1" hangingPunct="1"/>
            <a:r>
              <a:rPr lang="en-US" altLang="zh-TW" smtClean="0"/>
              <a:t>SSL</a:t>
            </a:r>
            <a:r>
              <a:rPr lang="zh-TW" altLang="en-US" smtClean="0"/>
              <a:t>於</a:t>
            </a:r>
            <a:r>
              <a:rPr lang="en-US" altLang="zh-TW" smtClean="0"/>
              <a:t>1995</a:t>
            </a:r>
            <a:r>
              <a:rPr lang="zh-TW" altLang="en-US" smtClean="0"/>
              <a:t>年被提出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TLS</a:t>
            </a:r>
            <a:r>
              <a:rPr lang="zh-TW" altLang="en-US" smtClean="0"/>
              <a:t>則於</a:t>
            </a:r>
            <a:r>
              <a:rPr lang="en-US" altLang="zh-TW" smtClean="0"/>
              <a:t>1999</a:t>
            </a:r>
            <a:r>
              <a:rPr lang="zh-TW" altLang="en-US" smtClean="0"/>
              <a:t>年被提出，是</a:t>
            </a:r>
            <a:r>
              <a:rPr lang="en-US" altLang="zh-TW" smtClean="0"/>
              <a:t>SSL</a:t>
            </a:r>
            <a:r>
              <a:rPr lang="zh-TW" altLang="en-US" smtClean="0"/>
              <a:t>的後繼者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提供應用層協定一個透通</a:t>
            </a:r>
            <a:r>
              <a:rPr lang="en-US" altLang="zh-TW" smtClean="0"/>
              <a:t>(transparent)</a:t>
            </a:r>
            <a:r>
              <a:rPr lang="zh-TW" altLang="en-US" smtClean="0"/>
              <a:t>的加密連線保護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應用層協定可以不用修改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SSL/TLS</a:t>
            </a:r>
            <a:r>
              <a:rPr lang="zh-TW" altLang="en-US" smtClean="0"/>
              <a:t>安全連線建立後，應用層協定可在受保護的連線內進行資料傳輸</a:t>
            </a:r>
          </a:p>
        </p:txBody>
      </p:sp>
    </p:spTree>
    <p:extLst>
      <p:ext uri="{BB962C8B-B14F-4D97-AF65-F5344CB8AC3E}">
        <p14:creationId xmlns:p14="http://schemas.microsoft.com/office/powerpoint/2010/main" val="118204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SSL/TLS</a:t>
            </a:r>
            <a:r>
              <a:rPr lang="zh-TW" altLang="en-US" smtClean="0"/>
              <a:t>連線示意圖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9"/>
            <a:ext cx="6418457" cy="488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1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常見的</a:t>
            </a:r>
            <a:r>
              <a:rPr lang="en-US" altLang="zh-TW" smtClean="0"/>
              <a:t>SSL/TLS</a:t>
            </a:r>
            <a:r>
              <a:rPr lang="zh-TW" altLang="en-US" smtClean="0"/>
              <a:t>應用服務</a:t>
            </a:r>
          </a:p>
        </p:txBody>
      </p:sp>
      <p:sp>
        <p:nvSpPr>
          <p:cNvPr id="84995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安全的網頁瀏覽</a:t>
            </a:r>
            <a:r>
              <a:rPr lang="en-US" altLang="zh-TW" smtClean="0"/>
              <a:t> HTTPS</a:t>
            </a:r>
          </a:p>
          <a:p>
            <a:pPr eaLnBrk="1" hangingPunct="1"/>
            <a:r>
              <a:rPr lang="zh-TW" altLang="en-US" smtClean="0"/>
              <a:t>安全的寄電子郵件</a:t>
            </a:r>
            <a:r>
              <a:rPr lang="en-US" altLang="zh-TW" smtClean="0"/>
              <a:t> SMTPS</a:t>
            </a:r>
          </a:p>
          <a:p>
            <a:pPr eaLnBrk="1" hangingPunct="1"/>
            <a:r>
              <a:rPr lang="zh-TW" altLang="en-US" smtClean="0"/>
              <a:t>安全的下載電子郵件</a:t>
            </a:r>
            <a:r>
              <a:rPr lang="en-US" altLang="zh-TW" smtClean="0"/>
              <a:t> POP3S/IMAPS</a:t>
            </a:r>
          </a:p>
          <a:p>
            <a:pPr eaLnBrk="1" hangingPunct="1"/>
            <a:r>
              <a:rPr lang="zh-TW" altLang="en-US" smtClean="0"/>
              <a:t>建立安全連線時，同樣需要檢查公鑰是否正確無誤</a:t>
            </a:r>
          </a:p>
        </p:txBody>
      </p:sp>
    </p:spTree>
    <p:extLst>
      <p:ext uri="{BB962C8B-B14F-4D97-AF65-F5344CB8AC3E}">
        <p14:creationId xmlns:p14="http://schemas.microsoft.com/office/powerpoint/2010/main" val="4273219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防火牆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避免網路型的攻擊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防火牆上可設定封包過濾規則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使用規則比對封包，以按照相對應的動作處理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允許封包通過、丟棄封包，或是修改封包內容等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過濾規格可針對</a:t>
            </a:r>
            <a:r>
              <a:rPr lang="en-US" altLang="zh-TW" smtClean="0"/>
              <a:t>OSI</a:t>
            </a:r>
            <a:r>
              <a:rPr lang="zh-TW" altLang="en-US" smtClean="0"/>
              <a:t>協定的各層設定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防火牆通常置於區域網路連往廣域網路的位置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防火牆的規則大多從</a:t>
            </a:r>
            <a:r>
              <a:rPr lang="en-US" altLang="zh-TW" smtClean="0"/>
              <a:t>OSI</a:t>
            </a:r>
            <a:r>
              <a:rPr lang="zh-TW" altLang="en-US" smtClean="0"/>
              <a:t>的第二層到第四層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6" y="889000"/>
            <a:ext cx="2152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防火牆的分區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zh-TW" smtClean="0"/>
              <a:t>WAN</a:t>
            </a:r>
          </a:p>
          <a:p>
            <a:pPr lvl="1" eaLnBrk="1" hangingPunct="1"/>
            <a:r>
              <a:rPr lang="zh-TW" altLang="en-US" smtClean="0"/>
              <a:t>廣域網路，用以連接外部網路</a:t>
            </a:r>
            <a:endParaRPr lang="en-US" altLang="ja-JP" smtClean="0"/>
          </a:p>
          <a:p>
            <a:pPr eaLnBrk="1" hangingPunct="1"/>
            <a:r>
              <a:rPr lang="en-US" altLang="zh-TW" smtClean="0"/>
              <a:t>LAN</a:t>
            </a:r>
          </a:p>
          <a:p>
            <a:pPr lvl="1" eaLnBrk="1" hangingPunct="1"/>
            <a:r>
              <a:rPr lang="zh-TW" altLang="en-US" smtClean="0"/>
              <a:t>區域網路，用以連接內部網路，即受保護的使用者</a:t>
            </a:r>
            <a:endParaRPr lang="en-US" altLang="ja-JP" smtClean="0"/>
          </a:p>
          <a:p>
            <a:pPr eaLnBrk="1" hangingPunct="1"/>
            <a:r>
              <a:rPr lang="en-US" altLang="zh-TW" smtClean="0"/>
              <a:t>DMZ</a:t>
            </a:r>
          </a:p>
          <a:p>
            <a:pPr lvl="1" eaLnBrk="1" hangingPunct="1"/>
            <a:r>
              <a:rPr lang="zh-TW" altLang="en-US" smtClean="0"/>
              <a:t>非軍事區</a:t>
            </a:r>
            <a:r>
              <a:rPr lang="en-US" altLang="zh-TW" smtClean="0"/>
              <a:t> (demilitarized zone)</a:t>
            </a:r>
          </a:p>
          <a:p>
            <a:pPr lvl="1" eaLnBrk="1" hangingPunct="1"/>
            <a:r>
              <a:rPr lang="zh-TW" altLang="en-US" smtClean="0"/>
              <a:t>通常放置會對外服務的伺服器</a:t>
            </a:r>
          </a:p>
        </p:txBody>
      </p:sp>
    </p:spTree>
    <p:extLst>
      <p:ext uri="{BB962C8B-B14F-4D97-AF65-F5344CB8AC3E}">
        <p14:creationId xmlns:p14="http://schemas.microsoft.com/office/powerpoint/2010/main" val="13437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非軍事區的目的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通常放置會對外服務的伺服器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外部的使用者可以連線到這一區的伺服器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但這些伺服器不一定是安全的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萬一伺服器有漏泂被入侵成功了，避免駭客透過被攻陷的伺服器進入區域網路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可以達到隔離的效果</a:t>
            </a:r>
          </a:p>
        </p:txBody>
      </p:sp>
    </p:spTree>
    <p:extLst>
      <p:ext uri="{BB962C8B-B14F-4D97-AF65-F5344CB8AC3E}">
        <p14:creationId xmlns:p14="http://schemas.microsoft.com/office/powerpoint/2010/main" val="2686883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防火牆與入侵偵測系統示意圖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1484313"/>
            <a:ext cx="6075725" cy="45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8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範例一：查表法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smtClean="0"/>
              <a:t>假設密碼為一個對照表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加密時查表</a:t>
            </a:r>
            <a:r>
              <a:rPr lang="en-US" altLang="zh-TW" smtClean="0"/>
              <a:t> (</a:t>
            </a:r>
            <a:r>
              <a:rPr lang="zh-TW" altLang="en-US" smtClean="0"/>
              <a:t>本文</a:t>
            </a:r>
            <a:r>
              <a:rPr lang="en-US" altLang="zh-TW" smtClean="0"/>
              <a:t>→</a:t>
            </a:r>
            <a:r>
              <a:rPr lang="zh-TW" altLang="en-US" smtClean="0"/>
              <a:t>密文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zh-TW" altLang="en-US" smtClean="0"/>
              <a:t>輸入本文：「</a:t>
            </a:r>
            <a:r>
              <a:rPr lang="en-US" altLang="zh-TW" smtClean="0"/>
              <a:t>hi, this is alice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輸出密文：「</a:t>
            </a:r>
            <a:r>
              <a:rPr lang="en-US" altLang="zh-TW" smtClean="0"/>
              <a:t>fy, ofye ye tiysq.</a:t>
            </a:r>
            <a:r>
              <a:rPr lang="zh-TW" altLang="en-US" smtClean="0"/>
              <a:t>」</a:t>
            </a:r>
            <a:endParaRPr lang="en-US" altLang="zh-TW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700"/>
            <a:ext cx="9144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44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常見的基本防火牆規則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zh-TW" altLang="en-US" sz="2400" b="0" dirty="0" smtClean="0"/>
              <a:t>假設每一個封包圴由規則編號小至大依序比對</a:t>
            </a:r>
            <a:endParaRPr lang="en-US" altLang="zh-TW" sz="2400" b="0" dirty="0" smtClean="0"/>
          </a:p>
          <a:p>
            <a:pPr eaLnBrk="1" hangingPunct="1"/>
            <a:r>
              <a:rPr lang="zh-TW" altLang="en-US" sz="2400" b="0" dirty="0" smtClean="0"/>
              <a:t>比對符合的規則即執行，並</a:t>
            </a:r>
            <a:r>
              <a:rPr lang="zh-TW" altLang="en-US" sz="2400" b="0" dirty="0"/>
              <a:t>忽</a:t>
            </a:r>
            <a:r>
              <a:rPr lang="zh-TW" altLang="en-US" sz="2400" b="0" dirty="0" smtClean="0"/>
              <a:t>略後面的規則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</a:t>
            </a:r>
            <a:r>
              <a:rPr lang="en-US" altLang="zh-TW" sz="2400" b="0" dirty="0" smtClean="0"/>
              <a:t>LAN </a:t>
            </a:r>
            <a:r>
              <a:rPr lang="zh-TW" altLang="en-US" sz="2400" b="0" dirty="0" smtClean="0"/>
              <a:t>的主機透過任何協定建立新連線至任意位置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</a:t>
            </a:r>
            <a:r>
              <a:rPr lang="en-US" altLang="zh-TW" sz="2400" b="0" dirty="0" smtClean="0"/>
              <a:t>DMZ </a:t>
            </a:r>
            <a:r>
              <a:rPr lang="zh-TW" altLang="en-US" sz="2400" b="0" dirty="0" smtClean="0"/>
              <a:t>的主機透過任何協定建立新連線至</a:t>
            </a:r>
            <a:r>
              <a:rPr lang="en-US" altLang="zh-TW" sz="2400" b="0" dirty="0" smtClean="0"/>
              <a:t>WAN</a:t>
            </a:r>
            <a:endParaRPr lang="zh-TW" altLang="en-US" sz="2400" b="0" dirty="0" smtClean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</a:t>
            </a:r>
            <a:r>
              <a:rPr lang="en-US" altLang="zh-TW" sz="2400" b="0" dirty="0" smtClean="0"/>
              <a:t>WAN</a:t>
            </a:r>
            <a:r>
              <a:rPr lang="zh-TW" altLang="en-US" sz="2400" b="0" dirty="0" smtClean="0"/>
              <a:t>的主機透過</a:t>
            </a:r>
            <a:r>
              <a:rPr lang="en-US" altLang="zh-TW" sz="2400" b="0" dirty="0" smtClean="0"/>
              <a:t>TCP</a:t>
            </a:r>
            <a:r>
              <a:rPr lang="zh-TW" altLang="en-US" sz="2400" b="0" dirty="0" smtClean="0"/>
              <a:t>連接埠</a:t>
            </a:r>
            <a:r>
              <a:rPr lang="en-US" altLang="zh-TW" sz="2400" b="0" dirty="0" smtClean="0"/>
              <a:t>80 </a:t>
            </a:r>
            <a:r>
              <a:rPr lang="zh-TW" altLang="en-US" sz="2400" b="0" dirty="0" smtClean="0"/>
              <a:t>建立新連線至</a:t>
            </a:r>
            <a:r>
              <a:rPr lang="en-US" altLang="zh-TW" sz="2400" b="0" dirty="0" smtClean="0"/>
              <a:t>DMZ</a:t>
            </a:r>
            <a:r>
              <a:rPr lang="zh-TW" altLang="en-US" sz="2400" b="0" dirty="0" smtClean="0"/>
              <a:t>（瀏覽網頁）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允許所有已建立的連線通過防火牆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 dirty="0" smtClean="0"/>
              <a:t>禁止其他未定義的所有網路連線</a:t>
            </a:r>
          </a:p>
        </p:txBody>
      </p:sp>
    </p:spTree>
    <p:extLst>
      <p:ext uri="{BB962C8B-B14F-4D97-AF65-F5344CB8AC3E}">
        <p14:creationId xmlns:p14="http://schemas.microsoft.com/office/powerpoint/2010/main" val="362487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入侵偵測系統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提供更完整的封包檢測功能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從</a:t>
            </a:r>
            <a:r>
              <a:rPr lang="en-US" altLang="zh-TW" smtClean="0"/>
              <a:t>OSI</a:t>
            </a:r>
            <a:r>
              <a:rPr lang="zh-TW" altLang="en-US" smtClean="0"/>
              <a:t>第二層到第七層都可以檢測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因此檢測時間較長、效率較差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通常只用被動的方式進行檢測，不會攔截封包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可紀錄偵測到的入侵事件，並通知網路管理人員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入侵偵測系統擺放的位置非常有彈性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防火牆前：可監測到所有可能的攻擊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防火牆後：可監測到穿過防火牆的攻擊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8603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入侵偵測系統的偵測方式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類似掃毒軟體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可使用特徵碼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如，紀錄應用層的攻擊行為特徵碼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或是使用「啟發式」的規則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如，統計特定主機發送封包的頻率、觀察主機是否存取列於黑名單的網站等等</a:t>
            </a:r>
          </a:p>
          <a:p>
            <a:pPr eaLnBrk="1" hangingPunct="1"/>
            <a:r>
              <a:rPr lang="zh-TW" altLang="en-US" smtClean="0"/>
              <a:t>同樣也有偵測率、誤判率、漏判率的問題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020196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8-6-4 </a:t>
            </a:r>
            <a:r>
              <a:rPr lang="zh-TW" altLang="en-US" smtClean="0"/>
              <a:t>無線網路安全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無線網路愈來愈普及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無線網路更容易被監聽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無線網路的安全主要透過加密和認證來保護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一般的做法</a:t>
            </a:r>
            <a:endParaRPr lang="en-US" altLang="zh-TW" smtClean="0"/>
          </a:p>
          <a:p>
            <a:pPr lvl="1" eaLnBrk="1" hangingPunct="1"/>
            <a:r>
              <a:rPr lang="en-US" altLang="zh-TW" smtClean="0"/>
              <a:t>SSID – </a:t>
            </a:r>
            <a:r>
              <a:rPr lang="zh-TW" altLang="en-US" smtClean="0"/>
              <a:t>用來識別無線網路存取點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密碼加密</a:t>
            </a:r>
            <a:r>
              <a:rPr lang="en-US" altLang="zh-TW" smtClean="0"/>
              <a:t> – </a:t>
            </a:r>
            <a:r>
              <a:rPr lang="zh-TW" altLang="en-US" smtClean="0"/>
              <a:t>確保資料傳輸的過程中不會被監聽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帳號認證</a:t>
            </a:r>
            <a:r>
              <a:rPr lang="en-US" altLang="zh-TW" smtClean="0"/>
              <a:t> – </a:t>
            </a:r>
            <a:r>
              <a:rPr lang="zh-TW" altLang="en-US" smtClean="0"/>
              <a:t>通常只有企業無線網路採用</a:t>
            </a:r>
          </a:p>
        </p:txBody>
      </p:sp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268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5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基本的保護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隱藏</a:t>
            </a:r>
            <a:r>
              <a:rPr lang="en-US" altLang="zh-TW" smtClean="0"/>
              <a:t>SSID</a:t>
            </a:r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只有知道</a:t>
            </a:r>
            <a:r>
              <a:rPr lang="en-US" altLang="zh-TW" smtClean="0"/>
              <a:t>SSID</a:t>
            </a:r>
            <a:r>
              <a:rPr lang="zh-TW" altLang="en-US" smtClean="0"/>
              <a:t>的使用者可以連接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但仍有機會透過無線監聽的方式取得</a:t>
            </a:r>
            <a:endParaRPr lang="en-US" altLang="zh-TW" smtClean="0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利用無線網路卡的網路卡卡號過濾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可設定存取點僅允許特定的卡號連線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非常有效的方式，但使用前需要先進行設定</a:t>
            </a:r>
            <a:endParaRPr lang="en-US" altLang="zh-TW" smtClean="0"/>
          </a:p>
          <a:p>
            <a:pPr marL="742950" lvl="2" indent="-342900" eaLnBrk="1" hangingPunct="1">
              <a:buSzPct val="90000"/>
            </a:pPr>
            <a:r>
              <a:rPr lang="zh-TW" altLang="en-US" smtClean="0"/>
              <a:t>卡號也可能被盜用</a:t>
            </a:r>
            <a:endParaRPr lang="en-US" altLang="zh-TW" smtClean="0"/>
          </a:p>
          <a:p>
            <a:pPr marL="342900" lvl="1" indent="-342900" eaLnBrk="1" hangingPunct="1">
              <a:buSzPct val="90000"/>
            </a:pPr>
            <a:r>
              <a:rPr lang="zh-TW" altLang="en-US" smtClean="0"/>
              <a:t>一定要使用強度夠強的加密方式</a:t>
            </a:r>
            <a:endParaRPr lang="en-US" altLang="ja-JP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1902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無線網路的認證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一般家用的存取點，通常只會設定加密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目前最新的標準</a:t>
            </a:r>
            <a:r>
              <a:rPr lang="en-US" altLang="zh-TW" smtClean="0"/>
              <a:t>WPA2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企業用的存取點，還會要求使用者輸入帳號密碼後，才可上網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常見的做法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先連上特定網頁，輸入帳號密碼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或是，透過</a:t>
            </a:r>
            <a:r>
              <a:rPr lang="en-US" altLang="zh-TW" smtClean="0"/>
              <a:t>802.1X</a:t>
            </a:r>
            <a:r>
              <a:rPr lang="zh-TW" altLang="en-US" smtClean="0"/>
              <a:t>協定，進行帳號密碼認證</a:t>
            </a:r>
          </a:p>
        </p:txBody>
      </p:sp>
    </p:spTree>
    <p:extLst>
      <p:ext uri="{BB962C8B-B14F-4D97-AF65-F5344CB8AC3E}">
        <p14:creationId xmlns:p14="http://schemas.microsoft.com/office/powerpoint/2010/main" val="419993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相關標準整理</a:t>
            </a:r>
          </a:p>
        </p:txBody>
      </p:sp>
      <p:sp>
        <p:nvSpPr>
          <p:cNvPr id="96259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025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1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8-7 </a:t>
            </a:r>
            <a:r>
              <a:rPr lang="zh-TW" altLang="en-US" b="1" smtClean="0"/>
              <a:t>資訊倫理</a:t>
            </a:r>
            <a:endParaRPr lang="zh-TW" altLang="en-US" smtClean="0"/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資訊隱私權</a:t>
            </a:r>
          </a:p>
          <a:p>
            <a:pPr lvl="1" eaLnBrk="1" hangingPunct="1">
              <a:defRPr/>
            </a:pPr>
            <a:r>
              <a:rPr lang="zh-TW" altLang="en-US" dirty="0" smtClean="0"/>
              <a:t>網路的便利使得資訊的交換與流通十分容易，因此必須規範個人擁有隱私的權利及防止侵犯別人隱私，以確保資訊在傳播過程中能保護個人隱私而不受侵犯。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資訊正確權</a:t>
            </a:r>
          </a:p>
          <a:p>
            <a:pPr lvl="1" eaLnBrk="1" hangingPunct="1">
              <a:defRPr/>
            </a:pPr>
            <a:r>
              <a:rPr lang="zh-TW" altLang="en-US" dirty="0" smtClean="0"/>
              <a:t>網路上的資訊垂手可得，難以分辨這些資訊是否正確，因此資訊提供者需負起確保提供正確資訊的責任，而資訊使用者則擁有使用正確資訊的權利。</a:t>
            </a:r>
          </a:p>
        </p:txBody>
      </p:sp>
    </p:spTree>
    <p:extLst>
      <p:ext uri="{BB962C8B-B14F-4D97-AF65-F5344CB8AC3E}">
        <p14:creationId xmlns:p14="http://schemas.microsoft.com/office/powerpoint/2010/main" val="374880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8-7 </a:t>
            </a:r>
            <a:r>
              <a:rPr lang="zh-TW" altLang="en-US" b="1" smtClean="0"/>
              <a:t>資訊倫理</a:t>
            </a:r>
            <a:endParaRPr lang="zh-TW" altLang="en-US" smtClean="0"/>
          </a:p>
        </p:txBody>
      </p:sp>
      <p:sp>
        <p:nvSpPr>
          <p:cNvPr id="952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資訊財產權</a:t>
            </a:r>
          </a:p>
          <a:p>
            <a:pPr lvl="1" eaLnBrk="1" hangingPunct="1">
              <a:defRPr/>
            </a:pPr>
            <a:r>
              <a:rPr lang="zh-TW" altLang="en-US" dirty="0" smtClean="0"/>
              <a:t>資訊的再製和分享他人成果是相當容易的，所以應維護資訊或軟體製造者之所有權，並立法規範不法盜用者之法律責任，以保護他人的智慧成果。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accent5"/>
                </a:solidFill>
              </a:rPr>
              <a:t>資訊存取權</a:t>
            </a:r>
          </a:p>
          <a:p>
            <a:pPr lvl="1" eaLnBrk="1" hangingPunct="1">
              <a:defRPr/>
            </a:pPr>
            <a:r>
              <a:rPr lang="zh-TW" altLang="en-US" dirty="0" smtClean="0"/>
              <a:t>是指每個人都可以擁有以合法管道存取資訊的權利。例如：合法付費下載電子書閱讀；依創用</a:t>
            </a:r>
            <a:r>
              <a:rPr lang="en-US" altLang="zh-TW" dirty="0" smtClean="0"/>
              <a:t>CC</a:t>
            </a:r>
            <a:r>
              <a:rPr lang="zh-TW" altLang="en-US" dirty="0" smtClean="0"/>
              <a:t>授權標章原則，合法且合理使用他人作品等。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8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b="1" smtClean="0"/>
              <a:t>8-7 </a:t>
            </a:r>
            <a:r>
              <a:rPr lang="zh-TW" altLang="en-US" b="1" smtClean="0"/>
              <a:t>資訊倫理</a:t>
            </a:r>
            <a:endParaRPr lang="zh-TW" altLang="en-US" smtClean="0"/>
          </a:p>
        </p:txBody>
      </p:sp>
      <p:sp>
        <p:nvSpPr>
          <p:cNvPr id="99331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 smtClean="0"/>
              <a:t>除了上述的議題外，今日的資訊倫理還包含了提高使用者的倫理道德或社會使命感、建立正確價值觀、建立自律自重的守法美德等。這些議題可參考美國電腦倫理協會（</a:t>
            </a:r>
            <a:r>
              <a:rPr lang="en-US" altLang="zh-TW" b="0" smtClean="0"/>
              <a:t>Computer Ethics Institute</a:t>
            </a:r>
            <a:r>
              <a:rPr lang="zh-TW" altLang="en-US" b="0" smtClean="0"/>
              <a:t>）於</a:t>
            </a:r>
            <a:r>
              <a:rPr lang="en-US" altLang="zh-TW" b="0" smtClean="0"/>
              <a:t>1997 </a:t>
            </a:r>
            <a:r>
              <a:rPr lang="zh-TW" altLang="en-US" b="0" smtClean="0"/>
              <a:t>年提出的電腦倫理的十大戒律（</a:t>
            </a:r>
            <a:r>
              <a:rPr lang="en-US" altLang="zh-TW" b="0" smtClean="0"/>
              <a:t>Ten Commandments of Computer Ethics</a:t>
            </a:r>
            <a:r>
              <a:rPr lang="zh-TW" altLang="en-US" b="0" smtClean="0"/>
              <a:t>）。</a:t>
            </a:r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5948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範例一：查表法</a:t>
            </a:r>
            <a:r>
              <a:rPr lang="en-US" altLang="zh-TW" smtClean="0"/>
              <a:t> 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解密時可查同一張表</a:t>
            </a:r>
            <a:r>
              <a:rPr lang="en-US" altLang="zh-TW" smtClean="0"/>
              <a:t> (</a:t>
            </a:r>
            <a:r>
              <a:rPr lang="zh-TW" altLang="en-US" smtClean="0"/>
              <a:t>密文</a:t>
            </a:r>
            <a:r>
              <a:rPr lang="en-US" altLang="zh-TW" smtClean="0"/>
              <a:t>→</a:t>
            </a:r>
            <a:r>
              <a:rPr lang="zh-TW" altLang="en-US" smtClean="0"/>
              <a:t>本文</a:t>
            </a:r>
            <a:r>
              <a:rPr lang="en-US" altLang="zh-TW" smtClean="0"/>
              <a:t>)</a:t>
            </a:r>
            <a:endParaRPr lang="en-US" altLang="ja-JP" smtClean="0"/>
          </a:p>
          <a:p>
            <a:pPr eaLnBrk="1" hangingPunct="1"/>
            <a:r>
              <a:rPr lang="zh-TW" altLang="en-US" smtClean="0"/>
              <a:t>輸入密文：「</a:t>
            </a:r>
            <a:r>
              <a:rPr lang="en-US" altLang="zh-TW" smtClean="0"/>
              <a:t>fy, ofye ye tiysq.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輸出本文：「</a:t>
            </a:r>
            <a:r>
              <a:rPr lang="en-US" altLang="zh-TW" smtClean="0"/>
              <a:t>hi, this is alice.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3238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526286"/>
              </p:ext>
            </p:extLst>
          </p:nvPr>
        </p:nvGraphicFramePr>
        <p:xfrm>
          <a:off x="395288" y="981075"/>
          <a:ext cx="8424862" cy="502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2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967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電腦倫理的十大戒律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不可使用電腦傷害他人。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不可干擾他人在電腦上的工作。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不可偷看他人的檔案。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不可利用電腦偷竊財務。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不可使用電腦造假。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不可拷貝或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使用該付費而未</a:t>
                      </a: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付費的軟體。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未經授權，不可使用他人的電腦資源。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不可侵佔他人的智慧成果。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在設計程式之前，先衡量其對社會的影響。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使用電腦時必須表現出對他人的尊重與體諒。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58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5118</Words>
  <Application>Microsoft Office PowerPoint</Application>
  <PresentationFormat>如螢幕大小 (4:3)</PresentationFormat>
  <Paragraphs>556</Paragraphs>
  <Slides>90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90</vt:i4>
      </vt:variant>
    </vt:vector>
  </HeadingPairs>
  <TitlesOfParts>
    <vt:vector size="100" baseType="lpstr">
      <vt:lpstr>微軟正黑體</vt:lpstr>
      <vt:lpstr>新細明體</vt:lpstr>
      <vt:lpstr>Arial</vt:lpstr>
      <vt:lpstr>Calibri</vt:lpstr>
      <vt:lpstr>Consolas</vt:lpstr>
      <vt:lpstr>Symbol</vt:lpstr>
      <vt:lpstr>Times New Roman</vt:lpstr>
      <vt:lpstr>Wingdings</vt:lpstr>
      <vt:lpstr>Wingdings 3</vt:lpstr>
      <vt:lpstr>Office 佈景主題</vt:lpstr>
      <vt:lpstr>資訊安全</vt:lpstr>
      <vt:lpstr>8-1 資訊安全的基本原則 CIA</vt:lpstr>
      <vt:lpstr>其他額外需求</vt:lpstr>
      <vt:lpstr>8-2 資料機密性</vt:lpstr>
      <vt:lpstr>加密演算法的二大類型</vt:lpstr>
      <vt:lpstr>對稱式金鑰的加解密演算法</vt:lpstr>
      <vt:lpstr>對稱式密碼演算法 </vt:lpstr>
      <vt:lpstr>範例一：查表法</vt:lpstr>
      <vt:lpstr>範例一：查表法 (續)</vt:lpstr>
      <vt:lpstr>範例二：使用XOR運算</vt:lpstr>
      <vt:lpstr>XOR加密運算</vt:lpstr>
      <vt:lpstr>XOR解密運算</vt:lpstr>
      <vt:lpstr>完整的XOR加密結果</vt:lpstr>
      <vt:lpstr>上述二個範例</vt:lpstr>
      <vt:lpstr>DES演算法示意圖</vt:lpstr>
      <vt:lpstr>對稱式演算法的分類</vt:lpstr>
      <vt:lpstr>對稱式演算法的分類 (續)</vt:lpstr>
      <vt:lpstr>對稱式演算法：IV及運作模式</vt:lpstr>
      <vt:lpstr>操作模式：以CBC為例</vt:lpstr>
      <vt:lpstr>非對稱式金鑰的加解密演算法</vt:lpstr>
      <vt:lpstr>非對稱式的演算法 (續)</vt:lpstr>
      <vt:lpstr>基本原理</vt:lpstr>
      <vt:lpstr>Diffie-Hellman演算法</vt:lpstr>
      <vt:lpstr>DH演算法的流程</vt:lpstr>
      <vt:lpstr>DH的例子</vt:lpstr>
      <vt:lpstr>實務上的DH</vt:lpstr>
      <vt:lpstr>RSA演算法及其流程</vt:lpstr>
      <vt:lpstr>RSA演算法及其流程 (續)</vt:lpstr>
      <vt:lpstr>RSA範例一</vt:lpstr>
      <vt:lpstr>RSA範例二</vt:lpstr>
      <vt:lpstr>實務上的RSA</vt:lpstr>
      <vt:lpstr>網路上常見的加解密演算法應用</vt:lpstr>
      <vt:lpstr>光是看到HTTPS是不夠的…</vt:lpstr>
      <vt:lpstr>檢視憑證的詳細資訊</vt:lpstr>
      <vt:lpstr>8-3 資料完整性</vt:lpstr>
      <vt:lpstr>8-3-1 密碼學的雜湊函數</vt:lpstr>
      <vt:lpstr>密碼學的雜湊函數 (續)</vt:lpstr>
      <vt:lpstr>利用SHA-1函數對相似字串計算雜湊函數得到的結果</vt:lpstr>
      <vt:lpstr>雜湊函數的應用</vt:lpstr>
      <vt:lpstr>HMAC的基本概念</vt:lpstr>
      <vt:lpstr>8-3-2 數位簽章</vt:lpstr>
      <vt:lpstr>數位簽章</vt:lpstr>
      <vt:lpstr>實務上數位簽章的做法</vt:lpstr>
      <vt:lpstr>數位簽章的應用 – PGP </vt:lpstr>
      <vt:lpstr>PGP的加密流程示意圖</vt:lpstr>
      <vt:lpstr>PGP的解密流程示意圖</vt:lpstr>
      <vt:lpstr>PGP的數位簽章示意圖</vt:lpstr>
      <vt:lpstr>公開金鑰的管理</vt:lpstr>
      <vt:lpstr>透過CA進行認證</vt:lpstr>
      <vt:lpstr>上一頁的例子 (續)</vt:lpstr>
      <vt:lpstr>分散式的管理</vt:lpstr>
      <vt:lpstr>分散式的管理</vt:lpstr>
      <vt:lpstr>8-4 系統可用性</vt:lpstr>
      <vt:lpstr>提高系統可用性</vt:lpstr>
      <vt:lpstr>高可用性，以DRBD為例</vt:lpstr>
      <vt:lpstr>8-5 網路攻擊 </vt:lpstr>
      <vt:lpstr>常見的網路攻擊</vt:lpstr>
      <vt:lpstr>阻斷服務攻擊</vt:lpstr>
      <vt:lpstr>ping指令的執行結果。用ping指令探測本機IP 127.0.0.1</vt:lpstr>
      <vt:lpstr>主機入侵</vt:lpstr>
      <vt:lpstr>幾個網站「置換首頁」的範例畫面。 駭客們好像比較喜歡黑色底的介面呢！</vt:lpstr>
      <vt:lpstr>主機入侵 </vt:lpstr>
      <vt:lpstr>電腦病毒</vt:lpstr>
      <vt:lpstr>巨集型病毒</vt:lpstr>
      <vt:lpstr>檔案型病毒</vt:lpstr>
      <vt:lpstr>蠕蟲</vt:lpstr>
      <vt:lpstr>特洛伊木馬</vt:lpstr>
      <vt:lpstr>網路監聽</vt:lpstr>
      <vt:lpstr>8-6 網路防護</vt:lpstr>
      <vt:lpstr>8-6-1 防毒軟體</vt:lpstr>
      <vt:lpstr>防毒軟體 (續)</vt:lpstr>
      <vt:lpstr>偵測病毒</vt:lpstr>
      <vt:lpstr>SSL與TLS</vt:lpstr>
      <vt:lpstr>SSL/TLS連線示意圖</vt:lpstr>
      <vt:lpstr>常見的SSL/TLS應用服務</vt:lpstr>
      <vt:lpstr>防火牆</vt:lpstr>
      <vt:lpstr>防火牆的分區</vt:lpstr>
      <vt:lpstr>非軍事區的目的</vt:lpstr>
      <vt:lpstr>防火牆與入侵偵測系統示意圖</vt:lpstr>
      <vt:lpstr>常見的基本防火牆規則</vt:lpstr>
      <vt:lpstr>入侵偵測系統</vt:lpstr>
      <vt:lpstr>入侵偵測系統的偵測方式</vt:lpstr>
      <vt:lpstr>8-6-4 無線網路安全</vt:lpstr>
      <vt:lpstr>基本的保護</vt:lpstr>
      <vt:lpstr>無線網路的認證</vt:lpstr>
      <vt:lpstr>相關標準整理</vt:lpstr>
      <vt:lpstr>8-7 資訊倫理</vt:lpstr>
      <vt:lpstr>8-7 資訊倫理</vt:lpstr>
      <vt:lpstr>8-7 資訊倫理</vt:lpstr>
      <vt:lpstr>PowerPoint 簡報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Windows 使用者</cp:lastModifiedBy>
  <cp:revision>152</cp:revision>
  <dcterms:created xsi:type="dcterms:W3CDTF">2015-04-21T01:58:17Z</dcterms:created>
  <dcterms:modified xsi:type="dcterms:W3CDTF">2020-05-19T07:13:37Z</dcterms:modified>
</cp:coreProperties>
</file>