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72" r:id="rId9"/>
    <p:sldId id="262" r:id="rId10"/>
    <p:sldId id="270" r:id="rId11"/>
    <p:sldId id="263" r:id="rId12"/>
    <p:sldId id="264" r:id="rId13"/>
    <p:sldId id="266" r:id="rId14"/>
    <p:sldId id="274" r:id="rId1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>
        <p:scale>
          <a:sx n="95" d="100"/>
          <a:sy n="95" d="100"/>
        </p:scale>
        <p:origin x="-72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F9379-6FB1-4C75-880F-C3F46CD24018}" type="datetimeFigureOut">
              <a:rPr lang="zh-TW" altLang="en-US" smtClean="0"/>
              <a:t>2019/4/24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97BD2-9968-4792-9113-CD40C74B41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5169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3C86C-C197-4462-942E-26F9174D7FC0}" type="datetime1">
              <a:rPr lang="zh-TW" altLang="en-US" smtClean="0"/>
              <a:t>2019/4/24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EA5D2-B1BE-4355-85FB-0B97FA458D30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318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DE84-6B86-4930-B0D6-A6F9F1D927D3}" type="datetime1">
              <a:rPr lang="zh-TW" altLang="en-US" smtClean="0"/>
              <a:t>2019/4/24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033E-C25D-4F97-B8A8-89388E79EF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5687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7D9E-2E03-45B1-B226-E9C0200EF8B3}" type="datetime1">
              <a:rPr lang="zh-TW" altLang="en-US" smtClean="0"/>
              <a:t>2019/4/24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033E-C25D-4F97-B8A8-89388E79EF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783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CE56-3560-47E1-B924-AC1EE2646058}" type="datetime1">
              <a:rPr lang="zh-TW" altLang="en-US" smtClean="0"/>
              <a:t>2019/4/24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033E-C25D-4F97-B8A8-89388E79EF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1351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A06C-471B-4315-8580-C73FD5FE6650}" type="datetime1">
              <a:rPr lang="zh-TW" altLang="en-US" smtClean="0"/>
              <a:t>2019/4/24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033E-C25D-4F97-B8A8-89388E79EF1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095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ACD4-CB89-4EA7-9069-015C70A85B68}" type="datetime1">
              <a:rPr lang="zh-TW" altLang="en-US" smtClean="0"/>
              <a:t>2019/4/24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033E-C25D-4F97-B8A8-89388E79EF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7440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4E22-2C56-4624-A423-8B651669D1F8}" type="datetime1">
              <a:rPr lang="zh-TW" altLang="en-US" smtClean="0"/>
              <a:t>2019/4/24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033E-C25D-4F97-B8A8-89388E79EF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869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A6176-7C1D-4A72-8CE0-BA6E1382DBC3}" type="datetime1">
              <a:rPr lang="zh-TW" altLang="en-US" smtClean="0"/>
              <a:t>2019/4/24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033E-C25D-4F97-B8A8-89388E79EF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1260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7552-3180-4001-AB06-A5E76AF39DFF}" type="datetime1">
              <a:rPr lang="zh-TW" altLang="en-US" smtClean="0"/>
              <a:t>2019/4/24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033E-C25D-4F97-B8A8-89388E79EF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8079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9AE5E72-5C8D-41B2-9BE8-032D9BA711E4}" type="datetime1">
              <a:rPr lang="zh-TW" altLang="en-US" smtClean="0"/>
              <a:t>2019/4/24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2D033E-C25D-4F97-B8A8-89388E79EF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056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F088-B910-48F4-B49C-B17323C80A88}" type="datetime1">
              <a:rPr lang="zh-TW" altLang="en-US" smtClean="0"/>
              <a:t>2019/4/24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033E-C25D-4F97-B8A8-89388E79EF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7437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9B2084F-0EE5-47BE-884B-4B292BCA349A}" type="datetime1">
              <a:rPr lang="zh-TW" altLang="en-US" smtClean="0"/>
              <a:t>2019/4/24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12D033E-C25D-4F97-B8A8-89388E79EF1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6653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rgitdata.com/course_list/1" TargetMode="External"/><Relationship Id="rId2" Type="http://schemas.openxmlformats.org/officeDocument/2006/relationships/hyperlink" Target="https://ithelp.ithome.com.tw/articles/1018611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rummy.com/software/BeautifulSoup/bs4/doc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python4u/anaconda%E4%BB%8B%E7%B4%B9%E5%8F%8A%E5%AE%89%E8%A3%9D%E6%95%99%E5%AD%B8-f7dae6454ab6" TargetMode="External"/><Relationship Id="rId2" Type="http://schemas.openxmlformats.org/officeDocument/2006/relationships/hyperlink" Target="https://www.anaconda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dium.com/python4u/jupyter-notebook%E5%AE%8C%E6%95%B4%E4%BB%8B%E7%B4%B9%E5%8F%8A%E5%AE%89%E8%A3%9D%E8%AA%AA%E6%98%8E-b8fcadba15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cblab.synology.m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rnpython.org/" TargetMode="External"/><Relationship Id="rId2" Type="http://schemas.openxmlformats.org/officeDocument/2006/relationships/hyperlink" Target="https://www.w3schools.com/python/default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ooks.com.tw/products/0010690075?utm_source=ilovebooks&amp;utm_medium=ap-books&amp;utm_content=recommend&amp;utm_campaign=ap-201703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cssref/css_selectors.as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tw.yahoo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計算機概論作業</a:t>
            </a:r>
            <a:r>
              <a:rPr lang="en-US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初學網路爬蟲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>
                <a:latin typeface="+mn-lt"/>
                <a:ea typeface="標楷體" panose="03000509000000000000" pitchFamily="65" charset="-120"/>
              </a:rPr>
              <a:t>2019/04/25</a:t>
            </a:r>
          </a:p>
          <a:p>
            <a:r>
              <a:rPr lang="zh-TW" altLang="en-US" dirty="0">
                <a:latin typeface="+mn-lt"/>
                <a:ea typeface="標楷體" panose="03000509000000000000" pitchFamily="65" charset="-120"/>
              </a:rPr>
              <a:t>課程</a:t>
            </a:r>
            <a:r>
              <a:rPr lang="zh-TW" altLang="en-US" dirty="0" smtClean="0">
                <a:latin typeface="+mn-lt"/>
                <a:ea typeface="標楷體" panose="03000509000000000000" pitchFamily="65" charset="-120"/>
              </a:rPr>
              <a:t>助教</a:t>
            </a:r>
            <a:r>
              <a:rPr lang="en-US" altLang="zh-TW" dirty="0" smtClean="0">
                <a:latin typeface="+mn-lt"/>
                <a:ea typeface="標楷體" panose="03000509000000000000" pitchFamily="65" charset="-120"/>
              </a:rPr>
              <a:t>:</a:t>
            </a:r>
            <a:r>
              <a:rPr lang="zh-TW" altLang="en-US" dirty="0" smtClean="0">
                <a:latin typeface="+mn-lt"/>
                <a:ea typeface="標楷體" panose="03000509000000000000" pitchFamily="65" charset="-120"/>
              </a:rPr>
              <a:t> 陳</a:t>
            </a:r>
            <a:r>
              <a:rPr lang="zh-TW" altLang="en-US" dirty="0">
                <a:latin typeface="+mn-lt"/>
                <a:ea typeface="標楷體" panose="03000509000000000000" pitchFamily="65" charset="-120"/>
              </a:rPr>
              <a:t>胤竹</a:t>
            </a:r>
            <a:endParaRPr lang="zh-TW" altLang="en-US" dirty="0">
              <a:latin typeface="+mn-lt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EA5D2-B1BE-4355-85FB-0B97FA458D3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5612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分析</a:t>
            </a:r>
            <a:r>
              <a:rPr lang="en-US" altLang="zh-TW" dirty="0" smtClean="0"/>
              <a:t>HTML</a:t>
            </a:r>
            <a:r>
              <a:rPr lang="zh-TW" altLang="en-US" dirty="0" smtClean="0"/>
              <a:t>格式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分析各種標籤的種類、</a:t>
            </a:r>
            <a:r>
              <a:rPr lang="en-US" altLang="zh-TW" dirty="0" smtClean="0"/>
              <a:t>id</a:t>
            </a:r>
            <a:r>
              <a:rPr lang="zh-TW" altLang="en-US" dirty="0" smtClean="0"/>
              <a:t>、</a:t>
            </a:r>
            <a:r>
              <a:rPr lang="en-US" altLang="zh-TW" dirty="0" smtClean="0"/>
              <a:t>class</a:t>
            </a:r>
            <a:r>
              <a:rPr lang="zh-TW" altLang="en-US" dirty="0" smtClean="0"/>
              <a:t>名稱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id</a:t>
            </a:r>
            <a:r>
              <a:rPr lang="zh-TW" altLang="en-US" dirty="0" smtClean="0"/>
              <a:t>是唯一，</a:t>
            </a:r>
            <a:r>
              <a:rPr lang="en-US" altLang="zh-TW" dirty="0" smtClean="0"/>
              <a:t>class</a:t>
            </a:r>
            <a:r>
              <a:rPr lang="zh-TW" altLang="en-US" dirty="0" smtClean="0"/>
              <a:t>不唯一</a:t>
            </a:r>
            <a:endParaRPr lang="en-US" altLang="zh-TW" dirty="0" smtClean="0"/>
          </a:p>
          <a:p>
            <a:r>
              <a:rPr lang="zh-TW" altLang="en-US" dirty="0" smtClean="0"/>
              <a:t>下達正確的</a:t>
            </a:r>
            <a:r>
              <a:rPr lang="en-US" altLang="zh-TW" dirty="0" smtClean="0"/>
              <a:t>select</a:t>
            </a:r>
            <a:r>
              <a:rPr lang="zh-TW" altLang="en-US" dirty="0" smtClean="0"/>
              <a:t>指令</a:t>
            </a:r>
            <a:endParaRPr lang="en-US" altLang="zh-TW" dirty="0" smtClean="0"/>
          </a:p>
          <a:p>
            <a:pPr marL="274320" lvl="2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zh-TW" altLang="en-US" dirty="0"/>
              <a:t>目標找到符合項目最少的標籤組合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補充資料</a:t>
            </a:r>
            <a:r>
              <a:rPr lang="en-US" altLang="zh-TW" dirty="0" smtClean="0"/>
              <a:t>(</a:t>
            </a:r>
            <a:r>
              <a:rPr lang="zh-TW" altLang="en-US" dirty="0" smtClean="0"/>
              <a:t>最後防線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err="1" smtClean="0"/>
              <a:t>BeautifulSoup</a:t>
            </a:r>
            <a:r>
              <a:rPr lang="zh-TW" altLang="en-US" dirty="0" smtClean="0"/>
              <a:t>中的正規表示式用法</a:t>
            </a:r>
            <a:r>
              <a:rPr lang="en-US" altLang="zh-TW" dirty="0"/>
              <a:t>https://codertw.com/%E7%A8%8B%E5%BC%8F%E8%AA%9E%E8%A8%80/369794/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正規表示式語法</a:t>
            </a:r>
            <a:r>
              <a:rPr lang="en-US" altLang="zh-TW" dirty="0"/>
              <a:t>http://larry850806.github.io/2016/06/23/regex/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033E-C25D-4F97-B8A8-89388E79EF1C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4630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進階爬蟲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遇到需要點擊按鈕才能進入的網頁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防止機器人的網頁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外加</a:t>
            </a:r>
            <a:r>
              <a:rPr lang="en-US" altLang="zh-TW" dirty="0" smtClean="0"/>
              <a:t>header</a:t>
            </a:r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需要滑動網頁才能新增內容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Facebook, Instagram...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033E-C25D-4F97-B8A8-89388E79EF1C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1614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其他學習資源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網路爬蟲相關</a:t>
            </a:r>
            <a:r>
              <a:rPr lang="en-US" altLang="zh-TW" dirty="0" smtClean="0"/>
              <a:t>:</a:t>
            </a:r>
            <a:endParaRPr lang="en-US" altLang="zh-TW" dirty="0" smtClean="0">
              <a:hlinkClick r:id="rId2"/>
            </a:endParaRPr>
          </a:p>
          <a:p>
            <a:pPr lvl="1"/>
            <a:r>
              <a:rPr lang="en-US" altLang="zh-TW" dirty="0" smtClean="0">
                <a:hlinkClick r:id="rId2"/>
              </a:rPr>
              <a:t>https://ithelp.ithome.com.tw/articles/10202121</a:t>
            </a:r>
          </a:p>
          <a:p>
            <a:pPr lvl="1"/>
            <a:r>
              <a:rPr lang="en-US" altLang="zh-TW" dirty="0" smtClean="0">
                <a:hlinkClick r:id="rId2"/>
              </a:rPr>
              <a:t>https://ithelp.ithome.com.tw/articles/10186119</a:t>
            </a:r>
            <a:endParaRPr lang="en-US" altLang="zh-TW" dirty="0" smtClean="0"/>
          </a:p>
          <a:p>
            <a:pPr lvl="1"/>
            <a:r>
              <a:rPr lang="en-US" altLang="zh-TW" dirty="0" smtClean="0">
                <a:hlinkClick r:id="rId3"/>
              </a:rPr>
              <a:t>https://www.largitdata.com/course_list/1</a:t>
            </a:r>
            <a:endParaRPr lang="en-US" altLang="zh-TW" dirty="0"/>
          </a:p>
          <a:p>
            <a:pPr lvl="1"/>
            <a:endParaRPr lang="en-US" altLang="zh-TW" dirty="0" smtClean="0"/>
          </a:p>
          <a:p>
            <a:r>
              <a:rPr lang="en-US" altLang="zh-TW" dirty="0"/>
              <a:t>Beautiful </a:t>
            </a:r>
            <a:r>
              <a:rPr lang="en-US" altLang="zh-TW" dirty="0" smtClean="0"/>
              <a:t>Soup</a:t>
            </a:r>
            <a:r>
              <a:rPr lang="zh-TW" altLang="en-US" dirty="0" smtClean="0"/>
              <a:t>官方文件</a:t>
            </a:r>
            <a:r>
              <a:rPr lang="en-US" altLang="zh-TW" dirty="0" smtClean="0"/>
              <a:t>:</a:t>
            </a:r>
          </a:p>
          <a:p>
            <a:pPr lvl="1"/>
            <a:r>
              <a:rPr lang="en-US" altLang="zh-TW" dirty="0" smtClean="0">
                <a:hlinkClick r:id="rId4"/>
              </a:rPr>
              <a:t>https://www.crummy.com/software/BeautifulSoup/bs4/doc/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033E-C25D-4F97-B8A8-89388E79EF1C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189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作業規定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1825625"/>
            <a:ext cx="10874433" cy="435133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作業</a:t>
            </a:r>
            <a:r>
              <a:rPr lang="zh-TW" altLang="en-US" dirty="0"/>
              <a:t>主題</a:t>
            </a:r>
            <a:r>
              <a:rPr lang="en-US" altLang="zh-TW" dirty="0"/>
              <a:t>:</a:t>
            </a:r>
            <a:r>
              <a:rPr lang="zh-TW" altLang="en-US" dirty="0" smtClean="0"/>
              <a:t> 初學網路爬蟲</a:t>
            </a:r>
            <a:endParaRPr lang="en-US" altLang="zh-TW" dirty="0" smtClean="0"/>
          </a:p>
          <a:p>
            <a:r>
              <a:rPr lang="zh-TW" altLang="en-US" dirty="0"/>
              <a:t>作業敘述</a:t>
            </a:r>
            <a:r>
              <a:rPr lang="en-US" altLang="zh-TW" dirty="0"/>
              <a:t>: </a:t>
            </a:r>
            <a:r>
              <a:rPr lang="zh-TW" altLang="en-US" dirty="0"/>
              <a:t>請挑選</a:t>
            </a:r>
            <a:r>
              <a:rPr lang="zh-TW" altLang="en-US" dirty="0" smtClean="0"/>
              <a:t>一個網頁進行網路爬蟲，並繳交程式碼與結果</a:t>
            </a:r>
            <a:endParaRPr lang="en-US" altLang="zh-TW" dirty="0" smtClean="0"/>
          </a:p>
          <a:p>
            <a:r>
              <a:rPr lang="en-US" altLang="zh-TW" dirty="0"/>
              <a:t>1.</a:t>
            </a:r>
            <a:r>
              <a:rPr lang="zh-TW" altLang="en-US" dirty="0"/>
              <a:t>作業必須包含兩個</a:t>
            </a:r>
            <a:r>
              <a:rPr lang="zh-TW" altLang="en-US" dirty="0" smtClean="0"/>
              <a:t>檔案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(</a:t>
            </a:r>
            <a:r>
              <a:rPr lang="en-US" altLang="zh-TW" dirty="0"/>
              <a:t>1)</a:t>
            </a:r>
            <a:r>
              <a:rPr lang="zh-TW" altLang="en-US" dirty="0"/>
              <a:t>可執行的程式碼</a:t>
            </a:r>
            <a:r>
              <a:rPr lang="en-US" altLang="zh-TW" dirty="0"/>
              <a:t>.</a:t>
            </a:r>
            <a:r>
              <a:rPr lang="en-US" altLang="zh-TW" dirty="0" err="1"/>
              <a:t>py</a:t>
            </a:r>
            <a:r>
              <a:rPr lang="zh-TW" altLang="en-US" dirty="0" smtClean="0"/>
              <a:t>檔 </a:t>
            </a:r>
            <a:r>
              <a:rPr lang="en-US" altLang="zh-TW" dirty="0" smtClean="0"/>
              <a:t>(</a:t>
            </a:r>
            <a:r>
              <a:rPr lang="zh-TW" altLang="en-US" dirty="0">
                <a:solidFill>
                  <a:srgbClr val="FF0000"/>
                </a:solidFill>
              </a:rPr>
              <a:t>檔名</a:t>
            </a:r>
            <a:r>
              <a:rPr lang="en-US" altLang="zh-TW" dirty="0">
                <a:solidFill>
                  <a:srgbClr val="FF0000"/>
                </a:solidFill>
              </a:rPr>
              <a:t>: </a:t>
            </a:r>
            <a:r>
              <a:rPr lang="zh-TW" altLang="en-US" dirty="0">
                <a:solidFill>
                  <a:srgbClr val="FF0000"/>
                </a:solidFill>
              </a:rPr>
              <a:t>學號</a:t>
            </a:r>
            <a:r>
              <a:rPr lang="en-US" altLang="zh-TW" dirty="0">
                <a:solidFill>
                  <a:srgbClr val="FF0000"/>
                </a:solidFill>
              </a:rPr>
              <a:t>.</a:t>
            </a:r>
            <a:r>
              <a:rPr lang="en-US" altLang="zh-TW" dirty="0" err="1">
                <a:solidFill>
                  <a:srgbClr val="FF0000"/>
                </a:solidFill>
              </a:rPr>
              <a:t>py</a:t>
            </a:r>
            <a:r>
              <a:rPr lang="en-US" altLang="zh-TW" dirty="0"/>
              <a:t>)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(</a:t>
            </a:r>
            <a:r>
              <a:rPr lang="en-US" altLang="zh-TW" dirty="0"/>
              <a:t>2)</a:t>
            </a:r>
            <a:r>
              <a:rPr lang="zh-TW" altLang="en-US" dirty="0"/>
              <a:t>書面報告</a:t>
            </a:r>
            <a:r>
              <a:rPr lang="en-US" altLang="zh-TW" dirty="0"/>
              <a:t>(</a:t>
            </a:r>
            <a:r>
              <a:rPr lang="zh-TW" altLang="en-US" dirty="0">
                <a:solidFill>
                  <a:srgbClr val="FF0000"/>
                </a:solidFill>
              </a:rPr>
              <a:t>檔名</a:t>
            </a:r>
            <a:r>
              <a:rPr lang="en-US" altLang="zh-TW" dirty="0">
                <a:solidFill>
                  <a:srgbClr val="FF0000"/>
                </a:solidFill>
              </a:rPr>
              <a:t>:</a:t>
            </a:r>
            <a:r>
              <a:rPr lang="zh-TW" altLang="en-US" dirty="0">
                <a:solidFill>
                  <a:srgbClr val="FF0000"/>
                </a:solidFill>
              </a:rPr>
              <a:t>學號</a:t>
            </a:r>
            <a:r>
              <a:rPr lang="en-US" altLang="zh-TW" dirty="0">
                <a:solidFill>
                  <a:srgbClr val="FF0000"/>
                </a:solidFill>
              </a:rPr>
              <a:t>.pdf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r>
              <a:rPr lang="zh-TW" altLang="en-US" dirty="0" smtClean="0"/>
              <a:t>若</a:t>
            </a:r>
            <a:r>
              <a:rPr lang="zh-TW" altLang="en-US" dirty="0"/>
              <a:t>有</a:t>
            </a:r>
            <a:r>
              <a:rPr lang="en-US" altLang="zh-TW" dirty="0"/>
              <a:t>output</a:t>
            </a:r>
            <a:r>
              <a:rPr lang="zh-TW" altLang="en-US" dirty="0"/>
              <a:t>檔案也可以繳交</a:t>
            </a:r>
            <a:r>
              <a:rPr lang="en-US" altLang="zh-TW" dirty="0"/>
              <a:t>(</a:t>
            </a:r>
            <a:r>
              <a:rPr lang="zh-TW" altLang="en-US" dirty="0"/>
              <a:t>檔名無額外規定，但需要在書面報告說明</a:t>
            </a:r>
            <a:r>
              <a:rPr lang="en-US" altLang="zh-TW" dirty="0"/>
              <a:t>output</a:t>
            </a:r>
            <a:r>
              <a:rPr lang="zh-TW" altLang="en-US" dirty="0"/>
              <a:t>檔是什麼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r>
              <a:rPr lang="zh-TW" altLang="en-US" dirty="0"/>
              <a:t>請將所有檔案壓縮成</a:t>
            </a:r>
            <a:r>
              <a:rPr lang="en-US" altLang="zh-TW" dirty="0"/>
              <a:t>.zip</a:t>
            </a:r>
            <a:r>
              <a:rPr lang="zh-TW" altLang="en-US" dirty="0"/>
              <a:t>壓縮檔</a:t>
            </a:r>
            <a:r>
              <a:rPr lang="en-US" altLang="zh-TW" dirty="0"/>
              <a:t>(</a:t>
            </a:r>
            <a:r>
              <a:rPr lang="zh-TW" altLang="en-US" dirty="0"/>
              <a:t>檔名</a:t>
            </a:r>
            <a:r>
              <a:rPr lang="en-US" altLang="zh-TW" dirty="0"/>
              <a:t>: </a:t>
            </a:r>
            <a:r>
              <a:rPr lang="zh-TW" altLang="en-US" dirty="0">
                <a:solidFill>
                  <a:srgbClr val="FF0000"/>
                </a:solidFill>
              </a:rPr>
              <a:t>學號</a:t>
            </a:r>
            <a:r>
              <a:rPr lang="en-US" altLang="zh-TW" dirty="0">
                <a:solidFill>
                  <a:srgbClr val="FF0000"/>
                </a:solidFill>
              </a:rPr>
              <a:t>.zip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r>
              <a:rPr lang="zh-TW" altLang="en-US" dirty="0">
                <a:solidFill>
                  <a:srgbClr val="FF0000"/>
                </a:solidFill>
              </a:rPr>
              <a:t>注意</a:t>
            </a:r>
            <a:r>
              <a:rPr lang="en-US" altLang="zh-TW" dirty="0">
                <a:solidFill>
                  <a:srgbClr val="FF0000"/>
                </a:solidFill>
              </a:rPr>
              <a:t>: </a:t>
            </a:r>
            <a:r>
              <a:rPr lang="zh-TW" altLang="en-US" dirty="0">
                <a:solidFill>
                  <a:srgbClr val="FF0000"/>
                </a:solidFill>
              </a:rPr>
              <a:t>格式繳交錯誤斟酌扣分</a:t>
            </a:r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033E-C25D-4F97-B8A8-89388E79EF1C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6517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作業規定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14434"/>
          </a:xfrm>
        </p:spPr>
        <p:txBody>
          <a:bodyPr>
            <a:normAutofit lnSpcReduction="10000"/>
          </a:bodyPr>
          <a:lstStyle/>
          <a:p>
            <a:r>
              <a:rPr lang="en-US" altLang="zh-TW" dirty="0"/>
              <a:t>2.</a:t>
            </a:r>
            <a:r>
              <a:rPr lang="zh-TW" altLang="en-US" dirty="0"/>
              <a:t>書面報告內文請撰寫在</a:t>
            </a:r>
            <a:r>
              <a:rPr lang="en-US" altLang="zh-TW" dirty="0">
                <a:solidFill>
                  <a:srgbClr val="FF0000"/>
                </a:solidFill>
              </a:rPr>
              <a:t>5</a:t>
            </a:r>
            <a:r>
              <a:rPr lang="zh-TW" altLang="en-US" dirty="0">
                <a:solidFill>
                  <a:srgbClr val="FF0000"/>
                </a:solidFill>
              </a:rPr>
              <a:t>頁</a:t>
            </a:r>
            <a:r>
              <a:rPr lang="en-US" altLang="zh-TW" dirty="0">
                <a:solidFill>
                  <a:srgbClr val="FF0000"/>
                </a:solidFill>
              </a:rPr>
              <a:t>A4</a:t>
            </a:r>
            <a:r>
              <a:rPr lang="zh-TW" altLang="en-US" dirty="0">
                <a:solidFill>
                  <a:srgbClr val="FF0000"/>
                </a:solidFill>
              </a:rPr>
              <a:t>之內</a:t>
            </a:r>
            <a:r>
              <a:rPr lang="zh-TW" altLang="en-US" dirty="0"/>
              <a:t>，爬蟲輸出成果可附在附錄或另外</a:t>
            </a:r>
            <a:r>
              <a:rPr lang="en-US" altLang="zh-TW" dirty="0"/>
              <a:t>output</a:t>
            </a:r>
            <a:r>
              <a:rPr lang="zh-TW" altLang="en-US" dirty="0"/>
              <a:t>檔，不在頁數限制之內。</a:t>
            </a:r>
          </a:p>
          <a:p>
            <a:pPr lvl="1"/>
            <a:r>
              <a:rPr lang="zh-TW" altLang="en-US" dirty="0" smtClean="0"/>
              <a:t>請</a:t>
            </a:r>
            <a:r>
              <a:rPr lang="zh-TW" altLang="en-US" dirty="0"/>
              <a:t>說明</a:t>
            </a:r>
          </a:p>
          <a:p>
            <a:pPr lvl="1"/>
            <a:r>
              <a:rPr lang="zh-TW" altLang="en-US" dirty="0" smtClean="0"/>
              <a:t>  </a:t>
            </a:r>
            <a:r>
              <a:rPr lang="en-US" altLang="zh-TW" dirty="0"/>
              <a:t>(1)</a:t>
            </a:r>
            <a:r>
              <a:rPr lang="zh-TW" altLang="en-US" dirty="0"/>
              <a:t>為何選擇該網頁</a:t>
            </a:r>
          </a:p>
          <a:p>
            <a:pPr lvl="1"/>
            <a:r>
              <a:rPr lang="zh-TW" altLang="en-US" dirty="0" smtClean="0"/>
              <a:t>  </a:t>
            </a:r>
            <a:r>
              <a:rPr lang="en-US" altLang="zh-TW" dirty="0"/>
              <a:t>(2)</a:t>
            </a:r>
            <a:r>
              <a:rPr lang="zh-TW" altLang="en-US" dirty="0"/>
              <a:t>透過</a:t>
            </a:r>
            <a:r>
              <a:rPr lang="zh-TW" altLang="en-US" dirty="0" smtClean="0"/>
              <a:t>哪些方法</a:t>
            </a:r>
            <a:r>
              <a:rPr lang="zh-TW" altLang="en-US" dirty="0"/>
              <a:t>爬到該資料</a:t>
            </a:r>
          </a:p>
          <a:p>
            <a:pPr lvl="1"/>
            <a:r>
              <a:rPr lang="zh-TW" altLang="en-US" dirty="0" smtClean="0"/>
              <a:t>  </a:t>
            </a:r>
            <a:r>
              <a:rPr lang="en-US" altLang="zh-TW" dirty="0"/>
              <a:t>(3)</a:t>
            </a:r>
            <a:r>
              <a:rPr lang="zh-TW" altLang="en-US" dirty="0"/>
              <a:t>蒐集到的資料呈現</a:t>
            </a:r>
            <a:r>
              <a:rPr lang="en-US" altLang="zh-TW" dirty="0"/>
              <a:t>(</a:t>
            </a:r>
            <a:r>
              <a:rPr lang="zh-TW" altLang="en-US" dirty="0"/>
              <a:t>可另外繳交</a:t>
            </a:r>
            <a:r>
              <a:rPr lang="en-US" altLang="zh-TW" dirty="0"/>
              <a:t>output</a:t>
            </a:r>
            <a:r>
              <a:rPr lang="zh-TW" altLang="en-US" dirty="0"/>
              <a:t>檔案或附於報告內</a:t>
            </a:r>
            <a:r>
              <a:rPr lang="en-US" altLang="zh-TW" dirty="0"/>
              <a:t>)</a:t>
            </a:r>
          </a:p>
          <a:p>
            <a:pPr lvl="1"/>
            <a:r>
              <a:rPr lang="en-US" altLang="zh-TW" dirty="0" smtClean="0"/>
              <a:t>  </a:t>
            </a:r>
            <a:r>
              <a:rPr lang="en-US" altLang="zh-TW" dirty="0"/>
              <a:t>(4)</a:t>
            </a:r>
            <a:r>
              <a:rPr lang="zh-TW" altLang="en-US" dirty="0"/>
              <a:t>該資料可以如何進一步利用</a:t>
            </a:r>
            <a:r>
              <a:rPr lang="en-US" altLang="zh-TW" dirty="0"/>
              <a:t>(</a:t>
            </a:r>
            <a:r>
              <a:rPr lang="zh-TW" altLang="en-US" dirty="0"/>
              <a:t>可以分析、統計等</a:t>
            </a:r>
            <a:r>
              <a:rPr lang="en-US" altLang="zh-TW" dirty="0"/>
              <a:t>)</a:t>
            </a:r>
          </a:p>
          <a:p>
            <a:r>
              <a:rPr lang="en-US" altLang="zh-TW" dirty="0" smtClean="0"/>
              <a:t>3</a:t>
            </a:r>
            <a:r>
              <a:rPr lang="en-US" altLang="zh-TW" dirty="0"/>
              <a:t>.</a:t>
            </a:r>
            <a:r>
              <a:rPr lang="zh-TW" altLang="en-US" dirty="0"/>
              <a:t>作業可</a:t>
            </a:r>
            <a:r>
              <a:rPr lang="zh-TW" altLang="en-US" dirty="0">
                <a:solidFill>
                  <a:srgbClr val="FF0000"/>
                </a:solidFill>
              </a:rPr>
              <a:t>無限次數繳交</a:t>
            </a:r>
            <a:r>
              <a:rPr lang="zh-TW" altLang="en-US" dirty="0"/>
              <a:t>，惟獨每次繳交檔案大小有上限規定，批改以期限內最新版作業為主。</a:t>
            </a:r>
          </a:p>
          <a:p>
            <a:r>
              <a:rPr lang="en-US" altLang="zh-TW" dirty="0" smtClean="0"/>
              <a:t>4</a:t>
            </a:r>
            <a:r>
              <a:rPr lang="en-US" altLang="zh-TW" dirty="0"/>
              <a:t>.</a:t>
            </a:r>
            <a:r>
              <a:rPr lang="zh-TW" altLang="en-US" dirty="0"/>
              <a:t>作業嚴禁抄襲，但鼓勵討論，若有和同學討論出心得可以註明在書面報告</a:t>
            </a:r>
            <a:r>
              <a:rPr lang="zh-TW" altLang="en-US" dirty="0" smtClean="0"/>
              <a:t>內</a:t>
            </a:r>
            <a:endParaRPr lang="en-US" altLang="zh-TW" dirty="0" smtClean="0"/>
          </a:p>
          <a:p>
            <a:r>
              <a:rPr lang="zh-TW" altLang="en-US" dirty="0">
                <a:solidFill>
                  <a:srgbClr val="FF0000"/>
                </a:solidFill>
              </a:rPr>
              <a:t>繳交截止期限</a:t>
            </a:r>
            <a:r>
              <a:rPr lang="zh-TW" altLang="en-US" dirty="0" smtClean="0">
                <a:solidFill>
                  <a:srgbClr val="FF0000"/>
                </a:solidFill>
              </a:rPr>
              <a:t>為</a:t>
            </a:r>
            <a:r>
              <a:rPr lang="en-US" altLang="zh-TW" dirty="0" smtClean="0">
                <a:solidFill>
                  <a:srgbClr val="FF0000"/>
                </a:solidFill>
              </a:rPr>
              <a:t>5/31(</a:t>
            </a:r>
            <a:r>
              <a:rPr lang="zh-TW" altLang="en-US" dirty="0" smtClean="0">
                <a:solidFill>
                  <a:srgbClr val="FF0000"/>
                </a:solidFill>
              </a:rPr>
              <a:t>五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r>
              <a:rPr lang="zh-TW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23:59</a:t>
            </a:r>
            <a:endParaRPr lang="zh-TW" altLang="en-US" dirty="0">
              <a:solidFill>
                <a:srgbClr val="FF0000"/>
              </a:solidFill>
            </a:endParaRPr>
          </a:p>
          <a:p>
            <a:r>
              <a:rPr lang="en-US" altLang="zh-TW" dirty="0" smtClean="0"/>
              <a:t>(</a:t>
            </a:r>
            <a:r>
              <a:rPr lang="zh-TW" altLang="en-US" dirty="0" smtClean="0"/>
              <a:t>若有繳交問題請聯繫助教</a:t>
            </a:r>
            <a:r>
              <a:rPr lang="en-US" altLang="zh-TW" dirty="0" smtClean="0"/>
              <a:t>r06945028@ntu.edu.tw</a:t>
            </a:r>
            <a:r>
              <a:rPr lang="zh-TW" altLang="en-US" dirty="0" smtClean="0"/>
              <a:t>，</a:t>
            </a:r>
            <a:r>
              <a:rPr lang="zh-TW" altLang="en-US" dirty="0"/>
              <a:t>若是系統</a:t>
            </a:r>
            <a:r>
              <a:rPr lang="zh-TW" altLang="en-US" dirty="0" smtClean="0"/>
              <a:t>問題導致無法繳交會視情況調整繳交時間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033E-C25D-4F97-B8A8-89388E79EF1C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3219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前言</a:t>
            </a:r>
            <a:endParaRPr lang="en-US" altLang="zh-TW" dirty="0" smtClean="0"/>
          </a:p>
          <a:p>
            <a:r>
              <a:rPr lang="zh-TW" altLang="en-US" dirty="0" smtClean="0"/>
              <a:t>工具</a:t>
            </a:r>
            <a:r>
              <a:rPr lang="zh-TW" altLang="en-US" dirty="0" smtClean="0"/>
              <a:t>安裝</a:t>
            </a:r>
            <a:r>
              <a:rPr lang="en-US" altLang="zh-TW" dirty="0" smtClean="0"/>
              <a:t>(Anaconda)</a:t>
            </a:r>
          </a:p>
          <a:p>
            <a:r>
              <a:rPr lang="zh-TW" altLang="en-US" dirty="0" smtClean="0"/>
              <a:t>程式語言</a:t>
            </a:r>
            <a:r>
              <a:rPr lang="en-US" altLang="zh-TW" dirty="0" smtClean="0"/>
              <a:t>Python</a:t>
            </a:r>
          </a:p>
          <a:p>
            <a:r>
              <a:rPr lang="zh-TW" altLang="en-US" dirty="0" smtClean="0"/>
              <a:t>認識爬蟲與基本操作</a:t>
            </a:r>
            <a:endParaRPr lang="en-US" altLang="zh-TW" dirty="0" smtClean="0"/>
          </a:p>
          <a:p>
            <a:r>
              <a:rPr lang="zh-TW" altLang="en-US" dirty="0" smtClean="0"/>
              <a:t>分析</a:t>
            </a:r>
            <a:r>
              <a:rPr lang="en-US" altLang="zh-TW" dirty="0" smtClean="0"/>
              <a:t>HTML</a:t>
            </a:r>
            <a:r>
              <a:rPr lang="zh-TW" altLang="en-US" dirty="0" smtClean="0"/>
              <a:t>格式並找尋可爬題材</a:t>
            </a:r>
            <a:endParaRPr lang="en-US" altLang="zh-TW" dirty="0" smtClean="0"/>
          </a:p>
          <a:p>
            <a:r>
              <a:rPr lang="zh-TW" altLang="en-US" dirty="0" smtClean="0"/>
              <a:t>進階爬蟲</a:t>
            </a:r>
            <a:r>
              <a:rPr lang="en-US" altLang="zh-TW" dirty="0" smtClean="0"/>
              <a:t>(</a:t>
            </a:r>
            <a:r>
              <a:rPr lang="zh-TW" altLang="en-US" dirty="0" smtClean="0"/>
              <a:t>模擬使用者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可能問題集</a:t>
            </a:r>
            <a:endParaRPr lang="en-US" altLang="zh-TW" dirty="0" smtClean="0"/>
          </a:p>
          <a:p>
            <a:r>
              <a:rPr lang="zh-TW" altLang="en-US" dirty="0" smtClean="0"/>
              <a:t>作業規</a:t>
            </a:r>
            <a:r>
              <a:rPr lang="zh-TW" altLang="en-US" dirty="0"/>
              <a:t>定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033E-C25D-4F97-B8A8-89388E79EF1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075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前言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網路爬蟲是一個減少重複複製貼上工作的工具</a:t>
            </a:r>
            <a:endParaRPr lang="en-US" altLang="zh-TW" dirty="0" smtClean="0"/>
          </a:p>
          <a:p>
            <a:pPr lvl="1"/>
            <a:r>
              <a:rPr lang="zh-TW" altLang="en-US" dirty="0"/>
              <a:t>自動化抓取網頁內容的</a:t>
            </a:r>
            <a:r>
              <a:rPr lang="zh-TW" altLang="en-US" dirty="0" smtClean="0"/>
              <a:t>程式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包含文字、檔案、圖片</a:t>
            </a:r>
            <a:r>
              <a:rPr lang="en-US" altLang="zh-TW" dirty="0" smtClean="0"/>
              <a:t>……</a:t>
            </a:r>
            <a:r>
              <a:rPr lang="zh-TW" altLang="en-US" dirty="0" smtClean="0"/>
              <a:t>等</a:t>
            </a:r>
            <a:endParaRPr lang="en-US" altLang="zh-TW" dirty="0" smtClean="0"/>
          </a:p>
          <a:p>
            <a:r>
              <a:rPr lang="zh-TW" altLang="en-US" dirty="0" smtClean="0"/>
              <a:t>爬蟲素材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一般公開網頁資訊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請勿運用來載非法資源</a:t>
            </a:r>
            <a:r>
              <a:rPr lang="en-US" altLang="zh-TW" dirty="0" smtClean="0"/>
              <a:t>(</a:t>
            </a:r>
            <a:r>
              <a:rPr lang="zh-TW" altLang="en-US" dirty="0" smtClean="0"/>
              <a:t>例如</a:t>
            </a:r>
            <a:r>
              <a:rPr lang="en-US" altLang="zh-TW" dirty="0" smtClean="0"/>
              <a:t>:</a:t>
            </a:r>
            <a:r>
              <a:rPr lang="zh-TW" altLang="en-US" dirty="0" smtClean="0"/>
              <a:t>大量下載版權論文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課堂</a:t>
            </a:r>
            <a:r>
              <a:rPr lang="en-US" altLang="zh-TW" dirty="0" smtClean="0"/>
              <a:t>Demo</a:t>
            </a:r>
          </a:p>
          <a:p>
            <a:pPr lvl="1"/>
            <a:r>
              <a:rPr lang="zh-TW" altLang="en-US" dirty="0" smtClean="0"/>
              <a:t>運用關鍵字自動載圖片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IG+flicker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使用工具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Python Selenium</a:t>
            </a:r>
            <a:r>
              <a:rPr lang="zh-TW" altLang="en-US" dirty="0" smtClean="0"/>
              <a:t>套件</a:t>
            </a:r>
            <a:r>
              <a:rPr lang="en-US" altLang="zh-TW" dirty="0" smtClean="0"/>
              <a:t>+ Google Chrome Web driver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033E-C25D-4F97-B8A8-89388E79EF1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04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工具安裝</a:t>
            </a:r>
            <a:r>
              <a:rPr lang="en-US" altLang="zh-TW" dirty="0"/>
              <a:t>:</a:t>
            </a:r>
            <a:r>
              <a:rPr lang="en-US" altLang="zh-TW" dirty="0" smtClean="0"/>
              <a:t>Anaconda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下載網址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>
                <a:hlinkClick r:id="rId2"/>
              </a:rPr>
              <a:t>https://www.anaconda.com/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安裝教學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>
                <a:hlinkClick r:id="rId3"/>
              </a:rPr>
              <a:t>https://medium.com/python4u/anaconda%E4%BB%8B%E7%B4%B9%E5%8F%8A%E5%AE%89%E8%A3%9D%E6%95%99%E5%AD%B8-f7dae6454ab6</a:t>
            </a:r>
            <a:endParaRPr lang="en-US" altLang="zh-TW" dirty="0" smtClean="0"/>
          </a:p>
          <a:p>
            <a:r>
              <a:rPr lang="zh-TW" altLang="en-US" dirty="0" smtClean="0"/>
              <a:t>使用</a:t>
            </a:r>
            <a:r>
              <a:rPr lang="en-US" altLang="zh-TW" dirty="0" err="1" smtClean="0"/>
              <a:t>Jupyter</a:t>
            </a:r>
            <a:r>
              <a:rPr lang="en-US" altLang="zh-TW" dirty="0" smtClean="0"/>
              <a:t> Notebook</a:t>
            </a:r>
          </a:p>
          <a:p>
            <a:pPr lvl="1"/>
            <a:r>
              <a:rPr lang="zh-TW" altLang="en-US" dirty="0" smtClean="0"/>
              <a:t>使用教學</a:t>
            </a:r>
            <a:r>
              <a:rPr lang="en-US" altLang="zh-TW" dirty="0" smtClean="0"/>
              <a:t>:</a:t>
            </a:r>
            <a:r>
              <a:rPr lang="zh-TW" altLang="en-US" dirty="0"/>
              <a:t> </a:t>
            </a:r>
            <a:r>
              <a:rPr lang="en-US" altLang="zh-TW" dirty="0" smtClean="0">
                <a:hlinkClick r:id="rId4"/>
              </a:rPr>
              <a:t>https://medium.com/python4u/jupyter-notebook%E5%AE%8C%E6%95%B4%E4%BB%8B%E7%B4%B9%E5%8F%8A%E5%AE%89%E8%A3%9D%E8%AA%AA%E6%98%8E-b8fcadba15f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033E-C25D-4F97-B8A8-89388E79EF1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985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作業繳交網址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網址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>
                <a:hlinkClick r:id="rId2"/>
              </a:rPr>
              <a:t>http</a:t>
            </a:r>
            <a:r>
              <a:rPr lang="en-US" altLang="zh-TW" dirty="0" smtClean="0">
                <a:hlinkClick r:id="rId2"/>
              </a:rPr>
              <a:t>://acblab.synology.me/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請</a:t>
            </a:r>
            <a:r>
              <a:rPr lang="zh-TW" altLang="en-US" dirty="0"/>
              <a:t>練習</a:t>
            </a:r>
            <a:r>
              <a:rPr lang="zh-TW" altLang="en-US" dirty="0" smtClean="0"/>
              <a:t>繳交</a:t>
            </a:r>
            <a:r>
              <a:rPr lang="zh-TW" altLang="en-US" dirty="0" smtClean="0"/>
              <a:t>測試作業</a:t>
            </a:r>
            <a:r>
              <a:rPr lang="en-US" altLang="zh-TW" dirty="0" smtClean="0"/>
              <a:t>1</a:t>
            </a:r>
            <a:r>
              <a:rPr lang="zh-TW" altLang="en-US" dirty="0" smtClean="0"/>
              <a:t>，不計分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內附上課程式碼下載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033E-C25D-4F97-B8A8-89388E79EF1C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9916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程式語言</a:t>
            </a:r>
            <a:r>
              <a:rPr lang="en-US" altLang="zh-TW" dirty="0" smtClean="0"/>
              <a:t>:Python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學習資源</a:t>
            </a:r>
            <a:r>
              <a:rPr lang="en-US" altLang="zh-TW" dirty="0" smtClean="0"/>
              <a:t>:</a:t>
            </a:r>
          </a:p>
          <a:p>
            <a:pPr lvl="1"/>
            <a:r>
              <a:rPr lang="en-US" altLang="zh-TW" dirty="0" smtClean="0"/>
              <a:t>W3school: </a:t>
            </a:r>
            <a:r>
              <a:rPr lang="en-US" altLang="zh-TW" dirty="0" smtClean="0">
                <a:hlinkClick r:id="rId2"/>
              </a:rPr>
              <a:t>https://www.w3schools.com/python/default.asp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Learnpython.org: </a:t>
            </a:r>
            <a:r>
              <a:rPr lang="en-US" altLang="zh-TW" dirty="0" smtClean="0">
                <a:hlinkClick r:id="rId3"/>
              </a:rPr>
              <a:t>https://www.learnpython.org/</a:t>
            </a:r>
            <a:endParaRPr lang="en-US" altLang="zh-TW" dirty="0" smtClean="0"/>
          </a:p>
          <a:p>
            <a:pPr lvl="1"/>
            <a:r>
              <a:rPr lang="zh-TW" altLang="en-US" dirty="0"/>
              <a:t>精通 </a:t>
            </a:r>
            <a:r>
              <a:rPr lang="en-US" altLang="zh-TW" dirty="0"/>
              <a:t>Python</a:t>
            </a:r>
            <a:r>
              <a:rPr lang="zh-TW" altLang="en-US" dirty="0"/>
              <a:t>：運用簡單的套件進行現代</a:t>
            </a:r>
            <a:r>
              <a:rPr lang="zh-TW" altLang="en-US" dirty="0" smtClean="0"/>
              <a:t>運算 </a:t>
            </a:r>
            <a:r>
              <a:rPr lang="en-US" altLang="zh-TW" dirty="0">
                <a:hlinkClick r:id="rId4"/>
              </a:rPr>
              <a:t>https://</a:t>
            </a:r>
            <a:r>
              <a:rPr lang="en-US" altLang="zh-TW" dirty="0" smtClean="0">
                <a:hlinkClick r:id="rId4"/>
              </a:rPr>
              <a:t>www.books.com.tw/products/0010690075?utm_source=ilovebooks&amp;utm_medium=ap-books&amp;utm_content=recommend&amp;utm_campaign=ap-201703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程式書籍借閱處推薦</a:t>
            </a:r>
            <a:r>
              <a:rPr lang="en-US" altLang="zh-TW" dirty="0" smtClean="0"/>
              <a:t>(</a:t>
            </a:r>
            <a:r>
              <a:rPr lang="zh-TW" altLang="en-US" dirty="0" smtClean="0"/>
              <a:t>有來上課才知道喔</a:t>
            </a:r>
            <a:r>
              <a:rPr lang="en-US" altLang="zh-TW" dirty="0" smtClean="0"/>
              <a:t>!)</a:t>
            </a:r>
            <a:endParaRPr lang="en-US" altLang="zh-TW" dirty="0"/>
          </a:p>
          <a:p>
            <a:pPr lvl="1"/>
            <a:endParaRPr lang="en-US" altLang="zh-TW" dirty="0" smtClean="0"/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033E-C25D-4F97-B8A8-89388E79EF1C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6513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認識爬蟲與基本操作</a:t>
            </a:r>
            <a:r>
              <a:rPr lang="en-US" altLang="zh-TW" dirty="0" smtClean="0"/>
              <a:t>-1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認識網頁格式</a:t>
            </a:r>
            <a:r>
              <a:rPr lang="en-US" altLang="zh-TW" dirty="0" smtClean="0"/>
              <a:t>(HTML</a:t>
            </a:r>
            <a:r>
              <a:rPr lang="zh-TW" altLang="en-US" dirty="0" smtClean="0"/>
              <a:t>檔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使用</a:t>
            </a:r>
            <a:r>
              <a:rPr lang="en-US" altLang="zh-TW" dirty="0" smtClean="0"/>
              <a:t>Chrome</a:t>
            </a:r>
            <a:r>
              <a:rPr lang="zh-TW" altLang="en-US" dirty="0" smtClean="0"/>
              <a:t>瀏覽器，按右鍵</a:t>
            </a:r>
            <a:r>
              <a:rPr lang="en-US" altLang="zh-TW" dirty="0" smtClean="0"/>
              <a:t>”</a:t>
            </a:r>
            <a:r>
              <a:rPr lang="zh-TW" altLang="en-US" dirty="0" smtClean="0"/>
              <a:t>檢查</a:t>
            </a:r>
            <a:r>
              <a:rPr lang="en-US" altLang="zh-TW" dirty="0" smtClean="0"/>
              <a:t>”</a:t>
            </a:r>
            <a:r>
              <a:rPr lang="zh-TW" altLang="en-US" dirty="0" smtClean="0"/>
              <a:t>，查看網頁原始</a:t>
            </a:r>
            <a:r>
              <a:rPr lang="zh-TW" altLang="en-US" dirty="0"/>
              <a:t>碼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使用套件</a:t>
            </a:r>
            <a:r>
              <a:rPr lang="en-US" altLang="zh-TW" dirty="0" smtClean="0"/>
              <a:t>requests, </a:t>
            </a:r>
            <a:r>
              <a:rPr lang="en-US" altLang="zh-TW" dirty="0" err="1" smtClean="0"/>
              <a:t>BeautifulSoup</a:t>
            </a:r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用</a:t>
            </a:r>
            <a:r>
              <a:rPr lang="en-US" altLang="zh-TW" dirty="0" smtClean="0"/>
              <a:t>”get</a:t>
            </a:r>
            <a:r>
              <a:rPr lang="zh-TW" altLang="en-US" dirty="0" smtClean="0"/>
              <a:t>語法</a:t>
            </a:r>
            <a:r>
              <a:rPr lang="en-US" altLang="zh-TW" dirty="0" smtClean="0"/>
              <a:t>“</a:t>
            </a:r>
            <a:r>
              <a:rPr lang="zh-TW" altLang="en-US" dirty="0" smtClean="0"/>
              <a:t>將網頁原始碼抓下來</a:t>
            </a:r>
            <a:r>
              <a:rPr lang="en-US" altLang="zh-TW" dirty="0" smtClean="0"/>
              <a:t>(</a:t>
            </a:r>
            <a:r>
              <a:rPr lang="zh-TW" altLang="en-US" dirty="0" smtClean="0"/>
              <a:t>範例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4.</a:t>
            </a:r>
            <a:r>
              <a:rPr lang="zh-TW" altLang="en-US" dirty="0" smtClean="0"/>
              <a:t>利用</a:t>
            </a:r>
            <a:r>
              <a:rPr lang="en-US" altLang="zh-TW" dirty="0" err="1" smtClean="0"/>
              <a:t>BeautifulSoup</a:t>
            </a:r>
            <a:r>
              <a:rPr lang="zh-TW" altLang="en-US" dirty="0" smtClean="0"/>
              <a:t>將</a:t>
            </a:r>
            <a:r>
              <a:rPr lang="zh-TW" altLang="en-US" dirty="0"/>
              <a:t>網頁資料以</a:t>
            </a:r>
            <a:r>
              <a:rPr lang="en-US" altLang="zh-TW" dirty="0" err="1" smtClean="0"/>
              <a:t>html.parser</a:t>
            </a:r>
            <a:r>
              <a:rPr lang="zh-TW" altLang="en-US" dirty="0" smtClean="0"/>
              <a:t>儲存</a:t>
            </a:r>
            <a:r>
              <a:rPr lang="en-US" altLang="zh-TW" dirty="0"/>
              <a:t>(</a:t>
            </a:r>
            <a:r>
              <a:rPr lang="zh-TW" altLang="en-US" dirty="0"/>
              <a:t>範例</a:t>
            </a:r>
            <a:r>
              <a:rPr lang="en-US" altLang="zh-TW" dirty="0" smtClean="0"/>
              <a:t>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033E-C25D-4F97-B8A8-89388E79EF1C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8170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認識爬蟲與基本操作</a:t>
            </a:r>
            <a:r>
              <a:rPr lang="en-US" altLang="zh-TW" dirty="0" smtClean="0"/>
              <a:t>-2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5.</a:t>
            </a:r>
            <a:r>
              <a:rPr lang="zh-TW" altLang="en-US" dirty="0"/>
              <a:t>運用</a:t>
            </a:r>
            <a:r>
              <a:rPr lang="en-US" altLang="zh-TW" dirty="0"/>
              <a:t>select</a:t>
            </a:r>
            <a:r>
              <a:rPr lang="zh-TW" altLang="en-US" dirty="0"/>
              <a:t>找出想要擷取的部分</a:t>
            </a:r>
            <a:endParaRPr lang="en-US" altLang="zh-TW" dirty="0"/>
          </a:p>
          <a:p>
            <a:pPr lvl="1"/>
            <a:r>
              <a:rPr lang="en-US" altLang="zh-TW" dirty="0"/>
              <a:t>.ABC</a:t>
            </a:r>
            <a:r>
              <a:rPr lang="zh-TW" altLang="en-US" dirty="0"/>
              <a:t> </a:t>
            </a:r>
            <a:r>
              <a:rPr lang="en-US" altLang="zh-TW" dirty="0"/>
              <a:t>(class=“ABC”</a:t>
            </a:r>
            <a:r>
              <a:rPr lang="zh-TW" altLang="en-US" dirty="0"/>
              <a:t>的所有標籤</a:t>
            </a:r>
            <a:r>
              <a:rPr lang="en-US" altLang="zh-TW" dirty="0"/>
              <a:t>)</a:t>
            </a:r>
          </a:p>
          <a:p>
            <a:pPr lvl="1"/>
            <a:r>
              <a:rPr lang="en-US" altLang="zh-TW" dirty="0" smtClean="0"/>
              <a:t>div.DEF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en-US" altLang="zh-TW" dirty="0"/>
              <a:t>class=“DEF”</a:t>
            </a:r>
            <a:r>
              <a:rPr lang="zh-TW" altLang="en-US" dirty="0"/>
              <a:t>的</a:t>
            </a:r>
            <a:r>
              <a:rPr lang="en-US" altLang="zh-TW" dirty="0"/>
              <a:t>div</a:t>
            </a:r>
            <a:r>
              <a:rPr lang="zh-TW" altLang="en-US" dirty="0"/>
              <a:t>標籤</a:t>
            </a:r>
            <a:r>
              <a:rPr lang="en-US" altLang="zh-TW" dirty="0"/>
              <a:t>)</a:t>
            </a:r>
          </a:p>
          <a:p>
            <a:pPr lvl="1"/>
            <a:r>
              <a:rPr lang="en-US" altLang="zh-TW" dirty="0"/>
              <a:t>div.DEF </a:t>
            </a:r>
            <a:r>
              <a:rPr lang="en-US" altLang="zh-TW" dirty="0" smtClean="0"/>
              <a:t>a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en-US" altLang="zh-TW" dirty="0"/>
              <a:t>class=“DEF”</a:t>
            </a:r>
            <a:r>
              <a:rPr lang="zh-TW" altLang="en-US" dirty="0"/>
              <a:t>的</a:t>
            </a:r>
            <a:r>
              <a:rPr lang="en-US" altLang="zh-TW" dirty="0"/>
              <a:t>div</a:t>
            </a:r>
            <a:r>
              <a:rPr lang="zh-TW" altLang="en-US" dirty="0"/>
              <a:t>標籤</a:t>
            </a:r>
            <a:r>
              <a:rPr lang="zh-TW" altLang="en-US" dirty="0" smtClean="0">
                <a:solidFill>
                  <a:srgbClr val="FF0000"/>
                </a:solidFill>
              </a:rPr>
              <a:t>內所有</a:t>
            </a:r>
            <a:r>
              <a:rPr lang="zh-TW" altLang="en-US" dirty="0" smtClean="0"/>
              <a:t>的</a:t>
            </a:r>
            <a:r>
              <a:rPr lang="en-US" altLang="zh-TW" dirty="0"/>
              <a:t>a</a:t>
            </a:r>
            <a:r>
              <a:rPr lang="zh-TW" altLang="en-US" dirty="0"/>
              <a:t>標籤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div.DEF</a:t>
            </a:r>
            <a:r>
              <a:rPr lang="zh-TW" altLang="en-US" dirty="0" smtClean="0"/>
              <a:t> </a:t>
            </a:r>
            <a:r>
              <a:rPr lang="en-US" altLang="zh-TW" dirty="0" smtClean="0"/>
              <a:t>&gt; a</a:t>
            </a:r>
            <a:r>
              <a:rPr lang="zh-TW" altLang="en-US" dirty="0" smtClean="0"/>
              <a:t> </a:t>
            </a:r>
            <a:r>
              <a:rPr lang="en-US" altLang="zh-TW" dirty="0"/>
              <a:t>(class=“DEF”</a:t>
            </a:r>
            <a:r>
              <a:rPr lang="zh-TW" altLang="en-US" dirty="0"/>
              <a:t>的</a:t>
            </a:r>
            <a:r>
              <a:rPr lang="en-US" altLang="zh-TW" dirty="0"/>
              <a:t>div</a:t>
            </a:r>
            <a:r>
              <a:rPr lang="zh-TW" altLang="en-US" dirty="0"/>
              <a:t>標籤</a:t>
            </a:r>
            <a:r>
              <a:rPr lang="zh-TW" altLang="en-US" dirty="0" smtClean="0">
                <a:solidFill>
                  <a:srgbClr val="FF0000"/>
                </a:solidFill>
              </a:rPr>
              <a:t>內一層所有</a:t>
            </a:r>
            <a:r>
              <a:rPr lang="zh-TW" altLang="en-US" dirty="0"/>
              <a:t>的</a:t>
            </a:r>
            <a:r>
              <a:rPr lang="en-US" altLang="zh-TW" dirty="0"/>
              <a:t>a</a:t>
            </a:r>
            <a:r>
              <a:rPr lang="zh-TW" altLang="en-US" dirty="0"/>
              <a:t>標籤</a:t>
            </a:r>
            <a:r>
              <a:rPr lang="en-US" altLang="zh-TW" dirty="0"/>
              <a:t>)</a:t>
            </a:r>
          </a:p>
          <a:p>
            <a:pPr lvl="1"/>
            <a:r>
              <a:rPr lang="en-US" altLang="zh-TW" dirty="0"/>
              <a:t>#XYZ</a:t>
            </a:r>
            <a:r>
              <a:rPr lang="zh-TW" altLang="en-US" dirty="0"/>
              <a:t> </a:t>
            </a:r>
            <a:r>
              <a:rPr lang="en-US" altLang="zh-TW" dirty="0"/>
              <a:t>(id=“XYZ” </a:t>
            </a:r>
            <a:r>
              <a:rPr lang="zh-TW" altLang="en-US" dirty="0"/>
              <a:t>的標籤</a:t>
            </a:r>
            <a:r>
              <a:rPr lang="en-US" altLang="zh-TW" dirty="0"/>
              <a:t>)</a:t>
            </a:r>
          </a:p>
          <a:p>
            <a:pPr lvl="1"/>
            <a:r>
              <a:rPr lang="en-US" altLang="zh-TW" dirty="0">
                <a:hlinkClick r:id="rId2"/>
              </a:rPr>
              <a:t>https://www.w3schools.com/cssref/css_selectors.asp</a:t>
            </a:r>
            <a:endParaRPr lang="en-US" altLang="zh-TW" dirty="0"/>
          </a:p>
          <a:p>
            <a:r>
              <a:rPr lang="en-US" altLang="zh-TW" dirty="0"/>
              <a:t>6.</a:t>
            </a:r>
            <a:r>
              <a:rPr lang="zh-TW" altLang="en-US" dirty="0"/>
              <a:t>從搜尋引擎抓結果</a:t>
            </a:r>
            <a:endParaRPr lang="en-US" altLang="zh-TW" dirty="0"/>
          </a:p>
          <a:p>
            <a:r>
              <a:rPr lang="en-US" altLang="zh-TW" dirty="0"/>
              <a:t>7.</a:t>
            </a:r>
            <a:r>
              <a:rPr lang="zh-TW" altLang="en-US" dirty="0"/>
              <a:t>下載檔案</a:t>
            </a:r>
            <a:endParaRPr lang="en-US" altLang="zh-TW" dirty="0"/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033E-C25D-4F97-B8A8-89388E79EF1C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8225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分析</a:t>
            </a:r>
            <a:r>
              <a:rPr lang="en-US" altLang="zh-TW" dirty="0" smtClean="0"/>
              <a:t>HTML</a:t>
            </a:r>
            <a:r>
              <a:rPr lang="zh-TW" altLang="en-US" dirty="0" smtClean="0"/>
              <a:t>格式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&lt;html&gt;</a:t>
            </a:r>
          </a:p>
          <a:p>
            <a:pPr marL="201168" lvl="1" indent="0">
              <a:buNone/>
            </a:pPr>
            <a:r>
              <a:rPr lang="en-US" altLang="zh-TW" dirty="0" smtClean="0">
                <a:solidFill>
                  <a:schemeClr val="accent2"/>
                </a:solidFill>
              </a:rPr>
              <a:t>&lt;head&gt;</a:t>
            </a:r>
          </a:p>
          <a:p>
            <a:pPr marL="201168" lvl="1" indent="0">
              <a:buNone/>
            </a:pPr>
            <a:r>
              <a:rPr lang="en-US" altLang="zh-TW" dirty="0" smtClean="0">
                <a:solidFill>
                  <a:schemeClr val="accent2"/>
                </a:solidFill>
              </a:rPr>
              <a:t>XXXXXX</a:t>
            </a:r>
            <a:endParaRPr lang="en-US" altLang="zh-TW" dirty="0">
              <a:solidFill>
                <a:schemeClr val="accent2"/>
              </a:solidFill>
            </a:endParaRPr>
          </a:p>
          <a:p>
            <a:pPr marL="201168" lvl="1" indent="0">
              <a:buNone/>
            </a:pPr>
            <a:r>
              <a:rPr lang="en-US" altLang="zh-TW" dirty="0" smtClean="0">
                <a:solidFill>
                  <a:schemeClr val="accent2"/>
                </a:solidFill>
              </a:rPr>
              <a:t>&lt;/head&gt;</a:t>
            </a:r>
          </a:p>
          <a:p>
            <a:pPr marL="201168" lvl="1" indent="0">
              <a:buNone/>
            </a:pPr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&lt;body&gt;</a:t>
            </a:r>
          </a:p>
          <a:p>
            <a:pPr marL="384048" lvl="2" indent="0">
              <a:buNone/>
            </a:pPr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&lt;p&gt;ABCDEF&lt;/p&gt;</a:t>
            </a:r>
          </a:p>
          <a:p>
            <a:pPr marL="384048" lvl="2" indent="0">
              <a:buNone/>
            </a:pPr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&lt;div class=“ABC”&gt;</a:t>
            </a:r>
          </a:p>
          <a:p>
            <a:pPr marL="566928" lvl="3" indent="0">
              <a:buNone/>
            </a:pPr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&lt;div id=“XYZ”&gt;&lt;/div&gt;</a:t>
            </a:r>
          </a:p>
          <a:p>
            <a:pPr marL="566928" lvl="3" indent="0">
              <a:buNone/>
            </a:pPr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&lt;a </a:t>
            </a:r>
            <a:r>
              <a:rPr lang="en-US" altLang="zh-TW" dirty="0" err="1" smtClean="0">
                <a:solidFill>
                  <a:schemeClr val="bg2">
                    <a:lumMod val="50000"/>
                  </a:schemeClr>
                </a:solidFill>
              </a:rPr>
              <a:t>herf</a:t>
            </a:r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=</a:t>
            </a:r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http://tw.yahoo.com</a:t>
            </a:r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&gt;Yahoo!&lt;/a&gt;</a:t>
            </a:r>
          </a:p>
          <a:p>
            <a:pPr marL="384048" lvl="2" indent="0">
              <a:buNone/>
            </a:pPr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&lt;/div&gt;</a:t>
            </a:r>
            <a:endParaRPr lang="en-US" altLang="zh-TW" dirty="0">
              <a:solidFill>
                <a:schemeClr val="bg2">
                  <a:lumMod val="50000"/>
                </a:schemeClr>
              </a:solidFill>
            </a:endParaRPr>
          </a:p>
          <a:p>
            <a:pPr marL="201168" lvl="1" indent="0">
              <a:buNone/>
            </a:pPr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&lt;/body&gt;</a:t>
            </a:r>
          </a:p>
          <a:p>
            <a:r>
              <a:rPr lang="en-US" altLang="zh-TW" dirty="0" smtClean="0"/>
              <a:t>&lt;/html&gt;</a:t>
            </a:r>
          </a:p>
        </p:txBody>
      </p:sp>
      <p:sp>
        <p:nvSpPr>
          <p:cNvPr id="4" name="矩形 3"/>
          <p:cNvSpPr/>
          <p:nvPr/>
        </p:nvSpPr>
        <p:spPr>
          <a:xfrm>
            <a:off x="947651" y="1803862"/>
            <a:ext cx="8212974" cy="3923607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1100051" y="2194561"/>
            <a:ext cx="7395556" cy="9476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1100051" y="3208712"/>
            <a:ext cx="7395556" cy="196180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249680" y="3416531"/>
            <a:ext cx="6713913" cy="147135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366058" y="3765665"/>
            <a:ext cx="5957455" cy="100584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033E-C25D-4F97-B8A8-89388E79EF1C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9255768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12030</TotalTime>
  <Words>838</Words>
  <Application>Microsoft Office PowerPoint</Application>
  <PresentationFormat>自訂</PresentationFormat>
  <Paragraphs>125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回顧</vt:lpstr>
      <vt:lpstr>計算機概論作業—初學網路爬蟲</vt:lpstr>
      <vt:lpstr>大綱</vt:lpstr>
      <vt:lpstr>前言</vt:lpstr>
      <vt:lpstr>工具安裝:Anaconda</vt:lpstr>
      <vt:lpstr>作業繳交網址</vt:lpstr>
      <vt:lpstr>程式語言:Python</vt:lpstr>
      <vt:lpstr>認識爬蟲與基本操作-1</vt:lpstr>
      <vt:lpstr>認識爬蟲與基本操作-2</vt:lpstr>
      <vt:lpstr>分析HTML格式</vt:lpstr>
      <vt:lpstr>分析HTML格式</vt:lpstr>
      <vt:lpstr>進階爬蟲</vt:lpstr>
      <vt:lpstr>其他學習資源</vt:lpstr>
      <vt:lpstr>作業規定</vt:lpstr>
      <vt:lpstr>作業規定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初學網路爬蟲</dc:title>
  <dc:creator>Windows 使用者</dc:creator>
  <cp:lastModifiedBy>chen</cp:lastModifiedBy>
  <cp:revision>42</cp:revision>
  <dcterms:created xsi:type="dcterms:W3CDTF">2019-04-15T08:49:27Z</dcterms:created>
  <dcterms:modified xsi:type="dcterms:W3CDTF">2019-04-24T16:51:02Z</dcterms:modified>
</cp:coreProperties>
</file>