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1"/>
  </p:notesMasterIdLst>
  <p:sldIdLst>
    <p:sldId id="256" r:id="rId2"/>
    <p:sldId id="286" r:id="rId3"/>
    <p:sldId id="287" r:id="rId4"/>
    <p:sldId id="288" r:id="rId5"/>
    <p:sldId id="257" r:id="rId6"/>
    <p:sldId id="289" r:id="rId7"/>
    <p:sldId id="273" r:id="rId8"/>
    <p:sldId id="274" r:id="rId9"/>
    <p:sldId id="275" r:id="rId10"/>
    <p:sldId id="276" r:id="rId11"/>
    <p:sldId id="277" r:id="rId12"/>
    <p:sldId id="269" r:id="rId13"/>
    <p:sldId id="260" r:id="rId14"/>
    <p:sldId id="261" r:id="rId15"/>
    <p:sldId id="278" r:id="rId16"/>
    <p:sldId id="262" r:id="rId17"/>
    <p:sldId id="279" r:id="rId18"/>
    <p:sldId id="282" r:id="rId19"/>
    <p:sldId id="280" r:id="rId20"/>
    <p:sldId id="281" r:id="rId21"/>
    <p:sldId id="263" r:id="rId22"/>
    <p:sldId id="264" r:id="rId23"/>
    <p:sldId id="284" r:id="rId24"/>
    <p:sldId id="283" r:id="rId25"/>
    <p:sldId id="285" r:id="rId26"/>
    <p:sldId id="265" r:id="rId27"/>
    <p:sldId id="266" r:id="rId28"/>
    <p:sldId id="267" r:id="rId29"/>
    <p:sldId id="290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5" autoAdjust="0"/>
  </p:normalViewPr>
  <p:slideViewPr>
    <p:cSldViewPr>
      <p:cViewPr varScale="1">
        <p:scale>
          <a:sx n="59" d="100"/>
          <a:sy n="59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60DE-5029-4A5A-89E3-56618CCC566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4A50-8530-4039-96CE-A158396A7D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fe.quintinyang.net/?p=78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History:…</a:t>
            </a:r>
          </a:p>
          <a:p>
            <a:r>
              <a:rPr lang="zh-TW" altLang="en-US" dirty="0" smtClean="0"/>
              <a:t>人們開始發現讓更廣大的閱讀者提供自己的訊息上來，可以大大的增加資訊量和互動量。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記者被報社砍文章，想自己爆料。</a:t>
            </a:r>
            <a:endParaRPr lang="en-US" altLang="zh-TW" dirty="0" smtClean="0"/>
          </a:p>
          <a:p>
            <a:r>
              <a:rPr lang="zh-TW" altLang="en-US" dirty="0" smtClean="0"/>
              <a:t>新聞業提供空間想讓記者提供訊息。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大幅降低發布網頁的門檻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降低使用者的門檻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降低了門檻之後，使用者可以做些甚麼呢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http://life.quintinyang.net/?p=783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有在注意電腦科技趨勢的同學，除了搜尋引擎之外，應該會注意到</a:t>
            </a:r>
            <a:r>
              <a:rPr lang="en-US" altLang="zh-TW" dirty="0" err="1" smtClean="0"/>
              <a:t>google</a:t>
            </a:r>
            <a:r>
              <a:rPr lang="zh-TW" altLang="en-US" dirty="0" smtClean="0"/>
              <a:t>近幾年不但發展出強力的瀏覽器，</a:t>
            </a:r>
            <a:endParaRPr lang="en-US" altLang="zh-TW" dirty="0" smtClean="0"/>
          </a:p>
          <a:p>
            <a:r>
              <a:rPr lang="zh-TW" altLang="en-US" dirty="0" smtClean="0"/>
              <a:t>以雲端運算時做出</a:t>
            </a:r>
            <a:r>
              <a:rPr lang="en-US" altLang="zh-TW" dirty="0" err="1" smtClean="0"/>
              <a:t>gmail</a:t>
            </a:r>
            <a:r>
              <a:rPr lang="zh-TW" altLang="en-US" dirty="0" smtClean="0"/>
              <a:t>，更將很多有趣又實用的應用程式都彙整到</a:t>
            </a:r>
            <a:r>
              <a:rPr lang="en-US" altLang="zh-TW" dirty="0" err="1" smtClean="0"/>
              <a:t>google</a:t>
            </a:r>
            <a:r>
              <a:rPr lang="zh-TW" altLang="en-US" dirty="0" smtClean="0"/>
              <a:t>平台中。只要申請到一個</a:t>
            </a:r>
            <a:r>
              <a:rPr lang="en-US" altLang="zh-TW" dirty="0" err="1" smtClean="0"/>
              <a:t>google</a:t>
            </a:r>
            <a:r>
              <a:rPr lang="zh-TW" altLang="en-US" dirty="0" smtClean="0"/>
              <a:t>帳戶，幾乎你在電腦中會做的事，都可以在</a:t>
            </a:r>
            <a:r>
              <a:rPr lang="en-US" altLang="zh-TW" dirty="0" err="1" smtClean="0"/>
              <a:t>google</a:t>
            </a:r>
            <a:r>
              <a:rPr lang="zh-TW" altLang="en-US" dirty="0" smtClean="0"/>
              <a:t>平台上幫你完成。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應該大家都知道，網頁就是要放在網際網路上供人家瀏覽的</a:t>
            </a:r>
            <a:r>
              <a:rPr lang="en-US" altLang="zh-TW" dirty="0" smtClean="0"/>
              <a:t>,</a:t>
            </a:r>
            <a:r>
              <a:rPr lang="zh-TW" altLang="en-US" dirty="0" smtClean="0"/>
              <a:t>網際網路就是大家一般常聽到的網路。</a:t>
            </a:r>
            <a:endParaRPr lang="en-US" altLang="zh-TW" dirty="0" smtClean="0"/>
          </a:p>
          <a:p>
            <a:r>
              <a:rPr lang="zh-TW" altLang="en-US" dirty="0" smtClean="0"/>
              <a:t>大家每天都在使用網路，對於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等名稱應該不陌生，但不一定知道意思，我們接下來會做簡單的介紹。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人和人要透過語言才能互相了解對方的意思</a:t>
            </a:r>
            <a:endParaRPr lang="en-US" altLang="zh-TW" dirty="0" smtClean="0"/>
          </a:p>
          <a:p>
            <a:r>
              <a:rPr lang="zh-TW" altLang="en-US" dirty="0" smtClean="0"/>
              <a:t>機器也需要溝通的媒介，定一套規範，雙方遵守，才不會誤解對方的意思。</a:t>
            </a:r>
            <a:endParaRPr lang="en-US" altLang="zh-TW" dirty="0" smtClean="0"/>
          </a:p>
          <a:p>
            <a:r>
              <a:rPr lang="en-US" altLang="zh-TW" dirty="0" smtClean="0"/>
              <a:t>Ex:</a:t>
            </a:r>
          </a:p>
          <a:p>
            <a:r>
              <a:rPr lang="zh-TW" altLang="en-US" dirty="0" smtClean="0"/>
              <a:t>表達善意要說</a:t>
            </a:r>
            <a:r>
              <a:rPr lang="en-US" altLang="zh-TW" dirty="0" smtClean="0"/>
              <a:t>Hi,</a:t>
            </a:r>
            <a:r>
              <a:rPr lang="zh-TW" altLang="en-US" dirty="0" smtClean="0"/>
              <a:t>不能說</a:t>
            </a:r>
            <a:r>
              <a:rPr lang="en-US" altLang="zh-TW" dirty="0" smtClean="0"/>
              <a:t>go away</a:t>
            </a:r>
          </a:p>
          <a:p>
            <a:r>
              <a:rPr lang="zh-TW" altLang="en-US" dirty="0" smtClean="0"/>
              <a:t>當雙方認知相同才能溝通，因此用戶端可以用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請求表示想觀看網頁。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你要怎麼告訴電腦你現在要向誰請求網頁呢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我們必須要知道</a:t>
            </a:r>
            <a:r>
              <a:rPr lang="en-US" altLang="zh-TW" dirty="0" smtClean="0"/>
              <a:t>server</a:t>
            </a:r>
            <a:r>
              <a:rPr lang="zh-TW" altLang="en-US" dirty="0" smtClean="0"/>
              <a:t>位於哪裡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說到網路上的地址，大家應該都聽過</a:t>
            </a:r>
            <a:r>
              <a:rPr lang="en-US" altLang="zh-TW" dirty="0" smtClean="0"/>
              <a:t>IP address</a:t>
            </a:r>
          </a:p>
          <a:p>
            <a:r>
              <a:rPr lang="zh-TW" altLang="en-US" dirty="0" smtClean="0"/>
              <a:t>我們必須知道網頁提供者電腦的所在位置，但要是</a:t>
            </a:r>
            <a:r>
              <a:rPr lang="en-US" altLang="zh-TW" dirty="0" err="1" smtClean="0"/>
              <a:t>ntu</a:t>
            </a:r>
            <a:r>
              <a:rPr lang="zh-TW" altLang="en-US" dirty="0" smtClean="0"/>
              <a:t>是</a:t>
            </a:r>
            <a:r>
              <a:rPr lang="en-US" altLang="zh-TW" dirty="0" smtClean="0"/>
              <a:t>…</a:t>
            </a:r>
            <a:r>
              <a:rPr lang="en-US" altLang="zh-TW" dirty="0" err="1" smtClean="0"/>
              <a:t>yhaoo</a:t>
            </a:r>
            <a:r>
              <a:rPr lang="zh-TW" altLang="en-US" dirty="0" smtClean="0"/>
              <a:t>新聞是</a:t>
            </a:r>
            <a:r>
              <a:rPr lang="en-US" altLang="zh-TW" dirty="0" smtClean="0"/>
              <a:t>…</a:t>
            </a:r>
            <a:r>
              <a:rPr lang="en-US" altLang="zh-TW" dirty="0" err="1" smtClean="0"/>
              <a:t>facebook</a:t>
            </a:r>
            <a:r>
              <a:rPr lang="zh-TW" altLang="en-US" dirty="0" smtClean="0"/>
              <a:t>是</a:t>
            </a:r>
            <a:r>
              <a:rPr lang="en-US" altLang="zh-TW" dirty="0" smtClean="0"/>
              <a:t>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當我們要找</a:t>
            </a:r>
            <a:r>
              <a:rPr lang="en-US" altLang="zh-TW" dirty="0" smtClean="0"/>
              <a:t>server</a:t>
            </a:r>
            <a:r>
              <a:rPr lang="zh-TW" altLang="en-US" smtClean="0"/>
              <a:t>的時候我們需要知道去哪裡找她。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當我們要找</a:t>
            </a:r>
            <a:r>
              <a:rPr lang="en-US" altLang="zh-TW" dirty="0" smtClean="0"/>
              <a:t>server</a:t>
            </a:r>
            <a:r>
              <a:rPr lang="zh-TW" altLang="en-US" smtClean="0"/>
              <a:t>的時候我們需要知道去哪裡找她。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Open-source</a:t>
            </a:r>
            <a:r>
              <a:rPr lang="zh-TW" altLang="en-US" dirty="0" smtClean="0"/>
              <a:t>的軟體，不但安全，而且可以在</a:t>
            </a:r>
            <a:r>
              <a:rPr lang="en-US" altLang="zh-TW" dirty="0" err="1" smtClean="0"/>
              <a:t>unix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上都可以方便的應用。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4A50-8530-4039-96CE-A158396A7D3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D4F9A-087F-49DF-8F88-9B48DBA623CE}" type="datetimeFigureOut">
              <a:rPr lang="zh-TW" altLang="en-US" smtClean="0"/>
              <a:pPr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BF6E0-4509-404E-9E64-0F1AA0F53A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u.edu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s9.blogspot.com/2009/06/web20web10web30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s9.blogspot.com/2009/06/web20web10web30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csclass2011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csclass2011/2010/Welcome/lab-m" TargetMode="External"/><Relationship Id="rId3" Type="http://schemas.openxmlformats.org/officeDocument/2006/relationships/hyperlink" Target="https://sites.google.com/site/csclass2011/" TargetMode="External"/><Relationship Id="rId7" Type="http://schemas.openxmlformats.org/officeDocument/2006/relationships/hyperlink" Target="https://sites.google.com/site/csclass2011/2010/Welcome/lab-map" TargetMode="External"/><Relationship Id="rId2" Type="http://schemas.openxmlformats.org/officeDocument/2006/relationships/hyperlink" Target="mailto:&#23492;&#21040;csclass2011spring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csclass2011/2010/Welcome/acb" TargetMode="External"/><Relationship Id="rId5" Type="http://schemas.openxmlformats.org/officeDocument/2006/relationships/hyperlink" Target="https://sites.google.com/site/csclass2011/2010/Welcome" TargetMode="External"/><Relationship Id="rId4" Type="http://schemas.openxmlformats.org/officeDocument/2006/relationships/hyperlink" Target="https://sites.google.com/site/csclass2011/2010/Welcome/tech-news" TargetMode="External"/><Relationship Id="rId9" Type="http://schemas.openxmlformats.org/officeDocument/2006/relationships/hyperlink" Target="https://sites.google.com/site/csclass2011/2010/Welcome/phot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otofuni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icasa.google.com/sup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support/bin/static.py?page=guide.cs&amp;guide=21670&amp;topic=2167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s.google.com.tw/maps/ms?hl=zh-tw&amp;ie=UTF8&amp;brcurrent=3,0x346ef3065c07572f:0xe711f004bf9c5469,1&amp;msa=0&amp;msid=212038761973398854271.00049eaa6ac8a7bcff9de&amp;z=17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&#26377;&#21839;&#38988;&#30340;&#22320;&#26041;&#35531;&#23492;&#20449;&#32102;&#21161;&#25945;csclass2011spring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u.edu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u.edu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Inter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tu.edu.tw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u.edu.t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u.edu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計算機概論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HW2</a:t>
            </a:r>
          </a:p>
          <a:p>
            <a:r>
              <a:rPr lang="zh-TW" altLang="en-US" dirty="0" smtClean="0"/>
              <a:t>網頁製作</a:t>
            </a:r>
            <a:endParaRPr lang="zh-TW" alt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Server</a:t>
            </a:r>
          </a:p>
          <a:p>
            <a:pPr lvl="1">
              <a:lnSpc>
                <a:spcPct val="16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網頁伺服器軟體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6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用來接收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client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送出的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http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6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依照請求把網頁傳送過去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6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ex: Apache</a:t>
            </a:r>
          </a:p>
          <a:p>
            <a:pPr>
              <a:lnSpc>
                <a:spcPct val="16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Client</a:t>
            </a:r>
          </a:p>
          <a:p>
            <a:pPr lvl="1">
              <a:lnSpc>
                <a:spcPct val="16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網頁瀏覽器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6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幫助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client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http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hlinkClick r:id="rId3"/>
              </a:rPr>
              <a:t>http://www.ntu.edu.tw/</a:t>
            </a:r>
            <a:endParaRPr lang="en-US" altLang="zh-TW" dirty="0" smtClean="0"/>
          </a:p>
          <a:p>
            <a:pPr lvl="2">
              <a:lnSpc>
                <a:spcPct val="16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server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端傳來的網頁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6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ex: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chrome,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firefox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ie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網站架構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Server</a:t>
            </a:r>
          </a:p>
          <a:p>
            <a:r>
              <a:rPr lang="en-US" altLang="zh-TW" dirty="0" smtClean="0"/>
              <a:t>Client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3573016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Server</a:t>
            </a:r>
          </a:p>
          <a:p>
            <a:pPr algn="ctr"/>
            <a:r>
              <a:rPr lang="zh-TW" altLang="en-US" dirty="0" smtClean="0"/>
              <a:t>網頁伺服器</a:t>
            </a: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5652120" y="3501008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Client</a:t>
            </a:r>
          </a:p>
          <a:p>
            <a:pPr algn="ctr"/>
            <a:r>
              <a:rPr lang="zh-TW" altLang="en-US" dirty="0" smtClean="0"/>
              <a:t>網頁瀏覽器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rot="10800000">
            <a:off x="2627784" y="3789040"/>
            <a:ext cx="2808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419872" y="3429000"/>
            <a:ext cx="126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1.http </a:t>
            </a:r>
            <a:r>
              <a:rPr lang="zh-TW" altLang="en-US" dirty="0" smtClean="0"/>
              <a:t>請求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2699792" y="4293096"/>
            <a:ext cx="26642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915816" y="4437112"/>
            <a:ext cx="32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回復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請求，傳送網頁內容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660232" y="429309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展示網頁內容</a:t>
            </a:r>
            <a:endParaRPr lang="zh-TW" alt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Web1.0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/>
          <a:srcRect l="3036" t="3048" r="5886" b="57323"/>
          <a:stretch>
            <a:fillRect/>
          </a:stretch>
        </p:blipFill>
        <p:spPr bwMode="auto">
          <a:xfrm>
            <a:off x="4067944" y="1844824"/>
            <a:ext cx="439248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683568" y="3933056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生態：大多為唯讀內容的網路世界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目標受眾：全球百萬網路使用者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訴求對象：尋求數位化的公司企業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網路媒體：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/>
              </a:rPr>
              <a:t>個人首頁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、靜態網頁與入口網站、線上版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/>
              </a:rPr>
              <a:t>大英百科全書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內容型態：私有型態的內容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互動應用：網路表單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資訊結構／分類邏輯：分類法（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Taxonomy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引用自</a:t>
            </a:r>
            <a:r>
              <a:rPr lang="en-US" altLang="zh-TW" dirty="0" smtClean="0">
                <a:hlinkClick r:id="rId4"/>
              </a:rPr>
              <a:t>http://jas9.blogspot.com/2009/06/web20web10web30.html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Web2.0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 l="3809" t="43816" r="2269" b="3620"/>
          <a:stretch>
            <a:fillRect/>
          </a:stretch>
        </p:blipFill>
        <p:spPr bwMode="auto">
          <a:xfrm>
            <a:off x="3491880" y="1412776"/>
            <a:ext cx="424847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683568" y="386104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生態：大多為讀寫互動的網路世界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目標受眾：全球上億網路使用者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訴求對象：尋求認同促發行動的社群團體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網路媒體：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/>
              </a:rPr>
              <a:t>部落格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XML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RSS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/>
              </a:rPr>
              <a:t>維基百科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內容型態：分享型態的內容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互動應用：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/>
              </a:rPr>
              <a:t>網路應用程式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資訊結構／分類邏輯：分眾分類（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Folksonomy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/>
              </a:rPr>
              <a:t>標籤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、關鍵字分類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引用自</a:t>
            </a:r>
            <a:r>
              <a:rPr lang="en-US" altLang="zh-TW" dirty="0" smtClean="0">
                <a:hlinkClick r:id="rId4"/>
              </a:rPr>
              <a:t>http://jas9.blogspot.com/2009/06/web20web10web30.html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site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Server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安裝網頁伺服器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才能接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Client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http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要註冊資料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你必須向網際網路發佈你架設了一個網站的訊息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並告訴大家你的網址和位置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要會撰寫網頁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ex: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熟悉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HTML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格式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php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語法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 CSS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等等。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site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只要申請帳號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有用過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WORD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之類的編輯軟體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site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site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協作平台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可以製作自己的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輕鬆加入多項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App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服務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lnSpc>
                <a:spcPct val="17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Docs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Maps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Calendar</a:t>
            </a:r>
          </a:p>
          <a:p>
            <a:pPr lvl="3">
              <a:lnSpc>
                <a:spcPct val="170000"/>
              </a:lnSpc>
            </a:pP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Video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等影音服務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等美術拼貼、影片製作功能</a:t>
            </a:r>
          </a:p>
          <a:p>
            <a:pPr lvl="1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可以與其他使用者一齊經營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7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Web2.0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的精神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 sharing </a:t>
            </a:r>
          </a:p>
          <a:p>
            <a:pPr lvl="2">
              <a:lnSpc>
                <a:spcPct val="17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精神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比</a:t>
            </a:r>
            <a:r>
              <a:rPr lang="en-US" altLang="zh-TW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語法更</a:t>
            </a:r>
            <a:r>
              <a:rPr lang="zh-TW" altLang="en-US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簡單</a:t>
            </a:r>
            <a:endParaRPr lang="en-US" altLang="zh-TW" dirty="0" smtClean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作業規定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1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製作網頁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主題自訂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7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site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製作，並將以下項目鑲入網站中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371600" lvl="2" indent="-45720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Photofunia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編輯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自己的相片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371600" lvl="2" indent="-45720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編輯美術拼貼二張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371600" lvl="2" indent="-45720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編輯電影一部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要有音樂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371600" lvl="2" indent="-45720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Map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我的地圖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371600" lvl="2" indent="-45720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作業一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科技報告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放上網頁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457200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範例參考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hlinkClick r:id="rId3"/>
              </a:rPr>
              <a:t> </a:t>
            </a:r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altLang="zh-TW" sz="2000" dirty="0" smtClean="0">
                <a:hlinkClick r:id="rId3"/>
              </a:rPr>
              <a:t>https://sites.google.com/site/csclass2011/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457200">
              <a:lnSpc>
                <a:spcPct val="170000"/>
              </a:lnSpc>
              <a:buFont typeface="+mj-lt"/>
              <a:buAutoNum type="arabicPeriod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作業規定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2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頁面規定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371600" lvl="2" indent="-45720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包括首要只少要有五個頁面，每頁都要有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標題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pPr marL="1371600" lvl="2" indent="-45720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除了首頁外，每個頁面都要有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</a:rPr>
              <a:t>back link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要能回到上一頁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828800" lvl="3" indent="-457200">
              <a:lnSpc>
                <a:spcPct val="170000"/>
              </a:lnSpc>
              <a:buNone/>
            </a:pPr>
            <a:r>
              <a:rPr lang="zh-TW" altLang="en-US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如何顯示</a:t>
            </a:r>
            <a:r>
              <a:rPr lang="zh-TW" altLang="en-US" u="sng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標題</a:t>
            </a:r>
            <a:r>
              <a:rPr lang="zh-TW" altLang="en-US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u="sng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back link:</a:t>
            </a:r>
            <a:endParaRPr lang="en-US" altLang="zh-TW" dirty="0" smtClean="0">
              <a:solidFill>
                <a:schemeClr val="accent5"/>
              </a:solidFill>
              <a:latin typeface="標楷體" pitchFamily="65" charset="-120"/>
              <a:ea typeface="標楷體" pitchFamily="65" charset="-120"/>
            </a:endParaRPr>
          </a:p>
          <a:p>
            <a:pPr marL="1828800" lvl="3" indent="-457200">
              <a:lnSpc>
                <a:spcPct val="170000"/>
              </a:lnSpc>
              <a:buNone/>
            </a:pPr>
            <a:r>
              <a:rPr lang="zh-TW" altLang="en-US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只要在編輯頁面時右上角按下</a:t>
            </a:r>
            <a:r>
              <a:rPr lang="en-US" altLang="zh-TW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其他動作</a:t>
            </a:r>
            <a:r>
              <a:rPr lang="en-US" altLang="zh-TW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的按鈕</a:t>
            </a:r>
            <a:r>
              <a:rPr lang="en-US" altLang="zh-TW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頁面設定</a:t>
            </a:r>
            <a:r>
              <a:rPr lang="en-US" altLang="zh-TW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勾選前兩項</a:t>
            </a:r>
            <a:endParaRPr lang="en-US" altLang="zh-TW" dirty="0" smtClean="0">
              <a:solidFill>
                <a:schemeClr val="accent5"/>
              </a:solidFill>
              <a:latin typeface="標楷體" pitchFamily="65" charset="-120"/>
              <a:ea typeface="標楷體" pitchFamily="65" charset="-120"/>
            </a:endParaRPr>
          </a:p>
          <a:p>
            <a:pPr marL="571500" indent="-457200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我的地圖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 marL="1371600" lvl="2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至少包含五個地點標記與一條路線</a:t>
            </a:r>
          </a:p>
          <a:p>
            <a:pPr marL="1371600" lvl="2" indent="-514350">
              <a:lnSpc>
                <a:spcPct val="170000"/>
              </a:lnSpc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每個地點標記皆需插入文字說明和圖片一張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514350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7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切勿侵犯他人著作或圖片版權</a:t>
            </a:r>
          </a:p>
          <a:p>
            <a:pPr marL="571500" indent="-457200">
              <a:lnSpc>
                <a:spcPct val="1700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457200">
              <a:lnSpc>
                <a:spcPct val="1700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繳交方式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2011/6/1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2"/>
              </a:rPr>
              <a:t>號晚上十二點前寄給助教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:</a:t>
            </a:r>
            <a:r>
              <a:rPr lang="en-US" altLang="zh-TW" dirty="0" smtClean="0">
                <a:latin typeface="+mj-lt"/>
                <a:ea typeface="標楷體" pitchFamily="65" charset="-120"/>
                <a:hlinkClick r:id="rId2"/>
              </a:rPr>
              <a:t>csclass2011spring@gmail.com</a:t>
            </a:r>
            <a:endParaRPr lang="en-US" altLang="zh-TW" dirty="0" smtClean="0">
              <a:latin typeface="+mj-lt"/>
              <a:ea typeface="標楷體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 smtClean="0">
                <a:latin typeface="+mj-lt"/>
                <a:ea typeface="標楷體" pitchFamily="65" charset="-120"/>
              </a:rPr>
              <a:t>標題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:[</a:t>
            </a:r>
            <a:r>
              <a:rPr lang="zh-TW" altLang="en-US" dirty="0" smtClean="0">
                <a:latin typeface="+mj-lt"/>
                <a:ea typeface="標楷體" pitchFamily="65" charset="-120"/>
              </a:rPr>
              <a:t>計算機概論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]</a:t>
            </a:r>
            <a:r>
              <a:rPr lang="zh-TW" altLang="en-US" dirty="0" smtClean="0">
                <a:latin typeface="+mj-lt"/>
                <a:ea typeface="標楷體" pitchFamily="65" charset="-120"/>
              </a:rPr>
              <a:t> 作業二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_</a:t>
            </a:r>
            <a:r>
              <a:rPr lang="zh-TW" altLang="en-US" dirty="0" smtClean="0">
                <a:latin typeface="+mj-lt"/>
                <a:ea typeface="標楷體" pitchFamily="65" charset="-120"/>
              </a:rPr>
              <a:t>學號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_</a:t>
            </a:r>
            <a:r>
              <a:rPr lang="zh-TW" altLang="en-US" dirty="0" smtClean="0">
                <a:latin typeface="+mj-lt"/>
                <a:ea typeface="標楷體" pitchFamily="65" charset="-120"/>
              </a:rPr>
              <a:t>姓名</a:t>
            </a:r>
            <a:endParaRPr lang="en-US" altLang="zh-TW" dirty="0" smtClean="0">
              <a:latin typeface="+mj-lt"/>
              <a:ea typeface="標楷體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 smtClean="0">
                <a:latin typeface="+mj-lt"/>
                <a:ea typeface="標楷體" pitchFamily="65" charset="-120"/>
              </a:rPr>
              <a:t>內文</a:t>
            </a:r>
            <a:endParaRPr lang="en-US" altLang="zh-TW" dirty="0" smtClean="0">
              <a:latin typeface="+mj-lt"/>
              <a:ea typeface="標楷體" pitchFamily="65" charset="-120"/>
            </a:endParaRPr>
          </a:p>
          <a:p>
            <a:pPr marL="971550" lvl="1" indent="-514350">
              <a:lnSpc>
                <a:spcPct val="170000"/>
              </a:lnSpc>
              <a:buFont typeface="+mj-ea"/>
              <a:buAutoNum type="ea1ChtPeriod"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首頁網址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:</a:t>
            </a:r>
            <a:r>
              <a:rPr lang="en-US" altLang="zh-TW" dirty="0" smtClean="0"/>
              <a:t> </a:t>
            </a:r>
            <a:r>
              <a:rPr lang="en-US" altLang="zh-TW" dirty="0" smtClean="0">
                <a:hlinkClick r:id="rId3"/>
              </a:rPr>
              <a:t>https://sites.google.com/site/csclass2011/</a:t>
            </a:r>
            <a:r>
              <a:rPr lang="en-US" altLang="zh-TW" dirty="0" smtClean="0"/>
              <a:t> </a:t>
            </a:r>
            <a:endParaRPr lang="en-US" altLang="zh-TW" dirty="0" smtClean="0">
              <a:latin typeface="+mj-lt"/>
              <a:ea typeface="標楷體" pitchFamily="65" charset="-120"/>
            </a:endParaRPr>
          </a:p>
          <a:p>
            <a:pPr marL="971550" lvl="1" indent="-514350">
              <a:lnSpc>
                <a:spcPct val="170000"/>
              </a:lnSpc>
              <a:buFont typeface="+mj-ea"/>
              <a:buAutoNum type="ea1ChtPeriod"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作業一科技報告的網址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:</a:t>
            </a:r>
            <a:r>
              <a:rPr lang="en-US" altLang="zh-TW" dirty="0" smtClean="0"/>
              <a:t> </a:t>
            </a:r>
            <a:r>
              <a:rPr lang="en-US" altLang="zh-TW" dirty="0" smtClean="0">
                <a:hlinkClick r:id="rId4"/>
              </a:rPr>
              <a:t>https://sites.google.com/site/csclass2011/2010/Welcome/tech-news</a:t>
            </a:r>
            <a:endParaRPr lang="en-US" altLang="zh-TW" dirty="0" smtClean="0"/>
          </a:p>
          <a:p>
            <a:pPr marL="971550" lvl="1" indent="-514350">
              <a:lnSpc>
                <a:spcPct val="170000"/>
              </a:lnSpc>
              <a:buFont typeface="+mj-ea"/>
              <a:buAutoNum type="ea1ChtPeriod"/>
            </a:pPr>
            <a:r>
              <a:rPr lang="zh-TW" altLang="en-US" dirty="0" smtClean="0">
                <a:latin typeface="+mj-lt"/>
                <a:ea typeface="標楷體" pitchFamily="65" charset="-120"/>
              </a:rPr>
              <a:t>列出</a:t>
            </a:r>
            <a:r>
              <a:rPr lang="zh-TW" altLang="en-US" dirty="0" smtClean="0">
                <a:latin typeface="+mj-lt"/>
                <a:ea typeface="標楷體" pitchFamily="65" charset="-120"/>
              </a:rPr>
              <a:t>首頁以外的所有頁面</a:t>
            </a:r>
            <a:r>
              <a:rPr lang="en-US" altLang="zh-TW" dirty="0" smtClean="0">
                <a:latin typeface="+mj-lt"/>
                <a:ea typeface="標楷體" pitchFamily="65" charset="-120"/>
              </a:rPr>
              <a:t>:</a:t>
            </a:r>
          </a:p>
          <a:p>
            <a:pPr marL="1371600" lvl="2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zh-TW" dirty="0" smtClean="0">
                <a:hlinkClick r:id="rId5"/>
              </a:rPr>
              <a:t>https://sites.google.com/site/csclass2011/2010/Welcome</a:t>
            </a:r>
            <a:endParaRPr lang="en-US" altLang="zh-TW" dirty="0" smtClean="0"/>
          </a:p>
          <a:p>
            <a:pPr marL="1371600" lvl="2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zh-TW" dirty="0" smtClean="0">
                <a:hlinkClick r:id="rId6"/>
              </a:rPr>
              <a:t>https://sites.google.com/site/csclass2011/2010/Welcome/acb</a:t>
            </a:r>
            <a:endParaRPr lang="en-US" altLang="zh-TW" dirty="0" smtClean="0"/>
          </a:p>
          <a:p>
            <a:pPr marL="1371600" lvl="2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zh-TW" dirty="0" smtClean="0">
                <a:hlinkClick r:id="rId7"/>
              </a:rPr>
              <a:t>https://sites.google.com/site/csclass2011/2010/Welcome/lab-map</a:t>
            </a:r>
            <a:endParaRPr lang="en-US" altLang="zh-TW" dirty="0" smtClean="0"/>
          </a:p>
          <a:p>
            <a:pPr marL="1371600" lvl="2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zh-TW" dirty="0" smtClean="0">
                <a:hlinkClick r:id="rId8"/>
              </a:rPr>
              <a:t>https://sites.google.com/site/csclass2011/2010/Welcome/lab-m</a:t>
            </a:r>
            <a:endParaRPr lang="en-US" altLang="zh-TW" dirty="0" smtClean="0"/>
          </a:p>
          <a:p>
            <a:pPr marL="1371600" lvl="2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zh-TW" dirty="0" smtClean="0">
                <a:hlinkClick r:id="rId9"/>
              </a:rPr>
              <a:t>https://sites.google.com/site/csclass2011/2010/Welcome/photos</a:t>
            </a:r>
            <a:endParaRPr lang="en-US" altLang="zh-TW" dirty="0" smtClean="0"/>
          </a:p>
          <a:p>
            <a:pPr marL="1371600" lvl="2" indent="-514350">
              <a:lnSpc>
                <a:spcPct val="170000"/>
              </a:lnSpc>
              <a:buFont typeface="+mj-lt"/>
              <a:buAutoNum type="arabicPeriod"/>
            </a:pPr>
            <a:r>
              <a:rPr lang="en-US" altLang="zh-TW" dirty="0" smtClean="0">
                <a:hlinkClick r:id="rId4"/>
              </a:rPr>
              <a:t>https://sites.google.com/site/csclass2011/2010/Welcome/tech-news</a:t>
            </a:r>
            <a:endParaRPr lang="en-US" altLang="zh-TW" dirty="0" smtClean="0"/>
          </a:p>
          <a:p>
            <a:pPr lvl="1">
              <a:lnSpc>
                <a:spcPct val="170000"/>
              </a:lnSpc>
            </a:pPr>
            <a:endParaRPr lang="zh-TW" altLang="en-US" dirty="0"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site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製作主題網頁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並使用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photofunia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map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等應用程式，插入圖片影音等物件。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10035" r="485" b="12476"/>
          <a:stretch>
            <a:fillRect/>
          </a:stretch>
        </p:blipFill>
        <p:spPr bwMode="auto">
          <a:xfrm>
            <a:off x="2411760" y="3573016"/>
            <a:ext cx="6120680" cy="2978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site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7244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用學校信箱申請一組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帳號後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首頁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右上角登入後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點選左上角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更多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按鈕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協作平台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建立新的協作平台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SzPct val="90000"/>
              <a:buNone/>
            </a:pPr>
            <a:r>
              <a:rPr lang="zh-TW" altLang="en-US" sz="2400" dirty="0" smtClean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dirty="0" smtClean="0">
              <a:solidFill>
                <a:schemeClr val="bg2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photofunia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http://photofunia.com/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513" t="18540" r="56003" b="6806"/>
          <a:stretch>
            <a:fillRect/>
          </a:stretch>
        </p:blipFill>
        <p:spPr bwMode="auto">
          <a:xfrm rot="688067">
            <a:off x="5594072" y="2830360"/>
            <a:ext cx="2273947" cy="3266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2184" t="12870" r="33560" b="19091"/>
          <a:stretch>
            <a:fillRect/>
          </a:stretch>
        </p:blipFill>
        <p:spPr bwMode="auto">
          <a:xfrm>
            <a:off x="3491880" y="2708920"/>
            <a:ext cx="2143930" cy="3110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1181" t="32990" r="11019" b="12201"/>
          <a:stretch>
            <a:fillRect/>
          </a:stretch>
        </p:blipFill>
        <p:spPr bwMode="auto">
          <a:xfrm rot="21221618">
            <a:off x="1092262" y="3923723"/>
            <a:ext cx="2581115" cy="2339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picasa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首頁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右側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帳號登入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啟用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網路相簿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左下方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下載並安裝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程式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啟動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程式編輯美術拼貼和電影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 err="1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使用說明</a:t>
            </a:r>
            <a:endParaRPr lang="en-US" altLang="zh-TW" dirty="0" smtClean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zh-TW" dirty="0" smtClean="0">
                <a:solidFill>
                  <a:schemeClr val="accent1"/>
                </a:solidFill>
                <a:hlinkClick r:id="rId2"/>
              </a:rPr>
              <a:t>http://picasa.google.com/support/</a:t>
            </a:r>
            <a:endParaRPr lang="en-US" altLang="zh-TW" dirty="0" smtClean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 descr="https://lh6.googleusercontent.com/-tZEqmwfi0UE/TXz29JI1E1I/AAAAAAAAACU/yl2Q-Likzx4/s1600/CSclass.jpg"/>
          <p:cNvPicPr>
            <a:picLocks noChangeAspect="1" noChangeArrowheads="1"/>
          </p:cNvPicPr>
          <p:nvPr/>
        </p:nvPicPr>
        <p:blipFill>
          <a:blip r:embed="rId3" cstate="print"/>
          <a:srcRect l="31802" t="12000" r="7485" b="14000"/>
          <a:stretch>
            <a:fillRect/>
          </a:stretch>
        </p:blipFill>
        <p:spPr bwMode="auto">
          <a:xfrm>
            <a:off x="5292080" y="1268760"/>
            <a:ext cx="302433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s://lh4.googleusercontent.com/-1Cb2-LZPxDA/TYIx0KkhLFI/AAAAAAAAALg/jZpfnntpTRA/s1600/CSclas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412" y="3187516"/>
            <a:ext cx="216024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picasa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美術拼貼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美術拼貼完成之後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點選綠色箭頭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上傳到你的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網路相簿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 descr="https://lh6.googleusercontent.com/-tZEqmwfi0UE/TXz29JI1E1I/AAAAAAAAACU/yl2Q-Likzx4/s1600/CSclass.jpg"/>
          <p:cNvPicPr>
            <a:picLocks noChangeAspect="1" noChangeArrowheads="1"/>
          </p:cNvPicPr>
          <p:nvPr/>
        </p:nvPicPr>
        <p:blipFill>
          <a:blip r:embed="rId2" cstate="print"/>
          <a:srcRect l="31802" t="12000" r="7485" b="14000"/>
          <a:stretch>
            <a:fillRect/>
          </a:stretch>
        </p:blipFill>
        <p:spPr bwMode="auto">
          <a:xfrm>
            <a:off x="5292080" y="1268760"/>
            <a:ext cx="302433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s://lh4.googleusercontent.com/-1Cb2-LZPxDA/TYIx0KkhLFI/AAAAAAAAALg/jZpfnntpTRA/s1600/CSclas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412" y="3187516"/>
            <a:ext cx="2160240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3984" r="11407" b="9090"/>
          <a:stretch>
            <a:fillRect/>
          </a:stretch>
        </p:blipFill>
        <p:spPr bwMode="auto">
          <a:xfrm>
            <a:off x="4644008" y="4005064"/>
            <a:ext cx="41294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picasa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32859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電影製作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工具列上點選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工具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 lvl="2"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點選上載的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上載到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 lvl="2"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在跳出的視窗中，點選右上角的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變更使用者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按鈕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登入你的</a:t>
            </a:r>
            <a:r>
              <a:rPr lang="en-US" altLang="zh-TW" sz="2000" u="sng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2000" u="sng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帳號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填寫表單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  <a:buNone/>
            </a:pPr>
            <a:r>
              <a:rPr lang="en-US" altLang="zh-TW" sz="1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1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r>
              <a:rPr lang="en-US" altLang="zh-TW" sz="1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每個欄位都一定要填寫，</a:t>
            </a:r>
            <a:endParaRPr lang="en-US" altLang="zh-TW" sz="1600" dirty="0" smtClean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  <a:buNone/>
            </a:pPr>
            <a:r>
              <a:rPr lang="zh-TW" altLang="en-US" sz="1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上傳影片</a:t>
            </a:r>
            <a:r>
              <a:rPr lang="en-US" altLang="zh-TW" sz="1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6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的按鈕才會亮。</a:t>
            </a:r>
            <a:endParaRPr lang="en-US" altLang="zh-TW" sz="1600" dirty="0" smtClean="0">
              <a:solidFill>
                <a:schemeClr val="accent1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按下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上傳影片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 lvl="2">
              <a:lnSpc>
                <a:spcPct val="150000"/>
              </a:lnSpc>
            </a:pP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3984" r="11407" b="9090"/>
          <a:stretch>
            <a:fillRect/>
          </a:stretch>
        </p:blipFill>
        <p:spPr bwMode="auto">
          <a:xfrm>
            <a:off x="4644008" y="4005064"/>
            <a:ext cx="41294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picasa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9838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site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頁面插入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美術拼貼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編輯頁面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左上方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插入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”-&gt;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相片 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即可開始點選已經上傳到你的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相簿的美術拼貼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電影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編輯頁面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左上方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插入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”-&gt;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影片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ct val="15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貼上你放上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的電影的網址即可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301" t="26069" r="10401" b="11060"/>
          <a:stretch>
            <a:fillRect/>
          </a:stretch>
        </p:blipFill>
        <p:spPr bwMode="auto">
          <a:xfrm>
            <a:off x="3203848" y="3573016"/>
            <a:ext cx="578347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My Google 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首頁左上角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地圖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點選規劃路線旁邊的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我的地圖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開始製作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我的地圖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 lvl="1">
              <a:lnSpc>
                <a:spcPct val="150000"/>
              </a:lnSpc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  <a:hlinkClick r:id="rId3"/>
              </a:rPr>
              <a:t>操作說明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hlinkClick r:id="rId3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hlinkClick r:id="rId3"/>
              </a:rPr>
              <a:t>http://maps.google.com/support/bin/static.py?page=guide.cs&amp;guide=21670&amp;topic=21676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範例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  <a:hlinkClick r:id="rId4"/>
              </a:rPr>
              <a:t>http://maps.google.com.tw/maps/ms?hl=zh-tw&amp;ie=UTF8&amp;brcurrent=3,0x346ef3065c07572f:0xe711f004bf9c5469,1&amp;msa=0&amp;msid=212038761973398854271.00049eaa6ac8a7bcff9de&amp;z=17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Tech news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將作業一的科技文章放到網站中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10980" r="9345" b="10000"/>
          <a:stretch>
            <a:fillRect/>
          </a:stretch>
        </p:blipFill>
        <p:spPr bwMode="auto">
          <a:xfrm>
            <a:off x="2195736" y="2420888"/>
            <a:ext cx="5688632" cy="3867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Q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  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picasa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建立電影失敗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檢查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工具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”-&gt;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勾選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倒數第二個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)”</a:t>
            </a: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0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或是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音訊檔出問題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		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需要用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.mp3 .wma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可能是抓音樂的軟體出問題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,ex: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ezPeer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抓的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.wma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檔不一定能用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Q: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若要刪除協作平台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更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多動作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按鈕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管理頁面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一般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刪除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提醒大家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作業規定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</a:rPr>
              <a:t>繳交方式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要看清楚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在前幾頁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隨時注意課程網頁的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  <a:r>
              <a:rPr lang="en-US" altLang="zh-TW" sz="2400" dirty="0" smtClean="0"/>
              <a:t> Homework assignments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2"/>
              </a:rPr>
              <a:t>繳交日期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hlinkClick r:id="rId2"/>
              </a:rPr>
              <a:t>:2011/6/1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hlinkClick r:id="rId2"/>
              </a:rPr>
              <a:t>有問題的地方請寄信給助教</a:t>
            </a:r>
            <a:r>
              <a:rPr lang="en-US" altLang="zh-TW" sz="2400" dirty="0" smtClean="0">
                <a:hlinkClick r:id="rId2"/>
              </a:rPr>
              <a:t>csclass2011spring@gmail.com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3600" dirty="0" smtClean="0"/>
          </a:p>
          <a:p>
            <a:pPr>
              <a:lnSpc>
                <a:spcPct val="150000"/>
              </a:lnSpc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Google SITE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chrome</a:t>
            </a:r>
          </a:p>
          <a:p>
            <a:r>
              <a:rPr lang="en-US" altLang="zh-TW" dirty="0" smtClean="0"/>
              <a:t>Gmail</a:t>
            </a:r>
          </a:p>
          <a:p>
            <a:r>
              <a:rPr lang="en-US" altLang="zh-TW" dirty="0" smtClean="0"/>
              <a:t>Google map</a:t>
            </a:r>
          </a:p>
          <a:p>
            <a:r>
              <a:rPr lang="en-US" altLang="zh-TW" dirty="0" smtClean="0"/>
              <a:t>Google document</a:t>
            </a:r>
          </a:p>
          <a:p>
            <a:r>
              <a:rPr lang="en-US" altLang="zh-TW" dirty="0" smtClean="0"/>
              <a:t>Picasa</a:t>
            </a:r>
          </a:p>
          <a:p>
            <a:r>
              <a:rPr lang="en-US" altLang="zh-TW" dirty="0" smtClean="0"/>
              <a:t>Google calendar</a:t>
            </a:r>
          </a:p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網際網路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</a:t>
            </a:r>
          </a:p>
          <a:p>
            <a:r>
              <a:rPr lang="en-US" altLang="zh-TW" dirty="0" err="1" smtClean="0"/>
              <a:t>Ip</a:t>
            </a:r>
            <a:r>
              <a:rPr lang="zh-TW" altLang="en-US" dirty="0" smtClean="0"/>
              <a:t>地址</a:t>
            </a:r>
            <a:endParaRPr lang="en-US" altLang="zh-TW" dirty="0" smtClean="0"/>
          </a:p>
          <a:p>
            <a:r>
              <a:rPr lang="zh-TW" altLang="en-US" dirty="0" smtClean="0"/>
              <a:t>架設伺服器</a:t>
            </a:r>
            <a:r>
              <a:rPr lang="en-US" altLang="zh-TW" dirty="0" smtClean="0"/>
              <a:t>(Server)</a:t>
            </a:r>
          </a:p>
          <a:p>
            <a:r>
              <a:rPr lang="zh-TW" altLang="en-US" dirty="0" smtClean="0"/>
              <a:t>用戶端</a:t>
            </a:r>
            <a:r>
              <a:rPr lang="en-US" altLang="zh-TW" dirty="0" smtClean="0"/>
              <a:t>(client)</a:t>
            </a:r>
          </a:p>
          <a:p>
            <a:r>
              <a:rPr lang="zh-TW" altLang="en-US" dirty="0" smtClean="0"/>
              <a:t>瀏覽器</a:t>
            </a:r>
            <a:r>
              <a:rPr lang="en-US" altLang="zh-TW" dirty="0" smtClean="0"/>
              <a:t>, ex: </a:t>
            </a:r>
            <a:r>
              <a:rPr lang="en-US" altLang="zh-TW" dirty="0" err="1" smtClean="0"/>
              <a:t>firefox</a:t>
            </a:r>
            <a:endParaRPr lang="en-US" altLang="zh-TW" dirty="0" smtClean="0"/>
          </a:p>
          <a:p>
            <a:r>
              <a:rPr lang="en-US" altLang="zh-TW" dirty="0" smtClean="0"/>
              <a:t>…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http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Hyper Text Transfer Protocol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網頁通訊協定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定義規範讓大家能夠通訊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http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請求觀看網頁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400" dirty="0" smtClean="0">
                <a:hlinkClick r:id="rId3"/>
              </a:rPr>
              <a:t>http://www.ntu.edu.tw/</a:t>
            </a:r>
            <a:endParaRPr lang="en-US" altLang="zh-TW" sz="2400" dirty="0" smtClean="0"/>
          </a:p>
          <a:p>
            <a:pPr lvl="1">
              <a:lnSpc>
                <a:spcPct val="150000"/>
              </a:lnSpc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467544" y="5301208"/>
            <a:ext cx="8136904" cy="864096"/>
            <a:chOff x="467544" y="5301208"/>
            <a:chExt cx="8136904" cy="864096"/>
          </a:xfrm>
        </p:grpSpPr>
        <p:grpSp>
          <p:nvGrpSpPr>
            <p:cNvPr id="18" name="群組 17"/>
            <p:cNvGrpSpPr/>
            <p:nvPr/>
          </p:nvGrpSpPr>
          <p:grpSpPr>
            <a:xfrm>
              <a:off x="2555776" y="5445224"/>
              <a:ext cx="4320480" cy="720080"/>
              <a:chOff x="1619672" y="4437112"/>
              <a:chExt cx="4320480" cy="720080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1619672" y="4437112"/>
                <a:ext cx="1224136" cy="6480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client</a:t>
                </a:r>
                <a:endParaRPr lang="zh-TW" altLang="en-US" dirty="0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4716016" y="4509120"/>
                <a:ext cx="1224136" cy="6480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/>
                  <a:t>ntu</a:t>
                </a:r>
                <a:r>
                  <a:rPr lang="en-US" altLang="zh-TW" dirty="0" smtClean="0"/>
                  <a:t> server</a:t>
                </a:r>
                <a:endParaRPr lang="zh-TW" altLang="en-US" dirty="0"/>
              </a:p>
            </p:txBody>
          </p:sp>
          <p:cxnSp>
            <p:nvCxnSpPr>
              <p:cNvPr id="14" name="直線單箭頭接點 13"/>
              <p:cNvCxnSpPr/>
              <p:nvPr/>
            </p:nvCxnSpPr>
            <p:spPr>
              <a:xfrm>
                <a:off x="2915816" y="4725144"/>
                <a:ext cx="18002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字方塊 14"/>
              <p:cNvSpPr txBox="1"/>
              <p:nvPr/>
            </p:nvSpPr>
            <p:spPr>
              <a:xfrm>
                <a:off x="3419872" y="4653136"/>
                <a:ext cx="576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http</a:t>
                </a:r>
                <a:endParaRPr lang="zh-TW" altLang="en-US" dirty="0"/>
              </a:p>
            </p:txBody>
          </p:sp>
        </p:grpSp>
        <p:sp>
          <p:nvSpPr>
            <p:cNvPr id="17" name="流程圖: 循序存取儲存裝置 16"/>
            <p:cNvSpPr/>
            <p:nvPr/>
          </p:nvSpPr>
          <p:spPr>
            <a:xfrm>
              <a:off x="467544" y="5301208"/>
              <a:ext cx="1800200" cy="720080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我要瀏覽</a:t>
              </a:r>
              <a:r>
                <a:rPr lang="en-US" altLang="zh-TW" dirty="0" err="1" smtClean="0"/>
                <a:t>ntu</a:t>
              </a:r>
              <a:r>
                <a:rPr lang="zh-TW" altLang="en-US" dirty="0" smtClean="0"/>
                <a:t>首頁</a:t>
              </a:r>
              <a:endParaRPr lang="zh-TW" altLang="en-US" dirty="0"/>
            </a:p>
          </p:txBody>
        </p:sp>
        <p:sp>
          <p:nvSpPr>
            <p:cNvPr id="20" name="矩形圖說文字 19"/>
            <p:cNvSpPr/>
            <p:nvPr/>
          </p:nvSpPr>
          <p:spPr>
            <a:xfrm>
              <a:off x="7092280" y="5445224"/>
              <a:ext cx="1512168" cy="504056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好的，收到</a:t>
              </a:r>
              <a:endParaRPr lang="zh-TW" altLang="en-US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2339752" y="4293096"/>
            <a:ext cx="6336704" cy="1008112"/>
            <a:chOff x="2555776" y="3573016"/>
            <a:chExt cx="6336704" cy="1008112"/>
          </a:xfrm>
        </p:grpSpPr>
        <p:grpSp>
          <p:nvGrpSpPr>
            <p:cNvPr id="19" name="群組 18"/>
            <p:cNvGrpSpPr/>
            <p:nvPr/>
          </p:nvGrpSpPr>
          <p:grpSpPr>
            <a:xfrm>
              <a:off x="5148064" y="4077072"/>
              <a:ext cx="3240360" cy="504056"/>
              <a:chOff x="1979712" y="2996952"/>
              <a:chExt cx="3240360" cy="504056"/>
            </a:xfrm>
          </p:grpSpPr>
          <p:sp>
            <p:nvSpPr>
              <p:cNvPr id="4" name="橢圓 3"/>
              <p:cNvSpPr/>
              <p:nvPr/>
            </p:nvSpPr>
            <p:spPr>
              <a:xfrm>
                <a:off x="1979712" y="2996952"/>
                <a:ext cx="648072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A</a:t>
                </a:r>
                <a:endParaRPr lang="zh-TW" altLang="en-US" dirty="0"/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4572000" y="2996952"/>
                <a:ext cx="648072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B</a:t>
                </a:r>
                <a:endParaRPr lang="zh-TW" altLang="en-US" dirty="0"/>
              </a:p>
            </p:txBody>
          </p:sp>
          <p:cxnSp>
            <p:nvCxnSpPr>
              <p:cNvPr id="8" name="直線單箭頭接點 7"/>
              <p:cNvCxnSpPr>
                <a:stCxn id="4" idx="6"/>
                <a:endCxn id="5" idx="2"/>
              </p:cNvCxnSpPr>
              <p:nvPr/>
            </p:nvCxnSpPr>
            <p:spPr>
              <a:xfrm>
                <a:off x="2627784" y="3248980"/>
                <a:ext cx="1944216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字方塊 9"/>
              <p:cNvSpPr txBox="1"/>
              <p:nvPr/>
            </p:nvSpPr>
            <p:spPr>
              <a:xfrm>
                <a:off x="2987824" y="299695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認知不同</a:t>
                </a:r>
                <a:endParaRPr lang="zh-TW" altLang="en-US" dirty="0"/>
              </a:p>
            </p:txBody>
          </p:sp>
        </p:grpSp>
        <p:sp>
          <p:nvSpPr>
            <p:cNvPr id="24" name="流程圖: 循序存取儲存裝置 23"/>
            <p:cNvSpPr/>
            <p:nvPr/>
          </p:nvSpPr>
          <p:spPr>
            <a:xfrm>
              <a:off x="2555776" y="4077072"/>
              <a:ext cx="2304256" cy="432048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How are you?</a:t>
              </a:r>
              <a:endParaRPr lang="zh-TW" altLang="en-US" dirty="0"/>
            </a:p>
          </p:txBody>
        </p:sp>
        <p:sp>
          <p:nvSpPr>
            <p:cNvPr id="25" name="圓角矩形圖說文字 24"/>
            <p:cNvSpPr/>
            <p:nvPr/>
          </p:nvSpPr>
          <p:spPr>
            <a:xfrm>
              <a:off x="7524328" y="3573016"/>
              <a:ext cx="1368152" cy="36004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20 years.</a:t>
              </a:r>
              <a:endParaRPr lang="zh-TW" altLang="en-US" dirty="0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http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http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請求觀看網頁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400" dirty="0" smtClean="0">
                <a:hlinkClick r:id="rId3"/>
              </a:rPr>
              <a:t>http://www.ntu.edu.tw/</a:t>
            </a:r>
            <a:endParaRPr lang="en-US" altLang="zh-TW" sz="2400" dirty="0" smtClean="0"/>
          </a:p>
          <a:p>
            <a:pPr lvl="1">
              <a:lnSpc>
                <a:spcPct val="150000"/>
              </a:lnSpc>
            </a:pPr>
            <a:r>
              <a:rPr lang="en-US" altLang="zh-TW" sz="2400" dirty="0" smtClean="0"/>
              <a:t>Where is the </a:t>
            </a:r>
            <a:r>
              <a:rPr lang="en-US" altLang="zh-TW" sz="2400" dirty="0" err="1" smtClean="0"/>
              <a:t>ntu</a:t>
            </a:r>
            <a:r>
              <a:rPr lang="en-US" altLang="zh-TW" sz="2400" dirty="0" smtClean="0"/>
              <a:t> server?</a:t>
            </a:r>
          </a:p>
          <a:p>
            <a:pPr lvl="1">
              <a:lnSpc>
                <a:spcPct val="150000"/>
              </a:lnSpc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 </a:t>
            </a:r>
            <a:r>
              <a:rPr lang="en-US" altLang="zh-TW" sz="3600" dirty="0" smtClean="0"/>
              <a:t>address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ln>
            <a:noFill/>
          </a:ln>
        </p:spPr>
        <p:txBody>
          <a:bodyPr>
            <a:normAutofit/>
          </a:bodyPr>
          <a:lstStyle/>
          <a:p>
            <a:pPr marL="342900" lvl="1" indent="-342900">
              <a:lnSpc>
                <a:spcPts val="3000"/>
              </a:lnSpc>
              <a:buSzPct val="90000"/>
              <a:buFont typeface="Cambria"/>
              <a:buChar char="+"/>
            </a:pPr>
            <a:r>
              <a:rPr lang="en-US" altLang="zh-TW" sz="2800" b="1" dirty="0" smtClean="0">
                <a:solidFill>
                  <a:schemeClr val="tx2"/>
                </a:solidFill>
              </a:rPr>
              <a:t>IP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地址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Internet Protocol Address</a:t>
            </a:r>
          </a:p>
          <a:p>
            <a:pPr lvl="2">
              <a:lnSpc>
                <a:spcPts val="2300"/>
              </a:lnSpc>
            </a:pPr>
            <a:r>
              <a:rPr lang="en-US" altLang="zh-TW" sz="2000" dirty="0" smtClean="0">
                <a:hlinkClick r:id="rId3" tooltip="Internet"/>
              </a:rPr>
              <a:t>Internet</a:t>
            </a:r>
            <a:r>
              <a:rPr lang="zh-TW" altLang="en-US" sz="2000" dirty="0" smtClean="0"/>
              <a:t>上的給主機編址的方式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  <a:hlinkClick r:id="rId4"/>
            </a:endParaRPr>
          </a:p>
          <a:p>
            <a:pPr lvl="2">
              <a:lnSpc>
                <a:spcPts val="2300"/>
              </a:lnSpc>
            </a:pP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32bits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表示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ts val="2300"/>
              </a:lnSpc>
            </a:pP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ex:140.112.8.130, 202.1.237.21, 69.63.184.142</a:t>
            </a:r>
          </a:p>
          <a:p>
            <a:pPr>
              <a:lnSpc>
                <a:spcPts val="3000"/>
              </a:lnSpc>
            </a:pPr>
            <a:endParaRPr lang="en-US" altLang="zh-TW" sz="2800" dirty="0" smtClean="0">
              <a:hlinkClick r:id="rId4"/>
            </a:endParaRPr>
          </a:p>
          <a:p>
            <a:pPr>
              <a:lnSpc>
                <a:spcPts val="3000"/>
              </a:lnSpc>
            </a:pPr>
            <a:endParaRPr lang="en-US" altLang="zh-TW" dirty="0" smtClean="0"/>
          </a:p>
          <a:p>
            <a:pPr>
              <a:lnSpc>
                <a:spcPts val="3000"/>
              </a:lnSpc>
            </a:pPr>
            <a:endParaRPr lang="en-US" altLang="zh-TW" sz="2800" dirty="0" smtClean="0"/>
          </a:p>
          <a:p>
            <a:pPr>
              <a:lnSpc>
                <a:spcPts val="3000"/>
              </a:lnSpc>
            </a:pPr>
            <a:endParaRPr lang="en-US" altLang="zh-TW" sz="2800" dirty="0" smtClean="0"/>
          </a:p>
          <a:p>
            <a:pPr>
              <a:lnSpc>
                <a:spcPts val="3000"/>
              </a:lnSpc>
              <a:buNone/>
            </a:pP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796136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</a:t>
            </a:r>
            <a:r>
              <a:rPr lang="zh-TW" altLang="en-US" sz="3600" dirty="0" smtClean="0"/>
              <a:t>地址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ln>
            <a:noFill/>
          </a:ln>
        </p:spPr>
        <p:txBody>
          <a:bodyPr>
            <a:normAutofit/>
          </a:bodyPr>
          <a:lstStyle/>
          <a:p>
            <a:pPr marL="342900" lvl="1" indent="-342900">
              <a:lnSpc>
                <a:spcPts val="3000"/>
              </a:lnSpc>
              <a:buSzPct val="90000"/>
              <a:buFont typeface="Cambria"/>
              <a:buChar char="+"/>
            </a:pPr>
            <a:r>
              <a:rPr lang="en-US" altLang="zh-TW" sz="2800" b="1" dirty="0" smtClean="0">
                <a:solidFill>
                  <a:schemeClr val="tx2"/>
                </a:solidFill>
              </a:rPr>
              <a:t>IP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地址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Internet Protocol Address</a:t>
            </a:r>
          </a:p>
          <a:p>
            <a:pPr lvl="2">
              <a:lnSpc>
                <a:spcPts val="2300"/>
              </a:lnSpc>
            </a:pP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hlinkClick r:id="rId3"/>
              </a:rPr>
              <a:t>網路上的主機位址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  <a:hlinkClick r:id="rId3"/>
            </a:endParaRPr>
          </a:p>
          <a:p>
            <a:pPr lvl="2">
              <a:lnSpc>
                <a:spcPts val="2300"/>
              </a:lnSpc>
            </a:pP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32bits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表示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ts val="2300"/>
              </a:lnSpc>
            </a:pP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ex:140.112.8.130, 202.1.237.21, 69.63.184.142</a:t>
            </a:r>
          </a:p>
          <a:p>
            <a:pPr>
              <a:lnSpc>
                <a:spcPts val="3000"/>
              </a:lnSpc>
            </a:pPr>
            <a:endParaRPr lang="en-US" altLang="zh-TW" sz="2800" dirty="0" smtClean="0">
              <a:hlinkClick r:id="rId3"/>
            </a:endParaRPr>
          </a:p>
          <a:p>
            <a:pPr>
              <a:lnSpc>
                <a:spcPts val="3000"/>
              </a:lnSpc>
            </a:pPr>
            <a:r>
              <a:rPr lang="en-US" altLang="zh-TW" sz="2800" dirty="0" smtClean="0">
                <a:hlinkClick r:id="rId3"/>
              </a:rPr>
              <a:t>http://www.ntu.edu.tw/</a:t>
            </a:r>
            <a:endParaRPr lang="en-US" altLang="zh-TW" sz="2800" dirty="0" smtClean="0"/>
          </a:p>
          <a:p>
            <a:pPr>
              <a:lnSpc>
                <a:spcPts val="3000"/>
              </a:lnSpc>
            </a:pPr>
            <a:endParaRPr lang="en-US" altLang="zh-TW" dirty="0" smtClean="0"/>
          </a:p>
          <a:p>
            <a:pPr>
              <a:lnSpc>
                <a:spcPts val="3000"/>
              </a:lnSpc>
            </a:pPr>
            <a:endParaRPr lang="en-US" altLang="zh-TW" sz="2800" dirty="0" smtClean="0"/>
          </a:p>
          <a:p>
            <a:pPr>
              <a:lnSpc>
                <a:spcPts val="3000"/>
              </a:lnSpc>
            </a:pPr>
            <a:endParaRPr lang="en-US" altLang="zh-TW" sz="2800" dirty="0" smtClean="0"/>
          </a:p>
          <a:p>
            <a:pPr>
              <a:lnSpc>
                <a:spcPts val="3000"/>
              </a:lnSpc>
              <a:buNone/>
            </a:pPr>
            <a:endParaRPr lang="zh-TW" altLang="en-US" dirty="0"/>
          </a:p>
        </p:txBody>
      </p:sp>
      <p:grpSp>
        <p:nvGrpSpPr>
          <p:cNvPr id="4" name="群組 14"/>
          <p:cNvGrpSpPr/>
          <p:nvPr/>
        </p:nvGrpSpPr>
        <p:grpSpPr>
          <a:xfrm>
            <a:off x="899592" y="3789041"/>
            <a:ext cx="3384376" cy="657363"/>
            <a:chOff x="755576" y="2348880"/>
            <a:chExt cx="4176464" cy="996647"/>
          </a:xfrm>
        </p:grpSpPr>
        <p:sp>
          <p:nvSpPr>
            <p:cNvPr id="5" name="文字方塊 4"/>
            <p:cNvSpPr txBox="1"/>
            <p:nvPr/>
          </p:nvSpPr>
          <p:spPr>
            <a:xfrm>
              <a:off x="827584" y="2780928"/>
              <a:ext cx="1367314" cy="559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通訊協定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左大括弧 5"/>
            <p:cNvSpPr/>
            <p:nvPr/>
          </p:nvSpPr>
          <p:spPr>
            <a:xfrm rot="16200000">
              <a:off x="1115616" y="1988840"/>
              <a:ext cx="360040" cy="10801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左大括弧 6"/>
            <p:cNvSpPr/>
            <p:nvPr/>
          </p:nvSpPr>
          <p:spPr>
            <a:xfrm rot="16200000">
              <a:off x="3203848" y="1052736"/>
              <a:ext cx="432048" cy="30243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799378" y="2785572"/>
              <a:ext cx="1367314" cy="559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主機名稱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5796136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IP</a:t>
            </a:r>
            <a:r>
              <a:rPr lang="zh-TW" altLang="en-US" sz="3600" dirty="0" smtClean="0"/>
              <a:t>地址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ln>
            <a:noFill/>
          </a:ln>
        </p:spPr>
        <p:txBody>
          <a:bodyPr>
            <a:normAutofit/>
          </a:bodyPr>
          <a:lstStyle/>
          <a:p>
            <a:pPr marL="342900" lvl="1" indent="-342900">
              <a:lnSpc>
                <a:spcPts val="3000"/>
              </a:lnSpc>
              <a:buSzPct val="90000"/>
              <a:buFont typeface="Cambria"/>
              <a:buChar char="+"/>
            </a:pPr>
            <a:r>
              <a:rPr lang="en-US" altLang="zh-TW" sz="2800" b="1" dirty="0" smtClean="0">
                <a:solidFill>
                  <a:schemeClr val="tx2"/>
                </a:solidFill>
              </a:rPr>
              <a:t>IP</a:t>
            </a: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地址</a:t>
            </a:r>
            <a:r>
              <a:rPr lang="en-US" altLang="zh-TW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Internet Protocol Address</a:t>
            </a:r>
          </a:p>
          <a:p>
            <a:pPr lvl="2">
              <a:lnSpc>
                <a:spcPts val="2300"/>
              </a:lnSpc>
            </a:pP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hlinkClick r:id="rId3"/>
              </a:rPr>
              <a:t>網路上的主機位址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  <a:hlinkClick r:id="rId3"/>
            </a:endParaRPr>
          </a:p>
          <a:p>
            <a:pPr lvl="2">
              <a:lnSpc>
                <a:spcPts val="2300"/>
              </a:lnSpc>
            </a:pP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32bits</a:t>
            </a:r>
            <a:r>
              <a:rPr lang="zh-TW" altLang="en-US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表示</a:t>
            </a:r>
            <a:endParaRPr lang="en-US" altLang="zh-TW" sz="20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ts val="2300"/>
              </a:lnSpc>
            </a:pP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ex:140.112.8.130, </a:t>
            </a:r>
          </a:p>
          <a:p>
            <a:pPr>
              <a:lnSpc>
                <a:spcPts val="3000"/>
              </a:lnSpc>
            </a:pPr>
            <a:endParaRPr lang="en-US" altLang="zh-TW" sz="2800" dirty="0" smtClean="0">
              <a:hlinkClick r:id="rId3"/>
            </a:endParaRPr>
          </a:p>
          <a:p>
            <a:pPr>
              <a:lnSpc>
                <a:spcPts val="3000"/>
              </a:lnSpc>
            </a:pPr>
            <a:r>
              <a:rPr lang="en-US" altLang="zh-TW" sz="2800" dirty="0" smtClean="0">
                <a:hlinkClick r:id="rId3"/>
              </a:rPr>
              <a:t>http://www.ntu.edu.tw/</a:t>
            </a:r>
            <a:endParaRPr lang="en-US" altLang="zh-TW" sz="2800" dirty="0" smtClean="0"/>
          </a:p>
          <a:p>
            <a:pPr>
              <a:lnSpc>
                <a:spcPts val="3000"/>
              </a:lnSpc>
            </a:pPr>
            <a:endParaRPr lang="en-US" altLang="zh-TW" dirty="0" smtClean="0"/>
          </a:p>
          <a:p>
            <a:pPr>
              <a:lnSpc>
                <a:spcPts val="3000"/>
              </a:lnSpc>
            </a:pPr>
            <a:endParaRPr lang="en-US" altLang="zh-TW" sz="2800" dirty="0" smtClean="0"/>
          </a:p>
          <a:p>
            <a:pPr>
              <a:lnSpc>
                <a:spcPts val="3000"/>
              </a:lnSpc>
            </a:pPr>
            <a:endParaRPr lang="en-US" altLang="zh-TW" sz="2800" dirty="0" smtClean="0"/>
          </a:p>
          <a:p>
            <a:pPr>
              <a:lnSpc>
                <a:spcPts val="3000"/>
              </a:lnSpc>
            </a:pPr>
            <a:r>
              <a:rPr lang="en-US" altLang="zh-TW" sz="2800" dirty="0" smtClean="0"/>
              <a:t>DNS-</a:t>
            </a:r>
            <a:r>
              <a:rPr lang="en-US" altLang="zh-TW" sz="2400" dirty="0" smtClean="0"/>
              <a:t>Domain Name System</a:t>
            </a:r>
          </a:p>
          <a:p>
            <a:pPr>
              <a:lnSpc>
                <a:spcPts val="3000"/>
              </a:lnSpc>
              <a:buNone/>
            </a:pPr>
            <a:endParaRPr lang="zh-TW" altLang="en-US" dirty="0"/>
          </a:p>
        </p:txBody>
      </p:sp>
      <p:grpSp>
        <p:nvGrpSpPr>
          <p:cNvPr id="4" name="群組 14"/>
          <p:cNvGrpSpPr/>
          <p:nvPr/>
        </p:nvGrpSpPr>
        <p:grpSpPr>
          <a:xfrm>
            <a:off x="899592" y="3789041"/>
            <a:ext cx="3384376" cy="657363"/>
            <a:chOff x="755576" y="2348880"/>
            <a:chExt cx="4176464" cy="996647"/>
          </a:xfrm>
        </p:grpSpPr>
        <p:sp>
          <p:nvSpPr>
            <p:cNvPr id="5" name="文字方塊 4"/>
            <p:cNvSpPr txBox="1"/>
            <p:nvPr/>
          </p:nvSpPr>
          <p:spPr>
            <a:xfrm>
              <a:off x="827584" y="2780928"/>
              <a:ext cx="1367314" cy="559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通訊協定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左大括弧 5"/>
            <p:cNvSpPr/>
            <p:nvPr/>
          </p:nvSpPr>
          <p:spPr>
            <a:xfrm rot="16200000">
              <a:off x="1115616" y="1988840"/>
              <a:ext cx="360040" cy="10801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左大括弧 6"/>
            <p:cNvSpPr/>
            <p:nvPr/>
          </p:nvSpPr>
          <p:spPr>
            <a:xfrm rot="16200000">
              <a:off x="3203848" y="1052736"/>
              <a:ext cx="432048" cy="30243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799378" y="2785572"/>
              <a:ext cx="1367314" cy="559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主機名稱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8"/>
          <p:cNvGrpSpPr/>
          <p:nvPr/>
        </p:nvGrpSpPr>
        <p:grpSpPr>
          <a:xfrm>
            <a:off x="611560" y="5661248"/>
            <a:ext cx="5256584" cy="432048"/>
            <a:chOff x="1115616" y="5013176"/>
            <a:chExt cx="5256584" cy="432048"/>
          </a:xfrm>
        </p:grpSpPr>
        <p:sp>
          <p:nvSpPr>
            <p:cNvPr id="9" name="矩形 8"/>
            <p:cNvSpPr/>
            <p:nvPr/>
          </p:nvSpPr>
          <p:spPr>
            <a:xfrm>
              <a:off x="1115616" y="5013176"/>
              <a:ext cx="1872208" cy="432048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www.ntu.edu.tw</a:t>
              </a:r>
              <a:endParaRPr lang="zh-TW" altLang="en-US" dirty="0"/>
            </a:p>
          </p:txBody>
        </p:sp>
        <p:cxnSp>
          <p:nvCxnSpPr>
            <p:cNvPr id="11" name="直線單箭頭接點 10"/>
            <p:cNvCxnSpPr>
              <a:stCxn id="9" idx="3"/>
            </p:cNvCxnSpPr>
            <p:nvPr/>
          </p:nvCxnSpPr>
          <p:spPr>
            <a:xfrm>
              <a:off x="2987824" y="5229200"/>
              <a:ext cx="144016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3275856" y="5013176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DNS 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99992" y="5013176"/>
              <a:ext cx="1872208" cy="432048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IP:140.112.8.130</a:t>
              </a:r>
              <a:endParaRPr lang="zh-TW" altLang="en-US" dirty="0"/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5796136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5148064" y="1556792"/>
            <a:ext cx="3700372" cy="3240360"/>
            <a:chOff x="5148064" y="1556792"/>
            <a:chExt cx="3700372" cy="3240360"/>
          </a:xfrm>
        </p:grpSpPr>
        <p:sp>
          <p:nvSpPr>
            <p:cNvPr id="22" name="等腰三角形 21"/>
            <p:cNvSpPr/>
            <p:nvPr/>
          </p:nvSpPr>
          <p:spPr>
            <a:xfrm>
              <a:off x="6156176" y="1556792"/>
              <a:ext cx="2376264" cy="57606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6228184" y="2132856"/>
              <a:ext cx="216024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r>
                <a:rPr lang="en-US" altLang="zh-TW" dirty="0" smtClean="0"/>
                <a:t>140.112.8.130</a:t>
              </a:r>
              <a:endParaRPr lang="zh-TW" altLang="en-US" dirty="0"/>
            </a:p>
          </p:txBody>
        </p:sp>
        <p:cxnSp>
          <p:nvCxnSpPr>
            <p:cNvPr id="24" name="弧形接點 23"/>
            <p:cNvCxnSpPr/>
            <p:nvPr/>
          </p:nvCxnSpPr>
          <p:spPr>
            <a:xfrm rot="5400000" flipH="1" flipV="1">
              <a:off x="6552220" y="3537012"/>
              <a:ext cx="1296144" cy="1224136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5148064" y="4077072"/>
              <a:ext cx="3700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ntu</a:t>
              </a:r>
              <a:r>
                <a:rPr lang="en-US" altLang="zh-TW" dirty="0" smtClean="0"/>
                <a:t> host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位於</a:t>
              </a:r>
              <a:r>
                <a:rPr lang="en-US" altLang="zh-TW" dirty="0" smtClean="0"/>
                <a:t>address 140.112.28.100</a:t>
              </a:r>
              <a:endParaRPr lang="zh-TW" altLang="en-US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7380312" y="2708920"/>
              <a:ext cx="93610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ntu</a:t>
              </a:r>
              <a:r>
                <a:rPr lang="en-US" altLang="zh-TW" dirty="0" smtClean="0"/>
                <a:t> host</a:t>
              </a:r>
              <a:endParaRPr lang="zh-TW" altLang="en-US" dirty="0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818</TotalTime>
  <Words>1497</Words>
  <Application>Microsoft Office PowerPoint</Application>
  <PresentationFormat>如螢幕大小 (4:3)</PresentationFormat>
  <Paragraphs>295</Paragraphs>
  <Slides>29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行雲流水</vt:lpstr>
      <vt:lpstr>計算機概論</vt:lpstr>
      <vt:lpstr>GOAL</vt:lpstr>
      <vt:lpstr>Google SITE</vt:lpstr>
      <vt:lpstr>網際網路</vt:lpstr>
      <vt:lpstr>http</vt:lpstr>
      <vt:lpstr>http</vt:lpstr>
      <vt:lpstr>IP address</vt:lpstr>
      <vt:lpstr>IP地址</vt:lpstr>
      <vt:lpstr>IP地址</vt:lpstr>
      <vt:lpstr>網站架構</vt:lpstr>
      <vt:lpstr>網站架構</vt:lpstr>
      <vt:lpstr>Web1.0</vt:lpstr>
      <vt:lpstr>Web2.0</vt:lpstr>
      <vt:lpstr>Google site</vt:lpstr>
      <vt:lpstr>Google site</vt:lpstr>
      <vt:lpstr>Google site</vt:lpstr>
      <vt:lpstr>作業規定 1</vt:lpstr>
      <vt:lpstr>作業規定 2</vt:lpstr>
      <vt:lpstr>繳交方式</vt:lpstr>
      <vt:lpstr>Google site</vt:lpstr>
      <vt:lpstr>photofunia</vt:lpstr>
      <vt:lpstr>picasa</vt:lpstr>
      <vt:lpstr>picasa</vt:lpstr>
      <vt:lpstr>picasa</vt:lpstr>
      <vt:lpstr>picasa</vt:lpstr>
      <vt:lpstr>My Google map</vt:lpstr>
      <vt:lpstr>Tech news</vt:lpstr>
      <vt:lpstr>Q&amp;A</vt:lpstr>
      <vt:lpstr>提醒大家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計算機概論</dc:title>
  <dc:creator>acb</dc:creator>
  <cp:lastModifiedBy>acb</cp:lastModifiedBy>
  <cp:revision>93</cp:revision>
  <dcterms:created xsi:type="dcterms:W3CDTF">2011-03-25T14:28:42Z</dcterms:created>
  <dcterms:modified xsi:type="dcterms:W3CDTF">2011-03-28T07:05:25Z</dcterms:modified>
</cp:coreProperties>
</file>