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notesSlides/notesSlide1.xml" ContentType="application/vnd.openxmlformats-officedocument.presentationml.notesSlide+xml"/>
  <Override PartName="/ppt/ink/ink20.xml" ContentType="application/inkml+xml"/>
  <Override PartName="/ppt/ink/ink21.xml" ContentType="application/inkml+xml"/>
  <Override PartName="/ppt/notesSlides/notesSlide2.xml" ContentType="application/vnd.openxmlformats-officedocument.presentationml.notesSlide+xml"/>
  <Override PartName="/ppt/ink/ink22.xml" ContentType="application/inkml+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1" r:id="rId1"/>
  </p:sldMasterIdLst>
  <p:notesMasterIdLst>
    <p:notesMasterId r:id="rId79"/>
  </p:notesMasterIdLst>
  <p:sldIdLst>
    <p:sldId id="256" r:id="rId2"/>
    <p:sldId id="305" r:id="rId3"/>
    <p:sldId id="299" r:id="rId4"/>
    <p:sldId id="288" r:id="rId5"/>
    <p:sldId id="351" r:id="rId6"/>
    <p:sldId id="268" r:id="rId7"/>
    <p:sldId id="277" r:id="rId8"/>
    <p:sldId id="278" r:id="rId9"/>
    <p:sldId id="282" r:id="rId10"/>
    <p:sldId id="283" r:id="rId11"/>
    <p:sldId id="273" r:id="rId12"/>
    <p:sldId id="275" r:id="rId13"/>
    <p:sldId id="311" r:id="rId14"/>
    <p:sldId id="269" r:id="rId15"/>
    <p:sldId id="271" r:id="rId16"/>
    <p:sldId id="272" r:id="rId17"/>
    <p:sldId id="353" r:id="rId18"/>
    <p:sldId id="354" r:id="rId19"/>
    <p:sldId id="289" r:id="rId20"/>
    <p:sldId id="308" r:id="rId21"/>
    <p:sldId id="355" r:id="rId22"/>
    <p:sldId id="356" r:id="rId23"/>
    <p:sldId id="357" r:id="rId24"/>
    <p:sldId id="358" r:id="rId25"/>
    <p:sldId id="298" r:id="rId26"/>
    <p:sldId id="301" r:id="rId27"/>
    <p:sldId id="340" r:id="rId28"/>
    <p:sldId id="342" r:id="rId29"/>
    <p:sldId id="349" r:id="rId30"/>
    <p:sldId id="343" r:id="rId31"/>
    <p:sldId id="344" r:id="rId32"/>
    <p:sldId id="345" r:id="rId33"/>
    <p:sldId id="346" r:id="rId34"/>
    <p:sldId id="347" r:id="rId35"/>
    <p:sldId id="348" r:id="rId36"/>
    <p:sldId id="338" r:id="rId37"/>
    <p:sldId id="341" r:id="rId38"/>
    <p:sldId id="313" r:id="rId39"/>
    <p:sldId id="315" r:id="rId40"/>
    <p:sldId id="317" r:id="rId41"/>
    <p:sldId id="339" r:id="rId42"/>
    <p:sldId id="314" r:id="rId43"/>
    <p:sldId id="316" r:id="rId44"/>
    <p:sldId id="302" r:id="rId45"/>
    <p:sldId id="304" r:id="rId46"/>
    <p:sldId id="303" r:id="rId47"/>
    <p:sldId id="291" r:id="rId48"/>
    <p:sldId id="297" r:id="rId49"/>
    <p:sldId id="350" r:id="rId50"/>
    <p:sldId id="318" r:id="rId51"/>
    <p:sldId id="352" r:id="rId52"/>
    <p:sldId id="290" r:id="rId53"/>
    <p:sldId id="279" r:id="rId54"/>
    <p:sldId id="320" r:id="rId55"/>
    <p:sldId id="321" r:id="rId56"/>
    <p:sldId id="323" r:id="rId57"/>
    <p:sldId id="324" r:id="rId58"/>
    <p:sldId id="325" r:id="rId59"/>
    <p:sldId id="326" r:id="rId60"/>
    <p:sldId id="327" r:id="rId61"/>
    <p:sldId id="328" r:id="rId62"/>
    <p:sldId id="329" r:id="rId63"/>
    <p:sldId id="330" r:id="rId64"/>
    <p:sldId id="331" r:id="rId65"/>
    <p:sldId id="332" r:id="rId66"/>
    <p:sldId id="333" r:id="rId67"/>
    <p:sldId id="334" r:id="rId68"/>
    <p:sldId id="335" r:id="rId69"/>
    <p:sldId id="336" r:id="rId70"/>
    <p:sldId id="337" r:id="rId71"/>
    <p:sldId id="284" r:id="rId72"/>
    <p:sldId id="285" r:id="rId73"/>
    <p:sldId id="286" r:id="rId74"/>
    <p:sldId id="293" r:id="rId75"/>
    <p:sldId id="294" r:id="rId76"/>
    <p:sldId id="295" r:id="rId77"/>
    <p:sldId id="296" r:id="rId78"/>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a:srgbClr val="FFFF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55" autoAdjust="0"/>
    <p:restoredTop sz="94660"/>
  </p:normalViewPr>
  <p:slideViewPr>
    <p:cSldViewPr>
      <p:cViewPr varScale="1">
        <p:scale>
          <a:sx n="98" d="100"/>
          <a:sy n="98" d="100"/>
        </p:scale>
        <p:origin x="606" y="39"/>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0-10T13:15:25.976"/>
    </inkml:context>
    <inkml:brush xml:id="br0">
      <inkml:brushProperty name="width" value="0.02222" units="cm"/>
      <inkml:brushProperty name="height" value="0.02222" units="cm"/>
    </inkml:brush>
  </inkml:definitions>
  <inkml:traceGroup>
    <inkml:annotationXML>
      <emma:emma xmlns:emma="http://www.w3.org/2003/04/emma" version="1.0">
        <emma:interpretation id="{01CA04FE-47DE-4E35-8CF4-0280B860A5B1}" emma:medium="tactile" emma:mode="ink">
          <msink:context xmlns:msink="http://schemas.microsoft.com/ink/2010/main" type="writingRegion" rotatedBoundingBox="18776,16877 19193,16877 19193,17067 18776,17067"/>
        </emma:interpretation>
      </emma:emma>
    </inkml:annotationXML>
    <inkml:traceGroup>
      <inkml:annotationXML>
        <emma:emma xmlns:emma="http://www.w3.org/2003/04/emma" version="1.0">
          <emma:interpretation id="{2B3C0D38-FAC0-4DA8-9CB3-652E4971AFC8}" emma:medium="tactile" emma:mode="ink">
            <msink:context xmlns:msink="http://schemas.microsoft.com/ink/2010/main" type="paragraph" rotatedBoundingBox="18776,16877 19193,16877 19193,17067 18776,17067" alignmentLevel="1"/>
          </emma:interpretation>
        </emma:emma>
      </inkml:annotationXML>
      <inkml:traceGroup>
        <inkml:annotationXML>
          <emma:emma xmlns:emma="http://www.w3.org/2003/04/emma" version="1.0">
            <emma:interpretation id="{0CA2D49E-46D8-4B54-A627-6B56A1EEC1DB}" emma:medium="tactile" emma:mode="ink">
              <msink:context xmlns:msink="http://schemas.microsoft.com/ink/2010/main" type="line" rotatedBoundingBox="18776,16877 19193,16877 19193,17067 18776,17067"/>
            </emma:interpretation>
          </emma:emma>
        </inkml:annotationXML>
        <inkml:traceGroup>
          <inkml:annotationXML>
            <emma:emma xmlns:emma="http://www.w3.org/2003/04/emma" version="1.0">
              <emma:interpretation id="{F9513360-AD75-4BC0-91D2-369B70405C5A}" emma:medium="tactile" emma:mode="ink">
                <msink:context xmlns:msink="http://schemas.microsoft.com/ink/2010/main" type="inkWord" rotatedBoundingBox="18776,17019 18870,17019 18870,17067 18776,17067"/>
              </emma:interpretation>
              <emma:one-of disjunction-type="recognition" id="oneOf0">
                <emma:interpretation id="interp0" emma:lang="zh-TW" emma:confidence="0">
                  <emma:literal>。</emma:literal>
                </emma:interpretation>
                <emma:interpretation id="interp1" emma:lang="zh-TW" emma:confidence="0">
                  <emma:literal>、</emma:literal>
                </emma:interpretation>
                <emma:interpretation id="interp2" emma:lang="zh-TW" emma:confidence="0">
                  <emma:literal>.</emma:literal>
                </emma:interpretation>
                <emma:interpretation id="interp3" emma:lang="zh-TW" emma:confidence="0">
                  <emma:literal>;</emma:literal>
                </emma:interpretation>
                <emma:interpretation id="interp4" emma:lang="zh-TW" emma:confidence="0">
                  <emma:literal>入</emma:literal>
                </emma:interpretation>
              </emma:one-of>
            </emma:emma>
          </inkml:annotationXML>
          <inkml:trace contextRef="#ctx0" brushRef="#br0">23889 22239 1280,'-78'-42'608,"66"36"-480,8 6-160,4 0-1248</inkml:trace>
        </inkml:traceGroup>
        <inkml:traceGroup>
          <inkml:annotationXML>
            <emma:emma xmlns:emma="http://www.w3.org/2003/04/emma" version="1.0">
              <emma:interpretation id="{77137E16-79AA-4645-B442-75806C33AF95}" emma:medium="tactile" emma:mode="ink">
                <msink:context xmlns:msink="http://schemas.microsoft.com/ink/2010/main" type="inkWord" rotatedBoundingBox="19135,16877 19193,16877 19193,16896 19135,16896"/>
              </emma:interpretation>
              <emma:one-of disjunction-type="recognition" id="oneOf1">
                <emma:interpretation id="interp5" emma:lang="zh-TW" emma:confidence="0">
                  <emma:literal>「</emma:literal>
                </emma:interpretation>
                <emma:interpretation id="interp6" emma:lang="zh-TW" emma:confidence="0">
                  <emma:literal>‘</emma:literal>
                </emma:interpretation>
                <emma:interpretation id="interp7" emma:lang="zh-TW" emma:confidence="0">
                  <emma:literal>°</emma:literal>
                </emma:interpretation>
                <emma:interpretation id="interp8" emma:lang="zh-TW" emma:confidence="0">
                  <emma:literal>“</emma:literal>
                </emma:interpretation>
                <emma:interpretation id="interp9" emma:lang="zh-TW" emma:confidence="0">
                  <emma:literal>.</emma:literal>
                </emma:interpretation>
              </emma:one-of>
            </emma:emma>
          </inkml:annotationXML>
          <inkml:trace contextRef="#ctx0" brushRef="#br0" timeOffset="463">24195 22068 4864,'-33'-8'2208,"29"0"-1760,0 5-576,4 3-544,0 0 512,8 3-3008,13-3 2464,8 5-1088</inkml:trace>
        </inkml:traceGroup>
      </inkml:traceGroup>
    </inkml:traceGroup>
  </inkml:traceGroup>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0-10T14:02:01.494"/>
    </inkml:context>
    <inkml:brush xml:id="br0">
      <inkml:brushProperty name="width" value="0.02222" units="cm"/>
      <inkml:brushProperty name="height" value="0.02222" units="cm"/>
    </inkml:brush>
  </inkml:definitions>
  <inkml:traceGroup>
    <inkml:annotationXML>
      <emma:emma xmlns:emma="http://www.w3.org/2003/04/emma" version="1.0">
        <emma:interpretation id="{B2DBF39B-771C-462E-B3AD-0EA2D8125C3B}" emma:medium="tactile" emma:mode="ink">
          <msink:context xmlns:msink="http://schemas.microsoft.com/ink/2010/main" type="writingRegion" rotatedBoundingBox="21447,15748 22505,15748 22505,16722 21447,16722"/>
        </emma:interpretation>
      </emma:emma>
    </inkml:annotationXML>
    <inkml:traceGroup>
      <inkml:annotationXML>
        <emma:emma xmlns:emma="http://www.w3.org/2003/04/emma" version="1.0">
          <emma:interpretation id="{7004E1CF-3934-4C76-B736-0B28B6D6589B}" emma:medium="tactile" emma:mode="ink">
            <msink:context xmlns:msink="http://schemas.microsoft.com/ink/2010/main" type="paragraph" rotatedBoundingBox="21447,15748 22505,15748 22505,16722 21447,16722" alignmentLevel="1"/>
          </emma:interpretation>
        </emma:emma>
      </inkml:annotationXML>
      <inkml:traceGroup>
        <inkml:annotationXML>
          <emma:emma xmlns:emma="http://www.w3.org/2003/04/emma" version="1.0">
            <emma:interpretation id="{54E01D61-33E7-4B1D-A891-9CBA85276EC3}" emma:medium="tactile" emma:mode="ink">
              <msink:context xmlns:msink="http://schemas.microsoft.com/ink/2010/main" type="line" rotatedBoundingBox="21447,15748 22505,15748 22505,16722 21447,16722"/>
            </emma:interpretation>
          </emma:emma>
        </inkml:annotationXML>
        <inkml:traceGroup>
          <inkml:annotationXML>
            <emma:emma xmlns:emma="http://www.w3.org/2003/04/emma" version="1.0">
              <emma:interpretation id="{0C79C050-CD61-4754-9D2E-44BAC767DFE1}" emma:medium="tactile" emma:mode="ink">
                <msink:context xmlns:msink="http://schemas.microsoft.com/ink/2010/main" type="inkWord" rotatedBoundingBox="21447,15748 22505,15748 22505,16722 21447,16722"/>
              </emma:interpretation>
              <emma:one-of disjunction-type="recognition" id="oneOf0">
                <emma:interpretation id="interp0" emma:lang="zh-TW" emma:confidence="0">
                  <emma:literal>「</emma:literal>
                </emma:interpretation>
                <emma:interpretation id="interp1" emma:lang="zh-TW" emma:confidence="0">
                  <emma:literal>凣</emma:literal>
                </emma:interpretation>
                <emma:interpretation id="interp2" emma:lang="zh-TW" emma:confidence="0">
                  <emma:literal>∴</emma:literal>
                </emma:interpretation>
                <emma:interpretation id="interp3" emma:lang="zh-TW" emma:confidence="0">
                  <emma:literal>丬</emma:literal>
                </emma:interpretation>
                <emma:interpretation id="interp4" emma:lang="zh-TW" emma:confidence="0">
                  <emma:literal>八</emma:literal>
                </emma:interpretation>
              </emma:one-of>
            </emma:emma>
          </inkml:annotationXML>
          <inkml:trace contextRef="#ctx0" brushRef="#br0">30887 20308 4480,'-19'0'1984,"7"0"-1568,4-5-512,8 5 1568,0 0-1184,0 0-32,0 0-128,0 0-192,0 0 32,8-2-1312,4-2 1056,-1-7-4672</inkml:trace>
          <inkml:trace contextRef="#ctx0" brushRef="#br0" timeOffset="2113">30777 20331 7936,'-61'6'3552,"49"-2"-2784,1-1-960,11-3-4256,4-3 3456,11-7-3520</inkml:trace>
          <inkml:trace contextRef="#ctx0" brushRef="#br0" timeOffset="-503">31734 21232 1152,'0'6'512,"0"5"-416,10-11-96,-10 0-160,0 0 128</inkml:trace>
        </inkml:traceGroup>
      </inkml:traceGroup>
    </inkml:traceGroup>
  </inkml:traceGroup>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0-10T14:02:02.157"/>
    </inkml:context>
    <inkml:brush xml:id="br0">
      <inkml:brushProperty name="width" value="0.02222" units="cm"/>
      <inkml:brushProperty name="height" value="0.02222" units="cm"/>
    </inkml:brush>
  </inkml:definitions>
  <inkml:traceGroup>
    <inkml:annotationXML>
      <emma:emma xmlns:emma="http://www.w3.org/2003/04/emma" version="1.0">
        <emma:interpretation id="{EDB323B8-215D-442C-881B-E78101B185D6}" emma:medium="tactile" emma:mode="ink">
          <msink:context xmlns:msink="http://schemas.microsoft.com/ink/2010/main" type="writingRegion" rotatedBoundingBox="21000,9672 21064,9672 21064,9694 21000,9694"/>
        </emma:interpretation>
      </emma:emma>
    </inkml:annotationXML>
    <inkml:traceGroup>
      <inkml:annotationXML>
        <emma:emma xmlns:emma="http://www.w3.org/2003/04/emma" version="1.0">
          <emma:interpretation id="{0C8FAFF6-2BA3-4F68-BA1C-0D5E82A98EE8}" emma:medium="tactile" emma:mode="ink">
            <msink:context xmlns:msink="http://schemas.microsoft.com/ink/2010/main" type="paragraph" rotatedBoundingBox="21000,9672 21064,9672 21064,9694 21000,9694" alignmentLevel="1"/>
          </emma:interpretation>
        </emma:emma>
      </inkml:annotationXML>
      <inkml:traceGroup>
        <inkml:annotationXML>
          <emma:emma xmlns:emma="http://www.w3.org/2003/04/emma" version="1.0">
            <emma:interpretation id="{5D6F300F-4D2F-4EF4-8991-4CAA9E128351}" emma:medium="tactile" emma:mode="ink">
              <msink:context xmlns:msink="http://schemas.microsoft.com/ink/2010/main" type="line" rotatedBoundingBox="21000,9672 21064,9672 21064,9694 21000,9694"/>
            </emma:interpretation>
          </emma:emma>
        </inkml:annotationXML>
        <inkml:traceGroup>
          <inkml:annotationXML>
            <emma:emma xmlns:emma="http://www.w3.org/2003/04/emma" version="1.0">
              <emma:interpretation id="{C2E3B1C6-CF76-4102-A240-7599B4327DCF}" emma:medium="tactile" emma:mode="ink">
                <msink:context xmlns:msink="http://schemas.microsoft.com/ink/2010/main" type="inkWord" rotatedBoundingBox="21000,9672 21064,9672 21064,9694 21000,9694"/>
              </emma:interpretation>
              <emma:one-of disjunction-type="recognition" id="oneOf0">
                <emma:interpretation id="interp0" emma:lang="zh-TW" emma:confidence="0">
                  <emma:literal>〇</emma:literal>
                </emma:interpretation>
                <emma:interpretation id="interp1" emma:lang="zh-TW" emma:confidence="0">
                  <emma:literal>/</emma:literal>
                </emma:interpretation>
                <emma:interpretation id="interp2" emma:lang="zh-TW" emma:confidence="0">
                  <emma:literal>」</emma:literal>
                </emma:interpretation>
                <emma:interpretation id="interp3" emma:lang="zh-TW" emma:confidence="0">
                  <emma:literal>.</emma:literal>
                </emma:interpretation>
                <emma:interpretation id="interp4" emma:lang="zh-TW" emma:confidence="0">
                  <emma:literal>&amp;</emma:literal>
                </emma:interpretation>
              </emma:one-of>
            </emma:emma>
          </inkml:annotationXML>
          <inkml:trace contextRef="#ctx0" brushRef="#br0">29936 12474 2304,'-44'-4'1024,"33"1"-800,2 0-256,9 3-288,0-5 256,0-2-2048</inkml:trace>
        </inkml:traceGroup>
      </inkml:traceGroup>
    </inkml:traceGroup>
  </inkml:traceGroup>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0-10T14:02:03.264"/>
    </inkml:context>
    <inkml:brush xml:id="br0">
      <inkml:brushProperty name="width" value="0.02222" units="cm"/>
      <inkml:brushProperty name="height" value="0.02222" units="cm"/>
    </inkml:brush>
  </inkml:definitions>
  <inkml:traceGroup>
    <inkml:annotationXML>
      <emma:emma xmlns:emma="http://www.w3.org/2003/04/emma" version="1.0">
        <emma:interpretation id="{D052430A-F060-4B85-BA39-D119F347A94B}" emma:medium="tactile" emma:mode="ink">
          <msink:context xmlns:msink="http://schemas.microsoft.com/ink/2010/main" type="writingRegion" rotatedBoundingBox="22222,16858 22609,16858 22609,17129 22222,17129"/>
        </emma:interpretation>
      </emma:emma>
    </inkml:annotationXML>
    <inkml:traceGroup>
      <inkml:annotationXML>
        <emma:emma xmlns:emma="http://www.w3.org/2003/04/emma" version="1.0">
          <emma:interpretation id="{8786F064-1EC2-48D1-AA51-406B27D47574}" emma:medium="tactile" emma:mode="ink">
            <msink:context xmlns:msink="http://schemas.microsoft.com/ink/2010/main" type="paragraph" rotatedBoundingBox="22222,16858 22609,16858 22609,17129 22222,17129" alignmentLevel="1"/>
          </emma:interpretation>
        </emma:emma>
      </inkml:annotationXML>
      <inkml:traceGroup>
        <inkml:annotationXML>
          <emma:emma xmlns:emma="http://www.w3.org/2003/04/emma" version="1.0">
            <emma:interpretation id="{09305C47-54D1-4952-84D5-36373CA2E9E0}" emma:medium="tactile" emma:mode="ink">
              <msink:context xmlns:msink="http://schemas.microsoft.com/ink/2010/main" type="line" rotatedBoundingBox="22222,16858 22609,16858 22609,17129 22222,17129"/>
            </emma:interpretation>
          </emma:emma>
        </inkml:annotationXML>
        <inkml:traceGroup>
          <inkml:annotationXML>
            <emma:emma xmlns:emma="http://www.w3.org/2003/04/emma" version="1.0">
              <emma:interpretation id="{5ED7A88B-37A5-4932-B8DF-6E4C41AD8C10}" emma:medium="tactile" emma:mode="ink">
                <msink:context xmlns:msink="http://schemas.microsoft.com/ink/2010/main" type="inkWord" rotatedBoundingBox="22222,16858 22609,16858 22609,17129 22222,17129"/>
              </emma:interpretation>
              <emma:one-of disjunction-type="recognition" id="oneOf0">
                <emma:interpretation id="interp0" emma:lang="zh-TW" emma:confidence="0">
                  <emma:literal>÷</emma:literal>
                </emma:interpretation>
                <emma:interpretation id="interp1" emma:lang="zh-TW" emma:confidence="0">
                  <emma:literal>∴</emma:literal>
                </emma:interpretation>
                <emma:interpretation id="interp2" emma:lang="zh-TW" emma:confidence="0">
                  <emma:literal>广</emma:literal>
                </emma:interpretation>
                <emma:interpretation id="interp3" emma:lang="zh-TW" emma:confidence="0">
                  <emma:literal>丬</emma:literal>
                </emma:interpretation>
                <emma:interpretation id="interp4" emma:lang="zh-TW" emma:confidence="0">
                  <emma:literal>」</emma:literal>
                </emma:interpretation>
              </emma:one-of>
            </emma:emma>
          </inkml:annotationXML>
          <inkml:trace contextRef="#ctx0" brushRef="#br0">31310 19839 7168,'-10'52'3232,"3"-45"-2528,-20-4-896,22 1-1312,5 0 1152,0-4-2304,12 0-1568</inkml:trace>
          <inkml:trace contextRef="#ctx0" brushRef="#br0" timeOffset="188">31145 19750 6016,'-35'2'2720,"31"9"-2144,-5-11-736,9-4-1728,0-3 1440,-3-7-4224</inkml:trace>
          <inkml:trace contextRef="#ctx0" brushRef="#br0" timeOffset="-380">31481 19638 8064,'-25'10'3680,"22"-7"-2912,-1 2-960,4-5 32,0 0 96,0 0-1504,0 0 1216,0 0-1856,0 0 1696,0 0-4608</inkml:trace>
        </inkml:traceGroup>
      </inkml:traceGroup>
    </inkml:traceGroup>
  </inkml:traceGroup>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0-10T14:03:45.940"/>
    </inkml:context>
    <inkml:brush xml:id="br0">
      <inkml:brushProperty name="width" value="0.02222" units="cm"/>
      <inkml:brushProperty name="height" value="0.02222" units="cm"/>
    </inkml:brush>
  </inkml:definitions>
  <inkml:traceGroup>
    <inkml:annotationXML>
      <emma:emma xmlns:emma="http://www.w3.org/2003/04/emma" version="1.0">
        <emma:interpretation id="{35D9A484-1FDF-448F-9CEE-3A5ED4E4475F}" emma:medium="tactile" emma:mode="ink">
          <msink:context xmlns:msink="http://schemas.microsoft.com/ink/2010/main" type="writingRegion" rotatedBoundingBox="6113,9069 3993,5559 5974,4363 8093,7873"/>
        </emma:interpretation>
      </emma:emma>
    </inkml:annotationXML>
    <inkml:traceGroup>
      <inkml:annotationXML>
        <emma:emma xmlns:emma="http://www.w3.org/2003/04/emma" version="1.0">
          <emma:interpretation id="{9C35A555-9743-48A6-96F2-01D199E19827}" emma:medium="tactile" emma:mode="ink">
            <msink:context xmlns:msink="http://schemas.microsoft.com/ink/2010/main" type="paragraph" rotatedBoundingBox="5063,7350 5252,7108 5359,7192 5170,7433" alignmentLevel="2"/>
          </emma:interpretation>
        </emma:emma>
      </inkml:annotationXML>
      <inkml:traceGroup>
        <inkml:annotationXML>
          <emma:emma xmlns:emma="http://www.w3.org/2003/04/emma" version="1.0">
            <emma:interpretation id="{FF3629D1-C12D-47CC-B233-DD8CC69CCB50}" emma:medium="tactile" emma:mode="ink">
              <msink:context xmlns:msink="http://schemas.microsoft.com/ink/2010/main" type="line" rotatedBoundingBox="5063,7350 5252,7108 5359,7191 5170,7433"/>
            </emma:interpretation>
          </emma:emma>
        </inkml:annotationXML>
        <inkml:traceGroup>
          <inkml:annotationXML>
            <emma:emma xmlns:emma="http://www.w3.org/2003/04/emma" version="1.0">
              <emma:interpretation id="{81C16275-7BB1-4A39-B74B-FFF58C5429E6}" emma:medium="tactile" emma:mode="ink">
                <msink:context xmlns:msink="http://schemas.microsoft.com/ink/2010/main" type="inkWord" rotatedBoundingBox="5083,7365 5093,7351 5149,7395 5138,7408"/>
              </emma:interpretation>
              <emma:one-of disjunction-type="recognition" id="oneOf0">
                <emma:interpretation id="interp0" emma:lang="zh-TW" emma:confidence="0">
                  <emma:literal>。</emma:literal>
                </emma:interpretation>
                <emma:interpretation id="interp1" emma:lang="zh-TW" emma:confidence="0">
                  <emma:literal>、</emma:literal>
                </emma:interpretation>
                <emma:interpretation id="interp2" emma:lang="zh-TW" emma:confidence="0">
                  <emma:literal>.</emma:literal>
                </emma:interpretation>
                <emma:interpretation id="interp3" emma:lang="zh-TW" emma:confidence="0">
                  <emma:literal>·</emma:literal>
                </emma:interpretation>
                <emma:interpretation id="interp4" emma:lang="zh-TW" emma:confidence="0">
                  <emma:literal>&amp;</emma:literal>
                </emma:interpretation>
              </emma:one-of>
            </emma:emma>
          </inkml:annotationXML>
          <inkml:trace contextRef="#ctx0" brushRef="#br0">10036 9606 5504,'-58'-36'2496,"58"32"-1952,0 4-672,0 0-1344,23 0-3168</inkml:trace>
        </inkml:traceGroup>
        <inkml:traceGroup>
          <inkml:annotationXML>
            <emma:emma xmlns:emma="http://www.w3.org/2003/04/emma" version="1.0">
              <emma:interpretation id="{560E5AB2-D288-4A91-8B37-D8BF762BB902}" emma:medium="tactile" emma:mode="ink">
                <msink:context xmlns:msink="http://schemas.microsoft.com/ink/2010/main" type="inkWord" rotatedBoundingBox="5203,7171 5252,7108 5359,7192 5309,7254"/>
              </emma:interpretation>
              <emma:one-of disjunction-type="recognition" id="oneOf1">
                <emma:interpretation id="interp5" emma:lang="zh-TW" emma:confidence="0">
                  <emma:literal>「</emma:literal>
                </emma:interpretation>
                <emma:interpretation id="interp6" emma:lang="zh-TW" emma:confidence="0">
                  <emma:literal>°</emma:literal>
                </emma:interpretation>
                <emma:interpretation id="interp7" emma:lang="zh-TW" emma:confidence="0">
                  <emma:literal>‘</emma:literal>
                </emma:interpretation>
                <emma:interpretation id="interp8" emma:lang="zh-TW" emma:confidence="0">
                  <emma:literal>一</emma:literal>
                </emma:interpretation>
                <emma:interpretation id="interp9" emma:lang="zh-TW" emma:confidence="0">
                  <emma:literal>〇</emma:literal>
                </emma:interpretation>
              </emma:one-of>
            </emma:emma>
          </inkml:annotationXML>
          <inkml:trace contextRef="#ctx0" brushRef="#br0" timeOffset="185">10252 9395 7424,'-110'-20'3360,"90"17"-2656,0 3-896,16 0 320,4 0-160,8 10-4288</inkml:trace>
        </inkml:traceGroup>
      </inkml:traceGroup>
    </inkml:traceGroup>
    <inkml:traceGroup>
      <inkml:annotationXML>
        <emma:emma xmlns:emma="http://www.w3.org/2003/04/emma" version="1.0">
          <emma:interpretation id="{91665A82-D22B-4250-BB25-03F18E0C1631}" emma:medium="tactile" emma:mode="ink">
            <msink:context xmlns:msink="http://schemas.microsoft.com/ink/2010/main" type="paragraph" rotatedBoundingBox="7986,7938 5866,4428 5974,4363 8093,7873" alignmentLevel="1"/>
          </emma:interpretation>
        </emma:emma>
      </inkml:annotationXML>
      <inkml:traceGroup>
        <inkml:annotationXML>
          <emma:emma xmlns:emma="http://www.w3.org/2003/04/emma" version="1.0">
            <emma:interpretation id="{841F1074-A93C-4418-898E-D37E97ADDB90}" emma:medium="tactile" emma:mode="ink">
              <msink:context xmlns:msink="http://schemas.microsoft.com/ink/2010/main" type="line" rotatedBoundingBox="7986,7938 5866,4428 5974,4363 8093,7873"/>
            </emma:interpretation>
          </emma:emma>
        </inkml:annotationXML>
        <inkml:traceGroup>
          <inkml:annotationXML>
            <emma:emma xmlns:emma="http://www.w3.org/2003/04/emma" version="1.0">
              <emma:interpretation id="{8CC8B1AB-8B03-4772-8453-6ADF10E1ED10}" emma:medium="tactile" emma:mode="ink">
                <msink:context xmlns:msink="http://schemas.microsoft.com/ink/2010/main" type="inkWord" rotatedBoundingBox="5974,4363 8093,7873 7986,7938 5866,4428"/>
              </emma:interpretation>
              <emma:one-of disjunction-type="recognition" id="oneOf2">
                <emma:interpretation id="interp10" emma:lang="zh-TW" emma:confidence="0">
                  <emma:literal>i</emma:literal>
                </emma:interpretation>
                <emma:interpretation id="interp11" emma:lang="zh-TW" emma:confidence="0">
                  <emma:literal>凣</emma:literal>
                </emma:interpretation>
                <emma:interpretation id="interp12" emma:lang="zh-TW" emma:confidence="0">
                  <emma:literal>忄</emma:literal>
                </emma:interpretation>
                <emma:interpretation id="interp13" emma:lang="zh-TW" emma:confidence="0">
                  <emma:literal>「</emma:literal>
                </emma:interpretation>
                <emma:interpretation id="interp14" emma:lang="zh-TW" emma:confidence="0">
                  <emma:literal>」</emma:literal>
                </emma:interpretation>
              </emma:one-of>
            </emma:emma>
          </inkml:annotationXML>
          <inkml:trace contextRef="#ctx0" brushRef="#br0" timeOffset="-1179">12923 10115 7040,'-58'-18'3232,"45"5"-2528,6 2-896,7 11-416,4 0 448,8-3-2016,7 0 1664,12 3-1664,1 0 1632,8 3-2592</inkml:trace>
          <inkml:trace contextRef="#ctx0" brushRef="#br0" timeOffset="25475">10928 6812 3968,'-83'-39'1888,"72"-20"-1504,-4 18-480,11 27 1824,1 0-1376,-2 0-128,2 0-96,3 3-1024,3 8 704,9 10-3616,12 25 2944,-1 6-992</inkml:trace>
        </inkml:traceGroup>
      </inkml:traceGroup>
    </inkml:traceGroup>
  </inkml:traceGroup>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0-10T14:04:09.195"/>
    </inkml:context>
    <inkml:brush xml:id="br0">
      <inkml:brushProperty name="width" value="0.02222" units="cm"/>
      <inkml:brushProperty name="height" value="0.02222" units="cm"/>
    </inkml:brush>
  </inkml:definitions>
  <inkml:traceGroup>
    <inkml:annotationXML>
      <emma:emma xmlns:emma="http://www.w3.org/2003/04/emma" version="1.0">
        <emma:interpretation id="{ACEED34F-46D4-443B-8CE6-BB451F9A3DD6}" emma:medium="tactile" emma:mode="ink">
          <msink:context xmlns:msink="http://schemas.microsoft.com/ink/2010/main" type="writingRegion" rotatedBoundingBox="14321,13143 14381,13143 14381,13191 14321,13191"/>
        </emma:interpretation>
      </emma:emma>
    </inkml:annotationXML>
    <inkml:traceGroup>
      <inkml:annotationXML>
        <emma:emma xmlns:emma="http://www.w3.org/2003/04/emma" version="1.0">
          <emma:interpretation id="{842E2F94-A478-49E0-AEF7-C299A84FDC96}" emma:medium="tactile" emma:mode="ink">
            <msink:context xmlns:msink="http://schemas.microsoft.com/ink/2010/main" type="paragraph" rotatedBoundingBox="14321,13143 14381,13143 14381,13191 14321,13191" alignmentLevel="1"/>
          </emma:interpretation>
        </emma:emma>
      </inkml:annotationXML>
      <inkml:traceGroup>
        <inkml:annotationXML>
          <emma:emma xmlns:emma="http://www.w3.org/2003/04/emma" version="1.0">
            <emma:interpretation id="{B6B28086-30D9-459E-A54F-990BBE85C418}" emma:medium="tactile" emma:mode="ink">
              <msink:context xmlns:msink="http://schemas.microsoft.com/ink/2010/main" type="line" rotatedBoundingBox="14321,13143 14381,13143 14381,13191 14321,13191"/>
            </emma:interpretation>
          </emma:emma>
        </inkml:annotationXML>
        <inkml:traceGroup>
          <inkml:annotationXML>
            <emma:emma xmlns:emma="http://www.w3.org/2003/04/emma" version="1.0">
              <emma:interpretation id="{6494BB84-9278-4B4B-8BCA-4A2CD309D779}" emma:medium="tactile" emma:mode="ink">
                <msink:context xmlns:msink="http://schemas.microsoft.com/ink/2010/main" type="inkWord" rotatedBoundingBox="14321,13143 14381,13143 14381,13191 14321,13191"/>
              </emma:interpretation>
              <emma:one-of disjunction-type="recognition" id="oneOf0">
                <emma:interpretation id="interp0" emma:lang="zh-TW" emma:confidence="0">
                  <emma:literal>「</emma:literal>
                </emma:interpretation>
                <emma:interpretation id="interp1" emma:lang="zh-TW" emma:confidence="0">
                  <emma:literal>乊</emma:literal>
                </emma:interpretation>
                <emma:interpretation id="interp2" emma:lang="zh-TW" emma:confidence="0">
                  <emma:literal>斤</emma:literal>
                </emma:interpretation>
                <emma:interpretation id="interp3" emma:lang="zh-TW" emma:confidence="0">
                  <emma:literal>°</emma:literal>
                </emma:interpretation>
                <emma:interpretation id="interp4" emma:lang="zh-TW" emma:confidence="0">
                  <emma:literal>“</emma:literal>
                </emma:interpretation>
              </emma:one-of>
            </emma:emma>
          </inkml:annotationXML>
          <inkml:trace contextRef="#ctx0" brushRef="#br0">21584 16793 2688,'-60'10'1248,"60"-3"-992,0 4-320,4-4-2080,-4 0 1664,0-1-480</inkml:trace>
        </inkml:traceGroup>
      </inkml:traceGroup>
    </inkml:traceGroup>
  </inkml:traceGroup>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0-10T14:04:10.317"/>
    </inkml:context>
    <inkml:brush xml:id="br0">
      <inkml:brushProperty name="width" value="0.02222" units="cm"/>
      <inkml:brushProperty name="height" value="0.02222" units="cm"/>
    </inkml:brush>
  </inkml:definitions>
  <inkml:traceGroup>
    <inkml:annotationXML>
      <emma:emma xmlns:emma="http://www.w3.org/2003/04/emma" version="1.0">
        <emma:interpretation id="{CBDCFB71-BD30-4716-B7CE-EDD58381CEE7}" emma:medium="tactile" emma:mode="ink">
          <msink:context xmlns:msink="http://schemas.microsoft.com/ink/2010/main" type="writingRegion" rotatedBoundingBox="19318,16752 19342,16752 19342,16886 19318,16886"/>
        </emma:interpretation>
      </emma:emma>
    </inkml:annotationXML>
    <inkml:traceGroup>
      <inkml:annotationXML>
        <emma:emma xmlns:emma="http://www.w3.org/2003/04/emma" version="1.0">
          <emma:interpretation id="{ED7F1B97-3A96-4CCD-91EE-BE57C717879F}" emma:medium="tactile" emma:mode="ink">
            <msink:context xmlns:msink="http://schemas.microsoft.com/ink/2010/main" type="paragraph" rotatedBoundingBox="19318,16752 19342,16752 19342,16886 19318,16886" alignmentLevel="1"/>
          </emma:interpretation>
        </emma:emma>
      </inkml:annotationXML>
      <inkml:traceGroup>
        <inkml:annotationXML>
          <emma:emma xmlns:emma="http://www.w3.org/2003/04/emma" version="1.0">
            <emma:interpretation id="{2A0C9F76-01FD-44F5-AAE3-E74C235D4840}" emma:medium="tactile" emma:mode="ink">
              <msink:context xmlns:msink="http://schemas.microsoft.com/ink/2010/main" type="line" rotatedBoundingBox="19318,16752 19342,16752 19342,16886 19318,16886"/>
            </emma:interpretation>
          </emma:emma>
        </inkml:annotationXML>
        <inkml:traceGroup>
          <inkml:annotationXML>
            <emma:emma xmlns:emma="http://www.w3.org/2003/04/emma" version="1.0">
              <emma:interpretation id="{512FD9DC-0F22-4AA8-8E8D-0DCA3B37E2C6}" emma:medium="tactile" emma:mode="ink">
                <msink:context xmlns:msink="http://schemas.microsoft.com/ink/2010/main" type="inkWord" rotatedBoundingBox="19318,16752 19342,16752 19342,16886 19318,16886"/>
              </emma:interpretation>
              <emma:one-of disjunction-type="recognition" id="oneOf0">
                <emma:interpretation id="interp0" emma:lang="zh-TW" emma:confidence="0">
                  <emma:literal>1</emma:literal>
                </emma:interpretation>
                <emma:interpretation id="interp1" emma:lang="zh-TW" emma:confidence="0">
                  <emma:literal>l</emma:literal>
                </emma:interpretation>
                <emma:interpretation id="interp2" emma:lang="zh-TW" emma:confidence="0">
                  <emma:literal>〔</emma:literal>
                </emma:interpretation>
                <emma:interpretation id="interp3" emma:lang="zh-TW" emma:confidence="0">
                  <emma:literal>(</emma:literal>
                </emma:interpretation>
                <emma:interpretation id="interp4" emma:lang="zh-TW" emma:confidence="0">
                  <emma:literal>|</emma:literal>
                </emma:interpretation>
              </emma:one-of>
            </emma:emma>
          </inkml:annotationXML>
          <inkml:trace contextRef="#ctx0" brushRef="#br0">27778 21303 8704,'-3'40'3872,"3"-13"-3040,0 0-1056,-4-15-64,4-2 160,0 0-1920,0-2 1600,11-13-3680,2-5 192</inkml:trace>
        </inkml:traceGroup>
      </inkml:traceGroup>
    </inkml:traceGroup>
  </inkml:traceGroup>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0-10T14:10:04.283"/>
    </inkml:context>
    <inkml:brush xml:id="br0">
      <inkml:brushProperty name="width" value="0.02222" units="cm"/>
      <inkml:brushProperty name="height" value="0.02222" units="cm"/>
    </inkml:brush>
  </inkml:definitions>
  <inkml:traceGroup>
    <inkml:annotationXML>
      <emma:emma xmlns:emma="http://www.w3.org/2003/04/emma" version="1.0">
        <emma:interpretation id="{5EA70015-C6D7-4235-A732-78BA8F766220}" emma:medium="tactile" emma:mode="ink">
          <msink:context xmlns:msink="http://schemas.microsoft.com/ink/2010/main" type="writingRegion" rotatedBoundingBox="6814,2056 6865,2056 6865,2175 6814,2175"/>
        </emma:interpretation>
      </emma:emma>
    </inkml:annotationXML>
    <inkml:traceGroup>
      <inkml:annotationXML>
        <emma:emma xmlns:emma="http://www.w3.org/2003/04/emma" version="1.0">
          <emma:interpretation id="{643C0BD0-886F-4BC5-B5A5-475C1C56FABF}" emma:medium="tactile" emma:mode="ink">
            <msink:context xmlns:msink="http://schemas.microsoft.com/ink/2010/main" type="paragraph" rotatedBoundingBox="6814,2056 6865,2056 6865,2175 6814,2175" alignmentLevel="1"/>
          </emma:interpretation>
        </emma:emma>
      </inkml:annotationXML>
      <inkml:traceGroup>
        <inkml:annotationXML>
          <emma:emma xmlns:emma="http://www.w3.org/2003/04/emma" version="1.0">
            <emma:interpretation id="{DAB0931B-BA46-46CE-AE5F-360E26A2F68A}" emma:medium="tactile" emma:mode="ink">
              <msink:context xmlns:msink="http://schemas.microsoft.com/ink/2010/main" type="line" rotatedBoundingBox="6814,2056 6865,2056 6865,2175 6814,2175"/>
            </emma:interpretation>
          </emma:emma>
        </inkml:annotationXML>
        <inkml:traceGroup>
          <inkml:annotationXML>
            <emma:emma xmlns:emma="http://www.w3.org/2003/04/emma" version="1.0">
              <emma:interpretation id="{6986801B-C76C-4A7A-ACCD-1962042D5F4F}" emma:medium="tactile" emma:mode="ink">
                <msink:context xmlns:msink="http://schemas.microsoft.com/ink/2010/main" type="inkWord" rotatedBoundingBox="6814,2056 6865,2056 6865,2175 6814,2175"/>
              </emma:interpretation>
              <emma:one-of disjunction-type="recognition" id="oneOf0">
                <emma:interpretation id="interp0" emma:lang="zh-TW" emma:confidence="0">
                  <emma:literal>&amp;</emma:literal>
                </emma:interpretation>
                <emma:interpretation id="interp1" emma:lang="zh-TW" emma:confidence="0">
                  <emma:literal>、</emma:literal>
                </emma:interpretation>
                <emma:interpretation id="interp2" emma:lang="zh-TW" emma:confidence="0">
                  <emma:literal>大</emma:literal>
                </emma:interpretation>
                <emma:interpretation id="interp3" emma:lang="zh-TW" emma:confidence="0">
                  <emma:literal>入</emma:literal>
                </emma:interpretation>
                <emma:interpretation id="interp4" emma:lang="zh-TW" emma:confidence="0">
                  <emma:literal>i</emma:literal>
                </emma:interpretation>
              </emma:one-of>
            </emma:emma>
          </inkml:annotationXML>
          <inkml:trace contextRef="#ctx0" brushRef="#br0">12192 3052 5120,'-51'-102'2400,"51"93"-1888,0 1-640,0 8 96,0 0 0,7 8-2240,4-1 1792,1 23-2976</inkml:trace>
        </inkml:traceGroup>
      </inkml:traceGroup>
    </inkml:traceGroup>
  </inkml:traceGroup>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0-10T14:10:30.442"/>
    </inkml:context>
    <inkml:brush xml:id="br0">
      <inkml:brushProperty name="width" value="0.02222" units="cm"/>
      <inkml:brushProperty name="height" value="0.02222" units="cm"/>
    </inkml:brush>
  </inkml:definitions>
  <inkml:traceGroup>
    <inkml:annotationXML>
      <emma:emma xmlns:emma="http://www.w3.org/2003/04/emma" version="1.0">
        <emma:interpretation id="{9C38BE3D-30BF-461C-B6F5-1FD3E0B50A2F}" emma:medium="tactile" emma:mode="ink">
          <msink:context xmlns:msink="http://schemas.microsoft.com/ink/2010/main" type="writingRegion" rotatedBoundingBox="2526,5246 3292,5246 3292,5357 2526,5357"/>
        </emma:interpretation>
      </emma:emma>
    </inkml:annotationXML>
    <inkml:traceGroup>
      <inkml:annotationXML>
        <emma:emma xmlns:emma="http://www.w3.org/2003/04/emma" version="1.0">
          <emma:interpretation id="{37E6F6D1-166F-4F1F-9C70-407FCA90842A}" emma:medium="tactile" emma:mode="ink">
            <msink:context xmlns:msink="http://schemas.microsoft.com/ink/2010/main" type="paragraph" rotatedBoundingBox="2526,5246 3292,5246 3292,5357 2526,5357" alignmentLevel="1"/>
          </emma:interpretation>
        </emma:emma>
      </inkml:annotationXML>
      <inkml:traceGroup>
        <inkml:annotationXML>
          <emma:emma xmlns:emma="http://www.w3.org/2003/04/emma" version="1.0">
            <emma:interpretation id="{85DDF427-78F1-4BCB-BF07-06A56C2BD39F}" emma:medium="tactile" emma:mode="ink">
              <msink:context xmlns:msink="http://schemas.microsoft.com/ink/2010/main" type="line" rotatedBoundingBox="2526,5246 3292,5246 3292,5357 2526,5357"/>
            </emma:interpretation>
          </emma:emma>
        </inkml:annotationXML>
        <inkml:traceGroup>
          <inkml:annotationXML>
            <emma:emma xmlns:emma="http://www.w3.org/2003/04/emma" version="1.0">
              <emma:interpretation id="{139D5780-0902-490A-B253-E79BAC48BCB7}" emma:medium="tactile" emma:mode="ink">
                <msink:context xmlns:msink="http://schemas.microsoft.com/ink/2010/main" type="inkWord" rotatedBoundingBox="2526,5325 2562,5325 2562,5357 2526,5357"/>
              </emma:interpretation>
              <emma:one-of disjunction-type="recognition" id="oneOf0">
                <emma:interpretation id="interp0" emma:lang="zh-TW" emma:confidence="0">
                  <emma:literal>〇</emma:literal>
                </emma:interpretation>
                <emma:interpretation id="interp1" emma:lang="zh-TW" emma:confidence="0">
                  <emma:literal>…</emma:literal>
                </emma:interpretation>
                <emma:interpretation id="interp2" emma:lang="zh-TW" emma:confidence="0">
                  <emma:literal>。</emma:literal>
                </emma:interpretation>
                <emma:interpretation id="interp3" emma:lang="zh-TW" emma:confidence="0">
                  <emma:literal>∴</emma:literal>
                </emma:interpretation>
                <emma:interpretation id="interp4" emma:lang="zh-TW" emma:confidence="0">
                  <emma:literal>小</emma:literal>
                </emma:interpretation>
              </emma:one-of>
            </emma:emma>
          </inkml:annotationXML>
          <inkml:trace contextRef="#ctx0" brushRef="#br0">6964 6995 2816,'-10'-9'1344,"10"9"-1056,0 0-352,0 14 160,0-14-96,10 0-544,-3 8 416,12-3-2464</inkml:trace>
          <inkml:trace contextRef="#ctx0" brushRef="#br0" timeOffset="-24621">7719 6954 4992,'-62'-26'2208,"55"23"-1760,7-2-576,0 5-352,0 0 352,3 0-1952,8 0 1632,9 0-2528</inkml:trace>
        </inkml:traceGroup>
      </inkml:traceGroup>
    </inkml:traceGroup>
  </inkml:traceGroup>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0-10T14:10:06.514"/>
    </inkml:context>
    <inkml:brush xml:id="br0">
      <inkml:brushProperty name="width" value="0.02222" units="cm"/>
      <inkml:brushProperty name="height" value="0.02222" units="cm"/>
    </inkml:brush>
  </inkml:definitions>
  <inkml:traceGroup>
    <inkml:annotationXML>
      <emma:emma xmlns:emma="http://www.w3.org/2003/04/emma" version="1.0">
        <emma:interpretation id="{E2A55B56-1411-438F-9675-A3B50453FAE6}" emma:medium="tactile" emma:mode="ink">
          <msink:context xmlns:msink="http://schemas.microsoft.com/ink/2010/main" type="writingRegion" rotatedBoundingBox="10961,1970 12762,2303 12750,2365 10949,2031"/>
        </emma:interpretation>
      </emma:emma>
    </inkml:annotationXML>
    <inkml:traceGroup>
      <inkml:annotationXML>
        <emma:emma xmlns:emma="http://www.w3.org/2003/04/emma" version="1.0">
          <emma:interpretation id="{C5DB131A-E956-4991-89CB-5E1FEF208719}" emma:medium="tactile" emma:mode="ink">
            <msink:context xmlns:msink="http://schemas.microsoft.com/ink/2010/main" type="paragraph" rotatedBoundingBox="10961,1970 12762,2303 12750,2365 10949,2031" alignmentLevel="1"/>
          </emma:interpretation>
        </emma:emma>
      </inkml:annotationXML>
      <inkml:traceGroup>
        <inkml:annotationXML>
          <emma:emma xmlns:emma="http://www.w3.org/2003/04/emma" version="1.0">
            <emma:interpretation id="{DEC2131F-BD17-469D-B57B-97E465D05750}" emma:medium="tactile" emma:mode="ink">
              <msink:context xmlns:msink="http://schemas.microsoft.com/ink/2010/main" type="line" rotatedBoundingBox="10961,1970 12762,2303 12750,2365 10949,2031"/>
            </emma:interpretation>
          </emma:emma>
        </inkml:annotationXML>
        <inkml:traceGroup>
          <inkml:annotationXML>
            <emma:emma xmlns:emma="http://www.w3.org/2003/04/emma" version="1.0">
              <emma:interpretation id="{89C54012-268F-4FF9-AF79-EB0C5C10CDBB}" emma:medium="tactile" emma:mode="ink">
                <msink:context xmlns:msink="http://schemas.microsoft.com/ink/2010/main" type="inkWord" rotatedBoundingBox="10961,1970 11058,1988 11047,2050 10949,2031"/>
              </emma:interpretation>
              <emma:one-of disjunction-type="recognition" id="oneOf0">
                <emma:interpretation id="interp0" emma:lang="zh-TW" emma:confidence="0">
                  <emma:literal>‘</emma:literal>
                </emma:interpretation>
                <emma:interpretation id="interp1" emma:lang="zh-TW" emma:confidence="0">
                  <emma:literal>、</emma:literal>
                </emma:interpretation>
                <emma:interpretation id="interp2" emma:lang="zh-TW" emma:confidence="0">
                  <emma:literal>‵</emma:literal>
                </emma:interpretation>
                <emma:interpretation id="interp3" emma:lang="zh-TW" emma:confidence="0">
                  <emma:literal>.</emma:literal>
                </emma:interpretation>
                <emma:interpretation id="interp4" emma:lang="zh-TW" emma:confidence="0">
                  <emma:literal>&amp;</emma:literal>
                </emma:interpretation>
              </emma:one-of>
            </emma:emma>
          </inkml:annotationXML>
          <inkml:trace contextRef="#ctx0" brushRef="#br0">17410 2904 6016,'-70'-56'2720,"61"42"-2144,2 4-736,7 10 160,0 0-32,0 0-2240,0 0 1792,7 10-2624,-2 4 2336,2 4-864</inkml:trace>
        </inkml:traceGroup>
        <inkml:traceGroup>
          <inkml:annotationXML>
            <emma:emma xmlns:emma="http://www.w3.org/2003/04/emma" version="1.0">
              <emma:interpretation id="{D2427EF3-7E2A-4CA5-B60C-9E2031568BB0}" emma:medium="tactile" emma:mode="ink">
                <msink:context xmlns:msink="http://schemas.microsoft.com/ink/2010/main" type="inkWord" rotatedBoundingBox="12362,2255 12410,2263 12404,2294 12356,2285"/>
              </emma:interpretation>
              <emma:one-of disjunction-type="recognition" id="oneOf1">
                <emma:interpretation id="interp5" emma:lang="zh-TW" emma:confidence="0">
                  <emma:literal>。</emma:literal>
                </emma:interpretation>
                <emma:interpretation id="interp6" emma:lang="zh-TW" emma:confidence="0">
                  <emma:literal>、</emma:literal>
                </emma:interpretation>
                <emma:interpretation id="interp7" emma:lang="zh-TW" emma:confidence="0">
                  <emma:literal>.</emma:literal>
                </emma:interpretation>
                <emma:interpretation id="interp8" emma:lang="zh-TW" emma:confidence="0">
                  <emma:literal>·</emma:literal>
                </emma:interpretation>
                <emma:interpretation id="interp9" emma:lang="zh-TW" emma:confidence="0">
                  <emma:literal>「</emma:literal>
                </emma:interpretation>
              </emma:one-of>
            </emma:emma>
          </inkml:annotationXML>
          <inkml:trace contextRef="#ctx0" brushRef="#br0" timeOffset="1882">18741 3144 256,'-16'-35'192,"23"42"-160,17-4-32,-8 4-256</inkml:trace>
        </inkml:traceGroup>
        <inkml:traceGroup>
          <inkml:annotationXML>
            <emma:emma xmlns:emma="http://www.w3.org/2003/04/emma" version="1.0">
              <emma:interpretation id="{37543453-DF21-4157-B9DC-A4FF0D2046C0}" emma:medium="tactile" emma:mode="ink">
                <msink:context xmlns:msink="http://schemas.microsoft.com/ink/2010/main" type="inkWord" rotatedBoundingBox="12700,2297 12761,2309 12754,2348 12693,2336"/>
              </emma:interpretation>
              <emma:one-of disjunction-type="recognition" id="oneOf2">
                <emma:interpretation id="interp10" emma:lang="zh-TW" emma:confidence="0">
                  <emma:literal>。</emma:literal>
                </emma:interpretation>
                <emma:interpretation id="interp11" emma:lang="zh-TW" emma:confidence="0">
                  <emma:literal>_</emma:literal>
                </emma:interpretation>
                <emma:interpretation id="interp12" emma:lang="zh-TW" emma:confidence="0">
                  <emma:literal>、</emma:literal>
                </emma:interpretation>
                <emma:interpretation id="interp13" emma:lang="zh-TW" emma:confidence="0">
                  <emma:literal>「</emma:literal>
                </emma:interpretation>
                <emma:interpretation id="interp14" emma:lang="zh-TW" emma:confidence="0">
                  <emma:literal>(</emma:literal>
                </emma:interpretation>
              </emma:one-of>
            </emma:emma>
          </inkml:annotationXML>
          <inkml:trace contextRef="#ctx0" brushRef="#br0" timeOffset="2018">19068 3193 5248,'-8'-22'2400,"12"16"-1888,5-1-640,-2 7-1248,9 0 1056,12 7-4032</inkml:trace>
        </inkml:traceGroup>
      </inkml:traceGroup>
    </inkml:traceGroup>
  </inkml:traceGroup>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0-10T14:10:08.965"/>
    </inkml:context>
    <inkml:brush xml:id="br0">
      <inkml:brushProperty name="width" value="0.02222" units="cm"/>
      <inkml:brushProperty name="height" value="0.02222" units="cm"/>
    </inkml:brush>
  </inkml:definitions>
  <inkml:traceGroup>
    <inkml:annotationXML>
      <emma:emma xmlns:emma="http://www.w3.org/2003/04/emma" version="1.0">
        <emma:interpretation id="{201F038C-7815-443D-8BFF-7FF7C6B3D942}" emma:medium="tactile" emma:mode="ink">
          <msink:context xmlns:msink="http://schemas.microsoft.com/ink/2010/main" type="writingRegion" rotatedBoundingBox="17788,2668 17803,2668 17803,2683 17788,2683"/>
        </emma:interpretation>
      </emma:emma>
    </inkml:annotationXML>
    <inkml:traceGroup>
      <inkml:annotationXML>
        <emma:emma xmlns:emma="http://www.w3.org/2003/04/emma" version="1.0">
          <emma:interpretation id="{9B54F5C9-02BC-43CC-8B76-B670F5B7A51F}" emma:medium="tactile" emma:mode="ink">
            <msink:context xmlns:msink="http://schemas.microsoft.com/ink/2010/main" type="paragraph" rotatedBoundingBox="17788,2668 17803,2668 17803,2683 17788,2683" alignmentLevel="1"/>
          </emma:interpretation>
        </emma:emma>
      </inkml:annotationXML>
      <inkml:traceGroup>
        <inkml:annotationXML>
          <emma:emma xmlns:emma="http://www.w3.org/2003/04/emma" version="1.0">
            <emma:interpretation id="{64246DA0-1F37-4997-B481-884D3B7F8A16}" emma:medium="tactile" emma:mode="ink">
              <msink:context xmlns:msink="http://schemas.microsoft.com/ink/2010/main" type="line" rotatedBoundingBox="17788,2668 17803,2668 17803,2683 17788,2683"/>
            </emma:interpretation>
          </emma:emma>
        </inkml:annotationXML>
        <inkml:traceGroup>
          <inkml:annotationXML>
            <emma:emma xmlns:emma="http://www.w3.org/2003/04/emma" version="1.0">
              <emma:interpretation id="{79B4FAE8-48C2-4AA2-B338-F253B8BB96AA}" emma:medium="tactile" emma:mode="ink">
                <msink:context xmlns:msink="http://schemas.microsoft.com/ink/2010/main" type="inkWord" rotatedBoundingBox="17788,2668 17803,2668 17803,2683 17788,2683"/>
              </emma:interpretation>
              <emma:one-of disjunction-type="recognition" id="oneOf0">
                <emma:interpretation id="interp0" emma:lang="zh-TW" emma:confidence="0">
                  <emma:literal>/</emma:literal>
                </emma:interpretation>
                <emma:interpretation id="interp1" emma:lang="zh-TW" emma:confidence="0">
                  <emma:literal>一</emma:literal>
                </emma:interpretation>
                <emma:interpretation id="interp2" emma:lang="zh-TW" emma:confidence="0">
                  <emma:literal>‘</emma:literal>
                </emma:interpretation>
                <emma:interpretation id="interp3" emma:lang="zh-TW" emma:confidence="0">
                  <emma:literal>.</emma:literal>
                </emma:interpretation>
                <emma:interpretation id="interp4" emma:lang="zh-TW" emma:confidence="0">
                  <emma:literal>七</emma:literal>
                </emma:interpretation>
              </emma:one-of>
            </emma:emma>
          </inkml:annotationXML>
          <inkml:trace contextRef="#ctx0" brushRef="#br0">25858 3702 128,'5'-5'-32</inkml:trace>
        </inkml:traceGroup>
      </inkml:traceGroup>
    </inkml:traceGroup>
  </inkml:traceGroup>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0-10T14:09:25.554"/>
    </inkml:context>
    <inkml:brush xml:id="br0">
      <inkml:brushProperty name="width" value="0.02222" units="cm"/>
      <inkml:brushProperty name="height" value="0.02222" units="cm"/>
    </inkml:brush>
  </inkml:definitions>
  <inkml:traceGroup>
    <inkml:annotationXML>
      <emma:emma xmlns:emma="http://www.w3.org/2003/04/emma" version="1.0">
        <emma:interpretation id="{8E425D96-88AE-4EA9-8E68-F20CE6D9CC7C}" emma:medium="tactile" emma:mode="ink">
          <msink:context xmlns:msink="http://schemas.microsoft.com/ink/2010/main" type="writingRegion" rotatedBoundingBox="26694,3823 27108,3823 27108,8615 26694,8615"/>
        </emma:interpretation>
      </emma:emma>
    </inkml:annotationXML>
    <inkml:traceGroup>
      <inkml:annotationXML>
        <emma:emma xmlns:emma="http://www.w3.org/2003/04/emma" version="1.0">
          <emma:interpretation id="{10F4FCE5-7EC6-43F0-84A6-8C303E4CD18F}" emma:medium="tactile" emma:mode="ink">
            <msink:context xmlns:msink="http://schemas.microsoft.com/ink/2010/main" type="paragraph" rotatedBoundingBox="26694,3823 27108,3823 27108,8615 26694,8615" alignmentLevel="1"/>
          </emma:interpretation>
        </emma:emma>
      </inkml:annotationXML>
      <inkml:traceGroup>
        <inkml:annotationXML>
          <emma:emma xmlns:emma="http://www.w3.org/2003/04/emma" version="1.0">
            <emma:interpretation id="{43C44D96-38DE-4E58-B096-303178718C78}" emma:medium="tactile" emma:mode="ink">
              <msink:context xmlns:msink="http://schemas.microsoft.com/ink/2010/main" type="line" rotatedBoundingBox="26694,3823 27108,3823 27108,8615 26694,8615"/>
            </emma:interpretation>
          </emma:emma>
        </inkml:annotationXML>
        <inkml:traceGroup>
          <inkml:annotationXML>
            <emma:emma xmlns:emma="http://www.w3.org/2003/04/emma" version="1.0">
              <emma:interpretation id="{D8C8E929-BF6B-442A-A13D-5AF66A883C07}" emma:medium="tactile" emma:mode="ink">
                <msink:context xmlns:msink="http://schemas.microsoft.com/ink/2010/main" type="inkWord" rotatedBoundingBox="27045,8473 27108,8473 27108,8615 27045,8615"/>
              </emma:interpretation>
              <emma:one-of disjunction-type="recognition" id="oneOf0">
                <emma:interpretation id="interp0" emma:lang="zh-TW" emma:confidence="0">
                  <emma:literal>i</emma:literal>
                </emma:interpretation>
                <emma:interpretation id="interp1" emma:lang="zh-TW" emma:confidence="0">
                  <emma:literal>&amp;</emma:literal>
                </emma:interpretation>
                <emma:interpretation id="interp2" emma:lang="zh-TW" emma:confidence="0">
                  <emma:literal>/</emma:literal>
                </emma:interpretation>
                <emma:interpretation id="interp3" emma:lang="zh-TW" emma:confidence="0">
                  <emma:literal>〖</emma:literal>
                </emma:interpretation>
                <emma:interpretation id="interp4" emma:lang="zh-TW" emma:confidence="0">
                  <emma:literal>°</emma:literal>
                </emma:interpretation>
              </emma:one-of>
            </emma:emma>
          </inkml:annotationXML>
          <inkml:trace contextRef="#ctx0" brushRef="#br0">37492 11097 6528,'-40'-73'2944,"29"51"-2336,-1-2-768,12 18-32,0-1 128,0 3-1408,4 1 1120,0 0-832,4 3 864,-3 0-1056,-3 3 1024,7 4-2784</inkml:trace>
        </inkml:traceGroup>
        <inkml:traceGroup>
          <inkml:annotationXML>
            <emma:emma xmlns:emma="http://www.w3.org/2003/04/emma" version="1.0">
              <emma:interpretation id="{94B39987-51BE-4D21-AD4E-AEC1C6C61549}" emma:medium="tactile" emma:mode="ink">
                <msink:context xmlns:msink="http://schemas.microsoft.com/ink/2010/main" type="inkWord" rotatedBoundingBox="26694,3823 26713,3823 26713,3883 26694,3883"/>
              </emma:interpretation>
            </emma:emma>
          </inkml:annotationXML>
          <inkml:trace contextRef="#ctx0" brushRef="#br0" timeOffset="3654">37090 6365 4736,'-12'-50'2208,"12"43"-1760,0 4-576,0 3-1056,0 0 896,3 0-2336,6 0 2016,-2 0-1088</inkml:trace>
        </inkml:traceGroup>
      </inkml:traceGroup>
    </inkml:traceGroup>
  </inkml:traceGroup>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0-10T14:17:55.658"/>
    </inkml:context>
    <inkml:brush xml:id="br0">
      <inkml:brushProperty name="width" value="0.02222" units="cm"/>
      <inkml:brushProperty name="height" value="0.02222" units="cm"/>
    </inkml:brush>
  </inkml:definitions>
  <inkml:traceGroup>
    <inkml:annotationXML>
      <emma:emma xmlns:emma="http://www.w3.org/2003/04/emma" version="1.0">
        <emma:interpretation id="{62F53618-3352-4BFE-B4EA-789433364BBB}" emma:medium="tactile" emma:mode="ink">
          <msink:context xmlns:msink="http://schemas.microsoft.com/ink/2010/main" type="inkDrawing" rotatedBoundingBox="-2959,3718 -2642,6967 -2792,6982 -3108,3732" semanticType="callout" shapeName="Other"/>
        </emma:interpretation>
      </emma:emma>
    </inkml:annotationXML>
    <inkml:trace contextRef="#ctx0" brushRef="#br0">57 8088 1536,'9'-112'736,"-5"70"-608,-1-33-160,1 36 256,1-10-192,-2-21 288,-3-6-256,0-4-32,0-9 0,0-6 320,0-16-288,0 6-96,-3 5 32,-2-8 0,1 4 0,1-5-192,-5-2 160,0 7 192,-3 4-160,-1-6 128,0 7-96,0-17-96,1 9 32,-1 3 32,-11-2 0,4 13 0,-9 3 0,0-19-96,6 13 64,-1 1 32,2 6 0,2 1 448,3 13-352,5 4-576,4 8 384,7-3-2112</inkml:trace>
  </inkml:traceGroup>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0-10T14:17:56.327"/>
    </inkml:context>
    <inkml:brush xml:id="br0">
      <inkml:brushProperty name="width" value="0.02222" units="cm"/>
      <inkml:brushProperty name="height" value="0.02222" units="cm"/>
    </inkml:brush>
  </inkml:definitions>
  <inkml:traceGroup>
    <inkml:annotationXML>
      <emma:emma xmlns:emma="http://www.w3.org/2003/04/emma" version="1.0">
        <emma:interpretation id="{C4533B95-C0DE-4B25-8190-D84C1CFA877E}" emma:medium="tactile" emma:mode="ink">
          <msink:context xmlns:msink="http://schemas.microsoft.com/ink/2010/main" type="inkDrawing" rotatedBoundingBox="-3541,5563 -3262,7712 -3404,7730 -3683,5581" semanticType="callout" shapeName="Other"/>
        </emma:interpretation>
      </emma:emma>
    </inkml:annotationXML>
    <inkml:trace contextRef="#ctx0" brushRef="#br0">-63 9282 1408,'-23'-18'608,"11"11"-480,12-7-160,-8 8 544,0-11-416,0-8 32,5-4-64,-1-2-224,0-7 128,-1-5-192,2-1 192,-1-11-352,-1-2 288,-6 5-32,-1-7 64,1-4 160,-1 2-96,-3-6 0,-1 5 32,0-12 672,1 5-544,-1-1 480,0 1-480,1-8 352,3 4-352,0 3-32,1 5-64,2-16-64,6 9 32,-1-2-32,4 1 0,0-3-96,0 7 64,4 2 128,4 5-96,-1 5-160,1-7 128,0 11-1088,0 7 896,0 1-1728</inkml:trace>
  </inkml:traceGroup>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0-10T14:14:16.168"/>
    </inkml:context>
    <inkml:brush xml:id="br0">
      <inkml:brushProperty name="width" value="0.02222" units="cm"/>
      <inkml:brushProperty name="height" value="0.02222" units="cm"/>
    </inkml:brush>
  </inkml:definitions>
  <inkml:trace contextRef="#ctx0" brushRef="#br0">2376 8804 3712,'-43'-11'1760,"30"0"-1376,1 6-480,12 5 224,-5 0-128,2-3 0,3 3 0,0 0-736,0 0 576,0 0-1728,0 0 1472,3 0-1376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0-10T14:26:16.973"/>
    </inkml:context>
    <inkml:brush xml:id="br0">
      <inkml:brushProperty name="width" value="0.02222" units="cm"/>
      <inkml:brushProperty name="height" value="0.02222" units="cm"/>
    </inkml:brush>
  </inkml:definitions>
  <inkml:traceGroup>
    <inkml:annotationXML>
      <emma:emma xmlns:emma="http://www.w3.org/2003/04/emma" version="1.0">
        <emma:interpretation id="{7F19BC11-2817-49B9-9131-E6EACB708C56}" emma:medium="tactile" emma:mode="ink">
          <msink:context xmlns:msink="http://schemas.microsoft.com/ink/2010/main" type="writingRegion" rotatedBoundingBox="8628,5555 8727,5555 8727,5590 8628,5590"/>
        </emma:interpretation>
      </emma:emma>
    </inkml:annotationXML>
    <inkml:traceGroup>
      <inkml:annotationXML>
        <emma:emma xmlns:emma="http://www.w3.org/2003/04/emma" version="1.0">
          <emma:interpretation id="{EB316970-998B-4CB2-A07D-11C2DC7DD3E8}" emma:medium="tactile" emma:mode="ink">
            <msink:context xmlns:msink="http://schemas.microsoft.com/ink/2010/main" type="paragraph" rotatedBoundingBox="8628,5555 8727,5555 8727,5590 8628,5590" alignmentLevel="1"/>
          </emma:interpretation>
        </emma:emma>
      </inkml:annotationXML>
      <inkml:traceGroup>
        <inkml:annotationXML>
          <emma:emma xmlns:emma="http://www.w3.org/2003/04/emma" version="1.0">
            <emma:interpretation id="{65EE80AE-2EBA-43AA-86DE-CEB4C508BC51}" emma:medium="tactile" emma:mode="ink">
              <msink:context xmlns:msink="http://schemas.microsoft.com/ink/2010/main" type="line" rotatedBoundingBox="8628,5555 8727,5555 8727,5590 8628,5590"/>
            </emma:interpretation>
          </emma:emma>
        </inkml:annotationXML>
        <inkml:traceGroup>
          <inkml:annotationXML>
            <emma:emma xmlns:emma="http://www.w3.org/2003/04/emma" version="1.0">
              <emma:interpretation id="{13C9240E-9E0A-40AC-9F68-94F02042CB54}" emma:medium="tactile" emma:mode="ink">
                <msink:context xmlns:msink="http://schemas.microsoft.com/ink/2010/main" type="inkWord" rotatedBoundingBox="8628,5555 8727,5555 8727,5590 8628,5590"/>
              </emma:interpretation>
              <emma:one-of disjunction-type="recognition" id="oneOf0">
                <emma:interpretation id="interp0" emma:lang="zh-TW" emma:confidence="0">
                  <emma:literal>〇</emma:literal>
                </emma:interpretation>
                <emma:interpretation id="interp1" emma:lang="zh-TW" emma:confidence="0">
                  <emma:literal>&amp;</emma:literal>
                </emma:interpretation>
                <emma:interpretation id="interp2" emma:lang="zh-TW" emma:confidence="0">
                  <emma:literal>入</emma:literal>
                </emma:interpretation>
                <emma:interpretation id="interp3" emma:lang="zh-TW" emma:confidence="0">
                  <emma:literal>七</emma:literal>
                </emma:interpretation>
                <emma:interpretation id="interp4" emma:lang="zh-TW" emma:confidence="0">
                  <emma:literal>/</emma:literal>
                </emma:interpretation>
              </emma:one-of>
            </emma:emma>
          </inkml:annotationXML>
          <inkml:trace contextRef="#ctx0" brushRef="#br0">14594 7343 2688,'-67'-12'1248,"55"2"-992,0 0-320,8 7 960,0 3-736,4 0-768,0 0 512,4 5-2944</inkml:trace>
        </inkml:traceGroup>
      </inkml:traceGroup>
    </inkml:traceGroup>
  </inkml:traceGroup>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0-10T13:17:17.184"/>
    </inkml:context>
    <inkml:brush xml:id="br0">
      <inkml:brushProperty name="width" value="0.02222" units="cm"/>
      <inkml:brushProperty name="height" value="0.02222" units="cm"/>
    </inkml:brush>
  </inkml:definitions>
  <inkml:traceGroup>
    <inkml:annotationXML>
      <emma:emma xmlns:emma="http://www.w3.org/2003/04/emma" version="1.0">
        <emma:interpretation id="{0751EB95-1B9E-4D4F-9E05-5F7D426428C9}" emma:medium="tactile" emma:mode="ink">
          <msink:context xmlns:msink="http://schemas.microsoft.com/ink/2010/main" type="writingRegion" rotatedBoundingBox="10903,5338 10595,2185 10935,2152 11243,5305"/>
        </emma:interpretation>
      </emma:emma>
    </inkml:annotationXML>
    <inkml:traceGroup>
      <inkml:annotationXML>
        <emma:emma xmlns:emma="http://www.w3.org/2003/04/emma" version="1.0">
          <emma:interpretation id="{EDF0ECFF-686B-4D0B-B244-75EBF0F1B9CC}" emma:medium="tactile" emma:mode="ink">
            <msink:context xmlns:msink="http://schemas.microsoft.com/ink/2010/main" type="paragraph" rotatedBoundingBox="10903,5338 10595,2185 10935,2152 11243,5305" alignmentLevel="1"/>
          </emma:interpretation>
        </emma:emma>
      </inkml:annotationXML>
      <inkml:traceGroup>
        <inkml:annotationXML>
          <emma:emma xmlns:emma="http://www.w3.org/2003/04/emma" version="1.0">
            <emma:interpretation id="{41995802-79EE-499A-A04A-52A793D7AB15}" emma:medium="tactile" emma:mode="ink">
              <msink:context xmlns:msink="http://schemas.microsoft.com/ink/2010/main" type="line" rotatedBoundingBox="10903,5338 10595,2185 10935,2152 11243,5305"/>
            </emma:interpretation>
          </emma:emma>
        </inkml:annotationXML>
        <inkml:traceGroup>
          <inkml:annotationXML>
            <emma:emma xmlns:emma="http://www.w3.org/2003/04/emma" version="1.0">
              <emma:interpretation id="{8ED33A26-EE60-421D-B452-8DB6B9E00C5D}" emma:medium="tactile" emma:mode="ink">
                <msink:context xmlns:msink="http://schemas.microsoft.com/ink/2010/main" type="inkWord" rotatedBoundingBox="10618,2184 10619,2242 10597,2243 10596,2185"/>
              </emma:interpretation>
              <emma:one-of disjunction-type="recognition" id="oneOf0">
                <emma:interpretation id="interp0" emma:lang="zh-TW" emma:confidence="0">
                  <emma:literal>“</emma:literal>
                </emma:interpretation>
                <emma:interpretation id="interp1" emma:lang="zh-TW" emma:confidence="0">
                  <emma:literal>‘</emma:literal>
                </emma:interpretation>
                <emma:interpretation id="interp2" emma:lang="zh-TW" emma:confidence="0">
                  <emma:literal>”</emma:literal>
                </emma:interpretation>
                <emma:interpretation id="interp3" emma:lang="zh-TW" emma:confidence="0">
                  <emma:literal>^</emma:literal>
                </emma:interpretation>
                <emma:interpretation id="interp4" emma:lang="zh-TW" emma:confidence="0">
                  <emma:literal>「</emma:literal>
                </emma:interpretation>
              </emma:one-of>
            </emma:emma>
          </inkml:annotationXML>
          <inkml:trace contextRef="#ctx0" brushRef="#br0">13575 3706 3584,'-4'-40'1664,"8"32"-1312,0 1-448,-4 4 480,0 3-320,0 0-288,5 3 160,-1 4-1568,1 4 1248,-5 4-2080</inkml:trace>
        </inkml:traceGroup>
        <inkml:traceGroup>
          <inkml:annotationXML>
            <emma:emma xmlns:emma="http://www.w3.org/2003/04/emma" version="1.0">
              <emma:interpretation id="{89245F58-9BD3-4967-B91C-D37CB4790DD2}" emma:medium="tactile" emma:mode="ink">
                <msink:context xmlns:msink="http://schemas.microsoft.com/ink/2010/main" type="inkWord" rotatedBoundingBox="10712,2902 10767,2940 10756,2956 10701,2918"/>
              </emma:interpretation>
              <emma:one-of disjunction-type="recognition" id="oneOf1">
                <emma:interpretation id="interp5" emma:lang="zh-TW" emma:confidence="0">
                  <emma:literal>、</emma:literal>
                </emma:interpretation>
                <emma:interpretation id="interp6" emma:lang="zh-TW" emma:confidence="0">
                  <emma:literal>‘</emma:literal>
                </emma:interpretation>
                <emma:interpretation id="interp7" emma:lang="zh-TW" emma:confidence="0">
                  <emma:literal>.</emma:literal>
                </emma:interpretation>
                <emma:interpretation id="interp8" emma:lang="zh-TW" emma:confidence="0">
                  <emma:literal>。</emma:literal>
                </emma:interpretation>
                <emma:interpretation id="interp9" emma:lang="zh-TW" emma:confidence="0">
                  <emma:literal>·</emma:literal>
                </emma:interpretation>
              </emma:one-of>
            </emma:emma>
          </inkml:annotationXML>
          <inkml:trace contextRef="#ctx0" brushRef="#br0" timeOffset="927">13739 4407 3456,'-50'-40'1664,"47"40"-1312,3 3-448,0-3-2208,0 7 1792,0 5-1184</inkml:trace>
        </inkml:traceGroup>
        <inkml:traceGroup>
          <inkml:annotationXML>
            <emma:emma xmlns:emma="http://www.w3.org/2003/04/emma" version="1.0">
              <emma:interpretation id="{33B9245F-0010-46D5-B7F3-863F7EFA8722}" emma:medium="tactile" emma:mode="ink">
                <msink:context xmlns:msink="http://schemas.microsoft.com/ink/2010/main" type="inkWord" rotatedBoundingBox="10910,5332 10920,2841 11075,2842 11066,5333"/>
              </emma:interpretation>
              <emma:one-of disjunction-type="recognition" id="oneOf2">
                <emma:interpretation id="interp10" emma:lang="zh-TW" emma:confidence="0">
                  <emma:literal>:</emma:literal>
                </emma:interpretation>
                <emma:interpretation id="interp11" emma:lang="zh-TW" emma:confidence="0">
                  <emma:literal>;</emma:literal>
                </emma:interpretation>
                <emma:interpretation id="interp12" emma:lang="zh-TW" emma:confidence="0">
                  <emma:literal>i</emma:literal>
                </emma:interpretation>
                <emma:interpretation id="interp13" emma:lang="zh-TW" emma:confidence="0">
                  <emma:literal>ⅰ</emma:literal>
                </emma:interpretation>
                <emma:interpretation id="interp14" emma:lang="zh-TW" emma:confidence="0">
                  <emma:literal>∴</emma:literal>
                </emma:interpretation>
              </emma:one-of>
            </emma:emma>
          </inkml:annotationXML>
          <inkml:trace contextRef="#ctx0" brushRef="#br0" timeOffset="1116">13984 4378 3968,'-25'-62'1888,"25"56"-1504,0 1-480,0 5-864,5 5 736,0 1-3168</inkml:trace>
          <inkml:trace contextRef="#ctx0" brushRef="#br0" timeOffset="48451">13993 6763 6656,'-29'-52'3040,"29"49"-2400,0-5-800,0 8 64,8 0 32,3 0-1920,11 5 1536,14 1-4768</inkml:trace>
          <inkml:trace contextRef="#ctx0" brushRef="#br0" timeOffset="48602">13935 6796 6656,'-50'-45'2944,"50"41"-2336,9 4-768,27 15-4960,22-4 2208</inkml:trace>
        </inkml:traceGroup>
      </inkml:traceGroup>
    </inkml:traceGroup>
  </inkml:traceGroup>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0-10T13:17:18.880"/>
    </inkml:context>
    <inkml:brush xml:id="br0">
      <inkml:brushProperty name="width" value="0.02222" units="cm"/>
      <inkml:brushProperty name="height" value="0.02222" units="cm"/>
    </inkml:brush>
  </inkml:definitions>
  <inkml:traceGroup>
    <inkml:annotationXML>
      <emma:emma xmlns:emma="http://www.w3.org/2003/04/emma" version="1.0">
        <emma:interpretation id="{C2E797E8-CAA6-4A4E-A22E-C2F654B5C93A}" emma:medium="tactile" emma:mode="ink">
          <msink:context xmlns:msink="http://schemas.microsoft.com/ink/2010/main" type="writingRegion" rotatedBoundingBox="17831,2159 17868,2159 17868,2338 17831,2338"/>
        </emma:interpretation>
      </emma:emma>
    </inkml:annotationXML>
    <inkml:traceGroup>
      <inkml:annotationXML>
        <emma:emma xmlns:emma="http://www.w3.org/2003/04/emma" version="1.0">
          <emma:interpretation id="{D7DC43D1-5787-46F1-9BF8-CADB3753C4B0}" emma:medium="tactile" emma:mode="ink">
            <msink:context xmlns:msink="http://schemas.microsoft.com/ink/2010/main" type="paragraph" rotatedBoundingBox="17831,2159 17868,2159 17868,2338 17831,2338" alignmentLevel="1"/>
          </emma:interpretation>
        </emma:emma>
      </inkml:annotationXML>
      <inkml:traceGroup>
        <inkml:annotationXML>
          <emma:emma xmlns:emma="http://www.w3.org/2003/04/emma" version="1.0">
            <emma:interpretation id="{F7A51318-786C-4CC3-B65D-EB8C5963168A}" emma:medium="tactile" emma:mode="ink">
              <msink:context xmlns:msink="http://schemas.microsoft.com/ink/2010/main" type="line" rotatedBoundingBox="17831,2159 17868,2159 17868,2338 17831,2338"/>
            </emma:interpretation>
          </emma:emma>
        </inkml:annotationXML>
        <inkml:traceGroup>
          <inkml:annotationXML>
            <emma:emma xmlns:emma="http://www.w3.org/2003/04/emma" version="1.0">
              <emma:interpretation id="{15BBEBB5-AA5A-48B7-AE7F-EF5404DFF780}" emma:medium="tactile" emma:mode="ink">
                <msink:context xmlns:msink="http://schemas.microsoft.com/ink/2010/main" type="inkWord" rotatedBoundingBox="17831,2159 17868,2159 17868,2338 17831,2338"/>
              </emma:interpretation>
              <emma:one-of disjunction-type="recognition" id="oneOf0">
                <emma:interpretation id="interp0" emma:lang="zh-TW" emma:confidence="0">
                  <emma:literal>:</emma:literal>
                </emma:interpretation>
                <emma:interpretation id="interp1" emma:lang="zh-TW" emma:confidence="0">
                  <emma:literal>!</emma:literal>
                </emma:interpretation>
                <emma:interpretation id="interp2" emma:lang="zh-TW" emma:confidence="0">
                  <emma:literal>i</emma:literal>
                </emma:interpretation>
                <emma:interpretation id="interp3" emma:lang="zh-TW" emma:confidence="0">
                  <emma:literal>ⅰ</emma:literal>
                </emma:interpretation>
                <emma:interpretation id="interp4" emma:lang="zh-TW" emma:confidence="0">
                  <emma:literal>冫</emma:literal>
                </emma:interpretation>
              </emma:one-of>
            </emma:emma>
          </inkml:annotationXML>
          <inkml:trace contextRef="#ctx0" brushRef="#br0">22632 3637 4480,'-18'-21'1984,"18"21"-1568,5 3-512,-2 1-2848,2 4 2304,-5 3-1504</inkml:trace>
          <inkml:trace contextRef="#ctx0" brushRef="#br0" timeOffset="162">22651 3795 4608,'-29'-44'2080,"29"40"-1632,0 0-544,0 4-960,9 4-2944</inkml:trace>
        </inkml:traceGroup>
      </inkml:traceGroup>
    </inkml:traceGroup>
  </inkml:traceGroup>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0-10T13:17:56.244"/>
    </inkml:context>
    <inkml:brush xml:id="br0">
      <inkml:brushProperty name="width" value="0.02222" units="cm"/>
      <inkml:brushProperty name="height" value="0.02222" units="cm"/>
    </inkml:brush>
  </inkml:definitions>
  <inkml:traceGroup>
    <inkml:annotationXML>
      <emma:emma xmlns:emma="http://www.w3.org/2003/04/emma" version="1.0">
        <emma:interpretation id="{272C9E42-3B37-4A3E-BE5A-BCE79B81F6EA}" emma:medium="tactile" emma:mode="ink">
          <msink:context xmlns:msink="http://schemas.microsoft.com/ink/2010/main" type="writingRegion" rotatedBoundingBox="1781,5187 5908,5552 5832,6403 1705,6039"/>
        </emma:interpretation>
      </emma:emma>
    </inkml:annotationXML>
    <inkml:traceGroup>
      <inkml:annotationXML>
        <emma:emma xmlns:emma="http://www.w3.org/2003/04/emma" version="1.0">
          <emma:interpretation id="{6B5639D6-922A-40D3-884E-77D3B2BBD610}" emma:medium="tactile" emma:mode="ink">
            <msink:context xmlns:msink="http://schemas.microsoft.com/ink/2010/main" type="paragraph" rotatedBoundingBox="1781,5187 5908,5552 5832,6403 1705,6039" alignmentLevel="1"/>
          </emma:interpretation>
        </emma:emma>
      </inkml:annotationXML>
      <inkml:traceGroup>
        <inkml:annotationXML>
          <emma:emma xmlns:emma="http://www.w3.org/2003/04/emma" version="1.0">
            <emma:interpretation id="{CFB6D6B3-7CCD-47C0-AAA2-31A325BE3ABF}" emma:medium="tactile" emma:mode="ink">
              <msink:context xmlns:msink="http://schemas.microsoft.com/ink/2010/main" type="line" rotatedBoundingBox="1781,5187 5908,5552 5878,5892 1751,5527"/>
            </emma:interpretation>
          </emma:emma>
        </inkml:annotationXML>
        <inkml:traceGroup>
          <inkml:annotationXML>
            <emma:emma xmlns:emma="http://www.w3.org/2003/04/emma" version="1.0">
              <emma:interpretation id="{D9B8C727-E0D4-4A08-8E8B-59CFF374FF22}" emma:medium="tactile" emma:mode="ink">
                <msink:context xmlns:msink="http://schemas.microsoft.com/ink/2010/main" type="inkWord" rotatedBoundingBox="1819,5190 1850,5302 1803,5315 1773,5202"/>
              </emma:interpretation>
              <emma:one-of disjunction-type="recognition" id="oneOf0">
                <emma:interpretation id="interp0" emma:lang="zh-TW" emma:confidence="0">
                  <emma:literal>:</emma:literal>
                </emma:interpretation>
                <emma:interpretation id="interp1" emma:lang="zh-TW" emma:confidence="0">
                  <emma:literal>“</emma:literal>
                </emma:interpretation>
                <emma:interpretation id="interp2" emma:lang="zh-TW" emma:confidence="0">
                  <emma:literal>?</emma:literal>
                </emma:interpretation>
                <emma:interpretation id="interp3" emma:lang="zh-TW" emma:confidence="0">
                  <emma:literal>”</emma:literal>
                </emma:interpretation>
                <emma:interpretation id="interp4" emma:lang="zh-TW" emma:confidence="0">
                  <emma:literal>Ⅰ</emma:literal>
                </emma:interpretation>
              </emma:one-of>
            </emma:emma>
          </inkml:annotationXML>
          <inkml:trace contextRef="#ctx0" brushRef="#br0">2795 7482 8704,'-29'-27'4000,"29"27"-3168,0 0-1056,0 0-1600,8 5 1376,1-2-2336,8 5 2080,-2-1-4480</inkml:trace>
          <inkml:trace contextRef="#ctx0" brushRef="#br0" timeOffset="170">2802 7557 7168,'-19'-11'3232,"19"11"-2528,8 0-896,1 5-1568,5-3 1344,8 2-5600</inkml:trace>
        </inkml:traceGroup>
        <inkml:traceGroup>
          <inkml:annotationXML>
            <emma:emma xmlns:emma="http://www.w3.org/2003/04/emma" version="1.0">
              <emma:interpretation id="{08E3A4E7-8D28-40E9-8B1A-DA72DA75E18E}" emma:medium="tactile" emma:mode="ink">
                <msink:context xmlns:msink="http://schemas.microsoft.com/ink/2010/main" type="inkWord" rotatedBoundingBox="1915,5385 1961,5395 1959,5402 1913,5392"/>
              </emma:interpretation>
              <emma:one-of disjunction-type="recognition" id="oneOf1">
                <emma:interpretation id="interp5" emma:lang="zh-TW" emma:confidence="0">
                  <emma:literal>一</emma:literal>
                </emma:interpretation>
                <emma:interpretation id="interp6" emma:lang="zh-TW" emma:confidence="0">
                  <emma:literal>‘</emma:literal>
                </emma:interpretation>
                <emma:interpretation id="interp7" emma:lang="zh-TW" emma:confidence="0">
                  <emma:literal>.</emma:literal>
                </emma:interpretation>
                <emma:interpretation id="interp8" emma:lang="zh-TW" emma:confidence="0">
                  <emma:literal>·</emma:literal>
                </emma:interpretation>
                <emma:interpretation id="interp9" emma:lang="zh-TW" emma:confidence="0">
                  <emma:literal>。</emma:literal>
                </emma:interpretation>
              </emma:one-of>
            </emma:emma>
          </inkml:annotationXML>
          <inkml:trace contextRef="#ctx0" brushRef="#br0" timeOffset="338">2947 7649 8704,'-37'-8'4000,"32"8"-3168,1 0-1056,4 0-704,4 3 672,16 5-4928</inkml:trace>
        </inkml:traceGroup>
        <inkml:traceGroup>
          <inkml:annotationXML>
            <emma:emma xmlns:emma="http://www.w3.org/2003/04/emma" version="1.0">
              <emma:interpretation id="{C66655F2-91BA-43E8-9B5A-B8BD614AFCB6}" emma:medium="tactile" emma:mode="ink">
                <msink:context xmlns:msink="http://schemas.microsoft.com/ink/2010/main" type="inkWord" rotatedBoundingBox="2312,5255 2679,5287 2651,5606 2284,5574"/>
              </emma:interpretation>
              <emma:one-of disjunction-type="recognition" id="oneOf2">
                <emma:interpretation id="interp10" emma:lang="zh-TW" emma:confidence="0">
                  <emma:literal>切</emma:literal>
                </emma:interpretation>
                <emma:interpretation id="interp11" emma:lang="zh-TW" emma:confidence="0">
                  <emma:literal>坷</emma:literal>
                </emma:interpretation>
                <emma:interpretation id="interp12" emma:lang="zh-TW" emma:confidence="0">
                  <emma:literal>印</emma:literal>
                </emma:interpretation>
                <emma:interpretation id="interp13" emma:lang="zh-TW" emma:confidence="0">
                  <emma:literal>伊</emma:literal>
                </emma:interpretation>
                <emma:interpretation id="interp14" emma:lang="zh-TW" emma:confidence="0">
                  <emma:literal>仟</emma:literal>
                </emma:interpretation>
              </emma:one-of>
            </emma:emma>
          </inkml:annotationXML>
          <inkml:trace contextRef="#ctx0" brushRef="#br0" timeOffset="5139">3413 7794 4096,'0'-5'1888,"3"-9"-1504,6-1-480,-2 12 672,-2-7-480,2-3 320,-2 3-320,-1-1 672,4 1-576,-3-3 256,2 3-320,2-3-160,-1-3 32,-1 1 160,2 2-128,-1 2 288,1-1-256,-6 6 768,-3-1-640,4 2-64,1 2-64,-5 3-64,0 0 0,0 0-544,0 0 416,3 8-1728,2-1 1440,-1-1-1184,1 2 1184,-5-1-3552</inkml:trace>
          <inkml:trace contextRef="#ctx0" brushRef="#br0" timeOffset="4849">3502 7849 6400,'-7'-8'2944,"9"0"-2336,3 12-768,-5-4 864,0 0-576,0 0 32,-5-4-96,3 1-672,-3 3 480,-3-4-1504,4-7 1280,-1-10-1760,1-2 1600,1 2-3232</inkml:trace>
          <inkml:trace contextRef="#ctx0" brushRef="#br0" timeOffset="4364">3421 7520 2816,'-5'0'1248,"5"0"-992,0 5-320,0-5 512,-3 2-384,-1 6 160,-6 0-160,3 0 416,0-3-352,-7 3 832,2-3-736,-1-5 800,6 0-768,-2 0 672,6 0-704,-2 0 352,1 0-416,1 0 64,-2 0-160,1 0 64,4 0-96,0 0-192,0-5 128,0 2-96,0-2 96,0 2 128,0 1-96,9-6 0,-9 3 32,3-1 128,-3 1-128,-3 3 0,-2-3 0,1 2-128,-1 3 64,2 0-64,3 0 64,0 0-1312,0 0 1056,0 0-1088,0 0 1024,8 3-256,-8 4 448,9 1 160,-9 0 0,3 2-160,-6 1 128,-2 4-1536,5-4 1248,5 0-2400</inkml:trace>
          <inkml:trace contextRef="#ctx0" brushRef="#br0" timeOffset="-1995">3466 7659 5888,'-38'-5'2624,"31"3"-2080,-1-1-672,8 3 736,0 0-512,0 0-864,0 0 640,8 0-3296,3 3 2656,1-3-2304</inkml:trace>
          <inkml:trace contextRef="#ctx0" brushRef="#br0" timeOffset="-1863">3495 7721 5632,'-33'-26'2496,"33"26"-1952,-5 0-672,5 0 288,12 11-3296,5 11 2464,-5-3-2656</inkml:trace>
          <inkml:trace contextRef="#ctx0" brushRef="#br0" timeOffset="-8979">3659 7619 4224,'-30'-14'1984,"30"17"-1568,0-3-512,13 11 224,-1 1-1472</inkml:trace>
        </inkml:traceGroup>
        <inkml:traceGroup>
          <inkml:annotationXML>
            <emma:emma xmlns:emma="http://www.w3.org/2003/04/emma" version="1.0">
              <emma:interpretation id="{8B920300-7801-4FEA-88F5-253B9E0835A1}" emma:medium="tactile" emma:mode="ink">
                <msink:context xmlns:msink="http://schemas.microsoft.com/ink/2010/main" type="inkWord" rotatedBoundingBox="4076,5597 4151,5637 4111,5714 4036,5674"/>
              </emma:interpretation>
              <emma:one-of disjunction-type="recognition" id="oneOf3">
                <emma:interpretation id="interp15" emma:lang="zh-TW" emma:confidence="0">
                  <emma:literal>。</emma:literal>
                </emma:interpretation>
                <emma:interpretation id="interp16" emma:lang="zh-TW" emma:confidence="0">
                  <emma:literal>、</emma:literal>
                </emma:interpretation>
                <emma:interpretation id="interp17" emma:lang="zh-TW" emma:confidence="0">
                  <emma:literal>.</emma:literal>
                </emma:interpretation>
                <emma:interpretation id="interp18" emma:lang="zh-TW" emma:confidence="0">
                  <emma:literal>·</emma:literal>
                </emma:interpretation>
                <emma:interpretation id="interp19" emma:lang="zh-TW" emma:confidence="0">
                  <emma:literal>口</emma:literal>
                </emma:interpretation>
              </emma:one-of>
            </emma:emma>
          </inkml:annotationXML>
          <inkml:trace contextRef="#ctx0" brushRef="#br0" timeOffset="8756">5118 7929 5376,'-62'-37'2400,"54"33"-1888,4 4-640,4 4-1248,4 4 1056,1 2-4128</inkml:trace>
          <inkml:trace contextRef="#ctx0" brushRef="#br0" timeOffset="8609">5097 7968 3968,'-37'-68'1888,"41"61"-1504,4-1-480,5 8-1216,4 0 992,7 0-2752</inkml:trace>
        </inkml:traceGroup>
        <inkml:traceGroup>
          <inkml:annotationXML>
            <emma:emma xmlns:emma="http://www.w3.org/2003/04/emma" version="1.0">
              <emma:interpretation id="{3F2983D0-AC31-455B-9405-CF8F9890ECAB}" emma:medium="tactile" emma:mode="ink">
                <msink:context xmlns:msink="http://schemas.microsoft.com/ink/2010/main" type="inkWord" rotatedBoundingBox="4292,5529 4400,5454 4427,5494 4319,5569"/>
              </emma:interpretation>
              <emma:one-of disjunction-type="recognition" id="oneOf4">
                <emma:interpretation id="interp20" emma:lang="zh-TW" emma:confidence="0">
                  <emma:literal>”</emma:literal>
                </emma:interpretation>
                <emma:interpretation id="interp21" emma:lang="zh-TW" emma:confidence="0">
                  <emma:literal>“</emma:literal>
                </emma:interpretation>
                <emma:interpretation id="interp22" emma:lang="zh-TW" emma:confidence="0">
                  <emma:literal>一</emma:literal>
                </emma:interpretation>
                <emma:interpretation id="interp23" emma:lang="zh-TW" emma:confidence="0">
                  <emma:literal>『</emma:literal>
                </emma:interpretation>
                <emma:interpretation id="interp24" emma:lang="zh-TW" emma:confidence="0">
                  <emma:literal>-</emma:literal>
                </emma:interpretation>
              </emma:one-of>
            </emma:emma>
          </inkml:annotationXML>
          <inkml:trace contextRef="#ctx0" brushRef="#br0" timeOffset="-1247">5310 7820 4608,'-17'-15'2080,"17"7"-1632,0 8-544,0-8 832,0 2-224,4 1-352,4 2-2144,4 6 1568,5 2-3712</inkml:trace>
          <inkml:trace contextRef="#ctx0" brushRef="#br0" timeOffset="-1098">5408 7740 5120,'-21'-7'2304,"18"7"-1824,-2-19-608,5 27 192,0-5-96,5 5-2752,-2-1 2176,6 7-2368</inkml:trace>
        </inkml:traceGroup>
        <inkml:traceGroup>
          <inkml:annotationXML>
            <emma:emma xmlns:emma="http://www.w3.org/2003/04/emma" version="1.0">
              <emma:interpretation id="{8410C6F0-838E-4E93-9200-2ACD3BFBE3FF}" emma:medium="tactile" emma:mode="ink">
                <msink:context xmlns:msink="http://schemas.microsoft.com/ink/2010/main" type="inkWord" rotatedBoundingBox="4397,5714 4483,5711 4484,5730 4397,5732"/>
              </emma:interpretation>
              <emma:one-of disjunction-type="recognition" id="oneOf5">
                <emma:interpretation id="interp25" emma:lang="zh-TW" emma:confidence="0">
                  <emma:literal>一</emma:literal>
                </emma:interpretation>
                <emma:interpretation id="interp26" emma:lang="zh-TW" emma:confidence="0">
                  <emma:literal>_</emma:literal>
                </emma:interpretation>
                <emma:interpretation id="interp27" emma:lang="zh-TW" emma:confidence="0">
                  <emma:literal>、</emma:literal>
                </emma:interpretation>
                <emma:interpretation id="interp28" emma:lang="zh-TW" emma:confidence="0">
                  <emma:literal>。</emma:literal>
                </emma:interpretation>
                <emma:interpretation id="interp29" emma:lang="zh-TW" emma:confidence="0">
                  <emma:literal>-</emma:literal>
                </emma:interpretation>
              </emma:one-of>
            </emma:emma>
          </inkml:annotationXML>
          <inkml:trace contextRef="#ctx0" brushRef="#br0" timeOffset="8912">5395 7986 4224,'-12'-18'1984,"20"22"-1568,4-4-512,0 0-1408,9 0 1152,13 0-2816</inkml:trace>
        </inkml:traceGroup>
        <inkml:traceGroup>
          <inkml:annotationXML>
            <emma:emma xmlns:emma="http://www.w3.org/2003/04/emma" version="1.0">
              <emma:interpretation id="{A8B0471C-FA7F-4591-87C8-AF59E49ABD87}" emma:medium="tactile" emma:mode="ink">
                <msink:context xmlns:msink="http://schemas.microsoft.com/ink/2010/main" type="inkWord" rotatedBoundingBox="5680,5531 5906,5574 5900,5603 5674,5560"/>
              </emma:interpretation>
              <emma:one-of disjunction-type="recognition" id="oneOf6">
                <emma:interpretation id="interp30" emma:lang="zh-TW" emma:confidence="0">
                  <emma:literal>。</emma:literal>
                </emma:interpretation>
                <emma:interpretation id="interp31" emma:lang="zh-TW" emma:confidence="0">
                  <emma:literal>;</emma:literal>
                </emma:interpretation>
                <emma:interpretation id="interp32" emma:lang="zh-TW" emma:confidence="0">
                  <emma:literal>:</emma:literal>
                </emma:interpretation>
                <emma:interpretation id="interp33" emma:lang="zh-TW" emma:confidence="0">
                  <emma:literal>“</emma:literal>
                </emma:interpretation>
                <emma:interpretation id="interp34" emma:lang="zh-TW" emma:confidence="0">
                  <emma:literal>.</emma:literal>
                </emma:interpretation>
              </emma:one-of>
            </emma:emma>
          </inkml:annotationXML>
          <inkml:trace contextRef="#ctx0" brushRef="#br0" timeOffset="-463">6746 7831 7040,'-74'-34'3136,"69"31"-2464,5 3-832,0 0 64,0-8-4256,0 16 3392,-3-5-2624</inkml:trace>
          <inkml:trace contextRef="#ctx0" brushRef="#br0" timeOffset="-662">6867 7844 5248,'-16'-11'2400,"25"8"-1888,11 3-640,-8 0-3488</inkml:trace>
        </inkml:traceGroup>
      </inkml:traceGroup>
      <inkml:traceGroup>
        <inkml:annotationXML>
          <emma:emma xmlns:emma="http://www.w3.org/2003/04/emma" version="1.0">
            <emma:interpretation id="{D1930BB9-5833-41EE-AC4F-5C09FB9FECFD}" emma:medium="tactile" emma:mode="ink">
              <msink:context xmlns:msink="http://schemas.microsoft.com/ink/2010/main" type="line" rotatedBoundingBox="2145,6077 2177,5931 2195,5935 2163,6081"/>
            </emma:interpretation>
          </emma:emma>
        </inkml:annotationXML>
        <inkml:traceGroup>
          <inkml:annotationXML>
            <emma:emma xmlns:emma="http://www.w3.org/2003/04/emma" version="1.0">
              <emma:interpretation id="{93F4FC68-F76A-4F8B-A1EF-CE95F0ECAC0E}" emma:medium="tactile" emma:mode="ink">
                <msink:context xmlns:msink="http://schemas.microsoft.com/ink/2010/main" type="inkWord" rotatedBoundingBox="2145,6077 2177,5931 2195,5935 2163,6081"/>
              </emma:interpretation>
              <emma:one-of disjunction-type="recognition" id="oneOf7">
                <emma:interpretation id="interp35" emma:lang="zh-TW" emma:confidence="0">
                  <emma:literal>l</emma:literal>
                </emma:interpretation>
                <emma:interpretation id="interp36" emma:lang="zh-TW" emma:confidence="0">
                  <emma:literal>1</emma:literal>
                </emma:interpretation>
                <emma:interpretation id="interp37" emma:lang="zh-TW" emma:confidence="0">
                  <emma:literal>}</emma:literal>
                </emma:interpretation>
                <emma:interpretation id="interp38" emma:lang="zh-TW" emma:confidence="0">
                  <emma:literal>丿</emma:literal>
                </emma:interpretation>
                <emma:interpretation id="interp39" emma:lang="zh-TW" emma:confidence="0">
                  <emma:literal>〕</emma:literal>
                </emma:interpretation>
              </emma:one-of>
            </emma:emma>
          </inkml:annotationXML>
          <inkml:trace contextRef="#ctx0" brushRef="#br0" timeOffset="3349">3167 8186 3072,'-5'6'1344,"10"-1"-1056,4-5-352,-9 0 416,0 0-288,0 0-224,0 7 160,-5 4-384,1 2 288,-1 3 128,2-6-32,-1 1 96,-1-3-64,5-1-32,0 1 32,0-1 32,0 1-32,0-8-96,5 6 32,-5-6 640,0 0-480,0 0 320,0 0-320,0 0-64,-5 5-32,1-2-128,0-3 64,-1 4-608,1 7-288</inkml:trace>
        </inkml:traceGroup>
      </inkml:traceGroup>
    </inkml:traceGroup>
  </inkml:traceGroup>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0-10T13:31:20.926"/>
    </inkml:context>
    <inkml:brush xml:id="br0">
      <inkml:brushProperty name="width" value="0.02222" units="cm"/>
      <inkml:brushProperty name="height" value="0.02222" units="cm"/>
    </inkml:brush>
  </inkml:definitions>
  <inkml:traceGroup>
    <inkml:annotationXML>
      <emma:emma xmlns:emma="http://www.w3.org/2003/04/emma" version="1.0">
        <emma:interpretation id="{81F4C8CD-B980-4B70-9D6F-BF4EF23630F5}" emma:medium="tactile" emma:mode="ink">
          <msink:context xmlns:msink="http://schemas.microsoft.com/ink/2010/main" type="writingRegion" rotatedBoundingBox="9206,8473 9313,8473 9313,8644 9206,8644"/>
        </emma:interpretation>
      </emma:emma>
    </inkml:annotationXML>
    <inkml:traceGroup>
      <inkml:annotationXML>
        <emma:emma xmlns:emma="http://www.w3.org/2003/04/emma" version="1.0">
          <emma:interpretation id="{A79CAF95-ABC3-439A-968C-42989AD5DF62}" emma:medium="tactile" emma:mode="ink">
            <msink:context xmlns:msink="http://schemas.microsoft.com/ink/2010/main" type="paragraph" rotatedBoundingBox="9206,8473 9313,8473 9313,8644 9206,8644" alignmentLevel="1"/>
          </emma:interpretation>
        </emma:emma>
      </inkml:annotationXML>
      <inkml:traceGroup>
        <inkml:annotationXML>
          <emma:emma xmlns:emma="http://www.w3.org/2003/04/emma" version="1.0">
            <emma:interpretation id="{F07DFEFD-1465-4474-B41D-A79C0B896C26}" emma:medium="tactile" emma:mode="ink">
              <msink:context xmlns:msink="http://schemas.microsoft.com/ink/2010/main" type="line" rotatedBoundingBox="9206,8473 9313,8473 9313,8644 9206,8644"/>
            </emma:interpretation>
          </emma:emma>
        </inkml:annotationXML>
        <inkml:traceGroup>
          <inkml:annotationXML>
            <emma:emma xmlns:emma="http://www.w3.org/2003/04/emma" version="1.0">
              <emma:interpretation id="{AA7AFAAF-A59D-4362-BF05-7938AFE1D555}" emma:medium="tactile" emma:mode="ink">
                <msink:context xmlns:msink="http://schemas.microsoft.com/ink/2010/main" type="inkWord" rotatedBoundingBox="9206,8473 9313,8473 9313,8644 9206,8644"/>
              </emma:interpretation>
              <emma:one-of disjunction-type="recognition" id="oneOf0">
                <emma:interpretation id="interp0" emma:lang="zh-TW" emma:confidence="0">
                  <emma:literal>乁</emma:literal>
                </emma:interpretation>
                <emma:interpretation id="interp1" emma:lang="zh-TW" emma:confidence="0">
                  <emma:literal>)</emma:literal>
                </emma:interpretation>
                <emma:interpretation id="interp2" emma:lang="zh-TW" emma:confidence="0">
                  <emma:literal>乀</emma:literal>
                </emma:interpretation>
                <emma:interpretation id="interp3" emma:lang="zh-TW" emma:confidence="0">
                  <emma:literal>\</emma:literal>
                </emma:interpretation>
                <emma:interpretation id="interp4" emma:lang="zh-TW" emma:confidence="0">
                  <emma:literal>久</emma:literal>
                </emma:interpretation>
              </emma:one-of>
            </emma:emma>
          </inkml:annotationXML>
          <inkml:trace contextRef="#ctx0" brushRef="#br0">11834 11508 21247,'70'44'9472,"-58"5"-7456,-17-23-2560,-2-18 1120,-1-11-576,-1-2 0,9 5 0,9 8 0,-1 0 0,4-1 0,0 4 0,-3-1 0,-5-2 0</inkml:trace>
        </inkml:traceGroup>
      </inkml:traceGroup>
    </inkml:traceGroup>
  </inkml:traceGroup>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0-10T13:53:35.423"/>
    </inkml:context>
    <inkml:brush xml:id="br0">
      <inkml:brushProperty name="width" value="0.02222" units="cm"/>
      <inkml:brushProperty name="height" value="0.02222" units="cm"/>
    </inkml:brush>
  </inkml:definitions>
  <inkml:traceGroup>
    <inkml:annotationXML>
      <emma:emma xmlns:emma="http://www.w3.org/2003/04/emma" version="1.0">
        <emma:interpretation id="{3B44C9E2-A301-4345-B0CF-2F28EA32309A}" emma:medium="tactile" emma:mode="ink">
          <msink:context xmlns:msink="http://schemas.microsoft.com/ink/2010/main" type="writingRegion" rotatedBoundingBox="2725,5429 2749,5429 2749,5457 2725,5457"/>
        </emma:interpretation>
      </emma:emma>
    </inkml:annotationXML>
    <inkml:traceGroup>
      <inkml:annotationXML>
        <emma:emma xmlns:emma="http://www.w3.org/2003/04/emma" version="1.0">
          <emma:interpretation id="{D02407A9-A1CB-4764-A008-861B4B0EF28F}" emma:medium="tactile" emma:mode="ink">
            <msink:context xmlns:msink="http://schemas.microsoft.com/ink/2010/main" type="paragraph" rotatedBoundingBox="2725,5429 2749,5429 2749,5457 2725,5457" alignmentLevel="1"/>
          </emma:interpretation>
        </emma:emma>
      </inkml:annotationXML>
      <inkml:traceGroup>
        <inkml:annotationXML>
          <emma:emma xmlns:emma="http://www.w3.org/2003/04/emma" version="1.0">
            <emma:interpretation id="{AE4EF0C0-0955-4B59-8712-663AB22C3398}" emma:medium="tactile" emma:mode="ink">
              <msink:context xmlns:msink="http://schemas.microsoft.com/ink/2010/main" type="line" rotatedBoundingBox="2725,5429 2749,5429 2749,5457 2725,5457"/>
            </emma:interpretation>
          </emma:emma>
        </inkml:annotationXML>
        <inkml:traceGroup>
          <inkml:annotationXML>
            <emma:emma xmlns:emma="http://www.w3.org/2003/04/emma" version="1.0">
              <emma:interpretation id="{24A83066-5C2B-4E86-98DF-A1DC25BCF659}" emma:medium="tactile" emma:mode="ink">
                <msink:context xmlns:msink="http://schemas.microsoft.com/ink/2010/main" type="inkWord" rotatedBoundingBox="2725,5429 2749,5429 2749,5457 2725,5457"/>
              </emma:interpretation>
              <emma:one-of disjunction-type="recognition" id="oneOf0">
                <emma:interpretation id="interp0" emma:lang="zh-TW" emma:confidence="0">
                  <emma:literal>&amp;</emma:literal>
                </emma:interpretation>
                <emma:interpretation id="interp1" emma:lang="zh-TW" emma:confidence="0">
                  <emma:literal>「</emma:literal>
                </emma:interpretation>
                <emma:interpretation id="interp2" emma:lang="zh-TW" emma:confidence="0">
                  <emma:literal>大</emma:literal>
                </emma:interpretation>
                <emma:interpretation id="interp3" emma:lang="zh-TW" emma:confidence="0">
                  <emma:literal>〖</emma:literal>
                </emma:interpretation>
                <emma:interpretation id="interp4" emma:lang="zh-TW" emma:confidence="0">
                  <emma:literal>八</emma:literal>
                </emma:interpretation>
              </emma:one-of>
            </emma:emma>
          </inkml:annotationXML>
          <inkml:trace contextRef="#ctx0" brushRef="#br0">7053 7178 3712,'-24'-28'1760,"24"28"-1376,5 0-480,-5 0-864,7 0 736,5 0-2880</inkml:trace>
        </inkml:traceGroup>
      </inkml:traceGroup>
    </inkml:traceGroup>
  </inkml:traceGroup>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10-10T13:53:36.540"/>
    </inkml:context>
    <inkml:brush xml:id="br0">
      <inkml:brushProperty name="width" value="0.02222" units="cm"/>
      <inkml:brushProperty name="height" value="0.02222" units="cm"/>
    </inkml:brush>
  </inkml:definitions>
  <inkml:traceGroup>
    <inkml:annotationXML>
      <emma:emma xmlns:emma="http://www.w3.org/2003/04/emma" version="1.0">
        <emma:interpretation id="{DAE08820-8C41-4071-97B1-B43DE55642BF}" emma:medium="tactile" emma:mode="ink">
          <msink:context xmlns:msink="http://schemas.microsoft.com/ink/2010/main" type="writingRegion" rotatedBoundingBox="6892,5603 6962,5603 6962,5690 6892,5690"/>
        </emma:interpretation>
      </emma:emma>
    </inkml:annotationXML>
    <inkml:traceGroup>
      <inkml:annotationXML>
        <emma:emma xmlns:emma="http://www.w3.org/2003/04/emma" version="1.0">
          <emma:interpretation id="{4D31BA8E-9103-4BF2-A614-42ACB99E7ABE}" emma:medium="tactile" emma:mode="ink">
            <msink:context xmlns:msink="http://schemas.microsoft.com/ink/2010/main" type="paragraph" rotatedBoundingBox="6892,5603 6962,5603 6962,5690 6892,5690" alignmentLevel="1"/>
          </emma:interpretation>
        </emma:emma>
      </inkml:annotationXML>
      <inkml:traceGroup>
        <inkml:annotationXML>
          <emma:emma xmlns:emma="http://www.w3.org/2003/04/emma" version="1.0">
            <emma:interpretation id="{0EE75AAA-AE45-4242-B9C1-02419159629F}" emma:medium="tactile" emma:mode="ink">
              <msink:context xmlns:msink="http://schemas.microsoft.com/ink/2010/main" type="line" rotatedBoundingBox="6892,5603 6962,5603 6962,5690 6892,5690"/>
            </emma:interpretation>
          </emma:emma>
        </inkml:annotationXML>
        <inkml:traceGroup>
          <inkml:annotationXML>
            <emma:emma xmlns:emma="http://www.w3.org/2003/04/emma" version="1.0">
              <emma:interpretation id="{26AD9031-FB20-44DD-9930-037CECB885A0}" emma:medium="tactile" emma:mode="ink">
                <msink:context xmlns:msink="http://schemas.microsoft.com/ink/2010/main" type="inkWord" rotatedBoundingBox="6892,5603 6962,5603 6962,5690 6892,5690"/>
              </emma:interpretation>
              <emma:one-of disjunction-type="recognition" id="oneOf0">
                <emma:interpretation id="interp0" emma:lang="zh-TW" emma:confidence="0">
                  <emma:literal>大</emma:literal>
                </emma:interpretation>
                <emma:interpretation id="interp1" emma:lang="zh-TW" emma:confidence="0">
                  <emma:literal>×</emma:literal>
                </emma:interpretation>
                <emma:interpretation id="interp2" emma:lang="zh-TW" emma:confidence="0">
                  <emma:literal>¢</emma:literal>
                </emma:interpretation>
                <emma:interpretation id="interp3" emma:lang="zh-TW" emma:confidence="0">
                  <emma:literal>&amp;</emma:literal>
                </emma:interpretation>
                <emma:interpretation id="interp4" emma:lang="zh-TW" emma:confidence="0">
                  <emma:literal>O</emma:literal>
                </emma:interpretation>
              </emma:one-of>
            </emma:emma>
          </inkml:annotationXML>
          <inkml:trace contextRef="#ctx0" brushRef="#br0">12308 7454 4224,'-39'-77'1888,"31"74"-1504,-8-4-480,16 7 480,-4 0-320,1 0-1120,10 17-2368,2 15 2592,3 0-160</inkml:trace>
        </inkml:traceGroup>
      </inkml:traceGroup>
    </inkml:traceGroup>
  </inkml:traceGroup>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38ED00-795E-41F1-9915-8307C53D6461}" type="datetimeFigureOut">
              <a:rPr lang="zh-TW" altLang="en-US" smtClean="0"/>
              <a:t>2018/3/2</a:t>
            </a:fld>
            <a:endParaRPr lang="zh-TW" altLang="en-US"/>
          </a:p>
        </p:txBody>
      </p:sp>
      <p:sp>
        <p:nvSpPr>
          <p:cNvPr id="4" name="投影片圖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84094A-5C20-4C7B-8D5B-96C74CC32451}" type="slidenum">
              <a:rPr lang="zh-TW" altLang="en-US" smtClean="0"/>
              <a:t>‹#›</a:t>
            </a:fld>
            <a:endParaRPr lang="zh-TW" altLang="en-US"/>
          </a:p>
        </p:txBody>
      </p:sp>
    </p:spTree>
    <p:extLst>
      <p:ext uri="{BB962C8B-B14F-4D97-AF65-F5344CB8AC3E}">
        <p14:creationId xmlns:p14="http://schemas.microsoft.com/office/powerpoint/2010/main" val="2060642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prstGeom prst="rect">
            <a:avLst/>
          </a:prstGeom>
        </p:spPr>
        <p:txBody>
          <a:bodyPr/>
          <a:lstStyle/>
          <a:p>
            <a:endParaRPr/>
          </a:p>
        </p:txBody>
      </p:sp>
      <p:sp>
        <p:nvSpPr>
          <p:cNvPr id="183" name="Shape 183"/>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235802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571">
              <a:defRPr/>
            </a:pPr>
            <a:r>
              <a:rPr lang="zh-TW" altLang="en-US" dirty="0">
                <a:latin typeface="標楷體" panose="03000509000000000000" pitchFamily="65" charset="-120"/>
                <a:ea typeface="標楷體" panose="03000509000000000000" pitchFamily="65" charset="-120"/>
              </a:rPr>
              <a:t>分項</a:t>
            </a:r>
            <a:r>
              <a:rPr lang="en-US" altLang="zh-TW" dirty="0">
                <a:latin typeface="標楷體" panose="03000509000000000000" pitchFamily="65" charset="-120"/>
                <a:ea typeface="標楷體" panose="03000509000000000000" pitchFamily="65" charset="-120"/>
              </a:rPr>
              <a:t>5</a:t>
            </a:r>
            <a:r>
              <a:rPr lang="zh-TW" altLang="en-US" dirty="0">
                <a:latin typeface="標楷體" panose="03000509000000000000" pitchFamily="65" charset="-120"/>
                <a:ea typeface="標楷體" panose="03000509000000000000" pitchFamily="65" charset="-120"/>
              </a:rPr>
              <a:t>網媒</a:t>
            </a:r>
            <a:endParaRPr lang="en-US" altLang="zh-TW" dirty="0">
              <a:latin typeface="標楷體" panose="03000509000000000000" pitchFamily="65" charset="-120"/>
              <a:ea typeface="標楷體" panose="03000509000000000000" pitchFamily="65" charset="-120"/>
            </a:endParaRPr>
          </a:p>
          <a:p>
            <a:pPr eaLnBrk="1" hangingPunct="1"/>
            <a:r>
              <a:rPr lang="zh-TW" altLang="en-US" dirty="0"/>
              <a:t>歐陽明</a:t>
            </a:r>
          </a:p>
        </p:txBody>
      </p:sp>
      <p:sp>
        <p:nvSpPr>
          <p:cNvPr id="225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pitchFamily="34" charset="0"/>
                <a:ea typeface="新細明體" pitchFamily="18" charset="-120"/>
              </a:defRPr>
            </a:lvl1pPr>
            <a:lvl2pPr marL="741464" indent="-285179" eaLnBrk="0" hangingPunct="0">
              <a:defRPr kumimoji="1">
                <a:solidFill>
                  <a:schemeClr val="tx1"/>
                </a:solidFill>
                <a:latin typeface="Arial" pitchFamily="34" charset="0"/>
                <a:ea typeface="新細明體" pitchFamily="18" charset="-120"/>
              </a:defRPr>
            </a:lvl2pPr>
            <a:lvl3pPr marL="1140714" indent="-228143" eaLnBrk="0" hangingPunct="0">
              <a:defRPr kumimoji="1">
                <a:solidFill>
                  <a:schemeClr val="tx1"/>
                </a:solidFill>
                <a:latin typeface="Arial" pitchFamily="34" charset="0"/>
                <a:ea typeface="新細明體" pitchFamily="18" charset="-120"/>
              </a:defRPr>
            </a:lvl3pPr>
            <a:lvl4pPr marL="1597000" indent="-228143" eaLnBrk="0" hangingPunct="0">
              <a:defRPr kumimoji="1">
                <a:solidFill>
                  <a:schemeClr val="tx1"/>
                </a:solidFill>
                <a:latin typeface="Arial" pitchFamily="34" charset="0"/>
                <a:ea typeface="新細明體" pitchFamily="18" charset="-120"/>
              </a:defRPr>
            </a:lvl4pPr>
            <a:lvl5pPr marL="2053285" indent="-228143" eaLnBrk="0" hangingPunct="0">
              <a:defRPr kumimoji="1">
                <a:solidFill>
                  <a:schemeClr val="tx1"/>
                </a:solidFill>
                <a:latin typeface="Arial" pitchFamily="34" charset="0"/>
                <a:ea typeface="新細明體" pitchFamily="18" charset="-120"/>
              </a:defRPr>
            </a:lvl5pPr>
            <a:lvl6pPr marL="2509571" indent="-228143" eaLnBrk="0" fontAlgn="base" hangingPunct="0">
              <a:spcBef>
                <a:spcPct val="0"/>
              </a:spcBef>
              <a:spcAft>
                <a:spcPct val="0"/>
              </a:spcAft>
              <a:defRPr kumimoji="1">
                <a:solidFill>
                  <a:schemeClr val="tx1"/>
                </a:solidFill>
                <a:latin typeface="Arial" pitchFamily="34" charset="0"/>
                <a:ea typeface="新細明體" pitchFamily="18" charset="-120"/>
              </a:defRPr>
            </a:lvl6pPr>
            <a:lvl7pPr marL="2965856" indent="-228143"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2142" indent="-228143" eaLnBrk="0" fontAlgn="base" hangingPunct="0">
              <a:spcBef>
                <a:spcPct val="0"/>
              </a:spcBef>
              <a:spcAft>
                <a:spcPct val="0"/>
              </a:spcAft>
              <a:defRPr kumimoji="1">
                <a:solidFill>
                  <a:schemeClr val="tx1"/>
                </a:solidFill>
                <a:latin typeface="Arial" pitchFamily="34" charset="0"/>
                <a:ea typeface="新細明體" pitchFamily="18" charset="-120"/>
              </a:defRPr>
            </a:lvl8pPr>
            <a:lvl9pPr marL="3878428" indent="-228143"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fld id="{D45F0CE6-59B7-49A3-BAF0-6F4BBB688AC9}" type="slidenum">
              <a:rPr lang="zh-TW" altLang="en-US" smtClean="0">
                <a:solidFill>
                  <a:prstClr val="black"/>
                </a:solidFill>
              </a:rPr>
              <a:pPr eaLnBrk="1" hangingPunct="1"/>
              <a:t>55</a:t>
            </a:fld>
            <a:endParaRPr lang="zh-TW" altLang="en-US">
              <a:solidFill>
                <a:prstClr val="black"/>
              </a:solidFill>
            </a:endParaRPr>
          </a:p>
        </p:txBody>
      </p:sp>
    </p:spTree>
    <p:extLst>
      <p:ext uri="{BB962C8B-B14F-4D97-AF65-F5344CB8AC3E}">
        <p14:creationId xmlns:p14="http://schemas.microsoft.com/office/powerpoint/2010/main" val="65076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B22693A-0D30-4199-B7A9-BF59D80712E7}" type="slidenum">
              <a:rPr lang="en-US" smtClean="0"/>
              <a:pPr/>
              <a:t>69</a:t>
            </a:fld>
            <a:endParaRPr lang="en-US"/>
          </a:p>
        </p:txBody>
      </p:sp>
    </p:spTree>
    <p:extLst>
      <p:ext uri="{BB962C8B-B14F-4D97-AF65-F5344CB8AC3E}">
        <p14:creationId xmlns:p14="http://schemas.microsoft.com/office/powerpoint/2010/main" val="1044139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143000" y="1122363"/>
            <a:ext cx="6858000" cy="2387600"/>
          </a:xfrm>
        </p:spPr>
        <p:txBody>
          <a:bodyPr anchor="b"/>
          <a:lstStyle>
            <a:lvl1pPr algn="ctr">
              <a:defRPr sz="4500"/>
            </a:lvl1pPr>
          </a:lstStyle>
          <a:p>
            <a:r>
              <a:rPr lang="zh-TW" altLang="en-US"/>
              <a:t>按一下以編輯母片標題樣式</a:t>
            </a:r>
          </a:p>
        </p:txBody>
      </p:sp>
      <p:sp>
        <p:nvSpPr>
          <p:cNvPr id="3" name="副標題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endParaRPr lang="en-US" altLang="zh-TW"/>
          </a:p>
        </p:txBody>
      </p:sp>
      <p:sp>
        <p:nvSpPr>
          <p:cNvPr id="5" name="頁尾版面配置區 4"/>
          <p:cNvSpPr>
            <a:spLocks noGrp="1"/>
          </p:cNvSpPr>
          <p:nvPr>
            <p:ph type="ftr" sz="quarter" idx="11"/>
          </p:nvPr>
        </p:nvSpPr>
        <p:spPr/>
        <p:txBody>
          <a:bodyPr/>
          <a:lstStyle/>
          <a:p>
            <a:endParaRPr lang="en-US" altLang="zh-TW"/>
          </a:p>
        </p:txBody>
      </p:sp>
      <p:sp>
        <p:nvSpPr>
          <p:cNvPr id="6" name="投影片編號版面配置區 5"/>
          <p:cNvSpPr>
            <a:spLocks noGrp="1"/>
          </p:cNvSpPr>
          <p:nvPr>
            <p:ph type="sldNum" sz="quarter" idx="12"/>
          </p:nvPr>
        </p:nvSpPr>
        <p:spPr/>
        <p:txBody>
          <a:bodyPr/>
          <a:lstStyle/>
          <a:p>
            <a:fld id="{2DF83617-1C7C-422E-882C-B94A2B163D74}" type="slidenum">
              <a:rPr lang="en-US" altLang="zh-TW" smtClean="0"/>
              <a:pPr/>
              <a:t>‹#›</a:t>
            </a:fld>
            <a:endParaRPr lang="en-US" altLang="zh-TW"/>
          </a:p>
        </p:txBody>
      </p:sp>
    </p:spTree>
    <p:extLst>
      <p:ext uri="{BB962C8B-B14F-4D97-AF65-F5344CB8AC3E}">
        <p14:creationId xmlns:p14="http://schemas.microsoft.com/office/powerpoint/2010/main" val="1108994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endParaRPr lang="en-US" altLang="zh-TW"/>
          </a:p>
        </p:txBody>
      </p:sp>
      <p:sp>
        <p:nvSpPr>
          <p:cNvPr id="5" name="頁尾版面配置區 4"/>
          <p:cNvSpPr>
            <a:spLocks noGrp="1"/>
          </p:cNvSpPr>
          <p:nvPr>
            <p:ph type="ftr" sz="quarter" idx="11"/>
          </p:nvPr>
        </p:nvSpPr>
        <p:spPr/>
        <p:txBody>
          <a:bodyPr/>
          <a:lstStyle/>
          <a:p>
            <a:endParaRPr lang="en-US" altLang="zh-TW"/>
          </a:p>
        </p:txBody>
      </p:sp>
      <p:sp>
        <p:nvSpPr>
          <p:cNvPr id="6" name="投影片編號版面配置區 5"/>
          <p:cNvSpPr>
            <a:spLocks noGrp="1"/>
          </p:cNvSpPr>
          <p:nvPr>
            <p:ph type="sldNum" sz="quarter" idx="12"/>
          </p:nvPr>
        </p:nvSpPr>
        <p:spPr/>
        <p:txBody>
          <a:bodyPr/>
          <a:lstStyle/>
          <a:p>
            <a:fld id="{2DF83617-1C7C-422E-882C-B94A2B163D74}" type="slidenum">
              <a:rPr lang="en-US" altLang="zh-TW" smtClean="0"/>
              <a:pPr/>
              <a:t>‹#›</a:t>
            </a:fld>
            <a:endParaRPr lang="en-US" altLang="zh-TW"/>
          </a:p>
        </p:txBody>
      </p:sp>
    </p:spTree>
    <p:extLst>
      <p:ext uri="{BB962C8B-B14F-4D97-AF65-F5344CB8AC3E}">
        <p14:creationId xmlns:p14="http://schemas.microsoft.com/office/powerpoint/2010/main" val="1799387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43675" y="365125"/>
            <a:ext cx="1971675"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28650" y="365125"/>
            <a:ext cx="5800725"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endParaRPr lang="en-US" altLang="zh-TW"/>
          </a:p>
        </p:txBody>
      </p:sp>
      <p:sp>
        <p:nvSpPr>
          <p:cNvPr id="5" name="頁尾版面配置區 4"/>
          <p:cNvSpPr>
            <a:spLocks noGrp="1"/>
          </p:cNvSpPr>
          <p:nvPr>
            <p:ph type="ftr" sz="quarter" idx="11"/>
          </p:nvPr>
        </p:nvSpPr>
        <p:spPr/>
        <p:txBody>
          <a:bodyPr/>
          <a:lstStyle/>
          <a:p>
            <a:endParaRPr lang="en-US" altLang="zh-TW"/>
          </a:p>
        </p:txBody>
      </p:sp>
      <p:sp>
        <p:nvSpPr>
          <p:cNvPr id="6" name="投影片編號版面配置區 5"/>
          <p:cNvSpPr>
            <a:spLocks noGrp="1"/>
          </p:cNvSpPr>
          <p:nvPr>
            <p:ph type="sldNum" sz="quarter" idx="12"/>
          </p:nvPr>
        </p:nvSpPr>
        <p:spPr/>
        <p:txBody>
          <a:bodyPr/>
          <a:lstStyle/>
          <a:p>
            <a:fld id="{2DF83617-1C7C-422E-882C-B94A2B163D74}" type="slidenum">
              <a:rPr lang="en-US" altLang="zh-TW" smtClean="0"/>
              <a:pPr/>
              <a:t>‹#›</a:t>
            </a:fld>
            <a:endParaRPr lang="en-US" altLang="zh-TW"/>
          </a:p>
        </p:txBody>
      </p:sp>
    </p:spTree>
    <p:extLst>
      <p:ext uri="{BB962C8B-B14F-4D97-AF65-F5344CB8AC3E}">
        <p14:creationId xmlns:p14="http://schemas.microsoft.com/office/powerpoint/2010/main" val="503530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endParaRPr lang="en-US" altLang="zh-TW"/>
          </a:p>
        </p:txBody>
      </p:sp>
      <p:sp>
        <p:nvSpPr>
          <p:cNvPr id="5" name="頁尾版面配置區 4"/>
          <p:cNvSpPr>
            <a:spLocks noGrp="1"/>
          </p:cNvSpPr>
          <p:nvPr>
            <p:ph type="ftr" sz="quarter" idx="11"/>
          </p:nvPr>
        </p:nvSpPr>
        <p:spPr/>
        <p:txBody>
          <a:bodyPr/>
          <a:lstStyle/>
          <a:p>
            <a:endParaRPr lang="en-US" altLang="zh-TW"/>
          </a:p>
        </p:txBody>
      </p:sp>
      <p:sp>
        <p:nvSpPr>
          <p:cNvPr id="6" name="投影片編號版面配置區 5"/>
          <p:cNvSpPr>
            <a:spLocks noGrp="1"/>
          </p:cNvSpPr>
          <p:nvPr>
            <p:ph type="sldNum" sz="quarter" idx="12"/>
          </p:nvPr>
        </p:nvSpPr>
        <p:spPr/>
        <p:txBody>
          <a:bodyPr/>
          <a:lstStyle/>
          <a:p>
            <a:fld id="{2DF83617-1C7C-422E-882C-B94A2B163D74}" type="slidenum">
              <a:rPr lang="en-US" altLang="zh-TW" smtClean="0"/>
              <a:pPr/>
              <a:t>‹#›</a:t>
            </a:fld>
            <a:endParaRPr lang="en-US" altLang="zh-TW"/>
          </a:p>
        </p:txBody>
      </p:sp>
    </p:spTree>
    <p:extLst>
      <p:ext uri="{BB962C8B-B14F-4D97-AF65-F5344CB8AC3E}">
        <p14:creationId xmlns:p14="http://schemas.microsoft.com/office/powerpoint/2010/main" val="1668193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9"/>
            <a:ext cx="7886700" cy="2852737"/>
          </a:xfrm>
        </p:spPr>
        <p:txBody>
          <a:bodyPr anchor="b"/>
          <a:lstStyle>
            <a:lvl1pPr>
              <a:defRPr sz="4500"/>
            </a:lvl1pPr>
          </a:lstStyle>
          <a:p>
            <a:r>
              <a:rPr lang="zh-TW" altLang="en-US"/>
              <a:t>按一下以編輯母片標題樣式</a:t>
            </a:r>
          </a:p>
        </p:txBody>
      </p:sp>
      <p:sp>
        <p:nvSpPr>
          <p:cNvPr id="3" name="文字版面配置區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endParaRPr lang="en-US" altLang="zh-TW"/>
          </a:p>
        </p:txBody>
      </p:sp>
      <p:sp>
        <p:nvSpPr>
          <p:cNvPr id="5" name="頁尾版面配置區 4"/>
          <p:cNvSpPr>
            <a:spLocks noGrp="1"/>
          </p:cNvSpPr>
          <p:nvPr>
            <p:ph type="ftr" sz="quarter" idx="11"/>
          </p:nvPr>
        </p:nvSpPr>
        <p:spPr/>
        <p:txBody>
          <a:bodyPr/>
          <a:lstStyle/>
          <a:p>
            <a:endParaRPr lang="en-US" altLang="zh-TW"/>
          </a:p>
        </p:txBody>
      </p:sp>
      <p:sp>
        <p:nvSpPr>
          <p:cNvPr id="6" name="投影片編號版面配置區 5"/>
          <p:cNvSpPr>
            <a:spLocks noGrp="1"/>
          </p:cNvSpPr>
          <p:nvPr>
            <p:ph type="sldNum" sz="quarter" idx="12"/>
          </p:nvPr>
        </p:nvSpPr>
        <p:spPr/>
        <p:txBody>
          <a:bodyPr/>
          <a:lstStyle/>
          <a:p>
            <a:fld id="{2DF83617-1C7C-422E-882C-B94A2B163D74}" type="slidenum">
              <a:rPr lang="en-US" altLang="zh-TW" smtClean="0"/>
              <a:pPr/>
              <a:t>‹#›</a:t>
            </a:fld>
            <a:endParaRPr lang="en-US" altLang="zh-TW"/>
          </a:p>
        </p:txBody>
      </p:sp>
    </p:spTree>
    <p:extLst>
      <p:ext uri="{BB962C8B-B14F-4D97-AF65-F5344CB8AC3E}">
        <p14:creationId xmlns:p14="http://schemas.microsoft.com/office/powerpoint/2010/main" val="3335775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286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291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endParaRPr lang="en-US" altLang="zh-TW"/>
          </a:p>
        </p:txBody>
      </p:sp>
      <p:sp>
        <p:nvSpPr>
          <p:cNvPr id="6" name="頁尾版面配置區 5"/>
          <p:cNvSpPr>
            <a:spLocks noGrp="1"/>
          </p:cNvSpPr>
          <p:nvPr>
            <p:ph type="ftr" sz="quarter" idx="11"/>
          </p:nvPr>
        </p:nvSpPr>
        <p:spPr/>
        <p:txBody>
          <a:bodyPr/>
          <a:lstStyle/>
          <a:p>
            <a:endParaRPr lang="en-US" altLang="zh-TW"/>
          </a:p>
        </p:txBody>
      </p:sp>
      <p:sp>
        <p:nvSpPr>
          <p:cNvPr id="7" name="投影片編號版面配置區 6"/>
          <p:cNvSpPr>
            <a:spLocks noGrp="1"/>
          </p:cNvSpPr>
          <p:nvPr>
            <p:ph type="sldNum" sz="quarter" idx="12"/>
          </p:nvPr>
        </p:nvSpPr>
        <p:spPr/>
        <p:txBody>
          <a:bodyPr/>
          <a:lstStyle/>
          <a:p>
            <a:fld id="{2DF83617-1C7C-422E-882C-B94A2B163D74}" type="slidenum">
              <a:rPr lang="en-US" altLang="zh-TW" smtClean="0"/>
              <a:pPr/>
              <a:t>‹#›</a:t>
            </a:fld>
            <a:endParaRPr lang="en-US" altLang="zh-TW"/>
          </a:p>
        </p:txBody>
      </p:sp>
    </p:spTree>
    <p:extLst>
      <p:ext uri="{BB962C8B-B14F-4D97-AF65-F5344CB8AC3E}">
        <p14:creationId xmlns:p14="http://schemas.microsoft.com/office/powerpoint/2010/main" val="2391236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29841" y="365126"/>
            <a:ext cx="78867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4" name="內容版面配置區 3"/>
          <p:cNvSpPr>
            <a:spLocks noGrp="1"/>
          </p:cNvSpPr>
          <p:nvPr>
            <p:ph sz="half" idx="2"/>
          </p:nvPr>
        </p:nvSpPr>
        <p:spPr>
          <a:xfrm>
            <a:off x="629842" y="2505075"/>
            <a:ext cx="3868340"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編輯母片文字樣式</a:t>
            </a:r>
          </a:p>
        </p:txBody>
      </p:sp>
      <p:sp>
        <p:nvSpPr>
          <p:cNvPr id="6" name="內容版面配置區 5"/>
          <p:cNvSpPr>
            <a:spLocks noGrp="1"/>
          </p:cNvSpPr>
          <p:nvPr>
            <p:ph sz="quarter" idx="4"/>
          </p:nvPr>
        </p:nvSpPr>
        <p:spPr>
          <a:xfrm>
            <a:off x="4629150" y="2505075"/>
            <a:ext cx="3887391"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endParaRPr lang="en-US" altLang="zh-TW"/>
          </a:p>
        </p:txBody>
      </p:sp>
      <p:sp>
        <p:nvSpPr>
          <p:cNvPr id="8" name="頁尾版面配置區 7"/>
          <p:cNvSpPr>
            <a:spLocks noGrp="1"/>
          </p:cNvSpPr>
          <p:nvPr>
            <p:ph type="ftr" sz="quarter" idx="11"/>
          </p:nvPr>
        </p:nvSpPr>
        <p:spPr/>
        <p:txBody>
          <a:bodyPr/>
          <a:lstStyle/>
          <a:p>
            <a:endParaRPr lang="en-US" altLang="zh-TW"/>
          </a:p>
        </p:txBody>
      </p:sp>
      <p:sp>
        <p:nvSpPr>
          <p:cNvPr id="9" name="投影片編號版面配置區 8"/>
          <p:cNvSpPr>
            <a:spLocks noGrp="1"/>
          </p:cNvSpPr>
          <p:nvPr>
            <p:ph type="sldNum" sz="quarter" idx="12"/>
          </p:nvPr>
        </p:nvSpPr>
        <p:spPr/>
        <p:txBody>
          <a:bodyPr/>
          <a:lstStyle/>
          <a:p>
            <a:fld id="{2DF83617-1C7C-422E-882C-B94A2B163D74}" type="slidenum">
              <a:rPr lang="en-US" altLang="zh-TW" smtClean="0"/>
              <a:pPr/>
              <a:t>‹#›</a:t>
            </a:fld>
            <a:endParaRPr lang="en-US" altLang="zh-TW"/>
          </a:p>
        </p:txBody>
      </p:sp>
    </p:spTree>
    <p:extLst>
      <p:ext uri="{BB962C8B-B14F-4D97-AF65-F5344CB8AC3E}">
        <p14:creationId xmlns:p14="http://schemas.microsoft.com/office/powerpoint/2010/main" val="613312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endParaRPr lang="en-US" altLang="zh-TW"/>
          </a:p>
        </p:txBody>
      </p:sp>
      <p:sp>
        <p:nvSpPr>
          <p:cNvPr id="4" name="頁尾版面配置區 3"/>
          <p:cNvSpPr>
            <a:spLocks noGrp="1"/>
          </p:cNvSpPr>
          <p:nvPr>
            <p:ph type="ftr" sz="quarter" idx="11"/>
          </p:nvPr>
        </p:nvSpPr>
        <p:spPr/>
        <p:txBody>
          <a:bodyPr/>
          <a:lstStyle/>
          <a:p>
            <a:endParaRPr lang="en-US" altLang="zh-TW"/>
          </a:p>
        </p:txBody>
      </p:sp>
      <p:sp>
        <p:nvSpPr>
          <p:cNvPr id="5" name="投影片編號版面配置區 4"/>
          <p:cNvSpPr>
            <a:spLocks noGrp="1"/>
          </p:cNvSpPr>
          <p:nvPr>
            <p:ph type="sldNum" sz="quarter" idx="12"/>
          </p:nvPr>
        </p:nvSpPr>
        <p:spPr/>
        <p:txBody>
          <a:bodyPr/>
          <a:lstStyle/>
          <a:p>
            <a:fld id="{2DF83617-1C7C-422E-882C-B94A2B163D74}" type="slidenum">
              <a:rPr lang="en-US" altLang="zh-TW" smtClean="0"/>
              <a:pPr/>
              <a:t>‹#›</a:t>
            </a:fld>
            <a:endParaRPr lang="en-US" altLang="zh-TW"/>
          </a:p>
        </p:txBody>
      </p:sp>
    </p:spTree>
    <p:extLst>
      <p:ext uri="{BB962C8B-B14F-4D97-AF65-F5344CB8AC3E}">
        <p14:creationId xmlns:p14="http://schemas.microsoft.com/office/powerpoint/2010/main" val="3495955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endParaRPr lang="en-US" altLang="zh-TW"/>
          </a:p>
        </p:txBody>
      </p:sp>
      <p:sp>
        <p:nvSpPr>
          <p:cNvPr id="3" name="頁尾版面配置區 2"/>
          <p:cNvSpPr>
            <a:spLocks noGrp="1"/>
          </p:cNvSpPr>
          <p:nvPr>
            <p:ph type="ftr" sz="quarter" idx="11"/>
          </p:nvPr>
        </p:nvSpPr>
        <p:spPr/>
        <p:txBody>
          <a:bodyPr/>
          <a:lstStyle/>
          <a:p>
            <a:endParaRPr lang="en-US" altLang="zh-TW"/>
          </a:p>
        </p:txBody>
      </p:sp>
      <p:sp>
        <p:nvSpPr>
          <p:cNvPr id="4" name="投影片編號版面配置區 3"/>
          <p:cNvSpPr>
            <a:spLocks noGrp="1"/>
          </p:cNvSpPr>
          <p:nvPr>
            <p:ph type="sldNum" sz="quarter" idx="12"/>
          </p:nvPr>
        </p:nvSpPr>
        <p:spPr/>
        <p:txBody>
          <a:bodyPr/>
          <a:lstStyle/>
          <a:p>
            <a:fld id="{2DF83617-1C7C-422E-882C-B94A2B163D74}" type="slidenum">
              <a:rPr lang="en-US" altLang="zh-TW" smtClean="0"/>
              <a:pPr/>
              <a:t>‹#›</a:t>
            </a:fld>
            <a:endParaRPr lang="en-US" altLang="zh-TW"/>
          </a:p>
        </p:txBody>
      </p:sp>
    </p:spTree>
    <p:extLst>
      <p:ext uri="{BB962C8B-B14F-4D97-AF65-F5344CB8AC3E}">
        <p14:creationId xmlns:p14="http://schemas.microsoft.com/office/powerpoint/2010/main" val="2204156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2400"/>
            </a:lvl1pPr>
          </a:lstStyle>
          <a:p>
            <a:r>
              <a:rPr lang="zh-TW" altLang="en-US"/>
              <a:t>按一下以編輯母片標題樣式</a:t>
            </a:r>
          </a:p>
        </p:txBody>
      </p:sp>
      <p:sp>
        <p:nvSpPr>
          <p:cNvPr id="3" name="內容版面配置區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日期版面配置區 4"/>
          <p:cNvSpPr>
            <a:spLocks noGrp="1"/>
          </p:cNvSpPr>
          <p:nvPr>
            <p:ph type="dt" sz="half" idx="10"/>
          </p:nvPr>
        </p:nvSpPr>
        <p:spPr/>
        <p:txBody>
          <a:bodyPr/>
          <a:lstStyle/>
          <a:p>
            <a:endParaRPr lang="en-US" altLang="zh-TW"/>
          </a:p>
        </p:txBody>
      </p:sp>
      <p:sp>
        <p:nvSpPr>
          <p:cNvPr id="6" name="頁尾版面配置區 5"/>
          <p:cNvSpPr>
            <a:spLocks noGrp="1"/>
          </p:cNvSpPr>
          <p:nvPr>
            <p:ph type="ftr" sz="quarter" idx="11"/>
          </p:nvPr>
        </p:nvSpPr>
        <p:spPr/>
        <p:txBody>
          <a:bodyPr/>
          <a:lstStyle/>
          <a:p>
            <a:endParaRPr lang="en-US" altLang="zh-TW"/>
          </a:p>
        </p:txBody>
      </p:sp>
      <p:sp>
        <p:nvSpPr>
          <p:cNvPr id="7" name="投影片編號版面配置區 6"/>
          <p:cNvSpPr>
            <a:spLocks noGrp="1"/>
          </p:cNvSpPr>
          <p:nvPr>
            <p:ph type="sldNum" sz="quarter" idx="12"/>
          </p:nvPr>
        </p:nvSpPr>
        <p:spPr/>
        <p:txBody>
          <a:bodyPr/>
          <a:lstStyle/>
          <a:p>
            <a:fld id="{2DF83617-1C7C-422E-882C-B94A2B163D74}" type="slidenum">
              <a:rPr lang="en-US" altLang="zh-TW" smtClean="0"/>
              <a:pPr/>
              <a:t>‹#›</a:t>
            </a:fld>
            <a:endParaRPr lang="en-US" altLang="zh-TW"/>
          </a:p>
        </p:txBody>
      </p:sp>
    </p:spTree>
    <p:extLst>
      <p:ext uri="{BB962C8B-B14F-4D97-AF65-F5344CB8AC3E}">
        <p14:creationId xmlns:p14="http://schemas.microsoft.com/office/powerpoint/2010/main" val="844003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29841" y="457200"/>
            <a:ext cx="2949178" cy="1600200"/>
          </a:xfrm>
        </p:spPr>
        <p:txBody>
          <a:bodyPr anchor="b"/>
          <a:lstStyle>
            <a:lvl1pPr>
              <a:defRPr sz="2400"/>
            </a:lvl1pPr>
          </a:lstStyle>
          <a:p>
            <a:r>
              <a:rPr lang="zh-TW" altLang="en-US"/>
              <a:t>按一下以編輯母片標題樣式</a:t>
            </a:r>
          </a:p>
        </p:txBody>
      </p:sp>
      <p:sp>
        <p:nvSpPr>
          <p:cNvPr id="3" name="圖片版面配置區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TW" altLang="en-US"/>
          </a:p>
        </p:txBody>
      </p:sp>
      <p:sp>
        <p:nvSpPr>
          <p:cNvPr id="4" name="文字版面配置區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編輯母片文字樣式</a:t>
            </a:r>
          </a:p>
        </p:txBody>
      </p:sp>
      <p:sp>
        <p:nvSpPr>
          <p:cNvPr id="5" name="日期版面配置區 4"/>
          <p:cNvSpPr>
            <a:spLocks noGrp="1"/>
          </p:cNvSpPr>
          <p:nvPr>
            <p:ph type="dt" sz="half" idx="10"/>
          </p:nvPr>
        </p:nvSpPr>
        <p:spPr/>
        <p:txBody>
          <a:bodyPr/>
          <a:lstStyle/>
          <a:p>
            <a:endParaRPr lang="en-US" altLang="zh-TW"/>
          </a:p>
        </p:txBody>
      </p:sp>
      <p:sp>
        <p:nvSpPr>
          <p:cNvPr id="6" name="頁尾版面配置區 5"/>
          <p:cNvSpPr>
            <a:spLocks noGrp="1"/>
          </p:cNvSpPr>
          <p:nvPr>
            <p:ph type="ftr" sz="quarter" idx="11"/>
          </p:nvPr>
        </p:nvSpPr>
        <p:spPr/>
        <p:txBody>
          <a:bodyPr/>
          <a:lstStyle/>
          <a:p>
            <a:endParaRPr lang="en-US" altLang="zh-TW"/>
          </a:p>
        </p:txBody>
      </p:sp>
      <p:sp>
        <p:nvSpPr>
          <p:cNvPr id="7" name="投影片編號版面配置區 6"/>
          <p:cNvSpPr>
            <a:spLocks noGrp="1"/>
          </p:cNvSpPr>
          <p:nvPr>
            <p:ph type="sldNum" sz="quarter" idx="12"/>
          </p:nvPr>
        </p:nvSpPr>
        <p:spPr/>
        <p:txBody>
          <a:bodyPr/>
          <a:lstStyle/>
          <a:p>
            <a:fld id="{2DF83617-1C7C-422E-882C-B94A2B163D74}" type="slidenum">
              <a:rPr lang="en-US" altLang="zh-TW" smtClean="0"/>
              <a:pPr/>
              <a:t>‹#›</a:t>
            </a:fld>
            <a:endParaRPr lang="en-US" altLang="zh-TW"/>
          </a:p>
        </p:txBody>
      </p:sp>
    </p:spTree>
    <p:extLst>
      <p:ext uri="{BB962C8B-B14F-4D97-AF65-F5344CB8AC3E}">
        <p14:creationId xmlns:p14="http://schemas.microsoft.com/office/powerpoint/2010/main" val="2961435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ltLang="zh-TW"/>
          </a:p>
        </p:txBody>
      </p:sp>
      <p:sp>
        <p:nvSpPr>
          <p:cNvPr id="5" name="頁尾版面配置區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ltLang="zh-TW"/>
          </a:p>
        </p:txBody>
      </p:sp>
      <p:sp>
        <p:nvSpPr>
          <p:cNvPr id="6" name="投影片編號版面配置區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DF83617-1C7C-422E-882C-B94A2B163D74}" type="slidenum">
              <a:rPr lang="en-US" altLang="zh-TW" smtClean="0"/>
              <a:pPr/>
              <a:t>‹#›</a:t>
            </a:fld>
            <a:endParaRPr lang="en-US" altLang="zh-TW"/>
          </a:p>
        </p:txBody>
      </p:sp>
    </p:spTree>
    <p:extLst>
      <p:ext uri="{BB962C8B-B14F-4D97-AF65-F5344CB8AC3E}">
        <p14:creationId xmlns:p14="http://schemas.microsoft.com/office/powerpoint/2010/main" val="72671389"/>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customXml" Target="../ink/ink2.xml"/></Relationships>
</file>

<file path=ppt/slides/_rels/slide10.xml.rels><?xml version="1.0" encoding="UTF-8" standalone="yes"?>
<Relationships xmlns="http://schemas.openxmlformats.org/package/2006/relationships"><Relationship Id="rId2" Type="http://schemas.openxmlformats.org/officeDocument/2006/relationships/hyperlink" Target="http://polhemus.com/applications/electromagnetic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en.wikipedia.org/wiki/MEM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digitaltrends.com/computing/htc-vive-hands-on-ifa-2015/" TargetMode="External"/><Relationship Id="rId2" Type="http://schemas.openxmlformats.org/officeDocument/2006/relationships/hyperlink" Target="http://www.digitaltrends.com/vr-headset-reviews/oculus-rift-hands-on/" TargetMode="Externa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Surgical_Intro_Robotic%20Surgery%20Demonstration%20Using%20Da%20Vinci%20Surgical%20System.mp4"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Software" TargetMode="External"/><Relationship Id="rId2" Type="http://schemas.openxmlformats.org/officeDocument/2006/relationships/hyperlink" Target="https://en.wikipedia.org/wiki/Computer" TargetMode="External"/><Relationship Id="rId1" Type="http://schemas.openxmlformats.org/officeDocument/2006/relationships/slideLayout" Target="../slideLayouts/slideLayout2.xml"/><Relationship Id="rId4" Type="http://schemas.openxmlformats.org/officeDocument/2006/relationships/hyperlink" Target="https://en.wikipedia.org/wiki/GPS"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VR_demo_video/Latency_Detection_mp4.MP4"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customXml" Target="../ink/ink3.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customXml" Target="../ink/ink7.xml"/><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customXml" Target="../ink/ink4.xml"/><Relationship Id="rId1" Type="http://schemas.openxmlformats.org/officeDocument/2006/relationships/slideLayout" Target="../slideLayouts/slideLayout2.xml"/><Relationship Id="rId6" Type="http://schemas.openxmlformats.org/officeDocument/2006/relationships/customXml" Target="../ink/ink6.xml"/><Relationship Id="rId5" Type="http://schemas.openxmlformats.org/officeDocument/2006/relationships/image" Target="../media/image120.png"/><Relationship Id="rId4" Type="http://schemas.openxmlformats.org/officeDocument/2006/relationships/customXml" Target="../ink/ink5.xml"/><Relationship Id="rId9"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ustomXml" Target="../ink/ink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customXml" Target="../ink/ink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customXml" Target="../ink/ink15.xml"/><Relationship Id="rId3" Type="http://schemas.openxmlformats.org/officeDocument/2006/relationships/customXml" Target="../ink/ink10.xml"/><Relationship Id="rId7" Type="http://schemas.openxmlformats.org/officeDocument/2006/relationships/customXml" Target="../ink/ink12.xml"/><Relationship Id="rId12" Type="http://schemas.openxmlformats.org/officeDocument/2006/relationships/image" Target="../media/image22.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customXml" Target="../ink/ink14.xml"/><Relationship Id="rId5" Type="http://schemas.openxmlformats.org/officeDocument/2006/relationships/customXml" Target="../ink/ink11.xml"/><Relationship Id="rId15" Type="http://schemas.openxmlformats.org/officeDocument/2006/relationships/image" Target="../media/image21.jpe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customXml" Target="../ink/ink13.xml"/><Relationship Id="rId14" Type="http://schemas.openxmlformats.org/officeDocument/2006/relationships/image" Target="../media/image23.png"/></Relationships>
</file>

<file path=ppt/slides/_rels/slide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YJdMPUF8cDM" TargetMode="External"/><Relationship Id="rId2" Type="http://schemas.openxmlformats.org/officeDocument/2006/relationships/hyperlink" Target="http://www.computationalimaging.org/publications/the-light-field-stereoscope/" TargetMode="External"/><Relationship Id="rId1" Type="http://schemas.openxmlformats.org/officeDocument/2006/relationships/slideLayout" Target="../slideLayouts/slideLayout2.xml"/><Relationship Id="rId5" Type="http://schemas.openxmlformats.org/officeDocument/2006/relationships/hyperlink" Target="http://www.scientificamerican.com/editorial/world-changing-ideas-2014/" TargetMode="External"/><Relationship Id="rId4" Type="http://schemas.openxmlformats.org/officeDocument/2006/relationships/hyperlink" Target="http://graphics.berkeley.edu/papers/Huang-EFD-2014-08/index.html"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customXml" Target="../ink/ink16.xml"/><Relationship Id="rId7" Type="http://schemas.openxmlformats.org/officeDocument/2006/relationships/customXml" Target="../ink/ink18.xml"/><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customXml" Target="../ink/ink17.xml"/><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customXml" Target="../ink/ink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hyperlink" Target="https://www.youtube.com/watch?v=OvAh5ajfBq8" TargetMode="External"/><Relationship Id="rId3" Type="http://schemas.openxmlformats.org/officeDocument/2006/relationships/hyperlink" Target="../../../SPEECH_SLIDES/2016_VR/Scope_plus_full_version_%20%20-%20A%20Stereoscopic%20Video%20See-Through%20Augmented%20Reality%20Microscope.mp4" TargetMode="External"/><Relationship Id="rId7" Type="http://schemas.openxmlformats.org/officeDocument/2006/relationships/hyperlink" Target="https://www.youtube.com/watch?v=M0IR40ud0jU#t=2.578821" TargetMode="External"/><Relationship Id="rId2" Type="http://schemas.openxmlformats.org/officeDocument/2006/relationships/hyperlink" Target="../../../SPEECH_SLIDES/2016_VR/iwindow_&#38568;&#24847;&#20114;&#21205;&#31383;.mp4" TargetMode="External"/><Relationship Id="rId1" Type="http://schemas.openxmlformats.org/officeDocument/2006/relationships/slideLayout" Target="../slideLayouts/slideLayout2.xml"/><Relationship Id="rId6" Type="http://schemas.openxmlformats.org/officeDocument/2006/relationships/hyperlink" Target="https://www.youtube.com/watch?v=ozLaklIFWUI" TargetMode="External"/><Relationship Id="rId5" Type="http://schemas.openxmlformats.org/officeDocument/2006/relationships/hyperlink" Target="https://www.youtube.com/watch?v=6WYnNC-vUM8" TargetMode="External"/><Relationship Id="rId10" Type="http://schemas.openxmlformats.org/officeDocument/2006/relationships/hyperlink" Target="https://www.youtube.com/watch?v=xsW-rCAjmPA#t=92.332" TargetMode="External"/><Relationship Id="rId4" Type="http://schemas.openxmlformats.org/officeDocument/2006/relationships/hyperlink" Target="../../../VR_demo_video/catAR_AR_Surgery/catAR_&#23567;&#27284;.avi" TargetMode="External"/><Relationship Id="rId9" Type="http://schemas.openxmlformats.org/officeDocument/2006/relationships/hyperlink" Target="https://www.youtube.com/watch?v=p9GcJFRTpYA" TargetMode="External"/></Relationships>
</file>

<file path=ppt/slides/_rels/slide54.xml.rels><?xml version="1.0" encoding="UTF-8" standalone="yes"?>
<Relationships xmlns="http://schemas.openxmlformats.org/package/2006/relationships"><Relationship Id="rId8" Type="http://schemas.openxmlformats.org/officeDocument/2006/relationships/customXml" Target="../ink/ink21.xml"/><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customXml" Target="../ink/ink20.xml"/><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3.png"/></Relationships>
</file>

<file path=ppt/slides/_rels/slide5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5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customXml" Target="../ink/ink22.xml"/><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Scope_plus_full_version_%20%20-%20A%20Stereoscopic%20Video%20See-Through%20Augmented%20Reality%20Microscope.mp4"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catAR_CHI_2018__long_version.mp4"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Circuit_board_SCOPE_PLUS4.mp4" TargetMode="External"/><Relationship Id="rId5" Type="http://schemas.openxmlformats.org/officeDocument/2006/relationships/hyperlink" Target="https://www.youtube.com/watch?v=vV83pWR4Dko&amp;feature=youtu.be" TargetMode="External"/><Relationship Id="rId4" Type="http://schemas.openxmlformats.org/officeDocument/2006/relationships/hyperlink" Target="youtube:%20https://www.youtube.com/watch?v=vV83pWR4Dko&amp;feature=youtu.be"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www.youtube.com/watch?v=rmohFEAreUs&amp;feature=youtu.be" TargetMode="External"/><Relationship Id="rId2" Type="http://schemas.openxmlformats.org/officeDocument/2006/relationships/hyperlink" Target="https://www.youtube.com/watch?v=vV83pWR4Dko&amp;feature=youtu.be" TargetMode="External"/><Relationship Id="rId1" Type="http://schemas.openxmlformats.org/officeDocument/2006/relationships/slideLayout" Target="../slideLayouts/slideLayout7.xml"/><Relationship Id="rId4" Type="http://schemas.openxmlformats.org/officeDocument/2006/relationships/hyperlink" Target="https://01.org/zh/intel-deep-learning-framework?langredirect=1"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www.youtube.com/watch?v=vsKMi1377cU" TargetMode="External"/><Relationship Id="rId2" Type="http://schemas.openxmlformats.org/officeDocument/2006/relationships/hyperlink" Target="https://www.youtube.com/watch?v=kCMxBw-utEY&amp;feature=youtu.be" TargetMode="External"/><Relationship Id="rId1" Type="http://schemas.openxmlformats.org/officeDocument/2006/relationships/slideLayout" Target="../slideLayouts/slideLayout2.xml"/><Relationship Id="rId4" Type="http://schemas.openxmlformats.org/officeDocument/2006/relationships/hyperlink" Target="file:///D:\Ming_1\NSC\2012_&#21069;&#30651;&#25216;&#34899;&#29986;&#23416;&#22823;&#32879;&#30431;\Final_2013_4_10\2017_5_&#30701;&#29255;&#23459;&#23566;\1003_&#32879;&#30332;&#31185;_Final_Version.mp4" TargetMode="External"/></Relationships>
</file>

<file path=ppt/slides/_rels/slide7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2"/>
          <p:cNvSpPr>
            <a:spLocks noGrp="1" noRot="1" noChangeArrowheads="1"/>
          </p:cNvSpPr>
          <p:nvPr>
            <p:ph type="ctrTitle"/>
          </p:nvPr>
        </p:nvSpPr>
        <p:spPr>
          <a:xfrm>
            <a:off x="755650" y="692696"/>
            <a:ext cx="7772400" cy="2952328"/>
          </a:xfrm>
        </p:spPr>
        <p:txBody>
          <a:bodyPr>
            <a:normAutofit/>
          </a:bodyPr>
          <a:lstStyle/>
          <a:p>
            <a:r>
              <a:rPr lang="zh-TW" altLang="en-US" sz="3200" b="1" dirty="0" smtClean="0"/>
              <a:t>虛擬實境</a:t>
            </a:r>
            <a:r>
              <a:rPr lang="en-US" altLang="zh-TW" b="1" dirty="0" smtClean="0"/>
              <a:t/>
            </a:r>
            <a:br>
              <a:rPr lang="en-US" altLang="zh-TW" b="1" dirty="0" smtClean="0"/>
            </a:br>
            <a:r>
              <a:rPr lang="en-US" altLang="zh-TW" b="1" dirty="0" smtClean="0"/>
              <a:t>VR </a:t>
            </a:r>
            <a:r>
              <a:rPr lang="en-US" altLang="zh-TW" b="1" dirty="0"/>
              <a:t>Craze and Four Major Technical Problems to Solve in VR/AR</a:t>
            </a:r>
            <a:r>
              <a:rPr lang="en-US" altLang="zh-TW" sz="5400" dirty="0"/>
              <a:t>: </a:t>
            </a:r>
            <a:r>
              <a:rPr lang="en-US" altLang="zh-TW" sz="3600" dirty="0"/>
              <a:t>with an example application</a:t>
            </a:r>
            <a:endParaRPr lang="zh-TW" altLang="en-US" sz="3600" b="1" dirty="0">
              <a:solidFill>
                <a:srgbClr val="003300"/>
              </a:solidFill>
            </a:endParaRPr>
          </a:p>
        </p:txBody>
      </p:sp>
      <p:sp>
        <p:nvSpPr>
          <p:cNvPr id="2051" name="Rectangle 3"/>
          <p:cNvSpPr>
            <a:spLocks noGrp="1" noRot="1" noChangeArrowheads="1"/>
          </p:cNvSpPr>
          <p:nvPr>
            <p:ph type="subTitle" idx="1"/>
          </p:nvPr>
        </p:nvSpPr>
        <p:spPr>
          <a:xfrm>
            <a:off x="611560" y="4149725"/>
            <a:ext cx="8136904" cy="1752600"/>
          </a:xfrm>
        </p:spPr>
        <p:txBody>
          <a:bodyPr/>
          <a:lstStyle/>
          <a:p>
            <a:r>
              <a:rPr lang="en-US" altLang="zh-TW" sz="2800" dirty="0"/>
              <a:t>Ming Ouhyoung, Professor</a:t>
            </a:r>
          </a:p>
          <a:p>
            <a:r>
              <a:rPr lang="en-US" altLang="zh-TW" sz="2400" dirty="0"/>
              <a:t>Dept. of CSIE, National Taiwan University</a:t>
            </a:r>
          </a:p>
          <a:p>
            <a:r>
              <a:rPr lang="zh-TW" altLang="en-US" dirty="0"/>
              <a:t> </a:t>
            </a:r>
            <a:r>
              <a:rPr lang="en-US" altLang="zh-TW" dirty="0" smtClean="0"/>
              <a:t>2018/3</a:t>
            </a:r>
            <a:r>
              <a:rPr lang="zh-TW" altLang="en-US" dirty="0" smtClean="0"/>
              <a:t>  </a:t>
            </a:r>
            <a:r>
              <a:rPr lang="en-US" altLang="zh-TW" dirty="0" smtClean="0"/>
              <a:t>at</a:t>
            </a:r>
            <a:r>
              <a:rPr lang="zh-TW" altLang="en-US" dirty="0" smtClean="0"/>
              <a:t> </a:t>
            </a:r>
            <a:r>
              <a:rPr lang="en-US" altLang="zh-TW" dirty="0" smtClean="0"/>
              <a:t>Dept. of </a:t>
            </a:r>
            <a:r>
              <a:rPr lang="en-US" altLang="zh-TW" dirty="0" smtClean="0"/>
              <a:t>CSIE,</a:t>
            </a:r>
            <a:r>
              <a:rPr lang="zh-TW" altLang="en-US" dirty="0" smtClean="0"/>
              <a:t>  </a:t>
            </a:r>
            <a:r>
              <a:rPr lang="en-US" altLang="zh-TW" dirty="0" smtClean="0"/>
              <a:t>NTU</a:t>
            </a:r>
            <a:endParaRPr lang="en-US" altLang="zh-TW" dirty="0"/>
          </a:p>
          <a:p>
            <a:endParaRPr lang="en-US" altLang="zh-TW" dirty="0"/>
          </a:p>
        </p:txBody>
      </p:sp>
      <mc:AlternateContent xmlns:mc="http://schemas.openxmlformats.org/markup-compatibility/2006" xmlns:p14="http://schemas.microsoft.com/office/powerpoint/2010/main">
        <mc:Choice Requires="p14">
          <p:contentPart p14:bwMode="auto" r:id="rId2">
            <p14:nvContentPartPr>
              <p14:cNvPr id="12" name="筆跡 11"/>
              <p14:cNvContentPartPr/>
              <p14:nvPr/>
            </p14:nvContentPartPr>
            <p14:xfrm>
              <a:off x="6759610" y="6075769"/>
              <a:ext cx="150120" cy="68400"/>
            </p14:xfrm>
          </p:contentPart>
        </mc:Choice>
        <mc:Fallback xmlns="">
          <p:pic>
            <p:nvPicPr>
              <p:cNvPr id="12" name="筆跡 11"/>
              <p:cNvPicPr/>
              <p:nvPr/>
            </p:nvPicPr>
            <p:blipFill>
              <a:blip r:embed="rId3"/>
              <a:stretch>
                <a:fillRect/>
              </a:stretch>
            </p:blipFill>
            <p:spPr>
              <a:xfrm>
                <a:off x="6758173" y="6073262"/>
                <a:ext cx="152634" cy="71981"/>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筆跡 2"/>
              <p14:cNvContentPartPr/>
              <p14:nvPr/>
            </p14:nvContentPartPr>
            <p14:xfrm>
              <a:off x="9609850" y="1376523"/>
              <a:ext cx="149040" cy="1725120"/>
            </p14:xfrm>
          </p:contentPart>
        </mc:Choice>
        <mc:Fallback xmlns="">
          <p:pic>
            <p:nvPicPr>
              <p:cNvPr id="3" name="筆跡 2"/>
              <p:cNvPicPr/>
              <p:nvPr/>
            </p:nvPicPr>
            <p:blipFill>
              <a:blip r:embed="rId5"/>
              <a:stretch>
                <a:fillRect/>
              </a:stretch>
            </p:blipFill>
            <p:spPr>
              <a:xfrm>
                <a:off x="9607336" y="1374363"/>
                <a:ext cx="153709" cy="1729439"/>
              </a:xfrm>
              <a:prstGeom prst="rect">
                <a:avLst/>
              </a:prstGeom>
            </p:spPr>
          </p:pic>
        </mc:Fallback>
      </mc:AlternateContent>
    </p:spTree>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a:t>Polhemus</a:t>
            </a:r>
            <a:r>
              <a:rPr lang="en-US" altLang="zh-TW" dirty="0"/>
              <a:t> trackers</a:t>
            </a:r>
            <a:endParaRPr lang="zh-TW" altLang="en-US" dirty="0"/>
          </a:p>
        </p:txBody>
      </p:sp>
      <p:sp>
        <p:nvSpPr>
          <p:cNvPr id="3" name="內容版面配置區 2"/>
          <p:cNvSpPr>
            <a:spLocks noGrp="1"/>
          </p:cNvSpPr>
          <p:nvPr>
            <p:ph idx="1"/>
          </p:nvPr>
        </p:nvSpPr>
        <p:spPr/>
        <p:txBody>
          <a:bodyPr>
            <a:normAutofit/>
          </a:bodyPr>
          <a:lstStyle/>
          <a:p>
            <a:r>
              <a:rPr lang="en-US" altLang="zh-TW" sz="3200" dirty="0" err="1"/>
              <a:t>Polhemus</a:t>
            </a:r>
            <a:r>
              <a:rPr lang="en-US" altLang="zh-TW" sz="3200" dirty="0"/>
              <a:t> pioneered the original </a:t>
            </a:r>
            <a:r>
              <a:rPr lang="en-US" altLang="zh-TW" sz="3200" dirty="0">
                <a:hlinkClick r:id="rId2"/>
              </a:rPr>
              <a:t>AC electromagnetic </a:t>
            </a:r>
            <a:r>
              <a:rPr lang="en-US" altLang="zh-TW" sz="3200" dirty="0"/>
              <a:t>head tracking in the late 1960's and has advanced the technology in tracking excellence ever since.</a:t>
            </a:r>
          </a:p>
          <a:p>
            <a:r>
              <a:rPr lang="en-US" altLang="zh-TW" sz="3200" dirty="0"/>
              <a:t>full six-degrees-of-freedom (6DOF) motion tracking</a:t>
            </a:r>
          </a:p>
        </p:txBody>
      </p:sp>
    </p:spTree>
    <p:extLst>
      <p:ext uri="{BB962C8B-B14F-4D97-AF65-F5344CB8AC3E}">
        <p14:creationId xmlns:p14="http://schemas.microsoft.com/office/powerpoint/2010/main" val="994771423"/>
      </p:ext>
    </p:extLst>
  </p:cSld>
  <p:clrMapOvr>
    <a:masterClrMapping/>
  </p:clrMapOvr>
  <p:transition spd="slow">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Android Apps</a:t>
            </a:r>
            <a:endParaRPr lang="zh-TW" altLang="en-US" dirty="0"/>
          </a:p>
        </p:txBody>
      </p:sp>
      <p:sp>
        <p:nvSpPr>
          <p:cNvPr id="3" name="內容版面配置區 2"/>
          <p:cNvSpPr>
            <a:spLocks noGrp="1"/>
          </p:cNvSpPr>
          <p:nvPr>
            <p:ph idx="1"/>
          </p:nvPr>
        </p:nvSpPr>
        <p:spPr/>
        <p:txBody>
          <a:bodyPr/>
          <a:lstStyle/>
          <a:p>
            <a:pPr marL="0" indent="0">
              <a:buNone/>
            </a:pPr>
            <a:r>
              <a:rPr lang="en-US" altLang="zh-TW" sz="2800" i="1" dirty="0"/>
              <a:t>For HTC, Samsung, Xiaomi  Inc.  etc.: best VR Apps, </a:t>
            </a:r>
          </a:p>
          <a:p>
            <a:pPr marL="0" indent="0">
              <a:buNone/>
            </a:pPr>
            <a:r>
              <a:rPr lang="zh-TW" altLang="en-US" sz="2800" i="1" dirty="0"/>
              <a:t>  </a:t>
            </a:r>
            <a:endParaRPr lang="zh-TW" altLang="zh-TW" sz="2800" i="1" dirty="0"/>
          </a:p>
          <a:p>
            <a:r>
              <a:rPr lang="en-US" altLang="zh-TW" sz="2800" i="1" dirty="0"/>
              <a:t>1. Rollercoaster VR </a:t>
            </a:r>
          </a:p>
          <a:p>
            <a:r>
              <a:rPr lang="en-US" altLang="zh-TW" sz="2800" i="1" dirty="0"/>
              <a:t>2.</a:t>
            </a:r>
            <a:r>
              <a:rPr lang="zh-TW" altLang="en-US" sz="2800" i="1" dirty="0"/>
              <a:t> </a:t>
            </a:r>
            <a:r>
              <a:rPr lang="en-US" altLang="zh-TW" sz="2800" i="1" dirty="0"/>
              <a:t>Cardboard VR app</a:t>
            </a:r>
            <a:endParaRPr lang="zh-TW" altLang="zh-TW" sz="2800" i="1" dirty="0"/>
          </a:p>
          <a:p>
            <a:r>
              <a:rPr lang="en-US" altLang="zh-TW" sz="2800" i="1" dirty="0"/>
              <a:t>3. Cosmic Rollercoaster VR app</a:t>
            </a:r>
            <a:endParaRPr lang="zh-TW" altLang="zh-TW" sz="2800" i="1" dirty="0"/>
          </a:p>
          <a:p>
            <a:r>
              <a:rPr lang="en-US" altLang="zh-TW" sz="2800" i="1" dirty="0"/>
              <a:t>4. Jurassic Dino VR </a:t>
            </a:r>
            <a:endParaRPr lang="zh-TW" altLang="zh-TW" sz="2800" i="1" dirty="0"/>
          </a:p>
          <a:p>
            <a:r>
              <a:rPr lang="en-US" altLang="zh-TW" sz="2800" i="1" dirty="0"/>
              <a:t>5. Crazy Swing VR </a:t>
            </a:r>
            <a:endParaRPr lang="zh-TW" altLang="zh-TW" sz="2800" i="1" dirty="0"/>
          </a:p>
          <a:p>
            <a:r>
              <a:rPr lang="en-US" altLang="zh-TW" sz="2800" i="1" dirty="0"/>
              <a:t>6.</a:t>
            </a:r>
            <a:r>
              <a:rPr lang="zh-TW" altLang="en-US" sz="2800" i="1" dirty="0"/>
              <a:t> </a:t>
            </a:r>
            <a:r>
              <a:rPr lang="en-US" altLang="zh-TW" sz="2800" i="1" dirty="0"/>
              <a:t>Space Terror (need Bluetooth controller to play) </a:t>
            </a:r>
            <a:endParaRPr lang="zh-TW" altLang="zh-TW" sz="2800" i="1" dirty="0"/>
          </a:p>
          <a:p>
            <a:endParaRPr lang="zh-TW" altLang="en-US" dirty="0"/>
          </a:p>
        </p:txBody>
      </p:sp>
    </p:spTree>
    <p:extLst>
      <p:ext uri="{BB962C8B-B14F-4D97-AF65-F5344CB8AC3E}">
        <p14:creationId xmlns:p14="http://schemas.microsoft.com/office/powerpoint/2010/main" val="2396265575"/>
      </p:ext>
    </p:extLst>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3D Video from </a:t>
            </a:r>
            <a:r>
              <a:rPr lang="en-US" altLang="zh-TW" dirty="0" err="1"/>
              <a:t>Youtube</a:t>
            </a:r>
            <a:endParaRPr lang="zh-TW" altLang="en-US" dirty="0"/>
          </a:p>
        </p:txBody>
      </p:sp>
      <p:sp>
        <p:nvSpPr>
          <p:cNvPr id="3" name="內容版面配置區 2"/>
          <p:cNvSpPr>
            <a:spLocks noGrp="1"/>
          </p:cNvSpPr>
          <p:nvPr>
            <p:ph idx="1"/>
          </p:nvPr>
        </p:nvSpPr>
        <p:spPr/>
        <p:txBody>
          <a:bodyPr>
            <a:normAutofit/>
          </a:bodyPr>
          <a:lstStyle/>
          <a:p>
            <a:pPr marL="0" indent="0">
              <a:buNone/>
            </a:pPr>
            <a:r>
              <a:rPr lang="en-US" altLang="zh-TW" sz="2800" dirty="0"/>
              <a:t>Key word: </a:t>
            </a:r>
            <a:r>
              <a:rPr lang="zh-TW" altLang="en-US" sz="2800" dirty="0"/>
              <a:t> </a:t>
            </a:r>
            <a:r>
              <a:rPr lang="en-US" altLang="zh-TW" sz="2800" dirty="0"/>
              <a:t>“3D”</a:t>
            </a:r>
            <a:r>
              <a:rPr lang="zh-TW" altLang="en-US" sz="2800" dirty="0"/>
              <a:t> </a:t>
            </a:r>
            <a:r>
              <a:rPr lang="en-US" altLang="zh-TW" sz="2800" dirty="0"/>
              <a:t>or </a:t>
            </a:r>
            <a:r>
              <a:rPr lang="zh-TW" altLang="en-US" sz="2800" dirty="0"/>
              <a:t> </a:t>
            </a:r>
            <a:r>
              <a:rPr lang="en-US" altLang="zh-TW" sz="2800" dirty="0"/>
              <a:t>“3D trailers”  “360 </a:t>
            </a:r>
            <a:r>
              <a:rPr lang="en-US" altLang="zh-TW" sz="2800" dirty="0" err="1"/>
              <a:t>vr</a:t>
            </a:r>
            <a:r>
              <a:rPr lang="en-US" altLang="zh-TW" sz="2800" dirty="0"/>
              <a:t>” for 3D glasses</a:t>
            </a:r>
          </a:p>
          <a:p>
            <a:pPr marL="0" indent="0">
              <a:buNone/>
            </a:pPr>
            <a:r>
              <a:rPr lang="en-US" altLang="zh-TW" sz="2800" dirty="0"/>
              <a:t>Example titles:</a:t>
            </a:r>
          </a:p>
          <a:p>
            <a:pPr marL="0" lvl="0" indent="0">
              <a:buNone/>
            </a:pPr>
            <a:r>
              <a:rPr lang="en-US" altLang="zh-TW" sz="2800" dirty="0"/>
              <a:t>  Air Racers, real airplane stunt show</a:t>
            </a:r>
            <a:endParaRPr lang="zh-TW" altLang="zh-TW" sz="2800" dirty="0"/>
          </a:p>
          <a:p>
            <a:pPr marL="0" lvl="0" indent="0">
              <a:buNone/>
            </a:pPr>
            <a:r>
              <a:rPr lang="en-US" altLang="zh-TW" sz="2800" dirty="0"/>
              <a:t>  Samsung 3D demo</a:t>
            </a:r>
            <a:endParaRPr lang="zh-TW" altLang="zh-TW" sz="2800" dirty="0"/>
          </a:p>
          <a:p>
            <a:pPr marL="0" indent="0">
              <a:buNone/>
            </a:pPr>
            <a:r>
              <a:rPr lang="en-US" altLang="zh-TW" sz="2800" dirty="0"/>
              <a:t>  Avatar   3D</a:t>
            </a:r>
            <a:br>
              <a:rPr lang="en-US" altLang="zh-TW" sz="2800" dirty="0"/>
            </a:br>
            <a:r>
              <a:rPr lang="en-US" altLang="zh-TW" sz="2800" dirty="0"/>
              <a:t>  </a:t>
            </a:r>
            <a:r>
              <a:rPr lang="en-US" altLang="zh-TW" sz="2800" dirty="0" err="1"/>
              <a:t>WoW</a:t>
            </a:r>
            <a:r>
              <a:rPr lang="en-US" altLang="zh-TW" sz="2800" dirty="0"/>
              <a:t>, World of Warcraft</a:t>
            </a:r>
          </a:p>
          <a:p>
            <a:pPr marL="0" indent="0">
              <a:buNone/>
            </a:pPr>
            <a:r>
              <a:rPr lang="en-US" altLang="zh-TW" sz="2800" dirty="0"/>
              <a:t>  Finding </a:t>
            </a:r>
            <a:r>
              <a:rPr lang="en-US" altLang="zh-TW" sz="2800" dirty="0" err="1"/>
              <a:t>Nimos</a:t>
            </a:r>
            <a:r>
              <a:rPr lang="en-US" altLang="zh-TW" sz="2800" dirty="0"/>
              <a:t>,  is one good example,</a:t>
            </a:r>
          </a:p>
          <a:p>
            <a:pPr marL="0" indent="0">
              <a:buNone/>
            </a:pPr>
            <a:r>
              <a:rPr lang="en-US" altLang="zh-TW" sz="2800" dirty="0"/>
              <a:t>  NYT </a:t>
            </a:r>
            <a:r>
              <a:rPr lang="en-US" altLang="zh-TW" sz="2800" dirty="0" err="1"/>
              <a:t>vrse</a:t>
            </a:r>
            <a:r>
              <a:rPr lang="en-US" altLang="zh-TW" sz="2800" dirty="0"/>
              <a:t>, </a:t>
            </a:r>
            <a:endParaRPr lang="zh-TW" altLang="en-US" sz="2800" dirty="0"/>
          </a:p>
        </p:txBody>
      </p:sp>
    </p:spTree>
    <p:extLst>
      <p:ext uri="{BB962C8B-B14F-4D97-AF65-F5344CB8AC3E}">
        <p14:creationId xmlns:p14="http://schemas.microsoft.com/office/powerpoint/2010/main" val="255636126"/>
      </p:ext>
    </p:extLst>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200" dirty="0"/>
              <a:t>Google Street View (VR mode)</a:t>
            </a:r>
            <a:r>
              <a:rPr lang="zh-TW" altLang="en-US" sz="3200" dirty="0"/>
              <a:t> </a:t>
            </a:r>
            <a:endParaRPr lang="zh-TW" altLang="en-US" sz="2400" dirty="0"/>
          </a:p>
        </p:txBody>
      </p:sp>
      <p:sp>
        <p:nvSpPr>
          <p:cNvPr id="3" name="內容版面配置區 2"/>
          <p:cNvSpPr>
            <a:spLocks noGrp="1"/>
          </p:cNvSpPr>
          <p:nvPr>
            <p:ph idx="1"/>
          </p:nvPr>
        </p:nvSpPr>
        <p:spPr/>
        <p:txBody>
          <a:bodyPr>
            <a:normAutofit lnSpcReduction="10000"/>
          </a:bodyPr>
          <a:lstStyle/>
          <a:p>
            <a:r>
              <a:rPr lang="en-US" altLang="zh-TW" sz="2800" dirty="0"/>
              <a:t>Lower falls of the Yellowstone,</a:t>
            </a:r>
            <a:br>
              <a:rPr lang="en-US" altLang="zh-TW" sz="2800" dirty="0"/>
            </a:br>
            <a:r>
              <a:rPr lang="en-US" altLang="zh-TW" sz="2800" dirty="0"/>
              <a:t>Old Faithful, Yellowstone</a:t>
            </a:r>
            <a:br>
              <a:rPr lang="en-US" altLang="zh-TW" sz="2800" dirty="0"/>
            </a:br>
            <a:r>
              <a:rPr lang="en-US" altLang="zh-TW" sz="2800" dirty="0" err="1"/>
              <a:t>Musee</a:t>
            </a:r>
            <a:r>
              <a:rPr lang="en-US" altLang="zh-TW" sz="2800" dirty="0"/>
              <a:t> d'Orsay, Paris</a:t>
            </a:r>
            <a:br>
              <a:rPr lang="en-US" altLang="zh-TW" sz="2800" dirty="0"/>
            </a:br>
            <a:r>
              <a:rPr lang="en-US" altLang="zh-TW" sz="2800" dirty="0" err="1"/>
              <a:t>Musee</a:t>
            </a:r>
            <a:r>
              <a:rPr lang="en-US" altLang="zh-TW" sz="2800" dirty="0"/>
              <a:t> du </a:t>
            </a:r>
            <a:r>
              <a:rPr lang="en-US" altLang="zh-TW" sz="2800" dirty="0" err="1"/>
              <a:t>Lourve</a:t>
            </a:r>
            <a:r>
              <a:rPr lang="en-US" altLang="zh-TW" sz="2800" dirty="0"/>
              <a:t>, Paris,</a:t>
            </a:r>
            <a:br>
              <a:rPr lang="en-US" altLang="zh-TW" sz="2800" dirty="0"/>
            </a:br>
            <a:r>
              <a:rPr lang="en-US" altLang="zh-TW" sz="2800" dirty="0"/>
              <a:t>Niagara  falls, On, Canada,  (Google, on boat move forward)</a:t>
            </a:r>
            <a:br>
              <a:rPr lang="en-US" altLang="zh-TW" sz="2800" dirty="0"/>
            </a:br>
            <a:r>
              <a:rPr lang="en-US" altLang="zh-TW" sz="2800" dirty="0"/>
              <a:t>Himalayas (ABC</a:t>
            </a:r>
            <a:r>
              <a:rPr lang="zh-TW" altLang="zh-TW" sz="2800" dirty="0"/>
              <a:t>，</a:t>
            </a:r>
            <a:r>
              <a:rPr lang="en-US" altLang="zh-TW" sz="2800" dirty="0"/>
              <a:t> Annapurna Base Camp</a:t>
            </a:r>
            <a:r>
              <a:rPr lang="zh-TW" altLang="zh-TW" sz="2800" dirty="0"/>
              <a:t>，</a:t>
            </a:r>
            <a:r>
              <a:rPr lang="en-US" altLang="zh-TW" sz="2800" dirty="0"/>
              <a:t> by Jonathan Jenkins, clear view of Everest</a:t>
            </a:r>
            <a:br>
              <a:rPr lang="en-US" altLang="zh-TW" sz="2800" dirty="0"/>
            </a:br>
            <a:r>
              <a:rPr lang="en-US" altLang="zh-TW" sz="2800" dirty="0"/>
              <a:t>Avila Spain (City walls, ancient one</a:t>
            </a:r>
            <a:r>
              <a:rPr lang="zh-TW" altLang="zh-TW" sz="2800" dirty="0"/>
              <a:t>）</a:t>
            </a:r>
            <a:r>
              <a:rPr lang="en-US" altLang="zh-TW" sz="2800" dirty="0"/>
              <a:t/>
            </a:r>
            <a:br>
              <a:rPr lang="en-US" altLang="zh-TW" sz="2800" dirty="0"/>
            </a:br>
            <a:r>
              <a:rPr lang="en-US" altLang="zh-TW" sz="2800" dirty="0"/>
              <a:t>Segovia Spain, </a:t>
            </a:r>
            <a:r>
              <a:rPr lang="en-US" altLang="zh-TW" sz="2800" dirty="0" err="1"/>
              <a:t>Sevilla</a:t>
            </a:r>
            <a:r>
              <a:rPr lang="en-US" altLang="zh-TW" sz="2800" dirty="0"/>
              <a:t>, Spain</a:t>
            </a:r>
            <a:br>
              <a:rPr lang="en-US" altLang="zh-TW" sz="2800" dirty="0"/>
            </a:br>
            <a:r>
              <a:rPr lang="en-US" altLang="zh-TW" sz="2800" dirty="0"/>
              <a:t>Toledo, Spain</a:t>
            </a:r>
            <a:r>
              <a:rPr lang="en-US" altLang="zh-TW" dirty="0"/>
              <a:t/>
            </a:r>
            <a:br>
              <a:rPr lang="en-US" altLang="zh-TW" dirty="0"/>
            </a:br>
            <a:endParaRPr lang="zh-TW" altLang="en-US" dirty="0"/>
          </a:p>
        </p:txBody>
      </p:sp>
    </p:spTree>
    <p:extLst>
      <p:ext uri="{BB962C8B-B14F-4D97-AF65-F5344CB8AC3E}">
        <p14:creationId xmlns:p14="http://schemas.microsoft.com/office/powerpoint/2010/main" val="2363030025"/>
      </p:ext>
    </p:extLst>
  </p:cSld>
  <p:clrMapOvr>
    <a:masterClrMapping/>
  </p:clrMapOvr>
  <p:transition spd="slow">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More choices:  Gear VR by Oculus </a:t>
            </a:r>
            <a:r>
              <a:rPr lang="en-US" altLang="zh-TW" sz="1600" dirty="0"/>
              <a:t>(US$199.), </a:t>
            </a:r>
            <a:r>
              <a:rPr lang="en-US" altLang="zh-TW" sz="2400" dirty="0"/>
              <a:t>and from HTC!</a:t>
            </a:r>
            <a:endParaRPr lang="zh-TW" altLang="en-US" sz="2400" dirty="0"/>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8496" y="1825625"/>
            <a:ext cx="6527007" cy="4351338"/>
          </a:xfrm>
        </p:spPr>
      </p:pic>
    </p:spTree>
    <p:extLst>
      <p:ext uri="{BB962C8B-B14F-4D97-AF65-F5344CB8AC3E}">
        <p14:creationId xmlns:p14="http://schemas.microsoft.com/office/powerpoint/2010/main" val="4278541690"/>
      </p:ext>
    </p:extLst>
  </p:cSld>
  <p:clrMapOvr>
    <a:masterClrMapping/>
  </p:clrMapOvr>
  <p:transition spd="slow">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Spec.</a:t>
            </a:r>
            <a:endParaRPr lang="zh-TW" altLang="en-US" dirty="0"/>
          </a:p>
        </p:txBody>
      </p:sp>
      <p:sp>
        <p:nvSpPr>
          <p:cNvPr id="3" name="內容版面配置區 2"/>
          <p:cNvSpPr>
            <a:spLocks noGrp="1"/>
          </p:cNvSpPr>
          <p:nvPr>
            <p:ph idx="1"/>
          </p:nvPr>
        </p:nvSpPr>
        <p:spPr/>
        <p:txBody>
          <a:bodyPr>
            <a:normAutofit fontScale="92500"/>
          </a:bodyPr>
          <a:lstStyle/>
          <a:p>
            <a:pPr marL="457200" lvl="1" indent="-457200" eaLnBrk="0" hangingPunct="0">
              <a:spcBef>
                <a:spcPct val="0"/>
              </a:spcBef>
              <a:buClrTx/>
              <a:buSzTx/>
              <a:buNone/>
            </a:pPr>
            <a:r>
              <a:rPr kumimoji="0" lang="zh-TW" altLang="zh-TW" sz="3600" dirty="0">
                <a:solidFill>
                  <a:srgbClr val="003300"/>
                </a:solidFill>
                <a:latin typeface="Rockwell" panose="02060603020205020403" pitchFamily="18" charset="0"/>
                <a:ea typeface="SamsungIFRg"/>
                <a:cs typeface="Times New Roman" panose="02020603050405020304" pitchFamily="18" charset="0"/>
              </a:rPr>
              <a:t>96˚ Field of View</a:t>
            </a:r>
          </a:p>
          <a:p>
            <a:pPr marL="0" lvl="0" indent="0" eaLnBrk="0" hangingPunct="0">
              <a:spcBef>
                <a:spcPct val="0"/>
              </a:spcBef>
              <a:buClrTx/>
              <a:buSzTx/>
              <a:buNone/>
            </a:pPr>
            <a:r>
              <a:rPr kumimoji="0" lang="zh-TW" altLang="zh-TW" sz="3600" dirty="0">
                <a:solidFill>
                  <a:srgbClr val="191C22"/>
                </a:solidFill>
                <a:latin typeface="Times New Roman" panose="02020603050405020304" pitchFamily="18" charset="0"/>
                <a:ea typeface="SamsungIFBd"/>
                <a:cs typeface="Times New Roman" panose="02020603050405020304" pitchFamily="18" charset="0"/>
              </a:rPr>
              <a:t>Sensor</a:t>
            </a:r>
            <a:r>
              <a:rPr kumimoji="0" lang="en-US" altLang="zh-TW" sz="3600" dirty="0">
                <a:solidFill>
                  <a:srgbClr val="191C22"/>
                </a:solidFill>
                <a:latin typeface="Times New Roman" panose="02020603050405020304" pitchFamily="18" charset="0"/>
                <a:ea typeface="SamsungIFBd"/>
                <a:cs typeface="Times New Roman" panose="02020603050405020304" pitchFamily="18" charset="0"/>
              </a:rPr>
              <a:t>:</a:t>
            </a:r>
            <a:endParaRPr kumimoji="0" lang="zh-TW" altLang="zh-TW" sz="3600" dirty="0">
              <a:solidFill>
                <a:srgbClr val="191C22"/>
              </a:solidFill>
              <a:latin typeface="Times New Roman" panose="02020603050405020304" pitchFamily="18" charset="0"/>
              <a:ea typeface="SamsungIFBd"/>
              <a:cs typeface="Times New Roman" panose="02020603050405020304" pitchFamily="18" charset="0"/>
            </a:endParaRPr>
          </a:p>
          <a:p>
            <a:pPr marL="457200" lvl="1" indent="-457200" eaLnBrk="0" hangingPunct="0">
              <a:spcBef>
                <a:spcPct val="0"/>
              </a:spcBef>
              <a:buClrTx/>
              <a:buSzTx/>
              <a:buNone/>
            </a:pPr>
            <a:r>
              <a:rPr kumimoji="0" lang="en-US" altLang="zh-TW" sz="3600" dirty="0">
                <a:latin typeface="Times New Roman" panose="02020603050405020304" pitchFamily="18" charset="0"/>
                <a:ea typeface="SamsungIFRg"/>
                <a:cs typeface="Times New Roman" panose="02020603050405020304" pitchFamily="18" charset="0"/>
              </a:rPr>
              <a:t>	</a:t>
            </a:r>
            <a:r>
              <a:rPr kumimoji="0" lang="zh-TW" altLang="zh-TW" sz="3600" dirty="0">
                <a:latin typeface="Times New Roman" panose="02020603050405020304" pitchFamily="18" charset="0"/>
                <a:ea typeface="SamsungIFRg"/>
                <a:cs typeface="Times New Roman" panose="02020603050405020304" pitchFamily="18" charset="0"/>
              </a:rPr>
              <a:t>Accelerator, Gyrometer, Geomagnetic, Proximity</a:t>
            </a:r>
          </a:p>
          <a:p>
            <a:pPr marL="0" lvl="0" indent="0" eaLnBrk="0" hangingPunct="0">
              <a:spcBef>
                <a:spcPct val="0"/>
              </a:spcBef>
              <a:buClrTx/>
              <a:buSzTx/>
              <a:buNone/>
            </a:pPr>
            <a:r>
              <a:rPr kumimoji="0" lang="zh-TW" altLang="zh-TW" sz="3600" dirty="0">
                <a:solidFill>
                  <a:srgbClr val="191C22"/>
                </a:solidFill>
                <a:latin typeface="Times New Roman" panose="02020603050405020304" pitchFamily="18" charset="0"/>
                <a:ea typeface="SamsungIFBd"/>
                <a:cs typeface="Times New Roman" panose="02020603050405020304" pitchFamily="18" charset="0"/>
              </a:rPr>
              <a:t>Motion to Photon Latency</a:t>
            </a:r>
            <a:r>
              <a:rPr kumimoji="0" lang="en-US" altLang="zh-TW" sz="3600" dirty="0">
                <a:solidFill>
                  <a:srgbClr val="191C22"/>
                </a:solidFill>
                <a:latin typeface="Times New Roman" panose="02020603050405020304" pitchFamily="18" charset="0"/>
                <a:ea typeface="SamsungIFBd"/>
                <a:cs typeface="Times New Roman" panose="02020603050405020304" pitchFamily="18" charset="0"/>
              </a:rPr>
              <a:t>: </a:t>
            </a:r>
            <a:r>
              <a:rPr kumimoji="0" lang="zh-TW" altLang="zh-TW" sz="3600" dirty="0">
                <a:latin typeface="Times New Roman" panose="02020603050405020304" pitchFamily="18" charset="0"/>
                <a:ea typeface="SamsungIFRg"/>
                <a:cs typeface="Times New Roman" panose="02020603050405020304" pitchFamily="18" charset="0"/>
              </a:rPr>
              <a:t>&lt; 20ms</a:t>
            </a:r>
          </a:p>
          <a:p>
            <a:pPr marL="0" lvl="0" indent="0" eaLnBrk="0" hangingPunct="0">
              <a:spcBef>
                <a:spcPct val="0"/>
              </a:spcBef>
              <a:buClrTx/>
              <a:buSzTx/>
              <a:buNone/>
            </a:pPr>
            <a:r>
              <a:rPr kumimoji="0" lang="zh-TW" altLang="zh-TW" sz="3600" dirty="0">
                <a:solidFill>
                  <a:srgbClr val="191C22"/>
                </a:solidFill>
                <a:latin typeface="Times New Roman" panose="02020603050405020304" pitchFamily="18" charset="0"/>
                <a:ea typeface="SamsungIFBd"/>
                <a:cs typeface="Times New Roman" panose="02020603050405020304" pitchFamily="18" charset="0"/>
              </a:rPr>
              <a:t>Focal Adjustment</a:t>
            </a:r>
            <a:r>
              <a:rPr kumimoji="0" lang="en-US" altLang="zh-TW" sz="3600" dirty="0">
                <a:solidFill>
                  <a:srgbClr val="191C22"/>
                </a:solidFill>
                <a:latin typeface="Times New Roman" panose="02020603050405020304" pitchFamily="18" charset="0"/>
                <a:ea typeface="SamsungIFBd"/>
                <a:cs typeface="Times New Roman" panose="02020603050405020304" pitchFamily="18" charset="0"/>
              </a:rPr>
              <a:t>:</a:t>
            </a:r>
            <a:endParaRPr kumimoji="0" lang="zh-TW" altLang="zh-TW" sz="3600" dirty="0">
              <a:solidFill>
                <a:srgbClr val="191C22"/>
              </a:solidFill>
              <a:latin typeface="Times New Roman" panose="02020603050405020304" pitchFamily="18" charset="0"/>
              <a:ea typeface="SamsungIFBd"/>
              <a:cs typeface="Times New Roman" panose="02020603050405020304" pitchFamily="18" charset="0"/>
            </a:endParaRPr>
          </a:p>
          <a:p>
            <a:pPr marL="457200" lvl="1" indent="-457200" eaLnBrk="0" hangingPunct="0">
              <a:spcBef>
                <a:spcPct val="0"/>
              </a:spcBef>
              <a:buClrTx/>
              <a:buSzTx/>
              <a:buNone/>
            </a:pPr>
            <a:r>
              <a:rPr kumimoji="0" lang="en-US" altLang="zh-TW" sz="3600" dirty="0">
                <a:latin typeface="Times New Roman" panose="02020603050405020304" pitchFamily="18" charset="0"/>
                <a:ea typeface="SamsungIFRg"/>
                <a:cs typeface="Times New Roman" panose="02020603050405020304" pitchFamily="18" charset="0"/>
              </a:rPr>
              <a:t>          </a:t>
            </a:r>
            <a:r>
              <a:rPr kumimoji="0" lang="zh-TW" altLang="zh-TW" sz="3600" dirty="0">
                <a:latin typeface="Times New Roman" panose="02020603050405020304" pitchFamily="18" charset="0"/>
                <a:ea typeface="SamsungIFRg"/>
                <a:cs typeface="Times New Roman" panose="02020603050405020304" pitchFamily="18" charset="0"/>
              </a:rPr>
              <a:t>Covers Nearsighted / Farsighted Eyes</a:t>
            </a:r>
          </a:p>
          <a:p>
            <a:pPr marL="0" lvl="0" indent="0" eaLnBrk="0" hangingPunct="0">
              <a:spcBef>
                <a:spcPct val="0"/>
              </a:spcBef>
              <a:buClrTx/>
              <a:buSzTx/>
              <a:buNone/>
            </a:pPr>
            <a:r>
              <a:rPr kumimoji="0" lang="zh-TW" altLang="zh-TW" sz="3600" dirty="0">
                <a:solidFill>
                  <a:srgbClr val="191C22"/>
                </a:solidFill>
                <a:latin typeface="Times New Roman" panose="02020603050405020304" pitchFamily="18" charset="0"/>
                <a:ea typeface="SamsungIFBd"/>
                <a:cs typeface="Times New Roman" panose="02020603050405020304" pitchFamily="18" charset="0"/>
              </a:rPr>
              <a:t>Interpupillary Distance Coverage</a:t>
            </a:r>
          </a:p>
          <a:p>
            <a:pPr marL="457200" lvl="1" indent="-457200" eaLnBrk="0" hangingPunct="0">
              <a:spcBef>
                <a:spcPct val="0"/>
              </a:spcBef>
              <a:buClrTx/>
              <a:buSzTx/>
              <a:buNone/>
            </a:pPr>
            <a:r>
              <a:rPr kumimoji="0" lang="en-US" altLang="zh-TW" sz="3600" dirty="0">
                <a:latin typeface="Times New Roman" panose="02020603050405020304" pitchFamily="18" charset="0"/>
                <a:ea typeface="SamsungIFRg"/>
                <a:cs typeface="Times New Roman" panose="02020603050405020304" pitchFamily="18" charset="0"/>
              </a:rPr>
              <a:t>		</a:t>
            </a:r>
            <a:r>
              <a:rPr kumimoji="0" lang="zh-TW" altLang="zh-TW" sz="3600" dirty="0">
                <a:latin typeface="Times New Roman" panose="02020603050405020304" pitchFamily="18" charset="0"/>
                <a:ea typeface="SamsungIFRg"/>
                <a:cs typeface="Times New Roman" panose="02020603050405020304" pitchFamily="18" charset="0"/>
              </a:rPr>
              <a:t>55 ~ 71 mm</a:t>
            </a:r>
            <a:endParaRPr kumimoji="0" lang="en-US" altLang="zh-TW" sz="3600" dirty="0">
              <a:latin typeface="Times New Roman" panose="02020603050405020304" pitchFamily="18" charset="0"/>
              <a:ea typeface="SamsungIFRg"/>
              <a:cs typeface="Times New Roman" panose="02020603050405020304" pitchFamily="18" charset="0"/>
            </a:endParaRPr>
          </a:p>
          <a:p>
            <a:pPr marL="457200" lvl="1" indent="-457200" eaLnBrk="0" hangingPunct="0">
              <a:spcBef>
                <a:spcPct val="0"/>
              </a:spcBef>
              <a:buClrTx/>
              <a:buSzTx/>
              <a:buNone/>
            </a:pPr>
            <a:endParaRPr kumimoji="0" lang="en-US" altLang="zh-TW" sz="3600" dirty="0">
              <a:solidFill>
                <a:srgbClr val="767676"/>
              </a:solidFill>
              <a:latin typeface="Times New Roman" panose="02020603050405020304" pitchFamily="18" charset="0"/>
              <a:ea typeface="SamsungIFRg"/>
              <a:cs typeface="Times New Roman" panose="02020603050405020304" pitchFamily="18" charset="0"/>
            </a:endParaRPr>
          </a:p>
          <a:p>
            <a:pPr marL="457200" lvl="1" indent="-457200" eaLnBrk="0" hangingPunct="0">
              <a:spcBef>
                <a:spcPct val="0"/>
              </a:spcBef>
              <a:buClrTx/>
              <a:buSzTx/>
              <a:buNone/>
            </a:pPr>
            <a:endParaRPr kumimoji="0" lang="en-US" altLang="zh-TW" sz="3600" dirty="0">
              <a:solidFill>
                <a:srgbClr val="767676"/>
              </a:solidFill>
              <a:latin typeface="Times New Roman" panose="02020603050405020304" pitchFamily="18" charset="0"/>
              <a:ea typeface="SamsungIFRg"/>
              <a:cs typeface="Times New Roman" panose="02020603050405020304" pitchFamily="18" charset="0"/>
            </a:endParaRPr>
          </a:p>
          <a:p>
            <a:pPr marL="0" lvl="0" indent="0" eaLnBrk="0" hangingPunct="0">
              <a:spcBef>
                <a:spcPct val="0"/>
              </a:spcBef>
              <a:buClrTx/>
              <a:buSzTx/>
              <a:buNone/>
            </a:pPr>
            <a:endParaRPr kumimoji="0" lang="zh-TW" altLang="zh-TW" sz="1800" dirty="0">
              <a:latin typeface="Arial" panose="020B0604020202020204" pitchFamily="34" charset="0"/>
            </a:endParaRPr>
          </a:p>
          <a:p>
            <a:pPr marL="457200" lvl="1" indent="-457200" eaLnBrk="0" hangingPunct="0">
              <a:spcBef>
                <a:spcPct val="0"/>
              </a:spcBef>
              <a:buClrTx/>
              <a:buSzTx/>
              <a:buNone/>
            </a:pPr>
            <a:endParaRPr kumimoji="0" lang="en-US" altLang="zh-TW" sz="1200" dirty="0">
              <a:solidFill>
                <a:srgbClr val="767676"/>
              </a:solidFill>
              <a:latin typeface="Arial" panose="020B0604020202020204" pitchFamily="34" charset="0"/>
              <a:ea typeface="SamsungIFRg"/>
            </a:endParaRPr>
          </a:p>
          <a:p>
            <a:pPr marL="457200" lvl="1" indent="-457200" eaLnBrk="0" hangingPunct="0">
              <a:spcBef>
                <a:spcPct val="0"/>
              </a:spcBef>
              <a:buClrTx/>
              <a:buSzTx/>
              <a:buNone/>
            </a:pPr>
            <a:endParaRPr kumimoji="0" lang="en-US" altLang="zh-TW" sz="1200" dirty="0">
              <a:solidFill>
                <a:srgbClr val="767676"/>
              </a:solidFill>
              <a:latin typeface="Arial" panose="020B0604020202020204" pitchFamily="34" charset="0"/>
              <a:ea typeface="SamsungIFRg"/>
            </a:endParaRPr>
          </a:p>
          <a:p>
            <a:pPr marL="457200" lvl="1" indent="-457200" eaLnBrk="0" hangingPunct="0">
              <a:spcBef>
                <a:spcPct val="0"/>
              </a:spcBef>
              <a:buClrTx/>
              <a:buSzTx/>
              <a:buNone/>
            </a:pPr>
            <a:endParaRPr kumimoji="0" lang="en-US" altLang="zh-TW" sz="1200" dirty="0">
              <a:solidFill>
                <a:srgbClr val="767676"/>
              </a:solidFill>
              <a:latin typeface="Arial" panose="020B0604020202020204" pitchFamily="34" charset="0"/>
              <a:ea typeface="SamsungIFRg"/>
            </a:endParaRPr>
          </a:p>
          <a:p>
            <a:pPr marL="457200" lvl="1" indent="-457200" eaLnBrk="0" hangingPunct="0">
              <a:spcBef>
                <a:spcPct val="0"/>
              </a:spcBef>
              <a:buClrTx/>
              <a:buSzTx/>
              <a:buNone/>
            </a:pPr>
            <a:endParaRPr kumimoji="0" lang="en-US" altLang="zh-TW" sz="1200" dirty="0">
              <a:solidFill>
                <a:srgbClr val="767676"/>
              </a:solidFill>
              <a:latin typeface="Arial" panose="020B0604020202020204" pitchFamily="34" charset="0"/>
              <a:ea typeface="SamsungIFRg"/>
            </a:endParaRPr>
          </a:p>
          <a:p>
            <a:pPr marL="457200" lvl="1" indent="-457200" eaLnBrk="0" hangingPunct="0">
              <a:spcBef>
                <a:spcPct val="0"/>
              </a:spcBef>
              <a:buClrTx/>
              <a:buSzTx/>
              <a:buNone/>
            </a:pPr>
            <a:endParaRPr kumimoji="0" lang="zh-TW" altLang="zh-TW" sz="1200" dirty="0">
              <a:solidFill>
                <a:srgbClr val="767676"/>
              </a:solidFill>
              <a:latin typeface="Arial" panose="020B0604020202020204" pitchFamily="34" charset="0"/>
              <a:ea typeface="SamsungIFRg"/>
            </a:endParaRPr>
          </a:p>
          <a:p>
            <a:endParaRPr lang="zh-TW" altLang="en-US" dirty="0"/>
          </a:p>
        </p:txBody>
      </p:sp>
      <p:sp>
        <p:nvSpPr>
          <p:cNvPr id="4" name="Rectangle 2"/>
          <p:cNvSpPr>
            <a:spLocks noChangeArrowheads="1"/>
          </p:cNvSpPr>
          <p:nvPr/>
        </p:nvSpPr>
        <p:spPr bwMode="auto">
          <a:xfrm>
            <a:off x="0" y="-138499"/>
            <a:ext cx="65" cy="276999"/>
          </a:xfrm>
          <a:prstGeom prst="rect">
            <a:avLst/>
          </a:prstGeom>
          <a:solidFill>
            <a:srgbClr val="1E1E1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dirty="0">
              <a:ln>
                <a:noFill/>
              </a:ln>
              <a:solidFill>
                <a:schemeClr val="tx1"/>
              </a:solidFill>
              <a:effectLst/>
              <a:latin typeface="Arial" panose="020B0604020202020204" pitchFamily="34" charset="0"/>
            </a:endParaRPr>
          </a:p>
        </p:txBody>
      </p:sp>
      <p:sp>
        <p:nvSpPr>
          <p:cNvPr id="5" name="Rectangle 3"/>
          <p:cNvSpPr>
            <a:spLocks noChangeArrowheads="1"/>
          </p:cNvSpPr>
          <p:nvPr/>
        </p:nvSpPr>
        <p:spPr bwMode="auto">
          <a:xfrm>
            <a:off x="152400" y="13901"/>
            <a:ext cx="65" cy="276999"/>
          </a:xfrm>
          <a:prstGeom prst="rect">
            <a:avLst/>
          </a:prstGeom>
          <a:solidFill>
            <a:srgbClr val="1E1E1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27267405"/>
      </p:ext>
    </p:extLst>
  </p:cSld>
  <p:clrMapOvr>
    <a:masterClrMapping/>
  </p:clrMapOvr>
  <p:transition spd="slow">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200" dirty="0"/>
              <a:t>Gear VR with Samsung Galaxy Note 4</a:t>
            </a:r>
            <a:br>
              <a:rPr lang="en-US" altLang="zh-TW" sz="3200" dirty="0"/>
            </a:br>
            <a:endParaRPr lang="zh-TW" altLang="en-US" sz="3200" dirty="0"/>
          </a:p>
        </p:txBody>
      </p:sp>
      <p:sp>
        <p:nvSpPr>
          <p:cNvPr id="3" name="內容版面配置區 2"/>
          <p:cNvSpPr>
            <a:spLocks noGrp="1"/>
          </p:cNvSpPr>
          <p:nvPr>
            <p:ph idx="1"/>
          </p:nvPr>
        </p:nvSpPr>
        <p:spPr/>
        <p:txBody>
          <a:bodyPr/>
          <a:lstStyle/>
          <a:p>
            <a:pPr marL="0" lvl="0" indent="0" eaLnBrk="0" hangingPunct="0">
              <a:spcBef>
                <a:spcPct val="0"/>
              </a:spcBef>
              <a:buClrTx/>
              <a:buSzTx/>
              <a:buNone/>
            </a:pPr>
            <a:r>
              <a:rPr kumimoji="0" lang="zh-TW" altLang="zh-TW" dirty="0">
                <a:solidFill>
                  <a:srgbClr val="191C22"/>
                </a:solidFill>
                <a:latin typeface="Arial" panose="020B0604020202020204" pitchFamily="34" charset="0"/>
                <a:ea typeface="SamsungIFBd"/>
              </a:rPr>
              <a:t>Display</a:t>
            </a:r>
            <a:r>
              <a:rPr kumimoji="0" lang="en-US" altLang="zh-TW" dirty="0">
                <a:solidFill>
                  <a:srgbClr val="191C22"/>
                </a:solidFill>
                <a:latin typeface="Arial" panose="020B0604020202020204" pitchFamily="34" charset="0"/>
                <a:ea typeface="SamsungIFBd"/>
              </a:rPr>
              <a:t>:</a:t>
            </a:r>
            <a:endParaRPr kumimoji="0" lang="zh-TW" altLang="zh-TW" dirty="0">
              <a:solidFill>
                <a:srgbClr val="191C22"/>
              </a:solidFill>
              <a:latin typeface="Arial" panose="020B0604020202020204" pitchFamily="34" charset="0"/>
              <a:ea typeface="SamsungIFBd"/>
            </a:endParaRPr>
          </a:p>
          <a:p>
            <a:pPr marL="457200" lvl="1" indent="-457200" eaLnBrk="0" hangingPunct="0">
              <a:spcBef>
                <a:spcPct val="0"/>
              </a:spcBef>
              <a:buClrTx/>
              <a:buSzTx/>
              <a:buNone/>
            </a:pPr>
            <a:r>
              <a:rPr kumimoji="0" lang="en-US" altLang="zh-TW" sz="3200" dirty="0">
                <a:latin typeface="Arial" panose="020B0604020202020204" pitchFamily="34" charset="0"/>
                <a:ea typeface="SamsungIFRg"/>
              </a:rPr>
              <a:t>   </a:t>
            </a:r>
            <a:r>
              <a:rPr kumimoji="0" lang="zh-TW" altLang="zh-TW" sz="3200" dirty="0">
                <a:latin typeface="Arial" panose="020B0604020202020204" pitchFamily="34" charset="0"/>
                <a:ea typeface="SamsungIFRg"/>
              </a:rPr>
              <a:t>5.7 inch (143.9mm) Quad HD Super AMOLED (2560×1440)</a:t>
            </a:r>
            <a:endParaRPr kumimoji="0" lang="en-US" altLang="zh-TW" sz="3200" dirty="0">
              <a:solidFill>
                <a:srgbClr val="191C22"/>
              </a:solidFill>
              <a:latin typeface="Times New Roman" panose="02020603050405020304" pitchFamily="18" charset="0"/>
              <a:ea typeface="SamsungIFBd"/>
              <a:cs typeface="Times New Roman" panose="02020603050405020304" pitchFamily="18" charset="0"/>
            </a:endParaRPr>
          </a:p>
          <a:p>
            <a:pPr marL="0" lvl="0" indent="0" eaLnBrk="0" hangingPunct="0">
              <a:spcBef>
                <a:spcPct val="0"/>
              </a:spcBef>
              <a:buClrTx/>
              <a:buSzTx/>
              <a:buNone/>
            </a:pPr>
            <a:r>
              <a:rPr kumimoji="0" lang="zh-TW" altLang="zh-TW" dirty="0">
                <a:solidFill>
                  <a:srgbClr val="191C22"/>
                </a:solidFill>
                <a:latin typeface="Times New Roman" panose="02020603050405020304" pitchFamily="18" charset="0"/>
                <a:ea typeface="SamsungIFBd"/>
                <a:cs typeface="Times New Roman" panose="02020603050405020304" pitchFamily="18" charset="0"/>
              </a:rPr>
              <a:t>Physical User Interface</a:t>
            </a:r>
          </a:p>
          <a:p>
            <a:pPr marL="457200" lvl="1" indent="-457200" eaLnBrk="0" hangingPunct="0">
              <a:spcBef>
                <a:spcPct val="0"/>
              </a:spcBef>
              <a:buClrTx/>
              <a:buSzTx/>
              <a:buNone/>
            </a:pPr>
            <a:r>
              <a:rPr kumimoji="0" lang="en-US" altLang="zh-TW" sz="3200" dirty="0">
                <a:solidFill>
                  <a:srgbClr val="767676"/>
                </a:solidFill>
                <a:latin typeface="Times New Roman" panose="02020603050405020304" pitchFamily="18" charset="0"/>
                <a:ea typeface="SamsungIFRg"/>
                <a:cs typeface="Times New Roman" panose="02020603050405020304" pitchFamily="18" charset="0"/>
              </a:rPr>
              <a:t>   </a:t>
            </a:r>
            <a:r>
              <a:rPr kumimoji="0" lang="zh-TW" altLang="zh-TW" sz="3200" dirty="0">
                <a:latin typeface="Times New Roman" panose="02020603050405020304" pitchFamily="18" charset="0"/>
                <a:ea typeface="SamsungIFRg"/>
                <a:cs typeface="Times New Roman" panose="02020603050405020304" pitchFamily="18" charset="0"/>
              </a:rPr>
              <a:t>Touch Pad, Back Button, Volume Key</a:t>
            </a:r>
            <a:endParaRPr kumimoji="0" lang="zh-TW" altLang="zh-TW" sz="3200" dirty="0">
              <a:latin typeface="Arial" panose="020B0604020202020204" pitchFamily="34" charset="0"/>
            </a:endParaRPr>
          </a:p>
          <a:p>
            <a:pPr marL="0" lvl="0" indent="0" eaLnBrk="0" hangingPunct="0">
              <a:spcBef>
                <a:spcPct val="0"/>
              </a:spcBef>
              <a:buClrTx/>
              <a:buSzTx/>
              <a:buNone/>
            </a:pPr>
            <a:r>
              <a:rPr kumimoji="0" lang="zh-TW" altLang="zh-TW" dirty="0">
                <a:solidFill>
                  <a:srgbClr val="191C22"/>
                </a:solidFill>
                <a:latin typeface="Arial" panose="020B0604020202020204" pitchFamily="34" charset="0"/>
                <a:ea typeface="SamsungIFBd"/>
              </a:rPr>
              <a:t>Audio</a:t>
            </a:r>
            <a:r>
              <a:rPr kumimoji="0" lang="en-US" altLang="zh-TW" dirty="0">
                <a:solidFill>
                  <a:srgbClr val="191C22"/>
                </a:solidFill>
                <a:latin typeface="Arial" panose="020B0604020202020204" pitchFamily="34" charset="0"/>
                <a:ea typeface="SamsungIFBd"/>
              </a:rPr>
              <a:t>:</a:t>
            </a:r>
            <a:endParaRPr kumimoji="0" lang="zh-TW" altLang="zh-TW" dirty="0">
              <a:solidFill>
                <a:srgbClr val="191C22"/>
              </a:solidFill>
              <a:latin typeface="Arial" panose="020B0604020202020204" pitchFamily="34" charset="0"/>
              <a:ea typeface="SamsungIFBd"/>
            </a:endParaRPr>
          </a:p>
          <a:p>
            <a:pPr marL="457200" lvl="1" indent="-457200" eaLnBrk="0" hangingPunct="0">
              <a:spcBef>
                <a:spcPct val="0"/>
              </a:spcBef>
              <a:buClrTx/>
              <a:buSzTx/>
              <a:buNone/>
            </a:pPr>
            <a:r>
              <a:rPr kumimoji="0" lang="en-US" altLang="zh-TW" sz="3200" dirty="0">
                <a:latin typeface="Arial" panose="020B0604020202020204" pitchFamily="34" charset="0"/>
                <a:ea typeface="SamsungIFRg"/>
              </a:rPr>
              <a:t>	</a:t>
            </a:r>
            <a:r>
              <a:rPr kumimoji="0" lang="zh-TW" altLang="zh-TW" sz="3200" dirty="0">
                <a:latin typeface="Arial" panose="020B0604020202020204" pitchFamily="34" charset="0"/>
                <a:ea typeface="SamsungIFRg"/>
              </a:rPr>
              <a:t>3D Spatial Sound on Samsung VR Player for VR Gallery contents</a:t>
            </a:r>
            <a:r>
              <a:rPr kumimoji="0" lang="zh-TW" altLang="zh-TW" sz="3200" dirty="0">
                <a:solidFill>
                  <a:srgbClr val="767676"/>
                </a:solidFill>
                <a:latin typeface="Arial" panose="020B0604020202020204" pitchFamily="34" charset="0"/>
                <a:ea typeface="SamsungIFRg"/>
              </a:rPr>
              <a:t> </a:t>
            </a:r>
            <a:br>
              <a:rPr kumimoji="0" lang="zh-TW" altLang="zh-TW" sz="3200" dirty="0">
                <a:solidFill>
                  <a:srgbClr val="767676"/>
                </a:solidFill>
                <a:latin typeface="Arial" panose="020B0604020202020204" pitchFamily="34" charset="0"/>
                <a:ea typeface="SamsungIFRg"/>
              </a:rPr>
            </a:br>
            <a:r>
              <a:rPr kumimoji="0" lang="zh-TW" altLang="zh-TW" sz="3200" dirty="0">
                <a:solidFill>
                  <a:srgbClr val="767676"/>
                </a:solidFill>
                <a:latin typeface="Arial" panose="020B0604020202020204" pitchFamily="34" charset="0"/>
                <a:ea typeface="SamsungIFRg"/>
              </a:rPr>
              <a:t>(Earphone needed)</a:t>
            </a:r>
          </a:p>
          <a:p>
            <a:pPr marL="457200" lvl="1" indent="-457200" eaLnBrk="0" hangingPunct="0">
              <a:spcBef>
                <a:spcPct val="0"/>
              </a:spcBef>
              <a:buClrTx/>
              <a:buSzTx/>
              <a:buNone/>
            </a:pPr>
            <a:endParaRPr kumimoji="0" lang="zh-TW" altLang="zh-TW" sz="3600" dirty="0">
              <a:latin typeface="Times New Roman" panose="02020603050405020304" pitchFamily="18" charset="0"/>
              <a:ea typeface="SamsungIFRg"/>
              <a:cs typeface="Times New Roman" panose="02020603050405020304" pitchFamily="18" charset="0"/>
            </a:endParaRPr>
          </a:p>
          <a:p>
            <a:endParaRPr lang="zh-TW" altLang="en-US" dirty="0"/>
          </a:p>
        </p:txBody>
      </p:sp>
      <p:sp>
        <p:nvSpPr>
          <p:cNvPr id="4" name="Rectangle 2"/>
          <p:cNvSpPr>
            <a:spLocks noChangeArrowheads="1"/>
          </p:cNvSpPr>
          <p:nvPr/>
        </p:nvSpPr>
        <p:spPr bwMode="auto">
          <a:xfrm>
            <a:off x="0" y="-276999"/>
            <a:ext cx="65" cy="553998"/>
          </a:xfrm>
          <a:prstGeom prst="rect">
            <a:avLst/>
          </a:prstGeom>
          <a:solidFill>
            <a:srgbClr val="1E1E1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dirty="0">
              <a:ln>
                <a:noFill/>
              </a:ln>
              <a:solidFill>
                <a:schemeClr val="tx1"/>
              </a:solidFill>
              <a:effectLst/>
              <a:latin typeface="Arial" panose="020B0604020202020204" pitchFamily="34" charset="0"/>
            </a:endParaRPr>
          </a:p>
        </p:txBody>
      </p:sp>
      <p:sp>
        <p:nvSpPr>
          <p:cNvPr id="5" name="Rectangle 3"/>
          <p:cNvSpPr>
            <a:spLocks noChangeArrowheads="1"/>
          </p:cNvSpPr>
          <p:nvPr/>
        </p:nvSpPr>
        <p:spPr bwMode="auto">
          <a:xfrm>
            <a:off x="0" y="-138499"/>
            <a:ext cx="65" cy="276999"/>
          </a:xfrm>
          <a:prstGeom prst="rect">
            <a:avLst/>
          </a:prstGeom>
          <a:solidFill>
            <a:srgbClr val="1E1E1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7429278"/>
      </p:ext>
    </p:extLst>
  </p:cSld>
  <p:clrMapOvr>
    <a:masterClrMapping/>
  </p:clrMapOvr>
  <p:transition spd="slow">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Google Daydream View VR</a:t>
            </a:r>
            <a:endParaRPr lang="zh-TW" alt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1340768"/>
            <a:ext cx="4824536" cy="373512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4" y="4437112"/>
            <a:ext cx="4061861" cy="2242617"/>
          </a:xfrm>
          <a:prstGeom prst="rect">
            <a:avLst/>
          </a:prstGeom>
        </p:spPr>
      </p:pic>
    </p:spTree>
    <p:extLst>
      <p:ext uri="{BB962C8B-B14F-4D97-AF65-F5344CB8AC3E}">
        <p14:creationId xmlns:p14="http://schemas.microsoft.com/office/powerpoint/2010/main" val="37673612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Daydream View VR FOV: 90 degrees</a:t>
            </a:r>
            <a:endParaRPr lang="zh-TW" altLang="en-US" dirty="0"/>
          </a:p>
        </p:txBody>
      </p:sp>
      <p:sp>
        <p:nvSpPr>
          <p:cNvPr id="3" name="Content Placeholder 2"/>
          <p:cNvSpPr>
            <a:spLocks noGrp="1"/>
          </p:cNvSpPr>
          <p:nvPr>
            <p:ph idx="1"/>
          </p:nvPr>
        </p:nvSpPr>
        <p:spPr/>
        <p:txBody>
          <a:bodyPr/>
          <a:lstStyle/>
          <a:p>
            <a:r>
              <a:rPr lang="en-US" altLang="zh-TW" dirty="0"/>
              <a:t>For Pixel, you're looking at 1080 x 1920 </a:t>
            </a:r>
            <a:r>
              <a:rPr lang="en-US" altLang="zh-TW" dirty="0" smtClean="0"/>
              <a:t>pixels, 5 inch AMOLED </a:t>
            </a:r>
            <a:r>
              <a:rPr lang="en-US" altLang="zh-TW" dirty="0"/>
              <a:t>(441ppi) and while the XL is 1440 x 2560 </a:t>
            </a:r>
            <a:r>
              <a:rPr lang="en-US" altLang="zh-TW" dirty="0" smtClean="0"/>
              <a:t>pixels,  5.5 inch AMOLED display </a:t>
            </a:r>
            <a:r>
              <a:rPr lang="en-US" altLang="zh-TW" dirty="0"/>
              <a:t>(534ppi</a:t>
            </a:r>
            <a:r>
              <a:rPr lang="en-US" altLang="zh-TW" dirty="0" smtClean="0"/>
              <a:t>).</a:t>
            </a:r>
          </a:p>
          <a:p>
            <a:r>
              <a:rPr lang="en-US" altLang="zh-TW" dirty="0"/>
              <a:t>There are only five buttons including a trackpad that doubles as a button. Below the trackpad, you'll find an app button, which can show menus, pause, go back or change modes depending on the app itself. </a:t>
            </a:r>
            <a:endParaRPr lang="en-US" altLang="zh-TW" dirty="0" smtClean="0"/>
          </a:p>
          <a:p>
            <a:r>
              <a:rPr lang="en-US" altLang="zh-TW" dirty="0"/>
              <a:t>When you look at the screen in your VR headset, you will often see a regular grid of lines. </a:t>
            </a:r>
            <a:endParaRPr lang="zh-TW" altLang="en-US" dirty="0"/>
          </a:p>
        </p:txBody>
      </p:sp>
    </p:spTree>
    <p:extLst>
      <p:ext uri="{BB962C8B-B14F-4D97-AF65-F5344CB8AC3E}">
        <p14:creationId xmlns:p14="http://schemas.microsoft.com/office/powerpoint/2010/main" val="26713478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HTC VIVE  HMD</a:t>
            </a:r>
            <a:endParaRPr lang="zh-TW" altLang="en-US" dirty="0"/>
          </a:p>
        </p:txBody>
      </p:sp>
      <p:sp>
        <p:nvSpPr>
          <p:cNvPr id="3" name="內容版面配置區 2"/>
          <p:cNvSpPr>
            <a:spLocks noGrp="1"/>
          </p:cNvSpPr>
          <p:nvPr>
            <p:ph idx="1"/>
          </p:nvPr>
        </p:nvSpPr>
        <p:spPr/>
        <p:txBody>
          <a:bodyPr>
            <a:normAutofit/>
          </a:bodyPr>
          <a:lstStyle/>
          <a:p>
            <a:r>
              <a:rPr lang="en-US" altLang="zh-TW" sz="2800" dirty="0"/>
              <a:t>Vive has a refresh rate of 90Hz, </a:t>
            </a:r>
          </a:p>
          <a:p>
            <a:r>
              <a:rPr lang="en-US" altLang="zh-TW" sz="2800" dirty="0"/>
              <a:t>two screens, one per eye, </a:t>
            </a:r>
            <a:r>
              <a:rPr lang="en-US" altLang="zh-TW" sz="2800" dirty="0" smtClean="0"/>
              <a:t>having </a:t>
            </a:r>
            <a:r>
              <a:rPr lang="en-US" altLang="zh-TW" sz="2800" dirty="0"/>
              <a:t>a </a:t>
            </a:r>
            <a:r>
              <a:rPr lang="en-US" altLang="zh-TW" sz="2800" dirty="0" smtClean="0"/>
              <a:t>total resolution </a:t>
            </a:r>
            <a:r>
              <a:rPr lang="en-US" altLang="zh-TW" sz="2800" dirty="0"/>
              <a:t>of </a:t>
            </a:r>
            <a:r>
              <a:rPr lang="en-US" altLang="zh-TW" sz="2800" dirty="0" smtClean="0"/>
              <a:t>2160x1200</a:t>
            </a:r>
            <a:r>
              <a:rPr lang="en-US" altLang="zh-TW" sz="2800" dirty="0"/>
              <a:t> </a:t>
            </a:r>
            <a:r>
              <a:rPr lang="en-US" altLang="zh-TW" sz="2800" dirty="0" smtClean="0"/>
              <a:t> (1080 x 1200 per eye)</a:t>
            </a:r>
            <a:endParaRPr lang="en-US" altLang="zh-TW" sz="2800" dirty="0"/>
          </a:p>
          <a:p>
            <a:r>
              <a:rPr lang="en-US" altLang="zh-TW" sz="2800" dirty="0"/>
              <a:t>uses more than 70 sensors including a </a:t>
            </a:r>
            <a:r>
              <a:rPr lang="en-US" altLang="zh-TW" sz="2800" dirty="0">
                <a:hlinkClick r:id="rId2" tooltip="MEMS"/>
              </a:rPr>
              <a:t>MEMS</a:t>
            </a:r>
            <a:r>
              <a:rPr lang="en-US" altLang="zh-TW" sz="2800" dirty="0"/>
              <a:t> gyroscope, accelerometer and laser position sensors, and is said to operate in a 15 feet by 15 feet (4.5 by 4.5 meters) tracking space if used with a passive "Lighthouse" base station (x2) </a:t>
            </a:r>
            <a:endParaRPr lang="zh-TW" altLang="en-US" sz="2800" dirty="0"/>
          </a:p>
        </p:txBody>
      </p:sp>
    </p:spTree>
    <p:extLst>
      <p:ext uri="{BB962C8B-B14F-4D97-AF65-F5344CB8AC3E}">
        <p14:creationId xmlns:p14="http://schemas.microsoft.com/office/powerpoint/2010/main" val="964315"/>
      </p:ext>
    </p:extLst>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Outline</a:t>
            </a:r>
            <a:endParaRPr lang="zh-TW" altLang="en-US" dirty="0"/>
          </a:p>
        </p:txBody>
      </p:sp>
      <p:sp>
        <p:nvSpPr>
          <p:cNvPr id="3" name="內容版面配置區 2"/>
          <p:cNvSpPr>
            <a:spLocks noGrp="1"/>
          </p:cNvSpPr>
          <p:nvPr>
            <p:ph idx="1"/>
          </p:nvPr>
        </p:nvSpPr>
        <p:spPr/>
        <p:txBody>
          <a:bodyPr/>
          <a:lstStyle/>
          <a:p>
            <a:pPr marL="0" indent="0">
              <a:buNone/>
            </a:pPr>
            <a:r>
              <a:rPr lang="en-US" altLang="zh-TW" sz="3200" dirty="0">
                <a:latin typeface="Times New Roman" panose="02020603050405020304" pitchFamily="18" charset="0"/>
                <a:cs typeface="Times New Roman" panose="02020603050405020304" pitchFamily="18" charset="0"/>
              </a:rPr>
              <a:t>1. VR/AR is just going through a </a:t>
            </a:r>
            <a:r>
              <a:rPr lang="en-US" altLang="zh-TW" sz="3200" b="1" dirty="0">
                <a:latin typeface="Times New Roman" panose="02020603050405020304" pitchFamily="18" charset="0"/>
                <a:cs typeface="Times New Roman" panose="02020603050405020304" pitchFamily="18" charset="0"/>
              </a:rPr>
              <a:t>Cambrian explosion</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en-US" altLang="zh-TW" sz="3200" dirty="0">
                <a:latin typeface="Times New Roman" panose="02020603050405020304" pitchFamily="18" charset="0"/>
                <a:cs typeface="Times New Roman" panose="02020603050405020304" pitchFamily="18" charset="0"/>
              </a:rPr>
              <a:t>2. Four Major Problems to Solve in VR and AR</a:t>
            </a:r>
          </a:p>
          <a:p>
            <a:pPr marL="0" indent="0">
              <a:buNone/>
            </a:pP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3. An example</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application:</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zh-TW" altLang="en-US" sz="2400" dirty="0">
                <a:latin typeface="標楷體" panose="03000509000000000000" pitchFamily="65" charset="-120"/>
                <a:ea typeface="標楷體" panose="03000509000000000000" pitchFamily="65" charset="-120"/>
              </a:rPr>
              <a:t>   </a:t>
            </a:r>
            <a:r>
              <a:rPr lang="en-US" altLang="zh-TW" sz="2400" dirty="0">
                <a:latin typeface="微軟正黑體" panose="020B0604030504040204" pitchFamily="34" charset="-120"/>
                <a:ea typeface="微軟正黑體" panose="020B0604030504040204" pitchFamily="34" charset="-120"/>
              </a:rPr>
              <a:t>Scope+ : A Stereoscopic Video See-Through Augmented Reality Microscope</a:t>
            </a:r>
          </a:p>
          <a:p>
            <a:pPr marL="0" indent="0">
              <a:buNone/>
            </a:pPr>
            <a:r>
              <a:rPr lang="en-US" altLang="zh-TW" sz="2400" dirty="0">
                <a:latin typeface="標楷體" panose="03000509000000000000" pitchFamily="65" charset="-120"/>
                <a:ea typeface="標楷體" panose="03000509000000000000" pitchFamily="65" charset="-120"/>
              </a:rPr>
              <a:t> </a:t>
            </a:r>
            <a:endParaRPr lang="en-US" altLang="zh-TW" dirty="0">
              <a:latin typeface="標楷體" panose="03000509000000000000" pitchFamily="65" charset="-120"/>
              <a:ea typeface="標楷體" panose="03000509000000000000" pitchFamily="65" charset="-120"/>
            </a:endParaRPr>
          </a:p>
          <a:p>
            <a:pPr marL="0" indent="0">
              <a:buNone/>
            </a:pP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189346877"/>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01625" y="228600"/>
            <a:ext cx="8540750" cy="320080"/>
          </a:xfrm>
        </p:spPr>
        <p:txBody>
          <a:bodyPr>
            <a:normAutofit fontScale="90000"/>
          </a:bodyPr>
          <a:lstStyle/>
          <a:p>
            <a:r>
              <a:rPr lang="en-US" altLang="zh-TW" dirty="0"/>
              <a:t>Oculus Rift 2 vs. HTC </a:t>
            </a:r>
            <a:r>
              <a:rPr lang="en-US" altLang="zh-TW" dirty="0" smtClean="0"/>
              <a:t>Vive</a:t>
            </a:r>
            <a:endParaRPr lang="zh-TW" altLang="en-US" dirty="0"/>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563105455"/>
              </p:ext>
            </p:extLst>
          </p:nvPr>
        </p:nvGraphicFramePr>
        <p:xfrm>
          <a:off x="1979712" y="1412775"/>
          <a:ext cx="5832648" cy="8352636"/>
        </p:xfrm>
        <a:graphic>
          <a:graphicData uri="http://schemas.openxmlformats.org/drawingml/2006/table">
            <a:tbl>
              <a:tblPr/>
              <a:tblGrid>
                <a:gridCol w="1944216">
                  <a:extLst>
                    <a:ext uri="{9D8B030D-6E8A-4147-A177-3AD203B41FA5}">
                      <a16:colId xmlns:a16="http://schemas.microsoft.com/office/drawing/2014/main" val="20000"/>
                    </a:ext>
                  </a:extLst>
                </a:gridCol>
                <a:gridCol w="2088232">
                  <a:extLst>
                    <a:ext uri="{9D8B030D-6E8A-4147-A177-3AD203B41FA5}">
                      <a16:colId xmlns:a16="http://schemas.microsoft.com/office/drawing/2014/main" val="20001"/>
                    </a:ext>
                  </a:extLst>
                </a:gridCol>
                <a:gridCol w="1800200">
                  <a:extLst>
                    <a:ext uri="{9D8B030D-6E8A-4147-A177-3AD203B41FA5}">
                      <a16:colId xmlns:a16="http://schemas.microsoft.com/office/drawing/2014/main" val="20002"/>
                    </a:ext>
                  </a:extLst>
                </a:gridCol>
              </a:tblGrid>
              <a:tr h="576064">
                <a:tc>
                  <a:txBody>
                    <a:bodyPr/>
                    <a:lstStyle/>
                    <a:p>
                      <a:pPr algn="ctr" fontAlgn="base"/>
                      <a:r>
                        <a:rPr lang="en-US" sz="500" b="1" dirty="0">
                          <a:effectLst/>
                          <a:latin typeface="inherit"/>
                        </a:rPr>
                        <a:t/>
                      </a:r>
                      <a:br>
                        <a:rPr lang="en-US" sz="500" b="1" dirty="0">
                          <a:effectLst/>
                          <a:latin typeface="inherit"/>
                        </a:rPr>
                      </a:br>
                      <a:r>
                        <a:rPr lang="en-US" sz="500" b="1" dirty="0">
                          <a:effectLst/>
                          <a:latin typeface="inherit"/>
                        </a:rPr>
                        <a:t>   </a:t>
                      </a:r>
                      <a:endParaRPr lang="en-US" sz="1400" b="1" dirty="0">
                        <a:effectLst/>
                        <a:latin typeface="inherit"/>
                      </a:endParaRPr>
                    </a:p>
                    <a:p>
                      <a:pPr algn="l" fontAlgn="base"/>
                      <a:r>
                        <a:rPr lang="en-US" sz="1400" b="0" dirty="0">
                          <a:effectLst/>
                          <a:latin typeface="inherit"/>
                        </a:rPr>
                        <a:t> </a:t>
                      </a:r>
                    </a:p>
                  </a:txBody>
                  <a:tcPr marL="20936" marR="20936" marT="14494" marB="14494">
                    <a:lnL>
                      <a:noFill/>
                    </a:lnL>
                    <a:lnR>
                      <a:noFill/>
                    </a:lnR>
                    <a:lnT>
                      <a:noFill/>
                    </a:lnT>
                    <a:lnB>
                      <a:noFill/>
                    </a:lnB>
                    <a:solidFill>
                      <a:srgbClr val="EEEEEE"/>
                    </a:solidFill>
                  </a:tcPr>
                </a:tc>
                <a:tc>
                  <a:txBody>
                    <a:bodyPr/>
                    <a:lstStyle/>
                    <a:p>
                      <a:pPr algn="l" fontAlgn="base"/>
                      <a:r>
                        <a:rPr lang="en-US" sz="1400" b="0" dirty="0">
                          <a:effectLst/>
                          <a:latin typeface="inherit"/>
                        </a:rPr>
                        <a:t> </a:t>
                      </a:r>
                      <a:r>
                        <a:rPr lang="en-US" altLang="zh-TW" sz="1800" b="1" dirty="0">
                          <a:effectLst/>
                          <a:latin typeface="inherit"/>
                        </a:rPr>
                        <a:t>Oculus Rift</a:t>
                      </a:r>
                      <a:endParaRPr lang="en-US" sz="1800" b="0" dirty="0">
                        <a:effectLst/>
                        <a:latin typeface="inherit"/>
                      </a:endParaRPr>
                    </a:p>
                  </a:txBody>
                  <a:tcPr marL="20936" marR="20936" marT="14494" marB="14494">
                    <a:lnL>
                      <a:noFill/>
                    </a:lnL>
                    <a:lnR>
                      <a:noFill/>
                    </a:lnR>
                    <a:lnT>
                      <a:noFill/>
                    </a:lnT>
                    <a:lnB>
                      <a:noFill/>
                    </a:lnB>
                    <a:solidFill>
                      <a:srgbClr val="EEEEE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dirty="0">
                          <a:effectLst/>
                          <a:latin typeface="inherit"/>
                        </a:rPr>
                        <a:t>HTC Vive</a:t>
                      </a:r>
                    </a:p>
                    <a:p>
                      <a:endParaRPr lang="zh-TW" altLang="en-US" sz="500" dirty="0"/>
                    </a:p>
                  </a:txBody>
                  <a:tcPr marL="23191" marR="23191" marT="11595" marB="11595">
                    <a:lnL>
                      <a:noFill/>
                    </a:lnL>
                  </a:tcPr>
                </a:tc>
                <a:extLst>
                  <a:ext uri="{0D108BD9-81ED-4DB2-BD59-A6C34878D82A}">
                    <a16:rowId xmlns:a16="http://schemas.microsoft.com/office/drawing/2014/main" val="10000"/>
                  </a:ext>
                </a:extLst>
              </a:tr>
              <a:tr h="216024">
                <a:tc>
                  <a:txBody>
                    <a:bodyPr/>
                    <a:lstStyle/>
                    <a:p>
                      <a:pPr algn="l" fontAlgn="t"/>
                      <a:r>
                        <a:rPr lang="en-US" sz="1400" b="0" dirty="0">
                          <a:effectLst/>
                          <a:latin typeface="inherit"/>
                        </a:rPr>
                        <a:t>Display</a:t>
                      </a:r>
                    </a:p>
                  </a:txBody>
                  <a:tcPr marL="20936" marR="20936" marT="14494" marB="14494">
                    <a:lnL>
                      <a:noFill/>
                    </a:lnL>
                    <a:lnR>
                      <a:noFill/>
                    </a:lnR>
                    <a:lnT>
                      <a:noFill/>
                    </a:lnT>
                    <a:lnB>
                      <a:noFill/>
                    </a:lnB>
                    <a:solidFill>
                      <a:srgbClr val="E9E9E9"/>
                    </a:solidFill>
                  </a:tcPr>
                </a:tc>
                <a:tc>
                  <a:txBody>
                    <a:bodyPr/>
                    <a:lstStyle/>
                    <a:p>
                      <a:pPr algn="l" fontAlgn="t"/>
                      <a:r>
                        <a:rPr lang="en-US" sz="1400" b="0" dirty="0">
                          <a:effectLst/>
                          <a:latin typeface="inherit"/>
                        </a:rPr>
                        <a:t>OLED</a:t>
                      </a:r>
                    </a:p>
                  </a:txBody>
                  <a:tcPr marL="20936" marR="20936" marT="14494" marB="14494">
                    <a:lnL>
                      <a:noFill/>
                    </a:lnL>
                    <a:lnR>
                      <a:noFill/>
                    </a:lnR>
                    <a:lnT>
                      <a:noFill/>
                    </a:lnT>
                    <a:lnB>
                      <a:noFill/>
                    </a:lnB>
                    <a:solidFill>
                      <a:srgbClr val="E9E9E9"/>
                    </a:solidFill>
                  </a:tcPr>
                </a:tc>
                <a:tc>
                  <a:txBody>
                    <a:bodyPr/>
                    <a:lstStyle/>
                    <a:p>
                      <a:pPr algn="l" fontAlgn="t"/>
                      <a:r>
                        <a:rPr lang="en-US" sz="1400" b="0" dirty="0">
                          <a:effectLst/>
                          <a:latin typeface="inherit"/>
                        </a:rPr>
                        <a:t>OLED</a:t>
                      </a:r>
                    </a:p>
                  </a:txBody>
                  <a:tcPr marL="20936" marR="20936" marT="14494" marB="14494">
                    <a:lnL>
                      <a:noFill/>
                    </a:lnL>
                    <a:lnR>
                      <a:noFill/>
                    </a:lnR>
                    <a:lnB>
                      <a:noFill/>
                    </a:lnB>
                    <a:solidFill>
                      <a:srgbClr val="E9E9E9"/>
                    </a:solidFill>
                  </a:tcPr>
                </a:tc>
                <a:extLst>
                  <a:ext uri="{0D108BD9-81ED-4DB2-BD59-A6C34878D82A}">
                    <a16:rowId xmlns:a16="http://schemas.microsoft.com/office/drawing/2014/main" val="10001"/>
                  </a:ext>
                </a:extLst>
              </a:tr>
              <a:tr h="140804">
                <a:tc>
                  <a:txBody>
                    <a:bodyPr/>
                    <a:lstStyle/>
                    <a:p>
                      <a:pPr algn="l" fontAlgn="t"/>
                      <a:r>
                        <a:rPr lang="en-US" sz="1400" b="0" dirty="0">
                          <a:effectLst/>
                          <a:latin typeface="inherit"/>
                        </a:rPr>
                        <a:t>Resolution</a:t>
                      </a:r>
                    </a:p>
                  </a:txBody>
                  <a:tcPr marL="20936" marR="20936" marT="14494" marB="14494">
                    <a:lnL>
                      <a:noFill/>
                    </a:lnL>
                    <a:lnR>
                      <a:noFill/>
                    </a:lnR>
                    <a:lnT>
                      <a:noFill/>
                    </a:lnT>
                    <a:lnB>
                      <a:noFill/>
                    </a:lnB>
                    <a:solidFill>
                      <a:srgbClr val="EEEEEE"/>
                    </a:solidFill>
                  </a:tcPr>
                </a:tc>
                <a:tc>
                  <a:txBody>
                    <a:bodyPr/>
                    <a:lstStyle/>
                    <a:p>
                      <a:pPr algn="l" fontAlgn="t"/>
                      <a:r>
                        <a:rPr lang="en-US" sz="1400" b="0" dirty="0">
                          <a:effectLst/>
                          <a:latin typeface="inherit"/>
                        </a:rPr>
                        <a:t>2160 x 1200</a:t>
                      </a:r>
                    </a:p>
                  </a:txBody>
                  <a:tcPr marL="20936" marR="20936" marT="14494" marB="14494">
                    <a:lnL>
                      <a:noFill/>
                    </a:lnL>
                    <a:lnR>
                      <a:noFill/>
                    </a:lnR>
                    <a:lnT>
                      <a:noFill/>
                    </a:lnT>
                    <a:lnB>
                      <a:noFill/>
                    </a:lnB>
                    <a:solidFill>
                      <a:srgbClr val="EEEEEE"/>
                    </a:solidFill>
                  </a:tcPr>
                </a:tc>
                <a:tc>
                  <a:txBody>
                    <a:bodyPr/>
                    <a:lstStyle/>
                    <a:p>
                      <a:pPr algn="l" fontAlgn="t"/>
                      <a:r>
                        <a:rPr lang="en-US" sz="1400" b="0" dirty="0">
                          <a:effectLst/>
                          <a:latin typeface="inherit"/>
                        </a:rPr>
                        <a:t>2160 x 1200</a:t>
                      </a:r>
                    </a:p>
                  </a:txBody>
                  <a:tcPr marL="20936" marR="20936" marT="14494" marB="14494">
                    <a:lnL>
                      <a:noFill/>
                    </a:lnL>
                    <a:lnR>
                      <a:noFill/>
                    </a:lnR>
                    <a:lnT>
                      <a:noFill/>
                    </a:lnT>
                    <a:lnB>
                      <a:noFill/>
                    </a:lnB>
                    <a:solidFill>
                      <a:srgbClr val="EEEEEE"/>
                    </a:solidFill>
                  </a:tcPr>
                </a:tc>
                <a:extLst>
                  <a:ext uri="{0D108BD9-81ED-4DB2-BD59-A6C34878D82A}">
                    <a16:rowId xmlns:a16="http://schemas.microsoft.com/office/drawing/2014/main" val="10002"/>
                  </a:ext>
                </a:extLst>
              </a:tr>
              <a:tr h="225061">
                <a:tc>
                  <a:txBody>
                    <a:bodyPr/>
                    <a:lstStyle/>
                    <a:p>
                      <a:pPr algn="l" fontAlgn="t"/>
                      <a:r>
                        <a:rPr lang="en-US" sz="1400" b="0" dirty="0">
                          <a:effectLst/>
                          <a:latin typeface="inherit"/>
                        </a:rPr>
                        <a:t>Refresh Rate</a:t>
                      </a:r>
                    </a:p>
                  </a:txBody>
                  <a:tcPr marL="20936" marR="20936" marT="14494" marB="14494">
                    <a:lnL>
                      <a:noFill/>
                    </a:lnL>
                    <a:lnR>
                      <a:noFill/>
                    </a:lnR>
                    <a:lnT>
                      <a:noFill/>
                    </a:lnT>
                    <a:lnB>
                      <a:noFill/>
                    </a:lnB>
                    <a:solidFill>
                      <a:srgbClr val="E9E9E9"/>
                    </a:solidFill>
                  </a:tcPr>
                </a:tc>
                <a:tc>
                  <a:txBody>
                    <a:bodyPr/>
                    <a:lstStyle/>
                    <a:p>
                      <a:pPr algn="l" fontAlgn="t"/>
                      <a:r>
                        <a:rPr lang="en-US" sz="1400" b="0" dirty="0">
                          <a:effectLst/>
                          <a:latin typeface="inherit"/>
                        </a:rPr>
                        <a:t>90Hz</a:t>
                      </a:r>
                    </a:p>
                  </a:txBody>
                  <a:tcPr marL="20936" marR="20936" marT="14494" marB="14494">
                    <a:lnL>
                      <a:noFill/>
                    </a:lnL>
                    <a:lnR>
                      <a:noFill/>
                    </a:lnR>
                    <a:lnT>
                      <a:noFill/>
                    </a:lnT>
                    <a:lnB>
                      <a:noFill/>
                    </a:lnB>
                    <a:solidFill>
                      <a:srgbClr val="E9E9E9"/>
                    </a:solidFill>
                  </a:tcPr>
                </a:tc>
                <a:tc>
                  <a:txBody>
                    <a:bodyPr/>
                    <a:lstStyle/>
                    <a:p>
                      <a:pPr algn="l" fontAlgn="t"/>
                      <a:r>
                        <a:rPr lang="en-US" sz="1400" b="0" dirty="0">
                          <a:effectLst/>
                          <a:latin typeface="inherit"/>
                        </a:rPr>
                        <a:t>90Hz</a:t>
                      </a:r>
                    </a:p>
                  </a:txBody>
                  <a:tcPr marL="20936" marR="20936" marT="14494" marB="14494">
                    <a:lnL>
                      <a:noFill/>
                    </a:lnL>
                    <a:lnR>
                      <a:noFill/>
                    </a:lnR>
                    <a:lnT>
                      <a:noFill/>
                    </a:lnT>
                    <a:lnB>
                      <a:noFill/>
                    </a:lnB>
                    <a:solidFill>
                      <a:srgbClr val="E9E9E9"/>
                    </a:solidFill>
                  </a:tcPr>
                </a:tc>
                <a:extLst>
                  <a:ext uri="{0D108BD9-81ED-4DB2-BD59-A6C34878D82A}">
                    <a16:rowId xmlns:a16="http://schemas.microsoft.com/office/drawing/2014/main" val="10003"/>
                  </a:ext>
                </a:extLst>
              </a:tr>
              <a:tr h="225061">
                <a:tc>
                  <a:txBody>
                    <a:bodyPr/>
                    <a:lstStyle/>
                    <a:p>
                      <a:pPr algn="l" fontAlgn="t"/>
                      <a:r>
                        <a:rPr lang="en-US" sz="1400" b="0" dirty="0">
                          <a:effectLst/>
                          <a:latin typeface="inherit"/>
                        </a:rPr>
                        <a:t>Platform</a:t>
                      </a:r>
                    </a:p>
                  </a:txBody>
                  <a:tcPr marL="20936" marR="20936" marT="14494" marB="14494">
                    <a:lnL>
                      <a:noFill/>
                    </a:lnL>
                    <a:lnR>
                      <a:noFill/>
                    </a:lnR>
                    <a:lnT>
                      <a:noFill/>
                    </a:lnT>
                    <a:lnB>
                      <a:noFill/>
                    </a:lnB>
                    <a:solidFill>
                      <a:srgbClr val="EEEEEE"/>
                    </a:solidFill>
                  </a:tcPr>
                </a:tc>
                <a:tc>
                  <a:txBody>
                    <a:bodyPr/>
                    <a:lstStyle/>
                    <a:p>
                      <a:pPr algn="l" fontAlgn="t"/>
                      <a:r>
                        <a:rPr lang="en-US" sz="500" b="0" dirty="0">
                          <a:effectLst/>
                          <a:latin typeface="inherit"/>
                        </a:rPr>
                        <a:t>Oculus Home</a:t>
                      </a:r>
                    </a:p>
                  </a:txBody>
                  <a:tcPr marL="20936" marR="20936" marT="14494" marB="14494">
                    <a:lnL>
                      <a:noFill/>
                    </a:lnL>
                    <a:lnR>
                      <a:noFill/>
                    </a:lnR>
                    <a:lnT>
                      <a:noFill/>
                    </a:lnT>
                    <a:lnB>
                      <a:noFill/>
                    </a:lnB>
                    <a:solidFill>
                      <a:srgbClr val="EEEEEE"/>
                    </a:solidFill>
                  </a:tcPr>
                </a:tc>
                <a:tc>
                  <a:txBody>
                    <a:bodyPr/>
                    <a:lstStyle/>
                    <a:p>
                      <a:pPr algn="l" fontAlgn="t"/>
                      <a:r>
                        <a:rPr lang="en-US" sz="500" b="0" dirty="0" err="1">
                          <a:effectLst/>
                          <a:latin typeface="inherit"/>
                        </a:rPr>
                        <a:t>SteamVR</a:t>
                      </a:r>
                      <a:endParaRPr lang="en-US" sz="500" b="0" dirty="0">
                        <a:effectLst/>
                        <a:latin typeface="inherit"/>
                      </a:endParaRPr>
                    </a:p>
                  </a:txBody>
                  <a:tcPr marL="20936" marR="20936" marT="14494" marB="14494">
                    <a:lnL>
                      <a:noFill/>
                    </a:lnL>
                    <a:lnR>
                      <a:noFill/>
                    </a:lnR>
                    <a:lnT>
                      <a:noFill/>
                    </a:lnT>
                    <a:lnB>
                      <a:noFill/>
                    </a:lnB>
                    <a:solidFill>
                      <a:srgbClr val="EEEEEE"/>
                    </a:solidFill>
                  </a:tcPr>
                </a:tc>
                <a:extLst>
                  <a:ext uri="{0D108BD9-81ED-4DB2-BD59-A6C34878D82A}">
                    <a16:rowId xmlns:a16="http://schemas.microsoft.com/office/drawing/2014/main" val="10004"/>
                  </a:ext>
                </a:extLst>
              </a:tr>
              <a:tr h="371520">
                <a:tc>
                  <a:txBody>
                    <a:bodyPr/>
                    <a:lstStyle/>
                    <a:p>
                      <a:pPr algn="l" fontAlgn="t"/>
                      <a:r>
                        <a:rPr lang="en-US" sz="1400" b="0" dirty="0">
                          <a:effectLst/>
                          <a:latin typeface="inherit"/>
                        </a:rPr>
                        <a:t>Field of view</a:t>
                      </a:r>
                    </a:p>
                  </a:txBody>
                  <a:tcPr marL="20936" marR="20936" marT="14494" marB="14494">
                    <a:lnL>
                      <a:noFill/>
                    </a:lnL>
                    <a:lnR>
                      <a:noFill/>
                    </a:lnR>
                    <a:lnT>
                      <a:noFill/>
                    </a:lnT>
                    <a:lnB>
                      <a:noFill/>
                    </a:lnB>
                    <a:solidFill>
                      <a:srgbClr val="E9E9E9"/>
                    </a:solidFill>
                  </a:tcPr>
                </a:tc>
                <a:tc>
                  <a:txBody>
                    <a:bodyPr/>
                    <a:lstStyle/>
                    <a:p>
                      <a:pPr algn="l" fontAlgn="t"/>
                      <a:r>
                        <a:rPr lang="en-US" sz="1400" b="0">
                          <a:effectLst/>
                          <a:latin typeface="inherit"/>
                        </a:rPr>
                        <a:t>110 degrees</a:t>
                      </a:r>
                    </a:p>
                  </a:txBody>
                  <a:tcPr marL="20936" marR="20936" marT="14494" marB="14494">
                    <a:lnL>
                      <a:noFill/>
                    </a:lnL>
                    <a:lnR>
                      <a:noFill/>
                    </a:lnR>
                    <a:lnT>
                      <a:noFill/>
                    </a:lnT>
                    <a:lnB>
                      <a:noFill/>
                    </a:lnB>
                    <a:solidFill>
                      <a:srgbClr val="E9E9E9"/>
                    </a:solidFill>
                  </a:tcPr>
                </a:tc>
                <a:tc>
                  <a:txBody>
                    <a:bodyPr/>
                    <a:lstStyle/>
                    <a:p>
                      <a:pPr algn="l" fontAlgn="t"/>
                      <a:r>
                        <a:rPr lang="en-US" sz="1400" b="0" dirty="0">
                          <a:effectLst/>
                          <a:latin typeface="inherit"/>
                        </a:rPr>
                        <a:t>110 degrees</a:t>
                      </a:r>
                    </a:p>
                  </a:txBody>
                  <a:tcPr marL="20936" marR="20936" marT="14494" marB="14494">
                    <a:lnL>
                      <a:noFill/>
                    </a:lnL>
                    <a:lnR>
                      <a:noFill/>
                    </a:lnR>
                    <a:lnT>
                      <a:noFill/>
                    </a:lnT>
                    <a:lnB>
                      <a:noFill/>
                    </a:lnB>
                    <a:solidFill>
                      <a:srgbClr val="E9E9E9"/>
                    </a:solidFill>
                  </a:tcPr>
                </a:tc>
                <a:extLst>
                  <a:ext uri="{0D108BD9-81ED-4DB2-BD59-A6C34878D82A}">
                    <a16:rowId xmlns:a16="http://schemas.microsoft.com/office/drawing/2014/main" val="10005"/>
                  </a:ext>
                </a:extLst>
              </a:tr>
              <a:tr h="225061">
                <a:tc>
                  <a:txBody>
                    <a:bodyPr/>
                    <a:lstStyle/>
                    <a:p>
                      <a:pPr algn="l" fontAlgn="t"/>
                      <a:r>
                        <a:rPr lang="en-US" sz="1400" b="0" dirty="0">
                          <a:effectLst/>
                          <a:latin typeface="inherit"/>
                        </a:rPr>
                        <a:t>Tracking area</a:t>
                      </a:r>
                    </a:p>
                  </a:txBody>
                  <a:tcPr marL="20936" marR="20936" marT="14494" marB="14494">
                    <a:lnL>
                      <a:noFill/>
                    </a:lnL>
                    <a:lnR>
                      <a:noFill/>
                    </a:lnR>
                    <a:lnT>
                      <a:noFill/>
                    </a:lnT>
                    <a:lnB>
                      <a:noFill/>
                    </a:lnB>
                    <a:solidFill>
                      <a:srgbClr val="EEEEEE"/>
                    </a:solidFill>
                  </a:tcPr>
                </a:tc>
                <a:tc>
                  <a:txBody>
                    <a:bodyPr/>
                    <a:lstStyle/>
                    <a:p>
                      <a:pPr algn="l" fontAlgn="t"/>
                      <a:r>
                        <a:rPr lang="en-US" sz="1400" b="0" baseline="0" dirty="0" smtClean="0">
                          <a:effectLst/>
                          <a:latin typeface="inherit"/>
                        </a:rPr>
                        <a:t> 5x11 feet</a:t>
                      </a:r>
                      <a:endParaRPr lang="en-US" sz="1400" b="0" dirty="0">
                        <a:effectLst/>
                        <a:latin typeface="inherit"/>
                      </a:endParaRPr>
                    </a:p>
                  </a:txBody>
                  <a:tcPr marL="20936" marR="20936" marT="14494" marB="14494">
                    <a:lnL>
                      <a:noFill/>
                    </a:lnL>
                    <a:lnR>
                      <a:noFill/>
                    </a:lnR>
                    <a:lnT>
                      <a:noFill/>
                    </a:lnT>
                    <a:lnB>
                      <a:noFill/>
                    </a:lnB>
                    <a:solidFill>
                      <a:srgbClr val="EEEEEE"/>
                    </a:solidFill>
                  </a:tcPr>
                </a:tc>
                <a:tc>
                  <a:txBody>
                    <a:bodyPr/>
                    <a:lstStyle/>
                    <a:p>
                      <a:pPr algn="l" fontAlgn="t"/>
                      <a:r>
                        <a:rPr lang="en-US" sz="1400" b="0" dirty="0">
                          <a:effectLst/>
                          <a:latin typeface="inherit"/>
                        </a:rPr>
                        <a:t>15 x 15 feet</a:t>
                      </a:r>
                    </a:p>
                  </a:txBody>
                  <a:tcPr marL="20936" marR="20936" marT="14494" marB="14494">
                    <a:lnL>
                      <a:noFill/>
                    </a:lnL>
                    <a:lnR>
                      <a:noFill/>
                    </a:lnR>
                    <a:lnT>
                      <a:noFill/>
                    </a:lnT>
                    <a:lnB>
                      <a:noFill/>
                    </a:lnB>
                    <a:solidFill>
                      <a:srgbClr val="EEEEEE"/>
                    </a:solidFill>
                  </a:tcPr>
                </a:tc>
                <a:extLst>
                  <a:ext uri="{0D108BD9-81ED-4DB2-BD59-A6C34878D82A}">
                    <a16:rowId xmlns:a16="http://schemas.microsoft.com/office/drawing/2014/main" val="10006"/>
                  </a:ext>
                </a:extLst>
              </a:tr>
              <a:tr h="318190">
                <a:tc>
                  <a:txBody>
                    <a:bodyPr/>
                    <a:lstStyle/>
                    <a:p>
                      <a:pPr algn="l" fontAlgn="t"/>
                      <a:r>
                        <a:rPr lang="en-US" sz="1400" b="0" dirty="0">
                          <a:effectLst/>
                          <a:latin typeface="inherit"/>
                        </a:rPr>
                        <a:t>Built-in audio</a:t>
                      </a:r>
                    </a:p>
                  </a:txBody>
                  <a:tcPr marL="20936" marR="20936" marT="14494" marB="14494">
                    <a:lnL>
                      <a:noFill/>
                    </a:lnL>
                    <a:lnR>
                      <a:noFill/>
                    </a:lnR>
                    <a:lnT>
                      <a:noFill/>
                    </a:lnT>
                    <a:lnB>
                      <a:noFill/>
                    </a:lnB>
                    <a:solidFill>
                      <a:srgbClr val="E9E9E9"/>
                    </a:solidFill>
                  </a:tcPr>
                </a:tc>
                <a:tc>
                  <a:txBody>
                    <a:bodyPr/>
                    <a:lstStyle/>
                    <a:p>
                      <a:pPr algn="l" fontAlgn="t"/>
                      <a:r>
                        <a:rPr lang="en-US" sz="500" b="0">
                          <a:effectLst/>
                          <a:latin typeface="inherit"/>
                        </a:rPr>
                        <a:t>Yes</a:t>
                      </a:r>
                    </a:p>
                  </a:txBody>
                  <a:tcPr marL="20936" marR="20936" marT="14494" marB="14494">
                    <a:lnL>
                      <a:noFill/>
                    </a:lnL>
                    <a:lnR>
                      <a:noFill/>
                    </a:lnR>
                    <a:lnT>
                      <a:noFill/>
                    </a:lnT>
                    <a:lnB>
                      <a:noFill/>
                    </a:lnB>
                    <a:solidFill>
                      <a:srgbClr val="E9E9E9"/>
                    </a:solidFill>
                  </a:tcPr>
                </a:tc>
                <a:tc>
                  <a:txBody>
                    <a:bodyPr/>
                    <a:lstStyle/>
                    <a:p>
                      <a:pPr algn="l" fontAlgn="t"/>
                      <a:r>
                        <a:rPr lang="en-US" sz="500" b="0" dirty="0">
                          <a:effectLst/>
                          <a:latin typeface="inherit"/>
                        </a:rPr>
                        <a:t>Promised, not yet available</a:t>
                      </a:r>
                    </a:p>
                  </a:txBody>
                  <a:tcPr marL="20936" marR="20936" marT="14494" marB="14494">
                    <a:lnL>
                      <a:noFill/>
                    </a:lnL>
                    <a:lnR>
                      <a:noFill/>
                    </a:lnR>
                    <a:lnT>
                      <a:noFill/>
                    </a:lnT>
                    <a:lnB>
                      <a:noFill/>
                    </a:lnB>
                    <a:solidFill>
                      <a:srgbClr val="E9E9E9"/>
                    </a:solidFill>
                  </a:tcPr>
                </a:tc>
                <a:extLst>
                  <a:ext uri="{0D108BD9-81ED-4DB2-BD59-A6C34878D82A}">
                    <a16:rowId xmlns:a16="http://schemas.microsoft.com/office/drawing/2014/main" val="10007"/>
                  </a:ext>
                </a:extLst>
              </a:tr>
              <a:tr h="268567">
                <a:tc>
                  <a:txBody>
                    <a:bodyPr/>
                    <a:lstStyle/>
                    <a:p>
                      <a:pPr algn="l" fontAlgn="t"/>
                      <a:r>
                        <a:rPr lang="en-US" sz="500" b="0">
                          <a:effectLst/>
                          <a:latin typeface="inherit"/>
                        </a:rPr>
                        <a:t>Built-in mic</a:t>
                      </a:r>
                    </a:p>
                  </a:txBody>
                  <a:tcPr marL="20936" marR="20936" marT="14494" marB="14494">
                    <a:lnL>
                      <a:noFill/>
                    </a:lnL>
                    <a:lnR>
                      <a:noFill/>
                    </a:lnR>
                    <a:lnT>
                      <a:noFill/>
                    </a:lnT>
                    <a:lnB>
                      <a:noFill/>
                    </a:lnB>
                    <a:solidFill>
                      <a:srgbClr val="EEEEEE"/>
                    </a:solidFill>
                  </a:tcPr>
                </a:tc>
                <a:tc>
                  <a:txBody>
                    <a:bodyPr/>
                    <a:lstStyle/>
                    <a:p>
                      <a:pPr algn="l" fontAlgn="t"/>
                      <a:r>
                        <a:rPr lang="en-US" sz="500" b="0">
                          <a:effectLst/>
                          <a:latin typeface="inherit"/>
                        </a:rPr>
                        <a:t>Yes</a:t>
                      </a:r>
                    </a:p>
                  </a:txBody>
                  <a:tcPr marL="20936" marR="20936" marT="14494" marB="14494">
                    <a:lnL>
                      <a:noFill/>
                    </a:lnL>
                    <a:lnR>
                      <a:noFill/>
                    </a:lnR>
                    <a:lnT>
                      <a:noFill/>
                    </a:lnT>
                    <a:lnB>
                      <a:noFill/>
                    </a:lnB>
                    <a:solidFill>
                      <a:srgbClr val="EEEEEE"/>
                    </a:solidFill>
                  </a:tcPr>
                </a:tc>
                <a:tc>
                  <a:txBody>
                    <a:bodyPr/>
                    <a:lstStyle/>
                    <a:p>
                      <a:pPr algn="l" fontAlgn="t"/>
                      <a:r>
                        <a:rPr lang="en-US" sz="500" b="0">
                          <a:effectLst/>
                          <a:latin typeface="inherit"/>
                        </a:rPr>
                        <a:t>TBA</a:t>
                      </a:r>
                    </a:p>
                  </a:txBody>
                  <a:tcPr marL="20936" marR="20936" marT="14494" marB="14494">
                    <a:lnL>
                      <a:noFill/>
                    </a:lnL>
                    <a:lnR>
                      <a:noFill/>
                    </a:lnR>
                    <a:lnT>
                      <a:noFill/>
                    </a:lnT>
                    <a:lnB>
                      <a:noFill/>
                    </a:lnB>
                    <a:solidFill>
                      <a:srgbClr val="EEEEEE"/>
                    </a:solidFill>
                  </a:tcPr>
                </a:tc>
                <a:extLst>
                  <a:ext uri="{0D108BD9-81ED-4DB2-BD59-A6C34878D82A}">
                    <a16:rowId xmlns:a16="http://schemas.microsoft.com/office/drawing/2014/main" val="10008"/>
                  </a:ext>
                </a:extLst>
              </a:tr>
              <a:tr h="648072">
                <a:tc>
                  <a:txBody>
                    <a:bodyPr/>
                    <a:lstStyle/>
                    <a:p>
                      <a:pPr algn="l" fontAlgn="t"/>
                      <a:r>
                        <a:rPr lang="en-US" sz="1400" b="0" dirty="0">
                          <a:effectLst/>
                          <a:latin typeface="inherit"/>
                        </a:rPr>
                        <a:t>Controller</a:t>
                      </a:r>
                    </a:p>
                  </a:txBody>
                  <a:tcPr marL="20936" marR="20936" marT="14494" marB="14494">
                    <a:lnL>
                      <a:noFill/>
                    </a:lnL>
                    <a:lnR>
                      <a:noFill/>
                    </a:lnR>
                    <a:lnT>
                      <a:noFill/>
                    </a:lnT>
                    <a:lnB>
                      <a:noFill/>
                    </a:lnB>
                    <a:solidFill>
                      <a:srgbClr val="E9E9E9"/>
                    </a:solidFill>
                  </a:tcPr>
                </a:tc>
                <a:tc>
                  <a:txBody>
                    <a:bodyPr/>
                    <a:lstStyle/>
                    <a:p>
                      <a:pPr algn="l" fontAlgn="t"/>
                      <a:r>
                        <a:rPr lang="en-US" sz="1400" b="0" dirty="0">
                          <a:effectLst/>
                          <a:latin typeface="inherit"/>
                        </a:rPr>
                        <a:t>Oculus Touch, Xbox One controller</a:t>
                      </a:r>
                    </a:p>
                  </a:txBody>
                  <a:tcPr marL="20936" marR="20936" marT="14494" marB="14494">
                    <a:lnL>
                      <a:noFill/>
                    </a:lnL>
                    <a:lnR>
                      <a:noFill/>
                    </a:lnR>
                    <a:lnT>
                      <a:noFill/>
                    </a:lnT>
                    <a:lnB>
                      <a:noFill/>
                    </a:lnB>
                    <a:solidFill>
                      <a:srgbClr val="E9E9E9"/>
                    </a:solidFill>
                  </a:tcPr>
                </a:tc>
                <a:tc>
                  <a:txBody>
                    <a:bodyPr/>
                    <a:lstStyle/>
                    <a:p>
                      <a:pPr algn="l" fontAlgn="t"/>
                      <a:r>
                        <a:rPr lang="en-US" sz="1400" b="0" dirty="0" err="1">
                          <a:effectLst/>
                          <a:latin typeface="inherit"/>
                        </a:rPr>
                        <a:t>SteamVR</a:t>
                      </a:r>
                      <a:r>
                        <a:rPr lang="en-US" sz="1400" b="0" dirty="0">
                          <a:effectLst/>
                          <a:latin typeface="inherit"/>
                        </a:rPr>
                        <a:t> controller, any PC compatible gamepad</a:t>
                      </a:r>
                    </a:p>
                  </a:txBody>
                  <a:tcPr marL="20936" marR="20936" marT="14494" marB="14494">
                    <a:lnL>
                      <a:noFill/>
                    </a:lnL>
                    <a:lnR>
                      <a:noFill/>
                    </a:lnR>
                    <a:lnT>
                      <a:noFill/>
                    </a:lnT>
                    <a:lnB>
                      <a:noFill/>
                    </a:lnB>
                    <a:solidFill>
                      <a:srgbClr val="E9E9E9"/>
                    </a:solidFill>
                  </a:tcPr>
                </a:tc>
                <a:extLst>
                  <a:ext uri="{0D108BD9-81ED-4DB2-BD59-A6C34878D82A}">
                    <a16:rowId xmlns:a16="http://schemas.microsoft.com/office/drawing/2014/main" val="10009"/>
                  </a:ext>
                </a:extLst>
              </a:tr>
              <a:tr h="2211252">
                <a:tc>
                  <a:txBody>
                    <a:bodyPr/>
                    <a:lstStyle/>
                    <a:p>
                      <a:pPr algn="l" fontAlgn="t"/>
                      <a:r>
                        <a:rPr lang="en-US" sz="1400" b="0" dirty="0">
                          <a:effectLst/>
                          <a:latin typeface="inherit"/>
                        </a:rPr>
                        <a:t>Sensors</a:t>
                      </a:r>
                    </a:p>
                  </a:txBody>
                  <a:tcPr marL="20936" marR="20936" marT="14494" marB="14494">
                    <a:lnL>
                      <a:noFill/>
                    </a:lnL>
                    <a:lnR>
                      <a:noFill/>
                    </a:lnR>
                    <a:lnT>
                      <a:noFill/>
                    </a:lnT>
                    <a:lnB>
                      <a:noFill/>
                    </a:lnB>
                    <a:solidFill>
                      <a:srgbClr val="EEEEEE"/>
                    </a:solidFill>
                  </a:tcPr>
                </a:tc>
                <a:tc>
                  <a:txBody>
                    <a:bodyPr/>
                    <a:lstStyle/>
                    <a:p>
                      <a:pPr algn="l" fontAlgn="t"/>
                      <a:r>
                        <a:rPr lang="en-US" sz="1400" b="0" dirty="0">
                          <a:effectLst/>
                          <a:latin typeface="inherit"/>
                        </a:rPr>
                        <a:t>Accelerometer, gyroscope, magnetometer,  360-degree positional tracking</a:t>
                      </a:r>
                    </a:p>
                  </a:txBody>
                  <a:tcPr marL="20936" marR="20936" marT="14494" marB="14494">
                    <a:lnL>
                      <a:noFill/>
                    </a:lnL>
                    <a:lnR>
                      <a:noFill/>
                    </a:lnR>
                    <a:lnT>
                      <a:noFill/>
                    </a:lnT>
                    <a:lnB>
                      <a:noFill/>
                    </a:lnB>
                    <a:solidFill>
                      <a:srgbClr val="EEEEEE"/>
                    </a:solidFill>
                  </a:tcPr>
                </a:tc>
                <a:tc>
                  <a:txBody>
                    <a:bodyPr/>
                    <a:lstStyle/>
                    <a:p>
                      <a:pPr algn="l" fontAlgn="t"/>
                      <a:r>
                        <a:rPr lang="en-US" sz="1400" b="0" dirty="0">
                          <a:effectLst/>
                          <a:latin typeface="inherit"/>
                        </a:rPr>
                        <a:t>Accelerometer, gyroscope, laser position sensor, front-facing camera</a:t>
                      </a:r>
                    </a:p>
                  </a:txBody>
                  <a:tcPr marL="20936" marR="20936" marT="14494" marB="14494">
                    <a:lnL>
                      <a:noFill/>
                    </a:lnL>
                    <a:lnR>
                      <a:noFill/>
                    </a:lnR>
                    <a:lnT>
                      <a:noFill/>
                    </a:lnT>
                    <a:lnB>
                      <a:noFill/>
                    </a:lnB>
                    <a:solidFill>
                      <a:srgbClr val="EEEEEE"/>
                    </a:solidFill>
                  </a:tcPr>
                </a:tc>
                <a:extLst>
                  <a:ext uri="{0D108BD9-81ED-4DB2-BD59-A6C34878D82A}">
                    <a16:rowId xmlns:a16="http://schemas.microsoft.com/office/drawing/2014/main" val="10010"/>
                  </a:ext>
                </a:extLst>
              </a:tr>
              <a:tr h="318190">
                <a:tc>
                  <a:txBody>
                    <a:bodyPr/>
                    <a:lstStyle/>
                    <a:p>
                      <a:pPr algn="l" fontAlgn="t"/>
                      <a:r>
                        <a:rPr lang="en-US" sz="500" b="0">
                          <a:effectLst/>
                          <a:latin typeface="inherit"/>
                        </a:rPr>
                        <a:t>Connections</a:t>
                      </a:r>
                    </a:p>
                  </a:txBody>
                  <a:tcPr marL="20936" marR="20936" marT="14494" marB="14494">
                    <a:lnL>
                      <a:noFill/>
                    </a:lnL>
                    <a:lnR>
                      <a:noFill/>
                    </a:lnR>
                    <a:lnT>
                      <a:noFill/>
                    </a:lnT>
                    <a:lnB>
                      <a:noFill/>
                    </a:lnB>
                    <a:solidFill>
                      <a:srgbClr val="E9E9E9"/>
                    </a:solidFill>
                  </a:tcPr>
                </a:tc>
                <a:tc>
                  <a:txBody>
                    <a:bodyPr/>
                    <a:lstStyle/>
                    <a:p>
                      <a:pPr algn="l" fontAlgn="t"/>
                      <a:r>
                        <a:rPr lang="pl-PL" sz="500" b="0">
                          <a:effectLst/>
                          <a:latin typeface="inherit"/>
                        </a:rPr>
                        <a:t>HDMI, USB 2.0, USB 3.0</a:t>
                      </a:r>
                    </a:p>
                  </a:txBody>
                  <a:tcPr marL="20936" marR="20936" marT="14494" marB="14494">
                    <a:lnL>
                      <a:noFill/>
                    </a:lnL>
                    <a:lnR>
                      <a:noFill/>
                    </a:lnR>
                    <a:lnT>
                      <a:noFill/>
                    </a:lnT>
                    <a:lnB>
                      <a:noFill/>
                    </a:lnB>
                    <a:solidFill>
                      <a:srgbClr val="E9E9E9"/>
                    </a:solidFill>
                  </a:tcPr>
                </a:tc>
                <a:tc>
                  <a:txBody>
                    <a:bodyPr/>
                    <a:lstStyle/>
                    <a:p>
                      <a:pPr algn="l" fontAlgn="t"/>
                      <a:r>
                        <a:rPr lang="pl-PL" sz="500" b="0">
                          <a:effectLst/>
                          <a:latin typeface="inherit"/>
                        </a:rPr>
                        <a:t>HDMI, USB 2.0, USB 3.0</a:t>
                      </a:r>
                    </a:p>
                  </a:txBody>
                  <a:tcPr marL="20936" marR="20936" marT="14494" marB="14494">
                    <a:lnL>
                      <a:noFill/>
                    </a:lnL>
                    <a:lnR>
                      <a:noFill/>
                    </a:lnR>
                    <a:lnT>
                      <a:noFill/>
                    </a:lnT>
                    <a:lnB>
                      <a:noFill/>
                    </a:lnB>
                    <a:solidFill>
                      <a:srgbClr val="E9E9E9"/>
                    </a:solidFill>
                  </a:tcPr>
                </a:tc>
                <a:extLst>
                  <a:ext uri="{0D108BD9-81ED-4DB2-BD59-A6C34878D82A}">
                    <a16:rowId xmlns:a16="http://schemas.microsoft.com/office/drawing/2014/main" val="10011"/>
                  </a:ext>
                </a:extLst>
              </a:tr>
              <a:tr h="1808247">
                <a:tc>
                  <a:txBody>
                    <a:bodyPr/>
                    <a:lstStyle/>
                    <a:p>
                      <a:pPr algn="l" fontAlgn="t"/>
                      <a:r>
                        <a:rPr lang="en-US" sz="500" b="0" dirty="0">
                          <a:effectLst/>
                          <a:latin typeface="inherit"/>
                        </a:rPr>
                        <a:t>Requirements</a:t>
                      </a:r>
                    </a:p>
                  </a:txBody>
                  <a:tcPr marL="20936" marR="20936" marT="14494" marB="14494">
                    <a:lnL>
                      <a:noFill/>
                    </a:lnL>
                    <a:lnR>
                      <a:noFill/>
                    </a:lnR>
                    <a:lnT>
                      <a:noFill/>
                    </a:lnT>
                    <a:lnB>
                      <a:noFill/>
                    </a:lnB>
                    <a:solidFill>
                      <a:srgbClr val="EEEEEE"/>
                    </a:solidFill>
                  </a:tcPr>
                </a:tc>
                <a:tc>
                  <a:txBody>
                    <a:bodyPr/>
                    <a:lstStyle/>
                    <a:p>
                      <a:pPr algn="l" fontAlgn="t"/>
                      <a:r>
                        <a:rPr lang="en-US" sz="500" b="0">
                          <a:effectLst/>
                          <a:latin typeface="inherit"/>
                        </a:rPr>
                        <a:t>NVIDIA GTX 970 / AMD 290 equivalent or greater</a:t>
                      </a:r>
                      <a:br>
                        <a:rPr lang="en-US" sz="500" b="0">
                          <a:effectLst/>
                          <a:latin typeface="inherit"/>
                        </a:rPr>
                      </a:br>
                      <a:r>
                        <a:rPr lang="en-US" sz="500" b="0">
                          <a:effectLst/>
                          <a:latin typeface="inherit"/>
                        </a:rPr>
                        <a:t>Intel i5-4590 equivalent or greater</a:t>
                      </a:r>
                      <a:br>
                        <a:rPr lang="en-US" sz="500" b="0">
                          <a:effectLst/>
                          <a:latin typeface="inherit"/>
                        </a:rPr>
                      </a:br>
                      <a:r>
                        <a:rPr lang="en-US" sz="500" b="0">
                          <a:effectLst/>
                          <a:latin typeface="inherit"/>
                        </a:rPr>
                        <a:t>8GB+ RAM</a:t>
                      </a:r>
                      <a:br>
                        <a:rPr lang="en-US" sz="500" b="0">
                          <a:effectLst/>
                          <a:latin typeface="inherit"/>
                        </a:rPr>
                      </a:br>
                      <a:r>
                        <a:rPr lang="en-US" sz="500" b="0">
                          <a:effectLst/>
                          <a:latin typeface="inherit"/>
                        </a:rPr>
                        <a:t>Compatible HDMI 1.3 video output</a:t>
                      </a:r>
                      <a:br>
                        <a:rPr lang="en-US" sz="500" b="0">
                          <a:effectLst/>
                          <a:latin typeface="inherit"/>
                        </a:rPr>
                      </a:br>
                      <a:r>
                        <a:rPr lang="en-US" sz="500" b="0">
                          <a:effectLst/>
                          <a:latin typeface="inherit"/>
                        </a:rPr>
                        <a:t>2x USB 3.0 ports</a:t>
                      </a:r>
                      <a:br>
                        <a:rPr lang="en-US" sz="500" b="0">
                          <a:effectLst/>
                          <a:latin typeface="inherit"/>
                        </a:rPr>
                      </a:br>
                      <a:r>
                        <a:rPr lang="en-US" sz="500" b="0">
                          <a:effectLst/>
                          <a:latin typeface="inherit"/>
                        </a:rPr>
                        <a:t>Windows 7 SP1 or newer</a:t>
                      </a:r>
                    </a:p>
                  </a:txBody>
                  <a:tcPr marL="20936" marR="20936" marT="14494" marB="14494">
                    <a:lnL>
                      <a:noFill/>
                    </a:lnL>
                    <a:lnR>
                      <a:noFill/>
                    </a:lnR>
                    <a:lnT>
                      <a:noFill/>
                    </a:lnT>
                    <a:lnB>
                      <a:noFill/>
                    </a:lnB>
                    <a:solidFill>
                      <a:srgbClr val="EEEEEE"/>
                    </a:solidFill>
                  </a:tcPr>
                </a:tc>
                <a:tc>
                  <a:txBody>
                    <a:bodyPr/>
                    <a:lstStyle/>
                    <a:p>
                      <a:pPr algn="l" fontAlgn="t"/>
                      <a:r>
                        <a:rPr lang="en-US" sz="500" b="0">
                          <a:effectLst/>
                          <a:latin typeface="inherit"/>
                        </a:rPr>
                        <a:t>TBA</a:t>
                      </a:r>
                    </a:p>
                  </a:txBody>
                  <a:tcPr marL="20936" marR="20936" marT="14494" marB="14494">
                    <a:lnL>
                      <a:noFill/>
                    </a:lnL>
                    <a:lnR>
                      <a:noFill/>
                    </a:lnR>
                    <a:lnT>
                      <a:noFill/>
                    </a:lnT>
                    <a:lnB>
                      <a:noFill/>
                    </a:lnB>
                    <a:solidFill>
                      <a:srgbClr val="EEEEEE"/>
                    </a:solidFill>
                  </a:tcPr>
                </a:tc>
                <a:extLst>
                  <a:ext uri="{0D108BD9-81ED-4DB2-BD59-A6C34878D82A}">
                    <a16:rowId xmlns:a16="http://schemas.microsoft.com/office/drawing/2014/main" val="10012"/>
                  </a:ext>
                </a:extLst>
              </a:tr>
              <a:tr h="140804">
                <a:tc>
                  <a:txBody>
                    <a:bodyPr/>
                    <a:lstStyle/>
                    <a:p>
                      <a:pPr algn="l" fontAlgn="t"/>
                      <a:r>
                        <a:rPr lang="en-US" sz="500" b="0">
                          <a:effectLst/>
                          <a:latin typeface="inherit"/>
                        </a:rPr>
                        <a:t>Price</a:t>
                      </a:r>
                    </a:p>
                  </a:txBody>
                  <a:tcPr marL="20936" marR="20936" marT="14494" marB="14494">
                    <a:lnL>
                      <a:noFill/>
                    </a:lnL>
                    <a:lnR>
                      <a:noFill/>
                    </a:lnR>
                    <a:lnT>
                      <a:noFill/>
                    </a:lnT>
                    <a:lnB>
                      <a:noFill/>
                    </a:lnB>
                    <a:solidFill>
                      <a:srgbClr val="E9E9E9"/>
                    </a:solidFill>
                  </a:tcPr>
                </a:tc>
                <a:tc>
                  <a:txBody>
                    <a:bodyPr/>
                    <a:lstStyle/>
                    <a:p>
                      <a:pPr algn="l" fontAlgn="t"/>
                      <a:r>
                        <a:rPr lang="en-US" altLang="zh-TW" sz="500" b="0">
                          <a:effectLst/>
                          <a:latin typeface="inherit"/>
                        </a:rPr>
                        <a:t>$600</a:t>
                      </a:r>
                    </a:p>
                  </a:txBody>
                  <a:tcPr marL="20936" marR="20936" marT="14494" marB="14494">
                    <a:lnL>
                      <a:noFill/>
                    </a:lnL>
                    <a:lnR>
                      <a:noFill/>
                    </a:lnR>
                    <a:lnT>
                      <a:noFill/>
                    </a:lnT>
                    <a:lnB>
                      <a:noFill/>
                    </a:lnB>
                    <a:solidFill>
                      <a:srgbClr val="E9E9E9"/>
                    </a:solidFill>
                  </a:tcPr>
                </a:tc>
                <a:tc>
                  <a:txBody>
                    <a:bodyPr/>
                    <a:lstStyle/>
                    <a:p>
                      <a:pPr algn="l" fontAlgn="t"/>
                      <a:r>
                        <a:rPr lang="en-US" sz="500" b="0">
                          <a:effectLst/>
                          <a:latin typeface="inherit"/>
                        </a:rPr>
                        <a:t>TBA</a:t>
                      </a:r>
                    </a:p>
                  </a:txBody>
                  <a:tcPr marL="20936" marR="20936" marT="14494" marB="14494">
                    <a:lnL>
                      <a:noFill/>
                    </a:lnL>
                    <a:lnR>
                      <a:noFill/>
                    </a:lnR>
                    <a:lnT>
                      <a:noFill/>
                    </a:lnT>
                    <a:lnB>
                      <a:noFill/>
                    </a:lnB>
                    <a:solidFill>
                      <a:srgbClr val="E9E9E9"/>
                    </a:solidFill>
                  </a:tcPr>
                </a:tc>
                <a:extLst>
                  <a:ext uri="{0D108BD9-81ED-4DB2-BD59-A6C34878D82A}">
                    <a16:rowId xmlns:a16="http://schemas.microsoft.com/office/drawing/2014/main" val="10013"/>
                  </a:ext>
                </a:extLst>
              </a:tr>
              <a:tr h="318190">
                <a:tc>
                  <a:txBody>
                    <a:bodyPr/>
                    <a:lstStyle/>
                    <a:p>
                      <a:pPr algn="l" fontAlgn="t"/>
                      <a:r>
                        <a:rPr lang="en-US" sz="500" b="0">
                          <a:effectLst/>
                          <a:latin typeface="inherit"/>
                        </a:rPr>
                        <a:t>Consumer Release</a:t>
                      </a:r>
                    </a:p>
                  </a:txBody>
                  <a:tcPr marL="20936" marR="20936" marT="14494" marB="14494">
                    <a:lnL>
                      <a:noFill/>
                    </a:lnL>
                    <a:lnR>
                      <a:noFill/>
                    </a:lnR>
                    <a:lnT>
                      <a:noFill/>
                    </a:lnT>
                    <a:lnB>
                      <a:noFill/>
                    </a:lnB>
                    <a:solidFill>
                      <a:srgbClr val="EEEEEE"/>
                    </a:solidFill>
                  </a:tcPr>
                </a:tc>
                <a:tc>
                  <a:txBody>
                    <a:bodyPr/>
                    <a:lstStyle/>
                    <a:p>
                      <a:pPr algn="l" fontAlgn="t"/>
                      <a:r>
                        <a:rPr lang="en-US" sz="500" b="0">
                          <a:effectLst/>
                          <a:latin typeface="inherit"/>
                        </a:rPr>
                        <a:t>Pre-orders ship March 28, 2016</a:t>
                      </a:r>
                    </a:p>
                  </a:txBody>
                  <a:tcPr marL="20936" marR="20936" marT="14494" marB="14494">
                    <a:lnL>
                      <a:noFill/>
                    </a:lnL>
                    <a:lnR>
                      <a:noFill/>
                    </a:lnR>
                    <a:lnT>
                      <a:noFill/>
                    </a:lnT>
                    <a:lnB>
                      <a:noFill/>
                    </a:lnB>
                    <a:solidFill>
                      <a:srgbClr val="EEEEEE"/>
                    </a:solidFill>
                  </a:tcPr>
                </a:tc>
                <a:tc>
                  <a:txBody>
                    <a:bodyPr/>
                    <a:lstStyle/>
                    <a:p>
                      <a:pPr algn="l" fontAlgn="t"/>
                      <a:r>
                        <a:rPr lang="en-US" sz="500" b="0">
                          <a:effectLst/>
                          <a:latin typeface="inherit"/>
                        </a:rPr>
                        <a:t>April 2016</a:t>
                      </a:r>
                    </a:p>
                  </a:txBody>
                  <a:tcPr marL="20936" marR="20936" marT="14494" marB="14494">
                    <a:lnL>
                      <a:noFill/>
                    </a:lnL>
                    <a:lnR>
                      <a:noFill/>
                    </a:lnR>
                    <a:lnT>
                      <a:noFill/>
                    </a:lnT>
                    <a:lnB>
                      <a:noFill/>
                    </a:lnB>
                    <a:solidFill>
                      <a:srgbClr val="EEEEEE"/>
                    </a:solidFill>
                  </a:tcPr>
                </a:tc>
                <a:extLst>
                  <a:ext uri="{0D108BD9-81ED-4DB2-BD59-A6C34878D82A}">
                    <a16:rowId xmlns:a16="http://schemas.microsoft.com/office/drawing/2014/main" val="10014"/>
                  </a:ext>
                </a:extLst>
              </a:tr>
              <a:tr h="140804">
                <a:tc>
                  <a:txBody>
                    <a:bodyPr/>
                    <a:lstStyle/>
                    <a:p>
                      <a:pPr algn="l" fontAlgn="t"/>
                      <a:r>
                        <a:rPr lang="en-US" sz="500" b="0">
                          <a:effectLst/>
                          <a:latin typeface="inherit"/>
                        </a:rPr>
                        <a:t>DT review</a:t>
                      </a:r>
                    </a:p>
                  </a:txBody>
                  <a:tcPr marL="20936" marR="20936" marT="14494" marB="14494">
                    <a:lnL>
                      <a:noFill/>
                    </a:lnL>
                    <a:lnR>
                      <a:noFill/>
                    </a:lnR>
                    <a:lnT>
                      <a:noFill/>
                    </a:lnT>
                    <a:lnB>
                      <a:noFill/>
                    </a:lnB>
                    <a:solidFill>
                      <a:srgbClr val="E9E9E9"/>
                    </a:solidFill>
                  </a:tcPr>
                </a:tc>
                <a:tc>
                  <a:txBody>
                    <a:bodyPr/>
                    <a:lstStyle/>
                    <a:p>
                      <a:pPr algn="l" fontAlgn="t"/>
                      <a:r>
                        <a:rPr lang="en-US" sz="500" b="0" u="none" strike="noStrike">
                          <a:solidFill>
                            <a:srgbClr val="0095DA"/>
                          </a:solidFill>
                          <a:effectLst/>
                          <a:latin typeface="inherit"/>
                          <a:hlinkClick r:id="rId2"/>
                        </a:rPr>
                        <a:t>Hands-on</a:t>
                      </a:r>
                      <a:endParaRPr lang="en-US" sz="500" b="0">
                        <a:effectLst/>
                        <a:latin typeface="inherit"/>
                      </a:endParaRPr>
                    </a:p>
                  </a:txBody>
                  <a:tcPr marL="20936" marR="20936" marT="14494" marB="14494">
                    <a:lnL>
                      <a:noFill/>
                    </a:lnL>
                    <a:lnR>
                      <a:noFill/>
                    </a:lnR>
                    <a:lnT>
                      <a:noFill/>
                    </a:lnT>
                    <a:lnB>
                      <a:noFill/>
                    </a:lnB>
                    <a:solidFill>
                      <a:srgbClr val="E9E9E9"/>
                    </a:solidFill>
                  </a:tcPr>
                </a:tc>
                <a:tc>
                  <a:txBody>
                    <a:bodyPr/>
                    <a:lstStyle/>
                    <a:p>
                      <a:pPr algn="l" fontAlgn="t"/>
                      <a:r>
                        <a:rPr lang="en-US" sz="500" b="0" u="none" strike="noStrike" dirty="0">
                          <a:solidFill>
                            <a:srgbClr val="0095DA"/>
                          </a:solidFill>
                          <a:effectLst/>
                          <a:latin typeface="inherit"/>
                          <a:hlinkClick r:id="rId3"/>
                        </a:rPr>
                        <a:t>Hands-on</a:t>
                      </a:r>
                      <a:endParaRPr lang="en-US" sz="500" b="0" dirty="0">
                        <a:effectLst/>
                        <a:latin typeface="inherit"/>
                      </a:endParaRPr>
                    </a:p>
                  </a:txBody>
                  <a:tcPr marL="20936" marR="20936" marT="14494" marB="14494">
                    <a:lnL>
                      <a:noFill/>
                    </a:lnL>
                    <a:lnR>
                      <a:noFill/>
                    </a:lnR>
                    <a:lnT>
                      <a:noFill/>
                    </a:lnT>
                    <a:lnB>
                      <a:noFill/>
                    </a:lnB>
                    <a:solidFill>
                      <a:srgbClr val="E9E9E9"/>
                    </a:solidFill>
                  </a:tcPr>
                </a:tc>
                <a:extLst>
                  <a:ext uri="{0D108BD9-81ED-4DB2-BD59-A6C34878D82A}">
                    <a16:rowId xmlns:a16="http://schemas.microsoft.com/office/drawing/2014/main" val="10015"/>
                  </a:ext>
                </a:extLst>
              </a:tr>
            </a:tbl>
          </a:graphicData>
        </a:graphic>
      </p:graphicFrame>
      <p:pic>
        <p:nvPicPr>
          <p:cNvPr id="1025" name="Picture 1" descr="oculus rift front sh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592" y="2780928"/>
            <a:ext cx="1642108" cy="11942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c vive front shot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2320" y="2517863"/>
            <a:ext cx="1915472" cy="1271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524278"/>
      </p:ext>
    </p:extLst>
  </p:cSld>
  <p:clrMapOvr>
    <a:masterClrMapping/>
  </p:clrMapOvr>
  <p:transition spd="slow">
    <p:randomBa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Need very powerful GPU for display,</a:t>
            </a:r>
            <a:br>
              <a:rPr lang="en-US" altLang="zh-TW" dirty="0" smtClean="0"/>
            </a:br>
            <a:r>
              <a:rPr lang="en-US" altLang="zh-TW" dirty="0"/>
              <a:t> </a:t>
            </a:r>
            <a:r>
              <a:rPr lang="en-US" altLang="zh-TW" dirty="0" smtClean="0"/>
              <a:t>  and that powerful PC can be very expensive!</a:t>
            </a:r>
            <a:endParaRPr lang="zh-TW" altLang="en-US" dirty="0"/>
          </a:p>
        </p:txBody>
      </p:sp>
      <p:sp>
        <p:nvSpPr>
          <p:cNvPr id="3" name="Content Placeholder 2"/>
          <p:cNvSpPr>
            <a:spLocks noGrp="1"/>
          </p:cNvSpPr>
          <p:nvPr>
            <p:ph idx="1"/>
          </p:nvPr>
        </p:nvSpPr>
        <p:spPr/>
        <p:txBody>
          <a:bodyPr/>
          <a:lstStyle/>
          <a:p>
            <a:r>
              <a:rPr lang="en-US" altLang="zh-TW" dirty="0" smtClean="0"/>
              <a:t>HTC VIVE:  NVIDIA </a:t>
            </a:r>
            <a:r>
              <a:rPr lang="en-US" altLang="zh-TW" dirty="0"/>
              <a:t>GeForce GTX 970 /AMD Radeon RX 480 equivalent or </a:t>
            </a:r>
            <a:r>
              <a:rPr lang="en-US" altLang="zh-TW" dirty="0" smtClean="0"/>
              <a:t>greater</a:t>
            </a:r>
          </a:p>
          <a:p>
            <a:endParaRPr lang="en-US" altLang="zh-TW" dirty="0"/>
          </a:p>
          <a:p>
            <a:r>
              <a:rPr lang="en-US" altLang="zh-TW" dirty="0" err="1" smtClean="0"/>
              <a:t>Occulus</a:t>
            </a:r>
            <a:r>
              <a:rPr lang="en-US" altLang="zh-TW" dirty="0" smtClean="0"/>
              <a:t> Rift 2: </a:t>
            </a:r>
            <a:r>
              <a:rPr lang="en-US" altLang="zh-TW" dirty="0"/>
              <a:t>NVIDIA GeForce GTX 960 / AMD Radeon RX 470 or </a:t>
            </a:r>
            <a:r>
              <a:rPr lang="en-US" altLang="zh-TW" dirty="0" smtClean="0"/>
              <a:t>greater</a:t>
            </a:r>
          </a:p>
          <a:p>
            <a:endParaRPr lang="en-US" altLang="zh-TW" dirty="0"/>
          </a:p>
          <a:p>
            <a:endParaRPr lang="en-US" altLang="zh-TW" dirty="0" smtClean="0"/>
          </a:p>
          <a:p>
            <a:r>
              <a:rPr lang="en-US" altLang="zh-TW" dirty="0" smtClean="0"/>
              <a:t>Because the FOV is 110 degrees, we can easily see pixel grid in the display  (The display resolution of </a:t>
            </a:r>
            <a:r>
              <a:rPr lang="en-US" altLang="zh-TW" sz="2400" dirty="0" smtClean="0">
                <a:latin typeface="inherit"/>
              </a:rPr>
              <a:t>2160 </a:t>
            </a:r>
            <a:r>
              <a:rPr lang="en-US" altLang="zh-TW" sz="2400" dirty="0">
                <a:latin typeface="inherit"/>
              </a:rPr>
              <a:t>x </a:t>
            </a:r>
            <a:r>
              <a:rPr lang="en-US" altLang="zh-TW" sz="2400" dirty="0" smtClean="0">
                <a:latin typeface="inherit"/>
              </a:rPr>
              <a:t>1200 is NOT enough for 110 degrees field-of-view. 10K by 10K is the optimal solution in </a:t>
            </a:r>
            <a:r>
              <a:rPr lang="en-US" altLang="zh-TW" sz="2400" smtClean="0">
                <a:latin typeface="inherit"/>
              </a:rPr>
              <a:t>the future)</a:t>
            </a:r>
            <a:endParaRPr lang="en-US" altLang="zh-TW" sz="2400" dirty="0">
              <a:latin typeface="inherit"/>
            </a:endParaRPr>
          </a:p>
          <a:p>
            <a:pPr marL="0" indent="0">
              <a:buNone/>
            </a:pPr>
            <a:endParaRPr lang="zh-TW" altLang="en-US" dirty="0"/>
          </a:p>
        </p:txBody>
      </p:sp>
    </p:spTree>
    <p:extLst>
      <p:ext uri="{BB962C8B-B14F-4D97-AF65-F5344CB8AC3E}">
        <p14:creationId xmlns:p14="http://schemas.microsoft.com/office/powerpoint/2010/main" val="37728902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651019"/>
          </a:xfrm>
        </p:spPr>
        <p:txBody>
          <a:bodyPr/>
          <a:lstStyle/>
          <a:p>
            <a:r>
              <a:rPr lang="en-US" altLang="zh-TW" dirty="0" smtClean="0"/>
              <a:t>360</a:t>
            </a:r>
            <a:r>
              <a:rPr lang="zh-TW" altLang="en-US" dirty="0" smtClean="0"/>
              <a:t> </a:t>
            </a:r>
            <a:r>
              <a:rPr lang="en-US" altLang="zh-TW" dirty="0" smtClean="0"/>
              <a:t>degree imaging devices</a:t>
            </a:r>
            <a:endParaRPr lang="zh-TW" altLang="en-US" dirty="0"/>
          </a:p>
        </p:txBody>
      </p:sp>
      <p:sp>
        <p:nvSpPr>
          <p:cNvPr id="3" name="Content Placeholder 2"/>
          <p:cNvSpPr>
            <a:spLocks noGrp="1"/>
          </p:cNvSpPr>
          <p:nvPr>
            <p:ph idx="1"/>
          </p:nvPr>
        </p:nvSpPr>
        <p:spPr>
          <a:xfrm>
            <a:off x="539552" y="1689722"/>
            <a:ext cx="7886700" cy="4351338"/>
          </a:xfrm>
        </p:spPr>
        <p:txBody>
          <a:bodyPr/>
          <a:lstStyle/>
          <a:p>
            <a:r>
              <a:rPr lang="en-US" altLang="zh-TW" dirty="0" smtClean="0"/>
              <a:t>1. Ladybug 5 spherical camera:</a:t>
            </a:r>
          </a:p>
          <a:p>
            <a:pPr marL="0" indent="0">
              <a:buNone/>
            </a:pPr>
            <a:r>
              <a:rPr lang="en-US" altLang="zh-TW" dirty="0" smtClean="0"/>
              <a:t>        (five cameras)</a:t>
            </a:r>
            <a:endParaRPr lang="en-US" altLang="zh-TW" dirty="0"/>
          </a:p>
          <a:p>
            <a:r>
              <a:rPr lang="en-US" altLang="zh-TW" dirty="0" smtClean="0"/>
              <a:t>2. Luna  360 camera</a:t>
            </a:r>
          </a:p>
          <a:p>
            <a:pPr marL="0" indent="0">
              <a:buNone/>
            </a:pPr>
            <a:r>
              <a:rPr lang="en-US" altLang="zh-TW" dirty="0" smtClean="0"/>
              <a:t>     (two fisheye cameras)</a:t>
            </a:r>
          </a:p>
          <a:p>
            <a:pPr marL="0" indent="0">
              <a:buNone/>
            </a:pPr>
            <a:r>
              <a:rPr lang="en-US" altLang="zh-TW" dirty="0"/>
              <a:t> </a:t>
            </a:r>
            <a:r>
              <a:rPr lang="en-US" altLang="zh-TW" dirty="0" smtClean="0"/>
              <a:t>   </a:t>
            </a:r>
          </a:p>
          <a:p>
            <a:r>
              <a:rPr lang="en-US" altLang="zh-TW" dirty="0"/>
              <a:t>3</a:t>
            </a:r>
            <a:r>
              <a:rPr lang="en-US" altLang="zh-TW" dirty="0" smtClean="0"/>
              <a:t>. Google Jump VR Project  (16 cameras)</a:t>
            </a:r>
          </a:p>
          <a:p>
            <a:endParaRPr lang="en-US" altLang="zh-TW" dirty="0"/>
          </a:p>
          <a:p>
            <a:r>
              <a:rPr lang="en-US" altLang="zh-TW" dirty="0" smtClean="0"/>
              <a:t>4. Facebook surround 360 video camera</a:t>
            </a:r>
          </a:p>
          <a:p>
            <a:pPr marL="0" indent="0">
              <a:buNone/>
            </a:pPr>
            <a:r>
              <a:rPr lang="en-US" altLang="zh-TW" dirty="0" smtClean="0"/>
              <a:t>        (with 17 cameras)</a:t>
            </a:r>
            <a:endParaRPr lang="en-US" altLang="zh-TW" dirty="0"/>
          </a:p>
          <a:p>
            <a:r>
              <a:rPr lang="en-US" altLang="zh-TW" dirty="0" smtClean="0"/>
              <a:t>5.</a:t>
            </a:r>
            <a:r>
              <a:rPr lang="zh-TW" altLang="en-US" dirty="0" smtClean="0"/>
              <a:t> </a:t>
            </a:r>
            <a:r>
              <a:rPr lang="en-US" altLang="zh-TW" dirty="0" err="1" smtClean="0"/>
              <a:t>Polycamera</a:t>
            </a:r>
            <a:r>
              <a:rPr lang="en-US" altLang="zh-TW" dirty="0" smtClean="0"/>
              <a:t> 360 imaging</a:t>
            </a:r>
          </a:p>
          <a:p>
            <a:pPr marL="0" indent="0">
              <a:buNone/>
            </a:pPr>
            <a:r>
              <a:rPr lang="en-US" altLang="zh-TW" dirty="0"/>
              <a:t> </a:t>
            </a:r>
            <a:r>
              <a:rPr lang="en-US" altLang="zh-TW" dirty="0" smtClean="0"/>
              <a:t>       (with 4 fish eye camera)</a:t>
            </a:r>
          </a:p>
          <a:p>
            <a:endParaRPr lang="en-US" altLang="zh-TW" dirty="0"/>
          </a:p>
          <a:p>
            <a:endParaRPr lang="zh-TW" alt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1718" y="2114587"/>
            <a:ext cx="1326880" cy="88458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5106" y="897599"/>
            <a:ext cx="2656151" cy="149408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6136" y="2414937"/>
            <a:ext cx="2578621" cy="154437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0152" y="4064063"/>
            <a:ext cx="2971822" cy="187224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9912" y="5354864"/>
            <a:ext cx="2297373" cy="1359773"/>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18797" y="3005135"/>
            <a:ext cx="1169227" cy="654767"/>
          </a:xfrm>
          <a:prstGeom prst="rect">
            <a:avLst/>
          </a:prstGeom>
        </p:spPr>
      </p:pic>
      <p:sp>
        <p:nvSpPr>
          <p:cNvPr id="11" name="TextBox 10"/>
          <p:cNvSpPr txBox="1"/>
          <p:nvPr/>
        </p:nvSpPr>
        <p:spPr>
          <a:xfrm>
            <a:off x="8331257" y="1484784"/>
            <a:ext cx="417207" cy="369332"/>
          </a:xfrm>
          <a:prstGeom prst="rect">
            <a:avLst/>
          </a:prstGeom>
          <a:noFill/>
        </p:spPr>
        <p:txBody>
          <a:bodyPr wrap="square" rtlCol="0">
            <a:spAutoFit/>
          </a:bodyPr>
          <a:lstStyle/>
          <a:p>
            <a:r>
              <a:rPr lang="en-US" altLang="zh-TW" dirty="0" smtClean="0"/>
              <a:t>1</a:t>
            </a:r>
            <a:endParaRPr lang="zh-TW" altLang="en-US" dirty="0"/>
          </a:p>
        </p:txBody>
      </p:sp>
      <p:sp>
        <p:nvSpPr>
          <p:cNvPr id="12" name="TextBox 11"/>
          <p:cNvSpPr txBox="1"/>
          <p:nvPr/>
        </p:nvSpPr>
        <p:spPr>
          <a:xfrm>
            <a:off x="4928598" y="3140968"/>
            <a:ext cx="435490" cy="369332"/>
          </a:xfrm>
          <a:prstGeom prst="rect">
            <a:avLst/>
          </a:prstGeom>
          <a:noFill/>
        </p:spPr>
        <p:txBody>
          <a:bodyPr wrap="square" rtlCol="0">
            <a:spAutoFit/>
          </a:bodyPr>
          <a:lstStyle/>
          <a:p>
            <a:r>
              <a:rPr lang="en-US" altLang="zh-TW" dirty="0" smtClean="0"/>
              <a:t>2</a:t>
            </a:r>
            <a:endParaRPr lang="zh-TW" altLang="en-US" dirty="0"/>
          </a:p>
        </p:txBody>
      </p:sp>
      <p:sp>
        <p:nvSpPr>
          <p:cNvPr id="13" name="TextBox 12"/>
          <p:cNvSpPr txBox="1"/>
          <p:nvPr/>
        </p:nvSpPr>
        <p:spPr>
          <a:xfrm>
            <a:off x="8532440" y="3212976"/>
            <a:ext cx="504056" cy="369332"/>
          </a:xfrm>
          <a:prstGeom prst="rect">
            <a:avLst/>
          </a:prstGeom>
          <a:noFill/>
        </p:spPr>
        <p:txBody>
          <a:bodyPr wrap="square" rtlCol="0">
            <a:spAutoFit/>
          </a:bodyPr>
          <a:lstStyle/>
          <a:p>
            <a:r>
              <a:rPr lang="en-US" altLang="zh-TW" dirty="0" smtClean="0"/>
              <a:t>3</a:t>
            </a:r>
            <a:endParaRPr lang="zh-TW" altLang="en-US" dirty="0"/>
          </a:p>
        </p:txBody>
      </p:sp>
      <p:sp>
        <p:nvSpPr>
          <p:cNvPr id="14" name="TextBox 13"/>
          <p:cNvSpPr txBox="1"/>
          <p:nvPr/>
        </p:nvSpPr>
        <p:spPr>
          <a:xfrm>
            <a:off x="7740352" y="6165304"/>
            <a:ext cx="864096" cy="369332"/>
          </a:xfrm>
          <a:prstGeom prst="rect">
            <a:avLst/>
          </a:prstGeom>
          <a:noFill/>
        </p:spPr>
        <p:txBody>
          <a:bodyPr wrap="square" rtlCol="0">
            <a:spAutoFit/>
          </a:bodyPr>
          <a:lstStyle/>
          <a:p>
            <a:r>
              <a:rPr lang="en-US" altLang="zh-TW" dirty="0" smtClean="0"/>
              <a:t>4</a:t>
            </a:r>
            <a:endParaRPr lang="zh-TW" altLang="en-US" dirty="0"/>
          </a:p>
        </p:txBody>
      </p:sp>
      <p:sp>
        <p:nvSpPr>
          <p:cNvPr id="15" name="TextBox 14"/>
          <p:cNvSpPr txBox="1"/>
          <p:nvPr/>
        </p:nvSpPr>
        <p:spPr>
          <a:xfrm>
            <a:off x="3491880" y="6309320"/>
            <a:ext cx="360040" cy="369332"/>
          </a:xfrm>
          <a:prstGeom prst="rect">
            <a:avLst/>
          </a:prstGeom>
          <a:noFill/>
        </p:spPr>
        <p:txBody>
          <a:bodyPr wrap="square" rtlCol="0">
            <a:spAutoFit/>
          </a:bodyPr>
          <a:lstStyle/>
          <a:p>
            <a:r>
              <a:rPr lang="en-US" altLang="zh-TW" dirty="0" smtClean="0"/>
              <a:t>5</a:t>
            </a:r>
            <a:endParaRPr lang="zh-TW" altLang="en-US" dirty="0"/>
          </a:p>
        </p:txBody>
      </p:sp>
    </p:spTree>
    <p:extLst>
      <p:ext uri="{BB962C8B-B14F-4D97-AF65-F5344CB8AC3E}">
        <p14:creationId xmlns:p14="http://schemas.microsoft.com/office/powerpoint/2010/main" val="22560549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360 imaging with stereo</a:t>
            </a:r>
            <a:endParaRPr lang="zh-TW" altLang="en-US" dirty="0"/>
          </a:p>
        </p:txBody>
      </p:sp>
      <p:sp>
        <p:nvSpPr>
          <p:cNvPr id="3" name="Content Placeholder 2"/>
          <p:cNvSpPr>
            <a:spLocks noGrp="1"/>
          </p:cNvSpPr>
          <p:nvPr>
            <p:ph idx="1"/>
          </p:nvPr>
        </p:nvSpPr>
        <p:spPr/>
        <p:txBody>
          <a:bodyPr/>
          <a:lstStyle/>
          <a:p>
            <a:pPr marL="0" indent="0">
              <a:buNone/>
            </a:pPr>
            <a:r>
              <a:rPr lang="en-US" altLang="zh-TW" dirty="0" smtClean="0"/>
              <a:t>360 imaging but without stereoscopic capture:</a:t>
            </a:r>
          </a:p>
          <a:p>
            <a:pPr marL="0" indent="0">
              <a:buNone/>
            </a:pPr>
            <a:r>
              <a:rPr lang="en-US" altLang="zh-TW" dirty="0"/>
              <a:t> </a:t>
            </a:r>
            <a:r>
              <a:rPr lang="en-US" altLang="zh-TW" dirty="0" smtClean="0"/>
              <a:t>   Ladybug </a:t>
            </a:r>
            <a:r>
              <a:rPr lang="en-US" altLang="zh-TW" dirty="0"/>
              <a:t>5 spherical </a:t>
            </a:r>
            <a:r>
              <a:rPr lang="en-US" altLang="zh-TW" dirty="0" smtClean="0"/>
              <a:t>camera, </a:t>
            </a:r>
            <a:r>
              <a:rPr lang="en-US" altLang="zh-TW" dirty="0"/>
              <a:t>Luna  360 </a:t>
            </a:r>
            <a:r>
              <a:rPr lang="en-US" altLang="zh-TW" dirty="0" smtClean="0"/>
              <a:t>camera</a:t>
            </a:r>
          </a:p>
          <a:p>
            <a:pPr marL="0" indent="0">
              <a:buNone/>
            </a:pPr>
            <a:endParaRPr lang="en-US" altLang="zh-TW" dirty="0"/>
          </a:p>
          <a:p>
            <a:pPr marL="0" indent="0">
              <a:buNone/>
            </a:pPr>
            <a:endParaRPr lang="en-US" altLang="zh-TW" dirty="0" smtClean="0"/>
          </a:p>
          <a:p>
            <a:pPr marL="0" indent="0">
              <a:buNone/>
            </a:pPr>
            <a:r>
              <a:rPr lang="en-US" altLang="zh-TW" dirty="0"/>
              <a:t>360 imaging with </a:t>
            </a:r>
            <a:r>
              <a:rPr lang="en-US" altLang="zh-TW" dirty="0" smtClean="0"/>
              <a:t>stereo:</a:t>
            </a:r>
          </a:p>
          <a:p>
            <a:pPr marL="0" indent="0">
              <a:buNone/>
            </a:pPr>
            <a:r>
              <a:rPr lang="en-US" altLang="zh-TW" dirty="0"/>
              <a:t> Google Jump VR </a:t>
            </a:r>
            <a:r>
              <a:rPr lang="en-US" altLang="zh-TW" dirty="0" smtClean="0"/>
              <a:t>Project, </a:t>
            </a:r>
            <a:r>
              <a:rPr lang="en-US" altLang="zh-TW" dirty="0"/>
              <a:t>Facebook surround 360 video </a:t>
            </a:r>
            <a:r>
              <a:rPr lang="en-US" altLang="zh-TW" dirty="0" smtClean="0"/>
              <a:t>camera,</a:t>
            </a:r>
          </a:p>
          <a:p>
            <a:pPr marL="0" indent="0">
              <a:buNone/>
            </a:pPr>
            <a:r>
              <a:rPr lang="en-US" altLang="zh-TW" dirty="0"/>
              <a:t> </a:t>
            </a:r>
            <a:r>
              <a:rPr lang="en-US" altLang="zh-TW" dirty="0" err="1"/>
              <a:t>Polycamera</a:t>
            </a:r>
            <a:r>
              <a:rPr lang="en-US" altLang="zh-TW" dirty="0"/>
              <a:t> 360 imaging</a:t>
            </a:r>
          </a:p>
          <a:p>
            <a:pPr marL="0" indent="0">
              <a:buNone/>
            </a:pPr>
            <a:endParaRPr lang="en-US" altLang="zh-TW" dirty="0" smtClean="0"/>
          </a:p>
          <a:p>
            <a:pPr marL="0" indent="0">
              <a:buNone/>
            </a:pPr>
            <a:endParaRPr lang="en-US" altLang="zh-TW" dirty="0"/>
          </a:p>
          <a:p>
            <a:pPr marL="0" indent="0">
              <a:buNone/>
            </a:pPr>
            <a:r>
              <a:rPr lang="en-US" altLang="zh-TW" dirty="0" smtClean="0"/>
              <a:t>  </a:t>
            </a:r>
            <a:endParaRPr lang="en-US" altLang="zh-TW" dirty="0"/>
          </a:p>
          <a:p>
            <a:pPr marL="0" indent="0">
              <a:buNone/>
            </a:pPr>
            <a:endParaRPr lang="zh-TW" altLang="en-US" dirty="0"/>
          </a:p>
        </p:txBody>
      </p:sp>
    </p:spTree>
    <p:extLst>
      <p:ext uri="{BB962C8B-B14F-4D97-AF65-F5344CB8AC3E}">
        <p14:creationId xmlns:p14="http://schemas.microsoft.com/office/powerpoint/2010/main" val="19036671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a:t>Luna  360 </a:t>
            </a:r>
            <a:r>
              <a:rPr lang="en-US" altLang="zh-TW" dirty="0" smtClean="0"/>
              <a:t>camera: </a:t>
            </a:r>
            <a:r>
              <a:rPr lang="en-US" altLang="zh-TW" dirty="0"/>
              <a:t>initial </a:t>
            </a:r>
            <a:r>
              <a:rPr lang="en-US" altLang="zh-TW" dirty="0" smtClean="0"/>
              <a:t>evaluation </a:t>
            </a:r>
            <a:br>
              <a:rPr lang="en-US" altLang="zh-TW" dirty="0" smtClean="0"/>
            </a:br>
            <a:r>
              <a:rPr lang="en-US" altLang="zh-TW" dirty="0"/>
              <a:t> </a:t>
            </a:r>
            <a:r>
              <a:rPr lang="en-US" altLang="zh-TW" dirty="0" smtClean="0"/>
              <a:t>  2018/2</a:t>
            </a:r>
            <a:endParaRPr lang="zh-TW" altLang="en-US" dirty="0"/>
          </a:p>
        </p:txBody>
      </p:sp>
      <p:sp>
        <p:nvSpPr>
          <p:cNvPr id="3" name="Content Placeholder 2"/>
          <p:cNvSpPr>
            <a:spLocks noGrp="1"/>
          </p:cNvSpPr>
          <p:nvPr>
            <p:ph idx="1"/>
          </p:nvPr>
        </p:nvSpPr>
        <p:spPr/>
        <p:txBody>
          <a:bodyPr/>
          <a:lstStyle/>
          <a:p>
            <a:r>
              <a:rPr lang="en-US" altLang="zh-TW" dirty="0"/>
              <a:t>The app connects to iPhone </a:t>
            </a:r>
            <a:r>
              <a:rPr lang="en-US" altLang="zh-TW" dirty="0" err="1"/>
              <a:t>WiFi</a:t>
            </a:r>
            <a:r>
              <a:rPr lang="en-US" altLang="zh-TW" dirty="0"/>
              <a:t> well</a:t>
            </a:r>
            <a:endParaRPr lang="en-US" altLang="zh-TW" dirty="0" smtClean="0"/>
          </a:p>
          <a:p>
            <a:r>
              <a:rPr lang="en-US" altLang="zh-TW" dirty="0" smtClean="0"/>
              <a:t>Overall </a:t>
            </a:r>
            <a:r>
              <a:rPr lang="en-US" altLang="zh-TW" dirty="0"/>
              <a:t>image quality is reasonably good, but not HD.</a:t>
            </a:r>
          </a:p>
          <a:p>
            <a:r>
              <a:rPr lang="en-US" altLang="zh-TW" dirty="0"/>
              <a:t>Video quality is about the same, but audio seems to be poor. I could only hear muffled sounds.</a:t>
            </a:r>
          </a:p>
          <a:p>
            <a:r>
              <a:rPr lang="en-US" altLang="zh-TW" dirty="0"/>
              <a:t>For images that are converted to panoramas, the stitching of the two images together is poorly done. Offsets and image scenes are very apparent.</a:t>
            </a:r>
          </a:p>
          <a:p>
            <a:r>
              <a:rPr lang="en-US" altLang="zh-TW" dirty="0"/>
              <a:t>Both Pic and Vid are at 1920x1080. It's supposed to be 2 x 1080p camera but actually it's 960x960 x 2 lenses written into one 1920x1080 file. </a:t>
            </a:r>
            <a:endParaRPr lang="zh-TW" altLang="en-US" dirty="0"/>
          </a:p>
        </p:txBody>
      </p:sp>
    </p:spTree>
    <p:extLst>
      <p:ext uri="{BB962C8B-B14F-4D97-AF65-F5344CB8AC3E}">
        <p14:creationId xmlns:p14="http://schemas.microsoft.com/office/powerpoint/2010/main" val="32417425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5302" y="457200"/>
            <a:ext cx="8540750" cy="1143000"/>
          </a:xfrm>
        </p:spPr>
        <p:txBody>
          <a:bodyPr/>
          <a:lstStyle/>
          <a:p>
            <a:r>
              <a:rPr lang="en-US" altLang="zh-TW" sz="2400" dirty="0"/>
              <a:t>One of the best apps in AR in the future, if combined with machine learning, (Even in Taiwan, we have 26 sets!)</a:t>
            </a:r>
            <a:endParaRPr lang="zh-TW" altLang="en-US" sz="2400" dirty="0"/>
          </a:p>
        </p:txBody>
      </p:sp>
      <p:sp>
        <p:nvSpPr>
          <p:cNvPr id="3" name="內容版面配置區 2"/>
          <p:cNvSpPr>
            <a:spLocks noGrp="1"/>
          </p:cNvSpPr>
          <p:nvPr>
            <p:ph idx="1"/>
          </p:nvPr>
        </p:nvSpPr>
        <p:spPr/>
        <p:txBody>
          <a:bodyPr/>
          <a:lstStyle/>
          <a:p>
            <a:r>
              <a:rPr lang="en-US" altLang="zh-TW" dirty="0" err="1">
                <a:hlinkClick r:id="rId2" action="ppaction://hlinkfile"/>
              </a:rPr>
              <a:t>DaVinci</a:t>
            </a:r>
            <a:r>
              <a:rPr lang="en-US" altLang="zh-TW" dirty="0">
                <a:hlinkClick r:id="rId2" action="ppaction://hlinkfile"/>
              </a:rPr>
              <a:t> surgery machine</a:t>
            </a:r>
            <a:endParaRPr lang="en-US" altLang="zh-TW" dirty="0"/>
          </a:p>
          <a:p>
            <a:endParaRPr lang="en-US" altLang="zh-TW" dirty="0"/>
          </a:p>
          <a:p>
            <a:endParaRPr lang="zh-TW" altLang="en-US" dirty="0"/>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648" y="2348880"/>
            <a:ext cx="5821139" cy="4329640"/>
          </a:xfrm>
          <a:prstGeom prst="rect">
            <a:avLst/>
          </a:prstGeom>
        </p:spPr>
      </p:pic>
    </p:spTree>
    <p:extLst>
      <p:ext uri="{BB962C8B-B14F-4D97-AF65-F5344CB8AC3E}">
        <p14:creationId xmlns:p14="http://schemas.microsoft.com/office/powerpoint/2010/main" val="459431692"/>
      </p:ext>
    </p:extLst>
  </p:cSld>
  <p:clrMapOvr>
    <a:masterClrMapping/>
  </p:clrMapOvr>
  <p:transition spd="slow">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Four major problems in VR/AR</a:t>
            </a:r>
            <a:endParaRPr lang="zh-TW" altLang="en-US" sz="3600"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normAutofit/>
          </a:bodyPr>
          <a:lstStyle/>
          <a:p>
            <a:pPr marL="0" indent="0">
              <a:buNone/>
            </a:pPr>
            <a:r>
              <a:rPr lang="en-US" altLang="zh-TW" sz="2800" dirty="0">
                <a:latin typeface="標楷體" panose="03000509000000000000" pitchFamily="65" charset="-120"/>
                <a:ea typeface="標楷體" panose="03000509000000000000" pitchFamily="65" charset="-120"/>
              </a:rPr>
              <a:t>1.</a:t>
            </a:r>
            <a:r>
              <a:rPr lang="zh-TW" altLang="en-US" sz="2800" dirty="0">
                <a:latin typeface="標楷體" panose="03000509000000000000" pitchFamily="65" charset="-120"/>
                <a:ea typeface="標楷體" panose="03000509000000000000" pitchFamily="65" charset="-120"/>
              </a:rPr>
              <a:t> </a:t>
            </a:r>
            <a:r>
              <a:rPr lang="en-US" altLang="zh-TW" sz="2800" dirty="0">
                <a:latin typeface="標楷體" panose="03000509000000000000" pitchFamily="65" charset="-120"/>
                <a:ea typeface="標楷體" panose="03000509000000000000" pitchFamily="65" charset="-120"/>
              </a:rPr>
              <a:t>Display </a:t>
            </a:r>
            <a:r>
              <a:rPr lang="zh-TW" altLang="en-US" sz="2800" dirty="0">
                <a:latin typeface="標楷體" panose="03000509000000000000" pitchFamily="65" charset="-120"/>
                <a:ea typeface="標楷體" panose="03000509000000000000" pitchFamily="65" charset="-120"/>
              </a:rPr>
              <a:t> </a:t>
            </a:r>
            <a:r>
              <a:rPr lang="en-US" altLang="zh-TW" sz="2800" dirty="0">
                <a:latin typeface="標楷體" panose="03000509000000000000" pitchFamily="65" charset="-120"/>
                <a:ea typeface="標楷體" panose="03000509000000000000" pitchFamily="65" charset="-120"/>
              </a:rPr>
              <a:t>resolution:</a:t>
            </a:r>
            <a:r>
              <a:rPr lang="zh-TW" altLang="en-US" sz="2800" dirty="0">
                <a:latin typeface="標楷體" panose="03000509000000000000" pitchFamily="65" charset="-120"/>
                <a:ea typeface="標楷體" panose="03000509000000000000" pitchFamily="65" charset="-120"/>
              </a:rPr>
              <a:t> </a:t>
            </a:r>
            <a:r>
              <a:rPr lang="en-US" altLang="zh-TW" sz="2800" dirty="0">
                <a:latin typeface="標楷體" panose="03000509000000000000" pitchFamily="65" charset="-120"/>
                <a:ea typeface="標楷體" panose="03000509000000000000" pitchFamily="65" charset="-120"/>
              </a:rPr>
              <a:t>wide angle display, without seeing pixels in display</a:t>
            </a:r>
          </a:p>
          <a:p>
            <a:pPr marL="0" indent="0">
              <a:buNone/>
            </a:pPr>
            <a:r>
              <a:rPr lang="en-US" altLang="zh-TW" sz="2800" dirty="0">
                <a:latin typeface="標楷體" panose="03000509000000000000" pitchFamily="65" charset="-120"/>
                <a:ea typeface="標楷體" panose="03000509000000000000" pitchFamily="65" charset="-120"/>
              </a:rPr>
              <a:t>2.Latency:</a:t>
            </a:r>
            <a:r>
              <a:rPr lang="zh-TW" altLang="en-US" sz="2800" dirty="0">
                <a:latin typeface="標楷體" panose="03000509000000000000" pitchFamily="65" charset="-120"/>
                <a:ea typeface="標楷體" panose="03000509000000000000" pitchFamily="65" charset="-120"/>
              </a:rPr>
              <a:t> </a:t>
            </a:r>
            <a:r>
              <a:rPr lang="en-US" altLang="zh-TW" sz="2800" dirty="0">
                <a:latin typeface="標楷體" panose="03000509000000000000" pitchFamily="65" charset="-120"/>
                <a:ea typeface="標楷體" panose="03000509000000000000" pitchFamily="65" charset="-120"/>
              </a:rPr>
              <a:t>should be less than 20 to 50ms</a:t>
            </a:r>
          </a:p>
          <a:p>
            <a:pPr marL="0" indent="0">
              <a:buNone/>
            </a:pPr>
            <a:r>
              <a:rPr lang="en-US" altLang="zh-TW" sz="2800" dirty="0">
                <a:latin typeface="標楷體" panose="03000509000000000000" pitchFamily="65" charset="-120"/>
                <a:ea typeface="標楷體" panose="03000509000000000000" pitchFamily="65" charset="-120"/>
              </a:rPr>
              <a:t>        If greater than 50 to 100 </a:t>
            </a:r>
            <a:r>
              <a:rPr lang="en-US" altLang="zh-TW" sz="2800" dirty="0" err="1">
                <a:latin typeface="標楷體" panose="03000509000000000000" pitchFamily="65" charset="-120"/>
                <a:ea typeface="標楷體" panose="03000509000000000000" pitchFamily="65" charset="-120"/>
              </a:rPr>
              <a:t>ms</a:t>
            </a:r>
            <a:r>
              <a:rPr lang="en-US" altLang="zh-TW" sz="2800" dirty="0">
                <a:latin typeface="標楷體" panose="03000509000000000000" pitchFamily="65" charset="-120"/>
                <a:ea typeface="標楷體" panose="03000509000000000000" pitchFamily="65" charset="-120"/>
              </a:rPr>
              <a:t>, will cause dizziness, even nausea.</a:t>
            </a:r>
          </a:p>
          <a:p>
            <a:pPr marL="0" indent="0">
              <a:buNone/>
            </a:pPr>
            <a:r>
              <a:rPr lang="en-US" altLang="zh-TW" sz="2800" dirty="0">
                <a:latin typeface="標楷體" panose="03000509000000000000" pitchFamily="65" charset="-120"/>
                <a:ea typeface="標楷體" panose="03000509000000000000" pitchFamily="65" charset="-120"/>
              </a:rPr>
              <a:t>3.fixed focus vs. variable focus in observation through HMD or other display.</a:t>
            </a:r>
            <a:r>
              <a:rPr lang="zh-TW" altLang="en-US" sz="2800" b="1" dirty="0">
                <a:latin typeface="標楷體" panose="03000509000000000000" pitchFamily="65" charset="-120"/>
                <a:ea typeface="標楷體" panose="03000509000000000000" pitchFamily="65" charset="-120"/>
              </a:rPr>
              <a:t> </a:t>
            </a:r>
            <a:endParaRPr lang="en-US" altLang="zh-TW" sz="2800" b="1" dirty="0">
              <a:latin typeface="標楷體" panose="03000509000000000000" pitchFamily="65" charset="-120"/>
              <a:ea typeface="標楷體" panose="03000509000000000000" pitchFamily="65" charset="-120"/>
            </a:endParaRPr>
          </a:p>
          <a:p>
            <a:pPr marL="0" indent="0">
              <a:buNone/>
            </a:pPr>
            <a:r>
              <a:rPr lang="en-US" altLang="zh-TW" sz="2800" dirty="0">
                <a:latin typeface="標楷體" panose="03000509000000000000" pitchFamily="65" charset="-120"/>
                <a:ea typeface="標楷體" panose="03000509000000000000" pitchFamily="65" charset="-120"/>
              </a:rPr>
              <a:t>4.Registration of real and virtual objects in AR</a:t>
            </a:r>
          </a:p>
          <a:p>
            <a:endParaRPr lang="zh-TW" altLang="en-US" dirty="0"/>
          </a:p>
        </p:txBody>
      </p:sp>
    </p:spTree>
    <p:extLst>
      <p:ext uri="{BB962C8B-B14F-4D97-AF65-F5344CB8AC3E}">
        <p14:creationId xmlns:p14="http://schemas.microsoft.com/office/powerpoint/2010/main" val="743619467"/>
      </p:ext>
    </p:extLst>
  </p:cSld>
  <p:clrMapOvr>
    <a:masterClrMapping/>
  </p:clrMapOvr>
  <p:transition spd="slow">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Problem 2: Latency (Compensation)</a:t>
            </a:r>
            <a:endParaRPr lang="zh-TW" altLang="en-US" dirty="0"/>
          </a:p>
        </p:txBody>
      </p:sp>
      <p:sp>
        <p:nvSpPr>
          <p:cNvPr id="3" name="內容版面配置區 2"/>
          <p:cNvSpPr>
            <a:spLocks noGrp="1"/>
          </p:cNvSpPr>
          <p:nvPr>
            <p:ph idx="1"/>
          </p:nvPr>
        </p:nvSpPr>
        <p:spPr/>
        <p:txBody>
          <a:bodyPr/>
          <a:lstStyle/>
          <a:p>
            <a:pPr marL="0" indent="0">
              <a:buNone/>
            </a:pPr>
            <a:r>
              <a:rPr lang="en-US" altLang="zh-TW" dirty="0"/>
              <a:t>References</a:t>
            </a:r>
          </a:p>
          <a:p>
            <a:r>
              <a:rPr lang="en-US" altLang="zh-TW" dirty="0"/>
              <a:t>Azuma R, Bishop G (1994) Improving static and dynamic registration in an optical see-through HMD. SIGGRAPH’94 Conference Proceedings,</a:t>
            </a:r>
          </a:p>
          <a:p>
            <a:r>
              <a:rPr lang="en-US" altLang="zh-TW" dirty="0" err="1"/>
              <a:t>Jiann-Rong</a:t>
            </a:r>
            <a:r>
              <a:rPr lang="en-US" altLang="zh-TW" dirty="0"/>
              <a:t> Wu and Ming Ouhyoung, "On Latency Compensation and its Effects for Head Motion Trajectories in Virtual Environments," </a:t>
            </a:r>
            <a:r>
              <a:rPr lang="en-US" altLang="zh-TW" i="1" dirty="0"/>
              <a:t>The Visual Computer</a:t>
            </a:r>
            <a:r>
              <a:rPr lang="en-US" altLang="zh-TW" dirty="0"/>
              <a:t>, vol. 16, no. 2, pp. 79—90, 2000.</a:t>
            </a:r>
          </a:p>
          <a:p>
            <a:r>
              <a:rPr lang="en-US" altLang="zh-TW" dirty="0" err="1"/>
              <a:t>Jiann-Rong</a:t>
            </a:r>
            <a:r>
              <a:rPr lang="en-US" altLang="zh-TW" dirty="0"/>
              <a:t> Wu and Ming Ouhyoung, "A 3D Tracking Experiment on Latency and Its Compensation Methods in Virtual Environments", Proc. of UIST'95 (User Interface and Software Technology 1995), pp. 41-49, ACM Press Pittsburgh, USA</a:t>
            </a:r>
            <a:endParaRPr lang="zh-TW" altLang="en-US" dirty="0"/>
          </a:p>
        </p:txBody>
      </p:sp>
    </p:spTree>
    <p:extLst>
      <p:ext uri="{BB962C8B-B14F-4D97-AF65-F5344CB8AC3E}">
        <p14:creationId xmlns:p14="http://schemas.microsoft.com/office/powerpoint/2010/main" val="34322793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zh-TW" dirty="0"/>
              <a:t> One of the critical problems is the perceived latency, or lag. This is the time delay from the user’s input action until the response becomes available for display. </a:t>
            </a:r>
          </a:p>
          <a:p>
            <a:endParaRPr lang="en-US" altLang="zh-TW" dirty="0"/>
          </a:p>
          <a:p>
            <a:r>
              <a:rPr lang="en-US" altLang="zh-TW" dirty="0"/>
              <a:t>The illusion of a virtual world is destroyed if the objects on the screen jitter signiﬁcantly while the head is not in motion – the “swimming effect”</a:t>
            </a:r>
          </a:p>
          <a:p>
            <a:endParaRPr lang="en-US" altLang="zh-TW" dirty="0"/>
          </a:p>
          <a:p>
            <a:r>
              <a:rPr lang="en-US" altLang="zh-TW" dirty="0"/>
              <a:t>Major components of end-to-end latency include (1) the time for internal processing by input sensors,(2) data transfer from the sensors to the host computer, (3) update of the physical simulation output by applications in response to user input, and (4) image rendering and display.</a:t>
            </a:r>
            <a:endParaRPr lang="zh-TW" altLang="en-US" dirty="0"/>
          </a:p>
        </p:txBody>
      </p:sp>
    </p:spTree>
    <p:extLst>
      <p:ext uri="{BB962C8B-B14F-4D97-AF65-F5344CB8AC3E}">
        <p14:creationId xmlns:p14="http://schemas.microsoft.com/office/powerpoint/2010/main" val="15526539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idx="1"/>
          </p:nvPr>
        </p:nvSpPr>
        <p:spPr/>
        <p:txBody>
          <a:bodyPr/>
          <a:lstStyle/>
          <a:p>
            <a:r>
              <a:rPr lang="en-US" altLang="zh-TW" dirty="0"/>
              <a:t>System latency is the largest single source of registration error in existing AR systems, outweighing all others combined. Latency of ten results in virtual imagery lagging behind or “swimming” around the intended position.</a:t>
            </a:r>
            <a:endParaRPr lang="zh-TW" altLang="zh-TW" dirty="0"/>
          </a:p>
          <a:p>
            <a:endParaRPr lang="zh-TW" altLang="en-US" dirty="0"/>
          </a:p>
        </p:txBody>
      </p:sp>
    </p:spTree>
    <p:extLst>
      <p:ext uri="{BB962C8B-B14F-4D97-AF65-F5344CB8AC3E}">
        <p14:creationId xmlns:p14="http://schemas.microsoft.com/office/powerpoint/2010/main" val="24964351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Definition of Virtual Reality and Augmented Reality</a:t>
            </a:r>
            <a:endParaRPr lang="zh-TW" altLang="en-US" dirty="0"/>
          </a:p>
        </p:txBody>
      </p:sp>
      <p:sp>
        <p:nvSpPr>
          <p:cNvPr id="3" name="內容版面配置區 2"/>
          <p:cNvSpPr>
            <a:spLocks noGrp="1"/>
          </p:cNvSpPr>
          <p:nvPr>
            <p:ph idx="1"/>
          </p:nvPr>
        </p:nvSpPr>
        <p:spPr/>
        <p:txBody>
          <a:bodyPr/>
          <a:lstStyle/>
          <a:p>
            <a:r>
              <a:rPr lang="en-US" altLang="zh-TW" dirty="0"/>
              <a:t>Virtual Reality: </a:t>
            </a:r>
          </a:p>
          <a:p>
            <a:pPr marL="0" indent="0">
              <a:buNone/>
            </a:pPr>
            <a:r>
              <a:rPr lang="en-US" altLang="zh-TW" dirty="0"/>
              <a:t> </a:t>
            </a:r>
            <a:r>
              <a:rPr lang="en-US" altLang="zh-TW" b="1" dirty="0"/>
              <a:t>Virtual reality</a:t>
            </a:r>
            <a:r>
              <a:rPr lang="en-US" altLang="zh-TW" dirty="0"/>
              <a:t> (</a:t>
            </a:r>
            <a:r>
              <a:rPr lang="en-US" altLang="zh-TW" b="1" dirty="0"/>
              <a:t>virtual realities VR</a:t>
            </a:r>
            <a:r>
              <a:rPr lang="en-US" altLang="zh-TW" dirty="0"/>
              <a:t>) typically refers to </a:t>
            </a:r>
            <a:r>
              <a:rPr lang="en-US" altLang="zh-TW" dirty="0">
                <a:hlinkClick r:id="rId2" tooltip="Computer"/>
              </a:rPr>
              <a:t>computer</a:t>
            </a:r>
            <a:r>
              <a:rPr lang="en-US" altLang="zh-TW" dirty="0"/>
              <a:t> technologies that use </a:t>
            </a:r>
            <a:r>
              <a:rPr lang="en-US" altLang="zh-TW" dirty="0">
                <a:hlinkClick r:id="rId3" tooltip="Software"/>
              </a:rPr>
              <a:t>software</a:t>
            </a:r>
            <a:r>
              <a:rPr lang="en-US" altLang="zh-TW" dirty="0"/>
              <a:t> to generate realistic images, sounds and other sensations that </a:t>
            </a:r>
            <a:r>
              <a:rPr lang="en-US" altLang="zh-TW" dirty="0">
                <a:solidFill>
                  <a:srgbClr val="C00000"/>
                </a:solidFill>
              </a:rPr>
              <a:t>replicate a real environment </a:t>
            </a:r>
            <a:r>
              <a:rPr lang="en-US" altLang="zh-TW" dirty="0"/>
              <a:t>(or create an imaginary setting).</a:t>
            </a:r>
          </a:p>
          <a:p>
            <a:endParaRPr lang="en-US" altLang="zh-TW" dirty="0"/>
          </a:p>
          <a:p>
            <a:r>
              <a:rPr lang="en-US" altLang="zh-TW" dirty="0"/>
              <a:t>Augmented Reality:</a:t>
            </a:r>
          </a:p>
          <a:p>
            <a:pPr marL="0" indent="0">
              <a:buNone/>
            </a:pPr>
            <a:r>
              <a:rPr lang="en-US" altLang="zh-TW" dirty="0"/>
              <a:t>  </a:t>
            </a:r>
            <a:r>
              <a:rPr lang="en-US" altLang="zh-TW" b="1" dirty="0"/>
              <a:t>Augmented reality</a:t>
            </a:r>
            <a:r>
              <a:rPr lang="en-US" altLang="zh-TW" dirty="0"/>
              <a:t> (</a:t>
            </a:r>
            <a:r>
              <a:rPr lang="en-US" altLang="zh-TW" b="1" dirty="0"/>
              <a:t>AR</a:t>
            </a:r>
            <a:r>
              <a:rPr lang="en-US" altLang="zh-TW" dirty="0"/>
              <a:t>) is a live direct or indirect view of a physical, </a:t>
            </a:r>
            <a:r>
              <a:rPr lang="en-US" altLang="zh-TW" dirty="0">
                <a:solidFill>
                  <a:srgbClr val="C00000"/>
                </a:solidFill>
              </a:rPr>
              <a:t>real-world</a:t>
            </a:r>
            <a:r>
              <a:rPr lang="en-US" altLang="zh-TW" dirty="0"/>
              <a:t> environment whose elements are </a:t>
            </a:r>
            <a:r>
              <a:rPr lang="en-US" altLang="zh-TW" i="1" dirty="0"/>
              <a:t>augmented</a:t>
            </a:r>
            <a:r>
              <a:rPr lang="en-US" altLang="zh-TW" dirty="0"/>
              <a:t> (or supplemented) by computer-generated sensory input such as sound, video, graphics or </a:t>
            </a:r>
            <a:r>
              <a:rPr lang="en-US" altLang="zh-TW" dirty="0" err="1">
                <a:hlinkClick r:id="rId4" tooltip="GPS"/>
              </a:rPr>
              <a:t>GPS</a:t>
            </a:r>
            <a:r>
              <a:rPr lang="en-US" altLang="zh-TW" dirty="0" err="1"/>
              <a:t>data</a:t>
            </a:r>
            <a:r>
              <a:rPr lang="en-US" altLang="zh-TW" dirty="0"/>
              <a:t>.</a:t>
            </a:r>
            <a:endParaRPr lang="zh-TW" altLang="en-US" dirty="0"/>
          </a:p>
        </p:txBody>
      </p:sp>
    </p:spTree>
    <p:extLst>
      <p:ext uri="{BB962C8B-B14F-4D97-AF65-F5344CB8AC3E}">
        <p14:creationId xmlns:p14="http://schemas.microsoft.com/office/powerpoint/2010/main" val="2625359354"/>
      </p:ext>
    </p:extLst>
  </p:cSld>
  <p:clrMapOvr>
    <a:masterClrMapping/>
  </p:clrMapOvr>
  <p:transition spd="slow">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zh-TW" dirty="0"/>
              <a:t>Azuma and Bishop [1] used </a:t>
            </a:r>
            <a:r>
              <a:rPr lang="en-US" altLang="zh-TW" dirty="0" err="1"/>
              <a:t>Kalman</a:t>
            </a:r>
            <a:r>
              <a:rPr lang="en-US" altLang="zh-TW" dirty="0"/>
              <a:t> ﬁltering with inertial sensors mounted on a see-through HMD to improve the dynamic registration, that is, to reduce the latency.</a:t>
            </a:r>
          </a:p>
          <a:p>
            <a:r>
              <a:rPr lang="en-US" altLang="zh-TW" dirty="0"/>
              <a:t>The result can signiﬁcantly aid the head-motion prediction in real cases; on the average, prediction with inertial sensors produces two to three times less errors than that of prediction without inertial sensors, and ﬁve to ten times less than that of using no prediction at all. </a:t>
            </a:r>
          </a:p>
          <a:p>
            <a:endParaRPr lang="en-US" altLang="zh-TW" dirty="0"/>
          </a:p>
          <a:p>
            <a:r>
              <a:rPr lang="en-US" altLang="zh-TW" dirty="0"/>
              <a:t>However, at bigger latency (more than 130 </a:t>
            </a:r>
            <a:r>
              <a:rPr lang="en-US" altLang="zh-TW" dirty="0" err="1"/>
              <a:t>ms</a:t>
            </a:r>
            <a:r>
              <a:rPr lang="en-US" altLang="zh-TW" dirty="0"/>
              <a:t>), the prediction accuracy, with or without the use of inertial sensor in </a:t>
            </a:r>
            <a:r>
              <a:rPr lang="en-US" altLang="zh-TW" dirty="0" err="1"/>
              <a:t>Kalman</a:t>
            </a:r>
            <a:r>
              <a:rPr lang="en-US" altLang="zh-TW" dirty="0"/>
              <a:t> ﬁltering, is not signiﬁcantly different</a:t>
            </a:r>
            <a:endParaRPr lang="zh-TW" altLang="en-US" dirty="0"/>
          </a:p>
        </p:txBody>
      </p:sp>
    </p:spTree>
    <p:extLst>
      <p:ext uri="{BB962C8B-B14F-4D97-AF65-F5344CB8AC3E}">
        <p14:creationId xmlns:p14="http://schemas.microsoft.com/office/powerpoint/2010/main" val="35480369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Plot of quaternion curve </a:t>
            </a:r>
            <a:r>
              <a:rPr lang="en-US" altLang="zh-TW" dirty="0" err="1"/>
              <a:t>Qx</a:t>
            </a:r>
            <a:r>
              <a:rPr lang="en-US" altLang="zh-TW" dirty="0"/>
              <a:t> (quaternion) with </a:t>
            </a:r>
            <a:r>
              <a:rPr lang="en-US" altLang="zh-TW" dirty="0" err="1"/>
              <a:t>Kalman</a:t>
            </a:r>
            <a:r>
              <a:rPr lang="en-US" altLang="zh-TW" dirty="0"/>
              <a:t> prediction without inertial sensor versus grey system prediction</a:t>
            </a:r>
            <a:endParaRPr lang="zh-TW" altLang="en-US" dirty="0"/>
          </a:p>
        </p:txBody>
      </p:sp>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93445" y="1825625"/>
            <a:ext cx="6757110" cy="4351338"/>
          </a:xfrm>
        </p:spPr>
      </p:pic>
    </p:spTree>
    <p:extLst>
      <p:ext uri="{BB962C8B-B14F-4D97-AF65-F5344CB8AC3E}">
        <p14:creationId xmlns:p14="http://schemas.microsoft.com/office/powerpoint/2010/main" val="30025989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Motion curve with latency compensation: Blow </a:t>
            </a:r>
            <a:r>
              <a:rPr lang="en-US" altLang="zh-TW"/>
              <a:t>up figure</a:t>
            </a:r>
            <a:endParaRPr lang="zh-TW" altLang="en-US" dirty="0"/>
          </a:p>
        </p:txBody>
      </p:sp>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17914" y="1825625"/>
            <a:ext cx="5708172" cy="4351338"/>
          </a:xfrm>
        </p:spPr>
      </p:pic>
    </p:spTree>
    <p:extLst>
      <p:ext uri="{BB962C8B-B14F-4D97-AF65-F5344CB8AC3E}">
        <p14:creationId xmlns:p14="http://schemas.microsoft.com/office/powerpoint/2010/main" val="16525825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zh-TW" dirty="0"/>
              <a:t>From Motion to Photons in 80 Microseconds: Towards Minimal Latency for Virtual and Augmented Reality,</a:t>
            </a:r>
            <a:r>
              <a:rPr lang="zh-TW" altLang="en-US" dirty="0"/>
              <a:t> </a:t>
            </a:r>
            <a:r>
              <a:rPr lang="en-US" altLang="zh-TW" dirty="0"/>
              <a:t>2015</a:t>
            </a:r>
            <a:r>
              <a:rPr lang="zh-TW" altLang="en-US" dirty="0"/>
              <a:t> </a:t>
            </a:r>
            <a:r>
              <a:rPr lang="en-US" altLang="zh-TW" dirty="0"/>
              <a:t>IEEE</a:t>
            </a:r>
            <a:r>
              <a:rPr lang="zh-TW" altLang="en-US" dirty="0"/>
              <a:t>  </a:t>
            </a:r>
            <a:r>
              <a:rPr lang="en-US" altLang="zh-TW" dirty="0"/>
              <a:t>Trans. On </a:t>
            </a:r>
            <a:r>
              <a:rPr lang="en-US" altLang="zh-TW" dirty="0" err="1"/>
              <a:t>Visulization</a:t>
            </a:r>
            <a:r>
              <a:rPr lang="en-US" altLang="zh-TW" dirty="0"/>
              <a:t> &amp; CG</a:t>
            </a:r>
          </a:p>
          <a:p>
            <a:pPr marL="0" indent="0">
              <a:buNone/>
            </a:pPr>
            <a:r>
              <a:rPr lang="en-US" altLang="zh-TW" dirty="0"/>
              <a:t>       by Peter Lincoln, Alex </a:t>
            </a:r>
            <a:r>
              <a:rPr lang="en-US" altLang="zh-TW" dirty="0" err="1"/>
              <a:t>Blate</a:t>
            </a:r>
            <a:r>
              <a:rPr lang="en-US" altLang="zh-TW" dirty="0"/>
              <a:t>, </a:t>
            </a:r>
            <a:r>
              <a:rPr lang="en-US" altLang="zh-TW" dirty="0" err="1"/>
              <a:t>Montek</a:t>
            </a:r>
            <a:r>
              <a:rPr lang="en-US" altLang="zh-TW" dirty="0"/>
              <a:t> Singh, Turner </a:t>
            </a:r>
            <a:r>
              <a:rPr lang="en-US" altLang="zh-TW" dirty="0" err="1"/>
              <a:t>Whitted</a:t>
            </a:r>
            <a:r>
              <a:rPr lang="en-US" altLang="zh-TW" dirty="0"/>
              <a:t>, Andrei State, </a:t>
            </a:r>
            <a:r>
              <a:rPr lang="en-US" altLang="zh-TW" dirty="0" err="1"/>
              <a:t>Anselmo</a:t>
            </a:r>
            <a:r>
              <a:rPr lang="en-US" altLang="zh-TW" dirty="0"/>
              <a:t> </a:t>
            </a:r>
            <a:r>
              <a:rPr lang="en-US" altLang="zh-TW" dirty="0" err="1"/>
              <a:t>Lastra</a:t>
            </a:r>
            <a:r>
              <a:rPr lang="en-US" altLang="zh-TW" dirty="0"/>
              <a:t>, and Henry Fuchs</a:t>
            </a:r>
            <a:endParaRPr lang="zh-TW" altLang="en-US" dirty="0"/>
          </a:p>
        </p:txBody>
      </p:sp>
    </p:spTree>
    <p:extLst>
      <p:ext uri="{BB962C8B-B14F-4D97-AF65-F5344CB8AC3E}">
        <p14:creationId xmlns:p14="http://schemas.microsoft.com/office/powerpoint/2010/main" val="6635386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How to measure latency?</a:t>
            </a:r>
            <a:endParaRPr lang="zh-TW" altLang="en-US" dirty="0"/>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4483" y="1941777"/>
            <a:ext cx="7675033" cy="4119033"/>
          </a:xfrm>
        </p:spPr>
      </p:pic>
    </p:spTree>
    <p:extLst>
      <p:ext uri="{BB962C8B-B14F-4D97-AF65-F5344CB8AC3E}">
        <p14:creationId xmlns:p14="http://schemas.microsoft.com/office/powerpoint/2010/main" val="21742593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 simple method: video demo</a:t>
            </a:r>
            <a:endParaRPr lang="zh-TW" altLang="en-US" dirty="0"/>
          </a:p>
        </p:txBody>
      </p:sp>
      <p:sp>
        <p:nvSpPr>
          <p:cNvPr id="3" name="內容版面配置區 2"/>
          <p:cNvSpPr>
            <a:spLocks noGrp="1"/>
          </p:cNvSpPr>
          <p:nvPr>
            <p:ph idx="1"/>
          </p:nvPr>
        </p:nvSpPr>
        <p:spPr/>
        <p:txBody>
          <a:bodyPr/>
          <a:lstStyle/>
          <a:p>
            <a:pPr marL="0" indent="0">
              <a:buNone/>
            </a:pPr>
            <a:r>
              <a:rPr lang="en-US" altLang="zh-TW" dirty="0"/>
              <a:t>Show the output from LCD/OLED panel against the tracker motion</a:t>
            </a:r>
          </a:p>
          <a:p>
            <a:pPr marL="0" indent="0">
              <a:buNone/>
            </a:pPr>
            <a:r>
              <a:rPr lang="en-US" altLang="zh-TW" dirty="0">
                <a:hlinkClick r:id="rId2" action="ppaction://hlinkfile"/>
              </a:rPr>
              <a:t>Latency measurement video</a:t>
            </a:r>
            <a:endParaRPr lang="zh-TW" altLang="en-US" dirty="0"/>
          </a:p>
        </p:txBody>
      </p:sp>
    </p:spTree>
    <p:extLst>
      <p:ext uri="{BB962C8B-B14F-4D97-AF65-F5344CB8AC3E}">
        <p14:creationId xmlns:p14="http://schemas.microsoft.com/office/powerpoint/2010/main" val="41801852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2800" dirty="0"/>
              <a:t>Reducing the latency: Prediction (by </a:t>
            </a:r>
            <a:r>
              <a:rPr lang="en-US" altLang="zh-TW" sz="2800" dirty="0" err="1"/>
              <a:t>Kalmann</a:t>
            </a:r>
            <a:r>
              <a:rPr lang="en-US" altLang="zh-TW" sz="2800" dirty="0"/>
              <a:t> Filter, for example, for 20-40 </a:t>
            </a:r>
            <a:r>
              <a:rPr lang="en-US" altLang="zh-TW" sz="2800" dirty="0" err="1"/>
              <a:t>ms</a:t>
            </a:r>
            <a:r>
              <a:rPr lang="en-US" altLang="zh-TW" sz="2800" dirty="0"/>
              <a:t> prediction of head/hand motion)</a:t>
            </a:r>
            <a:endParaRPr lang="zh-TW" altLang="en-US" sz="2800" dirty="0"/>
          </a:p>
        </p:txBody>
      </p:sp>
      <p:sp>
        <p:nvSpPr>
          <p:cNvPr id="3" name="內容版面配置區 2"/>
          <p:cNvSpPr>
            <a:spLocks noGrp="1"/>
          </p:cNvSpPr>
          <p:nvPr>
            <p:ph idx="1"/>
          </p:nvPr>
        </p:nvSpPr>
        <p:spPr>
          <a:xfrm>
            <a:off x="628650" y="1690689"/>
            <a:ext cx="7886700" cy="4486274"/>
          </a:xfrm>
        </p:spPr>
        <p:txBody>
          <a:bodyPr/>
          <a:lstStyle/>
          <a:p>
            <a:r>
              <a:rPr lang="en-US" altLang="zh-TW" dirty="0" err="1"/>
              <a:t>Occulus</a:t>
            </a:r>
            <a:r>
              <a:rPr lang="en-US" altLang="zh-TW" dirty="0"/>
              <a:t> as well as HTC </a:t>
            </a:r>
            <a:r>
              <a:rPr lang="en-US" altLang="zh-TW" dirty="0" err="1"/>
              <a:t>Vive</a:t>
            </a:r>
            <a:endParaRPr lang="en-US" altLang="zh-TW" dirty="0"/>
          </a:p>
          <a:p>
            <a:endParaRPr lang="en-US" altLang="zh-TW" dirty="0"/>
          </a:p>
          <a:p>
            <a:endParaRPr lang="zh-TW" altLang="en-US" dirty="0"/>
          </a:p>
        </p:txBody>
      </p:sp>
      <mc:AlternateContent xmlns:mc="http://schemas.openxmlformats.org/markup-compatibility/2006" xmlns:p14="http://schemas.microsoft.com/office/powerpoint/2010/main">
        <mc:Choice Requires="p14">
          <p:contentPart p14:bwMode="auto" r:id="rId2">
            <p14:nvContentPartPr>
              <p14:cNvPr id="5" name="筆跡 4"/>
              <p14:cNvContentPartPr/>
              <p14:nvPr/>
            </p14:nvContentPartPr>
            <p14:xfrm>
              <a:off x="3106216" y="2000043"/>
              <a:ext cx="35640" cy="12600"/>
            </p14:xfrm>
          </p:contentPart>
        </mc:Choice>
        <mc:Fallback xmlns="">
          <p:pic>
            <p:nvPicPr>
              <p:cNvPr id="5" name="筆跡 4"/>
              <p:cNvPicPr/>
              <p:nvPr/>
            </p:nvPicPr>
            <p:blipFill>
              <a:blip r:embed="rId3"/>
              <a:stretch>
                <a:fillRect/>
              </a:stretch>
            </p:blipFill>
            <p:spPr>
              <a:xfrm>
                <a:off x="3104434" y="1998293"/>
                <a:ext cx="38848" cy="15750"/>
              </a:xfrm>
              <a:prstGeom prst="rect">
                <a:avLst/>
              </a:prstGeom>
            </p:spPr>
          </p:pic>
        </mc:Fallback>
      </mc:AlternateContent>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3728" y="2000043"/>
            <a:ext cx="5688632" cy="4980759"/>
          </a:xfrm>
          <a:prstGeom prst="rect">
            <a:avLst/>
          </a:prstGeom>
        </p:spPr>
      </p:pic>
    </p:spTree>
    <p:extLst>
      <p:ext uri="{BB962C8B-B14F-4D97-AF65-F5344CB8AC3E}">
        <p14:creationId xmlns:p14="http://schemas.microsoft.com/office/powerpoint/2010/main" val="25849019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Latency in a typical very old VR system in early 90s</a:t>
            </a:r>
            <a:endParaRPr lang="zh-TW" altLang="en-US" dirty="0"/>
          </a:p>
        </p:txBody>
      </p:sp>
      <p:sp>
        <p:nvSpPr>
          <p:cNvPr id="3" name="內容版面配置區 2"/>
          <p:cNvSpPr>
            <a:spLocks noGrp="1"/>
          </p:cNvSpPr>
          <p:nvPr>
            <p:ph idx="1"/>
          </p:nvPr>
        </p:nvSpPr>
        <p:spPr/>
        <p:txBody>
          <a:bodyPr/>
          <a:lstStyle/>
          <a:p>
            <a:r>
              <a:rPr lang="en-US" altLang="zh-TW" sz="2800" dirty="0"/>
              <a:t>the update rate can reach 15–20 frames/s on an SGI Indigo2 Extreme graphics workstation. Even though the update rate is enough to work with, it still has an overall latency of about 300 </a:t>
            </a:r>
            <a:r>
              <a:rPr lang="en-US" altLang="zh-TW" sz="2800" dirty="0" err="1"/>
              <a:t>ms.</a:t>
            </a:r>
            <a:r>
              <a:rPr lang="en-US" altLang="zh-TW" sz="2800" dirty="0"/>
              <a:t> The tracker contributes approximately 70 </a:t>
            </a:r>
            <a:r>
              <a:rPr lang="en-US" altLang="zh-TW" sz="2800" dirty="0" err="1"/>
              <a:t>ms</a:t>
            </a:r>
            <a:r>
              <a:rPr lang="en-US" altLang="zh-TW" sz="2800" dirty="0"/>
              <a:t>; the rendering pipeline, 80 </a:t>
            </a:r>
            <a:r>
              <a:rPr lang="en-US" altLang="zh-TW" sz="2800" dirty="0" err="1"/>
              <a:t>ms</a:t>
            </a:r>
            <a:r>
              <a:rPr lang="en-US" altLang="zh-TW" sz="2800" dirty="0"/>
              <a:t>; and the LCDs with relatively low refresh rates in the HMD contributes 150 </a:t>
            </a:r>
            <a:r>
              <a:rPr lang="en-US" altLang="zh-TW" sz="2800" dirty="0" err="1"/>
              <a:t>ms.</a:t>
            </a:r>
            <a:r>
              <a:rPr lang="en-US" altLang="zh-TW" sz="2800" dirty="0"/>
              <a:t> </a:t>
            </a:r>
            <a:endParaRPr lang="zh-TW" altLang="en-US" dirty="0"/>
          </a:p>
        </p:txBody>
      </p:sp>
    </p:spTree>
    <p:extLst>
      <p:ext uri="{BB962C8B-B14F-4D97-AF65-F5344CB8AC3E}">
        <p14:creationId xmlns:p14="http://schemas.microsoft.com/office/powerpoint/2010/main" val="6246826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How to verify if VR/AR is useful?</a:t>
            </a:r>
            <a:br>
              <a:rPr lang="en-US" altLang="zh-TW" dirty="0"/>
            </a:br>
            <a:r>
              <a:rPr lang="en-US" altLang="zh-TW" dirty="0"/>
              <a:t>(How Real?)</a:t>
            </a:r>
            <a:endParaRPr lang="zh-TW" altLang="en-US" dirty="0"/>
          </a:p>
        </p:txBody>
      </p:sp>
      <p:sp>
        <p:nvSpPr>
          <p:cNvPr id="3" name="內容版面配置區 2"/>
          <p:cNvSpPr>
            <a:spLocks noGrp="1"/>
          </p:cNvSpPr>
          <p:nvPr>
            <p:ph idx="1"/>
          </p:nvPr>
        </p:nvSpPr>
        <p:spPr/>
        <p:txBody>
          <a:bodyPr/>
          <a:lstStyle/>
          <a:p>
            <a:r>
              <a:rPr lang="en-US" altLang="zh-TW" dirty="0"/>
              <a:t>Fred Brooks, ACM </a:t>
            </a:r>
            <a:r>
              <a:rPr lang="en-US" altLang="zh-TW" dirty="0" err="1"/>
              <a:t>Siggraph</a:t>
            </a:r>
            <a:r>
              <a:rPr lang="en-US" altLang="zh-TW" dirty="0"/>
              <a:t> 2002</a:t>
            </a:r>
          </a:p>
          <a:p>
            <a:pPr marL="0" indent="0">
              <a:buNone/>
            </a:pPr>
            <a:r>
              <a:rPr lang="en-US" altLang="zh-TW" dirty="0"/>
              <a:t>   Observation: Skin conductance, respiration, heart beat rate.</a:t>
            </a:r>
          </a:p>
          <a:p>
            <a:pPr marL="0" indent="0">
              <a:buNone/>
            </a:pPr>
            <a:endParaRPr lang="en-US" altLang="zh-TW" dirty="0"/>
          </a:p>
          <a:p>
            <a:pPr marL="0" indent="0">
              <a:buNone/>
            </a:pPr>
            <a:r>
              <a:rPr lang="en-US" altLang="zh-TW" sz="2400" dirty="0"/>
              <a:t>Meehan, M., B. </a:t>
            </a:r>
            <a:r>
              <a:rPr lang="en-US" altLang="zh-TW" sz="2400" dirty="0" err="1"/>
              <a:t>Insko</a:t>
            </a:r>
            <a:r>
              <a:rPr lang="en-US" altLang="zh-TW" sz="2400" dirty="0"/>
              <a:t>, M.C. Whitton, F.P. Brooks Jr., 2002: "Physiological Measures of Presence in Stressful Virtual Environments," </a:t>
            </a:r>
            <a:r>
              <a:rPr lang="en-US" altLang="zh-TW" sz="2400" i="1" dirty="0"/>
              <a:t>ACM Transactions on Graphics</a:t>
            </a:r>
            <a:r>
              <a:rPr lang="en-US" altLang="zh-TW" sz="2400" dirty="0"/>
              <a:t>, </a:t>
            </a:r>
            <a:r>
              <a:rPr lang="en-US" altLang="zh-TW" sz="2400" b="1" dirty="0"/>
              <a:t>21</a:t>
            </a:r>
            <a:r>
              <a:rPr lang="en-US" altLang="zh-TW" sz="2400" dirty="0"/>
              <a:t>, 3: 645-652. (</a:t>
            </a:r>
            <a:r>
              <a:rPr lang="en-US" altLang="zh-TW" sz="2400" i="1" dirty="0"/>
              <a:t>Proc. of ACM SIGGRAPH 2002</a:t>
            </a:r>
            <a:r>
              <a:rPr lang="en-US" altLang="zh-TW" sz="2400" dirty="0"/>
              <a:t>, San Antonio, TX).</a:t>
            </a:r>
          </a:p>
          <a:p>
            <a:pPr marL="0" indent="0">
              <a:buNone/>
            </a:pPr>
            <a:endParaRPr lang="zh-TW" altLang="en-US" dirty="0"/>
          </a:p>
        </p:txBody>
      </p:sp>
      <mc:AlternateContent xmlns:mc="http://schemas.openxmlformats.org/markup-compatibility/2006" xmlns:p14="http://schemas.microsoft.com/office/powerpoint/2010/main">
        <mc:Choice Requires="p14">
          <p:contentPart p14:bwMode="auto" r:id="rId2">
            <p14:nvContentPartPr>
              <p14:cNvPr id="6" name="筆跡 5"/>
              <p14:cNvContentPartPr/>
              <p14:nvPr/>
            </p14:nvContentPartPr>
            <p14:xfrm>
              <a:off x="3815170" y="786649"/>
              <a:ext cx="169200" cy="1133280"/>
            </p14:xfrm>
          </p:contentPart>
        </mc:Choice>
        <mc:Fallback xmlns="">
          <p:pic>
            <p:nvPicPr>
              <p:cNvPr id="6" name="筆跡 5"/>
              <p:cNvPicPr/>
              <p:nvPr/>
            </p:nvPicPr>
            <p:blipFill>
              <a:blip r:embed="rId3"/>
              <a:stretch>
                <a:fillRect/>
              </a:stretch>
            </p:blipFill>
            <p:spPr>
              <a:xfrm>
                <a:off x="3813374" y="784490"/>
                <a:ext cx="172433" cy="113759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筆跡 9"/>
              <p14:cNvContentPartPr/>
              <p14:nvPr/>
            </p14:nvContentPartPr>
            <p14:xfrm>
              <a:off x="6419410" y="777289"/>
              <a:ext cx="13320" cy="64440"/>
            </p14:xfrm>
          </p:contentPart>
        </mc:Choice>
        <mc:Fallback xmlns="">
          <p:pic>
            <p:nvPicPr>
              <p:cNvPr id="10" name="筆跡 9"/>
              <p:cNvPicPr/>
              <p:nvPr/>
            </p:nvPicPr>
            <p:blipFill>
              <a:blip r:embed="rId5"/>
              <a:stretch>
                <a:fillRect/>
              </a:stretch>
            </p:blipFill>
            <p:spPr>
              <a:xfrm>
                <a:off x="6417307" y="775141"/>
                <a:ext cx="17176" cy="68378"/>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筆跡 11"/>
              <p14:cNvContentPartPr/>
              <p14:nvPr/>
            </p14:nvContentPartPr>
            <p14:xfrm>
              <a:off x="641050" y="1872409"/>
              <a:ext cx="1485360" cy="315720"/>
            </p14:xfrm>
          </p:contentPart>
        </mc:Choice>
        <mc:Fallback xmlns="">
          <p:pic>
            <p:nvPicPr>
              <p:cNvPr id="12" name="筆跡 11"/>
              <p:cNvPicPr/>
              <p:nvPr/>
            </p:nvPicPr>
            <p:blipFill>
              <a:blip r:embed="rId7"/>
              <a:stretch>
                <a:fillRect/>
              </a:stretch>
            </p:blipFill>
            <p:spPr>
              <a:xfrm>
                <a:off x="637451" y="1868813"/>
                <a:ext cx="1490759" cy="321114"/>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3" name="筆跡 32"/>
              <p14:cNvContentPartPr/>
              <p14:nvPr/>
            </p14:nvContentPartPr>
            <p14:xfrm>
              <a:off x="3314410" y="3050329"/>
              <a:ext cx="38520" cy="61560"/>
            </p14:xfrm>
          </p:contentPart>
        </mc:Choice>
        <mc:Fallback xmlns="">
          <p:pic>
            <p:nvPicPr>
              <p:cNvPr id="33" name="筆跡 32"/>
              <p:cNvPicPr/>
              <p:nvPr/>
            </p:nvPicPr>
            <p:blipFill>
              <a:blip r:embed="rId9"/>
              <a:stretch>
                <a:fillRect/>
              </a:stretch>
            </p:blipFill>
            <p:spPr>
              <a:xfrm>
                <a:off x="3309417" y="3045318"/>
                <a:ext cx="50290" cy="73371"/>
              </a:xfrm>
              <a:prstGeom prst="rect">
                <a:avLst/>
              </a:prstGeom>
            </p:spPr>
          </p:pic>
        </mc:Fallback>
      </mc:AlternateContent>
    </p:spTree>
    <p:extLst>
      <p:ext uri="{BB962C8B-B14F-4D97-AF65-F5344CB8AC3E}">
        <p14:creationId xmlns:p14="http://schemas.microsoft.com/office/powerpoint/2010/main" val="202900046"/>
      </p:ext>
    </p:extLst>
  </p:cSld>
  <p:clrMapOvr>
    <a:masterClrMapping/>
  </p:clrMapOvr>
  <p:transition spd="slow">
    <p:randomBar dir="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9" name="內容版面配置區 8"/>
          <p:cNvSpPr>
            <a:spLocks noGrp="1"/>
          </p:cNvSpPr>
          <p:nvPr>
            <p:ph idx="1"/>
          </p:nvPr>
        </p:nvSpPr>
        <p:spPr/>
        <p:txBody>
          <a:bodyPr>
            <a:normAutofit/>
          </a:bodyPr>
          <a:lstStyle/>
          <a:p>
            <a:r>
              <a:rPr lang="en-US" altLang="zh-TW" sz="3200" dirty="0"/>
              <a:t>We hypothesized that to the degree that a VE seems real, it would evoke </a:t>
            </a:r>
            <a:r>
              <a:rPr lang="en-US" altLang="zh-TW" sz="3200" dirty="0">
                <a:solidFill>
                  <a:srgbClr val="FF0000"/>
                </a:solidFill>
              </a:rPr>
              <a:t>physiological responses</a:t>
            </a:r>
            <a:r>
              <a:rPr lang="en-US" altLang="zh-TW" sz="3200" dirty="0"/>
              <a:t> similar to those evoked by the corresponding real environment, and that greater presence would evoke a greater response. </a:t>
            </a:r>
            <a:endParaRPr lang="zh-TW" altLang="en-US" sz="3200" dirty="0"/>
          </a:p>
        </p:txBody>
      </p:sp>
      <mc:AlternateContent xmlns:mc="http://schemas.openxmlformats.org/markup-compatibility/2006" xmlns:p14="http://schemas.microsoft.com/office/powerpoint/2010/main">
        <mc:Choice Requires="p14">
          <p:contentPart p14:bwMode="auto" r:id="rId2">
            <p14:nvContentPartPr>
              <p14:cNvPr id="5" name="筆跡 4"/>
              <p14:cNvContentPartPr/>
              <p14:nvPr/>
            </p14:nvContentPartPr>
            <p14:xfrm>
              <a:off x="981010" y="1954683"/>
              <a:ext cx="8640" cy="10080"/>
            </p14:xfrm>
          </p:contentPart>
        </mc:Choice>
        <mc:Fallback xmlns="">
          <p:pic>
            <p:nvPicPr>
              <p:cNvPr id="5" name="筆跡 4"/>
              <p:cNvPicPr/>
              <p:nvPr/>
            </p:nvPicPr>
            <p:blipFill>
              <a:blip r:embed="rId3"/>
              <a:stretch>
                <a:fillRect/>
              </a:stretch>
            </p:blipFill>
            <p:spPr>
              <a:xfrm>
                <a:off x="978936" y="1952597"/>
                <a:ext cx="12442" cy="13903"/>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7" name="筆跡 6"/>
              <p14:cNvContentPartPr/>
              <p14:nvPr/>
            </p14:nvContentPartPr>
            <p14:xfrm>
              <a:off x="2481130" y="2017323"/>
              <a:ext cx="25200" cy="31320"/>
            </p14:xfrm>
          </p:contentPart>
        </mc:Choice>
        <mc:Fallback xmlns="">
          <p:pic>
            <p:nvPicPr>
              <p:cNvPr id="7" name="筆跡 6"/>
              <p:cNvPicPr/>
              <p:nvPr/>
            </p:nvPicPr>
            <p:blipFill>
              <a:blip r:embed="rId5"/>
              <a:stretch>
                <a:fillRect/>
              </a:stretch>
            </p:blipFill>
            <p:spPr>
              <a:xfrm>
                <a:off x="2479000" y="2015188"/>
                <a:ext cx="29104" cy="35235"/>
              </a:xfrm>
              <a:prstGeom prst="rect">
                <a:avLst/>
              </a:prstGeom>
            </p:spPr>
          </p:pic>
        </mc:Fallback>
      </mc:AlternateContent>
    </p:spTree>
    <p:extLst>
      <p:ext uri="{BB962C8B-B14F-4D97-AF65-F5344CB8AC3E}">
        <p14:creationId xmlns:p14="http://schemas.microsoft.com/office/powerpoint/2010/main" val="973943690"/>
      </p:ext>
    </p:extLst>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 </a:t>
            </a:r>
            <a:br>
              <a:rPr lang="en-US" altLang="zh-TW" dirty="0"/>
            </a:br>
            <a:r>
              <a:rPr lang="en-US" altLang="zh-TW" dirty="0"/>
              <a:t>It seems that VR/AR is just going through the </a:t>
            </a:r>
            <a:r>
              <a:rPr lang="en-US" altLang="zh-TW" b="1" dirty="0"/>
              <a:t>Cambrian explosion!</a:t>
            </a:r>
            <a:br>
              <a:rPr lang="en-US" altLang="zh-TW" b="1" dirty="0"/>
            </a:br>
            <a:endParaRPr lang="zh-TW" altLang="en-US" sz="2400" dirty="0"/>
          </a:p>
        </p:txBody>
      </p:sp>
      <p:sp>
        <p:nvSpPr>
          <p:cNvPr id="3" name="內容版面配置區 2"/>
          <p:cNvSpPr>
            <a:spLocks noGrp="1"/>
          </p:cNvSpPr>
          <p:nvPr>
            <p:ph idx="1"/>
          </p:nvPr>
        </p:nvSpPr>
        <p:spPr>
          <a:xfrm>
            <a:off x="301625" y="2420888"/>
            <a:ext cx="8540750" cy="3678287"/>
          </a:xfrm>
        </p:spPr>
        <p:txBody>
          <a:bodyPr/>
          <a:lstStyle/>
          <a:p>
            <a:r>
              <a:rPr lang="en-US" altLang="zh-TW" sz="3200" dirty="0"/>
              <a:t>Google glass (product cancelled)</a:t>
            </a:r>
          </a:p>
          <a:p>
            <a:r>
              <a:rPr lang="en-US" altLang="zh-TW" sz="3200" dirty="0"/>
              <a:t>Oculus Rift/Rift 2 (purchased by Facebook, 2 billion US$)</a:t>
            </a:r>
          </a:p>
          <a:p>
            <a:r>
              <a:rPr lang="en-US" altLang="zh-TW" sz="3200" dirty="0"/>
              <a:t>Google Cardboard VR project</a:t>
            </a:r>
          </a:p>
          <a:p>
            <a:r>
              <a:rPr lang="en-US" altLang="zh-TW" sz="3200" dirty="0"/>
              <a:t>Magic Leap secures 542M by Google Inc.</a:t>
            </a:r>
          </a:p>
          <a:p>
            <a:r>
              <a:rPr lang="en-US" altLang="zh-TW" sz="3200" dirty="0"/>
              <a:t>Microsoft HoloLens project</a:t>
            </a:r>
          </a:p>
          <a:p>
            <a:pPr marL="0" indent="0">
              <a:buNone/>
            </a:pPr>
            <a:r>
              <a:rPr lang="en-US" altLang="zh-TW" sz="3200" dirty="0"/>
              <a:t>    all these happened in 2014/2015!</a:t>
            </a:r>
          </a:p>
          <a:p>
            <a:pPr marL="0" indent="0">
              <a:buNone/>
            </a:pPr>
            <a:endParaRPr lang="en-US" altLang="zh-TW" dirty="0"/>
          </a:p>
          <a:p>
            <a:endParaRPr lang="en-US" altLang="zh-TW" dirty="0"/>
          </a:p>
          <a:p>
            <a:endParaRPr lang="en-US" altLang="zh-TW" dirty="0"/>
          </a:p>
          <a:p>
            <a:endParaRPr lang="en-US" altLang="zh-TW" dirty="0"/>
          </a:p>
          <a:p>
            <a:endParaRPr lang="zh-TW" altLang="en-US" dirty="0"/>
          </a:p>
        </p:txBody>
      </p:sp>
    </p:spTree>
    <p:extLst>
      <p:ext uri="{BB962C8B-B14F-4D97-AF65-F5344CB8AC3E}">
        <p14:creationId xmlns:p14="http://schemas.microsoft.com/office/powerpoint/2010/main" val="3907851148"/>
      </p:ext>
    </p:extLst>
  </p:cSld>
  <p:clrMapOvr>
    <a:masterClrMapping/>
  </p:clrMapOvr>
  <p:transition spd="slow">
    <p:randomBar dir="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Set up: with a ledge  (a board), 1.5 inch thick</a:t>
            </a:r>
            <a:endParaRPr lang="zh-TW" altLang="en-US" dirty="0"/>
          </a:p>
        </p:txBody>
      </p:sp>
      <p:pic>
        <p:nvPicPr>
          <p:cNvPr id="21" name="內容版面配置區 2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473" y="1451794"/>
            <a:ext cx="4836989" cy="4498975"/>
          </a:xfrm>
        </p:spPr>
      </p:pic>
      <mc:AlternateContent xmlns:mc="http://schemas.openxmlformats.org/markup-compatibility/2006" xmlns:p14="http://schemas.microsoft.com/office/powerpoint/2010/main">
        <mc:Choice Requires="p14">
          <p:contentPart p14:bwMode="auto" r:id="rId3">
            <p14:nvContentPartPr>
              <p14:cNvPr id="7" name="筆跡 6"/>
              <p14:cNvContentPartPr/>
              <p14:nvPr/>
            </p14:nvContentPartPr>
            <p14:xfrm>
              <a:off x="7720930" y="5669523"/>
              <a:ext cx="378720" cy="347040"/>
            </p14:xfrm>
          </p:contentPart>
        </mc:Choice>
        <mc:Fallback xmlns="">
          <p:pic>
            <p:nvPicPr>
              <p:cNvPr id="7" name="筆跡 6"/>
              <p:cNvPicPr/>
              <p:nvPr/>
            </p:nvPicPr>
            <p:blipFill>
              <a:blip r:embed="rId4"/>
              <a:stretch>
                <a:fillRect/>
              </a:stretch>
            </p:blipFill>
            <p:spPr>
              <a:xfrm>
                <a:off x="7717711" y="5668099"/>
                <a:ext cx="383369" cy="349888"/>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筆跡 10"/>
              <p14:cNvContentPartPr/>
              <p14:nvPr/>
            </p14:nvContentPartPr>
            <p14:xfrm>
              <a:off x="7560010" y="3482163"/>
              <a:ext cx="23040" cy="7920"/>
            </p14:xfrm>
          </p:contentPart>
        </mc:Choice>
        <mc:Fallback xmlns="">
          <p:pic>
            <p:nvPicPr>
              <p:cNvPr id="11" name="筆跡 10"/>
              <p:cNvPicPr/>
              <p:nvPr/>
            </p:nvPicPr>
            <p:blipFill>
              <a:blip r:embed="rId6"/>
              <a:stretch>
                <a:fillRect/>
              </a:stretch>
            </p:blipFill>
            <p:spPr>
              <a:xfrm>
                <a:off x="7558238" y="3481130"/>
                <a:ext cx="26230" cy="1033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筆跡 13"/>
              <p14:cNvContentPartPr/>
              <p14:nvPr/>
            </p14:nvContentPartPr>
            <p14:xfrm>
              <a:off x="7999930" y="6069123"/>
              <a:ext cx="139320" cy="97560"/>
            </p14:xfrm>
          </p:contentPart>
        </mc:Choice>
        <mc:Fallback xmlns="">
          <p:pic>
            <p:nvPicPr>
              <p:cNvPr id="14" name="筆跡 13"/>
              <p:cNvPicPr/>
              <p:nvPr/>
            </p:nvPicPr>
            <p:blipFill>
              <a:blip r:embed="rId8"/>
              <a:stretch>
                <a:fillRect/>
              </a:stretch>
            </p:blipFill>
            <p:spPr>
              <a:xfrm>
                <a:off x="7998494" y="6066612"/>
                <a:ext cx="143270" cy="102581"/>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筆跡 18"/>
              <p14:cNvContentPartPr/>
              <p14:nvPr/>
            </p14:nvContentPartPr>
            <p14:xfrm>
              <a:off x="1830610" y="1584243"/>
              <a:ext cx="1081800" cy="1264320"/>
            </p14:xfrm>
          </p:contentPart>
        </mc:Choice>
        <mc:Fallback xmlns="">
          <p:pic>
            <p:nvPicPr>
              <p:cNvPr id="19" name="筆跡 18"/>
              <p:cNvPicPr/>
              <p:nvPr/>
            </p:nvPicPr>
            <p:blipFill>
              <a:blip r:embed="rId10"/>
              <a:stretch>
                <a:fillRect/>
              </a:stretch>
            </p:blipFill>
            <p:spPr>
              <a:xfrm>
                <a:off x="1828091" y="1581724"/>
                <a:ext cx="1085759" cy="1268999"/>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3" name="筆跡 22"/>
              <p14:cNvContentPartPr/>
              <p14:nvPr/>
            </p14:nvContentPartPr>
            <p14:xfrm>
              <a:off x="5155570" y="4731723"/>
              <a:ext cx="21600" cy="17280"/>
            </p14:xfrm>
          </p:contentPart>
        </mc:Choice>
        <mc:Fallback xmlns="">
          <p:pic>
            <p:nvPicPr>
              <p:cNvPr id="23" name="筆跡 22"/>
              <p:cNvPicPr/>
              <p:nvPr/>
            </p:nvPicPr>
            <p:blipFill>
              <a:blip r:embed="rId12"/>
              <a:stretch>
                <a:fillRect/>
              </a:stretch>
            </p:blipFill>
            <p:spPr>
              <a:xfrm>
                <a:off x="5153800" y="4730312"/>
                <a:ext cx="24787" cy="19749"/>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6" name="筆跡 25"/>
              <p14:cNvContentPartPr/>
              <p14:nvPr/>
            </p14:nvContentPartPr>
            <p14:xfrm>
              <a:off x="6954490" y="6030963"/>
              <a:ext cx="8640" cy="48240"/>
            </p14:xfrm>
          </p:contentPart>
        </mc:Choice>
        <mc:Fallback xmlns="">
          <p:pic>
            <p:nvPicPr>
              <p:cNvPr id="26" name="筆跡 25"/>
              <p:cNvPicPr/>
              <p:nvPr/>
            </p:nvPicPr>
            <p:blipFill>
              <a:blip r:embed="rId14"/>
              <a:stretch>
                <a:fillRect/>
              </a:stretch>
            </p:blipFill>
            <p:spPr>
              <a:xfrm>
                <a:off x="6951380" y="6028462"/>
                <a:ext cx="13133" cy="53600"/>
              </a:xfrm>
              <a:prstGeom prst="rect">
                <a:avLst/>
              </a:prstGeom>
            </p:spPr>
          </p:pic>
        </mc:Fallback>
      </mc:AlternateContent>
      <p:pic>
        <p:nvPicPr>
          <p:cNvPr id="27" name="圖片 2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944057" y="3861048"/>
            <a:ext cx="4038145" cy="2376264"/>
          </a:xfrm>
          <a:prstGeom prst="rect">
            <a:avLst/>
          </a:prstGeom>
        </p:spPr>
      </p:pic>
    </p:spTree>
    <p:extLst>
      <p:ext uri="{BB962C8B-B14F-4D97-AF65-F5344CB8AC3E}">
        <p14:creationId xmlns:p14="http://schemas.microsoft.com/office/powerpoint/2010/main" val="1081763383"/>
      </p:ext>
    </p:extLst>
  </p:cSld>
  <p:clrMapOvr>
    <a:masterClrMapping/>
  </p:clrMapOvr>
  <p:transition spd="slow">
    <p:randomBar dir="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600" dirty="0"/>
              <a:t>Physiological Measures of Presence:</a:t>
            </a:r>
            <a:br>
              <a:rPr lang="en-US" altLang="zh-TW" sz="3600" dirty="0"/>
            </a:br>
            <a:r>
              <a:rPr lang="zh-TW" altLang="en-US" sz="3600" dirty="0"/>
              <a:t>   </a:t>
            </a:r>
            <a:r>
              <a:rPr lang="en-US" altLang="zh-TW" sz="2400" dirty="0"/>
              <a:t>I was at UNC-CH</a:t>
            </a:r>
            <a:r>
              <a:rPr lang="en-US" altLang="zh-TW" sz="2400"/>
              <a:t>, 2015,  </a:t>
            </a:r>
            <a:r>
              <a:rPr lang="en-US" altLang="zh-TW" sz="2400" dirty="0"/>
              <a:t>playing it.</a:t>
            </a:r>
            <a:endParaRPr lang="zh-TW" altLang="en-US" sz="2400" dirty="0"/>
          </a:p>
        </p:txBody>
      </p:sp>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55776" y="1690689"/>
            <a:ext cx="3600400" cy="4999776"/>
          </a:xfrm>
        </p:spPr>
      </p:pic>
    </p:spTree>
    <p:extLst>
      <p:ext uri="{BB962C8B-B14F-4D97-AF65-F5344CB8AC3E}">
        <p14:creationId xmlns:p14="http://schemas.microsoft.com/office/powerpoint/2010/main" val="25178049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Heart Rate Changes: without vs. with a ledge</a:t>
            </a:r>
            <a:endParaRPr lang="zh-TW" altLang="en-US" dirty="0"/>
          </a:p>
        </p:txBody>
      </p:sp>
      <p:pic>
        <p:nvPicPr>
          <p:cNvPr id="4" name="內容版面配置區 3"/>
          <p:cNvPicPr>
            <a:picLocks noGrp="1" noChangeAspect="1"/>
          </p:cNvPicPr>
          <p:nvPr>
            <p:ph idx="1"/>
          </p:nvPr>
        </p:nvPicPr>
        <p:blipFill>
          <a:blip r:embed="rId2"/>
          <a:stretch>
            <a:fillRect/>
          </a:stretch>
        </p:blipFill>
        <p:spPr>
          <a:xfrm>
            <a:off x="628650" y="2118602"/>
            <a:ext cx="7886700" cy="3765384"/>
          </a:xfrm>
          <a:prstGeom prst="rect">
            <a:avLst/>
          </a:prstGeom>
        </p:spPr>
      </p:pic>
    </p:spTree>
    <p:extLst>
      <p:ext uri="{BB962C8B-B14F-4D97-AF65-F5344CB8AC3E}">
        <p14:creationId xmlns:p14="http://schemas.microsoft.com/office/powerpoint/2010/main" val="256969717"/>
      </p:ext>
    </p:extLst>
  </p:cSld>
  <p:clrMapOvr>
    <a:masterClrMapping/>
  </p:clrMapOvr>
  <p:transition spd="slow">
    <p:randomBar dir="ver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Experimental Results</a:t>
            </a:r>
            <a:endParaRPr lang="zh-TW" altLang="en-US" dirty="0"/>
          </a:p>
        </p:txBody>
      </p:sp>
      <p:sp>
        <p:nvSpPr>
          <p:cNvPr id="3" name="內容版面配置區 2"/>
          <p:cNvSpPr>
            <a:spLocks noGrp="1"/>
          </p:cNvSpPr>
          <p:nvPr>
            <p:ph idx="1"/>
          </p:nvPr>
        </p:nvSpPr>
        <p:spPr/>
        <p:txBody>
          <a:bodyPr>
            <a:normAutofit/>
          </a:bodyPr>
          <a:lstStyle/>
          <a:p>
            <a:r>
              <a:rPr lang="en-US" altLang="zh-TW" sz="3200" dirty="0"/>
              <a:t>We found that change in heart rate satisfied our requirements for a measure of presence, change in skin conductance did to a lesser extent, and that change in skin temperature did not. Moreover, the results showed that inclusion of a passive haptic element in the VE significantly increased presence and that for presence evoked: 30FPS &gt; 20FPS &gt; 15FPS. </a:t>
            </a:r>
            <a:endParaRPr lang="zh-TW" altLang="en-US" sz="3200" dirty="0"/>
          </a:p>
        </p:txBody>
      </p:sp>
    </p:spTree>
    <p:extLst>
      <p:ext uri="{BB962C8B-B14F-4D97-AF65-F5344CB8AC3E}">
        <p14:creationId xmlns:p14="http://schemas.microsoft.com/office/powerpoint/2010/main" val="2113185568"/>
      </p:ext>
    </p:extLst>
  </p:cSld>
  <p:clrMapOvr>
    <a:masterClrMapping/>
  </p:clrMapOvr>
  <p:transition spd="slow">
    <p:randomBar dir="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Problem 3: fixed focus vs. variable focus:</a:t>
            </a:r>
            <a:br>
              <a:rPr lang="en-US" altLang="zh-TW" dirty="0"/>
            </a:br>
            <a:endParaRPr lang="zh-TW" altLang="en-US" dirty="0"/>
          </a:p>
        </p:txBody>
      </p:sp>
      <p:sp>
        <p:nvSpPr>
          <p:cNvPr id="3" name="內容版面配置區 2"/>
          <p:cNvSpPr>
            <a:spLocks noGrp="1"/>
          </p:cNvSpPr>
          <p:nvPr>
            <p:ph idx="1"/>
          </p:nvPr>
        </p:nvSpPr>
        <p:spPr/>
        <p:txBody>
          <a:bodyPr>
            <a:normAutofit/>
          </a:bodyPr>
          <a:lstStyle/>
          <a:p>
            <a:r>
              <a:rPr lang="en-US" altLang="zh-TW" sz="2400" dirty="0"/>
              <a:t>"</a:t>
            </a:r>
            <a:r>
              <a:rPr lang="en-US" altLang="zh-TW" sz="2400" b="1" u="sng" dirty="0">
                <a:hlinkClick r:id="rId2"/>
              </a:rPr>
              <a:t>The Light Field Stereoscope: Immersive Computer Graphics via Factored Near-Eye Light Field Display with Focus Cues</a:t>
            </a:r>
            <a:r>
              <a:rPr lang="en-US" altLang="zh-TW" sz="2400" dirty="0"/>
              <a:t>",</a:t>
            </a:r>
            <a:r>
              <a:rPr lang="en-US" altLang="zh-TW" sz="1800" dirty="0"/>
              <a:t/>
            </a:r>
            <a:br>
              <a:rPr lang="en-US" altLang="zh-TW" sz="1800" dirty="0"/>
            </a:br>
            <a:r>
              <a:rPr lang="en-US" altLang="zh-TW" sz="1800" dirty="0"/>
              <a:t>Fu-Chung Huang, Kevin Chen, and Gordon </a:t>
            </a:r>
            <a:r>
              <a:rPr lang="en-US" altLang="zh-TW" sz="1800" dirty="0" err="1"/>
              <a:t>Wetzstein</a:t>
            </a:r>
            <a:r>
              <a:rPr lang="en-US" altLang="zh-TW" sz="1800" dirty="0"/>
              <a:t>,</a:t>
            </a:r>
            <a:br>
              <a:rPr lang="en-US" altLang="zh-TW" sz="1800" dirty="0"/>
            </a:br>
            <a:r>
              <a:rPr lang="en-US" altLang="zh-TW" sz="1800" u="sng" dirty="0" err="1">
                <a:hlinkClick r:id="rId3"/>
              </a:rPr>
              <a:t>Youtube</a:t>
            </a:r>
            <a:r>
              <a:rPr lang="en-US" altLang="zh-TW" sz="1800" u="sng" dirty="0">
                <a:hlinkClick r:id="rId3"/>
              </a:rPr>
              <a:t> Link</a:t>
            </a:r>
            <a:r>
              <a:rPr lang="en-US" altLang="zh-TW" sz="1800" dirty="0"/>
              <a:t/>
            </a:r>
            <a:br>
              <a:rPr lang="en-US" altLang="zh-TW" sz="1800" dirty="0"/>
            </a:br>
            <a:r>
              <a:rPr lang="en-US" altLang="zh-TW" sz="1800" i="1" dirty="0"/>
              <a:t>ACM SIGGRAPH</a:t>
            </a:r>
            <a:r>
              <a:rPr lang="en-US" altLang="zh-TW" sz="1800" dirty="0"/>
              <a:t> </a:t>
            </a:r>
            <a:r>
              <a:rPr lang="en-US" altLang="zh-TW" sz="1800" i="1" dirty="0"/>
              <a:t>2015, Los Angeles </a:t>
            </a:r>
            <a:r>
              <a:rPr lang="en-US" altLang="zh-TW" sz="1800" dirty="0"/>
              <a:t/>
            </a:r>
            <a:br>
              <a:rPr lang="en-US" altLang="zh-TW" sz="1800" dirty="0"/>
            </a:br>
            <a:endParaRPr lang="en-US" altLang="zh-TW" sz="1800" dirty="0"/>
          </a:p>
          <a:p>
            <a:r>
              <a:rPr lang="en-US" altLang="zh-TW" sz="2400" dirty="0"/>
              <a:t>"</a:t>
            </a:r>
            <a:r>
              <a:rPr lang="en-US" altLang="zh-TW" sz="2400" b="1" dirty="0">
                <a:hlinkClick r:id="rId4"/>
              </a:rPr>
              <a:t>Eyeglasses-free Display: Towards Correcting Visual Aberrations with Computational Light Field Displays</a:t>
            </a:r>
            <a:r>
              <a:rPr lang="en-US" altLang="zh-TW" sz="2400" dirty="0"/>
              <a:t>", </a:t>
            </a:r>
            <a:br>
              <a:rPr lang="en-US" altLang="zh-TW" sz="2400" dirty="0"/>
            </a:br>
            <a:r>
              <a:rPr lang="en-US" altLang="zh-TW" sz="1800" dirty="0"/>
              <a:t>Fu-Chung Huang, Gordon </a:t>
            </a:r>
            <a:r>
              <a:rPr lang="en-US" altLang="zh-TW" sz="1800" dirty="0" err="1"/>
              <a:t>Wietzstein</a:t>
            </a:r>
            <a:r>
              <a:rPr lang="en-US" altLang="zh-TW" sz="1800" dirty="0"/>
              <a:t>, Brian </a:t>
            </a:r>
            <a:r>
              <a:rPr lang="en-US" altLang="zh-TW" sz="1800" dirty="0" err="1"/>
              <a:t>Barsky</a:t>
            </a:r>
            <a:r>
              <a:rPr lang="en-US" altLang="zh-TW" sz="1800" dirty="0"/>
              <a:t>, and Ramesh </a:t>
            </a:r>
            <a:r>
              <a:rPr lang="en-US" altLang="zh-TW" sz="1800" dirty="0" err="1"/>
              <a:t>Raskar</a:t>
            </a:r>
            <a:r>
              <a:rPr lang="en-US" altLang="zh-TW" sz="1800" dirty="0"/>
              <a:t>,</a:t>
            </a:r>
            <a:br>
              <a:rPr lang="en-US" altLang="zh-TW" sz="1800" dirty="0"/>
            </a:br>
            <a:r>
              <a:rPr lang="en-US" altLang="zh-TW" sz="1800" dirty="0">
                <a:hlinkClick r:id="rId5"/>
              </a:rPr>
              <a:t>- 10 World Changing Ideas 2014, Scientific American </a:t>
            </a:r>
            <a:r>
              <a:rPr lang="en-US" altLang="zh-TW" sz="1800" dirty="0"/>
              <a:t/>
            </a:r>
            <a:br>
              <a:rPr lang="en-US" altLang="zh-TW" sz="1800" dirty="0"/>
            </a:br>
            <a:r>
              <a:rPr lang="en-US" altLang="zh-TW" sz="1800" i="1" dirty="0"/>
              <a:t>ACM SIGGRAPH 2014, Vancouver</a:t>
            </a:r>
            <a:r>
              <a:rPr lang="en-US" altLang="zh-TW" i="1" dirty="0"/>
              <a:t/>
            </a:r>
            <a:br>
              <a:rPr lang="en-US" altLang="zh-TW" i="1" dirty="0"/>
            </a:br>
            <a:endParaRPr lang="en-US" altLang="zh-TW" dirty="0"/>
          </a:p>
          <a:p>
            <a:endParaRPr lang="en-US" altLang="zh-TW" dirty="0"/>
          </a:p>
          <a:p>
            <a:endParaRPr lang="zh-TW" altLang="en-US" dirty="0"/>
          </a:p>
        </p:txBody>
      </p:sp>
    </p:spTree>
    <p:extLst>
      <p:ext uri="{BB962C8B-B14F-4D97-AF65-F5344CB8AC3E}">
        <p14:creationId xmlns:p14="http://schemas.microsoft.com/office/powerpoint/2010/main" val="73236897"/>
      </p:ext>
    </p:extLst>
  </p:cSld>
  <p:clrMapOvr>
    <a:masterClrMapping/>
  </p:clrMapOvr>
  <p:transition spd="slow">
    <p:randomBar dir="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200" dirty="0" err="1">
                <a:latin typeface="標楷體" panose="03000509000000000000" pitchFamily="65" charset="-120"/>
                <a:ea typeface="標楷體" panose="03000509000000000000" pitchFamily="65" charset="-120"/>
              </a:rPr>
              <a:t>Front,middle,rear</a:t>
            </a:r>
            <a:r>
              <a:rPr lang="en-US" altLang="zh-TW" sz="3200" dirty="0">
                <a:latin typeface="標楷體" panose="03000509000000000000" pitchFamily="65" charset="-120"/>
                <a:ea typeface="標楷體" panose="03000509000000000000" pitchFamily="65" charset="-120"/>
              </a:rPr>
              <a:t>: </a:t>
            </a:r>
            <a:br>
              <a:rPr lang="en-US" altLang="zh-TW" sz="3200" dirty="0">
                <a:latin typeface="標楷體" panose="03000509000000000000" pitchFamily="65" charset="-120"/>
                <a:ea typeface="標楷體" panose="03000509000000000000" pitchFamily="65" charset="-120"/>
              </a:rPr>
            </a:br>
            <a:r>
              <a:rPr lang="zh-TW" altLang="en-US" sz="3200" dirty="0">
                <a:latin typeface="標楷體" panose="03000509000000000000" pitchFamily="65" charset="-120"/>
                <a:ea typeface="標楷體" panose="03000509000000000000" pitchFamily="65" charset="-120"/>
              </a:rPr>
              <a:t> </a:t>
            </a:r>
            <a:r>
              <a:rPr lang="en-US" altLang="zh-TW" sz="3200" dirty="0">
                <a:latin typeface="標楷體" panose="03000509000000000000" pitchFamily="65" charset="-120"/>
                <a:ea typeface="標楷體" panose="03000509000000000000" pitchFamily="65" charset="-120"/>
              </a:rPr>
              <a:t>three types of focus</a:t>
            </a:r>
            <a:endParaRPr lang="zh-TW" altLang="en-US" sz="3200" dirty="0">
              <a:latin typeface="標楷體" panose="03000509000000000000" pitchFamily="65" charset="-120"/>
              <a:ea typeface="標楷體" panose="03000509000000000000" pitchFamily="65" charset="-120"/>
            </a:endParaRPr>
          </a:p>
        </p:txBody>
      </p:sp>
      <p:pic>
        <p:nvPicPr>
          <p:cNvPr id="2050" name="Picture 2" descr="http://www.computationalimaging.org/wp-content/uploads/2015/06/LightFieldStereoscope_Refocus.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189642" y="1825625"/>
            <a:ext cx="4764715"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086677"/>
      </p:ext>
    </p:extLst>
  </p:cSld>
  <p:clrMapOvr>
    <a:masterClrMapping/>
  </p:clrMapOvr>
  <p:transition spd="slow">
    <p:randomBar dir="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Innovation: </a:t>
            </a:r>
            <a:r>
              <a:rPr lang="en-US" altLang="zh-TW" sz="2400" dirty="0" err="1"/>
              <a:t>vergence</a:t>
            </a:r>
            <a:r>
              <a:rPr lang="en-US" altLang="zh-TW" sz="2400" dirty="0"/>
              <a:t>-accommodation conflict inherent to all stereoscopic displays</a:t>
            </a:r>
            <a:r>
              <a:rPr lang="en-US" altLang="zh-TW" dirty="0"/>
              <a:t> </a:t>
            </a:r>
            <a:endParaRPr lang="zh-TW" altLang="en-US" dirty="0"/>
          </a:p>
        </p:txBody>
      </p:sp>
      <p:pic>
        <p:nvPicPr>
          <p:cNvPr id="1026" name="Picture 2" descr="http://www.computationalimaging.org/wp-content/uploads/2015/06/LightFieldStereoscope_HMDSchematic.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28650" y="1859338"/>
            <a:ext cx="7886700" cy="4283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506839"/>
      </p:ext>
    </p:extLst>
  </p:cSld>
  <p:clrMapOvr>
    <a:masterClrMapping/>
  </p:clrMapOvr>
  <p:transition spd="slow">
    <p:randomBar dir="ver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sz="3200" dirty="0"/>
              <a:t>Problem 1: </a:t>
            </a:r>
            <a:r>
              <a:rPr lang="zh-TW" altLang="en-US" sz="3600" dirty="0"/>
              <a:t> </a:t>
            </a:r>
            <a:r>
              <a:rPr lang="en-US" altLang="zh-TW" sz="3600" dirty="0"/>
              <a:t>Display </a:t>
            </a:r>
            <a:r>
              <a:rPr lang="zh-TW" altLang="en-US" sz="3600" dirty="0"/>
              <a:t> </a:t>
            </a:r>
            <a:r>
              <a:rPr lang="en-US" altLang="zh-TW" sz="3600" dirty="0"/>
              <a:t>resolution (not to see pixels)</a:t>
            </a:r>
            <a:r>
              <a:rPr lang="en-US" altLang="zh-TW" dirty="0"/>
              <a:t/>
            </a:r>
            <a:br>
              <a:rPr lang="en-US" altLang="zh-TW" dirty="0"/>
            </a:br>
            <a:r>
              <a:rPr lang="en-US" altLang="zh-TW" dirty="0"/>
              <a:t>What is the best resolution in display in HMD? </a:t>
            </a:r>
            <a:endParaRPr lang="zh-TW" altLang="en-US" sz="2400" dirty="0"/>
          </a:p>
        </p:txBody>
      </p:sp>
      <p:sp>
        <p:nvSpPr>
          <p:cNvPr id="3" name="內容版面配置區 2"/>
          <p:cNvSpPr>
            <a:spLocks noGrp="1"/>
          </p:cNvSpPr>
          <p:nvPr>
            <p:ph idx="1"/>
          </p:nvPr>
        </p:nvSpPr>
        <p:spPr/>
        <p:txBody>
          <a:bodyPr>
            <a:normAutofit lnSpcReduction="10000"/>
          </a:bodyPr>
          <a:lstStyle/>
          <a:p>
            <a:r>
              <a:rPr lang="en-US" altLang="zh-TW" sz="2800" dirty="0">
                <a:latin typeface="Times New Roman" panose="02020603050405020304" pitchFamily="18" charset="0"/>
                <a:cs typeface="Times New Roman" panose="02020603050405020304" pitchFamily="18" charset="0"/>
              </a:rPr>
              <a:t>For example,</a:t>
            </a:r>
            <a:r>
              <a:rPr lang="zh-TW" altLang="en-US" sz="2800" dirty="0">
                <a:latin typeface="Times New Roman" panose="02020603050405020304" pitchFamily="18" charset="0"/>
                <a:cs typeface="Times New Roman" panose="02020603050405020304" pitchFamily="18" charset="0"/>
              </a:rPr>
              <a:t> </a:t>
            </a:r>
            <a:r>
              <a:rPr lang="en-US" altLang="zh-TW" sz="2800" dirty="0">
                <a:latin typeface="Times New Roman" panose="02020603050405020304" pitchFamily="18" charset="0"/>
                <a:cs typeface="Times New Roman" panose="02020603050405020304" pitchFamily="18" charset="0"/>
              </a:rPr>
              <a:t>for mobile device display: </a:t>
            </a:r>
          </a:p>
          <a:p>
            <a:pPr marL="0" indent="0">
              <a:buNone/>
            </a:pPr>
            <a:r>
              <a:rPr lang="en-US" altLang="zh-TW" sz="2800" dirty="0">
                <a:latin typeface="Times New Roman" panose="02020603050405020304" pitchFamily="18" charset="0"/>
                <a:cs typeface="Times New Roman" panose="02020603050405020304" pitchFamily="18" charset="0"/>
              </a:rPr>
              <a:t>For Google Cardboard VR HMD, if the field of view (angle) is 60 degrees, the required screen resolution is around 5700x5700,</a:t>
            </a:r>
          </a:p>
          <a:p>
            <a:pPr marL="0" indent="0" eaLnBrk="1" hangingPunct="1">
              <a:buNone/>
            </a:pPr>
            <a:r>
              <a:rPr lang="en-US" altLang="zh-TW" sz="2800" dirty="0">
                <a:latin typeface="Times New Roman" panose="02020603050405020304" pitchFamily="18" charset="0"/>
                <a:cs typeface="Times New Roman" panose="02020603050405020304" pitchFamily="18" charset="0"/>
              </a:rPr>
              <a:t>For Oculus Rift2/Gear VR, or HTC Vive, the filed of view is 90-110 degrees, the required resolution should be  10Kx10K !</a:t>
            </a:r>
            <a:r>
              <a:rPr lang="zh-TW" altLang="en-US" sz="2800" dirty="0">
                <a:latin typeface="Times New Roman" panose="02020603050405020304" pitchFamily="18" charset="0"/>
                <a:cs typeface="Times New Roman" panose="02020603050405020304" pitchFamily="18" charset="0"/>
              </a:rPr>
              <a:t> </a:t>
            </a:r>
            <a:endParaRPr lang="en-US" altLang="zh-TW" sz="2800" dirty="0">
              <a:latin typeface="Times New Roman" panose="02020603050405020304" pitchFamily="18" charset="0"/>
              <a:cs typeface="Times New Roman" panose="02020603050405020304" pitchFamily="18" charset="0"/>
            </a:endParaRPr>
          </a:p>
          <a:p>
            <a:pPr marL="0" indent="0" eaLnBrk="1" hangingPunct="1">
              <a:buNone/>
            </a:pPr>
            <a:r>
              <a:rPr lang="en-US" altLang="zh-TW" sz="2800" dirty="0">
                <a:latin typeface="Times New Roman" panose="02020603050405020304" pitchFamily="18" charset="0"/>
                <a:cs typeface="Times New Roman" panose="02020603050405020304" pitchFamily="18" charset="0"/>
              </a:rPr>
              <a:t>(Because in visual acuity: eye’s ability to distinguish two points of light is limited to </a:t>
            </a:r>
            <a:r>
              <a:rPr lang="en-US" altLang="zh-TW" sz="3600" b="1" dirty="0">
                <a:solidFill>
                  <a:srgbClr val="C00000"/>
                </a:solidFill>
                <a:latin typeface="Times New Roman" panose="02020603050405020304" pitchFamily="18" charset="0"/>
                <a:cs typeface="Times New Roman" panose="02020603050405020304" pitchFamily="18" charset="0"/>
              </a:rPr>
              <a:t>1.5 – 2.0 mm at a distance of 10 meters</a:t>
            </a:r>
            <a:r>
              <a:rPr lang="en-US" altLang="zh-TW" sz="2800" dirty="0">
                <a:solidFill>
                  <a:srgbClr val="C00000"/>
                </a:solidFill>
                <a:latin typeface="Times New Roman" panose="02020603050405020304" pitchFamily="18" charset="0"/>
                <a:cs typeface="Times New Roman" panose="02020603050405020304" pitchFamily="18" charset="0"/>
              </a:rPr>
              <a:t>.</a:t>
            </a:r>
            <a:r>
              <a:rPr lang="en-US" altLang="zh-TW" sz="28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altLang="zh-TW" sz="2800" dirty="0">
                <a:latin typeface="Times New Roman" panose="02020603050405020304" pitchFamily="18" charset="0"/>
                <a:cs typeface="Times New Roman" panose="02020603050405020304" pitchFamily="18" charset="0"/>
              </a:rPr>
              <a:t>(or 2 microns on the retina)).</a:t>
            </a:r>
          </a:p>
          <a:p>
            <a:endParaRPr lang="zh-TW" altLang="en-US" dirty="0"/>
          </a:p>
        </p:txBody>
      </p:sp>
    </p:spTree>
    <p:extLst>
      <p:ext uri="{BB962C8B-B14F-4D97-AF65-F5344CB8AC3E}">
        <p14:creationId xmlns:p14="http://schemas.microsoft.com/office/powerpoint/2010/main" val="1127586571"/>
      </p:ext>
    </p:extLst>
  </p:cSld>
  <p:clrMapOvr>
    <a:masterClrMapping/>
  </p:clrMapOvr>
  <p:transition spd="slow">
    <p:randomBar dir="ver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New types of display, other than LCD and OLED.</a:t>
            </a:r>
            <a:endParaRPr lang="zh-TW" altLang="en-US" dirty="0"/>
          </a:p>
        </p:txBody>
      </p:sp>
      <p:sp>
        <p:nvSpPr>
          <p:cNvPr id="3" name="內容版面配置區 2"/>
          <p:cNvSpPr>
            <a:spLocks noGrp="1"/>
          </p:cNvSpPr>
          <p:nvPr>
            <p:ph idx="1"/>
          </p:nvPr>
        </p:nvSpPr>
        <p:spPr/>
        <p:txBody>
          <a:bodyPr/>
          <a:lstStyle/>
          <a:p>
            <a:r>
              <a:rPr lang="en-US" altLang="zh-TW" sz="2800" dirty="0" err="1"/>
              <a:t>Playnitrade</a:t>
            </a:r>
            <a:r>
              <a:rPr lang="en-US" altLang="zh-TW" sz="2800" dirty="0"/>
              <a:t> Inc.</a:t>
            </a:r>
            <a:r>
              <a:rPr lang="zh-TW" altLang="en-US" sz="2800" dirty="0"/>
              <a:t> </a:t>
            </a:r>
            <a:r>
              <a:rPr lang="en-US" altLang="zh-TW" sz="2800" dirty="0"/>
              <a:t>for example</a:t>
            </a:r>
          </a:p>
          <a:p>
            <a:pPr marL="0" indent="0">
              <a:buNone/>
            </a:pPr>
            <a:r>
              <a:rPr lang="en-US" altLang="zh-TW" sz="2800" dirty="0"/>
              <a:t>     can possibly provide a display of </a:t>
            </a:r>
            <a:r>
              <a:rPr lang="en-US" altLang="zh-TW" sz="2800" dirty="0">
                <a:latin typeface="Times New Roman" panose="02020603050405020304" pitchFamily="18" charset="0"/>
                <a:cs typeface="Times New Roman" panose="02020603050405020304" pitchFamily="18" charset="0"/>
              </a:rPr>
              <a:t>resolution 10Kx10K in a few years.</a:t>
            </a:r>
            <a:endParaRPr lang="en-US" altLang="zh-TW" sz="2800" dirty="0"/>
          </a:p>
          <a:p>
            <a:r>
              <a:rPr lang="es-ES" altLang="zh-TW" sz="2800" i="1" dirty="0"/>
              <a:t> Semiconductor components for laser diodes (LD) , more density, brighter, and 85% efficiency in energy consumption.</a:t>
            </a:r>
          </a:p>
          <a:p>
            <a:pPr marL="0" indent="0">
              <a:buNone/>
            </a:pPr>
            <a:r>
              <a:rPr lang="es-ES" altLang="zh-TW" sz="2800" i="1" dirty="0"/>
              <a:t>  (UV-LED)</a:t>
            </a:r>
            <a:endParaRPr lang="es-ES" altLang="zh-TW" sz="2800" dirty="0"/>
          </a:p>
          <a:p>
            <a:r>
              <a:rPr lang="es-ES" altLang="zh-TW" sz="2800" dirty="0"/>
              <a:t>LCD has a energy efficiency of </a:t>
            </a:r>
            <a:r>
              <a:rPr lang="es-ES" altLang="zh-TW" sz="2800" dirty="0">
                <a:solidFill>
                  <a:srgbClr val="FF0000"/>
                </a:solidFill>
              </a:rPr>
              <a:t>5% </a:t>
            </a:r>
            <a:r>
              <a:rPr lang="es-ES" altLang="zh-TW" sz="2800" dirty="0"/>
              <a:t>only, while OLED is about </a:t>
            </a:r>
            <a:r>
              <a:rPr lang="es-ES" altLang="zh-TW" sz="2800" dirty="0">
                <a:solidFill>
                  <a:srgbClr val="FF0000"/>
                </a:solidFill>
              </a:rPr>
              <a:t>35%.</a:t>
            </a:r>
            <a:endParaRPr lang="en-US" altLang="zh-TW" sz="2800" dirty="0">
              <a:solidFill>
                <a:srgbClr val="FF0000"/>
              </a:solidFill>
            </a:endParaRPr>
          </a:p>
          <a:p>
            <a:endParaRPr lang="zh-TW" altLang="en-US" dirty="0"/>
          </a:p>
        </p:txBody>
      </p:sp>
    </p:spTree>
    <p:extLst>
      <p:ext uri="{BB962C8B-B14F-4D97-AF65-F5344CB8AC3E}">
        <p14:creationId xmlns:p14="http://schemas.microsoft.com/office/powerpoint/2010/main" val="1551885607"/>
      </p:ext>
    </p:extLst>
  </p:cSld>
  <p:clrMapOvr>
    <a:masterClrMapping/>
  </p:clrMapOvr>
  <p:transition spd="slow">
    <p:randomBar dir="ver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Problem 4: Registration in AR</a:t>
            </a:r>
            <a:endParaRPr lang="zh-TW" altLang="en-US" dirty="0"/>
          </a:p>
        </p:txBody>
      </p:sp>
      <p:sp>
        <p:nvSpPr>
          <p:cNvPr id="3" name="內容版面配置區 2"/>
          <p:cNvSpPr>
            <a:spLocks noGrp="1"/>
          </p:cNvSpPr>
          <p:nvPr>
            <p:ph idx="1"/>
          </p:nvPr>
        </p:nvSpPr>
        <p:spPr/>
        <p:txBody>
          <a:bodyPr>
            <a:normAutofit/>
          </a:bodyPr>
          <a:lstStyle/>
          <a:p>
            <a:r>
              <a:rPr lang="en-US" altLang="zh-TW" sz="3200" dirty="0"/>
              <a:t>What’s wrong in </a:t>
            </a:r>
            <a:r>
              <a:rPr lang="en-US" altLang="zh-TW" sz="3200" dirty="0" err="1"/>
              <a:t>Pokemon</a:t>
            </a:r>
            <a:r>
              <a:rPr lang="en-US" altLang="zh-TW" sz="3200" dirty="0"/>
              <a:t> Go (AR mode, with camera display)</a:t>
            </a:r>
          </a:p>
          <a:p>
            <a:pPr marL="0" indent="0">
              <a:buNone/>
            </a:pPr>
            <a:r>
              <a:rPr lang="en-US" altLang="zh-TW" sz="3200" dirty="0"/>
              <a:t>       Virtual objects cannot easily rest on chairs/table top.</a:t>
            </a:r>
          </a:p>
          <a:p>
            <a:r>
              <a:rPr lang="en-US" altLang="zh-TW" sz="3200" dirty="0"/>
              <a:t>See our example AR application.</a:t>
            </a:r>
            <a:endParaRPr lang="zh-TW" altLang="en-US" sz="3200" dirty="0"/>
          </a:p>
        </p:txBody>
      </p:sp>
    </p:spTree>
    <p:extLst>
      <p:ext uri="{BB962C8B-B14F-4D97-AF65-F5344CB8AC3E}">
        <p14:creationId xmlns:p14="http://schemas.microsoft.com/office/powerpoint/2010/main" val="23096613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Four major problems in VR/AR</a:t>
            </a:r>
            <a:endParaRPr lang="zh-TW" altLang="en-US" sz="3600"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normAutofit/>
          </a:bodyPr>
          <a:lstStyle/>
          <a:p>
            <a:pPr marL="0" indent="0">
              <a:buNone/>
            </a:pPr>
            <a:r>
              <a:rPr lang="en-US" altLang="zh-TW" sz="2800" dirty="0">
                <a:latin typeface="標楷體" panose="03000509000000000000" pitchFamily="65" charset="-120"/>
                <a:ea typeface="標楷體" panose="03000509000000000000" pitchFamily="65" charset="-120"/>
              </a:rPr>
              <a:t>1.</a:t>
            </a:r>
            <a:r>
              <a:rPr lang="zh-TW" altLang="en-US" sz="2800" dirty="0">
                <a:latin typeface="標楷體" panose="03000509000000000000" pitchFamily="65" charset="-120"/>
                <a:ea typeface="標楷體" panose="03000509000000000000" pitchFamily="65" charset="-120"/>
              </a:rPr>
              <a:t> </a:t>
            </a:r>
            <a:r>
              <a:rPr lang="en-US" altLang="zh-TW" sz="2800" dirty="0">
                <a:latin typeface="標楷體" panose="03000509000000000000" pitchFamily="65" charset="-120"/>
                <a:ea typeface="標楷體" panose="03000509000000000000" pitchFamily="65" charset="-120"/>
              </a:rPr>
              <a:t>Display </a:t>
            </a:r>
            <a:r>
              <a:rPr lang="zh-TW" altLang="en-US" sz="2800" dirty="0">
                <a:latin typeface="標楷體" panose="03000509000000000000" pitchFamily="65" charset="-120"/>
                <a:ea typeface="標楷體" panose="03000509000000000000" pitchFamily="65" charset="-120"/>
              </a:rPr>
              <a:t> </a:t>
            </a:r>
            <a:r>
              <a:rPr lang="en-US" altLang="zh-TW" sz="2800" dirty="0">
                <a:latin typeface="標楷體" panose="03000509000000000000" pitchFamily="65" charset="-120"/>
                <a:ea typeface="標楷體" panose="03000509000000000000" pitchFamily="65" charset="-120"/>
              </a:rPr>
              <a:t>resolution:</a:t>
            </a:r>
            <a:r>
              <a:rPr lang="zh-TW" altLang="en-US" sz="2800" dirty="0">
                <a:latin typeface="標楷體" panose="03000509000000000000" pitchFamily="65" charset="-120"/>
                <a:ea typeface="標楷體" panose="03000509000000000000" pitchFamily="65" charset="-120"/>
              </a:rPr>
              <a:t> </a:t>
            </a:r>
            <a:r>
              <a:rPr lang="en-US" altLang="zh-TW" sz="2800" dirty="0">
                <a:latin typeface="標楷體" panose="03000509000000000000" pitchFamily="65" charset="-120"/>
                <a:ea typeface="標楷體" panose="03000509000000000000" pitchFamily="65" charset="-120"/>
              </a:rPr>
              <a:t>wide angle display, without seeing pixels in display</a:t>
            </a:r>
          </a:p>
          <a:p>
            <a:pPr marL="0" indent="0">
              <a:buNone/>
            </a:pPr>
            <a:r>
              <a:rPr lang="en-US" altLang="zh-TW" sz="2800" dirty="0">
                <a:latin typeface="標楷體" panose="03000509000000000000" pitchFamily="65" charset="-120"/>
                <a:ea typeface="標楷體" panose="03000509000000000000" pitchFamily="65" charset="-120"/>
              </a:rPr>
              <a:t>2.Latency:</a:t>
            </a:r>
            <a:r>
              <a:rPr lang="zh-TW" altLang="en-US" sz="2800" dirty="0">
                <a:latin typeface="標楷體" panose="03000509000000000000" pitchFamily="65" charset="-120"/>
                <a:ea typeface="標楷體" panose="03000509000000000000" pitchFamily="65" charset="-120"/>
              </a:rPr>
              <a:t> </a:t>
            </a:r>
            <a:r>
              <a:rPr lang="en-US" altLang="zh-TW" sz="2800" dirty="0">
                <a:latin typeface="標楷體" panose="03000509000000000000" pitchFamily="65" charset="-120"/>
                <a:ea typeface="標楷體" panose="03000509000000000000" pitchFamily="65" charset="-120"/>
              </a:rPr>
              <a:t>should be less than 20 to 50ms</a:t>
            </a:r>
          </a:p>
          <a:p>
            <a:pPr marL="0" indent="0">
              <a:buNone/>
            </a:pPr>
            <a:r>
              <a:rPr lang="en-US" altLang="zh-TW" sz="2800" dirty="0">
                <a:latin typeface="標楷體" panose="03000509000000000000" pitchFamily="65" charset="-120"/>
                <a:ea typeface="標楷體" panose="03000509000000000000" pitchFamily="65" charset="-120"/>
              </a:rPr>
              <a:t>        If greater than 50 to 100 </a:t>
            </a:r>
            <a:r>
              <a:rPr lang="en-US" altLang="zh-TW" sz="2800" dirty="0" err="1">
                <a:latin typeface="標楷體" panose="03000509000000000000" pitchFamily="65" charset="-120"/>
                <a:ea typeface="標楷體" panose="03000509000000000000" pitchFamily="65" charset="-120"/>
              </a:rPr>
              <a:t>ms</a:t>
            </a:r>
            <a:r>
              <a:rPr lang="en-US" altLang="zh-TW" sz="2800" dirty="0">
                <a:latin typeface="標楷體" panose="03000509000000000000" pitchFamily="65" charset="-120"/>
                <a:ea typeface="標楷體" panose="03000509000000000000" pitchFamily="65" charset="-120"/>
              </a:rPr>
              <a:t>, will cause dizziness, even nausea.</a:t>
            </a:r>
          </a:p>
          <a:p>
            <a:pPr marL="0" indent="0">
              <a:buNone/>
            </a:pPr>
            <a:r>
              <a:rPr lang="en-US" altLang="zh-TW" sz="2800" dirty="0">
                <a:latin typeface="標楷體" panose="03000509000000000000" pitchFamily="65" charset="-120"/>
                <a:ea typeface="標楷體" panose="03000509000000000000" pitchFamily="65" charset="-120"/>
              </a:rPr>
              <a:t>3.fixed focus vs. variable focus in observation through HMD or others.</a:t>
            </a:r>
            <a:r>
              <a:rPr lang="zh-TW" altLang="en-US" sz="2800" b="1" dirty="0">
                <a:latin typeface="標楷體" panose="03000509000000000000" pitchFamily="65" charset="-120"/>
                <a:ea typeface="標楷體" panose="03000509000000000000" pitchFamily="65" charset="-120"/>
              </a:rPr>
              <a:t> </a:t>
            </a:r>
            <a:endParaRPr lang="en-US" altLang="zh-TW" sz="2800" b="1" dirty="0">
              <a:latin typeface="標楷體" panose="03000509000000000000" pitchFamily="65" charset="-120"/>
              <a:ea typeface="標楷體" panose="03000509000000000000" pitchFamily="65" charset="-120"/>
            </a:endParaRPr>
          </a:p>
          <a:p>
            <a:pPr marL="0" indent="0">
              <a:buNone/>
            </a:pPr>
            <a:r>
              <a:rPr lang="en-US" altLang="zh-TW" sz="2800" dirty="0">
                <a:latin typeface="標楷體" panose="03000509000000000000" pitchFamily="65" charset="-120"/>
                <a:ea typeface="標楷體" panose="03000509000000000000" pitchFamily="65" charset="-120"/>
              </a:rPr>
              <a:t>4.Registration of real objects and virtual environments in AR</a:t>
            </a:r>
          </a:p>
          <a:p>
            <a:endParaRPr lang="zh-TW" altLang="en-US" dirty="0"/>
          </a:p>
        </p:txBody>
      </p:sp>
    </p:spTree>
    <p:extLst>
      <p:ext uri="{BB962C8B-B14F-4D97-AF65-F5344CB8AC3E}">
        <p14:creationId xmlns:p14="http://schemas.microsoft.com/office/powerpoint/2010/main" val="3523366622"/>
      </p:ext>
    </p:extLst>
  </p:cSld>
  <p:clrMapOvr>
    <a:masterClrMapping/>
  </p:clrMapOvr>
  <p:transition spd="slow">
    <p:randomBar dir="ver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Estimation in SDC 2014</a:t>
            </a:r>
            <a:endParaRPr lang="zh-TW" altLang="en-US" dirty="0"/>
          </a:p>
        </p:txBody>
      </p:sp>
      <p:pic>
        <p:nvPicPr>
          <p:cNvPr id="15" name="內容版面配置區 1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427" y="1515366"/>
            <a:ext cx="8594839" cy="4577930"/>
          </a:xfrm>
        </p:spPr>
      </p:pic>
      <mc:AlternateContent xmlns:mc="http://schemas.openxmlformats.org/markup-compatibility/2006" xmlns:p14="http://schemas.microsoft.com/office/powerpoint/2010/main">
        <mc:Choice Requires="p14">
          <p:contentPart p14:bwMode="auto" r:id="rId3">
            <p14:nvContentPartPr>
              <p14:cNvPr id="5" name="筆跡 4"/>
              <p14:cNvContentPartPr/>
              <p14:nvPr/>
            </p14:nvContentPartPr>
            <p14:xfrm>
              <a:off x="2453050" y="740403"/>
              <a:ext cx="18360" cy="42840"/>
            </p14:xfrm>
          </p:contentPart>
        </mc:Choice>
        <mc:Fallback xmlns="">
          <p:pic>
            <p:nvPicPr>
              <p:cNvPr id="5" name="筆跡 4"/>
              <p:cNvPicPr/>
              <p:nvPr/>
            </p:nvPicPr>
            <p:blipFill>
              <a:blip r:embed="rId4"/>
              <a:stretch>
                <a:fillRect/>
              </a:stretch>
            </p:blipFill>
            <p:spPr>
              <a:xfrm>
                <a:off x="2450578" y="737904"/>
                <a:ext cx="22597" cy="47124"/>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筆跡 7"/>
              <p14:cNvContentPartPr/>
              <p14:nvPr/>
            </p14:nvContentPartPr>
            <p14:xfrm>
              <a:off x="909370" y="1888803"/>
              <a:ext cx="275760" cy="33840"/>
            </p14:xfrm>
          </p:contentPart>
        </mc:Choice>
        <mc:Fallback xmlns="">
          <p:pic>
            <p:nvPicPr>
              <p:cNvPr id="8" name="筆跡 7"/>
              <p:cNvPicPr/>
              <p:nvPr/>
            </p:nvPicPr>
            <p:blipFill>
              <a:blip r:embed="rId6"/>
              <a:stretch>
                <a:fillRect/>
              </a:stretch>
            </p:blipFill>
            <p:spPr>
              <a:xfrm>
                <a:off x="907572" y="1886688"/>
                <a:ext cx="279355" cy="36861"/>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筆跡 8"/>
              <p14:cNvContentPartPr/>
              <p14:nvPr/>
            </p14:nvContentPartPr>
            <p14:xfrm>
              <a:off x="3945970" y="709443"/>
              <a:ext cx="648000" cy="132840"/>
            </p14:xfrm>
          </p:contentPart>
        </mc:Choice>
        <mc:Fallback xmlns="">
          <p:pic>
            <p:nvPicPr>
              <p:cNvPr id="9" name="筆跡 8"/>
              <p:cNvPicPr/>
              <p:nvPr/>
            </p:nvPicPr>
            <p:blipFill>
              <a:blip r:embed="rId8"/>
              <a:stretch>
                <a:fillRect/>
              </a:stretch>
            </p:blipFill>
            <p:spPr>
              <a:xfrm>
                <a:off x="3943451" y="706930"/>
                <a:ext cx="651958" cy="137148"/>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筆跡 12"/>
              <p14:cNvContentPartPr/>
              <p14:nvPr/>
            </p14:nvContentPartPr>
            <p14:xfrm>
              <a:off x="6403690" y="960723"/>
              <a:ext cx="1800" cy="1800"/>
            </p14:xfrm>
          </p:contentPart>
        </mc:Choice>
        <mc:Fallback xmlns="">
          <p:pic>
            <p:nvPicPr>
              <p:cNvPr id="13" name="筆跡 12"/>
              <p:cNvPicPr/>
              <p:nvPr/>
            </p:nvPicPr>
            <p:blipFill>
              <a:blip r:embed="rId10"/>
              <a:stretch>
                <a:fillRect/>
              </a:stretch>
            </p:blipFill>
            <p:spPr>
              <a:xfrm>
                <a:off x="6403199" y="960232"/>
                <a:ext cx="2782" cy="2782"/>
              </a:xfrm>
              <a:prstGeom prst="rect">
                <a:avLst/>
              </a:prstGeom>
            </p:spPr>
          </p:pic>
        </mc:Fallback>
      </mc:AlternateContent>
    </p:spTree>
    <p:extLst>
      <p:ext uri="{BB962C8B-B14F-4D97-AF65-F5344CB8AC3E}">
        <p14:creationId xmlns:p14="http://schemas.microsoft.com/office/powerpoint/2010/main" val="868255036"/>
      </p:ext>
    </p:extLst>
  </p:cSld>
  <p:clrMapOvr>
    <a:masterClrMapping/>
  </p:clrMapOvr>
  <p:transition spd="slow">
    <p:randomBar dir="ver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Influence of the future smartphones, a prediction:  Google Daydream project</a:t>
            </a:r>
            <a:endParaRPr lang="zh-TW" altLang="en-US" dirty="0"/>
          </a:p>
        </p:txBody>
      </p:sp>
      <p:sp>
        <p:nvSpPr>
          <p:cNvPr id="3" name="內容版面配置區 2"/>
          <p:cNvSpPr>
            <a:spLocks noGrp="1"/>
          </p:cNvSpPr>
          <p:nvPr>
            <p:ph idx="1"/>
          </p:nvPr>
        </p:nvSpPr>
        <p:spPr/>
        <p:txBody>
          <a:bodyPr/>
          <a:lstStyle/>
          <a:p>
            <a:pPr marL="514350" indent="-514350">
              <a:buAutoNum type="arabicPeriod"/>
            </a:pPr>
            <a:r>
              <a:rPr lang="en-US" altLang="zh-TW" sz="2800" dirty="0"/>
              <a:t>In the past, GPUs in phones are not really important, VIDEO</a:t>
            </a:r>
            <a:r>
              <a:rPr lang="zh-TW" altLang="en-US" sz="2800" dirty="0"/>
              <a:t> </a:t>
            </a:r>
            <a:r>
              <a:rPr lang="en-US" altLang="zh-TW" sz="2800" dirty="0"/>
              <a:t>codecs  are more important!  (Flicker, </a:t>
            </a:r>
            <a:r>
              <a:rPr lang="en-US" altLang="zh-TW" sz="2800" dirty="0" err="1"/>
              <a:t>Youtube</a:t>
            </a:r>
            <a:r>
              <a:rPr lang="en-US" altLang="zh-TW" sz="2800" dirty="0"/>
              <a:t> Inc.)</a:t>
            </a:r>
          </a:p>
          <a:p>
            <a:pPr marL="514350" indent="-514350">
              <a:buAutoNum type="arabicPeriod"/>
            </a:pPr>
            <a:r>
              <a:rPr lang="en-US" altLang="zh-TW" sz="2800" dirty="0"/>
              <a:t>Now, heterogeneous systems (CPU+GPU)</a:t>
            </a:r>
            <a:r>
              <a:rPr lang="zh-TW" altLang="en-US" sz="2800" dirty="0"/>
              <a:t> </a:t>
            </a:r>
            <a:r>
              <a:rPr lang="en-US" altLang="zh-TW" sz="2800" dirty="0"/>
              <a:t>are increasingly important, a must!  (VR, AR)</a:t>
            </a:r>
          </a:p>
          <a:p>
            <a:pPr marL="514350" indent="-514350">
              <a:buAutoNum type="arabicPeriod"/>
            </a:pPr>
            <a:r>
              <a:rPr lang="en-US" altLang="zh-TW" sz="2800" dirty="0"/>
              <a:t>New sensors (position sensor, roll sensor) needed for HCI, probably as additional NFC/Bluetooth devices.</a:t>
            </a:r>
          </a:p>
          <a:p>
            <a:pPr marL="514350" indent="-514350">
              <a:buAutoNum type="arabicPeriod"/>
            </a:pPr>
            <a:r>
              <a:rPr lang="en-US" altLang="zh-TW" sz="2800" dirty="0"/>
              <a:t>Higher resolution (toward 4x by 4k   x2)</a:t>
            </a:r>
            <a:endParaRPr lang="zh-TW" altLang="en-US" sz="2800" dirty="0"/>
          </a:p>
        </p:txBody>
      </p:sp>
    </p:spTree>
    <p:extLst>
      <p:ext uri="{BB962C8B-B14F-4D97-AF65-F5344CB8AC3E}">
        <p14:creationId xmlns:p14="http://schemas.microsoft.com/office/powerpoint/2010/main" val="2510146926"/>
      </p:ext>
    </p:extLst>
  </p:cSld>
  <p:clrMapOvr>
    <a:masterClrMapping/>
  </p:clrMapOvr>
  <p:transition spd="slow">
    <p:randomBar dir="ver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sz="3600" dirty="0">
                <a:solidFill>
                  <a:schemeClr val="tx1"/>
                </a:solidFill>
              </a:rPr>
              <a:t/>
            </a:r>
            <a:br>
              <a:rPr lang="en-US" altLang="zh-TW" sz="3600" dirty="0">
                <a:solidFill>
                  <a:schemeClr val="tx1"/>
                </a:solidFill>
              </a:rPr>
            </a:br>
            <a:r>
              <a:rPr lang="en-US" altLang="zh-TW" sz="3600" dirty="0"/>
              <a:t>Application and opportunity</a:t>
            </a:r>
            <a:r>
              <a:rPr lang="en-US" altLang="zh-TW" sz="3600" dirty="0">
                <a:solidFill>
                  <a:schemeClr val="tx1"/>
                </a:solidFill>
              </a:rPr>
              <a:t>:</a:t>
            </a:r>
            <a:r>
              <a:rPr lang="zh-TW" altLang="en-US" sz="3600" dirty="0">
                <a:solidFill>
                  <a:schemeClr val="tx1"/>
                </a:solidFill>
              </a:rPr>
              <a:t> </a:t>
            </a:r>
            <a:r>
              <a:rPr lang="en-US" altLang="zh-TW" sz="3600" dirty="0">
                <a:solidFill>
                  <a:schemeClr val="tx1"/>
                </a:solidFill>
              </a:rPr>
              <a:t/>
            </a:r>
            <a:br>
              <a:rPr lang="en-US" altLang="zh-TW" sz="3600" dirty="0">
                <a:solidFill>
                  <a:schemeClr val="tx1"/>
                </a:solidFill>
              </a:rPr>
            </a:br>
            <a:r>
              <a:rPr lang="en-US" altLang="zh-TW" sz="3600" dirty="0"/>
              <a:t> Apps, </a:t>
            </a:r>
            <a:r>
              <a:rPr lang="en-US" altLang="zh-TW" sz="3600" dirty="0">
                <a:solidFill>
                  <a:schemeClr val="tx1"/>
                </a:solidFill>
              </a:rPr>
              <a:t>new sensors, higher resolution display</a:t>
            </a:r>
            <a:br>
              <a:rPr lang="en-US" altLang="zh-TW" sz="3600" dirty="0">
                <a:solidFill>
                  <a:schemeClr val="tx1"/>
                </a:solidFill>
              </a:rPr>
            </a:br>
            <a:r>
              <a:rPr lang="en-US" altLang="zh-TW" dirty="0"/>
              <a:t/>
            </a:r>
            <a:br>
              <a:rPr lang="en-US" altLang="zh-TW" dirty="0"/>
            </a:br>
            <a:endParaRPr lang="zh-TW" altLang="en-US" dirty="0"/>
          </a:p>
        </p:txBody>
      </p:sp>
      <p:sp>
        <p:nvSpPr>
          <p:cNvPr id="3" name="內容版面配置區 2"/>
          <p:cNvSpPr>
            <a:spLocks noGrp="1"/>
          </p:cNvSpPr>
          <p:nvPr>
            <p:ph idx="1"/>
          </p:nvPr>
        </p:nvSpPr>
        <p:spPr>
          <a:xfrm>
            <a:off x="467543" y="1340768"/>
            <a:ext cx="8374831" cy="4758407"/>
          </a:xfrm>
        </p:spPr>
        <p:txBody>
          <a:bodyPr/>
          <a:lstStyle/>
          <a:p>
            <a:pPr marL="0" indent="0">
              <a:buNone/>
            </a:pPr>
            <a:endParaRPr lang="en-US" altLang="zh-TW" sz="2800" dirty="0"/>
          </a:p>
          <a:p>
            <a:r>
              <a:rPr lang="en-US" altLang="zh-TW" sz="2800" dirty="0"/>
              <a:t>Apps development, including health and medical care</a:t>
            </a:r>
          </a:p>
          <a:p>
            <a:r>
              <a:rPr lang="en-US" altLang="zh-TW" sz="2800" dirty="0"/>
              <a:t>position sensors, or camera-based tracking device (using Church’s algorithm): problem 2:  Latency reduction</a:t>
            </a:r>
          </a:p>
          <a:p>
            <a:r>
              <a:rPr lang="en-US" altLang="zh-TW" sz="2800" dirty="0"/>
              <a:t>Super-resolution display (</a:t>
            </a:r>
            <a:r>
              <a:rPr lang="en-US" altLang="zh-TW" sz="2800" dirty="0" err="1"/>
              <a:t>eg</a:t>
            </a:r>
            <a:r>
              <a:rPr lang="en-US" altLang="zh-TW" sz="2800" dirty="0"/>
              <a:t>. UV-LED), up to 10k by 10k</a:t>
            </a:r>
          </a:p>
          <a:p>
            <a:r>
              <a:rPr lang="en-US" altLang="zh-TW" sz="2800" dirty="0"/>
              <a:t>Image processing and SOC for super-resolution.</a:t>
            </a:r>
          </a:p>
          <a:p>
            <a:r>
              <a:rPr lang="en-US" altLang="zh-TW" sz="2800" dirty="0"/>
              <a:t>new type  HCI (Finer pad, gesture control, new HCI, game pad with joystick using USB)</a:t>
            </a:r>
          </a:p>
          <a:p>
            <a:r>
              <a:rPr lang="en-US" altLang="zh-TW" sz="2800" dirty="0"/>
              <a:t>form factors for HMD</a:t>
            </a:r>
            <a:endParaRPr lang="zh-TW" altLang="en-US" sz="2800" dirty="0"/>
          </a:p>
          <a:p>
            <a:pPr marL="0" indent="0">
              <a:buNone/>
            </a:pPr>
            <a:endParaRPr lang="zh-TW" altLang="en-US" dirty="0"/>
          </a:p>
          <a:p>
            <a:endParaRPr lang="zh-TW" altLang="en-US" dirty="0"/>
          </a:p>
        </p:txBody>
      </p:sp>
    </p:spTree>
    <p:extLst>
      <p:ext uri="{BB962C8B-B14F-4D97-AF65-F5344CB8AC3E}">
        <p14:creationId xmlns:p14="http://schemas.microsoft.com/office/powerpoint/2010/main" val="3627186848"/>
      </p:ext>
    </p:extLst>
  </p:cSld>
  <p:clrMapOvr>
    <a:masterClrMapping/>
  </p:clrMapOvr>
  <p:transition spd="slow">
    <p:randomBar dir="ver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END of Part 1</a:t>
            </a:r>
            <a:endParaRPr lang="zh-TW" altLang="en-US" dirty="0"/>
          </a:p>
        </p:txBody>
      </p:sp>
      <p:sp>
        <p:nvSpPr>
          <p:cNvPr id="3" name="內容版面配置區 2"/>
          <p:cNvSpPr>
            <a:spLocks noGrp="1"/>
          </p:cNvSpPr>
          <p:nvPr>
            <p:ph idx="1"/>
          </p:nvPr>
        </p:nvSpPr>
        <p:spPr>
          <a:xfrm>
            <a:off x="628650" y="1268760"/>
            <a:ext cx="7886700" cy="5256584"/>
          </a:xfrm>
        </p:spPr>
        <p:txBody>
          <a:bodyPr>
            <a:normAutofit lnSpcReduction="10000"/>
          </a:bodyPr>
          <a:lstStyle/>
          <a:p>
            <a:endParaRPr lang="en-US" altLang="zh-TW" dirty="0"/>
          </a:p>
          <a:p>
            <a:r>
              <a:rPr lang="en-US" altLang="zh-TW" sz="2800" dirty="0"/>
              <a:t>”</a:t>
            </a:r>
            <a:r>
              <a:rPr lang="en-US" altLang="zh-TW" sz="2800" dirty="0" err="1">
                <a:hlinkClick r:id="rId2" action="ppaction://hlinkfile"/>
              </a:rPr>
              <a:t>Duen</a:t>
            </a:r>
            <a:r>
              <a:rPr lang="en-US" altLang="zh-TW" sz="2800" dirty="0">
                <a:hlinkClick r:id="rId2" action="ppaction://hlinkfile"/>
              </a:rPr>
              <a:t>-Huang Cave VR/AR Display</a:t>
            </a:r>
            <a:r>
              <a:rPr lang="en-US" altLang="zh-TW" sz="2800" dirty="0"/>
              <a:t>”</a:t>
            </a:r>
            <a:endParaRPr lang="en-US" altLang="zh-TW" sz="1800" dirty="0"/>
          </a:p>
          <a:p>
            <a:r>
              <a:rPr lang="en-US" altLang="zh-TW" sz="2800" dirty="0">
                <a:hlinkClick r:id="rId3" action="ppaction://hlinkfile"/>
              </a:rPr>
              <a:t>SCOPE+: </a:t>
            </a:r>
            <a:r>
              <a:rPr lang="en-US" altLang="zh-TW" sz="2800" dirty="0"/>
              <a:t>One example of medical training </a:t>
            </a:r>
            <a:r>
              <a:rPr lang="en-US" altLang="zh-TW" sz="2800" dirty="0" smtClean="0"/>
              <a:t>application</a:t>
            </a:r>
            <a:endParaRPr lang="en-US" altLang="zh-TW" sz="2800" dirty="0"/>
          </a:p>
          <a:p>
            <a:r>
              <a:rPr lang="en-US" altLang="zh-TW" sz="2800" dirty="0" err="1" smtClean="0">
                <a:hlinkClick r:id="rId4" action="ppaction://hlinkfile"/>
              </a:rPr>
              <a:t>caTAR</a:t>
            </a:r>
            <a:r>
              <a:rPr lang="en-US" altLang="zh-TW" sz="2800" dirty="0" smtClean="0"/>
              <a:t>: eye surgery for Cataract removal</a:t>
            </a:r>
          </a:p>
          <a:p>
            <a:pPr marL="0" indent="0">
              <a:buNone/>
            </a:pPr>
            <a:r>
              <a:rPr lang="en-US" altLang="zh-TW" sz="2800" dirty="0"/>
              <a:t> </a:t>
            </a:r>
            <a:r>
              <a:rPr lang="en-US" altLang="zh-TW" sz="2800" dirty="0" smtClean="0"/>
              <a:t> (</a:t>
            </a:r>
            <a:r>
              <a:rPr lang="en-US" altLang="zh-TW" sz="2800" smtClean="0"/>
              <a:t>future predictions/imagination)</a:t>
            </a:r>
            <a:endParaRPr lang="en-US" altLang="zh-TW" sz="2800" dirty="0" smtClean="0"/>
          </a:p>
          <a:p>
            <a:r>
              <a:rPr lang="en-US" altLang="zh-TW" sz="2800" dirty="0" err="1" smtClean="0"/>
              <a:t>D</a:t>
            </a:r>
            <a:r>
              <a:rPr lang="en-US" altLang="zh-TW" dirty="0" err="1" smtClean="0">
                <a:hlinkClick r:id="rId5"/>
              </a:rPr>
              <a:t>ocomo</a:t>
            </a:r>
            <a:r>
              <a:rPr lang="en-US" altLang="zh-TW" dirty="0" smtClean="0">
                <a:hlinkClick r:id="rId5"/>
              </a:rPr>
              <a:t> </a:t>
            </a:r>
            <a:r>
              <a:rPr lang="en-US" altLang="zh-TW" dirty="0">
                <a:hlinkClick r:id="rId5"/>
              </a:rPr>
              <a:t>Vision 2020</a:t>
            </a:r>
            <a:endParaRPr lang="en-US" altLang="zh-TW" dirty="0"/>
          </a:p>
          <a:p>
            <a:r>
              <a:rPr lang="en-US" altLang="zh-TW" dirty="0" err="1">
                <a:hlinkClick r:id="rId6"/>
              </a:rPr>
              <a:t>MicroSoft’s</a:t>
            </a:r>
            <a:r>
              <a:rPr lang="en-US" altLang="zh-TW" dirty="0">
                <a:hlinkClick r:id="rId6"/>
              </a:rPr>
              <a:t> Concept: Future Vision 2020</a:t>
            </a:r>
            <a:endParaRPr lang="en-US" altLang="zh-TW" dirty="0"/>
          </a:p>
          <a:p>
            <a:r>
              <a:rPr lang="en-US" altLang="zh-TW" dirty="0">
                <a:hlinkClick r:id="rId7"/>
              </a:rPr>
              <a:t>Samsung’s vision: </a:t>
            </a:r>
            <a:r>
              <a:rPr lang="en-US" altLang="zh-TW" dirty="0" smtClean="0">
                <a:hlinkClick r:id="rId7"/>
              </a:rPr>
              <a:t>display</a:t>
            </a:r>
            <a:endParaRPr lang="en-US" altLang="zh-TW" dirty="0" smtClean="0"/>
          </a:p>
          <a:p>
            <a:endParaRPr lang="en-US" altLang="zh-TW" dirty="0"/>
          </a:p>
          <a:p>
            <a:r>
              <a:rPr lang="en-US" altLang="zh-TW" dirty="0" smtClean="0"/>
              <a:t>What’s NOT really true here</a:t>
            </a:r>
          </a:p>
          <a:p>
            <a:r>
              <a:rPr lang="en-US" altLang="zh-TW" dirty="0" smtClean="0"/>
              <a:t>Magic Leap’s </a:t>
            </a:r>
            <a:r>
              <a:rPr lang="en-US" altLang="zh-TW" dirty="0" smtClean="0">
                <a:hlinkClick r:id="rId8"/>
              </a:rPr>
              <a:t>“whale in a gym” show</a:t>
            </a:r>
            <a:endParaRPr lang="en-US" altLang="zh-TW" dirty="0" smtClean="0"/>
          </a:p>
          <a:p>
            <a:r>
              <a:rPr lang="en-US" altLang="zh-TW" dirty="0" smtClean="0">
                <a:hlinkClick r:id="rId9"/>
              </a:rPr>
              <a:t>JJ Lin’s show </a:t>
            </a:r>
            <a:r>
              <a:rPr lang="en-US" altLang="zh-TW" dirty="0" smtClean="0"/>
              <a:t>Chinese New Year 2017   </a:t>
            </a:r>
            <a:r>
              <a:rPr lang="en-US" altLang="zh-TW" dirty="0" smtClean="0">
                <a:hlinkClick r:id="rId10"/>
              </a:rPr>
              <a:t>(live broadcasting</a:t>
            </a:r>
            <a:r>
              <a:rPr lang="en-US" altLang="zh-TW" dirty="0" smtClean="0"/>
              <a:t>)</a:t>
            </a:r>
            <a:endParaRPr lang="zh-TW" altLang="en-US" dirty="0"/>
          </a:p>
        </p:txBody>
      </p:sp>
    </p:spTree>
    <p:extLst>
      <p:ext uri="{BB962C8B-B14F-4D97-AF65-F5344CB8AC3E}">
        <p14:creationId xmlns:p14="http://schemas.microsoft.com/office/powerpoint/2010/main" val="2184364541"/>
      </p:ext>
    </p:extLst>
  </p:cSld>
  <p:clrMapOvr>
    <a:masterClrMapping/>
  </p:clrMapOvr>
  <p:transition spd="slow">
    <p:randomBar dir="ver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image1.jpeg"/>
          <p:cNvPicPr>
            <a:picLocks noChangeAspect="1"/>
          </p:cNvPicPr>
          <p:nvPr/>
        </p:nvPicPr>
        <p:blipFill>
          <a:blip r:embed="rId3" cstate="print">
            <a:extLst/>
          </a:blip>
          <a:srcRect l="28309" t="344" r="12757" b="15874"/>
          <a:stretch>
            <a:fillRect/>
          </a:stretch>
        </p:blipFill>
        <p:spPr>
          <a:xfrm rot="10800000" flipH="1">
            <a:off x="-1" y="0"/>
            <a:ext cx="9153526" cy="6858001"/>
          </a:xfrm>
          <a:prstGeom prst="rect">
            <a:avLst/>
          </a:prstGeom>
          <a:ln w="12700">
            <a:miter lim="400000"/>
          </a:ln>
        </p:spPr>
      </p:pic>
      <p:sp>
        <p:nvSpPr>
          <p:cNvPr id="170" name="Shape 170"/>
          <p:cNvSpPr/>
          <p:nvPr/>
        </p:nvSpPr>
        <p:spPr>
          <a:xfrm>
            <a:off x="-16471" y="4229768"/>
            <a:ext cx="9153526" cy="2831434"/>
          </a:xfrm>
          <a:prstGeom prst="rect">
            <a:avLst/>
          </a:prstGeom>
          <a:solidFill>
            <a:srgbClr val="FFFFFF">
              <a:alpha val="50195"/>
            </a:srgbClr>
          </a:solidFill>
          <a:ln w="12700">
            <a:miter lim="400000"/>
          </a:ln>
        </p:spPr>
        <p:txBody>
          <a:bodyPr lIns="45719" rIns="45719" anchor="ctr"/>
          <a:lstStyle/>
          <a:p>
            <a:pPr algn="ctr">
              <a:defRPr>
                <a:solidFill>
                  <a:srgbClr val="FFFFFF"/>
                </a:solidFill>
              </a:defRPr>
            </a:pPr>
            <a:endParaRPr/>
          </a:p>
        </p:txBody>
      </p:sp>
      <p:pic>
        <p:nvPicPr>
          <p:cNvPr id="171" name="image2.png"/>
          <p:cNvPicPr>
            <a:picLocks noChangeAspect="1"/>
          </p:cNvPicPr>
          <p:nvPr/>
        </p:nvPicPr>
        <p:blipFill>
          <a:blip r:embed="rId4" cstate="print">
            <a:extLst/>
          </a:blip>
          <a:stretch>
            <a:fillRect/>
          </a:stretch>
        </p:blipFill>
        <p:spPr>
          <a:xfrm>
            <a:off x="2446146" y="891579"/>
            <a:ext cx="4261233" cy="1695922"/>
          </a:xfrm>
          <a:prstGeom prst="rect">
            <a:avLst/>
          </a:prstGeom>
          <a:ln w="12700">
            <a:miter lim="400000"/>
          </a:ln>
        </p:spPr>
      </p:pic>
      <p:sp>
        <p:nvSpPr>
          <p:cNvPr id="172" name="Shape 172"/>
          <p:cNvSpPr/>
          <p:nvPr/>
        </p:nvSpPr>
        <p:spPr>
          <a:xfrm>
            <a:off x="1434226" y="2477879"/>
            <a:ext cx="6275548" cy="10312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lgn="ctr">
              <a:defRPr sz="3200"/>
            </a:pPr>
            <a:r>
              <a:rPr dirty="0"/>
              <a:t>A Stereoscopic Video See-Through</a:t>
            </a:r>
            <a:br>
              <a:rPr dirty="0"/>
            </a:br>
            <a:r>
              <a:rPr dirty="0"/>
              <a:t>Augmented Reality Microscope</a:t>
            </a:r>
          </a:p>
        </p:txBody>
      </p:sp>
      <p:sp>
        <p:nvSpPr>
          <p:cNvPr id="173" name="Shape 173"/>
          <p:cNvSpPr/>
          <p:nvPr/>
        </p:nvSpPr>
        <p:spPr>
          <a:xfrm>
            <a:off x="1565979" y="4451462"/>
            <a:ext cx="1559681" cy="3327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600"/>
            </a:lvl1pPr>
          </a:lstStyle>
          <a:p>
            <a:r>
              <a:t>Yu-Hsuan Huang</a:t>
            </a:r>
          </a:p>
        </p:txBody>
      </p:sp>
      <p:sp>
        <p:nvSpPr>
          <p:cNvPr id="174" name="Shape 174"/>
          <p:cNvSpPr/>
          <p:nvPr/>
        </p:nvSpPr>
        <p:spPr>
          <a:xfrm>
            <a:off x="3928983" y="4451462"/>
            <a:ext cx="1286034" cy="3327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600"/>
            </a:lvl1pPr>
          </a:lstStyle>
          <a:p>
            <a:r>
              <a:t>Tzu-Chieh Yu</a:t>
            </a:r>
          </a:p>
        </p:txBody>
      </p:sp>
      <p:sp>
        <p:nvSpPr>
          <p:cNvPr id="175" name="Shape 175"/>
          <p:cNvSpPr/>
          <p:nvPr/>
        </p:nvSpPr>
        <p:spPr>
          <a:xfrm>
            <a:off x="6018340" y="4451462"/>
            <a:ext cx="1393390" cy="3327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600"/>
            </a:lvl1pPr>
          </a:lstStyle>
          <a:p>
            <a:r>
              <a:t>Pei-Hsuan Tsai</a:t>
            </a:r>
          </a:p>
        </p:txBody>
      </p:sp>
      <p:sp>
        <p:nvSpPr>
          <p:cNvPr id="176" name="Shape 176"/>
          <p:cNvSpPr/>
          <p:nvPr/>
        </p:nvSpPr>
        <p:spPr>
          <a:xfrm>
            <a:off x="1633647" y="4806079"/>
            <a:ext cx="1424345" cy="3327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600"/>
            </a:lvl1pPr>
          </a:lstStyle>
          <a:p>
            <a:r>
              <a:t>Yu-Xiang Wang</a:t>
            </a:r>
          </a:p>
        </p:txBody>
      </p:sp>
      <p:sp>
        <p:nvSpPr>
          <p:cNvPr id="177" name="Shape 177"/>
          <p:cNvSpPr/>
          <p:nvPr/>
        </p:nvSpPr>
        <p:spPr>
          <a:xfrm>
            <a:off x="3797894" y="4806079"/>
            <a:ext cx="1406585" cy="3327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600"/>
            </a:lvl1pPr>
          </a:lstStyle>
          <a:p>
            <a:r>
              <a:t>Wan-Ling Yang</a:t>
            </a:r>
          </a:p>
        </p:txBody>
      </p:sp>
      <p:sp>
        <p:nvSpPr>
          <p:cNvPr id="178" name="Shape 178"/>
          <p:cNvSpPr/>
          <p:nvPr/>
        </p:nvSpPr>
        <p:spPr>
          <a:xfrm>
            <a:off x="5978653" y="4806079"/>
            <a:ext cx="2293254" cy="338554"/>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600"/>
            </a:lvl1pPr>
          </a:lstStyle>
          <a:p>
            <a:r>
              <a:rPr lang="zh-TW" altLang="en-US" dirty="0"/>
              <a:t>歐陽明</a:t>
            </a:r>
            <a:r>
              <a:rPr lang="en-US" altLang="zh-TW" dirty="0"/>
              <a:t>(</a:t>
            </a:r>
            <a:r>
              <a:rPr dirty="0"/>
              <a:t>Ming </a:t>
            </a:r>
            <a:r>
              <a:rPr dirty="0" err="1"/>
              <a:t>Ouhyoung</a:t>
            </a:r>
            <a:r>
              <a:rPr lang="en-US" altLang="zh-TW" dirty="0"/>
              <a:t>)</a:t>
            </a:r>
            <a:endParaRPr dirty="0"/>
          </a:p>
        </p:txBody>
      </p:sp>
      <p:sp>
        <p:nvSpPr>
          <p:cNvPr id="179" name="Shape 179"/>
          <p:cNvSpPr/>
          <p:nvPr/>
        </p:nvSpPr>
        <p:spPr>
          <a:xfrm>
            <a:off x="3310999" y="5295207"/>
            <a:ext cx="2522002" cy="33274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sz="1600"/>
            </a:lvl1pPr>
          </a:lstStyle>
          <a:p>
            <a:r>
              <a:rPr dirty="0"/>
              <a:t>National Taiwan University</a:t>
            </a:r>
          </a:p>
        </p:txBody>
      </p:sp>
      <p:pic>
        <p:nvPicPr>
          <p:cNvPr id="181" name="image4.png"/>
          <p:cNvPicPr>
            <a:picLocks noChangeAspect="1"/>
          </p:cNvPicPr>
          <p:nvPr/>
        </p:nvPicPr>
        <p:blipFill>
          <a:blip r:embed="rId5" cstate="print">
            <a:extLst/>
          </a:blip>
          <a:stretch>
            <a:fillRect/>
          </a:stretch>
        </p:blipFill>
        <p:spPr>
          <a:xfrm>
            <a:off x="5376062" y="5889986"/>
            <a:ext cx="3463129" cy="914789"/>
          </a:xfrm>
          <a:prstGeom prst="rect">
            <a:avLst/>
          </a:prstGeom>
          <a:ln w="12700">
            <a:miter lim="400000"/>
          </a:ln>
        </p:spPr>
      </p:pic>
      <mc:AlternateContent xmlns:mc="http://schemas.openxmlformats.org/markup-compatibility/2006" xmlns:p14="http://schemas.microsoft.com/office/powerpoint/2010/main">
        <mc:Choice Requires="p14">
          <p:contentPart p14:bwMode="auto" r:id="rId6">
            <p14:nvContentPartPr>
              <p14:cNvPr id="4" name="筆跡 3"/>
              <p14:cNvContentPartPr/>
              <p14:nvPr/>
            </p14:nvContentPartPr>
            <p14:xfrm>
              <a:off x="-1109870" y="1343053"/>
              <a:ext cx="114480" cy="1170720"/>
            </p14:xfrm>
          </p:contentPart>
        </mc:Choice>
        <mc:Fallback xmlns="">
          <p:pic>
            <p:nvPicPr>
              <p:cNvPr id="4" name="筆跡 3"/>
              <p:cNvPicPr/>
              <p:nvPr/>
            </p:nvPicPr>
            <p:blipFill>
              <a:blip r:embed="rId7"/>
              <a:stretch>
                <a:fillRect/>
              </a:stretch>
            </p:blipFill>
            <p:spPr>
              <a:xfrm>
                <a:off x="-1111305" y="1341973"/>
                <a:ext cx="117710" cy="1173239"/>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筆跡 4"/>
              <p14:cNvContentPartPr/>
              <p14:nvPr/>
            </p14:nvContentPartPr>
            <p14:xfrm>
              <a:off x="-1293791" y="2002933"/>
              <a:ext cx="105480" cy="775440"/>
            </p14:xfrm>
          </p:contentPart>
        </mc:Choice>
        <mc:Fallback xmlns="">
          <p:pic>
            <p:nvPicPr>
              <p:cNvPr id="5" name="筆跡 4"/>
              <p:cNvPicPr/>
              <p:nvPr/>
            </p:nvPicPr>
            <p:blipFill>
              <a:blip r:embed="rId9"/>
              <a:stretch>
                <a:fillRect/>
              </a:stretch>
            </p:blipFill>
            <p:spPr>
              <a:xfrm>
                <a:off x="-1295585" y="2001854"/>
                <a:ext cx="108350" cy="777599"/>
              </a:xfrm>
              <a:prstGeom prst="rect">
                <a:avLst/>
              </a:prstGeom>
            </p:spPr>
          </p:pic>
        </mc:Fallback>
      </mc:AlternateContent>
    </p:spTree>
    <p:extLst>
      <p:ext uri="{BB962C8B-B14F-4D97-AF65-F5344CB8AC3E}">
        <p14:creationId xmlns:p14="http://schemas.microsoft.com/office/powerpoint/2010/main" val="3056540831"/>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71"/>
                                        </p:tgtEl>
                                        <p:attrNameLst>
                                          <p:attrName>style.visibility</p:attrName>
                                        </p:attrNameLst>
                                      </p:cBhvr>
                                      <p:to>
                                        <p:strVal val="visible"/>
                                      </p:to>
                                    </p:set>
                                    <p:animEffect transition="in" filter="wipe(left)">
                                      <p:cBhvr>
                                        <p:cTn id="7" dur="2500"/>
                                        <p:tgtEl>
                                          <p:spTgt spid="171"/>
                                        </p:tgtEl>
                                      </p:cBhvr>
                                    </p:animEffect>
                                  </p:childTnLst>
                                </p:cTn>
                              </p:par>
                            </p:childTnLst>
                          </p:cTn>
                        </p:par>
                        <p:par>
                          <p:cTn id="8" fill="hold">
                            <p:stCondLst>
                              <p:cond delay="2500"/>
                            </p:stCondLst>
                            <p:childTnLst>
                              <p:par>
                                <p:cTn id="9" presetID="23" presetClass="entr" presetSubtype="16" fill="hold" grpId="0" nodeType="afterEffect">
                                  <p:stCondLst>
                                    <p:cond delay="0"/>
                                  </p:stCondLst>
                                  <p:iterate>
                                    <p:tmAbs val="0"/>
                                  </p:iterate>
                                  <p:childTnLst>
                                    <p:set>
                                      <p:cBhvr>
                                        <p:cTn id="10" fill="hold"/>
                                        <p:tgtEl>
                                          <p:spTgt spid="172"/>
                                        </p:tgtEl>
                                        <p:attrNameLst>
                                          <p:attrName>style.visibility</p:attrName>
                                        </p:attrNameLst>
                                      </p:cBhvr>
                                      <p:to>
                                        <p:strVal val="visible"/>
                                      </p:to>
                                    </p:set>
                                    <p:anim calcmode="lin" valueType="num">
                                      <p:cBhvr>
                                        <p:cTn id="11" dur="1500" fill="hold"/>
                                        <p:tgtEl>
                                          <p:spTgt spid="172"/>
                                        </p:tgtEl>
                                        <p:attrNameLst>
                                          <p:attrName>ppt_w</p:attrName>
                                        </p:attrNameLst>
                                      </p:cBhvr>
                                      <p:tavLst>
                                        <p:tav tm="0">
                                          <p:val>
                                            <p:fltVal val="0"/>
                                          </p:val>
                                        </p:tav>
                                        <p:tav tm="100000">
                                          <p:val>
                                            <p:strVal val="#ppt_w"/>
                                          </p:val>
                                        </p:tav>
                                      </p:tavLst>
                                    </p:anim>
                                    <p:anim calcmode="lin" valueType="num">
                                      <p:cBhvr>
                                        <p:cTn id="12" dur="1500" fill="hold"/>
                                        <p:tgtEl>
                                          <p:spTgt spid="1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animBg="1" advAuto="0"/>
      <p:bldP spid="172" grpId="0"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type="title"/>
          </p:nvPr>
        </p:nvSpPr>
        <p:spPr>
          <a:xfrm>
            <a:off x="0" y="245995"/>
            <a:ext cx="8964488" cy="867930"/>
          </a:xfrm>
          <a:solidFill>
            <a:srgbClr val="FFFFFF"/>
          </a:solidFill>
          <a:extLst/>
        </p:spPr>
        <p:txBody>
          <a:bodyPr wrap="square">
            <a:spAutoFit/>
          </a:bodyPr>
          <a:lstStyle/>
          <a:p>
            <a:pPr>
              <a:defRPr/>
            </a:pPr>
            <a:r>
              <a:rPr kumimoji="1" lang="en-US" altLang="zh-TW" sz="2800" b="1" dirty="0">
                <a:solidFill>
                  <a:srgbClr val="000000"/>
                </a:solidFill>
                <a:latin typeface="微軟正黑體" panose="020B0604030504040204" pitchFamily="34" charset="-120"/>
                <a:ea typeface="微軟正黑體" panose="020B0604030504040204" pitchFamily="34" charset="-120"/>
                <a:cs typeface="Arial" panose="020B0604020202020204" pitchFamily="34" charset="0"/>
              </a:rPr>
              <a:t>Scope+: </a:t>
            </a:r>
            <a:r>
              <a:rPr kumimoji="1" lang="zh-TW" altLang="en-US" sz="2800" b="1" dirty="0">
                <a:solidFill>
                  <a:srgbClr val="000000"/>
                </a:solidFill>
                <a:latin typeface="微軟正黑體" panose="020B0604030504040204" pitchFamily="34" charset="-120"/>
                <a:ea typeface="微軟正黑體" panose="020B0604030504040204" pitchFamily="34" charset="-120"/>
                <a:cs typeface="Arial" panose="020B0604020202020204" pitchFamily="34" charset="0"/>
              </a:rPr>
              <a:t> </a:t>
            </a:r>
            <a:r>
              <a:rPr kumimoji="1" lang="en-US" altLang="zh-TW" sz="2800" b="1" dirty="0">
                <a:solidFill>
                  <a:srgbClr val="000000"/>
                </a:solidFill>
                <a:latin typeface="微軟正黑體" panose="020B0604030504040204" pitchFamily="34" charset="-120"/>
                <a:ea typeface="微軟正黑體" panose="020B0604030504040204" pitchFamily="34" charset="-120"/>
                <a:cs typeface="Arial" panose="020B0604020202020204" pitchFamily="34" charset="0"/>
              </a:rPr>
              <a:t> won</a:t>
            </a:r>
            <a:r>
              <a:rPr kumimoji="1" lang="zh-TW" altLang="en-US" sz="2800" b="1" dirty="0">
                <a:solidFill>
                  <a:srgbClr val="000000"/>
                </a:solidFill>
                <a:latin typeface="微軟正黑體" panose="020B0604030504040204" pitchFamily="34" charset="-120"/>
                <a:ea typeface="微軟正黑體" panose="020B0604030504040204" pitchFamily="34" charset="-120"/>
                <a:cs typeface="Arial" panose="020B0604020202020204" pitchFamily="34" charset="0"/>
              </a:rPr>
              <a:t> </a:t>
            </a:r>
            <a:r>
              <a:rPr kumimoji="1" lang="en-US" altLang="zh-TW" sz="2800" b="1" dirty="0">
                <a:solidFill>
                  <a:srgbClr val="000000"/>
                </a:solidFill>
                <a:latin typeface="微軟正黑體" panose="020B0604030504040204" pitchFamily="34" charset="-120"/>
                <a:ea typeface="微軟正黑體" panose="020B0604030504040204" pitchFamily="34" charset="-120"/>
                <a:cs typeface="Arial" panose="020B0604020202020204" pitchFamily="34" charset="0"/>
              </a:rPr>
              <a:t>Best Demo  in ACM UIST 2015 Conference Demo Competition </a:t>
            </a:r>
            <a:r>
              <a:rPr kumimoji="1" lang="zh-TW" altLang="en-US" sz="2800" b="1" dirty="0">
                <a:solidFill>
                  <a:srgbClr val="000000"/>
                </a:solidFill>
                <a:latin typeface="微軟正黑體" panose="020B0604030504040204" pitchFamily="34" charset="-120"/>
                <a:ea typeface="微軟正黑體" panose="020B0604030504040204" pitchFamily="34" charset="-120"/>
                <a:cs typeface="Arial" panose="020B0604020202020204" pitchFamily="34" charset="0"/>
              </a:rPr>
              <a:t> ！</a:t>
            </a:r>
            <a:endParaRPr kumimoji="1" lang="en-US" altLang="zh-TW" sz="2800" b="1" dirty="0">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622300" y="1484784"/>
            <a:ext cx="8054975" cy="4593754"/>
          </a:xfrm>
        </p:spPr>
        <p:txBody>
          <a:bodyPr/>
          <a:lstStyle/>
          <a:p>
            <a:pPr marL="0" indent="0">
              <a:buFont typeface="Arial" pitchFamily="34" charset="0"/>
              <a:buNone/>
              <a:defRPr/>
            </a:pPr>
            <a:endParaRPr lang="en-US" altLang="zh-TW" dirty="0">
              <a:latin typeface="微軟正黑體" panose="020B0604030504040204" pitchFamily="34" charset="-120"/>
              <a:ea typeface="微軟正黑體" panose="020B0604030504040204" pitchFamily="34" charset="-120"/>
            </a:endParaRPr>
          </a:p>
          <a:p>
            <a:pPr marL="0" indent="0">
              <a:buFont typeface="Arial" pitchFamily="34" charset="0"/>
              <a:buNone/>
              <a:defRPr/>
            </a:pPr>
            <a:r>
              <a:rPr lang="en-US" altLang="zh-TW" dirty="0">
                <a:latin typeface="微軟正黑體" panose="020B0604030504040204" pitchFamily="34" charset="-120"/>
                <a:ea typeface="微軟正黑體" panose="020B0604030504040204" pitchFamily="34" charset="-120"/>
              </a:rPr>
              <a:t>Scope+ : A Stereoscopic Video See-Through Augmented Reality Microscope</a:t>
            </a:r>
          </a:p>
          <a:p>
            <a:pPr marL="0" indent="0">
              <a:buFont typeface="Arial" pitchFamily="34" charset="0"/>
              <a:buNone/>
              <a:defRPr/>
            </a:pPr>
            <a:endParaRPr kumimoji="1" lang="en-US" altLang="zh-TW" dirty="0">
              <a:solidFill>
                <a:srgbClr val="000000"/>
              </a:solidFill>
              <a:latin typeface="+mn-ea"/>
              <a:cs typeface="Arial" panose="020B0604020202020204" pitchFamily="34" charset="0"/>
            </a:endParaRPr>
          </a:p>
          <a:p>
            <a:pPr marL="0" indent="0">
              <a:buFont typeface="Arial" pitchFamily="34" charset="0"/>
              <a:buNone/>
              <a:defRPr/>
            </a:pPr>
            <a:endParaRPr lang="zh-TW" altLang="en-US" dirty="0"/>
          </a:p>
        </p:txBody>
      </p:sp>
      <p:pic>
        <p:nvPicPr>
          <p:cNvPr id="5124" name="圖片 4"/>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7544" y="2744787"/>
            <a:ext cx="4568825"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圖片 5"/>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5173663" y="4295775"/>
            <a:ext cx="39147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689238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G_5086-filtered.jpeg"/>
          <p:cNvPicPr>
            <a:picLocks noChangeAspect="1"/>
          </p:cNvPicPr>
          <p:nvPr/>
        </p:nvPicPr>
        <p:blipFill>
          <a:blip r:embed="rId2" cstate="print">
            <a:extLst/>
          </a:blip>
          <a:stretch>
            <a:fillRect/>
          </a:stretch>
        </p:blipFill>
        <p:spPr>
          <a:xfrm>
            <a:off x="909163" y="1184634"/>
            <a:ext cx="7325674" cy="4881428"/>
          </a:xfrm>
          <a:prstGeom prst="rect">
            <a:avLst/>
          </a:prstGeom>
          <a:ln w="12700">
            <a:miter lim="400000"/>
          </a:ln>
        </p:spPr>
      </p:pic>
      <p:sp>
        <p:nvSpPr>
          <p:cNvPr id="4" name="投影片編號版面配置區 3"/>
          <p:cNvSpPr>
            <a:spLocks noGrp="1"/>
          </p:cNvSpPr>
          <p:nvPr>
            <p:ph type="sldNum" sz="quarter" idx="12"/>
          </p:nvPr>
        </p:nvSpPr>
        <p:spPr/>
        <p:txBody>
          <a:bodyPr/>
          <a:lstStyle/>
          <a:p>
            <a:fld id="{F06A6129-C7FA-4187-B3CE-8C5586248A6D}" type="slidenum">
              <a:rPr lang="en-US" altLang="ja-JP" smtClean="0"/>
              <a:pPr/>
              <a:t>56</a:t>
            </a:fld>
            <a:endParaRPr lang="en-US" altLang="ja-JP"/>
          </a:p>
        </p:txBody>
      </p:sp>
      <p:sp>
        <p:nvSpPr>
          <p:cNvPr id="5" name="Shape 265"/>
          <p:cNvSpPr txBox="1">
            <a:spLocks/>
          </p:cNvSpPr>
          <p:nvPr/>
        </p:nvSpPr>
        <p:spPr bwMode="auto">
          <a:xfrm>
            <a:off x="146050" y="15439"/>
            <a:ext cx="6825744" cy="873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2"/>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sz="3200" b="1">
                <a:solidFill>
                  <a:schemeClr val="tx2"/>
                </a:solidFill>
                <a:effectLst>
                  <a:outerShdw blurRad="38100" dist="38100" dir="2700000" algn="tl">
                    <a:srgbClr val="C0C0C0"/>
                  </a:outerShdw>
                </a:effectLst>
                <a:latin typeface="Arial" charset="0"/>
                <a:ea typeface="標楷體" pitchFamily="65" charset="-120"/>
              </a:defRPr>
            </a:lvl2pPr>
            <a:lvl3pPr algn="l" rtl="0" eaLnBrk="1" fontAlgn="base" hangingPunct="1">
              <a:spcBef>
                <a:spcPct val="0"/>
              </a:spcBef>
              <a:spcAft>
                <a:spcPct val="0"/>
              </a:spcAft>
              <a:defRPr sz="3200" b="1">
                <a:solidFill>
                  <a:schemeClr val="tx2"/>
                </a:solidFill>
                <a:effectLst>
                  <a:outerShdw blurRad="38100" dist="38100" dir="2700000" algn="tl">
                    <a:srgbClr val="C0C0C0"/>
                  </a:outerShdw>
                </a:effectLst>
                <a:latin typeface="Arial" charset="0"/>
                <a:ea typeface="標楷體" pitchFamily="65" charset="-120"/>
              </a:defRPr>
            </a:lvl3pPr>
            <a:lvl4pPr algn="l" rtl="0" eaLnBrk="1" fontAlgn="base" hangingPunct="1">
              <a:spcBef>
                <a:spcPct val="0"/>
              </a:spcBef>
              <a:spcAft>
                <a:spcPct val="0"/>
              </a:spcAft>
              <a:defRPr sz="3200" b="1">
                <a:solidFill>
                  <a:schemeClr val="tx2"/>
                </a:solidFill>
                <a:effectLst>
                  <a:outerShdw blurRad="38100" dist="38100" dir="2700000" algn="tl">
                    <a:srgbClr val="C0C0C0"/>
                  </a:outerShdw>
                </a:effectLst>
                <a:latin typeface="Arial" charset="0"/>
                <a:ea typeface="標楷體" pitchFamily="65" charset="-120"/>
              </a:defRPr>
            </a:lvl4pPr>
            <a:lvl5pPr algn="l" rtl="0" eaLnBrk="1" fontAlgn="base" hangingPunct="1">
              <a:spcBef>
                <a:spcPct val="0"/>
              </a:spcBef>
              <a:spcAft>
                <a:spcPct val="0"/>
              </a:spcAft>
              <a:defRPr sz="3200" b="1">
                <a:solidFill>
                  <a:schemeClr val="tx2"/>
                </a:solidFill>
                <a:effectLst>
                  <a:outerShdw blurRad="38100" dist="38100" dir="2700000" algn="tl">
                    <a:srgbClr val="C0C0C0"/>
                  </a:outerShdw>
                </a:effectLst>
                <a:latin typeface="Arial" charset="0"/>
                <a:ea typeface="標楷體" pitchFamily="65" charset="-120"/>
              </a:defRPr>
            </a:lvl5pPr>
            <a:lvl6pPr marL="457200" algn="l" rtl="0" eaLnBrk="1" fontAlgn="base" hangingPunct="1">
              <a:spcBef>
                <a:spcPct val="0"/>
              </a:spcBef>
              <a:spcAft>
                <a:spcPct val="0"/>
              </a:spcAft>
              <a:defRPr sz="3200" b="1">
                <a:solidFill>
                  <a:schemeClr val="tx2"/>
                </a:solidFill>
                <a:effectLst>
                  <a:outerShdw blurRad="38100" dist="38100" dir="2700000" algn="tl">
                    <a:srgbClr val="C0C0C0"/>
                  </a:outerShdw>
                </a:effectLst>
                <a:latin typeface="Arial" charset="0"/>
                <a:ea typeface="標楷體" pitchFamily="65" charset="-120"/>
              </a:defRPr>
            </a:lvl6pPr>
            <a:lvl7pPr marL="914400" algn="l" rtl="0" eaLnBrk="1" fontAlgn="base" hangingPunct="1">
              <a:spcBef>
                <a:spcPct val="0"/>
              </a:spcBef>
              <a:spcAft>
                <a:spcPct val="0"/>
              </a:spcAft>
              <a:defRPr sz="3200" b="1">
                <a:solidFill>
                  <a:schemeClr val="tx2"/>
                </a:solidFill>
                <a:effectLst>
                  <a:outerShdw blurRad="38100" dist="38100" dir="2700000" algn="tl">
                    <a:srgbClr val="C0C0C0"/>
                  </a:outerShdw>
                </a:effectLst>
                <a:latin typeface="Arial" charset="0"/>
                <a:ea typeface="標楷體" pitchFamily="65" charset="-120"/>
              </a:defRPr>
            </a:lvl7pPr>
            <a:lvl8pPr marL="1371600" algn="l" rtl="0" eaLnBrk="1" fontAlgn="base" hangingPunct="1">
              <a:spcBef>
                <a:spcPct val="0"/>
              </a:spcBef>
              <a:spcAft>
                <a:spcPct val="0"/>
              </a:spcAft>
              <a:defRPr sz="3200" b="1">
                <a:solidFill>
                  <a:schemeClr val="tx2"/>
                </a:solidFill>
                <a:effectLst>
                  <a:outerShdw blurRad="38100" dist="38100" dir="2700000" algn="tl">
                    <a:srgbClr val="C0C0C0"/>
                  </a:outerShdw>
                </a:effectLst>
                <a:latin typeface="Arial" charset="0"/>
                <a:ea typeface="標楷體" pitchFamily="65" charset="-120"/>
              </a:defRPr>
            </a:lvl8pPr>
            <a:lvl9pPr marL="1828800" algn="l" rtl="0" eaLnBrk="1" fontAlgn="base" hangingPunct="1">
              <a:spcBef>
                <a:spcPct val="0"/>
              </a:spcBef>
              <a:spcAft>
                <a:spcPct val="0"/>
              </a:spcAft>
              <a:defRPr sz="3200" b="1">
                <a:solidFill>
                  <a:schemeClr val="tx2"/>
                </a:solidFill>
                <a:effectLst>
                  <a:outerShdw blurRad="38100" dist="38100" dir="2700000" algn="tl">
                    <a:srgbClr val="C0C0C0"/>
                  </a:outerShdw>
                </a:effectLst>
                <a:latin typeface="Arial" charset="0"/>
                <a:ea typeface="標楷體" pitchFamily="65" charset="-120"/>
              </a:defRPr>
            </a:lvl9pPr>
          </a:lstStyle>
          <a:p>
            <a:r>
              <a:rPr kumimoji="0" lang="en-US" kern="0"/>
              <a:t>Motor &amp; Display System</a:t>
            </a:r>
            <a:endParaRPr kumimoji="0" lang="en-US" kern="0" dirty="0"/>
          </a:p>
        </p:txBody>
      </p:sp>
      <p:sp>
        <p:nvSpPr>
          <p:cNvPr id="6" name="Shape 267"/>
          <p:cNvSpPr/>
          <p:nvPr/>
        </p:nvSpPr>
        <p:spPr>
          <a:xfrm>
            <a:off x="736656" y="1853781"/>
            <a:ext cx="3080280" cy="447579"/>
          </a:xfrm>
          <a:prstGeom prst="rect">
            <a:avLst/>
          </a:prstGeom>
          <a:solidFill>
            <a:srgbClr val="FF2600">
              <a:alpha val="64999"/>
            </a:srgbClr>
          </a:solidFill>
          <a:ln w="12700">
            <a:miter lim="400000"/>
          </a:ln>
          <a:extLst>
            <a:ext uri="{C572A759-6A51-4108-AA02-DFA0A04FC94B}">
              <ma14:wrappingTextBoxFlag xmlns:ma14="http://schemas.microsoft.com/office/mac/drawingml/2011/main" xmlns="" val="1"/>
            </a:ext>
          </a:extLst>
        </p:spPr>
        <p:txBody>
          <a:bodyPr lIns="45719" rIns="45719" anchor="ctr"/>
          <a:lstStyle>
            <a:lvl1pPr algn="ctr">
              <a:defRPr sz="2200">
                <a:solidFill>
                  <a:srgbClr val="FFFFFF"/>
                </a:solidFill>
                <a:latin typeface="+mj-lt"/>
                <a:ea typeface="+mj-ea"/>
                <a:cs typeface="+mj-cs"/>
                <a:sym typeface="Helvetica"/>
              </a:defRPr>
            </a:lvl1pPr>
          </a:lstStyle>
          <a:p>
            <a:r>
              <a:t>3-Axis Motor System</a:t>
            </a:r>
          </a:p>
        </p:txBody>
      </p:sp>
      <p:sp>
        <p:nvSpPr>
          <p:cNvPr id="7" name="Shape 268"/>
          <p:cNvSpPr/>
          <p:nvPr/>
        </p:nvSpPr>
        <p:spPr>
          <a:xfrm>
            <a:off x="5116798" y="4090866"/>
            <a:ext cx="3337852" cy="447540"/>
          </a:xfrm>
          <a:prstGeom prst="rect">
            <a:avLst/>
          </a:prstGeom>
          <a:solidFill>
            <a:srgbClr val="FF2600">
              <a:alpha val="64999"/>
            </a:srgbClr>
          </a:solidFill>
          <a:ln w="12700">
            <a:miter lim="400000"/>
          </a:ln>
          <a:extLst>
            <a:ext uri="{C572A759-6A51-4108-AA02-DFA0A04FC94B}">
              <ma14:wrappingTextBoxFlag xmlns:ma14="http://schemas.microsoft.com/office/mac/drawingml/2011/main" xmlns="" val="1"/>
            </a:ext>
          </a:extLst>
        </p:spPr>
        <p:txBody>
          <a:bodyPr lIns="45719" rIns="45719" anchor="ctr"/>
          <a:lstStyle>
            <a:lvl1pPr algn="ctr">
              <a:defRPr sz="2200">
                <a:solidFill>
                  <a:srgbClr val="FFFFFF"/>
                </a:solidFill>
                <a:latin typeface="+mj-lt"/>
                <a:ea typeface="+mj-ea"/>
                <a:cs typeface="+mj-cs"/>
                <a:sym typeface="Helvetica"/>
              </a:defRPr>
            </a:lvl1pPr>
          </a:lstStyle>
          <a:p>
            <a:r>
              <a:t>Head Mounted Display</a:t>
            </a:r>
          </a:p>
        </p:txBody>
      </p:sp>
    </p:spTree>
    <p:extLst>
      <p:ext uri="{BB962C8B-B14F-4D97-AF65-F5344CB8AC3E}">
        <p14:creationId xmlns:p14="http://schemas.microsoft.com/office/powerpoint/2010/main" val="246747523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 name="內容版面配置區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80269" y="1052513"/>
            <a:ext cx="7539037" cy="5026025"/>
          </a:xfrm>
        </p:spPr>
      </p:pic>
      <p:sp>
        <p:nvSpPr>
          <p:cNvPr id="4" name="投影片編號版面配置區 3"/>
          <p:cNvSpPr>
            <a:spLocks noGrp="1"/>
          </p:cNvSpPr>
          <p:nvPr>
            <p:ph type="sldNum" sz="quarter" idx="12"/>
          </p:nvPr>
        </p:nvSpPr>
        <p:spPr/>
        <p:txBody>
          <a:bodyPr/>
          <a:lstStyle/>
          <a:p>
            <a:fld id="{F06A6129-C7FA-4187-B3CE-8C5586248A6D}" type="slidenum">
              <a:rPr lang="en-US" altLang="ja-JP" smtClean="0"/>
              <a:pPr/>
              <a:t>57</a:t>
            </a:fld>
            <a:endParaRPr lang="en-US" altLang="ja-JP"/>
          </a:p>
        </p:txBody>
      </p:sp>
    </p:spTree>
    <p:extLst>
      <p:ext uri="{BB962C8B-B14F-4D97-AF65-F5344CB8AC3E}">
        <p14:creationId xmlns:p14="http://schemas.microsoft.com/office/powerpoint/2010/main" val="16332388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Interactive Guidance</a:t>
            </a:r>
            <a:endParaRPr lang="zh-TW" altLang="en-US" dirty="0"/>
          </a:p>
        </p:txBody>
      </p:sp>
      <p:pic>
        <p:nvPicPr>
          <p:cNvPr id="489" name="c111-f111_5-a44-project_image_2-v1.jpg"/>
          <p:cNvPicPr>
            <a:picLocks noChangeAspect="1"/>
          </p:cNvPicPr>
          <p:nvPr/>
        </p:nvPicPr>
        <p:blipFill>
          <a:blip r:embed="rId2" cstate="print">
            <a:extLst/>
          </a:blip>
          <a:srcRect l="7817" r="7817"/>
          <a:stretch>
            <a:fillRect/>
          </a:stretch>
        </p:blipFill>
        <p:spPr>
          <a:xfrm>
            <a:off x="1003606" y="1264736"/>
            <a:ext cx="7235920" cy="4824536"/>
          </a:xfrm>
          <a:prstGeom prst="rect">
            <a:avLst/>
          </a:prstGeom>
          <a:ln w="12700">
            <a:miter lim="400000"/>
          </a:ln>
        </p:spPr>
      </p:pic>
      <p:pic>
        <p:nvPicPr>
          <p:cNvPr id="490" name="IMG_0338.jpg"/>
          <p:cNvPicPr>
            <a:picLocks noChangeAspect="1"/>
          </p:cNvPicPr>
          <p:nvPr/>
        </p:nvPicPr>
        <p:blipFill>
          <a:blip r:embed="rId3" cstate="print">
            <a:extLst/>
          </a:blip>
          <a:srcRect l="12211" t="15537" r="23546" b="27038"/>
          <a:stretch>
            <a:fillRect/>
          </a:stretch>
        </p:blipFill>
        <p:spPr>
          <a:xfrm>
            <a:off x="899592" y="1282581"/>
            <a:ext cx="3270026" cy="2192220"/>
          </a:xfrm>
          <a:prstGeom prst="rect">
            <a:avLst/>
          </a:prstGeom>
          <a:ln w="12700">
            <a:miter lim="400000"/>
          </a:ln>
        </p:spPr>
      </p:pic>
    </p:spTree>
    <p:extLst>
      <p:ext uri="{BB962C8B-B14F-4D97-AF65-F5344CB8AC3E}">
        <p14:creationId xmlns:p14="http://schemas.microsoft.com/office/powerpoint/2010/main" val="3593349925"/>
      </p:ext>
    </p:extLst>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effectLst/>
              </a:rPr>
              <a:t/>
            </a:r>
            <a:br>
              <a:rPr lang="en-US" altLang="zh-TW" dirty="0">
                <a:effectLst/>
              </a:rPr>
            </a:br>
            <a:r>
              <a:rPr lang="zh-TW" altLang="zh-TW" i="1" dirty="0">
                <a:effectLst/>
              </a:rPr>
              <a:t>Scope+ </a:t>
            </a:r>
            <a:r>
              <a:rPr lang="en-US" altLang="zh-TW" dirty="0"/>
              <a:t>hardware platform:</a:t>
            </a:r>
            <a:r>
              <a:rPr lang="zh-TW" altLang="zh-TW" dirty="0">
                <a:effectLst/>
              </a:rPr>
              <a:t/>
            </a:r>
            <a:br>
              <a:rPr lang="zh-TW" altLang="zh-TW" dirty="0">
                <a:effectLst/>
              </a:rPr>
            </a:br>
            <a:endParaRPr lang="zh-TW" altLang="en-US" dirty="0"/>
          </a:p>
        </p:txBody>
      </p:sp>
      <p:sp>
        <p:nvSpPr>
          <p:cNvPr id="4" name="投影片編號版面配置區 3"/>
          <p:cNvSpPr>
            <a:spLocks noGrp="1"/>
          </p:cNvSpPr>
          <p:nvPr>
            <p:ph type="sldNum" sz="quarter" idx="12"/>
          </p:nvPr>
        </p:nvSpPr>
        <p:spPr/>
        <p:txBody>
          <a:bodyPr/>
          <a:lstStyle/>
          <a:p>
            <a:fld id="{F06A6129-C7FA-4187-B3CE-8C5586248A6D}" type="slidenum">
              <a:rPr lang="en-US" altLang="ja-JP" smtClean="0"/>
              <a:pPr/>
              <a:t>59</a:t>
            </a:fld>
            <a:endParaRPr lang="en-US" altLang="ja-JP"/>
          </a:p>
        </p:txBody>
      </p:sp>
      <p:pic>
        <p:nvPicPr>
          <p:cNvPr id="5" name="officeArt object"/>
          <p:cNvPicPr>
            <a:picLocks noGrp="1"/>
          </p:cNvPicPr>
          <p:nvPr>
            <p:ph idx="1"/>
          </p:nvPr>
        </p:nvPicPr>
        <p:blipFill>
          <a:blip r:embed="rId2" cstate="screen">
            <a:extLst>
              <a:ext uri="{28A0092B-C50C-407E-A947-70E740481C1C}">
                <a14:useLocalDpi xmlns:a14="http://schemas.microsoft.com/office/drawing/2010/main"/>
              </a:ext>
            </a:extLst>
          </a:blip>
          <a:stretch>
            <a:fillRect/>
          </a:stretch>
        </p:blipFill>
        <p:spPr>
          <a:xfrm>
            <a:off x="1331640" y="1603823"/>
            <a:ext cx="6912768" cy="4752528"/>
          </a:xfrm>
          <a:prstGeom prst="rect">
            <a:avLst/>
          </a:prstGeom>
          <a:ln w="12700" cap="flat">
            <a:noFill/>
            <a:miter lim="400000"/>
          </a:ln>
          <a:effectLst/>
        </p:spPr>
      </p:pic>
    </p:spTree>
    <p:extLst>
      <p:ext uri="{BB962C8B-B14F-4D97-AF65-F5344CB8AC3E}">
        <p14:creationId xmlns:p14="http://schemas.microsoft.com/office/powerpoint/2010/main" val="3800904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Extremely cheap HMD: US$6-20</a:t>
            </a:r>
            <a:endParaRPr lang="zh-TW" altLang="en-US" dirty="0"/>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1399245"/>
            <a:ext cx="5291618" cy="2770808"/>
          </a:xfrm>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928" y="4170053"/>
            <a:ext cx="5010150" cy="2482850"/>
          </a:xfrm>
          <a:prstGeom prst="rect">
            <a:avLst/>
          </a:prstGeom>
        </p:spPr>
      </p:pic>
    </p:spTree>
    <p:extLst>
      <p:ext uri="{BB962C8B-B14F-4D97-AF65-F5344CB8AC3E}">
        <p14:creationId xmlns:p14="http://schemas.microsoft.com/office/powerpoint/2010/main" val="23353402"/>
      </p:ext>
    </p:extLst>
  </p:cSld>
  <p:clrMapOvr>
    <a:masterClrMapping/>
  </p:clrMapOvr>
  <p:transition spd="slow">
    <p:randomBar dir="ver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i="1" dirty="0">
                <a:effectLst/>
              </a:rPr>
              <a:t/>
            </a:r>
            <a:br>
              <a:rPr lang="en-US" altLang="zh-TW" i="1" dirty="0">
                <a:effectLst/>
              </a:rPr>
            </a:br>
            <a:r>
              <a:rPr lang="zh-TW" altLang="zh-TW" i="1" dirty="0">
                <a:effectLst/>
              </a:rPr>
              <a:t>Scope+</a:t>
            </a:r>
            <a:r>
              <a:rPr lang="zh-TW" altLang="zh-TW" dirty="0">
                <a:effectLst/>
              </a:rPr>
              <a:t> System Architecture</a:t>
            </a:r>
            <a:br>
              <a:rPr lang="zh-TW" altLang="zh-TW" dirty="0">
                <a:effectLst/>
              </a:rPr>
            </a:br>
            <a:endParaRPr lang="zh-TW" altLang="en-US" dirty="0"/>
          </a:p>
        </p:txBody>
      </p:sp>
      <p:sp>
        <p:nvSpPr>
          <p:cNvPr id="4" name="投影片編號版面配置區 3"/>
          <p:cNvSpPr>
            <a:spLocks noGrp="1"/>
          </p:cNvSpPr>
          <p:nvPr>
            <p:ph type="sldNum" sz="quarter" idx="12"/>
          </p:nvPr>
        </p:nvSpPr>
        <p:spPr/>
        <p:txBody>
          <a:bodyPr/>
          <a:lstStyle/>
          <a:p>
            <a:fld id="{F06A6129-C7FA-4187-B3CE-8C5586248A6D}" type="slidenum">
              <a:rPr lang="en-US" altLang="ja-JP" smtClean="0"/>
              <a:pPr/>
              <a:t>60</a:t>
            </a:fld>
            <a:endParaRPr lang="en-US" altLang="ja-JP"/>
          </a:p>
        </p:txBody>
      </p:sp>
      <p:pic>
        <p:nvPicPr>
          <p:cNvPr id="5" name="officeArt object"/>
          <p:cNvPicPr>
            <a:picLocks noGrp="1"/>
          </p:cNvPicPr>
          <p:nvPr>
            <p:ph idx="1"/>
          </p:nvPr>
        </p:nvPicPr>
        <p:blipFill>
          <a:blip r:embed="rId2" cstate="screen">
            <a:extLst>
              <a:ext uri="{28A0092B-C50C-407E-A947-70E740481C1C}">
                <a14:useLocalDpi xmlns:a14="http://schemas.microsoft.com/office/drawing/2010/main"/>
              </a:ext>
            </a:extLst>
          </a:blip>
          <a:stretch>
            <a:fillRect/>
          </a:stretch>
        </p:blipFill>
        <p:spPr>
          <a:xfrm>
            <a:off x="1043608" y="1585186"/>
            <a:ext cx="7056784" cy="4824536"/>
          </a:xfrm>
          <a:prstGeom prst="rect">
            <a:avLst/>
          </a:prstGeom>
          <a:ln w="12700" cap="flat">
            <a:noFill/>
            <a:miter lim="400000"/>
          </a:ln>
          <a:effectLst/>
        </p:spPr>
      </p:pic>
    </p:spTree>
    <p:extLst>
      <p:ext uri="{BB962C8B-B14F-4D97-AF65-F5344CB8AC3E}">
        <p14:creationId xmlns:p14="http://schemas.microsoft.com/office/powerpoint/2010/main" val="417350632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Functions:</a:t>
            </a:r>
            <a:br>
              <a:rPr lang="en-US" altLang="zh-TW" dirty="0"/>
            </a:br>
            <a:r>
              <a:rPr lang="en-US" altLang="zh-TW" sz="2700" dirty="0"/>
              <a:t>Reference: </a:t>
            </a:r>
            <a:r>
              <a:rPr lang="en-US" altLang="zh-TW" sz="2200" dirty="0" err="1"/>
              <a:t>CatAR</a:t>
            </a:r>
            <a:r>
              <a:rPr lang="en-US" altLang="zh-TW" sz="2200" dirty="0"/>
              <a:t>: A Novel Stereoscopic Augmented Reality Cataract Surgery Training System with 7-DOF Dexterous Instruments Tracking Technology (</a:t>
            </a:r>
            <a:r>
              <a:rPr lang="en-US" altLang="zh-TW" sz="2200" dirty="0" err="1"/>
              <a:t>Siggraph</a:t>
            </a:r>
            <a:r>
              <a:rPr lang="en-US" altLang="zh-TW" sz="2200" dirty="0"/>
              <a:t> Asia 2016, VR Showcase)</a:t>
            </a:r>
            <a:r>
              <a:rPr lang="en-US" altLang="zh-TW" dirty="0"/>
              <a:t/>
            </a:r>
            <a:br>
              <a:rPr lang="en-US" altLang="zh-TW" dirty="0"/>
            </a:br>
            <a:endParaRPr lang="zh-TW" altLang="en-US" dirty="0"/>
          </a:p>
        </p:txBody>
      </p:sp>
      <p:sp>
        <p:nvSpPr>
          <p:cNvPr id="3" name="內容版面配置區 2"/>
          <p:cNvSpPr>
            <a:spLocks noGrp="1"/>
          </p:cNvSpPr>
          <p:nvPr>
            <p:ph idx="1"/>
          </p:nvPr>
        </p:nvSpPr>
        <p:spPr/>
        <p:txBody>
          <a:bodyPr>
            <a:normAutofit/>
          </a:bodyPr>
          <a:lstStyle/>
          <a:p>
            <a:r>
              <a:rPr lang="en-US" altLang="zh-TW" sz="2800" dirty="0"/>
              <a:t> Stereoscopic augmented reality cataract surgery training system. </a:t>
            </a:r>
          </a:p>
          <a:p>
            <a:endParaRPr lang="en-US" altLang="zh-TW" sz="2800" dirty="0"/>
          </a:p>
          <a:p>
            <a:r>
              <a:rPr lang="en-US" altLang="zh-TW" sz="2800" dirty="0"/>
              <a:t>The spatial resolution is 0.015mm</a:t>
            </a:r>
          </a:p>
          <a:p>
            <a:endParaRPr lang="en-US" altLang="zh-TW" sz="2800" dirty="0"/>
          </a:p>
          <a:p>
            <a:r>
              <a:rPr lang="en-US" altLang="zh-TW" sz="2800" dirty="0"/>
              <a:t>It provides 7 degree-of-freedom dexterous instruments tracking ability by utilizing infrared optical based tracking system with 2 cameras and 1 reﬂective marker only. </a:t>
            </a:r>
            <a:endParaRPr lang="zh-TW" altLang="en-US" sz="2800" dirty="0"/>
          </a:p>
        </p:txBody>
      </p:sp>
      <p:sp>
        <p:nvSpPr>
          <p:cNvPr id="4" name="投影片編號版面配置區 3"/>
          <p:cNvSpPr>
            <a:spLocks noGrp="1"/>
          </p:cNvSpPr>
          <p:nvPr>
            <p:ph type="sldNum" sz="quarter" idx="12"/>
          </p:nvPr>
        </p:nvSpPr>
        <p:spPr/>
        <p:txBody>
          <a:bodyPr/>
          <a:lstStyle/>
          <a:p>
            <a:fld id="{F06A6129-C7FA-4187-B3CE-8C5586248A6D}" type="slidenum">
              <a:rPr lang="en-US" altLang="ja-JP" smtClean="0"/>
              <a:pPr/>
              <a:t>61</a:t>
            </a:fld>
            <a:endParaRPr lang="en-US" altLang="ja-JP"/>
          </a:p>
        </p:txBody>
      </p:sp>
    </p:spTree>
    <p:extLst>
      <p:ext uri="{BB962C8B-B14F-4D97-AF65-F5344CB8AC3E}">
        <p14:creationId xmlns:p14="http://schemas.microsoft.com/office/powerpoint/2010/main" val="223003180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315416"/>
            <a:ext cx="7886700" cy="2006105"/>
          </a:xfrm>
        </p:spPr>
        <p:txBody>
          <a:bodyPr/>
          <a:lstStyle/>
          <a:p>
            <a:r>
              <a:rPr lang="en-US" altLang="zh-TW" dirty="0"/>
              <a:t>Camera </a:t>
            </a:r>
            <a:r>
              <a:rPr lang="en-US" altLang="zh-TW" dirty="0" err="1"/>
              <a:t>lenz</a:t>
            </a:r>
            <a:r>
              <a:rPr lang="en-US" altLang="zh-TW" dirty="0"/>
              <a:t> assembly</a:t>
            </a:r>
            <a:endParaRPr lang="zh-TW" altLang="en-US" dirty="0"/>
          </a:p>
        </p:txBody>
      </p:sp>
      <p:sp>
        <p:nvSpPr>
          <p:cNvPr id="4" name="投影片編號版面配置區 3"/>
          <p:cNvSpPr>
            <a:spLocks noGrp="1"/>
          </p:cNvSpPr>
          <p:nvPr>
            <p:ph type="sldNum" sz="quarter" idx="12"/>
          </p:nvPr>
        </p:nvSpPr>
        <p:spPr/>
        <p:txBody>
          <a:bodyPr/>
          <a:lstStyle/>
          <a:p>
            <a:fld id="{F06A6129-C7FA-4187-B3CE-8C5586248A6D}" type="slidenum">
              <a:rPr lang="en-US" altLang="ja-JP" smtClean="0"/>
              <a:pPr/>
              <a:t>62</a:t>
            </a:fld>
            <a:endParaRPr lang="en-US" altLang="ja-JP"/>
          </a:p>
        </p:txBody>
      </p:sp>
      <p:pic>
        <p:nvPicPr>
          <p:cNvPr id="5" name="officeArt object"/>
          <p:cNvPicPr>
            <a:picLocks noGrp="1"/>
          </p:cNvPicPr>
          <p:nvPr>
            <p:ph idx="1"/>
          </p:nvPr>
        </p:nvPicPr>
        <p:blipFill>
          <a:blip r:embed="rId2" cstate="screen">
            <a:extLst>
              <a:ext uri="{28A0092B-C50C-407E-A947-70E740481C1C}">
                <a14:useLocalDpi xmlns:a14="http://schemas.microsoft.com/office/drawing/2010/main"/>
              </a:ext>
            </a:extLst>
          </a:blip>
          <a:stretch>
            <a:fillRect/>
          </a:stretch>
        </p:blipFill>
        <p:spPr>
          <a:xfrm>
            <a:off x="1403648" y="1052736"/>
            <a:ext cx="6912768" cy="4896544"/>
          </a:xfrm>
          <a:prstGeom prst="rect">
            <a:avLst/>
          </a:prstGeom>
          <a:ln w="12700" cap="flat">
            <a:noFill/>
            <a:miter lim="400000"/>
          </a:ln>
          <a:effectLst/>
        </p:spPr>
      </p:pic>
    </p:spTree>
    <p:extLst>
      <p:ext uri="{BB962C8B-B14F-4D97-AF65-F5344CB8AC3E}">
        <p14:creationId xmlns:p14="http://schemas.microsoft.com/office/powerpoint/2010/main" val="5053898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747464"/>
            <a:ext cx="7886700" cy="2438153"/>
          </a:xfrm>
        </p:spPr>
        <p:txBody>
          <a:bodyPr/>
          <a:lstStyle/>
          <a:p>
            <a:r>
              <a:rPr lang="en-US" altLang="zh-TW" dirty="0"/>
              <a:t>Near-field augmented reality</a:t>
            </a:r>
            <a:endParaRPr lang="zh-TW" altLang="en-US" dirty="0"/>
          </a:p>
        </p:txBody>
      </p:sp>
      <p:sp>
        <p:nvSpPr>
          <p:cNvPr id="4" name="投影片編號版面配置區 3"/>
          <p:cNvSpPr>
            <a:spLocks noGrp="1"/>
          </p:cNvSpPr>
          <p:nvPr>
            <p:ph type="sldNum" sz="quarter" idx="12"/>
          </p:nvPr>
        </p:nvSpPr>
        <p:spPr/>
        <p:txBody>
          <a:bodyPr/>
          <a:lstStyle/>
          <a:p>
            <a:fld id="{F06A6129-C7FA-4187-B3CE-8C5586248A6D}" type="slidenum">
              <a:rPr lang="en-US" altLang="ja-JP" smtClean="0"/>
              <a:pPr/>
              <a:t>63</a:t>
            </a:fld>
            <a:endParaRPr lang="en-US" altLang="ja-JP"/>
          </a:p>
        </p:txBody>
      </p:sp>
      <p:pic>
        <p:nvPicPr>
          <p:cNvPr id="5" name="officeArt object"/>
          <p:cNvPicPr>
            <a:picLocks noGrp="1"/>
          </p:cNvPicPr>
          <p:nvPr>
            <p:ph idx="1"/>
          </p:nvPr>
        </p:nvPicPr>
        <p:blipFill>
          <a:blip r:embed="rId2" cstate="screen">
            <a:extLst>
              <a:ext uri="{28A0092B-C50C-407E-A947-70E740481C1C}">
                <a14:useLocalDpi xmlns:a14="http://schemas.microsoft.com/office/drawing/2010/main"/>
              </a:ext>
            </a:extLst>
          </a:blip>
          <a:stretch>
            <a:fillRect/>
          </a:stretch>
        </p:blipFill>
        <p:spPr>
          <a:xfrm>
            <a:off x="971600" y="1052736"/>
            <a:ext cx="6984776" cy="4968552"/>
          </a:xfrm>
          <a:prstGeom prst="rect">
            <a:avLst/>
          </a:prstGeom>
          <a:ln w="12700" cap="flat">
            <a:noFill/>
            <a:miter lim="400000"/>
          </a:ln>
          <a:effectLst/>
        </p:spPr>
      </p:pic>
      <mc:AlternateContent xmlns:mc="http://schemas.openxmlformats.org/markup-compatibility/2006" xmlns:p14="http://schemas.microsoft.com/office/powerpoint/2010/main">
        <mc:Choice Requires="p14">
          <p:contentPart p14:bwMode="auto" r:id="rId3">
            <p14:nvContentPartPr>
              <p14:cNvPr id="6" name="筆跡 5"/>
              <p14:cNvContentPartPr/>
              <p14:nvPr/>
            </p14:nvContentPartPr>
            <p14:xfrm>
              <a:off x="-1387292" y="2451176"/>
              <a:ext cx="27360" cy="10800"/>
            </p14:xfrm>
          </p:contentPart>
        </mc:Choice>
        <mc:Fallback xmlns="">
          <p:pic>
            <p:nvPicPr>
              <p:cNvPr id="6" name="筆跡 5"/>
              <p:cNvPicPr/>
              <p:nvPr/>
            </p:nvPicPr>
            <p:blipFill>
              <a:blip r:embed="rId4"/>
              <a:stretch>
                <a:fillRect/>
              </a:stretch>
            </p:blipFill>
            <p:spPr>
              <a:xfrm>
                <a:off x="-1388252" y="2450223"/>
                <a:ext cx="29120" cy="12547"/>
              </a:xfrm>
              <a:prstGeom prst="rect">
                <a:avLst/>
              </a:prstGeom>
            </p:spPr>
          </p:pic>
        </mc:Fallback>
      </mc:AlternateContent>
    </p:spTree>
    <p:extLst>
      <p:ext uri="{BB962C8B-B14F-4D97-AF65-F5344CB8AC3E}">
        <p14:creationId xmlns:p14="http://schemas.microsoft.com/office/powerpoint/2010/main" val="146645907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a:effectLst/>
              </a:rPr>
              <a:t> Foot Pedal Controller</a:t>
            </a:r>
            <a:r>
              <a:rPr lang="en-US" altLang="zh-TW" dirty="0">
                <a:effectLst/>
              </a:rPr>
              <a:t>: </a:t>
            </a:r>
            <a:r>
              <a:rPr lang="en-US" altLang="zh-TW" dirty="0"/>
              <a:t>to help both hands</a:t>
            </a:r>
            <a:endParaRPr lang="zh-TW" altLang="en-US" dirty="0"/>
          </a:p>
        </p:txBody>
      </p:sp>
      <p:sp>
        <p:nvSpPr>
          <p:cNvPr id="4" name="投影片編號版面配置區 3"/>
          <p:cNvSpPr>
            <a:spLocks noGrp="1"/>
          </p:cNvSpPr>
          <p:nvPr>
            <p:ph type="sldNum" sz="quarter" idx="12"/>
          </p:nvPr>
        </p:nvSpPr>
        <p:spPr/>
        <p:txBody>
          <a:bodyPr/>
          <a:lstStyle/>
          <a:p>
            <a:fld id="{F06A6129-C7FA-4187-B3CE-8C5586248A6D}" type="slidenum">
              <a:rPr lang="en-US" altLang="ja-JP" smtClean="0"/>
              <a:pPr/>
              <a:t>64</a:t>
            </a:fld>
            <a:endParaRPr lang="en-US" altLang="ja-JP"/>
          </a:p>
        </p:txBody>
      </p:sp>
      <p:pic>
        <p:nvPicPr>
          <p:cNvPr id="5" name="officeArt object"/>
          <p:cNvPicPr>
            <a:picLocks noGrp="1"/>
          </p:cNvPicPr>
          <p:nvPr>
            <p:ph idx="1"/>
          </p:nvPr>
        </p:nvPicPr>
        <p:blipFill>
          <a:blip r:embed="rId2" cstate="screen">
            <a:extLst>
              <a:ext uri="{28A0092B-C50C-407E-A947-70E740481C1C}">
                <a14:useLocalDpi xmlns:a14="http://schemas.microsoft.com/office/drawing/2010/main"/>
              </a:ext>
            </a:extLst>
          </a:blip>
          <a:stretch>
            <a:fillRect/>
          </a:stretch>
        </p:blipFill>
        <p:spPr>
          <a:xfrm>
            <a:off x="1403648" y="1268760"/>
            <a:ext cx="6912768" cy="4608512"/>
          </a:xfrm>
          <a:prstGeom prst="rect">
            <a:avLst/>
          </a:prstGeom>
          <a:ln w="12700" cap="flat">
            <a:noFill/>
            <a:miter lim="400000"/>
          </a:ln>
          <a:effectLst/>
        </p:spPr>
      </p:pic>
    </p:spTree>
    <p:extLst>
      <p:ext uri="{BB962C8B-B14F-4D97-AF65-F5344CB8AC3E}">
        <p14:creationId xmlns:p14="http://schemas.microsoft.com/office/powerpoint/2010/main" val="186076818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Applications (</a:t>
            </a:r>
            <a:r>
              <a:rPr lang="en-US" altLang="zh-TW" dirty="0">
                <a:hlinkClick r:id="rId2" action="ppaction://hlinkfile"/>
              </a:rPr>
              <a:t>DEMO</a:t>
            </a:r>
            <a:r>
              <a:rPr lang="en-US" altLang="zh-TW" dirty="0"/>
              <a:t>):</a:t>
            </a:r>
            <a:r>
              <a:rPr lang="zh-TW" altLang="en-US" dirty="0"/>
              <a:t> </a:t>
            </a:r>
            <a:r>
              <a:rPr lang="en-US" altLang="zh-TW" dirty="0"/>
              <a:t>1.</a:t>
            </a:r>
            <a:r>
              <a:rPr lang="zh-TW" altLang="en-US" dirty="0"/>
              <a:t> </a:t>
            </a:r>
            <a:r>
              <a:rPr lang="en-US" altLang="zh-TW" dirty="0"/>
              <a:t>Butterfly observation,</a:t>
            </a:r>
            <a:r>
              <a:rPr lang="zh-TW" altLang="en-US" dirty="0"/>
              <a:t> </a:t>
            </a:r>
            <a:r>
              <a:rPr lang="en-US" altLang="zh-TW" dirty="0"/>
              <a:t>2.</a:t>
            </a:r>
            <a:r>
              <a:rPr lang="zh-TW" altLang="en-US" dirty="0"/>
              <a:t> </a:t>
            </a:r>
            <a:r>
              <a:rPr lang="en-US" altLang="zh-TW" dirty="0"/>
              <a:t>Circuit board assembly</a:t>
            </a:r>
            <a:r>
              <a:rPr lang="zh-TW" altLang="en-US" dirty="0"/>
              <a:t> </a:t>
            </a:r>
            <a:r>
              <a:rPr lang="en-US" altLang="zh-TW" dirty="0"/>
              <a:t>3.</a:t>
            </a:r>
            <a:r>
              <a:rPr lang="zh-TW" altLang="en-US" dirty="0"/>
              <a:t> </a:t>
            </a:r>
            <a:r>
              <a:rPr lang="en-US" altLang="zh-TW" dirty="0"/>
              <a:t>Eye surgery training</a:t>
            </a:r>
            <a:endParaRPr lang="zh-TW" altLang="en-US" dirty="0"/>
          </a:p>
        </p:txBody>
      </p:sp>
      <p:sp>
        <p:nvSpPr>
          <p:cNvPr id="4" name="投影片編號版面配置區 3"/>
          <p:cNvSpPr>
            <a:spLocks noGrp="1"/>
          </p:cNvSpPr>
          <p:nvPr>
            <p:ph type="sldNum" sz="quarter" idx="12"/>
          </p:nvPr>
        </p:nvSpPr>
        <p:spPr/>
        <p:txBody>
          <a:bodyPr/>
          <a:lstStyle/>
          <a:p>
            <a:fld id="{F06A6129-C7FA-4187-B3CE-8C5586248A6D}" type="slidenum">
              <a:rPr lang="en-US" altLang="ja-JP" smtClean="0"/>
              <a:pPr/>
              <a:t>65</a:t>
            </a:fld>
            <a:endParaRPr lang="en-US" altLang="ja-JP"/>
          </a:p>
        </p:txBody>
      </p:sp>
      <p:pic>
        <p:nvPicPr>
          <p:cNvPr id="5" name="officeArt object"/>
          <p:cNvPicPr>
            <a:picLocks noGrp="1"/>
          </p:cNvPicPr>
          <p:nvPr>
            <p:ph idx="1"/>
          </p:nvPr>
        </p:nvPicPr>
        <p:blipFill>
          <a:blip r:embed="rId3" cstate="screen">
            <a:extLst>
              <a:ext uri="{28A0092B-C50C-407E-A947-70E740481C1C}">
                <a14:useLocalDpi xmlns:a14="http://schemas.microsoft.com/office/drawing/2010/main"/>
              </a:ext>
            </a:extLst>
          </a:blip>
          <a:stretch>
            <a:fillRect/>
          </a:stretch>
        </p:blipFill>
        <p:spPr>
          <a:xfrm>
            <a:off x="1578604" y="1579331"/>
            <a:ext cx="5986791" cy="4974767"/>
          </a:xfrm>
          <a:prstGeom prst="rect">
            <a:avLst/>
          </a:prstGeom>
          <a:ln w="12700" cap="flat">
            <a:noFill/>
            <a:miter lim="400000"/>
          </a:ln>
          <a:effectLst/>
        </p:spPr>
      </p:pic>
    </p:spTree>
    <p:extLst>
      <p:ext uri="{BB962C8B-B14F-4D97-AF65-F5344CB8AC3E}">
        <p14:creationId xmlns:p14="http://schemas.microsoft.com/office/powerpoint/2010/main" val="61402067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3901" y="0"/>
            <a:ext cx="7886700" cy="1325563"/>
          </a:xfrm>
        </p:spPr>
        <p:txBody>
          <a:bodyPr/>
          <a:lstStyle/>
          <a:p>
            <a:r>
              <a:rPr lang="en-US" altLang="zh-TW" dirty="0"/>
              <a:t>Cataract surgery </a:t>
            </a:r>
            <a:endParaRPr lang="zh-TW" altLang="en-US" dirty="0"/>
          </a:p>
        </p:txBody>
      </p:sp>
      <p:sp>
        <p:nvSpPr>
          <p:cNvPr id="4" name="投影片編號版面配置區 3"/>
          <p:cNvSpPr>
            <a:spLocks noGrp="1"/>
          </p:cNvSpPr>
          <p:nvPr>
            <p:ph type="sldNum" sz="quarter" idx="12"/>
          </p:nvPr>
        </p:nvSpPr>
        <p:spPr/>
        <p:txBody>
          <a:bodyPr/>
          <a:lstStyle/>
          <a:p>
            <a:fld id="{F06A6129-C7FA-4187-B3CE-8C5586248A6D}" type="slidenum">
              <a:rPr lang="en-US" altLang="ja-JP" smtClean="0"/>
              <a:pPr/>
              <a:t>66</a:t>
            </a:fld>
            <a:endParaRPr lang="en-US" altLang="ja-JP"/>
          </a:p>
        </p:txBody>
      </p:sp>
      <p:pic>
        <p:nvPicPr>
          <p:cNvPr id="5" name="內容版面配置區 4" descr="C:\Users\asus\Desktop\wanling\yen1\paper\eye_srugery\Cataract-Surgery-SA.jpg"/>
          <p:cNvPicPr>
            <a:picLocks noGrp="1"/>
          </p:cNvPicPr>
          <p:nvPr>
            <p:ph idx="1"/>
          </p:nvPr>
        </p:nvPicPr>
        <p:blipFill rotWithShape="1">
          <a:blip r:embed="rId2" cstate="print">
            <a:extLst>
              <a:ext uri="{28A0092B-C50C-407E-A947-70E740481C1C}">
                <a14:useLocalDpi xmlns:a14="http://schemas.microsoft.com/office/drawing/2010/main" val="0"/>
              </a:ext>
            </a:extLst>
          </a:blip>
          <a:srcRect t="4058"/>
          <a:stretch/>
        </p:blipFill>
        <p:spPr bwMode="auto">
          <a:xfrm>
            <a:off x="1547664" y="980728"/>
            <a:ext cx="5640655" cy="525658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9921249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effectLst/>
              </a:rPr>
              <a:t>   </a:t>
            </a:r>
            <a:r>
              <a:rPr lang="en-US" altLang="zh-TW" dirty="0"/>
              <a:t>Eye surgery </a:t>
            </a:r>
            <a:r>
              <a:rPr lang="en-US" altLang="zh-TW" dirty="0">
                <a:effectLst/>
              </a:rPr>
              <a:t>AR</a:t>
            </a:r>
            <a:r>
              <a:rPr lang="zh-TW" altLang="en-US" dirty="0"/>
              <a:t> </a:t>
            </a:r>
            <a:r>
              <a:rPr lang="en-US" altLang="zh-TW" dirty="0"/>
              <a:t>simulator (</a:t>
            </a:r>
            <a:r>
              <a:rPr lang="en-US" altLang="zh-TW" dirty="0">
                <a:hlinkClick r:id="rId2" action="ppaction://hlinkfile"/>
              </a:rPr>
              <a:t>DEMO 2</a:t>
            </a:r>
            <a:r>
              <a:rPr lang="en-US" altLang="zh-TW" dirty="0"/>
              <a:t>)</a:t>
            </a:r>
            <a:endParaRPr lang="zh-TW" altLang="en-US" dirty="0"/>
          </a:p>
        </p:txBody>
      </p:sp>
      <p:pic>
        <p:nvPicPr>
          <p:cNvPr id="5" name="內容版面配置區 4" descr="CarTar.jpg"/>
          <p:cNvPicPr>
            <a:picLocks noGrp="1" noChangeAspect="1"/>
          </p:cNvPicPr>
          <p:nvPr>
            <p:ph idx="1"/>
          </p:nvPr>
        </p:nvPicPr>
        <p:blipFill>
          <a:blip r:embed="rId3" cstate="print"/>
          <a:stretch>
            <a:fillRect/>
          </a:stretch>
        </p:blipFill>
        <p:spPr>
          <a:xfrm>
            <a:off x="787101" y="1412776"/>
            <a:ext cx="7493846" cy="4176464"/>
          </a:xfrm>
        </p:spPr>
      </p:pic>
      <p:sp>
        <p:nvSpPr>
          <p:cNvPr id="4" name="投影片編號版面配置區 3"/>
          <p:cNvSpPr>
            <a:spLocks noGrp="1"/>
          </p:cNvSpPr>
          <p:nvPr>
            <p:ph type="sldNum" sz="quarter" idx="12"/>
          </p:nvPr>
        </p:nvSpPr>
        <p:spPr/>
        <p:txBody>
          <a:bodyPr/>
          <a:lstStyle/>
          <a:p>
            <a:fld id="{F06A6129-C7FA-4187-B3CE-8C5586248A6D}" type="slidenum">
              <a:rPr lang="en-US" altLang="ja-JP" smtClean="0"/>
              <a:pPr/>
              <a:t>67</a:t>
            </a:fld>
            <a:endParaRPr lang="en-US" altLang="ja-JP"/>
          </a:p>
        </p:txBody>
      </p:sp>
    </p:spTree>
    <p:extLst>
      <p:ext uri="{BB962C8B-B14F-4D97-AF65-F5344CB8AC3E}">
        <p14:creationId xmlns:p14="http://schemas.microsoft.com/office/powerpoint/2010/main" val="392942204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Surgical Instrument Motion Detection</a:t>
            </a:r>
            <a:endParaRPr lang="zh-TW" altLang="en-US" dirty="0"/>
          </a:p>
        </p:txBody>
      </p:sp>
      <p:pic>
        <p:nvPicPr>
          <p:cNvPr id="5" name="內容版面配置區 4" descr="CaTar_Instrument.jpg"/>
          <p:cNvPicPr>
            <a:picLocks noGrp="1" noChangeAspect="1"/>
          </p:cNvPicPr>
          <p:nvPr>
            <p:ph idx="1"/>
          </p:nvPr>
        </p:nvPicPr>
        <p:blipFill>
          <a:blip r:embed="rId2" cstate="print"/>
          <a:stretch>
            <a:fillRect/>
          </a:stretch>
        </p:blipFill>
        <p:spPr>
          <a:xfrm>
            <a:off x="581296" y="1556792"/>
            <a:ext cx="7015920" cy="4713059"/>
          </a:xfrm>
        </p:spPr>
      </p:pic>
      <p:sp>
        <p:nvSpPr>
          <p:cNvPr id="4" name="投影片編號版面配置區 3"/>
          <p:cNvSpPr>
            <a:spLocks noGrp="1"/>
          </p:cNvSpPr>
          <p:nvPr>
            <p:ph type="sldNum" sz="quarter" idx="12"/>
          </p:nvPr>
        </p:nvSpPr>
        <p:spPr/>
        <p:txBody>
          <a:bodyPr/>
          <a:lstStyle/>
          <a:p>
            <a:fld id="{F06A6129-C7FA-4187-B3CE-8C5586248A6D}" type="slidenum">
              <a:rPr lang="en-US" altLang="ja-JP" smtClean="0"/>
              <a:pPr/>
              <a:t>68</a:t>
            </a:fld>
            <a:endParaRPr lang="en-US" altLang="ja-JP"/>
          </a:p>
        </p:txBody>
      </p:sp>
    </p:spTree>
    <p:extLst>
      <p:ext uri="{BB962C8B-B14F-4D97-AF65-F5344CB8AC3E}">
        <p14:creationId xmlns:p14="http://schemas.microsoft.com/office/powerpoint/2010/main" val="128694868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Shape 496"/>
          <p:cNvSpPr/>
          <p:nvPr/>
        </p:nvSpPr>
        <p:spPr>
          <a:xfrm>
            <a:off x="1115616" y="15439"/>
            <a:ext cx="7418784" cy="749265"/>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fontScale="62500" lnSpcReduction="20000"/>
          </a:bodyPr>
          <a:lstStyle>
            <a:lvl1pPr algn="r" defTabSz="457200">
              <a:defRPr sz="3200" b="1">
                <a:solidFill>
                  <a:srgbClr val="FFFFFF"/>
                </a:solidFill>
                <a:latin typeface="Arial"/>
                <a:ea typeface="Arial"/>
                <a:cs typeface="Arial"/>
                <a:sym typeface="Arial"/>
              </a:defRPr>
            </a:lvl1pPr>
          </a:lstStyle>
          <a:p>
            <a:pPr algn="l"/>
            <a:r>
              <a:rPr lang="en-US" dirty="0">
                <a:solidFill>
                  <a:srgbClr val="0070C0"/>
                </a:solidFill>
              </a:rPr>
              <a:t>Registration of </a:t>
            </a:r>
            <a:r>
              <a:rPr dirty="0">
                <a:solidFill>
                  <a:srgbClr val="0070C0"/>
                </a:solidFill>
              </a:rPr>
              <a:t>Virtual Object</a:t>
            </a:r>
            <a:r>
              <a:rPr lang="en-US" dirty="0">
                <a:solidFill>
                  <a:srgbClr val="0070C0"/>
                </a:solidFill>
              </a:rPr>
              <a:t>s with Real Ones: </a:t>
            </a:r>
            <a:r>
              <a:rPr lang="en-US" sz="3100" dirty="0">
                <a:solidFill>
                  <a:srgbClr val="0070C0"/>
                </a:solidFill>
              </a:rPr>
              <a:t>left eye view (circuit board with virtual elements), and right eye view</a:t>
            </a:r>
            <a:endParaRPr sz="3100" dirty="0">
              <a:solidFill>
                <a:srgbClr val="0070C0"/>
              </a:solidFill>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219200"/>
            <a:ext cx="7924800" cy="4419600"/>
          </a:xfrm>
          <a:prstGeom prst="rect">
            <a:avLst/>
          </a:prstGeom>
        </p:spPr>
      </p:pic>
      <p:sp>
        <p:nvSpPr>
          <p:cNvPr id="3" name="文字方塊 2"/>
          <p:cNvSpPr txBox="1"/>
          <p:nvPr/>
        </p:nvSpPr>
        <p:spPr>
          <a:xfrm>
            <a:off x="683568" y="5877272"/>
            <a:ext cx="7850832" cy="615553"/>
          </a:xfrm>
          <a:prstGeom prst="rect">
            <a:avLst/>
          </a:prstGeom>
          <a:noFill/>
        </p:spPr>
        <p:txBody>
          <a:bodyPr wrap="square" rtlCol="0">
            <a:spAutoFit/>
          </a:bodyPr>
          <a:lstStyle/>
          <a:p>
            <a:r>
              <a:rPr lang="en-US" altLang="zh-TW" sz="1600" dirty="0" err="1">
                <a:hlinkClick r:id="rId4"/>
              </a:rPr>
              <a:t>Youtube</a:t>
            </a:r>
            <a:r>
              <a:rPr lang="en-US" altLang="zh-TW" sz="1600" dirty="0">
                <a:hlinkClick r:id="rId4"/>
              </a:rPr>
              <a:t>: </a:t>
            </a:r>
            <a:r>
              <a:rPr lang="en-US" altLang="zh-TW" sz="1600" dirty="0">
                <a:hlinkClick r:id="rId5"/>
              </a:rPr>
              <a:t>https://www.youtube.com/watch?v=vV83pWR4Dko&amp;feature=youtu.be</a:t>
            </a:r>
            <a:endParaRPr lang="zh-TW" altLang="zh-TW" sz="1600" dirty="0"/>
          </a:p>
          <a:p>
            <a:r>
              <a:rPr lang="en-US" altLang="zh-TW" dirty="0">
                <a:hlinkClick r:id="rId6" action="ppaction://hlinkfile"/>
              </a:rPr>
              <a:t>DEMO</a:t>
            </a:r>
            <a:endParaRPr lang="zh-TW" altLang="en-US" dirty="0"/>
          </a:p>
        </p:txBody>
      </p:sp>
    </p:spTree>
    <p:extLst>
      <p:ext uri="{BB962C8B-B14F-4D97-AF65-F5344CB8AC3E}">
        <p14:creationId xmlns:p14="http://schemas.microsoft.com/office/powerpoint/2010/main" val="2303337866"/>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Half a million sold in one week!</a:t>
            </a:r>
            <a:br>
              <a:rPr lang="en-US" altLang="zh-TW" dirty="0"/>
            </a:br>
            <a:r>
              <a:rPr lang="en-US" altLang="zh-TW" sz="1800" dirty="0"/>
              <a:t>(December 16, 2014 news)</a:t>
            </a:r>
            <a:endParaRPr lang="zh-TW" altLang="en-US" sz="1800" dirty="0"/>
          </a:p>
        </p:txBody>
      </p:sp>
      <p:sp>
        <p:nvSpPr>
          <p:cNvPr id="3" name="內容版面配置區 2"/>
          <p:cNvSpPr>
            <a:spLocks noGrp="1"/>
          </p:cNvSpPr>
          <p:nvPr>
            <p:ph idx="1"/>
          </p:nvPr>
        </p:nvSpPr>
        <p:spPr/>
        <p:txBody>
          <a:bodyPr/>
          <a:lstStyle/>
          <a:p>
            <a:r>
              <a:rPr lang="en-US" altLang="zh-TW" dirty="0"/>
              <a:t>Less than a week after going on sale and dropping rather quietly on an unsuspecting America, Project Cardboard has rocketed past the 500,000 sales mark. Such is the popularity of the DIY virtual reality toy that Google has even built and launched a dedicated area of the Play Store for apps created for or ideally suited for use with the unusual piece of </a:t>
            </a:r>
            <a:r>
              <a:rPr lang="en-US" altLang="zh-TW" dirty="0" err="1"/>
              <a:t>facewear</a:t>
            </a:r>
            <a:r>
              <a:rPr lang="en-US" altLang="zh-TW" dirty="0"/>
              <a:t>.</a:t>
            </a:r>
            <a:endParaRPr lang="zh-TW" altLang="en-US" dirty="0"/>
          </a:p>
        </p:txBody>
      </p:sp>
    </p:spTree>
    <p:extLst>
      <p:ext uri="{BB962C8B-B14F-4D97-AF65-F5344CB8AC3E}">
        <p14:creationId xmlns:p14="http://schemas.microsoft.com/office/powerpoint/2010/main" val="1231003155"/>
      </p:ext>
    </p:extLst>
  </p:cSld>
  <p:clrMapOvr>
    <a:masterClrMapping/>
  </p:clrMapOvr>
  <p:transition spd="slow">
    <p:randomBar dir="ver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2"/>
          </p:nvPr>
        </p:nvSpPr>
        <p:spPr/>
        <p:txBody>
          <a:bodyPr/>
          <a:lstStyle/>
          <a:p>
            <a:endParaRPr lang="en-US" altLang="zh-TW" dirty="0"/>
          </a:p>
          <a:p>
            <a:endParaRPr lang="en-US" altLang="zh-TW" dirty="0"/>
          </a:p>
          <a:p>
            <a:endParaRPr lang="en-US" altLang="zh-TW" dirty="0"/>
          </a:p>
        </p:txBody>
      </p:sp>
      <p:sp>
        <p:nvSpPr>
          <p:cNvPr id="3" name="文字方塊 2"/>
          <p:cNvSpPr txBox="1"/>
          <p:nvPr/>
        </p:nvSpPr>
        <p:spPr>
          <a:xfrm>
            <a:off x="721923" y="1183829"/>
            <a:ext cx="7560840" cy="2031325"/>
          </a:xfrm>
          <a:prstGeom prst="rect">
            <a:avLst/>
          </a:prstGeom>
          <a:noFill/>
        </p:spPr>
        <p:txBody>
          <a:bodyPr wrap="square" rtlCol="0">
            <a:spAutoFit/>
          </a:bodyPr>
          <a:lstStyle/>
          <a:p>
            <a:r>
              <a:rPr lang="en-US" altLang="zh-TW" dirty="0">
                <a:hlinkClick r:id="rId2"/>
              </a:rPr>
              <a:t>Short VIDEO, Circuit Board</a:t>
            </a:r>
          </a:p>
          <a:p>
            <a:r>
              <a:rPr lang="en-US" altLang="zh-TW" dirty="0">
                <a:hlinkClick r:id="rId2"/>
              </a:rPr>
              <a:t>https://www.youtube.com/watch?v=vV83pWR4Dko&amp;feature=youtu.be</a:t>
            </a:r>
            <a:endParaRPr lang="zh-TW" altLang="zh-TW" dirty="0"/>
          </a:p>
          <a:p>
            <a:r>
              <a:rPr lang="en-US" altLang="zh-TW" dirty="0">
                <a:hlinkClick r:id="rId2"/>
              </a:rPr>
              <a:t>Long VIDEO</a:t>
            </a:r>
            <a:r>
              <a:rPr lang="en-US" altLang="zh-TW" dirty="0"/>
              <a:t>,</a:t>
            </a:r>
            <a:r>
              <a:rPr lang="zh-TW" altLang="en-US" dirty="0"/>
              <a:t> </a:t>
            </a:r>
            <a:r>
              <a:rPr lang="en-US" altLang="zh-TW" dirty="0"/>
              <a:t>SCOPE+</a:t>
            </a:r>
            <a:endParaRPr lang="en-US" altLang="zh-TW" dirty="0">
              <a:hlinkClick r:id="rId3"/>
            </a:endParaRPr>
          </a:p>
          <a:p>
            <a:r>
              <a:rPr lang="en-US" altLang="zh-TW" dirty="0">
                <a:hlinkClick r:id="rId3"/>
              </a:rPr>
              <a:t>https://www.youtube.com/watch?v=rmohFEAreUs&amp;feature=youtu.be</a:t>
            </a:r>
            <a:endParaRPr lang="en-US" altLang="zh-TW" dirty="0"/>
          </a:p>
          <a:p>
            <a:endParaRPr lang="en-US" altLang="zh-TW" dirty="0"/>
          </a:p>
          <a:p>
            <a:r>
              <a:rPr lang="en-US" altLang="zh-TW" dirty="0">
                <a:hlinkClick r:id="rId4"/>
              </a:rPr>
              <a:t>https://01.org/zh/intel-deep-learning-framework?langredirect=1</a:t>
            </a:r>
            <a:endParaRPr lang="en-US" altLang="zh-TW" dirty="0"/>
          </a:p>
          <a:p>
            <a:endParaRPr lang="zh-TW" altLang="en-US" dirty="0"/>
          </a:p>
        </p:txBody>
      </p:sp>
      <p:sp>
        <p:nvSpPr>
          <p:cNvPr id="5" name="標題 1"/>
          <p:cNvSpPr txBox="1">
            <a:spLocks/>
          </p:cNvSpPr>
          <p:nvPr/>
        </p:nvSpPr>
        <p:spPr>
          <a:xfrm>
            <a:off x="0" y="1"/>
            <a:ext cx="9144000" cy="764703"/>
          </a:xfrm>
          <a:prstGeom prst="rect">
            <a:avLst/>
          </a:prstGeom>
        </p:spPr>
        <p:txBody>
          <a:bodyPr/>
          <a:lstStyle>
            <a:lvl1pPr algn="l" rtl="0" eaLnBrk="1" fontAlgn="base" hangingPunct="1">
              <a:spcBef>
                <a:spcPct val="0"/>
              </a:spcBef>
              <a:spcAft>
                <a:spcPct val="0"/>
              </a:spcAft>
              <a:defRPr sz="3200" b="1">
                <a:solidFill>
                  <a:schemeClr val="tx2"/>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sz="3200" b="1">
                <a:solidFill>
                  <a:schemeClr val="tx2"/>
                </a:solidFill>
                <a:effectLst>
                  <a:outerShdw blurRad="38100" dist="38100" dir="2700000" algn="tl">
                    <a:srgbClr val="C0C0C0"/>
                  </a:outerShdw>
                </a:effectLst>
                <a:latin typeface="Arial" charset="0"/>
                <a:ea typeface="標楷體" pitchFamily="65" charset="-120"/>
              </a:defRPr>
            </a:lvl2pPr>
            <a:lvl3pPr algn="l" rtl="0" eaLnBrk="1" fontAlgn="base" hangingPunct="1">
              <a:spcBef>
                <a:spcPct val="0"/>
              </a:spcBef>
              <a:spcAft>
                <a:spcPct val="0"/>
              </a:spcAft>
              <a:defRPr sz="3200" b="1">
                <a:solidFill>
                  <a:schemeClr val="tx2"/>
                </a:solidFill>
                <a:effectLst>
                  <a:outerShdw blurRad="38100" dist="38100" dir="2700000" algn="tl">
                    <a:srgbClr val="C0C0C0"/>
                  </a:outerShdw>
                </a:effectLst>
                <a:latin typeface="Arial" charset="0"/>
                <a:ea typeface="標楷體" pitchFamily="65" charset="-120"/>
              </a:defRPr>
            </a:lvl3pPr>
            <a:lvl4pPr algn="l" rtl="0" eaLnBrk="1" fontAlgn="base" hangingPunct="1">
              <a:spcBef>
                <a:spcPct val="0"/>
              </a:spcBef>
              <a:spcAft>
                <a:spcPct val="0"/>
              </a:spcAft>
              <a:defRPr sz="3200" b="1">
                <a:solidFill>
                  <a:schemeClr val="tx2"/>
                </a:solidFill>
                <a:effectLst>
                  <a:outerShdw blurRad="38100" dist="38100" dir="2700000" algn="tl">
                    <a:srgbClr val="C0C0C0"/>
                  </a:outerShdw>
                </a:effectLst>
                <a:latin typeface="Arial" charset="0"/>
                <a:ea typeface="標楷體" pitchFamily="65" charset="-120"/>
              </a:defRPr>
            </a:lvl4pPr>
            <a:lvl5pPr algn="l" rtl="0" eaLnBrk="1" fontAlgn="base" hangingPunct="1">
              <a:spcBef>
                <a:spcPct val="0"/>
              </a:spcBef>
              <a:spcAft>
                <a:spcPct val="0"/>
              </a:spcAft>
              <a:defRPr sz="3200" b="1">
                <a:solidFill>
                  <a:schemeClr val="tx2"/>
                </a:solidFill>
                <a:effectLst>
                  <a:outerShdw blurRad="38100" dist="38100" dir="2700000" algn="tl">
                    <a:srgbClr val="C0C0C0"/>
                  </a:outerShdw>
                </a:effectLst>
                <a:latin typeface="Arial" charset="0"/>
                <a:ea typeface="標楷體" pitchFamily="65" charset="-120"/>
              </a:defRPr>
            </a:lvl5pPr>
            <a:lvl6pPr marL="457200" algn="l" rtl="0" eaLnBrk="1" fontAlgn="base" hangingPunct="1">
              <a:spcBef>
                <a:spcPct val="0"/>
              </a:spcBef>
              <a:spcAft>
                <a:spcPct val="0"/>
              </a:spcAft>
              <a:defRPr sz="3200" b="1">
                <a:solidFill>
                  <a:schemeClr val="tx2"/>
                </a:solidFill>
                <a:effectLst>
                  <a:outerShdw blurRad="38100" dist="38100" dir="2700000" algn="tl">
                    <a:srgbClr val="C0C0C0"/>
                  </a:outerShdw>
                </a:effectLst>
                <a:latin typeface="Arial" charset="0"/>
                <a:ea typeface="標楷體" pitchFamily="65" charset="-120"/>
              </a:defRPr>
            </a:lvl6pPr>
            <a:lvl7pPr marL="914400" algn="l" rtl="0" eaLnBrk="1" fontAlgn="base" hangingPunct="1">
              <a:spcBef>
                <a:spcPct val="0"/>
              </a:spcBef>
              <a:spcAft>
                <a:spcPct val="0"/>
              </a:spcAft>
              <a:defRPr sz="3200" b="1">
                <a:solidFill>
                  <a:schemeClr val="tx2"/>
                </a:solidFill>
                <a:effectLst>
                  <a:outerShdw blurRad="38100" dist="38100" dir="2700000" algn="tl">
                    <a:srgbClr val="C0C0C0"/>
                  </a:outerShdw>
                </a:effectLst>
                <a:latin typeface="Arial" charset="0"/>
                <a:ea typeface="標楷體" pitchFamily="65" charset="-120"/>
              </a:defRPr>
            </a:lvl7pPr>
            <a:lvl8pPr marL="1371600" algn="l" rtl="0" eaLnBrk="1" fontAlgn="base" hangingPunct="1">
              <a:spcBef>
                <a:spcPct val="0"/>
              </a:spcBef>
              <a:spcAft>
                <a:spcPct val="0"/>
              </a:spcAft>
              <a:defRPr sz="3200" b="1">
                <a:solidFill>
                  <a:schemeClr val="tx2"/>
                </a:solidFill>
                <a:effectLst>
                  <a:outerShdw blurRad="38100" dist="38100" dir="2700000" algn="tl">
                    <a:srgbClr val="C0C0C0"/>
                  </a:outerShdw>
                </a:effectLst>
                <a:latin typeface="Arial" charset="0"/>
                <a:ea typeface="標楷體" pitchFamily="65" charset="-120"/>
              </a:defRPr>
            </a:lvl8pPr>
            <a:lvl9pPr marL="1828800" algn="l" rtl="0" eaLnBrk="1" fontAlgn="base" hangingPunct="1">
              <a:spcBef>
                <a:spcPct val="0"/>
              </a:spcBef>
              <a:spcAft>
                <a:spcPct val="0"/>
              </a:spcAft>
              <a:defRPr sz="3200" b="1">
                <a:solidFill>
                  <a:schemeClr val="tx2"/>
                </a:solidFill>
                <a:effectLst>
                  <a:outerShdw blurRad="38100" dist="38100" dir="2700000" algn="tl">
                    <a:srgbClr val="C0C0C0"/>
                  </a:outerShdw>
                </a:effectLst>
                <a:latin typeface="Arial" charset="0"/>
                <a:ea typeface="標楷體" pitchFamily="65" charset="-120"/>
              </a:defRPr>
            </a:lvl9pPr>
          </a:lstStyle>
          <a:p>
            <a:r>
              <a:rPr kumimoji="0" lang="en-US" altLang="zh-TW" kern="0" dirty="0"/>
              <a:t> 		END</a:t>
            </a:r>
          </a:p>
          <a:p>
            <a:r>
              <a:rPr kumimoji="0" lang="en-US" altLang="zh-TW" kern="0" dirty="0"/>
              <a:t>Reference for video</a:t>
            </a:r>
            <a:endParaRPr kumimoji="0" lang="zh-TW" altLang="en-US" kern="0" dirty="0"/>
          </a:p>
        </p:txBody>
      </p:sp>
    </p:spTree>
    <p:extLst>
      <p:ext uri="{BB962C8B-B14F-4D97-AF65-F5344CB8AC3E}">
        <p14:creationId xmlns:p14="http://schemas.microsoft.com/office/powerpoint/2010/main" val="30265540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AR + VR</a:t>
            </a:r>
            <a:endParaRPr lang="zh-TW" altLang="en-US" dirty="0"/>
          </a:p>
        </p:txBody>
      </p:sp>
      <p:sp>
        <p:nvSpPr>
          <p:cNvPr id="3" name="內容版面配置區 2"/>
          <p:cNvSpPr>
            <a:spLocks noGrp="1"/>
          </p:cNvSpPr>
          <p:nvPr>
            <p:ph idx="1"/>
          </p:nvPr>
        </p:nvSpPr>
        <p:spPr/>
        <p:txBody>
          <a:bodyPr>
            <a:normAutofit/>
          </a:bodyPr>
          <a:lstStyle/>
          <a:p>
            <a:endParaRPr lang="en-US" altLang="zh-TW" dirty="0"/>
          </a:p>
          <a:p>
            <a:endParaRPr lang="en-US" altLang="zh-TW" dirty="0"/>
          </a:p>
          <a:p>
            <a:r>
              <a:rPr lang="en-US" altLang="zh-TW" dirty="0"/>
              <a:t>Microsoft Inc. </a:t>
            </a:r>
            <a:r>
              <a:rPr lang="en-US" altLang="zh-TW" dirty="0" err="1"/>
              <a:t>HoloLens</a:t>
            </a:r>
            <a:r>
              <a:rPr lang="en-US" altLang="zh-TW" dirty="0"/>
              <a:t> Project, Windows 10, </a:t>
            </a:r>
            <a:r>
              <a:rPr lang="en-US" altLang="zh-TW" dirty="0" err="1"/>
              <a:t>Holographics</a:t>
            </a:r>
            <a:r>
              <a:rPr lang="en-US" altLang="zh-TW" dirty="0"/>
              <a:t> Live Demo</a:t>
            </a:r>
          </a:p>
          <a:p>
            <a:r>
              <a:rPr lang="en-US" altLang="zh-TW" dirty="0">
                <a:hlinkClick r:id="rId2"/>
              </a:rPr>
              <a:t>https://www.youtube.com/watch?v=kCMxBw-utEY&amp;feature=youtu.be</a:t>
            </a:r>
            <a:endParaRPr lang="en-US" altLang="zh-TW" dirty="0"/>
          </a:p>
          <a:p>
            <a:endParaRPr lang="en-US" altLang="zh-TW" dirty="0"/>
          </a:p>
          <a:p>
            <a:r>
              <a:rPr lang="en-US" altLang="zh-TW" dirty="0">
                <a:hlinkClick r:id="rId3"/>
              </a:rPr>
              <a:t>https://</a:t>
            </a:r>
            <a:r>
              <a:rPr lang="en-US" altLang="zh-TW" dirty="0" smtClean="0">
                <a:hlinkClick r:id="rId3"/>
              </a:rPr>
              <a:t>www.youtube.com/watch?v=vsKMi1377cU</a:t>
            </a:r>
            <a:endParaRPr lang="en-US" altLang="zh-TW" dirty="0" smtClean="0"/>
          </a:p>
          <a:p>
            <a:endParaRPr lang="en-US" altLang="zh-TW" dirty="0"/>
          </a:p>
          <a:p>
            <a:pPr marL="0" indent="0">
              <a:buNone/>
            </a:pPr>
            <a:r>
              <a:rPr lang="en-US" altLang="zh-TW" dirty="0" smtClean="0"/>
              <a:t>.NTU </a:t>
            </a:r>
            <a:r>
              <a:rPr lang="en-US" altLang="zh-TW" dirty="0" err="1" smtClean="0"/>
              <a:t>MediaTek</a:t>
            </a:r>
            <a:r>
              <a:rPr lang="en-US" altLang="zh-TW" dirty="0" smtClean="0"/>
              <a:t> collaborative project:  concept demo (</a:t>
            </a:r>
            <a:r>
              <a:rPr lang="en-US" altLang="zh-TW" dirty="0" smtClean="0">
                <a:hlinkClick r:id="rId4" action="ppaction://hlinkfile"/>
              </a:rPr>
              <a:t>Taiwan 2025</a:t>
            </a:r>
            <a:r>
              <a:rPr lang="en-US" altLang="zh-TW" dirty="0" smtClean="0"/>
              <a:t>)</a:t>
            </a:r>
          </a:p>
          <a:p>
            <a:pPr marL="0" indent="0">
              <a:buNone/>
            </a:pPr>
            <a:r>
              <a:rPr lang="en-US" altLang="zh-TW" dirty="0"/>
              <a:t> </a:t>
            </a:r>
            <a:r>
              <a:rPr lang="en-US" altLang="zh-TW" dirty="0" smtClean="0"/>
              <a:t>     </a:t>
            </a:r>
            <a:r>
              <a:rPr lang="en-US" altLang="zh-TW" sz="1800" dirty="0"/>
              <a:t>D:\Ming_1\NSC\2012_</a:t>
            </a:r>
            <a:r>
              <a:rPr lang="zh-TW" altLang="zh-TW" sz="1800" dirty="0"/>
              <a:t>前瞻技術產學大聯盟</a:t>
            </a:r>
            <a:r>
              <a:rPr lang="en-US" altLang="zh-TW" sz="1800" dirty="0"/>
              <a:t>\Final_2013_4_10\2017_5_</a:t>
            </a:r>
            <a:r>
              <a:rPr lang="zh-TW" altLang="zh-TW" sz="1800" dirty="0"/>
              <a:t>短片宣</a:t>
            </a:r>
            <a:r>
              <a:rPr lang="zh-TW" altLang="zh-TW" sz="1800" dirty="0" smtClean="0"/>
              <a:t>導</a:t>
            </a:r>
            <a:r>
              <a:rPr lang="en-US" altLang="zh-TW" sz="1800" dirty="0" smtClean="0"/>
              <a:t>/1003_</a:t>
            </a:r>
            <a:r>
              <a:rPr lang="zh-TW" altLang="zh-TW" sz="1800" dirty="0" smtClean="0"/>
              <a:t>聯</a:t>
            </a:r>
            <a:r>
              <a:rPr lang="zh-TW" altLang="zh-TW" sz="1800" dirty="0"/>
              <a:t>發科</a:t>
            </a:r>
            <a:r>
              <a:rPr lang="en-US" altLang="zh-TW" sz="1800" dirty="0"/>
              <a:t>_Final_Version.mp4</a:t>
            </a:r>
            <a:endParaRPr lang="zh-TW" altLang="zh-TW" sz="1800" dirty="0"/>
          </a:p>
          <a:p>
            <a:pPr marL="0" indent="0">
              <a:buNone/>
            </a:pPr>
            <a:endParaRPr lang="en-US" altLang="zh-TW" dirty="0"/>
          </a:p>
          <a:p>
            <a:endParaRPr lang="en-US" altLang="zh-TW" dirty="0"/>
          </a:p>
          <a:p>
            <a:endParaRPr lang="zh-TW" altLang="en-US" dirty="0"/>
          </a:p>
        </p:txBody>
      </p:sp>
    </p:spTree>
    <p:extLst>
      <p:ext uri="{BB962C8B-B14F-4D97-AF65-F5344CB8AC3E}">
        <p14:creationId xmlns:p14="http://schemas.microsoft.com/office/powerpoint/2010/main" val="3823984157"/>
      </p:ext>
    </p:extLst>
  </p:cSld>
  <p:clrMapOvr>
    <a:masterClrMapping/>
  </p:clrMapOvr>
  <p:transition spd="slow">
    <p:randomBar dir="ver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a:t>HoloLens</a:t>
            </a:r>
            <a:r>
              <a:rPr lang="en-US" altLang="zh-TW" dirty="0"/>
              <a:t> Project</a:t>
            </a:r>
            <a:endParaRPr lang="zh-TW" altLang="en-US" dirty="0"/>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4088" y="2060848"/>
            <a:ext cx="8152533" cy="3918961"/>
          </a:xfrm>
        </p:spPr>
      </p:pic>
    </p:spTree>
    <p:extLst>
      <p:ext uri="{BB962C8B-B14F-4D97-AF65-F5344CB8AC3E}">
        <p14:creationId xmlns:p14="http://schemas.microsoft.com/office/powerpoint/2010/main" val="927326604"/>
      </p:ext>
    </p:extLst>
  </p:cSld>
  <p:clrMapOvr>
    <a:masterClrMapping/>
  </p:clrMapOvr>
  <p:transition spd="slow">
    <p:randomBar dir="ver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2233885"/>
            <a:ext cx="7886700" cy="3534817"/>
          </a:xfrm>
        </p:spPr>
      </p:pic>
    </p:spTree>
    <p:extLst>
      <p:ext uri="{BB962C8B-B14F-4D97-AF65-F5344CB8AC3E}">
        <p14:creationId xmlns:p14="http://schemas.microsoft.com/office/powerpoint/2010/main" val="2688471467"/>
      </p:ext>
    </p:extLst>
  </p:cSld>
  <p:clrMapOvr>
    <a:masterClrMapping/>
  </p:clrMapOvr>
  <p:transition spd="slow">
    <p:randomBar dir="ver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a:latin typeface="Comic Sans MS" pitchFamily="66" charset="0"/>
              </a:rPr>
              <a:t>Optical Trackers</a:t>
            </a:r>
            <a:br>
              <a:rPr lang="en-US" altLang="zh-TW" sz="4000" dirty="0">
                <a:latin typeface="Comic Sans MS" pitchFamily="66" charset="0"/>
              </a:rPr>
            </a:br>
            <a:r>
              <a:rPr lang="en-US" altLang="zh-TW" sz="2700" dirty="0">
                <a:latin typeface="Comic Sans MS" pitchFamily="66" charset="0"/>
              </a:rPr>
              <a:t>Environment setup</a:t>
            </a:r>
            <a:endParaRPr lang="zh-TW" altLang="en-US" sz="2700" dirty="0">
              <a:latin typeface="Comic Sans MS" pitchFamily="66" charset="0"/>
            </a:endParaRPr>
          </a:p>
        </p:txBody>
      </p:sp>
      <p:sp>
        <p:nvSpPr>
          <p:cNvPr id="3" name="內容版面配置區 2"/>
          <p:cNvSpPr>
            <a:spLocks noGrp="1"/>
          </p:cNvSpPr>
          <p:nvPr>
            <p:ph idx="1"/>
          </p:nvPr>
        </p:nvSpPr>
        <p:spPr/>
        <p:txBody>
          <a:bodyPr>
            <a:normAutofit/>
          </a:bodyPr>
          <a:lstStyle/>
          <a:p>
            <a:r>
              <a:rPr lang="en-US" altLang="zh-TW" sz="2400" dirty="0">
                <a:latin typeface="Comic Sans MS" pitchFamily="66" charset="0"/>
              </a:rPr>
              <a:t>Outside-in </a:t>
            </a:r>
            <a:r>
              <a:rPr lang="en-US" altLang="zh-TW" sz="2400" dirty="0" err="1">
                <a:latin typeface="Comic Sans MS" pitchFamily="66" charset="0"/>
              </a:rPr>
              <a:t>vs</a:t>
            </a:r>
            <a:r>
              <a:rPr lang="en-US" altLang="zh-TW" sz="2400" dirty="0">
                <a:latin typeface="Comic Sans MS" pitchFamily="66" charset="0"/>
              </a:rPr>
              <a:t> Inside-out optical trackers</a:t>
            </a:r>
          </a:p>
          <a:p>
            <a:r>
              <a:rPr lang="en-US" altLang="zh-TW" sz="2400" dirty="0">
                <a:latin typeface="Comic Sans MS" pitchFamily="66" charset="0"/>
              </a:rPr>
              <a:t>Environment</a:t>
            </a:r>
          </a:p>
          <a:p>
            <a:endParaRPr lang="zh-TW" altLang="en-US" sz="2800" dirty="0">
              <a:latin typeface="Comic Sans MS" pitchFamily="66" charset="0"/>
            </a:endParaRPr>
          </a:p>
        </p:txBody>
      </p:sp>
      <p:sp>
        <p:nvSpPr>
          <p:cNvPr id="4" name="頁尾版面配置區 3"/>
          <p:cNvSpPr>
            <a:spLocks noGrp="1"/>
          </p:cNvSpPr>
          <p:nvPr>
            <p:ph type="ftr" sz="quarter" idx="11"/>
          </p:nvPr>
        </p:nvSpPr>
        <p:spPr/>
        <p:txBody>
          <a:bodyPr/>
          <a:lstStyle/>
          <a:p>
            <a:r>
              <a:rPr lang="en-US" altLang="zh-TW"/>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74</a:t>
            </a:fld>
            <a:endParaRPr lang="zh-TW" altLang="en-US"/>
          </a:p>
        </p:txBody>
      </p:sp>
      <p:pic>
        <p:nvPicPr>
          <p:cNvPr id="44034" name="Picture 2" descr="C:\Users\tantofish\Desktop\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2113781"/>
            <a:ext cx="4392488" cy="431213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線接點 6"/>
          <p:cNvCxnSpPr/>
          <p:nvPr/>
        </p:nvCxnSpPr>
        <p:spPr>
          <a:xfrm>
            <a:off x="107504" y="1412776"/>
            <a:ext cx="8856984"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672892015"/>
      </p:ext>
    </p:extLst>
  </p:cSld>
  <p:clrMapOvr>
    <a:masterClrMapping/>
  </p:clrMapOvr>
  <p:transition spd="slow">
    <p:randomBar dir="vert"/>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600" dirty="0">
                <a:latin typeface="Comic Sans MS" pitchFamily="66" charset="0"/>
                <a:cs typeface="Times New Roman" pitchFamily="18" charset="0"/>
              </a:rPr>
              <a:t>Algorithms: Inferring 3D position</a:t>
            </a:r>
            <a:endParaRPr lang="zh-TW" altLang="en-US" sz="3600" dirty="0">
              <a:latin typeface="Comic Sans MS" pitchFamily="66" charset="0"/>
              <a:cs typeface="Times New Roman" pitchFamily="18" charset="0"/>
            </a:endParaRPr>
          </a:p>
        </p:txBody>
      </p:sp>
      <p:sp>
        <p:nvSpPr>
          <p:cNvPr id="3" name="內容版面配置區 2"/>
          <p:cNvSpPr>
            <a:spLocks noGrp="1"/>
          </p:cNvSpPr>
          <p:nvPr>
            <p:ph idx="1"/>
          </p:nvPr>
        </p:nvSpPr>
        <p:spPr/>
        <p:txBody>
          <a:bodyPr>
            <a:normAutofit/>
          </a:bodyPr>
          <a:lstStyle/>
          <a:p>
            <a:r>
              <a:rPr lang="en-US" altLang="zh-TW" sz="2400" dirty="0"/>
              <a:t>Inferring 3D position from 2D image</a:t>
            </a:r>
          </a:p>
          <a:p>
            <a:endParaRPr lang="en-US" altLang="zh-TW" sz="2400" dirty="0"/>
          </a:p>
          <a:p>
            <a:endParaRPr lang="en-US" altLang="zh-TW" sz="2400" dirty="0"/>
          </a:p>
          <a:p>
            <a:r>
              <a:rPr lang="en-US" altLang="zh-TW" sz="2400" dirty="0"/>
              <a:t>12 unknowns in M, each 3D point provides 2 independent constrains =&gt; 6 points </a:t>
            </a:r>
            <a:endParaRPr lang="zh-TW" altLang="en-US" sz="2400" dirty="0"/>
          </a:p>
        </p:txBody>
      </p:sp>
      <p:sp>
        <p:nvSpPr>
          <p:cNvPr id="4" name="頁尾版面配置區 3"/>
          <p:cNvSpPr>
            <a:spLocks noGrp="1"/>
          </p:cNvSpPr>
          <p:nvPr>
            <p:ph type="ftr" sz="quarter" idx="11"/>
          </p:nvPr>
        </p:nvSpPr>
        <p:spPr/>
        <p:txBody>
          <a:bodyPr/>
          <a:lstStyle/>
          <a:p>
            <a:r>
              <a:rPr lang="en-US" altLang="zh-TW"/>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75</a:t>
            </a:fld>
            <a:endParaRPr lang="zh-TW" altLang="en-US"/>
          </a:p>
        </p:txBody>
      </p:sp>
      <p:pic>
        <p:nvPicPr>
          <p:cNvPr id="45058" name="Picture 2" descr="C:\Users\tantofish\Desktop\p6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2185987"/>
            <a:ext cx="6552728" cy="747011"/>
          </a:xfrm>
          <a:prstGeom prst="rect">
            <a:avLst/>
          </a:prstGeom>
          <a:noFill/>
          <a:extLst>
            <a:ext uri="{909E8E84-426E-40DD-AFC4-6F175D3DCCD1}">
              <a14:hiddenFill xmlns:a14="http://schemas.microsoft.com/office/drawing/2010/main">
                <a:solidFill>
                  <a:srgbClr val="FFFFFF"/>
                </a:solidFill>
              </a14:hiddenFill>
            </a:ext>
          </a:extLst>
        </p:spPr>
      </p:pic>
      <p:pic>
        <p:nvPicPr>
          <p:cNvPr id="45059" name="Picture 3" descr="C:\Users\tantofish\Desktop\p64-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784" y="3786763"/>
            <a:ext cx="3672408" cy="305575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直線接點 7"/>
          <p:cNvCxnSpPr/>
          <p:nvPr/>
        </p:nvCxnSpPr>
        <p:spPr>
          <a:xfrm>
            <a:off x="107504" y="1268760"/>
            <a:ext cx="8856984"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920209398"/>
      </p:ext>
    </p:extLst>
  </p:cSld>
  <p:clrMapOvr>
    <a:masterClrMapping/>
  </p:clrMapOvr>
  <p:transition spd="slow">
    <p:randomBar dir="ver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600" dirty="0">
                <a:latin typeface="Comic Sans MS" pitchFamily="66" charset="0"/>
                <a:cs typeface="Times New Roman" pitchFamily="18" charset="0"/>
              </a:rPr>
              <a:t>Algorithms: Inferring 3D position</a:t>
            </a:r>
            <a:endParaRPr lang="zh-TW" altLang="en-US" sz="3600" dirty="0">
              <a:latin typeface="Comic Sans MS" pitchFamily="66" charset="0"/>
              <a:cs typeface="Times New Roman" pitchFamily="18" charset="0"/>
            </a:endParaRPr>
          </a:p>
        </p:txBody>
      </p:sp>
      <p:sp>
        <p:nvSpPr>
          <p:cNvPr id="3" name="內容版面配置區 2"/>
          <p:cNvSpPr>
            <a:spLocks noGrp="1"/>
          </p:cNvSpPr>
          <p:nvPr>
            <p:ph idx="1"/>
          </p:nvPr>
        </p:nvSpPr>
        <p:spPr>
          <a:xfrm>
            <a:off x="395536" y="1408509"/>
            <a:ext cx="8340923" cy="4525963"/>
          </a:xfrm>
        </p:spPr>
        <p:txBody>
          <a:bodyPr>
            <a:normAutofit/>
          </a:bodyPr>
          <a:lstStyle/>
          <a:p>
            <a:pPr marL="0" indent="0">
              <a:buNone/>
            </a:pPr>
            <a:r>
              <a:rPr lang="en-US" altLang="zh-TW" sz="2400" b="1" dirty="0"/>
              <a:t>Church(1945) method: modified by iterative converging.</a:t>
            </a:r>
          </a:p>
          <a:p>
            <a:endParaRPr lang="zh-TW" altLang="en-US" sz="2400" dirty="0"/>
          </a:p>
        </p:txBody>
      </p:sp>
      <p:sp>
        <p:nvSpPr>
          <p:cNvPr id="4" name="頁尾版面配置區 3"/>
          <p:cNvSpPr>
            <a:spLocks noGrp="1"/>
          </p:cNvSpPr>
          <p:nvPr>
            <p:ph type="ftr" sz="quarter" idx="11"/>
          </p:nvPr>
        </p:nvSpPr>
        <p:spPr/>
        <p:txBody>
          <a:bodyPr/>
          <a:lstStyle/>
          <a:p>
            <a:r>
              <a:rPr lang="en-US" altLang="zh-TW"/>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76</a:t>
            </a:fld>
            <a:endParaRPr lang="zh-TW" altLang="en-US"/>
          </a:p>
        </p:txBody>
      </p:sp>
      <p:pic>
        <p:nvPicPr>
          <p:cNvPr id="46082" name="Picture 2" descr="C:\Users\tantofish\Desktop\p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988840"/>
            <a:ext cx="7995138" cy="4752528"/>
          </a:xfrm>
          <a:prstGeom prst="rect">
            <a:avLst/>
          </a:prstGeom>
          <a:noFill/>
          <a:extLst>
            <a:ext uri="{909E8E84-426E-40DD-AFC4-6F175D3DCCD1}">
              <a14:hiddenFill xmlns:a14="http://schemas.microsoft.com/office/drawing/2010/main">
                <a:solidFill>
                  <a:srgbClr val="FFFFFF"/>
                </a:solidFill>
              </a14:hiddenFill>
            </a:ext>
          </a:extLst>
        </p:spPr>
      </p:pic>
      <p:cxnSp>
        <p:nvCxnSpPr>
          <p:cNvPr id="9" name="直線接點 8"/>
          <p:cNvCxnSpPr/>
          <p:nvPr/>
        </p:nvCxnSpPr>
        <p:spPr>
          <a:xfrm>
            <a:off x="107504" y="1268760"/>
            <a:ext cx="8856984"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439412208"/>
      </p:ext>
    </p:extLst>
  </p:cSld>
  <p:clrMapOvr>
    <a:masterClrMapping/>
  </p:clrMapOvr>
  <p:transition spd="slow">
    <p:randomBar dir="vert"/>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4000" dirty="0">
                <a:latin typeface="Comic Sans MS" pitchFamily="66" charset="0"/>
              </a:rPr>
              <a:t>Algorithms: System errors</a:t>
            </a:r>
            <a:endParaRPr lang="zh-TW" altLang="en-US" sz="4000" dirty="0">
              <a:latin typeface="Comic Sans MS" pitchFamily="66" charset="0"/>
            </a:endParaRPr>
          </a:p>
        </p:txBody>
      </p:sp>
      <p:sp>
        <p:nvSpPr>
          <p:cNvPr id="3" name="內容版面配置區 2"/>
          <p:cNvSpPr>
            <a:spLocks noGrp="1"/>
          </p:cNvSpPr>
          <p:nvPr>
            <p:ph idx="1"/>
          </p:nvPr>
        </p:nvSpPr>
        <p:spPr/>
        <p:txBody>
          <a:bodyPr/>
          <a:lstStyle/>
          <a:p>
            <a:r>
              <a:rPr lang="en-US" altLang="zh-TW" dirty="0">
                <a:latin typeface="Comic Sans MS" pitchFamily="66" charset="0"/>
              </a:rPr>
              <a:t>Result</a:t>
            </a:r>
          </a:p>
          <a:p>
            <a:pPr lvl="1"/>
            <a:r>
              <a:rPr lang="en-US" altLang="zh-TW" dirty="0">
                <a:latin typeface="Comic Sans MS" pitchFamily="66" charset="0"/>
              </a:rPr>
              <a:t>In camera coordinate</a:t>
            </a:r>
          </a:p>
          <a:p>
            <a:pPr lvl="2"/>
            <a:r>
              <a:rPr lang="en-US" altLang="zh-TW" dirty="0">
                <a:latin typeface="Comic Sans MS" pitchFamily="66" charset="0"/>
              </a:rPr>
              <a:t>long focal length</a:t>
            </a:r>
          </a:p>
          <a:p>
            <a:pPr lvl="2"/>
            <a:r>
              <a:rPr lang="en-US" altLang="zh-TW" dirty="0">
                <a:latin typeface="Comic Sans MS" pitchFamily="66" charset="0"/>
              </a:rPr>
              <a:t>large separation between image points</a:t>
            </a:r>
          </a:p>
          <a:p>
            <a:pPr lvl="2"/>
            <a:r>
              <a:rPr lang="en-US" altLang="zh-TW" dirty="0">
                <a:latin typeface="Comic Sans MS" pitchFamily="66" charset="0"/>
              </a:rPr>
              <a:t>high resolution of photodiode</a:t>
            </a:r>
          </a:p>
          <a:p>
            <a:r>
              <a:rPr lang="en-US" altLang="zh-TW" dirty="0">
                <a:latin typeface="Comic Sans MS" pitchFamily="66" charset="0"/>
              </a:rPr>
              <a:t>In world coordinate</a:t>
            </a:r>
          </a:p>
          <a:p>
            <a:pPr lvl="1"/>
            <a:r>
              <a:rPr lang="en-US" altLang="zh-TW" dirty="0">
                <a:latin typeface="Comic Sans MS" pitchFamily="66" charset="0"/>
              </a:rPr>
              <a:t>large separation between beacons</a:t>
            </a:r>
          </a:p>
          <a:p>
            <a:endParaRPr lang="zh-TW" altLang="en-US" dirty="0">
              <a:latin typeface="Comic Sans MS" pitchFamily="66" charset="0"/>
            </a:endParaRPr>
          </a:p>
        </p:txBody>
      </p:sp>
      <p:sp>
        <p:nvSpPr>
          <p:cNvPr id="4" name="頁尾版面配置區 3"/>
          <p:cNvSpPr>
            <a:spLocks noGrp="1"/>
          </p:cNvSpPr>
          <p:nvPr>
            <p:ph type="ftr" sz="quarter" idx="11"/>
          </p:nvPr>
        </p:nvSpPr>
        <p:spPr/>
        <p:txBody>
          <a:bodyPr/>
          <a:lstStyle/>
          <a:p>
            <a:r>
              <a:rPr lang="en-US" altLang="zh-TW"/>
              <a:t>Communications &amp; Multimedia Lab</a:t>
            </a:r>
            <a:endParaRPr lang="zh-TW" altLang="en-US"/>
          </a:p>
        </p:txBody>
      </p:sp>
      <p:sp>
        <p:nvSpPr>
          <p:cNvPr id="5" name="投影片編號版面配置區 4"/>
          <p:cNvSpPr>
            <a:spLocks noGrp="1"/>
          </p:cNvSpPr>
          <p:nvPr>
            <p:ph type="sldNum" sz="quarter" idx="12"/>
          </p:nvPr>
        </p:nvSpPr>
        <p:spPr/>
        <p:txBody>
          <a:bodyPr/>
          <a:lstStyle/>
          <a:p>
            <a:fld id="{73DA0BB7-265A-403C-9275-D587AB510EDC}" type="slidenum">
              <a:rPr lang="zh-TW" altLang="en-US" smtClean="0"/>
              <a:pPr/>
              <a:t>77</a:t>
            </a:fld>
            <a:endParaRPr lang="zh-TW" altLang="en-US"/>
          </a:p>
        </p:txBody>
      </p:sp>
      <p:cxnSp>
        <p:nvCxnSpPr>
          <p:cNvPr id="6" name="直線接點 5"/>
          <p:cNvCxnSpPr/>
          <p:nvPr/>
        </p:nvCxnSpPr>
        <p:spPr>
          <a:xfrm>
            <a:off x="107504" y="1340768"/>
            <a:ext cx="8856984"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933984600"/>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Why so popular?</a:t>
            </a:r>
            <a:endParaRPr lang="zh-TW" altLang="en-US" dirty="0"/>
          </a:p>
        </p:txBody>
      </p:sp>
      <p:sp>
        <p:nvSpPr>
          <p:cNvPr id="3" name="內容版面配置區 2"/>
          <p:cNvSpPr>
            <a:spLocks noGrp="1"/>
          </p:cNvSpPr>
          <p:nvPr>
            <p:ph idx="1"/>
          </p:nvPr>
        </p:nvSpPr>
        <p:spPr/>
        <p:txBody>
          <a:bodyPr/>
          <a:lstStyle/>
          <a:p>
            <a:r>
              <a:rPr lang="en-US" altLang="zh-TW" dirty="0"/>
              <a:t>“The growth of mobile, and the acceleration of open platforms like Android make it an especially exciting time for VR,” beamed Andrew </a:t>
            </a:r>
            <a:r>
              <a:rPr lang="en-US" altLang="zh-TW" dirty="0" err="1"/>
              <a:t>Nartker</a:t>
            </a:r>
            <a:r>
              <a:rPr lang="en-US" altLang="zh-TW" dirty="0"/>
              <a:t>, project manager for Google Cardboard.</a:t>
            </a:r>
            <a:endParaRPr lang="zh-TW" altLang="en-US" dirty="0"/>
          </a:p>
        </p:txBody>
      </p:sp>
    </p:spTree>
    <p:extLst>
      <p:ext uri="{BB962C8B-B14F-4D97-AF65-F5344CB8AC3E}">
        <p14:creationId xmlns:p14="http://schemas.microsoft.com/office/powerpoint/2010/main" val="883920325"/>
      </p:ext>
    </p:extLst>
  </p:cSld>
  <p:clrMapOvr>
    <a:masterClrMapping/>
  </p:clrMapOvr>
  <p:transition spd="slow">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200" dirty="0"/>
              <a:t>30 years from UNC HMD: much cheaper!  (Display, Sensors)(Ref: paper in 1989!)</a:t>
            </a:r>
            <a:endParaRPr lang="zh-TW" altLang="en-US" sz="3200" dirty="0"/>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1556792"/>
            <a:ext cx="5116729" cy="3384376"/>
          </a:xfrm>
        </p:spPr>
      </p:pic>
      <p:sp>
        <p:nvSpPr>
          <p:cNvPr id="5" name="文字方塊 4"/>
          <p:cNvSpPr txBox="1"/>
          <p:nvPr/>
        </p:nvSpPr>
        <p:spPr>
          <a:xfrm>
            <a:off x="683568" y="5126360"/>
            <a:ext cx="7560840" cy="1569660"/>
          </a:xfrm>
          <a:prstGeom prst="rect">
            <a:avLst/>
          </a:prstGeom>
          <a:noFill/>
        </p:spPr>
        <p:txBody>
          <a:bodyPr wrap="square" rtlCol="0">
            <a:spAutoFit/>
          </a:bodyPr>
          <a:lstStyle/>
          <a:p>
            <a:r>
              <a:rPr lang="en-US" altLang="zh-TW" sz="2400" dirty="0" err="1"/>
              <a:t>Polhemus</a:t>
            </a:r>
            <a:r>
              <a:rPr lang="en-US" altLang="zh-TW" sz="2400" dirty="0"/>
              <a:t> position/orientation sensor: US$2000, 25 years ago.</a:t>
            </a:r>
          </a:p>
          <a:p>
            <a:r>
              <a:rPr lang="en-US" altLang="zh-TW" sz="2400" dirty="0"/>
              <a:t>Display: LCD TV screens: US$400 per set, and need 2 of them!</a:t>
            </a:r>
            <a:endParaRPr lang="zh-TW" altLang="en-US" sz="2400" dirty="0"/>
          </a:p>
        </p:txBody>
      </p:sp>
    </p:spTree>
    <p:extLst>
      <p:ext uri="{BB962C8B-B14F-4D97-AF65-F5344CB8AC3E}">
        <p14:creationId xmlns:p14="http://schemas.microsoft.com/office/powerpoint/2010/main" val="1040144432"/>
      </p:ext>
    </p:extLst>
  </p:cSld>
  <p:clrMapOvr>
    <a:masterClrMapping/>
  </p:clrMapOvr>
  <p:transition spd="slow">
    <p:randomBar dir="vert"/>
  </p:transition>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1311</TotalTime>
  <Words>2712</Words>
  <Application>Microsoft Office PowerPoint</Application>
  <PresentationFormat>On-screen Show (4:3)</PresentationFormat>
  <Paragraphs>375</Paragraphs>
  <Slides>77</Slides>
  <Notes>3</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77</vt:i4>
      </vt:variant>
    </vt:vector>
  </HeadingPairs>
  <TitlesOfParts>
    <vt:vector size="92" baseType="lpstr">
      <vt:lpstr>inherit</vt:lpstr>
      <vt:lpstr>SamsungIFBd</vt:lpstr>
      <vt:lpstr>SamsungIFRg</vt:lpstr>
      <vt:lpstr>游ゴシック</vt:lpstr>
      <vt:lpstr>微軟正黑體</vt:lpstr>
      <vt:lpstr>新細明體</vt:lpstr>
      <vt:lpstr>標楷體</vt:lpstr>
      <vt:lpstr>Arial</vt:lpstr>
      <vt:lpstr>Calibri</vt:lpstr>
      <vt:lpstr>Calibri Light</vt:lpstr>
      <vt:lpstr>Comic Sans MS</vt:lpstr>
      <vt:lpstr>Helvetica</vt:lpstr>
      <vt:lpstr>Rockwell</vt:lpstr>
      <vt:lpstr>Times New Roman</vt:lpstr>
      <vt:lpstr>Office 佈景主題</vt:lpstr>
      <vt:lpstr>虛擬實境 VR Craze and Four Major Technical Problems to Solve in VR/AR: with an example application</vt:lpstr>
      <vt:lpstr>Outline</vt:lpstr>
      <vt:lpstr>Definition of Virtual Reality and Augmented Reality</vt:lpstr>
      <vt:lpstr>  It seems that VR/AR is just going through the Cambrian explosion! </vt:lpstr>
      <vt:lpstr>Four major problems in VR/AR</vt:lpstr>
      <vt:lpstr>Extremely cheap HMD: US$6-20</vt:lpstr>
      <vt:lpstr>Half a million sold in one week! (December 16, 2014 news)</vt:lpstr>
      <vt:lpstr>Why so popular?</vt:lpstr>
      <vt:lpstr>30 years from UNC HMD: much cheaper!  (Display, Sensors)(Ref: paper in 1989!)</vt:lpstr>
      <vt:lpstr>Polhemus trackers</vt:lpstr>
      <vt:lpstr>Android Apps</vt:lpstr>
      <vt:lpstr>3D Video from Youtube</vt:lpstr>
      <vt:lpstr>Google Street View (VR mode) </vt:lpstr>
      <vt:lpstr>More choices:  Gear VR by Oculus (US$199.), and from HTC!</vt:lpstr>
      <vt:lpstr>Spec.</vt:lpstr>
      <vt:lpstr>Gear VR with Samsung Galaxy Note 4 </vt:lpstr>
      <vt:lpstr>Google Daydream View VR</vt:lpstr>
      <vt:lpstr>Daydream View VR FOV: 90 degrees</vt:lpstr>
      <vt:lpstr>HTC VIVE  HMD</vt:lpstr>
      <vt:lpstr>Oculus Rift 2 vs. HTC Vive</vt:lpstr>
      <vt:lpstr>Need very powerful GPU for display,    and that powerful PC can be very expensive!</vt:lpstr>
      <vt:lpstr>360 degree imaging devices</vt:lpstr>
      <vt:lpstr>360 imaging with stereo</vt:lpstr>
      <vt:lpstr>Luna  360 camera: initial evaluation     2018/2</vt:lpstr>
      <vt:lpstr>One of the best apps in AR in the future, if combined with machine learning, (Even in Taiwan, we have 26 sets!)</vt:lpstr>
      <vt:lpstr>Four major problems in VR/AR</vt:lpstr>
      <vt:lpstr>Problem 2: Latency (Compensation)</vt:lpstr>
      <vt:lpstr>PowerPoint Presentation</vt:lpstr>
      <vt:lpstr>PowerPoint Presentation</vt:lpstr>
      <vt:lpstr>PowerPoint Presentation</vt:lpstr>
      <vt:lpstr>Plot of quaternion curve Qx (quaternion) with Kalman prediction without inertial sensor versus grey system prediction</vt:lpstr>
      <vt:lpstr>Motion curve with latency compensation: Blow up figure</vt:lpstr>
      <vt:lpstr>PowerPoint Presentation</vt:lpstr>
      <vt:lpstr>How to measure latency?</vt:lpstr>
      <vt:lpstr>A simple method: video demo</vt:lpstr>
      <vt:lpstr>Reducing the latency: Prediction (by Kalmann Filter, for example, for 20-40 ms prediction of head/hand motion)</vt:lpstr>
      <vt:lpstr>Latency in a typical very old VR system in early 90s</vt:lpstr>
      <vt:lpstr>How to verify if VR/AR is useful? (How Real?)</vt:lpstr>
      <vt:lpstr>PowerPoint Presentation</vt:lpstr>
      <vt:lpstr>Set up: with a ledge  (a board), 1.5 inch thick</vt:lpstr>
      <vt:lpstr>Physiological Measures of Presence:    I was at UNC-CH, 2015,  playing it.</vt:lpstr>
      <vt:lpstr>Heart Rate Changes: without vs. with a ledge</vt:lpstr>
      <vt:lpstr>Experimental Results</vt:lpstr>
      <vt:lpstr>Problem 3: fixed focus vs. variable focus: </vt:lpstr>
      <vt:lpstr>Front,middle,rear:   three types of focus</vt:lpstr>
      <vt:lpstr>Innovation: vergence-accommodation conflict inherent to all stereoscopic displays </vt:lpstr>
      <vt:lpstr>Problem 1:  Display  resolution (not to see pixels) What is the best resolution in display in HMD? </vt:lpstr>
      <vt:lpstr>New types of display, other than LCD and OLED.</vt:lpstr>
      <vt:lpstr>Problem 4: Registration in AR</vt:lpstr>
      <vt:lpstr>Estimation in SDC 2014</vt:lpstr>
      <vt:lpstr>Influence of the future smartphones, a prediction:  Google Daydream project</vt:lpstr>
      <vt:lpstr> Application and opportunity:   Apps, new sensors, higher resolution display  </vt:lpstr>
      <vt:lpstr>END of Part 1</vt:lpstr>
      <vt:lpstr>PowerPoint Presentation</vt:lpstr>
      <vt:lpstr>Scope+:   won Best Demo  in ACM UIST 2015 Conference Demo Competition  ！</vt:lpstr>
      <vt:lpstr>PowerPoint Presentation</vt:lpstr>
      <vt:lpstr>PowerPoint Presentation</vt:lpstr>
      <vt:lpstr>Interactive Guidance</vt:lpstr>
      <vt:lpstr> Scope+ hardware platform: </vt:lpstr>
      <vt:lpstr> Scope+ System Architecture </vt:lpstr>
      <vt:lpstr>Functions: Reference: CatAR: A Novel Stereoscopic Augmented Reality Cataract Surgery Training System with 7-DOF Dexterous Instruments Tracking Technology (Siggraph Asia 2016, VR Showcase) </vt:lpstr>
      <vt:lpstr>Camera lenz assembly</vt:lpstr>
      <vt:lpstr>Near-field augmented reality</vt:lpstr>
      <vt:lpstr> Foot Pedal Controller: to help both hands</vt:lpstr>
      <vt:lpstr>Applications (DEMO): 1. Butterfly observation, 2. Circuit board assembly 3. Eye surgery training</vt:lpstr>
      <vt:lpstr>Cataract surgery </vt:lpstr>
      <vt:lpstr>   Eye surgery AR simulator (DEMO 2)</vt:lpstr>
      <vt:lpstr>Surgical Instrument Motion Detection</vt:lpstr>
      <vt:lpstr>PowerPoint Presentation</vt:lpstr>
      <vt:lpstr>PowerPoint Presentation</vt:lpstr>
      <vt:lpstr>AR + VR</vt:lpstr>
      <vt:lpstr>HoloLens Project</vt:lpstr>
      <vt:lpstr>PowerPoint Presentation</vt:lpstr>
      <vt:lpstr>Optical Trackers Environment setup</vt:lpstr>
      <vt:lpstr>Algorithms: Inferring 3D position</vt:lpstr>
      <vt:lpstr>Algorithms: Inferring 3D position</vt:lpstr>
      <vt:lpstr>Algorithms: System errors</vt:lpstr>
    </vt:vector>
  </TitlesOfParts>
  <Company>ROYAL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虛擬實境報告</dc:title>
  <dc:creator>jorry</dc:creator>
  <cp:lastModifiedBy>Ming Ouhyoung</cp:lastModifiedBy>
  <cp:revision>395</cp:revision>
  <dcterms:created xsi:type="dcterms:W3CDTF">2005-05-31T14:55:49Z</dcterms:created>
  <dcterms:modified xsi:type="dcterms:W3CDTF">2018-03-02T05:56:50Z</dcterms:modified>
</cp:coreProperties>
</file>