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80" r:id="rId3"/>
    <p:sldId id="300" r:id="rId4"/>
    <p:sldId id="301" r:id="rId5"/>
    <p:sldId id="316" r:id="rId6"/>
    <p:sldId id="302" r:id="rId7"/>
    <p:sldId id="303" r:id="rId8"/>
    <p:sldId id="306" r:id="rId9"/>
    <p:sldId id="307" r:id="rId10"/>
    <p:sldId id="308" r:id="rId11"/>
    <p:sldId id="309" r:id="rId12"/>
    <p:sldId id="312" r:id="rId13"/>
    <p:sldId id="310" r:id="rId14"/>
    <p:sldId id="311" r:id="rId15"/>
    <p:sldId id="313" r:id="rId16"/>
    <p:sldId id="299" r:id="rId17"/>
    <p:sldId id="315" r:id="rId18"/>
    <p:sldId id="317" r:id="rId19"/>
    <p:sldId id="319" r:id="rId20"/>
    <p:sldId id="318" r:id="rId21"/>
    <p:sldId id="320" r:id="rId22"/>
    <p:sldId id="314" r:id="rId2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F1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5" d="100"/>
          <a:sy n="85" d="100"/>
        </p:scale>
        <p:origin x="-11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87A57-6EFC-4375-BCDC-2CD62474E5FE}" type="datetimeFigureOut">
              <a:rPr lang="zh-TW" altLang="en-US" smtClean="0"/>
              <a:pPr/>
              <a:t>2013/8/21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C642F-B366-4B9C-ADB0-1DD4EBB80CC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7844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C642F-B366-4B9C-ADB0-1DD4EBB80CC3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3420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C642F-B366-4B9C-ADB0-1DD4EBB80CC3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3420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C642F-B366-4B9C-ADB0-1DD4EBB80CC3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3420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C642F-B366-4B9C-ADB0-1DD4EBB80CC3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3420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C642F-B366-4B9C-ADB0-1DD4EBB80CC3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3420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C642F-B366-4B9C-ADB0-1DD4EBB80CC3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3420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C642F-B366-4B9C-ADB0-1DD4EBB80CC3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3420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C642F-B366-4B9C-ADB0-1DD4EBB80CC3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3420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C642F-B366-4B9C-ADB0-1DD4EBB80CC3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3420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C642F-B366-4B9C-ADB0-1DD4EBB80CC3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3420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C642F-B366-4B9C-ADB0-1DD4EBB80CC3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3420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C642F-B366-4B9C-ADB0-1DD4EBB80CC3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3420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C642F-B366-4B9C-ADB0-1DD4EBB80CC3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3420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2013/8/21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2013/8/21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2013/8/21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2013/8/21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2013/8/21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2013/8/21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2013/8/21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2013/8/21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2013/8/21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2013/8/21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2013/8/21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pPr/>
              <a:t>2013/8/21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Intelligent Transportation System (ITS) User</a:t>
            </a:r>
            <a:r>
              <a:rPr lang="zh-TW" altLang="en-US" dirty="0" smtClean="0"/>
              <a:t> </a:t>
            </a:r>
            <a:r>
              <a:rPr lang="en-US" altLang="zh-TW" dirty="0" smtClean="0"/>
              <a:t>Experiences Group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 smtClean="0"/>
              <a:t>Progress Report</a:t>
            </a:r>
          </a:p>
          <a:p>
            <a:r>
              <a:rPr lang="en-US" altLang="zh-TW" dirty="0" smtClean="0"/>
              <a:t>08.22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内嵌图片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33688" y="5229200"/>
            <a:ext cx="8910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 smtClean="0"/>
              <a:t>Rich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information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that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replaces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the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original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rearview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can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be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>
                <a:solidFill>
                  <a:srgbClr val="C0504D"/>
                </a:solidFill>
              </a:rPr>
              <a:t>dangerous</a:t>
            </a:r>
            <a:endParaRPr kumimoji="1" lang="zh-TW" altLang="en-US" sz="2400" dirty="0">
              <a:solidFill>
                <a:srgbClr val="C0504D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195736" y="6093296"/>
            <a:ext cx="4780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b="1" dirty="0" err="1" smtClean="0">
                <a:solidFill>
                  <a:srgbClr val="C0504D"/>
                </a:solidFill>
              </a:rPr>
              <a:t>infoVis</a:t>
            </a:r>
            <a:r>
              <a:rPr kumimoji="1" lang="zh-TW" altLang="en-US" sz="2400" b="1" dirty="0" smtClean="0">
                <a:solidFill>
                  <a:srgbClr val="C0504D"/>
                </a:solidFill>
              </a:rPr>
              <a:t> </a:t>
            </a:r>
            <a:r>
              <a:rPr kumimoji="1" lang="en-US" altLang="zh-TW" sz="2400" b="1" dirty="0" smtClean="0">
                <a:solidFill>
                  <a:srgbClr val="C0504D"/>
                </a:solidFill>
              </a:rPr>
              <a:t>should</a:t>
            </a:r>
            <a:r>
              <a:rPr kumimoji="1" lang="zh-TW" altLang="en-US" sz="2400" b="1" dirty="0" smtClean="0">
                <a:solidFill>
                  <a:srgbClr val="C0504D"/>
                </a:solidFill>
              </a:rPr>
              <a:t> </a:t>
            </a:r>
            <a:r>
              <a:rPr kumimoji="1" lang="en-US" altLang="zh-TW" sz="2400" b="1" dirty="0" smtClean="0">
                <a:solidFill>
                  <a:srgbClr val="C0504D"/>
                </a:solidFill>
              </a:rPr>
              <a:t>be</a:t>
            </a:r>
            <a:r>
              <a:rPr kumimoji="1" lang="zh-TW" altLang="en-US" sz="2400" b="1" dirty="0" smtClean="0">
                <a:solidFill>
                  <a:srgbClr val="C0504D"/>
                </a:solidFill>
              </a:rPr>
              <a:t> </a:t>
            </a:r>
            <a:r>
              <a:rPr kumimoji="1" lang="en-US" altLang="zh-TW" sz="2400" b="1" dirty="0" smtClean="0">
                <a:solidFill>
                  <a:srgbClr val="C0504D"/>
                </a:solidFill>
              </a:rPr>
              <a:t>carefully</a:t>
            </a:r>
            <a:r>
              <a:rPr kumimoji="1" lang="zh-TW" altLang="en-US" sz="2400" b="1" dirty="0" smtClean="0">
                <a:solidFill>
                  <a:srgbClr val="C0504D"/>
                </a:solidFill>
              </a:rPr>
              <a:t> </a:t>
            </a:r>
            <a:r>
              <a:rPr kumimoji="1" lang="en-US" altLang="zh-TW" sz="2400" b="1" dirty="0" smtClean="0">
                <a:solidFill>
                  <a:srgbClr val="C0504D"/>
                </a:solidFill>
              </a:rPr>
              <a:t>designed</a:t>
            </a:r>
            <a:endParaRPr kumimoji="1" lang="zh-TW" altLang="en-US" sz="2400" b="1" dirty="0">
              <a:solidFill>
                <a:srgbClr val="C0504D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974622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1475656" y="5661248"/>
            <a:ext cx="6228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smtClean="0"/>
              <a:t>(users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can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only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serially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process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information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by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their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focus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vision)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5553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内嵌图片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899592" y="476672"/>
            <a:ext cx="7485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 smtClean="0"/>
              <a:t>Our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method: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Borrow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the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concept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from</a:t>
            </a:r>
            <a:r>
              <a:rPr kumimoji="1" lang="zh-TW" altLang="en-US" sz="2400" dirty="0" smtClean="0"/>
              <a:t> </a:t>
            </a:r>
            <a:r>
              <a:rPr kumimoji="1" lang="en-US" altLang="zh-TW" sz="2400" b="1" dirty="0" smtClean="0"/>
              <a:t>Augmented</a:t>
            </a:r>
            <a:r>
              <a:rPr kumimoji="1" lang="zh-TW" altLang="en-US" sz="2400" b="1" dirty="0" smtClean="0"/>
              <a:t> </a:t>
            </a:r>
            <a:r>
              <a:rPr kumimoji="1" lang="en-US" altLang="zh-TW" sz="2400" b="1" dirty="0" smtClean="0"/>
              <a:t>Reality</a:t>
            </a:r>
            <a:endParaRPr kumimoji="1" lang="zh-TW" altLang="en-US" sz="2400" b="1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7900"/>
            <a:ext cx="9144000" cy="489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5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内嵌图片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899592" y="476672"/>
            <a:ext cx="7485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 smtClean="0"/>
              <a:t>Our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method: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Borrow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the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concept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from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Augmented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Reality</a:t>
            </a:r>
            <a:endParaRPr kumimoji="1" lang="zh-TW" altLang="en-US" sz="24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7900"/>
            <a:ext cx="9144000" cy="4892924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2736"/>
            <a:ext cx="9144000" cy="5163671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793556" y="5805264"/>
            <a:ext cx="60908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3600" b="1" dirty="0" smtClean="0">
                <a:solidFill>
                  <a:srgbClr val="C0504D"/>
                </a:solidFill>
              </a:rPr>
              <a:t>Augment</a:t>
            </a:r>
            <a:r>
              <a:rPr kumimoji="1" lang="zh-TW" altLang="en-US" sz="3600" b="1" dirty="0" smtClean="0">
                <a:solidFill>
                  <a:srgbClr val="C0504D"/>
                </a:solidFill>
              </a:rPr>
              <a:t> </a:t>
            </a:r>
            <a:r>
              <a:rPr kumimoji="1" lang="en-US" altLang="zh-TW" sz="3600" b="1" dirty="0" smtClean="0"/>
              <a:t>the</a:t>
            </a:r>
            <a:r>
              <a:rPr kumimoji="1" lang="zh-TW" altLang="en-US" sz="3600" b="1" dirty="0" smtClean="0"/>
              <a:t> </a:t>
            </a:r>
            <a:r>
              <a:rPr kumimoji="1" lang="en-US" altLang="zh-TW" sz="3600" b="1" dirty="0" smtClean="0"/>
              <a:t>real</a:t>
            </a:r>
            <a:r>
              <a:rPr kumimoji="1" lang="zh-TW" altLang="en-US" sz="3600" b="1" dirty="0" smtClean="0"/>
              <a:t> </a:t>
            </a:r>
            <a:r>
              <a:rPr kumimoji="1" lang="en-US" altLang="zh-TW" sz="3600" b="1" dirty="0" smtClean="0"/>
              <a:t>rearview</a:t>
            </a:r>
            <a:r>
              <a:rPr kumimoji="1" lang="zh-TW" altLang="en-US" sz="3600" b="1" dirty="0" smtClean="0"/>
              <a:t>  </a:t>
            </a:r>
            <a:endParaRPr kumimoji="1" lang="zh-TW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3275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内嵌图片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899592" y="476672"/>
            <a:ext cx="7485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 smtClean="0"/>
              <a:t>Our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method: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Borrow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the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concept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from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Augmented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Reality</a:t>
            </a:r>
            <a:endParaRPr kumimoji="1" lang="zh-TW" altLang="en-US" sz="24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5700"/>
            <a:ext cx="9144000" cy="4522742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691680" y="5805264"/>
            <a:ext cx="5881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 smtClean="0">
                <a:solidFill>
                  <a:srgbClr val="C0504D"/>
                </a:solidFill>
              </a:rPr>
              <a:t>Visualize</a:t>
            </a:r>
            <a:r>
              <a:rPr kumimoji="1" lang="zh-TW" altLang="en-US" sz="3600" b="1" dirty="0" smtClean="0">
                <a:solidFill>
                  <a:srgbClr val="C0504D"/>
                </a:solidFill>
              </a:rPr>
              <a:t> </a:t>
            </a:r>
            <a:r>
              <a:rPr kumimoji="1" lang="en-US" altLang="zh-TW" sz="3600" b="1" dirty="0" smtClean="0"/>
              <a:t>the</a:t>
            </a:r>
            <a:r>
              <a:rPr kumimoji="1" lang="zh-TW" altLang="en-US" sz="3600" b="1" dirty="0" smtClean="0"/>
              <a:t> </a:t>
            </a:r>
            <a:r>
              <a:rPr kumimoji="1" lang="en-US" altLang="zh-TW" sz="3600" b="1" dirty="0" err="1" smtClean="0"/>
              <a:t>offscreen</a:t>
            </a:r>
            <a:r>
              <a:rPr kumimoji="1" lang="zh-TW" altLang="en-US" sz="3600" b="1" dirty="0" smtClean="0"/>
              <a:t> </a:t>
            </a:r>
            <a:r>
              <a:rPr kumimoji="1" lang="en-US" altLang="zh-TW" sz="3600" b="1" dirty="0" smtClean="0"/>
              <a:t>events</a:t>
            </a:r>
            <a:endParaRPr kumimoji="1" lang="zh-TW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3275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内嵌图片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0300"/>
            <a:ext cx="9144000" cy="4590036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899592" y="5805264"/>
            <a:ext cx="7703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 smtClean="0">
                <a:solidFill>
                  <a:schemeClr val="accent2"/>
                </a:solidFill>
              </a:rPr>
              <a:t>Touch</a:t>
            </a:r>
            <a:r>
              <a:rPr kumimoji="1" lang="zh-TW" altLang="en-US" sz="3600" b="1" dirty="0" smtClean="0">
                <a:solidFill>
                  <a:schemeClr val="accent2"/>
                </a:solidFill>
              </a:rPr>
              <a:t> </a:t>
            </a:r>
            <a:r>
              <a:rPr kumimoji="1" lang="en-US" altLang="zh-TW" sz="3600" b="1" dirty="0" smtClean="0">
                <a:solidFill>
                  <a:schemeClr val="accent2"/>
                </a:solidFill>
              </a:rPr>
              <a:t>to</a:t>
            </a:r>
            <a:r>
              <a:rPr kumimoji="1" lang="zh-TW" altLang="en-US" sz="3600" b="1" dirty="0" smtClean="0">
                <a:solidFill>
                  <a:schemeClr val="accent2"/>
                </a:solidFill>
              </a:rPr>
              <a:t> </a:t>
            </a:r>
            <a:r>
              <a:rPr kumimoji="1" lang="en-US" altLang="zh-TW" sz="3600" b="1" dirty="0" smtClean="0">
                <a:solidFill>
                  <a:schemeClr val="accent2"/>
                </a:solidFill>
              </a:rPr>
              <a:t>Activate</a:t>
            </a:r>
            <a:r>
              <a:rPr kumimoji="1" lang="zh-TW" altLang="en-US" sz="3600" b="1" dirty="0" smtClean="0"/>
              <a:t> </a:t>
            </a:r>
            <a:r>
              <a:rPr kumimoji="1" lang="en-US" altLang="zh-TW" sz="3600" b="1" dirty="0" smtClean="0"/>
              <a:t>the</a:t>
            </a:r>
            <a:r>
              <a:rPr kumimoji="1" lang="zh-TW" altLang="en-US" sz="3600" b="1" dirty="0" smtClean="0"/>
              <a:t> </a:t>
            </a:r>
            <a:r>
              <a:rPr kumimoji="1" lang="en-US" altLang="zh-TW" sz="3600" b="1" dirty="0" smtClean="0"/>
              <a:t>Interactive</a:t>
            </a:r>
            <a:r>
              <a:rPr kumimoji="1" lang="zh-TW" altLang="en-US" sz="3600" b="1" dirty="0" smtClean="0"/>
              <a:t> </a:t>
            </a:r>
            <a:r>
              <a:rPr kumimoji="1" lang="en-US" altLang="zh-TW" sz="3600" b="1" dirty="0" smtClean="0"/>
              <a:t>Mode</a:t>
            </a:r>
            <a:endParaRPr kumimoji="1" lang="zh-TW" altLang="en-US" sz="3600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4283968" y="764704"/>
            <a:ext cx="2223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 smtClean="0"/>
              <a:t>When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speed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=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0</a:t>
            </a:r>
            <a:endParaRPr kumimoji="1"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3275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内嵌图片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7900"/>
            <a:ext cx="9144000" cy="489292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99592" y="5805264"/>
            <a:ext cx="7433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 dirty="0" smtClean="0">
                <a:solidFill>
                  <a:schemeClr val="accent3"/>
                </a:solidFill>
              </a:rPr>
              <a:t>Auto</a:t>
            </a:r>
            <a:r>
              <a:rPr kumimoji="1" lang="zh-TW" altLang="en-US" sz="3600" b="1" dirty="0" smtClean="0">
                <a:solidFill>
                  <a:schemeClr val="accent3"/>
                </a:solidFill>
              </a:rPr>
              <a:t> </a:t>
            </a:r>
            <a:r>
              <a:rPr kumimoji="1" lang="en-US" altLang="zh-TW" sz="3600" b="1" dirty="0" smtClean="0">
                <a:solidFill>
                  <a:schemeClr val="accent3"/>
                </a:solidFill>
              </a:rPr>
              <a:t>Deactivate</a:t>
            </a:r>
            <a:r>
              <a:rPr kumimoji="1" lang="zh-TW" altLang="en-US" sz="3600" b="1" dirty="0" smtClean="0">
                <a:solidFill>
                  <a:schemeClr val="accent3"/>
                </a:solidFill>
              </a:rPr>
              <a:t> </a:t>
            </a:r>
            <a:r>
              <a:rPr kumimoji="1" lang="en-US" altLang="zh-TW" sz="3600" b="1" dirty="0" smtClean="0"/>
              <a:t>the</a:t>
            </a:r>
            <a:r>
              <a:rPr kumimoji="1" lang="zh-TW" altLang="en-US" sz="3600" b="1" dirty="0" smtClean="0"/>
              <a:t> </a:t>
            </a:r>
            <a:r>
              <a:rPr kumimoji="1" lang="en-US" altLang="zh-TW" sz="3600" b="1" dirty="0" smtClean="0"/>
              <a:t>Interactive</a:t>
            </a:r>
            <a:r>
              <a:rPr kumimoji="1" lang="zh-TW" altLang="en-US" sz="3600" b="1" dirty="0" smtClean="0"/>
              <a:t> </a:t>
            </a:r>
            <a:r>
              <a:rPr kumimoji="1" lang="en-US" altLang="zh-TW" sz="3600" b="1" dirty="0" smtClean="0"/>
              <a:t>Mode</a:t>
            </a:r>
            <a:endParaRPr kumimoji="1" lang="zh-TW" altLang="en-US" sz="3600" b="1" dirty="0"/>
          </a:p>
        </p:txBody>
      </p:sp>
      <p:sp>
        <p:nvSpPr>
          <p:cNvPr id="3" name="文字方塊 2"/>
          <p:cNvSpPr txBox="1"/>
          <p:nvPr/>
        </p:nvSpPr>
        <p:spPr>
          <a:xfrm>
            <a:off x="4283968" y="764704"/>
            <a:ext cx="2203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 smtClean="0"/>
              <a:t>When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speed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&gt;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0</a:t>
            </a:r>
            <a:endParaRPr kumimoji="1"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2418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Guidelines</a:t>
            </a:r>
            <a:r>
              <a:rPr lang="zh-TW" altLang="en-US" dirty="0" smtClean="0"/>
              <a:t> </a:t>
            </a:r>
            <a:r>
              <a:rPr lang="en-US" altLang="zh-TW" dirty="0" smtClean="0"/>
              <a:t>for</a:t>
            </a:r>
            <a:r>
              <a:rPr lang="zh-TW" altLang="en-US" dirty="0" smtClean="0"/>
              <a:t> </a:t>
            </a:r>
            <a:r>
              <a:rPr lang="en-US" altLang="zh-TW" dirty="0" smtClean="0"/>
              <a:t>designing</a:t>
            </a:r>
            <a:r>
              <a:rPr lang="zh-TW" altLang="en-US" dirty="0" smtClean="0"/>
              <a:t> </a:t>
            </a:r>
            <a:r>
              <a:rPr lang="en-US" altLang="zh-TW" dirty="0" err="1" smtClean="0"/>
              <a:t>infoVis</a:t>
            </a:r>
            <a:r>
              <a:rPr lang="zh-TW" altLang="en-US" dirty="0" smtClean="0"/>
              <a:t> </a:t>
            </a:r>
            <a:r>
              <a:rPr lang="en-US" altLang="zh-TW" dirty="0" smtClean="0"/>
              <a:t>in</a:t>
            </a:r>
            <a:br>
              <a:rPr lang="en-US" altLang="zh-TW" dirty="0" smtClean="0"/>
            </a:br>
            <a:r>
              <a:rPr lang="en-US" altLang="zh-TW" dirty="0" smtClean="0"/>
              <a:t>Attention-Limited</a:t>
            </a:r>
            <a:r>
              <a:rPr lang="zh-TW" altLang="en-US" dirty="0" smtClean="0"/>
              <a:t> </a:t>
            </a:r>
            <a:r>
              <a:rPr lang="en-US" altLang="zh-TW" dirty="0" smtClean="0"/>
              <a:t>Conditions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en-US" altLang="zh-TW" b="1" dirty="0" smtClean="0"/>
              <a:t>Using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pre-attentive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features</a:t>
            </a:r>
          </a:p>
          <a:p>
            <a:pPr lvl="1" algn="just"/>
            <a:r>
              <a:rPr lang="en-US" altLang="zh-TW" dirty="0" smtClean="0"/>
              <a:t>Shapes</a:t>
            </a:r>
            <a:r>
              <a:rPr lang="zh-TW" altLang="en-US" dirty="0" smtClean="0"/>
              <a:t> </a:t>
            </a:r>
            <a:r>
              <a:rPr lang="en-US" altLang="zh-TW" dirty="0" smtClean="0"/>
              <a:t>and</a:t>
            </a:r>
            <a:r>
              <a:rPr lang="zh-TW" altLang="en-US" dirty="0" smtClean="0"/>
              <a:t> </a:t>
            </a:r>
            <a:r>
              <a:rPr lang="en-US" altLang="zh-TW" dirty="0" smtClean="0"/>
              <a:t>Colors</a:t>
            </a:r>
            <a:r>
              <a:rPr lang="zh-TW" altLang="en-US" dirty="0" smtClean="0"/>
              <a:t> </a:t>
            </a:r>
            <a:r>
              <a:rPr lang="en-US" altLang="zh-TW" dirty="0" smtClean="0"/>
              <a:t>(Color</a:t>
            </a:r>
            <a:r>
              <a:rPr lang="zh-TW" altLang="en-US" dirty="0" smtClean="0"/>
              <a:t> 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 </a:t>
            </a:r>
            <a:r>
              <a:rPr lang="en-US" altLang="zh-TW" dirty="0" smtClean="0"/>
              <a:t>Shape)</a:t>
            </a:r>
            <a:r>
              <a:rPr lang="zh-TW" altLang="en-US" dirty="0" smtClean="0"/>
              <a:t> </a:t>
            </a:r>
            <a:r>
              <a:rPr lang="en-US" altLang="zh-TW" dirty="0" smtClean="0"/>
              <a:t>have</a:t>
            </a:r>
            <a:r>
              <a:rPr lang="zh-TW" altLang="en-US" dirty="0" smtClean="0"/>
              <a:t> </a:t>
            </a:r>
            <a:r>
              <a:rPr lang="en-US" altLang="zh-TW" dirty="0" err="1" smtClean="0"/>
              <a:t>greate</a:t>
            </a:r>
            <a:r>
              <a:rPr lang="zh-TW" altLang="en-US" dirty="0" smtClean="0"/>
              <a:t> </a:t>
            </a:r>
            <a:r>
              <a:rPr lang="en-US" altLang="zh-TW" dirty="0" smtClean="0"/>
              <a:t>salience</a:t>
            </a:r>
            <a:r>
              <a:rPr lang="zh-TW" altLang="en-US" dirty="0" smtClean="0"/>
              <a:t> </a:t>
            </a:r>
            <a:r>
              <a:rPr lang="en-US" altLang="zh-TW" dirty="0" smtClean="0"/>
              <a:t>to</a:t>
            </a:r>
            <a:r>
              <a:rPr lang="zh-TW" altLang="en-US" dirty="0" smtClean="0"/>
              <a:t> </a:t>
            </a:r>
            <a:r>
              <a:rPr lang="en-US" altLang="zh-TW" dirty="0" smtClean="0"/>
              <a:t>human</a:t>
            </a:r>
            <a:r>
              <a:rPr lang="zh-TW" altLang="en-US" dirty="0" smtClean="0"/>
              <a:t> </a:t>
            </a:r>
            <a:r>
              <a:rPr lang="en-US" altLang="zh-TW" dirty="0" smtClean="0"/>
              <a:t>information</a:t>
            </a:r>
            <a:r>
              <a:rPr lang="zh-TW" altLang="en-US" dirty="0" smtClean="0"/>
              <a:t> </a:t>
            </a:r>
            <a:r>
              <a:rPr lang="en-US" altLang="zh-TW" dirty="0" smtClean="0"/>
              <a:t>processors</a:t>
            </a:r>
            <a:r>
              <a:rPr lang="zh-TW" altLang="en-US" dirty="0" smtClean="0"/>
              <a:t> </a:t>
            </a:r>
            <a:r>
              <a:rPr lang="en-US" altLang="zh-TW" dirty="0" smtClean="0"/>
              <a:t>due</a:t>
            </a:r>
            <a:r>
              <a:rPr lang="zh-TW" altLang="en-US" dirty="0" smtClean="0"/>
              <a:t> </a:t>
            </a:r>
            <a:r>
              <a:rPr lang="en-US" altLang="zh-TW" dirty="0" smtClean="0"/>
              <a:t>to</a:t>
            </a:r>
            <a:r>
              <a:rPr lang="zh-TW" altLang="en-US" dirty="0" smtClean="0"/>
              <a:t> </a:t>
            </a:r>
            <a:r>
              <a:rPr lang="en-US" altLang="zh-TW" dirty="0" smtClean="0"/>
              <a:t>the</a:t>
            </a:r>
            <a:r>
              <a:rPr lang="zh-TW" altLang="en-US" dirty="0" smtClean="0"/>
              <a:t> </a:t>
            </a:r>
            <a:r>
              <a:rPr lang="en-US" altLang="zh-TW" dirty="0" smtClean="0"/>
              <a:t>sharp</a:t>
            </a:r>
            <a:r>
              <a:rPr lang="zh-TW" altLang="en-US" dirty="0" smtClean="0"/>
              <a:t> </a:t>
            </a:r>
            <a:r>
              <a:rPr lang="en-US" altLang="zh-TW" dirty="0" smtClean="0"/>
              <a:t>contrast</a:t>
            </a:r>
            <a:r>
              <a:rPr lang="zh-TW" altLang="en-US" dirty="0" smtClean="0"/>
              <a:t> </a:t>
            </a:r>
            <a:r>
              <a:rPr lang="en-US" altLang="zh-TW" dirty="0" smtClean="0"/>
              <a:t>that</a:t>
            </a:r>
            <a:r>
              <a:rPr lang="zh-TW" altLang="en-US" dirty="0" smtClean="0"/>
              <a:t> </a:t>
            </a:r>
            <a:r>
              <a:rPr lang="en-US" altLang="zh-TW" dirty="0" smtClean="0"/>
              <a:t>they</a:t>
            </a:r>
            <a:r>
              <a:rPr lang="zh-TW" altLang="en-US" dirty="0" smtClean="0"/>
              <a:t> </a:t>
            </a:r>
            <a:r>
              <a:rPr lang="en-US" altLang="zh-TW" dirty="0" smtClean="0"/>
              <a:t>are</a:t>
            </a:r>
            <a:r>
              <a:rPr lang="zh-TW" altLang="en-US" dirty="0" smtClean="0"/>
              <a:t> </a:t>
            </a:r>
            <a:r>
              <a:rPr lang="en-US" altLang="zh-TW" dirty="0" smtClean="0"/>
              <a:t>able</a:t>
            </a:r>
            <a:r>
              <a:rPr lang="zh-TW" altLang="en-US" dirty="0" smtClean="0"/>
              <a:t> </a:t>
            </a:r>
            <a:r>
              <a:rPr lang="en-US" altLang="zh-TW" dirty="0" smtClean="0"/>
              <a:t>to</a:t>
            </a:r>
            <a:r>
              <a:rPr lang="zh-TW" altLang="en-US" dirty="0" smtClean="0"/>
              <a:t> </a:t>
            </a:r>
            <a:r>
              <a:rPr lang="en-US" altLang="zh-TW" dirty="0" smtClean="0"/>
              <a:t>create.</a:t>
            </a:r>
          </a:p>
          <a:p>
            <a:pPr algn="just"/>
            <a:r>
              <a:rPr lang="en-US" altLang="zh-TW" b="1" dirty="0" smtClean="0"/>
              <a:t>Grouping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eases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searching</a:t>
            </a:r>
          </a:p>
          <a:p>
            <a:pPr lvl="1" algn="just"/>
            <a:r>
              <a:rPr lang="en-US" altLang="zh-TW" dirty="0" smtClean="0"/>
              <a:t>Finding</a:t>
            </a:r>
            <a:r>
              <a:rPr lang="zh-TW" altLang="en-US" dirty="0" smtClean="0"/>
              <a:t> </a:t>
            </a:r>
            <a:r>
              <a:rPr lang="en-US" altLang="zh-TW" dirty="0" smtClean="0"/>
              <a:t>clusters</a:t>
            </a:r>
            <a:r>
              <a:rPr lang="zh-TW" altLang="en-US" dirty="0" smtClean="0"/>
              <a:t> </a:t>
            </a:r>
            <a:r>
              <a:rPr lang="en-US" altLang="zh-TW" dirty="0" smtClean="0"/>
              <a:t>of</a:t>
            </a:r>
            <a:r>
              <a:rPr lang="zh-TW" altLang="en-US" dirty="0" smtClean="0"/>
              <a:t> </a:t>
            </a:r>
            <a:r>
              <a:rPr lang="en-US" altLang="zh-TW" dirty="0" smtClean="0"/>
              <a:t>visually</a:t>
            </a:r>
            <a:r>
              <a:rPr lang="zh-TW" altLang="en-US" dirty="0" smtClean="0"/>
              <a:t> </a:t>
            </a:r>
            <a:r>
              <a:rPr lang="en-US" altLang="zh-TW" dirty="0" smtClean="0"/>
              <a:t>similar</a:t>
            </a:r>
            <a:r>
              <a:rPr lang="zh-TW" altLang="en-US" dirty="0" smtClean="0"/>
              <a:t> </a:t>
            </a:r>
            <a:r>
              <a:rPr lang="en-US" altLang="zh-TW" dirty="0" smtClean="0"/>
              <a:t>items</a:t>
            </a:r>
            <a:r>
              <a:rPr lang="zh-TW" altLang="en-US" dirty="0" smtClean="0"/>
              <a:t> </a:t>
            </a:r>
            <a:r>
              <a:rPr lang="en-US" altLang="zh-TW" dirty="0" smtClean="0"/>
              <a:t>is</a:t>
            </a:r>
            <a:r>
              <a:rPr lang="zh-TW" altLang="en-US" dirty="0" smtClean="0"/>
              <a:t> </a:t>
            </a:r>
            <a:r>
              <a:rPr lang="en-US" altLang="zh-TW" dirty="0" smtClean="0"/>
              <a:t>easier</a:t>
            </a:r>
            <a:r>
              <a:rPr lang="zh-TW" altLang="en-US" dirty="0" smtClean="0"/>
              <a:t> </a:t>
            </a:r>
            <a:r>
              <a:rPr lang="en-US" altLang="zh-TW" dirty="0" smtClean="0"/>
              <a:t>than</a:t>
            </a:r>
            <a:r>
              <a:rPr lang="zh-TW" altLang="en-US" dirty="0" smtClean="0"/>
              <a:t> </a:t>
            </a:r>
            <a:r>
              <a:rPr lang="en-US" altLang="zh-TW" dirty="0" smtClean="0"/>
              <a:t>locating</a:t>
            </a:r>
            <a:r>
              <a:rPr lang="zh-TW" altLang="en-US" dirty="0" smtClean="0"/>
              <a:t> </a:t>
            </a:r>
            <a:r>
              <a:rPr lang="en-US" altLang="zh-TW" dirty="0" smtClean="0"/>
              <a:t>a</a:t>
            </a:r>
            <a:r>
              <a:rPr lang="zh-TW" altLang="en-US" dirty="0" smtClean="0"/>
              <a:t> </a:t>
            </a:r>
            <a:r>
              <a:rPr lang="en-US" altLang="zh-TW" dirty="0" smtClean="0"/>
              <a:t>single</a:t>
            </a:r>
            <a:r>
              <a:rPr lang="zh-TW" altLang="en-US" dirty="0" smtClean="0"/>
              <a:t> </a:t>
            </a:r>
            <a:r>
              <a:rPr lang="en-US" altLang="zh-TW" dirty="0" smtClean="0"/>
              <a:t>item.</a:t>
            </a:r>
          </a:p>
          <a:p>
            <a:pPr algn="just"/>
            <a:r>
              <a:rPr lang="en-US" altLang="zh-TW" b="1" dirty="0" smtClean="0"/>
              <a:t>Minimalism</a:t>
            </a:r>
          </a:p>
          <a:p>
            <a:pPr lvl="1" algn="just"/>
            <a:r>
              <a:rPr lang="en-US" altLang="zh-TW" dirty="0" smtClean="0"/>
              <a:t>Lower</a:t>
            </a:r>
            <a:r>
              <a:rPr lang="zh-TW" altLang="en-US" dirty="0" smtClean="0"/>
              <a:t> </a:t>
            </a:r>
            <a:r>
              <a:rPr lang="en-US" altLang="zh-TW" dirty="0" smtClean="0"/>
              <a:t>density</a:t>
            </a:r>
            <a:r>
              <a:rPr lang="zh-TW" altLang="en-US" dirty="0" smtClean="0"/>
              <a:t> </a:t>
            </a:r>
            <a:r>
              <a:rPr lang="en-US" altLang="zh-TW" dirty="0" smtClean="0"/>
              <a:t>displays</a:t>
            </a:r>
            <a:r>
              <a:rPr lang="zh-TW" altLang="en-US" dirty="0" smtClean="0"/>
              <a:t> </a:t>
            </a:r>
            <a:r>
              <a:rPr lang="en-US" altLang="zh-TW" dirty="0" smtClean="0"/>
              <a:t>can</a:t>
            </a:r>
            <a:r>
              <a:rPr lang="zh-TW" altLang="en-US" dirty="0" smtClean="0"/>
              <a:t> </a:t>
            </a:r>
            <a:r>
              <a:rPr lang="en-US" altLang="zh-TW" dirty="0" smtClean="0"/>
              <a:t>result</a:t>
            </a:r>
            <a:r>
              <a:rPr lang="zh-TW" altLang="en-US" dirty="0" smtClean="0"/>
              <a:t> </a:t>
            </a:r>
            <a:r>
              <a:rPr lang="en-US" altLang="zh-TW" dirty="0" smtClean="0"/>
              <a:t>in</a:t>
            </a:r>
            <a:r>
              <a:rPr lang="zh-TW" altLang="en-US" dirty="0" smtClean="0"/>
              <a:t> </a:t>
            </a:r>
            <a:r>
              <a:rPr lang="en-US" altLang="zh-TW" dirty="0" smtClean="0"/>
              <a:t>performance</a:t>
            </a:r>
            <a:r>
              <a:rPr lang="zh-TW" altLang="en-US" dirty="0" smtClean="0"/>
              <a:t> </a:t>
            </a:r>
            <a:r>
              <a:rPr lang="en-US" altLang="zh-TW" dirty="0" smtClean="0"/>
              <a:t>that</a:t>
            </a:r>
            <a:r>
              <a:rPr lang="zh-TW" altLang="en-US" dirty="0" smtClean="0"/>
              <a:t> </a:t>
            </a:r>
            <a:r>
              <a:rPr lang="en-US" altLang="zh-TW" dirty="0" smtClean="0"/>
              <a:t>is</a:t>
            </a:r>
            <a:r>
              <a:rPr lang="zh-TW" altLang="en-US" dirty="0" smtClean="0"/>
              <a:t> </a:t>
            </a:r>
            <a:r>
              <a:rPr lang="en-US" altLang="zh-TW" dirty="0" smtClean="0"/>
              <a:t>as</a:t>
            </a:r>
            <a:r>
              <a:rPr lang="zh-TW" altLang="en-US" dirty="0" smtClean="0"/>
              <a:t> </a:t>
            </a:r>
            <a:r>
              <a:rPr lang="en-US" altLang="zh-TW" dirty="0" smtClean="0"/>
              <a:t>good</a:t>
            </a:r>
            <a:r>
              <a:rPr lang="zh-TW" altLang="en-US" dirty="0" smtClean="0"/>
              <a:t> </a:t>
            </a:r>
            <a:r>
              <a:rPr lang="en-US" altLang="zh-TW" dirty="0" smtClean="0"/>
              <a:t>or</a:t>
            </a:r>
            <a:r>
              <a:rPr lang="zh-TW" altLang="en-US" dirty="0" smtClean="0"/>
              <a:t> </a:t>
            </a:r>
            <a:r>
              <a:rPr lang="en-US" altLang="zh-TW" dirty="0" smtClean="0"/>
              <a:t>better</a:t>
            </a:r>
            <a:r>
              <a:rPr lang="zh-TW" altLang="en-US" dirty="0" smtClean="0"/>
              <a:t> </a:t>
            </a:r>
            <a:r>
              <a:rPr lang="en-US" altLang="zh-TW" dirty="0" smtClean="0"/>
              <a:t>than</a:t>
            </a:r>
            <a:r>
              <a:rPr lang="zh-TW" altLang="en-US" dirty="0" smtClean="0"/>
              <a:t> </a:t>
            </a:r>
            <a:r>
              <a:rPr lang="en-US" altLang="zh-TW" dirty="0" smtClean="0"/>
              <a:t>high</a:t>
            </a:r>
            <a:r>
              <a:rPr lang="zh-TW" altLang="en-US" dirty="0" smtClean="0"/>
              <a:t> </a:t>
            </a:r>
            <a:r>
              <a:rPr lang="en-US" altLang="zh-TW" dirty="0" smtClean="0"/>
              <a:t>density</a:t>
            </a:r>
            <a:r>
              <a:rPr lang="zh-TW" altLang="en-US" dirty="0" smtClean="0"/>
              <a:t> </a:t>
            </a:r>
            <a:r>
              <a:rPr lang="en-US" altLang="zh-TW" dirty="0" smtClean="0"/>
              <a:t>displays</a:t>
            </a:r>
            <a:r>
              <a:rPr lang="zh-TW" altLang="en-US" dirty="0" smtClean="0"/>
              <a:t> </a:t>
            </a:r>
            <a:r>
              <a:rPr lang="en-US" altLang="zh-TW" dirty="0" smtClean="0"/>
              <a:t>in</a:t>
            </a:r>
            <a:r>
              <a:rPr lang="zh-TW" altLang="en-US" dirty="0" smtClean="0"/>
              <a:t> </a:t>
            </a:r>
            <a:r>
              <a:rPr lang="en-US" altLang="zh-TW" dirty="0" smtClean="0"/>
              <a:t>dual-tasking.</a:t>
            </a:r>
          </a:p>
          <a:p>
            <a:pPr algn="just"/>
            <a:r>
              <a:rPr lang="en-US" altLang="zh-TW" b="1" dirty="0" smtClean="0"/>
              <a:t>Make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sure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the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cues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are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semantically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understandable</a:t>
            </a:r>
          </a:p>
          <a:p>
            <a:pPr lvl="1" algn="just"/>
            <a:r>
              <a:rPr lang="en-US" altLang="zh-TW" dirty="0" smtClean="0"/>
              <a:t>Easily</a:t>
            </a:r>
            <a:r>
              <a:rPr lang="zh-TW" altLang="en-US" dirty="0" smtClean="0"/>
              <a:t> </a:t>
            </a:r>
            <a:r>
              <a:rPr lang="en-US" altLang="zh-TW" dirty="0" smtClean="0"/>
              <a:t>understandable</a:t>
            </a:r>
            <a:r>
              <a:rPr lang="zh-TW" altLang="en-US" dirty="0" smtClean="0"/>
              <a:t> </a:t>
            </a:r>
            <a:r>
              <a:rPr lang="en-US" altLang="zh-TW" dirty="0" smtClean="0"/>
              <a:t>visual</a:t>
            </a:r>
            <a:r>
              <a:rPr lang="zh-TW" altLang="en-US" dirty="0" smtClean="0"/>
              <a:t> </a:t>
            </a:r>
            <a:r>
              <a:rPr lang="en-US" altLang="zh-TW" dirty="0" smtClean="0"/>
              <a:t>cues</a:t>
            </a:r>
            <a:r>
              <a:rPr lang="zh-TW" altLang="en-US" dirty="0" smtClean="0"/>
              <a:t> </a:t>
            </a:r>
            <a:r>
              <a:rPr lang="en-US" altLang="zh-TW" dirty="0" smtClean="0"/>
              <a:t>can</a:t>
            </a:r>
            <a:r>
              <a:rPr lang="zh-TW" altLang="en-US" dirty="0" smtClean="0"/>
              <a:t> </a:t>
            </a:r>
            <a:r>
              <a:rPr lang="en-US" altLang="zh-TW" dirty="0" smtClean="0"/>
              <a:t>be</a:t>
            </a:r>
            <a:r>
              <a:rPr lang="zh-TW" altLang="en-US" dirty="0" smtClean="0"/>
              <a:t> </a:t>
            </a:r>
            <a:r>
              <a:rPr lang="en-US" altLang="zh-TW" dirty="0" smtClean="0"/>
              <a:t>comprehended</a:t>
            </a:r>
            <a:r>
              <a:rPr lang="zh-TW" altLang="en-US" dirty="0" smtClean="0"/>
              <a:t> </a:t>
            </a:r>
            <a:r>
              <a:rPr lang="en-US" altLang="zh-TW" dirty="0" smtClean="0"/>
              <a:t>by</a:t>
            </a:r>
            <a:r>
              <a:rPr lang="zh-TW" altLang="en-US" dirty="0" smtClean="0"/>
              <a:t> </a:t>
            </a:r>
            <a:r>
              <a:rPr lang="en-US" altLang="zh-TW" dirty="0" smtClean="0"/>
              <a:t>peripheral</a:t>
            </a:r>
            <a:r>
              <a:rPr lang="zh-TW" altLang="en-US" dirty="0" smtClean="0"/>
              <a:t> </a:t>
            </a:r>
            <a:r>
              <a:rPr lang="en-US" altLang="zh-TW" dirty="0" smtClean="0"/>
              <a:t>vision</a:t>
            </a:r>
            <a:r>
              <a:rPr lang="zh-TW" altLang="en-US" dirty="0" smtClean="0"/>
              <a:t> </a:t>
            </a:r>
            <a:r>
              <a:rPr lang="en-US" altLang="zh-TW" dirty="0" smtClean="0"/>
              <a:t>without</a:t>
            </a:r>
            <a:r>
              <a:rPr lang="zh-TW" altLang="en-US" dirty="0" smtClean="0"/>
              <a:t> </a:t>
            </a:r>
            <a:r>
              <a:rPr lang="en-US" altLang="zh-TW" dirty="0" smtClean="0"/>
              <a:t>hindering</a:t>
            </a:r>
            <a:r>
              <a:rPr lang="zh-TW" altLang="en-US" dirty="0" smtClean="0"/>
              <a:t> </a:t>
            </a:r>
            <a:r>
              <a:rPr lang="en-US" altLang="zh-TW" dirty="0" smtClean="0"/>
              <a:t>primary</a:t>
            </a:r>
            <a:r>
              <a:rPr lang="zh-TW" altLang="en-US" dirty="0" smtClean="0"/>
              <a:t> </a:t>
            </a:r>
            <a:r>
              <a:rPr lang="en-US" altLang="zh-TW" dirty="0" smtClean="0"/>
              <a:t>task</a:t>
            </a:r>
            <a:r>
              <a:rPr lang="zh-TW" altLang="en-US" dirty="0" smtClean="0"/>
              <a:t> </a:t>
            </a:r>
            <a:r>
              <a:rPr lang="en-US" altLang="zh-TW" dirty="0" smtClean="0"/>
              <a:t>performance.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Resulting</a:t>
            </a:r>
            <a:r>
              <a:rPr lang="zh-TW" altLang="en-US" dirty="0" smtClean="0"/>
              <a:t> </a:t>
            </a:r>
            <a:r>
              <a:rPr lang="en-US" altLang="zh-TW" dirty="0" smtClean="0"/>
              <a:t>Challenges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rcRect t="1305" b="130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195736" y="5661248"/>
            <a:ext cx="609081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800" b="1" i="1" dirty="0" smtClean="0"/>
              <a:t>How</a:t>
            </a:r>
            <a:r>
              <a:rPr kumimoji="1" lang="zh-TW" altLang="en-US" sz="2800" b="1" i="1" dirty="0" smtClean="0"/>
              <a:t> </a:t>
            </a:r>
            <a:r>
              <a:rPr kumimoji="1" lang="en-US" altLang="zh-TW" sz="2800" b="1" i="1" dirty="0" smtClean="0"/>
              <a:t>to</a:t>
            </a:r>
            <a:r>
              <a:rPr kumimoji="1" lang="zh-TW" altLang="en-US" sz="2800" b="1" i="1" dirty="0" smtClean="0"/>
              <a:t> </a:t>
            </a:r>
            <a:r>
              <a:rPr kumimoji="1" lang="en-US" altLang="zh-TW" sz="2800" b="1" i="1" dirty="0" smtClean="0"/>
              <a:t>overlay</a:t>
            </a:r>
            <a:r>
              <a:rPr kumimoji="1" lang="zh-TW" altLang="en-US" sz="2800" b="1" i="1" dirty="0" smtClean="0"/>
              <a:t> </a:t>
            </a:r>
            <a:r>
              <a:rPr kumimoji="1" lang="en-US" altLang="zh-TW" sz="2800" b="1" i="1" dirty="0" smtClean="0"/>
              <a:t>information</a:t>
            </a:r>
            <a:r>
              <a:rPr kumimoji="1" lang="zh-TW" altLang="en-US" sz="2800" b="1" i="1" dirty="0" smtClean="0"/>
              <a:t> </a:t>
            </a:r>
            <a:r>
              <a:rPr kumimoji="1" lang="en-US" altLang="zh-TW" sz="2800" b="1" i="1" dirty="0" smtClean="0"/>
              <a:t>accurately</a:t>
            </a:r>
            <a:r>
              <a:rPr kumimoji="1" lang="zh-TW" altLang="en-US" sz="2800" b="1" i="1" dirty="0" smtClean="0"/>
              <a:t> </a:t>
            </a:r>
            <a:r>
              <a:rPr kumimoji="1" lang="en-US" altLang="zh-TW" sz="2800" b="1" i="1" dirty="0" smtClean="0"/>
              <a:t>on</a:t>
            </a:r>
            <a:r>
              <a:rPr kumimoji="1" lang="zh-TW" altLang="en-US" sz="2800" b="1" i="1" dirty="0" smtClean="0"/>
              <a:t> </a:t>
            </a:r>
            <a:r>
              <a:rPr kumimoji="1" lang="en-US" altLang="zh-TW" sz="2800" b="1" i="1" dirty="0" smtClean="0"/>
              <a:t>the</a:t>
            </a:r>
            <a:r>
              <a:rPr kumimoji="1" lang="zh-TW" altLang="en-US" sz="2800" b="1" i="1" dirty="0" smtClean="0"/>
              <a:t> </a:t>
            </a:r>
            <a:r>
              <a:rPr kumimoji="1" lang="en-US" altLang="zh-TW" sz="2800" b="1" i="1" dirty="0" smtClean="0"/>
              <a:t>camera</a:t>
            </a:r>
            <a:r>
              <a:rPr kumimoji="1" lang="zh-TW" altLang="en-US" sz="2800" b="1" i="1" dirty="0" smtClean="0"/>
              <a:t> </a:t>
            </a:r>
            <a:r>
              <a:rPr kumimoji="1" lang="en-US" altLang="zh-TW" sz="2800" b="1" i="1" dirty="0" smtClean="0"/>
              <a:t>view</a:t>
            </a:r>
            <a:endParaRPr kumimoji="1" lang="zh-TW" alt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417711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http://c.rimg.com.tw/s1/7/01/cf/21012081882575_226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170" y="5357359"/>
            <a:ext cx="1127350" cy="150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9731" y="69074"/>
            <a:ext cx="8229600" cy="623622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>Step 1: User Study with the Simulator</a:t>
            </a:r>
            <a:endParaRPr lang="zh-TW" altLang="en-US" dirty="0"/>
          </a:p>
        </p:txBody>
      </p:sp>
      <p:sp>
        <p:nvSpPr>
          <p:cNvPr id="4" name="AutoShape 2" descr="https://mail.google.com/mail/u/0/?ui=2&amp;ik=1a72a453e8&amp;view=att&amp;th=14051f35de43bc20&amp;attid=0.2&amp;disp=emb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217" y="1052736"/>
            <a:ext cx="4930534" cy="358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713" y="808251"/>
            <a:ext cx="1085441" cy="8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images-eu.amazon.com/images/P/B00006LT0B.02.LZZZZZZZ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871">
            <a:off x="2173096" y="3870383"/>
            <a:ext cx="3647498" cy="2108254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65809" y="3593451"/>
            <a:ext cx="599272" cy="1023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6347751" y="836296"/>
            <a:ext cx="2796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Projector screen to show the </a:t>
            </a:r>
            <a:r>
              <a:rPr lang="en-US" altLang="zh-TW" sz="2400" b="1" dirty="0" smtClean="0"/>
              <a:t>virtual environment from </a:t>
            </a:r>
            <a:br>
              <a:rPr lang="en-US" altLang="zh-TW" sz="2400" b="1" dirty="0" smtClean="0"/>
            </a:br>
            <a:r>
              <a:rPr lang="en-US" altLang="zh-TW" sz="2400" b="1" dirty="0" smtClean="0"/>
              <a:t>the driver’s view</a:t>
            </a:r>
            <a:endParaRPr lang="zh-TW" altLang="en-US" sz="2400" b="1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931337" y="4614984"/>
            <a:ext cx="27962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Smartphone screen displays </a:t>
            </a:r>
            <a:r>
              <a:rPr lang="en-US" altLang="zh-TW" sz="2400" b="1" dirty="0" smtClean="0"/>
              <a:t>rear view (in virtual environment</a:t>
            </a:r>
            <a:r>
              <a:rPr lang="en-US" altLang="zh-TW" sz="2400" dirty="0" smtClean="0"/>
              <a:t>) + </a:t>
            </a:r>
            <a:r>
              <a:rPr lang="en-US" altLang="zh-TW" sz="2400" b="1" dirty="0" smtClean="0"/>
              <a:t>additional markers</a:t>
            </a:r>
            <a:endParaRPr lang="zh-TW" altLang="en-US" sz="2400" b="1" dirty="0"/>
          </a:p>
        </p:txBody>
      </p:sp>
      <p:cxnSp>
        <p:nvCxnSpPr>
          <p:cNvPr id="9" name="直線單箭頭接點 8"/>
          <p:cNvCxnSpPr/>
          <p:nvPr/>
        </p:nvCxnSpPr>
        <p:spPr>
          <a:xfrm>
            <a:off x="5652120" y="4338639"/>
            <a:ext cx="347815" cy="386505"/>
          </a:xfrm>
          <a:prstGeom prst="straightConnector1">
            <a:avLst/>
          </a:prstGeom>
          <a:ln w="28575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>
            <a:off x="4175026" y="947645"/>
            <a:ext cx="2172725" cy="105091"/>
          </a:xfrm>
          <a:prstGeom prst="straightConnector1">
            <a:avLst/>
          </a:prstGeom>
          <a:ln w="28575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0" y="4621116"/>
            <a:ext cx="27962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Scooter game controller </a:t>
            </a:r>
            <a:r>
              <a:rPr lang="en-US" altLang="zh-TW" sz="2400" b="1" dirty="0" smtClean="0"/>
              <a:t>+ simple scooter mobility model</a:t>
            </a:r>
            <a:r>
              <a:rPr lang="en-US" altLang="zh-TW" sz="2400" dirty="0" smtClean="0"/>
              <a:t> give the user the ability to react to traffic events. </a:t>
            </a:r>
            <a:endParaRPr lang="zh-TW" altLang="en-US" sz="2400" dirty="0"/>
          </a:p>
        </p:txBody>
      </p:sp>
      <p:cxnSp>
        <p:nvCxnSpPr>
          <p:cNvPr id="25" name="直線單箭頭接點 24"/>
          <p:cNvCxnSpPr/>
          <p:nvPr/>
        </p:nvCxnSpPr>
        <p:spPr>
          <a:xfrm flipH="1">
            <a:off x="1907704" y="4877544"/>
            <a:ext cx="504056" cy="0"/>
          </a:xfrm>
          <a:prstGeom prst="straightConnector1">
            <a:avLst/>
          </a:prstGeom>
          <a:ln w="28575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30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http://c.rimg.com.tw/s1/7/01/cf/21012081882575_226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724" y="5357358"/>
            <a:ext cx="1127350" cy="150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9731" y="69074"/>
            <a:ext cx="8229600" cy="739178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>Step 1: User Study with the Simulator</a:t>
            </a:r>
            <a:endParaRPr lang="zh-TW" altLang="en-US" dirty="0"/>
          </a:p>
        </p:txBody>
      </p:sp>
      <p:sp>
        <p:nvSpPr>
          <p:cNvPr id="4" name="AutoShape 2" descr="https://mail.google.com/mail/u/0/?ui=2&amp;ik=1a72a453e8&amp;view=att&amp;th=14051f35de43bc20&amp;attid=0.2&amp;disp=emb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1" y="1052735"/>
            <a:ext cx="4930534" cy="358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267" y="808250"/>
            <a:ext cx="1085441" cy="8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images-eu.amazon.com/images/P/B00006LT0B.02.LZZZZZZZ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871">
            <a:off x="898650" y="3870382"/>
            <a:ext cx="3647498" cy="2108254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91363" y="3593450"/>
            <a:ext cx="599272" cy="1023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screenshot#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89" y="2425678"/>
            <a:ext cx="2667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6396076" y="2056347"/>
            <a:ext cx="2578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/>
              <a:t>SUMO traffic simulator</a:t>
            </a:r>
            <a:endParaRPr lang="zh-TW" altLang="en-US" sz="20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5146688" y="1163983"/>
            <a:ext cx="3821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Report the status of the user controlled vehicle</a:t>
            </a:r>
            <a:endParaRPr lang="zh-TW" altLang="en-US" sz="2000" dirty="0"/>
          </a:p>
        </p:txBody>
      </p:sp>
      <p:sp>
        <p:nvSpPr>
          <p:cNvPr id="10" name="向左箭號 9"/>
          <p:cNvSpPr/>
          <p:nvPr/>
        </p:nvSpPr>
        <p:spPr>
          <a:xfrm>
            <a:off x="5146688" y="4242124"/>
            <a:ext cx="936104" cy="42126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 rot="1312995">
            <a:off x="5134750" y="1973649"/>
            <a:ext cx="95998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/>
          <p:cNvSpPr txBox="1"/>
          <p:nvPr/>
        </p:nvSpPr>
        <p:spPr>
          <a:xfrm>
            <a:off x="4802752" y="4641162"/>
            <a:ext cx="4186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Report the status of all other non-user controlled vehicles (for rendering in virtual environment)</a:t>
            </a:r>
            <a:endParaRPr lang="zh-TW" altLang="en-US" sz="200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4109939" y="5949280"/>
            <a:ext cx="489654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 smtClean="0"/>
              <a:t>Then, script an accident scene in the traffic simulator!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8929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rcRect t="3668" b="3668"/>
          <a:stretch>
            <a:fillRect/>
          </a:stretch>
        </p:blipFill>
        <p:spPr/>
      </p:pic>
      <p:sp>
        <p:nvSpPr>
          <p:cNvPr id="1026" name="AutoShape 2" descr="内嵌图片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3995936" y="2060848"/>
            <a:ext cx="861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dirty="0" smtClean="0">
                <a:solidFill>
                  <a:schemeClr val="bg1"/>
                </a:solidFill>
              </a:rPr>
              <a:t>Road</a:t>
            </a:r>
          </a:p>
          <a:p>
            <a:pPr algn="ctr"/>
            <a:r>
              <a:rPr kumimoji="1" lang="en-US" altLang="zh-TW" dirty="0" smtClean="0">
                <a:solidFill>
                  <a:schemeClr val="bg1"/>
                </a:solidFill>
              </a:rPr>
              <a:t>(Focus)</a:t>
            </a:r>
            <a:endParaRPr kumimoji="1" lang="zh-TW" altLang="en-US" dirty="0">
              <a:solidFill>
                <a:schemeClr val="bg1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779912" y="3212976"/>
            <a:ext cx="120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smtClean="0">
                <a:solidFill>
                  <a:schemeClr val="bg1"/>
                </a:solidFill>
              </a:rPr>
              <a:t>Dashboard</a:t>
            </a:r>
            <a:endParaRPr kumimoji="1" lang="zh-TW" altLang="en-US" dirty="0">
              <a:solidFill>
                <a:schemeClr val="bg1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588224" y="2564904"/>
            <a:ext cx="171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smtClean="0">
                <a:solidFill>
                  <a:schemeClr val="bg1"/>
                </a:solidFill>
              </a:rPr>
              <a:t>Rearview</a:t>
            </a:r>
            <a:r>
              <a:rPr kumimoji="1" lang="zh-TW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TW" dirty="0" smtClean="0">
                <a:solidFill>
                  <a:schemeClr val="bg1"/>
                </a:solidFill>
              </a:rPr>
              <a:t>Mirror</a:t>
            </a:r>
            <a:endParaRPr kumimoji="1" lang="zh-TW" altLang="en-US" dirty="0">
              <a:solidFill>
                <a:schemeClr val="bg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67544" y="2564904"/>
            <a:ext cx="171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smtClean="0">
                <a:solidFill>
                  <a:schemeClr val="bg1"/>
                </a:solidFill>
              </a:rPr>
              <a:t>Rearview</a:t>
            </a:r>
            <a:r>
              <a:rPr kumimoji="1" lang="zh-TW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TW" dirty="0" smtClean="0">
                <a:solidFill>
                  <a:schemeClr val="bg1"/>
                </a:solidFill>
              </a:rPr>
              <a:t>Mirror</a:t>
            </a:r>
            <a:endParaRPr kumimoji="1" lang="zh-TW" altLang="en-US" dirty="0">
              <a:solidFill>
                <a:schemeClr val="bg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327197" y="692696"/>
            <a:ext cx="4458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2800" dirty="0" smtClean="0"/>
              <a:t>Users</a:t>
            </a:r>
            <a:r>
              <a:rPr kumimoji="1" lang="zh-TW" altLang="en-US" sz="2800" dirty="0" smtClean="0"/>
              <a:t> </a:t>
            </a:r>
            <a:r>
              <a:rPr kumimoji="1" lang="en-US" altLang="zh-TW" sz="2800" dirty="0" smtClean="0"/>
              <a:t>view</a:t>
            </a:r>
            <a:r>
              <a:rPr kumimoji="1" lang="zh-TW" altLang="en-US" sz="2800" dirty="0" smtClean="0"/>
              <a:t> </a:t>
            </a:r>
            <a:r>
              <a:rPr kumimoji="1" lang="en-US" altLang="zh-TW" sz="2800" dirty="0" smtClean="0"/>
              <a:t>in</a:t>
            </a:r>
            <a:r>
              <a:rPr kumimoji="1" lang="zh-TW" altLang="en-US" sz="2800" dirty="0" smtClean="0"/>
              <a:t> </a:t>
            </a:r>
            <a:r>
              <a:rPr kumimoji="1" lang="en-US" altLang="zh-TW" sz="2800" dirty="0" smtClean="0"/>
              <a:t>scooter</a:t>
            </a:r>
            <a:r>
              <a:rPr kumimoji="1" lang="zh-TW" altLang="en-US" sz="2800" dirty="0" smtClean="0"/>
              <a:t> </a:t>
            </a:r>
            <a:r>
              <a:rPr kumimoji="1" lang="en-US" altLang="zh-TW" sz="2800" dirty="0" smtClean="0"/>
              <a:t>driving</a:t>
            </a:r>
            <a:endParaRPr kumimoji="1" lang="zh-TW" altLang="en-US" sz="2800" dirty="0"/>
          </a:p>
        </p:txBody>
      </p:sp>
      <p:sp>
        <p:nvSpPr>
          <p:cNvPr id="11" name="矩形 10"/>
          <p:cNvSpPr/>
          <p:nvPr/>
        </p:nvSpPr>
        <p:spPr>
          <a:xfrm>
            <a:off x="6084168" y="2564904"/>
            <a:ext cx="2304256" cy="122413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203848" y="3068960"/>
            <a:ext cx="2304256" cy="122413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251520" y="2420888"/>
            <a:ext cx="2304256" cy="122413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>Step 2: User Study in the Real-World</a:t>
            </a:r>
            <a:endParaRPr lang="zh-TW" altLang="en-US" dirty="0"/>
          </a:p>
        </p:txBody>
      </p:sp>
      <p:pic>
        <p:nvPicPr>
          <p:cNvPr id="3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rcRect t="1305" b="1305"/>
          <a:stretch>
            <a:fillRect/>
          </a:stretch>
        </p:blipFill>
        <p:spPr>
          <a:xfrm>
            <a:off x="457200" y="1196752"/>
            <a:ext cx="8229600" cy="4525963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2195736" y="5257800"/>
            <a:ext cx="609081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800" b="1" i="1" dirty="0" smtClean="0"/>
              <a:t>How</a:t>
            </a:r>
            <a:r>
              <a:rPr kumimoji="1" lang="zh-TW" altLang="en-US" sz="2800" b="1" i="1" dirty="0" smtClean="0"/>
              <a:t> </a:t>
            </a:r>
            <a:r>
              <a:rPr kumimoji="1" lang="en-US" altLang="zh-TW" sz="2800" b="1" i="1" dirty="0" smtClean="0"/>
              <a:t>to</a:t>
            </a:r>
            <a:r>
              <a:rPr kumimoji="1" lang="zh-TW" altLang="en-US" sz="2800" b="1" i="1" dirty="0" smtClean="0"/>
              <a:t> </a:t>
            </a:r>
            <a:r>
              <a:rPr kumimoji="1" lang="en-US" altLang="zh-TW" sz="2800" b="1" i="1" dirty="0" smtClean="0"/>
              <a:t>overlay</a:t>
            </a:r>
            <a:r>
              <a:rPr kumimoji="1" lang="zh-TW" altLang="en-US" sz="2800" b="1" i="1" dirty="0" smtClean="0"/>
              <a:t> </a:t>
            </a:r>
            <a:r>
              <a:rPr kumimoji="1" lang="en-US" altLang="zh-TW" sz="2800" b="1" i="1" dirty="0" smtClean="0"/>
              <a:t>information</a:t>
            </a:r>
            <a:r>
              <a:rPr kumimoji="1" lang="zh-TW" altLang="en-US" sz="2800" b="1" i="1" dirty="0" smtClean="0"/>
              <a:t> </a:t>
            </a:r>
            <a:r>
              <a:rPr kumimoji="1" lang="en-US" altLang="zh-TW" sz="2800" b="1" i="1" dirty="0" smtClean="0"/>
              <a:t>accurately</a:t>
            </a:r>
            <a:r>
              <a:rPr kumimoji="1" lang="zh-TW" altLang="en-US" sz="2800" b="1" i="1" dirty="0" smtClean="0"/>
              <a:t> </a:t>
            </a:r>
            <a:r>
              <a:rPr kumimoji="1" lang="en-US" altLang="zh-TW" sz="2800" b="1" i="1" dirty="0" smtClean="0"/>
              <a:t>on</a:t>
            </a:r>
            <a:r>
              <a:rPr kumimoji="1" lang="zh-TW" altLang="en-US" sz="2800" b="1" i="1" dirty="0" smtClean="0"/>
              <a:t> </a:t>
            </a:r>
            <a:r>
              <a:rPr kumimoji="1" lang="en-US" altLang="zh-TW" sz="2800" b="1" i="1" dirty="0" smtClean="0"/>
              <a:t>the</a:t>
            </a:r>
            <a:r>
              <a:rPr kumimoji="1" lang="zh-TW" altLang="en-US" sz="2800" b="1" i="1" dirty="0" smtClean="0"/>
              <a:t> </a:t>
            </a:r>
            <a:r>
              <a:rPr kumimoji="1" lang="en-US" altLang="zh-TW" sz="2800" b="1" i="1" dirty="0" smtClean="0"/>
              <a:t>camera</a:t>
            </a:r>
            <a:r>
              <a:rPr kumimoji="1" lang="zh-TW" altLang="en-US" sz="2800" b="1" i="1" dirty="0" smtClean="0"/>
              <a:t> </a:t>
            </a:r>
            <a:r>
              <a:rPr kumimoji="1" lang="en-US" altLang="zh-TW" sz="2800" b="1" i="1" dirty="0" smtClean="0"/>
              <a:t>view</a:t>
            </a:r>
            <a:endParaRPr kumimoji="1" lang="zh-TW" altLang="en-US" sz="2800" b="1" i="1" dirty="0"/>
          </a:p>
        </p:txBody>
      </p:sp>
      <p:sp>
        <p:nvSpPr>
          <p:cNvPr id="5" name="矩形 4"/>
          <p:cNvSpPr/>
          <p:nvPr/>
        </p:nvSpPr>
        <p:spPr>
          <a:xfrm rot="1522689">
            <a:off x="1414560" y="3928358"/>
            <a:ext cx="32742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Too Hard!!</a:t>
            </a:r>
            <a:endParaRPr lang="zh-TW" alt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4237227" y="5934670"/>
            <a:ext cx="47831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Have to cheat…</a:t>
            </a:r>
            <a:endParaRPr lang="zh-TW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007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>Since the main goal is to evaluate the UI…</a:t>
            </a:r>
            <a:endParaRPr lang="zh-TW" altLang="en-US" dirty="0"/>
          </a:p>
        </p:txBody>
      </p:sp>
      <p:pic>
        <p:nvPicPr>
          <p:cNvPr id="3074" name="Picture 2" descr="http://mw2.google.com/mw-panoramio/photos/medium/348811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1627"/>
            <a:ext cx="4330452" cy="324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593475" y="1148551"/>
            <a:ext cx="2165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1. Pick an open road with </a:t>
            </a:r>
            <a:r>
              <a:rPr lang="en-US" altLang="zh-TW" b="1" dirty="0" smtClean="0"/>
              <a:t>almost no vehicles</a:t>
            </a:r>
            <a:r>
              <a:rPr lang="en-US" altLang="zh-TW" dirty="0" smtClean="0"/>
              <a:t>. </a:t>
            </a:r>
            <a:endParaRPr lang="zh-TW" altLang="en-US" dirty="0"/>
          </a:p>
        </p:txBody>
      </p:sp>
      <p:pic>
        <p:nvPicPr>
          <p:cNvPr id="6" name="Picture 3" descr="C:\Users\hikaru4\Desktop\uiprototype\bitma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955" y="4038679"/>
            <a:ext cx="3869045" cy="270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hizook.com/files/users/3/SICK_LMS2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47576"/>
            <a:ext cx="1297708" cy="12977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hizook.com/files/users/3/SICK_LMS2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865" y="2348880"/>
            <a:ext cx="1297708" cy="12977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1691680" y="4653136"/>
            <a:ext cx="21652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2. Use road-side </a:t>
            </a:r>
            <a:r>
              <a:rPr lang="en-US" altLang="zh-TW" b="1" dirty="0" smtClean="0"/>
              <a:t>LIDAR</a:t>
            </a:r>
            <a:r>
              <a:rPr lang="en-US" altLang="zh-TW" dirty="0" smtClean="0"/>
              <a:t> </a:t>
            </a:r>
            <a:r>
              <a:rPr lang="en-US" altLang="zh-TW" b="1" dirty="0" smtClean="0"/>
              <a:t>and cameras </a:t>
            </a:r>
            <a:r>
              <a:rPr lang="en-US" altLang="zh-TW" dirty="0" smtClean="0"/>
              <a:t>to obtain addition location information of neighboring vehicles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758701" y="1610216"/>
            <a:ext cx="21652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3. Use a few controlled vehicles to create potentially hazardous and </a:t>
            </a:r>
            <a:r>
              <a:rPr lang="en-US" altLang="zh-TW" b="1" dirty="0" smtClean="0"/>
              <a:t>repeatable</a:t>
            </a:r>
            <a:r>
              <a:rPr lang="en-US" altLang="zh-TW" dirty="0"/>
              <a:t> </a:t>
            </a:r>
            <a:r>
              <a:rPr lang="en-US" altLang="zh-TW" dirty="0" smtClean="0"/>
              <a:t>scenario.</a:t>
            </a:r>
            <a:endParaRPr lang="zh-TW" altLang="en-US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99362" y="4018680"/>
            <a:ext cx="351770" cy="60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4192342" y="4829752"/>
            <a:ext cx="21652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4. On-board smartphone obtain </a:t>
            </a:r>
            <a:r>
              <a:rPr lang="en-US" altLang="zh-TW" b="1" dirty="0" smtClean="0"/>
              <a:t>LIDAR and camera information</a:t>
            </a:r>
            <a:r>
              <a:rPr lang="en-US" altLang="zh-TW" dirty="0" smtClean="0"/>
              <a:t> to calculate necessary markers to be shown in AR.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1660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>
                <a:solidFill>
                  <a:schemeClr val="bg1"/>
                </a:solidFill>
              </a:rPr>
              <a:t>Possible</a:t>
            </a:r>
            <a:r>
              <a:rPr lang="zh-TW" altLang="en-US" dirty="0" smtClean="0">
                <a:solidFill>
                  <a:schemeClr val="bg1"/>
                </a:solidFill>
              </a:rPr>
              <a:t> </a:t>
            </a:r>
            <a:r>
              <a:rPr lang="en-US" altLang="zh-TW" dirty="0" smtClean="0">
                <a:solidFill>
                  <a:schemeClr val="bg1"/>
                </a:solidFill>
              </a:rPr>
              <a:t>Generalization</a:t>
            </a:r>
            <a:br>
              <a:rPr lang="en-US" altLang="zh-TW" dirty="0" smtClean="0">
                <a:solidFill>
                  <a:schemeClr val="bg1"/>
                </a:solidFill>
              </a:rPr>
            </a:br>
            <a:r>
              <a:rPr lang="en-US" altLang="zh-TW" sz="2700" dirty="0" smtClean="0">
                <a:solidFill>
                  <a:schemeClr val="bg1"/>
                </a:solidFill>
              </a:rPr>
              <a:t>Augmenting</a:t>
            </a:r>
            <a:r>
              <a:rPr lang="zh-TW" altLang="en-US" sz="2700" dirty="0" smtClean="0">
                <a:solidFill>
                  <a:schemeClr val="bg1"/>
                </a:solidFill>
              </a:rPr>
              <a:t> </a:t>
            </a:r>
            <a:r>
              <a:rPr lang="en-US" altLang="zh-TW" sz="2700" dirty="0" smtClean="0">
                <a:solidFill>
                  <a:schemeClr val="bg1"/>
                </a:solidFill>
              </a:rPr>
              <a:t>Rearview</a:t>
            </a:r>
            <a:r>
              <a:rPr lang="zh-TW" altLang="en-US" sz="2700" dirty="0" smtClean="0">
                <a:solidFill>
                  <a:schemeClr val="bg1"/>
                </a:solidFill>
              </a:rPr>
              <a:t> </a:t>
            </a:r>
            <a:r>
              <a:rPr lang="en-US" altLang="zh-TW" sz="2700" dirty="0" smtClean="0">
                <a:solidFill>
                  <a:schemeClr val="bg1"/>
                </a:solidFill>
              </a:rPr>
              <a:t>mirror</a:t>
            </a:r>
            <a:r>
              <a:rPr lang="zh-TW" altLang="en-US" sz="2700" dirty="0" smtClean="0">
                <a:solidFill>
                  <a:schemeClr val="bg1"/>
                </a:solidFill>
              </a:rPr>
              <a:t> </a:t>
            </a:r>
            <a:r>
              <a:rPr lang="en-US" altLang="zh-TW" sz="2700" dirty="0" smtClean="0">
                <a:solidFill>
                  <a:schemeClr val="bg1"/>
                </a:solidFill>
              </a:rPr>
              <a:t>in</a:t>
            </a:r>
            <a:r>
              <a:rPr lang="zh-TW" altLang="en-US" sz="2700" dirty="0" smtClean="0">
                <a:solidFill>
                  <a:schemeClr val="bg1"/>
                </a:solidFill>
              </a:rPr>
              <a:t> </a:t>
            </a:r>
            <a:r>
              <a:rPr lang="en-US" altLang="zh-TW" sz="2700" dirty="0" smtClean="0">
                <a:solidFill>
                  <a:schemeClr val="bg1"/>
                </a:solidFill>
              </a:rPr>
              <a:t>the</a:t>
            </a:r>
            <a:r>
              <a:rPr lang="zh-TW" altLang="en-US" sz="2700" dirty="0" smtClean="0">
                <a:solidFill>
                  <a:schemeClr val="bg1"/>
                </a:solidFill>
              </a:rPr>
              <a:t> </a:t>
            </a:r>
            <a:r>
              <a:rPr lang="en-US" altLang="zh-TW" sz="2700" dirty="0" smtClean="0">
                <a:solidFill>
                  <a:schemeClr val="bg1"/>
                </a:solidFill>
              </a:rPr>
              <a:t>car</a:t>
            </a:r>
            <a:endParaRPr lang="zh-TW" altLang="en-US" sz="2700" dirty="0">
              <a:solidFill>
                <a:schemeClr val="bg1"/>
              </a:solidFill>
            </a:endParaRPr>
          </a:p>
        </p:txBody>
      </p:sp>
      <p:sp>
        <p:nvSpPr>
          <p:cNvPr id="8" name="向右箭號 7"/>
          <p:cNvSpPr/>
          <p:nvPr/>
        </p:nvSpPr>
        <p:spPr>
          <a:xfrm rot="16200000">
            <a:off x="6696236" y="3897052"/>
            <a:ext cx="504056" cy="432048"/>
          </a:xfrm>
          <a:prstGeom prst="striped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0891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内嵌图片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3"/>
          <a:srcRect t="2872" b="2872"/>
          <a:stretch>
            <a:fillRect/>
          </a:stretch>
        </p:blipFill>
        <p:spPr>
          <a:xfrm>
            <a:off x="457200" y="620688"/>
            <a:ext cx="8229600" cy="5505475"/>
          </a:xfrm>
        </p:spPr>
      </p:pic>
      <p:sp>
        <p:nvSpPr>
          <p:cNvPr id="9" name="文字方塊 8"/>
          <p:cNvSpPr txBox="1"/>
          <p:nvPr/>
        </p:nvSpPr>
        <p:spPr>
          <a:xfrm>
            <a:off x="899592" y="6165304"/>
            <a:ext cx="7344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 smtClean="0"/>
              <a:t>It’s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dangerous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to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ride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without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looking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at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rearview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mirrors</a:t>
            </a:r>
            <a:endParaRPr kumimoji="1"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0862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内嵌图片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/>
          <a:srcRect l="110" r="110"/>
          <a:stretch>
            <a:fillRect/>
          </a:stretch>
        </p:blipFill>
        <p:spPr>
          <a:xfrm>
            <a:off x="457200" y="620713"/>
            <a:ext cx="8229600" cy="5611812"/>
          </a:xfrm>
        </p:spPr>
      </p:pic>
      <p:sp>
        <p:nvSpPr>
          <p:cNvPr id="8" name="文字方塊 7"/>
          <p:cNvSpPr txBox="1"/>
          <p:nvPr/>
        </p:nvSpPr>
        <p:spPr>
          <a:xfrm>
            <a:off x="2771800" y="6165304"/>
            <a:ext cx="3815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 smtClean="0"/>
              <a:t>1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second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before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the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accident</a:t>
            </a:r>
            <a:endParaRPr kumimoji="1"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6926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内嵌图片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3"/>
          <a:srcRect t="2872" b="2872"/>
          <a:stretch>
            <a:fillRect/>
          </a:stretch>
        </p:blipFill>
        <p:spPr>
          <a:xfrm>
            <a:off x="457200" y="476672"/>
            <a:ext cx="8229600" cy="5505475"/>
          </a:xfrm>
        </p:spPr>
      </p:pic>
      <p:sp>
        <p:nvSpPr>
          <p:cNvPr id="9" name="文字方塊 8"/>
          <p:cNvSpPr txBox="1"/>
          <p:nvPr/>
        </p:nvSpPr>
        <p:spPr>
          <a:xfrm>
            <a:off x="979456" y="6014754"/>
            <a:ext cx="7225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2400" dirty="0" smtClean="0"/>
              <a:t>Unfortunately,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the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passive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rearview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mirrors</a:t>
            </a:r>
            <a:r>
              <a:rPr kumimoji="1" lang="zh-TW" altLang="en-US" sz="2400" dirty="0" smtClean="0"/>
              <a:t> </a:t>
            </a:r>
            <a:endParaRPr kumimoji="1" lang="en-US" altLang="zh-TW" sz="2400" dirty="0" smtClean="0"/>
          </a:p>
          <a:p>
            <a:pPr algn="ctr"/>
            <a:r>
              <a:rPr kumimoji="1" lang="en-US" altLang="zh-TW" sz="2400" dirty="0" smtClean="0"/>
              <a:t>cannot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push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proactive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warnings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toward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drivers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attention</a:t>
            </a:r>
            <a:endParaRPr kumimoji="1"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2255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内嵌图片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124" y="816917"/>
            <a:ext cx="9483256" cy="513236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411760" y="5949280"/>
            <a:ext cx="4353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 smtClean="0"/>
              <a:t>Using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Tertiary,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Proactive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Display?</a:t>
            </a:r>
            <a:endParaRPr kumimoji="1"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5019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内嵌图片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7100"/>
            <a:ext cx="9144000" cy="4989511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871901" y="5949280"/>
            <a:ext cx="7432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2400" dirty="0" smtClean="0"/>
              <a:t>A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Tertiary,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Proactive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Display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may</a:t>
            </a:r>
            <a:r>
              <a:rPr kumimoji="1" lang="zh-TW" altLang="en-US" sz="2400" dirty="0" smtClean="0"/>
              <a:t> </a:t>
            </a:r>
            <a:r>
              <a:rPr kumimoji="1" lang="en-US" altLang="zh-TW" sz="2400" b="1" dirty="0" smtClean="0">
                <a:solidFill>
                  <a:schemeClr val="accent2"/>
                </a:solidFill>
              </a:rPr>
              <a:t>cause</a:t>
            </a:r>
            <a:r>
              <a:rPr kumimoji="1" lang="zh-TW" altLang="en-US" sz="2400" b="1" dirty="0" smtClean="0">
                <a:solidFill>
                  <a:schemeClr val="accent2"/>
                </a:solidFill>
              </a:rPr>
              <a:t> </a:t>
            </a:r>
            <a:r>
              <a:rPr kumimoji="1" lang="en-US" altLang="zh-TW" sz="2400" b="1" dirty="0" smtClean="0">
                <a:solidFill>
                  <a:schemeClr val="accent2"/>
                </a:solidFill>
              </a:rPr>
              <a:t>more</a:t>
            </a:r>
            <a:r>
              <a:rPr kumimoji="1" lang="zh-TW" altLang="en-US" sz="2400" b="1" dirty="0" smtClean="0">
                <a:solidFill>
                  <a:schemeClr val="accent2"/>
                </a:solidFill>
              </a:rPr>
              <a:t> </a:t>
            </a:r>
            <a:r>
              <a:rPr kumimoji="1" lang="en-US" altLang="zh-TW" sz="2400" b="1" dirty="0" smtClean="0">
                <a:solidFill>
                  <a:schemeClr val="accent2"/>
                </a:solidFill>
              </a:rPr>
              <a:t>distractions!</a:t>
            </a:r>
          </a:p>
        </p:txBody>
      </p:sp>
    </p:spTree>
    <p:extLst>
      <p:ext uri="{BB962C8B-B14F-4D97-AF65-F5344CB8AC3E}">
        <p14:creationId xmlns:p14="http://schemas.microsoft.com/office/powerpoint/2010/main" val="215019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内嵌图片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2100"/>
            <a:ext cx="9144000" cy="3711388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979712" y="5589240"/>
            <a:ext cx="5493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 smtClean="0"/>
              <a:t>Displaying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on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the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Rearview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Mirror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Directly</a:t>
            </a:r>
            <a:endParaRPr kumimoji="1" lang="zh-TW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179512" y="1124744"/>
            <a:ext cx="383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smtClean="0"/>
              <a:t>Embedding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LCD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in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the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Rearview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Mirror</a:t>
            </a:r>
            <a:endParaRPr kumimoji="1"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4572000" y="1124744"/>
            <a:ext cx="444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smtClean="0"/>
              <a:t>Electronic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Rearview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Mirror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(e.g.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Smartphone)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0663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内嵌图片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1979712" y="5589240"/>
            <a:ext cx="5493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 smtClean="0"/>
              <a:t>Displaying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on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the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Rearview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Mirror</a:t>
            </a:r>
            <a:r>
              <a:rPr kumimoji="1" lang="zh-TW" altLang="en-US" sz="2400" dirty="0" smtClean="0"/>
              <a:t> </a:t>
            </a:r>
            <a:r>
              <a:rPr kumimoji="1" lang="en-US" altLang="zh-TW" sz="2400" dirty="0" smtClean="0"/>
              <a:t>Directly</a:t>
            </a:r>
            <a:endParaRPr kumimoji="1" lang="zh-TW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179512" y="1124744"/>
            <a:ext cx="383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smtClean="0"/>
              <a:t>Embedding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LCD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in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the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Rearview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Mirror</a:t>
            </a:r>
            <a:endParaRPr kumimoji="1"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4572000" y="1124744"/>
            <a:ext cx="444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smtClean="0"/>
              <a:t>Electronic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Rearview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Mirror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(e.g.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Smartphone)</a:t>
            </a:r>
            <a:endParaRPr kumimoji="1"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2100"/>
            <a:ext cx="9144000" cy="3730967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403648" y="6093296"/>
            <a:ext cx="6668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b="1" dirty="0" smtClean="0">
                <a:solidFill>
                  <a:srgbClr val="C0504D"/>
                </a:solidFill>
              </a:rPr>
              <a:t>More</a:t>
            </a:r>
            <a:r>
              <a:rPr kumimoji="1" lang="zh-TW" altLang="en-US" sz="2400" b="1" dirty="0" smtClean="0">
                <a:solidFill>
                  <a:srgbClr val="C0504D"/>
                </a:solidFill>
              </a:rPr>
              <a:t> </a:t>
            </a:r>
            <a:r>
              <a:rPr kumimoji="1" lang="en-US" altLang="zh-TW" sz="2400" b="1" dirty="0" smtClean="0">
                <a:solidFill>
                  <a:srgbClr val="C0504D"/>
                </a:solidFill>
              </a:rPr>
              <a:t>direct</a:t>
            </a:r>
            <a:r>
              <a:rPr kumimoji="1" lang="zh-TW" altLang="en-US" sz="2400" b="1" dirty="0" smtClean="0">
                <a:solidFill>
                  <a:srgbClr val="C0504D"/>
                </a:solidFill>
              </a:rPr>
              <a:t> </a:t>
            </a:r>
            <a:r>
              <a:rPr kumimoji="1" lang="en-US" altLang="zh-TW" sz="2400" b="1" dirty="0" smtClean="0">
                <a:solidFill>
                  <a:srgbClr val="C0504D"/>
                </a:solidFill>
              </a:rPr>
              <a:t>notification,</a:t>
            </a:r>
            <a:r>
              <a:rPr kumimoji="1" lang="zh-TW" altLang="en-US" sz="2400" b="1" dirty="0" smtClean="0">
                <a:solidFill>
                  <a:srgbClr val="C0504D"/>
                </a:solidFill>
              </a:rPr>
              <a:t> </a:t>
            </a:r>
            <a:r>
              <a:rPr kumimoji="1" lang="en-US" altLang="zh-TW" sz="2400" b="1" dirty="0" smtClean="0">
                <a:solidFill>
                  <a:srgbClr val="C0504D"/>
                </a:solidFill>
              </a:rPr>
              <a:t>but</a:t>
            </a:r>
            <a:r>
              <a:rPr kumimoji="1" lang="zh-TW" altLang="en-US" sz="2400" b="1" dirty="0" smtClean="0">
                <a:solidFill>
                  <a:srgbClr val="C0504D"/>
                </a:solidFill>
              </a:rPr>
              <a:t> </a:t>
            </a:r>
            <a:r>
              <a:rPr kumimoji="1" lang="en-US" altLang="zh-TW" sz="2400" b="1" dirty="0" smtClean="0">
                <a:solidFill>
                  <a:srgbClr val="C0504D"/>
                </a:solidFill>
              </a:rPr>
              <a:t>only</a:t>
            </a:r>
            <a:r>
              <a:rPr kumimoji="1" lang="zh-TW" altLang="en-US" sz="2400" b="1" dirty="0" smtClean="0">
                <a:solidFill>
                  <a:srgbClr val="C0504D"/>
                </a:solidFill>
              </a:rPr>
              <a:t> </a:t>
            </a:r>
            <a:r>
              <a:rPr kumimoji="1" lang="en-US" altLang="zh-TW" sz="2400" b="1" dirty="0" smtClean="0">
                <a:solidFill>
                  <a:srgbClr val="C0504D"/>
                </a:solidFill>
              </a:rPr>
              <a:t>simple</a:t>
            </a:r>
            <a:r>
              <a:rPr kumimoji="1" lang="zh-TW" altLang="en-US" sz="2400" b="1" dirty="0" smtClean="0">
                <a:solidFill>
                  <a:srgbClr val="C0504D"/>
                </a:solidFill>
              </a:rPr>
              <a:t> </a:t>
            </a:r>
            <a:r>
              <a:rPr kumimoji="1" lang="en-US" altLang="zh-TW" sz="2400" b="1" dirty="0" smtClean="0">
                <a:solidFill>
                  <a:srgbClr val="C0504D"/>
                </a:solidFill>
              </a:rPr>
              <a:t>warnings</a:t>
            </a:r>
            <a:endParaRPr kumimoji="1" lang="zh-TW" altLang="en-US" sz="2400" b="1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1256</TotalTime>
  <Words>508</Words>
  <Application>Microsoft Office PowerPoint</Application>
  <PresentationFormat>如螢幕大小 (4:3)</PresentationFormat>
  <Paragraphs>77</Paragraphs>
  <Slides>22</Slides>
  <Notes>13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3" baseType="lpstr">
      <vt:lpstr>Office 佈景主題</vt:lpstr>
      <vt:lpstr>Intelligent Transportation System (ITS) User Experiences Group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Guidelines for designing infoVis in Attention-Limited Conditions</vt:lpstr>
      <vt:lpstr>Resulting Challenges</vt:lpstr>
      <vt:lpstr>Step 1: User Study with the Simulator</vt:lpstr>
      <vt:lpstr>Step 1: User Study with the Simulator</vt:lpstr>
      <vt:lpstr>Step 2: User Study in the Real-World</vt:lpstr>
      <vt:lpstr>Since the main goal is to evaluate the UI…</vt:lpstr>
      <vt:lpstr>Possible Generalization Augmenting Rearview mirror in the car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chhsieh</dc:creator>
  <cp:lastModifiedBy>hsinmu</cp:lastModifiedBy>
  <cp:revision>275</cp:revision>
  <dcterms:created xsi:type="dcterms:W3CDTF">2013-07-25T03:58:40Z</dcterms:created>
  <dcterms:modified xsi:type="dcterms:W3CDTF">2013-08-21T14:35:40Z</dcterms:modified>
</cp:coreProperties>
</file>